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14"/>
  </p:notesMasterIdLst>
  <p:sldIdLst>
    <p:sldId id="256" r:id="rId4"/>
    <p:sldId id="323" r:id="rId5"/>
    <p:sldId id="331" r:id="rId6"/>
    <p:sldId id="329" r:id="rId7"/>
    <p:sldId id="334" r:id="rId8"/>
    <p:sldId id="335" r:id="rId9"/>
    <p:sldId id="332" r:id="rId10"/>
    <p:sldId id="337" r:id="rId11"/>
    <p:sldId id="333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954"/>
    <a:srgbClr val="06AA68"/>
    <a:srgbClr val="07CF7E"/>
    <a:srgbClr val="A90B25"/>
    <a:srgbClr val="FF6161"/>
    <a:srgbClr val="08F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2310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E4F5B-9CD5-47BB-9312-59EDF9E69FA1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CF42-11F0-4227-BBE0-F1E40B86D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7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71373-FCC4-40F4-B3C4-AD26FE953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98CAA8-8128-4FD1-99EF-F37724424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24EF7A-9627-413C-9172-4E05C7B1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E7D5A4-09B0-459A-9582-A5AFF4961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997AF1-9CB5-4983-B1C1-8641E9E2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9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F8C3A-943E-4482-B898-A2DCFC092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3CF072-B2EC-4D2E-B188-559547091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F9E57D-2D17-4249-A2EB-349C6E35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8BBD0B-74A6-44E4-BCE6-590DE169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F0AE8F-D829-467A-AE32-7C0A4F1E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2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09B00A-2403-4A69-9D7D-7DADCD6CD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D730E-550D-4A3D-BF49-BA448FF47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0473B4-85C3-4F1E-9DA8-32A930AA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02A230-4899-4888-A24E-A34FD5CB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416B1A-BD2E-4ECD-BE09-5488DC4D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77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5DF6DA-4851-4002-803B-58C71C6B0695}"/>
              </a:ext>
            </a:extLst>
          </p:cNvPr>
          <p:cNvSpPr/>
          <p:nvPr userDrawn="1"/>
        </p:nvSpPr>
        <p:spPr>
          <a:xfrm>
            <a:off x="0" y="2276872"/>
            <a:ext cx="12192000" cy="4581128"/>
          </a:xfrm>
          <a:prstGeom prst="rect">
            <a:avLst/>
          </a:prstGeom>
          <a:solidFill>
            <a:srgbClr val="004962"/>
          </a:solidFill>
          <a:ln>
            <a:solidFill>
              <a:srgbClr val="00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E6563446-C62D-4FEA-9B42-7284E5B27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79" y="6213310"/>
            <a:ext cx="555828" cy="4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56C79A-C0BE-4208-8005-8CA16002920A}"/>
              </a:ext>
            </a:extLst>
          </p:cNvPr>
          <p:cNvSpPr txBox="1"/>
          <p:nvPr userDrawn="1"/>
        </p:nvSpPr>
        <p:spPr>
          <a:xfrm>
            <a:off x="5278635" y="6213643"/>
            <a:ext cx="2150140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1"/>
                </a:solidFill>
              </a:rPr>
              <a:t>#Pledge2Practice </a:t>
            </a:r>
            <a:endParaRPr lang="nl-BE" sz="2133" dirty="0">
              <a:solidFill>
                <a:schemeClr val="bg1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xmlns="" id="{B5CFEB3E-0FA3-4A31-9504-6047A93635D7}"/>
              </a:ext>
            </a:extLst>
          </p:cNvPr>
          <p:cNvSpPr txBox="1">
            <a:spLocks/>
          </p:cNvSpPr>
          <p:nvPr userDrawn="1"/>
        </p:nvSpPr>
        <p:spPr>
          <a:xfrm>
            <a:off x="2447596" y="548680"/>
            <a:ext cx="9184617" cy="86409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The European hub on the UN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rgbClr val="00BEE1"/>
                </a:solidFill>
              </a:rPr>
              <a:t>Sustainable Development Goals</a:t>
            </a:r>
            <a:endParaRPr lang="nl-BE" sz="3200" dirty="0">
              <a:solidFill>
                <a:srgbClr val="00B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4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BFCDA8-2364-4366-8D05-483E016B2439}"/>
              </a:ext>
            </a:extLst>
          </p:cNvPr>
          <p:cNvSpPr/>
          <p:nvPr userDrawn="1"/>
        </p:nvSpPr>
        <p:spPr>
          <a:xfrm>
            <a:off x="0" y="2276872"/>
            <a:ext cx="12192000" cy="1920213"/>
          </a:xfrm>
          <a:prstGeom prst="rect">
            <a:avLst/>
          </a:prstGeom>
          <a:solidFill>
            <a:srgbClr val="004962"/>
          </a:solidFill>
          <a:ln>
            <a:solidFill>
              <a:srgbClr val="0049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xmlns="" id="{D9515897-5E37-4BA4-A631-67C6465AD7AF}"/>
              </a:ext>
            </a:extLst>
          </p:cNvPr>
          <p:cNvSpPr txBox="1">
            <a:spLocks/>
          </p:cNvSpPr>
          <p:nvPr userDrawn="1"/>
        </p:nvSpPr>
        <p:spPr>
          <a:xfrm>
            <a:off x="2447596" y="548680"/>
            <a:ext cx="9184617" cy="86409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2"/>
                </a:solidFill>
              </a:rPr>
              <a:t>The European hub on the UN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3200" dirty="0">
                <a:solidFill>
                  <a:srgbClr val="00BEE1"/>
                </a:solidFill>
              </a:rPr>
              <a:t>Sustainable Development Goals</a:t>
            </a:r>
            <a:endParaRPr lang="nl-BE" sz="3200" dirty="0">
              <a:solidFill>
                <a:srgbClr val="00BEE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6A64954C-8C66-43B2-BFD9-E5C2880247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" y="5733257"/>
            <a:ext cx="6570457" cy="10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53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117A10B-1B4F-40DA-8667-F5CB2539F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" y="5733257"/>
            <a:ext cx="6570457" cy="10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xmlns="" id="{3F78C023-391F-4541-8553-BB8283B8B5EC}"/>
              </a:ext>
            </a:extLst>
          </p:cNvPr>
          <p:cNvSpPr txBox="1">
            <a:spLocks/>
          </p:cNvSpPr>
          <p:nvPr userDrawn="1"/>
        </p:nvSpPr>
        <p:spPr>
          <a:xfrm>
            <a:off x="2447596" y="548680"/>
            <a:ext cx="9184617" cy="864096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sz="3200" dirty="0">
              <a:solidFill>
                <a:srgbClr val="00BEE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8BEA5EA-3763-4707-860A-8C5D6C406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7428" y="548681"/>
            <a:ext cx="8544949" cy="1027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cap="all" baseline="0">
                <a:solidFill>
                  <a:srgbClr val="1E497D"/>
                </a:solidFill>
              </a:defRPr>
            </a:lvl1pPr>
            <a:lvl2pPr marL="609585" indent="0">
              <a:buNone/>
              <a:defRPr>
                <a:solidFill>
                  <a:srgbClr val="00BEE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8893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43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117A10B-1B4F-40DA-8667-F5CB2539F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" y="5733257"/>
            <a:ext cx="6570457" cy="101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698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2"/>
            <a:r>
              <a:rPr lang="en-US" dirty="0"/>
              <a:t>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22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E04B-52DB-4AB4-99D8-56D9A420BDFE}" type="datetimeFigureOut">
              <a:rPr lang="nl-BE" smtClean="0"/>
              <a:pPr/>
              <a:t>5/11/2018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1630-A894-4F6A-922F-C98B55864034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210953-CDF3-422B-9887-1BBFC2860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065" y="5809549"/>
            <a:ext cx="7102456" cy="10181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BFF306-31D5-48F4-A9C3-AB0084008B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9461" y="83097"/>
            <a:ext cx="1450975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D0326-236E-4C8A-BEB3-17E097F0B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465AA7-8081-4117-BB7E-D9174B52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4804D-CD47-4472-9122-E80E1F7E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2FBE12-9F0B-48B9-9D4B-981B167E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363E4-9255-4F61-AC3B-E3AA71FF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62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F0179-B5DB-4A5F-90FB-BEA5972A8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781952-A5A6-4700-BE6F-5A84A272F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F173A-2189-45E0-8D0F-BF4E5CB1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7A4A4-7EB5-4C3F-9B79-7EDBE437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083FC9-4753-494A-9DAA-B319815C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18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D0326-236E-4C8A-BEB3-17E097F0B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465AA7-8081-4117-BB7E-D9174B527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04804D-CD47-4472-9122-E80E1F7E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2FBE12-9F0B-48B9-9D4B-981B167E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363E4-9255-4F61-AC3B-E3AA71FF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1BF44-4B23-4B12-B605-712DB23F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DDA84-BFF4-4454-9865-13CBF9137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9C0D2D-86E9-4DB4-9208-4C797AA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3215FB-7D92-4F20-9B5F-7F56E8D9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F368D-56C0-4152-A3BC-0DC2B279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50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B4442-44BD-44BE-8166-E782BC35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F03A10-1DBC-48B0-9D92-785CFFA1E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5577B-F541-4DFA-9608-E986ACF5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516DA6-FDD5-4CE2-8FD0-EBFAC068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B7EF4F-82D5-463E-84C9-7CD6F7B78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87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BFEDD-91EF-4CD4-BF95-53DF9A28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8BB0A2-44DF-48E9-B103-DEBE3B4EC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3F8F0-ABB5-4BAB-8A4E-70F54A5F4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98A7CA-AD6E-4F29-B4B0-FB066DDE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0FA6D7-84D5-438D-8063-874948F4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BADC42-209D-4FE9-9A57-0EBE8051A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28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BBADB-59D8-4399-A7F1-0057266D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7FBA73-1928-42C7-8F68-060A74FD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4441D-F4C7-4358-B6EA-A62B0B47B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7E7FEF4-0466-488A-80A5-0DCBA5F10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CCD4AC7-67C4-4C0F-8B1B-E39E1FA17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F6B52B-3EBA-466E-9F07-A75F936B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3D232E-E5DF-45F7-A1E6-437644AE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8A350E9-F0F6-4F45-8E16-7468152B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8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8C7BC-AD07-49E2-8060-422F4F52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89C017-5D1D-4884-B47B-5AF82FF97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AEFBE8-A2D4-4EB4-8A94-049D86302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5AAE27D-CD2E-45EE-B2C5-171F26D2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D3AB3E-5054-4CEB-A66A-78CADB014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A67641-7BE5-4F95-B868-6345BD78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5D84E1-09CF-4370-A5FA-E9242D06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18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748543-805A-415E-9D31-0B0D08E3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CC5807-AFFD-4577-9736-9C8DBB9D3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A7C2B-509E-4A82-8F11-9764E708E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19D975-9421-4CB9-84A7-590276DE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C0013-AC17-4DC7-9430-58B8E746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342DFF-E837-4986-8054-78D0EBA3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89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92DD76-5B2A-4F42-9C63-B4604FFF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B7D5A6-29DE-44AA-84A9-FA1618561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CF16DC-C11C-4546-833F-27BCA8BA8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B392FA-CE11-4271-9FBF-BD7C1ABE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F423A8-BC97-4D78-A41F-F602EE5D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4E5E5E-A564-4964-A13F-3040DDA3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61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D22DE-7154-453E-812C-EC4CEC08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EA57E2-94F7-48C7-889E-0DB644D0E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4AAAA1-E942-4AAB-8F3D-F0FE5B6E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3A142-BD80-4C1D-861E-99B0F5CC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E0ED3-0BBC-4C91-AD65-72610495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7D6AB8-18BC-4449-AFCA-1233C6F2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8163D79-606D-4933-9E4B-96D5EB90E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074A66-63D5-41EF-B61C-C85CB325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09F936-04EE-4590-844C-17D488AD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7966E-80BE-4865-B6E0-0752DD39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23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252D9D-AC3C-4599-B484-A76958B36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A386EF-23BD-42D3-B53A-14DC3E1AC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739360-4D74-400C-B97B-67F1F09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2F8B1-88F4-4940-8778-F1E84B60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C22A40-5618-48E4-8123-F265C65D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732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90" y="768000"/>
            <a:ext cx="109440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90" y="1825625"/>
            <a:ext cx="10944001" cy="45970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/>
              <a:t>October 10, 2018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Future of Work &amp; Corporate Digital Responsibility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729765-C5F1-42F3-9922-E8747C5CD8F5}" type="slidenum">
              <a:rPr lang="de-DE" smtClean="0"/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40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4F2E92-DE68-4A38-A4B3-36D3FC30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68FBC-60CF-4720-A1A3-FF8AA0E8F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965EC81-D079-495F-8987-3A0B0A7A7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C51A4C-53BC-4673-A5A7-B539391E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28A0EB-F2D1-4B8D-A575-8F3676ED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88FD5E-995F-4AE0-8601-40BB1E54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5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A8F5A5-2BA7-4CFC-8C27-12C12BCC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667D1-9544-4A38-A9F4-59F0E426E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0DC0B1-443E-4463-B012-5F22D0320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4A010-069B-405A-A9F4-786FB0273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5CA328-313C-4664-88C5-65576F539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D5F741-671D-4A0D-8EA4-D09AA500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F6FFBF-FBB9-4032-9F84-EA533432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9EC6447-7AA7-4F96-A067-9F5FA415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9DCD06-C0D1-4D78-87CF-62005AA4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DBAA80F-E0EE-4C91-BE6E-6E7BE190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B119D-01E7-46FD-8256-90E2E38F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A74353-AC41-4F57-8464-50E1FF2E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FD90FF-6066-4D04-B16B-682A5804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529C4B2-6FCE-4B2E-989E-9CC6A461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17E3BD8-BEF2-4591-8BB7-8CE56E0EB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8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C5A49-318A-4EF5-8325-7AE28E78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D3FDDD-A65B-443E-BC6A-0924BE46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DD1335-0ACC-4A12-90B5-680F0722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29AA06-2C34-4B25-90C8-000D2346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37CBFF-99FF-45E0-AB2D-CB3D93F8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584C82-4200-482A-A7AE-55F4BF5B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45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C9A1DD-4889-4E2E-9636-3CB3733D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EA1FB8-6ABF-49FA-9632-7946D44C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A1151A-96DA-457A-97CC-E2F818980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66B9AD-E1BF-4FF4-80F6-7B9C762B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5A988B-3308-46BD-8E6B-92D9435B5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AD7AEC-2846-4A78-8CB1-2FE3963E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80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C0C05E0-147B-4BBD-81CD-BFAB9FFF2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221B17-B396-4472-BCC5-2CCC4BA1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DCA5F4-3D0F-42CE-8F03-C92DD3AA5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0604-1BA4-4188-87F9-54F712860F8E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E376DF-DDF2-4613-88CA-A7E6CE835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2E056-C662-429D-82C0-CD10A07F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7279C-C9F1-4003-BA4C-E7B30451B2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2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CSR Europe\CSR Europe NEW\7. E2020\7.7. Sustainable Business Exchange\5. Communication\SBE Branding\SBE_Logo+CSRE.png">
            <a:extLst>
              <a:ext uri="{FF2B5EF4-FFF2-40B4-BE49-F238E27FC236}">
                <a16:creationId xmlns:a16="http://schemas.microsoft.com/office/drawing/2014/main" xmlns="" id="{1BB0D5BD-A1FA-41DF-B79F-8055323708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339960"/>
            <a:ext cx="1824203" cy="126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1" r:id="rId8"/>
  </p:sldLayoutIdLst>
  <p:hf sldNum="0"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1DAE59F-4071-4CE2-B148-18EBF5C9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0E03DB-FE4B-437B-9D60-1FE8D19D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BAE84-5CD3-4546-82D4-E59961D0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C9ABF-AA3A-4A66-8D4E-B0E1D27ED8F0}" type="datetimeFigureOut">
              <a:rPr lang="en-GB" smtClean="0"/>
              <a:t>05/11/2018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E4057F-D3D8-483B-8CB5-3FB4D24AA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53CF0B-4405-4482-BAF9-4A7B40815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894F8-FDA9-47CC-8F3C-5C454943EC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2EFCCC-72EF-4E79-A7E4-9B053AFC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43600"/>
            <a:ext cx="6505575" cy="704849"/>
          </a:xfrm>
          <a:prstGeom prst="rect">
            <a:avLst/>
          </a:prstGeom>
        </p:spPr>
      </p:pic>
      <p:pic>
        <p:nvPicPr>
          <p:cNvPr id="1026" name="Picture 2" descr="Image result for csr europe">
            <a:extLst>
              <a:ext uri="{FF2B5EF4-FFF2-40B4-BE49-F238E27FC236}">
                <a16:creationId xmlns:a16="http://schemas.microsoft.com/office/drawing/2014/main" xmlns="" id="{12795FBA-A942-4572-AB10-AB8F6838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" y="347962"/>
            <a:ext cx="1567243" cy="10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5FE8A1-FE09-4CCE-98CF-F3B0574FD09E}"/>
              </a:ext>
            </a:extLst>
          </p:cNvPr>
          <p:cNvSpPr/>
          <p:nvPr/>
        </p:nvSpPr>
        <p:spPr>
          <a:xfrm>
            <a:off x="585407" y="2314396"/>
            <a:ext cx="110211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TOMMI RAIVIO</a:t>
            </a:r>
          </a:p>
          <a:p>
            <a:pPr lvl="0" algn="ctr"/>
            <a:r>
              <a:rPr lang="en-GB" sz="4000" dirty="0">
                <a:solidFill>
                  <a:srgbClr val="004962"/>
                </a:solidFill>
                <a:latin typeface="Calibri" panose="020F0502020204030204"/>
              </a:rPr>
              <a:t>PROJECT MANAGER, CSR EUROPE</a:t>
            </a:r>
          </a:p>
          <a:p>
            <a:pPr algn="ctr"/>
            <a:r>
              <a:rPr lang="en-GB" sz="4000" dirty="0">
                <a:solidFill>
                  <a:srgbClr val="004962"/>
                </a:solidFill>
              </a:rPr>
              <a:t>tr@csreurope.org</a:t>
            </a:r>
          </a:p>
          <a:p>
            <a:pPr lvl="0" algn="ctr"/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9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3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2EFCCC-72EF-4E79-A7E4-9B053AFC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943600"/>
            <a:ext cx="6505575" cy="704849"/>
          </a:xfrm>
          <a:prstGeom prst="rect">
            <a:avLst/>
          </a:prstGeom>
        </p:spPr>
      </p:pic>
      <p:pic>
        <p:nvPicPr>
          <p:cNvPr id="1026" name="Picture 2" descr="Image result for csr europe">
            <a:extLst>
              <a:ext uri="{FF2B5EF4-FFF2-40B4-BE49-F238E27FC236}">
                <a16:creationId xmlns:a16="http://schemas.microsoft.com/office/drawing/2014/main" xmlns="" id="{12795FBA-A942-4572-AB10-AB8F6838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7" y="347962"/>
            <a:ext cx="1567243" cy="108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25FE8A1-FE09-4CCE-98CF-F3B0574FD09E}"/>
              </a:ext>
            </a:extLst>
          </p:cNvPr>
          <p:cNvSpPr/>
          <p:nvPr/>
        </p:nvSpPr>
        <p:spPr>
          <a:xfrm>
            <a:off x="585407" y="2314396"/>
            <a:ext cx="110211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TOMMI RAIVIO</a:t>
            </a:r>
          </a:p>
          <a:p>
            <a:pPr lvl="0" algn="ctr"/>
            <a:r>
              <a:rPr lang="en-GB" sz="4000" dirty="0">
                <a:solidFill>
                  <a:srgbClr val="004962"/>
                </a:solidFill>
                <a:latin typeface="Calibri" panose="020F0502020204030204"/>
              </a:rPr>
              <a:t>PROJECT MANAGER, CSR EUROPE</a:t>
            </a:r>
          </a:p>
          <a:p>
            <a:pPr lvl="0" algn="ctr"/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tr@csr</a:t>
            </a:r>
            <a:r>
              <a:rPr lang="en-GB" sz="4000" dirty="0">
                <a:solidFill>
                  <a:srgbClr val="004962"/>
                </a:solidFill>
                <a:latin typeface="Calibri" panose="020F0502020204030204"/>
              </a:rPr>
              <a:t>europe.org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49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805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4">
            <a:extLst>
              <a:ext uri="{FF2B5EF4-FFF2-40B4-BE49-F238E27FC236}">
                <a16:creationId xmlns:a16="http://schemas.microsoft.com/office/drawing/2014/main" xmlns="" id="{9C02D8DA-A3C6-4243-A5D6-3C6C240EDC89}"/>
              </a:ext>
            </a:extLst>
          </p:cNvPr>
          <p:cNvSpPr/>
          <p:nvPr/>
        </p:nvSpPr>
        <p:spPr>
          <a:xfrm flipH="1">
            <a:off x="3732626" y="2159713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28575" cap="flat" cmpd="sng" algn="ctr">
            <a:solidFill>
              <a:srgbClr val="57565A">
                <a:alpha val="50000"/>
              </a:srgbClr>
            </a:solidFill>
            <a:prstDash val="solid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Parallelogram 4">
            <a:extLst>
              <a:ext uri="{FF2B5EF4-FFF2-40B4-BE49-F238E27FC236}">
                <a16:creationId xmlns:a16="http://schemas.microsoft.com/office/drawing/2014/main" xmlns="" id="{4679BE85-3814-4FD0-A67E-09C7F1558329}"/>
              </a:ext>
            </a:extLst>
          </p:cNvPr>
          <p:cNvSpPr/>
          <p:nvPr/>
        </p:nvSpPr>
        <p:spPr>
          <a:xfrm flipH="1" flipV="1">
            <a:off x="3768515" y="3959913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28575" cap="flat" cmpd="sng" algn="ctr">
            <a:solidFill>
              <a:srgbClr val="00B050">
                <a:alpha val="49804"/>
              </a:srgbClr>
            </a:solidFill>
            <a:prstDash val="solid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DE0C821-1707-4413-9A41-1095DA65F2B2}"/>
              </a:ext>
            </a:extLst>
          </p:cNvPr>
          <p:cNvCxnSpPr/>
          <p:nvPr/>
        </p:nvCxnSpPr>
        <p:spPr>
          <a:xfrm flipH="1" flipV="1">
            <a:off x="3768515" y="3923908"/>
            <a:ext cx="1068699" cy="0"/>
          </a:xfrm>
          <a:prstGeom prst="line">
            <a:avLst/>
          </a:prstGeom>
          <a:noFill/>
          <a:ln w="28575" cap="flat" cmpd="sng" algn="ctr">
            <a:solidFill>
              <a:srgbClr val="FFC000">
                <a:alpha val="50000"/>
              </a:srgbClr>
            </a:solidFill>
            <a:prstDash val="solid"/>
            <a:tailEnd type="oval" w="lg" len="lg"/>
          </a:ln>
          <a:effectLst/>
        </p:spPr>
      </p:cxnSp>
      <p:sp>
        <p:nvSpPr>
          <p:cNvPr id="6" name="Parallelogram 4">
            <a:extLst>
              <a:ext uri="{FF2B5EF4-FFF2-40B4-BE49-F238E27FC236}">
                <a16:creationId xmlns:a16="http://schemas.microsoft.com/office/drawing/2014/main" xmlns="" id="{C8E3DEF4-1201-4D70-BDAD-138821545374}"/>
              </a:ext>
            </a:extLst>
          </p:cNvPr>
          <p:cNvSpPr/>
          <p:nvPr/>
        </p:nvSpPr>
        <p:spPr>
          <a:xfrm>
            <a:off x="5944634" y="2143317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28575" cap="flat" cmpd="sng" algn="ctr">
            <a:solidFill>
              <a:srgbClr val="C00000">
                <a:alpha val="50000"/>
              </a:srgbClr>
            </a:solidFill>
            <a:prstDash val="solid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Parallelogram 4">
            <a:extLst>
              <a:ext uri="{FF2B5EF4-FFF2-40B4-BE49-F238E27FC236}">
                <a16:creationId xmlns:a16="http://schemas.microsoft.com/office/drawing/2014/main" xmlns="" id="{B236C936-CF30-4E65-84F0-F75FF2E15939}"/>
              </a:ext>
            </a:extLst>
          </p:cNvPr>
          <p:cNvSpPr/>
          <p:nvPr/>
        </p:nvSpPr>
        <p:spPr>
          <a:xfrm flipV="1">
            <a:off x="5944634" y="3943517"/>
            <a:ext cx="1980220" cy="1584176"/>
          </a:xfrm>
          <a:custGeom>
            <a:avLst/>
            <a:gdLst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  <a:gd name="connsiteX3" fmla="*/ 1859818 w 2808312"/>
              <a:gd name="connsiteY3" fmla="*/ 1584176 h 1584176"/>
              <a:gd name="connsiteX4" fmla="*/ 0 w 2808312"/>
              <a:gd name="connsiteY4" fmla="*/ 1584176 h 1584176"/>
              <a:gd name="connsiteX0" fmla="*/ 1859818 w 2808312"/>
              <a:gd name="connsiteY0" fmla="*/ 1584176 h 1675616"/>
              <a:gd name="connsiteX1" fmla="*/ 0 w 2808312"/>
              <a:gd name="connsiteY1" fmla="*/ 1584176 h 1675616"/>
              <a:gd name="connsiteX2" fmla="*/ 948494 w 2808312"/>
              <a:gd name="connsiteY2" fmla="*/ 0 h 1675616"/>
              <a:gd name="connsiteX3" fmla="*/ 2808312 w 2808312"/>
              <a:gd name="connsiteY3" fmla="*/ 0 h 1675616"/>
              <a:gd name="connsiteX4" fmla="*/ 1951258 w 2808312"/>
              <a:gd name="connsiteY4" fmla="*/ 1675616 h 1675616"/>
              <a:gd name="connsiteX0" fmla="*/ 1859818 w 2808312"/>
              <a:gd name="connsiteY0" fmla="*/ 1584176 h 1584176"/>
              <a:gd name="connsiteX1" fmla="*/ 0 w 2808312"/>
              <a:gd name="connsiteY1" fmla="*/ 1584176 h 1584176"/>
              <a:gd name="connsiteX2" fmla="*/ 948494 w 2808312"/>
              <a:gd name="connsiteY2" fmla="*/ 0 h 1584176"/>
              <a:gd name="connsiteX3" fmla="*/ 2808312 w 2808312"/>
              <a:gd name="connsiteY3" fmla="*/ 0 h 1584176"/>
              <a:gd name="connsiteX0" fmla="*/ 0 w 2808312"/>
              <a:gd name="connsiteY0" fmla="*/ 1584176 h 1584176"/>
              <a:gd name="connsiteX1" fmla="*/ 948494 w 2808312"/>
              <a:gd name="connsiteY1" fmla="*/ 0 h 1584176"/>
              <a:gd name="connsiteX2" fmla="*/ 2808312 w 2808312"/>
              <a:gd name="connsiteY2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8312" h="1584176">
                <a:moveTo>
                  <a:pt x="0" y="1584176"/>
                </a:moveTo>
                <a:lnTo>
                  <a:pt x="948494" y="0"/>
                </a:lnTo>
                <a:lnTo>
                  <a:pt x="2808312" y="0"/>
                </a:lnTo>
              </a:path>
            </a:pathLst>
          </a:custGeom>
          <a:noFill/>
          <a:ln w="28575" cap="flat" cmpd="sng" algn="ctr">
            <a:solidFill>
              <a:srgbClr val="00B050">
                <a:alpha val="50000"/>
              </a:srgbClr>
            </a:solidFill>
            <a:prstDash val="solid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xmlns="" id="{AE90A684-AC58-4BCD-BFB0-89852D891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82" y="2906148"/>
            <a:ext cx="2111073" cy="21110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048440-E962-4D36-84CD-0D81411855EC}"/>
              </a:ext>
            </a:extLst>
          </p:cNvPr>
          <p:cNvSpPr/>
          <p:nvPr/>
        </p:nvSpPr>
        <p:spPr>
          <a:xfrm>
            <a:off x="918915" y="1734088"/>
            <a:ext cx="2269067" cy="96423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45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r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57565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Corporate Members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E3C5DEA-A8DC-4B5B-A9FF-278F48B217F6}"/>
              </a:ext>
            </a:extLst>
          </p:cNvPr>
          <p:cNvSpPr/>
          <p:nvPr/>
        </p:nvSpPr>
        <p:spPr>
          <a:xfrm>
            <a:off x="441216" y="4754860"/>
            <a:ext cx="2895045" cy="127817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41</a:t>
            </a:r>
          </a:p>
          <a:p>
            <a:pPr marL="0" marR="0" lvl="0" indent="0" algn="r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National Partner </a:t>
            </a:r>
            <a:r>
              <a:rPr kumimoji="0" lang="en-US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Organisations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  <a:p>
            <a:pPr marL="0" marR="0" lvl="0" indent="0" algn="r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across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31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countries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15E9783-595E-429C-939A-D78AE14E2D18}"/>
              </a:ext>
            </a:extLst>
          </p:cNvPr>
          <p:cNvSpPr/>
          <p:nvPr/>
        </p:nvSpPr>
        <p:spPr>
          <a:xfrm>
            <a:off x="8161209" y="1490498"/>
            <a:ext cx="3311388" cy="929293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COLLABORATIVE PLATFORMS</a:t>
            </a:r>
          </a:p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Learn and act together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DB5BDB-314C-4136-B871-DBA60458FECA}"/>
              </a:ext>
            </a:extLst>
          </p:cNvPr>
          <p:cNvSpPr/>
          <p:nvPr/>
        </p:nvSpPr>
        <p:spPr>
          <a:xfrm>
            <a:off x="8236333" y="2738636"/>
            <a:ext cx="2269067" cy="84221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DIALOGUE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With EC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9F9FDFA-9856-4CFB-B6E6-89BA4740CC9B}"/>
              </a:ext>
            </a:extLst>
          </p:cNvPr>
          <p:cNvSpPr/>
          <p:nvPr/>
        </p:nvSpPr>
        <p:spPr>
          <a:xfrm>
            <a:off x="719403" y="3020787"/>
            <a:ext cx="26680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10,000 companies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network of multinationals 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partner associations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A3EE0D88-1B11-403B-8372-BAD39CDDD409}"/>
              </a:ext>
            </a:extLst>
          </p:cNvPr>
          <p:cNvSpPr txBox="1">
            <a:spLocks/>
          </p:cNvSpPr>
          <p:nvPr/>
        </p:nvSpPr>
        <p:spPr>
          <a:xfrm>
            <a:off x="2735627" y="260649"/>
            <a:ext cx="8544949" cy="10274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all" spc="0" normalizeH="0" baseline="0" noProof="0" dirty="0">
                <a:ln>
                  <a:noFill/>
                </a:ln>
                <a:solidFill>
                  <a:srgbClr val="1E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EUROPEAN CSR BUSINESS NETWORK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69FE60E-3BA3-4A58-ABEC-44EE124E2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51" y="3602733"/>
            <a:ext cx="1440940" cy="9676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1F849AA-BE58-47D2-8D93-EF5FAB5EB74A}"/>
              </a:ext>
            </a:extLst>
          </p:cNvPr>
          <p:cNvSpPr/>
          <p:nvPr/>
        </p:nvSpPr>
        <p:spPr>
          <a:xfrm>
            <a:off x="8289519" y="4754861"/>
            <a:ext cx="3183076" cy="1522212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6</a:t>
            </a:r>
          </a:p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Regional </a:t>
            </a:r>
            <a:r>
              <a:rPr kumimoji="0" lang="en-US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Organisations</a:t>
            </a: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</a:t>
            </a:r>
          </a:p>
          <a:p>
            <a:pPr marL="0" marR="0" lvl="0" indent="0" algn="l" defTabSz="121914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China – Japan – India – Iran – Canada               Latin America</a:t>
            </a: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4FB6649-8D4A-43BC-B04B-87897DD2124F}"/>
              </a:ext>
            </a:extLst>
          </p:cNvPr>
          <p:cNvCxnSpPr>
            <a:cxnSpLocks/>
          </p:cNvCxnSpPr>
          <p:nvPr/>
        </p:nvCxnSpPr>
        <p:spPr>
          <a:xfrm flipV="1">
            <a:off x="6856155" y="3943518"/>
            <a:ext cx="967045" cy="16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EB0BA0-0993-4DE5-A3F4-FC7BE4AB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94" y="3387446"/>
            <a:ext cx="1573304" cy="10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857455" y="1413732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B41B25-46D7-4CBA-886F-7D3B1CD8CCE8}"/>
              </a:ext>
            </a:extLst>
          </p:cNvPr>
          <p:cNvSpPr/>
          <p:nvPr/>
        </p:nvSpPr>
        <p:spPr>
          <a:xfrm>
            <a:off x="866014" y="256281"/>
            <a:ext cx="11021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PLATFORM ON THE FUTURE OF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4962"/>
                </a:solidFill>
                <a:latin typeface="Calibri" panose="020F0502020204030204"/>
              </a:rPr>
              <a:t>2018 - 2020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2" descr="Image result for CSR EUROPE">
            <a:extLst>
              <a:ext uri="{FF2B5EF4-FFF2-40B4-BE49-F238E27FC236}">
                <a16:creationId xmlns:a16="http://schemas.microsoft.com/office/drawing/2014/main" xmlns="" id="{657ABFE6-AA75-4DC0-8A5B-3DDE4926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" y="256281"/>
            <a:ext cx="1277899" cy="8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3010B5-EFF3-4460-8A73-3E31E1163E49}"/>
              </a:ext>
            </a:extLst>
          </p:cNvPr>
          <p:cNvSpPr/>
          <p:nvPr/>
        </p:nvSpPr>
        <p:spPr>
          <a:xfrm>
            <a:off x="4116900" y="1743844"/>
            <a:ext cx="4084463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WORKSTREAMS: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B37C2A1-8D86-43B9-A213-0FF726196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44" y="2613217"/>
            <a:ext cx="2613862" cy="2032311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CD3EFB-AAB3-4466-8332-2517D02E6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254" y="2571184"/>
            <a:ext cx="2613861" cy="2072342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10FB34-DA16-40B4-A74A-29D7B5D1542E}"/>
              </a:ext>
            </a:extLst>
          </p:cNvPr>
          <p:cNvSpPr/>
          <p:nvPr/>
        </p:nvSpPr>
        <p:spPr>
          <a:xfrm>
            <a:off x="1641595" y="4892178"/>
            <a:ext cx="4208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Digital Responsibility at the workplace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C35F73-D23E-487C-97B2-974835264FFA}"/>
              </a:ext>
            </a:extLst>
          </p:cNvPr>
          <p:cNvSpPr/>
          <p:nvPr/>
        </p:nvSpPr>
        <p:spPr>
          <a:xfrm>
            <a:off x="6658954" y="4894534"/>
            <a:ext cx="4084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Life-long job transitions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6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changing occupations</a:t>
            </a:r>
          </a:p>
        </p:txBody>
      </p:sp>
    </p:spTree>
    <p:extLst>
      <p:ext uri="{BB962C8B-B14F-4D97-AF65-F5344CB8AC3E}">
        <p14:creationId xmlns:p14="http://schemas.microsoft.com/office/powerpoint/2010/main" val="141445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FC3E7-7530-450A-8A90-BEE13979930D}"/>
              </a:ext>
            </a:extLst>
          </p:cNvPr>
          <p:cNvSpPr/>
          <p:nvPr/>
        </p:nvSpPr>
        <p:spPr>
          <a:xfrm>
            <a:off x="768727" y="429426"/>
            <a:ext cx="1102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CREATING INCLUSIVE LABOUR MARKETS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735359" y="1251807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Google Shape;89;p13">
            <a:extLst>
              <a:ext uri="{FF2B5EF4-FFF2-40B4-BE49-F238E27FC236}">
                <a16:creationId xmlns:a16="http://schemas.microsoft.com/office/drawing/2014/main" xmlns="" id="{AF87E2B1-7A49-41B1-91C8-9BB75B1D486B}"/>
              </a:ext>
            </a:extLst>
          </p:cNvPr>
          <p:cNvSpPr/>
          <p:nvPr/>
        </p:nvSpPr>
        <p:spPr>
          <a:xfrm>
            <a:off x="588099" y="3869952"/>
            <a:ext cx="2397858" cy="493982"/>
          </a:xfrm>
          <a:prstGeom prst="rect">
            <a:avLst/>
          </a:prstGeom>
          <a:solidFill>
            <a:srgbClr val="EF5B70"/>
          </a:solidFill>
          <a:ln>
            <a:noFill/>
          </a:ln>
        </p:spPr>
        <p:txBody>
          <a:bodyPr spcFirstLastPara="1" wrap="square" lIns="102453" tIns="51212" rIns="102453" bIns="51212" anchor="ctr" anchorCtr="0">
            <a:noAutofit/>
          </a:bodyPr>
          <a:lstStyle/>
          <a:p>
            <a:pPr algn="ctr" defTabSz="512338"/>
            <a:r>
              <a:rPr lang="en-US" sz="20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Current employment</a:t>
            </a:r>
            <a:endParaRPr sz="20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0;p13">
            <a:extLst>
              <a:ext uri="{FF2B5EF4-FFF2-40B4-BE49-F238E27FC236}">
                <a16:creationId xmlns:a16="http://schemas.microsoft.com/office/drawing/2014/main" xmlns="" id="{666AC9BE-1154-4C57-B22C-241B6767FA4B}"/>
              </a:ext>
            </a:extLst>
          </p:cNvPr>
          <p:cNvSpPr txBox="1"/>
          <p:nvPr/>
        </p:nvSpPr>
        <p:spPr>
          <a:xfrm>
            <a:off x="278698" y="3317834"/>
            <a:ext cx="3016660" cy="379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algn="ctr" defTabSz="512338"/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Technological disruption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91;p13">
            <a:extLst>
              <a:ext uri="{FF2B5EF4-FFF2-40B4-BE49-F238E27FC236}">
                <a16:creationId xmlns:a16="http://schemas.microsoft.com/office/drawing/2014/main" xmlns="" id="{AEB3DD07-77DA-41B2-8B00-E3E29AF9C5F5}"/>
              </a:ext>
            </a:extLst>
          </p:cNvPr>
          <p:cNvSpPr/>
          <p:nvPr/>
        </p:nvSpPr>
        <p:spPr>
          <a:xfrm>
            <a:off x="4590498" y="3438779"/>
            <a:ext cx="3177222" cy="1199075"/>
          </a:xfrm>
          <a:prstGeom prst="rightArrow">
            <a:avLst>
              <a:gd name="adj1" fmla="val 61601"/>
              <a:gd name="adj2" fmla="val 50000"/>
            </a:avLst>
          </a:prstGeom>
          <a:solidFill>
            <a:schemeClr val="tx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2453" tIns="51212" rIns="102453" bIns="51212" anchor="ctr" anchorCtr="0">
            <a:noAutofit/>
          </a:bodyPr>
          <a:lstStyle/>
          <a:p>
            <a:pPr defTabSz="512338"/>
            <a:r>
              <a:rPr lang="en-US" sz="2000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Responsible business transformation</a:t>
            </a:r>
            <a:endParaRPr sz="2000" dirty="0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2;p13">
            <a:extLst>
              <a:ext uri="{FF2B5EF4-FFF2-40B4-BE49-F238E27FC236}">
                <a16:creationId xmlns:a16="http://schemas.microsoft.com/office/drawing/2014/main" xmlns="" id="{EBC6E296-5F24-4C83-A459-F0ECEA321E09}"/>
              </a:ext>
            </a:extLst>
          </p:cNvPr>
          <p:cNvSpPr txBox="1"/>
          <p:nvPr/>
        </p:nvSpPr>
        <p:spPr>
          <a:xfrm>
            <a:off x="5013503" y="5327042"/>
            <a:ext cx="2863941" cy="3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Flexible safety nets</a:t>
            </a:r>
            <a:endParaRPr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Google Shape;93;p13">
            <a:extLst>
              <a:ext uri="{FF2B5EF4-FFF2-40B4-BE49-F238E27FC236}">
                <a16:creationId xmlns:a16="http://schemas.microsoft.com/office/drawing/2014/main" xmlns="" id="{E810F201-DFD1-4A36-974E-68C2C0CC10AD}"/>
              </a:ext>
            </a:extLst>
          </p:cNvPr>
          <p:cNvSpPr/>
          <p:nvPr/>
        </p:nvSpPr>
        <p:spPr>
          <a:xfrm>
            <a:off x="9304863" y="3869952"/>
            <a:ext cx="2420545" cy="478313"/>
          </a:xfrm>
          <a:prstGeom prst="rect">
            <a:avLst/>
          </a:prstGeom>
          <a:solidFill>
            <a:srgbClr val="EF5B70"/>
          </a:solidFill>
          <a:ln>
            <a:noFill/>
          </a:ln>
        </p:spPr>
        <p:txBody>
          <a:bodyPr spcFirstLastPara="1" wrap="square" lIns="102453" tIns="51212" rIns="102453" bIns="51212" anchor="ctr" anchorCtr="0">
            <a:noAutofit/>
          </a:bodyPr>
          <a:lstStyle/>
          <a:p>
            <a:pPr algn="ctr" defTabSz="512338"/>
            <a:r>
              <a:rPr lang="en-US" sz="2000" dirty="0">
                <a:solidFill>
                  <a:prstClr val="white"/>
                </a:solidFill>
                <a:latin typeface="Calibri"/>
                <a:cs typeface="Calibri"/>
                <a:sym typeface="Calibri"/>
              </a:rPr>
              <a:t>Future employment</a:t>
            </a:r>
            <a:endParaRPr sz="2000" dirty="0">
              <a:solidFill>
                <a:prstClr val="white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Google Shape;94;p13">
            <a:extLst>
              <a:ext uri="{FF2B5EF4-FFF2-40B4-BE49-F238E27FC236}">
                <a16:creationId xmlns:a16="http://schemas.microsoft.com/office/drawing/2014/main" xmlns="" id="{13A7F08B-6D04-4058-AE15-0D59A961EADC}"/>
              </a:ext>
            </a:extLst>
          </p:cNvPr>
          <p:cNvSpPr/>
          <p:nvPr/>
        </p:nvSpPr>
        <p:spPr>
          <a:xfrm>
            <a:off x="8962855" y="3101343"/>
            <a:ext cx="3104562" cy="65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algn="ctr" defTabSz="512338"/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Inclusive &amp; competitive</a:t>
            </a:r>
            <a:endParaRPr sz="2000" dirty="0">
              <a:latin typeface="Calibri" panose="020F0502020204030204"/>
            </a:endParaRPr>
          </a:p>
          <a:p>
            <a:pPr algn="ctr" defTabSz="512338"/>
            <a:r>
              <a:rPr lang="en-US" sz="2000" dirty="0" err="1">
                <a:latin typeface="Calibri"/>
                <a:ea typeface="Calibri"/>
                <a:cs typeface="Calibri"/>
                <a:sym typeface="Calibri"/>
              </a:rPr>
              <a:t>labour</a:t>
            </a: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 markets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5;p13">
            <a:extLst>
              <a:ext uri="{FF2B5EF4-FFF2-40B4-BE49-F238E27FC236}">
                <a16:creationId xmlns:a16="http://schemas.microsoft.com/office/drawing/2014/main" xmlns="" id="{80E13BBF-76DE-4F93-99BB-D749AFA67A94}"/>
              </a:ext>
            </a:extLst>
          </p:cNvPr>
          <p:cNvSpPr/>
          <p:nvPr/>
        </p:nvSpPr>
        <p:spPr>
          <a:xfrm>
            <a:off x="3600451" y="2296381"/>
            <a:ext cx="4991100" cy="364112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E50012"/>
            </a:solidFill>
            <a:prstDash val="dot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02453" tIns="51212" rIns="102453" bIns="51212" anchor="ctr" anchorCtr="0">
            <a:noAutofit/>
          </a:bodyPr>
          <a:lstStyle/>
          <a:p>
            <a:pPr algn="ctr" defTabSz="512338"/>
            <a:endParaRPr sz="2017">
              <a:solidFill>
                <a:prstClr val="whit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96;p13">
            <a:extLst>
              <a:ext uri="{FF2B5EF4-FFF2-40B4-BE49-F238E27FC236}">
                <a16:creationId xmlns:a16="http://schemas.microsoft.com/office/drawing/2014/main" xmlns="" id="{E0269C28-229F-4CF7-ACDA-2C8F3B9707C3}"/>
              </a:ext>
            </a:extLst>
          </p:cNvPr>
          <p:cNvSpPr txBox="1"/>
          <p:nvPr/>
        </p:nvSpPr>
        <p:spPr>
          <a:xfrm>
            <a:off x="4837481" y="1806229"/>
            <a:ext cx="2745637" cy="33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Revisited social contract</a:t>
            </a:r>
            <a:endParaRPr sz="2000" dirty="0">
              <a:latin typeface="Calibri" panose="020F0502020204030204"/>
            </a:endParaRPr>
          </a:p>
        </p:txBody>
      </p:sp>
      <p:sp>
        <p:nvSpPr>
          <p:cNvPr id="19" name="Google Shape;97;p13">
            <a:extLst>
              <a:ext uri="{FF2B5EF4-FFF2-40B4-BE49-F238E27FC236}">
                <a16:creationId xmlns:a16="http://schemas.microsoft.com/office/drawing/2014/main" xmlns="" id="{BC49039F-50C5-4E0C-A6F2-E07D842CA387}"/>
              </a:ext>
            </a:extLst>
          </p:cNvPr>
          <p:cNvSpPr/>
          <p:nvPr/>
        </p:nvSpPr>
        <p:spPr>
          <a:xfrm>
            <a:off x="3971755" y="2562039"/>
            <a:ext cx="4344355" cy="655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algn="ctr" defTabSz="512338"/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Techno-socially balanced </a:t>
            </a:r>
            <a:endParaRPr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512338"/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employment &amp; competition policies</a:t>
            </a:r>
            <a:endParaRPr sz="2000"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8;p13">
            <a:extLst>
              <a:ext uri="{FF2B5EF4-FFF2-40B4-BE49-F238E27FC236}">
                <a16:creationId xmlns:a16="http://schemas.microsoft.com/office/drawing/2014/main" xmlns="" id="{290160E3-03B1-48B2-89DD-576D42CB9A15}"/>
              </a:ext>
            </a:extLst>
          </p:cNvPr>
          <p:cNvSpPr txBox="1"/>
          <p:nvPr/>
        </p:nvSpPr>
        <p:spPr>
          <a:xfrm>
            <a:off x="4974721" y="4766331"/>
            <a:ext cx="2808289" cy="35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t>Continuous training</a:t>
            </a:r>
            <a:endParaRPr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F0451A3-9030-4A7A-B8BE-4EEAD4F0BA8D}"/>
              </a:ext>
            </a:extLst>
          </p:cNvPr>
          <p:cNvSpPr/>
          <p:nvPr/>
        </p:nvSpPr>
        <p:spPr>
          <a:xfrm>
            <a:off x="4535177" y="1836981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①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F305D0C-0687-4E4C-A215-F67092808A8A}"/>
              </a:ext>
            </a:extLst>
          </p:cNvPr>
          <p:cNvSpPr/>
          <p:nvPr/>
        </p:nvSpPr>
        <p:spPr>
          <a:xfrm>
            <a:off x="4482096" y="2629470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②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DBC822E-5E71-4760-BE39-A57929286D63}"/>
              </a:ext>
            </a:extLst>
          </p:cNvPr>
          <p:cNvSpPr/>
          <p:nvPr/>
        </p:nvSpPr>
        <p:spPr>
          <a:xfrm>
            <a:off x="4095633" y="3860827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③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A83A949-0604-452E-B3A0-CD27D744AEBE}"/>
              </a:ext>
            </a:extLst>
          </p:cNvPr>
          <p:cNvSpPr/>
          <p:nvPr/>
        </p:nvSpPr>
        <p:spPr>
          <a:xfrm>
            <a:off x="4629463" y="4835262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④</a:t>
            </a:r>
            <a:endParaRPr lang="en-GB" sz="1500" b="1" dirty="0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324551C-0AB6-4C90-A4BD-682161CFFCBD}"/>
              </a:ext>
            </a:extLst>
          </p:cNvPr>
          <p:cNvSpPr/>
          <p:nvPr/>
        </p:nvSpPr>
        <p:spPr>
          <a:xfrm>
            <a:off x="4636203" y="5365614"/>
            <a:ext cx="4395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⑤</a:t>
            </a:r>
            <a:endParaRPr lang="en-GB" sz="15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9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FC3E7-7530-450A-8A90-BEE13979930D}"/>
              </a:ext>
            </a:extLst>
          </p:cNvPr>
          <p:cNvSpPr/>
          <p:nvPr/>
        </p:nvSpPr>
        <p:spPr>
          <a:xfrm>
            <a:off x="585407" y="155339"/>
            <a:ext cx="110211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srgbClr val="004962"/>
                </a:solidFill>
                <a:latin typeface="Calibri" panose="020F0502020204030204"/>
              </a:rPr>
              <a:t>EMPLOYABILITY CHALLENGE: </a:t>
            </a:r>
          </a:p>
          <a:p>
            <a:pPr lvl="0" algn="ctr"/>
            <a:r>
              <a:rPr lang="en-GB" sz="3200" dirty="0">
                <a:solidFill>
                  <a:srgbClr val="004962"/>
                </a:solidFill>
                <a:latin typeface="Calibri" panose="020F0502020204030204"/>
              </a:rPr>
              <a:t>FITTING THROUGH THE NARROW DOOR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4962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857455" y="1413732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805AFE-4E0C-4288-B424-AAB8CAA3B4B0}"/>
              </a:ext>
            </a:extLst>
          </p:cNvPr>
          <p:cNvGrpSpPr/>
          <p:nvPr/>
        </p:nvGrpSpPr>
        <p:grpSpPr>
          <a:xfrm>
            <a:off x="6981825" y="3323827"/>
            <a:ext cx="1123951" cy="1596524"/>
            <a:chOff x="6096000" y="3101683"/>
            <a:chExt cx="1123951" cy="1596524"/>
          </a:xfrm>
        </p:grpSpPr>
        <p:pic>
          <p:nvPicPr>
            <p:cNvPr id="2052" name="Picture 4" descr="Related image">
              <a:extLst>
                <a:ext uri="{FF2B5EF4-FFF2-40B4-BE49-F238E27FC236}">
                  <a16:creationId xmlns:a16="http://schemas.microsoft.com/office/drawing/2014/main" xmlns="" id="{32307F54-228B-4075-91E8-79D520342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95674"/>
              <a:ext cx="979661" cy="120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Google Shape;96;p13">
              <a:extLst>
                <a:ext uri="{FF2B5EF4-FFF2-40B4-BE49-F238E27FC236}">
                  <a16:creationId xmlns:a16="http://schemas.microsoft.com/office/drawing/2014/main" xmlns="" id="{1AD65FFB-4E82-4A0D-BAAE-F80892276E13}"/>
                </a:ext>
              </a:extLst>
            </p:cNvPr>
            <p:cNvSpPr txBox="1"/>
            <p:nvPr/>
          </p:nvSpPr>
          <p:spPr>
            <a:xfrm>
              <a:off x="6466257" y="3101683"/>
              <a:ext cx="753694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HR</a:t>
              </a:r>
              <a:endParaRPr sz="2000" dirty="0"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B56436-32E3-4474-B2EA-462E93EA5090}"/>
              </a:ext>
            </a:extLst>
          </p:cNvPr>
          <p:cNvGrpSpPr/>
          <p:nvPr/>
        </p:nvGrpSpPr>
        <p:grpSpPr>
          <a:xfrm>
            <a:off x="1866900" y="2194564"/>
            <a:ext cx="5340892" cy="4249039"/>
            <a:chOff x="981075" y="1972420"/>
            <a:chExt cx="5340892" cy="4249039"/>
          </a:xfrm>
        </p:grpSpPr>
        <p:sp>
          <p:nvSpPr>
            <p:cNvPr id="2" name="Callout: Right Arrow 1">
              <a:extLst>
                <a:ext uri="{FF2B5EF4-FFF2-40B4-BE49-F238E27FC236}">
                  <a16:creationId xmlns:a16="http://schemas.microsoft.com/office/drawing/2014/main" xmlns="" id="{FF2C2435-9013-4377-928C-EE20657E7A58}"/>
                </a:ext>
              </a:extLst>
            </p:cNvPr>
            <p:cNvSpPr/>
            <p:nvPr/>
          </p:nvSpPr>
          <p:spPr>
            <a:xfrm>
              <a:off x="981075" y="1972420"/>
              <a:ext cx="5340892" cy="4249039"/>
            </a:xfrm>
            <a:prstGeom prst="rightArrowCallout">
              <a:avLst>
                <a:gd name="adj1" fmla="val 4377"/>
                <a:gd name="adj2" fmla="val 5272"/>
                <a:gd name="adj3" fmla="val 11774"/>
                <a:gd name="adj4" fmla="val 756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Google Shape;96;p13">
              <a:extLst>
                <a:ext uri="{FF2B5EF4-FFF2-40B4-BE49-F238E27FC236}">
                  <a16:creationId xmlns:a16="http://schemas.microsoft.com/office/drawing/2014/main" xmlns="" id="{0FB9DD70-A06A-4436-A2E7-DC53703139B9}"/>
                </a:ext>
              </a:extLst>
            </p:cNvPr>
            <p:cNvSpPr txBox="1"/>
            <p:nvPr/>
          </p:nvSpPr>
          <p:spPr>
            <a:xfrm>
              <a:off x="1337956" y="2268721"/>
              <a:ext cx="1581759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Personal life</a:t>
              </a:r>
              <a:endParaRPr sz="2000" dirty="0">
                <a:latin typeface="Calibri" panose="020F0502020204030204"/>
              </a:endParaRPr>
            </a:p>
          </p:txBody>
        </p:sp>
        <p:sp>
          <p:nvSpPr>
            <p:cNvPr id="10" name="Google Shape;96;p13">
              <a:extLst>
                <a:ext uri="{FF2B5EF4-FFF2-40B4-BE49-F238E27FC236}">
                  <a16:creationId xmlns:a16="http://schemas.microsoft.com/office/drawing/2014/main" xmlns="" id="{67D6CCB4-8319-4F98-86AA-4889100A8153}"/>
                </a:ext>
              </a:extLst>
            </p:cNvPr>
            <p:cNvSpPr txBox="1"/>
            <p:nvPr/>
          </p:nvSpPr>
          <p:spPr>
            <a:xfrm>
              <a:off x="1598982" y="3702949"/>
              <a:ext cx="1048968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2000" dirty="0">
                <a:latin typeface="Calibri" panose="020F0502020204030204"/>
              </a:endParaRPr>
            </a:p>
          </p:txBody>
        </p:sp>
        <p:sp>
          <p:nvSpPr>
            <p:cNvPr id="11" name="Google Shape;96;p13">
              <a:extLst>
                <a:ext uri="{FF2B5EF4-FFF2-40B4-BE49-F238E27FC236}">
                  <a16:creationId xmlns:a16="http://schemas.microsoft.com/office/drawing/2014/main" xmlns="" id="{C862D39F-DE5E-47D3-9D6F-6E856BC64995}"/>
                </a:ext>
              </a:extLst>
            </p:cNvPr>
            <p:cNvSpPr txBox="1"/>
            <p:nvPr/>
          </p:nvSpPr>
          <p:spPr>
            <a:xfrm>
              <a:off x="3278828" y="2974389"/>
              <a:ext cx="1830018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 sz="2000" dirty="0">
                <a:latin typeface="Calibri" panose="020F0502020204030204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xmlns="" id="{0909392F-1802-4322-B641-42CD91C26136}"/>
                </a:ext>
              </a:extLst>
            </p:cNvPr>
            <p:cNvSpPr txBox="1"/>
            <p:nvPr/>
          </p:nvSpPr>
          <p:spPr>
            <a:xfrm>
              <a:off x="3413396" y="4564977"/>
              <a:ext cx="1830018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coaching</a:t>
              </a:r>
              <a:endParaRPr sz="2000" dirty="0">
                <a:latin typeface="Calibri" panose="020F0502020204030204"/>
              </a:endParaRPr>
            </a:p>
          </p:txBody>
        </p:sp>
      </p:grpSp>
      <p:sp>
        <p:nvSpPr>
          <p:cNvPr id="15" name="Google Shape;96;p13">
            <a:extLst>
              <a:ext uri="{FF2B5EF4-FFF2-40B4-BE49-F238E27FC236}">
                <a16:creationId xmlns:a16="http://schemas.microsoft.com/office/drawing/2014/main" xmlns="" id="{D924CE32-43C0-4ADF-BED4-A47AB9C2885A}"/>
              </a:ext>
            </a:extLst>
          </p:cNvPr>
          <p:cNvSpPr txBox="1"/>
          <p:nvPr/>
        </p:nvSpPr>
        <p:spPr>
          <a:xfrm>
            <a:off x="2223781" y="5615362"/>
            <a:ext cx="2313565" cy="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latin typeface="Calibri"/>
                <a:cs typeface="Calibri"/>
                <a:sym typeface="Calibri"/>
              </a:rPr>
              <a:t>work placements</a:t>
            </a:r>
            <a:endParaRPr sz="2000" dirty="0">
              <a:latin typeface="Calibri" panose="020F0502020204030204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160803E9-B3EF-49EB-B83E-BB5CB298E5BC}"/>
              </a:ext>
            </a:extLst>
          </p:cNvPr>
          <p:cNvSpPr/>
          <p:nvPr/>
        </p:nvSpPr>
        <p:spPr>
          <a:xfrm>
            <a:off x="8215214" y="4009918"/>
            <a:ext cx="2617338" cy="56635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Sustainable employment</a:t>
            </a:r>
          </a:p>
        </p:txBody>
      </p:sp>
      <p:sp>
        <p:nvSpPr>
          <p:cNvPr id="17" name="Google Shape;96;p13">
            <a:extLst>
              <a:ext uri="{FF2B5EF4-FFF2-40B4-BE49-F238E27FC236}">
                <a16:creationId xmlns:a16="http://schemas.microsoft.com/office/drawing/2014/main" xmlns="" id="{55D87D3F-F715-49E9-A930-FB35BCB602C8}"/>
              </a:ext>
            </a:extLst>
          </p:cNvPr>
          <p:cNvSpPr txBox="1"/>
          <p:nvPr/>
        </p:nvSpPr>
        <p:spPr>
          <a:xfrm>
            <a:off x="2656663" y="1752359"/>
            <a:ext cx="2748676" cy="73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 err="1">
                <a:latin typeface="Calibri"/>
                <a:cs typeface="Calibri"/>
                <a:sym typeface="Calibri"/>
              </a:rPr>
              <a:t>Marginalised</a:t>
            </a:r>
            <a:r>
              <a:rPr lang="en-US" sz="2000" dirty="0">
                <a:latin typeface="Calibri"/>
                <a:cs typeface="Calibri"/>
                <a:sym typeface="Calibri"/>
              </a:rPr>
              <a:t> groups</a:t>
            </a:r>
            <a:endParaRPr sz="2000" dirty="0">
              <a:latin typeface="Calibri" panose="020F050202020403020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7074FAE-9557-4A19-9248-103F35F974DF}"/>
              </a:ext>
            </a:extLst>
          </p:cNvPr>
          <p:cNvSpPr/>
          <p:nvPr/>
        </p:nvSpPr>
        <p:spPr>
          <a:xfrm>
            <a:off x="7728929" y="1625748"/>
            <a:ext cx="3052549" cy="1501083"/>
          </a:xfrm>
          <a:prstGeom prst="ellipse">
            <a:avLst/>
          </a:prstGeom>
          <a:solidFill>
            <a:srgbClr val="FF6161"/>
          </a:solidFill>
          <a:ln>
            <a:solidFill>
              <a:srgbClr val="A90B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“lack of work experience as most commonly cited issue”</a:t>
            </a:r>
          </a:p>
        </p:txBody>
      </p:sp>
    </p:spTree>
    <p:extLst>
      <p:ext uri="{BB962C8B-B14F-4D97-AF65-F5344CB8AC3E}">
        <p14:creationId xmlns:p14="http://schemas.microsoft.com/office/powerpoint/2010/main" val="397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FC3E7-7530-450A-8A90-BEE13979930D}"/>
              </a:ext>
            </a:extLst>
          </p:cNvPr>
          <p:cNvSpPr/>
          <p:nvPr/>
        </p:nvSpPr>
        <p:spPr>
          <a:xfrm>
            <a:off x="768727" y="221624"/>
            <a:ext cx="1102118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600" dirty="0">
                <a:solidFill>
                  <a:srgbClr val="004962"/>
                </a:solidFill>
                <a:latin typeface="Calibri" panose="020F0502020204030204"/>
              </a:rPr>
              <a:t>SUSTAINABILITY QUESTION: </a:t>
            </a:r>
          </a:p>
          <a:p>
            <a:pPr lvl="0" algn="ctr"/>
            <a:r>
              <a:rPr lang="en-GB" sz="3200" dirty="0">
                <a:solidFill>
                  <a:srgbClr val="004962"/>
                </a:solidFill>
                <a:latin typeface="Calibri" panose="020F0502020204030204"/>
              </a:rPr>
              <a:t>CAN WE ENLARGE THE DOOR?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4962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857455" y="1413732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F805AFE-4E0C-4288-B424-AAB8CAA3B4B0}"/>
              </a:ext>
            </a:extLst>
          </p:cNvPr>
          <p:cNvGrpSpPr/>
          <p:nvPr/>
        </p:nvGrpSpPr>
        <p:grpSpPr>
          <a:xfrm>
            <a:off x="6834688" y="2894942"/>
            <a:ext cx="1592304" cy="2261799"/>
            <a:chOff x="6096000" y="3101683"/>
            <a:chExt cx="1123951" cy="1596524"/>
          </a:xfrm>
        </p:grpSpPr>
        <p:pic>
          <p:nvPicPr>
            <p:cNvPr id="2052" name="Picture 4" descr="Related image">
              <a:extLst>
                <a:ext uri="{FF2B5EF4-FFF2-40B4-BE49-F238E27FC236}">
                  <a16:creationId xmlns:a16="http://schemas.microsoft.com/office/drawing/2014/main" xmlns="" id="{32307F54-228B-4075-91E8-79D520342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95674"/>
              <a:ext cx="979661" cy="120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Google Shape;96;p13">
              <a:extLst>
                <a:ext uri="{FF2B5EF4-FFF2-40B4-BE49-F238E27FC236}">
                  <a16:creationId xmlns:a16="http://schemas.microsoft.com/office/drawing/2014/main" xmlns="" id="{1AD65FFB-4E82-4A0D-BAAE-F80892276E13}"/>
                </a:ext>
              </a:extLst>
            </p:cNvPr>
            <p:cNvSpPr txBox="1"/>
            <p:nvPr/>
          </p:nvSpPr>
          <p:spPr>
            <a:xfrm>
              <a:off x="6466257" y="3101683"/>
              <a:ext cx="753694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HR</a:t>
              </a:r>
              <a:endParaRPr sz="2000" dirty="0"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1B56436-32E3-4474-B2EA-462E93EA5090}"/>
              </a:ext>
            </a:extLst>
          </p:cNvPr>
          <p:cNvGrpSpPr/>
          <p:nvPr/>
        </p:nvGrpSpPr>
        <p:grpSpPr>
          <a:xfrm>
            <a:off x="1866900" y="2194564"/>
            <a:ext cx="5340892" cy="4249039"/>
            <a:chOff x="981075" y="1972420"/>
            <a:chExt cx="5340892" cy="4249039"/>
          </a:xfrm>
        </p:grpSpPr>
        <p:sp>
          <p:nvSpPr>
            <p:cNvPr id="2" name="Callout: Right Arrow 1">
              <a:extLst>
                <a:ext uri="{FF2B5EF4-FFF2-40B4-BE49-F238E27FC236}">
                  <a16:creationId xmlns:a16="http://schemas.microsoft.com/office/drawing/2014/main" xmlns="" id="{FF2C2435-9013-4377-928C-EE20657E7A58}"/>
                </a:ext>
              </a:extLst>
            </p:cNvPr>
            <p:cNvSpPr/>
            <p:nvPr/>
          </p:nvSpPr>
          <p:spPr>
            <a:xfrm>
              <a:off x="981075" y="1972420"/>
              <a:ext cx="5340892" cy="4249039"/>
            </a:xfrm>
            <a:prstGeom prst="rightArrowCallout">
              <a:avLst>
                <a:gd name="adj1" fmla="val 28587"/>
                <a:gd name="adj2" fmla="val 20740"/>
                <a:gd name="adj3" fmla="val 11774"/>
                <a:gd name="adj4" fmla="val 7567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Google Shape;96;p13">
              <a:extLst>
                <a:ext uri="{FF2B5EF4-FFF2-40B4-BE49-F238E27FC236}">
                  <a16:creationId xmlns:a16="http://schemas.microsoft.com/office/drawing/2014/main" xmlns="" id="{0FB9DD70-A06A-4436-A2E7-DC53703139B9}"/>
                </a:ext>
              </a:extLst>
            </p:cNvPr>
            <p:cNvSpPr txBox="1"/>
            <p:nvPr/>
          </p:nvSpPr>
          <p:spPr>
            <a:xfrm>
              <a:off x="1337956" y="2268721"/>
              <a:ext cx="1581759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Personal life</a:t>
              </a:r>
              <a:endParaRPr sz="2000" dirty="0">
                <a:latin typeface="Calibri" panose="020F0502020204030204"/>
              </a:endParaRPr>
            </a:p>
          </p:txBody>
        </p:sp>
        <p:sp>
          <p:nvSpPr>
            <p:cNvPr id="10" name="Google Shape;96;p13">
              <a:extLst>
                <a:ext uri="{FF2B5EF4-FFF2-40B4-BE49-F238E27FC236}">
                  <a16:creationId xmlns:a16="http://schemas.microsoft.com/office/drawing/2014/main" xmlns="" id="{67D6CCB4-8319-4F98-86AA-4889100A8153}"/>
                </a:ext>
              </a:extLst>
            </p:cNvPr>
            <p:cNvSpPr txBox="1"/>
            <p:nvPr/>
          </p:nvSpPr>
          <p:spPr>
            <a:xfrm>
              <a:off x="1598982" y="3702949"/>
              <a:ext cx="1048968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2000" dirty="0">
                <a:latin typeface="Calibri" panose="020F0502020204030204"/>
              </a:endParaRPr>
            </a:p>
          </p:txBody>
        </p:sp>
        <p:sp>
          <p:nvSpPr>
            <p:cNvPr id="11" name="Google Shape;96;p13">
              <a:extLst>
                <a:ext uri="{FF2B5EF4-FFF2-40B4-BE49-F238E27FC236}">
                  <a16:creationId xmlns:a16="http://schemas.microsoft.com/office/drawing/2014/main" xmlns="" id="{C862D39F-DE5E-47D3-9D6F-6E856BC64995}"/>
                </a:ext>
              </a:extLst>
            </p:cNvPr>
            <p:cNvSpPr txBox="1"/>
            <p:nvPr/>
          </p:nvSpPr>
          <p:spPr>
            <a:xfrm>
              <a:off x="3278828" y="2974389"/>
              <a:ext cx="1830018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 sz="2000" dirty="0">
                <a:latin typeface="Calibri" panose="020F0502020204030204"/>
              </a:endParaRPr>
            </a:p>
          </p:txBody>
        </p:sp>
        <p:sp>
          <p:nvSpPr>
            <p:cNvPr id="12" name="Google Shape;96;p13">
              <a:extLst>
                <a:ext uri="{FF2B5EF4-FFF2-40B4-BE49-F238E27FC236}">
                  <a16:creationId xmlns:a16="http://schemas.microsoft.com/office/drawing/2014/main" xmlns="" id="{0909392F-1802-4322-B641-42CD91C26136}"/>
                </a:ext>
              </a:extLst>
            </p:cNvPr>
            <p:cNvSpPr txBox="1"/>
            <p:nvPr/>
          </p:nvSpPr>
          <p:spPr>
            <a:xfrm>
              <a:off x="3413396" y="4564977"/>
              <a:ext cx="1830018" cy="5212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453" tIns="51212" rIns="102453" bIns="51212" anchor="t" anchorCtr="0">
              <a:noAutofit/>
            </a:bodyPr>
            <a:lstStyle/>
            <a:p>
              <a:pPr defTabSz="512338"/>
              <a:r>
                <a:rPr lang="en-US" sz="2000" dirty="0">
                  <a:latin typeface="Calibri"/>
                  <a:ea typeface="Calibri"/>
                  <a:cs typeface="Calibri"/>
                  <a:sym typeface="Calibri"/>
                </a:rPr>
                <a:t>coaching</a:t>
              </a:r>
              <a:endParaRPr sz="2000" dirty="0">
                <a:latin typeface="Calibri" panose="020F0502020204030204"/>
              </a:endParaRPr>
            </a:p>
          </p:txBody>
        </p:sp>
      </p:grpSp>
      <p:sp>
        <p:nvSpPr>
          <p:cNvPr id="15" name="Google Shape;96;p13">
            <a:extLst>
              <a:ext uri="{FF2B5EF4-FFF2-40B4-BE49-F238E27FC236}">
                <a16:creationId xmlns:a16="http://schemas.microsoft.com/office/drawing/2014/main" xmlns="" id="{D924CE32-43C0-4ADF-BED4-A47AB9C2885A}"/>
              </a:ext>
            </a:extLst>
          </p:cNvPr>
          <p:cNvSpPr txBox="1"/>
          <p:nvPr/>
        </p:nvSpPr>
        <p:spPr>
          <a:xfrm>
            <a:off x="2223781" y="5615362"/>
            <a:ext cx="2313565" cy="52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latin typeface="Calibri"/>
                <a:cs typeface="Calibri"/>
                <a:sym typeface="Calibri"/>
              </a:rPr>
              <a:t>work placements</a:t>
            </a:r>
            <a:endParaRPr sz="2000" dirty="0">
              <a:latin typeface="Calibri" panose="020F0502020204030204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xmlns="" id="{160803E9-B3EF-49EB-B83E-BB5CB298E5BC}"/>
              </a:ext>
            </a:extLst>
          </p:cNvPr>
          <p:cNvSpPr/>
          <p:nvPr/>
        </p:nvSpPr>
        <p:spPr>
          <a:xfrm>
            <a:off x="8367926" y="3979010"/>
            <a:ext cx="2617338" cy="566350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Sustainable employment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FD08014-2A4D-42CD-9BFE-25FB27B72E0A}"/>
              </a:ext>
            </a:extLst>
          </p:cNvPr>
          <p:cNvCxnSpPr/>
          <p:nvPr/>
        </p:nvCxnSpPr>
        <p:spPr>
          <a:xfrm>
            <a:off x="6279320" y="4490043"/>
            <a:ext cx="0" cy="32237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BAF18A0-6EF0-4EBB-9AE9-B799E6CBDCDF}"/>
              </a:ext>
            </a:extLst>
          </p:cNvPr>
          <p:cNvCxnSpPr>
            <a:cxnSpLocks/>
          </p:cNvCxnSpPr>
          <p:nvPr/>
        </p:nvCxnSpPr>
        <p:spPr>
          <a:xfrm flipV="1">
            <a:off x="6281665" y="3797487"/>
            <a:ext cx="0" cy="3233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D1E9C53-7D83-4A43-8A8C-293488677F4B}"/>
              </a:ext>
            </a:extLst>
          </p:cNvPr>
          <p:cNvSpPr/>
          <p:nvPr/>
        </p:nvSpPr>
        <p:spPr>
          <a:xfrm>
            <a:off x="7932715" y="1600305"/>
            <a:ext cx="3052549" cy="1501083"/>
          </a:xfrm>
          <a:prstGeom prst="ellipse">
            <a:avLst/>
          </a:prstGeom>
          <a:solidFill>
            <a:srgbClr val="06AA68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Need to ‘societally </a:t>
            </a:r>
            <a:r>
              <a:rPr lang="en-GB" sz="2000" dirty="0" err="1"/>
              <a:t>responsibilize</a:t>
            </a:r>
            <a:r>
              <a:rPr lang="en-GB" sz="2000" dirty="0"/>
              <a:t>’ the HR function</a:t>
            </a:r>
          </a:p>
        </p:txBody>
      </p:sp>
      <p:sp>
        <p:nvSpPr>
          <p:cNvPr id="20" name="Google Shape;96;p13">
            <a:extLst>
              <a:ext uri="{FF2B5EF4-FFF2-40B4-BE49-F238E27FC236}">
                <a16:creationId xmlns:a16="http://schemas.microsoft.com/office/drawing/2014/main" xmlns="" id="{398712F8-F600-4354-ABCA-66820D00EF0E}"/>
              </a:ext>
            </a:extLst>
          </p:cNvPr>
          <p:cNvSpPr txBox="1"/>
          <p:nvPr/>
        </p:nvSpPr>
        <p:spPr>
          <a:xfrm>
            <a:off x="2656663" y="1752359"/>
            <a:ext cx="2748676" cy="738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 err="1">
                <a:latin typeface="Calibri"/>
                <a:cs typeface="Calibri"/>
                <a:sym typeface="Calibri"/>
              </a:rPr>
              <a:t>Marginalised</a:t>
            </a:r>
            <a:r>
              <a:rPr lang="en-US" sz="2000" dirty="0">
                <a:latin typeface="Calibri"/>
                <a:cs typeface="Calibri"/>
                <a:sym typeface="Calibri"/>
              </a:rPr>
              <a:t> groups</a:t>
            </a:r>
            <a:endParaRPr sz="20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774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FC3E7-7530-450A-8A90-BEE13979930D}"/>
              </a:ext>
            </a:extLst>
          </p:cNvPr>
          <p:cNvSpPr/>
          <p:nvPr/>
        </p:nvSpPr>
        <p:spPr>
          <a:xfrm>
            <a:off x="768727" y="115101"/>
            <a:ext cx="11021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 OF COMPANY ACTIONS</a:t>
            </a:r>
            <a:r>
              <a:rPr lang="en-GB" sz="3600" dirty="0">
                <a:solidFill>
                  <a:srgbClr val="004962"/>
                </a:solidFill>
              </a:rPr>
              <a:t> TO </a:t>
            </a:r>
          </a:p>
          <a:p>
            <a:pPr lvl="0" algn="ctr"/>
            <a:r>
              <a:rPr lang="en-GB" sz="3600" dirty="0">
                <a:solidFill>
                  <a:srgbClr val="004962"/>
                </a:solidFill>
              </a:rPr>
              <a:t>SUPPORT MARGINALISED GROUPS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49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857455" y="1413732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3D3981-0702-4845-92AE-45803034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95" y="2041657"/>
            <a:ext cx="2971740" cy="825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ED93AE-FB5F-4D69-AFFA-F177227266DC}"/>
              </a:ext>
            </a:extLst>
          </p:cNvPr>
          <p:cNvSpPr/>
          <p:nvPr/>
        </p:nvSpPr>
        <p:spPr>
          <a:xfrm>
            <a:off x="3969719" y="2154301"/>
            <a:ext cx="78201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´School diplomas &amp; scholarships offered by the Volkswagen Group, internship program at Volkswagen Passenger Cars, language courses “Deutsch 360°”, internships at  Porsche’s etc. </a:t>
            </a:r>
          </a:p>
        </p:txBody>
      </p:sp>
      <p:pic>
        <p:nvPicPr>
          <p:cNvPr id="3074" name="Picture 2" descr="Image result for bridgestone">
            <a:extLst>
              <a:ext uri="{FF2B5EF4-FFF2-40B4-BE49-F238E27FC236}">
                <a16:creationId xmlns:a16="http://schemas.microsoft.com/office/drawing/2014/main" xmlns="" id="{D1398D4E-FF59-453B-A9C3-E0F8AFBE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00" y="3649755"/>
            <a:ext cx="2590800" cy="70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22B0C8B-CB49-4608-8804-255D0E1F20E2}"/>
              </a:ext>
            </a:extLst>
          </p:cNvPr>
          <p:cNvSpPr/>
          <p:nvPr/>
        </p:nvSpPr>
        <p:spPr>
          <a:xfrm>
            <a:off x="3953014" y="3652269"/>
            <a:ext cx="7400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roxima-nova"/>
              </a:rPr>
              <a:t>Bridgestone in Spain runs a series of comprehensive workshops (400h of learning) on tire and car maintenance, together with the Pardo-</a:t>
            </a:r>
            <a:r>
              <a:rPr lang="en-GB" dirty="0" err="1">
                <a:latin typeface="proxima-nova"/>
              </a:rPr>
              <a:t>Valcarce</a:t>
            </a:r>
            <a:r>
              <a:rPr lang="en-GB" dirty="0">
                <a:latin typeface="proxima-nova"/>
              </a:rPr>
              <a:t> Foundation for people with intellectual disabilities</a:t>
            </a:r>
            <a:endParaRPr lang="en-GB" dirty="0"/>
          </a:p>
        </p:txBody>
      </p:sp>
      <p:pic>
        <p:nvPicPr>
          <p:cNvPr id="3076" name="Picture 4" descr="Image result for starbucks">
            <a:extLst>
              <a:ext uri="{FF2B5EF4-FFF2-40B4-BE49-F238E27FC236}">
                <a16:creationId xmlns:a16="http://schemas.microsoft.com/office/drawing/2014/main" xmlns="" id="{2FE70D57-51C6-4A78-B5D9-2C36A2EB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6" y="5429250"/>
            <a:ext cx="911422" cy="9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C16EFED-8140-493E-9DBD-E67BEDAA3198}"/>
              </a:ext>
            </a:extLst>
          </p:cNvPr>
          <p:cNvSpPr/>
          <p:nvPr/>
        </p:nvSpPr>
        <p:spPr>
          <a:xfrm>
            <a:off x="3953014" y="5273974"/>
            <a:ext cx="7634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proxima-nova"/>
              </a:rPr>
              <a:t>“Opportunity for Youth” </a:t>
            </a:r>
            <a:r>
              <a:rPr lang="en-GB" b="0" i="0" dirty="0">
                <a:effectLst/>
                <a:latin typeface="proxima-nova"/>
              </a:rPr>
              <a:t>is an industry-leading programme, whereby Starbucks recruits, trains and retains young talent for the business – while partners earn qualifications up to Level 6, as well as transferable skills needed to further their individual goals.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35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FC3E7-7530-450A-8A90-BEE13979930D}"/>
              </a:ext>
            </a:extLst>
          </p:cNvPr>
          <p:cNvSpPr/>
          <p:nvPr/>
        </p:nvSpPr>
        <p:spPr>
          <a:xfrm>
            <a:off x="673477" y="442972"/>
            <a:ext cx="1102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SOCIETALLY RESPONSIBLE HR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857455" y="1413732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A734536-1A81-4BCE-A710-30BB0376D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14" y="2528000"/>
            <a:ext cx="5881186" cy="3160451"/>
          </a:xfrm>
          <a:prstGeom prst="rect">
            <a:avLst/>
          </a:prstGeom>
        </p:spPr>
      </p:pic>
      <p:sp>
        <p:nvSpPr>
          <p:cNvPr id="28" name="Google Shape;96;p13">
            <a:extLst>
              <a:ext uri="{FF2B5EF4-FFF2-40B4-BE49-F238E27FC236}">
                <a16:creationId xmlns:a16="http://schemas.microsoft.com/office/drawing/2014/main" xmlns="" id="{2B6E213B-5E08-4BA6-8461-CEC6FC9EA79C}"/>
              </a:ext>
            </a:extLst>
          </p:cNvPr>
          <p:cNvSpPr txBox="1"/>
          <p:nvPr/>
        </p:nvSpPr>
        <p:spPr>
          <a:xfrm>
            <a:off x="173764" y="4765466"/>
            <a:ext cx="2524337" cy="41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latin typeface="Calibri"/>
                <a:cs typeface="Calibri"/>
                <a:sym typeface="Calibri"/>
              </a:rPr>
              <a:t>Social responsibility</a:t>
            </a:r>
            <a:br>
              <a:rPr lang="en-US" sz="2000" dirty="0">
                <a:latin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cs typeface="Calibri"/>
                <a:sym typeface="Calibri"/>
              </a:rPr>
              <a:t>Take care of your staff</a:t>
            </a:r>
            <a:endParaRPr sz="2000" dirty="0">
              <a:latin typeface="Calibri" panose="020F0502020204030204"/>
            </a:endParaRPr>
          </a:p>
        </p:txBody>
      </p:sp>
      <p:sp>
        <p:nvSpPr>
          <p:cNvPr id="30" name="Google Shape;96;p13">
            <a:extLst>
              <a:ext uri="{FF2B5EF4-FFF2-40B4-BE49-F238E27FC236}">
                <a16:creationId xmlns:a16="http://schemas.microsoft.com/office/drawing/2014/main" xmlns="" id="{C393249B-6D74-4166-B41E-83C0C0C65FF8}"/>
              </a:ext>
            </a:extLst>
          </p:cNvPr>
          <p:cNvSpPr txBox="1"/>
          <p:nvPr/>
        </p:nvSpPr>
        <p:spPr>
          <a:xfrm>
            <a:off x="164239" y="3686612"/>
            <a:ext cx="5493611" cy="41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 err="1">
                <a:latin typeface="Calibri"/>
                <a:cs typeface="Calibri"/>
                <a:sym typeface="Calibri"/>
              </a:rPr>
              <a:t>Philatrophy</a:t>
            </a:r>
            <a:r>
              <a:rPr lang="en-US" sz="2000" dirty="0">
                <a:latin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cs typeface="Calibri"/>
                <a:sym typeface="Calibri"/>
              </a:rPr>
              <a:t>Invest in marginalized groups</a:t>
            </a:r>
            <a:endParaRPr sz="2000" dirty="0">
              <a:latin typeface="Calibri" panose="020F0502020204030204"/>
            </a:endParaRPr>
          </a:p>
        </p:txBody>
      </p:sp>
      <p:sp>
        <p:nvSpPr>
          <p:cNvPr id="31" name="Google Shape;96;p13">
            <a:extLst>
              <a:ext uri="{FF2B5EF4-FFF2-40B4-BE49-F238E27FC236}">
                <a16:creationId xmlns:a16="http://schemas.microsoft.com/office/drawing/2014/main" xmlns="" id="{A76CAF0D-AADD-4C9E-B8AC-F329F2574436}"/>
              </a:ext>
            </a:extLst>
          </p:cNvPr>
          <p:cNvSpPr txBox="1"/>
          <p:nvPr/>
        </p:nvSpPr>
        <p:spPr>
          <a:xfrm>
            <a:off x="123825" y="2719010"/>
            <a:ext cx="2812673" cy="41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defTabSz="512338"/>
            <a:r>
              <a:rPr lang="en-US" sz="2000" dirty="0">
                <a:latin typeface="Calibri"/>
                <a:cs typeface="Calibri"/>
                <a:sym typeface="Calibri"/>
              </a:rPr>
              <a:t>Societal responsibility</a:t>
            </a:r>
            <a:br>
              <a:rPr lang="en-US" sz="2000" dirty="0">
                <a:latin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cs typeface="Calibri"/>
                <a:sym typeface="Calibri"/>
              </a:rPr>
              <a:t>Open up HR processes</a:t>
            </a:r>
            <a:endParaRPr sz="2000" dirty="0">
              <a:latin typeface="Calibri" panose="020F0502020204030204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75BA663-6851-4978-AEAE-FDD58C7642B0}"/>
              </a:ext>
            </a:extLst>
          </p:cNvPr>
          <p:cNvCxnSpPr>
            <a:cxnSpLocks/>
          </p:cNvCxnSpPr>
          <p:nvPr/>
        </p:nvCxnSpPr>
        <p:spPr>
          <a:xfrm>
            <a:off x="2762250" y="2932147"/>
            <a:ext cx="1533525" cy="0"/>
          </a:xfrm>
          <a:prstGeom prst="line">
            <a:avLst/>
          </a:prstGeom>
          <a:ln w="19050">
            <a:solidFill>
              <a:srgbClr val="058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5BE21DB-5E28-41B4-9D40-5D9898936103}"/>
              </a:ext>
            </a:extLst>
          </p:cNvPr>
          <p:cNvCxnSpPr>
            <a:cxnSpLocks/>
          </p:cNvCxnSpPr>
          <p:nvPr/>
        </p:nvCxnSpPr>
        <p:spPr>
          <a:xfrm>
            <a:off x="2231755" y="3901910"/>
            <a:ext cx="2064020" cy="0"/>
          </a:xfrm>
          <a:prstGeom prst="line">
            <a:avLst/>
          </a:prstGeom>
          <a:ln w="19050">
            <a:solidFill>
              <a:srgbClr val="058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09A6126-D9B5-4416-B618-D45985794929}"/>
              </a:ext>
            </a:extLst>
          </p:cNvPr>
          <p:cNvCxnSpPr>
            <a:cxnSpLocks/>
          </p:cNvCxnSpPr>
          <p:nvPr/>
        </p:nvCxnSpPr>
        <p:spPr>
          <a:xfrm>
            <a:off x="3000375" y="5009881"/>
            <a:ext cx="1933575" cy="0"/>
          </a:xfrm>
          <a:prstGeom prst="line">
            <a:avLst/>
          </a:prstGeom>
          <a:ln w="19050">
            <a:solidFill>
              <a:srgbClr val="0589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96;p13">
            <a:extLst>
              <a:ext uri="{FF2B5EF4-FFF2-40B4-BE49-F238E27FC236}">
                <a16:creationId xmlns:a16="http://schemas.microsoft.com/office/drawing/2014/main" xmlns="" id="{64B617C2-E2FE-4477-AD0C-B5D090DD7F85}"/>
              </a:ext>
            </a:extLst>
          </p:cNvPr>
          <p:cNvSpPr txBox="1"/>
          <p:nvPr/>
        </p:nvSpPr>
        <p:spPr>
          <a:xfrm>
            <a:off x="8881990" y="1697841"/>
            <a:ext cx="2812673" cy="412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453" tIns="51212" rIns="102453" bIns="51212" anchor="t" anchorCtr="0">
            <a:noAutofit/>
          </a:bodyPr>
          <a:lstStyle/>
          <a:p>
            <a:pPr algn="ctr" defTabSz="512338"/>
            <a:r>
              <a:rPr lang="en-US" sz="2000" b="1" dirty="0">
                <a:latin typeface="Calibri"/>
                <a:cs typeface="Calibri"/>
                <a:sym typeface="Calibri"/>
              </a:rPr>
              <a:t>Role of CSR:</a:t>
            </a:r>
            <a:r>
              <a:rPr lang="en-US" sz="2000" dirty="0">
                <a:latin typeface="Calibri"/>
                <a:cs typeface="Calibri"/>
                <a:sym typeface="Calibri"/>
              </a:rPr>
              <a:t/>
            </a:r>
            <a:br>
              <a:rPr lang="en-US" sz="2000" dirty="0">
                <a:latin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cs typeface="Calibri"/>
                <a:sym typeface="Calibri"/>
              </a:rPr>
              <a:t>1) Highlight societal risk</a:t>
            </a:r>
            <a:br>
              <a:rPr lang="en-US" sz="2000" dirty="0">
                <a:latin typeface="Calibri"/>
                <a:cs typeface="Calibri"/>
                <a:sym typeface="Calibri"/>
              </a:rPr>
            </a:br>
            <a:r>
              <a:rPr lang="en-US" sz="2000" dirty="0">
                <a:latin typeface="Calibri"/>
                <a:cs typeface="Calibri"/>
                <a:sym typeface="Calibri"/>
              </a:rPr>
              <a:t>2) Make new practice competitive &amp; viable</a:t>
            </a:r>
            <a:br>
              <a:rPr lang="en-US" sz="2000" dirty="0">
                <a:latin typeface="Calibri"/>
                <a:cs typeface="Calibri"/>
                <a:sym typeface="Calibri"/>
              </a:rPr>
            </a:br>
            <a:endParaRPr sz="2000" dirty="0">
              <a:latin typeface="Calibri" panose="020F0502020204030204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xmlns="" id="{03871AF6-DE74-4098-A9F4-8358C2C1CC28}"/>
              </a:ext>
            </a:extLst>
          </p:cNvPr>
          <p:cNvSpPr/>
          <p:nvPr/>
        </p:nvSpPr>
        <p:spPr>
          <a:xfrm rot="16200000">
            <a:off x="765750" y="4485535"/>
            <a:ext cx="205515" cy="149042"/>
          </a:xfrm>
          <a:prstGeom prst="rightArrow">
            <a:avLst/>
          </a:prstGeom>
          <a:noFill/>
          <a:ln w="19050">
            <a:solidFill>
              <a:srgbClr val="058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xmlns="" id="{2ABECAF3-2D52-42E5-80F4-42203ADB6595}"/>
              </a:ext>
            </a:extLst>
          </p:cNvPr>
          <p:cNvSpPr/>
          <p:nvPr/>
        </p:nvSpPr>
        <p:spPr>
          <a:xfrm rot="16200000">
            <a:off x="765750" y="3502862"/>
            <a:ext cx="205515" cy="149042"/>
          </a:xfrm>
          <a:prstGeom prst="rightArrow">
            <a:avLst/>
          </a:prstGeom>
          <a:noFill/>
          <a:ln w="19050">
            <a:solidFill>
              <a:srgbClr val="058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3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F6FC3E7-7530-450A-8A90-BEE13979930D}"/>
              </a:ext>
            </a:extLst>
          </p:cNvPr>
          <p:cNvSpPr/>
          <p:nvPr/>
        </p:nvSpPr>
        <p:spPr>
          <a:xfrm>
            <a:off x="768727" y="115101"/>
            <a:ext cx="11021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49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ACTIONS FOR FOSTERING </a:t>
            </a:r>
          </a:p>
          <a:p>
            <a:pPr lvl="0" algn="ctr"/>
            <a:r>
              <a:rPr lang="en-GB" sz="3600" dirty="0">
                <a:solidFill>
                  <a:srgbClr val="004962"/>
                </a:solidFill>
                <a:latin typeface="Calibri" panose="020F0502020204030204"/>
              </a:rPr>
              <a:t>INCLUSIVE EMPLOYMENT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496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0D6DC8E8-E511-4444-90B0-2A50CCFF5FF5}"/>
              </a:ext>
            </a:extLst>
          </p:cNvPr>
          <p:cNvCxnSpPr/>
          <p:nvPr/>
        </p:nvCxnSpPr>
        <p:spPr>
          <a:xfrm>
            <a:off x="3857455" y="1413732"/>
            <a:ext cx="4843730" cy="0"/>
          </a:xfrm>
          <a:prstGeom prst="line">
            <a:avLst/>
          </a:prstGeom>
          <a:ln w="127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05A4C5-1576-4148-BBAC-09CD93E8CFF6}"/>
              </a:ext>
            </a:extLst>
          </p:cNvPr>
          <p:cNvSpPr/>
          <p:nvPr/>
        </p:nvSpPr>
        <p:spPr>
          <a:xfrm>
            <a:off x="1153900" y="1606785"/>
            <a:ext cx="9646230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b="1" i="0" dirty="0">
              <a:effectLst/>
              <a:latin typeface="Source Serif Pro"/>
            </a:endParaRPr>
          </a:p>
          <a:p>
            <a:r>
              <a:rPr lang="en-GB" sz="2400" b="1" i="0" dirty="0">
                <a:effectLst/>
                <a:latin typeface="Source Serif Pro"/>
              </a:rPr>
              <a:t>Entering labour markets: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latin typeface="Source Serif Pro"/>
              </a:rPr>
              <a:t>Move from qualifications to skills based hiring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ource Serif Pro"/>
              </a:rPr>
              <a:t>Value ability to learn vs. past achievements</a:t>
            </a:r>
            <a:endParaRPr lang="en-GB" sz="2400" i="0" dirty="0">
              <a:effectLst/>
              <a:latin typeface="Source Serif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ource Serif Pro"/>
              </a:rPr>
              <a:t>Recognise self taught capabilities (e.g. </a:t>
            </a:r>
            <a:r>
              <a:rPr lang="en-GB" sz="2400" dirty="0" err="1">
                <a:latin typeface="Source Serif Pro"/>
              </a:rPr>
              <a:t>udacity</a:t>
            </a:r>
            <a:r>
              <a:rPr lang="en-GB" sz="2400" dirty="0">
                <a:latin typeface="Source Serif Pro"/>
              </a:rPr>
              <a:t> courses) </a:t>
            </a:r>
            <a:endParaRPr lang="en-GB" sz="2400" i="0" dirty="0">
              <a:effectLst/>
              <a:latin typeface="Source Serif 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i="0" dirty="0">
                <a:effectLst/>
                <a:latin typeface="Source Serif Pro"/>
              </a:rPr>
              <a:t>Deplo</a:t>
            </a:r>
            <a:r>
              <a:rPr lang="en-GB" sz="2400" dirty="0">
                <a:latin typeface="Source Serif Pro"/>
              </a:rPr>
              <a:t>y new technologies like AI, to remove human </a:t>
            </a:r>
            <a:r>
              <a:rPr lang="en-GB" sz="2400" dirty="0" err="1">
                <a:latin typeface="Source Serif Pro"/>
              </a:rPr>
              <a:t>biais</a:t>
            </a:r>
            <a:r>
              <a:rPr lang="en-GB" sz="2400" dirty="0">
                <a:latin typeface="Source Serif Pro"/>
              </a:rPr>
              <a:t> (be transparent!)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ource Serif Pro"/>
              </a:rPr>
              <a:t>Look beyond stereotypes of a ‘perfect candidate’</a:t>
            </a:r>
          </a:p>
          <a:p>
            <a:endParaRPr lang="en-GB" sz="2400" dirty="0"/>
          </a:p>
          <a:p>
            <a:r>
              <a:rPr lang="en-GB" sz="2400" b="1" dirty="0"/>
              <a:t>Staying in labour markets: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Make life-long job transitions top social &amp; inclusion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Make workplace training the new norm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Support people emotionally to re-invent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Foster a culture of age &amp; ‘working carer’ inclusion</a:t>
            </a:r>
          </a:p>
        </p:txBody>
      </p:sp>
    </p:spTree>
    <p:extLst>
      <p:ext uri="{BB962C8B-B14F-4D97-AF65-F5344CB8AC3E}">
        <p14:creationId xmlns:p14="http://schemas.microsoft.com/office/powerpoint/2010/main" val="2560690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defRPr sz="2400" dirty="0">
            <a:solidFill>
              <a:srgbClr val="00BEE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SBE">
      <a:dk1>
        <a:sysClr val="windowText" lastClr="000000"/>
      </a:dk1>
      <a:lt1>
        <a:sysClr val="window" lastClr="FFFFFF"/>
      </a:lt1>
      <a:dk2>
        <a:srgbClr val="B6003B"/>
      </a:dk2>
      <a:lt2>
        <a:srgbClr val="FFC000"/>
      </a:lt2>
      <a:accent1>
        <a:srgbClr val="00C340"/>
      </a:accent1>
      <a:accent2>
        <a:srgbClr val="00BEE1"/>
      </a:accent2>
      <a:accent3>
        <a:srgbClr val="004962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409</Words>
  <Application>Microsoft Office PowerPoint</Application>
  <PresentationFormat>Custom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Tommi Raivio</dc:creator>
  <cp:lastModifiedBy>Rina Vignoli</cp:lastModifiedBy>
  <cp:revision>40</cp:revision>
  <dcterms:created xsi:type="dcterms:W3CDTF">2018-11-05T11:27:24Z</dcterms:created>
  <dcterms:modified xsi:type="dcterms:W3CDTF">2018-11-05T16:05:36Z</dcterms:modified>
</cp:coreProperties>
</file>