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75" r:id="rId6"/>
    <p:sldId id="282" r:id="rId7"/>
    <p:sldId id="269" r:id="rId8"/>
    <p:sldId id="274" r:id="rId9"/>
    <p:sldId id="281"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152" autoAdjust="0"/>
    <p:restoredTop sz="94660"/>
  </p:normalViewPr>
  <p:slideViewPr>
    <p:cSldViewPr snapToGrid="0">
      <p:cViewPr varScale="1">
        <p:scale>
          <a:sx n="69" d="100"/>
          <a:sy n="69" d="100"/>
        </p:scale>
        <p:origin x="556"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2490785" y="3314699"/>
            <a:ext cx="7210425" cy="1471613"/>
          </a:xfrm>
        </p:spPr>
        <p:txBody>
          <a:bodyPr anchor="b"/>
          <a:lstStyle>
            <a:lvl1pPr algn="ctr">
              <a:defRPr sz="600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2219324" y="5064849"/>
            <a:ext cx="7753348" cy="417512"/>
          </a:xfrm>
        </p:spPr>
        <p:txBody>
          <a:bodyPr/>
          <a:lstStyle>
            <a:lvl1pPr marL="0" indent="0" algn="ctr">
              <a:buNone/>
              <a:defRPr sz="2400" b="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14" name="Picture 13" descr="Text&#10;&#10;Description automatically generated with medium confidence">
            <a:extLst>
              <a:ext uri="{FF2B5EF4-FFF2-40B4-BE49-F238E27FC236}">
                <a16:creationId xmlns:a16="http://schemas.microsoft.com/office/drawing/2014/main" id="{571BF298-4038-49C7-90E7-561883FBBABE}"/>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4610116" y="640487"/>
            <a:ext cx="2971761" cy="2224225"/>
          </a:xfrm>
          <a:prstGeom prst="rect">
            <a:avLst/>
          </a:prstGeom>
        </p:spPr>
      </p:pic>
    </p:spTree>
    <p:extLst>
      <p:ext uri="{BB962C8B-B14F-4D97-AF65-F5344CB8AC3E}">
        <p14:creationId xmlns:p14="http://schemas.microsoft.com/office/powerpoint/2010/main" val="2438554140"/>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6742461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68E5B51-127D-4CDE-A1D8-0A81DC24D921}"/>
              </a:ext>
            </a:extLst>
          </p:cNvPr>
          <p:cNvSpPr/>
          <p:nvPr/>
        </p:nvSpPr>
        <p:spPr>
          <a:xfrm>
            <a:off x="-6351" y="647701"/>
            <a:ext cx="12192001" cy="9207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hasCustomPrompt="1"/>
          </p:nvPr>
        </p:nvSpPr>
        <p:spPr>
          <a:xfrm>
            <a:off x="1603374" y="714374"/>
            <a:ext cx="12017375" cy="854075"/>
          </a:xfrm>
        </p:spPr>
        <p:txBody>
          <a:bodyPr anchor="b">
            <a:normAutofit/>
          </a:bodyPr>
          <a:lstStyle>
            <a:lvl1pPr>
              <a:defRPr sz="5400">
                <a:solidFill>
                  <a:schemeClr val="bg1"/>
                </a:solidFill>
              </a:defRPr>
            </a:lvl1pPr>
          </a:lstStyle>
          <a:p>
            <a:r>
              <a:rPr lang="en-US" dirty="0"/>
              <a:t>Title style</a:t>
            </a:r>
          </a:p>
        </p:txBody>
      </p:sp>
      <p:sp>
        <p:nvSpPr>
          <p:cNvPr id="3" name="Text Placeholder 2"/>
          <p:cNvSpPr>
            <a:spLocks noGrp="1"/>
          </p:cNvSpPr>
          <p:nvPr>
            <p:ph type="body" idx="1"/>
          </p:nvPr>
        </p:nvSpPr>
        <p:spPr>
          <a:xfrm>
            <a:off x="1603374" y="2351088"/>
            <a:ext cx="842327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9" name="Picture 8" descr="Icon&#10;&#10;Description automatically generated">
            <a:extLst>
              <a:ext uri="{FF2B5EF4-FFF2-40B4-BE49-F238E27FC236}">
                <a16:creationId xmlns:a16="http://schemas.microsoft.com/office/drawing/2014/main" id="{EBF29010-7AEF-485F-B47F-00D66A502579}"/>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500028" y="223043"/>
            <a:ext cx="663644" cy="1747837"/>
          </a:xfrm>
          <a:prstGeom prst="rect">
            <a:avLst/>
          </a:prstGeom>
        </p:spPr>
      </p:pic>
    </p:spTree>
    <p:extLst>
      <p:ext uri="{BB962C8B-B14F-4D97-AF65-F5344CB8AC3E}">
        <p14:creationId xmlns:p14="http://schemas.microsoft.com/office/powerpoint/2010/main" val="3380494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12" name="Picture Placeholder 11">
            <a:extLst>
              <a:ext uri="{FF2B5EF4-FFF2-40B4-BE49-F238E27FC236}">
                <a16:creationId xmlns:a16="http://schemas.microsoft.com/office/drawing/2014/main" id="{B6478BB0-6A3E-483B-B69B-1C460DA87131}"/>
              </a:ext>
            </a:extLst>
          </p:cNvPr>
          <p:cNvSpPr>
            <a:spLocks noGrp="1"/>
          </p:cNvSpPr>
          <p:nvPr>
            <p:ph type="pic" sz="quarter" idx="10"/>
          </p:nvPr>
        </p:nvSpPr>
        <p:spPr>
          <a:xfrm>
            <a:off x="8524875" y="-66675"/>
            <a:ext cx="4057650" cy="7096125"/>
          </a:xfrm>
        </p:spPr>
        <p:txBody>
          <a:bodyPr/>
          <a:lstStyle/>
          <a:p>
            <a:r>
              <a:rPr lang="en-US"/>
              <a:t>Click icon to add picture</a:t>
            </a:r>
          </a:p>
        </p:txBody>
      </p:sp>
      <p:sp>
        <p:nvSpPr>
          <p:cNvPr id="14" name="Rectangle 13">
            <a:extLst>
              <a:ext uri="{FF2B5EF4-FFF2-40B4-BE49-F238E27FC236}">
                <a16:creationId xmlns:a16="http://schemas.microsoft.com/office/drawing/2014/main" id="{EF13589B-1960-4EDF-A0C2-31C5BEE952E7}"/>
              </a:ext>
            </a:extLst>
          </p:cNvPr>
          <p:cNvSpPr/>
          <p:nvPr/>
        </p:nvSpPr>
        <p:spPr>
          <a:xfrm>
            <a:off x="-6351" y="647701"/>
            <a:ext cx="12192001" cy="9207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descr="Icon&#10;&#10;Description automatically generated">
            <a:extLst>
              <a:ext uri="{FF2B5EF4-FFF2-40B4-BE49-F238E27FC236}">
                <a16:creationId xmlns:a16="http://schemas.microsoft.com/office/drawing/2014/main" id="{FEBA3DCF-2924-41E8-A447-6260413D4CA9}"/>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500028" y="223043"/>
            <a:ext cx="663644" cy="1747837"/>
          </a:xfrm>
          <a:prstGeom prst="rect">
            <a:avLst/>
          </a:prstGeom>
        </p:spPr>
      </p:pic>
      <p:sp>
        <p:nvSpPr>
          <p:cNvPr id="15" name="Title 1">
            <a:extLst>
              <a:ext uri="{FF2B5EF4-FFF2-40B4-BE49-F238E27FC236}">
                <a16:creationId xmlns:a16="http://schemas.microsoft.com/office/drawing/2014/main" id="{E9564C14-A937-4E12-9101-3287CB1AA2C3}"/>
              </a:ext>
            </a:extLst>
          </p:cNvPr>
          <p:cNvSpPr>
            <a:spLocks noGrp="1"/>
          </p:cNvSpPr>
          <p:nvPr>
            <p:ph type="title" hasCustomPrompt="1"/>
          </p:nvPr>
        </p:nvSpPr>
        <p:spPr>
          <a:xfrm>
            <a:off x="1603374" y="714374"/>
            <a:ext cx="12017375" cy="854075"/>
          </a:xfrm>
        </p:spPr>
        <p:txBody>
          <a:bodyPr anchor="b">
            <a:normAutofit/>
          </a:bodyPr>
          <a:lstStyle>
            <a:lvl1pPr>
              <a:defRPr sz="5400">
                <a:solidFill>
                  <a:schemeClr val="bg1"/>
                </a:solidFill>
              </a:defRPr>
            </a:lvl1pPr>
          </a:lstStyle>
          <a:p>
            <a:r>
              <a:rPr lang="en-US" dirty="0"/>
              <a:t>Title style</a:t>
            </a:r>
          </a:p>
        </p:txBody>
      </p:sp>
      <p:sp>
        <p:nvSpPr>
          <p:cNvPr id="16" name="Text Placeholder 2">
            <a:extLst>
              <a:ext uri="{FF2B5EF4-FFF2-40B4-BE49-F238E27FC236}">
                <a16:creationId xmlns:a16="http://schemas.microsoft.com/office/drawing/2014/main" id="{8C4F2065-3702-4A95-9594-1C7B85DFC59E}"/>
              </a:ext>
            </a:extLst>
          </p:cNvPr>
          <p:cNvSpPr>
            <a:spLocks noGrp="1"/>
          </p:cNvSpPr>
          <p:nvPr>
            <p:ph type="body" idx="1"/>
          </p:nvPr>
        </p:nvSpPr>
        <p:spPr>
          <a:xfrm>
            <a:off x="1603375" y="2351088"/>
            <a:ext cx="553085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32020166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1_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749DB5F-D563-4850-858D-A13ADB6CDF43}"/>
              </a:ext>
            </a:extLst>
          </p:cNvPr>
          <p:cNvSpPr>
            <a:spLocks noGrp="1"/>
          </p:cNvSpPr>
          <p:nvPr>
            <p:ph type="dt" sz="half" idx="10"/>
          </p:nvPr>
        </p:nvSpPr>
        <p:spPr/>
        <p:txBody>
          <a:bodyPr/>
          <a:lstStyle/>
          <a:p>
            <a:fld id="{92F6C0EC-5C83-4D37-A59B-4D21B3C3F410}" type="datetimeFigureOut">
              <a:rPr lang="LID4096" smtClean="0"/>
              <a:t>06/07/2021</a:t>
            </a:fld>
            <a:endParaRPr lang="LID4096"/>
          </a:p>
        </p:txBody>
      </p:sp>
      <p:sp>
        <p:nvSpPr>
          <p:cNvPr id="3" name="Footer Placeholder 2">
            <a:extLst>
              <a:ext uri="{FF2B5EF4-FFF2-40B4-BE49-F238E27FC236}">
                <a16:creationId xmlns:a16="http://schemas.microsoft.com/office/drawing/2014/main" id="{58298C21-E758-47F6-B592-BD6AF0BF72C7}"/>
              </a:ext>
            </a:extLst>
          </p:cNvPr>
          <p:cNvSpPr>
            <a:spLocks noGrp="1"/>
          </p:cNvSpPr>
          <p:nvPr>
            <p:ph type="ftr" sz="quarter" idx="11"/>
          </p:nvPr>
        </p:nvSpPr>
        <p:spPr/>
        <p:txBody>
          <a:bodyPr/>
          <a:lstStyle/>
          <a:p>
            <a:endParaRPr lang="LID4096"/>
          </a:p>
        </p:txBody>
      </p:sp>
      <p:sp>
        <p:nvSpPr>
          <p:cNvPr id="4" name="Slide Number Placeholder 3">
            <a:extLst>
              <a:ext uri="{FF2B5EF4-FFF2-40B4-BE49-F238E27FC236}">
                <a16:creationId xmlns:a16="http://schemas.microsoft.com/office/drawing/2014/main" id="{EA900AF6-5B54-4F68-A4CA-2A42488062DD}"/>
              </a:ext>
            </a:extLst>
          </p:cNvPr>
          <p:cNvSpPr>
            <a:spLocks noGrp="1"/>
          </p:cNvSpPr>
          <p:nvPr>
            <p:ph type="sldNum" sz="quarter" idx="12"/>
          </p:nvPr>
        </p:nvSpPr>
        <p:spPr/>
        <p:txBody>
          <a:bodyPr/>
          <a:lstStyle/>
          <a:p>
            <a:fld id="{E92270E9-E1F9-4090-9533-AE1E4F562921}" type="slidenum">
              <a:rPr lang="LID4096" smtClean="0"/>
              <a:t>‹#›</a:t>
            </a:fld>
            <a:endParaRPr lang="LID4096"/>
          </a:p>
        </p:txBody>
      </p:sp>
    </p:spTree>
    <p:extLst>
      <p:ext uri="{BB962C8B-B14F-4D97-AF65-F5344CB8AC3E}">
        <p14:creationId xmlns:p14="http://schemas.microsoft.com/office/powerpoint/2010/main" val="28115858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51CC66-0698-4FF6-A72B-DED52A7FA055}"/>
              </a:ext>
            </a:extLst>
          </p:cNvPr>
          <p:cNvSpPr>
            <a:spLocks noGrp="1"/>
          </p:cNvSpPr>
          <p:nvPr>
            <p:ph type="title"/>
          </p:nvPr>
        </p:nvSpPr>
        <p:spPr/>
        <p:txBody>
          <a:bodyPr/>
          <a:lstStyle/>
          <a:p>
            <a:r>
              <a:rPr lang="en-US"/>
              <a:t>Click to edit Master title style</a:t>
            </a:r>
            <a:endParaRPr lang="LID4096"/>
          </a:p>
        </p:txBody>
      </p:sp>
      <p:sp>
        <p:nvSpPr>
          <p:cNvPr id="3" name="Date Placeholder 2">
            <a:extLst>
              <a:ext uri="{FF2B5EF4-FFF2-40B4-BE49-F238E27FC236}">
                <a16:creationId xmlns:a16="http://schemas.microsoft.com/office/drawing/2014/main" id="{617EA0E7-3F74-4951-8D87-72BF39400FA4}"/>
              </a:ext>
            </a:extLst>
          </p:cNvPr>
          <p:cNvSpPr>
            <a:spLocks noGrp="1"/>
          </p:cNvSpPr>
          <p:nvPr>
            <p:ph type="dt" sz="half" idx="10"/>
          </p:nvPr>
        </p:nvSpPr>
        <p:spPr/>
        <p:txBody>
          <a:bodyPr/>
          <a:lstStyle/>
          <a:p>
            <a:fld id="{92F6C0EC-5C83-4D37-A59B-4D21B3C3F410}" type="datetimeFigureOut">
              <a:rPr lang="LID4096" smtClean="0"/>
              <a:t>06/07/2021</a:t>
            </a:fld>
            <a:endParaRPr lang="LID4096"/>
          </a:p>
        </p:txBody>
      </p:sp>
      <p:sp>
        <p:nvSpPr>
          <p:cNvPr id="4" name="Footer Placeholder 3">
            <a:extLst>
              <a:ext uri="{FF2B5EF4-FFF2-40B4-BE49-F238E27FC236}">
                <a16:creationId xmlns:a16="http://schemas.microsoft.com/office/drawing/2014/main" id="{69432282-84FD-4158-A12E-1243AD0FB795}"/>
              </a:ext>
            </a:extLst>
          </p:cNvPr>
          <p:cNvSpPr>
            <a:spLocks noGrp="1"/>
          </p:cNvSpPr>
          <p:nvPr>
            <p:ph type="ftr" sz="quarter" idx="11"/>
          </p:nvPr>
        </p:nvSpPr>
        <p:spPr/>
        <p:txBody>
          <a:bodyPr/>
          <a:lstStyle/>
          <a:p>
            <a:endParaRPr lang="LID4096"/>
          </a:p>
        </p:txBody>
      </p:sp>
      <p:sp>
        <p:nvSpPr>
          <p:cNvPr id="5" name="Slide Number Placeholder 4">
            <a:extLst>
              <a:ext uri="{FF2B5EF4-FFF2-40B4-BE49-F238E27FC236}">
                <a16:creationId xmlns:a16="http://schemas.microsoft.com/office/drawing/2014/main" id="{DA505955-7D3B-4CD9-BE9B-64A28A63F9F3}"/>
              </a:ext>
            </a:extLst>
          </p:cNvPr>
          <p:cNvSpPr>
            <a:spLocks noGrp="1"/>
          </p:cNvSpPr>
          <p:nvPr>
            <p:ph type="sldNum" sz="quarter" idx="12"/>
          </p:nvPr>
        </p:nvSpPr>
        <p:spPr/>
        <p:txBody>
          <a:bodyPr/>
          <a:lstStyle/>
          <a:p>
            <a:fld id="{E92270E9-E1F9-4090-9533-AE1E4F562921}" type="slidenum">
              <a:rPr lang="LID4096" smtClean="0"/>
              <a:t>‹#›</a:t>
            </a:fld>
            <a:endParaRPr lang="LID4096"/>
          </a:p>
        </p:txBody>
      </p:sp>
    </p:spTree>
    <p:extLst>
      <p:ext uri="{BB962C8B-B14F-4D97-AF65-F5344CB8AC3E}">
        <p14:creationId xmlns:p14="http://schemas.microsoft.com/office/powerpoint/2010/main" val="331591532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04874" y="681037"/>
            <a:ext cx="10229851" cy="1009651"/>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04874" y="1825625"/>
            <a:ext cx="10229851"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2597716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txStyles>
    <p:titleStyle>
      <a:lvl1pPr algn="l" defTabSz="914400" rtl="0" eaLnBrk="1" latinLnBrk="0" hangingPunct="1">
        <a:lnSpc>
          <a:spcPct val="90000"/>
        </a:lnSpc>
        <a:spcBef>
          <a:spcPct val="0"/>
        </a:spcBef>
        <a:buNone/>
        <a:defRPr sz="4400" kern="1200">
          <a:solidFill>
            <a:srgbClr val="003D8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hyperlink" Target="http://www.eeb.org/library"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EF2635-2901-40CC-A04C-F43C6717643C}"/>
              </a:ext>
            </a:extLst>
          </p:cNvPr>
          <p:cNvSpPr>
            <a:spLocks noGrp="1"/>
          </p:cNvSpPr>
          <p:nvPr>
            <p:ph type="ctrTitle"/>
          </p:nvPr>
        </p:nvSpPr>
        <p:spPr/>
        <p:txBody>
          <a:bodyPr>
            <a:normAutofit fontScale="90000"/>
          </a:bodyPr>
          <a:lstStyle/>
          <a:p>
            <a:r>
              <a:rPr lang="en-GB" dirty="0"/>
              <a:t>the not-so-new EU Industrial Strategy </a:t>
            </a:r>
            <a:endParaRPr lang="LID4096" dirty="0"/>
          </a:p>
        </p:txBody>
      </p:sp>
      <p:sp>
        <p:nvSpPr>
          <p:cNvPr id="3" name="Subtitle 2">
            <a:extLst>
              <a:ext uri="{FF2B5EF4-FFF2-40B4-BE49-F238E27FC236}">
                <a16:creationId xmlns:a16="http://schemas.microsoft.com/office/drawing/2014/main" id="{244A6CDE-BF77-4440-A88D-0AE416D40ED6}"/>
              </a:ext>
            </a:extLst>
          </p:cNvPr>
          <p:cNvSpPr>
            <a:spLocks noGrp="1"/>
          </p:cNvSpPr>
          <p:nvPr>
            <p:ph type="subTitle" idx="1"/>
          </p:nvPr>
        </p:nvSpPr>
        <p:spPr/>
        <p:txBody>
          <a:bodyPr>
            <a:noAutofit/>
          </a:bodyPr>
          <a:lstStyle/>
          <a:p>
            <a:r>
              <a:rPr lang="en-GB" sz="1100" dirty="0">
                <a:solidFill>
                  <a:schemeClr val="accent4"/>
                </a:solidFill>
              </a:rPr>
              <a:t>A critical perspective from the civil society point of view </a:t>
            </a:r>
            <a:endParaRPr lang="LID4096" sz="1100" dirty="0">
              <a:solidFill>
                <a:schemeClr val="accent4"/>
              </a:solidFill>
            </a:endParaRPr>
          </a:p>
        </p:txBody>
      </p:sp>
    </p:spTree>
    <p:extLst>
      <p:ext uri="{BB962C8B-B14F-4D97-AF65-F5344CB8AC3E}">
        <p14:creationId xmlns:p14="http://schemas.microsoft.com/office/powerpoint/2010/main" val="14167076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ED8DD7-B898-41B0-B84F-EB78216FE84B}"/>
              </a:ext>
            </a:extLst>
          </p:cNvPr>
          <p:cNvSpPr>
            <a:spLocks noGrp="1"/>
          </p:cNvSpPr>
          <p:nvPr>
            <p:ph type="title"/>
          </p:nvPr>
        </p:nvSpPr>
        <p:spPr/>
        <p:txBody>
          <a:bodyPr/>
          <a:lstStyle/>
          <a:p>
            <a:r>
              <a:rPr lang="en-GB" dirty="0"/>
              <a:t>Key remarks from EEB</a:t>
            </a:r>
            <a:endParaRPr lang="LID4096" dirty="0"/>
          </a:p>
        </p:txBody>
      </p:sp>
      <p:sp>
        <p:nvSpPr>
          <p:cNvPr id="3" name="Content Placeholder 2">
            <a:extLst>
              <a:ext uri="{FF2B5EF4-FFF2-40B4-BE49-F238E27FC236}">
                <a16:creationId xmlns:a16="http://schemas.microsoft.com/office/drawing/2014/main" id="{50456B49-A6CF-4E0C-96D3-E09629A564EE}"/>
              </a:ext>
            </a:extLst>
          </p:cNvPr>
          <p:cNvSpPr>
            <a:spLocks noGrp="1"/>
          </p:cNvSpPr>
          <p:nvPr>
            <p:ph idx="1"/>
          </p:nvPr>
        </p:nvSpPr>
        <p:spPr/>
        <p:txBody>
          <a:bodyPr>
            <a:normAutofit lnSpcReduction="10000"/>
          </a:bodyPr>
          <a:lstStyle/>
          <a:p>
            <a:r>
              <a:rPr lang="en-GB" sz="3200" dirty="0"/>
              <a:t>Improved narrative: </a:t>
            </a:r>
            <a:r>
              <a:rPr lang="en-US" sz="3200" dirty="0"/>
              <a:t>We welcome the emphasis on the circular economy business models being at the heart of the industrial transformation.</a:t>
            </a:r>
            <a:endParaRPr lang="en-GB" sz="3200" dirty="0"/>
          </a:p>
          <a:p>
            <a:r>
              <a:rPr lang="en-GB" sz="3200" dirty="0"/>
              <a:t>But it fails to square the circle of the current linear production model by placing material consumption as a key driver for emissions.</a:t>
            </a:r>
          </a:p>
          <a:p>
            <a:r>
              <a:rPr lang="en-GB" sz="3200" dirty="0"/>
              <a:t>Fails to walk the talk on the industrial depollution: no link with the EGD Zero Pollution objective</a:t>
            </a:r>
          </a:p>
          <a:p>
            <a:r>
              <a:rPr lang="en-GB" sz="3200" dirty="0"/>
              <a:t>Does not improve the governance gaps</a:t>
            </a:r>
          </a:p>
          <a:p>
            <a:pPr marL="0" indent="0">
              <a:buNone/>
            </a:pPr>
            <a:endParaRPr lang="en-GB" dirty="0"/>
          </a:p>
          <a:p>
            <a:endParaRPr lang="LID4096" dirty="0"/>
          </a:p>
        </p:txBody>
      </p:sp>
    </p:spTree>
    <p:extLst>
      <p:ext uri="{BB962C8B-B14F-4D97-AF65-F5344CB8AC3E}">
        <p14:creationId xmlns:p14="http://schemas.microsoft.com/office/powerpoint/2010/main" val="36082871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3EDEDEC-0D20-4365-A32B-5596A6BD403B}"/>
              </a:ext>
            </a:extLst>
          </p:cNvPr>
          <p:cNvSpPr>
            <a:spLocks noGrp="1"/>
          </p:cNvSpPr>
          <p:nvPr>
            <p:ph type="title"/>
          </p:nvPr>
        </p:nvSpPr>
        <p:spPr/>
        <p:txBody>
          <a:bodyPr>
            <a:normAutofit/>
          </a:bodyPr>
          <a:lstStyle/>
          <a:p>
            <a:r>
              <a:rPr lang="en-GB" sz="4800" dirty="0"/>
              <a:t>Why embedded emissions matter</a:t>
            </a:r>
            <a:endParaRPr lang="LID4096" sz="4800" dirty="0"/>
          </a:p>
        </p:txBody>
      </p:sp>
      <p:sp>
        <p:nvSpPr>
          <p:cNvPr id="5" name="Text Placeholder 4">
            <a:extLst>
              <a:ext uri="{FF2B5EF4-FFF2-40B4-BE49-F238E27FC236}">
                <a16:creationId xmlns:a16="http://schemas.microsoft.com/office/drawing/2014/main" id="{6F0BCEC0-4493-4F76-AC5B-837FA98EA162}"/>
              </a:ext>
            </a:extLst>
          </p:cNvPr>
          <p:cNvSpPr>
            <a:spLocks noGrp="1"/>
          </p:cNvSpPr>
          <p:nvPr>
            <p:ph type="body" idx="1"/>
          </p:nvPr>
        </p:nvSpPr>
        <p:spPr>
          <a:xfrm>
            <a:off x="1603374" y="2351088"/>
            <a:ext cx="8423275" cy="3056290"/>
          </a:xfrm>
        </p:spPr>
        <p:txBody>
          <a:bodyPr>
            <a:normAutofit fontScale="85000" lnSpcReduction="10000"/>
          </a:bodyPr>
          <a:lstStyle/>
          <a:p>
            <a:pPr algn="just">
              <a:lnSpc>
                <a:spcPct val="160000"/>
              </a:lnSpc>
            </a:pPr>
            <a:r>
              <a:rPr lang="en-US" sz="3200" dirty="0"/>
              <a:t>At the current pace, material production alone will be responsible for 900 bn tCO2eq by 2100 worldwide, which </a:t>
            </a:r>
            <a:r>
              <a:rPr lang="en-US" sz="3200" b="1" dirty="0">
                <a:solidFill>
                  <a:schemeClr val="accent4"/>
                </a:solidFill>
              </a:rPr>
              <a:t>is more than what IPCC has estimated as a total budget </a:t>
            </a:r>
            <a:r>
              <a:rPr lang="en-US" sz="3200" dirty="0"/>
              <a:t>for this century (800 bn tCO2eq). </a:t>
            </a:r>
          </a:p>
          <a:p>
            <a:endParaRPr lang="LID4096" sz="3200" dirty="0"/>
          </a:p>
        </p:txBody>
      </p:sp>
      <p:sp>
        <p:nvSpPr>
          <p:cNvPr id="2" name="TextBox 1">
            <a:extLst>
              <a:ext uri="{FF2B5EF4-FFF2-40B4-BE49-F238E27FC236}">
                <a16:creationId xmlns:a16="http://schemas.microsoft.com/office/drawing/2014/main" id="{E99688B9-D9B1-477D-8476-711E29144EE0}"/>
              </a:ext>
            </a:extLst>
          </p:cNvPr>
          <p:cNvSpPr txBox="1"/>
          <p:nvPr/>
        </p:nvSpPr>
        <p:spPr>
          <a:xfrm>
            <a:off x="1451346" y="6190017"/>
            <a:ext cx="3841116" cy="246221"/>
          </a:xfrm>
          <a:prstGeom prst="rect">
            <a:avLst/>
          </a:prstGeom>
          <a:noFill/>
        </p:spPr>
        <p:txBody>
          <a:bodyPr wrap="none" rtlCol="0">
            <a:spAutoFit/>
          </a:bodyPr>
          <a:lstStyle/>
          <a:p>
            <a:r>
              <a:rPr lang="en-US" sz="1000" b="1" dirty="0">
                <a:solidFill>
                  <a:schemeClr val="bg2">
                    <a:lumMod val="90000"/>
                  </a:schemeClr>
                </a:solidFill>
              </a:rPr>
              <a:t>Source : Material Economics - Industrial transformation 2050</a:t>
            </a:r>
            <a:endParaRPr lang="LID4096" sz="1000" b="1" dirty="0">
              <a:solidFill>
                <a:schemeClr val="bg2">
                  <a:lumMod val="90000"/>
                </a:schemeClr>
              </a:solidFill>
            </a:endParaRPr>
          </a:p>
        </p:txBody>
      </p:sp>
    </p:spTree>
    <p:extLst>
      <p:ext uri="{BB962C8B-B14F-4D97-AF65-F5344CB8AC3E}">
        <p14:creationId xmlns:p14="http://schemas.microsoft.com/office/powerpoint/2010/main" val="20699812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3EDEDEC-0D20-4365-A32B-5596A6BD403B}"/>
              </a:ext>
            </a:extLst>
          </p:cNvPr>
          <p:cNvSpPr>
            <a:spLocks noGrp="1"/>
          </p:cNvSpPr>
          <p:nvPr>
            <p:ph type="title"/>
          </p:nvPr>
        </p:nvSpPr>
        <p:spPr/>
        <p:txBody>
          <a:bodyPr/>
          <a:lstStyle/>
          <a:p>
            <a:r>
              <a:rPr lang="en-GB" dirty="0"/>
              <a:t>Why embedded emissions matter</a:t>
            </a:r>
            <a:endParaRPr lang="LID4096" dirty="0"/>
          </a:p>
        </p:txBody>
      </p:sp>
      <p:sp>
        <p:nvSpPr>
          <p:cNvPr id="5" name="Text Placeholder 4">
            <a:extLst>
              <a:ext uri="{FF2B5EF4-FFF2-40B4-BE49-F238E27FC236}">
                <a16:creationId xmlns:a16="http://schemas.microsoft.com/office/drawing/2014/main" id="{6F0BCEC0-4493-4F76-AC5B-837FA98EA162}"/>
              </a:ext>
            </a:extLst>
          </p:cNvPr>
          <p:cNvSpPr>
            <a:spLocks noGrp="1"/>
          </p:cNvSpPr>
          <p:nvPr>
            <p:ph type="body" idx="4294967295"/>
          </p:nvPr>
        </p:nvSpPr>
        <p:spPr>
          <a:xfrm>
            <a:off x="1076770" y="2213479"/>
            <a:ext cx="9092725" cy="3640389"/>
          </a:xfrm>
        </p:spPr>
        <p:txBody>
          <a:bodyPr>
            <a:normAutofit fontScale="92500"/>
          </a:bodyPr>
          <a:lstStyle/>
          <a:p>
            <a:pPr marL="0" indent="0" algn="just">
              <a:buNone/>
            </a:pPr>
            <a:r>
              <a:rPr lang="en-US" dirty="0"/>
              <a:t>The largest share of responsibility lies with the building construction sector: </a:t>
            </a:r>
          </a:p>
          <a:p>
            <a:pPr algn="just"/>
            <a:r>
              <a:rPr lang="en-US" dirty="0"/>
              <a:t>The sector (including material manufacturing, transport, etc.) accounted for 36% of global final energy use and </a:t>
            </a:r>
            <a:r>
              <a:rPr lang="en-US" b="1" dirty="0">
                <a:solidFill>
                  <a:schemeClr val="accent3"/>
                </a:solidFill>
              </a:rPr>
              <a:t>39% of energy-related CO2 </a:t>
            </a:r>
            <a:r>
              <a:rPr lang="en-US" dirty="0"/>
              <a:t>emissions in 2017</a:t>
            </a:r>
          </a:p>
          <a:p>
            <a:pPr algn="just"/>
            <a:r>
              <a:rPr lang="en-US" dirty="0"/>
              <a:t>According to our calculations, the sectors analysed in this document must decrease from 2250TWh consumption of 2015 to 1434TWh </a:t>
            </a:r>
            <a:r>
              <a:rPr lang="en-US" b="1" dirty="0">
                <a:solidFill>
                  <a:schemeClr val="accent3"/>
                </a:solidFill>
              </a:rPr>
              <a:t>(-37%) in 2050 </a:t>
            </a:r>
            <a:r>
              <a:rPr lang="en-US" dirty="0"/>
              <a:t>to be compatible with the Paris Agreement</a:t>
            </a:r>
            <a:endParaRPr lang="LID4096" dirty="0"/>
          </a:p>
        </p:txBody>
      </p:sp>
    </p:spTree>
    <p:extLst>
      <p:ext uri="{BB962C8B-B14F-4D97-AF65-F5344CB8AC3E}">
        <p14:creationId xmlns:p14="http://schemas.microsoft.com/office/powerpoint/2010/main" val="39517739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3EDEDEC-0D20-4365-A32B-5596A6BD403B}"/>
              </a:ext>
            </a:extLst>
          </p:cNvPr>
          <p:cNvSpPr>
            <a:spLocks noGrp="1"/>
          </p:cNvSpPr>
          <p:nvPr>
            <p:ph type="title"/>
          </p:nvPr>
        </p:nvSpPr>
        <p:spPr/>
        <p:txBody>
          <a:bodyPr/>
          <a:lstStyle/>
          <a:p>
            <a:r>
              <a:rPr lang="en-GB" dirty="0"/>
              <a:t>“Circular Economy first” mantra</a:t>
            </a:r>
            <a:endParaRPr lang="LID4096" dirty="0"/>
          </a:p>
        </p:txBody>
      </p:sp>
      <p:sp>
        <p:nvSpPr>
          <p:cNvPr id="5" name="Text Placeholder 4">
            <a:extLst>
              <a:ext uri="{FF2B5EF4-FFF2-40B4-BE49-F238E27FC236}">
                <a16:creationId xmlns:a16="http://schemas.microsoft.com/office/drawing/2014/main" id="{6F0BCEC0-4493-4F76-AC5B-837FA98EA162}"/>
              </a:ext>
            </a:extLst>
          </p:cNvPr>
          <p:cNvSpPr>
            <a:spLocks noGrp="1"/>
          </p:cNvSpPr>
          <p:nvPr>
            <p:ph type="body" idx="4294967295"/>
          </p:nvPr>
        </p:nvSpPr>
        <p:spPr>
          <a:xfrm>
            <a:off x="1076770" y="2213479"/>
            <a:ext cx="9092725" cy="3640389"/>
          </a:xfrm>
        </p:spPr>
        <p:txBody>
          <a:bodyPr>
            <a:normAutofit lnSpcReduction="10000"/>
          </a:bodyPr>
          <a:lstStyle/>
          <a:p>
            <a:pPr algn="just"/>
            <a:r>
              <a:rPr lang="en-US" dirty="0"/>
              <a:t>Already today up to 58% of the total amount of CO2 emissions the most relevant industry sectors (steel, cement, plastics) </a:t>
            </a:r>
            <a:r>
              <a:rPr lang="en-US" b="1" dirty="0">
                <a:solidFill>
                  <a:schemeClr val="accent1">
                    <a:lumMod val="40000"/>
                    <a:lumOff val="60000"/>
                  </a:schemeClr>
                </a:solidFill>
              </a:rPr>
              <a:t>can be cut with a pathway focused on Circular Economy </a:t>
            </a:r>
            <a:r>
              <a:rPr lang="en-US" dirty="0"/>
              <a:t>available measures and technologies.</a:t>
            </a:r>
          </a:p>
          <a:p>
            <a:pPr algn="just"/>
            <a:r>
              <a:rPr lang="en-US" dirty="0"/>
              <a:t>On average CE measures </a:t>
            </a:r>
            <a:r>
              <a:rPr lang="en-US" b="1" dirty="0">
                <a:solidFill>
                  <a:schemeClr val="accent4"/>
                </a:solidFill>
              </a:rPr>
              <a:t>cost less than 50 euro per ton CO2eq</a:t>
            </a:r>
            <a:r>
              <a:rPr lang="en-US" dirty="0"/>
              <a:t>, thus making their results comparable to measures that are now prioritised on the supply-side for industry</a:t>
            </a:r>
            <a:endParaRPr lang="LID4096" dirty="0"/>
          </a:p>
        </p:txBody>
      </p:sp>
      <p:sp>
        <p:nvSpPr>
          <p:cNvPr id="6" name="TextBox 5">
            <a:extLst>
              <a:ext uri="{FF2B5EF4-FFF2-40B4-BE49-F238E27FC236}">
                <a16:creationId xmlns:a16="http://schemas.microsoft.com/office/drawing/2014/main" id="{6246C123-F21D-4A06-8DD4-DADB50B63C97}"/>
              </a:ext>
            </a:extLst>
          </p:cNvPr>
          <p:cNvSpPr txBox="1"/>
          <p:nvPr/>
        </p:nvSpPr>
        <p:spPr>
          <a:xfrm>
            <a:off x="1451346" y="6190017"/>
            <a:ext cx="5665333" cy="246221"/>
          </a:xfrm>
          <a:prstGeom prst="rect">
            <a:avLst/>
          </a:prstGeom>
          <a:noFill/>
        </p:spPr>
        <p:txBody>
          <a:bodyPr wrap="none" rtlCol="0">
            <a:spAutoFit/>
          </a:bodyPr>
          <a:lstStyle/>
          <a:p>
            <a:r>
              <a:rPr lang="en-US" sz="1000" b="1" dirty="0">
                <a:solidFill>
                  <a:schemeClr val="bg2">
                    <a:lumMod val="90000"/>
                  </a:schemeClr>
                </a:solidFill>
              </a:rPr>
              <a:t>Source : Material Economics – The Circular Economy: a power force for climate mitigation</a:t>
            </a:r>
            <a:endParaRPr lang="LID4096" sz="1000" b="1" dirty="0">
              <a:solidFill>
                <a:schemeClr val="bg2">
                  <a:lumMod val="90000"/>
                </a:schemeClr>
              </a:solidFill>
            </a:endParaRPr>
          </a:p>
        </p:txBody>
      </p:sp>
    </p:spTree>
    <p:extLst>
      <p:ext uri="{BB962C8B-B14F-4D97-AF65-F5344CB8AC3E}">
        <p14:creationId xmlns:p14="http://schemas.microsoft.com/office/powerpoint/2010/main" val="20680575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3EDEDEC-0D20-4365-A32B-5596A6BD403B}"/>
              </a:ext>
            </a:extLst>
          </p:cNvPr>
          <p:cNvSpPr>
            <a:spLocks noGrp="1"/>
          </p:cNvSpPr>
          <p:nvPr>
            <p:ph type="title"/>
          </p:nvPr>
        </p:nvSpPr>
        <p:spPr/>
        <p:txBody>
          <a:bodyPr>
            <a:normAutofit/>
          </a:bodyPr>
          <a:lstStyle/>
          <a:p>
            <a:r>
              <a:rPr lang="en-GB" sz="4800" dirty="0"/>
              <a:t>This is where IS falls short	</a:t>
            </a:r>
            <a:endParaRPr lang="LID4096" sz="4800" dirty="0"/>
          </a:p>
        </p:txBody>
      </p:sp>
      <p:sp>
        <p:nvSpPr>
          <p:cNvPr id="5" name="Text Placeholder 4">
            <a:extLst>
              <a:ext uri="{FF2B5EF4-FFF2-40B4-BE49-F238E27FC236}">
                <a16:creationId xmlns:a16="http://schemas.microsoft.com/office/drawing/2014/main" id="{6F0BCEC0-4493-4F76-AC5B-837FA98EA162}"/>
              </a:ext>
            </a:extLst>
          </p:cNvPr>
          <p:cNvSpPr>
            <a:spLocks noGrp="1"/>
          </p:cNvSpPr>
          <p:nvPr>
            <p:ph type="body" idx="1"/>
          </p:nvPr>
        </p:nvSpPr>
        <p:spPr>
          <a:xfrm>
            <a:off x="1603374" y="2351088"/>
            <a:ext cx="9001957" cy="3972800"/>
          </a:xfrm>
        </p:spPr>
        <p:txBody>
          <a:bodyPr>
            <a:normAutofit fontScale="77500" lnSpcReduction="20000"/>
          </a:bodyPr>
          <a:lstStyle/>
          <a:p>
            <a:pPr marL="457200" indent="-457200">
              <a:buFont typeface="Arial" panose="020B0604020202020204" pitchFamily="34" charset="0"/>
              <a:buChar char="•"/>
            </a:pPr>
            <a:r>
              <a:rPr lang="en-US" sz="2800" dirty="0"/>
              <a:t/>
            </a:r>
            <a:br>
              <a:rPr lang="en-US" sz="2800" dirty="0"/>
            </a:br>
            <a:r>
              <a:rPr lang="en-US" sz="2800" dirty="0"/>
              <a:t>Renewable energy and green hydrogen can only go so far towards making European industry climate-neutral. </a:t>
            </a:r>
          </a:p>
          <a:p>
            <a:pPr marL="457200" indent="-457200">
              <a:buFont typeface="Arial" panose="020B0604020202020204" pitchFamily="34" charset="0"/>
              <a:buChar char="•"/>
            </a:pPr>
            <a:r>
              <a:rPr lang="en-US" sz="2800" dirty="0"/>
              <a:t>Without considerably reducing resource use, the EU’s transition to a circular economy is little more than a pipedream. </a:t>
            </a:r>
          </a:p>
          <a:p>
            <a:pPr marL="457200" indent="-457200">
              <a:buFont typeface="Arial" panose="020B0604020202020204" pitchFamily="34" charset="0"/>
              <a:buChar char="•"/>
            </a:pPr>
            <a:r>
              <a:rPr lang="en-US" sz="2800" dirty="0"/>
              <a:t>To fully achieve the European Green Deal goals the industrial transformation must go beyond technical feasibility measures</a:t>
            </a:r>
          </a:p>
          <a:p>
            <a:pPr marL="457200" indent="-457200">
              <a:buFont typeface="Arial" panose="020B0604020202020204" pitchFamily="34" charset="0"/>
              <a:buChar char="•"/>
            </a:pPr>
            <a:r>
              <a:rPr lang="en-US" sz="2800" dirty="0"/>
              <a:t>Transformative actions must be extended through the value chain and engage skilled workforces, new business models based on quality, rethinking products as services, improving ecodesign and transparency</a:t>
            </a:r>
          </a:p>
          <a:p>
            <a:pPr marL="457200" indent="-457200">
              <a:buFont typeface="Arial" panose="020B0604020202020204" pitchFamily="34" charset="0"/>
              <a:buChar char="•"/>
            </a:pPr>
            <a:r>
              <a:rPr lang="en-US" sz="2800" dirty="0"/>
              <a:t>The aim to prioritise resource use as a strategic tool to reduce emissions in industrial processes and as an enabler of decarbonisation of processes is not clearly there.</a:t>
            </a:r>
          </a:p>
          <a:p>
            <a:endParaRPr lang="LID4096" sz="2800" dirty="0"/>
          </a:p>
        </p:txBody>
      </p:sp>
    </p:spTree>
    <p:extLst>
      <p:ext uri="{BB962C8B-B14F-4D97-AF65-F5344CB8AC3E}">
        <p14:creationId xmlns:p14="http://schemas.microsoft.com/office/powerpoint/2010/main" val="25880823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Placeholder 5" descr="A picture containing sky, outdoor, snow, rocket&#10;&#10;Description automatically generated">
            <a:extLst>
              <a:ext uri="{FF2B5EF4-FFF2-40B4-BE49-F238E27FC236}">
                <a16:creationId xmlns:a16="http://schemas.microsoft.com/office/drawing/2014/main" id="{27CD293A-371E-4D4B-9375-A1D5C7F038D0}"/>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l="30940" r="30940"/>
          <a:stretch>
            <a:fillRect/>
          </a:stretch>
        </p:blipFill>
        <p:spPr>
          <a:xfrm>
            <a:off x="8525616" y="0"/>
            <a:ext cx="4057650" cy="7096125"/>
          </a:xfrm>
        </p:spPr>
      </p:pic>
      <p:sp>
        <p:nvSpPr>
          <p:cNvPr id="4" name="Title 3">
            <a:extLst>
              <a:ext uri="{FF2B5EF4-FFF2-40B4-BE49-F238E27FC236}">
                <a16:creationId xmlns:a16="http://schemas.microsoft.com/office/drawing/2014/main" id="{F3EDEDEC-0D20-4365-A32B-5596A6BD403B}"/>
              </a:ext>
            </a:extLst>
          </p:cNvPr>
          <p:cNvSpPr>
            <a:spLocks noGrp="1"/>
          </p:cNvSpPr>
          <p:nvPr>
            <p:ph type="title"/>
          </p:nvPr>
        </p:nvSpPr>
        <p:spPr/>
        <p:txBody>
          <a:bodyPr/>
          <a:lstStyle/>
          <a:p>
            <a:r>
              <a:rPr lang="en-GB" dirty="0"/>
              <a:t>Zero pollution?</a:t>
            </a:r>
            <a:endParaRPr lang="LID4096" dirty="0">
              <a:solidFill>
                <a:schemeClr val="tx2"/>
              </a:solidFill>
            </a:endParaRPr>
          </a:p>
        </p:txBody>
      </p:sp>
      <p:sp>
        <p:nvSpPr>
          <p:cNvPr id="5" name="Text Placeholder 4">
            <a:extLst>
              <a:ext uri="{FF2B5EF4-FFF2-40B4-BE49-F238E27FC236}">
                <a16:creationId xmlns:a16="http://schemas.microsoft.com/office/drawing/2014/main" id="{6F0BCEC0-4493-4F76-AC5B-837FA98EA162}"/>
              </a:ext>
            </a:extLst>
          </p:cNvPr>
          <p:cNvSpPr>
            <a:spLocks noGrp="1"/>
          </p:cNvSpPr>
          <p:nvPr>
            <p:ph type="body" idx="1"/>
          </p:nvPr>
        </p:nvSpPr>
        <p:spPr>
          <a:xfrm>
            <a:off x="1603375" y="2351088"/>
            <a:ext cx="6434314" cy="3673697"/>
          </a:xfrm>
        </p:spPr>
        <p:txBody>
          <a:bodyPr>
            <a:normAutofit fontScale="92500" lnSpcReduction="10000"/>
          </a:bodyPr>
          <a:lstStyle/>
          <a:p>
            <a:pPr marL="285750" indent="-285750">
              <a:buFont typeface="Arial" panose="020B0604020202020204" pitchFamily="34" charset="0"/>
              <a:buChar char="•"/>
            </a:pPr>
            <a:r>
              <a:rPr lang="en-US" sz="1800" b="0" i="0" u="none" strike="noStrike" baseline="0" dirty="0">
                <a:solidFill>
                  <a:srgbClr val="000000"/>
                </a:solidFill>
                <a:latin typeface="Nunito Sans" panose="00000500000000000000" pitchFamily="2" charset="0"/>
              </a:rPr>
              <a:t>IS should be instrumental to achieving all of the EGD goals not only climate targets.</a:t>
            </a:r>
          </a:p>
          <a:p>
            <a:pPr marL="285750" indent="-285750">
              <a:buFont typeface="Arial" panose="020B0604020202020204" pitchFamily="34" charset="0"/>
              <a:buChar char="•"/>
            </a:pPr>
            <a:r>
              <a:rPr lang="en-US" sz="1800" b="0" i="0" u="none" strike="noStrike" baseline="0" dirty="0">
                <a:solidFill>
                  <a:srgbClr val="000000"/>
                </a:solidFill>
                <a:latin typeface="Nunito Sans" panose="00000500000000000000" pitchFamily="2" charset="0"/>
              </a:rPr>
              <a:t>EU is revising the Industrial Emissions Directive, the main emissions tool related to this economical sector</a:t>
            </a:r>
          </a:p>
          <a:p>
            <a:pPr marL="285750" indent="-285750">
              <a:buFont typeface="Arial" panose="020B0604020202020204" pitchFamily="34" charset="0"/>
              <a:buChar char="•"/>
            </a:pPr>
            <a:r>
              <a:rPr lang="en-US" sz="1800" b="0" i="0" u="none" strike="noStrike" baseline="0" dirty="0">
                <a:solidFill>
                  <a:srgbClr val="000000"/>
                </a:solidFill>
                <a:latin typeface="Nunito Sans" panose="00000500000000000000" pitchFamily="2" charset="0"/>
              </a:rPr>
              <a:t>The invisible hand of the carbon market needs a combined carrot-and-sticks approach, including binding pollution prevention and energy efficiency standards</a:t>
            </a:r>
            <a:r>
              <a:rPr lang="en-US" sz="1800" dirty="0">
                <a:solidFill>
                  <a:srgbClr val="000000"/>
                </a:solidFill>
                <a:latin typeface="Nunito Sans" panose="00000500000000000000" pitchFamily="2" charset="0"/>
              </a:rPr>
              <a:t> at permitting phase.</a:t>
            </a:r>
          </a:p>
          <a:p>
            <a:pPr marL="285750" indent="-285750">
              <a:buFont typeface="Arial" panose="020B0604020202020204" pitchFamily="34" charset="0"/>
              <a:buChar char="•"/>
            </a:pPr>
            <a:r>
              <a:rPr lang="en-US" sz="1800" b="0" i="0" u="none" strike="noStrike" baseline="0" dirty="0">
                <a:solidFill>
                  <a:srgbClr val="000000"/>
                </a:solidFill>
                <a:latin typeface="Nunito Sans" panose="00000500000000000000" pitchFamily="2" charset="0"/>
              </a:rPr>
              <a:t>The IED should be setting the minimal requirements for the decarbonisation and depollution of industrial processes, in particular for energy-intensive industries</a:t>
            </a:r>
          </a:p>
          <a:p>
            <a:pPr marL="285750" indent="-285750">
              <a:buFont typeface="Arial" panose="020B0604020202020204" pitchFamily="34" charset="0"/>
              <a:buChar char="•"/>
            </a:pPr>
            <a:r>
              <a:rPr lang="en-US" sz="1800" dirty="0">
                <a:solidFill>
                  <a:srgbClr val="000000"/>
                </a:solidFill>
                <a:latin typeface="Nunito Sans" panose="00000500000000000000" pitchFamily="2" charset="0"/>
              </a:rPr>
              <a:t>There should be – and it’s not at all there – a strong bond between this IS and the IED revision for a real synergy of policies.</a:t>
            </a:r>
            <a:endParaRPr lang="LID4096" dirty="0"/>
          </a:p>
        </p:txBody>
      </p:sp>
    </p:spTree>
    <p:extLst>
      <p:ext uri="{BB962C8B-B14F-4D97-AF65-F5344CB8AC3E}">
        <p14:creationId xmlns:p14="http://schemas.microsoft.com/office/powerpoint/2010/main" val="23421283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Placeholder 5">
            <a:extLst>
              <a:ext uri="{FF2B5EF4-FFF2-40B4-BE49-F238E27FC236}">
                <a16:creationId xmlns:a16="http://schemas.microsoft.com/office/drawing/2014/main" id="{8D5E0395-9D6C-49BD-80B2-16AEBF481DD2}"/>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l="30930" r="30930"/>
          <a:stretch>
            <a:fillRect/>
          </a:stretch>
        </p:blipFill>
        <p:spPr/>
      </p:pic>
      <p:sp>
        <p:nvSpPr>
          <p:cNvPr id="4" name="Title 3">
            <a:extLst>
              <a:ext uri="{FF2B5EF4-FFF2-40B4-BE49-F238E27FC236}">
                <a16:creationId xmlns:a16="http://schemas.microsoft.com/office/drawing/2014/main" id="{F3EDEDEC-0D20-4365-A32B-5596A6BD403B}"/>
              </a:ext>
            </a:extLst>
          </p:cNvPr>
          <p:cNvSpPr>
            <a:spLocks noGrp="1"/>
          </p:cNvSpPr>
          <p:nvPr>
            <p:ph type="title"/>
          </p:nvPr>
        </p:nvSpPr>
        <p:spPr/>
        <p:txBody>
          <a:bodyPr/>
          <a:lstStyle/>
          <a:p>
            <a:r>
              <a:rPr lang="en-GB" dirty="0"/>
              <a:t>Who, How, When?</a:t>
            </a:r>
            <a:endParaRPr lang="LID4096" dirty="0"/>
          </a:p>
        </p:txBody>
      </p:sp>
      <p:sp>
        <p:nvSpPr>
          <p:cNvPr id="5" name="Text Placeholder 4">
            <a:extLst>
              <a:ext uri="{FF2B5EF4-FFF2-40B4-BE49-F238E27FC236}">
                <a16:creationId xmlns:a16="http://schemas.microsoft.com/office/drawing/2014/main" id="{6F0BCEC0-4493-4F76-AC5B-837FA98EA162}"/>
              </a:ext>
            </a:extLst>
          </p:cNvPr>
          <p:cNvSpPr>
            <a:spLocks noGrp="1"/>
          </p:cNvSpPr>
          <p:nvPr>
            <p:ph type="body" idx="1"/>
          </p:nvPr>
        </p:nvSpPr>
        <p:spPr>
          <a:xfrm>
            <a:off x="811850" y="2351087"/>
            <a:ext cx="6956277" cy="3912979"/>
          </a:xfrm>
        </p:spPr>
        <p:txBody>
          <a:bodyPr>
            <a:normAutofit fontScale="62500" lnSpcReduction="20000"/>
          </a:bodyPr>
          <a:lstStyle/>
          <a:p>
            <a:pPr marL="342900" indent="-342900">
              <a:lnSpc>
                <a:spcPct val="150000"/>
              </a:lnSpc>
              <a:buFont typeface="Arial" panose="020B0604020202020204" pitchFamily="34" charset="0"/>
              <a:buChar char="•"/>
            </a:pPr>
            <a:r>
              <a:rPr lang="en-US" dirty="0"/>
              <a:t>When it comes to good governance, the revised Industrial Strategy fails to upgrade the existing one. </a:t>
            </a:r>
          </a:p>
          <a:p>
            <a:pPr marL="342900" indent="-342900">
              <a:lnSpc>
                <a:spcPct val="150000"/>
              </a:lnSpc>
              <a:buFont typeface="Arial" panose="020B0604020202020204" pitchFamily="34" charset="0"/>
              <a:buChar char="•"/>
            </a:pPr>
            <a:r>
              <a:rPr lang="en-US" dirty="0"/>
              <a:t>The confirmed framework of ecosystems and alliances is, for now, only being used to highlight the needs and capacity of the different industrial ecosystems but there are no sectoral roadmaps and clear intermediate steps for these ecosystems.</a:t>
            </a:r>
          </a:p>
          <a:p>
            <a:pPr marL="342900" indent="-342900">
              <a:lnSpc>
                <a:spcPct val="150000"/>
              </a:lnSpc>
              <a:buFont typeface="Arial" panose="020B0604020202020204" pitchFamily="34" charset="0"/>
              <a:buChar char="•"/>
            </a:pPr>
            <a:r>
              <a:rPr lang="en-US" dirty="0"/>
              <a:t>The new Industrial Strategy, therefore, fails to define a more general framework to achieve the European Green Deal’s objectives and does not put in place a steering mechanism that can make sure that all efforts carried out within these pathways are aligned with both the pace of action that is required and fair burden-sharing among the different sectors of the economy.</a:t>
            </a:r>
            <a:endParaRPr lang="LID4096" dirty="0"/>
          </a:p>
        </p:txBody>
      </p:sp>
    </p:spTree>
    <p:extLst>
      <p:ext uri="{BB962C8B-B14F-4D97-AF65-F5344CB8AC3E}">
        <p14:creationId xmlns:p14="http://schemas.microsoft.com/office/powerpoint/2010/main" val="2967916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9B49F2-5FF4-4133-BA46-34C0ABD516EB}"/>
              </a:ext>
            </a:extLst>
          </p:cNvPr>
          <p:cNvSpPr>
            <a:spLocks noGrp="1"/>
          </p:cNvSpPr>
          <p:nvPr>
            <p:ph type="ctrTitle"/>
          </p:nvPr>
        </p:nvSpPr>
        <p:spPr/>
        <p:txBody>
          <a:bodyPr>
            <a:normAutofit fontScale="90000"/>
          </a:bodyPr>
          <a:lstStyle/>
          <a:p>
            <a:r>
              <a:rPr lang="en-US" dirty="0"/>
              <a:t>Thanks</a:t>
            </a:r>
            <a:br>
              <a:rPr lang="en-US" dirty="0"/>
            </a:br>
            <a:r>
              <a:rPr lang="en-US" sz="2200" b="1" dirty="0">
                <a:latin typeface="+mn-lt"/>
                <a:ea typeface="+mn-ea"/>
                <a:cs typeface="+mn-cs"/>
              </a:rPr>
              <a:t>davide.sabbadin@eeb.org</a:t>
            </a:r>
            <a:br>
              <a:rPr lang="en-US" sz="2200" b="1" dirty="0">
                <a:latin typeface="+mn-lt"/>
                <a:ea typeface="+mn-ea"/>
                <a:cs typeface="+mn-cs"/>
              </a:rPr>
            </a:br>
            <a:endParaRPr lang="LID4096" sz="2200" b="1" dirty="0">
              <a:latin typeface="+mn-lt"/>
              <a:ea typeface="+mn-ea"/>
              <a:cs typeface="+mn-cs"/>
            </a:endParaRPr>
          </a:p>
        </p:txBody>
      </p:sp>
      <p:sp>
        <p:nvSpPr>
          <p:cNvPr id="3" name="Subtitle 2">
            <a:extLst>
              <a:ext uri="{FF2B5EF4-FFF2-40B4-BE49-F238E27FC236}">
                <a16:creationId xmlns:a16="http://schemas.microsoft.com/office/drawing/2014/main" id="{F0EF60D6-B1B0-4FE1-BE5F-F765405FD283}"/>
              </a:ext>
            </a:extLst>
          </p:cNvPr>
          <p:cNvSpPr>
            <a:spLocks noGrp="1"/>
          </p:cNvSpPr>
          <p:nvPr>
            <p:ph type="subTitle" idx="1"/>
          </p:nvPr>
        </p:nvSpPr>
        <p:spPr/>
        <p:txBody>
          <a:bodyPr>
            <a:normAutofit fontScale="85000" lnSpcReduction="10000"/>
          </a:bodyPr>
          <a:lstStyle/>
          <a:p>
            <a:r>
              <a:rPr lang="en-US" dirty="0"/>
              <a:t>More on EEB’s positions on industry at </a:t>
            </a:r>
            <a:r>
              <a:rPr lang="en-US" dirty="0">
                <a:solidFill>
                  <a:schemeClr val="accent4"/>
                </a:solidFill>
                <a:hlinkClick r:id="rId2">
                  <a:extLst>
                    <a:ext uri="{A12FA001-AC4F-418D-AE19-62706E023703}">
                      <ahyp:hlinkClr xmlns:ahyp="http://schemas.microsoft.com/office/drawing/2018/hyperlinkcolor" xmlns="" val="tx"/>
                    </a:ext>
                  </a:extLst>
                </a:hlinkClick>
              </a:rPr>
              <a:t>www.eeb.org/library</a:t>
            </a:r>
            <a:endParaRPr lang="LID4096" dirty="0">
              <a:solidFill>
                <a:schemeClr val="accent4"/>
              </a:solidFill>
            </a:endParaRPr>
          </a:p>
        </p:txBody>
      </p:sp>
    </p:spTree>
    <p:extLst>
      <p:ext uri="{BB962C8B-B14F-4D97-AF65-F5344CB8AC3E}">
        <p14:creationId xmlns:p14="http://schemas.microsoft.com/office/powerpoint/2010/main" val="1746671406"/>
      </p:ext>
    </p:extLst>
  </p:cSld>
  <p:clrMapOvr>
    <a:masterClrMapping/>
  </p:clrMapOvr>
</p:sld>
</file>

<file path=ppt/theme/theme1.xml><?xml version="1.0" encoding="utf-8"?>
<a:theme xmlns:a="http://schemas.openxmlformats.org/drawingml/2006/main" name="Powerpoint training">
  <a:themeElements>
    <a:clrScheme name="EEB">
      <a:dk1>
        <a:srgbClr val="000000"/>
      </a:dk1>
      <a:lt1>
        <a:sysClr val="window" lastClr="FFFFFF"/>
      </a:lt1>
      <a:dk2>
        <a:srgbClr val="003D82"/>
      </a:dk2>
      <a:lt2>
        <a:srgbClr val="E7E9E7"/>
      </a:lt2>
      <a:accent1>
        <a:srgbClr val="003D82"/>
      </a:accent1>
      <a:accent2>
        <a:srgbClr val="000000"/>
      </a:accent2>
      <a:accent3>
        <a:srgbClr val="009BDB"/>
      </a:accent3>
      <a:accent4>
        <a:srgbClr val="C6DA4B"/>
      </a:accent4>
      <a:accent5>
        <a:srgbClr val="373737"/>
      </a:accent5>
      <a:accent6>
        <a:srgbClr val="00B050"/>
      </a:accent6>
      <a:hlink>
        <a:srgbClr val="003D82"/>
      </a:hlink>
      <a:folHlink>
        <a:srgbClr val="009BDB"/>
      </a:folHlink>
    </a:clrScheme>
    <a:fontScheme name="Custom 1">
      <a:majorFont>
        <a:latin typeface="Arial Rounded MT Bold"/>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point training.pptx" id="{44496933-7CE0-4BC9-94C6-8E36A08E6508}" vid="{A84C96A4-BE85-447C-A424-54D0C0C56F12}"/>
    </a:ext>
  </a:extLst>
</a:theme>
</file>

<file path=docProps/app.xml><?xml version="1.0" encoding="utf-8"?>
<Properties xmlns="http://schemas.openxmlformats.org/officeDocument/2006/extended-properties" xmlns:vt="http://schemas.openxmlformats.org/officeDocument/2006/docPropsVTypes">
  <Template>Powerpoint training</Template>
  <TotalTime>675</TotalTime>
  <Words>678</Words>
  <Application>Microsoft Office PowerPoint</Application>
  <PresentationFormat>Widescreen</PresentationFormat>
  <Paragraphs>36</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Arial Rounded MT Bold</vt:lpstr>
      <vt:lpstr>Nunito Sans</vt:lpstr>
      <vt:lpstr>Powerpoint training</vt:lpstr>
      <vt:lpstr>the not-so-new EU Industrial Strategy </vt:lpstr>
      <vt:lpstr>Key remarks from EEB</vt:lpstr>
      <vt:lpstr>Why embedded emissions matter</vt:lpstr>
      <vt:lpstr>Why embedded emissions matter</vt:lpstr>
      <vt:lpstr>“Circular Economy first” mantra</vt:lpstr>
      <vt:lpstr>This is where IS falls short </vt:lpstr>
      <vt:lpstr>Zero pollution?</vt:lpstr>
      <vt:lpstr>Who, How, When?</vt:lpstr>
      <vt:lpstr>Thanks davide.sabbadin@eeb.org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elephant is in the room</dc:title>
  <dc:creator>Davide Sabbadin</dc:creator>
  <cp:lastModifiedBy>Inga Lungul</cp:lastModifiedBy>
  <cp:revision>24</cp:revision>
  <dcterms:created xsi:type="dcterms:W3CDTF">2021-04-20T13:28:21Z</dcterms:created>
  <dcterms:modified xsi:type="dcterms:W3CDTF">2021-06-07T13:30:53Z</dcterms:modified>
</cp:coreProperties>
</file>