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8" r:id="rId2"/>
    <p:sldId id="256" r:id="rId3"/>
    <p:sldId id="257" r:id="rId4"/>
    <p:sldId id="266" r:id="rId5"/>
    <p:sldId id="270" r:id="rId6"/>
    <p:sldId id="260" r:id="rId7"/>
    <p:sldId id="268" r:id="rId8"/>
    <p:sldId id="267" r:id="rId9"/>
    <p:sldId id="269" r:id="rId10"/>
    <p:sldId id="261" r:id="rId11"/>
    <p:sldId id="265" r:id="rId12"/>
  </p:sldIdLst>
  <p:sldSz cx="9144000" cy="5143500" type="screen16x9"/>
  <p:notesSz cx="6797675" cy="9926638"/>
  <p:embeddedFontLst>
    <p:embeddedFont>
      <p:font typeface="Amasis MT Pro Medium" panose="02040604050005020304" pitchFamily="18" charset="0"/>
      <p:regular r:id="rId14"/>
      <p:italic r:id="rId15"/>
    </p:embeddedFont>
    <p:embeddedFont>
      <p:font typeface="Calibri" panose="020F0502020204030204" pitchFamily="34" charset="0"/>
      <p:regular r:id="rId16"/>
      <p:bold r:id="rId17"/>
      <p:italic r:id="rId18"/>
      <p:boldItalic r:id="rId19"/>
    </p:embeddedFont>
    <p:embeddedFont>
      <p:font typeface="Comfortaa" panose="020B0604020202020204" charset="0"/>
      <p:regular r:id="rId20"/>
      <p:bold r:id="rId21"/>
    </p:embeddedFont>
    <p:embeddedFont>
      <p:font typeface="Ubuntu" panose="020B0504030602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833" autoAdjust="0"/>
  </p:normalViewPr>
  <p:slideViewPr>
    <p:cSldViewPr snapToGrid="0">
      <p:cViewPr varScale="1">
        <p:scale>
          <a:sx n="92" d="100"/>
          <a:sy n="92" d="100"/>
        </p:scale>
        <p:origin x="21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85571a609_0_3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85571a609_0_3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85571a609_0_9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85571a609_0_9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Investing in lifelong learning is not only allocating funds towards improving employability. </a:t>
            </a:r>
          </a:p>
          <a:p>
            <a:pPr marL="0" lvl="0" indent="0" algn="l" rtl="0">
              <a:spcBef>
                <a:spcPts val="0"/>
              </a:spcBef>
              <a:spcAft>
                <a:spcPts val="0"/>
              </a:spcAft>
              <a:buNone/>
            </a:pPr>
            <a:r>
              <a:rPr lang="en-US" sz="1400" dirty="0"/>
              <a:t>While this is no doubt important, particularly for increasing lifelong learning participation rates for adults with lower skills who are still less likely to participate of education and training opportunities, it is equally important to consider lifelong learning in a broader sense. </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Moreover, it is short-sighted to assume that the ability to ‘learn to learn’ is not an essential requirement for furthering skills and competencies throughout life – which subsequently improves employment prospects regardless. Investing in lifelong learning demands a recognition of personal needs and aspirations and not solely a reflection of job demand on the </a:t>
            </a:r>
            <a:r>
              <a:rPr lang="en-US" sz="1400" dirty="0" err="1"/>
              <a:t>labour</a:t>
            </a:r>
            <a:r>
              <a:rPr lang="en-US" sz="1400" dirty="0"/>
              <a:t> market. </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A more holistic idea of lifelong learning considers all education and training during a lifetime, including both initial education and training and adult learning. It is, in this sense, ‘lifelong’ and ‘life wide’, covering learning in institutions, families, communities and workplaces. It is also considered ‘life-deep’, assuming the ongoing and active assimilation and mobilization of knowledge. </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This notion of lifelong learning imagines a sort of ‘universalization’ of life, wherein learning can always occur selectively and broadly. It is as much concerned with building the capacity of people to actively engage and construct meaning as it is with operating as an employment tool fit for the 21st century. </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85571a609_0_8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f85571a609_0_8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43a67dc69_0_6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g343a67dc69_0_6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3d8dca9f2_0_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g43d8dca9f2_0_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85571a609_0_4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85571a609_0_4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b="0" i="0" dirty="0">
                <a:solidFill>
                  <a:schemeClr val="tx1"/>
                </a:solidFill>
                <a:effectLst/>
                <a:latin typeface="Calibri" panose="020F0502020204030204" pitchFamily="34" charset="0"/>
                <a:ea typeface="Calibri" panose="020F0502020204030204" pitchFamily="34" charset="0"/>
              </a:rPr>
              <a:t>New EU actions to improve lifelong learning: are these 2 a first step to learning entitlements and to reach Education as a public good, as we see it?</a:t>
            </a:r>
          </a:p>
          <a:p>
            <a:pPr marL="0" lvl="0" indent="0" algn="l" rtl="0">
              <a:spcBef>
                <a:spcPts val="0"/>
              </a:spcBef>
              <a:spcAft>
                <a:spcPts val="0"/>
              </a:spcAft>
              <a:buNone/>
            </a:pPr>
            <a:endParaRPr lang="en-GB" sz="1800" b="1" i="1" dirty="0">
              <a:effectLst/>
              <a:highlight>
                <a:srgbClr val="FFFF00"/>
              </a:highlight>
              <a:latin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64553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0488" y="744538"/>
            <a:ext cx="6616700" cy="3722687"/>
          </a:xfrm>
        </p:spPr>
      </p:sp>
      <p:sp>
        <p:nvSpPr>
          <p:cNvPr id="3" name="Marcador de Posição de Notas 2"/>
          <p:cNvSpPr>
            <a:spLocks noGrp="1"/>
          </p:cNvSpPr>
          <p:nvPr>
            <p:ph type="body" idx="1"/>
          </p:nvPr>
        </p:nvSpPr>
        <p:spPr/>
        <p:txBody>
          <a:bodyPr/>
          <a:lstStyle/>
          <a:p>
            <a:pPr marL="158750" indent="0">
              <a:buNone/>
            </a:pPr>
            <a:r>
              <a:rPr lang="en-US" sz="1400" dirty="0">
                <a:latin typeface="Calibri" panose="020F0502020204030204" pitchFamily="34" charset="0"/>
                <a:cs typeface="Calibri" panose="020F0502020204030204" pitchFamily="34" charset="0"/>
              </a:rPr>
              <a:t>The European Union has put forward some serious ambitions in the field of education and training, particularly with regard to upskilling and reskilling the European adult population for the Twin Transitions, aiming at achieving a target of 60% of adults in education or training by 2030 (European Pillar of Social Rights Action Plan). Two major tools are being proposed to achieve this </a:t>
            </a:r>
            <a:r>
              <a:rPr lang="en-US" sz="1400" dirty="0" err="1">
                <a:latin typeface="Calibri" panose="020F0502020204030204" pitchFamily="34" charset="0"/>
                <a:cs typeface="Calibri" panose="020F0502020204030204" pitchFamily="34" charset="0"/>
              </a:rPr>
              <a:t>endeavour</a:t>
            </a:r>
            <a:r>
              <a:rPr lang="en-US" sz="1400" dirty="0">
                <a:latin typeface="Calibri" panose="020F0502020204030204" pitchFamily="34" charset="0"/>
                <a:cs typeface="Calibri" panose="020F0502020204030204" pitchFamily="34" charset="0"/>
              </a:rPr>
              <a:t>: individual learning accounts,  and micro-credentials. </a:t>
            </a:r>
            <a:endParaRPr lang="pt-PT"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4365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85571a609_0_4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85571a609_0_4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effectLst/>
                <a:latin typeface="Calibri" panose="020F0502020204030204" pitchFamily="34" charset="0"/>
                <a:ea typeface="Calibri" panose="020F0502020204030204" pitchFamily="34" charset="0"/>
                <a:cs typeface="Calibri" panose="020F0502020204030204" pitchFamily="34" charset="0"/>
              </a:rPr>
              <a:t>As mentioned in our position paper</a:t>
            </a:r>
            <a:r>
              <a:rPr lang="en-GB" sz="1400" i="1" dirty="0">
                <a:effectLst/>
                <a:latin typeface="Calibri" panose="020F0502020204030204" pitchFamily="34" charset="0"/>
                <a:ea typeface="Calibri" panose="020F0502020204030204" pitchFamily="34" charset="0"/>
                <a:cs typeface="Calibri" panose="020F0502020204030204" pitchFamily="34" charset="0"/>
              </a:rPr>
              <a:t> (launched today, available on our website) </a:t>
            </a:r>
            <a:r>
              <a:rPr lang="en-GB" sz="1400" dirty="0">
                <a:effectLst/>
                <a:latin typeface="Calibri" panose="020F0502020204030204" pitchFamily="34" charset="0"/>
                <a:ea typeface="Calibri" panose="020F0502020204030204" pitchFamily="34" charset="0"/>
                <a:cs typeface="Calibri" panose="020F0502020204030204" pitchFamily="34" charset="0"/>
              </a:rPr>
              <a:t>we believe that individuals should have</a:t>
            </a:r>
            <a:r>
              <a:rPr lang="en-GB" sz="1400" b="1" dirty="0">
                <a:effectLst/>
                <a:latin typeface="Calibri" panose="020F0502020204030204" pitchFamily="34" charset="0"/>
                <a:ea typeface="Calibri" panose="020F0502020204030204" pitchFamily="34" charset="0"/>
                <a:cs typeface="Calibri" panose="020F0502020204030204" pitchFamily="34" charset="0"/>
              </a:rPr>
              <a:t> full ownership </a:t>
            </a:r>
            <a:r>
              <a:rPr lang="en-GB" sz="1400" dirty="0">
                <a:effectLst/>
                <a:latin typeface="Calibri" panose="020F0502020204030204" pitchFamily="34" charset="0"/>
                <a:ea typeface="Calibri" panose="020F0502020204030204" pitchFamily="34" charset="0"/>
                <a:cs typeface="Calibri" panose="020F0502020204030204" pitchFamily="34" charset="0"/>
              </a:rPr>
              <a:t>over their accounts which we are pleased to see reflected in the final EC proposal. We support </a:t>
            </a:r>
            <a:r>
              <a:rPr lang="en-GB" sz="1400" b="1" dirty="0">
                <a:effectLst/>
                <a:latin typeface="Calibri" panose="020F0502020204030204" pitchFamily="34" charset="0"/>
                <a:ea typeface="Calibri" panose="020F0502020204030204" pitchFamily="34" charset="0"/>
                <a:cs typeface="Calibri" panose="020F0502020204030204" pitchFamily="34" charset="0"/>
              </a:rPr>
              <a:t>a universal but differentiated approach</a:t>
            </a:r>
            <a:r>
              <a:rPr lang="en-GB" sz="1400" dirty="0">
                <a:effectLst/>
                <a:latin typeface="Calibri" panose="020F0502020204030204" pitchFamily="34" charset="0"/>
                <a:ea typeface="Calibri" panose="020F0502020204030204" pitchFamily="34" charset="0"/>
                <a:cs typeface="Calibri" panose="020F0502020204030204" pitchFamily="34" charset="0"/>
              </a:rPr>
              <a:t> to the ILAs, as everybody should benefit from an entitlement to learn but targeted support</a:t>
            </a:r>
            <a:r>
              <a:rPr lang="en-GB" sz="1400" b="1" dirty="0">
                <a:effectLst/>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rPr>
              <a:t>is needed for those individuals who are underrepresented in learning and usually with low skills. </a:t>
            </a:r>
          </a:p>
          <a:p>
            <a:pPr marL="0" lvl="0" indent="0" algn="l" rtl="0">
              <a:spcBef>
                <a:spcPts val="0"/>
              </a:spcBef>
              <a:spcAft>
                <a:spcPts val="0"/>
              </a:spcAft>
              <a:buNone/>
            </a:pPr>
            <a:endParaRPr lang="en-GB" sz="1400" dirty="0">
              <a:effectLst/>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sz="1400" dirty="0">
                <a:effectLst/>
                <a:latin typeface="Calibri" panose="020F0502020204030204" pitchFamily="34" charset="0"/>
                <a:ea typeface="Calibri" panose="020F0502020204030204" pitchFamily="34" charset="0"/>
                <a:cs typeface="Calibri" panose="020F0502020204030204" pitchFamily="34" charset="0"/>
              </a:rPr>
              <a:t>Related to the issue of engaging and motivating marginalised adults in lifelong learning, we are glad to see that the involvement of a wide range of stakeholders has been considered in the Proposal - such as </a:t>
            </a:r>
            <a:r>
              <a:rPr lang="en-GB" sz="1400" b="1" dirty="0">
                <a:effectLst/>
                <a:latin typeface="Calibri" panose="020F0502020204030204" pitchFamily="34" charset="0"/>
                <a:ea typeface="Calibri" panose="020F0502020204030204" pitchFamily="34" charset="0"/>
                <a:cs typeface="Calibri" panose="020F0502020204030204" pitchFamily="34" charset="0"/>
              </a:rPr>
              <a:t>civil society organisations</a:t>
            </a:r>
            <a:r>
              <a:rPr lang="en-GB" sz="1400" dirty="0">
                <a:effectLst/>
                <a:latin typeface="Calibri" panose="020F0502020204030204" pitchFamily="34" charset="0"/>
                <a:ea typeface="Calibri" panose="020F0502020204030204" pitchFamily="34" charset="0"/>
                <a:cs typeface="Calibri" panose="020F0502020204030204" pitchFamily="34" charset="0"/>
              </a:rPr>
              <a:t> as we have reiterated often that these organisations can sometimes be best placed to reach them. </a:t>
            </a:r>
          </a:p>
          <a:p>
            <a:pPr marL="0" lvl="0" indent="0" algn="l" rtl="0">
              <a:spcBef>
                <a:spcPts val="0"/>
              </a:spcBef>
              <a:spcAft>
                <a:spcPts val="0"/>
              </a:spcAft>
              <a:buNone/>
            </a:pPr>
            <a:endParaRPr lang="en-GB" sz="140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400" dirty="0">
                <a:effectLst/>
                <a:latin typeface="Calibri" panose="020F0502020204030204" pitchFamily="34" charset="0"/>
                <a:ea typeface="Calibri" panose="020F0502020204030204" pitchFamily="34" charset="0"/>
                <a:cs typeface="Calibri" panose="020F0502020204030204" pitchFamily="34" charset="0"/>
              </a:rPr>
              <a:t>We are pleased to see the Commission stresses the importance of </a:t>
            </a:r>
            <a:r>
              <a:rPr lang="en-GB" sz="1400" b="1" dirty="0">
                <a:effectLst/>
                <a:latin typeface="Calibri" panose="020F0502020204030204" pitchFamily="34" charset="0"/>
                <a:ea typeface="Calibri" panose="020F0502020204030204" pitchFamily="34" charset="0"/>
                <a:cs typeface="Calibri" panose="020F0502020204030204" pitchFamily="34" charset="0"/>
              </a:rPr>
              <a:t>validation and recognition </a:t>
            </a:r>
            <a:r>
              <a:rPr lang="en-GB" sz="1400" dirty="0">
                <a:effectLst/>
                <a:latin typeface="Calibri" panose="020F0502020204030204" pitchFamily="34" charset="0"/>
                <a:ea typeface="Arial" panose="020B0604020202020204" pitchFamily="34" charset="0"/>
                <a:cs typeface="Calibri" panose="020F0502020204030204" pitchFamily="34" charset="0"/>
              </a:rPr>
              <a:t> </a:t>
            </a:r>
            <a:r>
              <a:rPr lang="pt-PT" sz="1400" dirty="0">
                <a:effectLst/>
                <a:latin typeface="Calibri" panose="020F0502020204030204" pitchFamily="34" charset="0"/>
                <a:cs typeface="Calibri" panose="020F0502020204030204" pitchFamily="34" charset="0"/>
              </a:rPr>
              <a:t> </a:t>
            </a:r>
            <a:r>
              <a:rPr lang="en-GB"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this is a common point with the MCs. </a:t>
            </a:r>
            <a:r>
              <a:rPr lang="en-GB" sz="1400" dirty="0">
                <a:effectLst/>
                <a:latin typeface="Calibri" panose="020F0502020204030204" pitchFamily="34" charset="0"/>
                <a:ea typeface="Calibri" panose="020F0502020204030204" pitchFamily="34" charset="0"/>
                <a:cs typeface="Calibri" panose="020F0502020204030204" pitchFamily="34" charset="0"/>
              </a:rPr>
              <a:t>Equally valuable and aligned with our wishes is the portability and transferability of ILAs across Member States which has been considered in the proposal and has a strong potential to encourage further learning mobility for all, therefore, ensuring a European dimension. </a:t>
            </a:r>
            <a:endParaRPr lang="pt-PT" sz="1400" dirty="0">
              <a:effectLst/>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t-PT"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85571a609_0_4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85571a609_0_4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Micro-credentials - broadening learning opportunities for lifelong learning and employability</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400" u="none" strike="no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 is a strong emphasis on higher education</a:t>
            </a:r>
            <a:r>
              <a:rPr lang="en-GB" sz="1400" u="none" strike="noStrike" baseline="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1400" u="none" strike="no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VET . While higher education institutions must extend their learning offer and improve accessibility to a more diverse learners population to become more inclusive and support societal challenges, this must not be seen as the only alternative for new learners to undertake new learning opportunities.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400" u="none" strike="no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400" u="none" strike="no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effects of this direction on individual learners are still unknown and therefore represent a risk. As the Lifelong Learning Platform we believe that MCs could boost access and participation to lifelong learning by bringing more flexibility to the learning pathways and personalised learning thanks to the modular approach and portability of credits. </a:t>
            </a:r>
            <a:r>
              <a:rPr lang="en-GB" sz="1400" u="none" strike="noStrike" baseline="0" dirty="0">
                <a:solidFill>
                  <a:schemeClr val="tx1"/>
                </a:solidFill>
                <a:effectLst/>
                <a:latin typeface="Calibri" panose="020F0502020204030204" pitchFamily="34" charset="0"/>
                <a:ea typeface="Arial" panose="020B0604020202020204" pitchFamily="34" charset="0"/>
                <a:cs typeface="Calibri" panose="020F0502020204030204" pitchFamily="34" charset="0"/>
              </a:rPr>
              <a:t>if I remember correctly, it also mentions VET but says very little about AE and NFE, its worth to explore how they can provide MC opportunities, especially for disadvantaged groups that might not fit in the HE context.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400" u="none" strike="noStrike" baseline="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u="none" strike="noStrike" baseline="0" dirty="0">
                <a:solidFill>
                  <a:schemeClr val="tx1"/>
                </a:solidFill>
                <a:effectLst/>
                <a:latin typeface="Calibri" panose="020F0502020204030204" pitchFamily="34" charset="0"/>
                <a:ea typeface="Arial" panose="020B0604020202020204" pitchFamily="34" charset="0"/>
                <a:cs typeface="Calibri" panose="020F0502020204030204" pitchFamily="34" charset="0"/>
              </a:rPr>
              <a:t>We stress that certain conditions have to be met and encourage more cross fertilization among different learning providers and education levels. For example, better cooperation with non-formal education providers and / or with adult education and professional education providers. </a:t>
            </a:r>
            <a:r>
              <a:rPr lang="en-US" sz="1400" b="1" u="none" strike="noStrike" baseline="0" dirty="0">
                <a:solidFill>
                  <a:schemeClr val="tx1"/>
                </a:solidFill>
                <a:effectLst/>
                <a:latin typeface="Calibri" panose="020F0502020204030204" pitchFamily="34" charset="0"/>
                <a:ea typeface="Arial" panose="020B0604020202020204" pitchFamily="34" charset="0"/>
                <a:cs typeface="Calibri" panose="020F0502020204030204" pitchFamily="34" charset="0"/>
              </a:rPr>
              <a:t>Overall this must not be seen as a way out of continuing public funding to higher education.</a:t>
            </a:r>
            <a:endParaRPr lang="en-GB" sz="1400" b="1" u="none" strike="noStrike" baseline="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800" u="none" strike="noStrike" baseline="0" dirty="0">
              <a:solidFill>
                <a:schemeClr val="bg1"/>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t-PT" sz="1800" u="none" strike="noStrike" baseline="0" dirty="0">
              <a:solidFill>
                <a:schemeClr val="bg1"/>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solidFill>
                <a:schemeClr val="bg1"/>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solidFill>
                <a:schemeClr val="bg1"/>
              </a:solidFill>
              <a:effectLst/>
              <a:latin typeface="Calibri" panose="020F0502020204030204" pitchFamily="34" charset="0"/>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2000" dirty="0">
              <a:solidFill>
                <a:schemeClr val="bg1"/>
              </a:solidFill>
              <a:latin typeface="Ubuntu"/>
              <a:ea typeface="Ubuntu"/>
              <a:cs typeface="Ubuntu"/>
              <a:sym typeface="Ubuntu"/>
            </a:endParaRPr>
          </a:p>
          <a:p>
            <a:pPr marL="0" lvl="0" indent="0" algn="l" rtl="0">
              <a:spcBef>
                <a:spcPts val="0"/>
              </a:spcBef>
              <a:spcAft>
                <a:spcPts val="0"/>
              </a:spcAft>
              <a:buNone/>
            </a:pPr>
            <a:endParaRPr lang="en-GB" sz="1800" dirty="0">
              <a:effectLst/>
              <a:highlight>
                <a:srgbClr val="FFFFFF"/>
              </a:highligh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pt-PT"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05068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85571a609_0_4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85571a609_0_4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effectLst/>
                <a:latin typeface="Calibri" panose="020F0502020204030204" pitchFamily="34" charset="0"/>
                <a:ea typeface="Calibri" panose="020F0502020204030204" pitchFamily="34" charset="0"/>
                <a:cs typeface="Calibri" panose="020F0502020204030204" pitchFamily="34" charset="0"/>
              </a:rPr>
              <a:t>the Commission’s proposal </a:t>
            </a:r>
            <a:r>
              <a:rPr lang="en-GB" sz="1400" b="1" dirty="0">
                <a:effectLst/>
                <a:latin typeface="Calibri" panose="020F0502020204030204" pitchFamily="34" charset="0"/>
                <a:ea typeface="Calibri" panose="020F0502020204030204" pitchFamily="34" charset="0"/>
                <a:cs typeface="Calibri" panose="020F0502020204030204" pitchFamily="34" charset="0"/>
              </a:rPr>
              <a:t>requires a shift towards a lifelong learning paradigm</a:t>
            </a:r>
            <a:r>
              <a:rPr lang="en-GB" sz="1400" dirty="0">
                <a:effectLst/>
                <a:latin typeface="Calibri" panose="020F0502020204030204" pitchFamily="34" charset="0"/>
                <a:ea typeface="Calibri" panose="020F0502020204030204" pitchFamily="34" charset="0"/>
                <a:cs typeface="Calibri" panose="020F0502020204030204" pitchFamily="34" charset="0"/>
              </a:rPr>
              <a:t> where supporting the individual’s potential is the key guiding principle. This means that individuals have the freedom to choose training of their choice whether related to the specific labour market needs or not and equal recognition and value for all types of learning environments (formal, non-formal, informal) and the possibility to move seamlessly between them </a:t>
            </a:r>
          </a:p>
          <a:p>
            <a:pPr marL="0" lvl="0" indent="0" algn="l" rtl="0">
              <a:spcBef>
                <a:spcPts val="0"/>
              </a:spcBef>
              <a:spcAft>
                <a:spcPts val="0"/>
              </a:spcAft>
              <a:buNone/>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over-emphasis on the </a:t>
            </a:r>
            <a:r>
              <a:rPr lang="en-US" sz="14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labour</a:t>
            </a: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-market needs can be a missed opportunity to consolidate and proliferate a culture of lifelong learning across Europe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400" dirty="0">
                <a:effectLst/>
                <a:latin typeface="Calibri" panose="020F0502020204030204" pitchFamily="34" charset="0"/>
                <a:ea typeface="Calibri" panose="020F0502020204030204" pitchFamily="34" charset="0"/>
                <a:cs typeface="Calibri" panose="020F0502020204030204" pitchFamily="34" charset="0"/>
              </a:rPr>
              <a:t>twin transitions: digital and green where a culture shift will be necessary and learning can be a vehicle to support a smooth and just transition for all. To this end, we encourage Member States to not limit ILAs to labour-market related learning</a:t>
            </a:r>
            <a:r>
              <a:rPr lang="en-GB" sz="1400" dirty="0">
                <a:effectLst/>
                <a:latin typeface="Calibri" panose="020F0502020204030204" pitchFamily="34" charset="0"/>
                <a:ea typeface="Arial" panose="020B060402020202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rPr>
              <a:t> solely, but extend it to encompass learning skills for life and </a:t>
            </a:r>
            <a:r>
              <a:rPr lang="en-GB" sz="1400" b="1" dirty="0">
                <a:effectLst/>
                <a:latin typeface="Calibri" panose="020F0502020204030204" pitchFamily="34" charset="0"/>
                <a:ea typeface="Calibri" panose="020F0502020204030204" pitchFamily="34" charset="0"/>
                <a:cs typeface="Calibri" panose="020F0502020204030204" pitchFamily="34" charset="0"/>
              </a:rPr>
              <a:t>transversal skills </a:t>
            </a:r>
            <a:r>
              <a:rPr lang="en-GB" sz="1400" dirty="0">
                <a:effectLst/>
                <a:latin typeface="Calibri" panose="020F0502020204030204" pitchFamily="34" charset="0"/>
                <a:ea typeface="Calibri" panose="020F0502020204030204" pitchFamily="34" charset="0"/>
                <a:cs typeface="Calibri" panose="020F0502020204030204" pitchFamily="34" charset="0"/>
              </a:rPr>
              <a:t>- which include emotional and social skills more and more needed in our contemporary societies - as well as learning for the</a:t>
            </a:r>
            <a:r>
              <a:rPr lang="en-GB" sz="1400" b="1" dirty="0">
                <a:effectLst/>
                <a:latin typeface="Calibri" panose="020F0502020204030204" pitchFamily="34" charset="0"/>
                <a:ea typeface="Calibri" panose="020F0502020204030204" pitchFamily="34" charset="0"/>
                <a:cs typeface="Calibri" panose="020F0502020204030204" pitchFamily="34" charset="0"/>
              </a:rPr>
              <a:t> joy of learning</a:t>
            </a:r>
            <a:endParaRPr lang="en-GB" sz="14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400" dirty="0">
                <a:effectLst/>
                <a:latin typeface="Calibri" panose="020F0502020204030204" pitchFamily="34" charset="0"/>
                <a:ea typeface="Calibri" panose="020F0502020204030204" pitchFamily="34" charset="0"/>
                <a:cs typeface="Calibri" panose="020F0502020204030204" pitchFamily="34" charset="0"/>
              </a:rPr>
              <a:t>A culture-shift towards learning is required and resources must be put into </a:t>
            </a:r>
            <a:r>
              <a:rPr lang="en-GB" sz="1400" b="1" dirty="0">
                <a:effectLst/>
                <a:latin typeface="Calibri" panose="020F0502020204030204" pitchFamily="34" charset="0"/>
                <a:ea typeface="Calibri" panose="020F0502020204030204" pitchFamily="34" charset="0"/>
                <a:cs typeface="Calibri" panose="020F0502020204030204" pitchFamily="34" charset="0"/>
              </a:rPr>
              <a:t>lifelong learning guidance</a:t>
            </a:r>
            <a:r>
              <a:rPr lang="en-GB" sz="1400" dirty="0">
                <a:effectLst/>
                <a:latin typeface="Calibri" panose="020F0502020204030204" pitchFamily="34" charset="0"/>
                <a:ea typeface="Calibri" panose="020F0502020204030204" pitchFamily="34" charset="0"/>
                <a:cs typeface="Calibri" panose="020F0502020204030204" pitchFamily="34" charset="0"/>
              </a:rPr>
              <a:t> (beyond career guidance) both online and offline that are closer to those in need, </a:t>
            </a:r>
            <a:r>
              <a:rPr lang="en-GB" sz="1400" b="1" dirty="0">
                <a:effectLst/>
                <a:latin typeface="Calibri" panose="020F0502020204030204" pitchFamily="34" charset="0"/>
                <a:ea typeface="Calibri" panose="020F0502020204030204" pitchFamily="34" charset="0"/>
                <a:cs typeface="Calibri" panose="020F0502020204030204" pitchFamily="34" charset="0"/>
              </a:rPr>
              <a:t>community-based learning</a:t>
            </a:r>
            <a:r>
              <a:rPr lang="en-GB" sz="1400" dirty="0">
                <a:effectLst/>
                <a:latin typeface="Calibri" panose="020F0502020204030204" pitchFamily="34" charset="0"/>
                <a:ea typeface="Calibri" panose="020F0502020204030204" pitchFamily="34" charset="0"/>
                <a:cs typeface="Calibri" panose="020F0502020204030204" pitchFamily="34" charset="0"/>
              </a:rPr>
              <a:t> and in the different richness of learning environments </a:t>
            </a:r>
            <a:r>
              <a:rPr lang="en-GB" sz="1400" b="1" dirty="0">
                <a:effectLst/>
                <a:latin typeface="Calibri" panose="020F0502020204030204" pitchFamily="34" charset="0"/>
                <a:ea typeface="Calibri" panose="020F0502020204030204" pitchFamily="34" charset="0"/>
                <a:cs typeface="Calibri" panose="020F0502020204030204" pitchFamily="34" charset="0"/>
              </a:rPr>
              <a:t>and diversifying the type of offer and its  providers to learners’ need</a:t>
            </a: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pt-PT" sz="1400" dirty="0">
              <a:effectLst/>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solidFill>
                <a:schemeClr val="bg1"/>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solidFill>
                <a:schemeClr val="bg1"/>
              </a:solidFill>
              <a:effectLst/>
              <a:latin typeface="Calibri" panose="020F0502020204030204" pitchFamily="34" charset="0"/>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2000" dirty="0">
              <a:solidFill>
                <a:schemeClr val="bg1"/>
              </a:solidFill>
              <a:latin typeface="Ubuntu"/>
              <a:ea typeface="Ubuntu"/>
              <a:cs typeface="Ubuntu"/>
              <a:sym typeface="Ubuntu"/>
            </a:endParaRPr>
          </a:p>
          <a:p>
            <a:pPr marL="0" lvl="0" indent="0" algn="l" rtl="0">
              <a:spcBef>
                <a:spcPts val="0"/>
              </a:spcBef>
              <a:spcAft>
                <a:spcPts val="0"/>
              </a:spcAft>
              <a:buNone/>
            </a:pPr>
            <a:endParaRPr lang="en-GB" sz="1800" dirty="0">
              <a:effectLst/>
              <a:highlight>
                <a:srgbClr val="FFFFFF"/>
              </a:highligh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pt-PT"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89530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85571a609_0_4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85571a609_0_4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u="none" dirty="0">
                <a:solidFill>
                  <a:srgbClr val="008080"/>
                </a:solidFill>
                <a:effectLst/>
                <a:latin typeface="Calibri" panose="020F0502020204030204" pitchFamily="34" charset="0"/>
                <a:ea typeface="Calibri" panose="020F0502020204030204" pitchFamily="34" charset="0"/>
              </a:rPr>
              <a:t>The synergy between ILAs and Micro-credentials are key to support the broadening of learning opportunities, however, similar synergies should be build with other EU and national ongoing initiatives such as European Higher Education Strategy, European Education Area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800" u="none" dirty="0">
              <a:solidFill>
                <a:srgbClr val="00808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Calibri" panose="020F0502020204030204" pitchFamily="34" charset="0"/>
                <a:ea typeface="Calibri" panose="020F0502020204030204" pitchFamily="34" charset="0"/>
              </a:rPr>
              <a:t>Learners must be central to the initiative, so the development of MCs must depart from th</a:t>
            </a:r>
            <a:r>
              <a:rPr lang="en-GB" sz="1800" u="sng" dirty="0">
                <a:solidFill>
                  <a:srgbClr val="008080"/>
                </a:solidFill>
                <a:effectLst/>
                <a:latin typeface="Calibri" panose="020F0502020204030204" pitchFamily="34" charset="0"/>
                <a:ea typeface="Calibri" panose="020F0502020204030204" pitchFamily="34" charset="0"/>
              </a:rPr>
              <a:t>e learner </a:t>
            </a:r>
            <a:r>
              <a:rPr lang="en-GB" sz="1800" u="sng" dirty="0" err="1">
                <a:solidFill>
                  <a:srgbClr val="008080"/>
                </a:solidFill>
                <a:effectLst/>
                <a:latin typeface="Calibri" panose="020F0502020204030204" pitchFamily="34" charset="0"/>
                <a:ea typeface="Calibri" panose="020F0502020204030204" pitchFamily="34" charset="0"/>
              </a:rPr>
              <a:t>centered</a:t>
            </a:r>
            <a:r>
              <a:rPr lang="en-GB" sz="1800" u="sng" dirty="0">
                <a:solidFill>
                  <a:srgbClr val="008080"/>
                </a:solidFill>
                <a:effectLst/>
                <a:latin typeface="Calibri" panose="020F0502020204030204" pitchFamily="34" charset="0"/>
                <a:ea typeface="Calibri" panose="020F0502020204030204" pitchFamily="34" charset="0"/>
              </a:rPr>
              <a:t> approach</a:t>
            </a:r>
            <a:r>
              <a:rPr lang="en-GB" sz="1800"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Calibri" panose="020F0502020204030204" pitchFamily="34" charset="0"/>
                <a:ea typeface="Calibri" panose="020F0502020204030204" pitchFamily="34" charset="0"/>
              </a:rPr>
              <a:t>MCs must clearly state the value of the certificates and should be seen as complementary to larger scale quality educational programmes of a longer duration</a:t>
            </a:r>
            <a:r>
              <a:rPr lang="en-GB" sz="1800" strike="noStrike" baseline="0" dirty="0">
                <a:solidFill>
                  <a:srgbClr val="FF0000"/>
                </a:solidFill>
                <a:effectLst/>
                <a:latin typeface="Calibri" panose="020F0502020204030204" pitchFamily="34" charset="0"/>
                <a:ea typeface="Calibri" panose="020F0502020204030204" pitchFamily="34" charset="0"/>
              </a:rPr>
              <a:t> and </a:t>
            </a:r>
            <a:r>
              <a:rPr lang="en-GB" sz="1800" strike="noStrike" baseline="0"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not replacing them.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Calibri" panose="020F0502020204030204" pitchFamily="34" charset="0"/>
                <a:ea typeface="Calibri" panose="020F0502020204030204" pitchFamily="34" charset="0"/>
              </a:rPr>
              <a:t>How can micro-credentials also serve as a tool for the recognition and valorisation of all the knowledge, skills and competences acquired by learners outside the formal education system.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Calibri" panose="020F0502020204030204" pitchFamily="34" charset="0"/>
                <a:ea typeface="Calibri" panose="020F0502020204030204" pitchFamily="34" charset="0"/>
              </a:rPr>
              <a:t>We wish to see stringent conditions applied to private providers and support to publicly-funded providers. We must acknowledge the fact that MCs could potentially disrupt the governance system in which education systems operate (particularly public institutions), and thus the Commission should provide guidance to Member States to develop a system which prioritises the public offer and has learners’ needs at the centre. </a:t>
            </a:r>
            <a:endParaRPr lang="pt-PT"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800" u="none" dirty="0">
              <a:solidFill>
                <a:srgbClr val="00808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800" u="none" dirty="0">
              <a:solidFill>
                <a:srgbClr val="00808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800" u="none" dirty="0">
              <a:solidFill>
                <a:srgbClr val="00808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u="none" dirty="0">
              <a:solidFill>
                <a:schemeClr val="bg1"/>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solidFill>
                <a:schemeClr val="bg1"/>
              </a:solidFill>
              <a:effectLst/>
              <a:latin typeface="Calibri" panose="020F0502020204030204" pitchFamily="34" charset="0"/>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2000" dirty="0">
              <a:solidFill>
                <a:schemeClr val="bg1"/>
              </a:solidFill>
              <a:latin typeface="Ubuntu"/>
              <a:ea typeface="Ubuntu"/>
              <a:cs typeface="Ubuntu"/>
              <a:sym typeface="Ubuntu"/>
            </a:endParaRPr>
          </a:p>
          <a:p>
            <a:pPr marL="0" lvl="0" indent="0" algn="l" rtl="0">
              <a:spcBef>
                <a:spcPts val="0"/>
              </a:spcBef>
              <a:spcAft>
                <a:spcPts val="0"/>
              </a:spcAft>
              <a:buNone/>
            </a:pPr>
            <a:endParaRPr lang="en-GB" sz="1800" dirty="0">
              <a:effectLst/>
              <a:highlight>
                <a:srgbClr val="FFFFFF"/>
              </a:highligh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pt-PT"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75583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6" name="Google Shape;16;p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2" name="Google Shape;72;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8" name="Google Shape;78;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1" name="Google Shape;21;p3"/>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3888" y="1282304"/>
            <a:ext cx="7886700" cy="21396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7" name="Google Shape;27;p4"/>
          <p:cNvSpPr txBox="1">
            <a:spLocks noGrp="1"/>
          </p:cNvSpPr>
          <p:nvPr>
            <p:ph type="body" idx="1"/>
          </p:nvPr>
        </p:nvSpPr>
        <p:spPr>
          <a:xfrm>
            <a:off x="623888" y="3442097"/>
            <a:ext cx="7886700" cy="11253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3" name="Google Shape;33;p5"/>
          <p:cNvSpPr txBox="1">
            <a:spLocks noGrp="1"/>
          </p:cNvSpPr>
          <p:nvPr>
            <p:ph type="body" idx="1"/>
          </p:nvPr>
        </p:nvSpPr>
        <p:spPr>
          <a:xfrm>
            <a:off x="628650" y="1369219"/>
            <a:ext cx="38862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body" idx="2"/>
          </p:nvPr>
        </p:nvSpPr>
        <p:spPr>
          <a:xfrm>
            <a:off x="4629150" y="1369219"/>
            <a:ext cx="38862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9841" y="273844"/>
            <a:ext cx="7886700" cy="9942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0" name="Google Shape;40;p6"/>
          <p:cNvSpPr txBox="1">
            <a:spLocks noGrp="1"/>
          </p:cNvSpPr>
          <p:nvPr>
            <p:ph type="body" idx="1"/>
          </p:nvPr>
        </p:nvSpPr>
        <p:spPr>
          <a:xfrm>
            <a:off x="629841" y="1260872"/>
            <a:ext cx="3868500" cy="6180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2"/>
          </p:nvPr>
        </p:nvSpPr>
        <p:spPr>
          <a:xfrm>
            <a:off x="629841" y="1878806"/>
            <a:ext cx="3868500" cy="2763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body" idx="3"/>
          </p:nvPr>
        </p:nvSpPr>
        <p:spPr>
          <a:xfrm>
            <a:off x="4629150" y="1260872"/>
            <a:ext cx="3887400" cy="6180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4"/>
          </p:nvPr>
        </p:nvSpPr>
        <p:spPr>
          <a:xfrm>
            <a:off x="4629150" y="1878806"/>
            <a:ext cx="3887400" cy="2763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9" name="Google Shape;49;p7"/>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8"/>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8" name="Google Shape;58;p9"/>
          <p:cNvSpPr txBox="1">
            <a:spLocks noGrp="1"/>
          </p:cNvSpPr>
          <p:nvPr>
            <p:ph type="body" idx="1"/>
          </p:nvPr>
        </p:nvSpPr>
        <p:spPr>
          <a:xfrm>
            <a:off x="3887391" y="740569"/>
            <a:ext cx="4629300" cy="3655200"/>
          </a:xfrm>
          <a:prstGeom prst="rect">
            <a:avLst/>
          </a:prstGeom>
          <a:noFill/>
          <a:ln>
            <a:noFill/>
          </a:ln>
        </p:spPr>
        <p:txBody>
          <a:bodyPr spcFirstLastPara="1" wrap="square" lIns="68575" tIns="68575" rIns="68575" bIns="685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2"/>
          </p:nvPr>
        </p:nvSpPr>
        <p:spPr>
          <a:xfrm>
            <a:off x="629841" y="1543050"/>
            <a:ext cx="2949000" cy="28587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5" name="Google Shape;65;p10"/>
          <p:cNvSpPr>
            <a:spLocks noGrp="1"/>
          </p:cNvSpPr>
          <p:nvPr>
            <p:ph type="pic" idx="2"/>
          </p:nvPr>
        </p:nvSpPr>
        <p:spPr>
          <a:xfrm>
            <a:off x="3887391" y="740569"/>
            <a:ext cx="4629300" cy="36552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body" idx="1"/>
          </p:nvPr>
        </p:nvSpPr>
        <p:spPr>
          <a:xfrm>
            <a:off x="629841" y="1543050"/>
            <a:ext cx="2949000" cy="28587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DD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sp>
        <p:nvSpPr>
          <p:cNvPr id="11" name="Google Shape;11;p1"/>
          <p:cNvSpPr/>
          <p:nvPr/>
        </p:nvSpPr>
        <p:spPr>
          <a:xfrm rot="10800000">
            <a:off x="7798200" y="-124"/>
            <a:ext cx="1345800" cy="1345800"/>
          </a:xfrm>
          <a:prstGeom prst="rtTriangle">
            <a:avLst/>
          </a:prstGeom>
          <a:solidFill>
            <a:srgbClr val="CAD4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2" name="Google Shape;12;p1"/>
          <p:cNvSpPr/>
          <p:nvPr/>
        </p:nvSpPr>
        <p:spPr>
          <a:xfrm>
            <a:off x="0" y="2838647"/>
            <a:ext cx="2304900" cy="2304900"/>
          </a:xfrm>
          <a:prstGeom prst="rtTriangl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3" name="Google Shape;13;p1"/>
          <p:cNvPicPr preferRelativeResize="0"/>
          <p:nvPr/>
        </p:nvPicPr>
        <p:blipFill rotWithShape="1">
          <a:blip r:embed="rId13">
            <a:alphaModFix/>
          </a:blip>
          <a:srcRect/>
          <a:stretch/>
        </p:blipFill>
        <p:spPr>
          <a:xfrm>
            <a:off x="127262" y="4393220"/>
            <a:ext cx="1580881" cy="75028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mailto:policy@lllplatform.eu"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623888" y="520304"/>
            <a:ext cx="7886700" cy="2139600"/>
          </a:xfrm>
          <a:prstGeom prst="rect">
            <a:avLst/>
          </a:prstGeom>
        </p:spPr>
        <p:txBody>
          <a:bodyPr spcFirstLastPara="1" wrap="square" lIns="68575" tIns="68575" rIns="68575" bIns="68575" anchor="b" anchorCtr="0">
            <a:noAutofit/>
          </a:bodyPr>
          <a:lstStyle/>
          <a:p>
            <a:pPr marL="0" lvl="0" indent="0" algn="l" rtl="0">
              <a:spcBef>
                <a:spcPts val="0"/>
              </a:spcBef>
              <a:spcAft>
                <a:spcPts val="0"/>
              </a:spcAft>
              <a:buNone/>
            </a:pPr>
            <a:r>
              <a:rPr lang="en-US" sz="4250" b="1" dirty="0">
                <a:solidFill>
                  <a:schemeClr val="lt1"/>
                </a:solidFill>
                <a:latin typeface="Ubuntu"/>
                <a:ea typeface="Ubuntu"/>
                <a:cs typeface="Ubuntu"/>
                <a:sym typeface="Ubuntu"/>
              </a:rPr>
              <a:t>Lifelong Learning Entitlements: </a:t>
            </a:r>
            <a:r>
              <a:rPr lang="en-US" sz="2800" b="1" dirty="0">
                <a:solidFill>
                  <a:schemeClr val="lt1"/>
                </a:solidFill>
                <a:latin typeface="Ubuntu"/>
                <a:ea typeface="Ubuntu"/>
                <a:cs typeface="Ubuntu"/>
                <a:sym typeface="Ubuntu"/>
              </a:rPr>
              <a:t>a European solution to upskilling and reskilling</a:t>
            </a:r>
            <a:endParaRPr sz="6600" dirty="0">
              <a:solidFill>
                <a:schemeClr val="lt1"/>
              </a:solidFill>
              <a:latin typeface="Ubuntu"/>
              <a:ea typeface="Ubuntu"/>
              <a:cs typeface="Ubuntu"/>
              <a:sym typeface="Ubuntu"/>
            </a:endParaRPr>
          </a:p>
        </p:txBody>
      </p:sp>
      <p:sp>
        <p:nvSpPr>
          <p:cNvPr id="105" name="Google Shape;105;p15"/>
          <p:cNvSpPr txBox="1">
            <a:spLocks noGrp="1"/>
          </p:cNvSpPr>
          <p:nvPr>
            <p:ph type="body" idx="1"/>
          </p:nvPr>
        </p:nvSpPr>
        <p:spPr>
          <a:xfrm>
            <a:off x="623888" y="2680097"/>
            <a:ext cx="7886700" cy="644128"/>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dirty="0">
                <a:solidFill>
                  <a:schemeClr val="lt1"/>
                </a:solidFill>
              </a:rPr>
              <a:t>Susana Oliveira, Vice-president - Lifelong Learning Platform</a:t>
            </a:r>
            <a:endParaRPr dirty="0">
              <a:solidFill>
                <a:schemeClr val="lt1"/>
              </a:solidFill>
            </a:endParaRPr>
          </a:p>
        </p:txBody>
      </p:sp>
      <p:sp>
        <p:nvSpPr>
          <p:cNvPr id="4" name="Google Shape;105;p15">
            <a:extLst>
              <a:ext uri="{FF2B5EF4-FFF2-40B4-BE49-F238E27FC236}">
                <a16:creationId xmlns:a16="http://schemas.microsoft.com/office/drawing/2014/main" id="{3ECC21A3-FEA8-4786-94F1-62C8A41E243D}"/>
              </a:ext>
            </a:extLst>
          </p:cNvPr>
          <p:cNvSpPr txBox="1">
            <a:spLocks/>
          </p:cNvSpPr>
          <p:nvPr/>
        </p:nvSpPr>
        <p:spPr>
          <a:xfrm>
            <a:off x="3181350" y="3979068"/>
            <a:ext cx="5962650" cy="1164432"/>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indent="0"/>
            <a:r>
              <a:rPr lang="en-US" dirty="0">
                <a:solidFill>
                  <a:schemeClr val="lt1"/>
                </a:solidFill>
              </a:rPr>
              <a:t>European Economic and Social Committee</a:t>
            </a:r>
          </a:p>
          <a:p>
            <a:pPr marL="0" indent="0"/>
            <a:r>
              <a:rPr lang="en-US" dirty="0">
                <a:solidFill>
                  <a:schemeClr val="lt1"/>
                </a:solidFill>
              </a:rPr>
              <a:t> Civil Society Days 2022</a:t>
            </a:r>
          </a:p>
          <a:p>
            <a:pPr marL="0" indent="0"/>
            <a:r>
              <a:rPr lang="en-US" dirty="0">
                <a:solidFill>
                  <a:schemeClr val="lt1"/>
                </a:solidFill>
              </a:rPr>
              <a:t>15</a:t>
            </a:r>
            <a:r>
              <a:rPr lang="en-US" baseline="30000" dirty="0">
                <a:solidFill>
                  <a:schemeClr val="lt1"/>
                </a:solidFill>
              </a:rPr>
              <a:t>th</a:t>
            </a:r>
            <a:r>
              <a:rPr lang="en-US" dirty="0">
                <a:solidFill>
                  <a:schemeClr val="lt1"/>
                </a:solidFill>
              </a:rPr>
              <a:t> March 2022 – Workshop 1- </a:t>
            </a:r>
            <a:r>
              <a:rPr lang="en-US" i="1" dirty="0">
                <a:solidFill>
                  <a:schemeClr val="lt1"/>
                </a:solidFill>
              </a:rPr>
              <a:t>Upskilling opportunities for all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a:off x="-1541982" y="1992757"/>
            <a:ext cx="7886700" cy="994200"/>
          </a:xfrm>
          <a:prstGeom prst="rect">
            <a:avLst/>
          </a:prstGeom>
          <a:noFill/>
          <a:ln>
            <a:noFill/>
          </a:ln>
        </p:spPr>
        <p:txBody>
          <a:bodyPr spcFirstLastPara="1" wrap="square" lIns="91425" tIns="91425" rIns="91425" bIns="91425" anchor="t" anchorCtr="0">
            <a:noAutofit/>
          </a:bodyPr>
          <a:lstStyle/>
          <a:p>
            <a:pPr algn="ctr">
              <a:lnSpc>
                <a:spcPct val="100000"/>
              </a:lnSpc>
              <a:buClr>
                <a:srgbClr val="000000"/>
              </a:buClr>
              <a:buFont typeface="Arial"/>
            </a:pPr>
            <a:r>
              <a:rPr lang="en-GB" sz="2800" b="1" i="1" dirty="0">
                <a:solidFill>
                  <a:schemeClr val="bg1"/>
                </a:solidFill>
                <a:effectLst>
                  <a:outerShdw blurRad="38100" dist="38100" dir="2700000" algn="tl">
                    <a:srgbClr val="000000">
                      <a:alpha val="43137"/>
                    </a:srgbClr>
                  </a:outerShdw>
                </a:effectLst>
                <a:latin typeface="Calibri" panose="020F0502020204030204" pitchFamily="34" charset="0"/>
                <a:cs typeface="Arial"/>
                <a:sym typeface="Arial"/>
              </a:rPr>
              <a:t>All learning is valuable </a:t>
            </a:r>
            <a:br>
              <a:rPr lang="en-GB" sz="2800" b="1" i="1" dirty="0">
                <a:solidFill>
                  <a:schemeClr val="bg1"/>
                </a:solidFill>
                <a:effectLst>
                  <a:outerShdw blurRad="38100" dist="38100" dir="2700000" algn="tl">
                    <a:srgbClr val="000000">
                      <a:alpha val="43137"/>
                    </a:srgbClr>
                  </a:outerShdw>
                </a:effectLst>
                <a:latin typeface="Calibri" panose="020F0502020204030204" pitchFamily="34" charset="0"/>
                <a:cs typeface="Arial"/>
                <a:sym typeface="Arial"/>
              </a:rPr>
            </a:br>
            <a:r>
              <a:rPr lang="en-GB" sz="2800" b="1" i="1" dirty="0">
                <a:solidFill>
                  <a:schemeClr val="bg1"/>
                </a:solidFill>
                <a:effectLst>
                  <a:outerShdw blurRad="38100" dist="38100" dir="2700000" algn="tl">
                    <a:srgbClr val="000000">
                      <a:alpha val="43137"/>
                    </a:srgbClr>
                  </a:outerShdw>
                </a:effectLst>
                <a:latin typeface="Calibri" panose="020F0502020204030204" pitchFamily="34" charset="0"/>
                <a:cs typeface="Arial"/>
                <a:sym typeface="Arial"/>
              </a:rPr>
              <a:t>for a prosperous and just society</a:t>
            </a:r>
            <a:endParaRPr sz="2800" b="1" i="1" dirty="0">
              <a:solidFill>
                <a:schemeClr val="bg1"/>
              </a:solidFill>
              <a:effectLst>
                <a:outerShdw blurRad="38100" dist="38100" dir="2700000" algn="tl">
                  <a:srgbClr val="000000">
                    <a:alpha val="43137"/>
                  </a:srgbClr>
                </a:outerShdw>
              </a:effectLst>
              <a:latin typeface="Calibri" panose="020F0502020204030204" pitchFamily="34" charset="0"/>
              <a:cs typeface="Arial"/>
              <a:sym typeface="Ubuntu"/>
            </a:endParaRPr>
          </a:p>
        </p:txBody>
      </p:sp>
      <p:pic>
        <p:nvPicPr>
          <p:cNvPr id="6" name="Picture 2">
            <a:extLst>
              <a:ext uri="{FF2B5EF4-FFF2-40B4-BE49-F238E27FC236}">
                <a16:creationId xmlns:a16="http://schemas.microsoft.com/office/drawing/2014/main" id="{B184D97D-8977-40D1-AFFD-BB0AA57554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3" t="36741" r="3894" b="8528"/>
          <a:stretch/>
        </p:blipFill>
        <p:spPr bwMode="auto">
          <a:xfrm rot="21107487">
            <a:off x="512220" y="447508"/>
            <a:ext cx="3059691" cy="122287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ank Street School for Children: Private School Upper West Side NYC">
            <a:extLst>
              <a:ext uri="{FF2B5EF4-FFF2-40B4-BE49-F238E27FC236}">
                <a16:creationId xmlns:a16="http://schemas.microsoft.com/office/drawing/2014/main" id="{8935388A-74BA-4DB1-8DB8-ADE8E8B55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99557">
            <a:off x="6138145" y="3162456"/>
            <a:ext cx="2839338" cy="15774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DCB6CBE-45D2-45DE-9E3E-22DA8BA7DF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141" b="18920"/>
          <a:stretch/>
        </p:blipFill>
        <p:spPr bwMode="auto">
          <a:xfrm rot="21169639">
            <a:off x="2290823" y="3017263"/>
            <a:ext cx="4029042" cy="16530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hat is Service-Learning? | SLLO">
            <a:extLst>
              <a:ext uri="{FF2B5EF4-FFF2-40B4-BE49-F238E27FC236}">
                <a16:creationId xmlns:a16="http://schemas.microsoft.com/office/drawing/2014/main" id="{FC4C4633-177B-46DB-BCFC-185772C42E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5345" y="-147941"/>
            <a:ext cx="5536531" cy="31581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a:spLocks noGrp="1"/>
          </p:cNvSpPr>
          <p:nvPr>
            <p:ph type="title"/>
          </p:nvPr>
        </p:nvSpPr>
        <p:spPr>
          <a:xfrm>
            <a:off x="623888" y="291704"/>
            <a:ext cx="7886700" cy="2139600"/>
          </a:xfrm>
          <a:prstGeom prst="rect">
            <a:avLst/>
          </a:prstGeom>
        </p:spPr>
        <p:txBody>
          <a:bodyPr spcFirstLastPara="1" wrap="square" lIns="68575" tIns="68575" rIns="68575" bIns="68575" anchor="b" anchorCtr="0">
            <a:noAutofit/>
          </a:bodyPr>
          <a:lstStyle/>
          <a:p>
            <a:pPr marL="0" lvl="0" indent="0" algn="l" rtl="0">
              <a:spcBef>
                <a:spcPts val="0"/>
              </a:spcBef>
              <a:spcAft>
                <a:spcPts val="0"/>
              </a:spcAft>
              <a:buNone/>
            </a:pPr>
            <a:r>
              <a:rPr lang="en" sz="4400" b="1">
                <a:solidFill>
                  <a:schemeClr val="lt1"/>
                </a:solidFill>
                <a:latin typeface="Ubuntu"/>
                <a:ea typeface="Ubuntu"/>
                <a:cs typeface="Ubuntu"/>
                <a:sym typeface="Ubuntu"/>
              </a:rPr>
              <a:t>Thank you for your attention</a:t>
            </a:r>
            <a:endParaRPr sz="4400" b="1">
              <a:solidFill>
                <a:schemeClr val="lt1"/>
              </a:solidFill>
              <a:latin typeface="Ubuntu"/>
              <a:ea typeface="Ubuntu"/>
              <a:cs typeface="Ubuntu"/>
              <a:sym typeface="Ubuntu"/>
            </a:endParaRPr>
          </a:p>
        </p:txBody>
      </p:sp>
      <p:sp>
        <p:nvSpPr>
          <p:cNvPr id="189" name="Google Shape;189;p22"/>
          <p:cNvSpPr txBox="1">
            <a:spLocks noGrp="1"/>
          </p:cNvSpPr>
          <p:nvPr>
            <p:ph type="body" idx="1"/>
          </p:nvPr>
        </p:nvSpPr>
        <p:spPr>
          <a:xfrm>
            <a:off x="1176338" y="2431304"/>
            <a:ext cx="7886700" cy="11253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b="1" dirty="0">
                <a:solidFill>
                  <a:schemeClr val="lt1"/>
                </a:solidFill>
                <a:latin typeface="Ubuntu"/>
                <a:ea typeface="Ubuntu"/>
                <a:cs typeface="Ubuntu"/>
                <a:sym typeface="Ubuntu"/>
              </a:rPr>
              <a:t>Contact at: </a:t>
            </a:r>
          </a:p>
          <a:p>
            <a:pPr marL="0" lvl="0" indent="0" algn="l" rtl="0">
              <a:spcBef>
                <a:spcPts val="800"/>
              </a:spcBef>
              <a:spcAft>
                <a:spcPts val="0"/>
              </a:spcAft>
              <a:buNone/>
            </a:pPr>
            <a:r>
              <a:rPr lang="pt-PT" b="1" dirty="0">
                <a:solidFill>
                  <a:schemeClr val="lt1"/>
                </a:solidFill>
                <a:latin typeface="Ubuntu"/>
                <a:ea typeface="Ubuntu"/>
                <a:cs typeface="Ubuntu"/>
                <a:sym typeface="Ubuntu"/>
              </a:rPr>
              <a:t>s</a:t>
            </a:r>
            <a:r>
              <a:rPr lang="en" b="1" dirty="0">
                <a:solidFill>
                  <a:schemeClr val="lt1"/>
                </a:solidFill>
                <a:latin typeface="Ubuntu"/>
                <a:ea typeface="Ubuntu"/>
                <a:cs typeface="Ubuntu"/>
                <a:sym typeface="Ubuntu"/>
              </a:rPr>
              <a:t>usana.oliveira@eaea.org </a:t>
            </a:r>
            <a:endParaRPr b="1" dirty="0">
              <a:solidFill>
                <a:schemeClr val="lt1"/>
              </a:solidFill>
              <a:latin typeface="Ubuntu"/>
              <a:ea typeface="Ubuntu"/>
              <a:cs typeface="Ubuntu"/>
              <a:sym typeface="Ubuntu"/>
            </a:endParaRPr>
          </a:p>
          <a:p>
            <a:pPr marL="0" lvl="0" indent="0" algn="l" rtl="0">
              <a:spcBef>
                <a:spcPts val="800"/>
              </a:spcBef>
              <a:spcAft>
                <a:spcPts val="0"/>
              </a:spcAft>
              <a:buNone/>
            </a:pPr>
            <a:r>
              <a:rPr lang="en" b="1" dirty="0">
                <a:solidFill>
                  <a:schemeClr val="lt1"/>
                </a:solidFill>
                <a:uFill>
                  <a:noFill/>
                </a:uFill>
                <a:latin typeface="Ubuntu"/>
                <a:ea typeface="Ubuntu"/>
                <a:cs typeface="Ubuntu"/>
                <a:sym typeface="Ubuntu"/>
                <a:hlinkClick r:id="rId3">
                  <a:extLst>
                    <a:ext uri="{A12FA001-AC4F-418D-AE19-62706E023703}">
                      <ahyp:hlinkClr xmlns:ahyp="http://schemas.microsoft.com/office/drawing/2018/hyperlinkcolor" val="tx"/>
                    </a:ext>
                  </a:extLst>
                </a:hlinkClick>
              </a:rPr>
              <a:t>policy@lllplatform.eu</a:t>
            </a:r>
            <a:r>
              <a:rPr lang="en" b="1" dirty="0">
                <a:solidFill>
                  <a:schemeClr val="lt1"/>
                </a:solidFill>
                <a:latin typeface="Ubuntu"/>
                <a:ea typeface="Ubuntu"/>
                <a:cs typeface="Ubuntu"/>
                <a:sym typeface="Ubuntu"/>
              </a:rPr>
              <a:t> </a:t>
            </a:r>
            <a:endParaRPr b="1" dirty="0">
              <a:solidFill>
                <a:schemeClr val="lt1"/>
              </a:solidFill>
              <a:latin typeface="Ubuntu"/>
              <a:ea typeface="Ubuntu"/>
              <a:cs typeface="Ubuntu"/>
              <a:sym typeface="Ubuntu"/>
            </a:endParaRPr>
          </a:p>
          <a:p>
            <a:pPr marL="0" lvl="0" indent="0" algn="l" rtl="0">
              <a:spcBef>
                <a:spcPts val="800"/>
              </a:spcBef>
              <a:spcAft>
                <a:spcPts val="0"/>
              </a:spcAft>
              <a:buNone/>
            </a:pPr>
            <a:r>
              <a:rPr lang="en" b="1" dirty="0">
                <a:solidFill>
                  <a:schemeClr val="lt1"/>
                </a:solidFill>
                <a:latin typeface="Ubuntu"/>
                <a:ea typeface="Ubuntu"/>
                <a:cs typeface="Ubuntu"/>
                <a:sym typeface="Ubuntu"/>
              </a:rPr>
              <a:t>www.lllplatform.eu</a:t>
            </a:r>
            <a:endParaRPr b="1" dirty="0">
              <a:solidFill>
                <a:schemeClr val="lt1"/>
              </a:solidFill>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9600"/>
              <a:buFont typeface="Calibri"/>
              <a:buNone/>
            </a:pPr>
            <a:r>
              <a:rPr lang="en" sz="1800" dirty="0">
                <a:solidFill>
                  <a:srgbClr val="FFFFFF"/>
                </a:solidFill>
                <a:latin typeface="Ubuntu"/>
                <a:ea typeface="Ubuntu"/>
                <a:cs typeface="Ubuntu"/>
                <a:sym typeface="Ubuntu"/>
              </a:rPr>
              <a:t>“Promote a holistic vision to lifelong learning, from cradle to grave, by facilitating European-wide cross-sector cooperation among civil society organisations in the field of education &amp; training and voicing citizens’ concerns”</a:t>
            </a:r>
            <a:endParaRPr sz="1800" i="0" u="none" strike="noStrike" cap="none" dirty="0">
              <a:solidFill>
                <a:srgbClr val="FFFFFF"/>
              </a:solidFill>
              <a:latin typeface="Ubuntu"/>
              <a:ea typeface="Ubuntu"/>
              <a:cs typeface="Ubuntu"/>
              <a:sym typeface="Ubuntu"/>
            </a:endParaRPr>
          </a:p>
        </p:txBody>
      </p:sp>
      <p:sp>
        <p:nvSpPr>
          <p:cNvPr id="87" name="Google Shape;87;p13"/>
          <p:cNvSpPr txBox="1"/>
          <p:nvPr/>
        </p:nvSpPr>
        <p:spPr>
          <a:xfrm>
            <a:off x="2524075" y="533525"/>
            <a:ext cx="3924000" cy="45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Comfortaa"/>
                <a:ea typeface="Comfortaa"/>
                <a:cs typeface="Comfortaa"/>
                <a:sym typeface="Comfortaa"/>
              </a:rPr>
              <a:t>WHO WE ARE</a:t>
            </a:r>
            <a:endParaRPr sz="2400">
              <a:solidFill>
                <a:srgbClr val="FFFFFF"/>
              </a:solidFill>
              <a:latin typeface="Comfortaa"/>
              <a:ea typeface="Comfortaa"/>
              <a:cs typeface="Comfortaa"/>
              <a:sym typeface="Comfortaa"/>
            </a:endParaRPr>
          </a:p>
        </p:txBody>
      </p:sp>
      <p:sp>
        <p:nvSpPr>
          <p:cNvPr id="88" name="Google Shape;88;p13"/>
          <p:cNvSpPr txBox="1"/>
          <p:nvPr/>
        </p:nvSpPr>
        <p:spPr>
          <a:xfrm>
            <a:off x="1460950" y="3428859"/>
            <a:ext cx="1396500" cy="45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Ubuntu"/>
                <a:ea typeface="Ubuntu"/>
                <a:cs typeface="Ubuntu"/>
                <a:sym typeface="Ubuntu"/>
              </a:rPr>
              <a:t>Founded in 2005</a:t>
            </a:r>
            <a:endParaRPr>
              <a:solidFill>
                <a:srgbClr val="FFFFFF"/>
              </a:solidFill>
              <a:latin typeface="Ubuntu"/>
              <a:ea typeface="Ubuntu"/>
              <a:cs typeface="Ubuntu"/>
              <a:sym typeface="Ubuntu"/>
            </a:endParaRPr>
          </a:p>
        </p:txBody>
      </p:sp>
      <p:sp>
        <p:nvSpPr>
          <p:cNvPr id="89" name="Google Shape;89;p13"/>
          <p:cNvSpPr txBox="1"/>
          <p:nvPr/>
        </p:nvSpPr>
        <p:spPr>
          <a:xfrm>
            <a:off x="3864025" y="3428859"/>
            <a:ext cx="1396500" cy="45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Ubuntu"/>
                <a:ea typeface="Ubuntu"/>
                <a:cs typeface="Ubuntu"/>
                <a:sym typeface="Ubuntu"/>
              </a:rPr>
              <a:t>40+ European networks (CSOs)</a:t>
            </a:r>
            <a:endParaRPr>
              <a:solidFill>
                <a:srgbClr val="FFFFFF"/>
              </a:solidFill>
              <a:latin typeface="Ubuntu"/>
              <a:ea typeface="Ubuntu"/>
              <a:cs typeface="Ubuntu"/>
              <a:sym typeface="Ubuntu"/>
            </a:endParaRPr>
          </a:p>
        </p:txBody>
      </p:sp>
      <p:sp>
        <p:nvSpPr>
          <p:cNvPr id="90" name="Google Shape;90;p13"/>
          <p:cNvSpPr txBox="1"/>
          <p:nvPr/>
        </p:nvSpPr>
        <p:spPr>
          <a:xfrm>
            <a:off x="6026875" y="3428859"/>
            <a:ext cx="2033100" cy="7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Ubuntu"/>
                <a:ea typeface="Ubuntu"/>
                <a:cs typeface="Ubuntu"/>
                <a:sym typeface="Ubuntu"/>
              </a:rPr>
              <a:t>50.000+ education &amp; training institutions</a:t>
            </a:r>
            <a:endParaRPr>
              <a:solidFill>
                <a:srgbClr val="FFFFFF"/>
              </a:solidFill>
              <a:latin typeface="Ubuntu"/>
              <a:ea typeface="Ubuntu"/>
              <a:cs typeface="Ubuntu"/>
              <a:sym typeface="Ubuntu"/>
            </a:endParaRPr>
          </a:p>
        </p:txBody>
      </p:sp>
      <p:pic>
        <p:nvPicPr>
          <p:cNvPr id="91" name="Google Shape;91;p13"/>
          <p:cNvPicPr preferRelativeResize="0"/>
          <p:nvPr/>
        </p:nvPicPr>
        <p:blipFill rotWithShape="1">
          <a:blip r:embed="rId3">
            <a:alphaModFix/>
          </a:blip>
          <a:srcRect l="27590" t="31539" r="23016" b="22929"/>
          <a:stretch/>
        </p:blipFill>
        <p:spPr>
          <a:xfrm>
            <a:off x="1784350" y="2675497"/>
            <a:ext cx="810526" cy="747186"/>
          </a:xfrm>
          <a:prstGeom prst="rect">
            <a:avLst/>
          </a:prstGeom>
          <a:noFill/>
          <a:ln>
            <a:noFill/>
          </a:ln>
        </p:spPr>
      </p:pic>
      <p:pic>
        <p:nvPicPr>
          <p:cNvPr id="92" name="Google Shape;92;p13"/>
          <p:cNvPicPr preferRelativeResize="0"/>
          <p:nvPr/>
        </p:nvPicPr>
        <p:blipFill rotWithShape="1">
          <a:blip r:embed="rId4">
            <a:alphaModFix/>
          </a:blip>
          <a:srcRect l="19576" t="29171" r="31026" b="23045"/>
          <a:stretch/>
        </p:blipFill>
        <p:spPr>
          <a:xfrm>
            <a:off x="4004263" y="2527609"/>
            <a:ext cx="970962" cy="939299"/>
          </a:xfrm>
          <a:prstGeom prst="rect">
            <a:avLst/>
          </a:prstGeom>
          <a:noFill/>
          <a:ln>
            <a:noFill/>
          </a:ln>
        </p:spPr>
      </p:pic>
      <p:pic>
        <p:nvPicPr>
          <p:cNvPr id="93" name="Google Shape;93;p13"/>
          <p:cNvPicPr preferRelativeResize="0"/>
          <p:nvPr/>
        </p:nvPicPr>
        <p:blipFill rotWithShape="1">
          <a:blip r:embed="rId5">
            <a:alphaModFix/>
          </a:blip>
          <a:srcRect l="33047" t="37769" r="32618" b="29269"/>
          <a:stretch/>
        </p:blipFill>
        <p:spPr>
          <a:xfrm>
            <a:off x="6598400" y="2629883"/>
            <a:ext cx="924124" cy="8871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p:nvPr/>
        </p:nvSpPr>
        <p:spPr>
          <a:xfrm>
            <a:off x="0" y="1"/>
            <a:ext cx="9151200" cy="5651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14"/>
          <p:cNvPicPr preferRelativeResize="0"/>
          <p:nvPr/>
        </p:nvPicPr>
        <p:blipFill>
          <a:blip r:embed="rId3">
            <a:alphaModFix/>
          </a:blip>
          <a:stretch>
            <a:fillRect/>
          </a:stretch>
        </p:blipFill>
        <p:spPr>
          <a:xfrm>
            <a:off x="0" y="0"/>
            <a:ext cx="9218952" cy="5231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628650" y="273844"/>
            <a:ext cx="7886700" cy="9942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b="1" dirty="0">
                <a:solidFill>
                  <a:schemeClr val="lt1"/>
                </a:solidFill>
                <a:latin typeface="Ubuntu"/>
                <a:ea typeface="Ubuntu"/>
                <a:cs typeface="Ubuntu"/>
                <a:sym typeface="Ubuntu"/>
              </a:rPr>
              <a:t>From the ambitions of the EU to Education as a human right…</a:t>
            </a:r>
            <a:endParaRPr b="1" dirty="0">
              <a:solidFill>
                <a:schemeClr val="lt1"/>
              </a:solidFill>
              <a:latin typeface="Ubuntu"/>
              <a:ea typeface="Ubuntu"/>
              <a:cs typeface="Ubuntu"/>
              <a:sym typeface="Ubuntu"/>
            </a:endParaRPr>
          </a:p>
        </p:txBody>
      </p:sp>
      <p:sp>
        <p:nvSpPr>
          <p:cNvPr id="118" name="Google Shape;118;p17"/>
          <p:cNvSpPr txBox="1"/>
          <p:nvPr/>
        </p:nvSpPr>
        <p:spPr>
          <a:xfrm>
            <a:off x="2471385" y="1682254"/>
            <a:ext cx="3970979" cy="41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latin typeface="Ubuntu"/>
                <a:ea typeface="Ubuntu"/>
                <a:cs typeface="Ubuntu"/>
                <a:sym typeface="Ubuntu"/>
              </a:rPr>
              <a:t>Individual Learning Accounts</a:t>
            </a:r>
            <a:endParaRPr sz="2000" dirty="0">
              <a:solidFill>
                <a:srgbClr val="FFFFFF"/>
              </a:solidFill>
              <a:latin typeface="Ubuntu"/>
              <a:ea typeface="Ubuntu"/>
              <a:cs typeface="Ubuntu"/>
              <a:sym typeface="Ubuntu"/>
            </a:endParaRPr>
          </a:p>
        </p:txBody>
      </p:sp>
      <p:sp>
        <p:nvSpPr>
          <p:cNvPr id="119" name="Google Shape;119;p17"/>
          <p:cNvSpPr txBox="1"/>
          <p:nvPr/>
        </p:nvSpPr>
        <p:spPr>
          <a:xfrm>
            <a:off x="2550599" y="2316287"/>
            <a:ext cx="3344510" cy="5516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latin typeface="Ubuntu"/>
                <a:ea typeface="Ubuntu"/>
                <a:cs typeface="Ubuntu"/>
                <a:sym typeface="Ubuntu"/>
              </a:rPr>
              <a:t>Micro - credentials</a:t>
            </a:r>
            <a:endParaRPr sz="2000" dirty="0">
              <a:solidFill>
                <a:srgbClr val="FFFFFF"/>
              </a:solidFill>
              <a:latin typeface="Ubuntu"/>
              <a:ea typeface="Ubuntu"/>
              <a:cs typeface="Ubuntu"/>
              <a:sym typeface="Ubuntu"/>
            </a:endParaRPr>
          </a:p>
        </p:txBody>
      </p:sp>
      <p:pic>
        <p:nvPicPr>
          <p:cNvPr id="121" name="Google Shape;121;p17"/>
          <p:cNvPicPr preferRelativeResize="0"/>
          <p:nvPr/>
        </p:nvPicPr>
        <p:blipFill rotWithShape="1">
          <a:blip r:embed="rId3">
            <a:alphaModFix/>
          </a:blip>
          <a:srcRect l="34478" t="21455" r="33070" b="14764"/>
          <a:stretch/>
        </p:blipFill>
        <p:spPr>
          <a:xfrm>
            <a:off x="2084075" y="1777377"/>
            <a:ext cx="314450" cy="320677"/>
          </a:xfrm>
          <a:prstGeom prst="rect">
            <a:avLst/>
          </a:prstGeom>
          <a:noFill/>
          <a:ln>
            <a:noFill/>
          </a:ln>
        </p:spPr>
      </p:pic>
      <p:pic>
        <p:nvPicPr>
          <p:cNvPr id="122" name="Google Shape;122;p17"/>
          <p:cNvPicPr preferRelativeResize="0"/>
          <p:nvPr/>
        </p:nvPicPr>
        <p:blipFill rotWithShape="1">
          <a:blip r:embed="rId3">
            <a:alphaModFix/>
          </a:blip>
          <a:srcRect l="34478" t="21455" r="33070" b="14764"/>
          <a:stretch/>
        </p:blipFill>
        <p:spPr>
          <a:xfrm>
            <a:off x="2084075" y="2411411"/>
            <a:ext cx="314450" cy="320677"/>
          </a:xfrm>
          <a:prstGeom prst="rect">
            <a:avLst/>
          </a:prstGeom>
          <a:noFill/>
          <a:ln>
            <a:noFill/>
          </a:ln>
        </p:spPr>
      </p:pic>
      <p:sp>
        <p:nvSpPr>
          <p:cNvPr id="2" name="Explosão: 8 Pontos 1">
            <a:extLst>
              <a:ext uri="{FF2B5EF4-FFF2-40B4-BE49-F238E27FC236}">
                <a16:creationId xmlns:a16="http://schemas.microsoft.com/office/drawing/2014/main" id="{D54E49C3-211C-4B4E-AF8F-28C5CB486D98}"/>
              </a:ext>
            </a:extLst>
          </p:cNvPr>
          <p:cNvSpPr/>
          <p:nvPr/>
        </p:nvSpPr>
        <p:spPr>
          <a:xfrm>
            <a:off x="2084075" y="2999429"/>
            <a:ext cx="1914642" cy="1870227"/>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100" dirty="0" err="1">
                <a:solidFill>
                  <a:schemeClr val="accent1">
                    <a:lumMod val="75000"/>
                  </a:schemeClr>
                </a:solidFill>
                <a:latin typeface="Amasis MT Pro Medium" panose="020B0604020202020204" pitchFamily="18" charset="0"/>
              </a:rPr>
              <a:t>See</a:t>
            </a:r>
            <a:r>
              <a:rPr lang="pt-PT" sz="1100" dirty="0">
                <a:solidFill>
                  <a:schemeClr val="accent1">
                    <a:lumMod val="75000"/>
                  </a:schemeClr>
                </a:solidFill>
                <a:latin typeface="Amasis MT Pro Medium" panose="020B0604020202020204" pitchFamily="18" charset="0"/>
              </a:rPr>
              <a:t> </a:t>
            </a:r>
            <a:r>
              <a:rPr lang="pt-PT" sz="1100" dirty="0" err="1">
                <a:solidFill>
                  <a:schemeClr val="accent1">
                    <a:lumMod val="75000"/>
                  </a:schemeClr>
                </a:solidFill>
                <a:latin typeface="Amasis MT Pro Medium" panose="020B0604020202020204" pitchFamily="18" charset="0"/>
              </a:rPr>
              <a:t>LLLP’s</a:t>
            </a:r>
            <a:r>
              <a:rPr lang="pt-PT" sz="1100" dirty="0">
                <a:solidFill>
                  <a:schemeClr val="accent1">
                    <a:lumMod val="75000"/>
                  </a:schemeClr>
                </a:solidFill>
                <a:latin typeface="Amasis MT Pro Medium" panose="020B0604020202020204" pitchFamily="18" charset="0"/>
              </a:rPr>
              <a:t> </a:t>
            </a:r>
            <a:r>
              <a:rPr lang="pt-PT" sz="1100" dirty="0" err="1">
                <a:solidFill>
                  <a:schemeClr val="accent1">
                    <a:lumMod val="75000"/>
                  </a:schemeClr>
                </a:solidFill>
                <a:latin typeface="Amasis MT Pro Medium" panose="020B0604020202020204" pitchFamily="18" charset="0"/>
              </a:rPr>
              <a:t>reaction</a:t>
            </a:r>
            <a:r>
              <a:rPr lang="pt-PT" sz="1100" dirty="0">
                <a:solidFill>
                  <a:schemeClr val="accent1">
                    <a:lumMod val="75000"/>
                  </a:schemeClr>
                </a:solidFill>
                <a:latin typeface="Amasis MT Pro Medium" panose="020B0604020202020204" pitchFamily="18" charset="0"/>
              </a:rPr>
              <a:t> </a:t>
            </a:r>
            <a:r>
              <a:rPr lang="pt-PT" sz="1100" dirty="0" err="1">
                <a:solidFill>
                  <a:schemeClr val="accent1">
                    <a:lumMod val="75000"/>
                  </a:schemeClr>
                </a:solidFill>
                <a:latin typeface="Amasis MT Pro Medium" panose="020B0604020202020204" pitchFamily="18" charset="0"/>
              </a:rPr>
              <a:t>published</a:t>
            </a:r>
            <a:r>
              <a:rPr lang="pt-PT" sz="1100" dirty="0">
                <a:solidFill>
                  <a:schemeClr val="accent1">
                    <a:lumMod val="75000"/>
                  </a:schemeClr>
                </a:solidFill>
                <a:latin typeface="Amasis MT Pro Medium" panose="020B0604020202020204" pitchFamily="18" charset="0"/>
              </a:rPr>
              <a:t> </a:t>
            </a:r>
            <a:r>
              <a:rPr lang="pt-PT" sz="1100" dirty="0" err="1">
                <a:solidFill>
                  <a:schemeClr val="accent1">
                    <a:lumMod val="75000"/>
                  </a:schemeClr>
                </a:solidFill>
                <a:latin typeface="Amasis MT Pro Medium" panose="020B0604020202020204" pitchFamily="18" charset="0"/>
              </a:rPr>
              <a:t>today</a:t>
            </a:r>
            <a:r>
              <a:rPr lang="pt-PT" sz="1100" dirty="0">
                <a:solidFill>
                  <a:schemeClr val="accent1">
                    <a:lumMod val="75000"/>
                  </a:schemeClr>
                </a:solidFill>
                <a:latin typeface="Amasis MT Pro Medium" panose="020B0604020202020204" pitchFamily="18" charset="0"/>
              </a:rPr>
              <a:t>!</a:t>
            </a:r>
          </a:p>
        </p:txBody>
      </p:sp>
      <p:pic>
        <p:nvPicPr>
          <p:cNvPr id="1030" name="Picture 6" descr="microcredentials - 发现| Facebook">
            <a:extLst>
              <a:ext uri="{FF2B5EF4-FFF2-40B4-BE49-F238E27FC236}">
                <a16:creationId xmlns:a16="http://schemas.microsoft.com/office/drawing/2014/main" id="{40B46874-0F04-4318-A6D6-AB56A3AAE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1190" y="1884752"/>
            <a:ext cx="2841419" cy="284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77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vidAtchoarena on Twitter: &quot;I welcome the @EU_Commission proposals for  Council Recommendations on individual learning accounts and on micro- credentials! This is an important step towards reaching the EU-level target  of 60% of adults">
            <a:extLst>
              <a:ext uri="{FF2B5EF4-FFF2-40B4-BE49-F238E27FC236}">
                <a16:creationId xmlns:a16="http://schemas.microsoft.com/office/drawing/2014/main" id="{636D2A24-2B7C-4022-87D5-84D056A6B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013" y="654204"/>
            <a:ext cx="5985314" cy="3366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76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628650" y="273844"/>
            <a:ext cx="7886700" cy="9942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sz="2800" b="1" dirty="0">
                <a:solidFill>
                  <a:schemeClr val="lt1"/>
                </a:solidFill>
                <a:latin typeface="Ubuntu"/>
                <a:ea typeface="Ubuntu"/>
                <a:cs typeface="Ubuntu"/>
                <a:sym typeface="Ubuntu"/>
              </a:rPr>
              <a:t>Individual Learning Accounts – what is already there?</a:t>
            </a:r>
            <a:endParaRPr sz="2800" b="1" dirty="0">
              <a:solidFill>
                <a:schemeClr val="lt1"/>
              </a:solidFill>
              <a:latin typeface="Ubuntu"/>
              <a:ea typeface="Ubuntu"/>
              <a:cs typeface="Ubuntu"/>
              <a:sym typeface="Ubuntu"/>
            </a:endParaRPr>
          </a:p>
        </p:txBody>
      </p:sp>
      <p:sp>
        <p:nvSpPr>
          <p:cNvPr id="118" name="Google Shape;118;p17"/>
          <p:cNvSpPr txBox="1"/>
          <p:nvPr/>
        </p:nvSpPr>
        <p:spPr>
          <a:xfrm>
            <a:off x="3534697" y="1333175"/>
            <a:ext cx="6230136" cy="5232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solidFill>
                  <a:schemeClr val="bg1"/>
                </a:solidFill>
                <a:effectLst/>
                <a:latin typeface="Calibri" panose="020F0502020204030204" pitchFamily="34" charset="0"/>
                <a:ea typeface="Calibri" panose="020F0502020204030204" pitchFamily="34" charset="0"/>
              </a:rPr>
              <a:t>individuals should have</a:t>
            </a:r>
            <a:r>
              <a:rPr lang="en-GB" sz="1800" b="1" dirty="0">
                <a:solidFill>
                  <a:schemeClr val="bg1"/>
                </a:solidFill>
                <a:effectLst/>
                <a:latin typeface="Calibri" panose="020F0502020204030204" pitchFamily="34" charset="0"/>
                <a:ea typeface="Calibri" panose="020F0502020204030204" pitchFamily="34" charset="0"/>
              </a:rPr>
              <a:t> full ownership </a:t>
            </a:r>
            <a:r>
              <a:rPr lang="en-GB" sz="1800" dirty="0">
                <a:solidFill>
                  <a:schemeClr val="bg1"/>
                </a:solidFill>
                <a:effectLst/>
                <a:latin typeface="Calibri" panose="020F0502020204030204" pitchFamily="34" charset="0"/>
                <a:ea typeface="Calibri" panose="020F0502020204030204" pitchFamily="34" charset="0"/>
              </a:rPr>
              <a:t>over their accounts</a:t>
            </a:r>
            <a:endParaRPr sz="2000" dirty="0">
              <a:solidFill>
                <a:schemeClr val="bg1"/>
              </a:solidFill>
              <a:latin typeface="Ubuntu"/>
              <a:ea typeface="Ubuntu"/>
              <a:cs typeface="Ubuntu"/>
              <a:sym typeface="Ubuntu"/>
            </a:endParaRPr>
          </a:p>
        </p:txBody>
      </p:sp>
      <p:sp>
        <p:nvSpPr>
          <p:cNvPr id="119" name="Google Shape;119;p17"/>
          <p:cNvSpPr txBox="1"/>
          <p:nvPr/>
        </p:nvSpPr>
        <p:spPr>
          <a:xfrm>
            <a:off x="3534697" y="1856395"/>
            <a:ext cx="5450401" cy="5516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solidFill>
                  <a:schemeClr val="bg1"/>
                </a:solidFill>
                <a:effectLst/>
                <a:latin typeface="Calibri" panose="020F0502020204030204" pitchFamily="34" charset="0"/>
                <a:ea typeface="Calibri" panose="020F0502020204030204" pitchFamily="34" charset="0"/>
              </a:rPr>
              <a:t>universal but differentiated approach to the ILAs</a:t>
            </a:r>
            <a:endParaRPr sz="2000" dirty="0">
              <a:solidFill>
                <a:schemeClr val="bg1"/>
              </a:solidFill>
              <a:latin typeface="Ubuntu"/>
              <a:ea typeface="Ubuntu"/>
              <a:cs typeface="Ubuntu"/>
              <a:sym typeface="Ubuntu"/>
            </a:endParaRPr>
          </a:p>
        </p:txBody>
      </p:sp>
      <p:pic>
        <p:nvPicPr>
          <p:cNvPr id="121" name="Google Shape;121;p17"/>
          <p:cNvPicPr preferRelativeResize="0"/>
          <p:nvPr/>
        </p:nvPicPr>
        <p:blipFill rotWithShape="1">
          <a:blip r:embed="rId3">
            <a:alphaModFix/>
          </a:blip>
          <a:srcRect l="34478" t="21455" r="33070" b="14764"/>
          <a:stretch/>
        </p:blipFill>
        <p:spPr>
          <a:xfrm>
            <a:off x="3150697" y="1419807"/>
            <a:ext cx="314450" cy="320677"/>
          </a:xfrm>
          <a:prstGeom prst="rect">
            <a:avLst/>
          </a:prstGeom>
          <a:noFill/>
          <a:ln>
            <a:noFill/>
          </a:ln>
        </p:spPr>
      </p:pic>
      <p:pic>
        <p:nvPicPr>
          <p:cNvPr id="122" name="Google Shape;122;p17"/>
          <p:cNvPicPr preferRelativeResize="0"/>
          <p:nvPr/>
        </p:nvPicPr>
        <p:blipFill rotWithShape="1">
          <a:blip r:embed="rId3">
            <a:alphaModFix/>
          </a:blip>
          <a:srcRect l="34478" t="21455" r="33070" b="14764"/>
          <a:stretch/>
        </p:blipFill>
        <p:spPr>
          <a:xfrm>
            <a:off x="3161126" y="1971857"/>
            <a:ext cx="314450" cy="320677"/>
          </a:xfrm>
          <a:prstGeom prst="rect">
            <a:avLst/>
          </a:prstGeom>
          <a:noFill/>
          <a:ln>
            <a:noFill/>
          </a:ln>
        </p:spPr>
      </p:pic>
      <p:pic>
        <p:nvPicPr>
          <p:cNvPr id="7" name="Google Shape;122;p17">
            <a:extLst>
              <a:ext uri="{FF2B5EF4-FFF2-40B4-BE49-F238E27FC236}">
                <a16:creationId xmlns:a16="http://schemas.microsoft.com/office/drawing/2014/main" id="{D2A47340-8939-41AA-85ED-8BA89A1D2650}"/>
              </a:ext>
            </a:extLst>
          </p:cNvPr>
          <p:cNvPicPr preferRelativeResize="0"/>
          <p:nvPr/>
        </p:nvPicPr>
        <p:blipFill rotWithShape="1">
          <a:blip r:embed="rId3">
            <a:alphaModFix/>
          </a:blip>
          <a:srcRect l="34478" t="21455" r="33070" b="14764"/>
          <a:stretch/>
        </p:blipFill>
        <p:spPr>
          <a:xfrm>
            <a:off x="3150697" y="2557397"/>
            <a:ext cx="314450" cy="320677"/>
          </a:xfrm>
          <a:prstGeom prst="rect">
            <a:avLst/>
          </a:prstGeom>
          <a:noFill/>
          <a:ln>
            <a:noFill/>
          </a:ln>
        </p:spPr>
      </p:pic>
      <p:sp>
        <p:nvSpPr>
          <p:cNvPr id="9" name="CaixaDeTexto 8">
            <a:extLst>
              <a:ext uri="{FF2B5EF4-FFF2-40B4-BE49-F238E27FC236}">
                <a16:creationId xmlns:a16="http://schemas.microsoft.com/office/drawing/2014/main" id="{B5EF4FDB-3FDF-4582-B80B-CD6B94814A8E}"/>
              </a:ext>
            </a:extLst>
          </p:cNvPr>
          <p:cNvSpPr txBox="1"/>
          <p:nvPr/>
        </p:nvSpPr>
        <p:spPr>
          <a:xfrm>
            <a:off x="3496769" y="2462889"/>
            <a:ext cx="5647232" cy="615553"/>
          </a:xfrm>
          <a:prstGeom prst="rect">
            <a:avLst/>
          </a:prstGeom>
          <a:noFill/>
        </p:spPr>
        <p:txBody>
          <a:bodyPr wrap="square">
            <a:spAutoFit/>
          </a:bodyPr>
          <a:lstStyle/>
          <a:p>
            <a:r>
              <a:rPr lang="en-GB" sz="1800" dirty="0">
                <a:solidFill>
                  <a:schemeClr val="bg1"/>
                </a:solidFill>
                <a:effectLst/>
                <a:latin typeface="Calibri" panose="020F0502020204030204" pitchFamily="34" charset="0"/>
                <a:ea typeface="Calibri" panose="020F0502020204030204" pitchFamily="34" charset="0"/>
              </a:rPr>
              <a:t>involvement</a:t>
            </a:r>
            <a:r>
              <a:rPr lang="en-GB" sz="1600" dirty="0">
                <a:solidFill>
                  <a:schemeClr val="bg1"/>
                </a:solidFill>
                <a:effectLst/>
                <a:latin typeface="Calibri" panose="020F0502020204030204" pitchFamily="34" charset="0"/>
                <a:ea typeface="Calibri" panose="020F0502020204030204" pitchFamily="34" charset="0"/>
              </a:rPr>
              <a:t> of civil society organisations to reach those who are less motivated and stil</a:t>
            </a:r>
            <a:r>
              <a:rPr lang="en-GB" sz="1600" dirty="0">
                <a:solidFill>
                  <a:schemeClr val="bg1"/>
                </a:solidFill>
                <a:latin typeface="Calibri" panose="020F0502020204030204" pitchFamily="34" charset="0"/>
                <a:ea typeface="Calibri" panose="020F0502020204030204" pitchFamily="34" charset="0"/>
              </a:rPr>
              <a:t>l not engaged in LLL.</a:t>
            </a:r>
            <a:endParaRPr lang="pt-PT" sz="1600" dirty="0">
              <a:solidFill>
                <a:schemeClr val="bg1"/>
              </a:solidFill>
            </a:endParaRPr>
          </a:p>
        </p:txBody>
      </p:sp>
      <p:pic>
        <p:nvPicPr>
          <p:cNvPr id="10" name="Google Shape;122;p17">
            <a:extLst>
              <a:ext uri="{FF2B5EF4-FFF2-40B4-BE49-F238E27FC236}">
                <a16:creationId xmlns:a16="http://schemas.microsoft.com/office/drawing/2014/main" id="{10EEDBB4-E9DA-4819-8CA6-F58B1DBD36E1}"/>
              </a:ext>
            </a:extLst>
          </p:cNvPr>
          <p:cNvPicPr preferRelativeResize="0"/>
          <p:nvPr/>
        </p:nvPicPr>
        <p:blipFill rotWithShape="1">
          <a:blip r:embed="rId3">
            <a:alphaModFix/>
          </a:blip>
          <a:srcRect l="34478" t="21455" r="33070" b="14764"/>
          <a:stretch/>
        </p:blipFill>
        <p:spPr>
          <a:xfrm>
            <a:off x="3182319" y="3339931"/>
            <a:ext cx="314450" cy="320677"/>
          </a:xfrm>
          <a:prstGeom prst="rect">
            <a:avLst/>
          </a:prstGeom>
          <a:noFill/>
          <a:ln>
            <a:noFill/>
          </a:ln>
        </p:spPr>
      </p:pic>
      <p:sp>
        <p:nvSpPr>
          <p:cNvPr id="12" name="CaixaDeTexto 11">
            <a:extLst>
              <a:ext uri="{FF2B5EF4-FFF2-40B4-BE49-F238E27FC236}">
                <a16:creationId xmlns:a16="http://schemas.microsoft.com/office/drawing/2014/main" id="{29C050E6-46F1-45AA-850D-28AF06825AD7}"/>
              </a:ext>
            </a:extLst>
          </p:cNvPr>
          <p:cNvSpPr txBox="1"/>
          <p:nvPr/>
        </p:nvSpPr>
        <p:spPr>
          <a:xfrm>
            <a:off x="3534697" y="3315604"/>
            <a:ext cx="5200650" cy="369332"/>
          </a:xfrm>
          <a:prstGeom prst="rect">
            <a:avLst/>
          </a:prstGeom>
          <a:noFill/>
        </p:spPr>
        <p:txBody>
          <a:bodyPr wrap="square">
            <a:spAutoFit/>
          </a:bodyPr>
          <a:lstStyle>
            <a:defPPr marR="0" lvl="0" algn="l" rtl="0">
              <a:lnSpc>
                <a:spcPct val="100000"/>
              </a:lnSpc>
              <a:spcBef>
                <a:spcPts val="0"/>
              </a:spcBef>
              <a:spcAft>
                <a:spcPts val="0"/>
              </a:spcAft>
            </a:defPPr>
            <a:lvl1pPr>
              <a:defRPr sz="1800">
                <a:solidFill>
                  <a:schemeClr val="bg1"/>
                </a:solidFill>
                <a:effectLst/>
                <a:latin typeface="Calibri" panose="020F0502020204030204" pitchFamily="34" charset="0"/>
                <a:ea typeface="Calibri" panose="020F0502020204030204" pitchFamily="34" charset="0"/>
              </a:defRPr>
            </a:lvl1pPr>
          </a:lstStyle>
          <a:p>
            <a:r>
              <a:rPr lang="en-GB" dirty="0"/>
              <a:t>the importance of validation and recognition  </a:t>
            </a:r>
            <a:r>
              <a:rPr lang="pt-PT" dirty="0"/>
              <a:t> </a:t>
            </a:r>
          </a:p>
        </p:txBody>
      </p:sp>
      <p:pic>
        <p:nvPicPr>
          <p:cNvPr id="3076" name="Picture 4" descr="Do people have a choice on what they learn? - Quora">
            <a:extLst>
              <a:ext uri="{FF2B5EF4-FFF2-40B4-BE49-F238E27FC236}">
                <a16:creationId xmlns:a16="http://schemas.microsoft.com/office/drawing/2014/main" id="{D3E37FCE-B473-48E4-8DD2-A716C40AF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53" y="1651180"/>
            <a:ext cx="2533127" cy="16887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628650" y="273844"/>
            <a:ext cx="7886700" cy="9942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sz="2800" b="1" dirty="0">
                <a:solidFill>
                  <a:schemeClr val="lt1"/>
                </a:solidFill>
                <a:latin typeface="Ubuntu"/>
                <a:ea typeface="Ubuntu"/>
                <a:cs typeface="Ubuntu"/>
                <a:sym typeface="Ubuntu"/>
              </a:rPr>
              <a:t>Micro-Credentials  - what is already there?</a:t>
            </a:r>
            <a:endParaRPr sz="2800" b="1" dirty="0">
              <a:solidFill>
                <a:schemeClr val="lt1"/>
              </a:solidFill>
              <a:latin typeface="Ubuntu"/>
              <a:ea typeface="Ubuntu"/>
              <a:cs typeface="Ubuntu"/>
              <a:sym typeface="Ubuntu"/>
            </a:endParaRPr>
          </a:p>
        </p:txBody>
      </p:sp>
      <p:sp>
        <p:nvSpPr>
          <p:cNvPr id="118" name="Google Shape;118;p17"/>
          <p:cNvSpPr txBox="1"/>
          <p:nvPr/>
        </p:nvSpPr>
        <p:spPr>
          <a:xfrm>
            <a:off x="459956" y="1055074"/>
            <a:ext cx="5308456" cy="6767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bg1"/>
                </a:solidFill>
                <a:latin typeface="Calibri" panose="020F0502020204030204" pitchFamily="34" charset="0"/>
                <a:ea typeface="Calibri" panose="020F0502020204030204" pitchFamily="34" charset="0"/>
              </a:rPr>
              <a:t>The synergy between ILAs and MC are key to broad learning opportunities in Europe;</a:t>
            </a:r>
            <a:endParaRPr sz="2400" dirty="0">
              <a:solidFill>
                <a:schemeClr val="bg1"/>
              </a:solidFill>
              <a:latin typeface="Ubuntu"/>
              <a:ea typeface="Ubuntu"/>
              <a:cs typeface="Ubuntu"/>
              <a:sym typeface="Ubuntu"/>
            </a:endParaRPr>
          </a:p>
        </p:txBody>
      </p:sp>
      <p:sp>
        <p:nvSpPr>
          <p:cNvPr id="119" name="Google Shape;119;p17"/>
          <p:cNvSpPr txBox="1"/>
          <p:nvPr/>
        </p:nvSpPr>
        <p:spPr>
          <a:xfrm>
            <a:off x="459955" y="1870747"/>
            <a:ext cx="4983716" cy="8494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None/>
              <a:defRPr sz="2000" b="1">
                <a:solidFill>
                  <a:schemeClr val="bg1"/>
                </a:solidFill>
                <a:effectLst/>
                <a:latin typeface="Calibri" panose="020F0502020204030204" pitchFamily="34" charset="0"/>
                <a:ea typeface="Calibri" panose="020F0502020204030204" pitchFamily="34" charset="0"/>
              </a:defRPr>
            </a:lvl1pPr>
          </a:lstStyle>
          <a:p>
            <a:pPr algn="just"/>
            <a:r>
              <a:rPr lang="en-US" dirty="0">
                <a:sym typeface="Ubuntu"/>
              </a:rPr>
              <a:t>Strong emphasis on higher education and VET which must improve accessibility to a more diverse learners' population;</a:t>
            </a:r>
            <a:endParaRPr dirty="0">
              <a:sym typeface="Ubuntu"/>
            </a:endParaRPr>
          </a:p>
        </p:txBody>
      </p:sp>
      <p:pic>
        <p:nvPicPr>
          <p:cNvPr id="121" name="Google Shape;121;p17"/>
          <p:cNvPicPr preferRelativeResize="0"/>
          <p:nvPr/>
        </p:nvPicPr>
        <p:blipFill rotWithShape="1">
          <a:blip r:embed="rId3">
            <a:alphaModFix/>
          </a:blip>
          <a:srcRect l="34478" t="21455" r="33070" b="14764"/>
          <a:stretch/>
        </p:blipFill>
        <p:spPr>
          <a:xfrm>
            <a:off x="145505" y="1248142"/>
            <a:ext cx="314450" cy="320677"/>
          </a:xfrm>
          <a:prstGeom prst="rect">
            <a:avLst/>
          </a:prstGeom>
          <a:noFill/>
          <a:ln>
            <a:noFill/>
          </a:ln>
        </p:spPr>
      </p:pic>
      <p:pic>
        <p:nvPicPr>
          <p:cNvPr id="122" name="Google Shape;122;p17"/>
          <p:cNvPicPr preferRelativeResize="0"/>
          <p:nvPr/>
        </p:nvPicPr>
        <p:blipFill rotWithShape="1">
          <a:blip r:embed="rId3">
            <a:alphaModFix/>
          </a:blip>
          <a:srcRect l="34478" t="21455" r="33070" b="14764"/>
          <a:stretch/>
        </p:blipFill>
        <p:spPr>
          <a:xfrm>
            <a:off x="145505" y="2102628"/>
            <a:ext cx="314450" cy="320677"/>
          </a:xfrm>
          <a:prstGeom prst="rect">
            <a:avLst/>
          </a:prstGeom>
          <a:noFill/>
          <a:ln>
            <a:noFill/>
          </a:ln>
        </p:spPr>
      </p:pic>
      <p:sp>
        <p:nvSpPr>
          <p:cNvPr id="13" name="CaixaDeTexto 12">
            <a:extLst>
              <a:ext uri="{FF2B5EF4-FFF2-40B4-BE49-F238E27FC236}">
                <a16:creationId xmlns:a16="http://schemas.microsoft.com/office/drawing/2014/main" id="{787CEE51-7314-4AA4-B747-446C55F33F0C}"/>
              </a:ext>
            </a:extLst>
          </p:cNvPr>
          <p:cNvSpPr txBox="1"/>
          <p:nvPr/>
        </p:nvSpPr>
        <p:spPr>
          <a:xfrm>
            <a:off x="1171697" y="2986986"/>
            <a:ext cx="4169424" cy="13286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just">
              <a:buNone/>
              <a:defRPr sz="2000" b="1">
                <a:solidFill>
                  <a:schemeClr val="bg1"/>
                </a:solidFill>
                <a:effectLst/>
                <a:latin typeface="Calibri" panose="020F0502020204030204" pitchFamily="34" charset="0"/>
                <a:ea typeface="Calibri" panose="020F0502020204030204" pitchFamily="34" charset="0"/>
              </a:defRPr>
            </a:lvl1pPr>
          </a:lstStyle>
          <a:p>
            <a:r>
              <a:rPr lang="en-US" dirty="0"/>
              <a:t>It can boost access and participation to LLL thanks to the modular approach and portability of credits</a:t>
            </a:r>
          </a:p>
        </p:txBody>
      </p:sp>
      <p:pic>
        <p:nvPicPr>
          <p:cNvPr id="14" name="Google Shape;122;p17">
            <a:extLst>
              <a:ext uri="{FF2B5EF4-FFF2-40B4-BE49-F238E27FC236}">
                <a16:creationId xmlns:a16="http://schemas.microsoft.com/office/drawing/2014/main" id="{1001F496-7C89-4CE1-8188-6CC961028111}"/>
              </a:ext>
            </a:extLst>
          </p:cNvPr>
          <p:cNvPicPr preferRelativeResize="0"/>
          <p:nvPr/>
        </p:nvPicPr>
        <p:blipFill rotWithShape="1">
          <a:blip r:embed="rId3">
            <a:alphaModFix/>
          </a:blip>
          <a:srcRect l="34478" t="21455" r="33070" b="14764"/>
          <a:stretch/>
        </p:blipFill>
        <p:spPr>
          <a:xfrm>
            <a:off x="784671" y="3094880"/>
            <a:ext cx="314450" cy="320677"/>
          </a:xfrm>
          <a:prstGeom prst="rect">
            <a:avLst/>
          </a:prstGeom>
          <a:noFill/>
          <a:ln>
            <a:noFill/>
          </a:ln>
        </p:spPr>
      </p:pic>
      <p:pic>
        <p:nvPicPr>
          <p:cNvPr id="5130" name="Picture 10" descr="Widening access and participation – the transformation universities need to  embrace | Times Higher Education (THE)">
            <a:extLst>
              <a:ext uri="{FF2B5EF4-FFF2-40B4-BE49-F238E27FC236}">
                <a16:creationId xmlns:a16="http://schemas.microsoft.com/office/drawing/2014/main" id="{47673773-3870-43F9-80CF-807A177CA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697" y="1691000"/>
            <a:ext cx="3622320" cy="24133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07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628650" y="273844"/>
            <a:ext cx="7886700" cy="9942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sz="2800" b="1" dirty="0">
                <a:solidFill>
                  <a:schemeClr val="lt1"/>
                </a:solidFill>
                <a:latin typeface="Ubuntu"/>
                <a:ea typeface="Ubuntu"/>
                <a:cs typeface="Ubuntu"/>
                <a:sym typeface="Ubuntu"/>
              </a:rPr>
              <a:t>ILA’s and MC – Shifts are needed</a:t>
            </a:r>
            <a:br>
              <a:rPr lang="en" sz="2800" b="1" dirty="0">
                <a:solidFill>
                  <a:schemeClr val="lt1"/>
                </a:solidFill>
                <a:latin typeface="Ubuntu"/>
                <a:ea typeface="Ubuntu"/>
                <a:cs typeface="Ubuntu"/>
                <a:sym typeface="Ubuntu"/>
              </a:rPr>
            </a:br>
            <a:r>
              <a:rPr lang="en" sz="2800" b="1" dirty="0">
                <a:solidFill>
                  <a:schemeClr val="lt1"/>
                </a:solidFill>
                <a:latin typeface="Ubuntu"/>
                <a:ea typeface="Ubuntu"/>
                <a:cs typeface="Ubuntu"/>
                <a:sym typeface="Ubuntu"/>
              </a:rPr>
              <a:t>T</a:t>
            </a:r>
            <a:r>
              <a:rPr lang="en-US" sz="2800" b="1" dirty="0" err="1">
                <a:solidFill>
                  <a:schemeClr val="lt1"/>
                </a:solidFill>
                <a:latin typeface="Ubuntu"/>
                <a:ea typeface="Ubuntu"/>
                <a:cs typeface="Ubuntu"/>
                <a:sym typeface="Ubuntu"/>
              </a:rPr>
              <a:t>owards</a:t>
            </a:r>
            <a:r>
              <a:rPr lang="en-US" sz="2800" b="1" dirty="0">
                <a:solidFill>
                  <a:schemeClr val="lt1"/>
                </a:solidFill>
                <a:latin typeface="Ubuntu"/>
                <a:ea typeface="Ubuntu"/>
                <a:cs typeface="Ubuntu"/>
                <a:sym typeface="Ubuntu"/>
              </a:rPr>
              <a:t> a lifelong learning paradigm </a:t>
            </a:r>
            <a:r>
              <a:rPr lang="en" sz="2800" b="1" dirty="0">
                <a:solidFill>
                  <a:schemeClr val="lt1"/>
                </a:solidFill>
                <a:latin typeface="Ubuntu"/>
                <a:ea typeface="Ubuntu"/>
                <a:cs typeface="Ubuntu"/>
                <a:sym typeface="Ubuntu"/>
              </a:rPr>
              <a:t>!</a:t>
            </a:r>
            <a:endParaRPr sz="2800" b="1" dirty="0">
              <a:solidFill>
                <a:schemeClr val="lt1"/>
              </a:solidFill>
              <a:latin typeface="Ubuntu"/>
              <a:ea typeface="Ubuntu"/>
              <a:cs typeface="Ubuntu"/>
              <a:sym typeface="Ubuntu"/>
            </a:endParaRPr>
          </a:p>
        </p:txBody>
      </p:sp>
      <p:sp>
        <p:nvSpPr>
          <p:cNvPr id="119" name="Google Shape;119;p17"/>
          <p:cNvSpPr txBox="1"/>
          <p:nvPr/>
        </p:nvSpPr>
        <p:spPr>
          <a:xfrm>
            <a:off x="628650" y="1318973"/>
            <a:ext cx="4114266" cy="1252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None/>
              <a:defRPr sz="2000" b="1">
                <a:solidFill>
                  <a:schemeClr val="bg1"/>
                </a:solidFill>
                <a:effectLst/>
                <a:latin typeface="Calibri" panose="020F0502020204030204" pitchFamily="34" charset="0"/>
                <a:ea typeface="Calibri" panose="020F0502020204030204" pitchFamily="34" charset="0"/>
              </a:defRPr>
            </a:lvl1pPr>
          </a:lstStyle>
          <a:p>
            <a:pPr algn="just"/>
            <a:r>
              <a:rPr lang="en-US" dirty="0">
                <a:sym typeface="Ubuntu"/>
              </a:rPr>
              <a:t>Improve participation in democracy, resilience, personal wellbeing, among other challenges;</a:t>
            </a:r>
            <a:endParaRPr dirty="0">
              <a:sym typeface="Ubuntu"/>
            </a:endParaRPr>
          </a:p>
        </p:txBody>
      </p:sp>
      <p:pic>
        <p:nvPicPr>
          <p:cNvPr id="122" name="Google Shape;122;p17"/>
          <p:cNvPicPr preferRelativeResize="0"/>
          <p:nvPr/>
        </p:nvPicPr>
        <p:blipFill rotWithShape="1">
          <a:blip r:embed="rId3">
            <a:alphaModFix/>
          </a:blip>
          <a:srcRect l="34478" t="21455" r="33070" b="14764"/>
          <a:stretch/>
        </p:blipFill>
        <p:spPr>
          <a:xfrm>
            <a:off x="134738" y="1379402"/>
            <a:ext cx="314450" cy="320677"/>
          </a:xfrm>
          <a:prstGeom prst="rect">
            <a:avLst/>
          </a:prstGeom>
          <a:noFill/>
          <a:ln>
            <a:noFill/>
          </a:ln>
        </p:spPr>
      </p:pic>
      <p:pic>
        <p:nvPicPr>
          <p:cNvPr id="7" name="Google Shape;122;p17">
            <a:extLst>
              <a:ext uri="{FF2B5EF4-FFF2-40B4-BE49-F238E27FC236}">
                <a16:creationId xmlns:a16="http://schemas.microsoft.com/office/drawing/2014/main" id="{D2A47340-8939-41AA-85ED-8BA89A1D2650}"/>
              </a:ext>
            </a:extLst>
          </p:cNvPr>
          <p:cNvPicPr preferRelativeResize="0"/>
          <p:nvPr/>
        </p:nvPicPr>
        <p:blipFill rotWithShape="1">
          <a:blip r:embed="rId3">
            <a:alphaModFix/>
          </a:blip>
          <a:srcRect l="34478" t="21455" r="33070" b="14764"/>
          <a:stretch/>
        </p:blipFill>
        <p:spPr>
          <a:xfrm>
            <a:off x="134738" y="2571750"/>
            <a:ext cx="314450" cy="320677"/>
          </a:xfrm>
          <a:prstGeom prst="rect">
            <a:avLst/>
          </a:prstGeom>
          <a:noFill/>
          <a:ln>
            <a:noFill/>
          </a:ln>
        </p:spPr>
      </p:pic>
      <p:sp>
        <p:nvSpPr>
          <p:cNvPr id="9" name="CaixaDeTexto 8">
            <a:extLst>
              <a:ext uri="{FF2B5EF4-FFF2-40B4-BE49-F238E27FC236}">
                <a16:creationId xmlns:a16="http://schemas.microsoft.com/office/drawing/2014/main" id="{B5EF4FDB-3FDF-4582-B80B-CD6B94814A8E}"/>
              </a:ext>
            </a:extLst>
          </p:cNvPr>
          <p:cNvSpPr txBox="1"/>
          <p:nvPr/>
        </p:nvSpPr>
        <p:spPr>
          <a:xfrm>
            <a:off x="628650" y="2470188"/>
            <a:ext cx="4345002" cy="7078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None/>
              <a:defRPr sz="2000" b="1">
                <a:solidFill>
                  <a:schemeClr val="bg1"/>
                </a:solidFill>
                <a:effectLst/>
                <a:latin typeface="Calibri" panose="020F0502020204030204" pitchFamily="34" charset="0"/>
                <a:ea typeface="Calibri" panose="020F0502020204030204" pitchFamily="34" charset="0"/>
              </a:defRPr>
            </a:lvl1pPr>
          </a:lstStyle>
          <a:p>
            <a:pPr algn="just"/>
            <a:r>
              <a:rPr lang="en-GB" dirty="0"/>
              <a:t>Focus  on the digital and green transitions, and the role of education on it;</a:t>
            </a:r>
            <a:endParaRPr lang="pt-PT" dirty="0"/>
          </a:p>
        </p:txBody>
      </p:sp>
      <p:pic>
        <p:nvPicPr>
          <p:cNvPr id="10" name="Google Shape;122;p17">
            <a:extLst>
              <a:ext uri="{FF2B5EF4-FFF2-40B4-BE49-F238E27FC236}">
                <a16:creationId xmlns:a16="http://schemas.microsoft.com/office/drawing/2014/main" id="{10EEDBB4-E9DA-4819-8CA6-F58B1DBD36E1}"/>
              </a:ext>
            </a:extLst>
          </p:cNvPr>
          <p:cNvPicPr preferRelativeResize="0"/>
          <p:nvPr/>
        </p:nvPicPr>
        <p:blipFill rotWithShape="1">
          <a:blip r:embed="rId3">
            <a:alphaModFix/>
          </a:blip>
          <a:srcRect l="34478" t="21455" r="33070" b="14764"/>
          <a:stretch/>
        </p:blipFill>
        <p:spPr>
          <a:xfrm>
            <a:off x="1386978" y="3887021"/>
            <a:ext cx="314450" cy="320677"/>
          </a:xfrm>
          <a:prstGeom prst="rect">
            <a:avLst/>
          </a:prstGeom>
          <a:noFill/>
          <a:ln>
            <a:noFill/>
          </a:ln>
        </p:spPr>
      </p:pic>
      <p:sp>
        <p:nvSpPr>
          <p:cNvPr id="12" name="CaixaDeTexto 11">
            <a:extLst>
              <a:ext uri="{FF2B5EF4-FFF2-40B4-BE49-F238E27FC236}">
                <a16:creationId xmlns:a16="http://schemas.microsoft.com/office/drawing/2014/main" id="{29C050E6-46F1-45AA-850D-28AF06825AD7}"/>
              </a:ext>
            </a:extLst>
          </p:cNvPr>
          <p:cNvSpPr txBox="1"/>
          <p:nvPr/>
        </p:nvSpPr>
        <p:spPr>
          <a:xfrm>
            <a:off x="1829616" y="3822118"/>
            <a:ext cx="7146187" cy="10156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None/>
              <a:defRPr sz="2000" b="1">
                <a:solidFill>
                  <a:schemeClr val="bg1"/>
                </a:solidFill>
                <a:effectLst/>
                <a:latin typeface="Calibri" panose="020F0502020204030204" pitchFamily="34" charset="0"/>
                <a:ea typeface="Calibri" panose="020F0502020204030204" pitchFamily="34" charset="0"/>
              </a:defRPr>
            </a:lvl1pPr>
          </a:lstStyle>
          <a:p>
            <a:pPr algn="just"/>
            <a:r>
              <a:rPr lang="en-US" dirty="0"/>
              <a:t>Put resources into LLL guidance, community-based learning and diverse types of offer, depending on learners’ needs.</a:t>
            </a:r>
            <a:endParaRPr lang="pt-PT" dirty="0"/>
          </a:p>
        </p:txBody>
      </p:sp>
      <p:pic>
        <p:nvPicPr>
          <p:cNvPr id="6148" name="Picture 4" descr="Já conhece o conceito Lifelong Learning? | Remessa Online">
            <a:extLst>
              <a:ext uri="{FF2B5EF4-FFF2-40B4-BE49-F238E27FC236}">
                <a16:creationId xmlns:a16="http://schemas.microsoft.com/office/drawing/2014/main" id="{21C50D5C-AA72-4542-B097-A2B60549F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4426" y="1539740"/>
            <a:ext cx="3016023" cy="2010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868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628650" y="273844"/>
            <a:ext cx="7886700" cy="9942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sz="2800" b="1" dirty="0">
                <a:solidFill>
                  <a:schemeClr val="lt1"/>
                </a:solidFill>
                <a:latin typeface="Ubuntu"/>
                <a:ea typeface="Ubuntu"/>
                <a:cs typeface="Ubuntu"/>
                <a:sym typeface="Ubuntu"/>
              </a:rPr>
              <a:t>ILA’s and MC – Reccommendations:</a:t>
            </a:r>
            <a:endParaRPr sz="2800" b="1" dirty="0">
              <a:solidFill>
                <a:schemeClr val="lt1"/>
              </a:solidFill>
              <a:latin typeface="Ubuntu"/>
              <a:ea typeface="Ubuntu"/>
              <a:cs typeface="Ubuntu"/>
              <a:sym typeface="Ubuntu"/>
            </a:endParaRPr>
          </a:p>
        </p:txBody>
      </p:sp>
      <p:sp>
        <p:nvSpPr>
          <p:cNvPr id="118" name="Google Shape;118;p17"/>
          <p:cNvSpPr txBox="1"/>
          <p:nvPr/>
        </p:nvSpPr>
        <p:spPr>
          <a:xfrm>
            <a:off x="1928087" y="1167121"/>
            <a:ext cx="7149237" cy="9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bg1"/>
                </a:solidFill>
                <a:latin typeface="Calibri" panose="020F0502020204030204" pitchFamily="34" charset="0"/>
                <a:ea typeface="Calibri" panose="020F0502020204030204" pitchFamily="34" charset="0"/>
              </a:rPr>
              <a:t>Synergies should be built with other EU and national ongoing initiatives such as European Higher Education Strategy, European Education Area;</a:t>
            </a:r>
            <a:endParaRPr sz="2400" dirty="0">
              <a:solidFill>
                <a:schemeClr val="bg1"/>
              </a:solidFill>
              <a:latin typeface="Ubuntu"/>
              <a:ea typeface="Ubuntu"/>
              <a:cs typeface="Ubuntu"/>
              <a:sym typeface="Ubuntu"/>
            </a:endParaRPr>
          </a:p>
        </p:txBody>
      </p:sp>
      <p:sp>
        <p:nvSpPr>
          <p:cNvPr id="119" name="Google Shape;119;p17"/>
          <p:cNvSpPr txBox="1"/>
          <p:nvPr/>
        </p:nvSpPr>
        <p:spPr>
          <a:xfrm>
            <a:off x="1912355" y="2179259"/>
            <a:ext cx="7082562" cy="7405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None/>
              <a:defRPr sz="2000" b="1">
                <a:solidFill>
                  <a:schemeClr val="bg1"/>
                </a:solidFill>
                <a:effectLst/>
                <a:latin typeface="Calibri" panose="020F0502020204030204" pitchFamily="34" charset="0"/>
                <a:ea typeface="Calibri" panose="020F0502020204030204" pitchFamily="34" charset="0"/>
              </a:defRPr>
            </a:lvl1pPr>
          </a:lstStyle>
          <a:p>
            <a:pPr algn="just"/>
            <a:r>
              <a:rPr lang="en-US" dirty="0">
                <a:sym typeface="Ubuntu"/>
              </a:rPr>
              <a:t>Synergies also with national and regional policies on education;</a:t>
            </a:r>
            <a:endParaRPr dirty="0">
              <a:sym typeface="Ubuntu"/>
            </a:endParaRPr>
          </a:p>
        </p:txBody>
      </p:sp>
      <p:pic>
        <p:nvPicPr>
          <p:cNvPr id="121" name="Google Shape;121;p17"/>
          <p:cNvPicPr preferRelativeResize="0"/>
          <p:nvPr/>
        </p:nvPicPr>
        <p:blipFill rotWithShape="1">
          <a:blip r:embed="rId3">
            <a:alphaModFix/>
          </a:blip>
          <a:srcRect l="34478" t="21455" r="33070" b="14764"/>
          <a:stretch/>
        </p:blipFill>
        <p:spPr>
          <a:xfrm>
            <a:off x="1569725" y="1584265"/>
            <a:ext cx="314450" cy="320677"/>
          </a:xfrm>
          <a:prstGeom prst="rect">
            <a:avLst/>
          </a:prstGeom>
          <a:noFill/>
          <a:ln>
            <a:noFill/>
          </a:ln>
        </p:spPr>
      </p:pic>
      <p:pic>
        <p:nvPicPr>
          <p:cNvPr id="122" name="Google Shape;122;p17"/>
          <p:cNvPicPr preferRelativeResize="0"/>
          <p:nvPr/>
        </p:nvPicPr>
        <p:blipFill rotWithShape="1">
          <a:blip r:embed="rId3">
            <a:alphaModFix/>
          </a:blip>
          <a:srcRect l="34478" t="21455" r="33070" b="14764"/>
          <a:stretch/>
        </p:blipFill>
        <p:spPr>
          <a:xfrm>
            <a:off x="1582175" y="2251073"/>
            <a:ext cx="314450" cy="320677"/>
          </a:xfrm>
          <a:prstGeom prst="rect">
            <a:avLst/>
          </a:prstGeom>
          <a:noFill/>
          <a:ln>
            <a:noFill/>
          </a:ln>
        </p:spPr>
      </p:pic>
      <p:pic>
        <p:nvPicPr>
          <p:cNvPr id="7" name="Google Shape;122;p17">
            <a:extLst>
              <a:ext uri="{FF2B5EF4-FFF2-40B4-BE49-F238E27FC236}">
                <a16:creationId xmlns:a16="http://schemas.microsoft.com/office/drawing/2014/main" id="{D2A47340-8939-41AA-85ED-8BA89A1D2650}"/>
              </a:ext>
            </a:extLst>
          </p:cNvPr>
          <p:cNvPicPr preferRelativeResize="0"/>
          <p:nvPr/>
        </p:nvPicPr>
        <p:blipFill rotWithShape="1">
          <a:blip r:embed="rId3">
            <a:alphaModFix/>
          </a:blip>
          <a:srcRect l="34478" t="21455" r="33070" b="14764"/>
          <a:stretch/>
        </p:blipFill>
        <p:spPr>
          <a:xfrm>
            <a:off x="1582175" y="2961616"/>
            <a:ext cx="314450" cy="320677"/>
          </a:xfrm>
          <a:prstGeom prst="rect">
            <a:avLst/>
          </a:prstGeom>
          <a:noFill/>
          <a:ln>
            <a:noFill/>
          </a:ln>
        </p:spPr>
      </p:pic>
      <p:sp>
        <p:nvSpPr>
          <p:cNvPr id="9" name="CaixaDeTexto 8">
            <a:extLst>
              <a:ext uri="{FF2B5EF4-FFF2-40B4-BE49-F238E27FC236}">
                <a16:creationId xmlns:a16="http://schemas.microsoft.com/office/drawing/2014/main" id="{B5EF4FDB-3FDF-4582-B80B-CD6B94814A8E}"/>
              </a:ext>
            </a:extLst>
          </p:cNvPr>
          <p:cNvSpPr txBox="1"/>
          <p:nvPr/>
        </p:nvSpPr>
        <p:spPr>
          <a:xfrm>
            <a:off x="1863285" y="2768011"/>
            <a:ext cx="7180701" cy="10329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None/>
              <a:defRPr sz="2000" b="1">
                <a:solidFill>
                  <a:schemeClr val="bg1"/>
                </a:solidFill>
                <a:effectLst/>
                <a:latin typeface="Calibri" panose="020F0502020204030204" pitchFamily="34" charset="0"/>
                <a:ea typeface="Calibri" panose="020F0502020204030204" pitchFamily="34" charset="0"/>
              </a:defRPr>
            </a:lvl1pPr>
          </a:lstStyle>
          <a:p>
            <a:pPr algn="just"/>
            <a:r>
              <a:rPr lang="en-US" dirty="0"/>
              <a:t>Learners must be central to the initiative, so the development of MCs must depart from the concept of the learner centered approach;</a:t>
            </a:r>
            <a:endParaRPr lang="pt-PT" dirty="0"/>
          </a:p>
        </p:txBody>
      </p:sp>
      <p:pic>
        <p:nvPicPr>
          <p:cNvPr id="10" name="Google Shape;122;p17">
            <a:extLst>
              <a:ext uri="{FF2B5EF4-FFF2-40B4-BE49-F238E27FC236}">
                <a16:creationId xmlns:a16="http://schemas.microsoft.com/office/drawing/2014/main" id="{10EEDBB4-E9DA-4819-8CA6-F58B1DBD36E1}"/>
              </a:ext>
            </a:extLst>
          </p:cNvPr>
          <p:cNvPicPr preferRelativeResize="0"/>
          <p:nvPr/>
        </p:nvPicPr>
        <p:blipFill rotWithShape="1">
          <a:blip r:embed="rId3">
            <a:alphaModFix/>
          </a:blip>
          <a:srcRect l="34478" t="21455" r="33070" b="14764"/>
          <a:stretch/>
        </p:blipFill>
        <p:spPr>
          <a:xfrm>
            <a:off x="1613638" y="3903910"/>
            <a:ext cx="314450" cy="320677"/>
          </a:xfrm>
          <a:prstGeom prst="rect">
            <a:avLst/>
          </a:prstGeom>
          <a:noFill/>
          <a:ln>
            <a:noFill/>
          </a:ln>
        </p:spPr>
      </p:pic>
      <p:sp>
        <p:nvSpPr>
          <p:cNvPr id="12" name="CaixaDeTexto 11">
            <a:extLst>
              <a:ext uri="{FF2B5EF4-FFF2-40B4-BE49-F238E27FC236}">
                <a16:creationId xmlns:a16="http://schemas.microsoft.com/office/drawing/2014/main" id="{29C050E6-46F1-45AA-850D-28AF06825AD7}"/>
              </a:ext>
            </a:extLst>
          </p:cNvPr>
          <p:cNvSpPr txBox="1"/>
          <p:nvPr/>
        </p:nvSpPr>
        <p:spPr>
          <a:xfrm>
            <a:off x="1911753" y="3830002"/>
            <a:ext cx="7149237" cy="10156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None/>
              <a:defRPr sz="2000" b="1">
                <a:solidFill>
                  <a:schemeClr val="bg1"/>
                </a:solidFill>
                <a:effectLst/>
                <a:latin typeface="Calibri" panose="020F0502020204030204" pitchFamily="34" charset="0"/>
                <a:ea typeface="Calibri" panose="020F0502020204030204" pitchFamily="34" charset="0"/>
              </a:defRPr>
            </a:lvl1pPr>
          </a:lstStyle>
          <a:p>
            <a:pPr algn="just"/>
            <a:r>
              <a:rPr lang="en-US" dirty="0"/>
              <a:t>MCs could also serve as a tool for the recognition and valorization of all the knowledge, skills and competences acquired outside the formal education system;</a:t>
            </a:r>
            <a:endParaRPr lang="pt-PT" dirty="0"/>
          </a:p>
        </p:txBody>
      </p:sp>
    </p:spTree>
    <p:extLst>
      <p:ext uri="{BB962C8B-B14F-4D97-AF65-F5344CB8AC3E}">
        <p14:creationId xmlns:p14="http://schemas.microsoft.com/office/powerpoint/2010/main" val="171161100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1615</Words>
  <Application>Microsoft Office PowerPoint</Application>
  <PresentationFormat>Apresentação no Ecrã (16:9)</PresentationFormat>
  <Paragraphs>92</Paragraphs>
  <Slides>11</Slides>
  <Notes>11</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11</vt:i4>
      </vt:variant>
    </vt:vector>
  </HeadingPairs>
  <TitlesOfParts>
    <vt:vector size="17" baseType="lpstr">
      <vt:lpstr>Comfortaa</vt:lpstr>
      <vt:lpstr>Ubuntu</vt:lpstr>
      <vt:lpstr>Amasis MT Pro Medium</vt:lpstr>
      <vt:lpstr>Calibri</vt:lpstr>
      <vt:lpstr>Arial</vt:lpstr>
      <vt:lpstr>Office Theme</vt:lpstr>
      <vt:lpstr>Lifelong Learning Entitlements: a European solution to upskilling and reskilling</vt:lpstr>
      <vt:lpstr>“Promote a holistic vision to lifelong learning, from cradle to grave, by facilitating European-wide cross-sector cooperation among civil society organisations in the field of education &amp; training and voicing citizens’ concerns”</vt:lpstr>
      <vt:lpstr>Apresentação do PowerPoint</vt:lpstr>
      <vt:lpstr>From the ambitions of the EU to Education as a human right…</vt:lpstr>
      <vt:lpstr>Apresentação do PowerPoint</vt:lpstr>
      <vt:lpstr>Individual Learning Accounts – what is already there?</vt:lpstr>
      <vt:lpstr>Micro-Credentials  - what is already there?</vt:lpstr>
      <vt:lpstr>ILA’s and MC – Shifts are needed Towards a lifelong learning paradigm !</vt:lpstr>
      <vt:lpstr>ILA’s and MC – Reccommendations:</vt:lpstr>
      <vt:lpstr>All learning is valuable  for a prosperous and just society</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Lifelong Learning Entitlements: a European solution to upskilling and reskilling</dc:title>
  <dc:creator>Susana Oliveira</dc:creator>
  <cp:lastModifiedBy>Susana Oliveira</cp:lastModifiedBy>
  <cp:revision>5</cp:revision>
  <dcterms:modified xsi:type="dcterms:W3CDTF">2022-03-14T14:14:57Z</dcterms:modified>
</cp:coreProperties>
</file>