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63" r:id="rId2"/>
    <p:sldMasterId id="2147483877" r:id="rId3"/>
    <p:sldMasterId id="2147483890" r:id="rId4"/>
  </p:sldMasterIdLst>
  <p:notesMasterIdLst>
    <p:notesMasterId r:id="rId15"/>
  </p:notesMasterIdLst>
  <p:handoutMasterIdLst>
    <p:handoutMasterId r:id="rId16"/>
  </p:handoutMasterIdLst>
  <p:sldIdLst>
    <p:sldId id="314" r:id="rId5"/>
    <p:sldId id="332" r:id="rId6"/>
    <p:sldId id="320" r:id="rId7"/>
    <p:sldId id="341" r:id="rId8"/>
    <p:sldId id="343" r:id="rId9"/>
    <p:sldId id="344" r:id="rId10"/>
    <p:sldId id="345" r:id="rId11"/>
    <p:sldId id="346" r:id="rId12"/>
    <p:sldId id="337" r:id="rId13"/>
    <p:sldId id="348" r:id="rId14"/>
  </p:sldIdLst>
  <p:sldSz cx="6858000" cy="5143500"/>
  <p:notesSz cx="6718300" cy="9855200"/>
  <p:defaultTextStyle>
    <a:defPPr>
      <a:defRPr lang="en-US"/>
    </a:defPPr>
    <a:lvl1pPr algn="l" defTabSz="45398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3981" indent="1588" algn="l" defTabSz="45398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1135" indent="1588" algn="l" defTabSz="45398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68289" indent="1588" algn="l" defTabSz="45398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5445" indent="1588" algn="l" defTabSz="45398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5772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2926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080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235" algn="l" defTabSz="91431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0090"/>
    <a:srgbClr val="233244"/>
    <a:srgbClr val="3279A5"/>
    <a:srgbClr val="0099CC"/>
    <a:srgbClr val="55BFD1"/>
    <a:srgbClr val="9E9F9E"/>
    <a:srgbClr val="74A921"/>
    <a:srgbClr val="5E9C37"/>
    <a:srgbClr val="87B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69371" autoAdjust="0"/>
  </p:normalViewPr>
  <p:slideViewPr>
    <p:cSldViewPr snapToGrid="0" snapToObjects="1">
      <p:cViewPr>
        <p:scale>
          <a:sx n="95" d="100"/>
          <a:sy n="95" d="100"/>
        </p:scale>
        <p:origin x="-258" y="276"/>
      </p:cViewPr>
      <p:guideLst>
        <p:guide orient="horz" pos="1620"/>
        <p:guide pos="2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fields of studies</a:t>
            </a:r>
            <a:r>
              <a:rPr lang="en-GB" sz="1400" baseline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sz="1400" baseline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baseline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RU Master students</a:t>
            </a:r>
            <a:endParaRPr lang="en-GB" sz="1400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7872945936088455"/>
          <c:y val="7.366222770084404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Sheet1!$A$22:$A$28</c:f>
              <c:strCache>
                <c:ptCount val="7"/>
                <c:pt idx="0">
                  <c:v>Engineering, Technology</c:v>
                </c:pt>
                <c:pt idx="1">
                  <c:v>Geography, Geology</c:v>
                </c:pt>
                <c:pt idx="2">
                  <c:v>Humanities</c:v>
                </c:pt>
                <c:pt idx="3">
                  <c:v>Mathematics, Informatics</c:v>
                </c:pt>
                <c:pt idx="4">
                  <c:v>Life Science</c:v>
                </c:pt>
                <c:pt idx="5">
                  <c:v>Social Science</c:v>
                </c:pt>
                <c:pt idx="6">
                  <c:v>Other Areas of studies</c:v>
                </c:pt>
              </c:strCache>
            </c:strRef>
          </c:cat>
          <c:val>
            <c:numRef>
              <c:f>Sheet1!$B$22:$B$28</c:f>
              <c:numCache>
                <c:formatCode>0%</c:formatCode>
                <c:ptCount val="7"/>
                <c:pt idx="0">
                  <c:v>0.24</c:v>
                </c:pt>
                <c:pt idx="1">
                  <c:v>0.14000000000000001</c:v>
                </c:pt>
                <c:pt idx="2">
                  <c:v>0.1</c:v>
                </c:pt>
                <c:pt idx="3">
                  <c:v>0.12</c:v>
                </c:pt>
                <c:pt idx="4">
                  <c:v>0.1</c:v>
                </c:pt>
                <c:pt idx="5">
                  <c:v>0.15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000" y="0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1E9D1E-FC62-47AD-A48D-C3F98A7689D3}" type="datetimeFigureOut">
              <a:rPr lang="fr-FR"/>
              <a:pPr>
                <a:defRPr/>
              </a:pPr>
              <a:t>26/09/2017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1182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000" y="9361182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FC24BE-7D58-4930-8803-2DA3F2A507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72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000" y="0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6CB09B-BF14-4F86-9E65-EE4B767A8915}" type="datetimeFigureOut">
              <a:rPr lang="fr-FR"/>
              <a:pPr>
                <a:defRPr/>
              </a:pPr>
              <a:t>26/09/2017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31900"/>
            <a:ext cx="4432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301" y="4743524"/>
            <a:ext cx="5373699" cy="3879777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1182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000" y="9361182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 defTabSz="4523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1FBC8-610A-4A2F-9076-0E845E4A45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9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2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4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594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1FBC8-610A-4A2F-9076-0E845E4A459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50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7945" indent="-226177" defTabSz="4523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0299" indent="-226177" defTabSz="4523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2653" indent="-226177" defTabSz="4523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5006" indent="-226177" defTabSz="4523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7BF6459-E407-454D-B78A-3B421881BCBE}" type="slidenum">
              <a:rPr lang="fr-FR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11483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7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90701"/>
            <a:ext cx="3028950" cy="27253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790701"/>
            <a:ext cx="3028950" cy="27253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8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3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7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5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0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9195" y="842963"/>
            <a:ext cx="1544241" cy="36730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42963"/>
            <a:ext cx="4521994" cy="3673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17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80214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58318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rasmus_mundus_ppt_inner_p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70469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213101" y="4732339"/>
            <a:ext cx="485775" cy="403225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600" i="1" dirty="0">
                <a:solidFill>
                  <a:srgbClr val="FFFFFF"/>
                </a:solidFill>
              </a:rPr>
              <a:t>Erasmus+</a:t>
            </a:r>
            <a:endParaRPr lang="en-GB" sz="600" i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5" y="1167205"/>
            <a:ext cx="6172200" cy="702469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0" y="1923679"/>
            <a:ext cx="6172200" cy="2725341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4684714"/>
            <a:ext cx="1600200" cy="357187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457189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900" y="4684714"/>
            <a:ext cx="1600200" cy="357187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457189">
              <a:defRPr/>
            </a:pPr>
            <a:fld id="{45374802-099F-407A-9C12-8685D1B441CB}" type="slidenum">
              <a:rPr lang="en-GB" smtClean="0"/>
              <a:pPr defTabSz="457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6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15719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3667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95315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6858000" cy="7413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3428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170240" y="4948240"/>
            <a:ext cx="515937" cy="215900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68565" tIns="34289" rIns="68565" bIns="34289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5700" b="1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51189" y="4948240"/>
            <a:ext cx="493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5" tIns="34289" rIns="68565" bIns="34289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914175">
              <a:defRPr/>
            </a:pPr>
            <a:r>
              <a:rPr lang="fr-BE" sz="5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25429"/>
            <a:ext cx="10683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5" y="1167214"/>
            <a:ext cx="6172200" cy="702469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0" y="1923680"/>
            <a:ext cx="6172200" cy="2725341"/>
          </a:xfrm>
          <a:prstGeom prst="rect">
            <a:avLst/>
          </a:prstGeom>
        </p:spPr>
        <p:txBody>
          <a:bodyPr lIns="91420" tIns="45710" rIns="91420" bIns="45710"/>
          <a:lstStyle>
            <a:lvl1pPr marL="257114" indent="-257114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150813" y="4402138"/>
            <a:ext cx="1631950" cy="150812"/>
          </a:xfrm>
          <a:prstGeom prst="rect">
            <a:avLst/>
          </a:prstGeom>
        </p:spPr>
        <p:txBody>
          <a:bodyPr lIns="91420" tIns="45710" rIns="91420" bIns="45710"/>
          <a:lstStyle>
            <a:lvl1pPr defTabSz="455459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78364"/>
            <a:ext cx="2171700" cy="363537"/>
          </a:xfrm>
          <a:prstGeom prst="rect">
            <a:avLst/>
          </a:prstGeom>
        </p:spPr>
        <p:txBody>
          <a:bodyPr lIns="91420" tIns="45710" rIns="91420" bIns="45710"/>
          <a:lstStyle>
            <a:lvl1pPr defTabSz="455459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92" y="4627567"/>
            <a:ext cx="377825" cy="377825"/>
          </a:xfrm>
          <a:prstGeom prst="ellipse">
            <a:avLst/>
          </a:prstGeom>
        </p:spPr>
        <p:txBody>
          <a:bodyPr lIns="91420" tIns="45710" rIns="91420" bIns="45710"/>
          <a:lstStyle>
            <a:lvl1pPr defTabSz="455459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E128E3B-ED54-492B-A4E0-693ABB38D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0037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6858000" cy="7413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3427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170240" y="4948240"/>
            <a:ext cx="515937" cy="215900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68561" tIns="34289" rIns="68561" bIns="3428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08">
              <a:defRPr/>
            </a:pPr>
            <a:endParaRPr lang="en-US" altLang="en-US" sz="5700" b="1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51189" y="4948240"/>
            <a:ext cx="493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1" tIns="34289" rIns="68561" bIns="34289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914108">
              <a:defRPr/>
            </a:pPr>
            <a:r>
              <a:rPr lang="fr-BE" sz="5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25429"/>
            <a:ext cx="10683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5" y="1167217"/>
            <a:ext cx="6172200" cy="702469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0" y="1923680"/>
            <a:ext cx="6172200" cy="2725341"/>
          </a:xfrm>
          <a:prstGeom prst="rect">
            <a:avLst/>
          </a:prstGeom>
        </p:spPr>
        <p:txBody>
          <a:bodyPr lIns="91420" tIns="45710" rIns="91420" bIns="45710"/>
          <a:lstStyle>
            <a:lvl1pPr marL="257096" indent="-257096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150813" y="4402138"/>
            <a:ext cx="1631950" cy="150812"/>
          </a:xfrm>
          <a:prstGeom prst="rect">
            <a:avLst/>
          </a:prstGeom>
        </p:spPr>
        <p:txBody>
          <a:bodyPr lIns="91420" tIns="45710" rIns="91420" bIns="45710"/>
          <a:lstStyle>
            <a:lvl1pPr defTabSz="457022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78364"/>
            <a:ext cx="2171700" cy="363537"/>
          </a:xfrm>
          <a:prstGeom prst="rect">
            <a:avLst/>
          </a:prstGeom>
        </p:spPr>
        <p:txBody>
          <a:bodyPr lIns="91420" tIns="45710" rIns="91420" bIns="45710"/>
          <a:lstStyle>
            <a:lvl1pPr defTabSz="457022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92" y="4627567"/>
            <a:ext cx="377825" cy="377825"/>
          </a:xfrm>
          <a:prstGeom prst="ellipse">
            <a:avLst/>
          </a:prstGeom>
        </p:spPr>
        <p:txBody>
          <a:bodyPr lIns="91420" tIns="45710" rIns="91420" bIns="45710"/>
          <a:lstStyle>
            <a:lvl1pPr defTabSz="457022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DCBD41C-77D7-447F-A582-E44164321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98677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154"/>
            <a:ext cx="6858000" cy="4299347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72500" y="4948015"/>
            <a:ext cx="513160" cy="215931"/>
          </a:xfrm>
          <a:prstGeom prst="rect">
            <a:avLst/>
          </a:prstGeom>
          <a:solidFill>
            <a:srgbClr val="FFD624"/>
          </a:solidFill>
          <a:ln>
            <a:solidFill>
              <a:srgbClr val="FFD624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4964" y="1231200"/>
            <a:ext cx="3402378" cy="1566174"/>
          </a:xfrm>
        </p:spPr>
        <p:txBody>
          <a:bodyPr/>
          <a:lstStyle>
            <a:lvl1pPr indent="0">
              <a:defRPr sz="36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658" y="2949792"/>
            <a:ext cx="2808312" cy="1404156"/>
          </a:xfrm>
        </p:spPr>
        <p:txBody>
          <a:bodyPr/>
          <a:lstStyle>
            <a:lvl1pPr indent="0">
              <a:buNone/>
              <a:defRPr sz="2300" b="1" i="0">
                <a:solidFill>
                  <a:schemeClr val="bg1"/>
                </a:solidFill>
              </a:defRPr>
            </a:lvl1pPr>
            <a:lvl3pPr marL="171446" indent="-171446" algn="l">
              <a:defRPr sz="23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13" descr="logo_ce-eac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34" y="230896"/>
            <a:ext cx="1185011" cy="8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3123222" y="4922079"/>
            <a:ext cx="567538" cy="2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914378"/>
            <a:r>
              <a:rPr lang="fr-BE" sz="500" i="1" smtClean="0">
                <a:solidFill>
                  <a:srgbClr val="000000"/>
                </a:solidFill>
              </a:rPr>
              <a:t>Education </a:t>
            </a:r>
            <a:br>
              <a:rPr lang="fr-BE" sz="500" i="1" smtClean="0">
                <a:solidFill>
                  <a:srgbClr val="000000"/>
                </a:solidFill>
              </a:rPr>
            </a:br>
            <a:r>
              <a:rPr lang="fr-BE" sz="500" i="1" smtClean="0">
                <a:solidFill>
                  <a:srgbClr val="000000"/>
                </a:solidFill>
              </a:rPr>
              <a:t>and Culture</a:t>
            </a:r>
            <a:endParaRPr lang="fr-BE" sz="5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12976" y="4948108"/>
            <a:ext cx="459000" cy="215931"/>
          </a:xfrm>
          <a:prstGeom prst="rect">
            <a:avLst/>
          </a:prstGeom>
          <a:solidFill>
            <a:srgbClr val="FFD624"/>
          </a:solidFill>
          <a:ln>
            <a:solidFill>
              <a:srgbClr val="FFD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858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5" y="1167205"/>
            <a:ext cx="6172200" cy="702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77967"/>
            <a:ext cx="2171700" cy="3631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0" y="1923679"/>
            <a:ext cx="6172200" cy="2725341"/>
          </a:xfrm>
        </p:spPr>
        <p:txBody>
          <a:bodyPr/>
          <a:lstStyle>
            <a:lvl1pPr marL="257168" indent="-257168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3168438" y="4924144"/>
            <a:ext cx="567538" cy="2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914378"/>
            <a:r>
              <a:rPr lang="fr-BE" sz="500" i="1" smtClean="0">
                <a:solidFill>
                  <a:srgbClr val="000000"/>
                </a:solidFill>
              </a:rPr>
              <a:t>Education </a:t>
            </a:r>
            <a:br>
              <a:rPr lang="fr-BE" sz="500" i="1" smtClean="0">
                <a:solidFill>
                  <a:srgbClr val="000000"/>
                </a:solidFill>
              </a:rPr>
            </a:br>
            <a:r>
              <a:rPr lang="fr-BE" sz="500" i="1" smtClean="0">
                <a:solidFill>
                  <a:srgbClr val="000000"/>
                </a:solidFill>
              </a:rPr>
              <a:t>and Culture</a:t>
            </a:r>
            <a:endParaRPr lang="fr-BE" sz="500" i="1">
              <a:solidFill>
                <a:srgbClr val="000000"/>
              </a:solidFill>
            </a:endParaRPr>
          </a:p>
        </p:txBody>
      </p:sp>
      <p:pic>
        <p:nvPicPr>
          <p:cNvPr id="14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49" y="224062"/>
            <a:ext cx="1080000" cy="7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2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3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5401" indent="-225401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557" indent="-22540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711" indent="-22540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5" indent="-22540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021" indent="-22540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2" algn="l" defTabSz="9142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5" r:id="rId2"/>
    <p:sldLayoutId id="2147483846" r:id="rId3"/>
    <p:sldLayoutId id="2147483847" r:id="rId4"/>
    <p:sldLayoutId id="2147483850" r:id="rId5"/>
    <p:sldLayoutId id="2147483851" r:id="rId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907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07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907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907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907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46" algn="l" defTabSz="9125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08" algn="l" defTabSz="9125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58" algn="l" defTabSz="9125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14" algn="l" defTabSz="9125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2227" indent="-222227" algn="l" defTabSz="907959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382" indent="-222227" algn="l" defTabSz="9079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536" indent="-222227" algn="l" defTabSz="9079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692" indent="-222227" algn="l" defTabSz="9079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0846" indent="-222227" algn="l" defTabSz="9079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1235" y="842964"/>
            <a:ext cx="6172200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90701"/>
            <a:ext cx="6172200" cy="27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914378"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ctr">
              <a:defRPr lang="en-GB" sz="11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914378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378">
              <a:defRPr/>
            </a:pPr>
            <a:fld id="{9C8D21B7-B314-438C-91E9-7FF9087DC078}" type="slidenum">
              <a:rPr lang="en-GB" smtClean="0">
                <a:solidFill>
                  <a:srgbClr val="000000"/>
                </a:solidFill>
                <a:cs typeface="+mn-cs"/>
              </a:rPr>
              <a:pPr defTabSz="914378"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3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marL="269075" indent="-269075"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+mj-lt"/>
          <a:ea typeface="+mj-ea"/>
          <a:cs typeface="+mj-cs"/>
        </a:defRPr>
      </a:lvl1pPr>
      <a:lvl2pPr marL="269075" indent="-269075"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2pPr>
      <a:lvl3pPr marL="269075" indent="-269075"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3pPr>
      <a:lvl4pPr marL="269075" indent="-269075"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4pPr>
      <a:lvl5pPr marL="269075" indent="-269075"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5pPr>
      <a:lvl6pPr marL="611966" algn="l" rtl="0" fontAlgn="base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6pPr>
      <a:lvl7pPr marL="954857" algn="l" rtl="0" fontAlgn="base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7pPr>
      <a:lvl8pPr marL="1297748" algn="l" rtl="0" fontAlgn="base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8pPr>
      <a:lvl9pPr marL="1640640" algn="l" rtl="0" fontAlgn="base">
        <a:spcBef>
          <a:spcPct val="0"/>
        </a:spcBef>
        <a:spcAft>
          <a:spcPct val="0"/>
        </a:spcAft>
        <a:defRPr sz="2300" b="1">
          <a:solidFill>
            <a:srgbClr val="0F5494"/>
          </a:solidFill>
          <a:latin typeface="Verdana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0F5494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9393" y="1025150"/>
            <a:ext cx="6707981" cy="3629025"/>
            <a:chOff x="56" y="1006"/>
            <a:chExt cx="5634" cy="3048"/>
          </a:xfrm>
          <a:solidFill>
            <a:srgbClr val="0070C0">
              <a:alpha val="36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26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426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426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903459"/>
            <a:ext cx="6858000" cy="9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>
            <a:lvl1pPr defTabSz="450850" eaLnBrk="0" hangingPunct="0">
              <a:spcBef>
                <a:spcPct val="20000"/>
              </a:spcBef>
              <a:buClr>
                <a:schemeClr val="bg1"/>
              </a:buClr>
              <a:buChar char="•"/>
              <a:defRPr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08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15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0850" eaLnBrk="0" hangingPunct="0">
              <a:spcBef>
                <a:spcPct val="20000"/>
              </a:spcBef>
              <a:defRPr sz="11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08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085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FFFFFF"/>
                </a:solidFill>
                <a:latin typeface="+mj-lt"/>
              </a:rPr>
              <a:t>EU-Russia Cooperation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FFFFFF"/>
                </a:solidFill>
                <a:latin typeface="+mj-lt"/>
              </a:rPr>
              <a:t>in Higher Education</a:t>
            </a:r>
            <a:endParaRPr lang="en-GB" altLang="en-US" sz="2800" b="1" i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6184" y="2857522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GB" altLang="en-US" dirty="0"/>
          </a:p>
          <a:p>
            <a:pPr algn="r"/>
            <a:endParaRPr lang="en-GB" altLang="en-US" dirty="0"/>
          </a:p>
          <a:p>
            <a:pPr algn="r"/>
            <a:r>
              <a:rPr lang="en-GB" altLang="en-US" dirty="0" smtClean="0">
                <a:solidFill>
                  <a:schemeClr val="bg1"/>
                </a:solidFill>
              </a:rPr>
              <a:t>27 </a:t>
            </a:r>
            <a:r>
              <a:rPr lang="en-GB" altLang="en-US" dirty="0">
                <a:solidFill>
                  <a:schemeClr val="bg1"/>
                </a:solidFill>
              </a:rPr>
              <a:t>September 2017</a:t>
            </a:r>
          </a:p>
          <a:p>
            <a:pPr algn="r"/>
            <a:r>
              <a:rPr lang="en-GB" altLang="en-US" dirty="0" smtClean="0">
                <a:solidFill>
                  <a:schemeClr val="bg1"/>
                </a:solidFill>
              </a:rPr>
              <a:t>Kamila Partyka</a:t>
            </a:r>
            <a:endParaRPr lang="en-GB" altLang="en-US" dirty="0">
              <a:solidFill>
                <a:schemeClr val="bg1"/>
              </a:solidFill>
            </a:endParaRPr>
          </a:p>
          <a:p>
            <a:pPr algn="r"/>
            <a:r>
              <a:rPr lang="en-GB" altLang="en-US" dirty="0" smtClean="0">
                <a:solidFill>
                  <a:schemeClr val="bg1"/>
                </a:solidFill>
              </a:rPr>
              <a:t>European Commission</a:t>
            </a:r>
          </a:p>
          <a:p>
            <a:pPr algn="r"/>
            <a:r>
              <a:rPr lang="en-GB" altLang="en-US" dirty="0" smtClean="0">
                <a:solidFill>
                  <a:schemeClr val="bg1"/>
                </a:solidFill>
              </a:rPr>
              <a:t>DG </a:t>
            </a:r>
            <a:r>
              <a:rPr lang="en-GB" altLang="en-US" dirty="0">
                <a:solidFill>
                  <a:schemeClr val="bg1"/>
                </a:solidFill>
              </a:rPr>
              <a:t>EAC</a:t>
            </a:r>
          </a:p>
        </p:txBody>
      </p:sp>
    </p:spTree>
    <p:extLst>
      <p:ext uri="{BB962C8B-B14F-4D97-AF65-F5344CB8AC3E}">
        <p14:creationId xmlns:p14="http://schemas.microsoft.com/office/powerpoint/2010/main" val="30364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44" y="0"/>
            <a:ext cx="72323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ogo of the European Higher Education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4" y="2564857"/>
            <a:ext cx="1973520" cy="10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760921" y="2321168"/>
            <a:ext cx="1963142" cy="763344"/>
          </a:xfrm>
          <a:prstGeom prst="roundRect">
            <a:avLst/>
          </a:prstGeom>
          <a:solidFill>
            <a:srgbClr val="C6D9F1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p3d extrusionH="57150" prstMaterial="matt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12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Internationalisation</a:t>
            </a:r>
            <a:endParaRPr lang="en-GB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2147" y="2368219"/>
            <a:ext cx="1783922" cy="797011"/>
          </a:xfrm>
          <a:prstGeom prst="roundRect">
            <a:avLst>
              <a:gd name="adj" fmla="val 3911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p3d extrusionH="57150" prstMaterial="matte">
              <a:bevelT w="38100" h="38100"/>
            </a:sp3d>
          </a:bodyPr>
          <a:lstStyle/>
          <a:p>
            <a:pPr algn="ctr" eaLnBrk="0" hangingPunct="0">
              <a:lnSpc>
                <a:spcPts val="1725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Employability and competences</a:t>
            </a:r>
            <a:endParaRPr lang="en-GB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8030" y="3600973"/>
            <a:ext cx="1758039" cy="897416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p3d extrusionH="57150" prstMaterial="matte">
              <a:bevelT w="38100" h="38100"/>
            </a:sp3d>
          </a:bodyPr>
          <a:lstStyle/>
          <a:p>
            <a:pPr algn="ctr" eaLnBrk="0" hangingPunct="0">
              <a:lnSpc>
                <a:spcPts val="1725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inclusive systems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1942" y="3720023"/>
            <a:ext cx="1854250" cy="7785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atte">
              <a:bevelT w="38100" h="38100"/>
            </a:sp3d>
          </a:bodyPr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assurance</a:t>
            </a:r>
            <a:endParaRPr lang="en-GB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60921" y="3530633"/>
            <a:ext cx="1534746" cy="835428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anchor="ctr">
            <a:sp3d extrusionH="57150" prstMaterial="matte">
              <a:bevelT w="38100" h="38100"/>
            </a:sp3d>
          </a:bodyPr>
          <a:lstStyle/>
          <a:p>
            <a:pPr algn="ctr" eaLnBrk="0" hangingPunct="0">
              <a:lnSpc>
                <a:spcPts val="1725"/>
              </a:lnSpc>
              <a:defRPr/>
            </a:pP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Mobility and recognition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2148" y="1105687"/>
            <a:ext cx="1955206" cy="873310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anchor="ctr">
            <a:sp3d extrusionH="57150" prstMaterial="matte">
              <a:bevelT w="38100" h="38100"/>
            </a:sp3d>
          </a:bodyPr>
          <a:lstStyle/>
          <a:p>
            <a:pPr algn="ctr" eaLnBrk="0" hangingPunct="0">
              <a:lnSpc>
                <a:spcPts val="1725"/>
              </a:lnSpc>
              <a:defRPr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and relevance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60919" y="1110527"/>
            <a:ext cx="1748943" cy="798132"/>
          </a:xfrm>
          <a:prstGeom prst="roundRect">
            <a:avLst/>
          </a:prstGeom>
          <a:solidFill>
            <a:srgbClr val="EEECE1">
              <a:lumMod val="90000"/>
            </a:srgbClr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anchor="ctr">
            <a:sp3d extrusionH="57150" prstMaterial="matte">
              <a:bevelT w="38100" h="38100"/>
            </a:sp3d>
          </a:bodyPr>
          <a:lstStyle/>
          <a:p>
            <a:pPr algn="ctr" eaLnBrk="0" hangingPunct="0">
              <a:lnSpc>
                <a:spcPts val="1725"/>
              </a:lnSpc>
              <a:defRPr/>
            </a:pP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Pan-European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41" y="1110527"/>
            <a:ext cx="1335642" cy="183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4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0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02" y="944815"/>
            <a:ext cx="6534726" cy="702469"/>
          </a:xfrm>
        </p:spPr>
        <p:txBody>
          <a:bodyPr/>
          <a:lstStyle/>
          <a:p>
            <a:r>
              <a:rPr lang="en-US" altLang="en-US" dirty="0" smtClean="0"/>
              <a:t>	Over €20 million/year </a:t>
            </a:r>
            <a:br>
              <a:rPr lang="en-US" altLang="en-US" dirty="0" smtClean="0"/>
            </a:br>
            <a:r>
              <a:rPr lang="en-US" altLang="en-US" dirty="0" smtClean="0"/>
              <a:t>for cooperation with Russia</a:t>
            </a:r>
            <a:endParaRPr lang="en-US" altLang="en-US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427"/>
            <a:ext cx="3396756" cy="210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74" y="1959428"/>
            <a:ext cx="3357726" cy="210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4" y="1566897"/>
            <a:ext cx="6482024" cy="334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02" y="944815"/>
            <a:ext cx="6534726" cy="702469"/>
          </a:xfrm>
        </p:spPr>
        <p:txBody>
          <a:bodyPr/>
          <a:lstStyle/>
          <a:p>
            <a:r>
              <a:rPr lang="en-US" altLang="en-US" dirty="0" smtClean="0"/>
              <a:t>	Russia is the leading country for short-term academic exchanges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59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02" y="944815"/>
            <a:ext cx="6534726" cy="702469"/>
          </a:xfrm>
        </p:spPr>
        <p:txBody>
          <a:bodyPr/>
          <a:lstStyle/>
          <a:p>
            <a:r>
              <a:rPr lang="en-US" altLang="en-US" dirty="0" smtClean="0"/>
              <a:t>	142 Erasmus Mundus scholarships for students from Russia</a:t>
            </a:r>
            <a:endParaRPr lang="en-US" alt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59031"/>
              </p:ext>
            </p:extLst>
          </p:nvPr>
        </p:nvGraphicFramePr>
        <p:xfrm>
          <a:off x="853414" y="1647284"/>
          <a:ext cx="5255983" cy="327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7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02" y="944815"/>
            <a:ext cx="6534726" cy="702469"/>
          </a:xfrm>
        </p:spPr>
        <p:txBody>
          <a:bodyPr/>
          <a:lstStyle/>
          <a:p>
            <a:r>
              <a:rPr lang="en-US" altLang="en-US" dirty="0" smtClean="0"/>
              <a:t>	40 Capacity building projects</a:t>
            </a:r>
            <a:br>
              <a:rPr lang="en-US" altLang="en-US" dirty="0" smtClean="0"/>
            </a:br>
            <a:r>
              <a:rPr lang="en-US" altLang="en-US" dirty="0" smtClean="0"/>
              <a:t>150 Russian institutions involved</a:t>
            </a:r>
            <a:endParaRPr lang="en-US" altLang="en-US" dirty="0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91068" y="1950022"/>
            <a:ext cx="5652132" cy="2846239"/>
            <a:chOff x="1168" y="958"/>
            <a:chExt cx="4309" cy="24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1168" y="958"/>
              <a:ext cx="4309" cy="2450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1168" y="958"/>
              <a:ext cx="4309" cy="2450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0C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" name="Picture 130" descr="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52" y="3617948"/>
            <a:ext cx="598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2" descr="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96" y="3119935"/>
            <a:ext cx="6223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6" descr="p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46" y="3402048"/>
            <a:ext cx="565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8" descr="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05" y="2905774"/>
            <a:ext cx="5603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98" y="3514925"/>
            <a:ext cx="6223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0" descr="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39" y="2879471"/>
            <a:ext cx="56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2" descr="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76" y="3597311"/>
            <a:ext cx="6223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6" descr="p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15" y="3056138"/>
            <a:ext cx="565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02" y="944815"/>
            <a:ext cx="6534726" cy="702469"/>
          </a:xfrm>
        </p:spPr>
        <p:txBody>
          <a:bodyPr/>
          <a:lstStyle/>
          <a:p>
            <a:r>
              <a:rPr lang="en-US" altLang="en-US" dirty="0" smtClean="0"/>
              <a:t>	Strong network of Jean Monnet professors and students</a:t>
            </a:r>
            <a:endParaRPr lang="en-US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49" y="1722309"/>
            <a:ext cx="7191649" cy="36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40" y="804138"/>
            <a:ext cx="6534726" cy="702469"/>
          </a:xfrm>
        </p:spPr>
        <p:txBody>
          <a:bodyPr/>
          <a:lstStyle/>
          <a:p>
            <a:r>
              <a:rPr lang="en-US" altLang="en-US" dirty="0" smtClean="0"/>
              <a:t>Working with experts and alumni</a:t>
            </a:r>
            <a:endParaRPr lang="en-US" altLang="en-US" dirty="0"/>
          </a:p>
        </p:txBody>
      </p:sp>
      <p:pic>
        <p:nvPicPr>
          <p:cNvPr id="3" name="Picture 2" descr="U:\C3\COMMUNICATION\STANDS 2017 CECOFORMA\EAC-2017-0173 RUSSIA\VISUAL\banner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14" y="1506607"/>
            <a:ext cx="1883447" cy="31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inapi\Desktop\novi sad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9" y="2592475"/>
            <a:ext cx="3819557" cy="174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5839" y="1788605"/>
            <a:ext cx="3341185" cy="55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>
            <a:lvl1pPr marL="269075" indent="-269075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269075" indent="-269075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2pPr>
            <a:lvl3pPr marL="269075" indent="-269075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3pPr>
            <a:lvl4pPr marL="269075" indent="-269075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4pPr>
            <a:lvl5pPr marL="269075" indent="-269075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5pPr>
            <a:lvl6pPr marL="611966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6pPr>
            <a:lvl7pPr marL="954857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7pPr>
            <a:lvl8pPr marL="1297748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8pPr>
            <a:lvl9pPr marL="164064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altLang="en-US" sz="1800" b="0" kern="0" dirty="0" smtClean="0"/>
              <a:t>NEO and HEREs</a:t>
            </a:r>
            <a:endParaRPr lang="en-US" alt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8844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53</Words>
  <Application>Microsoft Office PowerPoint</Application>
  <PresentationFormat>Custom</PresentationFormat>
  <Paragraphs>33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Conception personnalisée</vt:lpstr>
      <vt:lpstr>1_Conception personnalisée</vt:lpstr>
      <vt:lpstr>2_Default Design</vt:lpstr>
      <vt:lpstr>2_Conception personnalisée</vt:lpstr>
      <vt:lpstr>PowerPoint Presentation</vt:lpstr>
      <vt:lpstr>PowerPoint Presentation</vt:lpstr>
      <vt:lpstr>PowerPoint Presentation</vt:lpstr>
      <vt:lpstr> Over €20 million/year  for cooperation with Russia</vt:lpstr>
      <vt:lpstr> Russia is the leading country for short-term academic exchanges</vt:lpstr>
      <vt:lpstr> 142 Erasmus Mundus scholarships for students from Russia</vt:lpstr>
      <vt:lpstr> 40 Capacity building projects 150 Russian institutions involved</vt:lpstr>
      <vt:lpstr> Strong network of Jean Monnet professors and students</vt:lpstr>
      <vt:lpstr>Working with experts and alumni</vt:lpstr>
      <vt:lpstr>PowerPoint Presentation</vt:lpstr>
    </vt:vector>
  </TitlesOfParts>
  <Company>artmedia - vdnt bvba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Dieter Guns</dc:creator>
  <cp:lastModifiedBy>Katarina Albrechtova</cp:lastModifiedBy>
  <cp:revision>314</cp:revision>
  <cp:lastPrinted>2017-04-10T12:33:06Z</cp:lastPrinted>
  <dcterms:created xsi:type="dcterms:W3CDTF">2014-11-27T11:56:50Z</dcterms:created>
  <dcterms:modified xsi:type="dcterms:W3CDTF">2017-09-26T14:22:30Z</dcterms:modified>
</cp:coreProperties>
</file>