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62" r:id="rId6"/>
    <p:sldId id="427" r:id="rId7"/>
    <p:sldId id="350" r:id="rId8"/>
    <p:sldId id="387" r:id="rId9"/>
    <p:sldId id="335" r:id="rId10"/>
    <p:sldId id="361" r:id="rId11"/>
    <p:sldId id="365" r:id="rId12"/>
    <p:sldId id="420" r:id="rId13"/>
    <p:sldId id="426" r:id="rId14"/>
    <p:sldId id="423" r:id="rId15"/>
    <p:sldId id="429" r:id="rId16"/>
    <p:sldId id="338" r:id="rId17"/>
    <p:sldId id="349" r:id="rId18"/>
    <p:sldId id="348" r:id="rId19"/>
    <p:sldId id="359" r:id="rId20"/>
    <p:sldId id="383" r:id="rId21"/>
    <p:sldId id="279" r:id="rId22"/>
  </p:sldIdLst>
  <p:sldSz cx="9144000" cy="5143500" type="screen16x9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eger, Karl (karl.stoeger@uni-graz.at)" initials="SK" lastIdx="2" clrIdx="0"/>
  <p:cmAuthor id="1" name="A. Wagenhofer" initials="AW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 autoAdjust="0"/>
    <p:restoredTop sz="94660"/>
  </p:normalViewPr>
  <p:slideViewPr>
    <p:cSldViewPr>
      <p:cViewPr varScale="1">
        <p:scale>
          <a:sx n="96" d="100"/>
          <a:sy n="96" d="100"/>
        </p:scale>
        <p:origin x="3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2335-B9FE-46B1-97F8-26EEB3E42074}" type="datetimeFigureOut">
              <a:rPr lang="de-AT" smtClean="0"/>
              <a:t>12.11.2019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901"/>
            <a:ext cx="288925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376901"/>
            <a:ext cx="288925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5F53-86C5-4A16-8962-24F405D9575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975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5969D-04C7-4563-AE29-73CA5ADB2167}" type="datetimeFigureOut">
              <a:rPr lang="de-AT" smtClean="0"/>
              <a:t>12.11.2019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6FB18-0697-4ADD-9FBF-03BAC0A6D4CE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19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3211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487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/>
              <a:t>Bildquelle: https://de.wikipedia.org/wiki/Black_Box_</a:t>
            </a:r>
            <a:br>
              <a:rPr lang="de-AT" sz="1200" dirty="0"/>
            </a:br>
            <a:r>
              <a:rPr lang="de-AT" sz="1200" dirty="0"/>
              <a:t>(Systemtheorie)#/</a:t>
            </a:r>
            <a:r>
              <a:rPr lang="de-AT" sz="1200" dirty="0" err="1"/>
              <a:t>media</a:t>
            </a:r>
            <a:r>
              <a:rPr lang="de-AT" sz="1200" dirty="0"/>
              <a:t>/Datei:Blackbox3D.png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553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Bildquelle: https://image-store.slidesharecdn.com/e19171e4-fab0-4bb6-bdf4-f794ca4a0c58-original.jpeg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311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Dazu gäbe es noch weitere Artikel von Price II: Black Box Medicine,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 Journal of Law &amp; Technology 2015, 420</a:t>
            </a:r>
            <a:r>
              <a:rPr lang="de-AT" dirty="0"/>
              <a:t> und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Regulating Black-Box Medicine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116 Mich. L. Rev. 421 (2017).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8433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Dazu gäbe es noch weitere Artikel von Price II: Black Box Medicine,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 Journal of Law &amp; Technology 2015, 420</a:t>
            </a:r>
            <a:r>
              <a:rPr lang="de-AT" dirty="0"/>
              <a:t> und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Regulating Black-Box Medicine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116 Mich. L. Rev. 421 (2017).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644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4610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825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412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396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Bildquelle: https://towardsdatascience.com/cousins</a:t>
            </a:r>
          </a:p>
          <a:p>
            <a:r>
              <a:rPr lang="de-AT" dirty="0"/>
              <a:t>-of-artificial-intelligence-dda4edc27b55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021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400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Bildquelle: https://ai.google/healthcare/</a:t>
            </a:r>
          </a:p>
          <a:p>
            <a:endParaRPr lang="de-AT" dirty="0"/>
          </a:p>
          <a:p>
            <a:r>
              <a:rPr lang="de-AT" dirty="0"/>
              <a:t>https://ec.europa.eu/digital-single-market/en/news/eu-invests-eu35-million-develop-artificial-intelligence-solutions-cancer-prevention-and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24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795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179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https://www.coe.int/en/web/cepej/cepej-european-ethical-charter-on-the-use-of-artificial-intelligence-ai-in-judicial-systems-and-their-environment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6FB18-0697-4ADD-9FBF-03BAC0A6D4CE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899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zivanop\Desktop\Hintergründe\PPT VORLAGE HINTERGRUND EUROPA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0"/>
            <a:ext cx="9144000" cy="51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19672" y="1253209"/>
            <a:ext cx="6768752" cy="670470"/>
          </a:xfrm>
        </p:spPr>
        <p:txBody>
          <a:bodyPr>
            <a:noAutofit/>
          </a:bodyPr>
          <a:lstStyle>
            <a:lvl1pPr algn="l">
              <a:defRPr sz="5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19672" y="1923678"/>
            <a:ext cx="5785338" cy="432048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179662" y="303442"/>
            <a:ext cx="863946" cy="594122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de-AT" dirty="0"/>
              <a:t>Optional Logo</a:t>
            </a:r>
          </a:p>
        </p:txBody>
      </p:sp>
    </p:spTree>
    <p:extLst>
      <p:ext uri="{BB962C8B-B14F-4D97-AF65-F5344CB8AC3E}">
        <p14:creationId xmlns:p14="http://schemas.microsoft.com/office/powerpoint/2010/main" val="393429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620C-8E82-4FCD-BB23-B0AC12D7D866}" type="datetimeFigureOut">
              <a:rPr lang="de-AT" smtClean="0"/>
              <a:t>12.11.2019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88A6-EA4D-4426-99A4-0E51EB0D5B50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706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Farb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zivanop\Desktop\Hintergründe\PPT VORLAGE HINTERGRUND EUROPA32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76"/>
            <a:ext cx="9144000" cy="51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75606"/>
            <a:ext cx="7992888" cy="324036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Text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5616" y="465518"/>
            <a:ext cx="6768752" cy="486055"/>
          </a:xfrm>
        </p:spPr>
        <p:txBody>
          <a:bodyPr>
            <a:noAutofit/>
          </a:bodyPr>
          <a:lstStyle>
            <a:lvl1pPr algn="ctr">
              <a:defRPr sz="3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64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Farb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zivanop\Desktop\Hintergründe\PPT VORLAGE HINTERGRUND EUROPA33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1"/>
            <a:ext cx="9144000" cy="51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6768752" cy="486055"/>
          </a:xfrm>
        </p:spPr>
        <p:txBody>
          <a:bodyPr>
            <a:noAutofit/>
          </a:bodyPr>
          <a:lstStyle>
            <a:lvl1pPr algn="l">
              <a:defRPr sz="3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75606"/>
            <a:ext cx="7992888" cy="324036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4926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ät 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PRESSESTELLE\PowerPointPräsentation\Grafiken\4zu3\PPTs 4zu3\HINTERGRÜNDE\PPT VORLAGE HINTERGRUND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-21600"/>
            <a:ext cx="9145860" cy="5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586" y="357504"/>
            <a:ext cx="8712968" cy="864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4400"/>
            </a:lvl1pPr>
          </a:lstStyle>
          <a:p>
            <a:pPr marL="0" algn="l">
              <a:lnSpc>
                <a:spcPct val="80000"/>
              </a:lnSpc>
            </a:pPr>
            <a:r>
              <a:rPr lang="de-DE">
                <a:latin typeface="Verdana" pitchFamily="34" charset="0"/>
                <a:ea typeface="Verdana" pitchFamily="34" charset="0"/>
                <a:cs typeface="Verdana" pitchFamily="34" charset="0"/>
                <a:sym typeface="Franklin Gothic Medium" charset="0"/>
              </a:rPr>
              <a:t>Titelmasterformat durch Klicken bearbeiten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  <a:sym typeface="Franklin Gothic Medium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251520" y="1491630"/>
            <a:ext cx="8712968" cy="30783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8207290" y="4613205"/>
            <a:ext cx="5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6108E9-0BB1-46BE-B52C-447D2D187DBA}" type="slidenum">
              <a:rPr lang="de-AT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046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versität 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PRESSESTELLE\PowerPointPräsentation\Grafiken\4zu3\PPTs 4zu3\HINTERGRÜNDE\PPT VORLAGE HINTERGRUND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"/>
            <a:ext cx="91458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75606"/>
            <a:ext cx="7992888" cy="324036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Text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6768752" cy="486055"/>
          </a:xfrm>
        </p:spPr>
        <p:txBody>
          <a:bodyPr>
            <a:noAutofit/>
          </a:bodyPr>
          <a:lstStyle>
            <a:lvl1pPr algn="l">
              <a:defRPr sz="3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207290" y="4613205"/>
            <a:ext cx="5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6108E9-0BB1-46BE-B52C-447D2D187DBA}" type="slidenum">
              <a:rPr lang="de-AT" sz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4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WI 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zivanop\Desktop\PPT 16zu9\Hintergründe\PPT VORLAGE HINTERGRUND 3_2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550"/>
            <a:ext cx="9185495" cy="51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678" y="303442"/>
            <a:ext cx="863946" cy="594122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de-AT" dirty="0"/>
              <a:t>Optional Logo</a:t>
            </a:r>
          </a:p>
        </p:txBody>
      </p:sp>
    </p:spTree>
    <p:extLst>
      <p:ext uri="{BB962C8B-B14F-4D97-AF65-F5344CB8AC3E}">
        <p14:creationId xmlns:p14="http://schemas.microsoft.com/office/powerpoint/2010/main" val="19300778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WI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zivanop\Desktop\PPT 16zu9\Hintergründe\PPT VORLAGE HINTERGRUND EUROPA3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0"/>
            <a:ext cx="9185495" cy="51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678" y="303442"/>
            <a:ext cx="863946" cy="594122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de-AT" dirty="0"/>
              <a:t>Optional Logo</a:t>
            </a:r>
          </a:p>
        </p:txBody>
      </p:sp>
    </p:spTree>
    <p:extLst>
      <p:ext uri="{BB962C8B-B14F-4D97-AF65-F5344CB8AC3E}">
        <p14:creationId xmlns:p14="http://schemas.microsoft.com/office/powerpoint/2010/main" val="27229391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WI 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PRESSESTELLE\PowerPointPräsentation\Grafiken\4zu3\PPTs 4zu3\HINTERGRÜNDE\PPT VORLAGE HINTERGRUND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9" y="-4356"/>
            <a:ext cx="9184267" cy="5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586" y="357504"/>
            <a:ext cx="8712968" cy="864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4400"/>
            </a:lvl1pPr>
          </a:lstStyle>
          <a:p>
            <a:pPr marL="0" algn="l">
              <a:lnSpc>
                <a:spcPct val="80000"/>
              </a:lnSpc>
            </a:pPr>
            <a:r>
              <a:rPr lang="de-DE">
                <a:latin typeface="Verdana" pitchFamily="34" charset="0"/>
                <a:ea typeface="Verdana" pitchFamily="34" charset="0"/>
                <a:cs typeface="Verdana" pitchFamily="34" charset="0"/>
                <a:sym typeface="Franklin Gothic Medium" charset="0"/>
              </a:rPr>
              <a:t>Titelmasterformat durch Klicken bearbeiten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  <a:sym typeface="Franklin Gothic Medium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251520" y="1491630"/>
            <a:ext cx="8712968" cy="30783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3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8207290" y="4613205"/>
            <a:ext cx="5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6108E9-0BB1-46BE-B52C-447D2D187DBA}" type="slidenum">
              <a:rPr lang="de-AT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760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WI 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PRESSESTELLE\PowerPointPräsentation\Grafiken\4zu3\PPTs 4zu3\HINTERGRÜNDE\PPT VORLAGE HINTERGRUND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-13500"/>
            <a:ext cx="9184268" cy="5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544" y="1275606"/>
            <a:ext cx="7992888" cy="3240360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Text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6768752" cy="486055"/>
          </a:xfrm>
        </p:spPr>
        <p:txBody>
          <a:bodyPr>
            <a:noAutofit/>
          </a:bodyPr>
          <a:lstStyle>
            <a:lvl1pPr algn="l">
              <a:defRPr sz="3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207290" y="4613205"/>
            <a:ext cx="5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6108E9-0BB1-46BE-B52C-447D2D187DBA}" type="slidenum">
              <a:rPr lang="de-AT" sz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23BB-B07B-462D-AA1A-C169FE191667}" type="datetime1">
              <a:rPr lang="de-AT" smtClean="0"/>
              <a:t>12.11.2019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0891-348E-46CC-A8E9-D42585F2C63A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677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1265463"/>
            <a:ext cx="8280920" cy="2376264"/>
          </a:xfrm>
        </p:spPr>
        <p:txBody>
          <a:bodyPr/>
          <a:lstStyle/>
          <a:p>
            <a:pPr algn="ctr"/>
            <a:r>
              <a:rPr lang="de-AT" sz="3200" b="1" dirty="0" err="1"/>
              <a:t>Artificial</a:t>
            </a:r>
            <a:r>
              <a:rPr lang="de-AT" sz="3200" b="1" dirty="0"/>
              <a:t> </a:t>
            </a:r>
            <a:r>
              <a:rPr lang="de-AT" sz="3200" b="1" dirty="0" err="1"/>
              <a:t>Intelligence</a:t>
            </a:r>
            <a:r>
              <a:rPr lang="de-AT" sz="3200" b="1" dirty="0"/>
              <a:t> (AI),</a:t>
            </a:r>
            <a:br>
              <a:rPr lang="de-AT" sz="3200" b="1" dirty="0"/>
            </a:br>
            <a:r>
              <a:rPr lang="de-AT" sz="3200" b="1" dirty="0" err="1"/>
              <a:t>the</a:t>
            </a:r>
            <a:r>
              <a:rPr lang="de-AT" sz="3200" b="1" dirty="0"/>
              <a:t> liberal </a:t>
            </a:r>
            <a:r>
              <a:rPr lang="de-AT" sz="3200" b="1" dirty="0" err="1"/>
              <a:t>professions</a:t>
            </a:r>
            <a:r>
              <a:rPr lang="de-AT" sz="3200" b="1" dirty="0"/>
              <a:t/>
            </a:r>
            <a:br>
              <a:rPr lang="de-AT" sz="3200" b="1" dirty="0"/>
            </a:br>
            <a:r>
              <a:rPr lang="de-AT" sz="3200" b="1" dirty="0"/>
              <a:t>and </a:t>
            </a:r>
            <a:r>
              <a:rPr lang="de-AT" sz="3200" b="1" dirty="0" err="1"/>
              <a:t>the</a:t>
            </a:r>
            <a:r>
              <a:rPr lang="de-AT" sz="3200" b="1" dirty="0"/>
              <a:t> </a:t>
            </a:r>
            <a:r>
              <a:rPr lang="de-AT" sz="3200" b="1" dirty="0" err="1"/>
              <a:t>law</a:t>
            </a:r>
            <a:r>
              <a:rPr lang="de-AT" sz="3600" b="1" dirty="0"/>
              <a:t/>
            </a:r>
            <a:br>
              <a:rPr lang="de-AT" sz="3600" b="1" dirty="0"/>
            </a:br>
            <a:r>
              <a:rPr lang="de-AT" sz="3600" b="1" dirty="0"/>
              <a:t> </a:t>
            </a:r>
            <a:r>
              <a:rPr lang="en-US" sz="2400" b="1" dirty="0"/>
              <a:t>with a special focus on the medical profession</a:t>
            </a:r>
            <a:endParaRPr lang="de-AT" sz="2800" b="1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971600" y="3795886"/>
            <a:ext cx="7776864" cy="1080120"/>
          </a:xfrm>
        </p:spPr>
        <p:txBody>
          <a:bodyPr>
            <a:noAutofit/>
          </a:bodyPr>
          <a:lstStyle/>
          <a:p>
            <a:pPr algn="just"/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Professor Dr. Karl Stöger, MJur (Oxford)</a:t>
            </a:r>
          </a:p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Institute of Public Law and Political Science</a:t>
            </a:r>
            <a:endParaRPr lang="de-A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04" y="229166"/>
            <a:ext cx="72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A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Day of </a:t>
            </a:r>
            <a:r>
              <a:rPr lang="de-AT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A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liberal </a:t>
            </a:r>
            <a:r>
              <a:rPr lang="de-AT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professions</a:t>
            </a:r>
            <a:r>
              <a:rPr lang="de-A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2019</a:t>
            </a:r>
          </a:p>
          <a:p>
            <a:r>
              <a:rPr lang="de-A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A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A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53DC3F-EA64-48BB-906A-E035D926F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02" y="1190799"/>
            <a:ext cx="1107794" cy="6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9DAB03-D94A-4BCD-B27B-25311FBD4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41479"/>
            <a:ext cx="8640960" cy="486055"/>
          </a:xfrm>
        </p:spPr>
        <p:txBody>
          <a:bodyPr/>
          <a:lstStyle/>
          <a:p>
            <a:r>
              <a:rPr lang="de-AT" sz="2400" dirty="0"/>
              <a:t>High-Level Expert Group on AI: </a:t>
            </a:r>
            <a:r>
              <a:rPr lang="de-AT" sz="2400" dirty="0" err="1"/>
              <a:t>Ethics</a:t>
            </a:r>
            <a:r>
              <a:rPr lang="de-AT" sz="2400" dirty="0"/>
              <a:t> Guidelines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1CDB847-47A0-46FF-9780-D88A4E36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09803"/>
              </p:ext>
            </p:extLst>
          </p:nvPr>
        </p:nvGraphicFramePr>
        <p:xfrm>
          <a:off x="251520" y="699542"/>
          <a:ext cx="8640960" cy="3832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888732518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966443753"/>
                    </a:ext>
                  </a:extLst>
                </a:gridCol>
              </a:tblGrid>
              <a:tr h="331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ethical principles: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6919" marR="86919" marT="43460" marB="43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core requirements:</a:t>
                      </a:r>
                      <a:endParaRPr lang="en-US" sz="16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86919" marR="86919" marT="43460" marB="43460"/>
                </a:tc>
                <a:extLst>
                  <a:ext uri="{0D108BD9-81ED-4DB2-BD59-A6C34878D82A}">
                    <a16:rowId xmlns:a16="http://schemas.microsoft.com/office/drawing/2014/main" val="1318876626"/>
                  </a:ext>
                </a:extLst>
              </a:tr>
              <a:tr h="350068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Respect for human autonomy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de-AT"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Prevention</a:t>
                      </a:r>
                      <a:r>
                        <a:rPr lang="de-AT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AT"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</a:t>
                      </a:r>
                      <a:r>
                        <a:rPr lang="de-AT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AT" sz="1800" i="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harm</a:t>
                      </a:r>
                      <a:endParaRPr lang="de-AT" sz="1800" i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Fairness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Explicability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(source: https://ec.europa.eu/futurium/en/ai-alliance-consultation/guidelines)</a:t>
                      </a:r>
                    </a:p>
                  </a:txBody>
                  <a:tcPr marL="86919" marR="86919" marT="43460" marB="4346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Human agency and oversight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Technical robustness and safety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Privacy and Data Governance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Transparency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Diversity, non-discrimination and fairness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Societal and environmental wellbeing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i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Accountability</a:t>
                      </a:r>
                    </a:p>
                  </a:txBody>
                  <a:tcPr marL="86919" marR="86919" marT="43460" marB="43460"/>
                </a:tc>
                <a:extLst>
                  <a:ext uri="{0D108BD9-81ED-4DB2-BD59-A6C34878D82A}">
                    <a16:rowId xmlns:a16="http://schemas.microsoft.com/office/drawing/2014/main" val="39376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63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217D6AEA-6205-46D1-885A-007A4CB90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987574"/>
            <a:ext cx="7992888" cy="3600400"/>
          </a:xfrm>
        </p:spPr>
        <p:txBody>
          <a:bodyPr/>
          <a:lstStyle/>
          <a:p>
            <a:r>
              <a:rPr lang="en-US" sz="1800" b="1" dirty="0"/>
              <a:t>Responsibility for the consequences of innovation</a:t>
            </a:r>
            <a:r>
              <a:rPr lang="en-US" sz="1800" dirty="0"/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state guarantees protection from negative effects of technological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Principle of non-discrimination – </a:t>
            </a:r>
            <a:r>
              <a:rPr lang="en-US" sz="1800" b="1" dirty="0"/>
              <a:t>Attention: correlation instead of causality </a:t>
            </a:r>
            <a:endParaRPr lang="de-AT" sz="1800" b="1" u="sng" dirty="0"/>
          </a:p>
          <a:p>
            <a:endParaRPr lang="en-US" sz="600" b="1" dirty="0"/>
          </a:p>
          <a:p>
            <a:r>
              <a:rPr lang="en-US" sz="1800" b="1" dirty="0"/>
              <a:t>Freedom of innovation</a:t>
            </a:r>
            <a:r>
              <a:rPr lang="en-US" sz="1800" dirty="0"/>
              <a:t>: Securing the freedom for technical development - Freedom to conduct business, right to (intellectual) property</a:t>
            </a:r>
          </a:p>
          <a:p>
            <a:endParaRPr lang="en-US" sz="600" dirty="0"/>
          </a:p>
          <a:p>
            <a:pPr algn="just">
              <a:spcBef>
                <a:spcPts val="0"/>
              </a:spcBef>
            </a:pPr>
            <a:r>
              <a:rPr lang="en-US" sz="1800" b="1" dirty="0"/>
              <a:t>Necessary standard </a:t>
            </a:r>
            <a:r>
              <a:rPr lang="en-US" sz="1800" dirty="0"/>
              <a:t>of medical treatments: </a:t>
            </a:r>
            <a:r>
              <a:rPr lang="en-US" sz="1800" b="1" dirty="0"/>
              <a:t>Obligation to use AI? </a:t>
            </a:r>
            <a:r>
              <a:rPr lang="en-US" sz="1800" dirty="0"/>
              <a:t>(</a:t>
            </a:r>
            <a:r>
              <a:rPr lang="en-US" sz="1800"/>
              <a:t>e.g. ECHR </a:t>
            </a:r>
            <a:r>
              <a:rPr lang="en-US" sz="1800" dirty="0"/>
              <a:t>30.8.2016, 40448/06 </a:t>
            </a:r>
            <a:r>
              <a:rPr lang="en-US" sz="1800" i="1" dirty="0" err="1"/>
              <a:t>Aydoğdu</a:t>
            </a:r>
            <a:r>
              <a:rPr lang="en-US" sz="1800" i="1" dirty="0"/>
              <a:t>/Turkey: </a:t>
            </a:r>
            <a:r>
              <a:rPr lang="en-US" sz="1800" dirty="0"/>
              <a:t>functioning hospital system)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sz="18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C72AC5-9070-4A6B-83AA-F817FF32B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155" y="195486"/>
            <a:ext cx="8136904" cy="1008112"/>
          </a:xfrm>
        </p:spPr>
        <p:txBody>
          <a:bodyPr/>
          <a:lstStyle/>
          <a:p>
            <a:r>
              <a:rPr lang="de-AT" sz="2400" dirty="0"/>
              <a:t>AI and human </a:t>
            </a:r>
            <a:r>
              <a:rPr lang="en-US" sz="2400" dirty="0"/>
              <a:t>rights</a:t>
            </a:r>
            <a:r>
              <a:rPr lang="de-AT" sz="2400" dirty="0"/>
              <a:t>:</a:t>
            </a:r>
            <a:br>
              <a:rPr lang="de-AT" sz="2400" dirty="0"/>
            </a:br>
            <a:r>
              <a:rPr lang="de-AT" sz="2000" dirty="0"/>
              <a:t>Charter </a:t>
            </a:r>
            <a:r>
              <a:rPr lang="de-AT" sz="2000" dirty="0" err="1"/>
              <a:t>of</a:t>
            </a:r>
            <a:r>
              <a:rPr lang="de-AT" sz="2000" dirty="0"/>
              <a:t> Fundamental Rights, ECHR, </a:t>
            </a:r>
            <a:r>
              <a:rPr lang="en-US" sz="2000" dirty="0"/>
              <a:t>constitutions</a:t>
            </a:r>
            <a:r>
              <a:rPr lang="de-AT" sz="2400" i="1" dirty="0"/>
              <a:t/>
            </a:r>
            <a:br>
              <a:rPr lang="de-AT" sz="2400" i="1" dirty="0"/>
            </a:b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70706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4F71274-CE2E-4DDB-ACDB-9ADE7B5AC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69" y="144016"/>
            <a:ext cx="8814732" cy="771550"/>
          </a:xfrm>
        </p:spPr>
        <p:txBody>
          <a:bodyPr/>
          <a:lstStyle/>
          <a:p>
            <a:r>
              <a:rPr lang="en-US" sz="2400" dirty="0"/>
              <a:t>Quality of the database of AI-applications: </a:t>
            </a:r>
            <a:r>
              <a:rPr lang="de-AT" sz="2400" dirty="0"/>
              <a:t>European Union Agency </a:t>
            </a:r>
            <a:r>
              <a:rPr lang="de-AT" sz="2400" dirty="0" err="1"/>
              <a:t>for</a:t>
            </a:r>
            <a:r>
              <a:rPr lang="de-AT" sz="2400" dirty="0"/>
              <a:t> Fundamental Rights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D7A71D-C5F6-4515-933F-3C5F5A368F1B}"/>
              </a:ext>
            </a:extLst>
          </p:cNvPr>
          <p:cNvSpPr txBox="1"/>
          <p:nvPr/>
        </p:nvSpPr>
        <p:spPr>
          <a:xfrm>
            <a:off x="972697" y="3970090"/>
            <a:ext cx="777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Source: </a:t>
            </a:r>
            <a:r>
              <a:rPr lang="de-AT" sz="1400" i="1" dirty="0">
                <a:latin typeface="Verdana" panose="020B0604030504040204" pitchFamily="34" charset="0"/>
                <a:ea typeface="Verdana" panose="020B0604030504040204" pitchFamily="34" charset="0"/>
              </a:rPr>
              <a:t>FRA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, Data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artificial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intelligence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mitigating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bias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error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protect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fundamental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rights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(2019)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378141-A4D1-4C05-8789-50BF2EFE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5" y="915567"/>
            <a:ext cx="866501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16024" y="699542"/>
            <a:ext cx="8568952" cy="4122457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Explainable AI </a:t>
            </a:r>
            <a:r>
              <a:rPr lang="en-US" sz="2000" dirty="0"/>
              <a:t>is</a:t>
            </a:r>
            <a:r>
              <a:rPr lang="en-US" sz="2000" b="1" dirty="0"/>
              <a:t> </a:t>
            </a:r>
            <a:r>
              <a:rPr lang="en-US" sz="2000" dirty="0"/>
              <a:t>an important topic, in particular for medical professionals in the area of </a:t>
            </a:r>
            <a:r>
              <a:rPr lang="en-US" sz="2000" b="1" dirty="0"/>
              <a:t>informed consent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Justification of decisions is particularly essential for members of the liberal professions as they work as „advisors and companions“</a:t>
            </a:r>
            <a:r>
              <a:rPr lang="en-US" sz="2100" dirty="0"/>
              <a:t>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D8355B-6762-4DDF-ACE2-9A43E21B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00" y="978283"/>
            <a:ext cx="5715000" cy="130543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CB40FA-AF2E-422F-A4CD-B59D83552CE3}"/>
              </a:ext>
            </a:extLst>
          </p:cNvPr>
          <p:cNvSpPr txBox="1"/>
          <p:nvPr/>
        </p:nvSpPr>
        <p:spPr>
          <a:xfrm>
            <a:off x="71500" y="2179480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>
                <a:latin typeface="Verdana" panose="020B0604030504040204" pitchFamily="34" charset="0"/>
                <a:ea typeface="Verdana" panose="020B0604030504040204" pitchFamily="34" charset="0"/>
              </a:rPr>
              <a:t>Blueprint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de-AT" dirty="0" err="1">
                <a:latin typeface="Verdana" panose="020B0604030504040204" pitchFamily="34" charset="0"/>
                <a:ea typeface="Verdana" panose="020B0604030504040204" pitchFamily="34" charset="0"/>
              </a:rPr>
              <a:t>black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 box in </a:t>
            </a:r>
            <a:r>
              <a:rPr lang="de-AT" dirty="0" err="1">
                <a:latin typeface="Verdana" panose="020B0604030504040204" pitchFamily="34" charset="0"/>
                <a:ea typeface="Verdana" panose="020B0604030504040204" pitchFamily="34" charset="0"/>
              </a:rPr>
              <a:t>systems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dirty="0" err="1">
                <a:latin typeface="Verdana" panose="020B0604030504040204" pitchFamily="34" charset="0"/>
                <a:ea typeface="Verdana" panose="020B0604030504040204" pitchFamily="34" charset="0"/>
              </a:rPr>
              <a:t>theory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picture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source: </a:t>
            </a:r>
            <a:r>
              <a:rPr lang="de-AT" sz="1400" i="1" dirty="0">
                <a:latin typeface="Verdana" panose="020B0604030504040204" pitchFamily="34" charset="0"/>
                <a:ea typeface="Verdana" panose="020B0604030504040204" pitchFamily="34" charset="0"/>
              </a:rPr>
              <a:t>Krauss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, Blackbox3D &lt;https://de.wikipedia.org/wiki/Black_Box_</a:t>
            </a:r>
          </a:p>
          <a:p>
            <a:pPr algn="ctr"/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(Systemtheorie)#/media/Datei:Blackbox3D.png&gt; CC BY-SA 4.0)</a:t>
            </a:r>
          </a:p>
        </p:txBody>
      </p:sp>
      <p:sp>
        <p:nvSpPr>
          <p:cNvPr id="3" name="Rechteck 2"/>
          <p:cNvSpPr/>
          <p:nvPr/>
        </p:nvSpPr>
        <p:spPr>
          <a:xfrm>
            <a:off x="395536" y="14728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„Personal intellectual care“ as a core element of all liberal professions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Mutual trust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5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ine alternative Textbeschreibung fÃ¼r dieses Bild vorhanden">
            <a:extLst>
              <a:ext uri="{FF2B5EF4-FFF2-40B4-BE49-F238E27FC236}">
                <a16:creationId xmlns:a16="http://schemas.microsoft.com/office/drawing/2014/main" id="{7C960EBD-C266-45F8-A53E-728C764F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9" y="51470"/>
            <a:ext cx="55686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5617AEF-FDA2-4DC8-AA7E-948FA22ADEA1}"/>
              </a:ext>
            </a:extLst>
          </p:cNvPr>
          <p:cNvSpPr txBox="1"/>
          <p:nvPr/>
        </p:nvSpPr>
        <p:spPr>
          <a:xfrm>
            <a:off x="683568" y="408391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picture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source: </a:t>
            </a:r>
            <a:r>
              <a:rPr lang="de-AT" sz="1400" i="1" dirty="0">
                <a:latin typeface="Verdana" panose="020B0604030504040204" pitchFamily="34" charset="0"/>
                <a:ea typeface="Verdana" panose="020B0604030504040204" pitchFamily="34" charset="0"/>
              </a:rPr>
              <a:t>Elliott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, AI Cartoons &lt;https://timoelliott.com/blog/cartoons/artificial-intelligence-cartoons&gt;)</a:t>
            </a:r>
          </a:p>
        </p:txBody>
      </p:sp>
    </p:spTree>
    <p:extLst>
      <p:ext uri="{BB962C8B-B14F-4D97-AF65-F5344CB8AC3E}">
        <p14:creationId xmlns:p14="http://schemas.microsoft.com/office/powerpoint/2010/main" val="47829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79512" y="977712"/>
            <a:ext cx="8640960" cy="4050449"/>
          </a:xfrm>
        </p:spPr>
        <p:txBody>
          <a:bodyPr/>
          <a:lstStyle/>
          <a:p>
            <a:pPr algn="just"/>
            <a:endParaRPr lang="en-US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Protection of </a:t>
            </a:r>
            <a:r>
              <a:rPr lang="en-US" sz="2000" b="1" dirty="0"/>
              <a:t>privacy</a:t>
            </a:r>
            <a:r>
              <a:rPr lang="en-US" sz="2000" dirty="0"/>
              <a:t> of patients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“[…] Black-box medicine — the use of big data and sophisticated machine-learning</a:t>
            </a:r>
            <a:r>
              <a:rPr lang="de-AT" sz="1800" dirty="0"/>
              <a:t> </a:t>
            </a:r>
            <a:r>
              <a:rPr lang="en-US" sz="1800" dirty="0"/>
              <a:t>techniques for health-care applications — could be the future</a:t>
            </a:r>
            <a:r>
              <a:rPr lang="de-AT" sz="1800" dirty="0"/>
              <a:t> </a:t>
            </a:r>
            <a:r>
              <a:rPr lang="en-US" sz="1800" dirty="0"/>
              <a:t>of personalized medicine. Black-box medicine promises to make it easier</a:t>
            </a:r>
            <a:r>
              <a:rPr lang="de-AT" sz="1800" dirty="0"/>
              <a:t> </a:t>
            </a:r>
            <a:r>
              <a:rPr lang="en-US" sz="1800" dirty="0"/>
              <a:t>to diagnose rare diseases and conditions, identify the most promising</a:t>
            </a:r>
            <a:r>
              <a:rPr lang="de-AT" sz="1800" dirty="0"/>
              <a:t> </a:t>
            </a:r>
            <a:r>
              <a:rPr lang="en-US" sz="1800" dirty="0"/>
              <a:t>treatments, and allocate scarce resources among different patients.</a:t>
            </a:r>
            <a:r>
              <a:rPr lang="de-AT" sz="1800" dirty="0"/>
              <a:t> </a:t>
            </a:r>
            <a:r>
              <a:rPr lang="en-US" sz="1800" dirty="0"/>
              <a:t>But to succeed, it must overcome two separate, but related, problems:</a:t>
            </a:r>
            <a:r>
              <a:rPr lang="de-AT" sz="1800" dirty="0"/>
              <a:t> </a:t>
            </a:r>
            <a:r>
              <a:rPr lang="en-US" sz="1800" u="sng" dirty="0"/>
              <a:t>patient privacy</a:t>
            </a:r>
            <a:r>
              <a:rPr lang="en-US" sz="1800" dirty="0"/>
              <a:t> and </a:t>
            </a:r>
            <a:r>
              <a:rPr lang="en-US" sz="1800" u="sng" dirty="0"/>
              <a:t>algorithmic accountability</a:t>
            </a:r>
            <a:r>
              <a:rPr lang="en-US" sz="1800" dirty="0"/>
              <a:t>. […]”</a:t>
            </a:r>
          </a:p>
          <a:p>
            <a:pPr algn="just"/>
            <a:endParaRPr lang="en-US" sz="800" i="1" dirty="0">
              <a:solidFill>
                <a:schemeClr val="tx1"/>
              </a:solidFill>
            </a:endParaRPr>
          </a:p>
          <a:p>
            <a:pPr algn="ctr"/>
            <a:r>
              <a:rPr lang="en-US" sz="1400" dirty="0"/>
              <a:t>Source: </a:t>
            </a:r>
            <a:r>
              <a:rPr lang="en-US" sz="1400" i="1" dirty="0"/>
              <a:t>Ford/Price, </a:t>
            </a:r>
            <a:r>
              <a:rPr lang="en-US" sz="1400" dirty="0"/>
              <a:t>Privacy and Accountability in Black-Box Medicine, Michigan Telecommunications and Technology Law Review 2016, 1 (1)</a:t>
            </a:r>
            <a:endParaRPr lang="de-AT" sz="1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141479"/>
            <a:ext cx="7848872" cy="702079"/>
          </a:xfrm>
        </p:spPr>
        <p:txBody>
          <a:bodyPr/>
          <a:lstStyle/>
          <a:p>
            <a:r>
              <a:rPr lang="en-US" sz="2400" dirty="0"/>
              <a:t>Personal and trustful provision of services (I)</a:t>
            </a:r>
          </a:p>
        </p:txBody>
      </p:sp>
    </p:spTree>
    <p:extLst>
      <p:ext uri="{BB962C8B-B14F-4D97-AF65-F5344CB8AC3E}">
        <p14:creationId xmlns:p14="http://schemas.microsoft.com/office/powerpoint/2010/main" val="1686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987574"/>
            <a:ext cx="7992888" cy="3546393"/>
          </a:xfrm>
        </p:spPr>
        <p:txBody>
          <a:bodyPr/>
          <a:lstStyle/>
          <a:p>
            <a:pPr algn="just"/>
            <a:endParaRPr lang="en-US" sz="2000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“[…] </a:t>
            </a:r>
            <a:r>
              <a:rPr lang="en-US" sz="1800" u="sng" dirty="0"/>
              <a:t>Privacy</a:t>
            </a:r>
            <a:r>
              <a:rPr lang="en-US" sz="1800" dirty="0"/>
              <a:t> is a problem</a:t>
            </a:r>
            <a:r>
              <a:rPr lang="de-AT" sz="1800" dirty="0"/>
              <a:t> </a:t>
            </a:r>
            <a:r>
              <a:rPr lang="en-US" sz="1800" dirty="0"/>
              <a:t>because researchers need access to huge amounts of patient health information</a:t>
            </a:r>
            <a:r>
              <a:rPr lang="de-AT" sz="1800" dirty="0"/>
              <a:t> </a:t>
            </a:r>
            <a:r>
              <a:rPr lang="en-US" sz="1800" dirty="0"/>
              <a:t>to generate useful medical predictions. And </a:t>
            </a:r>
            <a:r>
              <a:rPr lang="en-US" sz="1800" u="sng" dirty="0"/>
              <a:t>accountability</a:t>
            </a:r>
            <a:r>
              <a:rPr lang="en-US" sz="1800" dirty="0"/>
              <a:t> is</a:t>
            </a:r>
            <a:r>
              <a:rPr lang="de-AT" sz="1800" dirty="0"/>
              <a:t> </a:t>
            </a:r>
            <a:r>
              <a:rPr lang="en-US" sz="1800" dirty="0"/>
              <a:t>a problem because black-box algorithms must be verified by outsiders</a:t>
            </a:r>
            <a:r>
              <a:rPr lang="de-AT" sz="1800" dirty="0"/>
              <a:t> </a:t>
            </a:r>
            <a:r>
              <a:rPr lang="en-US" sz="1800" dirty="0"/>
              <a:t>to ensure they are accurate and unbiased, but this means giving outsiders</a:t>
            </a:r>
            <a:r>
              <a:rPr lang="de-AT" sz="1800" dirty="0"/>
              <a:t> </a:t>
            </a:r>
            <a:r>
              <a:rPr lang="en-US" sz="1800" dirty="0"/>
              <a:t>access to this health information. […]”</a:t>
            </a:r>
          </a:p>
          <a:p>
            <a:pPr algn="just"/>
            <a:endParaRPr lang="en-US" sz="2000" i="1" dirty="0">
              <a:solidFill>
                <a:schemeClr val="tx1"/>
              </a:solidFill>
            </a:endParaRPr>
          </a:p>
          <a:p>
            <a:pPr algn="ctr"/>
            <a:r>
              <a:rPr lang="en-US" sz="1400" dirty="0"/>
              <a:t>Source: </a:t>
            </a:r>
            <a:r>
              <a:rPr lang="en-US" sz="1400" i="1" dirty="0"/>
              <a:t>Ford/Price, </a:t>
            </a:r>
            <a:r>
              <a:rPr lang="en-US" sz="1400" dirty="0"/>
              <a:t>Privacy and Accountability in Black-Box Medicine, Michigan Telecommunications and Technology Law Review 2016, 1 (1)</a:t>
            </a:r>
            <a:endParaRPr lang="de-AT" sz="1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159413"/>
            <a:ext cx="7848872" cy="684145"/>
          </a:xfrm>
        </p:spPr>
        <p:txBody>
          <a:bodyPr/>
          <a:lstStyle/>
          <a:p>
            <a:r>
              <a:rPr lang="de-AT" sz="2400" dirty="0"/>
              <a:t>Personal and </a:t>
            </a:r>
            <a:r>
              <a:rPr lang="en-US" sz="2400" dirty="0"/>
              <a:t>trustful</a:t>
            </a:r>
            <a:r>
              <a:rPr lang="de-AT" sz="2400" dirty="0"/>
              <a:t> </a:t>
            </a:r>
            <a:r>
              <a:rPr lang="de-AT" sz="2400" dirty="0" err="1"/>
              <a:t>provision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services</a:t>
            </a:r>
            <a:r>
              <a:rPr lang="de-AT" sz="2400" dirty="0"/>
              <a:t> (II)</a:t>
            </a:r>
          </a:p>
        </p:txBody>
      </p:sp>
    </p:spTree>
    <p:extLst>
      <p:ext uri="{BB962C8B-B14F-4D97-AF65-F5344CB8AC3E}">
        <p14:creationId xmlns:p14="http://schemas.microsoft.com/office/powerpoint/2010/main" val="64220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1014577"/>
            <a:ext cx="8136904" cy="3114345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Duty to declare potential conflicts of interest (</a:t>
            </a:r>
            <a:r>
              <a:rPr lang="en-US" sz="2000" b="1" dirty="0"/>
              <a:t>duty of loyalty</a:t>
            </a:r>
            <a:r>
              <a:rPr lang="en-US" sz="2000" dirty="0"/>
              <a:t>)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 Client/patient can search for </a:t>
            </a:r>
            <a:r>
              <a:rPr lang="en-US" sz="2000" b="1" dirty="0">
                <a:sym typeface="Wingdings" panose="05000000000000000000" pitchFamily="2" charset="2"/>
              </a:rPr>
              <a:t>alternatives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</a:pPr>
            <a:endParaRPr lang="en-US" sz="2000" b="1" dirty="0"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>
                <a:sym typeface="Wingdings" panose="05000000000000000000" pitchFamily="2" charset="2"/>
              </a:rPr>
              <a:t>However: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Financial </a:t>
            </a:r>
            <a:r>
              <a:rPr lang="en-US" sz="2000" dirty="0">
                <a:sym typeface="Wingdings" panose="05000000000000000000" pitchFamily="2" charset="2"/>
              </a:rPr>
              <a:t>and not altruistic motives shape the development of AI: „hunger” for more data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To renounce</a:t>
            </a:r>
            <a:r>
              <a:rPr lang="en-US" sz="2000" dirty="0">
                <a:sym typeface="Wingdings" panose="05000000000000000000" pitchFamily="2" charset="2"/>
              </a:rPr>
              <a:t> AI-support is not a viable alternative because AI is to useful (e.g. diagnostic accuracy)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Dominance</a:t>
            </a:r>
            <a:r>
              <a:rPr lang="en-US" sz="2000" dirty="0">
                <a:sym typeface="Wingdings" panose="05000000000000000000" pitchFamily="2" charset="2"/>
              </a:rPr>
              <a:t> of few providers prevents realistic alternatives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7848872" cy="648072"/>
          </a:xfrm>
        </p:spPr>
        <p:txBody>
          <a:bodyPr/>
          <a:lstStyle/>
          <a:p>
            <a:r>
              <a:rPr lang="en-US" sz="2400" dirty="0"/>
              <a:t>Professional independence: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10339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36519" y="1203598"/>
            <a:ext cx="7200800" cy="3672408"/>
          </a:xfrm>
        </p:spPr>
        <p:txBody>
          <a:bodyPr/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Thank you for </a:t>
            </a:r>
            <a:br>
              <a:rPr lang="en-US" sz="3600" b="1" dirty="0"/>
            </a:br>
            <a:r>
              <a:rPr lang="en-US" sz="3600" b="1" dirty="0"/>
              <a:t>your attention!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051720" y="3435846"/>
            <a:ext cx="6336704" cy="1440160"/>
          </a:xfrm>
        </p:spPr>
        <p:txBody>
          <a:bodyPr>
            <a:noAutofit/>
          </a:bodyPr>
          <a:lstStyle/>
          <a:p>
            <a:endParaRPr lang="de-AT" sz="2000" b="1" i="1" dirty="0"/>
          </a:p>
          <a:p>
            <a:endParaRPr lang="de-AT" sz="1400" b="1" i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4DE149-199B-45C4-9326-C641BFAE5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24" y="1203598"/>
            <a:ext cx="1060664" cy="576064"/>
          </a:xfrm>
          <a:prstGeom prst="rect">
            <a:avLst/>
          </a:prstGeom>
        </p:spPr>
      </p:pic>
      <p:sp>
        <p:nvSpPr>
          <p:cNvPr id="7" name="Untertitel 4">
            <a:extLst>
              <a:ext uri="{FF2B5EF4-FFF2-40B4-BE49-F238E27FC236}">
                <a16:creationId xmlns:a16="http://schemas.microsoft.com/office/drawing/2014/main" id="{35B017D2-0D52-4151-BCBA-AB048EC14D5A}"/>
              </a:ext>
            </a:extLst>
          </p:cNvPr>
          <p:cNvSpPr txBox="1">
            <a:spLocks/>
          </p:cNvSpPr>
          <p:nvPr/>
        </p:nvSpPr>
        <p:spPr>
          <a:xfrm>
            <a:off x="2695162" y="3615866"/>
            <a:ext cx="568863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Professor Dr. Karl Stöger,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MJur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(Oxford)</a:t>
            </a:r>
          </a:p>
          <a:p>
            <a:pPr algn="just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Institute of Public Law and Political Science</a:t>
            </a:r>
            <a:endParaRPr lang="de-A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</a:t>
            </a:r>
            <a:r>
              <a:rPr lang="de-AT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A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Graz</a:t>
            </a:r>
          </a:p>
        </p:txBody>
      </p:sp>
    </p:spTree>
    <p:extLst>
      <p:ext uri="{BB962C8B-B14F-4D97-AF65-F5344CB8AC3E}">
        <p14:creationId xmlns:p14="http://schemas.microsoft.com/office/powerpoint/2010/main" val="4304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825557"/>
            <a:ext cx="7992888" cy="3546393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"free" </a:t>
            </a:r>
            <a:r>
              <a:rPr lang="en-US" sz="2000" dirty="0"/>
              <a:t>from the state, but also from third parties</a:t>
            </a:r>
            <a:endParaRPr lang="de-AT" sz="20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AT" sz="2000" dirty="0"/>
              <a:t>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Performing an </a:t>
            </a:r>
            <a:r>
              <a:rPr lang="en-US" sz="2000" b="1" dirty="0"/>
              <a:t>intellectual task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due to </a:t>
            </a:r>
            <a:r>
              <a:rPr lang="en-US" sz="2000" b="1" dirty="0"/>
              <a:t>special competence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personally</a:t>
            </a:r>
            <a:r>
              <a:rPr lang="en-US" sz="2000" dirty="0"/>
              <a:t> (predominantly in a special relationship of trust)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self-reliant</a:t>
            </a:r>
            <a:endParaRPr lang="en-US" sz="20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and </a:t>
            </a:r>
            <a:r>
              <a:rPr lang="en-US" sz="2000" b="1" dirty="0"/>
              <a:t>professionally independent</a:t>
            </a:r>
            <a:r>
              <a:rPr lang="en-US" sz="2000" dirty="0"/>
              <a:t>.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41479"/>
            <a:ext cx="7848872" cy="486055"/>
          </a:xfrm>
        </p:spPr>
        <p:txBody>
          <a:bodyPr/>
          <a:lstStyle/>
          <a:p>
            <a:r>
              <a:rPr lang="de-AT" sz="2400" dirty="0"/>
              <a:t>Definition </a:t>
            </a:r>
            <a:r>
              <a:rPr lang="de-AT" sz="2400" dirty="0" err="1"/>
              <a:t>of</a:t>
            </a:r>
            <a:r>
              <a:rPr lang="de-AT" sz="2400" dirty="0"/>
              <a:t> "liberal" </a:t>
            </a:r>
            <a:r>
              <a:rPr lang="de-AT" sz="2400" dirty="0" err="1"/>
              <a:t>professions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12960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825557"/>
            <a:ext cx="7992888" cy="3546393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"free" </a:t>
            </a:r>
            <a:r>
              <a:rPr lang="en-US" sz="2000" dirty="0"/>
              <a:t>from the state, but also from third parties</a:t>
            </a:r>
            <a:endParaRPr lang="de-AT" sz="2000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AT" sz="2000" dirty="0"/>
              <a:t>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Performing an </a:t>
            </a:r>
            <a:r>
              <a:rPr lang="en-US" sz="2000" b="1" u="sng" dirty="0"/>
              <a:t>intellectual task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due to </a:t>
            </a:r>
            <a:r>
              <a:rPr lang="en-US" sz="2000" b="1" u="sng" dirty="0"/>
              <a:t>special competence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u="sng" dirty="0"/>
              <a:t>personally</a:t>
            </a:r>
            <a:r>
              <a:rPr lang="en-US" sz="2000" dirty="0"/>
              <a:t> (predominantly in a special relationship of trust)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self-reliant</a:t>
            </a:r>
            <a:r>
              <a:rPr lang="en-US" sz="2000" dirty="0"/>
              <a:t> 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and </a:t>
            </a:r>
            <a:r>
              <a:rPr lang="en-US" sz="2000" b="1" u="sng" dirty="0"/>
              <a:t>professionally independent</a:t>
            </a:r>
            <a:r>
              <a:rPr lang="en-US" sz="2000" dirty="0"/>
              <a:t>.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141479"/>
            <a:ext cx="7848872" cy="486055"/>
          </a:xfrm>
        </p:spPr>
        <p:txBody>
          <a:bodyPr/>
          <a:lstStyle/>
          <a:p>
            <a:r>
              <a:rPr lang="de-AT" sz="2400" dirty="0"/>
              <a:t>Definition </a:t>
            </a:r>
            <a:r>
              <a:rPr lang="de-AT" sz="2400" dirty="0" err="1"/>
              <a:t>of</a:t>
            </a:r>
            <a:r>
              <a:rPr lang="de-AT" sz="2400" dirty="0"/>
              <a:t> "liberal" </a:t>
            </a:r>
            <a:r>
              <a:rPr lang="de-AT" sz="2400" dirty="0" err="1"/>
              <a:t>professions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49829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C5BA848-5A64-4C47-928B-63A5BD5A9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/>
          <a:stretch/>
        </p:blipFill>
        <p:spPr>
          <a:xfrm>
            <a:off x="2439299" y="0"/>
            <a:ext cx="3788885" cy="37958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DA789B3-D22B-4534-B1DB-17BED23DEE22}"/>
              </a:ext>
            </a:extLst>
          </p:cNvPr>
          <p:cNvSpPr txBox="1"/>
          <p:nvPr/>
        </p:nvSpPr>
        <p:spPr>
          <a:xfrm>
            <a:off x="251520" y="3787755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u="sng" dirty="0">
                <a:latin typeface="Verdana" panose="020B0604030504040204" pitchFamily="34" charset="0"/>
                <a:ea typeface="Verdana" panose="020B0604030504040204" pitchFamily="34" charset="0"/>
              </a:rPr>
              <a:t>Differentiation </a:t>
            </a:r>
            <a:r>
              <a:rPr lang="de-AT" u="sng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u="sng" dirty="0">
                <a:latin typeface="Verdana" panose="020B0604030504040204" pitchFamily="34" charset="0"/>
                <a:ea typeface="Verdana" panose="020B0604030504040204" pitchFamily="34" charset="0"/>
              </a:rPr>
              <a:t> AI, ML und DL</a:t>
            </a:r>
          </a:p>
          <a:p>
            <a:pPr algn="ctr"/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picture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source: </a:t>
            </a:r>
            <a:r>
              <a:rPr lang="de-AT" sz="1400" i="1" dirty="0">
                <a:latin typeface="Verdana" panose="020B0604030504040204" pitchFamily="34" charset="0"/>
                <a:ea typeface="Verdana" panose="020B0604030504040204" pitchFamily="34" charset="0"/>
              </a:rPr>
              <a:t>Singh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, Cousins 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AI &lt;https://towardsdatascience.com/cousins-of-artificial-intelligence-dda4edc27b55&gt;)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F1CDAB3-205B-46D8-930E-914EAD7EFA6D}"/>
              </a:ext>
            </a:extLst>
          </p:cNvPr>
          <p:cNvSpPr/>
          <p:nvPr/>
        </p:nvSpPr>
        <p:spPr>
          <a:xfrm>
            <a:off x="179511" y="195486"/>
            <a:ext cx="2187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i="1" dirty="0">
                <a:latin typeface="Verdana" panose="020B0604030504040204" pitchFamily="34" charset="0"/>
                <a:ea typeface="Verdana" panose="020B0604030504040204" pitchFamily="34" charset="0"/>
              </a:rPr>
              <a:t>McCarthy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: „[…]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every aspect of learning or any other feature of intelligence can in principle be so precisely described that a machine can be made to simulate it.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97E288-0005-417B-A421-903C79F6FB29}"/>
              </a:ext>
            </a:extLst>
          </p:cNvPr>
          <p:cNvSpPr/>
          <p:nvPr/>
        </p:nvSpPr>
        <p:spPr>
          <a:xfrm>
            <a:off x="6372203" y="195486"/>
            <a:ext cx="2592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i="1" dirty="0">
                <a:latin typeface="Verdana" panose="020B0604030504040204" pitchFamily="34" charset="0"/>
                <a:ea typeface="Verdana" panose="020B0604030504040204" pitchFamily="34" charset="0"/>
              </a:rPr>
              <a:t>McCarthy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: „[…] Jeder Aspekt des Lernens oder jedes andere Merkmal der Intelligenz kann im Prinzip so genau beschrieben werden, dass eine Maschine zur Simulation eingesetzt werden kann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de-AT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>
              <a:spcBef>
                <a:spcPts val="0"/>
              </a:spcBef>
            </a:pPr>
            <a:endParaRPr lang="de-AT" sz="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de-AT" i="1" dirty="0" err="1">
                <a:latin typeface="Verdana" panose="020B0604030504040204" pitchFamily="34" charset="0"/>
                <a:ea typeface="Verdana" panose="020B0604030504040204" pitchFamily="34" charset="0"/>
              </a:rPr>
              <a:t>Translated</a:t>
            </a:r>
            <a:r>
              <a:rPr lang="de-AT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i="1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de-AT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i="1" dirty="0" err="1">
                <a:latin typeface="Verdana" panose="020B0604030504040204" pitchFamily="34" charset="0"/>
                <a:ea typeface="Verdana" panose="020B0604030504040204" pitchFamily="34" charset="0"/>
              </a:rPr>
              <a:t>DeepL</a:t>
            </a:r>
            <a:endParaRPr lang="de-AT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6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753549"/>
            <a:ext cx="7992888" cy="3546393"/>
          </a:xfrm>
        </p:spPr>
        <p:txBody>
          <a:bodyPr/>
          <a:lstStyle/>
          <a:p>
            <a:endParaRPr lang="de-AT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Recognition of </a:t>
            </a:r>
            <a:r>
              <a:rPr lang="en-US" sz="2000" b="1" dirty="0"/>
              <a:t>patterns/rules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 large </a:t>
            </a:r>
            <a:r>
              <a:rPr lang="en-US" sz="2000" b="1" dirty="0"/>
              <a:t>amount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Transfer</a:t>
            </a:r>
            <a:r>
              <a:rPr lang="en-US" sz="2000" dirty="0"/>
              <a:t> of these rules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unknown</a:t>
            </a:r>
            <a:r>
              <a:rPr lang="en-US" sz="2000" dirty="0"/>
              <a:t> situations </a:t>
            </a:r>
            <a:endParaRPr lang="de-AT" sz="2000" dirty="0"/>
          </a:p>
          <a:p>
            <a:endParaRPr lang="de-AT" sz="20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000" dirty="0">
                <a:sym typeface="Wingdings" panose="05000000000000000000" pitchFamily="2" charset="2"/>
              </a:rPr>
              <a:t>ML </a:t>
            </a:r>
            <a:r>
              <a:rPr lang="de-AT" sz="2000" dirty="0" err="1">
                <a:sym typeface="Wingdings" panose="05000000000000000000" pitchFamily="2" charset="2"/>
              </a:rPr>
              <a:t>works</a:t>
            </a:r>
            <a:r>
              <a:rPr lang="de-AT" sz="2000" dirty="0">
                <a:sym typeface="Wingdings" panose="05000000000000000000" pitchFamily="2" charset="2"/>
              </a:rPr>
              <a:t> </a:t>
            </a:r>
            <a:r>
              <a:rPr lang="de-AT" sz="2000" dirty="0" err="1">
                <a:sym typeface="Wingdings" panose="05000000000000000000" pitchFamily="2" charset="2"/>
              </a:rPr>
              <a:t>with</a:t>
            </a:r>
            <a:r>
              <a:rPr lang="de-AT" sz="2000" dirty="0">
                <a:sym typeface="Wingdings" panose="05000000000000000000" pitchFamily="2" charset="2"/>
              </a:rPr>
              <a:t> </a:t>
            </a:r>
            <a:r>
              <a:rPr lang="de-AT" sz="2000" b="1" dirty="0" err="1">
                <a:sym typeface="Wingdings" panose="05000000000000000000" pitchFamily="2" charset="2"/>
              </a:rPr>
              <a:t>statistical</a:t>
            </a:r>
            <a:r>
              <a:rPr lang="de-AT" sz="2000" dirty="0">
                <a:sym typeface="Wingdings" panose="05000000000000000000" pitchFamily="2" charset="2"/>
              </a:rPr>
              <a:t> </a:t>
            </a:r>
            <a:r>
              <a:rPr lang="de-AT" sz="2000" dirty="0" err="1">
                <a:sym typeface="Wingdings" panose="05000000000000000000" pitchFamily="2" charset="2"/>
              </a:rPr>
              <a:t>tools</a:t>
            </a:r>
            <a:r>
              <a:rPr lang="de-AT" sz="20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/>
              <a:t>a form of </a:t>
            </a:r>
            <a:r>
              <a:rPr lang="en-US" sz="2000" b="1" dirty="0"/>
              <a:t>pattern recognition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/>
              <a:t>correlation instead of causality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47564" y="195486"/>
            <a:ext cx="7848872" cy="486055"/>
          </a:xfrm>
        </p:spPr>
        <p:txBody>
          <a:bodyPr/>
          <a:lstStyle/>
          <a:p>
            <a:r>
              <a:rPr lang="de-AT" sz="2400" dirty="0"/>
              <a:t>Core </a:t>
            </a:r>
            <a:r>
              <a:rPr lang="de-AT" sz="2400" dirty="0" err="1"/>
              <a:t>aspects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Machine</a:t>
            </a:r>
            <a:r>
              <a:rPr lang="de-AT" sz="2400" dirty="0"/>
              <a:t> Learning (ML)</a:t>
            </a:r>
          </a:p>
        </p:txBody>
      </p:sp>
    </p:spTree>
    <p:extLst>
      <p:ext uri="{BB962C8B-B14F-4D97-AF65-F5344CB8AC3E}">
        <p14:creationId xmlns:p14="http://schemas.microsoft.com/office/powerpoint/2010/main" val="20600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969573"/>
            <a:ext cx="8244916" cy="3546393"/>
          </a:xfrm>
        </p:spPr>
        <p:txBody>
          <a:bodyPr/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Image evaluation </a:t>
            </a:r>
            <a:r>
              <a:rPr lang="en-US" sz="2000" dirty="0"/>
              <a:t>as a leading field of application for ML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Decision support </a:t>
            </a:r>
            <a:r>
              <a:rPr lang="en-US" sz="2000" dirty="0"/>
              <a:t>as the most promising market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47564" y="195486"/>
            <a:ext cx="7848872" cy="486055"/>
          </a:xfrm>
        </p:spPr>
        <p:txBody>
          <a:bodyPr/>
          <a:lstStyle/>
          <a:p>
            <a:r>
              <a:rPr lang="de-AT" sz="2400" dirty="0"/>
              <a:t>State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development</a:t>
            </a:r>
            <a:r>
              <a:rPr lang="de-AT" sz="2400" dirty="0"/>
              <a:t> - </a:t>
            </a:r>
            <a:r>
              <a:rPr lang="de-AT" sz="2400" dirty="0" err="1"/>
              <a:t>medicine</a:t>
            </a:r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150550-E0B8-49EC-A793-9A84A2C03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0428"/>
            <a:ext cx="4114489" cy="212331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7D2D334-9A8A-41EC-BFDE-C129884D4686}"/>
              </a:ext>
            </a:extLst>
          </p:cNvPr>
          <p:cNvSpPr txBox="1"/>
          <p:nvPr/>
        </p:nvSpPr>
        <p:spPr>
          <a:xfrm>
            <a:off x="4716016" y="2200428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Lymph node biopsy, identification of a tumor (marked green) by means of AI</a:t>
            </a:r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A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picture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 source: </a:t>
            </a:r>
            <a:r>
              <a:rPr lang="de-AT" sz="1400" i="1" dirty="0">
                <a:latin typeface="Verdana" panose="020B0604030504040204" pitchFamily="34" charset="0"/>
                <a:ea typeface="Verdana" panose="020B0604030504040204" pitchFamily="34" charset="0"/>
              </a:rPr>
              <a:t>Google AI &lt;</a:t>
            </a:r>
            <a:r>
              <a:rPr lang="de-AT" sz="1400" dirty="0">
                <a:latin typeface="Verdana" panose="020B0604030504040204" pitchFamily="34" charset="0"/>
                <a:ea typeface="Verdana" panose="020B0604030504040204" pitchFamily="34" charset="0"/>
              </a:rPr>
              <a:t>https://ai.google/healthcare/&gt;)</a:t>
            </a:r>
          </a:p>
          <a:p>
            <a:endParaRPr lang="de-AT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987573"/>
            <a:ext cx="7992888" cy="403244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"Standard applications" </a:t>
            </a:r>
            <a:r>
              <a:rPr lang="en-US" sz="2000" dirty="0"/>
              <a:t>for trainees will become less frequent (e.g. data checking) </a:t>
            </a:r>
            <a:r>
              <a:rPr lang="en-US" sz="2000" dirty="0">
                <a:sym typeface="Wingdings" panose="05000000000000000000" pitchFamily="2" charset="2"/>
              </a:rPr>
              <a:t> reduction of training positions?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(Expenditure-based) fee calculation </a:t>
            </a:r>
            <a:r>
              <a:rPr lang="en-US" sz="2000" dirty="0"/>
              <a:t>will have to adapt - but there will be new costs for AI infrastructure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Partial </a:t>
            </a:r>
            <a:r>
              <a:rPr lang="en-US" sz="2000" b="1" dirty="0"/>
              <a:t>replacement</a:t>
            </a:r>
            <a:r>
              <a:rPr lang="en-US" sz="2000" dirty="0"/>
              <a:t> and </a:t>
            </a:r>
            <a:r>
              <a:rPr lang="en-US" sz="2000" b="1" dirty="0"/>
              <a:t>further delegation </a:t>
            </a:r>
            <a:r>
              <a:rPr lang="en-US" sz="2000" dirty="0"/>
              <a:t>of tasks: e.g. health apps, contract preparation on the Internet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</a:t>
            </a:r>
            <a:r>
              <a:rPr lang="en-US" sz="2000" b="1" dirty="0"/>
              <a:t>dependency</a:t>
            </a:r>
            <a:r>
              <a:rPr lang="en-US" sz="2000" dirty="0"/>
              <a:t> on a few providers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9512" y="195486"/>
            <a:ext cx="8784976" cy="720080"/>
          </a:xfrm>
        </p:spPr>
        <p:txBody>
          <a:bodyPr/>
          <a:lstStyle/>
          <a:p>
            <a:r>
              <a:rPr lang="de-AT" sz="2400" dirty="0"/>
              <a:t>AI </a:t>
            </a:r>
            <a:r>
              <a:rPr lang="en-US" sz="2400" dirty="0"/>
              <a:t>changes the job profiles of the liberal professions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8109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A12D167-46C8-4F37-800A-873244F08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41479"/>
            <a:ext cx="6768752" cy="486055"/>
          </a:xfrm>
        </p:spPr>
        <p:txBody>
          <a:bodyPr/>
          <a:lstStyle/>
          <a:p>
            <a:r>
              <a:rPr lang="de-AT" sz="2400" dirty="0"/>
              <a:t>Who </a:t>
            </a:r>
            <a:r>
              <a:rPr lang="de-AT" sz="2400" dirty="0" err="1"/>
              <a:t>can</a:t>
            </a:r>
            <a:r>
              <a:rPr lang="de-AT" sz="2400" dirty="0"/>
              <a:t> </a:t>
            </a:r>
            <a:r>
              <a:rPr lang="de-AT" sz="2400" dirty="0" err="1"/>
              <a:t>regulate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use</a:t>
            </a:r>
            <a:r>
              <a:rPr lang="de-AT" sz="2400" dirty="0"/>
              <a:t> of AI?</a:t>
            </a:r>
          </a:p>
        </p:txBody>
      </p:sp>
      <p:sp>
        <p:nvSpPr>
          <p:cNvPr id="7" name="Untertitel 1">
            <a:extLst>
              <a:ext uri="{FF2B5EF4-FFF2-40B4-BE49-F238E27FC236}">
                <a16:creationId xmlns:a16="http://schemas.microsoft.com/office/drawing/2014/main" id="{1C8AA613-F0A6-4849-B84A-33537F215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627534"/>
            <a:ext cx="8352928" cy="40324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AT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1" dirty="0"/>
              <a:t>European </a:t>
            </a:r>
            <a:r>
              <a:rPr lang="de-AT" sz="2000" b="1" dirty="0" err="1"/>
              <a:t>law</a:t>
            </a:r>
            <a:r>
              <a:rPr lang="de-AT" sz="2000" b="1" dirty="0"/>
              <a:t>: </a:t>
            </a:r>
            <a:r>
              <a:rPr lang="en-US" sz="2000" dirty="0"/>
              <a:t>if there is a reference to the internal market and thus a need for legal </a:t>
            </a:r>
            <a:r>
              <a:rPr lang="en-US" sz="2000" dirty="0" err="1"/>
              <a:t>harmonisation</a:t>
            </a:r>
            <a:r>
              <a:rPr lang="en-US" sz="2000" dirty="0"/>
              <a:t>: e.g. differences between national AI regulations make cross-border activities more burdensome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International law </a:t>
            </a:r>
            <a:r>
              <a:rPr lang="en-US" sz="2000" dirty="0"/>
              <a:t>(e.g. "European Ethical Charter on the use of AI in judicial systems and their environment" of the Council of Europe)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1" dirty="0"/>
              <a:t>National </a:t>
            </a:r>
            <a:r>
              <a:rPr lang="de-AT" sz="2000" b="1" dirty="0" err="1"/>
              <a:t>law</a:t>
            </a:r>
            <a:endParaRPr lang="de-A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1" dirty="0"/>
              <a:t>Professional </a:t>
            </a:r>
            <a:r>
              <a:rPr lang="de-AT" sz="2000" b="1" dirty="0" err="1"/>
              <a:t>codes</a:t>
            </a:r>
            <a:r>
              <a:rPr lang="de-AT" sz="2000" dirty="0"/>
              <a:t> - </a:t>
            </a:r>
            <a:r>
              <a:rPr lang="en-US" sz="2000" dirty="0"/>
              <a:t>self-regulation as a "privilege" of the liberal professions</a:t>
            </a: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9221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7992888" cy="3672408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No comprehensive codification</a:t>
            </a:r>
            <a:r>
              <a:rPr lang="en-US" sz="2000" dirty="0"/>
              <a:t>, only single provisions (e.g. Art 22 GDPR – automated individual decision-making, including profiling)</a:t>
            </a:r>
            <a:endParaRPr lang="de-AT" sz="20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10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Awareness: </a:t>
            </a:r>
            <a:r>
              <a:rPr lang="en-US" sz="2000" dirty="0"/>
              <a:t>given,</a:t>
            </a:r>
            <a:r>
              <a:rPr lang="en-US" sz="2000" b="1" dirty="0"/>
              <a:t> implementation</a:t>
            </a:r>
            <a:r>
              <a:rPr lang="en-US" sz="2000" dirty="0"/>
              <a:t>: work in progress</a:t>
            </a:r>
            <a:endParaRPr lang="de-AT" sz="2000" dirty="0"/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High-Level Expert Group on AI</a:t>
            </a:r>
            <a:r>
              <a:rPr lang="de-A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AI Definition, </a:t>
            </a:r>
            <a:r>
              <a:rPr lang="de-A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Ethics</a:t>
            </a:r>
            <a:r>
              <a:rPr lang="de-A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Guidelines (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currently in practical pilot phase until early 2020</a:t>
            </a:r>
            <a:r>
              <a:rPr lang="de-A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Policy and Investment </a:t>
            </a:r>
            <a:r>
              <a:rPr lang="de-A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Recommendations</a:t>
            </a:r>
            <a:r>
              <a:rPr lang="de-A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Announcement</a:t>
            </a:r>
            <a:r>
              <a:rPr lang="de-A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von der Leyen</a:t>
            </a:r>
            <a:r>
              <a:rPr lang="de-A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legislative proposals within 100 days</a:t>
            </a:r>
            <a:endParaRPr lang="de-A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0"/>
              </a:spcBef>
            </a:pPr>
            <a:endParaRPr lang="de-AT" sz="1000" dirty="0"/>
          </a:p>
          <a:p>
            <a:pPr algn="just">
              <a:spcBef>
                <a:spcPts val="0"/>
              </a:spcBef>
            </a:pPr>
            <a:r>
              <a:rPr lang="de-AT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No specific rules for the liberal professions</a:t>
            </a:r>
            <a:endParaRPr lang="de-AT" sz="200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AT" sz="21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47564" y="141479"/>
            <a:ext cx="7848872" cy="486055"/>
          </a:xfrm>
        </p:spPr>
        <p:txBody>
          <a:bodyPr/>
          <a:lstStyle/>
          <a:p>
            <a:r>
              <a:rPr lang="en-US" sz="2400" dirty="0"/>
              <a:t>Where does the European law stand?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640321243"/>
      </p:ext>
    </p:extLst>
  </p:cSld>
  <p:clrMapOvr>
    <a:masterClrMapping/>
  </p:clrMapOvr>
</p:sld>
</file>

<file path=ppt/theme/theme1.xml><?xml version="1.0" encoding="utf-8"?>
<a:theme xmlns:a="http://schemas.openxmlformats.org/drawingml/2006/main" name="PPT_Vorlage_REWI_16zu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8B93909A50054BB4E709E1974E639A" ma:contentTypeVersion="0" ma:contentTypeDescription="Ein neues Dokument erstellen." ma:contentTypeScope="" ma:versionID="5465455ed186182969e7209cafe8e2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65876-AC87-4026-AE52-CD7899BC3C01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49860C-F6B7-443B-859F-D9416AF22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699CE-CD66-48DA-A8C2-D2FFF434E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PPT_Vorlage_REWI_16zu9</Template>
  <TotalTime>0</TotalTime>
  <Words>1135</Words>
  <Application>Microsoft Office PowerPoint</Application>
  <PresentationFormat>On-screen Show (16:9)</PresentationFormat>
  <Paragraphs>169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Franklin Gothic Medium</vt:lpstr>
      <vt:lpstr>Symbol</vt:lpstr>
      <vt:lpstr>Verdana</vt:lpstr>
      <vt:lpstr>Wingdings</vt:lpstr>
      <vt:lpstr>PPT_Vorlage_REWI_16zu9</vt:lpstr>
      <vt:lpstr>Artificial Intelligence (AI), the liberal professions and the law  with a special focus on the medical profession</vt:lpstr>
      <vt:lpstr>Definition of "liberal" professions</vt:lpstr>
      <vt:lpstr>Definition of "liberal" professions</vt:lpstr>
      <vt:lpstr>PowerPoint Presentation</vt:lpstr>
      <vt:lpstr>Core aspects of Machine Learning (ML)</vt:lpstr>
      <vt:lpstr>State of development - medicine</vt:lpstr>
      <vt:lpstr>AI changes the job profiles of the liberal professions</vt:lpstr>
      <vt:lpstr>Who can regulate the use of AI?</vt:lpstr>
      <vt:lpstr>Where does the European law stand?</vt:lpstr>
      <vt:lpstr>High-Level Expert Group on AI: Ethics Guidelines</vt:lpstr>
      <vt:lpstr>AI and human rights: Charter of Fundamental Rights, ECHR, constitutions </vt:lpstr>
      <vt:lpstr>Quality of the database of AI-applications: European Union Agency for Fundamental Rights</vt:lpstr>
      <vt:lpstr>PowerPoint Presentation</vt:lpstr>
      <vt:lpstr>PowerPoint Presentation</vt:lpstr>
      <vt:lpstr>Personal and trustful provision of services (I)</vt:lpstr>
      <vt:lpstr>Personal and trustful provision of services (II)</vt:lpstr>
      <vt:lpstr>Professional independence: conflicts of interest</vt:lpstr>
      <vt:lpstr> Thank you for  your attention!     </vt:lpstr>
    </vt:vector>
  </TitlesOfParts>
  <Company>Karl-Franzens-Universität Graz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rockench</dc:creator>
  <cp:lastModifiedBy>Maria Candida Reis Rocha</cp:lastModifiedBy>
  <cp:revision>645</cp:revision>
  <cp:lastPrinted>2019-10-16T11:32:15Z</cp:lastPrinted>
  <dcterms:created xsi:type="dcterms:W3CDTF">2017-07-19T09:51:46Z</dcterms:created>
  <dcterms:modified xsi:type="dcterms:W3CDTF">2019-11-12T14:16:29Z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0x010100618B93909A50054BB4E709E1974E639A</vt:lpwstr>
  </property>
</Properties>
</file>