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9" r:id="rId2"/>
    <p:sldId id="262" r:id="rId3"/>
    <p:sldId id="264" r:id="rId4"/>
    <p:sldId id="265" r:id="rId5"/>
    <p:sldId id="266" r:id="rId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84A"/>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FAEBB-7808-4480-9F3B-87F976650A45}" v="10" dt="2023-03-30T12:47:59.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c2c4e68d3830549/Desktop/Work/Presentation%2030%20Marc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c2c4e68d3830549/Desktop/Work/Presentation%2030%20Mar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c2c4e68d3830549/Desktop/Work/Presentation%2030%20Marc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7c2c4e68d3830549/Desktop/Work/Presentation%2030%20March.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solidFill>
                  <a:schemeClr val="tx1">
                    <a:lumMod val="65000"/>
                    <a:lumOff val="35000"/>
                  </a:schemeClr>
                </a:solidFill>
              </a:rPr>
              <a:t>The</a:t>
            </a:r>
            <a:r>
              <a:rPr lang="en-GB" sz="1600" baseline="0" dirty="0">
                <a:solidFill>
                  <a:schemeClr val="tx1">
                    <a:lumMod val="65000"/>
                    <a:lumOff val="35000"/>
                  </a:schemeClr>
                </a:solidFill>
              </a:rPr>
              <a:t> importance of </a:t>
            </a:r>
            <a:r>
              <a:rPr lang="en-GB" sz="1600" b="1" baseline="0" dirty="0">
                <a:solidFill>
                  <a:schemeClr val="tx1">
                    <a:lumMod val="65000"/>
                    <a:lumOff val="35000"/>
                  </a:schemeClr>
                </a:solidFill>
              </a:rPr>
              <a:t>being trusted </a:t>
            </a:r>
            <a:r>
              <a:rPr lang="en-GB" sz="1600" b="0" baseline="0" dirty="0">
                <a:solidFill>
                  <a:schemeClr val="tx1">
                    <a:lumMod val="65000"/>
                    <a:lumOff val="35000"/>
                  </a:schemeClr>
                </a:solidFill>
              </a:rPr>
              <a:t>by</a:t>
            </a:r>
            <a:r>
              <a:rPr lang="en-GB" sz="1600" b="1" baseline="0" dirty="0">
                <a:solidFill>
                  <a:schemeClr val="tx1">
                    <a:lumMod val="65000"/>
                    <a:lumOff val="35000"/>
                  </a:schemeClr>
                </a:solidFill>
              </a:rPr>
              <a:t> </a:t>
            </a:r>
            <a:r>
              <a:rPr lang="en-GB" sz="1600" baseline="0" dirty="0">
                <a:solidFill>
                  <a:schemeClr val="tx1">
                    <a:lumMod val="65000"/>
                    <a:lumOff val="35000"/>
                  </a:schemeClr>
                </a:solidFill>
              </a:rPr>
              <a:t>the EU (institutions) for CSOs' activities</a:t>
            </a:r>
            <a:endParaRPr lang="en-GB" sz="1600" dirty="0">
              <a:solidFill>
                <a:schemeClr val="tx1">
                  <a:lumMod val="65000"/>
                  <a:lumOff val="35000"/>
                </a:schemeClr>
              </a:solidFill>
            </a:endParaRPr>
          </a:p>
        </c:rich>
      </c:tx>
      <c:layout>
        <c:manualLayout>
          <c:xMode val="edge"/>
          <c:yMode val="edge"/>
          <c:x val="0.14852077865266841"/>
          <c:y val="2.764976958525345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bar"/>
        <c:grouping val="clustered"/>
        <c:varyColors val="0"/>
        <c:ser>
          <c:idx val="0"/>
          <c:order val="0"/>
          <c:spPr>
            <a:solidFill>
              <a:srgbClr val="007B7B"/>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'[Presentation 30 March.xlsx]Sheet1'!$A$7:$B$11</c:f>
              <c:strCache>
                <c:ptCount val="5"/>
                <c:pt idx="0">
                  <c:v>Very important</c:v>
                </c:pt>
                <c:pt idx="1">
                  <c:v>Important</c:v>
                </c:pt>
                <c:pt idx="2">
                  <c:v>Moderately important</c:v>
                </c:pt>
                <c:pt idx="3">
                  <c:v>Slightly important</c:v>
                </c:pt>
                <c:pt idx="4">
                  <c:v>Not important</c:v>
                </c:pt>
              </c:strCache>
              <c:extLst/>
            </c:strRef>
          </c:cat>
          <c:val>
            <c:numRef>
              <c:f>'[Presentation 30 March.xlsx]Sheet1'!$C$7:$C$11</c:f>
              <c:numCache>
                <c:formatCode>General</c:formatCode>
                <c:ptCount val="5"/>
                <c:pt idx="0">
                  <c:v>31</c:v>
                </c:pt>
                <c:pt idx="1">
                  <c:v>16</c:v>
                </c:pt>
                <c:pt idx="2">
                  <c:v>0</c:v>
                </c:pt>
                <c:pt idx="3">
                  <c:v>0</c:v>
                </c:pt>
                <c:pt idx="4">
                  <c:v>0</c:v>
                </c:pt>
              </c:numCache>
            </c:numRef>
          </c:val>
          <c:extLst>
            <c:ext xmlns:c16="http://schemas.microsoft.com/office/drawing/2014/chart" uri="{C3380CC4-5D6E-409C-BE32-E72D297353CC}">
              <c16:uniqueId val="{00000000-C156-4386-A052-8982A50B7F0A}"/>
            </c:ext>
          </c:extLst>
        </c:ser>
        <c:dLbls>
          <c:dLblPos val="outEnd"/>
          <c:showLegendKey val="0"/>
          <c:showVal val="1"/>
          <c:showCatName val="0"/>
          <c:showSerName val="0"/>
          <c:showPercent val="0"/>
          <c:showBubbleSize val="0"/>
        </c:dLbls>
        <c:gapWidth val="150"/>
        <c:axId val="1864040960"/>
        <c:axId val="805359904"/>
      </c:barChart>
      <c:valAx>
        <c:axId val="8053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No.</a:t>
                </a:r>
                <a:r>
                  <a:rPr lang="en-GB" baseline="0" dirty="0"/>
                  <a:t> of responses</a:t>
                </a: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1864040960"/>
        <c:crosses val="autoZero"/>
        <c:crossBetween val="between"/>
      </c:valAx>
      <c:catAx>
        <c:axId val="18640409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crossAx val="805359904"/>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chemeClr val="tx1">
                    <a:lumMod val="65000"/>
                    <a:lumOff val="35000"/>
                  </a:schemeClr>
                </a:solidFill>
                <a:latin typeface="+mn-lt"/>
                <a:ea typeface="+mn-ea"/>
                <a:cs typeface="+mn-cs"/>
              </a:defRPr>
            </a:pPr>
            <a:r>
              <a:rPr lang="en-GB" sz="1600" b="0" i="0" baseline="0" dirty="0">
                <a:solidFill>
                  <a:schemeClr val="tx1">
                    <a:lumMod val="65000"/>
                    <a:lumOff val="35000"/>
                  </a:schemeClr>
                </a:solidFill>
                <a:effectLst/>
              </a:rPr>
              <a:t>The importance of </a:t>
            </a:r>
            <a:r>
              <a:rPr lang="en-GB" sz="1600" b="1" i="0" baseline="0" dirty="0">
                <a:solidFill>
                  <a:schemeClr val="tx1">
                    <a:lumMod val="65000"/>
                    <a:lumOff val="35000"/>
                  </a:schemeClr>
                </a:solidFill>
                <a:effectLst/>
              </a:rPr>
              <a:t>trust in </a:t>
            </a:r>
            <a:r>
              <a:rPr lang="en-GB" sz="1600" b="0" i="0" baseline="0" dirty="0">
                <a:solidFill>
                  <a:schemeClr val="tx1">
                    <a:lumMod val="65000"/>
                    <a:lumOff val="35000"/>
                  </a:schemeClr>
                </a:solidFill>
                <a:effectLst/>
              </a:rPr>
              <a:t>the EU (institutions) for CSOs' activities</a:t>
            </a:r>
            <a:endParaRPr lang="en-BE" sz="1600" dirty="0">
              <a:solidFill>
                <a:schemeClr val="tx1">
                  <a:lumMod val="65000"/>
                  <a:lumOff val="35000"/>
                </a:schemeClr>
              </a:solidFill>
              <a:effectLst/>
            </a:endParaRPr>
          </a:p>
        </c:rich>
      </c:tx>
      <c:layout>
        <c:manualLayout>
          <c:xMode val="edge"/>
          <c:yMode val="edge"/>
          <c:x val="0.14852077865266841"/>
          <c:y val="2.764976958525345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bar"/>
        <c:grouping val="clustered"/>
        <c:varyColors val="0"/>
        <c:ser>
          <c:idx val="0"/>
          <c:order val="0"/>
          <c:spPr>
            <a:solidFill>
              <a:srgbClr val="007B7B"/>
            </a:solidFill>
            <a:ln w="19050">
              <a:noFill/>
              <a:prstDash val="lg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'[Presentation 30 March.xlsx]Sheet1'!$A$1:$B$5</c:f>
              <c:strCache>
                <c:ptCount val="5"/>
                <c:pt idx="0">
                  <c:v>Very important</c:v>
                </c:pt>
                <c:pt idx="1">
                  <c:v>Important</c:v>
                </c:pt>
                <c:pt idx="2">
                  <c:v>Moderately important</c:v>
                </c:pt>
                <c:pt idx="3">
                  <c:v>Slightly important</c:v>
                </c:pt>
                <c:pt idx="4">
                  <c:v>Not important</c:v>
                </c:pt>
              </c:strCache>
              <c:extLst/>
            </c:strRef>
          </c:cat>
          <c:val>
            <c:numRef>
              <c:f>'[Presentation 30 March.xlsx]Sheet1'!$C$1:$C$5</c:f>
              <c:numCache>
                <c:formatCode>General</c:formatCode>
                <c:ptCount val="5"/>
                <c:pt idx="0">
                  <c:v>27</c:v>
                </c:pt>
                <c:pt idx="1">
                  <c:v>15.5</c:v>
                </c:pt>
                <c:pt idx="2">
                  <c:v>3.5</c:v>
                </c:pt>
                <c:pt idx="3">
                  <c:v>0</c:v>
                </c:pt>
                <c:pt idx="4">
                  <c:v>1</c:v>
                </c:pt>
              </c:numCache>
            </c:numRef>
          </c:val>
          <c:extLst>
            <c:ext xmlns:c16="http://schemas.microsoft.com/office/drawing/2014/chart" uri="{C3380CC4-5D6E-409C-BE32-E72D297353CC}">
              <c16:uniqueId val="{00000000-C22F-41AC-BEF0-AD34538556D8}"/>
            </c:ext>
          </c:extLst>
        </c:ser>
        <c:dLbls>
          <c:dLblPos val="outEnd"/>
          <c:showLegendKey val="0"/>
          <c:showVal val="1"/>
          <c:showCatName val="0"/>
          <c:showSerName val="0"/>
          <c:showPercent val="0"/>
          <c:showBubbleSize val="0"/>
        </c:dLbls>
        <c:gapWidth val="150"/>
        <c:axId val="1864040960"/>
        <c:axId val="805359904"/>
      </c:barChart>
      <c:valAx>
        <c:axId val="8053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No.</a:t>
                </a:r>
                <a:r>
                  <a:rPr lang="en-GB" baseline="0" dirty="0"/>
                  <a:t> of responses</a:t>
                </a: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1864040960"/>
        <c:crosses val="autoZero"/>
        <c:crossBetween val="between"/>
      </c:valAx>
      <c:catAx>
        <c:axId val="18640409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crossAx val="805359904"/>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'[Presentation 30 March.xlsx]Sheet2'!$B$2</c:f>
              <c:strCache>
                <c:ptCount val="1"/>
                <c:pt idx="0">
                  <c:v>Agree</c:v>
                </c:pt>
              </c:strCache>
            </c:strRef>
          </c:tx>
          <c:spPr>
            <a:solidFill>
              <a:srgbClr val="007B7B"/>
            </a:solidFill>
            <a:ln>
              <a:noFill/>
            </a:ln>
            <a:effectLst/>
          </c:spPr>
          <c:invertIfNegative val="0"/>
          <c:cat>
            <c:strRef>
              <c:f>'[Presentation 30 March.xlsx]Sheet2'!$C$1:$E$1</c:f>
              <c:strCache>
                <c:ptCount val="3"/>
                <c:pt idx="0">
                  <c:v>EU institutions are proactive in engaging in dialogue with CSOs</c:v>
                </c:pt>
                <c:pt idx="1">
                  <c:v>EU institutions ensure a good balance between different stakeholders’ interests in the decision-making process</c:v>
                </c:pt>
                <c:pt idx="2">
                  <c:v>EU institutions care more about corporate than CSO perspectives in the decision-making process</c:v>
                </c:pt>
              </c:strCache>
            </c:strRef>
          </c:cat>
          <c:val>
            <c:numRef>
              <c:f>'[Presentation 30 March.xlsx]Sheet2'!$C$2:$E$2</c:f>
              <c:numCache>
                <c:formatCode>General</c:formatCode>
                <c:ptCount val="3"/>
                <c:pt idx="0">
                  <c:v>12.5</c:v>
                </c:pt>
                <c:pt idx="1">
                  <c:v>5</c:v>
                </c:pt>
                <c:pt idx="2">
                  <c:v>27</c:v>
                </c:pt>
              </c:numCache>
            </c:numRef>
          </c:val>
          <c:extLst>
            <c:ext xmlns:c16="http://schemas.microsoft.com/office/drawing/2014/chart" uri="{C3380CC4-5D6E-409C-BE32-E72D297353CC}">
              <c16:uniqueId val="{00000000-A8A2-4FAB-8735-BF014E8503A1}"/>
            </c:ext>
          </c:extLst>
        </c:ser>
        <c:ser>
          <c:idx val="1"/>
          <c:order val="1"/>
          <c:tx>
            <c:strRef>
              <c:f>'[Presentation 30 March.xlsx]Sheet2'!$B$3</c:f>
              <c:strCache>
                <c:ptCount val="1"/>
                <c:pt idx="0">
                  <c:v>Undecided</c:v>
                </c:pt>
              </c:strCache>
            </c:strRef>
          </c:tx>
          <c:spPr>
            <a:solidFill>
              <a:srgbClr val="FFCC00"/>
            </a:solidFill>
            <a:ln>
              <a:noFill/>
            </a:ln>
            <a:effectLst/>
          </c:spPr>
          <c:invertIfNegative val="0"/>
          <c:cat>
            <c:strRef>
              <c:f>'[Presentation 30 March.xlsx]Sheet2'!$C$1:$E$1</c:f>
              <c:strCache>
                <c:ptCount val="3"/>
                <c:pt idx="0">
                  <c:v>EU institutions are proactive in engaging in dialogue with CSOs</c:v>
                </c:pt>
                <c:pt idx="1">
                  <c:v>EU institutions ensure a good balance between different stakeholders’ interests in the decision-making process</c:v>
                </c:pt>
                <c:pt idx="2">
                  <c:v>EU institutions care more about corporate than CSO perspectives in the decision-making process</c:v>
                </c:pt>
              </c:strCache>
            </c:strRef>
          </c:cat>
          <c:val>
            <c:numRef>
              <c:f>'[Presentation 30 March.xlsx]Sheet2'!$C$3:$E$3</c:f>
              <c:numCache>
                <c:formatCode>General</c:formatCode>
                <c:ptCount val="3"/>
                <c:pt idx="0">
                  <c:v>12</c:v>
                </c:pt>
                <c:pt idx="1">
                  <c:v>14</c:v>
                </c:pt>
                <c:pt idx="2">
                  <c:v>12</c:v>
                </c:pt>
              </c:numCache>
            </c:numRef>
          </c:val>
          <c:extLst>
            <c:ext xmlns:c16="http://schemas.microsoft.com/office/drawing/2014/chart" uri="{C3380CC4-5D6E-409C-BE32-E72D297353CC}">
              <c16:uniqueId val="{00000001-A8A2-4FAB-8735-BF014E8503A1}"/>
            </c:ext>
          </c:extLst>
        </c:ser>
        <c:ser>
          <c:idx val="2"/>
          <c:order val="2"/>
          <c:tx>
            <c:strRef>
              <c:f>'[Presentation 30 March.xlsx]Sheet2'!$B$4</c:f>
              <c:strCache>
                <c:ptCount val="1"/>
                <c:pt idx="0">
                  <c:v>Disagree</c:v>
                </c:pt>
              </c:strCache>
            </c:strRef>
          </c:tx>
          <c:spPr>
            <a:solidFill>
              <a:srgbClr val="C0384A"/>
            </a:solidFill>
            <a:ln>
              <a:noFill/>
            </a:ln>
            <a:effectLst/>
          </c:spPr>
          <c:invertIfNegative val="0"/>
          <c:cat>
            <c:strRef>
              <c:f>'[Presentation 30 March.xlsx]Sheet2'!$C$1:$E$1</c:f>
              <c:strCache>
                <c:ptCount val="3"/>
                <c:pt idx="0">
                  <c:v>EU institutions are proactive in engaging in dialogue with CSOs</c:v>
                </c:pt>
                <c:pt idx="1">
                  <c:v>EU institutions ensure a good balance between different stakeholders’ interests in the decision-making process</c:v>
                </c:pt>
                <c:pt idx="2">
                  <c:v>EU institutions care more about corporate than CSO perspectives in the decision-making process</c:v>
                </c:pt>
              </c:strCache>
            </c:strRef>
          </c:cat>
          <c:val>
            <c:numRef>
              <c:f>'[Presentation 30 March.xlsx]Sheet2'!$C$4:$E$4</c:f>
              <c:numCache>
                <c:formatCode>General</c:formatCode>
                <c:ptCount val="3"/>
                <c:pt idx="0">
                  <c:v>20.5</c:v>
                </c:pt>
                <c:pt idx="1">
                  <c:v>25</c:v>
                </c:pt>
                <c:pt idx="2">
                  <c:v>5</c:v>
                </c:pt>
              </c:numCache>
            </c:numRef>
          </c:val>
          <c:extLst>
            <c:ext xmlns:c16="http://schemas.microsoft.com/office/drawing/2014/chart" uri="{C3380CC4-5D6E-409C-BE32-E72D297353CC}">
              <c16:uniqueId val="{00000002-A8A2-4FAB-8735-BF014E8503A1}"/>
            </c:ext>
          </c:extLst>
        </c:ser>
        <c:ser>
          <c:idx val="3"/>
          <c:order val="3"/>
          <c:tx>
            <c:strRef>
              <c:f>'[Presentation 30 March.xlsx]Sheet2'!$B$5</c:f>
              <c:strCache>
                <c:ptCount val="1"/>
                <c:pt idx="0">
                  <c:v>Don't know</c:v>
                </c:pt>
              </c:strCache>
            </c:strRef>
          </c:tx>
          <c:spPr>
            <a:solidFill>
              <a:schemeClr val="tx2">
                <a:lumMod val="40000"/>
                <a:lumOff val="60000"/>
              </a:schemeClr>
            </a:solidFill>
            <a:ln>
              <a:noFill/>
            </a:ln>
            <a:effectLst/>
          </c:spPr>
          <c:invertIfNegative val="0"/>
          <c:cat>
            <c:strRef>
              <c:f>'[Presentation 30 March.xlsx]Sheet2'!$C$1:$E$1</c:f>
              <c:strCache>
                <c:ptCount val="3"/>
                <c:pt idx="0">
                  <c:v>EU institutions are proactive in engaging in dialogue with CSOs</c:v>
                </c:pt>
                <c:pt idx="1">
                  <c:v>EU institutions ensure a good balance between different stakeholders’ interests in the decision-making process</c:v>
                </c:pt>
                <c:pt idx="2">
                  <c:v>EU institutions care more about corporate than CSO perspectives in the decision-making process</c:v>
                </c:pt>
              </c:strCache>
            </c:strRef>
          </c:cat>
          <c:val>
            <c:numRef>
              <c:f>'[Presentation 30 March.xlsx]Sheet2'!$C$5:$E$5</c:f>
              <c:numCache>
                <c:formatCode>General</c:formatCode>
                <c:ptCount val="3"/>
                <c:pt idx="0">
                  <c:v>0</c:v>
                </c:pt>
                <c:pt idx="1">
                  <c:v>1</c:v>
                </c:pt>
                <c:pt idx="2">
                  <c:v>0</c:v>
                </c:pt>
              </c:numCache>
            </c:numRef>
          </c:val>
          <c:extLst>
            <c:ext xmlns:c16="http://schemas.microsoft.com/office/drawing/2014/chart" uri="{C3380CC4-5D6E-409C-BE32-E72D297353CC}">
              <c16:uniqueId val="{00000003-A8A2-4FAB-8735-BF014E8503A1}"/>
            </c:ext>
          </c:extLst>
        </c:ser>
        <c:ser>
          <c:idx val="4"/>
          <c:order val="4"/>
          <c:tx>
            <c:strRef>
              <c:f>'[Presentation 30 March.xlsx]Sheet2'!$B$6</c:f>
              <c:strCache>
                <c:ptCount val="1"/>
                <c:pt idx="0">
                  <c:v>Prefer not to say</c:v>
                </c:pt>
              </c:strCache>
            </c:strRef>
          </c:tx>
          <c:spPr>
            <a:solidFill>
              <a:schemeClr val="bg2">
                <a:lumMod val="75000"/>
              </a:schemeClr>
            </a:solidFill>
            <a:ln>
              <a:noFill/>
            </a:ln>
            <a:effectLst/>
          </c:spPr>
          <c:invertIfNegative val="0"/>
          <c:cat>
            <c:strRef>
              <c:f>'[Presentation 30 March.xlsx]Sheet2'!$C$1:$E$1</c:f>
              <c:strCache>
                <c:ptCount val="3"/>
                <c:pt idx="0">
                  <c:v>EU institutions are proactive in engaging in dialogue with CSOs</c:v>
                </c:pt>
                <c:pt idx="1">
                  <c:v>EU institutions ensure a good balance between different stakeholders’ interests in the decision-making process</c:v>
                </c:pt>
                <c:pt idx="2">
                  <c:v>EU institutions care more about corporate than CSO perspectives in the decision-making process</c:v>
                </c:pt>
              </c:strCache>
            </c:strRef>
          </c:cat>
          <c:val>
            <c:numRef>
              <c:f>'[Presentation 30 March.xlsx]Sheet2'!$C$6:$E$6</c:f>
              <c:numCache>
                <c:formatCode>General</c:formatCode>
                <c:ptCount val="3"/>
                <c:pt idx="0">
                  <c:v>2</c:v>
                </c:pt>
                <c:pt idx="1">
                  <c:v>2</c:v>
                </c:pt>
                <c:pt idx="2">
                  <c:v>2</c:v>
                </c:pt>
              </c:numCache>
            </c:numRef>
          </c:val>
          <c:extLst>
            <c:ext xmlns:c16="http://schemas.microsoft.com/office/drawing/2014/chart" uri="{C3380CC4-5D6E-409C-BE32-E72D297353CC}">
              <c16:uniqueId val="{00000004-A8A2-4FAB-8735-BF014E8503A1}"/>
            </c:ext>
          </c:extLst>
        </c:ser>
        <c:dLbls>
          <c:showLegendKey val="0"/>
          <c:showVal val="0"/>
          <c:showCatName val="0"/>
          <c:showSerName val="0"/>
          <c:showPercent val="0"/>
          <c:showBubbleSize val="0"/>
        </c:dLbls>
        <c:gapWidth val="182"/>
        <c:overlap val="100"/>
        <c:axId val="2098844432"/>
        <c:axId val="2020539936"/>
      </c:barChart>
      <c:catAx>
        <c:axId val="2098844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BE"/>
          </a:p>
        </c:txPr>
        <c:crossAx val="2020539936"/>
        <c:crosses val="autoZero"/>
        <c:auto val="1"/>
        <c:lblAlgn val="ctr"/>
        <c:lblOffset val="100"/>
        <c:noMultiLvlLbl val="0"/>
      </c:catAx>
      <c:valAx>
        <c:axId val="20205399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No.</a:t>
                </a:r>
                <a:r>
                  <a:rPr lang="en-GB" baseline="0" dirty="0"/>
                  <a:t> of responses</a:t>
                </a: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2098844432"/>
        <c:crosses val="autoZero"/>
        <c:crossBetween val="between"/>
      </c:valAx>
      <c:spPr>
        <a:noFill/>
        <a:ln>
          <a:noFill/>
        </a:ln>
        <a:effectLst/>
      </c:spPr>
    </c:plotArea>
    <c:legend>
      <c:legendPos val="b"/>
      <c:layout>
        <c:manualLayout>
          <c:xMode val="edge"/>
          <c:yMode val="edge"/>
          <c:x val="0.48723670587869705"/>
          <c:y val="0.84942242915536381"/>
          <c:w val="0.4924556821972782"/>
          <c:h val="7.082943350730523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Do</a:t>
            </a:r>
            <a:r>
              <a:rPr lang="en-GB" sz="1600" baseline="0" dirty="0"/>
              <a:t> you consider your organisation as...?</a:t>
            </a:r>
            <a:endParaRPr lang="en-GB"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bar"/>
        <c:grouping val="stacked"/>
        <c:varyColors val="0"/>
        <c:ser>
          <c:idx val="0"/>
          <c:order val="0"/>
          <c:tx>
            <c:strRef>
              <c:f>'[Presentation 30 March.xlsx]Sheet3'!$A$2</c:f>
              <c:strCache>
                <c:ptCount val="1"/>
                <c:pt idx="0">
                  <c:v>Almost always</c:v>
                </c:pt>
              </c:strCache>
            </c:strRef>
          </c:tx>
          <c:spPr>
            <a:solidFill>
              <a:srgbClr val="FFCC00"/>
            </a:solidFill>
            <a:ln>
              <a:noFill/>
            </a:ln>
            <a:effectLst/>
          </c:spPr>
          <c:invertIfNegative val="0"/>
          <c:cat>
            <c:strRef>
              <c:f>'[Presentation 30 March.xlsx]Sheet3'!$B$1:$G$1</c:f>
              <c:strCache>
                <c:ptCount val="6"/>
                <c:pt idx="0">
                  <c:v>…being involved in EU decision-making</c:v>
                </c:pt>
                <c:pt idx="1">
                  <c:v>…being listened to by EU institutions</c:v>
                </c:pt>
                <c:pt idx="2">
                  <c:v>…being respected by EU institutions</c:v>
                </c:pt>
                <c:pt idx="3">
                  <c:v>...being recognised by EU institutions</c:v>
                </c:pt>
                <c:pt idx="4">
                  <c:v>…a partner to EU institutions</c:v>
                </c:pt>
                <c:pt idx="5">
                  <c:v>…having an impact on EU decision-making through participation opportunities</c:v>
                </c:pt>
              </c:strCache>
            </c:strRef>
          </c:cat>
          <c:val>
            <c:numRef>
              <c:f>'[Presentation 30 March.xlsx]Sheet3'!$B$2:$G$2</c:f>
              <c:numCache>
                <c:formatCode>General</c:formatCode>
                <c:ptCount val="6"/>
                <c:pt idx="0">
                  <c:v>1</c:v>
                </c:pt>
                <c:pt idx="1">
                  <c:v>1.5</c:v>
                </c:pt>
                <c:pt idx="2">
                  <c:v>5</c:v>
                </c:pt>
                <c:pt idx="3">
                  <c:v>7.5</c:v>
                </c:pt>
                <c:pt idx="4">
                  <c:v>4.5</c:v>
                </c:pt>
                <c:pt idx="5">
                  <c:v>3.5</c:v>
                </c:pt>
              </c:numCache>
            </c:numRef>
          </c:val>
          <c:extLst>
            <c:ext xmlns:c16="http://schemas.microsoft.com/office/drawing/2014/chart" uri="{C3380CC4-5D6E-409C-BE32-E72D297353CC}">
              <c16:uniqueId val="{00000000-C150-4C27-B29A-6942FCA7242F}"/>
            </c:ext>
          </c:extLst>
        </c:ser>
        <c:ser>
          <c:idx val="1"/>
          <c:order val="1"/>
          <c:tx>
            <c:strRef>
              <c:f>'[Presentation 30 March.xlsx]Sheet3'!$A$3</c:f>
              <c:strCache>
                <c:ptCount val="1"/>
                <c:pt idx="0">
                  <c:v>Often</c:v>
                </c:pt>
              </c:strCache>
            </c:strRef>
          </c:tx>
          <c:spPr>
            <a:solidFill>
              <a:srgbClr val="C0384A"/>
            </a:solidFill>
            <a:ln>
              <a:noFill/>
            </a:ln>
            <a:effectLst/>
          </c:spPr>
          <c:invertIfNegative val="0"/>
          <c:cat>
            <c:strRef>
              <c:f>'[Presentation 30 March.xlsx]Sheet3'!$B$1:$G$1</c:f>
              <c:strCache>
                <c:ptCount val="6"/>
                <c:pt idx="0">
                  <c:v>…being involved in EU decision-making</c:v>
                </c:pt>
                <c:pt idx="1">
                  <c:v>…being listened to by EU institutions</c:v>
                </c:pt>
                <c:pt idx="2">
                  <c:v>…being respected by EU institutions</c:v>
                </c:pt>
                <c:pt idx="3">
                  <c:v>...being recognised by EU institutions</c:v>
                </c:pt>
                <c:pt idx="4">
                  <c:v>…a partner to EU institutions</c:v>
                </c:pt>
                <c:pt idx="5">
                  <c:v>…having an impact on EU decision-making through participation opportunities</c:v>
                </c:pt>
              </c:strCache>
            </c:strRef>
          </c:cat>
          <c:val>
            <c:numRef>
              <c:f>'[Presentation 30 March.xlsx]Sheet3'!$B$3:$G$3</c:f>
              <c:numCache>
                <c:formatCode>General</c:formatCode>
                <c:ptCount val="6"/>
                <c:pt idx="0">
                  <c:v>13.5</c:v>
                </c:pt>
                <c:pt idx="1">
                  <c:v>11</c:v>
                </c:pt>
                <c:pt idx="2">
                  <c:v>19</c:v>
                </c:pt>
                <c:pt idx="3">
                  <c:v>18</c:v>
                </c:pt>
                <c:pt idx="4">
                  <c:v>15.5</c:v>
                </c:pt>
                <c:pt idx="5">
                  <c:v>10</c:v>
                </c:pt>
              </c:numCache>
            </c:numRef>
          </c:val>
          <c:extLst>
            <c:ext xmlns:c16="http://schemas.microsoft.com/office/drawing/2014/chart" uri="{C3380CC4-5D6E-409C-BE32-E72D297353CC}">
              <c16:uniqueId val="{00000001-C150-4C27-B29A-6942FCA7242F}"/>
            </c:ext>
          </c:extLst>
        </c:ser>
        <c:ser>
          <c:idx val="2"/>
          <c:order val="2"/>
          <c:tx>
            <c:strRef>
              <c:f>'[Presentation 30 March.xlsx]Sheet3'!$A$4</c:f>
              <c:strCache>
                <c:ptCount val="1"/>
                <c:pt idx="0">
                  <c:v>Sometimes</c:v>
                </c:pt>
              </c:strCache>
            </c:strRef>
          </c:tx>
          <c:spPr>
            <a:solidFill>
              <a:srgbClr val="007B7B"/>
            </a:solidFill>
            <a:ln>
              <a:noFill/>
            </a:ln>
            <a:effectLst/>
          </c:spPr>
          <c:invertIfNegative val="0"/>
          <c:cat>
            <c:strRef>
              <c:f>'[Presentation 30 March.xlsx]Sheet3'!$B$1:$G$1</c:f>
              <c:strCache>
                <c:ptCount val="6"/>
                <c:pt idx="0">
                  <c:v>…being involved in EU decision-making</c:v>
                </c:pt>
                <c:pt idx="1">
                  <c:v>…being listened to by EU institutions</c:v>
                </c:pt>
                <c:pt idx="2">
                  <c:v>…being respected by EU institutions</c:v>
                </c:pt>
                <c:pt idx="3">
                  <c:v>...being recognised by EU institutions</c:v>
                </c:pt>
                <c:pt idx="4">
                  <c:v>…a partner to EU institutions</c:v>
                </c:pt>
                <c:pt idx="5">
                  <c:v>…having an impact on EU decision-making through participation opportunities</c:v>
                </c:pt>
              </c:strCache>
            </c:strRef>
          </c:cat>
          <c:val>
            <c:numRef>
              <c:f>'[Presentation 30 March.xlsx]Sheet3'!$B$4:$G$4</c:f>
              <c:numCache>
                <c:formatCode>General</c:formatCode>
                <c:ptCount val="6"/>
                <c:pt idx="0">
                  <c:v>23</c:v>
                </c:pt>
                <c:pt idx="1">
                  <c:v>31.5</c:v>
                </c:pt>
                <c:pt idx="2">
                  <c:v>20</c:v>
                </c:pt>
                <c:pt idx="3">
                  <c:v>15.5</c:v>
                </c:pt>
                <c:pt idx="4">
                  <c:v>17</c:v>
                </c:pt>
                <c:pt idx="5">
                  <c:v>25.5</c:v>
                </c:pt>
              </c:numCache>
            </c:numRef>
          </c:val>
          <c:extLst>
            <c:ext xmlns:c16="http://schemas.microsoft.com/office/drawing/2014/chart" uri="{C3380CC4-5D6E-409C-BE32-E72D297353CC}">
              <c16:uniqueId val="{00000002-C150-4C27-B29A-6942FCA7242F}"/>
            </c:ext>
          </c:extLst>
        </c:ser>
        <c:ser>
          <c:idx val="3"/>
          <c:order val="3"/>
          <c:tx>
            <c:strRef>
              <c:f>'[Presentation 30 March.xlsx]Sheet3'!$A$5</c:f>
              <c:strCache>
                <c:ptCount val="1"/>
                <c:pt idx="0">
                  <c:v>Rarely</c:v>
                </c:pt>
              </c:strCache>
            </c:strRef>
          </c:tx>
          <c:spPr>
            <a:solidFill>
              <a:srgbClr val="0084DE"/>
            </a:solidFill>
            <a:ln>
              <a:noFill/>
            </a:ln>
            <a:effectLst/>
          </c:spPr>
          <c:invertIfNegative val="0"/>
          <c:cat>
            <c:strRef>
              <c:f>'[Presentation 30 March.xlsx]Sheet3'!$B$1:$G$1</c:f>
              <c:strCache>
                <c:ptCount val="6"/>
                <c:pt idx="0">
                  <c:v>…being involved in EU decision-making</c:v>
                </c:pt>
                <c:pt idx="1">
                  <c:v>…being listened to by EU institutions</c:v>
                </c:pt>
                <c:pt idx="2">
                  <c:v>…being respected by EU institutions</c:v>
                </c:pt>
                <c:pt idx="3">
                  <c:v>...being recognised by EU institutions</c:v>
                </c:pt>
                <c:pt idx="4">
                  <c:v>…a partner to EU institutions</c:v>
                </c:pt>
                <c:pt idx="5">
                  <c:v>…having an impact on EU decision-making through participation opportunities</c:v>
                </c:pt>
              </c:strCache>
            </c:strRef>
          </c:cat>
          <c:val>
            <c:numRef>
              <c:f>'[Presentation 30 March.xlsx]Sheet3'!$B$5:$G$5</c:f>
              <c:numCache>
                <c:formatCode>General</c:formatCode>
                <c:ptCount val="6"/>
                <c:pt idx="0">
                  <c:v>8.5</c:v>
                </c:pt>
                <c:pt idx="1">
                  <c:v>3</c:v>
                </c:pt>
                <c:pt idx="2">
                  <c:v>2</c:v>
                </c:pt>
                <c:pt idx="3">
                  <c:v>5</c:v>
                </c:pt>
                <c:pt idx="4">
                  <c:v>7</c:v>
                </c:pt>
                <c:pt idx="5">
                  <c:v>6</c:v>
                </c:pt>
              </c:numCache>
            </c:numRef>
          </c:val>
          <c:extLst>
            <c:ext xmlns:c16="http://schemas.microsoft.com/office/drawing/2014/chart" uri="{C3380CC4-5D6E-409C-BE32-E72D297353CC}">
              <c16:uniqueId val="{00000003-C150-4C27-B29A-6942FCA7242F}"/>
            </c:ext>
          </c:extLst>
        </c:ser>
        <c:ser>
          <c:idx val="4"/>
          <c:order val="4"/>
          <c:tx>
            <c:strRef>
              <c:f>'[Presentation 30 March.xlsx]Sheet3'!$A$6</c:f>
              <c:strCache>
                <c:ptCount val="1"/>
                <c:pt idx="0">
                  <c:v>Never</c:v>
                </c:pt>
              </c:strCache>
            </c:strRef>
          </c:tx>
          <c:spPr>
            <a:solidFill>
              <a:schemeClr val="accent2">
                <a:lumMod val="75000"/>
              </a:schemeClr>
            </a:solidFill>
            <a:ln>
              <a:noFill/>
            </a:ln>
            <a:effectLst/>
          </c:spPr>
          <c:invertIfNegative val="0"/>
          <c:cat>
            <c:strRef>
              <c:f>'[Presentation 30 March.xlsx]Sheet3'!$B$1:$G$1</c:f>
              <c:strCache>
                <c:ptCount val="6"/>
                <c:pt idx="0">
                  <c:v>…being involved in EU decision-making</c:v>
                </c:pt>
                <c:pt idx="1">
                  <c:v>…being listened to by EU institutions</c:v>
                </c:pt>
                <c:pt idx="2">
                  <c:v>…being respected by EU institutions</c:v>
                </c:pt>
                <c:pt idx="3">
                  <c:v>...being recognised by EU institutions</c:v>
                </c:pt>
                <c:pt idx="4">
                  <c:v>…a partner to EU institutions</c:v>
                </c:pt>
                <c:pt idx="5">
                  <c:v>…having an impact on EU decision-making through participation opportunities</c:v>
                </c:pt>
              </c:strCache>
            </c:strRef>
          </c:cat>
          <c:val>
            <c:numRef>
              <c:f>'[Presentation 30 March.xlsx]Sheet3'!$B$6:$G$6</c:f>
              <c:numCache>
                <c:formatCode>General</c:formatCode>
                <c:ptCount val="6"/>
                <c:pt idx="0">
                  <c:v>1</c:v>
                </c:pt>
                <c:pt idx="1">
                  <c:v>0</c:v>
                </c:pt>
                <c:pt idx="2">
                  <c:v>0</c:v>
                </c:pt>
                <c:pt idx="3">
                  <c:v>0</c:v>
                </c:pt>
                <c:pt idx="4">
                  <c:v>3</c:v>
                </c:pt>
                <c:pt idx="5">
                  <c:v>1</c:v>
                </c:pt>
              </c:numCache>
            </c:numRef>
          </c:val>
          <c:extLst>
            <c:ext xmlns:c16="http://schemas.microsoft.com/office/drawing/2014/chart" uri="{C3380CC4-5D6E-409C-BE32-E72D297353CC}">
              <c16:uniqueId val="{00000004-C150-4C27-B29A-6942FCA7242F}"/>
            </c:ext>
          </c:extLst>
        </c:ser>
        <c:ser>
          <c:idx val="5"/>
          <c:order val="5"/>
          <c:tx>
            <c:strRef>
              <c:f>'[Presentation 30 March.xlsx]Sheet3'!$A$7</c:f>
              <c:strCache>
                <c:ptCount val="1"/>
                <c:pt idx="0">
                  <c:v>Don't know</c:v>
                </c:pt>
              </c:strCache>
            </c:strRef>
          </c:tx>
          <c:spPr>
            <a:solidFill>
              <a:schemeClr val="bg1">
                <a:lumMod val="50000"/>
              </a:schemeClr>
            </a:solidFill>
            <a:ln>
              <a:noFill/>
            </a:ln>
            <a:effectLst/>
          </c:spPr>
          <c:invertIfNegative val="0"/>
          <c:cat>
            <c:strRef>
              <c:f>'[Presentation 30 March.xlsx]Sheet3'!$B$1:$G$1</c:f>
              <c:strCache>
                <c:ptCount val="6"/>
                <c:pt idx="0">
                  <c:v>…being involved in EU decision-making</c:v>
                </c:pt>
                <c:pt idx="1">
                  <c:v>…being listened to by EU institutions</c:v>
                </c:pt>
                <c:pt idx="2">
                  <c:v>…being respected by EU institutions</c:v>
                </c:pt>
                <c:pt idx="3">
                  <c:v>...being recognised by EU institutions</c:v>
                </c:pt>
                <c:pt idx="4">
                  <c:v>…a partner to EU institutions</c:v>
                </c:pt>
                <c:pt idx="5">
                  <c:v>…having an impact on EU decision-making through participation opportunities</c:v>
                </c:pt>
              </c:strCache>
            </c:strRef>
          </c:cat>
          <c:val>
            <c:numRef>
              <c:f>'[Presentation 30 March.xlsx]Sheet3'!$B$7:$G$7</c:f>
              <c:numCache>
                <c:formatCode>General</c:formatCode>
                <c:ptCount val="6"/>
                <c:pt idx="0">
                  <c:v>0</c:v>
                </c:pt>
                <c:pt idx="1">
                  <c:v>0</c:v>
                </c:pt>
                <c:pt idx="2">
                  <c:v>1</c:v>
                </c:pt>
                <c:pt idx="3">
                  <c:v>1</c:v>
                </c:pt>
                <c:pt idx="4">
                  <c:v>0</c:v>
                </c:pt>
                <c:pt idx="5">
                  <c:v>1</c:v>
                </c:pt>
              </c:numCache>
            </c:numRef>
          </c:val>
          <c:extLst>
            <c:ext xmlns:c16="http://schemas.microsoft.com/office/drawing/2014/chart" uri="{C3380CC4-5D6E-409C-BE32-E72D297353CC}">
              <c16:uniqueId val="{00000005-C150-4C27-B29A-6942FCA7242F}"/>
            </c:ext>
          </c:extLst>
        </c:ser>
        <c:dLbls>
          <c:showLegendKey val="0"/>
          <c:showVal val="0"/>
          <c:showCatName val="0"/>
          <c:showSerName val="0"/>
          <c:showPercent val="0"/>
          <c:showBubbleSize val="0"/>
        </c:dLbls>
        <c:gapWidth val="150"/>
        <c:overlap val="100"/>
        <c:axId val="2017826736"/>
        <c:axId val="2014734480"/>
      </c:barChart>
      <c:catAx>
        <c:axId val="2017826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BE"/>
          </a:p>
        </c:txPr>
        <c:crossAx val="2014734480"/>
        <c:crosses val="autoZero"/>
        <c:auto val="1"/>
        <c:lblAlgn val="ctr"/>
        <c:lblOffset val="100"/>
        <c:noMultiLvlLbl val="0"/>
      </c:catAx>
      <c:valAx>
        <c:axId val="20147344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No.</a:t>
                </a:r>
                <a:r>
                  <a:rPr lang="en-GB" baseline="0" dirty="0"/>
                  <a:t> of responses</a:t>
                </a: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2017826736"/>
        <c:crosses val="autoZero"/>
        <c:crossBetween val="between"/>
      </c:valAx>
      <c:spPr>
        <a:noFill/>
        <a:ln>
          <a:noFill/>
        </a:ln>
        <a:effectLst/>
      </c:spPr>
    </c:plotArea>
    <c:legend>
      <c:legendPos val="b"/>
      <c:layout>
        <c:manualLayout>
          <c:xMode val="edge"/>
          <c:yMode val="edge"/>
          <c:x val="6.7449784343626709E-2"/>
          <c:y val="0.90695799537674993"/>
          <c:w val="0.86510026791813865"/>
          <c:h val="5.226042729941263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6551-8BCC-4516-BF31-9911C597AFB5}" type="datetimeFigureOut">
              <a:rPr lang="en-GB" smtClean="0"/>
              <a:t>30/03/2023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E2818-4D2C-4F8F-8D69-A8A2C015C90E}" type="slidenum">
              <a:rPr lang="en-GB" smtClean="0"/>
              <a:t>‹#›</a:t>
            </a:fld>
            <a:endParaRPr lang="en-GB" dirty="0"/>
          </a:p>
        </p:txBody>
      </p:sp>
    </p:spTree>
    <p:extLst>
      <p:ext uri="{BB962C8B-B14F-4D97-AF65-F5344CB8AC3E}">
        <p14:creationId xmlns:p14="http://schemas.microsoft.com/office/powerpoint/2010/main" val="822713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59202" y="1554510"/>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59202" y="407756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6" name="Foliennummernplatzhalter 5"/>
          <p:cNvSpPr>
            <a:spLocks noGrp="1"/>
          </p:cNvSpPr>
          <p:nvPr>
            <p:ph type="sldNum" sz="quarter" idx="12"/>
          </p:nvPr>
        </p:nvSpPr>
        <p:spPr>
          <a:xfrm>
            <a:off x="9072000" y="6372000"/>
            <a:ext cx="2743200" cy="365125"/>
          </a:xfrm>
          <a:prstGeom prst="rect">
            <a:avLst/>
          </a:prstGeom>
        </p:spPr>
        <p:txBody>
          <a:bodyPr/>
          <a:lstStyle>
            <a:lvl1pPr algn="r">
              <a:defRPr sz="1600"/>
            </a:lvl1pPr>
          </a:lstStyle>
          <a:p>
            <a:fld id="{EA9D1F2E-9C4C-4CB7-A878-708B18564193}" type="slidenum">
              <a:rPr lang="de-DE" smtClean="0"/>
              <a:pPr/>
              <a:t>‹#›</a:t>
            </a:fld>
            <a:endParaRPr lang="de-DE" dirty="0"/>
          </a:p>
        </p:txBody>
      </p:sp>
      <p:pic>
        <p:nvPicPr>
          <p:cNvPr id="20" name="Grafik 19"/>
          <p:cNvPicPr>
            <a:picLocks noChangeAspect="1"/>
          </p:cNvPicPr>
          <p:nvPr userDrawn="1"/>
        </p:nvPicPr>
        <p:blipFill rotWithShape="1">
          <a:blip r:embed="rId2"/>
          <a:srcRect t="38907"/>
          <a:stretch/>
        </p:blipFill>
        <p:spPr>
          <a:xfrm>
            <a:off x="-259251" y="284480"/>
            <a:ext cx="5650938" cy="900000"/>
          </a:xfrm>
          <a:prstGeom prst="rect">
            <a:avLst/>
          </a:prstGeom>
        </p:spPr>
      </p:pic>
    </p:spTree>
    <p:extLst>
      <p:ext uri="{BB962C8B-B14F-4D97-AF65-F5344CB8AC3E}">
        <p14:creationId xmlns:p14="http://schemas.microsoft.com/office/powerpoint/2010/main" val="3192114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7" name="Foliennummernplatzhalter 5">
            <a:extLst>
              <a:ext uri="{FF2B5EF4-FFF2-40B4-BE49-F238E27FC236}">
                <a16:creationId xmlns:a16="http://schemas.microsoft.com/office/drawing/2014/main" id="{2BEE84E0-52B7-4A41-AAC3-9D667A2F7916}"/>
              </a:ext>
            </a:extLst>
          </p:cNvPr>
          <p:cNvSpPr txBox="1">
            <a:spLocks/>
          </p:cNvSpPr>
          <p:nvPr userDrawn="1"/>
        </p:nvSpPr>
        <p:spPr>
          <a:xfrm>
            <a:off x="9072000" y="6372000"/>
            <a:ext cx="2743200" cy="365125"/>
          </a:xfrm>
          <a:prstGeom prst="rect">
            <a:avLst/>
          </a:prstGeom>
        </p:spPr>
        <p:txBody>
          <a:bodyPr/>
          <a:lstStyle>
            <a:defPPr>
              <a:defRPr lang="de-DE"/>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D1F2E-9C4C-4CB7-A878-708B18564193}" type="slidenum">
              <a:rPr lang="de-DE" smtClean="0"/>
              <a:pPr/>
              <a:t>‹#›</a:t>
            </a:fld>
            <a:endParaRPr lang="de-DE" dirty="0"/>
          </a:p>
        </p:txBody>
      </p:sp>
    </p:spTree>
    <p:extLst>
      <p:ext uri="{BB962C8B-B14F-4D97-AF65-F5344CB8AC3E}">
        <p14:creationId xmlns:p14="http://schemas.microsoft.com/office/powerpoint/2010/main" val="247893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42823" y="1332000"/>
            <a:ext cx="10515600" cy="1080000"/>
          </a:xfrm>
        </p:spPr>
        <p:txBody>
          <a:bodyPr/>
          <a:lstStyle/>
          <a:p>
            <a:r>
              <a:rPr lang="de-DE"/>
              <a:t>Titelmasterformat durch Klicken bearbeiten</a:t>
            </a:r>
          </a:p>
        </p:txBody>
      </p:sp>
      <p:sp>
        <p:nvSpPr>
          <p:cNvPr id="3" name="Inhaltsplatzhalter 2"/>
          <p:cNvSpPr>
            <a:spLocks noGrp="1"/>
          </p:cNvSpPr>
          <p:nvPr>
            <p:ph idx="1"/>
          </p:nvPr>
        </p:nvSpPr>
        <p:spPr>
          <a:xfrm>
            <a:off x="838200" y="2556000"/>
            <a:ext cx="10515600" cy="346858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p:cNvPicPr>
            <a:picLocks noChangeAspect="1"/>
          </p:cNvPicPr>
          <p:nvPr userDrawn="1"/>
        </p:nvPicPr>
        <p:blipFill rotWithShape="1">
          <a:blip r:embed="rId2"/>
          <a:srcRect t="11111" b="14513"/>
          <a:stretch/>
        </p:blipFill>
        <p:spPr>
          <a:xfrm>
            <a:off x="1411289" y="6382667"/>
            <a:ext cx="1332000" cy="425823"/>
          </a:xfrm>
          <a:prstGeom prst="rect">
            <a:avLst/>
          </a:prstGeom>
        </p:spPr>
      </p:pic>
      <p:pic>
        <p:nvPicPr>
          <p:cNvPr id="10" name="Grafik 9"/>
          <p:cNvPicPr>
            <a:picLocks noChangeAspect="1"/>
          </p:cNvPicPr>
          <p:nvPr userDrawn="1"/>
        </p:nvPicPr>
        <p:blipFill>
          <a:blip r:embed="rId3"/>
          <a:stretch>
            <a:fillRect/>
          </a:stretch>
        </p:blipFill>
        <p:spPr>
          <a:xfrm>
            <a:off x="2948990" y="6420401"/>
            <a:ext cx="1404000" cy="351001"/>
          </a:xfrm>
          <a:prstGeom prst="rect">
            <a:avLst/>
          </a:prstGeom>
        </p:spPr>
      </p:pic>
      <p:pic>
        <p:nvPicPr>
          <p:cNvPr id="12" name="Grafik 11"/>
          <p:cNvPicPr>
            <a:picLocks noChangeAspect="1"/>
          </p:cNvPicPr>
          <p:nvPr userDrawn="1"/>
        </p:nvPicPr>
        <p:blipFill rotWithShape="1">
          <a:blip r:embed="rId4"/>
          <a:srcRect t="11951"/>
          <a:stretch/>
        </p:blipFill>
        <p:spPr>
          <a:xfrm>
            <a:off x="6131202" y="6337301"/>
            <a:ext cx="972000" cy="425227"/>
          </a:xfrm>
          <a:prstGeom prst="rect">
            <a:avLst/>
          </a:prstGeom>
        </p:spPr>
      </p:pic>
      <p:pic>
        <p:nvPicPr>
          <p:cNvPr id="13" name="Grafik 12"/>
          <p:cNvPicPr>
            <a:picLocks noChangeAspect="1"/>
          </p:cNvPicPr>
          <p:nvPr userDrawn="1"/>
        </p:nvPicPr>
        <p:blipFill>
          <a:blip r:embed="rId5"/>
          <a:stretch>
            <a:fillRect/>
          </a:stretch>
        </p:blipFill>
        <p:spPr>
          <a:xfrm>
            <a:off x="7449644" y="6441352"/>
            <a:ext cx="1260000" cy="241645"/>
          </a:xfrm>
          <a:prstGeom prst="rect">
            <a:avLst/>
          </a:prstGeom>
        </p:spPr>
      </p:pic>
      <p:pic>
        <p:nvPicPr>
          <p:cNvPr id="14" name="Grafik 13"/>
          <p:cNvPicPr>
            <a:picLocks noChangeAspect="1"/>
          </p:cNvPicPr>
          <p:nvPr userDrawn="1"/>
        </p:nvPicPr>
        <p:blipFill>
          <a:blip r:embed="rId6"/>
          <a:stretch>
            <a:fillRect/>
          </a:stretch>
        </p:blipFill>
        <p:spPr>
          <a:xfrm>
            <a:off x="9118864" y="6336408"/>
            <a:ext cx="612000" cy="406840"/>
          </a:xfrm>
          <a:prstGeom prst="rect">
            <a:avLst/>
          </a:prstGeom>
        </p:spPr>
      </p:pic>
      <p:pic>
        <p:nvPicPr>
          <p:cNvPr id="15" name="Grafik 14"/>
          <p:cNvPicPr>
            <a:picLocks noChangeAspect="1"/>
          </p:cNvPicPr>
          <p:nvPr userDrawn="1"/>
        </p:nvPicPr>
        <p:blipFill rotWithShape="1">
          <a:blip r:embed="rId7"/>
          <a:srcRect t="17590" b="18466"/>
          <a:stretch/>
        </p:blipFill>
        <p:spPr>
          <a:xfrm>
            <a:off x="10016126" y="6360662"/>
            <a:ext cx="1276615" cy="368300"/>
          </a:xfrm>
          <a:prstGeom prst="rect">
            <a:avLst/>
          </a:prstGeom>
        </p:spPr>
      </p:pic>
      <p:sp>
        <p:nvSpPr>
          <p:cNvPr id="20" name="Foliennummernplatzhalter 5"/>
          <p:cNvSpPr>
            <a:spLocks noGrp="1"/>
          </p:cNvSpPr>
          <p:nvPr>
            <p:ph type="sldNum" sz="quarter" idx="12"/>
          </p:nvPr>
        </p:nvSpPr>
        <p:spPr>
          <a:xfrm>
            <a:off x="9072000" y="6372000"/>
            <a:ext cx="2743200" cy="365125"/>
          </a:xfrm>
          <a:prstGeom prst="rect">
            <a:avLst/>
          </a:prstGeom>
        </p:spPr>
        <p:txBody>
          <a:bodyPr/>
          <a:lstStyle>
            <a:lvl1pPr algn="r">
              <a:defRPr sz="1600"/>
            </a:lvl1pPr>
          </a:lstStyle>
          <a:p>
            <a:fld id="{EA9D1F2E-9C4C-4CB7-A878-708B18564193}" type="slidenum">
              <a:rPr lang="de-DE" smtClean="0"/>
              <a:pPr/>
              <a:t>‹#›</a:t>
            </a:fld>
            <a:endParaRPr lang="de-DE" dirty="0"/>
          </a:p>
        </p:txBody>
      </p:sp>
      <p:pic>
        <p:nvPicPr>
          <p:cNvPr id="25" name="Grafik 24"/>
          <p:cNvPicPr>
            <a:picLocks noChangeAspect="1"/>
          </p:cNvPicPr>
          <p:nvPr userDrawn="1"/>
        </p:nvPicPr>
        <p:blipFill rotWithShape="1">
          <a:blip r:embed="rId8"/>
          <a:srcRect t="38907"/>
          <a:stretch/>
        </p:blipFill>
        <p:spPr>
          <a:xfrm>
            <a:off x="-259251" y="284480"/>
            <a:ext cx="5650938" cy="900000"/>
          </a:xfrm>
          <a:prstGeom prst="rect">
            <a:avLst/>
          </a:prstGeom>
        </p:spPr>
      </p:pic>
      <p:cxnSp>
        <p:nvCxnSpPr>
          <p:cNvPr id="26" name="Gerader Verbinder 25"/>
          <p:cNvCxnSpPr/>
          <p:nvPr userDrawn="1"/>
        </p:nvCxnSpPr>
        <p:spPr>
          <a:xfrm flipV="1">
            <a:off x="4355284" y="1105200"/>
            <a:ext cx="7416000" cy="3600"/>
          </a:xfrm>
          <a:prstGeom prst="line">
            <a:avLst/>
          </a:prstGeom>
          <a:ln w="28575">
            <a:solidFill>
              <a:srgbClr val="007B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8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332000"/>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332257"/>
            <a:ext cx="10515600" cy="175739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pic>
        <p:nvPicPr>
          <p:cNvPr id="9" name="Grafik 8"/>
          <p:cNvPicPr>
            <a:picLocks noChangeAspect="1"/>
          </p:cNvPicPr>
          <p:nvPr userDrawn="1"/>
        </p:nvPicPr>
        <p:blipFill rotWithShape="1">
          <a:blip r:embed="rId2"/>
          <a:srcRect t="11111" b="14513"/>
          <a:stretch/>
        </p:blipFill>
        <p:spPr>
          <a:xfrm>
            <a:off x="1411289" y="6382667"/>
            <a:ext cx="1332000" cy="425823"/>
          </a:xfrm>
          <a:prstGeom prst="rect">
            <a:avLst/>
          </a:prstGeom>
        </p:spPr>
      </p:pic>
      <p:pic>
        <p:nvPicPr>
          <p:cNvPr id="10" name="Grafik 9"/>
          <p:cNvPicPr>
            <a:picLocks noChangeAspect="1"/>
          </p:cNvPicPr>
          <p:nvPr userDrawn="1"/>
        </p:nvPicPr>
        <p:blipFill>
          <a:blip r:embed="rId3"/>
          <a:stretch>
            <a:fillRect/>
          </a:stretch>
        </p:blipFill>
        <p:spPr>
          <a:xfrm>
            <a:off x="2948990" y="6420401"/>
            <a:ext cx="1404000" cy="351001"/>
          </a:xfrm>
          <a:prstGeom prst="rect">
            <a:avLst/>
          </a:prstGeom>
        </p:spPr>
      </p:pic>
      <p:pic>
        <p:nvPicPr>
          <p:cNvPr id="12" name="Grafik 11"/>
          <p:cNvPicPr>
            <a:picLocks noChangeAspect="1"/>
          </p:cNvPicPr>
          <p:nvPr userDrawn="1"/>
        </p:nvPicPr>
        <p:blipFill rotWithShape="1">
          <a:blip r:embed="rId4"/>
          <a:srcRect t="11951"/>
          <a:stretch/>
        </p:blipFill>
        <p:spPr>
          <a:xfrm>
            <a:off x="6131202" y="6337301"/>
            <a:ext cx="972000" cy="425227"/>
          </a:xfrm>
          <a:prstGeom prst="rect">
            <a:avLst/>
          </a:prstGeom>
        </p:spPr>
      </p:pic>
      <p:pic>
        <p:nvPicPr>
          <p:cNvPr id="13" name="Grafik 12"/>
          <p:cNvPicPr>
            <a:picLocks noChangeAspect="1"/>
          </p:cNvPicPr>
          <p:nvPr userDrawn="1"/>
        </p:nvPicPr>
        <p:blipFill>
          <a:blip r:embed="rId5"/>
          <a:stretch>
            <a:fillRect/>
          </a:stretch>
        </p:blipFill>
        <p:spPr>
          <a:xfrm>
            <a:off x="7449644" y="6441352"/>
            <a:ext cx="1260000" cy="241645"/>
          </a:xfrm>
          <a:prstGeom prst="rect">
            <a:avLst/>
          </a:prstGeom>
        </p:spPr>
      </p:pic>
      <p:pic>
        <p:nvPicPr>
          <p:cNvPr id="14" name="Grafik 13"/>
          <p:cNvPicPr>
            <a:picLocks noChangeAspect="1"/>
          </p:cNvPicPr>
          <p:nvPr userDrawn="1"/>
        </p:nvPicPr>
        <p:blipFill>
          <a:blip r:embed="rId6"/>
          <a:stretch>
            <a:fillRect/>
          </a:stretch>
        </p:blipFill>
        <p:spPr>
          <a:xfrm>
            <a:off x="9118864" y="6336408"/>
            <a:ext cx="612000" cy="406840"/>
          </a:xfrm>
          <a:prstGeom prst="rect">
            <a:avLst/>
          </a:prstGeom>
        </p:spPr>
      </p:pic>
      <p:pic>
        <p:nvPicPr>
          <p:cNvPr id="15" name="Grafik 14"/>
          <p:cNvPicPr>
            <a:picLocks noChangeAspect="1"/>
          </p:cNvPicPr>
          <p:nvPr userDrawn="1"/>
        </p:nvPicPr>
        <p:blipFill rotWithShape="1">
          <a:blip r:embed="rId7"/>
          <a:srcRect t="17590" b="18466"/>
          <a:stretch/>
        </p:blipFill>
        <p:spPr>
          <a:xfrm>
            <a:off x="10016126" y="6360662"/>
            <a:ext cx="1276615" cy="368300"/>
          </a:xfrm>
          <a:prstGeom prst="rect">
            <a:avLst/>
          </a:prstGeom>
        </p:spPr>
      </p:pic>
      <p:sp>
        <p:nvSpPr>
          <p:cNvPr id="20" name="Foliennummernplatzhalter 5"/>
          <p:cNvSpPr>
            <a:spLocks noGrp="1"/>
          </p:cNvSpPr>
          <p:nvPr>
            <p:ph type="sldNum" sz="quarter" idx="12"/>
          </p:nvPr>
        </p:nvSpPr>
        <p:spPr>
          <a:xfrm>
            <a:off x="9072000" y="6372000"/>
            <a:ext cx="2743200" cy="365125"/>
          </a:xfrm>
          <a:prstGeom prst="rect">
            <a:avLst/>
          </a:prstGeom>
        </p:spPr>
        <p:txBody>
          <a:bodyPr/>
          <a:lstStyle>
            <a:lvl1pPr algn="r">
              <a:defRPr sz="1600"/>
            </a:lvl1pPr>
          </a:lstStyle>
          <a:p>
            <a:fld id="{EA9D1F2E-9C4C-4CB7-A878-708B18564193}" type="slidenum">
              <a:rPr lang="de-DE" smtClean="0"/>
              <a:pPr/>
              <a:t>‹#›</a:t>
            </a:fld>
            <a:endParaRPr lang="de-DE" dirty="0"/>
          </a:p>
        </p:txBody>
      </p:sp>
      <p:pic>
        <p:nvPicPr>
          <p:cNvPr id="25" name="Grafik 24"/>
          <p:cNvPicPr>
            <a:picLocks noChangeAspect="1"/>
          </p:cNvPicPr>
          <p:nvPr userDrawn="1"/>
        </p:nvPicPr>
        <p:blipFill rotWithShape="1">
          <a:blip r:embed="rId8"/>
          <a:srcRect t="38907"/>
          <a:stretch/>
        </p:blipFill>
        <p:spPr>
          <a:xfrm>
            <a:off x="-259251" y="284480"/>
            <a:ext cx="5650938" cy="900000"/>
          </a:xfrm>
          <a:prstGeom prst="rect">
            <a:avLst/>
          </a:prstGeom>
        </p:spPr>
      </p:pic>
      <p:cxnSp>
        <p:nvCxnSpPr>
          <p:cNvPr id="26" name="Gerader Verbinder 25"/>
          <p:cNvCxnSpPr/>
          <p:nvPr userDrawn="1"/>
        </p:nvCxnSpPr>
        <p:spPr>
          <a:xfrm flipV="1">
            <a:off x="4355284" y="1105200"/>
            <a:ext cx="7416000" cy="3600"/>
          </a:xfrm>
          <a:prstGeom prst="line">
            <a:avLst/>
          </a:prstGeom>
          <a:ln w="28575">
            <a:solidFill>
              <a:srgbClr val="007B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771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Foliennummernplatzhalter 5"/>
          <p:cNvSpPr>
            <a:spLocks noGrp="1"/>
          </p:cNvSpPr>
          <p:nvPr>
            <p:ph type="sldNum" sz="quarter" idx="12"/>
          </p:nvPr>
        </p:nvSpPr>
        <p:spPr>
          <a:xfrm>
            <a:off x="9072000" y="6372000"/>
            <a:ext cx="2743200" cy="365125"/>
          </a:xfrm>
          <a:prstGeom prst="rect">
            <a:avLst/>
          </a:prstGeom>
        </p:spPr>
        <p:txBody>
          <a:bodyPr/>
          <a:lstStyle>
            <a:lvl1pPr algn="r">
              <a:defRPr sz="1600"/>
            </a:lvl1pPr>
          </a:lstStyle>
          <a:p>
            <a:fld id="{EA9D1F2E-9C4C-4CB7-A878-708B18564193}" type="slidenum">
              <a:rPr lang="de-DE" smtClean="0"/>
              <a:pPr/>
              <a:t>‹#›</a:t>
            </a:fld>
            <a:endParaRPr lang="de-DE" dirty="0"/>
          </a:p>
        </p:txBody>
      </p:sp>
    </p:spTree>
    <p:extLst>
      <p:ext uri="{BB962C8B-B14F-4D97-AF65-F5344CB8AC3E}">
        <p14:creationId xmlns:p14="http://schemas.microsoft.com/office/powerpoint/2010/main" val="118302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1332000"/>
            <a:ext cx="10515600" cy="1080000"/>
          </a:xfrm>
        </p:spPr>
        <p:txBody>
          <a:bodyPr/>
          <a:lstStyle/>
          <a:p>
            <a:r>
              <a:rPr lang="de-DE"/>
              <a:t>Titelmasterformat durch Klicken bearbeiten</a:t>
            </a:r>
          </a:p>
        </p:txBody>
      </p:sp>
      <p:sp>
        <p:nvSpPr>
          <p:cNvPr id="3" name="Datumsplatzhalter 2"/>
          <p:cNvSpPr>
            <a:spLocks noGrp="1"/>
          </p:cNvSpPr>
          <p:nvPr>
            <p:ph type="dt" sz="half" idx="10"/>
          </p:nvPr>
        </p:nvSpPr>
        <p:spPr>
          <a:xfrm>
            <a:off x="838200" y="6356350"/>
            <a:ext cx="27432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11" name="Foliennummernplatzhalter 5"/>
          <p:cNvSpPr txBox="1">
            <a:spLocks/>
          </p:cNvSpPr>
          <p:nvPr userDrawn="1"/>
        </p:nvSpPr>
        <p:spPr>
          <a:xfrm>
            <a:off x="9072000" y="6372000"/>
            <a:ext cx="2743200" cy="365125"/>
          </a:xfrm>
          <a:prstGeom prst="rect">
            <a:avLst/>
          </a:prstGeom>
        </p:spPr>
        <p:txBody>
          <a:bodyPr/>
          <a:lstStyle>
            <a:defPPr>
              <a:defRPr lang="de-DE"/>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D1F2E-9C4C-4CB7-A878-708B18564193}" type="slidenum">
              <a:rPr lang="de-DE" smtClean="0"/>
              <a:pPr/>
              <a:t>‹#›</a:t>
            </a:fld>
            <a:endParaRPr lang="de-DE" dirty="0"/>
          </a:p>
        </p:txBody>
      </p:sp>
      <p:pic>
        <p:nvPicPr>
          <p:cNvPr id="16" name="Grafik 15"/>
          <p:cNvPicPr>
            <a:picLocks noChangeAspect="1"/>
          </p:cNvPicPr>
          <p:nvPr userDrawn="1"/>
        </p:nvPicPr>
        <p:blipFill rotWithShape="1">
          <a:blip r:embed="rId2"/>
          <a:srcRect t="38907"/>
          <a:stretch/>
        </p:blipFill>
        <p:spPr>
          <a:xfrm>
            <a:off x="-259251" y="284480"/>
            <a:ext cx="5650938" cy="900000"/>
          </a:xfrm>
          <a:prstGeom prst="rect">
            <a:avLst/>
          </a:prstGeom>
        </p:spPr>
      </p:pic>
      <p:cxnSp>
        <p:nvCxnSpPr>
          <p:cNvPr id="17" name="Gerader Verbinder 16"/>
          <p:cNvCxnSpPr/>
          <p:nvPr userDrawn="1"/>
        </p:nvCxnSpPr>
        <p:spPr>
          <a:xfrm flipV="1">
            <a:off x="4355284" y="1105200"/>
            <a:ext cx="7416000" cy="3600"/>
          </a:xfrm>
          <a:prstGeom prst="line">
            <a:avLst/>
          </a:prstGeom>
          <a:ln w="28575">
            <a:solidFill>
              <a:srgbClr val="007B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9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0" y="6356350"/>
            <a:ext cx="27432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10" name="Foliennummernplatzhalter 5"/>
          <p:cNvSpPr txBox="1">
            <a:spLocks/>
          </p:cNvSpPr>
          <p:nvPr userDrawn="1"/>
        </p:nvSpPr>
        <p:spPr>
          <a:xfrm>
            <a:off x="9072000" y="6372000"/>
            <a:ext cx="2743200" cy="365125"/>
          </a:xfrm>
          <a:prstGeom prst="rect">
            <a:avLst/>
          </a:prstGeom>
        </p:spPr>
        <p:txBody>
          <a:bodyPr/>
          <a:lstStyle>
            <a:defPPr>
              <a:defRPr lang="de-DE"/>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D1F2E-9C4C-4CB7-A878-708B18564193}" type="slidenum">
              <a:rPr lang="de-DE" smtClean="0"/>
              <a:pPr/>
              <a:t>‹#›</a:t>
            </a:fld>
            <a:endParaRPr lang="de-DE" dirty="0"/>
          </a:p>
        </p:txBody>
      </p:sp>
      <p:pic>
        <p:nvPicPr>
          <p:cNvPr id="15" name="Grafik 14"/>
          <p:cNvPicPr>
            <a:picLocks noChangeAspect="1"/>
          </p:cNvPicPr>
          <p:nvPr userDrawn="1"/>
        </p:nvPicPr>
        <p:blipFill rotWithShape="1">
          <a:blip r:embed="rId2"/>
          <a:srcRect t="38907"/>
          <a:stretch/>
        </p:blipFill>
        <p:spPr>
          <a:xfrm>
            <a:off x="-259251" y="284480"/>
            <a:ext cx="5650938" cy="900000"/>
          </a:xfrm>
          <a:prstGeom prst="rect">
            <a:avLst/>
          </a:prstGeom>
        </p:spPr>
      </p:pic>
      <p:cxnSp>
        <p:nvCxnSpPr>
          <p:cNvPr id="16" name="Gerader Verbinder 15"/>
          <p:cNvCxnSpPr/>
          <p:nvPr userDrawn="1"/>
        </p:nvCxnSpPr>
        <p:spPr>
          <a:xfrm flipV="1">
            <a:off x="4355284" y="1105200"/>
            <a:ext cx="7416000" cy="3600"/>
          </a:xfrm>
          <a:prstGeom prst="line">
            <a:avLst/>
          </a:prstGeom>
          <a:ln w="28575">
            <a:solidFill>
              <a:srgbClr val="007B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81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9" name="Foliennummernplatzhalter 5"/>
          <p:cNvSpPr txBox="1">
            <a:spLocks/>
          </p:cNvSpPr>
          <p:nvPr userDrawn="1"/>
        </p:nvSpPr>
        <p:spPr>
          <a:xfrm>
            <a:off x="9072000" y="6372000"/>
            <a:ext cx="2743200" cy="365125"/>
          </a:xfrm>
          <a:prstGeom prst="rect">
            <a:avLst/>
          </a:prstGeom>
        </p:spPr>
        <p:txBody>
          <a:bodyPr/>
          <a:lstStyle>
            <a:defPPr>
              <a:defRPr lang="de-DE"/>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D1F2E-9C4C-4CB7-A878-708B18564193}" type="slidenum">
              <a:rPr lang="de-DE" smtClean="0"/>
              <a:pPr/>
              <a:t>‹#›</a:t>
            </a:fld>
            <a:endParaRPr lang="de-DE" dirty="0"/>
          </a:p>
        </p:txBody>
      </p:sp>
    </p:spTree>
    <p:extLst>
      <p:ext uri="{BB962C8B-B14F-4D97-AF65-F5344CB8AC3E}">
        <p14:creationId xmlns:p14="http://schemas.microsoft.com/office/powerpoint/2010/main" val="977282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8" name="Foliennummernplatzhalter 5">
            <a:extLst>
              <a:ext uri="{FF2B5EF4-FFF2-40B4-BE49-F238E27FC236}">
                <a16:creationId xmlns:a16="http://schemas.microsoft.com/office/drawing/2014/main" id="{2793CC1A-45E1-4042-8CC7-C244F0B2B7C8}"/>
              </a:ext>
            </a:extLst>
          </p:cNvPr>
          <p:cNvSpPr txBox="1">
            <a:spLocks/>
          </p:cNvSpPr>
          <p:nvPr userDrawn="1"/>
        </p:nvSpPr>
        <p:spPr>
          <a:xfrm>
            <a:off x="9072000" y="6372000"/>
            <a:ext cx="2743200" cy="365125"/>
          </a:xfrm>
          <a:prstGeom prst="rect">
            <a:avLst/>
          </a:prstGeom>
        </p:spPr>
        <p:txBody>
          <a:bodyPr/>
          <a:lstStyle>
            <a:defPPr>
              <a:defRPr lang="de-DE"/>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D1F2E-9C4C-4CB7-A878-708B18564193}" type="slidenum">
              <a:rPr lang="de-DE" smtClean="0"/>
              <a:pPr/>
              <a:t>‹#›</a:t>
            </a:fld>
            <a:endParaRPr lang="de-DE" dirty="0"/>
          </a:p>
        </p:txBody>
      </p:sp>
    </p:spTree>
    <p:extLst>
      <p:ext uri="{BB962C8B-B14F-4D97-AF65-F5344CB8AC3E}">
        <p14:creationId xmlns:p14="http://schemas.microsoft.com/office/powerpoint/2010/main" val="58128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7" name="Foliennummernplatzhalter 5">
            <a:extLst>
              <a:ext uri="{FF2B5EF4-FFF2-40B4-BE49-F238E27FC236}">
                <a16:creationId xmlns:a16="http://schemas.microsoft.com/office/drawing/2014/main" id="{8F35866A-F90F-4AD9-BEB8-90AD983772AE}"/>
              </a:ext>
            </a:extLst>
          </p:cNvPr>
          <p:cNvSpPr txBox="1">
            <a:spLocks/>
          </p:cNvSpPr>
          <p:nvPr userDrawn="1"/>
        </p:nvSpPr>
        <p:spPr>
          <a:xfrm>
            <a:off x="9072000" y="6372000"/>
            <a:ext cx="2743200" cy="365125"/>
          </a:xfrm>
          <a:prstGeom prst="rect">
            <a:avLst/>
          </a:prstGeom>
        </p:spPr>
        <p:txBody>
          <a:bodyPr/>
          <a:lstStyle>
            <a:defPPr>
              <a:defRPr lang="de-DE"/>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D1F2E-9C4C-4CB7-A878-708B18564193}" type="slidenum">
              <a:rPr lang="de-DE" smtClean="0"/>
              <a:pPr/>
              <a:t>‹#›</a:t>
            </a:fld>
            <a:endParaRPr lang="de-DE" dirty="0"/>
          </a:p>
        </p:txBody>
      </p:sp>
    </p:spTree>
    <p:extLst>
      <p:ext uri="{BB962C8B-B14F-4D97-AF65-F5344CB8AC3E}">
        <p14:creationId xmlns:p14="http://schemas.microsoft.com/office/powerpoint/2010/main" val="363451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7.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5"/>
          <p:cNvSpPr>
            <a:spLocks noGrp="1"/>
          </p:cNvSpPr>
          <p:nvPr>
            <p:ph type="sldNum" sz="quarter" idx="4"/>
          </p:nvPr>
        </p:nvSpPr>
        <p:spPr>
          <a:xfrm>
            <a:off x="9296400" y="6336408"/>
            <a:ext cx="2743200" cy="365125"/>
          </a:xfrm>
          <a:prstGeom prst="rect">
            <a:avLst/>
          </a:prstGeom>
        </p:spPr>
        <p:txBody>
          <a:bodyPr/>
          <a:lstStyle>
            <a:lvl1pPr>
              <a:defRPr sz="1400"/>
            </a:lvl1pPr>
          </a:lstStyle>
          <a:p>
            <a:fld id="{EA9D1F2E-9C4C-4CB7-A878-708B18564193}" type="slidenum">
              <a:rPr lang="de-DE" smtClean="0"/>
              <a:pPr/>
              <a:t>‹#›</a:t>
            </a:fld>
            <a:endParaRPr lang="de-DE" dirty="0"/>
          </a:p>
        </p:txBody>
      </p:sp>
      <p:pic>
        <p:nvPicPr>
          <p:cNvPr id="9" name="Grafik 8"/>
          <p:cNvPicPr>
            <a:picLocks noChangeAspect="1"/>
          </p:cNvPicPr>
          <p:nvPr userDrawn="1"/>
        </p:nvPicPr>
        <p:blipFill rotWithShape="1">
          <a:blip r:embed="rId12"/>
          <a:srcRect t="11111" b="14513"/>
          <a:stretch/>
        </p:blipFill>
        <p:spPr>
          <a:xfrm>
            <a:off x="1508562" y="6366033"/>
            <a:ext cx="1332000" cy="425823"/>
          </a:xfrm>
          <a:prstGeom prst="rect">
            <a:avLst/>
          </a:prstGeom>
        </p:spPr>
      </p:pic>
      <p:pic>
        <p:nvPicPr>
          <p:cNvPr id="10" name="Grafik 9"/>
          <p:cNvPicPr>
            <a:picLocks noChangeAspect="1"/>
          </p:cNvPicPr>
          <p:nvPr userDrawn="1"/>
        </p:nvPicPr>
        <p:blipFill>
          <a:blip r:embed="rId13"/>
          <a:stretch>
            <a:fillRect/>
          </a:stretch>
        </p:blipFill>
        <p:spPr>
          <a:xfrm>
            <a:off x="3085165" y="6441352"/>
            <a:ext cx="1404000" cy="351001"/>
          </a:xfrm>
          <a:prstGeom prst="rect">
            <a:avLst/>
          </a:prstGeom>
        </p:spPr>
      </p:pic>
      <p:pic>
        <p:nvPicPr>
          <p:cNvPr id="12" name="Grafik 11"/>
          <p:cNvPicPr>
            <a:picLocks noChangeAspect="1"/>
          </p:cNvPicPr>
          <p:nvPr userDrawn="1"/>
        </p:nvPicPr>
        <p:blipFill rotWithShape="1">
          <a:blip r:embed="rId14"/>
          <a:srcRect t="11951"/>
          <a:stretch/>
        </p:blipFill>
        <p:spPr>
          <a:xfrm>
            <a:off x="6042328" y="6337301"/>
            <a:ext cx="1190233" cy="520699"/>
          </a:xfrm>
          <a:prstGeom prst="rect">
            <a:avLst/>
          </a:prstGeom>
        </p:spPr>
      </p:pic>
      <p:pic>
        <p:nvPicPr>
          <p:cNvPr id="13" name="Grafik 12"/>
          <p:cNvPicPr>
            <a:picLocks noChangeAspect="1"/>
          </p:cNvPicPr>
          <p:nvPr userDrawn="1"/>
        </p:nvPicPr>
        <p:blipFill>
          <a:blip r:embed="rId15"/>
          <a:stretch>
            <a:fillRect/>
          </a:stretch>
        </p:blipFill>
        <p:spPr>
          <a:xfrm>
            <a:off x="7431763" y="6476827"/>
            <a:ext cx="1260000" cy="241645"/>
          </a:xfrm>
          <a:prstGeom prst="rect">
            <a:avLst/>
          </a:prstGeom>
        </p:spPr>
      </p:pic>
      <p:pic>
        <p:nvPicPr>
          <p:cNvPr id="14" name="Grafik 13"/>
          <p:cNvPicPr>
            <a:picLocks noChangeAspect="1"/>
          </p:cNvPicPr>
          <p:nvPr userDrawn="1"/>
        </p:nvPicPr>
        <p:blipFill>
          <a:blip r:embed="rId16"/>
          <a:stretch>
            <a:fillRect/>
          </a:stretch>
        </p:blipFill>
        <p:spPr>
          <a:xfrm>
            <a:off x="9093682" y="6346494"/>
            <a:ext cx="699973" cy="406840"/>
          </a:xfrm>
          <a:prstGeom prst="rect">
            <a:avLst/>
          </a:prstGeom>
        </p:spPr>
      </p:pic>
      <p:pic>
        <p:nvPicPr>
          <p:cNvPr id="15" name="Grafik 14"/>
          <p:cNvPicPr>
            <a:picLocks noChangeAspect="1"/>
          </p:cNvPicPr>
          <p:nvPr userDrawn="1"/>
        </p:nvPicPr>
        <p:blipFill rotWithShape="1">
          <a:blip r:embed="rId17"/>
          <a:srcRect t="17590" b="18466"/>
          <a:stretch/>
        </p:blipFill>
        <p:spPr>
          <a:xfrm>
            <a:off x="10029692" y="6413500"/>
            <a:ext cx="1276615" cy="368300"/>
          </a:xfrm>
          <a:prstGeom prst="rect">
            <a:avLst/>
          </a:prstGeom>
        </p:spPr>
      </p:pic>
      <p:pic>
        <p:nvPicPr>
          <p:cNvPr id="5" name="Grafik 4" descr="Ein Bild, das Text, ClipArt enthält.&#10;&#10;Automatisch generierte Beschreibung">
            <a:extLst>
              <a:ext uri="{FF2B5EF4-FFF2-40B4-BE49-F238E27FC236}">
                <a16:creationId xmlns:a16="http://schemas.microsoft.com/office/drawing/2014/main" id="{81C47357-057E-47EF-A225-7727C68C181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753" y="6418389"/>
            <a:ext cx="1059092" cy="333903"/>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9D34D0A3-DB39-4A31-AC88-5BE73D43010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9769" y="6304023"/>
            <a:ext cx="1224212" cy="612106"/>
          </a:xfrm>
          <a:prstGeom prst="rect">
            <a:avLst/>
          </a:prstGeom>
        </p:spPr>
      </p:pic>
    </p:spTree>
    <p:extLst>
      <p:ext uri="{BB962C8B-B14F-4D97-AF65-F5344CB8AC3E}">
        <p14:creationId xmlns:p14="http://schemas.microsoft.com/office/powerpoint/2010/main" val="2228976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ntrust-project.eu/"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7149" y="2211572"/>
            <a:ext cx="10657701" cy="2373626"/>
          </a:xfrm>
        </p:spPr>
        <p:txBody>
          <a:bodyPr anchor="t" anchorCtr="0">
            <a:noAutofit/>
          </a:bodyPr>
          <a:lstStyle/>
          <a:p>
            <a:r>
              <a:rPr lang="en-US" sz="4400" b="1" dirty="0"/>
              <a:t>The role of trust in civil dialogue</a:t>
            </a:r>
            <a:br>
              <a:rPr lang="en-US" sz="3200" b="1" dirty="0"/>
            </a:br>
            <a:r>
              <a:rPr lang="en-US" sz="3200" b="1" dirty="0"/>
              <a:t>Preliminary findings of the EnTrust project</a:t>
            </a:r>
            <a:br>
              <a:rPr lang="en-US" sz="3200" b="1" dirty="0"/>
            </a:br>
            <a:br>
              <a:rPr lang="en-US" sz="3200" b="1" dirty="0"/>
            </a:br>
            <a:br>
              <a:rPr lang="en-US" sz="3200" b="1" dirty="0"/>
            </a:br>
            <a:r>
              <a:rPr lang="en-GB" sz="2400" i="1" dirty="0"/>
              <a:t>Civil society organisations defending and strengthening European democracy</a:t>
            </a:r>
            <a:br>
              <a:rPr lang="en-GB" sz="3200" b="1" dirty="0"/>
            </a:br>
            <a:r>
              <a:rPr lang="en-US" sz="2000" b="1" dirty="0"/>
              <a:t>Civil Society Europe</a:t>
            </a:r>
            <a:br>
              <a:rPr lang="en-US" sz="2000" b="1" dirty="0"/>
            </a:br>
            <a:r>
              <a:rPr lang="en-US" sz="2000" dirty="0"/>
              <a:t>30 March 2023, EESC</a:t>
            </a:r>
            <a:br>
              <a:rPr lang="en-US" sz="3200" b="1" dirty="0"/>
            </a:br>
            <a:br>
              <a:rPr lang="en-US" sz="2800" b="1" dirty="0"/>
            </a:br>
            <a:br>
              <a:rPr lang="en-US" sz="1050" b="1" dirty="0"/>
            </a:br>
            <a:r>
              <a:rPr lang="en-US" sz="1400" dirty="0"/>
              <a:t>Funded by the EU – Horizon2020 – Grant Agreement No. </a:t>
            </a:r>
            <a:r>
              <a:rPr lang="de-DE" sz="1400" dirty="0"/>
              <a:t>870572</a:t>
            </a:r>
            <a:br>
              <a:rPr lang="de-DE" sz="1400" dirty="0"/>
            </a:br>
            <a:r>
              <a:rPr lang="de-DE" sz="1400" dirty="0">
                <a:hlinkClick r:id="rId2"/>
              </a:rPr>
              <a:t>https://entrust-project.eu</a:t>
            </a:r>
            <a:br>
              <a:rPr lang="de-DE" sz="1600" b="1" dirty="0"/>
            </a:br>
            <a:br>
              <a:rPr lang="de-DE" sz="1600" b="1" dirty="0"/>
            </a:br>
            <a:br>
              <a:rPr lang="de-DE" sz="1400" b="1" dirty="0"/>
            </a:br>
            <a:endParaRPr lang="de-DE" sz="1400" b="1" dirty="0"/>
          </a:p>
        </p:txBody>
      </p:sp>
      <p:sp>
        <p:nvSpPr>
          <p:cNvPr id="13" name="Foliennummernplatzhalter 12"/>
          <p:cNvSpPr>
            <a:spLocks noGrp="1"/>
          </p:cNvSpPr>
          <p:nvPr>
            <p:ph type="sldNum" sz="quarter" idx="12"/>
          </p:nvPr>
        </p:nvSpPr>
        <p:spPr/>
        <p:txBody>
          <a:bodyPr/>
          <a:lstStyle/>
          <a:p>
            <a:fld id="{EA9D1F2E-9C4C-4CB7-A878-708B18564193}" type="slidenum">
              <a:rPr lang="de-DE" smtClean="0"/>
              <a:pPr/>
              <a:t>1</a:t>
            </a:fld>
            <a:endParaRPr lang="de-DE" dirty="0"/>
          </a:p>
        </p:txBody>
      </p:sp>
      <p:pic>
        <p:nvPicPr>
          <p:cNvPr id="4" name="Picture 3" descr="Logo&#10;&#10;Description automatically generated">
            <a:extLst>
              <a:ext uri="{FF2B5EF4-FFF2-40B4-BE49-F238E27FC236}">
                <a16:creationId xmlns:a16="http://schemas.microsoft.com/office/drawing/2014/main" id="{113A1416-2B55-7D84-22BF-8FC7D3B95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349" y="299328"/>
            <a:ext cx="1367656" cy="806458"/>
          </a:xfrm>
          <a:prstGeom prst="rect">
            <a:avLst/>
          </a:prstGeom>
        </p:spPr>
      </p:pic>
      <p:sp>
        <p:nvSpPr>
          <p:cNvPr id="5" name="Freeform: Shape 4">
            <a:extLst>
              <a:ext uri="{FF2B5EF4-FFF2-40B4-BE49-F238E27FC236}">
                <a16:creationId xmlns:a16="http://schemas.microsoft.com/office/drawing/2014/main" id="{EBC240A6-E816-FE2B-0212-E2DB3E50E9DB}"/>
              </a:ext>
            </a:extLst>
          </p:cNvPr>
          <p:cNvSpPr/>
          <p:nvPr/>
        </p:nvSpPr>
        <p:spPr>
          <a:xfrm>
            <a:off x="2305771" y="3540641"/>
            <a:ext cx="7625038" cy="127592"/>
          </a:xfrm>
          <a:custGeom>
            <a:avLst/>
            <a:gdLst>
              <a:gd name="connsiteX0" fmla="*/ 499963 w 7625038"/>
              <a:gd name="connsiteY0" fmla="*/ 12359 h 127592"/>
              <a:gd name="connsiteX1" fmla="*/ 1085391 w 7625038"/>
              <a:gd name="connsiteY1" fmla="*/ 11329 h 127592"/>
              <a:gd name="connsiteX2" fmla="*/ 1670820 w 7625038"/>
              <a:gd name="connsiteY2" fmla="*/ 10299 h 127592"/>
              <a:gd name="connsiteX3" fmla="*/ 2256248 w 7625038"/>
              <a:gd name="connsiteY3" fmla="*/ 9269 h 127592"/>
              <a:gd name="connsiteX4" fmla="*/ 2630922 w 7625038"/>
              <a:gd name="connsiteY4" fmla="*/ 8610 h 127592"/>
              <a:gd name="connsiteX5" fmla="*/ 3075848 w 7625038"/>
              <a:gd name="connsiteY5" fmla="*/ 7827 h 127592"/>
              <a:gd name="connsiteX6" fmla="*/ 3731527 w 7625038"/>
              <a:gd name="connsiteY6" fmla="*/ 6674 h 127592"/>
              <a:gd name="connsiteX7" fmla="*/ 4316956 w 7625038"/>
              <a:gd name="connsiteY7" fmla="*/ 5644 h 127592"/>
              <a:gd name="connsiteX8" fmla="*/ 4972635 w 7625038"/>
              <a:gd name="connsiteY8" fmla="*/ 4490 h 127592"/>
              <a:gd name="connsiteX9" fmla="*/ 5558064 w 7625038"/>
              <a:gd name="connsiteY9" fmla="*/ 3461 h 127592"/>
              <a:gd name="connsiteX10" fmla="*/ 6143492 w 7625038"/>
              <a:gd name="connsiteY10" fmla="*/ 2431 h 127592"/>
              <a:gd name="connsiteX11" fmla="*/ 6658669 w 7625038"/>
              <a:gd name="connsiteY11" fmla="*/ 1524 h 127592"/>
              <a:gd name="connsiteX12" fmla="*/ 7525103 w 7625038"/>
              <a:gd name="connsiteY12" fmla="*/ 0 h 127592"/>
              <a:gd name="connsiteX13" fmla="*/ 326199 w 7625038"/>
              <a:gd name="connsiteY13" fmla="*/ 37077 h 127592"/>
              <a:gd name="connsiteX14" fmla="*/ 7624400 w 7625038"/>
              <a:gd name="connsiteY14" fmla="*/ 24717 h 127592"/>
              <a:gd name="connsiteX15" fmla="*/ 748203 w 7625038"/>
              <a:gd name="connsiteY15" fmla="*/ 123591 h 127592"/>
              <a:gd name="connsiteX16" fmla="*/ 499963 w 7625038"/>
              <a:gd name="connsiteY16" fmla="*/ 98873 h 1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5038" h="127592" extrusionOk="0">
                <a:moveTo>
                  <a:pt x="499963" y="12359"/>
                </a:moveTo>
                <a:cubicBezTo>
                  <a:pt x="712059" y="4291"/>
                  <a:pt x="914268" y="42920"/>
                  <a:pt x="1085391" y="11329"/>
                </a:cubicBezTo>
                <a:cubicBezTo>
                  <a:pt x="1256514" y="-20262"/>
                  <a:pt x="1497422" y="62378"/>
                  <a:pt x="1670820" y="10299"/>
                </a:cubicBezTo>
                <a:cubicBezTo>
                  <a:pt x="1844218" y="-41780"/>
                  <a:pt x="2025548" y="19560"/>
                  <a:pt x="2256248" y="9269"/>
                </a:cubicBezTo>
                <a:cubicBezTo>
                  <a:pt x="2486948" y="-1022"/>
                  <a:pt x="2456262" y="25901"/>
                  <a:pt x="2630922" y="8610"/>
                </a:cubicBezTo>
                <a:cubicBezTo>
                  <a:pt x="2805582" y="-8682"/>
                  <a:pt x="2925786" y="18795"/>
                  <a:pt x="3075848" y="7827"/>
                </a:cubicBezTo>
                <a:cubicBezTo>
                  <a:pt x="3225910" y="-3141"/>
                  <a:pt x="3413055" y="43216"/>
                  <a:pt x="3731527" y="6674"/>
                </a:cubicBezTo>
                <a:cubicBezTo>
                  <a:pt x="4049999" y="-29869"/>
                  <a:pt x="4180992" y="19784"/>
                  <a:pt x="4316956" y="5644"/>
                </a:cubicBezTo>
                <a:cubicBezTo>
                  <a:pt x="4452920" y="-8496"/>
                  <a:pt x="4767310" y="25991"/>
                  <a:pt x="4972635" y="4490"/>
                </a:cubicBezTo>
                <a:cubicBezTo>
                  <a:pt x="5177960" y="-17011"/>
                  <a:pt x="5385932" y="71314"/>
                  <a:pt x="5558064" y="3461"/>
                </a:cubicBezTo>
                <a:cubicBezTo>
                  <a:pt x="5730196" y="-64392"/>
                  <a:pt x="5985650" y="7989"/>
                  <a:pt x="6143492" y="2431"/>
                </a:cubicBezTo>
                <a:cubicBezTo>
                  <a:pt x="6301334" y="-3127"/>
                  <a:pt x="6515580" y="23472"/>
                  <a:pt x="6658669" y="1524"/>
                </a:cubicBezTo>
                <a:cubicBezTo>
                  <a:pt x="6801758" y="-20424"/>
                  <a:pt x="7154450" y="100651"/>
                  <a:pt x="7525103" y="0"/>
                </a:cubicBezTo>
                <a:cubicBezTo>
                  <a:pt x="7498687" y="1455"/>
                  <a:pt x="312832" y="31748"/>
                  <a:pt x="326199" y="37077"/>
                </a:cubicBezTo>
                <a:cubicBezTo>
                  <a:pt x="335435" y="34492"/>
                  <a:pt x="7552661" y="16248"/>
                  <a:pt x="7624400" y="24717"/>
                </a:cubicBezTo>
                <a:cubicBezTo>
                  <a:pt x="7804329" y="-47612"/>
                  <a:pt x="2045029" y="-13132"/>
                  <a:pt x="748203" y="123591"/>
                </a:cubicBezTo>
                <a:cubicBezTo>
                  <a:pt x="-394309" y="264498"/>
                  <a:pt x="22106" y="70113"/>
                  <a:pt x="499963" y="98873"/>
                </a:cubicBezTo>
              </a:path>
            </a:pathLst>
          </a:custGeom>
          <a:noFill/>
          <a:ln w="19050">
            <a:solidFill>
              <a:srgbClr val="C0384A"/>
            </a:solidFill>
            <a:extLst>
              <a:ext uri="{C807C97D-BFC1-408E-A445-0C87EB9F89A2}">
                <ask:lineSketchStyleProps xmlns:ask="http://schemas.microsoft.com/office/drawing/2018/sketchyshapes" sd="3886039403">
                  <a:custGeom>
                    <a:avLst/>
                    <a:gdLst>
                      <a:gd name="connsiteX0" fmla="*/ 214145 w 3265963"/>
                      <a:gd name="connsiteY0" fmla="*/ 10633 h 109768"/>
                      <a:gd name="connsiteX1" fmla="*/ 3223159 w 3265963"/>
                      <a:gd name="connsiteY1" fmla="*/ 0 h 109768"/>
                      <a:gd name="connsiteX2" fmla="*/ 139718 w 3265963"/>
                      <a:gd name="connsiteY2" fmla="*/ 31898 h 109768"/>
                      <a:gd name="connsiteX3" fmla="*/ 3265690 w 3265963"/>
                      <a:gd name="connsiteY3" fmla="*/ 21265 h 109768"/>
                      <a:gd name="connsiteX4" fmla="*/ 320471 w 3265963"/>
                      <a:gd name="connsiteY4" fmla="*/ 106326 h 109768"/>
                      <a:gd name="connsiteX5" fmla="*/ 214145 w 3265963"/>
                      <a:gd name="connsiteY5" fmla="*/ 85061 h 10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963" h="109768">
                        <a:moveTo>
                          <a:pt x="214145" y="10633"/>
                        </a:moveTo>
                        <a:lnTo>
                          <a:pt x="3223159" y="0"/>
                        </a:lnTo>
                        <a:cubicBezTo>
                          <a:pt x="3210755" y="3544"/>
                          <a:pt x="132630" y="28354"/>
                          <a:pt x="139718" y="31898"/>
                        </a:cubicBezTo>
                        <a:cubicBezTo>
                          <a:pt x="146806" y="35442"/>
                          <a:pt x="3235565" y="8860"/>
                          <a:pt x="3265690" y="21265"/>
                        </a:cubicBezTo>
                        <a:cubicBezTo>
                          <a:pt x="3295815" y="33670"/>
                          <a:pt x="829062" y="95693"/>
                          <a:pt x="320471" y="106326"/>
                        </a:cubicBezTo>
                        <a:cubicBezTo>
                          <a:pt x="-188120" y="116959"/>
                          <a:pt x="13012" y="101010"/>
                          <a:pt x="214145" y="8506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1740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A97D-EEEB-D954-8EC1-1FCA8BB7C065}"/>
              </a:ext>
            </a:extLst>
          </p:cNvPr>
          <p:cNvSpPr>
            <a:spLocks noGrp="1"/>
          </p:cNvSpPr>
          <p:nvPr>
            <p:ph type="title"/>
          </p:nvPr>
        </p:nvSpPr>
        <p:spPr>
          <a:xfrm>
            <a:off x="461400" y="63794"/>
            <a:ext cx="10515600" cy="1325563"/>
          </a:xfrm>
        </p:spPr>
        <p:txBody>
          <a:bodyPr/>
          <a:lstStyle/>
          <a:p>
            <a:r>
              <a:rPr lang="en-GB" b="1" dirty="0"/>
              <a:t>Mutual trust</a:t>
            </a:r>
            <a:endParaRPr lang="en-GB" dirty="0"/>
          </a:p>
        </p:txBody>
      </p:sp>
      <p:sp>
        <p:nvSpPr>
          <p:cNvPr id="7" name="Slide Number Placeholder 6">
            <a:extLst>
              <a:ext uri="{FF2B5EF4-FFF2-40B4-BE49-F238E27FC236}">
                <a16:creationId xmlns:a16="http://schemas.microsoft.com/office/drawing/2014/main" id="{B4F56AF5-AE36-7EC4-D43F-BC49969330C6}"/>
              </a:ext>
            </a:extLst>
          </p:cNvPr>
          <p:cNvSpPr>
            <a:spLocks noGrp="1"/>
          </p:cNvSpPr>
          <p:nvPr>
            <p:ph type="sldNum" sz="quarter" idx="12"/>
          </p:nvPr>
        </p:nvSpPr>
        <p:spPr/>
        <p:txBody>
          <a:bodyPr/>
          <a:lstStyle/>
          <a:p>
            <a:fld id="{EA9D1F2E-9C4C-4CB7-A878-708B18564193}" type="slidenum">
              <a:rPr lang="de-DE" smtClean="0"/>
              <a:pPr/>
              <a:t>2</a:t>
            </a:fld>
            <a:endParaRPr lang="de-DE" dirty="0"/>
          </a:p>
        </p:txBody>
      </p:sp>
      <p:sp>
        <p:nvSpPr>
          <p:cNvPr id="8" name="TextBox 7">
            <a:extLst>
              <a:ext uri="{FF2B5EF4-FFF2-40B4-BE49-F238E27FC236}">
                <a16:creationId xmlns:a16="http://schemas.microsoft.com/office/drawing/2014/main" id="{3B0EC2EC-C434-6BB3-916B-DD1846537F6C}"/>
              </a:ext>
            </a:extLst>
          </p:cNvPr>
          <p:cNvSpPr txBox="1"/>
          <p:nvPr/>
        </p:nvSpPr>
        <p:spPr>
          <a:xfrm>
            <a:off x="451556" y="4756616"/>
            <a:ext cx="5267643" cy="523220"/>
          </a:xfrm>
          <a:custGeom>
            <a:avLst/>
            <a:gdLst>
              <a:gd name="connsiteX0" fmla="*/ 0 w 5267643"/>
              <a:gd name="connsiteY0" fmla="*/ 0 h 523220"/>
              <a:gd name="connsiteX1" fmla="*/ 637970 w 5267643"/>
              <a:gd name="connsiteY1" fmla="*/ 0 h 523220"/>
              <a:gd name="connsiteX2" fmla="*/ 1170587 w 5267643"/>
              <a:gd name="connsiteY2" fmla="*/ 0 h 523220"/>
              <a:gd name="connsiteX3" fmla="*/ 1703205 w 5267643"/>
              <a:gd name="connsiteY3" fmla="*/ 0 h 523220"/>
              <a:gd name="connsiteX4" fmla="*/ 2183145 w 5267643"/>
              <a:gd name="connsiteY4" fmla="*/ 0 h 523220"/>
              <a:gd name="connsiteX5" fmla="*/ 2715763 w 5267643"/>
              <a:gd name="connsiteY5" fmla="*/ 0 h 523220"/>
              <a:gd name="connsiteX6" fmla="*/ 3195703 w 5267643"/>
              <a:gd name="connsiteY6" fmla="*/ 0 h 523220"/>
              <a:gd name="connsiteX7" fmla="*/ 3833674 w 5267643"/>
              <a:gd name="connsiteY7" fmla="*/ 0 h 523220"/>
              <a:gd name="connsiteX8" fmla="*/ 4524320 w 5267643"/>
              <a:gd name="connsiteY8" fmla="*/ 0 h 523220"/>
              <a:gd name="connsiteX9" fmla="*/ 5267643 w 5267643"/>
              <a:gd name="connsiteY9" fmla="*/ 0 h 523220"/>
              <a:gd name="connsiteX10" fmla="*/ 5267643 w 5267643"/>
              <a:gd name="connsiteY10" fmla="*/ 523220 h 523220"/>
              <a:gd name="connsiteX11" fmla="*/ 4576996 w 5267643"/>
              <a:gd name="connsiteY11" fmla="*/ 523220 h 523220"/>
              <a:gd name="connsiteX12" fmla="*/ 3939026 w 5267643"/>
              <a:gd name="connsiteY12" fmla="*/ 523220 h 523220"/>
              <a:gd name="connsiteX13" fmla="*/ 3406409 w 5267643"/>
              <a:gd name="connsiteY13" fmla="*/ 523220 h 523220"/>
              <a:gd name="connsiteX14" fmla="*/ 2715763 w 5267643"/>
              <a:gd name="connsiteY14" fmla="*/ 523220 h 523220"/>
              <a:gd name="connsiteX15" fmla="*/ 2077793 w 5267643"/>
              <a:gd name="connsiteY15" fmla="*/ 523220 h 523220"/>
              <a:gd name="connsiteX16" fmla="*/ 1545175 w 5267643"/>
              <a:gd name="connsiteY16" fmla="*/ 523220 h 523220"/>
              <a:gd name="connsiteX17" fmla="*/ 854529 w 5267643"/>
              <a:gd name="connsiteY17" fmla="*/ 523220 h 523220"/>
              <a:gd name="connsiteX18" fmla="*/ 0 w 5267643"/>
              <a:gd name="connsiteY18" fmla="*/ 523220 h 523220"/>
              <a:gd name="connsiteX19" fmla="*/ 0 w 5267643"/>
              <a:gd name="connsiteY1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67643" h="523220" fill="none" extrusionOk="0">
                <a:moveTo>
                  <a:pt x="0" y="0"/>
                </a:moveTo>
                <a:cubicBezTo>
                  <a:pt x="312416" y="-33046"/>
                  <a:pt x="488039" y="72136"/>
                  <a:pt x="637970" y="0"/>
                </a:cubicBezTo>
                <a:cubicBezTo>
                  <a:pt x="787901" y="-72136"/>
                  <a:pt x="991704" y="30283"/>
                  <a:pt x="1170587" y="0"/>
                </a:cubicBezTo>
                <a:cubicBezTo>
                  <a:pt x="1349470" y="-30283"/>
                  <a:pt x="1571539" y="42099"/>
                  <a:pt x="1703205" y="0"/>
                </a:cubicBezTo>
                <a:cubicBezTo>
                  <a:pt x="1834871" y="-42099"/>
                  <a:pt x="2076838" y="21450"/>
                  <a:pt x="2183145" y="0"/>
                </a:cubicBezTo>
                <a:cubicBezTo>
                  <a:pt x="2289452" y="-21450"/>
                  <a:pt x="2539976" y="8773"/>
                  <a:pt x="2715763" y="0"/>
                </a:cubicBezTo>
                <a:cubicBezTo>
                  <a:pt x="2891550" y="-8773"/>
                  <a:pt x="3002207" y="44838"/>
                  <a:pt x="3195703" y="0"/>
                </a:cubicBezTo>
                <a:cubicBezTo>
                  <a:pt x="3389199" y="-44838"/>
                  <a:pt x="3678171" y="26571"/>
                  <a:pt x="3833674" y="0"/>
                </a:cubicBezTo>
                <a:cubicBezTo>
                  <a:pt x="3989177" y="-26571"/>
                  <a:pt x="4278978" y="6362"/>
                  <a:pt x="4524320" y="0"/>
                </a:cubicBezTo>
                <a:cubicBezTo>
                  <a:pt x="4769662" y="-6362"/>
                  <a:pt x="4914689" y="27434"/>
                  <a:pt x="5267643" y="0"/>
                </a:cubicBezTo>
                <a:cubicBezTo>
                  <a:pt x="5327193" y="192490"/>
                  <a:pt x="5247672" y="328171"/>
                  <a:pt x="5267643" y="523220"/>
                </a:cubicBezTo>
                <a:cubicBezTo>
                  <a:pt x="4925527" y="603736"/>
                  <a:pt x="4826701" y="483386"/>
                  <a:pt x="4576996" y="523220"/>
                </a:cubicBezTo>
                <a:cubicBezTo>
                  <a:pt x="4327291" y="563054"/>
                  <a:pt x="4209092" y="472136"/>
                  <a:pt x="3939026" y="523220"/>
                </a:cubicBezTo>
                <a:cubicBezTo>
                  <a:pt x="3668960" y="574304"/>
                  <a:pt x="3542911" y="520115"/>
                  <a:pt x="3406409" y="523220"/>
                </a:cubicBezTo>
                <a:cubicBezTo>
                  <a:pt x="3269907" y="526325"/>
                  <a:pt x="2900290" y="450398"/>
                  <a:pt x="2715763" y="523220"/>
                </a:cubicBezTo>
                <a:cubicBezTo>
                  <a:pt x="2531236" y="596042"/>
                  <a:pt x="2371412" y="488444"/>
                  <a:pt x="2077793" y="523220"/>
                </a:cubicBezTo>
                <a:cubicBezTo>
                  <a:pt x="1784174" y="557996"/>
                  <a:pt x="1712183" y="510558"/>
                  <a:pt x="1545175" y="523220"/>
                </a:cubicBezTo>
                <a:cubicBezTo>
                  <a:pt x="1378167" y="535882"/>
                  <a:pt x="1024858" y="479715"/>
                  <a:pt x="854529" y="523220"/>
                </a:cubicBezTo>
                <a:cubicBezTo>
                  <a:pt x="684200" y="566725"/>
                  <a:pt x="341263" y="450776"/>
                  <a:pt x="0" y="523220"/>
                </a:cubicBezTo>
                <a:cubicBezTo>
                  <a:pt x="-41055" y="399396"/>
                  <a:pt x="39174" y="256850"/>
                  <a:pt x="0" y="0"/>
                </a:cubicBezTo>
                <a:close/>
              </a:path>
              <a:path w="5267643" h="523220" stroke="0" extrusionOk="0">
                <a:moveTo>
                  <a:pt x="0" y="0"/>
                </a:moveTo>
                <a:cubicBezTo>
                  <a:pt x="314393" y="-56465"/>
                  <a:pt x="408533" y="77795"/>
                  <a:pt x="690647" y="0"/>
                </a:cubicBezTo>
                <a:cubicBezTo>
                  <a:pt x="972761" y="-77795"/>
                  <a:pt x="985980" y="5111"/>
                  <a:pt x="1223264" y="0"/>
                </a:cubicBezTo>
                <a:cubicBezTo>
                  <a:pt x="1460548" y="-5111"/>
                  <a:pt x="1680024" y="35722"/>
                  <a:pt x="1861234" y="0"/>
                </a:cubicBezTo>
                <a:cubicBezTo>
                  <a:pt x="2042444" y="-35722"/>
                  <a:pt x="2166915" y="9273"/>
                  <a:pt x="2446528" y="0"/>
                </a:cubicBezTo>
                <a:cubicBezTo>
                  <a:pt x="2726141" y="-9273"/>
                  <a:pt x="2690986" y="29441"/>
                  <a:pt x="2873792" y="0"/>
                </a:cubicBezTo>
                <a:cubicBezTo>
                  <a:pt x="3056598" y="-29441"/>
                  <a:pt x="3316003" y="2049"/>
                  <a:pt x="3564438" y="0"/>
                </a:cubicBezTo>
                <a:cubicBezTo>
                  <a:pt x="3812873" y="-2049"/>
                  <a:pt x="3884615" y="29090"/>
                  <a:pt x="4202409" y="0"/>
                </a:cubicBezTo>
                <a:cubicBezTo>
                  <a:pt x="4520203" y="-29090"/>
                  <a:pt x="4817300" y="26904"/>
                  <a:pt x="5267643" y="0"/>
                </a:cubicBezTo>
                <a:cubicBezTo>
                  <a:pt x="5315249" y="146698"/>
                  <a:pt x="5233033" y="306773"/>
                  <a:pt x="5267643" y="523220"/>
                </a:cubicBezTo>
                <a:cubicBezTo>
                  <a:pt x="4964752" y="540488"/>
                  <a:pt x="4854982" y="521500"/>
                  <a:pt x="4576996" y="523220"/>
                </a:cubicBezTo>
                <a:cubicBezTo>
                  <a:pt x="4299010" y="524940"/>
                  <a:pt x="4108804" y="519798"/>
                  <a:pt x="3886350" y="523220"/>
                </a:cubicBezTo>
                <a:cubicBezTo>
                  <a:pt x="3663896" y="526642"/>
                  <a:pt x="3554251" y="501133"/>
                  <a:pt x="3353733" y="523220"/>
                </a:cubicBezTo>
                <a:cubicBezTo>
                  <a:pt x="3153215" y="545307"/>
                  <a:pt x="3064233" y="490236"/>
                  <a:pt x="2926468" y="523220"/>
                </a:cubicBezTo>
                <a:cubicBezTo>
                  <a:pt x="2788704" y="556204"/>
                  <a:pt x="2649576" y="508907"/>
                  <a:pt x="2446528" y="523220"/>
                </a:cubicBezTo>
                <a:cubicBezTo>
                  <a:pt x="2243480" y="537533"/>
                  <a:pt x="2184792" y="466923"/>
                  <a:pt x="1966587" y="523220"/>
                </a:cubicBezTo>
                <a:cubicBezTo>
                  <a:pt x="1748382" y="579517"/>
                  <a:pt x="1632176" y="520197"/>
                  <a:pt x="1539322" y="523220"/>
                </a:cubicBezTo>
                <a:cubicBezTo>
                  <a:pt x="1446469" y="526243"/>
                  <a:pt x="1131038" y="490217"/>
                  <a:pt x="901352" y="523220"/>
                </a:cubicBezTo>
                <a:cubicBezTo>
                  <a:pt x="671666" y="556223"/>
                  <a:pt x="287470" y="488815"/>
                  <a:pt x="0" y="523220"/>
                </a:cubicBezTo>
                <a:cubicBezTo>
                  <a:pt x="-18351" y="333134"/>
                  <a:pt x="42344" y="144459"/>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"If we had no trust in the institutions at all, </a:t>
            </a:r>
            <a:r>
              <a:rPr lang="en-GB" sz="1400" b="1" i="1" dirty="0">
                <a:solidFill>
                  <a:schemeClr val="tx1">
                    <a:lumMod val="65000"/>
                    <a:lumOff val="35000"/>
                  </a:schemeClr>
                </a:solidFill>
              </a:rPr>
              <a:t>our work would not make sense</a:t>
            </a:r>
            <a:r>
              <a:rPr lang="en-GB" sz="1400" i="1" dirty="0">
                <a:solidFill>
                  <a:schemeClr val="tx1">
                    <a:lumMod val="65000"/>
                    <a:lumOff val="35000"/>
                  </a:schemeClr>
                </a:solidFill>
              </a:rPr>
              <a:t>.“ (survey)</a:t>
            </a:r>
          </a:p>
        </p:txBody>
      </p:sp>
      <p:sp>
        <p:nvSpPr>
          <p:cNvPr id="9" name="TextBox 8">
            <a:extLst>
              <a:ext uri="{FF2B5EF4-FFF2-40B4-BE49-F238E27FC236}">
                <a16:creationId xmlns:a16="http://schemas.microsoft.com/office/drawing/2014/main" id="{846A6EAB-5612-7934-72ED-569F522E5AC2}"/>
              </a:ext>
            </a:extLst>
          </p:cNvPr>
          <p:cNvSpPr txBox="1"/>
          <p:nvPr/>
        </p:nvSpPr>
        <p:spPr>
          <a:xfrm>
            <a:off x="6283374" y="4756660"/>
            <a:ext cx="5422605" cy="523220"/>
          </a:xfrm>
          <a:custGeom>
            <a:avLst/>
            <a:gdLst>
              <a:gd name="connsiteX0" fmla="*/ 0 w 5422605"/>
              <a:gd name="connsiteY0" fmla="*/ 0 h 523220"/>
              <a:gd name="connsiteX1" fmla="*/ 488034 w 5422605"/>
              <a:gd name="connsiteY1" fmla="*/ 0 h 523220"/>
              <a:gd name="connsiteX2" fmla="*/ 1084521 w 5422605"/>
              <a:gd name="connsiteY2" fmla="*/ 0 h 523220"/>
              <a:gd name="connsiteX3" fmla="*/ 1735234 w 5422605"/>
              <a:gd name="connsiteY3" fmla="*/ 0 h 523220"/>
              <a:gd name="connsiteX4" fmla="*/ 2114816 w 5422605"/>
              <a:gd name="connsiteY4" fmla="*/ 0 h 523220"/>
              <a:gd name="connsiteX5" fmla="*/ 2494398 w 5422605"/>
              <a:gd name="connsiteY5" fmla="*/ 0 h 523220"/>
              <a:gd name="connsiteX6" fmla="*/ 3090885 w 5422605"/>
              <a:gd name="connsiteY6" fmla="*/ 0 h 523220"/>
              <a:gd name="connsiteX7" fmla="*/ 3633145 w 5422605"/>
              <a:gd name="connsiteY7" fmla="*/ 0 h 523220"/>
              <a:gd name="connsiteX8" fmla="*/ 4283858 w 5422605"/>
              <a:gd name="connsiteY8" fmla="*/ 0 h 523220"/>
              <a:gd name="connsiteX9" fmla="*/ 4771892 w 5422605"/>
              <a:gd name="connsiteY9" fmla="*/ 0 h 523220"/>
              <a:gd name="connsiteX10" fmla="*/ 5422605 w 5422605"/>
              <a:gd name="connsiteY10" fmla="*/ 0 h 523220"/>
              <a:gd name="connsiteX11" fmla="*/ 5422605 w 5422605"/>
              <a:gd name="connsiteY11" fmla="*/ 523220 h 523220"/>
              <a:gd name="connsiteX12" fmla="*/ 4934571 w 5422605"/>
              <a:gd name="connsiteY12" fmla="*/ 523220 h 523220"/>
              <a:gd name="connsiteX13" fmla="*/ 4500762 w 5422605"/>
              <a:gd name="connsiteY13" fmla="*/ 523220 h 523220"/>
              <a:gd name="connsiteX14" fmla="*/ 3904276 w 5422605"/>
              <a:gd name="connsiteY14" fmla="*/ 523220 h 523220"/>
              <a:gd name="connsiteX15" fmla="*/ 3470467 w 5422605"/>
              <a:gd name="connsiteY15" fmla="*/ 523220 h 523220"/>
              <a:gd name="connsiteX16" fmla="*/ 2982433 w 5422605"/>
              <a:gd name="connsiteY16" fmla="*/ 523220 h 523220"/>
              <a:gd name="connsiteX17" fmla="*/ 2331720 w 5422605"/>
              <a:gd name="connsiteY17" fmla="*/ 523220 h 523220"/>
              <a:gd name="connsiteX18" fmla="*/ 1789460 w 5422605"/>
              <a:gd name="connsiteY18" fmla="*/ 523220 h 523220"/>
              <a:gd name="connsiteX19" fmla="*/ 1192973 w 5422605"/>
              <a:gd name="connsiteY19" fmla="*/ 523220 h 523220"/>
              <a:gd name="connsiteX20" fmla="*/ 704939 w 5422605"/>
              <a:gd name="connsiteY20" fmla="*/ 523220 h 523220"/>
              <a:gd name="connsiteX21" fmla="*/ 0 w 5422605"/>
              <a:gd name="connsiteY21" fmla="*/ 523220 h 523220"/>
              <a:gd name="connsiteX22" fmla="*/ 0 w 5422605"/>
              <a:gd name="connsiteY2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2605" h="523220" fill="none" extrusionOk="0">
                <a:moveTo>
                  <a:pt x="0" y="0"/>
                </a:moveTo>
                <a:cubicBezTo>
                  <a:pt x="156002" y="-26741"/>
                  <a:pt x="341112" y="4537"/>
                  <a:pt x="488034" y="0"/>
                </a:cubicBezTo>
                <a:cubicBezTo>
                  <a:pt x="634956" y="-4537"/>
                  <a:pt x="861568" y="50185"/>
                  <a:pt x="1084521" y="0"/>
                </a:cubicBezTo>
                <a:cubicBezTo>
                  <a:pt x="1307474" y="-50185"/>
                  <a:pt x="1519363" y="30441"/>
                  <a:pt x="1735234" y="0"/>
                </a:cubicBezTo>
                <a:cubicBezTo>
                  <a:pt x="1951105" y="-30441"/>
                  <a:pt x="2035753" y="32634"/>
                  <a:pt x="2114816" y="0"/>
                </a:cubicBezTo>
                <a:cubicBezTo>
                  <a:pt x="2193879" y="-32634"/>
                  <a:pt x="2318883" y="39133"/>
                  <a:pt x="2494398" y="0"/>
                </a:cubicBezTo>
                <a:cubicBezTo>
                  <a:pt x="2669913" y="-39133"/>
                  <a:pt x="2869507" y="51964"/>
                  <a:pt x="3090885" y="0"/>
                </a:cubicBezTo>
                <a:cubicBezTo>
                  <a:pt x="3312263" y="-51964"/>
                  <a:pt x="3386340" y="5923"/>
                  <a:pt x="3633145" y="0"/>
                </a:cubicBezTo>
                <a:cubicBezTo>
                  <a:pt x="3879950" y="-5923"/>
                  <a:pt x="4054922" y="45308"/>
                  <a:pt x="4283858" y="0"/>
                </a:cubicBezTo>
                <a:cubicBezTo>
                  <a:pt x="4512794" y="-45308"/>
                  <a:pt x="4578950" y="51833"/>
                  <a:pt x="4771892" y="0"/>
                </a:cubicBezTo>
                <a:cubicBezTo>
                  <a:pt x="4964834" y="-51833"/>
                  <a:pt x="5267570" y="68816"/>
                  <a:pt x="5422605" y="0"/>
                </a:cubicBezTo>
                <a:cubicBezTo>
                  <a:pt x="5457288" y="258968"/>
                  <a:pt x="5403377" y="281569"/>
                  <a:pt x="5422605" y="523220"/>
                </a:cubicBezTo>
                <a:cubicBezTo>
                  <a:pt x="5293954" y="543606"/>
                  <a:pt x="5065998" y="501316"/>
                  <a:pt x="4934571" y="523220"/>
                </a:cubicBezTo>
                <a:cubicBezTo>
                  <a:pt x="4803144" y="545124"/>
                  <a:pt x="4619347" y="472503"/>
                  <a:pt x="4500762" y="523220"/>
                </a:cubicBezTo>
                <a:cubicBezTo>
                  <a:pt x="4382177" y="573937"/>
                  <a:pt x="4100172" y="502119"/>
                  <a:pt x="3904276" y="523220"/>
                </a:cubicBezTo>
                <a:cubicBezTo>
                  <a:pt x="3708380" y="544321"/>
                  <a:pt x="3625771" y="480711"/>
                  <a:pt x="3470467" y="523220"/>
                </a:cubicBezTo>
                <a:cubicBezTo>
                  <a:pt x="3315163" y="565729"/>
                  <a:pt x="3106394" y="469603"/>
                  <a:pt x="2982433" y="523220"/>
                </a:cubicBezTo>
                <a:cubicBezTo>
                  <a:pt x="2858472" y="576837"/>
                  <a:pt x="2509187" y="446941"/>
                  <a:pt x="2331720" y="523220"/>
                </a:cubicBezTo>
                <a:cubicBezTo>
                  <a:pt x="2154253" y="599499"/>
                  <a:pt x="2047099" y="502041"/>
                  <a:pt x="1789460" y="523220"/>
                </a:cubicBezTo>
                <a:cubicBezTo>
                  <a:pt x="1531821" y="544399"/>
                  <a:pt x="1432389" y="456641"/>
                  <a:pt x="1192973" y="523220"/>
                </a:cubicBezTo>
                <a:cubicBezTo>
                  <a:pt x="953557" y="589799"/>
                  <a:pt x="867785" y="481112"/>
                  <a:pt x="704939" y="523220"/>
                </a:cubicBezTo>
                <a:cubicBezTo>
                  <a:pt x="542093" y="565328"/>
                  <a:pt x="328078" y="474555"/>
                  <a:pt x="0" y="523220"/>
                </a:cubicBezTo>
                <a:cubicBezTo>
                  <a:pt x="-2628" y="358787"/>
                  <a:pt x="16680" y="110530"/>
                  <a:pt x="0" y="0"/>
                </a:cubicBezTo>
                <a:close/>
              </a:path>
              <a:path w="5422605" h="523220" stroke="0" extrusionOk="0">
                <a:moveTo>
                  <a:pt x="0" y="0"/>
                </a:moveTo>
                <a:cubicBezTo>
                  <a:pt x="135775" y="-71048"/>
                  <a:pt x="503182" y="681"/>
                  <a:pt x="650713" y="0"/>
                </a:cubicBezTo>
                <a:cubicBezTo>
                  <a:pt x="798244" y="-681"/>
                  <a:pt x="923526" y="50913"/>
                  <a:pt x="1138747" y="0"/>
                </a:cubicBezTo>
                <a:cubicBezTo>
                  <a:pt x="1353968" y="-50913"/>
                  <a:pt x="1499499" y="67782"/>
                  <a:pt x="1735234" y="0"/>
                </a:cubicBezTo>
                <a:cubicBezTo>
                  <a:pt x="1970969" y="-67782"/>
                  <a:pt x="2144920" y="36207"/>
                  <a:pt x="2277494" y="0"/>
                </a:cubicBezTo>
                <a:cubicBezTo>
                  <a:pt x="2410068" y="-36207"/>
                  <a:pt x="2518782" y="15464"/>
                  <a:pt x="2657076" y="0"/>
                </a:cubicBezTo>
                <a:cubicBezTo>
                  <a:pt x="2795370" y="-15464"/>
                  <a:pt x="3172509" y="75483"/>
                  <a:pt x="3307789" y="0"/>
                </a:cubicBezTo>
                <a:cubicBezTo>
                  <a:pt x="3443069" y="-75483"/>
                  <a:pt x="3610120" y="67762"/>
                  <a:pt x="3904276" y="0"/>
                </a:cubicBezTo>
                <a:cubicBezTo>
                  <a:pt x="4198432" y="-67762"/>
                  <a:pt x="4329675" y="37632"/>
                  <a:pt x="4446536" y="0"/>
                </a:cubicBezTo>
                <a:cubicBezTo>
                  <a:pt x="4563397" y="-37632"/>
                  <a:pt x="4739704" y="39108"/>
                  <a:pt x="4826118" y="0"/>
                </a:cubicBezTo>
                <a:cubicBezTo>
                  <a:pt x="4912532" y="-39108"/>
                  <a:pt x="5195775" y="69177"/>
                  <a:pt x="5422605" y="0"/>
                </a:cubicBezTo>
                <a:cubicBezTo>
                  <a:pt x="5456109" y="232228"/>
                  <a:pt x="5361765" y="313565"/>
                  <a:pt x="5422605" y="523220"/>
                </a:cubicBezTo>
                <a:cubicBezTo>
                  <a:pt x="5235362" y="561361"/>
                  <a:pt x="5101584" y="478425"/>
                  <a:pt x="4988797" y="523220"/>
                </a:cubicBezTo>
                <a:cubicBezTo>
                  <a:pt x="4876010" y="568015"/>
                  <a:pt x="4766502" y="490559"/>
                  <a:pt x="4609214" y="523220"/>
                </a:cubicBezTo>
                <a:cubicBezTo>
                  <a:pt x="4451926" y="555881"/>
                  <a:pt x="4278449" y="503863"/>
                  <a:pt x="4175406" y="523220"/>
                </a:cubicBezTo>
                <a:cubicBezTo>
                  <a:pt x="4072363" y="542577"/>
                  <a:pt x="3844324" y="493152"/>
                  <a:pt x="3741597" y="523220"/>
                </a:cubicBezTo>
                <a:cubicBezTo>
                  <a:pt x="3638870" y="553288"/>
                  <a:pt x="3541412" y="494279"/>
                  <a:pt x="3362015" y="523220"/>
                </a:cubicBezTo>
                <a:cubicBezTo>
                  <a:pt x="3182618" y="552161"/>
                  <a:pt x="3003951" y="474891"/>
                  <a:pt x="2765529" y="523220"/>
                </a:cubicBezTo>
                <a:cubicBezTo>
                  <a:pt x="2527107" y="571549"/>
                  <a:pt x="2537091" y="501343"/>
                  <a:pt x="2331720" y="523220"/>
                </a:cubicBezTo>
                <a:cubicBezTo>
                  <a:pt x="2126349" y="545097"/>
                  <a:pt x="2134037" y="496491"/>
                  <a:pt x="1952138" y="523220"/>
                </a:cubicBezTo>
                <a:cubicBezTo>
                  <a:pt x="1770239" y="549949"/>
                  <a:pt x="1687012" y="515360"/>
                  <a:pt x="1572555" y="523220"/>
                </a:cubicBezTo>
                <a:cubicBezTo>
                  <a:pt x="1458098" y="531080"/>
                  <a:pt x="1346816" y="505592"/>
                  <a:pt x="1192973" y="523220"/>
                </a:cubicBezTo>
                <a:cubicBezTo>
                  <a:pt x="1039130" y="540848"/>
                  <a:pt x="819927" y="509884"/>
                  <a:pt x="704939" y="523220"/>
                </a:cubicBezTo>
                <a:cubicBezTo>
                  <a:pt x="589951" y="536556"/>
                  <a:pt x="182880" y="477827"/>
                  <a:pt x="0" y="523220"/>
                </a:cubicBezTo>
                <a:cubicBezTo>
                  <a:pt x="-61896" y="350783"/>
                  <a:pt x="55110" y="110159"/>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"The right to participation in political affairs is a right, but for it to be </a:t>
            </a:r>
            <a:r>
              <a:rPr lang="en-GB" sz="1400" b="1" i="1" dirty="0">
                <a:solidFill>
                  <a:schemeClr val="tx1">
                    <a:lumMod val="65000"/>
                    <a:lumOff val="35000"/>
                  </a:schemeClr>
                </a:solidFill>
              </a:rPr>
              <a:t>efficiently enjoyed</a:t>
            </a:r>
            <a:r>
              <a:rPr lang="en-GB" sz="1400" i="1" dirty="0">
                <a:solidFill>
                  <a:schemeClr val="tx1">
                    <a:lumMod val="65000"/>
                    <a:lumOff val="35000"/>
                  </a:schemeClr>
                </a:solidFill>
              </a:rPr>
              <a:t>, a level of trust is needed.“ (survey)</a:t>
            </a:r>
          </a:p>
        </p:txBody>
      </p:sp>
      <p:cxnSp>
        <p:nvCxnSpPr>
          <p:cNvPr id="13" name="Straight Connector 12">
            <a:extLst>
              <a:ext uri="{FF2B5EF4-FFF2-40B4-BE49-F238E27FC236}">
                <a16:creationId xmlns:a16="http://schemas.microsoft.com/office/drawing/2014/main" id="{70D0B671-79FA-24AD-5419-A7D251866F57}"/>
              </a:ext>
            </a:extLst>
          </p:cNvPr>
          <p:cNvCxnSpPr>
            <a:cxnSpLocks/>
          </p:cNvCxnSpPr>
          <p:nvPr/>
        </p:nvCxnSpPr>
        <p:spPr>
          <a:xfrm rot="10800000">
            <a:off x="6001288" y="1477979"/>
            <a:ext cx="0" cy="4862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21F86C17-2025-81AB-5A82-EA05B65C2383}"/>
              </a:ext>
            </a:extLst>
          </p:cNvPr>
          <p:cNvGraphicFramePr>
            <a:graphicFrameLocks/>
          </p:cNvGraphicFramePr>
          <p:nvPr>
            <p:extLst>
              <p:ext uri="{D42A27DB-BD31-4B8C-83A1-F6EECF244321}">
                <p14:modId xmlns:p14="http://schemas.microsoft.com/office/powerpoint/2010/main" val="2469463394"/>
              </p:ext>
            </p:extLst>
          </p:nvPr>
        </p:nvGraphicFramePr>
        <p:xfrm>
          <a:off x="6283374" y="1477978"/>
          <a:ext cx="5531825" cy="27998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21F86C17-2025-81AB-5A82-EA05B65C2383}"/>
              </a:ext>
            </a:extLst>
          </p:cNvPr>
          <p:cNvGraphicFramePr>
            <a:graphicFrameLocks/>
          </p:cNvGraphicFramePr>
          <p:nvPr>
            <p:extLst>
              <p:ext uri="{D42A27DB-BD31-4B8C-83A1-F6EECF244321}">
                <p14:modId xmlns:p14="http://schemas.microsoft.com/office/powerpoint/2010/main" val="1707511126"/>
              </p:ext>
            </p:extLst>
          </p:nvPr>
        </p:nvGraphicFramePr>
        <p:xfrm>
          <a:off x="376801" y="1477978"/>
          <a:ext cx="5342398" cy="279987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6D4B00CE-B728-14DE-D8E6-B7548692BAB1}"/>
              </a:ext>
            </a:extLst>
          </p:cNvPr>
          <p:cNvSpPr txBox="1"/>
          <p:nvPr/>
        </p:nvSpPr>
        <p:spPr>
          <a:xfrm>
            <a:off x="461400" y="5490605"/>
            <a:ext cx="5267643" cy="523220"/>
          </a:xfrm>
          <a:custGeom>
            <a:avLst/>
            <a:gdLst>
              <a:gd name="connsiteX0" fmla="*/ 0 w 5267643"/>
              <a:gd name="connsiteY0" fmla="*/ 0 h 523220"/>
              <a:gd name="connsiteX1" fmla="*/ 637970 w 5267643"/>
              <a:gd name="connsiteY1" fmla="*/ 0 h 523220"/>
              <a:gd name="connsiteX2" fmla="*/ 1170587 w 5267643"/>
              <a:gd name="connsiteY2" fmla="*/ 0 h 523220"/>
              <a:gd name="connsiteX3" fmla="*/ 1703205 w 5267643"/>
              <a:gd name="connsiteY3" fmla="*/ 0 h 523220"/>
              <a:gd name="connsiteX4" fmla="*/ 2183145 w 5267643"/>
              <a:gd name="connsiteY4" fmla="*/ 0 h 523220"/>
              <a:gd name="connsiteX5" fmla="*/ 2715763 w 5267643"/>
              <a:gd name="connsiteY5" fmla="*/ 0 h 523220"/>
              <a:gd name="connsiteX6" fmla="*/ 3195703 w 5267643"/>
              <a:gd name="connsiteY6" fmla="*/ 0 h 523220"/>
              <a:gd name="connsiteX7" fmla="*/ 3833674 w 5267643"/>
              <a:gd name="connsiteY7" fmla="*/ 0 h 523220"/>
              <a:gd name="connsiteX8" fmla="*/ 4524320 w 5267643"/>
              <a:gd name="connsiteY8" fmla="*/ 0 h 523220"/>
              <a:gd name="connsiteX9" fmla="*/ 5267643 w 5267643"/>
              <a:gd name="connsiteY9" fmla="*/ 0 h 523220"/>
              <a:gd name="connsiteX10" fmla="*/ 5267643 w 5267643"/>
              <a:gd name="connsiteY10" fmla="*/ 523220 h 523220"/>
              <a:gd name="connsiteX11" fmla="*/ 4576996 w 5267643"/>
              <a:gd name="connsiteY11" fmla="*/ 523220 h 523220"/>
              <a:gd name="connsiteX12" fmla="*/ 3939026 w 5267643"/>
              <a:gd name="connsiteY12" fmla="*/ 523220 h 523220"/>
              <a:gd name="connsiteX13" fmla="*/ 3406409 w 5267643"/>
              <a:gd name="connsiteY13" fmla="*/ 523220 h 523220"/>
              <a:gd name="connsiteX14" fmla="*/ 2715763 w 5267643"/>
              <a:gd name="connsiteY14" fmla="*/ 523220 h 523220"/>
              <a:gd name="connsiteX15" fmla="*/ 2077793 w 5267643"/>
              <a:gd name="connsiteY15" fmla="*/ 523220 h 523220"/>
              <a:gd name="connsiteX16" fmla="*/ 1545175 w 5267643"/>
              <a:gd name="connsiteY16" fmla="*/ 523220 h 523220"/>
              <a:gd name="connsiteX17" fmla="*/ 854529 w 5267643"/>
              <a:gd name="connsiteY17" fmla="*/ 523220 h 523220"/>
              <a:gd name="connsiteX18" fmla="*/ 0 w 5267643"/>
              <a:gd name="connsiteY18" fmla="*/ 523220 h 523220"/>
              <a:gd name="connsiteX19" fmla="*/ 0 w 5267643"/>
              <a:gd name="connsiteY1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67643" h="523220" fill="none" extrusionOk="0">
                <a:moveTo>
                  <a:pt x="0" y="0"/>
                </a:moveTo>
                <a:cubicBezTo>
                  <a:pt x="312416" y="-33046"/>
                  <a:pt x="488039" y="72136"/>
                  <a:pt x="637970" y="0"/>
                </a:cubicBezTo>
                <a:cubicBezTo>
                  <a:pt x="787901" y="-72136"/>
                  <a:pt x="991704" y="30283"/>
                  <a:pt x="1170587" y="0"/>
                </a:cubicBezTo>
                <a:cubicBezTo>
                  <a:pt x="1349470" y="-30283"/>
                  <a:pt x="1571539" y="42099"/>
                  <a:pt x="1703205" y="0"/>
                </a:cubicBezTo>
                <a:cubicBezTo>
                  <a:pt x="1834871" y="-42099"/>
                  <a:pt x="2076838" y="21450"/>
                  <a:pt x="2183145" y="0"/>
                </a:cubicBezTo>
                <a:cubicBezTo>
                  <a:pt x="2289452" y="-21450"/>
                  <a:pt x="2539976" y="8773"/>
                  <a:pt x="2715763" y="0"/>
                </a:cubicBezTo>
                <a:cubicBezTo>
                  <a:pt x="2891550" y="-8773"/>
                  <a:pt x="3002207" y="44838"/>
                  <a:pt x="3195703" y="0"/>
                </a:cubicBezTo>
                <a:cubicBezTo>
                  <a:pt x="3389199" y="-44838"/>
                  <a:pt x="3678171" y="26571"/>
                  <a:pt x="3833674" y="0"/>
                </a:cubicBezTo>
                <a:cubicBezTo>
                  <a:pt x="3989177" y="-26571"/>
                  <a:pt x="4278978" y="6362"/>
                  <a:pt x="4524320" y="0"/>
                </a:cubicBezTo>
                <a:cubicBezTo>
                  <a:pt x="4769662" y="-6362"/>
                  <a:pt x="4914689" y="27434"/>
                  <a:pt x="5267643" y="0"/>
                </a:cubicBezTo>
                <a:cubicBezTo>
                  <a:pt x="5327193" y="192490"/>
                  <a:pt x="5247672" y="328171"/>
                  <a:pt x="5267643" y="523220"/>
                </a:cubicBezTo>
                <a:cubicBezTo>
                  <a:pt x="4925527" y="603736"/>
                  <a:pt x="4826701" y="483386"/>
                  <a:pt x="4576996" y="523220"/>
                </a:cubicBezTo>
                <a:cubicBezTo>
                  <a:pt x="4327291" y="563054"/>
                  <a:pt x="4209092" y="472136"/>
                  <a:pt x="3939026" y="523220"/>
                </a:cubicBezTo>
                <a:cubicBezTo>
                  <a:pt x="3668960" y="574304"/>
                  <a:pt x="3542911" y="520115"/>
                  <a:pt x="3406409" y="523220"/>
                </a:cubicBezTo>
                <a:cubicBezTo>
                  <a:pt x="3269907" y="526325"/>
                  <a:pt x="2900290" y="450398"/>
                  <a:pt x="2715763" y="523220"/>
                </a:cubicBezTo>
                <a:cubicBezTo>
                  <a:pt x="2531236" y="596042"/>
                  <a:pt x="2371412" y="488444"/>
                  <a:pt x="2077793" y="523220"/>
                </a:cubicBezTo>
                <a:cubicBezTo>
                  <a:pt x="1784174" y="557996"/>
                  <a:pt x="1712183" y="510558"/>
                  <a:pt x="1545175" y="523220"/>
                </a:cubicBezTo>
                <a:cubicBezTo>
                  <a:pt x="1378167" y="535882"/>
                  <a:pt x="1024858" y="479715"/>
                  <a:pt x="854529" y="523220"/>
                </a:cubicBezTo>
                <a:cubicBezTo>
                  <a:pt x="684200" y="566725"/>
                  <a:pt x="341263" y="450776"/>
                  <a:pt x="0" y="523220"/>
                </a:cubicBezTo>
                <a:cubicBezTo>
                  <a:pt x="-41055" y="399396"/>
                  <a:pt x="39174" y="256850"/>
                  <a:pt x="0" y="0"/>
                </a:cubicBezTo>
                <a:close/>
              </a:path>
              <a:path w="5267643" h="523220" stroke="0" extrusionOk="0">
                <a:moveTo>
                  <a:pt x="0" y="0"/>
                </a:moveTo>
                <a:cubicBezTo>
                  <a:pt x="314393" y="-56465"/>
                  <a:pt x="408533" y="77795"/>
                  <a:pt x="690647" y="0"/>
                </a:cubicBezTo>
                <a:cubicBezTo>
                  <a:pt x="972761" y="-77795"/>
                  <a:pt x="985980" y="5111"/>
                  <a:pt x="1223264" y="0"/>
                </a:cubicBezTo>
                <a:cubicBezTo>
                  <a:pt x="1460548" y="-5111"/>
                  <a:pt x="1680024" y="35722"/>
                  <a:pt x="1861234" y="0"/>
                </a:cubicBezTo>
                <a:cubicBezTo>
                  <a:pt x="2042444" y="-35722"/>
                  <a:pt x="2166915" y="9273"/>
                  <a:pt x="2446528" y="0"/>
                </a:cubicBezTo>
                <a:cubicBezTo>
                  <a:pt x="2726141" y="-9273"/>
                  <a:pt x="2690986" y="29441"/>
                  <a:pt x="2873792" y="0"/>
                </a:cubicBezTo>
                <a:cubicBezTo>
                  <a:pt x="3056598" y="-29441"/>
                  <a:pt x="3316003" y="2049"/>
                  <a:pt x="3564438" y="0"/>
                </a:cubicBezTo>
                <a:cubicBezTo>
                  <a:pt x="3812873" y="-2049"/>
                  <a:pt x="3884615" y="29090"/>
                  <a:pt x="4202409" y="0"/>
                </a:cubicBezTo>
                <a:cubicBezTo>
                  <a:pt x="4520203" y="-29090"/>
                  <a:pt x="4817300" y="26904"/>
                  <a:pt x="5267643" y="0"/>
                </a:cubicBezTo>
                <a:cubicBezTo>
                  <a:pt x="5315249" y="146698"/>
                  <a:pt x="5233033" y="306773"/>
                  <a:pt x="5267643" y="523220"/>
                </a:cubicBezTo>
                <a:cubicBezTo>
                  <a:pt x="4964752" y="540488"/>
                  <a:pt x="4854982" y="521500"/>
                  <a:pt x="4576996" y="523220"/>
                </a:cubicBezTo>
                <a:cubicBezTo>
                  <a:pt x="4299010" y="524940"/>
                  <a:pt x="4108804" y="519798"/>
                  <a:pt x="3886350" y="523220"/>
                </a:cubicBezTo>
                <a:cubicBezTo>
                  <a:pt x="3663896" y="526642"/>
                  <a:pt x="3554251" y="501133"/>
                  <a:pt x="3353733" y="523220"/>
                </a:cubicBezTo>
                <a:cubicBezTo>
                  <a:pt x="3153215" y="545307"/>
                  <a:pt x="3064233" y="490236"/>
                  <a:pt x="2926468" y="523220"/>
                </a:cubicBezTo>
                <a:cubicBezTo>
                  <a:pt x="2788704" y="556204"/>
                  <a:pt x="2649576" y="508907"/>
                  <a:pt x="2446528" y="523220"/>
                </a:cubicBezTo>
                <a:cubicBezTo>
                  <a:pt x="2243480" y="537533"/>
                  <a:pt x="2184792" y="466923"/>
                  <a:pt x="1966587" y="523220"/>
                </a:cubicBezTo>
                <a:cubicBezTo>
                  <a:pt x="1748382" y="579517"/>
                  <a:pt x="1632176" y="520197"/>
                  <a:pt x="1539322" y="523220"/>
                </a:cubicBezTo>
                <a:cubicBezTo>
                  <a:pt x="1446469" y="526243"/>
                  <a:pt x="1131038" y="490217"/>
                  <a:pt x="901352" y="523220"/>
                </a:cubicBezTo>
                <a:cubicBezTo>
                  <a:pt x="671666" y="556223"/>
                  <a:pt x="287470" y="488815"/>
                  <a:pt x="0" y="523220"/>
                </a:cubicBezTo>
                <a:cubicBezTo>
                  <a:pt x="-18351" y="333134"/>
                  <a:pt x="42344" y="144459"/>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“We need to be able to trust institutions and individuals in them that we </a:t>
            </a:r>
            <a:r>
              <a:rPr lang="en-GB" sz="1400" b="1" i="1" dirty="0">
                <a:solidFill>
                  <a:schemeClr val="tx1">
                    <a:lumMod val="65000"/>
                    <a:lumOff val="35000"/>
                  </a:schemeClr>
                </a:solidFill>
              </a:rPr>
              <a:t>share common values </a:t>
            </a:r>
            <a:r>
              <a:rPr lang="en-GB" sz="1400" i="1" dirty="0">
                <a:solidFill>
                  <a:schemeClr val="tx1">
                    <a:lumMod val="65000"/>
                    <a:lumOff val="35000"/>
                  </a:schemeClr>
                </a:solidFill>
              </a:rPr>
              <a:t>[...]“ (survey)</a:t>
            </a:r>
          </a:p>
        </p:txBody>
      </p:sp>
      <p:sp>
        <p:nvSpPr>
          <p:cNvPr id="18" name="TextBox 17">
            <a:extLst>
              <a:ext uri="{FF2B5EF4-FFF2-40B4-BE49-F238E27FC236}">
                <a16:creationId xmlns:a16="http://schemas.microsoft.com/office/drawing/2014/main" id="{8755FB76-FC84-EA8A-877A-862817DF78A4}"/>
              </a:ext>
            </a:extLst>
          </p:cNvPr>
          <p:cNvSpPr txBox="1"/>
          <p:nvPr/>
        </p:nvSpPr>
        <p:spPr>
          <a:xfrm>
            <a:off x="6283374" y="5490605"/>
            <a:ext cx="5422605" cy="523220"/>
          </a:xfrm>
          <a:custGeom>
            <a:avLst/>
            <a:gdLst>
              <a:gd name="connsiteX0" fmla="*/ 0 w 5422605"/>
              <a:gd name="connsiteY0" fmla="*/ 0 h 523220"/>
              <a:gd name="connsiteX1" fmla="*/ 488034 w 5422605"/>
              <a:gd name="connsiteY1" fmla="*/ 0 h 523220"/>
              <a:gd name="connsiteX2" fmla="*/ 1084521 w 5422605"/>
              <a:gd name="connsiteY2" fmla="*/ 0 h 523220"/>
              <a:gd name="connsiteX3" fmla="*/ 1735234 w 5422605"/>
              <a:gd name="connsiteY3" fmla="*/ 0 h 523220"/>
              <a:gd name="connsiteX4" fmla="*/ 2114816 w 5422605"/>
              <a:gd name="connsiteY4" fmla="*/ 0 h 523220"/>
              <a:gd name="connsiteX5" fmla="*/ 2494398 w 5422605"/>
              <a:gd name="connsiteY5" fmla="*/ 0 h 523220"/>
              <a:gd name="connsiteX6" fmla="*/ 3090885 w 5422605"/>
              <a:gd name="connsiteY6" fmla="*/ 0 h 523220"/>
              <a:gd name="connsiteX7" fmla="*/ 3633145 w 5422605"/>
              <a:gd name="connsiteY7" fmla="*/ 0 h 523220"/>
              <a:gd name="connsiteX8" fmla="*/ 4283858 w 5422605"/>
              <a:gd name="connsiteY8" fmla="*/ 0 h 523220"/>
              <a:gd name="connsiteX9" fmla="*/ 4771892 w 5422605"/>
              <a:gd name="connsiteY9" fmla="*/ 0 h 523220"/>
              <a:gd name="connsiteX10" fmla="*/ 5422605 w 5422605"/>
              <a:gd name="connsiteY10" fmla="*/ 0 h 523220"/>
              <a:gd name="connsiteX11" fmla="*/ 5422605 w 5422605"/>
              <a:gd name="connsiteY11" fmla="*/ 523220 h 523220"/>
              <a:gd name="connsiteX12" fmla="*/ 4934571 w 5422605"/>
              <a:gd name="connsiteY12" fmla="*/ 523220 h 523220"/>
              <a:gd name="connsiteX13" fmla="*/ 4500762 w 5422605"/>
              <a:gd name="connsiteY13" fmla="*/ 523220 h 523220"/>
              <a:gd name="connsiteX14" fmla="*/ 3904276 w 5422605"/>
              <a:gd name="connsiteY14" fmla="*/ 523220 h 523220"/>
              <a:gd name="connsiteX15" fmla="*/ 3470467 w 5422605"/>
              <a:gd name="connsiteY15" fmla="*/ 523220 h 523220"/>
              <a:gd name="connsiteX16" fmla="*/ 2982433 w 5422605"/>
              <a:gd name="connsiteY16" fmla="*/ 523220 h 523220"/>
              <a:gd name="connsiteX17" fmla="*/ 2331720 w 5422605"/>
              <a:gd name="connsiteY17" fmla="*/ 523220 h 523220"/>
              <a:gd name="connsiteX18" fmla="*/ 1789460 w 5422605"/>
              <a:gd name="connsiteY18" fmla="*/ 523220 h 523220"/>
              <a:gd name="connsiteX19" fmla="*/ 1192973 w 5422605"/>
              <a:gd name="connsiteY19" fmla="*/ 523220 h 523220"/>
              <a:gd name="connsiteX20" fmla="*/ 704939 w 5422605"/>
              <a:gd name="connsiteY20" fmla="*/ 523220 h 523220"/>
              <a:gd name="connsiteX21" fmla="*/ 0 w 5422605"/>
              <a:gd name="connsiteY21" fmla="*/ 523220 h 523220"/>
              <a:gd name="connsiteX22" fmla="*/ 0 w 5422605"/>
              <a:gd name="connsiteY2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2605" h="523220" fill="none" extrusionOk="0">
                <a:moveTo>
                  <a:pt x="0" y="0"/>
                </a:moveTo>
                <a:cubicBezTo>
                  <a:pt x="156002" y="-26741"/>
                  <a:pt x="341112" y="4537"/>
                  <a:pt x="488034" y="0"/>
                </a:cubicBezTo>
                <a:cubicBezTo>
                  <a:pt x="634956" y="-4537"/>
                  <a:pt x="861568" y="50185"/>
                  <a:pt x="1084521" y="0"/>
                </a:cubicBezTo>
                <a:cubicBezTo>
                  <a:pt x="1307474" y="-50185"/>
                  <a:pt x="1519363" y="30441"/>
                  <a:pt x="1735234" y="0"/>
                </a:cubicBezTo>
                <a:cubicBezTo>
                  <a:pt x="1951105" y="-30441"/>
                  <a:pt x="2035753" y="32634"/>
                  <a:pt x="2114816" y="0"/>
                </a:cubicBezTo>
                <a:cubicBezTo>
                  <a:pt x="2193879" y="-32634"/>
                  <a:pt x="2318883" y="39133"/>
                  <a:pt x="2494398" y="0"/>
                </a:cubicBezTo>
                <a:cubicBezTo>
                  <a:pt x="2669913" y="-39133"/>
                  <a:pt x="2869507" y="51964"/>
                  <a:pt x="3090885" y="0"/>
                </a:cubicBezTo>
                <a:cubicBezTo>
                  <a:pt x="3312263" y="-51964"/>
                  <a:pt x="3386340" y="5923"/>
                  <a:pt x="3633145" y="0"/>
                </a:cubicBezTo>
                <a:cubicBezTo>
                  <a:pt x="3879950" y="-5923"/>
                  <a:pt x="4054922" y="45308"/>
                  <a:pt x="4283858" y="0"/>
                </a:cubicBezTo>
                <a:cubicBezTo>
                  <a:pt x="4512794" y="-45308"/>
                  <a:pt x="4578950" y="51833"/>
                  <a:pt x="4771892" y="0"/>
                </a:cubicBezTo>
                <a:cubicBezTo>
                  <a:pt x="4964834" y="-51833"/>
                  <a:pt x="5267570" y="68816"/>
                  <a:pt x="5422605" y="0"/>
                </a:cubicBezTo>
                <a:cubicBezTo>
                  <a:pt x="5457288" y="258968"/>
                  <a:pt x="5403377" y="281569"/>
                  <a:pt x="5422605" y="523220"/>
                </a:cubicBezTo>
                <a:cubicBezTo>
                  <a:pt x="5293954" y="543606"/>
                  <a:pt x="5065998" y="501316"/>
                  <a:pt x="4934571" y="523220"/>
                </a:cubicBezTo>
                <a:cubicBezTo>
                  <a:pt x="4803144" y="545124"/>
                  <a:pt x="4619347" y="472503"/>
                  <a:pt x="4500762" y="523220"/>
                </a:cubicBezTo>
                <a:cubicBezTo>
                  <a:pt x="4382177" y="573937"/>
                  <a:pt x="4100172" y="502119"/>
                  <a:pt x="3904276" y="523220"/>
                </a:cubicBezTo>
                <a:cubicBezTo>
                  <a:pt x="3708380" y="544321"/>
                  <a:pt x="3625771" y="480711"/>
                  <a:pt x="3470467" y="523220"/>
                </a:cubicBezTo>
                <a:cubicBezTo>
                  <a:pt x="3315163" y="565729"/>
                  <a:pt x="3106394" y="469603"/>
                  <a:pt x="2982433" y="523220"/>
                </a:cubicBezTo>
                <a:cubicBezTo>
                  <a:pt x="2858472" y="576837"/>
                  <a:pt x="2509187" y="446941"/>
                  <a:pt x="2331720" y="523220"/>
                </a:cubicBezTo>
                <a:cubicBezTo>
                  <a:pt x="2154253" y="599499"/>
                  <a:pt x="2047099" y="502041"/>
                  <a:pt x="1789460" y="523220"/>
                </a:cubicBezTo>
                <a:cubicBezTo>
                  <a:pt x="1531821" y="544399"/>
                  <a:pt x="1432389" y="456641"/>
                  <a:pt x="1192973" y="523220"/>
                </a:cubicBezTo>
                <a:cubicBezTo>
                  <a:pt x="953557" y="589799"/>
                  <a:pt x="867785" y="481112"/>
                  <a:pt x="704939" y="523220"/>
                </a:cubicBezTo>
                <a:cubicBezTo>
                  <a:pt x="542093" y="565328"/>
                  <a:pt x="328078" y="474555"/>
                  <a:pt x="0" y="523220"/>
                </a:cubicBezTo>
                <a:cubicBezTo>
                  <a:pt x="-2628" y="358787"/>
                  <a:pt x="16680" y="110530"/>
                  <a:pt x="0" y="0"/>
                </a:cubicBezTo>
                <a:close/>
              </a:path>
              <a:path w="5422605" h="523220" stroke="0" extrusionOk="0">
                <a:moveTo>
                  <a:pt x="0" y="0"/>
                </a:moveTo>
                <a:cubicBezTo>
                  <a:pt x="135775" y="-71048"/>
                  <a:pt x="503182" y="681"/>
                  <a:pt x="650713" y="0"/>
                </a:cubicBezTo>
                <a:cubicBezTo>
                  <a:pt x="798244" y="-681"/>
                  <a:pt x="923526" y="50913"/>
                  <a:pt x="1138747" y="0"/>
                </a:cubicBezTo>
                <a:cubicBezTo>
                  <a:pt x="1353968" y="-50913"/>
                  <a:pt x="1499499" y="67782"/>
                  <a:pt x="1735234" y="0"/>
                </a:cubicBezTo>
                <a:cubicBezTo>
                  <a:pt x="1970969" y="-67782"/>
                  <a:pt x="2144920" y="36207"/>
                  <a:pt x="2277494" y="0"/>
                </a:cubicBezTo>
                <a:cubicBezTo>
                  <a:pt x="2410068" y="-36207"/>
                  <a:pt x="2518782" y="15464"/>
                  <a:pt x="2657076" y="0"/>
                </a:cubicBezTo>
                <a:cubicBezTo>
                  <a:pt x="2795370" y="-15464"/>
                  <a:pt x="3172509" y="75483"/>
                  <a:pt x="3307789" y="0"/>
                </a:cubicBezTo>
                <a:cubicBezTo>
                  <a:pt x="3443069" y="-75483"/>
                  <a:pt x="3610120" y="67762"/>
                  <a:pt x="3904276" y="0"/>
                </a:cubicBezTo>
                <a:cubicBezTo>
                  <a:pt x="4198432" y="-67762"/>
                  <a:pt x="4329675" y="37632"/>
                  <a:pt x="4446536" y="0"/>
                </a:cubicBezTo>
                <a:cubicBezTo>
                  <a:pt x="4563397" y="-37632"/>
                  <a:pt x="4739704" y="39108"/>
                  <a:pt x="4826118" y="0"/>
                </a:cubicBezTo>
                <a:cubicBezTo>
                  <a:pt x="4912532" y="-39108"/>
                  <a:pt x="5195775" y="69177"/>
                  <a:pt x="5422605" y="0"/>
                </a:cubicBezTo>
                <a:cubicBezTo>
                  <a:pt x="5456109" y="232228"/>
                  <a:pt x="5361765" y="313565"/>
                  <a:pt x="5422605" y="523220"/>
                </a:cubicBezTo>
                <a:cubicBezTo>
                  <a:pt x="5235362" y="561361"/>
                  <a:pt x="5101584" y="478425"/>
                  <a:pt x="4988797" y="523220"/>
                </a:cubicBezTo>
                <a:cubicBezTo>
                  <a:pt x="4876010" y="568015"/>
                  <a:pt x="4766502" y="490559"/>
                  <a:pt x="4609214" y="523220"/>
                </a:cubicBezTo>
                <a:cubicBezTo>
                  <a:pt x="4451926" y="555881"/>
                  <a:pt x="4278449" y="503863"/>
                  <a:pt x="4175406" y="523220"/>
                </a:cubicBezTo>
                <a:cubicBezTo>
                  <a:pt x="4072363" y="542577"/>
                  <a:pt x="3844324" y="493152"/>
                  <a:pt x="3741597" y="523220"/>
                </a:cubicBezTo>
                <a:cubicBezTo>
                  <a:pt x="3638870" y="553288"/>
                  <a:pt x="3541412" y="494279"/>
                  <a:pt x="3362015" y="523220"/>
                </a:cubicBezTo>
                <a:cubicBezTo>
                  <a:pt x="3182618" y="552161"/>
                  <a:pt x="3003951" y="474891"/>
                  <a:pt x="2765529" y="523220"/>
                </a:cubicBezTo>
                <a:cubicBezTo>
                  <a:pt x="2527107" y="571549"/>
                  <a:pt x="2537091" y="501343"/>
                  <a:pt x="2331720" y="523220"/>
                </a:cubicBezTo>
                <a:cubicBezTo>
                  <a:pt x="2126349" y="545097"/>
                  <a:pt x="2134037" y="496491"/>
                  <a:pt x="1952138" y="523220"/>
                </a:cubicBezTo>
                <a:cubicBezTo>
                  <a:pt x="1770239" y="549949"/>
                  <a:pt x="1687012" y="515360"/>
                  <a:pt x="1572555" y="523220"/>
                </a:cubicBezTo>
                <a:cubicBezTo>
                  <a:pt x="1458098" y="531080"/>
                  <a:pt x="1346816" y="505592"/>
                  <a:pt x="1192973" y="523220"/>
                </a:cubicBezTo>
                <a:cubicBezTo>
                  <a:pt x="1039130" y="540848"/>
                  <a:pt x="819927" y="509884"/>
                  <a:pt x="704939" y="523220"/>
                </a:cubicBezTo>
                <a:cubicBezTo>
                  <a:pt x="589951" y="536556"/>
                  <a:pt x="182880" y="477827"/>
                  <a:pt x="0" y="523220"/>
                </a:cubicBezTo>
                <a:cubicBezTo>
                  <a:pt x="-61896" y="350783"/>
                  <a:pt x="55110" y="110159"/>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"It is very important so that our input </a:t>
            </a:r>
            <a:r>
              <a:rPr lang="en-GB" sz="1400" b="1" i="1" dirty="0">
                <a:solidFill>
                  <a:schemeClr val="tx1">
                    <a:lumMod val="65000"/>
                    <a:lumOff val="35000"/>
                  </a:schemeClr>
                </a:solidFill>
              </a:rPr>
              <a:t>is taken seriously and has a real impact </a:t>
            </a:r>
            <a:r>
              <a:rPr lang="en-GB" sz="1400" i="1" dirty="0">
                <a:solidFill>
                  <a:schemeClr val="tx1">
                    <a:lumMod val="65000"/>
                    <a:lumOff val="35000"/>
                  </a:schemeClr>
                </a:solidFill>
              </a:rPr>
              <a:t>on policy-makers.“ (survey)</a:t>
            </a:r>
          </a:p>
        </p:txBody>
      </p:sp>
      <p:sp>
        <p:nvSpPr>
          <p:cNvPr id="33" name="Freeform: Shape 32">
            <a:extLst>
              <a:ext uri="{FF2B5EF4-FFF2-40B4-BE49-F238E27FC236}">
                <a16:creationId xmlns:a16="http://schemas.microsoft.com/office/drawing/2014/main" id="{CE169729-9DDC-3C8D-F3D5-E735915E9C60}"/>
              </a:ext>
            </a:extLst>
          </p:cNvPr>
          <p:cNvSpPr/>
          <p:nvPr/>
        </p:nvSpPr>
        <p:spPr>
          <a:xfrm>
            <a:off x="328115" y="1105785"/>
            <a:ext cx="3340118" cy="86617"/>
          </a:xfrm>
          <a:custGeom>
            <a:avLst/>
            <a:gdLst>
              <a:gd name="connsiteX0" fmla="*/ 219007 w 3340118"/>
              <a:gd name="connsiteY0" fmla="*/ 8390 h 86617"/>
              <a:gd name="connsiteX1" fmla="*/ 731896 w 3340118"/>
              <a:gd name="connsiteY1" fmla="*/ 6992 h 86617"/>
              <a:gd name="connsiteX2" fmla="*/ 1244785 w 3340118"/>
              <a:gd name="connsiteY2" fmla="*/ 5593 h 86617"/>
              <a:gd name="connsiteX3" fmla="*/ 1757675 w 3340118"/>
              <a:gd name="connsiteY3" fmla="*/ 4195 h 86617"/>
              <a:gd name="connsiteX4" fmla="*/ 2178244 w 3340118"/>
              <a:gd name="connsiteY4" fmla="*/ 3048 h 86617"/>
              <a:gd name="connsiteX5" fmla="*/ 2629586 w 3340118"/>
              <a:gd name="connsiteY5" fmla="*/ 1818 h 86617"/>
              <a:gd name="connsiteX6" fmla="*/ 3296342 w 3340118"/>
              <a:gd name="connsiteY6" fmla="*/ 0 h 86617"/>
              <a:gd name="connsiteX7" fmla="*/ 142890 w 3340118"/>
              <a:gd name="connsiteY7" fmla="*/ 25170 h 86617"/>
              <a:gd name="connsiteX8" fmla="*/ 3339838 w 3340118"/>
              <a:gd name="connsiteY8" fmla="*/ 16780 h 86617"/>
              <a:gd name="connsiteX9" fmla="*/ 327747 w 3340118"/>
              <a:gd name="connsiteY9" fmla="*/ 83900 h 86617"/>
              <a:gd name="connsiteX10" fmla="*/ 219007 w 3340118"/>
              <a:gd name="connsiteY10" fmla="*/ 67120 h 8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118" h="86617" extrusionOk="0">
                <a:moveTo>
                  <a:pt x="219007" y="8390"/>
                </a:moveTo>
                <a:cubicBezTo>
                  <a:pt x="347956" y="-29640"/>
                  <a:pt x="503626" y="22256"/>
                  <a:pt x="731896" y="6992"/>
                </a:cubicBezTo>
                <a:cubicBezTo>
                  <a:pt x="960166" y="-8272"/>
                  <a:pt x="1091764" y="38715"/>
                  <a:pt x="1244785" y="5593"/>
                </a:cubicBezTo>
                <a:cubicBezTo>
                  <a:pt x="1397806" y="-27529"/>
                  <a:pt x="1537796" y="35946"/>
                  <a:pt x="1757675" y="4195"/>
                </a:cubicBezTo>
                <a:cubicBezTo>
                  <a:pt x="1977554" y="-27557"/>
                  <a:pt x="1975152" y="15329"/>
                  <a:pt x="2178244" y="3048"/>
                </a:cubicBezTo>
                <a:cubicBezTo>
                  <a:pt x="2381336" y="-9233"/>
                  <a:pt x="2520698" y="22979"/>
                  <a:pt x="2629586" y="1818"/>
                </a:cubicBezTo>
                <a:cubicBezTo>
                  <a:pt x="2738474" y="-19343"/>
                  <a:pt x="3078879" y="46327"/>
                  <a:pt x="3296342" y="0"/>
                </a:cubicBezTo>
                <a:cubicBezTo>
                  <a:pt x="3284177" y="3748"/>
                  <a:pt x="136505" y="22233"/>
                  <a:pt x="142890" y="25170"/>
                </a:cubicBezTo>
                <a:cubicBezTo>
                  <a:pt x="149721" y="31958"/>
                  <a:pt x="3307156" y="5055"/>
                  <a:pt x="3339838" y="16780"/>
                </a:cubicBezTo>
                <a:cubicBezTo>
                  <a:pt x="3363392" y="35956"/>
                  <a:pt x="924406" y="93054"/>
                  <a:pt x="327747" y="83900"/>
                </a:cubicBezTo>
                <a:cubicBezTo>
                  <a:pt x="-177708" y="98612"/>
                  <a:pt x="1788" y="49934"/>
                  <a:pt x="219007" y="67120"/>
                </a:cubicBezTo>
              </a:path>
            </a:pathLst>
          </a:custGeom>
          <a:noFill/>
          <a:ln w="19050">
            <a:solidFill>
              <a:srgbClr val="C0384A"/>
            </a:solidFill>
            <a:extLst>
              <a:ext uri="{C807C97D-BFC1-408E-A445-0C87EB9F89A2}">
                <ask:lineSketchStyleProps xmlns:ask="http://schemas.microsoft.com/office/drawing/2018/sketchyshapes" sd="3886039403">
                  <a:custGeom>
                    <a:avLst/>
                    <a:gdLst>
                      <a:gd name="connsiteX0" fmla="*/ 214145 w 3265963"/>
                      <a:gd name="connsiteY0" fmla="*/ 10633 h 109768"/>
                      <a:gd name="connsiteX1" fmla="*/ 3223159 w 3265963"/>
                      <a:gd name="connsiteY1" fmla="*/ 0 h 109768"/>
                      <a:gd name="connsiteX2" fmla="*/ 139718 w 3265963"/>
                      <a:gd name="connsiteY2" fmla="*/ 31898 h 109768"/>
                      <a:gd name="connsiteX3" fmla="*/ 3265690 w 3265963"/>
                      <a:gd name="connsiteY3" fmla="*/ 21265 h 109768"/>
                      <a:gd name="connsiteX4" fmla="*/ 320471 w 3265963"/>
                      <a:gd name="connsiteY4" fmla="*/ 106326 h 109768"/>
                      <a:gd name="connsiteX5" fmla="*/ 214145 w 3265963"/>
                      <a:gd name="connsiteY5" fmla="*/ 85061 h 10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963" h="109768">
                        <a:moveTo>
                          <a:pt x="214145" y="10633"/>
                        </a:moveTo>
                        <a:lnTo>
                          <a:pt x="3223159" y="0"/>
                        </a:lnTo>
                        <a:cubicBezTo>
                          <a:pt x="3210755" y="3544"/>
                          <a:pt x="132630" y="28354"/>
                          <a:pt x="139718" y="31898"/>
                        </a:cubicBezTo>
                        <a:cubicBezTo>
                          <a:pt x="146806" y="35442"/>
                          <a:pt x="3235565" y="8860"/>
                          <a:pt x="3265690" y="21265"/>
                        </a:cubicBezTo>
                        <a:cubicBezTo>
                          <a:pt x="3295815" y="33670"/>
                          <a:pt x="829062" y="95693"/>
                          <a:pt x="320471" y="106326"/>
                        </a:cubicBezTo>
                        <a:cubicBezTo>
                          <a:pt x="-188120" y="116959"/>
                          <a:pt x="13012" y="101010"/>
                          <a:pt x="214145" y="8506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0456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A97D-EEEB-D954-8EC1-1FCA8BB7C065}"/>
              </a:ext>
            </a:extLst>
          </p:cNvPr>
          <p:cNvSpPr>
            <a:spLocks noGrp="1"/>
          </p:cNvSpPr>
          <p:nvPr>
            <p:ph type="title"/>
          </p:nvPr>
        </p:nvSpPr>
        <p:spPr>
          <a:xfrm>
            <a:off x="461400" y="63794"/>
            <a:ext cx="10515600" cy="1325563"/>
          </a:xfrm>
        </p:spPr>
        <p:txBody>
          <a:bodyPr/>
          <a:lstStyle/>
          <a:p>
            <a:r>
              <a:rPr lang="en-GB" b="1" dirty="0"/>
              <a:t>Participation at EU level</a:t>
            </a:r>
            <a:endParaRPr lang="en-GB" dirty="0"/>
          </a:p>
        </p:txBody>
      </p:sp>
      <p:sp>
        <p:nvSpPr>
          <p:cNvPr id="7" name="Slide Number Placeholder 6">
            <a:extLst>
              <a:ext uri="{FF2B5EF4-FFF2-40B4-BE49-F238E27FC236}">
                <a16:creationId xmlns:a16="http://schemas.microsoft.com/office/drawing/2014/main" id="{B4F56AF5-AE36-7EC4-D43F-BC49969330C6}"/>
              </a:ext>
            </a:extLst>
          </p:cNvPr>
          <p:cNvSpPr>
            <a:spLocks noGrp="1"/>
          </p:cNvSpPr>
          <p:nvPr>
            <p:ph type="sldNum" sz="quarter" idx="12"/>
          </p:nvPr>
        </p:nvSpPr>
        <p:spPr/>
        <p:txBody>
          <a:bodyPr/>
          <a:lstStyle/>
          <a:p>
            <a:fld id="{EA9D1F2E-9C4C-4CB7-A878-708B18564193}" type="slidenum">
              <a:rPr lang="de-DE" smtClean="0"/>
              <a:pPr/>
              <a:t>3</a:t>
            </a:fld>
            <a:endParaRPr lang="de-DE" dirty="0"/>
          </a:p>
        </p:txBody>
      </p:sp>
      <p:sp>
        <p:nvSpPr>
          <p:cNvPr id="6" name="TextBox 5">
            <a:extLst>
              <a:ext uri="{FF2B5EF4-FFF2-40B4-BE49-F238E27FC236}">
                <a16:creationId xmlns:a16="http://schemas.microsoft.com/office/drawing/2014/main" id="{19C3C5CF-C1F8-7257-9DBC-67B3BAACA146}"/>
              </a:ext>
            </a:extLst>
          </p:cNvPr>
          <p:cNvSpPr txBox="1"/>
          <p:nvPr/>
        </p:nvSpPr>
        <p:spPr>
          <a:xfrm>
            <a:off x="328113" y="4707773"/>
            <a:ext cx="11325169" cy="523220"/>
          </a:xfrm>
          <a:custGeom>
            <a:avLst/>
            <a:gdLst>
              <a:gd name="connsiteX0" fmla="*/ 0 w 11325169"/>
              <a:gd name="connsiteY0" fmla="*/ 0 h 523220"/>
              <a:gd name="connsiteX1" fmla="*/ 596062 w 11325169"/>
              <a:gd name="connsiteY1" fmla="*/ 0 h 523220"/>
              <a:gd name="connsiteX2" fmla="*/ 1305375 w 11325169"/>
              <a:gd name="connsiteY2" fmla="*/ 0 h 523220"/>
              <a:gd name="connsiteX3" fmla="*/ 2014688 w 11325169"/>
              <a:gd name="connsiteY3" fmla="*/ 0 h 523220"/>
              <a:gd name="connsiteX4" fmla="*/ 2724001 w 11325169"/>
              <a:gd name="connsiteY4" fmla="*/ 0 h 523220"/>
              <a:gd name="connsiteX5" fmla="*/ 3093559 w 11325169"/>
              <a:gd name="connsiteY5" fmla="*/ 0 h 523220"/>
              <a:gd name="connsiteX6" fmla="*/ 3916124 w 11325169"/>
              <a:gd name="connsiteY6" fmla="*/ 0 h 523220"/>
              <a:gd name="connsiteX7" fmla="*/ 4285682 w 11325169"/>
              <a:gd name="connsiteY7" fmla="*/ 0 h 523220"/>
              <a:gd name="connsiteX8" fmla="*/ 4768492 w 11325169"/>
              <a:gd name="connsiteY8" fmla="*/ 0 h 523220"/>
              <a:gd name="connsiteX9" fmla="*/ 5251302 w 11325169"/>
              <a:gd name="connsiteY9" fmla="*/ 0 h 523220"/>
              <a:gd name="connsiteX10" fmla="*/ 5620860 w 11325169"/>
              <a:gd name="connsiteY10" fmla="*/ 0 h 523220"/>
              <a:gd name="connsiteX11" fmla="*/ 6330173 w 11325169"/>
              <a:gd name="connsiteY11" fmla="*/ 0 h 523220"/>
              <a:gd name="connsiteX12" fmla="*/ 6586480 w 11325169"/>
              <a:gd name="connsiteY12" fmla="*/ 0 h 523220"/>
              <a:gd name="connsiteX13" fmla="*/ 6842786 w 11325169"/>
              <a:gd name="connsiteY13" fmla="*/ 0 h 523220"/>
              <a:gd name="connsiteX14" fmla="*/ 7665351 w 11325169"/>
              <a:gd name="connsiteY14" fmla="*/ 0 h 523220"/>
              <a:gd name="connsiteX15" fmla="*/ 8261413 w 11325169"/>
              <a:gd name="connsiteY15" fmla="*/ 0 h 523220"/>
              <a:gd name="connsiteX16" fmla="*/ 8744223 w 11325169"/>
              <a:gd name="connsiteY16" fmla="*/ 0 h 523220"/>
              <a:gd name="connsiteX17" fmla="*/ 9340284 w 11325169"/>
              <a:gd name="connsiteY17" fmla="*/ 0 h 523220"/>
              <a:gd name="connsiteX18" fmla="*/ 9596591 w 11325169"/>
              <a:gd name="connsiteY18" fmla="*/ 0 h 523220"/>
              <a:gd name="connsiteX19" fmla="*/ 10419155 w 11325169"/>
              <a:gd name="connsiteY19" fmla="*/ 0 h 523220"/>
              <a:gd name="connsiteX20" fmla="*/ 11325169 w 11325169"/>
              <a:gd name="connsiteY20" fmla="*/ 0 h 523220"/>
              <a:gd name="connsiteX21" fmla="*/ 11325169 w 11325169"/>
              <a:gd name="connsiteY21" fmla="*/ 523220 h 523220"/>
              <a:gd name="connsiteX22" fmla="*/ 10615856 w 11325169"/>
              <a:gd name="connsiteY22" fmla="*/ 523220 h 523220"/>
              <a:gd name="connsiteX23" fmla="*/ 10019794 w 11325169"/>
              <a:gd name="connsiteY23" fmla="*/ 523220 h 523220"/>
              <a:gd name="connsiteX24" fmla="*/ 9423733 w 11325169"/>
              <a:gd name="connsiteY24" fmla="*/ 523220 h 523220"/>
              <a:gd name="connsiteX25" fmla="*/ 8827671 w 11325169"/>
              <a:gd name="connsiteY25" fmla="*/ 523220 h 523220"/>
              <a:gd name="connsiteX26" fmla="*/ 8231610 w 11325169"/>
              <a:gd name="connsiteY26" fmla="*/ 523220 h 523220"/>
              <a:gd name="connsiteX27" fmla="*/ 7635548 w 11325169"/>
              <a:gd name="connsiteY27" fmla="*/ 523220 h 523220"/>
              <a:gd name="connsiteX28" fmla="*/ 6812983 w 11325169"/>
              <a:gd name="connsiteY28" fmla="*/ 523220 h 523220"/>
              <a:gd name="connsiteX29" fmla="*/ 6216922 w 11325169"/>
              <a:gd name="connsiteY29" fmla="*/ 523220 h 523220"/>
              <a:gd name="connsiteX30" fmla="*/ 5960615 w 11325169"/>
              <a:gd name="connsiteY30" fmla="*/ 523220 h 523220"/>
              <a:gd name="connsiteX31" fmla="*/ 5251302 w 11325169"/>
              <a:gd name="connsiteY31" fmla="*/ 523220 h 523220"/>
              <a:gd name="connsiteX32" fmla="*/ 4768492 w 11325169"/>
              <a:gd name="connsiteY32" fmla="*/ 523220 h 523220"/>
              <a:gd name="connsiteX33" fmla="*/ 3945927 w 11325169"/>
              <a:gd name="connsiteY33" fmla="*/ 523220 h 523220"/>
              <a:gd name="connsiteX34" fmla="*/ 3463117 w 11325169"/>
              <a:gd name="connsiteY34" fmla="*/ 523220 h 523220"/>
              <a:gd name="connsiteX35" fmla="*/ 2753804 w 11325169"/>
              <a:gd name="connsiteY35" fmla="*/ 523220 h 523220"/>
              <a:gd name="connsiteX36" fmla="*/ 1931239 w 11325169"/>
              <a:gd name="connsiteY36" fmla="*/ 523220 h 523220"/>
              <a:gd name="connsiteX37" fmla="*/ 1561681 w 11325169"/>
              <a:gd name="connsiteY37" fmla="*/ 523220 h 523220"/>
              <a:gd name="connsiteX38" fmla="*/ 739116 w 11325169"/>
              <a:gd name="connsiteY38" fmla="*/ 523220 h 523220"/>
              <a:gd name="connsiteX39" fmla="*/ 0 w 11325169"/>
              <a:gd name="connsiteY39" fmla="*/ 523220 h 523220"/>
              <a:gd name="connsiteX40" fmla="*/ 0 w 11325169"/>
              <a:gd name="connsiteY4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25169" h="523220" fill="none" extrusionOk="0">
                <a:moveTo>
                  <a:pt x="0" y="0"/>
                </a:moveTo>
                <a:cubicBezTo>
                  <a:pt x="207436" y="-19558"/>
                  <a:pt x="474662" y="65691"/>
                  <a:pt x="596062" y="0"/>
                </a:cubicBezTo>
                <a:cubicBezTo>
                  <a:pt x="717462" y="-65691"/>
                  <a:pt x="1051512" y="38352"/>
                  <a:pt x="1305375" y="0"/>
                </a:cubicBezTo>
                <a:cubicBezTo>
                  <a:pt x="1559238" y="-38352"/>
                  <a:pt x="1848253" y="64478"/>
                  <a:pt x="2014688" y="0"/>
                </a:cubicBezTo>
                <a:cubicBezTo>
                  <a:pt x="2181123" y="-64478"/>
                  <a:pt x="2391863" y="11173"/>
                  <a:pt x="2724001" y="0"/>
                </a:cubicBezTo>
                <a:cubicBezTo>
                  <a:pt x="3056139" y="-11173"/>
                  <a:pt x="2988014" y="11350"/>
                  <a:pt x="3093559" y="0"/>
                </a:cubicBezTo>
                <a:cubicBezTo>
                  <a:pt x="3199104" y="-11350"/>
                  <a:pt x="3641468" y="5345"/>
                  <a:pt x="3916124" y="0"/>
                </a:cubicBezTo>
                <a:cubicBezTo>
                  <a:pt x="4190780" y="-5345"/>
                  <a:pt x="4171537" y="40398"/>
                  <a:pt x="4285682" y="0"/>
                </a:cubicBezTo>
                <a:cubicBezTo>
                  <a:pt x="4399827" y="-40398"/>
                  <a:pt x="4536221" y="50385"/>
                  <a:pt x="4768492" y="0"/>
                </a:cubicBezTo>
                <a:cubicBezTo>
                  <a:pt x="5000763" y="-50385"/>
                  <a:pt x="5058047" y="37150"/>
                  <a:pt x="5251302" y="0"/>
                </a:cubicBezTo>
                <a:cubicBezTo>
                  <a:pt x="5444557" y="-37150"/>
                  <a:pt x="5539584" y="7558"/>
                  <a:pt x="5620860" y="0"/>
                </a:cubicBezTo>
                <a:cubicBezTo>
                  <a:pt x="5702136" y="-7558"/>
                  <a:pt x="6048022" y="62947"/>
                  <a:pt x="6330173" y="0"/>
                </a:cubicBezTo>
                <a:cubicBezTo>
                  <a:pt x="6612324" y="-62947"/>
                  <a:pt x="6528945" y="21699"/>
                  <a:pt x="6586480" y="0"/>
                </a:cubicBezTo>
                <a:cubicBezTo>
                  <a:pt x="6644015" y="-21699"/>
                  <a:pt x="6753612" y="7951"/>
                  <a:pt x="6842786" y="0"/>
                </a:cubicBezTo>
                <a:cubicBezTo>
                  <a:pt x="6931960" y="-7951"/>
                  <a:pt x="7274219" y="43360"/>
                  <a:pt x="7665351" y="0"/>
                </a:cubicBezTo>
                <a:cubicBezTo>
                  <a:pt x="8056483" y="-43360"/>
                  <a:pt x="8019847" y="18070"/>
                  <a:pt x="8261413" y="0"/>
                </a:cubicBezTo>
                <a:cubicBezTo>
                  <a:pt x="8502979" y="-18070"/>
                  <a:pt x="8633852" y="12224"/>
                  <a:pt x="8744223" y="0"/>
                </a:cubicBezTo>
                <a:cubicBezTo>
                  <a:pt x="8854594" y="-12224"/>
                  <a:pt x="9218730" y="62271"/>
                  <a:pt x="9340284" y="0"/>
                </a:cubicBezTo>
                <a:cubicBezTo>
                  <a:pt x="9461838" y="-62271"/>
                  <a:pt x="9491363" y="28166"/>
                  <a:pt x="9596591" y="0"/>
                </a:cubicBezTo>
                <a:cubicBezTo>
                  <a:pt x="9701819" y="-28166"/>
                  <a:pt x="10130756" y="82899"/>
                  <a:pt x="10419155" y="0"/>
                </a:cubicBezTo>
                <a:cubicBezTo>
                  <a:pt x="10707554" y="-82899"/>
                  <a:pt x="10903598" y="87913"/>
                  <a:pt x="11325169" y="0"/>
                </a:cubicBezTo>
                <a:cubicBezTo>
                  <a:pt x="11361227" y="261597"/>
                  <a:pt x="11305846" y="291742"/>
                  <a:pt x="11325169" y="523220"/>
                </a:cubicBezTo>
                <a:cubicBezTo>
                  <a:pt x="11147765" y="605113"/>
                  <a:pt x="10886289" y="502809"/>
                  <a:pt x="10615856" y="523220"/>
                </a:cubicBezTo>
                <a:cubicBezTo>
                  <a:pt x="10345423" y="543631"/>
                  <a:pt x="10242311" y="498848"/>
                  <a:pt x="10019794" y="523220"/>
                </a:cubicBezTo>
                <a:cubicBezTo>
                  <a:pt x="9797277" y="547592"/>
                  <a:pt x="9642981" y="469872"/>
                  <a:pt x="9423733" y="523220"/>
                </a:cubicBezTo>
                <a:cubicBezTo>
                  <a:pt x="9204485" y="576568"/>
                  <a:pt x="9050819" y="458613"/>
                  <a:pt x="8827671" y="523220"/>
                </a:cubicBezTo>
                <a:cubicBezTo>
                  <a:pt x="8604523" y="587827"/>
                  <a:pt x="8457503" y="468726"/>
                  <a:pt x="8231610" y="523220"/>
                </a:cubicBezTo>
                <a:cubicBezTo>
                  <a:pt x="8005717" y="577714"/>
                  <a:pt x="7847811" y="510662"/>
                  <a:pt x="7635548" y="523220"/>
                </a:cubicBezTo>
                <a:cubicBezTo>
                  <a:pt x="7423285" y="535778"/>
                  <a:pt x="7106279" y="426824"/>
                  <a:pt x="6812983" y="523220"/>
                </a:cubicBezTo>
                <a:cubicBezTo>
                  <a:pt x="6519687" y="619616"/>
                  <a:pt x="6408593" y="474318"/>
                  <a:pt x="6216922" y="523220"/>
                </a:cubicBezTo>
                <a:cubicBezTo>
                  <a:pt x="6025251" y="572122"/>
                  <a:pt x="6079554" y="516862"/>
                  <a:pt x="5960615" y="523220"/>
                </a:cubicBezTo>
                <a:cubicBezTo>
                  <a:pt x="5841676" y="529578"/>
                  <a:pt x="5518428" y="448705"/>
                  <a:pt x="5251302" y="523220"/>
                </a:cubicBezTo>
                <a:cubicBezTo>
                  <a:pt x="4984176" y="597735"/>
                  <a:pt x="4901138" y="468723"/>
                  <a:pt x="4768492" y="523220"/>
                </a:cubicBezTo>
                <a:cubicBezTo>
                  <a:pt x="4635846" y="577717"/>
                  <a:pt x="4352357" y="424593"/>
                  <a:pt x="3945927" y="523220"/>
                </a:cubicBezTo>
                <a:cubicBezTo>
                  <a:pt x="3539497" y="621847"/>
                  <a:pt x="3644954" y="513365"/>
                  <a:pt x="3463117" y="523220"/>
                </a:cubicBezTo>
                <a:cubicBezTo>
                  <a:pt x="3281280" y="533075"/>
                  <a:pt x="2970545" y="511065"/>
                  <a:pt x="2753804" y="523220"/>
                </a:cubicBezTo>
                <a:cubicBezTo>
                  <a:pt x="2537063" y="535375"/>
                  <a:pt x="2245964" y="479241"/>
                  <a:pt x="1931239" y="523220"/>
                </a:cubicBezTo>
                <a:cubicBezTo>
                  <a:pt x="1616515" y="567199"/>
                  <a:pt x="1636894" y="510468"/>
                  <a:pt x="1561681" y="523220"/>
                </a:cubicBezTo>
                <a:cubicBezTo>
                  <a:pt x="1486468" y="535972"/>
                  <a:pt x="981466" y="501655"/>
                  <a:pt x="739116" y="523220"/>
                </a:cubicBezTo>
                <a:cubicBezTo>
                  <a:pt x="496766" y="544785"/>
                  <a:pt x="233976" y="495987"/>
                  <a:pt x="0" y="523220"/>
                </a:cubicBezTo>
                <a:cubicBezTo>
                  <a:pt x="-47338" y="402184"/>
                  <a:pt x="38824" y="175671"/>
                  <a:pt x="0" y="0"/>
                </a:cubicBezTo>
                <a:close/>
              </a:path>
              <a:path w="11325169" h="523220" stroke="0" extrusionOk="0">
                <a:moveTo>
                  <a:pt x="0" y="0"/>
                </a:moveTo>
                <a:cubicBezTo>
                  <a:pt x="226869" y="-97274"/>
                  <a:pt x="412661" y="16244"/>
                  <a:pt x="822565" y="0"/>
                </a:cubicBezTo>
                <a:cubicBezTo>
                  <a:pt x="1232469" y="-16244"/>
                  <a:pt x="1096060" y="50548"/>
                  <a:pt x="1305375" y="0"/>
                </a:cubicBezTo>
                <a:cubicBezTo>
                  <a:pt x="1514690" y="-50548"/>
                  <a:pt x="1734551" y="82438"/>
                  <a:pt x="2014688" y="0"/>
                </a:cubicBezTo>
                <a:cubicBezTo>
                  <a:pt x="2294825" y="-82438"/>
                  <a:pt x="2323427" y="68692"/>
                  <a:pt x="2610749" y="0"/>
                </a:cubicBezTo>
                <a:cubicBezTo>
                  <a:pt x="2898071" y="-68692"/>
                  <a:pt x="2788850" y="16761"/>
                  <a:pt x="2867056" y="0"/>
                </a:cubicBezTo>
                <a:cubicBezTo>
                  <a:pt x="2945262" y="-16761"/>
                  <a:pt x="3372880" y="16328"/>
                  <a:pt x="3689621" y="0"/>
                </a:cubicBezTo>
                <a:cubicBezTo>
                  <a:pt x="4006362" y="-16328"/>
                  <a:pt x="4101487" y="9374"/>
                  <a:pt x="4398934" y="0"/>
                </a:cubicBezTo>
                <a:cubicBezTo>
                  <a:pt x="4696381" y="-9374"/>
                  <a:pt x="4842471" y="28930"/>
                  <a:pt x="4994996" y="0"/>
                </a:cubicBezTo>
                <a:cubicBezTo>
                  <a:pt x="5147521" y="-28930"/>
                  <a:pt x="5139223" y="8238"/>
                  <a:pt x="5251302" y="0"/>
                </a:cubicBezTo>
                <a:cubicBezTo>
                  <a:pt x="5363381" y="-8238"/>
                  <a:pt x="5612780" y="7913"/>
                  <a:pt x="5734112" y="0"/>
                </a:cubicBezTo>
                <a:cubicBezTo>
                  <a:pt x="5855444" y="-7913"/>
                  <a:pt x="6390747" y="75594"/>
                  <a:pt x="6556677" y="0"/>
                </a:cubicBezTo>
                <a:cubicBezTo>
                  <a:pt x="6722608" y="-75594"/>
                  <a:pt x="6784057" y="15737"/>
                  <a:pt x="6926235" y="0"/>
                </a:cubicBezTo>
                <a:cubicBezTo>
                  <a:pt x="7068413" y="-15737"/>
                  <a:pt x="7304303" y="38922"/>
                  <a:pt x="7522296" y="0"/>
                </a:cubicBezTo>
                <a:cubicBezTo>
                  <a:pt x="7740289" y="-38922"/>
                  <a:pt x="7872133" y="56802"/>
                  <a:pt x="8005106" y="0"/>
                </a:cubicBezTo>
                <a:cubicBezTo>
                  <a:pt x="8138079" y="-56802"/>
                  <a:pt x="8433434" y="36529"/>
                  <a:pt x="8827671" y="0"/>
                </a:cubicBezTo>
                <a:cubicBezTo>
                  <a:pt x="9221909" y="-36529"/>
                  <a:pt x="9107151" y="9958"/>
                  <a:pt x="9310481" y="0"/>
                </a:cubicBezTo>
                <a:cubicBezTo>
                  <a:pt x="9513811" y="-9958"/>
                  <a:pt x="9786155" y="16425"/>
                  <a:pt x="10133046" y="0"/>
                </a:cubicBezTo>
                <a:cubicBezTo>
                  <a:pt x="10479938" y="-16425"/>
                  <a:pt x="10285367" y="5029"/>
                  <a:pt x="10389352" y="0"/>
                </a:cubicBezTo>
                <a:cubicBezTo>
                  <a:pt x="10493337" y="-5029"/>
                  <a:pt x="10640510" y="21431"/>
                  <a:pt x="10758911" y="0"/>
                </a:cubicBezTo>
                <a:cubicBezTo>
                  <a:pt x="10877312" y="-21431"/>
                  <a:pt x="11182344" y="3263"/>
                  <a:pt x="11325169" y="0"/>
                </a:cubicBezTo>
                <a:cubicBezTo>
                  <a:pt x="11345611" y="221795"/>
                  <a:pt x="11266161" y="365232"/>
                  <a:pt x="11325169" y="523220"/>
                </a:cubicBezTo>
                <a:cubicBezTo>
                  <a:pt x="11188379" y="539461"/>
                  <a:pt x="10880872" y="511336"/>
                  <a:pt x="10729107" y="523220"/>
                </a:cubicBezTo>
                <a:cubicBezTo>
                  <a:pt x="10577342" y="535104"/>
                  <a:pt x="10424415" y="468656"/>
                  <a:pt x="10246298" y="523220"/>
                </a:cubicBezTo>
                <a:cubicBezTo>
                  <a:pt x="10068181" y="577784"/>
                  <a:pt x="9976230" y="509255"/>
                  <a:pt x="9876739" y="523220"/>
                </a:cubicBezTo>
                <a:cubicBezTo>
                  <a:pt x="9777248" y="537185"/>
                  <a:pt x="9480984" y="504844"/>
                  <a:pt x="9167426" y="523220"/>
                </a:cubicBezTo>
                <a:cubicBezTo>
                  <a:pt x="8853868" y="541596"/>
                  <a:pt x="8950618" y="514389"/>
                  <a:pt x="8797868" y="523220"/>
                </a:cubicBezTo>
                <a:cubicBezTo>
                  <a:pt x="8645118" y="532051"/>
                  <a:pt x="8246215" y="510220"/>
                  <a:pt x="7975303" y="523220"/>
                </a:cubicBezTo>
                <a:cubicBezTo>
                  <a:pt x="7704392" y="536220"/>
                  <a:pt x="7465615" y="426948"/>
                  <a:pt x="7152738" y="523220"/>
                </a:cubicBezTo>
                <a:cubicBezTo>
                  <a:pt x="6839861" y="619492"/>
                  <a:pt x="6947806" y="520604"/>
                  <a:pt x="6783180" y="523220"/>
                </a:cubicBezTo>
                <a:cubicBezTo>
                  <a:pt x="6618554" y="525836"/>
                  <a:pt x="6489251" y="491252"/>
                  <a:pt x="6413622" y="523220"/>
                </a:cubicBezTo>
                <a:cubicBezTo>
                  <a:pt x="6337993" y="555188"/>
                  <a:pt x="6159093" y="512983"/>
                  <a:pt x="5930812" y="523220"/>
                </a:cubicBezTo>
                <a:cubicBezTo>
                  <a:pt x="5702531" y="533457"/>
                  <a:pt x="5457873" y="515884"/>
                  <a:pt x="5108247" y="523220"/>
                </a:cubicBezTo>
                <a:cubicBezTo>
                  <a:pt x="4758621" y="530556"/>
                  <a:pt x="4882309" y="501185"/>
                  <a:pt x="4738689" y="523220"/>
                </a:cubicBezTo>
                <a:cubicBezTo>
                  <a:pt x="4595069" y="545255"/>
                  <a:pt x="4271108" y="452331"/>
                  <a:pt x="4142628" y="523220"/>
                </a:cubicBezTo>
                <a:cubicBezTo>
                  <a:pt x="4014148" y="594109"/>
                  <a:pt x="3938402" y="500784"/>
                  <a:pt x="3773069" y="523220"/>
                </a:cubicBezTo>
                <a:cubicBezTo>
                  <a:pt x="3607736" y="545656"/>
                  <a:pt x="3448022" y="520526"/>
                  <a:pt x="3290260" y="523220"/>
                </a:cubicBezTo>
                <a:cubicBezTo>
                  <a:pt x="3132498" y="525914"/>
                  <a:pt x="2964317" y="505326"/>
                  <a:pt x="2807450" y="523220"/>
                </a:cubicBezTo>
                <a:cubicBezTo>
                  <a:pt x="2650583" y="541114"/>
                  <a:pt x="2488008" y="483135"/>
                  <a:pt x="2324640" y="523220"/>
                </a:cubicBezTo>
                <a:cubicBezTo>
                  <a:pt x="2161272" y="563305"/>
                  <a:pt x="2169732" y="516933"/>
                  <a:pt x="2068333" y="523220"/>
                </a:cubicBezTo>
                <a:cubicBezTo>
                  <a:pt x="1966934" y="529507"/>
                  <a:pt x="1553767" y="480800"/>
                  <a:pt x="1359020" y="523220"/>
                </a:cubicBezTo>
                <a:cubicBezTo>
                  <a:pt x="1164273" y="565640"/>
                  <a:pt x="1078402" y="504213"/>
                  <a:pt x="989462" y="523220"/>
                </a:cubicBezTo>
                <a:cubicBezTo>
                  <a:pt x="900522" y="542227"/>
                  <a:pt x="488760" y="433512"/>
                  <a:pt x="0" y="523220"/>
                </a:cubicBezTo>
                <a:cubicBezTo>
                  <a:pt x="-41790" y="310319"/>
                  <a:pt x="43748" y="259795"/>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"Some [EU institutions] rely heavily on the expertise of CSOs and try and involve them […] Sometimes the same EU institutions that do involve CSOs have </a:t>
            </a:r>
            <a:r>
              <a:rPr lang="en-GB" sz="1400" b="1" i="1" dirty="0">
                <a:solidFill>
                  <a:schemeClr val="tx1">
                    <a:lumMod val="65000"/>
                    <a:lumOff val="35000"/>
                  </a:schemeClr>
                </a:solidFill>
              </a:rPr>
              <a:t>different departments </a:t>
            </a:r>
            <a:r>
              <a:rPr lang="en-GB" sz="1400" i="1" dirty="0">
                <a:solidFill>
                  <a:schemeClr val="tx1">
                    <a:lumMod val="65000"/>
                    <a:lumOff val="35000"/>
                  </a:schemeClr>
                </a:solidFill>
              </a:rPr>
              <a:t>that do not want to involve CSOs […]“ (survey)</a:t>
            </a:r>
          </a:p>
        </p:txBody>
      </p:sp>
      <p:sp>
        <p:nvSpPr>
          <p:cNvPr id="9" name="Freeform: Shape 8">
            <a:extLst>
              <a:ext uri="{FF2B5EF4-FFF2-40B4-BE49-F238E27FC236}">
                <a16:creationId xmlns:a16="http://schemas.microsoft.com/office/drawing/2014/main" id="{F397AB67-AF45-4062-7DF2-7603512AD304}"/>
              </a:ext>
            </a:extLst>
          </p:cNvPr>
          <p:cNvSpPr/>
          <p:nvPr/>
        </p:nvSpPr>
        <p:spPr>
          <a:xfrm>
            <a:off x="328115" y="1105786"/>
            <a:ext cx="5673172" cy="53163"/>
          </a:xfrm>
          <a:custGeom>
            <a:avLst/>
            <a:gdLst>
              <a:gd name="connsiteX0" fmla="*/ 371982 w 5673172"/>
              <a:gd name="connsiteY0" fmla="*/ 5149 h 53163"/>
              <a:gd name="connsiteX1" fmla="*/ 952742 w 5673172"/>
              <a:gd name="connsiteY1" fmla="*/ 4577 h 53163"/>
              <a:gd name="connsiteX2" fmla="*/ 1533501 w 5673172"/>
              <a:gd name="connsiteY2" fmla="*/ 4005 h 53163"/>
              <a:gd name="connsiteX3" fmla="*/ 2114261 w 5673172"/>
              <a:gd name="connsiteY3" fmla="*/ 3433 h 53163"/>
              <a:gd name="connsiteX4" fmla="*/ 2538215 w 5673172"/>
              <a:gd name="connsiteY4" fmla="*/ 3015 h 53163"/>
              <a:gd name="connsiteX5" fmla="*/ 3014438 w 5673172"/>
              <a:gd name="connsiteY5" fmla="*/ 2546 h 53163"/>
              <a:gd name="connsiteX6" fmla="*/ 3647466 w 5673172"/>
              <a:gd name="connsiteY6" fmla="*/ 1922 h 53163"/>
              <a:gd name="connsiteX7" fmla="*/ 4228225 w 5673172"/>
              <a:gd name="connsiteY7" fmla="*/ 1350 h 53163"/>
              <a:gd name="connsiteX8" fmla="*/ 4861253 w 5673172"/>
              <a:gd name="connsiteY8" fmla="*/ 727 h 53163"/>
              <a:gd name="connsiteX9" fmla="*/ 5598818 w 5673172"/>
              <a:gd name="connsiteY9" fmla="*/ 0 h 53163"/>
              <a:gd name="connsiteX10" fmla="*/ 242698 w 5673172"/>
              <a:gd name="connsiteY10" fmla="*/ 15448 h 53163"/>
              <a:gd name="connsiteX11" fmla="*/ 5672697 w 5673172"/>
              <a:gd name="connsiteY11" fmla="*/ 10299 h 53163"/>
              <a:gd name="connsiteX12" fmla="*/ 556677 w 5673172"/>
              <a:gd name="connsiteY12" fmla="*/ 51495 h 53163"/>
              <a:gd name="connsiteX13" fmla="*/ 371982 w 5673172"/>
              <a:gd name="connsiteY13" fmla="*/ 41196 h 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3172" h="53163" extrusionOk="0">
                <a:moveTo>
                  <a:pt x="371982" y="5149"/>
                </a:moveTo>
                <a:cubicBezTo>
                  <a:pt x="513533" y="-39425"/>
                  <a:pt x="788172" y="57803"/>
                  <a:pt x="952742" y="4577"/>
                </a:cubicBezTo>
                <a:cubicBezTo>
                  <a:pt x="1117312" y="-48649"/>
                  <a:pt x="1328243" y="54399"/>
                  <a:pt x="1533501" y="4005"/>
                </a:cubicBezTo>
                <a:cubicBezTo>
                  <a:pt x="1738759" y="-46389"/>
                  <a:pt x="1841057" y="32413"/>
                  <a:pt x="2114261" y="3433"/>
                </a:cubicBezTo>
                <a:cubicBezTo>
                  <a:pt x="2387465" y="-25547"/>
                  <a:pt x="2410993" y="17860"/>
                  <a:pt x="2538215" y="3015"/>
                </a:cubicBezTo>
                <a:cubicBezTo>
                  <a:pt x="2665437" y="-11830"/>
                  <a:pt x="2905353" y="37054"/>
                  <a:pt x="3014438" y="2546"/>
                </a:cubicBezTo>
                <a:cubicBezTo>
                  <a:pt x="3123523" y="-31962"/>
                  <a:pt x="3508450" y="49992"/>
                  <a:pt x="3647466" y="1922"/>
                </a:cubicBezTo>
                <a:cubicBezTo>
                  <a:pt x="3786482" y="-46148"/>
                  <a:pt x="3980548" y="29885"/>
                  <a:pt x="4228225" y="1350"/>
                </a:cubicBezTo>
                <a:cubicBezTo>
                  <a:pt x="4475902" y="-27184"/>
                  <a:pt x="4694952" y="52506"/>
                  <a:pt x="4861253" y="727"/>
                </a:cubicBezTo>
                <a:cubicBezTo>
                  <a:pt x="5027554" y="-51052"/>
                  <a:pt x="5317608" y="84195"/>
                  <a:pt x="5598818" y="0"/>
                </a:cubicBezTo>
                <a:cubicBezTo>
                  <a:pt x="5579096" y="2557"/>
                  <a:pt x="229142" y="13306"/>
                  <a:pt x="242698" y="15448"/>
                </a:cubicBezTo>
                <a:cubicBezTo>
                  <a:pt x="243423" y="22564"/>
                  <a:pt x="5622995" y="1585"/>
                  <a:pt x="5672697" y="10299"/>
                </a:cubicBezTo>
                <a:cubicBezTo>
                  <a:pt x="5694810" y="22457"/>
                  <a:pt x="1557043" y="112768"/>
                  <a:pt x="556677" y="51495"/>
                </a:cubicBezTo>
                <a:cubicBezTo>
                  <a:pt x="-334644" y="35782"/>
                  <a:pt x="60995" y="94458"/>
                  <a:pt x="371982" y="41196"/>
                </a:cubicBezTo>
              </a:path>
            </a:pathLst>
          </a:custGeom>
          <a:noFill/>
          <a:ln w="19050">
            <a:solidFill>
              <a:srgbClr val="C0384A"/>
            </a:solidFill>
            <a:extLst>
              <a:ext uri="{C807C97D-BFC1-408E-A445-0C87EB9F89A2}">
                <ask:lineSketchStyleProps xmlns:ask="http://schemas.microsoft.com/office/drawing/2018/sketchyshapes" sd="3886039403">
                  <a:custGeom>
                    <a:avLst/>
                    <a:gdLst>
                      <a:gd name="connsiteX0" fmla="*/ 214145 w 3265963"/>
                      <a:gd name="connsiteY0" fmla="*/ 10633 h 109768"/>
                      <a:gd name="connsiteX1" fmla="*/ 3223159 w 3265963"/>
                      <a:gd name="connsiteY1" fmla="*/ 0 h 109768"/>
                      <a:gd name="connsiteX2" fmla="*/ 139718 w 3265963"/>
                      <a:gd name="connsiteY2" fmla="*/ 31898 h 109768"/>
                      <a:gd name="connsiteX3" fmla="*/ 3265690 w 3265963"/>
                      <a:gd name="connsiteY3" fmla="*/ 21265 h 109768"/>
                      <a:gd name="connsiteX4" fmla="*/ 320471 w 3265963"/>
                      <a:gd name="connsiteY4" fmla="*/ 106326 h 109768"/>
                      <a:gd name="connsiteX5" fmla="*/ 214145 w 3265963"/>
                      <a:gd name="connsiteY5" fmla="*/ 85061 h 10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963" h="109768">
                        <a:moveTo>
                          <a:pt x="214145" y="10633"/>
                        </a:moveTo>
                        <a:lnTo>
                          <a:pt x="3223159" y="0"/>
                        </a:lnTo>
                        <a:cubicBezTo>
                          <a:pt x="3210755" y="3544"/>
                          <a:pt x="132630" y="28354"/>
                          <a:pt x="139718" y="31898"/>
                        </a:cubicBezTo>
                        <a:cubicBezTo>
                          <a:pt x="146806" y="35442"/>
                          <a:pt x="3235565" y="8860"/>
                          <a:pt x="3265690" y="21265"/>
                        </a:cubicBezTo>
                        <a:cubicBezTo>
                          <a:pt x="3295815" y="33670"/>
                          <a:pt x="829062" y="95693"/>
                          <a:pt x="320471" y="106326"/>
                        </a:cubicBezTo>
                        <a:cubicBezTo>
                          <a:pt x="-188120" y="116959"/>
                          <a:pt x="13012" y="101010"/>
                          <a:pt x="214145" y="8506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4" name="Chart 13">
            <a:extLst>
              <a:ext uri="{FF2B5EF4-FFF2-40B4-BE49-F238E27FC236}">
                <a16:creationId xmlns:a16="http://schemas.microsoft.com/office/drawing/2014/main" id="{46E69A55-4760-3B21-E4BE-3B21D72A94B0}"/>
              </a:ext>
            </a:extLst>
          </p:cNvPr>
          <p:cNvGraphicFramePr>
            <a:graphicFrameLocks/>
          </p:cNvGraphicFramePr>
          <p:nvPr>
            <p:extLst>
              <p:ext uri="{D42A27DB-BD31-4B8C-83A1-F6EECF244321}">
                <p14:modId xmlns:p14="http://schemas.microsoft.com/office/powerpoint/2010/main" val="3187069790"/>
              </p:ext>
            </p:extLst>
          </p:nvPr>
        </p:nvGraphicFramePr>
        <p:xfrm>
          <a:off x="328115" y="1434895"/>
          <a:ext cx="11069987" cy="302577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86117B5-DE65-D667-A10B-59B76EA039FF}"/>
              </a:ext>
            </a:extLst>
          </p:cNvPr>
          <p:cNvSpPr txBox="1"/>
          <p:nvPr/>
        </p:nvSpPr>
        <p:spPr>
          <a:xfrm>
            <a:off x="328112" y="5539886"/>
            <a:ext cx="11325169" cy="523220"/>
          </a:xfrm>
          <a:custGeom>
            <a:avLst/>
            <a:gdLst>
              <a:gd name="connsiteX0" fmla="*/ 0 w 11325169"/>
              <a:gd name="connsiteY0" fmla="*/ 0 h 523220"/>
              <a:gd name="connsiteX1" fmla="*/ 596062 w 11325169"/>
              <a:gd name="connsiteY1" fmla="*/ 0 h 523220"/>
              <a:gd name="connsiteX2" fmla="*/ 1305375 w 11325169"/>
              <a:gd name="connsiteY2" fmla="*/ 0 h 523220"/>
              <a:gd name="connsiteX3" fmla="*/ 2014688 w 11325169"/>
              <a:gd name="connsiteY3" fmla="*/ 0 h 523220"/>
              <a:gd name="connsiteX4" fmla="*/ 2724001 w 11325169"/>
              <a:gd name="connsiteY4" fmla="*/ 0 h 523220"/>
              <a:gd name="connsiteX5" fmla="*/ 3093559 w 11325169"/>
              <a:gd name="connsiteY5" fmla="*/ 0 h 523220"/>
              <a:gd name="connsiteX6" fmla="*/ 3916124 w 11325169"/>
              <a:gd name="connsiteY6" fmla="*/ 0 h 523220"/>
              <a:gd name="connsiteX7" fmla="*/ 4285682 w 11325169"/>
              <a:gd name="connsiteY7" fmla="*/ 0 h 523220"/>
              <a:gd name="connsiteX8" fmla="*/ 4768492 w 11325169"/>
              <a:gd name="connsiteY8" fmla="*/ 0 h 523220"/>
              <a:gd name="connsiteX9" fmla="*/ 5251302 w 11325169"/>
              <a:gd name="connsiteY9" fmla="*/ 0 h 523220"/>
              <a:gd name="connsiteX10" fmla="*/ 5620860 w 11325169"/>
              <a:gd name="connsiteY10" fmla="*/ 0 h 523220"/>
              <a:gd name="connsiteX11" fmla="*/ 6330173 w 11325169"/>
              <a:gd name="connsiteY11" fmla="*/ 0 h 523220"/>
              <a:gd name="connsiteX12" fmla="*/ 6586480 w 11325169"/>
              <a:gd name="connsiteY12" fmla="*/ 0 h 523220"/>
              <a:gd name="connsiteX13" fmla="*/ 6842786 w 11325169"/>
              <a:gd name="connsiteY13" fmla="*/ 0 h 523220"/>
              <a:gd name="connsiteX14" fmla="*/ 7665351 w 11325169"/>
              <a:gd name="connsiteY14" fmla="*/ 0 h 523220"/>
              <a:gd name="connsiteX15" fmla="*/ 8261413 w 11325169"/>
              <a:gd name="connsiteY15" fmla="*/ 0 h 523220"/>
              <a:gd name="connsiteX16" fmla="*/ 8744223 w 11325169"/>
              <a:gd name="connsiteY16" fmla="*/ 0 h 523220"/>
              <a:gd name="connsiteX17" fmla="*/ 9340284 w 11325169"/>
              <a:gd name="connsiteY17" fmla="*/ 0 h 523220"/>
              <a:gd name="connsiteX18" fmla="*/ 9596591 w 11325169"/>
              <a:gd name="connsiteY18" fmla="*/ 0 h 523220"/>
              <a:gd name="connsiteX19" fmla="*/ 10419155 w 11325169"/>
              <a:gd name="connsiteY19" fmla="*/ 0 h 523220"/>
              <a:gd name="connsiteX20" fmla="*/ 11325169 w 11325169"/>
              <a:gd name="connsiteY20" fmla="*/ 0 h 523220"/>
              <a:gd name="connsiteX21" fmla="*/ 11325169 w 11325169"/>
              <a:gd name="connsiteY21" fmla="*/ 523220 h 523220"/>
              <a:gd name="connsiteX22" fmla="*/ 10615856 w 11325169"/>
              <a:gd name="connsiteY22" fmla="*/ 523220 h 523220"/>
              <a:gd name="connsiteX23" fmla="*/ 10019794 w 11325169"/>
              <a:gd name="connsiteY23" fmla="*/ 523220 h 523220"/>
              <a:gd name="connsiteX24" fmla="*/ 9423733 w 11325169"/>
              <a:gd name="connsiteY24" fmla="*/ 523220 h 523220"/>
              <a:gd name="connsiteX25" fmla="*/ 8827671 w 11325169"/>
              <a:gd name="connsiteY25" fmla="*/ 523220 h 523220"/>
              <a:gd name="connsiteX26" fmla="*/ 8231610 w 11325169"/>
              <a:gd name="connsiteY26" fmla="*/ 523220 h 523220"/>
              <a:gd name="connsiteX27" fmla="*/ 7635548 w 11325169"/>
              <a:gd name="connsiteY27" fmla="*/ 523220 h 523220"/>
              <a:gd name="connsiteX28" fmla="*/ 6812983 w 11325169"/>
              <a:gd name="connsiteY28" fmla="*/ 523220 h 523220"/>
              <a:gd name="connsiteX29" fmla="*/ 6216922 w 11325169"/>
              <a:gd name="connsiteY29" fmla="*/ 523220 h 523220"/>
              <a:gd name="connsiteX30" fmla="*/ 5960615 w 11325169"/>
              <a:gd name="connsiteY30" fmla="*/ 523220 h 523220"/>
              <a:gd name="connsiteX31" fmla="*/ 5251302 w 11325169"/>
              <a:gd name="connsiteY31" fmla="*/ 523220 h 523220"/>
              <a:gd name="connsiteX32" fmla="*/ 4768492 w 11325169"/>
              <a:gd name="connsiteY32" fmla="*/ 523220 h 523220"/>
              <a:gd name="connsiteX33" fmla="*/ 3945927 w 11325169"/>
              <a:gd name="connsiteY33" fmla="*/ 523220 h 523220"/>
              <a:gd name="connsiteX34" fmla="*/ 3463117 w 11325169"/>
              <a:gd name="connsiteY34" fmla="*/ 523220 h 523220"/>
              <a:gd name="connsiteX35" fmla="*/ 2753804 w 11325169"/>
              <a:gd name="connsiteY35" fmla="*/ 523220 h 523220"/>
              <a:gd name="connsiteX36" fmla="*/ 1931239 w 11325169"/>
              <a:gd name="connsiteY36" fmla="*/ 523220 h 523220"/>
              <a:gd name="connsiteX37" fmla="*/ 1561681 w 11325169"/>
              <a:gd name="connsiteY37" fmla="*/ 523220 h 523220"/>
              <a:gd name="connsiteX38" fmla="*/ 739116 w 11325169"/>
              <a:gd name="connsiteY38" fmla="*/ 523220 h 523220"/>
              <a:gd name="connsiteX39" fmla="*/ 0 w 11325169"/>
              <a:gd name="connsiteY39" fmla="*/ 523220 h 523220"/>
              <a:gd name="connsiteX40" fmla="*/ 0 w 11325169"/>
              <a:gd name="connsiteY4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25169" h="523220" fill="none" extrusionOk="0">
                <a:moveTo>
                  <a:pt x="0" y="0"/>
                </a:moveTo>
                <a:cubicBezTo>
                  <a:pt x="207436" y="-19558"/>
                  <a:pt x="474662" y="65691"/>
                  <a:pt x="596062" y="0"/>
                </a:cubicBezTo>
                <a:cubicBezTo>
                  <a:pt x="717462" y="-65691"/>
                  <a:pt x="1051512" y="38352"/>
                  <a:pt x="1305375" y="0"/>
                </a:cubicBezTo>
                <a:cubicBezTo>
                  <a:pt x="1559238" y="-38352"/>
                  <a:pt x="1848253" y="64478"/>
                  <a:pt x="2014688" y="0"/>
                </a:cubicBezTo>
                <a:cubicBezTo>
                  <a:pt x="2181123" y="-64478"/>
                  <a:pt x="2391863" y="11173"/>
                  <a:pt x="2724001" y="0"/>
                </a:cubicBezTo>
                <a:cubicBezTo>
                  <a:pt x="3056139" y="-11173"/>
                  <a:pt x="2988014" y="11350"/>
                  <a:pt x="3093559" y="0"/>
                </a:cubicBezTo>
                <a:cubicBezTo>
                  <a:pt x="3199104" y="-11350"/>
                  <a:pt x="3641468" y="5345"/>
                  <a:pt x="3916124" y="0"/>
                </a:cubicBezTo>
                <a:cubicBezTo>
                  <a:pt x="4190780" y="-5345"/>
                  <a:pt x="4171537" y="40398"/>
                  <a:pt x="4285682" y="0"/>
                </a:cubicBezTo>
                <a:cubicBezTo>
                  <a:pt x="4399827" y="-40398"/>
                  <a:pt x="4536221" y="50385"/>
                  <a:pt x="4768492" y="0"/>
                </a:cubicBezTo>
                <a:cubicBezTo>
                  <a:pt x="5000763" y="-50385"/>
                  <a:pt x="5058047" y="37150"/>
                  <a:pt x="5251302" y="0"/>
                </a:cubicBezTo>
                <a:cubicBezTo>
                  <a:pt x="5444557" y="-37150"/>
                  <a:pt x="5539584" y="7558"/>
                  <a:pt x="5620860" y="0"/>
                </a:cubicBezTo>
                <a:cubicBezTo>
                  <a:pt x="5702136" y="-7558"/>
                  <a:pt x="6048022" y="62947"/>
                  <a:pt x="6330173" y="0"/>
                </a:cubicBezTo>
                <a:cubicBezTo>
                  <a:pt x="6612324" y="-62947"/>
                  <a:pt x="6528945" y="21699"/>
                  <a:pt x="6586480" y="0"/>
                </a:cubicBezTo>
                <a:cubicBezTo>
                  <a:pt x="6644015" y="-21699"/>
                  <a:pt x="6753612" y="7951"/>
                  <a:pt x="6842786" y="0"/>
                </a:cubicBezTo>
                <a:cubicBezTo>
                  <a:pt x="6931960" y="-7951"/>
                  <a:pt x="7274219" y="43360"/>
                  <a:pt x="7665351" y="0"/>
                </a:cubicBezTo>
                <a:cubicBezTo>
                  <a:pt x="8056483" y="-43360"/>
                  <a:pt x="8019847" y="18070"/>
                  <a:pt x="8261413" y="0"/>
                </a:cubicBezTo>
                <a:cubicBezTo>
                  <a:pt x="8502979" y="-18070"/>
                  <a:pt x="8633852" y="12224"/>
                  <a:pt x="8744223" y="0"/>
                </a:cubicBezTo>
                <a:cubicBezTo>
                  <a:pt x="8854594" y="-12224"/>
                  <a:pt x="9218730" y="62271"/>
                  <a:pt x="9340284" y="0"/>
                </a:cubicBezTo>
                <a:cubicBezTo>
                  <a:pt x="9461838" y="-62271"/>
                  <a:pt x="9491363" y="28166"/>
                  <a:pt x="9596591" y="0"/>
                </a:cubicBezTo>
                <a:cubicBezTo>
                  <a:pt x="9701819" y="-28166"/>
                  <a:pt x="10130756" y="82899"/>
                  <a:pt x="10419155" y="0"/>
                </a:cubicBezTo>
                <a:cubicBezTo>
                  <a:pt x="10707554" y="-82899"/>
                  <a:pt x="10903598" y="87913"/>
                  <a:pt x="11325169" y="0"/>
                </a:cubicBezTo>
                <a:cubicBezTo>
                  <a:pt x="11361227" y="261597"/>
                  <a:pt x="11305846" y="291742"/>
                  <a:pt x="11325169" y="523220"/>
                </a:cubicBezTo>
                <a:cubicBezTo>
                  <a:pt x="11147765" y="605113"/>
                  <a:pt x="10886289" y="502809"/>
                  <a:pt x="10615856" y="523220"/>
                </a:cubicBezTo>
                <a:cubicBezTo>
                  <a:pt x="10345423" y="543631"/>
                  <a:pt x="10242311" y="498848"/>
                  <a:pt x="10019794" y="523220"/>
                </a:cubicBezTo>
                <a:cubicBezTo>
                  <a:pt x="9797277" y="547592"/>
                  <a:pt x="9642981" y="469872"/>
                  <a:pt x="9423733" y="523220"/>
                </a:cubicBezTo>
                <a:cubicBezTo>
                  <a:pt x="9204485" y="576568"/>
                  <a:pt x="9050819" y="458613"/>
                  <a:pt x="8827671" y="523220"/>
                </a:cubicBezTo>
                <a:cubicBezTo>
                  <a:pt x="8604523" y="587827"/>
                  <a:pt x="8457503" y="468726"/>
                  <a:pt x="8231610" y="523220"/>
                </a:cubicBezTo>
                <a:cubicBezTo>
                  <a:pt x="8005717" y="577714"/>
                  <a:pt x="7847811" y="510662"/>
                  <a:pt x="7635548" y="523220"/>
                </a:cubicBezTo>
                <a:cubicBezTo>
                  <a:pt x="7423285" y="535778"/>
                  <a:pt x="7106279" y="426824"/>
                  <a:pt x="6812983" y="523220"/>
                </a:cubicBezTo>
                <a:cubicBezTo>
                  <a:pt x="6519687" y="619616"/>
                  <a:pt x="6408593" y="474318"/>
                  <a:pt x="6216922" y="523220"/>
                </a:cubicBezTo>
                <a:cubicBezTo>
                  <a:pt x="6025251" y="572122"/>
                  <a:pt x="6079554" y="516862"/>
                  <a:pt x="5960615" y="523220"/>
                </a:cubicBezTo>
                <a:cubicBezTo>
                  <a:pt x="5841676" y="529578"/>
                  <a:pt x="5518428" y="448705"/>
                  <a:pt x="5251302" y="523220"/>
                </a:cubicBezTo>
                <a:cubicBezTo>
                  <a:pt x="4984176" y="597735"/>
                  <a:pt x="4901138" y="468723"/>
                  <a:pt x="4768492" y="523220"/>
                </a:cubicBezTo>
                <a:cubicBezTo>
                  <a:pt x="4635846" y="577717"/>
                  <a:pt x="4352357" y="424593"/>
                  <a:pt x="3945927" y="523220"/>
                </a:cubicBezTo>
                <a:cubicBezTo>
                  <a:pt x="3539497" y="621847"/>
                  <a:pt x="3644954" y="513365"/>
                  <a:pt x="3463117" y="523220"/>
                </a:cubicBezTo>
                <a:cubicBezTo>
                  <a:pt x="3281280" y="533075"/>
                  <a:pt x="2970545" y="511065"/>
                  <a:pt x="2753804" y="523220"/>
                </a:cubicBezTo>
                <a:cubicBezTo>
                  <a:pt x="2537063" y="535375"/>
                  <a:pt x="2245964" y="479241"/>
                  <a:pt x="1931239" y="523220"/>
                </a:cubicBezTo>
                <a:cubicBezTo>
                  <a:pt x="1616515" y="567199"/>
                  <a:pt x="1636894" y="510468"/>
                  <a:pt x="1561681" y="523220"/>
                </a:cubicBezTo>
                <a:cubicBezTo>
                  <a:pt x="1486468" y="535972"/>
                  <a:pt x="981466" y="501655"/>
                  <a:pt x="739116" y="523220"/>
                </a:cubicBezTo>
                <a:cubicBezTo>
                  <a:pt x="496766" y="544785"/>
                  <a:pt x="233976" y="495987"/>
                  <a:pt x="0" y="523220"/>
                </a:cubicBezTo>
                <a:cubicBezTo>
                  <a:pt x="-47338" y="402184"/>
                  <a:pt x="38824" y="175671"/>
                  <a:pt x="0" y="0"/>
                </a:cubicBezTo>
                <a:close/>
              </a:path>
              <a:path w="11325169" h="523220" stroke="0" extrusionOk="0">
                <a:moveTo>
                  <a:pt x="0" y="0"/>
                </a:moveTo>
                <a:cubicBezTo>
                  <a:pt x="226869" y="-97274"/>
                  <a:pt x="412661" y="16244"/>
                  <a:pt x="822565" y="0"/>
                </a:cubicBezTo>
                <a:cubicBezTo>
                  <a:pt x="1232469" y="-16244"/>
                  <a:pt x="1096060" y="50548"/>
                  <a:pt x="1305375" y="0"/>
                </a:cubicBezTo>
                <a:cubicBezTo>
                  <a:pt x="1514690" y="-50548"/>
                  <a:pt x="1734551" y="82438"/>
                  <a:pt x="2014688" y="0"/>
                </a:cubicBezTo>
                <a:cubicBezTo>
                  <a:pt x="2294825" y="-82438"/>
                  <a:pt x="2323427" y="68692"/>
                  <a:pt x="2610749" y="0"/>
                </a:cubicBezTo>
                <a:cubicBezTo>
                  <a:pt x="2898071" y="-68692"/>
                  <a:pt x="2788850" y="16761"/>
                  <a:pt x="2867056" y="0"/>
                </a:cubicBezTo>
                <a:cubicBezTo>
                  <a:pt x="2945262" y="-16761"/>
                  <a:pt x="3372880" y="16328"/>
                  <a:pt x="3689621" y="0"/>
                </a:cubicBezTo>
                <a:cubicBezTo>
                  <a:pt x="4006362" y="-16328"/>
                  <a:pt x="4101487" y="9374"/>
                  <a:pt x="4398934" y="0"/>
                </a:cubicBezTo>
                <a:cubicBezTo>
                  <a:pt x="4696381" y="-9374"/>
                  <a:pt x="4842471" y="28930"/>
                  <a:pt x="4994996" y="0"/>
                </a:cubicBezTo>
                <a:cubicBezTo>
                  <a:pt x="5147521" y="-28930"/>
                  <a:pt x="5139223" y="8238"/>
                  <a:pt x="5251302" y="0"/>
                </a:cubicBezTo>
                <a:cubicBezTo>
                  <a:pt x="5363381" y="-8238"/>
                  <a:pt x="5612780" y="7913"/>
                  <a:pt x="5734112" y="0"/>
                </a:cubicBezTo>
                <a:cubicBezTo>
                  <a:pt x="5855444" y="-7913"/>
                  <a:pt x="6390747" y="75594"/>
                  <a:pt x="6556677" y="0"/>
                </a:cubicBezTo>
                <a:cubicBezTo>
                  <a:pt x="6722608" y="-75594"/>
                  <a:pt x="6784057" y="15737"/>
                  <a:pt x="6926235" y="0"/>
                </a:cubicBezTo>
                <a:cubicBezTo>
                  <a:pt x="7068413" y="-15737"/>
                  <a:pt x="7304303" y="38922"/>
                  <a:pt x="7522296" y="0"/>
                </a:cubicBezTo>
                <a:cubicBezTo>
                  <a:pt x="7740289" y="-38922"/>
                  <a:pt x="7872133" y="56802"/>
                  <a:pt x="8005106" y="0"/>
                </a:cubicBezTo>
                <a:cubicBezTo>
                  <a:pt x="8138079" y="-56802"/>
                  <a:pt x="8433434" y="36529"/>
                  <a:pt x="8827671" y="0"/>
                </a:cubicBezTo>
                <a:cubicBezTo>
                  <a:pt x="9221909" y="-36529"/>
                  <a:pt x="9107151" y="9958"/>
                  <a:pt x="9310481" y="0"/>
                </a:cubicBezTo>
                <a:cubicBezTo>
                  <a:pt x="9513811" y="-9958"/>
                  <a:pt x="9786155" y="16425"/>
                  <a:pt x="10133046" y="0"/>
                </a:cubicBezTo>
                <a:cubicBezTo>
                  <a:pt x="10479938" y="-16425"/>
                  <a:pt x="10285367" y="5029"/>
                  <a:pt x="10389352" y="0"/>
                </a:cubicBezTo>
                <a:cubicBezTo>
                  <a:pt x="10493337" y="-5029"/>
                  <a:pt x="10640510" y="21431"/>
                  <a:pt x="10758911" y="0"/>
                </a:cubicBezTo>
                <a:cubicBezTo>
                  <a:pt x="10877312" y="-21431"/>
                  <a:pt x="11182344" y="3263"/>
                  <a:pt x="11325169" y="0"/>
                </a:cubicBezTo>
                <a:cubicBezTo>
                  <a:pt x="11345611" y="221795"/>
                  <a:pt x="11266161" y="365232"/>
                  <a:pt x="11325169" y="523220"/>
                </a:cubicBezTo>
                <a:cubicBezTo>
                  <a:pt x="11188379" y="539461"/>
                  <a:pt x="10880872" y="511336"/>
                  <a:pt x="10729107" y="523220"/>
                </a:cubicBezTo>
                <a:cubicBezTo>
                  <a:pt x="10577342" y="535104"/>
                  <a:pt x="10424415" y="468656"/>
                  <a:pt x="10246298" y="523220"/>
                </a:cubicBezTo>
                <a:cubicBezTo>
                  <a:pt x="10068181" y="577784"/>
                  <a:pt x="9976230" y="509255"/>
                  <a:pt x="9876739" y="523220"/>
                </a:cubicBezTo>
                <a:cubicBezTo>
                  <a:pt x="9777248" y="537185"/>
                  <a:pt x="9480984" y="504844"/>
                  <a:pt x="9167426" y="523220"/>
                </a:cubicBezTo>
                <a:cubicBezTo>
                  <a:pt x="8853868" y="541596"/>
                  <a:pt x="8950618" y="514389"/>
                  <a:pt x="8797868" y="523220"/>
                </a:cubicBezTo>
                <a:cubicBezTo>
                  <a:pt x="8645118" y="532051"/>
                  <a:pt x="8246215" y="510220"/>
                  <a:pt x="7975303" y="523220"/>
                </a:cubicBezTo>
                <a:cubicBezTo>
                  <a:pt x="7704392" y="536220"/>
                  <a:pt x="7465615" y="426948"/>
                  <a:pt x="7152738" y="523220"/>
                </a:cubicBezTo>
                <a:cubicBezTo>
                  <a:pt x="6839861" y="619492"/>
                  <a:pt x="6947806" y="520604"/>
                  <a:pt x="6783180" y="523220"/>
                </a:cubicBezTo>
                <a:cubicBezTo>
                  <a:pt x="6618554" y="525836"/>
                  <a:pt x="6489251" y="491252"/>
                  <a:pt x="6413622" y="523220"/>
                </a:cubicBezTo>
                <a:cubicBezTo>
                  <a:pt x="6337993" y="555188"/>
                  <a:pt x="6159093" y="512983"/>
                  <a:pt x="5930812" y="523220"/>
                </a:cubicBezTo>
                <a:cubicBezTo>
                  <a:pt x="5702531" y="533457"/>
                  <a:pt x="5457873" y="515884"/>
                  <a:pt x="5108247" y="523220"/>
                </a:cubicBezTo>
                <a:cubicBezTo>
                  <a:pt x="4758621" y="530556"/>
                  <a:pt x="4882309" y="501185"/>
                  <a:pt x="4738689" y="523220"/>
                </a:cubicBezTo>
                <a:cubicBezTo>
                  <a:pt x="4595069" y="545255"/>
                  <a:pt x="4271108" y="452331"/>
                  <a:pt x="4142628" y="523220"/>
                </a:cubicBezTo>
                <a:cubicBezTo>
                  <a:pt x="4014148" y="594109"/>
                  <a:pt x="3938402" y="500784"/>
                  <a:pt x="3773069" y="523220"/>
                </a:cubicBezTo>
                <a:cubicBezTo>
                  <a:pt x="3607736" y="545656"/>
                  <a:pt x="3448022" y="520526"/>
                  <a:pt x="3290260" y="523220"/>
                </a:cubicBezTo>
                <a:cubicBezTo>
                  <a:pt x="3132498" y="525914"/>
                  <a:pt x="2964317" y="505326"/>
                  <a:pt x="2807450" y="523220"/>
                </a:cubicBezTo>
                <a:cubicBezTo>
                  <a:pt x="2650583" y="541114"/>
                  <a:pt x="2488008" y="483135"/>
                  <a:pt x="2324640" y="523220"/>
                </a:cubicBezTo>
                <a:cubicBezTo>
                  <a:pt x="2161272" y="563305"/>
                  <a:pt x="2169732" y="516933"/>
                  <a:pt x="2068333" y="523220"/>
                </a:cubicBezTo>
                <a:cubicBezTo>
                  <a:pt x="1966934" y="529507"/>
                  <a:pt x="1553767" y="480800"/>
                  <a:pt x="1359020" y="523220"/>
                </a:cubicBezTo>
                <a:cubicBezTo>
                  <a:pt x="1164273" y="565640"/>
                  <a:pt x="1078402" y="504213"/>
                  <a:pt x="989462" y="523220"/>
                </a:cubicBezTo>
                <a:cubicBezTo>
                  <a:pt x="900522" y="542227"/>
                  <a:pt x="488760" y="433512"/>
                  <a:pt x="0" y="523220"/>
                </a:cubicBezTo>
                <a:cubicBezTo>
                  <a:pt x="-41790" y="310319"/>
                  <a:pt x="43748" y="259795"/>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“Trust in [EU] institutions can only be there if (1) there are </a:t>
            </a:r>
            <a:r>
              <a:rPr lang="en-GB" sz="1400" b="1" i="1" dirty="0">
                <a:solidFill>
                  <a:schemeClr val="tx1">
                    <a:lumMod val="65000"/>
                    <a:lumOff val="35000"/>
                  </a:schemeClr>
                </a:solidFill>
              </a:rPr>
              <a:t>codified protocols [for civil dialogue] </a:t>
            </a:r>
            <a:r>
              <a:rPr lang="en-GB" sz="1400" i="1" dirty="0">
                <a:solidFill>
                  <a:schemeClr val="tx1">
                    <a:lumMod val="65000"/>
                    <a:lumOff val="35000"/>
                  </a:schemeClr>
                </a:solidFill>
              </a:rPr>
              <a:t>in place and if (2) they are adequately </a:t>
            </a:r>
            <a:r>
              <a:rPr lang="en-GB" sz="1400" b="1" i="1" dirty="0">
                <a:solidFill>
                  <a:schemeClr val="tx1">
                    <a:lumMod val="65000"/>
                    <a:lumOff val="35000"/>
                  </a:schemeClr>
                </a:solidFill>
              </a:rPr>
              <a:t>respected</a:t>
            </a:r>
            <a:r>
              <a:rPr lang="en-GB" sz="1400" i="1" dirty="0">
                <a:solidFill>
                  <a:schemeClr val="tx1">
                    <a:lumMod val="65000"/>
                    <a:lumOff val="35000"/>
                  </a:schemeClr>
                </a:solidFill>
              </a:rPr>
              <a:t> - which is not really the case.”  (focus group)</a:t>
            </a:r>
          </a:p>
        </p:txBody>
      </p:sp>
      <p:sp>
        <p:nvSpPr>
          <p:cNvPr id="4" name="TextBox 3">
            <a:extLst>
              <a:ext uri="{FF2B5EF4-FFF2-40B4-BE49-F238E27FC236}">
                <a16:creationId xmlns:a16="http://schemas.microsoft.com/office/drawing/2014/main" id="{F1EDAEF8-0828-3BC3-67BB-8ED9C62B0739}"/>
              </a:ext>
            </a:extLst>
          </p:cNvPr>
          <p:cNvSpPr txBox="1"/>
          <p:nvPr/>
        </p:nvSpPr>
        <p:spPr>
          <a:xfrm>
            <a:off x="8006319" y="6063106"/>
            <a:ext cx="4185681" cy="400110"/>
          </a:xfrm>
          <a:prstGeom prst="rect">
            <a:avLst/>
          </a:prstGeom>
          <a:noFill/>
        </p:spPr>
        <p:txBody>
          <a:bodyPr wrap="square" rtlCol="0">
            <a:spAutoFit/>
          </a:bodyPr>
          <a:lstStyle/>
          <a:p>
            <a:r>
              <a:rPr lang="en-GB" sz="1000" dirty="0"/>
              <a:t>Note that “agree” includes the answers “agree” and “rather agree”, and “disagree” includes the answers “disagree” and “rather disagree”.</a:t>
            </a:r>
          </a:p>
        </p:txBody>
      </p:sp>
    </p:spTree>
    <p:extLst>
      <p:ext uri="{BB962C8B-B14F-4D97-AF65-F5344CB8AC3E}">
        <p14:creationId xmlns:p14="http://schemas.microsoft.com/office/powerpoint/2010/main" val="390260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A97D-EEEB-D954-8EC1-1FCA8BB7C065}"/>
              </a:ext>
            </a:extLst>
          </p:cNvPr>
          <p:cNvSpPr>
            <a:spLocks noGrp="1"/>
          </p:cNvSpPr>
          <p:nvPr>
            <p:ph type="title"/>
          </p:nvPr>
        </p:nvSpPr>
        <p:spPr>
          <a:xfrm>
            <a:off x="461400" y="63794"/>
            <a:ext cx="10515600" cy="1325563"/>
          </a:xfrm>
        </p:spPr>
        <p:txBody>
          <a:bodyPr/>
          <a:lstStyle/>
          <a:p>
            <a:r>
              <a:rPr lang="en-GB" b="1" dirty="0"/>
              <a:t>Civil dialogue at EU level</a:t>
            </a:r>
            <a:endParaRPr lang="en-GB" dirty="0"/>
          </a:p>
        </p:txBody>
      </p:sp>
      <p:sp>
        <p:nvSpPr>
          <p:cNvPr id="7" name="Slide Number Placeholder 6">
            <a:extLst>
              <a:ext uri="{FF2B5EF4-FFF2-40B4-BE49-F238E27FC236}">
                <a16:creationId xmlns:a16="http://schemas.microsoft.com/office/drawing/2014/main" id="{B4F56AF5-AE36-7EC4-D43F-BC49969330C6}"/>
              </a:ext>
            </a:extLst>
          </p:cNvPr>
          <p:cNvSpPr>
            <a:spLocks noGrp="1"/>
          </p:cNvSpPr>
          <p:nvPr>
            <p:ph type="sldNum" sz="quarter" idx="12"/>
          </p:nvPr>
        </p:nvSpPr>
        <p:spPr/>
        <p:txBody>
          <a:bodyPr/>
          <a:lstStyle/>
          <a:p>
            <a:fld id="{EA9D1F2E-9C4C-4CB7-A878-708B18564193}" type="slidenum">
              <a:rPr lang="de-DE" smtClean="0"/>
              <a:pPr/>
              <a:t>4</a:t>
            </a:fld>
            <a:endParaRPr lang="de-DE" dirty="0"/>
          </a:p>
        </p:txBody>
      </p:sp>
      <p:sp>
        <p:nvSpPr>
          <p:cNvPr id="9" name="Freeform: Shape 8">
            <a:extLst>
              <a:ext uri="{FF2B5EF4-FFF2-40B4-BE49-F238E27FC236}">
                <a16:creationId xmlns:a16="http://schemas.microsoft.com/office/drawing/2014/main" id="{F397AB67-AF45-4062-7DF2-7603512AD304}"/>
              </a:ext>
            </a:extLst>
          </p:cNvPr>
          <p:cNvSpPr/>
          <p:nvPr/>
        </p:nvSpPr>
        <p:spPr>
          <a:xfrm>
            <a:off x="328115" y="1105786"/>
            <a:ext cx="5673172" cy="53163"/>
          </a:xfrm>
          <a:custGeom>
            <a:avLst/>
            <a:gdLst>
              <a:gd name="connsiteX0" fmla="*/ 371982 w 5673172"/>
              <a:gd name="connsiteY0" fmla="*/ 5149 h 53163"/>
              <a:gd name="connsiteX1" fmla="*/ 952742 w 5673172"/>
              <a:gd name="connsiteY1" fmla="*/ 4577 h 53163"/>
              <a:gd name="connsiteX2" fmla="*/ 1533501 w 5673172"/>
              <a:gd name="connsiteY2" fmla="*/ 4005 h 53163"/>
              <a:gd name="connsiteX3" fmla="*/ 2114261 w 5673172"/>
              <a:gd name="connsiteY3" fmla="*/ 3433 h 53163"/>
              <a:gd name="connsiteX4" fmla="*/ 2538215 w 5673172"/>
              <a:gd name="connsiteY4" fmla="*/ 3015 h 53163"/>
              <a:gd name="connsiteX5" fmla="*/ 3014438 w 5673172"/>
              <a:gd name="connsiteY5" fmla="*/ 2546 h 53163"/>
              <a:gd name="connsiteX6" fmla="*/ 3647466 w 5673172"/>
              <a:gd name="connsiteY6" fmla="*/ 1922 h 53163"/>
              <a:gd name="connsiteX7" fmla="*/ 4228225 w 5673172"/>
              <a:gd name="connsiteY7" fmla="*/ 1350 h 53163"/>
              <a:gd name="connsiteX8" fmla="*/ 4861253 w 5673172"/>
              <a:gd name="connsiteY8" fmla="*/ 727 h 53163"/>
              <a:gd name="connsiteX9" fmla="*/ 5598818 w 5673172"/>
              <a:gd name="connsiteY9" fmla="*/ 0 h 53163"/>
              <a:gd name="connsiteX10" fmla="*/ 242698 w 5673172"/>
              <a:gd name="connsiteY10" fmla="*/ 15448 h 53163"/>
              <a:gd name="connsiteX11" fmla="*/ 5672697 w 5673172"/>
              <a:gd name="connsiteY11" fmla="*/ 10299 h 53163"/>
              <a:gd name="connsiteX12" fmla="*/ 556677 w 5673172"/>
              <a:gd name="connsiteY12" fmla="*/ 51495 h 53163"/>
              <a:gd name="connsiteX13" fmla="*/ 371982 w 5673172"/>
              <a:gd name="connsiteY13" fmla="*/ 41196 h 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3172" h="53163" extrusionOk="0">
                <a:moveTo>
                  <a:pt x="371982" y="5149"/>
                </a:moveTo>
                <a:cubicBezTo>
                  <a:pt x="513533" y="-39425"/>
                  <a:pt x="788172" y="57803"/>
                  <a:pt x="952742" y="4577"/>
                </a:cubicBezTo>
                <a:cubicBezTo>
                  <a:pt x="1117312" y="-48649"/>
                  <a:pt x="1328243" y="54399"/>
                  <a:pt x="1533501" y="4005"/>
                </a:cubicBezTo>
                <a:cubicBezTo>
                  <a:pt x="1738759" y="-46389"/>
                  <a:pt x="1841057" y="32413"/>
                  <a:pt x="2114261" y="3433"/>
                </a:cubicBezTo>
                <a:cubicBezTo>
                  <a:pt x="2387465" y="-25547"/>
                  <a:pt x="2410993" y="17860"/>
                  <a:pt x="2538215" y="3015"/>
                </a:cubicBezTo>
                <a:cubicBezTo>
                  <a:pt x="2665437" y="-11830"/>
                  <a:pt x="2905353" y="37054"/>
                  <a:pt x="3014438" y="2546"/>
                </a:cubicBezTo>
                <a:cubicBezTo>
                  <a:pt x="3123523" y="-31962"/>
                  <a:pt x="3508450" y="49992"/>
                  <a:pt x="3647466" y="1922"/>
                </a:cubicBezTo>
                <a:cubicBezTo>
                  <a:pt x="3786482" y="-46148"/>
                  <a:pt x="3980548" y="29885"/>
                  <a:pt x="4228225" y="1350"/>
                </a:cubicBezTo>
                <a:cubicBezTo>
                  <a:pt x="4475902" y="-27184"/>
                  <a:pt x="4694952" y="52506"/>
                  <a:pt x="4861253" y="727"/>
                </a:cubicBezTo>
                <a:cubicBezTo>
                  <a:pt x="5027554" y="-51052"/>
                  <a:pt x="5317608" y="84195"/>
                  <a:pt x="5598818" y="0"/>
                </a:cubicBezTo>
                <a:cubicBezTo>
                  <a:pt x="5579096" y="2557"/>
                  <a:pt x="229142" y="13306"/>
                  <a:pt x="242698" y="15448"/>
                </a:cubicBezTo>
                <a:cubicBezTo>
                  <a:pt x="243423" y="22564"/>
                  <a:pt x="5622995" y="1585"/>
                  <a:pt x="5672697" y="10299"/>
                </a:cubicBezTo>
                <a:cubicBezTo>
                  <a:pt x="5694810" y="22457"/>
                  <a:pt x="1557043" y="112768"/>
                  <a:pt x="556677" y="51495"/>
                </a:cubicBezTo>
                <a:cubicBezTo>
                  <a:pt x="-334644" y="35782"/>
                  <a:pt x="60995" y="94458"/>
                  <a:pt x="371982" y="41196"/>
                </a:cubicBezTo>
              </a:path>
            </a:pathLst>
          </a:custGeom>
          <a:noFill/>
          <a:ln w="19050">
            <a:solidFill>
              <a:srgbClr val="C0384A"/>
            </a:solidFill>
            <a:extLst>
              <a:ext uri="{C807C97D-BFC1-408E-A445-0C87EB9F89A2}">
                <ask:lineSketchStyleProps xmlns:ask="http://schemas.microsoft.com/office/drawing/2018/sketchyshapes" sd="3886039403">
                  <a:custGeom>
                    <a:avLst/>
                    <a:gdLst>
                      <a:gd name="connsiteX0" fmla="*/ 214145 w 3265963"/>
                      <a:gd name="connsiteY0" fmla="*/ 10633 h 109768"/>
                      <a:gd name="connsiteX1" fmla="*/ 3223159 w 3265963"/>
                      <a:gd name="connsiteY1" fmla="*/ 0 h 109768"/>
                      <a:gd name="connsiteX2" fmla="*/ 139718 w 3265963"/>
                      <a:gd name="connsiteY2" fmla="*/ 31898 h 109768"/>
                      <a:gd name="connsiteX3" fmla="*/ 3265690 w 3265963"/>
                      <a:gd name="connsiteY3" fmla="*/ 21265 h 109768"/>
                      <a:gd name="connsiteX4" fmla="*/ 320471 w 3265963"/>
                      <a:gd name="connsiteY4" fmla="*/ 106326 h 109768"/>
                      <a:gd name="connsiteX5" fmla="*/ 214145 w 3265963"/>
                      <a:gd name="connsiteY5" fmla="*/ 85061 h 10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963" h="109768">
                        <a:moveTo>
                          <a:pt x="214145" y="10633"/>
                        </a:moveTo>
                        <a:lnTo>
                          <a:pt x="3223159" y="0"/>
                        </a:lnTo>
                        <a:cubicBezTo>
                          <a:pt x="3210755" y="3544"/>
                          <a:pt x="132630" y="28354"/>
                          <a:pt x="139718" y="31898"/>
                        </a:cubicBezTo>
                        <a:cubicBezTo>
                          <a:pt x="146806" y="35442"/>
                          <a:pt x="3235565" y="8860"/>
                          <a:pt x="3265690" y="21265"/>
                        </a:cubicBezTo>
                        <a:cubicBezTo>
                          <a:pt x="3295815" y="33670"/>
                          <a:pt x="829062" y="95693"/>
                          <a:pt x="320471" y="106326"/>
                        </a:cubicBezTo>
                        <a:cubicBezTo>
                          <a:pt x="-188120" y="116959"/>
                          <a:pt x="13012" y="101010"/>
                          <a:pt x="214145" y="8506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Chart 2">
            <a:extLst>
              <a:ext uri="{FF2B5EF4-FFF2-40B4-BE49-F238E27FC236}">
                <a16:creationId xmlns:a16="http://schemas.microsoft.com/office/drawing/2014/main" id="{66D00B8D-A176-DBF6-E5D3-2D014C2BD76F}"/>
              </a:ext>
            </a:extLst>
          </p:cNvPr>
          <p:cNvGraphicFramePr>
            <a:graphicFrameLocks/>
          </p:cNvGraphicFramePr>
          <p:nvPr>
            <p:extLst>
              <p:ext uri="{D42A27DB-BD31-4B8C-83A1-F6EECF244321}">
                <p14:modId xmlns:p14="http://schemas.microsoft.com/office/powerpoint/2010/main" val="576133151"/>
              </p:ext>
            </p:extLst>
          </p:nvPr>
        </p:nvGraphicFramePr>
        <p:xfrm>
          <a:off x="328114" y="1389357"/>
          <a:ext cx="8018444" cy="498264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DF8F474-B9AB-E9E6-4907-29273752F846}"/>
              </a:ext>
            </a:extLst>
          </p:cNvPr>
          <p:cNvSpPr txBox="1"/>
          <p:nvPr/>
        </p:nvSpPr>
        <p:spPr>
          <a:xfrm>
            <a:off x="8479843" y="626389"/>
            <a:ext cx="3187718" cy="954107"/>
          </a:xfrm>
          <a:custGeom>
            <a:avLst/>
            <a:gdLst>
              <a:gd name="connsiteX0" fmla="*/ 0 w 3187718"/>
              <a:gd name="connsiteY0" fmla="*/ 0 h 954107"/>
              <a:gd name="connsiteX1" fmla="*/ 467532 w 3187718"/>
              <a:gd name="connsiteY1" fmla="*/ 0 h 954107"/>
              <a:gd name="connsiteX2" fmla="*/ 1062573 w 3187718"/>
              <a:gd name="connsiteY2" fmla="*/ 0 h 954107"/>
              <a:gd name="connsiteX3" fmla="*/ 1561982 w 3187718"/>
              <a:gd name="connsiteY3" fmla="*/ 0 h 954107"/>
              <a:gd name="connsiteX4" fmla="*/ 2093268 w 3187718"/>
              <a:gd name="connsiteY4" fmla="*/ 0 h 954107"/>
              <a:gd name="connsiteX5" fmla="*/ 2592677 w 3187718"/>
              <a:gd name="connsiteY5" fmla="*/ 0 h 954107"/>
              <a:gd name="connsiteX6" fmla="*/ 3187718 w 3187718"/>
              <a:gd name="connsiteY6" fmla="*/ 0 h 954107"/>
              <a:gd name="connsiteX7" fmla="*/ 3187718 w 3187718"/>
              <a:gd name="connsiteY7" fmla="*/ 457971 h 954107"/>
              <a:gd name="connsiteX8" fmla="*/ 3187718 w 3187718"/>
              <a:gd name="connsiteY8" fmla="*/ 954107 h 954107"/>
              <a:gd name="connsiteX9" fmla="*/ 2592677 w 3187718"/>
              <a:gd name="connsiteY9" fmla="*/ 954107 h 954107"/>
              <a:gd name="connsiteX10" fmla="*/ 2125145 w 3187718"/>
              <a:gd name="connsiteY10" fmla="*/ 954107 h 954107"/>
              <a:gd name="connsiteX11" fmla="*/ 1561982 w 3187718"/>
              <a:gd name="connsiteY11" fmla="*/ 954107 h 954107"/>
              <a:gd name="connsiteX12" fmla="*/ 1126327 w 3187718"/>
              <a:gd name="connsiteY12" fmla="*/ 954107 h 954107"/>
              <a:gd name="connsiteX13" fmla="*/ 658795 w 3187718"/>
              <a:gd name="connsiteY13" fmla="*/ 954107 h 954107"/>
              <a:gd name="connsiteX14" fmla="*/ 0 w 3187718"/>
              <a:gd name="connsiteY14" fmla="*/ 954107 h 954107"/>
              <a:gd name="connsiteX15" fmla="*/ 0 w 3187718"/>
              <a:gd name="connsiteY15" fmla="*/ 467512 h 954107"/>
              <a:gd name="connsiteX16" fmla="*/ 0 w 3187718"/>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718" h="954107" fill="none" extrusionOk="0">
                <a:moveTo>
                  <a:pt x="0" y="0"/>
                </a:moveTo>
                <a:cubicBezTo>
                  <a:pt x="102897" y="-29420"/>
                  <a:pt x="298151" y="28262"/>
                  <a:pt x="467532" y="0"/>
                </a:cubicBezTo>
                <a:cubicBezTo>
                  <a:pt x="636913" y="-28262"/>
                  <a:pt x="773593" y="10940"/>
                  <a:pt x="1062573" y="0"/>
                </a:cubicBezTo>
                <a:cubicBezTo>
                  <a:pt x="1351553" y="-10940"/>
                  <a:pt x="1425529" y="4679"/>
                  <a:pt x="1561982" y="0"/>
                </a:cubicBezTo>
                <a:cubicBezTo>
                  <a:pt x="1698435" y="-4679"/>
                  <a:pt x="1893974" y="28909"/>
                  <a:pt x="2093268" y="0"/>
                </a:cubicBezTo>
                <a:cubicBezTo>
                  <a:pt x="2292562" y="-28909"/>
                  <a:pt x="2438146" y="2079"/>
                  <a:pt x="2592677" y="0"/>
                </a:cubicBezTo>
                <a:cubicBezTo>
                  <a:pt x="2747208" y="-2079"/>
                  <a:pt x="2972454" y="9118"/>
                  <a:pt x="3187718" y="0"/>
                </a:cubicBezTo>
                <a:cubicBezTo>
                  <a:pt x="3228487" y="159162"/>
                  <a:pt x="3170473" y="304394"/>
                  <a:pt x="3187718" y="457971"/>
                </a:cubicBezTo>
                <a:cubicBezTo>
                  <a:pt x="3204963" y="611548"/>
                  <a:pt x="3185479" y="770407"/>
                  <a:pt x="3187718" y="954107"/>
                </a:cubicBezTo>
                <a:cubicBezTo>
                  <a:pt x="3020194" y="978207"/>
                  <a:pt x="2795266" y="950429"/>
                  <a:pt x="2592677" y="954107"/>
                </a:cubicBezTo>
                <a:cubicBezTo>
                  <a:pt x="2390088" y="957785"/>
                  <a:pt x="2218742" y="933657"/>
                  <a:pt x="2125145" y="954107"/>
                </a:cubicBezTo>
                <a:cubicBezTo>
                  <a:pt x="2031548" y="974557"/>
                  <a:pt x="1777129" y="948853"/>
                  <a:pt x="1561982" y="954107"/>
                </a:cubicBezTo>
                <a:cubicBezTo>
                  <a:pt x="1346835" y="959361"/>
                  <a:pt x="1303851" y="914393"/>
                  <a:pt x="1126327" y="954107"/>
                </a:cubicBezTo>
                <a:cubicBezTo>
                  <a:pt x="948803" y="993821"/>
                  <a:pt x="790545" y="937374"/>
                  <a:pt x="658795" y="954107"/>
                </a:cubicBezTo>
                <a:cubicBezTo>
                  <a:pt x="527045" y="970840"/>
                  <a:pt x="213596" y="951439"/>
                  <a:pt x="0" y="954107"/>
                </a:cubicBezTo>
                <a:cubicBezTo>
                  <a:pt x="-14139" y="843059"/>
                  <a:pt x="47255" y="565192"/>
                  <a:pt x="0" y="467512"/>
                </a:cubicBezTo>
                <a:cubicBezTo>
                  <a:pt x="-47255" y="369832"/>
                  <a:pt x="50918" y="220540"/>
                  <a:pt x="0" y="0"/>
                </a:cubicBezTo>
                <a:close/>
              </a:path>
              <a:path w="3187718" h="954107" stroke="0" extrusionOk="0">
                <a:moveTo>
                  <a:pt x="0" y="0"/>
                </a:moveTo>
                <a:cubicBezTo>
                  <a:pt x="207910" y="-41816"/>
                  <a:pt x="404605" y="15696"/>
                  <a:pt x="595041" y="0"/>
                </a:cubicBezTo>
                <a:cubicBezTo>
                  <a:pt x="785477" y="-15696"/>
                  <a:pt x="958484" y="40417"/>
                  <a:pt x="1094450" y="0"/>
                </a:cubicBezTo>
                <a:cubicBezTo>
                  <a:pt x="1230416" y="-40417"/>
                  <a:pt x="1398885" y="41332"/>
                  <a:pt x="1657613" y="0"/>
                </a:cubicBezTo>
                <a:cubicBezTo>
                  <a:pt x="1916341" y="-41332"/>
                  <a:pt x="1961797" y="23208"/>
                  <a:pt x="2188900" y="0"/>
                </a:cubicBezTo>
                <a:cubicBezTo>
                  <a:pt x="2416003" y="-23208"/>
                  <a:pt x="2505308" y="47887"/>
                  <a:pt x="2624554" y="0"/>
                </a:cubicBezTo>
                <a:cubicBezTo>
                  <a:pt x="2743800" y="-47887"/>
                  <a:pt x="3028391" y="41111"/>
                  <a:pt x="3187718" y="0"/>
                </a:cubicBezTo>
                <a:cubicBezTo>
                  <a:pt x="3192769" y="199035"/>
                  <a:pt x="3174259" y="310403"/>
                  <a:pt x="3187718" y="486595"/>
                </a:cubicBezTo>
                <a:cubicBezTo>
                  <a:pt x="3201177" y="662787"/>
                  <a:pt x="3134786" y="733576"/>
                  <a:pt x="3187718" y="954107"/>
                </a:cubicBezTo>
                <a:cubicBezTo>
                  <a:pt x="2993769" y="984710"/>
                  <a:pt x="2897512" y="905155"/>
                  <a:pt x="2752063" y="954107"/>
                </a:cubicBezTo>
                <a:cubicBezTo>
                  <a:pt x="2606614" y="1003059"/>
                  <a:pt x="2344224" y="941420"/>
                  <a:pt x="2220777" y="954107"/>
                </a:cubicBezTo>
                <a:cubicBezTo>
                  <a:pt x="2097330" y="966794"/>
                  <a:pt x="1762758" y="918065"/>
                  <a:pt x="1625736" y="954107"/>
                </a:cubicBezTo>
                <a:cubicBezTo>
                  <a:pt x="1488714" y="990149"/>
                  <a:pt x="1304220" y="952141"/>
                  <a:pt x="1126327" y="954107"/>
                </a:cubicBezTo>
                <a:cubicBezTo>
                  <a:pt x="948434" y="956073"/>
                  <a:pt x="902571" y="939473"/>
                  <a:pt x="690672" y="954107"/>
                </a:cubicBezTo>
                <a:cubicBezTo>
                  <a:pt x="478774" y="968741"/>
                  <a:pt x="154462" y="929897"/>
                  <a:pt x="0" y="954107"/>
                </a:cubicBezTo>
                <a:cubicBezTo>
                  <a:pt x="-53864" y="812284"/>
                  <a:pt x="16783" y="629572"/>
                  <a:pt x="0" y="496136"/>
                </a:cubicBezTo>
                <a:cubicBezTo>
                  <a:pt x="-16783" y="362700"/>
                  <a:pt x="1841" y="186772"/>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"It seems that, on many files, the formal consultations are used more to </a:t>
            </a:r>
            <a:r>
              <a:rPr lang="en-GB" sz="1400" b="1" i="1" dirty="0">
                <a:solidFill>
                  <a:schemeClr val="tx1">
                    <a:lumMod val="65000"/>
                    <a:lumOff val="35000"/>
                  </a:schemeClr>
                </a:solidFill>
              </a:rPr>
              <a:t>validate an already agreed position</a:t>
            </a:r>
            <a:r>
              <a:rPr lang="en-GB" sz="1400" i="1" dirty="0">
                <a:solidFill>
                  <a:schemeClr val="tx1">
                    <a:lumMod val="65000"/>
                    <a:lumOff val="35000"/>
                  </a:schemeClr>
                </a:solidFill>
              </a:rPr>
              <a:t> than to inform decision-making.“ (survey)</a:t>
            </a:r>
          </a:p>
        </p:txBody>
      </p:sp>
      <p:sp>
        <p:nvSpPr>
          <p:cNvPr id="5" name="TextBox 4">
            <a:extLst>
              <a:ext uri="{FF2B5EF4-FFF2-40B4-BE49-F238E27FC236}">
                <a16:creationId xmlns:a16="http://schemas.microsoft.com/office/drawing/2014/main" id="{3D7CE784-F0EB-5BFE-4537-C7E36577593B}"/>
              </a:ext>
            </a:extLst>
          </p:cNvPr>
          <p:cNvSpPr txBox="1"/>
          <p:nvPr/>
        </p:nvSpPr>
        <p:spPr>
          <a:xfrm>
            <a:off x="8479843" y="3429000"/>
            <a:ext cx="3187718" cy="954107"/>
          </a:xfrm>
          <a:custGeom>
            <a:avLst/>
            <a:gdLst>
              <a:gd name="connsiteX0" fmla="*/ 0 w 3187718"/>
              <a:gd name="connsiteY0" fmla="*/ 0 h 954107"/>
              <a:gd name="connsiteX1" fmla="*/ 467532 w 3187718"/>
              <a:gd name="connsiteY1" fmla="*/ 0 h 954107"/>
              <a:gd name="connsiteX2" fmla="*/ 1062573 w 3187718"/>
              <a:gd name="connsiteY2" fmla="*/ 0 h 954107"/>
              <a:gd name="connsiteX3" fmla="*/ 1561982 w 3187718"/>
              <a:gd name="connsiteY3" fmla="*/ 0 h 954107"/>
              <a:gd name="connsiteX4" fmla="*/ 2093268 w 3187718"/>
              <a:gd name="connsiteY4" fmla="*/ 0 h 954107"/>
              <a:gd name="connsiteX5" fmla="*/ 2592677 w 3187718"/>
              <a:gd name="connsiteY5" fmla="*/ 0 h 954107"/>
              <a:gd name="connsiteX6" fmla="*/ 3187718 w 3187718"/>
              <a:gd name="connsiteY6" fmla="*/ 0 h 954107"/>
              <a:gd name="connsiteX7" fmla="*/ 3187718 w 3187718"/>
              <a:gd name="connsiteY7" fmla="*/ 457971 h 954107"/>
              <a:gd name="connsiteX8" fmla="*/ 3187718 w 3187718"/>
              <a:gd name="connsiteY8" fmla="*/ 954107 h 954107"/>
              <a:gd name="connsiteX9" fmla="*/ 2592677 w 3187718"/>
              <a:gd name="connsiteY9" fmla="*/ 954107 h 954107"/>
              <a:gd name="connsiteX10" fmla="*/ 2125145 w 3187718"/>
              <a:gd name="connsiteY10" fmla="*/ 954107 h 954107"/>
              <a:gd name="connsiteX11" fmla="*/ 1561982 w 3187718"/>
              <a:gd name="connsiteY11" fmla="*/ 954107 h 954107"/>
              <a:gd name="connsiteX12" fmla="*/ 1126327 w 3187718"/>
              <a:gd name="connsiteY12" fmla="*/ 954107 h 954107"/>
              <a:gd name="connsiteX13" fmla="*/ 658795 w 3187718"/>
              <a:gd name="connsiteY13" fmla="*/ 954107 h 954107"/>
              <a:gd name="connsiteX14" fmla="*/ 0 w 3187718"/>
              <a:gd name="connsiteY14" fmla="*/ 954107 h 954107"/>
              <a:gd name="connsiteX15" fmla="*/ 0 w 3187718"/>
              <a:gd name="connsiteY15" fmla="*/ 467512 h 954107"/>
              <a:gd name="connsiteX16" fmla="*/ 0 w 3187718"/>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718" h="954107" fill="none" extrusionOk="0">
                <a:moveTo>
                  <a:pt x="0" y="0"/>
                </a:moveTo>
                <a:cubicBezTo>
                  <a:pt x="102897" y="-29420"/>
                  <a:pt x="298151" y="28262"/>
                  <a:pt x="467532" y="0"/>
                </a:cubicBezTo>
                <a:cubicBezTo>
                  <a:pt x="636913" y="-28262"/>
                  <a:pt x="773593" y="10940"/>
                  <a:pt x="1062573" y="0"/>
                </a:cubicBezTo>
                <a:cubicBezTo>
                  <a:pt x="1351553" y="-10940"/>
                  <a:pt x="1425529" y="4679"/>
                  <a:pt x="1561982" y="0"/>
                </a:cubicBezTo>
                <a:cubicBezTo>
                  <a:pt x="1698435" y="-4679"/>
                  <a:pt x="1893974" y="28909"/>
                  <a:pt x="2093268" y="0"/>
                </a:cubicBezTo>
                <a:cubicBezTo>
                  <a:pt x="2292562" y="-28909"/>
                  <a:pt x="2438146" y="2079"/>
                  <a:pt x="2592677" y="0"/>
                </a:cubicBezTo>
                <a:cubicBezTo>
                  <a:pt x="2747208" y="-2079"/>
                  <a:pt x="2972454" y="9118"/>
                  <a:pt x="3187718" y="0"/>
                </a:cubicBezTo>
                <a:cubicBezTo>
                  <a:pt x="3228487" y="159162"/>
                  <a:pt x="3170473" y="304394"/>
                  <a:pt x="3187718" y="457971"/>
                </a:cubicBezTo>
                <a:cubicBezTo>
                  <a:pt x="3204963" y="611548"/>
                  <a:pt x="3185479" y="770407"/>
                  <a:pt x="3187718" y="954107"/>
                </a:cubicBezTo>
                <a:cubicBezTo>
                  <a:pt x="3020194" y="978207"/>
                  <a:pt x="2795266" y="950429"/>
                  <a:pt x="2592677" y="954107"/>
                </a:cubicBezTo>
                <a:cubicBezTo>
                  <a:pt x="2390088" y="957785"/>
                  <a:pt x="2218742" y="933657"/>
                  <a:pt x="2125145" y="954107"/>
                </a:cubicBezTo>
                <a:cubicBezTo>
                  <a:pt x="2031548" y="974557"/>
                  <a:pt x="1777129" y="948853"/>
                  <a:pt x="1561982" y="954107"/>
                </a:cubicBezTo>
                <a:cubicBezTo>
                  <a:pt x="1346835" y="959361"/>
                  <a:pt x="1303851" y="914393"/>
                  <a:pt x="1126327" y="954107"/>
                </a:cubicBezTo>
                <a:cubicBezTo>
                  <a:pt x="948803" y="993821"/>
                  <a:pt x="790545" y="937374"/>
                  <a:pt x="658795" y="954107"/>
                </a:cubicBezTo>
                <a:cubicBezTo>
                  <a:pt x="527045" y="970840"/>
                  <a:pt x="213596" y="951439"/>
                  <a:pt x="0" y="954107"/>
                </a:cubicBezTo>
                <a:cubicBezTo>
                  <a:pt x="-14139" y="843059"/>
                  <a:pt x="47255" y="565192"/>
                  <a:pt x="0" y="467512"/>
                </a:cubicBezTo>
                <a:cubicBezTo>
                  <a:pt x="-47255" y="369832"/>
                  <a:pt x="50918" y="220540"/>
                  <a:pt x="0" y="0"/>
                </a:cubicBezTo>
                <a:close/>
              </a:path>
              <a:path w="3187718" h="954107" stroke="0" extrusionOk="0">
                <a:moveTo>
                  <a:pt x="0" y="0"/>
                </a:moveTo>
                <a:cubicBezTo>
                  <a:pt x="207910" y="-41816"/>
                  <a:pt x="404605" y="15696"/>
                  <a:pt x="595041" y="0"/>
                </a:cubicBezTo>
                <a:cubicBezTo>
                  <a:pt x="785477" y="-15696"/>
                  <a:pt x="958484" y="40417"/>
                  <a:pt x="1094450" y="0"/>
                </a:cubicBezTo>
                <a:cubicBezTo>
                  <a:pt x="1230416" y="-40417"/>
                  <a:pt x="1398885" y="41332"/>
                  <a:pt x="1657613" y="0"/>
                </a:cubicBezTo>
                <a:cubicBezTo>
                  <a:pt x="1916341" y="-41332"/>
                  <a:pt x="1961797" y="23208"/>
                  <a:pt x="2188900" y="0"/>
                </a:cubicBezTo>
                <a:cubicBezTo>
                  <a:pt x="2416003" y="-23208"/>
                  <a:pt x="2505308" y="47887"/>
                  <a:pt x="2624554" y="0"/>
                </a:cubicBezTo>
                <a:cubicBezTo>
                  <a:pt x="2743800" y="-47887"/>
                  <a:pt x="3028391" y="41111"/>
                  <a:pt x="3187718" y="0"/>
                </a:cubicBezTo>
                <a:cubicBezTo>
                  <a:pt x="3192769" y="199035"/>
                  <a:pt x="3174259" y="310403"/>
                  <a:pt x="3187718" y="486595"/>
                </a:cubicBezTo>
                <a:cubicBezTo>
                  <a:pt x="3201177" y="662787"/>
                  <a:pt x="3134786" y="733576"/>
                  <a:pt x="3187718" y="954107"/>
                </a:cubicBezTo>
                <a:cubicBezTo>
                  <a:pt x="2993769" y="984710"/>
                  <a:pt x="2897512" y="905155"/>
                  <a:pt x="2752063" y="954107"/>
                </a:cubicBezTo>
                <a:cubicBezTo>
                  <a:pt x="2606614" y="1003059"/>
                  <a:pt x="2344224" y="941420"/>
                  <a:pt x="2220777" y="954107"/>
                </a:cubicBezTo>
                <a:cubicBezTo>
                  <a:pt x="2097330" y="966794"/>
                  <a:pt x="1762758" y="918065"/>
                  <a:pt x="1625736" y="954107"/>
                </a:cubicBezTo>
                <a:cubicBezTo>
                  <a:pt x="1488714" y="990149"/>
                  <a:pt x="1304220" y="952141"/>
                  <a:pt x="1126327" y="954107"/>
                </a:cubicBezTo>
                <a:cubicBezTo>
                  <a:pt x="948434" y="956073"/>
                  <a:pt x="902571" y="939473"/>
                  <a:pt x="690672" y="954107"/>
                </a:cubicBezTo>
                <a:cubicBezTo>
                  <a:pt x="478774" y="968741"/>
                  <a:pt x="154462" y="929897"/>
                  <a:pt x="0" y="954107"/>
                </a:cubicBezTo>
                <a:cubicBezTo>
                  <a:pt x="-53864" y="812284"/>
                  <a:pt x="16783" y="629572"/>
                  <a:pt x="0" y="496136"/>
                </a:cubicBezTo>
                <a:cubicBezTo>
                  <a:pt x="-16783" y="362700"/>
                  <a:pt x="1841" y="186772"/>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"We are often consulted in EU legislative proposals [...], but </a:t>
            </a:r>
            <a:r>
              <a:rPr lang="en-GB" sz="1400" b="1" i="1" dirty="0">
                <a:solidFill>
                  <a:schemeClr val="tx1">
                    <a:lumMod val="65000"/>
                    <a:lumOff val="35000"/>
                  </a:schemeClr>
                </a:solidFill>
              </a:rPr>
              <a:t>the impact is not often clear</a:t>
            </a:r>
            <a:r>
              <a:rPr lang="en-GB" sz="1400" i="1" dirty="0">
                <a:solidFill>
                  <a:schemeClr val="tx1">
                    <a:lumMod val="65000"/>
                    <a:lumOff val="35000"/>
                  </a:schemeClr>
                </a:solidFill>
              </a:rPr>
              <a:t>. Sometimes it feels like a </a:t>
            </a:r>
            <a:r>
              <a:rPr lang="en-GB" sz="1400" b="1" i="1" dirty="0">
                <a:solidFill>
                  <a:schemeClr val="tx1">
                    <a:lumMod val="65000"/>
                    <a:lumOff val="35000"/>
                  </a:schemeClr>
                </a:solidFill>
              </a:rPr>
              <a:t>ticking the box exercise</a:t>
            </a:r>
            <a:r>
              <a:rPr lang="en-GB" sz="1400" i="1" dirty="0">
                <a:solidFill>
                  <a:schemeClr val="tx1">
                    <a:lumMod val="65000"/>
                    <a:lumOff val="35000"/>
                  </a:schemeClr>
                </a:solidFill>
              </a:rPr>
              <a:t>.“ (survey)</a:t>
            </a:r>
          </a:p>
        </p:txBody>
      </p:sp>
      <p:sp>
        <p:nvSpPr>
          <p:cNvPr id="10" name="TextBox 9">
            <a:extLst>
              <a:ext uri="{FF2B5EF4-FFF2-40B4-BE49-F238E27FC236}">
                <a16:creationId xmlns:a16="http://schemas.microsoft.com/office/drawing/2014/main" id="{7F4E16CD-CDA7-11DD-BF36-6CE7723675D1}"/>
              </a:ext>
            </a:extLst>
          </p:cNvPr>
          <p:cNvSpPr txBox="1"/>
          <p:nvPr/>
        </p:nvSpPr>
        <p:spPr>
          <a:xfrm>
            <a:off x="8479843" y="1814373"/>
            <a:ext cx="3187718" cy="1384995"/>
          </a:xfrm>
          <a:custGeom>
            <a:avLst/>
            <a:gdLst>
              <a:gd name="connsiteX0" fmla="*/ 0 w 3187718"/>
              <a:gd name="connsiteY0" fmla="*/ 0 h 1384995"/>
              <a:gd name="connsiteX1" fmla="*/ 595041 w 3187718"/>
              <a:gd name="connsiteY1" fmla="*/ 0 h 1384995"/>
              <a:gd name="connsiteX2" fmla="*/ 1126327 w 3187718"/>
              <a:gd name="connsiteY2" fmla="*/ 0 h 1384995"/>
              <a:gd name="connsiteX3" fmla="*/ 1625736 w 3187718"/>
              <a:gd name="connsiteY3" fmla="*/ 0 h 1384995"/>
              <a:gd name="connsiteX4" fmla="*/ 2125145 w 3187718"/>
              <a:gd name="connsiteY4" fmla="*/ 0 h 1384995"/>
              <a:gd name="connsiteX5" fmla="*/ 2592677 w 3187718"/>
              <a:gd name="connsiteY5" fmla="*/ 0 h 1384995"/>
              <a:gd name="connsiteX6" fmla="*/ 3187718 w 3187718"/>
              <a:gd name="connsiteY6" fmla="*/ 0 h 1384995"/>
              <a:gd name="connsiteX7" fmla="*/ 3187718 w 3187718"/>
              <a:gd name="connsiteY7" fmla="*/ 433965 h 1384995"/>
              <a:gd name="connsiteX8" fmla="*/ 3187718 w 3187718"/>
              <a:gd name="connsiteY8" fmla="*/ 923330 h 1384995"/>
              <a:gd name="connsiteX9" fmla="*/ 3187718 w 3187718"/>
              <a:gd name="connsiteY9" fmla="*/ 1384995 h 1384995"/>
              <a:gd name="connsiteX10" fmla="*/ 2720186 w 3187718"/>
              <a:gd name="connsiteY10" fmla="*/ 1384995 h 1384995"/>
              <a:gd name="connsiteX11" fmla="*/ 2252654 w 3187718"/>
              <a:gd name="connsiteY11" fmla="*/ 1384995 h 1384995"/>
              <a:gd name="connsiteX12" fmla="*/ 1689491 w 3187718"/>
              <a:gd name="connsiteY12" fmla="*/ 1384995 h 1384995"/>
              <a:gd name="connsiteX13" fmla="*/ 1126327 w 3187718"/>
              <a:gd name="connsiteY13" fmla="*/ 1384995 h 1384995"/>
              <a:gd name="connsiteX14" fmla="*/ 626918 w 3187718"/>
              <a:gd name="connsiteY14" fmla="*/ 1384995 h 1384995"/>
              <a:gd name="connsiteX15" fmla="*/ 0 w 3187718"/>
              <a:gd name="connsiteY15" fmla="*/ 1384995 h 1384995"/>
              <a:gd name="connsiteX16" fmla="*/ 0 w 3187718"/>
              <a:gd name="connsiteY16" fmla="*/ 909480 h 1384995"/>
              <a:gd name="connsiteX17" fmla="*/ 0 w 3187718"/>
              <a:gd name="connsiteY17" fmla="*/ 420115 h 1384995"/>
              <a:gd name="connsiteX18" fmla="*/ 0 w 3187718"/>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7718" h="1384995" fill="none" extrusionOk="0">
                <a:moveTo>
                  <a:pt x="0" y="0"/>
                </a:moveTo>
                <a:cubicBezTo>
                  <a:pt x="177375" y="-58454"/>
                  <a:pt x="414986" y="19608"/>
                  <a:pt x="595041" y="0"/>
                </a:cubicBezTo>
                <a:cubicBezTo>
                  <a:pt x="775096" y="-19608"/>
                  <a:pt x="927033" y="28909"/>
                  <a:pt x="1126327" y="0"/>
                </a:cubicBezTo>
                <a:cubicBezTo>
                  <a:pt x="1325621" y="-28909"/>
                  <a:pt x="1471205" y="2079"/>
                  <a:pt x="1625736" y="0"/>
                </a:cubicBezTo>
                <a:cubicBezTo>
                  <a:pt x="1780267" y="-2079"/>
                  <a:pt x="1995113" y="11911"/>
                  <a:pt x="2125145" y="0"/>
                </a:cubicBezTo>
                <a:cubicBezTo>
                  <a:pt x="2255177" y="-11911"/>
                  <a:pt x="2394999" y="39119"/>
                  <a:pt x="2592677" y="0"/>
                </a:cubicBezTo>
                <a:cubicBezTo>
                  <a:pt x="2790355" y="-39119"/>
                  <a:pt x="2977118" y="36321"/>
                  <a:pt x="3187718" y="0"/>
                </a:cubicBezTo>
                <a:cubicBezTo>
                  <a:pt x="3200006" y="205622"/>
                  <a:pt x="3151005" y="344742"/>
                  <a:pt x="3187718" y="433965"/>
                </a:cubicBezTo>
                <a:cubicBezTo>
                  <a:pt x="3224431" y="523188"/>
                  <a:pt x="3130469" y="726592"/>
                  <a:pt x="3187718" y="923330"/>
                </a:cubicBezTo>
                <a:cubicBezTo>
                  <a:pt x="3244967" y="1120068"/>
                  <a:pt x="3165053" y="1222431"/>
                  <a:pt x="3187718" y="1384995"/>
                </a:cubicBezTo>
                <a:cubicBezTo>
                  <a:pt x="3058471" y="1427041"/>
                  <a:pt x="2862355" y="1370143"/>
                  <a:pt x="2720186" y="1384995"/>
                </a:cubicBezTo>
                <a:cubicBezTo>
                  <a:pt x="2578017" y="1399847"/>
                  <a:pt x="2384404" y="1368262"/>
                  <a:pt x="2252654" y="1384995"/>
                </a:cubicBezTo>
                <a:cubicBezTo>
                  <a:pt x="2120904" y="1401728"/>
                  <a:pt x="1970135" y="1344589"/>
                  <a:pt x="1689491" y="1384995"/>
                </a:cubicBezTo>
                <a:cubicBezTo>
                  <a:pt x="1408847" y="1425401"/>
                  <a:pt x="1366690" y="1344378"/>
                  <a:pt x="1126327" y="1384995"/>
                </a:cubicBezTo>
                <a:cubicBezTo>
                  <a:pt x="885964" y="1425612"/>
                  <a:pt x="757652" y="1330119"/>
                  <a:pt x="626918" y="1384995"/>
                </a:cubicBezTo>
                <a:cubicBezTo>
                  <a:pt x="496184" y="1439871"/>
                  <a:pt x="221963" y="1370938"/>
                  <a:pt x="0" y="1384995"/>
                </a:cubicBezTo>
                <a:cubicBezTo>
                  <a:pt x="-4459" y="1213652"/>
                  <a:pt x="15517" y="1111155"/>
                  <a:pt x="0" y="909480"/>
                </a:cubicBezTo>
                <a:cubicBezTo>
                  <a:pt x="-15517" y="707805"/>
                  <a:pt x="56962" y="582955"/>
                  <a:pt x="0" y="420115"/>
                </a:cubicBezTo>
                <a:cubicBezTo>
                  <a:pt x="-56962" y="257275"/>
                  <a:pt x="11298" y="208886"/>
                  <a:pt x="0" y="0"/>
                </a:cubicBezTo>
                <a:close/>
              </a:path>
              <a:path w="3187718" h="1384995" stroke="0" extrusionOk="0">
                <a:moveTo>
                  <a:pt x="0" y="0"/>
                </a:moveTo>
                <a:cubicBezTo>
                  <a:pt x="207910" y="-41816"/>
                  <a:pt x="404605" y="15696"/>
                  <a:pt x="595041" y="0"/>
                </a:cubicBezTo>
                <a:cubicBezTo>
                  <a:pt x="785477" y="-15696"/>
                  <a:pt x="958484" y="40417"/>
                  <a:pt x="1094450" y="0"/>
                </a:cubicBezTo>
                <a:cubicBezTo>
                  <a:pt x="1230416" y="-40417"/>
                  <a:pt x="1398885" y="41332"/>
                  <a:pt x="1657613" y="0"/>
                </a:cubicBezTo>
                <a:cubicBezTo>
                  <a:pt x="1916341" y="-41332"/>
                  <a:pt x="1961797" y="23208"/>
                  <a:pt x="2188900" y="0"/>
                </a:cubicBezTo>
                <a:cubicBezTo>
                  <a:pt x="2416003" y="-23208"/>
                  <a:pt x="2505308" y="47887"/>
                  <a:pt x="2624554" y="0"/>
                </a:cubicBezTo>
                <a:cubicBezTo>
                  <a:pt x="2743800" y="-47887"/>
                  <a:pt x="3028391" y="41111"/>
                  <a:pt x="3187718" y="0"/>
                </a:cubicBezTo>
                <a:cubicBezTo>
                  <a:pt x="3196042" y="114501"/>
                  <a:pt x="3152907" y="357014"/>
                  <a:pt x="3187718" y="475515"/>
                </a:cubicBezTo>
                <a:cubicBezTo>
                  <a:pt x="3222529" y="594017"/>
                  <a:pt x="3168037" y="803797"/>
                  <a:pt x="3187718" y="923330"/>
                </a:cubicBezTo>
                <a:cubicBezTo>
                  <a:pt x="3207399" y="1042863"/>
                  <a:pt x="3168570" y="1244913"/>
                  <a:pt x="3187718" y="1384995"/>
                </a:cubicBezTo>
                <a:cubicBezTo>
                  <a:pt x="3013241" y="1389047"/>
                  <a:pt x="2800873" y="1342459"/>
                  <a:pt x="2592677" y="1384995"/>
                </a:cubicBezTo>
                <a:cubicBezTo>
                  <a:pt x="2384481" y="1427531"/>
                  <a:pt x="2127675" y="1344199"/>
                  <a:pt x="1997637" y="1384995"/>
                </a:cubicBezTo>
                <a:cubicBezTo>
                  <a:pt x="1867599" y="1425791"/>
                  <a:pt x="1678271" y="1327961"/>
                  <a:pt x="1498227" y="1384995"/>
                </a:cubicBezTo>
                <a:cubicBezTo>
                  <a:pt x="1318183" y="1442029"/>
                  <a:pt x="1268321" y="1369766"/>
                  <a:pt x="1062573" y="1384995"/>
                </a:cubicBezTo>
                <a:cubicBezTo>
                  <a:pt x="856825" y="1400224"/>
                  <a:pt x="806925" y="1381416"/>
                  <a:pt x="595041" y="1384995"/>
                </a:cubicBezTo>
                <a:cubicBezTo>
                  <a:pt x="383157" y="1388574"/>
                  <a:pt x="153940" y="1356503"/>
                  <a:pt x="0" y="1384995"/>
                </a:cubicBezTo>
                <a:cubicBezTo>
                  <a:pt x="-5087" y="1180609"/>
                  <a:pt x="10028" y="1073046"/>
                  <a:pt x="0" y="964880"/>
                </a:cubicBezTo>
                <a:cubicBezTo>
                  <a:pt x="-10028" y="856715"/>
                  <a:pt x="14466" y="705312"/>
                  <a:pt x="0" y="530915"/>
                </a:cubicBezTo>
                <a:cubicBezTo>
                  <a:pt x="-14466" y="356519"/>
                  <a:pt x="42089" y="185281"/>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“When you are involved in the policy drafting, you see that there is a lot of work to be done […] a lot of stuff that comes from </a:t>
            </a:r>
            <a:r>
              <a:rPr lang="en-GB" sz="1400" b="1" i="1" dirty="0">
                <a:solidFill>
                  <a:schemeClr val="tx1">
                    <a:lumMod val="65000"/>
                    <a:lumOff val="35000"/>
                  </a:schemeClr>
                </a:solidFill>
              </a:rPr>
              <a:t>no expertise</a:t>
            </a:r>
            <a:r>
              <a:rPr lang="en-GB" sz="1400" i="1" dirty="0">
                <a:solidFill>
                  <a:schemeClr val="tx1">
                    <a:lumMod val="65000"/>
                    <a:lumOff val="35000"/>
                  </a:schemeClr>
                </a:solidFill>
              </a:rPr>
              <a:t>. So, you think: ‘you should have probably </a:t>
            </a:r>
            <a:r>
              <a:rPr lang="en-GB" sz="1400" b="1" i="1" dirty="0">
                <a:solidFill>
                  <a:schemeClr val="tx1">
                    <a:lumMod val="65000"/>
                    <a:lumOff val="35000"/>
                  </a:schemeClr>
                </a:solidFill>
              </a:rPr>
              <a:t>called us a bit before</a:t>
            </a:r>
            <a:r>
              <a:rPr lang="en-GB" sz="1400" i="1" dirty="0">
                <a:solidFill>
                  <a:schemeClr val="tx1">
                    <a:lumMod val="65000"/>
                    <a:lumOff val="35000"/>
                  </a:schemeClr>
                </a:solidFill>
              </a:rPr>
              <a:t>’.” (focus group)</a:t>
            </a:r>
          </a:p>
        </p:txBody>
      </p:sp>
      <p:sp>
        <p:nvSpPr>
          <p:cNvPr id="13" name="TextBox 12">
            <a:extLst>
              <a:ext uri="{FF2B5EF4-FFF2-40B4-BE49-F238E27FC236}">
                <a16:creationId xmlns:a16="http://schemas.microsoft.com/office/drawing/2014/main" id="{F6411C8B-BDCD-766A-EA99-752E355D6054}"/>
              </a:ext>
            </a:extLst>
          </p:cNvPr>
          <p:cNvSpPr txBox="1"/>
          <p:nvPr/>
        </p:nvSpPr>
        <p:spPr>
          <a:xfrm>
            <a:off x="8479843" y="4604726"/>
            <a:ext cx="3187718" cy="1384995"/>
          </a:xfrm>
          <a:custGeom>
            <a:avLst/>
            <a:gdLst>
              <a:gd name="connsiteX0" fmla="*/ 0 w 3187718"/>
              <a:gd name="connsiteY0" fmla="*/ 0 h 1384995"/>
              <a:gd name="connsiteX1" fmla="*/ 595041 w 3187718"/>
              <a:gd name="connsiteY1" fmla="*/ 0 h 1384995"/>
              <a:gd name="connsiteX2" fmla="*/ 1126327 w 3187718"/>
              <a:gd name="connsiteY2" fmla="*/ 0 h 1384995"/>
              <a:gd name="connsiteX3" fmla="*/ 1625736 w 3187718"/>
              <a:gd name="connsiteY3" fmla="*/ 0 h 1384995"/>
              <a:gd name="connsiteX4" fmla="*/ 2125145 w 3187718"/>
              <a:gd name="connsiteY4" fmla="*/ 0 h 1384995"/>
              <a:gd name="connsiteX5" fmla="*/ 2592677 w 3187718"/>
              <a:gd name="connsiteY5" fmla="*/ 0 h 1384995"/>
              <a:gd name="connsiteX6" fmla="*/ 3187718 w 3187718"/>
              <a:gd name="connsiteY6" fmla="*/ 0 h 1384995"/>
              <a:gd name="connsiteX7" fmla="*/ 3187718 w 3187718"/>
              <a:gd name="connsiteY7" fmla="*/ 433965 h 1384995"/>
              <a:gd name="connsiteX8" fmla="*/ 3187718 w 3187718"/>
              <a:gd name="connsiteY8" fmla="*/ 923330 h 1384995"/>
              <a:gd name="connsiteX9" fmla="*/ 3187718 w 3187718"/>
              <a:gd name="connsiteY9" fmla="*/ 1384995 h 1384995"/>
              <a:gd name="connsiteX10" fmla="*/ 2720186 w 3187718"/>
              <a:gd name="connsiteY10" fmla="*/ 1384995 h 1384995"/>
              <a:gd name="connsiteX11" fmla="*/ 2252654 w 3187718"/>
              <a:gd name="connsiteY11" fmla="*/ 1384995 h 1384995"/>
              <a:gd name="connsiteX12" fmla="*/ 1689491 w 3187718"/>
              <a:gd name="connsiteY12" fmla="*/ 1384995 h 1384995"/>
              <a:gd name="connsiteX13" fmla="*/ 1126327 w 3187718"/>
              <a:gd name="connsiteY13" fmla="*/ 1384995 h 1384995"/>
              <a:gd name="connsiteX14" fmla="*/ 626918 w 3187718"/>
              <a:gd name="connsiteY14" fmla="*/ 1384995 h 1384995"/>
              <a:gd name="connsiteX15" fmla="*/ 0 w 3187718"/>
              <a:gd name="connsiteY15" fmla="*/ 1384995 h 1384995"/>
              <a:gd name="connsiteX16" fmla="*/ 0 w 3187718"/>
              <a:gd name="connsiteY16" fmla="*/ 909480 h 1384995"/>
              <a:gd name="connsiteX17" fmla="*/ 0 w 3187718"/>
              <a:gd name="connsiteY17" fmla="*/ 420115 h 1384995"/>
              <a:gd name="connsiteX18" fmla="*/ 0 w 3187718"/>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7718" h="1384995" fill="none" extrusionOk="0">
                <a:moveTo>
                  <a:pt x="0" y="0"/>
                </a:moveTo>
                <a:cubicBezTo>
                  <a:pt x="177375" y="-58454"/>
                  <a:pt x="414986" y="19608"/>
                  <a:pt x="595041" y="0"/>
                </a:cubicBezTo>
                <a:cubicBezTo>
                  <a:pt x="775096" y="-19608"/>
                  <a:pt x="927033" y="28909"/>
                  <a:pt x="1126327" y="0"/>
                </a:cubicBezTo>
                <a:cubicBezTo>
                  <a:pt x="1325621" y="-28909"/>
                  <a:pt x="1471205" y="2079"/>
                  <a:pt x="1625736" y="0"/>
                </a:cubicBezTo>
                <a:cubicBezTo>
                  <a:pt x="1780267" y="-2079"/>
                  <a:pt x="1995113" y="11911"/>
                  <a:pt x="2125145" y="0"/>
                </a:cubicBezTo>
                <a:cubicBezTo>
                  <a:pt x="2255177" y="-11911"/>
                  <a:pt x="2394999" y="39119"/>
                  <a:pt x="2592677" y="0"/>
                </a:cubicBezTo>
                <a:cubicBezTo>
                  <a:pt x="2790355" y="-39119"/>
                  <a:pt x="2977118" y="36321"/>
                  <a:pt x="3187718" y="0"/>
                </a:cubicBezTo>
                <a:cubicBezTo>
                  <a:pt x="3200006" y="205622"/>
                  <a:pt x="3151005" y="344742"/>
                  <a:pt x="3187718" y="433965"/>
                </a:cubicBezTo>
                <a:cubicBezTo>
                  <a:pt x="3224431" y="523188"/>
                  <a:pt x="3130469" y="726592"/>
                  <a:pt x="3187718" y="923330"/>
                </a:cubicBezTo>
                <a:cubicBezTo>
                  <a:pt x="3244967" y="1120068"/>
                  <a:pt x="3165053" y="1222431"/>
                  <a:pt x="3187718" y="1384995"/>
                </a:cubicBezTo>
                <a:cubicBezTo>
                  <a:pt x="3058471" y="1427041"/>
                  <a:pt x="2862355" y="1370143"/>
                  <a:pt x="2720186" y="1384995"/>
                </a:cubicBezTo>
                <a:cubicBezTo>
                  <a:pt x="2578017" y="1399847"/>
                  <a:pt x="2384404" y="1368262"/>
                  <a:pt x="2252654" y="1384995"/>
                </a:cubicBezTo>
                <a:cubicBezTo>
                  <a:pt x="2120904" y="1401728"/>
                  <a:pt x="1970135" y="1344589"/>
                  <a:pt x="1689491" y="1384995"/>
                </a:cubicBezTo>
                <a:cubicBezTo>
                  <a:pt x="1408847" y="1425401"/>
                  <a:pt x="1366690" y="1344378"/>
                  <a:pt x="1126327" y="1384995"/>
                </a:cubicBezTo>
                <a:cubicBezTo>
                  <a:pt x="885964" y="1425612"/>
                  <a:pt x="757652" y="1330119"/>
                  <a:pt x="626918" y="1384995"/>
                </a:cubicBezTo>
                <a:cubicBezTo>
                  <a:pt x="496184" y="1439871"/>
                  <a:pt x="221963" y="1370938"/>
                  <a:pt x="0" y="1384995"/>
                </a:cubicBezTo>
                <a:cubicBezTo>
                  <a:pt x="-4459" y="1213652"/>
                  <a:pt x="15517" y="1111155"/>
                  <a:pt x="0" y="909480"/>
                </a:cubicBezTo>
                <a:cubicBezTo>
                  <a:pt x="-15517" y="707805"/>
                  <a:pt x="56962" y="582955"/>
                  <a:pt x="0" y="420115"/>
                </a:cubicBezTo>
                <a:cubicBezTo>
                  <a:pt x="-56962" y="257275"/>
                  <a:pt x="11298" y="208886"/>
                  <a:pt x="0" y="0"/>
                </a:cubicBezTo>
                <a:close/>
              </a:path>
              <a:path w="3187718" h="1384995" stroke="0" extrusionOk="0">
                <a:moveTo>
                  <a:pt x="0" y="0"/>
                </a:moveTo>
                <a:cubicBezTo>
                  <a:pt x="207910" y="-41816"/>
                  <a:pt x="404605" y="15696"/>
                  <a:pt x="595041" y="0"/>
                </a:cubicBezTo>
                <a:cubicBezTo>
                  <a:pt x="785477" y="-15696"/>
                  <a:pt x="958484" y="40417"/>
                  <a:pt x="1094450" y="0"/>
                </a:cubicBezTo>
                <a:cubicBezTo>
                  <a:pt x="1230416" y="-40417"/>
                  <a:pt x="1398885" y="41332"/>
                  <a:pt x="1657613" y="0"/>
                </a:cubicBezTo>
                <a:cubicBezTo>
                  <a:pt x="1916341" y="-41332"/>
                  <a:pt x="1961797" y="23208"/>
                  <a:pt x="2188900" y="0"/>
                </a:cubicBezTo>
                <a:cubicBezTo>
                  <a:pt x="2416003" y="-23208"/>
                  <a:pt x="2505308" y="47887"/>
                  <a:pt x="2624554" y="0"/>
                </a:cubicBezTo>
                <a:cubicBezTo>
                  <a:pt x="2743800" y="-47887"/>
                  <a:pt x="3028391" y="41111"/>
                  <a:pt x="3187718" y="0"/>
                </a:cubicBezTo>
                <a:cubicBezTo>
                  <a:pt x="3196042" y="114501"/>
                  <a:pt x="3152907" y="357014"/>
                  <a:pt x="3187718" y="475515"/>
                </a:cubicBezTo>
                <a:cubicBezTo>
                  <a:pt x="3222529" y="594017"/>
                  <a:pt x="3168037" y="803797"/>
                  <a:pt x="3187718" y="923330"/>
                </a:cubicBezTo>
                <a:cubicBezTo>
                  <a:pt x="3207399" y="1042863"/>
                  <a:pt x="3168570" y="1244913"/>
                  <a:pt x="3187718" y="1384995"/>
                </a:cubicBezTo>
                <a:cubicBezTo>
                  <a:pt x="3013241" y="1389047"/>
                  <a:pt x="2800873" y="1342459"/>
                  <a:pt x="2592677" y="1384995"/>
                </a:cubicBezTo>
                <a:cubicBezTo>
                  <a:pt x="2384481" y="1427531"/>
                  <a:pt x="2127675" y="1344199"/>
                  <a:pt x="1997637" y="1384995"/>
                </a:cubicBezTo>
                <a:cubicBezTo>
                  <a:pt x="1867599" y="1425791"/>
                  <a:pt x="1678271" y="1327961"/>
                  <a:pt x="1498227" y="1384995"/>
                </a:cubicBezTo>
                <a:cubicBezTo>
                  <a:pt x="1318183" y="1442029"/>
                  <a:pt x="1268321" y="1369766"/>
                  <a:pt x="1062573" y="1384995"/>
                </a:cubicBezTo>
                <a:cubicBezTo>
                  <a:pt x="856825" y="1400224"/>
                  <a:pt x="806925" y="1381416"/>
                  <a:pt x="595041" y="1384995"/>
                </a:cubicBezTo>
                <a:cubicBezTo>
                  <a:pt x="383157" y="1388574"/>
                  <a:pt x="153940" y="1356503"/>
                  <a:pt x="0" y="1384995"/>
                </a:cubicBezTo>
                <a:cubicBezTo>
                  <a:pt x="-5087" y="1180609"/>
                  <a:pt x="10028" y="1073046"/>
                  <a:pt x="0" y="964880"/>
                </a:cubicBezTo>
                <a:cubicBezTo>
                  <a:pt x="-10028" y="856715"/>
                  <a:pt x="14466" y="705312"/>
                  <a:pt x="0" y="530915"/>
                </a:cubicBezTo>
                <a:cubicBezTo>
                  <a:pt x="-14466" y="356519"/>
                  <a:pt x="42089" y="185281"/>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"I am starting to have the feeling that somehow […] </a:t>
            </a:r>
            <a:r>
              <a:rPr lang="en-GB" sz="1400" b="1" i="1" dirty="0">
                <a:solidFill>
                  <a:schemeClr val="tx1">
                    <a:lumMod val="65000"/>
                    <a:lumOff val="35000"/>
                  </a:schemeClr>
                </a:solidFill>
              </a:rPr>
              <a:t>the conversation is always the same</a:t>
            </a:r>
            <a:r>
              <a:rPr lang="en-GB" sz="1400" i="1" dirty="0">
                <a:solidFill>
                  <a:schemeClr val="tx1">
                    <a:lumMod val="65000"/>
                    <a:lumOff val="35000"/>
                  </a:schemeClr>
                </a:solidFill>
              </a:rPr>
              <a:t>. […] The main problem for me is that we </a:t>
            </a:r>
            <a:r>
              <a:rPr lang="en-GB" sz="1400" b="1" i="1" dirty="0">
                <a:solidFill>
                  <a:schemeClr val="tx1">
                    <a:lumMod val="65000"/>
                    <a:lumOff val="35000"/>
                  </a:schemeClr>
                </a:solidFill>
              </a:rPr>
              <a:t>don’t have a certain stability </a:t>
            </a:r>
            <a:r>
              <a:rPr lang="en-GB" sz="1400" i="1" dirty="0">
                <a:solidFill>
                  <a:schemeClr val="tx1">
                    <a:lumMod val="65000"/>
                    <a:lumOff val="35000"/>
                  </a:schemeClr>
                </a:solidFill>
              </a:rPr>
              <a:t>[regarding] with whom we are talking.“ (focus group)</a:t>
            </a:r>
          </a:p>
        </p:txBody>
      </p:sp>
    </p:spTree>
    <p:extLst>
      <p:ext uri="{BB962C8B-B14F-4D97-AF65-F5344CB8AC3E}">
        <p14:creationId xmlns:p14="http://schemas.microsoft.com/office/powerpoint/2010/main" val="101562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0930" y="3902439"/>
            <a:ext cx="10657701" cy="906333"/>
          </a:xfrm>
        </p:spPr>
        <p:txBody>
          <a:bodyPr anchor="t" anchorCtr="0">
            <a:noAutofit/>
          </a:bodyPr>
          <a:lstStyle/>
          <a:p>
            <a:pPr algn="l"/>
            <a:r>
              <a:rPr lang="de-DE" sz="1600" b="1" dirty="0"/>
              <a:t>Contact:</a:t>
            </a:r>
            <a:br>
              <a:rPr lang="de-DE" sz="1600" dirty="0"/>
            </a:br>
            <a:r>
              <a:rPr lang="de-DE" sz="1600" dirty="0"/>
              <a:t>Civil Society Europe</a:t>
            </a:r>
            <a:br>
              <a:rPr lang="de-DE" sz="1600" dirty="0"/>
            </a:br>
            <a:r>
              <a:rPr lang="de-DE" sz="1600" dirty="0"/>
              <a:t>Anne Esser</a:t>
            </a:r>
            <a:br>
              <a:rPr lang="de-DE" sz="1600" dirty="0"/>
            </a:br>
            <a:r>
              <a:rPr lang="de-DE" sz="1600" dirty="0"/>
              <a:t>anne.esser@civilsocietyeurope.eu</a:t>
            </a:r>
            <a:br>
              <a:rPr lang="de-DE" sz="1600" b="1" dirty="0"/>
            </a:br>
            <a:br>
              <a:rPr lang="de-DE" sz="1600" b="1" dirty="0"/>
            </a:br>
            <a:endParaRPr lang="de-DE" sz="1600" b="1" dirty="0"/>
          </a:p>
        </p:txBody>
      </p:sp>
      <p:sp>
        <p:nvSpPr>
          <p:cNvPr id="13" name="Foliennummernplatzhalter 12"/>
          <p:cNvSpPr>
            <a:spLocks noGrp="1"/>
          </p:cNvSpPr>
          <p:nvPr>
            <p:ph type="sldNum" sz="quarter" idx="12"/>
          </p:nvPr>
        </p:nvSpPr>
        <p:spPr/>
        <p:txBody>
          <a:bodyPr/>
          <a:lstStyle/>
          <a:p>
            <a:fld id="{EA9D1F2E-9C4C-4CB7-A878-708B18564193}" type="slidenum">
              <a:rPr lang="de-DE" smtClean="0"/>
              <a:pPr/>
              <a:t>5</a:t>
            </a:fld>
            <a:endParaRPr lang="de-DE" dirty="0"/>
          </a:p>
        </p:txBody>
      </p:sp>
      <p:sp>
        <p:nvSpPr>
          <p:cNvPr id="3" name="TextBox 2">
            <a:extLst>
              <a:ext uri="{FF2B5EF4-FFF2-40B4-BE49-F238E27FC236}">
                <a16:creationId xmlns:a16="http://schemas.microsoft.com/office/drawing/2014/main" id="{C6748E35-5854-8783-BB1A-6566104D6F12}"/>
              </a:ext>
            </a:extLst>
          </p:cNvPr>
          <p:cNvSpPr txBox="1"/>
          <p:nvPr/>
        </p:nvSpPr>
        <p:spPr>
          <a:xfrm>
            <a:off x="390930" y="2805906"/>
            <a:ext cx="9250325" cy="769441"/>
          </a:xfrm>
          <a:prstGeom prst="rect">
            <a:avLst/>
          </a:prstGeom>
          <a:noFill/>
        </p:spPr>
        <p:txBody>
          <a:bodyPr wrap="square" rtlCol="0">
            <a:spAutoFit/>
          </a:bodyPr>
          <a:lstStyle/>
          <a:p>
            <a:r>
              <a:rPr lang="en-GB" sz="4400" b="1" dirty="0">
                <a:latin typeface="+mj-lt"/>
              </a:rPr>
              <a:t>Thank you</a:t>
            </a:r>
          </a:p>
        </p:txBody>
      </p:sp>
      <p:sp>
        <p:nvSpPr>
          <p:cNvPr id="4" name="Freeform: Shape 3">
            <a:extLst>
              <a:ext uri="{FF2B5EF4-FFF2-40B4-BE49-F238E27FC236}">
                <a16:creationId xmlns:a16="http://schemas.microsoft.com/office/drawing/2014/main" id="{A6A7FA58-CDBA-04C0-854B-ACC29C5753E6}"/>
              </a:ext>
            </a:extLst>
          </p:cNvPr>
          <p:cNvSpPr/>
          <p:nvPr/>
        </p:nvSpPr>
        <p:spPr>
          <a:xfrm>
            <a:off x="390930" y="3576227"/>
            <a:ext cx="2894530" cy="90111"/>
          </a:xfrm>
          <a:custGeom>
            <a:avLst/>
            <a:gdLst>
              <a:gd name="connsiteX0" fmla="*/ 189790 w 2894530"/>
              <a:gd name="connsiteY0" fmla="*/ 8728 h 90111"/>
              <a:gd name="connsiteX1" fmla="*/ 723151 w 2894530"/>
              <a:gd name="connsiteY1" fmla="*/ 6982 h 90111"/>
              <a:gd name="connsiteX2" fmla="*/ 1256512 w 2894530"/>
              <a:gd name="connsiteY2" fmla="*/ 5237 h 90111"/>
              <a:gd name="connsiteX3" fmla="*/ 1789872 w 2894530"/>
              <a:gd name="connsiteY3" fmla="*/ 3491 h 90111"/>
              <a:gd name="connsiteX4" fmla="*/ 2243229 w 2894530"/>
              <a:gd name="connsiteY4" fmla="*/ 2007 h 90111"/>
              <a:gd name="connsiteX5" fmla="*/ 2856594 w 2894530"/>
              <a:gd name="connsiteY5" fmla="*/ 0 h 90111"/>
              <a:gd name="connsiteX6" fmla="*/ 123828 w 2894530"/>
              <a:gd name="connsiteY6" fmla="*/ 26185 h 90111"/>
              <a:gd name="connsiteX7" fmla="*/ 2894288 w 2894530"/>
              <a:gd name="connsiteY7" fmla="*/ 17456 h 90111"/>
              <a:gd name="connsiteX8" fmla="*/ 284024 w 2894530"/>
              <a:gd name="connsiteY8" fmla="*/ 87285 h 90111"/>
              <a:gd name="connsiteX9" fmla="*/ 189790 w 2894530"/>
              <a:gd name="connsiteY9" fmla="*/ 69828 h 9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530" h="90111" extrusionOk="0">
                <a:moveTo>
                  <a:pt x="189790" y="8728"/>
                </a:moveTo>
                <a:cubicBezTo>
                  <a:pt x="446103" y="-33571"/>
                  <a:pt x="579633" y="22636"/>
                  <a:pt x="723151" y="6982"/>
                </a:cubicBezTo>
                <a:cubicBezTo>
                  <a:pt x="866669" y="-8672"/>
                  <a:pt x="1136952" y="63777"/>
                  <a:pt x="1256512" y="5237"/>
                </a:cubicBezTo>
                <a:cubicBezTo>
                  <a:pt x="1376072" y="-53304"/>
                  <a:pt x="1570450" y="41214"/>
                  <a:pt x="1789872" y="3491"/>
                </a:cubicBezTo>
                <a:cubicBezTo>
                  <a:pt x="2009294" y="-34232"/>
                  <a:pt x="2055383" y="28681"/>
                  <a:pt x="2243229" y="2007"/>
                </a:cubicBezTo>
                <a:cubicBezTo>
                  <a:pt x="2431075" y="-24666"/>
                  <a:pt x="2667668" y="27682"/>
                  <a:pt x="2856594" y="0"/>
                </a:cubicBezTo>
                <a:cubicBezTo>
                  <a:pt x="2845567" y="2765"/>
                  <a:pt x="118450" y="22706"/>
                  <a:pt x="123828" y="26185"/>
                </a:cubicBezTo>
                <a:cubicBezTo>
                  <a:pt x="135348" y="26498"/>
                  <a:pt x="2867742" y="5821"/>
                  <a:pt x="2894288" y="17456"/>
                </a:cubicBezTo>
                <a:cubicBezTo>
                  <a:pt x="2954837" y="64116"/>
                  <a:pt x="713063" y="-1605"/>
                  <a:pt x="284024" y="87285"/>
                </a:cubicBezTo>
                <a:cubicBezTo>
                  <a:pt x="-127604" y="114043"/>
                  <a:pt x="-558" y="78782"/>
                  <a:pt x="189790" y="69828"/>
                </a:cubicBezTo>
              </a:path>
            </a:pathLst>
          </a:custGeom>
          <a:noFill/>
          <a:ln w="19050">
            <a:solidFill>
              <a:srgbClr val="C0384A"/>
            </a:solidFill>
            <a:extLst>
              <a:ext uri="{C807C97D-BFC1-408E-A445-0C87EB9F89A2}">
                <ask:lineSketchStyleProps xmlns:ask="http://schemas.microsoft.com/office/drawing/2018/sketchyshapes" sd="3886039403">
                  <a:custGeom>
                    <a:avLst/>
                    <a:gdLst>
                      <a:gd name="connsiteX0" fmla="*/ 214145 w 3265963"/>
                      <a:gd name="connsiteY0" fmla="*/ 10633 h 109768"/>
                      <a:gd name="connsiteX1" fmla="*/ 3223159 w 3265963"/>
                      <a:gd name="connsiteY1" fmla="*/ 0 h 109768"/>
                      <a:gd name="connsiteX2" fmla="*/ 139718 w 3265963"/>
                      <a:gd name="connsiteY2" fmla="*/ 31898 h 109768"/>
                      <a:gd name="connsiteX3" fmla="*/ 3265690 w 3265963"/>
                      <a:gd name="connsiteY3" fmla="*/ 21265 h 109768"/>
                      <a:gd name="connsiteX4" fmla="*/ 320471 w 3265963"/>
                      <a:gd name="connsiteY4" fmla="*/ 106326 h 109768"/>
                      <a:gd name="connsiteX5" fmla="*/ 214145 w 3265963"/>
                      <a:gd name="connsiteY5" fmla="*/ 85061 h 10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963" h="109768">
                        <a:moveTo>
                          <a:pt x="214145" y="10633"/>
                        </a:moveTo>
                        <a:lnTo>
                          <a:pt x="3223159" y="0"/>
                        </a:lnTo>
                        <a:cubicBezTo>
                          <a:pt x="3210755" y="3544"/>
                          <a:pt x="132630" y="28354"/>
                          <a:pt x="139718" y="31898"/>
                        </a:cubicBezTo>
                        <a:cubicBezTo>
                          <a:pt x="146806" y="35442"/>
                          <a:pt x="3235565" y="8860"/>
                          <a:pt x="3265690" y="21265"/>
                        </a:cubicBezTo>
                        <a:cubicBezTo>
                          <a:pt x="3295815" y="33670"/>
                          <a:pt x="829062" y="95693"/>
                          <a:pt x="320471" y="106326"/>
                        </a:cubicBezTo>
                        <a:cubicBezTo>
                          <a:pt x="-188120" y="116959"/>
                          <a:pt x="13012" y="101010"/>
                          <a:pt x="214145" y="8506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Logo&#10;&#10;Description automatically generated">
            <a:extLst>
              <a:ext uri="{FF2B5EF4-FFF2-40B4-BE49-F238E27FC236}">
                <a16:creationId xmlns:a16="http://schemas.microsoft.com/office/drawing/2014/main" id="{FF2D99F3-DB54-4B04-EA32-0176AA56A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349" y="299328"/>
            <a:ext cx="1367656" cy="806458"/>
          </a:xfrm>
          <a:prstGeom prst="rect">
            <a:avLst/>
          </a:prstGeom>
        </p:spPr>
      </p:pic>
      <p:sp>
        <p:nvSpPr>
          <p:cNvPr id="6" name="TextBox 5">
            <a:extLst>
              <a:ext uri="{FF2B5EF4-FFF2-40B4-BE49-F238E27FC236}">
                <a16:creationId xmlns:a16="http://schemas.microsoft.com/office/drawing/2014/main" id="{F4ABFE7E-9072-1B19-BEAC-E4EFD6B8EE18}"/>
              </a:ext>
            </a:extLst>
          </p:cNvPr>
          <p:cNvSpPr txBox="1"/>
          <p:nvPr/>
        </p:nvSpPr>
        <p:spPr>
          <a:xfrm>
            <a:off x="5301343" y="1976251"/>
            <a:ext cx="5573485" cy="738664"/>
          </a:xfrm>
          <a:custGeom>
            <a:avLst/>
            <a:gdLst>
              <a:gd name="connsiteX0" fmla="*/ 0 w 5573485"/>
              <a:gd name="connsiteY0" fmla="*/ 0 h 738664"/>
              <a:gd name="connsiteX1" fmla="*/ 557349 w 5573485"/>
              <a:gd name="connsiteY1" fmla="*/ 0 h 738664"/>
              <a:gd name="connsiteX2" fmla="*/ 947492 w 5573485"/>
              <a:gd name="connsiteY2" fmla="*/ 0 h 738664"/>
              <a:gd name="connsiteX3" fmla="*/ 1337636 w 5573485"/>
              <a:gd name="connsiteY3" fmla="*/ 0 h 738664"/>
              <a:gd name="connsiteX4" fmla="*/ 1950720 w 5573485"/>
              <a:gd name="connsiteY4" fmla="*/ 0 h 738664"/>
              <a:gd name="connsiteX5" fmla="*/ 2508068 w 5573485"/>
              <a:gd name="connsiteY5" fmla="*/ 0 h 738664"/>
              <a:gd name="connsiteX6" fmla="*/ 3176886 w 5573485"/>
              <a:gd name="connsiteY6" fmla="*/ 0 h 738664"/>
              <a:gd name="connsiteX7" fmla="*/ 3678500 w 5573485"/>
              <a:gd name="connsiteY7" fmla="*/ 0 h 738664"/>
              <a:gd name="connsiteX8" fmla="*/ 4235849 w 5573485"/>
              <a:gd name="connsiteY8" fmla="*/ 0 h 738664"/>
              <a:gd name="connsiteX9" fmla="*/ 4848932 w 5573485"/>
              <a:gd name="connsiteY9" fmla="*/ 0 h 738664"/>
              <a:gd name="connsiteX10" fmla="*/ 5573485 w 5573485"/>
              <a:gd name="connsiteY10" fmla="*/ 0 h 738664"/>
              <a:gd name="connsiteX11" fmla="*/ 5573485 w 5573485"/>
              <a:gd name="connsiteY11" fmla="*/ 384105 h 738664"/>
              <a:gd name="connsiteX12" fmla="*/ 5573485 w 5573485"/>
              <a:gd name="connsiteY12" fmla="*/ 738664 h 738664"/>
              <a:gd name="connsiteX13" fmla="*/ 5127606 w 5573485"/>
              <a:gd name="connsiteY13" fmla="*/ 738664 h 738664"/>
              <a:gd name="connsiteX14" fmla="*/ 4625993 w 5573485"/>
              <a:gd name="connsiteY14" fmla="*/ 738664 h 738664"/>
              <a:gd name="connsiteX15" fmla="*/ 3957174 w 5573485"/>
              <a:gd name="connsiteY15" fmla="*/ 738664 h 738664"/>
              <a:gd name="connsiteX16" fmla="*/ 3399826 w 5573485"/>
              <a:gd name="connsiteY16" fmla="*/ 738664 h 738664"/>
              <a:gd name="connsiteX17" fmla="*/ 2786743 w 5573485"/>
              <a:gd name="connsiteY17" fmla="*/ 738664 h 738664"/>
              <a:gd name="connsiteX18" fmla="*/ 2285129 w 5573485"/>
              <a:gd name="connsiteY18" fmla="*/ 738664 h 738664"/>
              <a:gd name="connsiteX19" fmla="*/ 1839250 w 5573485"/>
              <a:gd name="connsiteY19" fmla="*/ 738664 h 738664"/>
              <a:gd name="connsiteX20" fmla="*/ 1393371 w 5573485"/>
              <a:gd name="connsiteY20" fmla="*/ 738664 h 738664"/>
              <a:gd name="connsiteX21" fmla="*/ 1003227 w 5573485"/>
              <a:gd name="connsiteY21" fmla="*/ 738664 h 738664"/>
              <a:gd name="connsiteX22" fmla="*/ 501614 w 5573485"/>
              <a:gd name="connsiteY22" fmla="*/ 738664 h 738664"/>
              <a:gd name="connsiteX23" fmla="*/ 0 w 5573485"/>
              <a:gd name="connsiteY23" fmla="*/ 738664 h 738664"/>
              <a:gd name="connsiteX24" fmla="*/ 0 w 5573485"/>
              <a:gd name="connsiteY24" fmla="*/ 376719 h 738664"/>
              <a:gd name="connsiteX25" fmla="*/ 0 w 5573485"/>
              <a:gd name="connsiteY25"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73485" h="738664" fill="none" extrusionOk="0">
                <a:moveTo>
                  <a:pt x="0" y="0"/>
                </a:moveTo>
                <a:cubicBezTo>
                  <a:pt x="156141" y="-192"/>
                  <a:pt x="360904" y="47161"/>
                  <a:pt x="557349" y="0"/>
                </a:cubicBezTo>
                <a:cubicBezTo>
                  <a:pt x="753794" y="-47161"/>
                  <a:pt x="775353" y="20375"/>
                  <a:pt x="947492" y="0"/>
                </a:cubicBezTo>
                <a:cubicBezTo>
                  <a:pt x="1119631" y="-20375"/>
                  <a:pt x="1244849" y="5684"/>
                  <a:pt x="1337636" y="0"/>
                </a:cubicBezTo>
                <a:cubicBezTo>
                  <a:pt x="1430423" y="-5684"/>
                  <a:pt x="1670596" y="71088"/>
                  <a:pt x="1950720" y="0"/>
                </a:cubicBezTo>
                <a:cubicBezTo>
                  <a:pt x="2230844" y="-71088"/>
                  <a:pt x="2379925" y="47823"/>
                  <a:pt x="2508068" y="0"/>
                </a:cubicBezTo>
                <a:cubicBezTo>
                  <a:pt x="2636211" y="-47823"/>
                  <a:pt x="2961710" y="11560"/>
                  <a:pt x="3176886" y="0"/>
                </a:cubicBezTo>
                <a:cubicBezTo>
                  <a:pt x="3392062" y="-11560"/>
                  <a:pt x="3489473" y="46873"/>
                  <a:pt x="3678500" y="0"/>
                </a:cubicBezTo>
                <a:cubicBezTo>
                  <a:pt x="3867527" y="-46873"/>
                  <a:pt x="3989101" y="17043"/>
                  <a:pt x="4235849" y="0"/>
                </a:cubicBezTo>
                <a:cubicBezTo>
                  <a:pt x="4482597" y="-17043"/>
                  <a:pt x="4570059" y="35821"/>
                  <a:pt x="4848932" y="0"/>
                </a:cubicBezTo>
                <a:cubicBezTo>
                  <a:pt x="5127805" y="-35821"/>
                  <a:pt x="5228318" y="11289"/>
                  <a:pt x="5573485" y="0"/>
                </a:cubicBezTo>
                <a:cubicBezTo>
                  <a:pt x="5603220" y="151312"/>
                  <a:pt x="5548733" y="258937"/>
                  <a:pt x="5573485" y="384105"/>
                </a:cubicBezTo>
                <a:cubicBezTo>
                  <a:pt x="5598237" y="509273"/>
                  <a:pt x="5554173" y="644831"/>
                  <a:pt x="5573485" y="738664"/>
                </a:cubicBezTo>
                <a:cubicBezTo>
                  <a:pt x="5377025" y="745007"/>
                  <a:pt x="5226960" y="697316"/>
                  <a:pt x="5127606" y="738664"/>
                </a:cubicBezTo>
                <a:cubicBezTo>
                  <a:pt x="5028252" y="780012"/>
                  <a:pt x="4848220" y="713614"/>
                  <a:pt x="4625993" y="738664"/>
                </a:cubicBezTo>
                <a:cubicBezTo>
                  <a:pt x="4403766" y="763714"/>
                  <a:pt x="4166764" y="721467"/>
                  <a:pt x="3957174" y="738664"/>
                </a:cubicBezTo>
                <a:cubicBezTo>
                  <a:pt x="3747584" y="755861"/>
                  <a:pt x="3636489" y="730500"/>
                  <a:pt x="3399826" y="738664"/>
                </a:cubicBezTo>
                <a:cubicBezTo>
                  <a:pt x="3163163" y="746828"/>
                  <a:pt x="3055713" y="717108"/>
                  <a:pt x="2786743" y="738664"/>
                </a:cubicBezTo>
                <a:cubicBezTo>
                  <a:pt x="2517773" y="760220"/>
                  <a:pt x="2436893" y="711102"/>
                  <a:pt x="2285129" y="738664"/>
                </a:cubicBezTo>
                <a:cubicBezTo>
                  <a:pt x="2133365" y="766226"/>
                  <a:pt x="1951256" y="722814"/>
                  <a:pt x="1839250" y="738664"/>
                </a:cubicBezTo>
                <a:cubicBezTo>
                  <a:pt x="1727244" y="754514"/>
                  <a:pt x="1591122" y="702659"/>
                  <a:pt x="1393371" y="738664"/>
                </a:cubicBezTo>
                <a:cubicBezTo>
                  <a:pt x="1195620" y="774669"/>
                  <a:pt x="1174349" y="699452"/>
                  <a:pt x="1003227" y="738664"/>
                </a:cubicBezTo>
                <a:cubicBezTo>
                  <a:pt x="832105" y="777876"/>
                  <a:pt x="633603" y="711232"/>
                  <a:pt x="501614" y="738664"/>
                </a:cubicBezTo>
                <a:cubicBezTo>
                  <a:pt x="369625" y="766096"/>
                  <a:pt x="142245" y="682550"/>
                  <a:pt x="0" y="738664"/>
                </a:cubicBezTo>
                <a:cubicBezTo>
                  <a:pt x="-19068" y="634204"/>
                  <a:pt x="24382" y="502095"/>
                  <a:pt x="0" y="376719"/>
                </a:cubicBezTo>
                <a:cubicBezTo>
                  <a:pt x="-24382" y="251344"/>
                  <a:pt x="42279" y="144872"/>
                  <a:pt x="0" y="0"/>
                </a:cubicBezTo>
                <a:close/>
              </a:path>
              <a:path w="5573485" h="738664" stroke="0" extrusionOk="0">
                <a:moveTo>
                  <a:pt x="0" y="0"/>
                </a:moveTo>
                <a:cubicBezTo>
                  <a:pt x="186684" y="-2078"/>
                  <a:pt x="465306" y="17911"/>
                  <a:pt x="668818" y="0"/>
                </a:cubicBezTo>
                <a:cubicBezTo>
                  <a:pt x="872330" y="-17911"/>
                  <a:pt x="1029260" y="55656"/>
                  <a:pt x="1170432" y="0"/>
                </a:cubicBezTo>
                <a:cubicBezTo>
                  <a:pt x="1311604" y="-55656"/>
                  <a:pt x="1578315" y="35503"/>
                  <a:pt x="1783515" y="0"/>
                </a:cubicBezTo>
                <a:cubicBezTo>
                  <a:pt x="1988715" y="-35503"/>
                  <a:pt x="2071890" y="21417"/>
                  <a:pt x="2340864" y="0"/>
                </a:cubicBezTo>
                <a:cubicBezTo>
                  <a:pt x="2609838" y="-21417"/>
                  <a:pt x="2555551" y="37397"/>
                  <a:pt x="2731008" y="0"/>
                </a:cubicBezTo>
                <a:cubicBezTo>
                  <a:pt x="2906465" y="-37397"/>
                  <a:pt x="3185075" y="31341"/>
                  <a:pt x="3399826" y="0"/>
                </a:cubicBezTo>
                <a:cubicBezTo>
                  <a:pt x="3614577" y="-31341"/>
                  <a:pt x="3825169" y="22505"/>
                  <a:pt x="4012909" y="0"/>
                </a:cubicBezTo>
                <a:cubicBezTo>
                  <a:pt x="4200649" y="-22505"/>
                  <a:pt x="4399289" y="29425"/>
                  <a:pt x="4570258" y="0"/>
                </a:cubicBezTo>
                <a:cubicBezTo>
                  <a:pt x="4741227" y="-29425"/>
                  <a:pt x="4810635" y="30093"/>
                  <a:pt x="4960402" y="0"/>
                </a:cubicBezTo>
                <a:cubicBezTo>
                  <a:pt x="5110169" y="-30093"/>
                  <a:pt x="5425274" y="55070"/>
                  <a:pt x="5573485" y="0"/>
                </a:cubicBezTo>
                <a:cubicBezTo>
                  <a:pt x="5603227" y="107599"/>
                  <a:pt x="5572209" y="257548"/>
                  <a:pt x="5573485" y="384105"/>
                </a:cubicBezTo>
                <a:cubicBezTo>
                  <a:pt x="5574761" y="510662"/>
                  <a:pt x="5570983" y="607006"/>
                  <a:pt x="5573485" y="738664"/>
                </a:cubicBezTo>
                <a:cubicBezTo>
                  <a:pt x="5377017" y="758760"/>
                  <a:pt x="5219043" y="707276"/>
                  <a:pt x="5127606" y="738664"/>
                </a:cubicBezTo>
                <a:cubicBezTo>
                  <a:pt x="5036169" y="770052"/>
                  <a:pt x="4824067" y="731930"/>
                  <a:pt x="4681727" y="738664"/>
                </a:cubicBezTo>
                <a:cubicBezTo>
                  <a:pt x="4539387" y="745398"/>
                  <a:pt x="4407976" y="687655"/>
                  <a:pt x="4235849" y="738664"/>
                </a:cubicBezTo>
                <a:cubicBezTo>
                  <a:pt x="4063722" y="789673"/>
                  <a:pt x="3987190" y="706649"/>
                  <a:pt x="3845705" y="738664"/>
                </a:cubicBezTo>
                <a:cubicBezTo>
                  <a:pt x="3704220" y="770679"/>
                  <a:pt x="3370642" y="714349"/>
                  <a:pt x="3232621" y="738664"/>
                </a:cubicBezTo>
                <a:cubicBezTo>
                  <a:pt x="3094600" y="762979"/>
                  <a:pt x="2889748" y="695121"/>
                  <a:pt x="2786743" y="738664"/>
                </a:cubicBezTo>
                <a:cubicBezTo>
                  <a:pt x="2683738" y="782207"/>
                  <a:pt x="2489887" y="694078"/>
                  <a:pt x="2396599" y="738664"/>
                </a:cubicBezTo>
                <a:cubicBezTo>
                  <a:pt x="2303311" y="783250"/>
                  <a:pt x="2192556" y="732572"/>
                  <a:pt x="2006455" y="738664"/>
                </a:cubicBezTo>
                <a:cubicBezTo>
                  <a:pt x="1820354" y="744756"/>
                  <a:pt x="1776603" y="704779"/>
                  <a:pt x="1616311" y="738664"/>
                </a:cubicBezTo>
                <a:cubicBezTo>
                  <a:pt x="1456019" y="772549"/>
                  <a:pt x="1356545" y="688244"/>
                  <a:pt x="1114697" y="738664"/>
                </a:cubicBezTo>
                <a:cubicBezTo>
                  <a:pt x="872849" y="789084"/>
                  <a:pt x="719515" y="726361"/>
                  <a:pt x="613083" y="738664"/>
                </a:cubicBezTo>
                <a:cubicBezTo>
                  <a:pt x="506651" y="750967"/>
                  <a:pt x="273167" y="719064"/>
                  <a:pt x="0" y="738664"/>
                </a:cubicBezTo>
                <a:cubicBezTo>
                  <a:pt x="-8252" y="602343"/>
                  <a:pt x="10081" y="543982"/>
                  <a:pt x="0" y="361945"/>
                </a:cubicBezTo>
                <a:cubicBezTo>
                  <a:pt x="-10081" y="179908"/>
                  <a:pt x="40736" y="166704"/>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a:t>
            </a:r>
            <a:r>
              <a:rPr lang="en-GB" sz="1400" b="1" i="1" dirty="0">
                <a:solidFill>
                  <a:schemeClr val="tx1">
                    <a:lumMod val="65000"/>
                    <a:lumOff val="35000"/>
                  </a:schemeClr>
                </a:solidFill>
              </a:rPr>
              <a:t>We are not asking for favours </a:t>
            </a:r>
            <a:r>
              <a:rPr lang="en-GB" sz="1400" i="1" dirty="0">
                <a:solidFill>
                  <a:schemeClr val="tx1">
                    <a:lumMod val="65000"/>
                    <a:lumOff val="35000"/>
                  </a:schemeClr>
                </a:solidFill>
              </a:rPr>
              <a:t>– this is not what’s going on here – it’s not a favour to listen to citizens’ voices, it’s not a favour to bridge the gap between EU institutions and people at grass-roots level.” (focus group)</a:t>
            </a:r>
          </a:p>
        </p:txBody>
      </p:sp>
      <p:sp>
        <p:nvSpPr>
          <p:cNvPr id="8" name="TextBox 7">
            <a:extLst>
              <a:ext uri="{FF2B5EF4-FFF2-40B4-BE49-F238E27FC236}">
                <a16:creationId xmlns:a16="http://schemas.microsoft.com/office/drawing/2014/main" id="{9C471292-B06F-9CEA-AD1D-46885818A811}"/>
              </a:ext>
            </a:extLst>
          </p:cNvPr>
          <p:cNvSpPr txBox="1"/>
          <p:nvPr/>
        </p:nvSpPr>
        <p:spPr>
          <a:xfrm>
            <a:off x="5301343" y="3000229"/>
            <a:ext cx="5573485" cy="523220"/>
          </a:xfrm>
          <a:custGeom>
            <a:avLst/>
            <a:gdLst>
              <a:gd name="connsiteX0" fmla="*/ 0 w 5573485"/>
              <a:gd name="connsiteY0" fmla="*/ 0 h 523220"/>
              <a:gd name="connsiteX1" fmla="*/ 501614 w 5573485"/>
              <a:gd name="connsiteY1" fmla="*/ 0 h 523220"/>
              <a:gd name="connsiteX2" fmla="*/ 1114697 w 5573485"/>
              <a:gd name="connsiteY2" fmla="*/ 0 h 523220"/>
              <a:gd name="connsiteX3" fmla="*/ 1783515 w 5573485"/>
              <a:gd name="connsiteY3" fmla="*/ 0 h 523220"/>
              <a:gd name="connsiteX4" fmla="*/ 2173659 w 5573485"/>
              <a:gd name="connsiteY4" fmla="*/ 0 h 523220"/>
              <a:gd name="connsiteX5" fmla="*/ 2563803 w 5573485"/>
              <a:gd name="connsiteY5" fmla="*/ 0 h 523220"/>
              <a:gd name="connsiteX6" fmla="*/ 3176886 w 5573485"/>
              <a:gd name="connsiteY6" fmla="*/ 0 h 523220"/>
              <a:gd name="connsiteX7" fmla="*/ 3734235 w 5573485"/>
              <a:gd name="connsiteY7" fmla="*/ 0 h 523220"/>
              <a:gd name="connsiteX8" fmla="*/ 4403053 w 5573485"/>
              <a:gd name="connsiteY8" fmla="*/ 0 h 523220"/>
              <a:gd name="connsiteX9" fmla="*/ 4904667 w 5573485"/>
              <a:gd name="connsiteY9" fmla="*/ 0 h 523220"/>
              <a:gd name="connsiteX10" fmla="*/ 5573485 w 5573485"/>
              <a:gd name="connsiteY10" fmla="*/ 0 h 523220"/>
              <a:gd name="connsiteX11" fmla="*/ 5573485 w 5573485"/>
              <a:gd name="connsiteY11" fmla="*/ 523220 h 523220"/>
              <a:gd name="connsiteX12" fmla="*/ 5071871 w 5573485"/>
              <a:gd name="connsiteY12" fmla="*/ 523220 h 523220"/>
              <a:gd name="connsiteX13" fmla="*/ 4625993 w 5573485"/>
              <a:gd name="connsiteY13" fmla="*/ 523220 h 523220"/>
              <a:gd name="connsiteX14" fmla="*/ 4012909 w 5573485"/>
              <a:gd name="connsiteY14" fmla="*/ 523220 h 523220"/>
              <a:gd name="connsiteX15" fmla="*/ 3567030 w 5573485"/>
              <a:gd name="connsiteY15" fmla="*/ 523220 h 523220"/>
              <a:gd name="connsiteX16" fmla="*/ 3065417 w 5573485"/>
              <a:gd name="connsiteY16" fmla="*/ 523220 h 523220"/>
              <a:gd name="connsiteX17" fmla="*/ 2396599 w 5573485"/>
              <a:gd name="connsiteY17" fmla="*/ 523220 h 523220"/>
              <a:gd name="connsiteX18" fmla="*/ 1839250 w 5573485"/>
              <a:gd name="connsiteY18" fmla="*/ 523220 h 523220"/>
              <a:gd name="connsiteX19" fmla="*/ 1226167 w 5573485"/>
              <a:gd name="connsiteY19" fmla="*/ 523220 h 523220"/>
              <a:gd name="connsiteX20" fmla="*/ 724553 w 5573485"/>
              <a:gd name="connsiteY20" fmla="*/ 523220 h 523220"/>
              <a:gd name="connsiteX21" fmla="*/ 0 w 5573485"/>
              <a:gd name="connsiteY21" fmla="*/ 523220 h 523220"/>
              <a:gd name="connsiteX22" fmla="*/ 0 w 5573485"/>
              <a:gd name="connsiteY2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73485" h="523220" fill="none" extrusionOk="0">
                <a:moveTo>
                  <a:pt x="0" y="0"/>
                </a:moveTo>
                <a:cubicBezTo>
                  <a:pt x="145048" y="-11954"/>
                  <a:pt x="340105" y="57287"/>
                  <a:pt x="501614" y="0"/>
                </a:cubicBezTo>
                <a:cubicBezTo>
                  <a:pt x="663123" y="-57287"/>
                  <a:pt x="992077" y="61283"/>
                  <a:pt x="1114697" y="0"/>
                </a:cubicBezTo>
                <a:cubicBezTo>
                  <a:pt x="1237317" y="-61283"/>
                  <a:pt x="1500509" y="74253"/>
                  <a:pt x="1783515" y="0"/>
                </a:cubicBezTo>
                <a:cubicBezTo>
                  <a:pt x="2066521" y="-74253"/>
                  <a:pt x="1992055" y="15725"/>
                  <a:pt x="2173659" y="0"/>
                </a:cubicBezTo>
                <a:cubicBezTo>
                  <a:pt x="2355263" y="-15725"/>
                  <a:pt x="2471016" y="5684"/>
                  <a:pt x="2563803" y="0"/>
                </a:cubicBezTo>
                <a:cubicBezTo>
                  <a:pt x="2656590" y="-5684"/>
                  <a:pt x="2900184" y="73252"/>
                  <a:pt x="3176886" y="0"/>
                </a:cubicBezTo>
                <a:cubicBezTo>
                  <a:pt x="3453588" y="-73252"/>
                  <a:pt x="3605539" y="41171"/>
                  <a:pt x="3734235" y="0"/>
                </a:cubicBezTo>
                <a:cubicBezTo>
                  <a:pt x="3862931" y="-41171"/>
                  <a:pt x="4187877" y="11560"/>
                  <a:pt x="4403053" y="0"/>
                </a:cubicBezTo>
                <a:cubicBezTo>
                  <a:pt x="4618229" y="-11560"/>
                  <a:pt x="4715640" y="46873"/>
                  <a:pt x="4904667" y="0"/>
                </a:cubicBezTo>
                <a:cubicBezTo>
                  <a:pt x="5093694" y="-46873"/>
                  <a:pt x="5407551" y="19088"/>
                  <a:pt x="5573485" y="0"/>
                </a:cubicBezTo>
                <a:cubicBezTo>
                  <a:pt x="5608168" y="258968"/>
                  <a:pt x="5554257" y="281569"/>
                  <a:pt x="5573485" y="523220"/>
                </a:cubicBezTo>
                <a:cubicBezTo>
                  <a:pt x="5372869" y="551447"/>
                  <a:pt x="5298694" y="505914"/>
                  <a:pt x="5071871" y="523220"/>
                </a:cubicBezTo>
                <a:cubicBezTo>
                  <a:pt x="4845048" y="540526"/>
                  <a:pt x="4791611" y="487932"/>
                  <a:pt x="4625993" y="523220"/>
                </a:cubicBezTo>
                <a:cubicBezTo>
                  <a:pt x="4460375" y="558508"/>
                  <a:pt x="4264279" y="520441"/>
                  <a:pt x="4012909" y="523220"/>
                </a:cubicBezTo>
                <a:cubicBezTo>
                  <a:pt x="3761539" y="525999"/>
                  <a:pt x="3666384" y="481872"/>
                  <a:pt x="3567030" y="523220"/>
                </a:cubicBezTo>
                <a:cubicBezTo>
                  <a:pt x="3467676" y="564568"/>
                  <a:pt x="3287644" y="498170"/>
                  <a:pt x="3065417" y="523220"/>
                </a:cubicBezTo>
                <a:cubicBezTo>
                  <a:pt x="2843190" y="548270"/>
                  <a:pt x="2605789" y="502112"/>
                  <a:pt x="2396599" y="523220"/>
                </a:cubicBezTo>
                <a:cubicBezTo>
                  <a:pt x="2187409" y="544328"/>
                  <a:pt x="2081432" y="516217"/>
                  <a:pt x="1839250" y="523220"/>
                </a:cubicBezTo>
                <a:cubicBezTo>
                  <a:pt x="1597068" y="530223"/>
                  <a:pt x="1495137" y="501664"/>
                  <a:pt x="1226167" y="523220"/>
                </a:cubicBezTo>
                <a:cubicBezTo>
                  <a:pt x="957197" y="544776"/>
                  <a:pt x="876317" y="495658"/>
                  <a:pt x="724553" y="523220"/>
                </a:cubicBezTo>
                <a:cubicBezTo>
                  <a:pt x="572789" y="550782"/>
                  <a:pt x="332243" y="439209"/>
                  <a:pt x="0" y="523220"/>
                </a:cubicBezTo>
                <a:cubicBezTo>
                  <a:pt x="-2628" y="358787"/>
                  <a:pt x="16680" y="110530"/>
                  <a:pt x="0" y="0"/>
                </a:cubicBezTo>
                <a:close/>
              </a:path>
              <a:path w="5573485" h="523220" stroke="0" extrusionOk="0">
                <a:moveTo>
                  <a:pt x="0" y="0"/>
                </a:moveTo>
                <a:cubicBezTo>
                  <a:pt x="186684" y="-2078"/>
                  <a:pt x="465306" y="17911"/>
                  <a:pt x="668818" y="0"/>
                </a:cubicBezTo>
                <a:cubicBezTo>
                  <a:pt x="872330" y="-17911"/>
                  <a:pt x="1029260" y="55656"/>
                  <a:pt x="1170432" y="0"/>
                </a:cubicBezTo>
                <a:cubicBezTo>
                  <a:pt x="1311604" y="-55656"/>
                  <a:pt x="1578315" y="35503"/>
                  <a:pt x="1783515" y="0"/>
                </a:cubicBezTo>
                <a:cubicBezTo>
                  <a:pt x="1988715" y="-35503"/>
                  <a:pt x="2071890" y="21417"/>
                  <a:pt x="2340864" y="0"/>
                </a:cubicBezTo>
                <a:cubicBezTo>
                  <a:pt x="2609838" y="-21417"/>
                  <a:pt x="2555551" y="37397"/>
                  <a:pt x="2731008" y="0"/>
                </a:cubicBezTo>
                <a:cubicBezTo>
                  <a:pt x="2906465" y="-37397"/>
                  <a:pt x="3185075" y="31341"/>
                  <a:pt x="3399826" y="0"/>
                </a:cubicBezTo>
                <a:cubicBezTo>
                  <a:pt x="3614577" y="-31341"/>
                  <a:pt x="3825169" y="22505"/>
                  <a:pt x="4012909" y="0"/>
                </a:cubicBezTo>
                <a:cubicBezTo>
                  <a:pt x="4200649" y="-22505"/>
                  <a:pt x="4399289" y="29425"/>
                  <a:pt x="4570258" y="0"/>
                </a:cubicBezTo>
                <a:cubicBezTo>
                  <a:pt x="4741227" y="-29425"/>
                  <a:pt x="4810635" y="30093"/>
                  <a:pt x="4960402" y="0"/>
                </a:cubicBezTo>
                <a:cubicBezTo>
                  <a:pt x="5110169" y="-30093"/>
                  <a:pt x="5425274" y="55070"/>
                  <a:pt x="5573485" y="0"/>
                </a:cubicBezTo>
                <a:cubicBezTo>
                  <a:pt x="5606989" y="232228"/>
                  <a:pt x="5512645" y="313565"/>
                  <a:pt x="5573485" y="523220"/>
                </a:cubicBezTo>
                <a:cubicBezTo>
                  <a:pt x="5446383" y="566719"/>
                  <a:pt x="5307110" y="504791"/>
                  <a:pt x="5127606" y="523220"/>
                </a:cubicBezTo>
                <a:cubicBezTo>
                  <a:pt x="4948102" y="541649"/>
                  <a:pt x="4886637" y="491749"/>
                  <a:pt x="4737462" y="523220"/>
                </a:cubicBezTo>
                <a:cubicBezTo>
                  <a:pt x="4588287" y="554691"/>
                  <a:pt x="4433923" y="516486"/>
                  <a:pt x="4291583" y="523220"/>
                </a:cubicBezTo>
                <a:cubicBezTo>
                  <a:pt x="4149243" y="529954"/>
                  <a:pt x="4017832" y="472211"/>
                  <a:pt x="3845705" y="523220"/>
                </a:cubicBezTo>
                <a:cubicBezTo>
                  <a:pt x="3673578" y="574229"/>
                  <a:pt x="3597046" y="491205"/>
                  <a:pt x="3455561" y="523220"/>
                </a:cubicBezTo>
                <a:cubicBezTo>
                  <a:pt x="3314076" y="555235"/>
                  <a:pt x="2980498" y="498905"/>
                  <a:pt x="2842477" y="523220"/>
                </a:cubicBezTo>
                <a:cubicBezTo>
                  <a:pt x="2704456" y="547535"/>
                  <a:pt x="2499604" y="479677"/>
                  <a:pt x="2396599" y="523220"/>
                </a:cubicBezTo>
                <a:cubicBezTo>
                  <a:pt x="2293594" y="566763"/>
                  <a:pt x="2099743" y="478634"/>
                  <a:pt x="2006455" y="523220"/>
                </a:cubicBezTo>
                <a:cubicBezTo>
                  <a:pt x="1913167" y="567806"/>
                  <a:pt x="1802412" y="517128"/>
                  <a:pt x="1616311" y="523220"/>
                </a:cubicBezTo>
                <a:cubicBezTo>
                  <a:pt x="1430210" y="529312"/>
                  <a:pt x="1386459" y="489335"/>
                  <a:pt x="1226167" y="523220"/>
                </a:cubicBezTo>
                <a:cubicBezTo>
                  <a:pt x="1065875" y="557105"/>
                  <a:pt x="966401" y="472800"/>
                  <a:pt x="724553" y="523220"/>
                </a:cubicBezTo>
                <a:cubicBezTo>
                  <a:pt x="482705" y="573640"/>
                  <a:pt x="234574" y="441473"/>
                  <a:pt x="0" y="523220"/>
                </a:cubicBezTo>
                <a:cubicBezTo>
                  <a:pt x="-61896" y="350783"/>
                  <a:pt x="55110" y="110159"/>
                  <a:pt x="0" y="0"/>
                </a:cubicBezTo>
                <a:close/>
              </a:path>
            </a:pathLst>
          </a:custGeom>
          <a:solidFill>
            <a:schemeClr val="bg1">
              <a:lumMod val="95000"/>
            </a:schemeClr>
          </a:solidFill>
          <a:ln>
            <a:solidFill>
              <a:srgbClr val="009999"/>
            </a:solidFill>
            <a:extLst>
              <a:ext uri="{C807C97D-BFC1-408E-A445-0C87EB9F89A2}">
                <ask:lineSketchStyleProps xmlns:ask="http://schemas.microsoft.com/office/drawing/2018/sketchyshapes" sd="1036674498">
                  <a:prstGeom prst="rect">
                    <a:avLst/>
                  </a:prstGeom>
                  <ask:type>
                    <ask:lineSketchScribble/>
                  </ask:type>
                </ask:lineSketchStyleProps>
              </a:ext>
            </a:extLst>
          </a:ln>
        </p:spPr>
        <p:txBody>
          <a:bodyPr wrap="square">
            <a:spAutoFit/>
          </a:bodyPr>
          <a:lstStyle/>
          <a:p>
            <a:pPr algn="ctr"/>
            <a:r>
              <a:rPr lang="en-GB" sz="1400" i="1" dirty="0">
                <a:solidFill>
                  <a:schemeClr val="tx1">
                    <a:lumMod val="65000"/>
                    <a:lumOff val="35000"/>
                  </a:schemeClr>
                </a:solidFill>
              </a:rPr>
              <a:t>“The dialogue itself, as it should be, </a:t>
            </a:r>
            <a:r>
              <a:rPr lang="en-GB" sz="1400" b="1" i="1" dirty="0">
                <a:solidFill>
                  <a:schemeClr val="tx1">
                    <a:lumMod val="65000"/>
                    <a:lumOff val="35000"/>
                  </a:schemeClr>
                </a:solidFill>
              </a:rPr>
              <a:t>is not happening at the moment</a:t>
            </a:r>
            <a:r>
              <a:rPr lang="en-GB" sz="1400" i="1" dirty="0">
                <a:solidFill>
                  <a:schemeClr val="tx1">
                    <a:lumMod val="65000"/>
                    <a:lumOff val="35000"/>
                  </a:schemeClr>
                </a:solidFill>
              </a:rPr>
              <a:t>.” (focus group)</a:t>
            </a:r>
          </a:p>
        </p:txBody>
      </p:sp>
    </p:spTree>
    <p:extLst>
      <p:ext uri="{BB962C8B-B14F-4D97-AF65-F5344CB8AC3E}">
        <p14:creationId xmlns:p14="http://schemas.microsoft.com/office/powerpoint/2010/main" val="3912939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592</Words>
  <Application>Microsoft Office PowerPoint</Application>
  <PresentationFormat>Widescreen</PresentationFormat>
  <Paragraphs>31</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The role of trust in civil dialogue Preliminary findings of the EnTrust project   Civil society organisations defending and strengthening European democracy Civil Society Europe 30 March 2023, EESC   Funded by the EU – Horizon2020 – Grant Agreement No. 870572 https://entrust-project.eu   </vt:lpstr>
      <vt:lpstr>Mutual trust</vt:lpstr>
      <vt:lpstr>Participation at EU level</vt:lpstr>
      <vt:lpstr>Civil dialogue at EU level</vt:lpstr>
      <vt:lpstr>Contact: Civil Society Europe Anne Esser anne.esser@civilsocietyeurope.eu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Esser</dc:creator>
  <cp:lastModifiedBy>Anne Esser</cp:lastModifiedBy>
  <cp:revision>7</cp:revision>
  <dcterms:created xsi:type="dcterms:W3CDTF">2022-09-23T08:33:36Z</dcterms:created>
  <dcterms:modified xsi:type="dcterms:W3CDTF">2023-03-30T12:51:49Z</dcterms:modified>
</cp:coreProperties>
</file>