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s-MX" alt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670" autoAdjust="0"/>
    <p:restoredTop sz="94660"/>
  </p:normalViewPr>
  <p:slideViewPr>
    <p:cSldViewPr snapToGrid="0">
      <p:cViewPr>
        <p:scale>
          <a:sx n="47" d="100"/>
          <a:sy n="47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numCol="1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numCol="1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alt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250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09809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numCol="1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277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numCol="1"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1940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517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3068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54055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numCol="1" anchor="ctr"/>
          <a:lstStyle/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numCol="1"/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82062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3041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numCol="1" anchor="b"/>
          <a:lstStyle>
            <a:lvl1pPr algn="l">
              <a:defRPr sz="4000" b="0" cap="none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numCol="1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939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numCol="1"/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numCol="1"/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1554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numCol="1">
            <a:normAutofit/>
          </a:bodyPr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numCol="1">
            <a:normAutofit/>
          </a:bodyPr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7564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numCol="1"/>
          <a:lstStyle/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0749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9099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numCol="1" anchor="b">
            <a:normAutofit/>
          </a:bodyPr>
          <a:lstStyle>
            <a:lvl1pPr>
              <a:defRPr sz="2000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numCol="1">
            <a:normAutofit/>
          </a:bodyPr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numCol="1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3035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numCol="1" anchor="b">
            <a:normAutofit/>
          </a:bodyPr>
          <a:lstStyle>
            <a:lvl1pPr algn="l">
              <a:defRPr sz="2400" b="0"/>
            </a:lvl1pPr>
          </a:lstStyle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numCol="1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alt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numCol="1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alt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MX" alt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839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s-ES" alt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s-ES" altLang="es-ES" smtClean="0"/>
              <a:t>Editar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F85B-73E8-47FB-B68A-038FB3766BEB}" type="datetimeFigureOut">
              <a:rPr lang="es-MX" altLang="es-MX" smtClean="0"/>
              <a:t>04/10/2017</a:t>
            </a:fld>
            <a:endParaRPr lang="es-MX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85D4A9-D3B3-41DC-B5E5-6CC3DC653B3E}" type="slidenum">
              <a:rPr lang="es-MX" altLang="es-MX" smtClean="0"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672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7090" y="469502"/>
            <a:ext cx="9170641" cy="1530401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s-MX" altLang="es-MX" b="1" dirty="0" smtClean="0"/>
              <a:t>Trabajo decente y preservación del medioambiente como pilares del desarrollo sustentable</a:t>
            </a:r>
            <a:r>
              <a:rPr lang="es-MX" altLang="es-MX" dirty="0" smtClean="0"/>
              <a:t/>
            </a:r>
            <a:br>
              <a:rPr lang="es-MX" altLang="es-MX" dirty="0" smtClean="0"/>
            </a:br>
            <a:endParaRPr lang="es-MX" alt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-575106" y="1890682"/>
            <a:ext cx="10515600" cy="4846291"/>
          </a:xfrm>
        </p:spPr>
        <p:txBody>
          <a:bodyPr numCol="1">
            <a:normAutofit/>
          </a:bodyPr>
          <a:lstStyle/>
          <a:p>
            <a:endParaRPr lang="es-MX" altLang="es-MX" dirty="0" smtClean="0"/>
          </a:p>
          <a:p>
            <a:endParaRPr lang="es-MX" altLang="es-MX" dirty="0"/>
          </a:p>
          <a:p>
            <a:endParaRPr lang="es-MX" altLang="es-MX" dirty="0" smtClean="0"/>
          </a:p>
          <a:p>
            <a:endParaRPr lang="es-MX" altLang="es-MX" dirty="0"/>
          </a:p>
          <a:p>
            <a:endParaRPr lang="es-MX" altLang="es-MX" dirty="0" smtClean="0"/>
          </a:p>
          <a:p>
            <a:endParaRPr lang="es-MX" altLang="es-MX" dirty="0"/>
          </a:p>
          <a:p>
            <a:endParaRPr lang="es-MX" altLang="es-MX" dirty="0" smtClean="0"/>
          </a:p>
          <a:p>
            <a:pPr marL="0" indent="0">
              <a:buNone/>
            </a:pPr>
            <a:r>
              <a:rPr lang="es-MX" altLang="es-MX" dirty="0" smtClean="0"/>
              <a:t>                                             CONSEJO NACIONAL DE LOS TRABAJADORES</a:t>
            </a:r>
          </a:p>
          <a:p>
            <a:pPr marL="0" indent="0">
              <a:buNone/>
            </a:pPr>
            <a:r>
              <a:rPr lang="es-MX" altLang="es-MX" dirty="0" smtClean="0"/>
              <a:t>                                                                      MEXICO</a:t>
            </a:r>
          </a:p>
          <a:p>
            <a:pPr marL="0" indent="0">
              <a:buNone/>
            </a:pPr>
            <a:r>
              <a:rPr lang="es-MX" altLang="es-MX" dirty="0"/>
              <a:t> </a:t>
            </a:r>
            <a:r>
              <a:rPr lang="es-MX" altLang="es-MX" dirty="0" smtClean="0"/>
              <a:t>                                 </a:t>
            </a:r>
            <a:r>
              <a:rPr lang="es-MX" altLang="es-MX" sz="1300" dirty="0" smtClean="0"/>
              <a:t>                                                                                                     CLAUDIA MAGDALA ZURITA ALEJANDRE</a:t>
            </a:r>
          </a:p>
          <a:p>
            <a:pPr marL="0" indent="0">
              <a:buNone/>
            </a:pPr>
            <a:r>
              <a:rPr lang="es-MX" altLang="es-MX" sz="1300" dirty="0"/>
              <a:t>	</a:t>
            </a:r>
            <a:r>
              <a:rPr lang="es-MX" altLang="es-MX" sz="1300" dirty="0" smtClean="0"/>
              <a:t>							                                                                       COLIMA, MEXICO A 3 DE OCTUBRE DE 2017</a:t>
            </a:r>
            <a:endParaRPr lang="es-MX" altLang="es-MX" sz="13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66674"/>
              </p:ext>
            </p:extLst>
          </p:nvPr>
        </p:nvGraphicFramePr>
        <p:xfrm>
          <a:off x="3257864" y="1723063"/>
          <a:ext cx="3435401" cy="2818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3" imgW="31712382" imgH="26018626" progId="CorelDraw.Graphic.18">
                  <p:embed/>
                </p:oleObj>
              </mc:Choice>
              <mc:Fallback>
                <p:oleObj name="CorelDRAW" r:id="rId3" imgW="31712382" imgH="26018626" progId="CorelDraw.Graphic.1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864" y="1723063"/>
                        <a:ext cx="3435401" cy="2818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965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68960"/>
            <a:ext cx="8596465" cy="5913120"/>
          </a:xfrm>
        </p:spPr>
        <p:txBody>
          <a:bodyPr>
            <a:noAutofit/>
          </a:bodyPr>
          <a:lstStyle/>
          <a:p>
            <a:pPr algn="just"/>
            <a:r>
              <a:rPr sz="2400" dirty="0"/>
              <a:t>Los </a:t>
            </a:r>
            <a:r>
              <a:rPr sz="2400" dirty="0" err="1"/>
              <a:t>Estados</a:t>
            </a:r>
            <a:r>
              <a:rPr sz="2400" dirty="0"/>
              <a:t> </a:t>
            </a:r>
            <a:r>
              <a:rPr sz="2400" dirty="0" err="1"/>
              <a:t>deben</a:t>
            </a:r>
            <a:r>
              <a:rPr sz="2400" dirty="0"/>
              <a:t> </a:t>
            </a:r>
            <a:r>
              <a:rPr sz="2400" dirty="0" err="1"/>
              <a:t>ser</a:t>
            </a:r>
            <a:r>
              <a:rPr sz="2400" dirty="0"/>
              <a:t> </a:t>
            </a:r>
            <a:r>
              <a:rPr sz="2400" dirty="0" err="1"/>
              <a:t>garantes</a:t>
            </a:r>
            <a:r>
              <a:rPr sz="2400" dirty="0"/>
              <a:t> de la </a:t>
            </a:r>
            <a:r>
              <a:rPr sz="2400" dirty="0" err="1"/>
              <a:t>legalidad</a:t>
            </a:r>
            <a:r>
              <a:rPr sz="2400" dirty="0"/>
              <a:t>, la </a:t>
            </a:r>
            <a:r>
              <a:rPr sz="2400" dirty="0" err="1"/>
              <a:t>promoción</a:t>
            </a:r>
            <a:r>
              <a:rPr sz="2400" dirty="0"/>
              <a:t> y </a:t>
            </a:r>
            <a:r>
              <a:rPr sz="2400" dirty="0" err="1"/>
              <a:t>protección</a:t>
            </a:r>
            <a:r>
              <a:rPr sz="2400" dirty="0"/>
              <a:t> de las </a:t>
            </a:r>
            <a:r>
              <a:rPr sz="2400" dirty="0" err="1"/>
              <a:t>normas</a:t>
            </a:r>
            <a:r>
              <a:rPr sz="2400" dirty="0"/>
              <a:t> </a:t>
            </a:r>
            <a:r>
              <a:rPr sz="2400" dirty="0" err="1"/>
              <a:t>fundamentales</a:t>
            </a:r>
            <a:r>
              <a:rPr sz="2400" dirty="0"/>
              <a:t> del </a:t>
            </a:r>
            <a:r>
              <a:rPr sz="2400" dirty="0" err="1" smtClean="0"/>
              <a:t>trabajo</a:t>
            </a:r>
            <a:r>
              <a:rPr lang="es-MX" sz="2400" dirty="0"/>
              <a:t> </a:t>
            </a:r>
            <a:r>
              <a:rPr sz="2400" dirty="0" smtClean="0"/>
              <a:t>para </a:t>
            </a:r>
            <a:r>
              <a:rPr sz="2400" dirty="0"/>
              <a:t>que se </a:t>
            </a:r>
            <a:r>
              <a:rPr sz="2400" dirty="0" err="1"/>
              <a:t>proteja</a:t>
            </a:r>
            <a:r>
              <a:rPr sz="2400" dirty="0"/>
              <a:t> a las y </a:t>
            </a:r>
            <a:r>
              <a:rPr sz="2400" dirty="0" err="1"/>
              <a:t>los</a:t>
            </a:r>
            <a:r>
              <a:rPr sz="2400" dirty="0"/>
              <a:t> </a:t>
            </a:r>
            <a:r>
              <a:rPr sz="2400" dirty="0" err="1"/>
              <a:t>trabajadores</a:t>
            </a:r>
            <a:r>
              <a:rPr sz="2400" dirty="0"/>
              <a:t> y a </a:t>
            </a:r>
            <a:r>
              <a:rPr sz="2400" dirty="0" err="1"/>
              <a:t>sus</a:t>
            </a:r>
            <a:r>
              <a:rPr sz="2400" dirty="0"/>
              <a:t> </a:t>
            </a:r>
            <a:r>
              <a:rPr sz="2400" dirty="0" err="1" smtClean="0"/>
              <a:t>familias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dirty="0" smtClean="0"/>
              <a:t>Deben promover la </a:t>
            </a:r>
            <a:r>
              <a:rPr sz="2400" dirty="0" err="1" smtClean="0"/>
              <a:t>generación</a:t>
            </a:r>
            <a:r>
              <a:rPr sz="2400" dirty="0" smtClean="0"/>
              <a:t> </a:t>
            </a:r>
            <a:r>
              <a:rPr sz="2400" dirty="0"/>
              <a:t>de </a:t>
            </a:r>
            <a:r>
              <a:rPr sz="2400" dirty="0" err="1"/>
              <a:t>empleos</a:t>
            </a:r>
            <a:r>
              <a:rPr sz="2400" dirty="0"/>
              <a:t> </a:t>
            </a:r>
            <a:r>
              <a:rPr sz="2400" dirty="0" err="1"/>
              <a:t>formales</a:t>
            </a:r>
            <a:r>
              <a:rPr sz="2400" dirty="0"/>
              <a:t> con derechos, </a:t>
            </a:r>
            <a:r>
              <a:rPr sz="2400" dirty="0" err="1"/>
              <a:t>garantías</a:t>
            </a:r>
            <a:r>
              <a:rPr sz="2400" dirty="0"/>
              <a:t> para la </a:t>
            </a:r>
            <a:r>
              <a:rPr sz="2400" dirty="0" err="1"/>
              <a:t>negociación</a:t>
            </a:r>
            <a:r>
              <a:rPr sz="2400" dirty="0"/>
              <a:t> </a:t>
            </a:r>
            <a:r>
              <a:rPr sz="2400" dirty="0" err="1"/>
              <a:t>colectiva</a:t>
            </a:r>
            <a:r>
              <a:rPr sz="2400" dirty="0"/>
              <a:t>, el </a:t>
            </a:r>
            <a:r>
              <a:rPr sz="2400" dirty="0" err="1"/>
              <a:t>ejercicio</a:t>
            </a:r>
            <a:r>
              <a:rPr sz="2400" dirty="0"/>
              <a:t> de la </a:t>
            </a:r>
            <a:r>
              <a:rPr sz="2400" dirty="0" err="1"/>
              <a:t>libertad</a:t>
            </a:r>
            <a:r>
              <a:rPr sz="2400" dirty="0"/>
              <a:t> </a:t>
            </a:r>
            <a:r>
              <a:rPr sz="2400" dirty="0" err="1"/>
              <a:t>sindical</a:t>
            </a:r>
            <a:r>
              <a:rPr sz="2400" dirty="0"/>
              <a:t>, la </a:t>
            </a:r>
            <a:r>
              <a:rPr sz="2400" dirty="0" err="1"/>
              <a:t>seguridad</a:t>
            </a:r>
            <a:r>
              <a:rPr sz="2400" dirty="0"/>
              <a:t> social universal y </a:t>
            </a:r>
            <a:r>
              <a:rPr sz="2400" dirty="0" err="1"/>
              <a:t>diálogo</a:t>
            </a:r>
            <a:r>
              <a:rPr sz="2400" dirty="0"/>
              <a:t> social </a:t>
            </a:r>
            <a:r>
              <a:rPr sz="2400" dirty="0" err="1"/>
              <a:t>verdadero</a:t>
            </a:r>
            <a:r>
              <a:rPr sz="2400" dirty="0"/>
              <a:t>.</a:t>
            </a:r>
            <a:endParaRPr lang="en-US" sz="2400" dirty="0"/>
          </a:p>
          <a:p>
            <a:pPr algn="just"/>
            <a:r>
              <a:rPr lang="es-MX" sz="2400" dirty="0" smtClean="0"/>
              <a:t>Promover </a:t>
            </a:r>
            <a:r>
              <a:rPr sz="2400" dirty="0" smtClean="0"/>
              <a:t>la </a:t>
            </a:r>
            <a:r>
              <a:rPr sz="2400" dirty="0" err="1"/>
              <a:t>ratificación</a:t>
            </a:r>
            <a:r>
              <a:rPr sz="2400" dirty="0"/>
              <a:t> y </a:t>
            </a:r>
            <a:r>
              <a:rPr sz="2400" dirty="0" err="1"/>
              <a:t>aplicación</a:t>
            </a:r>
            <a:r>
              <a:rPr sz="2400" dirty="0"/>
              <a:t> de </a:t>
            </a:r>
            <a:r>
              <a:rPr lang="es-MX" sz="2400" dirty="0" smtClean="0"/>
              <a:t>los </a:t>
            </a:r>
            <a:r>
              <a:rPr sz="2400" dirty="0" err="1" smtClean="0"/>
              <a:t>convenios</a:t>
            </a:r>
            <a:r>
              <a:rPr lang="es-MX" sz="2400" dirty="0" smtClean="0"/>
              <a:t> de la OIT</a:t>
            </a:r>
            <a:r>
              <a:rPr sz="2400" dirty="0" smtClean="0"/>
              <a:t> </a:t>
            </a:r>
            <a:r>
              <a:rPr sz="2400" dirty="0" err="1"/>
              <a:t>por</a:t>
            </a:r>
            <a:r>
              <a:rPr sz="2400" dirty="0"/>
              <a:t> </a:t>
            </a:r>
            <a:r>
              <a:rPr sz="2400" dirty="0" err="1"/>
              <a:t>todos</a:t>
            </a:r>
            <a:r>
              <a:rPr sz="2400" dirty="0"/>
              <a:t> </a:t>
            </a:r>
            <a:r>
              <a:rPr sz="2400" dirty="0" err="1"/>
              <a:t>los</a:t>
            </a:r>
            <a:r>
              <a:rPr sz="2400" dirty="0"/>
              <a:t> </a:t>
            </a:r>
            <a:r>
              <a:rPr sz="2400" dirty="0" err="1"/>
              <a:t>países</a:t>
            </a:r>
            <a:r>
              <a:rPr sz="2400" dirty="0"/>
              <a:t> </a:t>
            </a:r>
            <a:r>
              <a:rPr sz="2400" dirty="0" err="1"/>
              <a:t>miembros</a:t>
            </a:r>
            <a:r>
              <a:rPr sz="2400" dirty="0"/>
              <a:t>, con </a:t>
            </a:r>
            <a:r>
              <a:rPr sz="2400" dirty="0" err="1"/>
              <a:t>una</a:t>
            </a:r>
            <a:r>
              <a:rPr sz="2400" dirty="0"/>
              <a:t> </a:t>
            </a:r>
            <a:r>
              <a:rPr sz="2400" dirty="0" err="1"/>
              <a:t>presencia</a:t>
            </a:r>
            <a:r>
              <a:rPr sz="2400" dirty="0"/>
              <a:t> </a:t>
            </a:r>
            <a:r>
              <a:rPr sz="2400" dirty="0" err="1"/>
              <a:t>sindical</a:t>
            </a:r>
            <a:r>
              <a:rPr sz="2400" dirty="0"/>
              <a:t> </a:t>
            </a:r>
            <a:r>
              <a:rPr sz="2400" dirty="0" err="1"/>
              <a:t>más</a:t>
            </a:r>
            <a:r>
              <a:rPr sz="2400" dirty="0"/>
              <a:t> </a:t>
            </a:r>
            <a:r>
              <a:rPr sz="2400" dirty="0" err="1"/>
              <a:t>protagónica</a:t>
            </a:r>
            <a:r>
              <a:rPr sz="2400" dirty="0"/>
              <a:t>.</a:t>
            </a:r>
          </a:p>
          <a:p>
            <a:pPr algn="just"/>
            <a:r>
              <a:rPr sz="2400" dirty="0" err="1"/>
              <a:t>Elaboración</a:t>
            </a:r>
            <a:r>
              <a:rPr sz="2400" dirty="0"/>
              <a:t> y </a:t>
            </a:r>
            <a:r>
              <a:rPr sz="2400" dirty="0" err="1"/>
              <a:t>ejecución</a:t>
            </a:r>
            <a:r>
              <a:rPr sz="2400" dirty="0"/>
              <a:t> de </a:t>
            </a:r>
            <a:r>
              <a:rPr sz="2400" dirty="0" err="1"/>
              <a:t>Programas</a:t>
            </a:r>
            <a:r>
              <a:rPr sz="2400" dirty="0"/>
              <a:t> de </a:t>
            </a:r>
            <a:r>
              <a:rPr sz="2400" dirty="0" err="1"/>
              <a:t>cooperación</a:t>
            </a:r>
            <a:r>
              <a:rPr sz="2400" dirty="0"/>
              <a:t> </a:t>
            </a:r>
            <a:r>
              <a:rPr sz="2400" dirty="0" err="1"/>
              <a:t>focalizados</a:t>
            </a:r>
            <a:r>
              <a:rPr sz="2400" dirty="0"/>
              <a:t> a </a:t>
            </a:r>
            <a:r>
              <a:rPr sz="2400" dirty="0" err="1"/>
              <a:t>los</a:t>
            </a:r>
            <a:r>
              <a:rPr sz="2400" dirty="0"/>
              <a:t> </a:t>
            </a:r>
            <a:r>
              <a:rPr sz="2400" dirty="0" err="1"/>
              <a:t>países</a:t>
            </a:r>
            <a:r>
              <a:rPr sz="2400" dirty="0"/>
              <a:t> de las </a:t>
            </a:r>
            <a:r>
              <a:rPr sz="2400" dirty="0" err="1"/>
              <a:t>Américas</a:t>
            </a:r>
            <a:r>
              <a:rPr sz="2400" dirty="0"/>
              <a:t> con mayor </a:t>
            </a:r>
            <a:r>
              <a:rPr sz="2400" dirty="0" err="1"/>
              <a:t>déficit</a:t>
            </a:r>
            <a:r>
              <a:rPr sz="2400" dirty="0"/>
              <a:t> de </a:t>
            </a:r>
            <a:r>
              <a:rPr sz="2400" dirty="0" err="1"/>
              <a:t>trabajo</a:t>
            </a:r>
            <a:r>
              <a:rPr sz="2400" dirty="0"/>
              <a:t> </a:t>
            </a:r>
            <a:r>
              <a:rPr sz="2400" dirty="0" err="1"/>
              <a:t>decente</a:t>
            </a:r>
            <a:r>
              <a:rPr sz="2400" dirty="0"/>
              <a:t> y </a:t>
            </a:r>
            <a:r>
              <a:rPr sz="2400" dirty="0" err="1"/>
              <a:t>menos</a:t>
            </a:r>
            <a:r>
              <a:rPr sz="2400" dirty="0"/>
              <a:t> </a:t>
            </a:r>
            <a:r>
              <a:rPr sz="2400" dirty="0" err="1"/>
              <a:t>desarrollo</a:t>
            </a:r>
            <a:r>
              <a:rPr sz="2400" dirty="0"/>
              <a:t> </a:t>
            </a:r>
            <a:r>
              <a:rPr sz="2400" dirty="0" err="1"/>
              <a:t>sindical</a:t>
            </a:r>
            <a:r>
              <a:rPr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9601" y="223521"/>
            <a:ext cx="8722966" cy="792480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s-MX" altLang="es-MX" sz="3100" dirty="0" smtClean="0"/>
              <a:t>Libertad sindical y negociación </a:t>
            </a:r>
            <a:r>
              <a:rPr lang="es-MX" altLang="es-MX" sz="3100" dirty="0" smtClean="0"/>
              <a:t>colectiva</a:t>
            </a:r>
            <a:r>
              <a:rPr lang="es-MX" altLang="es-MX" dirty="0" smtClean="0"/>
              <a:t/>
            </a:r>
            <a:br>
              <a:rPr lang="es-MX" altLang="es-MX" dirty="0" smtClean="0"/>
            </a:br>
            <a:endParaRPr lang="es-MX" alt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504" y="894081"/>
            <a:ext cx="8918229" cy="5791200"/>
          </a:xfrm>
        </p:spPr>
        <p:txBody>
          <a:bodyPr numCol="1">
            <a:normAutofit/>
          </a:bodyPr>
          <a:lstStyle/>
          <a:p>
            <a:pPr algn="just"/>
            <a:r>
              <a:rPr lang="es-MX" altLang="es-MX" sz="2800" dirty="0" smtClean="0"/>
              <a:t>Los </a:t>
            </a:r>
            <a:r>
              <a:rPr lang="es-MX" altLang="es-MX" sz="2800" dirty="0"/>
              <a:t>trabajadores tienen derecho a organizarse libremente</a:t>
            </a:r>
            <a:r>
              <a:rPr lang="es-MX" altLang="es-MX" sz="2800" dirty="0" smtClean="0"/>
              <a:t>, a </a:t>
            </a:r>
            <a:r>
              <a:rPr lang="es-MX" altLang="es-MX" sz="2800" dirty="0"/>
              <a:t>elegir el tipo de estructura y formas de representación, a </a:t>
            </a:r>
            <a:r>
              <a:rPr lang="es-MX" altLang="es-MX" sz="2800" dirty="0" smtClean="0"/>
              <a:t>ejercer el </a:t>
            </a:r>
            <a:r>
              <a:rPr lang="es-MX" altLang="es-MX" sz="2800" dirty="0"/>
              <a:t>derecho a huelga, a negociar colectivamente, a ser partícipes </a:t>
            </a:r>
            <a:r>
              <a:rPr lang="es-MX" altLang="es-MX" sz="2800" dirty="0" smtClean="0"/>
              <a:t>en la </a:t>
            </a:r>
            <a:r>
              <a:rPr lang="es-MX" altLang="es-MX" sz="2800" dirty="0"/>
              <a:t>distribución de los beneficios; tanto en el ámbito privado como </a:t>
            </a:r>
            <a:r>
              <a:rPr lang="es-MX" altLang="es-MX" sz="2800" dirty="0" smtClean="0"/>
              <a:t>en el </a:t>
            </a:r>
            <a:r>
              <a:rPr lang="es-MX" altLang="es-MX" sz="2800" dirty="0"/>
              <a:t>público, el sector urbano y rural de la </a:t>
            </a:r>
            <a:r>
              <a:rPr lang="es-MX" altLang="es-MX" sz="2800" dirty="0" smtClean="0"/>
              <a:t>economía, garantizando los derechos de sus agremiados siendo responsable de fomentar el crecimiento de las empresas</a:t>
            </a:r>
          </a:p>
          <a:p>
            <a:pPr algn="just"/>
            <a:r>
              <a:rPr lang="es-MX" altLang="es-MX" sz="2800" dirty="0" smtClean="0"/>
              <a:t>Se debe poner fin </a:t>
            </a:r>
            <a:r>
              <a:rPr lang="es-MX" altLang="es-MX" sz="2800" dirty="0"/>
              <a:t>de la persecución y la violencia contra las y los </a:t>
            </a:r>
            <a:r>
              <a:rPr lang="es-MX" altLang="es-MX" sz="2800" dirty="0" smtClean="0"/>
              <a:t>trabajadores que </a:t>
            </a:r>
            <a:r>
              <a:rPr lang="es-MX" altLang="es-MX" sz="2800" dirty="0"/>
              <a:t>se organizan y </a:t>
            </a:r>
            <a:r>
              <a:rPr lang="es-MX" altLang="es-MX" sz="2800" dirty="0" smtClean="0"/>
              <a:t>luchan por mejorar sus condiciones de trabajo.</a:t>
            </a:r>
            <a:endParaRPr lang="es-MX" alt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363453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65" y="760992"/>
            <a:ext cx="8917935" cy="5700768"/>
          </a:xfrm>
        </p:spPr>
        <p:txBody>
          <a:bodyPr>
            <a:noAutofit/>
          </a:bodyPr>
          <a:lstStyle/>
          <a:p>
            <a:pPr algn="just"/>
            <a:r>
              <a:rPr sz="2800" dirty="0" err="1"/>
              <a:t>Eliminación</a:t>
            </a:r>
            <a:r>
              <a:rPr sz="2800" dirty="0"/>
              <a:t> de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seudo-sindicatos</a:t>
            </a:r>
            <a:r>
              <a:rPr sz="2800" dirty="0"/>
              <a:t> </a:t>
            </a:r>
            <a:r>
              <a:rPr sz="2800" dirty="0" err="1"/>
              <a:t>dominados</a:t>
            </a:r>
            <a:r>
              <a:rPr sz="2800" dirty="0"/>
              <a:t> </a:t>
            </a:r>
            <a:r>
              <a:rPr sz="2800" dirty="0" err="1"/>
              <a:t>por</a:t>
            </a:r>
            <a:r>
              <a:rPr sz="2800" dirty="0"/>
              <a:t>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empleadores</a:t>
            </a:r>
            <a:r>
              <a:rPr sz="2800" dirty="0"/>
              <a:t>. </a:t>
            </a:r>
            <a:endParaRPr lang="en-US" sz="2800" dirty="0"/>
          </a:p>
          <a:p>
            <a:pPr algn="just"/>
            <a:r>
              <a:rPr sz="2800" dirty="0" err="1"/>
              <a:t>Prohibición</a:t>
            </a:r>
            <a:r>
              <a:rPr sz="2800" dirty="0"/>
              <a:t> del </a:t>
            </a:r>
            <a:r>
              <a:rPr sz="2800" dirty="0" err="1"/>
              <a:t>uso</a:t>
            </a:r>
            <a:r>
              <a:rPr sz="2800" dirty="0"/>
              <a:t> de </a:t>
            </a:r>
            <a:r>
              <a:rPr sz="2800" dirty="0" err="1"/>
              <a:t>contratos</a:t>
            </a:r>
            <a:r>
              <a:rPr sz="2800" dirty="0"/>
              <a:t> de </a:t>
            </a:r>
            <a:r>
              <a:rPr sz="2800" dirty="0" err="1" smtClean="0"/>
              <a:t>protección</a:t>
            </a:r>
            <a:r>
              <a:rPr lang="es-MX" sz="2800" dirty="0" smtClean="0"/>
              <a:t>,</a:t>
            </a:r>
            <a:r>
              <a:rPr sz="2800" dirty="0" smtClean="0"/>
              <a:t> </a:t>
            </a:r>
            <a:r>
              <a:rPr sz="2800" dirty="0" err="1" smtClean="0"/>
              <a:t>utilizados</a:t>
            </a:r>
            <a:r>
              <a:rPr sz="2800" dirty="0" smtClean="0"/>
              <a:t> </a:t>
            </a:r>
            <a:r>
              <a:rPr sz="2800" dirty="0"/>
              <a:t>para </a:t>
            </a:r>
            <a:r>
              <a:rPr sz="2800" dirty="0" err="1"/>
              <a:t>obligar</a:t>
            </a:r>
            <a:r>
              <a:rPr sz="2800" dirty="0"/>
              <a:t> a </a:t>
            </a:r>
            <a:r>
              <a:rPr sz="2800" dirty="0" err="1" smtClean="0"/>
              <a:t>los</a:t>
            </a:r>
            <a:r>
              <a:rPr sz="2800" dirty="0" smtClean="0"/>
              <a:t> </a:t>
            </a:r>
            <a:r>
              <a:rPr sz="2800" dirty="0" err="1"/>
              <a:t>trabajadores</a:t>
            </a:r>
            <a:r>
              <a:rPr sz="2800" dirty="0"/>
              <a:t> a </a:t>
            </a:r>
            <a:r>
              <a:rPr sz="2800" dirty="0" err="1"/>
              <a:t>unirse</a:t>
            </a:r>
            <a:r>
              <a:rPr sz="2800" dirty="0"/>
              <a:t> al </a:t>
            </a:r>
            <a:r>
              <a:rPr sz="2800" dirty="0" err="1"/>
              <a:t>sindicato</a:t>
            </a:r>
            <a:r>
              <a:rPr sz="2800" dirty="0"/>
              <a:t> de </a:t>
            </a:r>
            <a:r>
              <a:rPr sz="2800" dirty="0" err="1"/>
              <a:t>preferencia</a:t>
            </a:r>
            <a:r>
              <a:rPr sz="2800" dirty="0"/>
              <a:t> del </a:t>
            </a:r>
            <a:r>
              <a:rPr sz="2800" dirty="0" err="1"/>
              <a:t>empleador</a:t>
            </a:r>
            <a:r>
              <a:rPr sz="2800" dirty="0"/>
              <a:t>. </a:t>
            </a:r>
          </a:p>
          <a:p>
            <a:pPr algn="just"/>
            <a:r>
              <a:rPr sz="2800" dirty="0" err="1"/>
              <a:t>Eliminación</a:t>
            </a:r>
            <a:r>
              <a:rPr sz="2800" dirty="0"/>
              <a:t> </a:t>
            </a:r>
            <a:r>
              <a:rPr sz="2800" dirty="0" smtClean="0"/>
              <a:t>de</a:t>
            </a:r>
            <a:r>
              <a:rPr lang="es-MX" sz="2800" dirty="0" smtClean="0"/>
              <a:t> los intentos por </a:t>
            </a:r>
            <a:r>
              <a:rPr sz="2800" dirty="0" err="1" smtClean="0"/>
              <a:t>restri</a:t>
            </a:r>
            <a:r>
              <a:rPr lang="es-MX" sz="2800" dirty="0" err="1" smtClean="0"/>
              <a:t>ngir</a:t>
            </a:r>
            <a:r>
              <a:rPr lang="es-MX" sz="2800" dirty="0" smtClean="0"/>
              <a:t> el derecho </a:t>
            </a:r>
            <a:r>
              <a:rPr sz="2800" dirty="0" smtClean="0"/>
              <a:t>a </a:t>
            </a:r>
            <a:r>
              <a:rPr sz="2800" dirty="0"/>
              <a:t>la </a:t>
            </a:r>
            <a:r>
              <a:rPr sz="2800" dirty="0" err="1" smtClean="0"/>
              <a:t>huelga</a:t>
            </a:r>
            <a:r>
              <a:rPr sz="2800" dirty="0" smtClean="0"/>
              <a:t>.</a:t>
            </a:r>
            <a:endParaRPr sz="2800" dirty="0"/>
          </a:p>
          <a:p>
            <a:pPr algn="just"/>
            <a:r>
              <a:rPr sz="2800" dirty="0" err="1"/>
              <a:t>Promover</a:t>
            </a:r>
            <a:r>
              <a:rPr sz="2800" dirty="0"/>
              <a:t> la </a:t>
            </a:r>
            <a:r>
              <a:rPr sz="2800" dirty="0" err="1"/>
              <a:t>negociación</a:t>
            </a:r>
            <a:r>
              <a:rPr sz="2800" dirty="0"/>
              <a:t> </a:t>
            </a:r>
            <a:r>
              <a:rPr sz="2800" dirty="0" err="1"/>
              <a:t>colectiva</a:t>
            </a:r>
            <a:r>
              <a:rPr sz="2800" dirty="0"/>
              <a:t> </a:t>
            </a:r>
            <a:r>
              <a:rPr sz="2800" dirty="0" err="1"/>
              <a:t>por</a:t>
            </a:r>
            <a:r>
              <a:rPr sz="2800" dirty="0"/>
              <a:t> la </a:t>
            </a:r>
            <a:r>
              <a:rPr sz="2800" dirty="0" err="1"/>
              <a:t>vía</a:t>
            </a:r>
            <a:r>
              <a:rPr sz="2800" dirty="0"/>
              <a:t> </a:t>
            </a:r>
            <a:r>
              <a:rPr sz="2800" dirty="0" err="1"/>
              <a:t>legislativa</a:t>
            </a:r>
            <a:r>
              <a:rPr sz="2800" dirty="0"/>
              <a:t>. La </a:t>
            </a:r>
            <a:r>
              <a:rPr sz="2800" dirty="0" err="1"/>
              <a:t>normativa</a:t>
            </a:r>
            <a:r>
              <a:rPr sz="2800" dirty="0"/>
              <a:t> no </a:t>
            </a:r>
            <a:r>
              <a:rPr sz="2800" dirty="0" err="1"/>
              <a:t>debe</a:t>
            </a:r>
            <a:r>
              <a:rPr sz="2800" dirty="0"/>
              <a:t> </a:t>
            </a:r>
            <a:r>
              <a:rPr sz="2800" dirty="0" err="1"/>
              <a:t>afectar</a:t>
            </a:r>
            <a:r>
              <a:rPr sz="2800" dirty="0"/>
              <a:t> la </a:t>
            </a:r>
            <a:r>
              <a:rPr sz="2800" dirty="0" err="1"/>
              <a:t>autonomía</a:t>
            </a:r>
            <a:r>
              <a:rPr sz="2800" dirty="0"/>
              <a:t> </a:t>
            </a:r>
            <a:r>
              <a:rPr sz="2800" dirty="0" err="1"/>
              <a:t>colectiva</a:t>
            </a:r>
            <a:r>
              <a:rPr sz="2800" dirty="0"/>
              <a:t> de las </a:t>
            </a:r>
            <a:r>
              <a:rPr sz="2800" dirty="0" err="1"/>
              <a:t>organizaciones</a:t>
            </a:r>
            <a:r>
              <a:rPr sz="2800" dirty="0"/>
              <a:t> de las y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trabajadores</a:t>
            </a:r>
            <a:r>
              <a:rPr sz="2800" dirty="0"/>
              <a:t> </a:t>
            </a:r>
            <a:r>
              <a:rPr sz="2800" dirty="0" err="1"/>
              <a:t>ni</a:t>
            </a:r>
            <a:r>
              <a:rPr sz="2800" dirty="0"/>
              <a:t> el </a:t>
            </a:r>
            <a:r>
              <a:rPr sz="2800" dirty="0" err="1"/>
              <a:t>ejercicio</a:t>
            </a:r>
            <a:r>
              <a:rPr sz="2800" dirty="0"/>
              <a:t> de la </a:t>
            </a:r>
            <a:r>
              <a:rPr sz="2800" dirty="0" err="1"/>
              <a:t>libertad</a:t>
            </a:r>
            <a:r>
              <a:rPr sz="2800" dirty="0"/>
              <a:t> </a:t>
            </a:r>
            <a:r>
              <a:rPr sz="2800" dirty="0" err="1"/>
              <a:t>sindical</a:t>
            </a:r>
            <a:r>
              <a:rPr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4340" y="670069"/>
            <a:ext cx="10515600" cy="841475"/>
          </a:xfrm>
        </p:spPr>
        <p:txBody>
          <a:bodyPr numCol="1">
            <a:noAutofit/>
          </a:bodyPr>
          <a:lstStyle/>
          <a:p>
            <a:pPr algn="ctr"/>
            <a:r>
              <a:rPr lang="es-MX" altLang="es-MX" sz="3600" b="1" dirty="0" smtClean="0"/>
              <a:t>DESARROLLO SUSTENTABLE</a:t>
            </a:r>
            <a:br>
              <a:rPr lang="es-MX" altLang="es-MX" sz="3600" b="1" dirty="0" smtClean="0"/>
            </a:br>
            <a:endParaRPr lang="es-MX" alt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2938" y="1451071"/>
            <a:ext cx="9325270" cy="4955381"/>
          </a:xfrm>
        </p:spPr>
        <p:txBody>
          <a:bodyPr numCol="1">
            <a:normAutofit fontScale="85000" lnSpcReduction="20000"/>
          </a:bodyPr>
          <a:lstStyle/>
          <a:p>
            <a:pPr algn="just"/>
            <a:r>
              <a:rPr lang="es-MX" altLang="es-MX" sz="3300" dirty="0" smtClean="0">
                <a:solidFill>
                  <a:srgbClr val="000000"/>
                </a:solidFill>
              </a:rPr>
              <a:t>El </a:t>
            </a:r>
            <a:r>
              <a:rPr lang="es-MX" altLang="es-MX" sz="3300" dirty="0">
                <a:solidFill>
                  <a:srgbClr val="000000"/>
                </a:solidFill>
              </a:rPr>
              <a:t>capitalismo </a:t>
            </a:r>
            <a:r>
              <a:rPr lang="es-MX" altLang="es-MX" sz="3300" dirty="0" smtClean="0">
                <a:solidFill>
                  <a:srgbClr val="000000"/>
                </a:solidFill>
              </a:rPr>
              <a:t>actuó </a:t>
            </a:r>
            <a:r>
              <a:rPr lang="es-MX" altLang="es-MX" sz="3300" dirty="0">
                <a:solidFill>
                  <a:srgbClr val="000000"/>
                </a:solidFill>
              </a:rPr>
              <a:t>a partir de la supremacía de las fuerzas del mercado en todos los ámbitos de la vida, sin control </a:t>
            </a:r>
            <a:r>
              <a:rPr lang="es-MX" altLang="es-MX" sz="3300" dirty="0" smtClean="0">
                <a:solidFill>
                  <a:srgbClr val="000000"/>
                </a:solidFill>
              </a:rPr>
              <a:t>ni </a:t>
            </a:r>
            <a:r>
              <a:rPr lang="es-MX" altLang="es-MX" sz="3300" dirty="0">
                <a:solidFill>
                  <a:srgbClr val="000000"/>
                </a:solidFill>
              </a:rPr>
              <a:t>regulación </a:t>
            </a:r>
            <a:r>
              <a:rPr lang="es-MX" altLang="es-MX" sz="3300" dirty="0" smtClean="0">
                <a:solidFill>
                  <a:srgbClr val="000000"/>
                </a:solidFill>
              </a:rPr>
              <a:t>alguna</a:t>
            </a:r>
            <a:r>
              <a:rPr lang="es-MX" altLang="es-MX" sz="3300" dirty="0" smtClean="0">
                <a:solidFill>
                  <a:srgbClr val="000000"/>
                </a:solidFill>
              </a:rPr>
              <a:t>, </a:t>
            </a:r>
            <a:r>
              <a:rPr lang="es-MX" altLang="es-MX" sz="3300" dirty="0" smtClean="0">
                <a:solidFill>
                  <a:srgbClr val="000000"/>
                </a:solidFill>
              </a:rPr>
              <a:t>acumulando mayor </a:t>
            </a:r>
            <a:r>
              <a:rPr lang="es-MX" altLang="es-MX" sz="3300" dirty="0">
                <a:solidFill>
                  <a:srgbClr val="000000"/>
                </a:solidFill>
              </a:rPr>
              <a:t>riqueza, minimizando los instrumentos de protección social </a:t>
            </a:r>
            <a:r>
              <a:rPr lang="es-MX" altLang="es-MX" sz="3300" dirty="0" smtClean="0">
                <a:solidFill>
                  <a:srgbClr val="000000"/>
                </a:solidFill>
              </a:rPr>
              <a:t>y los </a:t>
            </a:r>
            <a:r>
              <a:rPr lang="es-MX" altLang="es-MX" sz="3300" dirty="0">
                <a:solidFill>
                  <a:srgbClr val="000000"/>
                </a:solidFill>
              </a:rPr>
              <a:t>derechos de los/as ciudadanos, extremando la destrucción de los </a:t>
            </a:r>
            <a:r>
              <a:rPr lang="es-MX" altLang="es-MX" sz="3300" dirty="0" smtClean="0">
                <a:solidFill>
                  <a:srgbClr val="000000"/>
                </a:solidFill>
              </a:rPr>
              <a:t>recursos naturales </a:t>
            </a:r>
            <a:r>
              <a:rPr lang="es-MX" altLang="es-MX" sz="3300" dirty="0">
                <a:solidFill>
                  <a:srgbClr val="000000"/>
                </a:solidFill>
              </a:rPr>
              <a:t>y llevando al planeta de manera acelerada a una </a:t>
            </a:r>
            <a:r>
              <a:rPr lang="es-MX" altLang="es-MX" sz="3300" dirty="0" smtClean="0">
                <a:solidFill>
                  <a:srgbClr val="000000"/>
                </a:solidFill>
              </a:rPr>
              <a:t>crisis económica</a:t>
            </a:r>
            <a:r>
              <a:rPr lang="es-MX" altLang="es-MX" sz="3300" dirty="0">
                <a:solidFill>
                  <a:srgbClr val="000000"/>
                </a:solidFill>
              </a:rPr>
              <a:t>, social y ambiental sin </a:t>
            </a:r>
            <a:r>
              <a:rPr lang="es-MX" altLang="es-MX" sz="3300" dirty="0" smtClean="0">
                <a:solidFill>
                  <a:srgbClr val="000000"/>
                </a:solidFill>
              </a:rPr>
              <a:t>precedentes</a:t>
            </a:r>
            <a:r>
              <a:rPr lang="es-MX" altLang="es-MX" sz="3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s-MX" altLang="es-MX" sz="3600" dirty="0">
                <a:solidFill>
                  <a:srgbClr val="000000"/>
                </a:solidFill>
              </a:rPr>
              <a:t>El enfoque de desarrollo sustentable nació del proceso de la conciencia que se creo acerca de las contradicciones entre </a:t>
            </a:r>
            <a:r>
              <a:rPr lang="es-MX" altLang="es-MX" sz="3600" dirty="0" smtClean="0">
                <a:solidFill>
                  <a:srgbClr val="000000"/>
                </a:solidFill>
              </a:rPr>
              <a:t>ese </a:t>
            </a:r>
            <a:r>
              <a:rPr lang="es-MX" altLang="es-MX" sz="3600" dirty="0">
                <a:solidFill>
                  <a:srgbClr val="000000"/>
                </a:solidFill>
              </a:rPr>
              <a:t>modelo capitalista predatorio y el derecho de los pueblos al desarrollo.</a:t>
            </a:r>
          </a:p>
          <a:p>
            <a:pPr algn="just"/>
            <a:endParaRPr lang="es-MX" altLang="es-MX" sz="3500" dirty="0"/>
          </a:p>
        </p:txBody>
      </p:sp>
    </p:spTree>
    <p:extLst>
      <p:ext uri="{BB962C8B-B14F-4D97-AF65-F5344CB8AC3E}">
        <p14:creationId xmlns:p14="http://schemas.microsoft.com/office/powerpoint/2010/main" val="155802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795" y="365075"/>
            <a:ext cx="8804393" cy="2722369"/>
          </a:xfrm>
        </p:spPr>
        <p:txBody>
          <a:bodyPr numCol="1">
            <a:normAutofit fontScale="90000"/>
          </a:bodyPr>
          <a:lstStyle/>
          <a:p>
            <a:pPr algn="just"/>
            <a:r>
              <a:rPr lang="es-ES" altLang="es-ES" sz="3000" dirty="0" smtClean="0">
                <a:solidFill>
                  <a:srgbClr val="000000"/>
                </a:solidFill>
              </a:rPr>
              <a:t>En la Cumbre para el Desarrollo Sustentable, que se llevó a cabo en septiembre de 2015, los Estados Miembros de la ONU aprobaron la Agenda </a:t>
            </a:r>
            <a:r>
              <a:rPr lang="es-ES" altLang="es-ES" sz="3000" dirty="0" smtClean="0">
                <a:solidFill>
                  <a:srgbClr val="000000"/>
                </a:solidFill>
              </a:rPr>
              <a:t>2030, </a:t>
            </a:r>
            <a:r>
              <a:rPr lang="es-ES" altLang="es-ES" sz="3000" dirty="0" smtClean="0">
                <a:solidFill>
                  <a:srgbClr val="000000"/>
                </a:solidFill>
              </a:rPr>
              <a:t>que incluye un conjunto de 17 </a:t>
            </a:r>
            <a:r>
              <a:rPr lang="es-ES" altLang="es-ES" sz="3000" dirty="0" smtClean="0">
                <a:solidFill>
                  <a:srgbClr val="000000"/>
                </a:solidFill>
              </a:rPr>
              <a:t>Objetivos, para </a:t>
            </a:r>
            <a:r>
              <a:rPr lang="es-ES" altLang="es-ES" sz="3000" dirty="0" smtClean="0">
                <a:solidFill>
                  <a:srgbClr val="000000"/>
                </a:solidFill>
              </a:rPr>
              <a:t>poner fin a la pobreza, luchar contra la desigualdad y la injusticia, y hacer fr</a:t>
            </a:r>
            <a:r>
              <a:rPr sz="3100" dirty="0" err="1">
                <a:solidFill>
                  <a:srgbClr val="000000"/>
                </a:solidFill>
              </a:rPr>
              <a:t>ente</a:t>
            </a:r>
            <a:r>
              <a:rPr sz="3100" dirty="0">
                <a:solidFill>
                  <a:srgbClr val="000000"/>
                </a:solidFill>
              </a:rPr>
              <a:t> al </a:t>
            </a:r>
            <a:r>
              <a:rPr sz="3100" dirty="0" err="1">
                <a:solidFill>
                  <a:srgbClr val="000000"/>
                </a:solidFill>
              </a:rPr>
              <a:t>cambio</a:t>
            </a:r>
            <a:r>
              <a:rPr sz="3100" dirty="0">
                <a:solidFill>
                  <a:srgbClr val="000000"/>
                </a:solidFill>
              </a:rPr>
              <a:t> </a:t>
            </a:r>
            <a:r>
              <a:rPr sz="3100" dirty="0" err="1" smtClean="0">
                <a:solidFill>
                  <a:srgbClr val="000000"/>
                </a:solidFill>
              </a:rPr>
              <a:t>climático</a:t>
            </a:r>
            <a:r>
              <a:rPr lang="es-MX" sz="3100" dirty="0" smtClean="0">
                <a:solidFill>
                  <a:srgbClr val="000000"/>
                </a:solidFill>
              </a:rPr>
              <a:t>                    .</a:t>
            </a:r>
            <a:br>
              <a:rPr lang="es-MX" sz="3100" dirty="0" smtClean="0">
                <a:solidFill>
                  <a:srgbClr val="000000"/>
                </a:solidFill>
              </a:rPr>
            </a:br>
            <a:r>
              <a:rPr lang="es-MX" sz="3100" dirty="0" smtClean="0">
                <a:solidFill>
                  <a:srgbClr val="000000"/>
                </a:solidFill>
              </a:rPr>
              <a:t>  </a:t>
            </a:r>
            <a:br>
              <a:rPr lang="es-MX" sz="3100" dirty="0" smtClean="0">
                <a:solidFill>
                  <a:srgbClr val="000000"/>
                </a:solidFill>
              </a:rPr>
            </a:br>
            <a:r>
              <a:rPr lang="es-MX" altLang="es-MX" dirty="0" smtClean="0"/>
              <a:t/>
            </a:r>
            <a:br>
              <a:rPr lang="es-MX" altLang="es-MX" dirty="0" smtClean="0"/>
            </a:br>
            <a:endParaRPr lang="es-MX" alt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506" y="3088640"/>
            <a:ext cx="8948890" cy="359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181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925" y="391234"/>
            <a:ext cx="10515600" cy="949886"/>
          </a:xfrm>
        </p:spPr>
        <p:txBody>
          <a:bodyPr numCol="1">
            <a:normAutofit fontScale="90000"/>
          </a:bodyPr>
          <a:lstStyle/>
          <a:p>
            <a:r>
              <a:rPr lang="es-MX" altLang="es-MX" dirty="0" smtClean="0"/>
              <a:t>        COMPROMISOS DE LOS </a:t>
            </a:r>
            <a:r>
              <a:rPr lang="es-MX" altLang="es-MX" dirty="0" smtClean="0"/>
              <a:t>ESTADOS SOBRE </a:t>
            </a:r>
            <a:br>
              <a:rPr lang="es-MX" altLang="es-MX" dirty="0" smtClean="0"/>
            </a:br>
            <a:r>
              <a:rPr lang="es-MX" altLang="es-MX" dirty="0"/>
              <a:t> </a:t>
            </a:r>
            <a:r>
              <a:rPr lang="es-MX" altLang="es-MX" dirty="0" smtClean="0"/>
              <a:t>                     </a:t>
            </a:r>
            <a:r>
              <a:rPr lang="es-MX" altLang="es-MX" dirty="0" smtClean="0"/>
              <a:t>TRABAJO DECENTE</a:t>
            </a:r>
            <a:endParaRPr lang="es-MX" alt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0389" y="1706879"/>
            <a:ext cx="9550432" cy="4678273"/>
          </a:xfrm>
        </p:spPr>
        <p:txBody>
          <a:bodyPr numCol="1">
            <a:noAutofit/>
          </a:bodyPr>
          <a:lstStyle/>
          <a:p>
            <a:pPr lvl="0" algn="just"/>
            <a:r>
              <a:rPr lang="es-ES" altLang="es-ES" sz="3600" dirty="0" smtClean="0"/>
              <a:t>Mantener </a:t>
            </a:r>
            <a:r>
              <a:rPr lang="es-ES" altLang="es-ES" sz="3600" dirty="0"/>
              <a:t>el crecimiento económico </a:t>
            </a:r>
            <a:r>
              <a:rPr lang="es-ES" altLang="es-ES" sz="3600" dirty="0" smtClean="0"/>
              <a:t>del </a:t>
            </a:r>
            <a:r>
              <a:rPr lang="es-ES" altLang="es-ES" sz="3600" dirty="0"/>
              <a:t>producto interno bruto de al menos un 7% anual en los países menos adelantados</a:t>
            </a:r>
            <a:endParaRPr lang="es-MX" altLang="es-MX" sz="3600" dirty="0"/>
          </a:p>
          <a:p>
            <a:pPr lvl="0" algn="just"/>
            <a:r>
              <a:rPr lang="es-ES" altLang="es-ES" sz="3600" dirty="0"/>
              <a:t>Lograr niveles más elevados de productividad económica mediante la diversificación, la modernización tecnológica y la </a:t>
            </a:r>
            <a:r>
              <a:rPr lang="es-ES" altLang="es-ES" sz="3600" dirty="0" smtClean="0"/>
              <a:t>innovación.</a:t>
            </a:r>
            <a:endParaRPr lang="es-MX" altLang="es-MX" sz="3600" dirty="0"/>
          </a:p>
        </p:txBody>
      </p:sp>
    </p:spTree>
    <p:extLst>
      <p:ext uri="{BB962C8B-B14F-4D97-AF65-F5344CB8AC3E}">
        <p14:creationId xmlns:p14="http://schemas.microsoft.com/office/powerpoint/2010/main" val="183756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938" y="923679"/>
            <a:ext cx="9111253" cy="5538081"/>
          </a:xfrm>
        </p:spPr>
        <p:txBody>
          <a:bodyPr>
            <a:normAutofit/>
          </a:bodyPr>
          <a:lstStyle/>
          <a:p>
            <a:pPr algn="just"/>
            <a:r>
              <a:rPr sz="2800" dirty="0" err="1"/>
              <a:t>Promover</a:t>
            </a:r>
            <a:r>
              <a:rPr sz="2800" dirty="0"/>
              <a:t> </a:t>
            </a:r>
            <a:r>
              <a:rPr sz="2800" dirty="0" err="1"/>
              <a:t>políticas</a:t>
            </a:r>
            <a:r>
              <a:rPr sz="2800" dirty="0"/>
              <a:t> </a:t>
            </a:r>
            <a:r>
              <a:rPr sz="2800" dirty="0" err="1"/>
              <a:t>orientadas</a:t>
            </a:r>
            <a:r>
              <a:rPr sz="2800" dirty="0"/>
              <a:t> al </a:t>
            </a:r>
            <a:r>
              <a:rPr sz="2800" dirty="0" err="1"/>
              <a:t>desarrollo</a:t>
            </a:r>
            <a:r>
              <a:rPr sz="2800" dirty="0"/>
              <a:t> que </a:t>
            </a:r>
            <a:r>
              <a:rPr sz="2800" dirty="0" err="1"/>
              <a:t>apoyen</a:t>
            </a:r>
            <a:r>
              <a:rPr sz="2800" dirty="0"/>
              <a:t> las </a:t>
            </a:r>
            <a:r>
              <a:rPr sz="2800" dirty="0" err="1"/>
              <a:t>actividades</a:t>
            </a:r>
            <a:r>
              <a:rPr sz="2800" dirty="0"/>
              <a:t> </a:t>
            </a:r>
            <a:r>
              <a:rPr sz="2800" dirty="0" err="1"/>
              <a:t>productivas</a:t>
            </a:r>
            <a:r>
              <a:rPr sz="2800" dirty="0"/>
              <a:t>, la </a:t>
            </a:r>
            <a:r>
              <a:rPr sz="2800" dirty="0" err="1"/>
              <a:t>creación</a:t>
            </a:r>
            <a:r>
              <a:rPr sz="2800" dirty="0"/>
              <a:t> de </a:t>
            </a:r>
            <a:r>
              <a:rPr sz="2800" dirty="0" err="1"/>
              <a:t>empleo</a:t>
            </a:r>
            <a:r>
              <a:rPr sz="2800" dirty="0"/>
              <a:t> </a:t>
            </a:r>
            <a:r>
              <a:rPr sz="2800" dirty="0" err="1"/>
              <a:t>decente</a:t>
            </a:r>
            <a:r>
              <a:rPr sz="2800" dirty="0"/>
              <a:t>, el </a:t>
            </a:r>
            <a:r>
              <a:rPr sz="2800" dirty="0" err="1"/>
              <a:t>emprendimiento</a:t>
            </a:r>
            <a:r>
              <a:rPr sz="2800" dirty="0"/>
              <a:t>, la </a:t>
            </a:r>
            <a:r>
              <a:rPr sz="2800" dirty="0" err="1"/>
              <a:t>creatividad</a:t>
            </a:r>
            <a:r>
              <a:rPr sz="2800" dirty="0"/>
              <a:t> y la </a:t>
            </a:r>
            <a:r>
              <a:rPr sz="2800" dirty="0" err="1"/>
              <a:t>innovación</a:t>
            </a:r>
            <a:r>
              <a:rPr sz="2800" dirty="0"/>
              <a:t>, </a:t>
            </a:r>
            <a:r>
              <a:rPr sz="2800" dirty="0" err="1" smtClean="0"/>
              <a:t>alentar</a:t>
            </a:r>
            <a:r>
              <a:rPr sz="2800" dirty="0" smtClean="0"/>
              <a:t> el </a:t>
            </a:r>
            <a:r>
              <a:rPr sz="2800" dirty="0" err="1"/>
              <a:t>crecimiento</a:t>
            </a:r>
            <a:r>
              <a:rPr sz="2800" dirty="0"/>
              <a:t> de las </a:t>
            </a:r>
            <a:r>
              <a:rPr sz="2800" dirty="0" smtClean="0"/>
              <a:t>micro</a:t>
            </a:r>
            <a:r>
              <a:rPr lang="es-MX" sz="2800" dirty="0" smtClean="0"/>
              <a:t>, </a:t>
            </a:r>
            <a:r>
              <a:rPr sz="2800" dirty="0" err="1" smtClean="0"/>
              <a:t>pequeñas</a:t>
            </a:r>
            <a:r>
              <a:rPr sz="2800" dirty="0" smtClean="0"/>
              <a:t> </a:t>
            </a:r>
            <a:r>
              <a:rPr sz="2800" dirty="0"/>
              <a:t>y </a:t>
            </a:r>
            <a:r>
              <a:rPr sz="2800" dirty="0" err="1"/>
              <a:t>medianas</a:t>
            </a:r>
            <a:r>
              <a:rPr sz="2800" dirty="0"/>
              <a:t> </a:t>
            </a:r>
            <a:r>
              <a:rPr sz="2800" dirty="0" err="1"/>
              <a:t>empresas</a:t>
            </a:r>
            <a:r>
              <a:rPr sz="2800" dirty="0"/>
              <a:t>, </a:t>
            </a:r>
            <a:r>
              <a:rPr sz="2800" dirty="0" err="1" smtClean="0"/>
              <a:t>mediante</a:t>
            </a:r>
            <a:r>
              <a:rPr sz="2800" dirty="0" smtClean="0"/>
              <a:t> </a:t>
            </a:r>
            <a:r>
              <a:rPr sz="2800" dirty="0"/>
              <a:t>el </a:t>
            </a:r>
            <a:r>
              <a:rPr sz="2800" dirty="0" err="1"/>
              <a:t>acceso</a:t>
            </a:r>
            <a:r>
              <a:rPr sz="2800" dirty="0"/>
              <a:t> a </a:t>
            </a:r>
            <a:r>
              <a:rPr sz="2800" dirty="0" err="1"/>
              <a:t>servicios</a:t>
            </a:r>
            <a:r>
              <a:rPr sz="2800" dirty="0"/>
              <a:t> </a:t>
            </a:r>
            <a:r>
              <a:rPr sz="2800" dirty="0" err="1"/>
              <a:t>financieros</a:t>
            </a:r>
            <a:endParaRPr lang="en-US" sz="2800" dirty="0"/>
          </a:p>
          <a:p>
            <a:pPr algn="just"/>
            <a:r>
              <a:rPr sz="2800" dirty="0" err="1"/>
              <a:t>Mejorar</a:t>
            </a:r>
            <a:r>
              <a:rPr sz="2800" dirty="0"/>
              <a:t> </a:t>
            </a:r>
            <a:r>
              <a:rPr sz="2800" dirty="0" err="1" smtClean="0"/>
              <a:t>progresivamente</a:t>
            </a:r>
            <a:r>
              <a:rPr sz="2800" dirty="0" smtClean="0"/>
              <a:t>, </a:t>
            </a:r>
            <a:r>
              <a:rPr sz="2800" dirty="0"/>
              <a:t>la </a:t>
            </a:r>
            <a:r>
              <a:rPr sz="2800" dirty="0" err="1"/>
              <a:t>producción</a:t>
            </a:r>
            <a:r>
              <a:rPr sz="2800" dirty="0"/>
              <a:t> y el </a:t>
            </a:r>
            <a:r>
              <a:rPr sz="2800" dirty="0" err="1"/>
              <a:t>consumo</a:t>
            </a:r>
            <a:r>
              <a:rPr sz="2800" dirty="0"/>
              <a:t> </a:t>
            </a:r>
            <a:r>
              <a:rPr sz="2800" dirty="0" err="1"/>
              <a:t>eficientes</a:t>
            </a:r>
            <a:r>
              <a:rPr sz="2800" dirty="0"/>
              <a:t> de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recursos</a:t>
            </a:r>
            <a:r>
              <a:rPr sz="2800" dirty="0"/>
              <a:t> </a:t>
            </a:r>
            <a:r>
              <a:rPr sz="2800" dirty="0" err="1"/>
              <a:t>mundiales</a:t>
            </a:r>
            <a:r>
              <a:rPr sz="2800" dirty="0"/>
              <a:t> y </a:t>
            </a:r>
            <a:r>
              <a:rPr sz="2800" dirty="0" err="1"/>
              <a:t>procurar</a:t>
            </a:r>
            <a:r>
              <a:rPr sz="2800" dirty="0"/>
              <a:t> </a:t>
            </a:r>
            <a:r>
              <a:rPr sz="2800" dirty="0" err="1"/>
              <a:t>desvincular</a:t>
            </a:r>
            <a:r>
              <a:rPr sz="2800" dirty="0"/>
              <a:t> el </a:t>
            </a:r>
            <a:r>
              <a:rPr sz="2800" dirty="0" err="1"/>
              <a:t>crecimiento</a:t>
            </a:r>
            <a:r>
              <a:rPr sz="2800" dirty="0"/>
              <a:t> </a:t>
            </a:r>
            <a:r>
              <a:rPr sz="2800" dirty="0" err="1"/>
              <a:t>económico</a:t>
            </a:r>
            <a:r>
              <a:rPr sz="2800" dirty="0"/>
              <a:t> de la </a:t>
            </a:r>
            <a:r>
              <a:rPr sz="2800" dirty="0" err="1"/>
              <a:t>degradación</a:t>
            </a:r>
            <a:r>
              <a:rPr sz="2800" dirty="0"/>
              <a:t> del </a:t>
            </a:r>
            <a:r>
              <a:rPr sz="2800" dirty="0" err="1"/>
              <a:t>medio</a:t>
            </a:r>
            <a:r>
              <a:rPr sz="2800" dirty="0"/>
              <a:t> </a:t>
            </a:r>
            <a:r>
              <a:rPr sz="2800" dirty="0" err="1"/>
              <a:t>ambiente</a:t>
            </a:r>
            <a:r>
              <a:rPr sz="2800" dirty="0"/>
              <a:t>, </a:t>
            </a:r>
            <a:r>
              <a:rPr sz="2800" dirty="0" err="1" smtClean="0"/>
              <a:t>empezando</a:t>
            </a:r>
            <a:r>
              <a:rPr sz="2800" dirty="0" smtClean="0"/>
              <a:t> </a:t>
            </a:r>
            <a:r>
              <a:rPr sz="2800" dirty="0" err="1"/>
              <a:t>por</a:t>
            </a:r>
            <a:r>
              <a:rPr sz="2800" dirty="0"/>
              <a:t>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países</a:t>
            </a:r>
            <a:r>
              <a:rPr sz="2800" dirty="0"/>
              <a:t> </a:t>
            </a:r>
            <a:r>
              <a:rPr sz="2800" dirty="0" err="1" smtClean="0"/>
              <a:t>desarrollados</a:t>
            </a:r>
            <a:r>
              <a:rPr lang="es-MX" sz="2800" dirty="0" smtClean="0"/>
              <a:t>.</a:t>
            </a: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 numCol="1">
            <a:normAutofit fontScale="90000"/>
          </a:bodyPr>
          <a:lstStyle/>
          <a:p>
            <a:r>
              <a:rPr lang="es-MX" altLang="es-MX" dirty="0" smtClean="0"/>
              <a:t>.</a:t>
            </a:r>
            <a:endParaRPr lang="es-MX" alt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132" y="655291"/>
            <a:ext cx="8899809" cy="5880938"/>
          </a:xfrm>
        </p:spPr>
        <p:txBody>
          <a:bodyPr numCol="1">
            <a:normAutofit lnSpcReduction="10000"/>
          </a:bodyPr>
          <a:lstStyle/>
          <a:p>
            <a:pPr lvl="0" algn="just"/>
            <a:r>
              <a:rPr lang="es-ES" altLang="es-ES" sz="2800" dirty="0"/>
              <a:t>Para 2030, lograr </a:t>
            </a:r>
            <a:r>
              <a:rPr lang="es-ES" altLang="es-ES" sz="2800" dirty="0" smtClean="0"/>
              <a:t>que se garantice un </a:t>
            </a:r>
            <a:r>
              <a:rPr lang="es-ES" altLang="es-ES" sz="2800" dirty="0"/>
              <a:t>trabajo decente para todos los hombres y mujeres, incluidos los jóvenes y las personas con </a:t>
            </a:r>
            <a:r>
              <a:rPr lang="es-ES" altLang="es-ES" sz="2800" dirty="0" smtClean="0"/>
              <a:t>discapacidad  con igualdad </a:t>
            </a:r>
            <a:r>
              <a:rPr lang="es-ES" altLang="es-ES" sz="2800" dirty="0"/>
              <a:t>de </a:t>
            </a:r>
            <a:r>
              <a:rPr lang="es-ES" altLang="es-ES" sz="2800" dirty="0" smtClean="0"/>
              <a:t>remuneración </a:t>
            </a:r>
            <a:r>
              <a:rPr lang="es-ES" altLang="es-ES" sz="2800" dirty="0"/>
              <a:t>por trabajo de igual </a:t>
            </a:r>
            <a:r>
              <a:rPr lang="es-ES" altLang="es-ES" sz="2800" dirty="0" smtClean="0"/>
              <a:t>valor.</a:t>
            </a:r>
            <a:endParaRPr lang="es-MX" altLang="es-MX" sz="2800" dirty="0"/>
          </a:p>
          <a:p>
            <a:pPr lvl="0" algn="just"/>
            <a:r>
              <a:rPr lang="es-ES" altLang="es-ES" sz="2800" dirty="0"/>
              <a:t>Para 2020, reducir sustancialmente la proporción de jóvenes que no están empleados y no cursan estudios ni reciben </a:t>
            </a:r>
            <a:r>
              <a:rPr lang="es-ES" altLang="es-ES" sz="2800" dirty="0" smtClean="0"/>
              <a:t>capacitación.</a:t>
            </a:r>
            <a:endParaRPr lang="es-MX" altLang="es-MX" sz="2800" dirty="0"/>
          </a:p>
          <a:p>
            <a:pPr lvl="0" algn="just"/>
            <a:r>
              <a:rPr lang="es-ES" altLang="es-ES" sz="2800" dirty="0"/>
              <a:t>Adoptar medidas inmediatas y eficaces para erradicar el trabajo forzoso, poner fin a las formas modernas de esclavitud y la trata de seres humanos y asegurar </a:t>
            </a:r>
            <a:r>
              <a:rPr lang="es-ES" altLang="es-ES" sz="2800" dirty="0" smtClean="0"/>
              <a:t>a </a:t>
            </a:r>
            <a:r>
              <a:rPr lang="es-ES" altLang="es-ES" sz="2800" dirty="0"/>
              <a:t>más tardar en 2025, poner fin al trabajo infantil en todas sus </a:t>
            </a:r>
            <a:r>
              <a:rPr lang="es-ES" altLang="es-ES" sz="2800" dirty="0" smtClean="0"/>
              <a:t>formas.</a:t>
            </a:r>
            <a:endParaRPr lang="es-MX" altLang="es-MX" sz="2800" dirty="0"/>
          </a:p>
          <a:p>
            <a:pPr lvl="0" algn="just"/>
            <a:endParaRPr lang="es-MX" altLang="es-MX" dirty="0"/>
          </a:p>
          <a:p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364620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85" y="508000"/>
            <a:ext cx="8737505" cy="6136640"/>
          </a:xfrm>
        </p:spPr>
        <p:txBody>
          <a:bodyPr>
            <a:noAutofit/>
          </a:bodyPr>
          <a:lstStyle/>
          <a:p>
            <a:pPr algn="just"/>
            <a:r>
              <a:rPr sz="3600" dirty="0" err="1"/>
              <a:t>Proteger</a:t>
            </a:r>
            <a:r>
              <a:rPr sz="3600" dirty="0"/>
              <a:t> </a:t>
            </a:r>
            <a:r>
              <a:rPr sz="3600" dirty="0" err="1"/>
              <a:t>los</a:t>
            </a:r>
            <a:r>
              <a:rPr sz="3600" dirty="0"/>
              <a:t> derechos </a:t>
            </a:r>
            <a:r>
              <a:rPr sz="3600" dirty="0" err="1"/>
              <a:t>laborales</a:t>
            </a:r>
            <a:r>
              <a:rPr sz="3600" dirty="0"/>
              <a:t> </a:t>
            </a:r>
            <a:r>
              <a:rPr lang="es-MX" sz="3600" dirty="0" smtClean="0"/>
              <a:t>p</a:t>
            </a:r>
            <a:r>
              <a:rPr sz="3600" dirty="0" err="1" smtClean="0"/>
              <a:t>romov</a:t>
            </a:r>
            <a:r>
              <a:rPr lang="es-MX" sz="3600" dirty="0" err="1" smtClean="0"/>
              <a:t>iendo</a:t>
            </a:r>
            <a:r>
              <a:rPr sz="3600" dirty="0" smtClean="0"/>
              <a:t> </a:t>
            </a:r>
            <a:r>
              <a:rPr sz="3600" dirty="0"/>
              <a:t>un </a:t>
            </a:r>
            <a:r>
              <a:rPr sz="3600" dirty="0" err="1"/>
              <a:t>entorno</a:t>
            </a:r>
            <a:r>
              <a:rPr sz="3600" dirty="0"/>
              <a:t> de </a:t>
            </a:r>
            <a:r>
              <a:rPr sz="3600" dirty="0" err="1"/>
              <a:t>trabajo</a:t>
            </a:r>
            <a:r>
              <a:rPr sz="3600" dirty="0"/>
              <a:t> </a:t>
            </a:r>
            <a:r>
              <a:rPr sz="3600" dirty="0" err="1"/>
              <a:t>seguro</a:t>
            </a:r>
            <a:r>
              <a:rPr sz="3600" dirty="0"/>
              <a:t> y </a:t>
            </a:r>
            <a:r>
              <a:rPr sz="3600" dirty="0" err="1"/>
              <a:t>protegido</a:t>
            </a:r>
            <a:r>
              <a:rPr sz="3600" dirty="0"/>
              <a:t> para </a:t>
            </a:r>
            <a:r>
              <a:rPr sz="3600" dirty="0" err="1"/>
              <a:t>todos</a:t>
            </a:r>
            <a:r>
              <a:rPr sz="3600" dirty="0"/>
              <a:t> </a:t>
            </a:r>
            <a:r>
              <a:rPr sz="3600" dirty="0" err="1"/>
              <a:t>los</a:t>
            </a:r>
            <a:r>
              <a:rPr sz="3600" dirty="0"/>
              <a:t> </a:t>
            </a:r>
            <a:r>
              <a:rPr sz="3600" dirty="0" err="1"/>
              <a:t>trabajadores</a:t>
            </a:r>
            <a:r>
              <a:rPr sz="3600" dirty="0"/>
              <a:t>, </a:t>
            </a:r>
            <a:r>
              <a:rPr sz="3600" dirty="0" err="1"/>
              <a:t>incluidos</a:t>
            </a:r>
            <a:r>
              <a:rPr sz="3600" dirty="0"/>
              <a:t> </a:t>
            </a:r>
            <a:r>
              <a:rPr sz="3600" dirty="0" err="1"/>
              <a:t>los</a:t>
            </a:r>
            <a:r>
              <a:rPr sz="3600" dirty="0"/>
              <a:t> </a:t>
            </a:r>
            <a:r>
              <a:rPr sz="3600" dirty="0" err="1"/>
              <a:t>trabajadores</a:t>
            </a:r>
            <a:r>
              <a:rPr sz="3600" dirty="0"/>
              <a:t> </a:t>
            </a:r>
            <a:r>
              <a:rPr sz="3600" dirty="0" err="1"/>
              <a:t>migrantes</a:t>
            </a:r>
            <a:r>
              <a:rPr sz="3600" dirty="0"/>
              <a:t>, </a:t>
            </a:r>
            <a:r>
              <a:rPr sz="3600" dirty="0" err="1"/>
              <a:t>en</a:t>
            </a:r>
            <a:r>
              <a:rPr sz="3600" dirty="0"/>
              <a:t> particular las </a:t>
            </a:r>
            <a:r>
              <a:rPr sz="3600" dirty="0" err="1"/>
              <a:t>mujeres</a:t>
            </a:r>
            <a:r>
              <a:rPr sz="3600" dirty="0"/>
              <a:t> </a:t>
            </a:r>
            <a:r>
              <a:rPr sz="3600" dirty="0" smtClean="0"/>
              <a:t>y las personas con </a:t>
            </a:r>
            <a:r>
              <a:rPr sz="3600" dirty="0" err="1" smtClean="0"/>
              <a:t>empleos</a:t>
            </a:r>
            <a:r>
              <a:rPr sz="3600" dirty="0" smtClean="0"/>
              <a:t> </a:t>
            </a:r>
            <a:r>
              <a:rPr sz="3600" dirty="0" err="1" smtClean="0"/>
              <a:t>precarios</a:t>
            </a:r>
            <a:r>
              <a:rPr lang="es-MX" sz="3600" dirty="0" smtClean="0"/>
              <a:t>.</a:t>
            </a:r>
            <a:endParaRPr lang="en-US" sz="3600" dirty="0"/>
          </a:p>
          <a:p>
            <a:pPr algn="just"/>
            <a:r>
              <a:rPr lang="es-MX" sz="3600" dirty="0" smtClean="0"/>
              <a:t>P</a:t>
            </a:r>
            <a:r>
              <a:rPr sz="3600" dirty="0" err="1" smtClean="0"/>
              <a:t>oner</a:t>
            </a:r>
            <a:r>
              <a:rPr sz="3600" dirty="0" smtClean="0"/>
              <a:t> </a:t>
            </a:r>
            <a:r>
              <a:rPr sz="3600" dirty="0" err="1"/>
              <a:t>en</a:t>
            </a:r>
            <a:r>
              <a:rPr sz="3600" dirty="0"/>
              <a:t> </a:t>
            </a:r>
            <a:r>
              <a:rPr sz="3600" dirty="0" err="1"/>
              <a:t>práctica</a:t>
            </a:r>
            <a:r>
              <a:rPr sz="3600" dirty="0"/>
              <a:t> </a:t>
            </a:r>
            <a:r>
              <a:rPr sz="3600" dirty="0" err="1"/>
              <a:t>políticas</a:t>
            </a:r>
            <a:r>
              <a:rPr sz="3600" dirty="0"/>
              <a:t> </a:t>
            </a:r>
            <a:r>
              <a:rPr sz="3600" dirty="0" err="1"/>
              <a:t>encaminadas</a:t>
            </a:r>
            <a:r>
              <a:rPr sz="3600" dirty="0"/>
              <a:t> a </a:t>
            </a:r>
            <a:r>
              <a:rPr sz="3600" dirty="0" err="1"/>
              <a:t>promover</a:t>
            </a:r>
            <a:r>
              <a:rPr sz="3600" dirty="0"/>
              <a:t> un </a:t>
            </a:r>
            <a:r>
              <a:rPr sz="3600" dirty="0" err="1"/>
              <a:t>turismo</a:t>
            </a:r>
            <a:r>
              <a:rPr sz="3600" dirty="0"/>
              <a:t> </a:t>
            </a:r>
            <a:r>
              <a:rPr lang="es-MX" sz="3600" dirty="0" smtClean="0"/>
              <a:t>sustentable </a:t>
            </a:r>
            <a:r>
              <a:rPr sz="3600" dirty="0" smtClean="0"/>
              <a:t>que </a:t>
            </a:r>
            <a:r>
              <a:rPr sz="3600" dirty="0" err="1"/>
              <a:t>cree</a:t>
            </a:r>
            <a:r>
              <a:rPr sz="3600" dirty="0"/>
              <a:t> </a:t>
            </a:r>
            <a:r>
              <a:rPr sz="3600" dirty="0" err="1"/>
              <a:t>puestos</a:t>
            </a:r>
            <a:r>
              <a:rPr sz="3600" dirty="0"/>
              <a:t> de </a:t>
            </a:r>
            <a:r>
              <a:rPr sz="3600" dirty="0" err="1"/>
              <a:t>trabajo</a:t>
            </a:r>
            <a:r>
              <a:rPr sz="3600" dirty="0"/>
              <a:t> y </a:t>
            </a:r>
            <a:r>
              <a:rPr sz="3600" dirty="0" err="1"/>
              <a:t>promueva</a:t>
            </a:r>
            <a:r>
              <a:rPr sz="3600" dirty="0"/>
              <a:t> la </a:t>
            </a:r>
            <a:r>
              <a:rPr sz="3600" dirty="0" err="1"/>
              <a:t>cultura</a:t>
            </a:r>
            <a:r>
              <a:rPr sz="3600" dirty="0"/>
              <a:t> y </a:t>
            </a:r>
            <a:r>
              <a:rPr sz="3600" dirty="0" err="1"/>
              <a:t>los</a:t>
            </a:r>
            <a:r>
              <a:rPr sz="3600" dirty="0"/>
              <a:t> </a:t>
            </a:r>
            <a:r>
              <a:rPr sz="3600" dirty="0" err="1"/>
              <a:t>productos</a:t>
            </a:r>
            <a:r>
              <a:rPr sz="3600" dirty="0"/>
              <a:t> </a:t>
            </a:r>
            <a:r>
              <a:rPr sz="3600" dirty="0" smtClean="0"/>
              <a:t>locales</a:t>
            </a:r>
            <a:r>
              <a:rPr lang="es-MX" sz="3600" dirty="0" smtClean="0"/>
              <a:t>.</a:t>
            </a:r>
            <a:endParaRPr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1" y="871132"/>
            <a:ext cx="10515600" cy="1063381"/>
          </a:xfrm>
        </p:spPr>
        <p:txBody>
          <a:bodyPr numCol="1">
            <a:normAutofit fontScale="90000"/>
          </a:bodyPr>
          <a:lstStyle/>
          <a:p>
            <a:pPr algn="ctr"/>
            <a:r>
              <a:rPr lang="es-ES" altLang="es-ES" sz="3600" b="1" dirty="0" smtClean="0"/>
              <a:t>Situación en México (estadística oficial)</a:t>
            </a:r>
            <a:r>
              <a:rPr lang="es-MX" altLang="es-MX" b="1" dirty="0" smtClean="0"/>
              <a:t/>
            </a:r>
            <a:br>
              <a:rPr lang="es-MX" altLang="es-MX" b="1" dirty="0" smtClean="0"/>
            </a:br>
            <a:endParaRPr lang="es-MX" alt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6330" y="1755546"/>
            <a:ext cx="8657777" cy="3908669"/>
          </a:xfrm>
        </p:spPr>
        <p:txBody>
          <a:bodyPr numCol="1"/>
          <a:lstStyle/>
          <a:p>
            <a:pPr lvl="0" algn="just"/>
            <a:r>
              <a:rPr lang="es-ES" altLang="es-ES" sz="3000" dirty="0" smtClean="0"/>
              <a:t>Según el INEGI, </a:t>
            </a:r>
            <a:r>
              <a:rPr lang="es-ES" altLang="es-ES" sz="3000" dirty="0" smtClean="0"/>
              <a:t>el número de mexicanos con empleo informal representa el 57.8% de la población ocupada.</a:t>
            </a:r>
          </a:p>
          <a:p>
            <a:pPr lvl="0" algn="just"/>
            <a:endParaRPr lang="es-MX" altLang="es-MX" dirty="0" smtClean="0"/>
          </a:p>
          <a:p>
            <a:pPr lvl="0" algn="just"/>
            <a:r>
              <a:rPr lang="es-ES" altLang="es-ES" sz="3000" dirty="0" smtClean="0"/>
              <a:t>5.8 </a:t>
            </a:r>
            <a:r>
              <a:rPr lang="es-ES" altLang="es-ES" sz="3000" dirty="0" smtClean="0"/>
              <a:t>millones de jóvenes trabajan en la informalidad y 1.3 millones de jóvenes de 15 a 24 años laboran sin recibir remuneración.</a:t>
            </a:r>
            <a:endParaRPr lang="es-MX" altLang="es-MX" dirty="0" smtClean="0"/>
          </a:p>
          <a:p>
            <a:endParaRPr lang="es-MX" altLang="es-MX" dirty="0" smtClean="0"/>
          </a:p>
          <a:p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107202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6100" y="223521"/>
            <a:ext cx="10515600" cy="751840"/>
          </a:xfrm>
        </p:spPr>
        <p:txBody>
          <a:bodyPr numCol="1">
            <a:normAutofit/>
          </a:bodyPr>
          <a:lstStyle/>
          <a:p>
            <a:pPr algn="ctr"/>
            <a:r>
              <a:rPr lang="es-MX" altLang="es-MX" dirty="0" smtClean="0"/>
              <a:t>TRABAJO DECENTE</a:t>
            </a:r>
            <a:endParaRPr lang="es-MX" alt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7130" y="1117600"/>
            <a:ext cx="9395509" cy="5523873"/>
          </a:xfrm>
        </p:spPr>
        <p:txBody>
          <a:bodyPr numCol="1">
            <a:noAutofit/>
          </a:bodyPr>
          <a:lstStyle/>
          <a:p>
            <a:pPr algn="just"/>
            <a:r>
              <a:rPr lang="es-MX" altLang="es-MX" sz="2100" dirty="0" smtClean="0"/>
              <a:t>En nuestro concepto el Derecho </a:t>
            </a:r>
            <a:r>
              <a:rPr lang="es-MX" altLang="es-MX" sz="2100" dirty="0"/>
              <a:t>al Trabajo decente, </a:t>
            </a:r>
            <a:r>
              <a:rPr lang="es-MX" altLang="es-MX" sz="2100" dirty="0" smtClean="0"/>
              <a:t>debe ser </a:t>
            </a:r>
            <a:r>
              <a:rPr lang="es-MX" altLang="es-MX" sz="2100" b="1" dirty="0" smtClean="0"/>
              <a:t>con </a:t>
            </a:r>
            <a:r>
              <a:rPr lang="es-MX" altLang="es-MX" sz="2100" b="1" dirty="0"/>
              <a:t>igualdad entre géneros</a:t>
            </a:r>
            <a:r>
              <a:rPr lang="es-MX" altLang="es-MX" sz="2100" b="1" dirty="0" smtClean="0"/>
              <a:t>, etnias </a:t>
            </a:r>
            <a:r>
              <a:rPr lang="es-MX" altLang="es-MX" sz="2100" b="1" dirty="0"/>
              <a:t>y generaciones, sin discriminación por discapacidad, </a:t>
            </a:r>
            <a:r>
              <a:rPr lang="es-MX" altLang="es-MX" sz="2100" b="1" dirty="0" smtClean="0"/>
              <a:t>orientación o </a:t>
            </a:r>
            <a:r>
              <a:rPr lang="es-MX" altLang="es-MX" sz="2100" b="1" dirty="0"/>
              <a:t>identidad </a:t>
            </a:r>
            <a:r>
              <a:rPr lang="es-MX" altLang="es-MX" sz="2100" b="1" dirty="0" smtClean="0"/>
              <a:t>sexual</a:t>
            </a:r>
            <a:r>
              <a:rPr lang="es-MX" altLang="es-MX" sz="2100" dirty="0"/>
              <a:t>.</a:t>
            </a:r>
            <a:endParaRPr lang="es-MX" altLang="es-MX" sz="2100" dirty="0" smtClean="0"/>
          </a:p>
          <a:p>
            <a:pPr algn="just"/>
            <a:r>
              <a:rPr lang="es-MX" altLang="es-MX" sz="2100" dirty="0" smtClean="0"/>
              <a:t>Para que se consiga el desarrollo </a:t>
            </a:r>
            <a:r>
              <a:rPr lang="es-MX" altLang="es-MX" sz="2100" dirty="0" smtClean="0"/>
              <a:t>sustentable </a:t>
            </a:r>
            <a:r>
              <a:rPr lang="es-MX" altLang="es-MX" sz="2100" dirty="0"/>
              <a:t>en las </a:t>
            </a:r>
            <a:r>
              <a:rPr lang="es-MX" altLang="es-MX" sz="2100" dirty="0" smtClean="0"/>
              <a:t>Américas, el trabajo decente es </a:t>
            </a:r>
            <a:r>
              <a:rPr lang="es-MX" altLang="es-MX" sz="2100" dirty="0"/>
              <a:t>uno de los componentes </a:t>
            </a:r>
            <a:r>
              <a:rPr lang="es-MX" altLang="es-MX" sz="2100" dirty="0" smtClean="0"/>
              <a:t>fundamentales </a:t>
            </a:r>
            <a:r>
              <a:rPr lang="es-MX" altLang="es-MX" sz="2100" dirty="0" smtClean="0"/>
              <a:t>para superar lo males del </a:t>
            </a:r>
            <a:r>
              <a:rPr lang="es-MX" altLang="es-MX" sz="2100" dirty="0"/>
              <a:t>modelo neoliberal.</a:t>
            </a:r>
          </a:p>
          <a:p>
            <a:pPr algn="just"/>
            <a:r>
              <a:rPr lang="es-MX" altLang="es-MX" sz="2100" dirty="0" smtClean="0"/>
              <a:t>Se debe combatir el trabajo </a:t>
            </a:r>
            <a:r>
              <a:rPr lang="es-MX" altLang="es-MX" sz="2100" dirty="0"/>
              <a:t>en condiciones </a:t>
            </a:r>
            <a:r>
              <a:rPr lang="es-MX" altLang="es-MX" sz="2100" b="1" dirty="0"/>
              <a:t>de informalidad </a:t>
            </a:r>
            <a:r>
              <a:rPr lang="es-MX" altLang="es-MX" sz="2100" b="1" dirty="0" smtClean="0"/>
              <a:t>y</a:t>
            </a:r>
            <a:r>
              <a:rPr lang="es-MX" altLang="es-MX" sz="2100" dirty="0" smtClean="0"/>
              <a:t> la </a:t>
            </a:r>
            <a:r>
              <a:rPr lang="es-MX" altLang="es-MX" sz="2100" dirty="0"/>
              <a:t>precarización, </a:t>
            </a:r>
            <a:r>
              <a:rPr lang="es-MX" altLang="es-MX" sz="2100" dirty="0" smtClean="0"/>
              <a:t>especialmente cuando </a:t>
            </a:r>
            <a:r>
              <a:rPr lang="es-MX" altLang="es-MX" sz="2100" dirty="0"/>
              <a:t>surge de procesos de tercerización (</a:t>
            </a:r>
            <a:r>
              <a:rPr lang="es-MX" altLang="es-MX" sz="2100" dirty="0" smtClean="0"/>
              <a:t>subcontratación y </a:t>
            </a:r>
            <a:r>
              <a:rPr lang="es-MX" altLang="es-MX" sz="2100" dirty="0"/>
              <a:t>trabajo “por </a:t>
            </a:r>
            <a:r>
              <a:rPr lang="es-MX" altLang="es-MX" sz="2100" dirty="0" smtClean="0"/>
              <a:t>agencia u </a:t>
            </a:r>
            <a:r>
              <a:rPr lang="es-MX" altLang="es-MX" sz="2100" dirty="0" err="1" smtClean="0"/>
              <a:t>outsoursing</a:t>
            </a:r>
            <a:r>
              <a:rPr lang="es-MX" altLang="es-MX" sz="2100" dirty="0" smtClean="0"/>
              <a:t>”).</a:t>
            </a:r>
            <a:r>
              <a:rPr lang="es-MX" altLang="es-MX" sz="2100" b="1" dirty="0" smtClean="0"/>
              <a:t> </a:t>
            </a:r>
          </a:p>
          <a:p>
            <a:pPr algn="just"/>
            <a:r>
              <a:rPr lang="es-MX" altLang="es-MX" sz="2100" b="1" dirty="0" smtClean="0"/>
              <a:t>Se debe e</a:t>
            </a:r>
            <a:r>
              <a:rPr lang="es-MX" altLang="es-MX" sz="2100" b="1" dirty="0" smtClean="0"/>
              <a:t>rradicar </a:t>
            </a:r>
            <a:r>
              <a:rPr lang="es-MX" altLang="es-MX" sz="2100" b="1" dirty="0"/>
              <a:t>del trabajo forzoso</a:t>
            </a:r>
            <a:r>
              <a:rPr lang="es-MX" altLang="es-MX" sz="2100" dirty="0"/>
              <a:t>, </a:t>
            </a:r>
            <a:r>
              <a:rPr lang="es-MX" altLang="es-MX" sz="2100" dirty="0" smtClean="0"/>
              <a:t>en </a:t>
            </a:r>
            <a:r>
              <a:rPr lang="es-MX" altLang="es-MX" sz="2100" dirty="0"/>
              <a:t>condiciones análogas al trabajo esclavo y la trata de personas. </a:t>
            </a:r>
            <a:endParaRPr lang="es-MX" altLang="es-MX" sz="2100" dirty="0" smtClean="0"/>
          </a:p>
          <a:p>
            <a:pPr algn="just"/>
            <a:r>
              <a:rPr lang="es-MX" altLang="es-MX" sz="2100" b="1" dirty="0" smtClean="0"/>
              <a:t>Erradicación </a:t>
            </a:r>
            <a:r>
              <a:rPr lang="es-MX" altLang="es-MX" sz="2100" b="1" dirty="0" smtClean="0"/>
              <a:t>del </a:t>
            </a:r>
            <a:r>
              <a:rPr lang="es-MX" altLang="es-MX" sz="2100" b="1" dirty="0"/>
              <a:t>trabajo infantil</a:t>
            </a:r>
            <a:r>
              <a:rPr lang="es-MX" altLang="es-MX" sz="2100" dirty="0"/>
              <a:t>.</a:t>
            </a:r>
          </a:p>
          <a:p>
            <a:pPr algn="just"/>
            <a:r>
              <a:rPr lang="es-MX" altLang="es-MX" sz="2100" dirty="0" smtClean="0"/>
              <a:t>Igual </a:t>
            </a:r>
            <a:r>
              <a:rPr lang="es-MX" altLang="es-MX" sz="2100" dirty="0"/>
              <a:t>remuneración y derechos por trabajo de igual </a:t>
            </a:r>
            <a:r>
              <a:rPr lang="es-MX" altLang="es-MX" sz="2100" dirty="0" smtClean="0"/>
              <a:t>valor y </a:t>
            </a:r>
            <a:r>
              <a:rPr lang="es-MX" altLang="es-MX" sz="2100" dirty="0"/>
              <a:t>calificación.</a:t>
            </a:r>
          </a:p>
          <a:p>
            <a:pPr algn="just"/>
            <a:endParaRPr lang="es-MX" altLang="es-MX" sz="1800" dirty="0"/>
          </a:p>
        </p:txBody>
      </p:sp>
    </p:spTree>
    <p:extLst>
      <p:ext uri="{BB962C8B-B14F-4D97-AF65-F5344CB8AC3E}">
        <p14:creationId xmlns:p14="http://schemas.microsoft.com/office/powerpoint/2010/main" val="416547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id="{C0C680CD-088A-49FC-A102-D699147F32B2}" name="Facet" vid="{CFBC31BA-B70F-4F30-BCAA-4F3011E16C4D}"/>
    </a:ext>
  </a:extLst>
</a:theme>
</file>

<file path=ppt/theme/theme2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id="{C0C680CD-088A-49FC-A102-D699147F32B2}" name="Facet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872</Words>
  <Application>Microsoft Office PowerPoint</Application>
  <PresentationFormat>Personalizado</PresentationFormat>
  <Paragraphs>49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Faceta</vt:lpstr>
      <vt:lpstr>CorelDRAW</vt:lpstr>
      <vt:lpstr>Trabajo decente y preservación del medioambiente como pilares del desarrollo sustentable </vt:lpstr>
      <vt:lpstr>DESARROLLO SUSTENTABLE </vt:lpstr>
      <vt:lpstr>En la Cumbre para el Desarrollo Sustentable, que se llevó a cabo en septiembre de 2015, los Estados Miembros de la ONU aprobaron la Agenda 2030, que incluye un conjunto de 17 Objetivos, para poner fin a la pobreza, luchar contra la desigualdad y la injusticia, y hacer frente al cambio climático                    .     </vt:lpstr>
      <vt:lpstr>        COMPROMISOS DE LOS ESTADOS SOBRE                        TRABAJO DECENTE</vt:lpstr>
      <vt:lpstr>Presentación de PowerPoint</vt:lpstr>
      <vt:lpstr>.</vt:lpstr>
      <vt:lpstr>Presentación de PowerPoint</vt:lpstr>
      <vt:lpstr>Situación en México (estadística oficial) </vt:lpstr>
      <vt:lpstr>TRABAJO DECENTE</vt:lpstr>
      <vt:lpstr>Presentación de PowerPoint</vt:lpstr>
      <vt:lpstr>Libertad sindical y negociación colectiva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decente y preservación del medioambiente como pilares del desarrollo sostenible</dc:title>
  <dc:creator>Héctor González Sánchez</dc:creator>
  <cp:lastModifiedBy>Particular</cp:lastModifiedBy>
  <cp:revision>19</cp:revision>
  <dcterms:created xsi:type="dcterms:W3CDTF">2017-10-01T22:38:12Z</dcterms:created>
  <dcterms:modified xsi:type="dcterms:W3CDTF">2017-10-04T06:42:48Z</dcterms:modified>
</cp:coreProperties>
</file>