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91" r:id="rId3"/>
    <p:sldId id="292" r:id="rId4"/>
    <p:sldId id="293" r:id="rId5"/>
    <p:sldId id="294" r:id="rId6"/>
    <p:sldId id="295" r:id="rId7"/>
    <p:sldId id="296" r:id="rId8"/>
    <p:sldId id="286" r:id="rId9"/>
    <p:sldId id="297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4400" dirty="0"/>
              <a:t>European </a:t>
            </a:r>
            <a:r>
              <a:rPr lang="fr-BE" sz="4400" dirty="0" err="1"/>
              <a:t>Citizens</a:t>
            </a:r>
            <a:r>
              <a:rPr lang="fr-BE" sz="4400" dirty="0"/>
              <a:t>’ attitudes to </a:t>
            </a:r>
            <a:br>
              <a:rPr lang="fr-BE" sz="4400" dirty="0"/>
            </a:br>
            <a:r>
              <a:rPr lang="fr-BE" sz="4400" dirty="0" err="1"/>
              <a:t>fighting</a:t>
            </a:r>
            <a:r>
              <a:rPr lang="fr-BE" sz="4400" dirty="0"/>
              <a:t> </a:t>
            </a:r>
            <a:r>
              <a:rPr lang="fr-BE" sz="4400" dirty="0" err="1"/>
              <a:t>climate</a:t>
            </a:r>
            <a:r>
              <a:rPr lang="fr-BE" sz="4400" dirty="0"/>
              <a:t> change and </a:t>
            </a:r>
            <a:br>
              <a:rPr lang="fr-BE" sz="4400" dirty="0"/>
            </a:br>
            <a:r>
              <a:rPr lang="fr-BE" sz="4400" dirty="0"/>
              <a:t>the transition to clean </a:t>
            </a:r>
            <a:r>
              <a:rPr lang="fr-BE" sz="4400" dirty="0" err="1"/>
              <a:t>energies</a:t>
            </a: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2200" dirty="0"/>
              <a:t>« Climate Change and Energy Transition », 2 March 2022</a:t>
            </a:r>
            <a:br>
              <a:rPr lang="fr-BE" sz="2200" dirty="0"/>
            </a:br>
            <a:r>
              <a:rPr lang="en-GB" sz="2200" dirty="0"/>
              <a:t>European Economic and Social Committee, Group III – Diversity Europe Group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44096" y="5557903"/>
            <a:ext cx="5392218" cy="528998"/>
          </a:xfrm>
        </p:spPr>
        <p:txBody>
          <a:bodyPr/>
          <a:lstStyle/>
          <a:p>
            <a:r>
              <a:rPr lang="fr-BE" dirty="0"/>
              <a:t>Laura Maanavilja, </a:t>
            </a:r>
            <a:r>
              <a:rPr lang="fr-BE" dirty="0" err="1"/>
              <a:t>Directorate</a:t>
            </a:r>
            <a:r>
              <a:rPr lang="fr-BE" dirty="0"/>
              <a:t>-General for Climate Action, European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BCA69F-03B6-407B-8FEC-837A9E160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40000">
              <a:buFont typeface="Wingdings" panose="05000000000000000000" pitchFamily="2" charset="2"/>
              <a:buChar char="ü"/>
            </a:pPr>
            <a:r>
              <a:rPr lang="en-US" dirty="0"/>
              <a:t>Vision: </a:t>
            </a:r>
            <a:r>
              <a:rPr lang="en-US" b="1" dirty="0"/>
              <a:t>European Green Deal </a:t>
            </a:r>
            <a:r>
              <a:rPr lang="en-US" dirty="0"/>
              <a:t>(climate neutrality by 2050)</a:t>
            </a:r>
          </a:p>
          <a:p>
            <a:pPr indent="-540000">
              <a:buFont typeface="Wingdings" panose="05000000000000000000" pitchFamily="2" charset="2"/>
              <a:buChar char="ü"/>
            </a:pPr>
            <a:r>
              <a:rPr lang="en-GB" dirty="0"/>
              <a:t>Mid-term targets: </a:t>
            </a:r>
            <a:r>
              <a:rPr lang="en-GB" b="1" dirty="0"/>
              <a:t>-55% by 2030 </a:t>
            </a:r>
            <a:r>
              <a:rPr lang="en-GB" dirty="0"/>
              <a:t>as compared to 1990  </a:t>
            </a:r>
          </a:p>
          <a:p>
            <a:pPr indent="-540000">
              <a:buFont typeface="Wingdings" panose="05000000000000000000" pitchFamily="2" charset="2"/>
              <a:buChar char="ü"/>
            </a:pPr>
            <a:r>
              <a:rPr lang="en-GB" b="1" dirty="0"/>
              <a:t>Legislation</a:t>
            </a:r>
            <a:r>
              <a:rPr lang="en-GB" dirty="0"/>
              <a:t>: being updated / newly drafted (e.g. Climate Law, “Fit for 55”)</a:t>
            </a:r>
          </a:p>
          <a:p>
            <a:pPr indent="-540000">
              <a:buFont typeface="Wingdings" panose="05000000000000000000" pitchFamily="2" charset="2"/>
              <a:buChar char="ü"/>
            </a:pPr>
            <a:r>
              <a:rPr lang="en-GB" b="1" dirty="0"/>
              <a:t>Policy</a:t>
            </a:r>
            <a:r>
              <a:rPr lang="en-GB" dirty="0"/>
              <a:t>: new/updated policies and strategies (e.g. Adaptation Strategy)</a:t>
            </a:r>
          </a:p>
          <a:p>
            <a:pPr indent="-5400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Support and engagement of European citizens </a:t>
            </a:r>
          </a:p>
          <a:p>
            <a:pPr marL="0" indent="0">
              <a:buNone/>
            </a:pPr>
            <a:endParaRPr lang="en-US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7F1ED-1285-4B4C-82C8-35943C21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Ingredients</a:t>
            </a:r>
            <a:r>
              <a:rPr lang="fr-BE" dirty="0"/>
              <a:t> for </a:t>
            </a:r>
            <a:r>
              <a:rPr lang="fr-BE" dirty="0" err="1"/>
              <a:t>climate</a:t>
            </a:r>
            <a:r>
              <a:rPr lang="fr-BE" dirty="0"/>
              <a:t> action?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239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3DDD93-E3DF-4BB3-8722-233ECA87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26" y="4503021"/>
            <a:ext cx="8877300" cy="1398971"/>
          </a:xfrm>
        </p:spPr>
        <p:txBody>
          <a:bodyPr/>
          <a:lstStyle/>
          <a:p>
            <a:pPr marL="571500" indent="-342900"/>
            <a:r>
              <a:rPr lang="en-US" sz="2800" b="1" i="1" dirty="0"/>
              <a:t>Almost every second European (49%) sees climate change as the main global challenge for the future of the EU </a:t>
            </a:r>
            <a:br>
              <a:rPr lang="en-US" sz="2800" b="1" dirty="0"/>
            </a:br>
            <a:r>
              <a:rPr lang="en-US" sz="2000" i="1" dirty="0"/>
              <a:t>(Special Eurobarometer on the Future of Europe, </a:t>
            </a:r>
            <a:br>
              <a:rPr lang="en-US" sz="2000" i="1" dirty="0"/>
            </a:br>
            <a:r>
              <a:rPr lang="en-US" sz="2000" i="1" dirty="0"/>
              <a:t>January 2022)</a:t>
            </a:r>
            <a:endParaRPr lang="en-IE" sz="2800" i="1" dirty="0"/>
          </a:p>
          <a:p>
            <a:pPr indent="0">
              <a:buNone/>
            </a:pPr>
            <a:endParaRPr lang="en-US" sz="2800" b="1" i="1" dirty="0"/>
          </a:p>
          <a:p>
            <a:pPr marL="571500" indent="-342900"/>
            <a:endParaRPr lang="en-IE" sz="28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2EBE2-F961-474D-87E8-9552BBC7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</a:t>
            </a:r>
            <a:r>
              <a:rPr lang="fr-BE" dirty="0" err="1"/>
              <a:t>Europeans</a:t>
            </a:r>
            <a:r>
              <a:rPr lang="fr-BE" dirty="0"/>
              <a:t> </a:t>
            </a:r>
            <a:r>
              <a:rPr lang="fr-BE" dirty="0" err="1"/>
              <a:t>worry</a:t>
            </a:r>
            <a:r>
              <a:rPr lang="fr-BE" dirty="0"/>
              <a:t> about </a:t>
            </a:r>
            <a:r>
              <a:rPr lang="fr-BE" dirty="0" err="1"/>
              <a:t>climate</a:t>
            </a:r>
            <a:r>
              <a:rPr lang="fr-BE" dirty="0"/>
              <a:t> change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B5331-169A-4540-B515-185C9369A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55493"/>
            <a:ext cx="5334000" cy="254826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95F88B-4472-4BE4-A1BB-76D196966B54}"/>
              </a:ext>
            </a:extLst>
          </p:cNvPr>
          <p:cNvSpPr txBox="1">
            <a:spLocks/>
          </p:cNvSpPr>
          <p:nvPr/>
        </p:nvSpPr>
        <p:spPr>
          <a:xfrm>
            <a:off x="970722" y="1806575"/>
            <a:ext cx="51054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/>
            <a:r>
              <a:rPr lang="en-US" sz="2800" dirty="0"/>
              <a:t>More than 9 in 10 Europeans (93%) believe that </a:t>
            </a:r>
            <a:r>
              <a:rPr lang="en-US" sz="2800" b="1" dirty="0"/>
              <a:t>climate change is a serious problem </a:t>
            </a:r>
            <a:br>
              <a:rPr lang="en-US" sz="2800" b="1" dirty="0"/>
            </a:br>
            <a:r>
              <a:rPr lang="en-US" sz="2000" i="1" dirty="0"/>
              <a:t>(Special Eurobarometer on Climate Change, July 2021)</a:t>
            </a:r>
          </a:p>
          <a:p>
            <a:pPr indent="0">
              <a:buFont typeface="Arial" panose="020B0604020202020204" pitchFamily="34" charset="0"/>
              <a:buNone/>
            </a:pPr>
            <a:endParaRPr lang="en-US" sz="2800" b="1" dirty="0"/>
          </a:p>
          <a:p>
            <a:pPr marL="571500" indent="-342900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5422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9E5381-B7EB-4601-AAB3-DDABC24ED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63% of Europeans believe that, within the EU, </a:t>
            </a:r>
            <a:br>
              <a:rPr lang="en-US" sz="2800" dirty="0"/>
            </a:br>
            <a:r>
              <a:rPr lang="en-US" sz="2800" b="1" dirty="0"/>
              <a:t>national governments </a:t>
            </a:r>
            <a:r>
              <a:rPr lang="en-US" sz="2800" dirty="0"/>
              <a:t>are responsible for tackling climate change, ahead of </a:t>
            </a:r>
            <a:r>
              <a:rPr lang="en-US" sz="2800" b="1" dirty="0"/>
              <a:t>business &amp; industry </a:t>
            </a:r>
            <a:r>
              <a:rPr lang="en-US" sz="2800" dirty="0"/>
              <a:t>(58%) and the </a:t>
            </a:r>
            <a:r>
              <a:rPr lang="en-US" sz="2800" b="1" dirty="0"/>
              <a:t>EU</a:t>
            </a:r>
            <a:r>
              <a:rPr lang="en-US" sz="2800" dirty="0"/>
              <a:t> (57%)</a:t>
            </a:r>
          </a:p>
          <a:p>
            <a:r>
              <a:rPr lang="en-US" sz="2800" dirty="0"/>
              <a:t>Over 4 in 10 Europeans answer </a:t>
            </a:r>
            <a:r>
              <a:rPr lang="en-US" sz="2800" b="1" dirty="0"/>
              <a:t>regional and local authorities </a:t>
            </a:r>
            <a:r>
              <a:rPr lang="en-US" sz="2800" dirty="0"/>
              <a:t>(43%) or </a:t>
            </a:r>
            <a:r>
              <a:rPr lang="en-US" sz="2800" b="1" dirty="0"/>
              <a:t>‘you personally’ </a:t>
            </a:r>
            <a:r>
              <a:rPr lang="en-US" sz="2800" dirty="0"/>
              <a:t>(41%)</a:t>
            </a:r>
            <a:endParaRPr lang="en-IE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0078A-758C-4EEB-912C-109CDA6B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7453" cy="782357"/>
          </a:xfrm>
        </p:spPr>
        <p:txBody>
          <a:bodyPr/>
          <a:lstStyle/>
          <a:p>
            <a:r>
              <a:rPr lang="fr-BE" dirty="0"/>
              <a:t>2. </a:t>
            </a:r>
            <a:r>
              <a:rPr lang="fr-BE" dirty="0" err="1"/>
              <a:t>Who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tackle </a:t>
            </a:r>
            <a:r>
              <a:rPr lang="fr-BE" dirty="0" err="1"/>
              <a:t>climate</a:t>
            </a:r>
            <a:r>
              <a:rPr lang="fr-BE" dirty="0"/>
              <a:t> change?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22D1B-A819-4760-A018-6BBCC76B1D14}"/>
              </a:ext>
            </a:extLst>
          </p:cNvPr>
          <p:cNvSpPr txBox="1"/>
          <p:nvPr/>
        </p:nvSpPr>
        <p:spPr>
          <a:xfrm>
            <a:off x="970721" y="61904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/>
            <a:r>
              <a:rPr lang="en-US" sz="1800" i="1" dirty="0"/>
              <a:t>(Special Eurobarometer on Climate Change, July 2021)</a:t>
            </a:r>
          </a:p>
        </p:txBody>
      </p:sp>
    </p:spTree>
    <p:extLst>
      <p:ext uri="{BB962C8B-B14F-4D97-AF65-F5344CB8AC3E}">
        <p14:creationId xmlns:p14="http://schemas.microsoft.com/office/powerpoint/2010/main" val="72647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3B1B7-8449-4280-A266-556E6529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825625"/>
            <a:ext cx="6296028" cy="3881904"/>
          </a:xfrm>
        </p:spPr>
        <p:txBody>
          <a:bodyPr/>
          <a:lstStyle/>
          <a:p>
            <a:r>
              <a:rPr lang="en-US" sz="2800" b="1" dirty="0"/>
              <a:t>64% of Europeans </a:t>
            </a:r>
            <a:r>
              <a:rPr lang="en-US" sz="2800" dirty="0"/>
              <a:t>say they have </a:t>
            </a:r>
            <a:r>
              <a:rPr lang="en-US" sz="2800" b="1" dirty="0"/>
              <a:t>personally taken action</a:t>
            </a:r>
            <a:r>
              <a:rPr lang="en-US" sz="2800" dirty="0"/>
              <a:t> to fight climate change over the past 6 months</a:t>
            </a:r>
          </a:p>
          <a:p>
            <a:r>
              <a:rPr lang="en-US" sz="2800" dirty="0"/>
              <a:t>When asked to choose from a list, </a:t>
            </a:r>
            <a:r>
              <a:rPr lang="en-US" sz="2800" b="1" dirty="0"/>
              <a:t>96% mention at least one action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 Reducing &amp; recycling waste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 Cutting down on disposables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 Considering energy efficiency when buying appliances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B5149-B7EC-4F0D-BE1B-9729699F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Europeans are taking personal action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E146C-4C47-4438-AAF8-8ED9AB76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4" y="1724025"/>
            <a:ext cx="4846569" cy="23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9A889-9ABF-4337-BF4A-0E538FE8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78% agree that taking action on climate change will lead to </a:t>
            </a:r>
            <a:r>
              <a:rPr lang="en-US" sz="2800" b="1" dirty="0"/>
              <a:t>innovation</a:t>
            </a:r>
            <a:r>
              <a:rPr lang="en-US" sz="2800" dirty="0"/>
              <a:t> that will make EU companies more competitive</a:t>
            </a:r>
          </a:p>
          <a:p>
            <a:r>
              <a:rPr lang="en-US" sz="2800" dirty="0"/>
              <a:t>70% agree that </a:t>
            </a:r>
            <a:r>
              <a:rPr lang="en-US" sz="2800" b="1" dirty="0"/>
              <a:t>reducing fossil fuel imports </a:t>
            </a:r>
            <a:r>
              <a:rPr lang="en-US" sz="2800" dirty="0"/>
              <a:t>from outside the EU can increase energy security and benefit the EU economically</a:t>
            </a:r>
          </a:p>
          <a:p>
            <a:r>
              <a:rPr lang="en-US" sz="2800" dirty="0"/>
              <a:t>87% agree that tackling climate </a:t>
            </a:r>
            <a:br>
              <a:rPr lang="en-US" sz="2800" dirty="0"/>
            </a:br>
            <a:r>
              <a:rPr lang="en-US" sz="2800" dirty="0"/>
              <a:t>change and environmental </a:t>
            </a:r>
            <a:br>
              <a:rPr lang="en-US" sz="2800" dirty="0"/>
            </a:br>
            <a:r>
              <a:rPr lang="en-US" sz="2800" dirty="0"/>
              <a:t>issues should be a priority to </a:t>
            </a:r>
            <a:br>
              <a:rPr lang="en-US" sz="2800" dirty="0"/>
            </a:br>
            <a:r>
              <a:rPr lang="en-US" sz="2800" dirty="0"/>
              <a:t>improve </a:t>
            </a:r>
            <a:r>
              <a:rPr lang="en-US" sz="2800" b="1" dirty="0"/>
              <a:t>public health</a:t>
            </a:r>
            <a:endParaRPr lang="en-IE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84581-D88E-47CE-98EE-D124F87A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</a:t>
            </a:r>
            <a:r>
              <a:rPr lang="fr-BE" dirty="0" err="1"/>
              <a:t>Europeans</a:t>
            </a:r>
            <a:r>
              <a:rPr lang="fr-BE" dirty="0"/>
              <a:t> </a:t>
            </a:r>
            <a:r>
              <a:rPr lang="fr-BE" dirty="0" err="1"/>
              <a:t>see</a:t>
            </a:r>
            <a:r>
              <a:rPr lang="fr-BE" dirty="0"/>
              <a:t> </a:t>
            </a:r>
            <a:r>
              <a:rPr lang="fr-BE" dirty="0" err="1"/>
              <a:t>benefits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climate</a:t>
            </a:r>
            <a:r>
              <a:rPr lang="fr-BE" dirty="0"/>
              <a:t> action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BF57A-0216-456D-98CF-3ED5F5A7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516" y="4191000"/>
            <a:ext cx="4962632" cy="23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EEFF8E-A296-4645-8F2E-3EA7A2BD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82201" cy="3881904"/>
          </a:xfrm>
        </p:spPr>
        <p:txBody>
          <a:bodyPr/>
          <a:lstStyle/>
          <a:p>
            <a:r>
              <a:rPr lang="en-US" sz="2800" b="1" dirty="0"/>
              <a:t>90% </a:t>
            </a:r>
            <a:r>
              <a:rPr lang="en-US" sz="2800" dirty="0"/>
              <a:t>agree emissions should be reduced to a minimum while offsetting remaining emissions to </a:t>
            </a:r>
            <a:r>
              <a:rPr lang="en-US" sz="2800" b="1" dirty="0"/>
              <a:t>make the EU climate-neutral by 2050</a:t>
            </a:r>
          </a:p>
          <a:p>
            <a:r>
              <a:rPr lang="en-US" sz="2800" b="1" dirty="0"/>
              <a:t>75% </a:t>
            </a:r>
            <a:r>
              <a:rPr lang="en-US" sz="2800" dirty="0"/>
              <a:t>think their national </a:t>
            </a:r>
            <a:br>
              <a:rPr lang="en-US" sz="2800" dirty="0"/>
            </a:br>
            <a:r>
              <a:rPr lang="en-US" sz="2800" b="1" dirty="0"/>
              <a:t>government is not doing </a:t>
            </a:r>
            <a:br>
              <a:rPr lang="en-US" sz="2800" b="1" dirty="0"/>
            </a:br>
            <a:r>
              <a:rPr lang="en-US" sz="2800" b="1" dirty="0"/>
              <a:t>enough </a:t>
            </a:r>
            <a:r>
              <a:rPr lang="en-US" sz="2800" dirty="0"/>
              <a:t>to tackle climate change</a:t>
            </a:r>
          </a:p>
          <a:p>
            <a:pPr algn="l">
              <a:spcAft>
                <a:spcPts val="800"/>
              </a:spcAft>
            </a:pPr>
            <a:r>
              <a:rPr lang="en-US" sz="2800" dirty="0"/>
              <a:t>Support targets &amp; support to </a:t>
            </a:r>
            <a:br>
              <a:rPr lang="en-US" sz="2800" dirty="0"/>
            </a:br>
            <a:r>
              <a:rPr lang="en-US" sz="2800" dirty="0"/>
              <a:t>increase </a:t>
            </a:r>
            <a:r>
              <a:rPr lang="en-US" sz="2800" b="1" dirty="0"/>
              <a:t>renewable energy </a:t>
            </a:r>
            <a:br>
              <a:rPr lang="en-US" sz="2800" b="1" dirty="0"/>
            </a:br>
            <a:r>
              <a:rPr lang="en-US" sz="2800" b="1" dirty="0"/>
              <a:t>use and</a:t>
            </a:r>
            <a:r>
              <a:rPr lang="en-US" sz="2800" dirty="0"/>
              <a:t> </a:t>
            </a:r>
            <a:r>
              <a:rPr lang="en-US" sz="2800" b="1" dirty="0"/>
              <a:t>energy efficiency</a:t>
            </a:r>
          </a:p>
          <a:p>
            <a:endParaRPr lang="en-US" b="1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02F76-3EF4-4156-AFE1-8C1A0E53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773176" cy="1022090"/>
          </a:xfrm>
        </p:spPr>
        <p:txBody>
          <a:bodyPr/>
          <a:lstStyle/>
          <a:p>
            <a:r>
              <a:rPr lang="fr-BE" dirty="0"/>
              <a:t>6.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/>
              <a:t>Europeans expect even stronger action from their national government and EU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B4044-887E-4C71-9DC9-EAD96B40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13" y="3221505"/>
            <a:ext cx="5090485" cy="24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9852213" cy="3881904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Inviting people, communities and </a:t>
            </a:r>
            <a:br>
              <a:rPr lang="en-GB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organisations to participate in climate </a:t>
            </a:r>
            <a:br>
              <a:rPr lang="en-GB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action and building a greener Europe</a:t>
            </a:r>
          </a:p>
          <a:p>
            <a:pPr marL="914400" lvl="2" indent="-457200">
              <a:spcAft>
                <a:spcPts val="1200"/>
              </a:spcAft>
              <a:buClr>
                <a:srgbClr val="90C852"/>
              </a:buClr>
              <a:tabLst>
                <a:tab pos="457189" algn="l"/>
                <a:tab pos="1371566" algn="l"/>
                <a:tab pos="2285943" algn="l"/>
                <a:tab pos="3200320" algn="l"/>
                <a:tab pos="4114697" algn="l"/>
                <a:tab pos="5029074" algn="l"/>
                <a:tab pos="5943452" algn="l"/>
                <a:tab pos="6857828" algn="l"/>
                <a:tab pos="7772206" algn="l"/>
                <a:tab pos="8686583" algn="l"/>
                <a:tab pos="9600960" algn="l"/>
              </a:tabLst>
            </a:pPr>
            <a:r>
              <a:rPr lang="fr-BE" sz="2800" b="1" dirty="0">
                <a:solidFill>
                  <a:schemeClr val="tx1">
                    <a:lumMod val="50000"/>
                  </a:schemeClr>
                </a:solidFill>
              </a:rPr>
              <a:t>Ambassadors</a:t>
            </a:r>
          </a:p>
          <a:p>
            <a:pPr marL="914400" lvl="2" indent="-457200">
              <a:spcAft>
                <a:spcPts val="1200"/>
              </a:spcAft>
              <a:buClr>
                <a:srgbClr val="90C852"/>
              </a:buClr>
              <a:tabLst>
                <a:tab pos="457189" algn="l"/>
                <a:tab pos="1371566" algn="l"/>
                <a:tab pos="2285943" algn="l"/>
                <a:tab pos="3200320" algn="l"/>
                <a:tab pos="4114697" algn="l"/>
                <a:tab pos="5029074" algn="l"/>
                <a:tab pos="5943452" algn="l"/>
                <a:tab pos="6857828" algn="l"/>
                <a:tab pos="7772206" algn="l"/>
                <a:tab pos="8686583" algn="l"/>
                <a:tab pos="9600960" algn="l"/>
              </a:tabLst>
            </a:pPr>
            <a:r>
              <a:rPr lang="fr-BE" sz="2800" b="1" dirty="0" err="1">
                <a:solidFill>
                  <a:schemeClr val="tx1">
                    <a:lumMod val="50000"/>
                  </a:schemeClr>
                </a:solidFill>
              </a:rPr>
              <a:t>Pledges</a:t>
            </a:r>
            <a:r>
              <a:rPr lang="fr-BE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BE" sz="28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fr-BE" sz="2800" dirty="0" err="1">
                <a:solidFill>
                  <a:schemeClr val="tx1">
                    <a:lumMod val="50000"/>
                  </a:schemeClr>
                </a:solidFill>
              </a:rPr>
              <a:t>individual</a:t>
            </a:r>
            <a:r>
              <a:rPr lang="fr-BE" sz="2800" dirty="0">
                <a:solidFill>
                  <a:schemeClr val="tx1">
                    <a:lumMod val="50000"/>
                  </a:schemeClr>
                </a:solidFill>
              </a:rPr>
              <a:t> &amp; organisation</a:t>
            </a:r>
          </a:p>
          <a:p>
            <a:pPr marL="914400" lvl="2" indent="-457200">
              <a:spcAft>
                <a:spcPts val="1200"/>
              </a:spcAft>
              <a:buClr>
                <a:srgbClr val="90C852"/>
              </a:buClr>
              <a:tabLst>
                <a:tab pos="457189" algn="l"/>
                <a:tab pos="1371566" algn="l"/>
                <a:tab pos="2285943" algn="l"/>
                <a:tab pos="3200320" algn="l"/>
                <a:tab pos="4114697" algn="l"/>
                <a:tab pos="5029074" algn="l"/>
                <a:tab pos="5943452" algn="l"/>
                <a:tab pos="6857828" algn="l"/>
                <a:tab pos="7772206" algn="l"/>
                <a:tab pos="8686583" algn="l"/>
                <a:tab pos="9600960" algn="l"/>
              </a:tabLst>
            </a:pPr>
            <a:r>
              <a:rPr lang="fr-BE" sz="2800" b="1" dirty="0">
                <a:solidFill>
                  <a:schemeClr val="tx1">
                    <a:lumMod val="50000"/>
                  </a:schemeClr>
                </a:solidFill>
              </a:rPr>
              <a:t>Citizen engagement </a:t>
            </a:r>
            <a:r>
              <a:rPr lang="fr-BE" sz="2800" dirty="0">
                <a:solidFill>
                  <a:schemeClr val="tx1">
                    <a:lumMod val="50000"/>
                  </a:schemeClr>
                </a:solidFill>
              </a:rPr>
              <a:t>– e.g. </a:t>
            </a:r>
            <a:br>
              <a:rPr lang="fr-BE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BE" sz="2800" dirty="0">
                <a:solidFill>
                  <a:schemeClr val="tx1">
                    <a:lumMod val="50000"/>
                  </a:schemeClr>
                </a:solidFill>
              </a:rPr>
              <a:t>Peer </a:t>
            </a:r>
            <a:r>
              <a:rPr lang="fr-BE" sz="2800" dirty="0" err="1">
                <a:solidFill>
                  <a:schemeClr val="tx1">
                    <a:lumMod val="50000"/>
                  </a:schemeClr>
                </a:solidFill>
              </a:rPr>
              <a:t>Parliaments</a:t>
            </a:r>
            <a:endParaRPr lang="fr-BE" sz="2800" dirty="0">
              <a:solidFill>
                <a:schemeClr val="tx1">
                  <a:lumMod val="50000"/>
                </a:schemeClr>
              </a:solidFill>
            </a:endParaRPr>
          </a:p>
          <a:p>
            <a:pPr marL="914400" lvl="2" indent="-457200">
              <a:spcAft>
                <a:spcPts val="1200"/>
              </a:spcAft>
              <a:buClr>
                <a:srgbClr val="90C852"/>
              </a:buClr>
              <a:tabLst>
                <a:tab pos="457189" algn="l"/>
                <a:tab pos="1371566" algn="l"/>
                <a:tab pos="2285943" algn="l"/>
                <a:tab pos="3200320" algn="l"/>
                <a:tab pos="4114697" algn="l"/>
                <a:tab pos="5029074" algn="l"/>
                <a:tab pos="5943452" algn="l"/>
                <a:tab pos="6857828" algn="l"/>
                <a:tab pos="7772206" algn="l"/>
                <a:tab pos="8686583" algn="l"/>
                <a:tab pos="9600960" algn="l"/>
              </a:tabLst>
            </a:pPr>
            <a:r>
              <a:rPr lang="fr-BE" sz="2800" b="1" dirty="0" err="1">
                <a:solidFill>
                  <a:schemeClr val="tx1">
                    <a:lumMod val="50000"/>
                  </a:schemeClr>
                </a:solidFill>
              </a:rPr>
              <a:t>Youth</a:t>
            </a:r>
            <a:r>
              <a:rPr lang="fr-BE" sz="2800" b="1" dirty="0">
                <a:solidFill>
                  <a:schemeClr val="tx1">
                    <a:lumMod val="50000"/>
                  </a:schemeClr>
                </a:solidFill>
              </a:rPr>
              <a:t> engagement</a:t>
            </a:r>
          </a:p>
          <a:p>
            <a:endParaRPr lang="sv-SE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European Climate Pact</a:t>
            </a:r>
            <a:endParaRPr lang="en-GB" dirty="0"/>
          </a:p>
        </p:txBody>
      </p:sp>
      <p:pic>
        <p:nvPicPr>
          <p:cNvPr id="2050" name="Picture 2" descr="Climate-Pact-peer-facilitation-guide-26Nov_sm_ver2">
            <a:extLst>
              <a:ext uri="{FF2B5EF4-FFF2-40B4-BE49-F238E27FC236}">
                <a16:creationId xmlns:a16="http://schemas.microsoft.com/office/drawing/2014/main" id="{E7B656D0-7252-453F-BAB4-B51920EB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71" y="1265217"/>
            <a:ext cx="4257599" cy="42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5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E5012-AEA7-45AD-9505-6082807B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Engaging</a:t>
            </a:r>
            <a:r>
              <a:rPr lang="fr-BE" dirty="0"/>
              <a:t> </a:t>
            </a:r>
            <a:r>
              <a:rPr lang="fr-BE" dirty="0" err="1"/>
              <a:t>citizens</a:t>
            </a:r>
            <a:r>
              <a:rPr lang="fr-BE" dirty="0"/>
              <a:t> in </a:t>
            </a:r>
            <a:r>
              <a:rPr lang="fr-BE" dirty="0" err="1"/>
              <a:t>shaping</a:t>
            </a:r>
            <a:r>
              <a:rPr lang="fr-BE" dirty="0"/>
              <a:t> the transition</a:t>
            </a:r>
            <a:endParaRPr lang="en-IE" dirty="0"/>
          </a:p>
        </p:txBody>
      </p:sp>
      <p:pic>
        <p:nvPicPr>
          <p:cNvPr id="1028" name="Picture 4" descr="Image result for conference on the future of europe">
            <a:extLst>
              <a:ext uri="{FF2B5EF4-FFF2-40B4-BE49-F238E27FC236}">
                <a16:creationId xmlns:a16="http://schemas.microsoft.com/office/drawing/2014/main" id="{0FA8571A-33D4-4E57-BA68-C9F33F6C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66" y="1709965"/>
            <a:ext cx="3807013" cy="2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3FE380-FA7D-4FE7-9DD9-781907DA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46">
            <a:off x="532420" y="2495956"/>
            <a:ext cx="2804572" cy="37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580F6-53AF-48E6-A80B-329AAC8DF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92" y="5234096"/>
            <a:ext cx="4905375" cy="131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646C5-37BE-4014-BC5E-9243FA815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7231">
            <a:off x="6568093" y="1881319"/>
            <a:ext cx="5124935" cy="37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</TotalTime>
  <Words>625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European Citizens’ attitudes to  fighting climate change and  the transition to clean energies</vt:lpstr>
      <vt:lpstr>Ingredients for climate action?</vt:lpstr>
      <vt:lpstr>1. Europeans worry about climate change</vt:lpstr>
      <vt:lpstr>2. Who should tackle climate change?</vt:lpstr>
      <vt:lpstr>3. Europeans are taking personal action</vt:lpstr>
      <vt:lpstr>4. Europeans see benefits from climate action</vt:lpstr>
      <vt:lpstr>6.  Europeans expect even stronger action from their national government and EU</vt:lpstr>
      <vt:lpstr>European Climate Pact</vt:lpstr>
      <vt:lpstr>Engaging citizens in shaping the transition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Citizens’ attitudes to  fighting climate change and  the transition to clean energies</dc:title>
  <dc:creator>MAANAVILJA Laura (CLIMA)</dc:creator>
  <cp:lastModifiedBy>MAANAVILJA Laura (CLIMA)</cp:lastModifiedBy>
  <cp:revision>11</cp:revision>
  <dcterms:created xsi:type="dcterms:W3CDTF">2022-03-01T10:53:40Z</dcterms:created>
  <dcterms:modified xsi:type="dcterms:W3CDTF">2022-03-02T12:59:06Z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2022-03-02T11:49:04Z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e7ebd47a-80a6-4a83-bb9f-0cd81bc5b414</vt:lpwstr>
  </property>
  <property fmtid="{D5CDD505-2E9C-101B-9397-08002B2CF9AE}" pid="8" name="MSIP_Label_6bd9ddd1-4d20-43f6-abfa-fc3c07406f94_ContentBits">
    <vt:lpwstr>0</vt:lpwstr>
  </property>
</Properties>
</file>