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5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17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8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1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5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78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44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5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65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4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95C29-4044-4D15-9B95-D0B4BE80A46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9826-7803-48C0-B8E1-E68CEF624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sc.europa.eu/en/sections-other-bodies/sections-commission/consultative-commission-industrial-change-ccmi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OpWF2TrFc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eesc.europa.eu/YEYS2020" TargetMode="External"/><Relationship Id="rId7" Type="http://schemas.openxmlformats.org/officeDocument/2006/relationships/hyperlink" Target="https://www.facebook.com/pages/Your-Europe-Your-Say/255682697155?ref=hl" TargetMode="External"/><Relationship Id="rId2" Type="http://schemas.openxmlformats.org/officeDocument/2006/relationships/hyperlink" Target="mailto:youreurope@eesc.europa.e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twitter.com/youreurope" TargetMode="Externa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" y="1841268"/>
            <a:ext cx="7631084" cy="429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2621" y="2657484"/>
            <a:ext cx="4838007" cy="379952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t-EE" sz="1900" b="1" dirty="0">
                <a:solidFill>
                  <a:schemeClr val="accent1">
                    <a:lumMod val="75000"/>
                  </a:schemeClr>
                </a:solidFill>
              </a:rPr>
              <a:t>ECO: </a:t>
            </a:r>
            <a:r>
              <a:rPr lang="et-EE" sz="1900" dirty="0"/>
              <a:t>majandus- ja rahaliit, majanduslik ja </a:t>
            </a:r>
            <a:r>
              <a:rPr lang="et-EE" sz="1900" dirty="0" smtClean="0"/>
              <a:t>sotsiaalne </a:t>
            </a:r>
            <a:r>
              <a:rPr lang="et-EE" sz="1900" dirty="0"/>
              <a:t>ühtekuuluvus</a:t>
            </a:r>
          </a:p>
          <a:p>
            <a:pPr marL="457200" lvl="1" indent="0">
              <a:buNone/>
            </a:pPr>
            <a:endParaRPr lang="en-US" sz="1900" dirty="0" smtClean="0"/>
          </a:p>
          <a:p>
            <a:pPr lvl="1"/>
            <a:r>
              <a:rPr lang="et-EE" sz="1900" b="1" dirty="0">
                <a:solidFill>
                  <a:schemeClr val="accent1">
                    <a:lumMod val="75000"/>
                  </a:schemeClr>
                </a:solidFill>
              </a:rPr>
              <a:t>INT: </a:t>
            </a:r>
            <a:r>
              <a:rPr lang="et-EE" sz="1900" dirty="0"/>
              <a:t>ühtne turg, tootmine ja tarbimine </a:t>
            </a:r>
          </a:p>
          <a:p>
            <a:pPr lvl="1"/>
            <a:endParaRPr lang="en-US" sz="1900" dirty="0" smtClean="0"/>
          </a:p>
          <a:p>
            <a:pPr lvl="1"/>
            <a:r>
              <a:rPr lang="et-EE" sz="1900" b="1" dirty="0">
                <a:solidFill>
                  <a:schemeClr val="accent1">
                    <a:lumMod val="75000"/>
                  </a:schemeClr>
                </a:solidFill>
              </a:rPr>
              <a:t>TEN:</a:t>
            </a:r>
            <a:r>
              <a:rPr lang="et-EE" sz="1900" dirty="0"/>
              <a:t> transport, energeetika, infrastruktuur ja infoühiskond </a:t>
            </a:r>
          </a:p>
          <a:p>
            <a:pPr lvl="1"/>
            <a:endParaRPr lang="en-US" sz="1900" dirty="0" smtClean="0"/>
          </a:p>
          <a:p>
            <a:pPr lvl="1"/>
            <a:r>
              <a:rPr lang="et-EE" sz="1900" b="1" dirty="0">
                <a:solidFill>
                  <a:schemeClr val="accent1">
                    <a:lumMod val="75000"/>
                  </a:schemeClr>
                </a:solidFill>
              </a:rPr>
              <a:t>REX: </a:t>
            </a:r>
            <a:r>
              <a:rPr lang="et-EE" sz="1900" dirty="0"/>
              <a:t>välissuhted </a:t>
            </a:r>
            <a:endParaRPr lang="et-EE" sz="1900" dirty="0" smtClean="0"/>
          </a:p>
          <a:p>
            <a:pPr lvl="1"/>
            <a:endParaRPr lang="et-EE" sz="19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t-EE" sz="1900" b="1" dirty="0" smtClean="0">
                <a:solidFill>
                  <a:schemeClr val="accent1">
                    <a:lumMod val="75000"/>
                  </a:schemeClr>
                </a:solidFill>
              </a:rPr>
              <a:t>NAT</a:t>
            </a:r>
            <a:r>
              <a:rPr lang="et-EE" sz="19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t-EE" sz="1900" dirty="0"/>
              <a:t>põllumajandus, maaelu areng ja keskkond </a:t>
            </a:r>
          </a:p>
          <a:p>
            <a:pPr lvl="1"/>
            <a:endParaRPr lang="en-US" sz="1900" dirty="0" smtClean="0"/>
          </a:p>
          <a:p>
            <a:pPr lvl="1"/>
            <a:r>
              <a:rPr lang="et-EE" sz="1900" b="1" dirty="0">
                <a:solidFill>
                  <a:schemeClr val="accent1">
                    <a:lumMod val="75000"/>
                  </a:schemeClr>
                </a:solidFill>
              </a:rPr>
              <a:t>SOC:</a:t>
            </a:r>
            <a:r>
              <a:rPr lang="et-EE" sz="1900" dirty="0"/>
              <a:t> tööhõive, sotsiaalküsimused ja kodakondsus</a:t>
            </a:r>
          </a:p>
          <a:p>
            <a:pPr marL="457200" lvl="1" indent="0">
              <a:buNone/>
            </a:pPr>
            <a:endParaRPr lang="en-US" sz="3800" dirty="0">
              <a:hlinkClick r:id="rId2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54632" y="2657484"/>
            <a:ext cx="388204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CCMI: </a:t>
            </a:r>
            <a:r>
              <a:rPr lang="et-EE" dirty="0"/>
              <a:t>tööstuse muutuste nõuandekomisjon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SMO: </a:t>
            </a:r>
            <a:r>
              <a:rPr lang="et-EE" dirty="0"/>
              <a:t> ühtne turg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LMO:</a:t>
            </a:r>
            <a:r>
              <a:rPr lang="et-EE" dirty="0"/>
              <a:t> tööturg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SDO:</a:t>
            </a:r>
            <a:r>
              <a:rPr lang="et-EE" dirty="0"/>
              <a:t> kestlik areng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ESG: </a:t>
            </a:r>
            <a:r>
              <a:rPr lang="et-EE" dirty="0"/>
              <a:t>Euroopa poolaasta rühm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dirty="0"/>
              <a:t>põhiõiguste ja õigusriigi põhimõtte 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rühm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00820" y="1509448"/>
            <a:ext cx="400686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ct val="20000"/>
              </a:spcAft>
            </a:pPr>
            <a:r>
              <a:rPr lang="et-EE" sz="2400" b="1">
                <a:solidFill>
                  <a:schemeClr val="accent1">
                    <a:lumMod val="75000"/>
                  </a:schemeClr>
                </a:solidFill>
              </a:rPr>
              <a:t>6 sektsiooni + 6 tööorganit:</a:t>
            </a:r>
          </a:p>
        </p:txBody>
      </p:sp>
      <p:sp>
        <p:nvSpPr>
          <p:cNvPr id="15" name="Down Arrow 14"/>
          <p:cNvSpPr/>
          <p:nvPr/>
        </p:nvSpPr>
        <p:spPr>
          <a:xfrm>
            <a:off x="2592143" y="2042187"/>
            <a:ext cx="598517" cy="586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5376907" y="2027419"/>
            <a:ext cx="598517" cy="616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1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4294967295"/>
          </p:nvPr>
        </p:nvSpPr>
        <p:spPr>
          <a:xfrm>
            <a:off x="143508" y="1698739"/>
            <a:ext cx="8534400" cy="900112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endParaRPr lang="et-EE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et-EE" sz="3600" b="1" dirty="0" smtClean="0">
                <a:solidFill>
                  <a:schemeClr val="accent5">
                    <a:lumMod val="75000"/>
                  </a:schemeClr>
                </a:solidFill>
              </a:rPr>
              <a:t>„</a:t>
            </a:r>
            <a:r>
              <a:rPr lang="et-EE" sz="3600" b="1" dirty="0">
                <a:solidFill>
                  <a:schemeClr val="accent5">
                    <a:lumMod val="75000"/>
                  </a:schemeClr>
                </a:solidFill>
              </a:rPr>
              <a:t>Sinu Euroopa, Sinu arvamus!“</a:t>
            </a: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r>
              <a:rPr lang="et-EE" sz="32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t-EE" sz="3200" b="1" i="1" dirty="0">
                <a:solidFill>
                  <a:schemeClr val="accent5">
                    <a:lumMod val="75000"/>
                  </a:schemeClr>
                </a:solidFill>
              </a:rPr>
              <a:t>YEYS</a:t>
            </a:r>
            <a:r>
              <a:rPr lang="et-EE" sz="32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ctr" eaLnBrk="1" hangingPunct="1">
              <a:lnSpc>
                <a:spcPct val="50000"/>
              </a:lnSpc>
              <a:buFont typeface="Arial" pitchFamily="34" charset="0"/>
              <a:buNone/>
              <a:defRPr/>
            </a:pPr>
            <a:endParaRPr lang="en-GB" altLang="fr-FR" sz="4700" b="1" dirty="0" smtClean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672916"/>
            <a:ext cx="2793720" cy="197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628" y="2672916"/>
            <a:ext cx="3019222" cy="1983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251" y="2672916"/>
            <a:ext cx="2891250" cy="2004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7881" y="4791539"/>
            <a:ext cx="5940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/>
              <a:t>Komitee korraldab </a:t>
            </a:r>
            <a:r>
              <a:rPr lang="et-EE" sz="1600" b="1">
                <a:solidFill>
                  <a:schemeClr val="accent1">
                    <a:lumMod val="75000"/>
                  </a:schemeClr>
                </a:solidFill>
              </a:rPr>
              <a:t>11. korda toimuva ürituse „Sinu Euroopa, Sinu arvamus!“</a:t>
            </a:r>
            <a:r>
              <a:rPr lang="et-EE" sz="1600"/>
              <a:t> raames noorte täiskogu istungjärgu.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1600"/>
              <a:t>Igal aastal tulevad komiteesse noored </a:t>
            </a:r>
            <a:r>
              <a:rPr lang="et-EE" sz="1600" b="1">
                <a:solidFill>
                  <a:schemeClr val="accent1">
                    <a:lumMod val="75000"/>
                  </a:schemeClr>
                </a:solidFill>
              </a:rPr>
              <a:t>kogu EList ja 5 kandidaatriigist</a:t>
            </a:r>
            <a:r>
              <a:rPr lang="et-EE" sz="1600"/>
              <a:t>, et osaleda neid puudutaval aktuaalsel teemal peetavas arutelus.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649" y="5127798"/>
            <a:ext cx="1406551" cy="138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732402" y="1670417"/>
            <a:ext cx="7679196" cy="810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endParaRPr lang="et-EE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t-EE" sz="3600" b="1" dirty="0" smtClean="0">
                <a:solidFill>
                  <a:schemeClr val="accent5">
                    <a:lumMod val="75000"/>
                  </a:schemeClr>
                </a:solidFill>
              </a:rPr>
              <a:t>2020</a:t>
            </a:r>
            <a:r>
              <a:rPr lang="et-EE" sz="3600" b="1" dirty="0">
                <a:solidFill>
                  <a:schemeClr val="accent5">
                    <a:lumMod val="75000"/>
                  </a:schemeClr>
                </a:solidFill>
              </a:rPr>
              <a:t>. aasta üritus „Sinu Euroopa, Sinu arvamus!“ (#YEYS2020): „Meie kliima, meie tulevik!“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508136" y="2480886"/>
            <a:ext cx="5035917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933450" indent="-5334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23850" lvl="1" indent="0">
              <a:lnSpc>
                <a:spcPct val="150000"/>
              </a:lnSpc>
              <a:buNone/>
            </a:pPr>
            <a:r>
              <a:rPr lang="et-EE" sz="1800" dirty="0">
                <a:solidFill>
                  <a:schemeClr val="accent1">
                    <a:lumMod val="75000"/>
                  </a:schemeClr>
                </a:solidFill>
              </a:rPr>
              <a:t>        </a:t>
            </a:r>
            <a:endParaRPr lang="et-EE" sz="1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📅</a:t>
            </a:r>
            <a:r>
              <a:rPr lang="et-EE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t-EE" sz="1800" b="1" dirty="0" smtClean="0">
                <a:solidFill>
                  <a:schemeClr val="accent1">
                    <a:lumMod val="75000"/>
                  </a:schemeClr>
                </a:solidFill>
              </a:rPr>
              <a:t>19</a:t>
            </a:r>
            <a:r>
              <a:rPr lang="et-EE" sz="1800" b="1" dirty="0">
                <a:solidFill>
                  <a:schemeClr val="accent1">
                    <a:lumMod val="75000"/>
                  </a:schemeClr>
                </a:solidFill>
              </a:rPr>
              <a:t>.–20. märts 2020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dirty="0">
                <a:solidFill>
                  <a:schemeClr val="accent1">
                    <a:lumMod val="75000"/>
                  </a:schemeClr>
                </a:solidFill>
              </a:rPr>
              <a:t>📌 </a:t>
            </a:r>
            <a:r>
              <a:rPr lang="et-EE" sz="1800" dirty="0" smtClean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t-EE" sz="1800" b="1" dirty="0" smtClean="0">
                <a:solidFill>
                  <a:schemeClr val="accent1">
                    <a:lumMod val="75000"/>
                  </a:schemeClr>
                </a:solidFill>
              </a:rPr>
              <a:t>Euroopa </a:t>
            </a:r>
            <a:r>
              <a:rPr lang="et-EE" sz="1800" b="1" dirty="0">
                <a:solidFill>
                  <a:schemeClr val="accent1">
                    <a:lumMod val="75000"/>
                  </a:schemeClr>
                </a:solidFill>
              </a:rPr>
              <a:t>Majandus- ja Sotsiaalkomitee, </a:t>
            </a:r>
            <a:endParaRPr lang="et-EE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23850" lvl="1" indent="0">
              <a:lnSpc>
                <a:spcPct val="150000"/>
              </a:lnSpc>
              <a:buNone/>
            </a:pPr>
            <a:r>
              <a:rPr lang="et-EE" sz="1800" b="1" dirty="0" smtClean="0">
                <a:solidFill>
                  <a:schemeClr val="accent1">
                    <a:lumMod val="75000"/>
                  </a:schemeClr>
                </a:solidFill>
              </a:rPr>
              <a:t>		Brüssel</a:t>
            </a:r>
            <a:r>
              <a:rPr lang="et-EE" sz="1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t-EE" sz="1800" b="1" dirty="0" smtClean="0">
                <a:solidFill>
                  <a:schemeClr val="accent1">
                    <a:lumMod val="75000"/>
                  </a:schemeClr>
                </a:solidFill>
              </a:rPr>
              <a:t>Belgia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de-DE" sz="1800" dirty="0" smtClean="0">
                <a:solidFill>
                  <a:schemeClr val="accent1">
                    <a:lumMod val="75000"/>
                  </a:schemeClr>
                </a:solidFill>
              </a:rPr>
              <a:t>👩‍ 👨‍ </a:t>
            </a:r>
            <a:r>
              <a:rPr lang="et-EE" sz="1800" dirty="0" smtClean="0">
                <a:solidFill>
                  <a:schemeClr val="accent1">
                    <a:lumMod val="75000"/>
                  </a:schemeClr>
                </a:solidFill>
              </a:rPr>
              <a:t>‍</a:t>
            </a:r>
            <a:r>
              <a:rPr lang="et-EE" sz="1800" b="1" dirty="0" smtClean="0">
                <a:solidFill>
                  <a:schemeClr val="accent1">
                    <a:lumMod val="75000"/>
                  </a:schemeClr>
                </a:solidFill>
              </a:rPr>
              <a:t>33 kooli ELi 28 liikmesriigist                    </a:t>
            </a:r>
          </a:p>
          <a:p>
            <a:pPr marL="323850" lvl="1" indent="0">
              <a:lnSpc>
                <a:spcPct val="150000"/>
              </a:lnSpc>
              <a:buNone/>
            </a:pPr>
            <a:r>
              <a:rPr lang="et-EE" sz="1800" b="1" dirty="0" smtClean="0">
                <a:solidFill>
                  <a:schemeClr val="accent1">
                    <a:lumMod val="75000"/>
                  </a:schemeClr>
                </a:solidFill>
              </a:rPr>
              <a:t>		+ 5 kandidaatriiki</a:t>
            </a:r>
          </a:p>
          <a:p>
            <a:pPr marL="0" indent="0" algn="just">
              <a:buNone/>
            </a:pPr>
            <a:endParaRPr lang="et-EE" sz="1800" dirty="0" smtClean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et-EE" sz="18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3269" y="5281622"/>
            <a:ext cx="8177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b="1" i="1" dirty="0">
                <a:solidFill>
                  <a:schemeClr val="accent6"/>
                </a:solidFill>
              </a:rPr>
              <a:t>2020. aasta ürituse teema: rahvusvahelise kliimamuutuste konverentsi (COP) jäljendamine</a:t>
            </a:r>
          </a:p>
          <a:p>
            <a:endParaRPr lang="de-DE" b="1" i="1" dirty="0" smtClean="0">
              <a:solidFill>
                <a:schemeClr val="accent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t-EE" b="1" i="1" dirty="0">
                <a:solidFill>
                  <a:schemeClr val="accent6"/>
                </a:solidFill>
              </a:rPr>
              <a:t>Eesmärk on kuulata noorte muresid ja lahendusi kliimamuutuste vallas</a:t>
            </a:r>
          </a:p>
          <a:p>
            <a:endParaRPr lang="de-DE" b="1" i="1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22" y="2975381"/>
            <a:ext cx="3707476" cy="208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494893"/>
            <a:ext cx="8229600" cy="1042987"/>
          </a:xfrm>
        </p:spPr>
        <p:txBody>
          <a:bodyPr/>
          <a:lstStyle/>
          <a:p>
            <a:pPr marL="342900" indent="-342900" algn="ctr"/>
            <a:r>
              <a:rPr lang="et-EE" sz="28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Kuid mis on COP? (osaliste konverents)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79280" y="2429814"/>
            <a:ext cx="5458975" cy="291204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80000"/>
              </a:lnSpc>
              <a:buNone/>
            </a:pPr>
            <a:endParaRPr lang="en-GB" altLang="fr-FR" sz="2000" dirty="0"/>
          </a:p>
          <a:p>
            <a:pPr algn="just">
              <a:lnSpc>
                <a:spcPct val="80000"/>
              </a:lnSpc>
            </a:pPr>
            <a:r>
              <a:rPr lang="et-EE" sz="1800"/>
              <a:t>COP viitab riikidele, kes on ühinenud </a:t>
            </a:r>
            <a:r>
              <a:rPr lang="et-EE" sz="1800" b="1">
                <a:solidFill>
                  <a:schemeClr val="accent1">
                    <a:lumMod val="75000"/>
                  </a:schemeClr>
                </a:solidFill>
              </a:rPr>
              <a:t>Ühinenud Rahvaste Organisatsiooni kliimamuutuste 1992. aasta raamkonventsiooniga</a:t>
            </a:r>
            <a:r>
              <a:rPr lang="et-EE" sz="180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fr-FR" sz="1800" dirty="0" smtClean="0"/>
          </a:p>
          <a:p>
            <a:pPr algn="just">
              <a:lnSpc>
                <a:spcPct val="80000"/>
              </a:lnSpc>
            </a:pPr>
            <a:r>
              <a:rPr lang="et-EE" sz="1800"/>
              <a:t>Lepingule on alla kirjutanud </a:t>
            </a:r>
            <a:r>
              <a:rPr lang="et-EE" sz="1800" b="1">
                <a:solidFill>
                  <a:schemeClr val="accent1">
                    <a:lumMod val="75000"/>
                  </a:schemeClr>
                </a:solidFill>
              </a:rPr>
              <a:t>195 osalist</a:t>
            </a:r>
            <a:r>
              <a:rPr lang="et-EE" sz="1800"/>
              <a:t>.</a:t>
            </a:r>
          </a:p>
          <a:p>
            <a:pPr marL="0" indent="0" algn="just">
              <a:lnSpc>
                <a:spcPct val="80000"/>
              </a:lnSpc>
              <a:buNone/>
            </a:pPr>
            <a:endParaRPr lang="en-US" altLang="fr-FR" sz="1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et-EE" sz="1800"/>
              <a:t>Eesmärk on </a:t>
            </a:r>
            <a:r>
              <a:rPr lang="et-EE" sz="1800" b="1">
                <a:solidFill>
                  <a:schemeClr val="accent1">
                    <a:lumMod val="75000"/>
                  </a:schemeClr>
                </a:solidFill>
              </a:rPr>
              <a:t>vähendada ülemaailmseid kasvuhoonegaaside heitkoguseid, et võidelda kliimamuutuste vastu</a:t>
            </a:r>
            <a:r>
              <a:rPr lang="et-EE" sz="1800"/>
              <a:t>.</a:t>
            </a:r>
          </a:p>
          <a:p>
            <a:pPr>
              <a:lnSpc>
                <a:spcPct val="80000"/>
              </a:lnSpc>
            </a:pPr>
            <a:endParaRPr lang="en-GB" altLang="fr-FR" sz="2000" dirty="0" smtClean="0"/>
          </a:p>
          <a:p>
            <a:pPr>
              <a:lnSpc>
                <a:spcPct val="80000"/>
              </a:lnSpc>
            </a:pPr>
            <a:endParaRPr lang="en-GB" altLang="fr-FR" sz="28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255" y="2276872"/>
            <a:ext cx="2762217" cy="2096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18121"/>
            <a:ext cx="2713729" cy="157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587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6268" y="1515533"/>
            <a:ext cx="8449734" cy="1236134"/>
          </a:xfrm>
        </p:spPr>
        <p:txBody>
          <a:bodyPr>
            <a:normAutofit fontScale="90000"/>
          </a:bodyPr>
          <a:lstStyle/>
          <a:p>
            <a:pPr algn="ctr"/>
            <a:r>
              <a:rPr lang="et-EE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t-EE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t-EE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t-EE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t-EE" sz="4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Üritus </a:t>
            </a:r>
            <a:r>
              <a:rPr lang="et-EE" sz="4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„Sinu Euroopa, Sinu arvamus!“ – ÜRO kliimamuutuste raamkonventsiooni osaliste </a:t>
            </a:r>
            <a:r>
              <a:rPr lang="et-EE" sz="4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konverentsi </a:t>
            </a:r>
            <a:r>
              <a:rPr lang="et-EE" sz="42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jäljendamine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7267" y="3529012"/>
            <a:ext cx="7489825" cy="36337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t-EE" sz="2000" b="1" i="1" dirty="0" smtClean="0">
                <a:solidFill>
                  <a:schemeClr val="accent1">
                    <a:lumMod val="75000"/>
                  </a:schemeClr>
                </a:solidFill>
              </a:rPr>
              <a:t>Olge </a:t>
            </a:r>
            <a:r>
              <a:rPr lang="et-EE" sz="2000" b="1" i="1" dirty="0">
                <a:solidFill>
                  <a:schemeClr val="accent1">
                    <a:lumMod val="75000"/>
                  </a:schemeClr>
                </a:solidFill>
              </a:rPr>
              <a:t>valmis leidma tõelisi lahendusi kliimaprobleemidele!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/>
              <a:t>Te esindate ühte sektorit </a:t>
            </a:r>
            <a:r>
              <a:rPr lang="et-EE" sz="2000" b="1" dirty="0">
                <a:solidFill>
                  <a:schemeClr val="accent1">
                    <a:lumMod val="75000"/>
                  </a:schemeClr>
                </a:solidFill>
              </a:rPr>
              <a:t>kliimamuutuste konverentsil</a:t>
            </a:r>
            <a:r>
              <a:rPr lang="et-EE" sz="2000" dirty="0"/>
              <a:t>.</a:t>
            </a:r>
            <a:r>
              <a:rPr lang="et-EE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/>
              <a:t>Iga rühm koostab </a:t>
            </a:r>
            <a:r>
              <a:rPr lang="et-EE" sz="2000" b="1" dirty="0">
                <a:solidFill>
                  <a:schemeClr val="accent1">
                    <a:lumMod val="75000"/>
                  </a:schemeClr>
                </a:solidFill>
              </a:rPr>
              <a:t>globaalse soojenemise piiramise kava</a:t>
            </a:r>
            <a:r>
              <a:rPr lang="et-EE" sz="20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/>
              <a:t>Teie soovitused esitatakse </a:t>
            </a:r>
            <a:r>
              <a:rPr lang="et-EE" sz="2000" b="1" dirty="0">
                <a:solidFill>
                  <a:schemeClr val="accent1">
                    <a:lumMod val="75000"/>
                  </a:schemeClr>
                </a:solidFill>
              </a:rPr>
              <a:t>rahvusvahelise keskkonnapoliitika kujundajatele</a:t>
            </a:r>
            <a:r>
              <a:rPr lang="et-EE" sz="2000" dirty="0"/>
              <a:t> ning neid arutatakse Euroopa konverentsidel kogu aasta jooksul.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64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652342" y="1423810"/>
            <a:ext cx="8121948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t-EE" sz="3600" b="1">
                <a:solidFill>
                  <a:schemeClr val="accent5">
                    <a:lumMod val="75000"/>
                  </a:schemeClr>
                </a:solidFill>
              </a:rPr>
              <a:t>Mida teie sellest kogemusest saate?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2394358"/>
            <a:ext cx="52642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t-EE" dirty="0"/>
              <a:t>Teid ootab lõbus ja inspireeriv suhtlus 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õpilastega kõikjalt Euroopast</a:t>
            </a:r>
            <a:r>
              <a:rPr lang="et-EE" dirty="0"/>
              <a:t>.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Saate teadmisi ja ülevaate</a:t>
            </a:r>
            <a:r>
              <a:rPr lang="et-EE" dirty="0"/>
              <a:t> kliimamuutusi mõjutavatest teguritest. </a:t>
            </a:r>
          </a:p>
          <a:p>
            <a:pPr algn="just"/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t-EE" dirty="0"/>
              <a:t>Saate teada, millist liiki kliimapoliitikal on 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tegelik mõju</a:t>
            </a:r>
            <a:r>
              <a:rPr lang="et-EE" dirty="0"/>
              <a:t>.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t-EE" dirty="0"/>
              <a:t>Saate oma kogemuse üritusel „Sinu Euroopa, Sinu arvamus!“ muuta 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sisukateks teadmisteks</a:t>
            </a:r>
            <a:r>
              <a:rPr lang="et-EE" dirty="0"/>
              <a:t>.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just"/>
            <a:endParaRPr lang="en-US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t-EE" dirty="0"/>
              <a:t>Pärast üritust anname teile simulatsioonimängu, et </a:t>
            </a:r>
            <a:r>
              <a:rPr lang="et-EE" b="1" dirty="0">
                <a:solidFill>
                  <a:schemeClr val="accent1">
                    <a:lumMod val="75000"/>
                  </a:schemeClr>
                </a:solidFill>
              </a:rPr>
              <a:t>saaksite harjutada</a:t>
            </a:r>
            <a:r>
              <a:rPr lang="et-EE" dirty="0"/>
              <a:t> oma klassi, sõprade ja perega.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17757"/>
            <a:ext cx="2952328" cy="187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53242"/>
            <a:ext cx="2952328" cy="177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2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534" y="1556792"/>
            <a:ext cx="8388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t-EE" sz="3000" b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/>
            <a:r>
              <a:rPr lang="et-EE" sz="3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2019</a:t>
            </a:r>
            <a:r>
              <a:rPr lang="et-EE" sz="3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. aasta üritus „Sinu Euroopa, Sinu arvamus!“ toimus 10. korda, teemaks olid Euroopa Parlamendi valimised</a:t>
            </a:r>
            <a:r>
              <a:rPr lang="et-EE" sz="3000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4933828" y="6234776"/>
            <a:ext cx="3446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>
                <a:hlinkClick r:id="rId2"/>
              </a:rPr>
              <a:t>https://youtu.be/DOpWF2TrFco</a:t>
            </a:r>
            <a:r>
              <a:rPr lang="et-E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43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8890" y="1529396"/>
            <a:ext cx="8229600" cy="737413"/>
          </a:xfrm>
        </p:spPr>
        <p:txBody>
          <a:bodyPr>
            <a:normAutofit/>
          </a:bodyPr>
          <a:lstStyle/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Lisateave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2912" y="2492374"/>
            <a:ext cx="8341556" cy="382529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t-EE" sz="2800"/>
              <a:t>E-post: </a:t>
            </a:r>
            <a:r>
              <a:rPr lang="et-EE" sz="2800" b="1">
                <a:hlinkClick r:id="rId2"/>
              </a:rPr>
              <a:t>youreurope@eesc.europa.eu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2800" b="1" dirty="0"/>
          </a:p>
          <a:p>
            <a:pPr>
              <a:lnSpc>
                <a:spcPct val="80000"/>
              </a:lnSpc>
            </a:pPr>
            <a:r>
              <a:rPr lang="et-EE" sz="2800"/>
              <a:t>Veebisait: </a:t>
            </a:r>
            <a:r>
              <a:rPr lang="et-EE" sz="2800" b="1">
                <a:hlinkClick r:id="rId3"/>
              </a:rPr>
              <a:t>www.eesc.europa.eu/YEYS2020</a:t>
            </a:r>
            <a:r>
              <a:rPr lang="et-EE" sz="2800" b="1"/>
              <a:t> </a:t>
            </a:r>
            <a:r>
              <a:rPr lang="et-EE" sz="2800"/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fr-FR" sz="2800" b="1" dirty="0" smtClean="0"/>
          </a:p>
          <a:p>
            <a:pPr>
              <a:lnSpc>
                <a:spcPct val="80000"/>
              </a:lnSpc>
            </a:pPr>
            <a:r>
              <a:rPr lang="et-EE" sz="2800" b="1"/>
              <a:t>	 </a:t>
            </a:r>
            <a:r>
              <a:rPr lang="et-EE" sz="2800" b="1">
                <a:solidFill>
                  <a:schemeClr val="accent1">
                    <a:lumMod val="75000"/>
                  </a:schemeClr>
                </a:solidFill>
              </a:rPr>
              <a:t>Your Europe, Your Say</a:t>
            </a:r>
          </a:p>
          <a:p>
            <a:pPr>
              <a:lnSpc>
                <a:spcPct val="80000"/>
              </a:lnSpc>
            </a:pPr>
            <a:r>
              <a:rPr lang="et-EE" sz="2800"/>
              <a:t>         @youreurope</a:t>
            </a:r>
          </a:p>
          <a:p>
            <a:pPr>
              <a:lnSpc>
                <a:spcPct val="80000"/>
              </a:lnSpc>
            </a:pPr>
            <a:r>
              <a:rPr lang="et-EE" sz="2800"/>
              <a:t>          youreurope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t-EE" sz="4800" b="1">
                <a:solidFill>
                  <a:schemeClr val="accent5">
                    <a:lumMod val="75000"/>
                  </a:schemeClr>
                </a:solidFill>
              </a:rPr>
              <a:t>#YEYS2020</a:t>
            </a:r>
          </a:p>
          <a:p>
            <a:endParaRPr lang="en-GB" altLang="fr-FR" b="1" dirty="0" smtClean="0"/>
          </a:p>
          <a:p>
            <a:pPr>
              <a:buFont typeface="Arial" charset="0"/>
              <a:buNone/>
            </a:pPr>
            <a:endParaRPr lang="en-GB" altLang="fr-FR" b="1" dirty="0" smtClean="0"/>
          </a:p>
          <a:p>
            <a:endParaRPr lang="en-GB" altLang="fr-FR" b="1" dirty="0" smtClean="0"/>
          </a:p>
          <a:p>
            <a:endParaRPr lang="en-GB" altLang="fr-FR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41" y="5108278"/>
            <a:ext cx="401199" cy="401199"/>
          </a:xfrm>
          <a:prstGeom prst="rect">
            <a:avLst/>
          </a:prstGeom>
        </p:spPr>
      </p:pic>
      <p:pic>
        <p:nvPicPr>
          <p:cNvPr id="7" name="Picture 4" descr="twitter-logo-square-150x15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10016">
            <a:off x="801432" y="4634481"/>
            <a:ext cx="363715" cy="35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Facebook_logo_(square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01" y="4164323"/>
            <a:ext cx="349684" cy="34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09227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</a:rPr>
              <a:t>Hoidke meiega ühendust!</a:t>
            </a:r>
          </a:p>
          <a:p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9" y="2367281"/>
            <a:ext cx="7448202" cy="418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6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12850">
            <a:off x="1175929" y="386129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 rot="20491340">
            <a:off x="1911306" y="2904610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 rot="20491340">
            <a:off x="1932122" y="4833156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 rot="20491340">
            <a:off x="7317375" y="3876799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 rot="1637964">
            <a:off x="6658579" y="2822932"/>
            <a:ext cx="6120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6758206" y="48331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sz="440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2913" y="1684450"/>
            <a:ext cx="8229600" cy="1143000"/>
          </a:xfrm>
        </p:spPr>
        <p:txBody>
          <a:bodyPr/>
          <a:lstStyle/>
          <a:p>
            <a:pPr algn="ctr"/>
            <a:r>
              <a:rPr lang="et-EE" sz="66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 on EL?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2781300"/>
            <a:ext cx="37528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4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82195" y="16071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2</a:t>
            </a:r>
            <a:r>
              <a:rPr lang="en-GB" dirty="0" smtClean="0"/>
              <a:t>7</a:t>
            </a:r>
            <a:r>
              <a:rPr lang="et-EE" dirty="0"/>
              <a:t> liikmesriiki 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3239852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392252" y="3401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3544652" y="35537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697052" y="37061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3849452" y="38585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4001852" y="4010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4154252" y="41633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5530963" y="1454728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/>
              <a:t>5 kandidaatriiki*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47571" y="2857433"/>
            <a:ext cx="1051221" cy="70256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5634207" y="3248980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5508104" y="3432806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407223" y="35994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5292080" y="37518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220072" y="390394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5112060" y="4056699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5731445" y="3104964"/>
            <a:ext cx="45719" cy="45719"/>
          </a:xfrm>
          <a:prstGeom prst="flowChartConnec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2892075" y="4201965"/>
            <a:ext cx="3384376" cy="1946652"/>
          </a:xfrm>
          <a:prstGeom prst="cloud">
            <a:avLst/>
          </a:prstGeom>
          <a:solidFill>
            <a:srgbClr val="00B0F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/>
              <a:t>Üle 500 miljoni kodaniku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02110" y="6187295"/>
            <a:ext cx="37985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100" b="1">
                <a:solidFill>
                  <a:schemeClr val="accent1"/>
                </a:solidFill>
              </a:rPr>
              <a:t>* Albaania, Põhja-Makedoonia, Montenegro, Serbia ja Türgi </a:t>
            </a:r>
          </a:p>
        </p:txBody>
      </p:sp>
    </p:spTree>
    <p:extLst>
      <p:ext uri="{BB962C8B-B14F-4D97-AF65-F5344CB8AC3E}">
        <p14:creationId xmlns:p14="http://schemas.microsoft.com/office/powerpoint/2010/main" val="94454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437821"/>
            <a:ext cx="8229600" cy="1044115"/>
          </a:xfrm>
        </p:spPr>
        <p:txBody>
          <a:bodyPr/>
          <a:lstStyle/>
          <a:p>
            <a:pPr algn="ctr" eaLnBrk="1" hangingPunct="1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Mis on ELi tegevuse eesmärk?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05286" y="2285079"/>
            <a:ext cx="5463706" cy="40898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Tagada </a:t>
            </a:r>
            <a:r>
              <a:rPr lang="et-EE" sz="2000" b="1">
                <a:solidFill>
                  <a:schemeClr val="accent1">
                    <a:lumMod val="75000"/>
                  </a:schemeClr>
                </a:solidFill>
              </a:rPr>
              <a:t>kestev rahu</a:t>
            </a:r>
            <a:r>
              <a:rPr lang="et-EE" sz="2000"/>
              <a:t>, leides </a:t>
            </a:r>
            <a:r>
              <a:rPr lang="et-EE" sz="2000" b="1">
                <a:solidFill>
                  <a:schemeClr val="accent1">
                    <a:lumMod val="75000"/>
                  </a:schemeClr>
                </a:solidFill>
              </a:rPr>
              <a:t>ühised lahendused</a:t>
            </a:r>
            <a:r>
              <a:rPr lang="et-EE" sz="2000"/>
              <a:t> ühistele probleemidele</a:t>
            </a:r>
          </a:p>
          <a:p>
            <a:pPr eaLnBrk="1" hangingPunct="1">
              <a:lnSpc>
                <a:spcPct val="15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Tagada oma inimeste </a:t>
            </a:r>
            <a:r>
              <a:rPr lang="et-EE" sz="2000" b="1">
                <a:solidFill>
                  <a:schemeClr val="accent1">
                    <a:lumMod val="75000"/>
                  </a:schemeClr>
                </a:solidFill>
              </a:rPr>
              <a:t>heaolu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/>
              <a:t>Tagada </a:t>
            </a:r>
            <a:r>
              <a:rPr lang="et-EE" sz="2000" b="1">
                <a:solidFill>
                  <a:schemeClr val="accent1">
                    <a:lumMod val="75000"/>
                  </a:schemeClr>
                </a:solidFill>
              </a:rPr>
              <a:t>inimõiguste austamine, vabadus ja õigusriik</a:t>
            </a:r>
            <a:r>
              <a:rPr lang="et-EE" sz="2000"/>
              <a:t>: demokraatia, pluralism, diskrimineerimiskeeld, sallivus, õiglus, solidaarsus</a:t>
            </a:r>
          </a:p>
          <a:p>
            <a:pPr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000" b="1">
                <a:solidFill>
                  <a:schemeClr val="accent1">
                    <a:lumMod val="75000"/>
                  </a:schemeClr>
                </a:solidFill>
              </a:rPr>
              <a:t>4 vabadust:</a:t>
            </a:r>
            <a:r>
              <a:rPr lang="et-EE" sz="2000"/>
              <a:t> isikute, kaupade, teenuste ja kapitali vaba liikumine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92" y="2600908"/>
            <a:ext cx="3329862" cy="22199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79712" y="5913276"/>
            <a:ext cx="52925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100000"/>
              </a:lnSpc>
              <a:spcAft>
                <a:spcPct val="30000"/>
              </a:spcAft>
              <a:buClr>
                <a:srgbClr val="000000"/>
              </a:buClr>
              <a:buNone/>
            </a:pPr>
            <a:r>
              <a:rPr lang="et-EE" sz="2400"/>
              <a:t>ELi moto: </a:t>
            </a:r>
            <a:r>
              <a:rPr lang="et-EE" sz="2400" b="1">
                <a:solidFill>
                  <a:schemeClr val="accent1">
                    <a:lumMod val="75000"/>
                  </a:schemeClr>
                </a:solidFill>
              </a:rPr>
              <a:t>ühinenud mitmekesisuses</a:t>
            </a:r>
          </a:p>
        </p:txBody>
      </p:sp>
    </p:spTree>
    <p:extLst>
      <p:ext uri="{BB962C8B-B14F-4D97-AF65-F5344CB8AC3E}">
        <p14:creationId xmlns:p14="http://schemas.microsoft.com/office/powerpoint/2010/main" val="28581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49375"/>
            <a:ext cx="8229600" cy="1143000"/>
          </a:xfrm>
        </p:spPr>
        <p:txBody>
          <a:bodyPr/>
          <a:lstStyle/>
          <a:p>
            <a:pPr algn="ctr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Mida teeb EL noorte heaks?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76" y="2492375"/>
            <a:ext cx="6444208" cy="39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9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9146">
            <a:off x="5508105" y="4429452"/>
            <a:ext cx="2994148" cy="1975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6062" y="2099152"/>
            <a:ext cx="3154292" cy="24321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489">
            <a:off x="911911" y="4230384"/>
            <a:ext cx="2049056" cy="20484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48255" y="3806306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>
                <a:solidFill>
                  <a:schemeClr val="accent1">
                    <a:lumMod val="75000"/>
                  </a:schemeClr>
                </a:solidFill>
              </a:rPr>
              <a:t>ELi tervisekindlustus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1357" y="4486637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1600">
                <a:solidFill>
                  <a:schemeClr val="accent1">
                    <a:lumMod val="75000"/>
                  </a:schemeClr>
                </a:solidFill>
              </a:rPr>
              <a:t>Noored ettevõtjad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72987" y="363702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>
                <a:solidFill>
                  <a:schemeClr val="accent1">
                    <a:lumMod val="75000"/>
                  </a:schemeClr>
                </a:solidFill>
              </a:rPr>
              <a:t>Erasmuse programmid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6314" y="6308672"/>
            <a:ext cx="3019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 dirty="0">
                <a:solidFill>
                  <a:schemeClr val="accent1">
                    <a:lumMod val="75000"/>
                  </a:schemeClr>
                </a:solidFill>
              </a:rPr>
              <a:t>Õppimine ja töötamine mis tahes ELi liikmesriigis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50354" y="6363639"/>
            <a:ext cx="2514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t-EE" sz="1600">
                <a:solidFill>
                  <a:schemeClr val="accent1">
                    <a:lumMod val="75000"/>
                  </a:schemeClr>
                </a:solidFill>
              </a:rPr>
              <a:t>Vaba liikumine Euroopas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7481">
            <a:off x="5999278" y="1613936"/>
            <a:ext cx="3035651" cy="19526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041">
            <a:off x="218482" y="1425449"/>
            <a:ext cx="2481871" cy="248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4216400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59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304800" y="1736812"/>
            <a:ext cx="8534400" cy="1611313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et-EE" sz="4800" b="1" dirty="0" smtClean="0">
                <a:solidFill>
                  <a:schemeClr val="accent5">
                    <a:lumMod val="75000"/>
                  </a:schemeClr>
                </a:solidFill>
              </a:rPr>
              <a:t>Mis </a:t>
            </a:r>
            <a:r>
              <a:rPr lang="et-EE" sz="4800" b="1" dirty="0">
                <a:solidFill>
                  <a:schemeClr val="accent5">
                    <a:lumMod val="75000"/>
                  </a:schemeClr>
                </a:solidFill>
              </a:rPr>
              <a:t>on Euroopa Majandus-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et-EE" sz="4800" b="1" dirty="0">
                <a:solidFill>
                  <a:schemeClr val="accent5">
                    <a:lumMod val="75000"/>
                  </a:schemeClr>
                </a:solidFill>
              </a:rPr>
              <a:t>ja Sotsiaalkomitee?</a:t>
            </a:r>
          </a:p>
          <a:p>
            <a:pPr algn="ctr" eaLnBrk="1" hangingPunct="1">
              <a:lnSpc>
                <a:spcPct val="70000"/>
              </a:lnSpc>
              <a:buFont typeface="Arial" charset="0"/>
              <a:buNone/>
            </a:pPr>
            <a:r>
              <a:rPr lang="et-EE" sz="39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2302" y="3003301"/>
            <a:ext cx="6336196" cy="305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1649009"/>
            <a:ext cx="8229600" cy="104298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t-EE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Mis on Euroopa Majandus- ja Sotsiaalkomitee?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556"/>
            <a:ext cx="8229600" cy="1584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400"/>
              <a:t>Rooma lepinguga (1957) asutatud </a:t>
            </a:r>
            <a:r>
              <a:rPr lang="et-EE" sz="2400" b="1">
                <a:solidFill>
                  <a:schemeClr val="accent1">
                    <a:lumMod val="75000"/>
                  </a:schemeClr>
                </a:solidFill>
              </a:rPr>
              <a:t>nõuandev kogu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  <a:buClr>
                <a:srgbClr val="000000"/>
              </a:buClr>
            </a:pPr>
            <a:r>
              <a:rPr lang="et-EE" sz="2400" b="1">
                <a:solidFill>
                  <a:schemeClr val="accent1">
                    <a:lumMod val="75000"/>
                  </a:schemeClr>
                </a:solidFill>
              </a:rPr>
              <a:t>Organiseeritud kodanikuühiskonna</a:t>
            </a:r>
            <a:r>
              <a:rPr lang="et-EE" sz="2400"/>
              <a:t> esindaja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H="1">
            <a:off x="4700790" y="5054658"/>
            <a:ext cx="0" cy="431800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rot="14400000" flipV="1">
            <a:off x="5681071" y="4655402"/>
            <a:ext cx="98425" cy="1214438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 rot="7200000" flipH="1" flipV="1">
            <a:off x="3570491" y="4522845"/>
            <a:ext cx="0" cy="1260475"/>
          </a:xfrm>
          <a:prstGeom prst="line">
            <a:avLst/>
          </a:prstGeom>
          <a:noFill/>
          <a:ln w="76200" cap="rnd">
            <a:solidFill>
              <a:srgbClr val="969696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B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737" y="3714808"/>
            <a:ext cx="970756" cy="9707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078" y="3895593"/>
            <a:ext cx="1305532" cy="9046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732" y="5446427"/>
            <a:ext cx="2128116" cy="12067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473" y="3964948"/>
            <a:ext cx="1592634" cy="893825"/>
          </a:xfrm>
          <a:prstGeom prst="rect">
            <a:avLst/>
          </a:prstGeom>
        </p:spPr>
      </p:pic>
      <p:sp>
        <p:nvSpPr>
          <p:cNvPr id="16" name="ZoneTexte 18"/>
          <p:cNvSpPr txBox="1">
            <a:spLocks noChangeArrowheads="1"/>
          </p:cNvSpPr>
          <p:nvPr/>
        </p:nvSpPr>
        <p:spPr bwMode="auto">
          <a:xfrm>
            <a:off x="6280353" y="4616508"/>
            <a:ext cx="17875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85000"/>
              </a:lnSpc>
              <a:spcAft>
                <a:spcPct val="25000"/>
              </a:spcAft>
              <a:buFont typeface="Arial" charset="0"/>
              <a:buChar char="•"/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t-EE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Council of the European</a:t>
            </a:r>
          </a:p>
          <a:p>
            <a:pPr algn="ctr"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t-EE" sz="1100">
                <a:solidFill>
                  <a:schemeClr val="bg2">
                    <a:lumMod val="50000"/>
                  </a:schemeClr>
                </a:solidFill>
                <a:latin typeface="+mn-lt"/>
              </a:rPr>
              <a:t>Union</a:t>
            </a:r>
          </a:p>
        </p:txBody>
      </p:sp>
    </p:spTree>
    <p:extLst>
      <p:ext uri="{BB962C8B-B14F-4D97-AF65-F5344CB8AC3E}">
        <p14:creationId xmlns:p14="http://schemas.microsoft.com/office/powerpoint/2010/main" val="253234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808" y="1806992"/>
            <a:ext cx="8424936" cy="1902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chemeClr val="accent1">
                    <a:lumMod val="75000"/>
                  </a:schemeClr>
                </a:solidFill>
              </a:rPr>
              <a:t>3 rühma 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t-EE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n-GB" sz="2400" b="1" dirty="0" smtClean="0">
                <a:solidFill>
                  <a:schemeClr val="accent1">
                    <a:lumMod val="75000"/>
                  </a:schemeClr>
                </a:solidFill>
              </a:rPr>
              <a:t>26</a:t>
            </a:r>
            <a:r>
              <a:rPr lang="et-EE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t-EE" sz="2400" b="1" dirty="0">
                <a:solidFill>
                  <a:schemeClr val="accent1">
                    <a:lumMod val="75000"/>
                  </a:schemeClr>
                </a:solidFill>
              </a:rPr>
              <a:t>liiget</a:t>
            </a:r>
            <a:r>
              <a:rPr lang="et-EE" sz="2400" dirty="0"/>
              <a:t> (nimetatakse ametisse 5 aastaks) ELi </a:t>
            </a:r>
            <a:r>
              <a:rPr lang="et-EE" sz="2400" b="1" dirty="0">
                <a:solidFill>
                  <a:schemeClr val="accent1">
                    <a:lumMod val="75000"/>
                  </a:schemeClr>
                </a:solidFill>
              </a:rPr>
              <a:t>28 liikmesriigist</a:t>
            </a:r>
            <a:r>
              <a:rPr lang="et-EE" sz="2400" dirty="0"/>
              <a:t> </a:t>
            </a:r>
          </a:p>
          <a:p>
            <a:pPr marL="285750" indent="-285750" eaLnBrk="1" hangingPunct="1">
              <a:lnSpc>
                <a:spcPct val="150000"/>
              </a:lnSpc>
              <a:spcAft>
                <a:spcPct val="20000"/>
              </a:spcAft>
              <a:buFont typeface="Arial" panose="020B0604020202020204" pitchFamily="34" charset="0"/>
              <a:buChar char="•"/>
            </a:pPr>
            <a:r>
              <a:rPr lang="et-EE" sz="2400" b="1" dirty="0">
                <a:solidFill>
                  <a:schemeClr val="accent1">
                    <a:lumMod val="75000"/>
                  </a:schemeClr>
                </a:solidFill>
              </a:rPr>
              <a:t>± 200 arvamust </a:t>
            </a:r>
            <a:r>
              <a:rPr lang="et-EE" sz="2400" dirty="0"/>
              <a:t>aastas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26" y="4384442"/>
            <a:ext cx="9144000" cy="201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3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E20A1110-3071-4CC3-94AD-1304F35B626B}" vid="{8AD47BB7-C966-4856-8E40-5E37303A62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M Document" ma:contentTypeID="0x010100EA97B91038054C99906057A708A1480A00AD7F41433A6CF64590E6DEF3B77EF5BC" ma:contentTypeVersion="4" ma:contentTypeDescription="Defines the documents for Document Manager V2" ma:contentTypeScope="" ma:versionID="57767cad13f405e320dfa48c1a1b278a">
  <xsd:schema xmlns:xsd="http://www.w3.org/2001/XMLSchema" xmlns:xs="http://www.w3.org/2001/XMLSchema" xmlns:p="http://schemas.microsoft.com/office/2006/metadata/properties" xmlns:ns2="bfc960a6-20da-4c94-8684-71380fca093b" xmlns:ns3="http://schemas.microsoft.com/sharepoint/v3/fields" xmlns:ns4="e7079bb7-b7bf-4242-8479-9b6b0b289b96" targetNamespace="http://schemas.microsoft.com/office/2006/metadata/properties" ma:root="true" ma:fieldsID="2b990c73e79d9e86df42c8b52008ac21" ns2:_="" ns3:_="" ns4:_="">
    <xsd:import namespace="bfc960a6-20da-4c94-8684-71380fca093b"/>
    <xsd:import namespace="http://schemas.microsoft.com/sharepoint/v3/fields"/>
    <xsd:import namespace="e7079bb7-b7bf-4242-8479-9b6b0b289b9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ProductionDate" minOccurs="0"/>
                <xsd:element ref="ns3:DocumentLanguage_0" minOccurs="0"/>
                <xsd:element ref="ns2:DossierNumber" minOccurs="0"/>
                <xsd:element ref="ns4:MeetingNumber" minOccurs="0"/>
                <xsd:element ref="ns2:Rapporteur" minOccurs="0"/>
                <xsd:element ref="ns2:AdoptionDate" minOccurs="0"/>
                <xsd:element ref="ns3:Confidentiality_0" minOccurs="0"/>
                <xsd:element ref="ns2:TaxCatchAll" minOccurs="0"/>
                <xsd:element ref="ns2:TaxCatchAllLabel" minOccurs="0"/>
                <xsd:element ref="ns3:DocumentSource_0" minOccurs="0"/>
                <xsd:element ref="ns4:DocumentNumber" minOccurs="0"/>
                <xsd:element ref="ns2:MeetingDate" minOccurs="0"/>
                <xsd:element ref="ns3:OriginalLanguage_0" minOccurs="0"/>
                <xsd:element ref="ns2:Procedure" minOccurs="0"/>
                <xsd:element ref="ns3:VersionStatus_0" minOccurs="0"/>
                <xsd:element ref="ns3:DocumentStatus_0" minOccurs="0"/>
                <xsd:element ref="ns2:DocumentYear"/>
                <xsd:element ref="ns3:DocumentType_0" minOccurs="0"/>
                <xsd:element ref="ns2:DocumentPart" minOccurs="0"/>
                <xsd:element ref="ns3:MeetingName_0" minOccurs="0"/>
                <xsd:element ref="ns3:AvailableTranslations_0" minOccurs="0"/>
                <xsd:element ref="ns2:FicheYear" minOccurs="0"/>
                <xsd:element ref="ns2:RequestingService" minOccurs="0"/>
                <xsd:element ref="ns2:FicheNumber" minOccurs="0"/>
                <xsd:element ref="ns3:DossierName_0" minOccurs="0"/>
                <xsd:element ref="ns2:Document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c960a6-20da-4c94-8684-71380fca093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ProductionDate" ma:index="12" nillable="true" ma:displayName="Production Date" ma:format="DateOnly" ma:internalName="ProductionDate">
      <xsd:simpleType>
        <xsd:restriction base="dms:DateTime"/>
      </xsd:simpleType>
    </xsd:element>
    <xsd:element name="DossierNumber" ma:index="14" nillable="true" ma:displayName="Dossier Number" ma:decimals="0" ma:internalName="DossierNumber">
      <xsd:simpleType>
        <xsd:restriction base="dms:Unknown"/>
      </xsd:simpleType>
    </xsd:element>
    <xsd:element name="Rapporteur" ma:index="16" nillable="true" ma:displayName="Rapporteur" ma:internalName="Rapporteur">
      <xsd:simpleType>
        <xsd:restriction base="dms:Text"/>
      </xsd:simpleType>
    </xsd:element>
    <xsd:element name="AdoptionDate" ma:index="17" nillable="true" ma:displayName="Adoption Date" ma:format="DateOnly" ma:internalName="AdoptionDate">
      <xsd:simpleType>
        <xsd:restriction base="dms:DateTime"/>
      </xsd:simpleType>
    </xsd:element>
    <xsd:element name="TaxCatchAll" ma:index="19" nillable="true" ma:displayName="Taxonomy Catch All Column" ma:hidden="true" ma:list="{4e4b016f-42fc-4499-ae6e-4c1333bbc229}" ma:internalName="TaxCatchAll" ma:showField="CatchAllData" ma:web="bfc960a6-20da-4c94-8684-71380fca09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4e4b016f-42fc-4499-ae6e-4c1333bbc229}" ma:internalName="TaxCatchAllLabel" ma:readOnly="true" ma:showField="CatchAllDataLabel" ma:web="bfc960a6-20da-4c94-8684-71380fca093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eetingDate" ma:index="25" nillable="true" ma:displayName="Meeting Date" ma:format="DateOnly" ma:internalName="MeetingDate">
      <xsd:simpleType>
        <xsd:restriction base="dms:DateTime"/>
      </xsd:simpleType>
    </xsd:element>
    <xsd:element name="Procedure" ma:index="28" nillable="true" ma:displayName="Procedure" ma:internalName="Procedure">
      <xsd:simpleType>
        <xsd:restriction base="dms:Text"/>
      </xsd:simpleType>
    </xsd:element>
    <xsd:element name="DocumentYear" ma:index="33" ma:displayName="Document Year" ma:decimals="0" ma:internalName="DocumentYear">
      <xsd:simpleType>
        <xsd:restriction base="dms:Unknown"/>
      </xsd:simpleType>
    </xsd:element>
    <xsd:element name="DocumentPart" ma:index="36" nillable="true" ma:displayName="Document Part" ma:decimals="0" ma:internalName="DocumentPart">
      <xsd:simpleType>
        <xsd:restriction base="dms:Unknown"/>
      </xsd:simpleType>
    </xsd:element>
    <xsd:element name="FicheYear" ma:index="41" nillable="true" ma:displayName="Fiche Year" ma:decimals="0" ma:internalName="FicheYear">
      <xsd:simpleType>
        <xsd:restriction base="dms:Unknown"/>
      </xsd:simpleType>
    </xsd:element>
    <xsd:element name="RequestingService" ma:index="42" nillable="true" ma:displayName="Requesting Service" ma:internalName="RequestingService">
      <xsd:simpleType>
        <xsd:restriction base="dms:Text"/>
      </xsd:simpleType>
    </xsd:element>
    <xsd:element name="FicheNumber" ma:index="43" nillable="true" ma:displayName="Fiche Number" ma:decimals="0" ma:internalName="FicheNumber">
      <xsd:simpleType>
        <xsd:restriction base="dms:Unknown"/>
      </xsd:simpleType>
    </xsd:element>
    <xsd:element name="DocumentVersion" ma:index="46" nillable="true" ma:displayName="Document Version" ma:decimals="0" ma:internalName="DocumentVers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DocumentLanguage_0" ma:index="13" nillable="true" ma:taxonomy="true" ma:internalName="DocumentLanguage_0" ma:taxonomyFieldName="DocumentLanguage" ma:displayName="Document Language" ma:fieldId="{ee5c55ab-e8dd-441f-8840-fdce66906fe3}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fidentiality_0" ma:index="18" nillable="true" ma:taxonomy="true" ma:internalName="Confidentiality_0" ma:taxonomyFieldName="Confidentiality" ma:displayName="Confidentiality" ma:fieldId="{ee5c4bfe-2b62-4831-9131-22edf8f3665c}" ma:sspId="995823bb-b37b-4c02-aebb-d0209d382c3c" ma:termSetId="11d040ac-3a9a-4d4c-b9cf-922342a701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ource_0" ma:index="22" ma:taxonomy="true" ma:internalName="DocumentSource_0" ma:taxonomyFieldName="DocumentSource" ma:displayName="Document Source" ma:fieldId="{ee5c1c29-f257-4aae-8e5e-529c0040e17a}" ma:sspId="995823bb-b37b-4c02-aebb-d0209d382c3c" ma:termSetId="ca143256-a90d-4d26-b249-02646b17c0c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iginalLanguage_0" ma:index="26" nillable="true" ma:taxonomy="true" ma:internalName="OriginalLanguage_0" ma:taxonomyFieldName="OriginalLanguage" ma:displayName="Original Language" ma:fieldId="{ee5ce750-ff6c-4875-8192-ef11fb51efba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ersionStatus_0" ma:index="29" ma:taxonomy="true" ma:internalName="VersionStatus_0" ma:taxonomyFieldName="VersionStatus" ma:displayName="Version Status" ma:indexed="true" ma:fieldId="{ee5cb94b-3df1-4df3-b49b-6e47ce2a7e87}" ma:sspId="995823bb-b37b-4c02-aebb-d0209d382c3c" ma:termSetId="adeca67b-2bdd-4d0f-b3af-a690b4c6d95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tatus_0" ma:index="31" nillable="true" ma:taxonomy="true" ma:internalName="DocumentStatus_0" ma:taxonomyFieldName="DocumentStatus" ma:displayName="Document Status" ma:fieldId="{ee5cab93-ac4d-4e2f-b298-e5342324388c}" ma:sspId="995823bb-b37b-4c02-aebb-d0209d382c3c" ma:termSetId="54b85ca4-9023-4cbf-8e96-81af773522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Type_0" ma:index="34" nillable="true" ma:taxonomy="true" ma:internalName="DocumentType_0" ma:taxonomyFieldName="DocumentType" ma:displayName="Document Type" ma:indexed="true" ma:fieldId="{ee5cf431-2d10-41e6-bd88-1b6bd5b84f5f}" ma:sspId="995823bb-b37b-4c02-aebb-d0209d382c3c" ma:termSetId="67a76952-94e0-437b-9a60-5085083dde0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etingName_0" ma:index="37" nillable="true" ma:taxonomy="true" ma:internalName="MeetingName_0" ma:taxonomyFieldName="MeetingName" ma:displayName="Meeting Name" ma:indexed="true" ma:fieldId="{ee5c9b55-8403-4f9e-a156-b6ce5b7b9456}" ma:sspId="995823bb-b37b-4c02-aebb-d0209d382c3c" ma:termSetId="a04e9634-de73-4a41-8cb5-e1efdb890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vailableTranslations_0" ma:index="39" nillable="true" ma:taxonomy="true" ma:internalName="AvailableTranslations_0" ma:taxonomyFieldName="AvailableTranslations" ma:displayName="Available Translations" ma:fieldId="{ee5c7c01-1a65-4138-aa64-80e01e34d799}" ma:taxonomyMulti="true" ma:sspId="995823bb-b37b-4c02-aebb-d0209d382c3c" ma:termSetId="3e8d1f59-71f7-428c-bd68-e1e655ad54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ssierName_0" ma:index="44" nillable="true" ma:taxonomy="true" ma:internalName="DossierName_0" ma:taxonomyFieldName="DossierName" ma:displayName="Dossier Name" ma:fieldId="{ee5cf7da-503b-4593-8db2-4f0e09c901fd}" ma:sspId="995823bb-b37b-4c02-aebb-d0209d382c3c" ma:termSetId="2b392f04-1222-4352-87c1-6fd60ec33b6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79bb7-b7bf-4242-8479-9b6b0b289b96" elementFormDefault="qualified">
    <xsd:import namespace="http://schemas.microsoft.com/office/2006/documentManagement/types"/>
    <xsd:import namespace="http://schemas.microsoft.com/office/infopath/2007/PartnerControls"/>
    <xsd:element name="MeetingNumber" ma:index="15" nillable="true" ma:displayName="Meeting Number" ma:decimals="0" ma:indexed="true" ma:internalName="MeetingNumber">
      <xsd:simpleType>
        <xsd:restriction base="dms:Unknown"/>
      </xsd:simpleType>
    </xsd:element>
    <xsd:element name="DocumentNumber" ma:index="24" nillable="true" ma:displayName="Document Number" ma:decimals="0" ma:indexed="true" ma:internalName="DocumentNumber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fc960a6-20da-4c94-8684-71380fca093b">CTJJHAUHWN5E-2028081414-5546</_dlc_DocId>
    <_dlc_DocIdUrl xmlns="bfc960a6-20da-4c94-8684-71380fca093b">
      <Url>http://dm2016/eesc/2019/_layouts/15/DocIdRedir.aspx?ID=CTJJHAUHWN5E-2028081414-5546</Url>
      <Description>CTJJHAUHWN5E-2028081414-5546</Description>
    </_dlc_DocIdUrl>
    <DocumentTyp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</TermName>
          <TermId xmlns="http://schemas.microsoft.com/office/infopath/2007/PartnerControls">d9136e7c-93a9-4c42-9d28-92b61e85f80c</TermId>
        </TermInfo>
      </Terms>
    </DocumentType_0>
    <Procedure xmlns="bfc960a6-20da-4c94-8684-71380fca093b" xsi:nil="true"/>
    <DossierName_0 xmlns="http://schemas.microsoft.com/sharepoint/v3/fields">
      <Terms xmlns="http://schemas.microsoft.com/office/infopath/2007/PartnerControls"/>
    </DossierName_0>
    <DocumentSourc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EESC</TermName>
          <TermId xmlns="http://schemas.microsoft.com/office/infopath/2007/PartnerControls">422833ec-8d7e-4e65-8e4e-8bed07ffb729</TermId>
        </TermInfo>
      </Terms>
    </DocumentSource_0>
    <ProductionDate xmlns="bfc960a6-20da-4c94-8684-71380fca093b">2019-12-06T12:00:00+00:00</ProductionDate>
    <FicheYear xmlns="bfc960a6-20da-4c94-8684-71380fca093b">2019</FicheYear>
    <DocumentNumber xmlns="e7079bb7-b7bf-4242-8479-9b6b0b289b96">4427</DocumentNumber>
    <DocumentVersion xmlns="bfc960a6-20da-4c94-8684-71380fca093b">0</DocumentVersion>
    <DossierNumber xmlns="bfc960a6-20da-4c94-8684-71380fca093b" xsi:nil="true"/>
    <Confidentiality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826e22d7-d029-4ec0-a450-0c28ff673572</TermId>
        </TermInfo>
      </Terms>
    </Confidentiality_0>
    <MeetingDate xmlns="bfc960a6-20da-4c94-8684-71380fca093b" xsi:nil="true"/>
    <TaxCatchAll xmlns="bfc960a6-20da-4c94-8684-71380fca093b">
      <Value>65</Value>
      <Value>162</Value>
      <Value>72</Value>
      <Value>246</Value>
      <Value>154</Value>
      <Value>153</Value>
      <Value>152</Value>
      <Value>62</Value>
      <Value>60</Value>
      <Value>59</Value>
      <Value>58</Value>
      <Value>57</Value>
      <Value>56</Value>
      <Value>55</Value>
      <Value>52</Value>
      <Value>49</Value>
      <Value>48</Value>
      <Value>46</Value>
      <Value>45</Value>
      <Value>38</Value>
      <Value>63</Value>
      <Value>25</Value>
      <Value>21</Value>
      <Value>17</Value>
      <Value>16</Value>
      <Value>14</Value>
      <Value>11</Value>
      <Value>10</Value>
      <Value>64</Value>
      <Value>7</Value>
      <Value>5</Value>
      <Value>4</Value>
      <Value>2</Value>
      <Value>1</Value>
    </TaxCatchAll>
    <Document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</Terms>
    </DocumentLanguage_0>
    <Version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Final</TermName>
          <TermId xmlns="http://schemas.microsoft.com/office/infopath/2007/PartnerControls">ea5e6674-7b27-4bac-b091-73adbb394efe</TermId>
        </TermInfo>
      </Terms>
    </VersionStatus_0>
    <Rapporteur xmlns="bfc960a6-20da-4c94-8684-71380fca093b" xsi:nil="true"/>
    <DocumentYear xmlns="bfc960a6-20da-4c94-8684-71380fca093b">2019</DocumentYear>
    <FicheNumber xmlns="bfc960a6-20da-4c94-8684-71380fca093b">11878</FicheNumber>
    <DocumentPart xmlns="bfc960a6-20da-4c94-8684-71380fca093b">11</DocumentPart>
    <AdoptionDate xmlns="bfc960a6-20da-4c94-8684-71380fca093b" xsi:nil="true"/>
    <RequestingService xmlns="bfc960a6-20da-4c94-8684-71380fca093b">Visites / Publications</RequestingService>
    <MeetingName_0 xmlns="http://schemas.microsoft.com/sharepoint/v3/fields">
      <Terms xmlns="http://schemas.microsoft.com/office/infopath/2007/PartnerControls"/>
    </MeetingName_0>
    <AvailableTranslation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</TermName>
          <TermId xmlns="http://schemas.microsoft.com/office/infopath/2007/PartnerControls">6e4ededd-04c4-4fa0-94e0-1028050302d5</TermId>
        </TermInfo>
        <TermInfo xmlns="http://schemas.microsoft.com/office/infopath/2007/PartnerControls">
          <TermName xmlns="http://schemas.microsoft.com/office/infopath/2007/PartnerControls">BG</TermName>
          <TermId xmlns="http://schemas.microsoft.com/office/infopath/2007/PartnerControls">1a1b3951-7821-4e6a-85f5-5673fc08bd2c</TermId>
        </TermInfo>
        <TermInfo xmlns="http://schemas.microsoft.com/office/infopath/2007/PartnerControls">
          <TermName xmlns="http://schemas.microsoft.com/office/infopath/2007/PartnerControls">DE</TermName>
          <TermId xmlns="http://schemas.microsoft.com/office/infopath/2007/PartnerControls">f6b31e5a-26fa-4935-b661-318e46daf27e</TermId>
        </TermInfo>
        <TermInfo xmlns="http://schemas.microsoft.com/office/infopath/2007/PartnerControls">
          <TermName xmlns="http://schemas.microsoft.com/office/infopath/2007/PartnerControls">MT</TermName>
          <TermId xmlns="http://schemas.microsoft.com/office/infopath/2007/PartnerControls">7df99101-6854-4a26-b53a-b88c0da02c26</TermId>
        </TermInfo>
        <TermInfo xmlns="http://schemas.microsoft.com/office/infopath/2007/PartnerControls">
          <TermName xmlns="http://schemas.microsoft.com/office/infopath/2007/PartnerControls">SR</TermName>
          <TermId xmlns="http://schemas.microsoft.com/office/infopath/2007/PartnerControls">7f3a1d13-b985-4bfd-981e-afe31377edff</TermId>
        </TermInfo>
        <TermInfo xmlns="http://schemas.microsoft.com/office/infopath/2007/PartnerControls">
          <TermName xmlns="http://schemas.microsoft.com/office/infopath/2007/PartnerControls">MK</TermName>
          <TermId xmlns="http://schemas.microsoft.com/office/infopath/2007/PartnerControls">34ce48bb-063e-4413-a932-50853dc71c5c</TermId>
        </TermInfo>
        <TermInfo xmlns="http://schemas.microsoft.com/office/infopath/2007/PartnerControls">
          <TermName xmlns="http://schemas.microsoft.com/office/infopath/2007/PartnerControls">IT</TermName>
          <TermId xmlns="http://schemas.microsoft.com/office/infopath/2007/PartnerControls">0774613c-01ed-4e5d-a25d-11d2388de825</TermId>
        </TermInfo>
        <TermInfo xmlns="http://schemas.microsoft.com/office/infopath/2007/PartnerControls">
          <TermName xmlns="http://schemas.microsoft.com/office/infopath/2007/PartnerControls">ET</TermName>
          <TermId xmlns="http://schemas.microsoft.com/office/infopath/2007/PartnerControls">ff6c3f4c-b02c-4c3c-ab07-2c37995a7a0a</TermId>
        </TermInfo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  <TermInfo xmlns="http://schemas.microsoft.com/office/infopath/2007/PartnerControls">
          <TermName xmlns="http://schemas.microsoft.com/office/infopath/2007/PartnerControls">EL</TermName>
          <TermId xmlns="http://schemas.microsoft.com/office/infopath/2007/PartnerControls">6d4f4d51-af9b-4650-94b4-4276bee85c91</TermId>
        </TermInfo>
        <TermInfo xmlns="http://schemas.microsoft.com/office/infopath/2007/PartnerControls">
          <TermName xmlns="http://schemas.microsoft.com/office/infopath/2007/PartnerControls">NL</TermName>
          <TermId xmlns="http://schemas.microsoft.com/office/infopath/2007/PartnerControls">55c6556c-b4f4-441d-9acf-c498d4f838bd</TermId>
        </TermInfo>
        <TermInfo xmlns="http://schemas.microsoft.com/office/infopath/2007/PartnerControls">
          <TermName xmlns="http://schemas.microsoft.com/office/infopath/2007/PartnerControls">SQ</TermName>
          <TermId xmlns="http://schemas.microsoft.com/office/infopath/2007/PartnerControls">5ac17240-8d11-45ec-9893-659b209d7a00</TermId>
        </TermInfo>
        <TermInfo xmlns="http://schemas.microsoft.com/office/infopath/2007/PartnerControls">
          <TermName xmlns="http://schemas.microsoft.com/office/infopath/2007/PartnerControls">ME</TermName>
          <TermId xmlns="http://schemas.microsoft.com/office/infopath/2007/PartnerControls">925b3da5-5ac0-4b3c-928c-6ef66a5c9b3c</TermId>
        </TermInfo>
        <TermInfo xmlns="http://schemas.microsoft.com/office/infopath/2007/PartnerControls">
          <TermName xmlns="http://schemas.microsoft.com/office/infopath/2007/PartnerControls">RO</TermName>
          <TermId xmlns="http://schemas.microsoft.com/office/infopath/2007/PartnerControls">feb747a2-64cd-4299-af12-4833ddc30497</TermId>
        </TermInfo>
        <TermInfo xmlns="http://schemas.microsoft.com/office/infopath/2007/PartnerControls">
          <TermName xmlns="http://schemas.microsoft.com/office/infopath/2007/PartnerControls">LT</TermName>
          <TermId xmlns="http://schemas.microsoft.com/office/infopath/2007/PartnerControls">a7ff5ce7-6123-4f68-865a-a57c31810414</TermId>
        </TermInfo>
        <TermInfo xmlns="http://schemas.microsoft.com/office/infopath/2007/PartnerControls">
          <TermName xmlns="http://schemas.microsoft.com/office/infopath/2007/PartnerControls">LV</TermName>
          <TermId xmlns="http://schemas.microsoft.com/office/infopath/2007/PartnerControls">46f7e311-5d9f-4663-b433-18aeccb7ace7</TermId>
        </TermInfo>
        <TermInfo xmlns="http://schemas.microsoft.com/office/infopath/2007/PartnerControls">
          <TermName xmlns="http://schemas.microsoft.com/office/infopath/2007/PartnerControls">SV</TermName>
          <TermId xmlns="http://schemas.microsoft.com/office/infopath/2007/PartnerControls">c2ed69e7-a339-43d7-8f22-d93680a92aa0</TermId>
        </TermInfo>
        <TermInfo xmlns="http://schemas.microsoft.com/office/infopath/2007/PartnerControls">
          <TermName xmlns="http://schemas.microsoft.com/office/infopath/2007/PartnerControls">SK</TermName>
          <TermId xmlns="http://schemas.microsoft.com/office/infopath/2007/PartnerControls">46d9fce0-ef79-4f71-b89b-cd6aa82426b8</TermId>
        </TermInfo>
        <TermInfo xmlns="http://schemas.microsoft.com/office/infopath/2007/PartnerControls">
          <TermName xmlns="http://schemas.microsoft.com/office/infopath/2007/PartnerControls">FI</TermName>
          <TermId xmlns="http://schemas.microsoft.com/office/infopath/2007/PartnerControls">87606a43-d45f-42d6-b8c9-e1a3457db5b7</TermId>
        </TermInfo>
        <TermInfo xmlns="http://schemas.microsoft.com/office/infopath/2007/PartnerControls">
          <TermName xmlns="http://schemas.microsoft.com/office/infopath/2007/PartnerControls">FR</TermName>
          <TermId xmlns="http://schemas.microsoft.com/office/infopath/2007/PartnerControls">d2afafd3-4c81-4f60-8f52-ee33f2f54ff3</TermId>
        </TermInfo>
        <TermInfo xmlns="http://schemas.microsoft.com/office/infopath/2007/PartnerControls">
          <TermName xmlns="http://schemas.microsoft.com/office/infopath/2007/PartnerControls">PL</TermName>
          <TermId xmlns="http://schemas.microsoft.com/office/infopath/2007/PartnerControls">1e03da61-4678-4e07-b136-b5024ca9197b</TermId>
        </TermInfo>
        <TermInfo xmlns="http://schemas.microsoft.com/office/infopath/2007/PartnerControls">
          <TermName xmlns="http://schemas.microsoft.com/office/infopath/2007/PartnerControls">HU</TermName>
          <TermId xmlns="http://schemas.microsoft.com/office/infopath/2007/PartnerControls">6b229040-c589-4408-b4c1-4285663d20a8</TermId>
        </TermInfo>
        <TermInfo xmlns="http://schemas.microsoft.com/office/infopath/2007/PartnerControls">
          <TermName xmlns="http://schemas.microsoft.com/office/infopath/2007/PartnerControls">GA</TermName>
          <TermId xmlns="http://schemas.microsoft.com/office/infopath/2007/PartnerControls">762d2456-c427-4ecb-b312-af3dad8e258c</TermId>
        </TermInfo>
        <TermInfo xmlns="http://schemas.microsoft.com/office/infopath/2007/PartnerControls">
          <TermName xmlns="http://schemas.microsoft.com/office/infopath/2007/PartnerControls">CS</TermName>
          <TermId xmlns="http://schemas.microsoft.com/office/infopath/2007/PartnerControls">72f9705b-0217-4fd3-bea2-cbc7ed80e26e</TermId>
        </TermInfo>
        <TermInfo xmlns="http://schemas.microsoft.com/office/infopath/2007/PartnerControls">
          <TermName xmlns="http://schemas.microsoft.com/office/infopath/2007/PartnerControls">ES</TermName>
          <TermId xmlns="http://schemas.microsoft.com/office/infopath/2007/PartnerControls">e7a6b05b-ae16-40c8-add9-68b64b03aeba</TermId>
        </TermInfo>
        <TermInfo xmlns="http://schemas.microsoft.com/office/infopath/2007/PartnerControls">
          <TermName xmlns="http://schemas.microsoft.com/office/infopath/2007/PartnerControls">SL</TermName>
          <TermId xmlns="http://schemas.microsoft.com/office/infopath/2007/PartnerControls">98a412ae-eb01-49e9-ae3d-585a81724cfc</TermId>
        </TermInfo>
        <TermInfo xmlns="http://schemas.microsoft.com/office/infopath/2007/PartnerControls">
          <TermName xmlns="http://schemas.microsoft.com/office/infopath/2007/PartnerControls">DA</TermName>
          <TermId xmlns="http://schemas.microsoft.com/office/infopath/2007/PartnerControls">5d49c027-8956-412b-aa16-e85a0f96ad0e</TermId>
        </TermInfo>
        <TermInfo xmlns="http://schemas.microsoft.com/office/infopath/2007/PartnerControls">
          <TermName xmlns="http://schemas.microsoft.com/office/infopath/2007/PartnerControls">PT</TermName>
          <TermId xmlns="http://schemas.microsoft.com/office/infopath/2007/PartnerControls">50ccc04a-eadd-42ae-a0cb-acaf45f812ba</TermId>
        </TermInfo>
        <TermInfo xmlns="http://schemas.microsoft.com/office/infopath/2007/PartnerControls">
          <TermName xmlns="http://schemas.microsoft.com/office/infopath/2007/PartnerControls">HR</TermName>
          <TermId xmlns="http://schemas.microsoft.com/office/infopath/2007/PartnerControls">2f555653-ed1a-4fe6-8362-9082d95989e5</TermId>
        </TermInfo>
      </Terms>
    </AvailableTranslations_0>
    <DocumentStatus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</TermName>
          <TermId xmlns="http://schemas.microsoft.com/office/infopath/2007/PartnerControls">150d2a88-1431-44e6-a8ca-0bb753ab8672</TermId>
        </TermInfo>
      </Terms>
    </DocumentStatus_0>
    <OriginalLanguage_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</TermName>
          <TermId xmlns="http://schemas.microsoft.com/office/infopath/2007/PartnerControls">f2175f21-25d7-44a3-96da-d6a61b075e1b</TermId>
        </TermInfo>
      </Terms>
    </OriginalLanguage_0>
    <MeetingNumber xmlns="e7079bb7-b7bf-4242-8479-9b6b0b289b96" xsi:nil="true"/>
  </documentManagement>
</p:properties>
</file>

<file path=customXml/itemProps1.xml><?xml version="1.0" encoding="utf-8"?>
<ds:datastoreItem xmlns:ds="http://schemas.openxmlformats.org/officeDocument/2006/customXml" ds:itemID="{E822C6F2-1B2D-4B05-AFAF-96B9CB950AFC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F39919-034E-4DCB-ACBB-90979FD380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c960a6-20da-4c94-8684-71380fca093b"/>
    <ds:schemaRef ds:uri="http://schemas.microsoft.com/sharepoint/v3/fields"/>
    <ds:schemaRef ds:uri="e7079bb7-b7bf-4242-8479-9b6b0b289b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35C3CB-104B-47A2-9C79-FE1C7AB62B38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B9DA589-27C9-4FD1-B53F-AE0F79F3208D}">
  <ds:schemaRefs>
    <ds:schemaRef ds:uri="http://schemas.microsoft.com/office/2006/metadata/properties"/>
    <ds:schemaRef ds:uri="http://schemas.microsoft.com/office/infopath/2007/PartnerControls"/>
    <ds:schemaRef ds:uri="bfc960a6-20da-4c94-8684-71380fca093b"/>
    <ds:schemaRef ds:uri="http://schemas.microsoft.com/sharepoint/v3/fields"/>
    <ds:schemaRef ds:uri="e7079bb7-b7bf-4242-8479-9b6b0b289b9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271</TotalTime>
  <Words>589</Words>
  <Application>Microsoft Office PowerPoint</Application>
  <PresentationFormat>On-screen Show (4:3)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MS PGothic</vt:lpstr>
      <vt:lpstr>Arial</vt:lpstr>
      <vt:lpstr>Calibri</vt:lpstr>
      <vt:lpstr>Calibri Light</vt:lpstr>
      <vt:lpstr>Wingdings</vt:lpstr>
      <vt:lpstr>Theme1</vt:lpstr>
      <vt:lpstr>PowerPoint Presentation</vt:lpstr>
      <vt:lpstr>Mis on EL?</vt:lpstr>
      <vt:lpstr>PowerPoint Presentation</vt:lpstr>
      <vt:lpstr>Mis on ELi tegevuse eesmärk?</vt:lpstr>
      <vt:lpstr>Mida teeb EL noorte heaks?</vt:lpstr>
      <vt:lpstr>PowerPoint Presentation</vt:lpstr>
      <vt:lpstr>PowerPoint Presentation</vt:lpstr>
      <vt:lpstr>Mis on Euroopa Majandus- ja Sotsiaalkomitee?</vt:lpstr>
      <vt:lpstr>PowerPoint Presentation</vt:lpstr>
      <vt:lpstr>PowerPoint Presentation</vt:lpstr>
      <vt:lpstr>PowerPoint Presentation</vt:lpstr>
      <vt:lpstr>PowerPoint Presentation</vt:lpstr>
      <vt:lpstr>Kuid mis on COP? (osaliste konverents)</vt:lpstr>
      <vt:lpstr>  Üritus „Sinu Euroopa, Sinu arvamus!“ – ÜRO kliimamuutuste raamkonventsiooni osaliste konverentsi jäljendamine</vt:lpstr>
      <vt:lpstr>PowerPoint Presentation</vt:lpstr>
      <vt:lpstr>PowerPoint Presentation</vt:lpstr>
      <vt:lpstr>Lisateave </vt:lpstr>
      <vt:lpstr>PowerPoint Presentation</vt:lpstr>
    </vt:vector>
  </TitlesOfParts>
  <Company>EESC-ECOR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2020.aasta üritus Sinu Euroopa, Sinu arvamus!</dc:title>
  <dc:creator>Rodriges Dias Aline</dc:creator>
  <cp:keywords>EESC-2019-04427-11-00-INFO-TRA-EN</cp:keywords>
  <dc:description>Rapporteur:  - Original language: EN - Date of document: 06/12/2019 - Date of meeting:  - External documents:  - Administrator: MME LAHOUSSE Chloé</dc:description>
  <cp:lastModifiedBy>Buruzan Adela</cp:lastModifiedBy>
  <cp:revision>46</cp:revision>
  <dcterms:created xsi:type="dcterms:W3CDTF">2019-11-25T13:57:29Z</dcterms:created>
  <dcterms:modified xsi:type="dcterms:W3CDTF">2020-02-03T11:53:03Z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0x010100EA97B91038054C99906057A708A1480A00AD7F41433A6CF64590E6DEF3B77EF5BC</vt:lpwstr>
  </property>
  <property fmtid="{D5CDD505-2E9C-101B-9397-08002B2CF9AE}" pid="3" name="_dlc_DocIdItemGuid">
    <vt:lpwstr>1ad46bd1-4569-4562-9f80-5605a47e4ff4</vt:lpwstr>
  </property>
  <property fmtid="{D5CDD505-2E9C-101B-9397-08002B2CF9AE}" pid="4" name="AvailableTranslations">
    <vt:lpwstr>162;#TR|6e4ededd-04c4-4fa0-94e0-1028050302d5;#55;#BG|1a1b3951-7821-4e6a-85f5-5673fc08bd2c;#14;#DE|f6b31e5a-26fa-4935-b661-318e46daf27e;#63;#MT|7df99101-6854-4a26-b53a-b88c0da02c26;#153;#SR|7f3a1d13-b985-4bfd-981e-afe31377edff;#152;#MK|34ce48bb-063e-4413-a</vt:lpwstr>
  </property>
  <property fmtid="{D5CDD505-2E9C-101B-9397-08002B2CF9AE}" pid="5" name="DocumentType_0">
    <vt:lpwstr>INFO|d9136e7c-93a9-4c42-9d28-92b61e85f80c</vt:lpwstr>
  </property>
  <property fmtid="{D5CDD505-2E9C-101B-9397-08002B2CF9AE}" pid="6" name="DossierName_0">
    <vt:lpwstr/>
  </property>
  <property fmtid="{D5CDD505-2E9C-101B-9397-08002B2CF9AE}" pid="7" name="DocumentSource_0">
    <vt:lpwstr>EESC|422833ec-8d7e-4e65-8e4e-8bed07ffb729</vt:lpwstr>
  </property>
  <property fmtid="{D5CDD505-2E9C-101B-9397-08002B2CF9AE}" pid="8" name="DocumentNumber">
    <vt:i4>4427</vt:i4>
  </property>
  <property fmtid="{D5CDD505-2E9C-101B-9397-08002B2CF9AE}" pid="9" name="FicheYear">
    <vt:i4>2019</vt:i4>
  </property>
  <property fmtid="{D5CDD505-2E9C-101B-9397-08002B2CF9AE}" pid="10" name="DocumentYear">
    <vt:i4>2019</vt:i4>
  </property>
  <property fmtid="{D5CDD505-2E9C-101B-9397-08002B2CF9AE}" pid="11" name="DocumentVersion">
    <vt:i4>0</vt:i4>
  </property>
  <property fmtid="{D5CDD505-2E9C-101B-9397-08002B2CF9AE}" pid="12" name="FicheNumber">
    <vt:i4>11878</vt:i4>
  </property>
  <property fmtid="{D5CDD505-2E9C-101B-9397-08002B2CF9AE}" pid="13" name="DocumentStatus">
    <vt:lpwstr>2;#TRA|150d2a88-1431-44e6-a8ca-0bb753ab8672</vt:lpwstr>
  </property>
  <property fmtid="{D5CDD505-2E9C-101B-9397-08002B2CF9AE}" pid="14" name="DocumentPart">
    <vt:i4>11</vt:i4>
  </property>
  <property fmtid="{D5CDD505-2E9C-101B-9397-08002B2CF9AE}" pid="15" name="DossierName">
    <vt:lpwstr/>
  </property>
  <property fmtid="{D5CDD505-2E9C-101B-9397-08002B2CF9AE}" pid="16" name="DocumentSource">
    <vt:lpwstr>1;#EESC|422833ec-8d7e-4e65-8e4e-8bed07ffb729</vt:lpwstr>
  </property>
  <property fmtid="{D5CDD505-2E9C-101B-9397-08002B2CF9AE}" pid="17" name="DocumentType">
    <vt:lpwstr>11;#INFO|d9136e7c-93a9-4c42-9d28-92b61e85f80c</vt:lpwstr>
  </property>
  <property fmtid="{D5CDD505-2E9C-101B-9397-08002B2CF9AE}" pid="18" name="RequestingService">
    <vt:lpwstr>Visites / Publications</vt:lpwstr>
  </property>
  <property fmtid="{D5CDD505-2E9C-101B-9397-08002B2CF9AE}" pid="19" name="Confidentiality">
    <vt:lpwstr>5;#Unrestricted|826e22d7-d029-4ec0-a450-0c28ff673572</vt:lpwstr>
  </property>
  <property fmtid="{D5CDD505-2E9C-101B-9397-08002B2CF9AE}" pid="20" name="MeetingName_0">
    <vt:lpwstr/>
  </property>
  <property fmtid="{D5CDD505-2E9C-101B-9397-08002B2CF9AE}" pid="21" name="Confidentiality_0">
    <vt:lpwstr>Unrestricted|826e22d7-d029-4ec0-a450-0c28ff673572</vt:lpwstr>
  </property>
  <property fmtid="{D5CDD505-2E9C-101B-9397-08002B2CF9AE}" pid="22" name="OriginalLanguage">
    <vt:lpwstr>4;#EN|f2175f21-25d7-44a3-96da-d6a61b075e1b</vt:lpwstr>
  </property>
  <property fmtid="{D5CDD505-2E9C-101B-9397-08002B2CF9AE}" pid="23" name="MeetingName">
    <vt:lpwstr/>
  </property>
  <property fmtid="{D5CDD505-2E9C-101B-9397-08002B2CF9AE}" pid="24" name="AvailableTranslations_0">
    <vt:lpwstr>TR|6e4ededd-04c4-4fa0-94e0-1028050302d5;BG|1a1b3951-7821-4e6a-85f5-5673fc08bd2c;DE|f6b31e5a-26fa-4935-b661-318e46daf27e;MT|7df99101-6854-4a26-b53a-b88c0da02c26;SR|7f3a1d13-b985-4bfd-981e-afe31377edff;MK|34ce48bb-063e-4413-a932-50853dc71c5c;IT|0774613c-01e</vt:lpwstr>
  </property>
  <property fmtid="{D5CDD505-2E9C-101B-9397-08002B2CF9AE}" pid="25" name="DocumentStatus_0">
    <vt:lpwstr>TRA|150d2a88-1431-44e6-a8ca-0bb753ab8672</vt:lpwstr>
  </property>
  <property fmtid="{D5CDD505-2E9C-101B-9397-08002B2CF9AE}" pid="26" name="OriginalLanguage_0">
    <vt:lpwstr>EN|f2175f21-25d7-44a3-96da-d6a61b075e1b</vt:lpwstr>
  </property>
  <property fmtid="{D5CDD505-2E9C-101B-9397-08002B2CF9AE}" pid="27" name="TaxCatchAll">
    <vt:lpwstr>60;#HU|6b229040-c589-4408-b4c1-4285663d20a8;#7;#Final|ea5e6674-7b27-4bac-b091-73adbb394efe;#63;#MT|7df99101-6854-4a26-b53a-b88c0da02c26;#14;#DE|f6b31e5a-26fa-4935-b661-318e46daf27e;#246;#ME|925b3da5-5ac0-4b3c-928c-6ef66a5c9b3c;#62;#FI|87606a43-d45f-42d6-b</vt:lpwstr>
  </property>
  <property fmtid="{D5CDD505-2E9C-101B-9397-08002B2CF9AE}" pid="28" name="VersionStatus_0">
    <vt:lpwstr>Final|ea5e6674-7b27-4bac-b091-73adbb394efe</vt:lpwstr>
  </property>
  <property fmtid="{D5CDD505-2E9C-101B-9397-08002B2CF9AE}" pid="29" name="VersionStatus">
    <vt:lpwstr>7;#Final|ea5e6674-7b27-4bac-b091-73adbb394efe</vt:lpwstr>
  </property>
  <property fmtid="{D5CDD505-2E9C-101B-9397-08002B2CF9AE}" pid="30" name="DocumentLanguage">
    <vt:lpwstr>65;#ET|ff6c3f4c-b02c-4c3c-ab07-2c37995a7a0a</vt:lpwstr>
  </property>
</Properties>
</file>