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0" autoAdjust="0"/>
    <p:restoredTop sz="94612"/>
  </p:normalViewPr>
  <p:slideViewPr>
    <p:cSldViewPr snapToGrid="0" snapToObjects="1">
      <p:cViewPr varScale="1">
        <p:scale>
          <a:sx n="67" d="100"/>
          <a:sy n="67" d="100"/>
        </p:scale>
        <p:origin x="48" y="606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5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pt/members-groups/groups/grupo-diversidade-europa" TargetMode="External"/><Relationship Id="rId5" Type="http://schemas.openxmlformats.org/officeDocument/2006/relationships/hyperlink" Target="https://www.eesc.europa.eu/pt/members-groups/groups/workers-group" TargetMode="External"/><Relationship Id="rId4" Type="http://schemas.openxmlformats.org/officeDocument/2006/relationships/hyperlink" Target="https://www.eesc.europa.eu/pt/members-groups/groups/employers-grou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pt&amp;country=DK&amp;v=1476435214319" TargetMode="External"/><Relationship Id="rId26" Type="http://schemas.openxmlformats.org/officeDocument/2006/relationships/hyperlink" Target="http://memberspage.eesc.europa.eu/#/?mandate=mem&amp;language=pt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pt&amp;country=LT&amp;v=1476434897523" TargetMode="External"/><Relationship Id="rId42" Type="http://schemas.openxmlformats.org/officeDocument/2006/relationships/hyperlink" Target="http://memberspage.eesc.europa.eu/#/?mandate=mem&amp;language=pt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pt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pt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pt&amp;country=CZ&amp;v=1476435195005" TargetMode="External"/><Relationship Id="rId46" Type="http://schemas.openxmlformats.org/officeDocument/2006/relationships/hyperlink" Target="http://memberspage.eesc.europa.eu/#/?mandate=mem&amp;language=pt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pt&amp;country=NL&amp;v=1476434972756" TargetMode="External"/><Relationship Id="rId20" Type="http://schemas.openxmlformats.org/officeDocument/2006/relationships/hyperlink" Target="http://memberspage.eesc.europa.eu/#/?mandate=mem&amp;language=pt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pt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pt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://memberspage.eesc.europa.eu/#/?mandate=mem&amp;language=pt&amp;country=FI&amp;v=1476435109061" TargetMode="External"/><Relationship Id="rId32" Type="http://schemas.openxmlformats.org/officeDocument/2006/relationships/hyperlink" Target="http://memberspage.eesc.europa.eu/#/?mandate=mem&amp;language=pt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pt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pt&amp;country=IT&amp;v=1476434819717" TargetMode="External"/><Relationship Id="rId36" Type="http://schemas.openxmlformats.org/officeDocument/2006/relationships/hyperlink" Target="http://memberspage.eesc.europa.eu/#/?mandate=mem&amp;language=pt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pt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pt&amp;country=HR&amp;v=1476434797066" TargetMode="External"/><Relationship Id="rId52" Type="http://schemas.openxmlformats.org/officeDocument/2006/relationships/hyperlink" Target="http://memberspage.eesc.europa.eu/#/?mandate=mem&amp;language=pt&amp;country=GR&amp;v=1476434737705" TargetMode="External"/><Relationship Id="rId4" Type="http://schemas.openxmlformats.org/officeDocument/2006/relationships/hyperlink" Target="http://memberspage.eesc.europa.eu/#/?mandate=mem&amp;language=pt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pt&amp;country=BE&amp;v=1476435236473" TargetMode="External"/><Relationship Id="rId22" Type="http://schemas.openxmlformats.org/officeDocument/2006/relationships/hyperlink" Target="http://memberspage.eesc.europa.eu/#/?mandate=mem&amp;language=pt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pt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pt&amp;country=RO&amp;v=1476435051150" TargetMode="External"/><Relationship Id="rId56" Type="http://schemas.openxmlformats.org/officeDocument/2006/relationships/hyperlink" Target="http://memberspage.eesc.europa.eu/#/?mandate=mem&amp;language=pt&amp;country=CY&amp;v=1476434858553" TargetMode="External"/><Relationship Id="rId8" Type="http://schemas.openxmlformats.org/officeDocument/2006/relationships/hyperlink" Target="http://memberspage.eesc.europa.eu/#/?mandate=mem&amp;language=pt&amp;country=ES&amp;v=1476434775779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pt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pt/sections-other-bodies/sections-commission/external-relations-section-r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pt/sections-other-bodies/sections-commission/transport-energy-infrastructure-and-information-society-ten" TargetMode="External"/><Relationship Id="rId5" Type="http://schemas.openxmlformats.org/officeDocument/2006/relationships/hyperlink" Target="https://www.eesc.europa.eu/pt/sections-other-bodies/sections-commission/single-market-production-and-consumption-int" TargetMode="External"/><Relationship Id="rId4" Type="http://schemas.openxmlformats.org/officeDocument/2006/relationships/hyperlink" Target="https://www.eesc.europa.eu/pt/sections-other-bodies/sections-commission/economic-and-monetary-union-and-economic-and-social-cohesion-eco" TargetMode="External"/><Relationship Id="rId9" Type="http://schemas.openxmlformats.org/officeDocument/2006/relationships/hyperlink" Target="https://www.eesc.europa.eu/pt/sections-other-bodies/sections-commission/employment-social-affairs-and-citizenship-s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pt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pt/sections-other-bodies/sections-commission/external-relations-section-r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pt/sections-other-bodies/sections-commission/transport-energy-infrastructure-and-information-society-ten" TargetMode="External"/><Relationship Id="rId5" Type="http://schemas.openxmlformats.org/officeDocument/2006/relationships/hyperlink" Target="https://www.eesc.europa.eu/pt/sections-other-bodies/sections-commission/single-market-production-and-consumption-int" TargetMode="External"/><Relationship Id="rId4" Type="http://schemas.openxmlformats.org/officeDocument/2006/relationships/hyperlink" Target="https://www.eesc.europa.eu/pt/sections-other-bodies/sections-commission/economic-and-monetary-union-and-economic-and-social-cohesion-eco" TargetMode="External"/><Relationship Id="rId9" Type="http://schemas.openxmlformats.org/officeDocument/2006/relationships/hyperlink" Target="https://www.eesc.europa.eu/pt/sections-other-bodies/sections-commission/employment-social-affairs-and-citizenship-s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Bem-vindo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2000" b="1">
                <a:solidFill>
                  <a:srgbClr val="0060A0"/>
                </a:solidFill>
                <a:latin typeface="Calibri" panose="020F0502020204030204" pitchFamily="34" charset="0"/>
              </a:rPr>
              <a:t>PRECISAMOS DO CESE PORQUE...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882774"/>
            <a:ext cx="4165051" cy="909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PT" sz="1600" dirty="0">
                <a:solidFill>
                  <a:srgbClr val="595959"/>
                </a:solidFill>
                <a:latin typeface="Calibri" pitchFamily="34" charset="0"/>
              </a:rPr>
              <a:t>é a única forma de os grupos de interesse europeus terem uma</a:t>
            </a:r>
            <a:r>
              <a:rPr lang="pt-PT" sz="1600" dirty="0">
                <a:latin typeface="Calibri" pitchFamily="34" charset="0"/>
              </a:rPr>
              <a:t> </a:t>
            </a:r>
            <a:r>
              <a:rPr lang="pt-PT" sz="1600" b="1" dirty="0">
                <a:solidFill>
                  <a:srgbClr val="1F5FA0"/>
                </a:solidFill>
                <a:latin typeface="Calibri" pitchFamily="34" charset="0"/>
              </a:rPr>
              <a:t>participação formal e institucional na elaboração da legislação da UE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3" y="2817726"/>
            <a:ext cx="4165051" cy="716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600" dirty="0">
                <a:solidFill>
                  <a:srgbClr val="595959"/>
                </a:solidFill>
                <a:latin typeface="Calibri" pitchFamily="34" charset="0"/>
              </a:rPr>
              <a:t>a participação da sociedade civil organizada é um aspeto fundamental da democracia:</a:t>
            </a:r>
            <a:r>
              <a:rPr lang="pt-PT" sz="1600" dirty="0">
                <a:latin typeface="Calibri" pitchFamily="34" charset="0"/>
              </a:rPr>
              <a:t> </a:t>
            </a:r>
            <a:r>
              <a:rPr lang="pt-PT" sz="1600" b="1" dirty="0" err="1">
                <a:solidFill>
                  <a:srgbClr val="0060A0"/>
                </a:solidFill>
                <a:latin typeface="Calibri" pitchFamily="34" charset="0"/>
              </a:rPr>
              <a:t>democracia</a:t>
            </a:r>
            <a:r>
              <a:rPr lang="pt-PT" sz="1600" b="1" dirty="0">
                <a:solidFill>
                  <a:srgbClr val="0060A0"/>
                </a:solidFill>
                <a:latin typeface="Calibri" pitchFamily="34" charset="0"/>
              </a:rPr>
              <a:t> participativa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781320"/>
            <a:ext cx="4165051" cy="108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600" dirty="0">
                <a:solidFill>
                  <a:srgbClr val="595959"/>
                </a:solidFill>
                <a:latin typeface="Calibri" pitchFamily="34" charset="0"/>
              </a:rPr>
              <a:t>são abordados todos os</a:t>
            </a:r>
            <a:r>
              <a:rPr lang="pt-PT" sz="1600" dirty="0">
                <a:latin typeface="Calibri" pitchFamily="34" charset="0"/>
              </a:rPr>
              <a:t> </a:t>
            </a:r>
            <a:r>
              <a:rPr lang="pt-PT" sz="1600" b="1" dirty="0">
                <a:solidFill>
                  <a:srgbClr val="1F5FA0"/>
                </a:solidFill>
                <a:latin typeface="Calibri" pitchFamily="34" charset="0"/>
              </a:rPr>
              <a:t>temas que afetam o quotidiano das pessoas</a:t>
            </a:r>
            <a:r>
              <a:rPr lang="pt-PT" sz="1600" dirty="0">
                <a:solidFill>
                  <a:srgbClr val="595959"/>
                </a:solidFill>
                <a:latin typeface="Calibri" pitchFamily="34" charset="0"/>
              </a:rPr>
              <a:t> (emprego, saúde, direitos dos consumidores, agricultura, luta contra o crime organizado, etc.)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pt-PT" sz="1600">
                <a:solidFill>
                  <a:schemeClr val="bg1"/>
                </a:solidFill>
                <a:latin typeface="Calibri" panose="020F0502020204030204" pitchFamily="34" charset="0"/>
              </a:rPr>
              <a:t>Nada disso! O Comité é o único ponto de encontro institucional e fórum de debate europeu que permite criar consenso entre os vários interesses.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pt-PT" sz="160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Os lóbis, por seu turno, só contam uma versão da história.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pt-PT" sz="1600">
                <a:solidFill>
                  <a:srgbClr val="595959"/>
                </a:solidFill>
                <a:latin typeface="Calibri" panose="020F0502020204030204" pitchFamily="34" charset="0"/>
              </a:rPr>
              <a:t>Então o CESE é </a:t>
            </a:r>
            <a:br>
              <a:rPr lang="pt-PT" sz="1600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pt-PT" sz="1600">
                <a:solidFill>
                  <a:srgbClr val="595959"/>
                </a:solidFill>
                <a:latin typeface="Calibri" panose="020F0502020204030204" pitchFamily="34" charset="0"/>
              </a:rPr>
              <a:t>uma espécie de lóbi?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PT" sz="1800">
                <a:solidFill>
                  <a:srgbClr val="595959"/>
                </a:solidFill>
                <a:latin typeface="Calibri" pitchFamily="34" charset="0"/>
              </a:rPr>
              <a:t>Os membros do CESE têm o direito de trabalhar na sua língua, quer oralmente quer por escrito. Isto significa que o CESE é uma instituição plenamente multilingue: são utilizadas as </a:t>
            </a:r>
            <a:r>
              <a:rPr lang="pt-PT" sz="1800" b="1">
                <a:solidFill>
                  <a:srgbClr val="0060A0"/>
                </a:solidFill>
                <a:latin typeface="Calibri" pitchFamily="34" charset="0"/>
              </a:rPr>
              <a:t>24 línguas oficiais</a:t>
            </a:r>
            <a:r>
              <a:rPr lang="pt-PT" sz="1800">
                <a:solidFill>
                  <a:srgbClr val="595959"/>
                </a:solidFill>
                <a:latin typeface="Calibri" pitchFamily="34" charset="0"/>
              </a:rPr>
              <a:t> da União Europeia.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2000" b="1">
                <a:solidFill>
                  <a:srgbClr val="0060A0"/>
                </a:solidFill>
                <a:latin typeface="Calibri" panose="020F0502020204030204" pitchFamily="34" charset="0"/>
              </a:rPr>
              <a:t>MULTILINGUISMO NO COMITÉ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pt-PT" sz="1800" b="1">
                <a:solidFill>
                  <a:srgbClr val="0060A0"/>
                </a:solidFill>
                <a:latin typeface="Calibri" pitchFamily="34" charset="0"/>
              </a:rPr>
              <a:t>Interpretação: </a:t>
            </a:r>
            <a:r>
              <a:rPr lang="pt-PT" sz="1800">
                <a:solidFill>
                  <a:srgbClr val="595959"/>
                </a:solidFill>
                <a:latin typeface="Calibri" pitchFamily="34" charset="0"/>
              </a:rPr>
              <a:t>+- 950 reuniões por ano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pt-PT" sz="1800" b="1">
                <a:solidFill>
                  <a:srgbClr val="0060A0"/>
                </a:solidFill>
                <a:latin typeface="Calibri" pitchFamily="34" charset="0"/>
              </a:rPr>
              <a:t>Tradução:</a:t>
            </a:r>
            <a:r>
              <a:rPr lang="pt-PT" sz="1800">
                <a:latin typeface="Calibri" pitchFamily="34" charset="0"/>
              </a:rPr>
              <a:t> </a:t>
            </a:r>
            <a:r>
              <a:rPr lang="pt-PT" sz="1800">
                <a:solidFill>
                  <a:srgbClr val="595959"/>
                </a:solidFill>
                <a:latin typeface="Calibri" pitchFamily="34" charset="0"/>
              </a:rPr>
              <a:t>+- 80 000 páginas por ano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t-PT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3200" b="1">
                <a:solidFill>
                  <a:srgbClr val="0060A0"/>
                </a:solidFill>
                <a:latin typeface="Calibri" panose="020F0502020204030204" pitchFamily="34" charset="0"/>
              </a:rPr>
              <a:t>https://www.eesc.europa.eu/pt/node/40950#downloads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3200" b="1">
                <a:solidFill>
                  <a:srgbClr val="0060A0"/>
                </a:solidFill>
                <a:latin typeface="Calibri" panose="020F0502020204030204" pitchFamily="34" charset="0"/>
              </a:rPr>
              <a:t>Publicações úteis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pt-PT" sz="32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O Comité Económico e Social Europeu é um órgão consultivo que representa a </a:t>
            </a:r>
            <a:r>
              <a:rPr lang="pt-PT" sz="3200" b="1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sociedade civil organizada</a:t>
            </a:r>
            <a:br>
              <a:rPr lang="pt-PT" sz="3200" b="1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pt-PT" sz="3200" b="1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pt-P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«O Parlamento Europeu, o Conselho e a Comissão são </a:t>
            </a:r>
            <a:r>
              <a:rPr lang="pt-PT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assistidos por um Comité Económico e Social</a:t>
            </a:r>
            <a:r>
              <a:rPr lang="pt-P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 por um Comité das Regiões, que exercem</a:t>
            </a:r>
            <a:r>
              <a:rPr lang="pt-PT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funções consultivas</a:t>
            </a:r>
            <a:r>
              <a:rPr lang="pt-PT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.»</a:t>
            </a:r>
          </a:p>
          <a:p>
            <a:pPr algn="ctr" eaLnBrk="1" hangingPunct="1">
              <a:buFont typeface="Arial" charset="0"/>
              <a:buNone/>
            </a:pPr>
            <a:r>
              <a:rPr lang="pt-PT" sz="180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Tratado da União Europeia, artigo 13.º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pt-PT" sz="1800">
                <a:solidFill>
                  <a:srgbClr val="595959"/>
                </a:solidFill>
                <a:latin typeface="Calibri" charset="0"/>
                <a:ea typeface="MS PGothic" charset="-128"/>
              </a:rPr>
              <a:t>O conjunto de grupos e organizações cujo trabalho resulta de cooperação: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O QUE SIGNIFICA «SOCIEDADE CIVIL ORGANIZADA»?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Empregadores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Trabalhadores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Organizações da Sociedade Civil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PT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Estão empenhados em defender os seus interesses e causas e desempenham muitas vezes o papel de intermediários entre os decisores políticos e os cidadãos.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204000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Associações de empregadores,</a:t>
            </a:r>
          </a:p>
          <a:p>
            <a:pPr algn="ctr"/>
            <a:r>
              <a:rPr lang="pt-PT" sz="1400" dirty="0">
                <a:solidFill>
                  <a:schemeClr val="bg1"/>
                </a:solidFill>
              </a:rPr>
              <a:t>Câmaras de comércio,</a:t>
            </a:r>
          </a:p>
          <a:p>
            <a:pPr algn="ctr"/>
            <a:r>
              <a:rPr lang="pt-PT" sz="1400" dirty="0">
                <a:solidFill>
                  <a:schemeClr val="bg1"/>
                </a:solidFill>
              </a:rPr>
              <a:t>Organizações de PME, etc.</a:t>
            </a: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204000"/>
            <a:ext cx="22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Sindicatos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204000"/>
            <a:ext cx="2221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Agricultores, consumidores, ONG, profissões liberais, pessoas com deficiência, comunidade académica, cooperativas, etc.</a:t>
            </a: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pt-PT" sz="1200" dirty="0">
                <a:solidFill>
                  <a:srgbClr val="0060A0"/>
                </a:solidFill>
              </a:rPr>
              <a:t>O </a:t>
            </a:r>
            <a:r>
              <a:rPr lang="pt-PT" sz="1200" b="1" dirty="0">
                <a:solidFill>
                  <a:srgbClr val="0060A0"/>
                </a:solidFill>
              </a:rPr>
              <a:t>Parlamento Europeu</a:t>
            </a:r>
            <a:r>
              <a:rPr lang="pt-PT" sz="1200" dirty="0">
                <a:solidFill>
                  <a:srgbClr val="0060A0"/>
                </a:solidFill>
              </a:rPr>
              <a:t>, o </a:t>
            </a:r>
            <a:r>
              <a:rPr lang="pt-PT" sz="1200" b="1" dirty="0">
                <a:solidFill>
                  <a:srgbClr val="0060A0"/>
                </a:solidFill>
              </a:rPr>
              <a:t>Conselho da UE</a:t>
            </a:r>
            <a:r>
              <a:rPr lang="pt-PT" sz="1200" dirty="0">
                <a:solidFill>
                  <a:srgbClr val="0060A0"/>
                </a:solidFill>
              </a:rPr>
              <a:t> e a </a:t>
            </a:r>
            <a:r>
              <a:rPr lang="pt-PT" sz="1200" b="1" dirty="0">
                <a:solidFill>
                  <a:srgbClr val="0060A0"/>
                </a:solidFill>
              </a:rPr>
              <a:t>Comissão Europeia</a:t>
            </a:r>
            <a:r>
              <a:rPr lang="pt-PT" sz="1200" dirty="0">
                <a:solidFill>
                  <a:srgbClr val="0060A0"/>
                </a:solidFill>
              </a:rPr>
              <a:t> têm a obrigação legal de consultar o CESE antes de adotarem nova legislação sobre uma vasta gama de temas nos seguintes domínios: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pt-PT" sz="1200">
                <a:solidFill>
                  <a:srgbClr val="0060A0"/>
                </a:solidFill>
              </a:rPr>
              <a:t>O CESE examina as propostas e redige </a:t>
            </a:r>
            <a:r>
              <a:rPr lang="pt-PT" sz="1200" b="1">
                <a:solidFill>
                  <a:srgbClr val="0060A0"/>
                </a:solidFill>
              </a:rPr>
              <a:t>pareceres</a:t>
            </a:r>
            <a:r>
              <a:rPr lang="pt-PT" sz="1200">
                <a:solidFill>
                  <a:srgbClr val="0060A0"/>
                </a:solidFill>
              </a:rPr>
              <a:t> com base</a:t>
            </a:r>
          </a:p>
          <a:p>
            <a:r>
              <a:rPr lang="pt-PT" sz="1200">
                <a:solidFill>
                  <a:srgbClr val="0060A0"/>
                </a:solidFill>
              </a:rPr>
              <a:t>nas posições acordadas pelos</a:t>
            </a:r>
          </a:p>
          <a:p>
            <a:r>
              <a:rPr lang="pt-PT" sz="1200">
                <a:solidFill>
                  <a:srgbClr val="0060A0"/>
                </a:solidFill>
              </a:rPr>
              <a:t>seus membros.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pt-PT" sz="1200">
                <a:solidFill>
                  <a:srgbClr val="0060A0"/>
                </a:solidFill>
              </a:rPr>
              <a:t>O CESE adota ainda</a:t>
            </a:r>
          </a:p>
          <a:p>
            <a:r>
              <a:rPr lang="pt-PT" sz="1200">
                <a:solidFill>
                  <a:srgbClr val="0060A0"/>
                </a:solidFill>
              </a:rPr>
              <a:t>pareceres </a:t>
            </a:r>
            <a:r>
              <a:rPr lang="pt-PT" sz="1200" b="1">
                <a:solidFill>
                  <a:srgbClr val="0060A0"/>
                </a:solidFill>
              </a:rPr>
              <a:t>de iniciativa</a:t>
            </a:r>
            <a:r>
              <a:rPr lang="pt-PT" sz="1200">
                <a:solidFill>
                  <a:srgbClr val="0060A0"/>
                </a:solidFill>
              </a:rPr>
              <a:t> sobre </a:t>
            </a:r>
            <a:r>
              <a:rPr lang="pt-PT" sz="1200" b="1">
                <a:solidFill>
                  <a:srgbClr val="0060A0"/>
                </a:solidFill>
              </a:rPr>
              <a:t>temas</a:t>
            </a:r>
            <a:r>
              <a:rPr lang="pt-PT" sz="1200">
                <a:solidFill>
                  <a:srgbClr val="0060A0"/>
                </a:solidFill>
              </a:rPr>
              <a:t> que os membros reputem </a:t>
            </a:r>
            <a:r>
              <a:rPr lang="pt-PT" sz="1200" b="1">
                <a:solidFill>
                  <a:srgbClr val="0060A0"/>
                </a:solidFill>
              </a:rPr>
              <a:t>importantes</a:t>
            </a:r>
          </a:p>
          <a:p>
            <a:r>
              <a:rPr lang="pt-PT" sz="1200" b="1">
                <a:solidFill>
                  <a:srgbClr val="0060A0"/>
                </a:solidFill>
              </a:rPr>
              <a:t>para os interesses dos cidadãos da UE</a:t>
            </a:r>
            <a:r>
              <a:rPr lang="pt-PT" sz="1200">
                <a:solidFill>
                  <a:srgbClr val="0060A0"/>
                </a:solidFill>
              </a:rPr>
              <a:t>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pt-PT" sz="1200">
                <a:solidFill>
                  <a:srgbClr val="0060A0"/>
                </a:solidFill>
              </a:rPr>
              <a:t>Elabora também pareceres </a:t>
            </a:r>
            <a:r>
              <a:rPr lang="pt-PT" sz="1200" b="1">
                <a:solidFill>
                  <a:srgbClr val="0060A0"/>
                </a:solidFill>
              </a:rPr>
              <a:t>exploratórios</a:t>
            </a:r>
            <a:r>
              <a:rPr lang="pt-PT" sz="1200">
                <a:solidFill>
                  <a:srgbClr val="0060A0"/>
                </a:solidFill>
              </a:rPr>
              <a:t>, solicitados pelos legisladores europeus para obterem um panorama das perspetivas da sociedade civil.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pt-PT" sz="1200">
                <a:solidFill>
                  <a:srgbClr val="0060A0"/>
                </a:solidFill>
              </a:rPr>
              <a:t>No total, o CESE emite cerca de</a:t>
            </a:r>
          </a:p>
          <a:p>
            <a:r>
              <a:rPr lang="pt-PT" sz="1200" b="1">
                <a:solidFill>
                  <a:srgbClr val="0060A0"/>
                </a:solidFill>
              </a:rPr>
              <a:t>200 pareceres</a:t>
            </a:r>
            <a:r>
              <a:rPr lang="pt-PT" sz="1200">
                <a:solidFill>
                  <a:srgbClr val="0060A0"/>
                </a:solidFill>
              </a:rPr>
              <a:t> por ano.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0877" y="3215982"/>
            <a:ext cx="13089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/>
              <a:t>Agricultura e pescas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1748" y="2447354"/>
            <a:ext cx="6863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Indústria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07765" y="3192387"/>
            <a:ext cx="2146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/>
              <a:t>Educação, formação profissional, juventude  e desporto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977" y="3716454"/>
            <a:ext cx="9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Emprego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8" y="4646078"/>
            <a:ext cx="1343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Defesa do consumidor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/>
              <a:t>Investigação e desenvolvimento </a:t>
            </a:r>
          </a:p>
          <a:p>
            <a:pPr algn="ctr"/>
            <a:r>
              <a:rPr lang="pt-PT" sz="1000" dirty="0"/>
              <a:t>tecnológico e espaço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11753" y="4111668"/>
            <a:ext cx="2373456" cy="369332"/>
          </a:xfrm>
          <a:custGeom>
            <a:avLst/>
            <a:gdLst>
              <a:gd name="connsiteX0" fmla="*/ 0 w 2239753"/>
              <a:gd name="connsiteY0" fmla="*/ 0 h 553998"/>
              <a:gd name="connsiteX1" fmla="*/ 2239753 w 2239753"/>
              <a:gd name="connsiteY1" fmla="*/ 0 h 553998"/>
              <a:gd name="connsiteX2" fmla="*/ 2239753 w 2239753"/>
              <a:gd name="connsiteY2" fmla="*/ 553998 h 553998"/>
              <a:gd name="connsiteX3" fmla="*/ 0 w 2239753"/>
              <a:gd name="connsiteY3" fmla="*/ 553998 h 553998"/>
              <a:gd name="connsiteX4" fmla="*/ 0 w 2239753"/>
              <a:gd name="connsiteY4" fmla="*/ 0 h 553998"/>
              <a:gd name="connsiteX0" fmla="*/ 64475 w 2304228"/>
              <a:gd name="connsiteY0" fmla="*/ 0 h 553998"/>
              <a:gd name="connsiteX1" fmla="*/ 2304228 w 2304228"/>
              <a:gd name="connsiteY1" fmla="*/ 0 h 553998"/>
              <a:gd name="connsiteX2" fmla="*/ 2304228 w 2304228"/>
              <a:gd name="connsiteY2" fmla="*/ 553998 h 553998"/>
              <a:gd name="connsiteX3" fmla="*/ 64475 w 2304228"/>
              <a:gd name="connsiteY3" fmla="*/ 553998 h 553998"/>
              <a:gd name="connsiteX4" fmla="*/ 0 w 2304228"/>
              <a:gd name="connsiteY4" fmla="*/ 248433 h 553998"/>
              <a:gd name="connsiteX5" fmla="*/ 64475 w 2304228"/>
              <a:gd name="connsiteY5" fmla="*/ 0 h 553998"/>
              <a:gd name="connsiteX0" fmla="*/ 64475 w 2304228"/>
              <a:gd name="connsiteY0" fmla="*/ 59680 h 613678"/>
              <a:gd name="connsiteX1" fmla="*/ 1143000 w 2304228"/>
              <a:gd name="connsiteY1" fmla="*/ 0 h 613678"/>
              <a:gd name="connsiteX2" fmla="*/ 2304228 w 2304228"/>
              <a:gd name="connsiteY2" fmla="*/ 59680 h 613678"/>
              <a:gd name="connsiteX3" fmla="*/ 2304228 w 2304228"/>
              <a:gd name="connsiteY3" fmla="*/ 613678 h 613678"/>
              <a:gd name="connsiteX4" fmla="*/ 64475 w 2304228"/>
              <a:gd name="connsiteY4" fmla="*/ 613678 h 613678"/>
              <a:gd name="connsiteX5" fmla="*/ 0 w 2304228"/>
              <a:gd name="connsiteY5" fmla="*/ 308113 h 613678"/>
              <a:gd name="connsiteX6" fmla="*/ 64475 w 2304228"/>
              <a:gd name="connsiteY6" fmla="*/ 59680 h 61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228" h="613678">
                <a:moveTo>
                  <a:pt x="64475" y="59680"/>
                </a:moveTo>
                <a:cubicBezTo>
                  <a:pt x="423983" y="56352"/>
                  <a:pt x="783492" y="3328"/>
                  <a:pt x="1143000" y="0"/>
                </a:cubicBezTo>
                <a:lnTo>
                  <a:pt x="2304228" y="59680"/>
                </a:lnTo>
                <a:lnTo>
                  <a:pt x="2304228" y="613678"/>
                </a:lnTo>
                <a:lnTo>
                  <a:pt x="64475" y="613678"/>
                </a:lnTo>
                <a:cubicBezTo>
                  <a:pt x="59548" y="518449"/>
                  <a:pt x="4927" y="403342"/>
                  <a:pt x="0" y="308113"/>
                </a:cubicBezTo>
                <a:lnTo>
                  <a:pt x="64475" y="5968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900" dirty="0"/>
              <a:t>Regras comuns em matéria de concorrência, tributação e aproximação legislativa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2" y="4125799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/>
              <a:t>Redes </a:t>
            </a:r>
          </a:p>
          <a:p>
            <a:pPr algn="ctr"/>
            <a:r>
              <a:rPr lang="pt-PT" sz="1000"/>
              <a:t>transeuropeias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/>
              <a:t>Não discriminação e cidadania da União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40796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18762" y="4125799"/>
            <a:ext cx="154857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00" dirty="0"/>
              <a:t>Coesão económica, </a:t>
            </a:r>
          </a:p>
          <a:p>
            <a:pPr algn="ctr"/>
            <a:r>
              <a:rPr lang="pt-PT" sz="1000" dirty="0"/>
              <a:t>social e territorial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67092" y="4628469"/>
            <a:ext cx="1400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Fundo Social Europeu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3487" y="3647293"/>
            <a:ext cx="163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/>
              <a:t>Mercado comum </a:t>
            </a:r>
          </a:p>
          <a:p>
            <a:pPr algn="ctr"/>
            <a:r>
              <a:rPr lang="pt-PT" sz="1000"/>
              <a:t>nuclear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51214" y="2865558"/>
            <a:ext cx="1145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Saúde e segurança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674" y="2865557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Saúde pública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75664" y="3272126"/>
            <a:ext cx="98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Política social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/>
              <a:t>Livre circulação de pessoas, serviços e capitais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01466" y="2447354"/>
            <a:ext cx="922136" cy="246221"/>
          </a:xfrm>
          <a:custGeom>
            <a:avLst/>
            <a:gdLst>
              <a:gd name="connsiteX0" fmla="*/ 0 w 832684"/>
              <a:gd name="connsiteY0" fmla="*/ 0 h 246221"/>
              <a:gd name="connsiteX1" fmla="*/ 832684 w 832684"/>
              <a:gd name="connsiteY1" fmla="*/ 0 h 246221"/>
              <a:gd name="connsiteX2" fmla="*/ 832684 w 832684"/>
              <a:gd name="connsiteY2" fmla="*/ 246221 h 246221"/>
              <a:gd name="connsiteX3" fmla="*/ 0 w 832684"/>
              <a:gd name="connsiteY3" fmla="*/ 246221 h 246221"/>
              <a:gd name="connsiteX4" fmla="*/ 0 w 832684"/>
              <a:gd name="connsiteY4" fmla="*/ 0 h 246221"/>
              <a:gd name="connsiteX0" fmla="*/ 0 w 922136"/>
              <a:gd name="connsiteY0" fmla="*/ 19879 h 246221"/>
              <a:gd name="connsiteX1" fmla="*/ 922136 w 922136"/>
              <a:gd name="connsiteY1" fmla="*/ 0 h 246221"/>
              <a:gd name="connsiteX2" fmla="*/ 922136 w 922136"/>
              <a:gd name="connsiteY2" fmla="*/ 246221 h 246221"/>
              <a:gd name="connsiteX3" fmla="*/ 89452 w 922136"/>
              <a:gd name="connsiteY3" fmla="*/ 246221 h 246221"/>
              <a:gd name="connsiteX4" fmla="*/ 0 w 922136"/>
              <a:gd name="connsiteY4" fmla="*/ 19879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136" h="246221">
                <a:moveTo>
                  <a:pt x="0" y="19879"/>
                </a:moveTo>
                <a:lnTo>
                  <a:pt x="922136" y="0"/>
                </a:lnTo>
                <a:lnTo>
                  <a:pt x="922136" y="246221"/>
                </a:lnTo>
                <a:lnTo>
                  <a:pt x="89452" y="246221"/>
                </a:lnTo>
                <a:lnTo>
                  <a:pt x="0" y="19879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Investimento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85141" y="2454139"/>
            <a:ext cx="95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Ambiente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7096" y="2455049"/>
            <a:ext cx="813942" cy="246221"/>
          </a:xfrm>
          <a:custGeom>
            <a:avLst/>
            <a:gdLst>
              <a:gd name="connsiteX0" fmla="*/ 0 w 761350"/>
              <a:gd name="connsiteY0" fmla="*/ 0 h 246221"/>
              <a:gd name="connsiteX1" fmla="*/ 761350 w 761350"/>
              <a:gd name="connsiteY1" fmla="*/ 0 h 246221"/>
              <a:gd name="connsiteX2" fmla="*/ 761350 w 761350"/>
              <a:gd name="connsiteY2" fmla="*/ 246221 h 246221"/>
              <a:gd name="connsiteX3" fmla="*/ 0 w 761350"/>
              <a:gd name="connsiteY3" fmla="*/ 246221 h 246221"/>
              <a:gd name="connsiteX4" fmla="*/ 0 w 761350"/>
              <a:gd name="connsiteY4" fmla="*/ 0 h 246221"/>
              <a:gd name="connsiteX0" fmla="*/ 52592 w 813942"/>
              <a:gd name="connsiteY0" fmla="*/ 0 h 246221"/>
              <a:gd name="connsiteX1" fmla="*/ 813942 w 813942"/>
              <a:gd name="connsiteY1" fmla="*/ 0 h 246221"/>
              <a:gd name="connsiteX2" fmla="*/ 813942 w 813942"/>
              <a:gd name="connsiteY2" fmla="*/ 246221 h 246221"/>
              <a:gd name="connsiteX3" fmla="*/ 52592 w 813942"/>
              <a:gd name="connsiteY3" fmla="*/ 246221 h 246221"/>
              <a:gd name="connsiteX4" fmla="*/ 0 w 813942"/>
              <a:gd name="connsiteY4" fmla="*/ 99308 h 246221"/>
              <a:gd name="connsiteX5" fmla="*/ 52592 w 813942"/>
              <a:gd name="connsiteY5" fmla="*/ 0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942" h="246221">
                <a:moveTo>
                  <a:pt x="52592" y="0"/>
                </a:moveTo>
                <a:lnTo>
                  <a:pt x="813942" y="0"/>
                </a:lnTo>
                <a:lnTo>
                  <a:pt x="813942" y="246221"/>
                </a:lnTo>
                <a:lnTo>
                  <a:pt x="52592" y="246221"/>
                </a:lnTo>
                <a:cubicBezTo>
                  <a:pt x="51626" y="197250"/>
                  <a:pt x="966" y="148279"/>
                  <a:pt x="0" y="99308"/>
                </a:cubicBezTo>
                <a:lnTo>
                  <a:pt x="52592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pt-PT" sz="1000" dirty="0"/>
              <a:t>Transportes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5325" y="2447354"/>
            <a:ext cx="589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Energia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pt-PT" sz="2000" b="1">
                <a:solidFill>
                  <a:srgbClr val="0060A0"/>
                </a:solidFill>
                <a:latin typeface="Calibri" charset="0"/>
              </a:rPr>
              <a:t>MÉTODOS DE TRABALHO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25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solidFill>
                  <a:schemeClr val="bg1"/>
                </a:solidFill>
                <a:latin typeface="+mj-lt"/>
              </a:rPr>
              <a:t>O Comité pode ser consultado pelo Parlamento Europeu, o Conselho da UE ou</a:t>
            </a:r>
          </a:p>
          <a:p>
            <a:pPr algn="ctr"/>
            <a:r>
              <a:rPr lang="pt-PT" sz="1600" dirty="0">
                <a:solidFill>
                  <a:schemeClr val="bg1"/>
                </a:solidFill>
                <a:latin typeface="+mj-lt"/>
              </a:rPr>
              <a:t>a Comissão Europeia. Os pareceres podem ser </a:t>
            </a:r>
            <a:r>
              <a:rPr lang="pt-PT" sz="1600" b="1" dirty="0">
                <a:solidFill>
                  <a:schemeClr val="bg1"/>
                </a:solidFill>
                <a:latin typeface="+mj-lt"/>
              </a:rPr>
              <a:t>obrigatórios</a:t>
            </a:r>
            <a:r>
              <a:rPr lang="pt-PT" sz="16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t-PT" sz="1600" b="1" dirty="0">
                <a:solidFill>
                  <a:schemeClr val="bg1"/>
                </a:solidFill>
                <a:latin typeface="+mj-lt"/>
              </a:rPr>
              <a:t>de iniciativa</a:t>
            </a:r>
            <a:r>
              <a:rPr lang="pt-PT" sz="1600" dirty="0">
                <a:solidFill>
                  <a:schemeClr val="bg1"/>
                </a:solidFill>
                <a:latin typeface="+mj-lt"/>
              </a:rPr>
              <a:t> ou </a:t>
            </a:r>
            <a:r>
              <a:rPr lang="pt-PT" sz="1600" b="1" dirty="0">
                <a:solidFill>
                  <a:schemeClr val="bg1"/>
                </a:solidFill>
                <a:latin typeface="+mj-lt"/>
              </a:rPr>
              <a:t>exploratórios</a:t>
            </a:r>
            <a:r>
              <a:rPr lang="pt-PT" sz="1600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259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1400" dirty="0">
                <a:solidFill>
                  <a:schemeClr val="bg1"/>
                </a:solidFill>
                <a:latin typeface="Calibri" pitchFamily="34" charset="0"/>
              </a:rPr>
              <a:t>Para elaborar os pareceres, as secções constituem geralmente </a:t>
            </a: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grupos de estudo</a:t>
            </a:r>
            <a:r>
              <a:rPr lang="pt-PT" sz="1400" dirty="0">
                <a:solidFill>
                  <a:schemeClr val="bg1"/>
                </a:solidFill>
                <a:latin typeface="Calibri" pitchFamily="34" charset="0"/>
              </a:rPr>
              <a:t>; cada grupo tem um </a:t>
            </a: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relator</a:t>
            </a:r>
            <a:r>
              <a:rPr lang="pt-PT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pt-PT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7583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  <a:latin typeface="+mj-lt"/>
              </a:rPr>
              <a:t>Debate construtivo em reuniões para chegar a um consenso.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O parecer é </a:t>
            </a:r>
            <a:r>
              <a:rPr lang="pt-PT" sz="1600" b="1">
                <a:solidFill>
                  <a:schemeClr val="bg1"/>
                </a:solidFill>
                <a:latin typeface="Calibri" pitchFamily="34" charset="0"/>
              </a:rPr>
              <a:t>votado em reunião de secção</a:t>
            </a: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 e, posteriormente, </a:t>
            </a:r>
            <a:r>
              <a:rPr lang="pt-PT" sz="1600" b="1">
                <a:solidFill>
                  <a:schemeClr val="bg1"/>
                </a:solidFill>
                <a:latin typeface="Calibri" pitchFamily="34" charset="0"/>
              </a:rPr>
              <a:t>em reunião plenária</a:t>
            </a: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O </a:t>
            </a:r>
            <a:r>
              <a:rPr lang="pt-PT" sz="1600" b="1">
                <a:solidFill>
                  <a:schemeClr val="bg1"/>
                </a:solidFill>
                <a:latin typeface="Calibri" pitchFamily="34" charset="0"/>
              </a:rPr>
              <a:t>parecer final</a:t>
            </a: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 é </a:t>
            </a:r>
            <a:r>
              <a:rPr lang="pt-PT" sz="1600" b="1">
                <a:solidFill>
                  <a:schemeClr val="bg1"/>
                </a:solidFill>
                <a:latin typeface="Calibri" pitchFamily="34" charset="0"/>
              </a:rPr>
              <a:t>enviado às instituições da UE</a:t>
            </a:r>
          </a:p>
          <a:p>
            <a:pPr algn="ctr">
              <a:defRPr/>
            </a:pP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e publicado no </a:t>
            </a:r>
            <a:r>
              <a:rPr lang="pt-PT" sz="1600" b="1" i="1">
                <a:solidFill>
                  <a:schemeClr val="bg1"/>
                </a:solidFill>
                <a:latin typeface="Calibri" pitchFamily="34" charset="0"/>
              </a:rPr>
              <a:t>Jornal Oficial da União Europeia</a:t>
            </a:r>
            <a:r>
              <a:rPr lang="pt-PT" sz="16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29721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pt-PT" sz="2000" dirty="0">
                <a:solidFill>
                  <a:srgbClr val="0060A0"/>
                </a:solidFill>
                <a:latin typeface="Calibri" panose="020F0502020204030204" pitchFamily="34" charset="0"/>
              </a:rPr>
              <a:t>UMA ASSEMBLEIA DE </a:t>
            </a:r>
            <a:r>
              <a:rPr lang="pt-PT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329 MEMBROS</a:t>
            </a:r>
            <a:r>
              <a:rPr lang="pt-PT" sz="2000" dirty="0">
                <a:solidFill>
                  <a:srgbClr val="0060A0"/>
                </a:solidFill>
                <a:latin typeface="Calibri" panose="020F0502020204030204" pitchFamily="34" charset="0"/>
              </a:rPr>
              <a:t> ORIUNDOS DE TODOS OS ESTADOS-MEMBROS DA 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PT" sz="1800">
                <a:solidFill>
                  <a:srgbClr val="595959"/>
                </a:solidFill>
                <a:latin typeface="Calibri" panose="020F0502020204030204" pitchFamily="34" charset="0"/>
              </a:rPr>
              <a:t>nomeados </a:t>
            </a:r>
            <a:r>
              <a:rPr lang="pt-PT" sz="1800" b="1">
                <a:solidFill>
                  <a:srgbClr val="595959"/>
                </a:solidFill>
                <a:latin typeface="Calibri" panose="020F0502020204030204" pitchFamily="34" charset="0"/>
              </a:rPr>
              <a:t>pelo Conselho para um mandato renovável de cinco anos</a:t>
            </a:r>
            <a:r>
              <a:rPr lang="pt-PT" sz="1800">
                <a:solidFill>
                  <a:srgbClr val="595959"/>
                </a:solidFill>
                <a:latin typeface="Calibri" panose="020F0502020204030204" pitchFamily="34" charset="0"/>
              </a:rPr>
              <a:t>, por proposta dos Estados-Membros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PT" sz="1800">
                <a:solidFill>
                  <a:srgbClr val="595959"/>
                </a:solidFill>
                <a:latin typeface="Calibri" panose="020F0502020204030204" pitchFamily="34" charset="0"/>
              </a:rPr>
              <a:t>as suas despesas de viagem e estadia são cobertas pelo CESE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PT" sz="1800" b="1">
                <a:solidFill>
                  <a:srgbClr val="595959"/>
                </a:solidFill>
                <a:latin typeface="Calibri" panose="020F0502020204030204" pitchFamily="34" charset="0"/>
              </a:rPr>
              <a:t>não residem em permanência em Bruxelas</a:t>
            </a:r>
            <a:r>
              <a:rPr lang="pt-PT" sz="1800">
                <a:solidFill>
                  <a:srgbClr val="595959"/>
                </a:solidFill>
                <a:latin typeface="Calibri" panose="020F0502020204030204" pitchFamily="34" charset="0"/>
              </a:rPr>
              <a:t>: a maioria continua a exercer a sua profissão no país de origem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pt-PT" sz="2000" b="1">
                <a:solidFill>
                  <a:srgbClr val="0060A0"/>
                </a:solidFill>
                <a:latin typeface="Calibri" panose="020F0502020204030204" pitchFamily="34" charset="0"/>
              </a:rPr>
              <a:t>NÚMERO DE MEMBROS POR PAÍS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solidFill>
                  <a:srgbClr val="09A4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pt-PT" sz="2000" b="1">
                <a:solidFill>
                  <a:srgbClr val="0060A0"/>
                </a:solidFill>
                <a:latin typeface="Calibri" charset="0"/>
              </a:rPr>
              <a:t>ÓRGÃOS DE TRABALHO: 6 SECÇÕES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pt-PT" sz="320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bg1"/>
                </a:solidFill>
              </a:rPr>
              <a:t>REX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>
                <a:solidFill>
                  <a:schemeClr val="bg1"/>
                </a:solidFill>
              </a:rPr>
              <a:t>União Económica e Monetária e Coesão Económica e Social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>
                <a:solidFill>
                  <a:schemeClr val="bg1"/>
                </a:solidFill>
              </a:rPr>
              <a:t>Mercado Único, Produção e Consumo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>
                <a:solidFill>
                  <a:schemeClr val="bg1"/>
                </a:solidFill>
              </a:rPr>
              <a:t>Transportes, Energia, Infraestruturas e Sociedade da Informação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Emprego, Assuntos Sociais e Cidadania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5916168" y="2357247"/>
            <a:ext cx="1527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Agricultura, Desenvolvimento Rural e Ambiente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>
                <a:solidFill>
                  <a:schemeClr val="bg1"/>
                </a:solidFill>
              </a:rPr>
              <a:t>Relações Externas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pt-PT" sz="2000" b="1" dirty="0">
                <a:solidFill>
                  <a:srgbClr val="0060A0"/>
                </a:solidFill>
                <a:latin typeface="Calibri" charset="0"/>
              </a:rPr>
              <a:t>OUTROS ÓRGÃOS DE TRABALHO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91728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pt-PT" sz="3200" dirty="0">
                <a:solidFill>
                  <a:schemeClr val="bg1"/>
                </a:solidFill>
              </a:rPr>
              <a:t>CCMI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bg1"/>
                </a:solidFill>
              </a:rPr>
              <a:t>ESG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dirty="0">
                <a:solidFill>
                  <a:schemeClr val="bg1"/>
                </a:solidFill>
              </a:rPr>
              <a:t>OMUD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bg1"/>
                </a:solidFill>
              </a:rPr>
              <a:t>FRRL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bg1"/>
                </a:solidFill>
              </a:rPr>
              <a:t>OMT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>
                <a:solidFill>
                  <a:schemeClr val="bg1"/>
                </a:solidFill>
              </a:rPr>
              <a:t>ODS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Comissão Consultiva das Mutações Industriais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Grupo Eventual para o Semestre Europeu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Observatório da Transição Digital e do Mercado Único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Grupo Eventual para os Direitos Fundamentais e o Estado de Direito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5916168" y="2357247"/>
            <a:ext cx="1527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Observatório do Mercado de Trabalho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363337" y="2382202"/>
            <a:ext cx="1470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chemeClr val="bg1"/>
                </a:solidFill>
              </a:rPr>
              <a:t>Observatório do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24735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PT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079444-A682-4F3F-B0D3-1F91F2C0F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4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e5631b6-5d81-4fc3-8bce-54100bda3574"/>
    <ds:schemaRef ds:uri="http://purl.org/dc/elements/1.1/"/>
    <ds:schemaRef ds:uri="5d0a19b5-9ec2-4a50-b920-c152286d37a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900</Words>
  <Application>Microsoft Office PowerPoint</Application>
  <PresentationFormat>On-screen Show (16:9)</PresentationFormat>
  <Paragraphs>162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O Comité Económico e Social Europeu é um órgão consultivo que representa a sociedade civil organizada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geral PowerPoint do CESE</dc:title>
  <dc:subject>Documento de informação</dc:subject>
  <dc:creator>Ritari Susanna</dc:creator>
  <cp:keywords>EESC-2020-00061-00-00-INFO-TRA-EN</cp:keywords>
  <dc:description>Rapporteur:  - Original language: EN - Date of document: 15/01/2020 - Date of meeting:  - External documents:  - Administrator: MME RITARI Päivi Susanna</dc:description>
  <cp:lastModifiedBy>Nellissen Roland</cp:lastModifiedBy>
  <cp:revision>304</cp:revision>
  <cp:lastPrinted>2019-09-17T11:53:49Z</cp:lastPrinted>
  <dcterms:created xsi:type="dcterms:W3CDTF">2016-08-09T07:27:38Z</dcterms:created>
  <dcterms:modified xsi:type="dcterms:W3CDTF">2022-09-23T09:05:56Z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1617b9c4-99b5-4918-99fb-890a0cd1c768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34;#SL|98a412ae-eb01-49e9-ae3d-585a81724cfc;#32;#DA|5d49c027-8956-412b-aa16-e85a0f96ad0e;#43;#HR|2f555653-ed1a-4fe6-8362-9082d95989e5;#38;#EL|6d4f4d51-af9b-4650-94b4-4276bee85c91;#9;#PL|1e03da61-4678-4e07-b136-b5024ca9197b;#13;#IT|0774613c-01ed-4e5d-a25d-</vt:lpwstr>
  </property>
  <property fmtid="{D5CDD505-2E9C-101B-9397-08002B2CF9AE}" pid="39" name="AvailableTranslations_0">
    <vt:lpwstr>HR|2f555653-ed1a-4fe6-8362-9082d95989e5;EN|f2175f21-25d7-44a3-96da-d6a61b075e1b;DA|5d49c027-8956-412b-aa16-e85a0f96ad0e;IT|0774613c-01ed-4e5d-a25d-11d2388de825;SL|98a412ae-eb01-49e9-ae3d-585a81724cfc;SK|46d9fce0-ef79-4f71-b89b-cd6aa82426b8;NL|55c6556c-b4f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29;#PT|50ccc04a-eadd-42ae-a0cb-acaf45f812ba</vt:lpwstr>
  </property>
  <property fmtid="{D5CDD505-2E9C-101B-9397-08002B2CF9AE}" pid="50" name="DocumentLanguage_0">
    <vt:lpwstr>EN|f2175f21-25d7-44a3-96da-d6a61b075e1b</vt:lpwstr>
  </property>
</Properties>
</file>