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93455" r:id="rId4"/>
  </p:sldMasterIdLst>
  <p:notesMasterIdLst>
    <p:notesMasterId r:id="rId19"/>
  </p:notesMasterIdLst>
  <p:sldIdLst>
    <p:sldId id="303" r:id="rId5"/>
    <p:sldId id="281" r:id="rId6"/>
    <p:sldId id="260" r:id="rId7"/>
    <p:sldId id="315" r:id="rId8"/>
    <p:sldId id="273" r:id="rId9"/>
    <p:sldId id="263" r:id="rId10"/>
    <p:sldId id="264" r:id="rId11"/>
    <p:sldId id="271" r:id="rId12"/>
    <p:sldId id="318" r:id="rId13"/>
    <p:sldId id="274" r:id="rId14"/>
    <p:sldId id="275" r:id="rId15"/>
    <p:sldId id="311" r:id="rId16"/>
    <p:sldId id="316" r:id="rId17"/>
    <p:sldId id="317" r:id="rId18"/>
  </p:sldIdLst>
  <p:sldSz cx="9144000" cy="5143500" type="screen16x9"/>
  <p:notesSz cx="6858000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atriz Porres" initials="bpor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4A73"/>
    <a:srgbClr val="0060A0"/>
    <a:srgbClr val="008342"/>
    <a:srgbClr val="1E9DC2"/>
    <a:srgbClr val="595959"/>
    <a:srgbClr val="004B8E"/>
    <a:srgbClr val="B4CF61"/>
    <a:srgbClr val="FFDA1A"/>
    <a:srgbClr val="73FEFF"/>
    <a:srgbClr val="905F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6928" autoAdjust="0"/>
    <p:restoredTop sz="94612"/>
  </p:normalViewPr>
  <p:slideViewPr>
    <p:cSldViewPr snapToGrid="0" snapToObjects="1">
      <p:cViewPr varScale="1">
        <p:scale>
          <a:sx n="59" d="100"/>
          <a:sy n="59" d="100"/>
        </p:scale>
        <p:origin x="54" y="738"/>
      </p:cViewPr>
      <p:guideLst>
        <p:guide orient="horz" pos="1620"/>
        <p:guide pos="2880"/>
      </p:guideLst>
    </p:cSldViewPr>
  </p:slideViewPr>
  <p:notesTextViewPr>
    <p:cViewPr>
      <p:scale>
        <a:sx n="114" d="100"/>
        <a:sy n="114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9-18T16:10:09.351" idx="1">
    <p:pos x="5760" y="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340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340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C53098-4978-5941-B655-6F5EAB169B88}" type="datetimeFigureOut">
              <a:rPr lang="en-US" smtClean="0"/>
              <a:t>9/23/2022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58813" y="1154113"/>
            <a:ext cx="5540375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44861"/>
            <a:ext cx="5486400" cy="363670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2971800" cy="46340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772669"/>
            <a:ext cx="2971800" cy="46340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2D621B-A482-9F46-974E-D637899829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547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D621B-A482-9F46-974E-D6378998292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89508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D621B-A482-9F46-974E-D63789982922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1957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D621B-A482-9F46-974E-D63789982922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7398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D621B-A482-9F46-974E-D63789982922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9292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D621B-A482-9F46-974E-D63789982922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91589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B3CC-F982-40F9-8DD6-BCC9AFBF44BD}" type="datetime1">
              <a:rPr lang="en-US" smtClean="0"/>
              <a:pPr/>
              <a:t>9/23/2022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9/23/2022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317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9/23/2022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996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9/23/2022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BE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E7B99-7C3F-4BC3-B7B8-7E1F8C620B24}" type="datetime1">
              <a:rPr lang="en-US" smtClean="0"/>
              <a:pPr/>
              <a:t>9/23/2022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394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9/23/2022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9/23/2022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824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9/23/2022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9/23/2022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9/23/2022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220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BE" dirty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9/23/2022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983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2560D-EC28-3B41-86E8-18F1CE0113B4}" type="datetimeFigureOut">
              <a:rPr lang="en-US" smtClean="0"/>
              <a:t>9/23/2022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6355A-084C-D24E-9AD2-7E4FC41EA6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57" r:id="rId2"/>
    <p:sldLayoutId id="2147493458" r:id="rId3"/>
    <p:sldLayoutId id="2147493459" r:id="rId4"/>
    <p:sldLayoutId id="2147493460" r:id="rId5"/>
    <p:sldLayoutId id="2147493461" r:id="rId6"/>
    <p:sldLayoutId id="2147493462" r:id="rId7"/>
    <p:sldLayoutId id="2147493463" r:id="rId8"/>
    <p:sldLayoutId id="2147493464" r:id="rId9"/>
    <p:sldLayoutId id="2147493465" r:id="rId10"/>
    <p:sldLayoutId id="2147493466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eesc.europa.eu/nl/members-groups/groups/groep-diversiteit-europa" TargetMode="External"/><Relationship Id="rId5" Type="http://schemas.openxmlformats.org/officeDocument/2006/relationships/hyperlink" Target="https://www.eesc.europa.eu/nl/members-groups/groups/workers-group" TargetMode="External"/><Relationship Id="rId4" Type="http://schemas.openxmlformats.org/officeDocument/2006/relationships/hyperlink" Target="https://www.eesc.europa.eu/nl/members-groups/groups/employers-group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png"/><Relationship Id="rId18" Type="http://schemas.openxmlformats.org/officeDocument/2006/relationships/hyperlink" Target="http://memberspage.eesc.europa.eu/#/?mandate=mem&amp;language=nl&amp;country=DK&amp;v=1476435214319" TargetMode="External"/><Relationship Id="rId26" Type="http://schemas.openxmlformats.org/officeDocument/2006/relationships/hyperlink" Target="http://memberspage.eesc.europa.eu/#/?mandate=mem&amp;language=nl&amp;country=DE&amp;v=1476435365051" TargetMode="External"/><Relationship Id="rId39" Type="http://schemas.openxmlformats.org/officeDocument/2006/relationships/image" Target="../media/image24.png"/><Relationship Id="rId21" Type="http://schemas.openxmlformats.org/officeDocument/2006/relationships/image" Target="../media/image15.png"/><Relationship Id="rId34" Type="http://schemas.openxmlformats.org/officeDocument/2006/relationships/hyperlink" Target="http://memberspage.eesc.europa.eu/#/?mandate=mem&amp;language=nl&amp;country=LT&amp;v=1476434897523" TargetMode="External"/><Relationship Id="rId42" Type="http://schemas.openxmlformats.org/officeDocument/2006/relationships/hyperlink" Target="http://memberspage.eesc.europa.eu/#/?mandate=mem&amp;language=nl&amp;country=SI&amp;v=1476435068839" TargetMode="External"/><Relationship Id="rId47" Type="http://schemas.openxmlformats.org/officeDocument/2006/relationships/image" Target="../media/image28.png"/><Relationship Id="rId50" Type="http://schemas.openxmlformats.org/officeDocument/2006/relationships/hyperlink" Target="http://memberspage.eesc.europa.eu/#/?mandate=mem&amp;language=nl&amp;country=BG&amp;v=1476435255101" TargetMode="External"/><Relationship Id="rId55" Type="http://schemas.openxmlformats.org/officeDocument/2006/relationships/image" Target="../media/image32.png"/><Relationship Id="rId7" Type="http://schemas.openxmlformats.org/officeDocument/2006/relationships/image" Target="../media/image8.png"/><Relationship Id="rId12" Type="http://schemas.openxmlformats.org/officeDocument/2006/relationships/hyperlink" Target="http://memberspage.eesc.europa.eu/#/?mandate=mem&amp;language=nl&amp;country=IE&amp;v=1476434758590" TargetMode="External"/><Relationship Id="rId17" Type="http://schemas.openxmlformats.org/officeDocument/2006/relationships/image" Target="../media/image13.png"/><Relationship Id="rId25" Type="http://schemas.openxmlformats.org/officeDocument/2006/relationships/image" Target="../media/image17.png"/><Relationship Id="rId33" Type="http://schemas.openxmlformats.org/officeDocument/2006/relationships/image" Target="../media/image21.png"/><Relationship Id="rId38" Type="http://schemas.openxmlformats.org/officeDocument/2006/relationships/hyperlink" Target="http://memberspage.eesc.europa.eu/#/?mandate=mem&amp;language=nl&amp;country=CZ&amp;v=1476435195005" TargetMode="External"/><Relationship Id="rId46" Type="http://schemas.openxmlformats.org/officeDocument/2006/relationships/hyperlink" Target="http://memberspage.eesc.europa.eu/#/?mandate=mem&amp;language=nl&amp;country=HU&amp;v=1476434936804" TargetMode="External"/><Relationship Id="rId2" Type="http://schemas.openxmlformats.org/officeDocument/2006/relationships/notesSlide" Target="../notesSlides/notesSlide2.xml"/><Relationship Id="rId16" Type="http://schemas.openxmlformats.org/officeDocument/2006/relationships/hyperlink" Target="http://memberspage.eesc.europa.eu/#/?mandate=mem&amp;language=nl&amp;country=NL&amp;v=1476434972756" TargetMode="External"/><Relationship Id="rId20" Type="http://schemas.openxmlformats.org/officeDocument/2006/relationships/hyperlink" Target="http://memberspage.eesc.europa.eu/#/?mandate=mem&amp;language=nl&amp;country=LU&amp;v=1476434917780" TargetMode="External"/><Relationship Id="rId29" Type="http://schemas.openxmlformats.org/officeDocument/2006/relationships/image" Target="../media/image19.png"/><Relationship Id="rId41" Type="http://schemas.openxmlformats.org/officeDocument/2006/relationships/image" Target="../media/image25.png"/><Relationship Id="rId54" Type="http://schemas.openxmlformats.org/officeDocument/2006/relationships/hyperlink" Target="http://memberspage.eesc.europa.eu/#/?mandate=mem&amp;language=nl&amp;country=MT&amp;v=1476434956089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emberspage.eesc.europa.eu/#/?mandate=mem&amp;language=nl&amp;country=FR&amp;v=1476433996768" TargetMode="External"/><Relationship Id="rId11" Type="http://schemas.openxmlformats.org/officeDocument/2006/relationships/image" Target="../media/image10.png"/><Relationship Id="rId24" Type="http://schemas.openxmlformats.org/officeDocument/2006/relationships/hyperlink" Target="http://memberspage.eesc.europa.eu/#/?mandate=mem&amp;language=nl&amp;country=FI&amp;v=1483711919203" TargetMode="External"/><Relationship Id="rId32" Type="http://schemas.openxmlformats.org/officeDocument/2006/relationships/hyperlink" Target="http://memberspage.eesc.europa.eu/#/?mandate=mem&amp;language=nl&amp;country=LV&amp;v=1476434877883" TargetMode="External"/><Relationship Id="rId37" Type="http://schemas.openxmlformats.org/officeDocument/2006/relationships/image" Target="../media/image23.png"/><Relationship Id="rId40" Type="http://schemas.openxmlformats.org/officeDocument/2006/relationships/hyperlink" Target="http://memberspage.eesc.europa.eu/#/?mandate=mem&amp;language=nl&amp;country=SK&amp;v=1476435091010" TargetMode="External"/><Relationship Id="rId45" Type="http://schemas.openxmlformats.org/officeDocument/2006/relationships/image" Target="../media/image27.png"/><Relationship Id="rId53" Type="http://schemas.openxmlformats.org/officeDocument/2006/relationships/image" Target="../media/image31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23" Type="http://schemas.openxmlformats.org/officeDocument/2006/relationships/image" Target="../media/image16.png"/><Relationship Id="rId28" Type="http://schemas.openxmlformats.org/officeDocument/2006/relationships/hyperlink" Target="http://memberspage.eesc.europa.eu/#/?mandate=mem&amp;language=nl&amp;country=IT&amp;v=1476434819717" TargetMode="External"/><Relationship Id="rId36" Type="http://schemas.openxmlformats.org/officeDocument/2006/relationships/hyperlink" Target="http://memberspage.eesc.europa.eu/#/?mandate=mem&amp;language=nl&amp;country=PL&amp;v=1476435015960" TargetMode="External"/><Relationship Id="rId49" Type="http://schemas.openxmlformats.org/officeDocument/2006/relationships/image" Target="../media/image29.png"/><Relationship Id="rId57" Type="http://schemas.openxmlformats.org/officeDocument/2006/relationships/image" Target="../media/image33.png"/><Relationship Id="rId10" Type="http://schemas.openxmlformats.org/officeDocument/2006/relationships/hyperlink" Target="http://memberspage.eesc.europa.eu/#/?mandate=mem&amp;language=nl&amp;country=PT&amp;v=1476435032537" TargetMode="External"/><Relationship Id="rId19" Type="http://schemas.openxmlformats.org/officeDocument/2006/relationships/image" Target="../media/image14.png"/><Relationship Id="rId31" Type="http://schemas.openxmlformats.org/officeDocument/2006/relationships/image" Target="../media/image20.png"/><Relationship Id="rId44" Type="http://schemas.openxmlformats.org/officeDocument/2006/relationships/hyperlink" Target="http://memberspage.eesc.europa.eu/#/?mandate=mem&amp;language=nl&amp;country=HR&amp;v=1476434797066" TargetMode="External"/><Relationship Id="rId52" Type="http://schemas.openxmlformats.org/officeDocument/2006/relationships/hyperlink" Target="http://memberspage.eesc.europa.eu/#/?mandate=mem&amp;language=nl&amp;country=GR&amp;v=1476434737705" TargetMode="External"/><Relationship Id="rId4" Type="http://schemas.openxmlformats.org/officeDocument/2006/relationships/hyperlink" Target="http://memberspage.eesc.europa.eu/#/?mandate=mem&amp;language=nl&amp;country=AT&amp;v=1476434993216" TargetMode="External"/><Relationship Id="rId9" Type="http://schemas.openxmlformats.org/officeDocument/2006/relationships/image" Target="../media/image9.png"/><Relationship Id="rId14" Type="http://schemas.openxmlformats.org/officeDocument/2006/relationships/hyperlink" Target="http://memberspage.eesc.europa.eu/#/?mandate=mem&amp;language=nl&amp;country=BE&amp;v=1476435236473" TargetMode="External"/><Relationship Id="rId22" Type="http://schemas.openxmlformats.org/officeDocument/2006/relationships/hyperlink" Target="http://memberspage.eesc.europa.eu/#/?mandate=mem&amp;language=nl&amp;country=SE&amp;v=1476435128655" TargetMode="External"/><Relationship Id="rId27" Type="http://schemas.openxmlformats.org/officeDocument/2006/relationships/image" Target="../media/image18.png"/><Relationship Id="rId30" Type="http://schemas.openxmlformats.org/officeDocument/2006/relationships/hyperlink" Target="http://memberspage.eesc.europa.eu/#/?mandate=mem&amp;language=nl&amp;country=EE&amp;v=1476435384691" TargetMode="External"/><Relationship Id="rId35" Type="http://schemas.openxmlformats.org/officeDocument/2006/relationships/image" Target="../media/image22.png"/><Relationship Id="rId43" Type="http://schemas.openxmlformats.org/officeDocument/2006/relationships/image" Target="../media/image26.png"/><Relationship Id="rId48" Type="http://schemas.openxmlformats.org/officeDocument/2006/relationships/hyperlink" Target="http://memberspage.eesc.europa.eu/#/?mandate=mem&amp;language=nl&amp;country=RO&amp;v=1476435051150" TargetMode="External"/><Relationship Id="rId56" Type="http://schemas.openxmlformats.org/officeDocument/2006/relationships/hyperlink" Target="http://memberspage.eesc.europa.eu/#/?mandate=mem&amp;language=nl&amp;country=CY&amp;v=1476434858553" TargetMode="External"/><Relationship Id="rId8" Type="http://schemas.openxmlformats.org/officeDocument/2006/relationships/hyperlink" Target="http://memberspage.eesc.europa.eu/#/?mandate=mem&amp;language=nl&amp;country=ES&amp;v=1476434775779" TargetMode="External"/><Relationship Id="rId51" Type="http://schemas.openxmlformats.org/officeDocument/2006/relationships/image" Target="../media/image30.png"/><Relationship Id="rId3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esc.europa.eu/?i=portal.en.nat-section" TargetMode="External"/><Relationship Id="rId3" Type="http://schemas.openxmlformats.org/officeDocument/2006/relationships/image" Target="../media/image4.jpeg"/><Relationship Id="rId7" Type="http://schemas.openxmlformats.org/officeDocument/2006/relationships/hyperlink" Target="http://www.eesc.europa.eu/?i=portal.en.rex-section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esc.europa.eu/?i=portal.en.ten-section" TargetMode="External"/><Relationship Id="rId5" Type="http://schemas.openxmlformats.org/officeDocument/2006/relationships/hyperlink" Target="http://www.eesc.europa.eu/?i=portal.en.int-section" TargetMode="External"/><Relationship Id="rId4" Type="http://schemas.openxmlformats.org/officeDocument/2006/relationships/hyperlink" Target="http://www.eesc.europa.eu/?i=portal.en.eco-section" TargetMode="External"/><Relationship Id="rId9" Type="http://schemas.openxmlformats.org/officeDocument/2006/relationships/hyperlink" Target="http://www.eesc.europa.eu/?i=portal.en.soc-section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esc.europa.eu/?i=portal.en.nat-section" TargetMode="External"/><Relationship Id="rId3" Type="http://schemas.openxmlformats.org/officeDocument/2006/relationships/image" Target="../media/image4.jpeg"/><Relationship Id="rId7" Type="http://schemas.openxmlformats.org/officeDocument/2006/relationships/hyperlink" Target="http://www.eesc.europa.eu/?i=portal.en.rex-section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esc.europa.eu/?i=portal.en.ten-section" TargetMode="External"/><Relationship Id="rId5" Type="http://schemas.openxmlformats.org/officeDocument/2006/relationships/hyperlink" Target="http://www.eesc.europa.eu/?i=portal.en.int-section" TargetMode="External"/><Relationship Id="rId4" Type="http://schemas.openxmlformats.org/officeDocument/2006/relationships/hyperlink" Target="http://www.eesc.europa.eu/?i=portal.en.eco-section" TargetMode="External"/><Relationship Id="rId9" Type="http://schemas.openxmlformats.org/officeDocument/2006/relationships/hyperlink" Target="http://www.eesc.europa.eu/?i=portal.en.soc-section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85800" y="3306618"/>
            <a:ext cx="7962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7200" b="1">
                <a:solidFill>
                  <a:prstClr val="white"/>
                </a:solidFill>
                <a:effectLst>
                  <a:outerShdw blurRad="1270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Welkom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05242B-147C-9D46-8D12-90EA5DAA1E94}"/>
              </a:ext>
            </a:extLst>
          </p:cNvPr>
          <p:cNvSpPr txBox="1"/>
          <p:nvPr/>
        </p:nvSpPr>
        <p:spPr>
          <a:xfrm rot="16200000">
            <a:off x="-1906523" y="1791323"/>
            <a:ext cx="44988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900">
                <a:solidFill>
                  <a:prstClr val="white"/>
                </a:solidFill>
              </a:rPr>
              <a:t>© Architecture: Art &amp; Build + Atelier d’architecture Paul Noël </a:t>
            </a:r>
          </a:p>
        </p:txBody>
      </p:sp>
    </p:spTree>
    <p:extLst>
      <p:ext uri="{BB962C8B-B14F-4D97-AF65-F5344CB8AC3E}">
        <p14:creationId xmlns:p14="http://schemas.microsoft.com/office/powerpoint/2010/main" val="3090402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0" y="1419225"/>
            <a:ext cx="9144000" cy="5213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lvl="0" algn="ctr"/>
            <a:r>
              <a:rPr lang="nl-NL" sz="2000" b="1">
                <a:solidFill>
                  <a:srgbClr val="0060A0"/>
                </a:solidFill>
                <a:latin typeface="Calibri" panose="020F0502020204030204" pitchFamily="34" charset="0"/>
              </a:rPr>
              <a:t>HET EESC IS NODIG OMDAT ...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786183" y="1882774"/>
            <a:ext cx="4165051" cy="90985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nl-NL" sz="1400" dirty="0">
                <a:solidFill>
                  <a:srgbClr val="595959"/>
                </a:solidFill>
                <a:latin typeface="Calibri" pitchFamily="34" charset="0"/>
              </a:rPr>
              <a:t>het voor Europese belangengroeperingen de enige manier is om</a:t>
            </a:r>
            <a:r>
              <a:rPr lang="nl-NL" sz="1400" dirty="0">
                <a:latin typeface="Calibri" pitchFamily="34" charset="0"/>
              </a:rPr>
              <a:t> </a:t>
            </a:r>
            <a:r>
              <a:rPr lang="nl-NL" sz="1400" b="1" dirty="0">
                <a:solidFill>
                  <a:srgbClr val="1F5FA0"/>
                </a:solidFill>
                <a:latin typeface="Calibri" pitchFamily="34" charset="0"/>
              </a:rPr>
              <a:t>in een institutioneel kader formeel mee te praten over wetsvoorstellen van de EU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786183" y="2817726"/>
            <a:ext cx="4165051" cy="7163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nl-NL" sz="1400" dirty="0">
                <a:solidFill>
                  <a:srgbClr val="595959"/>
                </a:solidFill>
                <a:latin typeface="Calibri" pitchFamily="34" charset="0"/>
              </a:rPr>
              <a:t>deelname van het maatschappelijk middenveld een cruciaal onderdeel van de democratie is:</a:t>
            </a:r>
            <a:r>
              <a:rPr lang="nl-NL" sz="1400" dirty="0">
                <a:latin typeface="Calibri" pitchFamily="34" charset="0"/>
              </a:rPr>
              <a:t> </a:t>
            </a:r>
            <a:r>
              <a:rPr lang="nl-NL" sz="1400" b="1" dirty="0">
                <a:solidFill>
                  <a:srgbClr val="0060A0"/>
                </a:solidFill>
                <a:latin typeface="Calibri" pitchFamily="34" charset="0"/>
              </a:rPr>
              <a:t>participatiedemocratie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786183" y="3781320"/>
            <a:ext cx="4165051" cy="10873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nl-NL" sz="1400" dirty="0">
                <a:solidFill>
                  <a:srgbClr val="595959"/>
                </a:solidFill>
                <a:latin typeface="Calibri" pitchFamily="34" charset="0"/>
              </a:rPr>
              <a:t>alle</a:t>
            </a:r>
            <a:r>
              <a:rPr lang="nl-NL" sz="1400" dirty="0">
                <a:latin typeface="Calibri" pitchFamily="34" charset="0"/>
              </a:rPr>
              <a:t> </a:t>
            </a:r>
            <a:r>
              <a:rPr lang="nl-NL" sz="1400" b="1" dirty="0">
                <a:solidFill>
                  <a:srgbClr val="1F5FA0"/>
                </a:solidFill>
                <a:latin typeface="Calibri" pitchFamily="34" charset="0"/>
              </a:rPr>
              <a:t>onderwerpen die van belang zijn voor het dagelijkse leven</a:t>
            </a:r>
            <a:r>
              <a:rPr lang="nl-NL" sz="1400" dirty="0">
                <a:latin typeface="Calibri" pitchFamily="34" charset="0"/>
              </a:rPr>
              <a:t> </a:t>
            </a:r>
            <a:r>
              <a:rPr lang="nl-NL" sz="1400" dirty="0">
                <a:solidFill>
                  <a:srgbClr val="595959"/>
                </a:solidFill>
                <a:latin typeface="Calibri" pitchFamily="34" charset="0"/>
              </a:rPr>
              <a:t>aan de orde komen (werkgelegenheid, gezondheid, consumentenrechten, landbouw, bestrijding van de georganiseerde misdaad, enz.)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 bwMode="auto">
          <a:xfrm>
            <a:off x="436604" y="1360616"/>
            <a:ext cx="1804087" cy="750416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>
              <a:defRPr/>
            </a:pPr>
            <a:endParaRPr lang="en-GB" sz="1600" dirty="0">
              <a:solidFill>
                <a:srgbClr val="595959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7975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9" grpId="0" build="p"/>
      <p:bldP spid="10" grpId="0" build="p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0" y="1419225"/>
            <a:ext cx="9144000" cy="5213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lvl="0" algn="ctr"/>
            <a:endParaRPr lang="fr-BE" sz="2000" dirty="0">
              <a:solidFill>
                <a:srgbClr val="0060A0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4825992" y="1798320"/>
            <a:ext cx="4112062" cy="3037289"/>
          </a:xfrm>
          <a:prstGeom prst="ellipse">
            <a:avLst/>
          </a:prstGeom>
          <a:solidFill>
            <a:srgbClr val="1E9DC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riangle 18"/>
          <p:cNvSpPr/>
          <p:nvPr/>
        </p:nvSpPr>
        <p:spPr>
          <a:xfrm rot="16200000">
            <a:off x="4704681" y="2729911"/>
            <a:ext cx="296562" cy="413436"/>
          </a:xfrm>
          <a:prstGeom prst="triangle">
            <a:avLst>
              <a:gd name="adj" fmla="val 46824"/>
            </a:avLst>
          </a:prstGeom>
          <a:solidFill>
            <a:srgbClr val="1E9DC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itle 1"/>
          <p:cNvSpPr txBox="1">
            <a:spLocks/>
          </p:cNvSpPr>
          <p:nvPr/>
        </p:nvSpPr>
        <p:spPr bwMode="auto">
          <a:xfrm>
            <a:off x="5059680" y="2319655"/>
            <a:ext cx="3697142" cy="2331704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>
              <a:lnSpc>
                <a:spcPts val="2060"/>
              </a:lnSpc>
              <a:spcBef>
                <a:spcPts val="1200"/>
              </a:spcBef>
              <a:defRPr/>
            </a:pPr>
            <a:r>
              <a:rPr lang="nl-NL" sz="1400" dirty="0">
                <a:solidFill>
                  <a:schemeClr val="bg1"/>
                </a:solidFill>
                <a:latin typeface="Calibri" panose="020F0502020204030204" pitchFamily="34" charset="0"/>
              </a:rPr>
              <a:t>Nee, absoluut niet. Het Comité is de enige institutionele ontmoetingsplaats en het enige institutionele overlegforum op Europees niveau waar gezocht wordt naar een consensus tussen uiteenlopende belangen. </a:t>
            </a:r>
          </a:p>
          <a:p>
            <a:pPr algn="ctr">
              <a:lnSpc>
                <a:spcPts val="2060"/>
              </a:lnSpc>
              <a:spcBef>
                <a:spcPts val="1200"/>
              </a:spcBef>
              <a:defRPr/>
            </a:pPr>
            <a:r>
              <a:rPr lang="nl-NL" sz="1400" dirty="0">
                <a:solidFill>
                  <a:schemeClr val="bg1"/>
                </a:solidFill>
                <a:latin typeface="Calibri" panose="020F0502020204030204" pitchFamily="34" charset="0"/>
                <a:ea typeface="MS PGothic" pitchFamily="34" charset="-128"/>
              </a:rPr>
              <a:t>Lobbyisten daarentegen vertellen slechts één kant van het verhaal. </a:t>
            </a:r>
          </a:p>
        </p:txBody>
      </p:sp>
      <p:sp>
        <p:nvSpPr>
          <p:cNvPr id="21" name="Oval 20"/>
          <p:cNvSpPr/>
          <p:nvPr/>
        </p:nvSpPr>
        <p:spPr>
          <a:xfrm>
            <a:off x="436604" y="1197404"/>
            <a:ext cx="1804087" cy="112034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Triangle 21"/>
          <p:cNvSpPr/>
          <p:nvPr/>
        </p:nvSpPr>
        <p:spPr>
          <a:xfrm rot="8168938">
            <a:off x="1501468" y="2092909"/>
            <a:ext cx="296562" cy="413436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Title 1"/>
          <p:cNvSpPr txBox="1">
            <a:spLocks/>
          </p:cNvSpPr>
          <p:nvPr/>
        </p:nvSpPr>
        <p:spPr bwMode="auto">
          <a:xfrm>
            <a:off x="436604" y="1531269"/>
            <a:ext cx="1804087" cy="750416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>
              <a:defRPr/>
            </a:pPr>
            <a:r>
              <a:rPr lang="nl-NL" sz="1600" dirty="0">
                <a:solidFill>
                  <a:srgbClr val="595959"/>
                </a:solidFill>
                <a:latin typeface="Calibri" panose="020F0502020204030204" pitchFamily="34" charset="0"/>
              </a:rPr>
              <a:t>Dus het EESC is een soort lobbygroep?</a:t>
            </a:r>
          </a:p>
        </p:txBody>
      </p:sp>
    </p:spTree>
    <p:extLst>
      <p:ext uri="{BB962C8B-B14F-4D97-AF65-F5344CB8AC3E}">
        <p14:creationId xmlns:p14="http://schemas.microsoft.com/office/powerpoint/2010/main" val="1139460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1" animBg="1"/>
      <p:bldP spid="19" grpId="1" animBg="1"/>
      <p:bldP spid="20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CE564CB-2792-E047-AEA3-5B749B6A611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135958" y="1940560"/>
            <a:ext cx="4627130" cy="3094736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nl-NL" sz="1800">
                <a:solidFill>
                  <a:srgbClr val="595959"/>
                </a:solidFill>
                <a:latin typeface="Calibri" pitchFamily="34" charset="0"/>
              </a:rPr>
              <a:t>De leden van het EESC hebben het recht om zowel mondeling als schriftelijk in hun eigen taal te werken. Dit betekent dat het EESC een volledig meertalige instelling is: alle</a:t>
            </a:r>
            <a:r>
              <a:rPr lang="nl-NL" sz="1800">
                <a:latin typeface="Calibri" pitchFamily="34" charset="0"/>
              </a:rPr>
              <a:t> </a:t>
            </a:r>
            <a:r>
              <a:rPr lang="nl-NL" sz="1800" b="1">
                <a:solidFill>
                  <a:srgbClr val="0060A0"/>
                </a:solidFill>
                <a:latin typeface="Calibri" pitchFamily="34" charset="0"/>
              </a:rPr>
              <a:t>24 officiële talen</a:t>
            </a:r>
            <a:r>
              <a:rPr lang="nl-NL" sz="1800">
                <a:latin typeface="Calibri" pitchFamily="34" charset="0"/>
              </a:rPr>
              <a:t> </a:t>
            </a:r>
            <a:r>
              <a:rPr lang="nl-NL" sz="1800">
                <a:solidFill>
                  <a:srgbClr val="595959"/>
                </a:solidFill>
                <a:latin typeface="Calibri" pitchFamily="34" charset="0"/>
              </a:rPr>
              <a:t>van de Europese Unie worden gebruikt.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32F4294-ACA2-AE49-944B-E2CB39A4A804}"/>
              </a:ext>
            </a:extLst>
          </p:cNvPr>
          <p:cNvSpPr txBox="1">
            <a:spLocks/>
          </p:cNvSpPr>
          <p:nvPr/>
        </p:nvSpPr>
        <p:spPr bwMode="auto">
          <a:xfrm>
            <a:off x="0" y="1419225"/>
            <a:ext cx="9144000" cy="5213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lvl="0" algn="ctr"/>
            <a:r>
              <a:rPr lang="nl-NL" sz="2000" b="1">
                <a:solidFill>
                  <a:srgbClr val="0060A0"/>
                </a:solidFill>
                <a:latin typeface="Calibri" panose="020F0502020204030204" pitchFamily="34" charset="0"/>
              </a:rPr>
              <a:t>MEERTALIGHEID BIJ HET COMITÉ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D3AEE46-3D93-CF46-A276-6B388770E3F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11" y="1419224"/>
            <a:ext cx="1627772" cy="37242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5E4BEEE-B832-B44D-A1D8-FC68523CD5C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9080" y="1999621"/>
            <a:ext cx="1636667" cy="1649429"/>
          </a:xfrm>
          <a:prstGeom prst="rect">
            <a:avLst/>
          </a:prstGeom>
        </p:spPr>
      </p:pic>
      <p:sp>
        <p:nvSpPr>
          <p:cNvPr id="17" name="Content Placeholder 4">
            <a:extLst>
              <a:ext uri="{FF2B5EF4-FFF2-40B4-BE49-F238E27FC236}">
                <a16:creationId xmlns:a16="http://schemas.microsoft.com/office/drawing/2014/main" id="{E19F9F7C-7E6A-2245-9F77-E11DF5E0BCC8}"/>
              </a:ext>
            </a:extLst>
          </p:cNvPr>
          <p:cNvSpPr txBox="1">
            <a:spLocks/>
          </p:cNvSpPr>
          <p:nvPr/>
        </p:nvSpPr>
        <p:spPr>
          <a:xfrm>
            <a:off x="2135958" y="4176320"/>
            <a:ext cx="4627130" cy="586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  <a:defRPr/>
            </a:pPr>
            <a:r>
              <a:rPr lang="nl-NL" sz="1800" b="1">
                <a:solidFill>
                  <a:srgbClr val="0060A0"/>
                </a:solidFill>
                <a:latin typeface="Calibri" pitchFamily="34" charset="0"/>
              </a:rPr>
              <a:t>Vertolking: </a:t>
            </a:r>
            <a:r>
              <a:rPr lang="nl-NL" sz="1800">
                <a:solidFill>
                  <a:srgbClr val="595959"/>
                </a:solidFill>
                <a:latin typeface="Calibri" pitchFamily="34" charset="0"/>
              </a:rPr>
              <a:t>+/- 950 vergaderingen per jaar</a:t>
            </a:r>
          </a:p>
        </p:txBody>
      </p:sp>
      <p:sp>
        <p:nvSpPr>
          <p:cNvPr id="18" name="Content Placeholder 4">
            <a:extLst>
              <a:ext uri="{FF2B5EF4-FFF2-40B4-BE49-F238E27FC236}">
                <a16:creationId xmlns:a16="http://schemas.microsoft.com/office/drawing/2014/main" id="{1E916E3E-B93C-E344-A960-39572704D8D7}"/>
              </a:ext>
            </a:extLst>
          </p:cNvPr>
          <p:cNvSpPr txBox="1">
            <a:spLocks/>
          </p:cNvSpPr>
          <p:nvPr/>
        </p:nvSpPr>
        <p:spPr>
          <a:xfrm>
            <a:off x="2135958" y="3578441"/>
            <a:ext cx="4627130" cy="4961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  <a:defRPr/>
            </a:pPr>
            <a:r>
              <a:rPr lang="nl-NL" sz="1800" b="1">
                <a:solidFill>
                  <a:srgbClr val="0060A0"/>
                </a:solidFill>
                <a:latin typeface="Calibri" pitchFamily="34" charset="0"/>
              </a:rPr>
              <a:t>Vertaling: </a:t>
            </a:r>
            <a:r>
              <a:rPr lang="nl-NL" sz="1800">
                <a:solidFill>
                  <a:srgbClr val="595959"/>
                </a:solidFill>
                <a:latin typeface="Calibri" pitchFamily="34" charset="0"/>
              </a:rPr>
              <a:t>+/- 80 000 blz. per jaar</a:t>
            </a:r>
          </a:p>
        </p:txBody>
      </p:sp>
    </p:spTree>
    <p:extLst>
      <p:ext uri="{BB962C8B-B14F-4D97-AF65-F5344CB8AC3E}">
        <p14:creationId xmlns:p14="http://schemas.microsoft.com/office/powerpoint/2010/main" val="69673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" presetClass="emph" presetSubtype="0" repeatCount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8FA7188-7B32-A148-AB2D-FD9D6369109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29"/>
            <a:ext cx="9144000" cy="51435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56438707-E87E-B344-8845-FC207EA921F5}"/>
              </a:ext>
            </a:extLst>
          </p:cNvPr>
          <p:cNvSpPr txBox="1">
            <a:spLocks/>
          </p:cNvSpPr>
          <p:nvPr/>
        </p:nvSpPr>
        <p:spPr bwMode="auto">
          <a:xfrm>
            <a:off x="2811780" y="2493645"/>
            <a:ext cx="3520440" cy="1323975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lvl="0" algn="ctr"/>
            <a:r>
              <a:rPr lang="nl-NL" sz="4000" b="1">
                <a:solidFill>
                  <a:srgbClr val="0060A0"/>
                </a:solidFill>
                <a:latin typeface="Calibri" panose="020F0502020204030204" pitchFamily="34" charset="0"/>
              </a:rPr>
              <a:t>Any questions?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09BAA18-2469-6644-973A-E14B3918E83C}"/>
              </a:ext>
            </a:extLst>
          </p:cNvPr>
          <p:cNvSpPr txBox="1">
            <a:spLocks/>
          </p:cNvSpPr>
          <p:nvPr/>
        </p:nvSpPr>
        <p:spPr bwMode="auto">
          <a:xfrm>
            <a:off x="522288" y="1751204"/>
            <a:ext cx="4939665" cy="828675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lvl="0" algn="ctr"/>
            <a:r>
              <a:rPr lang="nl-NL" sz="2400" b="1">
                <a:solidFill>
                  <a:srgbClr val="0060A0"/>
                </a:solidFill>
                <a:latin typeface="+mn-lt"/>
              </a:rPr>
              <a:t>Avez-vous des questions à poser? 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19EB7ED-D221-8142-99BA-B69A4438C1BF}"/>
              </a:ext>
            </a:extLst>
          </p:cNvPr>
          <p:cNvSpPr txBox="1">
            <a:spLocks/>
          </p:cNvSpPr>
          <p:nvPr/>
        </p:nvSpPr>
        <p:spPr bwMode="auto">
          <a:xfrm>
            <a:off x="3860800" y="3413125"/>
            <a:ext cx="4340860" cy="828675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lvl="0" algn="ctr"/>
            <a:r>
              <a:rPr lang="nl-NL" sz="3200" b="1">
                <a:solidFill>
                  <a:srgbClr val="0060A0"/>
                </a:solidFill>
              </a:rPr>
              <a:t>Haben Sie noch Fragen? 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BB816B7-E724-794F-AB43-BCBA6FC8C2D1}"/>
              </a:ext>
            </a:extLst>
          </p:cNvPr>
          <p:cNvSpPr txBox="1">
            <a:spLocks/>
          </p:cNvSpPr>
          <p:nvPr/>
        </p:nvSpPr>
        <p:spPr bwMode="auto">
          <a:xfrm>
            <a:off x="1005840" y="4043045"/>
            <a:ext cx="4340860" cy="828675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lvl="0" algn="ctr"/>
            <a:r>
              <a:rPr lang="nl-NL" sz="1800" b="1">
                <a:solidFill>
                  <a:srgbClr val="0060A0"/>
                </a:solidFill>
                <a:latin typeface="+mn-lt"/>
              </a:rPr>
              <a:t>Czy mają Państwo jakieś pytania? 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4A5A21C-51A6-644C-8D38-7AC40A5BEEA5}"/>
              </a:ext>
            </a:extLst>
          </p:cNvPr>
          <p:cNvSpPr txBox="1">
            <a:spLocks/>
          </p:cNvSpPr>
          <p:nvPr/>
        </p:nvSpPr>
        <p:spPr bwMode="auto">
          <a:xfrm>
            <a:off x="3879215" y="1991994"/>
            <a:ext cx="4340860" cy="828675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lvl="0" algn="ctr"/>
            <a:r>
              <a:rPr lang="nl-NL" sz="2400" b="1">
                <a:solidFill>
                  <a:srgbClr val="0060A0"/>
                </a:solidFill>
                <a:latin typeface="+mn-lt"/>
              </a:rPr>
              <a:t>Domande?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C480B29-6099-954D-AF37-FB7545855E31}"/>
              </a:ext>
            </a:extLst>
          </p:cNvPr>
          <p:cNvSpPr txBox="1">
            <a:spLocks/>
          </p:cNvSpPr>
          <p:nvPr/>
        </p:nvSpPr>
        <p:spPr bwMode="auto">
          <a:xfrm>
            <a:off x="121920" y="3291205"/>
            <a:ext cx="4340860" cy="828675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lvl="0" algn="ctr"/>
            <a:r>
              <a:rPr lang="nl-NL" sz="2400" b="1">
                <a:solidFill>
                  <a:srgbClr val="0060A0"/>
                </a:solidFill>
                <a:latin typeface="+mn-lt"/>
              </a:rPr>
              <a:t>¿Alguna pregunta?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CC32D0C-2CA0-814B-91DB-1530949E2524}"/>
              </a:ext>
            </a:extLst>
          </p:cNvPr>
          <p:cNvSpPr txBox="1">
            <a:spLocks/>
          </p:cNvSpPr>
          <p:nvPr/>
        </p:nvSpPr>
        <p:spPr bwMode="auto">
          <a:xfrm>
            <a:off x="3525520" y="4418966"/>
            <a:ext cx="4340860" cy="4775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/>
            <a:r>
              <a:rPr lang="nl-NL" sz="2400" b="1">
                <a:solidFill>
                  <a:srgbClr val="0060A0"/>
                </a:solidFill>
                <a:latin typeface="+mn-lt"/>
              </a:rPr>
              <a:t>Vragen?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8F75C6E-C16D-EC43-AC90-6564CCF30520}"/>
              </a:ext>
            </a:extLst>
          </p:cNvPr>
          <p:cNvSpPr txBox="1">
            <a:spLocks/>
          </p:cNvSpPr>
          <p:nvPr/>
        </p:nvSpPr>
        <p:spPr bwMode="auto">
          <a:xfrm>
            <a:off x="5511800" y="4025900"/>
            <a:ext cx="4340860" cy="4775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/>
            <a:r>
              <a:rPr lang="nl-NL" sz="1800" b="1">
                <a:solidFill>
                  <a:srgbClr val="0060A0"/>
                </a:solidFill>
                <a:latin typeface="+mn-lt"/>
              </a:rPr>
              <a:t>Ima li pitanja? 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75CE7EA4-AFC5-0A4A-89B5-A89219BCA1D2}"/>
              </a:ext>
            </a:extLst>
          </p:cNvPr>
          <p:cNvSpPr txBox="1">
            <a:spLocks/>
          </p:cNvSpPr>
          <p:nvPr/>
        </p:nvSpPr>
        <p:spPr bwMode="auto">
          <a:xfrm>
            <a:off x="-855980" y="2381568"/>
            <a:ext cx="4340860" cy="4775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/>
            <a:r>
              <a:rPr lang="nl-NL" sz="1800" b="1">
                <a:solidFill>
                  <a:srgbClr val="0060A0"/>
                </a:solidFill>
                <a:latin typeface="+mn-lt"/>
              </a:rPr>
              <a:t>Έχετε ερωτήσεις; 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52D3029-D0E7-A042-B8B2-38E728D778C1}"/>
              </a:ext>
            </a:extLst>
          </p:cNvPr>
          <p:cNvSpPr txBox="1">
            <a:spLocks/>
          </p:cNvSpPr>
          <p:nvPr/>
        </p:nvSpPr>
        <p:spPr bwMode="auto">
          <a:xfrm>
            <a:off x="4579620" y="1517968"/>
            <a:ext cx="4340860" cy="4775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/>
            <a:r>
              <a:rPr lang="nl-NL" sz="1800" b="1">
                <a:solidFill>
                  <a:srgbClr val="0060A0"/>
                </a:solidFill>
                <a:latin typeface="+mn-lt"/>
              </a:rPr>
              <a:t>Имате ли въпроси? 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ECF63DDE-D453-E646-AAFC-7F04B771DC17}"/>
              </a:ext>
            </a:extLst>
          </p:cNvPr>
          <p:cNvSpPr txBox="1">
            <a:spLocks/>
          </p:cNvSpPr>
          <p:nvPr/>
        </p:nvSpPr>
        <p:spPr bwMode="auto">
          <a:xfrm>
            <a:off x="4803140" y="2981960"/>
            <a:ext cx="4340860" cy="4775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/>
            <a:r>
              <a:rPr lang="nl-NL" sz="1800" b="1">
                <a:solidFill>
                  <a:srgbClr val="0060A0"/>
                </a:solidFill>
                <a:latin typeface="+mn-lt"/>
              </a:rPr>
              <a:t>Perguntas? 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645FC4F1-9203-5349-84B2-B3AD6B09407C}"/>
              </a:ext>
            </a:extLst>
          </p:cNvPr>
          <p:cNvSpPr txBox="1">
            <a:spLocks/>
          </p:cNvSpPr>
          <p:nvPr/>
        </p:nvSpPr>
        <p:spPr bwMode="auto">
          <a:xfrm>
            <a:off x="-689610" y="3827462"/>
            <a:ext cx="4340860" cy="4775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/>
            <a:r>
              <a:rPr lang="nl-NL" sz="1400" b="1">
                <a:solidFill>
                  <a:srgbClr val="0060A0"/>
                </a:solidFill>
                <a:latin typeface="+mn-lt"/>
              </a:rPr>
              <a:t>Întrebări? 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C40BE7BC-0E68-BF41-8740-C7334B41DBA6}"/>
              </a:ext>
            </a:extLst>
          </p:cNvPr>
          <p:cNvSpPr txBox="1">
            <a:spLocks/>
          </p:cNvSpPr>
          <p:nvPr/>
        </p:nvSpPr>
        <p:spPr bwMode="auto">
          <a:xfrm>
            <a:off x="346710" y="4589462"/>
            <a:ext cx="4340860" cy="4775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/>
            <a:r>
              <a:rPr lang="nl-NL" sz="1400" b="1">
                <a:solidFill>
                  <a:srgbClr val="0060A0"/>
                </a:solidFill>
              </a:rPr>
              <a:t>Otázky? 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8CF30F94-C25D-1B48-BFFD-4F96DFA01A26}"/>
              </a:ext>
            </a:extLst>
          </p:cNvPr>
          <p:cNvSpPr txBox="1">
            <a:spLocks/>
          </p:cNvSpPr>
          <p:nvPr/>
        </p:nvSpPr>
        <p:spPr bwMode="auto">
          <a:xfrm>
            <a:off x="2879513" y="1449661"/>
            <a:ext cx="4340860" cy="4775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/>
            <a:r>
              <a:rPr lang="nl-NL" sz="1400" b="1">
                <a:solidFill>
                  <a:srgbClr val="0060A0"/>
                </a:solidFill>
                <a:latin typeface="+mn-lt"/>
              </a:rPr>
              <a:t>Spørgsmål? 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F2827DF6-207A-1044-BA31-428F7E511512}"/>
              </a:ext>
            </a:extLst>
          </p:cNvPr>
          <p:cNvSpPr txBox="1">
            <a:spLocks/>
          </p:cNvSpPr>
          <p:nvPr/>
        </p:nvSpPr>
        <p:spPr bwMode="auto">
          <a:xfrm>
            <a:off x="1370013" y="2273732"/>
            <a:ext cx="4340860" cy="4775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/>
            <a:r>
              <a:rPr lang="nl-NL" sz="1400" b="1">
                <a:solidFill>
                  <a:srgbClr val="0060A0"/>
                </a:solidFill>
              </a:rPr>
              <a:t>Kas on veel küsimusi? 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BECFE9C8-8AE4-EF43-AD0B-0E32A89AF749}"/>
              </a:ext>
            </a:extLst>
          </p:cNvPr>
          <p:cNvSpPr txBox="1">
            <a:spLocks/>
          </p:cNvSpPr>
          <p:nvPr/>
        </p:nvSpPr>
        <p:spPr bwMode="auto">
          <a:xfrm>
            <a:off x="-640080" y="1389697"/>
            <a:ext cx="4340860" cy="4775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/>
            <a:r>
              <a:rPr lang="nl-NL" sz="1400" b="1">
                <a:solidFill>
                  <a:srgbClr val="0060A0"/>
                </a:solidFill>
                <a:latin typeface="+mn-lt"/>
              </a:rPr>
              <a:t>Għandkom xi mistoqsijiet? 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0EB3EDCD-021E-3446-A900-1DEF25312D99}"/>
              </a:ext>
            </a:extLst>
          </p:cNvPr>
          <p:cNvSpPr txBox="1">
            <a:spLocks/>
          </p:cNvSpPr>
          <p:nvPr/>
        </p:nvSpPr>
        <p:spPr bwMode="auto">
          <a:xfrm>
            <a:off x="5242560" y="4701857"/>
            <a:ext cx="4340860" cy="4775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/>
            <a:r>
              <a:rPr lang="nl-NL" sz="1400" b="1">
                <a:solidFill>
                  <a:srgbClr val="0060A0"/>
                </a:solidFill>
                <a:latin typeface="+mn-lt"/>
              </a:rPr>
              <a:t>Ar turite klausimų? 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F0FC871B-EB4D-2A4A-8FAF-1B8DA670230B}"/>
              </a:ext>
            </a:extLst>
          </p:cNvPr>
          <p:cNvSpPr txBox="1">
            <a:spLocks/>
          </p:cNvSpPr>
          <p:nvPr/>
        </p:nvSpPr>
        <p:spPr bwMode="auto">
          <a:xfrm>
            <a:off x="-1107440" y="4346257"/>
            <a:ext cx="4340860" cy="4775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/>
            <a:r>
              <a:rPr lang="nl-NL" sz="1400" b="1">
                <a:solidFill>
                  <a:srgbClr val="0060A0"/>
                </a:solidFill>
                <a:latin typeface="+mn-lt"/>
              </a:rPr>
              <a:t>Jautājumi? 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14B08D91-685B-B640-9A30-081EEEFA38F1}"/>
              </a:ext>
            </a:extLst>
          </p:cNvPr>
          <p:cNvSpPr txBox="1">
            <a:spLocks/>
          </p:cNvSpPr>
          <p:nvPr/>
        </p:nvSpPr>
        <p:spPr bwMode="auto">
          <a:xfrm>
            <a:off x="-415713" y="2903537"/>
            <a:ext cx="4340860" cy="4775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/>
            <a:r>
              <a:rPr lang="nl-NL" sz="1400" b="1">
                <a:solidFill>
                  <a:srgbClr val="0060A0"/>
                </a:solidFill>
                <a:latin typeface="+mn-lt"/>
              </a:rPr>
              <a:t>An bhfuil aon cheist agat? 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23F50D29-9523-0D4A-A417-DB4B221DB18E}"/>
              </a:ext>
            </a:extLst>
          </p:cNvPr>
          <p:cNvSpPr txBox="1">
            <a:spLocks/>
          </p:cNvSpPr>
          <p:nvPr/>
        </p:nvSpPr>
        <p:spPr bwMode="auto">
          <a:xfrm>
            <a:off x="4998720" y="2466657"/>
            <a:ext cx="4340860" cy="4775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/>
            <a:r>
              <a:rPr lang="nl-NL" sz="1400" b="1">
                <a:solidFill>
                  <a:srgbClr val="0060A0"/>
                </a:solidFill>
                <a:latin typeface="+mn-lt"/>
              </a:rPr>
              <a:t>Vannak-e kérdések? 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A0DF4B0C-A349-004C-8616-8C134D19F599}"/>
              </a:ext>
            </a:extLst>
          </p:cNvPr>
          <p:cNvSpPr txBox="1">
            <a:spLocks/>
          </p:cNvSpPr>
          <p:nvPr/>
        </p:nvSpPr>
        <p:spPr bwMode="auto">
          <a:xfrm>
            <a:off x="2804160" y="3147377"/>
            <a:ext cx="4340860" cy="4775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/>
            <a:r>
              <a:rPr lang="nl-NL" sz="1400" b="1">
                <a:solidFill>
                  <a:srgbClr val="0060A0"/>
                </a:solidFill>
                <a:latin typeface="+mn-lt"/>
              </a:rPr>
              <a:t>Máte dotazy? 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AAED9188-4475-AB4B-B2E6-BCFB2AB535B7}"/>
              </a:ext>
            </a:extLst>
          </p:cNvPr>
          <p:cNvSpPr txBox="1">
            <a:spLocks/>
          </p:cNvSpPr>
          <p:nvPr/>
        </p:nvSpPr>
        <p:spPr bwMode="auto">
          <a:xfrm>
            <a:off x="3943350" y="4051617"/>
            <a:ext cx="3587750" cy="4775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/>
            <a:r>
              <a:rPr lang="nl-NL" sz="1400" b="1">
                <a:solidFill>
                  <a:srgbClr val="0060A0"/>
                </a:solidFill>
                <a:latin typeface="+mn-lt"/>
              </a:rPr>
              <a:t>Frågor? 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3B0B9EA1-3603-6846-B7DB-6429881A9B13}"/>
              </a:ext>
            </a:extLst>
          </p:cNvPr>
          <p:cNvSpPr txBox="1">
            <a:spLocks/>
          </p:cNvSpPr>
          <p:nvPr/>
        </p:nvSpPr>
        <p:spPr bwMode="auto">
          <a:xfrm>
            <a:off x="5801642" y="1989646"/>
            <a:ext cx="4340860" cy="4775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/>
            <a:r>
              <a:rPr lang="nl-NL" sz="1400" b="1">
                <a:solidFill>
                  <a:srgbClr val="0060A0"/>
                </a:solidFill>
                <a:latin typeface="+mn-lt"/>
              </a:rPr>
              <a:t>Kysymyksiä? </a:t>
            </a: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D867AFE0-EFAE-7244-A098-11DFE95B1FBD}"/>
              </a:ext>
            </a:extLst>
          </p:cNvPr>
          <p:cNvSpPr txBox="1">
            <a:spLocks/>
          </p:cNvSpPr>
          <p:nvPr/>
        </p:nvSpPr>
        <p:spPr bwMode="auto">
          <a:xfrm>
            <a:off x="1991783" y="4615215"/>
            <a:ext cx="4340860" cy="4775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/>
            <a:r>
              <a:rPr lang="nl-NL" sz="1400" b="1">
                <a:solidFill>
                  <a:srgbClr val="0060A0"/>
                </a:solidFill>
                <a:latin typeface="+mn-lt"/>
              </a:rPr>
              <a:t>Vprašanja? </a:t>
            </a:r>
          </a:p>
        </p:txBody>
      </p:sp>
    </p:spTree>
    <p:extLst>
      <p:ext uri="{BB962C8B-B14F-4D97-AF65-F5344CB8AC3E}">
        <p14:creationId xmlns:p14="http://schemas.microsoft.com/office/powerpoint/2010/main" val="604984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5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5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5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95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5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0A44B42-1E33-6149-AF3E-76BB85C5143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29"/>
            <a:ext cx="9144000" cy="51435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C9B75899-C39E-7845-B688-CE67B38CFEC2}"/>
              </a:ext>
            </a:extLst>
          </p:cNvPr>
          <p:cNvSpPr txBox="1">
            <a:spLocks/>
          </p:cNvSpPr>
          <p:nvPr/>
        </p:nvSpPr>
        <p:spPr bwMode="auto">
          <a:xfrm>
            <a:off x="0" y="4206240"/>
            <a:ext cx="9144000" cy="1026669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lvl="0" algn="ctr"/>
            <a:r>
              <a:rPr lang="nl-NL" sz="3200" b="1" dirty="0">
                <a:solidFill>
                  <a:srgbClr val="0060A0"/>
                </a:solidFill>
                <a:latin typeface="Calibri" panose="020F0502020204030204" pitchFamily="34" charset="0"/>
              </a:rPr>
              <a:t>www.eesc.europa.eu/en/about#downloads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3D033BA-C2B8-3C47-A3B1-AFB68147989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725" y="2124710"/>
            <a:ext cx="2114550" cy="211455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0FAC880-C6E8-F046-BE14-AFE035710AB5}"/>
              </a:ext>
            </a:extLst>
          </p:cNvPr>
          <p:cNvSpPr txBox="1">
            <a:spLocks/>
          </p:cNvSpPr>
          <p:nvPr/>
        </p:nvSpPr>
        <p:spPr bwMode="auto">
          <a:xfrm>
            <a:off x="0" y="1554480"/>
            <a:ext cx="9144000" cy="1026669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lvl="0" algn="ctr"/>
            <a:r>
              <a:rPr lang="nl-NL" sz="3200" b="1" dirty="0">
                <a:solidFill>
                  <a:srgbClr val="0060A0"/>
                </a:solidFill>
                <a:latin typeface="Calibri" panose="020F0502020204030204" pitchFamily="34" charset="0"/>
              </a:rPr>
              <a:t>Meer te weten komen over het EESC?</a:t>
            </a:r>
          </a:p>
        </p:txBody>
      </p:sp>
    </p:spTree>
    <p:extLst>
      <p:ext uri="{BB962C8B-B14F-4D97-AF65-F5344CB8AC3E}">
        <p14:creationId xmlns:p14="http://schemas.microsoft.com/office/powerpoint/2010/main" val="234327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47700" y="1676400"/>
            <a:ext cx="7848600" cy="1574800"/>
          </a:xfrm>
        </p:spPr>
        <p:txBody>
          <a:bodyPr>
            <a:noAutofit/>
          </a:bodyPr>
          <a:lstStyle/>
          <a:p>
            <a:r>
              <a:rPr lang="nl-NL" sz="3200">
                <a:solidFill>
                  <a:schemeClr val="bg1"/>
                </a:solidFill>
                <a:effectLst>
                  <a:outerShdw blurRad="1270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MS PGothic" charset="0"/>
              </a:rPr>
              <a:t>Het Europees Economisch en Sociaal Comité is een adviesorgaan dat het </a:t>
            </a:r>
            <a:r>
              <a:rPr lang="nl-NL" sz="3200" b="1">
                <a:solidFill>
                  <a:schemeClr val="bg1"/>
                </a:solidFill>
                <a:effectLst>
                  <a:outerShdw blurRad="1270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MS PGothic" charset="0"/>
              </a:rPr>
              <a:t>maatschappelijk middenveld</a:t>
            </a:r>
            <a:r>
              <a:rPr lang="nl-NL" sz="3200">
                <a:solidFill>
                  <a:schemeClr val="bg1"/>
                </a:solidFill>
                <a:effectLst>
                  <a:outerShdw blurRad="1270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MS PGothic" charset="0"/>
              </a:rPr>
              <a:t> vertegenwoordigt.</a:t>
            </a:r>
            <a:br>
              <a:rPr lang="nl-NL" sz="3200" b="1">
                <a:solidFill>
                  <a:schemeClr val="bg1"/>
                </a:solidFill>
                <a:latin typeface="Calibri" panose="020F0502020204030204" pitchFamily="34" charset="0"/>
                <a:ea typeface="MS PGothic" charset="0"/>
              </a:rPr>
            </a:br>
            <a:endParaRPr lang="nl-NL" sz="3200" b="1">
              <a:solidFill>
                <a:schemeClr val="bg1"/>
              </a:solidFill>
              <a:latin typeface="Calibri" panose="020F0502020204030204" pitchFamily="34" charset="0"/>
              <a:ea typeface="MS PGothic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68313" y="3251200"/>
            <a:ext cx="8207375" cy="143192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3477B2"/>
                </a:solidFill>
                <a:latin typeface="Arial Narrow" charset="0"/>
                <a:ea typeface="MS PGothic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200">
                <a:solidFill>
                  <a:srgbClr val="3477B2"/>
                </a:solidFill>
                <a:latin typeface="Arial Narrow" charset="0"/>
                <a:ea typeface="MS PGothic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rgbClr val="3477B2"/>
                </a:solidFill>
                <a:latin typeface="Arial Narrow" charset="0"/>
                <a:ea typeface="MS PGothic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rgbClr val="3477B2"/>
                </a:solidFill>
                <a:latin typeface="Arial Narrow" charset="0"/>
                <a:ea typeface="MS PGothic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600">
                <a:solidFill>
                  <a:srgbClr val="3477B2"/>
                </a:solidFill>
                <a:latin typeface="Arial Narrow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rgbClr val="3477B2"/>
                </a:solidFill>
                <a:latin typeface="Arial Narrow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rgbClr val="3477B2"/>
                </a:solidFill>
                <a:latin typeface="Arial Narrow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rgbClr val="3477B2"/>
                </a:solidFill>
                <a:latin typeface="Arial Narrow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rgbClr val="3477B2"/>
                </a:solidFill>
                <a:latin typeface="Arial Narrow" charset="0"/>
                <a:ea typeface="MS PGothic" charset="-128"/>
              </a:defRPr>
            </a:lvl9pPr>
          </a:lstStyle>
          <a:p>
            <a:pPr algn="ctr" eaLnBrk="1" hangingPunct="1">
              <a:buFont typeface="Arial" charset="0"/>
              <a:buNone/>
            </a:pPr>
            <a:r>
              <a:rPr lang="nl-NL" sz="2000">
                <a:solidFill>
                  <a:schemeClr val="bg1"/>
                </a:solidFill>
                <a:effectLst>
                  <a:outerShdw blurRad="1270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"Het Europees Parlement, de Raad en de Commissie worden</a:t>
            </a:r>
            <a:r>
              <a:rPr lang="nl-NL" sz="2000">
                <a:effectLst>
                  <a:outerShdw blurRad="1270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sz="2000" b="1" i="1">
                <a:solidFill>
                  <a:srgbClr val="FFFF00"/>
                </a:solidFill>
                <a:effectLst>
                  <a:outerShdw blurRad="1270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bijgestaan door een Economisch en Sociaal Comité</a:t>
            </a:r>
            <a:r>
              <a:rPr lang="nl-NL" sz="2000">
                <a:effectLst>
                  <a:outerShdw blurRad="1270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sz="2000">
                <a:solidFill>
                  <a:schemeClr val="bg1"/>
                </a:solidFill>
                <a:effectLst>
                  <a:outerShdw blurRad="1270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en een Comité van de Regio's, die</a:t>
            </a:r>
            <a:r>
              <a:rPr lang="nl-NL" sz="2000">
                <a:effectLst>
                  <a:outerShdw blurRad="1270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sz="2000" b="1" i="1">
                <a:solidFill>
                  <a:srgbClr val="FFFF00"/>
                </a:solidFill>
                <a:effectLst>
                  <a:outerShdw blurRad="1270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een adviserende taak</a:t>
            </a:r>
            <a:r>
              <a:rPr lang="nl-NL" sz="2000">
                <a:effectLst>
                  <a:outerShdw blurRad="1270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sz="2000">
                <a:solidFill>
                  <a:schemeClr val="bg1"/>
                </a:solidFill>
                <a:effectLst>
                  <a:outerShdw blurRad="1270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hebben."</a:t>
            </a:r>
          </a:p>
          <a:p>
            <a:pPr algn="ctr" eaLnBrk="1" hangingPunct="1">
              <a:buFont typeface="Arial" charset="0"/>
              <a:buNone/>
            </a:pPr>
            <a:r>
              <a:rPr lang="nl-NL" sz="1800">
                <a:solidFill>
                  <a:srgbClr val="FFFFFF"/>
                </a:solidFill>
                <a:effectLst>
                  <a:outerShdw blurRad="1270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charset="0"/>
              </a:rPr>
              <a:t>Verdrag betreffende de Europese Unie, artikel 13</a:t>
            </a:r>
          </a:p>
        </p:txBody>
      </p:sp>
    </p:spTree>
    <p:extLst>
      <p:ext uri="{BB962C8B-B14F-4D97-AF65-F5344CB8AC3E}">
        <p14:creationId xmlns:p14="http://schemas.microsoft.com/office/powerpoint/2010/main" val="1581501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60"/>
            <a:ext cx="9144000" cy="5143500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1765935"/>
            <a:ext cx="9144000" cy="387985"/>
          </a:xfrm>
        </p:spPr>
        <p:txBody>
          <a:bodyPr>
            <a:normAutofit fontScale="92500"/>
          </a:bodyPr>
          <a:lstStyle/>
          <a:p>
            <a:pPr marL="0" lvl="1" indent="0" algn="ctr" eaLnBrk="1" hangingPunct="1">
              <a:buFont typeface="Arial" charset="0"/>
              <a:buNone/>
            </a:pPr>
            <a:r>
              <a:rPr lang="nl-NL" sz="1800">
                <a:solidFill>
                  <a:srgbClr val="595959"/>
                </a:solidFill>
                <a:latin typeface="Calibri" charset="0"/>
                <a:ea typeface="MS PGothic" charset="-128"/>
              </a:rPr>
              <a:t>Het maatschappelijk middenveld omvat alle groepen en organisaties waarin mensen samenwerken: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0" y="1419225"/>
            <a:ext cx="9144000" cy="521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 eaLnBrk="1" hangingPunct="1">
              <a:defRPr/>
            </a:pPr>
            <a:r>
              <a:rPr lang="nl-NL" sz="2000" b="1">
                <a:solidFill>
                  <a:srgbClr val="1F5FA0"/>
                </a:solidFill>
                <a:latin typeface="Calibri" panose="020F0502020204030204" pitchFamily="34" charset="0"/>
                <a:ea typeface="+mj-ea"/>
              </a:rPr>
              <a:t>WAT BETEKENT 'MAATSCHAPPELIJK MIDDENVELD'?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55040" y="2581910"/>
            <a:ext cx="2194560" cy="2680970"/>
          </a:xfrm>
          <a:prstGeom prst="rect">
            <a:avLst/>
          </a:prstGeom>
          <a:solidFill>
            <a:srgbClr val="0060A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3566160" y="2581910"/>
            <a:ext cx="2194560" cy="2680970"/>
          </a:xfrm>
          <a:prstGeom prst="rect">
            <a:avLst/>
          </a:prstGeom>
          <a:solidFill>
            <a:srgbClr val="D9222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177280" y="2581910"/>
            <a:ext cx="2194560" cy="2680970"/>
          </a:xfrm>
          <a:prstGeom prst="rect">
            <a:avLst/>
          </a:prstGeom>
          <a:solidFill>
            <a:srgbClr val="00834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8342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955040" y="2664000"/>
            <a:ext cx="2194560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 eaLnBrk="1" hangingPunct="1">
              <a:defRPr/>
            </a:pPr>
            <a:r>
              <a:rPr lang="nl-NL" sz="1900" b="1" dirty="0">
                <a:solidFill>
                  <a:schemeClr val="bg1"/>
                </a:solidFill>
                <a:latin typeface="Calibri" panose="020F0502020204030204" pitchFamily="34" charset="0"/>
                <a:ea typeface="+mj-ea"/>
              </a:rPr>
              <a:t>Werkgevers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3566160" y="2664000"/>
            <a:ext cx="2194560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 eaLnBrk="1" hangingPunct="1">
              <a:defRPr/>
            </a:pPr>
            <a:r>
              <a:rPr lang="nl-NL" sz="1900" b="1" dirty="0">
                <a:solidFill>
                  <a:schemeClr val="bg1"/>
                </a:solidFill>
                <a:latin typeface="Calibri" panose="020F0502020204030204" pitchFamily="34" charset="0"/>
                <a:ea typeface="+mj-ea"/>
              </a:rPr>
              <a:t>Werknemers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6177280" y="2664000"/>
            <a:ext cx="2194560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2500" lnSpcReduction="2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 eaLnBrk="1" hangingPunct="1">
              <a:defRPr/>
            </a:pPr>
            <a:r>
              <a:rPr lang="nl-NL" sz="2000" b="1" dirty="0">
                <a:solidFill>
                  <a:schemeClr val="bg1"/>
                </a:solidFill>
                <a:latin typeface="Calibri" panose="020F0502020204030204" pitchFamily="34" charset="0"/>
                <a:ea typeface="+mj-ea"/>
              </a:rPr>
              <a:t>Maatschappelijke Organisaties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0" y="4452418"/>
            <a:ext cx="9144000" cy="12204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0" y="4433591"/>
            <a:ext cx="9144000" cy="10880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buNone/>
            </a:pPr>
            <a:r>
              <a:rPr lang="nl-NL" sz="1800" b="1">
                <a:solidFill>
                  <a:srgbClr val="1F5FA0"/>
                </a:solidFill>
                <a:latin typeface="Calibri" charset="0"/>
                <a:ea typeface="MS PGothic" charset="-128"/>
              </a:rPr>
              <a:t>Zij komen op voor hun belangen of zetten zich in voor een goed doel, en fungeren vaak als schakel tussen burgers en besluitvormers.</a:t>
            </a:r>
          </a:p>
        </p:txBody>
      </p:sp>
      <p:sp>
        <p:nvSpPr>
          <p:cNvPr id="19" name="TextBox 18">
            <a:hlinkClick r:id="rId4"/>
            <a:extLst>
              <a:ext uri="{FF2B5EF4-FFF2-40B4-BE49-F238E27FC236}">
                <a16:creationId xmlns:a16="http://schemas.microsoft.com/office/drawing/2014/main" id="{F0925021-66B6-B547-90DD-B7884B765D2F}"/>
              </a:ext>
            </a:extLst>
          </p:cNvPr>
          <p:cNvSpPr txBox="1"/>
          <p:nvPr/>
        </p:nvSpPr>
        <p:spPr>
          <a:xfrm>
            <a:off x="941324" y="3204000"/>
            <a:ext cx="22219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dirty="0">
                <a:solidFill>
                  <a:schemeClr val="bg1"/>
                </a:solidFill>
              </a:rPr>
              <a:t>werkgeversverbonden</a:t>
            </a:r>
          </a:p>
          <a:p>
            <a:pPr algn="ctr"/>
            <a:r>
              <a:rPr lang="nl-NL" sz="1400" dirty="0">
                <a:solidFill>
                  <a:schemeClr val="bg1"/>
                </a:solidFill>
              </a:rPr>
              <a:t>Kamers van Koophandel</a:t>
            </a:r>
          </a:p>
          <a:p>
            <a:pPr algn="ctr"/>
            <a:r>
              <a:rPr lang="nl-NL" sz="1400" dirty="0" err="1">
                <a:solidFill>
                  <a:schemeClr val="bg1"/>
                </a:solidFill>
              </a:rPr>
              <a:t>Mkb</a:t>
            </a:r>
            <a:r>
              <a:rPr lang="nl-NL" sz="1400" dirty="0">
                <a:solidFill>
                  <a:schemeClr val="bg1"/>
                </a:solidFill>
              </a:rPr>
              <a:t>-/</a:t>
            </a:r>
            <a:r>
              <a:rPr lang="nl-NL" sz="1400" dirty="0" err="1">
                <a:solidFill>
                  <a:schemeClr val="bg1"/>
                </a:solidFill>
              </a:rPr>
              <a:t>kmo</a:t>
            </a:r>
            <a:r>
              <a:rPr lang="nl-NL" sz="1400" dirty="0">
                <a:solidFill>
                  <a:schemeClr val="bg1"/>
                </a:solidFill>
              </a:rPr>
              <a:t>-organisaties, ...</a:t>
            </a:r>
          </a:p>
          <a:p>
            <a:pPr algn="ctr"/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hlinkClick r:id="rId5"/>
            <a:extLst>
              <a:ext uri="{FF2B5EF4-FFF2-40B4-BE49-F238E27FC236}">
                <a16:creationId xmlns:a16="http://schemas.microsoft.com/office/drawing/2014/main" id="{EA13E604-DD39-AC47-A999-ECEECC06A46F}"/>
              </a:ext>
            </a:extLst>
          </p:cNvPr>
          <p:cNvSpPr txBox="1"/>
          <p:nvPr/>
        </p:nvSpPr>
        <p:spPr>
          <a:xfrm>
            <a:off x="3538728" y="3204000"/>
            <a:ext cx="22219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dirty="0">
                <a:solidFill>
                  <a:schemeClr val="bg1"/>
                </a:solidFill>
              </a:rPr>
              <a:t>vakbonden</a:t>
            </a:r>
          </a:p>
        </p:txBody>
      </p:sp>
      <p:sp>
        <p:nvSpPr>
          <p:cNvPr id="21" name="TextBox 20">
            <a:hlinkClick r:id="rId6"/>
            <a:extLst>
              <a:ext uri="{FF2B5EF4-FFF2-40B4-BE49-F238E27FC236}">
                <a16:creationId xmlns:a16="http://schemas.microsoft.com/office/drawing/2014/main" id="{04EA3B74-E8BC-4341-9B56-489ADABD78EE}"/>
              </a:ext>
            </a:extLst>
          </p:cNvPr>
          <p:cNvSpPr txBox="1"/>
          <p:nvPr/>
        </p:nvSpPr>
        <p:spPr>
          <a:xfrm>
            <a:off x="6177280" y="3204000"/>
            <a:ext cx="22219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dirty="0">
                <a:solidFill>
                  <a:schemeClr val="bg1"/>
                </a:solidFill>
              </a:rPr>
              <a:t>landbouwers, consumenten, ngo’s, beroepsgroepen, mensen met een handicap, academici, coöperaties, ...</a:t>
            </a:r>
          </a:p>
          <a:p>
            <a:pPr algn="ctr"/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040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3" grpId="1" animBg="1"/>
      <p:bldP spid="14" grpId="1" animBg="1"/>
      <p:bldP spid="15" grpId="0" animBg="1"/>
      <p:bldP spid="10" grpId="1"/>
      <p:bldP spid="11" grpId="1"/>
      <p:bldP spid="12" grpId="0"/>
      <p:bldP spid="17" grpId="0" animBg="1"/>
      <p:bldP spid="18" grpId="0"/>
      <p:bldP spid="19" grpId="0"/>
      <p:bldP spid="20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B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29"/>
            <a:ext cx="9144000" cy="51435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213842" y="1570851"/>
            <a:ext cx="4581110" cy="627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nl-NL" sz="1200">
                <a:solidFill>
                  <a:srgbClr val="0060A0"/>
                </a:solidFill>
              </a:rPr>
              <a:t>Het </a:t>
            </a:r>
            <a:r>
              <a:rPr lang="nl-NL" sz="1200" b="1">
                <a:solidFill>
                  <a:srgbClr val="0060A0"/>
                </a:solidFill>
              </a:rPr>
              <a:t>Europees Parlement</a:t>
            </a:r>
            <a:r>
              <a:rPr lang="nl-NL" sz="1200">
                <a:solidFill>
                  <a:srgbClr val="0060A0"/>
                </a:solidFill>
              </a:rPr>
              <a:t>, de </a:t>
            </a:r>
            <a:r>
              <a:rPr lang="nl-NL" sz="1200" b="1">
                <a:solidFill>
                  <a:srgbClr val="0060A0"/>
                </a:solidFill>
              </a:rPr>
              <a:t>Raad van de Europese Unie</a:t>
            </a:r>
            <a:r>
              <a:rPr lang="nl-NL" sz="1200">
                <a:solidFill>
                  <a:srgbClr val="0060A0"/>
                </a:solidFill>
              </a:rPr>
              <a:t> en de </a:t>
            </a:r>
            <a:r>
              <a:rPr lang="nl-NL" sz="1200" b="1">
                <a:solidFill>
                  <a:srgbClr val="0060A0"/>
                </a:solidFill>
              </a:rPr>
              <a:t>Europese Commissie</a:t>
            </a:r>
            <a:r>
              <a:rPr lang="nl-NL" sz="1200">
                <a:solidFill>
                  <a:srgbClr val="0060A0"/>
                </a:solidFill>
              </a:rPr>
              <a:t> zijn wettelijk verplicht het EESC te raadplegen over nieuwe regelgeving op uiteenlopende beleidsterreinen, zoals: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5706436" y="1570852"/>
            <a:ext cx="2847219" cy="33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nl-NL" sz="1200" dirty="0">
                <a:solidFill>
                  <a:srgbClr val="0060A0"/>
                </a:solidFill>
              </a:rPr>
              <a:t>Het EESC bestudeert de voorstellen en brengt </a:t>
            </a:r>
            <a:r>
              <a:rPr lang="nl-NL" sz="1200" b="1" dirty="0">
                <a:solidFill>
                  <a:srgbClr val="0060A0"/>
                </a:solidFill>
              </a:rPr>
              <a:t>advies</a:t>
            </a:r>
            <a:r>
              <a:rPr lang="nl-NL" sz="1200" dirty="0">
                <a:solidFill>
                  <a:srgbClr val="0060A0"/>
                </a:solidFill>
              </a:rPr>
              <a:t> uit op basis van consensus tussen zijn leden. </a:t>
            </a:r>
          </a:p>
          <a:p>
            <a:endParaRPr lang="en-GB" sz="1200" dirty="0">
              <a:solidFill>
                <a:srgbClr val="0060A0"/>
              </a:solidFill>
            </a:endParaRPr>
          </a:p>
          <a:p>
            <a:r>
              <a:rPr lang="nl-NL" sz="1200" dirty="0">
                <a:solidFill>
                  <a:srgbClr val="0060A0"/>
                </a:solidFill>
              </a:rPr>
              <a:t>Het EESC brengt ook </a:t>
            </a:r>
            <a:r>
              <a:rPr lang="nl-NL" sz="1200" b="1" dirty="0">
                <a:solidFill>
                  <a:srgbClr val="0060A0"/>
                </a:solidFill>
              </a:rPr>
              <a:t>initiatiefadviezen</a:t>
            </a:r>
            <a:r>
              <a:rPr lang="nl-NL" sz="1200" dirty="0">
                <a:solidFill>
                  <a:srgbClr val="0060A0"/>
                </a:solidFill>
              </a:rPr>
              <a:t> uit over </a:t>
            </a:r>
            <a:r>
              <a:rPr lang="nl-NL" sz="1200" b="1" dirty="0">
                <a:solidFill>
                  <a:srgbClr val="0060A0"/>
                </a:solidFill>
              </a:rPr>
              <a:t>onderwerpen</a:t>
            </a:r>
            <a:r>
              <a:rPr lang="nl-NL" sz="1200" dirty="0">
                <a:solidFill>
                  <a:srgbClr val="0060A0"/>
                </a:solidFill>
              </a:rPr>
              <a:t> die volgens zijn leden </a:t>
            </a:r>
            <a:r>
              <a:rPr lang="nl-NL" sz="1200" b="1" dirty="0">
                <a:solidFill>
                  <a:srgbClr val="0060A0"/>
                </a:solidFill>
              </a:rPr>
              <a:t>de belangen van de burgers van de EU</a:t>
            </a:r>
            <a:r>
              <a:rPr lang="nl-NL" sz="1200" dirty="0">
                <a:solidFill>
                  <a:srgbClr val="0060A0"/>
                </a:solidFill>
              </a:rPr>
              <a:t> betreffen.</a:t>
            </a:r>
          </a:p>
          <a:p>
            <a:endParaRPr lang="en-GB" sz="1200" dirty="0">
              <a:solidFill>
                <a:srgbClr val="0060A0"/>
              </a:solidFill>
            </a:endParaRPr>
          </a:p>
          <a:p>
            <a:r>
              <a:rPr lang="nl-NL" sz="1200" dirty="0">
                <a:solidFill>
                  <a:srgbClr val="0060A0"/>
                </a:solidFill>
              </a:rPr>
              <a:t>Het stelt ook </a:t>
            </a:r>
            <a:r>
              <a:rPr lang="nl-NL" sz="1200" b="1" dirty="0">
                <a:solidFill>
                  <a:srgbClr val="0060A0"/>
                </a:solidFill>
              </a:rPr>
              <a:t>verkennende</a:t>
            </a:r>
            <a:r>
              <a:rPr lang="nl-NL" sz="1200" dirty="0">
                <a:solidFill>
                  <a:srgbClr val="0060A0"/>
                </a:solidFill>
              </a:rPr>
              <a:t> adviezen op, </a:t>
            </a:r>
          </a:p>
          <a:p>
            <a:r>
              <a:rPr lang="nl-NL" sz="1200" dirty="0">
                <a:solidFill>
                  <a:srgbClr val="0060A0"/>
                </a:solidFill>
              </a:rPr>
              <a:t>op verzoek van EU-beleidsmakers die een overzicht wensen van de standpunten van het maatschappelijk middenveld.</a:t>
            </a:r>
          </a:p>
          <a:p>
            <a:endParaRPr lang="en-GB" sz="1200" dirty="0">
              <a:solidFill>
                <a:srgbClr val="0060A0"/>
              </a:solidFill>
            </a:endParaRPr>
          </a:p>
          <a:p>
            <a:r>
              <a:rPr lang="nl-NL" sz="1200" dirty="0">
                <a:solidFill>
                  <a:srgbClr val="0060A0"/>
                </a:solidFill>
              </a:rPr>
              <a:t>Het EESC brengt in totaal ongeveer</a:t>
            </a:r>
          </a:p>
          <a:p>
            <a:r>
              <a:rPr lang="nl-NL" sz="1200" b="1" dirty="0">
                <a:solidFill>
                  <a:srgbClr val="0060A0"/>
                </a:solidFill>
              </a:rPr>
              <a:t>200 adviezen </a:t>
            </a:r>
            <a:r>
              <a:rPr lang="nl-NL" sz="1200" dirty="0">
                <a:solidFill>
                  <a:srgbClr val="0060A0"/>
                </a:solidFill>
              </a:rPr>
              <a:t>per jaar uit.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40877" y="3218823"/>
            <a:ext cx="1217042" cy="360522"/>
          </a:xfrm>
          <a:prstGeom prst="roundRect">
            <a:avLst/>
          </a:prstGeom>
          <a:solidFill>
            <a:srgbClr val="06A3EA">
              <a:alpha val="52941"/>
            </a:srgbClr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240876" y="2840797"/>
            <a:ext cx="1210447" cy="295745"/>
          </a:xfrm>
          <a:prstGeom prst="roundRect">
            <a:avLst/>
          </a:prstGeom>
          <a:solidFill>
            <a:srgbClr val="06A3EA">
              <a:alpha val="52941"/>
            </a:srgbClr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240876" y="3670722"/>
            <a:ext cx="1210447" cy="337686"/>
          </a:xfrm>
          <a:prstGeom prst="roundRect">
            <a:avLst/>
          </a:prstGeom>
          <a:solidFill>
            <a:srgbClr val="06A3EA">
              <a:alpha val="52941"/>
            </a:srgbClr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240877" y="4127674"/>
            <a:ext cx="1234955" cy="373362"/>
          </a:xfrm>
          <a:prstGeom prst="roundRect">
            <a:avLst/>
          </a:prstGeom>
          <a:solidFill>
            <a:srgbClr val="06A3EA">
              <a:alpha val="52941"/>
            </a:srgbClr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240877" y="4621317"/>
            <a:ext cx="1223080" cy="295745"/>
          </a:xfrm>
          <a:prstGeom prst="roundRect">
            <a:avLst/>
          </a:prstGeom>
          <a:solidFill>
            <a:srgbClr val="06A3EA">
              <a:alpha val="52941"/>
            </a:srgbClr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40877" y="3215982"/>
            <a:ext cx="1308959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1000" dirty="0"/>
              <a:t>Landbouw en Visserij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240877" y="2432006"/>
            <a:ext cx="797204" cy="295745"/>
          </a:xfrm>
          <a:prstGeom prst="roundRect">
            <a:avLst/>
          </a:prstGeom>
          <a:solidFill>
            <a:srgbClr val="06A3EA">
              <a:alpha val="52941"/>
            </a:srgbClr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51748" y="2447354"/>
            <a:ext cx="68633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00" dirty="0"/>
              <a:t>Industrie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1543826" y="3207441"/>
            <a:ext cx="2085574" cy="360522"/>
          </a:xfrm>
          <a:prstGeom prst="roundRect">
            <a:avLst/>
          </a:prstGeom>
          <a:solidFill>
            <a:srgbClr val="06A3EA">
              <a:alpha val="52941"/>
            </a:srgbClr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507765" y="3192387"/>
            <a:ext cx="21469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00"/>
              <a:t>Onderwijs, beroepsopleiding, jeugd </a:t>
            </a:r>
          </a:p>
          <a:p>
            <a:pPr algn="ctr"/>
            <a:r>
              <a:rPr lang="nl-NL" sz="1000"/>
              <a:t>en sport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1546342" y="4127674"/>
            <a:ext cx="2083058" cy="373362"/>
          </a:xfrm>
          <a:prstGeom prst="roundRect">
            <a:avLst/>
          </a:prstGeom>
          <a:solidFill>
            <a:srgbClr val="06A3EA">
              <a:alpha val="52941"/>
            </a:srgbClr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40877" y="3716454"/>
            <a:ext cx="12104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00" dirty="0"/>
              <a:t>Werkgelegenheid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17624" y="4633675"/>
            <a:ext cx="155546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900" dirty="0"/>
              <a:t>Consumentenbescherming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1546342" y="3670722"/>
            <a:ext cx="2083060" cy="337686"/>
          </a:xfrm>
          <a:prstGeom prst="roundRect">
            <a:avLst/>
          </a:prstGeom>
          <a:solidFill>
            <a:srgbClr val="06A3EA">
              <a:alpha val="52941"/>
            </a:srgbClr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636990" y="3642288"/>
            <a:ext cx="19924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00"/>
              <a:t>Onderzoek en technologische </a:t>
            </a:r>
          </a:p>
          <a:p>
            <a:pPr algn="ctr"/>
            <a:r>
              <a:rPr lang="nl-NL" sz="1000"/>
              <a:t>ontwikkeling en ruimtevaart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1546342" y="4621315"/>
            <a:ext cx="2083060" cy="295746"/>
          </a:xfrm>
          <a:prstGeom prst="roundRect">
            <a:avLst/>
          </a:prstGeom>
          <a:solidFill>
            <a:srgbClr val="06A3EA">
              <a:alpha val="52941"/>
            </a:srgbClr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497137" y="4060438"/>
            <a:ext cx="2218448" cy="5078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900" dirty="0"/>
              <a:t>Gemeenschappelijke regels inzake mededinging, belastingen en onderlinge aanpassing van wetgevingen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13841" y="4114299"/>
            <a:ext cx="12374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00" dirty="0"/>
              <a:t>Trans-Europese </a:t>
            </a:r>
          </a:p>
          <a:p>
            <a:pPr algn="ctr"/>
            <a:r>
              <a:rPr lang="nl-NL" sz="1000" dirty="0"/>
              <a:t>netwerken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1533050" y="2840797"/>
            <a:ext cx="2096352" cy="286725"/>
          </a:xfrm>
          <a:prstGeom prst="roundRect">
            <a:avLst/>
          </a:prstGeom>
          <a:solidFill>
            <a:srgbClr val="06A3EA">
              <a:alpha val="52941"/>
            </a:srgbClr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1457919" y="2784104"/>
            <a:ext cx="21780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00" dirty="0"/>
              <a:t>Non-discriminatie en burgerschap van de Unie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3705390" y="2840796"/>
            <a:ext cx="1182964" cy="295745"/>
          </a:xfrm>
          <a:prstGeom prst="roundRect">
            <a:avLst/>
          </a:prstGeom>
          <a:solidFill>
            <a:srgbClr val="06A3EA">
              <a:alpha val="52941"/>
            </a:srgbClr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3705390" y="3207323"/>
            <a:ext cx="1175320" cy="360522"/>
          </a:xfrm>
          <a:prstGeom prst="roundRect">
            <a:avLst/>
          </a:prstGeom>
          <a:solidFill>
            <a:srgbClr val="06A3EA">
              <a:alpha val="52941"/>
            </a:srgbClr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3719697" y="4127673"/>
            <a:ext cx="1168657" cy="373363"/>
          </a:xfrm>
          <a:prstGeom prst="roundRect">
            <a:avLst/>
          </a:prstGeom>
          <a:solidFill>
            <a:srgbClr val="06A3EA">
              <a:alpha val="52941"/>
            </a:srgbClr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>
            <a:off x="3720303" y="4612839"/>
            <a:ext cx="1176613" cy="295745"/>
          </a:xfrm>
          <a:prstGeom prst="roundRect">
            <a:avLst/>
          </a:prstGeom>
          <a:solidFill>
            <a:srgbClr val="06A3EA">
              <a:alpha val="52941"/>
            </a:srgbClr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3518762" y="4125799"/>
            <a:ext cx="1548575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900" dirty="0"/>
              <a:t>Economische, sociale en territoriale cohesie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856904" y="4569134"/>
            <a:ext cx="14002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00" dirty="0"/>
              <a:t>   Europees </a:t>
            </a:r>
          </a:p>
          <a:p>
            <a:r>
              <a:rPr lang="nl-NL" sz="1000" dirty="0"/>
              <a:t>Sociaal Fonds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3719697" y="3659304"/>
            <a:ext cx="1168657" cy="360522"/>
          </a:xfrm>
          <a:prstGeom prst="roundRect">
            <a:avLst/>
          </a:prstGeom>
          <a:solidFill>
            <a:srgbClr val="06A3EA">
              <a:alpha val="52941"/>
            </a:srgbClr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3635995" y="3650494"/>
            <a:ext cx="1400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900" dirty="0"/>
              <a:t>Gemeenschappelijke markt voor kernenergie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742356" y="2784104"/>
            <a:ext cx="114599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00" dirty="0"/>
              <a:t>Gezondheid en veiligheid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23558" y="2865557"/>
            <a:ext cx="122776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00" dirty="0"/>
              <a:t>Volksgezondheid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1142888" y="2430288"/>
            <a:ext cx="847927" cy="295745"/>
          </a:xfrm>
          <a:prstGeom prst="roundRect">
            <a:avLst/>
          </a:prstGeom>
          <a:solidFill>
            <a:srgbClr val="06A3EA">
              <a:alpha val="52941"/>
            </a:srgbClr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ounded Rectangle 37"/>
          <p:cNvSpPr/>
          <p:nvPr/>
        </p:nvSpPr>
        <p:spPr>
          <a:xfrm>
            <a:off x="2104569" y="2432006"/>
            <a:ext cx="799657" cy="295745"/>
          </a:xfrm>
          <a:prstGeom prst="roundRect">
            <a:avLst/>
          </a:prstGeom>
          <a:solidFill>
            <a:srgbClr val="06A3EA">
              <a:alpha val="52941"/>
            </a:srgbClr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ounded Rectangle 38"/>
          <p:cNvSpPr/>
          <p:nvPr/>
        </p:nvSpPr>
        <p:spPr>
          <a:xfrm>
            <a:off x="3013476" y="2429378"/>
            <a:ext cx="847927" cy="295745"/>
          </a:xfrm>
          <a:prstGeom prst="roundRect">
            <a:avLst/>
          </a:prstGeom>
          <a:solidFill>
            <a:srgbClr val="06A3EA">
              <a:alpha val="52941"/>
            </a:srgbClr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ounded Rectangle 39"/>
          <p:cNvSpPr/>
          <p:nvPr/>
        </p:nvSpPr>
        <p:spPr>
          <a:xfrm>
            <a:off x="3957223" y="2429378"/>
            <a:ext cx="921204" cy="295745"/>
          </a:xfrm>
          <a:prstGeom prst="roundRect">
            <a:avLst/>
          </a:prstGeom>
          <a:solidFill>
            <a:srgbClr val="06A3EA">
              <a:alpha val="52941"/>
            </a:srgbClr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3875664" y="3272126"/>
            <a:ext cx="9831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00" dirty="0"/>
              <a:t>Sociaal beleid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463957" y="4569134"/>
            <a:ext cx="22582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00" dirty="0"/>
              <a:t>Vrij verkeer van personen, </a:t>
            </a:r>
          </a:p>
          <a:p>
            <a:pPr algn="ctr"/>
            <a:r>
              <a:rPr lang="nl-NL" sz="1000" dirty="0"/>
              <a:t>diensten en kapitaal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987528" y="2444548"/>
            <a:ext cx="95462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00" dirty="0"/>
              <a:t>Investeringen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985141" y="2454139"/>
            <a:ext cx="9584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00"/>
              <a:t>Milieu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159688" y="2455049"/>
            <a:ext cx="7613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00" dirty="0"/>
              <a:t>Vervoer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325325" y="2447354"/>
            <a:ext cx="58921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00" dirty="0"/>
              <a:t>Energie</a:t>
            </a:r>
          </a:p>
        </p:txBody>
      </p:sp>
    </p:spTree>
    <p:extLst>
      <p:ext uri="{BB962C8B-B14F-4D97-AF65-F5344CB8AC3E}">
        <p14:creationId xmlns:p14="http://schemas.microsoft.com/office/powerpoint/2010/main" val="3263178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0" y="1419225"/>
            <a:ext cx="9144000" cy="536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 eaLnBrk="1" hangingPunct="1"/>
            <a:r>
              <a:rPr lang="nl-NL" sz="2000" b="1">
                <a:solidFill>
                  <a:srgbClr val="0060A0"/>
                </a:solidFill>
                <a:latin typeface="Calibri" charset="0"/>
              </a:rPr>
              <a:t>HOE GAAT HET EESC TE WERK</a:t>
            </a:r>
          </a:p>
        </p:txBody>
      </p:sp>
      <p:sp>
        <p:nvSpPr>
          <p:cNvPr id="10" name="Rectangle 9"/>
          <p:cNvSpPr/>
          <p:nvPr/>
        </p:nvSpPr>
        <p:spPr>
          <a:xfrm>
            <a:off x="457200" y="1847435"/>
            <a:ext cx="8229600" cy="710973"/>
          </a:xfrm>
          <a:prstGeom prst="rect">
            <a:avLst/>
          </a:prstGeom>
          <a:solidFill>
            <a:srgbClr val="006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1902513"/>
            <a:ext cx="8229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dirty="0">
                <a:solidFill>
                  <a:schemeClr val="bg1"/>
                </a:solidFill>
                <a:latin typeface="+mj-lt"/>
              </a:rPr>
              <a:t>Het Comité kan geraadpleegd worden door het Europees Parlement, de Raad van de EU of</a:t>
            </a:r>
          </a:p>
          <a:p>
            <a:pPr algn="ctr"/>
            <a:r>
              <a:rPr lang="nl-NL" sz="1400" dirty="0">
                <a:solidFill>
                  <a:schemeClr val="bg1"/>
                </a:solidFill>
                <a:latin typeface="+mj-lt"/>
              </a:rPr>
              <a:t>de Europese Commissie. Adviezen hebben een </a:t>
            </a:r>
            <a:r>
              <a:rPr lang="nl-NL" sz="1400" b="1" dirty="0">
                <a:solidFill>
                  <a:schemeClr val="bg1"/>
                </a:solidFill>
                <a:latin typeface="+mj-lt"/>
              </a:rPr>
              <a:t>verplicht</a:t>
            </a:r>
            <a:r>
              <a:rPr lang="nl-NL" sz="1400" dirty="0">
                <a:solidFill>
                  <a:schemeClr val="bg1"/>
                </a:solidFill>
                <a:latin typeface="+mj-lt"/>
              </a:rPr>
              <a:t> of een </a:t>
            </a:r>
            <a:r>
              <a:rPr lang="nl-NL" sz="1400" b="1" dirty="0">
                <a:solidFill>
                  <a:schemeClr val="bg1"/>
                </a:solidFill>
                <a:latin typeface="+mj-lt"/>
              </a:rPr>
              <a:t>verkennend</a:t>
            </a:r>
            <a:r>
              <a:rPr lang="nl-NL" sz="1400" dirty="0">
                <a:solidFill>
                  <a:schemeClr val="bg1"/>
                </a:solidFill>
                <a:latin typeface="+mj-lt"/>
              </a:rPr>
              <a:t> karakter en kunnen ook op </a:t>
            </a:r>
            <a:r>
              <a:rPr lang="nl-NL" sz="1400" b="1" dirty="0">
                <a:solidFill>
                  <a:schemeClr val="bg1"/>
                </a:solidFill>
                <a:latin typeface="+mj-lt"/>
              </a:rPr>
              <a:t>eigen initiatief</a:t>
            </a:r>
            <a:r>
              <a:rPr lang="nl-NL" sz="1400" dirty="0">
                <a:solidFill>
                  <a:schemeClr val="bg1"/>
                </a:solidFill>
                <a:latin typeface="+mj-lt"/>
              </a:rPr>
              <a:t> worden opgesteld.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57200" y="2558495"/>
            <a:ext cx="8229600" cy="561458"/>
          </a:xfrm>
          <a:prstGeom prst="rect">
            <a:avLst/>
          </a:prstGeom>
          <a:solidFill>
            <a:srgbClr val="1E9DC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57200" y="2725952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nl-NL" sz="1400" dirty="0">
                <a:solidFill>
                  <a:schemeClr val="bg1"/>
                </a:solidFill>
                <a:latin typeface="Calibri" pitchFamily="34" charset="0"/>
              </a:rPr>
              <a:t>Voor het opstellen van adviezen stellen de afdelingen meestal </a:t>
            </a:r>
            <a:r>
              <a:rPr lang="nl-NL" sz="1400" b="1" dirty="0">
                <a:solidFill>
                  <a:schemeClr val="bg1"/>
                </a:solidFill>
                <a:latin typeface="Calibri" pitchFamily="34" charset="0"/>
              </a:rPr>
              <a:t>studiegroepen</a:t>
            </a:r>
            <a:r>
              <a:rPr lang="nl-NL" sz="1400" dirty="0">
                <a:solidFill>
                  <a:schemeClr val="bg1"/>
                </a:solidFill>
                <a:latin typeface="Calibri" pitchFamily="34" charset="0"/>
              </a:rPr>
              <a:t> samen, elk met een </a:t>
            </a:r>
            <a:r>
              <a:rPr lang="nl-NL" sz="1400" b="1" dirty="0">
                <a:solidFill>
                  <a:schemeClr val="bg1"/>
                </a:solidFill>
                <a:latin typeface="Calibri" pitchFamily="34" charset="0"/>
              </a:rPr>
              <a:t>rapporteur</a:t>
            </a:r>
            <a:r>
              <a:rPr lang="nl-NL" sz="1400" dirty="0">
                <a:solidFill>
                  <a:schemeClr val="bg1"/>
                </a:solidFill>
                <a:latin typeface="Calibri" pitchFamily="34" charset="0"/>
              </a:rPr>
              <a:t>.</a:t>
            </a:r>
            <a:r>
              <a:rPr lang="nl-NL" sz="1400" b="1" dirty="0">
                <a:solidFill>
                  <a:schemeClr val="bg1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57200" y="3117436"/>
            <a:ext cx="8229600" cy="561600"/>
          </a:xfrm>
          <a:prstGeom prst="rect">
            <a:avLst/>
          </a:prstGeom>
          <a:solidFill>
            <a:srgbClr val="006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57200" y="3275838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b="1" dirty="0">
                <a:solidFill>
                  <a:schemeClr val="bg1"/>
                </a:solidFill>
                <a:latin typeface="+mj-lt"/>
              </a:rPr>
              <a:t>Constructief debat in vergaderingen om tot een consensus te komen.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57200" y="3679036"/>
            <a:ext cx="8229600" cy="561458"/>
          </a:xfrm>
          <a:prstGeom prst="rect">
            <a:avLst/>
          </a:prstGeom>
          <a:solidFill>
            <a:srgbClr val="1E9DC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57200" y="3846493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nl-NL" sz="1400" dirty="0">
                <a:solidFill>
                  <a:schemeClr val="bg1"/>
                </a:solidFill>
                <a:latin typeface="Calibri" pitchFamily="34" charset="0"/>
              </a:rPr>
              <a:t>Eerst wordt binnen de </a:t>
            </a:r>
            <a:r>
              <a:rPr lang="nl-NL" sz="1400" b="1" dirty="0">
                <a:solidFill>
                  <a:schemeClr val="bg1"/>
                </a:solidFill>
                <a:latin typeface="Calibri" pitchFamily="34" charset="0"/>
              </a:rPr>
              <a:t>afdeling</a:t>
            </a:r>
            <a:r>
              <a:rPr lang="nl-NL" sz="1400" dirty="0">
                <a:solidFill>
                  <a:schemeClr val="bg1"/>
                </a:solidFill>
                <a:latin typeface="Calibri" pitchFamily="34" charset="0"/>
              </a:rPr>
              <a:t> over het advies </a:t>
            </a:r>
            <a:r>
              <a:rPr lang="nl-NL" sz="1400" b="1" dirty="0">
                <a:solidFill>
                  <a:schemeClr val="bg1"/>
                </a:solidFill>
                <a:latin typeface="Calibri" pitchFamily="34" charset="0"/>
              </a:rPr>
              <a:t>gestemd</a:t>
            </a:r>
            <a:r>
              <a:rPr lang="nl-NL" sz="1400" dirty="0">
                <a:solidFill>
                  <a:schemeClr val="bg1"/>
                </a:solidFill>
                <a:latin typeface="Calibri" pitchFamily="34" charset="0"/>
              </a:rPr>
              <a:t>, daarna in de </a:t>
            </a:r>
            <a:r>
              <a:rPr lang="nl-NL" sz="1400" b="1" dirty="0">
                <a:solidFill>
                  <a:schemeClr val="bg1"/>
                </a:solidFill>
                <a:latin typeface="Calibri" pitchFamily="34" charset="0"/>
              </a:rPr>
              <a:t>plenaire zitting</a:t>
            </a:r>
            <a:r>
              <a:rPr lang="nl-NL" sz="1400" dirty="0">
                <a:solidFill>
                  <a:schemeClr val="bg1"/>
                </a:solidFill>
                <a:latin typeface="Calibri" pitchFamily="34" charset="0"/>
              </a:rPr>
              <a:t>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57200" y="4226104"/>
            <a:ext cx="8229600" cy="841196"/>
          </a:xfrm>
          <a:prstGeom prst="rect">
            <a:avLst/>
          </a:prstGeom>
          <a:solidFill>
            <a:srgbClr val="006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57200" y="4392413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nl-NL" sz="1400" dirty="0">
                <a:solidFill>
                  <a:schemeClr val="bg1"/>
                </a:solidFill>
                <a:latin typeface="Calibri" pitchFamily="34" charset="0"/>
              </a:rPr>
              <a:t>Het </a:t>
            </a:r>
            <a:r>
              <a:rPr lang="nl-NL" sz="1400" b="1" dirty="0">
                <a:solidFill>
                  <a:schemeClr val="bg1"/>
                </a:solidFill>
                <a:latin typeface="Calibri" pitchFamily="34" charset="0"/>
              </a:rPr>
              <a:t>definitieve advies</a:t>
            </a:r>
            <a:r>
              <a:rPr lang="nl-NL" sz="1400" dirty="0">
                <a:solidFill>
                  <a:schemeClr val="bg1"/>
                </a:solidFill>
                <a:latin typeface="Calibri" pitchFamily="34" charset="0"/>
              </a:rPr>
              <a:t> wordt </a:t>
            </a:r>
            <a:r>
              <a:rPr lang="nl-NL" sz="1400" b="1" dirty="0">
                <a:solidFill>
                  <a:schemeClr val="bg1"/>
                </a:solidFill>
                <a:latin typeface="Calibri" pitchFamily="34" charset="0"/>
              </a:rPr>
              <a:t>naar de Europese instellingen gestuurd</a:t>
            </a:r>
          </a:p>
          <a:p>
            <a:pPr algn="ctr">
              <a:defRPr/>
            </a:pPr>
            <a:r>
              <a:rPr lang="nl-NL" sz="1400" dirty="0">
                <a:solidFill>
                  <a:schemeClr val="bg1"/>
                </a:solidFill>
                <a:latin typeface="Calibri" pitchFamily="34" charset="0"/>
              </a:rPr>
              <a:t>en in het </a:t>
            </a:r>
            <a:r>
              <a:rPr lang="nl-NL" sz="1400" b="1" dirty="0">
                <a:solidFill>
                  <a:schemeClr val="bg1"/>
                </a:solidFill>
                <a:latin typeface="Calibri" pitchFamily="34" charset="0"/>
              </a:rPr>
              <a:t>Publicatieblad van de Europese Unie</a:t>
            </a:r>
            <a:r>
              <a:rPr lang="nl-NL" sz="1400" dirty="0">
                <a:solidFill>
                  <a:schemeClr val="bg1"/>
                </a:solidFill>
                <a:latin typeface="Calibri" pitchFamily="34" charset="0"/>
              </a:rPr>
              <a:t> gepubliceerd.</a:t>
            </a:r>
          </a:p>
        </p:txBody>
      </p:sp>
      <p:sp>
        <p:nvSpPr>
          <p:cNvPr id="20" name="Triangle 19"/>
          <p:cNvSpPr/>
          <p:nvPr/>
        </p:nvSpPr>
        <p:spPr>
          <a:xfrm rot="10800000">
            <a:off x="4377930" y="2558673"/>
            <a:ext cx="388139" cy="151919"/>
          </a:xfrm>
          <a:prstGeom prst="triangle">
            <a:avLst>
              <a:gd name="adj" fmla="val 50888"/>
            </a:avLst>
          </a:prstGeom>
          <a:solidFill>
            <a:srgbClr val="006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riangle 20"/>
          <p:cNvSpPr/>
          <p:nvPr/>
        </p:nvSpPr>
        <p:spPr>
          <a:xfrm rot="10800000">
            <a:off x="4377930" y="3091596"/>
            <a:ext cx="388139" cy="151919"/>
          </a:xfrm>
          <a:prstGeom prst="triangle">
            <a:avLst>
              <a:gd name="adj" fmla="val 50888"/>
            </a:avLst>
          </a:prstGeom>
          <a:solidFill>
            <a:srgbClr val="1E9DC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riangle 21"/>
          <p:cNvSpPr/>
          <p:nvPr/>
        </p:nvSpPr>
        <p:spPr>
          <a:xfrm rot="10800000">
            <a:off x="4377930" y="3674356"/>
            <a:ext cx="388139" cy="151919"/>
          </a:xfrm>
          <a:prstGeom prst="triangle">
            <a:avLst>
              <a:gd name="adj" fmla="val 50888"/>
            </a:avLst>
          </a:prstGeom>
          <a:solidFill>
            <a:srgbClr val="006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riangle 22"/>
          <p:cNvSpPr/>
          <p:nvPr/>
        </p:nvSpPr>
        <p:spPr>
          <a:xfrm rot="10800000">
            <a:off x="4377930" y="4226101"/>
            <a:ext cx="388139" cy="151919"/>
          </a:xfrm>
          <a:prstGeom prst="triangle">
            <a:avLst>
              <a:gd name="adj" fmla="val 50888"/>
            </a:avLst>
          </a:prstGeom>
          <a:solidFill>
            <a:srgbClr val="1E9DC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505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/>
      <p:bldP spid="11" grpId="0" animBg="1"/>
      <p:bldP spid="9" grpId="0"/>
      <p:bldP spid="12" grpId="0" animBg="1"/>
      <p:bldP spid="13" grpId="0"/>
      <p:bldP spid="16" grpId="0" animBg="1"/>
      <p:bldP spid="17" grpId="0"/>
      <p:bldP spid="18" grpId="0" animBg="1"/>
      <p:bldP spid="19" grpId="0"/>
      <p:bldP spid="20" grpId="0" animBg="1"/>
      <p:bldP spid="21" grpId="0" animBg="1"/>
      <p:bldP spid="22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0" y="1419225"/>
            <a:ext cx="9144000" cy="5213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lvl="0" algn="ctr"/>
            <a:r>
              <a:rPr lang="nl-NL" sz="2000" dirty="0">
                <a:solidFill>
                  <a:srgbClr val="0060A0"/>
                </a:solidFill>
                <a:latin typeface="Calibri" panose="020F0502020204030204" pitchFamily="34" charset="0"/>
              </a:rPr>
              <a:t>EEN ASSEMBLEE VAN </a:t>
            </a:r>
            <a:r>
              <a:rPr lang="nl-NL" sz="2000" b="1" dirty="0">
                <a:solidFill>
                  <a:srgbClr val="0060A0"/>
                </a:solidFill>
                <a:latin typeface="Calibri" panose="020F0502020204030204" pitchFamily="34" charset="0"/>
              </a:rPr>
              <a:t>329 LEDEN</a:t>
            </a:r>
            <a:r>
              <a:rPr lang="nl-NL" sz="2000" dirty="0">
                <a:solidFill>
                  <a:srgbClr val="0060A0"/>
                </a:solidFill>
                <a:latin typeface="Calibri" panose="020F0502020204030204" pitchFamily="34" charset="0"/>
              </a:rPr>
              <a:t> UIT ALLE LIDSTATEN VAN DE EU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637280" y="1882775"/>
            <a:ext cx="4836160" cy="753745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nl-NL" sz="1800">
                <a:solidFill>
                  <a:srgbClr val="595959"/>
                </a:solidFill>
                <a:latin typeface="Calibri" panose="020F0502020204030204" pitchFamily="34" charset="0"/>
              </a:rPr>
              <a:t>op voordracht van elke lidstaat </a:t>
            </a:r>
            <a:r>
              <a:rPr lang="nl-NL" sz="1800" b="1">
                <a:solidFill>
                  <a:srgbClr val="595959"/>
                </a:solidFill>
                <a:latin typeface="Calibri" panose="020F0502020204030204" pitchFamily="34" charset="0"/>
              </a:rPr>
              <a:t>door de Raad</a:t>
            </a:r>
            <a:r>
              <a:rPr lang="nl-NL" sz="1800">
                <a:solidFill>
                  <a:srgbClr val="595959"/>
                </a:solidFill>
                <a:latin typeface="Calibri" panose="020F0502020204030204" pitchFamily="34" charset="0"/>
              </a:rPr>
              <a:t> benoemd voor een </a:t>
            </a:r>
            <a:r>
              <a:rPr lang="nl-NL" sz="1800" b="1">
                <a:solidFill>
                  <a:srgbClr val="595959"/>
                </a:solidFill>
                <a:latin typeface="Calibri" panose="020F0502020204030204" pitchFamily="34" charset="0"/>
              </a:rPr>
              <a:t>periode van vijf jaar, die verlengd kan worden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637280" y="2636520"/>
            <a:ext cx="4836160" cy="7537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nl-NL" sz="1800">
                <a:solidFill>
                  <a:srgbClr val="595959"/>
                </a:solidFill>
                <a:latin typeface="Calibri" panose="020F0502020204030204" pitchFamily="34" charset="0"/>
              </a:rPr>
              <a:t>hun reis- en verblijfkosten worden door het EESC vergoed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637280" y="3390265"/>
            <a:ext cx="4998720" cy="7537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nl-NL" sz="1800" b="1">
                <a:solidFill>
                  <a:srgbClr val="595959"/>
                </a:solidFill>
                <a:latin typeface="Calibri" panose="020F0502020204030204" pitchFamily="34" charset="0"/>
              </a:rPr>
              <a:t>zijn niet voltijds in Brussel</a:t>
            </a:r>
            <a:r>
              <a:rPr lang="nl-NL" sz="1800">
                <a:solidFill>
                  <a:srgbClr val="595959"/>
                </a:solidFill>
                <a:latin typeface="Calibri" panose="020F0502020204030204" pitchFamily="34" charset="0"/>
              </a:rPr>
              <a:t>: de meesten houden hun eigen baan 'thuis'</a:t>
            </a:r>
          </a:p>
        </p:txBody>
      </p:sp>
    </p:spTree>
    <p:extLst>
      <p:ext uri="{BB962C8B-B14F-4D97-AF65-F5344CB8AC3E}">
        <p14:creationId xmlns:p14="http://schemas.microsoft.com/office/powerpoint/2010/main" val="1970073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p"/>
      <p:bldP spid="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6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"/>
            <a:ext cx="9144000" cy="5138928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619760" y="1419225"/>
            <a:ext cx="4897120" cy="521335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lvl="0"/>
            <a:r>
              <a:rPr lang="nl-NL" sz="2000" b="1">
                <a:solidFill>
                  <a:srgbClr val="0060A0"/>
                </a:solidFill>
                <a:latin typeface="Calibri" panose="020F0502020204030204" pitchFamily="34" charset="0"/>
              </a:rPr>
              <a:t>AANTAL LEDEN PER LAND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58008" y="2571750"/>
            <a:ext cx="395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>
                <a:solidFill>
                  <a:schemeClr val="bg1"/>
                </a:solidFill>
              </a:rPr>
              <a:t>24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19265" y="3354590"/>
            <a:ext cx="395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>
                <a:solidFill>
                  <a:schemeClr val="bg1"/>
                </a:solidFill>
              </a:rPr>
              <a:t>24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19172" y="2820200"/>
            <a:ext cx="395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>
                <a:solidFill>
                  <a:schemeClr val="bg1"/>
                </a:solidFill>
              </a:rPr>
              <a:t>24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39475" y="3992581"/>
            <a:ext cx="395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>
                <a:solidFill>
                  <a:schemeClr val="bg1"/>
                </a:solidFill>
              </a:rPr>
              <a:t>24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97006" y="2666311"/>
            <a:ext cx="395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>
                <a:solidFill>
                  <a:schemeClr val="bg1"/>
                </a:solidFill>
              </a:rPr>
              <a:t>21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62592" y="4031974"/>
            <a:ext cx="395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>
                <a:solidFill>
                  <a:schemeClr val="bg1"/>
                </a:solidFill>
              </a:rPr>
              <a:t>21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63828" y="4097288"/>
            <a:ext cx="395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>
                <a:solidFill>
                  <a:schemeClr val="bg1"/>
                </a:solidFill>
              </a:rPr>
              <a:t>12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714588" y="3234252"/>
            <a:ext cx="395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>
                <a:solidFill>
                  <a:schemeClr val="bg1"/>
                </a:solidFill>
              </a:rPr>
              <a:t>12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809591" y="2974088"/>
            <a:ext cx="395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>
                <a:solidFill>
                  <a:schemeClr val="bg1"/>
                </a:solidFill>
              </a:rPr>
              <a:t>12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174548" y="3265223"/>
            <a:ext cx="395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>
                <a:solidFill>
                  <a:schemeClr val="bg1"/>
                </a:solidFill>
              </a:rPr>
              <a:t>12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733924" y="3749299"/>
            <a:ext cx="395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>
                <a:solidFill>
                  <a:schemeClr val="bg1"/>
                </a:solidFill>
              </a:rPr>
              <a:t>12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492422" y="4185862"/>
            <a:ext cx="395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>
                <a:solidFill>
                  <a:schemeClr val="bg1"/>
                </a:solidFill>
              </a:rPr>
              <a:t>12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882091" y="2872909"/>
            <a:ext cx="395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>
                <a:solidFill>
                  <a:schemeClr val="bg1"/>
                </a:solidFill>
              </a:rPr>
              <a:t>12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990092" y="2666311"/>
            <a:ext cx="395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>
                <a:solidFill>
                  <a:schemeClr val="bg1"/>
                </a:solidFill>
              </a:rPr>
              <a:t>12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611883" y="1888639"/>
            <a:ext cx="395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>
                <a:solidFill>
                  <a:schemeClr val="bg1"/>
                </a:solidFill>
              </a:rPr>
              <a:t>12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71750" y="3354401"/>
            <a:ext cx="395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326610" y="1329128"/>
            <a:ext cx="395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441325" y="2196416"/>
            <a:ext cx="395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062592" y="2392427"/>
            <a:ext cx="395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976840" y="3450083"/>
            <a:ext cx="395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139917" y="3074520"/>
            <a:ext cx="395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481895" y="1952282"/>
            <a:ext cx="395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441325" y="1735324"/>
            <a:ext cx="395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019374" y="3097233"/>
            <a:ext cx="395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692099" y="4493639"/>
            <a:ext cx="395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 dirty="0">
                <a:solidFill>
                  <a:srgbClr val="09A4C8"/>
                </a:solidFill>
              </a:rPr>
              <a:t>6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319172" y="2195643"/>
            <a:ext cx="395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804400" y="3436265"/>
            <a:ext cx="395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956215" y="4762940"/>
            <a:ext cx="395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>
                <a:solidFill>
                  <a:srgbClr val="1E9DC2"/>
                </a:solidFill>
              </a:rPr>
              <a:t>5</a:t>
            </a:r>
          </a:p>
        </p:txBody>
      </p:sp>
      <p:pic>
        <p:nvPicPr>
          <p:cNvPr id="3" name="Picture 2">
            <a:hlinkClick r:id="rId4"/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2073" y="3276974"/>
            <a:ext cx="341128" cy="284273"/>
          </a:xfrm>
          <a:prstGeom prst="rect">
            <a:avLst/>
          </a:prstGeom>
        </p:spPr>
      </p:pic>
      <p:pic>
        <p:nvPicPr>
          <p:cNvPr id="39" name="Picture 38">
            <a:hlinkClick r:id="rId6"/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963" y="3228408"/>
            <a:ext cx="341127" cy="284273"/>
          </a:xfrm>
          <a:prstGeom prst="rect">
            <a:avLst/>
          </a:prstGeom>
        </p:spPr>
      </p:pic>
      <p:pic>
        <p:nvPicPr>
          <p:cNvPr id="40" name="Picture 39">
            <a:hlinkClick r:id="rId8"/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5696" y="3896850"/>
            <a:ext cx="341127" cy="284272"/>
          </a:xfrm>
          <a:prstGeom prst="rect">
            <a:avLst/>
          </a:prstGeom>
        </p:spPr>
      </p:pic>
      <p:pic>
        <p:nvPicPr>
          <p:cNvPr id="41" name="Picture 40">
            <a:hlinkClick r:id="rId10"/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7422" y="3974348"/>
            <a:ext cx="341127" cy="284272"/>
          </a:xfrm>
          <a:prstGeom prst="rect">
            <a:avLst/>
          </a:prstGeom>
        </p:spPr>
      </p:pic>
      <p:pic>
        <p:nvPicPr>
          <p:cNvPr id="43" name="Picture 42">
            <a:hlinkClick r:id="rId12"/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9256" y="2261426"/>
            <a:ext cx="341127" cy="284272"/>
          </a:xfrm>
          <a:prstGeom prst="rect">
            <a:avLst/>
          </a:prstGeom>
        </p:spPr>
      </p:pic>
      <p:pic>
        <p:nvPicPr>
          <p:cNvPr id="44" name="Picture 43">
            <a:hlinkClick r:id="rId14"/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450" y="2764051"/>
            <a:ext cx="341127" cy="284272"/>
          </a:xfrm>
          <a:prstGeom prst="rect">
            <a:avLst/>
          </a:prstGeom>
        </p:spPr>
      </p:pic>
      <p:pic>
        <p:nvPicPr>
          <p:cNvPr id="45" name="Picture 44">
            <a:hlinkClick r:id="rId16"/>
          </p:cNvPr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942" y="2546718"/>
            <a:ext cx="341127" cy="284272"/>
          </a:xfrm>
          <a:prstGeom prst="rect">
            <a:avLst/>
          </a:prstGeom>
        </p:spPr>
      </p:pic>
      <p:pic>
        <p:nvPicPr>
          <p:cNvPr id="46" name="Picture 45">
            <a:hlinkClick r:id="rId18"/>
          </p:cNvPr>
          <p:cNvPicPr>
            <a:picLocks noChangeAspect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010" y="2060622"/>
            <a:ext cx="341127" cy="284272"/>
          </a:xfrm>
          <a:prstGeom prst="rect">
            <a:avLst/>
          </a:prstGeom>
        </p:spPr>
      </p:pic>
      <p:pic>
        <p:nvPicPr>
          <p:cNvPr id="47" name="Picture 46">
            <a:hlinkClick r:id="rId20"/>
          </p:cNvPr>
          <p:cNvPicPr>
            <a:picLocks noChangeAspect="1"/>
          </p:cNvPicPr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041" y="3002437"/>
            <a:ext cx="341127" cy="284272"/>
          </a:xfrm>
          <a:prstGeom prst="rect">
            <a:avLst/>
          </a:prstGeom>
        </p:spPr>
      </p:pic>
      <p:pic>
        <p:nvPicPr>
          <p:cNvPr id="48" name="Picture 47">
            <a:hlinkClick r:id="rId22"/>
          </p:cNvPr>
          <p:cNvPicPr>
            <a:picLocks noChangeAspect="1"/>
          </p:cNvPicPr>
          <p:nvPr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3204" y="1769488"/>
            <a:ext cx="341127" cy="284272"/>
          </a:xfrm>
          <a:prstGeom prst="rect">
            <a:avLst/>
          </a:prstGeom>
        </p:spPr>
      </p:pic>
      <p:pic>
        <p:nvPicPr>
          <p:cNvPr id="49" name="Picture 48">
            <a:hlinkClick r:id="rId24"/>
          </p:cNvPr>
          <p:cNvPicPr>
            <a:picLocks noChangeAspect="1"/>
          </p:cNvPicPr>
          <p:nvPr/>
        </p:nvPicPr>
        <p:blipFill>
          <a:blip r:embed="rId2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714" y="1201803"/>
            <a:ext cx="341127" cy="284272"/>
          </a:xfrm>
          <a:prstGeom prst="rect">
            <a:avLst/>
          </a:prstGeom>
        </p:spPr>
      </p:pic>
      <p:pic>
        <p:nvPicPr>
          <p:cNvPr id="50" name="Picture 49">
            <a:hlinkClick r:id="rId26"/>
          </p:cNvPr>
          <p:cNvPicPr>
            <a:picLocks noChangeAspect="1"/>
          </p:cNvPicPr>
          <p:nvPr/>
        </p:nvPicPr>
        <p:blipFill>
          <a:blip r:embed="rId2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287" y="2695142"/>
            <a:ext cx="341127" cy="284272"/>
          </a:xfrm>
          <a:prstGeom prst="rect">
            <a:avLst/>
          </a:prstGeom>
        </p:spPr>
      </p:pic>
      <p:pic>
        <p:nvPicPr>
          <p:cNvPr id="51" name="Picture 50">
            <a:hlinkClick r:id="rId28"/>
          </p:cNvPr>
          <p:cNvPicPr>
            <a:picLocks noChangeAspect="1"/>
          </p:cNvPicPr>
          <p:nvPr/>
        </p:nvPicPr>
        <p:blipFill>
          <a:blip r:embed="rId2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1836" y="3922851"/>
            <a:ext cx="341127" cy="284272"/>
          </a:xfrm>
          <a:prstGeom prst="rect">
            <a:avLst/>
          </a:prstGeom>
        </p:spPr>
      </p:pic>
      <p:pic>
        <p:nvPicPr>
          <p:cNvPr id="52" name="Picture 51">
            <a:hlinkClick r:id="rId30"/>
          </p:cNvPr>
          <p:cNvPicPr>
            <a:picLocks noChangeAspect="1"/>
          </p:cNvPicPr>
          <p:nvPr/>
        </p:nvPicPr>
        <p:blipFill>
          <a:blip r:embed="rId3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802" y="1785812"/>
            <a:ext cx="341127" cy="284272"/>
          </a:xfrm>
          <a:prstGeom prst="rect">
            <a:avLst/>
          </a:prstGeom>
        </p:spPr>
      </p:pic>
      <p:pic>
        <p:nvPicPr>
          <p:cNvPr id="53" name="Picture 52">
            <a:hlinkClick r:id="rId32"/>
          </p:cNvPr>
          <p:cNvPicPr>
            <a:picLocks noChangeAspect="1"/>
          </p:cNvPicPr>
          <p:nvPr/>
        </p:nvPicPr>
        <p:blipFill>
          <a:blip r:embed="rId3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801" y="1987930"/>
            <a:ext cx="341127" cy="284272"/>
          </a:xfrm>
          <a:prstGeom prst="rect">
            <a:avLst/>
          </a:prstGeom>
        </p:spPr>
      </p:pic>
      <p:pic>
        <p:nvPicPr>
          <p:cNvPr id="54" name="Picture 53">
            <a:hlinkClick r:id="rId34"/>
          </p:cNvPr>
          <p:cNvPicPr>
            <a:picLocks noChangeAspect="1"/>
          </p:cNvPicPr>
          <p:nvPr/>
        </p:nvPicPr>
        <p:blipFill>
          <a:blip r:embed="rId3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801" y="2239012"/>
            <a:ext cx="341126" cy="284272"/>
          </a:xfrm>
          <a:prstGeom prst="rect">
            <a:avLst/>
          </a:prstGeom>
        </p:spPr>
      </p:pic>
      <p:pic>
        <p:nvPicPr>
          <p:cNvPr id="55" name="Picture 54">
            <a:hlinkClick r:id="rId36"/>
          </p:cNvPr>
          <p:cNvPicPr>
            <a:picLocks noChangeAspect="1"/>
          </p:cNvPicPr>
          <p:nvPr/>
        </p:nvPicPr>
        <p:blipFill>
          <a:blip r:embed="rId3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384" y="2536699"/>
            <a:ext cx="341126" cy="284271"/>
          </a:xfrm>
          <a:prstGeom prst="rect">
            <a:avLst/>
          </a:prstGeom>
        </p:spPr>
      </p:pic>
      <p:pic>
        <p:nvPicPr>
          <p:cNvPr id="56" name="Picture 55">
            <a:hlinkClick r:id="rId38"/>
          </p:cNvPr>
          <p:cNvPicPr>
            <a:picLocks noChangeAspect="1"/>
          </p:cNvPicPr>
          <p:nvPr/>
        </p:nvPicPr>
        <p:blipFill>
          <a:blip r:embed="rId3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6196" y="2850546"/>
            <a:ext cx="341125" cy="284271"/>
          </a:xfrm>
          <a:prstGeom prst="rect">
            <a:avLst/>
          </a:prstGeom>
        </p:spPr>
      </p:pic>
      <p:pic>
        <p:nvPicPr>
          <p:cNvPr id="57" name="Picture 56">
            <a:hlinkClick r:id="rId40"/>
          </p:cNvPr>
          <p:cNvPicPr>
            <a:picLocks noChangeAspect="1"/>
          </p:cNvPicPr>
          <p:nvPr/>
        </p:nvPicPr>
        <p:blipFill>
          <a:blip r:embed="rId4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788" y="3014455"/>
            <a:ext cx="341125" cy="284270"/>
          </a:xfrm>
          <a:prstGeom prst="rect">
            <a:avLst/>
          </a:prstGeom>
        </p:spPr>
      </p:pic>
      <p:pic>
        <p:nvPicPr>
          <p:cNvPr id="58" name="Picture 57">
            <a:hlinkClick r:id="rId42"/>
          </p:cNvPr>
          <p:cNvPicPr>
            <a:picLocks noChangeAspect="1"/>
          </p:cNvPicPr>
          <p:nvPr/>
        </p:nvPicPr>
        <p:blipFill>
          <a:blip r:embed="rId4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8314" y="3481236"/>
            <a:ext cx="341124" cy="284270"/>
          </a:xfrm>
          <a:prstGeom prst="rect">
            <a:avLst/>
          </a:prstGeom>
        </p:spPr>
      </p:pic>
      <p:pic>
        <p:nvPicPr>
          <p:cNvPr id="59" name="Picture 58">
            <a:hlinkClick r:id="rId44"/>
          </p:cNvPr>
          <p:cNvPicPr>
            <a:picLocks noChangeAspect="1"/>
          </p:cNvPicPr>
          <p:nvPr/>
        </p:nvPicPr>
        <p:blipFill>
          <a:blip r:embed="rId4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1404" y="3598314"/>
            <a:ext cx="341124" cy="284270"/>
          </a:xfrm>
          <a:prstGeom prst="rect">
            <a:avLst/>
          </a:prstGeom>
        </p:spPr>
      </p:pic>
      <p:pic>
        <p:nvPicPr>
          <p:cNvPr id="60" name="Picture 59">
            <a:hlinkClick r:id="rId46"/>
          </p:cNvPr>
          <p:cNvPicPr>
            <a:picLocks noChangeAspect="1"/>
          </p:cNvPicPr>
          <p:nvPr/>
        </p:nvPicPr>
        <p:blipFill>
          <a:blip r:embed="rId4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9357" y="3304026"/>
            <a:ext cx="341124" cy="284270"/>
          </a:xfrm>
          <a:prstGeom prst="rect">
            <a:avLst/>
          </a:prstGeom>
        </p:spPr>
      </p:pic>
      <p:pic>
        <p:nvPicPr>
          <p:cNvPr id="61" name="Picture 60">
            <a:hlinkClick r:id="rId48"/>
          </p:cNvPr>
          <p:cNvPicPr>
            <a:picLocks noChangeAspect="1"/>
          </p:cNvPicPr>
          <p:nvPr/>
        </p:nvPicPr>
        <p:blipFill>
          <a:blip r:embed="rId4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193" y="3224214"/>
            <a:ext cx="341124" cy="284270"/>
          </a:xfrm>
          <a:prstGeom prst="rect">
            <a:avLst/>
          </a:prstGeom>
        </p:spPr>
      </p:pic>
      <p:pic>
        <p:nvPicPr>
          <p:cNvPr id="62" name="Picture 61">
            <a:hlinkClick r:id="rId50"/>
          </p:cNvPr>
          <p:cNvPicPr>
            <a:picLocks noChangeAspect="1"/>
          </p:cNvPicPr>
          <p:nvPr/>
        </p:nvPicPr>
        <p:blipFill>
          <a:blip r:embed="rId5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2522" y="3786500"/>
            <a:ext cx="341124" cy="284270"/>
          </a:xfrm>
          <a:prstGeom prst="rect">
            <a:avLst/>
          </a:prstGeom>
        </p:spPr>
      </p:pic>
      <p:pic>
        <p:nvPicPr>
          <p:cNvPr id="63" name="Picture 62">
            <a:hlinkClick r:id="rId52"/>
          </p:cNvPr>
          <p:cNvPicPr>
            <a:picLocks noChangeAspect="1"/>
          </p:cNvPicPr>
          <p:nvPr/>
        </p:nvPicPr>
        <p:blipFill>
          <a:blip r:embed="rId5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9381" y="4065705"/>
            <a:ext cx="341124" cy="284270"/>
          </a:xfrm>
          <a:prstGeom prst="rect">
            <a:avLst/>
          </a:prstGeom>
        </p:spPr>
      </p:pic>
      <p:pic>
        <p:nvPicPr>
          <p:cNvPr id="64" name="Picture 63">
            <a:hlinkClick r:id="rId54"/>
          </p:cNvPr>
          <p:cNvPicPr>
            <a:picLocks noChangeAspect="1"/>
          </p:cNvPicPr>
          <p:nvPr/>
        </p:nvPicPr>
        <p:blipFill>
          <a:blip r:embed="rId5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3767" y="4773013"/>
            <a:ext cx="341124" cy="284270"/>
          </a:xfrm>
          <a:prstGeom prst="rect">
            <a:avLst/>
          </a:prstGeom>
        </p:spPr>
      </p:pic>
      <p:pic>
        <p:nvPicPr>
          <p:cNvPr id="65" name="Picture 64">
            <a:hlinkClick r:id="rId56"/>
          </p:cNvPr>
          <p:cNvPicPr>
            <a:picLocks noChangeAspect="1"/>
          </p:cNvPicPr>
          <p:nvPr/>
        </p:nvPicPr>
        <p:blipFill>
          <a:blip r:embed="rId5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096" y="4694597"/>
            <a:ext cx="341124" cy="284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20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5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0" y="1419225"/>
            <a:ext cx="9144000" cy="711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 eaLnBrk="1" hangingPunct="1"/>
            <a:r>
              <a:rPr lang="nl-NL" sz="2000" b="1">
                <a:solidFill>
                  <a:srgbClr val="0060A0"/>
                </a:solidFill>
                <a:latin typeface="Calibri" charset="0"/>
              </a:rPr>
              <a:t>WERKORGANEN: 6 AFDELINGEN</a:t>
            </a:r>
          </a:p>
        </p:txBody>
      </p:sp>
      <p:sp>
        <p:nvSpPr>
          <p:cNvPr id="6" name="Rectangle 5">
            <a:hlinkClick r:id="rId4"/>
          </p:cNvPr>
          <p:cNvSpPr/>
          <p:nvPr/>
        </p:nvSpPr>
        <p:spPr>
          <a:xfrm>
            <a:off x="402336" y="1866773"/>
            <a:ext cx="1289304" cy="3406266"/>
          </a:xfrm>
          <a:prstGeom prst="rect">
            <a:avLst/>
          </a:prstGeom>
          <a:solidFill>
            <a:srgbClr val="CBB74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hlinkClick r:id="rId5"/>
          </p:cNvPr>
          <p:cNvSpPr/>
          <p:nvPr/>
        </p:nvSpPr>
        <p:spPr>
          <a:xfrm>
            <a:off x="1810512" y="1866773"/>
            <a:ext cx="1289304" cy="3406266"/>
          </a:xfrm>
          <a:prstGeom prst="rect">
            <a:avLst/>
          </a:prstGeom>
          <a:solidFill>
            <a:srgbClr val="F1AD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218688" y="1866773"/>
            <a:ext cx="1289304" cy="3406266"/>
          </a:xfrm>
          <a:prstGeom prst="rect">
            <a:avLst/>
          </a:prstGeom>
          <a:solidFill>
            <a:srgbClr val="00ADA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626864" y="1866773"/>
            <a:ext cx="1289304" cy="340626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035040" y="1866773"/>
            <a:ext cx="1289304" cy="3406266"/>
          </a:xfrm>
          <a:prstGeom prst="rect">
            <a:avLst/>
          </a:prstGeom>
          <a:solidFill>
            <a:srgbClr val="B4CF6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443216" y="1866772"/>
            <a:ext cx="1289304" cy="340626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02336" y="1866773"/>
            <a:ext cx="1289304" cy="572770"/>
          </a:xfrm>
        </p:spPr>
        <p:txBody>
          <a:bodyPr>
            <a:noAutofit/>
          </a:bodyPr>
          <a:lstStyle/>
          <a:p>
            <a:r>
              <a:rPr lang="nl-NL" sz="3200">
                <a:solidFill>
                  <a:schemeClr val="bg1"/>
                </a:solidFill>
              </a:rPr>
              <a:t>ECO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810512" y="1866773"/>
            <a:ext cx="1289304" cy="5727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200">
                <a:solidFill>
                  <a:schemeClr val="bg1"/>
                </a:solidFill>
              </a:rPr>
              <a:t>INT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3218688" y="1866773"/>
            <a:ext cx="1289304" cy="5727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200">
                <a:solidFill>
                  <a:schemeClr val="bg1"/>
                </a:solidFill>
              </a:rPr>
              <a:t>TEN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4626864" y="1866773"/>
            <a:ext cx="1289304" cy="5727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200" dirty="0">
                <a:solidFill>
                  <a:schemeClr val="bg1"/>
                </a:solidFill>
              </a:rPr>
              <a:t>SOC</a:t>
            </a: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6035040" y="1866773"/>
            <a:ext cx="1289304" cy="5727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200">
                <a:solidFill>
                  <a:schemeClr val="bg1"/>
                </a:solidFill>
              </a:rPr>
              <a:t>NAT</a:t>
            </a: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7443216" y="1866773"/>
            <a:ext cx="1289304" cy="5727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200" dirty="0">
                <a:solidFill>
                  <a:schemeClr val="bg1"/>
                </a:solidFill>
              </a:rPr>
              <a:t>REX</a:t>
            </a:r>
          </a:p>
        </p:txBody>
      </p:sp>
      <p:sp>
        <p:nvSpPr>
          <p:cNvPr id="21" name="TextBox 20">
            <a:hlinkClick r:id="rId4"/>
          </p:cNvPr>
          <p:cNvSpPr txBox="1"/>
          <p:nvPr/>
        </p:nvSpPr>
        <p:spPr>
          <a:xfrm>
            <a:off x="402336" y="2357247"/>
            <a:ext cx="12893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>
                <a:solidFill>
                  <a:schemeClr val="bg1"/>
                </a:solidFill>
              </a:rPr>
              <a:t>Economische en Monetaire Unie, Economische en Sociale Samenhang</a:t>
            </a:r>
          </a:p>
        </p:txBody>
      </p:sp>
      <p:sp>
        <p:nvSpPr>
          <p:cNvPr id="22" name="TextBox 21">
            <a:hlinkClick r:id="rId5"/>
          </p:cNvPr>
          <p:cNvSpPr txBox="1"/>
          <p:nvPr/>
        </p:nvSpPr>
        <p:spPr>
          <a:xfrm>
            <a:off x="1810512" y="2357247"/>
            <a:ext cx="12893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>
                <a:solidFill>
                  <a:schemeClr val="bg1"/>
                </a:solidFill>
              </a:rPr>
              <a:t>Interne Markt, Productie en Consumptie</a:t>
            </a:r>
          </a:p>
        </p:txBody>
      </p:sp>
      <p:sp>
        <p:nvSpPr>
          <p:cNvPr id="23" name="TextBox 22">
            <a:hlinkClick r:id="rId6"/>
          </p:cNvPr>
          <p:cNvSpPr txBox="1"/>
          <p:nvPr/>
        </p:nvSpPr>
        <p:spPr>
          <a:xfrm>
            <a:off x="3218688" y="2357247"/>
            <a:ext cx="12893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dirty="0">
                <a:solidFill>
                  <a:schemeClr val="bg1"/>
                </a:solidFill>
              </a:rPr>
              <a:t>Afdeling Vervoer, Energie, Infrastructuur en </a:t>
            </a:r>
            <a:r>
              <a:rPr lang="nl-NL" sz="1400" dirty="0" err="1">
                <a:solidFill>
                  <a:schemeClr val="bg1"/>
                </a:solidFill>
              </a:rPr>
              <a:t>Informatie-maatschappij</a:t>
            </a:r>
            <a:endParaRPr lang="nl-NL" sz="1400" dirty="0">
              <a:solidFill>
                <a:schemeClr val="bg1"/>
              </a:solidFill>
            </a:endParaRPr>
          </a:p>
        </p:txBody>
      </p:sp>
      <p:sp>
        <p:nvSpPr>
          <p:cNvPr id="24" name="TextBox 23">
            <a:hlinkClick r:id="rId7"/>
          </p:cNvPr>
          <p:cNvSpPr txBox="1"/>
          <p:nvPr/>
        </p:nvSpPr>
        <p:spPr>
          <a:xfrm>
            <a:off x="4626864" y="2357247"/>
            <a:ext cx="12893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dirty="0">
                <a:solidFill>
                  <a:schemeClr val="bg1"/>
                </a:solidFill>
              </a:rPr>
              <a:t>Werkgelegen-heid, Sociale Zaken en Burgerschap</a:t>
            </a:r>
          </a:p>
        </p:txBody>
      </p:sp>
      <p:sp>
        <p:nvSpPr>
          <p:cNvPr id="25" name="TextBox 24">
            <a:hlinkClick r:id="rId8"/>
          </p:cNvPr>
          <p:cNvSpPr txBox="1"/>
          <p:nvPr/>
        </p:nvSpPr>
        <p:spPr>
          <a:xfrm>
            <a:off x="6035040" y="2357247"/>
            <a:ext cx="12893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dirty="0">
                <a:solidFill>
                  <a:schemeClr val="bg1"/>
                </a:solidFill>
              </a:rPr>
              <a:t>Landbouw, </a:t>
            </a:r>
            <a:r>
              <a:rPr lang="nl-NL" sz="1400" dirty="0" err="1">
                <a:solidFill>
                  <a:schemeClr val="bg1"/>
                </a:solidFill>
              </a:rPr>
              <a:t>Plattelands-ontwikkeling</a:t>
            </a:r>
            <a:r>
              <a:rPr lang="nl-NL" sz="1400" dirty="0">
                <a:solidFill>
                  <a:schemeClr val="bg1"/>
                </a:solidFill>
              </a:rPr>
              <a:t> en Milieu</a:t>
            </a:r>
          </a:p>
        </p:txBody>
      </p:sp>
      <p:sp>
        <p:nvSpPr>
          <p:cNvPr id="26" name="TextBox 25">
            <a:hlinkClick r:id="rId9"/>
          </p:cNvPr>
          <p:cNvSpPr txBox="1"/>
          <p:nvPr/>
        </p:nvSpPr>
        <p:spPr>
          <a:xfrm>
            <a:off x="7443216" y="2357247"/>
            <a:ext cx="1289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dirty="0">
                <a:solidFill>
                  <a:schemeClr val="bg1"/>
                </a:solidFill>
              </a:rPr>
              <a:t>Externe Betrekkingen</a:t>
            </a:r>
          </a:p>
        </p:txBody>
      </p:sp>
    </p:spTree>
    <p:extLst>
      <p:ext uri="{BB962C8B-B14F-4D97-AF65-F5344CB8AC3E}">
        <p14:creationId xmlns:p14="http://schemas.microsoft.com/office/powerpoint/2010/main" val="1760481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6" grpId="0"/>
      <p:bldP spid="17" grpId="0"/>
      <p:bldP spid="18" grpId="0"/>
      <p:bldP spid="19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0" y="1419225"/>
            <a:ext cx="9144000" cy="711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 eaLnBrk="1" hangingPunct="1"/>
            <a:r>
              <a:rPr lang="nl-NL" sz="2000" b="1" dirty="0">
                <a:solidFill>
                  <a:srgbClr val="0060A0"/>
                </a:solidFill>
                <a:latin typeface="Calibri" charset="0"/>
              </a:rPr>
              <a:t>OVERIGE WERKORGANEN</a:t>
            </a:r>
          </a:p>
        </p:txBody>
      </p:sp>
      <p:sp>
        <p:nvSpPr>
          <p:cNvPr id="6" name="Rectangle 5">
            <a:hlinkClick r:id="rId4"/>
          </p:cNvPr>
          <p:cNvSpPr/>
          <p:nvPr/>
        </p:nvSpPr>
        <p:spPr>
          <a:xfrm>
            <a:off x="402336" y="1866773"/>
            <a:ext cx="1289304" cy="3406266"/>
          </a:xfrm>
          <a:prstGeom prst="rect">
            <a:avLst/>
          </a:prstGeom>
          <a:solidFill>
            <a:srgbClr val="704A7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hlinkClick r:id="rId5"/>
          </p:cNvPr>
          <p:cNvSpPr/>
          <p:nvPr/>
        </p:nvSpPr>
        <p:spPr>
          <a:xfrm>
            <a:off x="1810512" y="1866773"/>
            <a:ext cx="1289304" cy="3406266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218688" y="1866773"/>
            <a:ext cx="1289304" cy="3406266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626864" y="1866773"/>
            <a:ext cx="1289304" cy="3406266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035040" y="1866773"/>
            <a:ext cx="1289304" cy="3406266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443216" y="1866772"/>
            <a:ext cx="1289304" cy="340626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02336" y="1866773"/>
            <a:ext cx="1289304" cy="572770"/>
          </a:xfrm>
        </p:spPr>
        <p:txBody>
          <a:bodyPr>
            <a:noAutofit/>
          </a:bodyPr>
          <a:lstStyle/>
          <a:p>
            <a:r>
              <a:rPr lang="nl-NL" sz="3200" dirty="0">
                <a:solidFill>
                  <a:schemeClr val="bg1"/>
                </a:solidFill>
              </a:rPr>
              <a:t>CCMI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810512" y="1866773"/>
            <a:ext cx="1289304" cy="5727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200" dirty="0">
                <a:solidFill>
                  <a:schemeClr val="bg1"/>
                </a:solidFill>
              </a:rPr>
              <a:t>ESG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3218688" y="1866773"/>
            <a:ext cx="1289304" cy="5727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2800" dirty="0">
                <a:solidFill>
                  <a:schemeClr val="bg1"/>
                </a:solidFill>
              </a:rPr>
              <a:t>WDEM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4626864" y="1866773"/>
            <a:ext cx="1289304" cy="5727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200" dirty="0">
                <a:solidFill>
                  <a:schemeClr val="bg1"/>
                </a:solidFill>
              </a:rPr>
              <a:t>FRRL</a:t>
            </a: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6035040" y="1866773"/>
            <a:ext cx="1289304" cy="5727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200" dirty="0">
                <a:solidFill>
                  <a:schemeClr val="bg1"/>
                </a:solidFill>
              </a:rPr>
              <a:t>WAM</a:t>
            </a: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7443216" y="1866773"/>
            <a:ext cx="1289304" cy="5727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200" dirty="0">
                <a:solidFill>
                  <a:schemeClr val="bg1"/>
                </a:solidFill>
              </a:rPr>
              <a:t>WDO</a:t>
            </a:r>
          </a:p>
        </p:txBody>
      </p:sp>
      <p:sp>
        <p:nvSpPr>
          <p:cNvPr id="21" name="TextBox 20">
            <a:hlinkClick r:id="rId4"/>
          </p:cNvPr>
          <p:cNvSpPr txBox="1"/>
          <p:nvPr/>
        </p:nvSpPr>
        <p:spPr>
          <a:xfrm>
            <a:off x="402336" y="2357247"/>
            <a:ext cx="12893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dirty="0">
                <a:solidFill>
                  <a:schemeClr val="bg1"/>
                </a:solidFill>
              </a:rPr>
              <a:t>Adviescommissie Industriële Reconversie</a:t>
            </a:r>
          </a:p>
        </p:txBody>
      </p:sp>
      <p:sp>
        <p:nvSpPr>
          <p:cNvPr id="22" name="TextBox 21">
            <a:hlinkClick r:id="rId5"/>
          </p:cNvPr>
          <p:cNvSpPr txBox="1"/>
          <p:nvPr/>
        </p:nvSpPr>
        <p:spPr>
          <a:xfrm>
            <a:off x="1810512" y="2357247"/>
            <a:ext cx="12893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dirty="0">
                <a:solidFill>
                  <a:schemeClr val="bg1"/>
                </a:solidFill>
              </a:rPr>
              <a:t>Ad-</a:t>
            </a:r>
            <a:r>
              <a:rPr lang="nl-NL" sz="1400" dirty="0" err="1">
                <a:solidFill>
                  <a:schemeClr val="bg1"/>
                </a:solidFill>
              </a:rPr>
              <a:t>hocgroep</a:t>
            </a:r>
            <a:r>
              <a:rPr lang="nl-NL" sz="1400" dirty="0">
                <a:solidFill>
                  <a:schemeClr val="bg1"/>
                </a:solidFill>
              </a:rPr>
              <a:t> Europees Semester</a:t>
            </a:r>
          </a:p>
        </p:txBody>
      </p:sp>
      <p:sp>
        <p:nvSpPr>
          <p:cNvPr id="23" name="TextBox 22">
            <a:hlinkClick r:id="rId6"/>
          </p:cNvPr>
          <p:cNvSpPr txBox="1"/>
          <p:nvPr/>
        </p:nvSpPr>
        <p:spPr>
          <a:xfrm>
            <a:off x="3218688" y="2357247"/>
            <a:ext cx="128930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dirty="0" err="1">
                <a:solidFill>
                  <a:schemeClr val="bg1"/>
                </a:solidFill>
              </a:rPr>
              <a:t>Waarnemings-post</a:t>
            </a:r>
            <a:r>
              <a:rPr lang="nl-NL" sz="1400" dirty="0">
                <a:solidFill>
                  <a:schemeClr val="bg1"/>
                </a:solidFill>
              </a:rPr>
              <a:t> Digitale Transitie en Eengemaakte Markt</a:t>
            </a:r>
          </a:p>
        </p:txBody>
      </p:sp>
      <p:sp>
        <p:nvSpPr>
          <p:cNvPr id="24" name="TextBox 23">
            <a:hlinkClick r:id="rId7"/>
          </p:cNvPr>
          <p:cNvSpPr txBox="1"/>
          <p:nvPr/>
        </p:nvSpPr>
        <p:spPr>
          <a:xfrm>
            <a:off x="4626864" y="2357247"/>
            <a:ext cx="12893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dirty="0">
                <a:solidFill>
                  <a:schemeClr val="bg1"/>
                </a:solidFill>
              </a:rPr>
              <a:t>Ad-</a:t>
            </a:r>
            <a:r>
              <a:rPr lang="nl-NL" sz="1400" dirty="0" err="1">
                <a:solidFill>
                  <a:schemeClr val="bg1"/>
                </a:solidFill>
              </a:rPr>
              <a:t>hocgroep</a:t>
            </a:r>
            <a:r>
              <a:rPr lang="nl-NL" sz="1400" dirty="0">
                <a:solidFill>
                  <a:schemeClr val="bg1"/>
                </a:solidFill>
              </a:rPr>
              <a:t> Grondrechten en de rechtsstaat</a:t>
            </a:r>
          </a:p>
        </p:txBody>
      </p:sp>
      <p:sp>
        <p:nvSpPr>
          <p:cNvPr id="25" name="TextBox 24">
            <a:hlinkClick r:id="rId8"/>
          </p:cNvPr>
          <p:cNvSpPr txBox="1"/>
          <p:nvPr/>
        </p:nvSpPr>
        <p:spPr>
          <a:xfrm>
            <a:off x="6035040" y="2357247"/>
            <a:ext cx="12893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dirty="0" err="1">
                <a:solidFill>
                  <a:schemeClr val="bg1"/>
                </a:solidFill>
              </a:rPr>
              <a:t>Waarnemings-post</a:t>
            </a:r>
            <a:r>
              <a:rPr lang="nl-NL" sz="1400" dirty="0">
                <a:solidFill>
                  <a:schemeClr val="bg1"/>
                </a:solidFill>
              </a:rPr>
              <a:t> Arbeidsmarkt</a:t>
            </a:r>
          </a:p>
        </p:txBody>
      </p:sp>
      <p:sp>
        <p:nvSpPr>
          <p:cNvPr id="26" name="TextBox 25">
            <a:hlinkClick r:id="rId9"/>
          </p:cNvPr>
          <p:cNvSpPr txBox="1"/>
          <p:nvPr/>
        </p:nvSpPr>
        <p:spPr>
          <a:xfrm>
            <a:off x="7443216" y="2357247"/>
            <a:ext cx="12893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dirty="0" err="1">
                <a:solidFill>
                  <a:schemeClr val="bg1"/>
                </a:solidFill>
              </a:rPr>
              <a:t>Waarnemings-post</a:t>
            </a:r>
            <a:r>
              <a:rPr lang="nl-NL" sz="1400" dirty="0">
                <a:solidFill>
                  <a:schemeClr val="bg1"/>
                </a:solidFill>
              </a:rPr>
              <a:t> Duurzame Ontwikkeling</a:t>
            </a:r>
          </a:p>
        </p:txBody>
      </p:sp>
    </p:spTree>
    <p:extLst>
      <p:ext uri="{BB962C8B-B14F-4D97-AF65-F5344CB8AC3E}">
        <p14:creationId xmlns:p14="http://schemas.microsoft.com/office/powerpoint/2010/main" val="3048954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6" grpId="0"/>
      <p:bldP spid="17" grpId="0"/>
      <p:bldP spid="18" grpId="0"/>
      <p:bldP spid="19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EESC Intranet Document Content Type" ma:contentTypeID="0x010100B85EA8B0E0F14FF991E573FFDAD6900000410E33DB6FE37B438260E5F200D9F1F7" ma:contentTypeVersion="11" ma:contentTypeDescription="EESC Document Content Type" ma:contentTypeScope="" ma:versionID="4674365865e806ca8dac474742f4f116">
  <xsd:schema xmlns:xsd="http://www.w3.org/2001/XMLSchema" xmlns:xs="http://www.w3.org/2001/XMLSchema" xmlns:p="http://schemas.microsoft.com/office/2006/metadata/properties" xmlns:ns2="be5631b6-5d81-4fc3-8bce-54100bda3574" xmlns:ns3="http://schemas.microsoft.com/sharepoint/v4" xmlns:ns4="5d0a19b5-9ec2-4a50-b920-c152286d37ac" targetNamespace="http://schemas.microsoft.com/office/2006/metadata/properties" ma:root="true" ma:fieldsID="25338ad5c87515a8daf1c6723f8a56d8" ns2:_="" ns3:_="" ns4:_="">
    <xsd:import namespace="be5631b6-5d81-4fc3-8bce-54100bda3574"/>
    <xsd:import namespace="http://schemas.microsoft.com/sharepoint/v4"/>
    <xsd:import namespace="5d0a19b5-9ec2-4a50-b920-c152286d37ac"/>
    <xsd:element name="properties">
      <xsd:complexType>
        <xsd:sequence>
          <xsd:element name="documentManagement">
            <xsd:complexType>
              <xsd:all>
                <xsd:element ref="ns2:EESCDocumentTitleEN" minOccurs="0"/>
                <xsd:element ref="ns2:EESCDocumentTitleFR" minOccurs="0"/>
                <xsd:element ref="ns2:EESCDocumentSubtitleEN" minOccurs="0"/>
                <xsd:element ref="ns2:EESCDocumentSubtitleFR" minOccurs="0"/>
                <xsd:element ref="ns2:EESCDocumentLanguage" minOccurs="0"/>
                <xsd:element ref="ns2:EESCAbstractEN" minOccurs="0"/>
                <xsd:element ref="ns2:EESCAbstractFR" minOccurs="0"/>
                <xsd:element ref="ns2:EESCDocumentSortOrder" minOccurs="0"/>
                <xsd:element ref="ns2:kb6391ced37b48e7b8d8bf36654806b3" minOccurs="0"/>
                <xsd:element ref="ns2:TaxCatchAll" minOccurs="0"/>
                <xsd:element ref="ns2:TaxCatchAllLabel" minOccurs="0"/>
                <xsd:element ref="ns2:f63f70ecaa7045529a6c1c36eee6ae4a" minOccurs="0"/>
                <xsd:element ref="ns2:a25935c57f394befb28598c841abebd2" minOccurs="0"/>
                <xsd:element ref="ns2:e9bd31856ca3416783fad5b473c0cbcf" minOccurs="0"/>
                <xsd:element ref="ns2:EESCWebpartDescriptionFR" minOccurs="0"/>
                <xsd:element ref="ns2:EESCWebpartDescriptionEN" minOccurs="0"/>
                <xsd:element ref="ns3:IconOverlay" minOccurs="0"/>
                <xsd:element ref="ns2:p4cc95f7838144738d31897a3c221961" minOccurs="0"/>
                <xsd:element ref="ns2:p1e33a4286104e35b50e9a82123e5bb9" minOccurs="0"/>
                <xsd:element ref="ns4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5631b6-5d81-4fc3-8bce-54100bda3574" elementFormDefault="qualified">
    <xsd:import namespace="http://schemas.microsoft.com/office/2006/documentManagement/types"/>
    <xsd:import namespace="http://schemas.microsoft.com/office/infopath/2007/PartnerControls"/>
    <xsd:element name="EESCDocumentTitleEN" ma:index="2" nillable="true" ma:displayName="TitleEN" ma:internalName="EESCDocumentTitleEN">
      <xsd:simpleType>
        <xsd:restriction base="dms:Text"/>
      </xsd:simpleType>
    </xsd:element>
    <xsd:element name="EESCDocumentTitleFR" ma:index="3" nillable="true" ma:displayName="Titre" ma:internalName="EESCDocumentTitleFR">
      <xsd:simpleType>
        <xsd:restriction base="dms:Text"/>
      </xsd:simpleType>
    </xsd:element>
    <xsd:element name="EESCDocumentSubtitleEN" ma:index="4" nillable="true" ma:displayName="Document subtitle" ma:internalName="EESCDocumentSubtitleEN">
      <xsd:simpleType>
        <xsd:restriction base="dms:Text"/>
      </xsd:simpleType>
    </xsd:element>
    <xsd:element name="EESCDocumentSubtitleFR" ma:index="5" nillable="true" ma:displayName="Document sous-titre" ma:internalName="EESCDocumentSubtitleFR">
      <xsd:simpleType>
        <xsd:restriction base="dms:Text"/>
      </xsd:simpleType>
    </xsd:element>
    <xsd:element name="EESCDocumentLanguage" ma:index="6" nillable="true" ma:displayName="Language" ma:default="EN" ma:format="Dropdown" ma:internalName="EESCDocumentLanguage">
      <xsd:simpleType>
        <xsd:restriction base="dms:Choice">
          <xsd:enumeration value="EN"/>
          <xsd:enumeration value="FR"/>
          <xsd:enumeration value="BG"/>
          <xsd:enumeration value="CS"/>
          <xsd:enumeration value="DA"/>
          <xsd:enumeration value="DE"/>
          <xsd:enumeration value="EL"/>
          <xsd:enumeration value="ES"/>
          <xsd:enumeration value="ET"/>
          <xsd:enumeration value="FI"/>
          <xsd:enumeration value="GA"/>
          <xsd:enumeration value="HR"/>
          <xsd:enumeration value="HU"/>
          <xsd:enumeration value="IS"/>
          <xsd:enumeration value="IT"/>
          <xsd:enumeration value="LT"/>
          <xsd:enumeration value="LV"/>
          <xsd:enumeration value="MT"/>
          <xsd:enumeration value="NL"/>
          <xsd:enumeration value="PL"/>
          <xsd:enumeration value="PT"/>
          <xsd:enumeration value="RO"/>
          <xsd:enumeration value="SK"/>
          <xsd:enumeration value="SL"/>
          <xsd:enumeration value="SV"/>
          <xsd:enumeration value="EN-FR"/>
          <xsd:enumeration value="FR-EN"/>
          <xsd:enumeration value="FR-NL"/>
          <xsd:enumeration value="EN-FR-DE"/>
          <xsd:enumeration value="All languages"/>
        </xsd:restriction>
      </xsd:simpleType>
    </xsd:element>
    <xsd:element name="EESCAbstractEN" ma:index="7" nillable="true" ma:displayName="Document Abstract EN" ma:internalName="EESCAbstractEN">
      <xsd:simpleType>
        <xsd:restriction base="dms:Unknown"/>
      </xsd:simpleType>
    </xsd:element>
    <xsd:element name="EESCAbstractFR" ma:index="8" nillable="true" ma:displayName="Document Abstract FR" ma:internalName="EESCAbstractFR">
      <xsd:simpleType>
        <xsd:restriction base="dms:Unknown"/>
      </xsd:simpleType>
    </xsd:element>
    <xsd:element name="EESCDocumentSortOrder" ma:index="10" nillable="true" ma:displayName="Sort Order" ma:decimals="0" ma:internalName="EESCDocumentSortOrder">
      <xsd:simpleType>
        <xsd:restriction base="dms:Number"/>
      </xsd:simpleType>
    </xsd:element>
    <xsd:element name="kb6391ced37b48e7b8d8bf36654806b3" ma:index="14" nillable="true" ma:taxonomy="true" ma:internalName="kb6391ced37b48e7b8d8bf36654806b3" ma:taxonomyFieldName="EESCDocumentClassification" ma:displayName="Document Classification" ma:default="" ma:fieldId="{4b6391ce-d37b-48e7-b8d8-bf36654806b3}" ma:sspId="c72b26cf-f0a9-4c87-99e8-5991a0791c11" ma:termSetId="f4a2c8fb-3bcd-4603-8c2b-00955e755e0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5" nillable="true" ma:displayName="Taxonomy Catch All Column" ma:hidden="true" ma:list="{2022b051-9399-497c-add5-45d24229fbe5}" ma:internalName="TaxCatchAll" ma:showField="CatchAllData" ma:web="be5631b6-5d81-4fc3-8bce-54100bda357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6" nillable="true" ma:displayName="Taxonomy Catch All Column1" ma:hidden="true" ma:list="{2022b051-9399-497c-add5-45d24229fbe5}" ma:internalName="TaxCatchAllLabel" ma:readOnly="true" ma:showField="CatchAllDataLabel" ma:web="be5631b6-5d81-4fc3-8bce-54100bda357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f63f70ecaa7045529a6c1c36eee6ae4a" ma:index="19" nillable="true" ma:taxonomy="true" ma:internalName="f63f70ecaa7045529a6c1c36eee6ae4a" ma:taxonomyFieldName="EESCWebpart" ma:displayName="Webpart" ma:default="" ma:fieldId="{f63f70ec-aa70-4552-9a6c-1c36eee6ae4a}" ma:sspId="c72b26cf-f0a9-4c87-99e8-5991a0791c11" ma:termSetId="0a9bb8db-7a33-4b5d-b277-5759b039293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a25935c57f394befb28598c841abebd2" ma:index="21" nillable="true" ma:taxonomy="true" ma:internalName="a25935c57f394befb28598c841abebd2" ma:taxonomyFieldName="EESCTopic" ma:displayName="EESC Topic" ma:default="" ma:fieldId="{a25935c5-7f39-4bef-b285-98c841abebd2}" ma:sspId="c72b26cf-f0a9-4c87-99e8-5991a0791c11" ma:termSetId="0f5a6b78-7524-4e8a-b5e9-1fe6c67725e9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e9bd31856ca3416783fad5b473c0cbcf" ma:index="23" nillable="true" ma:taxonomy="true" ma:internalName="e9bd31856ca3416783fad5b473c0cbcf" ma:taxonomyFieldName="EESCUnit" ma:displayName="EESC Unit" ma:default="" ma:fieldId="{e9bd3185-6ca3-4167-83fa-d5b473c0cbcf}" ma:sspId="c72b26cf-f0a9-4c87-99e8-5991a0791c11" ma:termSetId="b890e109-10ba-45c7-86a2-89bc4ba82c1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ESCWebpartDescriptionFR" ma:index="25" nillable="true" ma:displayName="WebpartDescription FR" ma:internalName="EESCWebpartDescriptionFR">
      <xsd:simpleType>
        <xsd:restriction base="dms:Unknown"/>
      </xsd:simpleType>
    </xsd:element>
    <xsd:element name="EESCWebpartDescriptionEN" ma:index="26" nillable="true" ma:displayName="WebpartDescription EN" ma:internalName="EESCWebpartDescriptionEN">
      <xsd:simpleType>
        <xsd:restriction base="dms:Unknown"/>
      </xsd:simpleType>
    </xsd:element>
    <xsd:element name="p4cc95f7838144738d31897a3c221961" ma:index="29" nillable="true" ma:taxonomy="true" ma:internalName="p4cc95f7838144738d31897a3c221961" ma:taxonomyFieldName="EESCDirectorate" ma:displayName="EESC Directorate" ma:default="" ma:fieldId="{94cc95f7-8381-4473-8d31-897a3c221961}" ma:sspId="c72b26cf-f0a9-4c87-99e8-5991a0791c11" ma:termSetId="b890e109-10ba-45c7-86a2-89bc4ba82c1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1e33a4286104e35b50e9a82123e5bb9" ma:index="32" nillable="true" ma:taxonomy="true" ma:internalName="p1e33a4286104e35b50e9a82123e5bb9" ma:taxonomyFieldName="EESCAdditionalTopics" ma:displayName="EESC Additional Topics" ma:default="" ma:fieldId="{91e33a42-8610-4e35-b50e-9a82123e5bb9}" ma:taxonomyMulti="true" ma:sspId="c72b26cf-f0a9-4c87-99e8-5991a0791c11" ma:termSetId="0f5a6b78-7524-4e8a-b5e9-1fe6c67725e9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27" nillable="true" ma:displayName="IconOverlay" ma:hidden="true" ma:internalName="IconOverlay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0a19b5-9ec2-4a50-b920-c152286d37ac" elementFormDefault="qualified">
    <xsd:import namespace="http://schemas.microsoft.com/office/2006/documentManagement/types"/>
    <xsd:import namespace="http://schemas.microsoft.com/office/infopath/2007/PartnerControls"/>
    <xsd:element name="SharedWithUsers" ma:index="34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8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e5631b6-5d81-4fc3-8bce-54100bda3574">
      <Value>48</Value>
      <Value>103</Value>
      <Value>160</Value>
    </TaxCatchAll>
    <EESCDocumentSubtitleFR xmlns="be5631b6-5d81-4fc3-8bce-54100bda3574" xsi:nil="true"/>
    <EESCAbstractEN xmlns="be5631b6-5d81-4fc3-8bce-54100bda3574" xsi:nil="true"/>
    <EESCAbstractFR xmlns="be5631b6-5d81-4fc3-8bce-54100bda3574" xsi:nil="true"/>
    <kb6391ced37b48e7b8d8bf36654806b3 xmlns="be5631b6-5d81-4fc3-8bce-54100bda3574">
      <Terms xmlns="http://schemas.microsoft.com/office/infopath/2007/PartnerControls"/>
    </kb6391ced37b48e7b8d8bf36654806b3>
    <f63f70ecaa7045529a6c1c36eee6ae4a xmlns="be5631b6-5d81-4fc3-8bce-54100bda3574">
      <Terms xmlns="http://schemas.microsoft.com/office/infopath/2007/PartnerControls">
        <TermInfo xmlns="http://schemas.microsoft.com/office/infopath/2007/PartnerControls">
          <TermName xmlns="http://schemas.microsoft.com/office/infopath/2007/PartnerControls">Tools</TermName>
          <TermId xmlns="http://schemas.microsoft.com/office/infopath/2007/PartnerControls">475ae005-fd1e-4cd0-b272-1b5cb0b043f6</TermId>
        </TermInfo>
      </Terms>
    </f63f70ecaa7045529a6c1c36eee6ae4a>
    <IconOverlay xmlns="http://schemas.microsoft.com/sharepoint/v4" xsi:nil="true"/>
    <e9bd31856ca3416783fad5b473c0cbcf xmlns="be5631b6-5d81-4fc3-8bce-54100bda3574">
      <Terms xmlns="http://schemas.microsoft.com/office/infopath/2007/PartnerControls">
        <TermInfo xmlns="http://schemas.microsoft.com/office/infopath/2007/PartnerControls">
          <TermName xmlns="http://schemas.microsoft.com/office/infopath/2007/PartnerControls">D2 VIP</TermName>
          <TermId xmlns="http://schemas.microsoft.com/office/infopath/2007/PartnerControls">8d689e1f-5f09-4b8f-9c26-9b42f0dffbd9</TermId>
        </TermInfo>
      </Terms>
    </e9bd31856ca3416783fad5b473c0cbcf>
    <p4cc95f7838144738d31897a3c221961 xmlns="be5631b6-5d81-4fc3-8bce-54100bda3574">
      <Terms xmlns="http://schemas.microsoft.com/office/infopath/2007/PartnerControls"/>
    </p4cc95f7838144738d31897a3c221961>
    <EESCDocumentSubtitleEN xmlns="be5631b6-5d81-4fc3-8bce-54100bda3574" xsi:nil="true"/>
    <EESCDocumentLanguage xmlns="be5631b6-5d81-4fc3-8bce-54100bda3574">NL</EESCDocumentLanguage>
    <p1e33a4286104e35b50e9a82123e5bb9 xmlns="be5631b6-5d81-4fc3-8bce-54100bda3574">
      <Terms xmlns="http://schemas.microsoft.com/office/infopath/2007/PartnerControls"/>
    </p1e33a4286104e35b50e9a82123e5bb9>
    <EESCWebpartDescriptionFR xmlns="be5631b6-5d81-4fc3-8bce-54100bda3574">&lt;p&gt;​&lt;span class="et-tab et-activetab"&gt;Cliquez sur le bouton de la langue 
pour trouver votre présentation!&lt;/span&gt;&lt;/p&gt;</EESCWebpartDescriptionFR>
    <EESCDocumentSortOrder xmlns="be5631b6-5d81-4fc3-8bce-54100bda3574" xsi:nil="true"/>
    <EESCDocumentTitleEN xmlns="be5631b6-5d81-4fc3-8bce-54100bda3574">Powerpoint presentation - EESC</EESCDocumentTitleEN>
    <EESCDocumentTitleFR xmlns="be5631b6-5d81-4fc3-8bce-54100bda3574">Powerpoint presentation - EESC</EESCDocumentTitleFR>
    <a25935c57f394befb28598c841abebd2 xmlns="be5631b6-5d81-4fc3-8bce-54100bda3574">
      <Terms xmlns="http://schemas.microsoft.com/office/infopath/2007/PartnerControls">
        <TermInfo xmlns="http://schemas.microsoft.com/office/infopath/2007/PartnerControls">
          <TermName xmlns="http://schemas.microsoft.com/office/infopath/2007/PartnerControls">Presentations of the EESC (PPT)</TermName>
          <TermId xmlns="http://schemas.microsoft.com/office/infopath/2007/PartnerControls">7c39bac2-8d5f-497f-a17f-91f188c4b231</TermId>
        </TermInfo>
      </Terms>
    </a25935c57f394befb28598c841abebd2>
    <EESCWebpartDescriptionEN xmlns="be5631b6-5d81-4fc3-8bce-54100bda3574">&lt;p&gt;​&lt;span class="et-tab et-activetab"&gt;Click on the language button to find 
your presentation!&lt;/span&gt;&lt;/p&gt;</EESCWebpartDescriptionEN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114A967-E8A6-4AF1-BFCE-97B1B07F9AA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e5631b6-5d81-4fc3-8bce-54100bda3574"/>
    <ds:schemaRef ds:uri="http://schemas.microsoft.com/sharepoint/v4"/>
    <ds:schemaRef ds:uri="5d0a19b5-9ec2-4a50-b920-c152286d37a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B6F2769-7194-4217-93D3-3AF3A4742282}">
  <ds:schemaRefs>
    <ds:schemaRef ds:uri="http://schemas.microsoft.com/office/2006/metadata/properties"/>
    <ds:schemaRef ds:uri="be5631b6-5d81-4fc3-8bce-54100bda3574"/>
    <ds:schemaRef ds:uri="http://www.w3.org/XML/1998/namespace"/>
    <ds:schemaRef ds:uri="http://purl.org/dc/terms/"/>
    <ds:schemaRef ds:uri="http://schemas.microsoft.com/sharepoint/v4"/>
    <ds:schemaRef ds:uri="http://schemas.microsoft.com/office/2006/documentManagement/types"/>
    <ds:schemaRef ds:uri="5d0a19b5-9ec2-4a50-b920-c152286d37ac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EESC-PPT-16-9-template-EN</Template>
  <TotalTime>0</TotalTime>
  <Words>872</Words>
  <Application>Microsoft Office PowerPoint</Application>
  <PresentationFormat>On-screen Show (16:9)</PresentationFormat>
  <Paragraphs>160</Paragraphs>
  <Slides>14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PowerPoint Presentation</vt:lpstr>
      <vt:lpstr>Het Europees Economisch en Sociaal Comité is een adviesorgaan dat het maatschappelijk middenveld vertegenwoordigt.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ECO</vt:lpstr>
      <vt:lpstr>CCMI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CESE-CdR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Algemene PowerPoint-presentatie van het EESC</dc:title>
  <dc:subject>Informatiedocument</dc:subject>
  <dc:creator>Ritari Susanna</dc:creator>
  <cp:keywords>EESC-2020-00061-00-00-INFO-TRA-EN</cp:keywords>
  <dc:description>Rapporteur:  - Original language: EN - Date of document: 15/01/2020 - Date of meeting:  - External documents:  - Administrator: MME RITARI Päivi Susanna</dc:description>
  <cp:lastModifiedBy>Nellissen Roland</cp:lastModifiedBy>
  <cp:revision>294</cp:revision>
  <cp:lastPrinted>2019-09-17T11:53:49Z</cp:lastPrinted>
  <dcterms:created xsi:type="dcterms:W3CDTF">2016-08-09T07:27:38Z</dcterms:created>
  <dcterms:modified xsi:type="dcterms:W3CDTF">2022-09-23T09:09:48Z</dcterms:modified>
  <cp:category/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0x010100B85EA8B0E0F14FF991E573FFDAD6900000410E33DB6FE37B438260E5F200D9F1F7</vt:lpwstr>
  </property>
  <property fmtid="{D5CDD505-2E9C-101B-9397-08002B2CF9AE}" pid="3" name="TaxKeywordTaxHTField">
    <vt:lpwstr>EESC-2016-06537-00-00-INFO-EDI-EN|ff72231b-fa24-458a-95ae-316dc39c1b13</vt:lpwstr>
  </property>
  <property fmtid="{D5CDD505-2E9C-101B-9397-08002B2CF9AE}" pid="4" name="TaxKeyword">
    <vt:lpwstr>727;#EESC-2016-06537-00-00-INFO-EDI-EN|ff72231b-fa24-458a-95ae-316dc39c1b13</vt:lpwstr>
  </property>
  <property fmtid="{D5CDD505-2E9C-101B-9397-08002B2CF9AE}" pid="5" name="webpart">
    <vt:lpwstr>269;#tools|0c11ceb7-d046-4add-b200-45f9cfd3891b</vt:lpwstr>
  </property>
  <property fmtid="{D5CDD505-2E9C-101B-9397-08002B2CF9AE}" pid="6" name="webpart-description-fr">
    <vt:lpwstr/>
  </property>
  <property fmtid="{D5CDD505-2E9C-101B-9397-08002B2CF9AE}" pid="7" name="subsite">
    <vt:lpwstr>168;#D2|01c23c43-8599-4ca6-813e-ab992951ac3a</vt:lpwstr>
  </property>
  <property fmtid="{D5CDD505-2E9C-101B-9397-08002B2CF9AE}" pid="8" name="topic">
    <vt:lpwstr>289;#Powerpoint presentations and templates|17e141b4-62b8-4388-920a-21efa1e74d37</vt:lpwstr>
  </property>
  <property fmtid="{D5CDD505-2E9C-101B-9397-08002B2CF9AE}" pid="9" name="site">
    <vt:lpwstr>76;#D|83bdc641-3514-4745-88bc-62368d5fb7ea</vt:lpwstr>
  </property>
  <property fmtid="{D5CDD505-2E9C-101B-9397-08002B2CF9AE}" pid="10" name="_dlc_DocIdItemGuid">
    <vt:lpwstr>ccb28696-ca70-4a95-b6b9-b7cf39946227</vt:lpwstr>
  </property>
  <property fmtid="{D5CDD505-2E9C-101B-9397-08002B2CF9AE}" pid="11" name="Order">
    <vt:r8>194600</vt:r8>
  </property>
  <property fmtid="{D5CDD505-2E9C-101B-9397-08002B2CF9AE}" pid="12" name="EESCTopic">
    <vt:lpwstr>103;#Presentations of the EESC (PPT)|7c39bac2-8d5f-497f-a17f-91f188c4b231</vt:lpwstr>
  </property>
  <property fmtid="{D5CDD505-2E9C-101B-9397-08002B2CF9AE}" pid="13" name="EESCUnit">
    <vt:lpwstr>48;#D2 VIP|8d689e1f-5f09-4b8f-9c26-9b42f0dffbd9</vt:lpwstr>
  </property>
  <property fmtid="{D5CDD505-2E9C-101B-9397-08002B2CF9AE}" pid="14" name="EESCWebpart">
    <vt:lpwstr>160;#Tools|475ae005-fd1e-4cd0-b272-1b5cb0b043f6</vt:lpwstr>
  </property>
  <property fmtid="{D5CDD505-2E9C-101B-9397-08002B2CF9AE}" pid="15" name="EESCDocumentClassification">
    <vt:lpwstr/>
  </property>
  <property fmtid="{D5CDD505-2E9C-101B-9397-08002B2CF9AE}" pid="16" name="EESCDocumentTitleEN">
    <vt:lpwstr>Powerpoint presentation - EESC</vt:lpwstr>
  </property>
  <property fmtid="{D5CDD505-2E9C-101B-9397-08002B2CF9AE}" pid="17" name="EESCDecisionBasis">
    <vt:lpwstr/>
  </property>
  <property fmtid="{D5CDD505-2E9C-101B-9397-08002B2CF9AE}" pid="18" name="f771e245770a4291871e6eda99aa83f7">
    <vt:lpwstr/>
  </property>
  <property fmtid="{D5CDD505-2E9C-101B-9397-08002B2CF9AE}" pid="19" name="_docset_NoMedatataSyncRequired">
    <vt:lpwstr>False</vt:lpwstr>
  </property>
  <property fmtid="{D5CDD505-2E9C-101B-9397-08002B2CF9AE}" pid="20" name="EESCDirectorate">
    <vt:lpwstr/>
  </property>
  <property fmtid="{D5CDD505-2E9C-101B-9397-08002B2CF9AE}" pid="21" name="EESCAdditionalTopics">
    <vt:lpwstr/>
  </property>
  <property fmtid="{D5CDD505-2E9C-101B-9397-08002B2CF9AE}" pid="22" name="p1e33a4286104e35b50e9a82123e5bb9">
    <vt:lpwstr/>
  </property>
  <property fmtid="{D5CDD505-2E9C-101B-9397-08002B2CF9AE}" pid="23" name="DocumentType_0">
    <vt:lpwstr>INFO|d9136e7c-93a9-4c42-9d28-92b61e85f80c</vt:lpwstr>
  </property>
  <property fmtid="{D5CDD505-2E9C-101B-9397-08002B2CF9AE}" pid="24" name="AvailableTranslations">
    <vt:lpwstr>43;#HR|2f555653-ed1a-4fe6-8362-9082d95989e5;#4;#EN|f2175f21-25d7-44a3-96da-d6a61b075e1b;#11;#FR|d2afafd3-4c81-4f60-8f52-ee33f2f54ff3;#45;#FI|87606a43-d45f-42d6-b8c9-e1a3457db5b7;#47;#ET|ff6c3f4c-b02c-4c3c-ab07-2c37995a7a0a;#44;#BG|1a1b3951-7821-4e6a-85f5-</vt:lpwstr>
  </property>
  <property fmtid="{D5CDD505-2E9C-101B-9397-08002B2CF9AE}" pid="25" name="DossierName_0">
    <vt:lpwstr/>
  </property>
  <property fmtid="{D5CDD505-2E9C-101B-9397-08002B2CF9AE}" pid="26" name="DocumentSource_0">
    <vt:lpwstr>EESC|422833ec-8d7e-4e65-8e4e-8bed07ffb729</vt:lpwstr>
  </property>
  <property fmtid="{D5CDD505-2E9C-101B-9397-08002B2CF9AE}" pid="27" name="FicheYear">
    <vt:i4>2020</vt:i4>
  </property>
  <property fmtid="{D5CDD505-2E9C-101B-9397-08002B2CF9AE}" pid="28" name="DocumentNumber">
    <vt:i4>61</vt:i4>
  </property>
  <property fmtid="{D5CDD505-2E9C-101B-9397-08002B2CF9AE}" pid="29" name="DocumentVersion">
    <vt:i4>0</vt:i4>
  </property>
  <property fmtid="{D5CDD505-2E9C-101B-9397-08002B2CF9AE}" pid="30" name="DocumentStatus">
    <vt:lpwstr>2;#TRA|150d2a88-1431-44e6-a8ca-0bb753ab8672</vt:lpwstr>
  </property>
  <property fmtid="{D5CDD505-2E9C-101B-9397-08002B2CF9AE}" pid="31" name="DossierName">
    <vt:lpwstr/>
  </property>
  <property fmtid="{D5CDD505-2E9C-101B-9397-08002B2CF9AE}" pid="32" name="Confidentiality">
    <vt:lpwstr>5;#Unrestricted|826e22d7-d029-4ec0-a450-0c28ff673572</vt:lpwstr>
  </property>
  <property fmtid="{D5CDD505-2E9C-101B-9397-08002B2CF9AE}" pid="33" name="Confidentiality_0">
    <vt:lpwstr>Unrestricted|826e22d7-d029-4ec0-a450-0c28ff673572</vt:lpwstr>
  </property>
  <property fmtid="{D5CDD505-2E9C-101B-9397-08002B2CF9AE}" pid="34" name="OriginalLanguage">
    <vt:lpwstr>4;#EN|f2175f21-25d7-44a3-96da-d6a61b075e1b</vt:lpwstr>
  </property>
  <property fmtid="{D5CDD505-2E9C-101B-9397-08002B2CF9AE}" pid="35" name="MeetingName">
    <vt:lpwstr/>
  </property>
  <property fmtid="{D5CDD505-2E9C-101B-9397-08002B2CF9AE}" pid="36" name="DocumentStatus_0">
    <vt:lpwstr>TRA|150d2a88-1431-44e6-a8ca-0bb753ab8672</vt:lpwstr>
  </property>
  <property fmtid="{D5CDD505-2E9C-101B-9397-08002B2CF9AE}" pid="37" name="OriginalLanguage_0">
    <vt:lpwstr>EN|f2175f21-25d7-44a3-96da-d6a61b075e1b</vt:lpwstr>
  </property>
  <property fmtid="{D5CDD505-2E9C-101B-9397-08002B2CF9AE}" pid="38" name="TaxCatchAll">
    <vt:lpwstr>32;#DA|5d49c027-8956-412b-aa16-e85a0f96ad0e;#13;#IT|0774613c-01ed-4e5d-a25d-11d2388de825;#46;#SK|46d9fce0-ef79-4f71-b89b-cd6aa82426b8;#40;#SV|c2ed69e7-a339-43d7-8f22-d93680a92aa0;#6;#Final|ea5e6674-7b27-4bac-b091-73adbb394efe;#5;#Unrestricted|826e22d7-d02</vt:lpwstr>
  </property>
  <property fmtid="{D5CDD505-2E9C-101B-9397-08002B2CF9AE}" pid="39" name="AvailableTranslations_0">
    <vt:lpwstr>EN|f2175f21-25d7-44a3-96da-d6a61b075e1b;DA|5d49c027-8956-412b-aa16-e85a0f96ad0e;IT|0774613c-01ed-4e5d-a25d-11d2388de825;SK|46d9fce0-ef79-4f71-b89b-cd6aa82426b8;SV|c2ed69e7-a339-43d7-8f22-d93680a92aa0</vt:lpwstr>
  </property>
  <property fmtid="{D5CDD505-2E9C-101B-9397-08002B2CF9AE}" pid="40" name="VersionStatus">
    <vt:lpwstr>6;#Final|ea5e6674-7b27-4bac-b091-73adbb394efe</vt:lpwstr>
  </property>
  <property fmtid="{D5CDD505-2E9C-101B-9397-08002B2CF9AE}" pid="41" name="VersionStatus_0">
    <vt:lpwstr>Final|ea5e6674-7b27-4bac-b091-73adbb394efe</vt:lpwstr>
  </property>
  <property fmtid="{D5CDD505-2E9C-101B-9397-08002B2CF9AE}" pid="42" name="FicheNumber">
    <vt:i4>91</vt:i4>
  </property>
  <property fmtid="{D5CDD505-2E9C-101B-9397-08002B2CF9AE}" pid="43" name="DocumentYear">
    <vt:i4>2020</vt:i4>
  </property>
  <property fmtid="{D5CDD505-2E9C-101B-9397-08002B2CF9AE}" pid="44" name="DocumentSource">
    <vt:lpwstr>1;#EESC|422833ec-8d7e-4e65-8e4e-8bed07ffb729</vt:lpwstr>
  </property>
  <property fmtid="{D5CDD505-2E9C-101B-9397-08002B2CF9AE}" pid="45" name="DocumentType">
    <vt:lpwstr>3;#INFO|d9136e7c-93a9-4c42-9d28-92b61e85f80c</vt:lpwstr>
  </property>
  <property fmtid="{D5CDD505-2E9C-101B-9397-08002B2CF9AE}" pid="46" name="DocumentPart">
    <vt:i4>0</vt:i4>
  </property>
  <property fmtid="{D5CDD505-2E9C-101B-9397-08002B2CF9AE}" pid="47" name="RequestingService">
    <vt:lpwstr>Visites / Publications</vt:lpwstr>
  </property>
  <property fmtid="{D5CDD505-2E9C-101B-9397-08002B2CF9AE}" pid="48" name="MeetingName_0">
    <vt:lpwstr/>
  </property>
  <property fmtid="{D5CDD505-2E9C-101B-9397-08002B2CF9AE}" pid="49" name="DocumentLanguage">
    <vt:lpwstr>41;#NL|55c6556c-b4f4-441d-9acf-c498d4f838bd</vt:lpwstr>
  </property>
  <property fmtid="{D5CDD505-2E9C-101B-9397-08002B2CF9AE}" pid="50" name="DocumentLanguage_0">
    <vt:lpwstr>EN|f2175f21-25d7-44a3-96da-d6a61b075e1b</vt:lpwstr>
  </property>
</Properties>
</file>