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3455" r:id="rId4"/>
  </p:sldMasterIdLst>
  <p:notesMasterIdLst>
    <p:notesMasterId r:id="rId19"/>
  </p:notesMasterIdLst>
  <p:sldIdLst>
    <p:sldId id="303" r:id="rId5"/>
    <p:sldId id="281" r:id="rId6"/>
    <p:sldId id="260" r:id="rId7"/>
    <p:sldId id="315" r:id="rId8"/>
    <p:sldId id="273" r:id="rId9"/>
    <p:sldId id="263" r:id="rId10"/>
    <p:sldId id="264" r:id="rId11"/>
    <p:sldId id="271" r:id="rId12"/>
    <p:sldId id="318" r:id="rId13"/>
    <p:sldId id="274" r:id="rId14"/>
    <p:sldId id="275" r:id="rId15"/>
    <p:sldId id="311" r:id="rId16"/>
    <p:sldId id="316" r:id="rId17"/>
    <p:sldId id="317" r:id="rId18"/>
  </p:sldIdLst>
  <p:sldSz cx="9144000" cy="5143500" type="screen16x9"/>
  <p:notesSz cx="68580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atriz Porres" initials="bpo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4A73"/>
    <a:srgbClr val="0060A0"/>
    <a:srgbClr val="008342"/>
    <a:srgbClr val="1E9DC2"/>
    <a:srgbClr val="595959"/>
    <a:srgbClr val="004B8E"/>
    <a:srgbClr val="B4CF61"/>
    <a:srgbClr val="FFDA1A"/>
    <a:srgbClr val="73FEFF"/>
    <a:srgbClr val="905F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928" autoAdjust="0"/>
    <p:restoredTop sz="94612"/>
  </p:normalViewPr>
  <p:slideViewPr>
    <p:cSldViewPr snapToGrid="0" snapToObjects="1">
      <p:cViewPr varScale="1">
        <p:scale>
          <a:sx n="47" d="100"/>
          <a:sy n="47" d="100"/>
        </p:scale>
        <p:origin x="402" y="60"/>
      </p:cViewPr>
      <p:guideLst>
        <p:guide orient="horz" pos="1620"/>
        <p:guide pos="2880"/>
      </p:guideLst>
    </p:cSldViewPr>
  </p:slideViewPr>
  <p:notesTextViewPr>
    <p:cViewPr>
      <p:scale>
        <a:sx n="114" d="100"/>
        <a:sy n="114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18T16:10:09.351" idx="1">
    <p:pos x="5760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4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34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53098-4978-5941-B655-6F5EAB169B88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8813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44861"/>
            <a:ext cx="5486400" cy="36367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2971800" cy="4634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2669"/>
            <a:ext cx="2971800" cy="4634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D621B-A482-9F46-974E-D637899829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547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D621B-A482-9F46-974E-D637899829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950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D621B-A482-9F46-974E-D6378998292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195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D621B-A482-9F46-974E-D6378998292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739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D621B-A482-9F46-974E-D6378998292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80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D621B-A482-9F46-974E-D6378998292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158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dirty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esc.europa.eu/?i=portal.en.group-3" TargetMode="External"/><Relationship Id="rId5" Type="http://schemas.openxmlformats.org/officeDocument/2006/relationships/hyperlink" Target="http://www.eesc.europa.eu/?i=portal.en.group-2" TargetMode="External"/><Relationship Id="rId4" Type="http://schemas.openxmlformats.org/officeDocument/2006/relationships/hyperlink" Target="http://www.eesc.europa.eu/?i=portal.en.group-1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hyperlink" Target="http://memberspage.eesc.europa.eu/#/?mandate=mem&amp;language=en&amp;country=DK&amp;v=1476435214319" TargetMode="External"/><Relationship Id="rId26" Type="http://schemas.openxmlformats.org/officeDocument/2006/relationships/hyperlink" Target="http://memberspage.eesc.europa.eu/#/?mandate=mem&amp;language=en&amp;country=DE&amp;v=1476435365051" TargetMode="External"/><Relationship Id="rId39" Type="http://schemas.openxmlformats.org/officeDocument/2006/relationships/image" Target="../media/image24.png"/><Relationship Id="rId21" Type="http://schemas.openxmlformats.org/officeDocument/2006/relationships/image" Target="../media/image15.png"/><Relationship Id="rId34" Type="http://schemas.openxmlformats.org/officeDocument/2006/relationships/hyperlink" Target="http://memberspage.eesc.europa.eu/#/?mandate=mem&amp;language=en&amp;country=LT&amp;v=1476434897523" TargetMode="External"/><Relationship Id="rId42" Type="http://schemas.openxmlformats.org/officeDocument/2006/relationships/hyperlink" Target="http://memberspage.eesc.europa.eu/#/?mandate=mem&amp;language=en&amp;country=SI&amp;v=1476435068839" TargetMode="External"/><Relationship Id="rId47" Type="http://schemas.openxmlformats.org/officeDocument/2006/relationships/image" Target="../media/image28.png"/><Relationship Id="rId50" Type="http://schemas.openxmlformats.org/officeDocument/2006/relationships/hyperlink" Target="http://memberspage.eesc.europa.eu/#/?mandate=mem&amp;language=en&amp;country=BG&amp;v=1476435255101" TargetMode="External"/><Relationship Id="rId55" Type="http://schemas.openxmlformats.org/officeDocument/2006/relationships/image" Target="../media/image32.png"/><Relationship Id="rId7" Type="http://schemas.openxmlformats.org/officeDocument/2006/relationships/image" Target="../media/image8.png"/><Relationship Id="rId12" Type="http://schemas.openxmlformats.org/officeDocument/2006/relationships/hyperlink" Target="http://memberspage.eesc.europa.eu/#/?mandate=mem&amp;language=en&amp;country=IE&amp;v=1476434758590" TargetMode="External"/><Relationship Id="rId17" Type="http://schemas.openxmlformats.org/officeDocument/2006/relationships/image" Target="../media/image13.png"/><Relationship Id="rId25" Type="http://schemas.openxmlformats.org/officeDocument/2006/relationships/image" Target="../media/image17.png"/><Relationship Id="rId33" Type="http://schemas.openxmlformats.org/officeDocument/2006/relationships/image" Target="../media/image21.png"/><Relationship Id="rId38" Type="http://schemas.openxmlformats.org/officeDocument/2006/relationships/hyperlink" Target="http://memberspage.eesc.europa.eu/#/?mandate=mem&amp;language=en&amp;country=CZ&amp;v=1476435195005" TargetMode="External"/><Relationship Id="rId46" Type="http://schemas.openxmlformats.org/officeDocument/2006/relationships/hyperlink" Target="http://memberspage.eesc.europa.eu/#/?mandate=mem&amp;language=en&amp;country=HU&amp;v=1476434936804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://memberspage.eesc.europa.eu/#/?mandate=mem&amp;language=en&amp;country=NL&amp;v=1476434972756" TargetMode="External"/><Relationship Id="rId20" Type="http://schemas.openxmlformats.org/officeDocument/2006/relationships/hyperlink" Target="http://memberspage.eesc.europa.eu/#/?mandate=mem&amp;language=en&amp;country=LU&amp;v=1476434917780" TargetMode="External"/><Relationship Id="rId29" Type="http://schemas.openxmlformats.org/officeDocument/2006/relationships/image" Target="../media/image19.png"/><Relationship Id="rId41" Type="http://schemas.openxmlformats.org/officeDocument/2006/relationships/image" Target="../media/image25.png"/><Relationship Id="rId54" Type="http://schemas.openxmlformats.org/officeDocument/2006/relationships/hyperlink" Target="http://memberspage.eesc.europa.eu/#/?mandate=mem&amp;language=en&amp;country=MT&amp;v=147643495608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mberspage.eesc.europa.eu/#/?mandate=mem&amp;language=en&amp;country=FR&amp;v=1476433996768" TargetMode="External"/><Relationship Id="rId11" Type="http://schemas.openxmlformats.org/officeDocument/2006/relationships/image" Target="../media/image10.png"/><Relationship Id="rId24" Type="http://schemas.openxmlformats.org/officeDocument/2006/relationships/hyperlink" Target="http://memberspage.eesc.europa.eu/#/?mandate=mem&amp;language=en&amp;country=FI&amp;v=1476435109061" TargetMode="External"/><Relationship Id="rId32" Type="http://schemas.openxmlformats.org/officeDocument/2006/relationships/hyperlink" Target="http://memberspage.eesc.europa.eu/#/?mandate=mem&amp;language=en&amp;country=LV&amp;v=1476434877883" TargetMode="External"/><Relationship Id="rId37" Type="http://schemas.openxmlformats.org/officeDocument/2006/relationships/image" Target="../media/image23.png"/><Relationship Id="rId40" Type="http://schemas.openxmlformats.org/officeDocument/2006/relationships/hyperlink" Target="http://memberspage.eesc.europa.eu/#/?mandate=mem&amp;language=en&amp;country=SK&amp;v=1476435091010" TargetMode="External"/><Relationship Id="rId45" Type="http://schemas.openxmlformats.org/officeDocument/2006/relationships/image" Target="../media/image27.png"/><Relationship Id="rId53" Type="http://schemas.openxmlformats.org/officeDocument/2006/relationships/image" Target="../media/image31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23" Type="http://schemas.openxmlformats.org/officeDocument/2006/relationships/image" Target="../media/image16.png"/><Relationship Id="rId28" Type="http://schemas.openxmlformats.org/officeDocument/2006/relationships/hyperlink" Target="http://memberspage.eesc.europa.eu/#/?mandate=mem&amp;language=en&amp;country=IT&amp;v=1476434819717" TargetMode="External"/><Relationship Id="rId36" Type="http://schemas.openxmlformats.org/officeDocument/2006/relationships/hyperlink" Target="http://memberspage.eesc.europa.eu/#/?mandate=mem&amp;language=en&amp;country=PL&amp;v=1476435015960" TargetMode="External"/><Relationship Id="rId49" Type="http://schemas.openxmlformats.org/officeDocument/2006/relationships/image" Target="../media/image29.png"/><Relationship Id="rId57" Type="http://schemas.openxmlformats.org/officeDocument/2006/relationships/image" Target="../media/image33.png"/><Relationship Id="rId10" Type="http://schemas.openxmlformats.org/officeDocument/2006/relationships/hyperlink" Target="http://memberspage.eesc.europa.eu/#/?mandate=mem&amp;language=en&amp;country=PT&amp;v=1476435032537" TargetMode="External"/><Relationship Id="rId19" Type="http://schemas.openxmlformats.org/officeDocument/2006/relationships/image" Target="../media/image14.png"/><Relationship Id="rId31" Type="http://schemas.openxmlformats.org/officeDocument/2006/relationships/image" Target="../media/image20.png"/><Relationship Id="rId44" Type="http://schemas.openxmlformats.org/officeDocument/2006/relationships/hyperlink" Target="http://memberspage.eesc.europa.eu/#/?mandate=mem&amp;language=en&amp;country=HR&amp;v=1476434797066" TargetMode="External"/><Relationship Id="rId52" Type="http://schemas.openxmlformats.org/officeDocument/2006/relationships/hyperlink" Target="http://memberspage.eesc.europa.eu/#/?mandate=mem&amp;language=en&amp;country=GR&amp;v=1476434737705" TargetMode="External"/><Relationship Id="rId4" Type="http://schemas.openxmlformats.org/officeDocument/2006/relationships/hyperlink" Target="http://memberspage.eesc.europa.eu/#/?mandate=mem&amp;language=en&amp;country=AT&amp;v=1476434993216" TargetMode="External"/><Relationship Id="rId9" Type="http://schemas.openxmlformats.org/officeDocument/2006/relationships/image" Target="../media/image9.png"/><Relationship Id="rId14" Type="http://schemas.openxmlformats.org/officeDocument/2006/relationships/hyperlink" Target="http://memberspage.eesc.europa.eu/#/?mandate=mem&amp;language=en&amp;country=BE&amp;v=1476435236473" TargetMode="External"/><Relationship Id="rId22" Type="http://schemas.openxmlformats.org/officeDocument/2006/relationships/hyperlink" Target="http://memberspage.eesc.europa.eu/#/?mandate=mem&amp;language=en&amp;country=SE&amp;v=1476435128655" TargetMode="External"/><Relationship Id="rId27" Type="http://schemas.openxmlformats.org/officeDocument/2006/relationships/image" Target="../media/image18.png"/><Relationship Id="rId30" Type="http://schemas.openxmlformats.org/officeDocument/2006/relationships/hyperlink" Target="http://memberspage.eesc.europa.eu/#/?mandate=mem&amp;language=en&amp;country=EE&amp;v=1476435384691" TargetMode="External"/><Relationship Id="rId35" Type="http://schemas.openxmlformats.org/officeDocument/2006/relationships/image" Target="../media/image22.png"/><Relationship Id="rId43" Type="http://schemas.openxmlformats.org/officeDocument/2006/relationships/image" Target="../media/image26.png"/><Relationship Id="rId48" Type="http://schemas.openxmlformats.org/officeDocument/2006/relationships/hyperlink" Target="http://memberspage.eesc.europa.eu/#/?mandate=mem&amp;language=en&amp;country=RO&amp;v=1476435051150" TargetMode="External"/><Relationship Id="rId56" Type="http://schemas.openxmlformats.org/officeDocument/2006/relationships/hyperlink" Target="http://memberspage.eesc.europa.eu/#/?mandate=mem&amp;language=en&amp;country=CY&amp;v=1476434858553" TargetMode="External"/><Relationship Id="rId8" Type="http://schemas.openxmlformats.org/officeDocument/2006/relationships/hyperlink" Target="http://memberspage.eesc.europa.eu/#/?mandate=mem&amp;language=en&amp;country=ES&amp;v=1476434775779" TargetMode="External"/><Relationship Id="rId51" Type="http://schemas.openxmlformats.org/officeDocument/2006/relationships/image" Target="../media/image30.png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esc.europa.eu/?i=portal.en.nat-section" TargetMode="External"/><Relationship Id="rId3" Type="http://schemas.openxmlformats.org/officeDocument/2006/relationships/image" Target="../media/image4.jpeg"/><Relationship Id="rId7" Type="http://schemas.openxmlformats.org/officeDocument/2006/relationships/hyperlink" Target="http://www.eesc.europa.eu/?i=portal.en.rex-sectio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esc.europa.eu/?i=portal.en.ten-section" TargetMode="External"/><Relationship Id="rId5" Type="http://schemas.openxmlformats.org/officeDocument/2006/relationships/hyperlink" Target="http://www.eesc.europa.eu/?i=portal.en.int-section" TargetMode="External"/><Relationship Id="rId4" Type="http://schemas.openxmlformats.org/officeDocument/2006/relationships/hyperlink" Target="http://www.eesc.europa.eu/?i=portal.en.eco-section" TargetMode="External"/><Relationship Id="rId9" Type="http://schemas.openxmlformats.org/officeDocument/2006/relationships/hyperlink" Target="http://www.eesc.europa.eu/?i=portal.en.soc-section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esc.europa.eu/?i=portal.en.nat-section" TargetMode="External"/><Relationship Id="rId3" Type="http://schemas.openxmlformats.org/officeDocument/2006/relationships/image" Target="../media/image4.jpeg"/><Relationship Id="rId7" Type="http://schemas.openxmlformats.org/officeDocument/2006/relationships/hyperlink" Target="http://www.eesc.europa.eu/?i=portal.en.rex-sectio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esc.europa.eu/?i=portal.en.ten-section" TargetMode="External"/><Relationship Id="rId5" Type="http://schemas.openxmlformats.org/officeDocument/2006/relationships/hyperlink" Target="http://www.eesc.europa.eu/?i=portal.en.int-section" TargetMode="External"/><Relationship Id="rId4" Type="http://schemas.openxmlformats.org/officeDocument/2006/relationships/hyperlink" Target="http://www.eesc.europa.eu/?i=portal.en.eco-section" TargetMode="External"/><Relationship Id="rId9" Type="http://schemas.openxmlformats.org/officeDocument/2006/relationships/hyperlink" Target="http://www.eesc.europa.eu/?i=portal.en.soc-sec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0" y="3306618"/>
            <a:ext cx="7962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7200" b="1">
                <a:solidFill>
                  <a:prstClr val="white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Dobro došli!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05242B-147C-9D46-8D12-90EA5DAA1E94}"/>
              </a:ext>
            </a:extLst>
          </p:cNvPr>
          <p:cNvSpPr txBox="1"/>
          <p:nvPr/>
        </p:nvSpPr>
        <p:spPr>
          <a:xfrm rot="16200000">
            <a:off x="-1906523" y="1791323"/>
            <a:ext cx="44988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>
                <a:solidFill>
                  <a:prstClr val="white"/>
                </a:solidFill>
              </a:rPr>
              <a:t>© Architecture: Art &amp; Build + Atelier d’architecture Paul Noël </a:t>
            </a:r>
          </a:p>
        </p:txBody>
      </p:sp>
    </p:spTree>
    <p:extLst>
      <p:ext uri="{BB962C8B-B14F-4D97-AF65-F5344CB8AC3E}">
        <p14:creationId xmlns:p14="http://schemas.microsoft.com/office/powerpoint/2010/main" val="309040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1360617"/>
            <a:ext cx="9144000" cy="3752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normAutofit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r>
              <a:rPr lang="hr-HR" sz="2000" b="1" dirty="0">
                <a:solidFill>
                  <a:srgbClr val="0060A0"/>
                </a:solidFill>
                <a:latin typeface="Calibri" panose="020F0502020204030204" pitchFamily="34" charset="0"/>
              </a:rPr>
              <a:t>EGSO NAM JE POTREBAN JER…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786183" y="1735825"/>
            <a:ext cx="4165051" cy="83592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r-HR" sz="1600" dirty="0">
                <a:solidFill>
                  <a:srgbClr val="595959"/>
                </a:solidFill>
                <a:latin typeface="Calibri" pitchFamily="34" charset="0"/>
              </a:rPr>
              <a:t>...je to jedini način na koji europske interesne skupine mogu službeno</a:t>
            </a:r>
            <a:r>
              <a:rPr lang="hr-HR" sz="1600" dirty="0">
                <a:latin typeface="Calibri" pitchFamily="34" charset="0"/>
              </a:rPr>
              <a:t> </a:t>
            </a:r>
            <a:r>
              <a:rPr lang="hr-HR" sz="1600" b="1" dirty="0">
                <a:solidFill>
                  <a:srgbClr val="1F5FA0"/>
                </a:solidFill>
                <a:latin typeface="Calibri" pitchFamily="34" charset="0"/>
              </a:rPr>
              <a:t>utjecati na zakonodavne prijedloge EU-a u institucijskom okruženju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786183" y="2911366"/>
            <a:ext cx="4165051" cy="622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z="1600" dirty="0">
                <a:solidFill>
                  <a:srgbClr val="595959"/>
                </a:solidFill>
                <a:latin typeface="Calibri" pitchFamily="34" charset="0"/>
              </a:rPr>
              <a:t>...je sudjelovanje organiziranog civilnog društva ključna sastavnica demokracije –</a:t>
            </a:r>
            <a:r>
              <a:rPr lang="hr-HR" sz="1600" b="1" dirty="0">
                <a:solidFill>
                  <a:srgbClr val="0060A0"/>
                </a:solidFill>
                <a:latin typeface="Calibri" pitchFamily="34" charset="0"/>
              </a:rPr>
              <a:t> participativna demokracija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786183" y="3781320"/>
            <a:ext cx="4165051" cy="1087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z="1600" dirty="0">
                <a:solidFill>
                  <a:srgbClr val="595959"/>
                </a:solidFill>
                <a:latin typeface="Calibri" pitchFamily="34" charset="0"/>
              </a:rPr>
              <a:t>...su pokrivene sve </a:t>
            </a:r>
            <a:r>
              <a:rPr lang="hr-HR" sz="1600" b="1" dirty="0">
                <a:solidFill>
                  <a:srgbClr val="1F5FA0"/>
                </a:solidFill>
                <a:latin typeface="Calibri" pitchFamily="34" charset="0"/>
              </a:rPr>
              <a:t>teme važne za svakodnevni život građana</a:t>
            </a:r>
            <a:r>
              <a:rPr lang="hr-HR" sz="1600" dirty="0">
                <a:solidFill>
                  <a:srgbClr val="595959"/>
                </a:solidFill>
                <a:latin typeface="Calibri" pitchFamily="34" charset="0"/>
              </a:rPr>
              <a:t> (zapošljavanje, zdravlje, prava potrošača, poljoprivreda, borba protiv organiziranog kriminala itd.)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436604" y="1360616"/>
            <a:ext cx="1804087" cy="750416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defRPr/>
            </a:pPr>
            <a:endParaRPr lang="en-GB" sz="1600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97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 build="p"/>
      <p:bldP spid="10" grpId="0" build="p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1419225"/>
            <a:ext cx="9144000" cy="521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endParaRPr lang="fr-BE" sz="2000" dirty="0">
              <a:solidFill>
                <a:srgbClr val="0060A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825992" y="1798320"/>
            <a:ext cx="4112062" cy="3037289"/>
          </a:xfrm>
          <a:prstGeom prst="ellipse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riangle 18"/>
          <p:cNvSpPr/>
          <p:nvPr/>
        </p:nvSpPr>
        <p:spPr>
          <a:xfrm rot="16200000">
            <a:off x="4704681" y="2729911"/>
            <a:ext cx="296562" cy="413436"/>
          </a:xfrm>
          <a:prstGeom prst="triangle">
            <a:avLst>
              <a:gd name="adj" fmla="val 46824"/>
            </a:avLst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5059680" y="2319655"/>
            <a:ext cx="3697142" cy="2331704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lnSpc>
                <a:spcPts val="2060"/>
              </a:lnSpc>
              <a:spcBef>
                <a:spcPts val="1200"/>
              </a:spcBef>
              <a:defRPr/>
            </a:pPr>
            <a:r>
              <a:rPr lang="hr-HR" sz="1600">
                <a:solidFill>
                  <a:schemeClr val="bg1"/>
                </a:solidFill>
                <a:latin typeface="Calibri" panose="020F0502020204030204" pitchFamily="34" charset="0"/>
              </a:rPr>
              <a:t>Nipošto! Odbor je jedino okupljalište i forum za dijalog na razini europskih institucija koji predstavnicima različitih interesnih skupina omogućuje postizanje konsenzusa. </a:t>
            </a:r>
          </a:p>
          <a:p>
            <a:pPr algn="ctr">
              <a:lnSpc>
                <a:spcPts val="2060"/>
              </a:lnSpc>
              <a:spcBef>
                <a:spcPts val="1200"/>
              </a:spcBef>
              <a:defRPr/>
            </a:pPr>
            <a:r>
              <a:rPr lang="hr-HR" sz="1600">
                <a:solidFill>
                  <a:schemeClr val="bg1"/>
                </a:solidFill>
                <a:latin typeface="Calibri" panose="020F0502020204030204" pitchFamily="34" charset="0"/>
                <a:ea typeface="MS PGothic" pitchFamily="34" charset="-128"/>
              </a:rPr>
              <a:t>Lobiji, za razliku od toga, očigledno postoje da bi predstavili samo jednu stranu priče. </a:t>
            </a:r>
          </a:p>
        </p:txBody>
      </p:sp>
      <p:sp>
        <p:nvSpPr>
          <p:cNvPr id="21" name="Oval 20"/>
          <p:cNvSpPr/>
          <p:nvPr/>
        </p:nvSpPr>
        <p:spPr>
          <a:xfrm>
            <a:off x="436604" y="1197404"/>
            <a:ext cx="1804087" cy="112034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riangle 21"/>
          <p:cNvSpPr/>
          <p:nvPr/>
        </p:nvSpPr>
        <p:spPr>
          <a:xfrm rot="8168938">
            <a:off x="1501468" y="2092909"/>
            <a:ext cx="296562" cy="413436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436604" y="1360616"/>
            <a:ext cx="1804087" cy="750416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defRPr/>
            </a:pPr>
            <a:r>
              <a:rPr lang="hr-HR" sz="1600">
                <a:solidFill>
                  <a:srgbClr val="595959"/>
                </a:solidFill>
                <a:latin typeface="Calibri" panose="020F0502020204030204" pitchFamily="34" charset="0"/>
              </a:rPr>
              <a:t>Dakle, EGSO je neka vrsta lobija?</a:t>
            </a:r>
          </a:p>
        </p:txBody>
      </p:sp>
    </p:spTree>
    <p:extLst>
      <p:ext uri="{BB962C8B-B14F-4D97-AF65-F5344CB8AC3E}">
        <p14:creationId xmlns:p14="http://schemas.microsoft.com/office/powerpoint/2010/main" val="113946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 animBg="1"/>
      <p:bldP spid="19" grpId="1" animBg="1"/>
      <p:bldP spid="2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E564CB-2792-E047-AEA3-5B749B6A611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35958" y="1940560"/>
            <a:ext cx="4627130" cy="309473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hr-HR" sz="1800">
                <a:solidFill>
                  <a:srgbClr val="595959"/>
                </a:solidFill>
                <a:latin typeface="Calibri" pitchFamily="34" charset="0"/>
              </a:rPr>
              <a:t>Članovi EGSO-a imaju pravo usmeno i pismeno raditi na svom jeziku. To znači da je EGSO u potpunosti višejezična institucija u kojoj su u uporabi sva </a:t>
            </a:r>
            <a:r>
              <a:rPr lang="hr-HR" sz="1800" b="1">
                <a:solidFill>
                  <a:srgbClr val="0060A0"/>
                </a:solidFill>
                <a:latin typeface="Calibri" pitchFamily="34" charset="0"/>
              </a:rPr>
              <a:t>24 službena jezika</a:t>
            </a:r>
            <a:r>
              <a:rPr lang="hr-HR" sz="1800">
                <a:solidFill>
                  <a:srgbClr val="595959"/>
                </a:solidFill>
                <a:latin typeface="Calibri" pitchFamily="34" charset="0"/>
              </a:rPr>
              <a:t> Europske unije.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32F4294-ACA2-AE49-944B-E2CB39A4A804}"/>
              </a:ext>
            </a:extLst>
          </p:cNvPr>
          <p:cNvSpPr txBox="1">
            <a:spLocks/>
          </p:cNvSpPr>
          <p:nvPr/>
        </p:nvSpPr>
        <p:spPr bwMode="auto">
          <a:xfrm>
            <a:off x="0" y="1419225"/>
            <a:ext cx="9144000" cy="521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r>
              <a:rPr lang="hr-HR" sz="2000" b="1">
                <a:solidFill>
                  <a:srgbClr val="0060A0"/>
                </a:solidFill>
                <a:latin typeface="Calibri" panose="020F0502020204030204" pitchFamily="34" charset="0"/>
              </a:rPr>
              <a:t>VIŠEJEZIČNOST U ODBORU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3AEE46-3D93-CF46-A276-6B388770E3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11" y="1419224"/>
            <a:ext cx="1627772" cy="3724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E4BEEE-B832-B44D-A1D8-FC68523CD5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080" y="1999621"/>
            <a:ext cx="1636667" cy="1649429"/>
          </a:xfrm>
          <a:prstGeom prst="rect">
            <a:avLst/>
          </a:prstGeom>
        </p:spPr>
      </p:pic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E19F9F7C-7E6A-2245-9F77-E11DF5E0BCC8}"/>
              </a:ext>
            </a:extLst>
          </p:cNvPr>
          <p:cNvSpPr txBox="1">
            <a:spLocks/>
          </p:cNvSpPr>
          <p:nvPr/>
        </p:nvSpPr>
        <p:spPr>
          <a:xfrm>
            <a:off x="2135958" y="4176320"/>
            <a:ext cx="4627130" cy="58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hr-HR" sz="1800" b="1">
                <a:solidFill>
                  <a:srgbClr val="0060A0"/>
                </a:solidFill>
                <a:latin typeface="Calibri" pitchFamily="34" charset="0"/>
              </a:rPr>
              <a:t>Usmeno prevođenje: </a:t>
            </a:r>
            <a:r>
              <a:rPr lang="hr-HR" sz="1800">
                <a:solidFill>
                  <a:srgbClr val="595959"/>
                </a:solidFill>
                <a:latin typeface="Calibri" pitchFamily="34" charset="0"/>
              </a:rPr>
              <a:t>+- 950 sastanaka godišnje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1E916E3E-B93C-E344-A960-39572704D8D7}"/>
              </a:ext>
            </a:extLst>
          </p:cNvPr>
          <p:cNvSpPr txBox="1">
            <a:spLocks/>
          </p:cNvSpPr>
          <p:nvPr/>
        </p:nvSpPr>
        <p:spPr>
          <a:xfrm>
            <a:off x="2135958" y="3578441"/>
            <a:ext cx="4627130" cy="496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hr-HR" sz="1800" b="1">
                <a:solidFill>
                  <a:srgbClr val="0060A0"/>
                </a:solidFill>
                <a:latin typeface="Calibri" pitchFamily="34" charset="0"/>
              </a:rPr>
              <a:t>Pisano prevođenje: </a:t>
            </a:r>
            <a:r>
              <a:rPr lang="hr-HR" sz="1800">
                <a:solidFill>
                  <a:srgbClr val="595959"/>
                </a:solidFill>
                <a:latin typeface="Calibri" pitchFamily="34" charset="0"/>
              </a:rPr>
              <a:t>+- 80 000 stranica godišnje</a:t>
            </a:r>
          </a:p>
        </p:txBody>
      </p:sp>
    </p:spTree>
    <p:extLst>
      <p:ext uri="{BB962C8B-B14F-4D97-AF65-F5344CB8AC3E}">
        <p14:creationId xmlns:p14="http://schemas.microsoft.com/office/powerpoint/2010/main" val="69673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repeatCount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FA7188-7B32-A148-AB2D-FD9D636910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9"/>
            <a:ext cx="9144000" cy="51435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6438707-E87E-B344-8845-FC207EA921F5}"/>
              </a:ext>
            </a:extLst>
          </p:cNvPr>
          <p:cNvSpPr txBox="1">
            <a:spLocks/>
          </p:cNvSpPr>
          <p:nvPr/>
        </p:nvSpPr>
        <p:spPr bwMode="auto">
          <a:xfrm>
            <a:off x="2811780" y="2493645"/>
            <a:ext cx="3520440" cy="132397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r>
              <a:rPr lang="hr-HR" sz="4000" b="1">
                <a:solidFill>
                  <a:srgbClr val="0060A0"/>
                </a:solidFill>
                <a:latin typeface="Calibri" panose="020F0502020204030204" pitchFamily="34" charset="0"/>
              </a:rPr>
              <a:t>Any questions?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9BAA18-2469-6644-973A-E14B3918E83C}"/>
              </a:ext>
            </a:extLst>
          </p:cNvPr>
          <p:cNvSpPr txBox="1">
            <a:spLocks/>
          </p:cNvSpPr>
          <p:nvPr/>
        </p:nvSpPr>
        <p:spPr bwMode="auto">
          <a:xfrm>
            <a:off x="522288" y="1751204"/>
            <a:ext cx="4939665" cy="82867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r>
              <a:rPr lang="hr-HR" sz="2400" b="1">
                <a:solidFill>
                  <a:srgbClr val="0060A0"/>
                </a:solidFill>
                <a:latin typeface="+mn-lt"/>
              </a:rPr>
              <a:t>Avez-vous des questions à poser?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9EB7ED-D221-8142-99BA-B69A4438C1BF}"/>
              </a:ext>
            </a:extLst>
          </p:cNvPr>
          <p:cNvSpPr txBox="1">
            <a:spLocks/>
          </p:cNvSpPr>
          <p:nvPr/>
        </p:nvSpPr>
        <p:spPr bwMode="auto">
          <a:xfrm>
            <a:off x="3860800" y="3413125"/>
            <a:ext cx="4340860" cy="82867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r>
              <a:rPr lang="hr-HR" sz="3200" b="1">
                <a:solidFill>
                  <a:srgbClr val="0060A0"/>
                </a:solidFill>
              </a:rPr>
              <a:t>Haben Sie noch Fragen?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BB816B7-E724-794F-AB43-BCBA6FC8C2D1}"/>
              </a:ext>
            </a:extLst>
          </p:cNvPr>
          <p:cNvSpPr txBox="1">
            <a:spLocks/>
          </p:cNvSpPr>
          <p:nvPr/>
        </p:nvSpPr>
        <p:spPr bwMode="auto">
          <a:xfrm>
            <a:off x="1005840" y="4043045"/>
            <a:ext cx="4340860" cy="82867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r>
              <a:rPr lang="hr-HR" sz="1800" b="1">
                <a:solidFill>
                  <a:srgbClr val="0060A0"/>
                </a:solidFill>
                <a:latin typeface="+mn-lt"/>
              </a:rPr>
              <a:t>Czy mają Państwo jakieś pytania?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4A5A21C-51A6-644C-8D38-7AC40A5BEEA5}"/>
              </a:ext>
            </a:extLst>
          </p:cNvPr>
          <p:cNvSpPr txBox="1">
            <a:spLocks/>
          </p:cNvSpPr>
          <p:nvPr/>
        </p:nvSpPr>
        <p:spPr bwMode="auto">
          <a:xfrm>
            <a:off x="3879215" y="1991994"/>
            <a:ext cx="4340860" cy="82867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r>
              <a:rPr lang="hr-HR" sz="2400" b="1">
                <a:solidFill>
                  <a:srgbClr val="0060A0"/>
                </a:solidFill>
                <a:latin typeface="+mn-lt"/>
              </a:rPr>
              <a:t>Domande?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C480B29-6099-954D-AF37-FB7545855E31}"/>
              </a:ext>
            </a:extLst>
          </p:cNvPr>
          <p:cNvSpPr txBox="1">
            <a:spLocks/>
          </p:cNvSpPr>
          <p:nvPr/>
        </p:nvSpPr>
        <p:spPr bwMode="auto">
          <a:xfrm>
            <a:off x="121920" y="3291205"/>
            <a:ext cx="4340860" cy="82867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r>
              <a:rPr lang="hr-HR" sz="2400" b="1">
                <a:solidFill>
                  <a:srgbClr val="0060A0"/>
                </a:solidFill>
                <a:latin typeface="+mn-lt"/>
              </a:rPr>
              <a:t>¿Alguna pregunta?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CC32D0C-2CA0-814B-91DB-1530949E2524}"/>
              </a:ext>
            </a:extLst>
          </p:cNvPr>
          <p:cNvSpPr txBox="1">
            <a:spLocks/>
          </p:cNvSpPr>
          <p:nvPr/>
        </p:nvSpPr>
        <p:spPr bwMode="auto">
          <a:xfrm>
            <a:off x="3525520" y="4418966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hr-HR" sz="2400" b="1">
                <a:solidFill>
                  <a:srgbClr val="0060A0"/>
                </a:solidFill>
                <a:latin typeface="+mn-lt"/>
              </a:rPr>
              <a:t>Vragen?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8F75C6E-C16D-EC43-AC90-6564CCF30520}"/>
              </a:ext>
            </a:extLst>
          </p:cNvPr>
          <p:cNvSpPr txBox="1">
            <a:spLocks/>
          </p:cNvSpPr>
          <p:nvPr/>
        </p:nvSpPr>
        <p:spPr bwMode="auto">
          <a:xfrm>
            <a:off x="5511800" y="4025900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hr-HR" sz="1800" b="1">
                <a:solidFill>
                  <a:srgbClr val="0060A0"/>
                </a:solidFill>
                <a:latin typeface="+mn-lt"/>
              </a:rPr>
              <a:t>Ima li pitanja?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5CE7EA4-AFC5-0A4A-89B5-A89219BCA1D2}"/>
              </a:ext>
            </a:extLst>
          </p:cNvPr>
          <p:cNvSpPr txBox="1">
            <a:spLocks/>
          </p:cNvSpPr>
          <p:nvPr/>
        </p:nvSpPr>
        <p:spPr bwMode="auto">
          <a:xfrm>
            <a:off x="-855980" y="2381568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hr-HR" sz="1800" b="1">
                <a:solidFill>
                  <a:srgbClr val="0060A0"/>
                </a:solidFill>
                <a:latin typeface="+mn-lt"/>
              </a:rPr>
              <a:t>Έχετε ερωτήσεις;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52D3029-D0E7-A042-B8B2-38E728D778C1}"/>
              </a:ext>
            </a:extLst>
          </p:cNvPr>
          <p:cNvSpPr txBox="1">
            <a:spLocks/>
          </p:cNvSpPr>
          <p:nvPr/>
        </p:nvSpPr>
        <p:spPr bwMode="auto">
          <a:xfrm>
            <a:off x="4579620" y="1517968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hr-HR" sz="1800" b="1">
                <a:solidFill>
                  <a:srgbClr val="0060A0"/>
                </a:solidFill>
                <a:latin typeface="+mn-lt"/>
              </a:rPr>
              <a:t>Имате ли въпроси?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CF63DDE-D453-E646-AAFC-7F04B771DC17}"/>
              </a:ext>
            </a:extLst>
          </p:cNvPr>
          <p:cNvSpPr txBox="1">
            <a:spLocks/>
          </p:cNvSpPr>
          <p:nvPr/>
        </p:nvSpPr>
        <p:spPr bwMode="auto">
          <a:xfrm>
            <a:off x="4803140" y="2981960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hr-HR" sz="1800" b="1">
                <a:solidFill>
                  <a:srgbClr val="0060A0"/>
                </a:solidFill>
                <a:latin typeface="+mn-lt"/>
              </a:rPr>
              <a:t>Perguntas?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45FC4F1-9203-5349-84B2-B3AD6B09407C}"/>
              </a:ext>
            </a:extLst>
          </p:cNvPr>
          <p:cNvSpPr txBox="1">
            <a:spLocks/>
          </p:cNvSpPr>
          <p:nvPr/>
        </p:nvSpPr>
        <p:spPr bwMode="auto">
          <a:xfrm>
            <a:off x="-689610" y="3827462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hr-HR" sz="1400" b="1">
                <a:solidFill>
                  <a:srgbClr val="0060A0"/>
                </a:solidFill>
                <a:latin typeface="+mn-lt"/>
              </a:rPr>
              <a:t>Întrebări?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40BE7BC-0E68-BF41-8740-C7334B41DBA6}"/>
              </a:ext>
            </a:extLst>
          </p:cNvPr>
          <p:cNvSpPr txBox="1">
            <a:spLocks/>
          </p:cNvSpPr>
          <p:nvPr/>
        </p:nvSpPr>
        <p:spPr bwMode="auto">
          <a:xfrm>
            <a:off x="346710" y="4589462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hr-HR" sz="1400" b="1">
                <a:solidFill>
                  <a:srgbClr val="0060A0"/>
                </a:solidFill>
              </a:rPr>
              <a:t>Otázky? 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CF30F94-C25D-1B48-BFFD-4F96DFA01A26}"/>
              </a:ext>
            </a:extLst>
          </p:cNvPr>
          <p:cNvSpPr txBox="1">
            <a:spLocks/>
          </p:cNvSpPr>
          <p:nvPr/>
        </p:nvSpPr>
        <p:spPr bwMode="auto">
          <a:xfrm>
            <a:off x="2879513" y="1449661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hr-HR" sz="1400" b="1">
                <a:solidFill>
                  <a:srgbClr val="0060A0"/>
                </a:solidFill>
                <a:latin typeface="+mn-lt"/>
              </a:rPr>
              <a:t>Spørgsmål? 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F2827DF6-207A-1044-BA31-428F7E511512}"/>
              </a:ext>
            </a:extLst>
          </p:cNvPr>
          <p:cNvSpPr txBox="1">
            <a:spLocks/>
          </p:cNvSpPr>
          <p:nvPr/>
        </p:nvSpPr>
        <p:spPr bwMode="auto">
          <a:xfrm>
            <a:off x="1370013" y="2273732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hr-HR" sz="1400" b="1">
                <a:solidFill>
                  <a:srgbClr val="0060A0"/>
                </a:solidFill>
              </a:rPr>
              <a:t>Kas on veel küsimusi? 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ECFE9C8-8AE4-EF43-AD0B-0E32A89AF749}"/>
              </a:ext>
            </a:extLst>
          </p:cNvPr>
          <p:cNvSpPr txBox="1">
            <a:spLocks/>
          </p:cNvSpPr>
          <p:nvPr/>
        </p:nvSpPr>
        <p:spPr bwMode="auto">
          <a:xfrm>
            <a:off x="-640080" y="1389697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hr-HR" sz="1400" b="1">
                <a:solidFill>
                  <a:srgbClr val="0060A0"/>
                </a:solidFill>
                <a:latin typeface="+mn-lt"/>
              </a:rPr>
              <a:t>Għandkom xi mistoqsijiet? 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EB3EDCD-021E-3446-A900-1DEF25312D99}"/>
              </a:ext>
            </a:extLst>
          </p:cNvPr>
          <p:cNvSpPr txBox="1">
            <a:spLocks/>
          </p:cNvSpPr>
          <p:nvPr/>
        </p:nvSpPr>
        <p:spPr bwMode="auto">
          <a:xfrm>
            <a:off x="5242560" y="4701857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hr-HR" sz="1400" b="1">
                <a:solidFill>
                  <a:srgbClr val="0060A0"/>
                </a:solidFill>
                <a:latin typeface="+mn-lt"/>
              </a:rPr>
              <a:t>Ar turite klausimų? 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F0FC871B-EB4D-2A4A-8FAF-1B8DA670230B}"/>
              </a:ext>
            </a:extLst>
          </p:cNvPr>
          <p:cNvSpPr txBox="1">
            <a:spLocks/>
          </p:cNvSpPr>
          <p:nvPr/>
        </p:nvSpPr>
        <p:spPr bwMode="auto">
          <a:xfrm>
            <a:off x="-1107440" y="4346257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hr-HR" sz="1400" b="1">
                <a:solidFill>
                  <a:srgbClr val="0060A0"/>
                </a:solidFill>
                <a:latin typeface="+mn-lt"/>
              </a:rPr>
              <a:t>Jautājumi? 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4B08D91-685B-B640-9A30-081EEEFA38F1}"/>
              </a:ext>
            </a:extLst>
          </p:cNvPr>
          <p:cNvSpPr txBox="1">
            <a:spLocks/>
          </p:cNvSpPr>
          <p:nvPr/>
        </p:nvSpPr>
        <p:spPr bwMode="auto">
          <a:xfrm>
            <a:off x="-415713" y="2903537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hr-HR" sz="1400" b="1">
                <a:solidFill>
                  <a:srgbClr val="0060A0"/>
                </a:solidFill>
                <a:latin typeface="+mn-lt"/>
              </a:rPr>
              <a:t>An bhfuil aon cheist agat? 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3F50D29-9523-0D4A-A417-DB4B221DB18E}"/>
              </a:ext>
            </a:extLst>
          </p:cNvPr>
          <p:cNvSpPr txBox="1">
            <a:spLocks/>
          </p:cNvSpPr>
          <p:nvPr/>
        </p:nvSpPr>
        <p:spPr bwMode="auto">
          <a:xfrm>
            <a:off x="4998720" y="2466657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hr-HR" sz="1400" b="1">
                <a:solidFill>
                  <a:srgbClr val="0060A0"/>
                </a:solidFill>
                <a:latin typeface="+mn-lt"/>
              </a:rPr>
              <a:t>Vannak-e kérdések? 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A0DF4B0C-A349-004C-8616-8C134D19F599}"/>
              </a:ext>
            </a:extLst>
          </p:cNvPr>
          <p:cNvSpPr txBox="1">
            <a:spLocks/>
          </p:cNvSpPr>
          <p:nvPr/>
        </p:nvSpPr>
        <p:spPr bwMode="auto">
          <a:xfrm>
            <a:off x="2804160" y="3147377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hr-HR" sz="1400" b="1">
                <a:solidFill>
                  <a:srgbClr val="0060A0"/>
                </a:solidFill>
                <a:latin typeface="+mn-lt"/>
              </a:rPr>
              <a:t>Máte dotazy? 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AAED9188-4475-AB4B-B2E6-BCFB2AB535B7}"/>
              </a:ext>
            </a:extLst>
          </p:cNvPr>
          <p:cNvSpPr txBox="1">
            <a:spLocks/>
          </p:cNvSpPr>
          <p:nvPr/>
        </p:nvSpPr>
        <p:spPr bwMode="auto">
          <a:xfrm>
            <a:off x="3943350" y="4051617"/>
            <a:ext cx="358775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hr-HR" sz="1400" b="1">
                <a:solidFill>
                  <a:srgbClr val="0060A0"/>
                </a:solidFill>
                <a:latin typeface="+mn-lt"/>
              </a:rPr>
              <a:t>Frågor? 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B0B9EA1-3603-6846-B7DB-6429881A9B13}"/>
              </a:ext>
            </a:extLst>
          </p:cNvPr>
          <p:cNvSpPr txBox="1">
            <a:spLocks/>
          </p:cNvSpPr>
          <p:nvPr/>
        </p:nvSpPr>
        <p:spPr bwMode="auto">
          <a:xfrm>
            <a:off x="5801642" y="1989646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hr-HR" sz="1400" b="1">
                <a:solidFill>
                  <a:srgbClr val="0060A0"/>
                </a:solidFill>
                <a:latin typeface="+mn-lt"/>
              </a:rPr>
              <a:t>Kysymyksiä? 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D867AFE0-EFAE-7244-A098-11DFE95B1FBD}"/>
              </a:ext>
            </a:extLst>
          </p:cNvPr>
          <p:cNvSpPr txBox="1">
            <a:spLocks/>
          </p:cNvSpPr>
          <p:nvPr/>
        </p:nvSpPr>
        <p:spPr bwMode="auto">
          <a:xfrm>
            <a:off x="1991783" y="4615215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hr-HR" sz="1400" b="1">
                <a:solidFill>
                  <a:srgbClr val="0060A0"/>
                </a:solidFill>
                <a:latin typeface="+mn-lt"/>
              </a:rPr>
              <a:t>Vprašanja? </a:t>
            </a:r>
          </a:p>
        </p:txBody>
      </p:sp>
    </p:spTree>
    <p:extLst>
      <p:ext uri="{BB962C8B-B14F-4D97-AF65-F5344CB8AC3E}">
        <p14:creationId xmlns:p14="http://schemas.microsoft.com/office/powerpoint/2010/main" val="60498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A44B42-1E33-6149-AF3E-76BB85C514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9"/>
            <a:ext cx="9144000" cy="51435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9B75899-C39E-7845-B688-CE67B38CFEC2}"/>
              </a:ext>
            </a:extLst>
          </p:cNvPr>
          <p:cNvSpPr txBox="1">
            <a:spLocks/>
          </p:cNvSpPr>
          <p:nvPr/>
        </p:nvSpPr>
        <p:spPr bwMode="auto">
          <a:xfrm>
            <a:off x="0" y="4206240"/>
            <a:ext cx="9144000" cy="1026669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r>
              <a:rPr lang="hr-HR" sz="3200" b="1">
                <a:solidFill>
                  <a:srgbClr val="0060A0"/>
                </a:solidFill>
                <a:latin typeface="Calibri" panose="020F0502020204030204" pitchFamily="34" charset="0"/>
              </a:rPr>
              <a:t>www.eesc.europa.eu/en/about#downloads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D033BA-C2B8-3C47-A3B1-AFB6814798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725" y="2124710"/>
            <a:ext cx="2114550" cy="21145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0FAC880-C6E8-F046-BE14-AFE035710AB5}"/>
              </a:ext>
            </a:extLst>
          </p:cNvPr>
          <p:cNvSpPr txBox="1">
            <a:spLocks/>
          </p:cNvSpPr>
          <p:nvPr/>
        </p:nvSpPr>
        <p:spPr bwMode="auto">
          <a:xfrm>
            <a:off x="0" y="1554480"/>
            <a:ext cx="9144000" cy="1026669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r>
              <a:rPr lang="hr-HR" sz="3200" b="1">
                <a:solidFill>
                  <a:srgbClr val="0060A0"/>
                </a:solidFill>
                <a:latin typeface="Calibri" panose="020F0502020204030204" pitchFamily="34" charset="0"/>
              </a:rPr>
              <a:t>Korisne publikacije</a:t>
            </a:r>
          </a:p>
        </p:txBody>
      </p:sp>
    </p:spTree>
    <p:extLst>
      <p:ext uri="{BB962C8B-B14F-4D97-AF65-F5344CB8AC3E}">
        <p14:creationId xmlns:p14="http://schemas.microsoft.com/office/powerpoint/2010/main" val="234327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7700" y="1676400"/>
            <a:ext cx="7848600" cy="1574800"/>
          </a:xfrm>
        </p:spPr>
        <p:txBody>
          <a:bodyPr>
            <a:noAutofit/>
          </a:bodyPr>
          <a:lstStyle/>
          <a:p>
            <a:r>
              <a:rPr lang="hr-HR" sz="320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MS PGothic" charset="0"/>
              </a:rPr>
              <a:t>Europski gospodarski i socijalni odbor savjetodavno je tijelo koje predstavlja </a:t>
            </a:r>
            <a:r>
              <a:rPr lang="hr-HR" sz="3200" b="1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MS PGothic" charset="0"/>
              </a:rPr>
              <a:t>organizirano civilno društvo</a:t>
            </a:r>
            <a:br>
              <a:rPr lang="hr-HR" sz="3200" b="1">
                <a:solidFill>
                  <a:schemeClr val="bg1"/>
                </a:solidFill>
                <a:latin typeface="Calibri" panose="020F0502020204030204" pitchFamily="34" charset="0"/>
                <a:ea typeface="MS PGothic" charset="0"/>
              </a:rPr>
            </a:br>
            <a:endParaRPr lang="hr-HR" sz="3200" b="1">
              <a:solidFill>
                <a:schemeClr val="bg1"/>
              </a:solidFill>
              <a:latin typeface="Calibri" panose="020F0502020204030204" pitchFamily="34" charset="0"/>
              <a:ea typeface="MS PGothic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68313" y="3251200"/>
            <a:ext cx="8207375" cy="14319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3477B2"/>
                </a:solidFill>
                <a:latin typeface="Arial Narrow" charset="0"/>
                <a:ea typeface="MS PGothic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200">
                <a:solidFill>
                  <a:srgbClr val="3477B2"/>
                </a:solidFill>
                <a:latin typeface="Arial Narrow" charset="0"/>
                <a:ea typeface="MS PGothic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3477B2"/>
                </a:solidFill>
                <a:latin typeface="Arial Narrow" charset="0"/>
                <a:ea typeface="MS PGothic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rgbClr val="3477B2"/>
                </a:solidFill>
                <a:latin typeface="Arial Narrow" charset="0"/>
                <a:ea typeface="MS PGothic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rgbClr val="3477B2"/>
                </a:solidFill>
                <a:latin typeface="Arial Narro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477B2"/>
                </a:solidFill>
                <a:latin typeface="Arial Narro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477B2"/>
                </a:solidFill>
                <a:latin typeface="Arial Narro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477B2"/>
                </a:solidFill>
                <a:latin typeface="Arial Narro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477B2"/>
                </a:solidFill>
                <a:latin typeface="Arial Narrow" charset="0"/>
                <a:ea typeface="MS PGothic" charset="-128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hr-HR" sz="2000" dirty="0"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hr-HR" sz="1800" dirty="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Europskom parlamentu, Vijeću i Komisiji
</a:t>
            </a:r>
            <a:r>
              <a:rPr lang="hr-HR" sz="1800" b="1" i="1" dirty="0">
                <a:solidFill>
                  <a:srgbClr val="FFFF00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pomažu Gospodarski i socijalni odbor</a:t>
            </a:r>
            <a:r>
              <a:rPr lang="hr-HR" sz="1800" dirty="0"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800" dirty="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te
Odbor regija, koji imaju </a:t>
            </a:r>
            <a:r>
              <a:rPr lang="hr-HR" sz="1800" b="1" i="1" dirty="0">
                <a:solidFill>
                  <a:srgbClr val="FFFF00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savjetodavnu ulogu</a:t>
            </a:r>
            <a:r>
              <a:rPr lang="hr-HR" sz="1800" dirty="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.“</a:t>
            </a:r>
          </a:p>
          <a:p>
            <a:pPr algn="ctr" eaLnBrk="1" hangingPunct="1">
              <a:buFont typeface="Arial" charset="0"/>
              <a:buNone/>
            </a:pPr>
            <a:r>
              <a:rPr lang="hr-HR" sz="1800" dirty="0">
                <a:solidFill>
                  <a:srgbClr val="FFFFFF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</a:rPr>
              <a:t>Članak 13. Ugovora o Europskoj uniji</a:t>
            </a:r>
          </a:p>
        </p:txBody>
      </p:sp>
    </p:spTree>
    <p:extLst>
      <p:ext uri="{BB962C8B-B14F-4D97-AF65-F5344CB8AC3E}">
        <p14:creationId xmlns:p14="http://schemas.microsoft.com/office/powerpoint/2010/main" val="158150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"/>
            <a:ext cx="9144000" cy="51435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765935"/>
            <a:ext cx="9144000" cy="387985"/>
          </a:xfrm>
        </p:spPr>
        <p:txBody>
          <a:bodyPr>
            <a:normAutofit/>
          </a:bodyPr>
          <a:lstStyle/>
          <a:p>
            <a:pPr marL="0" lvl="1" indent="0" algn="ctr" eaLnBrk="1" hangingPunct="1">
              <a:buFont typeface="Arial" charset="0"/>
              <a:buNone/>
            </a:pPr>
            <a:r>
              <a:rPr lang="hr-HR" sz="1800">
                <a:solidFill>
                  <a:srgbClr val="595959"/>
                </a:solidFill>
                <a:latin typeface="Calibri" charset="0"/>
                <a:ea typeface="MS PGothic" charset="-128"/>
              </a:rPr>
              <a:t>Čine ga sve skupine i organizacije u kojima ljudi surađuju: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1419225"/>
            <a:ext cx="9144000" cy="521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defRPr/>
            </a:pPr>
            <a:r>
              <a:rPr lang="hr-HR" sz="2000" b="1">
                <a:solidFill>
                  <a:srgbClr val="1F5FA0"/>
                </a:solidFill>
                <a:latin typeface="Calibri" panose="020F0502020204030204" pitchFamily="34" charset="0"/>
                <a:ea typeface="+mj-ea"/>
              </a:rPr>
              <a:t>ŠTO JE USTVARI ORGANIZIRANO CIVILNO DRUŠTVO?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55040" y="2581910"/>
            <a:ext cx="2194560" cy="2680970"/>
          </a:xfrm>
          <a:prstGeom prst="rect">
            <a:avLst/>
          </a:prstGeom>
          <a:solidFill>
            <a:srgbClr val="006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566160" y="2581910"/>
            <a:ext cx="2194560" cy="268097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177280" y="2581910"/>
            <a:ext cx="2194560" cy="2680970"/>
          </a:xfrm>
          <a:prstGeom prst="rect">
            <a:avLst/>
          </a:prstGeom>
          <a:solidFill>
            <a:srgbClr val="0083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342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955040" y="2664000"/>
            <a:ext cx="219456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defRPr/>
            </a:pPr>
            <a:r>
              <a:rPr lang="hr-HR" sz="19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</a:rPr>
              <a:t>Poslodavci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566160" y="2664000"/>
            <a:ext cx="219456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defRPr/>
            </a:pPr>
            <a:r>
              <a:rPr lang="hr-HR" sz="19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</a:rPr>
              <a:t>Radnici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6177280" y="2664000"/>
            <a:ext cx="219456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defRPr/>
            </a:pPr>
            <a:r>
              <a:rPr lang="nl-BE" sz="20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</a:rPr>
              <a:t>O</a:t>
            </a:r>
            <a:r>
              <a:rPr lang="hr-HR" sz="2000" b="1" dirty="0" err="1">
                <a:solidFill>
                  <a:schemeClr val="bg1"/>
                </a:solidFill>
                <a:latin typeface="Calibri" panose="020F0502020204030204" pitchFamily="34" charset="0"/>
                <a:ea typeface="+mj-ea"/>
              </a:rPr>
              <a:t>rganizacij</a:t>
            </a:r>
            <a:r>
              <a:rPr lang="nl-BE" sz="20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</a:rPr>
              <a:t>e</a:t>
            </a:r>
            <a:r>
              <a:rPr lang="hr-HR" sz="20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</a:rPr>
              <a:t> civilnog društva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4452418"/>
            <a:ext cx="9144000" cy="12204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0" y="4433591"/>
            <a:ext cx="9144000" cy="1088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r>
              <a:rPr lang="hr-HR" sz="1800" b="1">
                <a:solidFill>
                  <a:srgbClr val="1F5FA0"/>
                </a:solidFill>
                <a:latin typeface="Calibri" charset="0"/>
                <a:ea typeface="MS PGothic" charset="-128"/>
              </a:rPr>
              <a:t>Te skupine i organizacije posvećene su zaštiti interesa i uvjerenja svojih članova te često djeluju kao posrednici između donositelja odluka i građana.</a:t>
            </a:r>
          </a:p>
        </p:txBody>
      </p:sp>
      <p:sp>
        <p:nvSpPr>
          <p:cNvPr id="19" name="TextBox 18">
            <a:hlinkClick r:id="rId4"/>
            <a:extLst>
              <a:ext uri="{FF2B5EF4-FFF2-40B4-BE49-F238E27FC236}">
                <a16:creationId xmlns:a16="http://schemas.microsoft.com/office/drawing/2014/main" id="{F0925021-66B6-B547-90DD-B7884B765D2F}"/>
              </a:ext>
            </a:extLst>
          </p:cNvPr>
          <p:cNvSpPr txBox="1"/>
          <p:nvPr/>
        </p:nvSpPr>
        <p:spPr>
          <a:xfrm>
            <a:off x="941324" y="3168000"/>
            <a:ext cx="2221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>
                <a:solidFill>
                  <a:schemeClr val="bg1"/>
                </a:solidFill>
              </a:rPr>
              <a:t>Udruge poslodavaca,</a:t>
            </a:r>
          </a:p>
          <a:p>
            <a:pPr algn="ctr"/>
            <a:r>
              <a:rPr lang="hr-HR" sz="1400" dirty="0">
                <a:solidFill>
                  <a:schemeClr val="bg1"/>
                </a:solidFill>
              </a:rPr>
              <a:t>gospodarske komore,</a:t>
            </a:r>
          </a:p>
          <a:p>
            <a:pPr algn="ctr"/>
            <a:r>
              <a:rPr lang="hr-HR" sz="1400" dirty="0">
                <a:solidFill>
                  <a:schemeClr val="bg1"/>
                </a:solidFill>
              </a:rPr>
              <a:t>organizacije malih i srednjih poduzeća...</a:t>
            </a:r>
          </a:p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hlinkClick r:id="rId5"/>
            <a:extLst>
              <a:ext uri="{FF2B5EF4-FFF2-40B4-BE49-F238E27FC236}">
                <a16:creationId xmlns:a16="http://schemas.microsoft.com/office/drawing/2014/main" id="{EA13E604-DD39-AC47-A999-ECEECC06A46F}"/>
              </a:ext>
            </a:extLst>
          </p:cNvPr>
          <p:cNvSpPr txBox="1"/>
          <p:nvPr/>
        </p:nvSpPr>
        <p:spPr>
          <a:xfrm>
            <a:off x="3538728" y="3168000"/>
            <a:ext cx="2221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>
                <a:solidFill>
                  <a:schemeClr val="bg1"/>
                </a:solidFill>
              </a:rPr>
              <a:t>Sindikati</a:t>
            </a:r>
          </a:p>
        </p:txBody>
      </p:sp>
      <p:sp>
        <p:nvSpPr>
          <p:cNvPr id="21" name="TextBox 20">
            <a:hlinkClick r:id="rId6"/>
            <a:extLst>
              <a:ext uri="{FF2B5EF4-FFF2-40B4-BE49-F238E27FC236}">
                <a16:creationId xmlns:a16="http://schemas.microsoft.com/office/drawing/2014/main" id="{04EA3B74-E8BC-4341-9B56-489ADABD78EE}"/>
              </a:ext>
            </a:extLst>
          </p:cNvPr>
          <p:cNvSpPr txBox="1"/>
          <p:nvPr/>
        </p:nvSpPr>
        <p:spPr>
          <a:xfrm>
            <a:off x="6177280" y="3168000"/>
            <a:ext cx="2221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>
                <a:solidFill>
                  <a:schemeClr val="bg1"/>
                </a:solidFill>
              </a:rPr>
              <a:t>Poljoprivrednici, potrošači, nevladine organizacije, slobodna zanimanja, osobe s invaliditetom, akademske zajednice, zadruge...</a:t>
            </a:r>
          </a:p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04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3" grpId="1" animBg="1"/>
      <p:bldP spid="14" grpId="1" animBg="1"/>
      <p:bldP spid="15" grpId="0" animBg="1"/>
      <p:bldP spid="10" grpId="1"/>
      <p:bldP spid="11" grpId="1"/>
      <p:bldP spid="12" grpId="0"/>
      <p:bldP spid="17" grpId="0" animBg="1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9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13842" y="1570851"/>
            <a:ext cx="4581110" cy="62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hr-HR" sz="1200" b="1">
                <a:solidFill>
                  <a:srgbClr val="0060A0"/>
                </a:solidFill>
              </a:rPr>
              <a:t>Europski parlament</a:t>
            </a:r>
            <a:r>
              <a:rPr lang="hr-HR" sz="1200">
                <a:solidFill>
                  <a:srgbClr val="0060A0"/>
                </a:solidFill>
              </a:rPr>
              <a:t>, </a:t>
            </a:r>
            <a:r>
              <a:rPr lang="hr-HR" sz="1200" b="1">
                <a:solidFill>
                  <a:srgbClr val="0060A0"/>
                </a:solidFill>
              </a:rPr>
              <a:t>Vijeće EU-a</a:t>
            </a:r>
            <a:r>
              <a:rPr lang="hr-HR" sz="1200">
                <a:solidFill>
                  <a:srgbClr val="0060A0"/>
                </a:solidFill>
              </a:rPr>
              <a:t> i </a:t>
            </a:r>
            <a:r>
              <a:rPr lang="hr-HR" sz="1200" b="1">
                <a:solidFill>
                  <a:srgbClr val="0060A0"/>
                </a:solidFill>
              </a:rPr>
              <a:t>Europska komisija</a:t>
            </a:r>
            <a:r>
              <a:rPr lang="hr-HR" sz="1200">
                <a:solidFill>
                  <a:srgbClr val="0060A0"/>
                </a:solidFill>
              </a:rPr>
              <a:t> zakonski su obvezani savjetovati se s EGSO-om pri donošenju novih zakona o širokom rasponu tema na sljedećim područjima: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706436" y="1570852"/>
            <a:ext cx="2847219" cy="33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hr-HR" sz="1200">
                <a:solidFill>
                  <a:srgbClr val="0060A0"/>
                </a:solidFill>
              </a:rPr>
              <a:t>EGSO razmatra prijedloge i sastavlja </a:t>
            </a:r>
            <a:r>
              <a:rPr lang="hr-HR" sz="1200" b="1">
                <a:solidFill>
                  <a:srgbClr val="0060A0"/>
                </a:solidFill>
              </a:rPr>
              <a:t>mišljenja</a:t>
            </a:r>
            <a:r>
              <a:rPr lang="hr-HR" sz="1200">
                <a:solidFill>
                  <a:srgbClr val="0060A0"/>
                </a:solidFill>
              </a:rPr>
              <a:t> na temelju</a:t>
            </a:r>
          </a:p>
          <a:p>
            <a:r>
              <a:rPr lang="hr-HR" sz="1200">
                <a:solidFill>
                  <a:srgbClr val="0060A0"/>
                </a:solidFill>
              </a:rPr>
              <a:t>dogovora postignutog među</a:t>
            </a:r>
          </a:p>
          <a:p>
            <a:r>
              <a:rPr lang="hr-HR" sz="1200">
                <a:solidFill>
                  <a:srgbClr val="0060A0"/>
                </a:solidFill>
              </a:rPr>
              <a:t>članovima. </a:t>
            </a:r>
          </a:p>
          <a:p>
            <a:endParaRPr lang="en-GB" sz="1200" dirty="0">
              <a:solidFill>
                <a:srgbClr val="0060A0"/>
              </a:solidFill>
            </a:endParaRPr>
          </a:p>
          <a:p>
            <a:r>
              <a:rPr lang="hr-HR" sz="1200">
                <a:solidFill>
                  <a:srgbClr val="0060A0"/>
                </a:solidFill>
              </a:rPr>
              <a:t>EGSO donosi i</a:t>
            </a:r>
          </a:p>
          <a:p>
            <a:r>
              <a:rPr lang="hr-HR" sz="1200" b="1">
                <a:solidFill>
                  <a:srgbClr val="0060A0"/>
                </a:solidFill>
              </a:rPr>
              <a:t>samoinicijativna</a:t>
            </a:r>
            <a:r>
              <a:rPr lang="hr-HR" sz="1200">
                <a:solidFill>
                  <a:srgbClr val="0060A0"/>
                </a:solidFill>
              </a:rPr>
              <a:t> mišljenja o </a:t>
            </a:r>
            <a:r>
              <a:rPr lang="hr-HR" sz="1200" b="1">
                <a:solidFill>
                  <a:srgbClr val="0060A0"/>
                </a:solidFill>
              </a:rPr>
              <a:t>temama</a:t>
            </a:r>
            <a:r>
              <a:rPr lang="hr-HR" sz="1200">
                <a:solidFill>
                  <a:srgbClr val="0060A0"/>
                </a:solidFill>
              </a:rPr>
              <a:t> koje članovi smatraju </a:t>
            </a:r>
            <a:r>
              <a:rPr lang="hr-HR" sz="1200" b="1">
                <a:solidFill>
                  <a:srgbClr val="0060A0"/>
                </a:solidFill>
              </a:rPr>
              <a:t>važnima</a:t>
            </a:r>
          </a:p>
          <a:p>
            <a:r>
              <a:rPr lang="hr-HR" sz="1200" b="1">
                <a:solidFill>
                  <a:srgbClr val="0060A0"/>
                </a:solidFill>
              </a:rPr>
              <a:t>za građane EU-a</a:t>
            </a:r>
            <a:r>
              <a:rPr lang="hr-HR" sz="1200">
                <a:solidFill>
                  <a:srgbClr val="0060A0"/>
                </a:solidFill>
              </a:rPr>
              <a:t>.</a:t>
            </a:r>
          </a:p>
          <a:p>
            <a:endParaRPr lang="en-GB" sz="1200" dirty="0">
              <a:solidFill>
                <a:srgbClr val="0060A0"/>
              </a:solidFill>
            </a:endParaRPr>
          </a:p>
          <a:p>
            <a:r>
              <a:rPr lang="hr-HR" sz="1200">
                <a:solidFill>
                  <a:srgbClr val="0060A0"/>
                </a:solidFill>
              </a:rPr>
              <a:t>Također sastavlja </a:t>
            </a:r>
            <a:r>
              <a:rPr lang="hr-HR" sz="1200" b="1">
                <a:solidFill>
                  <a:srgbClr val="0060A0"/>
                </a:solidFill>
              </a:rPr>
              <a:t>razmatračka </a:t>
            </a:r>
            <a:r>
              <a:rPr lang="hr-HR" sz="1200">
                <a:solidFill>
                  <a:srgbClr val="0060A0"/>
                </a:solidFill>
              </a:rPr>
              <a:t>mišljenja koja zakonodavci EU-a traže kad žele dobiti pregled stavova civilnog društva.</a:t>
            </a:r>
          </a:p>
          <a:p>
            <a:endParaRPr lang="en-GB" sz="1200" dirty="0">
              <a:solidFill>
                <a:srgbClr val="0060A0"/>
              </a:solidFill>
            </a:endParaRPr>
          </a:p>
          <a:p>
            <a:r>
              <a:rPr lang="hr-HR" sz="1200">
                <a:solidFill>
                  <a:srgbClr val="0060A0"/>
                </a:solidFill>
              </a:rPr>
              <a:t>EGSO sastavi ukupno oko</a:t>
            </a:r>
          </a:p>
          <a:p>
            <a:r>
              <a:rPr lang="hr-HR" sz="1200" b="1">
                <a:solidFill>
                  <a:srgbClr val="0060A0"/>
                </a:solidFill>
              </a:rPr>
              <a:t>200 mišljenja</a:t>
            </a:r>
            <a:r>
              <a:rPr lang="hr-HR" sz="1200">
                <a:solidFill>
                  <a:srgbClr val="0060A0"/>
                </a:solidFill>
              </a:rPr>
              <a:t> godišnje.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40877" y="3218823"/>
            <a:ext cx="1217042" cy="360522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40876" y="2840797"/>
            <a:ext cx="1210447" cy="295745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40876" y="3670722"/>
            <a:ext cx="1210447" cy="337686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40877" y="4127674"/>
            <a:ext cx="1234955" cy="373362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40877" y="4621317"/>
            <a:ext cx="1223080" cy="295745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40877" y="3215982"/>
            <a:ext cx="130895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1000"/>
              <a:t>Poljoprivreda i ribarstvo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40877" y="2432006"/>
            <a:ext cx="797204" cy="295745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51748" y="2447354"/>
            <a:ext cx="68633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/>
              <a:t>Industrija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543826" y="3207441"/>
            <a:ext cx="2085574" cy="360522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533049" y="3192387"/>
            <a:ext cx="21216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000" dirty="0"/>
              <a:t>Obrazovanje, strukovno osposobljavanje, mladi i sport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517055" y="4123171"/>
            <a:ext cx="2112345" cy="377865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15977" y="3716454"/>
            <a:ext cx="9093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/>
              <a:t>Zapošljavanje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3558" y="4646078"/>
            <a:ext cx="13432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/>
              <a:t>Zaštita potrošača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546342" y="3670722"/>
            <a:ext cx="2083060" cy="337686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636990" y="3642288"/>
            <a:ext cx="1992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000"/>
              <a:t>Istraživanje, tehnološki </a:t>
            </a:r>
          </a:p>
          <a:p>
            <a:pPr algn="ctr"/>
            <a:r>
              <a:rPr lang="hr-HR" sz="1000"/>
              <a:t>razvoj i svemir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546342" y="4621315"/>
            <a:ext cx="2083060" cy="295746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300833" y="4089499"/>
            <a:ext cx="2560570" cy="3847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950" dirty="0"/>
              <a:t>Zajednička pravila tržišnog natjecanja,</a:t>
            </a:r>
          </a:p>
          <a:p>
            <a:pPr algn="ctr"/>
            <a:r>
              <a:rPr lang="hr-HR" sz="950" dirty="0"/>
              <a:t>oporezivanja i usklađivanja zakonodavstva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642" y="4125799"/>
            <a:ext cx="1639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000"/>
              <a:t>Transeuropske </a:t>
            </a:r>
          </a:p>
          <a:p>
            <a:pPr algn="ctr"/>
            <a:r>
              <a:rPr lang="hr-HR" sz="1000"/>
              <a:t>mreže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533050" y="2840797"/>
            <a:ext cx="2096352" cy="286725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457919" y="2865558"/>
            <a:ext cx="21714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000" dirty="0"/>
              <a:t>Nediskriminacija i građanstvo Unije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705390" y="2816033"/>
            <a:ext cx="1182964" cy="295745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3705390" y="3207323"/>
            <a:ext cx="1175320" cy="360522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3719697" y="4127673"/>
            <a:ext cx="1168657" cy="373363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3720303" y="4612839"/>
            <a:ext cx="1176613" cy="295745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527815" y="4114299"/>
            <a:ext cx="154857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1000" dirty="0"/>
              <a:t>Gospodarska, socijalna</a:t>
            </a:r>
            <a:endParaRPr lang="en-GB" sz="1000" dirty="0"/>
          </a:p>
          <a:p>
            <a:pPr algn="ctr"/>
            <a:r>
              <a:rPr lang="hr-HR" sz="1000" dirty="0"/>
              <a:t> i teritorijalna kohezija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667092" y="4628469"/>
            <a:ext cx="140024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Europski socijalni fond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719697" y="3659304"/>
            <a:ext cx="1168657" cy="360522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473487" y="3647293"/>
            <a:ext cx="1639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000" dirty="0"/>
              <a:t>Zajedničko nuklearno </a:t>
            </a:r>
          </a:p>
          <a:p>
            <a:pPr algn="ctr"/>
            <a:r>
              <a:rPr lang="hr-HR" sz="1000" dirty="0"/>
              <a:t>tržište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715585" y="2811065"/>
            <a:ext cx="11730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Zdravlje i sigurnost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83674" y="2865557"/>
            <a:ext cx="95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/>
              <a:t>Javno zdravlje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142888" y="2430288"/>
            <a:ext cx="847927" cy="295745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2104569" y="2432006"/>
            <a:ext cx="799657" cy="295745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3013476" y="2429378"/>
            <a:ext cx="847927" cy="295745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3957223" y="2429378"/>
            <a:ext cx="921204" cy="295745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3705389" y="3111778"/>
            <a:ext cx="1407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dirty="0"/>
          </a:p>
          <a:p>
            <a:r>
              <a:rPr lang="hr-HR" sz="1000" dirty="0"/>
              <a:t>Socijalna politika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463957" y="4569134"/>
            <a:ext cx="2258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000"/>
              <a:t>Slobodno kretanje osoba, usluga i kapitala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090918" y="2447354"/>
            <a:ext cx="832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/>
              <a:t>Ulaganja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137299" y="2434407"/>
            <a:ext cx="95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Okoliš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244254" y="2442000"/>
            <a:ext cx="7613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/>
              <a:t>Promet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142888" y="2447354"/>
            <a:ext cx="7716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000"/>
              <a:t>Energija</a:t>
            </a:r>
          </a:p>
        </p:txBody>
      </p:sp>
    </p:spTree>
    <p:extLst>
      <p:ext uri="{BB962C8B-B14F-4D97-AF65-F5344CB8AC3E}">
        <p14:creationId xmlns:p14="http://schemas.microsoft.com/office/powerpoint/2010/main" val="326317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1419225"/>
            <a:ext cx="9144000" cy="53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hr-HR" sz="2000" b="1">
                <a:solidFill>
                  <a:srgbClr val="0060A0"/>
                </a:solidFill>
                <a:latin typeface="Calibri" charset="0"/>
              </a:rPr>
              <a:t>NAČIN RADA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1847435"/>
            <a:ext cx="8229600" cy="710973"/>
          </a:xfrm>
          <a:prstGeom prst="rect">
            <a:avLst/>
          </a:prstGeom>
          <a:solidFill>
            <a:srgbClr val="006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902513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>
                <a:solidFill>
                  <a:schemeClr val="bg1"/>
                </a:solidFill>
                <a:latin typeface="+mj-lt"/>
              </a:rPr>
              <a:t>S Odborom se mogu savjetovati Europski parlament, Vijeće EU-a ili</a:t>
            </a:r>
          </a:p>
          <a:p>
            <a:pPr algn="ctr"/>
            <a:r>
              <a:rPr lang="hr-HR" sz="1600">
                <a:solidFill>
                  <a:schemeClr val="bg1"/>
                </a:solidFill>
                <a:latin typeface="+mj-lt"/>
              </a:rPr>
              <a:t>Europska komisija. Mišljenja mogu biti </a:t>
            </a:r>
            <a:r>
              <a:rPr lang="hr-HR" sz="1600" b="1">
                <a:solidFill>
                  <a:schemeClr val="bg1"/>
                </a:solidFill>
                <a:latin typeface="+mj-lt"/>
              </a:rPr>
              <a:t>obavezna</a:t>
            </a:r>
            <a:r>
              <a:rPr lang="hr-HR" sz="1600">
                <a:solidFill>
                  <a:schemeClr val="bg1"/>
                </a:solidFill>
                <a:latin typeface="+mj-lt"/>
              </a:rPr>
              <a:t>, </a:t>
            </a:r>
            <a:r>
              <a:rPr lang="hr-HR" sz="1600" b="1">
                <a:solidFill>
                  <a:schemeClr val="bg1"/>
                </a:solidFill>
                <a:latin typeface="+mj-lt"/>
              </a:rPr>
              <a:t>samoinicijativna</a:t>
            </a:r>
            <a:r>
              <a:rPr lang="hr-HR" sz="1600">
                <a:solidFill>
                  <a:schemeClr val="bg1"/>
                </a:solidFill>
                <a:latin typeface="+mj-lt"/>
              </a:rPr>
              <a:t> ili </a:t>
            </a:r>
            <a:r>
              <a:rPr lang="hr-HR" sz="1600" b="1">
                <a:solidFill>
                  <a:schemeClr val="bg1"/>
                </a:solidFill>
                <a:latin typeface="+mj-lt"/>
              </a:rPr>
              <a:t>razmatračka</a:t>
            </a:r>
            <a:r>
              <a:rPr lang="hr-HR" sz="1600">
                <a:solidFill>
                  <a:schemeClr val="bg1"/>
                </a:solidFill>
                <a:latin typeface="+mj-lt"/>
              </a:rPr>
              <a:t>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2558495"/>
            <a:ext cx="8229600" cy="561458"/>
          </a:xfrm>
          <a:prstGeom prst="rect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2725952"/>
            <a:ext cx="8229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hr-HR" sz="1500" dirty="0">
                <a:solidFill>
                  <a:schemeClr val="bg1"/>
                </a:solidFill>
                <a:latin typeface="Calibri" pitchFamily="34" charset="0"/>
              </a:rPr>
              <a:t>Za izradu mišljenja stručne skupine obično osnivaju </a:t>
            </a:r>
            <a:r>
              <a:rPr lang="hr-HR" sz="1500" b="1" dirty="0">
                <a:solidFill>
                  <a:schemeClr val="bg1"/>
                </a:solidFill>
                <a:latin typeface="Calibri" pitchFamily="34" charset="0"/>
              </a:rPr>
              <a:t>studijske skupine</a:t>
            </a:r>
            <a:r>
              <a:rPr lang="hr-HR" sz="1500" dirty="0">
                <a:solidFill>
                  <a:schemeClr val="bg1"/>
                </a:solidFill>
                <a:latin typeface="Calibri" pitchFamily="34" charset="0"/>
              </a:rPr>
              <a:t>, od kojih svaka ima </a:t>
            </a:r>
            <a:r>
              <a:rPr lang="hr-HR" sz="1500" b="1" dirty="0">
                <a:solidFill>
                  <a:schemeClr val="bg1"/>
                </a:solidFill>
                <a:latin typeface="Calibri" pitchFamily="34" charset="0"/>
              </a:rPr>
              <a:t>izvjestitelja</a:t>
            </a:r>
            <a:r>
              <a:rPr lang="hr-HR" sz="1500" dirty="0">
                <a:solidFill>
                  <a:schemeClr val="bg1"/>
                </a:solidFill>
                <a:latin typeface="Calibri" pitchFamily="34" charset="0"/>
              </a:rPr>
              <a:t>.</a:t>
            </a:r>
            <a:r>
              <a:rPr lang="hr-HR" sz="1500" b="1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" y="3117436"/>
            <a:ext cx="8229600" cy="561600"/>
          </a:xfrm>
          <a:prstGeom prst="rect">
            <a:avLst/>
          </a:prstGeom>
          <a:solidFill>
            <a:srgbClr val="006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3275838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>
                <a:solidFill>
                  <a:schemeClr val="bg1"/>
                </a:solidFill>
                <a:latin typeface="+mj-lt"/>
              </a:rPr>
              <a:t>Na sastancima se vode konstruktivne rasprave u cilju postizanja konsenzusa.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200" y="3679036"/>
            <a:ext cx="8229600" cy="561458"/>
          </a:xfrm>
          <a:prstGeom prst="rect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3846493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hr-HR" sz="1600">
                <a:solidFill>
                  <a:schemeClr val="bg1"/>
                </a:solidFill>
                <a:latin typeface="Calibri" pitchFamily="34" charset="0"/>
              </a:rPr>
              <a:t>Najprije se glasuje u </a:t>
            </a:r>
            <a:r>
              <a:rPr lang="hr-HR" sz="1600" b="1">
                <a:solidFill>
                  <a:schemeClr val="bg1"/>
                </a:solidFill>
                <a:latin typeface="Calibri" pitchFamily="34" charset="0"/>
              </a:rPr>
              <a:t>stručnoj skupini</a:t>
            </a:r>
            <a:r>
              <a:rPr lang="hr-HR" sz="1600">
                <a:solidFill>
                  <a:schemeClr val="bg1"/>
                </a:solidFill>
                <a:latin typeface="Calibri" pitchFamily="34" charset="0"/>
              </a:rPr>
              <a:t>, a zatim na </a:t>
            </a:r>
            <a:r>
              <a:rPr lang="hr-HR" sz="1600" b="1">
                <a:solidFill>
                  <a:schemeClr val="bg1"/>
                </a:solidFill>
                <a:latin typeface="Calibri" pitchFamily="34" charset="0"/>
              </a:rPr>
              <a:t>plenarnom zasjedanju</a:t>
            </a:r>
            <a:r>
              <a:rPr lang="hr-HR" sz="1600">
                <a:solidFill>
                  <a:schemeClr val="bg1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7200" y="4226104"/>
            <a:ext cx="8229600" cy="841196"/>
          </a:xfrm>
          <a:prstGeom prst="rect">
            <a:avLst/>
          </a:prstGeom>
          <a:solidFill>
            <a:srgbClr val="006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57200" y="4392413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hr-HR" sz="1600" b="1">
                <a:solidFill>
                  <a:schemeClr val="bg1"/>
                </a:solidFill>
                <a:latin typeface="Calibri" pitchFamily="34" charset="0"/>
              </a:rPr>
              <a:t>Konačno mišljenje</a:t>
            </a:r>
            <a:r>
              <a:rPr lang="hr-HR" sz="1600">
                <a:solidFill>
                  <a:schemeClr val="bg1"/>
                </a:solidFill>
                <a:latin typeface="Calibri" pitchFamily="34" charset="0"/>
              </a:rPr>
              <a:t> šalje se </a:t>
            </a:r>
            <a:r>
              <a:rPr lang="hr-HR" sz="1600" b="1">
                <a:solidFill>
                  <a:schemeClr val="bg1"/>
                </a:solidFill>
                <a:latin typeface="Calibri" pitchFamily="34" charset="0"/>
              </a:rPr>
              <a:t>europskim institucijama</a:t>
            </a:r>
          </a:p>
          <a:p>
            <a:pPr algn="ctr">
              <a:defRPr/>
            </a:pPr>
            <a:r>
              <a:rPr lang="hr-HR" sz="1600">
                <a:solidFill>
                  <a:schemeClr val="bg1"/>
                </a:solidFill>
                <a:latin typeface="Calibri" pitchFamily="34" charset="0"/>
              </a:rPr>
              <a:t>i objavljuje u </a:t>
            </a:r>
            <a:r>
              <a:rPr lang="hr-HR" sz="1600" b="1">
                <a:solidFill>
                  <a:schemeClr val="bg1"/>
                </a:solidFill>
                <a:latin typeface="Calibri" pitchFamily="34" charset="0"/>
              </a:rPr>
              <a:t>Službenom listu EU-a</a:t>
            </a:r>
            <a:r>
              <a:rPr lang="hr-HR" sz="1600">
                <a:solidFill>
                  <a:schemeClr val="bg1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20" name="Triangle 19"/>
          <p:cNvSpPr/>
          <p:nvPr/>
        </p:nvSpPr>
        <p:spPr>
          <a:xfrm rot="10800000">
            <a:off x="4377930" y="2558673"/>
            <a:ext cx="388139" cy="151919"/>
          </a:xfrm>
          <a:prstGeom prst="triangle">
            <a:avLst>
              <a:gd name="adj" fmla="val 50888"/>
            </a:avLst>
          </a:prstGeom>
          <a:solidFill>
            <a:srgbClr val="006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riangle 20"/>
          <p:cNvSpPr/>
          <p:nvPr/>
        </p:nvSpPr>
        <p:spPr>
          <a:xfrm rot="10800000">
            <a:off x="4377930" y="3091596"/>
            <a:ext cx="388139" cy="151919"/>
          </a:xfrm>
          <a:prstGeom prst="triangle">
            <a:avLst>
              <a:gd name="adj" fmla="val 50888"/>
            </a:avLst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riangle 21"/>
          <p:cNvSpPr/>
          <p:nvPr/>
        </p:nvSpPr>
        <p:spPr>
          <a:xfrm rot="10800000">
            <a:off x="4377930" y="3674356"/>
            <a:ext cx="388139" cy="151919"/>
          </a:xfrm>
          <a:prstGeom prst="triangle">
            <a:avLst>
              <a:gd name="adj" fmla="val 50888"/>
            </a:avLst>
          </a:prstGeom>
          <a:solidFill>
            <a:srgbClr val="006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riangle 22"/>
          <p:cNvSpPr/>
          <p:nvPr/>
        </p:nvSpPr>
        <p:spPr>
          <a:xfrm rot="10800000">
            <a:off x="4377930" y="4226101"/>
            <a:ext cx="388139" cy="151919"/>
          </a:xfrm>
          <a:prstGeom prst="triangle">
            <a:avLst>
              <a:gd name="adj" fmla="val 50888"/>
            </a:avLst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50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  <p:bldP spid="11" grpId="0" animBg="1"/>
      <p:bldP spid="9" grpId="0"/>
      <p:bldP spid="12" grpId="0" animBg="1"/>
      <p:bldP spid="13" grpId="0"/>
      <p:bldP spid="16" grpId="0" animBg="1"/>
      <p:bldP spid="17" grpId="0"/>
      <p:bldP spid="18" grpId="0" animBg="1"/>
      <p:bldP spid="19" grpId="0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1419225"/>
            <a:ext cx="9144000" cy="521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r>
              <a:rPr lang="hr-HR" sz="2000" dirty="0">
                <a:solidFill>
                  <a:srgbClr val="0060A0"/>
                </a:solidFill>
                <a:latin typeface="Calibri" panose="020F0502020204030204" pitchFamily="34" charset="0"/>
              </a:rPr>
              <a:t>SKUPŠTINA KOJU ČINI </a:t>
            </a:r>
            <a:r>
              <a:rPr lang="hr-HR" sz="2000" b="1" dirty="0">
                <a:solidFill>
                  <a:srgbClr val="0060A0"/>
                </a:solidFill>
                <a:latin typeface="Calibri" panose="020F0502020204030204" pitchFamily="34" charset="0"/>
              </a:rPr>
              <a:t>3</a:t>
            </a:r>
            <a:r>
              <a:rPr lang="fr-BE" sz="2000" b="1" dirty="0">
                <a:solidFill>
                  <a:srgbClr val="0060A0"/>
                </a:solidFill>
                <a:latin typeface="Calibri" panose="020F0502020204030204" pitchFamily="34" charset="0"/>
              </a:rPr>
              <a:t>29</a:t>
            </a:r>
            <a:r>
              <a:rPr lang="hr-HR" sz="2000" b="1" dirty="0">
                <a:solidFill>
                  <a:srgbClr val="0060A0"/>
                </a:solidFill>
                <a:latin typeface="Calibri" panose="020F0502020204030204" pitchFamily="34" charset="0"/>
              </a:rPr>
              <a:t> ČLANOVA</a:t>
            </a:r>
            <a:r>
              <a:rPr lang="hr-HR" sz="2000" dirty="0">
                <a:solidFill>
                  <a:srgbClr val="0060A0"/>
                </a:solidFill>
                <a:latin typeface="Calibri" panose="020F0502020204030204" pitchFamily="34" charset="0"/>
              </a:rPr>
              <a:t> IZ SVIH DRŽAVA ČLANICA EU-a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637280" y="1882775"/>
            <a:ext cx="4836160" cy="753745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hr-HR" sz="1800" dirty="0">
                <a:solidFill>
                  <a:srgbClr val="595959"/>
                </a:solidFill>
                <a:latin typeface="Calibri" panose="020F0502020204030204" pitchFamily="34" charset="0"/>
              </a:rPr>
              <a:t>Imenuje ih </a:t>
            </a:r>
            <a:r>
              <a:rPr lang="hr-HR" sz="1800" b="1" dirty="0">
                <a:solidFill>
                  <a:srgbClr val="595959"/>
                </a:solidFill>
                <a:latin typeface="Calibri" panose="020F0502020204030204" pitchFamily="34" charset="0"/>
              </a:rPr>
              <a:t>Vijeće</a:t>
            </a:r>
            <a:r>
              <a:rPr lang="hr-HR" sz="1800" dirty="0">
                <a:solidFill>
                  <a:srgbClr val="595959"/>
                </a:solidFill>
                <a:latin typeface="Calibri" panose="020F0502020204030204" pitchFamily="34" charset="0"/>
              </a:rPr>
              <a:t> na </a:t>
            </a:r>
            <a:r>
              <a:rPr lang="hr-HR" sz="1800" b="1" dirty="0">
                <a:solidFill>
                  <a:srgbClr val="595959"/>
                </a:solidFill>
                <a:latin typeface="Calibri" panose="020F0502020204030204" pitchFamily="34" charset="0"/>
              </a:rPr>
              <a:t>obnovljivi mandat od pet godina</a:t>
            </a:r>
            <a:r>
              <a:rPr lang="hr-HR" sz="1800" dirty="0">
                <a:solidFill>
                  <a:srgbClr val="595959"/>
                </a:solidFill>
                <a:latin typeface="Calibri" panose="020F0502020204030204" pitchFamily="34" charset="0"/>
              </a:rPr>
              <a:t> na prijedlog svake pojedinačne države članice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637280" y="2636520"/>
            <a:ext cx="4836160" cy="753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r-HR" sz="1800" dirty="0">
                <a:solidFill>
                  <a:srgbClr val="595959"/>
                </a:solidFill>
                <a:latin typeface="Calibri" panose="020F0502020204030204" pitchFamily="34" charset="0"/>
              </a:rPr>
              <a:t>Troškove njihova putovanja i smještaja pokriva EGSO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637280" y="3390265"/>
            <a:ext cx="4998720" cy="753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r-HR" sz="1800" b="1" dirty="0">
                <a:solidFill>
                  <a:srgbClr val="595959"/>
                </a:solidFill>
                <a:latin typeface="Calibri" panose="020F0502020204030204" pitchFamily="34" charset="0"/>
              </a:rPr>
              <a:t>Ne borave stalno u Bruxellesu</a:t>
            </a:r>
            <a:r>
              <a:rPr lang="hr-HR" sz="1800" dirty="0">
                <a:solidFill>
                  <a:srgbClr val="595959"/>
                </a:solidFill>
                <a:latin typeface="Calibri" panose="020F0502020204030204" pitchFamily="34" charset="0"/>
              </a:rPr>
              <a:t>: većina ih nastavlja raditi svoj posao u zemlji iz koje dolaze</a:t>
            </a:r>
          </a:p>
        </p:txBody>
      </p:sp>
    </p:spTree>
    <p:extLst>
      <p:ext uri="{BB962C8B-B14F-4D97-AF65-F5344CB8AC3E}">
        <p14:creationId xmlns:p14="http://schemas.microsoft.com/office/powerpoint/2010/main" val="197007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619760" y="1419225"/>
            <a:ext cx="4897120" cy="52133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/>
            <a:r>
              <a:rPr lang="hr-HR" sz="2000" b="1">
                <a:solidFill>
                  <a:srgbClr val="0060A0"/>
                </a:solidFill>
                <a:latin typeface="Calibri" panose="020F0502020204030204" pitchFamily="34" charset="0"/>
              </a:rPr>
              <a:t>BROJ ČLANOVA PO ZEMLJAMA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58008" y="2571750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9265" y="3354590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19172" y="2820200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39475" y="3992581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7006" y="2666311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62592" y="4031974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63828" y="4097288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14588" y="3234252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09591" y="2974088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4548" y="3265223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33924" y="3749299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92422" y="4185862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82091" y="2872909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90092" y="2666311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11883" y="1888639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71750" y="3354401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26610" y="1329128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41325" y="2196416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62592" y="2392427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76840" y="3450083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39917" y="3074520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81895" y="1952282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41325" y="1735324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dirty="0">
                <a:solidFill>
                  <a:schemeClr val="bg1"/>
                </a:solidFill>
              </a:rPr>
              <a:t>7</a:t>
            </a:r>
            <a:endParaRPr lang="hr-HR" sz="14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19374" y="3097233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dirty="0">
                <a:solidFill>
                  <a:schemeClr val="bg1"/>
                </a:solidFill>
              </a:rPr>
              <a:t>6</a:t>
            </a:r>
            <a:endParaRPr lang="hr-HR" sz="14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92099" y="4493639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dirty="0">
                <a:solidFill>
                  <a:srgbClr val="09A4C8"/>
                </a:solidFill>
              </a:rPr>
              <a:t>6</a:t>
            </a:r>
            <a:endParaRPr lang="hr-HR" sz="1400" b="1" dirty="0">
              <a:solidFill>
                <a:srgbClr val="09A4C8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19172" y="2195643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804400" y="3436265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956215" y="4762940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>
                <a:solidFill>
                  <a:srgbClr val="1E9DC2"/>
                </a:solidFill>
              </a:rPr>
              <a:t>5</a:t>
            </a:r>
          </a:p>
        </p:txBody>
      </p:sp>
      <p:pic>
        <p:nvPicPr>
          <p:cNvPr id="3" name="Picture 2">
            <a:hlinkClick r:id="rId4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073" y="3276974"/>
            <a:ext cx="341128" cy="284273"/>
          </a:xfrm>
          <a:prstGeom prst="rect">
            <a:avLst/>
          </a:prstGeom>
        </p:spPr>
      </p:pic>
      <p:pic>
        <p:nvPicPr>
          <p:cNvPr id="39" name="Picture 38">
            <a:hlinkClick r:id="rId6"/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63" y="3228408"/>
            <a:ext cx="341127" cy="284273"/>
          </a:xfrm>
          <a:prstGeom prst="rect">
            <a:avLst/>
          </a:prstGeom>
        </p:spPr>
      </p:pic>
      <p:pic>
        <p:nvPicPr>
          <p:cNvPr id="40" name="Picture 39">
            <a:hlinkClick r:id="rId8"/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696" y="3896850"/>
            <a:ext cx="341127" cy="284272"/>
          </a:xfrm>
          <a:prstGeom prst="rect">
            <a:avLst/>
          </a:prstGeom>
        </p:spPr>
      </p:pic>
      <p:pic>
        <p:nvPicPr>
          <p:cNvPr id="41" name="Picture 40">
            <a:hlinkClick r:id="rId10"/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422" y="3974348"/>
            <a:ext cx="341127" cy="284272"/>
          </a:xfrm>
          <a:prstGeom prst="rect">
            <a:avLst/>
          </a:prstGeom>
        </p:spPr>
      </p:pic>
      <p:pic>
        <p:nvPicPr>
          <p:cNvPr id="43" name="Picture 42">
            <a:hlinkClick r:id="rId12"/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256" y="2261426"/>
            <a:ext cx="341127" cy="284272"/>
          </a:xfrm>
          <a:prstGeom prst="rect">
            <a:avLst/>
          </a:prstGeom>
        </p:spPr>
      </p:pic>
      <p:pic>
        <p:nvPicPr>
          <p:cNvPr id="44" name="Picture 43">
            <a:hlinkClick r:id="rId14"/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450" y="2764051"/>
            <a:ext cx="341127" cy="284272"/>
          </a:xfrm>
          <a:prstGeom prst="rect">
            <a:avLst/>
          </a:prstGeom>
        </p:spPr>
      </p:pic>
      <p:pic>
        <p:nvPicPr>
          <p:cNvPr id="45" name="Picture 44">
            <a:hlinkClick r:id="rId16"/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942" y="2546718"/>
            <a:ext cx="341127" cy="284272"/>
          </a:xfrm>
          <a:prstGeom prst="rect">
            <a:avLst/>
          </a:prstGeom>
        </p:spPr>
      </p:pic>
      <p:pic>
        <p:nvPicPr>
          <p:cNvPr id="46" name="Picture 45">
            <a:hlinkClick r:id="rId18"/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010" y="2060622"/>
            <a:ext cx="341127" cy="284272"/>
          </a:xfrm>
          <a:prstGeom prst="rect">
            <a:avLst/>
          </a:prstGeom>
        </p:spPr>
      </p:pic>
      <p:pic>
        <p:nvPicPr>
          <p:cNvPr id="47" name="Picture 46">
            <a:hlinkClick r:id="rId20"/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041" y="3002437"/>
            <a:ext cx="341127" cy="284272"/>
          </a:xfrm>
          <a:prstGeom prst="rect">
            <a:avLst/>
          </a:prstGeom>
        </p:spPr>
      </p:pic>
      <p:pic>
        <p:nvPicPr>
          <p:cNvPr id="48" name="Picture 47">
            <a:hlinkClick r:id="rId22"/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204" y="1769488"/>
            <a:ext cx="341127" cy="284272"/>
          </a:xfrm>
          <a:prstGeom prst="rect">
            <a:avLst/>
          </a:prstGeom>
        </p:spPr>
      </p:pic>
      <p:pic>
        <p:nvPicPr>
          <p:cNvPr id="49" name="Picture 48">
            <a:hlinkClick r:id="rId24"/>
          </p:cNvPr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714" y="1201803"/>
            <a:ext cx="341127" cy="284272"/>
          </a:xfrm>
          <a:prstGeom prst="rect">
            <a:avLst/>
          </a:prstGeom>
        </p:spPr>
      </p:pic>
      <p:pic>
        <p:nvPicPr>
          <p:cNvPr id="50" name="Picture 49">
            <a:hlinkClick r:id="rId26"/>
          </p:cNvPr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87" y="2695142"/>
            <a:ext cx="341127" cy="284272"/>
          </a:xfrm>
          <a:prstGeom prst="rect">
            <a:avLst/>
          </a:prstGeom>
        </p:spPr>
      </p:pic>
      <p:pic>
        <p:nvPicPr>
          <p:cNvPr id="51" name="Picture 50">
            <a:hlinkClick r:id="rId28"/>
          </p:cNvPr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836" y="3922851"/>
            <a:ext cx="341127" cy="284272"/>
          </a:xfrm>
          <a:prstGeom prst="rect">
            <a:avLst/>
          </a:prstGeom>
        </p:spPr>
      </p:pic>
      <p:pic>
        <p:nvPicPr>
          <p:cNvPr id="52" name="Picture 51">
            <a:hlinkClick r:id="rId30"/>
          </p:cNvPr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802" y="1785812"/>
            <a:ext cx="341127" cy="284272"/>
          </a:xfrm>
          <a:prstGeom prst="rect">
            <a:avLst/>
          </a:prstGeom>
        </p:spPr>
      </p:pic>
      <p:pic>
        <p:nvPicPr>
          <p:cNvPr id="53" name="Picture 52">
            <a:hlinkClick r:id="rId32"/>
          </p:cNvPr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801" y="1987930"/>
            <a:ext cx="341127" cy="284272"/>
          </a:xfrm>
          <a:prstGeom prst="rect">
            <a:avLst/>
          </a:prstGeom>
        </p:spPr>
      </p:pic>
      <p:pic>
        <p:nvPicPr>
          <p:cNvPr id="54" name="Picture 53">
            <a:hlinkClick r:id="rId34"/>
          </p:cNvPr>
          <p:cNvPicPr>
            <a:picLocks noChangeAspect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801" y="2239012"/>
            <a:ext cx="341126" cy="284272"/>
          </a:xfrm>
          <a:prstGeom prst="rect">
            <a:avLst/>
          </a:prstGeom>
        </p:spPr>
      </p:pic>
      <p:pic>
        <p:nvPicPr>
          <p:cNvPr id="55" name="Picture 54">
            <a:hlinkClick r:id="rId36"/>
          </p:cNvPr>
          <p:cNvPicPr>
            <a:picLocks noChangeAspect="1"/>
          </p:cNvPicPr>
          <p:nvPr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384" y="2536699"/>
            <a:ext cx="341126" cy="284271"/>
          </a:xfrm>
          <a:prstGeom prst="rect">
            <a:avLst/>
          </a:prstGeom>
        </p:spPr>
      </p:pic>
      <p:pic>
        <p:nvPicPr>
          <p:cNvPr id="56" name="Picture 55">
            <a:hlinkClick r:id="rId38"/>
          </p:cNvPr>
          <p:cNvPicPr>
            <a:picLocks noChangeAspect="1"/>
          </p:cNvPicPr>
          <p:nvPr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196" y="2850546"/>
            <a:ext cx="341125" cy="284271"/>
          </a:xfrm>
          <a:prstGeom prst="rect">
            <a:avLst/>
          </a:prstGeom>
        </p:spPr>
      </p:pic>
      <p:pic>
        <p:nvPicPr>
          <p:cNvPr id="57" name="Picture 56">
            <a:hlinkClick r:id="rId40"/>
          </p:cNvPr>
          <p:cNvPicPr>
            <a:picLocks noChangeAspect="1"/>
          </p:cNvPicPr>
          <p:nvPr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788" y="3014455"/>
            <a:ext cx="341125" cy="284270"/>
          </a:xfrm>
          <a:prstGeom prst="rect">
            <a:avLst/>
          </a:prstGeom>
        </p:spPr>
      </p:pic>
      <p:pic>
        <p:nvPicPr>
          <p:cNvPr id="58" name="Picture 57">
            <a:hlinkClick r:id="rId42"/>
          </p:cNvPr>
          <p:cNvPicPr>
            <a:picLocks noChangeAspect="1"/>
          </p:cNvPicPr>
          <p:nvPr/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314" y="3481236"/>
            <a:ext cx="341124" cy="284270"/>
          </a:xfrm>
          <a:prstGeom prst="rect">
            <a:avLst/>
          </a:prstGeom>
        </p:spPr>
      </p:pic>
      <p:pic>
        <p:nvPicPr>
          <p:cNvPr id="59" name="Picture 58">
            <a:hlinkClick r:id="rId44"/>
          </p:cNvPr>
          <p:cNvPicPr>
            <a:picLocks noChangeAspect="1"/>
          </p:cNvPicPr>
          <p:nvPr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404" y="3598314"/>
            <a:ext cx="341124" cy="284270"/>
          </a:xfrm>
          <a:prstGeom prst="rect">
            <a:avLst/>
          </a:prstGeom>
        </p:spPr>
      </p:pic>
      <p:pic>
        <p:nvPicPr>
          <p:cNvPr id="60" name="Picture 59">
            <a:hlinkClick r:id="rId46"/>
          </p:cNvPr>
          <p:cNvPicPr>
            <a:picLocks noChangeAspect="1"/>
          </p:cNvPicPr>
          <p:nvPr/>
        </p:nvPicPr>
        <p:blipFill>
          <a:blip r:embed="rId4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357" y="3304026"/>
            <a:ext cx="341124" cy="284270"/>
          </a:xfrm>
          <a:prstGeom prst="rect">
            <a:avLst/>
          </a:prstGeom>
        </p:spPr>
      </p:pic>
      <p:pic>
        <p:nvPicPr>
          <p:cNvPr id="61" name="Picture 60">
            <a:hlinkClick r:id="rId48"/>
          </p:cNvPr>
          <p:cNvPicPr>
            <a:picLocks noChangeAspect="1"/>
          </p:cNvPicPr>
          <p:nvPr/>
        </p:nvPicPr>
        <p:blipFill>
          <a:blip r:embed="rId4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193" y="3224214"/>
            <a:ext cx="341124" cy="284270"/>
          </a:xfrm>
          <a:prstGeom prst="rect">
            <a:avLst/>
          </a:prstGeom>
        </p:spPr>
      </p:pic>
      <p:pic>
        <p:nvPicPr>
          <p:cNvPr id="62" name="Picture 61">
            <a:hlinkClick r:id="rId50"/>
          </p:cNvPr>
          <p:cNvPicPr>
            <a:picLocks noChangeAspect="1"/>
          </p:cNvPicPr>
          <p:nvPr/>
        </p:nvPicPr>
        <p:blipFill>
          <a:blip r:embed="rId5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522" y="3786500"/>
            <a:ext cx="341124" cy="284270"/>
          </a:xfrm>
          <a:prstGeom prst="rect">
            <a:avLst/>
          </a:prstGeom>
        </p:spPr>
      </p:pic>
      <p:pic>
        <p:nvPicPr>
          <p:cNvPr id="63" name="Picture 62">
            <a:hlinkClick r:id="rId52"/>
          </p:cNvPr>
          <p:cNvPicPr>
            <a:picLocks noChangeAspect="1"/>
          </p:cNvPicPr>
          <p:nvPr/>
        </p:nvPicPr>
        <p:blipFill>
          <a:blip r:embed="rId5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381" y="4065705"/>
            <a:ext cx="341124" cy="284270"/>
          </a:xfrm>
          <a:prstGeom prst="rect">
            <a:avLst/>
          </a:prstGeom>
        </p:spPr>
      </p:pic>
      <p:pic>
        <p:nvPicPr>
          <p:cNvPr id="64" name="Picture 63">
            <a:hlinkClick r:id="rId54"/>
          </p:cNvPr>
          <p:cNvPicPr>
            <a:picLocks noChangeAspect="1"/>
          </p:cNvPicPr>
          <p:nvPr/>
        </p:nvPicPr>
        <p:blipFill>
          <a:blip r:embed="rId5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767" y="4773013"/>
            <a:ext cx="341124" cy="284270"/>
          </a:xfrm>
          <a:prstGeom prst="rect">
            <a:avLst/>
          </a:prstGeom>
        </p:spPr>
      </p:pic>
      <p:pic>
        <p:nvPicPr>
          <p:cNvPr id="65" name="Picture 64">
            <a:hlinkClick r:id="rId56"/>
          </p:cNvPr>
          <p:cNvPicPr>
            <a:picLocks noChangeAspect="1"/>
          </p:cNvPicPr>
          <p:nvPr/>
        </p:nvPicPr>
        <p:blipFill>
          <a:blip r:embed="rId5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96" y="4694597"/>
            <a:ext cx="341124" cy="28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1419225"/>
            <a:ext cx="9144000" cy="71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hr-HR" sz="2000" b="1">
                <a:solidFill>
                  <a:srgbClr val="0060A0"/>
                </a:solidFill>
                <a:latin typeface="Calibri" charset="0"/>
              </a:rPr>
              <a:t>RADNA TIJELA: 6 STRUČNIH SKUPINA</a:t>
            </a:r>
          </a:p>
        </p:txBody>
      </p:sp>
      <p:sp>
        <p:nvSpPr>
          <p:cNvPr id="6" name="Rectangle 5">
            <a:hlinkClick r:id="rId4"/>
          </p:cNvPr>
          <p:cNvSpPr/>
          <p:nvPr/>
        </p:nvSpPr>
        <p:spPr>
          <a:xfrm>
            <a:off x="402336" y="1866773"/>
            <a:ext cx="1289304" cy="3406266"/>
          </a:xfrm>
          <a:prstGeom prst="rect">
            <a:avLst/>
          </a:prstGeom>
          <a:solidFill>
            <a:srgbClr val="CBB7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hlinkClick r:id="rId5"/>
          </p:cNvPr>
          <p:cNvSpPr/>
          <p:nvPr/>
        </p:nvSpPr>
        <p:spPr>
          <a:xfrm>
            <a:off x="1810512" y="1866773"/>
            <a:ext cx="1289304" cy="3406266"/>
          </a:xfrm>
          <a:prstGeom prst="rect">
            <a:avLst/>
          </a:prstGeom>
          <a:solidFill>
            <a:srgbClr val="F1AD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218688" y="1866773"/>
            <a:ext cx="1289304" cy="3406266"/>
          </a:xfrm>
          <a:prstGeom prst="rect">
            <a:avLst/>
          </a:prstGeom>
          <a:solidFill>
            <a:srgbClr val="00AD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626864" y="1866773"/>
            <a:ext cx="1289304" cy="34062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35040" y="1866773"/>
            <a:ext cx="1289304" cy="3406266"/>
          </a:xfrm>
          <a:prstGeom prst="rect">
            <a:avLst/>
          </a:prstGeom>
          <a:solidFill>
            <a:srgbClr val="B4CF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443216" y="1866772"/>
            <a:ext cx="1289304" cy="340626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02336" y="1866773"/>
            <a:ext cx="1289304" cy="572770"/>
          </a:xfrm>
        </p:spPr>
        <p:txBody>
          <a:bodyPr>
            <a:noAutofit/>
          </a:bodyPr>
          <a:lstStyle/>
          <a:p>
            <a:r>
              <a:rPr lang="hr-HR" sz="3200">
                <a:solidFill>
                  <a:schemeClr val="bg1"/>
                </a:solidFill>
              </a:rPr>
              <a:t>ECO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810512" y="1866773"/>
            <a:ext cx="1289304" cy="572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>
                <a:solidFill>
                  <a:schemeClr val="bg1"/>
                </a:solidFill>
              </a:rPr>
              <a:t>INT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218688" y="1866773"/>
            <a:ext cx="1289304" cy="572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>
                <a:solidFill>
                  <a:schemeClr val="bg1"/>
                </a:solidFill>
              </a:rPr>
              <a:t>TEN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626864" y="1866773"/>
            <a:ext cx="1289304" cy="572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3200" dirty="0">
                <a:solidFill>
                  <a:schemeClr val="bg1"/>
                </a:solidFill>
              </a:rPr>
              <a:t>SOC</a:t>
            </a:r>
            <a:endParaRPr lang="hr-HR" sz="3200" dirty="0">
              <a:solidFill>
                <a:schemeClr val="bg1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035040" y="1866773"/>
            <a:ext cx="1289304" cy="572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>
                <a:solidFill>
                  <a:schemeClr val="bg1"/>
                </a:solidFill>
              </a:rPr>
              <a:t>NAT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7443216" y="1866773"/>
            <a:ext cx="1289304" cy="572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3200" dirty="0">
                <a:solidFill>
                  <a:schemeClr val="bg1"/>
                </a:solidFill>
              </a:rPr>
              <a:t>REX</a:t>
            </a:r>
            <a:endParaRPr lang="hr-HR" sz="32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hlinkClick r:id="rId4"/>
          </p:cNvPr>
          <p:cNvSpPr txBox="1"/>
          <p:nvPr/>
        </p:nvSpPr>
        <p:spPr>
          <a:xfrm>
            <a:off x="402336" y="2357247"/>
            <a:ext cx="1289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>
                <a:solidFill>
                  <a:schemeClr val="bg1"/>
                </a:solidFill>
              </a:rPr>
              <a:t>Stručna skupina za ekonomsku i monetarnu uniju te gospodarsku i socijalnu koheziju</a:t>
            </a:r>
          </a:p>
        </p:txBody>
      </p:sp>
      <p:sp>
        <p:nvSpPr>
          <p:cNvPr id="22" name="TextBox 21">
            <a:hlinkClick r:id="rId5"/>
          </p:cNvPr>
          <p:cNvSpPr txBox="1"/>
          <p:nvPr/>
        </p:nvSpPr>
        <p:spPr>
          <a:xfrm>
            <a:off x="1810512" y="2357247"/>
            <a:ext cx="1289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>
                <a:solidFill>
                  <a:schemeClr val="bg1"/>
                </a:solidFill>
              </a:rPr>
              <a:t>Stručna skupina za jedinstveno tržište, proizvodnju i potrošnju</a:t>
            </a:r>
          </a:p>
        </p:txBody>
      </p:sp>
      <p:sp>
        <p:nvSpPr>
          <p:cNvPr id="23" name="TextBox 22">
            <a:hlinkClick r:id="rId6"/>
          </p:cNvPr>
          <p:cNvSpPr txBox="1"/>
          <p:nvPr/>
        </p:nvSpPr>
        <p:spPr>
          <a:xfrm>
            <a:off x="3218688" y="2357247"/>
            <a:ext cx="1289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>
                <a:solidFill>
                  <a:schemeClr val="bg1"/>
                </a:solidFill>
              </a:rPr>
              <a:t>Stručna skupina za promet, energiju, infrastrukturu i informacijsko društvo</a:t>
            </a:r>
          </a:p>
        </p:txBody>
      </p:sp>
      <p:sp>
        <p:nvSpPr>
          <p:cNvPr id="24" name="TextBox 23">
            <a:hlinkClick r:id="rId7"/>
          </p:cNvPr>
          <p:cNvSpPr txBox="1"/>
          <p:nvPr/>
        </p:nvSpPr>
        <p:spPr>
          <a:xfrm>
            <a:off x="4626864" y="2357247"/>
            <a:ext cx="1289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>
                <a:solidFill>
                  <a:schemeClr val="bg1"/>
                </a:solidFill>
              </a:rPr>
              <a:t>Stručna skupina za zapošljavanje, socijalna pitanja i građanstvo</a:t>
            </a:r>
          </a:p>
        </p:txBody>
      </p:sp>
      <p:sp>
        <p:nvSpPr>
          <p:cNvPr id="25" name="TextBox 24">
            <a:hlinkClick r:id="rId8"/>
          </p:cNvPr>
          <p:cNvSpPr txBox="1"/>
          <p:nvPr/>
        </p:nvSpPr>
        <p:spPr>
          <a:xfrm>
            <a:off x="6035040" y="2357247"/>
            <a:ext cx="12893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>
                <a:solidFill>
                  <a:schemeClr val="bg1"/>
                </a:solidFill>
              </a:rPr>
              <a:t>Stručna skupina za poljoprivredu, ruralni razvoj i zaštitu okoliša</a:t>
            </a:r>
          </a:p>
        </p:txBody>
      </p:sp>
      <p:sp>
        <p:nvSpPr>
          <p:cNvPr id="26" name="TextBox 25">
            <a:hlinkClick r:id="rId9"/>
          </p:cNvPr>
          <p:cNvSpPr txBox="1"/>
          <p:nvPr/>
        </p:nvSpPr>
        <p:spPr>
          <a:xfrm>
            <a:off x="7443216" y="2357247"/>
            <a:ext cx="1289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>
                <a:solidFill>
                  <a:schemeClr val="bg1"/>
                </a:solidFill>
              </a:rPr>
              <a:t>Stručna</a:t>
            </a:r>
            <a:r>
              <a:rPr lang="pl-PL" sz="1400" dirty="0">
                <a:solidFill>
                  <a:schemeClr val="bg1"/>
                </a:solidFill>
              </a:rPr>
              <a:t> skupina za </a:t>
            </a:r>
            <a:r>
              <a:rPr lang="pl-PL" sz="1400" dirty="0" err="1">
                <a:solidFill>
                  <a:schemeClr val="bg1"/>
                </a:solidFill>
              </a:rPr>
              <a:t>vanjske</a:t>
            </a:r>
            <a:r>
              <a:rPr lang="pl-PL" sz="1400" dirty="0">
                <a:solidFill>
                  <a:schemeClr val="bg1"/>
                </a:solidFill>
              </a:rPr>
              <a:t> </a:t>
            </a:r>
            <a:r>
              <a:rPr lang="pl-PL" sz="1400" dirty="0" err="1">
                <a:solidFill>
                  <a:schemeClr val="bg1"/>
                </a:solidFill>
              </a:rPr>
              <a:t>odnose</a:t>
            </a:r>
            <a:endParaRPr lang="pl-P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48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1419225"/>
            <a:ext cx="9144000" cy="71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hr-HR" sz="2000" b="1" dirty="0">
                <a:solidFill>
                  <a:srgbClr val="0060A0"/>
                </a:solidFill>
                <a:latin typeface="Calibri" charset="0"/>
              </a:rPr>
              <a:t>OSTALA RADNA TIJELA</a:t>
            </a:r>
          </a:p>
        </p:txBody>
      </p:sp>
      <p:sp>
        <p:nvSpPr>
          <p:cNvPr id="6" name="Rectangle 5">
            <a:hlinkClick r:id="rId4"/>
          </p:cNvPr>
          <p:cNvSpPr/>
          <p:nvPr/>
        </p:nvSpPr>
        <p:spPr>
          <a:xfrm>
            <a:off x="402336" y="1866773"/>
            <a:ext cx="1289304" cy="3406266"/>
          </a:xfrm>
          <a:prstGeom prst="rect">
            <a:avLst/>
          </a:prstGeom>
          <a:solidFill>
            <a:srgbClr val="704A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hlinkClick r:id="rId5"/>
          </p:cNvPr>
          <p:cNvSpPr/>
          <p:nvPr/>
        </p:nvSpPr>
        <p:spPr>
          <a:xfrm>
            <a:off x="1810512" y="1866773"/>
            <a:ext cx="1289304" cy="340626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218688" y="1866773"/>
            <a:ext cx="1289304" cy="340626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626864" y="1866773"/>
            <a:ext cx="1289304" cy="340626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35040" y="1866773"/>
            <a:ext cx="1289304" cy="340626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443216" y="1866772"/>
            <a:ext cx="1289304" cy="340626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02336" y="1866773"/>
            <a:ext cx="1289304" cy="572770"/>
          </a:xfrm>
        </p:spPr>
        <p:txBody>
          <a:bodyPr>
            <a:noAutofit/>
          </a:bodyPr>
          <a:lstStyle/>
          <a:p>
            <a:r>
              <a:rPr lang="fr-BE" sz="3200" dirty="0">
                <a:solidFill>
                  <a:schemeClr val="bg1"/>
                </a:solidFill>
              </a:rPr>
              <a:t>CCMI</a:t>
            </a:r>
            <a:endParaRPr lang="hr-HR" sz="3200" dirty="0">
              <a:solidFill>
                <a:schemeClr val="bg1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810512" y="1866773"/>
            <a:ext cx="1289304" cy="572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3200" dirty="0">
                <a:solidFill>
                  <a:schemeClr val="bg1"/>
                </a:solidFill>
              </a:rPr>
              <a:t>ESG</a:t>
            </a:r>
            <a:endParaRPr lang="hr-HR" sz="3200" dirty="0">
              <a:solidFill>
                <a:schemeClr val="bg1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218688" y="1866773"/>
            <a:ext cx="1289304" cy="572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3200" dirty="0">
                <a:solidFill>
                  <a:schemeClr val="bg1"/>
                </a:solidFill>
              </a:rPr>
              <a:t>DSMO</a:t>
            </a:r>
            <a:endParaRPr lang="hr-HR" sz="3200" dirty="0">
              <a:solidFill>
                <a:schemeClr val="bg1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626864" y="1866773"/>
            <a:ext cx="1289304" cy="572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3200" dirty="0">
                <a:solidFill>
                  <a:schemeClr val="bg1"/>
                </a:solidFill>
              </a:rPr>
              <a:t>FRRL</a:t>
            </a:r>
            <a:endParaRPr lang="hr-HR" sz="3200" dirty="0">
              <a:solidFill>
                <a:schemeClr val="bg1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035040" y="1866773"/>
            <a:ext cx="1289304" cy="572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3200" dirty="0">
                <a:solidFill>
                  <a:schemeClr val="bg1"/>
                </a:solidFill>
              </a:rPr>
              <a:t>LMO</a:t>
            </a:r>
            <a:endParaRPr lang="hr-HR" sz="3200" dirty="0">
              <a:solidFill>
                <a:schemeClr val="bg1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7443216" y="1866773"/>
            <a:ext cx="1289304" cy="572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dirty="0">
                <a:solidFill>
                  <a:schemeClr val="bg1"/>
                </a:solidFill>
              </a:rPr>
              <a:t>S</a:t>
            </a:r>
            <a:r>
              <a:rPr lang="fr-BE" sz="3200" dirty="0">
                <a:solidFill>
                  <a:schemeClr val="bg1"/>
                </a:solidFill>
              </a:rPr>
              <a:t>DO</a:t>
            </a:r>
            <a:endParaRPr lang="hr-HR" sz="32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hlinkClick r:id="rId4"/>
          </p:cNvPr>
          <p:cNvSpPr txBox="1"/>
          <p:nvPr/>
        </p:nvSpPr>
        <p:spPr>
          <a:xfrm>
            <a:off x="402336" y="2357247"/>
            <a:ext cx="1289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>
                <a:solidFill>
                  <a:schemeClr val="bg1"/>
                </a:solidFill>
              </a:rPr>
              <a:t>Savjetodavno povjerenstvo za industrijske promjene</a:t>
            </a:r>
          </a:p>
        </p:txBody>
      </p:sp>
      <p:sp>
        <p:nvSpPr>
          <p:cNvPr id="22" name="TextBox 21">
            <a:hlinkClick r:id="rId5"/>
          </p:cNvPr>
          <p:cNvSpPr txBox="1"/>
          <p:nvPr/>
        </p:nvSpPr>
        <p:spPr>
          <a:xfrm>
            <a:off x="1810512" y="2357247"/>
            <a:ext cx="1289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chemeClr val="bg1"/>
                </a:solidFill>
              </a:rPr>
              <a:t>Ad hoc skupina za </a:t>
            </a:r>
            <a:r>
              <a:rPr lang="pl-PL" sz="1400" dirty="0" err="1">
                <a:solidFill>
                  <a:schemeClr val="bg1"/>
                </a:solidFill>
              </a:rPr>
              <a:t>europski</a:t>
            </a:r>
            <a:r>
              <a:rPr lang="pl-PL" sz="1400" dirty="0">
                <a:solidFill>
                  <a:schemeClr val="bg1"/>
                </a:solidFill>
              </a:rPr>
              <a:t> </a:t>
            </a:r>
            <a:r>
              <a:rPr lang="pl-PL" sz="1400" dirty="0" err="1">
                <a:solidFill>
                  <a:schemeClr val="bg1"/>
                </a:solidFill>
              </a:rPr>
              <a:t>semestar</a:t>
            </a:r>
            <a:endParaRPr lang="hr-HR" sz="14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hlinkClick r:id="rId6"/>
          </p:cNvPr>
          <p:cNvSpPr txBox="1"/>
          <p:nvPr/>
        </p:nvSpPr>
        <p:spPr>
          <a:xfrm>
            <a:off x="3218688" y="2357247"/>
            <a:ext cx="1289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>
                <a:solidFill>
                  <a:schemeClr val="bg1"/>
                </a:solidFill>
              </a:rPr>
              <a:t>Promatračka skupina za digitalnu tranziciju i jedinstveno tržište</a:t>
            </a:r>
          </a:p>
        </p:txBody>
      </p:sp>
      <p:sp>
        <p:nvSpPr>
          <p:cNvPr id="24" name="TextBox 23">
            <a:hlinkClick r:id="rId7"/>
          </p:cNvPr>
          <p:cNvSpPr txBox="1"/>
          <p:nvPr/>
        </p:nvSpPr>
        <p:spPr>
          <a:xfrm>
            <a:off x="4626864" y="2357247"/>
            <a:ext cx="12893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chemeClr val="bg1"/>
                </a:solidFill>
              </a:rPr>
              <a:t>Ad hoc skupina za </a:t>
            </a:r>
            <a:r>
              <a:rPr lang="pl-PL" sz="1400" dirty="0" err="1">
                <a:solidFill>
                  <a:schemeClr val="bg1"/>
                </a:solidFill>
              </a:rPr>
              <a:t>temeljna</a:t>
            </a:r>
            <a:r>
              <a:rPr lang="pl-PL" sz="1400" dirty="0">
                <a:solidFill>
                  <a:schemeClr val="bg1"/>
                </a:solidFill>
              </a:rPr>
              <a:t> </a:t>
            </a:r>
            <a:r>
              <a:rPr lang="pl-PL" sz="1400" dirty="0" err="1">
                <a:solidFill>
                  <a:schemeClr val="bg1"/>
                </a:solidFill>
              </a:rPr>
              <a:t>prava</a:t>
            </a:r>
            <a:r>
              <a:rPr lang="pl-PL" sz="1400" dirty="0">
                <a:solidFill>
                  <a:schemeClr val="bg1"/>
                </a:solidFill>
              </a:rPr>
              <a:t> i </a:t>
            </a:r>
            <a:r>
              <a:rPr lang="pl-PL" sz="1400" dirty="0" err="1">
                <a:solidFill>
                  <a:schemeClr val="bg1"/>
                </a:solidFill>
              </a:rPr>
              <a:t>vladavinu</a:t>
            </a:r>
            <a:r>
              <a:rPr lang="pl-PL" sz="1400" dirty="0">
                <a:solidFill>
                  <a:schemeClr val="bg1"/>
                </a:solidFill>
              </a:rPr>
              <a:t> </a:t>
            </a:r>
            <a:r>
              <a:rPr lang="pl-PL" sz="1400" dirty="0" err="1">
                <a:solidFill>
                  <a:schemeClr val="bg1"/>
                </a:solidFill>
              </a:rPr>
              <a:t>prava</a:t>
            </a:r>
            <a:endParaRPr lang="hr-HR" sz="14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hlinkClick r:id="rId8"/>
          </p:cNvPr>
          <p:cNvSpPr txBox="1"/>
          <p:nvPr/>
        </p:nvSpPr>
        <p:spPr>
          <a:xfrm>
            <a:off x="6035040" y="2357247"/>
            <a:ext cx="1289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>
                <a:solidFill>
                  <a:schemeClr val="bg1"/>
                </a:solidFill>
              </a:rPr>
              <a:t>Promatračka</a:t>
            </a:r>
            <a:r>
              <a:rPr lang="pl-PL" sz="1400" dirty="0">
                <a:solidFill>
                  <a:schemeClr val="bg1"/>
                </a:solidFill>
              </a:rPr>
              <a:t> skupina za </a:t>
            </a:r>
            <a:r>
              <a:rPr lang="pl-PL" sz="1400" dirty="0" err="1">
                <a:solidFill>
                  <a:schemeClr val="bg1"/>
                </a:solidFill>
              </a:rPr>
              <a:t>tržište</a:t>
            </a:r>
            <a:r>
              <a:rPr lang="pl-PL" sz="1400" dirty="0">
                <a:solidFill>
                  <a:schemeClr val="bg1"/>
                </a:solidFill>
              </a:rPr>
              <a:t> rada</a:t>
            </a:r>
          </a:p>
        </p:txBody>
      </p:sp>
      <p:sp>
        <p:nvSpPr>
          <p:cNvPr id="26" name="TextBox 25">
            <a:hlinkClick r:id="rId9"/>
          </p:cNvPr>
          <p:cNvSpPr txBox="1"/>
          <p:nvPr/>
        </p:nvSpPr>
        <p:spPr>
          <a:xfrm>
            <a:off x="7443216" y="2357247"/>
            <a:ext cx="1289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>
                <a:solidFill>
                  <a:schemeClr val="bg1"/>
                </a:solidFill>
              </a:rPr>
              <a:t>Promatračka</a:t>
            </a:r>
            <a:r>
              <a:rPr lang="pl-PL" sz="1400" dirty="0">
                <a:solidFill>
                  <a:schemeClr val="bg1"/>
                </a:solidFill>
              </a:rPr>
              <a:t> skupina za </a:t>
            </a:r>
            <a:r>
              <a:rPr lang="pl-PL" sz="1400" dirty="0" err="1">
                <a:solidFill>
                  <a:schemeClr val="bg1"/>
                </a:solidFill>
              </a:rPr>
              <a:t>održivi</a:t>
            </a:r>
            <a:r>
              <a:rPr lang="pl-PL" sz="1400" dirty="0">
                <a:solidFill>
                  <a:schemeClr val="bg1"/>
                </a:solidFill>
              </a:rPr>
              <a:t> </a:t>
            </a:r>
            <a:r>
              <a:rPr lang="pl-PL" sz="1400" dirty="0" err="1">
                <a:solidFill>
                  <a:schemeClr val="bg1"/>
                </a:solidFill>
              </a:rPr>
              <a:t>razvoj</a:t>
            </a:r>
            <a:endParaRPr lang="pl-P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28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5631b6-5d81-4fc3-8bce-54100bda3574">
      <Value>48</Value>
      <Value>103</Value>
      <Value>160</Value>
    </TaxCatchAll>
    <EESCDocumentSubtitleFR xmlns="be5631b6-5d81-4fc3-8bce-54100bda3574" xsi:nil="true"/>
    <EESCAbstractEN xmlns="be5631b6-5d81-4fc3-8bce-54100bda3574" xsi:nil="true"/>
    <EESCAbstractFR xmlns="be5631b6-5d81-4fc3-8bce-54100bda3574" xsi:nil="true"/>
    <kb6391ced37b48e7b8d8bf36654806b3 xmlns="be5631b6-5d81-4fc3-8bce-54100bda3574">
      <Terms xmlns="http://schemas.microsoft.com/office/infopath/2007/PartnerControls"/>
    </kb6391ced37b48e7b8d8bf36654806b3>
    <f63f70ecaa7045529a6c1c36eee6ae4a xmlns="be5631b6-5d81-4fc3-8bce-54100bda3574">
      <Terms xmlns="http://schemas.microsoft.com/office/infopath/2007/PartnerControls">
        <TermInfo xmlns="http://schemas.microsoft.com/office/infopath/2007/PartnerControls">
          <TermName xmlns="http://schemas.microsoft.com/office/infopath/2007/PartnerControls">Tools</TermName>
          <TermId xmlns="http://schemas.microsoft.com/office/infopath/2007/PartnerControls">475ae005-fd1e-4cd0-b272-1b5cb0b043f6</TermId>
        </TermInfo>
      </Terms>
    </f63f70ecaa7045529a6c1c36eee6ae4a>
    <IconOverlay xmlns="http://schemas.microsoft.com/sharepoint/v4" xsi:nil="true"/>
    <e9bd31856ca3416783fad5b473c0cbcf xmlns="be5631b6-5d81-4fc3-8bce-54100bda3574">
      <Terms xmlns="http://schemas.microsoft.com/office/infopath/2007/PartnerControls">
        <TermInfo xmlns="http://schemas.microsoft.com/office/infopath/2007/PartnerControls">
          <TermName xmlns="http://schemas.microsoft.com/office/infopath/2007/PartnerControls">D2 VIP</TermName>
          <TermId xmlns="http://schemas.microsoft.com/office/infopath/2007/PartnerControls">8d689e1f-5f09-4b8f-9c26-9b42f0dffbd9</TermId>
        </TermInfo>
      </Terms>
    </e9bd31856ca3416783fad5b473c0cbcf>
    <p4cc95f7838144738d31897a3c221961 xmlns="be5631b6-5d81-4fc3-8bce-54100bda3574">
      <Terms xmlns="http://schemas.microsoft.com/office/infopath/2007/PartnerControls"/>
    </p4cc95f7838144738d31897a3c221961>
    <EESCDocumentSubtitleEN xmlns="be5631b6-5d81-4fc3-8bce-54100bda3574" xsi:nil="true"/>
    <EESCDocumentLanguage xmlns="be5631b6-5d81-4fc3-8bce-54100bda3574">HR</EESCDocumentLanguage>
    <p1e33a4286104e35b50e9a82123e5bb9 xmlns="be5631b6-5d81-4fc3-8bce-54100bda3574">
      <Terms xmlns="http://schemas.microsoft.com/office/infopath/2007/PartnerControls"/>
    </p1e33a4286104e35b50e9a82123e5bb9>
    <EESCWebpartDescriptionFR xmlns="be5631b6-5d81-4fc3-8bce-54100bda3574">&lt;p&gt;​&lt;span class="et-tab et-activetab"&gt;Cliquez sur le bouton de la langue 
pour trouver votre présentation!&lt;/span&gt;&lt;/p&gt;</EESCWebpartDescriptionFR>
    <EESCDocumentSortOrder xmlns="be5631b6-5d81-4fc3-8bce-54100bda3574" xsi:nil="true"/>
    <EESCDocumentTitleEN xmlns="be5631b6-5d81-4fc3-8bce-54100bda3574">Powerpoint presentation - EESC</EESCDocumentTitleEN>
    <EESCDocumentTitleFR xmlns="be5631b6-5d81-4fc3-8bce-54100bda3574">Powerpoint presentation - EESC</EESCDocumentTitleFR>
    <a25935c57f394befb28598c841abebd2 xmlns="be5631b6-5d81-4fc3-8bce-54100bda3574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Presentations of the EESC (PPT)</TermName>
          <TermId xmlns="http://schemas.microsoft.com/office/infopath/2007/PartnerControls">7c39bac2-8d5f-497f-a17f-91f188c4b231</TermId>
        </TermInfo>
      </Terms>
    </a25935c57f394befb28598c841abebd2>
    <EESCWebpartDescriptionEN xmlns="be5631b6-5d81-4fc3-8bce-54100bda3574">&lt;p&gt;​&lt;span class="et-tab et-activetab"&gt;Click on the language button to find 
your presentation!&lt;/span&gt;&lt;/p&gt;</EESCWebpartDescriptionE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ESC Intranet Document Content Type" ma:contentTypeID="0x010100B85EA8B0E0F14FF991E573FFDAD6900000410E33DB6FE37B438260E5F200D9F1F7" ma:contentTypeVersion="11" ma:contentTypeDescription="EESC Document Content Type" ma:contentTypeScope="" ma:versionID="4674365865e806ca8dac474742f4f116">
  <xsd:schema xmlns:xsd="http://www.w3.org/2001/XMLSchema" xmlns:xs="http://www.w3.org/2001/XMLSchema" xmlns:p="http://schemas.microsoft.com/office/2006/metadata/properties" xmlns:ns2="be5631b6-5d81-4fc3-8bce-54100bda3574" xmlns:ns3="http://schemas.microsoft.com/sharepoint/v4" xmlns:ns4="5d0a19b5-9ec2-4a50-b920-c152286d37ac" targetNamespace="http://schemas.microsoft.com/office/2006/metadata/properties" ma:root="true" ma:fieldsID="25338ad5c87515a8daf1c6723f8a56d8" ns2:_="" ns3:_="" ns4:_="">
    <xsd:import namespace="be5631b6-5d81-4fc3-8bce-54100bda3574"/>
    <xsd:import namespace="http://schemas.microsoft.com/sharepoint/v4"/>
    <xsd:import namespace="5d0a19b5-9ec2-4a50-b920-c152286d37ac"/>
    <xsd:element name="properties">
      <xsd:complexType>
        <xsd:sequence>
          <xsd:element name="documentManagement">
            <xsd:complexType>
              <xsd:all>
                <xsd:element ref="ns2:EESCDocumentTitleEN" minOccurs="0"/>
                <xsd:element ref="ns2:EESCDocumentTitleFR" minOccurs="0"/>
                <xsd:element ref="ns2:EESCDocumentSubtitleEN" minOccurs="0"/>
                <xsd:element ref="ns2:EESCDocumentSubtitleFR" minOccurs="0"/>
                <xsd:element ref="ns2:EESCDocumentLanguage" minOccurs="0"/>
                <xsd:element ref="ns2:EESCAbstractEN" minOccurs="0"/>
                <xsd:element ref="ns2:EESCAbstractFR" minOccurs="0"/>
                <xsd:element ref="ns2:EESCDocumentSortOrder" minOccurs="0"/>
                <xsd:element ref="ns2:kb6391ced37b48e7b8d8bf36654806b3" minOccurs="0"/>
                <xsd:element ref="ns2:TaxCatchAll" minOccurs="0"/>
                <xsd:element ref="ns2:TaxCatchAllLabel" minOccurs="0"/>
                <xsd:element ref="ns2:f63f70ecaa7045529a6c1c36eee6ae4a" minOccurs="0"/>
                <xsd:element ref="ns2:a25935c57f394befb28598c841abebd2" minOccurs="0"/>
                <xsd:element ref="ns2:e9bd31856ca3416783fad5b473c0cbcf" minOccurs="0"/>
                <xsd:element ref="ns2:EESCWebpartDescriptionFR" minOccurs="0"/>
                <xsd:element ref="ns2:EESCWebpartDescriptionEN" minOccurs="0"/>
                <xsd:element ref="ns3:IconOverlay" minOccurs="0"/>
                <xsd:element ref="ns2:p4cc95f7838144738d31897a3c221961" minOccurs="0"/>
                <xsd:element ref="ns2:p1e33a4286104e35b50e9a82123e5bb9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5631b6-5d81-4fc3-8bce-54100bda3574" elementFormDefault="qualified">
    <xsd:import namespace="http://schemas.microsoft.com/office/2006/documentManagement/types"/>
    <xsd:import namespace="http://schemas.microsoft.com/office/infopath/2007/PartnerControls"/>
    <xsd:element name="EESCDocumentTitleEN" ma:index="2" nillable="true" ma:displayName="TitleEN" ma:internalName="EESCDocumentTitleEN">
      <xsd:simpleType>
        <xsd:restriction base="dms:Text"/>
      </xsd:simpleType>
    </xsd:element>
    <xsd:element name="EESCDocumentTitleFR" ma:index="3" nillable="true" ma:displayName="Titre" ma:internalName="EESCDocumentTitleFR">
      <xsd:simpleType>
        <xsd:restriction base="dms:Text"/>
      </xsd:simpleType>
    </xsd:element>
    <xsd:element name="EESCDocumentSubtitleEN" ma:index="4" nillable="true" ma:displayName="Document subtitle" ma:internalName="EESCDocumentSubtitleEN">
      <xsd:simpleType>
        <xsd:restriction base="dms:Text"/>
      </xsd:simpleType>
    </xsd:element>
    <xsd:element name="EESCDocumentSubtitleFR" ma:index="5" nillable="true" ma:displayName="Document sous-titre" ma:internalName="EESCDocumentSubtitleFR">
      <xsd:simpleType>
        <xsd:restriction base="dms:Text"/>
      </xsd:simpleType>
    </xsd:element>
    <xsd:element name="EESCDocumentLanguage" ma:index="6" nillable="true" ma:displayName="Language" ma:default="EN" ma:format="Dropdown" ma:internalName="EESCDocumentLanguage">
      <xsd:simpleType>
        <xsd:restriction base="dms:Choice">
          <xsd:enumeration value="EN"/>
          <xsd:enumeration value="FR"/>
          <xsd:enumeration value="BG"/>
          <xsd:enumeration value="CS"/>
          <xsd:enumeration value="DA"/>
          <xsd:enumeration value="DE"/>
          <xsd:enumeration value="EL"/>
          <xsd:enumeration value="ES"/>
          <xsd:enumeration value="ET"/>
          <xsd:enumeration value="FI"/>
          <xsd:enumeration value="GA"/>
          <xsd:enumeration value="HR"/>
          <xsd:enumeration value="HU"/>
          <xsd:enumeration value="IS"/>
          <xsd:enumeration value="IT"/>
          <xsd:enumeration value="LT"/>
          <xsd:enumeration value="LV"/>
          <xsd:enumeration value="MT"/>
          <xsd:enumeration value="NL"/>
          <xsd:enumeration value="PL"/>
          <xsd:enumeration value="PT"/>
          <xsd:enumeration value="RO"/>
          <xsd:enumeration value="SK"/>
          <xsd:enumeration value="SL"/>
          <xsd:enumeration value="SV"/>
          <xsd:enumeration value="EN-FR"/>
          <xsd:enumeration value="FR-EN"/>
          <xsd:enumeration value="FR-NL"/>
          <xsd:enumeration value="EN-FR-DE"/>
          <xsd:enumeration value="All languages"/>
        </xsd:restriction>
      </xsd:simpleType>
    </xsd:element>
    <xsd:element name="EESCAbstractEN" ma:index="7" nillable="true" ma:displayName="Document Abstract EN" ma:internalName="EESCAbstractEN">
      <xsd:simpleType>
        <xsd:restriction base="dms:Unknown"/>
      </xsd:simpleType>
    </xsd:element>
    <xsd:element name="EESCAbstractFR" ma:index="8" nillable="true" ma:displayName="Document Abstract FR" ma:internalName="EESCAbstractFR">
      <xsd:simpleType>
        <xsd:restriction base="dms:Unknown"/>
      </xsd:simpleType>
    </xsd:element>
    <xsd:element name="EESCDocumentSortOrder" ma:index="10" nillable="true" ma:displayName="Sort Order" ma:decimals="0" ma:internalName="EESCDocumentSortOrder">
      <xsd:simpleType>
        <xsd:restriction base="dms:Number"/>
      </xsd:simpleType>
    </xsd:element>
    <xsd:element name="kb6391ced37b48e7b8d8bf36654806b3" ma:index="14" nillable="true" ma:taxonomy="true" ma:internalName="kb6391ced37b48e7b8d8bf36654806b3" ma:taxonomyFieldName="EESCDocumentClassification" ma:displayName="Document Classification" ma:default="" ma:fieldId="{4b6391ce-d37b-48e7-b8d8-bf36654806b3}" ma:sspId="c72b26cf-f0a9-4c87-99e8-5991a0791c11" ma:termSetId="f4a2c8fb-3bcd-4603-8c2b-00955e755e0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2022b051-9399-497c-add5-45d24229fbe5}" ma:internalName="TaxCatchAll" ma:showField="CatchAllData" ma:web="be5631b6-5d81-4fc3-8bce-54100bda35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6" nillable="true" ma:displayName="Taxonomy Catch All Column1" ma:hidden="true" ma:list="{2022b051-9399-497c-add5-45d24229fbe5}" ma:internalName="TaxCatchAllLabel" ma:readOnly="true" ma:showField="CatchAllDataLabel" ma:web="be5631b6-5d81-4fc3-8bce-54100bda35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63f70ecaa7045529a6c1c36eee6ae4a" ma:index="19" nillable="true" ma:taxonomy="true" ma:internalName="f63f70ecaa7045529a6c1c36eee6ae4a" ma:taxonomyFieldName="EESCWebpart" ma:displayName="Webpart" ma:default="" ma:fieldId="{f63f70ec-aa70-4552-9a6c-1c36eee6ae4a}" ma:sspId="c72b26cf-f0a9-4c87-99e8-5991a0791c11" ma:termSetId="0a9bb8db-7a33-4b5d-b277-5759b039293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25935c57f394befb28598c841abebd2" ma:index="21" nillable="true" ma:taxonomy="true" ma:internalName="a25935c57f394befb28598c841abebd2" ma:taxonomyFieldName="EESCTopic" ma:displayName="EESC Topic" ma:default="" ma:fieldId="{a25935c5-7f39-4bef-b285-98c841abebd2}" ma:sspId="c72b26cf-f0a9-4c87-99e8-5991a0791c11" ma:termSetId="0f5a6b78-7524-4e8a-b5e9-1fe6c67725e9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e9bd31856ca3416783fad5b473c0cbcf" ma:index="23" nillable="true" ma:taxonomy="true" ma:internalName="e9bd31856ca3416783fad5b473c0cbcf" ma:taxonomyFieldName="EESCUnit" ma:displayName="EESC Unit" ma:default="" ma:fieldId="{e9bd3185-6ca3-4167-83fa-d5b473c0cbcf}" ma:sspId="c72b26cf-f0a9-4c87-99e8-5991a0791c11" ma:termSetId="b890e109-10ba-45c7-86a2-89bc4ba82c1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ESCWebpartDescriptionFR" ma:index="25" nillable="true" ma:displayName="WebpartDescription FR" ma:internalName="EESCWebpartDescriptionFR">
      <xsd:simpleType>
        <xsd:restriction base="dms:Unknown"/>
      </xsd:simpleType>
    </xsd:element>
    <xsd:element name="EESCWebpartDescriptionEN" ma:index="26" nillable="true" ma:displayName="WebpartDescription EN" ma:internalName="EESCWebpartDescriptionEN">
      <xsd:simpleType>
        <xsd:restriction base="dms:Unknown"/>
      </xsd:simpleType>
    </xsd:element>
    <xsd:element name="p4cc95f7838144738d31897a3c221961" ma:index="29" nillable="true" ma:taxonomy="true" ma:internalName="p4cc95f7838144738d31897a3c221961" ma:taxonomyFieldName="EESCDirectorate" ma:displayName="EESC Directorate" ma:default="" ma:fieldId="{94cc95f7-8381-4473-8d31-897a3c221961}" ma:sspId="c72b26cf-f0a9-4c87-99e8-5991a0791c11" ma:termSetId="b890e109-10ba-45c7-86a2-89bc4ba82c1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1e33a4286104e35b50e9a82123e5bb9" ma:index="32" nillable="true" ma:taxonomy="true" ma:internalName="p1e33a4286104e35b50e9a82123e5bb9" ma:taxonomyFieldName="EESCAdditionalTopics" ma:displayName="EESC Additional Topics" ma:default="" ma:fieldId="{91e33a42-8610-4e35-b50e-9a82123e5bb9}" ma:taxonomyMulti="true" ma:sspId="c72b26cf-f0a9-4c87-99e8-5991a0791c11" ma:termSetId="0f5a6b78-7524-4e8a-b5e9-1fe6c67725e9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7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0a19b5-9ec2-4a50-b920-c152286d37ac" elementFormDefault="qualified">
    <xsd:import namespace="http://schemas.microsoft.com/office/2006/documentManagement/types"/>
    <xsd:import namespace="http://schemas.microsoft.com/office/infopath/2007/PartnerControls"/>
    <xsd:element name="SharedWithUsers" ma:index="34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be5631b6-5d81-4fc3-8bce-54100bda3574"/>
    <ds:schemaRef ds:uri="http://www.w3.org/XML/1998/namespace"/>
    <ds:schemaRef ds:uri="http://purl.org/dc/terms/"/>
    <ds:schemaRef ds:uri="http://schemas.microsoft.com/sharepoint/v4"/>
    <ds:schemaRef ds:uri="http://schemas.microsoft.com/office/2006/documentManagement/types"/>
    <ds:schemaRef ds:uri="5d0a19b5-9ec2-4a50-b920-c152286d37ac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A47F9E2-CC42-42DF-B0CB-CFF5B2F8A8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5631b6-5d81-4fc3-8bce-54100bda3574"/>
    <ds:schemaRef ds:uri="http://schemas.microsoft.com/sharepoint/v4"/>
    <ds:schemaRef ds:uri="5d0a19b5-9ec2-4a50-b920-c152286d37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EESC-PPT-16-9-template-EN</Template>
  <TotalTime>0</TotalTime>
  <Words>823</Words>
  <Application>Microsoft Office PowerPoint</Application>
  <PresentationFormat>On-screen Show (16:9)</PresentationFormat>
  <Paragraphs>164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Europski gospodarski i socijalni odbor savjetodavno je tijelo koje predstavlja organizirano civilno društvo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</vt:lpstr>
      <vt:lpstr>CCMI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CESE-CdR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Općenita PowerPoint prezentacija o EGSO-u</dc:title>
  <dc:creator>Ritari Susanna</dc:creator>
  <cp:keywords>EESC-2020-00061-00-00-INFO-TRA-EN</cp:keywords>
  <dc:description>Rapporteur:  - Original language: EN - Date of document: 15/01/2020 - Date of meeting:  - External documents:  - Administrator: MME RITARI Päivi Susanna</dc:description>
  <cp:lastModifiedBy>Nellissen Roland</cp:lastModifiedBy>
  <cp:revision>295</cp:revision>
  <cp:lastPrinted>2019-09-17T11:53:49Z</cp:lastPrinted>
  <dcterms:created xsi:type="dcterms:W3CDTF">2016-08-09T07:27:38Z</dcterms:created>
  <dcterms:modified xsi:type="dcterms:W3CDTF">2022-09-23T08:48:14Z</dcterms:modified>
  <cp:category/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0x010100B85EA8B0E0F14FF991E573FFDAD6900000410E33DB6FE37B438260E5F200D9F1F7</vt:lpwstr>
  </property>
  <property fmtid="{D5CDD505-2E9C-101B-9397-08002B2CF9AE}" pid="3" name="TaxKeywordTaxHTField">
    <vt:lpwstr>EESC-2016-06537-00-00-INFO-EDI-EN|ff72231b-fa24-458a-95ae-316dc39c1b13</vt:lpwstr>
  </property>
  <property fmtid="{D5CDD505-2E9C-101B-9397-08002B2CF9AE}" pid="4" name="TaxKeyword">
    <vt:lpwstr>727;#EESC-2016-06537-00-00-INFO-EDI-EN|ff72231b-fa24-458a-95ae-316dc39c1b13</vt:lpwstr>
  </property>
  <property fmtid="{D5CDD505-2E9C-101B-9397-08002B2CF9AE}" pid="5" name="webpart">
    <vt:lpwstr>269;#tools|0c11ceb7-d046-4add-b200-45f9cfd3891b</vt:lpwstr>
  </property>
  <property fmtid="{D5CDD505-2E9C-101B-9397-08002B2CF9AE}" pid="6" name="webpart-description-fr">
    <vt:lpwstr/>
  </property>
  <property fmtid="{D5CDD505-2E9C-101B-9397-08002B2CF9AE}" pid="7" name="subsite">
    <vt:lpwstr>168;#D2|01c23c43-8599-4ca6-813e-ab992951ac3a</vt:lpwstr>
  </property>
  <property fmtid="{D5CDD505-2E9C-101B-9397-08002B2CF9AE}" pid="8" name="topic">
    <vt:lpwstr>289;#Powerpoint presentations and templates|17e141b4-62b8-4388-920a-21efa1e74d37</vt:lpwstr>
  </property>
  <property fmtid="{D5CDD505-2E9C-101B-9397-08002B2CF9AE}" pid="9" name="site">
    <vt:lpwstr>76;#D|83bdc641-3514-4745-88bc-62368d5fb7ea</vt:lpwstr>
  </property>
  <property fmtid="{D5CDD505-2E9C-101B-9397-08002B2CF9AE}" pid="10" name="_dlc_DocIdItemGuid">
    <vt:lpwstr>dc1eabed-323e-4cc4-bae7-05492f11d08b</vt:lpwstr>
  </property>
  <property fmtid="{D5CDD505-2E9C-101B-9397-08002B2CF9AE}" pid="11" name="Order">
    <vt:r8>194600</vt:r8>
  </property>
  <property fmtid="{D5CDD505-2E9C-101B-9397-08002B2CF9AE}" pid="12" name="EESCTopic">
    <vt:lpwstr>103;#Presentations of the EESC (PPT)|7c39bac2-8d5f-497f-a17f-91f188c4b231</vt:lpwstr>
  </property>
  <property fmtid="{D5CDD505-2E9C-101B-9397-08002B2CF9AE}" pid="13" name="EESCUnit">
    <vt:lpwstr>48;#D2 VIP|8d689e1f-5f09-4b8f-9c26-9b42f0dffbd9</vt:lpwstr>
  </property>
  <property fmtid="{D5CDD505-2E9C-101B-9397-08002B2CF9AE}" pid="14" name="EESCWebpart">
    <vt:lpwstr>160;#Tools|475ae005-fd1e-4cd0-b272-1b5cb0b043f6</vt:lpwstr>
  </property>
  <property fmtid="{D5CDD505-2E9C-101B-9397-08002B2CF9AE}" pid="15" name="EESCDocumentClassification">
    <vt:lpwstr/>
  </property>
  <property fmtid="{D5CDD505-2E9C-101B-9397-08002B2CF9AE}" pid="16" name="EESCDocumentTitleEN">
    <vt:lpwstr>Powerpoint presentation - EESC</vt:lpwstr>
  </property>
  <property fmtid="{D5CDD505-2E9C-101B-9397-08002B2CF9AE}" pid="17" name="EESCDecisionBasis">
    <vt:lpwstr/>
  </property>
  <property fmtid="{D5CDD505-2E9C-101B-9397-08002B2CF9AE}" pid="18" name="f771e245770a4291871e6eda99aa83f7">
    <vt:lpwstr/>
  </property>
  <property fmtid="{D5CDD505-2E9C-101B-9397-08002B2CF9AE}" pid="19" name="_docset_NoMedatataSyncRequired">
    <vt:lpwstr>False</vt:lpwstr>
  </property>
  <property fmtid="{D5CDD505-2E9C-101B-9397-08002B2CF9AE}" pid="20" name="EESCDirectorate">
    <vt:lpwstr/>
  </property>
  <property fmtid="{D5CDD505-2E9C-101B-9397-08002B2CF9AE}" pid="21" name="EESCAdditionalTopics">
    <vt:lpwstr/>
  </property>
  <property fmtid="{D5CDD505-2E9C-101B-9397-08002B2CF9AE}" pid="22" name="p1e33a4286104e35b50e9a82123e5bb9">
    <vt:lpwstr/>
  </property>
  <property fmtid="{D5CDD505-2E9C-101B-9397-08002B2CF9AE}" pid="23" name="DocumentType_0">
    <vt:lpwstr>INFO|d9136e7c-93a9-4c42-9d28-92b61e85f80c</vt:lpwstr>
  </property>
  <property fmtid="{D5CDD505-2E9C-101B-9397-08002B2CF9AE}" pid="24" name="AvailableTranslations">
    <vt:lpwstr>43;#HR|2f555653-ed1a-4fe6-8362-9082d95989e5;#4;#EN|f2175f21-25d7-44a3-96da-d6a61b075e1b;#11;#FR|d2afafd3-4c81-4f60-8f52-ee33f2f54ff3;#45;#FI|87606a43-d45f-42d6-b8c9-e1a3457db5b7;#47;#ET|ff6c3f4c-b02c-4c3c-ab07-2c37995a7a0a;#44;#BG|1a1b3951-7821-4e6a-85f5-</vt:lpwstr>
  </property>
  <property fmtid="{D5CDD505-2E9C-101B-9397-08002B2CF9AE}" pid="25" name="DossierName_0">
    <vt:lpwstr/>
  </property>
  <property fmtid="{D5CDD505-2E9C-101B-9397-08002B2CF9AE}" pid="26" name="DocumentSource_0">
    <vt:lpwstr>EESC|422833ec-8d7e-4e65-8e4e-8bed07ffb729</vt:lpwstr>
  </property>
  <property fmtid="{D5CDD505-2E9C-101B-9397-08002B2CF9AE}" pid="27" name="FicheYear">
    <vt:i4>2020</vt:i4>
  </property>
  <property fmtid="{D5CDD505-2E9C-101B-9397-08002B2CF9AE}" pid="28" name="DocumentNumber">
    <vt:i4>61</vt:i4>
  </property>
  <property fmtid="{D5CDD505-2E9C-101B-9397-08002B2CF9AE}" pid="29" name="DocumentVersion">
    <vt:i4>0</vt:i4>
  </property>
  <property fmtid="{D5CDD505-2E9C-101B-9397-08002B2CF9AE}" pid="30" name="DocumentStatus">
    <vt:lpwstr>2;#TRA|150d2a88-1431-44e6-a8ca-0bb753ab8672</vt:lpwstr>
  </property>
  <property fmtid="{D5CDD505-2E9C-101B-9397-08002B2CF9AE}" pid="31" name="DossierName">
    <vt:lpwstr/>
  </property>
  <property fmtid="{D5CDD505-2E9C-101B-9397-08002B2CF9AE}" pid="32" name="Confidentiality">
    <vt:lpwstr>5;#Unrestricted|826e22d7-d029-4ec0-a450-0c28ff673572</vt:lpwstr>
  </property>
  <property fmtid="{D5CDD505-2E9C-101B-9397-08002B2CF9AE}" pid="33" name="Confidentiality_0">
    <vt:lpwstr>Unrestricted|826e22d7-d029-4ec0-a450-0c28ff673572</vt:lpwstr>
  </property>
  <property fmtid="{D5CDD505-2E9C-101B-9397-08002B2CF9AE}" pid="34" name="OriginalLanguage">
    <vt:lpwstr>4;#EN|f2175f21-25d7-44a3-96da-d6a61b075e1b</vt:lpwstr>
  </property>
  <property fmtid="{D5CDD505-2E9C-101B-9397-08002B2CF9AE}" pid="35" name="MeetingName">
    <vt:lpwstr/>
  </property>
  <property fmtid="{D5CDD505-2E9C-101B-9397-08002B2CF9AE}" pid="36" name="DocumentStatus_0">
    <vt:lpwstr>TRA|150d2a88-1431-44e6-a8ca-0bb753ab8672</vt:lpwstr>
  </property>
  <property fmtid="{D5CDD505-2E9C-101B-9397-08002B2CF9AE}" pid="37" name="OriginalLanguage_0">
    <vt:lpwstr>EN|f2175f21-25d7-44a3-96da-d6a61b075e1b</vt:lpwstr>
  </property>
  <property fmtid="{D5CDD505-2E9C-101B-9397-08002B2CF9AE}" pid="38" name="TaxCatchAll">
    <vt:lpwstr>34;#SL|98a412ae-eb01-49e9-ae3d-585a81724cfc;#32;#DA|5d49c027-8956-412b-aa16-e85a0f96ad0e;#38;#EL|6d4f4d51-af9b-4650-94b4-4276bee85c91;#40;#SV|c2ed69e7-a339-43d7-8f22-d93680a92aa0;#13;#IT|0774613c-01ed-4e5d-a25d-11d2388de825;#46;#SK|46d9fce0-ef79-4f71-b89b</vt:lpwstr>
  </property>
  <property fmtid="{D5CDD505-2E9C-101B-9397-08002B2CF9AE}" pid="39" name="AvailableTranslations_0">
    <vt:lpwstr>EN|f2175f21-25d7-44a3-96da-d6a61b075e1b;DA|5d49c027-8956-412b-aa16-e85a0f96ad0e;IT|0774613c-01ed-4e5d-a25d-11d2388de825;SL|98a412ae-eb01-49e9-ae3d-585a81724cfc;SK|46d9fce0-ef79-4f71-b89b-cd6aa82426b8;NL|55c6556c-b4f4-441d-9acf-c498d4f838bd;PL|1e03da61-467</vt:lpwstr>
  </property>
  <property fmtid="{D5CDD505-2E9C-101B-9397-08002B2CF9AE}" pid="40" name="VersionStatus">
    <vt:lpwstr>6;#Final|ea5e6674-7b27-4bac-b091-73adbb394efe</vt:lpwstr>
  </property>
  <property fmtid="{D5CDD505-2E9C-101B-9397-08002B2CF9AE}" pid="41" name="VersionStatus_0">
    <vt:lpwstr>Final|ea5e6674-7b27-4bac-b091-73adbb394efe</vt:lpwstr>
  </property>
  <property fmtid="{D5CDD505-2E9C-101B-9397-08002B2CF9AE}" pid="42" name="FicheNumber">
    <vt:i4>91</vt:i4>
  </property>
  <property fmtid="{D5CDD505-2E9C-101B-9397-08002B2CF9AE}" pid="43" name="DocumentYear">
    <vt:i4>2020</vt:i4>
  </property>
  <property fmtid="{D5CDD505-2E9C-101B-9397-08002B2CF9AE}" pid="44" name="DocumentSource">
    <vt:lpwstr>1;#EESC|422833ec-8d7e-4e65-8e4e-8bed07ffb729</vt:lpwstr>
  </property>
  <property fmtid="{D5CDD505-2E9C-101B-9397-08002B2CF9AE}" pid="45" name="DocumentType">
    <vt:lpwstr>3;#INFO|d9136e7c-93a9-4c42-9d28-92b61e85f80c</vt:lpwstr>
  </property>
  <property fmtid="{D5CDD505-2E9C-101B-9397-08002B2CF9AE}" pid="46" name="DocumentPart">
    <vt:i4>0</vt:i4>
  </property>
  <property fmtid="{D5CDD505-2E9C-101B-9397-08002B2CF9AE}" pid="47" name="RequestingService">
    <vt:lpwstr>Visites / Publications</vt:lpwstr>
  </property>
  <property fmtid="{D5CDD505-2E9C-101B-9397-08002B2CF9AE}" pid="48" name="MeetingName_0">
    <vt:lpwstr/>
  </property>
  <property fmtid="{D5CDD505-2E9C-101B-9397-08002B2CF9AE}" pid="49" name="DocumentLanguage">
    <vt:lpwstr>43;#HR|2f555653-ed1a-4fe6-8362-9082d95989e5</vt:lpwstr>
  </property>
  <property fmtid="{D5CDD505-2E9C-101B-9397-08002B2CF9AE}" pid="50" name="DocumentLanguage_0">
    <vt:lpwstr>EN|f2175f21-25d7-44a3-96da-d6a61b075e1b</vt:lpwstr>
  </property>
</Properties>
</file>