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19"/>
  </p:notesMasterIdLst>
  <p:sldIdLst>
    <p:sldId id="303" r:id="rId5"/>
    <p:sldId id="281" r:id="rId6"/>
    <p:sldId id="260" r:id="rId7"/>
    <p:sldId id="315" r:id="rId8"/>
    <p:sldId id="273" r:id="rId9"/>
    <p:sldId id="263" r:id="rId10"/>
    <p:sldId id="264" r:id="rId11"/>
    <p:sldId id="271" r:id="rId12"/>
    <p:sldId id="318" r:id="rId13"/>
    <p:sldId id="274" r:id="rId14"/>
    <p:sldId id="275" r:id="rId15"/>
    <p:sldId id="311" r:id="rId16"/>
    <p:sldId id="316" r:id="rId17"/>
    <p:sldId id="317" r:id="rId18"/>
  </p:sldIdLst>
  <p:sldSz cx="9144000" cy="5143500" type="screen16x9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>
    <p:extLst>
      <p:ext uri="{19B8F6BF-5375-455C-9EA6-DF929625EA0E}">
        <p15:presenceInfo xmlns:p15="http://schemas.microsoft.com/office/powerpoint/2012/main" userId="Beatriz P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A73"/>
    <a:srgbClr val="0060A0"/>
    <a:srgbClr val="008342"/>
    <a:srgbClr val="1E9DC2"/>
    <a:srgbClr val="595959"/>
    <a:srgbClr val="004B8E"/>
    <a:srgbClr val="B4CF61"/>
    <a:srgbClr val="FFDA1A"/>
    <a:srgbClr val="73FEFF"/>
    <a:srgbClr val="905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28" autoAdjust="0"/>
    <p:restoredTop sz="94612"/>
  </p:normalViewPr>
  <p:slideViewPr>
    <p:cSldViewPr snapToGrid="0" snapToObjects="1">
      <p:cViewPr varScale="1">
        <p:scale>
          <a:sx n="47" d="100"/>
          <a:sy n="47" d="100"/>
        </p:scale>
        <p:origin x="402" y="60"/>
      </p:cViewPr>
      <p:guideLst>
        <p:guide orient="horz" pos="162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3098-4978-5941-B655-6F5EAB169B88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D621B-A482-9F46-974E-D63789982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1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fi/members-groups/groups/moninainen-eurooppa-ryhma" TargetMode="External"/><Relationship Id="rId5" Type="http://schemas.openxmlformats.org/officeDocument/2006/relationships/hyperlink" Target="https://www.eesc.europa.eu/fi/members-groups/groups/workers-group" TargetMode="External"/><Relationship Id="rId4" Type="http://schemas.openxmlformats.org/officeDocument/2006/relationships/hyperlink" Target="https://www.eesc.europa.eu/fi/members-groups/groups/employers-grou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://memberspage.eesc.europa.eu/#/?mandate=mem&amp;language=fi&amp;country=DK&amp;v=1476435214319" TargetMode="External"/><Relationship Id="rId26" Type="http://schemas.openxmlformats.org/officeDocument/2006/relationships/hyperlink" Target="http://memberspage.eesc.europa.eu/#/?mandate=mem&amp;language=fi&amp;country=DE&amp;v=1476435365051" TargetMode="Externa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hyperlink" Target="http://memberspage.eesc.europa.eu/#/?mandate=mem&amp;language=fi&amp;country=LT&amp;v=1476434897523" TargetMode="External"/><Relationship Id="rId42" Type="http://schemas.openxmlformats.org/officeDocument/2006/relationships/hyperlink" Target="http://memberspage.eesc.europa.eu/#/?mandate=mem&amp;language=fi&amp;country=SI&amp;v=1476435068839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://memberspage.eesc.europa.eu/#/?mandate=mem&amp;language=fi&amp;country=BG&amp;v=1476435255101" TargetMode="External"/><Relationship Id="rId55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hyperlink" Target="http://memberspage.eesc.europa.eu/#/?mandate=mem&amp;language=fi&amp;country=IE&amp;v=1476434758590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hyperlink" Target="http://memberspage.eesc.europa.eu/#/?mandate=mem&amp;language=fi&amp;country=CZ&amp;v=1476435195005" TargetMode="External"/><Relationship Id="rId46" Type="http://schemas.openxmlformats.org/officeDocument/2006/relationships/hyperlink" Target="http://memberspage.eesc.europa.eu/#/?mandate=mem&amp;language=fi&amp;country=HU&amp;v=1476434936804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memberspage.eesc.europa.eu/#/?mandate=mem&amp;language=fi&amp;country=NL&amp;v=1476434972756" TargetMode="External"/><Relationship Id="rId20" Type="http://schemas.openxmlformats.org/officeDocument/2006/relationships/hyperlink" Target="http://memberspage.eesc.europa.eu/#/?mandate=mem&amp;language=fi&amp;country=LU&amp;v=1476434917780" TargetMode="Externa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openxmlformats.org/officeDocument/2006/relationships/hyperlink" Target="http://memberspage.eesc.europa.eu/#/?mandate=mem&amp;language=fi&amp;country=MT&amp;v=14764349560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berspage.eesc.europa.eu/#/?mandate=mem&amp;language=fi&amp;country=FR&amp;v=1476433996768" TargetMode="External"/><Relationship Id="rId11" Type="http://schemas.openxmlformats.org/officeDocument/2006/relationships/image" Target="../media/image10.png"/><Relationship Id="rId24" Type="http://schemas.openxmlformats.org/officeDocument/2006/relationships/hyperlink" Target="http://memberspage.eesc.europa.eu/#/?mandate=mem&amp;language=fi&amp;country=FI&amp;v=1476435109061" TargetMode="External"/><Relationship Id="rId32" Type="http://schemas.openxmlformats.org/officeDocument/2006/relationships/hyperlink" Target="http://memberspage.eesc.europa.eu/#/?mandate=mem&amp;language=fi&amp;country=LV&amp;v=1476434877883" TargetMode="External"/><Relationship Id="rId37" Type="http://schemas.openxmlformats.org/officeDocument/2006/relationships/image" Target="../media/image23.png"/><Relationship Id="rId40" Type="http://schemas.openxmlformats.org/officeDocument/2006/relationships/hyperlink" Target="http://memberspage.eesc.europa.eu/#/?mandate=mem&amp;language=fi&amp;country=SK&amp;v=1476435091010" TargetMode="Externa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hyperlink" Target="http://memberspage.eesc.europa.eu/#/?mandate=mem&amp;language=fi&amp;country=IT&amp;v=1476434819717" TargetMode="External"/><Relationship Id="rId36" Type="http://schemas.openxmlformats.org/officeDocument/2006/relationships/hyperlink" Target="http://memberspage.eesc.europa.eu/#/?mandate=mem&amp;language=fi&amp;country=PL&amp;v=1476435015960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hyperlink" Target="http://memberspage.eesc.europa.eu/#/?mandate=mem&amp;language=fi&amp;country=PT&amp;v=1476435032537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hyperlink" Target="http://memberspage.eesc.europa.eu/#/?mandate=mem&amp;language=fi&amp;country=HR&amp;v=1476434797066" TargetMode="External"/><Relationship Id="rId52" Type="http://schemas.openxmlformats.org/officeDocument/2006/relationships/hyperlink" Target="http://memberspage.eesc.europa.eu/#/?mandate=mem&amp;language=fi&amp;country=GR&amp;v=1476434737705" TargetMode="External"/><Relationship Id="rId4" Type="http://schemas.openxmlformats.org/officeDocument/2006/relationships/hyperlink" Target="http://memberspage.eesc.europa.eu/#/?mandate=mem&amp;language=fi&amp;country=AT&amp;v=1476434993216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memberspage.eesc.europa.eu/#/?mandate=mem&amp;language=fi&amp;country=BE&amp;v=1476435236473" TargetMode="External"/><Relationship Id="rId22" Type="http://schemas.openxmlformats.org/officeDocument/2006/relationships/hyperlink" Target="http://memberspage.eesc.europa.eu/#/?mandate=mem&amp;language=fi&amp;country=SE&amp;v=1476435128655" TargetMode="External"/><Relationship Id="rId27" Type="http://schemas.openxmlformats.org/officeDocument/2006/relationships/image" Target="../media/image18.png"/><Relationship Id="rId30" Type="http://schemas.openxmlformats.org/officeDocument/2006/relationships/hyperlink" Target="http://memberspage.eesc.europa.eu/#/?mandate=mem&amp;language=fi&amp;country=EE&amp;v=1476435384691" TargetMode="Externa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hyperlink" Target="http://memberspage.eesc.europa.eu/#/?mandate=mem&amp;language=fi&amp;country=RO&amp;v=1476435051150" TargetMode="External"/><Relationship Id="rId56" Type="http://schemas.openxmlformats.org/officeDocument/2006/relationships/hyperlink" Target="http://memberspage.eesc.europa.eu/#/?mandate=mem&amp;language=fi&amp;country=CY&amp;v=1476434858553" TargetMode="External"/><Relationship Id="rId8" Type="http://schemas.openxmlformats.org/officeDocument/2006/relationships/hyperlink" Target="http://memberspage.eesc.europa.eu/#/?mandate=mem&amp;language=fi&amp;country=ES&amp;v=1476434775779" TargetMode="External"/><Relationship Id="rId51" Type="http://schemas.openxmlformats.org/officeDocument/2006/relationships/image" Target="../media/image30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fi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fi/sections-other-bodies/sections-commission/external-relations-section-re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fi/sections-other-bodies/sections-commission/transport-energy-infrastructure-and-information-society-ten" TargetMode="External"/><Relationship Id="rId5" Type="http://schemas.openxmlformats.org/officeDocument/2006/relationships/hyperlink" Target="https://www.eesc.europa.eu/fi/sections-other-bodies/sections-commission/single-market-production-and-consumption-int" TargetMode="External"/><Relationship Id="rId4" Type="http://schemas.openxmlformats.org/officeDocument/2006/relationships/hyperlink" Target="https://www.eesc.europa.eu/fi/sections-other-bodies/sections-commission/economic-and-monetary-union-and-economic-and-social-cohesion-eco" TargetMode="External"/><Relationship Id="rId9" Type="http://schemas.openxmlformats.org/officeDocument/2006/relationships/hyperlink" Target="https://www.eesc.europa.eu/fi/sections-other-bodies/sections-commission/tyollisyys-sosiaaliasiat-kansalaisuus-erityisjaosto-so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fi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fi/sections-other-bodies/sections-commission/external-relations-section-re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fi/sections-other-bodies/sections-commission/transport-energy-infrastructure-and-information-society-ten" TargetMode="External"/><Relationship Id="rId5" Type="http://schemas.openxmlformats.org/officeDocument/2006/relationships/hyperlink" Target="https://www.eesc.europa.eu/fi/sections-other-bodies/sections-commission/single-market-production-and-consumption-int" TargetMode="External"/><Relationship Id="rId4" Type="http://schemas.openxmlformats.org/officeDocument/2006/relationships/hyperlink" Target="https://www.eesc.europa.eu/fi/sections-other-bodies/sections-commission/economic-and-monetary-union-and-economic-and-social-cohesion-eco" TargetMode="External"/><Relationship Id="rId9" Type="http://schemas.openxmlformats.org/officeDocument/2006/relationships/hyperlink" Target="https://www.eesc.europa.eu/fi/sections-other-bodies/sections-commission/tyollisyys-sosiaaliasiat-kansalaisuus-erityisjaosto-s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306618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7200" b="1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Tervetuloa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5242B-147C-9D46-8D12-90EA5DAA1E94}"/>
              </a:ext>
            </a:extLst>
          </p:cNvPr>
          <p:cNvSpPr txBox="1"/>
          <p:nvPr/>
        </p:nvSpPr>
        <p:spPr>
          <a:xfrm rot="16200000">
            <a:off x="-1906523" y="1791323"/>
            <a:ext cx="4498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solidFill>
                  <a:prstClr val="white"/>
                </a:solidFill>
              </a:rPr>
              <a:t>© Architecture: Art &amp; Build + Atelier d’architecture Paul Noël 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2000" b="1">
                <a:solidFill>
                  <a:srgbClr val="0060A0"/>
                </a:solidFill>
                <a:latin typeface="Calibri" panose="020F0502020204030204" pitchFamily="34" charset="0"/>
              </a:rPr>
              <a:t>TARVITSEMME ETSK:TA, KOSKA...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6183" y="1882774"/>
            <a:ext cx="4165051" cy="9098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1600">
                <a:solidFill>
                  <a:srgbClr val="595959"/>
                </a:solidFill>
                <a:latin typeface="Calibri" pitchFamily="34" charset="0"/>
              </a:rPr>
              <a:t>ETSK on ainoa virallinen ja vakiintunut kanava, jonka kautta eurooppalaiset eturyhmät voivat</a:t>
            </a:r>
            <a:r>
              <a:rPr lang="fi-FI" sz="1600">
                <a:latin typeface="Calibri" pitchFamily="34" charset="0"/>
              </a:rPr>
              <a:t> </a:t>
            </a:r>
            <a:r>
              <a:rPr lang="fi-FI" sz="1600" b="1">
                <a:solidFill>
                  <a:srgbClr val="1F5FA0"/>
                </a:solidFill>
                <a:latin typeface="Calibri" pitchFamily="34" charset="0"/>
              </a:rPr>
              <a:t>ottaa kantaa EU:n lainsäädäntöehdotuksiin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6183" y="2817726"/>
            <a:ext cx="4165051" cy="71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>
                <a:solidFill>
                  <a:srgbClr val="595959"/>
                </a:solidFill>
                <a:latin typeface="Calibri" pitchFamily="34" charset="0"/>
              </a:rPr>
              <a:t>järjestäytyneen kansalaisyhteiskunnan osallistuminen on ratkaiseva osa demokratiaa:</a:t>
            </a:r>
            <a:r>
              <a:rPr lang="fi-FI" sz="1600">
                <a:latin typeface="Calibri" pitchFamily="34" charset="0"/>
              </a:rPr>
              <a:t> </a:t>
            </a:r>
            <a:r>
              <a:rPr lang="fi-FI" sz="1600" b="1">
                <a:solidFill>
                  <a:srgbClr val="0060A0"/>
                </a:solidFill>
                <a:latin typeface="Calibri" pitchFamily="34" charset="0"/>
              </a:rPr>
              <a:t>osallistuva demokratia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6183" y="3781320"/>
            <a:ext cx="4165051" cy="108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>
                <a:solidFill>
                  <a:srgbClr val="595959"/>
                </a:solidFill>
                <a:latin typeface="Calibri" pitchFamily="34" charset="0"/>
              </a:rPr>
              <a:t>ETSK:ssa käsitellään kattavasti </a:t>
            </a:r>
            <a:r>
              <a:rPr lang="fi-FI" sz="1600" b="1">
                <a:solidFill>
                  <a:srgbClr val="1F5FA0"/>
                </a:solidFill>
                <a:latin typeface="Calibri" pitchFamily="34" charset="0"/>
              </a:rPr>
              <a:t>ihmisten arkielämään vaikuttavia asioita</a:t>
            </a:r>
            <a:r>
              <a:rPr lang="fi-FI" sz="1600">
                <a:solidFill>
                  <a:srgbClr val="595959"/>
                </a:solidFill>
                <a:latin typeface="Calibri" pitchFamily="34" charset="0"/>
              </a:rPr>
              <a:t> (mm. työllisyys, terveydenhuolto, kuluttajien oikeudet, maatalous, järjestäytyneen rikollisuuden torjunta).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000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25992" y="1798320"/>
            <a:ext cx="4112062" cy="3037289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/>
          <p:cNvSpPr/>
          <p:nvPr/>
        </p:nvSpPr>
        <p:spPr>
          <a:xfrm rot="16200000">
            <a:off x="4704681" y="2729911"/>
            <a:ext cx="296562" cy="413436"/>
          </a:xfrm>
          <a:prstGeom prst="triangle">
            <a:avLst>
              <a:gd name="adj" fmla="val 46824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59680" y="2319655"/>
            <a:ext cx="3697142" cy="23317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fi-FI" sz="1600">
                <a:solidFill>
                  <a:schemeClr val="bg1"/>
                </a:solidFill>
                <a:latin typeface="Calibri" panose="020F0502020204030204" pitchFamily="34" charset="0"/>
              </a:rPr>
              <a:t>Ei suinkaan! Komitea on ainoa vakiintunut kohtaamispaikka ja EU-tason vuoropuhelufoorumi, jonka avulla voidaan löytää yhteisymmärrys eri sidosryhmien välillä. </a:t>
            </a: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fi-FI" sz="160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Lobbausjärjestöt puolestaan edustavat vain asioiden yhtä puolta. </a:t>
            </a:r>
          </a:p>
        </p:txBody>
      </p:sp>
      <p:sp>
        <p:nvSpPr>
          <p:cNvPr id="21" name="Oval 20"/>
          <p:cNvSpPr/>
          <p:nvPr/>
        </p:nvSpPr>
        <p:spPr>
          <a:xfrm>
            <a:off x="436604" y="1197404"/>
            <a:ext cx="1804087" cy="1120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riangle 21"/>
          <p:cNvSpPr/>
          <p:nvPr/>
        </p:nvSpPr>
        <p:spPr>
          <a:xfrm rot="8168938">
            <a:off x="1501468" y="2092909"/>
            <a:ext cx="296562" cy="4134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fi-FI" sz="1600">
                <a:solidFill>
                  <a:srgbClr val="595959"/>
                </a:solidFill>
                <a:latin typeface="Calibri" panose="020F0502020204030204" pitchFamily="34" charset="0"/>
              </a:rPr>
              <a:t>ETSK on siis </a:t>
            </a:r>
            <a:br>
              <a:rPr lang="fi-FI" sz="1600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fi-FI" sz="1600">
                <a:solidFill>
                  <a:srgbClr val="595959"/>
                </a:solidFill>
                <a:latin typeface="Calibri" panose="020F0502020204030204" pitchFamily="34" charset="0"/>
              </a:rPr>
              <a:t>eräänlainen lobbauselin?</a:t>
            </a:r>
          </a:p>
        </p:txBody>
      </p:sp>
    </p:spTree>
    <p:extLst>
      <p:ext uri="{BB962C8B-B14F-4D97-AF65-F5344CB8AC3E}">
        <p14:creationId xmlns:p14="http://schemas.microsoft.com/office/powerpoint/2010/main" val="11394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 animBg="1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564CB-2792-E047-AEA3-5B749B6A6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5958" y="1940560"/>
            <a:ext cx="4627130" cy="30947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i-FI" sz="1800">
                <a:solidFill>
                  <a:srgbClr val="595959"/>
                </a:solidFill>
                <a:latin typeface="Calibri" pitchFamily="34" charset="0"/>
              </a:rPr>
              <a:t>ETSK:n jäsenillä on oikeus työskennellä äidinkielellään sekä suullisesti että kirjallisesti. ETSK on siis täysin monikielinen toimielin: Euroopan unionin kaikki </a:t>
            </a:r>
            <a:r>
              <a:rPr lang="fi-FI" sz="1800" b="1">
                <a:solidFill>
                  <a:srgbClr val="0060A0"/>
                </a:solidFill>
                <a:latin typeface="Calibri" pitchFamily="34" charset="0"/>
              </a:rPr>
              <a:t>24 virallista kieltä </a:t>
            </a:r>
            <a:r>
              <a:rPr lang="fi-FI" sz="1800">
                <a:solidFill>
                  <a:srgbClr val="595959"/>
                </a:solidFill>
                <a:latin typeface="Calibri" pitchFamily="34" charset="0"/>
              </a:rPr>
              <a:t>ovat käytössä.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F4294-ACA2-AE49-944B-E2CB39A4A804}"/>
              </a:ext>
            </a:extLst>
          </p:cNvPr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2000" b="1">
                <a:solidFill>
                  <a:srgbClr val="0060A0"/>
                </a:solidFill>
                <a:latin typeface="Calibri" panose="020F0502020204030204" pitchFamily="34" charset="0"/>
              </a:rPr>
              <a:t>MONIKIELISYYS KOMITEASSA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AEE46-3D93-CF46-A276-6B388770E3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1" y="1419224"/>
            <a:ext cx="1627772" cy="372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4BEEE-B832-B44D-A1D8-FC68523CD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0" y="1999621"/>
            <a:ext cx="1636667" cy="1649429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19F9F7C-7E6A-2245-9F77-E11DF5E0BCC8}"/>
              </a:ext>
            </a:extLst>
          </p:cNvPr>
          <p:cNvSpPr txBox="1">
            <a:spLocks/>
          </p:cNvSpPr>
          <p:nvPr/>
        </p:nvSpPr>
        <p:spPr>
          <a:xfrm>
            <a:off x="2135958" y="4176320"/>
            <a:ext cx="4627130" cy="5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i-FI" sz="1800" b="1">
                <a:solidFill>
                  <a:srgbClr val="0060A0"/>
                </a:solidFill>
                <a:latin typeface="Calibri" pitchFamily="34" charset="0"/>
              </a:rPr>
              <a:t>Tulkkaus: </a:t>
            </a:r>
            <a:r>
              <a:rPr lang="fi-FI" sz="1800">
                <a:solidFill>
                  <a:srgbClr val="595959"/>
                </a:solidFill>
                <a:latin typeface="Calibri" pitchFamily="34" charset="0"/>
              </a:rPr>
              <a:t>noin 950 kokousta vuodessa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E916E3E-B93C-E344-A960-39572704D8D7}"/>
              </a:ext>
            </a:extLst>
          </p:cNvPr>
          <p:cNvSpPr txBox="1">
            <a:spLocks/>
          </p:cNvSpPr>
          <p:nvPr/>
        </p:nvSpPr>
        <p:spPr>
          <a:xfrm>
            <a:off x="2135958" y="3578441"/>
            <a:ext cx="4627130" cy="49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i-FI" sz="1800" b="1">
                <a:solidFill>
                  <a:srgbClr val="0060A0"/>
                </a:solidFill>
                <a:latin typeface="Calibri" pitchFamily="34" charset="0"/>
              </a:rPr>
              <a:t>Käännöstoiminta: </a:t>
            </a:r>
            <a:r>
              <a:rPr lang="fi-FI" sz="1800">
                <a:solidFill>
                  <a:srgbClr val="595959"/>
                </a:solidFill>
                <a:latin typeface="Calibri" pitchFamily="34" charset="0"/>
              </a:rPr>
              <a:t>noin 80 000 sivua vuodessa</a:t>
            </a:r>
          </a:p>
        </p:txBody>
      </p:sp>
    </p:spTree>
    <p:extLst>
      <p:ext uri="{BB962C8B-B14F-4D97-AF65-F5344CB8AC3E}">
        <p14:creationId xmlns:p14="http://schemas.microsoft.com/office/powerpoint/2010/main" val="6967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A7188-7B32-A148-AB2D-FD9D63691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38707-E87E-B344-8845-FC207EA921F5}"/>
              </a:ext>
            </a:extLst>
          </p:cNvPr>
          <p:cNvSpPr txBox="1">
            <a:spLocks/>
          </p:cNvSpPr>
          <p:nvPr/>
        </p:nvSpPr>
        <p:spPr bwMode="auto">
          <a:xfrm>
            <a:off x="2811780" y="2493645"/>
            <a:ext cx="3520440" cy="13239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4000" b="1">
                <a:solidFill>
                  <a:srgbClr val="0060A0"/>
                </a:solidFill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BAA18-2469-6644-973A-E14B3918E83C}"/>
              </a:ext>
            </a:extLst>
          </p:cNvPr>
          <p:cNvSpPr txBox="1">
            <a:spLocks/>
          </p:cNvSpPr>
          <p:nvPr/>
        </p:nvSpPr>
        <p:spPr bwMode="auto">
          <a:xfrm>
            <a:off x="522288" y="1751204"/>
            <a:ext cx="4939665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2400" b="1">
                <a:solidFill>
                  <a:srgbClr val="0060A0"/>
                </a:solidFill>
                <a:latin typeface="+mn-lt"/>
              </a:rPr>
              <a:t>Avez-vous des questions à poser?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9EB7ED-D221-8142-99BA-B69A4438C1BF}"/>
              </a:ext>
            </a:extLst>
          </p:cNvPr>
          <p:cNvSpPr txBox="1">
            <a:spLocks/>
          </p:cNvSpPr>
          <p:nvPr/>
        </p:nvSpPr>
        <p:spPr bwMode="auto">
          <a:xfrm>
            <a:off x="3860800" y="341312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3200" b="1">
                <a:solidFill>
                  <a:srgbClr val="0060A0"/>
                </a:solidFill>
              </a:rPr>
              <a:t>Haben Sie noch Fragen?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B816B7-E724-794F-AB43-BCBA6FC8C2D1}"/>
              </a:ext>
            </a:extLst>
          </p:cNvPr>
          <p:cNvSpPr txBox="1">
            <a:spLocks/>
          </p:cNvSpPr>
          <p:nvPr/>
        </p:nvSpPr>
        <p:spPr bwMode="auto">
          <a:xfrm>
            <a:off x="1005840" y="404304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1800" b="1">
                <a:solidFill>
                  <a:srgbClr val="0060A0"/>
                </a:solidFill>
                <a:latin typeface="+mn-lt"/>
              </a:rPr>
              <a:t>Czy mają Państwo jakieś pytania?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5A21C-51A6-644C-8D38-7AC40A5BEEA5}"/>
              </a:ext>
            </a:extLst>
          </p:cNvPr>
          <p:cNvSpPr txBox="1">
            <a:spLocks/>
          </p:cNvSpPr>
          <p:nvPr/>
        </p:nvSpPr>
        <p:spPr bwMode="auto">
          <a:xfrm>
            <a:off x="3879215" y="1991994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2400" b="1">
                <a:solidFill>
                  <a:srgbClr val="0060A0"/>
                </a:solidFill>
                <a:latin typeface="+mn-lt"/>
              </a:rPr>
              <a:t>Domande?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480B29-6099-954D-AF37-FB7545855E31}"/>
              </a:ext>
            </a:extLst>
          </p:cNvPr>
          <p:cNvSpPr txBox="1">
            <a:spLocks/>
          </p:cNvSpPr>
          <p:nvPr/>
        </p:nvSpPr>
        <p:spPr bwMode="auto">
          <a:xfrm>
            <a:off x="121920" y="329120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2400" b="1">
                <a:solidFill>
                  <a:srgbClr val="0060A0"/>
                </a:solidFill>
                <a:latin typeface="+mn-lt"/>
              </a:rPr>
              <a:t>¿Alguna pregunta?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C32D0C-2CA0-814B-91DB-1530949E2524}"/>
              </a:ext>
            </a:extLst>
          </p:cNvPr>
          <p:cNvSpPr txBox="1">
            <a:spLocks/>
          </p:cNvSpPr>
          <p:nvPr/>
        </p:nvSpPr>
        <p:spPr bwMode="auto">
          <a:xfrm>
            <a:off x="3525520" y="441896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2400" b="1">
                <a:solidFill>
                  <a:srgbClr val="0060A0"/>
                </a:solidFill>
                <a:latin typeface="+mn-lt"/>
              </a:rPr>
              <a:t>Vragen?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F75C6E-C16D-EC43-AC90-6564CCF30520}"/>
              </a:ext>
            </a:extLst>
          </p:cNvPr>
          <p:cNvSpPr txBox="1">
            <a:spLocks/>
          </p:cNvSpPr>
          <p:nvPr/>
        </p:nvSpPr>
        <p:spPr bwMode="auto">
          <a:xfrm>
            <a:off x="5511800" y="402590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800" b="1">
                <a:solidFill>
                  <a:srgbClr val="0060A0"/>
                </a:solidFill>
                <a:latin typeface="+mn-lt"/>
              </a:rPr>
              <a:t>Ima li pitanja?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CE7EA4-AFC5-0A4A-89B5-A89219BCA1D2}"/>
              </a:ext>
            </a:extLst>
          </p:cNvPr>
          <p:cNvSpPr txBox="1">
            <a:spLocks/>
          </p:cNvSpPr>
          <p:nvPr/>
        </p:nvSpPr>
        <p:spPr bwMode="auto">
          <a:xfrm>
            <a:off x="-855980" y="23815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800" b="1">
                <a:solidFill>
                  <a:srgbClr val="0060A0"/>
                </a:solidFill>
                <a:latin typeface="+mn-lt"/>
              </a:rPr>
              <a:t>Έχετε ερωτήσεις;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2D3029-D0E7-A042-B8B2-38E728D778C1}"/>
              </a:ext>
            </a:extLst>
          </p:cNvPr>
          <p:cNvSpPr txBox="1">
            <a:spLocks/>
          </p:cNvSpPr>
          <p:nvPr/>
        </p:nvSpPr>
        <p:spPr bwMode="auto">
          <a:xfrm>
            <a:off x="4579620" y="15179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800" b="1">
                <a:solidFill>
                  <a:srgbClr val="0060A0"/>
                </a:solidFill>
                <a:latin typeface="+mn-lt"/>
              </a:rPr>
              <a:t>Имате ли въпроси?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F63DDE-D453-E646-AAFC-7F04B771DC17}"/>
              </a:ext>
            </a:extLst>
          </p:cNvPr>
          <p:cNvSpPr txBox="1">
            <a:spLocks/>
          </p:cNvSpPr>
          <p:nvPr/>
        </p:nvSpPr>
        <p:spPr bwMode="auto">
          <a:xfrm>
            <a:off x="4803140" y="298196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800" b="1">
                <a:solidFill>
                  <a:srgbClr val="0060A0"/>
                </a:solidFill>
                <a:latin typeface="+mn-lt"/>
              </a:rPr>
              <a:t>Perguntas?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5FC4F1-9203-5349-84B2-B3AD6B09407C}"/>
              </a:ext>
            </a:extLst>
          </p:cNvPr>
          <p:cNvSpPr txBox="1">
            <a:spLocks/>
          </p:cNvSpPr>
          <p:nvPr/>
        </p:nvSpPr>
        <p:spPr bwMode="auto">
          <a:xfrm>
            <a:off x="-689610" y="3827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Întrebări?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0BE7BC-0E68-BF41-8740-C7334B41DBA6}"/>
              </a:ext>
            </a:extLst>
          </p:cNvPr>
          <p:cNvSpPr txBox="1">
            <a:spLocks/>
          </p:cNvSpPr>
          <p:nvPr/>
        </p:nvSpPr>
        <p:spPr bwMode="auto">
          <a:xfrm>
            <a:off x="346710" y="4589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</a:rPr>
              <a:t>Otázky?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F30F94-C25D-1B48-BFFD-4F96DFA01A26}"/>
              </a:ext>
            </a:extLst>
          </p:cNvPr>
          <p:cNvSpPr txBox="1">
            <a:spLocks/>
          </p:cNvSpPr>
          <p:nvPr/>
        </p:nvSpPr>
        <p:spPr bwMode="auto">
          <a:xfrm>
            <a:off x="2879513" y="1449661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Spørgsmål?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27DF6-207A-1044-BA31-428F7E511512}"/>
              </a:ext>
            </a:extLst>
          </p:cNvPr>
          <p:cNvSpPr txBox="1">
            <a:spLocks/>
          </p:cNvSpPr>
          <p:nvPr/>
        </p:nvSpPr>
        <p:spPr bwMode="auto">
          <a:xfrm>
            <a:off x="1370013" y="227373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</a:rPr>
              <a:t>Kas on veel küsimusi?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ECFE9C8-8AE4-EF43-AD0B-0E32A89AF749}"/>
              </a:ext>
            </a:extLst>
          </p:cNvPr>
          <p:cNvSpPr txBox="1">
            <a:spLocks/>
          </p:cNvSpPr>
          <p:nvPr/>
        </p:nvSpPr>
        <p:spPr bwMode="auto">
          <a:xfrm>
            <a:off x="-640080" y="138969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Għandkom xi mistoqsijiet?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EB3EDCD-021E-3446-A900-1DEF25312D99}"/>
              </a:ext>
            </a:extLst>
          </p:cNvPr>
          <p:cNvSpPr txBox="1">
            <a:spLocks/>
          </p:cNvSpPr>
          <p:nvPr/>
        </p:nvSpPr>
        <p:spPr bwMode="auto">
          <a:xfrm>
            <a:off x="5242560" y="47018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Ar turite klausimų?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FC871B-EB4D-2A4A-8FAF-1B8DA670230B}"/>
              </a:ext>
            </a:extLst>
          </p:cNvPr>
          <p:cNvSpPr txBox="1">
            <a:spLocks/>
          </p:cNvSpPr>
          <p:nvPr/>
        </p:nvSpPr>
        <p:spPr bwMode="auto">
          <a:xfrm>
            <a:off x="-1107440" y="43462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Jautājumi?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B08D91-685B-B640-9A30-081EEEFA38F1}"/>
              </a:ext>
            </a:extLst>
          </p:cNvPr>
          <p:cNvSpPr txBox="1">
            <a:spLocks/>
          </p:cNvSpPr>
          <p:nvPr/>
        </p:nvSpPr>
        <p:spPr bwMode="auto">
          <a:xfrm>
            <a:off x="-415713" y="290353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An bhfuil aon cheist agat?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3F50D29-9523-0D4A-A417-DB4B221DB18E}"/>
              </a:ext>
            </a:extLst>
          </p:cNvPr>
          <p:cNvSpPr txBox="1">
            <a:spLocks/>
          </p:cNvSpPr>
          <p:nvPr/>
        </p:nvSpPr>
        <p:spPr bwMode="auto">
          <a:xfrm>
            <a:off x="4998720" y="24666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Vannak-e kérdések?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DF4B0C-A349-004C-8616-8C134D19F599}"/>
              </a:ext>
            </a:extLst>
          </p:cNvPr>
          <p:cNvSpPr txBox="1">
            <a:spLocks/>
          </p:cNvSpPr>
          <p:nvPr/>
        </p:nvSpPr>
        <p:spPr bwMode="auto">
          <a:xfrm>
            <a:off x="2804160" y="314737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Máte dotazy?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ED9188-4475-AB4B-B2E6-BCFB2AB535B7}"/>
              </a:ext>
            </a:extLst>
          </p:cNvPr>
          <p:cNvSpPr txBox="1">
            <a:spLocks/>
          </p:cNvSpPr>
          <p:nvPr/>
        </p:nvSpPr>
        <p:spPr bwMode="auto">
          <a:xfrm>
            <a:off x="3943350" y="4051617"/>
            <a:ext cx="358775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Frågor?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B0B9EA1-3603-6846-B7DB-6429881A9B13}"/>
              </a:ext>
            </a:extLst>
          </p:cNvPr>
          <p:cNvSpPr txBox="1">
            <a:spLocks/>
          </p:cNvSpPr>
          <p:nvPr/>
        </p:nvSpPr>
        <p:spPr bwMode="auto">
          <a:xfrm>
            <a:off x="5801642" y="198964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Kysymyksiä?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67AFE0-EFAE-7244-A098-11DFE95B1FBD}"/>
              </a:ext>
            </a:extLst>
          </p:cNvPr>
          <p:cNvSpPr txBox="1">
            <a:spLocks/>
          </p:cNvSpPr>
          <p:nvPr/>
        </p:nvSpPr>
        <p:spPr bwMode="auto">
          <a:xfrm>
            <a:off x="1991783" y="4615215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1400" b="1">
                <a:solidFill>
                  <a:srgbClr val="0060A0"/>
                </a:solidFill>
                <a:latin typeface="+mn-lt"/>
              </a:rPr>
              <a:t>Vprašanja? </a:t>
            </a:r>
          </a:p>
        </p:txBody>
      </p:sp>
    </p:spTree>
    <p:extLst>
      <p:ext uri="{BB962C8B-B14F-4D97-AF65-F5344CB8AC3E}">
        <p14:creationId xmlns:p14="http://schemas.microsoft.com/office/powerpoint/2010/main" val="6049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44B42-1E33-6149-AF3E-76BB85C514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B75899-C39E-7845-B688-CE67B38CFEC2}"/>
              </a:ext>
            </a:extLst>
          </p:cNvPr>
          <p:cNvSpPr txBox="1">
            <a:spLocks/>
          </p:cNvSpPr>
          <p:nvPr/>
        </p:nvSpPr>
        <p:spPr bwMode="auto">
          <a:xfrm>
            <a:off x="0" y="420624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3200" b="1">
                <a:solidFill>
                  <a:srgbClr val="0060A0"/>
                </a:solidFill>
                <a:latin typeface="Calibri" panose="020F0502020204030204" pitchFamily="34" charset="0"/>
              </a:rPr>
              <a:t>www.eesc.europa.eu/en/about#downloads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033BA-C2B8-3C47-A3B1-AFB681479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124710"/>
            <a:ext cx="2114550" cy="2114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FAC880-C6E8-F046-BE14-AFE035710AB5}"/>
              </a:ext>
            </a:extLst>
          </p:cNvPr>
          <p:cNvSpPr txBox="1">
            <a:spLocks/>
          </p:cNvSpPr>
          <p:nvPr/>
        </p:nvSpPr>
        <p:spPr bwMode="auto">
          <a:xfrm>
            <a:off x="0" y="155448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3200" b="1">
                <a:solidFill>
                  <a:srgbClr val="0060A0"/>
                </a:solidFill>
                <a:latin typeface="Calibri" panose="020F0502020204030204" pitchFamily="34" charset="0"/>
              </a:rPr>
              <a:t>Hyödyllisiä julkaisuja</a:t>
            </a:r>
          </a:p>
        </p:txBody>
      </p:sp>
    </p:spTree>
    <p:extLst>
      <p:ext uri="{BB962C8B-B14F-4D97-AF65-F5344CB8AC3E}">
        <p14:creationId xmlns:p14="http://schemas.microsoft.com/office/powerpoint/2010/main" val="2343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700" y="1676400"/>
            <a:ext cx="7848600" cy="1574800"/>
          </a:xfrm>
        </p:spPr>
        <p:txBody>
          <a:bodyPr>
            <a:noAutofit/>
          </a:bodyPr>
          <a:lstStyle/>
          <a:p>
            <a:r>
              <a:rPr lang="fi-FI" sz="32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Euroopan talous- ja sosiaalikomitea on </a:t>
            </a:r>
            <a:r>
              <a:rPr lang="fi-FI" sz="32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järjestäytynyttä kansalaisyhteiskuntaa</a:t>
            </a:r>
            <a:r>
              <a:rPr lang="fi-FI" sz="32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 edustava neuvoa-antava elin.</a:t>
            </a:r>
            <a:br>
              <a:rPr lang="fi-FI" sz="3200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fi-FI" sz="3200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3" y="3251200"/>
            <a:ext cx="8207375" cy="1431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fi-FI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”Euroopan parlamenttia, neuvostoa ja komissiota</a:t>
            </a:r>
            <a:r>
              <a:rPr lang="fi-FI" sz="200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avustavat talous- ja sosiaalikomitea</a:t>
            </a:r>
            <a:r>
              <a:rPr lang="fi-FI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sekä alueiden komitea, joilla on</a:t>
            </a:r>
            <a:r>
              <a:rPr lang="fi-FI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neuvoa-antava tehtävä</a:t>
            </a:r>
            <a:r>
              <a:rPr lang="fi-FI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ctr" eaLnBrk="1" hangingPunct="1">
              <a:buFont typeface="Arial" charset="0"/>
              <a:buNone/>
            </a:pPr>
            <a:r>
              <a:rPr lang="fi-FI" sz="1800">
                <a:solidFill>
                  <a:srgbClr val="FFFFFF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Sopimus Euroopan unionista, 13 artikla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935"/>
            <a:ext cx="9144000" cy="387985"/>
          </a:xfrm>
        </p:spPr>
        <p:txBody>
          <a:bodyPr>
            <a:normAutofit/>
          </a:bodyPr>
          <a:lstStyle/>
          <a:p>
            <a:pPr marL="0" lvl="1" indent="0" algn="ctr" eaLnBrk="1" hangingPunct="1">
              <a:buFont typeface="Arial" charset="0"/>
              <a:buNone/>
            </a:pPr>
            <a:r>
              <a:rPr lang="fi-FI" sz="1800">
                <a:solidFill>
                  <a:srgbClr val="595959"/>
                </a:solidFill>
                <a:latin typeface="Calibri" charset="0"/>
                <a:ea typeface="MS PGothic" charset="-128"/>
              </a:rPr>
              <a:t>Sillä tarkoitetaan kaikenlaisia ryhmiä ja organisaatioita, joissa ihmiset toimivat yhdessä: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sz="2000" b="1">
                <a:solidFill>
                  <a:srgbClr val="1F5FA0"/>
                </a:solidFill>
                <a:latin typeface="Calibri" panose="020F0502020204030204" pitchFamily="34" charset="0"/>
                <a:ea typeface="+mj-ea"/>
              </a:rPr>
              <a:t>Mitä järjestäytyneellä kansalaisyhteiskunnalla tarkoitetaan?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40" y="2581910"/>
            <a:ext cx="2194560" cy="268097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6160" y="2581910"/>
            <a:ext cx="2194560" cy="268097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7280" y="2581910"/>
            <a:ext cx="2194560" cy="26809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5040" y="2628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sz="165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Työnantajat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66160" y="2628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sz="165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Työntekijät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77280" y="2628000"/>
            <a:ext cx="2194560" cy="54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sz="165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Kansalaisyhteiskunnan organisaatiot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452418"/>
            <a:ext cx="9144000" cy="1220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4433591"/>
            <a:ext cx="9144000" cy="108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fi-FI" sz="1800" b="1">
                <a:solidFill>
                  <a:srgbClr val="1F5FA0"/>
                </a:solidFill>
                <a:latin typeface="Calibri" charset="0"/>
                <a:ea typeface="MS PGothic" charset="-128"/>
              </a:rPr>
              <a:t>Ne ovat sitoutuneet puolustamaan etujaan ja ajamaan asiaansa, ja ne toimivat usein välittäjinä päättäjien ja kansalaisten välillä.</a:t>
            </a:r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941324" y="3132000"/>
            <a:ext cx="2221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</a:rPr>
              <a:t>työnantajajärjestöt,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</a:rPr>
              <a:t>kauppakamarit,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</a:rPr>
              <a:t>pk-yritysjärjestöt jne.</a:t>
            </a: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538728" y="3168000"/>
            <a:ext cx="2221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</a:rPr>
              <a:t>ammattijärjestöt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177280" y="3168000"/>
            <a:ext cx="22219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</a:rPr>
              <a:t>maataloustuottajat, kuluttajat, kansalaisjärjestöt, vapaat ammatinharjoittajat, vammaisjärjestöt, tiedemaailma, osuuskunnat jne.</a:t>
            </a:r>
          </a:p>
        </p:txBody>
      </p:sp>
    </p:spTree>
    <p:extLst>
      <p:ext uri="{BB962C8B-B14F-4D97-AF65-F5344CB8AC3E}">
        <p14:creationId xmlns:p14="http://schemas.microsoft.com/office/powerpoint/2010/main" val="9620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1" animBg="1"/>
      <p:bldP spid="14" grpId="1" animBg="1"/>
      <p:bldP spid="15" grpId="0" animBg="1"/>
      <p:bldP spid="10" grpId="1"/>
      <p:bldP spid="11" grpId="1"/>
      <p:bldP spid="12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3842" y="1570851"/>
            <a:ext cx="4581110" cy="6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i-FI" sz="1200" b="1" dirty="0">
                <a:solidFill>
                  <a:srgbClr val="0060A0"/>
                </a:solidFill>
              </a:rPr>
              <a:t>Euroopan parlamentilla</a:t>
            </a:r>
            <a:r>
              <a:rPr lang="fi-FI" sz="1200" dirty="0">
                <a:solidFill>
                  <a:srgbClr val="0060A0"/>
                </a:solidFill>
              </a:rPr>
              <a:t>, </a:t>
            </a:r>
            <a:r>
              <a:rPr lang="fi-FI" sz="1200" b="1" dirty="0">
                <a:solidFill>
                  <a:srgbClr val="0060A0"/>
                </a:solidFill>
              </a:rPr>
              <a:t>Euroopan unionin neuvostolla</a:t>
            </a:r>
            <a:r>
              <a:rPr lang="fi-FI" sz="1200" dirty="0">
                <a:solidFill>
                  <a:srgbClr val="0060A0"/>
                </a:solidFill>
              </a:rPr>
              <a:t> ja </a:t>
            </a:r>
            <a:r>
              <a:rPr lang="fi-FI" sz="1200" b="1" dirty="0">
                <a:solidFill>
                  <a:srgbClr val="0060A0"/>
                </a:solidFill>
              </a:rPr>
              <a:t>Euroopan komissiolla</a:t>
            </a:r>
            <a:r>
              <a:rPr lang="fi-FI" sz="1200" dirty="0">
                <a:solidFill>
                  <a:srgbClr val="0060A0"/>
                </a:solidFill>
              </a:rPr>
              <a:t> on lainsäädäntöön perustuva velvoite kuulla </a:t>
            </a:r>
            <a:r>
              <a:rPr lang="fi-FI" sz="1200" dirty="0" err="1">
                <a:solidFill>
                  <a:srgbClr val="0060A0"/>
                </a:solidFill>
              </a:rPr>
              <a:t>ETSK:ta</a:t>
            </a:r>
            <a:r>
              <a:rPr lang="fi-FI" sz="1200" dirty="0">
                <a:solidFill>
                  <a:srgbClr val="0060A0"/>
                </a:solidFill>
              </a:rPr>
              <a:t> säätäessään seuraaviin aihealueisiin liittyviä uusia lakeja: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06436" y="1570852"/>
            <a:ext cx="2847219" cy="33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i-FI" sz="1200">
                <a:solidFill>
                  <a:srgbClr val="0060A0"/>
                </a:solidFill>
              </a:rPr>
              <a:t>ETSK tarkastelee ehdotuksia ja laatii </a:t>
            </a:r>
            <a:r>
              <a:rPr lang="fi-FI" sz="1200" b="1">
                <a:solidFill>
                  <a:srgbClr val="0060A0"/>
                </a:solidFill>
              </a:rPr>
              <a:t>lausuntoja</a:t>
            </a:r>
          </a:p>
          <a:p>
            <a:r>
              <a:rPr lang="fi-FI" sz="1200">
                <a:solidFill>
                  <a:srgbClr val="0060A0"/>
                </a:solidFill>
              </a:rPr>
              <a:t>jäsentensä saavuttaman</a:t>
            </a:r>
          </a:p>
          <a:p>
            <a:r>
              <a:rPr lang="fi-FI" sz="1200">
                <a:solidFill>
                  <a:srgbClr val="0060A0"/>
                </a:solidFill>
              </a:rPr>
              <a:t>yhteisymmärryksen pohjalta. 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fi-FI" sz="1200">
                <a:solidFill>
                  <a:srgbClr val="0060A0"/>
                </a:solidFill>
              </a:rPr>
              <a:t>Lisäksi ETSK antaa</a:t>
            </a:r>
          </a:p>
          <a:p>
            <a:r>
              <a:rPr lang="fi-FI" sz="1200" b="1">
                <a:solidFill>
                  <a:srgbClr val="0060A0"/>
                </a:solidFill>
              </a:rPr>
              <a:t>oma-aloitteisia</a:t>
            </a:r>
            <a:r>
              <a:rPr lang="fi-FI" sz="1200">
                <a:solidFill>
                  <a:srgbClr val="0060A0"/>
                </a:solidFill>
              </a:rPr>
              <a:t> lausuntoja </a:t>
            </a:r>
            <a:r>
              <a:rPr lang="fi-FI" sz="1200" b="1">
                <a:solidFill>
                  <a:srgbClr val="0060A0"/>
                </a:solidFill>
              </a:rPr>
              <a:t>aiheista</a:t>
            </a:r>
            <a:r>
              <a:rPr lang="fi-FI" sz="1200">
                <a:solidFill>
                  <a:srgbClr val="0060A0"/>
                </a:solidFill>
              </a:rPr>
              <a:t>, joita jäsenet pitävät </a:t>
            </a:r>
            <a:r>
              <a:rPr lang="fi-FI" sz="1200" b="1">
                <a:solidFill>
                  <a:srgbClr val="0060A0"/>
                </a:solidFill>
              </a:rPr>
              <a:t>tärkeinä</a:t>
            </a:r>
          </a:p>
          <a:p>
            <a:r>
              <a:rPr lang="fi-FI" sz="1200" b="1">
                <a:solidFill>
                  <a:srgbClr val="0060A0"/>
                </a:solidFill>
              </a:rPr>
              <a:t>EU:n kansalaisten etujen kannalta</a:t>
            </a:r>
            <a:r>
              <a:rPr lang="fi-FI" sz="1200">
                <a:solidFill>
                  <a:srgbClr val="0060A0"/>
                </a:solidFill>
              </a:rPr>
              <a:t>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fi-FI" sz="1200">
                <a:solidFill>
                  <a:srgbClr val="0060A0"/>
                </a:solidFill>
              </a:rPr>
              <a:t>Komitea laatii myös EU:n lainsäätäjien pyynnöstä </a:t>
            </a:r>
            <a:r>
              <a:rPr lang="fi-FI" sz="1200" b="1">
                <a:solidFill>
                  <a:srgbClr val="0060A0"/>
                </a:solidFill>
              </a:rPr>
              <a:t>valmistelevia</a:t>
            </a:r>
            <a:r>
              <a:rPr lang="fi-FI" sz="1200">
                <a:solidFill>
                  <a:srgbClr val="0060A0"/>
                </a:solidFill>
              </a:rPr>
              <a:t> lausuntoja kansalaisyhteiskunnan näkökulmasta.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fi-FI" sz="1200">
                <a:solidFill>
                  <a:srgbClr val="0060A0"/>
                </a:solidFill>
              </a:rPr>
              <a:t>ETSK antaa kaikkiaan noin</a:t>
            </a:r>
          </a:p>
          <a:p>
            <a:r>
              <a:rPr lang="fi-FI" sz="1200" b="1">
                <a:solidFill>
                  <a:srgbClr val="0060A0"/>
                </a:solidFill>
              </a:rPr>
              <a:t>200 lausuntoa</a:t>
            </a:r>
            <a:r>
              <a:rPr lang="fi-FI" sz="1200">
                <a:solidFill>
                  <a:srgbClr val="0060A0"/>
                </a:solidFill>
              </a:rPr>
              <a:t> vuodessa.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877" y="3218823"/>
            <a:ext cx="1217042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876" y="2840797"/>
            <a:ext cx="121044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876" y="3670722"/>
            <a:ext cx="1210447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877" y="4127674"/>
            <a:ext cx="1234955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77" y="4621317"/>
            <a:ext cx="1223080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877" y="3215982"/>
            <a:ext cx="13089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/>
              <a:t>Maatalous ja kalastus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0877" y="2432006"/>
            <a:ext cx="797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0878" y="2424599"/>
            <a:ext cx="797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Teollisuus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3826" y="3207441"/>
            <a:ext cx="2085574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3050" y="3192387"/>
            <a:ext cx="208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Yleissivistävä ja ammatillinen koulutus, nuoriso ja urheilu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46342" y="4127674"/>
            <a:ext cx="2083058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5977" y="3716454"/>
            <a:ext cx="909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Työllisyys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558" y="4646078"/>
            <a:ext cx="1343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Kuluttajansuoja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6342" y="3670722"/>
            <a:ext cx="2083060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6990" y="3642288"/>
            <a:ext cx="199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Tutkimus ja teknologinen </a:t>
            </a:r>
          </a:p>
          <a:p>
            <a:pPr algn="ctr"/>
            <a:r>
              <a:rPr lang="fi-FI" sz="1000" dirty="0"/>
              <a:t>kehittäminen sekä avaruusala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46342" y="4621315"/>
            <a:ext cx="2083060" cy="29574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97137" y="4114845"/>
            <a:ext cx="22184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/>
              <a:t>Yhteiset kilpailusäännöt,</a:t>
            </a:r>
          </a:p>
          <a:p>
            <a:pPr algn="ctr"/>
            <a:r>
              <a:rPr lang="fi-FI" sz="1000"/>
              <a:t>verotus ja lainsäädännön lähentäminen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42" y="4125799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/>
              <a:t>Euroopan laajuiset </a:t>
            </a:r>
          </a:p>
          <a:p>
            <a:pPr algn="ctr"/>
            <a:r>
              <a:rPr lang="fi-FI" sz="1000"/>
              <a:t>verkot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33050" y="2840797"/>
            <a:ext cx="2096352" cy="28672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7919" y="2784104"/>
            <a:ext cx="217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/>
              <a:t>Syrjimättömyys ja unionin kansalaisuus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05390" y="2840796"/>
            <a:ext cx="118296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05390" y="3207323"/>
            <a:ext cx="1175320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19697" y="4127673"/>
            <a:ext cx="1168657" cy="373363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720303" y="4612839"/>
            <a:ext cx="1176613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11197" y="4058524"/>
            <a:ext cx="196370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900" dirty="0"/>
              <a:t>Taloudellinen, </a:t>
            </a:r>
            <a:r>
              <a:rPr lang="fi-FI" sz="900" dirty="0" err="1"/>
              <a:t>sosiaa</a:t>
            </a:r>
            <a:r>
              <a:rPr lang="fi-FI" sz="900" dirty="0"/>
              <a:t>-</a:t>
            </a:r>
          </a:p>
          <a:p>
            <a:pPr algn="ctr"/>
            <a:r>
              <a:rPr lang="fi-FI" sz="900" dirty="0" err="1"/>
              <a:t>linen</a:t>
            </a:r>
            <a:r>
              <a:rPr lang="fi-FI" sz="900" dirty="0"/>
              <a:t> ja alueellinen </a:t>
            </a:r>
          </a:p>
          <a:p>
            <a:pPr algn="ctr"/>
            <a:r>
              <a:rPr lang="fi-FI" sz="900" dirty="0"/>
              <a:t>yhteenkuuluvuus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95702" y="4558155"/>
            <a:ext cx="1082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Euroopan sosiaalirahasto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19697" y="3659304"/>
            <a:ext cx="1168657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73487" y="3647293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/>
              <a:t>Ydinalan </a:t>
            </a:r>
          </a:p>
          <a:p>
            <a:pPr algn="ctr"/>
            <a:r>
              <a:rPr lang="fi-FI" sz="1000"/>
              <a:t>yhteismarkkinat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1447" y="2795906"/>
            <a:ext cx="1155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Terveys ja turvallisuus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3674" y="2865557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Kansanterveys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42888" y="243028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04569" y="2432006"/>
            <a:ext cx="79965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013476" y="242937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957223" y="2429378"/>
            <a:ext cx="921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734852" y="3245018"/>
            <a:ext cx="1123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Sosiaalipolitiikka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3957" y="4569134"/>
            <a:ext cx="225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/>
              <a:t>Henkilöiden, palvelujen ja pääomien vapaa liikkuvuus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90918" y="2447354"/>
            <a:ext cx="83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Investoinnit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5141" y="2454139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Ympäristö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59688" y="2455049"/>
            <a:ext cx="76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Liikenne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25325" y="2447354"/>
            <a:ext cx="589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Energia</a:t>
            </a:r>
          </a:p>
        </p:txBody>
      </p:sp>
    </p:spTree>
    <p:extLst>
      <p:ext uri="{BB962C8B-B14F-4D97-AF65-F5344CB8AC3E}">
        <p14:creationId xmlns:p14="http://schemas.microsoft.com/office/powerpoint/2010/main" val="32631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fi-FI" sz="2000" b="1">
                <a:solidFill>
                  <a:srgbClr val="0060A0"/>
                </a:solidFill>
                <a:latin typeface="Calibri" charset="0"/>
              </a:rPr>
              <a:t>TYÖSKENTELYTAPA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47435"/>
            <a:ext cx="8229600" cy="710973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666" y="1776335"/>
            <a:ext cx="8177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latin typeface="+mj-lt"/>
              </a:rPr>
              <a:t>Euroopan parlamentti, EU:n neuvosto tai</a:t>
            </a:r>
          </a:p>
          <a:p>
            <a:pPr algn="ctr"/>
            <a:r>
              <a:rPr lang="fi-FI" sz="1600" dirty="0">
                <a:solidFill>
                  <a:schemeClr val="bg1"/>
                </a:solidFill>
                <a:latin typeface="+mj-lt"/>
              </a:rPr>
              <a:t>Euroopan komissio voi pyytää komitealta lausunnon. Lausunto voi olla </a:t>
            </a:r>
            <a:r>
              <a:rPr lang="fi-FI" sz="1600" b="1" dirty="0">
                <a:solidFill>
                  <a:schemeClr val="bg1"/>
                </a:solidFill>
                <a:latin typeface="+mj-lt"/>
              </a:rPr>
              <a:t>pakolliseen pyyntöön perustuva</a:t>
            </a:r>
            <a:r>
              <a:rPr lang="fi-FI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fi-FI" sz="1600" b="1" dirty="0">
                <a:solidFill>
                  <a:schemeClr val="bg1"/>
                </a:solidFill>
                <a:latin typeface="+mj-lt"/>
              </a:rPr>
              <a:t>oma-aloitteinen</a:t>
            </a:r>
            <a:r>
              <a:rPr lang="fi-FI" sz="1600" dirty="0">
                <a:solidFill>
                  <a:schemeClr val="bg1"/>
                </a:solidFill>
                <a:latin typeface="+mj-lt"/>
              </a:rPr>
              <a:t> tai </a:t>
            </a:r>
            <a:r>
              <a:rPr lang="fi-FI" sz="1600" b="1" dirty="0">
                <a:solidFill>
                  <a:schemeClr val="bg1"/>
                </a:solidFill>
                <a:latin typeface="+mj-lt"/>
              </a:rPr>
              <a:t>valmisteleva</a:t>
            </a:r>
            <a:r>
              <a:rPr lang="fi-FI" sz="16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84248"/>
            <a:ext cx="8229600" cy="535705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666" y="2558409"/>
            <a:ext cx="8364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600" dirty="0">
                <a:solidFill>
                  <a:schemeClr val="bg1"/>
                </a:solidFill>
                <a:latin typeface="Calibri" pitchFamily="34" charset="0"/>
              </a:rPr>
              <a:t>Lausunnot laaditaan yleensä jaostojen tätä varten perustamissa </a:t>
            </a: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valmisteluryhmissä</a:t>
            </a:r>
            <a:r>
              <a:rPr lang="fi-FI" sz="1600" dirty="0">
                <a:solidFill>
                  <a:schemeClr val="bg1"/>
                </a:solidFill>
                <a:latin typeface="Calibri" pitchFamily="34" charset="0"/>
              </a:rPr>
              <a:t>, ja jokaisella lausunnolla on </a:t>
            </a: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esittelijä</a:t>
            </a:r>
            <a:r>
              <a:rPr lang="fi-FI" sz="1600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117436"/>
            <a:ext cx="8229600" cy="561600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9666" y="3275838"/>
            <a:ext cx="8177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>
                <a:solidFill>
                  <a:schemeClr val="bg1"/>
                </a:solidFill>
                <a:latin typeface="+mj-lt"/>
              </a:rPr>
              <a:t>Kokouksissa käydään rakentavaa keskustelua, tavoitteena yhteisymmärrys.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79036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4649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Lausunnosta äänestetään jaostokokouksessa</a:t>
            </a:r>
            <a:r>
              <a:rPr lang="fi-FI" sz="1600" dirty="0">
                <a:solidFill>
                  <a:schemeClr val="bg1"/>
                </a:solidFill>
                <a:latin typeface="Calibri" pitchFamily="34" charset="0"/>
              </a:rPr>
              <a:t> ja sen jälkeen </a:t>
            </a: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täysistunnossa</a:t>
            </a:r>
            <a:r>
              <a:rPr lang="fi-FI" sz="16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4226104"/>
            <a:ext cx="8229600" cy="841196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3924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Lopullinen lausunto lähetetään EU:n toimielimille</a:t>
            </a:r>
          </a:p>
          <a:p>
            <a:pPr algn="ctr">
              <a:defRPr/>
            </a:pPr>
            <a:r>
              <a:rPr lang="fi-FI" sz="1600" dirty="0">
                <a:solidFill>
                  <a:schemeClr val="bg1"/>
                </a:solidFill>
                <a:latin typeface="Calibri" pitchFamily="34" charset="0"/>
              </a:rPr>
              <a:t>ja julkaistaan </a:t>
            </a: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EU:n virallisessa lehdessä</a:t>
            </a:r>
            <a:r>
              <a:rPr lang="fi-FI" sz="16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0" name="Triangle 19"/>
          <p:cNvSpPr/>
          <p:nvPr/>
        </p:nvSpPr>
        <p:spPr>
          <a:xfrm rot="10800000">
            <a:off x="4377930" y="2558673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/>
          <p:cNvSpPr/>
          <p:nvPr/>
        </p:nvSpPr>
        <p:spPr>
          <a:xfrm rot="10800000">
            <a:off x="4377930" y="309159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4377930" y="367435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/>
          <p:cNvSpPr/>
          <p:nvPr/>
        </p:nvSpPr>
        <p:spPr>
          <a:xfrm rot="10800000">
            <a:off x="4377930" y="4226101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  <p:bldP spid="9" grpId="0"/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fontScale="8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fi-FI" sz="2000" dirty="0">
                <a:solidFill>
                  <a:srgbClr val="0060A0"/>
                </a:solidFill>
                <a:latin typeface="Calibri" panose="020F0502020204030204" pitchFamily="34" charset="0"/>
              </a:rPr>
              <a:t>ETSK ON </a:t>
            </a:r>
            <a:r>
              <a:rPr lang="fi-FI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329 JÄSENESTÄ</a:t>
            </a:r>
            <a:r>
              <a:rPr lang="fi-FI" sz="2000" dirty="0">
                <a:solidFill>
                  <a:srgbClr val="0060A0"/>
                </a:solidFill>
                <a:latin typeface="Calibri" panose="020F0502020204030204" pitchFamily="34" charset="0"/>
              </a:rPr>
              <a:t> KOOSTUVA EDUSTAJAKOKOUS, JOSSA ON JÄSENIÄ EU:N KAIKISTA JÄSENVALTIOISTA.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280" y="1882775"/>
            <a:ext cx="4836160" cy="7537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sz="1800">
                <a:solidFill>
                  <a:srgbClr val="595959"/>
                </a:solidFill>
                <a:latin typeface="Calibri" panose="020F0502020204030204" pitchFamily="34" charset="0"/>
              </a:rPr>
              <a:t>Neuvosto nimeää jäsenet tehtävään </a:t>
            </a:r>
            <a:r>
              <a:rPr lang="fi-FI" sz="1800" b="1">
                <a:solidFill>
                  <a:srgbClr val="595959"/>
                </a:solidFill>
                <a:latin typeface="Calibri" panose="020F0502020204030204" pitchFamily="34" charset="0"/>
              </a:rPr>
              <a:t>viiden vuoden toimikaudeksi (kausi voidaan uusia)</a:t>
            </a:r>
            <a:r>
              <a:rPr lang="fi-FI" sz="1800">
                <a:solidFill>
                  <a:srgbClr val="595959"/>
                </a:solidFill>
                <a:latin typeface="Calibri" panose="020F0502020204030204" pitchFamily="34" charset="0"/>
              </a:rPr>
              <a:t> jäsenvaltioiden ehdotusten perusteella.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7280" y="2636520"/>
            <a:ext cx="483616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sz="1800">
                <a:solidFill>
                  <a:srgbClr val="595959"/>
                </a:solidFill>
                <a:latin typeface="Calibri" panose="020F0502020204030204" pitchFamily="34" charset="0"/>
              </a:rPr>
              <a:t>ETSK korvaa jäsenten matka- ja majoituskustannukset.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7280" y="3390265"/>
            <a:ext cx="4998720" cy="753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sz="1800" b="1">
                <a:solidFill>
                  <a:srgbClr val="595959"/>
                </a:solidFill>
                <a:latin typeface="Calibri" panose="020F0502020204030204" pitchFamily="34" charset="0"/>
              </a:rPr>
              <a:t>Jäsenet eivät ole jatkuvasti Brysselissä</a:t>
            </a:r>
            <a:r>
              <a:rPr lang="fi-FI" sz="1800">
                <a:solidFill>
                  <a:srgbClr val="595959"/>
                </a:solidFill>
                <a:latin typeface="Calibri" panose="020F0502020204030204" pitchFamily="34" charset="0"/>
              </a:rPr>
              <a:t>, vaan useimmat heistä jatkavat oman työnsä hoitamista kotimaassaan.</a:t>
            </a:r>
          </a:p>
        </p:txBody>
      </p:sp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9760" y="1419225"/>
            <a:ext cx="4897120" cy="5213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/>
            <a:r>
              <a:rPr lang="fi-FI" sz="2000" b="1">
                <a:solidFill>
                  <a:srgbClr val="0060A0"/>
                </a:solidFill>
                <a:latin typeface="Calibri" panose="020F0502020204030204" pitchFamily="34" charset="0"/>
              </a:rPr>
              <a:t>JÄSENTEN MÄÄRÄ JÄSENVALTIOITTAIN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008" y="257175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65" y="335459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9172" y="282020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475" y="399258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7006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592" y="403197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28" y="40972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588" y="323425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591" y="29740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548" y="326522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3924" y="374929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422" y="418586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2091" y="287290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092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1883" y="1888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1750" y="335440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610" y="132912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1325" y="2196416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2592" y="2392427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6840" y="345008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39917" y="307452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1895" y="195228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1325" y="173532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19374" y="309723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92099" y="4493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09A4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9172" y="219564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4400" y="3436265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6215" y="476294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rgbClr val="1E9DC2"/>
                </a:solidFill>
              </a:rPr>
              <a:t>5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3" y="3276974"/>
            <a:ext cx="341128" cy="284273"/>
          </a:xfrm>
          <a:prstGeom prst="rect">
            <a:avLst/>
          </a:prstGeom>
        </p:spPr>
      </p:pic>
      <p:pic>
        <p:nvPicPr>
          <p:cNvPr id="39" name="Picture 3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63" y="3228408"/>
            <a:ext cx="341127" cy="284273"/>
          </a:xfrm>
          <a:prstGeom prst="rect">
            <a:avLst/>
          </a:prstGeom>
        </p:spPr>
      </p:pic>
      <p:pic>
        <p:nvPicPr>
          <p:cNvPr id="40" name="Picture 39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96" y="3896850"/>
            <a:ext cx="341127" cy="284272"/>
          </a:xfrm>
          <a:prstGeom prst="rect">
            <a:avLst/>
          </a:prstGeom>
        </p:spPr>
      </p:pic>
      <p:pic>
        <p:nvPicPr>
          <p:cNvPr id="41" name="Picture 40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2" y="3974348"/>
            <a:ext cx="341127" cy="284272"/>
          </a:xfrm>
          <a:prstGeom prst="rect">
            <a:avLst/>
          </a:prstGeom>
        </p:spPr>
      </p:pic>
      <p:pic>
        <p:nvPicPr>
          <p:cNvPr id="43" name="Picture 42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2261426"/>
            <a:ext cx="341127" cy="284272"/>
          </a:xfrm>
          <a:prstGeom prst="rect">
            <a:avLst/>
          </a:prstGeom>
        </p:spPr>
      </p:pic>
      <p:pic>
        <p:nvPicPr>
          <p:cNvPr id="44" name="Picture 43">
            <a:hlinkClick r:id="rId14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0" y="2764051"/>
            <a:ext cx="341127" cy="284272"/>
          </a:xfrm>
          <a:prstGeom prst="rect">
            <a:avLst/>
          </a:prstGeom>
        </p:spPr>
      </p:pic>
      <p:pic>
        <p:nvPicPr>
          <p:cNvPr id="45" name="Picture 44">
            <a:hlinkClick r:id="rId16"/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2" y="2546718"/>
            <a:ext cx="341127" cy="284272"/>
          </a:xfrm>
          <a:prstGeom prst="rect">
            <a:avLst/>
          </a:prstGeom>
        </p:spPr>
      </p:pic>
      <p:pic>
        <p:nvPicPr>
          <p:cNvPr id="46" name="Picture 45">
            <a:hlinkClick r:id="rId18"/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10" y="2060622"/>
            <a:ext cx="341127" cy="284272"/>
          </a:xfrm>
          <a:prstGeom prst="rect">
            <a:avLst/>
          </a:prstGeom>
        </p:spPr>
      </p:pic>
      <p:pic>
        <p:nvPicPr>
          <p:cNvPr id="47" name="Picture 46">
            <a:hlinkClick r:id="rId20"/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1" y="3002437"/>
            <a:ext cx="341127" cy="231815"/>
          </a:xfrm>
          <a:prstGeom prst="rect">
            <a:avLst/>
          </a:prstGeom>
        </p:spPr>
      </p:pic>
      <p:pic>
        <p:nvPicPr>
          <p:cNvPr id="48" name="Picture 47">
            <a:hlinkClick r:id="rId22"/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4" y="1769488"/>
            <a:ext cx="341127" cy="284272"/>
          </a:xfrm>
          <a:prstGeom prst="rect">
            <a:avLst/>
          </a:prstGeom>
        </p:spPr>
      </p:pic>
      <p:pic>
        <p:nvPicPr>
          <p:cNvPr id="49" name="Picture 48">
            <a:hlinkClick r:id="rId24"/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4" y="1201803"/>
            <a:ext cx="341127" cy="284272"/>
          </a:xfrm>
          <a:prstGeom prst="rect">
            <a:avLst/>
          </a:prstGeom>
        </p:spPr>
      </p:pic>
      <p:pic>
        <p:nvPicPr>
          <p:cNvPr id="50" name="Picture 49">
            <a:hlinkClick r:id="rId26"/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7" y="2695142"/>
            <a:ext cx="341127" cy="284272"/>
          </a:xfrm>
          <a:prstGeom prst="rect">
            <a:avLst/>
          </a:prstGeom>
        </p:spPr>
      </p:pic>
      <p:pic>
        <p:nvPicPr>
          <p:cNvPr id="51" name="Picture 50">
            <a:hlinkClick r:id="rId28"/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36" y="3922851"/>
            <a:ext cx="341127" cy="284272"/>
          </a:xfrm>
          <a:prstGeom prst="rect">
            <a:avLst/>
          </a:prstGeom>
        </p:spPr>
      </p:pic>
      <p:pic>
        <p:nvPicPr>
          <p:cNvPr id="52" name="Picture 51">
            <a:hlinkClick r:id="rId30"/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2" y="1785812"/>
            <a:ext cx="341127" cy="284272"/>
          </a:xfrm>
          <a:prstGeom prst="rect">
            <a:avLst/>
          </a:prstGeom>
        </p:spPr>
      </p:pic>
      <p:pic>
        <p:nvPicPr>
          <p:cNvPr id="53" name="Picture 52">
            <a:hlinkClick r:id="rId32"/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1987930"/>
            <a:ext cx="341127" cy="284272"/>
          </a:xfrm>
          <a:prstGeom prst="rect">
            <a:avLst/>
          </a:prstGeom>
        </p:spPr>
      </p:pic>
      <p:pic>
        <p:nvPicPr>
          <p:cNvPr id="54" name="Picture 53">
            <a:hlinkClick r:id="rId34"/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2239012"/>
            <a:ext cx="341126" cy="284272"/>
          </a:xfrm>
          <a:prstGeom prst="rect">
            <a:avLst/>
          </a:prstGeom>
        </p:spPr>
      </p:pic>
      <p:pic>
        <p:nvPicPr>
          <p:cNvPr id="55" name="Picture 54">
            <a:hlinkClick r:id="rId36"/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84" y="2536699"/>
            <a:ext cx="341126" cy="284271"/>
          </a:xfrm>
          <a:prstGeom prst="rect">
            <a:avLst/>
          </a:prstGeom>
        </p:spPr>
      </p:pic>
      <p:pic>
        <p:nvPicPr>
          <p:cNvPr id="56" name="Picture 55">
            <a:hlinkClick r:id="rId38"/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6" y="2850546"/>
            <a:ext cx="341125" cy="284271"/>
          </a:xfrm>
          <a:prstGeom prst="rect">
            <a:avLst/>
          </a:prstGeom>
        </p:spPr>
      </p:pic>
      <p:pic>
        <p:nvPicPr>
          <p:cNvPr id="57" name="Picture 56">
            <a:hlinkClick r:id="rId40"/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88" y="3014455"/>
            <a:ext cx="341125" cy="284270"/>
          </a:xfrm>
          <a:prstGeom prst="rect">
            <a:avLst/>
          </a:prstGeom>
        </p:spPr>
      </p:pic>
      <p:pic>
        <p:nvPicPr>
          <p:cNvPr id="58" name="Picture 57">
            <a:hlinkClick r:id="rId42"/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4" y="3481236"/>
            <a:ext cx="341124" cy="284270"/>
          </a:xfrm>
          <a:prstGeom prst="rect">
            <a:avLst/>
          </a:prstGeom>
        </p:spPr>
      </p:pic>
      <p:pic>
        <p:nvPicPr>
          <p:cNvPr id="59" name="Picture 58">
            <a:hlinkClick r:id="rId44"/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4" y="3598314"/>
            <a:ext cx="341124" cy="284270"/>
          </a:xfrm>
          <a:prstGeom prst="rect">
            <a:avLst/>
          </a:prstGeom>
        </p:spPr>
      </p:pic>
      <p:pic>
        <p:nvPicPr>
          <p:cNvPr id="60" name="Picture 59">
            <a:hlinkClick r:id="rId46"/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57" y="3304026"/>
            <a:ext cx="341124" cy="284270"/>
          </a:xfrm>
          <a:prstGeom prst="rect">
            <a:avLst/>
          </a:prstGeom>
        </p:spPr>
      </p:pic>
      <p:pic>
        <p:nvPicPr>
          <p:cNvPr id="61" name="Picture 60">
            <a:hlinkClick r:id="rId48"/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93" y="3224214"/>
            <a:ext cx="341124" cy="284270"/>
          </a:xfrm>
          <a:prstGeom prst="rect">
            <a:avLst/>
          </a:prstGeom>
        </p:spPr>
      </p:pic>
      <p:pic>
        <p:nvPicPr>
          <p:cNvPr id="62" name="Picture 61">
            <a:hlinkClick r:id="rId50"/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2" y="3786500"/>
            <a:ext cx="341124" cy="284270"/>
          </a:xfrm>
          <a:prstGeom prst="rect">
            <a:avLst/>
          </a:prstGeom>
        </p:spPr>
      </p:pic>
      <p:pic>
        <p:nvPicPr>
          <p:cNvPr id="63" name="Picture 62">
            <a:hlinkClick r:id="rId52"/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81" y="4065705"/>
            <a:ext cx="341124" cy="284270"/>
          </a:xfrm>
          <a:prstGeom prst="rect">
            <a:avLst/>
          </a:prstGeom>
        </p:spPr>
      </p:pic>
      <p:pic>
        <p:nvPicPr>
          <p:cNvPr id="64" name="Picture 63">
            <a:hlinkClick r:id="rId54"/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67" y="4773013"/>
            <a:ext cx="341124" cy="284270"/>
          </a:xfrm>
          <a:prstGeom prst="rect">
            <a:avLst/>
          </a:prstGeom>
        </p:spPr>
      </p:pic>
      <p:pic>
        <p:nvPicPr>
          <p:cNvPr id="65" name="Picture 64">
            <a:hlinkClick r:id="rId56"/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6" y="4694597"/>
            <a:ext cx="341124" cy="2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fi-FI" sz="2000" b="1">
                <a:solidFill>
                  <a:srgbClr val="0060A0"/>
                </a:solidFill>
                <a:latin typeface="Calibri" charset="0"/>
              </a:rPr>
              <a:t>ETSK:N TYÖELIMET: KUUSI JAOSTOA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CBB7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rgbClr val="F1A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rgbClr val="00A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rgbClr val="B4C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fi-FI" sz="3200">
                <a:solidFill>
                  <a:schemeClr val="bg1"/>
                </a:solidFill>
              </a:rPr>
              <a:t>ECO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>
                <a:solidFill>
                  <a:schemeClr val="bg1"/>
                </a:solidFill>
              </a:rPr>
              <a:t>INT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chemeClr val="bg1"/>
                </a:solidFill>
              </a:rPr>
              <a:t>SOC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chemeClr val="bg1"/>
                </a:solidFill>
              </a:rPr>
              <a:t>REX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>
                <a:solidFill>
                  <a:schemeClr val="bg1"/>
                </a:solidFill>
              </a:rPr>
              <a:t>Talous- ja rahaliitto, taloudellinen ja sosiaalinen yhteenkuulu­vuus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>
                <a:solidFill>
                  <a:schemeClr val="bg1"/>
                </a:solidFill>
              </a:rPr>
              <a:t>Yhtenäis­markkinat, tuotanto ja kulutus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Liikenne, energia, perus-rakenteet, tieto­yhteiskunta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Työllisyys, sosiaaliasiat, kansalaisuus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>
                <a:solidFill>
                  <a:schemeClr val="bg1"/>
                </a:solidFill>
              </a:rPr>
              <a:t>Maatalous, maaseudun kehittäminen, ympäristö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Ulkosuhteet</a:t>
            </a:r>
          </a:p>
        </p:txBody>
      </p:sp>
    </p:spTree>
    <p:extLst>
      <p:ext uri="{BB962C8B-B14F-4D97-AF65-F5344CB8AC3E}">
        <p14:creationId xmlns:p14="http://schemas.microsoft.com/office/powerpoint/2010/main" val="1760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fi-FI" sz="2000" b="1" dirty="0">
                <a:solidFill>
                  <a:srgbClr val="0060A0"/>
                </a:solidFill>
                <a:latin typeface="Calibri" charset="0"/>
              </a:rPr>
              <a:t>MUUT TYÖELIMET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704A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CCMI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chemeClr val="bg1"/>
                </a:solidFill>
              </a:rPr>
              <a:t>ESG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chemeClr val="bg1"/>
                </a:solidFill>
              </a:rPr>
              <a:t>DSMO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chemeClr val="bg1"/>
                </a:solidFill>
              </a:rPr>
              <a:t>FRRL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chemeClr val="bg1"/>
                </a:solidFill>
              </a:rPr>
              <a:t>LMO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chemeClr val="bg1"/>
                </a:solidFill>
              </a:rPr>
              <a:t>SDO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Neuvoa-antava valiokunta ”teollisuuden muutokset”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Väliaikainen ryhmä ”eurooppa-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>
                <a:solidFill>
                  <a:schemeClr val="bg1"/>
                </a:solidFill>
              </a:rPr>
              <a:t>lainen ohjausjakso”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Digitaalisen siirtymän ja sisämarkkinoi-den seurantaryhmä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Väliaikainen ryhmä ”perus-oikeudet ja oikeusvaltio-periaate”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Työ­markkinoiden seurantaryhmä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Kestävän kehityksen seurantaryhmä</a:t>
            </a:r>
          </a:p>
        </p:txBody>
      </p:sp>
    </p:spTree>
    <p:extLst>
      <p:ext uri="{BB962C8B-B14F-4D97-AF65-F5344CB8AC3E}">
        <p14:creationId xmlns:p14="http://schemas.microsoft.com/office/powerpoint/2010/main" val="37752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ESC Intranet Document Content Type" ma:contentTypeID="0x010100B85EA8B0E0F14FF991E573FFDAD6900000410E33DB6FE37B438260E5F200D9F1F7" ma:contentTypeVersion="11" ma:contentTypeDescription="EESC Document Content Type" ma:contentTypeScope="" ma:versionID="4674365865e806ca8dac474742f4f116">
  <xsd:schema xmlns:xsd="http://www.w3.org/2001/XMLSchema" xmlns:xs="http://www.w3.org/2001/XMLSchema" xmlns:p="http://schemas.microsoft.com/office/2006/metadata/properties" xmlns:ns2="be5631b6-5d81-4fc3-8bce-54100bda3574" xmlns:ns3="http://schemas.microsoft.com/sharepoint/v4" xmlns:ns4="5d0a19b5-9ec2-4a50-b920-c152286d37ac" targetNamespace="http://schemas.microsoft.com/office/2006/metadata/properties" ma:root="true" ma:fieldsID="25338ad5c87515a8daf1c6723f8a56d8" ns2:_="" ns3:_="" ns4:_="">
    <xsd:import namespace="be5631b6-5d81-4fc3-8bce-54100bda3574"/>
    <xsd:import namespace="http://schemas.microsoft.com/sharepoint/v4"/>
    <xsd:import namespace="5d0a19b5-9ec2-4a50-b920-c152286d37ac"/>
    <xsd:element name="properties">
      <xsd:complexType>
        <xsd:sequence>
          <xsd:element name="documentManagement">
            <xsd:complexType>
              <xsd:all>
                <xsd:element ref="ns2:EESCDocumentTitleEN" minOccurs="0"/>
                <xsd:element ref="ns2:EESCDocumentTitleFR" minOccurs="0"/>
                <xsd:element ref="ns2:EESCDocumentSubtitleEN" minOccurs="0"/>
                <xsd:element ref="ns2:EESCDocumentSubtitleFR" minOccurs="0"/>
                <xsd:element ref="ns2:EESCDocumentLanguage" minOccurs="0"/>
                <xsd:element ref="ns2:EESCAbstractEN" minOccurs="0"/>
                <xsd:element ref="ns2:EESCAbstractFR" minOccurs="0"/>
                <xsd:element ref="ns2:EESCDocumentSortOrder" minOccurs="0"/>
                <xsd:element ref="ns2:kb6391ced37b48e7b8d8bf36654806b3" minOccurs="0"/>
                <xsd:element ref="ns2:TaxCatchAll" minOccurs="0"/>
                <xsd:element ref="ns2:TaxCatchAllLabel" minOccurs="0"/>
                <xsd:element ref="ns2:f63f70ecaa7045529a6c1c36eee6ae4a" minOccurs="0"/>
                <xsd:element ref="ns2:a25935c57f394befb28598c841abebd2" minOccurs="0"/>
                <xsd:element ref="ns2:e9bd31856ca3416783fad5b473c0cbcf" minOccurs="0"/>
                <xsd:element ref="ns2:EESCWebpartDescriptionFR" minOccurs="0"/>
                <xsd:element ref="ns2:EESCWebpartDescriptionEN" minOccurs="0"/>
                <xsd:element ref="ns3:IconOverlay" minOccurs="0"/>
                <xsd:element ref="ns2:p4cc95f7838144738d31897a3c221961" minOccurs="0"/>
                <xsd:element ref="ns2:p1e33a4286104e35b50e9a82123e5bb9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631b6-5d81-4fc3-8bce-54100bda3574" elementFormDefault="qualified">
    <xsd:import namespace="http://schemas.microsoft.com/office/2006/documentManagement/types"/>
    <xsd:import namespace="http://schemas.microsoft.com/office/infopath/2007/PartnerControls"/>
    <xsd:element name="EESCDocumentTitleEN" ma:index="2" nillable="true" ma:displayName="TitleEN" ma:internalName="EESCDocumentTitleEN">
      <xsd:simpleType>
        <xsd:restriction base="dms:Text"/>
      </xsd:simpleType>
    </xsd:element>
    <xsd:element name="EESCDocumentTitleFR" ma:index="3" nillable="true" ma:displayName="Titre" ma:internalName="EESCDocumentTitleFR">
      <xsd:simpleType>
        <xsd:restriction base="dms:Text"/>
      </xsd:simpleType>
    </xsd:element>
    <xsd:element name="EESCDocumentSubtitleEN" ma:index="4" nillable="true" ma:displayName="Document subtitle" ma:internalName="EESCDocumentSubtitleEN">
      <xsd:simpleType>
        <xsd:restriction base="dms:Text"/>
      </xsd:simpleType>
    </xsd:element>
    <xsd:element name="EESCDocumentSubtitleFR" ma:index="5" nillable="true" ma:displayName="Document sous-titre" ma:internalName="EESCDocumentSubtitleFR">
      <xsd:simpleType>
        <xsd:restriction base="dms:Text"/>
      </xsd:simpleType>
    </xsd:element>
    <xsd:element name="EESCDocumentLanguage" ma:index="6" nillable="true" ma:displayName="Language" ma:default="EN" ma:format="Dropdown" ma:internalName="EESCDocumentLanguage">
      <xsd:simpleType>
        <xsd:restriction base="dms:Choice">
          <xsd:enumeration value="EN"/>
          <xsd:enumeration value="FR"/>
          <xsd:enumeration value="BG"/>
          <xsd:enumeration value="CS"/>
          <xsd:enumeration value="DA"/>
          <xsd:enumeration value="DE"/>
          <xsd:enumeration value="EL"/>
          <xsd:enumeration value="ES"/>
          <xsd:enumeration value="ET"/>
          <xsd:enumeration value="FI"/>
          <xsd:enumeration value="GA"/>
          <xsd:enumeration value="HR"/>
          <xsd:enumeration value="HU"/>
          <xsd:enumeration value="IS"/>
          <xsd:enumeration value="IT"/>
          <xsd:enumeration value="LT"/>
          <xsd:enumeration value="LV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SV"/>
          <xsd:enumeration value="EN-FR"/>
          <xsd:enumeration value="FR-EN"/>
          <xsd:enumeration value="FR-NL"/>
          <xsd:enumeration value="EN-FR-DE"/>
          <xsd:enumeration value="All languages"/>
        </xsd:restriction>
      </xsd:simpleType>
    </xsd:element>
    <xsd:element name="EESCAbstractEN" ma:index="7" nillable="true" ma:displayName="Document Abstract EN" ma:internalName="EESCAbstractEN">
      <xsd:simpleType>
        <xsd:restriction base="dms:Unknown"/>
      </xsd:simpleType>
    </xsd:element>
    <xsd:element name="EESCAbstractFR" ma:index="8" nillable="true" ma:displayName="Document Abstract FR" ma:internalName="EESCAbstractFR">
      <xsd:simpleType>
        <xsd:restriction base="dms:Unknown"/>
      </xsd:simpleType>
    </xsd:element>
    <xsd:element name="EESCDocumentSortOrder" ma:index="10" nillable="true" ma:displayName="Sort Order" ma:decimals="0" ma:internalName="EESCDocumentSortOrder">
      <xsd:simpleType>
        <xsd:restriction base="dms:Number"/>
      </xsd:simpleType>
    </xsd:element>
    <xsd:element name="kb6391ced37b48e7b8d8bf36654806b3" ma:index="14" nillable="true" ma:taxonomy="true" ma:internalName="kb6391ced37b48e7b8d8bf36654806b3" ma:taxonomyFieldName="EESCDocumentClassification" ma:displayName="Document Classification" ma:default="" ma:fieldId="{4b6391ce-d37b-48e7-b8d8-bf36654806b3}" ma:sspId="c72b26cf-f0a9-4c87-99e8-5991a0791c11" ma:termSetId="f4a2c8fb-3bcd-4603-8c2b-00955e755e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022b051-9399-497c-add5-45d24229fbe5}" ma:internalName="TaxCatchAll" ma:showField="CatchAllData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022b051-9399-497c-add5-45d24229fbe5}" ma:internalName="TaxCatchAllLabel" ma:readOnly="true" ma:showField="CatchAllDataLabel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63f70ecaa7045529a6c1c36eee6ae4a" ma:index="19" nillable="true" ma:taxonomy="true" ma:internalName="f63f70ecaa7045529a6c1c36eee6ae4a" ma:taxonomyFieldName="EESCWebpart" ma:displayName="Webpart" ma:default="" ma:fieldId="{f63f70ec-aa70-4552-9a6c-1c36eee6ae4a}" ma:sspId="c72b26cf-f0a9-4c87-99e8-5991a0791c11" ma:termSetId="0a9bb8db-7a33-4b5d-b277-5759b0392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5935c57f394befb28598c841abebd2" ma:index="21" nillable="true" ma:taxonomy="true" ma:internalName="a25935c57f394befb28598c841abebd2" ma:taxonomyFieldName="EESCTopic" ma:displayName="EESC Topic" ma:default="" ma:fieldId="{a25935c5-7f39-4bef-b285-98c841abebd2}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bd31856ca3416783fad5b473c0cbcf" ma:index="23" nillable="true" ma:taxonomy="true" ma:internalName="e9bd31856ca3416783fad5b473c0cbcf" ma:taxonomyFieldName="EESCUnit" ma:displayName="EESC Unit" ma:default="" ma:fieldId="{e9bd3185-6ca3-4167-83fa-d5b473c0cbcf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SCWebpartDescriptionFR" ma:index="25" nillable="true" ma:displayName="WebpartDescription FR" ma:internalName="EESCWebpartDescriptionFR">
      <xsd:simpleType>
        <xsd:restriction base="dms:Unknown"/>
      </xsd:simpleType>
    </xsd:element>
    <xsd:element name="EESCWebpartDescriptionEN" ma:index="26" nillable="true" ma:displayName="WebpartDescription EN" ma:internalName="EESCWebpartDescriptionEN">
      <xsd:simpleType>
        <xsd:restriction base="dms:Unknown"/>
      </xsd:simpleType>
    </xsd:element>
    <xsd:element name="p4cc95f7838144738d31897a3c221961" ma:index="29" nillable="true" ma:taxonomy="true" ma:internalName="p4cc95f7838144738d31897a3c221961" ma:taxonomyFieldName="EESCDirectorate" ma:displayName="EESC Directorate" ma:default="" ma:fieldId="{94cc95f7-8381-4473-8d31-897a3c221961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e33a4286104e35b50e9a82123e5bb9" ma:index="32" nillable="true" ma:taxonomy="true" ma:internalName="p1e33a4286104e35b50e9a82123e5bb9" ma:taxonomyFieldName="EESCAdditionalTopics" ma:displayName="EESC Additional Topics" ma:default="" ma:fieldId="{91e33a42-8610-4e35-b50e-9a82123e5bb9}" ma:taxonomyMulti="true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19b5-9ec2-4a50-b920-c152286d37a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631b6-5d81-4fc3-8bce-54100bda3574">
      <Value>48</Value>
      <Value>103</Value>
      <Value>160</Value>
    </TaxCatchAll>
    <EESCDocumentSubtitleFR xmlns="be5631b6-5d81-4fc3-8bce-54100bda3574" xsi:nil="true"/>
    <EESCAbstractEN xmlns="be5631b6-5d81-4fc3-8bce-54100bda3574" xsi:nil="true"/>
    <EESCAbstractFR xmlns="be5631b6-5d81-4fc3-8bce-54100bda3574" xsi:nil="true"/>
    <kb6391ced37b48e7b8d8bf36654806b3 xmlns="be5631b6-5d81-4fc3-8bce-54100bda3574">
      <Terms xmlns="http://schemas.microsoft.com/office/infopath/2007/PartnerControls"/>
    </kb6391ced37b48e7b8d8bf36654806b3>
    <f63f70ecaa7045529a6c1c36eee6ae4a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Tools</TermName>
          <TermId xmlns="http://schemas.microsoft.com/office/infopath/2007/PartnerControls">475ae005-fd1e-4cd0-b272-1b5cb0b043f6</TermId>
        </TermInfo>
      </Terms>
    </f63f70ecaa7045529a6c1c36eee6ae4a>
    <IconOverlay xmlns="http://schemas.microsoft.com/sharepoint/v4" xsi:nil="true"/>
    <e9bd31856ca3416783fad5b473c0cbcf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D2 VIP</TermName>
          <TermId xmlns="http://schemas.microsoft.com/office/infopath/2007/PartnerControls">8d689e1f-5f09-4b8f-9c26-9b42f0dffbd9</TermId>
        </TermInfo>
      </Terms>
    </e9bd31856ca3416783fad5b473c0cbcf>
    <p4cc95f7838144738d31897a3c221961 xmlns="be5631b6-5d81-4fc3-8bce-54100bda3574">
      <Terms xmlns="http://schemas.microsoft.com/office/infopath/2007/PartnerControls"/>
    </p4cc95f7838144738d31897a3c221961>
    <EESCDocumentSubtitleEN xmlns="be5631b6-5d81-4fc3-8bce-54100bda3574" xsi:nil="true"/>
    <EESCDocumentLanguage xmlns="be5631b6-5d81-4fc3-8bce-54100bda3574">FI</EESCDocumentLanguage>
    <p1e33a4286104e35b50e9a82123e5bb9 xmlns="be5631b6-5d81-4fc3-8bce-54100bda3574">
      <Terms xmlns="http://schemas.microsoft.com/office/infopath/2007/PartnerControls"/>
    </p1e33a4286104e35b50e9a82123e5bb9>
    <EESCWebpartDescriptionFR xmlns="be5631b6-5d81-4fc3-8bce-54100bda3574">&lt;p&gt;​&lt;span class="et-tab et-activetab"&gt;Cliquez sur le bouton de la langue 
pour trouver votre présentation!&lt;/span&gt;&lt;/p&gt;</EESCWebpartDescriptionFR>
    <EESCDocumentSortOrder xmlns="be5631b6-5d81-4fc3-8bce-54100bda3574" xsi:nil="true"/>
    <EESCDocumentTitleEN xmlns="be5631b6-5d81-4fc3-8bce-54100bda3574">Powerpoint presentation - EESC</EESCDocumentTitleEN>
    <EESCDocumentTitleFR xmlns="be5631b6-5d81-4fc3-8bce-54100bda3574">Powerpoint presentation - EESC</EESCDocumentTitleFR>
    <a25935c57f394befb28598c841abebd2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of the EESC (PPT)</TermName>
          <TermId xmlns="http://schemas.microsoft.com/office/infopath/2007/PartnerControls">7c39bac2-8d5f-497f-a17f-91f188c4b231</TermId>
        </TermInfo>
      </Terms>
    </a25935c57f394befb28598c841abebd2>
    <EESCWebpartDescriptionEN xmlns="be5631b6-5d81-4fc3-8bce-54100bda3574">&lt;p&gt;​&lt;span class="et-tab et-activetab"&gt;Click on the language button to find 
your presentation!&lt;/span&gt;&lt;/p&gt;</EESCWebpartDescriptionE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452660-B507-498B-ACE0-153583B0E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631b6-5d81-4fc3-8bce-54100bda3574"/>
    <ds:schemaRef ds:uri="http://schemas.microsoft.com/sharepoint/v4"/>
    <ds:schemaRef ds:uri="5d0a19b5-9ec2-4a50-b920-c152286d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be5631b6-5d81-4fc3-8bce-54100bda357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5d0a19b5-9ec2-4a50-b920-c152286d37ac"/>
    <ds:schemaRef ds:uri="http://schemas.microsoft.com/sharepoint/v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EESC-PPT-16-9-template-EN</Template>
  <TotalTime>0</TotalTime>
  <Words>740</Words>
  <Application>Microsoft Office PowerPoint</Application>
  <PresentationFormat>On-screen Show (16:9)</PresentationFormat>
  <Paragraphs>164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Euroopan talous- ja sosiaalikomitea on järjestäytynyttä kansalaisyhteiskuntaa edustava neuvoa-antava elin.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</vt:lpstr>
      <vt:lpstr>CCMI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CESE-CdR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ETSK:n PowerPoint-yleisesittely</dc:title>
  <dc:subject>Tiedotusaineisto</dc:subject>
  <dc:creator>Ritari Susanna</dc:creator>
  <cp:keywords>EESC-2020-00061-00-00-INFO-TRA-EN</cp:keywords>
  <dc:description>Rapporteur:  - Original language: EN - Date of document: 16/01/2020 - Date of meeting:  - External documents:  - Administrator: MME RITARI Päivi Susanna</dc:description>
  <cp:lastModifiedBy>Nellissen Roland</cp:lastModifiedBy>
  <cp:revision>297</cp:revision>
  <cp:lastPrinted>2019-09-17T11:53:49Z</cp:lastPrinted>
  <dcterms:created xsi:type="dcterms:W3CDTF">2016-08-09T07:27:38Z</dcterms:created>
  <dcterms:modified xsi:type="dcterms:W3CDTF">2022-09-23T08:50:00Z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0x010100B85EA8B0E0F14FF991E573FFDAD6900000410E33DB6FE37B438260E5F200D9F1F7</vt:lpwstr>
  </property>
  <property fmtid="{D5CDD505-2E9C-101B-9397-08002B2CF9AE}" pid="3" name="TaxKeywordTaxHTField">
    <vt:lpwstr>EESC-2016-06537-00-00-INFO-EDI-EN|ff72231b-fa24-458a-95ae-316dc39c1b13</vt:lpwstr>
  </property>
  <property fmtid="{D5CDD505-2E9C-101B-9397-08002B2CF9AE}" pid="4" name="TaxKeyword">
    <vt:lpwstr>727;#EESC-2016-06537-00-00-INFO-EDI-EN|ff72231b-fa24-458a-95ae-316dc39c1b13</vt:lpwstr>
  </property>
  <property fmtid="{D5CDD505-2E9C-101B-9397-08002B2CF9AE}" pid="5" name="webpart">
    <vt:lpwstr>269;#tools|0c11ceb7-d046-4add-b200-45f9cfd3891b</vt:lpwstr>
  </property>
  <property fmtid="{D5CDD505-2E9C-101B-9397-08002B2CF9AE}" pid="6" name="webpart-description-fr">
    <vt:lpwstr/>
  </property>
  <property fmtid="{D5CDD505-2E9C-101B-9397-08002B2CF9AE}" pid="7" name="subsite">
    <vt:lpwstr>168;#D2|01c23c43-8599-4ca6-813e-ab992951ac3a</vt:lpwstr>
  </property>
  <property fmtid="{D5CDD505-2E9C-101B-9397-08002B2CF9AE}" pid="8" name="topic">
    <vt:lpwstr>289;#Powerpoint presentations and templates|17e141b4-62b8-4388-920a-21efa1e74d37</vt:lpwstr>
  </property>
  <property fmtid="{D5CDD505-2E9C-101B-9397-08002B2CF9AE}" pid="9" name="site">
    <vt:lpwstr>76;#D|83bdc641-3514-4745-88bc-62368d5fb7ea</vt:lpwstr>
  </property>
  <property fmtid="{D5CDD505-2E9C-101B-9397-08002B2CF9AE}" pid="10" name="_dlc_DocIdItemGuid">
    <vt:lpwstr>119a5bbc-b8c0-4078-b134-1c9314ef5c5f</vt:lpwstr>
  </property>
  <property fmtid="{D5CDD505-2E9C-101B-9397-08002B2CF9AE}" pid="11" name="Order">
    <vt:r8>194600</vt:r8>
  </property>
  <property fmtid="{D5CDD505-2E9C-101B-9397-08002B2CF9AE}" pid="12" name="EESCTopic">
    <vt:lpwstr>103;#Presentations of the EESC (PPT)|7c39bac2-8d5f-497f-a17f-91f188c4b231</vt:lpwstr>
  </property>
  <property fmtid="{D5CDD505-2E9C-101B-9397-08002B2CF9AE}" pid="13" name="EESCUnit">
    <vt:lpwstr>48;#D2 VIP|8d689e1f-5f09-4b8f-9c26-9b42f0dffbd9</vt:lpwstr>
  </property>
  <property fmtid="{D5CDD505-2E9C-101B-9397-08002B2CF9AE}" pid="14" name="EESCWebpart">
    <vt:lpwstr>160;#Tools|475ae005-fd1e-4cd0-b272-1b5cb0b043f6</vt:lpwstr>
  </property>
  <property fmtid="{D5CDD505-2E9C-101B-9397-08002B2CF9AE}" pid="15" name="EESCDocumentClassification">
    <vt:lpwstr/>
  </property>
  <property fmtid="{D5CDD505-2E9C-101B-9397-08002B2CF9AE}" pid="16" name="EESCDocumentTitleEN">
    <vt:lpwstr>Powerpoint presentation - EESC</vt:lpwstr>
  </property>
  <property fmtid="{D5CDD505-2E9C-101B-9397-08002B2CF9AE}" pid="17" name="EESCDecisionBasis">
    <vt:lpwstr/>
  </property>
  <property fmtid="{D5CDD505-2E9C-101B-9397-08002B2CF9AE}" pid="18" name="f771e245770a4291871e6eda99aa83f7">
    <vt:lpwstr/>
  </property>
  <property fmtid="{D5CDD505-2E9C-101B-9397-08002B2CF9AE}" pid="19" name="_docset_NoMedatataSyncRequired">
    <vt:lpwstr>False</vt:lpwstr>
  </property>
  <property fmtid="{D5CDD505-2E9C-101B-9397-08002B2CF9AE}" pid="20" name="EESCDirectorate">
    <vt:lpwstr/>
  </property>
  <property fmtid="{D5CDD505-2E9C-101B-9397-08002B2CF9AE}" pid="21" name="EESCAdditionalTopics">
    <vt:lpwstr/>
  </property>
  <property fmtid="{D5CDD505-2E9C-101B-9397-08002B2CF9AE}" pid="22" name="p1e33a4286104e35b50e9a82123e5bb9">
    <vt:lpwstr/>
  </property>
  <property fmtid="{D5CDD505-2E9C-101B-9397-08002B2CF9AE}" pid="23" name="DocumentType_0">
    <vt:lpwstr>INFO|d9136e7c-93a9-4c42-9d28-92b61e85f80c</vt:lpwstr>
  </property>
  <property fmtid="{D5CDD505-2E9C-101B-9397-08002B2CF9AE}" pid="24" name="AvailableTranslations">
    <vt:lpwstr>43;#HR|2f555653-ed1a-4fe6-8362-9082d95989e5;#4;#EN|f2175f21-25d7-44a3-96da-d6a61b075e1b;#11;#FR|d2afafd3-4c81-4f60-8f52-ee33f2f54ff3;#45;#FI|87606a43-d45f-42d6-b8c9-e1a3457db5b7;#47;#ET|ff6c3f4c-b02c-4c3c-ab07-2c37995a7a0a;#44;#BG|1a1b3951-7821-4e6a-85f5-</vt:lpwstr>
  </property>
  <property fmtid="{D5CDD505-2E9C-101B-9397-08002B2CF9AE}" pid="25" name="DossierName_0">
    <vt:lpwstr/>
  </property>
  <property fmtid="{D5CDD505-2E9C-101B-9397-08002B2CF9AE}" pid="26" name="DocumentSource_0">
    <vt:lpwstr>EESC|422833ec-8d7e-4e65-8e4e-8bed07ffb729</vt:lpwstr>
  </property>
  <property fmtid="{D5CDD505-2E9C-101B-9397-08002B2CF9AE}" pid="27" name="FicheYear">
    <vt:i4>2020</vt:i4>
  </property>
  <property fmtid="{D5CDD505-2E9C-101B-9397-08002B2CF9AE}" pid="28" name="DocumentNumber">
    <vt:i4>61</vt:i4>
  </property>
  <property fmtid="{D5CDD505-2E9C-101B-9397-08002B2CF9AE}" pid="29" name="DocumentVersion">
    <vt:i4>0</vt:i4>
  </property>
  <property fmtid="{D5CDD505-2E9C-101B-9397-08002B2CF9AE}" pid="30" name="DocumentStatus">
    <vt:lpwstr>2;#TRA|150d2a88-1431-44e6-a8ca-0bb753ab8672</vt:lpwstr>
  </property>
  <property fmtid="{D5CDD505-2E9C-101B-9397-08002B2CF9AE}" pid="31" name="DossierName">
    <vt:lpwstr/>
  </property>
  <property fmtid="{D5CDD505-2E9C-101B-9397-08002B2CF9AE}" pid="32" name="Confidentiality">
    <vt:lpwstr>5;#Unrestricted|826e22d7-d029-4ec0-a450-0c28ff673572</vt:lpwstr>
  </property>
  <property fmtid="{D5CDD505-2E9C-101B-9397-08002B2CF9AE}" pid="33" name="Confidentiality_0">
    <vt:lpwstr>Unrestricted|826e22d7-d029-4ec0-a450-0c28ff673572</vt:lpwstr>
  </property>
  <property fmtid="{D5CDD505-2E9C-101B-9397-08002B2CF9AE}" pid="34" name="OriginalLanguage">
    <vt:lpwstr>4;#EN|f2175f21-25d7-44a3-96da-d6a61b075e1b</vt:lpwstr>
  </property>
  <property fmtid="{D5CDD505-2E9C-101B-9397-08002B2CF9AE}" pid="35" name="MeetingName">
    <vt:lpwstr/>
  </property>
  <property fmtid="{D5CDD505-2E9C-101B-9397-08002B2CF9AE}" pid="36" name="DocumentStatus_0">
    <vt:lpwstr>TRA|150d2a88-1431-44e6-a8ca-0bb753ab8672</vt:lpwstr>
  </property>
  <property fmtid="{D5CDD505-2E9C-101B-9397-08002B2CF9AE}" pid="37" name="OriginalLanguage_0">
    <vt:lpwstr>EN|f2175f21-25d7-44a3-96da-d6a61b075e1b</vt:lpwstr>
  </property>
  <property fmtid="{D5CDD505-2E9C-101B-9397-08002B2CF9AE}" pid="38" name="TaxCatchAll">
    <vt:lpwstr>36;#MT|7df99101-6854-4a26-b53a-b88c0da02c26;#34;#SL|98a412ae-eb01-49e9-ae3d-585a81724cfc;#38;#EL|6d4f4d51-af9b-4650-94b4-4276bee85c91;#32;#DA|5d49c027-8956-412b-aa16-e85a0f96ad0e;#31;#CS|72f9705b-0217-4fd3-bea2-cbc7ed80e26e;#43;#HR|2f555653-ed1a-4fe6-8362</vt:lpwstr>
  </property>
  <property fmtid="{D5CDD505-2E9C-101B-9397-08002B2CF9AE}" pid="39" name="AvailableTranslations_0">
    <vt:lpwstr>HR|2f555653-ed1a-4fe6-8362-9082d95989e5;EN|f2175f21-25d7-44a3-96da-d6a61b075e1b;FR|d2afafd3-4c81-4f60-8f52-ee33f2f54ff3;ET|ff6c3f4c-b02c-4c3c-ab07-2c37995a7a0a;BG|1a1b3951-7821-4e6a-85f5-5673fc08bd2c;MT|7df99101-6854-4a26-b53a-b88c0da02c26;LV|46f7e311-5d9</vt:lpwstr>
  </property>
  <property fmtid="{D5CDD505-2E9C-101B-9397-08002B2CF9AE}" pid="40" name="VersionStatus">
    <vt:lpwstr>6;#Final|ea5e6674-7b27-4bac-b091-73adbb394efe</vt:lpwstr>
  </property>
  <property fmtid="{D5CDD505-2E9C-101B-9397-08002B2CF9AE}" pid="41" name="VersionStatus_0">
    <vt:lpwstr>Final|ea5e6674-7b27-4bac-b091-73adbb394efe</vt:lpwstr>
  </property>
  <property fmtid="{D5CDD505-2E9C-101B-9397-08002B2CF9AE}" pid="42" name="FicheNumber">
    <vt:i4>91</vt:i4>
  </property>
  <property fmtid="{D5CDD505-2E9C-101B-9397-08002B2CF9AE}" pid="43" name="DocumentYear">
    <vt:i4>2020</vt:i4>
  </property>
  <property fmtid="{D5CDD505-2E9C-101B-9397-08002B2CF9AE}" pid="44" name="DocumentSource">
    <vt:lpwstr>1;#EESC|422833ec-8d7e-4e65-8e4e-8bed07ffb729</vt:lpwstr>
  </property>
  <property fmtid="{D5CDD505-2E9C-101B-9397-08002B2CF9AE}" pid="45" name="DocumentType">
    <vt:lpwstr>3;#INFO|d9136e7c-93a9-4c42-9d28-92b61e85f80c</vt:lpwstr>
  </property>
  <property fmtid="{D5CDD505-2E9C-101B-9397-08002B2CF9AE}" pid="46" name="DocumentPart">
    <vt:i4>0</vt:i4>
  </property>
  <property fmtid="{D5CDD505-2E9C-101B-9397-08002B2CF9AE}" pid="47" name="RequestingService">
    <vt:lpwstr>Visites / Publications</vt:lpwstr>
  </property>
  <property fmtid="{D5CDD505-2E9C-101B-9397-08002B2CF9AE}" pid="48" name="MeetingName_0">
    <vt:lpwstr/>
  </property>
  <property fmtid="{D5CDD505-2E9C-101B-9397-08002B2CF9AE}" pid="49" name="DocumentLanguage">
    <vt:lpwstr>45;#FI|87606a43-d45f-42d6-b8c9-e1a3457db5b7</vt:lpwstr>
  </property>
  <property fmtid="{D5CDD505-2E9C-101B-9397-08002B2CF9AE}" pid="50" name="DocumentLanguage_0">
    <vt:lpwstr>EN|f2175f21-25d7-44a3-96da-d6a61b075e1b</vt:lpwstr>
  </property>
</Properties>
</file>