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455" r:id="rId4"/>
  </p:sldMasterIdLst>
  <p:notesMasterIdLst>
    <p:notesMasterId r:id="rId19"/>
  </p:notesMasterIdLst>
  <p:sldIdLst>
    <p:sldId id="303" r:id="rId5"/>
    <p:sldId id="281" r:id="rId6"/>
    <p:sldId id="260" r:id="rId7"/>
    <p:sldId id="315" r:id="rId8"/>
    <p:sldId id="273" r:id="rId9"/>
    <p:sldId id="263" r:id="rId10"/>
    <p:sldId id="264" r:id="rId11"/>
    <p:sldId id="271" r:id="rId12"/>
    <p:sldId id="318" r:id="rId13"/>
    <p:sldId id="274" r:id="rId14"/>
    <p:sldId id="275" r:id="rId15"/>
    <p:sldId id="311" r:id="rId16"/>
    <p:sldId id="316" r:id="rId17"/>
    <p:sldId id="317" r:id="rId18"/>
  </p:sldIdLst>
  <p:sldSz cx="9144000" cy="5143500" type="screen16x9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riz Porres" initials="bpor" lastIdx="1" clrIdx="0">
    <p:extLst>
      <p:ext uri="{19B8F6BF-5375-455C-9EA6-DF929625EA0E}">
        <p15:presenceInfo xmlns:p15="http://schemas.microsoft.com/office/powerpoint/2012/main" userId="Beatriz Por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4A73"/>
    <a:srgbClr val="0060A0"/>
    <a:srgbClr val="008342"/>
    <a:srgbClr val="1E9DC2"/>
    <a:srgbClr val="595959"/>
    <a:srgbClr val="004B8E"/>
    <a:srgbClr val="B4CF61"/>
    <a:srgbClr val="FFDA1A"/>
    <a:srgbClr val="73FEFF"/>
    <a:srgbClr val="905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28" autoAdjust="0"/>
    <p:restoredTop sz="94612"/>
  </p:normalViewPr>
  <p:slideViewPr>
    <p:cSldViewPr snapToGrid="0" snapToObjects="1">
      <p:cViewPr varScale="1">
        <p:scale>
          <a:sx n="47" d="100"/>
          <a:sy n="47" d="100"/>
        </p:scale>
        <p:origin x="402" y="60"/>
      </p:cViewPr>
      <p:guideLst>
        <p:guide orient="horz" pos="1620"/>
        <p:guide pos="2880"/>
      </p:guideLst>
    </p:cSldViewPr>
  </p:slid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53098-4978-5941-B655-6F5EAB169B88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4861"/>
            <a:ext cx="548640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D621B-A482-9F46-974E-D637899829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5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9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39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81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5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es/members-groups/groups/grupo-diversidad-europa" TargetMode="External"/><Relationship Id="rId5" Type="http://schemas.openxmlformats.org/officeDocument/2006/relationships/hyperlink" Target="https://www.eesc.europa.eu/es/members-groups/groups/workers-group" TargetMode="External"/><Relationship Id="rId4" Type="http://schemas.openxmlformats.org/officeDocument/2006/relationships/hyperlink" Target="https://www.eesc.europa.eu/es/members-groups/groups/employers-grou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hyperlink" Target="http://memberspage.eesc.europa.eu/#/?mandate=mem&amp;language=en&amp;country=DK&amp;v=1476435214319" TargetMode="External"/><Relationship Id="rId26" Type="http://schemas.openxmlformats.org/officeDocument/2006/relationships/hyperlink" Target="http://memberspage.eesc.europa.eu/#/?mandate=mem&amp;language=en&amp;country=DE&amp;v=1476435365051" TargetMode="External"/><Relationship Id="rId39" Type="http://schemas.openxmlformats.org/officeDocument/2006/relationships/image" Target="../media/image24.png"/><Relationship Id="rId21" Type="http://schemas.openxmlformats.org/officeDocument/2006/relationships/image" Target="../media/image15.png"/><Relationship Id="rId34" Type="http://schemas.openxmlformats.org/officeDocument/2006/relationships/hyperlink" Target="http://memberspage.eesc.europa.eu/#/?mandate=mem&amp;language=en&amp;country=LT&amp;v=1476434897523" TargetMode="External"/><Relationship Id="rId42" Type="http://schemas.openxmlformats.org/officeDocument/2006/relationships/hyperlink" Target="http://memberspage.eesc.europa.eu/#/?mandate=mem&amp;language=en&amp;country=SI&amp;v=1476435068839" TargetMode="External"/><Relationship Id="rId47" Type="http://schemas.openxmlformats.org/officeDocument/2006/relationships/image" Target="../media/image28.png"/><Relationship Id="rId50" Type="http://schemas.openxmlformats.org/officeDocument/2006/relationships/hyperlink" Target="http://memberspage.eesc.europa.eu/#/?mandate=mem&amp;language=en&amp;country=BG&amp;v=1476435255101" TargetMode="External"/><Relationship Id="rId55" Type="http://schemas.openxmlformats.org/officeDocument/2006/relationships/image" Target="../media/image32.png"/><Relationship Id="rId7" Type="http://schemas.openxmlformats.org/officeDocument/2006/relationships/image" Target="../media/image8.png"/><Relationship Id="rId12" Type="http://schemas.openxmlformats.org/officeDocument/2006/relationships/hyperlink" Target="http://memberspage.eesc.europa.eu/#/?mandate=mem&amp;language=en&amp;country=IE&amp;v=1476434758590" TargetMode="Externa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hyperlink" Target="http://memberspage.eesc.europa.eu/#/?mandate=mem&amp;language=en&amp;country=CZ&amp;v=1476435195005" TargetMode="External"/><Relationship Id="rId46" Type="http://schemas.openxmlformats.org/officeDocument/2006/relationships/hyperlink" Target="http://memberspage.eesc.europa.eu/#/?mandate=mem&amp;language=en&amp;country=HU&amp;v=1476434936804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memberspage.eesc.europa.eu/#/?mandate=mem&amp;language=en&amp;country=NL&amp;v=1476434972756" TargetMode="External"/><Relationship Id="rId20" Type="http://schemas.openxmlformats.org/officeDocument/2006/relationships/hyperlink" Target="http://memberspage.eesc.europa.eu/#/?mandate=mem&amp;language=en&amp;country=LU&amp;v=1476434917780" TargetMode="External"/><Relationship Id="rId29" Type="http://schemas.openxmlformats.org/officeDocument/2006/relationships/image" Target="../media/image19.png"/><Relationship Id="rId41" Type="http://schemas.openxmlformats.org/officeDocument/2006/relationships/image" Target="../media/image25.png"/><Relationship Id="rId54" Type="http://schemas.openxmlformats.org/officeDocument/2006/relationships/hyperlink" Target="http://memberspage.eesc.europa.eu/#/?mandate=mem&amp;language=en&amp;country=MT&amp;v=14764349560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mberspage.eesc.europa.eu/#/?mandate=mem&amp;language=en&amp;country=FR&amp;v=1476433996768" TargetMode="External"/><Relationship Id="rId11" Type="http://schemas.openxmlformats.org/officeDocument/2006/relationships/image" Target="../media/image10.png"/><Relationship Id="rId24" Type="http://schemas.openxmlformats.org/officeDocument/2006/relationships/hyperlink" Target="http://memberspage.eesc.europa.eu/#/?mandate=mem&amp;language=en&amp;country=FI&amp;v=1476435109061" TargetMode="External"/><Relationship Id="rId32" Type="http://schemas.openxmlformats.org/officeDocument/2006/relationships/hyperlink" Target="http://memberspage.eesc.europa.eu/#/?mandate=mem&amp;language=en&amp;country=LV&amp;v=1476434877883" TargetMode="External"/><Relationship Id="rId37" Type="http://schemas.openxmlformats.org/officeDocument/2006/relationships/image" Target="../media/image23.png"/><Relationship Id="rId40" Type="http://schemas.openxmlformats.org/officeDocument/2006/relationships/hyperlink" Target="http://memberspage.eesc.europa.eu/#/?mandate=mem&amp;language=en&amp;country=SK&amp;v=1476435091010" TargetMode="External"/><Relationship Id="rId45" Type="http://schemas.openxmlformats.org/officeDocument/2006/relationships/image" Target="../media/image27.png"/><Relationship Id="rId53" Type="http://schemas.openxmlformats.org/officeDocument/2006/relationships/image" Target="../media/image31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hyperlink" Target="http://memberspage.eesc.europa.eu/#/?mandate=mem&amp;language=en&amp;country=IT&amp;v=1476434819717" TargetMode="External"/><Relationship Id="rId36" Type="http://schemas.openxmlformats.org/officeDocument/2006/relationships/hyperlink" Target="http://memberspage.eesc.europa.eu/#/?mandate=mem&amp;language=en&amp;country=PL&amp;v=1476435015960" TargetMode="External"/><Relationship Id="rId49" Type="http://schemas.openxmlformats.org/officeDocument/2006/relationships/image" Target="../media/image29.png"/><Relationship Id="rId57" Type="http://schemas.openxmlformats.org/officeDocument/2006/relationships/image" Target="../media/image33.png"/><Relationship Id="rId10" Type="http://schemas.openxmlformats.org/officeDocument/2006/relationships/hyperlink" Target="http://memberspage.eesc.europa.eu/#/?mandate=mem&amp;language=en&amp;country=PT&amp;v=1476435032537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hyperlink" Target="http://memberspage.eesc.europa.eu/#/?mandate=mem&amp;language=en&amp;country=HR&amp;v=1476434797066" TargetMode="External"/><Relationship Id="rId52" Type="http://schemas.openxmlformats.org/officeDocument/2006/relationships/hyperlink" Target="http://memberspage.eesc.europa.eu/#/?mandate=mem&amp;language=en&amp;country=GR&amp;v=1476434737705" TargetMode="External"/><Relationship Id="rId4" Type="http://schemas.openxmlformats.org/officeDocument/2006/relationships/hyperlink" Target="http://memberspage.eesc.europa.eu/#/?mandate=mem&amp;language=en&amp;country=AT&amp;v=1476434993216" TargetMode="External"/><Relationship Id="rId9" Type="http://schemas.openxmlformats.org/officeDocument/2006/relationships/image" Target="../media/image9.png"/><Relationship Id="rId14" Type="http://schemas.openxmlformats.org/officeDocument/2006/relationships/hyperlink" Target="http://memberspage.eesc.europa.eu/#/?mandate=mem&amp;language=en&amp;country=BE&amp;v=1476435236473" TargetMode="External"/><Relationship Id="rId22" Type="http://schemas.openxmlformats.org/officeDocument/2006/relationships/hyperlink" Target="http://memberspage.eesc.europa.eu/#/?mandate=mem&amp;language=en&amp;country=SE&amp;v=1476435128655" TargetMode="External"/><Relationship Id="rId27" Type="http://schemas.openxmlformats.org/officeDocument/2006/relationships/image" Target="../media/image18.png"/><Relationship Id="rId30" Type="http://schemas.openxmlformats.org/officeDocument/2006/relationships/hyperlink" Target="http://memberspage.eesc.europa.eu/#/?mandate=mem&amp;language=en&amp;country=EE&amp;v=1476435384691" TargetMode="Externa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hyperlink" Target="http://memberspage.eesc.europa.eu/#/?mandate=mem&amp;language=en&amp;country=RO&amp;v=1476435051150" TargetMode="External"/><Relationship Id="rId56" Type="http://schemas.openxmlformats.org/officeDocument/2006/relationships/hyperlink" Target="http://memberspage.eesc.europa.eu/#/?mandate=mem&amp;language=en&amp;country=CY&amp;v=1476434858553" TargetMode="External"/><Relationship Id="rId8" Type="http://schemas.openxmlformats.org/officeDocument/2006/relationships/hyperlink" Target="https://memberspage.eesc.europa.eu/#/?mandate=mem&amp;language=es&amp;country=ES&amp;v=1579086675528" TargetMode="External"/><Relationship Id="rId51" Type="http://schemas.openxmlformats.org/officeDocument/2006/relationships/image" Target="../media/image30.pn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es/sections-other-bodies/sections-commission/agriculture-rural-development-and-environment-nat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ww.eesc.europa.eu/es/sections-other-bodies/sections-commission/external-relations-section-re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es/sections-other-bodies/sections-commission/transport-energy-infrastructure-and-information-society-ten" TargetMode="External"/><Relationship Id="rId5" Type="http://schemas.openxmlformats.org/officeDocument/2006/relationships/hyperlink" Target="https://www.eesc.europa.eu/es/sections-other-bodies/sections-commission/single-market-production-and-consumption-int" TargetMode="External"/><Relationship Id="rId4" Type="http://schemas.openxmlformats.org/officeDocument/2006/relationships/hyperlink" Target="https://www.eesc.europa.eu/es/sections-other-bodies/sections-commission/economic-and-monetary-union-and-economic-and-social-cohesion-eco" TargetMode="External"/><Relationship Id="rId9" Type="http://schemas.openxmlformats.org/officeDocument/2006/relationships/hyperlink" Target="https://www.eesc.europa.eu/es/sections-other-bodies/sections-commission/seccion-de-empleo-asuntos-sociales-y-ciudadania-soc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sc.europa.eu/es/sections-other-bodies/sections-commission/agriculture-rural-development-and-environment-nat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www.eesc.europa.eu/es/sections-other-bodies/sections-commission/external-relations-section-re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sc.europa.eu/es/sections-other-bodies/sections-commission/transport-energy-infrastructure-and-information-society-ten" TargetMode="External"/><Relationship Id="rId5" Type="http://schemas.openxmlformats.org/officeDocument/2006/relationships/hyperlink" Target="https://www.eesc.europa.eu/es/sections-other-bodies/sections-commission/single-market-production-and-consumption-int" TargetMode="External"/><Relationship Id="rId4" Type="http://schemas.openxmlformats.org/officeDocument/2006/relationships/hyperlink" Target="https://www.eesc.europa.eu/es/sections-other-bodies/sections-commission/economic-and-monetary-union-and-economic-and-social-cohesion-eco" TargetMode="External"/><Relationship Id="rId9" Type="http://schemas.openxmlformats.org/officeDocument/2006/relationships/hyperlink" Target="https://www.eesc.europa.eu/es/sections-other-bodies/sections-commission/seccion-de-empleo-asuntos-sociales-y-ciudadania-s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3306618"/>
            <a:ext cx="796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7200" b="1">
                <a:solidFill>
                  <a:prstClr val="white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Bienvenidos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5242B-147C-9D46-8D12-90EA5DAA1E94}"/>
              </a:ext>
            </a:extLst>
          </p:cNvPr>
          <p:cNvSpPr txBox="1"/>
          <p:nvPr/>
        </p:nvSpPr>
        <p:spPr>
          <a:xfrm rot="16200000">
            <a:off x="-1906523" y="1791323"/>
            <a:ext cx="4498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solidFill>
                  <a:prstClr val="white"/>
                </a:solidFill>
              </a:rPr>
              <a:t>© Architecture: Art &amp; Build + Atelier d’architecture Paul Noël </a:t>
            </a:r>
          </a:p>
        </p:txBody>
      </p:sp>
    </p:spTree>
    <p:extLst>
      <p:ext uri="{BB962C8B-B14F-4D97-AF65-F5344CB8AC3E}">
        <p14:creationId xmlns:p14="http://schemas.microsoft.com/office/powerpoint/2010/main" val="30904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74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es-ES" sz="2000" b="1" dirty="0">
                <a:solidFill>
                  <a:srgbClr val="0060A0"/>
                </a:solidFill>
                <a:latin typeface="Calibri" panose="020F0502020204030204" pitchFamily="34" charset="0"/>
              </a:rPr>
              <a:t>NECESITAMOS EL CESE PORQUE...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86183" y="1788743"/>
            <a:ext cx="4165051" cy="104604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1600" dirty="0">
                <a:solidFill>
                  <a:srgbClr val="595959"/>
                </a:solidFill>
                <a:latin typeface="Calibri" pitchFamily="34" charset="0"/>
              </a:rPr>
              <a:t>es la única forma de que los grupos de intereses de Europa expresen formalmente</a:t>
            </a:r>
            <a:r>
              <a:rPr lang="es-ES" sz="1600" dirty="0">
                <a:latin typeface="Calibri" pitchFamily="34" charset="0"/>
              </a:rPr>
              <a:t> </a:t>
            </a:r>
            <a:r>
              <a:rPr lang="es-ES" sz="1600" b="1" dirty="0">
                <a:solidFill>
                  <a:srgbClr val="1F5FA0"/>
                </a:solidFill>
                <a:latin typeface="Calibri" pitchFamily="34" charset="0"/>
              </a:rPr>
              <a:t>su opinión sobre los proyectos legislativos de la UE en un entorno institucional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86181" y="2807579"/>
            <a:ext cx="4165051" cy="772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600" dirty="0">
                <a:solidFill>
                  <a:srgbClr val="595959"/>
                </a:solidFill>
                <a:latin typeface="Calibri" pitchFamily="34" charset="0"/>
              </a:rPr>
              <a:t>la participación de la sociedad civil organizada es una parte crucial de la democracia:</a:t>
            </a:r>
            <a:r>
              <a:rPr lang="es-ES" sz="1600" dirty="0">
                <a:latin typeface="Calibri" pitchFamily="34" charset="0"/>
              </a:rPr>
              <a:t> </a:t>
            </a:r>
            <a:r>
              <a:rPr lang="es-ES" sz="1600" b="1" dirty="0">
                <a:solidFill>
                  <a:srgbClr val="0060A0"/>
                </a:solidFill>
                <a:latin typeface="Calibri" pitchFamily="34" charset="0"/>
              </a:rPr>
              <a:t>democracia participativa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86183" y="3565638"/>
            <a:ext cx="4165051" cy="1260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1600" dirty="0">
                <a:solidFill>
                  <a:srgbClr val="595959"/>
                </a:solidFill>
                <a:latin typeface="Calibri" pitchFamily="34" charset="0"/>
              </a:rPr>
              <a:t>se cubren todos los</a:t>
            </a:r>
            <a:r>
              <a:rPr lang="es-ES" sz="1600" dirty="0">
                <a:latin typeface="Calibri" pitchFamily="34" charset="0"/>
              </a:rPr>
              <a:t> </a:t>
            </a:r>
            <a:r>
              <a:rPr lang="es-ES" sz="1600" b="1" dirty="0">
                <a:solidFill>
                  <a:srgbClr val="1F5FA0"/>
                </a:solidFill>
                <a:latin typeface="Calibri" pitchFamily="34" charset="0"/>
              </a:rPr>
              <a:t>temas que afectan a la vida cotidiana de las personas</a:t>
            </a:r>
            <a:r>
              <a:rPr lang="es-ES" sz="1600" dirty="0">
                <a:solidFill>
                  <a:srgbClr val="595959"/>
                </a:solidFill>
                <a:latin typeface="Calibri" pitchFamily="34" charset="0"/>
              </a:rPr>
              <a:t> (empleo, salud, derechos de los consumidores, agricultura, lucha contra la delincuencia organizada, etc.)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36604" y="1360616"/>
            <a:ext cx="1804087" cy="75041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endParaRPr lang="en-GB" sz="160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  <p:bldP spid="10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endParaRPr lang="fr-BE" sz="2000" dirty="0">
              <a:solidFill>
                <a:srgbClr val="0060A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25992" y="1798320"/>
            <a:ext cx="4112062" cy="3037289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riangle 18"/>
          <p:cNvSpPr/>
          <p:nvPr/>
        </p:nvSpPr>
        <p:spPr>
          <a:xfrm rot="16200000">
            <a:off x="4704681" y="2729911"/>
            <a:ext cx="296562" cy="413436"/>
          </a:xfrm>
          <a:prstGeom prst="triangle">
            <a:avLst>
              <a:gd name="adj" fmla="val 46824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5059680" y="2319655"/>
            <a:ext cx="3697142" cy="233170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No, en absoluto. El Comité es </a:t>
            </a:r>
            <a:b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</a:rPr>
              <a:t>el único foro institucional de reunión y diálogo a nivel europeo que permite alcanzar un consenso entre diversos intereses, </a:t>
            </a:r>
          </a:p>
          <a:p>
            <a:pPr algn="ctr">
              <a:lnSpc>
                <a:spcPts val="2060"/>
              </a:lnSpc>
              <a:spcBef>
                <a:spcPts val="1200"/>
              </a:spcBef>
              <a:defRPr/>
            </a:pPr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  <a:ea typeface="MS PGothic" pitchFamily="34" charset="-128"/>
              </a:rPr>
              <a:t>mientras que los grupos de presión están ahí claramente para dar una versión unilateral. </a:t>
            </a:r>
          </a:p>
        </p:txBody>
      </p:sp>
      <p:sp>
        <p:nvSpPr>
          <p:cNvPr id="21" name="Oval 20"/>
          <p:cNvSpPr/>
          <p:nvPr/>
        </p:nvSpPr>
        <p:spPr>
          <a:xfrm>
            <a:off x="436604" y="1197404"/>
            <a:ext cx="1804087" cy="11203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riangle 21"/>
          <p:cNvSpPr/>
          <p:nvPr/>
        </p:nvSpPr>
        <p:spPr>
          <a:xfrm rot="8168938">
            <a:off x="1501468" y="2092909"/>
            <a:ext cx="296562" cy="41343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436604" y="1360616"/>
            <a:ext cx="1804087" cy="75041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es-ES" sz="1500" dirty="0">
                <a:solidFill>
                  <a:srgbClr val="595959"/>
                </a:solidFill>
                <a:latin typeface="Calibri" panose="020F0502020204030204" pitchFamily="34" charset="0"/>
              </a:rPr>
              <a:t>¿Entonces el CESE es una especie de grupo de presión?</a:t>
            </a:r>
          </a:p>
        </p:txBody>
      </p:sp>
    </p:spTree>
    <p:extLst>
      <p:ext uri="{BB962C8B-B14F-4D97-AF65-F5344CB8AC3E}">
        <p14:creationId xmlns:p14="http://schemas.microsoft.com/office/powerpoint/2010/main" val="11394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9" grpId="1" animBg="1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E564CB-2792-E047-AEA3-5B749B6A61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5958" y="1940560"/>
            <a:ext cx="4627130" cy="309473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sz="1800">
                <a:solidFill>
                  <a:srgbClr val="595959"/>
                </a:solidFill>
                <a:latin typeface="Calibri" pitchFamily="34" charset="0"/>
              </a:rPr>
              <a:t>Los miembros del CESE tienen derecho a trabajar en su propia lengua, oralmente y por escrito. Ello significa que el CESE es una institución plenamente multilingüe: se utilizan las </a:t>
            </a:r>
            <a:r>
              <a:rPr lang="es-ES" sz="1800" b="1">
                <a:solidFill>
                  <a:srgbClr val="0060A0"/>
                </a:solidFill>
                <a:latin typeface="Calibri" pitchFamily="34" charset="0"/>
              </a:rPr>
              <a:t>24 lenguas oficiales</a:t>
            </a:r>
            <a:r>
              <a:rPr lang="es-ES" sz="1800">
                <a:solidFill>
                  <a:srgbClr val="595959"/>
                </a:solidFill>
                <a:latin typeface="Calibri" pitchFamily="34" charset="0"/>
              </a:rPr>
              <a:t> de la Unión Europea.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2F4294-ACA2-AE49-944B-E2CB39A4A804}"/>
              </a:ext>
            </a:extLst>
          </p:cNvPr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es-ES" sz="2000" b="1">
                <a:solidFill>
                  <a:srgbClr val="0060A0"/>
                </a:solidFill>
                <a:latin typeface="Calibri" panose="020F0502020204030204" pitchFamily="34" charset="0"/>
              </a:rPr>
              <a:t>MULTILINGÜISMO EN EL COMITÉ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AEE46-3D93-CF46-A276-6B388770E3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1" y="1419224"/>
            <a:ext cx="1627772" cy="3724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E4BEEE-B832-B44D-A1D8-FC68523CD5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80" y="1999621"/>
            <a:ext cx="1636667" cy="1649429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E19F9F7C-7E6A-2245-9F77-E11DF5E0BCC8}"/>
              </a:ext>
            </a:extLst>
          </p:cNvPr>
          <p:cNvSpPr txBox="1">
            <a:spLocks/>
          </p:cNvSpPr>
          <p:nvPr/>
        </p:nvSpPr>
        <p:spPr>
          <a:xfrm>
            <a:off x="2135958" y="4176320"/>
            <a:ext cx="4627130" cy="58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s-ES" sz="1800" b="1">
                <a:solidFill>
                  <a:srgbClr val="0060A0"/>
                </a:solidFill>
                <a:latin typeface="Calibri" pitchFamily="34" charset="0"/>
              </a:rPr>
              <a:t>Interpretación: </a:t>
            </a:r>
            <a:r>
              <a:rPr lang="es-ES" sz="1800">
                <a:solidFill>
                  <a:srgbClr val="595959"/>
                </a:solidFill>
                <a:latin typeface="Calibri" pitchFamily="34" charset="0"/>
              </a:rPr>
              <a:t>+- 950 reuniones anuales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1E916E3E-B93C-E344-A960-39572704D8D7}"/>
              </a:ext>
            </a:extLst>
          </p:cNvPr>
          <p:cNvSpPr txBox="1">
            <a:spLocks/>
          </p:cNvSpPr>
          <p:nvPr/>
        </p:nvSpPr>
        <p:spPr>
          <a:xfrm>
            <a:off x="2135958" y="3578441"/>
            <a:ext cx="4627130" cy="496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s-ES" sz="1800" b="1">
                <a:solidFill>
                  <a:srgbClr val="0060A0"/>
                </a:solidFill>
                <a:latin typeface="Calibri" pitchFamily="34" charset="0"/>
              </a:rPr>
              <a:t>Traducción: </a:t>
            </a:r>
            <a:r>
              <a:rPr lang="es-ES" sz="1800">
                <a:solidFill>
                  <a:srgbClr val="595959"/>
                </a:solidFill>
                <a:latin typeface="Calibri" pitchFamily="34" charset="0"/>
              </a:rPr>
              <a:t>+- 80 000 páginas anuales</a:t>
            </a:r>
          </a:p>
        </p:txBody>
      </p:sp>
    </p:spTree>
    <p:extLst>
      <p:ext uri="{BB962C8B-B14F-4D97-AF65-F5344CB8AC3E}">
        <p14:creationId xmlns:p14="http://schemas.microsoft.com/office/powerpoint/2010/main" val="6967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FA7188-7B32-A148-AB2D-FD9D636910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438707-E87E-B344-8845-FC207EA921F5}"/>
              </a:ext>
            </a:extLst>
          </p:cNvPr>
          <p:cNvSpPr txBox="1">
            <a:spLocks/>
          </p:cNvSpPr>
          <p:nvPr/>
        </p:nvSpPr>
        <p:spPr bwMode="auto">
          <a:xfrm>
            <a:off x="2811780" y="2493645"/>
            <a:ext cx="3520440" cy="13239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es-ES" sz="4000" b="1">
                <a:solidFill>
                  <a:srgbClr val="0060A0"/>
                </a:solidFill>
                <a:latin typeface="Calibri" panose="020F0502020204030204" pitchFamily="34" charset="0"/>
              </a:rPr>
              <a:t>Any questions?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9BAA18-2469-6644-973A-E14B3918E83C}"/>
              </a:ext>
            </a:extLst>
          </p:cNvPr>
          <p:cNvSpPr txBox="1">
            <a:spLocks/>
          </p:cNvSpPr>
          <p:nvPr/>
        </p:nvSpPr>
        <p:spPr bwMode="auto">
          <a:xfrm>
            <a:off x="522288" y="1751204"/>
            <a:ext cx="4939665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es-ES" sz="2400" b="1">
                <a:solidFill>
                  <a:srgbClr val="0060A0"/>
                </a:solidFill>
                <a:latin typeface="+mn-lt"/>
              </a:rPr>
              <a:t>Avez-vous des questions à poser?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9EB7ED-D221-8142-99BA-B69A4438C1BF}"/>
              </a:ext>
            </a:extLst>
          </p:cNvPr>
          <p:cNvSpPr txBox="1">
            <a:spLocks/>
          </p:cNvSpPr>
          <p:nvPr/>
        </p:nvSpPr>
        <p:spPr bwMode="auto">
          <a:xfrm>
            <a:off x="3860800" y="341312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es-ES" sz="3200" b="1">
                <a:solidFill>
                  <a:srgbClr val="0060A0"/>
                </a:solidFill>
              </a:rPr>
              <a:t>Haben Sie noch Fragen?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B816B7-E724-794F-AB43-BCBA6FC8C2D1}"/>
              </a:ext>
            </a:extLst>
          </p:cNvPr>
          <p:cNvSpPr txBox="1">
            <a:spLocks/>
          </p:cNvSpPr>
          <p:nvPr/>
        </p:nvSpPr>
        <p:spPr bwMode="auto">
          <a:xfrm>
            <a:off x="1005840" y="404304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es-ES" sz="1800" b="1">
                <a:solidFill>
                  <a:srgbClr val="0060A0"/>
                </a:solidFill>
                <a:latin typeface="+mn-lt"/>
              </a:rPr>
              <a:t>Czy mają Państwo jakieś pytania?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A5A21C-51A6-644C-8D38-7AC40A5BEEA5}"/>
              </a:ext>
            </a:extLst>
          </p:cNvPr>
          <p:cNvSpPr txBox="1">
            <a:spLocks/>
          </p:cNvSpPr>
          <p:nvPr/>
        </p:nvSpPr>
        <p:spPr bwMode="auto">
          <a:xfrm>
            <a:off x="3879215" y="1991994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es-ES" sz="2400" b="1">
                <a:solidFill>
                  <a:srgbClr val="0060A0"/>
                </a:solidFill>
                <a:latin typeface="+mn-lt"/>
              </a:rPr>
              <a:t>Domande?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C480B29-6099-954D-AF37-FB7545855E31}"/>
              </a:ext>
            </a:extLst>
          </p:cNvPr>
          <p:cNvSpPr txBox="1">
            <a:spLocks/>
          </p:cNvSpPr>
          <p:nvPr/>
        </p:nvSpPr>
        <p:spPr bwMode="auto">
          <a:xfrm>
            <a:off x="121920" y="3291205"/>
            <a:ext cx="4340860" cy="8286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es-ES" sz="2400" b="1">
                <a:solidFill>
                  <a:srgbClr val="0060A0"/>
                </a:solidFill>
                <a:latin typeface="+mn-lt"/>
              </a:rPr>
              <a:t>¿Alguna pregunta?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C32D0C-2CA0-814B-91DB-1530949E2524}"/>
              </a:ext>
            </a:extLst>
          </p:cNvPr>
          <p:cNvSpPr txBox="1">
            <a:spLocks/>
          </p:cNvSpPr>
          <p:nvPr/>
        </p:nvSpPr>
        <p:spPr bwMode="auto">
          <a:xfrm>
            <a:off x="3525520" y="4418966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2400" b="1">
                <a:solidFill>
                  <a:srgbClr val="0060A0"/>
                </a:solidFill>
                <a:latin typeface="+mn-lt"/>
              </a:rPr>
              <a:t>Vragen?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8F75C6E-C16D-EC43-AC90-6564CCF30520}"/>
              </a:ext>
            </a:extLst>
          </p:cNvPr>
          <p:cNvSpPr txBox="1">
            <a:spLocks/>
          </p:cNvSpPr>
          <p:nvPr/>
        </p:nvSpPr>
        <p:spPr bwMode="auto">
          <a:xfrm>
            <a:off x="5511800" y="4025900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1800" b="1">
                <a:solidFill>
                  <a:srgbClr val="0060A0"/>
                </a:solidFill>
                <a:latin typeface="+mn-lt"/>
              </a:rPr>
              <a:t>Ima li pitanja?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5CE7EA4-AFC5-0A4A-89B5-A89219BCA1D2}"/>
              </a:ext>
            </a:extLst>
          </p:cNvPr>
          <p:cNvSpPr txBox="1">
            <a:spLocks/>
          </p:cNvSpPr>
          <p:nvPr/>
        </p:nvSpPr>
        <p:spPr bwMode="auto">
          <a:xfrm>
            <a:off x="-855980" y="2381568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1800" b="1">
                <a:solidFill>
                  <a:srgbClr val="0060A0"/>
                </a:solidFill>
                <a:latin typeface="+mn-lt"/>
              </a:rPr>
              <a:t>Έχετε ερωτήσεις;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52D3029-D0E7-A042-B8B2-38E728D778C1}"/>
              </a:ext>
            </a:extLst>
          </p:cNvPr>
          <p:cNvSpPr txBox="1">
            <a:spLocks/>
          </p:cNvSpPr>
          <p:nvPr/>
        </p:nvSpPr>
        <p:spPr bwMode="auto">
          <a:xfrm>
            <a:off x="4579620" y="1517968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1800" b="1">
                <a:solidFill>
                  <a:srgbClr val="0060A0"/>
                </a:solidFill>
                <a:latin typeface="+mn-lt"/>
              </a:rPr>
              <a:t>Имате ли въпроси?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CF63DDE-D453-E646-AAFC-7F04B771DC17}"/>
              </a:ext>
            </a:extLst>
          </p:cNvPr>
          <p:cNvSpPr txBox="1">
            <a:spLocks/>
          </p:cNvSpPr>
          <p:nvPr/>
        </p:nvSpPr>
        <p:spPr bwMode="auto">
          <a:xfrm>
            <a:off x="4803140" y="2981960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1800" b="1">
                <a:solidFill>
                  <a:srgbClr val="0060A0"/>
                </a:solidFill>
                <a:latin typeface="+mn-lt"/>
              </a:rPr>
              <a:t>Perguntas?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5FC4F1-9203-5349-84B2-B3AD6B09407C}"/>
              </a:ext>
            </a:extLst>
          </p:cNvPr>
          <p:cNvSpPr txBox="1">
            <a:spLocks/>
          </p:cNvSpPr>
          <p:nvPr/>
        </p:nvSpPr>
        <p:spPr bwMode="auto">
          <a:xfrm>
            <a:off x="-689610" y="382746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1400" b="1">
                <a:solidFill>
                  <a:srgbClr val="0060A0"/>
                </a:solidFill>
                <a:latin typeface="+mn-lt"/>
              </a:rPr>
              <a:t>Întrebări?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40BE7BC-0E68-BF41-8740-C7334B41DBA6}"/>
              </a:ext>
            </a:extLst>
          </p:cNvPr>
          <p:cNvSpPr txBox="1">
            <a:spLocks/>
          </p:cNvSpPr>
          <p:nvPr/>
        </p:nvSpPr>
        <p:spPr bwMode="auto">
          <a:xfrm>
            <a:off x="346710" y="458946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1400" b="1">
                <a:solidFill>
                  <a:srgbClr val="0060A0"/>
                </a:solidFill>
              </a:rPr>
              <a:t>Otázky?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CF30F94-C25D-1B48-BFFD-4F96DFA01A26}"/>
              </a:ext>
            </a:extLst>
          </p:cNvPr>
          <p:cNvSpPr txBox="1">
            <a:spLocks/>
          </p:cNvSpPr>
          <p:nvPr/>
        </p:nvSpPr>
        <p:spPr bwMode="auto">
          <a:xfrm>
            <a:off x="2879513" y="1449661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1400" b="1">
                <a:solidFill>
                  <a:srgbClr val="0060A0"/>
                </a:solidFill>
                <a:latin typeface="+mn-lt"/>
              </a:rPr>
              <a:t>Spørgsmål?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2827DF6-207A-1044-BA31-428F7E511512}"/>
              </a:ext>
            </a:extLst>
          </p:cNvPr>
          <p:cNvSpPr txBox="1">
            <a:spLocks/>
          </p:cNvSpPr>
          <p:nvPr/>
        </p:nvSpPr>
        <p:spPr bwMode="auto">
          <a:xfrm>
            <a:off x="1370013" y="2273732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1400" b="1">
                <a:solidFill>
                  <a:srgbClr val="0060A0"/>
                </a:solidFill>
              </a:rPr>
              <a:t>Kas on veel küsimusi?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ECFE9C8-8AE4-EF43-AD0B-0E32A89AF749}"/>
              </a:ext>
            </a:extLst>
          </p:cNvPr>
          <p:cNvSpPr txBox="1">
            <a:spLocks/>
          </p:cNvSpPr>
          <p:nvPr/>
        </p:nvSpPr>
        <p:spPr bwMode="auto">
          <a:xfrm>
            <a:off x="-640080" y="138969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1400" b="1">
                <a:solidFill>
                  <a:srgbClr val="0060A0"/>
                </a:solidFill>
                <a:latin typeface="+mn-lt"/>
              </a:rPr>
              <a:t>Għandkom xi mistoqsijiet?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EB3EDCD-021E-3446-A900-1DEF25312D99}"/>
              </a:ext>
            </a:extLst>
          </p:cNvPr>
          <p:cNvSpPr txBox="1">
            <a:spLocks/>
          </p:cNvSpPr>
          <p:nvPr/>
        </p:nvSpPr>
        <p:spPr bwMode="auto">
          <a:xfrm>
            <a:off x="5242560" y="47018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1400" b="1">
                <a:solidFill>
                  <a:srgbClr val="0060A0"/>
                </a:solidFill>
                <a:latin typeface="+mn-lt"/>
              </a:rPr>
              <a:t>Ar turite klausimų?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0FC871B-EB4D-2A4A-8FAF-1B8DA670230B}"/>
              </a:ext>
            </a:extLst>
          </p:cNvPr>
          <p:cNvSpPr txBox="1">
            <a:spLocks/>
          </p:cNvSpPr>
          <p:nvPr/>
        </p:nvSpPr>
        <p:spPr bwMode="auto">
          <a:xfrm>
            <a:off x="-1107440" y="43462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1400" b="1">
                <a:solidFill>
                  <a:srgbClr val="0060A0"/>
                </a:solidFill>
                <a:latin typeface="+mn-lt"/>
              </a:rPr>
              <a:t>Jautājumi?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4B08D91-685B-B640-9A30-081EEEFA38F1}"/>
              </a:ext>
            </a:extLst>
          </p:cNvPr>
          <p:cNvSpPr txBox="1">
            <a:spLocks/>
          </p:cNvSpPr>
          <p:nvPr/>
        </p:nvSpPr>
        <p:spPr bwMode="auto">
          <a:xfrm>
            <a:off x="-415713" y="290353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1400" b="1">
                <a:solidFill>
                  <a:srgbClr val="0060A0"/>
                </a:solidFill>
                <a:latin typeface="+mn-lt"/>
              </a:rPr>
              <a:t>An bhfuil aon cheist agat?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3F50D29-9523-0D4A-A417-DB4B221DB18E}"/>
              </a:ext>
            </a:extLst>
          </p:cNvPr>
          <p:cNvSpPr txBox="1">
            <a:spLocks/>
          </p:cNvSpPr>
          <p:nvPr/>
        </p:nvSpPr>
        <p:spPr bwMode="auto">
          <a:xfrm>
            <a:off x="4998720" y="246665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1400" b="1">
                <a:solidFill>
                  <a:srgbClr val="0060A0"/>
                </a:solidFill>
                <a:latin typeface="+mn-lt"/>
              </a:rPr>
              <a:t>Vannak-e kérdések?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0DF4B0C-A349-004C-8616-8C134D19F599}"/>
              </a:ext>
            </a:extLst>
          </p:cNvPr>
          <p:cNvSpPr txBox="1">
            <a:spLocks/>
          </p:cNvSpPr>
          <p:nvPr/>
        </p:nvSpPr>
        <p:spPr bwMode="auto">
          <a:xfrm>
            <a:off x="2804160" y="3147377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1400" b="1">
                <a:solidFill>
                  <a:srgbClr val="0060A0"/>
                </a:solidFill>
                <a:latin typeface="+mn-lt"/>
              </a:rPr>
              <a:t>Máte dotazy?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AED9188-4475-AB4B-B2E6-BCFB2AB535B7}"/>
              </a:ext>
            </a:extLst>
          </p:cNvPr>
          <p:cNvSpPr txBox="1">
            <a:spLocks/>
          </p:cNvSpPr>
          <p:nvPr/>
        </p:nvSpPr>
        <p:spPr bwMode="auto">
          <a:xfrm>
            <a:off x="3943350" y="4051617"/>
            <a:ext cx="358775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1400" b="1">
                <a:solidFill>
                  <a:srgbClr val="0060A0"/>
                </a:solidFill>
                <a:latin typeface="+mn-lt"/>
              </a:rPr>
              <a:t>Frågor?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B0B9EA1-3603-6846-B7DB-6429881A9B13}"/>
              </a:ext>
            </a:extLst>
          </p:cNvPr>
          <p:cNvSpPr txBox="1">
            <a:spLocks/>
          </p:cNvSpPr>
          <p:nvPr/>
        </p:nvSpPr>
        <p:spPr bwMode="auto">
          <a:xfrm>
            <a:off x="5801642" y="1989646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1400" b="1">
                <a:solidFill>
                  <a:srgbClr val="0060A0"/>
                </a:solidFill>
                <a:latin typeface="+mn-lt"/>
              </a:rPr>
              <a:t>Kysymyksiä?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867AFE0-EFAE-7244-A098-11DFE95B1FBD}"/>
              </a:ext>
            </a:extLst>
          </p:cNvPr>
          <p:cNvSpPr txBox="1">
            <a:spLocks/>
          </p:cNvSpPr>
          <p:nvPr/>
        </p:nvSpPr>
        <p:spPr bwMode="auto">
          <a:xfrm>
            <a:off x="1991783" y="4615215"/>
            <a:ext cx="4340860" cy="477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s-ES" sz="1400" b="1">
                <a:solidFill>
                  <a:srgbClr val="0060A0"/>
                </a:solidFill>
                <a:latin typeface="+mn-lt"/>
              </a:rPr>
              <a:t>Vprašanja? </a:t>
            </a:r>
          </a:p>
        </p:txBody>
      </p:sp>
    </p:spTree>
    <p:extLst>
      <p:ext uri="{BB962C8B-B14F-4D97-AF65-F5344CB8AC3E}">
        <p14:creationId xmlns:p14="http://schemas.microsoft.com/office/powerpoint/2010/main" val="6049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44B42-1E33-6149-AF3E-76BB85C514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9B75899-C39E-7845-B688-CE67B38CFEC2}"/>
              </a:ext>
            </a:extLst>
          </p:cNvPr>
          <p:cNvSpPr txBox="1">
            <a:spLocks/>
          </p:cNvSpPr>
          <p:nvPr/>
        </p:nvSpPr>
        <p:spPr bwMode="auto">
          <a:xfrm>
            <a:off x="0" y="4206240"/>
            <a:ext cx="9144000" cy="1026669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es-ES" sz="3200" b="1">
                <a:solidFill>
                  <a:srgbClr val="0060A0"/>
                </a:solidFill>
                <a:latin typeface="Calibri" panose="020F0502020204030204" pitchFamily="34" charset="0"/>
              </a:rPr>
              <a:t>www.eesc.europa.eu/es/about#downloads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D033BA-C2B8-3C47-A3B1-AFB6814798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2124710"/>
            <a:ext cx="2114550" cy="21145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FAC880-C6E8-F046-BE14-AFE035710AB5}"/>
              </a:ext>
            </a:extLst>
          </p:cNvPr>
          <p:cNvSpPr txBox="1">
            <a:spLocks/>
          </p:cNvSpPr>
          <p:nvPr/>
        </p:nvSpPr>
        <p:spPr bwMode="auto">
          <a:xfrm>
            <a:off x="0" y="1554480"/>
            <a:ext cx="9144000" cy="1026669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es-ES" sz="3200" b="1">
                <a:solidFill>
                  <a:srgbClr val="0060A0"/>
                </a:solidFill>
                <a:latin typeface="Calibri" panose="020F0502020204030204" pitchFamily="34" charset="0"/>
              </a:rPr>
              <a:t>Publicaciones de interés</a:t>
            </a:r>
          </a:p>
        </p:txBody>
      </p:sp>
    </p:spTree>
    <p:extLst>
      <p:ext uri="{BB962C8B-B14F-4D97-AF65-F5344CB8AC3E}">
        <p14:creationId xmlns:p14="http://schemas.microsoft.com/office/powerpoint/2010/main" val="23432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7700" y="1676400"/>
            <a:ext cx="7848600" cy="1574800"/>
          </a:xfrm>
        </p:spPr>
        <p:txBody>
          <a:bodyPr>
            <a:noAutofit/>
          </a:bodyPr>
          <a:lstStyle/>
          <a:p>
            <a:r>
              <a:rPr lang="es-ES" sz="3200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El Comité Económico y Social Europeo es un órgano consultivo que representa a la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sociedad civil organizada</a:t>
            </a:r>
            <a:r>
              <a:rPr lang="es-ES" sz="3200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MS PGothic" charset="0"/>
              </a:rPr>
              <a:t>.</a:t>
            </a:r>
            <a:b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ea typeface="MS PGothic" charset="0"/>
              </a:rPr>
            </a:br>
            <a:endParaRPr lang="es-ES" sz="3200" b="1" dirty="0">
              <a:solidFill>
                <a:schemeClr val="bg1"/>
              </a:solidFill>
              <a:latin typeface="Calibri" panose="020F0502020204030204" pitchFamily="34" charset="0"/>
              <a:ea typeface="MS PGothic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8313" y="3251200"/>
            <a:ext cx="8207375" cy="14319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3477B2"/>
                </a:solidFill>
                <a:latin typeface="Arial Narrow" charset="0"/>
                <a:ea typeface="MS PGothic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rgbClr val="3477B2"/>
                </a:solidFill>
                <a:latin typeface="Arial Narrow" charset="0"/>
                <a:ea typeface="MS PGothic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3477B2"/>
                </a:solidFill>
                <a:latin typeface="Arial Narrow" charset="0"/>
                <a:ea typeface="MS PGothic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rgbClr val="3477B2"/>
                </a:solidFill>
                <a:latin typeface="Arial Narrow" charset="0"/>
                <a:ea typeface="MS PGothic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rgbClr val="3477B2"/>
                </a:solidFill>
                <a:latin typeface="Arial Narrow" charset="0"/>
                <a:ea typeface="MS PGothic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s-ES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«El Parlamento Europeo, el Consejo y la Comisión estarán </a:t>
            </a:r>
            <a:r>
              <a:rPr lang="es-ES" sz="2000" b="1" i="1">
                <a:solidFill>
                  <a:srgbClr val="FFFF00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asistidos por un Comité Económico y Social</a:t>
            </a:r>
            <a:r>
              <a:rPr lang="es-ES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y por un Comité de las Regiones que ejercerán </a:t>
            </a:r>
            <a:r>
              <a:rPr lang="es-ES" sz="2000" b="1" i="1">
                <a:solidFill>
                  <a:srgbClr val="FFFF00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funciones consultivas</a:t>
            </a:r>
            <a:r>
              <a:rPr lang="es-ES" sz="200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</a:p>
          <a:p>
            <a:pPr algn="ctr" eaLnBrk="1" hangingPunct="1">
              <a:buFont typeface="Arial" charset="0"/>
              <a:buNone/>
            </a:pPr>
            <a:r>
              <a:rPr lang="es-ES" sz="1800">
                <a:solidFill>
                  <a:srgbClr val="FFFFFF"/>
                </a:solidFill>
                <a:effectLst>
                  <a:outerShdw blurRad="1270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</a:rPr>
              <a:t>Tratado de la Unión Europea, artículo 13</a:t>
            </a:r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9144000" cy="51435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65935"/>
            <a:ext cx="9144000" cy="387985"/>
          </a:xfrm>
        </p:spPr>
        <p:txBody>
          <a:bodyPr>
            <a:normAutofit/>
          </a:bodyPr>
          <a:lstStyle/>
          <a:p>
            <a:pPr marL="0" lvl="1" indent="0" algn="ctr" eaLnBrk="1" hangingPunct="1">
              <a:buFont typeface="Arial" charset="0"/>
              <a:buNone/>
            </a:pPr>
            <a:r>
              <a:rPr lang="es-ES" sz="1800">
                <a:solidFill>
                  <a:srgbClr val="595959"/>
                </a:solidFill>
                <a:latin typeface="Calibri" charset="0"/>
                <a:ea typeface="MS PGothic" charset="-128"/>
              </a:rPr>
              <a:t>Engloba a todos los grupos y organizaciones en los que las personas trabajan en cooperación: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2000" b="1">
                <a:solidFill>
                  <a:srgbClr val="1F5FA0"/>
                </a:solidFill>
                <a:latin typeface="Calibri" panose="020F0502020204030204" pitchFamily="34" charset="0"/>
                <a:ea typeface="+mj-ea"/>
              </a:rPr>
              <a:t>¿QUÉ SIGNIFICA SOCIEDAD CIVIL ORGANIZADA?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5040" y="2581910"/>
            <a:ext cx="2194560" cy="2680970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66160" y="2581910"/>
            <a:ext cx="2194560" cy="268097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177280" y="2581910"/>
            <a:ext cx="2194560" cy="2680970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955040" y="2664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19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Empresarios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566160" y="2664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19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Trabajadores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177280" y="2664000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sz="20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</a:rPr>
              <a:t>Organizaciones de la Sociedad Civil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4452418"/>
            <a:ext cx="9144000" cy="1220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4433591"/>
            <a:ext cx="9144000" cy="1088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s-ES" sz="1800" b="1">
                <a:solidFill>
                  <a:srgbClr val="1F5FA0"/>
                </a:solidFill>
                <a:latin typeface="Calibri" charset="0"/>
                <a:ea typeface="MS PGothic" charset="-128"/>
              </a:rPr>
              <a:t>Están comprometidos en la defensa de sus intereses y valores y actúan a menudo como intermediarios entre quienes toman las decisiones y los ciudadanos.</a:t>
            </a:r>
          </a:p>
        </p:txBody>
      </p:sp>
      <p:sp>
        <p:nvSpPr>
          <p:cNvPr id="19" name="TextBox 18">
            <a:hlinkClick r:id="rId4"/>
            <a:extLst>
              <a:ext uri="{FF2B5EF4-FFF2-40B4-BE49-F238E27FC236}">
                <a16:creationId xmlns:a16="http://schemas.microsoft.com/office/drawing/2014/main" id="{F0925021-66B6-B547-90DD-B7884B765D2F}"/>
              </a:ext>
            </a:extLst>
          </p:cNvPr>
          <p:cNvSpPr txBox="1"/>
          <p:nvPr/>
        </p:nvSpPr>
        <p:spPr>
          <a:xfrm>
            <a:off x="941324" y="3168000"/>
            <a:ext cx="2221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dirty="0">
                <a:solidFill>
                  <a:schemeClr val="bg1"/>
                </a:solidFill>
              </a:rPr>
              <a:t>Federaciones empresariales,</a:t>
            </a: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cámaras de comercio,</a:t>
            </a:r>
          </a:p>
          <a:p>
            <a:pPr algn="ctr"/>
            <a:r>
              <a:rPr lang="es-ES" sz="1350" dirty="0">
                <a:solidFill>
                  <a:schemeClr val="bg1"/>
                </a:solidFill>
              </a:rPr>
              <a:t>organizaciones de pymes, etc.</a:t>
            </a:r>
          </a:p>
        </p:txBody>
      </p:sp>
      <p:sp>
        <p:nvSpPr>
          <p:cNvPr id="20" name="TextBox 19">
            <a:hlinkClick r:id="rId5"/>
            <a:extLst>
              <a:ext uri="{FF2B5EF4-FFF2-40B4-BE49-F238E27FC236}">
                <a16:creationId xmlns:a16="http://schemas.microsoft.com/office/drawing/2014/main" id="{EA13E604-DD39-AC47-A999-ECEECC06A46F}"/>
              </a:ext>
            </a:extLst>
          </p:cNvPr>
          <p:cNvSpPr txBox="1"/>
          <p:nvPr/>
        </p:nvSpPr>
        <p:spPr>
          <a:xfrm>
            <a:off x="3538728" y="3168000"/>
            <a:ext cx="222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Sindicatos</a:t>
            </a:r>
          </a:p>
        </p:txBody>
      </p:sp>
      <p:sp>
        <p:nvSpPr>
          <p:cNvPr id="21" name="TextBox 20">
            <a:hlinkClick r:id="rId6"/>
            <a:extLst>
              <a:ext uri="{FF2B5EF4-FFF2-40B4-BE49-F238E27FC236}">
                <a16:creationId xmlns:a16="http://schemas.microsoft.com/office/drawing/2014/main" id="{04EA3B74-E8BC-4341-9B56-489ADABD78EE}"/>
              </a:ext>
            </a:extLst>
          </p:cNvPr>
          <p:cNvSpPr txBox="1"/>
          <p:nvPr/>
        </p:nvSpPr>
        <p:spPr>
          <a:xfrm>
            <a:off x="6177280" y="3168000"/>
            <a:ext cx="2221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dirty="0">
                <a:solidFill>
                  <a:schemeClr val="bg1"/>
                </a:solidFill>
              </a:rPr>
              <a:t>Agricultores, consumidores, ONG, profesiones liberales, personas con </a:t>
            </a:r>
            <a:r>
              <a:rPr lang="es-ES" sz="1350" dirty="0" err="1">
                <a:solidFill>
                  <a:schemeClr val="bg1"/>
                </a:solidFill>
              </a:rPr>
              <a:t>discapacidad</a:t>
            </a:r>
            <a:r>
              <a:rPr lang="es-ES" sz="1350" dirty="0">
                <a:solidFill>
                  <a:schemeClr val="bg1"/>
                </a:solidFill>
              </a:rPr>
              <a:t>, comunidad académica, cooperativas, etc.</a:t>
            </a:r>
          </a:p>
        </p:txBody>
      </p:sp>
    </p:spTree>
    <p:extLst>
      <p:ext uri="{BB962C8B-B14F-4D97-AF65-F5344CB8AC3E}">
        <p14:creationId xmlns:p14="http://schemas.microsoft.com/office/powerpoint/2010/main" val="96204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1" animBg="1"/>
      <p:bldP spid="14" grpId="1" animBg="1"/>
      <p:bldP spid="15" grpId="0" animBg="1"/>
      <p:bldP spid="10" grpId="1"/>
      <p:bldP spid="11" grpId="1"/>
      <p:bldP spid="12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9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13842" y="1570851"/>
            <a:ext cx="4581110" cy="62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s-ES" sz="1200" dirty="0">
                <a:solidFill>
                  <a:srgbClr val="0060A0"/>
                </a:solidFill>
              </a:rPr>
              <a:t>El </a:t>
            </a:r>
            <a:r>
              <a:rPr lang="es-ES" sz="1200" b="1" dirty="0">
                <a:solidFill>
                  <a:srgbClr val="0060A0"/>
                </a:solidFill>
              </a:rPr>
              <a:t>Parlamento Europeo</a:t>
            </a:r>
            <a:r>
              <a:rPr lang="es-ES" sz="1200" dirty="0">
                <a:solidFill>
                  <a:srgbClr val="0060A0"/>
                </a:solidFill>
              </a:rPr>
              <a:t>, el </a:t>
            </a:r>
            <a:r>
              <a:rPr lang="es-ES" sz="1200" b="1" dirty="0">
                <a:solidFill>
                  <a:srgbClr val="0060A0"/>
                </a:solidFill>
              </a:rPr>
              <a:t>Consejo de la UE</a:t>
            </a:r>
            <a:r>
              <a:rPr lang="es-ES" sz="1200" dirty="0">
                <a:solidFill>
                  <a:srgbClr val="0060A0"/>
                </a:solidFill>
              </a:rPr>
              <a:t> y la </a:t>
            </a:r>
            <a:r>
              <a:rPr lang="es-ES" sz="1200" b="1" dirty="0">
                <a:solidFill>
                  <a:srgbClr val="0060A0"/>
                </a:solidFill>
              </a:rPr>
              <a:t>Comisión Europea</a:t>
            </a:r>
            <a:r>
              <a:rPr lang="es-ES" sz="1200" dirty="0">
                <a:solidFill>
                  <a:srgbClr val="0060A0"/>
                </a:solidFill>
              </a:rPr>
              <a:t> están jurídicamente obligados a consultar al CESE cuando aprueban nuevas leyes sobre una amplia variedad de temas en los siguientes ámbitos: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706436" y="1570852"/>
            <a:ext cx="2847219" cy="33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s-ES" sz="1200">
                <a:solidFill>
                  <a:srgbClr val="0060A0"/>
                </a:solidFill>
              </a:rPr>
              <a:t>El CESE examina las propuestas y elabora </a:t>
            </a:r>
            <a:r>
              <a:rPr lang="es-ES" sz="1200" b="1">
                <a:solidFill>
                  <a:srgbClr val="0060A0"/>
                </a:solidFill>
              </a:rPr>
              <a:t>dictámenes</a:t>
            </a:r>
            <a:r>
              <a:rPr lang="es-ES" sz="1200">
                <a:solidFill>
                  <a:srgbClr val="0060A0"/>
                </a:solidFill>
              </a:rPr>
              <a:t> basados</a:t>
            </a:r>
          </a:p>
          <a:p>
            <a:r>
              <a:rPr lang="es-ES" sz="1200">
                <a:solidFill>
                  <a:srgbClr val="0060A0"/>
                </a:solidFill>
              </a:rPr>
              <a:t>en acuerdos alcanzados entre</a:t>
            </a:r>
          </a:p>
          <a:p>
            <a:r>
              <a:rPr lang="es-ES" sz="1200">
                <a:solidFill>
                  <a:srgbClr val="0060A0"/>
                </a:solidFill>
              </a:rPr>
              <a:t>sus miembros. 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es-ES" sz="1200">
                <a:solidFill>
                  <a:srgbClr val="0060A0"/>
                </a:solidFill>
              </a:rPr>
              <a:t>El CESE también aprueba</a:t>
            </a:r>
          </a:p>
          <a:p>
            <a:r>
              <a:rPr lang="es-ES" sz="1200">
                <a:solidFill>
                  <a:srgbClr val="0060A0"/>
                </a:solidFill>
              </a:rPr>
              <a:t>dictámenes </a:t>
            </a:r>
            <a:r>
              <a:rPr lang="es-ES" sz="1200" b="1">
                <a:solidFill>
                  <a:srgbClr val="0060A0"/>
                </a:solidFill>
              </a:rPr>
              <a:t>de iniciativa</a:t>
            </a:r>
            <a:r>
              <a:rPr lang="es-ES" sz="1200">
                <a:solidFill>
                  <a:srgbClr val="0060A0"/>
                </a:solidFill>
              </a:rPr>
              <a:t> sobre </a:t>
            </a:r>
            <a:r>
              <a:rPr lang="es-ES" sz="1200" b="1">
                <a:solidFill>
                  <a:srgbClr val="0060A0"/>
                </a:solidFill>
              </a:rPr>
              <a:t>temas</a:t>
            </a:r>
            <a:r>
              <a:rPr lang="es-ES" sz="1200">
                <a:solidFill>
                  <a:srgbClr val="0060A0"/>
                </a:solidFill>
              </a:rPr>
              <a:t> que los miembros consideran </a:t>
            </a:r>
            <a:r>
              <a:rPr lang="es-ES" sz="1200" b="1">
                <a:solidFill>
                  <a:srgbClr val="0060A0"/>
                </a:solidFill>
              </a:rPr>
              <a:t>importantes</a:t>
            </a:r>
          </a:p>
          <a:p>
            <a:r>
              <a:rPr lang="es-ES" sz="1200" b="1">
                <a:solidFill>
                  <a:srgbClr val="0060A0"/>
                </a:solidFill>
              </a:rPr>
              <a:t>para los intereses de los ciudadanos de la UE.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es-ES" sz="1200">
                <a:solidFill>
                  <a:srgbClr val="0060A0"/>
                </a:solidFill>
              </a:rPr>
              <a:t>También emite dictámenes </a:t>
            </a:r>
            <a:r>
              <a:rPr lang="es-ES" sz="1200" b="1">
                <a:solidFill>
                  <a:srgbClr val="0060A0"/>
                </a:solidFill>
              </a:rPr>
              <a:t>exploratorios</a:t>
            </a:r>
            <a:r>
              <a:rPr lang="es-ES" sz="1200">
                <a:solidFill>
                  <a:srgbClr val="0060A0"/>
                </a:solidFill>
              </a:rPr>
              <a:t>, solicitados por los legisladores de la UE cuando desean obtener una visión general de las opiniones de la sociedad civil.</a:t>
            </a:r>
          </a:p>
          <a:p>
            <a:endParaRPr lang="en-GB" sz="1200" dirty="0">
              <a:solidFill>
                <a:srgbClr val="0060A0"/>
              </a:solidFill>
            </a:endParaRPr>
          </a:p>
          <a:p>
            <a:r>
              <a:rPr lang="es-ES" sz="1200">
                <a:solidFill>
                  <a:srgbClr val="0060A0"/>
                </a:solidFill>
              </a:rPr>
              <a:t>En total, el CESE emite alrededor de</a:t>
            </a:r>
          </a:p>
          <a:p>
            <a:r>
              <a:rPr lang="es-ES" sz="1200" b="1">
                <a:solidFill>
                  <a:srgbClr val="0060A0"/>
                </a:solidFill>
              </a:rPr>
              <a:t>200 dictámenes </a:t>
            </a:r>
            <a:r>
              <a:rPr lang="es-ES" sz="1200">
                <a:solidFill>
                  <a:srgbClr val="0060A0"/>
                </a:solidFill>
              </a:rPr>
              <a:t>al año.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0877" y="3218823"/>
            <a:ext cx="1217042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40876" y="2840797"/>
            <a:ext cx="121044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0876" y="3670722"/>
            <a:ext cx="1210447" cy="33768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0877" y="4127674"/>
            <a:ext cx="1234955" cy="37336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0877" y="4621317"/>
            <a:ext cx="1223080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6036" y="3222313"/>
            <a:ext cx="1308959" cy="2385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50" dirty="0"/>
              <a:t>Agricultura y pesca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0877" y="2432006"/>
            <a:ext cx="79720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1748" y="2447354"/>
            <a:ext cx="686333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/>
              <a:t>Industria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43826" y="3207441"/>
            <a:ext cx="2085574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07765" y="3192387"/>
            <a:ext cx="214692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50" dirty="0"/>
              <a:t>Educación, formación profesional, juventud y deporte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46342" y="4127674"/>
            <a:ext cx="2083058" cy="37336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5977" y="3716454"/>
            <a:ext cx="909348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/>
              <a:t>      Empleo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3558" y="4605684"/>
            <a:ext cx="134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/>
              <a:t>Protección de los consumidores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546342" y="3670722"/>
            <a:ext cx="2083060" cy="33768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36990" y="3642288"/>
            <a:ext cx="199241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50" dirty="0"/>
              <a:t>Investigación y desarrollo </a:t>
            </a:r>
          </a:p>
          <a:p>
            <a:pPr algn="ctr"/>
            <a:r>
              <a:rPr lang="es-ES" sz="950" dirty="0"/>
              <a:t>tecnológico y espacial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546342" y="4621315"/>
            <a:ext cx="2083060" cy="295746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97137" y="4114845"/>
            <a:ext cx="2218448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50" dirty="0"/>
              <a:t>Normas comunes sobre competencia,</a:t>
            </a:r>
          </a:p>
          <a:p>
            <a:pPr algn="ctr"/>
            <a:r>
              <a:rPr lang="es-ES" sz="850" dirty="0"/>
              <a:t>fiscalidad y aproximación de las legislaciones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42" y="4125799"/>
            <a:ext cx="163912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50" dirty="0"/>
              <a:t>Redes </a:t>
            </a:r>
          </a:p>
          <a:p>
            <a:pPr algn="ctr"/>
            <a:r>
              <a:rPr lang="es-ES" sz="950" dirty="0" err="1"/>
              <a:t>transeuropeas</a:t>
            </a:r>
            <a:endParaRPr lang="es-ES" sz="950" dirty="0"/>
          </a:p>
        </p:txBody>
      </p:sp>
      <p:sp>
        <p:nvSpPr>
          <p:cNvPr id="25" name="Rounded Rectangle 24"/>
          <p:cNvSpPr/>
          <p:nvPr/>
        </p:nvSpPr>
        <p:spPr>
          <a:xfrm>
            <a:off x="1533050" y="2840797"/>
            <a:ext cx="2096352" cy="28672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457919" y="2784104"/>
            <a:ext cx="21780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50" dirty="0"/>
              <a:t>No discriminación y ciudadanía</a:t>
            </a:r>
          </a:p>
          <a:p>
            <a:pPr algn="ctr"/>
            <a:r>
              <a:rPr lang="es-ES" sz="950" dirty="0"/>
              <a:t> de la Unión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705390" y="2840796"/>
            <a:ext cx="118296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705390" y="3207323"/>
            <a:ext cx="1175320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719697" y="4127673"/>
            <a:ext cx="1168657" cy="373363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720303" y="4612839"/>
            <a:ext cx="1176613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518762" y="4125799"/>
            <a:ext cx="1548575" cy="384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950" dirty="0"/>
              <a:t>Cohesión económica,</a:t>
            </a:r>
          </a:p>
          <a:p>
            <a:pPr algn="ctr"/>
            <a:r>
              <a:rPr lang="es-ES" sz="950" dirty="0"/>
              <a:t> social y territorial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67092" y="4628469"/>
            <a:ext cx="1400245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/>
              <a:t>Fondo Social Europeo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19697" y="3659304"/>
            <a:ext cx="1168657" cy="360522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473487" y="3647293"/>
            <a:ext cx="163912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50" dirty="0"/>
              <a:t>Mercado común </a:t>
            </a:r>
          </a:p>
          <a:p>
            <a:pPr algn="ctr"/>
            <a:r>
              <a:rPr lang="es-ES" sz="950" dirty="0"/>
              <a:t>de la energía nuclear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51214" y="2865558"/>
            <a:ext cx="1145998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/>
              <a:t>Salud y seguridad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3674" y="2865557"/>
            <a:ext cx="958455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/>
              <a:t>Salud pública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142888" y="2430288"/>
            <a:ext cx="84792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2104569" y="2432006"/>
            <a:ext cx="79965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3013476" y="2429378"/>
            <a:ext cx="847927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3957223" y="2429378"/>
            <a:ext cx="921204" cy="295745"/>
          </a:xfrm>
          <a:prstGeom prst="roundRect">
            <a:avLst/>
          </a:prstGeom>
          <a:solidFill>
            <a:srgbClr val="06A3EA">
              <a:alpha val="52941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875664" y="3272126"/>
            <a:ext cx="9831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/>
              <a:t>Política social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63957" y="4569134"/>
            <a:ext cx="225821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50" dirty="0"/>
              <a:t>Libre circulación de personas, servicios y capitales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62104" y="2454139"/>
            <a:ext cx="83268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/>
              <a:t>Inversiones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51529" y="2440747"/>
            <a:ext cx="9584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Medio ambiente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59688" y="2455049"/>
            <a:ext cx="7613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Transportes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25325" y="2447354"/>
            <a:ext cx="589218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50" dirty="0"/>
              <a:t>Energía</a:t>
            </a:r>
          </a:p>
        </p:txBody>
      </p:sp>
    </p:spTree>
    <p:extLst>
      <p:ext uri="{BB962C8B-B14F-4D97-AF65-F5344CB8AC3E}">
        <p14:creationId xmlns:p14="http://schemas.microsoft.com/office/powerpoint/2010/main" val="32631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3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rgbClr val="0060A0"/>
                </a:solidFill>
                <a:latin typeface="Calibri" charset="0"/>
              </a:rPr>
              <a:t>MÉTODOS DE TRABAJO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847435"/>
            <a:ext cx="8229600" cy="710973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902513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+mj-lt"/>
              </a:rPr>
              <a:t>El Comité puede ser consultado por el Parlamento Europeo, el Consejo de la UE o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+mj-lt"/>
              </a:rPr>
              <a:t>la Comisión Europea. Los dictámenes pueden responder a una </a:t>
            </a:r>
            <a:r>
              <a:rPr lang="es-ES" sz="1400" b="1" dirty="0">
                <a:solidFill>
                  <a:schemeClr val="bg1"/>
                </a:solidFill>
                <a:latin typeface="+mj-lt"/>
              </a:rPr>
              <a:t>consulta obligatoria</a:t>
            </a:r>
            <a:r>
              <a:rPr lang="es-ES" sz="1400" dirty="0">
                <a:solidFill>
                  <a:schemeClr val="bg1"/>
                </a:solidFill>
                <a:latin typeface="+mj-lt"/>
              </a:rPr>
              <a:t> o ser </a:t>
            </a:r>
            <a:r>
              <a:rPr lang="es-ES" sz="1400" b="1" dirty="0">
                <a:solidFill>
                  <a:schemeClr val="bg1"/>
                </a:solidFill>
                <a:latin typeface="+mj-lt"/>
              </a:rPr>
              <a:t>de iniciativa</a:t>
            </a:r>
            <a:r>
              <a:rPr lang="es-ES" sz="1400" dirty="0">
                <a:solidFill>
                  <a:schemeClr val="bg1"/>
                </a:solidFill>
                <a:latin typeface="+mj-lt"/>
              </a:rPr>
              <a:t> o </a:t>
            </a:r>
            <a:r>
              <a:rPr lang="es-ES" sz="1400" b="1" dirty="0">
                <a:solidFill>
                  <a:schemeClr val="bg1"/>
                </a:solidFill>
                <a:latin typeface="+mj-lt"/>
              </a:rPr>
              <a:t>exploratorios</a:t>
            </a:r>
            <a:r>
              <a:rPr lang="es-ES" sz="13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2558495"/>
            <a:ext cx="8229600" cy="561458"/>
          </a:xfrm>
          <a:prstGeom prst="rect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725952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Para emitir dictámenes, las secciones suelen constituir </a:t>
            </a:r>
            <a:r>
              <a:rPr lang="es-ES" sz="1400" b="1" dirty="0">
                <a:solidFill>
                  <a:schemeClr val="bg1"/>
                </a:solidFill>
                <a:latin typeface="Calibri" pitchFamily="34" charset="0"/>
              </a:rPr>
              <a:t>grupos de estudio</a:t>
            </a: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, cada uno con un </a:t>
            </a:r>
            <a:r>
              <a:rPr lang="es-ES" sz="1400" b="1" dirty="0">
                <a:solidFill>
                  <a:schemeClr val="bg1"/>
                </a:solidFill>
                <a:latin typeface="Calibri" pitchFamily="34" charset="0"/>
              </a:rPr>
              <a:t>ponente</a:t>
            </a: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s-ES" sz="1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3117436"/>
            <a:ext cx="8229600" cy="561600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275838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+mj-lt"/>
              </a:rPr>
              <a:t>En las reuniones se mantienen debates constructivos para llegar a un consenso.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3679036"/>
            <a:ext cx="8229600" cy="561458"/>
          </a:xfrm>
          <a:prstGeom prst="rect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3846493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Se celebra </a:t>
            </a:r>
            <a:r>
              <a:rPr lang="es-ES" sz="1400" b="1" dirty="0">
                <a:solidFill>
                  <a:schemeClr val="bg1"/>
                </a:solidFill>
                <a:latin typeface="Calibri" pitchFamily="34" charset="0"/>
              </a:rPr>
              <a:t>una votación</a:t>
            </a: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 en la </a:t>
            </a:r>
            <a:r>
              <a:rPr lang="es-ES" sz="1400" b="1" dirty="0">
                <a:solidFill>
                  <a:schemeClr val="bg1"/>
                </a:solidFill>
                <a:latin typeface="Calibri" pitchFamily="34" charset="0"/>
              </a:rPr>
              <a:t>reunión de la sección</a:t>
            </a: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 y posteriormente en el </a:t>
            </a:r>
            <a:r>
              <a:rPr lang="es-ES" sz="1400" b="1" dirty="0">
                <a:solidFill>
                  <a:schemeClr val="bg1"/>
                </a:solidFill>
                <a:latin typeface="Calibri" pitchFamily="34" charset="0"/>
              </a:rPr>
              <a:t>pleno</a:t>
            </a: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4226104"/>
            <a:ext cx="8229600" cy="841196"/>
          </a:xfrm>
          <a:prstGeom prst="rect">
            <a:avLst/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439241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El </a:t>
            </a:r>
            <a:r>
              <a:rPr lang="es-ES" sz="1400" b="1" dirty="0">
                <a:solidFill>
                  <a:schemeClr val="bg1"/>
                </a:solidFill>
                <a:latin typeface="Calibri" pitchFamily="34" charset="0"/>
              </a:rPr>
              <a:t>dictamen final</a:t>
            </a: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1400" b="1" dirty="0">
                <a:solidFill>
                  <a:schemeClr val="bg1"/>
                </a:solidFill>
                <a:latin typeface="Calibri" pitchFamily="34" charset="0"/>
              </a:rPr>
              <a:t>se envía a las instituciones europeas</a:t>
            </a:r>
          </a:p>
          <a:p>
            <a:pPr algn="ctr">
              <a:defRPr/>
            </a:pP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y se publica en el </a:t>
            </a:r>
            <a:r>
              <a:rPr lang="es-ES" sz="1400" b="1" dirty="0">
                <a:solidFill>
                  <a:schemeClr val="bg1"/>
                </a:solidFill>
                <a:latin typeface="Calibri" pitchFamily="34" charset="0"/>
              </a:rPr>
              <a:t>Diario Oficial de la Unión Europea</a:t>
            </a:r>
            <a:r>
              <a:rPr lang="es-ES" sz="1400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0" name="Triangle 19"/>
          <p:cNvSpPr/>
          <p:nvPr/>
        </p:nvSpPr>
        <p:spPr>
          <a:xfrm rot="10800000">
            <a:off x="4377930" y="2558673"/>
            <a:ext cx="388139" cy="151919"/>
          </a:xfrm>
          <a:prstGeom prst="triangle">
            <a:avLst>
              <a:gd name="adj" fmla="val 50888"/>
            </a:avLst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/>
          <p:cNvSpPr/>
          <p:nvPr/>
        </p:nvSpPr>
        <p:spPr>
          <a:xfrm rot="10800000">
            <a:off x="4377930" y="3091596"/>
            <a:ext cx="388139" cy="151919"/>
          </a:xfrm>
          <a:prstGeom prst="triangle">
            <a:avLst>
              <a:gd name="adj" fmla="val 50888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riangle 21"/>
          <p:cNvSpPr/>
          <p:nvPr/>
        </p:nvSpPr>
        <p:spPr>
          <a:xfrm rot="10800000">
            <a:off x="4377930" y="3674356"/>
            <a:ext cx="388139" cy="151919"/>
          </a:xfrm>
          <a:prstGeom prst="triangle">
            <a:avLst>
              <a:gd name="adj" fmla="val 50888"/>
            </a:avLst>
          </a:prstGeom>
          <a:solidFill>
            <a:srgbClr val="006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iangle 22"/>
          <p:cNvSpPr/>
          <p:nvPr/>
        </p:nvSpPr>
        <p:spPr>
          <a:xfrm rot="10800000">
            <a:off x="4377930" y="4226101"/>
            <a:ext cx="388139" cy="151919"/>
          </a:xfrm>
          <a:prstGeom prst="triangle">
            <a:avLst>
              <a:gd name="adj" fmla="val 50888"/>
            </a:avLst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 animBg="1"/>
      <p:bldP spid="9" grpId="0"/>
      <p:bldP spid="12" grpId="0" animBg="1"/>
      <p:bldP spid="13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521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 algn="ctr"/>
            <a:r>
              <a:rPr lang="es-ES" sz="2000" dirty="0">
                <a:solidFill>
                  <a:srgbClr val="0060A0"/>
                </a:solidFill>
                <a:latin typeface="Calibri" panose="020F0502020204030204" pitchFamily="34" charset="0"/>
              </a:rPr>
              <a:t>UNA ASAMBLEA DE </a:t>
            </a:r>
            <a:r>
              <a:rPr lang="es-ES" sz="2000" b="1" dirty="0">
                <a:solidFill>
                  <a:srgbClr val="0060A0"/>
                </a:solidFill>
                <a:latin typeface="Calibri" panose="020F0502020204030204" pitchFamily="34" charset="0"/>
              </a:rPr>
              <a:t>329 MIEMBROS</a:t>
            </a:r>
            <a:r>
              <a:rPr lang="es-ES" sz="2000" dirty="0">
                <a:solidFill>
                  <a:srgbClr val="0060A0"/>
                </a:solidFill>
                <a:latin typeface="Calibri" panose="020F0502020204030204" pitchFamily="34" charset="0"/>
              </a:rPr>
              <a:t> DE TODOS LOS ESTADOS MIEMBROS DE LA UE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37280" y="1882775"/>
            <a:ext cx="4836160" cy="753745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s-ES" sz="1800" dirty="0">
                <a:solidFill>
                  <a:srgbClr val="595959"/>
                </a:solidFill>
                <a:latin typeface="Calibri" panose="020F0502020204030204" pitchFamily="34" charset="0"/>
              </a:rPr>
              <a:t>nombrados para un </a:t>
            </a:r>
            <a:r>
              <a:rPr lang="es-ES" sz="1800" b="1" dirty="0">
                <a:solidFill>
                  <a:srgbClr val="595959"/>
                </a:solidFill>
                <a:latin typeface="Calibri" panose="020F0502020204030204" pitchFamily="34" charset="0"/>
              </a:rPr>
              <a:t>mandato renovable de cinco años por el Consejo</a:t>
            </a:r>
            <a:r>
              <a:rPr lang="es-ES" sz="1800" dirty="0">
                <a:solidFill>
                  <a:srgbClr val="595959"/>
                </a:solidFill>
                <a:latin typeface="Calibri" panose="020F0502020204030204" pitchFamily="34" charset="0"/>
              </a:rPr>
              <a:t> a propuesta de cada Estado miembro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37280" y="2636520"/>
            <a:ext cx="4836160" cy="75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ES" sz="1800" dirty="0">
                <a:solidFill>
                  <a:srgbClr val="595959"/>
                </a:solidFill>
                <a:latin typeface="Calibri" panose="020F0502020204030204" pitchFamily="34" charset="0"/>
              </a:rPr>
              <a:t>cuyos gastos de viaje y alojamiento cubre el CESE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37280" y="3390265"/>
            <a:ext cx="4998720" cy="75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sz="1800" b="1" dirty="0">
                <a:solidFill>
                  <a:srgbClr val="595959"/>
                </a:solidFill>
                <a:latin typeface="Calibri" panose="020F0502020204030204" pitchFamily="34" charset="0"/>
              </a:rPr>
              <a:t>no afincados a tiempo completo en Bruselas</a:t>
            </a:r>
            <a:r>
              <a:rPr lang="es-ES" sz="1800" dirty="0">
                <a:solidFill>
                  <a:srgbClr val="595959"/>
                </a:solidFill>
                <a:latin typeface="Calibri" panose="020F0502020204030204" pitchFamily="34" charset="0"/>
              </a:rPr>
              <a:t>: la mayoría continúa con su propio trabajo en casa</a:t>
            </a:r>
          </a:p>
        </p:txBody>
      </p:sp>
    </p:spTree>
    <p:extLst>
      <p:ext uri="{BB962C8B-B14F-4D97-AF65-F5344CB8AC3E}">
        <p14:creationId xmlns:p14="http://schemas.microsoft.com/office/powerpoint/2010/main" val="19700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19760" y="1419225"/>
            <a:ext cx="4897120" cy="52133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0"/>
            <a:r>
              <a:rPr lang="es-ES" sz="2000" b="1">
                <a:solidFill>
                  <a:srgbClr val="0060A0"/>
                </a:solidFill>
                <a:latin typeface="Calibri" panose="020F0502020204030204" pitchFamily="34" charset="0"/>
              </a:rPr>
              <a:t>NÚMERO DE MIEMBROS POR PAÍS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8008" y="257175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9265" y="335459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9172" y="282020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9475" y="399258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7006" y="266631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2592" y="4031974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828" y="409728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14588" y="323425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9591" y="297408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4548" y="326522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3924" y="374929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2422" y="418586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82091" y="287290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0092" y="266631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11883" y="188863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71750" y="3354401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6610" y="1329128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41325" y="2196416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62592" y="2392427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6840" y="345008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39917" y="307452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81895" y="1952282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41325" y="1735324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19374" y="309723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92099" y="4493639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9A4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19172" y="2195643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04400" y="3436265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56215" y="4762940"/>
            <a:ext cx="395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>
                <a:solidFill>
                  <a:srgbClr val="1E9DC2"/>
                </a:solidFill>
              </a:rPr>
              <a:t>5</a:t>
            </a: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73" y="3276974"/>
            <a:ext cx="341128" cy="284273"/>
          </a:xfrm>
          <a:prstGeom prst="rect">
            <a:avLst/>
          </a:prstGeom>
        </p:spPr>
      </p:pic>
      <p:pic>
        <p:nvPicPr>
          <p:cNvPr id="39" name="Picture 38">
            <a:hlinkClick r:id="rId6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63" y="3228408"/>
            <a:ext cx="341127" cy="284273"/>
          </a:xfrm>
          <a:prstGeom prst="rect">
            <a:avLst/>
          </a:prstGeom>
        </p:spPr>
      </p:pic>
      <p:pic>
        <p:nvPicPr>
          <p:cNvPr id="40" name="Picture 39">
            <a:hlinkClick r:id="rId8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96" y="3896850"/>
            <a:ext cx="341127" cy="284272"/>
          </a:xfrm>
          <a:prstGeom prst="rect">
            <a:avLst/>
          </a:prstGeom>
        </p:spPr>
      </p:pic>
      <p:pic>
        <p:nvPicPr>
          <p:cNvPr id="41" name="Picture 40">
            <a:hlinkClick r:id="rId10"/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22" y="3974348"/>
            <a:ext cx="341127" cy="284272"/>
          </a:xfrm>
          <a:prstGeom prst="rect">
            <a:avLst/>
          </a:prstGeom>
        </p:spPr>
      </p:pic>
      <p:pic>
        <p:nvPicPr>
          <p:cNvPr id="43" name="Picture 42">
            <a:hlinkClick r:id="rId12"/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56" y="2261426"/>
            <a:ext cx="341127" cy="284272"/>
          </a:xfrm>
          <a:prstGeom prst="rect">
            <a:avLst/>
          </a:prstGeom>
        </p:spPr>
      </p:pic>
      <p:pic>
        <p:nvPicPr>
          <p:cNvPr id="44" name="Picture 43">
            <a:hlinkClick r:id="rId14"/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50" y="2764051"/>
            <a:ext cx="341127" cy="284272"/>
          </a:xfrm>
          <a:prstGeom prst="rect">
            <a:avLst/>
          </a:prstGeom>
        </p:spPr>
      </p:pic>
      <p:pic>
        <p:nvPicPr>
          <p:cNvPr id="45" name="Picture 44">
            <a:hlinkClick r:id="rId16"/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42" y="2546718"/>
            <a:ext cx="341127" cy="284272"/>
          </a:xfrm>
          <a:prstGeom prst="rect">
            <a:avLst/>
          </a:prstGeom>
        </p:spPr>
      </p:pic>
      <p:pic>
        <p:nvPicPr>
          <p:cNvPr id="46" name="Picture 45">
            <a:hlinkClick r:id="rId18"/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10" y="2060622"/>
            <a:ext cx="341127" cy="284272"/>
          </a:xfrm>
          <a:prstGeom prst="rect">
            <a:avLst/>
          </a:prstGeom>
        </p:spPr>
      </p:pic>
      <p:pic>
        <p:nvPicPr>
          <p:cNvPr id="47" name="Picture 46">
            <a:hlinkClick r:id="rId20"/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41" y="3002437"/>
            <a:ext cx="341127" cy="284272"/>
          </a:xfrm>
          <a:prstGeom prst="rect">
            <a:avLst/>
          </a:prstGeom>
        </p:spPr>
      </p:pic>
      <p:pic>
        <p:nvPicPr>
          <p:cNvPr id="48" name="Picture 47">
            <a:hlinkClick r:id="rId22"/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04" y="1769488"/>
            <a:ext cx="341127" cy="284272"/>
          </a:xfrm>
          <a:prstGeom prst="rect">
            <a:avLst/>
          </a:prstGeom>
        </p:spPr>
      </p:pic>
      <p:pic>
        <p:nvPicPr>
          <p:cNvPr id="49" name="Picture 48">
            <a:hlinkClick r:id="rId24"/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14" y="1201803"/>
            <a:ext cx="341127" cy="284272"/>
          </a:xfrm>
          <a:prstGeom prst="rect">
            <a:avLst/>
          </a:prstGeom>
        </p:spPr>
      </p:pic>
      <p:pic>
        <p:nvPicPr>
          <p:cNvPr id="50" name="Picture 49">
            <a:hlinkClick r:id="rId26"/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87" y="2695142"/>
            <a:ext cx="341127" cy="284272"/>
          </a:xfrm>
          <a:prstGeom prst="rect">
            <a:avLst/>
          </a:prstGeom>
        </p:spPr>
      </p:pic>
      <p:pic>
        <p:nvPicPr>
          <p:cNvPr id="51" name="Picture 50">
            <a:hlinkClick r:id="rId28"/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36" y="3922851"/>
            <a:ext cx="341127" cy="284272"/>
          </a:xfrm>
          <a:prstGeom prst="rect">
            <a:avLst/>
          </a:prstGeom>
        </p:spPr>
      </p:pic>
      <p:pic>
        <p:nvPicPr>
          <p:cNvPr id="52" name="Picture 51">
            <a:hlinkClick r:id="rId30"/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2" y="1785812"/>
            <a:ext cx="341127" cy="284272"/>
          </a:xfrm>
          <a:prstGeom prst="rect">
            <a:avLst/>
          </a:prstGeom>
        </p:spPr>
      </p:pic>
      <p:pic>
        <p:nvPicPr>
          <p:cNvPr id="53" name="Picture 52">
            <a:hlinkClick r:id="rId32"/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1" y="1987930"/>
            <a:ext cx="341127" cy="284272"/>
          </a:xfrm>
          <a:prstGeom prst="rect">
            <a:avLst/>
          </a:prstGeom>
        </p:spPr>
      </p:pic>
      <p:pic>
        <p:nvPicPr>
          <p:cNvPr id="54" name="Picture 53">
            <a:hlinkClick r:id="rId34"/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01" y="2239012"/>
            <a:ext cx="341126" cy="284272"/>
          </a:xfrm>
          <a:prstGeom prst="rect">
            <a:avLst/>
          </a:prstGeom>
        </p:spPr>
      </p:pic>
      <p:pic>
        <p:nvPicPr>
          <p:cNvPr id="55" name="Picture 54">
            <a:hlinkClick r:id="rId36"/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84" y="2536699"/>
            <a:ext cx="341126" cy="284271"/>
          </a:xfrm>
          <a:prstGeom prst="rect">
            <a:avLst/>
          </a:prstGeom>
        </p:spPr>
      </p:pic>
      <p:pic>
        <p:nvPicPr>
          <p:cNvPr id="56" name="Picture 55">
            <a:hlinkClick r:id="rId38"/>
          </p:cNvPr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96" y="2850546"/>
            <a:ext cx="341125" cy="284271"/>
          </a:xfrm>
          <a:prstGeom prst="rect">
            <a:avLst/>
          </a:prstGeom>
        </p:spPr>
      </p:pic>
      <p:pic>
        <p:nvPicPr>
          <p:cNvPr id="57" name="Picture 56">
            <a:hlinkClick r:id="rId40"/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788" y="3014455"/>
            <a:ext cx="341125" cy="284270"/>
          </a:xfrm>
          <a:prstGeom prst="rect">
            <a:avLst/>
          </a:prstGeom>
        </p:spPr>
      </p:pic>
      <p:pic>
        <p:nvPicPr>
          <p:cNvPr id="58" name="Picture 57">
            <a:hlinkClick r:id="rId42"/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14" y="3481236"/>
            <a:ext cx="341124" cy="284270"/>
          </a:xfrm>
          <a:prstGeom prst="rect">
            <a:avLst/>
          </a:prstGeom>
        </p:spPr>
      </p:pic>
      <p:pic>
        <p:nvPicPr>
          <p:cNvPr id="59" name="Picture 58">
            <a:hlinkClick r:id="rId44"/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04" y="3598314"/>
            <a:ext cx="341124" cy="284270"/>
          </a:xfrm>
          <a:prstGeom prst="rect">
            <a:avLst/>
          </a:prstGeom>
        </p:spPr>
      </p:pic>
      <p:pic>
        <p:nvPicPr>
          <p:cNvPr id="60" name="Picture 59">
            <a:hlinkClick r:id="rId46"/>
          </p:cNvPr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357" y="3304026"/>
            <a:ext cx="341124" cy="284270"/>
          </a:xfrm>
          <a:prstGeom prst="rect">
            <a:avLst/>
          </a:prstGeom>
        </p:spPr>
      </p:pic>
      <p:pic>
        <p:nvPicPr>
          <p:cNvPr id="61" name="Picture 60">
            <a:hlinkClick r:id="rId48"/>
          </p:cNvPr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93" y="3224214"/>
            <a:ext cx="341124" cy="284270"/>
          </a:xfrm>
          <a:prstGeom prst="rect">
            <a:avLst/>
          </a:prstGeom>
        </p:spPr>
      </p:pic>
      <p:pic>
        <p:nvPicPr>
          <p:cNvPr id="62" name="Picture 61">
            <a:hlinkClick r:id="rId50"/>
          </p:cNvPr>
          <p:cNvPicPr>
            <a:picLocks noChangeAspect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22" y="3786500"/>
            <a:ext cx="341124" cy="284270"/>
          </a:xfrm>
          <a:prstGeom prst="rect">
            <a:avLst/>
          </a:prstGeom>
        </p:spPr>
      </p:pic>
      <p:pic>
        <p:nvPicPr>
          <p:cNvPr id="63" name="Picture 62">
            <a:hlinkClick r:id="rId52"/>
          </p:cNvPr>
          <p:cNvPicPr>
            <a:picLocks noChangeAspect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81" y="4065705"/>
            <a:ext cx="341124" cy="284270"/>
          </a:xfrm>
          <a:prstGeom prst="rect">
            <a:avLst/>
          </a:prstGeom>
        </p:spPr>
      </p:pic>
      <p:pic>
        <p:nvPicPr>
          <p:cNvPr id="64" name="Picture 63">
            <a:hlinkClick r:id="rId54"/>
          </p:cNvPr>
          <p:cNvPicPr>
            <a:picLocks noChangeAspect="1"/>
          </p:cNvPicPr>
          <p:nvPr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67" y="4773013"/>
            <a:ext cx="341124" cy="284270"/>
          </a:xfrm>
          <a:prstGeom prst="rect">
            <a:avLst/>
          </a:prstGeom>
        </p:spPr>
      </p:pic>
      <p:pic>
        <p:nvPicPr>
          <p:cNvPr id="65" name="Picture 64">
            <a:hlinkClick r:id="rId56"/>
          </p:cNvPr>
          <p:cNvPicPr>
            <a:picLocks noChangeAspect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96" y="4694597"/>
            <a:ext cx="341124" cy="28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rgbClr val="0060A0"/>
                </a:solidFill>
                <a:latin typeface="Calibri" charset="0"/>
              </a:rPr>
              <a:t>ÓRGANOS DE TRABAJO: SEIS SECCIONES</a:t>
            </a:r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402336" y="1866773"/>
            <a:ext cx="1289304" cy="3406266"/>
          </a:xfrm>
          <a:prstGeom prst="rect">
            <a:avLst/>
          </a:prstGeom>
          <a:solidFill>
            <a:srgbClr val="CBB7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5"/>
          </p:cNvPr>
          <p:cNvSpPr/>
          <p:nvPr/>
        </p:nvSpPr>
        <p:spPr>
          <a:xfrm>
            <a:off x="1810512" y="1866773"/>
            <a:ext cx="1289304" cy="3406266"/>
          </a:xfrm>
          <a:prstGeom prst="rect">
            <a:avLst/>
          </a:prstGeom>
          <a:solidFill>
            <a:srgbClr val="F1A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18688" y="1866773"/>
            <a:ext cx="1289304" cy="3406266"/>
          </a:xfrm>
          <a:prstGeom prst="rect">
            <a:avLst/>
          </a:prstGeom>
          <a:solidFill>
            <a:srgbClr val="00AD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6864" y="1866773"/>
            <a:ext cx="1289304" cy="34062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35040" y="1866773"/>
            <a:ext cx="1289304" cy="3406266"/>
          </a:xfrm>
          <a:prstGeom prst="rect">
            <a:avLst/>
          </a:prstGeom>
          <a:solidFill>
            <a:srgbClr val="B4CF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43216" y="1866772"/>
            <a:ext cx="1289304" cy="34062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2336" y="1866773"/>
            <a:ext cx="1289304" cy="572770"/>
          </a:xfrm>
        </p:spPr>
        <p:txBody>
          <a:bodyPr>
            <a:no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ECO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10512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</a:rPr>
              <a:t>INT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18688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</a:rPr>
              <a:t>TEN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26864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</a:rPr>
              <a:t>SOC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35040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</a:rPr>
              <a:t>NAT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443216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</a:rPr>
              <a:t>REX</a:t>
            </a:r>
          </a:p>
        </p:txBody>
      </p:sp>
      <p:sp>
        <p:nvSpPr>
          <p:cNvPr id="21" name="TextBox 20">
            <a:hlinkClick r:id="rId4"/>
          </p:cNvPr>
          <p:cNvSpPr txBox="1"/>
          <p:nvPr/>
        </p:nvSpPr>
        <p:spPr>
          <a:xfrm>
            <a:off x="402336" y="2357247"/>
            <a:ext cx="1289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chemeClr val="bg1"/>
                </a:solidFill>
              </a:rPr>
              <a:t>Unión Económica y Monetaria y Cohesión Económica y Social</a:t>
            </a:r>
          </a:p>
        </p:txBody>
      </p:sp>
      <p:sp>
        <p:nvSpPr>
          <p:cNvPr id="22" name="TextBox 21">
            <a:hlinkClick r:id="rId5"/>
          </p:cNvPr>
          <p:cNvSpPr txBox="1"/>
          <p:nvPr/>
        </p:nvSpPr>
        <p:spPr>
          <a:xfrm>
            <a:off x="1810512" y="2357247"/>
            <a:ext cx="12893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chemeClr val="bg1"/>
                </a:solidFill>
              </a:rPr>
              <a:t>Mercado Único, Producción y Consumo</a:t>
            </a:r>
          </a:p>
        </p:txBody>
      </p:sp>
      <p:sp>
        <p:nvSpPr>
          <p:cNvPr id="23" name="TextBox 22">
            <a:hlinkClick r:id="rId6"/>
          </p:cNvPr>
          <p:cNvSpPr txBox="1"/>
          <p:nvPr/>
        </p:nvSpPr>
        <p:spPr>
          <a:xfrm>
            <a:off x="3218688" y="2357247"/>
            <a:ext cx="12893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chemeClr val="bg1"/>
                </a:solidFill>
              </a:rPr>
              <a:t>Transportes, Energía, Infraestructuras y Sociedad de la Información</a:t>
            </a:r>
          </a:p>
        </p:txBody>
      </p:sp>
      <p:sp>
        <p:nvSpPr>
          <p:cNvPr id="24" name="TextBox 23">
            <a:hlinkClick r:id="rId7"/>
          </p:cNvPr>
          <p:cNvSpPr txBox="1"/>
          <p:nvPr/>
        </p:nvSpPr>
        <p:spPr>
          <a:xfrm>
            <a:off x="4626864" y="2357247"/>
            <a:ext cx="12893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chemeClr val="bg1"/>
                </a:solidFill>
              </a:rPr>
              <a:t>Empleo, Asuntos Sociales y Ciudadanía</a:t>
            </a:r>
          </a:p>
        </p:txBody>
      </p:sp>
      <p:sp>
        <p:nvSpPr>
          <p:cNvPr id="25" name="TextBox 24">
            <a:hlinkClick r:id="rId8"/>
          </p:cNvPr>
          <p:cNvSpPr txBox="1"/>
          <p:nvPr/>
        </p:nvSpPr>
        <p:spPr>
          <a:xfrm>
            <a:off x="6035040" y="2357247"/>
            <a:ext cx="12893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chemeClr val="bg1"/>
                </a:solidFill>
              </a:rPr>
              <a:t>Agricultura, Desarrollo Rural y Medio Ambiente</a:t>
            </a:r>
          </a:p>
        </p:txBody>
      </p:sp>
      <p:sp>
        <p:nvSpPr>
          <p:cNvPr id="26" name="TextBox 25">
            <a:hlinkClick r:id="rId9"/>
          </p:cNvPr>
          <p:cNvSpPr txBox="1"/>
          <p:nvPr/>
        </p:nvSpPr>
        <p:spPr>
          <a:xfrm>
            <a:off x="7443216" y="2357247"/>
            <a:ext cx="12893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chemeClr val="bg1"/>
                </a:solidFill>
              </a:rPr>
              <a:t>Relaciones Exteriores</a:t>
            </a:r>
          </a:p>
        </p:txBody>
      </p:sp>
    </p:spTree>
    <p:extLst>
      <p:ext uri="{BB962C8B-B14F-4D97-AF65-F5344CB8AC3E}">
        <p14:creationId xmlns:p14="http://schemas.microsoft.com/office/powerpoint/2010/main" val="17604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419225"/>
            <a:ext cx="9144000" cy="71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rgbClr val="0060A0"/>
                </a:solidFill>
                <a:latin typeface="Calibri" charset="0"/>
              </a:rPr>
              <a:t>OTROS ÓRGANOS DE TRABAJO</a:t>
            </a:r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402336" y="1866773"/>
            <a:ext cx="1289304" cy="3406266"/>
          </a:xfrm>
          <a:prstGeom prst="rect">
            <a:avLst/>
          </a:prstGeom>
          <a:solidFill>
            <a:srgbClr val="704A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5"/>
          </p:cNvPr>
          <p:cNvSpPr/>
          <p:nvPr/>
        </p:nvSpPr>
        <p:spPr>
          <a:xfrm>
            <a:off x="1810512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18688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26864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35040" y="1866773"/>
            <a:ext cx="1289304" cy="34062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43216" y="1866772"/>
            <a:ext cx="1289304" cy="34062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2336" y="1866773"/>
            <a:ext cx="1289304" cy="572770"/>
          </a:xfrm>
        </p:spPr>
        <p:txBody>
          <a:bodyPr>
            <a:no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CCMI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810512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</a:rPr>
              <a:t>ESG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18688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bg1"/>
                </a:solidFill>
              </a:rPr>
              <a:t>OMUD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26864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</a:rPr>
              <a:t>FRRL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35040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</a:rPr>
              <a:t>OMT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443216" y="1866773"/>
            <a:ext cx="1289304" cy="572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</a:rPr>
              <a:t>ODS</a:t>
            </a:r>
          </a:p>
        </p:txBody>
      </p:sp>
      <p:sp>
        <p:nvSpPr>
          <p:cNvPr id="21" name="TextBox 20">
            <a:hlinkClick r:id="rId4"/>
          </p:cNvPr>
          <p:cNvSpPr txBox="1"/>
          <p:nvPr/>
        </p:nvSpPr>
        <p:spPr>
          <a:xfrm>
            <a:off x="402336" y="2357247"/>
            <a:ext cx="12893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chemeClr val="bg1"/>
                </a:solidFill>
              </a:rPr>
              <a:t>Comisión Consultiva de las Transformaciones Industriales</a:t>
            </a:r>
          </a:p>
        </p:txBody>
      </p:sp>
      <p:sp>
        <p:nvSpPr>
          <p:cNvPr id="22" name="TextBox 21">
            <a:hlinkClick r:id="rId5"/>
          </p:cNvPr>
          <p:cNvSpPr txBox="1"/>
          <p:nvPr/>
        </p:nvSpPr>
        <p:spPr>
          <a:xfrm>
            <a:off x="1810512" y="2357247"/>
            <a:ext cx="12893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chemeClr val="bg1"/>
                </a:solidFill>
              </a:rPr>
              <a:t>Grupo ad hoc sobre el Semestre Europeo</a:t>
            </a:r>
          </a:p>
        </p:txBody>
      </p:sp>
      <p:sp>
        <p:nvSpPr>
          <p:cNvPr id="23" name="TextBox 22">
            <a:hlinkClick r:id="rId6"/>
          </p:cNvPr>
          <p:cNvSpPr txBox="1"/>
          <p:nvPr/>
        </p:nvSpPr>
        <p:spPr>
          <a:xfrm>
            <a:off x="3218688" y="2357247"/>
            <a:ext cx="12893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chemeClr val="bg1"/>
                </a:solidFill>
              </a:rPr>
              <a:t>Observatorio de la Transición Digital y el Mercado Único</a:t>
            </a:r>
          </a:p>
        </p:txBody>
      </p:sp>
      <p:sp>
        <p:nvSpPr>
          <p:cNvPr id="24" name="TextBox 23">
            <a:hlinkClick r:id="rId7"/>
          </p:cNvPr>
          <p:cNvSpPr txBox="1"/>
          <p:nvPr/>
        </p:nvSpPr>
        <p:spPr>
          <a:xfrm>
            <a:off x="4626864" y="2357247"/>
            <a:ext cx="12893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chemeClr val="bg1"/>
                </a:solidFill>
              </a:rPr>
              <a:t>Grupo ad hoc sobre Derechos Fundamentales y Estado de Derecho</a:t>
            </a:r>
          </a:p>
        </p:txBody>
      </p:sp>
      <p:sp>
        <p:nvSpPr>
          <p:cNvPr id="25" name="TextBox 24">
            <a:hlinkClick r:id="rId8"/>
          </p:cNvPr>
          <p:cNvSpPr txBox="1"/>
          <p:nvPr/>
        </p:nvSpPr>
        <p:spPr>
          <a:xfrm>
            <a:off x="6035040" y="2357247"/>
            <a:ext cx="12893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chemeClr val="bg1"/>
                </a:solidFill>
              </a:rPr>
              <a:t>Observatorio del Mercado de Trabajo</a:t>
            </a:r>
          </a:p>
        </p:txBody>
      </p:sp>
      <p:sp>
        <p:nvSpPr>
          <p:cNvPr id="26" name="TextBox 25">
            <a:hlinkClick r:id="rId9"/>
          </p:cNvPr>
          <p:cNvSpPr txBox="1"/>
          <p:nvPr/>
        </p:nvSpPr>
        <p:spPr>
          <a:xfrm>
            <a:off x="7443216" y="2357247"/>
            <a:ext cx="12893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>
                <a:solidFill>
                  <a:schemeClr val="bg1"/>
                </a:solidFill>
              </a:rPr>
              <a:t>Observatorio del Desarrollo Sostenible</a:t>
            </a:r>
          </a:p>
        </p:txBody>
      </p:sp>
    </p:spTree>
    <p:extLst>
      <p:ext uri="{BB962C8B-B14F-4D97-AF65-F5344CB8AC3E}">
        <p14:creationId xmlns:p14="http://schemas.microsoft.com/office/powerpoint/2010/main" val="37526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5631b6-5d81-4fc3-8bce-54100bda3574">
      <Value>48</Value>
      <Value>103</Value>
      <Value>160</Value>
    </TaxCatchAll>
    <EESCDocumentSubtitleFR xmlns="be5631b6-5d81-4fc3-8bce-54100bda3574" xsi:nil="true"/>
    <EESCAbstractEN xmlns="be5631b6-5d81-4fc3-8bce-54100bda3574" xsi:nil="true"/>
    <EESCAbstractFR xmlns="be5631b6-5d81-4fc3-8bce-54100bda3574" xsi:nil="true"/>
    <kb6391ced37b48e7b8d8bf36654806b3 xmlns="be5631b6-5d81-4fc3-8bce-54100bda3574">
      <Terms xmlns="http://schemas.microsoft.com/office/infopath/2007/PartnerControls"/>
    </kb6391ced37b48e7b8d8bf36654806b3>
    <f63f70ecaa7045529a6c1c36eee6ae4a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Tools</TermName>
          <TermId xmlns="http://schemas.microsoft.com/office/infopath/2007/PartnerControls">475ae005-fd1e-4cd0-b272-1b5cb0b043f6</TermId>
        </TermInfo>
      </Terms>
    </f63f70ecaa7045529a6c1c36eee6ae4a>
    <IconOverlay xmlns="http://schemas.microsoft.com/sharepoint/v4" xsi:nil="true"/>
    <e9bd31856ca3416783fad5b473c0cbcf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D2 VIP</TermName>
          <TermId xmlns="http://schemas.microsoft.com/office/infopath/2007/PartnerControls">8d689e1f-5f09-4b8f-9c26-9b42f0dffbd9</TermId>
        </TermInfo>
      </Terms>
    </e9bd31856ca3416783fad5b473c0cbcf>
    <p4cc95f7838144738d31897a3c221961 xmlns="be5631b6-5d81-4fc3-8bce-54100bda3574">
      <Terms xmlns="http://schemas.microsoft.com/office/infopath/2007/PartnerControls"/>
    </p4cc95f7838144738d31897a3c221961>
    <EESCDocumentSubtitleEN xmlns="be5631b6-5d81-4fc3-8bce-54100bda3574" xsi:nil="true"/>
    <EESCDocumentLanguage xmlns="be5631b6-5d81-4fc3-8bce-54100bda3574">ES</EESCDocumentLanguage>
    <p1e33a4286104e35b50e9a82123e5bb9 xmlns="be5631b6-5d81-4fc3-8bce-54100bda3574">
      <Terms xmlns="http://schemas.microsoft.com/office/infopath/2007/PartnerControls"/>
    </p1e33a4286104e35b50e9a82123e5bb9>
    <EESCWebpartDescriptionFR xmlns="be5631b6-5d81-4fc3-8bce-54100bda3574">&lt;p&gt;​&lt;span class="et-tab et-activetab"&gt;Cliquez sur le bouton de la langue 
pour trouver votre présentation!&lt;/span&gt;&lt;/p&gt;</EESCWebpartDescriptionFR>
    <EESCDocumentSortOrder xmlns="be5631b6-5d81-4fc3-8bce-54100bda3574" xsi:nil="true"/>
    <EESCDocumentTitleEN xmlns="be5631b6-5d81-4fc3-8bce-54100bda3574">Powerpoint presentation - EESC</EESCDocumentTitleEN>
    <EESCDocumentTitleFR xmlns="be5631b6-5d81-4fc3-8bce-54100bda3574">Powerpoint presentation - EESC</EESCDocumentTitleFR>
    <a25935c57f394befb28598c841abebd2 xmlns="be5631b6-5d81-4fc3-8bce-54100bda357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 of the EESC (PPT)</TermName>
          <TermId xmlns="http://schemas.microsoft.com/office/infopath/2007/PartnerControls">7c39bac2-8d5f-497f-a17f-91f188c4b231</TermId>
        </TermInfo>
      </Terms>
    </a25935c57f394befb28598c841abebd2>
    <EESCWebpartDescriptionEN xmlns="be5631b6-5d81-4fc3-8bce-54100bda3574">&lt;p&gt;​&lt;span class="et-tab et-activetab"&gt;Click on the language button to find 
your presentation!&lt;/span&gt;&lt;/p&gt;</EESCWebpartDescriptionE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ESC Intranet Document Content Type" ma:contentTypeID="0x010100B85EA8B0E0F14FF991E573FFDAD6900000410E33DB6FE37B438260E5F200D9F1F7" ma:contentTypeVersion="11" ma:contentTypeDescription="EESC Document Content Type" ma:contentTypeScope="" ma:versionID="4674365865e806ca8dac474742f4f116">
  <xsd:schema xmlns:xsd="http://www.w3.org/2001/XMLSchema" xmlns:xs="http://www.w3.org/2001/XMLSchema" xmlns:p="http://schemas.microsoft.com/office/2006/metadata/properties" xmlns:ns2="be5631b6-5d81-4fc3-8bce-54100bda3574" xmlns:ns3="http://schemas.microsoft.com/sharepoint/v4" xmlns:ns4="5d0a19b5-9ec2-4a50-b920-c152286d37ac" targetNamespace="http://schemas.microsoft.com/office/2006/metadata/properties" ma:root="true" ma:fieldsID="25338ad5c87515a8daf1c6723f8a56d8" ns2:_="" ns3:_="" ns4:_="">
    <xsd:import namespace="be5631b6-5d81-4fc3-8bce-54100bda3574"/>
    <xsd:import namespace="http://schemas.microsoft.com/sharepoint/v4"/>
    <xsd:import namespace="5d0a19b5-9ec2-4a50-b920-c152286d37ac"/>
    <xsd:element name="properties">
      <xsd:complexType>
        <xsd:sequence>
          <xsd:element name="documentManagement">
            <xsd:complexType>
              <xsd:all>
                <xsd:element ref="ns2:EESCDocumentTitleEN" minOccurs="0"/>
                <xsd:element ref="ns2:EESCDocumentTitleFR" minOccurs="0"/>
                <xsd:element ref="ns2:EESCDocumentSubtitleEN" minOccurs="0"/>
                <xsd:element ref="ns2:EESCDocumentSubtitleFR" minOccurs="0"/>
                <xsd:element ref="ns2:EESCDocumentLanguage" minOccurs="0"/>
                <xsd:element ref="ns2:EESCAbstractEN" minOccurs="0"/>
                <xsd:element ref="ns2:EESCAbstractFR" minOccurs="0"/>
                <xsd:element ref="ns2:EESCDocumentSortOrder" minOccurs="0"/>
                <xsd:element ref="ns2:kb6391ced37b48e7b8d8bf36654806b3" minOccurs="0"/>
                <xsd:element ref="ns2:TaxCatchAll" minOccurs="0"/>
                <xsd:element ref="ns2:TaxCatchAllLabel" minOccurs="0"/>
                <xsd:element ref="ns2:f63f70ecaa7045529a6c1c36eee6ae4a" minOccurs="0"/>
                <xsd:element ref="ns2:a25935c57f394befb28598c841abebd2" minOccurs="0"/>
                <xsd:element ref="ns2:e9bd31856ca3416783fad5b473c0cbcf" minOccurs="0"/>
                <xsd:element ref="ns2:EESCWebpartDescriptionFR" minOccurs="0"/>
                <xsd:element ref="ns2:EESCWebpartDescriptionEN" minOccurs="0"/>
                <xsd:element ref="ns3:IconOverlay" minOccurs="0"/>
                <xsd:element ref="ns2:p4cc95f7838144738d31897a3c221961" minOccurs="0"/>
                <xsd:element ref="ns2:p1e33a4286104e35b50e9a82123e5bb9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631b6-5d81-4fc3-8bce-54100bda3574" elementFormDefault="qualified">
    <xsd:import namespace="http://schemas.microsoft.com/office/2006/documentManagement/types"/>
    <xsd:import namespace="http://schemas.microsoft.com/office/infopath/2007/PartnerControls"/>
    <xsd:element name="EESCDocumentTitleEN" ma:index="2" nillable="true" ma:displayName="TitleEN" ma:internalName="EESCDocumentTitleEN">
      <xsd:simpleType>
        <xsd:restriction base="dms:Text"/>
      </xsd:simpleType>
    </xsd:element>
    <xsd:element name="EESCDocumentTitleFR" ma:index="3" nillable="true" ma:displayName="Titre" ma:internalName="EESCDocumentTitleFR">
      <xsd:simpleType>
        <xsd:restriction base="dms:Text"/>
      </xsd:simpleType>
    </xsd:element>
    <xsd:element name="EESCDocumentSubtitleEN" ma:index="4" nillable="true" ma:displayName="Document subtitle" ma:internalName="EESCDocumentSubtitleEN">
      <xsd:simpleType>
        <xsd:restriction base="dms:Text"/>
      </xsd:simpleType>
    </xsd:element>
    <xsd:element name="EESCDocumentSubtitleFR" ma:index="5" nillable="true" ma:displayName="Document sous-titre" ma:internalName="EESCDocumentSubtitleFR">
      <xsd:simpleType>
        <xsd:restriction base="dms:Text"/>
      </xsd:simpleType>
    </xsd:element>
    <xsd:element name="EESCDocumentLanguage" ma:index="6" nillable="true" ma:displayName="Language" ma:default="EN" ma:format="Dropdown" ma:internalName="EESCDocumentLanguage">
      <xsd:simpleType>
        <xsd:restriction base="dms:Choice">
          <xsd:enumeration value="EN"/>
          <xsd:enumeration value="FR"/>
          <xsd:enumeration value="BG"/>
          <xsd:enumeration value="CS"/>
          <xsd:enumeration value="DA"/>
          <xsd:enumeration value="DE"/>
          <xsd:enumeration value="EL"/>
          <xsd:enumeration value="ES"/>
          <xsd:enumeration value="ET"/>
          <xsd:enumeration value="FI"/>
          <xsd:enumeration value="GA"/>
          <xsd:enumeration value="HR"/>
          <xsd:enumeration value="HU"/>
          <xsd:enumeration value="IS"/>
          <xsd:enumeration value="IT"/>
          <xsd:enumeration value="LT"/>
          <xsd:enumeration value="LV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SV"/>
          <xsd:enumeration value="EN-FR"/>
          <xsd:enumeration value="FR-EN"/>
          <xsd:enumeration value="FR-NL"/>
          <xsd:enumeration value="EN-FR-DE"/>
          <xsd:enumeration value="All languages"/>
        </xsd:restriction>
      </xsd:simpleType>
    </xsd:element>
    <xsd:element name="EESCAbstractEN" ma:index="7" nillable="true" ma:displayName="Document Abstract EN" ma:internalName="EESCAbstractEN">
      <xsd:simpleType>
        <xsd:restriction base="dms:Unknown"/>
      </xsd:simpleType>
    </xsd:element>
    <xsd:element name="EESCAbstractFR" ma:index="8" nillable="true" ma:displayName="Document Abstract FR" ma:internalName="EESCAbstractFR">
      <xsd:simpleType>
        <xsd:restriction base="dms:Unknown"/>
      </xsd:simpleType>
    </xsd:element>
    <xsd:element name="EESCDocumentSortOrder" ma:index="10" nillable="true" ma:displayName="Sort Order" ma:decimals="0" ma:internalName="EESCDocumentSortOrder">
      <xsd:simpleType>
        <xsd:restriction base="dms:Number"/>
      </xsd:simpleType>
    </xsd:element>
    <xsd:element name="kb6391ced37b48e7b8d8bf36654806b3" ma:index="14" nillable="true" ma:taxonomy="true" ma:internalName="kb6391ced37b48e7b8d8bf36654806b3" ma:taxonomyFieldName="EESCDocumentClassification" ma:displayName="Document Classification" ma:default="" ma:fieldId="{4b6391ce-d37b-48e7-b8d8-bf36654806b3}" ma:sspId="c72b26cf-f0a9-4c87-99e8-5991a0791c11" ma:termSetId="f4a2c8fb-3bcd-4603-8c2b-00955e755e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2022b051-9399-497c-add5-45d24229fbe5}" ma:internalName="TaxCatchAll" ma:showField="CatchAllData" ma:web="be5631b6-5d81-4fc3-8bce-54100bda35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022b051-9399-497c-add5-45d24229fbe5}" ma:internalName="TaxCatchAllLabel" ma:readOnly="true" ma:showField="CatchAllDataLabel" ma:web="be5631b6-5d81-4fc3-8bce-54100bda35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63f70ecaa7045529a6c1c36eee6ae4a" ma:index="19" nillable="true" ma:taxonomy="true" ma:internalName="f63f70ecaa7045529a6c1c36eee6ae4a" ma:taxonomyFieldName="EESCWebpart" ma:displayName="Webpart" ma:default="" ma:fieldId="{f63f70ec-aa70-4552-9a6c-1c36eee6ae4a}" ma:sspId="c72b26cf-f0a9-4c87-99e8-5991a0791c11" ma:termSetId="0a9bb8db-7a33-4b5d-b277-5759b03929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25935c57f394befb28598c841abebd2" ma:index="21" nillable="true" ma:taxonomy="true" ma:internalName="a25935c57f394befb28598c841abebd2" ma:taxonomyFieldName="EESCTopic" ma:displayName="EESC Topic" ma:default="" ma:fieldId="{a25935c5-7f39-4bef-b285-98c841abebd2}" ma:sspId="c72b26cf-f0a9-4c87-99e8-5991a0791c11" ma:termSetId="0f5a6b78-7524-4e8a-b5e9-1fe6c67725e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9bd31856ca3416783fad5b473c0cbcf" ma:index="23" nillable="true" ma:taxonomy="true" ma:internalName="e9bd31856ca3416783fad5b473c0cbcf" ma:taxonomyFieldName="EESCUnit" ma:displayName="EESC Unit" ma:default="" ma:fieldId="{e9bd3185-6ca3-4167-83fa-d5b473c0cbcf}" ma:sspId="c72b26cf-f0a9-4c87-99e8-5991a0791c11" ma:termSetId="b890e109-10ba-45c7-86a2-89bc4ba82c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SCWebpartDescriptionFR" ma:index="25" nillable="true" ma:displayName="WebpartDescription FR" ma:internalName="EESCWebpartDescriptionFR">
      <xsd:simpleType>
        <xsd:restriction base="dms:Unknown"/>
      </xsd:simpleType>
    </xsd:element>
    <xsd:element name="EESCWebpartDescriptionEN" ma:index="26" nillable="true" ma:displayName="WebpartDescription EN" ma:internalName="EESCWebpartDescriptionEN">
      <xsd:simpleType>
        <xsd:restriction base="dms:Unknown"/>
      </xsd:simpleType>
    </xsd:element>
    <xsd:element name="p4cc95f7838144738d31897a3c221961" ma:index="29" nillable="true" ma:taxonomy="true" ma:internalName="p4cc95f7838144738d31897a3c221961" ma:taxonomyFieldName="EESCDirectorate" ma:displayName="EESC Directorate" ma:default="" ma:fieldId="{94cc95f7-8381-4473-8d31-897a3c221961}" ma:sspId="c72b26cf-f0a9-4c87-99e8-5991a0791c11" ma:termSetId="b890e109-10ba-45c7-86a2-89bc4ba82c1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1e33a4286104e35b50e9a82123e5bb9" ma:index="32" nillable="true" ma:taxonomy="true" ma:internalName="p1e33a4286104e35b50e9a82123e5bb9" ma:taxonomyFieldName="EESCAdditionalTopics" ma:displayName="EESC Additional Topics" ma:default="" ma:fieldId="{91e33a42-8610-4e35-b50e-9a82123e5bb9}" ma:taxonomyMulti="true" ma:sspId="c72b26cf-f0a9-4c87-99e8-5991a0791c11" ma:termSetId="0f5a6b78-7524-4e8a-b5e9-1fe6c67725e9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a19b5-9ec2-4a50-b920-c152286d37ac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be5631b6-5d81-4fc3-8bce-54100bda3574"/>
    <ds:schemaRef ds:uri="http://www.w3.org/XML/1998/namespace"/>
    <ds:schemaRef ds:uri="http://purl.org/dc/terms/"/>
    <ds:schemaRef ds:uri="http://schemas.microsoft.com/sharepoint/v4"/>
    <ds:schemaRef ds:uri="http://schemas.microsoft.com/office/2006/documentManagement/types"/>
    <ds:schemaRef ds:uri="5d0a19b5-9ec2-4a50-b920-c152286d37ac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F3C36D4-F465-43FE-88E8-6B270F1A99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5631b6-5d81-4fc3-8bce-54100bda3574"/>
    <ds:schemaRef ds:uri="http://schemas.microsoft.com/sharepoint/v4"/>
    <ds:schemaRef ds:uri="5d0a19b5-9ec2-4a50-b920-c152286d37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EESC-PPT-16-9-template-EN</Template>
  <TotalTime>0</TotalTime>
  <Words>947</Words>
  <Application>Microsoft Office PowerPoint</Application>
  <PresentationFormat>On-screen Show (16:9)</PresentationFormat>
  <Paragraphs>164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El Comité Económico y Social Europeo es un órgano consultivo que representa a la sociedad civil organizada.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</vt:lpstr>
      <vt:lpstr>CCMI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CESE-CdR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general del CESE en PowerPoint</dc:title>
  <dc:subject>Documento de información</dc:subject>
  <dc:creator>Ritari Susanna</dc:creator>
  <cp:keywords>EESC-2020-00061-00-00-INFO-TRA-EN</cp:keywords>
  <dc:description>Rapporteur:  - Original language: EN - Date of document: 16/01/2020 - Date of meeting:  - External documents:  - Administrator: MME RITARI Päivi Susanna</dc:description>
  <cp:lastModifiedBy>Nellissen Roland</cp:lastModifiedBy>
  <cp:revision>308</cp:revision>
  <cp:lastPrinted>2019-09-17T11:53:49Z</cp:lastPrinted>
  <dcterms:created xsi:type="dcterms:W3CDTF">2016-08-09T07:27:38Z</dcterms:created>
  <dcterms:modified xsi:type="dcterms:W3CDTF">2022-09-23T08:50:28Z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0x010100B85EA8B0E0F14FF991E573FFDAD6900000410E33DB6FE37B438260E5F200D9F1F7</vt:lpwstr>
  </property>
  <property fmtid="{D5CDD505-2E9C-101B-9397-08002B2CF9AE}" pid="3" name="TaxKeywordTaxHTField">
    <vt:lpwstr>EESC-2016-06537-00-00-INFO-EDI-EN|ff72231b-fa24-458a-95ae-316dc39c1b13</vt:lpwstr>
  </property>
  <property fmtid="{D5CDD505-2E9C-101B-9397-08002B2CF9AE}" pid="4" name="TaxKeyword">
    <vt:lpwstr>727;#EESC-2016-06537-00-00-INFO-EDI-EN|ff72231b-fa24-458a-95ae-316dc39c1b13</vt:lpwstr>
  </property>
  <property fmtid="{D5CDD505-2E9C-101B-9397-08002B2CF9AE}" pid="5" name="webpart">
    <vt:lpwstr>269;#tools|0c11ceb7-d046-4add-b200-45f9cfd3891b</vt:lpwstr>
  </property>
  <property fmtid="{D5CDD505-2E9C-101B-9397-08002B2CF9AE}" pid="6" name="webpart-description-fr">
    <vt:lpwstr/>
  </property>
  <property fmtid="{D5CDD505-2E9C-101B-9397-08002B2CF9AE}" pid="7" name="subsite">
    <vt:lpwstr>168;#D2|01c23c43-8599-4ca6-813e-ab992951ac3a</vt:lpwstr>
  </property>
  <property fmtid="{D5CDD505-2E9C-101B-9397-08002B2CF9AE}" pid="8" name="topic">
    <vt:lpwstr>289;#Powerpoint presentations and templates|17e141b4-62b8-4388-920a-21efa1e74d37</vt:lpwstr>
  </property>
  <property fmtid="{D5CDD505-2E9C-101B-9397-08002B2CF9AE}" pid="9" name="site">
    <vt:lpwstr>76;#D|83bdc641-3514-4745-88bc-62368d5fb7ea</vt:lpwstr>
  </property>
  <property fmtid="{D5CDD505-2E9C-101B-9397-08002B2CF9AE}" pid="10" name="_dlc_DocIdItemGuid">
    <vt:lpwstr>5cfdd4dd-efa7-4ef0-aab8-ffc0d2b2e475</vt:lpwstr>
  </property>
  <property fmtid="{D5CDD505-2E9C-101B-9397-08002B2CF9AE}" pid="11" name="Order">
    <vt:r8>194600</vt:r8>
  </property>
  <property fmtid="{D5CDD505-2E9C-101B-9397-08002B2CF9AE}" pid="12" name="EESCTopic">
    <vt:lpwstr>103;#Presentations of the EESC (PPT)|7c39bac2-8d5f-497f-a17f-91f188c4b231</vt:lpwstr>
  </property>
  <property fmtid="{D5CDD505-2E9C-101B-9397-08002B2CF9AE}" pid="13" name="EESCUnit">
    <vt:lpwstr>48;#D2 VIP|8d689e1f-5f09-4b8f-9c26-9b42f0dffbd9</vt:lpwstr>
  </property>
  <property fmtid="{D5CDD505-2E9C-101B-9397-08002B2CF9AE}" pid="14" name="EESCWebpart">
    <vt:lpwstr>160;#Tools|475ae005-fd1e-4cd0-b272-1b5cb0b043f6</vt:lpwstr>
  </property>
  <property fmtid="{D5CDD505-2E9C-101B-9397-08002B2CF9AE}" pid="15" name="EESCDocumentClassification">
    <vt:lpwstr/>
  </property>
  <property fmtid="{D5CDD505-2E9C-101B-9397-08002B2CF9AE}" pid="16" name="EESCDocumentTitleEN">
    <vt:lpwstr>Powerpoint presentation - EESC</vt:lpwstr>
  </property>
  <property fmtid="{D5CDD505-2E9C-101B-9397-08002B2CF9AE}" pid="17" name="EESCDecisionBasis">
    <vt:lpwstr/>
  </property>
  <property fmtid="{D5CDD505-2E9C-101B-9397-08002B2CF9AE}" pid="18" name="f771e245770a4291871e6eda99aa83f7">
    <vt:lpwstr/>
  </property>
  <property fmtid="{D5CDD505-2E9C-101B-9397-08002B2CF9AE}" pid="19" name="_docset_NoMedatataSyncRequired">
    <vt:lpwstr>False</vt:lpwstr>
  </property>
  <property fmtid="{D5CDD505-2E9C-101B-9397-08002B2CF9AE}" pid="20" name="EESCDirectorate">
    <vt:lpwstr/>
  </property>
  <property fmtid="{D5CDD505-2E9C-101B-9397-08002B2CF9AE}" pid="21" name="EESCAdditionalTopics">
    <vt:lpwstr/>
  </property>
  <property fmtid="{D5CDD505-2E9C-101B-9397-08002B2CF9AE}" pid="22" name="p1e33a4286104e35b50e9a82123e5bb9">
    <vt:lpwstr/>
  </property>
  <property fmtid="{D5CDD505-2E9C-101B-9397-08002B2CF9AE}" pid="23" name="DocumentType_0">
    <vt:lpwstr>INFO|d9136e7c-93a9-4c42-9d28-92b61e85f80c</vt:lpwstr>
  </property>
  <property fmtid="{D5CDD505-2E9C-101B-9397-08002B2CF9AE}" pid="24" name="AvailableTranslations">
    <vt:lpwstr>43;#HR|2f555653-ed1a-4fe6-8362-9082d95989e5;#4;#EN|f2175f21-25d7-44a3-96da-d6a61b075e1b;#11;#FR|d2afafd3-4c81-4f60-8f52-ee33f2f54ff3;#45;#FI|87606a43-d45f-42d6-b8c9-e1a3457db5b7;#47;#ET|ff6c3f4c-b02c-4c3c-ab07-2c37995a7a0a;#44;#BG|1a1b3951-7821-4e6a-85f5-</vt:lpwstr>
  </property>
  <property fmtid="{D5CDD505-2E9C-101B-9397-08002B2CF9AE}" pid="25" name="DossierName_0">
    <vt:lpwstr/>
  </property>
  <property fmtid="{D5CDD505-2E9C-101B-9397-08002B2CF9AE}" pid="26" name="DocumentSource_0">
    <vt:lpwstr>EESC|422833ec-8d7e-4e65-8e4e-8bed07ffb729</vt:lpwstr>
  </property>
  <property fmtid="{D5CDD505-2E9C-101B-9397-08002B2CF9AE}" pid="27" name="FicheYear">
    <vt:i4>2020</vt:i4>
  </property>
  <property fmtid="{D5CDD505-2E9C-101B-9397-08002B2CF9AE}" pid="28" name="DocumentNumber">
    <vt:i4>61</vt:i4>
  </property>
  <property fmtid="{D5CDD505-2E9C-101B-9397-08002B2CF9AE}" pid="29" name="DocumentVersion">
    <vt:i4>0</vt:i4>
  </property>
  <property fmtid="{D5CDD505-2E9C-101B-9397-08002B2CF9AE}" pid="30" name="DocumentStatus">
    <vt:lpwstr>2;#TRA|150d2a88-1431-44e6-a8ca-0bb753ab8672</vt:lpwstr>
  </property>
  <property fmtid="{D5CDD505-2E9C-101B-9397-08002B2CF9AE}" pid="31" name="DossierName">
    <vt:lpwstr/>
  </property>
  <property fmtid="{D5CDD505-2E9C-101B-9397-08002B2CF9AE}" pid="32" name="Confidentiality">
    <vt:lpwstr>5;#Unrestricted|826e22d7-d029-4ec0-a450-0c28ff673572</vt:lpwstr>
  </property>
  <property fmtid="{D5CDD505-2E9C-101B-9397-08002B2CF9AE}" pid="33" name="Confidentiality_0">
    <vt:lpwstr>Unrestricted|826e22d7-d029-4ec0-a450-0c28ff673572</vt:lpwstr>
  </property>
  <property fmtid="{D5CDD505-2E9C-101B-9397-08002B2CF9AE}" pid="34" name="OriginalLanguage">
    <vt:lpwstr>4;#EN|f2175f21-25d7-44a3-96da-d6a61b075e1b</vt:lpwstr>
  </property>
  <property fmtid="{D5CDD505-2E9C-101B-9397-08002B2CF9AE}" pid="35" name="MeetingName">
    <vt:lpwstr/>
  </property>
  <property fmtid="{D5CDD505-2E9C-101B-9397-08002B2CF9AE}" pid="36" name="DocumentStatus_0">
    <vt:lpwstr>TRA|150d2a88-1431-44e6-a8ca-0bb753ab8672</vt:lpwstr>
  </property>
  <property fmtid="{D5CDD505-2E9C-101B-9397-08002B2CF9AE}" pid="37" name="OriginalLanguage_0">
    <vt:lpwstr>EN|f2175f21-25d7-44a3-96da-d6a61b075e1b</vt:lpwstr>
  </property>
  <property fmtid="{D5CDD505-2E9C-101B-9397-08002B2CF9AE}" pid="38" name="TaxCatchAll">
    <vt:lpwstr>34;#SL|98a412ae-eb01-49e9-ae3d-585a81724cfc;#32;#DA|5d49c027-8956-412b-aa16-e85a0f96ad0e;#31;#CS|72f9705b-0217-4fd3-bea2-cbc7ed80e26e;#43;#HR|2f555653-ed1a-4fe6-8362-9082d95989e5;#29;#PT|50ccc04a-eadd-42ae-a0cb-acaf45f812ba;#24;#LV|46f7e311-5d9f-4663-b433</vt:lpwstr>
  </property>
  <property fmtid="{D5CDD505-2E9C-101B-9397-08002B2CF9AE}" pid="39" name="AvailableTranslations_0">
    <vt:lpwstr>HR|2f555653-ed1a-4fe6-8362-9082d95989e5;EN|f2175f21-25d7-44a3-96da-d6a61b075e1b;LV|46f7e311-5d9f-4663-b433-18aeccb7ace7;DA|5d49c027-8956-412b-aa16-e85a0f96ad0e;IT|0774613c-01ed-4e5d-a25d-11d2388de825;SL|98a412ae-eb01-49e9-ae3d-585a81724cfc;CS|72f9705b-021</vt:lpwstr>
  </property>
  <property fmtid="{D5CDD505-2E9C-101B-9397-08002B2CF9AE}" pid="40" name="VersionStatus">
    <vt:lpwstr>6;#Final|ea5e6674-7b27-4bac-b091-73adbb394efe</vt:lpwstr>
  </property>
  <property fmtid="{D5CDD505-2E9C-101B-9397-08002B2CF9AE}" pid="41" name="VersionStatus_0">
    <vt:lpwstr>Final|ea5e6674-7b27-4bac-b091-73adbb394efe</vt:lpwstr>
  </property>
  <property fmtid="{D5CDD505-2E9C-101B-9397-08002B2CF9AE}" pid="42" name="FicheNumber">
    <vt:i4>91</vt:i4>
  </property>
  <property fmtid="{D5CDD505-2E9C-101B-9397-08002B2CF9AE}" pid="43" name="DocumentYear">
    <vt:i4>2020</vt:i4>
  </property>
  <property fmtid="{D5CDD505-2E9C-101B-9397-08002B2CF9AE}" pid="44" name="DocumentSource">
    <vt:lpwstr>1;#EESC|422833ec-8d7e-4e65-8e4e-8bed07ffb729</vt:lpwstr>
  </property>
  <property fmtid="{D5CDD505-2E9C-101B-9397-08002B2CF9AE}" pid="45" name="DocumentType">
    <vt:lpwstr>3;#INFO|d9136e7c-93a9-4c42-9d28-92b61e85f80c</vt:lpwstr>
  </property>
  <property fmtid="{D5CDD505-2E9C-101B-9397-08002B2CF9AE}" pid="46" name="DocumentPart">
    <vt:i4>0</vt:i4>
  </property>
  <property fmtid="{D5CDD505-2E9C-101B-9397-08002B2CF9AE}" pid="47" name="RequestingService">
    <vt:lpwstr>Visites / Publications</vt:lpwstr>
  </property>
  <property fmtid="{D5CDD505-2E9C-101B-9397-08002B2CF9AE}" pid="48" name="MeetingName_0">
    <vt:lpwstr/>
  </property>
  <property fmtid="{D5CDD505-2E9C-101B-9397-08002B2CF9AE}" pid="49" name="DocumentLanguage">
    <vt:lpwstr>16;#ES|e7a6b05b-ae16-40c8-add9-68b64b03aeba</vt:lpwstr>
  </property>
  <property fmtid="{D5CDD505-2E9C-101B-9397-08002B2CF9AE}" pid="50" name="DocumentLanguage_0">
    <vt:lpwstr>EN|f2175f21-25d7-44a3-96da-d6a61b075e1b</vt:lpwstr>
  </property>
</Properties>
</file>