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47" d="100"/>
          <a:sy n="47" d="100"/>
        </p:scale>
        <p:origin x="402" y="6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6:10:09.351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2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da/members-groups/groups/gruppen-diversitet-europa" TargetMode="External"/><Relationship Id="rId5" Type="http://schemas.openxmlformats.org/officeDocument/2006/relationships/hyperlink" Target="https://whttps:/www.eesc.europa.eu/da/members-groups/groups/workers-group" TargetMode="External"/><Relationship Id="rId4" Type="http://schemas.openxmlformats.org/officeDocument/2006/relationships/hyperlink" Target="https://www.eesc.europa.eu/da/members-groups/groups/employers-grou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s://memberspage.eesc.europa.eu/#/?mandate=mem&amp;language=da&amp;country=DK&amp;v=1578580103041" TargetMode="External"/><Relationship Id="rId26" Type="http://schemas.openxmlformats.org/officeDocument/2006/relationships/hyperlink" Target="https://memberspage.eesc.europa.eu/#/?mandate=mem&amp;language=da&amp;country=DE&amp;v=1578650830707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s://memberspage.eesc.europa.eu/#/?mandate=mem&amp;language=da&amp;country=LT&amp;v=1578649877878" TargetMode="External"/><Relationship Id="rId42" Type="http://schemas.openxmlformats.org/officeDocument/2006/relationships/hyperlink" Target="https://memberspage.eesc.europa.eu/#/?mandate=mem&amp;language=da&amp;country=SI&amp;v=1578651092678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s://memberspage.eesc.europa.eu/#/?mandate=mem&amp;language=en&amp;country=BG&amp;v=1578651388679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da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s://memberspage.eesc.europa.eu/#/?mandate=mem&amp;language=da&amp;country=CZ&amp;v=1578650913185" TargetMode="External"/><Relationship Id="rId46" Type="http://schemas.openxmlformats.org/officeDocument/2006/relationships/hyperlink" Target="https://memberspage.eesc.europa.eu/#/?mandate=mem&amp;language=da&amp;country=HU&amp;v=1578651189406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memberspage.eesc.europa.eu/#/?mandate=mem&amp;language=da&amp;country=NL&amp;v=1578650055218" TargetMode="External"/><Relationship Id="rId20" Type="http://schemas.openxmlformats.org/officeDocument/2006/relationships/hyperlink" Target="https://memberspage.eesc.europa.eu/#/?mandate=mem&amp;language=da&amp;country=LU&amp;v=1578650867552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s://memberspage.eesc.europa.eu/#/?mandate=mem&amp;language=da&amp;country=MT&amp;v=15786516084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mberspage.eesc.europa.eu/#/?mandate=mem&amp;language=da&amp;country=FR&amp;v=1578651057257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s://memberspage.eesc.europa.eu/#/?mandate=mem&amp;language=da&amp;country=FI&amp;v=1578579964513" TargetMode="External"/><Relationship Id="rId32" Type="http://schemas.openxmlformats.org/officeDocument/2006/relationships/hyperlink" Target="https://memberspage.eesc.europa.eu/#/?mandate=mem&amp;language=da&amp;country=LV&amp;v=1578580273378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s://memberspage.eesc.europa.eu/#/?mandate=mem&amp;language=da&amp;country=SK&amp;v=1578651035216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s://memberspage.eesc.europa.eu/#/?mandate=mem&amp;language=da&amp;country=IT&amp;v=1578651535322" TargetMode="External"/><Relationship Id="rId36" Type="http://schemas.openxmlformats.org/officeDocument/2006/relationships/hyperlink" Target="https://memberspage.eesc.europa.eu/#/?mandate=mem&amp;language=da&amp;country=PL&amp;v=1578650625218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s://memberspage.eesc.europa.eu/#/?mandate=mem&amp;language=da&amp;country=PT&amp;v=157865147391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s://memberspage.eesc.europa.eu/#/?mandate=mem&amp;language=da&amp;country=HR&amp;v=1578651289753" TargetMode="External"/><Relationship Id="rId52" Type="http://schemas.openxmlformats.org/officeDocument/2006/relationships/hyperlink" Target="https://memberspage.eesc.europa.eu/#/?mandate=mem&amp;language=da&amp;country=GR&amp;v=1578651541861" TargetMode="External"/><Relationship Id="rId4" Type="http://schemas.openxmlformats.org/officeDocument/2006/relationships/hyperlink" Target="https://memberspage.eesc.europa.eu/#/?mandate=mem&amp;language=da&amp;country=AT&amp;v=1578651068061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memberspage.eesc.europa.eu/#/?mandate=mem&amp;language=da&amp;country=BE&amp;v=1578650739398" TargetMode="External"/><Relationship Id="rId22" Type="http://schemas.openxmlformats.org/officeDocument/2006/relationships/hyperlink" Target="https://memberspage.eesc.europa.eu/#/?mandate=mem&amp;language=da&amp;country=SE&amp;v=1578580055343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s://memberspage.eesc.europa.eu/#/?mandate=mem&amp;language=da&amp;country=EE&amp;v=1578580174545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s://memberspage.eesc.europa.eu/#/?mandate=mem&amp;language=en&amp;country=RO&amp;v=1578651213450" TargetMode="External"/><Relationship Id="rId56" Type="http://schemas.openxmlformats.org/officeDocument/2006/relationships/hyperlink" Target="https://memberspage.eesc.europa.eu/#/?mandate=mem&amp;language=da&amp;country=CY&amp;v=1578651661772" TargetMode="External"/><Relationship Id="rId8" Type="http://schemas.openxmlformats.org/officeDocument/2006/relationships/hyperlink" Target="https://memberspage.eesc.europa.eu/#/?mandate=mem&amp;language=da&amp;country=ES&amp;v=1578651384283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da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da/sections-other-bodies/sections-commission/external-relations-section-r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da/sections-other-bodies/sections-commission/transport-energy-infrastructure-and-information-society-ten" TargetMode="External"/><Relationship Id="rId5" Type="http://schemas.openxmlformats.org/officeDocument/2006/relationships/hyperlink" Target="https://www.eesc.europa.eu/da/sections-other-bodies/sections-commission/single-market-production-and-consumption-int" TargetMode="External"/><Relationship Id="rId4" Type="http://schemas.openxmlformats.org/officeDocument/2006/relationships/hyperlink" Target="https://www.eesc.europa.eu/da/sections-other-bodies/sections-commission/economic-and-monetary-union-and-economic-and-social-cohesion-eco" TargetMode="External"/><Relationship Id="rId9" Type="http://schemas.openxmlformats.org/officeDocument/2006/relationships/hyperlink" Target="https://www.eesc.europa.eu/da/sections-other-bodies/sections-commission/sektionen-beskaeftigelse-sociale-spoergsmaal-og-unionsborgerskab-s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da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da/sections-other-bodies/sections-commission/external-relations-section-r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da/sections-other-bodies/sections-commission/transport-energy-infrastructure-and-information-society-ten" TargetMode="External"/><Relationship Id="rId5" Type="http://schemas.openxmlformats.org/officeDocument/2006/relationships/hyperlink" Target="https://www.eesc.europa.eu/da/sections-other-bodies/sections-commission/single-market-production-and-consumption-int" TargetMode="External"/><Relationship Id="rId4" Type="http://schemas.openxmlformats.org/officeDocument/2006/relationships/hyperlink" Target="https://www.eesc.europa.eu/da/sections-other-bodies/sections-commission/economic-and-monetary-union-and-economic-and-social-cohesion-eco" TargetMode="External"/><Relationship Id="rId9" Type="http://schemas.openxmlformats.org/officeDocument/2006/relationships/hyperlink" Target="https://www.eesc.europa.eu/da/sections-other-bodies/sections-commission/sektionen-beskaeftigelse-sociale-spoergsmaal-og-unionsborgerskab-s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7200" b="1" dirty="0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Velkommen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2000" b="1">
                <a:solidFill>
                  <a:srgbClr val="0060A0"/>
                </a:solidFill>
                <a:latin typeface="Calibri" panose="020F0502020204030204" pitchFamily="34" charset="0"/>
              </a:rPr>
              <a:t>VI HAR BRUG FOR EØSU, FORDI…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735824"/>
            <a:ext cx="4165051" cy="10568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a-DK" sz="1600" dirty="0">
                <a:latin typeface="Calibri" pitchFamily="34" charset="0"/>
              </a:rPr>
              <a:t>det er de europæiske interessegruppers eneste mulighed for formaliseret og </a:t>
            </a:r>
            <a:r>
              <a:rPr lang="da-DK" sz="1600" b="1" dirty="0">
                <a:solidFill>
                  <a:srgbClr val="1F5FA0"/>
                </a:solidFill>
                <a:latin typeface="Calibri" pitchFamily="34" charset="0"/>
              </a:rPr>
              <a:t>institutionaliseret indflydelse på udkast til EU-lovgivningen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3" y="2817726"/>
            <a:ext cx="4165051" cy="71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600" dirty="0">
                <a:latin typeface="Calibri" pitchFamily="34" charset="0"/>
              </a:rPr>
              <a:t>det organiserede civilsamfunds deltagelse er en væsentlig del af demokratiet: </a:t>
            </a:r>
            <a:r>
              <a:rPr lang="da-DK" sz="1600" b="1" dirty="0">
                <a:solidFill>
                  <a:srgbClr val="0060A0"/>
                </a:solidFill>
                <a:latin typeface="Calibri" pitchFamily="34" charset="0"/>
              </a:rPr>
              <a:t>det deltagelsesbaserede demokrati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781320"/>
            <a:ext cx="4165051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sz="1600">
                <a:latin typeface="Calibri" pitchFamily="34" charset="0"/>
              </a:rPr>
              <a:t>alle </a:t>
            </a:r>
            <a:r>
              <a:rPr lang="da-DK" sz="1600" b="1">
                <a:solidFill>
                  <a:srgbClr val="1F5FA0"/>
                </a:solidFill>
                <a:latin typeface="Calibri" pitchFamily="34" charset="0"/>
              </a:rPr>
              <a:t>emner, der påvirker folks dagligdag</a:t>
            </a:r>
            <a:r>
              <a:rPr lang="da-DK" sz="1600">
                <a:latin typeface="Calibri" pitchFamily="34" charset="0"/>
              </a:rPr>
              <a:t>, behandles (beskæftigelse, sundhed, forbrugerrettigheder, landbrug, bekæmpelse af organiseret kriminalitet, osv.)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da-DK" sz="1600">
                <a:solidFill>
                  <a:schemeClr val="bg1"/>
                </a:solidFill>
                <a:latin typeface="Calibri" panose="020F0502020204030204" pitchFamily="34" charset="0"/>
              </a:rPr>
              <a:t>Nej, slet ikke. Udvalget er det eneste interinstitutionelle mødested og det eneste forum for dialog på europæisk niveau, som gør det muligt at opnå konsensus mellem forskellige interesser.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da-DK" sz="160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Lobbyister derimod præsenterer kun den ene side af sagen.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da-DK" sz="1600" dirty="0">
                <a:solidFill>
                  <a:srgbClr val="595959"/>
                </a:solidFill>
                <a:latin typeface="Calibri" panose="020F0502020204030204" pitchFamily="34" charset="0"/>
              </a:rPr>
              <a:t>Vil det så sige, at EØSU er en slags lobbygruppe?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a-DK" sz="1800">
                <a:solidFill>
                  <a:srgbClr val="595959"/>
                </a:solidFill>
                <a:latin typeface="Calibri" pitchFamily="34" charset="0"/>
              </a:rPr>
              <a:t>EØSU's medlemmer har ret til at arbejde på deres eget sprog, både mundtligt og skriftligt. Det betyder, at EØSU er en fuldt ud flersproget institution: alle </a:t>
            </a:r>
            <a:r>
              <a:rPr lang="da-DK" sz="1800" b="1">
                <a:solidFill>
                  <a:srgbClr val="0060A0"/>
                </a:solidFill>
                <a:latin typeface="Calibri" pitchFamily="34" charset="0"/>
              </a:rPr>
              <a:t>24</a:t>
            </a:r>
            <a:r>
              <a:rPr lang="da-DK" sz="180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da-DK" sz="1800" b="1">
                <a:solidFill>
                  <a:srgbClr val="0060A0"/>
                </a:solidFill>
                <a:latin typeface="Calibri" pitchFamily="34" charset="0"/>
              </a:rPr>
              <a:t>officielle EU- sprog</a:t>
            </a:r>
            <a:r>
              <a:rPr lang="da-DK" sz="1800">
                <a:solidFill>
                  <a:srgbClr val="595959"/>
                </a:solidFill>
                <a:latin typeface="Calibri" pitchFamily="34" charset="0"/>
              </a:rPr>
              <a:t> anvendes.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2000" b="1">
                <a:solidFill>
                  <a:srgbClr val="0060A0"/>
                </a:solidFill>
                <a:latin typeface="Calibri" panose="020F0502020204030204" pitchFamily="34" charset="0"/>
              </a:rPr>
              <a:t>FLERSPROGETHED I UDVALGET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a-DK" sz="1800" b="1">
                <a:solidFill>
                  <a:srgbClr val="0060A0"/>
                </a:solidFill>
                <a:latin typeface="Calibri" pitchFamily="34" charset="0"/>
              </a:rPr>
              <a:t>Tolkning: </a:t>
            </a:r>
            <a:r>
              <a:rPr lang="da-DK" sz="1800">
                <a:solidFill>
                  <a:srgbClr val="595959"/>
                </a:solidFill>
                <a:latin typeface="Calibri" pitchFamily="34" charset="0"/>
              </a:rPr>
              <a:t>+/- 950 møder om året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a-DK" sz="1800" b="1">
                <a:solidFill>
                  <a:srgbClr val="0060A0"/>
                </a:solidFill>
                <a:latin typeface="Calibri" pitchFamily="34" charset="0"/>
              </a:rPr>
              <a:t>Oversættelse: </a:t>
            </a:r>
            <a:r>
              <a:rPr lang="da-DK" sz="1800">
                <a:solidFill>
                  <a:srgbClr val="595959"/>
                </a:solidFill>
                <a:latin typeface="Calibri" pitchFamily="34" charset="0"/>
              </a:rPr>
              <a:t>+/- 80 000 sider om året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da-DK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3200" b="1">
                <a:solidFill>
                  <a:srgbClr val="0060A0"/>
                </a:solidFill>
                <a:latin typeface="Calibri" panose="020F0502020204030204" pitchFamily="34" charset="0"/>
              </a:rPr>
              <a:t>www.eesc.europa.eu/en/about#downloads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3200" b="1" dirty="0">
                <a:solidFill>
                  <a:srgbClr val="0060A0"/>
                </a:solidFill>
                <a:latin typeface="Calibri" panose="020F0502020204030204" pitchFamily="34" charset="0"/>
              </a:rPr>
              <a:t>Nyttige publikationer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da-DK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Det Europæiske Økonomiske og Sociale Udvalg er et rådgivende organ, der repræsenterer det </a:t>
            </a:r>
            <a:r>
              <a:rPr lang="da-DK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organiserede civilsamfund</a:t>
            </a:r>
            <a:br>
              <a:rPr lang="da-DK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da-DK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da-DK" sz="20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“Europa-Parlamentet, Rådet og Kommissionen skal</a:t>
            </a:r>
            <a:r>
              <a:rPr lang="da-DK" sz="2000" dirty="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b="1" i="1" dirty="0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bistås af et økonomisk og socialt udvalg</a:t>
            </a:r>
            <a:r>
              <a:rPr lang="da-DK" sz="2000" dirty="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og et Regionsudvalg med</a:t>
            </a:r>
            <a:r>
              <a:rPr lang="da-DK" sz="2000" dirty="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b="1" i="1" dirty="0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rådgivende funktioner</a:t>
            </a:r>
            <a:r>
              <a:rPr lang="da-DK" sz="2000" dirty="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ctr" eaLnBrk="1" hangingPunct="1">
              <a:buFont typeface="Arial" charset="0"/>
              <a:buNone/>
            </a:pPr>
            <a:r>
              <a:rPr lang="da-DK" sz="1800" dirty="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Traktaten om Den Europæiske Union, artikel 13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da-DK" sz="1800">
                <a:solidFill>
                  <a:srgbClr val="595959"/>
                </a:solidFill>
                <a:latin typeface="Calibri" charset="0"/>
                <a:ea typeface="MS PGothic" charset="-128"/>
              </a:rPr>
              <a:t>Det omfatter alle grupper og organisationer, hvor mennesker samarbejder: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HVAD ER DET ORGANISEREDE CIVILSAMFUND?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592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Arbejdsgivergruppen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592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Arbejdstagergruppen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592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sz="1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Gruppen af civilsamfunds-organisationer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da-DK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De er fast besluttet på at forsvare deres interesser og mærkesager, og de fungerer ofte som formidlere mellem beslutningstagere og borgere.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168000"/>
            <a:ext cx="2221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1400" dirty="0">
              <a:solidFill>
                <a:schemeClr val="bg1"/>
              </a:solidFill>
            </a:endParaRPr>
          </a:p>
          <a:p>
            <a:pPr algn="ctr"/>
            <a:r>
              <a:rPr lang="da-DK" sz="1250" dirty="0">
                <a:solidFill>
                  <a:schemeClr val="bg1"/>
                </a:solidFill>
              </a:rPr>
              <a:t>Arbejdsgiversammen-slutninger,</a:t>
            </a:r>
          </a:p>
          <a:p>
            <a:pPr algn="ctr"/>
            <a:r>
              <a:rPr lang="da-DK" sz="1250" dirty="0">
                <a:solidFill>
                  <a:schemeClr val="bg1"/>
                </a:solidFill>
              </a:rPr>
              <a:t>handelskamre,</a:t>
            </a:r>
          </a:p>
          <a:p>
            <a:pPr algn="ctr"/>
            <a:r>
              <a:rPr lang="da-DK" sz="1250" dirty="0">
                <a:solidFill>
                  <a:schemeClr val="bg1"/>
                </a:solidFill>
              </a:rPr>
              <a:t>SMV-organisationer m.m.</a:t>
            </a: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168000"/>
            <a:ext cx="222199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1400" dirty="0">
              <a:solidFill>
                <a:schemeClr val="bg1"/>
              </a:solidFill>
            </a:endParaRPr>
          </a:p>
          <a:p>
            <a:pPr algn="ctr"/>
            <a:r>
              <a:rPr lang="da-DK" sz="1250" dirty="0">
                <a:solidFill>
                  <a:schemeClr val="bg1"/>
                </a:solidFill>
              </a:rPr>
              <a:t>Fagforeninger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168000"/>
            <a:ext cx="2221992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1400" dirty="0">
              <a:solidFill>
                <a:schemeClr val="bg1"/>
              </a:solidFill>
            </a:endParaRPr>
          </a:p>
          <a:p>
            <a:pPr algn="ctr"/>
            <a:r>
              <a:rPr lang="da-DK" sz="1250" dirty="0">
                <a:solidFill>
                  <a:schemeClr val="bg1"/>
                </a:solidFill>
              </a:rPr>
              <a:t>Landbrugere, forbrugere, NGO'er, fagforbund, handicaporganisationer, den akademiske verden, kooperativer m.m.</a:t>
            </a: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da-DK" sz="1200" b="1">
                <a:solidFill>
                  <a:srgbClr val="0060A0"/>
                </a:solidFill>
              </a:rPr>
              <a:t>Europa-Parlamentet</a:t>
            </a:r>
            <a:r>
              <a:rPr lang="da-DK" sz="1200">
                <a:solidFill>
                  <a:srgbClr val="0060A0"/>
                </a:solidFill>
              </a:rPr>
              <a:t>, </a:t>
            </a:r>
            <a:r>
              <a:rPr lang="da-DK" sz="1200" b="1">
                <a:solidFill>
                  <a:srgbClr val="0060A0"/>
                </a:solidFill>
              </a:rPr>
              <a:t>Rådet for Den Europæiske Union</a:t>
            </a:r>
            <a:r>
              <a:rPr lang="da-DK" sz="1200">
                <a:solidFill>
                  <a:srgbClr val="0060A0"/>
                </a:solidFill>
              </a:rPr>
              <a:t> og </a:t>
            </a:r>
            <a:r>
              <a:rPr lang="da-DK" sz="1200" b="1">
                <a:solidFill>
                  <a:srgbClr val="0060A0"/>
                </a:solidFill>
              </a:rPr>
              <a:t>Kommissionen</a:t>
            </a:r>
            <a:r>
              <a:rPr lang="da-DK" sz="1200">
                <a:solidFill>
                  <a:srgbClr val="0060A0"/>
                </a:solidFill>
              </a:rPr>
              <a:t> er retligt forpligtede til at høre EØSU, når der skal vedtages ny lovgivning på følgende områder: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da-DK" sz="1200" dirty="0">
                <a:solidFill>
                  <a:srgbClr val="0060A0"/>
                </a:solidFill>
              </a:rPr>
              <a:t>EØSU analyserer forslagene til lovgivning og udarbejder </a:t>
            </a:r>
            <a:r>
              <a:rPr lang="da-DK" sz="1200" b="1" dirty="0">
                <a:solidFill>
                  <a:srgbClr val="0060A0"/>
                </a:solidFill>
              </a:rPr>
              <a:t>udtalelser,</a:t>
            </a:r>
            <a:r>
              <a:rPr lang="da-DK" sz="1200" dirty="0">
                <a:solidFill>
                  <a:srgbClr val="0060A0"/>
                </a:solidFill>
              </a:rPr>
              <a:t> som bygger</a:t>
            </a:r>
          </a:p>
          <a:p>
            <a:r>
              <a:rPr lang="da-DK" sz="1200" dirty="0">
                <a:solidFill>
                  <a:srgbClr val="0060A0"/>
                </a:solidFill>
              </a:rPr>
              <a:t>på aftaler indgået</a:t>
            </a:r>
          </a:p>
          <a:p>
            <a:r>
              <a:rPr lang="da-DK" sz="1200" dirty="0">
                <a:solidFill>
                  <a:srgbClr val="0060A0"/>
                </a:solidFill>
              </a:rPr>
              <a:t>medlemmerne imellem.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da-DK" sz="1200" dirty="0">
                <a:solidFill>
                  <a:srgbClr val="0060A0"/>
                </a:solidFill>
              </a:rPr>
              <a:t>EØSU vedtager også</a:t>
            </a:r>
          </a:p>
          <a:p>
            <a:r>
              <a:rPr lang="da-DK" sz="1200" b="1" dirty="0">
                <a:solidFill>
                  <a:srgbClr val="0060A0"/>
                </a:solidFill>
              </a:rPr>
              <a:t>initiativudtalelser </a:t>
            </a:r>
            <a:r>
              <a:rPr lang="da-DK" sz="1200" dirty="0">
                <a:solidFill>
                  <a:srgbClr val="0060A0"/>
                </a:solidFill>
              </a:rPr>
              <a:t>om </a:t>
            </a:r>
            <a:r>
              <a:rPr lang="da-DK" sz="1200" b="1" dirty="0">
                <a:solidFill>
                  <a:srgbClr val="0060A0"/>
                </a:solidFill>
              </a:rPr>
              <a:t>emner,</a:t>
            </a:r>
            <a:r>
              <a:rPr lang="da-DK" sz="1200" dirty="0">
                <a:solidFill>
                  <a:srgbClr val="0060A0"/>
                </a:solidFill>
              </a:rPr>
              <a:t> medlemmerne mener er </a:t>
            </a:r>
            <a:r>
              <a:rPr lang="da-DK" sz="1200" b="1" dirty="0">
                <a:solidFill>
                  <a:srgbClr val="0060A0"/>
                </a:solidFill>
              </a:rPr>
              <a:t>vigtige</a:t>
            </a:r>
          </a:p>
          <a:p>
            <a:r>
              <a:rPr lang="da-DK" sz="1200" b="1" dirty="0">
                <a:solidFill>
                  <a:srgbClr val="0060A0"/>
                </a:solidFill>
              </a:rPr>
              <a:t>for EU-borgerne.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da-DK" sz="1200" dirty="0">
                <a:solidFill>
                  <a:srgbClr val="0060A0"/>
                </a:solidFill>
              </a:rPr>
              <a:t>Udvalget udarbejder også </a:t>
            </a:r>
            <a:r>
              <a:rPr lang="da-DK" sz="1200" b="1" dirty="0">
                <a:solidFill>
                  <a:srgbClr val="0060A0"/>
                </a:solidFill>
              </a:rPr>
              <a:t>sonderende udtalelser</a:t>
            </a:r>
            <a:r>
              <a:rPr lang="da-DK" sz="1200" dirty="0">
                <a:solidFill>
                  <a:srgbClr val="0060A0"/>
                </a:solidFill>
              </a:rPr>
              <a:t> på anmodning af EU's beslutningstagere, når de ønsker et overblik over holdninger i civilsamfundet.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da-DK" sz="1200" dirty="0">
                <a:solidFill>
                  <a:srgbClr val="0060A0"/>
                </a:solidFill>
              </a:rPr>
              <a:t>I alt udarbejder EØSU</a:t>
            </a:r>
          </a:p>
          <a:p>
            <a:r>
              <a:rPr lang="da-DK" sz="1200" dirty="0">
                <a:solidFill>
                  <a:srgbClr val="0060A0"/>
                </a:solidFill>
              </a:rPr>
              <a:t>omkring </a:t>
            </a:r>
            <a:r>
              <a:rPr lang="da-DK" sz="1200" b="1" dirty="0">
                <a:solidFill>
                  <a:srgbClr val="0060A0"/>
                </a:solidFill>
              </a:rPr>
              <a:t>200 udtalelser </a:t>
            </a:r>
            <a:r>
              <a:rPr lang="da-DK" sz="1200" dirty="0">
                <a:solidFill>
                  <a:srgbClr val="0060A0"/>
                </a:solidFill>
              </a:rPr>
              <a:t>om året.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000"/>
              <a:t>Landbrug og fiskeri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1748" y="2447354"/>
            <a:ext cx="686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Industri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07765" y="3192387"/>
            <a:ext cx="214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Uddannelse, erhvervsuddannelse, unge og sport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977" y="3716454"/>
            <a:ext cx="9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Beskæftigelse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8" y="4646078"/>
            <a:ext cx="1343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Forbrugerbeskyttelse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Forskning, teknologisk </a:t>
            </a:r>
          </a:p>
          <a:p>
            <a:pPr algn="ctr"/>
            <a:r>
              <a:rPr lang="da-DK" sz="1000" dirty="0"/>
              <a:t>udvikling og rummet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35724" y="4063625"/>
            <a:ext cx="21343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da-DK" sz="900" dirty="0"/>
              <a:t>Fælles regler om konkurrence, fiskale spørgsmål og indbyrdes tilnærmelse af lovgivningerne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2" y="4125799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/>
              <a:t>Transeuropæiske </a:t>
            </a:r>
          </a:p>
          <a:p>
            <a:pPr algn="ctr"/>
            <a:r>
              <a:rPr lang="da-DK" sz="1000"/>
              <a:t>netværk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/>
              <a:t>Ikke-forskelsbehandling og unionsborgerskab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40796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18762" y="4125799"/>
            <a:ext cx="1548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/>
              <a:t>Økonomisk, social og territorial samhørighed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53801" y="4569133"/>
            <a:ext cx="127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Den Europæiske Socialfond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3487" y="3647293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/>
              <a:t>Det nukleare </a:t>
            </a:r>
          </a:p>
          <a:p>
            <a:pPr algn="ctr"/>
            <a:r>
              <a:rPr lang="da-DK" sz="1000" dirty="0"/>
              <a:t>fællesmarked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50918" y="2814882"/>
            <a:ext cx="114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Sundhed og sikkerhed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674" y="2865557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Folkesundhed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29400" y="3152762"/>
            <a:ext cx="139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Social- og arbejdsmarkedspolitik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/>
              <a:t>Fri bevægelighed for personer, tjenesteydelser og kapital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13476" y="2447354"/>
            <a:ext cx="910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Investeringer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5141" y="2454139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Miljø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9688" y="2455049"/>
            <a:ext cx="76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Transport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5325" y="2447354"/>
            <a:ext cx="589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/>
              <a:t>Energi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da-DK" sz="2000" b="1">
                <a:solidFill>
                  <a:srgbClr val="0060A0"/>
                </a:solidFill>
                <a:latin typeface="Calibri" charset="0"/>
              </a:rPr>
              <a:t>ARBEJDSMETODER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25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Udvalget kan høres af Europa-Parlamentet, Rådet og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+mj-lt"/>
              </a:rPr>
              <a:t>Kommissionen. Dets udtalelser kan være </a:t>
            </a:r>
            <a:r>
              <a:rPr lang="da-DK" sz="1600" b="1">
                <a:solidFill>
                  <a:schemeClr val="bg1"/>
                </a:solidFill>
                <a:latin typeface="+mj-lt"/>
              </a:rPr>
              <a:t>obligatoriske</a:t>
            </a:r>
            <a:r>
              <a:rPr lang="da-DK" sz="1600">
                <a:solidFill>
                  <a:schemeClr val="bg1"/>
                </a:solidFill>
                <a:latin typeface="+mj-lt"/>
              </a:rPr>
              <a:t>, på </a:t>
            </a:r>
            <a:r>
              <a:rPr lang="da-DK" sz="1600" b="1">
                <a:solidFill>
                  <a:schemeClr val="bg1"/>
                </a:solidFill>
                <a:latin typeface="+mj-lt"/>
              </a:rPr>
              <a:t>eget initiativ</a:t>
            </a:r>
            <a:r>
              <a:rPr lang="da-DK" sz="1600">
                <a:solidFill>
                  <a:schemeClr val="bg1"/>
                </a:solidFill>
                <a:latin typeface="+mj-lt"/>
              </a:rPr>
              <a:t> eller </a:t>
            </a:r>
            <a:r>
              <a:rPr lang="da-DK" sz="1600" b="1">
                <a:solidFill>
                  <a:schemeClr val="bg1"/>
                </a:solidFill>
                <a:latin typeface="+mj-lt"/>
              </a:rPr>
              <a:t>sonderende</a:t>
            </a:r>
            <a:r>
              <a:rPr lang="da-DK" sz="160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2595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Til arbejdet med udtalelserne nedsætter sektionerne som regel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studiegrupper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med en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ordfører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7583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>
                <a:solidFill>
                  <a:schemeClr val="bg1"/>
                </a:solidFill>
                <a:latin typeface="+mj-lt"/>
              </a:rPr>
              <a:t>Konstruktiv debat på møder for at nå til enighed.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Der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stemmes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først på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mødet i sektionen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og derefter på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plenarforsamlingen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Den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endelige udtalelse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sendes til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EU-institutionerne</a:t>
            </a:r>
          </a:p>
          <a:p>
            <a:pPr algn="ctr">
              <a:defRPr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og offentliggøres i </a:t>
            </a:r>
            <a:r>
              <a:rPr lang="da-DK" sz="1600" b="1">
                <a:solidFill>
                  <a:schemeClr val="bg1"/>
                </a:solidFill>
                <a:latin typeface="Calibri" pitchFamily="34" charset="0"/>
              </a:rPr>
              <a:t>EU-Tidende</a:t>
            </a: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da-DK" sz="2000" dirty="0">
                <a:solidFill>
                  <a:srgbClr val="0060A0"/>
                </a:solidFill>
                <a:latin typeface="Calibri" panose="020F0502020204030204" pitchFamily="34" charset="0"/>
              </a:rPr>
              <a:t>EØSU HAR </a:t>
            </a:r>
            <a:r>
              <a:rPr lang="da-DK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329 MEDLEMMER</a:t>
            </a:r>
            <a:r>
              <a:rPr lang="da-DK" sz="2000" dirty="0">
                <a:solidFill>
                  <a:srgbClr val="0060A0"/>
                </a:solidFill>
                <a:latin typeface="Calibri" panose="020F0502020204030204" pitchFamily="34" charset="0"/>
              </a:rPr>
              <a:t> FRA ALLE EU-MEDLEMSSTATER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Autofit/>
          </a:bodyPr>
          <a:lstStyle/>
          <a:p>
            <a:pPr lvl="0"/>
            <a:r>
              <a:rPr lang="da-DK" sz="1800" dirty="0">
                <a:solidFill>
                  <a:srgbClr val="595959"/>
                </a:solidFill>
                <a:latin typeface="Calibri" panose="020F0502020204030204" pitchFamily="34" charset="0"/>
              </a:rPr>
              <a:t>de udpeges af </a:t>
            </a:r>
            <a:r>
              <a:rPr lang="da-DK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Rådet</a:t>
            </a:r>
            <a:r>
              <a:rPr lang="da-DK" sz="1800" dirty="0">
                <a:solidFill>
                  <a:srgbClr val="595959"/>
                </a:solidFill>
                <a:latin typeface="Calibri" panose="020F0502020204030204" pitchFamily="34" charset="0"/>
              </a:rPr>
              <a:t> for en </a:t>
            </a:r>
            <a:r>
              <a:rPr lang="da-DK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femårig mandatperiode, der kan forlænges</a:t>
            </a:r>
            <a:r>
              <a:rPr lang="da-DK" sz="1800" dirty="0">
                <a:solidFill>
                  <a:srgbClr val="595959"/>
                </a:solidFill>
                <a:latin typeface="Calibri" panose="020F0502020204030204" pitchFamily="34" charset="0"/>
              </a:rPr>
              <a:t> efter forslag af medlemsstaterne</a:t>
            </a:r>
          </a:p>
          <a:p>
            <a:pPr lvl="0"/>
            <a:endParaRPr lang="da-DK" sz="18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823587"/>
            <a:ext cx="4836160" cy="566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a-DK" sz="1800" dirty="0">
                <a:solidFill>
                  <a:srgbClr val="595959"/>
                </a:solidFill>
                <a:latin typeface="Calibri" panose="020F0502020204030204" pitchFamily="34" charset="0"/>
              </a:rPr>
              <a:t>EØSU dækker deres rejse- og opholdsudgifter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285811"/>
            <a:ext cx="4998720" cy="858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a-DK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de arbejder ikke i Bruxelles på fuld tid</a:t>
            </a:r>
            <a:r>
              <a:rPr lang="da-DK" sz="1800" dirty="0">
                <a:solidFill>
                  <a:srgbClr val="595959"/>
                </a:solidFill>
                <a:latin typeface="Calibri" panose="020F0502020204030204" pitchFamily="34" charset="0"/>
              </a:rPr>
              <a:t>: de fleste fortsætter med at passe deres job i hjemlandet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da-DK" sz="2000" b="1">
                <a:solidFill>
                  <a:srgbClr val="0060A0"/>
                </a:solidFill>
                <a:latin typeface="Calibri" panose="020F0502020204030204" pitchFamily="34" charset="0"/>
              </a:rPr>
              <a:t>ANTAL MEDLEMMER FRA HVERT 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09A4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da-DK" sz="2000" b="1">
                <a:solidFill>
                  <a:srgbClr val="0060A0"/>
                </a:solidFill>
                <a:latin typeface="Calibri" charset="0"/>
              </a:rPr>
              <a:t>ARREJDSSTRUKTURER: 6 SEKTIONER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da-DK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REX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>
                <a:solidFill>
                  <a:schemeClr val="bg1"/>
                </a:solidFill>
              </a:rPr>
              <a:t>Sektionen for Den Økonomiske og Monetære Union og Økonomisk og Social Samhørighed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>
                <a:solidFill>
                  <a:schemeClr val="bg1"/>
                </a:solidFill>
              </a:rPr>
              <a:t>Sektionen for Det Indre Marked, Produktion og Forbrug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Sektionen for Transport, Energi, Infrastruktur og </a:t>
            </a:r>
            <a:r>
              <a:rPr lang="da-DK" sz="1400" dirty="0" err="1">
                <a:solidFill>
                  <a:schemeClr val="bg1"/>
                </a:solidFill>
              </a:rPr>
              <a:t>Informations-samfundet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>
                <a:solidFill>
                  <a:schemeClr val="bg1"/>
                </a:solidFill>
              </a:rPr>
              <a:t>Sektionen for Beskæftigelse, Sociale Spørgsmål og Unionsborger-skab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Sektionen for Landbrug, Udvikling af </a:t>
            </a:r>
            <a:r>
              <a:rPr lang="da-DK" sz="1400" dirty="0" err="1">
                <a:solidFill>
                  <a:schemeClr val="bg1"/>
                </a:solidFill>
              </a:rPr>
              <a:t>Landdistrikter-ne</a:t>
            </a:r>
            <a:r>
              <a:rPr lang="da-DK" sz="1400" dirty="0">
                <a:solidFill>
                  <a:schemeClr val="bg1"/>
                </a:solidFill>
              </a:rPr>
              <a:t> og Miljø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Sektionen for Eksterne Forbindelser</a:t>
            </a: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da-DK" sz="2000" b="1" dirty="0">
                <a:solidFill>
                  <a:srgbClr val="0060A0"/>
                </a:solidFill>
                <a:latin typeface="Calibri" charset="0"/>
              </a:rPr>
              <a:t>ØVRIGE ARBEJDSSTRUKTURER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CCMI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ESG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DSMO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FRRL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LMO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SDO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Den Rådgivende Kommission for Industrielle Ændringer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Ad hoc-gruppen om det europæiske semester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Observatoriet for Digital Omstilling og Det Indre Marked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Ad hoc-gruppen om </a:t>
            </a:r>
            <a:r>
              <a:rPr lang="da-DK" sz="1400" dirty="0" err="1">
                <a:solidFill>
                  <a:schemeClr val="bg1"/>
                </a:solidFill>
              </a:rPr>
              <a:t>grundlæg-gende</a:t>
            </a:r>
            <a:r>
              <a:rPr lang="da-DK" sz="1400" dirty="0">
                <a:solidFill>
                  <a:schemeClr val="bg1"/>
                </a:solidFill>
              </a:rPr>
              <a:t> rettigheder og </a:t>
            </a:r>
            <a:r>
              <a:rPr lang="da-DK" sz="1400" dirty="0" err="1">
                <a:solidFill>
                  <a:schemeClr val="bg1"/>
                </a:solidFill>
              </a:rPr>
              <a:t>retsstatsprin-cippet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Arbejds-markeds-observatoriet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Observatoriet for Bæredygtig Udvikling</a:t>
            </a:r>
          </a:p>
        </p:txBody>
      </p:sp>
    </p:spTree>
    <p:extLst>
      <p:ext uri="{BB962C8B-B14F-4D97-AF65-F5344CB8AC3E}">
        <p14:creationId xmlns:p14="http://schemas.microsoft.com/office/powerpoint/2010/main" val="4099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DA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C68C2-76F0-4D86-BBBC-502C3BB70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be5631b6-5d81-4fc3-8bce-54100bda3574"/>
    <ds:schemaRef ds:uri="http://purl.org/dc/elements/1.1/"/>
    <ds:schemaRef ds:uri="http://schemas.microsoft.com/sharepoint/v4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5d0a19b5-9ec2-4a50-b920-c152286d37a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810</Words>
  <Application>Microsoft Office PowerPoint</Application>
  <PresentationFormat>On-screen Show (16:9)</PresentationFormat>
  <Paragraphs>164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Det Europæiske Økonomiske og Sociale Udvalg er et rådgivende organ, der repræsenterer det organiserede civilsamfund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Generel Powerpoint-præsentation af EØSU</dc:title>
  <dc:subject>Informationsdokument</dc:subject>
  <dc:creator>Ritari Susanna</dc:creator>
  <cp:keywords>EESC-2020-00061-00-00-INFO-TRA-EN</cp:keywords>
  <dc:description>Rapporteur:  - Original language: EN - Date of document: 10/01/2020 - Date of meeting:  - External documents:  - Administrator: MME RITARI Päivi Susanna</dc:description>
  <cp:lastModifiedBy>Nellissen Roland</cp:lastModifiedBy>
  <cp:revision>298</cp:revision>
  <cp:lastPrinted>2019-09-17T11:53:49Z</cp:lastPrinted>
  <dcterms:created xsi:type="dcterms:W3CDTF">2016-08-09T07:27:38Z</dcterms:created>
  <dcterms:modified xsi:type="dcterms:W3CDTF">2022-09-23T08:41:02Z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a1441673-af7c-4b27-9592-5ee7dec0de7e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13;#IT|0774613c-01ed-4e5d-a25d-11d2388de825;#6;#Final|ea5e6674-7b27-4bac-b091-73adbb394efe;#5;#Unrestricted|826e22d7-d029-4ec0-a450-0c28ff673572;#4;#EN|f2175f21-25d7-44a3-96da-d6a61b075e1b;#3;#INFO|d9136e7c-93a9-4c42-9d28-92b61e85f80c;#2;#TRA|150d2a88-143</vt:lpwstr>
  </property>
  <property fmtid="{D5CDD505-2E9C-101B-9397-08002B2CF9AE}" pid="39" name="AvailableTranslations_0">
    <vt:lpwstr>EN|f2175f21-25d7-44a3-96da-d6a61b075e1b;IT|0774613c-01ed-4e5d-a25d-11d2388de825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32;#DA|5d49c027-8956-412b-aa16-e85a0f96ad0e</vt:lpwstr>
  </property>
  <property fmtid="{D5CDD505-2E9C-101B-9397-08002B2CF9AE}" pid="50" name="DocumentLanguage_0">
    <vt:lpwstr>EN|f2175f21-25d7-44a3-96da-d6a61b075e1b</vt:lpwstr>
  </property>
</Properties>
</file>