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10:09.35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bg.group-3" TargetMode="External"/><Relationship Id="rId5" Type="http://schemas.openxmlformats.org/officeDocument/2006/relationships/hyperlink" Target="http://www.eesc.europa.eu/?i=portal.bg.group-2" TargetMode="External"/><Relationship Id="rId4" Type="http://schemas.openxmlformats.org/officeDocument/2006/relationships/hyperlink" Target="http://www.eesc.europa.eu/?i=portal.bg.group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en&amp;country=DK&amp;v=1476435214319" TargetMode="External"/><Relationship Id="rId26" Type="http://schemas.openxmlformats.org/officeDocument/2006/relationships/hyperlink" Target="http://memberspage.eesc.europa.eu/#/?mandate=mem&amp;language=en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en&amp;country=LT&amp;v=1476434897523" TargetMode="External"/><Relationship Id="rId42" Type="http://schemas.openxmlformats.org/officeDocument/2006/relationships/hyperlink" Target="http://memberspage.eesc.europa.eu/#/?mandate=mem&amp;language=en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en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en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en&amp;country=CZ&amp;v=1476435195005" TargetMode="External"/><Relationship Id="rId46" Type="http://schemas.openxmlformats.org/officeDocument/2006/relationships/hyperlink" Target="http://memberspage.eesc.europa.eu/#/?mandate=mem&amp;language=en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en&amp;country=NL&amp;v=1476434972756" TargetMode="External"/><Relationship Id="rId20" Type="http://schemas.openxmlformats.org/officeDocument/2006/relationships/hyperlink" Target="http://memberspage.eesc.europa.eu/#/?mandate=mem&amp;language=en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en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en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en&amp;country=FI&amp;v=1476435109061" TargetMode="External"/><Relationship Id="rId32" Type="http://schemas.openxmlformats.org/officeDocument/2006/relationships/hyperlink" Target="http://memberspage.eesc.europa.eu/#/?mandate=mem&amp;language=en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en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en&amp;country=IT&amp;v=1476434819717" TargetMode="External"/><Relationship Id="rId36" Type="http://schemas.openxmlformats.org/officeDocument/2006/relationships/hyperlink" Target="http://memberspage.eesc.europa.eu/#/?mandate=mem&amp;language=en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en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en&amp;country=HR&amp;v=1476434797066" TargetMode="External"/><Relationship Id="rId52" Type="http://schemas.openxmlformats.org/officeDocument/2006/relationships/hyperlink" Target="http://memberspage.eesc.europa.eu/#/?mandate=mem&amp;language=en&amp;country=GR&amp;v=1476434737705" TargetMode="External"/><Relationship Id="rId4" Type="http://schemas.openxmlformats.org/officeDocument/2006/relationships/hyperlink" Target="http://memberspage.eesc.europa.eu/#/?mandate=mem&amp;language=en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en&amp;country=BE&amp;v=1476435236473" TargetMode="External"/><Relationship Id="rId22" Type="http://schemas.openxmlformats.org/officeDocument/2006/relationships/hyperlink" Target="http://memberspage.eesc.europa.eu/#/?mandate=mem&amp;language=en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en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en&amp;country=RO&amp;v=1476435051150" TargetMode="External"/><Relationship Id="rId56" Type="http://schemas.openxmlformats.org/officeDocument/2006/relationships/hyperlink" Target="http://memberspage.eesc.europa.eu/#/?mandate=mem&amp;language=en&amp;country=CY&amp;v=1476434858553" TargetMode="External"/><Relationship Id="rId8" Type="http://schemas.openxmlformats.org/officeDocument/2006/relationships/hyperlink" Target="http://memberspage.eesc.europa.eu/#/?mandate=mem&amp;language=en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Добре дошли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НУЖДАЕМ СЕ ОТ ЕИСК ЗАЩОТО...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46105" y="1882774"/>
            <a:ext cx="4505130" cy="909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1600" dirty="0">
                <a:solidFill>
                  <a:srgbClr val="595959"/>
                </a:solidFill>
                <a:latin typeface="Calibri" pitchFamily="34" charset="0"/>
              </a:rPr>
              <a:t>това е единственият начин европейските групи, представляващи различни интереси, да дадат официално</a:t>
            </a:r>
            <a:r>
              <a:rPr lang="bg-BG" sz="1600" b="1" dirty="0">
                <a:solidFill>
                  <a:srgbClr val="1F5FA0"/>
                </a:solidFill>
                <a:latin typeface="Calibri" pitchFamily="34" charset="0"/>
              </a:rPr>
              <a:t> своето мнение по проектите за законодателство на ЕС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9113" y="2930458"/>
            <a:ext cx="4505130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 dirty="0">
                <a:solidFill>
                  <a:srgbClr val="595959"/>
                </a:solidFill>
                <a:latin typeface="Calibri" pitchFamily="34" charset="0"/>
              </a:rPr>
              <a:t>участието на организираното гражданско общество е ключов елемент от демокрацията:</a:t>
            </a:r>
            <a:r>
              <a:rPr lang="bg-BG" sz="1600" dirty="0">
                <a:latin typeface="Calibri" pitchFamily="34" charset="0"/>
              </a:rPr>
              <a:t> </a:t>
            </a:r>
            <a:r>
              <a:rPr lang="bg-BG" sz="1600" b="1" dirty="0">
                <a:solidFill>
                  <a:srgbClr val="0060A0"/>
                </a:solidFill>
                <a:latin typeface="Calibri" pitchFamily="34" charset="0"/>
              </a:rPr>
              <a:t>демокрацията на участието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99114" y="3781320"/>
            <a:ext cx="4505129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sz="1600" dirty="0">
                <a:solidFill>
                  <a:srgbClr val="595959"/>
                </a:solidFill>
                <a:latin typeface="Calibri" pitchFamily="34" charset="0"/>
              </a:rPr>
              <a:t>обхванати са всички</a:t>
            </a:r>
            <a:r>
              <a:rPr lang="bg-BG" sz="1600" b="1" dirty="0">
                <a:solidFill>
                  <a:srgbClr val="1F5FA0"/>
                </a:solidFill>
                <a:latin typeface="Calibri" pitchFamily="34" charset="0"/>
              </a:rPr>
              <a:t> теми, засягащи ежедневието на хората</a:t>
            </a:r>
            <a:r>
              <a:rPr lang="bg-BG" sz="1600" dirty="0">
                <a:solidFill>
                  <a:srgbClr val="595959"/>
                </a:solidFill>
                <a:latin typeface="Calibri" pitchFamily="34" charset="0"/>
              </a:rPr>
              <a:t> (заетост, здравеопазване, права на потребителите, селско стопанство, борба срещу организираната престъпност и др.)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bg-BG" sz="1600">
                <a:solidFill>
                  <a:schemeClr val="bg1"/>
                </a:solidFill>
                <a:latin typeface="Calibri" panose="020F0502020204030204" pitchFamily="34" charset="0"/>
              </a:rPr>
              <a:t>Не, съвсем не! Комитетът е </a:t>
            </a:r>
            <a:br>
              <a:rPr lang="bg-BG" sz="16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bg-BG" sz="1600">
                <a:solidFill>
                  <a:schemeClr val="bg1"/>
                </a:solidFill>
                <a:latin typeface="Calibri" panose="020F0502020204030204" pitchFamily="34" charset="0"/>
              </a:rPr>
              <a:t>единственият институционален форум за диалог на европейско равнище, където може да се постигне консенсус между различните интереси.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bg-BG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Докато лобитата очевидно представят само едната гледна точка.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bg-BG" sz="1600">
                <a:solidFill>
                  <a:srgbClr val="595959"/>
                </a:solidFill>
                <a:latin typeface="Calibri" panose="020F0502020204030204" pitchFamily="34" charset="0"/>
              </a:rPr>
              <a:t>Значи ЕИСК</a:t>
            </a:r>
            <a:br>
              <a:rPr lang="bg-BG" sz="160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bg-BG" sz="1600">
                <a:solidFill>
                  <a:srgbClr val="595959"/>
                </a:solidFill>
                <a:latin typeface="Calibri" panose="020F0502020204030204" pitchFamily="34" charset="0"/>
              </a:rPr>
              <a:t>е нещо като лоби?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bg-BG" sz="1800">
                <a:solidFill>
                  <a:srgbClr val="595959"/>
                </a:solidFill>
                <a:latin typeface="Calibri" pitchFamily="34" charset="0"/>
              </a:rPr>
              <a:t>Членовете на ЕИСК имат право да работят на своя език както устно, така и писмено. Това означава, че ЕИСК е изцяло многоезична институция: използват се всички </a:t>
            </a:r>
            <a:r>
              <a:rPr lang="bg-BG" sz="1800" b="1">
                <a:solidFill>
                  <a:srgbClr val="0060A0"/>
                </a:solidFill>
                <a:latin typeface="Calibri" pitchFamily="34" charset="0"/>
              </a:rPr>
              <a:t>24 официални езици</a:t>
            </a:r>
            <a:r>
              <a:rPr lang="bg-BG" sz="1800">
                <a:solidFill>
                  <a:srgbClr val="595959"/>
                </a:solidFill>
                <a:latin typeface="Calibri" pitchFamily="34" charset="0"/>
              </a:rPr>
              <a:t> на Европейския съюз.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000" b="1">
                <a:solidFill>
                  <a:srgbClr val="0060A0"/>
                </a:solidFill>
                <a:latin typeface="Calibri" panose="020F0502020204030204" pitchFamily="34" charset="0"/>
              </a:rPr>
              <a:t>МНОГОЕЗИЧИЕТО В КОМИТЕТА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bg-BG" sz="1800" b="1">
                <a:solidFill>
                  <a:srgbClr val="0060A0"/>
                </a:solidFill>
                <a:latin typeface="Calibri" pitchFamily="34" charset="0"/>
              </a:rPr>
              <a:t>Устни преводи: </a:t>
            </a:r>
            <a:r>
              <a:rPr lang="bg-BG" sz="1800">
                <a:solidFill>
                  <a:srgbClr val="595959"/>
                </a:solidFill>
                <a:latin typeface="Calibri" pitchFamily="34" charset="0"/>
              </a:rPr>
              <a:t>около 950 срещи годишно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bg-BG" sz="1800" b="1">
                <a:solidFill>
                  <a:srgbClr val="0060A0"/>
                </a:solidFill>
                <a:latin typeface="Calibri" pitchFamily="34" charset="0"/>
              </a:rPr>
              <a:t>Писмени преводи: </a:t>
            </a:r>
            <a:r>
              <a:rPr lang="bg-BG" sz="1800">
                <a:solidFill>
                  <a:srgbClr val="595959"/>
                </a:solidFill>
                <a:latin typeface="Calibri" pitchFamily="34" charset="0"/>
              </a:rPr>
              <a:t>около 80,000 страници годишно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bg-BG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3200" b="1">
                <a:solidFill>
                  <a:srgbClr val="0060A0"/>
                </a:solidFill>
                <a:latin typeface="Calibri" panose="020F0502020204030204" pitchFamily="34" charset="0"/>
              </a:rPr>
              <a:t>www.eesc.europa.eu/en/about#downloads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3200" b="1">
                <a:solidFill>
                  <a:srgbClr val="0060A0"/>
                </a:solidFill>
                <a:latin typeface="Calibri" panose="020F0502020204030204" pitchFamily="34" charset="0"/>
              </a:rPr>
              <a:t>Useful publications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bg-BG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Европейският икономически и социален комитет е консултативен орган, който представлява </a:t>
            </a:r>
            <a:r>
              <a:rPr lang="bg-BG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организираното гражданско общество</a:t>
            </a:r>
            <a:br>
              <a:rPr lang="bg-BG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bg-BG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„Европейският парламент, Съветът и Комисията </a:t>
            </a:r>
            <a:br>
              <a:rPr lang="bg-BG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 подпомагат от Икономически и социален комитет</a:t>
            </a:r>
            <a:r>
              <a:rPr lang="bg-BG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br>
              <a:rPr lang="bg-BG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 Комитет на регионите, които осъществяват</a:t>
            </a:r>
            <a:r>
              <a:rPr lang="bg-BG" sz="200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консултативни функции</a:t>
            </a:r>
            <a:r>
              <a:rPr lang="bg-BG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algn="ctr" eaLnBrk="1" hangingPunct="1">
              <a:buFont typeface="Arial" charset="0"/>
              <a:buNone/>
            </a:pPr>
            <a:r>
              <a:rPr lang="bg-BG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Договор за Европейския съюз, член 13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 fontScale="77500" lnSpcReduction="20000"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bg-BG" sz="1800">
                <a:solidFill>
                  <a:srgbClr val="595959"/>
                </a:solidFill>
                <a:latin typeface="Calibri" charset="0"/>
                <a:ea typeface="MS PGothic" charset="-128"/>
              </a:rPr>
              <a:t>Организираното гражданско общество обхваща всички групи и организации, в които се работи в сътрудничество: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КАКВО ОЗНАЧАВА ОРГАНИЗИРАНО ГРАЖДАНСКО ОБЩЕСТВО?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592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sz="15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Работодатели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592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sz="15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Работници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592000"/>
            <a:ext cx="2194560" cy="37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bg-BG" sz="15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Организации на гражданското общество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bg-BG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Тези групи са ангажирани със защитата на техните интереси и каузи и често действат като посредници между вземащите решения и гражданите.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096000"/>
            <a:ext cx="2221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50" dirty="0">
                <a:solidFill>
                  <a:schemeClr val="bg1"/>
                </a:solidFill>
              </a:rPr>
              <a:t>Федерации на работодателите,</a:t>
            </a:r>
          </a:p>
          <a:p>
            <a:pPr algn="ctr"/>
            <a:r>
              <a:rPr lang="bg-BG" sz="1250" dirty="0">
                <a:solidFill>
                  <a:schemeClr val="bg1"/>
                </a:solidFill>
              </a:rPr>
              <a:t>търговски палати,</a:t>
            </a:r>
          </a:p>
          <a:p>
            <a:pPr algn="ctr"/>
            <a:r>
              <a:rPr lang="bg-BG" sz="1250" dirty="0">
                <a:solidFill>
                  <a:schemeClr val="bg1"/>
                </a:solidFill>
              </a:rPr>
              <a:t>организации на МСП и др.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096000"/>
            <a:ext cx="222199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50" dirty="0">
                <a:solidFill>
                  <a:schemeClr val="bg1"/>
                </a:solidFill>
              </a:rPr>
              <a:t>Профсъюзи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096000"/>
            <a:ext cx="222199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50" dirty="0">
                <a:solidFill>
                  <a:schemeClr val="bg1"/>
                </a:solidFill>
              </a:rPr>
              <a:t>Земеделски стопани; потребители; НПО; лица, упражняващи свободни професии; хора с увреждания; академична общност; кооперации и др.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bg-BG" sz="1200" b="1" dirty="0">
                <a:solidFill>
                  <a:srgbClr val="0060A0"/>
                </a:solidFill>
              </a:rPr>
              <a:t>Европейският парламент</a:t>
            </a:r>
            <a:r>
              <a:rPr lang="bg-BG" sz="1200" dirty="0">
                <a:solidFill>
                  <a:srgbClr val="0060A0"/>
                </a:solidFill>
              </a:rPr>
              <a:t>, </a:t>
            </a:r>
            <a:r>
              <a:rPr lang="bg-BG" sz="1200" b="1" dirty="0">
                <a:solidFill>
                  <a:srgbClr val="0060A0"/>
                </a:solidFill>
              </a:rPr>
              <a:t>Съветът на ЕС</a:t>
            </a:r>
            <a:r>
              <a:rPr lang="bg-BG" sz="1200" dirty="0">
                <a:solidFill>
                  <a:srgbClr val="0060A0"/>
                </a:solidFill>
              </a:rPr>
              <a:t> и </a:t>
            </a:r>
            <a:r>
              <a:rPr lang="bg-BG" sz="1200" b="1" dirty="0">
                <a:solidFill>
                  <a:srgbClr val="0060A0"/>
                </a:solidFill>
              </a:rPr>
              <a:t>Европейската комисия</a:t>
            </a:r>
            <a:r>
              <a:rPr lang="bg-BG" sz="1200" dirty="0">
                <a:solidFill>
                  <a:srgbClr val="0060A0"/>
                </a:solidFill>
              </a:rPr>
              <a:t> са правно задължени да се консултират с ЕИСК, когато прокарват нови закони по широк кръг от теми в следните области: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bg-BG" sz="1200">
                <a:solidFill>
                  <a:srgbClr val="0060A0"/>
                </a:solidFill>
              </a:rPr>
              <a:t>Комитетът разглежда предложенията и изготвя </a:t>
            </a:r>
            <a:r>
              <a:rPr lang="bg-BG" sz="1200" b="1">
                <a:solidFill>
                  <a:srgbClr val="0060A0"/>
                </a:solidFill>
              </a:rPr>
              <a:t>становища</a:t>
            </a:r>
            <a:r>
              <a:rPr lang="bg-BG" sz="1200">
                <a:solidFill>
                  <a:srgbClr val="0060A0"/>
                </a:solidFill>
              </a:rPr>
              <a:t> въз основа</a:t>
            </a:r>
          </a:p>
          <a:p>
            <a:r>
              <a:rPr lang="bg-BG" sz="1200">
                <a:solidFill>
                  <a:srgbClr val="0060A0"/>
                </a:solidFill>
              </a:rPr>
              <a:t>на постигнатото</a:t>
            </a:r>
          </a:p>
          <a:p>
            <a:r>
              <a:rPr lang="bg-BG" sz="1200">
                <a:solidFill>
                  <a:srgbClr val="0060A0"/>
                </a:solidFill>
              </a:rPr>
              <a:t>между своите членове съгласие.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bg-BG" sz="1200">
                <a:solidFill>
                  <a:srgbClr val="0060A0"/>
                </a:solidFill>
              </a:rPr>
              <a:t>Освен това ЕИСК приема</a:t>
            </a:r>
          </a:p>
          <a:p>
            <a:r>
              <a:rPr lang="bg-BG" sz="1200">
                <a:solidFill>
                  <a:srgbClr val="0060A0"/>
                </a:solidFill>
              </a:rPr>
              <a:t>становища </a:t>
            </a:r>
            <a:r>
              <a:rPr lang="bg-BG" sz="1200" b="1">
                <a:solidFill>
                  <a:srgbClr val="0060A0"/>
                </a:solidFill>
              </a:rPr>
              <a:t>по собствена инициатива</a:t>
            </a:r>
            <a:r>
              <a:rPr lang="bg-BG" sz="1200">
                <a:solidFill>
                  <a:srgbClr val="0060A0"/>
                </a:solidFill>
              </a:rPr>
              <a:t> по </a:t>
            </a:r>
            <a:r>
              <a:rPr lang="bg-BG" sz="1200" b="1">
                <a:solidFill>
                  <a:srgbClr val="0060A0"/>
                </a:solidFill>
              </a:rPr>
              <a:t>теми</a:t>
            </a:r>
            <a:r>
              <a:rPr lang="bg-BG" sz="1200">
                <a:solidFill>
                  <a:srgbClr val="0060A0"/>
                </a:solidFill>
              </a:rPr>
              <a:t>, които членовете смятат </a:t>
            </a:r>
            <a:r>
              <a:rPr lang="bg-BG" sz="1200" b="1">
                <a:solidFill>
                  <a:srgbClr val="0060A0"/>
                </a:solidFill>
              </a:rPr>
              <a:t>за важни</a:t>
            </a:r>
          </a:p>
          <a:p>
            <a:r>
              <a:rPr lang="bg-BG" sz="1200" b="1">
                <a:solidFill>
                  <a:srgbClr val="0060A0"/>
                </a:solidFill>
              </a:rPr>
              <a:t>за интереса на гражданите на ЕС</a:t>
            </a:r>
            <a:r>
              <a:rPr lang="bg-BG" sz="1200">
                <a:solidFill>
                  <a:srgbClr val="0060A0"/>
                </a:solidFill>
              </a:rPr>
              <a:t>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bg-BG" sz="1200">
                <a:solidFill>
                  <a:srgbClr val="0060A0"/>
                </a:solidFill>
              </a:rPr>
              <a:t>По искане на законотворците на ЕС Комитетът изготвя и </a:t>
            </a:r>
            <a:r>
              <a:rPr lang="bg-BG" sz="1200" b="1">
                <a:solidFill>
                  <a:srgbClr val="0060A0"/>
                </a:solidFill>
              </a:rPr>
              <a:t>проучвателни </a:t>
            </a:r>
            <a:r>
              <a:rPr lang="bg-BG" sz="1200">
                <a:solidFill>
                  <a:srgbClr val="0060A0"/>
                </a:solidFill>
              </a:rPr>
              <a:t>становища, които им предоставят общ поглед върху позициите на гражданското общество.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bg-BG" sz="1200">
                <a:solidFill>
                  <a:srgbClr val="0060A0"/>
                </a:solidFill>
              </a:rPr>
              <a:t>Общо ЕИСК изготвя около</a:t>
            </a:r>
          </a:p>
          <a:p>
            <a:r>
              <a:rPr lang="bg-BG" sz="1200" b="1">
                <a:solidFill>
                  <a:srgbClr val="0060A0"/>
                </a:solidFill>
              </a:rPr>
              <a:t>200 становища</a:t>
            </a:r>
            <a:r>
              <a:rPr lang="bg-BG" sz="1200">
                <a:solidFill>
                  <a:srgbClr val="0060A0"/>
                </a:solidFill>
              </a:rPr>
              <a:t> годишно.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Селско стопанство и рибарство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5053" y="2447354"/>
            <a:ext cx="1058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Промишленост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11154" y="3195352"/>
            <a:ext cx="23569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950" dirty="0"/>
              <a:t>Образование, професионално обучение, младеж и спорт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7998" y="3703602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Заетост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263" y="4556719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Защита на потребителите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83816" y="3624554"/>
            <a:ext cx="223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Научни изследвания и технологично </a:t>
            </a:r>
          </a:p>
          <a:p>
            <a:pPr algn="ctr"/>
            <a:r>
              <a:rPr lang="bg-BG" sz="1000" dirty="0"/>
              <a:t>развитие, и космическо пространство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97758" y="4028288"/>
            <a:ext cx="254613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Общи правила за конкуренцията,</a:t>
            </a:r>
          </a:p>
          <a:p>
            <a:pPr algn="ctr"/>
            <a:r>
              <a:rPr lang="bg-BG" sz="1000" dirty="0"/>
              <a:t>данъчно облагане и сближаване на законодателствата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1" y="4105232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 err="1"/>
              <a:t>Трансевропейски</a:t>
            </a:r>
            <a:r>
              <a:rPr lang="bg-BG" sz="1000" dirty="0"/>
              <a:t> </a:t>
            </a:r>
          </a:p>
          <a:p>
            <a:pPr algn="ctr"/>
            <a:r>
              <a:rPr lang="bg-BG" sz="1000" dirty="0"/>
              <a:t>мрежи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 err="1"/>
              <a:t>Недискриминация</a:t>
            </a:r>
            <a:r>
              <a:rPr lang="bg-BG" sz="1000" dirty="0"/>
              <a:t> и гражданство на Съюза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89" y="2827098"/>
            <a:ext cx="1441433" cy="30944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1719"/>
            <a:ext cx="1447418" cy="36612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44322"/>
            <a:ext cx="1433111" cy="356714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21315"/>
            <a:ext cx="1432505" cy="287269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76395" y="4110377"/>
            <a:ext cx="17159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Икономическо, социално и териториално сближаване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22663" y="4556719"/>
            <a:ext cx="135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Европейски социален фонд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70722"/>
            <a:ext cx="1433111" cy="349104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25930" y="3637900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Общ ядрен </a:t>
            </a:r>
          </a:p>
          <a:p>
            <a:pPr algn="ctr"/>
            <a:r>
              <a:rPr lang="bg-BG" sz="1000" dirty="0"/>
              <a:t>пазари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98796" y="2844769"/>
            <a:ext cx="1367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Здраве и</a:t>
            </a:r>
            <a:r>
              <a:rPr lang="en-GB" sz="1000" dirty="0"/>
              <a:t> </a:t>
            </a:r>
            <a:r>
              <a:rPr lang="bg-BG" sz="1000" dirty="0"/>
              <a:t>безопасност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510" y="2786817"/>
            <a:ext cx="113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Обществено здравеопазване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57243" y="3226481"/>
            <a:ext cx="1395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Социална</a:t>
            </a:r>
            <a:r>
              <a:rPr lang="en-GB" sz="1000" dirty="0"/>
              <a:t> </a:t>
            </a:r>
            <a:r>
              <a:rPr lang="bg-BG" sz="1000" dirty="0"/>
              <a:t>политика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dirty="0"/>
              <a:t>Свободно движение на хора, услуги и капитали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24093" y="2447354"/>
            <a:ext cx="83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Инвестиции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/>
              <a:t>Околна среда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5156" y="2434493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dirty="0"/>
              <a:t>Транспорт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96572" y="2447354"/>
            <a:ext cx="717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/>
              <a:t>Енергия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bg-BG" sz="2000" b="1">
                <a:solidFill>
                  <a:srgbClr val="0060A0"/>
                </a:solidFill>
                <a:latin typeface="Calibri" charset="0"/>
              </a:rPr>
              <a:t>МЕТОДИ НА РАБОТА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103" y="1775929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>
                <a:solidFill>
                  <a:schemeClr val="bg1"/>
                </a:solidFill>
                <a:latin typeface="+mj-lt"/>
              </a:rPr>
              <a:t>С Комитета може да се консултират Европейският парламент, Съветът на ЕС или</a:t>
            </a:r>
          </a:p>
          <a:p>
            <a:pPr algn="ctr"/>
            <a:r>
              <a:rPr lang="bg-BG" sz="1600">
                <a:solidFill>
                  <a:schemeClr val="bg1"/>
                </a:solidFill>
                <a:latin typeface="+mj-lt"/>
              </a:rPr>
              <a:t>Европейската комисия. Становищата могат да бъдат </a:t>
            </a:r>
            <a:r>
              <a:rPr lang="bg-BG" sz="1600" b="1">
                <a:solidFill>
                  <a:schemeClr val="bg1"/>
                </a:solidFill>
                <a:latin typeface="+mj-lt"/>
              </a:rPr>
              <a:t>задължителни</a:t>
            </a:r>
            <a:r>
              <a:rPr lang="bg-BG" sz="1600">
                <a:solidFill>
                  <a:schemeClr val="bg1"/>
                </a:solidFill>
                <a:latin typeface="+mj-lt"/>
              </a:rPr>
              <a:t>,</a:t>
            </a:r>
            <a:r>
              <a:rPr lang="bg-BG" sz="1600" b="1">
                <a:solidFill>
                  <a:schemeClr val="bg1"/>
                </a:solidFill>
                <a:latin typeface="+mj-lt"/>
              </a:rPr>
              <a:t> по собствена инициатива</a:t>
            </a:r>
            <a:r>
              <a:rPr lang="bg-BG" sz="1600">
                <a:solidFill>
                  <a:schemeClr val="bg1"/>
                </a:solidFill>
                <a:latin typeface="+mj-lt"/>
              </a:rPr>
              <a:t> или </a:t>
            </a:r>
            <a:r>
              <a:rPr lang="bg-BG" sz="1600" b="1">
                <a:solidFill>
                  <a:schemeClr val="bg1"/>
                </a:solidFill>
                <a:latin typeface="+mj-lt"/>
              </a:rPr>
              <a:t>проучвателни</a:t>
            </a:r>
            <a:r>
              <a:rPr lang="bg-BG" sz="160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095" y="2580234"/>
            <a:ext cx="843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dirty="0">
                <a:solidFill>
                  <a:schemeClr val="bg1"/>
                </a:solidFill>
                <a:latin typeface="Calibri" pitchFamily="34" charset="0"/>
              </a:rPr>
              <a:t>За изготвянето на становища секциите обикновено сформират </a:t>
            </a:r>
            <a:r>
              <a:rPr lang="bg-BG" sz="1600" b="1" dirty="0">
                <a:solidFill>
                  <a:schemeClr val="bg1"/>
                </a:solidFill>
                <a:latin typeface="Calibri" pitchFamily="34" charset="0"/>
              </a:rPr>
              <a:t>проучвателни групи</a:t>
            </a:r>
            <a:r>
              <a:rPr lang="bg-BG" sz="1600" dirty="0">
                <a:solidFill>
                  <a:schemeClr val="bg1"/>
                </a:solidFill>
                <a:latin typeface="Calibri" pitchFamily="34" charset="0"/>
              </a:rPr>
              <a:t>, като всяка има </a:t>
            </a:r>
            <a:r>
              <a:rPr lang="bg-BG" sz="1600" b="1" dirty="0">
                <a:solidFill>
                  <a:schemeClr val="bg1"/>
                </a:solidFill>
                <a:latin typeface="Calibri" pitchFamily="34" charset="0"/>
              </a:rPr>
              <a:t>докладчик</a:t>
            </a:r>
            <a:r>
              <a:rPr lang="bg-BG" sz="16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bg-BG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895" y="3275838"/>
            <a:ext cx="893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chemeClr val="bg1"/>
                </a:solidFill>
                <a:latin typeface="+mj-lt"/>
              </a:rPr>
              <a:t>На заседанията се провеждат конструктивни обсъждания, целящи постигане на консенсус.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Гласува се</a:t>
            </a: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 на </a:t>
            </a: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заседанието на секцията</a:t>
            </a: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, а след това и на </a:t>
            </a: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пленарната сесия</a:t>
            </a: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Окончателното становище</a:t>
            </a: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 се </a:t>
            </a: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изпраща на европейските институции</a:t>
            </a:r>
          </a:p>
          <a:p>
            <a:pPr algn="ctr">
              <a:defRPr/>
            </a:pPr>
            <a:r>
              <a:rPr lang="bg-BG" sz="1600">
                <a:solidFill>
                  <a:schemeClr val="bg1"/>
                </a:solidFill>
                <a:latin typeface="Calibri" pitchFamily="34" charset="0"/>
              </a:rPr>
              <a:t>и се публикува в </a:t>
            </a:r>
            <a:r>
              <a:rPr lang="bg-BG" sz="1600" b="1">
                <a:solidFill>
                  <a:schemeClr val="bg1"/>
                </a:solidFill>
                <a:latin typeface="Calibri" pitchFamily="34" charset="0"/>
              </a:rPr>
              <a:t>Официален вестник на Европейския съюз.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bg-BG" sz="2000" dirty="0">
                <a:solidFill>
                  <a:srgbClr val="0060A0"/>
                </a:solidFill>
                <a:latin typeface="Calibri" panose="020F0502020204030204" pitchFamily="34" charset="0"/>
              </a:rPr>
              <a:t>АСАМБЛЕЯ ОТ </a:t>
            </a:r>
            <a:r>
              <a:rPr lang="bg-BG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</a:t>
            </a:r>
            <a:r>
              <a:rPr lang="fr-BE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29</a:t>
            </a:r>
            <a:r>
              <a:rPr lang="bg-BG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 ЧЛЕНОВЕ</a:t>
            </a:r>
            <a:r>
              <a:rPr lang="bg-BG" sz="2000" dirty="0">
                <a:solidFill>
                  <a:srgbClr val="0060A0"/>
                </a:solidFill>
                <a:latin typeface="Calibri" panose="020F0502020204030204" pitchFamily="34" charset="0"/>
              </a:rPr>
              <a:t> ОТ ВСИЧКИ ДЪРЖАВИ — ЧЛЕНКИ НА ЕС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bg-BG" sz="1800">
                <a:solidFill>
                  <a:srgbClr val="595959"/>
                </a:solidFill>
                <a:latin typeface="Calibri" panose="020F0502020204030204" pitchFamily="34" charset="0"/>
              </a:rPr>
              <a:t>назначени от </a:t>
            </a:r>
            <a:r>
              <a:rPr lang="bg-BG" sz="1800" b="1">
                <a:solidFill>
                  <a:srgbClr val="595959"/>
                </a:solidFill>
                <a:latin typeface="Calibri" panose="020F0502020204030204" pitchFamily="34" charset="0"/>
              </a:rPr>
              <a:t>Съвета с петгодишен мандат, който може да бъде подновяван</a:t>
            </a:r>
            <a:r>
              <a:rPr lang="bg-BG" sz="1800">
                <a:solidFill>
                  <a:srgbClr val="595959"/>
                </a:solidFill>
                <a:latin typeface="Calibri" panose="020F0502020204030204" pitchFamily="34" charset="0"/>
              </a:rPr>
              <a:t>, по предложение на всяка държава членка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g-BG" sz="1800">
                <a:solidFill>
                  <a:srgbClr val="595959"/>
                </a:solidFill>
                <a:latin typeface="Calibri" panose="020F0502020204030204" pitchFamily="34" charset="0"/>
              </a:rPr>
              <a:t>техните пътни разноски и разходи за настаняване се поемат от ЕИСК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g-BG" sz="1800" b="1">
                <a:solidFill>
                  <a:srgbClr val="595959"/>
                </a:solidFill>
                <a:latin typeface="Calibri" panose="020F0502020204030204" pitchFamily="34" charset="0"/>
              </a:rPr>
              <a:t>не са установени в Брюксел:</a:t>
            </a:r>
            <a:r>
              <a:rPr lang="bg-BG" sz="1800">
                <a:solidFill>
                  <a:srgbClr val="595959"/>
                </a:solidFill>
                <a:latin typeface="Calibri" panose="020F0502020204030204" pitchFamily="34" charset="0"/>
              </a:rPr>
              <a:t> повечето от тях продължават да упражняват своята професия в родната си страна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6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bg-BG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БРОЙ НА ЧЛЕНОВЕТЕ ПО ДЪРЖАВИ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7</a:t>
            </a:r>
            <a:endParaRPr lang="bg-BG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6</a:t>
            </a:r>
            <a:endParaRPr lang="bg-BG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9A4C8"/>
                </a:solidFill>
              </a:rPr>
              <a:t>6</a:t>
            </a:r>
            <a:endParaRPr lang="bg-BG" sz="1400" b="1" dirty="0">
              <a:solidFill>
                <a:srgbClr val="09A4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bg-BG" sz="2000" b="1">
                <a:solidFill>
                  <a:srgbClr val="0060A0"/>
                </a:solidFill>
                <a:latin typeface="Calibri" charset="0"/>
              </a:rPr>
              <a:t>РАБОТНИ ОРГАНИ: 6 СЕКЦИИ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bg-BG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SOC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REX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>
                <a:solidFill>
                  <a:schemeClr val="bg1"/>
                </a:solidFill>
              </a:rPr>
              <a:t>„Икономически и паричен съюз, икономическо и социално сближаване“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>
                <a:solidFill>
                  <a:schemeClr val="bg1"/>
                </a:solidFill>
              </a:rPr>
              <a:t>„Единен пазар, производство и потребление“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>
                <a:solidFill>
                  <a:schemeClr val="bg1"/>
                </a:solidFill>
              </a:rPr>
              <a:t>„Транспорт, енергетика, инфраструктури, информационно общество“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„</a:t>
            </a:r>
            <a:r>
              <a:rPr lang="ru-RU" sz="1400" dirty="0" err="1">
                <a:solidFill>
                  <a:schemeClr val="bg1"/>
                </a:solidFill>
              </a:rPr>
              <a:t>Заетост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социални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въпроси</a:t>
            </a:r>
            <a:r>
              <a:rPr lang="ru-RU" sz="1400" dirty="0">
                <a:solidFill>
                  <a:schemeClr val="bg1"/>
                </a:solidFill>
              </a:rPr>
              <a:t> и гражданство“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>
                <a:solidFill>
                  <a:schemeClr val="bg1"/>
                </a:solidFill>
              </a:rPr>
              <a:t>„Земеделие, развитие на селските райони, околна среда“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>
                <a:solidFill>
                  <a:schemeClr val="bg1"/>
                </a:solidFill>
              </a:rPr>
              <a:t>„Външни отношения“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bg-BG" sz="2000" b="1" dirty="0">
                <a:solidFill>
                  <a:srgbClr val="0060A0"/>
                </a:solidFill>
                <a:latin typeface="Calibri" charset="0"/>
              </a:rPr>
              <a:t>ДРУГИ РАБОТНИ ОРГАНИ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CCMI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ESG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bg-BG" sz="2800" dirty="0">
                <a:solidFill>
                  <a:prstClr val="white"/>
                </a:solidFill>
                <a:ea typeface="+mn-ea"/>
                <a:cs typeface="+mn-cs"/>
              </a:rPr>
              <a:t>ОЦПЕП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FRRL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>
                <a:solidFill>
                  <a:schemeClr val="bg1"/>
                </a:solidFill>
              </a:rPr>
              <a:t>ОПТ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>
                <a:solidFill>
                  <a:schemeClr val="bg1"/>
                </a:solidFill>
              </a:rPr>
              <a:t>ОУР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Консултативна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комисия</a:t>
            </a:r>
            <a:r>
              <a:rPr lang="ru-RU" sz="1400" dirty="0">
                <a:solidFill>
                  <a:schemeClr val="bg1"/>
                </a:solidFill>
              </a:rPr>
              <a:t> по </a:t>
            </a:r>
            <a:r>
              <a:rPr lang="ru-RU" sz="1400" dirty="0" err="1">
                <a:solidFill>
                  <a:schemeClr val="bg1"/>
                </a:solidFill>
              </a:rPr>
              <a:t>индустриални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промени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Ad</a:t>
            </a:r>
            <a:r>
              <a:rPr lang="fr-BE" sz="1400" dirty="0">
                <a:solidFill>
                  <a:schemeClr val="bg1"/>
                </a:solidFill>
              </a:rPr>
              <a:t>-</a:t>
            </a:r>
            <a:r>
              <a:rPr lang="ru-RU" sz="1400" dirty="0" err="1">
                <a:solidFill>
                  <a:schemeClr val="bg1"/>
                </a:solidFill>
              </a:rPr>
              <a:t>hoc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група</a:t>
            </a:r>
            <a:r>
              <a:rPr lang="ru-RU" sz="1400" dirty="0">
                <a:solidFill>
                  <a:schemeClr val="bg1"/>
                </a:solidFill>
              </a:rPr>
              <a:t> „Европейски </a:t>
            </a:r>
            <a:r>
              <a:rPr lang="ru-RU" sz="1400" dirty="0" err="1">
                <a:solidFill>
                  <a:schemeClr val="bg1"/>
                </a:solidFill>
              </a:rPr>
              <a:t>семестър</a:t>
            </a:r>
            <a:r>
              <a:rPr lang="ru-RU" sz="1400" dirty="0">
                <a:solidFill>
                  <a:schemeClr val="bg1"/>
                </a:solidFill>
              </a:rPr>
              <a:t>“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Обсерватория на </a:t>
            </a:r>
            <a:r>
              <a:rPr lang="ru-RU" sz="1400" dirty="0" err="1">
                <a:solidFill>
                  <a:schemeClr val="bg1"/>
                </a:solidFill>
              </a:rPr>
              <a:t>цифровия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преход</a:t>
            </a:r>
            <a:r>
              <a:rPr lang="ru-RU" sz="1400" dirty="0">
                <a:solidFill>
                  <a:schemeClr val="bg1"/>
                </a:solidFill>
              </a:rPr>
              <a:t> и </a:t>
            </a:r>
            <a:r>
              <a:rPr lang="ru-RU" sz="1400" dirty="0" err="1">
                <a:solidFill>
                  <a:schemeClr val="bg1"/>
                </a:solidFill>
              </a:rPr>
              <a:t>единния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пазар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Ad</a:t>
            </a:r>
            <a:r>
              <a:rPr lang="fr-BE" sz="1400" dirty="0">
                <a:solidFill>
                  <a:schemeClr val="bg1"/>
                </a:solidFill>
              </a:rPr>
              <a:t>-</a:t>
            </a:r>
            <a:r>
              <a:rPr lang="ru-RU" sz="1400" dirty="0" err="1">
                <a:solidFill>
                  <a:schemeClr val="bg1"/>
                </a:solidFill>
              </a:rPr>
              <a:t>hoc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група</a:t>
            </a:r>
            <a:r>
              <a:rPr lang="ru-RU" sz="1400" dirty="0">
                <a:solidFill>
                  <a:schemeClr val="bg1"/>
                </a:solidFill>
              </a:rPr>
              <a:t> „</a:t>
            </a:r>
            <a:r>
              <a:rPr lang="ru-RU" sz="1400" dirty="0" err="1">
                <a:solidFill>
                  <a:schemeClr val="bg1"/>
                </a:solidFill>
              </a:rPr>
              <a:t>Основни</a:t>
            </a:r>
            <a:r>
              <a:rPr lang="ru-RU" sz="1400" dirty="0">
                <a:solidFill>
                  <a:schemeClr val="bg1"/>
                </a:solidFill>
              </a:rPr>
              <a:t> права и </a:t>
            </a:r>
            <a:r>
              <a:rPr lang="ru-RU" sz="1400" dirty="0" err="1">
                <a:solidFill>
                  <a:schemeClr val="bg1"/>
                </a:solidFill>
              </a:rPr>
              <a:t>върховенство</a:t>
            </a:r>
            <a:r>
              <a:rPr lang="ru-RU" sz="1400" dirty="0">
                <a:solidFill>
                  <a:schemeClr val="bg1"/>
                </a:solidFill>
              </a:rPr>
              <a:t> на закона“</a:t>
            </a:r>
            <a:endParaRPr lang="bg-BG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Обсерватория на </a:t>
            </a:r>
            <a:r>
              <a:rPr lang="ru-RU" sz="1400" dirty="0" err="1">
                <a:solidFill>
                  <a:schemeClr val="bg1"/>
                </a:solidFill>
              </a:rPr>
              <a:t>пазара</a:t>
            </a:r>
            <a:r>
              <a:rPr lang="ru-RU" sz="1400" dirty="0">
                <a:solidFill>
                  <a:schemeClr val="bg1"/>
                </a:solidFill>
              </a:rPr>
              <a:t> на труда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>
                <a:solidFill>
                  <a:schemeClr val="bg1"/>
                </a:solidFill>
              </a:rPr>
              <a:t>Обсерватория на устойчивото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4803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BG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Props1.xml><?xml version="1.0" encoding="utf-8"?>
<ds:datastoreItem xmlns:ds="http://schemas.openxmlformats.org/officeDocument/2006/customXml" ds:itemID="{A8FDD006-99E5-449C-A7B7-4DED07347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be5631b6-5d81-4fc3-8bce-54100bda3574"/>
    <ds:schemaRef ds:uri="http://www.w3.org/XML/1998/namespace"/>
    <ds:schemaRef ds:uri="http://purl.org/dc/terms/"/>
    <ds:schemaRef ds:uri="http://schemas.microsoft.com/sharepoint/v4"/>
    <ds:schemaRef ds:uri="http://schemas.microsoft.com/office/2006/documentManagement/types"/>
    <ds:schemaRef ds:uri="5d0a19b5-9ec2-4a50-b920-c152286d37ac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890</Words>
  <Application>Microsoft Office PowerPoint</Application>
  <PresentationFormat>On-screen Show (16:9)</PresentationFormat>
  <Paragraphs>162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Европейският икономически и социален комитет е консултативен орган, който представлява организираното гражданско общество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 презентация на PowerPoint на ЕИСК</dc:title>
  <dc:creator>Ritari Susanna</dc:creator>
  <cp:keywords>EESC-2020-00061-00-00-INFO-TRA-EN</cp:keywords>
  <dc:description>Rapporteur:  - Original language: EN - Date of document: 16/01/2020 - Date of meeting:  - External documents:  - Administrator: MME RITARI Päivi Susanna</dc:description>
  <cp:lastModifiedBy>Nellissen Roland</cp:lastModifiedBy>
  <cp:revision>297</cp:revision>
  <cp:lastPrinted>2019-09-17T11:53:49Z</cp:lastPrinted>
  <dcterms:created xsi:type="dcterms:W3CDTF">2016-08-09T07:27:38Z</dcterms:created>
  <dcterms:modified xsi:type="dcterms:W3CDTF">2022-09-23T08:47:46Z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a7a43e05-551a-4124-9de2-3ad47419a678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34;#SL|98a412ae-eb01-49e9-ae3d-585a81724cfc;#32;#DA|5d49c027-8956-412b-aa16-e85a0f96ad0e;#31;#CS|72f9705b-0217-4fd3-bea2-cbc7ed80e26e;#43;#HR|2f555653-ed1a-4fe6-8362-9082d95989e5;#29;#PT|50ccc04a-eadd-42ae-a0cb-acaf45f812ba;#24;#LV|46f7e311-5d9f-4663-b433</vt:lpwstr>
  </property>
  <property fmtid="{D5CDD505-2E9C-101B-9397-08002B2CF9AE}" pid="39" name="AvailableTranslations_0">
    <vt:lpwstr>HR|2f555653-ed1a-4fe6-8362-9082d95989e5;EN|f2175f21-25d7-44a3-96da-d6a61b075e1b;LV|46f7e311-5d9f-4663-b433-18aeccb7ace7;DA|5d49c027-8956-412b-aa16-e85a0f96ad0e;IT|0774613c-01ed-4e5d-a25d-11d2388de825;SL|98a412ae-eb01-49e9-ae3d-585a81724cfc;CS|72f9705b-021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44;#BG|1a1b3951-7821-4e6a-85f5-5673fc08bd2c</vt:lpwstr>
  </property>
  <property fmtid="{D5CDD505-2E9C-101B-9397-08002B2CF9AE}" pid="50" name="DocumentLanguage_0">
    <vt:lpwstr>EN|f2175f21-25d7-44a3-96da-d6a61b075e1b</vt:lpwstr>
  </property>
</Properties>
</file>