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81" r:id="rId12"/>
    <p:sldId id="282" r:id="rId13"/>
    <p:sldId id="262" r:id="rId14"/>
    <p:sldId id="263" r:id="rId15"/>
    <p:sldId id="280" r:id="rId16"/>
    <p:sldId id="279" r:id="rId17"/>
    <p:sldId id="265" r:id="rId18"/>
    <p:sldId id="275" r:id="rId19"/>
    <p:sldId id="284" r:id="rId20"/>
    <p:sldId id="278" r:id="rId21"/>
    <p:sldId id="269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dela Buruzan" initials="adebu" lastIdx="14" clrIdx="6">
    <p:extLst>
      <p:ext uri="{19B8F6BF-5375-455C-9EA6-DF929625EA0E}">
        <p15:presenceInfo xmlns:p15="http://schemas.microsoft.com/office/powerpoint/2012/main" userId="Adela Buruzan" providerId="None"/>
      </p:ext>
    </p:extLst>
  </p:cmAuthor>
  <p:cmAuthor id="1" name="Buruzan Adela" initials="adebu" lastIdx="13" clrIdx="0">
    <p:extLst>
      <p:ext uri="{19B8F6BF-5375-455C-9EA6-DF929625EA0E}">
        <p15:presenceInfo xmlns:p15="http://schemas.microsoft.com/office/powerpoint/2012/main" userId="Buruzan Adela" providerId="None"/>
      </p:ext>
    </p:extLst>
  </p:cmAuthor>
  <p:cmAuthor id="8" name="Pastor Miranda" initials="mpast" lastIdx="2" clrIdx="7">
    <p:extLst>
      <p:ext uri="{19B8F6BF-5375-455C-9EA6-DF929625EA0E}">
        <p15:presenceInfo xmlns:p15="http://schemas.microsoft.com/office/powerpoint/2012/main" userId="Pastor Miranda" providerId="None"/>
      </p:ext>
    </p:extLst>
  </p:cmAuthor>
  <p:cmAuthor id="2" name="Lahousse Chloé" initials="clah" lastIdx="8" clrIdx="1">
    <p:extLst>
      <p:ext uri="{19B8F6BF-5375-455C-9EA6-DF929625EA0E}">
        <p15:presenceInfo xmlns:p15="http://schemas.microsoft.com/office/powerpoint/2012/main" userId="Lahousse Chloé" providerId="None"/>
      </p:ext>
    </p:extLst>
  </p:cmAuthor>
  <p:cmAuthor id="9" name="Quintanilla Fernando" initials="fquin" lastIdx="10" clrIdx="8">
    <p:extLst>
      <p:ext uri="{19B8F6BF-5375-455C-9EA6-DF929625EA0E}">
        <p15:presenceInfo xmlns:p15="http://schemas.microsoft.com/office/powerpoint/2012/main" userId="Quintanilla Fernando" providerId="None"/>
      </p:ext>
    </p:extLst>
  </p:cmAuthor>
  <p:cmAuthor id="3" name="Eleonora Di Nicolantonio" initials="edin" lastIdx="6" clrIdx="2">
    <p:extLst>
      <p:ext uri="{19B8F6BF-5375-455C-9EA6-DF929625EA0E}">
        <p15:presenceInfo xmlns:p15="http://schemas.microsoft.com/office/powerpoint/2012/main" userId="Eleonora Di Nicolantonio" providerId="None"/>
      </p:ext>
    </p:extLst>
  </p:cmAuthor>
  <p:cmAuthor id="10" name="Pieros Nadia Melina" initials="napie" lastIdx="4" clrIdx="9">
    <p:extLst>
      <p:ext uri="{19B8F6BF-5375-455C-9EA6-DF929625EA0E}">
        <p15:presenceInfo xmlns:p15="http://schemas.microsoft.com/office/powerpoint/2012/main" userId="Pieros Nadia Melina" providerId="None"/>
      </p:ext>
    </p:extLst>
  </p:cmAuthor>
  <p:cmAuthor id="4" name="Leeson Rachel" initials="rlee" lastIdx="7" clrIdx="3">
    <p:extLst>
      <p:ext uri="{19B8F6BF-5375-455C-9EA6-DF929625EA0E}">
        <p15:presenceInfo xmlns:p15="http://schemas.microsoft.com/office/powerpoint/2012/main" userId="Leeson Rachel" providerId="None"/>
      </p:ext>
    </p:extLst>
  </p:cmAuthor>
  <p:cmAuthor id="5" name="Ccar" initials="Ccar" lastIdx="10" clrIdx="4">
    <p:extLst>
      <p:ext uri="{19B8F6BF-5375-455C-9EA6-DF929625EA0E}">
        <p15:presenceInfo xmlns:p15="http://schemas.microsoft.com/office/powerpoint/2012/main" userId="Ccar" providerId="None"/>
      </p:ext>
    </p:extLst>
  </p:cmAuthor>
  <p:cmAuthor id="6" name="Chrysanthi Kokkini" initials="chkok" lastIdx="31" clrIdx="5">
    <p:extLst>
      <p:ext uri="{19B8F6BF-5375-455C-9EA6-DF929625EA0E}">
        <p15:presenceInfo xmlns:p15="http://schemas.microsoft.com/office/powerpoint/2012/main" userId="Chrysanthi Kokk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B2A0-617B-4863-853E-6A975F1E8C57}" type="datetimeFigureOut">
              <a:rPr lang="fr-BE" smtClean="0"/>
              <a:t>06/12/2021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C8523-0B1C-498C-A94E-D7FB7B3F3AA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725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70D6F-9097-42BC-B905-921F590D6F3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39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5C29-4044-4D15-9B95-D0B4BE80A46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esc.europa.eu/?i=portal.en.group-3" TargetMode="External"/><Relationship Id="rId5" Type="http://schemas.openxmlformats.org/officeDocument/2006/relationships/hyperlink" Target="http://www.eesc.europa.eu/?i=portal.en.group-2" TargetMode="External"/><Relationship Id="rId4" Type="http://schemas.openxmlformats.org/officeDocument/2006/relationships/hyperlink" Target="http://www.eesc.europa.eu/?i=portal.en.group-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youreuropeyoursay" TargetMode="External"/><Relationship Id="rId3" Type="http://schemas.openxmlformats.org/officeDocument/2006/relationships/hyperlink" Target="http://www.eesc.europa.eu/YEYS2022" TargetMode="External"/><Relationship Id="rId7" Type="http://schemas.openxmlformats.org/officeDocument/2006/relationships/image" Target="../media/image35.png"/><Relationship Id="rId2" Type="http://schemas.openxmlformats.org/officeDocument/2006/relationships/hyperlink" Target="mailto:youreurope@eesc.europa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www.facebook.com/pages/Your-Europe-Your-Say/255682697155?ref=hl" TargetMode="External"/><Relationship Id="rId10" Type="http://schemas.openxmlformats.org/officeDocument/2006/relationships/hyperlink" Target="https://twitter.com/youreurope" TargetMode="External"/><Relationship Id="rId4" Type="http://schemas.openxmlformats.org/officeDocument/2006/relationships/image" Target="../media/image33.png"/><Relationship Id="rId9" Type="http://schemas.openxmlformats.org/officeDocument/2006/relationships/hyperlink" Target="https://www.instagram.com/youreurop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7" y="1874402"/>
            <a:ext cx="7943273" cy="44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649009"/>
            <a:ext cx="8229600" cy="1042987"/>
          </a:xfrm>
        </p:spPr>
        <p:txBody>
          <a:bodyPr/>
          <a:lstStyle/>
          <a:p>
            <a:pPr algn="ctr" eaLnBrk="1" hangingPunct="1"/>
            <a:r>
              <a:rPr lang="en-GB" altLang="fr-FR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What is the EESC?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0556"/>
            <a:ext cx="8229600" cy="15843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n-GB" altLang="fr-FR" sz="2400" dirty="0"/>
              <a:t>An </a:t>
            </a:r>
            <a:r>
              <a:rPr lang="en-GB" altLang="fr-FR" sz="2400" b="1" dirty="0">
                <a:solidFill>
                  <a:schemeClr val="accent1">
                    <a:lumMod val="75000"/>
                  </a:schemeClr>
                </a:solidFill>
              </a:rPr>
              <a:t>advisory body</a:t>
            </a:r>
            <a:r>
              <a:rPr lang="en-GB" altLang="fr-F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fr-FR" sz="2400" dirty="0"/>
              <a:t>set up by the Treaty of Rome (1957)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n-GB" altLang="fr-FR" sz="2400" dirty="0"/>
              <a:t>Represents </a:t>
            </a:r>
            <a:r>
              <a:rPr lang="en-GB" altLang="fr-FR" sz="2400" b="1" dirty="0">
                <a:solidFill>
                  <a:schemeClr val="accent1">
                    <a:lumMod val="75000"/>
                  </a:schemeClr>
                </a:solidFill>
              </a:rPr>
              <a:t>organised</a:t>
            </a:r>
            <a:r>
              <a:rPr lang="en-GB" altLang="fr-F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fr-FR" sz="2400" b="1" dirty="0">
                <a:solidFill>
                  <a:schemeClr val="accent1">
                    <a:lumMod val="75000"/>
                  </a:schemeClr>
                </a:solidFill>
              </a:rPr>
              <a:t>civil society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4700790" y="5054658"/>
            <a:ext cx="0" cy="431800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rot="14400000" flipV="1">
            <a:off x="5681071" y="4655402"/>
            <a:ext cx="98425" cy="1214438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rot="7200000" flipH="1" flipV="1">
            <a:off x="3570491" y="4522845"/>
            <a:ext cx="0" cy="1260475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737" y="3714808"/>
            <a:ext cx="970756" cy="9707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078" y="3895593"/>
            <a:ext cx="1305532" cy="9046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32" y="5446427"/>
            <a:ext cx="2128116" cy="12067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473" y="3964948"/>
            <a:ext cx="1592634" cy="893825"/>
          </a:xfrm>
          <a:prstGeom prst="rect">
            <a:avLst/>
          </a:prstGeom>
        </p:spPr>
      </p:pic>
      <p:sp>
        <p:nvSpPr>
          <p:cNvPr id="16" name="ZoneTexte 18"/>
          <p:cNvSpPr txBox="1">
            <a:spLocks noChangeArrowheads="1"/>
          </p:cNvSpPr>
          <p:nvPr/>
        </p:nvSpPr>
        <p:spPr bwMode="auto">
          <a:xfrm>
            <a:off x="6280353" y="4616508"/>
            <a:ext cx="17875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fr-FR" sz="11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Council of the European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fr-FR" sz="11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Union</a:t>
            </a:r>
          </a:p>
        </p:txBody>
      </p:sp>
    </p:spTree>
    <p:extLst>
      <p:ext uri="{BB962C8B-B14F-4D97-AF65-F5344CB8AC3E}">
        <p14:creationId xmlns:p14="http://schemas.microsoft.com/office/powerpoint/2010/main" val="25323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574" y="2445886"/>
            <a:ext cx="842493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BE" altLang="fr-FR" sz="2400" b="1" dirty="0" smtClean="0">
                <a:solidFill>
                  <a:schemeClr val="accent1">
                    <a:lumMod val="75000"/>
                  </a:schemeClr>
                </a:solidFill>
              </a:rPr>
              <a:t>3 Groups </a:t>
            </a:r>
            <a:endParaRPr lang="en-US" alt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fr-FR" sz="2400" b="1" dirty="0">
                <a:solidFill>
                  <a:schemeClr val="accent1">
                    <a:lumMod val="75000"/>
                  </a:schemeClr>
                </a:solidFill>
              </a:rPr>
              <a:t>329</a:t>
            </a:r>
            <a:r>
              <a:rPr lang="en-US" alt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fr-FR" sz="2400" b="1" dirty="0">
                <a:solidFill>
                  <a:schemeClr val="accent1">
                    <a:lumMod val="75000"/>
                  </a:schemeClr>
                </a:solidFill>
              </a:rPr>
              <a:t>members </a:t>
            </a:r>
            <a:r>
              <a:rPr lang="en-US" altLang="fr-FR" sz="2400" dirty="0"/>
              <a:t>(</a:t>
            </a:r>
            <a:r>
              <a:rPr lang="en-GB" altLang="fr-FR" sz="2400" dirty="0"/>
              <a:t>appointed for 5 years)</a:t>
            </a:r>
            <a:r>
              <a:rPr lang="en-US" altLang="fr-FR" sz="2400" dirty="0"/>
              <a:t> from the </a:t>
            </a:r>
            <a:r>
              <a:rPr lang="en-US" altLang="fr-FR" sz="2400" b="1" dirty="0">
                <a:solidFill>
                  <a:schemeClr val="accent1">
                    <a:lumMod val="75000"/>
                  </a:schemeClr>
                </a:solidFill>
              </a:rPr>
              <a:t>27</a:t>
            </a:r>
            <a:r>
              <a:rPr lang="en-US" altLang="fr-FR" sz="2400" b="1" dirty="0" smtClean="0">
                <a:solidFill>
                  <a:srgbClr val="C00000"/>
                </a:solidFill>
              </a:rPr>
              <a:t> </a:t>
            </a:r>
            <a:r>
              <a:rPr lang="en-US" altLang="fr-FR" sz="2400" b="1" dirty="0" smtClean="0">
                <a:solidFill>
                  <a:schemeClr val="accent1">
                    <a:lumMod val="75000"/>
                  </a:schemeClr>
                </a:solidFill>
              </a:rPr>
              <a:t>Member </a:t>
            </a:r>
            <a:r>
              <a:rPr lang="en-US" altLang="fr-FR" sz="2400" b="1" dirty="0">
                <a:solidFill>
                  <a:schemeClr val="accent1">
                    <a:lumMod val="75000"/>
                  </a:schemeClr>
                </a:solidFill>
              </a:rPr>
              <a:t>States </a:t>
            </a:r>
            <a:r>
              <a:rPr lang="en-US" altLang="fr-FR" sz="2400" dirty="0"/>
              <a:t>of the </a:t>
            </a:r>
            <a:r>
              <a:rPr lang="en-US" altLang="fr-FR" sz="2400" dirty="0" smtClean="0"/>
              <a:t>EU</a:t>
            </a:r>
            <a:endParaRPr lang="en-US" altLang="fr-FR" sz="2400" dirty="0"/>
          </a:p>
          <a:p>
            <a:pPr marL="285750" indent="-285750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±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200 opinions </a:t>
            </a:r>
            <a:r>
              <a:rPr lang="en-US" sz="2400" dirty="0" smtClean="0"/>
              <a:t>per year 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40574" y="1820487"/>
            <a:ext cx="8229600" cy="73700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fr-F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What does the EESC’s membership </a:t>
            </a:r>
            <a:br>
              <a:rPr lang="en-GB" altLang="fr-F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GB" altLang="fr-F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look like?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44218"/>
            <a:ext cx="9144000" cy="2203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0517" y="5061686"/>
            <a:ext cx="2338766" cy="1785652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91044" y="5072400"/>
            <a:ext cx="2340000" cy="17856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2896" y="5054962"/>
            <a:ext cx="2340000" cy="1785600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60517" y="5091707"/>
            <a:ext cx="233876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BE" sz="2000" b="1" dirty="0" smtClean="0">
                <a:solidFill>
                  <a:schemeClr val="bg1"/>
                </a:solidFill>
              </a:rPr>
              <a:t>Employers</a:t>
            </a:r>
            <a:endParaRPr lang="mt-MT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F0925021-66B6-B547-90DD-B7884B765D2F}"/>
              </a:ext>
            </a:extLst>
          </p:cNvPr>
          <p:cNvSpPr txBox="1"/>
          <p:nvPr/>
        </p:nvSpPr>
        <p:spPr>
          <a:xfrm>
            <a:off x="607827" y="5477458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solidFill>
                  <a:schemeClr val="bg1"/>
                </a:solidFill>
              </a:rPr>
              <a:t>Employers federations,</a:t>
            </a:r>
          </a:p>
          <a:p>
            <a:pPr algn="ctr"/>
            <a:r>
              <a:rPr lang="nl-BE" sz="1400" dirty="0" err="1">
                <a:solidFill>
                  <a:schemeClr val="bg1"/>
                </a:solidFill>
              </a:rPr>
              <a:t>c</a:t>
            </a:r>
            <a:r>
              <a:rPr lang="nl-BE" sz="1400" dirty="0" err="1" smtClean="0">
                <a:solidFill>
                  <a:schemeClr val="bg1"/>
                </a:solidFill>
              </a:rPr>
              <a:t>hambers</a:t>
            </a:r>
            <a:r>
              <a:rPr lang="nl-BE" sz="1400" dirty="0" smtClean="0">
                <a:solidFill>
                  <a:schemeClr val="bg1"/>
                </a:solidFill>
              </a:rPr>
              <a:t> </a:t>
            </a:r>
            <a:r>
              <a:rPr lang="nl-BE" sz="1400" dirty="0">
                <a:solidFill>
                  <a:schemeClr val="bg1"/>
                </a:solidFill>
              </a:rPr>
              <a:t>of </a:t>
            </a:r>
            <a:r>
              <a:rPr lang="nl-BE" sz="1400" dirty="0" smtClean="0">
                <a:solidFill>
                  <a:schemeClr val="bg1"/>
                </a:solidFill>
              </a:rPr>
              <a:t>commerce</a:t>
            </a:r>
            <a:r>
              <a:rPr lang="nl-BE" sz="1400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nl-BE" sz="1400" dirty="0">
                <a:solidFill>
                  <a:schemeClr val="bg1"/>
                </a:solidFill>
              </a:rPr>
              <a:t>SME organisations…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474720" y="5113637"/>
            <a:ext cx="235632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BE" sz="2000" b="1" dirty="0" smtClean="0">
                <a:solidFill>
                  <a:schemeClr val="bg1"/>
                </a:solidFill>
              </a:rPr>
              <a:t>Workers</a:t>
            </a:r>
            <a:endParaRPr lang="mt-MT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hlinkClick r:id="rId5"/>
            <a:extLst>
              <a:ext uri="{FF2B5EF4-FFF2-40B4-BE49-F238E27FC236}">
                <a16:creationId xmlns:a16="http://schemas.microsoft.com/office/drawing/2014/main" id="{EA13E604-DD39-AC47-A999-ECEECC06A46F}"/>
              </a:ext>
            </a:extLst>
          </p:cNvPr>
          <p:cNvSpPr txBox="1"/>
          <p:nvPr/>
        </p:nvSpPr>
        <p:spPr>
          <a:xfrm>
            <a:off x="3491043" y="5506430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Trade </a:t>
            </a:r>
            <a:r>
              <a:rPr lang="en-GB" sz="1400" dirty="0" smtClean="0">
                <a:solidFill>
                  <a:schemeClr val="bg1"/>
                </a:solidFill>
              </a:rPr>
              <a:t>unions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365616" y="5137912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fr-BE" sz="2000" b="1" dirty="0" smtClean="0">
                <a:solidFill>
                  <a:schemeClr val="bg1"/>
                </a:solidFill>
              </a:rPr>
              <a:t>Diversity Europe</a:t>
            </a:r>
            <a:endParaRPr lang="mt-MT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04EA3B74-E8BC-4341-9B56-489ADABD78EE}"/>
              </a:ext>
            </a:extLst>
          </p:cNvPr>
          <p:cNvSpPr txBox="1"/>
          <p:nvPr/>
        </p:nvSpPr>
        <p:spPr>
          <a:xfrm>
            <a:off x="6365616" y="5544001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solidFill>
                  <a:schemeClr val="bg1"/>
                </a:solidFill>
              </a:rPr>
              <a:t>Farmers, </a:t>
            </a:r>
            <a:r>
              <a:rPr lang="fr-BE" sz="1400" dirty="0" err="1">
                <a:solidFill>
                  <a:schemeClr val="bg1"/>
                </a:solidFill>
              </a:rPr>
              <a:t>c</a:t>
            </a:r>
            <a:r>
              <a:rPr lang="fr-BE" sz="1400" dirty="0" err="1" smtClean="0">
                <a:solidFill>
                  <a:schemeClr val="bg1"/>
                </a:solidFill>
              </a:rPr>
              <a:t>onsumers</a:t>
            </a:r>
            <a:r>
              <a:rPr lang="fr-BE" sz="1400" dirty="0">
                <a:solidFill>
                  <a:schemeClr val="bg1"/>
                </a:solidFill>
              </a:rPr>
              <a:t>, </a:t>
            </a:r>
            <a:endParaRPr lang="fr-BE" sz="1400" dirty="0" smtClean="0">
              <a:solidFill>
                <a:schemeClr val="bg1"/>
              </a:solidFill>
            </a:endParaRPr>
          </a:p>
          <a:p>
            <a:pPr algn="ctr"/>
            <a:r>
              <a:rPr lang="fr-BE" sz="1400" dirty="0" err="1" smtClean="0">
                <a:solidFill>
                  <a:schemeClr val="bg1"/>
                </a:solidFill>
              </a:rPr>
              <a:t>NGOs</a:t>
            </a:r>
            <a:r>
              <a:rPr lang="fr-BE" sz="1400" dirty="0">
                <a:solidFill>
                  <a:schemeClr val="bg1"/>
                </a:solidFill>
              </a:rPr>
              <a:t>, </a:t>
            </a:r>
            <a:r>
              <a:rPr lang="fr-BE" sz="1400" dirty="0" smtClean="0">
                <a:solidFill>
                  <a:schemeClr val="bg1"/>
                </a:solidFill>
              </a:rPr>
              <a:t>professions, </a:t>
            </a:r>
            <a:r>
              <a:rPr lang="fr-BE" sz="1400" dirty="0" err="1">
                <a:solidFill>
                  <a:schemeClr val="bg1"/>
                </a:solidFill>
              </a:rPr>
              <a:t>d</a:t>
            </a:r>
            <a:r>
              <a:rPr lang="fr-BE" sz="1400" dirty="0" err="1" smtClean="0">
                <a:solidFill>
                  <a:schemeClr val="bg1"/>
                </a:solidFill>
              </a:rPr>
              <a:t>isability</a:t>
            </a:r>
            <a:r>
              <a:rPr lang="fr-BE" sz="1400" dirty="0" smtClean="0">
                <a:solidFill>
                  <a:schemeClr val="bg1"/>
                </a:solidFill>
              </a:rPr>
              <a:t> organisations, </a:t>
            </a:r>
            <a:r>
              <a:rPr lang="fr-BE" sz="1400" dirty="0" err="1">
                <a:solidFill>
                  <a:schemeClr val="bg1"/>
                </a:solidFill>
              </a:rPr>
              <a:t>a</a:t>
            </a:r>
            <a:r>
              <a:rPr lang="fr-BE" sz="1400" dirty="0" err="1" smtClean="0">
                <a:solidFill>
                  <a:schemeClr val="bg1"/>
                </a:solidFill>
              </a:rPr>
              <a:t>cademics</a:t>
            </a:r>
            <a:r>
              <a:rPr lang="fr-BE" sz="1400" dirty="0" smtClean="0">
                <a:solidFill>
                  <a:schemeClr val="bg1"/>
                </a:solidFill>
              </a:rPr>
              <a:t>, </a:t>
            </a:r>
            <a:r>
              <a:rPr lang="fr-BE" sz="1400" dirty="0" err="1">
                <a:solidFill>
                  <a:schemeClr val="bg1"/>
                </a:solidFill>
              </a:rPr>
              <a:t>c</a:t>
            </a:r>
            <a:r>
              <a:rPr lang="fr-BE" sz="1400" dirty="0" err="1" smtClean="0">
                <a:solidFill>
                  <a:schemeClr val="bg1"/>
                </a:solidFill>
              </a:rPr>
              <a:t>ooperatives</a:t>
            </a:r>
            <a:r>
              <a:rPr lang="fr-BE" sz="1400" dirty="0" smtClean="0">
                <a:solidFill>
                  <a:schemeClr val="bg1"/>
                </a:solidFill>
              </a:rPr>
              <a:t>,…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1476"/>
            <a:ext cx="9144000" cy="114428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What is an opinion?</a:t>
            </a:r>
            <a:endParaRPr lang="fr-BE" sz="36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566" y="2337619"/>
            <a:ext cx="3106676" cy="4351338"/>
          </a:xfrm>
        </p:spPr>
      </p:pic>
      <p:sp>
        <p:nvSpPr>
          <p:cNvPr id="5" name="Rectangle 4"/>
          <p:cNvSpPr/>
          <p:nvPr/>
        </p:nvSpPr>
        <p:spPr>
          <a:xfrm>
            <a:off x="397886" y="2318487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</a:rPr>
              <a:t>The European Parliament, the Council of the EU or the European Commission </a:t>
            </a:r>
            <a:r>
              <a:rPr lang="en-US" altLang="fr-FR" sz="1600" dirty="0"/>
              <a:t>can ask the EESC for </a:t>
            </a:r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</a:rPr>
              <a:t>recommendations</a:t>
            </a:r>
            <a:r>
              <a:rPr lang="en-US" altLang="fr-FR" sz="1600" dirty="0"/>
              <a:t> regarding legislation on a particular </a:t>
            </a:r>
            <a:r>
              <a:rPr lang="en-US" altLang="fr-FR" sz="1600" dirty="0" smtClean="0"/>
              <a:t>topic</a:t>
            </a:r>
            <a:r>
              <a:rPr lang="el-GR" altLang="fr-FR" sz="1600" dirty="0" smtClean="0"/>
              <a:t>.</a:t>
            </a: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dirty="0" smtClean="0"/>
              <a:t>The </a:t>
            </a:r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</a:rPr>
              <a:t>EESC members </a:t>
            </a:r>
            <a:r>
              <a:rPr lang="en-US" altLang="fr-FR" sz="1600" dirty="0"/>
              <a:t>representing all 3 Groups prepare a </a:t>
            </a:r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</a:rPr>
              <a:t>single document, called ‘EESC opinion’</a:t>
            </a:r>
            <a:r>
              <a:rPr lang="en-US" altLang="fr-FR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fr-FR" sz="1600" dirty="0"/>
              <a:t>on </a:t>
            </a:r>
            <a:r>
              <a:rPr lang="en-US" altLang="fr-FR" sz="1600" dirty="0" smtClean="0"/>
              <a:t>the proposed legislation</a:t>
            </a:r>
            <a:r>
              <a:rPr lang="el-GR" altLang="fr-FR" sz="1600" dirty="0" smtClean="0"/>
              <a:t>.</a:t>
            </a: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dirty="0"/>
              <a:t>After a</a:t>
            </a:r>
            <a:r>
              <a:rPr lang="en-US" altLang="fr-FR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</a:rPr>
              <a:t>consensus is reached</a:t>
            </a:r>
            <a:r>
              <a:rPr lang="en-US" altLang="fr-FR" sz="1600" dirty="0"/>
              <a:t>, the </a:t>
            </a:r>
            <a:r>
              <a:rPr lang="en-US" altLang="fr-FR" sz="1600" b="1" dirty="0">
                <a:solidFill>
                  <a:schemeClr val="accent1">
                    <a:lumMod val="75000"/>
                  </a:schemeClr>
                </a:solidFill>
              </a:rPr>
              <a:t>EESC opinion is sent to the EU i</a:t>
            </a:r>
            <a:r>
              <a:rPr lang="en-US" altLang="fr-FR" sz="1600" b="1" dirty="0" smtClean="0">
                <a:solidFill>
                  <a:schemeClr val="accent1">
                    <a:lumMod val="75000"/>
                  </a:schemeClr>
                </a:solidFill>
              </a:rPr>
              <a:t>nstitutions</a:t>
            </a:r>
            <a:r>
              <a:rPr lang="en-US" altLang="fr-FR" sz="1600" dirty="0" smtClean="0"/>
              <a:t> </a:t>
            </a:r>
            <a:r>
              <a:rPr lang="en-US" altLang="fr-FR" sz="1600" dirty="0"/>
              <a:t>to be taken into </a:t>
            </a:r>
            <a:r>
              <a:rPr lang="en-US" altLang="fr-FR" sz="1600" dirty="0" smtClean="0"/>
              <a:t>account and published i</a:t>
            </a:r>
            <a:r>
              <a:rPr lang="en-US" altLang="fr-FR" sz="1600" dirty="0"/>
              <a:t>n</a:t>
            </a:r>
            <a:r>
              <a:rPr lang="en-US" altLang="fr-FR" sz="1600" dirty="0" smtClean="0"/>
              <a:t> the </a:t>
            </a:r>
            <a:r>
              <a:rPr lang="en-US" altLang="fr-FR" sz="1600" dirty="0"/>
              <a:t>EU’s Official </a:t>
            </a:r>
            <a:r>
              <a:rPr lang="en-US" altLang="fr-FR" sz="1600" dirty="0" smtClean="0"/>
              <a:t>Journal (24 languages)</a:t>
            </a:r>
            <a:r>
              <a:rPr lang="el-GR" altLang="fr-FR" sz="1600" dirty="0" smtClean="0"/>
              <a:t>.</a:t>
            </a:r>
            <a:endParaRPr lang="en-US" alt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dirty="0" smtClean="0"/>
              <a:t>The Rapporteur </a:t>
            </a:r>
            <a:r>
              <a:rPr lang="en-US" altLang="fr-FR" sz="1600" b="1" dirty="0" smtClean="0">
                <a:solidFill>
                  <a:schemeClr val="accent1">
                    <a:lumMod val="75000"/>
                  </a:schemeClr>
                </a:solidFill>
              </a:rPr>
              <a:t>presents</a:t>
            </a:r>
            <a:r>
              <a:rPr lang="en-US" altLang="fr-FR" sz="1600" dirty="0" smtClean="0"/>
              <a:t> key findings and </a:t>
            </a:r>
            <a:r>
              <a:rPr lang="en-US" altLang="fr-FR" sz="1600" b="1" dirty="0" smtClean="0">
                <a:solidFill>
                  <a:schemeClr val="accent1">
                    <a:lumMod val="75000"/>
                  </a:schemeClr>
                </a:solidFill>
              </a:rPr>
              <a:t>promotes</a:t>
            </a:r>
            <a:r>
              <a:rPr lang="en-US" altLang="fr-FR" sz="1600" dirty="0" smtClean="0"/>
              <a:t> the opinion at EU, Member State and local level</a:t>
            </a:r>
            <a:r>
              <a:rPr lang="el-GR" altLang="fr-FR" sz="1600" dirty="0" smtClean="0"/>
              <a:t>.</a:t>
            </a: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16335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4294967295"/>
          </p:nvPr>
        </p:nvSpPr>
        <p:spPr>
          <a:xfrm>
            <a:off x="143508" y="1698739"/>
            <a:ext cx="8851474" cy="900112"/>
          </a:xfrm>
        </p:spPr>
        <p:txBody>
          <a:bodyPr/>
          <a:lstStyle/>
          <a:p>
            <a:pPr algn="ctr" eaLnBrk="1" hangingPunct="1">
              <a:lnSpc>
                <a:spcPct val="50000"/>
              </a:lnSpc>
              <a:buFont typeface="Arial" pitchFamily="34" charset="0"/>
              <a:buNone/>
              <a:defRPr/>
            </a:pPr>
            <a:r>
              <a:rPr lang="en-GB" altLang="fr-FR" sz="3600" b="1" dirty="0" smtClean="0">
                <a:solidFill>
                  <a:schemeClr val="accent5">
                    <a:lumMod val="75000"/>
                  </a:schemeClr>
                </a:solidFill>
              </a:rPr>
              <a:t>Your Europe, Your Say!</a:t>
            </a:r>
          </a:p>
          <a:p>
            <a:pPr algn="ctr" eaLnBrk="1" hangingPunct="1">
              <a:lnSpc>
                <a:spcPct val="50000"/>
              </a:lnSpc>
              <a:buFont typeface="Arial" pitchFamily="34" charset="0"/>
              <a:buNone/>
              <a:defRPr/>
            </a:pPr>
            <a:r>
              <a:rPr lang="en-GB" altLang="fr-FR" sz="3200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GB" altLang="fr-FR" sz="3200" b="1" i="1" dirty="0" smtClean="0">
                <a:solidFill>
                  <a:schemeClr val="accent5">
                    <a:lumMod val="75000"/>
                  </a:schemeClr>
                </a:solidFill>
              </a:rPr>
              <a:t>YEYS</a:t>
            </a:r>
            <a:r>
              <a:rPr lang="en-GB" altLang="fr-FR" sz="32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ctr" eaLnBrk="1" hangingPunct="1">
              <a:lnSpc>
                <a:spcPct val="50000"/>
              </a:lnSpc>
              <a:buFont typeface="Arial" pitchFamily="34" charset="0"/>
              <a:buNone/>
              <a:defRPr/>
            </a:pPr>
            <a:endParaRPr lang="en-GB" altLang="fr-FR" sz="4700" b="1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425" y="2826072"/>
            <a:ext cx="4926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 smtClean="0"/>
              <a:t>EESC </a:t>
            </a:r>
            <a:r>
              <a:rPr lang="en-US" sz="1600" dirty="0"/>
              <a:t>is </a:t>
            </a:r>
            <a:r>
              <a:rPr lang="en-US" sz="1600" dirty="0" smtClean="0"/>
              <a:t>hosting the </a:t>
            </a:r>
            <a:r>
              <a:rPr lang="en-US" sz="1600" b="1" dirty="0" smtClean="0"/>
              <a:t>13th</a:t>
            </a:r>
            <a:r>
              <a:rPr lang="en-US" sz="1600" b="1" dirty="0"/>
              <a:t> 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Your Europe, Your 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</a:rPr>
              <a:t>Say!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en-US" sz="1600" dirty="0"/>
              <a:t> </a:t>
            </a:r>
            <a:r>
              <a:rPr lang="en-US" sz="1600" dirty="0" smtClean="0"/>
              <a:t>youth plenary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err="1" smtClean="0"/>
              <a:t>Every</a:t>
            </a:r>
            <a:r>
              <a:rPr lang="fr-BE" sz="1600" dirty="0" smtClean="0"/>
              <a:t> </a:t>
            </a:r>
            <a:r>
              <a:rPr lang="fr-BE" sz="1600" dirty="0" err="1" smtClean="0"/>
              <a:t>year</a:t>
            </a:r>
            <a:r>
              <a:rPr lang="fr-BE" sz="1600" dirty="0"/>
              <a:t>, </a:t>
            </a:r>
            <a:r>
              <a:rPr lang="fr-BE" sz="1600" dirty="0" err="1"/>
              <a:t>young</a:t>
            </a:r>
            <a:r>
              <a:rPr lang="fr-BE" sz="1600" dirty="0"/>
              <a:t> people </a:t>
            </a:r>
            <a:r>
              <a:rPr lang="fr-BE" sz="1600" dirty="0" err="1"/>
              <a:t>from</a:t>
            </a:r>
            <a:r>
              <a:rPr lang="fr-BE" sz="1600" dirty="0"/>
              <a:t> </a:t>
            </a:r>
            <a:r>
              <a:rPr lang="fr-BE" sz="1600" b="1" dirty="0" smtClean="0">
                <a:solidFill>
                  <a:schemeClr val="accent1">
                    <a:lumMod val="75000"/>
                  </a:schemeClr>
                </a:solidFill>
              </a:rPr>
              <a:t>all EU </a:t>
            </a:r>
            <a:r>
              <a:rPr lang="fr-BE" sz="1600" b="1" dirty="0" err="1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fr-BE" sz="1600" b="1" dirty="0" err="1" smtClean="0">
                <a:solidFill>
                  <a:schemeClr val="accent1">
                    <a:lumMod val="75000"/>
                  </a:schemeClr>
                </a:solidFill>
              </a:rPr>
              <a:t>ember</a:t>
            </a:r>
            <a:r>
              <a:rPr lang="fr-BE" sz="1600" b="1" dirty="0" smtClean="0">
                <a:solidFill>
                  <a:schemeClr val="accent1">
                    <a:lumMod val="75000"/>
                  </a:schemeClr>
                </a:solidFill>
              </a:rPr>
              <a:t> States</a:t>
            </a:r>
            <a:r>
              <a:rPr lang="fr-BE" sz="1600" b="1" dirty="0" smtClean="0"/>
              <a:t>, </a:t>
            </a:r>
            <a:r>
              <a:rPr lang="fr-BE" sz="1600" b="1" dirty="0" smtClean="0">
                <a:solidFill>
                  <a:schemeClr val="accent1">
                    <a:lumMod val="75000"/>
                  </a:schemeClr>
                </a:solidFill>
              </a:rPr>
              <a:t>and the 5 candidate countries, </a:t>
            </a:r>
            <a:r>
              <a:rPr lang="en-US" sz="1600" dirty="0" smtClean="0"/>
              <a:t>take part </a:t>
            </a:r>
            <a:r>
              <a:rPr lang="en-US" sz="1600" dirty="0"/>
              <a:t>in a debate on a topical issue that </a:t>
            </a:r>
            <a:r>
              <a:rPr lang="en-US" sz="1600" dirty="0" smtClean="0"/>
              <a:t>concerns them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" y="471046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The YEYS 2022 will take place fully online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rcRect r="23689" b="535"/>
          <a:stretch>
            <a:fillRect/>
          </a:stretch>
        </p:blipFill>
        <p:spPr>
          <a:xfrm>
            <a:off x="2785548" y="5147456"/>
            <a:ext cx="3523418" cy="153083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rcRect l="77004" t="31701"/>
          <a:stretch>
            <a:fillRect/>
          </a:stretch>
        </p:blipFill>
        <p:spPr>
          <a:xfrm>
            <a:off x="5972523" y="6364379"/>
            <a:ext cx="317074" cy="31390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 b="31171"/>
          <a:stretch>
            <a:fillRect/>
          </a:stretch>
        </p:blipFill>
        <p:spPr>
          <a:xfrm>
            <a:off x="5390633" y="3017104"/>
            <a:ext cx="3225353" cy="124407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2"/>
          <a:srcRect l="77004" t="31701"/>
          <a:stretch>
            <a:fillRect/>
          </a:stretch>
        </p:blipFill>
        <p:spPr>
          <a:xfrm>
            <a:off x="8436840" y="3892184"/>
            <a:ext cx="317074" cy="3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0" y="1670417"/>
            <a:ext cx="9144000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fr-FR" sz="3600" b="1" dirty="0" smtClean="0">
                <a:solidFill>
                  <a:schemeClr val="accent5">
                    <a:lumMod val="75000"/>
                  </a:schemeClr>
                </a:solidFill>
              </a:rPr>
              <a:t>#YEYS2022 </a:t>
            </a:r>
            <a:r>
              <a:rPr lang="en-GB" altLang="fr-FR" sz="3600" b="1" dirty="0">
                <a:solidFill>
                  <a:schemeClr val="accent5">
                    <a:lumMod val="75000"/>
                  </a:schemeClr>
                </a:solidFill>
              </a:rPr>
              <a:t>The Truth about </a:t>
            </a:r>
            <a:r>
              <a:rPr lang="en-GB" altLang="fr-FR" sz="3600" b="1" dirty="0" smtClean="0">
                <a:solidFill>
                  <a:schemeClr val="accent5">
                    <a:lumMod val="75000"/>
                  </a:schemeClr>
                </a:solidFill>
              </a:rPr>
              <a:t>lies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fr-FR" sz="2400" b="1" dirty="0" smtClean="0">
                <a:solidFill>
                  <a:schemeClr val="accent5">
                    <a:lumMod val="75000"/>
                  </a:schemeClr>
                </a:solidFill>
              </a:rPr>
              <a:t>Youth Challenging Disinformation</a:t>
            </a:r>
            <a:endParaRPr lang="en-GB" altLang="fr-F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00317" y="2480886"/>
            <a:ext cx="503591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933450" indent="-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23850" lvl="1" indent="0">
              <a:lnSpc>
                <a:spcPct val="150000"/>
              </a:lnSpc>
              <a:buNone/>
            </a:pP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📅       </a:t>
            </a:r>
            <a:r>
              <a:rPr lang="de-DE" sz="1800" dirty="0" smtClean="0">
                <a:solidFill>
                  <a:srgbClr val="C00000"/>
                </a:solidFill>
              </a:rPr>
              <a:t> 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</a:rPr>
              <a:t>31 March – 1 April 2022</a:t>
            </a: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23850" lvl="1" indent="0">
              <a:lnSpc>
                <a:spcPct val="150000"/>
              </a:lnSpc>
              <a:buNone/>
            </a:pP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</a:rPr>
              <a:t>📌        ONLINE</a:t>
            </a:r>
          </a:p>
          <a:p>
            <a:pPr marL="323850" lvl="1" indent="0">
              <a:lnSpc>
                <a:spcPct val="150000"/>
              </a:lnSpc>
              <a:buNone/>
            </a:pP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👩‍ 👨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‍   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</a:rPr>
              <a:t>33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</a:rPr>
              <a:t>schools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800" b="1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323850" lvl="1" indent="0">
              <a:lnSpc>
                <a:spcPct val="150000"/>
              </a:lnSpc>
              <a:buNone/>
            </a:pPr>
            <a:r>
              <a:rPr lang="de-DE" sz="1800" b="1" dirty="0" err="1" smtClean="0"/>
              <a:t>the</a:t>
            </a:r>
            <a:r>
              <a:rPr lang="de-DE" sz="1800" b="1" dirty="0" smtClean="0"/>
              <a:t> </a:t>
            </a:r>
            <a:r>
              <a:rPr lang="de-DE" sz="1800" b="1" dirty="0"/>
              <a:t>27 EU countries, </a:t>
            </a:r>
            <a:r>
              <a:rPr lang="de-DE" sz="1800" b="1" dirty="0" smtClean="0"/>
              <a:t>a European </a:t>
            </a:r>
            <a:r>
              <a:rPr lang="de-DE" sz="1800" b="1" dirty="0" err="1" smtClean="0"/>
              <a:t>school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from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Brussels</a:t>
            </a:r>
            <a:r>
              <a:rPr lang="de-DE" sz="1800" b="1" dirty="0" smtClean="0"/>
              <a:t> + </a:t>
            </a:r>
            <a:r>
              <a:rPr lang="de-DE" sz="1800" b="1" dirty="0" err="1" smtClean="0"/>
              <a:t>the</a:t>
            </a:r>
            <a:r>
              <a:rPr lang="de-DE" sz="1800" b="1" dirty="0" smtClean="0"/>
              <a:t> 5 </a:t>
            </a:r>
            <a:r>
              <a:rPr lang="de-DE" sz="1800" b="1" dirty="0" err="1"/>
              <a:t>candidate</a:t>
            </a:r>
            <a:r>
              <a:rPr lang="de-DE" sz="1800" b="1" dirty="0"/>
              <a:t> countries</a:t>
            </a:r>
          </a:p>
          <a:p>
            <a:pPr marL="0" indent="0" algn="just">
              <a:buNone/>
            </a:pP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583" y="4659384"/>
            <a:ext cx="99177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i="1" dirty="0" smtClean="0">
              <a:solidFill>
                <a:schemeClr val="accent6"/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YEYS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2022’s objectives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fr-FR" b="1" dirty="0" smtClean="0"/>
              <a:t>1. </a:t>
            </a:r>
            <a:r>
              <a:rPr lang="fr-FR" b="1" dirty="0" err="1" smtClean="0"/>
              <a:t>Raising</a:t>
            </a:r>
            <a:r>
              <a:rPr lang="fr-FR" b="1" dirty="0" smtClean="0"/>
              <a:t> </a:t>
            </a:r>
            <a:r>
              <a:rPr lang="fr-FR" b="1" dirty="0" err="1" smtClean="0"/>
              <a:t>awareness</a:t>
            </a:r>
            <a:r>
              <a:rPr lang="fr-FR" b="1" dirty="0" smtClean="0"/>
              <a:t> about the challenges of </a:t>
            </a:r>
            <a:r>
              <a:rPr lang="fr-FR" b="1" dirty="0" err="1" smtClean="0"/>
              <a:t>disinformation</a:t>
            </a:r>
            <a:endParaRPr lang="fr-FR" b="1" dirty="0" smtClean="0"/>
          </a:p>
          <a:p>
            <a:endParaRPr lang="fr-FR" b="1" dirty="0"/>
          </a:p>
          <a:p>
            <a:r>
              <a:rPr lang="de-DE" b="1" dirty="0" smtClean="0"/>
              <a:t>2. </a:t>
            </a:r>
            <a:r>
              <a:rPr lang="en-US" b="1" dirty="0" smtClean="0"/>
              <a:t>Making young people think about how to develop their skills and encouraging </a:t>
            </a:r>
            <a:br>
              <a:rPr lang="en-US" b="1" dirty="0" smtClean="0"/>
            </a:br>
            <a:r>
              <a:rPr lang="en-US" b="1" dirty="0" smtClean="0"/>
              <a:t>critical thinking to combat disinformation</a:t>
            </a:r>
            <a:endParaRPr lang="de-DE" b="1" dirty="0"/>
          </a:p>
          <a:p>
            <a:endParaRPr lang="de-DE" b="1" i="1" dirty="0" smtClean="0">
              <a:solidFill>
                <a:srgbClr val="92D050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82" y="2844804"/>
            <a:ext cx="3462610" cy="19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1616" y="151213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BE" sz="32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Youth</a:t>
            </a:r>
            <a:r>
              <a:rPr lang="fr-BE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fr-BE" sz="32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c</a:t>
            </a:r>
            <a:r>
              <a:rPr lang="fr-BE" sz="32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hallenging</a:t>
            </a:r>
            <a:r>
              <a:rPr lang="fr-BE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fr-BE" sz="32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Disinformation</a:t>
            </a:r>
            <a:r>
              <a:rPr lang="fr-BE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fr-BE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fr-BE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Online </a:t>
            </a:r>
            <a:r>
              <a:rPr lang="fr-BE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Workshops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9762" y="3468660"/>
            <a:ext cx="2867457" cy="287511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altLang="fr-FR" sz="1400" b="1" dirty="0" smtClean="0">
                <a:solidFill>
                  <a:schemeClr val="accent1">
                    <a:lumMod val="75000"/>
                  </a:schemeClr>
                </a:solidFill>
              </a:rPr>
              <a:t>Step 1. </a:t>
            </a:r>
            <a:r>
              <a:rPr lang="en-GB" altLang="fr-FR" sz="1400" dirty="0" smtClean="0"/>
              <a:t>You will </a:t>
            </a:r>
            <a:r>
              <a:rPr lang="en-GB" altLang="fr-FR" sz="1400" b="1" dirty="0" smtClean="0"/>
              <a:t>be equipped </a:t>
            </a:r>
            <a:r>
              <a:rPr lang="en-GB" altLang="fr-FR" sz="1400" dirty="0" smtClean="0"/>
              <a:t>with the necessary </a:t>
            </a:r>
            <a:r>
              <a:rPr lang="en-GB" altLang="fr-FR" sz="1400" b="1" dirty="0" smtClean="0"/>
              <a:t>theoretical background </a:t>
            </a:r>
            <a:r>
              <a:rPr lang="en-GB" altLang="fr-FR" sz="1400" dirty="0" smtClean="0"/>
              <a:t>by </a:t>
            </a:r>
            <a:r>
              <a:rPr lang="en-GB" altLang="fr-FR" sz="1400" b="1" dirty="0" smtClean="0"/>
              <a:t>playing the ‘</a:t>
            </a:r>
            <a:r>
              <a:rPr lang="en-GB" altLang="fr-FR" sz="1400" b="1" i="1" dirty="0" smtClean="0"/>
              <a:t>Under Pressure’ </a:t>
            </a:r>
            <a:r>
              <a:rPr lang="en-GB" altLang="fr-FR" sz="1400" b="1" dirty="0" smtClean="0"/>
              <a:t>game.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Step 2. </a:t>
            </a:r>
            <a:r>
              <a:rPr lang="en-GB" sz="1400" dirty="0" smtClean="0"/>
              <a:t>You will be divided into </a:t>
            </a:r>
            <a:r>
              <a:rPr lang="en-GB" sz="1400" b="1" dirty="0" smtClean="0"/>
              <a:t>groups</a:t>
            </a:r>
            <a:r>
              <a:rPr lang="en-GB" sz="1400" dirty="0" smtClean="0"/>
              <a:t>, </a:t>
            </a:r>
            <a:r>
              <a:rPr lang="en-GB" altLang="fr-FR" sz="1400" dirty="0" smtClean="0"/>
              <a:t>and </a:t>
            </a:r>
            <a:r>
              <a:rPr lang="en-GB" altLang="fr-FR" sz="1400" b="1" dirty="0" smtClean="0"/>
              <a:t>participate in an interactive workshop to create a disinformation campaign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1876" y="3617895"/>
            <a:ext cx="245918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altLang="fr-FR" sz="1400" b="1" dirty="0" smtClean="0">
                <a:solidFill>
                  <a:schemeClr val="accent1">
                    <a:lumMod val="75000"/>
                  </a:schemeClr>
                </a:solidFill>
              </a:rPr>
              <a:t>Step 3. </a:t>
            </a:r>
            <a:r>
              <a:rPr lang="en-GB" altLang="fr-FR" sz="1400" dirty="0" smtClean="0"/>
              <a:t>You will </a:t>
            </a:r>
            <a:r>
              <a:rPr lang="en-GB" altLang="fr-FR" sz="1400" b="1" dirty="0"/>
              <a:t>design an information campaign to counter your disinformation campaign </a:t>
            </a:r>
            <a:endParaRPr lang="en-GB" altLang="fr-FR" sz="1400" b="1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altLang="fr-FR" sz="1400" b="1" dirty="0" smtClean="0">
                <a:solidFill>
                  <a:schemeClr val="accent1">
                    <a:lumMod val="75000"/>
                  </a:schemeClr>
                </a:solidFill>
              </a:rPr>
              <a:t>Step 4. </a:t>
            </a:r>
            <a:r>
              <a:rPr lang="en-GB" altLang="fr-FR" sz="1400" dirty="0" smtClean="0"/>
              <a:t>You will draw </a:t>
            </a:r>
            <a:r>
              <a:rPr lang="en-GB" altLang="fr-FR" sz="1400" dirty="0"/>
              <a:t>policy recommendations on how to combat disinformation </a:t>
            </a:r>
            <a:endParaRPr lang="en-GB" altLang="fr-FR" sz="1400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GB" altLang="fr-FR" sz="14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292755" y="3468660"/>
            <a:ext cx="614405" cy="657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5716" y="3617896"/>
            <a:ext cx="205907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altLang="fr-FR" sz="1400" b="1" dirty="0" smtClean="0">
                <a:solidFill>
                  <a:schemeClr val="accent1">
                    <a:lumMod val="75000"/>
                  </a:schemeClr>
                </a:solidFill>
              </a:rPr>
              <a:t>Outcome: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fr-FR" sz="1400" dirty="0" smtClean="0"/>
              <a:t>Your </a:t>
            </a:r>
            <a:r>
              <a:rPr lang="en-US" altLang="fr-FR" sz="1400" dirty="0"/>
              <a:t>recommendations will be announced in the plenary to EU high-level officials and discussed at various events and occasions around Europe all year.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7484" y="2617217"/>
            <a:ext cx="4838007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fr-FR" b="1" i="1" dirty="0">
                <a:solidFill>
                  <a:schemeClr val="accent1">
                    <a:lumMod val="75000"/>
                  </a:schemeClr>
                </a:solidFill>
              </a:rPr>
              <a:t>Are you ready to identify and combat fake news?</a:t>
            </a:r>
            <a:endParaRPr lang="en-GB" alt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48090" y="3047941"/>
            <a:ext cx="1903126" cy="647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4" y="2130406"/>
            <a:ext cx="973621" cy="9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970396" y="1491963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ct val="0"/>
              </a:spcAft>
              <a:buFontTx/>
              <a:buNone/>
              <a:defRPr/>
            </a:pPr>
            <a:r>
              <a:rPr lang="fr-BE" sz="3600" b="1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In addition </a:t>
            </a:r>
            <a:r>
              <a:rPr lang="fr-BE" sz="3600" b="1" dirty="0" err="1">
                <a:solidFill>
                  <a:schemeClr val="accent5">
                    <a:lumMod val="75000"/>
                  </a:schemeClr>
                </a:solidFill>
                <a:cs typeface="+mn-cs"/>
              </a:rPr>
              <a:t>this</a:t>
            </a:r>
            <a:r>
              <a:rPr lang="fr-BE" sz="3600" b="1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 </a:t>
            </a:r>
            <a:r>
              <a:rPr lang="fr-BE" sz="3600" b="1" dirty="0" err="1">
                <a:solidFill>
                  <a:schemeClr val="accent5">
                    <a:lumMod val="75000"/>
                  </a:schemeClr>
                </a:solidFill>
                <a:cs typeface="+mn-cs"/>
              </a:rPr>
              <a:t>year</a:t>
            </a:r>
            <a:r>
              <a:rPr lang="fr-BE" sz="3600" b="1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… </a:t>
            </a:r>
            <a:r>
              <a:rPr lang="fr-BE" sz="3600" b="1" dirty="0" smtClean="0">
                <a:solidFill>
                  <a:schemeClr val="accent5">
                    <a:lumMod val="75000"/>
                  </a:schemeClr>
                </a:solidFill>
                <a:cs typeface="+mn-cs"/>
              </a:rPr>
              <a:t/>
            </a:r>
            <a:br>
              <a:rPr lang="fr-BE" sz="3600" b="1" dirty="0" smtClean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fr-BE" sz="36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a CULTURAL </a:t>
            </a:r>
            <a:r>
              <a:rPr lang="fr-BE" sz="3600" b="1" dirty="0" err="1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element</a:t>
            </a:r>
            <a:endParaRPr lang="en-GB" altLang="fr-FR" sz="36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8022" y="2817527"/>
            <a:ext cx="7053375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smtClean="0"/>
              <a:t>All participants will participate in an interactive cultural activity to co-create the YEYS 2022 cultural memorabilia.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smtClean="0"/>
              <a:t>At the end, you will all share this creative time by taking the work and ‘artistic’ memories back with you.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63535" y="4588625"/>
            <a:ext cx="2202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Music?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Theatre? Dance?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Which one would you go for?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45" y="4406392"/>
            <a:ext cx="2318328" cy="1545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40" y="4406392"/>
            <a:ext cx="2127042" cy="15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652342" y="1423810"/>
            <a:ext cx="812194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fr-FR" sz="3600" b="1" dirty="0" smtClean="0">
                <a:solidFill>
                  <a:schemeClr val="accent5">
                    <a:lumMod val="75000"/>
                  </a:schemeClr>
                </a:solidFill>
              </a:rPr>
              <a:t>What will you gain from this experience? </a:t>
            </a:r>
            <a:endParaRPr lang="en-GB" altLang="fr-F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7904" y="2458860"/>
            <a:ext cx="52642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You will have fun and inspiring exchanges with students from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all across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Europe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online.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You will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gain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knowledge and insights </a:t>
            </a:r>
            <a:r>
              <a:rPr lang="en-US" dirty="0" smtClean="0"/>
              <a:t>on </a:t>
            </a:r>
            <a:r>
              <a:rPr lang="en-US" dirty="0"/>
              <a:t>how to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easily detect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disinformation and get equipped with the tools to map fake news online.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Together with other </a:t>
            </a:r>
            <a:r>
              <a:rPr lang="en-US" dirty="0" smtClean="0"/>
              <a:t>students, </a:t>
            </a:r>
            <a:r>
              <a:rPr lang="en-US" dirty="0"/>
              <a:t>you will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find creative solutions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to fight disinformation and spot fake news.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After YEYS, you will </a:t>
            </a:r>
            <a:r>
              <a:rPr lang="en-US" dirty="0" smtClean="0"/>
              <a:t>also receive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 YEYS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diploma</a:t>
            </a:r>
            <a:r>
              <a:rPr lang="en-US" dirty="0" smtClean="0"/>
              <a:t>. You </a:t>
            </a:r>
            <a:r>
              <a:rPr lang="en-US" dirty="0"/>
              <a:t>will be able to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use the educational material further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share it with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your class, friends and family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17757"/>
            <a:ext cx="2952328" cy="187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53242"/>
            <a:ext cx="2952328" cy="17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8890" y="1529396"/>
            <a:ext cx="8229600" cy="737413"/>
          </a:xfrm>
        </p:spPr>
        <p:txBody>
          <a:bodyPr>
            <a:normAutofit/>
          </a:bodyPr>
          <a:lstStyle/>
          <a:p>
            <a:pPr algn="ctr"/>
            <a:r>
              <a:rPr lang="en-GB" altLang="fr-F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For further information: </a:t>
            </a:r>
            <a:endParaRPr lang="en-GB" altLang="fr-FR" sz="3600" b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8185" y="2492374"/>
            <a:ext cx="8480390" cy="391766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GB" altLang="fr-FR" sz="2800" dirty="0" smtClean="0"/>
              <a:t>Email: </a:t>
            </a:r>
            <a:r>
              <a:rPr lang="en-GB" altLang="fr-FR" sz="2800" b="1" dirty="0" smtClean="0">
                <a:hlinkClick r:id="rId2"/>
              </a:rPr>
              <a:t>youreurope@eesc.europa.eu</a:t>
            </a:r>
            <a:endParaRPr lang="en-GB" altLang="fr-FR" sz="2800" b="1" dirty="0" smtClean="0"/>
          </a:p>
          <a:p>
            <a:pPr marL="0" indent="0">
              <a:lnSpc>
                <a:spcPct val="80000"/>
              </a:lnSpc>
              <a:buNone/>
            </a:pPr>
            <a:endParaRPr lang="en-GB" altLang="fr-FR" sz="2800" b="1" dirty="0"/>
          </a:p>
          <a:p>
            <a:pPr>
              <a:lnSpc>
                <a:spcPct val="80000"/>
              </a:lnSpc>
            </a:pPr>
            <a:r>
              <a:rPr lang="en-GB" altLang="fr-FR" sz="2800" dirty="0" smtClean="0"/>
              <a:t>Website</a:t>
            </a:r>
            <a:r>
              <a:rPr lang="en-GB" altLang="fr-FR" sz="2800" dirty="0"/>
              <a:t>: </a:t>
            </a:r>
            <a:r>
              <a:rPr lang="en-GB" altLang="fr-FR" sz="2900" b="1" dirty="0" smtClean="0">
                <a:solidFill>
                  <a:srgbClr val="FF0000"/>
                </a:solidFill>
                <a:hlinkClick r:id="rId3"/>
              </a:rPr>
              <a:t>www.eesc.europa.eu/YEYS2022</a:t>
            </a:r>
            <a:endParaRPr lang="ro-RO" altLang="fr-FR" sz="29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GB" altLang="fr-FR" sz="29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fr-FR" b="1" dirty="0" smtClean="0"/>
              <a:t>Take</a:t>
            </a:r>
            <a:r>
              <a:rPr lang="ro-RO" altLang="fr-FR" b="1" dirty="0" smtClean="0"/>
              <a:t> </a:t>
            </a:r>
            <a:r>
              <a:rPr lang="ro-RO" altLang="fr-FR" b="1" dirty="0" err="1" smtClean="0"/>
              <a:t>quizzes</a:t>
            </a:r>
            <a:r>
              <a:rPr lang="ro-RO" altLang="fr-FR" b="1" dirty="0"/>
              <a:t> </a:t>
            </a:r>
            <a:r>
              <a:rPr lang="ro-RO" altLang="fr-FR" b="1" dirty="0" smtClean="0"/>
              <a:t>&amp; </a:t>
            </a:r>
            <a:r>
              <a:rPr lang="en-US" altLang="fr-FR" b="1" dirty="0" smtClean="0"/>
              <a:t>find out </a:t>
            </a:r>
            <a:r>
              <a:rPr lang="ro-RO" altLang="fr-FR" b="1" dirty="0" smtClean="0"/>
              <a:t>more </a:t>
            </a:r>
            <a:r>
              <a:rPr lang="en-US" altLang="fr-FR" b="1" dirty="0" smtClean="0"/>
              <a:t>about</a:t>
            </a:r>
            <a:r>
              <a:rPr lang="ro-RO" altLang="fr-FR" b="1" dirty="0" smtClean="0"/>
              <a:t> </a:t>
            </a:r>
            <a:r>
              <a:rPr lang="ro-RO" altLang="fr-FR" b="1" dirty="0" err="1" smtClean="0"/>
              <a:t>disinformation</a:t>
            </a:r>
            <a:r>
              <a:rPr lang="ro-RO" altLang="fr-FR" b="1" dirty="0" smtClean="0"/>
              <a:t> on </a:t>
            </a:r>
            <a:r>
              <a:rPr lang="ro-RO" altLang="fr-FR" b="1" dirty="0" err="1" smtClean="0"/>
              <a:t>our</a:t>
            </a:r>
            <a:r>
              <a:rPr lang="ro-RO" altLang="fr-FR" b="1" dirty="0" smtClean="0"/>
              <a:t> social media </a:t>
            </a:r>
            <a:r>
              <a:rPr lang="ro-RO" altLang="fr-FR" b="1" dirty="0" err="1" smtClean="0"/>
              <a:t>channels</a:t>
            </a:r>
            <a:r>
              <a:rPr lang="ro-RO" altLang="fr-FR" b="1" dirty="0" smtClean="0"/>
              <a:t>:</a:t>
            </a:r>
            <a:endParaRPr lang="fr-BE" altLang="fr-FR" b="1" dirty="0" smtClean="0"/>
          </a:p>
          <a:p>
            <a:pPr marL="0" indent="0" algn="just">
              <a:lnSpc>
                <a:spcPct val="80000"/>
              </a:lnSpc>
              <a:buNone/>
            </a:pPr>
            <a:endParaRPr lang="ro-RO" altLang="fr-FR" b="1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fr-FR" sz="2800" b="1" dirty="0" smtClean="0"/>
              <a:t>	</a:t>
            </a:r>
            <a:endParaRPr lang="en-GB" altLang="fr-FR" dirty="0" smtClean="0"/>
          </a:p>
          <a:p>
            <a:pPr>
              <a:lnSpc>
                <a:spcPct val="80000"/>
              </a:lnSpc>
            </a:pPr>
            <a:endParaRPr lang="en-GB" altLang="fr-FR" sz="2800" dirty="0" smtClean="0"/>
          </a:p>
          <a:p>
            <a:pPr marL="0" indent="0" algn="ctr">
              <a:lnSpc>
                <a:spcPct val="80000"/>
              </a:lnSpc>
              <a:buNone/>
            </a:pPr>
            <a:endParaRPr lang="en-GB" alt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altLang="fr-FR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altLang="fr-FR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altLang="fr-FR" sz="4800" b="1" dirty="0" smtClean="0">
                <a:solidFill>
                  <a:schemeClr val="accent5">
                    <a:lumMod val="75000"/>
                  </a:schemeClr>
                </a:solidFill>
              </a:rPr>
              <a:t>#YEYS2022</a:t>
            </a:r>
            <a:endParaRPr lang="en-GB" altLang="fr-FR" sz="48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altLang="fr-FR" b="1" dirty="0" smtClean="0"/>
          </a:p>
          <a:p>
            <a:pPr>
              <a:buFont typeface="Arial" charset="0"/>
              <a:buNone/>
            </a:pPr>
            <a:endParaRPr lang="en-GB" altLang="fr-FR" b="1" dirty="0" smtClean="0"/>
          </a:p>
          <a:p>
            <a:endParaRPr lang="en-GB" altLang="fr-FR" b="1" dirty="0" smtClean="0"/>
          </a:p>
          <a:p>
            <a:endParaRPr lang="en-GB" altLang="fr-FR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65" y="5147636"/>
            <a:ext cx="441643" cy="441643"/>
          </a:xfrm>
          <a:prstGeom prst="rect">
            <a:avLst/>
          </a:prstGeom>
        </p:spPr>
      </p:pic>
      <p:pic>
        <p:nvPicPr>
          <p:cNvPr id="8" name="Picture 3" descr="Facebook_logo_(square)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944" y="4078985"/>
            <a:ext cx="395664" cy="3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1965" y="4590321"/>
            <a:ext cx="441643" cy="441643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/>
          </p:cNvSpPr>
          <p:nvPr/>
        </p:nvSpPr>
        <p:spPr bwMode="auto">
          <a:xfrm>
            <a:off x="1275626" y="3921094"/>
            <a:ext cx="76803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80000"/>
              </a:lnSpc>
              <a:buNone/>
            </a:pPr>
            <a:r>
              <a:rPr lang="en-US" altLang="fr-FR" sz="1800" dirty="0" smtClean="0"/>
              <a:t> </a:t>
            </a:r>
            <a:r>
              <a:rPr lang="en-GB" altLang="fr-FR" sz="1800" b="1" dirty="0">
                <a:solidFill>
                  <a:schemeClr val="accent1">
                    <a:lumMod val="75000"/>
                  </a:schemeClr>
                </a:solidFill>
                <a:hlinkClick r:id="rId8"/>
              </a:rPr>
              <a:t>https://www.facebook.com/youreuropeyoursay</a:t>
            </a:r>
            <a:endParaRPr lang="en-US" altLang="fr-F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/>
          </p:cNvSpPr>
          <p:nvPr/>
        </p:nvSpPr>
        <p:spPr bwMode="auto">
          <a:xfrm>
            <a:off x="1275626" y="5373202"/>
            <a:ext cx="7680325" cy="29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80000"/>
              </a:lnSpc>
              <a:buNone/>
            </a:pPr>
            <a:r>
              <a:rPr lang="en-US" altLang="fr-FR" sz="1800" dirty="0" smtClean="0"/>
              <a:t> </a:t>
            </a:r>
            <a:r>
              <a:rPr lang="en-GB" altLang="fr-FR" sz="1800" b="1" dirty="0">
                <a:solidFill>
                  <a:schemeClr val="accent1">
                    <a:lumMod val="75000"/>
                  </a:schemeClr>
                </a:solidFill>
                <a:hlinkClick r:id="rId9"/>
              </a:rPr>
              <a:t>https://</a:t>
            </a:r>
            <a:r>
              <a:rPr lang="en-GB" altLang="fr-FR" sz="1800" b="1" dirty="0" smtClean="0">
                <a:solidFill>
                  <a:schemeClr val="accent1">
                    <a:lumMod val="75000"/>
                  </a:schemeClr>
                </a:solidFill>
                <a:hlinkClick r:id="rId9"/>
              </a:rPr>
              <a:t>www.instagram.com/youreurope/</a:t>
            </a:r>
            <a:endParaRPr lang="en-GB" altLang="fr-F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  <a:buNone/>
            </a:pPr>
            <a:endParaRPr lang="en-US" altLang="fr-F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/>
          </p:cNvSpPr>
          <p:nvPr/>
        </p:nvSpPr>
        <p:spPr bwMode="auto">
          <a:xfrm>
            <a:off x="1275626" y="4630902"/>
            <a:ext cx="7680325" cy="74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80000"/>
              </a:lnSpc>
              <a:buNone/>
            </a:pPr>
            <a:r>
              <a:rPr lang="en-US" altLang="fr-FR" sz="1800" dirty="0" smtClean="0"/>
              <a:t> </a:t>
            </a:r>
            <a:r>
              <a:rPr lang="en-GB" altLang="fr-FR" sz="1800" b="1" dirty="0">
                <a:solidFill>
                  <a:schemeClr val="accent1">
                    <a:lumMod val="75000"/>
                  </a:schemeClr>
                </a:solidFill>
                <a:hlinkClick r:id="rId10"/>
              </a:rPr>
              <a:t>https://</a:t>
            </a:r>
            <a:r>
              <a:rPr lang="en-GB" altLang="fr-FR" sz="1800" b="1" dirty="0" smtClean="0">
                <a:solidFill>
                  <a:schemeClr val="accent1">
                    <a:lumMod val="75000"/>
                  </a:schemeClr>
                </a:solidFill>
                <a:hlinkClick r:id="rId10"/>
              </a:rPr>
              <a:t>twitter.com/youreurope</a:t>
            </a:r>
            <a:endParaRPr lang="en-GB" altLang="fr-F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  <a:buNone/>
            </a:pPr>
            <a:endParaRPr lang="en-US" altLang="fr-F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0922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fr-FR" sz="3600" b="1" dirty="0" smtClean="0">
                <a:solidFill>
                  <a:schemeClr val="accent5">
                    <a:lumMod val="75000"/>
                  </a:schemeClr>
                </a:solidFill>
              </a:rPr>
              <a:t>Stay in touch with us!</a:t>
            </a:r>
            <a:endParaRPr lang="en-GB" altLang="fr-FR" sz="3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6" y="2441282"/>
            <a:ext cx="7001167" cy="393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12850">
            <a:off x="1175929" y="3861292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 smtClean="0">
                <a:solidFill>
                  <a:schemeClr val="accent1"/>
                </a:solidFill>
              </a:rPr>
              <a:t>?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491340">
            <a:off x="1911306" y="2904610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 smtClean="0">
                <a:solidFill>
                  <a:schemeClr val="accent1"/>
                </a:solidFill>
              </a:rPr>
              <a:t>?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491340">
            <a:off x="1932122" y="4833156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 smtClean="0">
                <a:solidFill>
                  <a:schemeClr val="accent1"/>
                </a:solidFill>
              </a:rPr>
              <a:t>?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491340">
            <a:off x="7317375" y="3876799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 smtClean="0">
                <a:solidFill>
                  <a:schemeClr val="accent1"/>
                </a:solidFill>
              </a:rPr>
              <a:t>?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37964">
            <a:off x="6658579" y="2822932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 smtClean="0">
                <a:solidFill>
                  <a:schemeClr val="accent1"/>
                </a:solidFill>
              </a:rPr>
              <a:t>?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58206" y="483315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4400" dirty="0">
                <a:solidFill>
                  <a:schemeClr val="accent1"/>
                </a:solidFill>
              </a:rPr>
              <a:t>?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2913" y="1684450"/>
            <a:ext cx="8229600" cy="1143000"/>
          </a:xfrm>
        </p:spPr>
        <p:txBody>
          <a:bodyPr/>
          <a:lstStyle/>
          <a:p>
            <a:pPr algn="ctr"/>
            <a:r>
              <a:rPr lang="fr-BE" sz="6600" b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fr-BE" sz="6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6600" b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BE" sz="6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EU?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2781300"/>
            <a:ext cx="37528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4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82195" y="1607128"/>
            <a:ext cx="3384376" cy="1946652"/>
          </a:xfrm>
          <a:prstGeom prst="cloud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27 </a:t>
            </a:r>
            <a:r>
              <a:rPr lang="fr-BE" dirty="0" err="1" smtClean="0"/>
              <a:t>Member</a:t>
            </a:r>
            <a:r>
              <a:rPr lang="fr-BE" dirty="0" smtClean="0"/>
              <a:t> States </a:t>
            </a:r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3239852" y="32489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392252" y="34013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544652" y="35537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3697052" y="37061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849452" y="38585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001852" y="40109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154252" y="41633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5530963" y="1454728"/>
            <a:ext cx="3384376" cy="1946652"/>
          </a:xfrm>
          <a:prstGeom prst="cloud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5 candidate countries*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7571" y="2857433"/>
            <a:ext cx="1051221" cy="702566"/>
          </a:xfrm>
          <a:prstGeom prst="rect">
            <a:avLst/>
          </a:prstGeom>
        </p:spPr>
      </p:pic>
      <p:sp>
        <p:nvSpPr>
          <p:cNvPr id="21" name="Flowchart: Connector 20"/>
          <p:cNvSpPr/>
          <p:nvPr/>
        </p:nvSpPr>
        <p:spPr>
          <a:xfrm>
            <a:off x="5634207" y="32489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5508104" y="3432806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407223" y="3599499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292080" y="3751899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5220072" y="3903949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5112060" y="4056699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5731445" y="3104964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2892075" y="4201965"/>
            <a:ext cx="3384376" cy="1946652"/>
          </a:xfrm>
          <a:prstGeom prst="cloud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More </a:t>
            </a:r>
            <a:r>
              <a:rPr lang="fr-BE" dirty="0" err="1" smtClean="0"/>
              <a:t>than</a:t>
            </a:r>
            <a:r>
              <a:rPr lang="fr-BE" dirty="0" smtClean="0"/>
              <a:t> 500 million </a:t>
            </a:r>
            <a:r>
              <a:rPr lang="fr-BE" dirty="0" err="1" smtClean="0"/>
              <a:t>citizens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202110" y="6187295"/>
            <a:ext cx="37985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* Albania, North Macedonia, Montenegro, Serbia and Turkey </a:t>
            </a:r>
            <a:endParaRPr lang="en-US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521229"/>
            <a:ext cx="8229600" cy="960707"/>
          </a:xfrm>
        </p:spPr>
        <p:txBody>
          <a:bodyPr/>
          <a:lstStyle/>
          <a:p>
            <a:pPr algn="ctr" eaLnBrk="1" hangingPunct="1"/>
            <a:r>
              <a:rPr lang="en-GB" altLang="fr-FR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What does the EU do?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05286" y="2667464"/>
            <a:ext cx="5463706" cy="40898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n-GB" altLang="fr-FR" sz="2000" dirty="0" smtClean="0"/>
              <a:t>Ensures </a:t>
            </a:r>
            <a:r>
              <a:rPr lang="en-GB" altLang="fr-FR" sz="2000" b="1" dirty="0" smtClean="0">
                <a:solidFill>
                  <a:schemeClr val="accent1">
                    <a:lumMod val="75000"/>
                  </a:schemeClr>
                </a:solidFill>
              </a:rPr>
              <a:t>lasting peace </a:t>
            </a:r>
            <a:r>
              <a:rPr lang="en-GB" altLang="fr-FR" sz="2000" dirty="0" smtClean="0"/>
              <a:t>through </a:t>
            </a:r>
            <a:r>
              <a:rPr lang="en-GB" altLang="fr-FR" sz="2000" b="1" dirty="0" smtClean="0">
                <a:solidFill>
                  <a:schemeClr val="accent1">
                    <a:lumMod val="75000"/>
                  </a:schemeClr>
                </a:solidFill>
              </a:rPr>
              <a:t>common solutions </a:t>
            </a:r>
            <a:r>
              <a:rPr lang="en-GB" altLang="fr-FR" sz="2000" dirty="0" smtClean="0"/>
              <a:t>to common problems</a:t>
            </a:r>
          </a:p>
          <a:p>
            <a:pPr eaLnBrk="1" hangingPunct="1">
              <a:lnSpc>
                <a:spcPct val="15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n-GB" altLang="fr-FR" sz="2000" dirty="0" smtClean="0"/>
              <a:t>Ensures the </a:t>
            </a:r>
            <a:r>
              <a:rPr lang="en-GB" altLang="fr-FR" sz="2000" b="1" dirty="0" smtClean="0">
                <a:solidFill>
                  <a:schemeClr val="accent1">
                    <a:lumMod val="75000"/>
                  </a:schemeClr>
                </a:solidFill>
              </a:rPr>
              <a:t>wellbeing</a:t>
            </a:r>
            <a:r>
              <a:rPr lang="en-GB" altLang="fr-FR" sz="2000" b="1" dirty="0" smtClean="0"/>
              <a:t> </a:t>
            </a:r>
            <a:r>
              <a:rPr lang="en-GB" altLang="fr-FR" sz="2000" dirty="0" smtClean="0"/>
              <a:t>of its people</a:t>
            </a:r>
          </a:p>
          <a:p>
            <a:pPr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n-GB" altLang="fr-FR" sz="2000" dirty="0" smtClean="0"/>
              <a:t>Ensures the </a:t>
            </a:r>
            <a:r>
              <a:rPr lang="en-GB" altLang="fr-FR" sz="2000" b="1" dirty="0" smtClean="0">
                <a:solidFill>
                  <a:schemeClr val="accent1">
                    <a:lumMod val="75000"/>
                  </a:schemeClr>
                </a:solidFill>
              </a:rPr>
              <a:t>respect for human rights, freedom and the rule of law</a:t>
            </a:r>
            <a:r>
              <a:rPr lang="en-GB" altLang="fr-FR" sz="2000" dirty="0" smtClean="0"/>
              <a:t>: democracy, pluralism, non-discrimination, tolerance, justice, solidarity</a:t>
            </a:r>
          </a:p>
          <a:p>
            <a:pPr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n-GB" altLang="fr-FR" sz="2000" b="1" dirty="0" smtClean="0">
                <a:solidFill>
                  <a:schemeClr val="accent1">
                    <a:lumMod val="75000"/>
                  </a:schemeClr>
                </a:solidFill>
              </a:rPr>
              <a:t>4 freedoms</a:t>
            </a:r>
            <a:r>
              <a:rPr lang="en-GB" altLang="fr-FR" sz="2000" dirty="0" smtClean="0"/>
              <a:t>: free movement of people, goods, services and capital</a:t>
            </a:r>
            <a:endParaRPr lang="en-GB" altLang="fr-FR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92" y="2983293"/>
            <a:ext cx="3329862" cy="22199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9712" y="6237473"/>
            <a:ext cx="5292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n-GB" altLang="fr-FR" sz="2400" dirty="0"/>
              <a:t>The EU’s motto: </a:t>
            </a:r>
            <a:r>
              <a:rPr lang="en-GB" altLang="fr-FR" sz="2400" b="1" dirty="0">
                <a:solidFill>
                  <a:schemeClr val="accent1">
                    <a:lumMod val="75000"/>
                  </a:schemeClr>
                </a:solidFill>
              </a:rPr>
              <a:t>United in diversity</a:t>
            </a:r>
          </a:p>
        </p:txBody>
      </p:sp>
    </p:spTree>
    <p:extLst>
      <p:ext uri="{BB962C8B-B14F-4D97-AF65-F5344CB8AC3E}">
        <p14:creationId xmlns:p14="http://schemas.microsoft.com/office/powerpoint/2010/main" val="28581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1229"/>
            <a:ext cx="8229600" cy="971146"/>
          </a:xfrm>
        </p:spPr>
        <p:txBody>
          <a:bodyPr/>
          <a:lstStyle/>
          <a:p>
            <a:pPr algn="ctr"/>
            <a:r>
              <a:rPr lang="fr-BE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What</a:t>
            </a:r>
            <a:r>
              <a:rPr lang="fr-BE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fr-BE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does</a:t>
            </a:r>
            <a:r>
              <a:rPr lang="fr-BE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the EU do for </a:t>
            </a:r>
            <a:r>
              <a:rPr lang="fr-BE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young</a:t>
            </a:r>
            <a:r>
              <a:rPr lang="fr-BE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people?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76" y="2583815"/>
            <a:ext cx="6444208" cy="39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146">
            <a:off x="6339605" y="4424723"/>
            <a:ext cx="1847950" cy="1137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72" y="2330874"/>
            <a:ext cx="1690837" cy="1441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8926" y="3010729"/>
            <a:ext cx="23008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accent5">
                    <a:lumMod val="75000"/>
                  </a:schemeClr>
                </a:solidFill>
              </a:rPr>
              <a:t>Explore</a:t>
            </a:r>
          </a:p>
          <a:p>
            <a:pPr algn="ctr"/>
            <a:r>
              <a:rPr lang="en-US" sz="1200" dirty="0"/>
              <a:t>Thinking </a:t>
            </a:r>
            <a:r>
              <a:rPr lang="en-US" sz="1200" dirty="0" smtClean="0"/>
              <a:t>about a </a:t>
            </a:r>
            <a:r>
              <a:rPr lang="en-US" sz="1200" dirty="0"/>
              <a:t>job at EU </a:t>
            </a:r>
            <a:r>
              <a:rPr lang="en-US" sz="1200" dirty="0" smtClean="0"/>
              <a:t>level or in another EU country? </a:t>
            </a:r>
          </a:p>
          <a:p>
            <a:pPr algn="ctr"/>
            <a:r>
              <a:rPr lang="en-US" sz="1200" dirty="0" smtClean="0"/>
              <a:t>Each </a:t>
            </a:r>
            <a:r>
              <a:rPr lang="en-US" sz="1200" dirty="0"/>
              <a:t>year, </a:t>
            </a:r>
            <a:r>
              <a:rPr lang="en-US" sz="1200" dirty="0" smtClean="0"/>
              <a:t>the EU offers paid traineeships </a:t>
            </a:r>
            <a:r>
              <a:rPr lang="en-US" sz="1200" dirty="0"/>
              <a:t>to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young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university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graduates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560535" y="3667887"/>
            <a:ext cx="351673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fr-BE" b="1" dirty="0" err="1" smtClean="0">
                <a:solidFill>
                  <a:schemeClr val="accent5">
                    <a:lumMod val="75000"/>
                  </a:schemeClr>
                </a:solidFill>
              </a:rPr>
              <a:t>peak</a:t>
            </a:r>
            <a:endParaRPr lang="fr-BE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/>
              <a:t>You </a:t>
            </a:r>
            <a:r>
              <a:rPr lang="en-US" sz="1200" dirty="0"/>
              <a:t>can </a:t>
            </a:r>
            <a:r>
              <a:rPr lang="en-US" sz="1200" dirty="0" smtClean="0"/>
              <a:t>participate </a:t>
            </a:r>
            <a:r>
              <a:rPr lang="en-US" sz="1200" dirty="0"/>
              <a:t>in youth events </a:t>
            </a:r>
            <a:r>
              <a:rPr lang="en-US" sz="1200" dirty="0" smtClean="0"/>
              <a:t>like the ones </a:t>
            </a:r>
            <a:r>
              <a:rPr lang="en-US" sz="1200" dirty="0" err="1" smtClean="0"/>
              <a:t>organised</a:t>
            </a:r>
            <a:r>
              <a:rPr lang="en-US" sz="1200" dirty="0" smtClean="0"/>
              <a:t> as part of the </a:t>
            </a:r>
            <a:r>
              <a:rPr lang="en-US" sz="1200" dirty="0" err="1" smtClean="0"/>
              <a:t>CoFoE</a:t>
            </a:r>
            <a:r>
              <a:rPr lang="en-US" sz="1200" dirty="0" smtClean="0"/>
              <a:t>, the </a:t>
            </a:r>
            <a:r>
              <a:rPr lang="en-US" sz="1200" dirty="0"/>
              <a:t>European Youth Event (EYE) </a:t>
            </a:r>
            <a:r>
              <a:rPr lang="en-US" sz="1200" dirty="0" smtClean="0"/>
              <a:t>hosted by </a:t>
            </a:r>
            <a:r>
              <a:rPr lang="en-US" sz="1200" dirty="0"/>
              <a:t>the European Parliament,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or </a:t>
            </a:r>
            <a:r>
              <a:rPr lang="en-US" sz="1200" dirty="0"/>
              <a:t>the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"Your Europe, Your Say!" </a:t>
            </a:r>
            <a:r>
              <a:rPr lang="en-US" sz="1200" dirty="0" smtClean="0"/>
              <a:t>event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by </a:t>
            </a:r>
            <a:r>
              <a:rPr lang="en-US" sz="1200" dirty="0"/>
              <a:t>the European Economic </a:t>
            </a:r>
            <a:endParaRPr lang="en-US" sz="1200" dirty="0" smtClean="0"/>
          </a:p>
          <a:p>
            <a:pPr algn="ctr"/>
            <a:r>
              <a:rPr lang="en-US" sz="1200" dirty="0" smtClean="0"/>
              <a:t>and </a:t>
            </a:r>
            <a:r>
              <a:rPr lang="en-US" sz="1200" dirty="0"/>
              <a:t>Social Committee</a:t>
            </a:r>
            <a:r>
              <a:rPr lang="en-US" sz="1200" dirty="0" smtClean="0"/>
              <a:t>. </a:t>
            </a:r>
          </a:p>
          <a:p>
            <a:pPr algn="ctr"/>
            <a:r>
              <a:rPr lang="en-US" sz="1200" dirty="0" smtClean="0"/>
              <a:t>There, you can make your voice heard!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12741" y="2823370"/>
            <a:ext cx="3208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 smtClean="0">
                <a:solidFill>
                  <a:schemeClr val="accent5">
                    <a:lumMod val="75000"/>
                  </a:schemeClr>
                </a:solidFill>
              </a:rPr>
              <a:t>Work</a:t>
            </a:r>
            <a:endParaRPr lang="fr-BE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/>
              <a:t>You </a:t>
            </a:r>
            <a:r>
              <a:rPr lang="en-US" sz="1200" dirty="0"/>
              <a:t>can apply for jobs within the European Union </a:t>
            </a:r>
            <a:r>
              <a:rPr lang="en-US" sz="1200" dirty="0" smtClean="0"/>
              <a:t>when you turn 18 </a:t>
            </a:r>
            <a:r>
              <a:rPr lang="en-US" sz="1200" dirty="0"/>
              <a:t>years old. </a:t>
            </a:r>
            <a:endParaRPr lang="en-US" sz="1200" dirty="0" smtClean="0"/>
          </a:p>
          <a:p>
            <a:pPr algn="ctr"/>
            <a:r>
              <a:rPr lang="en-US" sz="1200" dirty="0" smtClean="0"/>
              <a:t>The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EURES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/>
              <a:t>scheme connects you with </a:t>
            </a:r>
            <a:r>
              <a:rPr lang="en-US" sz="1200" dirty="0" smtClean="0"/>
              <a:t>employers </a:t>
            </a:r>
            <a:r>
              <a:rPr lang="en-US" sz="1200" dirty="0"/>
              <a:t>across Europe, Norway and Iceland.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96" y="5618673"/>
            <a:ext cx="39828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 smtClean="0">
                <a:solidFill>
                  <a:schemeClr val="accent5">
                    <a:lumMod val="75000"/>
                  </a:schemeClr>
                </a:solidFill>
              </a:rPr>
              <a:t>Study</a:t>
            </a:r>
            <a:endParaRPr lang="fr-BE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/>
              <a:t>You </a:t>
            </a:r>
            <a:r>
              <a:rPr lang="en-US" sz="1200" dirty="0"/>
              <a:t>are entitled to study at any EU university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under the </a:t>
            </a:r>
            <a:r>
              <a:rPr lang="en-US" sz="1200" dirty="0"/>
              <a:t>same conditions as nationals. </a:t>
            </a:r>
            <a:endParaRPr lang="en-US" sz="1200" dirty="0" smtClean="0"/>
          </a:p>
          <a:p>
            <a:pPr algn="ctr"/>
            <a:r>
              <a:rPr lang="en-US" sz="1200" dirty="0" smtClean="0"/>
              <a:t>The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ERASMUS</a:t>
            </a:r>
            <a:r>
              <a:rPr lang="en-US" sz="1200" dirty="0"/>
              <a:t> program allows you to do part </a:t>
            </a:r>
            <a:endParaRPr lang="en-US" sz="1200" dirty="0" smtClean="0"/>
          </a:p>
          <a:p>
            <a:pPr algn="ctr"/>
            <a:r>
              <a:rPr lang="en-US" sz="1200" dirty="0" smtClean="0"/>
              <a:t>of </a:t>
            </a:r>
            <a:r>
              <a:rPr lang="en-US" sz="1200" dirty="0"/>
              <a:t>your university studies abroad.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0923" y="5498511"/>
            <a:ext cx="4305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 smtClean="0">
                <a:solidFill>
                  <a:schemeClr val="accent5">
                    <a:lumMod val="75000"/>
                  </a:schemeClr>
                </a:solidFill>
              </a:rPr>
              <a:t>Travel</a:t>
            </a:r>
            <a:endParaRPr lang="fr-BE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/>
              <a:t>The </a:t>
            </a:r>
            <a:r>
              <a:rPr lang="en-US" sz="1200" dirty="0"/>
              <a:t>border-free Schengen Area guarantees free movement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to </a:t>
            </a:r>
            <a:r>
              <a:rPr lang="en-US" sz="1200" dirty="0"/>
              <a:t>more than 400 million EU citizens. </a:t>
            </a:r>
            <a:endParaRPr lang="en-US" sz="1200" dirty="0" smtClean="0"/>
          </a:p>
          <a:p>
            <a:pPr algn="ctr"/>
            <a:r>
              <a:rPr lang="en-US" sz="1200" dirty="0" smtClean="0"/>
              <a:t>For </a:t>
            </a:r>
            <a:r>
              <a:rPr lang="en-US" sz="1200" dirty="0"/>
              <a:t>instance, the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INTERRAIL</a:t>
            </a:r>
            <a:r>
              <a:rPr lang="en-US" sz="1200" dirty="0"/>
              <a:t> train pass allows you to reach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over </a:t>
            </a:r>
            <a:r>
              <a:rPr lang="en-US" sz="1200" dirty="0"/>
              <a:t>40,000 destinations in 30 countries.</a:t>
            </a:r>
            <a:r>
              <a:rPr lang="fr-BE" sz="1200" dirty="0" smtClean="0"/>
              <a:t> 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481">
            <a:off x="1230777" y="4455779"/>
            <a:ext cx="1401533" cy="1162329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" y="1572867"/>
            <a:ext cx="1428395" cy="1437862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490" y="1472668"/>
            <a:ext cx="1442292" cy="14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5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45" y="1970120"/>
            <a:ext cx="5659119" cy="47715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BE" b="1" dirty="0" err="1" smtClean="0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fr-B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BE" b="1" dirty="0" err="1" smtClean="0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fr-BE" b="1" dirty="0" smtClean="0">
                <a:solidFill>
                  <a:schemeClr val="accent5">
                    <a:lumMod val="75000"/>
                  </a:schemeClr>
                </a:solidFill>
              </a:rPr>
              <a:t> the </a:t>
            </a:r>
            <a:r>
              <a:rPr lang="fr-BE" b="1" dirty="0" err="1" smtClean="0">
                <a:solidFill>
                  <a:schemeClr val="accent5">
                    <a:lumMod val="75000"/>
                  </a:schemeClr>
                </a:solidFill>
              </a:rPr>
              <a:t>CoFoE</a:t>
            </a:r>
            <a:r>
              <a:rPr lang="fr-BE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/>
              <a:t>The 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Conference on the Future of Europe</a:t>
            </a:r>
            <a:r>
              <a:rPr lang="en-US" sz="2000" dirty="0" smtClean="0"/>
              <a:t> (</a:t>
            </a:r>
            <a:r>
              <a:rPr lang="en-US" sz="2000" dirty="0" err="1" smtClean="0"/>
              <a:t>CoFoE</a:t>
            </a:r>
            <a:r>
              <a:rPr lang="en-US" sz="2000" dirty="0" smtClean="0"/>
              <a:t>) is a unique opportunity for European citizens to debate on Europe’s challenges and priorities. </a:t>
            </a:r>
          </a:p>
          <a:p>
            <a:pPr algn="just"/>
            <a:r>
              <a:rPr lang="en-US" sz="2000" dirty="0" smtClean="0"/>
              <a:t>The </a:t>
            </a:r>
            <a:r>
              <a:rPr lang="en-US" sz="2000" dirty="0" err="1" smtClean="0"/>
              <a:t>CoFoE</a:t>
            </a:r>
            <a:r>
              <a:rPr lang="en-US" sz="2000" dirty="0" smtClean="0"/>
              <a:t> is a multilingual digital platform (hub) where citizens can share ideas and send online submissions. </a:t>
            </a:r>
            <a:r>
              <a:rPr lang="en-US" dirty="0"/>
              <a:t> </a:t>
            </a:r>
            <a:endParaRPr lang="en-US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topics </a:t>
            </a:r>
            <a:r>
              <a:rPr lang="en-US" sz="2000" dirty="0" smtClean="0"/>
              <a:t>concern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European democracy,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health,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digital transformation, education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culture, youth,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climate change and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migration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smtClean="0"/>
              <a:t>among </a:t>
            </a:r>
            <a:r>
              <a:rPr lang="en-US" sz="2000" dirty="0"/>
              <a:t>others. </a:t>
            </a:r>
            <a:endParaRPr lang="en-US" sz="2000" dirty="0" smtClean="0"/>
          </a:p>
          <a:p>
            <a:pPr algn="just"/>
            <a:r>
              <a:rPr lang="en-US" sz="2000" dirty="0" smtClean="0"/>
              <a:t>By spring 2022, the Conference is expected to reach conclusions and provide guidance on the future of Europe. </a:t>
            </a:r>
          </a:p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493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753984"/>
            <a:ext cx="1911927" cy="669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93" y="2267952"/>
            <a:ext cx="4464659" cy="16985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80727" y="4077328"/>
            <a:ext cx="26877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year YEYS is taking place in connection </a:t>
            </a:r>
            <a:br>
              <a:rPr lang="en-US" dirty="0" smtClean="0"/>
            </a:br>
            <a:r>
              <a:rPr lang="en-US" dirty="0" smtClean="0"/>
              <a:t>with the </a:t>
            </a:r>
            <a:r>
              <a:rPr lang="en-US" dirty="0" err="1" smtClean="0"/>
              <a:t>CoFoE</a:t>
            </a:r>
            <a:r>
              <a:rPr lang="en-US" dirty="0" smtClean="0"/>
              <a:t>.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Young people </a:t>
            </a:r>
            <a:r>
              <a:rPr lang="en-US" dirty="0" smtClean="0"/>
              <a:t>are invited to play a central role </a:t>
            </a:r>
            <a:br>
              <a:rPr lang="en-US" dirty="0" smtClean="0"/>
            </a:br>
            <a:r>
              <a:rPr lang="en-US" dirty="0" smtClean="0"/>
              <a:t>in the process. 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771660" y="1517855"/>
            <a:ext cx="195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en-US" b="1" i="1" dirty="0" err="1" smtClean="0">
                <a:solidFill>
                  <a:schemeClr val="accent5">
                    <a:lumMod val="75000"/>
                  </a:schemeClr>
                </a:solidFill>
              </a:rPr>
              <a:t>CoFoE</a:t>
            </a:r>
            <a:endParaRPr lang="en-US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en-US" b="1" i="1" dirty="0" err="1" smtClean="0">
                <a:solidFill>
                  <a:schemeClr val="accent5">
                    <a:lumMod val="75000"/>
                  </a:schemeClr>
                </a:solidFill>
              </a:rPr>
              <a:t>TheFutureIsYours</a:t>
            </a:r>
            <a:endParaRPr lang="en-GB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93" y="1633914"/>
            <a:ext cx="476464" cy="4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998" y="2633472"/>
            <a:ext cx="5020887" cy="3709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During </a:t>
            </a:r>
            <a:r>
              <a:rPr lang="en-US" sz="1800" dirty="0"/>
              <a:t>the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European Year of Youth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 </a:t>
            </a:r>
            <a:r>
              <a:rPr lang="en-US" sz="1800" dirty="0"/>
              <a:t>EU institutions </a:t>
            </a:r>
            <a:r>
              <a:rPr lang="en-US" sz="1800" dirty="0" smtClean="0"/>
              <a:t>cooperate to:</a:t>
            </a:r>
            <a:r>
              <a:rPr lang="en-GB" sz="1800" dirty="0" smtClean="0"/>
              <a:t> </a:t>
            </a:r>
          </a:p>
          <a:p>
            <a:r>
              <a:rPr lang="en-US" sz="1800" dirty="0" smtClean="0"/>
              <a:t>honor, support and encourage the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young generation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promote EU opportunities </a:t>
            </a:r>
            <a:r>
              <a:rPr lang="en-US" sz="1800" dirty="0" smtClean="0"/>
              <a:t>provided by EU policies for young people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draw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inspiration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young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people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800" dirty="0" smtClean="0"/>
              <a:t>from their actions, visions and insights, to </a:t>
            </a:r>
            <a:r>
              <a:rPr lang="en-US" sz="1800" dirty="0"/>
              <a:t>strengthen the common EU </a:t>
            </a:r>
            <a:r>
              <a:rPr lang="en-US" sz="1800" dirty="0" smtClean="0"/>
              <a:t>project.</a:t>
            </a:r>
          </a:p>
          <a:p>
            <a:pPr marL="0" indent="0">
              <a:buNone/>
            </a:pPr>
            <a:r>
              <a:rPr lang="en-US" sz="1800" dirty="0" smtClean="0"/>
              <a:t>Europe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needs the vision, engagement and participation of all young people </a:t>
            </a:r>
            <a:r>
              <a:rPr lang="en-US" sz="1800" dirty="0" smtClean="0"/>
              <a:t>to build a better future that is greener, more inclusive and digital. </a:t>
            </a:r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609343"/>
            <a:ext cx="8229600" cy="760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2022 </a:t>
            </a:r>
            <a:r>
              <a:rPr lang="fr-BE" sz="40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is</a:t>
            </a:r>
            <a:r>
              <a:rPr lang="fr-BE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the </a:t>
            </a:r>
            <a:r>
              <a:rPr lang="fr-BE" sz="40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European</a:t>
            </a:r>
            <a:r>
              <a:rPr lang="fr-BE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fr-BE" sz="40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Year</a:t>
            </a:r>
            <a:r>
              <a:rPr lang="fr-BE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of </a:t>
            </a:r>
            <a:r>
              <a:rPr lang="fr-BE" sz="40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Youth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889" y="4502884"/>
            <a:ext cx="3273915" cy="21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04800" y="1736812"/>
            <a:ext cx="8534400" cy="161131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en-GB" altLang="fr-FR" sz="4800" b="1" dirty="0" smtClean="0">
                <a:solidFill>
                  <a:schemeClr val="accent5">
                    <a:lumMod val="75000"/>
                  </a:schemeClr>
                </a:solidFill>
              </a:rPr>
              <a:t>What is the European Economic</a:t>
            </a:r>
          </a:p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en-GB" altLang="fr-FR" sz="4800" b="1" dirty="0" smtClean="0">
                <a:solidFill>
                  <a:schemeClr val="accent5">
                    <a:lumMod val="75000"/>
                  </a:schemeClr>
                </a:solidFill>
              </a:rPr>
              <a:t>and Social Committee? </a:t>
            </a:r>
            <a:r>
              <a:rPr lang="en-GB" altLang="fr-FR" sz="3500" b="1" dirty="0" smtClean="0">
                <a:solidFill>
                  <a:schemeClr val="accent5">
                    <a:lumMod val="75000"/>
                  </a:schemeClr>
                </a:solidFill>
              </a:rPr>
              <a:t>(EESC)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902" y="3223434"/>
            <a:ext cx="6336196" cy="30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0A1110-3071-4CC3-94AD-1304F35B626B}" vid="{8AD47BB7-C966-4856-8E40-5E37303A6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79CD945DE662914EB82E660A9076BB4B" ma:contentTypeVersion="6" ma:contentTypeDescription="Defines the documents for Document Manager V2" ma:contentTypeScope="" ma:versionID="22f406bde37df9d56a8bb0f4d27ab913">
  <xsd:schema xmlns:xsd="http://www.w3.org/2001/XMLSchema" xmlns:xs="http://www.w3.org/2001/XMLSchema" xmlns:p="http://schemas.microsoft.com/office/2006/metadata/properties" xmlns:ns2="01cfe264-354f-4f3f-acd0-cf26eb309336" xmlns:ns3="http://schemas.microsoft.com/sharepoint/v3/fields" xmlns:ns4="475dbabf-3cd8-4217-b41d-85079d617fd6" targetNamespace="http://schemas.microsoft.com/office/2006/metadata/properties" ma:root="true" ma:fieldsID="2a7fafffa90ce009c6252909194ce1c9" ns2:_="" ns3:_="" ns4:_="">
    <xsd:import namespace="01cfe264-354f-4f3f-acd0-cf26eb309336"/>
    <xsd:import namespace="http://schemas.microsoft.com/sharepoint/v3/fields"/>
    <xsd:import namespace="475dbabf-3cd8-4217-b41d-85079d617fd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3:DocumentLanguage_0" minOccurs="0"/>
                <xsd:element ref="ns2:OriginalSender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fe264-354f-4f3f-acd0-cf26eb30933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OriginalSender" ma:index="14" nillable="true" ma:displayName="Original Sender" ma:internalName="OriginalSen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ssierNumber" ma:index="15" nillable="true" ma:displayName="Dossier Number" ma:decimals="0" ma:internalName="DossierNumber">
      <xsd:simpleType>
        <xsd:restriction base="dms:Unknown"/>
      </xsd:simpleType>
    </xsd:element>
    <xsd:element name="Rapporteur" ma:index="17" nillable="true" ma:displayName="Rapporteur" ma:internalName="Rapporteur">
      <xsd:simpleType>
        <xsd:restriction base="dms:Text"/>
      </xsd:simpleType>
    </xsd:element>
    <xsd:element name="AdoptionDate" ma:index="18" nillable="true" ma:displayName="Adoption Date" ma:format="DateOnly" ma:internalName="AdoptionDate">
      <xsd:simpleType>
        <xsd:restriction base="dms:DateTime"/>
      </xsd:simpleType>
    </xsd:element>
    <xsd:element name="TaxCatchAll" ma:index="20" nillable="true" ma:displayName="Taxonomy Catch All Column" ma:hidden="true" ma:list="{665b0d5d-45cf-4270-be2c-76ae3bd91060}" ma:internalName="TaxCatchAll" ma:showField="CatchAllData" ma:web="01cfe264-354f-4f3f-acd0-cf26eb3093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665b0d5d-45cf-4270-be2c-76ae3bd91060}" ma:internalName="TaxCatchAllLabel" ma:readOnly="true" ma:showField="CatchAllDataLabel" ma:web="01cfe264-354f-4f3f-acd0-cf26eb3093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6" nillable="true" ma:displayName="Meeting Date" ma:format="DateOnly" ma:internalName="MeetingDate">
      <xsd:simpleType>
        <xsd:restriction base="dms:DateTime"/>
      </xsd:simpleType>
    </xsd:element>
    <xsd:element name="Procedure" ma:index="29" nillable="true" ma:displayName="Procedure" ma:internalName="Procedure">
      <xsd:simpleType>
        <xsd:restriction base="dms:Text"/>
      </xsd:simpleType>
    </xsd:element>
    <xsd:element name="DocumentYear" ma:index="34" ma:displayName="Document Year" ma:decimals="0" ma:internalName="DocumentYear">
      <xsd:simpleType>
        <xsd:restriction base="dms:Unknown"/>
      </xsd:simpleType>
    </xsd:element>
    <xsd:element name="DocumentPart" ma:index="37" nillable="true" ma:displayName="Document Part" ma:decimals="0" ma:internalName="DocumentPart">
      <xsd:simpleType>
        <xsd:restriction base="dms:Unknown"/>
      </xsd:simpleType>
    </xsd:element>
    <xsd:element name="FicheYear" ma:index="42" nillable="true" ma:displayName="Fiche Year" ma:decimals="0" ma:internalName="FicheYear">
      <xsd:simpleType>
        <xsd:restriction base="dms:Unknown"/>
      </xsd:simpleType>
    </xsd:element>
    <xsd:element name="RequestingService" ma:index="43" nillable="true" ma:displayName="Requesting Service" ma:internalName="RequestingService">
      <xsd:simpleType>
        <xsd:restriction base="dms:Text"/>
      </xsd:simpleType>
    </xsd:element>
    <xsd:element name="FicheNumber" ma:index="44" nillable="true" ma:displayName="Fiche Number" ma:decimals="0" ma:internalName="FicheNumber">
      <xsd:simpleType>
        <xsd:restriction base="dms:Unknown"/>
      </xsd:simpleType>
    </xsd:element>
    <xsd:element name="DocumentVersion" ma:index="47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3" nillable="true" ma:taxonomy="true" ma:internalName="DocumentLanguage_0" ma:taxonomyFieldName="DocumentLanguage" ma:displayName="Document Language" ma:fieldId="{ee5c55ab-e8dd-441f-8840-fdce66906fe3}" ma:sspId="995823bb-b37b-4c02-aebb-d0209d382c3c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9" nillable="true" ma:taxonomy="true" ma:internalName="Confidentiality_0" ma:taxonomyFieldName="Confidentiality" ma:displayName="Confidentiality" ma:fieldId="{ee5c4bfe-2b62-4831-9131-22edf8f3665c}" ma:sspId="995823bb-b37b-4c02-aebb-d0209d382c3c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3" ma:taxonomy="true" ma:internalName="DocumentSource_0" ma:taxonomyFieldName="DocumentSource" ma:displayName="Document Source" ma:fieldId="{ee5c1c29-f257-4aae-8e5e-529c0040e17a}" ma:sspId="995823bb-b37b-4c02-aebb-d0209d382c3c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7" nillable="true" ma:taxonomy="true" ma:internalName="OriginalLanguage_0" ma:taxonomyFieldName="OriginalLanguage" ma:displayName="Original Language" ma:fieldId="{ee5ce750-ff6c-4875-8192-ef11fb51efba}" ma:taxonomyMulti="true" ma:sspId="995823bb-b37b-4c02-aebb-d0209d382c3c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30" ma:taxonomy="true" ma:internalName="VersionStatus_0" ma:taxonomyFieldName="VersionStatus" ma:displayName="Version Status" ma:indexed="true" ma:fieldId="{ee5cb94b-3df1-4df3-b49b-6e47ce2a7e87}" ma:sspId="995823bb-b37b-4c02-aebb-d0209d382c3c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2" nillable="true" ma:taxonomy="true" ma:internalName="DocumentStatus_0" ma:taxonomyFieldName="DocumentStatus" ma:displayName="Document Status" ma:fieldId="{ee5cab93-ac4d-4e2f-b298-e5342324388c}" ma:sspId="995823bb-b37b-4c02-aebb-d0209d382c3c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5" nillable="true" ma:taxonomy="true" ma:internalName="DocumentType_0" ma:taxonomyFieldName="DocumentType" ma:displayName="Document Type" ma:indexed="true" ma:fieldId="{ee5cf431-2d10-41e6-bd88-1b6bd5b84f5f}" ma:sspId="995823bb-b37b-4c02-aebb-d0209d382c3c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8" nillable="true" ma:taxonomy="true" ma:internalName="MeetingName_0" ma:taxonomyFieldName="MeetingName" ma:displayName="Meeting Name" ma:indexed="true" ma:fieldId="{ee5c9b55-8403-4f9e-a156-b6ce5b7b9456}" ma:sspId="995823bb-b37b-4c02-aebb-d0209d382c3c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40" nillable="true" ma:taxonomy="true" ma:internalName="AvailableTranslations_0" ma:taxonomyFieldName="AvailableTranslations" ma:displayName="Available Translations" ma:fieldId="{ee5c7c01-1a65-4138-aa64-80e01e34d799}" ma:taxonomyMulti="true" ma:sspId="995823bb-b37b-4c02-aebb-d0209d382c3c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5" nillable="true" ma:taxonomy="true" ma:internalName="DossierName_0" ma:taxonomyFieldName="DossierName" ma:displayName="Dossier Name" ma:fieldId="{ee5cf7da-503b-4593-8db2-4f0e09c901fd}" ma:sspId="995823bb-b37b-4c02-aebb-d0209d382c3c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dbabf-3cd8-4217-b41d-85079d617fd6" elementFormDefault="qualified">
    <xsd:import namespace="http://schemas.microsoft.com/office/2006/documentManagement/types"/>
    <xsd:import namespace="http://schemas.microsoft.com/office/infopath/2007/PartnerControls"/>
    <xsd:element name="MeetingNumber" ma:index="16" nillable="true" ma:displayName="Meeting Number" ma:decimals="0" ma:indexed="true" ma:internalName="MeetingNumber">
      <xsd:simpleType>
        <xsd:restriction base="dms:Unknown"/>
      </xsd:simpleType>
    </xsd:element>
    <xsd:element name="DocumentNumber" ma:index="25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cfe264-354f-4f3f-acd0-cf26eb309336">V63NAVDT5PV3-1929952687-4310</_dlc_DocId>
    <_dlc_DocIdUrl xmlns="01cfe264-354f-4f3f-acd0-cf26eb309336">
      <Url>http://dm2016/eesc/2021/_layouts/15/DocIdRedir.aspx?ID=V63NAVDT5PV3-1929952687-4310</Url>
      <Description>V63NAVDT5PV3-1929952687-4310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01cfe264-354f-4f3f-acd0-cf26eb309336" xsi:nil="true"/>
    <DossierName_0 xmlns="http://schemas.microsoft.com/sharepoint/v3/fields">
      <Terms xmlns="http://schemas.microsoft.com/office/infopath/2007/PartnerControls"/>
    </DossierName_0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01cfe264-354f-4f3f-acd0-cf26eb309336">2021-11-04T12:00:00+00:00</ProductionDate>
    <DocumentNumber xmlns="475dbabf-3cd8-4217-b41d-85079d617fd6">4845</DocumentNumber>
    <FicheYear xmlns="01cfe264-354f-4f3f-acd0-cf26eb309336">2021</FicheYear>
    <DocumentVersion xmlns="01cfe264-354f-4f3f-acd0-cf26eb309336">0</DocumentVersion>
    <DossierNumber xmlns="01cfe264-354f-4f3f-acd0-cf26eb309336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2451815e-8241-4bbf-a22e-1ab710712bf2</TermId>
        </TermInfo>
      </Terms>
    </Confidentiality_0>
    <TaxCatchAll xmlns="01cfe264-354f-4f3f-acd0-cf26eb309336">
      <Value>165</Value>
      <Value>9</Value>
      <Value>7</Value>
      <Value>6</Value>
      <Value>3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DocumentLanguage_0>
    <MeetingDate xmlns="01cfe264-354f-4f3f-acd0-cf26eb309336" xsi:nil="true"/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01cfe264-354f-4f3f-acd0-cf26eb309336" xsi:nil="true"/>
    <DocumentYear xmlns="01cfe264-354f-4f3f-acd0-cf26eb309336">2021</DocumentYear>
    <FicheNumber xmlns="01cfe264-354f-4f3f-acd0-cf26eb309336">13212</FicheNumber>
    <OriginalSender xmlns="01cfe264-354f-4f3f-acd0-cf26eb309336">
      <UserInfo>
        <DisplayName>TDriveSVCUserProd</DisplayName>
        <AccountId>1515</AccountId>
        <AccountType/>
      </UserInfo>
    </OriginalSender>
    <DocumentPart xmlns="01cfe264-354f-4f3f-acd0-cf26eb309336">8</DocumentPart>
    <AdoptionDate xmlns="01cfe264-354f-4f3f-acd0-cf26eb309336" xsi:nil="true"/>
    <RequestingService xmlns="01cfe264-354f-4f3f-acd0-cf26eb309336">Visites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475dbabf-3cd8-4217-b41d-85079d617fd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81B00CF-5E60-4543-A1EC-0F78D5E00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fe264-354f-4f3f-acd0-cf26eb309336"/>
    <ds:schemaRef ds:uri="http://schemas.microsoft.com/sharepoint/v3/fields"/>
    <ds:schemaRef ds:uri="475dbabf-3cd8-4217-b41d-85079d617f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7F0E4D-93EC-40AA-8443-66FD7B0FDBC8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475dbabf-3cd8-4217-b41d-85079d617fd6"/>
    <ds:schemaRef ds:uri="http://schemas.microsoft.com/sharepoint/v3/fields"/>
    <ds:schemaRef ds:uri="01cfe264-354f-4f3f-acd0-cf26eb30933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E656BEF-53D8-40EF-8D52-F410CFEF2F2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957CBA1-A747-4FBC-B894-DBCFC15B221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4966</TotalTime>
  <Words>1172</Words>
  <Application>Microsoft Office PowerPoint</Application>
  <PresentationFormat>On-screen Show (4:3)</PresentationFormat>
  <Paragraphs>143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Calibri Light</vt:lpstr>
      <vt:lpstr>Wingdings</vt:lpstr>
      <vt:lpstr>Theme1</vt:lpstr>
      <vt:lpstr>PowerPoint Presentation</vt:lpstr>
      <vt:lpstr>What is the EU?</vt:lpstr>
      <vt:lpstr>PowerPoint Presentation</vt:lpstr>
      <vt:lpstr>What does the EU do?</vt:lpstr>
      <vt:lpstr>What does the EU do for young people?</vt:lpstr>
      <vt:lpstr>PowerPoint Presentation</vt:lpstr>
      <vt:lpstr>PowerPoint Presentation</vt:lpstr>
      <vt:lpstr>PowerPoint Presentation</vt:lpstr>
      <vt:lpstr>PowerPoint Presentation</vt:lpstr>
      <vt:lpstr>What is the EESC?</vt:lpstr>
      <vt:lpstr>What does the EESC’s membership  look like?</vt:lpstr>
      <vt:lpstr>What is an opinion?</vt:lpstr>
      <vt:lpstr>PowerPoint Presentation</vt:lpstr>
      <vt:lpstr>PowerPoint Presentation</vt:lpstr>
      <vt:lpstr>Youth challenging Disinformation Online Workshops </vt:lpstr>
      <vt:lpstr>In addition this year…  a CULTURAL element</vt:lpstr>
      <vt:lpstr>PowerPoint Presentation</vt:lpstr>
      <vt:lpstr>For further information: </vt:lpstr>
      <vt:lpstr>PowerPoint Presentation</vt:lpstr>
    </vt:vector>
  </TitlesOfParts>
  <Company>EESC-ECOR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EUROPE, YOUR SAY! 2022 - PPT</dc:title>
  <dc:subject>Information document</dc:subject>
  <dc:creator>Rodriges Dias Aline</dc:creator>
  <cp:keywords>EESC-2021-04845-08-00-INFO-TRA-EN</cp:keywords>
  <dc:description>Rapporteur: -  Original language: - EN Date of document: - 04/11/2021 Date of meeting: -  External documents: -  Administrator responsible: -  KOKKINI Chrysanthi</dc:description>
  <cp:lastModifiedBy>Ccar</cp:lastModifiedBy>
  <cp:revision>170</cp:revision>
  <dcterms:created xsi:type="dcterms:W3CDTF">2019-11-25T13:57:29Z</dcterms:created>
  <dcterms:modified xsi:type="dcterms:W3CDTF">2021-12-08T16:03:47Z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0x010100EA97B91038054C99906057A708A1480A0079CD945DE662914EB82E660A9076BB4B</vt:lpwstr>
  </property>
  <property fmtid="{D5CDD505-2E9C-101B-9397-08002B2CF9AE}" pid="3" name="_dlc_DocIdItemGuid">
    <vt:lpwstr>5c74a28c-b333-41d7-af59-473b8eb3f320</vt:lpwstr>
  </property>
  <property fmtid="{D5CDD505-2E9C-101B-9397-08002B2CF9AE}" pid="4" name="AvailableTranslations">
    <vt:lpwstr>9;#EN|f2175f21-25d7-44a3-96da-d6a61b075e1b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4845</vt:i4>
  </property>
  <property fmtid="{D5CDD505-2E9C-101B-9397-08002B2CF9AE}" pid="9" name="FicheYear">
    <vt:i4>2021</vt:i4>
  </property>
  <property fmtid="{D5CDD505-2E9C-101B-9397-08002B2CF9AE}" pid="10" name="DocumentYear">
    <vt:i4>2021</vt:i4>
  </property>
  <property fmtid="{D5CDD505-2E9C-101B-9397-08002B2CF9AE}" pid="11" name="DocumentVersion">
    <vt:i4>0</vt:i4>
  </property>
  <property fmtid="{D5CDD505-2E9C-101B-9397-08002B2CF9AE}" pid="12" name="FicheNumber">
    <vt:i4>13212</vt:i4>
  </property>
  <property fmtid="{D5CDD505-2E9C-101B-9397-08002B2CF9AE}" pid="13" name="DocumentStatus">
    <vt:lpwstr>7;#TRA|150d2a88-1431-44e6-a8ca-0bb753ab8672</vt:lpwstr>
  </property>
  <property fmtid="{D5CDD505-2E9C-101B-9397-08002B2CF9AE}" pid="14" name="DocumentPart">
    <vt:i4>8</vt:i4>
  </property>
  <property fmtid="{D5CDD505-2E9C-101B-9397-08002B2CF9AE}" pid="15" name="DossierName">
    <vt:lpwstr/>
  </property>
  <property fmtid="{D5CDD505-2E9C-101B-9397-08002B2CF9AE}" pid="16" name="DocumentSource">
    <vt:lpwstr>1;#EESC|422833ec-8d7e-4e65-8e4e-8bed07ffb729</vt:lpwstr>
  </property>
  <property fmtid="{D5CDD505-2E9C-101B-9397-08002B2CF9AE}" pid="17" name="DocumentType">
    <vt:lpwstr>3;#INFO|d9136e7c-93a9-4c42-9d28-92b61e85f80c</vt:lpwstr>
  </property>
  <property fmtid="{D5CDD505-2E9C-101B-9397-08002B2CF9AE}" pid="18" name="RequestingService">
    <vt:lpwstr>Visites</vt:lpwstr>
  </property>
  <property fmtid="{D5CDD505-2E9C-101B-9397-08002B2CF9AE}" pid="19" name="Confidentiality">
    <vt:lpwstr>165;#Internal|2451815e-8241-4bbf-a22e-1ab710712bf2</vt:lpwstr>
  </property>
  <property fmtid="{D5CDD505-2E9C-101B-9397-08002B2CF9AE}" pid="20" name="MeetingName_0">
    <vt:lpwstr/>
  </property>
  <property fmtid="{D5CDD505-2E9C-101B-9397-08002B2CF9AE}" pid="21" name="Confidentiality_0">
    <vt:lpwstr>Internal|2451815e-8241-4bbf-a22e-1ab710712bf2</vt:lpwstr>
  </property>
  <property fmtid="{D5CDD505-2E9C-101B-9397-08002B2CF9AE}" pid="22" name="OriginalLanguage">
    <vt:lpwstr>9;#EN|f2175f21-25d7-44a3-96da-d6a61b075e1b</vt:lpwstr>
  </property>
  <property fmtid="{D5CDD505-2E9C-101B-9397-08002B2CF9AE}" pid="23" name="MeetingName">
    <vt:lpwstr/>
  </property>
  <property fmtid="{D5CDD505-2E9C-101B-9397-08002B2CF9AE}" pid="24" name="AvailableTranslations_0">
    <vt:lpwstr/>
  </property>
  <property fmtid="{D5CDD505-2E9C-101B-9397-08002B2CF9AE}" pid="25" name="DocumentStatus_0">
    <vt:lpwstr>TRA|150d2a88-1431-44e6-a8ca-0bb753ab8672</vt:lpwstr>
  </property>
  <property fmtid="{D5CDD505-2E9C-101B-9397-08002B2CF9AE}" pid="26" name="OriginalLanguage_0">
    <vt:lpwstr>EN|f2175f21-25d7-44a3-96da-d6a61b075e1b</vt:lpwstr>
  </property>
  <property fmtid="{D5CDD505-2E9C-101B-9397-08002B2CF9AE}" pid="27" name="TaxCatchAll">
    <vt:lpwstr>165;#Internal|2451815e-8241-4bbf-a22e-1ab710712bf2;#9;#EN|f2175f21-25d7-44a3-96da-d6a61b075e1b;#7;#TRA|150d2a88-1431-44e6-a8ca-0bb753ab8672;#6;#Final|ea5e6674-7b27-4bac-b091-73adbb394efe;#3;#INFO|d9136e7c-93a9-4c42-9d28-92b61e85f80c;#1;#EESC|422833ec-8d7e</vt:lpwstr>
  </property>
  <property fmtid="{D5CDD505-2E9C-101B-9397-08002B2CF9AE}" pid="28" name="VersionStatus_0">
    <vt:lpwstr>Final|ea5e6674-7b27-4bac-b091-73adbb394efe</vt:lpwstr>
  </property>
  <property fmtid="{D5CDD505-2E9C-101B-9397-08002B2CF9AE}" pid="29" name="VersionStatus">
    <vt:lpwstr>6;#Final|ea5e6674-7b27-4bac-b091-73adbb394efe</vt:lpwstr>
  </property>
  <property fmtid="{D5CDD505-2E9C-101B-9397-08002B2CF9AE}" pid="30" name="DocumentLanguage">
    <vt:lpwstr>9;#EN|f2175f21-25d7-44a3-96da-d6a61b075e1b</vt:lpwstr>
  </property>
  <property fmtid="{D5CDD505-2E9C-101B-9397-08002B2CF9AE}" pid="31" name="_docset_NoMedatataSyncRequired">
    <vt:lpwstr>False</vt:lpwstr>
  </property>
  <property fmtid="{D5CDD505-2E9C-101B-9397-08002B2CF9AE}" pid="32" name="DocumentLanguage_0">
    <vt:lpwstr>EN|f2175f21-25d7-44a3-96da-d6a61b075e1b</vt:lpwstr>
  </property>
</Properties>
</file>