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0" r:id="rId14"/>
    <p:sldId id="279" r:id="rId15"/>
    <p:sldId id="265" r:id="rId16"/>
    <p:sldId id="275" r:id="rId17"/>
    <p:sldId id="276" r:id="rId18"/>
    <p:sldId id="267" r:id="rId19"/>
    <p:sldId id="278" r:id="rId20"/>
    <p:sldId id="277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0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11/12/2020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0D6F-9097-42BC-B905-921F590D6F3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9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!Ru98wY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youreuropeyoursay" TargetMode="External"/><Relationship Id="rId3" Type="http://schemas.openxmlformats.org/officeDocument/2006/relationships/hyperlink" Target="http://www.eesc.europa.eu/YEYS2021" TargetMode="External"/><Relationship Id="rId7" Type="http://schemas.openxmlformats.org/officeDocument/2006/relationships/image" Target="../media/image31.png"/><Relationship Id="rId2" Type="http://schemas.openxmlformats.org/officeDocument/2006/relationships/hyperlink" Target="mailto:youreurope@ees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facebook.com/pages/Your-Europe-Your-Say/255682697155?ref=hl" TargetMode="External"/><Relationship Id="rId10" Type="http://schemas.openxmlformats.org/officeDocument/2006/relationships/hyperlink" Target="https://twitter.com/youreurope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www.instagram.com/youreurop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mt/members-groups/groups/grupp-diversita-ewropa" TargetMode="External"/><Relationship Id="rId5" Type="http://schemas.openxmlformats.org/officeDocument/2006/relationships/hyperlink" Target="https://www.eesc.europa.eu/mt/members-groups/groups/workers-group" TargetMode="External"/><Relationship Id="rId4" Type="http://schemas.openxmlformats.org/officeDocument/2006/relationships/hyperlink" Target="https://www.eesc.europa.eu/mt/members-groups/groups/employers-gro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1811133"/>
            <a:ext cx="8072284" cy="45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019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mt-MT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X’inhi Opinjoni?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66" y="2287741"/>
            <a:ext cx="3106676" cy="4351338"/>
          </a:xfrm>
        </p:spPr>
      </p:pic>
      <p:sp>
        <p:nvSpPr>
          <p:cNvPr id="5" name="Rectangle 4"/>
          <p:cNvSpPr/>
          <p:nvPr/>
        </p:nvSpPr>
        <p:spPr>
          <a:xfrm>
            <a:off x="471038" y="2816805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Il-Parlament Ewropew, il-Kunsill tal-UE jew il-Kummissjoni Ewropea</a:t>
            </a:r>
            <a:r>
              <a:rPr lang="mt-MT" sz="1600"/>
              <a:t> jistgħu jitolbu lill-KESE għal 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rakkomandazzjonijiet</a:t>
            </a:r>
            <a:r>
              <a:rPr lang="mt-MT" sz="1600"/>
              <a:t> rigward leġiżlazzjoni dwar suġġett partikolari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sz="1600"/>
              <a:t>Il-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membri tal-KESE</a:t>
            </a:r>
            <a:r>
              <a:rPr lang="mt-MT" sz="1600"/>
              <a:t> li jirrappreżentaw kull wieħed mit-3 Gruppi jħejju 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dokument uniku, imsejjaħ ‘Opinjoni tal-KESE’</a:t>
            </a:r>
            <a:r>
              <a:rPr lang="mt-MT" sz="1600"/>
              <a:t>, dwar il-leġiżlazzjoni proposta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sz="1600"/>
              <a:t>Wara li 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jintlaħaq kunsens</a:t>
            </a:r>
            <a:r>
              <a:rPr lang="mt-MT" sz="1600"/>
              <a:t>, l-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Opinjoni tal-KESE tintbagħat lill-istituzzjonijiet tal-UE</a:t>
            </a:r>
            <a:r>
              <a:rPr lang="mt-MT" sz="1600"/>
              <a:t> biex tiġi kkunsidrata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43507" y="1698739"/>
            <a:ext cx="8850863" cy="900112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mt-MT" sz="3600" b="1" dirty="0">
                <a:solidFill>
                  <a:schemeClr val="accent5">
                    <a:lumMod val="75000"/>
                  </a:schemeClr>
                </a:solidFill>
              </a:rPr>
              <a:t>L-Ewropa Tiegħek, </a:t>
            </a:r>
            <a:r>
              <a:rPr lang="mt-MT" sz="3600" b="1" dirty="0" err="1">
                <a:solidFill>
                  <a:schemeClr val="accent5">
                    <a:lumMod val="75000"/>
                  </a:schemeClr>
                </a:solidFill>
              </a:rPr>
              <a:t>Leħnek</a:t>
            </a:r>
            <a:endParaRPr lang="mt-MT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mt-MT" sz="32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mt-MT" sz="3200" b="1" i="1" dirty="0" err="1">
                <a:solidFill>
                  <a:schemeClr val="accent5">
                    <a:lumMod val="75000"/>
                  </a:schemeClr>
                </a:solidFill>
              </a:rPr>
              <a:t>Your</a:t>
            </a:r>
            <a:r>
              <a:rPr lang="mt-MT" sz="32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mt-MT" sz="3200" b="1" i="1" dirty="0" err="1">
                <a:solidFill>
                  <a:schemeClr val="accent5">
                    <a:lumMod val="75000"/>
                  </a:schemeClr>
                </a:solidFill>
              </a:rPr>
              <a:t>Europe</a:t>
            </a:r>
            <a:r>
              <a:rPr lang="mt-MT" sz="32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mt-MT" sz="3200" b="1" i="1" dirty="0" err="1">
                <a:solidFill>
                  <a:schemeClr val="accent5">
                    <a:lumMod val="75000"/>
                  </a:schemeClr>
                </a:solidFill>
              </a:rPr>
              <a:t>Your</a:t>
            </a:r>
            <a:r>
              <a:rPr lang="mt-MT" sz="32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mt-MT" sz="3200" b="1" i="1" dirty="0" err="1">
                <a:solidFill>
                  <a:schemeClr val="accent5">
                    <a:lumMod val="75000"/>
                  </a:schemeClr>
                </a:solidFill>
              </a:rPr>
              <a:t>Say</a:t>
            </a:r>
            <a:r>
              <a:rPr lang="mt-MT" sz="3200" b="1" i="1" dirty="0">
                <a:solidFill>
                  <a:schemeClr val="accent5">
                    <a:lumMod val="75000"/>
                  </a:schemeClr>
                </a:solidFill>
              </a:rPr>
              <a:t>! – YEYS)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endParaRPr lang="en-GB" altLang="fr-FR" sz="47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93" y="2634880"/>
            <a:ext cx="492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sz="1600"/>
              <a:t>Il-KESE qed jorganizza t-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12-il edizzjoni</a:t>
            </a:r>
            <a:r>
              <a:rPr lang="mt-MT" sz="1600"/>
              <a:t> tal-plenarja taż-żgħażagħ </a:t>
            </a:r>
            <a:r>
              <a:rPr lang="mt-MT" sz="1600" b="1" i="1">
                <a:solidFill>
                  <a:schemeClr val="accent1">
                    <a:lumMod val="75000"/>
                  </a:schemeClr>
                </a:solidFill>
              </a:rPr>
              <a:t>“L-Ewropa Tiegħek, Leħnek”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sz="1600"/>
              <a:t>Kull sena, żgħażagħ 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mill-UE kollha u l-5 pajjiżi kandidati</a:t>
            </a:r>
            <a:r>
              <a:rPr lang="mt-MT" sz="1600"/>
              <a:t> jiġu fil-KESE biex jieħdu sehem f’dibattitu dwar kwistjoni topika li tikkonċernahom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1" y="4794057"/>
            <a:ext cx="1272779" cy="1156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4761" y="4710461"/>
            <a:ext cx="7110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t-MT" sz="1600"/>
              <a:t>Minħabba l-Covid-19, l-edizzjoni tal-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2020 ġiet ikkanċellata</a:t>
            </a:r>
            <a:r>
              <a:rPr lang="mt-MT" sz="1600"/>
              <a:t> </a:t>
            </a:r>
            <a:r>
              <a:rPr lang="mt-MT" sz="1600" b="1"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t-MT" sz="1600"/>
              <a:t> L-edizzjoni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 tal-2021</a:t>
            </a:r>
            <a:r>
              <a:rPr lang="mt-MT" sz="1600"/>
              <a:t> ser iżomm l-istess format, suġġett u skejjel </a:t>
            </a:r>
            <a:r>
              <a:rPr lang="mt-MT" sz="1600" b="1">
                <a:sym typeface="Wingdings" panose="05000000000000000000" pitchFamily="2" charset="2"/>
              </a:rPr>
              <a:t></a:t>
            </a:r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t-MT" sz="1600"/>
              <a:t>Ser isir </a:t>
            </a:r>
            <a:r>
              <a:rPr lang="mt-MT" sz="1600" b="1">
                <a:solidFill>
                  <a:schemeClr val="accent1">
                    <a:lumMod val="75000"/>
                  </a:schemeClr>
                </a:solidFill>
              </a:rPr>
              <a:t>online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2" y="2577594"/>
            <a:ext cx="2476025" cy="162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78" y="5635194"/>
            <a:ext cx="1208703" cy="9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1670417"/>
            <a:ext cx="9144000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mt-MT" sz="3600" b="1" dirty="0">
                <a:solidFill>
                  <a:schemeClr val="accent5">
                    <a:lumMod val="75000"/>
                  </a:schemeClr>
                </a:solidFill>
              </a:rPr>
              <a:t>#YEYS2021: Il-klima tagħna, il-futur tagħna!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08136" y="2480886"/>
            <a:ext cx="503591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33450" indent="-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23850" lvl="1" indent="0">
              <a:lnSpc>
                <a:spcPct val="150000"/>
              </a:lnSpc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📅 </a:t>
            </a:r>
            <a:r>
              <a:rPr lang="mt-MT" sz="1800" b="1" dirty="0" smtClean="0">
                <a:solidFill>
                  <a:schemeClr val="accent1">
                    <a:lumMod val="75000"/>
                  </a:schemeClr>
                </a:solidFill>
              </a:rPr>
              <a:t>18-19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 ta’ Marzu 2021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📌 </a:t>
            </a:r>
            <a:r>
              <a:rPr lang="mt-MT" sz="1800" b="1" dirty="0" smtClean="0">
                <a:solidFill>
                  <a:schemeClr val="accent1">
                    <a:lumMod val="75000"/>
                  </a:schemeClr>
                </a:solidFill>
              </a:rPr>
              <a:t>ONLINE</a:t>
            </a:r>
            <a:endParaRPr lang="mt-MT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👩‍ 👨‍ </a:t>
            </a:r>
            <a:r>
              <a:rPr lang="mt-MT" sz="1800" b="1" dirty="0" smtClean="0">
                <a:solidFill>
                  <a:schemeClr val="accent1">
                    <a:lumMod val="75000"/>
                  </a:schemeClr>
                </a:solidFill>
              </a:rPr>
              <a:t>33 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skola minn 27 pajjiż tal-UE, 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ir-Renju Unit + 5 pajjiżi kandidati</a:t>
            </a:r>
          </a:p>
          <a:p>
            <a:pPr marL="0" indent="0" algn="just">
              <a:buNone/>
            </a:pP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402" y="4659384"/>
            <a:ext cx="9917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i="1" dirty="0" smtClean="0">
              <a:solidFill>
                <a:schemeClr val="accent6"/>
              </a:solidFill>
            </a:endParaRPr>
          </a:p>
          <a:p>
            <a:r>
              <a:rPr lang="mt-MT" b="1">
                <a:solidFill>
                  <a:schemeClr val="accent6"/>
                </a:solidFill>
              </a:rPr>
              <a:t>L-objettivi ta’ YEYS 2021: 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mt-MT" b="1">
                <a:solidFill>
                  <a:schemeClr val="accent6"/>
                </a:solidFill>
              </a:rPr>
              <a:t>1. Jospita mudell ta’ konferenza internazzjonali dwar it-tibdil fil-klima (COP)</a:t>
            </a:r>
          </a:p>
          <a:p>
            <a:r>
              <a:rPr lang="mt-MT" b="1">
                <a:solidFill>
                  <a:schemeClr val="accent6"/>
                </a:solidFill>
              </a:rPr>
              <a:t>2. Jisma’ t-tħassib u s-soluzzjonijiet taż-żgħażagħ dwar it-tibdil fil-klima</a:t>
            </a:r>
          </a:p>
          <a:p>
            <a:endParaRPr lang="de-DE" b="1" i="1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19" y="2561632"/>
            <a:ext cx="3580482" cy="20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07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Mudell ta’ COP online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087" y="2433854"/>
            <a:ext cx="7489825" cy="36337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t-MT" sz="3000" b="1" i="1">
                <a:solidFill>
                  <a:schemeClr val="accent6"/>
                </a:solidFill>
              </a:rPr>
              <a:t>Kunu lesti biex issibu soluzzjonijiet klimatiċi ġenwini!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000"/>
              <a:t>Se tirrappreżentaw 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settur</a:t>
            </a:r>
            <a:r>
              <a:rPr lang="mt-MT" sz="2000"/>
              <a:t> f’konferenza dwar it-tibdil fil-klima</a:t>
            </a:r>
          </a:p>
          <a:p>
            <a:pPr marL="285750" indent="-285750" algn="just">
              <a:lnSpc>
                <a:spcPct val="150000"/>
              </a:lnSpc>
            </a:pPr>
            <a:r>
              <a:rPr lang="mt-MT" sz="2100"/>
              <a:t>Se tkunu maqsumin fi </a:t>
            </a:r>
            <a:r>
              <a:rPr lang="mt-MT" sz="2100" b="1">
                <a:solidFill>
                  <a:schemeClr val="accent1">
                    <a:lumMod val="75000"/>
                  </a:schemeClr>
                </a:solidFill>
              </a:rPr>
              <a:t>gruppi żgħar, bl-appoġġ ta’ moderaturi u tekniċi li jgħinukom f’każ ta’ problemi ta’ konnessjoni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000"/>
              <a:t>Kull grupp se joħloq 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pjan biex jiġi limitat it-tisħin globali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000"/>
              <a:t>Ir-rakkomandazzjonijiet tagħkom se jitressqu quddiem 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dawk li jfasslu l-politika internazzjonali dwar l-ambjent </a:t>
            </a:r>
            <a:r>
              <a:rPr lang="mt-MT" sz="2000"/>
              <a:t>u se jiġu diskussi f’konferenzi li jsiru fl-Ewropa matul is-sena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94893"/>
            <a:ext cx="8229600" cy="1042987"/>
          </a:xfrm>
        </p:spPr>
        <p:txBody>
          <a:bodyPr/>
          <a:lstStyle/>
          <a:p>
            <a:pPr marL="342900" indent="-342900" algn="ctr"/>
            <a:r>
              <a:rPr lang="mt-MT" sz="2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Iżda.. x’inhi COP? (Konferenza tal-Partijiet)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9280" y="2429814"/>
            <a:ext cx="5458975" cy="291204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n-GB" altLang="fr-FR" sz="2000" dirty="0"/>
          </a:p>
          <a:p>
            <a:pPr algn="just">
              <a:lnSpc>
                <a:spcPct val="80000"/>
              </a:lnSpc>
            </a:pPr>
            <a:r>
              <a:rPr lang="mt-MT" sz="1800"/>
              <a:t>Il-COP tirreferi għall-pajjiżi li ffirmaw il-</a:t>
            </a:r>
            <a:r>
              <a:rPr lang="mt-MT" sz="1800" b="1">
                <a:solidFill>
                  <a:schemeClr val="accent1">
                    <a:lumMod val="75000"/>
                  </a:schemeClr>
                </a:solidFill>
              </a:rPr>
              <a:t>Konvenzjoni Qafas tan-Nazzjonijiet Uniti tal-1992 dwar it-Tibdil fil-Klima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fr-FR" sz="1800" dirty="0" smtClean="0"/>
          </a:p>
          <a:p>
            <a:pPr algn="just">
              <a:lnSpc>
                <a:spcPct val="80000"/>
              </a:lnSpc>
            </a:pPr>
            <a:r>
              <a:rPr lang="mt-MT" sz="1800"/>
              <a:t>Trattat iffirmat minn </a:t>
            </a:r>
            <a:r>
              <a:rPr lang="mt-MT" sz="1800" b="1">
                <a:solidFill>
                  <a:schemeClr val="accent1">
                    <a:lumMod val="75000"/>
                  </a:schemeClr>
                </a:solidFill>
              </a:rPr>
              <a:t>195 parti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mt-MT" sz="1800"/>
              <a:t>Bil-għan li </a:t>
            </a:r>
            <a:r>
              <a:rPr lang="mt-MT" sz="1800" b="1">
                <a:solidFill>
                  <a:schemeClr val="accent1">
                    <a:lumMod val="75000"/>
                  </a:schemeClr>
                </a:solidFill>
              </a:rPr>
              <a:t>jitnaqqsu l-emissjonijiet globali ta’ gassijiet b’effett ta’ serra biex jiġi indirizzat it-tibdil fil-klima</a:t>
            </a:r>
            <a:r>
              <a:rPr lang="mt-MT" sz="1800" b="1"/>
              <a:t>.</a:t>
            </a:r>
          </a:p>
          <a:p>
            <a:pPr>
              <a:lnSpc>
                <a:spcPct val="80000"/>
              </a:lnSpc>
            </a:pPr>
            <a:endParaRPr lang="en-GB" altLang="fr-FR" sz="2000" dirty="0" smtClean="0"/>
          </a:p>
          <a:p>
            <a:pPr>
              <a:lnSpc>
                <a:spcPct val="80000"/>
              </a:lnSpc>
            </a:pPr>
            <a:endParaRPr lang="en-GB" altLang="fr-FR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55" y="2276872"/>
            <a:ext cx="2762217" cy="209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18121"/>
            <a:ext cx="2713729" cy="157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8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70396" y="1491963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mt-MT" sz="3600" b="1">
                <a:solidFill>
                  <a:schemeClr val="accent5">
                    <a:lumMod val="75000"/>
                  </a:schemeClr>
                </a:solidFill>
                <a:cs typeface="+mn-cs"/>
              </a:rPr>
              <a:t>Barra minn hekk din is-sena... avveniment online parallel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178" y="276477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3850" lvl="1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📅 </a:t>
            </a:r>
            <a:r>
              <a:rPr lang="mt-MT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20 </a:t>
            </a:r>
            <a:r>
              <a:rPr lang="mt-MT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ta’ Marzu 2021</a:t>
            </a:r>
          </a:p>
          <a:p>
            <a:pPr marL="323850" lvl="1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📌 </a:t>
            </a:r>
            <a:r>
              <a:rPr lang="mt-MT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Fuq </a:t>
            </a:r>
            <a:r>
              <a:rPr lang="mt-MT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il-midja soċjali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👩‍ 👨‍ </a:t>
            </a:r>
            <a:r>
              <a:rPr lang="mt-MT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PUBBLIKU </a:t>
            </a:r>
            <a:endParaRPr lang="mt-MT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834" y="4740768"/>
            <a:ext cx="7153564" cy="17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mt-MT" sz="2000" b="1">
                <a:solidFill>
                  <a:schemeClr val="accent6"/>
                </a:solidFill>
              </a:rPr>
              <a:t>L-għan tal-avveniment: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mt-MT" sz="2000" b="1">
                <a:solidFill>
                  <a:schemeClr val="accent6"/>
                </a:solidFill>
              </a:rPr>
              <a:t>sensibilizzazzjoni dwar it-tibdil fil-klima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mt-MT" sz="2000" b="1">
                <a:solidFill>
                  <a:schemeClr val="accent6"/>
                </a:solidFill>
              </a:rPr>
              <a:t>nistaqsu LILEK dwar soluzzjonijiet għat-tibdil fil-klima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mt-MT" sz="2000" b="1" u="sng">
                <a:solidFill>
                  <a:schemeClr val="accent6"/>
                </a:solidFill>
              </a:rPr>
              <a:t>min</a:t>
            </a:r>
            <a:r>
              <a:rPr lang="mt-MT" sz="2000" b="1">
                <a:solidFill>
                  <a:schemeClr val="accent6"/>
                </a:solidFill>
              </a:rPr>
              <a:t> taħseb li għandu jibdel </a:t>
            </a:r>
            <a:r>
              <a:rPr lang="mt-MT" sz="2000" b="1" u="sng">
                <a:solidFill>
                  <a:schemeClr val="accent6"/>
                </a:solidFill>
              </a:rPr>
              <a:t>xiex</a:t>
            </a:r>
            <a:r>
              <a:rPr lang="mt-MT" sz="2000" b="1">
                <a:solidFill>
                  <a:schemeClr val="accent6"/>
                </a:solidFill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29" y="2922150"/>
            <a:ext cx="3042593" cy="17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921183" y="1535978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mt-MT" sz="3600" b="1">
                <a:solidFill>
                  <a:schemeClr val="accent5">
                    <a:lumMod val="75000"/>
                  </a:schemeClr>
                </a:solidFill>
              </a:rPr>
              <a:t>Sir #climateambassador ta’ YEYS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1" y="2565256"/>
            <a:ext cx="3595399" cy="35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4" y="2555009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mt-MT" sz="1800" dirty="0"/>
              <a:t> Kampanja fuq il-midja soċjali sabiex </a:t>
            </a:r>
          </a:p>
          <a:p>
            <a:pPr algn="just">
              <a:lnSpc>
                <a:spcPct val="80000"/>
              </a:lnSpc>
              <a:buNone/>
            </a:pPr>
            <a:r>
              <a:rPr lang="mt-MT" sz="1800" dirty="0"/>
              <a:t> </a:t>
            </a:r>
            <a:r>
              <a:rPr lang="mt-MT" sz="1800" b="1" dirty="0" err="1">
                <a:solidFill>
                  <a:schemeClr val="accent1">
                    <a:lumMod val="75000"/>
                  </a:schemeClr>
                </a:solidFill>
              </a:rPr>
              <a:t>jitħeġġeġ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 stil ta’ ħajja aktar sostenibbli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4" y="3881706"/>
            <a:ext cx="7680325" cy="2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mt-MT" sz="1800" dirty="0"/>
              <a:t> Sir 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ambaxxatur </a:t>
            </a:r>
            <a:r>
              <a:rPr lang="mt-MT" sz="1800" b="1" dirty="0" err="1">
                <a:solidFill>
                  <a:schemeClr val="accent1">
                    <a:lumMod val="75000"/>
                  </a:schemeClr>
                </a:solidFill>
              </a:rPr>
              <a:t>klimatiku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 ċċertifikat ta’ YEYS</a:t>
            </a:r>
            <a:r>
              <a:rPr lang="mt-MT" sz="1800" dirty="0"/>
              <a:t>, </a:t>
            </a:r>
          </a:p>
          <a:p>
            <a:pPr algn="just">
              <a:lnSpc>
                <a:spcPct val="80000"/>
              </a:lnSpc>
              <a:buNone/>
            </a:pPr>
            <a:r>
              <a:rPr lang="mt-MT" sz="1800" dirty="0"/>
              <a:t>billi tissodisfa dawn l-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4 sfidi</a:t>
            </a:r>
            <a:r>
              <a:rPr lang="mt-MT" sz="1800" dirty="0"/>
              <a:t> li ġejjin </a:t>
            </a:r>
          </a:p>
          <a:p>
            <a:pPr algn="just">
              <a:lnSpc>
                <a:spcPct val="80000"/>
              </a:lnSpc>
              <a:buNone/>
            </a:pPr>
            <a:r>
              <a:rPr lang="mt-MT" sz="1800" dirty="0"/>
              <a:t>fuq </a:t>
            </a:r>
            <a:r>
              <a:rPr lang="mt-MT" sz="1800" dirty="0" err="1"/>
              <a:t>Facebook</a:t>
            </a:r>
            <a:r>
              <a:rPr lang="mt-MT" sz="1800" dirty="0"/>
              <a:t> jew </a:t>
            </a:r>
            <a:r>
              <a:rPr lang="mt-MT" sz="1800" dirty="0" err="1"/>
              <a:t>Instagram</a:t>
            </a:r>
            <a:r>
              <a:rPr lang="mt-MT" sz="1800" dirty="0"/>
              <a:t>: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23139" y="5029200"/>
            <a:ext cx="7680325" cy="4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mt-MT" sz="1800" dirty="0"/>
              <a:t>Novembru: 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Ipprattika l-</a:t>
            </a:r>
            <a:r>
              <a:rPr lang="mt-MT" sz="1800" b="1" dirty="0" err="1">
                <a:solidFill>
                  <a:schemeClr val="accent1">
                    <a:lumMod val="75000"/>
                  </a:schemeClr>
                </a:solidFill>
              </a:rPr>
              <a:t>mindfulness</a:t>
            </a:r>
            <a:endParaRPr lang="mt-MT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r>
              <a:rPr lang="mt-MT" sz="1800" dirty="0"/>
              <a:t>Diċembru: 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Ipprattika s-sostenibbiltà</a:t>
            </a:r>
          </a:p>
          <a:p>
            <a:pPr algn="just">
              <a:lnSpc>
                <a:spcPct val="80000"/>
              </a:lnSpc>
              <a:buNone/>
            </a:pPr>
            <a:r>
              <a:rPr lang="mt-MT" sz="1800" dirty="0"/>
              <a:t>Jannar: 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Ipprattika l-innovazzjoni</a:t>
            </a:r>
          </a:p>
          <a:p>
            <a:pPr algn="just">
              <a:lnSpc>
                <a:spcPct val="80000"/>
              </a:lnSpc>
              <a:buNone/>
            </a:pPr>
            <a:r>
              <a:rPr lang="mt-MT" sz="1800" dirty="0"/>
              <a:t>Frar: </a:t>
            </a:r>
            <a:r>
              <a:rPr lang="mt-MT" sz="1800" b="1" dirty="0">
                <a:solidFill>
                  <a:schemeClr val="accent1">
                    <a:lumMod val="75000"/>
                  </a:schemeClr>
                </a:solidFill>
              </a:rPr>
              <a:t>Ipprattika ssolvi l-problemi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3" y="6187198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mt-MT" sz="1800"/>
              <a:t> Għal aktar informazzjoni: </a:t>
            </a:r>
            <a:r>
              <a:rPr lang="mt-MT" sz="1800">
                <a:hlinkClick r:id="rId3"/>
              </a:rPr>
              <a:t>https://europa.eu/!Ru98wY</a:t>
            </a:r>
          </a:p>
          <a:p>
            <a:pPr algn="just">
              <a:lnSpc>
                <a:spcPct val="80000"/>
              </a:lnSpc>
            </a:pP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4279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52342" y="1423810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mt-MT" sz="3600" b="1">
                <a:solidFill>
                  <a:schemeClr val="accent5">
                    <a:lumMod val="75000"/>
                  </a:schemeClr>
                </a:solidFill>
              </a:rPr>
              <a:t>X’se tikseb minn din l-esperjenza?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2681466"/>
            <a:ext cx="52642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t-MT"/>
              <a:t>Ikollok skambji divertenti u ta’ ispirazzjoni ma’ studenti </a:t>
            </a:r>
            <a:r>
              <a:rPr lang="mt-MT" b="1">
                <a:solidFill>
                  <a:schemeClr val="accent1">
                    <a:lumMod val="75000"/>
                  </a:schemeClr>
                </a:solidFill>
              </a:rPr>
              <a:t>mill-Ewropa kollha online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t-MT"/>
              <a:t>Se </a:t>
            </a:r>
            <a:r>
              <a:rPr lang="mt-MT" b="1">
                <a:solidFill>
                  <a:schemeClr val="accent1">
                    <a:lumMod val="75000"/>
                  </a:schemeClr>
                </a:solidFill>
              </a:rPr>
              <a:t>tikseb tagħrif u għarfien</a:t>
            </a:r>
            <a:r>
              <a:rPr lang="mt-MT"/>
              <a:t> dwar il-fatturi li jaffettwaw it-tibdil fil-klima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t-MT"/>
              <a:t>Se titgħallem liema tipi ta’ politiki dwar il-klima </a:t>
            </a:r>
            <a:r>
              <a:rPr lang="mt-MT" b="1">
                <a:solidFill>
                  <a:schemeClr val="accent1">
                    <a:lumMod val="75000"/>
                  </a:schemeClr>
                </a:solidFill>
              </a:rPr>
              <a:t>jagħmlu differenza 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t-MT"/>
              <a:t>Wara l-avveniment, se tirċievi wkoll </a:t>
            </a:r>
            <a:r>
              <a:rPr lang="mt-MT" b="1">
                <a:solidFill>
                  <a:schemeClr val="accent1">
                    <a:lumMod val="75000"/>
                  </a:schemeClr>
                </a:solidFill>
              </a:rPr>
              <a:t>diploma YEYS</a:t>
            </a:r>
            <a:r>
              <a:rPr lang="mt-MT"/>
              <a:t>. Se tkun tista’ tieħu miegħek lura </a:t>
            </a:r>
            <a:r>
              <a:rPr lang="mt-MT" b="1">
                <a:solidFill>
                  <a:schemeClr val="accent1">
                    <a:lumMod val="75000"/>
                  </a:schemeClr>
                </a:solidFill>
              </a:rPr>
              <a:t>l-eżerċizzju ta’ simulazzjoni biex tuża fil-klassi tiegħek, jew ma’ sħabek u mal-familja</a:t>
            </a:r>
            <a:r>
              <a:rPr lang="mt-MT"/>
              <a:t>.</a:t>
            </a:r>
            <a:r>
              <a:rPr lang="mt-MT" b="1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17757"/>
            <a:ext cx="2952328" cy="187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242"/>
            <a:ext cx="2952328" cy="1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890" y="152939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Għal aktar informazzjoni: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185" y="2492374"/>
            <a:ext cx="8480390" cy="3917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mt-MT" sz="2800"/>
              <a:t>Indirizz elettroniku: </a:t>
            </a:r>
            <a:r>
              <a:rPr lang="mt-MT" sz="2800" b="1">
                <a:hlinkClick r:id="rId2"/>
              </a:rPr>
              <a:t>youreurope@eesc.europa.eu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/>
          </a:p>
          <a:p>
            <a:pPr>
              <a:lnSpc>
                <a:spcPct val="80000"/>
              </a:lnSpc>
            </a:pPr>
            <a:r>
              <a:rPr lang="mt-MT"/>
              <a:t>Sit web: </a:t>
            </a:r>
            <a:r>
              <a:rPr lang="mt-MT" sz="2900" b="1">
                <a:solidFill>
                  <a:srgbClr val="FF0000"/>
                </a:solidFill>
                <a:hlinkClick r:id="rId3"/>
              </a:rPr>
              <a:t>www.eesc.europa.eu/YEYS2020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mt-MT" sz="2800" b="1"/>
              <a:t>	</a:t>
            </a:r>
          </a:p>
          <a:p>
            <a:pPr>
              <a:lnSpc>
                <a:spcPct val="80000"/>
              </a:lnSpc>
            </a:pPr>
            <a:endParaRPr lang="en-GB" altLang="fr-FR" sz="2800" dirty="0" smtClean="0"/>
          </a:p>
          <a:p>
            <a:pPr marL="0" indent="0" algn="ctr">
              <a:lnSpc>
                <a:spcPct val="80000"/>
              </a:lnSpc>
              <a:buNone/>
            </a:pPr>
            <a:endParaRPr lang="en-GB" alt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fr-F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fr-F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mt-MT" sz="4800" b="1">
                <a:solidFill>
                  <a:schemeClr val="accent5">
                    <a:lumMod val="75000"/>
                  </a:schemeClr>
                </a:solidFill>
              </a:rPr>
              <a:t>#YEYS2021</a:t>
            </a:r>
          </a:p>
          <a:p>
            <a:endParaRPr lang="en-GB" altLang="fr-FR" b="1" dirty="0" smtClean="0"/>
          </a:p>
          <a:p>
            <a:pPr>
              <a:buFont typeface="Arial" charset="0"/>
              <a:buNone/>
            </a:pPr>
            <a:endParaRPr lang="en-GB" altLang="fr-FR" b="1" dirty="0" smtClean="0"/>
          </a:p>
          <a:p>
            <a:endParaRPr lang="en-GB" altLang="fr-FR" b="1" dirty="0" smtClean="0"/>
          </a:p>
          <a:p>
            <a:endParaRPr lang="en-GB" altLang="fr-F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5" y="5147636"/>
            <a:ext cx="441643" cy="441643"/>
          </a:xfrm>
          <a:prstGeom prst="rect">
            <a:avLst/>
          </a:prstGeom>
        </p:spPr>
      </p:pic>
      <p:pic>
        <p:nvPicPr>
          <p:cNvPr id="8" name="Picture 3" descr="Facebook_logo_(square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44" y="4078985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1965" y="4590321"/>
            <a:ext cx="441643" cy="44164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3921094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mt-MT" sz="1800"/>
              <a:t> </a:t>
            </a:r>
            <a:r>
              <a:rPr lang="mt-MT" sz="1800" b="1">
                <a:solidFill>
                  <a:schemeClr val="accent1">
                    <a:lumMod val="75000"/>
                  </a:schemeClr>
                </a:solidFill>
                <a:hlinkClick r:id="rId8"/>
              </a:rPr>
              <a:t>https://www.facebook.com/youreuropeyoursay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5147636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mt-MT" sz="1800"/>
              <a:t> </a:t>
            </a:r>
            <a:r>
              <a:rPr lang="mt-MT" sz="1800" b="1">
                <a:solidFill>
                  <a:schemeClr val="accent1">
                    <a:lumMod val="75000"/>
                  </a:schemeClr>
                </a:solidFill>
                <a:hlinkClick r:id="rId9"/>
              </a:rPr>
              <a:t>https://www.instagram.com/youreurope/</a:t>
            </a:r>
          </a:p>
          <a:p>
            <a:pPr algn="just">
              <a:lnSpc>
                <a:spcPct val="80000"/>
              </a:lnSpc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4630902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mt-MT" sz="1800"/>
              <a:t> </a:t>
            </a:r>
            <a:r>
              <a:rPr lang="mt-MT" sz="1800" b="1">
                <a:solidFill>
                  <a:schemeClr val="accent1">
                    <a:lumMod val="75000"/>
                  </a:schemeClr>
                </a:solidFill>
                <a:hlinkClick r:id="rId10"/>
              </a:rPr>
              <a:t>https://twitter.com/youreurope</a:t>
            </a:r>
          </a:p>
          <a:p>
            <a:pPr algn="just">
              <a:lnSpc>
                <a:spcPct val="80000"/>
              </a:lnSpc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922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600" b="1">
                <a:solidFill>
                  <a:schemeClr val="accent5">
                    <a:lumMod val="75000"/>
                  </a:schemeClr>
                </a:solidFill>
              </a:rPr>
              <a:t>Ibqa’ f’kuntatt magħna!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" y="2450034"/>
            <a:ext cx="7423355" cy="41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12850">
            <a:off x="1175929" y="386129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rot="20491340">
            <a:off x="1911306" y="2904610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 rot="20491340">
            <a:off x="1932122" y="4833156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 rot="20491340">
            <a:off x="7317375" y="3876799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1637964">
            <a:off x="6658579" y="282293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8206" y="48331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t-M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2913" y="1684450"/>
            <a:ext cx="8229600" cy="1143000"/>
          </a:xfrm>
        </p:spPr>
        <p:txBody>
          <a:bodyPr/>
          <a:lstStyle/>
          <a:p>
            <a:pPr algn="ctr"/>
            <a:r>
              <a:rPr lang="mt-MT" sz="6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X’inhi l-UE?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781300"/>
            <a:ext cx="37528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2195" y="16071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/>
              <a:t>27 Stat Membru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239852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392252" y="3401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544652" y="35537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697052" y="37061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49452" y="38585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01852" y="4010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154252" y="4163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530963" y="14547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/>
              <a:t>5 pajjiżi kandidati*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7571" y="2857433"/>
            <a:ext cx="1051221" cy="70256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5634207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508104" y="3432806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407223" y="35994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292080" y="37518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220072" y="390394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112060" y="40566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731445" y="3104964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892075" y="4201965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/>
              <a:t>Iktar minn 500 miljun ċittadin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2110" y="6187295"/>
            <a:ext cx="3798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100" b="1">
                <a:solidFill>
                  <a:schemeClr val="accent1"/>
                </a:solidFill>
              </a:rPr>
              <a:t>* l-Albanija, il-Maċedonja ta’ Fuq, il-Montenegro, is-Serbja u t-Turkija </a:t>
            </a:r>
          </a:p>
        </p:txBody>
      </p:sp>
    </p:spTree>
    <p:extLst>
      <p:ext uri="{BB962C8B-B14F-4D97-AF65-F5344CB8AC3E}">
        <p14:creationId xmlns:p14="http://schemas.microsoft.com/office/powerpoint/2010/main" val="9445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37821"/>
            <a:ext cx="8229600" cy="1044115"/>
          </a:xfrm>
        </p:spPr>
        <p:txBody>
          <a:bodyPr/>
          <a:lstStyle/>
          <a:p>
            <a:pPr algn="ctr" eaLnBrk="1" hangingPunct="1"/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X’tagħmel l-UE?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5286" y="2285079"/>
            <a:ext cx="5463706" cy="4089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mt-MT" sz="2000"/>
              <a:t>Tiżgura 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paċi dejjiema</a:t>
            </a:r>
            <a:r>
              <a:rPr lang="mt-MT" sz="2000"/>
              <a:t> permezz ta’ 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soluzzjonijiet komuni</a:t>
            </a:r>
            <a:r>
              <a:rPr lang="mt-MT" sz="2000"/>
              <a:t> għal problemi komuni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mt-MT" sz="2000"/>
              <a:t>Tiżgura l-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benesseri</a:t>
            </a:r>
            <a:r>
              <a:rPr lang="mt-MT" sz="2000"/>
              <a:t> tal-poplu tagħha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mt-MT" sz="2000"/>
              <a:t>Tiżgura r-</a:t>
            </a: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rispett għad-drittijiet tal-bniedem, il-libertà u l-istat tad-dritt</a:t>
            </a:r>
            <a:r>
              <a:rPr lang="mt-MT" sz="2000"/>
              <a:t>: id-demokrazija, il-pluraliżmu, in-nondiskriminazzjoni, it-tolleranza, il-ġustizzja, is-solidarjetà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mt-MT" sz="2000" b="1">
                <a:solidFill>
                  <a:schemeClr val="accent1">
                    <a:lumMod val="75000"/>
                  </a:schemeClr>
                </a:solidFill>
              </a:rPr>
              <a:t>4 libertajiet</a:t>
            </a:r>
            <a:r>
              <a:rPr lang="mt-MT" sz="2000"/>
              <a:t>: il-moviment liberu tal-persuni, tal-merkanzija, tas-servizzi u tal-kapital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92" y="2600908"/>
            <a:ext cx="3329862" cy="2219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9712" y="5913276"/>
            <a:ext cx="5292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mt-MT" sz="2400"/>
              <a:t>Il-motto tal-UE: </a:t>
            </a: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Magħquda fid-diversità</a:t>
            </a:r>
          </a:p>
        </p:txBody>
      </p:sp>
    </p:spTree>
    <p:extLst>
      <p:ext uri="{BB962C8B-B14F-4D97-AF65-F5344CB8AC3E}">
        <p14:creationId xmlns:p14="http://schemas.microsoft.com/office/powerpoint/2010/main" val="28581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9375"/>
            <a:ext cx="8229600" cy="1143000"/>
          </a:xfrm>
        </p:spPr>
        <p:txBody>
          <a:bodyPr/>
          <a:lstStyle/>
          <a:p>
            <a:pPr algn="ctr"/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L-UE kif taqdi liż-żgħażagħ?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6" y="2492375"/>
            <a:ext cx="6444208" cy="39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508105" y="4429452"/>
            <a:ext cx="2994148" cy="197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62" y="2099152"/>
            <a:ext cx="3154292" cy="243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489">
            <a:off x="911911" y="4230384"/>
            <a:ext cx="2049056" cy="2048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8255" y="38063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">
                <a:solidFill>
                  <a:schemeClr val="accent1">
                    <a:lumMod val="75000"/>
                  </a:schemeClr>
                </a:solidFill>
              </a:rPr>
              <a:t>L-assigurazzjoni medika tal-UE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1357" y="448663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">
                <a:solidFill>
                  <a:schemeClr val="accent1">
                    <a:lumMod val="75000"/>
                  </a:schemeClr>
                </a:solidFill>
              </a:rPr>
              <a:t>Iż-żgħażagħ intraprendituri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2987" y="363702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">
                <a:solidFill>
                  <a:schemeClr val="accent1">
                    <a:lumMod val="75000"/>
                  </a:schemeClr>
                </a:solidFill>
              </a:rPr>
              <a:t>Il-programmi Erasmus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9647" y="6257369"/>
            <a:ext cx="3019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">
                <a:solidFill>
                  <a:schemeClr val="accent1">
                    <a:lumMod val="75000"/>
                  </a:schemeClr>
                </a:solidFill>
              </a:rPr>
              <a:t>Studju/Xogħol fi kwalunkwe pajjiż tal-UE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0354" y="6363639"/>
            <a:ext cx="251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">
                <a:solidFill>
                  <a:schemeClr val="accent1">
                    <a:lumMod val="75000"/>
                  </a:schemeClr>
                </a:solidFill>
              </a:rPr>
              <a:t>Il-moviment liberu tal-Ewropa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5999278" y="1613936"/>
            <a:ext cx="3035651" cy="1952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041">
            <a:off x="218482" y="1425449"/>
            <a:ext cx="2481871" cy="248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1736812"/>
            <a:ext cx="8534400" cy="16113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mt-MT" sz="4800" b="1">
                <a:solidFill>
                  <a:schemeClr val="accent5">
                    <a:lumMod val="75000"/>
                  </a:schemeClr>
                </a:solidFill>
              </a:rPr>
              <a:t>X’inhu l-Kumitat Ekonomiku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mt-MT" sz="4800" b="1">
                <a:solidFill>
                  <a:schemeClr val="accent5">
                    <a:lumMod val="75000"/>
                  </a:schemeClr>
                </a:solidFill>
              </a:rPr>
              <a:t>u Soċjali Ewropew?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mt-MT" sz="3900" b="1">
                <a:solidFill>
                  <a:schemeClr val="accent5">
                    <a:lumMod val="75000"/>
                  </a:schemeClr>
                </a:solidFill>
              </a:rPr>
              <a:t>(KESE)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902" y="3223434"/>
            <a:ext cx="6336196" cy="30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649009"/>
            <a:ext cx="8229600" cy="1042987"/>
          </a:xfrm>
        </p:spPr>
        <p:txBody>
          <a:bodyPr/>
          <a:lstStyle/>
          <a:p>
            <a:pPr algn="ctr" eaLnBrk="1" hangingPunct="1"/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X’inhu l-KESE?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556"/>
            <a:ext cx="8229600" cy="1584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mt-MT" sz="2400"/>
              <a:t>Huwa </a:t>
            </a: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korp konsultattiv </a:t>
            </a:r>
            <a:r>
              <a:rPr lang="mt-MT" sz="2400"/>
              <a:t>stabbilit mit-Trattat ta’ Ruma (1957)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mt-MT" sz="2400"/>
              <a:t>Jirrappreżenta s-</a:t>
            </a: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soċjetà ċivili organizzata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00790" y="5054658"/>
            <a:ext cx="0" cy="43180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4400000" flipV="1">
            <a:off x="5681071" y="4655402"/>
            <a:ext cx="98425" cy="121443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7200000" flipH="1" flipV="1">
            <a:off x="3570491" y="4522845"/>
            <a:ext cx="0" cy="1260475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737" y="3714808"/>
            <a:ext cx="970756" cy="970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78" y="3895593"/>
            <a:ext cx="1305532" cy="904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32" y="5446427"/>
            <a:ext cx="2128116" cy="1206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473" y="3964948"/>
            <a:ext cx="1592634" cy="893825"/>
          </a:xfrm>
          <a:prstGeom prst="rect">
            <a:avLst/>
          </a:prstGeom>
        </p:spPr>
      </p:pic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6280353" y="4616508"/>
            <a:ext cx="1787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mt-MT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Il-Kunsill tal-Unjoni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mt-MT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Ewropea</a:t>
            </a:r>
          </a:p>
        </p:txBody>
      </p:sp>
    </p:spTree>
    <p:extLst>
      <p:ext uri="{BB962C8B-B14F-4D97-AF65-F5344CB8AC3E}">
        <p14:creationId xmlns:p14="http://schemas.microsoft.com/office/powerpoint/2010/main" val="2532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574" y="2445886"/>
            <a:ext cx="842493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3 Gruppi </a:t>
            </a:r>
          </a:p>
          <a:p>
            <a:pPr marL="285750" indent="-28575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329 membru</a:t>
            </a:r>
            <a:r>
              <a:rPr lang="mt-MT" sz="2400"/>
              <a:t> (li jinħatru għal 5 snin) mis-</a:t>
            </a: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27 Stat Membru</a:t>
            </a:r>
            <a:r>
              <a:rPr lang="mt-MT" sz="2400"/>
              <a:t> tal-UE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mt-MT" sz="2400">
                <a:solidFill>
                  <a:schemeClr val="accent1">
                    <a:lumMod val="75000"/>
                  </a:schemeClr>
                </a:solidFill>
              </a:rPr>
              <a:t>± </a:t>
            </a:r>
            <a:r>
              <a:rPr lang="mt-MT" sz="2400" b="1">
                <a:solidFill>
                  <a:schemeClr val="accent1">
                    <a:lumMod val="75000"/>
                  </a:schemeClr>
                </a:solidFill>
              </a:rPr>
              <a:t>200 Opinjoni </a:t>
            </a:r>
            <a:r>
              <a:rPr lang="mt-MT" sz="2400"/>
              <a:t>fis-sena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0574" y="1753496"/>
            <a:ext cx="8229600" cy="803997"/>
          </a:xfrm>
        </p:spPr>
        <p:txBody>
          <a:bodyPr>
            <a:noAutofit/>
          </a:bodyPr>
          <a:lstStyle/>
          <a:p>
            <a:pPr algn="ctr" eaLnBrk="1" hangingPunct="1"/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Kif inhi l-kompożizzjoni </a:t>
            </a:r>
            <a:b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mt-M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tal-KESE?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4218"/>
            <a:ext cx="9144000" cy="2203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517" y="5061686"/>
            <a:ext cx="2338766" cy="1785652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2896" y="5054962"/>
            <a:ext cx="2340000" cy="178560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0517" y="5091707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2000" b="1">
                <a:solidFill>
                  <a:schemeClr val="bg1"/>
                </a:solidFill>
              </a:rPr>
              <a:t>Min Iħaddem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607827" y="5477458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Federazzjonijiet ta’ min iħaddem,</a:t>
            </a:r>
          </a:p>
          <a:p>
            <a:pPr algn="ctr"/>
            <a:r>
              <a:rPr lang="mt-MT" sz="1400">
                <a:solidFill>
                  <a:schemeClr val="bg1"/>
                </a:solidFill>
              </a:rPr>
              <a:t>kmamar tal-kummerċ;</a:t>
            </a:r>
          </a:p>
          <a:p>
            <a:pPr algn="ctr"/>
            <a:r>
              <a:rPr lang="mt-MT" sz="1400">
                <a:solidFill>
                  <a:schemeClr val="bg1"/>
                </a:solidFill>
              </a:rPr>
              <a:t>Organizzazzjonijiet tal-SMEs...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74720" y="5113637"/>
            <a:ext cx="235632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2000" b="1">
                <a:solidFill>
                  <a:schemeClr val="bg1"/>
                </a:solidFill>
              </a:rPr>
              <a:t>Ħaddiema</a:t>
            </a:r>
          </a:p>
        </p:txBody>
      </p:sp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491043" y="5506430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Trade unions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2000" b="1">
                <a:solidFill>
                  <a:schemeClr val="bg1"/>
                </a:solidFill>
              </a:rPr>
              <a:t>Diversità Ewropa</a:t>
            </a:r>
          </a:p>
        </p:txBody>
      </p:sp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365616" y="5544001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Bdiewa, konsumaturi, </a:t>
            </a:r>
          </a:p>
          <a:p>
            <a:pPr algn="ctr"/>
            <a:r>
              <a:rPr lang="mt-MT" sz="1400">
                <a:solidFill>
                  <a:schemeClr val="bg1"/>
                </a:solidFill>
              </a:rPr>
              <a:t>NGOs, professjonijiet, organizzazzjonijiet tad-diżabilità, akkademiċi, kooperattivi,...</a:t>
            </a:r>
          </a:p>
        </p:txBody>
      </p:sp>
    </p:spTree>
    <p:extLst>
      <p:ext uri="{BB962C8B-B14F-4D97-AF65-F5344CB8AC3E}">
        <p14:creationId xmlns:p14="http://schemas.microsoft.com/office/powerpoint/2010/main" val="28440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76B3A83997D445469E673E9B07871DA8" ma:contentTypeVersion="4" ma:contentTypeDescription="Defines the documents for Document Manager V2" ma:contentTypeScope="" ma:versionID="36e64be1a7d8d0aefd2d0207eaf7dcb2">
  <xsd:schema xmlns:xsd="http://www.w3.org/2001/XMLSchema" xmlns:xs="http://www.w3.org/2001/XMLSchema" xmlns:p="http://schemas.microsoft.com/office/2006/metadata/properties" xmlns:ns2="cda99570-6012-4083-bfeb-7d32ad1ce1a3" xmlns:ns3="http://schemas.microsoft.com/sharepoint/v3/fields" xmlns:ns4="de9c580c-2aa5-4762-938d-521e4861f44f" targetNamespace="http://schemas.microsoft.com/office/2006/metadata/properties" ma:root="true" ma:fieldsID="ae362fd9a150fca7250a3bc7b443d27b" ns2:_="" ns3:_="" ns4:_="">
    <xsd:import namespace="cda99570-6012-4083-bfeb-7d32ad1ce1a3"/>
    <xsd:import namespace="http://schemas.microsoft.com/sharepoint/v3/fields"/>
    <xsd:import namespace="de9c580c-2aa5-4762-938d-521e4861f4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99570-6012-4083-bfeb-7d32ad1ce1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DossierNumber" ma:index="14" nillable="true" ma:displayName="Dossier Number" ma:decimals="0" ma:internalName="DossierNumber">
      <xsd:simpleType>
        <xsd:restriction base="dms:Unknown"/>
      </xsd:simpleType>
    </xsd:element>
    <xsd:element name="Rapporteur" ma:index="16" nillable="true" ma:displayName="Rapporteur" ma:internalName="Rapporteur">
      <xsd:simpleType>
        <xsd:restriction base="dms:Text"/>
      </xsd:simpleType>
    </xsd:element>
    <xsd:element name="AdoptionDate" ma:index="17" nillable="true" ma:displayName="Adoption Date" ma:format="DateOnly" ma:internalName="AdoptionDate">
      <xsd:simpleType>
        <xsd:restriction base="dms:DateTime"/>
      </xsd:simpleType>
    </xsd:element>
    <xsd:element name="TaxCatchAll" ma:index="19" nillable="true" ma:displayName="Taxonomy Catch All Column" ma:hidden="true" ma:list="{0d0d295d-627a-4c5d-a1a5-11c9952cac30}" ma:internalName="TaxCatchAll" ma:showField="CatchAllData" ma:web="cda99570-6012-4083-bfeb-7d32ad1ce1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0d0d295d-627a-4c5d-a1a5-11c9952cac30}" ma:internalName="TaxCatchAllLabel" ma:readOnly="true" ma:showField="CatchAllDataLabel" ma:web="cda99570-6012-4083-bfeb-7d32ad1ce1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5" nillable="true" ma:displayName="Meeting Date" ma:format="DateOnly" ma:internalName="MeetingDate">
      <xsd:simpleType>
        <xsd:restriction base="dms:DateTime"/>
      </xsd:simpleType>
    </xsd:element>
    <xsd:element name="Procedure" ma:index="28" nillable="true" ma:displayName="Procedure" ma:internalName="Procedure">
      <xsd:simpleType>
        <xsd:restriction base="dms:Text"/>
      </xsd:simpleType>
    </xsd:element>
    <xsd:element name="DocumentYear" ma:index="33" ma:displayName="Document Year" ma:decimals="0" ma:internalName="DocumentYear">
      <xsd:simpleType>
        <xsd:restriction base="dms:Unknown"/>
      </xsd:simpleType>
    </xsd:element>
    <xsd:element name="DocumentPart" ma:index="36" nillable="true" ma:displayName="Document Part" ma:decimals="0" ma:internalName="DocumentPart">
      <xsd:simpleType>
        <xsd:restriction base="dms:Unknown"/>
      </xsd:simpleType>
    </xsd:element>
    <xsd:element name="FicheYear" ma:index="41" nillable="true" ma:displayName="Fiche Year" ma:decimals="0" ma:internalName="FicheYear">
      <xsd:simpleType>
        <xsd:restriction base="dms:Unknown"/>
      </xsd:simpleType>
    </xsd:element>
    <xsd:element name="RequestingService" ma:index="42" nillable="true" ma:displayName="Requesting Service" ma:internalName="RequestingService">
      <xsd:simpleType>
        <xsd:restriction base="dms:Text"/>
      </xsd:simpleType>
    </xsd:element>
    <xsd:element name="FicheNumber" ma:index="43" nillable="true" ma:displayName="Fiche Number" ma:decimals="0" ma:internalName="FicheNumber">
      <xsd:simpleType>
        <xsd:restriction base="dms:Unknown"/>
      </xsd:simpleType>
    </xsd:element>
    <xsd:element name="DocumentVersion" ma:index="46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3" nillable="true" ma:taxonomy="true" ma:internalName="DocumentLanguage_0" ma:taxonomyFieldName="DocumentLanguage" ma:displayName="Document Language" ma:fieldId="{ee5c55ab-e8dd-441f-8840-fdce66906fe3}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8" nillable="true" ma:taxonomy="true" ma:internalName="Confidentiality_0" ma:taxonomyFieldName="Confidentiality" ma:displayName="Confidentiality" ma:fieldId="{ee5c4bfe-2b62-4831-9131-22edf8f3665c}" ma:sspId="995823bb-b37b-4c02-aebb-d0209d382c3c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2" ma:taxonomy="true" ma:internalName="DocumentSource_0" ma:taxonomyFieldName="DocumentSource" ma:displayName="Document Source" ma:fieldId="{ee5c1c29-f257-4aae-8e5e-529c0040e17a}" ma:sspId="995823bb-b37b-4c02-aebb-d0209d382c3c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6" nillable="true" ma:taxonomy="true" ma:internalName="OriginalLanguage_0" ma:taxonomyFieldName="OriginalLanguage" ma:displayName="Original Language" ma:fieldId="{ee5ce750-ff6c-4875-8192-ef11fb51efba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29" ma:taxonomy="true" ma:internalName="VersionStatus_0" ma:taxonomyFieldName="VersionStatus" ma:displayName="Version Status" ma:indexed="true" ma:fieldId="{ee5cb94b-3df1-4df3-b49b-6e47ce2a7e87}" ma:sspId="995823bb-b37b-4c02-aebb-d0209d382c3c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1" nillable="true" ma:taxonomy="true" ma:internalName="DocumentStatus_0" ma:taxonomyFieldName="DocumentStatus" ma:displayName="Document Status" ma:fieldId="{ee5cab93-ac4d-4e2f-b298-e5342324388c}" ma:sspId="995823bb-b37b-4c02-aebb-d0209d382c3c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4" nillable="true" ma:taxonomy="true" ma:internalName="DocumentType_0" ma:taxonomyFieldName="DocumentType" ma:displayName="Document Type" ma:indexed="true" ma:fieldId="{ee5cf431-2d10-41e6-bd88-1b6bd5b84f5f}" ma:sspId="995823bb-b37b-4c02-aebb-d0209d382c3c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7" nillable="true" ma:taxonomy="true" ma:internalName="MeetingName_0" ma:taxonomyFieldName="MeetingName" ma:displayName="Meeting Name" ma:indexed="true" ma:fieldId="{ee5c9b55-8403-4f9e-a156-b6ce5b7b9456}" ma:sspId="995823bb-b37b-4c02-aebb-d0209d382c3c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39" nillable="true" ma:taxonomy="true" ma:internalName="AvailableTranslations_0" ma:taxonomyFieldName="AvailableTranslations" ma:displayName="Available Translations" ma:fieldId="{ee5c7c01-1a65-4138-aa64-80e01e34d799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4" nillable="true" ma:taxonomy="true" ma:internalName="DossierName_0" ma:taxonomyFieldName="DossierName" ma:displayName="Dossier Name" ma:fieldId="{ee5cf7da-503b-4593-8db2-4f0e09c901fd}" ma:sspId="995823bb-b37b-4c02-aebb-d0209d382c3c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c580c-2aa5-4762-938d-521e4861f44f" elementFormDefault="qualified">
    <xsd:import namespace="http://schemas.microsoft.com/office/2006/documentManagement/types"/>
    <xsd:import namespace="http://schemas.microsoft.com/office/infopath/2007/PartnerControls"/>
    <xsd:element name="MeetingNumber" ma:index="15" nillable="true" ma:displayName="Meeting Number" ma:decimals="0" ma:indexed="true" ma:internalName="MeetingNumber">
      <xsd:simpleType>
        <xsd:restriction base="dms:Unknown"/>
      </xsd:simpleType>
    </xsd:element>
    <xsd:element name="DocumentNumber" ma:index="24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a99570-6012-4083-bfeb-7d32ad1ce1a3">VV634QRNENMJ-2141480542-2897</_dlc_DocId>
    <_dlc_DocIdUrl xmlns="cda99570-6012-4083-bfeb-7d32ad1ce1a3">
      <Url>http://dm2016/eesc/2020/_layouts/15/DocIdRedir.aspx?ID=VV634QRNENMJ-2141480542-2897</Url>
      <Description>VV634QRNENMJ-2141480542-2897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cda99570-6012-4083-bfeb-7d32ad1ce1a3" xsi:nil="true"/>
    <DossierName_0 xmlns="http://schemas.microsoft.com/sharepoint/v3/fields">
      <Terms xmlns="http://schemas.microsoft.com/office/infopath/2007/PartnerControls"/>
    </DossierName_0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cda99570-6012-4083-bfeb-7d32ad1ce1a3">2020-12-08T12:00:00+00:00</ProductionDate>
    <DocumentNumber xmlns="de9c580c-2aa5-4762-938d-521e4861f44f">5491</DocumentNumber>
    <FicheYear xmlns="cda99570-6012-4083-bfeb-7d32ad1ce1a3">2020</FicheYear>
    <DocumentVersion xmlns="cda99570-6012-4083-bfeb-7d32ad1ce1a3">0</DocumentVersion>
    <DossierNumber xmlns="cda99570-6012-4083-bfeb-7d32ad1ce1a3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826e22d7-d029-4ec0-a450-0c28ff673572</TermId>
        </TermInfo>
      </Terms>
    </Confidentiality_0>
    <TaxCatchAll xmlns="cda99570-6012-4083-bfeb-7d32ad1ce1a3">
      <Value>13</Value>
      <Value>36</Value>
      <Value>6</Value>
      <Value>5</Value>
      <Value>4</Value>
      <Value>3</Value>
      <Value>2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</Terms>
    </DocumentLanguage_0>
    <MeetingDate xmlns="cda99570-6012-4083-bfeb-7d32ad1ce1a3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cda99570-6012-4083-bfeb-7d32ad1ce1a3" xsi:nil="true"/>
    <DocumentYear xmlns="cda99570-6012-4083-bfeb-7d32ad1ce1a3">2020</DocumentYear>
    <FicheNumber xmlns="cda99570-6012-4083-bfeb-7d32ad1ce1a3">13557</FicheNumber>
    <DocumentPart xmlns="cda99570-6012-4083-bfeb-7d32ad1ce1a3">0</DocumentPart>
    <AdoptionDate xmlns="cda99570-6012-4083-bfeb-7d32ad1ce1a3" xsi:nil="true"/>
    <RequestingService xmlns="cda99570-6012-4083-bfeb-7d32ad1ce1a3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de9c580c-2aa5-4762-938d-521e4861f44f" xsi:nil="true"/>
  </documentManagement>
</p:properties>
</file>

<file path=customXml/itemProps1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5F1F45-DE94-4151-A27F-47A8E954C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BD6ED58-7214-4548-8FE6-D92D17276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a99570-6012-4083-bfeb-7d32ad1ce1a3"/>
    <ds:schemaRef ds:uri="http://schemas.microsoft.com/sharepoint/v3/fields"/>
    <ds:schemaRef ds:uri="de9c580c-2aa5-4762-938d-521e4861f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7F0E4D-93EC-40AA-8443-66FD7B0FDBC8}">
  <ds:schemaRefs>
    <ds:schemaRef ds:uri="http://purl.org/dc/terms/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da99570-6012-4083-bfeb-7d32ad1ce1a3"/>
    <ds:schemaRef ds:uri="de9c580c-2aa5-4762-938d-521e4861f4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717</TotalTime>
  <Words>731</Words>
  <Application>Microsoft Office PowerPoint</Application>
  <PresentationFormat>On-screen Show (4:3)</PresentationFormat>
  <Paragraphs>128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Theme1</vt:lpstr>
      <vt:lpstr>PowerPoint Presentation</vt:lpstr>
      <vt:lpstr>X’inhi l-UE?</vt:lpstr>
      <vt:lpstr>PowerPoint Presentation</vt:lpstr>
      <vt:lpstr>X’tagħmel l-UE?</vt:lpstr>
      <vt:lpstr>L-UE kif taqdi liż-żgħażagħ?</vt:lpstr>
      <vt:lpstr>PowerPoint Presentation</vt:lpstr>
      <vt:lpstr>PowerPoint Presentation</vt:lpstr>
      <vt:lpstr>X’inhu l-KESE?</vt:lpstr>
      <vt:lpstr>Kif inhi l-kompożizzjoni  tal-KESE?</vt:lpstr>
      <vt:lpstr>X’inhi Opinjoni?</vt:lpstr>
      <vt:lpstr>PowerPoint Presentation</vt:lpstr>
      <vt:lpstr>PowerPoint Presentation</vt:lpstr>
      <vt:lpstr>Mudell ta’ COP online</vt:lpstr>
      <vt:lpstr>Iżda.. x’inhi COP? (Konferenza tal-Partijiet)</vt:lpstr>
      <vt:lpstr>Barra minn hekk din is-sena... avveniment online parallel </vt:lpstr>
      <vt:lpstr>PowerPoint Presentation</vt:lpstr>
      <vt:lpstr>PowerPoint Presentation</vt:lpstr>
      <vt:lpstr>Għal aktar informazzjoni: 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L-EWROPA TIEGĦEK, LEĦNEK! 2021 - PREŻENTAZZJONI POWERPOINT għaż-Żjarat fl-Iskejjel</dc:title>
  <dc:creator>Rodriges Dias Aline</dc:creator>
  <cp:keywords>EESC-2020-05491-00-00-INFO-TRA-EN</cp:keywords>
  <dc:description>Rapporteur:  - Original language: EN - Date of document: 08/12/2020 - Date of meeting:  - External documents:  - Administrator: MME LAHOUSSE Chloé</dc:description>
  <cp:lastModifiedBy>Ccar</cp:lastModifiedBy>
  <cp:revision>91</cp:revision>
  <dcterms:created xsi:type="dcterms:W3CDTF">2019-11-25T13:57:29Z</dcterms:created>
  <dcterms:modified xsi:type="dcterms:W3CDTF">2020-12-11T14:19:15Z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0x010100EA97B91038054C99906057A708A1480A0076B3A83997D445469E673E9B07871DA8</vt:lpwstr>
  </property>
  <property fmtid="{D5CDD505-2E9C-101B-9397-08002B2CF9AE}" pid="3" name="_dlc_DocIdItemGuid">
    <vt:lpwstr>45416eb8-265b-4f01-98c5-2f4ac1f3dcfd</vt:lpwstr>
  </property>
  <property fmtid="{D5CDD505-2E9C-101B-9397-08002B2CF9AE}" pid="4" name="AvailableTranslations">
    <vt:lpwstr>36;#MT|7df99101-6854-4a26-b53a-b88c0da02c26;#13;#IT|0774613c-01ed-4e5d-a25d-11d2388de825;#4;#EN|f2175f21-25d7-44a3-96da-d6a61b075e1b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5491</vt:i4>
  </property>
  <property fmtid="{D5CDD505-2E9C-101B-9397-08002B2CF9AE}" pid="9" name="FicheYear">
    <vt:i4>2020</vt:i4>
  </property>
  <property fmtid="{D5CDD505-2E9C-101B-9397-08002B2CF9AE}" pid="10" name="DocumentYear">
    <vt:i4>2020</vt:i4>
  </property>
  <property fmtid="{D5CDD505-2E9C-101B-9397-08002B2CF9AE}" pid="11" name="DocumentVersion">
    <vt:i4>0</vt:i4>
  </property>
  <property fmtid="{D5CDD505-2E9C-101B-9397-08002B2CF9AE}" pid="12" name="FicheNumber">
    <vt:i4>13557</vt:i4>
  </property>
  <property fmtid="{D5CDD505-2E9C-101B-9397-08002B2CF9AE}" pid="13" name="DocumentStatus">
    <vt:lpwstr>2;#TRA|150d2a88-1431-44e6-a8ca-0bb753ab8672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3;#INFO|d9136e7c-93a9-4c42-9d28-92b61e85f80c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5;#Unrestricted|826e22d7-d029-4ec0-a450-0c28ff673572</vt:lpwstr>
  </property>
  <property fmtid="{D5CDD505-2E9C-101B-9397-08002B2CF9AE}" pid="20" name="MeetingName_0">
    <vt:lpwstr/>
  </property>
  <property fmtid="{D5CDD505-2E9C-101B-9397-08002B2CF9AE}" pid="21" name="Confidentiality_0">
    <vt:lpwstr>Unrestricted|826e22d7-d029-4ec0-a450-0c28ff673572</vt:lpwstr>
  </property>
  <property fmtid="{D5CDD505-2E9C-101B-9397-08002B2CF9AE}" pid="22" name="OriginalLanguage">
    <vt:lpwstr>4;#EN|f2175f21-25d7-44a3-96da-d6a61b075e1b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IT|0774613c-01ed-4e5d-a25d-11d2388de825;EN|f2175f21-25d7-44a3-96da-d6a61b075e1b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13;#IT|0774613c-01ed-4e5d-a25d-11d2388de825;#6;#Final|ea5e6674-7b27-4bac-b091-73adbb394efe;#5;#Unrestricted|826e22d7-d029-4ec0-a450-0c28ff673572;#4;#EN|f2175f21-25d7-44a3-96da-d6a61b075e1b;#3;#INFO|d9136e7c-93a9-4c42-9d28-92b61e85f80c;#2;#TRA|150d2a88-143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6;#Final|ea5e6674-7b27-4bac-b091-73adbb394efe</vt:lpwstr>
  </property>
  <property fmtid="{D5CDD505-2E9C-101B-9397-08002B2CF9AE}" pid="30" name="DocumentLanguage">
    <vt:lpwstr>36;#MT|7df99101-6854-4a26-b53a-b88c0da02c26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