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0" r:id="rId14"/>
    <p:sldId id="279" r:id="rId15"/>
    <p:sldId id="265" r:id="rId16"/>
    <p:sldId id="275" r:id="rId17"/>
    <p:sldId id="276" r:id="rId18"/>
    <p:sldId id="267" r:id="rId19"/>
    <p:sldId id="278" r:id="rId20"/>
    <p:sldId id="277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0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11/12/2020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70D6F-9097-42BC-B905-921F590D6F3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9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!Ru98wY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youreuropeyoursay" TargetMode="External"/><Relationship Id="rId3" Type="http://schemas.openxmlformats.org/officeDocument/2006/relationships/hyperlink" Target="http://www.eesc.europa.eu/YEYS2021" TargetMode="External"/><Relationship Id="rId7" Type="http://schemas.openxmlformats.org/officeDocument/2006/relationships/image" Target="../media/image35.png"/><Relationship Id="rId2" Type="http://schemas.openxmlformats.org/officeDocument/2006/relationships/hyperlink" Target="mailto:youreurope@ees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facebook.com/pages/Your-Europe-Your-Say/255682697155?ref=hl" TargetMode="External"/><Relationship Id="rId10" Type="http://schemas.openxmlformats.org/officeDocument/2006/relationships/hyperlink" Target="https://twitter.com/youreurope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s://www.instagram.com/youreurop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cid:image001.png@01D6CCB9.AC79FC60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it/members-groups/groups/gruppo-diversita-europa" TargetMode="External"/><Relationship Id="rId5" Type="http://schemas.openxmlformats.org/officeDocument/2006/relationships/hyperlink" Target="https://www.eesc.europa.eu/it/members-groups/groups/workers-group" TargetMode="External"/><Relationship Id="rId4" Type="http://schemas.openxmlformats.org/officeDocument/2006/relationships/hyperlink" Target="https://www.eesc.europa.eu/it/members-groups/groups/employers-gro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1811133"/>
            <a:ext cx="8072284" cy="45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88" y="12401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Che cos'è un parere?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66" y="2287741"/>
            <a:ext cx="3106676" cy="4351338"/>
          </a:xfrm>
        </p:spPr>
      </p:pic>
      <p:sp>
        <p:nvSpPr>
          <p:cNvPr id="5" name="Rectangle 4"/>
          <p:cNvSpPr/>
          <p:nvPr/>
        </p:nvSpPr>
        <p:spPr>
          <a:xfrm>
            <a:off x="471038" y="2816805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chemeClr val="accent1">
                    <a:lumMod val="75000"/>
                  </a:schemeClr>
                </a:solidFill>
              </a:rPr>
              <a:t>Il Parlamento europeo, il Consiglio dell'UE o la Commissione europea</a:t>
            </a:r>
            <a:r>
              <a:rPr lang="it-IT" sz="1600"/>
              <a:t> possono chiedere al CESE di formulare </a:t>
            </a:r>
            <a:r>
              <a:rPr lang="it-IT" sz="1600" b="1">
                <a:solidFill>
                  <a:schemeClr val="accent1">
                    <a:lumMod val="75000"/>
                  </a:schemeClr>
                </a:solidFill>
              </a:rPr>
              <a:t>raccomandazioni</a:t>
            </a:r>
            <a:r>
              <a:rPr lang="it-IT" sz="1600"/>
              <a:t> in merito alla legislazione su un tema specifico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/>
              <a:t>I </a:t>
            </a:r>
            <a:r>
              <a:rPr lang="it-IT" sz="1600" b="1">
                <a:solidFill>
                  <a:schemeClr val="accent1">
                    <a:lumMod val="75000"/>
                  </a:schemeClr>
                </a:solidFill>
              </a:rPr>
              <a:t>membri del CESE</a:t>
            </a:r>
            <a:r>
              <a:rPr lang="it-IT" sz="1600"/>
              <a:t>, riuniti in rappresentanza dei 3 gruppi, elaborano un </a:t>
            </a:r>
            <a:r>
              <a:rPr lang="it-IT" sz="1600" b="1">
                <a:solidFill>
                  <a:schemeClr val="accent1">
                    <a:lumMod val="75000"/>
                  </a:schemeClr>
                </a:solidFill>
              </a:rPr>
              <a:t>documento unico, denominato "parere del CESE"</a:t>
            </a:r>
            <a:r>
              <a:rPr lang="it-IT" sz="1600"/>
              <a:t>, sulla proposta 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/>
              <a:t>Una volta </a:t>
            </a:r>
            <a:r>
              <a:rPr lang="it-IT" sz="1600" b="1">
                <a:solidFill>
                  <a:schemeClr val="accent1">
                    <a:lumMod val="75000"/>
                  </a:schemeClr>
                </a:solidFill>
              </a:rPr>
              <a:t>raggiunto un accordo</a:t>
            </a:r>
            <a:r>
              <a:rPr lang="it-IT" sz="1600"/>
              <a:t> sul testo finale, il </a:t>
            </a:r>
            <a:r>
              <a:rPr lang="it-IT" sz="1600" b="1">
                <a:solidFill>
                  <a:schemeClr val="accent1">
                    <a:lumMod val="75000"/>
                  </a:schemeClr>
                </a:solidFill>
              </a:rPr>
              <a:t>parere del CESE viene trasmesso alle istituzioni dell'UE</a:t>
            </a:r>
            <a:r>
              <a:rPr lang="it-IT" sz="1600"/>
              <a:t> affinché ne tengano conto.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43508" y="1698739"/>
            <a:ext cx="8534400" cy="900112"/>
          </a:xfrm>
        </p:spPr>
        <p:txBody>
          <a:bodyPr/>
          <a:lstStyle/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La vostra Europa, la vostra opinione!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3200" b="1" i="1" dirty="0" err="1">
                <a:solidFill>
                  <a:schemeClr val="accent5">
                    <a:lumMod val="75000"/>
                  </a:schemeClr>
                </a:solidFill>
              </a:rPr>
              <a:t>Your</a:t>
            </a:r>
            <a:r>
              <a:rPr lang="it-IT" sz="32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b="1" i="1" dirty="0" err="1">
                <a:solidFill>
                  <a:schemeClr val="accent5">
                    <a:lumMod val="75000"/>
                  </a:schemeClr>
                </a:solidFill>
              </a:rPr>
              <a:t>Europe</a:t>
            </a:r>
            <a:r>
              <a:rPr lang="it-IT" sz="3200" b="1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it-IT" sz="3200" b="1" i="1" dirty="0" err="1">
                <a:solidFill>
                  <a:schemeClr val="accent5">
                    <a:lumMod val="75000"/>
                  </a:schemeClr>
                </a:solidFill>
              </a:rPr>
              <a:t>Your</a:t>
            </a:r>
            <a:r>
              <a:rPr lang="it-IT" sz="32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3200" b="1" i="1" dirty="0" err="1">
                <a:solidFill>
                  <a:schemeClr val="accent5">
                    <a:lumMod val="75000"/>
                  </a:schemeClr>
                </a:solidFill>
              </a:rPr>
              <a:t>Say</a:t>
            </a:r>
            <a:r>
              <a:rPr lang="it-IT" sz="3200" b="1" i="1" dirty="0">
                <a:solidFill>
                  <a:schemeClr val="accent5">
                    <a:lumMod val="75000"/>
                  </a:schemeClr>
                </a:solidFill>
              </a:rPr>
              <a:t>! - YEYS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endParaRPr lang="en-GB" altLang="fr-FR" sz="47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93" y="2634880"/>
            <a:ext cx="4926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Il CESE organizza la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12ª</a:t>
            </a:r>
            <a:r>
              <a:rPr lang="it-IT" sz="1600" dirty="0"/>
              <a:t> sessione plenaria dei giovani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"La vostra Europa, la vostra opinione!"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Ogni anno, giovani provenienti da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tutti gli Stati membri e dai 5 paesi candidati</a:t>
            </a:r>
            <a:r>
              <a:rPr lang="it-IT" sz="1600" dirty="0"/>
              <a:t> si riuniscono presso la sede del CESE per partecipare a un dibattito su un tema di attualità che li riguarda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1" y="4794057"/>
            <a:ext cx="1272779" cy="11562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4761" y="4710461"/>
            <a:ext cx="71109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A causa della pandemia di COVID-19,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l'edizione 2020 è stata annullata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L'edizione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2021 </a:t>
            </a:r>
            <a:r>
              <a:rPr lang="it-IT" sz="1600" dirty="0"/>
              <a:t>mantiene lo stesso formato e lo stesso argomento e vi partecipano le stesse scuole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/>
              <a:t>Si svolgerà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2" y="2577594"/>
            <a:ext cx="2476025" cy="162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708" y="5827807"/>
            <a:ext cx="1208703" cy="9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732402" y="1670417"/>
            <a:ext cx="7679196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#YEYS2021: il nostro clima, </a:t>
            </a: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3600" b="1" dirty="0" smtClean="0">
                <a:solidFill>
                  <a:schemeClr val="accent5">
                    <a:lumMod val="75000"/>
                  </a:schemeClr>
                </a:solidFill>
              </a:rPr>
              <a:t>il </a:t>
            </a: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nostro futuro!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85352" y="2480886"/>
            <a:ext cx="53587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33450" indent="-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23850" lvl="1" indent="0">
              <a:lnSpc>
                <a:spcPct val="150000"/>
              </a:lnSpc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📅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18 e 19 marzo 2021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</a:rPr>
              <a:t>📌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👩‍ 👨 </a:t>
            </a: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33 scuole provenienti dai 27 Stati membri, 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dal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Regno Unito e dai 5 paesi candidati</a:t>
            </a:r>
          </a:p>
          <a:p>
            <a:pPr marL="0" indent="0" algn="just">
              <a:buNone/>
            </a:pPr>
            <a:endParaRPr lang="de-DE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402" y="4659384"/>
            <a:ext cx="78526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i="1" dirty="0" smtClean="0">
              <a:solidFill>
                <a:schemeClr val="accent6"/>
              </a:solidFill>
            </a:endParaRPr>
          </a:p>
          <a:p>
            <a:r>
              <a:rPr lang="it-IT" b="1" dirty="0">
                <a:solidFill>
                  <a:schemeClr val="accent6"/>
                </a:solidFill>
              </a:rPr>
              <a:t>Gli obiettivi di YEYS 2021: 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it-IT" b="1" dirty="0">
                <a:solidFill>
                  <a:schemeClr val="accent6"/>
                </a:solidFill>
              </a:rPr>
              <a:t>1. Organizzare una simulazione di conferenza internazionale sui cambiamenti climatici sul modello della COP</a:t>
            </a:r>
          </a:p>
          <a:p>
            <a:r>
              <a:rPr lang="it-IT" b="1" dirty="0">
                <a:solidFill>
                  <a:schemeClr val="accent6"/>
                </a:solidFill>
              </a:rPr>
              <a:t>2. Ascoltare le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b="1" dirty="0">
                <a:solidFill>
                  <a:schemeClr val="accent6"/>
                </a:solidFill>
              </a:rPr>
              <a:t>preoccupazioni e le soluzioni dei giovani in materia di cambiamenti climatici</a:t>
            </a:r>
          </a:p>
          <a:p>
            <a:endParaRPr lang="de-DE" b="1" i="1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19" y="2561632"/>
            <a:ext cx="3620530" cy="20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07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Simulazione online sul modello della COP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087" y="2433854"/>
            <a:ext cx="7859713" cy="400401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3800" b="1" i="1" dirty="0">
                <a:solidFill>
                  <a:schemeClr val="accent6"/>
                </a:solidFill>
              </a:rPr>
              <a:t>Trovate soluzioni concrete al problema dei cambiamenti climatici!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800" dirty="0"/>
              <a:t>Rappresenterete</a:t>
            </a:r>
            <a:r>
              <a:rPr lang="it-IT" sz="3300" dirty="0"/>
              <a:t> </a:t>
            </a:r>
            <a:r>
              <a:rPr lang="it-IT" sz="3800" dirty="0"/>
              <a:t>un 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settore d'interesse</a:t>
            </a:r>
            <a:r>
              <a:rPr lang="it-IT" sz="3800" dirty="0"/>
              <a:t> in una conferenza sui cambiamenti climatici</a:t>
            </a:r>
          </a:p>
          <a:p>
            <a:pPr marL="285750" indent="-285750" algn="just">
              <a:lnSpc>
                <a:spcPct val="150000"/>
              </a:lnSpc>
            </a:pPr>
            <a:r>
              <a:rPr lang="it-IT" sz="3800" dirty="0"/>
              <a:t>Sarete divisi in 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piccoli gruppi, assistiti da moderatori e tecnici che vi aiuteranno in caso di problemi di connessione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800" dirty="0"/>
              <a:t>Ogni gruppo elaborerà 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un piano per limitare il riscaldamento globale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800" dirty="0"/>
              <a:t>Le vostre raccomandazioni saranno trasmesse ai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responsabili politici internazionali in materia di ambiente</a:t>
            </a:r>
            <a:r>
              <a:rPr lang="it-IT" sz="3800" dirty="0"/>
              <a:t> e discusse in seno a conferenze che si terranno in tutta Europa nell'arco del 2021.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94893"/>
            <a:ext cx="8229600" cy="1042987"/>
          </a:xfrm>
        </p:spPr>
        <p:txBody>
          <a:bodyPr/>
          <a:lstStyle/>
          <a:p>
            <a:pPr marL="342900" indent="-342900" algn="ctr"/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Ma ... cos'è la COP? (Conferenza delle parti)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9280" y="2429814"/>
            <a:ext cx="5458975" cy="34149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n-GB" altLang="fr-FR" sz="2000" dirty="0"/>
          </a:p>
          <a:p>
            <a:pPr algn="just">
              <a:lnSpc>
                <a:spcPct val="110000"/>
              </a:lnSpc>
            </a:pPr>
            <a:r>
              <a:rPr lang="it-IT" sz="1800" dirty="0"/>
              <a:t>La COP è la conferenza annuale alla quale prendono parte gli Stati firmatari della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Convenzione quadro delle Nazioni Unite sui cambiamenti climatici (UNFCCC)</a:t>
            </a:r>
            <a:r>
              <a:rPr lang="it-IT" sz="1800" dirty="0"/>
              <a:t> del 1992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fr-FR" sz="1800" dirty="0" smtClean="0"/>
          </a:p>
          <a:p>
            <a:pPr algn="just">
              <a:lnSpc>
                <a:spcPct val="80000"/>
              </a:lnSpc>
            </a:pPr>
            <a:r>
              <a:rPr lang="it-IT" sz="1800" dirty="0"/>
              <a:t>La UNFCCC è stata firmata da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195 parti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it-IT" sz="1800" dirty="0"/>
              <a:t>Obiettivo: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ridurre le emissioni globali di gas a effetto serra per far fronte ai cambiamenti climatici </a:t>
            </a:r>
          </a:p>
          <a:p>
            <a:pPr>
              <a:lnSpc>
                <a:spcPct val="80000"/>
              </a:lnSpc>
            </a:pPr>
            <a:endParaRPr lang="en-GB" altLang="fr-FR" sz="2000" dirty="0" smtClean="0"/>
          </a:p>
          <a:p>
            <a:pPr>
              <a:lnSpc>
                <a:spcPct val="80000"/>
              </a:lnSpc>
            </a:pPr>
            <a:endParaRPr lang="en-GB" altLang="fr-FR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55" y="2276872"/>
            <a:ext cx="2762217" cy="209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18121"/>
            <a:ext cx="2713729" cy="157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8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970396" y="1491963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it-IT" sz="3600" b="1">
                <a:solidFill>
                  <a:schemeClr val="accent5">
                    <a:lumMod val="75000"/>
                  </a:schemeClr>
                </a:solidFill>
                <a:cs typeface="+mn-cs"/>
              </a:rPr>
              <a:t>Inoltre quest'anno ... </a:t>
            </a:r>
            <a:br>
              <a:rPr lang="it-IT" sz="3600" b="1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it-IT" sz="3600" b="1">
                <a:solidFill>
                  <a:schemeClr val="accent5">
                    <a:lumMod val="75000"/>
                  </a:schemeClr>
                </a:solidFill>
                <a:cs typeface="+mn-cs"/>
              </a:rPr>
              <a:t>evento collaterale online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178" y="276477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3850" lvl="1" indent="0">
              <a:lnSpc>
                <a:spcPct val="150000"/>
              </a:lnSpc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📅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20 marzo 2021</a:t>
            </a:r>
          </a:p>
          <a:p>
            <a:pPr marL="323850" lvl="1">
              <a:lnSpc>
                <a:spcPct val="150000"/>
              </a:lnSpc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📌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Sui social media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👩‍ 👨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PUBBLICO 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834" y="4740768"/>
            <a:ext cx="7153564" cy="17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000" b="1">
                <a:solidFill>
                  <a:schemeClr val="accent6"/>
                </a:solidFill>
              </a:rPr>
              <a:t>Obiettivo dell'evento: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chemeClr val="accent6"/>
                </a:solidFill>
              </a:rPr>
              <a:t>sensibilizzare ai cambiamenti climatici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chemeClr val="accent6"/>
                </a:solidFill>
              </a:rPr>
              <a:t>chiedete VOI quali sono le soluzioni per i cambiamenti climatici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000" b="1">
                <a:solidFill>
                  <a:schemeClr val="accent6"/>
                </a:solidFill>
              </a:rPr>
              <a:t>secondo voi, </a:t>
            </a:r>
            <a:r>
              <a:rPr lang="it-IT" sz="2000" b="1" u="sng">
                <a:solidFill>
                  <a:schemeClr val="accent6"/>
                </a:solidFill>
              </a:rPr>
              <a:t>chi</a:t>
            </a:r>
            <a:r>
              <a:rPr lang="it-IT" sz="2000" b="1">
                <a:solidFill>
                  <a:schemeClr val="accent6"/>
                </a:solidFill>
              </a:rPr>
              <a:t> dovrebbe cambiare </a:t>
            </a:r>
            <a:r>
              <a:rPr lang="it-IT" sz="2000" b="1" u="sng">
                <a:solidFill>
                  <a:schemeClr val="accent6"/>
                </a:solidFill>
              </a:rPr>
              <a:t>che cosa</a:t>
            </a:r>
            <a:r>
              <a:rPr lang="it-IT" sz="2000" b="1">
                <a:solidFill>
                  <a:schemeClr val="accent6"/>
                </a:solidFill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29" y="2922150"/>
            <a:ext cx="3042593" cy="17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921183" y="1535978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ct val="0"/>
              </a:spcAft>
              <a:buFontTx/>
              <a:buNone/>
              <a:defRPr/>
            </a:pP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Diventate </a:t>
            </a:r>
            <a:r>
              <a:rPr lang="it-IT" sz="3600" b="1" dirty="0" err="1">
                <a:solidFill>
                  <a:schemeClr val="accent5">
                    <a:lumMod val="75000"/>
                  </a:schemeClr>
                </a:solidFill>
              </a:rPr>
              <a:t>#climateambassador</a:t>
            </a:r>
            <a:r>
              <a:rPr lang="it-IT" sz="3600" b="1" dirty="0">
                <a:solidFill>
                  <a:schemeClr val="accent5">
                    <a:lumMod val="75000"/>
                  </a:schemeClr>
                </a:solidFill>
              </a:rPr>
              <a:t> di YEYS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61" y="2786385"/>
            <a:ext cx="2872097" cy="2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4" y="2161059"/>
            <a:ext cx="531769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sz="1800" dirty="0"/>
              <a:t> Campagna sui social media per </a:t>
            </a:r>
          </a:p>
          <a:p>
            <a:pPr algn="just">
              <a:lnSpc>
                <a:spcPct val="80000"/>
              </a:lnSpc>
              <a:buNone/>
            </a:pPr>
            <a:r>
              <a:rPr lang="it-IT" sz="1800" dirty="0"/>
              <a:t>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incoraggiare uno stile di vita più sostenibile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4" y="3311324"/>
            <a:ext cx="5317693" cy="57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sz="1800" dirty="0"/>
              <a:t> Diventate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ambasciatrici e ambasciatori ufficiali di YEYS</a:t>
            </a:r>
            <a:r>
              <a:rPr lang="it-IT" sz="1800" dirty="0"/>
              <a:t> per il clima completando le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4 sfide</a:t>
            </a:r>
            <a:r>
              <a:rPr lang="it-IT" sz="1800" dirty="0"/>
              <a:t> seguenti su </a:t>
            </a:r>
            <a:r>
              <a:rPr lang="it-IT" sz="1800" dirty="0" err="1"/>
              <a:t>Facebook</a:t>
            </a:r>
            <a:r>
              <a:rPr lang="it-IT" sz="1800" dirty="0"/>
              <a:t> o </a:t>
            </a:r>
            <a:r>
              <a:rPr lang="it-IT" sz="1800" dirty="0" err="1"/>
              <a:t>Instagram</a:t>
            </a:r>
            <a:endParaRPr lang="it-IT" sz="1800" dirty="0"/>
          </a:p>
          <a:p>
            <a:pPr algn="just">
              <a:lnSpc>
                <a:spcPct val="80000"/>
              </a:lnSpc>
              <a:buNone/>
            </a:pPr>
            <a:endParaRPr lang="it-IT" sz="1800" dirty="0"/>
          </a:p>
          <a:p>
            <a:pPr algn="just">
              <a:lnSpc>
                <a:spcPct val="80000"/>
              </a:lnSpc>
            </a:pPr>
            <a:endParaRPr lang="it-IT" sz="18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3" y="4222434"/>
            <a:ext cx="5627405" cy="10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it-IT" sz="1800" dirty="0"/>
              <a:t>a novembre: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Practising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</a:rPr>
              <a:t>mindfulness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 (agire in modo consapevole)</a:t>
            </a:r>
          </a:p>
          <a:p>
            <a:pPr>
              <a:lnSpc>
                <a:spcPct val="80000"/>
              </a:lnSpc>
              <a:buNone/>
            </a:pPr>
            <a:r>
              <a:rPr lang="it-IT" sz="1800" dirty="0"/>
              <a:t>a dicembre: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Practising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</a:rPr>
              <a:t>sustainability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 (agire in modo sostenibile)</a:t>
            </a:r>
          </a:p>
          <a:p>
            <a:pPr>
              <a:lnSpc>
                <a:spcPct val="80000"/>
              </a:lnSpc>
              <a:buNone/>
            </a:pPr>
            <a:r>
              <a:rPr lang="it-IT" sz="1800" dirty="0"/>
              <a:t>a gennaio: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Practising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</a:rPr>
              <a:t>innovation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 (agire in modo innovativo)</a:t>
            </a:r>
          </a:p>
          <a:p>
            <a:pPr>
              <a:lnSpc>
                <a:spcPct val="80000"/>
              </a:lnSpc>
              <a:buNone/>
            </a:pPr>
            <a:r>
              <a:rPr lang="it-IT" sz="1800" dirty="0"/>
              <a:t>a febbraio: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</a:rPr>
              <a:t>Practising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</a:rPr>
              <a:t>problem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</a:rPr>
              <a:t>solving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 (agire in modo risolutivo)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513903" y="5839379"/>
            <a:ext cx="5528551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sz="1800" dirty="0"/>
              <a:t> Per maggiori informazioni si rimanda a </a:t>
            </a:r>
            <a:r>
              <a:rPr lang="it-IT" sz="1800" dirty="0">
                <a:hlinkClick r:id="rId3"/>
              </a:rPr>
              <a:t>https://europa.eu/!Ru98wY</a:t>
            </a:r>
          </a:p>
          <a:p>
            <a:pPr algn="just">
              <a:lnSpc>
                <a:spcPct val="80000"/>
              </a:lnSpc>
            </a:pP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42794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52342" y="1423810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it-IT" sz="3600" b="1">
                <a:solidFill>
                  <a:schemeClr val="accent5">
                    <a:lumMod val="75000"/>
                  </a:schemeClr>
                </a:solidFill>
              </a:rPr>
              <a:t>Cosa vi offre questa esperienza?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2681466"/>
            <a:ext cx="5264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Scambi di vedute divertenti e stimolanti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it-IT" dirty="0"/>
              <a:t> con studenti provenienti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da tutta Europa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Maggiore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conoscenza e comprensione</a:t>
            </a:r>
            <a:r>
              <a:rPr lang="it-IT" dirty="0"/>
              <a:t> dei fattori che incidono sui cambiamenti climatici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consapevolezza dei tipi di politiche climatiche che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fanno la differenza 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 conclusione dell'evento, riceverai anche un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diploma YEYS</a:t>
            </a:r>
            <a:r>
              <a:rPr lang="it-IT" dirty="0"/>
              <a:t>. Potrai riprodurre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 simulazione con la tua classe, i tuoi amici e i tuoi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familiari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17757"/>
            <a:ext cx="2952328" cy="187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242"/>
            <a:ext cx="2952328" cy="1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890" y="152939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Per maggiori informazioni: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185" y="2492374"/>
            <a:ext cx="8480390" cy="3917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it-IT" sz="2800"/>
              <a:t>E-mail: </a:t>
            </a:r>
            <a:r>
              <a:rPr lang="it-IT" sz="2800" b="1">
                <a:hlinkClick r:id="rId2"/>
              </a:rPr>
              <a:t>youreurope@eesc.europa.eu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/>
          </a:p>
          <a:p>
            <a:pPr>
              <a:lnSpc>
                <a:spcPct val="80000"/>
              </a:lnSpc>
            </a:pPr>
            <a:r>
              <a:rPr lang="it-IT"/>
              <a:t>Sito web: </a:t>
            </a:r>
            <a:r>
              <a:rPr lang="it-IT" sz="2900" b="1">
                <a:solidFill>
                  <a:srgbClr val="FF0000"/>
                </a:solidFill>
                <a:hlinkClick r:id="rId3"/>
              </a:rPr>
              <a:t>www.eesc.europa.eu/YEYS2021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it-IT" sz="2800" b="1"/>
              <a:t>	</a:t>
            </a:r>
          </a:p>
          <a:p>
            <a:pPr>
              <a:lnSpc>
                <a:spcPct val="80000"/>
              </a:lnSpc>
            </a:pPr>
            <a:endParaRPr lang="en-GB" altLang="fr-FR" sz="2800" dirty="0" smtClean="0"/>
          </a:p>
          <a:p>
            <a:pPr marL="0" indent="0" algn="ctr">
              <a:lnSpc>
                <a:spcPct val="80000"/>
              </a:lnSpc>
              <a:buNone/>
            </a:pPr>
            <a:endParaRPr lang="en-GB" alt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fr-F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GB" altLang="fr-F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it-IT" sz="4800" b="1">
                <a:solidFill>
                  <a:schemeClr val="accent5">
                    <a:lumMod val="75000"/>
                  </a:schemeClr>
                </a:solidFill>
              </a:rPr>
              <a:t>#YEYS2021</a:t>
            </a:r>
          </a:p>
          <a:p>
            <a:endParaRPr lang="en-GB" altLang="fr-FR" b="1" dirty="0" smtClean="0"/>
          </a:p>
          <a:p>
            <a:pPr>
              <a:buFont typeface="Arial" charset="0"/>
              <a:buNone/>
            </a:pPr>
            <a:endParaRPr lang="en-GB" altLang="fr-FR" b="1" dirty="0" smtClean="0"/>
          </a:p>
          <a:p>
            <a:endParaRPr lang="en-GB" altLang="fr-FR" b="1" dirty="0" smtClean="0"/>
          </a:p>
          <a:p>
            <a:endParaRPr lang="en-GB" altLang="fr-F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5" y="5147636"/>
            <a:ext cx="441643" cy="441643"/>
          </a:xfrm>
          <a:prstGeom prst="rect">
            <a:avLst/>
          </a:prstGeom>
        </p:spPr>
      </p:pic>
      <p:pic>
        <p:nvPicPr>
          <p:cNvPr id="8" name="Picture 3" descr="Facebook_logo_(square)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44" y="4078985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1965" y="4590321"/>
            <a:ext cx="441643" cy="441643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3921094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it-IT" sz="1800"/>
              <a:t> </a:t>
            </a:r>
            <a:r>
              <a:rPr lang="it-IT" sz="1800" b="1">
                <a:solidFill>
                  <a:schemeClr val="accent1">
                    <a:lumMod val="75000"/>
                  </a:schemeClr>
                </a:solidFill>
                <a:hlinkClick r:id="rId8"/>
              </a:rPr>
              <a:t>https://www.facebook.com/youreuropeyoursay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5147636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it-IT" sz="1800"/>
              <a:t> </a:t>
            </a:r>
            <a:r>
              <a:rPr lang="it-IT" sz="1800" b="1">
                <a:solidFill>
                  <a:schemeClr val="accent1">
                    <a:lumMod val="75000"/>
                  </a:schemeClr>
                </a:solidFill>
                <a:hlinkClick r:id="rId9"/>
              </a:rPr>
              <a:t>https://www.instagram.com/youreurope/</a:t>
            </a:r>
          </a:p>
          <a:p>
            <a:pPr algn="just">
              <a:lnSpc>
                <a:spcPct val="80000"/>
              </a:lnSpc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E60F7B7-0669-FF49-8C2D-A25268D221AC}"/>
              </a:ext>
            </a:extLst>
          </p:cNvPr>
          <p:cNvSpPr txBox="1">
            <a:spLocks/>
          </p:cNvSpPr>
          <p:nvPr/>
        </p:nvSpPr>
        <p:spPr bwMode="auto">
          <a:xfrm>
            <a:off x="1275626" y="4630902"/>
            <a:ext cx="76803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lnSpc>
                <a:spcPct val="80000"/>
              </a:lnSpc>
              <a:buNone/>
            </a:pPr>
            <a:r>
              <a:rPr lang="it-IT" sz="1800"/>
              <a:t> </a:t>
            </a:r>
            <a:r>
              <a:rPr lang="it-IT" sz="1800" b="1">
                <a:solidFill>
                  <a:schemeClr val="accent1">
                    <a:lumMod val="75000"/>
                  </a:schemeClr>
                </a:solidFill>
                <a:hlinkClick r:id="rId10"/>
              </a:rPr>
              <a:t>https://twitter.com/youreurope</a:t>
            </a:r>
          </a:p>
          <a:p>
            <a:pPr algn="just">
              <a:lnSpc>
                <a:spcPct val="80000"/>
              </a:lnSpc>
              <a:buNone/>
            </a:pPr>
            <a:endParaRPr lang="en-US" alt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922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chemeClr val="accent5">
                    <a:lumMod val="75000"/>
                  </a:schemeClr>
                </a:solidFill>
              </a:rPr>
              <a:t>Resta in contatto con noi!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" y="2450034"/>
            <a:ext cx="7423355" cy="41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12850">
            <a:off x="1175929" y="386129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rot="20491340">
            <a:off x="1911306" y="2904610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 rot="20491340">
            <a:off x="1932122" y="4833156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 rot="20491340">
            <a:off x="7317375" y="3876799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1637964">
            <a:off x="6658579" y="282293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8206" y="48331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2913" y="16844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6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Cos'è L'Unione europea?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781300"/>
            <a:ext cx="37528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2195" y="16071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27 Stati membri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239852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392252" y="3401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544652" y="35537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697052" y="37061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49452" y="38585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01852" y="4010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154252" y="4163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530963" y="14547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5 paesi candidati all'adesione*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7571" y="2857433"/>
            <a:ext cx="1051221" cy="70256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5634207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508104" y="3432806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407223" y="35994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292080" y="37518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220072" y="390394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112060" y="40566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731445" y="3104964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892075" y="4201965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Oltre 500 milioni di cittadini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2110" y="6187295"/>
            <a:ext cx="3798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chemeClr val="accent1"/>
                </a:solidFill>
              </a:rPr>
              <a:t>*Albania, Macedonia del Nord, Montenegro, Serbia e Turchia </a:t>
            </a:r>
          </a:p>
        </p:txBody>
      </p:sp>
    </p:spTree>
    <p:extLst>
      <p:ext uri="{BB962C8B-B14F-4D97-AF65-F5344CB8AC3E}">
        <p14:creationId xmlns:p14="http://schemas.microsoft.com/office/powerpoint/2010/main" val="9445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37821"/>
            <a:ext cx="8229600" cy="1044115"/>
          </a:xfrm>
        </p:spPr>
        <p:txBody>
          <a:bodyPr/>
          <a:lstStyle/>
          <a:p>
            <a:pPr algn="ctr" eaLnBrk="1" hangingPunct="1"/>
            <a: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Cosa fa l'Unione europea?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5286" y="2285079"/>
            <a:ext cx="5463706" cy="4089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it-IT" sz="2000"/>
              <a:t>Garantisce una </a:t>
            </a:r>
            <a:r>
              <a:rPr lang="it-IT" sz="2000" b="1">
                <a:solidFill>
                  <a:schemeClr val="accent1">
                    <a:lumMod val="75000"/>
                  </a:schemeClr>
                </a:solidFill>
              </a:rPr>
              <a:t>pace duratura</a:t>
            </a:r>
            <a:r>
              <a:rPr lang="it-IT" sz="2000"/>
              <a:t> attraverso </a:t>
            </a:r>
            <a:r>
              <a:rPr lang="it-IT" sz="2000" b="1">
                <a:solidFill>
                  <a:schemeClr val="accent1">
                    <a:lumMod val="75000"/>
                  </a:schemeClr>
                </a:solidFill>
              </a:rPr>
              <a:t>soluzioni comuni</a:t>
            </a:r>
            <a:r>
              <a:rPr lang="it-IT" sz="2000"/>
              <a:t> a problemi comuni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it-IT" sz="2000"/>
              <a:t>Garantisce il </a:t>
            </a:r>
            <a:r>
              <a:rPr lang="it-IT" sz="2000" b="1">
                <a:solidFill>
                  <a:schemeClr val="accent1">
                    <a:lumMod val="75000"/>
                  </a:schemeClr>
                </a:solidFill>
              </a:rPr>
              <a:t>benessere</a:t>
            </a:r>
            <a:r>
              <a:rPr lang="it-IT" sz="2000"/>
              <a:t> dei suoi cittadini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it-IT" sz="2000"/>
              <a:t>Garantisce </a:t>
            </a:r>
            <a:r>
              <a:rPr lang="it-IT" sz="2000" b="1">
                <a:solidFill>
                  <a:schemeClr val="accent1">
                    <a:lumMod val="75000"/>
                  </a:schemeClr>
                </a:solidFill>
              </a:rPr>
              <a:t>il rispetto dei diritti umani, la libertà e lo Stato di diritto</a:t>
            </a:r>
            <a:r>
              <a:rPr lang="it-IT" sz="2000"/>
              <a:t>: democrazia, pluralismo, non discriminazione, tolleranza, giustizia e solidarietà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it-IT" sz="2000" b="1">
                <a:solidFill>
                  <a:schemeClr val="accent1">
                    <a:lumMod val="75000"/>
                  </a:schemeClr>
                </a:solidFill>
              </a:rPr>
              <a:t>Quattro libertà</a:t>
            </a:r>
            <a:r>
              <a:rPr lang="it-IT" sz="2000"/>
              <a:t>: libera circolazione di persone, beni, servizi e capitali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92" y="2600908"/>
            <a:ext cx="3329862" cy="2219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9712" y="5913276"/>
            <a:ext cx="5292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it-IT" sz="2400"/>
              <a:t>Il motto dell'UE: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Unità nella diversità</a:t>
            </a:r>
          </a:p>
        </p:txBody>
      </p:sp>
    </p:spTree>
    <p:extLst>
      <p:ext uri="{BB962C8B-B14F-4D97-AF65-F5344CB8AC3E}">
        <p14:creationId xmlns:p14="http://schemas.microsoft.com/office/powerpoint/2010/main" val="28581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9375"/>
            <a:ext cx="8229600" cy="1143000"/>
          </a:xfrm>
        </p:spPr>
        <p:txBody>
          <a:bodyPr/>
          <a:lstStyle/>
          <a:p>
            <a:pPr algn="ctr"/>
            <a: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Che cosa fa l'Europa per i giovani?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6" y="2492375"/>
            <a:ext cx="6444208" cy="39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508105" y="4429452"/>
            <a:ext cx="2994148" cy="197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62" y="2099152"/>
            <a:ext cx="3154292" cy="243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489">
            <a:off x="911911" y="4230384"/>
            <a:ext cx="2049056" cy="2048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268" y="3834298"/>
            <a:ext cx="244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Copertura sanitaria nell'UE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9063" y="4537443"/>
            <a:ext cx="2621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Aiuto ai giovani imprenditori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2987" y="363702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solidFill>
                  <a:schemeClr val="accent1">
                    <a:lumMod val="75000"/>
                  </a:schemeClr>
                </a:solidFill>
              </a:rPr>
              <a:t>Programmi Erasmus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29" y="6167369"/>
            <a:ext cx="3019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Possibilità di studiare/lavorare in qualsiasi paese dell'UE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7822" y="6415327"/>
            <a:ext cx="251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Libera circolazione nell'UE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5999278" y="1613936"/>
            <a:ext cx="3035651" cy="1952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041">
            <a:off x="218482" y="1425449"/>
            <a:ext cx="2481871" cy="248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1736812"/>
            <a:ext cx="8534400" cy="16113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it-IT" sz="4800" b="1">
                <a:solidFill>
                  <a:schemeClr val="accent5">
                    <a:lumMod val="75000"/>
                  </a:schemeClr>
                </a:solidFill>
              </a:rPr>
              <a:t>Cos'è il Comitato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it-IT" sz="4800" b="1">
                <a:solidFill>
                  <a:schemeClr val="accent5">
                    <a:lumMod val="75000"/>
                  </a:schemeClr>
                </a:solidFill>
              </a:rPr>
              <a:t>economico e sociale europeo?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it-IT" sz="3900" b="1">
                <a:solidFill>
                  <a:schemeClr val="accent5">
                    <a:lumMod val="75000"/>
                  </a:schemeClr>
                </a:solidFill>
              </a:rPr>
              <a:t>(CESE)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902" y="3223434"/>
            <a:ext cx="6336196" cy="30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649009"/>
            <a:ext cx="8229600" cy="1042987"/>
          </a:xfrm>
        </p:spPr>
        <p:txBody>
          <a:bodyPr/>
          <a:lstStyle/>
          <a:p>
            <a:pPr algn="ctr" eaLnBrk="1" hangingPunct="1"/>
            <a:r>
              <a:rPr lang="it-IT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Che cos'è il CESE?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556"/>
            <a:ext cx="8229600" cy="1584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it-IT" sz="2400" dirty="0"/>
              <a:t>Un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organo consultivo</a:t>
            </a:r>
            <a:r>
              <a:rPr lang="it-IT" sz="2400" dirty="0"/>
              <a:t> istituito nel 1957 dal Trattato di Roma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it-IT" sz="2400" dirty="0"/>
              <a:t>Rappresenta la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società civile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organizzata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00790" y="5054658"/>
            <a:ext cx="0" cy="43180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4400000" flipV="1">
            <a:off x="5681071" y="4655402"/>
            <a:ext cx="98425" cy="121443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7200000" flipH="1" flipV="1">
            <a:off x="3570491" y="4522845"/>
            <a:ext cx="0" cy="1260475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737" y="3714808"/>
            <a:ext cx="970756" cy="970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78" y="3895593"/>
            <a:ext cx="1305532" cy="904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32" y="5446427"/>
            <a:ext cx="2128116" cy="1206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473" y="3964948"/>
            <a:ext cx="1592634" cy="893825"/>
          </a:xfrm>
          <a:prstGeom prst="rect">
            <a:avLst/>
          </a:prstGeom>
        </p:spPr>
      </p:pic>
      <p:pic>
        <p:nvPicPr>
          <p:cNvPr id="13" name="Picture 12" title="EESCLogo_I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73" y="5551940"/>
            <a:ext cx="1592634" cy="104434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590704" y="3714809"/>
            <a:ext cx="1432479" cy="1085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4474" y="3895593"/>
            <a:ext cx="1556526" cy="916533"/>
          </a:xfrm>
          <a:prstGeom prst="rect">
            <a:avLst/>
          </a:prstGeom>
        </p:spPr>
      </p:pic>
      <p:pic>
        <p:nvPicPr>
          <p:cNvPr id="16" name="Picture 15" descr="cid:image001.png@01D6CCB9.AC79FC60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290" y="3842989"/>
            <a:ext cx="1815839" cy="84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574" y="2445886"/>
            <a:ext cx="842493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3 gruppi </a:t>
            </a:r>
          </a:p>
          <a:p>
            <a:pPr marL="285750" indent="-285750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329 membri</a:t>
            </a:r>
            <a:r>
              <a:rPr lang="it-IT" sz="2400"/>
              <a:t> (nominati per 5 anni) provenienti dai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27 Stati membri</a:t>
            </a:r>
            <a:r>
              <a:rPr lang="it-IT" sz="2400"/>
              <a:t> dell'UE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±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200 pareri </a:t>
            </a:r>
            <a:r>
              <a:rPr lang="it-IT" sz="2400"/>
              <a:t>all'anno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0574" y="1753496"/>
            <a:ext cx="8229600" cy="803997"/>
          </a:xfrm>
        </p:spPr>
        <p:txBody>
          <a:bodyPr>
            <a:noAutofit/>
          </a:bodyPr>
          <a:lstStyle/>
          <a:p>
            <a:pPr algn="ctr" eaLnBrk="1" hangingPunct="1"/>
            <a: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Composizione e attività</a:t>
            </a:r>
            <a:b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it-IT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del CESE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4218"/>
            <a:ext cx="9144000" cy="2203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517" y="5061686"/>
            <a:ext cx="2338766" cy="1785652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2896" y="5054962"/>
            <a:ext cx="2340000" cy="178560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0517" y="5091707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it-IT" sz="2000" b="1">
                <a:solidFill>
                  <a:schemeClr val="bg1"/>
                </a:solidFill>
              </a:rPr>
              <a:t>Datori di lavoro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607827" y="5477458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Federazioni di datori di lavoro,</a:t>
            </a:r>
          </a:p>
          <a:p>
            <a:pPr algn="ctr"/>
            <a:r>
              <a:rPr lang="it-IT" sz="1400">
                <a:solidFill>
                  <a:schemeClr val="bg1"/>
                </a:solidFill>
              </a:rPr>
              <a:t>camere di commercio,</a:t>
            </a:r>
          </a:p>
          <a:p>
            <a:pPr algn="ctr"/>
            <a:r>
              <a:rPr lang="it-IT" sz="1400">
                <a:solidFill>
                  <a:schemeClr val="bg1"/>
                </a:solidFill>
              </a:rPr>
              <a:t>organizzazioni di PMI, 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74720" y="5113637"/>
            <a:ext cx="235632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it-IT" sz="2000" b="1">
                <a:solidFill>
                  <a:schemeClr val="bg1"/>
                </a:solidFill>
              </a:rPr>
              <a:t>Lavoratori</a:t>
            </a:r>
          </a:p>
        </p:txBody>
      </p:sp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491043" y="5506430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Sindacati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it-IT" sz="2000" b="1">
                <a:solidFill>
                  <a:schemeClr val="bg1"/>
                </a:solidFill>
              </a:rPr>
              <a:t>Diversità Europa</a:t>
            </a:r>
          </a:p>
        </p:txBody>
      </p:sp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365616" y="5544001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</a:rPr>
              <a:t>Agricoltori, consumatori, </a:t>
            </a:r>
          </a:p>
          <a:p>
            <a:pPr algn="ctr"/>
            <a:r>
              <a:rPr lang="it-IT" sz="1400">
                <a:solidFill>
                  <a:schemeClr val="bg1"/>
                </a:solidFill>
              </a:rPr>
              <a:t>ONG, associazioni di categoria, organizzazioni di disabili, accademici, cooperative,...</a:t>
            </a:r>
          </a:p>
        </p:txBody>
      </p:sp>
    </p:spTree>
    <p:extLst>
      <p:ext uri="{BB962C8B-B14F-4D97-AF65-F5344CB8AC3E}">
        <p14:creationId xmlns:p14="http://schemas.microsoft.com/office/powerpoint/2010/main" val="28440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da99570-6012-4083-bfeb-7d32ad1ce1a3">VV634QRNENMJ-2141480542-2732</_dlc_DocId>
    <_dlc_DocIdUrl xmlns="cda99570-6012-4083-bfeb-7d32ad1ce1a3">
      <Url>http://dm2016/eesc/2020/_layouts/15/DocIdRedir.aspx?ID=VV634QRNENMJ-2141480542-2732</Url>
      <Description>VV634QRNENMJ-2141480542-2732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cda99570-6012-4083-bfeb-7d32ad1ce1a3" xsi:nil="true"/>
    <DossierName_0 xmlns="http://schemas.microsoft.com/sharepoint/v3/fields">
      <Terms xmlns="http://schemas.microsoft.com/office/infopath/2007/PartnerControls"/>
    </DossierName_0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cda99570-6012-4083-bfeb-7d32ad1ce1a3">2020-12-07T12:00:00+00:00</ProductionDate>
    <DocumentNumber xmlns="de9c580c-2aa5-4762-938d-521e4861f44f">5491</DocumentNumber>
    <FicheYear xmlns="cda99570-6012-4083-bfeb-7d32ad1ce1a3">2020</FicheYear>
    <DocumentVersion xmlns="cda99570-6012-4083-bfeb-7d32ad1ce1a3">0</DocumentVersion>
    <DossierNumber xmlns="cda99570-6012-4083-bfeb-7d32ad1ce1a3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826e22d7-d029-4ec0-a450-0c28ff673572</TermId>
        </TermInfo>
      </Terms>
    </Confidentiality_0>
    <TaxCatchAll xmlns="cda99570-6012-4083-bfeb-7d32ad1ce1a3">
      <Value>13</Value>
      <Value>36</Value>
      <Value>6</Value>
      <Value>5</Value>
      <Value>4</Value>
      <Value>3</Value>
      <Value>2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</Terms>
    </DocumentLanguage_0>
    <MeetingDate xmlns="cda99570-6012-4083-bfeb-7d32ad1ce1a3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cda99570-6012-4083-bfeb-7d32ad1ce1a3" xsi:nil="true"/>
    <DocumentYear xmlns="cda99570-6012-4083-bfeb-7d32ad1ce1a3">2020</DocumentYear>
    <FicheNumber xmlns="cda99570-6012-4083-bfeb-7d32ad1ce1a3">13557</FicheNumber>
    <DocumentPart xmlns="cda99570-6012-4083-bfeb-7d32ad1ce1a3">0</DocumentPart>
    <AdoptionDate xmlns="cda99570-6012-4083-bfeb-7d32ad1ce1a3" xsi:nil="true"/>
    <RequestingService xmlns="cda99570-6012-4083-bfeb-7d32ad1ce1a3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de9c580c-2aa5-4762-938d-521e4861f44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76B3A83997D445469E673E9B07871DA8" ma:contentTypeVersion="4" ma:contentTypeDescription="Defines the documents for Document Manager V2" ma:contentTypeScope="" ma:versionID="36e64be1a7d8d0aefd2d0207eaf7dcb2">
  <xsd:schema xmlns:xsd="http://www.w3.org/2001/XMLSchema" xmlns:xs="http://www.w3.org/2001/XMLSchema" xmlns:p="http://schemas.microsoft.com/office/2006/metadata/properties" xmlns:ns2="cda99570-6012-4083-bfeb-7d32ad1ce1a3" xmlns:ns3="http://schemas.microsoft.com/sharepoint/v3/fields" xmlns:ns4="de9c580c-2aa5-4762-938d-521e4861f44f" targetNamespace="http://schemas.microsoft.com/office/2006/metadata/properties" ma:root="true" ma:fieldsID="ae362fd9a150fca7250a3bc7b443d27b" ns2:_="" ns3:_="" ns4:_="">
    <xsd:import namespace="cda99570-6012-4083-bfeb-7d32ad1ce1a3"/>
    <xsd:import namespace="http://schemas.microsoft.com/sharepoint/v3/fields"/>
    <xsd:import namespace="de9c580c-2aa5-4762-938d-521e4861f44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99570-6012-4083-bfeb-7d32ad1ce1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DossierNumber" ma:index="14" nillable="true" ma:displayName="Dossier Number" ma:decimals="0" ma:internalName="DossierNumber">
      <xsd:simpleType>
        <xsd:restriction base="dms:Unknown"/>
      </xsd:simpleType>
    </xsd:element>
    <xsd:element name="Rapporteur" ma:index="16" nillable="true" ma:displayName="Rapporteur" ma:internalName="Rapporteur">
      <xsd:simpleType>
        <xsd:restriction base="dms:Text"/>
      </xsd:simpleType>
    </xsd:element>
    <xsd:element name="AdoptionDate" ma:index="17" nillable="true" ma:displayName="Adoption Date" ma:format="DateOnly" ma:internalName="AdoptionDate">
      <xsd:simpleType>
        <xsd:restriction base="dms:DateTime"/>
      </xsd:simpleType>
    </xsd:element>
    <xsd:element name="TaxCatchAll" ma:index="19" nillable="true" ma:displayName="Taxonomy Catch All Column" ma:hidden="true" ma:list="{0d0d295d-627a-4c5d-a1a5-11c9952cac30}" ma:internalName="TaxCatchAll" ma:showField="CatchAllData" ma:web="cda99570-6012-4083-bfeb-7d32ad1ce1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0d0d295d-627a-4c5d-a1a5-11c9952cac30}" ma:internalName="TaxCatchAllLabel" ma:readOnly="true" ma:showField="CatchAllDataLabel" ma:web="cda99570-6012-4083-bfeb-7d32ad1ce1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5" nillable="true" ma:displayName="Meeting Date" ma:format="DateOnly" ma:internalName="MeetingDate">
      <xsd:simpleType>
        <xsd:restriction base="dms:DateTime"/>
      </xsd:simpleType>
    </xsd:element>
    <xsd:element name="Procedure" ma:index="28" nillable="true" ma:displayName="Procedure" ma:internalName="Procedure">
      <xsd:simpleType>
        <xsd:restriction base="dms:Text"/>
      </xsd:simpleType>
    </xsd:element>
    <xsd:element name="DocumentYear" ma:index="33" ma:displayName="Document Year" ma:decimals="0" ma:internalName="DocumentYear">
      <xsd:simpleType>
        <xsd:restriction base="dms:Unknown"/>
      </xsd:simpleType>
    </xsd:element>
    <xsd:element name="DocumentPart" ma:index="36" nillable="true" ma:displayName="Document Part" ma:decimals="0" ma:internalName="DocumentPart">
      <xsd:simpleType>
        <xsd:restriction base="dms:Unknown"/>
      </xsd:simpleType>
    </xsd:element>
    <xsd:element name="FicheYear" ma:index="41" nillable="true" ma:displayName="Fiche Year" ma:decimals="0" ma:internalName="FicheYear">
      <xsd:simpleType>
        <xsd:restriction base="dms:Unknown"/>
      </xsd:simpleType>
    </xsd:element>
    <xsd:element name="RequestingService" ma:index="42" nillable="true" ma:displayName="Requesting Service" ma:internalName="RequestingService">
      <xsd:simpleType>
        <xsd:restriction base="dms:Text"/>
      </xsd:simpleType>
    </xsd:element>
    <xsd:element name="FicheNumber" ma:index="43" nillable="true" ma:displayName="Fiche Number" ma:decimals="0" ma:internalName="FicheNumber">
      <xsd:simpleType>
        <xsd:restriction base="dms:Unknown"/>
      </xsd:simpleType>
    </xsd:element>
    <xsd:element name="DocumentVersion" ma:index="46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3" nillable="true" ma:taxonomy="true" ma:internalName="DocumentLanguage_0" ma:taxonomyFieldName="DocumentLanguage" ma:displayName="Document Language" ma:fieldId="{ee5c55ab-e8dd-441f-8840-fdce66906fe3}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8" nillable="true" ma:taxonomy="true" ma:internalName="Confidentiality_0" ma:taxonomyFieldName="Confidentiality" ma:displayName="Confidentiality" ma:fieldId="{ee5c4bfe-2b62-4831-9131-22edf8f3665c}" ma:sspId="995823bb-b37b-4c02-aebb-d0209d382c3c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2" ma:taxonomy="true" ma:internalName="DocumentSource_0" ma:taxonomyFieldName="DocumentSource" ma:displayName="Document Source" ma:fieldId="{ee5c1c29-f257-4aae-8e5e-529c0040e17a}" ma:sspId="995823bb-b37b-4c02-aebb-d0209d382c3c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6" nillable="true" ma:taxonomy="true" ma:internalName="OriginalLanguage_0" ma:taxonomyFieldName="OriginalLanguage" ma:displayName="Original Language" ma:fieldId="{ee5ce750-ff6c-4875-8192-ef11fb51efba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29" ma:taxonomy="true" ma:internalName="VersionStatus_0" ma:taxonomyFieldName="VersionStatus" ma:displayName="Version Status" ma:indexed="true" ma:fieldId="{ee5cb94b-3df1-4df3-b49b-6e47ce2a7e87}" ma:sspId="995823bb-b37b-4c02-aebb-d0209d382c3c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1" nillable="true" ma:taxonomy="true" ma:internalName="DocumentStatus_0" ma:taxonomyFieldName="DocumentStatus" ma:displayName="Document Status" ma:fieldId="{ee5cab93-ac4d-4e2f-b298-e5342324388c}" ma:sspId="995823bb-b37b-4c02-aebb-d0209d382c3c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4" nillable="true" ma:taxonomy="true" ma:internalName="DocumentType_0" ma:taxonomyFieldName="DocumentType" ma:displayName="Document Type" ma:indexed="true" ma:fieldId="{ee5cf431-2d10-41e6-bd88-1b6bd5b84f5f}" ma:sspId="995823bb-b37b-4c02-aebb-d0209d382c3c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7" nillable="true" ma:taxonomy="true" ma:internalName="MeetingName_0" ma:taxonomyFieldName="MeetingName" ma:displayName="Meeting Name" ma:indexed="true" ma:fieldId="{ee5c9b55-8403-4f9e-a156-b6ce5b7b9456}" ma:sspId="995823bb-b37b-4c02-aebb-d0209d382c3c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39" nillable="true" ma:taxonomy="true" ma:internalName="AvailableTranslations_0" ma:taxonomyFieldName="AvailableTranslations" ma:displayName="Available Translations" ma:fieldId="{ee5c7c01-1a65-4138-aa64-80e01e34d799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4" nillable="true" ma:taxonomy="true" ma:internalName="DossierName_0" ma:taxonomyFieldName="DossierName" ma:displayName="Dossier Name" ma:fieldId="{ee5cf7da-503b-4593-8db2-4f0e09c901fd}" ma:sspId="995823bb-b37b-4c02-aebb-d0209d382c3c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c580c-2aa5-4762-938d-521e4861f44f" elementFormDefault="qualified">
    <xsd:import namespace="http://schemas.microsoft.com/office/2006/documentManagement/types"/>
    <xsd:import namespace="http://schemas.microsoft.com/office/infopath/2007/PartnerControls"/>
    <xsd:element name="MeetingNumber" ma:index="15" nillable="true" ma:displayName="Meeting Number" ma:decimals="0" ma:indexed="true" ma:internalName="MeetingNumber">
      <xsd:simpleType>
        <xsd:restriction base="dms:Unknown"/>
      </xsd:simpleType>
    </xsd:element>
    <xsd:element name="DocumentNumber" ma:index="24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F0E4D-93EC-40AA-8443-66FD7B0FDBC8}">
  <ds:schemaRefs>
    <ds:schemaRef ds:uri="http://purl.org/dc/elements/1.1/"/>
    <ds:schemaRef ds:uri="http://schemas.microsoft.com/office/2006/documentManagement/types"/>
    <ds:schemaRef ds:uri="cda99570-6012-4083-bfeb-7d32ad1ce1a3"/>
    <ds:schemaRef ds:uri="http://purl.org/dc/terms/"/>
    <ds:schemaRef ds:uri="de9c580c-2aa5-4762-938d-521e4861f44f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09A13-49BA-4C5F-AFE6-5C492515523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152B6D9-09C4-4A70-A763-D957FBEFE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a99570-6012-4083-bfeb-7d32ad1ce1a3"/>
    <ds:schemaRef ds:uri="http://schemas.microsoft.com/sharepoint/v3/fields"/>
    <ds:schemaRef ds:uri="de9c580c-2aa5-4762-938d-521e4861f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878</TotalTime>
  <Words>882</Words>
  <Application>Microsoft Office PowerPoint</Application>
  <PresentationFormat>On-screen Show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Theme1</vt:lpstr>
      <vt:lpstr>PowerPoint Presentation</vt:lpstr>
      <vt:lpstr>Cos'è L'Unione europea?</vt:lpstr>
      <vt:lpstr>PowerPoint Presentation</vt:lpstr>
      <vt:lpstr>Cosa fa l'Unione europea?</vt:lpstr>
      <vt:lpstr>Che cosa fa l'Europa per i giovani?</vt:lpstr>
      <vt:lpstr>PowerPoint Presentation</vt:lpstr>
      <vt:lpstr>PowerPoint Presentation</vt:lpstr>
      <vt:lpstr>Che cos'è il CESE?</vt:lpstr>
      <vt:lpstr>Composizione e attività del CESE</vt:lpstr>
      <vt:lpstr>Che cos'è un parere?</vt:lpstr>
      <vt:lpstr>PowerPoint Presentation</vt:lpstr>
      <vt:lpstr>PowerPoint Presentation</vt:lpstr>
      <vt:lpstr>Simulazione online sul modello della COP</vt:lpstr>
      <vt:lpstr>Ma ... cos'è la COP? (Conferenza delle parti)</vt:lpstr>
      <vt:lpstr>Inoltre quest'anno ...  evento collaterale online </vt:lpstr>
      <vt:lpstr>PowerPoint Presentation</vt:lpstr>
      <vt:lpstr>PowerPoint Presentation</vt:lpstr>
      <vt:lpstr>Per maggiori informazioni: 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vostra Europa, la vostra opinione! 2021 - Presentazione PPT per visite scuole</dc:title>
  <dc:subject>Documento di informazione</dc:subject>
  <dc:creator>Rodriges Dias Aline</dc:creator>
  <cp:keywords>EESC-2020-05491-00-00-INFO-TRA-EN</cp:keywords>
  <dc:description>Rapporteur:  - Original language: EN - Date of document: 07/12/2020 - Date of meeting:  - External documents:  - Administrator: MME LAHOUSSE Chloé</dc:description>
  <cp:lastModifiedBy>Ccar</cp:lastModifiedBy>
  <cp:revision>105</cp:revision>
  <dcterms:created xsi:type="dcterms:W3CDTF">2019-11-25T13:57:29Z</dcterms:created>
  <dcterms:modified xsi:type="dcterms:W3CDTF">2020-12-11T12:12:32Z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0x010100EA97B91038054C99906057A708A1480A0076B3A83997D445469E673E9B07871DA8</vt:lpwstr>
  </property>
  <property fmtid="{D5CDD505-2E9C-101B-9397-08002B2CF9AE}" pid="3" name="_dlc_DocIdItemGuid">
    <vt:lpwstr>39c2e062-a5e2-401a-9d24-9a6ce1866f2a</vt:lpwstr>
  </property>
  <property fmtid="{D5CDD505-2E9C-101B-9397-08002B2CF9AE}" pid="4" name="AvailableTranslations">
    <vt:lpwstr>36;#MT|7df99101-6854-4a26-b53a-b88c0da02c26;#13;#IT|0774613c-01ed-4e5d-a25d-11d2388de825;#4;#EN|f2175f21-25d7-44a3-96da-d6a61b075e1b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5491</vt:i4>
  </property>
  <property fmtid="{D5CDD505-2E9C-101B-9397-08002B2CF9AE}" pid="9" name="FicheYear">
    <vt:i4>2020</vt:i4>
  </property>
  <property fmtid="{D5CDD505-2E9C-101B-9397-08002B2CF9AE}" pid="10" name="DocumentYear">
    <vt:i4>2020</vt:i4>
  </property>
  <property fmtid="{D5CDD505-2E9C-101B-9397-08002B2CF9AE}" pid="11" name="DocumentVersion">
    <vt:i4>0</vt:i4>
  </property>
  <property fmtid="{D5CDD505-2E9C-101B-9397-08002B2CF9AE}" pid="12" name="FicheNumber">
    <vt:i4>13557</vt:i4>
  </property>
  <property fmtid="{D5CDD505-2E9C-101B-9397-08002B2CF9AE}" pid="13" name="DocumentStatus">
    <vt:lpwstr>2;#TRA|150d2a88-1431-44e6-a8ca-0bb753ab8672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3;#INFO|d9136e7c-93a9-4c42-9d28-92b61e85f80c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5;#Unrestricted|826e22d7-d029-4ec0-a450-0c28ff673572</vt:lpwstr>
  </property>
  <property fmtid="{D5CDD505-2E9C-101B-9397-08002B2CF9AE}" pid="20" name="MeetingName_0">
    <vt:lpwstr/>
  </property>
  <property fmtid="{D5CDD505-2E9C-101B-9397-08002B2CF9AE}" pid="21" name="Confidentiality_0">
    <vt:lpwstr>Unrestricted|826e22d7-d029-4ec0-a450-0c28ff673572</vt:lpwstr>
  </property>
  <property fmtid="{D5CDD505-2E9C-101B-9397-08002B2CF9AE}" pid="22" name="OriginalLanguage">
    <vt:lpwstr>4;#EN|f2175f21-25d7-44a3-96da-d6a61b075e1b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EN|f2175f21-25d7-44a3-96da-d6a61b075e1b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6;#Final|ea5e6674-7b27-4bac-b091-73adbb394efe;#5;#Unrestricted|826e22d7-d029-4ec0-a450-0c28ff673572;#4;#EN|f2175f21-25d7-44a3-96da-d6a61b075e1b;#3;#INFO|d9136e7c-93a9-4c42-9d28-92b61e85f80c;#2;#TRA|150d2a88-1431-44e6-a8ca-0bb753ab8672;#1;#EESC|422833ec-8d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6;#Final|ea5e6674-7b27-4bac-b091-73adbb394efe</vt:lpwstr>
  </property>
  <property fmtid="{D5CDD505-2E9C-101B-9397-08002B2CF9AE}" pid="30" name="DocumentLanguage">
    <vt:lpwstr>13;#IT|0774613c-01ed-4e5d-a25d-11d2388de825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