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70" r:id="rId1"/>
  </p:sldMasterIdLst>
  <p:notesMasterIdLst>
    <p:notesMasterId r:id="rId12"/>
  </p:notesMasterIdLst>
  <p:handoutMasterIdLst>
    <p:handoutMasterId r:id="rId13"/>
  </p:handoutMasterIdLst>
  <p:sldIdLst>
    <p:sldId id="330" r:id="rId2"/>
    <p:sldId id="822" r:id="rId3"/>
    <p:sldId id="610" r:id="rId4"/>
    <p:sldId id="802" r:id="rId5"/>
    <p:sldId id="2147471858" r:id="rId6"/>
    <p:sldId id="2147471869" r:id="rId7"/>
    <p:sldId id="2147471860" r:id="rId8"/>
    <p:sldId id="334" r:id="rId9"/>
    <p:sldId id="2147471994" r:id="rId10"/>
    <p:sldId id="345" r:id="rId11"/>
  </p:sldIdLst>
  <p:sldSz cx="9144000" cy="5143500" type="screen16x9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3257D113-5711-4DEA-B114-C0065A225C00}">
          <p14:sldIdLst>
            <p14:sldId id="330"/>
          </p14:sldIdLst>
        </p14:section>
        <p14:section name="Introduction" id="{A28278A7-9B51-4E15-BDFC-13C1190A91C5}">
          <p14:sldIdLst>
            <p14:sldId id="822"/>
            <p14:sldId id="610"/>
          </p14:sldIdLst>
        </p14:section>
        <p14:section name="Consolidated options for a digital euro" id="{2C65DFA8-BEFB-4499-B8D1-E43710DBAEB3}">
          <p14:sldIdLst>
            <p14:sldId id="802"/>
            <p14:sldId id="2147471858"/>
            <p14:sldId id="2147471869"/>
            <p14:sldId id="2147471860"/>
            <p14:sldId id="334"/>
            <p14:sldId id="2147471994"/>
            <p14:sldId id="3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074" userDrawn="1">
          <p15:clr>
            <a:srgbClr val="A4A3A4"/>
          </p15:clr>
        </p15:guide>
        <p15:guide id="2" orient="horz" pos="872" userDrawn="1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orient="horz" pos="3072" userDrawn="1">
          <p15:clr>
            <a:srgbClr val="A4A3A4"/>
          </p15:clr>
        </p15:guide>
        <p15:guide id="5" orient="horz" pos="758" userDrawn="1">
          <p15:clr>
            <a:srgbClr val="A4A3A4"/>
          </p15:clr>
        </p15:guide>
        <p15:guide id="6" orient="horz" pos="1892" userDrawn="1">
          <p15:clr>
            <a:srgbClr val="A4A3A4"/>
          </p15:clr>
        </p15:guide>
        <p15:guide id="7" orient="horz" pos="1234" userDrawn="1">
          <p15:clr>
            <a:srgbClr val="A4A3A4"/>
          </p15:clr>
        </p15:guide>
        <p15:guide id="8" pos="5602">
          <p15:clr>
            <a:srgbClr val="A4A3A4"/>
          </p15:clr>
        </p15:guide>
        <p15:guide id="9" pos="295" userDrawn="1">
          <p15:clr>
            <a:srgbClr val="A4A3A4"/>
          </p15:clr>
        </p15:guide>
        <p15:guide id="10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omm, Nele" initials="NN" lastIdx="12" clrIdx="6">
    <p:extLst>
      <p:ext uri="{19B8F6BF-5375-455C-9EA6-DF929625EA0E}">
        <p15:presenceInfo xmlns:p15="http://schemas.microsoft.com/office/powerpoint/2012/main" userId="S::Nele.Nomm@ecb.europa.eu::88506587-bf59-4257-b8f1-e77810437128" providerId="AD"/>
      </p:ext>
    </p:extLst>
  </p:cmAuthor>
  <p:cmAuthor id="1" name="Pinna, Andrea" initials="AP" lastIdx="39" clrIdx="0">
    <p:extLst>
      <p:ext uri="{19B8F6BF-5375-455C-9EA6-DF929625EA0E}">
        <p15:presenceInfo xmlns:p15="http://schemas.microsoft.com/office/powerpoint/2012/main" userId="Pinna, Andrea" providerId="None"/>
      </p:ext>
    </p:extLst>
  </p:cmAuthor>
  <p:cmAuthor id="8" name="Witlox, Evelien" initials="WE" lastIdx="27" clrIdx="7">
    <p:extLst>
      <p:ext uri="{19B8F6BF-5375-455C-9EA6-DF929625EA0E}">
        <p15:presenceInfo xmlns:p15="http://schemas.microsoft.com/office/powerpoint/2012/main" userId="S::evelien.witlox@ecb.europa.eu::f6595399-2231-4186-90bd-d3bd750e655f" providerId="AD"/>
      </p:ext>
    </p:extLst>
  </p:cmAuthor>
  <p:cmAuthor id="2" name="Arráez González, Maria Teresa" initials="AGMT" lastIdx="7" clrIdx="1">
    <p:extLst>
      <p:ext uri="{19B8F6BF-5375-455C-9EA6-DF929625EA0E}">
        <p15:presenceInfo xmlns:p15="http://schemas.microsoft.com/office/powerpoint/2012/main" userId="S::Mayte.Arraez@ecb.europa.eu::29d8233b-337c-426f-9ca5-cd676c08a484" providerId="AD"/>
      </p:ext>
    </p:extLst>
  </p:cmAuthor>
  <p:cmAuthor id="3" name="Kalmaityte, Barbora" initials="KB" lastIdx="6" clrIdx="2">
    <p:extLst>
      <p:ext uri="{19B8F6BF-5375-455C-9EA6-DF929625EA0E}">
        <p15:presenceInfo xmlns:p15="http://schemas.microsoft.com/office/powerpoint/2012/main" userId="S::Barbora.Kalmaityte@ecb.europa.eu::1df5be34-30fd-45a6-9ce3-6f2f6c16de0f" providerId="AD"/>
      </p:ext>
    </p:extLst>
  </p:cmAuthor>
  <p:cmAuthor id="4" name="Bachmann, Andrej" initials="BA" lastIdx="30" clrIdx="3">
    <p:extLst>
      <p:ext uri="{19B8F6BF-5375-455C-9EA6-DF929625EA0E}">
        <p15:presenceInfo xmlns:p15="http://schemas.microsoft.com/office/powerpoint/2012/main" userId="S::Andrej.Bachmann@ecb.europa.eu::29f1af54-dd5e-4150-b441-ced9d731ec15" providerId="AD"/>
      </p:ext>
    </p:extLst>
  </p:cmAuthor>
  <p:cmAuthor id="5" name="Vita, Alessia" initials="VA" lastIdx="29" clrIdx="4">
    <p:extLst>
      <p:ext uri="{19B8F6BF-5375-455C-9EA6-DF929625EA0E}">
        <p15:presenceInfo xmlns:p15="http://schemas.microsoft.com/office/powerpoint/2012/main" userId="S::alessia.vita@ecb.europa.eu::19bee9fa-0a67-485a-9d39-50c6778424df" providerId="AD"/>
      </p:ext>
    </p:extLst>
  </p:cmAuthor>
  <p:cmAuthor id="6" name="Bergbauer, Stephanie" initials="BS" lastIdx="36" clrIdx="5">
    <p:extLst>
      <p:ext uri="{19B8F6BF-5375-455C-9EA6-DF929625EA0E}">
        <p15:presenceInfo xmlns:p15="http://schemas.microsoft.com/office/powerpoint/2012/main" userId="S::Stephanie.Bergbauer@ecb.europa.eu::082b0b86-d190-4b8d-bc11-8995113db36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99"/>
    <a:srgbClr val="FFFFCC"/>
    <a:srgbClr val="00FF00"/>
    <a:srgbClr val="585858"/>
    <a:srgbClr val="9EC9EA"/>
    <a:srgbClr val="328DD2"/>
    <a:srgbClr val="195FB5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5" autoAdjust="0"/>
    <p:restoredTop sz="84650" autoAdjust="0"/>
  </p:normalViewPr>
  <p:slideViewPr>
    <p:cSldViewPr snapToGrid="0">
      <p:cViewPr varScale="1">
        <p:scale>
          <a:sx n="122" d="100"/>
          <a:sy n="122" d="100"/>
        </p:scale>
        <p:origin x="1158" y="90"/>
      </p:cViewPr>
      <p:guideLst>
        <p:guide orient="horz" pos="2074"/>
        <p:guide orient="horz" pos="872"/>
        <p:guide orient="horz" pos="2799"/>
        <p:guide orient="horz" pos="3072"/>
        <p:guide orient="horz" pos="758"/>
        <p:guide orient="horz" pos="1892"/>
        <p:guide orient="horz" pos="1234"/>
        <p:guide pos="5602"/>
        <p:guide pos="29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-2322" y="-9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40ABB2-1639-4089-9B07-8D88BDC17EC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F2D0ABA5-E46A-4F56-B5FD-EB2117AEE5C5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000" dirty="0"/>
            <a:t>Q4-2021</a:t>
          </a:r>
          <a:endParaRPr lang="en-GB" sz="1000" dirty="0"/>
        </a:p>
      </dgm:t>
    </dgm:pt>
    <dgm:pt modelId="{98548226-3C04-45AF-B5EB-9A2C788B0CE9}" type="parTrans" cxnId="{E005287F-A432-4A5C-95FF-9133F374CA2B}">
      <dgm:prSet/>
      <dgm:spPr/>
      <dgm:t>
        <a:bodyPr/>
        <a:lstStyle/>
        <a:p>
          <a:endParaRPr lang="en-GB" sz="1000"/>
        </a:p>
      </dgm:t>
    </dgm:pt>
    <dgm:pt modelId="{47582D9F-B24A-4E2E-9259-532B78952D9E}" type="sibTrans" cxnId="{E005287F-A432-4A5C-95FF-9133F374CA2B}">
      <dgm:prSet/>
      <dgm:spPr/>
      <dgm:t>
        <a:bodyPr/>
        <a:lstStyle/>
        <a:p>
          <a:endParaRPr lang="en-GB" sz="1000"/>
        </a:p>
      </dgm:t>
    </dgm:pt>
    <dgm:pt modelId="{FE0EB1DF-A319-4327-AD94-932A2D6C0723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sz="1000" dirty="0"/>
            <a:t>Q1-2022</a:t>
          </a:r>
          <a:endParaRPr lang="en-GB" sz="1000" dirty="0"/>
        </a:p>
      </dgm:t>
    </dgm:pt>
    <dgm:pt modelId="{5E14B9F8-C8C2-4D87-8CC4-231DC78BADDD}" type="parTrans" cxnId="{9FF9F206-85DF-4579-81A4-C52F2B531162}">
      <dgm:prSet/>
      <dgm:spPr/>
      <dgm:t>
        <a:bodyPr/>
        <a:lstStyle/>
        <a:p>
          <a:endParaRPr lang="en-GB" sz="1000"/>
        </a:p>
      </dgm:t>
    </dgm:pt>
    <dgm:pt modelId="{F3B970F3-D023-4F36-AD40-5CE5BA41F5DD}" type="sibTrans" cxnId="{9FF9F206-85DF-4579-81A4-C52F2B531162}">
      <dgm:prSet/>
      <dgm:spPr/>
      <dgm:t>
        <a:bodyPr/>
        <a:lstStyle/>
        <a:p>
          <a:endParaRPr lang="en-GB" sz="1000"/>
        </a:p>
      </dgm:t>
    </dgm:pt>
    <dgm:pt modelId="{67C38EE1-1DA8-430F-87CF-7693EA7DA8E8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sz="1000" dirty="0"/>
            <a:t>Q2-2022</a:t>
          </a:r>
          <a:endParaRPr lang="en-GB" sz="1000" dirty="0"/>
        </a:p>
      </dgm:t>
    </dgm:pt>
    <dgm:pt modelId="{F1B95FCF-77AA-4298-B8E4-279632BAAD8A}" type="parTrans" cxnId="{8FC6497F-4315-435F-8080-F938794660FA}">
      <dgm:prSet/>
      <dgm:spPr/>
      <dgm:t>
        <a:bodyPr/>
        <a:lstStyle/>
        <a:p>
          <a:endParaRPr lang="en-GB" sz="1000"/>
        </a:p>
      </dgm:t>
    </dgm:pt>
    <dgm:pt modelId="{B8A761FA-832B-4C7B-B768-C44925A182F8}" type="sibTrans" cxnId="{8FC6497F-4315-435F-8080-F938794660FA}">
      <dgm:prSet/>
      <dgm:spPr/>
      <dgm:t>
        <a:bodyPr/>
        <a:lstStyle/>
        <a:p>
          <a:endParaRPr lang="en-GB" sz="1000"/>
        </a:p>
      </dgm:t>
    </dgm:pt>
    <dgm:pt modelId="{F5CC5AF4-CA39-4E48-9810-5A27D620CF2C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000" dirty="0"/>
            <a:t>Q3-2022</a:t>
          </a:r>
          <a:endParaRPr lang="en-GB" sz="1000" dirty="0"/>
        </a:p>
      </dgm:t>
    </dgm:pt>
    <dgm:pt modelId="{220CD3B5-56BE-4EED-882C-FB350104F07C}" type="parTrans" cxnId="{ECE59F65-802D-4A79-A605-020279604A79}">
      <dgm:prSet/>
      <dgm:spPr/>
      <dgm:t>
        <a:bodyPr/>
        <a:lstStyle/>
        <a:p>
          <a:endParaRPr lang="en-GB" sz="1000"/>
        </a:p>
      </dgm:t>
    </dgm:pt>
    <dgm:pt modelId="{2E1BB13A-6946-4179-AB31-6E4658406DB7}" type="sibTrans" cxnId="{ECE59F65-802D-4A79-A605-020279604A79}">
      <dgm:prSet/>
      <dgm:spPr/>
      <dgm:t>
        <a:bodyPr/>
        <a:lstStyle/>
        <a:p>
          <a:endParaRPr lang="en-GB" sz="1000"/>
        </a:p>
      </dgm:t>
    </dgm:pt>
    <dgm:pt modelId="{921A1EE7-7CD0-4FA6-99A7-0C9AA8E4D0E4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000" dirty="0"/>
            <a:t>Q4-2022</a:t>
          </a:r>
          <a:endParaRPr lang="en-GB" sz="1000" dirty="0"/>
        </a:p>
      </dgm:t>
    </dgm:pt>
    <dgm:pt modelId="{32EE801D-758C-47B1-B965-28347D7DF925}" type="parTrans" cxnId="{FC086F7B-A2BC-4988-ABB7-445DF804EEF4}">
      <dgm:prSet/>
      <dgm:spPr/>
      <dgm:t>
        <a:bodyPr/>
        <a:lstStyle/>
        <a:p>
          <a:endParaRPr lang="en-GB" sz="1000"/>
        </a:p>
      </dgm:t>
    </dgm:pt>
    <dgm:pt modelId="{2680D9CD-D9B6-4486-8E28-7B0FC5051FE0}" type="sibTrans" cxnId="{FC086F7B-A2BC-4988-ABB7-445DF804EEF4}">
      <dgm:prSet/>
      <dgm:spPr/>
      <dgm:t>
        <a:bodyPr/>
        <a:lstStyle/>
        <a:p>
          <a:endParaRPr lang="en-GB" sz="1000"/>
        </a:p>
      </dgm:t>
    </dgm:pt>
    <dgm:pt modelId="{BB9AC10D-1BA7-425F-8E9E-A31CA4903047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000" dirty="0"/>
            <a:t>Q1-2023</a:t>
          </a:r>
          <a:endParaRPr lang="en-GB" sz="1000" dirty="0"/>
        </a:p>
      </dgm:t>
    </dgm:pt>
    <dgm:pt modelId="{9F972BC8-ED90-4806-8DD8-E46DF0AB790E}" type="parTrans" cxnId="{5E058542-AB35-4983-9D47-AA509023EE89}">
      <dgm:prSet/>
      <dgm:spPr/>
      <dgm:t>
        <a:bodyPr/>
        <a:lstStyle/>
        <a:p>
          <a:endParaRPr lang="en-GB" sz="1000"/>
        </a:p>
      </dgm:t>
    </dgm:pt>
    <dgm:pt modelId="{3562DD8C-F922-497D-A348-2507F4F25978}" type="sibTrans" cxnId="{5E058542-AB35-4983-9D47-AA509023EE89}">
      <dgm:prSet/>
      <dgm:spPr/>
      <dgm:t>
        <a:bodyPr/>
        <a:lstStyle/>
        <a:p>
          <a:endParaRPr lang="en-GB" sz="1000"/>
        </a:p>
      </dgm:t>
    </dgm:pt>
    <dgm:pt modelId="{639C22CC-E941-4E48-A4AB-C9EFD10A6CFA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000" dirty="0"/>
            <a:t>Q2-2023</a:t>
          </a:r>
          <a:endParaRPr lang="en-GB" sz="1000" dirty="0"/>
        </a:p>
      </dgm:t>
    </dgm:pt>
    <dgm:pt modelId="{7FD05FAE-B49A-45E9-B21D-0809C3B759A2}" type="parTrans" cxnId="{51DC4FE7-BE96-4803-87F0-CAF693AA4F9B}">
      <dgm:prSet/>
      <dgm:spPr/>
      <dgm:t>
        <a:bodyPr/>
        <a:lstStyle/>
        <a:p>
          <a:endParaRPr lang="en-GB" sz="1000"/>
        </a:p>
      </dgm:t>
    </dgm:pt>
    <dgm:pt modelId="{32E33A6B-2FCE-4232-AACB-7D4B56655BF8}" type="sibTrans" cxnId="{51DC4FE7-BE96-4803-87F0-CAF693AA4F9B}">
      <dgm:prSet/>
      <dgm:spPr/>
      <dgm:t>
        <a:bodyPr/>
        <a:lstStyle/>
        <a:p>
          <a:endParaRPr lang="en-GB" sz="1000"/>
        </a:p>
      </dgm:t>
    </dgm:pt>
    <dgm:pt modelId="{D4C86425-8E08-43C7-8E5B-2E2F8062819B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000" dirty="0"/>
            <a:t>Q3-2023</a:t>
          </a:r>
          <a:endParaRPr lang="en-GB" sz="1000" dirty="0"/>
        </a:p>
      </dgm:t>
    </dgm:pt>
    <dgm:pt modelId="{EA809678-3EE4-4165-8FA6-8EC62C356880}" type="parTrans" cxnId="{69C43AEA-E8A4-4512-AEE5-58D9398CE4AF}">
      <dgm:prSet/>
      <dgm:spPr/>
      <dgm:t>
        <a:bodyPr/>
        <a:lstStyle/>
        <a:p>
          <a:endParaRPr lang="en-GB" sz="1000"/>
        </a:p>
      </dgm:t>
    </dgm:pt>
    <dgm:pt modelId="{F2169EBB-2092-46A9-8234-53F2916F6C97}" type="sibTrans" cxnId="{69C43AEA-E8A4-4512-AEE5-58D9398CE4AF}">
      <dgm:prSet/>
      <dgm:spPr/>
      <dgm:t>
        <a:bodyPr/>
        <a:lstStyle/>
        <a:p>
          <a:endParaRPr lang="en-GB" sz="1000"/>
        </a:p>
      </dgm:t>
    </dgm:pt>
    <dgm:pt modelId="{E2336FCC-39D3-491E-B8F2-DB5DBFCB5A2E}" type="pres">
      <dgm:prSet presAssocID="{0540ABB2-1639-4089-9B07-8D88BDC17ECB}" presName="Name0" presStyleCnt="0">
        <dgm:presLayoutVars>
          <dgm:dir/>
          <dgm:resizeHandles val="exact"/>
        </dgm:presLayoutVars>
      </dgm:prSet>
      <dgm:spPr/>
    </dgm:pt>
    <dgm:pt modelId="{8D78408F-A556-449A-B7C1-CB2B3F779D59}" type="pres">
      <dgm:prSet presAssocID="{F2D0ABA5-E46A-4F56-B5FD-EB2117AEE5C5}" presName="parTxOnly" presStyleLbl="node1" presStyleIdx="0" presStyleCnt="8">
        <dgm:presLayoutVars>
          <dgm:bulletEnabled val="1"/>
        </dgm:presLayoutVars>
      </dgm:prSet>
      <dgm:spPr/>
    </dgm:pt>
    <dgm:pt modelId="{5F42ABDD-46E4-4601-B644-04D9E16810CF}" type="pres">
      <dgm:prSet presAssocID="{47582D9F-B24A-4E2E-9259-532B78952D9E}" presName="parSpace" presStyleCnt="0"/>
      <dgm:spPr/>
    </dgm:pt>
    <dgm:pt modelId="{D66D7CF7-487F-48D9-962C-FACBF52B2830}" type="pres">
      <dgm:prSet presAssocID="{FE0EB1DF-A319-4327-AD94-932A2D6C0723}" presName="parTxOnly" presStyleLbl="node1" presStyleIdx="1" presStyleCnt="8">
        <dgm:presLayoutVars>
          <dgm:bulletEnabled val="1"/>
        </dgm:presLayoutVars>
      </dgm:prSet>
      <dgm:spPr/>
    </dgm:pt>
    <dgm:pt modelId="{BDC823FD-0CF8-4C90-BB00-F02D720D9C0F}" type="pres">
      <dgm:prSet presAssocID="{F3B970F3-D023-4F36-AD40-5CE5BA41F5DD}" presName="parSpace" presStyleCnt="0"/>
      <dgm:spPr/>
    </dgm:pt>
    <dgm:pt modelId="{D17E31E3-21F6-4FED-958A-B3393221554B}" type="pres">
      <dgm:prSet presAssocID="{67C38EE1-1DA8-430F-87CF-7693EA7DA8E8}" presName="parTxOnly" presStyleLbl="node1" presStyleIdx="2" presStyleCnt="8">
        <dgm:presLayoutVars>
          <dgm:bulletEnabled val="1"/>
        </dgm:presLayoutVars>
      </dgm:prSet>
      <dgm:spPr/>
    </dgm:pt>
    <dgm:pt modelId="{DFF015E5-CFC9-4163-ACAF-38A3FACCE71A}" type="pres">
      <dgm:prSet presAssocID="{B8A761FA-832B-4C7B-B768-C44925A182F8}" presName="parSpace" presStyleCnt="0"/>
      <dgm:spPr/>
    </dgm:pt>
    <dgm:pt modelId="{2E2F6060-C2DB-414B-BAC6-38CE5E12B334}" type="pres">
      <dgm:prSet presAssocID="{F5CC5AF4-CA39-4E48-9810-5A27D620CF2C}" presName="parTxOnly" presStyleLbl="node1" presStyleIdx="3" presStyleCnt="8">
        <dgm:presLayoutVars>
          <dgm:bulletEnabled val="1"/>
        </dgm:presLayoutVars>
      </dgm:prSet>
      <dgm:spPr/>
    </dgm:pt>
    <dgm:pt modelId="{085CD90E-79BD-41D0-9951-3DC853C160BE}" type="pres">
      <dgm:prSet presAssocID="{2E1BB13A-6946-4179-AB31-6E4658406DB7}" presName="parSpace" presStyleCnt="0"/>
      <dgm:spPr/>
    </dgm:pt>
    <dgm:pt modelId="{B68F7438-167A-4D85-B07E-040A3CCC69DE}" type="pres">
      <dgm:prSet presAssocID="{921A1EE7-7CD0-4FA6-99A7-0C9AA8E4D0E4}" presName="parTxOnly" presStyleLbl="node1" presStyleIdx="4" presStyleCnt="8">
        <dgm:presLayoutVars>
          <dgm:bulletEnabled val="1"/>
        </dgm:presLayoutVars>
      </dgm:prSet>
      <dgm:spPr/>
    </dgm:pt>
    <dgm:pt modelId="{46C47916-7319-46E3-A508-76F36CC76BFA}" type="pres">
      <dgm:prSet presAssocID="{2680D9CD-D9B6-4486-8E28-7B0FC5051FE0}" presName="parSpace" presStyleCnt="0"/>
      <dgm:spPr/>
    </dgm:pt>
    <dgm:pt modelId="{AB75EEC8-A2CA-4E72-902A-7275D6CBA776}" type="pres">
      <dgm:prSet presAssocID="{BB9AC10D-1BA7-425F-8E9E-A31CA4903047}" presName="parTxOnly" presStyleLbl="node1" presStyleIdx="5" presStyleCnt="8">
        <dgm:presLayoutVars>
          <dgm:bulletEnabled val="1"/>
        </dgm:presLayoutVars>
      </dgm:prSet>
      <dgm:spPr/>
    </dgm:pt>
    <dgm:pt modelId="{FEEEB08F-58EF-4BF5-AB07-494D388EFDCA}" type="pres">
      <dgm:prSet presAssocID="{3562DD8C-F922-497D-A348-2507F4F25978}" presName="parSpace" presStyleCnt="0"/>
      <dgm:spPr/>
    </dgm:pt>
    <dgm:pt modelId="{764A5DC2-C9C4-4B14-9BE8-BAFFABA08475}" type="pres">
      <dgm:prSet presAssocID="{639C22CC-E941-4E48-A4AB-C9EFD10A6CFA}" presName="parTxOnly" presStyleLbl="node1" presStyleIdx="6" presStyleCnt="8">
        <dgm:presLayoutVars>
          <dgm:bulletEnabled val="1"/>
        </dgm:presLayoutVars>
      </dgm:prSet>
      <dgm:spPr/>
    </dgm:pt>
    <dgm:pt modelId="{247F87F2-7361-4B01-A754-AB651B87AF8B}" type="pres">
      <dgm:prSet presAssocID="{32E33A6B-2FCE-4232-AACB-7D4B56655BF8}" presName="parSpace" presStyleCnt="0"/>
      <dgm:spPr/>
    </dgm:pt>
    <dgm:pt modelId="{6B931107-5F3F-4AAB-B40D-6AF67F609596}" type="pres">
      <dgm:prSet presAssocID="{D4C86425-8E08-43C7-8E5B-2E2F8062819B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9FF9F206-85DF-4579-81A4-C52F2B531162}" srcId="{0540ABB2-1639-4089-9B07-8D88BDC17ECB}" destId="{FE0EB1DF-A319-4327-AD94-932A2D6C0723}" srcOrd="1" destOrd="0" parTransId="{5E14B9F8-C8C2-4D87-8CC4-231DC78BADDD}" sibTransId="{F3B970F3-D023-4F36-AD40-5CE5BA41F5DD}"/>
    <dgm:cxn modelId="{D518EB0A-0741-4C7D-822B-A17338AE3444}" type="presOf" srcId="{921A1EE7-7CD0-4FA6-99A7-0C9AA8E4D0E4}" destId="{B68F7438-167A-4D85-B07E-040A3CCC69DE}" srcOrd="0" destOrd="0" presId="urn:microsoft.com/office/officeart/2005/8/layout/hChevron3"/>
    <dgm:cxn modelId="{457B331E-24D0-489D-80F2-952A3E35AF1C}" type="presOf" srcId="{BB9AC10D-1BA7-425F-8E9E-A31CA4903047}" destId="{AB75EEC8-A2CA-4E72-902A-7275D6CBA776}" srcOrd="0" destOrd="0" presId="urn:microsoft.com/office/officeart/2005/8/layout/hChevron3"/>
    <dgm:cxn modelId="{FF8F8E22-78A1-464D-B835-8B5431AF4244}" type="presOf" srcId="{67C38EE1-1DA8-430F-87CF-7693EA7DA8E8}" destId="{D17E31E3-21F6-4FED-958A-B3393221554B}" srcOrd="0" destOrd="0" presId="urn:microsoft.com/office/officeart/2005/8/layout/hChevron3"/>
    <dgm:cxn modelId="{7111862B-DB97-4E60-B46E-C01D7E98AC0D}" type="presOf" srcId="{639C22CC-E941-4E48-A4AB-C9EFD10A6CFA}" destId="{764A5DC2-C9C4-4B14-9BE8-BAFFABA08475}" srcOrd="0" destOrd="0" presId="urn:microsoft.com/office/officeart/2005/8/layout/hChevron3"/>
    <dgm:cxn modelId="{5E058542-AB35-4983-9D47-AA509023EE89}" srcId="{0540ABB2-1639-4089-9B07-8D88BDC17ECB}" destId="{BB9AC10D-1BA7-425F-8E9E-A31CA4903047}" srcOrd="5" destOrd="0" parTransId="{9F972BC8-ED90-4806-8DD8-E46DF0AB790E}" sibTransId="{3562DD8C-F922-497D-A348-2507F4F25978}"/>
    <dgm:cxn modelId="{ECE59F65-802D-4A79-A605-020279604A79}" srcId="{0540ABB2-1639-4089-9B07-8D88BDC17ECB}" destId="{F5CC5AF4-CA39-4E48-9810-5A27D620CF2C}" srcOrd="3" destOrd="0" parTransId="{220CD3B5-56BE-4EED-882C-FB350104F07C}" sibTransId="{2E1BB13A-6946-4179-AB31-6E4658406DB7}"/>
    <dgm:cxn modelId="{653DE456-2AEB-4D80-98F2-22E2F95BF5D0}" type="presOf" srcId="{0540ABB2-1639-4089-9B07-8D88BDC17ECB}" destId="{E2336FCC-39D3-491E-B8F2-DB5DBFCB5A2E}" srcOrd="0" destOrd="0" presId="urn:microsoft.com/office/officeart/2005/8/layout/hChevron3"/>
    <dgm:cxn modelId="{FC086F7B-A2BC-4988-ABB7-445DF804EEF4}" srcId="{0540ABB2-1639-4089-9B07-8D88BDC17ECB}" destId="{921A1EE7-7CD0-4FA6-99A7-0C9AA8E4D0E4}" srcOrd="4" destOrd="0" parTransId="{32EE801D-758C-47B1-B965-28347D7DF925}" sibTransId="{2680D9CD-D9B6-4486-8E28-7B0FC5051FE0}"/>
    <dgm:cxn modelId="{E005287F-A432-4A5C-95FF-9133F374CA2B}" srcId="{0540ABB2-1639-4089-9B07-8D88BDC17ECB}" destId="{F2D0ABA5-E46A-4F56-B5FD-EB2117AEE5C5}" srcOrd="0" destOrd="0" parTransId="{98548226-3C04-45AF-B5EB-9A2C788B0CE9}" sibTransId="{47582D9F-B24A-4E2E-9259-532B78952D9E}"/>
    <dgm:cxn modelId="{8FC6497F-4315-435F-8080-F938794660FA}" srcId="{0540ABB2-1639-4089-9B07-8D88BDC17ECB}" destId="{67C38EE1-1DA8-430F-87CF-7693EA7DA8E8}" srcOrd="2" destOrd="0" parTransId="{F1B95FCF-77AA-4298-B8E4-279632BAAD8A}" sibTransId="{B8A761FA-832B-4C7B-B768-C44925A182F8}"/>
    <dgm:cxn modelId="{A807D2B2-FF9B-4C37-9B9C-9C748DEB30F0}" type="presOf" srcId="{FE0EB1DF-A319-4327-AD94-932A2D6C0723}" destId="{D66D7CF7-487F-48D9-962C-FACBF52B2830}" srcOrd="0" destOrd="0" presId="urn:microsoft.com/office/officeart/2005/8/layout/hChevron3"/>
    <dgm:cxn modelId="{8A49F4C5-D177-459B-9477-C261A5F0B4FF}" type="presOf" srcId="{F5CC5AF4-CA39-4E48-9810-5A27D620CF2C}" destId="{2E2F6060-C2DB-414B-BAC6-38CE5E12B334}" srcOrd="0" destOrd="0" presId="urn:microsoft.com/office/officeart/2005/8/layout/hChevron3"/>
    <dgm:cxn modelId="{6E427CCA-7B60-4DAD-A40F-3678FB88BDA0}" type="presOf" srcId="{F2D0ABA5-E46A-4F56-B5FD-EB2117AEE5C5}" destId="{8D78408F-A556-449A-B7C1-CB2B3F779D59}" srcOrd="0" destOrd="0" presId="urn:microsoft.com/office/officeart/2005/8/layout/hChevron3"/>
    <dgm:cxn modelId="{51DC4FE7-BE96-4803-87F0-CAF693AA4F9B}" srcId="{0540ABB2-1639-4089-9B07-8D88BDC17ECB}" destId="{639C22CC-E941-4E48-A4AB-C9EFD10A6CFA}" srcOrd="6" destOrd="0" parTransId="{7FD05FAE-B49A-45E9-B21D-0809C3B759A2}" sibTransId="{32E33A6B-2FCE-4232-AACB-7D4B56655BF8}"/>
    <dgm:cxn modelId="{BA6C76E9-43D9-467A-832A-21796D526D25}" type="presOf" srcId="{D4C86425-8E08-43C7-8E5B-2E2F8062819B}" destId="{6B931107-5F3F-4AAB-B40D-6AF67F609596}" srcOrd="0" destOrd="0" presId="urn:microsoft.com/office/officeart/2005/8/layout/hChevron3"/>
    <dgm:cxn modelId="{69C43AEA-E8A4-4512-AEE5-58D9398CE4AF}" srcId="{0540ABB2-1639-4089-9B07-8D88BDC17ECB}" destId="{D4C86425-8E08-43C7-8E5B-2E2F8062819B}" srcOrd="7" destOrd="0" parTransId="{EA809678-3EE4-4165-8FA6-8EC62C356880}" sibTransId="{F2169EBB-2092-46A9-8234-53F2916F6C97}"/>
    <dgm:cxn modelId="{7924D414-4D77-4BE6-9569-56DAC5D7D89A}" type="presParOf" srcId="{E2336FCC-39D3-491E-B8F2-DB5DBFCB5A2E}" destId="{8D78408F-A556-449A-B7C1-CB2B3F779D59}" srcOrd="0" destOrd="0" presId="urn:microsoft.com/office/officeart/2005/8/layout/hChevron3"/>
    <dgm:cxn modelId="{24677881-E9E0-4E71-953E-DEF31B866908}" type="presParOf" srcId="{E2336FCC-39D3-491E-B8F2-DB5DBFCB5A2E}" destId="{5F42ABDD-46E4-4601-B644-04D9E16810CF}" srcOrd="1" destOrd="0" presId="urn:microsoft.com/office/officeart/2005/8/layout/hChevron3"/>
    <dgm:cxn modelId="{CB09FEE2-6818-4DE1-9251-3A37F5BB664A}" type="presParOf" srcId="{E2336FCC-39D3-491E-B8F2-DB5DBFCB5A2E}" destId="{D66D7CF7-487F-48D9-962C-FACBF52B2830}" srcOrd="2" destOrd="0" presId="urn:microsoft.com/office/officeart/2005/8/layout/hChevron3"/>
    <dgm:cxn modelId="{2BE8C604-7044-4363-AA7D-5C2F72D6DB78}" type="presParOf" srcId="{E2336FCC-39D3-491E-B8F2-DB5DBFCB5A2E}" destId="{BDC823FD-0CF8-4C90-BB00-F02D720D9C0F}" srcOrd="3" destOrd="0" presId="urn:microsoft.com/office/officeart/2005/8/layout/hChevron3"/>
    <dgm:cxn modelId="{09EF7690-A13F-4446-BD4E-FFA59C279EF2}" type="presParOf" srcId="{E2336FCC-39D3-491E-B8F2-DB5DBFCB5A2E}" destId="{D17E31E3-21F6-4FED-958A-B3393221554B}" srcOrd="4" destOrd="0" presId="urn:microsoft.com/office/officeart/2005/8/layout/hChevron3"/>
    <dgm:cxn modelId="{D9575642-F598-40EB-8A37-7E39D9F820AA}" type="presParOf" srcId="{E2336FCC-39D3-491E-B8F2-DB5DBFCB5A2E}" destId="{DFF015E5-CFC9-4163-ACAF-38A3FACCE71A}" srcOrd="5" destOrd="0" presId="urn:microsoft.com/office/officeart/2005/8/layout/hChevron3"/>
    <dgm:cxn modelId="{7C30F465-AD1F-4E81-BBC8-2A3058492FAD}" type="presParOf" srcId="{E2336FCC-39D3-491E-B8F2-DB5DBFCB5A2E}" destId="{2E2F6060-C2DB-414B-BAC6-38CE5E12B334}" srcOrd="6" destOrd="0" presId="urn:microsoft.com/office/officeart/2005/8/layout/hChevron3"/>
    <dgm:cxn modelId="{22195A03-74A7-43C7-B5AE-608CA07C05B9}" type="presParOf" srcId="{E2336FCC-39D3-491E-B8F2-DB5DBFCB5A2E}" destId="{085CD90E-79BD-41D0-9951-3DC853C160BE}" srcOrd="7" destOrd="0" presId="urn:microsoft.com/office/officeart/2005/8/layout/hChevron3"/>
    <dgm:cxn modelId="{322F3ED7-D27D-4A24-AB7D-0A027EACFAA2}" type="presParOf" srcId="{E2336FCC-39D3-491E-B8F2-DB5DBFCB5A2E}" destId="{B68F7438-167A-4D85-B07E-040A3CCC69DE}" srcOrd="8" destOrd="0" presId="urn:microsoft.com/office/officeart/2005/8/layout/hChevron3"/>
    <dgm:cxn modelId="{EC216162-6D12-4DEF-A9D8-DCCC3EC53849}" type="presParOf" srcId="{E2336FCC-39D3-491E-B8F2-DB5DBFCB5A2E}" destId="{46C47916-7319-46E3-A508-76F36CC76BFA}" srcOrd="9" destOrd="0" presId="urn:microsoft.com/office/officeart/2005/8/layout/hChevron3"/>
    <dgm:cxn modelId="{69DE32C5-30B1-4CE9-88B6-7D305280ED31}" type="presParOf" srcId="{E2336FCC-39D3-491E-B8F2-DB5DBFCB5A2E}" destId="{AB75EEC8-A2CA-4E72-902A-7275D6CBA776}" srcOrd="10" destOrd="0" presId="urn:microsoft.com/office/officeart/2005/8/layout/hChevron3"/>
    <dgm:cxn modelId="{7C915045-75E8-42D6-BAD5-94C925C58320}" type="presParOf" srcId="{E2336FCC-39D3-491E-B8F2-DB5DBFCB5A2E}" destId="{FEEEB08F-58EF-4BF5-AB07-494D388EFDCA}" srcOrd="11" destOrd="0" presId="urn:microsoft.com/office/officeart/2005/8/layout/hChevron3"/>
    <dgm:cxn modelId="{E0B2E587-5BAF-4B31-8B83-58EC0AFB9A14}" type="presParOf" srcId="{E2336FCC-39D3-491E-B8F2-DB5DBFCB5A2E}" destId="{764A5DC2-C9C4-4B14-9BE8-BAFFABA08475}" srcOrd="12" destOrd="0" presId="urn:microsoft.com/office/officeart/2005/8/layout/hChevron3"/>
    <dgm:cxn modelId="{249AAFA4-1EEA-4482-94A2-0E1AF94E4FC4}" type="presParOf" srcId="{E2336FCC-39D3-491E-B8F2-DB5DBFCB5A2E}" destId="{247F87F2-7361-4B01-A754-AB651B87AF8B}" srcOrd="13" destOrd="0" presId="urn:microsoft.com/office/officeart/2005/8/layout/hChevron3"/>
    <dgm:cxn modelId="{C466D7B0-8E48-4B89-AC90-2118CC7326C6}" type="presParOf" srcId="{E2336FCC-39D3-491E-B8F2-DB5DBFCB5A2E}" destId="{6B931107-5F3F-4AAB-B40D-6AF67F609596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E86C1A-6C67-46E6-84AF-23E3963EE40D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F4020B26-62AF-4E5D-BE63-FD578CE8EEC7}">
      <dgm:prSet phldrT="[Text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GB" sz="1200" b="1" u="none" dirty="0"/>
            <a:t>OPTION 1</a:t>
          </a:r>
          <a:r>
            <a:rPr lang="en-GB" sz="1200" b="1" dirty="0"/>
            <a:t> </a:t>
          </a:r>
        </a:p>
        <a:p>
          <a:pPr algn="ctr">
            <a:lnSpc>
              <a:spcPct val="100000"/>
            </a:lnSpc>
            <a:spcAft>
              <a:spcPts val="1800"/>
            </a:spcAft>
          </a:pPr>
          <a:r>
            <a:rPr lang="en-GB" sz="1200" dirty="0"/>
            <a:t>With </a:t>
          </a:r>
          <a:r>
            <a:rPr lang="en-GB" sz="1200" b="1" u="sng" dirty="0"/>
            <a:t>peer-to-peer validation of offline transaction</a:t>
          </a:r>
          <a:endParaRPr lang="en-GB" sz="1200" dirty="0"/>
        </a:p>
      </dgm:t>
    </dgm:pt>
    <dgm:pt modelId="{3F3A1E7A-3648-48DD-807A-24A400B98B10}" type="parTrans" cxnId="{2115D90B-0358-43BA-8CF8-618B8C997BA2}">
      <dgm:prSet/>
      <dgm:spPr/>
      <dgm:t>
        <a:bodyPr/>
        <a:lstStyle/>
        <a:p>
          <a:endParaRPr lang="en-GB" sz="1200"/>
        </a:p>
      </dgm:t>
    </dgm:pt>
    <dgm:pt modelId="{0577AAD1-3F8E-4C9B-A4E1-DAD025411B95}" type="sibTrans" cxnId="{2115D90B-0358-43BA-8CF8-618B8C997BA2}">
      <dgm:prSet/>
      <dgm:spPr/>
      <dgm:t>
        <a:bodyPr/>
        <a:lstStyle/>
        <a:p>
          <a:endParaRPr lang="en-GB" sz="1200"/>
        </a:p>
      </dgm:t>
    </dgm:pt>
    <dgm:pt modelId="{EAE78915-7CFB-490C-9B11-629AEC544318}">
      <dgm:prSet phldrT="[Text]" custT="1"/>
      <dgm:spPr/>
      <dgm:t>
        <a:bodyPr/>
        <a:lstStyle/>
        <a:p>
          <a:pPr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/>
            <a:t>Peer-to-peer validation of offline </a:t>
          </a:r>
          <a:r>
            <a:rPr lang="en-GB" sz="1200" b="0" strike="noStrike" kern="1200" dirty="0"/>
            <a:t>transactions</a:t>
          </a:r>
          <a:r>
            <a:rPr lang="en-GB" sz="1200" b="0" kern="1200" dirty="0"/>
            <a:t> via secure hardware devices</a:t>
          </a:r>
        </a:p>
      </dgm:t>
    </dgm:pt>
    <dgm:pt modelId="{E8A92F56-7768-4600-B1B9-FCEA5F23E1E1}" type="parTrans" cxnId="{4A0E5184-AC3D-407A-A81C-5C8668648F2E}">
      <dgm:prSet/>
      <dgm:spPr/>
      <dgm:t>
        <a:bodyPr/>
        <a:lstStyle/>
        <a:p>
          <a:endParaRPr lang="en-GB" sz="1200"/>
        </a:p>
      </dgm:t>
    </dgm:pt>
    <dgm:pt modelId="{366C1BCE-40E8-4C28-B61F-C2ABE882BA4B}" type="sibTrans" cxnId="{4A0E5184-AC3D-407A-A81C-5C8668648F2E}">
      <dgm:prSet/>
      <dgm:spPr/>
      <dgm:t>
        <a:bodyPr/>
        <a:lstStyle/>
        <a:p>
          <a:endParaRPr lang="en-GB" sz="1200"/>
        </a:p>
      </dgm:t>
    </dgm:pt>
    <dgm:pt modelId="{3E45F039-5152-462F-A9CA-A20B5FCDEA17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GB" sz="1200" b="1" u="none" dirty="0"/>
            <a:t>OPTION 2</a:t>
          </a:r>
          <a:r>
            <a:rPr lang="en-GB" sz="1200" b="1" dirty="0"/>
            <a:t> </a:t>
          </a:r>
        </a:p>
        <a:p>
          <a:pPr>
            <a:spcAft>
              <a:spcPct val="35000"/>
            </a:spcAft>
          </a:pPr>
          <a:r>
            <a:rPr lang="en-GB" sz="1200" dirty="0"/>
            <a:t>Available </a:t>
          </a:r>
          <a:r>
            <a:rPr lang="en-GB" sz="1200" b="1" u="sng" dirty="0"/>
            <a:t>online and validated by a third-party</a:t>
          </a:r>
          <a:endParaRPr lang="en-GB" sz="1200" dirty="0"/>
        </a:p>
      </dgm:t>
    </dgm:pt>
    <dgm:pt modelId="{38AA51AE-2DD2-4342-8E22-4AE67F69F0D2}" type="parTrans" cxnId="{475D78BC-2E5B-40E1-8C5F-2DD5DB62A5E0}">
      <dgm:prSet/>
      <dgm:spPr/>
      <dgm:t>
        <a:bodyPr/>
        <a:lstStyle/>
        <a:p>
          <a:endParaRPr lang="en-GB" sz="1200"/>
        </a:p>
      </dgm:t>
    </dgm:pt>
    <dgm:pt modelId="{35A40020-FBAF-43A3-9B0E-E420C96C3E26}" type="sibTrans" cxnId="{475D78BC-2E5B-40E1-8C5F-2DD5DB62A5E0}">
      <dgm:prSet/>
      <dgm:spPr/>
      <dgm:t>
        <a:bodyPr/>
        <a:lstStyle/>
        <a:p>
          <a:endParaRPr lang="en-GB" sz="1200"/>
        </a:p>
      </dgm:t>
    </dgm:pt>
    <dgm:pt modelId="{4C3177AD-1AF2-4A52-AD2A-221EA1263D2D}">
      <dgm:prSet phldrT="[Text]" custT="1"/>
      <dgm:spPr/>
      <dgm:t>
        <a:bodyPr/>
        <a:lstStyle/>
        <a:p>
          <a:pPr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dirty="0"/>
            <a:t>Third-party validation of online transactions</a:t>
          </a:r>
        </a:p>
      </dgm:t>
    </dgm:pt>
    <dgm:pt modelId="{A9312568-25A0-464C-B8AD-E98AAB93FF2D}" type="parTrans" cxnId="{ECCA1F83-9C87-405E-A44A-87DE9208030C}">
      <dgm:prSet/>
      <dgm:spPr/>
      <dgm:t>
        <a:bodyPr/>
        <a:lstStyle/>
        <a:p>
          <a:endParaRPr lang="en-GB" sz="1200"/>
        </a:p>
      </dgm:t>
    </dgm:pt>
    <dgm:pt modelId="{396DFC80-7BBF-4E0B-9F9E-01930E62B1C8}" type="sibTrans" cxnId="{ECCA1F83-9C87-405E-A44A-87DE9208030C}">
      <dgm:prSet/>
      <dgm:spPr/>
      <dgm:t>
        <a:bodyPr/>
        <a:lstStyle/>
        <a:p>
          <a:endParaRPr lang="en-GB" sz="1200"/>
        </a:p>
      </dgm:t>
    </dgm:pt>
    <dgm:pt modelId="{57C1EFED-B4E4-47E6-9650-DE79FBFE7293}">
      <dgm:prSet custT="1"/>
      <dgm:spPr/>
      <dgm:t>
        <a:bodyPr/>
        <a:lstStyle/>
        <a:p>
          <a:pPr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/>
            <a:t>Privacy of </a:t>
          </a:r>
          <a:r>
            <a:rPr lang="en-GB" sz="1200" b="0" kern="1200" dirty="0">
              <a:solidFill>
                <a:srgbClr val="585858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low-value proximity payments within </a:t>
          </a:r>
          <a:r>
            <a:rPr lang="en-GB" sz="1200" b="0" kern="1200" dirty="0"/>
            <a:t>limits set by legislation</a:t>
          </a:r>
          <a:endParaRPr lang="en-GB" sz="1200" b="0" strike="sngStrike" kern="1200" dirty="0"/>
        </a:p>
      </dgm:t>
    </dgm:pt>
    <dgm:pt modelId="{F599ADC7-F93A-466E-999A-2A63E40E0083}" type="parTrans" cxnId="{67AA4B0A-D745-47B9-B3C6-597442F18911}">
      <dgm:prSet/>
      <dgm:spPr/>
      <dgm:t>
        <a:bodyPr/>
        <a:lstStyle/>
        <a:p>
          <a:endParaRPr lang="en-GB" sz="1200"/>
        </a:p>
      </dgm:t>
    </dgm:pt>
    <dgm:pt modelId="{3D577B44-734C-4A2A-B945-6446819466E3}" type="sibTrans" cxnId="{67AA4B0A-D745-47B9-B3C6-597442F18911}">
      <dgm:prSet/>
      <dgm:spPr/>
      <dgm:t>
        <a:bodyPr/>
        <a:lstStyle/>
        <a:p>
          <a:endParaRPr lang="en-GB" sz="1200"/>
        </a:p>
      </dgm:t>
    </dgm:pt>
    <dgm:pt modelId="{4063DD7F-9449-49DE-9CAD-99E718027FDC}">
      <dgm:prSet custT="1"/>
      <dgm:spPr/>
      <dgm:t>
        <a:bodyPr/>
        <a:lstStyle/>
        <a:p>
          <a:pPr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dirty="0"/>
            <a:t>Transparency of transaction data to intermediaries for AML/CTF purposes</a:t>
          </a:r>
        </a:p>
      </dgm:t>
    </dgm:pt>
    <dgm:pt modelId="{7178CAD6-2FED-4780-8FA8-98C4C9CC5438}" type="parTrans" cxnId="{6D491805-AAF7-4B30-88EF-AD2CF47E991A}">
      <dgm:prSet/>
      <dgm:spPr/>
      <dgm:t>
        <a:bodyPr/>
        <a:lstStyle/>
        <a:p>
          <a:endParaRPr lang="en-GB" sz="1200"/>
        </a:p>
      </dgm:t>
    </dgm:pt>
    <dgm:pt modelId="{CCEDFE13-34BB-4904-BDCF-0D3D695B152C}" type="sibTrans" cxnId="{6D491805-AAF7-4B30-88EF-AD2CF47E991A}">
      <dgm:prSet/>
      <dgm:spPr/>
      <dgm:t>
        <a:bodyPr/>
        <a:lstStyle/>
        <a:p>
          <a:endParaRPr lang="en-GB" sz="1200"/>
        </a:p>
      </dgm:t>
    </dgm:pt>
    <dgm:pt modelId="{E2628355-DC07-4136-97FA-04B3FEBCE3F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GB" sz="1200" b="1" u="none" dirty="0"/>
            <a:t>OPTION 3 </a:t>
          </a:r>
        </a:p>
        <a:p>
          <a:pPr>
            <a:spcAft>
              <a:spcPct val="35000"/>
            </a:spcAft>
          </a:pPr>
          <a:r>
            <a:rPr lang="en-GB" sz="1200" dirty="0"/>
            <a:t>With </a:t>
          </a:r>
          <a:r>
            <a:rPr lang="en-GB" sz="1200" b="1" u="sng" dirty="0"/>
            <a:t>peer-to-peer validation of online payments</a:t>
          </a:r>
          <a:endParaRPr lang="en-GB" sz="1200" dirty="0"/>
        </a:p>
      </dgm:t>
    </dgm:pt>
    <dgm:pt modelId="{F018F611-BC8C-48D1-8CCC-BCB2CDB6ECC8}" type="parTrans" cxnId="{7E4F886F-15DF-4322-826B-D4F42507D10B}">
      <dgm:prSet/>
      <dgm:spPr/>
      <dgm:t>
        <a:bodyPr/>
        <a:lstStyle/>
        <a:p>
          <a:endParaRPr lang="en-GB" sz="1200"/>
        </a:p>
      </dgm:t>
    </dgm:pt>
    <dgm:pt modelId="{35EA8FD7-3852-4CC0-8EB9-6F93D59F3991}" type="sibTrans" cxnId="{7E4F886F-15DF-4322-826B-D4F42507D10B}">
      <dgm:prSet/>
      <dgm:spPr/>
      <dgm:t>
        <a:bodyPr/>
        <a:lstStyle/>
        <a:p>
          <a:endParaRPr lang="en-GB" sz="1200"/>
        </a:p>
      </dgm:t>
    </dgm:pt>
    <dgm:pt modelId="{74465B64-6163-48CF-8B9D-5B9AB6846C89}">
      <dgm:prSet custT="1"/>
      <dgm:spPr/>
      <dgm:t>
        <a:bodyPr/>
        <a:lstStyle/>
        <a:p>
          <a:pPr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/>
            <a:t>Peer-to-peer validation of online </a:t>
          </a:r>
          <a:r>
            <a:rPr lang="en-GB" sz="1200" b="0" kern="1200" dirty="0">
              <a:solidFill>
                <a:srgbClr val="585858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transactions via secure devices </a:t>
          </a:r>
        </a:p>
      </dgm:t>
    </dgm:pt>
    <dgm:pt modelId="{83511D3D-3938-45B0-BC30-2A73A3CD5885}" type="parTrans" cxnId="{FEE96E4E-2C4F-45E5-AF86-7D62BCFD6A58}">
      <dgm:prSet/>
      <dgm:spPr/>
      <dgm:t>
        <a:bodyPr/>
        <a:lstStyle/>
        <a:p>
          <a:endParaRPr lang="en-GB" sz="1200"/>
        </a:p>
      </dgm:t>
    </dgm:pt>
    <dgm:pt modelId="{B70E7EA9-2383-4E76-9342-B0B54A88DF45}" type="sibTrans" cxnId="{FEE96E4E-2C4F-45E5-AF86-7D62BCFD6A58}">
      <dgm:prSet/>
      <dgm:spPr/>
      <dgm:t>
        <a:bodyPr/>
        <a:lstStyle/>
        <a:p>
          <a:endParaRPr lang="en-GB" sz="1200"/>
        </a:p>
      </dgm:t>
    </dgm:pt>
    <dgm:pt modelId="{8F33632B-48B0-413B-892B-F1F57B208226}">
      <dgm:prSet custT="1"/>
      <dgm:spPr/>
      <dgm:t>
        <a:bodyPr/>
        <a:lstStyle/>
        <a:p>
          <a:pPr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>
              <a:solidFill>
                <a:srgbClr val="585858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Allows remote payments but transactions cannot be checked ex-ante</a:t>
          </a:r>
        </a:p>
      </dgm:t>
    </dgm:pt>
    <dgm:pt modelId="{E6080AE5-2C57-43ED-9126-5284F6B85CF2}" type="parTrans" cxnId="{C3D2F4B0-7EA9-496F-AAB6-030376D0A582}">
      <dgm:prSet/>
      <dgm:spPr/>
      <dgm:t>
        <a:bodyPr/>
        <a:lstStyle/>
        <a:p>
          <a:endParaRPr lang="en-GB" sz="1200"/>
        </a:p>
      </dgm:t>
    </dgm:pt>
    <dgm:pt modelId="{B9E65B84-778A-402F-9A72-F295AC1AFA3B}" type="sibTrans" cxnId="{C3D2F4B0-7EA9-496F-AAB6-030376D0A582}">
      <dgm:prSet/>
      <dgm:spPr/>
      <dgm:t>
        <a:bodyPr/>
        <a:lstStyle/>
        <a:p>
          <a:endParaRPr lang="en-GB" sz="1200"/>
        </a:p>
      </dgm:t>
    </dgm:pt>
    <dgm:pt modelId="{D832FCAC-64CA-43C2-91CE-D0AAB0EC7E21}">
      <dgm:prSet custT="1"/>
      <dgm:spPr/>
      <dgm:t>
        <a:bodyPr/>
        <a:lstStyle/>
        <a:p>
          <a:pPr>
            <a:spcAft>
              <a:spcPct val="15000"/>
            </a:spcAft>
            <a:buFont typeface="Arial" panose="020B0604020202020204" pitchFamily="34" charset="0"/>
            <a:buNone/>
          </a:pPr>
          <a:endParaRPr lang="en-GB" sz="1200" b="1" strike="sngStrike" kern="1200" dirty="0"/>
        </a:p>
      </dgm:t>
    </dgm:pt>
    <dgm:pt modelId="{5F4C092E-BA11-454E-A059-5504C7FFF2E0}" type="parTrans" cxnId="{BB05486F-665F-4801-AE4D-7F00EE821479}">
      <dgm:prSet/>
      <dgm:spPr/>
      <dgm:t>
        <a:bodyPr/>
        <a:lstStyle/>
        <a:p>
          <a:endParaRPr lang="en-GB" sz="1200"/>
        </a:p>
      </dgm:t>
    </dgm:pt>
    <dgm:pt modelId="{C22032D4-108B-4AE5-883A-1F409D622362}" type="sibTrans" cxnId="{BB05486F-665F-4801-AE4D-7F00EE821479}">
      <dgm:prSet/>
      <dgm:spPr/>
      <dgm:t>
        <a:bodyPr/>
        <a:lstStyle/>
        <a:p>
          <a:endParaRPr lang="en-GB" sz="1200"/>
        </a:p>
      </dgm:t>
    </dgm:pt>
    <dgm:pt modelId="{60BA8124-F709-4FE2-BB8F-EC42C06148C8}">
      <dgm:prSet custT="1"/>
      <dgm:spPr/>
      <dgm:t>
        <a:bodyPr/>
        <a:lstStyle/>
        <a:p>
          <a:pPr>
            <a:spcAft>
              <a:spcPct val="15000"/>
            </a:spcAft>
            <a:buFont typeface="Arial" panose="020B0604020202020204" pitchFamily="34" charset="0"/>
            <a:buNone/>
          </a:pPr>
          <a:endParaRPr lang="en-GB" sz="1200" b="1" strike="sngStrike" kern="1200" dirty="0"/>
        </a:p>
      </dgm:t>
    </dgm:pt>
    <dgm:pt modelId="{6D3299DD-126C-474D-8774-84AE34EE21C5}" type="parTrans" cxnId="{EFF98F2A-3ADC-46FD-9BCF-0DD072D4E95B}">
      <dgm:prSet/>
      <dgm:spPr/>
      <dgm:t>
        <a:bodyPr/>
        <a:lstStyle/>
        <a:p>
          <a:endParaRPr lang="en-GB" sz="1200"/>
        </a:p>
      </dgm:t>
    </dgm:pt>
    <dgm:pt modelId="{22891943-4002-49E1-B48E-671B1F3B0ED4}" type="sibTrans" cxnId="{EFF98F2A-3ADC-46FD-9BCF-0DD072D4E95B}">
      <dgm:prSet/>
      <dgm:spPr/>
      <dgm:t>
        <a:bodyPr/>
        <a:lstStyle/>
        <a:p>
          <a:endParaRPr lang="en-GB" sz="1200"/>
        </a:p>
      </dgm:t>
    </dgm:pt>
    <dgm:pt modelId="{42A4CDCD-2B5E-4E9C-A314-0B783054176D}" type="pres">
      <dgm:prSet presAssocID="{ABE86C1A-6C67-46E6-84AF-23E3963EE40D}" presName="Name0" presStyleCnt="0">
        <dgm:presLayoutVars>
          <dgm:dir/>
          <dgm:animLvl val="lvl"/>
          <dgm:resizeHandles val="exact"/>
        </dgm:presLayoutVars>
      </dgm:prSet>
      <dgm:spPr/>
    </dgm:pt>
    <dgm:pt modelId="{463A3803-A001-47B1-B0D5-E6973561F7C7}" type="pres">
      <dgm:prSet presAssocID="{F4020B26-62AF-4E5D-BE63-FD578CE8EEC7}" presName="composite" presStyleCnt="0"/>
      <dgm:spPr/>
    </dgm:pt>
    <dgm:pt modelId="{CC91FBE9-D89E-4AA0-81D6-28B8F8B79F7F}" type="pres">
      <dgm:prSet presAssocID="{F4020B26-62AF-4E5D-BE63-FD578CE8EEC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33FD4A26-5941-4EC1-B4A9-39E11A50259B}" type="pres">
      <dgm:prSet presAssocID="{F4020B26-62AF-4E5D-BE63-FD578CE8EEC7}" presName="desTx" presStyleLbl="alignAccFollowNode1" presStyleIdx="0" presStyleCnt="3">
        <dgm:presLayoutVars>
          <dgm:bulletEnabled val="1"/>
        </dgm:presLayoutVars>
      </dgm:prSet>
      <dgm:spPr/>
    </dgm:pt>
    <dgm:pt modelId="{95516695-B490-408F-A121-C58307FA6391}" type="pres">
      <dgm:prSet presAssocID="{0577AAD1-3F8E-4C9B-A4E1-DAD025411B95}" presName="space" presStyleCnt="0"/>
      <dgm:spPr/>
    </dgm:pt>
    <dgm:pt modelId="{04C1F32E-B1C4-4ECF-89E3-D0407CA254C0}" type="pres">
      <dgm:prSet presAssocID="{3E45F039-5152-462F-A9CA-A20B5FCDEA17}" presName="composite" presStyleCnt="0"/>
      <dgm:spPr/>
    </dgm:pt>
    <dgm:pt modelId="{6D3DCBE7-BDC5-41B2-BD36-5A8575A9A3E4}" type="pres">
      <dgm:prSet presAssocID="{3E45F039-5152-462F-A9CA-A20B5FCDEA1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88824F3-B9EA-4BD0-BEE2-3A58843572A8}" type="pres">
      <dgm:prSet presAssocID="{3E45F039-5152-462F-A9CA-A20B5FCDEA17}" presName="desTx" presStyleLbl="alignAccFollowNode1" presStyleIdx="1" presStyleCnt="3">
        <dgm:presLayoutVars>
          <dgm:bulletEnabled val="1"/>
        </dgm:presLayoutVars>
      </dgm:prSet>
      <dgm:spPr/>
    </dgm:pt>
    <dgm:pt modelId="{D326C64F-1F4D-4654-ACA5-FD212404C542}" type="pres">
      <dgm:prSet presAssocID="{35A40020-FBAF-43A3-9B0E-E420C96C3E26}" presName="space" presStyleCnt="0"/>
      <dgm:spPr/>
    </dgm:pt>
    <dgm:pt modelId="{64420093-3F6F-431E-918E-DA781F5FC3F6}" type="pres">
      <dgm:prSet presAssocID="{E2628355-DC07-4136-97FA-04B3FEBCE3F8}" presName="composite" presStyleCnt="0"/>
      <dgm:spPr/>
    </dgm:pt>
    <dgm:pt modelId="{D04941A9-53FA-46A7-9EE6-E20C2DADB63C}" type="pres">
      <dgm:prSet presAssocID="{E2628355-DC07-4136-97FA-04B3FEBCE3F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E031C67-372A-462E-A582-386283F34933}" type="pres">
      <dgm:prSet presAssocID="{E2628355-DC07-4136-97FA-04B3FEBCE3F8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84B6500-BAF3-44EF-A291-7620CA8B080E}" type="presOf" srcId="{3E45F039-5152-462F-A9CA-A20B5FCDEA17}" destId="{6D3DCBE7-BDC5-41B2-BD36-5A8575A9A3E4}" srcOrd="0" destOrd="0" presId="urn:microsoft.com/office/officeart/2005/8/layout/hList1"/>
    <dgm:cxn modelId="{6D491805-AAF7-4B30-88EF-AD2CF47E991A}" srcId="{3E45F039-5152-462F-A9CA-A20B5FCDEA17}" destId="{4063DD7F-9449-49DE-9CAD-99E718027FDC}" srcOrd="1" destOrd="0" parTransId="{7178CAD6-2FED-4780-8FA8-98C4C9CC5438}" sibTransId="{CCEDFE13-34BB-4904-BDCF-0D3D695B152C}"/>
    <dgm:cxn modelId="{C5A23906-37EB-4A00-BAC8-0F9C142F00AC}" type="presOf" srcId="{F4020B26-62AF-4E5D-BE63-FD578CE8EEC7}" destId="{CC91FBE9-D89E-4AA0-81D6-28B8F8B79F7F}" srcOrd="0" destOrd="0" presId="urn:microsoft.com/office/officeart/2005/8/layout/hList1"/>
    <dgm:cxn modelId="{67AA4B0A-D745-47B9-B3C6-597442F18911}" srcId="{F4020B26-62AF-4E5D-BE63-FD578CE8EEC7}" destId="{57C1EFED-B4E4-47E6-9650-DE79FBFE7293}" srcOrd="1" destOrd="0" parTransId="{F599ADC7-F93A-466E-999A-2A63E40E0083}" sibTransId="{3D577B44-734C-4A2A-B945-6446819466E3}"/>
    <dgm:cxn modelId="{2115D90B-0358-43BA-8CF8-618B8C997BA2}" srcId="{ABE86C1A-6C67-46E6-84AF-23E3963EE40D}" destId="{F4020B26-62AF-4E5D-BE63-FD578CE8EEC7}" srcOrd="0" destOrd="0" parTransId="{3F3A1E7A-3648-48DD-807A-24A400B98B10}" sibTransId="{0577AAD1-3F8E-4C9B-A4E1-DAD025411B95}"/>
    <dgm:cxn modelId="{FCD1431E-25DE-4789-B289-F1E5834A210C}" type="presOf" srcId="{74465B64-6163-48CF-8B9D-5B9AB6846C89}" destId="{9E031C67-372A-462E-A582-386283F34933}" srcOrd="0" destOrd="0" presId="urn:microsoft.com/office/officeart/2005/8/layout/hList1"/>
    <dgm:cxn modelId="{90979226-7A54-4354-A0E2-1A7510328CC9}" type="presOf" srcId="{E2628355-DC07-4136-97FA-04B3FEBCE3F8}" destId="{D04941A9-53FA-46A7-9EE6-E20C2DADB63C}" srcOrd="0" destOrd="0" presId="urn:microsoft.com/office/officeart/2005/8/layout/hList1"/>
    <dgm:cxn modelId="{EFF98F2A-3ADC-46FD-9BCF-0DD072D4E95B}" srcId="{F4020B26-62AF-4E5D-BE63-FD578CE8EEC7}" destId="{60BA8124-F709-4FE2-BB8F-EC42C06148C8}" srcOrd="2" destOrd="0" parTransId="{6D3299DD-126C-474D-8774-84AE34EE21C5}" sibTransId="{22891943-4002-49E1-B48E-671B1F3B0ED4}"/>
    <dgm:cxn modelId="{F072A52C-2B32-44A8-A65C-7D220EACBBA4}" type="presOf" srcId="{57C1EFED-B4E4-47E6-9650-DE79FBFE7293}" destId="{33FD4A26-5941-4EC1-B4A9-39E11A50259B}" srcOrd="0" destOrd="1" presId="urn:microsoft.com/office/officeart/2005/8/layout/hList1"/>
    <dgm:cxn modelId="{FEE96E4E-2C4F-45E5-AF86-7D62BCFD6A58}" srcId="{E2628355-DC07-4136-97FA-04B3FEBCE3F8}" destId="{74465B64-6163-48CF-8B9D-5B9AB6846C89}" srcOrd="0" destOrd="0" parTransId="{83511D3D-3938-45B0-BC30-2A73A3CD5885}" sibTransId="{B70E7EA9-2383-4E76-9342-B0B54A88DF45}"/>
    <dgm:cxn modelId="{BB05486F-665F-4801-AE4D-7F00EE821479}" srcId="{F4020B26-62AF-4E5D-BE63-FD578CE8EEC7}" destId="{D832FCAC-64CA-43C2-91CE-D0AAB0EC7E21}" srcOrd="3" destOrd="0" parTransId="{5F4C092E-BA11-454E-A059-5504C7FFF2E0}" sibTransId="{C22032D4-108B-4AE5-883A-1F409D622362}"/>
    <dgm:cxn modelId="{7E4F886F-15DF-4322-826B-D4F42507D10B}" srcId="{ABE86C1A-6C67-46E6-84AF-23E3963EE40D}" destId="{E2628355-DC07-4136-97FA-04B3FEBCE3F8}" srcOrd="2" destOrd="0" parTransId="{F018F611-BC8C-48D1-8CCC-BCB2CDB6ECC8}" sibTransId="{35EA8FD7-3852-4CC0-8EB9-6F93D59F3991}"/>
    <dgm:cxn modelId="{04F42A75-9792-4BAA-B323-146996BBC06A}" type="presOf" srcId="{8F33632B-48B0-413B-892B-F1F57B208226}" destId="{9E031C67-372A-462E-A582-386283F34933}" srcOrd="0" destOrd="1" presId="urn:microsoft.com/office/officeart/2005/8/layout/hList1"/>
    <dgm:cxn modelId="{ECCA1F83-9C87-405E-A44A-87DE9208030C}" srcId="{3E45F039-5152-462F-A9CA-A20B5FCDEA17}" destId="{4C3177AD-1AF2-4A52-AD2A-221EA1263D2D}" srcOrd="0" destOrd="0" parTransId="{A9312568-25A0-464C-B8AD-E98AAB93FF2D}" sibTransId="{396DFC80-7BBF-4E0B-9F9E-01930E62B1C8}"/>
    <dgm:cxn modelId="{4A0E5184-AC3D-407A-A81C-5C8668648F2E}" srcId="{F4020B26-62AF-4E5D-BE63-FD578CE8EEC7}" destId="{EAE78915-7CFB-490C-9B11-629AEC544318}" srcOrd="0" destOrd="0" parTransId="{E8A92F56-7768-4600-B1B9-FCEA5F23E1E1}" sibTransId="{366C1BCE-40E8-4C28-B61F-C2ABE882BA4B}"/>
    <dgm:cxn modelId="{8BD27399-7C7A-440C-B0BF-B4EA231713AE}" type="presOf" srcId="{4063DD7F-9449-49DE-9CAD-99E718027FDC}" destId="{488824F3-B9EA-4BD0-BEE2-3A58843572A8}" srcOrd="0" destOrd="1" presId="urn:microsoft.com/office/officeart/2005/8/layout/hList1"/>
    <dgm:cxn modelId="{0CF5B39D-73FF-4102-871D-955EA3A1645C}" type="presOf" srcId="{D832FCAC-64CA-43C2-91CE-D0AAB0EC7E21}" destId="{33FD4A26-5941-4EC1-B4A9-39E11A50259B}" srcOrd="0" destOrd="3" presId="urn:microsoft.com/office/officeart/2005/8/layout/hList1"/>
    <dgm:cxn modelId="{EC581CAC-2118-47BE-A048-8E96AAEF27A6}" type="presOf" srcId="{60BA8124-F709-4FE2-BB8F-EC42C06148C8}" destId="{33FD4A26-5941-4EC1-B4A9-39E11A50259B}" srcOrd="0" destOrd="2" presId="urn:microsoft.com/office/officeart/2005/8/layout/hList1"/>
    <dgm:cxn modelId="{874A77AC-DC9D-4CBB-83E0-8AFB41C7A473}" type="presOf" srcId="{EAE78915-7CFB-490C-9B11-629AEC544318}" destId="{33FD4A26-5941-4EC1-B4A9-39E11A50259B}" srcOrd="0" destOrd="0" presId="urn:microsoft.com/office/officeart/2005/8/layout/hList1"/>
    <dgm:cxn modelId="{C3D2F4B0-7EA9-496F-AAB6-030376D0A582}" srcId="{E2628355-DC07-4136-97FA-04B3FEBCE3F8}" destId="{8F33632B-48B0-413B-892B-F1F57B208226}" srcOrd="1" destOrd="0" parTransId="{E6080AE5-2C57-43ED-9126-5284F6B85CF2}" sibTransId="{B9E65B84-778A-402F-9A72-F295AC1AFA3B}"/>
    <dgm:cxn modelId="{475D78BC-2E5B-40E1-8C5F-2DD5DB62A5E0}" srcId="{ABE86C1A-6C67-46E6-84AF-23E3963EE40D}" destId="{3E45F039-5152-462F-A9CA-A20B5FCDEA17}" srcOrd="1" destOrd="0" parTransId="{38AA51AE-2DD2-4342-8E22-4AE67F69F0D2}" sibTransId="{35A40020-FBAF-43A3-9B0E-E420C96C3E26}"/>
    <dgm:cxn modelId="{70DA1EDA-3D24-4D5A-B0D2-4F1C381BCC2B}" type="presOf" srcId="{4C3177AD-1AF2-4A52-AD2A-221EA1263D2D}" destId="{488824F3-B9EA-4BD0-BEE2-3A58843572A8}" srcOrd="0" destOrd="0" presId="urn:microsoft.com/office/officeart/2005/8/layout/hList1"/>
    <dgm:cxn modelId="{F164F6F1-AB69-4909-820F-9E6383AEE8FD}" type="presOf" srcId="{ABE86C1A-6C67-46E6-84AF-23E3963EE40D}" destId="{42A4CDCD-2B5E-4E9C-A314-0B783054176D}" srcOrd="0" destOrd="0" presId="urn:microsoft.com/office/officeart/2005/8/layout/hList1"/>
    <dgm:cxn modelId="{B05071B9-D80E-4EDC-A850-9A239F73C371}" type="presParOf" srcId="{42A4CDCD-2B5E-4E9C-A314-0B783054176D}" destId="{463A3803-A001-47B1-B0D5-E6973561F7C7}" srcOrd="0" destOrd="0" presId="urn:microsoft.com/office/officeart/2005/8/layout/hList1"/>
    <dgm:cxn modelId="{6D125776-E782-4C67-AB99-7D70B9F3A5A6}" type="presParOf" srcId="{463A3803-A001-47B1-B0D5-E6973561F7C7}" destId="{CC91FBE9-D89E-4AA0-81D6-28B8F8B79F7F}" srcOrd="0" destOrd="0" presId="urn:microsoft.com/office/officeart/2005/8/layout/hList1"/>
    <dgm:cxn modelId="{990F48F6-D9DA-4A70-8633-B3A5BFE48ECF}" type="presParOf" srcId="{463A3803-A001-47B1-B0D5-E6973561F7C7}" destId="{33FD4A26-5941-4EC1-B4A9-39E11A50259B}" srcOrd="1" destOrd="0" presId="urn:microsoft.com/office/officeart/2005/8/layout/hList1"/>
    <dgm:cxn modelId="{890A1566-ED4A-4D7A-A86E-A5AECC659183}" type="presParOf" srcId="{42A4CDCD-2B5E-4E9C-A314-0B783054176D}" destId="{95516695-B490-408F-A121-C58307FA6391}" srcOrd="1" destOrd="0" presId="urn:microsoft.com/office/officeart/2005/8/layout/hList1"/>
    <dgm:cxn modelId="{BBB56C71-D29D-403E-972D-742CC633FC7B}" type="presParOf" srcId="{42A4CDCD-2B5E-4E9C-A314-0B783054176D}" destId="{04C1F32E-B1C4-4ECF-89E3-D0407CA254C0}" srcOrd="2" destOrd="0" presId="urn:microsoft.com/office/officeart/2005/8/layout/hList1"/>
    <dgm:cxn modelId="{668AE295-2411-43EE-8F19-0F50EBE77043}" type="presParOf" srcId="{04C1F32E-B1C4-4ECF-89E3-D0407CA254C0}" destId="{6D3DCBE7-BDC5-41B2-BD36-5A8575A9A3E4}" srcOrd="0" destOrd="0" presId="urn:microsoft.com/office/officeart/2005/8/layout/hList1"/>
    <dgm:cxn modelId="{A74B5855-080A-4150-824D-921B25F9E2FF}" type="presParOf" srcId="{04C1F32E-B1C4-4ECF-89E3-D0407CA254C0}" destId="{488824F3-B9EA-4BD0-BEE2-3A58843572A8}" srcOrd="1" destOrd="0" presId="urn:microsoft.com/office/officeart/2005/8/layout/hList1"/>
    <dgm:cxn modelId="{CA69FCDE-DD08-49BC-81FE-D79F89A712D8}" type="presParOf" srcId="{42A4CDCD-2B5E-4E9C-A314-0B783054176D}" destId="{D326C64F-1F4D-4654-ACA5-FD212404C542}" srcOrd="3" destOrd="0" presId="urn:microsoft.com/office/officeart/2005/8/layout/hList1"/>
    <dgm:cxn modelId="{E3512BCE-CE13-4ACB-98D8-EC5C9BE058C2}" type="presParOf" srcId="{42A4CDCD-2B5E-4E9C-A314-0B783054176D}" destId="{64420093-3F6F-431E-918E-DA781F5FC3F6}" srcOrd="4" destOrd="0" presId="urn:microsoft.com/office/officeart/2005/8/layout/hList1"/>
    <dgm:cxn modelId="{B34E36C2-3345-4DB0-919F-5C6020636624}" type="presParOf" srcId="{64420093-3F6F-431E-918E-DA781F5FC3F6}" destId="{D04941A9-53FA-46A7-9EE6-E20C2DADB63C}" srcOrd="0" destOrd="0" presId="urn:microsoft.com/office/officeart/2005/8/layout/hList1"/>
    <dgm:cxn modelId="{1B79F11B-A46A-4D66-A15B-22F5F183548B}" type="presParOf" srcId="{64420093-3F6F-431E-918E-DA781F5FC3F6}" destId="{9E031C67-372A-462E-A582-386283F3493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8408F-A556-449A-B7C1-CB2B3F779D59}">
      <dsp:nvSpPr>
        <dsp:cNvPr id="0" name=""/>
        <dsp:cNvSpPr/>
      </dsp:nvSpPr>
      <dsp:spPr>
        <a:xfrm>
          <a:off x="4153" y="1774489"/>
          <a:ext cx="1287550" cy="515020"/>
        </a:xfrm>
        <a:prstGeom prst="homePlat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Q4-2021</a:t>
          </a:r>
          <a:endParaRPr lang="en-GB" sz="1000" kern="1200" dirty="0"/>
        </a:p>
      </dsp:txBody>
      <dsp:txXfrm>
        <a:off x="4153" y="1774489"/>
        <a:ext cx="1158795" cy="515020"/>
      </dsp:txXfrm>
    </dsp:sp>
    <dsp:sp modelId="{D66D7CF7-487F-48D9-962C-FACBF52B2830}">
      <dsp:nvSpPr>
        <dsp:cNvPr id="0" name=""/>
        <dsp:cNvSpPr/>
      </dsp:nvSpPr>
      <dsp:spPr>
        <a:xfrm>
          <a:off x="1034193" y="1774489"/>
          <a:ext cx="1287550" cy="515020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Q1-2022</a:t>
          </a:r>
          <a:endParaRPr lang="en-GB" sz="1000" kern="1200" dirty="0"/>
        </a:p>
      </dsp:txBody>
      <dsp:txXfrm>
        <a:off x="1291703" y="1774489"/>
        <a:ext cx="772530" cy="515020"/>
      </dsp:txXfrm>
    </dsp:sp>
    <dsp:sp modelId="{D17E31E3-21F6-4FED-958A-B3393221554B}">
      <dsp:nvSpPr>
        <dsp:cNvPr id="0" name=""/>
        <dsp:cNvSpPr/>
      </dsp:nvSpPr>
      <dsp:spPr>
        <a:xfrm>
          <a:off x="2064234" y="1774489"/>
          <a:ext cx="1287550" cy="515020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Q2-2022</a:t>
          </a:r>
          <a:endParaRPr lang="en-GB" sz="1000" kern="1200" dirty="0"/>
        </a:p>
      </dsp:txBody>
      <dsp:txXfrm>
        <a:off x="2321744" y="1774489"/>
        <a:ext cx="772530" cy="515020"/>
      </dsp:txXfrm>
    </dsp:sp>
    <dsp:sp modelId="{2E2F6060-C2DB-414B-BAC6-38CE5E12B334}">
      <dsp:nvSpPr>
        <dsp:cNvPr id="0" name=""/>
        <dsp:cNvSpPr/>
      </dsp:nvSpPr>
      <dsp:spPr>
        <a:xfrm>
          <a:off x="3094274" y="1774489"/>
          <a:ext cx="1287550" cy="515020"/>
        </a:xfrm>
        <a:prstGeom prst="chevron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Q3-2022</a:t>
          </a:r>
          <a:endParaRPr lang="en-GB" sz="1000" kern="1200" dirty="0"/>
        </a:p>
      </dsp:txBody>
      <dsp:txXfrm>
        <a:off x="3351784" y="1774489"/>
        <a:ext cx="772530" cy="515020"/>
      </dsp:txXfrm>
    </dsp:sp>
    <dsp:sp modelId="{B68F7438-167A-4D85-B07E-040A3CCC69DE}">
      <dsp:nvSpPr>
        <dsp:cNvPr id="0" name=""/>
        <dsp:cNvSpPr/>
      </dsp:nvSpPr>
      <dsp:spPr>
        <a:xfrm>
          <a:off x="4124314" y="1774489"/>
          <a:ext cx="1287550" cy="515020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Q4-2022</a:t>
          </a:r>
          <a:endParaRPr lang="en-GB" sz="1000" kern="1200" dirty="0"/>
        </a:p>
      </dsp:txBody>
      <dsp:txXfrm>
        <a:off x="4381824" y="1774489"/>
        <a:ext cx="772530" cy="515020"/>
      </dsp:txXfrm>
    </dsp:sp>
    <dsp:sp modelId="{AB75EEC8-A2CA-4E72-902A-7275D6CBA776}">
      <dsp:nvSpPr>
        <dsp:cNvPr id="0" name=""/>
        <dsp:cNvSpPr/>
      </dsp:nvSpPr>
      <dsp:spPr>
        <a:xfrm>
          <a:off x="5154355" y="1774489"/>
          <a:ext cx="1287550" cy="515020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Q1-2023</a:t>
          </a:r>
          <a:endParaRPr lang="en-GB" sz="1000" kern="1200" dirty="0"/>
        </a:p>
      </dsp:txBody>
      <dsp:txXfrm>
        <a:off x="5411865" y="1774489"/>
        <a:ext cx="772530" cy="515020"/>
      </dsp:txXfrm>
    </dsp:sp>
    <dsp:sp modelId="{764A5DC2-C9C4-4B14-9BE8-BAFFABA08475}">
      <dsp:nvSpPr>
        <dsp:cNvPr id="0" name=""/>
        <dsp:cNvSpPr/>
      </dsp:nvSpPr>
      <dsp:spPr>
        <a:xfrm>
          <a:off x="6184395" y="1774489"/>
          <a:ext cx="1287550" cy="515020"/>
        </a:xfrm>
        <a:prstGeom prst="chevron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Q2-2023</a:t>
          </a:r>
          <a:endParaRPr lang="en-GB" sz="1000" kern="1200" dirty="0"/>
        </a:p>
      </dsp:txBody>
      <dsp:txXfrm>
        <a:off x="6441905" y="1774489"/>
        <a:ext cx="772530" cy="515020"/>
      </dsp:txXfrm>
    </dsp:sp>
    <dsp:sp modelId="{6B931107-5F3F-4AAB-B40D-6AF67F609596}">
      <dsp:nvSpPr>
        <dsp:cNvPr id="0" name=""/>
        <dsp:cNvSpPr/>
      </dsp:nvSpPr>
      <dsp:spPr>
        <a:xfrm>
          <a:off x="7214436" y="1774489"/>
          <a:ext cx="1287550" cy="515020"/>
        </a:xfrm>
        <a:prstGeom prst="chevron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Q3-2023</a:t>
          </a:r>
          <a:endParaRPr lang="en-GB" sz="1000" kern="1200" dirty="0"/>
        </a:p>
      </dsp:txBody>
      <dsp:txXfrm>
        <a:off x="7471946" y="1774489"/>
        <a:ext cx="772530" cy="5150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91FBE9-D89E-4AA0-81D6-28B8F8B79F7F}">
      <dsp:nvSpPr>
        <dsp:cNvPr id="0" name=""/>
        <dsp:cNvSpPr/>
      </dsp:nvSpPr>
      <dsp:spPr>
        <a:xfrm>
          <a:off x="2629" y="3746"/>
          <a:ext cx="2564161" cy="7776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u="none" kern="1200" dirty="0"/>
            <a:t>OPTION 1</a:t>
          </a:r>
          <a:r>
            <a:rPr lang="en-GB" sz="1200" b="1" kern="1200" dirty="0"/>
            <a:t>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1800"/>
            </a:spcAft>
            <a:buNone/>
          </a:pPr>
          <a:r>
            <a:rPr lang="en-GB" sz="1200" kern="1200" dirty="0"/>
            <a:t>With </a:t>
          </a:r>
          <a:r>
            <a:rPr lang="en-GB" sz="1200" b="1" u="sng" kern="1200" dirty="0"/>
            <a:t>peer-to-peer validation of offline transaction</a:t>
          </a:r>
          <a:endParaRPr lang="en-GB" sz="1200" kern="1200" dirty="0"/>
        </a:p>
      </dsp:txBody>
      <dsp:txXfrm>
        <a:off x="2629" y="3746"/>
        <a:ext cx="2564161" cy="777600"/>
      </dsp:txXfrm>
    </dsp:sp>
    <dsp:sp modelId="{33FD4A26-5941-4EC1-B4A9-39E11A50259B}">
      <dsp:nvSpPr>
        <dsp:cNvPr id="0" name=""/>
        <dsp:cNvSpPr/>
      </dsp:nvSpPr>
      <dsp:spPr>
        <a:xfrm>
          <a:off x="2629" y="781346"/>
          <a:ext cx="2564161" cy="163052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/>
            <a:t>Peer-to-peer validation of offline </a:t>
          </a:r>
          <a:r>
            <a:rPr lang="en-GB" sz="1200" b="0" strike="noStrike" kern="1200" dirty="0"/>
            <a:t>transactions</a:t>
          </a:r>
          <a:r>
            <a:rPr lang="en-GB" sz="1200" b="0" kern="1200" dirty="0"/>
            <a:t> via secure hardware devices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/>
            <a:t>Privacy of </a:t>
          </a:r>
          <a:r>
            <a:rPr lang="en-GB" sz="1200" b="0" kern="1200" dirty="0">
              <a:solidFill>
                <a:srgbClr val="585858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low-value proximity payments within </a:t>
          </a:r>
          <a:r>
            <a:rPr lang="en-GB" sz="1200" b="0" kern="1200" dirty="0"/>
            <a:t>limits set by legislation</a:t>
          </a:r>
          <a:endParaRPr lang="en-GB" sz="1200" b="0" strike="sngStrike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endParaRPr lang="en-GB" sz="1200" b="1" strike="sngStrike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endParaRPr lang="en-GB" sz="1200" b="1" strike="sngStrike" kern="1200" dirty="0"/>
        </a:p>
      </dsp:txBody>
      <dsp:txXfrm>
        <a:off x="2629" y="781346"/>
        <a:ext cx="2564161" cy="1630529"/>
      </dsp:txXfrm>
    </dsp:sp>
    <dsp:sp modelId="{6D3DCBE7-BDC5-41B2-BD36-5A8575A9A3E4}">
      <dsp:nvSpPr>
        <dsp:cNvPr id="0" name=""/>
        <dsp:cNvSpPr/>
      </dsp:nvSpPr>
      <dsp:spPr>
        <a:xfrm>
          <a:off x="2925774" y="3746"/>
          <a:ext cx="2564161" cy="777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u="none" kern="1200" dirty="0"/>
            <a:t>OPTION 2</a:t>
          </a:r>
          <a:r>
            <a:rPr lang="en-GB" sz="1200" b="1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Available </a:t>
          </a:r>
          <a:r>
            <a:rPr lang="en-GB" sz="1200" b="1" u="sng" kern="1200" dirty="0"/>
            <a:t>online and validated by a third-party</a:t>
          </a:r>
          <a:endParaRPr lang="en-GB" sz="1200" kern="1200" dirty="0"/>
        </a:p>
      </dsp:txBody>
      <dsp:txXfrm>
        <a:off x="2925774" y="3746"/>
        <a:ext cx="2564161" cy="777600"/>
      </dsp:txXfrm>
    </dsp:sp>
    <dsp:sp modelId="{488824F3-B9EA-4BD0-BEE2-3A58843572A8}">
      <dsp:nvSpPr>
        <dsp:cNvPr id="0" name=""/>
        <dsp:cNvSpPr/>
      </dsp:nvSpPr>
      <dsp:spPr>
        <a:xfrm>
          <a:off x="2925774" y="781346"/>
          <a:ext cx="2564161" cy="163052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/>
            <a:t>Third-party validation of online transactions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/>
            <a:t>Transparency of transaction data to intermediaries for AML/CTF purposes</a:t>
          </a:r>
        </a:p>
      </dsp:txBody>
      <dsp:txXfrm>
        <a:off x="2925774" y="781346"/>
        <a:ext cx="2564161" cy="1630529"/>
      </dsp:txXfrm>
    </dsp:sp>
    <dsp:sp modelId="{D04941A9-53FA-46A7-9EE6-E20C2DADB63C}">
      <dsp:nvSpPr>
        <dsp:cNvPr id="0" name=""/>
        <dsp:cNvSpPr/>
      </dsp:nvSpPr>
      <dsp:spPr>
        <a:xfrm>
          <a:off x="5848919" y="3746"/>
          <a:ext cx="2564161" cy="7776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1" u="none" kern="1200" dirty="0"/>
            <a:t>OPTION 3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With </a:t>
          </a:r>
          <a:r>
            <a:rPr lang="en-GB" sz="1200" b="1" u="sng" kern="1200" dirty="0"/>
            <a:t>peer-to-peer validation of online payments</a:t>
          </a:r>
          <a:endParaRPr lang="en-GB" sz="1200" kern="1200" dirty="0"/>
        </a:p>
      </dsp:txBody>
      <dsp:txXfrm>
        <a:off x="5848919" y="3746"/>
        <a:ext cx="2564161" cy="777600"/>
      </dsp:txXfrm>
    </dsp:sp>
    <dsp:sp modelId="{9E031C67-372A-462E-A582-386283F34933}">
      <dsp:nvSpPr>
        <dsp:cNvPr id="0" name=""/>
        <dsp:cNvSpPr/>
      </dsp:nvSpPr>
      <dsp:spPr>
        <a:xfrm>
          <a:off x="5848919" y="781346"/>
          <a:ext cx="2564161" cy="163052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/>
            <a:t>Peer-to-peer validation of online </a:t>
          </a:r>
          <a:r>
            <a:rPr lang="en-GB" sz="1200" b="0" kern="1200" dirty="0">
              <a:solidFill>
                <a:srgbClr val="585858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transactions via secure devices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GB" sz="1200" b="0" kern="1200" dirty="0">
              <a:solidFill>
                <a:srgbClr val="585858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Arial"/>
            </a:rPr>
            <a:t>Allows remote payments but transactions cannot be checked ex-ante</a:t>
          </a:r>
        </a:p>
      </dsp:txBody>
      <dsp:txXfrm>
        <a:off x="5848919" y="781346"/>
        <a:ext cx="2564161" cy="16305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AB7FC4A-625A-4997-845F-B4C665339F19}" type="datetimeFigureOut">
              <a:rPr lang="en-GB"/>
              <a:pPr>
                <a:defRPr/>
              </a:pPr>
              <a:t>07/09/2022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70A9823-B0A4-4CFF-8BC2-549B802A5C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76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E00F59-3AAD-4389-AAA8-78C8B1295C93}" type="datetimeFigureOut">
              <a:rPr lang="en-GB"/>
              <a:pPr>
                <a:defRPr/>
              </a:pPr>
              <a:t>07/09/2022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89E48D-882E-48E9-AC90-458C8EC6131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127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89E48D-882E-48E9-AC90-458C8EC61319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941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Additionally, could mention orally: </a:t>
            </a:r>
          </a:p>
          <a:p>
            <a:endParaRPr lang="en-US" dirty="0"/>
          </a:p>
          <a:p>
            <a:pPr rtl="0" eaLnBrk="1" fontAlgn="base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 prioritization criteria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assessing the value of the use cases: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auto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Does the use case target an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important market segment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thereby having the potential to stimulate network effects?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Does the use case address in a timely way the continued fulfilment of the </a:t>
            </a:r>
            <a:r>
              <a:rPr lang="en-US" sz="1200" b="1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policy objective of a digital euro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89E48D-882E-48E9-AC90-458C8EC61319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5922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89E48D-882E-48E9-AC90-458C8EC61319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752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89E48D-882E-48E9-AC90-458C8EC61319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605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89E48D-882E-48E9-AC90-458C8EC61319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730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89E48D-882E-48E9-AC90-458C8EC61319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0001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89E48D-882E-48E9-AC90-458C8EC6131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6309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-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372225" y="5003800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ChangeArrowheads="1"/>
          </p:cNvSpPr>
          <p:nvPr userDrawn="1"/>
        </p:nvSpPr>
        <p:spPr bwMode="auto">
          <a:xfrm>
            <a:off x="468313" y="3124200"/>
            <a:ext cx="792162" cy="2698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pic>
        <p:nvPicPr>
          <p:cNvPr id="10" name="Picture 2" descr="C:\Users\kourent\Desktop\_PROJECTS_\VisualBranding_OfficeDocuments\PPT\Output\02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5624"/>
            <a:ext cx="1765542" cy="76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2"/>
          <p:cNvSpPr>
            <a:spLocks noGrp="1"/>
          </p:cNvSpPr>
          <p:nvPr>
            <p:ph type="ctrTitle"/>
          </p:nvPr>
        </p:nvSpPr>
        <p:spPr>
          <a:xfrm>
            <a:off x="468314" y="1653779"/>
            <a:ext cx="3024187" cy="1458515"/>
          </a:xfrm>
        </p:spPr>
        <p:txBody>
          <a:bodyPr/>
          <a:lstStyle>
            <a:lvl1pPr>
              <a:lnSpc>
                <a:spcPts val="3500"/>
              </a:lnSpc>
              <a:defRPr sz="3200"/>
            </a:lvl1pPr>
          </a:lstStyle>
          <a:p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4" name="Subtitle 4"/>
          <p:cNvSpPr>
            <a:spLocks noGrp="1"/>
          </p:cNvSpPr>
          <p:nvPr>
            <p:ph type="subTitle" idx="4294967295"/>
          </p:nvPr>
        </p:nvSpPr>
        <p:spPr>
          <a:xfrm>
            <a:off x="468314" y="3233737"/>
            <a:ext cx="2663825" cy="102512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GB" altLang="en-US" sz="2000" dirty="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/>
              <a:t>Click to edit Master subtitle style</a:t>
            </a:r>
            <a:endParaRPr lang="en-GB" altLang="en-US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3600450" y="4407694"/>
            <a:ext cx="5183188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800" b="1" dirty="0" smtClean="0">
                <a:solidFill>
                  <a:srgbClr val="003299"/>
                </a:solidFill>
              </a:defRPr>
            </a:lvl1pPr>
            <a:lvl2pPr>
              <a:defRPr lang="en-US" altLang="en-US" dirty="0" smtClean="0"/>
            </a:lvl2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3370263" y="0"/>
            <a:ext cx="5773737" cy="4340224"/>
          </a:xfrm>
          <a:custGeom>
            <a:avLst/>
            <a:gdLst/>
            <a:ahLst/>
            <a:cxnLst/>
            <a:rect l="l" t="t" r="r" b="b"/>
            <a:pathLst>
              <a:path w="5773737" h="4340224">
                <a:moveTo>
                  <a:pt x="1200952" y="0"/>
                </a:moveTo>
                <a:lnTo>
                  <a:pt x="5773737" y="0"/>
                </a:lnTo>
                <a:lnTo>
                  <a:pt x="5773737" y="4330018"/>
                </a:lnTo>
                <a:lnTo>
                  <a:pt x="5770913" y="4340224"/>
                </a:lnTo>
                <a:lnTo>
                  <a:pt x="0" y="4340224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468313" y="4408884"/>
            <a:ext cx="2543244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600" b="1" kern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altLang="en-US" kern="1200" dirty="0" smtClean="0"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en-US" altLang="en-US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177413" y="4931439"/>
            <a:ext cx="384493" cy="14472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09D98C6-26D6-459A-841A-186F99F43B1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04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ages &amp;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4022725" y="3706813"/>
            <a:ext cx="45720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800" dirty="0"/>
              <a:t>Use this type of slide to combine text information with an additional picture.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1800" dirty="0"/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25"/>
          </p:nvPr>
        </p:nvSpPr>
        <p:spPr>
          <a:xfrm>
            <a:off x="0" y="1081088"/>
            <a:ext cx="4281488" cy="3651168"/>
          </a:xfrm>
          <a:custGeom>
            <a:avLst/>
            <a:gdLst/>
            <a:ahLst/>
            <a:cxnLst/>
            <a:rect l="l" t="t" r="r" b="b"/>
            <a:pathLst>
              <a:path w="4281488" h="3668712">
                <a:moveTo>
                  <a:pt x="0" y="0"/>
                </a:moveTo>
                <a:lnTo>
                  <a:pt x="4281488" y="0"/>
                </a:lnTo>
                <a:lnTo>
                  <a:pt x="3270391" y="3668712"/>
                </a:lnTo>
                <a:lnTo>
                  <a:pt x="0" y="3668712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6"/>
          </p:nvPr>
        </p:nvSpPr>
        <p:spPr>
          <a:xfrm>
            <a:off x="3667125" y="1081088"/>
            <a:ext cx="3319463" cy="2225675"/>
          </a:xfrm>
          <a:custGeom>
            <a:avLst/>
            <a:gdLst/>
            <a:ahLst/>
            <a:cxnLst/>
            <a:rect l="l" t="t" r="r" b="b"/>
            <a:pathLst>
              <a:path w="3319463" h="2225675">
                <a:moveTo>
                  <a:pt x="611660" y="0"/>
                </a:moveTo>
                <a:lnTo>
                  <a:pt x="3319463" y="0"/>
                </a:lnTo>
                <a:lnTo>
                  <a:pt x="2707803" y="2225675"/>
                </a:lnTo>
                <a:lnTo>
                  <a:pt x="0" y="222567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27"/>
          </p:nvPr>
        </p:nvSpPr>
        <p:spPr>
          <a:xfrm>
            <a:off x="6372226" y="1081088"/>
            <a:ext cx="2771775" cy="2225675"/>
          </a:xfrm>
          <a:custGeom>
            <a:avLst/>
            <a:gdLst/>
            <a:ahLst/>
            <a:cxnLst/>
            <a:rect l="l" t="t" r="r" b="b"/>
            <a:pathLst>
              <a:path w="2771775" h="2225675">
                <a:moveTo>
                  <a:pt x="601377" y="0"/>
                </a:moveTo>
                <a:lnTo>
                  <a:pt x="2771775" y="0"/>
                </a:lnTo>
                <a:lnTo>
                  <a:pt x="2771775" y="2225675"/>
                </a:lnTo>
                <a:lnTo>
                  <a:pt x="0" y="222567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8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A03BAC3-5655-4B19-B6D0-8045C16EFFF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2496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Images &amp; 2 Text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 userDrawn="1"/>
        </p:nvGrpSpPr>
        <p:grpSpPr bwMode="auto">
          <a:xfrm>
            <a:off x="69850" y="1304925"/>
            <a:ext cx="4718050" cy="2789238"/>
            <a:chOff x="683589" y="1495330"/>
            <a:chExt cx="3582384" cy="2731752"/>
          </a:xfrm>
        </p:grpSpPr>
        <p:sp>
          <p:nvSpPr>
            <p:cNvPr id="8" name="Parallelogram 7"/>
            <p:cNvSpPr/>
            <p:nvPr/>
          </p:nvSpPr>
          <p:spPr bwMode="auto">
            <a:xfrm>
              <a:off x="733010" y="1495330"/>
              <a:ext cx="3532963" cy="251252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9" name="Parallelogram 8"/>
            <p:cNvSpPr/>
            <p:nvPr/>
          </p:nvSpPr>
          <p:spPr bwMode="auto">
            <a:xfrm>
              <a:off x="683589" y="3788634"/>
              <a:ext cx="3164118" cy="438448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10" name="Group 13"/>
          <p:cNvGrpSpPr>
            <a:grpSpLocks/>
          </p:cNvGrpSpPr>
          <p:nvPr userDrawn="1"/>
        </p:nvGrpSpPr>
        <p:grpSpPr bwMode="auto">
          <a:xfrm>
            <a:off x="4321175" y="1304925"/>
            <a:ext cx="4718050" cy="2789238"/>
            <a:chOff x="683589" y="1495330"/>
            <a:chExt cx="3582384" cy="2731752"/>
          </a:xfrm>
        </p:grpSpPr>
        <p:sp>
          <p:nvSpPr>
            <p:cNvPr id="11" name="Parallelogram 10"/>
            <p:cNvSpPr/>
            <p:nvPr/>
          </p:nvSpPr>
          <p:spPr bwMode="auto">
            <a:xfrm>
              <a:off x="733010" y="1495330"/>
              <a:ext cx="3532963" cy="251252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12" name="Parallelogram 11"/>
            <p:cNvSpPr/>
            <p:nvPr/>
          </p:nvSpPr>
          <p:spPr bwMode="auto">
            <a:xfrm>
              <a:off x="683589" y="3788634"/>
              <a:ext cx="3164118" cy="438448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8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798513" y="1378791"/>
            <a:ext cx="3363912" cy="2198127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5049838" y="1378791"/>
            <a:ext cx="3363912" cy="2198127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3"/>
          </p:nvPr>
        </p:nvSpPr>
        <p:spPr>
          <a:xfrm>
            <a:off x="233363" y="3727825"/>
            <a:ext cx="3817937" cy="27699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US" sz="1800" kern="120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kern="1200"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24"/>
          </p:nvPr>
        </p:nvSpPr>
        <p:spPr>
          <a:xfrm>
            <a:off x="4463256" y="3727825"/>
            <a:ext cx="3817937" cy="27699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US" sz="1800" kern="120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kern="1200"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5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9CD2E2F-F92A-4B02-9BE7-CCF47B525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3842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 Images &amp; 6 Text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3"/>
          <p:cNvGrpSpPr>
            <a:grpSpLocks/>
          </p:cNvGrpSpPr>
          <p:nvPr userDrawn="1"/>
        </p:nvGrpSpPr>
        <p:grpSpPr bwMode="auto">
          <a:xfrm>
            <a:off x="5697538" y="2898775"/>
            <a:ext cx="2992437" cy="1770063"/>
            <a:chOff x="683589" y="1495330"/>
            <a:chExt cx="3582384" cy="2731752"/>
          </a:xfrm>
        </p:grpSpPr>
        <p:sp>
          <p:nvSpPr>
            <p:cNvPr id="16" name="Parallelogram 15"/>
            <p:cNvSpPr/>
            <p:nvPr/>
          </p:nvSpPr>
          <p:spPr bwMode="auto">
            <a:xfrm>
              <a:off x="733001" y="1495330"/>
              <a:ext cx="3532972" cy="2513701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17" name="Parallelogram 16"/>
            <p:cNvSpPr/>
            <p:nvPr/>
          </p:nvSpPr>
          <p:spPr bwMode="auto">
            <a:xfrm>
              <a:off x="683589" y="3788531"/>
              <a:ext cx="3164281" cy="438551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18" name="Group 13"/>
          <p:cNvGrpSpPr>
            <a:grpSpLocks/>
          </p:cNvGrpSpPr>
          <p:nvPr userDrawn="1"/>
        </p:nvGrpSpPr>
        <p:grpSpPr bwMode="auto">
          <a:xfrm>
            <a:off x="2927350" y="2905125"/>
            <a:ext cx="2992438" cy="1768475"/>
            <a:chOff x="683589" y="1495330"/>
            <a:chExt cx="3582384" cy="2731752"/>
          </a:xfrm>
        </p:grpSpPr>
        <p:sp>
          <p:nvSpPr>
            <p:cNvPr id="19" name="Parallelogram 18"/>
            <p:cNvSpPr/>
            <p:nvPr/>
          </p:nvSpPr>
          <p:spPr bwMode="auto">
            <a:xfrm>
              <a:off x="733001" y="1495330"/>
              <a:ext cx="3532972" cy="251350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0" name="Parallelogram 19"/>
            <p:cNvSpPr/>
            <p:nvPr/>
          </p:nvSpPr>
          <p:spPr bwMode="auto">
            <a:xfrm>
              <a:off x="683589" y="3788139"/>
              <a:ext cx="3164281" cy="438943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21" name="Group 13"/>
          <p:cNvGrpSpPr>
            <a:grpSpLocks/>
          </p:cNvGrpSpPr>
          <p:nvPr userDrawn="1"/>
        </p:nvGrpSpPr>
        <p:grpSpPr bwMode="auto">
          <a:xfrm>
            <a:off x="157163" y="2905125"/>
            <a:ext cx="2994025" cy="1768475"/>
            <a:chOff x="683589" y="1495330"/>
            <a:chExt cx="3582384" cy="2731752"/>
          </a:xfrm>
        </p:grpSpPr>
        <p:sp>
          <p:nvSpPr>
            <p:cNvPr id="22" name="Parallelogram 21"/>
            <p:cNvSpPr/>
            <p:nvPr/>
          </p:nvSpPr>
          <p:spPr bwMode="auto">
            <a:xfrm>
              <a:off x="732975" y="1495330"/>
              <a:ext cx="3532998" cy="251350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3" name="Parallelogram 22"/>
            <p:cNvSpPr/>
            <p:nvPr/>
          </p:nvSpPr>
          <p:spPr bwMode="auto">
            <a:xfrm>
              <a:off x="683589" y="3788139"/>
              <a:ext cx="3164503" cy="438943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24" name="Group 13"/>
          <p:cNvGrpSpPr>
            <a:grpSpLocks/>
          </p:cNvGrpSpPr>
          <p:nvPr userDrawn="1"/>
        </p:nvGrpSpPr>
        <p:grpSpPr bwMode="auto">
          <a:xfrm>
            <a:off x="5913438" y="1106488"/>
            <a:ext cx="2994025" cy="1770062"/>
            <a:chOff x="683589" y="1495330"/>
            <a:chExt cx="3582384" cy="2731752"/>
          </a:xfrm>
        </p:grpSpPr>
        <p:sp>
          <p:nvSpPr>
            <p:cNvPr id="25" name="Parallelogram 24"/>
            <p:cNvSpPr/>
            <p:nvPr/>
          </p:nvSpPr>
          <p:spPr bwMode="auto">
            <a:xfrm>
              <a:off x="732975" y="1495330"/>
              <a:ext cx="3532998" cy="2513703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6" name="Parallelogram 25"/>
            <p:cNvSpPr/>
            <p:nvPr/>
          </p:nvSpPr>
          <p:spPr bwMode="auto">
            <a:xfrm>
              <a:off x="683589" y="3788532"/>
              <a:ext cx="3164503" cy="438550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27" name="Group 13"/>
          <p:cNvGrpSpPr>
            <a:grpSpLocks/>
          </p:cNvGrpSpPr>
          <p:nvPr userDrawn="1"/>
        </p:nvGrpSpPr>
        <p:grpSpPr bwMode="auto">
          <a:xfrm>
            <a:off x="3143250" y="1112838"/>
            <a:ext cx="2994025" cy="1768475"/>
            <a:chOff x="683589" y="1495330"/>
            <a:chExt cx="3582384" cy="2731752"/>
          </a:xfrm>
        </p:grpSpPr>
        <p:sp>
          <p:nvSpPr>
            <p:cNvPr id="28" name="Parallelogram 27"/>
            <p:cNvSpPr/>
            <p:nvPr/>
          </p:nvSpPr>
          <p:spPr bwMode="auto">
            <a:xfrm>
              <a:off x="732975" y="1495330"/>
              <a:ext cx="3532998" cy="2513505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9" name="Parallelogram 28"/>
            <p:cNvSpPr/>
            <p:nvPr/>
          </p:nvSpPr>
          <p:spPr bwMode="auto">
            <a:xfrm>
              <a:off x="683589" y="3788137"/>
              <a:ext cx="3164503" cy="438945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30" name="Group 13"/>
          <p:cNvGrpSpPr>
            <a:grpSpLocks/>
          </p:cNvGrpSpPr>
          <p:nvPr userDrawn="1"/>
        </p:nvGrpSpPr>
        <p:grpSpPr bwMode="auto">
          <a:xfrm>
            <a:off x="373063" y="1112838"/>
            <a:ext cx="2994025" cy="1768475"/>
            <a:chOff x="683589" y="1495330"/>
            <a:chExt cx="3582384" cy="2731752"/>
          </a:xfrm>
        </p:grpSpPr>
        <p:sp>
          <p:nvSpPr>
            <p:cNvPr id="31" name="Parallelogram 30"/>
            <p:cNvSpPr/>
            <p:nvPr/>
          </p:nvSpPr>
          <p:spPr bwMode="auto">
            <a:xfrm>
              <a:off x="732975" y="1495330"/>
              <a:ext cx="3532998" cy="2513505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32" name="Parallelogram 31"/>
            <p:cNvSpPr/>
            <p:nvPr/>
          </p:nvSpPr>
          <p:spPr bwMode="auto">
            <a:xfrm>
              <a:off x="683589" y="3788137"/>
              <a:ext cx="3164503" cy="438945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sp>
        <p:nvSpPr>
          <p:cNvPr id="33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7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589757" y="2922682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8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3367088" y="2922682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9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6137276" y="2922682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4" name="Text Placeholder 42"/>
          <p:cNvSpPr>
            <a:spLocks noGrp="1"/>
          </p:cNvSpPr>
          <p:nvPr>
            <p:ph type="body" sz="quarter" idx="25"/>
          </p:nvPr>
        </p:nvSpPr>
        <p:spPr>
          <a:xfrm>
            <a:off x="3348319" y="2650940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Text Placeholder 42"/>
          <p:cNvSpPr>
            <a:spLocks noGrp="1"/>
          </p:cNvSpPr>
          <p:nvPr>
            <p:ph type="body" sz="quarter" idx="26"/>
          </p:nvPr>
        </p:nvSpPr>
        <p:spPr>
          <a:xfrm>
            <a:off x="6054725" y="2650940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42"/>
          <p:cNvSpPr>
            <a:spLocks noGrp="1"/>
          </p:cNvSpPr>
          <p:nvPr>
            <p:ph type="body" sz="quarter" idx="27"/>
          </p:nvPr>
        </p:nvSpPr>
        <p:spPr>
          <a:xfrm>
            <a:off x="298450" y="4434423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2"/>
          <p:cNvSpPr>
            <a:spLocks noGrp="1"/>
          </p:cNvSpPr>
          <p:nvPr>
            <p:ph type="body" sz="quarter" idx="28"/>
          </p:nvPr>
        </p:nvSpPr>
        <p:spPr>
          <a:xfrm>
            <a:off x="3081619" y="4434423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2"/>
          <p:cNvSpPr>
            <a:spLocks noGrp="1"/>
          </p:cNvSpPr>
          <p:nvPr>
            <p:ph type="body" sz="quarter" idx="29"/>
          </p:nvPr>
        </p:nvSpPr>
        <p:spPr>
          <a:xfrm>
            <a:off x="5788025" y="4434423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Picture Placeholder 2"/>
          <p:cNvSpPr>
            <a:spLocks noGrp="1"/>
          </p:cNvSpPr>
          <p:nvPr>
            <p:ph type="pic" sz="quarter" idx="30"/>
          </p:nvPr>
        </p:nvSpPr>
        <p:spPr>
          <a:xfrm>
            <a:off x="798513" y="1130300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0" name="Picture Placeholder 2"/>
          <p:cNvSpPr>
            <a:spLocks noGrp="1"/>
          </p:cNvSpPr>
          <p:nvPr>
            <p:ph type="pic" sz="quarter" idx="31"/>
          </p:nvPr>
        </p:nvSpPr>
        <p:spPr>
          <a:xfrm>
            <a:off x="3575844" y="1130300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1" name="Picture Placeholder 2"/>
          <p:cNvSpPr>
            <a:spLocks noGrp="1"/>
          </p:cNvSpPr>
          <p:nvPr>
            <p:ph type="pic" sz="quarter" idx="32"/>
          </p:nvPr>
        </p:nvSpPr>
        <p:spPr>
          <a:xfrm>
            <a:off x="6346032" y="1130300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52" name="Text Placeholder 42"/>
          <p:cNvSpPr>
            <a:spLocks noGrp="1"/>
          </p:cNvSpPr>
          <p:nvPr>
            <p:ph type="body" sz="quarter" idx="24"/>
          </p:nvPr>
        </p:nvSpPr>
        <p:spPr>
          <a:xfrm>
            <a:off x="565150" y="2650940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33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A91E1AE-0C8E-4F76-9822-41893C44C1CD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68364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port Elements - long headlin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1150144"/>
            <a:ext cx="8415711" cy="3351610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320B71-EC71-4A7E-8C8A-9C555B387A1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5788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mport Elements - FullPag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748145"/>
            <a:ext cx="8415711" cy="3753609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126932"/>
            <a:ext cx="8404225" cy="40744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0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320B71-EC71-4A7E-8C8A-9C555B387A1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5157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port Elements - Smal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 bwMode="auto">
          <a:xfrm>
            <a:off x="3629025" y="1782763"/>
            <a:ext cx="5514975" cy="2697162"/>
          </a:xfrm>
          <a:custGeom>
            <a:avLst/>
            <a:gdLst/>
            <a:ahLst/>
            <a:cxnLst/>
            <a:rect l="l" t="t" r="r" b="b"/>
            <a:pathLst>
              <a:path w="5514975" h="2697162">
                <a:moveTo>
                  <a:pt x="771523" y="0"/>
                </a:moveTo>
                <a:lnTo>
                  <a:pt x="5514975" y="0"/>
                </a:lnTo>
                <a:lnTo>
                  <a:pt x="5514975" y="2658323"/>
                </a:lnTo>
                <a:lnTo>
                  <a:pt x="5503865" y="2697162"/>
                </a:lnTo>
                <a:lnTo>
                  <a:pt x="0" y="269716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idx="4294967295"/>
          </p:nvPr>
        </p:nvSpPr>
        <p:spPr>
          <a:xfrm>
            <a:off x="4427538" y="2139554"/>
            <a:ext cx="4465450" cy="2283619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5CF0E3E-6A53-407C-B228-D257703978F3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3058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Chart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2"/>
          </p:nvPr>
        </p:nvSpPr>
        <p:spPr>
          <a:xfrm>
            <a:off x="466725" y="1069892"/>
            <a:ext cx="4023388" cy="33480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9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4660490" y="1059916"/>
            <a:ext cx="4211992" cy="33480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3799" y="4405901"/>
            <a:ext cx="4032250" cy="3238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659019" y="4405901"/>
            <a:ext cx="4032250" cy="3238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A8A81F-602E-4F8A-A59F-1CB8EC3665F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27949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hart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"/>
          <p:cNvCxnSpPr>
            <a:cxnSpLocks noChangeShapeType="1"/>
          </p:cNvCxnSpPr>
          <p:nvPr userDrawn="1"/>
        </p:nvCxnSpPr>
        <p:spPr bwMode="auto">
          <a:xfrm>
            <a:off x="0" y="0"/>
            <a:ext cx="914400" cy="0"/>
          </a:xfrm>
          <a:prstGeom prst="line">
            <a:avLst/>
          </a:prstGeom>
          <a:noFill/>
          <a:ln w="0" algn="ctr">
            <a:solidFill>
              <a:srgbClr val="FB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3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4"/>
          </p:nvPr>
        </p:nvSpPr>
        <p:spPr>
          <a:xfrm>
            <a:off x="457200" y="1107035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14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4778188" y="1107035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15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457200" y="2917906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16" name="Chart Placeholder 2"/>
          <p:cNvSpPr>
            <a:spLocks noGrp="1"/>
          </p:cNvSpPr>
          <p:nvPr>
            <p:ph type="chart" sz="quarter" idx="17"/>
          </p:nvPr>
        </p:nvSpPr>
        <p:spPr>
          <a:xfrm>
            <a:off x="4778188" y="2917906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5538A09-DD14-42AD-BF95-748291479EDB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5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rganization Chart or other visualization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66726" y="1071563"/>
            <a:ext cx="8397875" cy="3351610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  <a:endParaRPr lang="en-GB" noProof="0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2AD3AA-77E8-4059-99E1-B20E6EF740D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9724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- Text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372225" y="5003800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195FB5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GB" altLang="en-US">
              <a:ea typeface="ヒラギノ角ゴ Pro W3"/>
              <a:cs typeface="ヒラギノ角ゴ Pro W3"/>
            </a:endParaRPr>
          </a:p>
        </p:txBody>
      </p: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ubtitle 4"/>
          <p:cNvSpPr txBox="1">
            <a:spLocks/>
          </p:cNvSpPr>
          <p:nvPr userDrawn="1"/>
        </p:nvSpPr>
        <p:spPr bwMode="auto">
          <a:xfrm>
            <a:off x="4592638" y="3227388"/>
            <a:ext cx="4191000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900" indent="-2968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indent="-3159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192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5240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9812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384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956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3528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ct val="30000"/>
              </a:spcBef>
              <a:buClr>
                <a:schemeClr val="tx2"/>
              </a:buClr>
              <a:defRPr/>
            </a:pPr>
            <a:endParaRPr lang="en-GB" altLang="en-US" sz="2000">
              <a:solidFill>
                <a:schemeClr val="bg1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 userDrawn="1"/>
        </p:nvSpPr>
        <p:spPr bwMode="auto">
          <a:xfrm>
            <a:off x="468313" y="3124200"/>
            <a:ext cx="792162" cy="2698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pic>
        <p:nvPicPr>
          <p:cNvPr id="12" name="Picture 2" descr="C:\Users\kourent\Desktop\_PROJECTS_\VisualBranding_OfficeDocuments\PPT\Output\02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5624"/>
            <a:ext cx="1765542" cy="76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ubtitle 4"/>
          <p:cNvSpPr>
            <a:spLocks noGrp="1"/>
          </p:cNvSpPr>
          <p:nvPr>
            <p:ph type="subTitle" idx="4294967295"/>
          </p:nvPr>
        </p:nvSpPr>
        <p:spPr>
          <a:xfrm>
            <a:off x="468314" y="3233737"/>
            <a:ext cx="2663825" cy="102512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GB" altLang="en-US" sz="2000" dirty="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/>
              <a:t>Click to edit Master subtitle style</a:t>
            </a:r>
            <a:endParaRPr lang="en-GB" altLang="en-US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3600450" y="4407694"/>
            <a:ext cx="5183188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800" b="1" dirty="0" smtClean="0">
                <a:solidFill>
                  <a:srgbClr val="003299"/>
                </a:solidFill>
              </a:defRPr>
            </a:lvl1pPr>
            <a:lvl2pPr>
              <a:defRPr lang="en-US" altLang="en-US" dirty="0" smtClean="0"/>
            </a:lvl2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486275" y="1638300"/>
            <a:ext cx="4297363" cy="2457450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itle 2"/>
          <p:cNvSpPr>
            <a:spLocks noGrp="1"/>
          </p:cNvSpPr>
          <p:nvPr>
            <p:ph type="ctrTitle"/>
          </p:nvPr>
        </p:nvSpPr>
        <p:spPr>
          <a:xfrm>
            <a:off x="468314" y="1653779"/>
            <a:ext cx="3024187" cy="1458515"/>
          </a:xfrm>
        </p:spPr>
        <p:txBody>
          <a:bodyPr/>
          <a:lstStyle>
            <a:lvl1pPr>
              <a:lnSpc>
                <a:spcPts val="3500"/>
              </a:lnSpc>
              <a:defRPr sz="3200"/>
            </a:lvl1pPr>
          </a:lstStyle>
          <a:p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468313" y="4408884"/>
            <a:ext cx="2543244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600" b="1" kern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altLang="en-US" kern="1200" dirty="0" smtClean="0"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en-US" alt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6844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Bridge"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 userDrawn="1"/>
        </p:nvGrpSpPr>
        <p:grpSpPr bwMode="auto">
          <a:xfrm>
            <a:off x="525463" y="1116013"/>
            <a:ext cx="7999412" cy="2686050"/>
            <a:chOff x="318484" y="1489075"/>
            <a:chExt cx="8527332" cy="3581400"/>
          </a:xfrm>
        </p:grpSpPr>
        <p:sp>
          <p:nvSpPr>
            <p:cNvPr id="4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318484" y="1489075"/>
              <a:ext cx="382452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1</a:t>
              </a:r>
            </a:p>
          </p:txBody>
        </p:sp>
        <p:sp>
          <p:nvSpPr>
            <p:cNvPr id="5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18484" y="1946275"/>
              <a:ext cx="382452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6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18484" y="2403475"/>
              <a:ext cx="382452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3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821087" y="19462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Double entry system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821087" y="24034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Time of recording the transactions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821087" y="14890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dirty="0"/>
                <a:t>Definition of </a:t>
              </a:r>
              <a:r>
                <a:rPr lang="en-GB" altLang="en-US" sz="1800" dirty="0" err="1"/>
                <a:t>b.o.p</a:t>
              </a:r>
              <a:r>
                <a:rPr lang="en-GB" altLang="en-US" sz="1800" dirty="0"/>
                <a:t>. and </a:t>
              </a:r>
              <a:r>
                <a:rPr lang="en-GB" altLang="en-US" sz="1800" dirty="0" err="1"/>
                <a:t>i.i.p</a:t>
              </a:r>
              <a:r>
                <a:rPr lang="en-GB" altLang="en-US" sz="1800" dirty="0"/>
                <a:t>.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18484" y="2871258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4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18484" y="3328458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5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18484" y="3785658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6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821087" y="3328458"/>
              <a:ext cx="8024729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Reconciliation flows and stocks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821087" y="3785658"/>
              <a:ext cx="8024729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Euro area residency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821087" y="2871258"/>
              <a:ext cx="8024729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Valuation of transactions and stocks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18484" y="4232275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7</a:t>
              </a:r>
            </a:p>
          </p:txBody>
        </p:sp>
        <p:sp>
          <p:nvSpPr>
            <p:cNvPr id="17" name="Rectangle 2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18484" y="4689475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8</a:t>
              </a:r>
            </a:p>
          </p:txBody>
        </p:sp>
        <p:sp>
          <p:nvSpPr>
            <p:cNvPr id="18" name="Rectangle 23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821087" y="42322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Standards components</a:t>
              </a:r>
            </a:p>
          </p:txBody>
        </p:sp>
        <p:sp>
          <p:nvSpPr>
            <p:cNvPr id="19" name="Rectangle 24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21087" y="46894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Classification of transactions</a:t>
              </a:r>
            </a:p>
          </p:txBody>
        </p:sp>
      </p:grpSp>
      <p:sp>
        <p:nvSpPr>
          <p:cNvPr id="20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27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CAD61C4-D565-481A-81FB-FD2D5DA6A43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377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ab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 bwMode="auto">
          <a:xfrm>
            <a:off x="3629025" y="1782763"/>
            <a:ext cx="5514975" cy="2697162"/>
          </a:xfrm>
          <a:custGeom>
            <a:avLst/>
            <a:gdLst/>
            <a:ahLst/>
            <a:cxnLst/>
            <a:rect l="l" t="t" r="r" b="b"/>
            <a:pathLst>
              <a:path w="5514975" h="2697162">
                <a:moveTo>
                  <a:pt x="771523" y="0"/>
                </a:moveTo>
                <a:lnTo>
                  <a:pt x="5514975" y="0"/>
                </a:lnTo>
                <a:lnTo>
                  <a:pt x="5514975" y="2658323"/>
                </a:lnTo>
                <a:lnTo>
                  <a:pt x="5503865" y="2697162"/>
                </a:lnTo>
                <a:lnTo>
                  <a:pt x="0" y="269716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2" name="Content Placeholder 4"/>
          <p:cNvSpPr>
            <a:spLocks noGrp="1"/>
          </p:cNvSpPr>
          <p:nvPr>
            <p:ph idx="4294967295"/>
          </p:nvPr>
        </p:nvSpPr>
        <p:spPr>
          <a:xfrm>
            <a:off x="4816475" y="2556272"/>
            <a:ext cx="4076700" cy="1851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3F779A3-FBD7-43A9-A418-08688450EED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89502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- Text &amp; Im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2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725988" y="1471613"/>
            <a:ext cx="38354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3500" dirty="0">
              <a:solidFill>
                <a:srgbClr val="FFFFFF"/>
              </a:solidFill>
            </a:endParaRPr>
          </a:p>
        </p:txBody>
      </p:sp>
      <p:sp>
        <p:nvSpPr>
          <p:cNvPr id="8" name="Rectangle 12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725988" y="3400425"/>
            <a:ext cx="394970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2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1" name="Rectangle 1"/>
          <p:cNvSpPr>
            <a:spLocks noChangeArrowheads="1"/>
          </p:cNvSpPr>
          <p:nvPr userDrawn="1"/>
        </p:nvSpPr>
        <p:spPr bwMode="auto">
          <a:xfrm>
            <a:off x="4816475" y="3443288"/>
            <a:ext cx="790575" cy="254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1" y="-3175"/>
            <a:ext cx="4621213" cy="5141913"/>
          </a:xfrm>
          <a:custGeom>
            <a:avLst/>
            <a:gdLst/>
            <a:ahLst/>
            <a:cxnLst/>
            <a:rect l="l" t="t" r="r" b="b"/>
            <a:pathLst>
              <a:path w="4621213" h="5141913">
                <a:moveTo>
                  <a:pt x="0" y="0"/>
                </a:moveTo>
                <a:lnTo>
                  <a:pt x="4621213" y="0"/>
                </a:lnTo>
                <a:lnTo>
                  <a:pt x="3184409" y="5141913"/>
                </a:lnTo>
                <a:lnTo>
                  <a:pt x="0" y="5141913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3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816475" y="907256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6000" kern="1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4811713" y="2137569"/>
            <a:ext cx="3968750" cy="126285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3200" kern="1200" smtClean="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 lang="en-US" smtClean="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811713" y="3565525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lang="en-US" sz="2000" kern="12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97FC801-E2EE-42B2-BFDF-F67C23A6F66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371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- Text (NO Image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975" y="0"/>
            <a:ext cx="91979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2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725988" y="1471613"/>
            <a:ext cx="38354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3500" dirty="0">
              <a:solidFill>
                <a:srgbClr val="FFFFFF"/>
              </a:solidFill>
            </a:endParaRPr>
          </a:p>
        </p:txBody>
      </p:sp>
      <p:sp>
        <p:nvSpPr>
          <p:cNvPr id="8" name="Rectangle 12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725988" y="3400425"/>
            <a:ext cx="394970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2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0" name="Rectangle 1"/>
          <p:cNvSpPr>
            <a:spLocks noChangeArrowheads="1"/>
          </p:cNvSpPr>
          <p:nvPr userDrawn="1"/>
        </p:nvSpPr>
        <p:spPr bwMode="auto">
          <a:xfrm>
            <a:off x="4816475" y="3443288"/>
            <a:ext cx="790575" cy="254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sp>
        <p:nvSpPr>
          <p:cNvPr id="11" name="Parallelogram 10"/>
          <p:cNvSpPr/>
          <p:nvPr userDrawn="1"/>
        </p:nvSpPr>
        <p:spPr bwMode="auto">
          <a:xfrm>
            <a:off x="0" y="0"/>
            <a:ext cx="4591050" cy="5143500"/>
          </a:xfrm>
          <a:custGeom>
            <a:avLst/>
            <a:gdLst/>
            <a:ahLst/>
            <a:cxnLst/>
            <a:rect l="l" t="t" r="r" b="b"/>
            <a:pathLst>
              <a:path w="4591751" h="5143500">
                <a:moveTo>
                  <a:pt x="0" y="0"/>
                </a:moveTo>
                <a:lnTo>
                  <a:pt x="4591751" y="0"/>
                </a:lnTo>
                <a:lnTo>
                  <a:pt x="3154503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816475" y="907256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6000" kern="1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4811713" y="2137569"/>
            <a:ext cx="3968750" cy="126285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3200" kern="1200" smtClean="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 lang="en-US" smtClean="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811713" y="3565525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lang="en-US" sz="2000" kern="12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7"/>
          </p:nvPr>
        </p:nvSpPr>
        <p:spPr>
          <a:xfrm>
            <a:off x="0" y="831850"/>
            <a:ext cx="3881438" cy="402907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 algn="r">
              <a:defRPr lang="en-US" sz="30000" b="1" kern="1200" smtClean="0">
                <a:solidFill>
                  <a:srgbClr val="003299"/>
                </a:solidFill>
                <a:cs typeface="Arial" pitchFamily="34" charset="0"/>
              </a:defRPr>
            </a:lvl1pPr>
            <a:lvl2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kern="1200"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9EFBB2-B333-479B-84A0-F406AA2E2D1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85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Ful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 userDrawn="1"/>
        </p:nvSpPr>
        <p:spPr bwMode="auto">
          <a:xfrm>
            <a:off x="468313" y="1222375"/>
            <a:ext cx="8194675" cy="327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8450" indent="-2984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900" indent="-2968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indent="-3159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192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5240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9812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384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956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3528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>
                <a:schemeClr val="tx2"/>
              </a:buClr>
              <a:buFontTx/>
              <a:buChar char="•"/>
              <a:defRPr/>
            </a:pPr>
            <a:endParaRPr lang="en-US" altLang="en-US" sz="2200">
              <a:solidFill>
                <a:schemeClr val="tx2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2AD2B4C-24FD-485E-ADAD-B1E3DC73B16B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957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Placeholder (With Image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 bwMode="auto">
          <a:xfrm>
            <a:off x="0" y="1109663"/>
            <a:ext cx="8197850" cy="3613150"/>
          </a:xfrm>
          <a:custGeom>
            <a:avLst/>
            <a:gdLst/>
            <a:ahLst/>
            <a:cxnLst/>
            <a:rect l="l" t="t" r="r" b="b"/>
            <a:pathLst>
              <a:path w="8197850" h="3613150">
                <a:moveTo>
                  <a:pt x="433207" y="0"/>
                </a:moveTo>
                <a:lnTo>
                  <a:pt x="8197850" y="0"/>
                </a:lnTo>
                <a:lnTo>
                  <a:pt x="7269343" y="3613150"/>
                </a:lnTo>
                <a:lnTo>
                  <a:pt x="0" y="3613150"/>
                </a:lnTo>
                <a:lnTo>
                  <a:pt x="0" y="168576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 userDrawn="1"/>
        </p:nvSpPr>
        <p:spPr bwMode="auto">
          <a:xfrm>
            <a:off x="971550" y="1492250"/>
            <a:ext cx="2160588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900" indent="-2968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indent="-3159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192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5240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9812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384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956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3528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>
                <a:schemeClr val="tx2"/>
              </a:buClr>
              <a:defRPr/>
            </a:pPr>
            <a:endParaRPr lang="en-GB" altLang="en-US" sz="2000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3286126" y="1"/>
            <a:ext cx="5857875" cy="4721225"/>
          </a:xfrm>
          <a:custGeom>
            <a:avLst/>
            <a:gdLst/>
            <a:ahLst/>
            <a:cxnLst/>
            <a:rect l="l" t="t" r="r" b="b"/>
            <a:pathLst>
              <a:path w="5857875" h="4721225">
                <a:moveTo>
                  <a:pt x="1190458" y="0"/>
                </a:moveTo>
                <a:lnTo>
                  <a:pt x="5857875" y="0"/>
                </a:lnTo>
                <a:lnTo>
                  <a:pt x="5857875" y="4721225"/>
                </a:lnTo>
                <a:lnTo>
                  <a:pt x="0" y="472122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23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AAA2B01-B512-4650-90E0-024ED79178B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040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Images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3286126" y="1"/>
            <a:ext cx="5857875" cy="4721225"/>
          </a:xfrm>
          <a:custGeom>
            <a:avLst/>
            <a:gdLst/>
            <a:ahLst/>
            <a:cxnLst/>
            <a:rect l="l" t="t" r="r" b="b"/>
            <a:pathLst>
              <a:path w="5857875" h="4721225">
                <a:moveTo>
                  <a:pt x="1190458" y="0"/>
                </a:moveTo>
                <a:lnTo>
                  <a:pt x="5857875" y="0"/>
                </a:lnTo>
                <a:lnTo>
                  <a:pt x="5857875" y="4721225"/>
                </a:lnTo>
                <a:lnTo>
                  <a:pt x="0" y="472122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0" y="1074738"/>
            <a:ext cx="4222750" cy="3646487"/>
          </a:xfrm>
          <a:custGeom>
            <a:avLst/>
            <a:gdLst/>
            <a:ahLst/>
            <a:cxnLst/>
            <a:rect l="l" t="t" r="r" b="b"/>
            <a:pathLst>
              <a:path w="4222750" h="3646487">
                <a:moveTo>
                  <a:pt x="0" y="0"/>
                </a:moveTo>
                <a:lnTo>
                  <a:pt x="4222750" y="0"/>
                </a:lnTo>
                <a:lnTo>
                  <a:pt x="3293625" y="3646487"/>
                </a:lnTo>
                <a:lnTo>
                  <a:pt x="0" y="3646487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9341D4-07C6-4282-AE38-5248E8AD561A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822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271463" y="77788"/>
            <a:ext cx="650240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GB" altLang="en-US">
                <a:solidFill>
                  <a:srgbClr val="FFFFFF"/>
                </a:solidFill>
                <a:ea typeface="ヒラギノ角ゴ Pro W3"/>
                <a:cs typeface="ヒラギノ角ゴ Pro W3"/>
              </a:rPr>
              <a:t>Rubric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50938"/>
            <a:ext cx="8194675" cy="335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Mastertextformat bearbeiten</a:t>
            </a:r>
          </a:p>
          <a:p>
            <a:pPr lvl="1"/>
            <a:r>
              <a:rPr lang="en-GB" altLang="en-US"/>
              <a:t>Zweite Ebene</a:t>
            </a:r>
          </a:p>
          <a:p>
            <a:pPr lvl="2"/>
            <a:r>
              <a:rPr lang="en-GB" altLang="en-US"/>
              <a:t>Dritte Ebene</a:t>
            </a:r>
          </a:p>
          <a:p>
            <a:pPr lvl="3"/>
            <a:r>
              <a:rPr lang="en-GB" altLang="en-US"/>
              <a:t>Vierte Ebene</a:t>
            </a:r>
          </a:p>
          <a:p>
            <a:pPr lvl="4"/>
            <a:r>
              <a:rPr lang="en-GB" altLang="en-US"/>
              <a:t>Fünfte Ebene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73088"/>
            <a:ext cx="859472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Mastertitelformat bearbeiten</a:t>
            </a:r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032" name="Rectangle 2"/>
          <p:cNvSpPr>
            <a:spLocks noChangeArrowheads="1"/>
          </p:cNvSpPr>
          <p:nvPr/>
        </p:nvSpPr>
        <p:spPr bwMode="auto">
          <a:xfrm>
            <a:off x="0" y="-25400"/>
            <a:ext cx="9144000" cy="36830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GB" altLang="en-US">
              <a:solidFill>
                <a:srgbClr val="585858"/>
              </a:solidFill>
              <a:ea typeface="ヒラギノ角ゴ Pro W3"/>
              <a:cs typeface="ヒラギノ角ゴ Pro W3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94" r:id="rId1"/>
    <p:sldLayoutId id="2147486295" r:id="rId2"/>
    <p:sldLayoutId id="2147486297" r:id="rId3"/>
    <p:sldLayoutId id="2147486298" r:id="rId4"/>
    <p:sldLayoutId id="2147486299" r:id="rId5"/>
    <p:sldLayoutId id="2147486300" r:id="rId6"/>
    <p:sldLayoutId id="2147486301" r:id="rId7"/>
    <p:sldLayoutId id="2147486302" r:id="rId8"/>
    <p:sldLayoutId id="2147486303" r:id="rId9"/>
    <p:sldLayoutId id="2147486304" r:id="rId10"/>
    <p:sldLayoutId id="2147486305" r:id="rId11"/>
    <p:sldLayoutId id="2147486306" r:id="rId12"/>
    <p:sldLayoutId id="2147486307" r:id="rId13"/>
    <p:sldLayoutId id="2147486316" r:id="rId14"/>
    <p:sldLayoutId id="2147486308" r:id="rId15"/>
    <p:sldLayoutId id="2147486311" r:id="rId16"/>
    <p:sldLayoutId id="2147486312" r:id="rId17"/>
    <p:sldLayoutId id="2147486314" r:id="rId18"/>
  </p:sldLayoutIdLst>
  <p:hf hdr="0" dt="0"/>
  <p:txStyles>
    <p:titleStyle>
      <a:lvl1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2pPr>
      <a:lvl3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3pPr>
      <a:lvl4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4pPr>
      <a:lvl5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5pPr>
      <a:lvl6pPr marL="4572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algn="l" rtl="0" eaLnBrk="1" fontAlgn="base" hangingPunct="1">
        <a:spcBef>
          <a:spcPct val="30000"/>
        </a:spcBef>
        <a:spcAft>
          <a:spcPct val="0"/>
        </a:spcAft>
        <a:buClr>
          <a:schemeClr val="tx2"/>
        </a:buClr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29845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cs typeface="+mn-cs"/>
        </a:defRPr>
      </a:lvl2pPr>
      <a:lvl3pPr marL="596900" algn="l" rtl="0" eaLnBrk="1" fontAlgn="base" hangingPunct="1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+mn-lt"/>
          <a:cs typeface="+mn-cs"/>
        </a:defRPr>
      </a:lvl3pPr>
      <a:lvl4pPr marL="914400" algn="l" rtl="0" eaLnBrk="1" fontAlgn="base" hangingPunct="1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+mn-lt"/>
          <a:cs typeface="+mn-cs"/>
        </a:defRPr>
      </a:lvl4pPr>
      <a:lvl5pPr marL="1219200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defRPr sz="1600" i="1">
          <a:solidFill>
            <a:schemeClr val="tx1"/>
          </a:solidFill>
          <a:latin typeface="+mn-lt"/>
          <a:cs typeface="+mn-cs"/>
        </a:defRPr>
      </a:lvl5pPr>
      <a:lvl6pPr marL="19812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6pPr>
      <a:lvl7pPr marL="24384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7pPr>
      <a:lvl8pPr marL="28956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8pPr>
      <a:lvl9pPr marL="33528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13" Type="http://schemas.openxmlformats.org/officeDocument/2006/relationships/image" Target="../media/image21.png"/><Relationship Id="rId18" Type="http://schemas.openxmlformats.org/officeDocument/2006/relationships/image" Target="../media/image26.svg"/><Relationship Id="rId3" Type="http://schemas.openxmlformats.org/officeDocument/2006/relationships/diagramLayout" Target="../diagrams/layout1.xml"/><Relationship Id="rId21" Type="http://schemas.openxmlformats.org/officeDocument/2006/relationships/image" Target="../media/image29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17" Type="http://schemas.openxmlformats.org/officeDocument/2006/relationships/image" Target="../media/image25.png"/><Relationship Id="rId2" Type="http://schemas.openxmlformats.org/officeDocument/2006/relationships/diagramData" Target="../diagrams/data1.xml"/><Relationship Id="rId16" Type="http://schemas.openxmlformats.org/officeDocument/2006/relationships/image" Target="../media/image24.svg"/><Relationship Id="rId20" Type="http://schemas.openxmlformats.org/officeDocument/2006/relationships/image" Target="../media/image28.svg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19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23.png"/><Relationship Id="rId10" Type="http://schemas.openxmlformats.org/officeDocument/2006/relationships/image" Target="../media/image18.svg"/><Relationship Id="rId19" Type="http://schemas.openxmlformats.org/officeDocument/2006/relationships/image" Target="../media/image27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7.png"/><Relationship Id="rId14" Type="http://schemas.openxmlformats.org/officeDocument/2006/relationships/image" Target="../media/image22.svg"/><Relationship Id="rId22" Type="http://schemas.openxmlformats.org/officeDocument/2006/relationships/image" Target="../media/image30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sv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3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34.sv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33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32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10" Type="http://schemas.openxmlformats.org/officeDocument/2006/relationships/image" Target="../media/image44.svg"/><Relationship Id="rId4" Type="http://schemas.openxmlformats.org/officeDocument/2006/relationships/image" Target="../media/image38.svg"/><Relationship Id="rId9" Type="http://schemas.openxmlformats.org/officeDocument/2006/relationships/image" Target="../media/image4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sv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" Type="http://schemas.openxmlformats.org/officeDocument/2006/relationships/image" Target="../media/image46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4.svg"/><Relationship Id="rId5" Type="http://schemas.openxmlformats.org/officeDocument/2006/relationships/image" Target="../media/image53.png"/><Relationship Id="rId4" Type="http://schemas.openxmlformats.org/officeDocument/2006/relationships/image" Target="../media/image5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6"/>
          <p:cNvSpPr>
            <a:spLocks noGrp="1"/>
          </p:cNvSpPr>
          <p:nvPr>
            <p:ph type="ctrTitle"/>
          </p:nvPr>
        </p:nvSpPr>
        <p:spPr>
          <a:xfrm>
            <a:off x="468314" y="1654175"/>
            <a:ext cx="3203354" cy="1458913"/>
          </a:xfrm>
        </p:spPr>
        <p:txBody>
          <a:bodyPr/>
          <a:lstStyle/>
          <a:p>
            <a:pPr lvl="0"/>
            <a:r>
              <a:rPr lang="en-GB" sz="2800" dirty="0"/>
              <a:t>Foundational design options for a digital euro </a:t>
            </a:r>
          </a:p>
        </p:txBody>
      </p:sp>
      <p:sp>
        <p:nvSpPr>
          <p:cNvPr id="24579" name="Subtitle 8"/>
          <p:cNvSpPr>
            <a:spLocks noGrp="1"/>
          </p:cNvSpPr>
          <p:nvPr>
            <p:ph type="subTitle" idx="4294967295"/>
          </p:nvPr>
        </p:nvSpPr>
        <p:spPr>
          <a:xfrm>
            <a:off x="468313" y="3232323"/>
            <a:ext cx="3065000" cy="1025525"/>
          </a:xfrm>
        </p:spPr>
        <p:txBody>
          <a:bodyPr/>
          <a:lstStyle/>
          <a:p>
            <a:pPr lvl="0">
              <a:lnSpc>
                <a:spcPts val="2000"/>
              </a:lnSpc>
              <a:spcBef>
                <a:spcPts val="0"/>
              </a:spcBef>
              <a:buClr>
                <a:srgbClr val="003399"/>
              </a:buClr>
            </a:pPr>
            <a:r>
              <a:rPr lang="en-GB" altLang="en-US" sz="1800" kern="12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European Economic and Social Committee public hearing</a:t>
            </a:r>
            <a:endParaRPr lang="en-GB" altLang="en-US" sz="1800" i="1" kern="1200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Placeholder 12"/>
          <p:cNvPicPr>
            <a:picLocks noGrp="1" noChangeAspect="1"/>
          </p:cNvPicPr>
          <p:nvPr>
            <p:ph type="pic" sz="quarter" idx="2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59" b="7159"/>
          <a:stretch>
            <a:fillRect/>
          </a:stretch>
        </p:blipFill>
        <p:spPr/>
      </p:pic>
      <p:sp>
        <p:nvSpPr>
          <p:cNvPr id="24585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468313" y="4408488"/>
            <a:ext cx="2543175" cy="666750"/>
          </a:xfrm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r>
              <a:rPr lang="en-US" altLang="en-US" sz="1600" b="1" dirty="0">
                <a:solidFill>
                  <a:schemeClr val="bg1"/>
                </a:solidFill>
              </a:rPr>
              <a:t>7 September 2022</a:t>
            </a:r>
            <a:endParaRPr lang="en-GB" alt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60F2B60-976F-445E-AB3A-A707639FF13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600450" y="4408488"/>
            <a:ext cx="5183188" cy="665162"/>
          </a:xfrm>
        </p:spPr>
        <p:txBody>
          <a:bodyPr anchor="ctr"/>
          <a:lstStyle/>
          <a:p>
            <a:pPr algn="r">
              <a:spcBef>
                <a:spcPct val="0"/>
              </a:spcBef>
            </a:pPr>
            <a:r>
              <a:rPr lang="en-GB" altLang="en-US" sz="1800" dirty="0">
                <a:solidFill>
                  <a:srgbClr val="003299"/>
                </a:solidFill>
              </a:rPr>
              <a:t>Digital euro project team</a:t>
            </a:r>
            <a:endParaRPr lang="en-GB" altLang="en-US" sz="1800" b="1" dirty="0">
              <a:solidFill>
                <a:srgbClr val="0032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36C711CB-66BF-46B7-9130-97A5408FA3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91E1AE-0C8E-4F76-9822-41893C44C1CD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17007245-381B-46E6-A3C7-8C8A14C1C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441" y="200687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GB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FEC171C-4EAB-4DB9-AADF-FE99C702D930}"/>
              </a:ext>
            </a:extLst>
          </p:cNvPr>
          <p:cNvSpPr txBox="1"/>
          <p:nvPr/>
        </p:nvSpPr>
        <p:spPr>
          <a:xfrm>
            <a:off x="222691" y="2279364"/>
            <a:ext cx="868432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</a:rPr>
              <a:t>THANK YOU!</a:t>
            </a:r>
            <a:endParaRPr lang="en-GB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29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953E5F8-B2F5-4D17-81D7-AF884054186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5802" y="1150144"/>
            <a:ext cx="7600848" cy="335161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600" kern="1200" dirty="0">
                <a:solidFill>
                  <a:schemeClr val="tx2"/>
                </a:solidFill>
                <a:cs typeface="Arial" pitchFamily="34" charset="0"/>
              </a:rPr>
              <a:t>The digital euro as </a:t>
            </a:r>
            <a:r>
              <a:rPr lang="en-US" sz="1600" b="1" kern="1200" dirty="0">
                <a:solidFill>
                  <a:schemeClr val="tx2"/>
                </a:solidFill>
                <a:cs typeface="Arial" pitchFamily="34" charset="0"/>
              </a:rPr>
              <a:t>monetary anchor </a:t>
            </a:r>
            <a:r>
              <a:rPr lang="en-US" sz="1600" kern="1200" dirty="0">
                <a:solidFill>
                  <a:schemeClr val="tx2"/>
                </a:solidFill>
                <a:cs typeface="Arial" pitchFamily="34" charset="0"/>
              </a:rPr>
              <a:t>would </a:t>
            </a:r>
            <a:r>
              <a:rPr lang="en-GB" sz="1600" kern="1200" dirty="0">
                <a:solidFill>
                  <a:schemeClr val="tx2"/>
                </a:solidFill>
                <a:cs typeface="Arial" pitchFamily="34" charset="0"/>
              </a:rPr>
              <a:t>preserve public access to central bank money being</a:t>
            </a:r>
            <a:r>
              <a:rPr lang="en-US" sz="1600" kern="1200" dirty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sz="1600" b="1" kern="1200" dirty="0">
                <a:solidFill>
                  <a:schemeClr val="tx2"/>
                </a:solidFill>
                <a:cs typeface="Arial" pitchFamily="34" charset="0"/>
              </a:rPr>
              <a:t>widely accessible to prospective users in all euro area countries</a:t>
            </a:r>
            <a:r>
              <a:rPr lang="en-US" sz="1600" kern="1200" dirty="0">
                <a:solidFill>
                  <a:schemeClr val="tx2"/>
                </a:solidFill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1600" kern="1200" dirty="0">
              <a:solidFill>
                <a:schemeClr val="tx2"/>
              </a:solidFill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1600" kern="1200" dirty="0">
                <a:solidFill>
                  <a:schemeClr val="tx2"/>
                </a:solidFill>
                <a:cs typeface="Arial" pitchFamily="34" charset="0"/>
              </a:rPr>
              <a:t>A digital euro would defend the </a:t>
            </a:r>
            <a:r>
              <a:rPr lang="en-GB" sz="1600" b="1" kern="1200" dirty="0">
                <a:solidFill>
                  <a:schemeClr val="tx2"/>
                </a:solidFill>
                <a:cs typeface="Arial" pitchFamily="34" charset="0"/>
              </a:rPr>
              <a:t>strategic autonomy </a:t>
            </a:r>
            <a:r>
              <a:rPr lang="en-GB" sz="1600" kern="1200" dirty="0">
                <a:solidFill>
                  <a:schemeClr val="tx2"/>
                </a:solidFill>
                <a:cs typeface="Arial" pitchFamily="34" charset="0"/>
              </a:rPr>
              <a:t>of the euro area by increasing the </a:t>
            </a:r>
            <a:r>
              <a:rPr lang="en-GB" sz="1600" dirty="0">
                <a:solidFill>
                  <a:srgbClr val="003299"/>
                </a:solidFill>
                <a:cs typeface="Times New Roman" panose="02020603050405020304" pitchFamily="18" charset="0"/>
              </a:rPr>
              <a:t>independence from non-European payment solutions </a:t>
            </a:r>
            <a:r>
              <a:rPr lang="en-GB" sz="1600" kern="1200" dirty="0">
                <a:solidFill>
                  <a:schemeClr val="tx2"/>
                </a:solidFill>
                <a:cs typeface="Arial" pitchFamily="34" charset="0"/>
              </a:rPr>
              <a:t>and would increase </a:t>
            </a:r>
            <a:r>
              <a:rPr lang="en-GB" sz="1600" b="1" kern="1200" dirty="0">
                <a:solidFill>
                  <a:schemeClr val="tx2"/>
                </a:solidFill>
                <a:cs typeface="Arial" pitchFamily="34" charset="0"/>
              </a:rPr>
              <a:t>economic efficiency </a:t>
            </a:r>
            <a:r>
              <a:rPr lang="en-GB" sz="1600" kern="1200" dirty="0">
                <a:solidFill>
                  <a:schemeClr val="tx2"/>
                </a:solidFill>
                <a:cs typeface="Arial" pitchFamily="34" charset="0"/>
              </a:rPr>
              <a:t>as the (latent) competition from central bank money to private money providers can curb market-abusive behaviour.</a:t>
            </a:r>
          </a:p>
          <a:p>
            <a:pPr>
              <a:lnSpc>
                <a:spcPct val="150000"/>
              </a:lnSpc>
            </a:pPr>
            <a:endParaRPr lang="en-GB" sz="1600" kern="1200" dirty="0">
              <a:solidFill>
                <a:schemeClr val="tx2"/>
              </a:solidFill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GB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A428D-8AD0-491D-B152-376B99ACF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Why issue a digital euro?</a:t>
            </a:r>
            <a:endParaRPr lang="en-GB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AD870-D891-4F0F-92B5-5410D01C9D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320B71-EC71-4A7E-8C8A-9C555B387A1C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6" name="Hexagon 5" descr="Coins">
            <a:extLst>
              <a:ext uri="{FF2B5EF4-FFF2-40B4-BE49-F238E27FC236}">
                <a16:creationId xmlns:a16="http://schemas.microsoft.com/office/drawing/2014/main" id="{50A28B08-8701-48F5-9DBA-C1F8F94D78B2}"/>
              </a:ext>
            </a:extLst>
          </p:cNvPr>
          <p:cNvSpPr/>
          <p:nvPr/>
        </p:nvSpPr>
        <p:spPr>
          <a:xfrm>
            <a:off x="273701" y="2656716"/>
            <a:ext cx="653315" cy="563271"/>
          </a:xfrm>
          <a:prstGeom prst="hexagon">
            <a:avLst>
              <a:gd name="adj" fmla="val 25000"/>
              <a:gd name="vf" fmla="val 115470"/>
            </a:avLst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 l="8840" t="4336" r="8840" b="4336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Hexagon 6" descr="Money">
            <a:extLst>
              <a:ext uri="{FF2B5EF4-FFF2-40B4-BE49-F238E27FC236}">
                <a16:creationId xmlns:a16="http://schemas.microsoft.com/office/drawing/2014/main" id="{B8D1EFCB-515B-460E-979C-F7D3313B12D5}"/>
              </a:ext>
            </a:extLst>
          </p:cNvPr>
          <p:cNvSpPr/>
          <p:nvPr/>
        </p:nvSpPr>
        <p:spPr>
          <a:xfrm>
            <a:off x="280618" y="1249731"/>
            <a:ext cx="674250" cy="581322"/>
          </a:xfrm>
          <a:prstGeom prst="hexagon">
            <a:avLst>
              <a:gd name="adj" fmla="val 25000"/>
              <a:gd name="vf" fmla="val 115470"/>
            </a:avLst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 l="11525" t="3298" r="11525" b="3298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991732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F705A9F-61CA-4997-A878-A7D15A15D9A6}"/>
              </a:ext>
            </a:extLst>
          </p:cNvPr>
          <p:cNvGraphicFramePr/>
          <p:nvPr/>
        </p:nvGraphicFramePr>
        <p:xfrm>
          <a:off x="318930" y="728662"/>
          <a:ext cx="85061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3" name="Oval 72">
            <a:extLst>
              <a:ext uri="{FF2B5EF4-FFF2-40B4-BE49-F238E27FC236}">
                <a16:creationId xmlns:a16="http://schemas.microsoft.com/office/drawing/2014/main" id="{4DF05582-8D58-4036-91B9-CF31FE565D4E}"/>
              </a:ext>
            </a:extLst>
          </p:cNvPr>
          <p:cNvSpPr/>
          <p:nvPr/>
        </p:nvSpPr>
        <p:spPr bwMode="auto">
          <a:xfrm>
            <a:off x="7861830" y="1898049"/>
            <a:ext cx="506437" cy="506437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10DC7A-B3A0-4CB8-A84C-8ABD77C37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</a:t>
            </a:r>
            <a:r>
              <a:rPr lang="en-DE" dirty="0"/>
              <a:t>e</a:t>
            </a:r>
            <a:r>
              <a:rPr lang="en-US" dirty="0" err="1"/>
              <a:t>uro</a:t>
            </a:r>
            <a:r>
              <a:rPr lang="en-US" dirty="0"/>
              <a:t> project timeline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82B9A0-9F28-4D5D-A953-BBCB2BF5A0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AD2B4C-24FD-485E-ADAD-B1E3DC73B16B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8F335BC-4CCE-4829-8C4A-09CEF6B4A0C6}"/>
              </a:ext>
            </a:extLst>
          </p:cNvPr>
          <p:cNvGrpSpPr/>
          <p:nvPr/>
        </p:nvGrpSpPr>
        <p:grpSpPr>
          <a:xfrm>
            <a:off x="593957" y="3287071"/>
            <a:ext cx="506437" cy="506437"/>
            <a:chOff x="465410" y="3295676"/>
            <a:chExt cx="506437" cy="506437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685EF83-3528-41C8-8F39-BDF91F0172D8}"/>
                </a:ext>
              </a:extLst>
            </p:cNvPr>
            <p:cNvSpPr/>
            <p:nvPr/>
          </p:nvSpPr>
          <p:spPr bwMode="auto">
            <a:xfrm>
              <a:off x="465410" y="3295676"/>
              <a:ext cx="506437" cy="50643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ヒラギノ角ゴ Pro W3" pitchFamily="-64" charset="-128"/>
              </a:endParaRPr>
            </a:p>
          </p:txBody>
        </p:sp>
        <p:pic>
          <p:nvPicPr>
            <p:cNvPr id="10" name="Graphic 9" descr="Cheers">
              <a:extLst>
                <a:ext uri="{FF2B5EF4-FFF2-40B4-BE49-F238E27FC236}">
                  <a16:creationId xmlns:a16="http://schemas.microsoft.com/office/drawing/2014/main" id="{52673A0C-C8B5-42C8-AE14-4AC0F1C4112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41462" y="3378153"/>
              <a:ext cx="354331" cy="354331"/>
            </a:xfrm>
            <a:prstGeom prst="rect">
              <a:avLst/>
            </a:prstGeom>
          </p:spPr>
        </p:pic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C21BA631-834C-4903-BD9C-74F78E4AE6BB}"/>
              </a:ext>
            </a:extLst>
          </p:cNvPr>
          <p:cNvSpPr/>
          <p:nvPr/>
        </p:nvSpPr>
        <p:spPr bwMode="auto">
          <a:xfrm>
            <a:off x="3358100" y="3223191"/>
            <a:ext cx="506437" cy="50643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A3D8AA5-ECFB-4AD6-9D64-6E17EE7BBF8A}"/>
              </a:ext>
            </a:extLst>
          </p:cNvPr>
          <p:cNvSpPr/>
          <p:nvPr/>
        </p:nvSpPr>
        <p:spPr bwMode="auto">
          <a:xfrm>
            <a:off x="5246379" y="3223338"/>
            <a:ext cx="506437" cy="50643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25F8AF6-514F-4925-9C5C-F54500C5014B}"/>
              </a:ext>
            </a:extLst>
          </p:cNvPr>
          <p:cNvSpPr/>
          <p:nvPr/>
        </p:nvSpPr>
        <p:spPr bwMode="auto">
          <a:xfrm>
            <a:off x="6857026" y="3287071"/>
            <a:ext cx="506437" cy="50643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0CC414D-2670-4025-A258-0D36BD1345AC}"/>
              </a:ext>
            </a:extLst>
          </p:cNvPr>
          <p:cNvSpPr txBox="1"/>
          <p:nvPr/>
        </p:nvSpPr>
        <p:spPr>
          <a:xfrm>
            <a:off x="189742" y="3776658"/>
            <a:ext cx="13630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2060"/>
                </a:solidFill>
              </a:rPr>
              <a:t>Project team on-boarding</a:t>
            </a:r>
          </a:p>
          <a:p>
            <a:pPr algn="ctr"/>
            <a:r>
              <a:rPr lang="en-US" sz="800" dirty="0">
                <a:solidFill>
                  <a:srgbClr val="002060"/>
                </a:solidFill>
              </a:rPr>
              <a:t>Governance set-up</a:t>
            </a:r>
          </a:p>
        </p:txBody>
      </p:sp>
      <p:pic>
        <p:nvPicPr>
          <p:cNvPr id="35" name="Graphic 34" descr="Cheers">
            <a:extLst>
              <a:ext uri="{FF2B5EF4-FFF2-40B4-BE49-F238E27FC236}">
                <a16:creationId xmlns:a16="http://schemas.microsoft.com/office/drawing/2014/main" id="{A0B20DD0-8B26-453B-81A6-54EE461B93B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707320" y="1898049"/>
            <a:ext cx="354331" cy="354331"/>
          </a:xfrm>
          <a:prstGeom prst="rect">
            <a:avLst/>
          </a:prstGeom>
        </p:spPr>
      </p:pic>
      <p:sp>
        <p:nvSpPr>
          <p:cNvPr id="37" name="Oval 36">
            <a:extLst>
              <a:ext uri="{FF2B5EF4-FFF2-40B4-BE49-F238E27FC236}">
                <a16:creationId xmlns:a16="http://schemas.microsoft.com/office/drawing/2014/main" id="{1F7A8C8E-E065-4665-BEF9-F72F67B7E248}"/>
              </a:ext>
            </a:extLst>
          </p:cNvPr>
          <p:cNvSpPr/>
          <p:nvPr/>
        </p:nvSpPr>
        <p:spPr bwMode="auto">
          <a:xfrm>
            <a:off x="2192688" y="1868855"/>
            <a:ext cx="506437" cy="50643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92A2C50-EF51-4067-B898-7D16F51195D0}"/>
              </a:ext>
            </a:extLst>
          </p:cNvPr>
          <p:cNvSpPr txBox="1"/>
          <p:nvPr/>
        </p:nvSpPr>
        <p:spPr>
          <a:xfrm>
            <a:off x="1831704" y="1299514"/>
            <a:ext cx="1617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</a:rPr>
              <a:t>Use case </a:t>
            </a:r>
            <a:r>
              <a:rPr lang="en-US" sz="800" dirty="0" err="1">
                <a:solidFill>
                  <a:srgbClr val="002060"/>
                </a:solidFill>
              </a:rPr>
              <a:t>prioritisation</a:t>
            </a:r>
            <a:endParaRPr lang="en-US" sz="800" dirty="0">
              <a:solidFill>
                <a:srgbClr val="002060"/>
              </a:solidFill>
            </a:endParaRPr>
          </a:p>
          <a:p>
            <a:r>
              <a:rPr lang="en-US" sz="800" dirty="0">
                <a:solidFill>
                  <a:srgbClr val="002060"/>
                </a:solidFill>
              </a:rPr>
              <a:t>Report on focus groups with citizens and merchants</a:t>
            </a:r>
          </a:p>
        </p:txBody>
      </p:sp>
      <p:pic>
        <p:nvPicPr>
          <p:cNvPr id="43" name="Graphic 42" descr="Customer review">
            <a:extLst>
              <a:ext uri="{FF2B5EF4-FFF2-40B4-BE49-F238E27FC236}">
                <a16:creationId xmlns:a16="http://schemas.microsoft.com/office/drawing/2014/main" id="{BC413B92-223B-407B-AE14-5478BC5F8DE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45536" y="1928842"/>
            <a:ext cx="400737" cy="400737"/>
          </a:xfrm>
          <a:prstGeom prst="rect">
            <a:avLst/>
          </a:prstGeom>
        </p:spPr>
      </p:pic>
      <p:pic>
        <p:nvPicPr>
          <p:cNvPr id="47" name="Graphic 46" descr="Stream">
            <a:extLst>
              <a:ext uri="{FF2B5EF4-FFF2-40B4-BE49-F238E27FC236}">
                <a16:creationId xmlns:a16="http://schemas.microsoft.com/office/drawing/2014/main" id="{B17014E5-EDD4-46A2-9B2B-7B406AD3D80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369118" y="3231787"/>
            <a:ext cx="479614" cy="479614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AC03106A-050D-46E2-AC5B-0BF4A1C1E44D}"/>
              </a:ext>
            </a:extLst>
          </p:cNvPr>
          <p:cNvSpPr txBox="1"/>
          <p:nvPr/>
        </p:nvSpPr>
        <p:spPr>
          <a:xfrm>
            <a:off x="3045333" y="3797274"/>
            <a:ext cx="1526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</a:rPr>
              <a:t>On-line/off-line availability </a:t>
            </a:r>
          </a:p>
          <a:p>
            <a:r>
              <a:rPr lang="en-US" sz="800" dirty="0">
                <a:solidFill>
                  <a:srgbClr val="002060"/>
                </a:solidFill>
              </a:rPr>
              <a:t>Data privacy level</a:t>
            </a:r>
          </a:p>
          <a:p>
            <a:r>
              <a:rPr lang="en-US" sz="800" dirty="0">
                <a:solidFill>
                  <a:srgbClr val="002060"/>
                </a:solidFill>
              </a:rPr>
              <a:t>Transfer mechanism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B038A12-B249-4805-902F-B1D48B4F94E5}"/>
              </a:ext>
            </a:extLst>
          </p:cNvPr>
          <p:cNvSpPr/>
          <p:nvPr/>
        </p:nvSpPr>
        <p:spPr bwMode="auto">
          <a:xfrm>
            <a:off x="3851832" y="1882967"/>
            <a:ext cx="506437" cy="5064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pic>
        <p:nvPicPr>
          <p:cNvPr id="53" name="Graphic 52" descr="Playbook">
            <a:extLst>
              <a:ext uri="{FF2B5EF4-FFF2-40B4-BE49-F238E27FC236}">
                <a16:creationId xmlns:a16="http://schemas.microsoft.com/office/drawing/2014/main" id="{C0B9AA6F-F894-468E-9725-822ED5A4DEA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874155" y="1941151"/>
            <a:ext cx="427711" cy="427711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93F24781-EDB7-4F7E-863D-B9B62ED4DB25}"/>
              </a:ext>
            </a:extLst>
          </p:cNvPr>
          <p:cNvSpPr txBox="1"/>
          <p:nvPr/>
        </p:nvSpPr>
        <p:spPr>
          <a:xfrm>
            <a:off x="3492283" y="1182927"/>
            <a:ext cx="18430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b="1" dirty="0">
              <a:solidFill>
                <a:srgbClr val="002060"/>
              </a:solidFill>
            </a:endParaRPr>
          </a:p>
          <a:p>
            <a:r>
              <a:rPr lang="en-GB" sz="800" dirty="0">
                <a:solidFill>
                  <a:srgbClr val="002060"/>
                </a:solidFill>
              </a:rPr>
              <a:t>Design options to moderate take-up</a:t>
            </a:r>
          </a:p>
          <a:p>
            <a:endParaRPr lang="en-US" sz="800" dirty="0">
              <a:solidFill>
                <a:srgbClr val="002060"/>
              </a:solidFill>
            </a:endParaRPr>
          </a:p>
          <a:p>
            <a:r>
              <a:rPr lang="en-US" sz="800" dirty="0">
                <a:solidFill>
                  <a:srgbClr val="002060"/>
                </a:solidFill>
              </a:rPr>
              <a:t>Distribution model</a:t>
            </a:r>
          </a:p>
          <a:p>
            <a:endParaRPr lang="en-US" sz="800" strike="sngStrike" dirty="0">
              <a:solidFill>
                <a:srgbClr val="7030A0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DEEF43C-151E-4651-B4FC-C17D1262D6F3}"/>
              </a:ext>
            </a:extLst>
          </p:cNvPr>
          <p:cNvSpPr txBox="1"/>
          <p:nvPr/>
        </p:nvSpPr>
        <p:spPr>
          <a:xfrm>
            <a:off x="4942765" y="3793508"/>
            <a:ext cx="2212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</a:rPr>
              <a:t>Settlement model</a:t>
            </a:r>
          </a:p>
          <a:p>
            <a:r>
              <a:rPr lang="en-US" sz="800" dirty="0">
                <a:solidFill>
                  <a:srgbClr val="002060"/>
                </a:solidFill>
              </a:rPr>
              <a:t>Amount in circulation</a:t>
            </a:r>
          </a:p>
          <a:p>
            <a:r>
              <a:rPr lang="en-GB" sz="800" dirty="0">
                <a:solidFill>
                  <a:srgbClr val="002060"/>
                </a:solidFill>
              </a:rPr>
              <a:t>Role of intermediaries </a:t>
            </a:r>
          </a:p>
          <a:p>
            <a:r>
              <a:rPr lang="en-GB" sz="800" dirty="0">
                <a:solidFill>
                  <a:srgbClr val="002060"/>
                </a:solidFill>
              </a:rPr>
              <a:t>Integration and form factor</a:t>
            </a:r>
          </a:p>
          <a:p>
            <a:r>
              <a:rPr lang="en-US" sz="800" dirty="0">
                <a:solidFill>
                  <a:srgbClr val="002060"/>
                </a:solidFill>
              </a:rPr>
              <a:t>Prototype development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4178829-AD18-4F30-A772-594CA55858DF}"/>
              </a:ext>
            </a:extLst>
          </p:cNvPr>
          <p:cNvSpPr/>
          <p:nvPr/>
        </p:nvSpPr>
        <p:spPr bwMode="auto">
          <a:xfrm>
            <a:off x="5829325" y="1882967"/>
            <a:ext cx="506437" cy="50643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pic>
        <p:nvPicPr>
          <p:cNvPr id="63" name="Graphic 62" descr="Workflow">
            <a:extLst>
              <a:ext uri="{FF2B5EF4-FFF2-40B4-BE49-F238E27FC236}">
                <a16:creationId xmlns:a16="http://schemas.microsoft.com/office/drawing/2014/main" id="{8F6CD226-F7E6-4D18-A33D-30A42FE950E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279465" y="3283654"/>
            <a:ext cx="440266" cy="440266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978CF9F9-2423-4E31-8490-30245EEE3414}"/>
              </a:ext>
            </a:extLst>
          </p:cNvPr>
          <p:cNvSpPr txBox="1"/>
          <p:nvPr/>
        </p:nvSpPr>
        <p:spPr>
          <a:xfrm>
            <a:off x="5756787" y="817856"/>
            <a:ext cx="18430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</a:rPr>
              <a:t>Compensation model</a:t>
            </a:r>
            <a:endParaRPr lang="en-GB" sz="800" dirty="0">
              <a:solidFill>
                <a:srgbClr val="002060"/>
              </a:solidFill>
            </a:endParaRPr>
          </a:p>
          <a:p>
            <a:r>
              <a:rPr lang="en-GB" sz="800" dirty="0">
                <a:solidFill>
                  <a:srgbClr val="002060"/>
                </a:solidFill>
              </a:rPr>
              <a:t>Access to ecosystem</a:t>
            </a:r>
          </a:p>
          <a:p>
            <a:r>
              <a:rPr lang="en-GB" sz="800" dirty="0">
                <a:solidFill>
                  <a:srgbClr val="002060"/>
                </a:solidFill>
              </a:rPr>
              <a:t>Value added services </a:t>
            </a:r>
          </a:p>
          <a:p>
            <a:r>
              <a:rPr lang="en-GB" sz="800" dirty="0">
                <a:solidFill>
                  <a:srgbClr val="002060"/>
                </a:solidFill>
              </a:rPr>
              <a:t>Advanced functionalities</a:t>
            </a:r>
          </a:p>
          <a:p>
            <a:endParaRPr lang="en-US" sz="800" b="1" dirty="0">
              <a:solidFill>
                <a:srgbClr val="002060"/>
              </a:solidFill>
            </a:endParaRPr>
          </a:p>
          <a:p>
            <a:r>
              <a:rPr lang="en-US" sz="800" dirty="0">
                <a:solidFill>
                  <a:srgbClr val="002060"/>
                </a:solidFill>
              </a:rPr>
              <a:t>Prototyping results</a:t>
            </a:r>
          </a:p>
          <a:p>
            <a:endParaRPr lang="en-US" sz="800" b="1" dirty="0">
              <a:solidFill>
                <a:srgbClr val="002060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CB6037A-A3FA-4E31-B330-50315DDC31AF}"/>
              </a:ext>
            </a:extLst>
          </p:cNvPr>
          <p:cNvSpPr txBox="1"/>
          <p:nvPr/>
        </p:nvSpPr>
        <p:spPr>
          <a:xfrm>
            <a:off x="6491188" y="3694715"/>
            <a:ext cx="1325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dirty="0">
              <a:solidFill>
                <a:srgbClr val="002060"/>
              </a:solidFill>
            </a:endParaRPr>
          </a:p>
          <a:p>
            <a:r>
              <a:rPr lang="en-US" sz="800" dirty="0">
                <a:solidFill>
                  <a:srgbClr val="002060"/>
                </a:solidFill>
              </a:rPr>
              <a:t>User requirements</a:t>
            </a:r>
          </a:p>
          <a:p>
            <a:endParaRPr lang="en-US" sz="800" dirty="0">
              <a:solidFill>
                <a:srgbClr val="002060"/>
              </a:solidFill>
            </a:endParaRPr>
          </a:p>
          <a:p>
            <a:r>
              <a:rPr lang="en-US" sz="800" dirty="0">
                <a:solidFill>
                  <a:srgbClr val="002060"/>
                </a:solidFill>
              </a:rPr>
              <a:t>Preparation for possible project </a:t>
            </a:r>
            <a:r>
              <a:rPr lang="en-US" sz="800" dirty="0" err="1">
                <a:solidFill>
                  <a:srgbClr val="002060"/>
                </a:solidFill>
              </a:rPr>
              <a:t>realisation</a:t>
            </a:r>
            <a:r>
              <a:rPr lang="en-US" sz="800" dirty="0">
                <a:solidFill>
                  <a:srgbClr val="002060"/>
                </a:solidFill>
              </a:rPr>
              <a:t> phase decision making</a:t>
            </a:r>
          </a:p>
        </p:txBody>
      </p:sp>
      <p:pic>
        <p:nvPicPr>
          <p:cNvPr id="67" name="Graphic 66" descr="Puzzle pieces">
            <a:extLst>
              <a:ext uri="{FF2B5EF4-FFF2-40B4-BE49-F238E27FC236}">
                <a16:creationId xmlns:a16="http://schemas.microsoft.com/office/drawing/2014/main" id="{FBE3B870-0641-4C45-A869-E08C7B355CB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884336" y="1910767"/>
            <a:ext cx="423034" cy="423034"/>
          </a:xfrm>
          <a:prstGeom prst="rect">
            <a:avLst/>
          </a:prstGeom>
        </p:spPr>
      </p:pic>
      <p:pic>
        <p:nvPicPr>
          <p:cNvPr id="69" name="Graphic 68" descr="Checklist">
            <a:extLst>
              <a:ext uri="{FF2B5EF4-FFF2-40B4-BE49-F238E27FC236}">
                <a16:creationId xmlns:a16="http://schemas.microsoft.com/office/drawing/2014/main" id="{26C54D7A-8932-43FE-AD4F-A23668BE739E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6911016" y="3328355"/>
            <a:ext cx="398455" cy="398455"/>
          </a:xfrm>
          <a:prstGeom prst="rect">
            <a:avLst/>
          </a:prstGeom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9A026A4D-5154-49C5-AF33-960EC87C2599}"/>
              </a:ext>
            </a:extLst>
          </p:cNvPr>
          <p:cNvSpPr txBox="1"/>
          <p:nvPr/>
        </p:nvSpPr>
        <p:spPr>
          <a:xfrm>
            <a:off x="7568360" y="760880"/>
            <a:ext cx="1526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2060"/>
                </a:solidFill>
              </a:rPr>
              <a:t>Selection of service provider(s) for possible project realization phase</a:t>
            </a:r>
          </a:p>
          <a:p>
            <a:endParaRPr lang="en-US" sz="800" b="1" dirty="0">
              <a:solidFill>
                <a:srgbClr val="002060"/>
              </a:solidFill>
            </a:endParaRPr>
          </a:p>
        </p:txBody>
      </p:sp>
      <p:pic>
        <p:nvPicPr>
          <p:cNvPr id="75" name="Graphic 74" descr="Handshake">
            <a:extLst>
              <a:ext uri="{FF2B5EF4-FFF2-40B4-BE49-F238E27FC236}">
                <a16:creationId xmlns:a16="http://schemas.microsoft.com/office/drawing/2014/main" id="{13C8E057-3F9D-42AA-AF5A-F77C864EBDD0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7899673" y="1940700"/>
            <a:ext cx="448704" cy="448704"/>
          </a:xfrm>
          <a:prstGeom prst="rect">
            <a:avLst/>
          </a:prstGeom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5C177179-AF38-44D1-9B1C-000341B5C222}"/>
              </a:ext>
            </a:extLst>
          </p:cNvPr>
          <p:cNvSpPr txBox="1"/>
          <p:nvPr/>
        </p:nvSpPr>
        <p:spPr>
          <a:xfrm>
            <a:off x="277563" y="1812277"/>
            <a:ext cx="11960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i="1" u="sng" dirty="0">
                <a:solidFill>
                  <a:srgbClr val="002060"/>
                </a:solidFill>
              </a:rPr>
              <a:t>July 2021</a:t>
            </a:r>
          </a:p>
          <a:p>
            <a:r>
              <a:rPr lang="en-US" sz="800" i="1" dirty="0">
                <a:solidFill>
                  <a:srgbClr val="002060"/>
                </a:solidFill>
              </a:rPr>
              <a:t>Governing Council decision to launch investigation phase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1E80501-FC83-411F-9716-DE0FC43A5740}"/>
              </a:ext>
            </a:extLst>
          </p:cNvPr>
          <p:cNvSpPr txBox="1"/>
          <p:nvPr/>
        </p:nvSpPr>
        <p:spPr>
          <a:xfrm>
            <a:off x="7665469" y="3077160"/>
            <a:ext cx="13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i="1" u="sng" dirty="0">
                <a:solidFill>
                  <a:schemeClr val="accent6">
                    <a:lumMod val="50000"/>
                  </a:schemeClr>
                </a:solidFill>
              </a:rPr>
              <a:t>September 2023</a:t>
            </a:r>
          </a:p>
          <a:p>
            <a:r>
              <a:rPr lang="en-US" sz="800" i="1" dirty="0">
                <a:solidFill>
                  <a:srgbClr val="002060"/>
                </a:solidFill>
              </a:rPr>
              <a:t>Governing Council decision to possibly launch </a:t>
            </a:r>
            <a:r>
              <a:rPr lang="en-US" sz="800" i="1" dirty="0" err="1">
                <a:solidFill>
                  <a:srgbClr val="002060"/>
                </a:solidFill>
              </a:rPr>
              <a:t>realisation</a:t>
            </a:r>
            <a:r>
              <a:rPr lang="en-US" sz="800" i="1" dirty="0">
                <a:solidFill>
                  <a:srgbClr val="002060"/>
                </a:solidFill>
              </a:rPr>
              <a:t> phase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02889F-B5C8-479D-9D7B-9444544DBA2D}"/>
              </a:ext>
            </a:extLst>
          </p:cNvPr>
          <p:cNvSpPr/>
          <p:nvPr/>
        </p:nvSpPr>
        <p:spPr>
          <a:xfrm>
            <a:off x="177778" y="4584816"/>
            <a:ext cx="193995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>
                <a:solidFill>
                  <a:srgbClr val="002060"/>
                </a:solidFill>
              </a:rPr>
              <a:t>Tentative - timing subject to change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F82A40F-F220-4298-9113-88AD8D812BFF}"/>
              </a:ext>
            </a:extLst>
          </p:cNvPr>
          <p:cNvSpPr txBox="1"/>
          <p:nvPr/>
        </p:nvSpPr>
        <p:spPr>
          <a:xfrm>
            <a:off x="7571481" y="1093906"/>
            <a:ext cx="13885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dirty="0">
              <a:solidFill>
                <a:srgbClr val="002060"/>
              </a:solidFill>
            </a:endParaRPr>
          </a:p>
          <a:p>
            <a:r>
              <a:rPr lang="en-GB" sz="800" dirty="0">
                <a:solidFill>
                  <a:srgbClr val="002060"/>
                </a:solidFill>
              </a:rPr>
              <a:t>Decision making document including advice on potential issuance digital euro, its design and implementation plan</a:t>
            </a:r>
          </a:p>
        </p:txBody>
      </p:sp>
    </p:spTree>
    <p:extLst>
      <p:ext uri="{BB962C8B-B14F-4D97-AF65-F5344CB8AC3E}">
        <p14:creationId xmlns:p14="http://schemas.microsoft.com/office/powerpoint/2010/main" val="73372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2604274-76FF-46B5-8A73-E1F5847D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euro use cases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61D654-E196-44BA-8C32-48F01E0093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320B71-EC71-4A7E-8C8A-9C555B387A1C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F39DD06-9A23-43AB-880E-F3DDF638C95C}"/>
              </a:ext>
            </a:extLst>
          </p:cNvPr>
          <p:cNvGraphicFramePr>
            <a:graphicFrameLocks noGrp="1"/>
          </p:cNvGraphicFramePr>
          <p:nvPr/>
        </p:nvGraphicFramePr>
        <p:xfrm>
          <a:off x="205740" y="1447019"/>
          <a:ext cx="8580120" cy="3147842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85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8162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Person-to-person </a:t>
                      </a:r>
                      <a:r>
                        <a:rPr lang="en-GB" sz="1400" dirty="0"/>
                        <a:t>(P2P): a payment between two individuals</a:t>
                      </a:r>
                    </a:p>
                  </a:txBody>
                  <a:tcPr marL="90536" marR="90536" marT="45268" marB="45268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0835"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Consumer-to-business: </a:t>
                      </a:r>
                      <a:r>
                        <a:rPr lang="en-GB" sz="1400" dirty="0"/>
                        <a:t>a payment for goods or services purchased in a </a:t>
                      </a:r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physical store </a:t>
                      </a:r>
                      <a:r>
                        <a:rPr lang="en-GB" sz="1400" dirty="0"/>
                        <a:t>(point-of-sale payment) or online via </a:t>
                      </a:r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e-commerce</a:t>
                      </a:r>
                    </a:p>
                  </a:txBody>
                  <a:tcPr marL="90536" marR="90536" marT="45268" marB="45268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1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Business initiated payments</a:t>
                      </a:r>
                      <a:r>
                        <a:rPr lang="en-GB" sz="1400" dirty="0">
                          <a:solidFill>
                            <a:schemeClr val="accent1"/>
                          </a:solidFill>
                        </a:rPr>
                        <a:t>: </a:t>
                      </a:r>
                      <a:r>
                        <a:rPr lang="en-GB" sz="1400" dirty="0"/>
                        <a:t>a payment from a firm to another firm (B2B) or to an individual (B2P, e.g., wages)</a:t>
                      </a:r>
                    </a:p>
                  </a:txBody>
                  <a:tcPr marL="90536" marR="90536" marT="45268" marB="45268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362565"/>
                  </a:ext>
                </a:extLst>
              </a:tr>
              <a:tr h="61574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Payments to the government </a:t>
                      </a:r>
                      <a:r>
                        <a:rPr lang="en-GB" sz="1400" dirty="0"/>
                        <a:t>(X2G, e.g., taxes) and</a:t>
                      </a:r>
                      <a:r>
                        <a:rPr lang="en-GB" sz="1400" b="1" dirty="0"/>
                        <a:t> </a:t>
                      </a:r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by the government </a:t>
                      </a:r>
                      <a:r>
                        <a:rPr lang="en-GB" sz="1400" dirty="0"/>
                        <a:t>(G2X, e.g., allowances and subsidies)</a:t>
                      </a:r>
                    </a:p>
                  </a:txBody>
                  <a:tcPr marL="90536" marR="90536" marT="45268" marB="45268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70839"/>
                  </a:ext>
                </a:extLst>
              </a:tr>
              <a:tr h="71490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1"/>
                          </a:solidFill>
                        </a:rPr>
                        <a:t>Machine-initiated </a:t>
                      </a:r>
                      <a:r>
                        <a:rPr lang="en-GB" sz="1400" dirty="0"/>
                        <a:t>(M2X): a fully automated payment initiated by a device and/or software based on predetermined conditions. </a:t>
                      </a:r>
                    </a:p>
                  </a:txBody>
                  <a:tcPr marL="90536" marR="90536" marT="45268" marB="45268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09225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9250B22C-9620-4DBA-A1CF-B03ECC835BE9}"/>
              </a:ext>
            </a:extLst>
          </p:cNvPr>
          <p:cNvSpPr/>
          <p:nvPr/>
        </p:nvSpPr>
        <p:spPr>
          <a:xfrm>
            <a:off x="287656" y="1107694"/>
            <a:ext cx="85801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A digital euro use case describes a common payment scenario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37540E-F4FA-46B6-B019-F69FA2F00A71}"/>
              </a:ext>
            </a:extLst>
          </p:cNvPr>
          <p:cNvSpPr/>
          <p:nvPr/>
        </p:nvSpPr>
        <p:spPr bwMode="auto">
          <a:xfrm>
            <a:off x="205740" y="1451998"/>
            <a:ext cx="5452744" cy="522252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C45308-8C8A-4263-ACED-54F8E4C22075}"/>
              </a:ext>
            </a:extLst>
          </p:cNvPr>
          <p:cNvSpPr/>
          <p:nvPr/>
        </p:nvSpPr>
        <p:spPr bwMode="auto">
          <a:xfrm>
            <a:off x="205740" y="3244850"/>
            <a:ext cx="8580120" cy="61595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0D4CB8-7928-43D0-94E4-9F5FFDD0F548}"/>
              </a:ext>
            </a:extLst>
          </p:cNvPr>
          <p:cNvSpPr/>
          <p:nvPr/>
        </p:nvSpPr>
        <p:spPr bwMode="auto">
          <a:xfrm>
            <a:off x="205740" y="2019300"/>
            <a:ext cx="8580120" cy="61595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3176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9247164-F2F0-48BE-91A7-3CF93EF68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Foundational set up options for digital euro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F2D6F5-DC9F-4940-89AA-1D401EFEC9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320B71-EC71-4A7E-8C8A-9C555B387A1C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7F8307F-5180-4188-B956-6EF30FA6EE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8999382"/>
              </p:ext>
            </p:extLst>
          </p:nvPr>
        </p:nvGraphicFramePr>
        <p:xfrm>
          <a:off x="389996" y="1187707"/>
          <a:ext cx="8415711" cy="2415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0BC58D09-AF2B-4383-A452-0785818C2CC2}"/>
              </a:ext>
            </a:extLst>
          </p:cNvPr>
          <p:cNvSpPr/>
          <p:nvPr/>
        </p:nvSpPr>
        <p:spPr>
          <a:xfrm>
            <a:off x="389996" y="3745672"/>
            <a:ext cx="255142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1200" i="1" dirty="0">
                <a:solidFill>
                  <a:srgbClr val="003299"/>
                </a:solidFill>
              </a:rPr>
              <a:t>Its </a:t>
            </a:r>
            <a:r>
              <a:rPr lang="en-GB" sz="1200" b="1" i="1" dirty="0">
                <a:solidFill>
                  <a:srgbClr val="003299"/>
                </a:solidFill>
              </a:rPr>
              <a:t>technical feasibility </a:t>
            </a:r>
            <a:r>
              <a:rPr lang="en-GB" sz="1200" i="1" dirty="0">
                <a:solidFill>
                  <a:srgbClr val="003299"/>
                </a:solidFill>
              </a:rPr>
              <a:t>and associated </a:t>
            </a:r>
            <a:r>
              <a:rPr lang="en-GB" sz="1200" b="1" i="1" dirty="0">
                <a:solidFill>
                  <a:srgbClr val="003299"/>
                </a:solidFill>
              </a:rPr>
              <a:t>legislative framework </a:t>
            </a:r>
            <a:r>
              <a:rPr lang="en-GB" sz="1200" i="1" dirty="0">
                <a:solidFill>
                  <a:srgbClr val="003299"/>
                </a:solidFill>
              </a:rPr>
              <a:t>need to be </a:t>
            </a:r>
            <a:r>
              <a:rPr lang="en-GB" sz="1200" b="1" i="1" dirty="0">
                <a:solidFill>
                  <a:srgbClr val="003299"/>
                </a:solidFill>
              </a:rPr>
              <a:t>further assessed</a:t>
            </a:r>
            <a:endParaRPr lang="en-GB" sz="1200" b="1" strike="sngStrike" dirty="0">
              <a:solidFill>
                <a:srgbClr val="003299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638111-9D7D-4C22-B067-80DA1BF45EA1}"/>
              </a:ext>
            </a:extLst>
          </p:cNvPr>
          <p:cNvSpPr/>
          <p:nvPr/>
        </p:nvSpPr>
        <p:spPr>
          <a:xfrm>
            <a:off x="3288385" y="3737494"/>
            <a:ext cx="262414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Aft>
                <a:spcPct val="15000"/>
              </a:spcAft>
            </a:pPr>
            <a:r>
              <a:rPr lang="en-GB" sz="1200" i="1" dirty="0">
                <a:solidFill>
                  <a:srgbClr val="003299"/>
                </a:solidFill>
              </a:rPr>
              <a:t>Solutions to </a:t>
            </a:r>
            <a:r>
              <a:rPr lang="en-GB" sz="1200" b="1" i="1" dirty="0">
                <a:solidFill>
                  <a:srgbClr val="003299"/>
                </a:solidFill>
              </a:rPr>
              <a:t>increase its resilience </a:t>
            </a:r>
            <a:r>
              <a:rPr lang="en-GB" sz="1200" i="1" dirty="0">
                <a:solidFill>
                  <a:srgbClr val="003299"/>
                </a:solidFill>
              </a:rPr>
              <a:t>to connectivity outages need to be </a:t>
            </a:r>
            <a:r>
              <a:rPr lang="en-GB" sz="1200" b="1" i="1" dirty="0">
                <a:solidFill>
                  <a:srgbClr val="003299"/>
                </a:solidFill>
              </a:rPr>
              <a:t>further investigated</a:t>
            </a:r>
            <a:endParaRPr lang="en-GB" sz="1200" b="1" dirty="0">
              <a:solidFill>
                <a:srgbClr val="003299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D624CB-2BF8-439D-AB52-509CE7C40744}"/>
              </a:ext>
            </a:extLst>
          </p:cNvPr>
          <p:cNvSpPr/>
          <p:nvPr/>
        </p:nvSpPr>
        <p:spPr>
          <a:xfrm>
            <a:off x="6259488" y="3737494"/>
            <a:ext cx="260828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1200" i="1" dirty="0">
                <a:solidFill>
                  <a:srgbClr val="003299"/>
                </a:solidFill>
              </a:rPr>
              <a:t>Experimental solutions, </a:t>
            </a:r>
            <a:r>
              <a:rPr lang="en-GB" sz="1200" b="1" i="1" dirty="0">
                <a:solidFill>
                  <a:srgbClr val="003299"/>
                </a:solidFill>
              </a:rPr>
              <a:t>unlikely to be ready </a:t>
            </a:r>
            <a:r>
              <a:rPr lang="en-GB" sz="1200" i="1" dirty="0">
                <a:solidFill>
                  <a:srgbClr val="003299"/>
                </a:solidFill>
              </a:rPr>
              <a:t>for the first release. Thus, </a:t>
            </a:r>
            <a:r>
              <a:rPr lang="en-GB" sz="1200" b="1" i="1" dirty="0">
                <a:solidFill>
                  <a:srgbClr val="003299"/>
                </a:solidFill>
              </a:rPr>
              <a:t>not further analysed </a:t>
            </a:r>
            <a:r>
              <a:rPr lang="en-GB" sz="1200" i="1" dirty="0">
                <a:solidFill>
                  <a:srgbClr val="003299"/>
                </a:solidFill>
              </a:rPr>
              <a:t>in this phase</a:t>
            </a:r>
          </a:p>
        </p:txBody>
      </p:sp>
      <p:pic>
        <p:nvPicPr>
          <p:cNvPr id="11" name="Graphic 10" descr="Credit card">
            <a:extLst>
              <a:ext uri="{FF2B5EF4-FFF2-40B4-BE49-F238E27FC236}">
                <a16:creationId xmlns:a16="http://schemas.microsoft.com/office/drawing/2014/main" id="{D991D01B-D979-472A-852D-6862EB58B8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0888337">
            <a:off x="5165075" y="2793737"/>
            <a:ext cx="501912" cy="501912"/>
          </a:xfrm>
          <a:prstGeom prst="rect">
            <a:avLst/>
          </a:prstGeom>
        </p:spPr>
      </p:pic>
      <p:pic>
        <p:nvPicPr>
          <p:cNvPr id="13" name="Graphic 12" descr="Lightbulb and gear">
            <a:extLst>
              <a:ext uri="{FF2B5EF4-FFF2-40B4-BE49-F238E27FC236}">
                <a16:creationId xmlns:a16="http://schemas.microsoft.com/office/drawing/2014/main" id="{1E51D841-090E-4A38-BBA3-1F194A6B1A3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624992">
            <a:off x="8058734" y="2816502"/>
            <a:ext cx="469697" cy="46969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11610AF-FFC2-4E14-A1A7-B49D7865A79E}"/>
              </a:ext>
            </a:extLst>
          </p:cNvPr>
          <p:cNvSpPr txBox="1"/>
          <p:nvPr/>
        </p:nvSpPr>
        <p:spPr>
          <a:xfrm rot="20908275">
            <a:off x="1818097" y="3363689"/>
            <a:ext cx="1424696" cy="30777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/>
                </a:solidFill>
              </a:rPr>
              <a:t>Closer to cash</a:t>
            </a:r>
            <a:endParaRPr lang="en-GB" sz="1400" dirty="0">
              <a:solidFill>
                <a:schemeClr val="accent2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E1061B-3BA3-4D12-80CA-36C1B39F0AB6}"/>
              </a:ext>
            </a:extLst>
          </p:cNvPr>
          <p:cNvSpPr txBox="1"/>
          <p:nvPr/>
        </p:nvSpPr>
        <p:spPr>
          <a:xfrm rot="20871243">
            <a:off x="4526006" y="3274738"/>
            <a:ext cx="1766058" cy="307777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3"/>
                </a:solidFill>
              </a:rPr>
              <a:t>Closer to digital age</a:t>
            </a:r>
            <a:endParaRPr lang="en-GB" sz="1400" dirty="0">
              <a:solidFill>
                <a:schemeClr val="accent3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20DF86-783D-4924-AAB9-EE57EFA07777}"/>
              </a:ext>
            </a:extLst>
          </p:cNvPr>
          <p:cNvSpPr txBox="1"/>
          <p:nvPr/>
        </p:nvSpPr>
        <p:spPr>
          <a:xfrm rot="20871243">
            <a:off x="7800905" y="3312896"/>
            <a:ext cx="1262263" cy="307777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4"/>
                </a:solidFill>
              </a:rPr>
              <a:t>Experimental</a:t>
            </a:r>
            <a:endParaRPr lang="en-GB" sz="1400" dirty="0">
              <a:solidFill>
                <a:schemeClr val="accent4"/>
              </a:solidFill>
            </a:endParaRPr>
          </a:p>
        </p:txBody>
      </p:sp>
      <p:pic>
        <p:nvPicPr>
          <p:cNvPr id="18" name="Graphic 17" descr="Coins">
            <a:extLst>
              <a:ext uri="{FF2B5EF4-FFF2-40B4-BE49-F238E27FC236}">
                <a16:creationId xmlns:a16="http://schemas.microsoft.com/office/drawing/2014/main" id="{EBD9DA0D-E08F-45FA-8C1F-37B421BDC11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20821187">
            <a:off x="2105078" y="2911174"/>
            <a:ext cx="490389" cy="49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354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76C84F7-4EBA-4546-B9E8-116DA25149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33756" y="1212397"/>
            <a:ext cx="7446694" cy="361394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GB" sz="1600" dirty="0">
                <a:solidFill>
                  <a:schemeClr val="accent1"/>
                </a:solidFill>
              </a:rPr>
              <a:t>Privacy is a </a:t>
            </a:r>
            <a:r>
              <a:rPr lang="en-GB" sz="1600" b="1" dirty="0">
                <a:solidFill>
                  <a:srgbClr val="D19E1D"/>
                </a:solidFill>
              </a:rPr>
              <a:t>fundamental right </a:t>
            </a:r>
            <a:r>
              <a:rPr lang="en-GB" sz="1600" dirty="0">
                <a:solidFill>
                  <a:schemeClr val="accent1"/>
                </a:solidFill>
              </a:rPr>
              <a:t>and a certain baseline option for a digital euro is mandated by legislation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GB" sz="1600" dirty="0">
                <a:solidFill>
                  <a:schemeClr val="accent1"/>
                </a:solidFill>
              </a:rPr>
              <a:t>Digital euro </a:t>
            </a:r>
            <a:r>
              <a:rPr lang="en-GB" sz="1600" b="1" dirty="0">
                <a:solidFill>
                  <a:srgbClr val="D19E1D"/>
                </a:solidFill>
              </a:rPr>
              <a:t>public consultation </a:t>
            </a:r>
            <a:r>
              <a:rPr lang="en-GB" sz="1600" dirty="0">
                <a:solidFill>
                  <a:schemeClr val="accent1"/>
                </a:solidFill>
              </a:rPr>
              <a:t>highlighted </a:t>
            </a:r>
            <a:r>
              <a:rPr lang="en-GB" sz="1600" b="1" dirty="0">
                <a:solidFill>
                  <a:srgbClr val="D19E1D"/>
                </a:solidFill>
              </a:rPr>
              <a:t>privacy as a key concern of future users</a:t>
            </a:r>
            <a:r>
              <a:rPr lang="en-GB" sz="1600" dirty="0">
                <a:solidFill>
                  <a:schemeClr val="accent1"/>
                </a:solidFill>
              </a:rPr>
              <a:t>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GB" sz="1600" b="1" dirty="0">
                <a:solidFill>
                  <a:srgbClr val="D19E1D"/>
                </a:solidFill>
              </a:rPr>
              <a:t>Focus group research </a:t>
            </a:r>
            <a:r>
              <a:rPr lang="en-GB" sz="1600" dirty="0">
                <a:solidFill>
                  <a:schemeClr val="accent1"/>
                </a:solidFill>
              </a:rPr>
              <a:t>on new digital payment methods &amp; digital euro showed more nuanced views around privacy in payments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GB" sz="1600" dirty="0">
                <a:solidFill>
                  <a:schemeClr val="accent1"/>
                </a:solidFill>
              </a:rPr>
              <a:t>Full anonymity and full transparency to central bank are not to be pursued </a:t>
            </a:r>
            <a:r>
              <a:rPr lang="en-GB" sz="1600" dirty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en-GB" sz="1600" b="1" dirty="0">
                <a:solidFill>
                  <a:srgbClr val="D19E1D"/>
                </a:solidFill>
                <a:sym typeface="Wingdings" panose="05000000000000000000" pitchFamily="2" charset="2"/>
              </a:rPr>
              <a:t>baseline scenario </a:t>
            </a:r>
            <a:r>
              <a:rPr lang="en-GB" sz="1600" dirty="0">
                <a:solidFill>
                  <a:schemeClr val="accent1"/>
                </a:solidFill>
                <a:sym typeface="Wingdings" panose="05000000000000000000" pitchFamily="2" charset="2"/>
              </a:rPr>
              <a:t>is that </a:t>
            </a:r>
            <a:r>
              <a:rPr lang="en-GB" sz="1600" u="sng" dirty="0">
                <a:solidFill>
                  <a:schemeClr val="accent1"/>
                </a:solidFill>
                <a:sym typeface="Wingdings" panose="05000000000000000000" pitchFamily="2" charset="2"/>
              </a:rPr>
              <a:t>limited</a:t>
            </a:r>
            <a:r>
              <a:rPr lang="en-GB" sz="1600" dirty="0">
                <a:solidFill>
                  <a:schemeClr val="accent1"/>
                </a:solidFill>
                <a:sym typeface="Wingdings" panose="05000000000000000000" pitchFamily="2" charset="2"/>
              </a:rPr>
              <a:t> data is </a:t>
            </a:r>
            <a:r>
              <a:rPr lang="en-GB" sz="1600" b="1" dirty="0">
                <a:solidFill>
                  <a:srgbClr val="D19E1D"/>
                </a:solidFill>
                <a:sym typeface="Wingdings" panose="05000000000000000000" pitchFamily="2" charset="2"/>
              </a:rPr>
              <a:t>transparent to the intermediaries </a:t>
            </a:r>
            <a:r>
              <a:rPr lang="en-GB" sz="1600" dirty="0">
                <a:solidFill>
                  <a:schemeClr val="accent1"/>
                </a:solidFill>
                <a:sym typeface="Wingdings" panose="05000000000000000000" pitchFamily="2" charset="2"/>
              </a:rPr>
              <a:t>for customer onboarding and AML/CFT purposes, as is the case for electronic payments today</a:t>
            </a:r>
            <a:endParaRPr lang="en-GB" sz="1600" dirty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800" strike="sngStrike" dirty="0">
              <a:solidFill>
                <a:schemeClr val="accent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CF843B8-F8AD-4FC6-BFBE-2121906A9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on privacy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E6EA5-52AC-48A6-8D48-6BC2DE2236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364830" y="4810002"/>
            <a:ext cx="414337" cy="138112"/>
          </a:xfrm>
        </p:spPr>
        <p:txBody>
          <a:bodyPr/>
          <a:lstStyle/>
          <a:p>
            <a:pPr>
              <a:defRPr/>
            </a:pPr>
            <a:fld id="{44320B71-EC71-4A7E-8C8A-9C555B387A1C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pic>
        <p:nvPicPr>
          <p:cNvPr id="14" name="Graphic 13" descr="Magnifying glass">
            <a:extLst>
              <a:ext uri="{FF2B5EF4-FFF2-40B4-BE49-F238E27FC236}">
                <a16:creationId xmlns:a16="http://schemas.microsoft.com/office/drawing/2014/main" id="{21CB1A7C-5665-4A43-8F33-465F2FD0B1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3552" y="1182151"/>
            <a:ext cx="516094" cy="516094"/>
          </a:xfrm>
          <a:prstGeom prst="rect">
            <a:avLst/>
          </a:prstGeom>
        </p:spPr>
      </p:pic>
      <p:pic>
        <p:nvPicPr>
          <p:cNvPr id="9" name="Graphic 8" descr="Questions">
            <a:extLst>
              <a:ext uri="{FF2B5EF4-FFF2-40B4-BE49-F238E27FC236}">
                <a16:creationId xmlns:a16="http://schemas.microsoft.com/office/drawing/2014/main" id="{B81C3D73-8F95-468A-B305-FC0F64AE35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3551" y="2761320"/>
            <a:ext cx="516095" cy="516095"/>
          </a:xfrm>
          <a:prstGeom prst="rect">
            <a:avLst/>
          </a:prstGeom>
        </p:spPr>
      </p:pic>
      <p:pic>
        <p:nvPicPr>
          <p:cNvPr id="20" name="Graphic 19" descr="Key">
            <a:extLst>
              <a:ext uri="{FF2B5EF4-FFF2-40B4-BE49-F238E27FC236}">
                <a16:creationId xmlns:a16="http://schemas.microsoft.com/office/drawing/2014/main" id="{F0318A24-F3DA-45DF-9A9C-CBBA8623FFC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63552" y="1969587"/>
            <a:ext cx="516094" cy="516094"/>
          </a:xfrm>
          <a:prstGeom prst="rect">
            <a:avLst/>
          </a:prstGeom>
        </p:spPr>
      </p:pic>
      <p:pic>
        <p:nvPicPr>
          <p:cNvPr id="6" name="Graphic 5" descr="Lightbulb">
            <a:extLst>
              <a:ext uri="{FF2B5EF4-FFF2-40B4-BE49-F238E27FC236}">
                <a16:creationId xmlns:a16="http://schemas.microsoft.com/office/drawing/2014/main" id="{9CB9CEB8-3F92-4134-806C-7757FA8792D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69886" y="3577764"/>
            <a:ext cx="703423" cy="70342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DFE3AAB-5520-4ECA-93E1-4336A89DCDEE}"/>
              </a:ext>
            </a:extLst>
          </p:cNvPr>
          <p:cNvSpPr/>
          <p:nvPr/>
        </p:nvSpPr>
        <p:spPr bwMode="auto">
          <a:xfrm>
            <a:off x="430473" y="3452516"/>
            <a:ext cx="8169687" cy="1198531"/>
          </a:xfrm>
          <a:prstGeom prst="rect">
            <a:avLst/>
          </a:prstGeom>
          <a:noFill/>
          <a:ln w="19050"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6322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E0A77B-384E-4171-A38D-3F4DA23F6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Exploring options beyond the baseline scenario</a:t>
            </a:r>
            <a:endParaRPr lang="en-GB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437024-7569-4BF5-B8BA-C8E9E3880B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364831" y="4838492"/>
            <a:ext cx="414337" cy="138112"/>
          </a:xfrm>
        </p:spPr>
        <p:txBody>
          <a:bodyPr/>
          <a:lstStyle/>
          <a:p>
            <a:pPr>
              <a:defRPr/>
            </a:pPr>
            <a:fld id="{44320B71-EC71-4A7E-8C8A-9C555B387A1C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pic>
        <p:nvPicPr>
          <p:cNvPr id="5" name="Graphic 4" descr="Wi Fi">
            <a:extLst>
              <a:ext uri="{FF2B5EF4-FFF2-40B4-BE49-F238E27FC236}">
                <a16:creationId xmlns:a16="http://schemas.microsoft.com/office/drawing/2014/main" id="{A7D0DAF0-989B-4345-BCF9-EF4CCEE329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24781" y="1254051"/>
            <a:ext cx="521229" cy="521229"/>
          </a:xfrm>
          <a:prstGeom prst="rect">
            <a:avLst/>
          </a:prstGeom>
        </p:spPr>
      </p:pic>
      <p:pic>
        <p:nvPicPr>
          <p:cNvPr id="6" name="Graphic 5" descr="Mute ringer">
            <a:extLst>
              <a:ext uri="{FF2B5EF4-FFF2-40B4-BE49-F238E27FC236}">
                <a16:creationId xmlns:a16="http://schemas.microsoft.com/office/drawing/2014/main" id="{785D371A-A664-45FB-8D51-B40CB093F5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76982" y="1311278"/>
            <a:ext cx="521229" cy="5212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287EB4-1663-4D08-85B8-1F79D182EE6A}"/>
              </a:ext>
            </a:extLst>
          </p:cNvPr>
          <p:cNvSpPr txBox="1"/>
          <p:nvPr/>
        </p:nvSpPr>
        <p:spPr>
          <a:xfrm>
            <a:off x="1477155" y="1328012"/>
            <a:ext cx="1147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chemeClr val="tx2"/>
                </a:solidFill>
              </a:rPr>
              <a:t>Online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00B59B-2BA7-4B81-AB47-B6E34B891961}"/>
              </a:ext>
            </a:extLst>
          </p:cNvPr>
          <p:cNvSpPr txBox="1"/>
          <p:nvPr/>
        </p:nvSpPr>
        <p:spPr>
          <a:xfrm>
            <a:off x="5365758" y="1340486"/>
            <a:ext cx="2128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chemeClr val="tx2"/>
                </a:solidFill>
              </a:rPr>
              <a:t>Offline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86A307-8CF7-4476-88F0-1599DE8D726B}"/>
              </a:ext>
            </a:extLst>
          </p:cNvPr>
          <p:cNvSpPr/>
          <p:nvPr/>
        </p:nvSpPr>
        <p:spPr>
          <a:xfrm>
            <a:off x="4902501" y="1932355"/>
            <a:ext cx="4080281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1300" dirty="0">
                <a:solidFill>
                  <a:schemeClr val="tx2"/>
                </a:solidFill>
              </a:rPr>
              <a:t>Customer checks during onboarding</a:t>
            </a:r>
          </a:p>
          <a:p>
            <a:pPr marL="285750" lvl="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1300" b="1" dirty="0">
                <a:solidFill>
                  <a:srgbClr val="C3931B"/>
                </a:solidFill>
              </a:rPr>
              <a:t>Fully private offline transactions and holdings</a:t>
            </a:r>
            <a:r>
              <a:rPr lang="en-GB" sz="1300" dirty="0">
                <a:solidFill>
                  <a:schemeClr val="tx2"/>
                </a:solidFill>
              </a:rPr>
              <a:t>, no transparency to intermediary or central bank</a:t>
            </a:r>
          </a:p>
          <a:p>
            <a:pPr marL="285750" lvl="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1300" b="1" dirty="0">
                <a:solidFill>
                  <a:srgbClr val="C3931B"/>
                </a:solidFill>
              </a:rPr>
              <a:t>Only for proximity payments of lower value</a:t>
            </a:r>
            <a:endParaRPr lang="en-GB" sz="13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83F3FE-0489-4990-ADC2-01E0B31EBB0E}"/>
              </a:ext>
            </a:extLst>
          </p:cNvPr>
          <p:cNvSpPr/>
          <p:nvPr/>
        </p:nvSpPr>
        <p:spPr>
          <a:xfrm>
            <a:off x="218970" y="2042269"/>
            <a:ext cx="4232942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1300" dirty="0">
                <a:solidFill>
                  <a:schemeClr val="accent1"/>
                </a:solidFill>
              </a:rPr>
              <a:t>Customer checks during onboarding</a:t>
            </a:r>
            <a:endParaRPr lang="en-GB" sz="1300" b="1" dirty="0">
              <a:solidFill>
                <a:schemeClr val="tx2"/>
              </a:solidFill>
            </a:endParaRPr>
          </a:p>
          <a:p>
            <a:pPr marL="285750" lvl="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1300" b="1" dirty="0">
                <a:solidFill>
                  <a:srgbClr val="C3931B"/>
                </a:solidFill>
              </a:rPr>
              <a:t>Higher degree of privacy for low-value / low risk transactions </a:t>
            </a:r>
          </a:p>
          <a:p>
            <a:pPr marL="285750" lvl="0" indent="-28575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1300" dirty="0">
                <a:solidFill>
                  <a:schemeClr val="accent1"/>
                </a:solidFill>
              </a:rPr>
              <a:t>Implies simplified checks (e.g. specific wallet with lower requirements during onboarding)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4813AFE-5CF5-4359-8FBC-1C6E3D24CF46}"/>
              </a:ext>
            </a:extLst>
          </p:cNvPr>
          <p:cNvCxnSpPr>
            <a:cxnSpLocks/>
          </p:cNvCxnSpPr>
          <p:nvPr/>
        </p:nvCxnSpPr>
        <p:spPr bwMode="auto">
          <a:xfrm>
            <a:off x="4597872" y="1821038"/>
            <a:ext cx="3004" cy="1989619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F7AD051-29CB-495C-8618-FCAEA2CC6D98}"/>
              </a:ext>
            </a:extLst>
          </p:cNvPr>
          <p:cNvSpPr txBox="1"/>
          <p:nvPr/>
        </p:nvSpPr>
        <p:spPr>
          <a:xfrm>
            <a:off x="1477155" y="4026198"/>
            <a:ext cx="7005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3000"/>
              </a:spcAft>
              <a:defRPr/>
            </a:pPr>
            <a:r>
              <a:rPr lang="en-GB" b="1" dirty="0">
                <a:solidFill>
                  <a:schemeClr val="accent1"/>
                </a:solidFill>
              </a:rPr>
              <a:t>Higher-value transactions would remain subject to standard controls</a:t>
            </a:r>
          </a:p>
        </p:txBody>
      </p:sp>
      <p:pic>
        <p:nvPicPr>
          <p:cNvPr id="14" name="Grafik 7" descr="Gavel">
            <a:extLst>
              <a:ext uri="{FF2B5EF4-FFF2-40B4-BE49-F238E27FC236}">
                <a16:creationId xmlns:a16="http://schemas.microsoft.com/office/drawing/2014/main" id="{BB637CAC-623F-42F9-8C66-4E8A4772D8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36144" y="3970379"/>
            <a:ext cx="64800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69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E1E0DC-7E45-4361-8D21-48C3FD4664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2AD3AA-77E8-4059-99E1-B20E6EF740D6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7CB1D78A-884D-4643-AEDF-3C9955BC7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551" y="149225"/>
            <a:ext cx="8404225" cy="633413"/>
          </a:xfrm>
        </p:spPr>
        <p:txBody>
          <a:bodyPr/>
          <a:lstStyle/>
          <a:p>
            <a:br>
              <a:rPr lang="en-US" dirty="0"/>
            </a:br>
            <a:r>
              <a:rPr lang="en-GB" dirty="0"/>
              <a:t>Excessive use to be avoided </a:t>
            </a:r>
            <a:r>
              <a:rPr lang="en-GB" i="1" dirty="0"/>
              <a:t>by design</a:t>
            </a:r>
            <a:br>
              <a:rPr lang="en-GB" dirty="0"/>
            </a:br>
            <a:endParaRPr lang="en-GB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83665343-21A9-46F0-8A59-64C6AC1ACBBD}"/>
              </a:ext>
            </a:extLst>
          </p:cNvPr>
          <p:cNvSpPr/>
          <p:nvPr/>
        </p:nvSpPr>
        <p:spPr>
          <a:xfrm>
            <a:off x="398949" y="1349294"/>
            <a:ext cx="3910360" cy="735669"/>
          </a:xfrm>
          <a:custGeom>
            <a:avLst/>
            <a:gdLst>
              <a:gd name="connsiteX0" fmla="*/ 0 w 7407679"/>
              <a:gd name="connsiteY0" fmla="*/ 0 h 1077300"/>
              <a:gd name="connsiteX1" fmla="*/ 7407679 w 7407679"/>
              <a:gd name="connsiteY1" fmla="*/ 0 h 1077300"/>
              <a:gd name="connsiteX2" fmla="*/ 7407679 w 7407679"/>
              <a:gd name="connsiteY2" fmla="*/ 1077300 h 1077300"/>
              <a:gd name="connsiteX3" fmla="*/ 0 w 7407679"/>
              <a:gd name="connsiteY3" fmla="*/ 1077300 h 1077300"/>
              <a:gd name="connsiteX4" fmla="*/ 0 w 7407679"/>
              <a:gd name="connsiteY4" fmla="*/ 0 h 107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07679" h="1077300">
                <a:moveTo>
                  <a:pt x="0" y="0"/>
                </a:moveTo>
                <a:lnTo>
                  <a:pt x="7407679" y="0"/>
                </a:lnTo>
                <a:lnTo>
                  <a:pt x="7407679" y="1077300"/>
                </a:lnTo>
                <a:lnTo>
                  <a:pt x="0" y="10773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0000" tIns="187452" rIns="574918" bIns="64008" numCol="1" spcCol="1270" anchor="ctr" anchorCtr="0">
            <a:noAutofit/>
          </a:bodyPr>
          <a:lstStyle/>
          <a:p>
            <a:pPr marL="0" lvl="1" algn="l" defTabSz="40005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1400" dirty="0">
                <a:solidFill>
                  <a:schemeClr val="tx2"/>
                </a:solidFill>
              </a:rPr>
              <a:t>(tiered)</a:t>
            </a:r>
            <a:r>
              <a:rPr lang="en-US" sz="1400" kern="1200" dirty="0">
                <a:solidFill>
                  <a:schemeClr val="tx2"/>
                </a:solidFill>
              </a:rPr>
              <a:t> </a:t>
            </a:r>
            <a:r>
              <a:rPr lang="en-US" sz="1400" dirty="0">
                <a:solidFill>
                  <a:schemeClr val="tx2"/>
                </a:solidFill>
              </a:rPr>
              <a:t>remuneration</a:t>
            </a:r>
            <a:endParaRPr lang="en-GB" sz="1400" kern="1200" dirty="0">
              <a:solidFill>
                <a:srgbClr val="FF0000"/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A75CF2A-BF24-4381-877A-218FA32C0634}"/>
              </a:ext>
            </a:extLst>
          </p:cNvPr>
          <p:cNvSpPr/>
          <p:nvPr/>
        </p:nvSpPr>
        <p:spPr>
          <a:xfrm>
            <a:off x="594467" y="1145836"/>
            <a:ext cx="2737252" cy="406915"/>
          </a:xfrm>
          <a:custGeom>
            <a:avLst/>
            <a:gdLst>
              <a:gd name="connsiteX0" fmla="*/ 0 w 5185375"/>
              <a:gd name="connsiteY0" fmla="*/ 44281 h 265680"/>
              <a:gd name="connsiteX1" fmla="*/ 44281 w 5185375"/>
              <a:gd name="connsiteY1" fmla="*/ 0 h 265680"/>
              <a:gd name="connsiteX2" fmla="*/ 5141094 w 5185375"/>
              <a:gd name="connsiteY2" fmla="*/ 0 h 265680"/>
              <a:gd name="connsiteX3" fmla="*/ 5185375 w 5185375"/>
              <a:gd name="connsiteY3" fmla="*/ 44281 h 265680"/>
              <a:gd name="connsiteX4" fmla="*/ 5185375 w 5185375"/>
              <a:gd name="connsiteY4" fmla="*/ 221399 h 265680"/>
              <a:gd name="connsiteX5" fmla="*/ 5141094 w 5185375"/>
              <a:gd name="connsiteY5" fmla="*/ 265680 h 265680"/>
              <a:gd name="connsiteX6" fmla="*/ 44281 w 5185375"/>
              <a:gd name="connsiteY6" fmla="*/ 265680 h 265680"/>
              <a:gd name="connsiteX7" fmla="*/ 0 w 5185375"/>
              <a:gd name="connsiteY7" fmla="*/ 221399 h 265680"/>
              <a:gd name="connsiteX8" fmla="*/ 0 w 5185375"/>
              <a:gd name="connsiteY8" fmla="*/ 44281 h 265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5375" h="265680">
                <a:moveTo>
                  <a:pt x="0" y="44281"/>
                </a:moveTo>
                <a:cubicBezTo>
                  <a:pt x="0" y="19825"/>
                  <a:pt x="19825" y="0"/>
                  <a:pt x="44281" y="0"/>
                </a:cubicBezTo>
                <a:lnTo>
                  <a:pt x="5141094" y="0"/>
                </a:lnTo>
                <a:cubicBezTo>
                  <a:pt x="5165550" y="0"/>
                  <a:pt x="5185375" y="19825"/>
                  <a:pt x="5185375" y="44281"/>
                </a:cubicBezTo>
                <a:lnTo>
                  <a:pt x="5185375" y="221399"/>
                </a:lnTo>
                <a:cubicBezTo>
                  <a:pt x="5185375" y="245855"/>
                  <a:pt x="5165550" y="265680"/>
                  <a:pt x="5141094" y="265680"/>
                </a:cubicBezTo>
                <a:lnTo>
                  <a:pt x="44281" y="265680"/>
                </a:lnTo>
                <a:cubicBezTo>
                  <a:pt x="19825" y="265680"/>
                  <a:pt x="0" y="245855"/>
                  <a:pt x="0" y="221399"/>
                </a:cubicBezTo>
                <a:lnTo>
                  <a:pt x="0" y="4428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8964" tIns="12969" rIns="208964" bIns="12969" numCol="1" spcCol="1270" anchor="ctr" anchorCtr="0">
            <a:noAutofit/>
          </a:bodyPr>
          <a:lstStyle/>
          <a:p>
            <a:pPr marL="0" lvl="0" indent="0" algn="l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dirty="0"/>
              <a:t>Price-based</a:t>
            </a:r>
            <a:r>
              <a:rPr lang="en-US" sz="1400" b="1" kern="1200" dirty="0"/>
              <a:t> tools</a:t>
            </a:r>
            <a:endParaRPr lang="en-GB" sz="1400" b="1" kern="1200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1983344-67C1-49DF-9F92-CADCDD37893C}"/>
              </a:ext>
            </a:extLst>
          </p:cNvPr>
          <p:cNvSpPr/>
          <p:nvPr/>
        </p:nvSpPr>
        <p:spPr>
          <a:xfrm>
            <a:off x="410523" y="2503339"/>
            <a:ext cx="3910360" cy="1278951"/>
          </a:xfrm>
          <a:custGeom>
            <a:avLst/>
            <a:gdLst>
              <a:gd name="connsiteX0" fmla="*/ 0 w 7407679"/>
              <a:gd name="connsiteY0" fmla="*/ 0 h 793800"/>
              <a:gd name="connsiteX1" fmla="*/ 7407679 w 7407679"/>
              <a:gd name="connsiteY1" fmla="*/ 0 h 793800"/>
              <a:gd name="connsiteX2" fmla="*/ 7407679 w 7407679"/>
              <a:gd name="connsiteY2" fmla="*/ 793800 h 793800"/>
              <a:gd name="connsiteX3" fmla="*/ 0 w 7407679"/>
              <a:gd name="connsiteY3" fmla="*/ 793800 h 793800"/>
              <a:gd name="connsiteX4" fmla="*/ 0 w 7407679"/>
              <a:gd name="connsiteY4" fmla="*/ 0 h 79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07679" h="793800">
                <a:moveTo>
                  <a:pt x="0" y="0"/>
                </a:moveTo>
                <a:lnTo>
                  <a:pt x="7407679" y="0"/>
                </a:lnTo>
                <a:lnTo>
                  <a:pt x="7407679" y="793800"/>
                </a:lnTo>
                <a:lnTo>
                  <a:pt x="0" y="7938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0000" tIns="187452" rIns="574918" bIns="64008" numCol="1" spcCol="1270" anchor="ctr" anchorCtr="0">
            <a:noAutofit/>
          </a:bodyPr>
          <a:lstStyle/>
          <a:p>
            <a:pPr marL="0" lvl="1" algn="l" defTabSz="40005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1400" kern="1200" dirty="0">
                <a:solidFill>
                  <a:schemeClr val="tx2"/>
                </a:solidFill>
              </a:rPr>
              <a:t>Limits on individual holdings (</a:t>
            </a:r>
            <a:r>
              <a:rPr lang="en-US" sz="1400" dirty="0">
                <a:solidFill>
                  <a:schemeClr val="tx2"/>
                </a:solidFill>
              </a:rPr>
              <a:t>with optional waterfall)</a:t>
            </a:r>
            <a:endParaRPr lang="en-GB" sz="1400" dirty="0">
              <a:solidFill>
                <a:schemeClr val="tx2"/>
              </a:solidFill>
            </a:endParaRPr>
          </a:p>
          <a:p>
            <a:pPr marL="0" lvl="1" defTabSz="400050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1400" dirty="0">
                <a:solidFill>
                  <a:schemeClr val="tx2"/>
                </a:solidFill>
              </a:rPr>
              <a:t>Limits on conversion into digital euro (in a defined short period of time)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0E6FDC09-3134-4554-9C2E-B7E301BB4A12}"/>
              </a:ext>
            </a:extLst>
          </p:cNvPr>
          <p:cNvSpPr/>
          <p:nvPr/>
        </p:nvSpPr>
        <p:spPr>
          <a:xfrm>
            <a:off x="606041" y="2245475"/>
            <a:ext cx="2737252" cy="406915"/>
          </a:xfrm>
          <a:custGeom>
            <a:avLst/>
            <a:gdLst>
              <a:gd name="connsiteX0" fmla="*/ 0 w 5185375"/>
              <a:gd name="connsiteY0" fmla="*/ 44281 h 265680"/>
              <a:gd name="connsiteX1" fmla="*/ 44281 w 5185375"/>
              <a:gd name="connsiteY1" fmla="*/ 0 h 265680"/>
              <a:gd name="connsiteX2" fmla="*/ 5141094 w 5185375"/>
              <a:gd name="connsiteY2" fmla="*/ 0 h 265680"/>
              <a:gd name="connsiteX3" fmla="*/ 5185375 w 5185375"/>
              <a:gd name="connsiteY3" fmla="*/ 44281 h 265680"/>
              <a:gd name="connsiteX4" fmla="*/ 5185375 w 5185375"/>
              <a:gd name="connsiteY4" fmla="*/ 221399 h 265680"/>
              <a:gd name="connsiteX5" fmla="*/ 5141094 w 5185375"/>
              <a:gd name="connsiteY5" fmla="*/ 265680 h 265680"/>
              <a:gd name="connsiteX6" fmla="*/ 44281 w 5185375"/>
              <a:gd name="connsiteY6" fmla="*/ 265680 h 265680"/>
              <a:gd name="connsiteX7" fmla="*/ 0 w 5185375"/>
              <a:gd name="connsiteY7" fmla="*/ 221399 h 265680"/>
              <a:gd name="connsiteX8" fmla="*/ 0 w 5185375"/>
              <a:gd name="connsiteY8" fmla="*/ 44281 h 265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5375" h="265680">
                <a:moveTo>
                  <a:pt x="0" y="44281"/>
                </a:moveTo>
                <a:cubicBezTo>
                  <a:pt x="0" y="19825"/>
                  <a:pt x="19825" y="0"/>
                  <a:pt x="44281" y="0"/>
                </a:cubicBezTo>
                <a:lnTo>
                  <a:pt x="5141094" y="0"/>
                </a:lnTo>
                <a:cubicBezTo>
                  <a:pt x="5165550" y="0"/>
                  <a:pt x="5185375" y="19825"/>
                  <a:pt x="5185375" y="44281"/>
                </a:cubicBezTo>
                <a:lnTo>
                  <a:pt x="5185375" y="221399"/>
                </a:lnTo>
                <a:cubicBezTo>
                  <a:pt x="5185375" y="245855"/>
                  <a:pt x="5165550" y="265680"/>
                  <a:pt x="5141094" y="265680"/>
                </a:cubicBezTo>
                <a:lnTo>
                  <a:pt x="44281" y="265680"/>
                </a:lnTo>
                <a:cubicBezTo>
                  <a:pt x="19825" y="265680"/>
                  <a:pt x="0" y="245855"/>
                  <a:pt x="0" y="221399"/>
                </a:cubicBezTo>
                <a:lnTo>
                  <a:pt x="0" y="4428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8964" tIns="12969" rIns="208964" bIns="12969" numCol="1" spcCol="1270" anchor="ctr" anchorCtr="0">
            <a:noAutofit/>
          </a:bodyPr>
          <a:lstStyle/>
          <a:p>
            <a:pPr marL="0" lvl="0" indent="0" algn="l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Limit-based tools</a:t>
            </a:r>
            <a:endParaRPr lang="en-GB" sz="1400" b="1" kern="12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486340E-8DCF-4A92-BD60-CB7D8ABFA954}"/>
              </a:ext>
            </a:extLst>
          </p:cNvPr>
          <p:cNvSpPr/>
          <p:nvPr/>
        </p:nvSpPr>
        <p:spPr>
          <a:xfrm>
            <a:off x="4944235" y="1765068"/>
            <a:ext cx="3923542" cy="1536481"/>
          </a:xfrm>
          <a:custGeom>
            <a:avLst/>
            <a:gdLst>
              <a:gd name="connsiteX0" fmla="*/ 0 w 7407679"/>
              <a:gd name="connsiteY0" fmla="*/ 0 h 226800"/>
              <a:gd name="connsiteX1" fmla="*/ 7407679 w 7407679"/>
              <a:gd name="connsiteY1" fmla="*/ 0 h 226800"/>
              <a:gd name="connsiteX2" fmla="*/ 7407679 w 7407679"/>
              <a:gd name="connsiteY2" fmla="*/ 226800 h 226800"/>
              <a:gd name="connsiteX3" fmla="*/ 0 w 7407679"/>
              <a:gd name="connsiteY3" fmla="*/ 226800 h 226800"/>
              <a:gd name="connsiteX4" fmla="*/ 0 w 7407679"/>
              <a:gd name="connsiteY4" fmla="*/ 0 h 22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07679" h="226800">
                <a:moveTo>
                  <a:pt x="0" y="0"/>
                </a:moveTo>
                <a:lnTo>
                  <a:pt x="7407679" y="0"/>
                </a:lnTo>
                <a:lnTo>
                  <a:pt x="7407679" y="226800"/>
                </a:lnTo>
                <a:lnTo>
                  <a:pt x="0" y="2268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0000" tIns="187452" rIns="574918" bIns="64008" numCol="1" spcCol="1270" anchor="ctr" anchorCtr="0">
            <a:noAutofit/>
          </a:bodyPr>
          <a:lstStyle/>
          <a:p>
            <a:pPr defTabSz="400050">
              <a:spcBef>
                <a:spcPts val="1200"/>
              </a:spcBef>
              <a:spcAft>
                <a:spcPts val="600"/>
              </a:spcAft>
            </a:pPr>
            <a:r>
              <a:rPr lang="en-US" sz="1400" dirty="0">
                <a:solidFill>
                  <a:schemeClr val="tx2"/>
                </a:solidFill>
              </a:rPr>
              <a:t>Design is likely to include a combination of tools, to be parameterized closer to digital euro issuance, even if not all necessarily active at the same time</a:t>
            </a:r>
            <a:endParaRPr lang="en-GB" sz="1400" dirty="0">
              <a:solidFill>
                <a:schemeClr val="tx2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F17566B-32D9-41E8-8BBE-13B278CD4BC9}"/>
              </a:ext>
            </a:extLst>
          </p:cNvPr>
          <p:cNvSpPr/>
          <p:nvPr/>
        </p:nvSpPr>
        <p:spPr>
          <a:xfrm>
            <a:off x="5435467" y="1552751"/>
            <a:ext cx="2737253" cy="406915"/>
          </a:xfrm>
          <a:custGeom>
            <a:avLst/>
            <a:gdLst>
              <a:gd name="connsiteX0" fmla="*/ 0 w 5185375"/>
              <a:gd name="connsiteY0" fmla="*/ 44281 h 265680"/>
              <a:gd name="connsiteX1" fmla="*/ 44281 w 5185375"/>
              <a:gd name="connsiteY1" fmla="*/ 0 h 265680"/>
              <a:gd name="connsiteX2" fmla="*/ 5141094 w 5185375"/>
              <a:gd name="connsiteY2" fmla="*/ 0 h 265680"/>
              <a:gd name="connsiteX3" fmla="*/ 5185375 w 5185375"/>
              <a:gd name="connsiteY3" fmla="*/ 44281 h 265680"/>
              <a:gd name="connsiteX4" fmla="*/ 5185375 w 5185375"/>
              <a:gd name="connsiteY4" fmla="*/ 221399 h 265680"/>
              <a:gd name="connsiteX5" fmla="*/ 5141094 w 5185375"/>
              <a:gd name="connsiteY5" fmla="*/ 265680 h 265680"/>
              <a:gd name="connsiteX6" fmla="*/ 44281 w 5185375"/>
              <a:gd name="connsiteY6" fmla="*/ 265680 h 265680"/>
              <a:gd name="connsiteX7" fmla="*/ 0 w 5185375"/>
              <a:gd name="connsiteY7" fmla="*/ 221399 h 265680"/>
              <a:gd name="connsiteX8" fmla="*/ 0 w 5185375"/>
              <a:gd name="connsiteY8" fmla="*/ 44281 h 265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5375" h="265680">
                <a:moveTo>
                  <a:pt x="0" y="44281"/>
                </a:moveTo>
                <a:cubicBezTo>
                  <a:pt x="0" y="19825"/>
                  <a:pt x="19825" y="0"/>
                  <a:pt x="44281" y="0"/>
                </a:cubicBezTo>
                <a:lnTo>
                  <a:pt x="5141094" y="0"/>
                </a:lnTo>
                <a:cubicBezTo>
                  <a:pt x="5165550" y="0"/>
                  <a:pt x="5185375" y="19825"/>
                  <a:pt x="5185375" y="44281"/>
                </a:cubicBezTo>
                <a:lnTo>
                  <a:pt x="5185375" y="221399"/>
                </a:lnTo>
                <a:cubicBezTo>
                  <a:pt x="5185375" y="245855"/>
                  <a:pt x="5165550" y="265680"/>
                  <a:pt x="5141094" y="265680"/>
                </a:cubicBezTo>
                <a:lnTo>
                  <a:pt x="44281" y="265680"/>
                </a:lnTo>
                <a:cubicBezTo>
                  <a:pt x="19825" y="265680"/>
                  <a:pt x="0" y="245855"/>
                  <a:pt x="0" y="221399"/>
                </a:cubicBezTo>
                <a:lnTo>
                  <a:pt x="0" y="4428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8964" tIns="12969" rIns="208964" bIns="12969" numCol="1" spcCol="1270" anchor="ctr" anchorCtr="0">
            <a:noAutofit/>
          </a:bodyPr>
          <a:lstStyle/>
          <a:p>
            <a:pPr marL="0" lvl="0" indent="0" algn="l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/>
              <a:t>Combination of tools</a:t>
            </a:r>
            <a:endParaRPr lang="en-GB" sz="1400" b="1" kern="1200" dirty="0"/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EDE42DC0-ABF5-476F-ACCC-A341CD263E62}"/>
              </a:ext>
            </a:extLst>
          </p:cNvPr>
          <p:cNvSpPr/>
          <p:nvPr/>
        </p:nvSpPr>
        <p:spPr bwMode="auto">
          <a:xfrm>
            <a:off x="4504827" y="1515279"/>
            <a:ext cx="254039" cy="2112941"/>
          </a:xfrm>
          <a:prstGeom prst="rightBrace">
            <a:avLst>
              <a:gd name="adj1" fmla="val 40250"/>
              <a:gd name="adj2" fmla="val 50000"/>
            </a:avLst>
          </a:prstGeom>
          <a:solidFill>
            <a:schemeClr val="bg1"/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63DC94-9F06-4112-8E6B-FDA3E6E4B9A3}"/>
              </a:ext>
            </a:extLst>
          </p:cNvPr>
          <p:cNvSpPr/>
          <p:nvPr/>
        </p:nvSpPr>
        <p:spPr>
          <a:xfrm>
            <a:off x="398949" y="3947816"/>
            <a:ext cx="84688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1400" dirty="0">
                <a:solidFill>
                  <a:srgbClr val="003399"/>
                </a:solidFill>
              </a:rPr>
              <a:t>Any </a:t>
            </a:r>
            <a:r>
              <a:rPr lang="en-GB" sz="1400" b="1" dirty="0">
                <a:solidFill>
                  <a:srgbClr val="EAC568">
                    <a:lumMod val="75000"/>
                  </a:srgbClr>
                </a:solidFill>
              </a:rPr>
              <a:t>undesirable consequences</a:t>
            </a:r>
            <a:r>
              <a:rPr lang="en-GB" sz="1400" dirty="0">
                <a:solidFill>
                  <a:srgbClr val="003399"/>
                </a:solidFill>
              </a:rPr>
              <a:t> that may result from the issuance of digital euro for monetary policy, financial stability or the provision of services by financial intermediaries are</a:t>
            </a:r>
            <a:r>
              <a:rPr lang="en-GB" sz="1400" dirty="0">
                <a:solidFill>
                  <a:srgbClr val="FF0000"/>
                </a:solidFill>
              </a:rPr>
              <a:t> </a:t>
            </a:r>
            <a:r>
              <a:rPr lang="en-GB" sz="1400" b="1" dirty="0">
                <a:solidFill>
                  <a:srgbClr val="EAC568">
                    <a:lumMod val="75000"/>
                  </a:srgbClr>
                </a:solidFill>
              </a:rPr>
              <a:t>best mitigated by design, </a:t>
            </a:r>
            <a:r>
              <a:rPr lang="en-GB" sz="1400" dirty="0">
                <a:solidFill>
                  <a:srgbClr val="003399"/>
                </a:solidFill>
              </a:rPr>
              <a:t>pre-empting excessive uptake by means of quantity-and remuneration-based tools</a:t>
            </a:r>
          </a:p>
        </p:txBody>
      </p:sp>
    </p:spTree>
    <p:extLst>
      <p:ext uri="{BB962C8B-B14F-4D97-AF65-F5344CB8AC3E}">
        <p14:creationId xmlns:p14="http://schemas.microsoft.com/office/powerpoint/2010/main" val="578627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4E1B18D-A8E4-4439-8B7A-A3E033F8F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162" y="470416"/>
            <a:ext cx="8404225" cy="633413"/>
          </a:xfrm>
        </p:spPr>
        <p:txBody>
          <a:bodyPr/>
          <a:lstStyle/>
          <a:p>
            <a:r>
              <a:rPr lang="en-US" altLang="en-US" dirty="0"/>
              <a:t>Distributing digital euro to end users</a:t>
            </a:r>
            <a:br>
              <a:rPr lang="en-US" altLang="en-US" dirty="0"/>
            </a:br>
            <a:endParaRPr lang="en-GB" alt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A2BECE-9677-4719-94B1-BA5FFB237CF4}"/>
              </a:ext>
            </a:extLst>
          </p:cNvPr>
          <p:cNvSpPr/>
          <p:nvPr/>
        </p:nvSpPr>
        <p:spPr>
          <a:xfrm>
            <a:off x="869198" y="1103829"/>
            <a:ext cx="7968189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>
              <a:cs typeface="Times New Roman" panose="02020603050405020304" pitchFamily="18" charset="0"/>
            </a:endParaRPr>
          </a:p>
          <a:p>
            <a:pPr algn="just">
              <a:spcAft>
                <a:spcPts val="2400"/>
              </a:spcAft>
            </a:pPr>
            <a:r>
              <a:rPr lang="en-GB" dirty="0">
                <a:solidFill>
                  <a:srgbClr val="003299"/>
                </a:solidFill>
              </a:rPr>
              <a:t>Financial 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intermediaries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 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will play a key role in distributing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 </a:t>
            </a:r>
            <a:r>
              <a:rPr lang="en-GB" dirty="0">
                <a:solidFill>
                  <a:srgbClr val="003299"/>
                </a:solidFill>
              </a:rPr>
              <a:t>the digital euro</a:t>
            </a:r>
            <a:endParaRPr lang="en-GB" dirty="0">
              <a:solidFill>
                <a:srgbClr val="003299"/>
              </a:solidFill>
              <a:cs typeface="Times New Roman" panose="02020603050405020304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en-GB" dirty="0">
                <a:solidFill>
                  <a:srgbClr val="003299"/>
                </a:solidFill>
                <a:cs typeface="Times New Roman" panose="02020603050405020304" pitchFamily="18" charset="0"/>
              </a:rPr>
              <a:t>The </a:t>
            </a:r>
            <a:r>
              <a:rPr lang="en-GB" dirty="0" err="1">
                <a:solidFill>
                  <a:srgbClr val="003299"/>
                </a:solidFill>
                <a:cs typeface="Times New Roman" panose="02020603050405020304" pitchFamily="18" charset="0"/>
              </a:rPr>
              <a:t>Eurosystem</a:t>
            </a:r>
            <a:r>
              <a:rPr lang="en-GB" dirty="0">
                <a:solidFill>
                  <a:srgbClr val="003299"/>
                </a:solidFill>
                <a:cs typeface="Times New Roman" panose="02020603050405020304" pitchFamily="18" charset="0"/>
              </a:rPr>
              <a:t> </a:t>
            </a:r>
            <a:r>
              <a:rPr lang="en-GB">
                <a:solidFill>
                  <a:srgbClr val="003299"/>
                </a:solidFill>
                <a:cs typeface="Times New Roman" panose="02020603050405020304" pitchFamily="18" charset="0"/>
              </a:rPr>
              <a:t>is considering a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  <a:cs typeface="Times New Roman" panose="02020603050405020304" pitchFamily="18" charset="0"/>
              </a:rPr>
              <a:t>payment scheme approach</a:t>
            </a:r>
            <a:r>
              <a:rPr lang="en-GB" b="1" dirty="0">
                <a:solidFill>
                  <a:srgbClr val="003299"/>
                </a:solidFill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rgbClr val="0032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GB" dirty="0">
                <a:solidFill>
                  <a:srgbClr val="003299"/>
                </a:solidFill>
                <a:cs typeface="Times New Roman" panose="02020603050405020304" pitchFamily="18" charset="0"/>
              </a:rPr>
              <a:t> d</a:t>
            </a:r>
            <a:r>
              <a:rPr lang="en-GB" dirty="0">
                <a:solidFill>
                  <a:srgbClr val="003299"/>
                </a:solidFill>
              </a:rPr>
              <a:t>eveloping a common rules-based framework for participants to develop their products </a:t>
            </a:r>
            <a:endParaRPr lang="en-GB" dirty="0">
              <a:solidFill>
                <a:srgbClr val="003299"/>
              </a:solidFill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3299"/>
                </a:solidFill>
                <a:cs typeface="Times New Roman" panose="02020603050405020304" pitchFamily="18" charset="0"/>
              </a:rPr>
              <a:t>Facilitates a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homogenous end-user experience </a:t>
            </a:r>
            <a:r>
              <a:rPr lang="en-GB" dirty="0">
                <a:solidFill>
                  <a:srgbClr val="003299"/>
                </a:solidFill>
                <a:cs typeface="Times New Roman" panose="02020603050405020304" pitchFamily="18" charset="0"/>
              </a:rPr>
              <a:t>across the euro area and interoperability via s</a:t>
            </a:r>
            <a:r>
              <a:rPr lang="en-GB" dirty="0">
                <a:solidFill>
                  <a:srgbClr val="003299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tandardisation</a:t>
            </a:r>
            <a:endParaRPr lang="en-GB" dirty="0">
              <a:solidFill>
                <a:srgbClr val="003299"/>
              </a:solidFill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3299"/>
                </a:solidFill>
              </a:rPr>
              <a:t>Best positioned to ensure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pan euro area reach</a:t>
            </a:r>
            <a:endParaRPr lang="en-GB" b="1" dirty="0">
              <a:solidFill>
                <a:srgbClr val="003299"/>
              </a:solidFill>
            </a:endParaRP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dirty="0">
                <a:solidFill>
                  <a:srgbClr val="003299"/>
                </a:solidFill>
              </a:rPr>
              <a:t>Respects the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role of supervised intermediaries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>
                <a:solidFill>
                  <a:srgbClr val="003299"/>
                </a:solidFill>
              </a:rPr>
              <a:t>and still offers room for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innovation</a:t>
            </a:r>
            <a:endParaRPr lang="en-GB" dirty="0">
              <a:solidFill>
                <a:srgbClr val="003299"/>
              </a:solidFill>
              <a:latin typeface="Arial"/>
              <a:cs typeface="Arial"/>
            </a:endParaRPr>
          </a:p>
        </p:txBody>
      </p:sp>
      <p:pic>
        <p:nvPicPr>
          <p:cNvPr id="8" name="Graphic 7" descr="Decision chart">
            <a:extLst>
              <a:ext uri="{FF2B5EF4-FFF2-40B4-BE49-F238E27FC236}">
                <a16:creationId xmlns:a16="http://schemas.microsoft.com/office/drawing/2014/main" id="{DB2928D6-BCE1-46A2-AD71-9AE397F17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8567" y="2012899"/>
            <a:ext cx="558843" cy="558843"/>
          </a:xfrm>
          <a:prstGeom prst="rect">
            <a:avLst/>
          </a:prstGeom>
        </p:spPr>
      </p:pic>
      <p:pic>
        <p:nvPicPr>
          <p:cNvPr id="11" name="Graphic 10" descr="City">
            <a:extLst>
              <a:ext uri="{FF2B5EF4-FFF2-40B4-BE49-F238E27FC236}">
                <a16:creationId xmlns:a16="http://schemas.microsoft.com/office/drawing/2014/main" id="{2CEF6311-5A15-4F63-8501-AFA8937034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8567" y="1383031"/>
            <a:ext cx="558842" cy="558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1332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_ASSOC" val="-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" val="-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" val="-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_ASSOC" val="-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_ASSOC" val="-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" val="-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_ASSOC" val="-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_ASSOC" val="-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" val="-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" val="-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_ASSOC" val="-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_ASSOC" val="-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_ASSOC" val="-1"/>
</p:tagLst>
</file>

<file path=ppt/theme/theme1.xml><?xml version="1.0" encoding="utf-8"?>
<a:theme xmlns:a="http://schemas.openxmlformats.org/drawingml/2006/main" name="ECB Default 16x9">
  <a:themeElements>
    <a:clrScheme name="___FINAL___ECB___">
      <a:dk1>
        <a:srgbClr val="585858"/>
      </a:dk1>
      <a:lt1>
        <a:srgbClr val="FFFFFF"/>
      </a:lt1>
      <a:dk2>
        <a:srgbClr val="003399"/>
      </a:dk2>
      <a:lt2>
        <a:srgbClr val="BEBEBE"/>
      </a:lt2>
      <a:accent1>
        <a:srgbClr val="003399"/>
      </a:accent1>
      <a:accent2>
        <a:srgbClr val="4078B8"/>
      </a:accent2>
      <a:accent3>
        <a:srgbClr val="AF7598"/>
      </a:accent3>
      <a:accent4>
        <a:srgbClr val="682E32"/>
      </a:accent4>
      <a:accent5>
        <a:srgbClr val="EAC568"/>
      </a:accent5>
      <a:accent6>
        <a:srgbClr val="77B37F"/>
      </a:accent6>
      <a:hlink>
        <a:srgbClr val="5FA3DB"/>
      </a:hlink>
      <a:folHlink>
        <a:srgbClr val="A50021"/>
      </a:folHlink>
    </a:clrScheme>
    <a:fontScheme name="5_Leere Präsentation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64" charset="-128"/>
          </a:defRPr>
        </a:defPPr>
      </a:lstStyle>
    </a:lnDef>
  </a:objectDefaults>
  <a:extraClrSchemeLst>
    <a:extraClrScheme>
      <a:clrScheme name="5_Leere Präsentation 1">
        <a:dk1>
          <a:srgbClr val="585858"/>
        </a:dk1>
        <a:lt1>
          <a:srgbClr val="FFFFFF"/>
        </a:lt1>
        <a:dk2>
          <a:srgbClr val="003399"/>
        </a:dk2>
        <a:lt2>
          <a:srgbClr val="BEBEBE"/>
        </a:lt2>
        <a:accent1>
          <a:srgbClr val="4078B8"/>
        </a:accent1>
        <a:accent2>
          <a:srgbClr val="000066"/>
        </a:accent2>
        <a:accent3>
          <a:srgbClr val="FFFFFF"/>
        </a:accent3>
        <a:accent4>
          <a:srgbClr val="4A4A4A"/>
        </a:accent4>
        <a:accent5>
          <a:srgbClr val="AFBED8"/>
        </a:accent5>
        <a:accent6>
          <a:srgbClr val="00005C"/>
        </a:accent6>
        <a:hlink>
          <a:srgbClr val="00808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ECB Default 16x9</Template>
  <TotalTime>16358</TotalTime>
  <Words>923</Words>
  <Application>Microsoft Office PowerPoint</Application>
  <PresentationFormat>On-screen Show (16:9)</PresentationFormat>
  <Paragraphs>130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Times</vt:lpstr>
      <vt:lpstr>Wingdings</vt:lpstr>
      <vt:lpstr>ECB Default 16x9</vt:lpstr>
      <vt:lpstr>Foundational design options for a digital euro </vt:lpstr>
      <vt:lpstr>Why issue a digital euro?</vt:lpstr>
      <vt:lpstr>Digital euro project timeline</vt:lpstr>
      <vt:lpstr>Digital euro use cases </vt:lpstr>
      <vt:lpstr>Foundational set up options for digital euro</vt:lpstr>
      <vt:lpstr>Focus on privacy</vt:lpstr>
      <vt:lpstr>Exploring options beyond the baseline scenario</vt:lpstr>
      <vt:lpstr> Excessive use to be avoided by design </vt:lpstr>
      <vt:lpstr>Distributing digital euro to end users </vt:lpstr>
      <vt:lpstr>PowerPoint Presentation</vt:lpstr>
    </vt:vector>
  </TitlesOfParts>
  <Company>European Central 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background title slide</dc:title>
  <dc:creator>Pinna, Andrea</dc:creator>
  <cp:lastModifiedBy>Kalina Paula</cp:lastModifiedBy>
  <cp:revision>400</cp:revision>
  <dcterms:created xsi:type="dcterms:W3CDTF">2022-01-17T10:16:54Z</dcterms:created>
  <dcterms:modified xsi:type="dcterms:W3CDTF">2022-09-07T07:46:59Z</dcterms:modified>
</cp:coreProperties>
</file>