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5" r:id="rId5"/>
    <p:sldId id="357" r:id="rId6"/>
    <p:sldId id="291" r:id="rId7"/>
    <p:sldId id="356" r:id="rId8"/>
    <p:sldId id="371" r:id="rId9"/>
    <p:sldId id="661" r:id="rId10"/>
    <p:sldId id="299" r:id="rId11"/>
    <p:sldId id="627" r:id="rId12"/>
    <p:sldId id="688" r:id="rId13"/>
    <p:sldId id="673" r:id="rId14"/>
    <p:sldId id="682" r:id="rId15"/>
    <p:sldId id="340" r:id="rId16"/>
    <p:sldId id="678" r:id="rId17"/>
    <p:sldId id="651" r:id="rId18"/>
    <p:sldId id="681" r:id="rId19"/>
    <p:sldId id="348" r:id="rId20"/>
    <p:sldId id="640" r:id="rId21"/>
    <p:sldId id="643" r:id="rId22"/>
    <p:sldId id="296" r:id="rId2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EIRA MARTINS Joao (ECFIN)" initials="NMJ(" lastIdx="3" clrIdx="0">
    <p:extLst>
      <p:ext uri="{19B8F6BF-5375-455C-9EA6-DF929625EA0E}">
        <p15:presenceInfo xmlns:p15="http://schemas.microsoft.com/office/powerpoint/2012/main" userId="S-1-5-21-1606980848-2025429265-839522115-76779" providerId="AD"/>
      </p:ext>
    </p:extLst>
  </p:cmAuthor>
  <p:cmAuthor id="2" name="BALCEROWICZ Wojciech (ECFIN)" initials="BW(" lastIdx="2" clrIdx="1">
    <p:extLst>
      <p:ext uri="{19B8F6BF-5375-455C-9EA6-DF929625EA0E}">
        <p15:presenceInfo xmlns:p15="http://schemas.microsoft.com/office/powerpoint/2012/main" userId="S-1-5-21-1606980848-2025429265-839522115-4463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B9C"/>
    <a:srgbClr val="70AD47"/>
    <a:srgbClr val="FFC000"/>
    <a:srgbClr val="C55A11"/>
    <a:srgbClr val="4472C4"/>
    <a:srgbClr val="024EA2"/>
    <a:srgbClr val="7030A0"/>
    <a:srgbClr val="E76C53"/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45" autoAdjust="0"/>
  </p:normalViewPr>
  <p:slideViewPr>
    <p:cSldViewPr snapToGrid="0">
      <p:cViewPr varScale="1">
        <p:scale>
          <a:sx n="94" d="100"/>
          <a:sy n="94" d="100"/>
        </p:scale>
        <p:origin x="660" y="7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ME Roxane (SG-RECOVER)" userId="e8471c53-8868-4c6d-9e39-cd6578fb32ef" providerId="ADAL" clId="{E8969A1F-8E9F-4FFF-981A-CB77BDB52EF9}"/>
    <pc:docChg chg="modSld">
      <pc:chgData name="ROMME Roxane (SG-RECOVER)" userId="e8471c53-8868-4c6d-9e39-cd6578fb32ef" providerId="ADAL" clId="{E8969A1F-8E9F-4FFF-981A-CB77BDB52EF9}" dt="2022-12-02T15:54:23.213" v="5" actId="20577"/>
      <pc:docMkLst>
        <pc:docMk/>
      </pc:docMkLst>
      <pc:sldChg chg="modSp mod">
        <pc:chgData name="ROMME Roxane (SG-RECOVER)" userId="e8471c53-8868-4c6d-9e39-cd6578fb32ef" providerId="ADAL" clId="{E8969A1F-8E9F-4FFF-981A-CB77BDB52EF9}" dt="2022-12-02T15:54:23.213" v="5" actId="20577"/>
        <pc:sldMkLst>
          <pc:docMk/>
          <pc:sldMk cId="925722004" sldId="285"/>
        </pc:sldMkLst>
        <pc:spChg chg="mod">
          <ac:chgData name="ROMME Roxane (SG-RECOVER)" userId="e8471c53-8868-4c6d-9e39-cd6578fb32ef" providerId="ADAL" clId="{E8969A1F-8E9F-4FFF-981A-CB77BDB52EF9}" dt="2022-12-02T15:54:23.213" v="5" actId="20577"/>
          <ac:spMkLst>
            <pc:docMk/>
            <pc:sldMk cId="925722004" sldId="285"/>
            <ac:spMk id="6" creationId="{00000000-0000-0000-0000-000000000000}"/>
          </ac:spMkLst>
        </pc:spChg>
      </pc:sldChg>
    </pc:docChg>
  </pc:docChgLst>
  <pc:docChgLst>
    <pc:chgData name="ROMME Roxane (SG-RECOVER)" userId="e8471c53-8868-4c6d-9e39-cd6578fb32ef" providerId="ADAL" clId="{C679094F-DBC2-439F-9058-3A4C8DBDD2C6}"/>
    <pc:docChg chg="custSel modSld">
      <pc:chgData name="ROMME Roxane (SG-RECOVER)" userId="e8471c53-8868-4c6d-9e39-cd6578fb32ef" providerId="ADAL" clId="{C679094F-DBC2-439F-9058-3A4C8DBDD2C6}" dt="2022-12-02T16:02:48.401" v="25" actId="1076"/>
      <pc:docMkLst>
        <pc:docMk/>
      </pc:docMkLst>
      <pc:sldChg chg="modNotes">
        <pc:chgData name="ROMME Roxane (SG-RECOVER)" userId="e8471c53-8868-4c6d-9e39-cd6578fb32ef" providerId="ADAL" clId="{C679094F-DBC2-439F-9058-3A4C8DBDD2C6}" dt="2022-12-02T16:01:26.290" v="19" actId="368"/>
        <pc:sldMkLst>
          <pc:docMk/>
          <pc:sldMk cId="3615839270" sldId="296"/>
        </pc:sldMkLst>
      </pc:sldChg>
      <pc:sldChg chg="modNotes">
        <pc:chgData name="ROMME Roxane (SG-RECOVER)" userId="e8471c53-8868-4c6d-9e39-cd6578fb32ef" providerId="ADAL" clId="{C679094F-DBC2-439F-9058-3A4C8DBDD2C6}" dt="2022-12-02T16:01:26.070" v="3" actId="368"/>
        <pc:sldMkLst>
          <pc:docMk/>
          <pc:sldMk cId="3735058202" sldId="356"/>
        </pc:sldMkLst>
      </pc:sldChg>
      <pc:sldChg chg="modNotes">
        <pc:chgData name="ROMME Roxane (SG-RECOVER)" userId="e8471c53-8868-4c6d-9e39-cd6578fb32ef" providerId="ADAL" clId="{C679094F-DBC2-439F-9058-3A4C8DBDD2C6}" dt="2022-12-02T16:01:26.055" v="1" actId="368"/>
        <pc:sldMkLst>
          <pc:docMk/>
          <pc:sldMk cId="995734415" sldId="357"/>
        </pc:sldMkLst>
      </pc:sldChg>
      <pc:sldChg chg="modNotes">
        <pc:chgData name="ROMME Roxane (SG-RECOVER)" userId="e8471c53-8868-4c6d-9e39-cd6578fb32ef" providerId="ADAL" clId="{C679094F-DBC2-439F-9058-3A4C8DBDD2C6}" dt="2022-12-02T16:01:26.100" v="5" actId="368"/>
        <pc:sldMkLst>
          <pc:docMk/>
          <pc:sldMk cId="2996393090" sldId="371"/>
        </pc:sldMkLst>
      </pc:sldChg>
      <pc:sldChg chg="modNotes">
        <pc:chgData name="ROMME Roxane (SG-RECOVER)" userId="e8471c53-8868-4c6d-9e39-cd6578fb32ef" providerId="ADAL" clId="{C679094F-DBC2-439F-9058-3A4C8DBDD2C6}" dt="2022-12-02T16:01:26.152" v="9" actId="368"/>
        <pc:sldMkLst>
          <pc:docMk/>
          <pc:sldMk cId="819699659" sldId="627"/>
        </pc:sldMkLst>
      </pc:sldChg>
      <pc:sldChg chg="modSp mod">
        <pc:chgData name="ROMME Roxane (SG-RECOVER)" userId="e8471c53-8868-4c6d-9e39-cd6578fb32ef" providerId="ADAL" clId="{C679094F-DBC2-439F-9058-3A4C8DBDD2C6}" dt="2022-12-02T16:02:48.401" v="25" actId="1076"/>
        <pc:sldMkLst>
          <pc:docMk/>
          <pc:sldMk cId="1044395312" sldId="640"/>
        </pc:sldMkLst>
        <pc:spChg chg="mod">
          <ac:chgData name="ROMME Roxane (SG-RECOVER)" userId="e8471c53-8868-4c6d-9e39-cd6578fb32ef" providerId="ADAL" clId="{C679094F-DBC2-439F-9058-3A4C8DBDD2C6}" dt="2022-12-02T16:02:48.401" v="25" actId="1076"/>
          <ac:spMkLst>
            <pc:docMk/>
            <pc:sldMk cId="1044395312" sldId="640"/>
            <ac:spMk id="4" creationId="{00000000-0000-0000-0000-000000000000}"/>
          </ac:spMkLst>
        </pc:spChg>
      </pc:sldChg>
      <pc:sldChg chg="modNotes">
        <pc:chgData name="ROMME Roxane (SG-RECOVER)" userId="e8471c53-8868-4c6d-9e39-cd6578fb32ef" providerId="ADAL" clId="{C679094F-DBC2-439F-9058-3A4C8DBDD2C6}" dt="2022-12-02T16:01:26.119" v="7" actId="368"/>
        <pc:sldMkLst>
          <pc:docMk/>
          <pc:sldMk cId="4260575835" sldId="661"/>
        </pc:sldMkLst>
      </pc:sldChg>
      <pc:sldChg chg="modNotes">
        <pc:chgData name="ROMME Roxane (SG-RECOVER)" userId="e8471c53-8868-4c6d-9e39-cd6578fb32ef" providerId="ADAL" clId="{C679094F-DBC2-439F-9058-3A4C8DBDD2C6}" dt="2022-12-02T16:01:26.216" v="15" actId="368"/>
        <pc:sldMkLst>
          <pc:docMk/>
          <pc:sldMk cId="2327143744" sldId="678"/>
        </pc:sldMkLst>
      </pc:sldChg>
      <pc:sldChg chg="modSp mod modNotes">
        <pc:chgData name="ROMME Roxane (SG-RECOVER)" userId="e8471c53-8868-4c6d-9e39-cd6578fb32ef" providerId="ADAL" clId="{C679094F-DBC2-439F-9058-3A4C8DBDD2C6}" dt="2022-12-02T16:02:25.459" v="24" actId="20577"/>
        <pc:sldMkLst>
          <pc:docMk/>
          <pc:sldMk cId="1786141590" sldId="681"/>
        </pc:sldMkLst>
        <pc:spChg chg="mod">
          <ac:chgData name="ROMME Roxane (SG-RECOVER)" userId="e8471c53-8868-4c6d-9e39-cd6578fb32ef" providerId="ADAL" clId="{C679094F-DBC2-439F-9058-3A4C8DBDD2C6}" dt="2022-12-02T16:02:25.459" v="24" actId="20577"/>
          <ac:spMkLst>
            <pc:docMk/>
            <pc:sldMk cId="1786141590" sldId="681"/>
            <ac:spMk id="2" creationId="{B987AE04-B6B2-469B-AA32-A6BDDAD52F9D}"/>
          </ac:spMkLst>
        </pc:spChg>
      </pc:sldChg>
      <pc:sldChg chg="modNotes">
        <pc:chgData name="ROMME Roxane (SG-RECOVER)" userId="e8471c53-8868-4c6d-9e39-cd6578fb32ef" providerId="ADAL" clId="{C679094F-DBC2-439F-9058-3A4C8DBDD2C6}" dt="2022-12-02T16:01:26.197" v="13" actId="368"/>
        <pc:sldMkLst>
          <pc:docMk/>
          <pc:sldMk cId="3234037136" sldId="682"/>
        </pc:sldMkLst>
      </pc:sldChg>
      <pc:sldChg chg="modNotes">
        <pc:chgData name="ROMME Roxane (SG-RECOVER)" userId="e8471c53-8868-4c6d-9e39-cd6578fb32ef" providerId="ADAL" clId="{C679094F-DBC2-439F-9058-3A4C8DBDD2C6}" dt="2022-12-02T16:01:26.161" v="11" actId="368"/>
        <pc:sldMkLst>
          <pc:docMk/>
          <pc:sldMk cId="1907106687" sldId="6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941459095222774E-2"/>
          <c:y val="0.10906040268456374"/>
          <c:w val="0.87683508642357677"/>
          <c:h val="0.80176174496644292"/>
        </c:manualLayout>
      </c:layout>
      <c:barChart>
        <c:barDir val="col"/>
        <c:grouping val="stacked"/>
        <c:varyColors val="0"/>
        <c:ser>
          <c:idx val="0"/>
          <c:order val="0"/>
          <c:tx>
            <c:v>Cost of energy measures in 2022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'Additional budget impact (EU)'!$B$35:$B$36</c:f>
              <c:strCache>
                <c:ptCount val="2"/>
                <c:pt idx="0">
                  <c:v>EA20</c:v>
                </c:pt>
                <c:pt idx="1">
                  <c:v>EU27</c:v>
                </c:pt>
              </c:strCache>
              <c:extLst/>
            </c:strRef>
          </c:cat>
          <c:val>
            <c:numRef>
              <c:f>'Additional budget impact (EU)'!$C$35:$C$36</c:f>
              <c:numCache>
                <c:formatCode>0.0</c:formatCode>
                <c:ptCount val="2"/>
                <c:pt idx="0">
                  <c:v>1.3015600127787863</c:v>
                </c:pt>
                <c:pt idx="1">
                  <c:v>1.2387435213446114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395-4084-B0BA-C1EEA3B81DAD}"/>
            </c:ext>
          </c:extLst>
        </c:ser>
        <c:ser>
          <c:idx val="3"/>
          <c:order val="3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'Additional budget impact (EU)'!$B$35:$B$36</c:f>
              <c:strCache>
                <c:ptCount val="2"/>
                <c:pt idx="0">
                  <c:v>EA20</c:v>
                </c:pt>
                <c:pt idx="1">
                  <c:v>EU27</c:v>
                </c:pt>
              </c:strCache>
              <c:extLst/>
            </c:strRef>
          </c:cat>
          <c:val>
            <c:numRef>
              <c:f>'Additional budget impact (EU)'!$I$35:$I$36</c:f>
              <c:numCache>
                <c:formatCode>0.0</c:formatCode>
                <c:ptCount val="2"/>
                <c:pt idx="0">
                  <c:v>0.62762109253879705</c:v>
                </c:pt>
                <c:pt idx="1">
                  <c:v>0.58806801796813968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395-4084-B0BA-C1EEA3B81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62407719"/>
        <c:axId val="62403783"/>
      </c:barChart>
      <c:barChart>
        <c:barDir val="col"/>
        <c:grouping val="stacked"/>
        <c:varyColors val="0"/>
        <c:ser>
          <c:idx val="1"/>
          <c:order val="1"/>
          <c:tx>
            <c:v>Cost of energy measures in 2023</c:v>
          </c:tx>
          <c:spPr>
            <a:solidFill>
              <a:srgbClr val="2F9AFB"/>
            </a:solidFill>
            <a:ln>
              <a:noFill/>
            </a:ln>
            <a:effectLst/>
          </c:spPr>
          <c:invertIfNegative val="0"/>
          <c:cat>
            <c:strRef>
              <c:f>'Additional budget impact (EU)'!$B$35:$B$36</c:f>
              <c:strCache>
                <c:ptCount val="2"/>
                <c:pt idx="0">
                  <c:v>EA20</c:v>
                </c:pt>
                <c:pt idx="1">
                  <c:v>EU27</c:v>
                </c:pt>
              </c:strCache>
              <c:extLst/>
            </c:strRef>
          </c:cat>
          <c:val>
            <c:numRef>
              <c:f>'Additional budget impact (EU)'!$D$35:$D$36</c:f>
              <c:numCache>
                <c:formatCode>0.0</c:formatCode>
                <c:ptCount val="2"/>
                <c:pt idx="0">
                  <c:v>0.90723227192628253</c:v>
                </c:pt>
                <c:pt idx="1">
                  <c:v>0.85425279289202294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395-4084-B0BA-C1EEA3B81DAD}"/>
            </c:ext>
          </c:extLst>
        </c:ser>
        <c:ser>
          <c:idx val="2"/>
          <c:order val="2"/>
          <c:tx>
            <c:v>Additional estimated cost if energy measures were extended until end-2023</c:v>
          </c:tx>
          <c:spPr>
            <a:pattFill prst="dkHorz">
              <a:fgClr>
                <a:srgbClr val="2F9AFB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'Additional budget impact (EU)'!$B$35:$B$36</c:f>
              <c:strCache>
                <c:ptCount val="2"/>
                <c:pt idx="0">
                  <c:v>EA20</c:v>
                </c:pt>
                <c:pt idx="1">
                  <c:v>EU27</c:v>
                </c:pt>
              </c:strCache>
              <c:extLst/>
            </c:strRef>
          </c:cat>
          <c:val>
            <c:numRef>
              <c:f>'Additional budget impact (EU)'!$E$35:$E$36</c:f>
              <c:numCache>
                <c:formatCode>0.0</c:formatCode>
                <c:ptCount val="2"/>
                <c:pt idx="0">
                  <c:v>1.0219488333913009</c:v>
                </c:pt>
                <c:pt idx="1">
                  <c:v>0.97255874642072815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4395-4084-B0BA-C1EEA3B81DAD}"/>
            </c:ext>
          </c:extLst>
        </c:ser>
        <c:ser>
          <c:idx val="4"/>
          <c:order val="4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'Additional budget impact (EU)'!$B$35:$B$36</c:f>
              <c:strCache>
                <c:ptCount val="2"/>
                <c:pt idx="0">
                  <c:v>EA20</c:v>
                </c:pt>
                <c:pt idx="1">
                  <c:v>EU27</c:v>
                </c:pt>
              </c:strCache>
              <c:extLst/>
            </c:strRef>
          </c:cat>
          <c:val>
            <c:numRef>
              <c:f>'Additional budget impact (EU)'!$J$35:$J$36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395-4084-B0BA-C1EEA3B81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3"/>
        <c:overlap val="100"/>
        <c:axId val="199060119"/>
        <c:axId val="199054215"/>
      </c:barChart>
      <c:catAx>
        <c:axId val="62407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03783"/>
        <c:crosses val="autoZero"/>
        <c:auto val="1"/>
        <c:lblAlgn val="ctr"/>
        <c:lblOffset val="100"/>
        <c:noMultiLvlLbl val="0"/>
      </c:catAx>
      <c:valAx>
        <c:axId val="62403783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% of GDP</a:t>
                </a:r>
              </a:p>
            </c:rich>
          </c:tx>
          <c:layout>
            <c:manualLayout>
              <c:xMode val="edge"/>
              <c:yMode val="edge"/>
              <c:x val="7.0289388939846964E-3"/>
              <c:y val="0.438415772692842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07719"/>
        <c:crosses val="autoZero"/>
        <c:crossBetween val="between"/>
      </c:valAx>
      <c:valAx>
        <c:axId val="199054215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60119"/>
        <c:crosses val="max"/>
        <c:crossBetween val="between"/>
      </c:valAx>
      <c:catAx>
        <c:axId val="1990601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054215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/>
          </a:solidFill>
        </a:ln>
        <a:effectLst/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7.0917603676890914E-2"/>
          <c:y val="3.5385464712481968E-2"/>
          <c:w val="0.85322555887098883"/>
          <c:h val="0.14569076851338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227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1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56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47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81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981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9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64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3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3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3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6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9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8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3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56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2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065225" cy="2506857"/>
          </a:xfrm>
        </p:spPr>
        <p:txBody>
          <a:bodyPr>
            <a:noAutofit/>
          </a:bodyPr>
          <a:lstStyle/>
          <a:p>
            <a:br>
              <a:rPr lang="en-GB" sz="5500" b="1"/>
            </a:br>
            <a:r>
              <a:rPr lang="en-GB" sz="5500" b="1"/>
              <a:t>European Semester</a:t>
            </a:r>
            <a:br>
              <a:rPr lang="en-GB" sz="5500" b="1"/>
            </a:br>
            <a:r>
              <a:rPr lang="en-GB" sz="5500" b="1"/>
              <a:t>2023 Autumn Package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5173133"/>
            <a:ext cx="10065224" cy="97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GB"/>
              <a:t>Adopted by the Commission on 22 November 2022</a:t>
            </a:r>
          </a:p>
          <a:p>
            <a:pPr algn="r">
              <a:spcAft>
                <a:spcPts val="0"/>
              </a:spcAft>
            </a:pPr>
            <a:endParaRPr lang="en-GB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72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34" y="1087528"/>
            <a:ext cx="10676038" cy="2387600"/>
          </a:xfrm>
        </p:spPr>
        <p:txBody>
          <a:bodyPr/>
          <a:lstStyle/>
          <a:p>
            <a:r>
              <a:rPr lang="en-IE" sz="4800"/>
              <a:t>2023 Euro Area Recommendations</a:t>
            </a:r>
            <a:endParaRPr lang="en-GB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234" y="3889421"/>
            <a:ext cx="10676038" cy="1655762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336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E02D-3263-4E22-905D-8F8A33E9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>
                <a:solidFill>
                  <a:srgbClr val="024B9C"/>
                </a:solidFill>
              </a:rPr>
              <a:t>Five euro area recommendations for 2023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8C10-D1B4-40E2-9096-24AC88968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4558" y="2040556"/>
            <a:ext cx="9287441" cy="852037"/>
          </a:xfrm>
        </p:spPr>
        <p:txBody>
          <a:bodyPr/>
          <a:lstStyle/>
          <a:p>
            <a:pPr marL="138623" lvl="1">
              <a:spcBef>
                <a:spcPts val="0"/>
              </a:spcBef>
            </a:pPr>
            <a:r>
              <a:rPr lang="en-GB">
                <a:latin typeface="Calibri" panose="020F0502020204030204" pitchFamily="34" charset="0"/>
                <a:cs typeface="Times New Roman" panose="02020603050405020304" pitchFamily="18" charset="0"/>
              </a:rPr>
              <a:t>Refrain from </a:t>
            </a:r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broad-based fiscal expansion </a:t>
            </a:r>
            <a:r>
              <a:rPr lang="en-GB">
                <a:latin typeface="Calibri" panose="020F0502020204030204" pitchFamily="34" charset="0"/>
                <a:cs typeface="Times New Roman" panose="02020603050405020304" pitchFamily="18" charset="0"/>
              </a:rPr>
              <a:t>as this </a:t>
            </a:r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would fuel inflation.  Agree a more common approach to targeted energy supports via a two-tier energy pricing system</a:t>
            </a:r>
          </a:p>
          <a:p>
            <a:endParaRPr lang="en-IE" sz="24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5BE7B8B-5F0B-4364-9DF5-9B15E8E36B1E}"/>
              </a:ext>
            </a:extLst>
          </p:cNvPr>
          <p:cNvSpPr/>
          <p:nvPr/>
        </p:nvSpPr>
        <p:spPr>
          <a:xfrm>
            <a:off x="827315" y="2140826"/>
            <a:ext cx="2002972" cy="678519"/>
          </a:xfrm>
          <a:custGeom>
            <a:avLst/>
            <a:gdLst>
              <a:gd name="connsiteX0" fmla="*/ 0 w 2173852"/>
              <a:gd name="connsiteY0" fmla="*/ 0 h 1304311"/>
              <a:gd name="connsiteX1" fmla="*/ 2173852 w 2173852"/>
              <a:gd name="connsiteY1" fmla="*/ 0 h 1304311"/>
              <a:gd name="connsiteX2" fmla="*/ 2173852 w 2173852"/>
              <a:gd name="connsiteY2" fmla="*/ 1304311 h 1304311"/>
              <a:gd name="connsiteX3" fmla="*/ 0 w 2173852"/>
              <a:gd name="connsiteY3" fmla="*/ 1304311 h 1304311"/>
              <a:gd name="connsiteX4" fmla="*/ 0 w 2173852"/>
              <a:gd name="connsiteY4" fmla="*/ 0 h 13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852" h="1304311">
                <a:moveTo>
                  <a:pt x="0" y="0"/>
                </a:moveTo>
                <a:lnTo>
                  <a:pt x="2173852" y="0"/>
                </a:lnTo>
                <a:lnTo>
                  <a:pt x="2173852" y="1304311"/>
                </a:lnTo>
                <a:lnTo>
                  <a:pt x="0" y="13043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600" b="1" kern="1200"/>
              <a:t>Coordinate fiscal policy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07CC768-7472-4060-817F-FFC8043FA78B}"/>
              </a:ext>
            </a:extLst>
          </p:cNvPr>
          <p:cNvSpPr/>
          <p:nvPr/>
        </p:nvSpPr>
        <p:spPr>
          <a:xfrm>
            <a:off x="827315" y="2873331"/>
            <a:ext cx="2002972" cy="678519"/>
          </a:xfrm>
          <a:custGeom>
            <a:avLst/>
            <a:gdLst>
              <a:gd name="connsiteX0" fmla="*/ 0 w 2173852"/>
              <a:gd name="connsiteY0" fmla="*/ 0 h 1304311"/>
              <a:gd name="connsiteX1" fmla="*/ 2173852 w 2173852"/>
              <a:gd name="connsiteY1" fmla="*/ 0 h 1304311"/>
              <a:gd name="connsiteX2" fmla="*/ 2173852 w 2173852"/>
              <a:gd name="connsiteY2" fmla="*/ 1304311 h 1304311"/>
              <a:gd name="connsiteX3" fmla="*/ 0 w 2173852"/>
              <a:gd name="connsiteY3" fmla="*/ 1304311 h 1304311"/>
              <a:gd name="connsiteX4" fmla="*/ 0 w 2173852"/>
              <a:gd name="connsiteY4" fmla="*/ 0 h 13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852" h="1304311">
                <a:moveTo>
                  <a:pt x="0" y="0"/>
                </a:moveTo>
                <a:lnTo>
                  <a:pt x="2173852" y="0"/>
                </a:lnTo>
                <a:lnTo>
                  <a:pt x="2173852" y="1304311"/>
                </a:lnTo>
                <a:lnTo>
                  <a:pt x="0" y="13043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600" b="1" kern="1200"/>
              <a:t>Sustain public investment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11AFE-C1AE-4C49-9965-22FA9C69C76E}"/>
              </a:ext>
            </a:extLst>
          </p:cNvPr>
          <p:cNvSpPr/>
          <p:nvPr/>
        </p:nvSpPr>
        <p:spPr>
          <a:xfrm>
            <a:off x="827315" y="3605836"/>
            <a:ext cx="2002972" cy="678519"/>
          </a:xfrm>
          <a:custGeom>
            <a:avLst/>
            <a:gdLst>
              <a:gd name="connsiteX0" fmla="*/ 0 w 2173852"/>
              <a:gd name="connsiteY0" fmla="*/ 0 h 1304311"/>
              <a:gd name="connsiteX1" fmla="*/ 2173852 w 2173852"/>
              <a:gd name="connsiteY1" fmla="*/ 0 h 1304311"/>
              <a:gd name="connsiteX2" fmla="*/ 2173852 w 2173852"/>
              <a:gd name="connsiteY2" fmla="*/ 1304311 h 1304311"/>
              <a:gd name="connsiteX3" fmla="*/ 0 w 2173852"/>
              <a:gd name="connsiteY3" fmla="*/ 1304311 h 1304311"/>
              <a:gd name="connsiteX4" fmla="*/ 0 w 2173852"/>
              <a:gd name="connsiteY4" fmla="*/ 0 h 13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852" h="1304311">
                <a:moveTo>
                  <a:pt x="0" y="0"/>
                </a:moveTo>
                <a:lnTo>
                  <a:pt x="2173852" y="0"/>
                </a:lnTo>
                <a:lnTo>
                  <a:pt x="2173852" y="1304311"/>
                </a:lnTo>
                <a:lnTo>
                  <a:pt x="0" y="1304311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600" b="1" kern="1200"/>
              <a:t>Monitor </a:t>
            </a:r>
            <a:r>
              <a:rPr lang="en-IE" sz="1600" b="1"/>
              <a:t>w</a:t>
            </a:r>
            <a:r>
              <a:rPr lang="en-IE" sz="1600" b="1" kern="1200"/>
              <a:t>age and social policies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E6DF21-D7DB-44A8-8F34-45CB56598588}"/>
              </a:ext>
            </a:extLst>
          </p:cNvPr>
          <p:cNvSpPr/>
          <p:nvPr/>
        </p:nvSpPr>
        <p:spPr>
          <a:xfrm>
            <a:off x="828740" y="4338341"/>
            <a:ext cx="1991765" cy="679757"/>
          </a:xfrm>
          <a:custGeom>
            <a:avLst/>
            <a:gdLst>
              <a:gd name="connsiteX0" fmla="*/ 0 w 2173852"/>
              <a:gd name="connsiteY0" fmla="*/ 0 h 1304311"/>
              <a:gd name="connsiteX1" fmla="*/ 2173852 w 2173852"/>
              <a:gd name="connsiteY1" fmla="*/ 0 h 1304311"/>
              <a:gd name="connsiteX2" fmla="*/ 2173852 w 2173852"/>
              <a:gd name="connsiteY2" fmla="*/ 1304311 h 1304311"/>
              <a:gd name="connsiteX3" fmla="*/ 0 w 2173852"/>
              <a:gd name="connsiteY3" fmla="*/ 1304311 h 1304311"/>
              <a:gd name="connsiteX4" fmla="*/ 0 w 2173852"/>
              <a:gd name="connsiteY4" fmla="*/ 0 h 13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852" h="1304311">
                <a:moveTo>
                  <a:pt x="0" y="0"/>
                </a:moveTo>
                <a:lnTo>
                  <a:pt x="2173852" y="0"/>
                </a:lnTo>
                <a:lnTo>
                  <a:pt x="2173852" y="1304311"/>
                </a:lnTo>
                <a:lnTo>
                  <a:pt x="0" y="13043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600" b="1" kern="1200"/>
              <a:t>Improve the business environment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39F999-E164-4B1F-A4C7-99D16BEB448B}"/>
              </a:ext>
            </a:extLst>
          </p:cNvPr>
          <p:cNvSpPr/>
          <p:nvPr/>
        </p:nvSpPr>
        <p:spPr>
          <a:xfrm>
            <a:off x="830167" y="5072085"/>
            <a:ext cx="1980559" cy="678519"/>
          </a:xfrm>
          <a:custGeom>
            <a:avLst/>
            <a:gdLst>
              <a:gd name="connsiteX0" fmla="*/ 0 w 2173852"/>
              <a:gd name="connsiteY0" fmla="*/ 0 h 1304311"/>
              <a:gd name="connsiteX1" fmla="*/ 2173852 w 2173852"/>
              <a:gd name="connsiteY1" fmla="*/ 0 h 1304311"/>
              <a:gd name="connsiteX2" fmla="*/ 2173852 w 2173852"/>
              <a:gd name="connsiteY2" fmla="*/ 1304311 h 1304311"/>
              <a:gd name="connsiteX3" fmla="*/ 0 w 2173852"/>
              <a:gd name="connsiteY3" fmla="*/ 1304311 h 1304311"/>
              <a:gd name="connsiteX4" fmla="*/ 0 w 2173852"/>
              <a:gd name="connsiteY4" fmla="*/ 0 h 13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852" h="1304311">
                <a:moveTo>
                  <a:pt x="0" y="0"/>
                </a:moveTo>
                <a:lnTo>
                  <a:pt x="2173852" y="0"/>
                </a:lnTo>
                <a:lnTo>
                  <a:pt x="2173852" y="1304311"/>
                </a:lnTo>
                <a:lnTo>
                  <a:pt x="0" y="13043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600" b="1" kern="1200"/>
              <a:t>Preserve macro-financial stability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545B0B-2E97-430A-B9FA-A2CE2E5B673F}"/>
              </a:ext>
            </a:extLst>
          </p:cNvPr>
          <p:cNvSpPr txBox="1">
            <a:spLocks/>
          </p:cNvSpPr>
          <p:nvPr/>
        </p:nvSpPr>
        <p:spPr>
          <a:xfrm>
            <a:off x="2904558" y="3540369"/>
            <a:ext cx="9317601" cy="678519"/>
          </a:xfrm>
          <a:prstGeom prst="rect">
            <a:avLst/>
          </a:prstGeom>
        </p:spPr>
        <p:txBody>
          <a:bodyPr/>
          <a:lstStyle>
            <a:lvl1pPr marL="138623" indent="-138623" algn="l" defTabSz="554492" rtl="0" eaLnBrk="1" latinLnBrk="0" hangingPunct="1">
              <a:lnSpc>
                <a:spcPct val="90000"/>
              </a:lnSpc>
              <a:spcBef>
                <a:spcPts val="606"/>
              </a:spcBef>
              <a:buFont typeface="Arial" panose="020B0604020202020204" pitchFamily="34" charset="0"/>
              <a:buChar char="•"/>
              <a:defRPr sz="1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5869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115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0361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7607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853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100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346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592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623" lvl="1">
              <a:spcBef>
                <a:spcPts val="0"/>
              </a:spcBef>
            </a:pPr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Nominal wages increases to strike a balance between averting second-round effects on inflation, while avoiding significant losses of purchasing power. Adapted social policies</a:t>
            </a:r>
            <a:endParaRPr lang="en-IE" sz="2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24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AC7C89-B36A-47D7-91DF-044894E508CF}"/>
              </a:ext>
            </a:extLst>
          </p:cNvPr>
          <p:cNvSpPr txBox="1">
            <a:spLocks/>
          </p:cNvSpPr>
          <p:nvPr/>
        </p:nvSpPr>
        <p:spPr>
          <a:xfrm>
            <a:off x="2904558" y="5070280"/>
            <a:ext cx="9317601" cy="765151"/>
          </a:xfrm>
          <a:prstGeom prst="rect">
            <a:avLst/>
          </a:prstGeom>
        </p:spPr>
        <p:txBody>
          <a:bodyPr/>
          <a:lstStyle>
            <a:lvl1pPr marL="138623" indent="-138623" algn="l" defTabSz="554492" rtl="0" eaLnBrk="1" latinLnBrk="0" hangingPunct="1">
              <a:lnSpc>
                <a:spcPct val="90000"/>
              </a:lnSpc>
              <a:spcBef>
                <a:spcPts val="606"/>
              </a:spcBef>
              <a:buFont typeface="Arial" panose="020B0604020202020204" pitchFamily="34" charset="0"/>
              <a:buChar char="•"/>
              <a:defRPr sz="1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5869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115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0361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7607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853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100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346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592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623" lvl="1">
              <a:spcBef>
                <a:spcPts val="0"/>
              </a:spcBef>
            </a:pPr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Preserve macro-stability and monitor risks. Actively engage in preparatory work on the digital euro</a:t>
            </a:r>
            <a:endParaRPr lang="en-IE" sz="2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2400"/>
          </a:p>
          <a:p>
            <a:endParaRPr lang="en-IE" sz="24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4DC320-8020-489A-9518-B1EE4490DFE1}"/>
              </a:ext>
            </a:extLst>
          </p:cNvPr>
          <p:cNvSpPr txBox="1">
            <a:spLocks/>
          </p:cNvSpPr>
          <p:nvPr/>
        </p:nvSpPr>
        <p:spPr>
          <a:xfrm>
            <a:off x="2907539" y="4350625"/>
            <a:ext cx="9284460" cy="594995"/>
          </a:xfrm>
          <a:prstGeom prst="rect">
            <a:avLst/>
          </a:prstGeom>
        </p:spPr>
        <p:txBody>
          <a:bodyPr/>
          <a:lstStyle>
            <a:lvl1pPr marL="138623" indent="-138623" algn="l" defTabSz="554492" rtl="0" eaLnBrk="1" latinLnBrk="0" hangingPunct="1">
              <a:lnSpc>
                <a:spcPct val="90000"/>
              </a:lnSpc>
              <a:spcBef>
                <a:spcPts val="606"/>
              </a:spcBef>
              <a:buFont typeface="Arial" panose="020B0604020202020204" pitchFamily="34" charset="0"/>
              <a:buChar char="•"/>
              <a:defRPr sz="1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5869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115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0361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7607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853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100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346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592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623" lvl="1">
              <a:spcBef>
                <a:spcPts val="0"/>
              </a:spcBef>
            </a:pPr>
            <a:r>
              <a:rPr lang="en-IE" sz="2000">
                <a:latin typeface="Calibri" panose="020F0502020204030204" pitchFamily="34" charset="0"/>
                <a:cs typeface="Times New Roman" panose="02020603050405020304" pitchFamily="18" charset="0"/>
              </a:rPr>
              <a:t>Cost-effective, temporary, and targeted energy support to businesses . Improve the business environment, e.g. insolvency frameworks, CMU.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17275D5-A2C5-4143-8F57-D76BA86F6604}"/>
              </a:ext>
            </a:extLst>
          </p:cNvPr>
          <p:cNvSpPr txBox="1">
            <a:spLocks/>
          </p:cNvSpPr>
          <p:nvPr/>
        </p:nvSpPr>
        <p:spPr>
          <a:xfrm>
            <a:off x="2907540" y="2791617"/>
            <a:ext cx="9284460" cy="426658"/>
          </a:xfrm>
          <a:prstGeom prst="rect">
            <a:avLst/>
          </a:prstGeom>
        </p:spPr>
        <p:txBody>
          <a:bodyPr/>
          <a:lstStyle>
            <a:lvl1pPr marL="138623" indent="-138623" algn="l" defTabSz="554492" rtl="0" eaLnBrk="1" latinLnBrk="0" hangingPunct="1">
              <a:lnSpc>
                <a:spcPct val="90000"/>
              </a:lnSpc>
              <a:spcBef>
                <a:spcPts val="606"/>
              </a:spcBef>
              <a:buFont typeface="Arial" panose="020B0604020202020204" pitchFamily="34" charset="0"/>
              <a:buChar char="•"/>
              <a:defRPr sz="1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5869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115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0361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7607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853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100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346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592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623" lvl="1">
              <a:spcBef>
                <a:spcPts val="0"/>
              </a:spcBef>
            </a:pPr>
            <a:r>
              <a:rPr lang="en-IE" sz="2000">
                <a:latin typeface="Calibri" panose="020F0502020204030204" pitchFamily="34" charset="0"/>
                <a:cs typeface="Times New Roman" panose="02020603050405020304" pitchFamily="18" charset="0"/>
              </a:rPr>
              <a:t>High level of public investment needed for the green and digital transitions and energy security, and the crucial implementation of the RRF and </a:t>
            </a:r>
            <a:r>
              <a:rPr lang="en-IE" sz="2000" err="1">
                <a:latin typeface="Calibri" panose="020F0502020204030204" pitchFamily="34" charset="0"/>
                <a:cs typeface="Times New Roman" panose="02020603050405020304" pitchFamily="18" charset="0"/>
              </a:rPr>
              <a:t>RepowerEU</a:t>
            </a:r>
            <a:endParaRPr lang="en-IE" sz="2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323403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34" y="1087528"/>
            <a:ext cx="10676038" cy="2387600"/>
          </a:xfrm>
        </p:spPr>
        <p:txBody>
          <a:bodyPr/>
          <a:lstStyle/>
          <a:p>
            <a:r>
              <a:rPr lang="en-IE" sz="4800"/>
              <a:t>Alert Mechanism Report</a:t>
            </a:r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250520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B42F-B0E4-472A-840D-36A7D4E2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285" y="166068"/>
            <a:ext cx="9508875" cy="940244"/>
          </a:xfrm>
        </p:spPr>
        <p:txBody>
          <a:bodyPr/>
          <a:lstStyle/>
          <a:p>
            <a:r>
              <a:rPr lang="en-IE"/>
              <a:t>Alert Mechanism Report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0DDF-F9D9-415F-8430-DE3DD6DA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445" y="1308284"/>
            <a:ext cx="10450688" cy="510098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The </a:t>
            </a:r>
            <a:r>
              <a:rPr lang="en-US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Alert Mechanism Report (AMR) identifies countries for an In-Depth Review (IDR) 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in spring, to assess existence of macroeconomic imbalances</a:t>
            </a:r>
          </a:p>
          <a:p>
            <a:pPr algn="just"/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2023 IDRs will be undertaken for Member States with </a:t>
            </a:r>
            <a:r>
              <a:rPr lang="en-US" sz="2000" b="1">
                <a:solidFill>
                  <a:srgbClr val="024B9C"/>
                </a:solidFill>
                <a:latin typeface="EC Square Sans Pro Medium"/>
              </a:rPr>
              <a:t>existing (excessive) imbalances 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and those with </a:t>
            </a:r>
            <a:r>
              <a:rPr lang="en-US" sz="2000" b="1">
                <a:solidFill>
                  <a:srgbClr val="024B9C"/>
                </a:solidFill>
                <a:latin typeface="EC Square Sans Pro Medium"/>
              </a:rPr>
              <a:t>particular risks of newly emerging imbalances </a:t>
            </a:r>
            <a:endParaRPr lang="en-US" sz="2000">
              <a:solidFill>
                <a:srgbClr val="4D4D4D"/>
              </a:solidFill>
              <a:latin typeface="EC Square Sans Pro Light" panose="020B0506000000020004" pitchFamily="34" charset="0"/>
            </a:endParaRPr>
          </a:p>
          <a:p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The Commission will carry out </a:t>
            </a:r>
            <a:r>
              <a:rPr lang="en-US" sz="2000" b="1" u="sng">
                <a:solidFill>
                  <a:srgbClr val="024B9C"/>
                </a:solidFill>
                <a:latin typeface="EC Square Sans Pro Medium"/>
              </a:rPr>
              <a:t>three in-depth thematic assessments 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dealing with the issues most relevant at the current juncture (to be presented to EPC, with input by Member States):</a:t>
            </a:r>
          </a:p>
          <a:p>
            <a:pPr lvl="1"/>
            <a:r>
              <a:rPr lang="en-US" b="1">
                <a:solidFill>
                  <a:srgbClr val="024B9C"/>
                </a:solidFill>
                <a:latin typeface="EC Square Sans Pro Medium"/>
              </a:rPr>
              <a:t>Housing market</a:t>
            </a:r>
            <a:r>
              <a:rPr lang="en-US">
                <a:solidFill>
                  <a:srgbClr val="4D4D4D"/>
                </a:solidFill>
                <a:latin typeface="EC Square Sans Pro Light"/>
              </a:rPr>
              <a:t> looking at the risks and drivers associated with house price  developments, mortgage markets and household debt 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b="1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</a:t>
            </a:r>
            <a:r>
              <a:rPr lang="en-GB" b="1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EE, HU, LV, LT, LU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NL, PT, </a:t>
            </a:r>
            <a:r>
              <a:rPr lang="en-GB" b="1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SE)</a:t>
            </a:r>
            <a:endParaRPr lang="en-IE">
              <a:solidFill>
                <a:srgbClr val="000000"/>
              </a:solidFill>
              <a:latin typeface="EC Square Sans Cond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b="1">
                <a:solidFill>
                  <a:srgbClr val="024B9C"/>
                </a:solidFill>
                <a:latin typeface="EC Square Sans Pro Medium"/>
              </a:rPr>
              <a:t>Competitiveness dynamics </a:t>
            </a:r>
            <a:r>
              <a:rPr lang="en-US">
                <a:solidFill>
                  <a:srgbClr val="4D4D4D"/>
                </a:solidFill>
                <a:latin typeface="EC Square Sans Pro Light"/>
              </a:rPr>
              <a:t>assessing the extent and impact of the pass-through of energy costs to inflation, and the evolution of wages </a:t>
            </a:r>
            <a:r>
              <a:rPr lang="en-US">
                <a:solidFill>
                  <a:srgbClr val="4D4D4D"/>
                </a:solidFill>
                <a:latin typeface="EC Square Sans Cond Pro" panose="020B0506040000020004" pitchFamily="34" charset="0"/>
              </a:rPr>
              <a:t> 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b="1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CZ, EE, HU, LV, LT,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RO, </a:t>
            </a:r>
            <a:r>
              <a:rPr lang="en-GB" b="1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E">
              <a:solidFill>
                <a:srgbClr val="000000"/>
              </a:solidFill>
              <a:latin typeface="EC Square Sans Cond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b="1">
                <a:solidFill>
                  <a:srgbClr val="024B9C"/>
                </a:solidFill>
                <a:latin typeface="EC Square Sans Pro Medium"/>
              </a:rPr>
              <a:t>External sustainability and balances </a:t>
            </a:r>
            <a:r>
              <a:rPr lang="en-US">
                <a:solidFill>
                  <a:srgbClr val="4D4D4D"/>
                </a:solidFill>
                <a:latin typeface="EC Square Sans Pro Light"/>
              </a:rPr>
              <a:t>looking at the reduction in trade balances 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(CY, DE, EL, </a:t>
            </a:r>
            <a:r>
              <a:rPr lang="en-GB" b="1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HU, LV, LT, 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NL, PT, RO, </a:t>
            </a:r>
            <a:r>
              <a:rPr lang="en-GB" b="1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</a:t>
            </a:r>
            <a:r>
              <a:rPr lang="en-GB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SzPct val="75000"/>
              <a:buNone/>
            </a:pPr>
            <a:r>
              <a:rPr lang="en-IE" sz="1600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In </a:t>
            </a:r>
            <a:r>
              <a:rPr lang="en-IE" sz="1600" b="1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bold</a:t>
            </a:r>
            <a:r>
              <a:rPr lang="en-IE" sz="1600">
                <a:solidFill>
                  <a:srgbClr val="000000"/>
                </a:solidFill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MS not subject to IDR in previous round</a:t>
            </a:r>
            <a:endParaRPr lang="en-GB" sz="1600">
              <a:solidFill>
                <a:srgbClr val="000000"/>
              </a:solidFill>
              <a:latin typeface="EC Square Sans Cond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714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/>
              <a:t>Post-programme surveillance </a:t>
            </a:r>
          </a:p>
        </p:txBody>
      </p:sp>
    </p:spTree>
    <p:extLst>
      <p:ext uri="{BB962C8B-B14F-4D97-AF65-F5344CB8AC3E}">
        <p14:creationId xmlns:p14="http://schemas.microsoft.com/office/powerpoint/2010/main" val="367389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87AE04-B6B2-469B-AA32-A6BDDAD52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1" y="1241154"/>
            <a:ext cx="10905699" cy="4702175"/>
          </a:xfrm>
        </p:spPr>
        <p:txBody>
          <a:bodyPr/>
          <a:lstStyle/>
          <a:p>
            <a:r>
              <a:rPr lang="en-US" sz="2000" dirty="0">
                <a:latin typeface="EC Square Sans Pro Light" panose="020B0506000000020004" pitchFamily="34" charset="0"/>
              </a:rPr>
              <a:t>Post-</a:t>
            </a:r>
            <a:r>
              <a:rPr lang="en-US" sz="2000" dirty="0" err="1">
                <a:latin typeface="EC Square Sans Pro Light" panose="020B0506000000020004" pitchFamily="34" charset="0"/>
              </a:rPr>
              <a:t>programme</a:t>
            </a:r>
            <a:r>
              <a:rPr lang="en-US" sz="2000" dirty="0">
                <a:latin typeface="EC Square Sans Pro Light" panose="020B0506000000020004" pitchFamily="34" charset="0"/>
              </a:rPr>
              <a:t> surveillance (PPS) reports for </a:t>
            </a:r>
            <a:r>
              <a:rPr lang="en-US" sz="2000" b="1" dirty="0">
                <a:solidFill>
                  <a:srgbClr val="024B9C"/>
                </a:solidFill>
                <a:latin typeface="EC Square Sans Pro Light" panose="020B0506000000020004" pitchFamily="34" charset="0"/>
              </a:rPr>
              <a:t>Ireland, Greece, Spain, Cyprus and Portugal</a:t>
            </a:r>
            <a:r>
              <a:rPr lang="en-US" sz="2000" dirty="0">
                <a:solidFill>
                  <a:srgbClr val="024B9C"/>
                </a:solidFill>
                <a:latin typeface="EC Square Sans Pro Light" panose="020B0506000000020004" pitchFamily="34" charset="0"/>
              </a:rPr>
              <a:t> </a:t>
            </a:r>
            <a:r>
              <a:rPr lang="en-US" sz="2000" dirty="0">
                <a:latin typeface="EC Square Sans Pro Light" panose="020B0506000000020004" pitchFamily="34" charset="0"/>
              </a:rPr>
              <a:t>were published on 22 November.</a:t>
            </a:r>
          </a:p>
          <a:p>
            <a:r>
              <a:rPr lang="en-US" sz="2000" dirty="0">
                <a:latin typeface="EC Square Sans Pro Light" panose="020B0506000000020004" pitchFamily="34" charset="0"/>
              </a:rPr>
              <a:t>All five Member States </a:t>
            </a:r>
            <a:r>
              <a:rPr lang="en-US" sz="2000" b="1" dirty="0">
                <a:solidFill>
                  <a:srgbClr val="024B9C"/>
                </a:solidFill>
                <a:latin typeface="EC Square Sans Pro Light" panose="020B0506000000020004" pitchFamily="34" charset="0"/>
              </a:rPr>
              <a:t>retain the capacity to repay their debt</a:t>
            </a:r>
            <a:r>
              <a:rPr lang="en-US" sz="2000" dirty="0">
                <a:latin typeface="EC Square Sans Pro Light" panose="020B0506000000020004" pitchFamily="34" charset="0"/>
              </a:rPr>
              <a:t>.</a:t>
            </a:r>
          </a:p>
          <a:p>
            <a:r>
              <a:rPr lang="en-US" sz="2000" dirty="0">
                <a:latin typeface="EC Square Sans Pro Light" panose="020B0506000000020004" pitchFamily="34" charset="0"/>
              </a:rPr>
              <a:t>First PPS report for </a:t>
            </a:r>
            <a:r>
              <a:rPr lang="en-US" sz="2000" b="1" dirty="0">
                <a:solidFill>
                  <a:srgbClr val="024B9C"/>
                </a:solidFill>
                <a:latin typeface="EC Square Sans Pro Light" panose="020B0506000000020004" pitchFamily="34" charset="0"/>
              </a:rPr>
              <a:t>Greece</a:t>
            </a:r>
            <a:r>
              <a:rPr lang="en-US" sz="2000" dirty="0">
                <a:latin typeface="EC Square Sans Pro Light" panose="020B0506000000020004" pitchFamily="34" charset="0"/>
              </a:rPr>
              <a:t> (after end of enhanced surveillance in August).</a:t>
            </a:r>
          </a:p>
          <a:p>
            <a:pPr lvl="1"/>
            <a:r>
              <a:rPr lang="en-US" dirty="0">
                <a:latin typeface="EC Square Sans Pro Light" panose="020B0506000000020004" pitchFamily="34" charset="0"/>
              </a:rPr>
              <a:t>Report could serve as a basis for the Eurogroup to decide on the final tranche of policy-contingent debt measures agreed in June 2018 (total amount to be decided: EUR 6 billion)</a:t>
            </a:r>
          </a:p>
          <a:p>
            <a:pPr lvl="1"/>
            <a:r>
              <a:rPr lang="en-US" dirty="0">
                <a:latin typeface="EC Square Sans Pro Light" panose="020B0506000000020004" pitchFamily="34" charset="0"/>
              </a:rPr>
              <a:t>It finds that Greece has </a:t>
            </a:r>
            <a:r>
              <a:rPr lang="en-US" b="1" dirty="0">
                <a:solidFill>
                  <a:srgbClr val="024B9C"/>
                </a:solidFill>
                <a:latin typeface="EC Square Sans Pro Light" panose="020B0506000000020004" pitchFamily="34" charset="0"/>
              </a:rPr>
              <a:t>taken the necessary actions to complete its specific commitments </a:t>
            </a:r>
            <a:r>
              <a:rPr lang="en-US" dirty="0">
                <a:latin typeface="EC Square Sans Pro Light" panose="020B0506000000020004" pitchFamily="34" charset="0"/>
              </a:rPr>
              <a:t>(e.g. end-to-end IT tax collection system, completion of forecast map and good progress with cadastral mapping, digital reforms in the justice system, governance of state-owned enterprises)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255BC8-163D-4A21-96E2-83F65ED3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71" y="458797"/>
            <a:ext cx="10515600" cy="782357"/>
          </a:xfrm>
        </p:spPr>
        <p:txBody>
          <a:bodyPr/>
          <a:lstStyle/>
          <a:p>
            <a:r>
              <a:rPr lang="en-IE"/>
              <a:t>Main findings of the five PPS reports</a:t>
            </a:r>
          </a:p>
        </p:txBody>
      </p:sp>
    </p:spTree>
    <p:extLst>
      <p:ext uri="{BB962C8B-B14F-4D97-AF65-F5344CB8AC3E}">
        <p14:creationId xmlns:p14="http://schemas.microsoft.com/office/powerpoint/2010/main" val="178614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34" y="1087528"/>
            <a:ext cx="10676038" cy="2387600"/>
          </a:xfrm>
        </p:spPr>
        <p:txBody>
          <a:bodyPr/>
          <a:lstStyle/>
          <a:p>
            <a:r>
              <a:rPr lang="en-US" sz="4800"/>
              <a:t>Proposal for a </a:t>
            </a:r>
            <a:br>
              <a:rPr lang="en-US" sz="4800"/>
            </a:br>
            <a:r>
              <a:rPr lang="en-US" sz="4800"/>
              <a:t>Joint Employment Report 2022</a:t>
            </a:r>
            <a:endParaRPr lang="en-GB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234" y="3889421"/>
            <a:ext cx="10676038" cy="1655762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459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4180-0372-49C8-A1E7-4888A7DC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241" y="387626"/>
            <a:ext cx="9508875" cy="632550"/>
          </a:xfrm>
        </p:spPr>
        <p:txBody>
          <a:bodyPr/>
          <a:lstStyle/>
          <a:p>
            <a:r>
              <a:rPr lang="en-IE"/>
              <a:t>Joint Employment Report 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1D951-274A-4328-BAAE-93FDA8E5B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30" y="1389115"/>
            <a:ext cx="10018143" cy="291222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rgbClr val="4D4D4D"/>
                </a:solidFill>
                <a:latin typeface="EC Square Sans Pro Light" panose="020B0506000000020004" pitchFamily="34" charset="0"/>
              </a:rPr>
              <a:t>Mandated</a:t>
            </a:r>
            <a:r>
              <a:rPr lang="en-GB" sz="2000" dirty="0">
                <a:latin typeface="EC Square Sans Pro Light" panose="020B0506000000020004" pitchFamily="34" charset="0"/>
              </a:rPr>
              <a:t> </a:t>
            </a:r>
            <a:r>
              <a:rPr lang="en-GB" sz="2000" dirty="0">
                <a:solidFill>
                  <a:srgbClr val="4D4D4D"/>
                </a:solidFill>
                <a:latin typeface="EC Square Sans Pro Light" panose="020B0506000000020004" pitchFamily="34" charset="0"/>
              </a:rPr>
              <a:t>by Art. 148 TFEU to monitor the </a:t>
            </a:r>
            <a:r>
              <a:rPr lang="en-GB" sz="2000" b="1" dirty="0">
                <a:solidFill>
                  <a:srgbClr val="024B9C"/>
                </a:solidFill>
                <a:latin typeface="EC Square Sans Pro Medium" panose="020B0500000000020004" pitchFamily="34" charset="0"/>
              </a:rPr>
              <a:t>implementation of the Employment Guidelines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EC Square Sans Pro Light" panose="020B0506000000020004" pitchFamily="34" charset="0"/>
              </a:rPr>
              <a:t>Key employment and social developments in the EU and in Member States;</a:t>
            </a:r>
            <a:endParaRPr lang="fr-BE" sz="2000" dirty="0">
              <a:latin typeface="EC Square Sans Pro Light" panose="020B0506000000020004" pitchFamily="34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EC Square Sans Pro Light" panose="020B0506000000020004" pitchFamily="34" charset="0"/>
              </a:rPr>
              <a:t>Priority areas for employment, skills and social policy action.</a:t>
            </a:r>
          </a:p>
          <a:p>
            <a:pPr algn="just">
              <a:spcAft>
                <a:spcPts val="0"/>
              </a:spcAft>
            </a:pPr>
            <a:r>
              <a:rPr lang="en-GB" sz="2000" dirty="0">
                <a:latin typeface="EC Square Sans Pro Light" panose="020B0506000000020004" pitchFamily="34" charset="0"/>
              </a:rPr>
              <a:t>Maintaining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24B9C"/>
                </a:solidFill>
                <a:latin typeface="EC Square Sans Pro Medium" panose="020B0500000000020004" pitchFamily="34" charset="0"/>
              </a:rPr>
              <a:t>Stronger focus on Pillar implementation</a:t>
            </a:r>
            <a:r>
              <a:rPr lang="en-GB" sz="2000" dirty="0">
                <a:latin typeface="EC Square Sans Pro Light" panose="020B0506000000020004" pitchFamily="34" charset="0"/>
              </a:rPr>
              <a:t>, notably addressing a series of key challenges;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EC Square Sans Pro Light" panose="020B0506000000020004" pitchFamily="34" charset="0"/>
              </a:rPr>
              <a:t>Analysis based on a wider set of agreed </a:t>
            </a:r>
            <a:r>
              <a:rPr lang="en-GB" sz="2000" b="1" dirty="0">
                <a:solidFill>
                  <a:srgbClr val="024B9C"/>
                </a:solidFill>
                <a:latin typeface="EC Square Sans Pro Medium" panose="020B0500000000020004" pitchFamily="34" charset="0"/>
              </a:rPr>
              <a:t>Social Scoreboard </a:t>
            </a:r>
            <a:r>
              <a:rPr lang="en-GB" sz="2000" dirty="0">
                <a:latin typeface="EC Square Sans Pro Light" panose="020B0506000000020004" pitchFamily="34" charset="0"/>
              </a:rPr>
              <a:t>headline indicators that more comprehensively monitor the Pillar principles.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230" y="4232965"/>
            <a:ext cx="10356901" cy="209288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024B9C"/>
                </a:solidFill>
                <a:latin typeface="EC Square Sans Pro Medium" panose="020B0500000000020004" pitchFamily="34" charset="0"/>
              </a:rPr>
              <a:t>Novelties</a:t>
            </a:r>
            <a:r>
              <a:rPr lang="en-GB" sz="2000" b="1" dirty="0">
                <a:latin typeface="EC Square Sans Pro Light" panose="020B0506000000020004" pitchFamily="34" charset="0"/>
              </a:rPr>
              <a:t> </a:t>
            </a:r>
            <a:r>
              <a:rPr lang="en-GB" sz="2000" dirty="0">
                <a:latin typeface="EC Square Sans Pro Light" panose="020B0506000000020004" pitchFamily="34" charset="0"/>
              </a:rPr>
              <a:t>of the 2023 edition: Integration of </a:t>
            </a:r>
            <a:r>
              <a:rPr lang="en-GB" sz="2000" b="1" dirty="0">
                <a:solidFill>
                  <a:srgbClr val="024B9C"/>
                </a:solidFill>
                <a:latin typeface="EC Square Sans Pro Medium" panose="020B0500000000020004" pitchFamily="34" charset="0"/>
              </a:rPr>
              <a:t>national targets </a:t>
            </a:r>
          </a:p>
          <a:p>
            <a:pPr algn="just">
              <a:spcAft>
                <a:spcPts val="600"/>
              </a:spcAft>
            </a:pPr>
            <a:r>
              <a:rPr lang="en-GB" sz="2000" dirty="0">
                <a:latin typeface="EC Square Sans Pro Light" panose="020B0506000000020004" pitchFamily="34" charset="0"/>
              </a:rPr>
              <a:t>to achieve the EU headline targets by 2030:</a:t>
            </a:r>
          </a:p>
          <a:p>
            <a:pPr lvl="2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24B9C"/>
                </a:solidFill>
                <a:latin typeface="EC Square Sans Pro Medium" panose="020B0500000000020004" pitchFamily="34" charset="0"/>
              </a:rPr>
              <a:t> </a:t>
            </a:r>
            <a:r>
              <a:rPr lang="en-GB" sz="2000" dirty="0">
                <a:latin typeface="EC Square Sans Pro Light" panose="020B0506000000020004" pitchFamily="34" charset="0"/>
              </a:rPr>
              <a:t>an employment rate of 78%, </a:t>
            </a:r>
          </a:p>
          <a:p>
            <a:pPr lvl="2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EC Square Sans Pro Light" panose="020B0506000000020004" pitchFamily="34" charset="0"/>
              </a:rPr>
              <a:t> </a:t>
            </a:r>
            <a:r>
              <a:rPr lang="en-GB" sz="2000" dirty="0">
                <a:latin typeface="EC Square Sans Pro Light" panose="020B0506000000020004" pitchFamily="34" charset="0"/>
              </a:rPr>
              <a:t>60% of the adult population participate in training every year, </a:t>
            </a:r>
          </a:p>
          <a:p>
            <a:pPr lvl="2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EC Square Sans Pro Light" panose="020B0506000000020004" pitchFamily="34" charset="0"/>
              </a:rPr>
              <a:t> </a:t>
            </a:r>
            <a:r>
              <a:rPr lang="en-GB" sz="2000" dirty="0">
                <a:latin typeface="EC Square Sans Pro Light" panose="020B0506000000020004" pitchFamily="34" charset="0"/>
              </a:rPr>
              <a:t>15 million people less in poverty </a:t>
            </a:r>
            <a:r>
              <a:rPr lang="en-IE" sz="2000" dirty="0">
                <a:latin typeface="EC Square Sans Pro Light" panose="020B0506000000020004" pitchFamily="34" charset="0"/>
              </a:rPr>
              <a:t>and social exclusion.</a:t>
            </a:r>
            <a:endParaRPr lang="en-GB" sz="2000" dirty="0"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9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15B0-EBF8-4F21-BA5D-5286904B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57" y="219646"/>
            <a:ext cx="10501280" cy="1325584"/>
          </a:xfrm>
        </p:spPr>
        <p:txBody>
          <a:bodyPr/>
          <a:lstStyle/>
          <a:p>
            <a:r>
              <a:rPr lang="en-GB"/>
              <a:t>Strong labour market outcomes </a:t>
            </a:r>
            <a:br>
              <a:rPr lang="en-GB"/>
            </a:br>
            <a:r>
              <a:rPr lang="en-GB"/>
              <a:t>- but heightened uncertainty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15932-4B0D-4E0C-BF5B-2F706809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26" y="1718398"/>
            <a:ext cx="5978106" cy="334872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E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By Q2-2022, in the 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IE">
                <a:solidFill>
                  <a:srgbClr val="4D4D4D"/>
                </a:solidFill>
                <a:latin typeface="EC Square Sans Pro Light" panose="020B0506000000020004" pitchFamily="34" charset="0"/>
              </a:rPr>
              <a:t>the </a:t>
            </a:r>
            <a:r>
              <a:rPr lang="en-IE" b="1">
                <a:solidFill>
                  <a:srgbClr val="024B9C"/>
                </a:solidFill>
                <a:latin typeface="EC Square Sans Pro Medium" panose="020B0500000000020004" pitchFamily="34" charset="0"/>
              </a:rPr>
              <a:t>employment rate </a:t>
            </a:r>
            <a:r>
              <a:rPr lang="en-IE">
                <a:solidFill>
                  <a:srgbClr val="4D4D4D"/>
                </a:solidFill>
                <a:latin typeface="EC Square Sans Pro Light" panose="020B0506000000020004" pitchFamily="34" charset="0"/>
              </a:rPr>
              <a:t>reached 74.8%, a record high,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IE">
                <a:solidFill>
                  <a:srgbClr val="4D4D4D"/>
                </a:solidFill>
                <a:latin typeface="EC Square Sans Pro Light" panose="020B0506000000020004" pitchFamily="34" charset="0"/>
              </a:rPr>
              <a:t>and the </a:t>
            </a:r>
            <a:r>
              <a:rPr lang="en-US" b="1">
                <a:solidFill>
                  <a:srgbClr val="024B9C"/>
                </a:solidFill>
                <a:latin typeface="EC Square Sans Pro Medium" panose="020B0500000000020004" pitchFamily="34" charset="0"/>
              </a:rPr>
              <a:t>unemployment rate</a:t>
            </a:r>
            <a:r>
              <a:rPr lang="en-US">
                <a:solidFill>
                  <a:srgbClr val="4D4D4D"/>
                </a:solidFill>
                <a:latin typeface="EC Square Sans Pro Light" panose="020B0506000000020004" pitchFamily="34" charset="0"/>
              </a:rPr>
              <a:t>, at 6.1%, a record low.</a:t>
            </a:r>
            <a:endParaRPr lang="en-IE">
              <a:solidFill>
                <a:srgbClr val="4D4D4D"/>
              </a:solidFill>
              <a:latin typeface="EC Square Sans Pro Light" panose="020B0506000000020004" pitchFamily="34" charset="0"/>
            </a:endParaRPr>
          </a:p>
          <a:p>
            <a:pPr>
              <a:spcAft>
                <a:spcPts val="0"/>
              </a:spcAft>
            </a:pPr>
            <a:r>
              <a:rPr lang="en-IE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Despite improvements, </a:t>
            </a:r>
            <a:r>
              <a:rPr lang="en-IE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youth, women </a:t>
            </a:r>
            <a:r>
              <a:rPr lang="en-IE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and the </a:t>
            </a:r>
            <a:r>
              <a:rPr lang="en-IE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non-EU born</a:t>
            </a:r>
            <a:r>
              <a:rPr lang="en-IE" sz="2000" b="1">
                <a:solidFill>
                  <a:srgbClr val="024B9C"/>
                </a:solidFill>
                <a:latin typeface="EC Square Sans Pro Light" panose="020B0506000000020004" pitchFamily="34" charset="0"/>
              </a:rPr>
              <a:t> </a:t>
            </a:r>
            <a:r>
              <a:rPr lang="en-IE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still face greater challenges with labour market integration, as do </a:t>
            </a:r>
            <a:r>
              <a:rPr lang="en-IE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persons with disabilities and older workers.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IE">
                <a:solidFill>
                  <a:srgbClr val="4D4D4D"/>
                </a:solidFill>
                <a:latin typeface="EC Square Sans Pro Light" panose="020B0506000000020004" pitchFamily="34" charset="0"/>
              </a:rPr>
              <a:t>Young NEETs at 11.7% (EU; Q2-2022)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IE">
                <a:solidFill>
                  <a:srgbClr val="4D4D4D"/>
                </a:solidFill>
                <a:latin typeface="EC Square Sans Pro Light" panose="020B0506000000020004" pitchFamily="34" charset="0"/>
              </a:rPr>
              <a:t>Gender employment gap at 10.7 </a:t>
            </a:r>
            <a:r>
              <a:rPr lang="en-IE" err="1">
                <a:solidFill>
                  <a:srgbClr val="4D4D4D"/>
                </a:solidFill>
                <a:latin typeface="EC Square Sans Pro Light" panose="020B0506000000020004" pitchFamily="34" charset="0"/>
              </a:rPr>
              <a:t>pps</a:t>
            </a:r>
            <a:r>
              <a:rPr lang="en-IE">
                <a:solidFill>
                  <a:srgbClr val="4D4D4D"/>
                </a:solidFill>
                <a:latin typeface="EC Square Sans Pro Light" panose="020B0506000000020004" pitchFamily="34" charset="0"/>
              </a:rPr>
              <a:t> (EU; Q2-2022)</a:t>
            </a:r>
          </a:p>
          <a:p>
            <a:pPr>
              <a:spcAft>
                <a:spcPts val="0"/>
              </a:spcAft>
            </a:pPr>
            <a:r>
              <a:rPr lang="en-IE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Labour shortages 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have been on the rise since Q2 2020.</a:t>
            </a:r>
          </a:p>
          <a:p>
            <a:pPr>
              <a:spcAft>
                <a:spcPts val="0"/>
              </a:spcAft>
            </a:pPr>
            <a:r>
              <a:rPr lang="en-IE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High uncertainty: employment </a:t>
            </a:r>
            <a:r>
              <a:rPr lang="en-IE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reacts with a </a:t>
            </a:r>
            <a:r>
              <a:rPr lang="en-IE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lag to </a:t>
            </a:r>
            <a:r>
              <a:rPr lang="en-IE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economic slowdown – strong deceleration in  2023.</a:t>
            </a:r>
          </a:p>
          <a:p>
            <a:pPr>
              <a:spcAft>
                <a:spcPts val="600"/>
              </a:spcAft>
            </a:pPr>
            <a:endParaRPr lang="en-US" sz="1900">
              <a:solidFill>
                <a:srgbClr val="4D4D4D"/>
              </a:solidFill>
              <a:latin typeface="EC Square Sans Pro Light" panose="020B05060000000200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2154F-039B-4DAC-8A97-ABE9EADFE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132" y="2029497"/>
            <a:ext cx="5911457" cy="41190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290F3C-D86A-41AC-9558-C186CBF0E4C4}"/>
              </a:ext>
            </a:extLst>
          </p:cNvPr>
          <p:cNvSpPr/>
          <p:nvPr/>
        </p:nvSpPr>
        <p:spPr>
          <a:xfrm>
            <a:off x="5864365" y="1706652"/>
            <a:ext cx="618622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1400" b="1">
                <a:latin typeface="EC Square Sans Pro" panose="020B05060400000200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labour market indicators in the EU 27 (%, quarterly)</a:t>
            </a:r>
            <a:endParaRPr lang="en-IE" sz="1400">
              <a:effectLst/>
              <a:latin typeface="EC Square Sans Pro" panose="020B05060400000200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32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</a:t>
            </a:r>
          </a:p>
          <a:p>
            <a:r>
              <a:rPr lang="en-US" sz="1050"/>
              <a:t>Unless otherwise noted the reuse of this presentation is authorised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7" y="5215097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299EE4-5193-4E7C-B7EA-152B0109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921" y="335993"/>
            <a:ext cx="10515600" cy="632876"/>
          </a:xfrm>
        </p:spPr>
        <p:txBody>
          <a:bodyPr/>
          <a:lstStyle/>
          <a:p>
            <a:r>
              <a:rPr lang="fr-BE"/>
              <a:t>The 2023 </a:t>
            </a:r>
            <a:r>
              <a:rPr lang="fr-BE" err="1"/>
              <a:t>Autumn</a:t>
            </a:r>
            <a:r>
              <a:rPr lang="fr-BE"/>
              <a:t> Package</a:t>
            </a:r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13C2B-5AFD-492A-A818-6CA0F97CAAB3}"/>
              </a:ext>
            </a:extLst>
          </p:cNvPr>
          <p:cNvSpPr txBox="1">
            <a:spLocks/>
          </p:cNvSpPr>
          <p:nvPr/>
        </p:nvSpPr>
        <p:spPr>
          <a:xfrm>
            <a:off x="1200603" y="2554514"/>
            <a:ext cx="4319739" cy="3450007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/>
          <a:lstStyle>
            <a:lvl1pPr marL="138623" marR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5869" marR="0" indent="-138623" algn="l" defTabSz="554492" rtl="0" eaLnBrk="1" fontAlgn="auto" latinLnBrk="0" hangingPunct="1">
              <a:lnSpc>
                <a:spcPct val="100000"/>
              </a:lnSpc>
              <a:spcBef>
                <a:spcPts val="303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115" marR="0" indent="-138623" algn="l" defTabSz="554492" rtl="0" eaLnBrk="1" fontAlgn="auto" latinLnBrk="0" hangingPunct="1">
              <a:lnSpc>
                <a:spcPct val="100000"/>
              </a:lnSpc>
              <a:spcBef>
                <a:spcPts val="303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0361" marR="0" indent="-138623" algn="l" defTabSz="554492" rtl="0" eaLnBrk="1" fontAlgn="auto" latinLnBrk="0" hangingPunct="1">
              <a:lnSpc>
                <a:spcPct val="100000"/>
              </a:lnSpc>
              <a:spcBef>
                <a:spcPts val="303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7607" marR="0" indent="-138623" algn="l" defTabSz="554492" rtl="0" eaLnBrk="1" fontAlgn="auto" latinLnBrk="0" hangingPunct="1">
              <a:lnSpc>
                <a:spcPct val="100000"/>
              </a:lnSpc>
              <a:spcBef>
                <a:spcPts val="303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853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100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346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592" indent="-138623" algn="l" defTabSz="554492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Economic and Employment Policy Coordination</a:t>
            </a:r>
          </a:p>
          <a:p>
            <a:pPr marL="138623" marR="0" lvl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 Alert Mechanism Report </a:t>
            </a:r>
          </a:p>
          <a:p>
            <a:pPr marL="277246" marR="0" lvl="1" indent="0" algn="l" defTabSz="554492" rtl="0" eaLnBrk="1" fontAlgn="auto" latinLnBrk="0" hangingPunct="1">
              <a:lnSpc>
                <a:spcPct val="100000"/>
              </a:lnSpc>
              <a:spcBef>
                <a:spcPts val="303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Identifies countries that may be experiencing macroeconomic imbalances, and themes that will be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analysed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more detail</a:t>
            </a:r>
          </a:p>
          <a:p>
            <a:pPr marL="138623" marR="0" lvl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 Recommendation for the euro area</a:t>
            </a:r>
          </a:p>
          <a:p>
            <a:pPr marL="277246" marR="0" lvl="1" indent="0" algn="l" defTabSz="554492" rtl="0" eaLnBrk="1" fontAlgn="auto" latinLnBrk="0" hangingPunct="1">
              <a:lnSpc>
                <a:spcPct val="100000"/>
              </a:lnSpc>
              <a:spcBef>
                <a:spcPts val="303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Identifies critical issues for euro area economies and suggests concrete measures for joint action</a:t>
            </a:r>
          </a:p>
          <a:p>
            <a:pPr marL="138623" marR="0" lvl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Proposal for 2023 Joint Employment Report </a:t>
            </a:r>
          </a:p>
          <a:p>
            <a:pPr marL="277246" marR="0" lvl="1" indent="0" algn="l" defTabSz="554492" rtl="0" eaLnBrk="1" fontAlgn="auto" latinLnBrk="0" hangingPunct="1">
              <a:lnSpc>
                <a:spcPct val="100000"/>
              </a:lnSpc>
              <a:spcBef>
                <a:spcPts val="303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Analyses the employment and social situation in Europe </a:t>
            </a:r>
          </a:p>
          <a:p>
            <a:pPr marL="138623" marR="0" lvl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38623" marR="0" lvl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38623" marR="0" lvl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38623" marR="0" lvl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38623" marR="0" lvl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38623" marR="0" lvl="0" indent="-138623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A4317-CE74-416A-A437-5CE57FB4C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17"/>
          <a:stretch/>
        </p:blipFill>
        <p:spPr>
          <a:xfrm>
            <a:off x="8661601" y="2513270"/>
            <a:ext cx="2773920" cy="34912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FF1E2-73C6-4800-B6F9-A8CEEC5A3AC1}"/>
              </a:ext>
            </a:extLst>
          </p:cNvPr>
          <p:cNvSpPr txBox="1"/>
          <p:nvPr/>
        </p:nvSpPr>
        <p:spPr>
          <a:xfrm>
            <a:off x="1200603" y="1473200"/>
            <a:ext cx="10149568" cy="6642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 Annual Sustainable Growth Survey</a:t>
            </a:r>
          </a:p>
          <a:p>
            <a:pPr marR="0" lvl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34EA2"/>
              </a:buClr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Chapeau document: Outlines main economic and employment policy priorities for next year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0622A-20BC-47F4-87E8-071796105739}"/>
              </a:ext>
            </a:extLst>
          </p:cNvPr>
          <p:cNvSpPr txBox="1"/>
          <p:nvPr/>
        </p:nvSpPr>
        <p:spPr>
          <a:xfrm>
            <a:off x="3046912" y="3244334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1076A-6467-4867-935F-7521B98432BE}"/>
              </a:ext>
            </a:extLst>
          </p:cNvPr>
          <p:cNvSpPr txBox="1"/>
          <p:nvPr/>
        </p:nvSpPr>
        <p:spPr>
          <a:xfrm>
            <a:off x="3046912" y="3244334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I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ADA907-AB77-4DAB-A57B-7647E0173C53}"/>
              </a:ext>
            </a:extLst>
          </p:cNvPr>
          <p:cNvSpPr txBox="1"/>
          <p:nvPr/>
        </p:nvSpPr>
        <p:spPr>
          <a:xfrm>
            <a:off x="5679841" y="2513270"/>
            <a:ext cx="2822261" cy="3508653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Fiscal Coordination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Commission Opinions on Draft Budgetary Plans for 18 euro area countries and Croatia, and horizontal Communication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Arial"/>
            </a:endParaRP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457200" lvl="2" algn="just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Outlines how budget plans for the coming year comply with latest fiscal recommendations</a:t>
            </a: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kern="0">
              <a:solidFill>
                <a:srgbClr val="4D4D4D"/>
              </a:solidFill>
            </a:endParaRP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573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34" y="1087528"/>
            <a:ext cx="10676038" cy="2387600"/>
          </a:xfrm>
        </p:spPr>
        <p:txBody>
          <a:bodyPr/>
          <a:lstStyle/>
          <a:p>
            <a:r>
              <a:rPr lang="en-IE" sz="4800"/>
              <a:t>Annual Sustainable Growth Survey</a:t>
            </a:r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43333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C3CA12-4678-4F26-89F1-38931ADEB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60" y="1510726"/>
            <a:ext cx="10905699" cy="4864414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034EA2"/>
              </a:buClr>
            </a:pPr>
            <a:r>
              <a:rPr lang="en-IE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The </a:t>
            </a:r>
            <a:r>
              <a:rPr lang="en-IE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2023 Annual Sustainable Growth Survey</a:t>
            </a:r>
            <a:r>
              <a:rPr lang="en-IE" sz="2000">
                <a:solidFill>
                  <a:srgbClr val="024B9C"/>
                </a:solidFill>
                <a:latin typeface="EC Square Sans Pro Light" panose="020B0506000000020004" pitchFamily="34" charset="0"/>
              </a:rPr>
              <a:t> 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outlines the policy priorities in the coming year and for the 2023 European Semester cycle</a:t>
            </a:r>
            <a:r>
              <a:rPr lang="en-IE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34EA2"/>
              </a:buClr>
            </a:pPr>
            <a:r>
              <a:rPr lang="en-US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An economic and employment policy agenda 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both with a view to addressing short- and medium-term challenges: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rgbClr val="4D4D4D"/>
                </a:solidFill>
                <a:latin typeface="EC Square Sans Pro Light" panose="020B0506000000020004" pitchFamily="34" charset="0"/>
              </a:rPr>
              <a:t>Mitigating the negative impacts of the </a:t>
            </a:r>
            <a:r>
              <a:rPr lang="en-US" sz="17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energy and economic shocks</a:t>
            </a:r>
            <a:r>
              <a:rPr lang="en-US" sz="1700">
                <a:solidFill>
                  <a:srgbClr val="4D4D4D"/>
                </a:solidFill>
                <a:latin typeface="EC Square Sans Pro Light" panose="020B0506000000020004" pitchFamily="34" charset="0"/>
              </a:rPr>
              <a:t> in the </a:t>
            </a:r>
            <a:r>
              <a:rPr lang="en-US" sz="17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short-term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rgbClr val="4D4D4D"/>
                </a:solidFill>
                <a:latin typeface="EC Square Sans Pro Light" panose="020B0506000000020004" pitchFamily="34" charset="0"/>
              </a:rPr>
              <a:t>Keeping up efforts to foster </a:t>
            </a:r>
            <a:r>
              <a:rPr lang="en-US" sz="17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sustainable growth </a:t>
            </a:r>
            <a:r>
              <a:rPr lang="en-US" sz="1700">
                <a:solidFill>
                  <a:srgbClr val="4D4D4D"/>
                </a:solidFill>
                <a:latin typeface="EC Square Sans Pro Light" panose="020B0506000000020004" pitchFamily="34" charset="0"/>
              </a:rPr>
              <a:t>and the </a:t>
            </a:r>
            <a:r>
              <a:rPr lang="en-US" sz="17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green and digital transition</a:t>
            </a:r>
            <a:r>
              <a:rPr lang="en-US" sz="1700">
                <a:solidFill>
                  <a:srgbClr val="4D4D4D"/>
                </a:solidFill>
                <a:latin typeface="EC Square Sans Pro Light" panose="020B0506000000020004" pitchFamily="34" charset="0"/>
              </a:rPr>
              <a:t>, as well as increase social and economic</a:t>
            </a:r>
            <a:r>
              <a:rPr lang="en-US" sz="1700">
                <a:solidFill>
                  <a:srgbClr val="FF0000"/>
                </a:solidFill>
                <a:latin typeface="EC Square Sans Pro Light" panose="020B0506000000020004" pitchFamily="34" charset="0"/>
              </a:rPr>
              <a:t> </a:t>
            </a:r>
            <a:r>
              <a:rPr lang="en-US" sz="17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resilience</a:t>
            </a:r>
            <a:r>
              <a:rPr lang="en-US" sz="1700">
                <a:solidFill>
                  <a:srgbClr val="4D4D4D"/>
                </a:solidFill>
                <a:latin typeface="EC Square Sans Pro Light" panose="020B0506000000020004" pitchFamily="34" charset="0"/>
              </a:rPr>
              <a:t> over the </a:t>
            </a:r>
            <a:r>
              <a:rPr lang="en-US" sz="17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medium run</a:t>
            </a:r>
            <a:r>
              <a:rPr lang="en-US" sz="1700">
                <a:solidFill>
                  <a:srgbClr val="4D4D4D"/>
                </a:solidFill>
                <a:latin typeface="EC Square Sans Pro Light" panose="020B0506000000020004" pitchFamily="34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34EA2"/>
              </a:buClr>
            </a:pP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The policy priorities are structured around the </a:t>
            </a:r>
            <a:r>
              <a:rPr lang="en-US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four dimensions of competitive sustainability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 and in line with the </a:t>
            </a:r>
            <a:r>
              <a:rPr lang="en-US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Sustainable Development Goals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Within the European Semester, the implementation of the </a:t>
            </a:r>
            <a:r>
              <a:rPr lang="en-US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Recovery and Resilience Facility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 (including its additional </a:t>
            </a:r>
            <a:r>
              <a:rPr lang="en-US" sz="2000" b="1" err="1">
                <a:solidFill>
                  <a:srgbClr val="024B9C"/>
                </a:solidFill>
                <a:latin typeface="EC Square Sans Pro Medium" panose="020B0500000000020004" pitchFamily="34" charset="0"/>
              </a:rPr>
              <a:t>REPowerEU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 angle) will continue to be </a:t>
            </a:r>
            <a:r>
              <a:rPr lang="en-US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at the core of the transformative process 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towards achieving competitive sustainability.</a:t>
            </a:r>
          </a:p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157DCC-5729-4C0C-AABA-EDB06F82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851" y="482860"/>
            <a:ext cx="8941471" cy="667611"/>
          </a:xfrm>
        </p:spPr>
        <p:txBody>
          <a:bodyPr/>
          <a:lstStyle/>
          <a:p>
            <a:r>
              <a:rPr lang="en-IE"/>
              <a:t>Annual Sustainable Growth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0EA07-55A5-407B-A3C7-49F050995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45" y="161404"/>
            <a:ext cx="1297897" cy="16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DF5101-803F-4336-B492-E61D3D23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24B9C"/>
                </a:solidFill>
              </a:rPr>
              <a:t>The four dimensions of competitive sustainability –</a:t>
            </a:r>
            <a:r>
              <a:rPr lang="en-GB" sz="3200">
                <a:solidFill>
                  <a:srgbClr val="024B9C"/>
                </a:solidFill>
              </a:rPr>
              <a:t> addressing short- and medium-term challenges</a:t>
            </a:r>
            <a:endParaRPr lang="en-IE" sz="3200"/>
          </a:p>
        </p:txBody>
      </p:sp>
      <p:pic>
        <p:nvPicPr>
          <p:cNvPr id="4" name="Picture 88" descr="Diagram&#10;&#10;Description automatically generated">
            <a:extLst>
              <a:ext uri="{FF2B5EF4-FFF2-40B4-BE49-F238E27FC236}">
                <a16:creationId xmlns:a16="http://schemas.microsoft.com/office/drawing/2014/main" id="{045512A5-6BA2-4FAC-8A2F-8B6DD004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1" y="1488107"/>
            <a:ext cx="9787001" cy="45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9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DA6D06-B0D0-4906-8EE2-01A56F34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40837" cy="4289425"/>
          </a:xfrm>
        </p:spPr>
        <p:txBody>
          <a:bodyPr/>
          <a:lstStyle/>
          <a:p>
            <a:pPr algn="just"/>
            <a:r>
              <a:rPr lang="fr-BE"/>
              <a:t>The adoption of the </a:t>
            </a:r>
            <a:r>
              <a:rPr lang="fr-BE" err="1"/>
              <a:t>Autumn</a:t>
            </a:r>
            <a:r>
              <a:rPr lang="fr-BE"/>
              <a:t> Package </a:t>
            </a:r>
            <a:r>
              <a:rPr lang="fr-BE" err="1"/>
              <a:t>officially</a:t>
            </a:r>
            <a:r>
              <a:rPr lang="fr-BE"/>
              <a:t> kick-starts the 2023 European </a:t>
            </a:r>
            <a:r>
              <a:rPr lang="fr-BE" err="1"/>
              <a:t>Semester</a:t>
            </a:r>
            <a:r>
              <a:rPr lang="fr-BE"/>
              <a:t> cycle.</a:t>
            </a:r>
          </a:p>
          <a:p>
            <a:pPr algn="just"/>
            <a:r>
              <a:rPr lang="en-US"/>
              <a:t>Publication of country reports, in-depth reviews and proposals for country-specific recommendations in Spring 2023:</a:t>
            </a:r>
          </a:p>
          <a:p>
            <a:pPr marL="925200" lvl="2" algn="just">
              <a:buFont typeface="Courier New" panose="02070309020205020404" pitchFamily="49" charset="0"/>
              <a:buChar char="o"/>
            </a:pPr>
            <a:r>
              <a:rPr lang="en-US" sz="2000"/>
              <a:t>Succinct, but holistic overview of economic and social developments and of challenges that MS are facing</a:t>
            </a:r>
          </a:p>
          <a:p>
            <a:pPr marL="925200" lvl="2" algn="just">
              <a:buFont typeface="Courier New" panose="02070309020205020404" pitchFamily="49" charset="0"/>
              <a:buChar char="o"/>
            </a:pPr>
            <a:r>
              <a:rPr lang="en-US" sz="2000"/>
              <a:t>Overview on the state of implementation of the recovery and resilience plans</a:t>
            </a:r>
          </a:p>
          <a:p>
            <a:pPr marL="925200" lvl="2" algn="just">
              <a:buFont typeface="Courier New" panose="02070309020205020404" pitchFamily="49" charset="0"/>
              <a:buChar char="o"/>
            </a:pPr>
            <a:r>
              <a:rPr lang="en-US" sz="2000"/>
              <a:t>Parsimonious approach to the CSRs to be continued</a:t>
            </a:r>
            <a:endParaRPr lang="en-IE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B0DCE9-AC37-4AC6-AAA2-C630379A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The 2023 European Semester cycle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057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/>
              <a:t>Draft Budgetary Plans for 2023</a:t>
            </a:r>
            <a:br>
              <a:rPr lang="en-GB" sz="4800"/>
            </a:br>
            <a:r>
              <a:rPr lang="en-GB" sz="3200"/>
              <a:t>(Euro Area Member States)</a:t>
            </a:r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391590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36DB-6DB8-4325-B01F-2F34B317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61" y="241560"/>
            <a:ext cx="9508875" cy="617283"/>
          </a:xfrm>
        </p:spPr>
        <p:txBody>
          <a:bodyPr/>
          <a:lstStyle/>
          <a:p>
            <a:r>
              <a:rPr lang="en-IE"/>
              <a:t>Fiscal policy recommendations for 2023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84F0-F488-41F9-A790-5E650783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6" y="982133"/>
            <a:ext cx="10270067" cy="5197750"/>
          </a:xfrm>
        </p:spPr>
        <p:txBody>
          <a:bodyPr/>
          <a:lstStyle/>
          <a:p>
            <a:pPr algn="just" defTabSz="9144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endParaRPr lang="en-GB" sz="2000">
              <a:solidFill>
                <a:srgbClr val="4D4D4D"/>
              </a:solidFill>
              <a:latin typeface="EC Square Sans Pro Light" panose="020B0506000000020004" pitchFamily="34" charset="0"/>
            </a:endParaRPr>
          </a:p>
          <a:p>
            <a:pPr algn="just" defTabSz="9144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GB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Recommendation to </a:t>
            </a:r>
            <a:r>
              <a:rPr lang="en-GB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all Member States</a:t>
            </a:r>
            <a:r>
              <a:rPr lang="en-GB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:</a:t>
            </a:r>
          </a:p>
          <a:p>
            <a:pPr lvl="2" algn="just">
              <a:spcAft>
                <a:spcPts val="300"/>
              </a:spcAft>
            </a:pP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Fiscal policy should take into account continued temporary and targeted support to households most vulnerable to energy price hikes and to people fleeing Ukraine.</a:t>
            </a:r>
          </a:p>
          <a:p>
            <a:pPr lvl="2" algn="just">
              <a:spcAft>
                <a:spcPts val="300"/>
              </a:spcAft>
            </a:pP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Expand public investment for the green and digital transition and for energy security.</a:t>
            </a:r>
          </a:p>
          <a:p>
            <a:pPr lvl="2" algn="just">
              <a:spcAft>
                <a:spcPts val="600"/>
              </a:spcAft>
            </a:pP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All Member States should stand ready to adjust current spending to the evolving situation. 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Low/medium term debt Member States: 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In 2023, current expenditure should be in line with an </a:t>
            </a:r>
            <a:r>
              <a:rPr lang="en-US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overall neutral policy stance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. 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High debt Member States: </a:t>
            </a:r>
            <a:r>
              <a:rPr lang="en-US" sz="2000">
                <a:solidFill>
                  <a:srgbClr val="4D4D4D"/>
                </a:solidFill>
                <a:latin typeface="EC Square Sans Pro Light" panose="020B0506000000020004" pitchFamily="34" charset="0"/>
              </a:rPr>
              <a:t>In 2023, ensure prudent fiscal policy, in particular by </a:t>
            </a:r>
            <a:r>
              <a:rPr lang="en-US" sz="2000" b="1">
                <a:solidFill>
                  <a:srgbClr val="024B9C"/>
                </a:solidFill>
                <a:latin typeface="EC Square Sans Pro Medium" panose="020B0500000000020004" pitchFamily="34" charset="0"/>
              </a:rPr>
              <a:t>limiting the growth of nationally-financed current expenditure below medium-term potential output growth. 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969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9113-DF01-4A9C-A2D4-ED036F4C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Energy measures taken so far are of sub-optimal quality</a:t>
            </a:r>
            <a:endParaRPr lang="en-IE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58C8C-82EA-4E6B-A1EA-9701799CB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2" t="11070" r="21848" b="10415"/>
          <a:stretch/>
        </p:blipFill>
        <p:spPr>
          <a:xfrm>
            <a:off x="6016684" y="2438343"/>
            <a:ext cx="5912850" cy="350662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AD1FC6-9960-4553-9DFE-E940923C3649}"/>
              </a:ext>
            </a:extLst>
          </p:cNvPr>
          <p:cNvSpPr/>
          <p:nvPr/>
        </p:nvSpPr>
        <p:spPr>
          <a:xfrm>
            <a:off x="6016685" y="1821932"/>
            <a:ext cx="5912849" cy="588112"/>
          </a:xfrm>
          <a:prstGeom prst="rect">
            <a:avLst/>
          </a:prstGeom>
          <a:solidFill>
            <a:srgbClr val="034EA2">
              <a:lumMod val="60000"/>
              <a:lumOff val="40000"/>
            </a:srgbClr>
          </a:solidFill>
          <a:ln w="12700" cap="flat" cmpd="sng" algn="ctr">
            <a:solidFill>
              <a:srgbClr val="4BC5D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</a:t>
            </a:r>
            <a:r>
              <a:rPr kumimoji="0" lang="pt-PT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t-PT" sz="18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measures</a:t>
            </a:r>
            <a:r>
              <a:rPr kumimoji="0" lang="pt-PT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2022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1F885-4BA5-496F-93B1-8032C38FD824}"/>
              </a:ext>
            </a:extLst>
          </p:cNvPr>
          <p:cNvSpPr txBox="1"/>
          <p:nvPr/>
        </p:nvSpPr>
        <p:spPr>
          <a:xfrm>
            <a:off x="5925109" y="604088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b="1" err="1">
                <a:latin typeface="EC Square Sans Pro" panose="020B0506040000020004" pitchFamily="34" charset="0"/>
              </a:rPr>
              <a:t>Source</a:t>
            </a:r>
            <a:r>
              <a:rPr lang="pt-PT" sz="1400">
                <a:latin typeface="EC Square Sans Pro" panose="020B0506040000020004" pitchFamily="34" charset="0"/>
              </a:rPr>
              <a:t>: </a:t>
            </a:r>
            <a:r>
              <a:rPr lang="pt-PT" sz="1400" err="1">
                <a:latin typeface="EC Square Sans Pro" panose="020B0506040000020004" pitchFamily="34" charset="0"/>
              </a:rPr>
              <a:t>Calculations</a:t>
            </a:r>
            <a:r>
              <a:rPr lang="pt-PT" sz="1400">
                <a:latin typeface="EC Square Sans Pro" panose="020B0506040000020004" pitchFamily="34" charset="0"/>
              </a:rPr>
              <a:t> </a:t>
            </a:r>
            <a:r>
              <a:rPr lang="pt-PT" sz="1400" err="1">
                <a:latin typeface="EC Square Sans Pro" panose="020B0506040000020004" pitchFamily="34" charset="0"/>
              </a:rPr>
              <a:t>underlying</a:t>
            </a:r>
            <a:r>
              <a:rPr lang="pt-PT" sz="1400">
                <a:latin typeface="EC Square Sans Pro" panose="020B0506040000020004" pitchFamily="34" charset="0"/>
              </a:rPr>
              <a:t> </a:t>
            </a:r>
            <a:r>
              <a:rPr lang="pt-PT" sz="1400" err="1">
                <a:latin typeface="EC Square Sans Pro" panose="020B0506040000020004" pitchFamily="34" charset="0"/>
              </a:rPr>
              <a:t>Commission</a:t>
            </a:r>
            <a:r>
              <a:rPr lang="pt-PT" sz="1400">
                <a:latin typeface="EC Square Sans Pro" panose="020B0506040000020004" pitchFamily="34" charset="0"/>
              </a:rPr>
              <a:t> AF2022</a:t>
            </a:r>
            <a:endParaRPr lang="en-IE" sz="1400">
              <a:latin typeface="EC Square Sans Pro" panose="020B05060400000200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359596" y="1265217"/>
          <a:ext cx="5447646" cy="510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10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_EPKit 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353B73"/>
    </a:accent1>
    <a:accent2>
      <a:srgbClr val="FFD724"/>
    </a:accent2>
    <a:accent3>
      <a:srgbClr val="2F9AFB"/>
    </a:accent3>
    <a:accent4>
      <a:srgbClr val="B8AAA2"/>
    </a:accent4>
    <a:accent5>
      <a:srgbClr val="E75118"/>
    </a:accent5>
    <a:accent6>
      <a:srgbClr val="6DC7A9"/>
    </a:accent6>
    <a:hlink>
      <a:srgbClr val="F29522"/>
    </a:hlink>
    <a:folHlink>
      <a:srgbClr val="2F9AD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4EC354ADFB40AC5D4FC129E379BA" ma:contentTypeVersion="11" ma:contentTypeDescription="Create a new document." ma:contentTypeScope="" ma:versionID="abd8abbf5af852b5580b7872ead4244c">
  <xsd:schema xmlns:xsd="http://www.w3.org/2001/XMLSchema" xmlns:xs="http://www.w3.org/2001/XMLSchema" xmlns:p="http://schemas.microsoft.com/office/2006/metadata/properties" xmlns:ns2="541a8a8b-b856-4d35-a5c7-7f2c0ec3d499" xmlns:ns3="e0757b53-df10-4b98-9811-094c4c3e23a8" targetNamespace="http://schemas.microsoft.com/office/2006/metadata/properties" ma:root="true" ma:fieldsID="1a1436d5867ff04e0f044afd74930aae" ns2:_="" ns3:_="">
    <xsd:import namespace="541a8a8b-b856-4d35-a5c7-7f2c0ec3d499"/>
    <xsd:import namespace="e0757b53-df10-4b98-9811-094c4c3e2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a8a8b-b856-4d35-a5c7-7f2c0ec3d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57b53-df10-4b98-9811-094c4c3e2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757b53-df10-4b98-9811-094c4c3e23a8">
      <UserInfo>
        <DisplayName>GAST Michael (EMPL)</DisplayName>
        <AccountId>262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1885C08-53B5-421A-9941-551EFFF86A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37FCDE-D6BD-42C5-8794-B79404A20B7B}">
  <ds:schemaRefs>
    <ds:schemaRef ds:uri="541a8a8b-b856-4d35-a5c7-7f2c0ec3d499"/>
    <ds:schemaRef ds:uri="e0757b53-df10-4b98-9811-094c4c3e23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99C4DA0-1A0F-4E51-B35E-08E40ADB0B14}">
  <ds:schemaRefs>
    <ds:schemaRef ds:uri="http://www.w3.org/XML/1998/namespace"/>
    <ds:schemaRef ds:uri="http://schemas.microsoft.com/office/2006/documentManagement/types"/>
    <ds:schemaRef ds:uri="http://purl.org/dc/terms/"/>
    <ds:schemaRef ds:uri="e0757b53-df10-4b98-9811-094c4c3e23a8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41a8a8b-b856-4d35-a5c7-7f2c0ec3d49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1333</Words>
  <Application>Microsoft Office PowerPoint</Application>
  <PresentationFormat>Widescreen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EC Square Sans Cond Pro</vt:lpstr>
      <vt:lpstr>EC Square Sans Pro</vt:lpstr>
      <vt:lpstr>EC Square Sans Pro Light</vt:lpstr>
      <vt:lpstr>EC Square Sans Pro Medium</vt:lpstr>
      <vt:lpstr>Times New Roman</vt:lpstr>
      <vt:lpstr>Wingdings</vt:lpstr>
      <vt:lpstr>Office Theme</vt:lpstr>
      <vt:lpstr> European Semester 2023 Autumn Package</vt:lpstr>
      <vt:lpstr>The 2023 Autumn Package</vt:lpstr>
      <vt:lpstr>Annual Sustainable Growth Survey</vt:lpstr>
      <vt:lpstr>Annual Sustainable Growth Survey</vt:lpstr>
      <vt:lpstr>The four dimensions of competitive sustainability – addressing short- and medium-term challenges</vt:lpstr>
      <vt:lpstr>The 2023 European Semester cycle</vt:lpstr>
      <vt:lpstr>Draft Budgetary Plans for 2023 (Euro Area Member States)</vt:lpstr>
      <vt:lpstr>Fiscal policy recommendations for 2023 </vt:lpstr>
      <vt:lpstr>Energy measures taken so far are of sub-optimal quality</vt:lpstr>
      <vt:lpstr>2023 Euro Area Recommendations</vt:lpstr>
      <vt:lpstr>Five euro area recommendations for 2023</vt:lpstr>
      <vt:lpstr>Alert Mechanism Report</vt:lpstr>
      <vt:lpstr>Alert Mechanism Report 2023</vt:lpstr>
      <vt:lpstr>Post-programme surveillance </vt:lpstr>
      <vt:lpstr>Main findings of the five PPS reports</vt:lpstr>
      <vt:lpstr>Proposal for a  Joint Employment Report 2022</vt:lpstr>
      <vt:lpstr>Joint Employment Report  2023</vt:lpstr>
      <vt:lpstr>Strong labour market outcomes  - but heightened uncertainty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 Aneil (ECFIN)</dc:creator>
  <cp:lastModifiedBy>ROMME Roxane (SG-RECOVER)</cp:lastModifiedBy>
  <cp:revision>4</cp:revision>
  <cp:lastPrinted>2022-11-25T08:06:16Z</cp:lastPrinted>
  <dcterms:created xsi:type="dcterms:W3CDTF">2020-11-13T12:55:51Z</dcterms:created>
  <dcterms:modified xsi:type="dcterms:W3CDTF">2022-12-02T16:02:57Z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0x010100087E4EC354ADFB40AC5D4FC129E379BA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2022-11-15T20:15:09Z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8817041e-d9b8-4449-8ff4-598e76fc2d66</vt:lpwstr>
  </property>
  <property fmtid="{D5CDD505-2E9C-101B-9397-08002B2CF9AE}" pid="9" name="MSIP_Label_6bd9ddd1-4d20-43f6-abfa-fc3c07406f94_ContentBits">
    <vt:lpwstr>0</vt:lpwstr>
  </property>
  <property fmtid="{D5CDD505-2E9C-101B-9397-08002B2CF9AE}" pid="10" name="Order">
    <vt:r8>63400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</Properties>
</file>