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79" r:id="rId3"/>
    <p:sldId id="287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0356B1"/>
    <a:srgbClr val="024EA2"/>
    <a:srgbClr val="024B9C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" y="1099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Update/add/delete parts of the</a:t>
            </a:r>
            <a:r>
              <a:rPr lang="en-IE" baseline="0" dirty="0" smtClean="0"/>
              <a:t> copy right notice where appropriate.</a:t>
            </a:r>
          </a:p>
          <a:p>
            <a:r>
              <a:rPr lang="en-IE" baseline="0" dirty="0" smtClean="0"/>
              <a:t>More information: </a:t>
            </a:r>
            <a:r>
              <a:rPr lang="en-GB" dirty="0" smtClean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400" dirty="0" smtClean="0"/>
              <a:t>Proposal for </a:t>
            </a:r>
            <a:br>
              <a:rPr lang="en-GB" sz="4400" dirty="0" smtClean="0"/>
            </a:br>
            <a:r>
              <a:rPr lang="en-GB" sz="4400" dirty="0" smtClean="0"/>
              <a:t>Regulation on European </a:t>
            </a:r>
            <a:r>
              <a:rPr lang="en-GB" sz="4400" dirty="0"/>
              <a:t>g</a:t>
            </a:r>
            <a:r>
              <a:rPr lang="en-GB" sz="4400" dirty="0" smtClean="0"/>
              <a:t>reen </a:t>
            </a:r>
            <a:r>
              <a:rPr lang="en-GB" sz="4400" dirty="0"/>
              <a:t>b</a:t>
            </a:r>
            <a:r>
              <a:rPr lang="en-GB" sz="4400" dirty="0" smtClean="0"/>
              <a:t>onds</a:t>
            </a:r>
            <a:endParaRPr lang="en-GB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“European green bond standard”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1479175"/>
            <a:ext cx="10545388" cy="5240801"/>
          </a:xfrm>
        </p:spPr>
        <p:txBody>
          <a:bodyPr/>
          <a:lstStyle/>
          <a:p>
            <a:pPr marL="0" lvl="0" indent="0">
              <a:spcAft>
                <a:spcPts val="0"/>
              </a:spcAft>
              <a:buClr>
                <a:srgbClr val="133176"/>
              </a:buClr>
              <a:buNone/>
            </a:pPr>
            <a:r>
              <a:rPr lang="en-GB" sz="1600" b="1" dirty="0" smtClean="0">
                <a:solidFill>
                  <a:srgbClr val="004494"/>
                </a:solidFill>
              </a:rPr>
              <a:t>Voluntary ‘gold standard’ based on concept of Technical Expert Group</a:t>
            </a:r>
            <a:endParaRPr lang="en-GB" sz="1600" dirty="0"/>
          </a:p>
          <a:p>
            <a:pPr marL="0" lvl="0" indent="0">
              <a:spcAft>
                <a:spcPts val="0"/>
              </a:spcAft>
              <a:buClr>
                <a:srgbClr val="133176"/>
              </a:buClr>
              <a:buNone/>
            </a:pPr>
            <a:endParaRPr lang="en-GB" sz="1300" b="1" dirty="0" smtClean="0">
              <a:solidFill>
                <a:srgbClr val="004494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133176"/>
              </a:buClr>
              <a:buNone/>
            </a:pPr>
            <a:r>
              <a:rPr lang="en-GB" sz="1600" b="1" dirty="0" smtClean="0">
                <a:solidFill>
                  <a:srgbClr val="004494"/>
                </a:solidFill>
              </a:rPr>
              <a:t>Scope: </a:t>
            </a:r>
            <a:endParaRPr lang="en-GB" sz="1600" dirty="0" smtClean="0"/>
          </a:p>
          <a:p>
            <a:pPr lvl="0"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/>
              <a:t>Usable by all types of bond issuers (corporate, sovereign, </a:t>
            </a:r>
            <a:r>
              <a:rPr lang="en-GB" sz="1600" dirty="0" smtClean="0"/>
              <a:t>etc.) worldwide = covers all types of bonds (corporate, sovereign, etc.)</a:t>
            </a:r>
          </a:p>
          <a:p>
            <a:pPr marL="0" lvl="0" indent="0">
              <a:spcAft>
                <a:spcPts val="0"/>
              </a:spcAft>
              <a:buClr>
                <a:srgbClr val="133176"/>
              </a:buClr>
              <a:buNone/>
            </a:pPr>
            <a:endParaRPr lang="en-GB" sz="1300" b="1" dirty="0" smtClean="0">
              <a:solidFill>
                <a:srgbClr val="004494"/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133176"/>
              </a:buClr>
              <a:buNone/>
            </a:pPr>
            <a:r>
              <a:rPr lang="en-GB" sz="1600" b="1" u="sng" dirty="0" smtClean="0">
                <a:solidFill>
                  <a:srgbClr val="004494"/>
                </a:solidFill>
              </a:rPr>
              <a:t>Main requirement</a:t>
            </a:r>
            <a:r>
              <a:rPr lang="en-GB" sz="1600" b="1" dirty="0" smtClean="0">
                <a:solidFill>
                  <a:srgbClr val="004494"/>
                </a:solidFill>
              </a:rPr>
              <a:t>: Alignment with EU Taxonomy</a:t>
            </a:r>
          </a:p>
          <a:p>
            <a:pPr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 smtClean="0"/>
              <a:t>Issuers </a:t>
            </a:r>
            <a:r>
              <a:rPr lang="en-GB" sz="1600" dirty="0"/>
              <a:t>must allocate 100% of the proceeds of the bond to finance Taxonomy-aligned economic activities, before maturity of the bond. </a:t>
            </a:r>
          </a:p>
          <a:p>
            <a:pPr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 smtClean="0"/>
              <a:t>Cf. Article </a:t>
            </a:r>
            <a:r>
              <a:rPr lang="en-GB" sz="1600" dirty="0"/>
              <a:t>4 of the Taxonomy Regulation </a:t>
            </a:r>
            <a:endParaRPr lang="en-GB" sz="1600" dirty="0" smtClean="0"/>
          </a:p>
          <a:p>
            <a:pPr marL="0" indent="0">
              <a:spcAft>
                <a:spcPts val="0"/>
              </a:spcAft>
              <a:buClr>
                <a:srgbClr val="133176"/>
              </a:buClr>
              <a:buNone/>
            </a:pPr>
            <a:endParaRPr lang="en-GB" sz="1300" dirty="0" smtClean="0"/>
          </a:p>
          <a:p>
            <a:pPr marL="0" lvl="0" indent="0">
              <a:spcAft>
                <a:spcPts val="0"/>
              </a:spcAft>
              <a:buClr>
                <a:srgbClr val="133176"/>
              </a:buClr>
              <a:buNone/>
            </a:pPr>
            <a:r>
              <a:rPr lang="en-GB" sz="1600" b="1" dirty="0">
                <a:solidFill>
                  <a:srgbClr val="004494"/>
                </a:solidFill>
              </a:rPr>
              <a:t>Supporting the transition:</a:t>
            </a:r>
          </a:p>
          <a:p>
            <a:pPr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 smtClean="0"/>
              <a:t>Issuers may </a:t>
            </a:r>
            <a:r>
              <a:rPr lang="en-GB" sz="1600" dirty="0"/>
              <a:t>issue European green bonds to fund projects aimed at becoming more Taxonomy-aligned. </a:t>
            </a:r>
            <a:endParaRPr lang="en-GB" sz="1600" dirty="0" smtClean="0"/>
          </a:p>
          <a:p>
            <a:pPr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 smtClean="0"/>
              <a:t>5-year grandfathering: if </a:t>
            </a:r>
            <a:r>
              <a:rPr lang="en-GB" sz="1600" dirty="0" smtClean="0"/>
              <a:t>Taxonomy </a:t>
            </a:r>
            <a:r>
              <a:rPr lang="en-GB" sz="1600" dirty="0" smtClean="0"/>
              <a:t>technical screening criteria </a:t>
            </a:r>
            <a:r>
              <a:rPr lang="en-GB" sz="1600" dirty="0" smtClean="0"/>
              <a:t>are revised</a:t>
            </a:r>
            <a:r>
              <a:rPr lang="en-GB" sz="1600" dirty="0" smtClean="0"/>
              <a:t>, </a:t>
            </a:r>
            <a:r>
              <a:rPr lang="en-GB" sz="1600" dirty="0" smtClean="0"/>
              <a:t>unallocated bond proceeds </a:t>
            </a:r>
            <a:r>
              <a:rPr lang="en-GB" sz="1600" dirty="0" smtClean="0"/>
              <a:t>can be allocated according to old criteria for five more years. </a:t>
            </a:r>
            <a:endParaRPr lang="en-GB" sz="1600" dirty="0" smtClean="0"/>
          </a:p>
          <a:p>
            <a:pPr marL="0" indent="0">
              <a:spcAft>
                <a:spcPts val="0"/>
              </a:spcAft>
              <a:buClr>
                <a:srgbClr val="133176"/>
              </a:buClr>
              <a:buNone/>
            </a:pPr>
            <a:endParaRPr lang="en-GB" sz="1600" b="1" dirty="0" smtClean="0">
              <a:solidFill>
                <a:srgbClr val="004494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None/>
            </a:pPr>
            <a:r>
              <a:rPr lang="en-GB" sz="1600" b="1" dirty="0">
                <a:solidFill>
                  <a:srgbClr val="004494"/>
                </a:solidFill>
              </a:rPr>
              <a:t>Flexibility for sovereigns issuers: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/>
              <a:t>Public subsidy-programmes and tax-relief programmes exempt from project by project assessment. (external reviewer needs only assess the Taxonomy-alignment of programme terms and conditions)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/>
              <a:t>Ability to use state auditors as external reviewer (no registration required)</a:t>
            </a:r>
          </a:p>
          <a:p>
            <a:pPr marL="0" indent="0">
              <a:spcAft>
                <a:spcPts val="0"/>
              </a:spcAft>
              <a:buClr>
                <a:srgbClr val="133176"/>
              </a:buClr>
              <a:buNone/>
            </a:pPr>
            <a:endParaRPr lang="en-GB" sz="1600" b="1" dirty="0" smtClean="0">
              <a:solidFill>
                <a:srgbClr val="004494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1600" dirty="0">
              <a:solidFill>
                <a:srgbClr val="004494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Key features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5918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1" y="1461021"/>
            <a:ext cx="10948768" cy="4653531"/>
          </a:xfrm>
        </p:spPr>
        <p:txBody>
          <a:bodyPr/>
          <a:lstStyle/>
          <a:p>
            <a:pPr marL="0" lvl="0" indent="0">
              <a:spcAft>
                <a:spcPts val="0"/>
              </a:spcAft>
              <a:buClr>
                <a:srgbClr val="133176"/>
              </a:buClr>
              <a:buNone/>
            </a:pPr>
            <a:r>
              <a:rPr lang="en-GB" sz="1600" b="1" dirty="0">
                <a:solidFill>
                  <a:srgbClr val="004494"/>
                </a:solidFill>
              </a:rPr>
              <a:t>Reporting requirements in line with market best practice</a:t>
            </a:r>
            <a:r>
              <a:rPr lang="en-GB" sz="1600" b="1" dirty="0" smtClean="0">
                <a:solidFill>
                  <a:srgbClr val="004494"/>
                </a:solidFill>
              </a:rPr>
              <a:t>: </a:t>
            </a:r>
            <a:endParaRPr lang="en-GB" sz="1600" dirty="0" smtClean="0">
              <a:solidFill>
                <a:srgbClr val="4D4D4D"/>
              </a:solidFill>
            </a:endParaRPr>
          </a:p>
          <a:p>
            <a:pPr marL="228600" lvl="1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 smtClean="0"/>
              <a:t>Issuers </a:t>
            </a:r>
            <a:r>
              <a:rPr lang="en-GB" sz="1600" dirty="0"/>
              <a:t>must report </a:t>
            </a:r>
            <a:r>
              <a:rPr lang="en-GB" sz="1600" u="sng" dirty="0"/>
              <a:t>once</a:t>
            </a:r>
            <a:r>
              <a:rPr lang="en-GB" sz="1600" dirty="0"/>
              <a:t> on their commitment to align with the standard, </a:t>
            </a:r>
            <a:r>
              <a:rPr lang="en-GB" sz="1600" u="sng" dirty="0"/>
              <a:t>yearly</a:t>
            </a:r>
            <a:r>
              <a:rPr lang="en-GB" sz="1600" dirty="0"/>
              <a:t> on the allocation of proceeds, and </a:t>
            </a:r>
            <a:r>
              <a:rPr lang="en-GB" sz="1600" u="sng" dirty="0"/>
              <a:t>once</a:t>
            </a:r>
            <a:r>
              <a:rPr lang="en-GB" sz="1600" dirty="0"/>
              <a:t> on the aggregate environmental impact </a:t>
            </a:r>
          </a:p>
          <a:p>
            <a:pPr marL="228600" lvl="1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b="1" dirty="0" smtClean="0"/>
              <a:t>National </a:t>
            </a:r>
            <a:r>
              <a:rPr lang="en-GB" sz="1600" b="1" dirty="0"/>
              <a:t>competent authorities to supervise these requirements</a:t>
            </a:r>
          </a:p>
          <a:p>
            <a:pPr marL="0" indent="0">
              <a:spcAft>
                <a:spcPts val="0"/>
              </a:spcAft>
              <a:buNone/>
            </a:pPr>
            <a:endParaRPr lang="en-GB" sz="1300" b="1" dirty="0">
              <a:solidFill>
                <a:srgbClr val="004494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600" b="1" dirty="0" smtClean="0">
                <a:solidFill>
                  <a:srgbClr val="004494"/>
                </a:solidFill>
              </a:rPr>
              <a:t>External review requirements in line with market best practice:</a:t>
            </a:r>
          </a:p>
          <a:p>
            <a:pPr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 smtClean="0"/>
              <a:t>Issuers </a:t>
            </a:r>
            <a:r>
              <a:rPr lang="en-GB" sz="1600" dirty="0"/>
              <a:t>must obtain </a:t>
            </a:r>
            <a:r>
              <a:rPr lang="en-GB" sz="1600" b="1" dirty="0" smtClean="0"/>
              <a:t>pre-issuance review</a:t>
            </a:r>
            <a:r>
              <a:rPr lang="en-GB" sz="1600" dirty="0" smtClean="0"/>
              <a:t>, </a:t>
            </a:r>
            <a:r>
              <a:rPr lang="en-GB" sz="1600" dirty="0"/>
              <a:t>confirming alignment of the bond with the </a:t>
            </a:r>
            <a:r>
              <a:rPr lang="en-GB" sz="1600" dirty="0" err="1" smtClean="0"/>
              <a:t>EuGB</a:t>
            </a:r>
            <a:endParaRPr lang="en-GB" sz="1600" dirty="0" smtClean="0"/>
          </a:p>
          <a:p>
            <a:pPr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 smtClean="0"/>
              <a:t>Issuers must obtain </a:t>
            </a:r>
            <a:r>
              <a:rPr lang="en-GB" sz="1600" b="1" dirty="0" smtClean="0"/>
              <a:t>post-issuance review</a:t>
            </a:r>
            <a:r>
              <a:rPr lang="en-GB" sz="1600" dirty="0" smtClean="0"/>
              <a:t>, confirming allocation of proceeds to Taxonomy-aligned activities</a:t>
            </a:r>
          </a:p>
          <a:p>
            <a:pPr marL="0" indent="0">
              <a:spcAft>
                <a:spcPts val="0"/>
              </a:spcAft>
              <a:buClr>
                <a:srgbClr val="133176"/>
              </a:buClr>
              <a:buNone/>
            </a:pPr>
            <a:endParaRPr lang="en-GB" sz="1300" b="1" dirty="0"/>
          </a:p>
          <a:p>
            <a:pPr marL="0" indent="0">
              <a:spcAft>
                <a:spcPts val="0"/>
              </a:spcAft>
              <a:buNone/>
            </a:pPr>
            <a:r>
              <a:rPr lang="en-GB" sz="1600" b="1" dirty="0" smtClean="0">
                <a:solidFill>
                  <a:srgbClr val="004494"/>
                </a:solidFill>
              </a:rPr>
              <a:t>Registration of external reviewers with ESMA:</a:t>
            </a:r>
            <a:endParaRPr lang="en-GB" sz="1600" dirty="0" smtClean="0"/>
          </a:p>
          <a:p>
            <a:pPr marL="228600" lvl="1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 smtClean="0"/>
              <a:t>External review services for </a:t>
            </a:r>
            <a:r>
              <a:rPr lang="en-GB" sz="1600" dirty="0" err="1" smtClean="0"/>
              <a:t>EuGB</a:t>
            </a:r>
            <a:r>
              <a:rPr lang="en-GB" sz="1600" dirty="0" smtClean="0"/>
              <a:t> must be provided by registered external reviewers, fulfilling certain conditions: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/>
              <a:t>reviewer </a:t>
            </a:r>
            <a:r>
              <a:rPr lang="en-GB" sz="1600" dirty="0"/>
              <a:t>and staff are of sufficient competence and </a:t>
            </a:r>
            <a:r>
              <a:rPr lang="en-GB" sz="1600" dirty="0" smtClean="0"/>
              <a:t>experience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/>
              <a:t>Specific </a:t>
            </a:r>
            <a:r>
              <a:rPr lang="en-GB" sz="1600" dirty="0"/>
              <a:t>organisational </a:t>
            </a:r>
            <a:r>
              <a:rPr lang="en-GB" sz="1600" dirty="0" smtClean="0"/>
              <a:t>requirements: compliance </a:t>
            </a:r>
            <a:r>
              <a:rPr lang="en-GB" sz="1600" dirty="0"/>
              <a:t>function, separation of business lines </a:t>
            </a:r>
            <a:endParaRPr lang="en-GB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 smtClean="0"/>
              <a:t>Disclosure and record-keeping requirements</a:t>
            </a:r>
            <a:endParaRPr lang="en-GB" sz="1600" b="1" dirty="0" smtClean="0">
              <a:solidFill>
                <a:srgbClr val="004494"/>
              </a:solidFill>
            </a:endParaRPr>
          </a:p>
          <a:p>
            <a:pPr marL="228600" lvl="1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b="1" dirty="0" smtClean="0"/>
              <a:t>Role of ESMA: supervise, investigate </a:t>
            </a:r>
            <a:r>
              <a:rPr lang="en-GB" sz="1600" b="1" dirty="0"/>
              <a:t>complaints, impose fines or withdraw registration.  </a:t>
            </a:r>
            <a:endParaRPr lang="en-GB" sz="1600" b="1" dirty="0" smtClean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None/>
            </a:pPr>
            <a:endParaRPr lang="en-GB" sz="1300" b="1" dirty="0" smtClean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None/>
            </a:pPr>
            <a:r>
              <a:rPr lang="en-GB" sz="1600" b="1" dirty="0" smtClean="0">
                <a:solidFill>
                  <a:srgbClr val="004494"/>
                </a:solidFill>
              </a:rPr>
              <a:t>International </a:t>
            </a:r>
            <a:r>
              <a:rPr lang="en-GB" sz="1600" b="1" dirty="0">
                <a:solidFill>
                  <a:srgbClr val="004494"/>
                </a:solidFill>
              </a:rPr>
              <a:t>dimension:</a:t>
            </a:r>
            <a:endParaRPr lang="en-GB" sz="1600" dirty="0"/>
          </a:p>
          <a:p>
            <a:pPr marL="228600" lvl="1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FontTx/>
              <a:buChar char="-"/>
            </a:pPr>
            <a:r>
              <a:rPr lang="en-GB" sz="1600" dirty="0"/>
              <a:t>Three avenues for third country external reviewers to offer their services (equivalence, recognition, endorsement)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Clr>
                <a:srgbClr val="133176"/>
              </a:buClr>
              <a:buNone/>
            </a:pPr>
            <a:endParaRPr lang="en-GB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971" y="951181"/>
            <a:ext cx="10515600" cy="350972"/>
          </a:xfrm>
        </p:spPr>
        <p:txBody>
          <a:bodyPr/>
          <a:lstStyle/>
          <a:p>
            <a:r>
              <a:rPr lang="en-GB" sz="3200" dirty="0" smtClean="0"/>
              <a:t>Transparency and external review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609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</a:t>
            </a:r>
            <a:r>
              <a:rPr lang="en-US" sz="1050" b="1" dirty="0" smtClean="0"/>
              <a:t>2020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196</TotalTime>
  <Words>378</Words>
  <Application>Microsoft Office PowerPoint</Application>
  <PresentationFormat>Widescreen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Proposal for  Regulation on European green bonds</vt:lpstr>
      <vt:lpstr>Key features</vt:lpstr>
      <vt:lpstr>Transparency and external review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Green Bond Standard</dc:title>
  <dc:creator>FOUGNER Axel (FISMA)</dc:creator>
  <cp:lastModifiedBy>FOUGNER Axel (FISMA)</cp:lastModifiedBy>
  <cp:revision>47</cp:revision>
  <dcterms:created xsi:type="dcterms:W3CDTF">2021-03-22T22:34:58Z</dcterms:created>
  <dcterms:modified xsi:type="dcterms:W3CDTF">2021-09-10T11:56:34Z</dcterms:modified>
</cp:coreProperties>
</file>