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96" r:id="rId1"/>
    <p:sldMasterId id="2147483709" r:id="rId2"/>
  </p:sldMasterIdLst>
  <p:notesMasterIdLst>
    <p:notesMasterId r:id="rId12"/>
  </p:notesMasterIdLst>
  <p:sldIdLst>
    <p:sldId id="269" r:id="rId3"/>
    <p:sldId id="355" r:id="rId4"/>
    <p:sldId id="356" r:id="rId5"/>
    <p:sldId id="262" r:id="rId6"/>
    <p:sldId id="357" r:id="rId7"/>
    <p:sldId id="361" r:id="rId8"/>
    <p:sldId id="363" r:id="rId9"/>
    <p:sldId id="364" r:id="rId10"/>
    <p:sldId id="3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C"/>
    <a:srgbClr val="009ADE"/>
    <a:srgbClr val="DDEFF9"/>
    <a:srgbClr val="C9DDF3"/>
    <a:srgbClr val="79B5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6"/>
    <p:restoredTop sz="26999" autoAdjust="0"/>
  </p:normalViewPr>
  <p:slideViewPr>
    <p:cSldViewPr snapToGrid="0" snapToObjects="1">
      <p:cViewPr>
        <p:scale>
          <a:sx n="48" d="100"/>
          <a:sy n="48" d="100"/>
        </p:scale>
        <p:origin x="3138" y="36"/>
      </p:cViewPr>
      <p:guideLst/>
    </p:cSldViewPr>
  </p:slideViewPr>
  <p:outlineViewPr>
    <p:cViewPr>
      <p:scale>
        <a:sx n="33" d="100"/>
        <a:sy n="33" d="100"/>
      </p:scale>
      <p:origin x="0" y="-24976"/>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B25686-C135-714D-ADAE-A031C4BC0204}" type="datetimeFigureOut">
              <a:rPr lang="en-US" smtClean="0"/>
              <a:t>3/9/2023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85B747-18E9-E746-A276-B387773C2AC8}" type="slidenum">
              <a:rPr lang="en-US" smtClean="0"/>
              <a:t>‹#›</a:t>
            </a:fld>
            <a:endParaRPr lang="en-US"/>
          </a:p>
        </p:txBody>
      </p:sp>
    </p:spTree>
    <p:extLst>
      <p:ext uri="{BB962C8B-B14F-4D97-AF65-F5344CB8AC3E}">
        <p14:creationId xmlns:p14="http://schemas.microsoft.com/office/powerpoint/2010/main" val="1933771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estimated 1.3 billion people – or 1 in 6 persons – experience significant disability globally, 80% of whom live in low-income and middle-income countries. </a:t>
            </a:r>
          </a:p>
          <a:p>
            <a:r>
              <a:rPr lang="en-US" dirty="0"/>
              <a:t>This figure is rising due to population ageing and escalating prevalence and complexity of poverty-related, non-communicable and communicable diseases. Over a third of people aged over 60 have a disability, and across all age groups, more women experience disabilities than men.   </a:t>
            </a:r>
          </a:p>
          <a:p>
            <a:r>
              <a:rPr lang="en-US" dirty="0"/>
              <a:t>As we have heard from other speakers today, persistent health inequities mean that persons with disabilities die earlier, have poorer health and functioning, and are more affected by health emergencies than persons without disabilities. </a:t>
            </a:r>
          </a:p>
          <a:p>
            <a:r>
              <a:rPr lang="en-US" dirty="0"/>
              <a:t>These inequities result from a combination of *structural factors, *social determinants of health, *health-related risks and *health system factors that disproportionately impact on persons with disabilities and older people. </a:t>
            </a:r>
          </a:p>
          <a:p>
            <a:r>
              <a:rPr lang="en-US" dirty="0"/>
              <a:t>Barriers in accessing healthcare include: </a:t>
            </a:r>
          </a:p>
          <a:p>
            <a:r>
              <a:rPr lang="en-US" dirty="0"/>
              <a:t>-	financial barriers; it is important to note that persons with disabilities may have higher health needs and costs but are more likely to find healthcare unaffordable and face catastrophic health expenditure than other people</a:t>
            </a:r>
          </a:p>
          <a:p>
            <a:r>
              <a:rPr lang="en-US" dirty="0"/>
              <a:t>-	physical barriers related to infrastructure, equipment and transportation not being accessible; </a:t>
            </a:r>
          </a:p>
          <a:p>
            <a:r>
              <a:rPr lang="en-US" dirty="0"/>
              <a:t>-	communication and information barriers, such as health information not being provided in accessible formats; </a:t>
            </a:r>
          </a:p>
          <a:p>
            <a:r>
              <a:rPr lang="en-US" dirty="0"/>
              <a:t>-	discrimination and attitudinal barriers, including lack of knowledge on disability issues amongst health workers.  </a:t>
            </a:r>
          </a:p>
          <a:p>
            <a:r>
              <a:rPr lang="en-US" dirty="0"/>
              <a:t>We have already heard about the diversity of persons with disabilities, and how persons with psychosocial disabilities or intellectual disabilities experience limited choices of support and services for their mental health and well-being and often experience restricted rights and human rights abuses, including involuntary treatment and detention. </a:t>
            </a:r>
          </a:p>
          <a:p>
            <a:r>
              <a:rPr lang="en-US" dirty="0"/>
              <a:t>Intersecting factors such as age, gender, race, sexual orientation, socio-economic status, and refugee or migrant status further intensify the health inequities experienced by persons with disabilities. For instance, evidence shows that gender inequities contribute to much poorer health outcomes for women and girls with disabilities on average. Women and girls with disabilities are particularly at risk of being left behind in access to sexual and reproductive health rights and services. Also, racial bias has been found to influence the care provided to persons with psychosocial disabilities.  For older people with a disability, ageism can result in discrimination and human rights violations. </a:t>
            </a:r>
          </a:p>
          <a:p>
            <a:r>
              <a:rPr lang="en-US" dirty="0"/>
              <a:t>These inequities are greatly intensified in humanitarian and health emergencies and disasters. For instance, persons with disabilities have been almost 3 times more likely to die from COVID-19 globally. And in humanitarian response when the prevalence of disabilities may increase substantially, a lack of inclusive planning, inaccessible assistance and disruption of support mechanisms exposes persons much more acutely to health risks and other hazards. </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2</a:t>
            </a:fld>
            <a:endParaRPr lang="en-US"/>
          </a:p>
        </p:txBody>
      </p:sp>
    </p:spTree>
    <p:extLst>
      <p:ext uri="{BB962C8B-B14F-4D97-AF65-F5344CB8AC3E}">
        <p14:creationId xmlns:p14="http://schemas.microsoft.com/office/powerpoint/2010/main" val="2416610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differences in health outcomes are referred to as inequalities because they can be explained to some extent by the underlying health condition or impairment. </a:t>
            </a:r>
          </a:p>
          <a:p>
            <a:r>
              <a:rPr lang="en-US" dirty="0"/>
              <a:t>However, a very significant proportion of the differences in outcomes are associated with unjust or unfair factors that are avoidable and cannot be explained by the underlying health condition or impairment. These avoidable, unjust and unfair factors cause health inequities.</a:t>
            </a:r>
          </a:p>
          <a:p>
            <a:r>
              <a:rPr lang="en-US" dirty="0"/>
              <a:t>Advancing health equity for persons with disabilities can be achieved through addressing the contributing factors to health inequities which disadvantage persons with disabilities. These factors include: </a:t>
            </a:r>
          </a:p>
          <a:p>
            <a:r>
              <a:rPr lang="en-US" dirty="0"/>
              <a:t>(</a:t>
            </a:r>
            <a:r>
              <a:rPr lang="en-US" dirty="0" err="1"/>
              <a:t>i</a:t>
            </a:r>
            <a:r>
              <a:rPr lang="en-US" dirty="0"/>
              <a:t>)	Any structural conditions related to the social, economic, or political context, including stigmatization and discrimination against persons with disabilities; </a:t>
            </a:r>
          </a:p>
          <a:p>
            <a:r>
              <a:rPr lang="en-US" dirty="0"/>
              <a:t>(ii)	The social determinants of health, such as poverty (which might be due in part to disproportionate exposure to health costs or catastrophic health expenditure), education, employment, sex, or age; </a:t>
            </a:r>
          </a:p>
          <a:p>
            <a:r>
              <a:rPr lang="en-US" dirty="0"/>
              <a:t>(iii)	A range of risk factors related to ill health that have an adverse impact on persons with disabilities, such as physical inactivity or sexually transmitted infections which will often be the consequence of other barriers in society; and </a:t>
            </a:r>
          </a:p>
          <a:p>
            <a:r>
              <a:rPr lang="en-US" dirty="0"/>
              <a:t>(iv)	The broad set of barriers in the health system –prominently the lack of access to quality and affordable health care services.</a:t>
            </a:r>
          </a:p>
          <a:p>
            <a:r>
              <a:rPr lang="en-US" dirty="0"/>
              <a:t>States have legal obligations, through the health sector and in coordination with other sectors, to address existing health inequities and realize the right to health for persons with disabilities. / The *International Covenant on Economic, Social and Cultural Rights (ICESCR) codifies the right to health without distinction of any kind.   / The *Convention on the Rights of Persons with Disabilities further commits States Parties to recognize that persons with disabilities have the right to the enjoyment of the highest attainable standard of health without discrimination on the basis of disability, and to take all appropriate measures to ensure access for persons with disabilities to health services that are gender-sensitive, including health-related rehabilitation. Also States have a duty to act upon the multiple and intersecting forms of discrimination faced by many persons with disabilities – e.g. gender or age discrimination.</a:t>
            </a:r>
          </a:p>
          <a:p>
            <a:r>
              <a:rPr lang="en-US" dirty="0"/>
              <a:t>The health sector has several available mechanisms to confront inequity, including:</a:t>
            </a:r>
          </a:p>
          <a:p>
            <a:r>
              <a:rPr lang="en-US" dirty="0"/>
              <a:t>-	Directly reducing exposure to risk factors and vulnerability to ill-health; </a:t>
            </a:r>
          </a:p>
          <a:p>
            <a:endParaRPr lang="en-US" dirty="0"/>
          </a:p>
          <a:p>
            <a:r>
              <a:rPr lang="en-US" dirty="0"/>
              <a:t>-	Improving equitable and non-discriminatory access to health services, facilities and information; or </a:t>
            </a:r>
          </a:p>
          <a:p>
            <a:endParaRPr lang="en-US" dirty="0"/>
          </a:p>
          <a:p>
            <a:r>
              <a:rPr lang="en-US" dirty="0"/>
              <a:t>-	Promoting cross-sectoral action to address the wider social and environmental determinants of health, e.g. water and sanitation policies, food supplements in collaboration with the food and agricultural sector, educational initiatives, or transport policies to address geographical barriers to access health services. </a:t>
            </a:r>
          </a:p>
          <a:p>
            <a:endParaRPr lang="en-US" dirty="0"/>
          </a:p>
          <a:p>
            <a:r>
              <a:rPr lang="en-US" dirty="0"/>
              <a:t>-	Mediating the consequences of illness in the lives of persons with disabilities, e.g. financial risk protection to reduce exposure of persons with disabilities to impoverishment or catastrophic health expenditures. </a:t>
            </a:r>
          </a:p>
          <a:p>
            <a:r>
              <a:rPr lang="en-US" dirty="0"/>
              <a:t>Many other people in the population will also benefit from measures to improve health equity for persons with disabilities. </a:t>
            </a:r>
          </a:p>
          <a:p>
            <a:r>
              <a:rPr lang="en-US" dirty="0"/>
              <a:t>*Older people, *persons with noncommunicable diseases, *migrants and refugees, and *frequently unreached populations, such as those from *lower socioeconomic backgrounds, or *people with limited literacy skills, often experience similar barriers. </a:t>
            </a:r>
          </a:p>
          <a:p>
            <a:r>
              <a:rPr lang="en-US" dirty="0"/>
              <a:t>For example, health information that is not in an understandable format or financial barriers may discriminate against various groups of health service users, e.g. older persons or those with limited literacy. Ensuring the sexual and reproductive health services are inclusive improves access for all women and girls. </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3</a:t>
            </a:fld>
            <a:endParaRPr lang="en-US"/>
          </a:p>
        </p:txBody>
      </p:sp>
    </p:spTree>
    <p:extLst>
      <p:ext uri="{BB962C8B-B14F-4D97-AF65-F5344CB8AC3E}">
        <p14:creationId xmlns:p14="http://schemas.microsoft.com/office/powerpoint/2010/main" val="3822759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the main priorities of the new EU global health strategy and many of its 20 Guiding Principles provide important opportunities or mechanisms to advance health equity for persons with disabilities, including the following principles:</a:t>
            </a:r>
          </a:p>
          <a:p>
            <a:r>
              <a:rPr lang="en-US" dirty="0"/>
              <a:t>1. To </a:t>
            </a:r>
            <a:r>
              <a:rPr lang="en-US" dirty="0" err="1"/>
              <a:t>prioritise</a:t>
            </a:r>
            <a:r>
              <a:rPr lang="en-US" dirty="0"/>
              <a:t> tackling the root causes of ill health, paying particular attention to the rights of women and girls, and to vulnerable populations and disadvantaged groups.</a:t>
            </a:r>
          </a:p>
          <a:p>
            <a:r>
              <a:rPr lang="en-US" dirty="0"/>
              <a:t>2. To improve equitable access to a full range of essential health services from health promotion to disease prevention and affordable quality treatment, rehabilitation and palliative care to fight communicable and non-communicable diseases.</a:t>
            </a:r>
          </a:p>
          <a:p>
            <a:r>
              <a:rPr lang="en-US" dirty="0"/>
              <a:t>3. To improve primary healthcare and enhance core public health capacities</a:t>
            </a:r>
          </a:p>
          <a:p>
            <a:r>
              <a:rPr lang="en-US" dirty="0"/>
              <a:t>12. To link effectively all policies and measures that have an impact on global health</a:t>
            </a:r>
          </a:p>
          <a:p>
            <a:r>
              <a:rPr lang="en-US" dirty="0"/>
              <a:t>19. To enhance EU finance for global health with maximum impact.</a:t>
            </a:r>
          </a:p>
          <a:p>
            <a:r>
              <a:rPr lang="en-US" dirty="0"/>
              <a:t>20. To assess progress and ensure the accountability of the EU’s global health action through permanent monitoring and assessment.</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4</a:t>
            </a:fld>
            <a:endParaRPr lang="en-US"/>
          </a:p>
        </p:txBody>
      </p:sp>
    </p:spTree>
    <p:extLst>
      <p:ext uri="{BB962C8B-B14F-4D97-AF65-F5344CB8AC3E}">
        <p14:creationId xmlns:p14="http://schemas.microsoft.com/office/powerpoint/2010/main" val="2928434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World Health Assembly Resolution 74.8 of May 2021 on ‘The highest attainable standard of health for persons with disabilities’, WHO Member States – including EU Member States – committed to the following actions priority actions:</a:t>
            </a:r>
          </a:p>
          <a:p>
            <a:r>
              <a:rPr lang="en-US" dirty="0"/>
              <a:t>To incorporate a disability- and gender-sensitive and inclusive approach, including by closely consulting with and actively involving persons with disabilities and their representative organizations, in decision making and designing </a:t>
            </a:r>
            <a:r>
              <a:rPr lang="en-US" dirty="0" err="1"/>
              <a:t>programmes</a:t>
            </a:r>
            <a:r>
              <a:rPr lang="en-US" dirty="0"/>
              <a:t> in order that they receive effective health services as part of UHC; equal protection during complex humanitarian emergencies, and the occurrence of natural disasters and in their aftermath; and equal access to cross-sectoral public health interventions, such as provision of safe water, sanitation and hygiene services, to achieve the highest attainable standard of health.</a:t>
            </a:r>
          </a:p>
          <a:p>
            <a:r>
              <a:rPr lang="en-US" dirty="0"/>
              <a:t>To identify and eliminate attitudinal, environmental and institutional obstacles and barriers that prevent persons with disabilities from accessing health, including sexual and reproductive health care services, as well as health-related information, skills and goods, including by making health facilities accessible, by training relevant professionals on the human rights, dignity, autonomy and needs of persons with disabilities, by making information available in accessible formats, and by providing appropriate measures for the exercise of legal capacity in health-related issues.</a:t>
            </a:r>
          </a:p>
          <a:p>
            <a:r>
              <a:rPr lang="en-US" dirty="0"/>
              <a:t>To improve access to rehabilitation and affordable and quality assistive technology within universal health and/or social services coverage, and to ensure their sustainability.</a:t>
            </a:r>
          </a:p>
          <a:p>
            <a:r>
              <a:rPr lang="en-US" dirty="0"/>
              <a:t>To collect health-related data that is disaggregated by disability, age and sex, education level and household income to inform relevant policies and </a:t>
            </a:r>
            <a:r>
              <a:rPr lang="en-US" dirty="0" err="1"/>
              <a:t>programmes</a:t>
            </a:r>
            <a:r>
              <a:rPr lang="en-US" dirty="0"/>
              <a:t>.</a:t>
            </a:r>
          </a:p>
          <a:p>
            <a:r>
              <a:rPr lang="en-US" dirty="0"/>
              <a:t>To provide health services and care of the same quality to persons with disabilities as to others without discrimination, including on the basis of free and informed consent, respecting the human rights, dignity, autonomy, legal capacity and needs of persons with disabilities, including through training and the promulgation of ethical standards for public and private health care.</a:t>
            </a:r>
          </a:p>
          <a:p>
            <a:r>
              <a:rPr lang="en-US" dirty="0"/>
              <a:t>To take measures to ensure comprehensive, accessible and affordable access to health systems and care for all persons with disabilities, while recognizing the unique vulnerabilities of those who may be living in care and congregated living settings in times of public health emergencies, and for special protection against infections in particular for at-risk groups, with protection to include facilitating the education of health and care workers in the area of infection prevention and control to protect all persons with disabilities, whether living in the community or in care and congregated living settings.</a:t>
            </a:r>
          </a:p>
          <a:p>
            <a:r>
              <a:rPr lang="en-US" dirty="0"/>
              <a:t> </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5</a:t>
            </a:fld>
            <a:endParaRPr lang="en-US"/>
          </a:p>
        </p:txBody>
      </p:sp>
    </p:spTree>
    <p:extLst>
      <p:ext uri="{BB962C8B-B14F-4D97-AF65-F5344CB8AC3E}">
        <p14:creationId xmlns:p14="http://schemas.microsoft.com/office/powerpoint/2010/main" val="65606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1.	Ensure progressive universalism and inclusive health financing in advancing UHC to eliminate the additional financial barriers that persons with disabilities face in </a:t>
            </a:r>
            <a:r>
              <a:rPr lang="en-US" dirty="0" err="1"/>
              <a:t>realising</a:t>
            </a:r>
            <a:r>
              <a:rPr lang="en-US" dirty="0"/>
              <a:t> their right to health. This should include testing and scaling-up solutions to reduce out-of-pocket expenditure for those who cannot afford it, while expanding access to health insurance, ensuring that essential services for people with disabilities are also covered.</a:t>
            </a:r>
          </a:p>
          <a:p>
            <a:pPr marL="0" indent="0">
              <a:buNone/>
            </a:pPr>
            <a:r>
              <a:rPr lang="en-US" dirty="0"/>
              <a:t>2.	Ensure advancement of UHC upholds the right of persons with disabilities to available, accessible, acceptable and quality health related goods, facilities and services, including their right to participation in health-related decision-making processes and to non-discrimination, to ensure their enjoyment of the right to health on an equal basis with others. – including their enjoyment of associated rights to food, an adequate standard of living, education, social security and a healthy environment.</a:t>
            </a:r>
          </a:p>
          <a:p>
            <a:pPr marL="0" indent="0">
              <a:buNone/>
            </a:pPr>
            <a:r>
              <a:rPr lang="en-US" dirty="0"/>
              <a:t>3.	Collect, </a:t>
            </a:r>
            <a:r>
              <a:rPr lang="en-US" dirty="0" err="1"/>
              <a:t>analyse</a:t>
            </a:r>
            <a:r>
              <a:rPr lang="en-US" dirty="0"/>
              <a:t>, report and use sex, age and disability disaggregated data on people of all ages to inform equity-based service delivery and decision making and monitoring progress towards health for all. This should be based on reaching those with the greatest need who are the furthest behind first and linked to clear accountability measures.</a:t>
            </a:r>
          </a:p>
          <a:p>
            <a:pPr marL="0" indent="0">
              <a:buNone/>
            </a:pPr>
            <a:r>
              <a:rPr lang="en-US" dirty="0"/>
              <a:t>4.	Identify and prioritize access and inclusion for persons with disabilities and older people at higher risk of intersecting forms of discrimination and disadvantage or who are most exposed to negative social determinants of health, including children, women and girls with disabilities, and those living in poverty, or who are displaced or in remote or insecure contexts. </a:t>
            </a:r>
          </a:p>
          <a:p>
            <a:pPr marL="0" indent="0">
              <a:buNone/>
            </a:pPr>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6</a:t>
            </a:fld>
            <a:endParaRPr lang="en-US"/>
          </a:p>
        </p:txBody>
      </p:sp>
    </p:spTree>
    <p:extLst>
      <p:ext uri="{BB962C8B-B14F-4D97-AF65-F5344CB8AC3E}">
        <p14:creationId xmlns:p14="http://schemas.microsoft.com/office/powerpoint/2010/main" val="590690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 Ensure UHC service packages enable persons with disabilities of all ages to enjoy their right to available, accessible, acceptable and quality goods, facilities, services and information that meet their physical and mental health needs across the full continuum of care and throughout the life course. This must ensure expanded coverage of sexual and reproductive health services, nutrition services, communicable and non-communicable disease prevention and care, immunization, rehabilitation and assistive products, long-term support within the community.</a:t>
            </a:r>
          </a:p>
          <a:p>
            <a:r>
              <a:rPr lang="en-US" dirty="0"/>
              <a:t>6. A key component of a twin-track approach is to make health systems, services and facilities more inclusive to benefit everyone and leave no one behind by investing in universal design, community-based, people-</a:t>
            </a:r>
            <a:r>
              <a:rPr lang="en-US" dirty="0" err="1"/>
              <a:t>centred</a:t>
            </a:r>
            <a:r>
              <a:rPr lang="en-US" dirty="0"/>
              <a:t> and whole-of-society approaches founded upon primary health care and essential public health functions, ensuring health and care services that are accessible to all and close to where people live.</a:t>
            </a:r>
          </a:p>
          <a:p>
            <a:r>
              <a:rPr lang="en-US" dirty="0"/>
              <a:t>7. Advance inclusive health governance, with specific mechanisms that ensure the meaningful engagement of persons with disabilities and older people and their representative </a:t>
            </a:r>
            <a:r>
              <a:rPr lang="en-US" dirty="0" err="1"/>
              <a:t>organisations</a:t>
            </a:r>
            <a:r>
              <a:rPr lang="en-US" dirty="0"/>
              <a:t> at all levels of the health and care policy planning, implementation, monitoring and evaluation. Ensure disability-inclusive feedback mechanisms for quality of health and care services and consider the specific requirements of persons with disabilities in systems to monitor care pathways. Guarantee free and informed consent and bodily autonomy for persons with disabilities of all ages.</a:t>
            </a:r>
          </a:p>
          <a:p>
            <a:r>
              <a:rPr lang="en-US" dirty="0"/>
              <a:t>8. Develop competencies for disability inclusion for the health workforce and provide training in disability inclusion for all health service providers. This should include training on non-discrimination and reasonable accommodations in health care delivery in situations of emergency, including pandemics and other health emergencies.</a:t>
            </a:r>
          </a:p>
          <a:p>
            <a:r>
              <a:rPr lang="en-US" dirty="0"/>
              <a:t>9. Promote deinstitutionalization for persons with disabilities and increase investment in community-based health and care services and support systems, including mental health services, which promote recovery, participation, and rights-based support.</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7</a:t>
            </a:fld>
            <a:endParaRPr lang="en-US"/>
          </a:p>
        </p:txBody>
      </p:sp>
    </p:spTree>
    <p:extLst>
      <p:ext uri="{BB962C8B-B14F-4D97-AF65-F5344CB8AC3E}">
        <p14:creationId xmlns:p14="http://schemas.microsoft.com/office/powerpoint/2010/main" val="2655279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2020, a Joint Statement: Persons with Disabilities and COVID-19 by the Chair of the Committee on the Rights of Persons with Disabilities, on behalf of the Committee on the Rights of Persons with Disabilities and the Special Envoy of the UN Secretary-General on Disability and Accessibility set out States Parties’ obligations under Article 11 of the CRPD to ensure the protection and safety of persons with disabilities in the pandemic response, which should be given close consideration in the implementation of the EU global health strategy in relation to combating health threats – and particularly in the context of the pandemic treaty and IHR negotiations. </a:t>
            </a:r>
          </a:p>
          <a:p>
            <a:r>
              <a:rPr lang="en-US" dirty="0"/>
              <a:t>It is really important that due considerations of equity and human rights, including the right to health, within countries is given due consideration, alongside equity between countries in these negotiations – and accountability for respecting, protecting and fulfilling the right to health for all and other fundamental rights in health emergencies.</a:t>
            </a:r>
          </a:p>
          <a:p>
            <a:r>
              <a:rPr lang="en-US" dirty="0"/>
              <a:t>The Joint Statement advises that States should continue providing to persons with disabilities the health services required specifically because of their disabilities; </a:t>
            </a:r>
          </a:p>
          <a:p>
            <a:r>
              <a:rPr lang="en-US" dirty="0"/>
              <a:t>-	they should prevent discriminatory denial of health care or life-saving services on the basis of disability; </a:t>
            </a:r>
          </a:p>
          <a:p>
            <a:r>
              <a:rPr lang="en-US" dirty="0"/>
              <a:t>-	they must ensure that persons with disabilities, through their representative organizations, are closely consulted with and actively involved in the planning, implementation and monitoring of disease prevention and containment measures; </a:t>
            </a:r>
          </a:p>
          <a:p>
            <a:r>
              <a:rPr lang="en-US" dirty="0"/>
              <a:t>-	they should safeguard the provision of food, medicine, and other supplies for persons with disabilities during situations of isolation and quarantine and ensure the continuation of support in the community and accelerate </a:t>
            </a:r>
            <a:r>
              <a:rPr lang="en-US" dirty="0" err="1"/>
              <a:t>deinstitutionalisation</a:t>
            </a:r>
            <a:r>
              <a:rPr lang="en-US" dirty="0"/>
              <a:t>; </a:t>
            </a:r>
          </a:p>
          <a:p>
            <a:r>
              <a:rPr lang="en-US" dirty="0"/>
              <a:t>-	and all services should be accessible for persons with disabilities on an equal basis with others. </a:t>
            </a:r>
          </a:p>
          <a:p>
            <a:r>
              <a:rPr lang="en-US" dirty="0"/>
              <a:t>-  also to give consideration to diversity among persons with disabilities, including gender, age and deprivation. </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8</a:t>
            </a:fld>
            <a:endParaRPr lang="en-US"/>
          </a:p>
        </p:txBody>
      </p:sp>
    </p:spTree>
    <p:extLst>
      <p:ext uri="{BB962C8B-B14F-4D97-AF65-F5344CB8AC3E}">
        <p14:creationId xmlns:p14="http://schemas.microsoft.com/office/powerpoint/2010/main" val="3966859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EU commitments to disability inclusion must be turned into concrete action. </a:t>
            </a:r>
          </a:p>
          <a:p>
            <a:r>
              <a:rPr lang="en-US" dirty="0"/>
              <a:t>The WHO global report on health equity for persons with disabilities warns that discrepancies often occur between disability legislation or guidelines and implementation in practice and that one of the key reasons for this is a lack of proper monitoring and accountability or enforcement. </a:t>
            </a:r>
          </a:p>
          <a:p>
            <a:r>
              <a:rPr lang="en-US" dirty="0"/>
              <a:t>Monitoring and assessment for disability inclusion needs to be designed into the implementation of the strategy from the get-go, with a clear plan - including feedback mechanisms, participation of persons with disabilities, systems in place to collect the data needed to support monitoring and reporting, and indicators that will help to demonstrate progress. </a:t>
            </a:r>
          </a:p>
          <a:p>
            <a:r>
              <a:rPr lang="en-US" dirty="0"/>
              <a:t>Persons with disabilities and their representative organizations are good sources to hold the health sector accountable for the implementation of disability policies. However, they are generally not consulted or engaged in governance processes, such as health sector planning, </a:t>
            </a:r>
            <a:r>
              <a:rPr lang="en-US" dirty="0" err="1"/>
              <a:t>programme</a:t>
            </a:r>
            <a:r>
              <a:rPr lang="en-US" dirty="0"/>
              <a:t> development and implementation. For example, women and girls with disabilities are rarely consulted on issues such as maternal and child health and wider sexual and reproductive health and rights. </a:t>
            </a:r>
          </a:p>
          <a:p>
            <a:r>
              <a:rPr lang="en-US" dirty="0"/>
              <a:t>Linked to the question of accountability for implementation of the Global Health Strategy itself is the importance of ensuring coherence in implementation with other legal and policy commitments on disability inclusion and human rights.</a:t>
            </a:r>
          </a:p>
          <a:p>
            <a:r>
              <a:rPr lang="en-US" dirty="0"/>
              <a:t>First and foremost, the EU Global Health Strategy must be implemented and monitored in link with CRPD obligations – including Article 32 on international cooperation and development </a:t>
            </a:r>
            <a:r>
              <a:rPr lang="en-US" dirty="0" err="1"/>
              <a:t>programmes</a:t>
            </a:r>
            <a:r>
              <a:rPr lang="en-US" dirty="0"/>
              <a:t>, and Article 11 on situations of risk and emergencies, which includes pandemics and health emergencies.</a:t>
            </a:r>
          </a:p>
          <a:p>
            <a:r>
              <a:rPr lang="en-US" dirty="0"/>
              <a:t>There needs to also be coherence with the EU Disability Rights Strategy – section 6 focuses on promoting the rights of persons globally.</a:t>
            </a:r>
          </a:p>
          <a:p>
            <a:r>
              <a:rPr lang="en-US" dirty="0"/>
              <a:t>&amp; the EU Action Plan on Human Rights and Democracy which commits the EU to advocating for ratification and implementation of the CRPD.</a:t>
            </a:r>
          </a:p>
          <a:p>
            <a:r>
              <a:rPr lang="en-US" dirty="0"/>
              <a:t>&amp; the EU’s Global Disability Summit commitments made last year.</a:t>
            </a:r>
          </a:p>
          <a:p>
            <a:r>
              <a:rPr lang="en-US" dirty="0"/>
              <a:t>Even when community groups are created with representation from persons with disabilities, they express concerns that when asked, their inputs are not fully considered by Implementers.</a:t>
            </a:r>
          </a:p>
          <a:p>
            <a:endParaRPr lang="en-GB" dirty="0"/>
          </a:p>
        </p:txBody>
      </p:sp>
      <p:sp>
        <p:nvSpPr>
          <p:cNvPr id="4" name="Slide Number Placeholder 3"/>
          <p:cNvSpPr>
            <a:spLocks noGrp="1"/>
          </p:cNvSpPr>
          <p:nvPr>
            <p:ph type="sldNum" sz="quarter" idx="5"/>
          </p:nvPr>
        </p:nvSpPr>
        <p:spPr/>
        <p:txBody>
          <a:bodyPr/>
          <a:lstStyle/>
          <a:p>
            <a:fld id="{2385B747-18E9-E746-A276-B387773C2AC8}" type="slidenum">
              <a:rPr lang="en-US" smtClean="0"/>
              <a:t>9</a:t>
            </a:fld>
            <a:endParaRPr lang="en-US"/>
          </a:p>
        </p:txBody>
      </p:sp>
    </p:spTree>
    <p:extLst>
      <p:ext uri="{BB962C8B-B14F-4D97-AF65-F5344CB8AC3E}">
        <p14:creationId xmlns:p14="http://schemas.microsoft.com/office/powerpoint/2010/main" val="1821384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88103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1224645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522199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2458839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5"/>
            <a:ext cx="10363200" cy="1470025"/>
          </a:xfrm>
        </p:spPr>
        <p:txBody>
          <a:bodyPr/>
          <a:lstStyle/>
          <a:p>
            <a:r>
              <a:rPr lang="nl-BE"/>
              <a:t>Cliquez et modifiez le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3559505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1240803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613" y="4406900"/>
            <a:ext cx="10363200" cy="13620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216466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4"/>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4184755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6"/>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12143402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2"/>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3462899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412525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4800" b="1">
                <a:solidFill>
                  <a:srgbClr val="2B818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1">
                <a:solidFill>
                  <a:srgbClr val="005179"/>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4142654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4011613" cy="1162050"/>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25860039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188" y="4800600"/>
            <a:ext cx="7315200" cy="566738"/>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3248020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4450180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8"/>
            <a:ext cx="2743200" cy="5851525"/>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609600" y="274638"/>
            <a:ext cx="8077200" cy="5851525"/>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a:xfrm>
            <a:off x="609600" y="6356350"/>
            <a:ext cx="2844800" cy="365125"/>
          </a:xfrm>
          <a:prstGeom prst="rect">
            <a:avLst/>
          </a:prstGeom>
        </p:spPr>
        <p:txBody>
          <a:bodyPr/>
          <a:lstStyle/>
          <a:p>
            <a:fld id="{28D30282-A83C-6449-B2A9-5815E0F11AB7}" type="datetimeFigureOut">
              <a:rPr lang="fr-FR" smtClean="0"/>
              <a:t>09/03/2023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1A9709A-8D95-C847-9C36-62241B8AFB5A}" type="slidenum">
              <a:rPr lang="fr-FR" smtClean="0"/>
              <a:t>‹#›</a:t>
            </a:fld>
            <a:endParaRPr lang="fr-FR"/>
          </a:p>
        </p:txBody>
      </p:sp>
    </p:spTree>
    <p:extLst>
      <p:ext uri="{BB962C8B-B14F-4D97-AF65-F5344CB8AC3E}">
        <p14:creationId xmlns:p14="http://schemas.microsoft.com/office/powerpoint/2010/main" val="18732268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501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82366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160192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1107975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2079916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17276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256632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A1F09515-3543-45FF-87C0-19A50194DA7B}" type="datetimeFigureOut">
              <a:rPr lang="en-US" smtClean="0"/>
              <a:t>3/9/2023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B90F9FFE-EB2E-4CAC-BA4E-D95B47AF5077}" type="slidenum">
              <a:rPr lang="en-US" smtClean="0"/>
              <a:t>‹#›</a:t>
            </a:fld>
            <a:endParaRPr lang="en-US"/>
          </a:p>
        </p:txBody>
      </p:sp>
    </p:spTree>
    <p:extLst>
      <p:ext uri="{BB962C8B-B14F-4D97-AF65-F5344CB8AC3E}">
        <p14:creationId xmlns:p14="http://schemas.microsoft.com/office/powerpoint/2010/main" val="411429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3613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90000"/>
        </a:lnSpc>
        <a:spcBef>
          <a:spcPct val="0"/>
        </a:spcBef>
        <a:buNone/>
        <a:defRPr sz="4800" b="1" kern="1200">
          <a:solidFill>
            <a:srgbClr val="2B818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kern="1200">
          <a:solidFill>
            <a:srgbClr val="005179"/>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b="1" kern="1200">
          <a:solidFill>
            <a:srgbClr val="0075BB"/>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pied de page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9709A-8D95-C847-9C36-62241B8AFB5A}" type="slidenum">
              <a:rPr lang="fr-FR" smtClean="0"/>
              <a:t>‹#›</a:t>
            </a:fld>
            <a:endParaRPr lang="fr-FR"/>
          </a:p>
        </p:txBody>
      </p:sp>
    </p:spTree>
    <p:extLst>
      <p:ext uri="{BB962C8B-B14F-4D97-AF65-F5344CB8AC3E}">
        <p14:creationId xmlns:p14="http://schemas.microsoft.com/office/powerpoint/2010/main" val="2158304860"/>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14400" y="848277"/>
            <a:ext cx="10363200" cy="1470025"/>
          </a:xfrm>
        </p:spPr>
        <p:txBody>
          <a:bodyPr>
            <a:normAutofit fontScale="90000"/>
          </a:bodyPr>
          <a:lstStyle/>
          <a:p>
            <a:r>
              <a:rPr kumimoji="0" lang="en-GB" sz="4800" b="1" i="0" u="none" strike="noStrike" kern="1200" cap="none" spc="0" normalizeH="0" baseline="0" noProof="0" dirty="0">
                <a:ln>
                  <a:noFill/>
                </a:ln>
                <a:solidFill>
                  <a:srgbClr val="2B8181"/>
                </a:solidFill>
                <a:effectLst/>
                <a:uLnTx/>
                <a:uFillTx/>
                <a:latin typeface="Arial" panose="020B0604020202020204" pitchFamily="34" charset="0"/>
                <a:ea typeface="+mj-ea"/>
                <a:cs typeface="Arial" panose="020B0604020202020204" pitchFamily="34" charset="0"/>
              </a:rPr>
              <a:t>Setting the scene: global health for all, including persons with disabilities </a:t>
            </a:r>
            <a:r>
              <a:rPr lang="en-GB" dirty="0"/>
              <a:t> </a:t>
            </a:r>
            <a:endParaRPr lang="fr-FR" dirty="0"/>
          </a:p>
        </p:txBody>
      </p:sp>
      <p:sp>
        <p:nvSpPr>
          <p:cNvPr id="3" name="Sous-titre 2"/>
          <p:cNvSpPr>
            <a:spLocks noGrp="1"/>
          </p:cNvSpPr>
          <p:nvPr>
            <p:ph type="subTitle" idx="1"/>
          </p:nvPr>
        </p:nvSpPr>
        <p:spPr>
          <a:xfrm>
            <a:off x="1828800" y="2683565"/>
            <a:ext cx="8534400" cy="3637721"/>
          </a:xfrm>
        </p:spPr>
        <p:txBody>
          <a:bodyPr>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Dr Sarah Collinson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6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Inclusive Health Task Group, IDDC</a:t>
            </a:r>
          </a:p>
          <a:p>
            <a:pPr lvl="0" defTabSz="914400">
              <a:lnSpc>
                <a:spcPct val="90000"/>
              </a:lnSpc>
              <a:spcBef>
                <a:spcPts val="1000"/>
              </a:spcBef>
              <a:defRPr/>
            </a:pPr>
            <a:endParaRPr lang="fr-FR" sz="2400" dirty="0"/>
          </a:p>
          <a:p>
            <a:pPr lvl="0" defTabSz="914400">
              <a:lnSpc>
                <a:spcPct val="90000"/>
              </a:lnSpc>
              <a:spcBef>
                <a:spcPts val="1000"/>
              </a:spcBef>
              <a:defRPr/>
            </a:pPr>
            <a:r>
              <a:rPr kumimoji="0" lang="fr-FR"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EESC Permanent Group on </a:t>
            </a:r>
            <a:r>
              <a:rPr kumimoji="0" lang="fr-FR" sz="2200" b="1" i="0" u="none" strike="noStrike" kern="1200" cap="none" spc="0" normalizeH="0" baseline="0" noProof="0" dirty="0" err="1">
                <a:ln>
                  <a:noFill/>
                </a:ln>
                <a:solidFill>
                  <a:srgbClr val="005179"/>
                </a:solidFill>
                <a:effectLst/>
                <a:uLnTx/>
                <a:uFillTx/>
                <a:latin typeface="Arial" panose="020B0604020202020204" pitchFamily="34" charset="0"/>
                <a:ea typeface="+mn-ea"/>
                <a:cs typeface="Arial" panose="020B0604020202020204" pitchFamily="34" charset="0"/>
              </a:rPr>
              <a:t>Disability</a:t>
            </a:r>
            <a:r>
              <a:rPr kumimoji="0" lang="fr-FR"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 Public </a:t>
            </a:r>
            <a:r>
              <a:rPr kumimoji="0" lang="fr-FR" sz="2200" b="1" i="0" u="none" strike="noStrike" kern="1200" cap="none" spc="0" normalizeH="0" baseline="0" noProof="0" dirty="0" err="1">
                <a:ln>
                  <a:noFill/>
                </a:ln>
                <a:solidFill>
                  <a:srgbClr val="005179"/>
                </a:solidFill>
                <a:effectLst/>
                <a:uLnTx/>
                <a:uFillTx/>
                <a:latin typeface="Arial" panose="020B0604020202020204" pitchFamily="34" charset="0"/>
                <a:ea typeface="+mn-ea"/>
                <a:cs typeface="Arial" panose="020B0604020202020204" pitchFamily="34" charset="0"/>
              </a:rPr>
              <a:t>Hearing</a:t>
            </a:r>
            <a:r>
              <a:rPr kumimoji="0" lang="fr-FR"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a:t>
            </a:r>
          </a:p>
          <a:p>
            <a:pPr lvl="0" defTabSz="914400">
              <a:lnSpc>
                <a:spcPct val="90000"/>
              </a:lnSpc>
              <a:spcBef>
                <a:spcPts val="1000"/>
              </a:spcBef>
              <a:defRPr/>
            </a:pPr>
            <a:r>
              <a:rPr kumimoji="0" lang="en-GB"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"Towards a European Health Union and European Global Health Strategy fully inclusive of Persons with Disabilities "</a:t>
            </a:r>
            <a:r>
              <a:rPr kumimoji="0" lang="fr-FR"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rPr>
              <a:t> </a:t>
            </a:r>
          </a:p>
          <a:p>
            <a:pPr lvl="0" defTabSz="914400">
              <a:lnSpc>
                <a:spcPct val="90000"/>
              </a:lnSpc>
              <a:spcBef>
                <a:spcPts val="1000"/>
              </a:spcBef>
              <a:defRPr/>
            </a:pPr>
            <a:r>
              <a:rPr lang="fr-FR" sz="2200" b="1" dirty="0">
                <a:solidFill>
                  <a:srgbClr val="005179"/>
                </a:solidFill>
                <a:latin typeface="Arial" panose="020B0604020202020204" pitchFamily="34" charset="0"/>
                <a:cs typeface="Arial" panose="020B0604020202020204" pitchFamily="34" charset="0"/>
              </a:rPr>
              <a:t>7th March 2023</a:t>
            </a:r>
            <a:endParaRPr kumimoji="0" lang="fr-FR" sz="22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endParaRPr>
          </a:p>
          <a:p>
            <a:pPr lvl="0" defTabSz="914400">
              <a:lnSpc>
                <a:spcPct val="90000"/>
              </a:lnSpc>
              <a:spcBef>
                <a:spcPts val="1000"/>
              </a:spcBef>
              <a:defRPr/>
            </a:pPr>
            <a:endParaRPr kumimoji="0" lang="en-GB" sz="2400" b="1" i="0" u="none" strike="noStrike" kern="1200" cap="none" spc="0" normalizeH="0" baseline="0" noProof="0" dirty="0">
              <a:ln>
                <a:noFill/>
              </a:ln>
              <a:solidFill>
                <a:srgbClr val="005179"/>
              </a:solidFill>
              <a:effectLst/>
              <a:uLnTx/>
              <a:uFillTx/>
              <a:latin typeface="Arial" panose="020B0604020202020204" pitchFamily="34" charset="0"/>
              <a:ea typeface="+mn-ea"/>
              <a:cs typeface="Arial" panose="020B0604020202020204" pitchFamily="34" charset="0"/>
            </a:endParaRPr>
          </a:p>
          <a:p>
            <a:endParaRPr lang="fr-FR" dirty="0"/>
          </a:p>
        </p:txBody>
      </p:sp>
    </p:spTree>
    <p:extLst>
      <p:ext uri="{BB962C8B-B14F-4D97-AF65-F5344CB8AC3E}">
        <p14:creationId xmlns:p14="http://schemas.microsoft.com/office/powerpoint/2010/main" val="3681183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23729" y="119269"/>
            <a:ext cx="10326755" cy="1978991"/>
          </a:xfrm>
        </p:spPr>
        <p:txBody>
          <a:bodyPr>
            <a:normAutofit fontScale="90000"/>
          </a:bodyPr>
          <a:lstStyle/>
          <a:p>
            <a:pPr algn="l"/>
            <a:r>
              <a:rPr lang="en-GB" dirty="0"/>
              <a:t>Health inequities for persons with disabilities result from unfair and unjust conditions</a:t>
            </a:r>
            <a:endParaRPr lang="fr-FR" dirty="0"/>
          </a:p>
        </p:txBody>
      </p:sp>
      <p:sp>
        <p:nvSpPr>
          <p:cNvPr id="3" name="Sous-titre 2"/>
          <p:cNvSpPr>
            <a:spLocks noGrp="1"/>
          </p:cNvSpPr>
          <p:nvPr>
            <p:ph type="subTitle" idx="1"/>
          </p:nvPr>
        </p:nvSpPr>
        <p:spPr>
          <a:xfrm>
            <a:off x="1023729" y="2241480"/>
            <a:ext cx="10654749" cy="4059928"/>
          </a:xfrm>
        </p:spPr>
        <p:txBody>
          <a:bodyPr>
            <a:normAutofit fontScale="92500" lnSpcReduction="20000"/>
          </a:bodyPr>
          <a:lstStyle/>
          <a:p>
            <a:pPr algn="l"/>
            <a:r>
              <a:rPr lang="en-GB" sz="2200" dirty="0"/>
              <a:t>On average, much poorer health and functioning than the general population:</a:t>
            </a:r>
          </a:p>
          <a:p>
            <a:pPr marL="342900" indent="-342900" algn="l">
              <a:buFont typeface="Arial" panose="020B0604020202020204" pitchFamily="34" charset="0"/>
              <a:buChar char="•"/>
            </a:pPr>
            <a:r>
              <a:rPr lang="en-GB" sz="2200" b="0" dirty="0"/>
              <a:t>2.4x higher mortality rates and 10-20 years’ lower life expectancy</a:t>
            </a:r>
          </a:p>
          <a:p>
            <a:pPr marL="342900" indent="-342900" algn="l">
              <a:buFont typeface="Arial" panose="020B0604020202020204" pitchFamily="34" charset="0"/>
              <a:buChar char="•"/>
            </a:pPr>
            <a:r>
              <a:rPr lang="en-GB" sz="2200" b="0" dirty="0"/>
              <a:t>2x the usual risk for non-communicable diseases</a:t>
            </a:r>
          </a:p>
          <a:p>
            <a:pPr marL="342900" indent="-342900" algn="l">
              <a:buFont typeface="Arial" panose="020B0604020202020204" pitchFamily="34" charset="0"/>
              <a:buChar char="•"/>
            </a:pPr>
            <a:r>
              <a:rPr lang="en-GB" sz="2200" b="0" dirty="0"/>
              <a:t>3x more likely to be denied health care</a:t>
            </a:r>
          </a:p>
          <a:p>
            <a:pPr marL="342900" indent="-342900" algn="l">
              <a:buFont typeface="Arial" panose="020B0604020202020204" pitchFamily="34" charset="0"/>
              <a:buChar char="•"/>
            </a:pPr>
            <a:r>
              <a:rPr lang="en-GB" sz="2200" b="0" dirty="0"/>
              <a:t>4x more likely to be treated badly in health care facilities</a:t>
            </a:r>
          </a:p>
          <a:p>
            <a:pPr marL="342900" indent="-342900" algn="l">
              <a:buFont typeface="Arial" panose="020B0604020202020204" pitchFamily="34" charset="0"/>
              <a:buChar char="•"/>
            </a:pPr>
            <a:r>
              <a:rPr lang="en-GB" sz="2200" b="0" dirty="0"/>
              <a:t>3x more likely to die from COVID-19</a:t>
            </a:r>
          </a:p>
          <a:p>
            <a:pPr marL="342900" indent="-342900" algn="l">
              <a:buFont typeface="Arial" panose="020B0604020202020204" pitchFamily="34" charset="0"/>
              <a:buChar char="•"/>
            </a:pPr>
            <a:r>
              <a:rPr lang="en-GB" sz="2200" b="0" dirty="0"/>
              <a:t>Inequities compounded by other intersecting factors, e.g. age, gender, race, sexual orientation, socio-economic status, displacement or migrant status</a:t>
            </a:r>
          </a:p>
          <a:p>
            <a:pPr marL="342900" indent="-342900" algn="l">
              <a:buFont typeface="Arial" panose="020B0604020202020204" pitchFamily="34" charset="0"/>
              <a:buChar char="•"/>
            </a:pPr>
            <a:r>
              <a:rPr lang="en-GB" sz="2200" b="0" dirty="0"/>
              <a:t>More likely to live in poverty and to find healthcare unaffordable or face catastrophic health expenditure than other people</a:t>
            </a:r>
          </a:p>
          <a:p>
            <a:pPr marL="342900" indent="-342900" algn="l">
              <a:buFont typeface="Arial" panose="020B0604020202020204" pitchFamily="34" charset="0"/>
              <a:buChar char="•"/>
            </a:pPr>
            <a:r>
              <a:rPr lang="en-GB" sz="2200" b="0" dirty="0"/>
              <a:t>Inequities greatly intensified in disasters, humanitarian crises and health emergencies</a:t>
            </a:r>
          </a:p>
          <a:p>
            <a:pPr marL="342900" indent="-342900" algn="l">
              <a:buFont typeface="Arial" panose="020B0604020202020204" pitchFamily="34" charset="0"/>
              <a:buChar char="•"/>
            </a:pPr>
            <a:r>
              <a:rPr lang="en-GB" sz="2200" b="0" dirty="0"/>
              <a:t>Persons with psychosocial or intellectual disabilities, older people and women and girls with disabilities are among the most left behind by health systems</a:t>
            </a:r>
            <a:endParaRPr lang="fr-FR" sz="2200" b="0" dirty="0"/>
          </a:p>
        </p:txBody>
      </p:sp>
    </p:spTree>
    <p:extLst>
      <p:ext uri="{BB962C8B-B14F-4D97-AF65-F5344CB8AC3E}">
        <p14:creationId xmlns:p14="http://schemas.microsoft.com/office/powerpoint/2010/main" val="664457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3183" y="137160"/>
            <a:ext cx="10505660" cy="1707140"/>
          </a:xfrm>
        </p:spPr>
        <p:txBody>
          <a:bodyPr>
            <a:normAutofit/>
          </a:bodyPr>
          <a:lstStyle/>
          <a:p>
            <a:pPr algn="l"/>
            <a:r>
              <a:rPr lang="en-GB" sz="3800" dirty="0"/>
              <a:t>Health inequities are avoidable, and promoting health equity for persons with disabilities benefits everyone</a:t>
            </a:r>
            <a:endParaRPr lang="fr-FR" sz="3800" dirty="0"/>
          </a:p>
        </p:txBody>
      </p:sp>
      <p:sp>
        <p:nvSpPr>
          <p:cNvPr id="3" name="Sous-titre 2"/>
          <p:cNvSpPr>
            <a:spLocks noGrp="1"/>
          </p:cNvSpPr>
          <p:nvPr>
            <p:ph type="subTitle" idx="1"/>
          </p:nvPr>
        </p:nvSpPr>
        <p:spPr>
          <a:xfrm>
            <a:off x="1189383" y="2061470"/>
            <a:ext cx="9485243" cy="2490650"/>
          </a:xfrm>
        </p:spPr>
        <p:txBody>
          <a:bodyPr>
            <a:noAutofit/>
          </a:bodyPr>
          <a:lstStyle/>
          <a:p>
            <a:pPr marL="342900" indent="-342900" algn="l">
              <a:lnSpc>
                <a:spcPct val="114000"/>
              </a:lnSpc>
              <a:buFont typeface="Arial" panose="020B0604020202020204" pitchFamily="34" charset="0"/>
              <a:buChar char="•"/>
            </a:pPr>
            <a:r>
              <a:rPr lang="en-GB" sz="2000" b="0" dirty="0"/>
              <a:t>Differences in health outcomes are caused in large part by unjust or unfair factors which can and should be addressed 
States have an international legal duty to address health inequities so that persons with disabilities can enjoy their right to health, and to ensure non-discrimination in health
Addressing inequities is inherent in UHC and contributes to universality, people-centredness and non-discrimination in health systems
Large segments of the population will experience similar barriers and/or will benefit from measures to address health inequities, including older people, persons with NCDs, women and girls, people with limited literacy skills, migrants and displaced persons</a:t>
            </a:r>
            <a:endParaRPr lang="fr-FR" sz="2000" b="0" dirty="0"/>
          </a:p>
        </p:txBody>
      </p:sp>
    </p:spTree>
    <p:extLst>
      <p:ext uri="{BB962C8B-B14F-4D97-AF65-F5344CB8AC3E}">
        <p14:creationId xmlns:p14="http://schemas.microsoft.com/office/powerpoint/2010/main" val="766271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911777"/>
            <a:ext cx="10515600" cy="1751910"/>
          </a:xfrm>
        </p:spPr>
        <p:txBody>
          <a:bodyPr>
            <a:noAutofit/>
          </a:bodyPr>
          <a:lstStyle/>
          <a:p>
            <a:r>
              <a:rPr lang="en-GB" sz="3800" dirty="0"/>
              <a:t>Opportunities for promoting health equity and realizing the right to health for persons with disabilities under the EU global health strategy three priorities:</a:t>
            </a:r>
            <a:endParaRPr lang="fr-FR" sz="3800" dirty="0"/>
          </a:p>
        </p:txBody>
      </p:sp>
      <p:sp>
        <p:nvSpPr>
          <p:cNvPr id="3" name="Espace réservé du contenu 2"/>
          <p:cNvSpPr>
            <a:spLocks noGrp="1"/>
          </p:cNvSpPr>
          <p:nvPr>
            <p:ph idx="1"/>
          </p:nvPr>
        </p:nvSpPr>
        <p:spPr>
          <a:xfrm>
            <a:off x="838200" y="3277829"/>
            <a:ext cx="10515600" cy="2249418"/>
          </a:xfrm>
        </p:spPr>
        <p:txBody>
          <a:bodyPr/>
          <a:lstStyle/>
          <a:p>
            <a:pPr marL="0" indent="0">
              <a:buNone/>
            </a:pPr>
            <a:r>
              <a:rPr lang="en-GB" dirty="0"/>
              <a:t>     - Delivering better health and well-being across the life-course</a:t>
            </a:r>
          </a:p>
          <a:p>
            <a:pPr marL="0" indent="0">
              <a:buNone/>
            </a:pPr>
            <a:endParaRPr lang="en-GB" dirty="0"/>
          </a:p>
          <a:p>
            <a:pPr marL="0" indent="0">
              <a:buNone/>
            </a:pPr>
            <a:r>
              <a:rPr lang="en-GB" dirty="0"/>
              <a:t>     - Strengthening health systems and advancing UHC</a:t>
            </a:r>
          </a:p>
          <a:p>
            <a:pPr marL="0" indent="0">
              <a:buNone/>
            </a:pPr>
            <a:endParaRPr lang="en-GB" dirty="0"/>
          </a:p>
          <a:p>
            <a:pPr marL="0" indent="0">
              <a:buNone/>
            </a:pPr>
            <a:r>
              <a:rPr lang="en-GB" dirty="0"/>
              <a:t>     - Preventing and combating health threats, including pandemics</a:t>
            </a:r>
          </a:p>
          <a:p>
            <a:pPr marL="0" indent="0">
              <a:buNone/>
            </a:pPr>
            <a:endParaRPr lang="fr-FR" dirty="0"/>
          </a:p>
        </p:txBody>
      </p:sp>
    </p:spTree>
    <p:extLst>
      <p:ext uri="{BB962C8B-B14F-4D97-AF65-F5344CB8AC3E}">
        <p14:creationId xmlns:p14="http://schemas.microsoft.com/office/powerpoint/2010/main" val="2344469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4380" y="125730"/>
            <a:ext cx="10767060" cy="915034"/>
          </a:xfrm>
        </p:spPr>
        <p:txBody>
          <a:bodyPr>
            <a:normAutofit/>
          </a:bodyPr>
          <a:lstStyle/>
          <a:p>
            <a:pPr algn="l"/>
            <a:r>
              <a:rPr lang="en-GB" sz="2800" dirty="0"/>
              <a:t>What specific measures are needed to deliver a tangible improvement in health equity for persons with disabilities?</a:t>
            </a:r>
            <a:endParaRPr lang="fr-FR" sz="2800" dirty="0"/>
          </a:p>
        </p:txBody>
      </p:sp>
      <p:sp>
        <p:nvSpPr>
          <p:cNvPr id="3" name="Sous-titre 2"/>
          <p:cNvSpPr>
            <a:spLocks noGrp="1"/>
          </p:cNvSpPr>
          <p:nvPr>
            <p:ph type="subTitle" idx="1"/>
          </p:nvPr>
        </p:nvSpPr>
        <p:spPr>
          <a:xfrm>
            <a:off x="754380" y="1166493"/>
            <a:ext cx="11201400" cy="4754247"/>
          </a:xfrm>
        </p:spPr>
        <p:txBody>
          <a:bodyPr>
            <a:noAutofit/>
          </a:bodyPr>
          <a:lstStyle/>
          <a:p>
            <a:pPr algn="l"/>
            <a:r>
              <a:rPr lang="fr-FR" sz="2150" dirty="0" err="1"/>
              <a:t>Commitments</a:t>
            </a:r>
            <a:r>
              <a:rPr lang="fr-FR" sz="2150" dirty="0"/>
              <a:t> made by EU </a:t>
            </a:r>
            <a:r>
              <a:rPr lang="fr-FR" sz="2150" dirty="0" err="1"/>
              <a:t>Member</a:t>
            </a:r>
            <a:r>
              <a:rPr lang="fr-FR" sz="2150" dirty="0"/>
              <a:t> States in WHA </a:t>
            </a:r>
            <a:r>
              <a:rPr lang="fr-FR" sz="2150" dirty="0" err="1"/>
              <a:t>Resolution</a:t>
            </a:r>
            <a:r>
              <a:rPr lang="fr-FR" sz="2150" dirty="0"/>
              <a:t> 74.8:</a:t>
            </a:r>
            <a:endParaRPr lang="fr-FR" sz="2150" b="0" dirty="0"/>
          </a:p>
          <a:p>
            <a:pPr marL="342900" indent="-342900" algn="l">
              <a:buFont typeface="Arial" panose="020B0604020202020204" pitchFamily="34" charset="0"/>
              <a:buChar char="•"/>
            </a:pPr>
            <a:r>
              <a:rPr lang="en-GB" sz="2150" b="0" dirty="0"/>
              <a:t>To incorporate a disability- and gender-sensitive and inclusive approach, including by consulting with and actively involving persons with disabilities and their representative organizations</a:t>
            </a:r>
          </a:p>
          <a:p>
            <a:pPr marL="342900" indent="-342900" algn="l">
              <a:buFont typeface="Arial" panose="020B0604020202020204" pitchFamily="34" charset="0"/>
              <a:buChar char="•"/>
            </a:pPr>
            <a:r>
              <a:rPr lang="en-GB" sz="2150" b="0" dirty="0"/>
              <a:t>To identify and eliminate attitudinal, environmental and institutional obstacles and barriers to health</a:t>
            </a:r>
          </a:p>
          <a:p>
            <a:pPr marL="342900" indent="-342900" algn="l">
              <a:buFont typeface="Arial" panose="020B0604020202020204" pitchFamily="34" charset="0"/>
              <a:buChar char="•"/>
            </a:pPr>
            <a:r>
              <a:rPr lang="en-GB" sz="2150" b="0" dirty="0"/>
              <a:t>To develop, implement and strengthen policies and programmes to improve access to rehabilitation and affordable and quality assistive technology</a:t>
            </a:r>
          </a:p>
          <a:p>
            <a:pPr marL="342900" indent="-342900" algn="l">
              <a:buFont typeface="Arial" panose="020B0604020202020204" pitchFamily="34" charset="0"/>
              <a:buChar char="•"/>
            </a:pPr>
            <a:r>
              <a:rPr lang="en-GB" sz="2150" b="0" dirty="0"/>
              <a:t>To collect disaggregated health-related data to inform relevant policies and programmes</a:t>
            </a:r>
          </a:p>
          <a:p>
            <a:pPr marL="342900" indent="-342900" algn="l">
              <a:buFont typeface="Arial" panose="020B0604020202020204" pitchFamily="34" charset="0"/>
              <a:buChar char="•"/>
            </a:pPr>
            <a:r>
              <a:rPr lang="en-GB" sz="2150" b="0" dirty="0"/>
              <a:t>To provide health services and care of the same quality to persons with disabilities as to others without discrimination on grounds of disability</a:t>
            </a:r>
          </a:p>
          <a:p>
            <a:pPr marL="342900" indent="-342900" algn="l">
              <a:buFont typeface="Arial" panose="020B0604020202020204" pitchFamily="34" charset="0"/>
              <a:buChar char="•"/>
            </a:pPr>
            <a:r>
              <a:rPr lang="en-GB" sz="2150" b="0" dirty="0"/>
              <a:t>To take measures to ensure comprehensive, accessible and affordable access to health systems and care for all persons with disabilities, while recognizing unique vulnerabilities in times of public health emergencies</a:t>
            </a:r>
            <a:endParaRPr lang="fr-FR" sz="2150" b="0" dirty="0"/>
          </a:p>
        </p:txBody>
      </p:sp>
    </p:spTree>
    <p:extLst>
      <p:ext uri="{BB962C8B-B14F-4D97-AF65-F5344CB8AC3E}">
        <p14:creationId xmlns:p14="http://schemas.microsoft.com/office/powerpoint/2010/main" val="80228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0105" y="342900"/>
            <a:ext cx="9639300" cy="1303972"/>
          </a:xfrm>
        </p:spPr>
        <p:txBody>
          <a:bodyPr>
            <a:normAutofit/>
          </a:bodyPr>
          <a:lstStyle/>
          <a:p>
            <a:pPr algn="l"/>
            <a:r>
              <a:rPr lang="en-GB" sz="4400" dirty="0"/>
              <a:t>Delivering better health and well-being across the life-course</a:t>
            </a:r>
            <a:endParaRPr lang="fr-FR" sz="4400" dirty="0"/>
          </a:p>
        </p:txBody>
      </p:sp>
      <p:sp>
        <p:nvSpPr>
          <p:cNvPr id="3" name="Sous-titre 2"/>
          <p:cNvSpPr>
            <a:spLocks noGrp="1"/>
          </p:cNvSpPr>
          <p:nvPr>
            <p:ph type="subTitle" idx="1"/>
          </p:nvPr>
        </p:nvSpPr>
        <p:spPr>
          <a:xfrm>
            <a:off x="822960" y="1783080"/>
            <a:ext cx="10984230" cy="4857750"/>
          </a:xfrm>
        </p:spPr>
        <p:txBody>
          <a:bodyPr>
            <a:noAutofit/>
          </a:bodyPr>
          <a:lstStyle/>
          <a:p>
            <a:pPr marL="342900" indent="-342900" algn="l">
              <a:buFont typeface="Arial" panose="020B0604020202020204" pitchFamily="34" charset="0"/>
              <a:buChar char="•"/>
            </a:pPr>
            <a:r>
              <a:rPr lang="en-GB" sz="2200" b="0" dirty="0"/>
              <a:t>Adopt progressive universalism as a driver of health financing and ensure social protection mechanisms support the diverse health and associated needs of persons with disabilities and eliminate the additional financial barriers that they face in realizing their right to health</a:t>
            </a:r>
          </a:p>
          <a:p>
            <a:pPr marL="342900" indent="-342900" algn="l">
              <a:buFont typeface="Arial" panose="020B0604020202020204" pitchFamily="34" charset="0"/>
              <a:buChar char="•"/>
            </a:pPr>
            <a:r>
              <a:rPr lang="en-GB" sz="2200" b="0" dirty="0"/>
              <a:t>Promote respect, protection and fulfilment of all rights associated with the right to health for persons with disabilities, including non-discrimination and the right to food, an adequate standard of living, education, social security and a healthy environment</a:t>
            </a:r>
          </a:p>
          <a:p>
            <a:pPr marL="342900" indent="-342900" algn="l">
              <a:buFont typeface="Arial" panose="020B0604020202020204" pitchFamily="34" charset="0"/>
              <a:buChar char="•"/>
            </a:pPr>
            <a:r>
              <a:rPr lang="en-GB" sz="2200" b="0" dirty="0"/>
              <a:t>Collect, analyse, report and use sex-, age- and disability-disaggregated data on people of all ages to inform equity-based service delivery and decision making and monitoring of progress towards health equity for persons with disabilities</a:t>
            </a:r>
            <a:endParaRPr lang="fr-FR" sz="2200" b="0" dirty="0"/>
          </a:p>
          <a:p>
            <a:pPr marL="342900" indent="-342900" algn="l">
              <a:buFont typeface="Arial" panose="020B0604020202020204" pitchFamily="34" charset="0"/>
              <a:buChar char="•"/>
            </a:pPr>
            <a:r>
              <a:rPr lang="en-GB" sz="2200" b="0" dirty="0"/>
              <a:t>Identify barriers and prioritize action to ensure access and inclusion for persons with disabilities at higher risk of intersecting forms of discrimination and disadvantage or who are most exposed to negative social determinants of health</a:t>
            </a:r>
          </a:p>
        </p:txBody>
      </p:sp>
    </p:spTree>
    <p:extLst>
      <p:ext uri="{BB962C8B-B14F-4D97-AF65-F5344CB8AC3E}">
        <p14:creationId xmlns:p14="http://schemas.microsoft.com/office/powerpoint/2010/main" val="2022430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0120" y="80010"/>
            <a:ext cx="9707880" cy="1155382"/>
          </a:xfrm>
        </p:spPr>
        <p:txBody>
          <a:bodyPr>
            <a:normAutofit/>
          </a:bodyPr>
          <a:lstStyle/>
          <a:p>
            <a:pPr algn="l"/>
            <a:r>
              <a:rPr lang="en-GB" sz="3800" dirty="0"/>
              <a:t>Strengthening health systems and advancing UHC</a:t>
            </a:r>
            <a:endParaRPr lang="fr-FR" sz="3800" dirty="0"/>
          </a:p>
        </p:txBody>
      </p:sp>
      <p:sp>
        <p:nvSpPr>
          <p:cNvPr id="3" name="Sous-titre 2"/>
          <p:cNvSpPr>
            <a:spLocks noGrp="1"/>
          </p:cNvSpPr>
          <p:nvPr>
            <p:ph type="subTitle" idx="1"/>
          </p:nvPr>
        </p:nvSpPr>
        <p:spPr>
          <a:xfrm>
            <a:off x="960120" y="1235392"/>
            <a:ext cx="10755630" cy="4445318"/>
          </a:xfrm>
        </p:spPr>
        <p:txBody>
          <a:bodyPr>
            <a:noAutofit/>
          </a:bodyPr>
          <a:lstStyle/>
          <a:p>
            <a:pPr marL="342900" indent="-342900" algn="l">
              <a:buFont typeface="Arial" panose="020B0604020202020204" pitchFamily="34" charset="0"/>
              <a:buChar char="•"/>
            </a:pPr>
            <a:r>
              <a:rPr lang="en-GB" sz="2200" b="0" dirty="0"/>
              <a:t>Make health systems, services and facilities more inclusive by increasing funding to address health inequities for persons with disabilities and investing in universal design, community-based, people-centred, human rights-based and whole-of-society approaches founded on PHC and essential public health functions</a:t>
            </a:r>
          </a:p>
          <a:p>
            <a:pPr marL="342900" indent="-342900" algn="l">
              <a:buFont typeface="Arial" panose="020B0604020202020204" pitchFamily="34" charset="0"/>
              <a:buChar char="•"/>
            </a:pPr>
            <a:r>
              <a:rPr lang="en-GB" sz="2200" b="0" dirty="0"/>
              <a:t>Advance mechanisms to ensure the meaningful participation of persons with disabilities and their representative organisations (including women and girls with disabilities) at all levels </a:t>
            </a:r>
          </a:p>
          <a:p>
            <a:pPr marL="342900" indent="-342900" algn="l">
              <a:buFont typeface="Arial" panose="020B0604020202020204" pitchFamily="34" charset="0"/>
              <a:buChar char="•"/>
            </a:pPr>
            <a:r>
              <a:rPr lang="en-GB" sz="2200" b="0" dirty="0"/>
              <a:t>Develop UHC service packages with a ‘twin-track’ approach to ensuring access to and availability of acceptable and quality goods, facilities, services and information that meet their physical and mental health needs across the full continuum of care and throughout the life course</a:t>
            </a:r>
          </a:p>
          <a:p>
            <a:pPr marL="342900" indent="-342900" algn="l">
              <a:buFont typeface="Arial" panose="020B0604020202020204" pitchFamily="34" charset="0"/>
              <a:buChar char="•"/>
            </a:pPr>
            <a:r>
              <a:rPr lang="en-GB" sz="2200" b="0" dirty="0"/>
              <a:t>Develop competencies for disability inclusion for the health workforce and provide training in disability inclusion for all health service providers</a:t>
            </a:r>
          </a:p>
          <a:p>
            <a:pPr marL="342900" indent="-342900" algn="l">
              <a:buFont typeface="Arial" panose="020B0604020202020204" pitchFamily="34" charset="0"/>
              <a:buChar char="•"/>
            </a:pPr>
            <a:r>
              <a:rPr lang="en-GB" sz="2200" b="0" dirty="0"/>
              <a:t>Promote de-institutionalization and increase investment in community-based health and care services and support systems</a:t>
            </a:r>
            <a:endParaRPr lang="fr-FR" sz="2200" b="0" dirty="0"/>
          </a:p>
        </p:txBody>
      </p:sp>
    </p:spTree>
    <p:extLst>
      <p:ext uri="{BB962C8B-B14F-4D97-AF65-F5344CB8AC3E}">
        <p14:creationId xmlns:p14="http://schemas.microsoft.com/office/powerpoint/2010/main" val="1290045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51560" y="240030"/>
            <a:ext cx="9616440" cy="1303972"/>
          </a:xfrm>
        </p:spPr>
        <p:txBody>
          <a:bodyPr>
            <a:normAutofit/>
          </a:bodyPr>
          <a:lstStyle/>
          <a:p>
            <a:pPr algn="l"/>
            <a:r>
              <a:rPr lang="en-GB" sz="4400" dirty="0"/>
              <a:t>Preventing and combating health threats, including pandemics</a:t>
            </a:r>
            <a:endParaRPr lang="fr-FR" sz="4400" dirty="0"/>
          </a:p>
        </p:txBody>
      </p:sp>
      <p:sp>
        <p:nvSpPr>
          <p:cNvPr id="3" name="Sous-titre 2"/>
          <p:cNvSpPr>
            <a:spLocks noGrp="1"/>
          </p:cNvSpPr>
          <p:nvPr>
            <p:ph type="subTitle" idx="1"/>
          </p:nvPr>
        </p:nvSpPr>
        <p:spPr>
          <a:xfrm>
            <a:off x="1051560" y="1657350"/>
            <a:ext cx="9616440" cy="4720590"/>
          </a:xfrm>
        </p:spPr>
        <p:txBody>
          <a:bodyPr>
            <a:normAutofit fontScale="92500" lnSpcReduction="10000"/>
          </a:bodyPr>
          <a:lstStyle/>
          <a:p>
            <a:pPr algn="l"/>
            <a:r>
              <a:rPr lang="en-GB" b="0" dirty="0"/>
              <a:t>In the development of a new global health emergencies architecture, including the new pandemic treaty and amendments to the IHR, ensure that full attention and recognition is given to:</a:t>
            </a:r>
          </a:p>
          <a:p>
            <a:pPr marL="342900" indent="-342900" algn="l">
              <a:buFontTx/>
              <a:buChar char="-"/>
            </a:pPr>
            <a:r>
              <a:rPr lang="en-GB" b="0" dirty="0"/>
              <a:t>Measures to advance equity within countries (as well as between countries), including health equity through strengthened inclusive health systems</a:t>
            </a:r>
          </a:p>
          <a:p>
            <a:pPr marL="342900" indent="-342900" algn="l">
              <a:buFontTx/>
              <a:buChar char="-"/>
            </a:pPr>
            <a:r>
              <a:rPr lang="en-GB" b="0" dirty="0"/>
              <a:t>The realization of fundamental economic, social and cultural rights as integral to preventing and combating health threats</a:t>
            </a:r>
          </a:p>
          <a:p>
            <a:pPr marL="342900" indent="-342900" algn="l">
              <a:buFontTx/>
              <a:buChar char="-"/>
            </a:pPr>
            <a:r>
              <a:rPr lang="en-GB" b="0" dirty="0"/>
              <a:t>Equity of access to health products, services, facilities and information and to other essential services in situations of emergency, taking into account the additional and specific risks and barriers faced by persons with disabilities </a:t>
            </a:r>
          </a:p>
          <a:p>
            <a:pPr marL="342900" indent="-342900" algn="l">
              <a:buFontTx/>
              <a:buChar char="-"/>
            </a:pPr>
            <a:r>
              <a:rPr lang="en-GB" b="0" dirty="0"/>
              <a:t>All necessary measures to promote and protect the rights of persons with disabilities, including the right to health and non-discrimination (Article 11,  CRPD)</a:t>
            </a:r>
          </a:p>
          <a:p>
            <a:pPr algn="l"/>
            <a:endParaRPr lang="en-GB" b="0" dirty="0"/>
          </a:p>
          <a:p>
            <a:pPr algn="l"/>
            <a:endParaRPr lang="fr-FR" b="0" dirty="0"/>
          </a:p>
        </p:txBody>
      </p:sp>
    </p:spTree>
    <p:extLst>
      <p:ext uri="{BB962C8B-B14F-4D97-AF65-F5344CB8AC3E}">
        <p14:creationId xmlns:p14="http://schemas.microsoft.com/office/powerpoint/2010/main" val="184438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48690" y="133348"/>
            <a:ext cx="9616440" cy="1899284"/>
          </a:xfrm>
        </p:spPr>
        <p:txBody>
          <a:bodyPr>
            <a:noAutofit/>
          </a:bodyPr>
          <a:lstStyle/>
          <a:p>
            <a:pPr algn="l"/>
            <a:r>
              <a:rPr lang="en-GB" sz="3200" dirty="0"/>
              <a:t>Principle 20. Assess progress and ensure the accountability of the EU’s global health action through permanent</a:t>
            </a:r>
            <a:br>
              <a:rPr lang="en-GB" sz="3200" dirty="0"/>
            </a:br>
            <a:r>
              <a:rPr lang="en-GB" sz="3200" dirty="0"/>
              <a:t>monitoring and assessment</a:t>
            </a:r>
            <a:endParaRPr lang="fr-FR" sz="3200" dirty="0"/>
          </a:p>
        </p:txBody>
      </p:sp>
      <p:sp>
        <p:nvSpPr>
          <p:cNvPr id="3" name="Sous-titre 2"/>
          <p:cNvSpPr>
            <a:spLocks noGrp="1"/>
          </p:cNvSpPr>
          <p:nvPr>
            <p:ph type="subTitle" idx="1"/>
          </p:nvPr>
        </p:nvSpPr>
        <p:spPr>
          <a:xfrm>
            <a:off x="948690" y="2198372"/>
            <a:ext cx="9978390" cy="4331970"/>
          </a:xfrm>
        </p:spPr>
        <p:txBody>
          <a:bodyPr>
            <a:normAutofit fontScale="25000" lnSpcReduction="20000"/>
          </a:bodyPr>
          <a:lstStyle/>
          <a:p>
            <a:pPr algn="l"/>
            <a:r>
              <a:rPr lang="en-GB" sz="6500" dirty="0"/>
              <a:t>Important that EU commitments to disability inclusion are turned into concrete action</a:t>
            </a:r>
            <a:endParaRPr lang="en-GB" sz="6500" b="0" dirty="0"/>
          </a:p>
          <a:p>
            <a:pPr marL="342900" indent="-342900" algn="l">
              <a:lnSpc>
                <a:spcPct val="120000"/>
              </a:lnSpc>
              <a:buFont typeface="Arial" panose="020B0604020202020204" pitchFamily="34" charset="0"/>
              <a:buChar char="•"/>
            </a:pPr>
            <a:r>
              <a:rPr lang="en-GB" sz="7200" b="0" dirty="0"/>
              <a:t>Ensure disability-inclusive feedback mechanisms for quality of health services </a:t>
            </a:r>
          </a:p>
          <a:p>
            <a:pPr marL="342900" indent="-342900" algn="l">
              <a:lnSpc>
                <a:spcPct val="120000"/>
              </a:lnSpc>
              <a:buFont typeface="Arial" panose="020B0604020202020204" pitchFamily="34" charset="0"/>
              <a:buChar char="•"/>
            </a:pPr>
            <a:r>
              <a:rPr lang="en-GB" sz="7200" b="0" dirty="0"/>
              <a:t>Ensure meaningful participation of persons with disabilities and OPDs in policy and service design, implementation and monitoring at all levels</a:t>
            </a:r>
          </a:p>
          <a:p>
            <a:pPr marL="342900" indent="-342900" algn="l">
              <a:lnSpc>
                <a:spcPct val="120000"/>
              </a:lnSpc>
              <a:buFont typeface="Arial" panose="020B0604020202020204" pitchFamily="34" charset="0"/>
              <a:buChar char="•"/>
            </a:pPr>
            <a:r>
              <a:rPr lang="en-GB" sz="7200" b="0" dirty="0"/>
              <a:t>Consider the specific needs of persons with disabilities in systems to monitor care pathways</a:t>
            </a:r>
          </a:p>
          <a:p>
            <a:pPr marL="342900" indent="-342900" algn="l">
              <a:lnSpc>
                <a:spcPct val="120000"/>
              </a:lnSpc>
              <a:buFont typeface="Arial" panose="020B0604020202020204" pitchFamily="34" charset="0"/>
              <a:buChar char="•"/>
            </a:pPr>
            <a:r>
              <a:rPr lang="en-GB" sz="7200" b="0" dirty="0"/>
              <a:t>Create a monitoring and evaluation plan for disability inclusion</a:t>
            </a:r>
          </a:p>
          <a:p>
            <a:pPr marL="342900" indent="-342900" algn="l">
              <a:lnSpc>
                <a:spcPct val="120000"/>
              </a:lnSpc>
              <a:buFont typeface="Arial" panose="020B0604020202020204" pitchFamily="34" charset="0"/>
              <a:buChar char="•"/>
            </a:pPr>
            <a:r>
              <a:rPr lang="en-GB" sz="7200" b="0" dirty="0"/>
              <a:t>Collect, report and use sex-, age- and disability-disaggregated data on people of all ages to inform equity-based service delivery and decision making and monitoring of progress </a:t>
            </a:r>
          </a:p>
          <a:p>
            <a:pPr marL="342900" indent="-342900" algn="l">
              <a:lnSpc>
                <a:spcPct val="120000"/>
              </a:lnSpc>
              <a:buFont typeface="Arial" panose="020B0604020202020204" pitchFamily="34" charset="0"/>
              <a:buChar char="•"/>
            </a:pPr>
            <a:r>
              <a:rPr lang="en-GB" sz="7200" b="0" dirty="0"/>
              <a:t>Integrate indicators for disability inclusion / equity into the global health strategy accountability framework and monitoring and reporting frameworks for programmes and country health systems</a:t>
            </a:r>
          </a:p>
          <a:p>
            <a:pPr marL="342900" indent="-342900" algn="l">
              <a:lnSpc>
                <a:spcPct val="120000"/>
              </a:lnSpc>
              <a:buFont typeface="Arial" panose="020B0604020202020204" pitchFamily="34" charset="0"/>
              <a:buChar char="•"/>
            </a:pPr>
            <a:r>
              <a:rPr lang="en-GB" sz="7200" b="0" dirty="0"/>
              <a:t>Coherence with CRPD commitments &amp; EU Disability Rights Strategy</a:t>
            </a:r>
          </a:p>
          <a:p>
            <a:pPr algn="l"/>
            <a:endParaRPr lang="en-GB" b="0" dirty="0"/>
          </a:p>
          <a:p>
            <a:pPr marL="342900" indent="-342900" algn="l">
              <a:buFont typeface="Arial" panose="020B0604020202020204" pitchFamily="34" charset="0"/>
              <a:buChar char="•"/>
            </a:pPr>
            <a:endParaRPr lang="en-GB" b="0" dirty="0"/>
          </a:p>
          <a:p>
            <a:pPr algn="l"/>
            <a:endParaRPr lang="fr-FR" b="0" dirty="0"/>
          </a:p>
        </p:txBody>
      </p:sp>
    </p:spTree>
    <p:extLst>
      <p:ext uri="{BB962C8B-B14F-4D97-AF65-F5344CB8AC3E}">
        <p14:creationId xmlns:p14="http://schemas.microsoft.com/office/powerpoint/2010/main" val="381021962"/>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WHO_presentation_template_R1_V06</Template>
  <TotalTime>3</TotalTime>
  <Words>4151</Words>
  <Application>Microsoft Office PowerPoint</Application>
  <PresentationFormat>Widescreen</PresentationFormat>
  <Paragraphs>142</Paragraphs>
  <Slides>9</Slides>
  <Notes>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1_Office Theme</vt:lpstr>
      <vt:lpstr>Conception personnalisée</vt:lpstr>
      <vt:lpstr>Setting the scene: global health for all, including persons with disabilities  </vt:lpstr>
      <vt:lpstr>Health inequities for persons with disabilities result from unfair and unjust conditions</vt:lpstr>
      <vt:lpstr>Health inequities are avoidable, and promoting health equity for persons with disabilities benefits everyone</vt:lpstr>
      <vt:lpstr>Opportunities for promoting health equity and realizing the right to health for persons with disabilities under the EU global health strategy three priorities:</vt:lpstr>
      <vt:lpstr>What specific measures are needed to deliver a tangible improvement in health equity for persons with disabilities?</vt:lpstr>
      <vt:lpstr>Delivering better health and well-being across the life-course</vt:lpstr>
      <vt:lpstr>Strengthening health systems and advancing UHC</vt:lpstr>
      <vt:lpstr>Preventing and combating health threats, including pandemics</vt:lpstr>
      <vt:lpstr>Principle 20. Assess progress and ensure the accountability of the EU’s global health action through permanent monitoring and assessment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presentation</dc:title>
  <dc:subject/>
  <dc:creator>NAMJILSUREN, Oyuntungalag</dc:creator>
  <cp:keywords/>
  <dc:description/>
  <cp:lastModifiedBy>Månsson Maria</cp:lastModifiedBy>
  <cp:revision>8</cp:revision>
  <dcterms:created xsi:type="dcterms:W3CDTF">2022-05-27T09:31:14Z</dcterms:created>
  <dcterms:modified xsi:type="dcterms:W3CDTF">2023-03-09T13:45:12Z</dcterms:modified>
  <cp:category/>
</cp:coreProperties>
</file>