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697" r:id="rId5"/>
    <p:sldId id="657" r:id="rId6"/>
    <p:sldId id="688" r:id="rId7"/>
    <p:sldId id="700" r:id="rId8"/>
    <p:sldId id="701" r:id="rId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48E448D-A5A9-E09D-C2BD-DCC9BCF7048E}" name="Christine Aumayr-Pintar" initials="CAP" userId="S::Christine.Aumayr-Pintar@eurofound.europa.eu::92eb72ca-16db-4513-b8b7-1cc268d8e79b" providerId="AD"/>
  <p188:author id="{39F8FE94-ED27-1F08-0895-0065BE1B9D8E}" name="Maria Cantero" initials="MC" userId="S::maria.canteroguerrero@eurofound.europa.eu::90d2ac1d-ca6f-4846-9635-15fb34bb68ac" providerId="AD"/>
  <p188:author id="{98FB3DE4-DB61-C458-2FDF-0D860F8E557B}" name="Chiara Litardi" initials="CL" userId="S::chiara.litardi@eurofound.europa.eu::2017052c-21e2-4820-9a3f-0a688dd4019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tthias Rasche" initials="MR" lastIdx="1" clrIdx="0">
    <p:extLst>
      <p:ext uri="{19B8F6BF-5375-455C-9EA6-DF929625EA0E}">
        <p15:presenceInfo xmlns:p15="http://schemas.microsoft.com/office/powerpoint/2012/main" userId="S::Matthias.Rasche@eurofound.europa.eu::90cf59b1-222e-4e6b-b7e7-fcfb351df3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D95D0"/>
    <a:srgbClr val="8D8D8D"/>
    <a:srgbClr val="4C4C4C"/>
    <a:srgbClr val="D9D9D9"/>
    <a:srgbClr val="59C5F5"/>
    <a:srgbClr val="E7E9F0"/>
    <a:srgbClr val="FFFFFF"/>
    <a:srgbClr val="143058"/>
    <a:srgbClr val="7DC4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859" autoAdjust="0"/>
  </p:normalViewPr>
  <p:slideViewPr>
    <p:cSldViewPr snapToGrid="0">
      <p:cViewPr varScale="1">
        <p:scale>
          <a:sx n="56" d="100"/>
          <a:sy n="56" d="100"/>
        </p:scale>
        <p:origin x="104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F925D28-9AF0-4F8F-9831-E5237672F4D5}" type="datetimeFigureOut">
              <a:rPr lang="en-GB" smtClean="0"/>
              <a:t>28/11/2022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E82C724-F062-4498-822C-8D48AB624CF8}" type="slidenum">
              <a:rPr lang="en-GB" smtClean="0"/>
              <a:t>‹#›</a:t>
            </a:fld>
            <a:endParaRPr lang="en-GB"/>
          </a:p>
        </p:txBody>
      </p:sp>
    </p:spTree>
    <p:extLst>
      <p:ext uri="{BB962C8B-B14F-4D97-AF65-F5344CB8AC3E}">
        <p14:creationId xmlns:p14="http://schemas.microsoft.com/office/powerpoint/2010/main" val="2917275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Symbol" panose="05050102010706020507" pitchFamily="18" charset="2"/>
              <a:buChar char=""/>
            </a:pPr>
            <a:r>
              <a:rPr lang="en-GB" sz="1200" dirty="0">
                <a:effectLst/>
                <a:latin typeface="Calibri" panose="020F0502020204030204" pitchFamily="34" charset="0"/>
                <a:ea typeface="Times New Roman" panose="02020603050405020304" pitchFamily="18" charset="0"/>
              </a:rPr>
              <a:t>A disadvantage of PolicyWatch is, that we can’t guarantee the same degree of ‘completeness’ (or detail), if we had launched a comparative questionnaire.. / So we need to present the information and data with a pinch of salt.</a:t>
            </a:r>
            <a:endParaRPr lang="en-IE" sz="12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1200" dirty="0">
                <a:effectLst/>
                <a:latin typeface="Calibri" panose="020F0502020204030204" pitchFamily="34" charset="0"/>
                <a:ea typeface="Times New Roman" panose="02020603050405020304" pitchFamily="18" charset="0"/>
              </a:rPr>
              <a:t>But its advantage is that we get a quick insight into the policy responses on a certain topic (such as those related to refugees in the Ukraine) across all MS. [That’s how I would introduce it]</a:t>
            </a:r>
            <a:endParaRPr lang="en-IE" sz="12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dirty="0">
              <a:solidFill>
                <a:schemeClr val="bg2"/>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solidFill>
                  <a:schemeClr val="bg2"/>
                </a:solidFill>
              </a:rPr>
              <a:t>A database to capture governments and social partners responses to cushion and mitigate the social and economic effects of the crisis has been developed.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solidFill>
                  <a:schemeClr val="bg2"/>
                </a:solidFill>
              </a:rPr>
              <a:t>Populated by </a:t>
            </a:r>
            <a:r>
              <a:rPr lang="en-GB" sz="1200" dirty="0" err="1">
                <a:solidFill>
                  <a:schemeClr val="bg2"/>
                </a:solidFill>
              </a:rPr>
              <a:t>Eurofound’s</a:t>
            </a:r>
            <a:r>
              <a:rPr lang="en-GB" sz="1200" dirty="0">
                <a:solidFill>
                  <a:schemeClr val="bg2"/>
                </a:solidFill>
              </a:rPr>
              <a:t> network of correspondents and checked by Eurofound staff.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bg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bg2"/>
                </a:solidFill>
              </a:rPr>
              <a:t>Used for series of articles (instead of quarterly reports on latest developments in working life) and feeding into other projects, including a ‘Mapping report’ on first policy responses and recent articles on support for refugees and responses to inflation</a:t>
            </a:r>
            <a:br>
              <a:rPr lang="en-GB" sz="1200" dirty="0"/>
            </a:b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Coverage: EU Member States + EU level + Norway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Context: COVID-19, Digital transformation, ERM support instruments, Green Transition, War in Ukraine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Target group (refugees, self-employed, companies,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Actors (Government, Social security providers,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Social Partners role and involvement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Date, territorial scope (nationwide / regionally / locally), sector, occupations…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schemeClr val="bg2"/>
              </a:solidFill>
            </a:endParaRPr>
          </a:p>
          <a:p>
            <a:r>
              <a:rPr lang="en-GB" dirty="0"/>
              <a:t>Case-by-case fact sheets and country overviews</a:t>
            </a:r>
          </a:p>
        </p:txBody>
      </p:sp>
      <p:sp>
        <p:nvSpPr>
          <p:cNvPr id="4" name="Slide Number Placeholder 3"/>
          <p:cNvSpPr>
            <a:spLocks noGrp="1"/>
          </p:cNvSpPr>
          <p:nvPr>
            <p:ph type="sldNum" sz="quarter" idx="5"/>
          </p:nvPr>
        </p:nvSpPr>
        <p:spPr/>
        <p:txBody>
          <a:bodyPr/>
          <a:lstStyle/>
          <a:p>
            <a:fld id="{6C88B14F-F7BF-4EF8-BB67-BD5532B1ECC8}" type="slidenum">
              <a:rPr lang="en-GB" smtClean="0"/>
              <a:t>2</a:t>
            </a:fld>
            <a:endParaRPr lang="en-GB"/>
          </a:p>
        </p:txBody>
      </p:sp>
    </p:spTree>
    <p:extLst>
      <p:ext uri="{BB962C8B-B14F-4D97-AF65-F5344CB8AC3E}">
        <p14:creationId xmlns:p14="http://schemas.microsoft.com/office/powerpoint/2010/main" val="853984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Subcategories to focus on:</a:t>
            </a:r>
          </a:p>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Keeping or obtaining a safe home</a:t>
            </a:r>
          </a:p>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Other humanitarian measures</a:t>
            </a:r>
          </a:p>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Protection of vulnerable groups</a:t>
            </a:r>
          </a:p>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Access to healthcare</a:t>
            </a:r>
          </a:p>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Provision of services in kind</a:t>
            </a:r>
          </a:p>
          <a:p>
            <a:pPr marL="0" indent="0">
              <a:lnSpc>
                <a:spcPct val="107000"/>
              </a:lnSpc>
              <a:buFont typeface="Arial" pitchFamily="34" charset="0"/>
              <a:buNone/>
            </a:pPr>
            <a:r>
              <a:rPr lang="en-IE" sz="1200" dirty="0">
                <a:latin typeface="Calibri" panose="020F0502020204030204" pitchFamily="34" charset="0"/>
                <a:ea typeface="Calibri" panose="020F0502020204030204" pitchFamily="34" charset="0"/>
                <a:cs typeface="Calibri" panose="020F0502020204030204" pitchFamily="34" charset="0"/>
              </a:rPr>
              <a:t>Support for parents and carers</a:t>
            </a:r>
          </a:p>
          <a:p>
            <a:endParaRPr lang="en-IE" dirty="0"/>
          </a:p>
        </p:txBody>
      </p:sp>
      <p:sp>
        <p:nvSpPr>
          <p:cNvPr id="4" name="Slide Number Placeholder 3"/>
          <p:cNvSpPr>
            <a:spLocks noGrp="1"/>
          </p:cNvSpPr>
          <p:nvPr>
            <p:ph type="sldNum" sz="quarter" idx="5"/>
          </p:nvPr>
        </p:nvSpPr>
        <p:spPr/>
        <p:txBody>
          <a:bodyPr/>
          <a:lstStyle/>
          <a:p>
            <a:fld id="{FE82C724-F062-4498-822C-8D48AB624CF8}" type="slidenum">
              <a:rPr lang="en-GB" smtClean="0"/>
              <a:t>3</a:t>
            </a:fld>
            <a:endParaRPr lang="en-GB"/>
          </a:p>
        </p:txBody>
      </p:sp>
    </p:spTree>
    <p:extLst>
      <p:ext uri="{BB962C8B-B14F-4D97-AF65-F5344CB8AC3E}">
        <p14:creationId xmlns:p14="http://schemas.microsoft.com/office/powerpoint/2010/main" val="634115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5A5A5A"/>
                </a:solidFill>
                <a:effectLst/>
                <a:latin typeface="OpenSans-Regular-webfont"/>
              </a:rPr>
              <a:t>Financial support examples: Bulgaria allocated BGN 375 (€192) per family and Czechia allocated CZK 5,000 (€203) per family, while Croatia offered HRK 2,500 (€332) to individual refugees. Slovenia offers monthly income support starting at €120 for an individual, which increases according to the family situation</a:t>
            </a:r>
            <a:r>
              <a:rPr lang="en-IE" b="0" i="0" dirty="0">
                <a:solidFill>
                  <a:srgbClr val="5A5A5A"/>
                </a:solidFill>
                <a:effectLst/>
                <a:latin typeface="OpenSans-Regular-webfon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b="0" i="0" dirty="0">
              <a:solidFill>
                <a:srgbClr val="5A5A5A"/>
              </a:solidFill>
              <a:effectLst/>
              <a:latin typeface="OpenSans-Regular-webfon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a:t>Services in kind</a:t>
            </a:r>
            <a:r>
              <a:rPr lang="en-IE" b="0" i="0" dirty="0">
                <a:solidFill>
                  <a:srgbClr val="5A5A5A"/>
                </a:solidFill>
                <a:effectLst/>
                <a:latin typeface="OpenSans-Regular-webfont"/>
              </a:rPr>
              <a:t>: food vouchers and free public transportation</a:t>
            </a:r>
            <a:endParaRPr lang="en-IE" dirty="0"/>
          </a:p>
        </p:txBody>
      </p:sp>
      <p:sp>
        <p:nvSpPr>
          <p:cNvPr id="4" name="Slide Number Placeholder 3"/>
          <p:cNvSpPr>
            <a:spLocks noGrp="1"/>
          </p:cNvSpPr>
          <p:nvPr>
            <p:ph type="sldNum" sz="quarter" idx="5"/>
          </p:nvPr>
        </p:nvSpPr>
        <p:spPr/>
        <p:txBody>
          <a:bodyPr/>
          <a:lstStyle/>
          <a:p>
            <a:fld id="{FE82C724-F062-4498-822C-8D48AB624CF8}" type="slidenum">
              <a:rPr lang="en-GB" smtClean="0"/>
              <a:t>4</a:t>
            </a:fld>
            <a:endParaRPr lang="en-GB"/>
          </a:p>
        </p:txBody>
      </p:sp>
    </p:spTree>
    <p:extLst>
      <p:ext uri="{BB962C8B-B14F-4D97-AF65-F5344CB8AC3E}">
        <p14:creationId xmlns:p14="http://schemas.microsoft.com/office/powerpoint/2010/main" val="2174769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E82C724-F062-4498-822C-8D48AB624CF8}" type="slidenum">
              <a:rPr lang="en-GB" smtClean="0"/>
              <a:t>5</a:t>
            </a:fld>
            <a:endParaRPr lang="en-GB"/>
          </a:p>
        </p:txBody>
      </p:sp>
    </p:spTree>
    <p:extLst>
      <p:ext uri="{BB962C8B-B14F-4D97-AF65-F5344CB8AC3E}">
        <p14:creationId xmlns:p14="http://schemas.microsoft.com/office/powerpoint/2010/main" val="38618832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EF_Title Slide">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t="30782" b="20173"/>
          <a:stretch/>
        </p:blipFill>
        <p:spPr>
          <a:xfrm>
            <a:off x="0" y="2179529"/>
            <a:ext cx="12192000" cy="3169086"/>
          </a:xfrm>
          <a:prstGeom prst="rect">
            <a:avLst/>
          </a:prstGeom>
        </p:spPr>
      </p:pic>
      <p:sp>
        <p:nvSpPr>
          <p:cNvPr id="2" name="Title 1"/>
          <p:cNvSpPr>
            <a:spLocks noGrp="1"/>
          </p:cNvSpPr>
          <p:nvPr>
            <p:ph type="ctrTitle"/>
          </p:nvPr>
        </p:nvSpPr>
        <p:spPr>
          <a:xfrm>
            <a:off x="914400" y="2348880"/>
            <a:ext cx="10363200" cy="936104"/>
          </a:xfrm>
        </p:spPr>
        <p:txBody>
          <a:bodyPr/>
          <a:lstStyle>
            <a:lvl1pPr algn="ctr">
              <a:defRPr>
                <a:solidFill>
                  <a:schemeClr val="bg1"/>
                </a:solidFill>
              </a:defRPr>
            </a:lvl1pPr>
          </a:lstStyle>
          <a:p>
            <a:r>
              <a:rPr lang="en-US"/>
              <a:t>Click to edit Master title style</a:t>
            </a:r>
            <a:endParaRPr lang="en-IE"/>
          </a:p>
        </p:txBody>
      </p:sp>
      <p:sp>
        <p:nvSpPr>
          <p:cNvPr id="3" name="Subtitle 2"/>
          <p:cNvSpPr>
            <a:spLocks noGrp="1"/>
          </p:cNvSpPr>
          <p:nvPr>
            <p:ph type="subTitle" idx="1"/>
          </p:nvPr>
        </p:nvSpPr>
        <p:spPr>
          <a:xfrm>
            <a:off x="911424" y="3306725"/>
            <a:ext cx="10369152" cy="648072"/>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6" name="Slide Number Placeholder 5"/>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3341" y="590814"/>
            <a:ext cx="5943600" cy="803559"/>
          </a:xfrm>
          <a:prstGeom prst="rect">
            <a:avLst/>
          </a:prstGeom>
        </p:spPr>
      </p:pic>
      <p:sp>
        <p:nvSpPr>
          <p:cNvPr id="5" name="Text Placeholder 4">
            <a:extLst>
              <a:ext uri="{FF2B5EF4-FFF2-40B4-BE49-F238E27FC236}">
                <a16:creationId xmlns:a16="http://schemas.microsoft.com/office/drawing/2014/main" id="{8DD56D40-1E43-444C-BA75-87B42D1C7D5D}"/>
              </a:ext>
            </a:extLst>
          </p:cNvPr>
          <p:cNvSpPr>
            <a:spLocks noGrp="1"/>
          </p:cNvSpPr>
          <p:nvPr>
            <p:ph type="body" sz="quarter" idx="13" hasCustomPrompt="1"/>
          </p:nvPr>
        </p:nvSpPr>
        <p:spPr>
          <a:xfrm>
            <a:off x="911225" y="3976538"/>
            <a:ext cx="10366375" cy="546735"/>
          </a:xfrm>
        </p:spPr>
        <p:txBody>
          <a:bodyPr anchor="ctr">
            <a:normAutofit/>
          </a:bodyPr>
          <a:lstStyle>
            <a:lvl1pPr marL="0" indent="0" algn="ctr">
              <a:buNone/>
              <a:defRPr sz="2000">
                <a:solidFill>
                  <a:srgbClr val="0096D1"/>
                </a:solidFill>
              </a:defRPr>
            </a:lvl1pPr>
          </a:lstStyle>
          <a:p>
            <a:pPr lvl="0"/>
            <a:r>
              <a:rPr lang="en-US"/>
              <a:t>Click to add subtitle</a:t>
            </a:r>
            <a:endParaRPr lang="en-GB"/>
          </a:p>
        </p:txBody>
      </p:sp>
      <p:sp>
        <p:nvSpPr>
          <p:cNvPr id="12" name="Text Placeholder 11">
            <a:extLst>
              <a:ext uri="{FF2B5EF4-FFF2-40B4-BE49-F238E27FC236}">
                <a16:creationId xmlns:a16="http://schemas.microsoft.com/office/drawing/2014/main" id="{AAD60B70-6EA8-450D-B1A7-86A46C59D2A6}"/>
              </a:ext>
            </a:extLst>
          </p:cNvPr>
          <p:cNvSpPr>
            <a:spLocks noGrp="1"/>
          </p:cNvSpPr>
          <p:nvPr>
            <p:ph type="body" sz="quarter" idx="14" hasCustomPrompt="1"/>
          </p:nvPr>
        </p:nvSpPr>
        <p:spPr>
          <a:xfrm>
            <a:off x="911225" y="4545013"/>
            <a:ext cx="10366375" cy="615950"/>
          </a:xfrm>
        </p:spPr>
        <p:txBody>
          <a:bodyPr anchor="ctr">
            <a:normAutofit/>
          </a:bodyPr>
          <a:lstStyle>
            <a:lvl1pPr marL="0" indent="0" algn="ctr">
              <a:buNone/>
              <a:defRPr sz="2000">
                <a:solidFill>
                  <a:srgbClr val="0096D1"/>
                </a:solidFill>
              </a:defRPr>
            </a:lvl1pPr>
          </a:lstStyle>
          <a:p>
            <a:pPr lvl="0"/>
            <a:r>
              <a:rPr lang="en-US"/>
              <a:t>Click to add subtitle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F_Title and Bullet Text colour">
    <p:spTree>
      <p:nvGrpSpPr>
        <p:cNvPr id="1" name=""/>
        <p:cNvGrpSpPr/>
        <p:nvPr/>
      </p:nvGrpSpPr>
      <p:grpSpPr>
        <a:xfrm>
          <a:off x="0" y="0"/>
          <a:ext cx="0" cy="0"/>
          <a:chOff x="0" y="0"/>
          <a:chExt cx="0" cy="0"/>
        </a:xfrm>
      </p:grpSpPr>
      <p:sp>
        <p:nvSpPr>
          <p:cNvPr id="7" name="Rectangle 6"/>
          <p:cNvSpPr/>
          <p:nvPr/>
        </p:nvSpPr>
        <p:spPr>
          <a:xfrm>
            <a:off x="384001" y="1224000"/>
            <a:ext cx="11423657" cy="4608512"/>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solidFill>
                  <a:srgbClr val="143058"/>
                </a:solidFill>
              </a:defRPr>
            </a:lvl1pPr>
          </a:lstStyle>
          <a:p>
            <a:fld id="{C1DE63A6-1FFE-4E67-818E-E1A0390E44E0}" type="datetimeFigureOut">
              <a:rPr lang="en-IE" smtClean="0"/>
              <a:pPr/>
              <a:t>28/11/2022</a:t>
            </a:fld>
            <a:endParaRPr lang="en-IE"/>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srgbClr val="143058"/>
                </a:solidFill>
              </a:defRPr>
            </a:lvl1pPr>
          </a:lstStyle>
          <a:p>
            <a:endParaRPr lang="en-IE"/>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EF_Title and Bullet Text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solidFill>
                  <a:srgbClr val="143058"/>
                </a:solidFill>
              </a:defRPr>
            </a:lvl1pPr>
          </a:lstStyle>
          <a:p>
            <a:fld id="{C1DE63A6-1FFE-4E67-818E-E1A0390E44E0}" type="datetimeFigureOut">
              <a:rPr lang="en-IE" smtClean="0"/>
              <a:pPr/>
              <a:t>28/11/2022</a:t>
            </a:fld>
            <a:endParaRPr lang="en-IE"/>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solidFill>
                  <a:srgbClr val="143058"/>
                </a:solidFill>
              </a:defRPr>
            </a:lvl1pPr>
          </a:lstStyle>
          <a:p>
            <a:endParaRPr lang="en-IE"/>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88363DC7-DE0D-4A81-9E0B-C4E6183EF4D6}" type="slidenum">
              <a:rPr lang="en-IE" smtClean="0"/>
              <a:t>‹#›</a:t>
            </a:fld>
            <a:endParaRPr lang="en-IE"/>
          </a:p>
        </p:txBody>
      </p:sp>
    </p:spTree>
    <p:extLst>
      <p:ext uri="{BB962C8B-B14F-4D97-AF65-F5344CB8AC3E}">
        <p14:creationId xmlns:p14="http://schemas.microsoft.com/office/powerpoint/2010/main" val="52550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EF_Title &amp; Two Column Content colour">
    <p:spTree>
      <p:nvGrpSpPr>
        <p:cNvPr id="1" name=""/>
        <p:cNvGrpSpPr/>
        <p:nvPr/>
      </p:nvGrpSpPr>
      <p:grpSpPr>
        <a:xfrm>
          <a:off x="0" y="0"/>
          <a:ext cx="0" cy="0"/>
          <a:chOff x="0" y="0"/>
          <a:chExt cx="0" cy="0"/>
        </a:xfrm>
      </p:grpSpPr>
      <p:sp>
        <p:nvSpPr>
          <p:cNvPr id="8" name="Rectangle 7"/>
          <p:cNvSpPr/>
          <p:nvPr/>
        </p:nvSpPr>
        <p:spPr>
          <a:xfrm>
            <a:off x="384001" y="1224000"/>
            <a:ext cx="11423657" cy="4608512"/>
          </a:xfrm>
          <a:prstGeom prst="rect">
            <a:avLst/>
          </a:prstGeom>
          <a:solidFill>
            <a:schemeClr val="bg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609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97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EF_Title &amp; Two Column Content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609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97600" y="1600201"/>
            <a:ext cx="5384800" cy="40610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Slide Number Placeholder 6"/>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extLst>
      <p:ext uri="{BB962C8B-B14F-4D97-AF65-F5344CB8AC3E}">
        <p14:creationId xmlns:p14="http://schemas.microsoft.com/office/powerpoint/2010/main" val="299660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F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5" name="Slide Number Placeholder 4"/>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F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EF_Picture and Title Only">
    <p:spTree>
      <p:nvGrpSpPr>
        <p:cNvPr id="1" name=""/>
        <p:cNvGrpSpPr/>
        <p:nvPr/>
      </p:nvGrpSpPr>
      <p:grpSpPr>
        <a:xfrm>
          <a:off x="0" y="0"/>
          <a:ext cx="0" cy="0"/>
          <a:chOff x="0" y="0"/>
          <a:chExt cx="0" cy="0"/>
        </a:xfrm>
      </p:grpSpPr>
      <p:sp>
        <p:nvSpPr>
          <p:cNvPr id="10" name="Round Same Side Corner Rectangle 2">
            <a:extLst>
              <a:ext uri="{FF2B5EF4-FFF2-40B4-BE49-F238E27FC236}">
                <a16:creationId xmlns:a16="http://schemas.microsoft.com/office/drawing/2014/main" id="{30D32AC1-23D8-4850-AAD4-12E8058C59C3}"/>
              </a:ext>
            </a:extLst>
          </p:cNvPr>
          <p:cNvSpPr/>
          <p:nvPr/>
        </p:nvSpPr>
        <p:spPr>
          <a:xfrm>
            <a:off x="445615" y="4304633"/>
            <a:ext cx="7432841" cy="1510631"/>
          </a:xfrm>
          <a:prstGeom prst="round2SameRect">
            <a:avLst>
              <a:gd name="adj1" fmla="val 0"/>
              <a:gd name="adj2" fmla="val 18015"/>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bg2"/>
              </a:solidFill>
            </a:endParaRPr>
          </a:p>
        </p:txBody>
      </p:sp>
      <p:sp>
        <p:nvSpPr>
          <p:cNvPr id="4" name="Slide Number Placeholder 3"/>
          <p:cNvSpPr>
            <a:spLocks noGrp="1"/>
          </p:cNvSpPr>
          <p:nvPr>
            <p:ph type="sldNum" sz="quarter" idx="12"/>
          </p:nvPr>
        </p:nvSpPr>
        <p:spPr>
          <a:xfrm>
            <a:off x="4673600" y="6356351"/>
            <a:ext cx="2844800" cy="365125"/>
          </a:xfrm>
          <a:prstGeom prst="rect">
            <a:avLst/>
          </a:prstGeom>
        </p:spPr>
        <p:txBody>
          <a:bodyPr/>
          <a:lstStyle/>
          <a:p>
            <a:fld id="{88363DC7-DE0D-4A81-9E0B-C4E6183EF4D6}" type="slidenum">
              <a:rPr lang="en-IE" smtClean="0"/>
              <a:t>‹#›</a:t>
            </a:fld>
            <a:endParaRPr lang="en-IE"/>
          </a:p>
        </p:txBody>
      </p:sp>
      <p:sp>
        <p:nvSpPr>
          <p:cNvPr id="3" name="Picture Placeholder 2">
            <a:extLst>
              <a:ext uri="{FF2B5EF4-FFF2-40B4-BE49-F238E27FC236}">
                <a16:creationId xmlns:a16="http://schemas.microsoft.com/office/drawing/2014/main" id="{EEB31B27-A28A-430F-8948-84294E30BBBD}"/>
              </a:ext>
            </a:extLst>
          </p:cNvPr>
          <p:cNvSpPr>
            <a:spLocks noGrp="1"/>
          </p:cNvSpPr>
          <p:nvPr>
            <p:ph type="pic" sz="quarter" idx="13"/>
          </p:nvPr>
        </p:nvSpPr>
        <p:spPr>
          <a:xfrm>
            <a:off x="1902884" y="685800"/>
            <a:ext cx="9556749" cy="4362450"/>
          </a:xfrm>
        </p:spPr>
        <p:txBody>
          <a:bodyPr/>
          <a:lstStyle/>
          <a:p>
            <a:r>
              <a:rPr lang="en-US"/>
              <a:t>Click icon to add picture</a:t>
            </a:r>
            <a:endParaRPr lang="en-GB"/>
          </a:p>
        </p:txBody>
      </p:sp>
      <p:sp>
        <p:nvSpPr>
          <p:cNvPr id="6" name="Text Placeholder 5">
            <a:extLst>
              <a:ext uri="{FF2B5EF4-FFF2-40B4-BE49-F238E27FC236}">
                <a16:creationId xmlns:a16="http://schemas.microsoft.com/office/drawing/2014/main" id="{BD8E75EB-910C-4978-8735-A8FBD93B682A}"/>
              </a:ext>
            </a:extLst>
          </p:cNvPr>
          <p:cNvSpPr>
            <a:spLocks noGrp="1"/>
          </p:cNvSpPr>
          <p:nvPr>
            <p:ph type="body" sz="quarter" idx="14"/>
          </p:nvPr>
        </p:nvSpPr>
        <p:spPr>
          <a:xfrm>
            <a:off x="445615" y="4304632"/>
            <a:ext cx="7432841" cy="1260000"/>
          </a:xfrm>
          <a:solidFill>
            <a:srgbClr val="143058"/>
          </a:solidFill>
          <a:ln>
            <a:solidFill>
              <a:srgbClr val="143058"/>
            </a:solidFill>
          </a:ln>
        </p:spPr>
        <p:txBody>
          <a:bodyPr/>
          <a:lstStyle>
            <a:lvl1pPr marL="0" indent="0">
              <a:buNone/>
              <a:defRPr/>
            </a:lvl1pPr>
          </a:lstStyle>
          <a:p>
            <a:pPr lvl="0"/>
            <a:r>
              <a:rPr lang="en-US"/>
              <a:t>Click to edit Master text styles</a:t>
            </a:r>
          </a:p>
        </p:txBody>
      </p:sp>
      <p:sp>
        <p:nvSpPr>
          <p:cNvPr id="8" name="Text Placeholder 7">
            <a:extLst>
              <a:ext uri="{FF2B5EF4-FFF2-40B4-BE49-F238E27FC236}">
                <a16:creationId xmlns:a16="http://schemas.microsoft.com/office/drawing/2014/main" id="{D34460CF-7478-4D43-AC04-FF9AE7B31371}"/>
              </a:ext>
            </a:extLst>
          </p:cNvPr>
          <p:cNvSpPr>
            <a:spLocks noGrp="1"/>
          </p:cNvSpPr>
          <p:nvPr>
            <p:ph type="body" sz="quarter" idx="15" hasCustomPrompt="1"/>
          </p:nvPr>
        </p:nvSpPr>
        <p:spPr>
          <a:xfrm>
            <a:off x="994148" y="4470524"/>
            <a:ext cx="6335775" cy="577726"/>
          </a:xfrm>
        </p:spPr>
        <p:txBody>
          <a:bodyPr>
            <a:noAutofit/>
          </a:bodyPr>
          <a:lstStyle>
            <a:lvl1pPr marL="0" indent="0">
              <a:buNone/>
              <a:defRPr sz="32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IE"/>
              <a:t>Main Text</a:t>
            </a:r>
            <a:endParaRPr lang="en-GB"/>
          </a:p>
        </p:txBody>
      </p:sp>
      <p:sp>
        <p:nvSpPr>
          <p:cNvPr id="9" name="Text Placeholder 7">
            <a:extLst>
              <a:ext uri="{FF2B5EF4-FFF2-40B4-BE49-F238E27FC236}">
                <a16:creationId xmlns:a16="http://schemas.microsoft.com/office/drawing/2014/main" id="{9A2834BD-C6B7-4C6B-9105-5B80B3ED2082}"/>
              </a:ext>
            </a:extLst>
          </p:cNvPr>
          <p:cNvSpPr>
            <a:spLocks noGrp="1"/>
          </p:cNvSpPr>
          <p:nvPr>
            <p:ph type="body" sz="quarter" idx="16" hasCustomPrompt="1"/>
          </p:nvPr>
        </p:nvSpPr>
        <p:spPr>
          <a:xfrm>
            <a:off x="994149" y="5048251"/>
            <a:ext cx="6335773" cy="392113"/>
          </a:xfrm>
        </p:spPr>
        <p:txBody>
          <a:bodyPr>
            <a:noAutofit/>
          </a:bodyPr>
          <a:lstStyle>
            <a:lvl1pPr marL="0" indent="0">
              <a:buNone/>
              <a:defRPr sz="20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IE"/>
              <a:t>Sub text</a:t>
            </a:r>
            <a:endParaRPr lang="en-GB"/>
          </a:p>
        </p:txBody>
      </p:sp>
    </p:spTree>
    <p:extLst>
      <p:ext uri="{BB962C8B-B14F-4D97-AF65-F5344CB8AC3E}">
        <p14:creationId xmlns:p14="http://schemas.microsoft.com/office/powerpoint/2010/main" val="1141040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5360" y="274638"/>
            <a:ext cx="11425269" cy="778098"/>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31371" y="1340769"/>
            <a:ext cx="11329259" cy="43924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pic>
        <p:nvPicPr>
          <p:cNvPr id="8" name="Picture 7" descr="EF2015_Logo_landscape_Colour.png"/>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023265" y="6412802"/>
            <a:ext cx="1476000" cy="252222"/>
          </a:xfrm>
          <a:prstGeom prst="rect">
            <a:avLst/>
          </a:prstGeom>
        </p:spPr>
      </p:pic>
      <p:cxnSp>
        <p:nvCxnSpPr>
          <p:cNvPr id="9" name="Straight Connector 8"/>
          <p:cNvCxnSpPr>
            <a:cxnSpLocks/>
          </p:cNvCxnSpPr>
          <p:nvPr/>
        </p:nvCxnSpPr>
        <p:spPr>
          <a:xfrm>
            <a:off x="335360" y="6192000"/>
            <a:ext cx="11425269" cy="0"/>
          </a:xfrm>
          <a:prstGeom prst="line">
            <a:avLst/>
          </a:prstGeom>
          <a:ln w="76200" cmpd="sng">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9"/>
          <p:cNvSpPr>
            <a:spLocks noGrp="1"/>
          </p:cNvSpPr>
          <p:nvPr>
            <p:ph type="sldNum" sz="quarter" idx="4"/>
          </p:nvPr>
        </p:nvSpPr>
        <p:spPr>
          <a:xfrm>
            <a:off x="4673600" y="6356351"/>
            <a:ext cx="2844800" cy="365125"/>
          </a:xfrm>
          <a:prstGeom prst="rect">
            <a:avLst/>
          </a:prstGeom>
        </p:spPr>
        <p:txBody>
          <a:bodyPr vert="horz" lIns="91440" tIns="45720" rIns="91440" bIns="45720" rtlCol="0" anchor="ctr"/>
          <a:lstStyle>
            <a:lvl1pPr algn="ctr">
              <a:defRPr sz="1200">
                <a:solidFill>
                  <a:schemeClr val="accent6"/>
                </a:solidFill>
              </a:defRPr>
            </a:lvl1pPr>
          </a:lstStyle>
          <a:p>
            <a:fld id="{455459BC-FB4E-4FEB-A8AF-9E2C740BEC10}" type="slidenum">
              <a:rPr lang="en-IE" smtClean="0"/>
              <a:pPr/>
              <a:t>‹#›</a:t>
            </a:fld>
            <a:endParaRPr lang="en-I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75" r:id="rId3"/>
    <p:sldLayoutId id="2147483664" r:id="rId4"/>
    <p:sldLayoutId id="2147483674" r:id="rId5"/>
    <p:sldLayoutId id="2147483666" r:id="rId6"/>
    <p:sldLayoutId id="2147483667" r:id="rId7"/>
    <p:sldLayoutId id="2147483676" r:id="rId8"/>
  </p:sldLayoutIdLst>
  <p:txStyles>
    <p:titleStyle>
      <a:lvl1pPr algn="l" defTabSz="914400" rtl="0" eaLnBrk="1" latinLnBrk="0" hangingPunct="1">
        <a:spcBef>
          <a:spcPct val="0"/>
        </a:spcBef>
        <a:buNone/>
        <a:defRPr sz="3200" b="1"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tatic.eurofound.europa.eu/covid19db/ukraine.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static.eurofound.europa.eu/covid19db/index.html" TargetMode="External"/><Relationship Id="rId4" Type="http://schemas.openxmlformats.org/officeDocument/2006/relationships/hyperlink" Target="https://static.eurofound.europa.eu/covid19db/database.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eurofound.europa.eu/publications/article/2022/policies-to-support-refugees-from-ukraine?pk_campaign=policywatch&amp;pk_source=footer" TargetMode="External"/><Relationship Id="rId4" Type="http://schemas.openxmlformats.org/officeDocument/2006/relationships/hyperlink" Target="https://static.eurofound.europa.eu/covid19db/index.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tatic.eurofound.europa.eu/covid19db/cases/PL-2022-9_2300.html"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hyperlink" Target="https://static.eurofound.europa.eu/covid19db/cases/NL-2022-9_2206.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static.eurofound.europa.eu/covid19db/cases/CZ-2022-10_2241.html"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hyperlink" Target="https://static.eurofound.europa.eu/covid19db/cases/RO-2022-11_2382.html?utm_medium=datawrapper&amp;utm_campaign=covid-19&amp;utm_source=latestUkraineCases" TargetMode="External"/><Relationship Id="rId5" Type="http://schemas.openxmlformats.org/officeDocument/2006/relationships/hyperlink" Target="https://static.eurofound.europa.eu/covid19db/cases/DE-2022-23_2220.html?utm_medium=datawrapper&amp;utm_campaign=covid-19&amp;utm_source=latestUkraineCases" TargetMode="External"/><Relationship Id="rId4" Type="http://schemas.openxmlformats.org/officeDocument/2006/relationships/hyperlink" Target="https://static.eurofound.europa.eu/covid19db/cases/BE-2022-10_2203.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46A3C-434E-4EE8-A896-E96349704C0A}"/>
              </a:ext>
            </a:extLst>
          </p:cNvPr>
          <p:cNvSpPr>
            <a:spLocks noGrp="1"/>
          </p:cNvSpPr>
          <p:nvPr>
            <p:ph type="ctrTitle"/>
          </p:nvPr>
        </p:nvSpPr>
        <p:spPr/>
        <p:txBody>
          <a:bodyPr/>
          <a:lstStyle/>
          <a:p>
            <a:r>
              <a:rPr lang="en-GB" dirty="0">
                <a:ea typeface="Calibri" panose="020F0502020204030204" pitchFamily="34" charset="0"/>
                <a:cs typeface="Times New Roman" panose="02020603050405020304" pitchFamily="18" charset="0"/>
              </a:rPr>
              <a:t>Policies to support refugees from Ukraine</a:t>
            </a:r>
            <a:endParaRPr lang="en-GB" dirty="0"/>
          </a:p>
        </p:txBody>
      </p:sp>
      <p:sp>
        <p:nvSpPr>
          <p:cNvPr id="3" name="Subtitle 2">
            <a:extLst>
              <a:ext uri="{FF2B5EF4-FFF2-40B4-BE49-F238E27FC236}">
                <a16:creationId xmlns:a16="http://schemas.microsoft.com/office/drawing/2014/main" id="{C66C5725-F59D-4811-8DDF-B5CC9ADD825A}"/>
              </a:ext>
            </a:extLst>
          </p:cNvPr>
          <p:cNvSpPr>
            <a:spLocks noGrp="1"/>
          </p:cNvSpPr>
          <p:nvPr>
            <p:ph type="subTitle" idx="1"/>
          </p:nvPr>
        </p:nvSpPr>
        <p:spPr/>
        <p:txBody>
          <a:bodyPr/>
          <a:lstStyle/>
          <a:p>
            <a:r>
              <a:rPr lang="en-GB" dirty="0"/>
              <a:t>Information from </a:t>
            </a:r>
            <a:r>
              <a:rPr lang="en-GB" dirty="0" err="1"/>
              <a:t>Eurofound’s</a:t>
            </a:r>
            <a:r>
              <a:rPr lang="en-GB" dirty="0"/>
              <a:t> EU PolicyWatch database</a:t>
            </a:r>
          </a:p>
        </p:txBody>
      </p:sp>
      <p:sp>
        <p:nvSpPr>
          <p:cNvPr id="4" name="Text Placeholder 3">
            <a:extLst>
              <a:ext uri="{FF2B5EF4-FFF2-40B4-BE49-F238E27FC236}">
                <a16:creationId xmlns:a16="http://schemas.microsoft.com/office/drawing/2014/main" id="{31A23BD8-C8FA-47CB-BFCB-BA34FF3C0D9B}"/>
              </a:ext>
            </a:extLst>
          </p:cNvPr>
          <p:cNvSpPr>
            <a:spLocks noGrp="1"/>
          </p:cNvSpPr>
          <p:nvPr>
            <p:ph type="body" sz="quarter" idx="13"/>
          </p:nvPr>
        </p:nvSpPr>
        <p:spPr/>
        <p:txBody>
          <a:bodyPr>
            <a:normAutofit/>
          </a:bodyPr>
          <a:lstStyle/>
          <a:p>
            <a:r>
              <a:rPr lang="en-GB"/>
              <a:t>Maria CANTERO</a:t>
            </a:r>
            <a:endParaRPr lang="en-GB" dirty="0"/>
          </a:p>
        </p:txBody>
      </p:sp>
      <p:sp>
        <p:nvSpPr>
          <p:cNvPr id="5" name="Text Placeholder 4">
            <a:extLst>
              <a:ext uri="{FF2B5EF4-FFF2-40B4-BE49-F238E27FC236}">
                <a16:creationId xmlns:a16="http://schemas.microsoft.com/office/drawing/2014/main" id="{8E163BCC-30BB-40E7-9B60-E83C48F4ED36}"/>
              </a:ext>
            </a:extLst>
          </p:cNvPr>
          <p:cNvSpPr>
            <a:spLocks noGrp="1"/>
          </p:cNvSpPr>
          <p:nvPr>
            <p:ph type="body" sz="quarter" idx="14"/>
          </p:nvPr>
        </p:nvSpPr>
        <p:spPr/>
        <p:txBody>
          <a:bodyPr/>
          <a:lstStyle/>
          <a:p>
            <a:r>
              <a:rPr lang="en-GB"/>
              <a:t>21 November 2022</a:t>
            </a:r>
            <a:endParaRPr lang="en-GB" dirty="0"/>
          </a:p>
        </p:txBody>
      </p:sp>
    </p:spTree>
    <p:extLst>
      <p:ext uri="{BB962C8B-B14F-4D97-AF65-F5344CB8AC3E}">
        <p14:creationId xmlns:p14="http://schemas.microsoft.com/office/powerpoint/2010/main" val="2826792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D0C3D-5A32-44EA-A089-6118FDF2EC7F}"/>
              </a:ext>
            </a:extLst>
          </p:cNvPr>
          <p:cNvSpPr>
            <a:spLocks noGrp="1"/>
          </p:cNvSpPr>
          <p:nvPr>
            <p:ph type="title"/>
          </p:nvPr>
        </p:nvSpPr>
        <p:spPr>
          <a:xfrm>
            <a:off x="335360" y="187564"/>
            <a:ext cx="11425269" cy="778098"/>
          </a:xfrm>
        </p:spPr>
        <p:txBody>
          <a:bodyPr>
            <a:normAutofit/>
          </a:bodyPr>
          <a:lstStyle/>
          <a:p>
            <a:r>
              <a:rPr lang="en-GB" dirty="0"/>
              <a:t>EU PolicyWatch database</a:t>
            </a:r>
          </a:p>
        </p:txBody>
      </p:sp>
      <p:sp>
        <p:nvSpPr>
          <p:cNvPr id="6" name="TextBox 5">
            <a:extLst>
              <a:ext uri="{FF2B5EF4-FFF2-40B4-BE49-F238E27FC236}">
                <a16:creationId xmlns:a16="http://schemas.microsoft.com/office/drawing/2014/main" id="{FAA0E9E2-7387-4D22-B82E-88041A481C4E}"/>
              </a:ext>
            </a:extLst>
          </p:cNvPr>
          <p:cNvSpPr txBox="1"/>
          <p:nvPr/>
        </p:nvSpPr>
        <p:spPr>
          <a:xfrm flipH="1">
            <a:off x="517863" y="1389976"/>
            <a:ext cx="4093535" cy="4278094"/>
          </a:xfrm>
          <a:prstGeom prst="rect">
            <a:avLst/>
          </a:prstGeom>
          <a:noFill/>
        </p:spPr>
        <p:txBody>
          <a:bodyPr wrap="square" lIns="91440" tIns="45720" rIns="91440" bIns="45720" rtlCol="0" anchor="t">
            <a:spAutoFit/>
          </a:bodyPr>
          <a:lstStyle/>
          <a:p>
            <a:r>
              <a:rPr lang="en-GB" sz="1600" b="1" dirty="0">
                <a:solidFill>
                  <a:schemeClr val="bg2"/>
                </a:solidFill>
              </a:rPr>
              <a:t>Qualitative information </a:t>
            </a:r>
            <a:r>
              <a:rPr lang="en-GB" sz="1600" dirty="0">
                <a:solidFill>
                  <a:schemeClr val="bg2"/>
                </a:solidFill>
              </a:rPr>
              <a:t>with background information, content and use of measures as well as social partner involvement for </a:t>
            </a:r>
            <a:r>
              <a:rPr lang="en-GB" sz="1600" b="1" dirty="0">
                <a:solidFill>
                  <a:schemeClr val="bg2"/>
                </a:solidFill>
              </a:rPr>
              <a:t>1,900+ measures</a:t>
            </a:r>
            <a:r>
              <a:rPr lang="en-GB" sz="1600" dirty="0">
                <a:solidFill>
                  <a:schemeClr val="bg2"/>
                </a:solidFill>
              </a:rPr>
              <a:t>.</a:t>
            </a:r>
          </a:p>
          <a:p>
            <a:endParaRPr lang="en-GB" sz="1600" dirty="0">
              <a:solidFill>
                <a:schemeClr val="bg2"/>
              </a:solidFill>
            </a:endParaRPr>
          </a:p>
          <a:p>
            <a:r>
              <a:rPr lang="en-GB" sz="1600" dirty="0">
                <a:solidFill>
                  <a:schemeClr val="bg2"/>
                </a:solidFill>
              </a:rPr>
              <a:t>3 rounds of updates per year from the Network of Eurofound Correspondents (NEC).</a:t>
            </a:r>
          </a:p>
          <a:p>
            <a:endParaRPr lang="en-GB" sz="1600" dirty="0">
              <a:solidFill>
                <a:schemeClr val="bg2"/>
              </a:solidFill>
              <a:cs typeface="Arial"/>
            </a:endParaRPr>
          </a:p>
          <a:p>
            <a:r>
              <a:rPr lang="en-GB" sz="1600" dirty="0">
                <a:solidFill>
                  <a:schemeClr val="bg2"/>
                </a:solidFill>
              </a:rPr>
              <a:t>Initial focus on responses to the COVID-19 crisis, from 2022 onwards</a:t>
            </a:r>
          </a:p>
          <a:p>
            <a:pPr marL="285750" indent="-285750">
              <a:buFont typeface="Arial" panose="020B0604020202020204" pitchFamily="34" charset="0"/>
              <a:buChar char="•"/>
            </a:pPr>
            <a:r>
              <a:rPr lang="en-GB" sz="1600" dirty="0">
                <a:solidFill>
                  <a:schemeClr val="bg2"/>
                </a:solidFill>
              </a:rPr>
              <a:t>Responses to the </a:t>
            </a:r>
            <a:r>
              <a:rPr lang="en-GB" sz="1600" dirty="0">
                <a:solidFill>
                  <a:schemeClr val="bg2"/>
                </a:solidFill>
                <a:ea typeface="+mn-lt"/>
                <a:cs typeface="+mn-lt"/>
                <a:hlinkClick r:id="rId3"/>
              </a:rPr>
              <a:t>War in Ukraine</a:t>
            </a:r>
            <a:endParaRPr lang="en-GB" sz="1600" dirty="0">
              <a:solidFill>
                <a:schemeClr val="bg2"/>
              </a:solidFill>
              <a:ea typeface="+mn-lt"/>
              <a:cs typeface="+mn-lt"/>
            </a:endParaRPr>
          </a:p>
          <a:p>
            <a:pPr marL="285750" indent="-285750">
              <a:buFont typeface="Arial" panose="020B0604020202020204" pitchFamily="34" charset="0"/>
              <a:buChar char="•"/>
            </a:pPr>
            <a:r>
              <a:rPr lang="en-GB" sz="1600" dirty="0">
                <a:solidFill>
                  <a:schemeClr val="bg2"/>
                </a:solidFill>
              </a:rPr>
              <a:t>Policies addressing the dual transition to digitalisation and greening</a:t>
            </a:r>
          </a:p>
          <a:p>
            <a:pPr marL="285750" indent="-285750">
              <a:buFont typeface="Arial" panose="020B0604020202020204" pitchFamily="34" charset="0"/>
              <a:buChar char="•"/>
            </a:pPr>
            <a:r>
              <a:rPr lang="en-GB" sz="1600" dirty="0">
                <a:solidFill>
                  <a:schemeClr val="bg2"/>
                </a:solidFill>
              </a:rPr>
              <a:t>Integration of the European Restructuring Monitor Support instruments database</a:t>
            </a:r>
          </a:p>
        </p:txBody>
      </p:sp>
      <p:sp>
        <p:nvSpPr>
          <p:cNvPr id="11" name="TextBox 10">
            <a:extLst>
              <a:ext uri="{FF2B5EF4-FFF2-40B4-BE49-F238E27FC236}">
                <a16:creationId xmlns:a16="http://schemas.microsoft.com/office/drawing/2014/main" id="{7E17E0FC-A94E-D321-442E-59CF0270682F}"/>
              </a:ext>
            </a:extLst>
          </p:cNvPr>
          <p:cNvSpPr txBox="1"/>
          <p:nvPr/>
        </p:nvSpPr>
        <p:spPr>
          <a:xfrm>
            <a:off x="4611398" y="5859623"/>
            <a:ext cx="5839830" cy="276999"/>
          </a:xfrm>
          <a:prstGeom prst="rect">
            <a:avLst/>
          </a:prstGeom>
          <a:noFill/>
        </p:spPr>
        <p:txBody>
          <a:bodyPr wrap="square">
            <a:spAutoFit/>
          </a:bodyPr>
          <a:lstStyle/>
          <a:p>
            <a:r>
              <a:rPr lang="en-IE" sz="1200" dirty="0">
                <a:solidFill>
                  <a:schemeClr val="bg2"/>
                </a:solidFill>
              </a:rPr>
              <a:t>Dashboard: </a:t>
            </a:r>
            <a:r>
              <a:rPr lang="en-IE" sz="1200" dirty="0">
                <a:solidFill>
                  <a:srgbClr val="143058"/>
                </a:solidFill>
                <a:hlinkClick r:id="rId4">
                  <a:extLst>
                    <a:ext uri="{A12FA001-AC4F-418D-AE19-62706E023703}">
                      <ahyp:hlinkClr xmlns:ahyp="http://schemas.microsoft.com/office/drawing/2018/hyperlinkcolor" val="tx"/>
                    </a:ext>
                  </a:extLst>
                </a:hlinkClick>
              </a:rPr>
              <a:t>Eurofound EU PolicyWatch (europa.eu</a:t>
            </a:r>
            <a:r>
              <a:rPr lang="en-IE" sz="1200" dirty="0">
                <a:solidFill>
                  <a:schemeClr val="bg2"/>
                </a:solidFill>
                <a:hlinkClick r:id="rId4">
                  <a:extLst>
                    <a:ext uri="{A12FA001-AC4F-418D-AE19-62706E023703}">
                      <ahyp:hlinkClr xmlns:ahyp="http://schemas.microsoft.com/office/drawing/2018/hyperlinkcolor" val="tx"/>
                    </a:ext>
                  </a:extLst>
                </a:hlinkClick>
              </a:rPr>
              <a:t>)</a:t>
            </a:r>
            <a:endParaRPr lang="en-IE" sz="1200" dirty="0">
              <a:solidFill>
                <a:schemeClr val="bg2"/>
              </a:solidFill>
            </a:endParaRPr>
          </a:p>
        </p:txBody>
      </p:sp>
      <p:sp>
        <p:nvSpPr>
          <p:cNvPr id="12" name="TextBox 11">
            <a:extLst>
              <a:ext uri="{FF2B5EF4-FFF2-40B4-BE49-F238E27FC236}">
                <a16:creationId xmlns:a16="http://schemas.microsoft.com/office/drawing/2014/main" id="{39F8EBD3-E727-C9A0-42CE-63521B1937D8}"/>
              </a:ext>
            </a:extLst>
          </p:cNvPr>
          <p:cNvSpPr txBox="1"/>
          <p:nvPr/>
        </p:nvSpPr>
        <p:spPr>
          <a:xfrm>
            <a:off x="374549" y="5859623"/>
            <a:ext cx="5839830" cy="276999"/>
          </a:xfrm>
          <a:prstGeom prst="rect">
            <a:avLst/>
          </a:prstGeom>
          <a:noFill/>
        </p:spPr>
        <p:txBody>
          <a:bodyPr wrap="square">
            <a:spAutoFit/>
          </a:bodyPr>
          <a:lstStyle/>
          <a:p>
            <a:r>
              <a:rPr lang="en-IE" sz="1200" dirty="0">
                <a:solidFill>
                  <a:schemeClr val="bg2"/>
                </a:solidFill>
              </a:rPr>
              <a:t>Main page: </a:t>
            </a:r>
            <a:r>
              <a:rPr lang="en-IE" sz="1200" dirty="0">
                <a:hlinkClick r:id="rId5"/>
              </a:rPr>
              <a:t>Eurofound EU PolicyWatch (europa.eu)</a:t>
            </a:r>
            <a:endParaRPr lang="en-IE" sz="1200" dirty="0">
              <a:solidFill>
                <a:schemeClr val="bg2"/>
              </a:solidFill>
            </a:endParaRPr>
          </a:p>
        </p:txBody>
      </p:sp>
      <p:pic>
        <p:nvPicPr>
          <p:cNvPr id="9" name="Picture 8">
            <a:extLst>
              <a:ext uri="{FF2B5EF4-FFF2-40B4-BE49-F238E27FC236}">
                <a16:creationId xmlns:a16="http://schemas.microsoft.com/office/drawing/2014/main" id="{05CF9556-AB65-8FFB-CFEE-E86D354E6573}"/>
              </a:ext>
            </a:extLst>
          </p:cNvPr>
          <p:cNvPicPr>
            <a:picLocks noChangeAspect="1"/>
          </p:cNvPicPr>
          <p:nvPr/>
        </p:nvPicPr>
        <p:blipFill>
          <a:blip r:embed="rId6"/>
          <a:stretch>
            <a:fillRect/>
          </a:stretch>
        </p:blipFill>
        <p:spPr>
          <a:xfrm>
            <a:off x="4618928" y="1272947"/>
            <a:ext cx="7153730" cy="4521798"/>
          </a:xfrm>
          <a:prstGeom prst="rect">
            <a:avLst/>
          </a:prstGeom>
        </p:spPr>
      </p:pic>
      <p:sp>
        <p:nvSpPr>
          <p:cNvPr id="13" name="Rectangle 12">
            <a:extLst>
              <a:ext uri="{FF2B5EF4-FFF2-40B4-BE49-F238E27FC236}">
                <a16:creationId xmlns:a16="http://schemas.microsoft.com/office/drawing/2014/main" id="{23DEB99C-9A30-82B9-E102-425F9A5C0E5F}"/>
              </a:ext>
            </a:extLst>
          </p:cNvPr>
          <p:cNvSpPr/>
          <p:nvPr/>
        </p:nvSpPr>
        <p:spPr>
          <a:xfrm>
            <a:off x="10260419" y="2955852"/>
            <a:ext cx="1476000" cy="5040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TextBox 13">
            <a:extLst>
              <a:ext uri="{FF2B5EF4-FFF2-40B4-BE49-F238E27FC236}">
                <a16:creationId xmlns:a16="http://schemas.microsoft.com/office/drawing/2014/main" id="{7E8D0F8E-3AB5-055D-48BC-26DAD5665482}"/>
              </a:ext>
            </a:extLst>
          </p:cNvPr>
          <p:cNvSpPr txBox="1"/>
          <p:nvPr/>
        </p:nvSpPr>
        <p:spPr>
          <a:xfrm>
            <a:off x="9537405" y="5847799"/>
            <a:ext cx="2199014" cy="276999"/>
          </a:xfrm>
          <a:prstGeom prst="rect">
            <a:avLst/>
          </a:prstGeom>
          <a:noFill/>
        </p:spPr>
        <p:txBody>
          <a:bodyPr wrap="square">
            <a:spAutoFit/>
          </a:bodyPr>
          <a:lstStyle/>
          <a:p>
            <a:r>
              <a:rPr lang="en-IE" sz="1200" dirty="0">
                <a:solidFill>
                  <a:schemeClr val="bg2"/>
                </a:solidFill>
              </a:rPr>
              <a:t>Results as of November 2022</a:t>
            </a:r>
          </a:p>
        </p:txBody>
      </p:sp>
    </p:spTree>
    <p:extLst>
      <p:ext uri="{BB962C8B-B14F-4D97-AF65-F5344CB8AC3E}">
        <p14:creationId xmlns:p14="http://schemas.microsoft.com/office/powerpoint/2010/main" val="220024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A06C8-CBD2-462D-9A6C-AB128601AD5F}"/>
              </a:ext>
            </a:extLst>
          </p:cNvPr>
          <p:cNvSpPr>
            <a:spLocks noGrp="1"/>
          </p:cNvSpPr>
          <p:nvPr>
            <p:ph type="title"/>
          </p:nvPr>
        </p:nvSpPr>
        <p:spPr>
          <a:xfrm>
            <a:off x="335360" y="253373"/>
            <a:ext cx="11425269" cy="778098"/>
          </a:xfrm>
        </p:spPr>
        <p:txBody>
          <a:bodyPr>
            <a:normAutofit/>
          </a:bodyPr>
          <a:lstStyle/>
          <a:p>
            <a:r>
              <a:rPr lang="en-GB" dirty="0">
                <a:ea typeface="Calibri" panose="020F0502020204030204" pitchFamily="34" charset="0"/>
                <a:cs typeface="Times New Roman" panose="02020603050405020304" pitchFamily="18" charset="0"/>
              </a:rPr>
              <a:t>Policies to support refugees from Ukraine</a:t>
            </a:r>
            <a:endParaRPr lang="en-IE" dirty="0"/>
          </a:p>
        </p:txBody>
      </p:sp>
      <p:sp>
        <p:nvSpPr>
          <p:cNvPr id="3" name="Content Placeholder 2">
            <a:extLst>
              <a:ext uri="{FF2B5EF4-FFF2-40B4-BE49-F238E27FC236}">
                <a16:creationId xmlns:a16="http://schemas.microsoft.com/office/drawing/2014/main" id="{778AA264-DC23-4A9A-BB28-8F2AF577BEE9}"/>
              </a:ext>
            </a:extLst>
          </p:cNvPr>
          <p:cNvSpPr>
            <a:spLocks noGrp="1"/>
          </p:cNvSpPr>
          <p:nvPr>
            <p:ph idx="1"/>
          </p:nvPr>
        </p:nvSpPr>
        <p:spPr>
          <a:xfrm>
            <a:off x="431371" y="1617646"/>
            <a:ext cx="3319117" cy="3860682"/>
          </a:xfrm>
        </p:spPr>
        <p:txBody>
          <a:bodyPr vert="horz" lIns="91440" tIns="45720" rIns="91440" bIns="45720" rtlCol="0" anchor="ctr">
            <a:noAutofit/>
          </a:bodyPr>
          <a:lstStyle/>
          <a:p>
            <a:pPr marL="0" indent="0">
              <a:lnSpc>
                <a:spcPct val="107000"/>
              </a:lnSpc>
              <a:buNone/>
            </a:pPr>
            <a:r>
              <a:rPr lang="en-GB" sz="1600" dirty="0">
                <a:ea typeface="Calibri" panose="020F0502020204030204" pitchFamily="34" charset="0"/>
                <a:cs typeface="Calibri" panose="020F0502020204030204" pitchFamily="34" charset="0"/>
              </a:rPr>
              <a:t>Housing, education, healthcare and social protection, </a:t>
            </a:r>
            <a:r>
              <a:rPr lang="en-IE" sz="1600" dirty="0">
                <a:ea typeface="Calibri" panose="020F0502020204030204" pitchFamily="34" charset="0"/>
                <a:cs typeface="Calibri" panose="020F0502020204030204" pitchFamily="34" charset="0"/>
              </a:rPr>
              <a:t>have been top priorities.</a:t>
            </a:r>
          </a:p>
          <a:p>
            <a:pPr marL="0" indent="0">
              <a:lnSpc>
                <a:spcPct val="107000"/>
              </a:lnSpc>
              <a:buNone/>
            </a:pPr>
            <a:endParaRPr lang="en-IE" sz="1600" dirty="0">
              <a:ea typeface="Calibri" panose="020F0502020204030204" pitchFamily="34" charset="0"/>
              <a:cs typeface="Calibri" panose="020F0502020204030204" pitchFamily="34" charset="0"/>
            </a:endParaRPr>
          </a:p>
          <a:p>
            <a:pPr marL="0" indent="0">
              <a:lnSpc>
                <a:spcPct val="107000"/>
              </a:lnSpc>
              <a:buNone/>
            </a:pPr>
            <a:r>
              <a:rPr lang="en-IE" sz="1600" dirty="0">
                <a:ea typeface="Calibri" panose="020F0502020204030204" pitchFamily="34" charset="0"/>
                <a:cs typeface="Calibri" panose="020F0502020204030204" pitchFamily="34" charset="0"/>
              </a:rPr>
              <a:t>Many measures draw directly from the Temporary Protection Directive.</a:t>
            </a:r>
          </a:p>
          <a:p>
            <a:pPr marL="0" indent="0">
              <a:lnSpc>
                <a:spcPct val="107000"/>
              </a:lnSpc>
              <a:buNone/>
            </a:pPr>
            <a:endParaRPr lang="en-GB" sz="1600" dirty="0">
              <a:ea typeface="Calibri" panose="020F0502020204030204" pitchFamily="34" charset="0"/>
              <a:cs typeface="Calibri" panose="020F0502020204030204" pitchFamily="34" charset="0"/>
            </a:endParaRPr>
          </a:p>
          <a:p>
            <a:pPr marL="0" indent="0">
              <a:lnSpc>
                <a:spcPct val="107000"/>
              </a:lnSpc>
              <a:buNone/>
            </a:pPr>
            <a:r>
              <a:rPr lang="en-GB" sz="1600" dirty="0">
                <a:ea typeface="Calibri" panose="020F0502020204030204" pitchFamily="34" charset="0"/>
                <a:cs typeface="Calibri" panose="020F0502020204030204" pitchFamily="34" charset="0"/>
              </a:rPr>
              <a:t>Passed with very limited social partner involvement. Afterwards, they have expressed favourable views and in some instances have expressed ideas on how these programmes can be improved.</a:t>
            </a:r>
            <a:endParaRPr lang="en-IE" sz="1600" dirty="0">
              <a:ea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18762F6B-20BD-488F-1BCB-687EFBD895C0}"/>
              </a:ext>
            </a:extLst>
          </p:cNvPr>
          <p:cNvPicPr>
            <a:picLocks noChangeAspect="1"/>
          </p:cNvPicPr>
          <p:nvPr/>
        </p:nvPicPr>
        <p:blipFill rotWithShape="1">
          <a:blip r:embed="rId3"/>
          <a:srcRect t="20468" b="-1"/>
          <a:stretch/>
        </p:blipFill>
        <p:spPr>
          <a:xfrm>
            <a:off x="3750488" y="1617646"/>
            <a:ext cx="8031913" cy="3860682"/>
          </a:xfrm>
          <a:prstGeom prst="rect">
            <a:avLst/>
          </a:prstGeom>
        </p:spPr>
      </p:pic>
      <p:sp>
        <p:nvSpPr>
          <p:cNvPr id="7" name="Content Placeholder 2">
            <a:extLst>
              <a:ext uri="{FF2B5EF4-FFF2-40B4-BE49-F238E27FC236}">
                <a16:creationId xmlns:a16="http://schemas.microsoft.com/office/drawing/2014/main" id="{AD68A7BA-6FFA-48A7-B185-7695BB7DB2B8}"/>
              </a:ext>
            </a:extLst>
          </p:cNvPr>
          <p:cNvSpPr txBox="1">
            <a:spLocks/>
          </p:cNvSpPr>
          <p:nvPr/>
        </p:nvSpPr>
        <p:spPr>
          <a:xfrm>
            <a:off x="7539743" y="3849125"/>
            <a:ext cx="4064429" cy="1610107"/>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07000"/>
              </a:lnSpc>
              <a:buNone/>
            </a:pPr>
            <a:r>
              <a:rPr lang="en-GB" sz="1600" dirty="0">
                <a:ea typeface="Calibri" panose="020F0502020204030204" pitchFamily="34" charset="0"/>
                <a:cs typeface="Calibri" panose="020F0502020204030204" pitchFamily="34" charset="0"/>
              </a:rPr>
              <a:t>185 measures to support refugees from Ukraine in all EU Member States + Norway. Collected in </a:t>
            </a:r>
            <a:r>
              <a:rPr lang="en-IE" sz="1600" dirty="0" err="1">
                <a:hlinkClick r:id="rId4"/>
              </a:rPr>
              <a:t>Eurofound’s</a:t>
            </a:r>
            <a:r>
              <a:rPr lang="en-IE" sz="1600" dirty="0">
                <a:hlinkClick r:id="rId4"/>
              </a:rPr>
              <a:t> EU PolicyWatch database</a:t>
            </a:r>
            <a:r>
              <a:rPr lang="en-GB" sz="1600" dirty="0">
                <a:ea typeface="Calibri" panose="020F0502020204030204" pitchFamily="34" charset="0"/>
                <a:cs typeface="Calibri" panose="020F0502020204030204" pitchFamily="34" charset="0"/>
              </a:rPr>
              <a:t> and </a:t>
            </a:r>
            <a:r>
              <a:rPr lang="en-IE" sz="1600" dirty="0">
                <a:ea typeface="Calibri" panose="020F0502020204030204" pitchFamily="34" charset="0"/>
                <a:cs typeface="Calibri" panose="020F0502020204030204" pitchFamily="34" charset="0"/>
              </a:rPr>
              <a:t>summarised on article </a:t>
            </a:r>
            <a:r>
              <a:rPr lang="en-GB" sz="1600" dirty="0">
                <a:hlinkClick r:id="rId5"/>
              </a:rPr>
              <a:t>Policies to support refugees from Ukraine</a:t>
            </a:r>
            <a:r>
              <a:rPr lang="en-GB" sz="1600" dirty="0"/>
              <a:t>.</a:t>
            </a:r>
          </a:p>
        </p:txBody>
      </p:sp>
      <p:sp>
        <p:nvSpPr>
          <p:cNvPr id="4" name="TextBox 3">
            <a:extLst>
              <a:ext uri="{FF2B5EF4-FFF2-40B4-BE49-F238E27FC236}">
                <a16:creationId xmlns:a16="http://schemas.microsoft.com/office/drawing/2014/main" id="{42D9BAE9-F0F6-C1DD-417E-AA2063C0C079}"/>
              </a:ext>
            </a:extLst>
          </p:cNvPr>
          <p:cNvSpPr txBox="1"/>
          <p:nvPr/>
        </p:nvSpPr>
        <p:spPr>
          <a:xfrm>
            <a:off x="9537405" y="5847799"/>
            <a:ext cx="2199014" cy="276999"/>
          </a:xfrm>
          <a:prstGeom prst="rect">
            <a:avLst/>
          </a:prstGeom>
          <a:noFill/>
        </p:spPr>
        <p:txBody>
          <a:bodyPr wrap="square">
            <a:spAutoFit/>
          </a:bodyPr>
          <a:lstStyle/>
          <a:p>
            <a:r>
              <a:rPr lang="en-IE" sz="1200" dirty="0">
                <a:solidFill>
                  <a:schemeClr val="bg2"/>
                </a:solidFill>
              </a:rPr>
              <a:t>Results as of November 2022</a:t>
            </a:r>
          </a:p>
        </p:txBody>
      </p:sp>
    </p:spTree>
    <p:extLst>
      <p:ext uri="{BB962C8B-B14F-4D97-AF65-F5344CB8AC3E}">
        <p14:creationId xmlns:p14="http://schemas.microsoft.com/office/powerpoint/2010/main" val="555411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636D8-0570-B59B-4DF8-1E547184752C}"/>
              </a:ext>
            </a:extLst>
          </p:cNvPr>
          <p:cNvSpPr>
            <a:spLocks noGrp="1"/>
          </p:cNvSpPr>
          <p:nvPr>
            <p:ph type="title"/>
          </p:nvPr>
        </p:nvSpPr>
        <p:spPr>
          <a:xfrm>
            <a:off x="609599" y="274637"/>
            <a:ext cx="5384801" cy="1121025"/>
          </a:xfrm>
        </p:spPr>
        <p:txBody>
          <a:bodyPr>
            <a:normAutofit/>
          </a:bodyPr>
          <a:lstStyle/>
          <a:p>
            <a:pPr algn="ctr"/>
            <a:r>
              <a:rPr lang="en-IE" dirty="0"/>
              <a:t>Reception and initial support</a:t>
            </a:r>
          </a:p>
        </p:txBody>
      </p:sp>
      <p:sp>
        <p:nvSpPr>
          <p:cNvPr id="3" name="Content Placeholder 2">
            <a:extLst>
              <a:ext uri="{FF2B5EF4-FFF2-40B4-BE49-F238E27FC236}">
                <a16:creationId xmlns:a16="http://schemas.microsoft.com/office/drawing/2014/main" id="{37605CE3-04F8-656A-9A53-2A1417C8675C}"/>
              </a:ext>
            </a:extLst>
          </p:cNvPr>
          <p:cNvSpPr>
            <a:spLocks noGrp="1"/>
          </p:cNvSpPr>
          <p:nvPr>
            <p:ph sz="half" idx="1"/>
          </p:nvPr>
        </p:nvSpPr>
        <p:spPr/>
        <p:txBody>
          <a:bodyPr>
            <a:normAutofit fontScale="62500" lnSpcReduction="20000"/>
          </a:bodyPr>
          <a:lstStyle/>
          <a:p>
            <a:pPr marL="0" indent="0">
              <a:buNone/>
            </a:pPr>
            <a:r>
              <a:rPr lang="en-IE" dirty="0"/>
              <a:t>Several Member States saw the need to set up reception facilities or increase the capacity of existing ones.</a:t>
            </a:r>
          </a:p>
          <a:p>
            <a:pPr marL="0" indent="0">
              <a:buNone/>
            </a:pPr>
            <a:endParaRPr lang="en-IE" dirty="0"/>
          </a:p>
          <a:p>
            <a:pPr marL="0" indent="0">
              <a:buNone/>
            </a:pPr>
            <a:r>
              <a:rPr lang="en-IE" dirty="0"/>
              <a:t>Others have set up dedicated websites or telephone lines.</a:t>
            </a:r>
          </a:p>
          <a:p>
            <a:pPr marL="0" indent="0">
              <a:buNone/>
            </a:pPr>
            <a:endParaRPr lang="en-IE" dirty="0"/>
          </a:p>
          <a:p>
            <a:pPr marL="0" indent="0">
              <a:buNone/>
            </a:pPr>
            <a:r>
              <a:rPr lang="en-IE" dirty="0"/>
              <a:t>There have been several instances of financial support, and provision of services in kind.</a:t>
            </a:r>
            <a:endParaRPr lang="en-IE" dirty="0">
              <a:highlight>
                <a:srgbClr val="FFFF00"/>
              </a:highlight>
            </a:endParaRPr>
          </a:p>
          <a:p>
            <a:pPr marL="0" indent="0">
              <a:buNone/>
            </a:pPr>
            <a:endParaRPr lang="en-IE" dirty="0"/>
          </a:p>
          <a:p>
            <a:pPr algn="l" rtl="0">
              <a:buFont typeface="Arial" panose="020B0604020202020204" pitchFamily="34" charset="0"/>
              <a:buChar char="•"/>
            </a:pPr>
            <a:r>
              <a:rPr lang="en-IE" b="0" i="0" dirty="0">
                <a:effectLst/>
              </a:rPr>
              <a:t>Poland: </a:t>
            </a:r>
            <a:r>
              <a:rPr lang="en-IE" b="0" i="0" u="none" strike="noStrike" dirty="0">
                <a:effectLst/>
                <a:hlinkClick r:id="rId3">
                  <a:extLst>
                    <a:ext uri="{A12FA001-AC4F-418D-AE19-62706E023703}">
                      <ahyp:hlinkClr xmlns:ahyp="http://schemas.microsoft.com/office/drawing/2018/hyperlinkcolor" val="tx"/>
                    </a:ext>
                  </a:extLst>
                </a:hlinkClick>
              </a:rPr>
              <a:t>Food assistance for Ukrainian refugees</a:t>
            </a:r>
            <a:endParaRPr lang="en-IE" b="0" i="0" dirty="0">
              <a:effectLst/>
            </a:endParaRPr>
          </a:p>
          <a:p>
            <a:pPr algn="l" rtl="0">
              <a:buFont typeface="Arial" panose="020B0604020202020204" pitchFamily="34" charset="0"/>
              <a:buChar char="•"/>
            </a:pPr>
            <a:r>
              <a:rPr lang="en-IE" b="0" i="0" dirty="0">
                <a:effectLst/>
              </a:rPr>
              <a:t>Netherlands: </a:t>
            </a:r>
            <a:r>
              <a:rPr lang="en-IE" b="0" i="0" u="none" strike="noStrike" dirty="0">
                <a:effectLst/>
                <a:hlinkClick r:id="rId4">
                  <a:extLst>
                    <a:ext uri="{A12FA001-AC4F-418D-AE19-62706E023703}">
                      <ahyp:hlinkClr xmlns:ahyp="http://schemas.microsoft.com/office/drawing/2018/hyperlinkcolor" val="tx"/>
                    </a:ext>
                  </a:extLst>
                </a:hlinkClick>
              </a:rPr>
              <a:t>Refugeehelp.nl: A webpage for refugees and helpers</a:t>
            </a:r>
            <a:endParaRPr lang="en-IE" b="0" i="0" dirty="0">
              <a:effectLst/>
            </a:endParaRPr>
          </a:p>
        </p:txBody>
      </p:sp>
      <p:graphicFrame>
        <p:nvGraphicFramePr>
          <p:cNvPr id="9" name="Table 9">
            <a:extLst>
              <a:ext uri="{FF2B5EF4-FFF2-40B4-BE49-F238E27FC236}">
                <a16:creationId xmlns:a16="http://schemas.microsoft.com/office/drawing/2014/main" id="{F99AF534-C99B-C497-16C8-E696EDBB4400}"/>
              </a:ext>
            </a:extLst>
          </p:cNvPr>
          <p:cNvGraphicFramePr>
            <a:graphicFrameLocks noGrp="1"/>
          </p:cNvGraphicFramePr>
          <p:nvPr>
            <p:ph sz="half" idx="2"/>
            <p:extLst>
              <p:ext uri="{D42A27DB-BD31-4B8C-83A1-F6EECF244321}">
                <p14:modId xmlns:p14="http://schemas.microsoft.com/office/powerpoint/2010/main" val="3999672363"/>
              </p:ext>
            </p:extLst>
          </p:nvPr>
        </p:nvGraphicFramePr>
        <p:xfrm>
          <a:off x="6146801" y="1600201"/>
          <a:ext cx="5486400" cy="3876040"/>
        </p:xfrm>
        <a:graphic>
          <a:graphicData uri="http://schemas.openxmlformats.org/drawingml/2006/table">
            <a:tbl>
              <a:tblPr firstRow="1" bandRow="1">
                <a:tableStyleId>{5C22544A-7EE6-4342-B048-85BDC9FD1C3A}</a:tableStyleId>
              </a:tblPr>
              <a:tblGrid>
                <a:gridCol w="3933842">
                  <a:extLst>
                    <a:ext uri="{9D8B030D-6E8A-4147-A177-3AD203B41FA5}">
                      <a16:colId xmlns:a16="http://schemas.microsoft.com/office/drawing/2014/main" val="2774443233"/>
                    </a:ext>
                  </a:extLst>
                </a:gridCol>
                <a:gridCol w="1552558">
                  <a:extLst>
                    <a:ext uri="{9D8B030D-6E8A-4147-A177-3AD203B41FA5}">
                      <a16:colId xmlns:a16="http://schemas.microsoft.com/office/drawing/2014/main" val="2056879805"/>
                    </a:ext>
                  </a:extLst>
                </a:gridCol>
              </a:tblGrid>
              <a:tr h="370840">
                <a:tc>
                  <a:txBody>
                    <a:bodyPr/>
                    <a:lstStyle/>
                    <a:p>
                      <a:pPr algn="ctr" rtl="0"/>
                      <a:r>
                        <a:rPr lang="en-IE" b="1" dirty="0">
                          <a:solidFill>
                            <a:schemeClr val="bg1"/>
                          </a:solidFill>
                          <a:effectLst/>
                          <a:latin typeface="OpenSans-Semibold-webfont"/>
                        </a:rPr>
                        <a:t>Policy measure</a:t>
                      </a:r>
                      <a:endParaRPr lang="en-IE" b="0" dirty="0">
                        <a:solidFill>
                          <a:schemeClr val="bg1"/>
                        </a:solidFill>
                        <a:effectLst/>
                        <a:latin typeface="inherit"/>
                      </a:endParaRPr>
                    </a:p>
                  </a:txBody>
                  <a:tcPr marL="0" marR="0" marT="0" marB="0"/>
                </a:tc>
                <a:tc>
                  <a:txBody>
                    <a:bodyPr/>
                    <a:lstStyle/>
                    <a:p>
                      <a:pPr algn="ctr" rtl="0"/>
                      <a:r>
                        <a:rPr lang="en-IE" b="1" dirty="0">
                          <a:solidFill>
                            <a:schemeClr val="bg1"/>
                          </a:solidFill>
                          <a:effectLst/>
                          <a:latin typeface="OpenSans-Semibold-webfont"/>
                        </a:rPr>
                        <a:t>Member State</a:t>
                      </a:r>
                      <a:endParaRPr lang="en-IE" b="0" dirty="0">
                        <a:solidFill>
                          <a:schemeClr val="bg1"/>
                        </a:solidFill>
                        <a:effectLst/>
                        <a:latin typeface="inherit"/>
                      </a:endParaRPr>
                    </a:p>
                  </a:txBody>
                  <a:tcPr marL="0" marR="0" marT="0" marB="0"/>
                </a:tc>
                <a:extLst>
                  <a:ext uri="{0D108BD9-81ED-4DB2-BD59-A6C34878D82A}">
                    <a16:rowId xmlns:a16="http://schemas.microsoft.com/office/drawing/2014/main" val="2016417645"/>
                  </a:ext>
                </a:extLst>
              </a:tr>
              <a:tr h="370840">
                <a:tc>
                  <a:txBody>
                    <a:bodyPr/>
                    <a:lstStyle/>
                    <a:p>
                      <a:pPr algn="ctr" rtl="0"/>
                      <a:r>
                        <a:rPr lang="en-GB" b="0" dirty="0">
                          <a:solidFill>
                            <a:srgbClr val="222222"/>
                          </a:solidFill>
                          <a:effectLst/>
                          <a:latin typeface="OpenSans-Semibold-webfont"/>
                        </a:rPr>
                        <a:t>Direct provision of housing by governmental or semi-governmental organisations</a:t>
                      </a:r>
                      <a:endParaRPr lang="en-GB" b="0" dirty="0">
                        <a:solidFill>
                          <a:srgbClr val="222222"/>
                        </a:solidFill>
                        <a:effectLst/>
                        <a:latin typeface="inherit"/>
                      </a:endParaRPr>
                    </a:p>
                  </a:txBody>
                  <a:tcPr marL="0" marR="0" marT="76200" marB="76200"/>
                </a:tc>
                <a:tc>
                  <a:txBody>
                    <a:bodyPr/>
                    <a:lstStyle/>
                    <a:p>
                      <a:pPr algn="ctr" rtl="0"/>
                      <a:r>
                        <a:rPr lang="en-IE" b="0" dirty="0">
                          <a:solidFill>
                            <a:srgbClr val="222222"/>
                          </a:solidFill>
                          <a:effectLst/>
                          <a:latin typeface="inherit"/>
                        </a:rPr>
                        <a:t>BE, CZ, LU, NL, NO, PL, SE</a:t>
                      </a:r>
                    </a:p>
                  </a:txBody>
                  <a:tcPr marL="0" marR="0" marT="76200" marB="76200"/>
                </a:tc>
                <a:extLst>
                  <a:ext uri="{0D108BD9-81ED-4DB2-BD59-A6C34878D82A}">
                    <a16:rowId xmlns:a16="http://schemas.microsoft.com/office/drawing/2014/main" val="960766839"/>
                  </a:ext>
                </a:extLst>
              </a:tr>
              <a:tr h="370840">
                <a:tc>
                  <a:txBody>
                    <a:bodyPr/>
                    <a:lstStyle/>
                    <a:p>
                      <a:pPr algn="ctr" rtl="0"/>
                      <a:r>
                        <a:rPr lang="en-GB" b="0" dirty="0">
                          <a:solidFill>
                            <a:srgbClr val="222222"/>
                          </a:solidFill>
                          <a:effectLst/>
                          <a:latin typeface="OpenSans-Semibold-webfont"/>
                        </a:rPr>
                        <a:t>Public funds for housing refugees in tourist accommodation</a:t>
                      </a:r>
                      <a:endParaRPr lang="en-GB" b="0" dirty="0">
                        <a:solidFill>
                          <a:srgbClr val="222222"/>
                        </a:solidFill>
                        <a:effectLst/>
                        <a:latin typeface="inherit"/>
                      </a:endParaRPr>
                    </a:p>
                  </a:txBody>
                  <a:tcPr marL="0" marR="0" marT="76200" marB="76200"/>
                </a:tc>
                <a:tc>
                  <a:txBody>
                    <a:bodyPr/>
                    <a:lstStyle/>
                    <a:p>
                      <a:pPr algn="ctr" rtl="0"/>
                      <a:r>
                        <a:rPr lang="en-IE" b="0" dirty="0">
                          <a:solidFill>
                            <a:srgbClr val="222222"/>
                          </a:solidFill>
                          <a:effectLst/>
                          <a:latin typeface="inherit"/>
                        </a:rPr>
                        <a:t>BG, CY, PT, SK</a:t>
                      </a:r>
                    </a:p>
                  </a:txBody>
                  <a:tcPr marL="0" marR="0" marT="76200" marB="76200"/>
                </a:tc>
                <a:extLst>
                  <a:ext uri="{0D108BD9-81ED-4DB2-BD59-A6C34878D82A}">
                    <a16:rowId xmlns:a16="http://schemas.microsoft.com/office/drawing/2014/main" val="3509264756"/>
                  </a:ext>
                </a:extLst>
              </a:tr>
              <a:tr h="370840">
                <a:tc>
                  <a:txBody>
                    <a:bodyPr/>
                    <a:lstStyle/>
                    <a:p>
                      <a:pPr algn="ctr" rtl="0"/>
                      <a:r>
                        <a:rPr lang="en-IE" b="0" dirty="0">
                          <a:solidFill>
                            <a:srgbClr val="222222"/>
                          </a:solidFill>
                          <a:effectLst/>
                          <a:latin typeface="OpenSans-Semibold-webfont"/>
                        </a:rPr>
                        <a:t>Rental support for refugees</a:t>
                      </a:r>
                      <a:endParaRPr lang="en-IE" b="0" dirty="0">
                        <a:solidFill>
                          <a:srgbClr val="222222"/>
                        </a:solidFill>
                        <a:effectLst/>
                        <a:latin typeface="inherit"/>
                      </a:endParaRPr>
                    </a:p>
                  </a:txBody>
                  <a:tcPr marL="0" marR="0" marT="76200" marB="76200"/>
                </a:tc>
                <a:tc>
                  <a:txBody>
                    <a:bodyPr/>
                    <a:lstStyle/>
                    <a:p>
                      <a:pPr algn="ctr" rtl="0"/>
                      <a:r>
                        <a:rPr lang="en-IE" b="0" dirty="0">
                          <a:solidFill>
                            <a:srgbClr val="222222"/>
                          </a:solidFill>
                          <a:effectLst/>
                          <a:latin typeface="inherit"/>
                        </a:rPr>
                        <a:t>CZ, EE, LT, SI</a:t>
                      </a:r>
                    </a:p>
                  </a:txBody>
                  <a:tcPr marL="0" marR="0" marT="76200" marB="76200"/>
                </a:tc>
                <a:extLst>
                  <a:ext uri="{0D108BD9-81ED-4DB2-BD59-A6C34878D82A}">
                    <a16:rowId xmlns:a16="http://schemas.microsoft.com/office/drawing/2014/main" val="961288022"/>
                  </a:ext>
                </a:extLst>
              </a:tr>
              <a:tr h="370840">
                <a:tc>
                  <a:txBody>
                    <a:bodyPr/>
                    <a:lstStyle/>
                    <a:p>
                      <a:pPr algn="ctr" rtl="0"/>
                      <a:r>
                        <a:rPr lang="en-GB" b="0" dirty="0">
                          <a:solidFill>
                            <a:srgbClr val="222222"/>
                          </a:solidFill>
                          <a:effectLst/>
                          <a:latin typeface="OpenSans-Semibold-webfont"/>
                        </a:rPr>
                        <a:t>Subsidies for private hosts providing accommodation free of charge</a:t>
                      </a:r>
                      <a:endParaRPr lang="en-GB" b="0" dirty="0">
                        <a:solidFill>
                          <a:srgbClr val="222222"/>
                        </a:solidFill>
                        <a:effectLst/>
                        <a:latin typeface="inherit"/>
                      </a:endParaRPr>
                    </a:p>
                  </a:txBody>
                  <a:tcPr marL="0" marR="0" marT="76200" marB="76200"/>
                </a:tc>
                <a:tc>
                  <a:txBody>
                    <a:bodyPr/>
                    <a:lstStyle/>
                    <a:p>
                      <a:pPr algn="ctr" rtl="0"/>
                      <a:r>
                        <a:rPr lang="en-IE" b="0" dirty="0">
                          <a:solidFill>
                            <a:srgbClr val="222222"/>
                          </a:solidFill>
                          <a:effectLst/>
                          <a:latin typeface="inherit"/>
                        </a:rPr>
                        <a:t>HR, CZ, DK, LV, LT, PL, RO, SK</a:t>
                      </a:r>
                    </a:p>
                  </a:txBody>
                  <a:tcPr marL="0" marR="0" marT="76200" marB="76200"/>
                </a:tc>
                <a:extLst>
                  <a:ext uri="{0D108BD9-81ED-4DB2-BD59-A6C34878D82A}">
                    <a16:rowId xmlns:a16="http://schemas.microsoft.com/office/drawing/2014/main" val="282913548"/>
                  </a:ext>
                </a:extLst>
              </a:tr>
              <a:tr h="370840">
                <a:tc>
                  <a:txBody>
                    <a:bodyPr/>
                    <a:lstStyle/>
                    <a:p>
                      <a:pPr algn="ctr" rtl="0"/>
                      <a:r>
                        <a:rPr lang="en-GB" b="0" dirty="0">
                          <a:solidFill>
                            <a:srgbClr val="222222"/>
                          </a:solidFill>
                          <a:effectLst/>
                          <a:latin typeface="OpenSans-Semibold-webfont"/>
                        </a:rPr>
                        <a:t>Relaxation of regulations on the accommodation standards for refugees</a:t>
                      </a:r>
                      <a:endParaRPr lang="en-GB" b="0" dirty="0">
                        <a:solidFill>
                          <a:srgbClr val="222222"/>
                        </a:solidFill>
                        <a:effectLst/>
                        <a:latin typeface="inherit"/>
                      </a:endParaRPr>
                    </a:p>
                  </a:txBody>
                  <a:tcPr marL="0" marR="0" marT="76200" marB="76200"/>
                </a:tc>
                <a:tc>
                  <a:txBody>
                    <a:bodyPr/>
                    <a:lstStyle/>
                    <a:p>
                      <a:pPr algn="ctr" rtl="0"/>
                      <a:r>
                        <a:rPr lang="en-IE" b="0" dirty="0">
                          <a:solidFill>
                            <a:srgbClr val="222222"/>
                          </a:solidFill>
                          <a:effectLst/>
                          <a:latin typeface="inherit"/>
                        </a:rPr>
                        <a:t>SE, NO</a:t>
                      </a:r>
                    </a:p>
                  </a:txBody>
                  <a:tcPr marL="0" marR="0" marT="76200" marB="76200"/>
                </a:tc>
                <a:extLst>
                  <a:ext uri="{0D108BD9-81ED-4DB2-BD59-A6C34878D82A}">
                    <a16:rowId xmlns:a16="http://schemas.microsoft.com/office/drawing/2014/main" val="2029250279"/>
                  </a:ext>
                </a:extLst>
              </a:tr>
            </a:tbl>
          </a:graphicData>
        </a:graphic>
      </p:graphicFrame>
      <p:sp>
        <p:nvSpPr>
          <p:cNvPr id="5" name="Title 1">
            <a:extLst>
              <a:ext uri="{FF2B5EF4-FFF2-40B4-BE49-F238E27FC236}">
                <a16:creationId xmlns:a16="http://schemas.microsoft.com/office/drawing/2014/main" id="{3C4875BB-C032-1193-4B40-29EB4A00DD5A}"/>
              </a:ext>
            </a:extLst>
          </p:cNvPr>
          <p:cNvSpPr txBox="1">
            <a:spLocks/>
          </p:cNvSpPr>
          <p:nvPr/>
        </p:nvSpPr>
        <p:spPr>
          <a:xfrm>
            <a:off x="6197601" y="274638"/>
            <a:ext cx="5384800" cy="778098"/>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200" b="1"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IE" dirty="0"/>
              <a:t>Housing</a:t>
            </a:r>
          </a:p>
        </p:txBody>
      </p:sp>
      <p:sp>
        <p:nvSpPr>
          <p:cNvPr id="4" name="TextBox 3">
            <a:extLst>
              <a:ext uri="{FF2B5EF4-FFF2-40B4-BE49-F238E27FC236}">
                <a16:creationId xmlns:a16="http://schemas.microsoft.com/office/drawing/2014/main" id="{20BCF087-6B8C-3A5A-D52B-457A51B57429}"/>
              </a:ext>
            </a:extLst>
          </p:cNvPr>
          <p:cNvSpPr txBox="1"/>
          <p:nvPr/>
        </p:nvSpPr>
        <p:spPr>
          <a:xfrm>
            <a:off x="9888279" y="5847800"/>
            <a:ext cx="1848140" cy="276554"/>
          </a:xfrm>
          <a:prstGeom prst="rect">
            <a:avLst/>
          </a:prstGeom>
          <a:noFill/>
        </p:spPr>
        <p:txBody>
          <a:bodyPr wrap="square">
            <a:spAutoFit/>
          </a:bodyPr>
          <a:lstStyle/>
          <a:p>
            <a:r>
              <a:rPr lang="en-IE" sz="1200" dirty="0">
                <a:solidFill>
                  <a:schemeClr val="bg2"/>
                </a:solidFill>
              </a:rPr>
              <a:t>Results as of June 2022</a:t>
            </a:r>
          </a:p>
        </p:txBody>
      </p:sp>
    </p:spTree>
    <p:extLst>
      <p:ext uri="{BB962C8B-B14F-4D97-AF65-F5344CB8AC3E}">
        <p14:creationId xmlns:p14="http://schemas.microsoft.com/office/powerpoint/2010/main" val="113593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605CE3-04F8-656A-9A53-2A1417C8675C}"/>
              </a:ext>
            </a:extLst>
          </p:cNvPr>
          <p:cNvSpPr>
            <a:spLocks noGrp="1"/>
          </p:cNvSpPr>
          <p:nvPr>
            <p:ph sz="half" idx="1"/>
          </p:nvPr>
        </p:nvSpPr>
        <p:spPr/>
        <p:txBody>
          <a:bodyPr>
            <a:normAutofit fontScale="85000" lnSpcReduction="20000"/>
          </a:bodyPr>
          <a:lstStyle/>
          <a:p>
            <a:pPr marL="0" indent="0">
              <a:buNone/>
            </a:pPr>
            <a:r>
              <a:rPr lang="en-IE" dirty="0"/>
              <a:t>Some Member States have provided access to social assistance under the same conditions as other residents, others have set up dedicated efforts.</a:t>
            </a:r>
          </a:p>
          <a:p>
            <a:endParaRPr lang="en-IE" dirty="0"/>
          </a:p>
          <a:p>
            <a:r>
              <a:rPr lang="en-GB" sz="2100" dirty="0"/>
              <a:t>Czechia: </a:t>
            </a:r>
            <a:r>
              <a:rPr lang="en-GB" sz="2100" dirty="0">
                <a:hlinkClick r:id="rId3">
                  <a:extLst>
                    <a:ext uri="{A12FA001-AC4F-418D-AE19-62706E023703}">
                      <ahyp:hlinkClr xmlns:ahyp="http://schemas.microsoft.com/office/drawing/2018/hyperlinkcolor" val="tx"/>
                    </a:ext>
                  </a:extLst>
                </a:hlinkClick>
              </a:rPr>
              <a:t>Subsidy for social services to assist people from Ukraine</a:t>
            </a:r>
            <a:endParaRPr lang="en-GB" sz="2100" dirty="0"/>
          </a:p>
          <a:p>
            <a:r>
              <a:rPr lang="en-GB" sz="2100" dirty="0"/>
              <a:t>Belgium: </a:t>
            </a:r>
            <a:r>
              <a:rPr lang="en-GB" sz="2100" dirty="0">
                <a:hlinkClick r:id="rId4">
                  <a:extLst>
                    <a:ext uri="{A12FA001-AC4F-418D-AE19-62706E023703}">
                      <ahyp:hlinkClr xmlns:ahyp="http://schemas.microsoft.com/office/drawing/2018/hyperlinkcolor" val="tx"/>
                    </a:ext>
                  </a:extLst>
                </a:hlinkClick>
              </a:rPr>
              <a:t>Additional financial resources for social services</a:t>
            </a:r>
            <a:endParaRPr lang="en-GB" sz="2100" dirty="0"/>
          </a:p>
          <a:p>
            <a:r>
              <a:rPr lang="en-GB" sz="2100" dirty="0"/>
              <a:t>Germany: </a:t>
            </a:r>
            <a:r>
              <a:rPr lang="en-GB" sz="2100" dirty="0">
                <a:hlinkClick r:id="rId5">
                  <a:extLst>
                    <a:ext uri="{A12FA001-AC4F-418D-AE19-62706E023703}">
                      <ahyp:hlinkClr xmlns:ahyp="http://schemas.microsoft.com/office/drawing/2018/hyperlinkcolor" val="tx"/>
                    </a:ext>
                  </a:extLst>
                </a:hlinkClick>
              </a:rPr>
              <a:t>Access to basic social assistance, students’ assistance and health insurance for Ukrainian refugees</a:t>
            </a:r>
            <a:endParaRPr lang="en-GB" sz="2100" dirty="0"/>
          </a:p>
          <a:p>
            <a:r>
              <a:rPr lang="en-GB" sz="2100" dirty="0"/>
              <a:t>Romania: </a:t>
            </a:r>
            <a:r>
              <a:rPr lang="en-GB" sz="2100" dirty="0">
                <a:hlinkClick r:id="rId6">
                  <a:extLst>
                    <a:ext uri="{A12FA001-AC4F-418D-AE19-62706E023703}">
                      <ahyp:hlinkClr xmlns:ahyp="http://schemas.microsoft.com/office/drawing/2018/hyperlinkcolor" val="tx"/>
                    </a:ext>
                  </a:extLst>
                </a:hlinkClick>
              </a:rPr>
              <a:t>Access to social services for vulnerable refugees from Ukraine</a:t>
            </a:r>
            <a:endParaRPr lang="en-GB" sz="2100" dirty="0"/>
          </a:p>
          <a:p>
            <a:endParaRPr lang="en-IE" dirty="0"/>
          </a:p>
        </p:txBody>
      </p:sp>
      <p:sp>
        <p:nvSpPr>
          <p:cNvPr id="4" name="Content Placeholder 3">
            <a:extLst>
              <a:ext uri="{FF2B5EF4-FFF2-40B4-BE49-F238E27FC236}">
                <a16:creationId xmlns:a16="http://schemas.microsoft.com/office/drawing/2014/main" id="{021DDC9D-8294-4BB7-C4F2-33CE30724974}"/>
              </a:ext>
            </a:extLst>
          </p:cNvPr>
          <p:cNvSpPr>
            <a:spLocks noGrp="1"/>
          </p:cNvSpPr>
          <p:nvPr>
            <p:ph sz="half" idx="2"/>
          </p:nvPr>
        </p:nvSpPr>
        <p:spPr/>
        <p:txBody>
          <a:bodyPr>
            <a:normAutofit fontScale="85000" lnSpcReduction="20000"/>
          </a:bodyPr>
          <a:lstStyle/>
          <a:p>
            <a:pPr marL="0" indent="0">
              <a:buNone/>
            </a:pPr>
            <a:r>
              <a:rPr lang="en-GB" dirty="0"/>
              <a:t>Some Member States go beyond the provision of emergency care required by Article 13(2) of the Temporary Protection Directive and essential treatment of illness by providing refugees with access to healthcare services akin to those of their own citizens.</a:t>
            </a:r>
          </a:p>
          <a:p>
            <a:pPr marL="0" indent="0">
              <a:buNone/>
            </a:pPr>
            <a:endParaRPr lang="en-GB" dirty="0"/>
          </a:p>
          <a:p>
            <a:pPr marL="0" indent="0">
              <a:buNone/>
            </a:pPr>
            <a:r>
              <a:rPr lang="en-GB" dirty="0"/>
              <a:t>Including AT, DK, EE, GR, PL, PT, RO and SK. DK and PT extended these services to refugees who are applying for residence permits.</a:t>
            </a:r>
            <a:endParaRPr lang="en-IE" dirty="0"/>
          </a:p>
        </p:txBody>
      </p:sp>
      <p:sp>
        <p:nvSpPr>
          <p:cNvPr id="5" name="Title 1">
            <a:extLst>
              <a:ext uri="{FF2B5EF4-FFF2-40B4-BE49-F238E27FC236}">
                <a16:creationId xmlns:a16="http://schemas.microsoft.com/office/drawing/2014/main" id="{3C4875BB-C032-1193-4B40-29EB4A00DD5A}"/>
              </a:ext>
            </a:extLst>
          </p:cNvPr>
          <p:cNvSpPr txBox="1">
            <a:spLocks/>
          </p:cNvSpPr>
          <p:nvPr/>
        </p:nvSpPr>
        <p:spPr>
          <a:xfrm>
            <a:off x="6197601" y="274638"/>
            <a:ext cx="5384800" cy="778098"/>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200" b="1"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IE" dirty="0"/>
              <a:t>Access to healthcare</a:t>
            </a:r>
          </a:p>
        </p:txBody>
      </p:sp>
      <p:sp>
        <p:nvSpPr>
          <p:cNvPr id="7" name="Title 6">
            <a:extLst>
              <a:ext uri="{FF2B5EF4-FFF2-40B4-BE49-F238E27FC236}">
                <a16:creationId xmlns:a16="http://schemas.microsoft.com/office/drawing/2014/main" id="{3C2AC4F1-7E88-D75A-C76E-ADC937D3682B}"/>
              </a:ext>
            </a:extLst>
          </p:cNvPr>
          <p:cNvSpPr>
            <a:spLocks noGrp="1"/>
          </p:cNvSpPr>
          <p:nvPr>
            <p:ph type="title"/>
          </p:nvPr>
        </p:nvSpPr>
        <p:spPr>
          <a:xfrm>
            <a:off x="609599" y="320842"/>
            <a:ext cx="5384800" cy="731894"/>
          </a:xfrm>
        </p:spPr>
        <p:txBody>
          <a:bodyPr/>
          <a:lstStyle/>
          <a:p>
            <a:pPr algn="ctr"/>
            <a:r>
              <a:rPr lang="en-IE" dirty="0"/>
              <a:t>Social protection</a:t>
            </a:r>
          </a:p>
        </p:txBody>
      </p:sp>
      <p:sp>
        <p:nvSpPr>
          <p:cNvPr id="2" name="TextBox 1">
            <a:extLst>
              <a:ext uri="{FF2B5EF4-FFF2-40B4-BE49-F238E27FC236}">
                <a16:creationId xmlns:a16="http://schemas.microsoft.com/office/drawing/2014/main" id="{2D6B3A3B-8F6D-C573-8E1B-847A2A52556D}"/>
              </a:ext>
            </a:extLst>
          </p:cNvPr>
          <p:cNvSpPr txBox="1"/>
          <p:nvPr/>
        </p:nvSpPr>
        <p:spPr>
          <a:xfrm>
            <a:off x="9888279" y="5847800"/>
            <a:ext cx="1848140" cy="276554"/>
          </a:xfrm>
          <a:prstGeom prst="rect">
            <a:avLst/>
          </a:prstGeom>
          <a:noFill/>
        </p:spPr>
        <p:txBody>
          <a:bodyPr wrap="square">
            <a:spAutoFit/>
          </a:bodyPr>
          <a:lstStyle/>
          <a:p>
            <a:r>
              <a:rPr lang="en-IE" sz="1200" dirty="0">
                <a:solidFill>
                  <a:schemeClr val="bg2"/>
                </a:solidFill>
              </a:rPr>
              <a:t>Results as of June 2022</a:t>
            </a:r>
          </a:p>
        </p:txBody>
      </p:sp>
    </p:spTree>
    <p:extLst>
      <p:ext uri="{BB962C8B-B14F-4D97-AF65-F5344CB8AC3E}">
        <p14:creationId xmlns:p14="http://schemas.microsoft.com/office/powerpoint/2010/main" val="3816355603"/>
      </p:ext>
    </p:extLst>
  </p:cSld>
  <p:clrMapOvr>
    <a:masterClrMapping/>
  </p:clrMapOvr>
</p:sld>
</file>

<file path=ppt/theme/theme1.xml><?xml version="1.0" encoding="utf-8"?>
<a:theme xmlns:a="http://schemas.openxmlformats.org/drawingml/2006/main" name="Default Theme">
  <a:themeElements>
    <a:clrScheme name="Default">
      <a:dk1>
        <a:srgbClr val="FFFFFF"/>
      </a:dk1>
      <a:lt1>
        <a:srgbClr val="FFFFFF"/>
      </a:lt1>
      <a:dk2>
        <a:srgbClr val="143058"/>
      </a:dk2>
      <a:lt2>
        <a:srgbClr val="0096D1"/>
      </a:lt2>
      <a:accent1>
        <a:srgbClr val="034EA2"/>
      </a:accent1>
      <a:accent2>
        <a:srgbClr val="FFF200"/>
      </a:accent2>
      <a:accent3>
        <a:srgbClr val="C7C8CA"/>
      </a:accent3>
      <a:accent4>
        <a:srgbClr val="0096D1"/>
      </a:accent4>
      <a:accent5>
        <a:srgbClr val="F15623"/>
      </a:accent5>
      <a:accent6>
        <a:srgbClr val="B0DAEE"/>
      </a:accent6>
      <a:hlink>
        <a:srgbClr val="143058"/>
      </a:hlink>
      <a:folHlink>
        <a:srgbClr val="87416E"/>
      </a:folHlink>
    </a:clrScheme>
    <a:fontScheme name="Eurofound_Master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3A5D8ABB-1D7F-4E72-9809-AE0B156FA95D}" vid="{30776A0B-F68D-4340-B6C0-2CBEF3CFD72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7c31d7d-c5d0-4661-b1ca-55a39458a798">
      <UserInfo>
        <DisplayName>Christine Aumayr-Pintar</DisplayName>
        <AccountId>13</AccountId>
        <AccountType/>
      </UserInfo>
      <UserInfo>
        <DisplayName>Barbara Gerstenberger</DisplayName>
        <AccountId>98</AccountId>
        <AccountType/>
      </UserInfo>
      <UserInfo>
        <DisplayName>Chiara Litardi</DisplayName>
        <AccountId>224</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B833EB96BA0324E9629719B9761FB01" ma:contentTypeVersion="12" ma:contentTypeDescription="Create a new document." ma:contentTypeScope="" ma:versionID="252b8a21be6dc3ee5115ea954824d6bf">
  <xsd:schema xmlns:xsd="http://www.w3.org/2001/XMLSchema" xmlns:xs="http://www.w3.org/2001/XMLSchema" xmlns:p="http://schemas.microsoft.com/office/2006/metadata/properties" xmlns:ns2="2e492d21-ed98-449c-a699-b8bc18dc206d" xmlns:ns3="97c31d7d-c5d0-4661-b1ca-55a39458a798" targetNamespace="http://schemas.microsoft.com/office/2006/metadata/properties" ma:root="true" ma:fieldsID="11bfea717006d15703fd7a635f4455bd" ns2:_="" ns3:_="">
    <xsd:import namespace="2e492d21-ed98-449c-a699-b8bc18dc206d"/>
    <xsd:import namespace="97c31d7d-c5d0-4661-b1ca-55a39458a79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492d21-ed98-449c-a699-b8bc18dc20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7c31d7d-c5d0-4661-b1ca-55a39458a79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6FCE7A-3778-4928-B64E-F326400FBB97}">
  <ds:schemaRefs>
    <ds:schemaRef ds:uri="2e492d21-ed98-449c-a699-b8bc18dc206d"/>
    <ds:schemaRef ds:uri="97c31d7d-c5d0-4661-b1ca-55a39458a79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F7FE615-3F0D-429B-A7E1-4BC6C39A0530}">
  <ds:schemaRefs>
    <ds:schemaRef ds:uri="2e492d21-ed98-449c-a699-b8bc18dc206d"/>
    <ds:schemaRef ds:uri="97c31d7d-c5d0-4661-b1ca-55a39458a79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7F83AE3-4A1A-4D68-A6CF-61F61E8B64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Theme</Template>
  <TotalTime>0</TotalTime>
  <Words>877</Words>
  <Application>Microsoft Office PowerPoint</Application>
  <PresentationFormat>Widescreen</PresentationFormat>
  <Paragraphs>88</Paragraphs>
  <Slides>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inherit</vt:lpstr>
      <vt:lpstr>OpenSans-Regular-webfont</vt:lpstr>
      <vt:lpstr>OpenSans-Semibold-webfont</vt:lpstr>
      <vt:lpstr>Symbol</vt:lpstr>
      <vt:lpstr>Default Theme</vt:lpstr>
      <vt:lpstr>Policies to support refugees from Ukraine</vt:lpstr>
      <vt:lpstr>EU PolicyWatch database</vt:lpstr>
      <vt:lpstr>Policies to support refugees from Ukraine</vt:lpstr>
      <vt:lpstr>Reception and initial support</vt:lpstr>
      <vt:lpstr>Social protection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Matthias Rasche</dc:creator>
  <cp:lastModifiedBy>Månsson Maria</cp:lastModifiedBy>
  <cp:revision>8</cp:revision>
  <dcterms:created xsi:type="dcterms:W3CDTF">2020-05-01T12:06:50Z</dcterms:created>
  <dcterms:modified xsi:type="dcterms:W3CDTF">2022-11-28T13:41:36Z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0x010100DB833EB96BA0324E9629719B9761FB01</vt:lpwstr>
  </property>
</Properties>
</file>