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300" r:id="rId3"/>
    <p:sldId id="303" r:id="rId4"/>
    <p:sldId id="298" r:id="rId5"/>
    <p:sldId id="285" r:id="rId6"/>
    <p:sldId id="286" r:id="rId7"/>
    <p:sldId id="289" r:id="rId8"/>
    <p:sldId id="288" r:id="rId9"/>
    <p:sldId id="287" r:id="rId10"/>
    <p:sldId id="290" r:id="rId11"/>
    <p:sldId id="291" r:id="rId12"/>
    <p:sldId id="296" r:id="rId13"/>
    <p:sldId id="292" r:id="rId14"/>
    <p:sldId id="301" r:id="rId15"/>
    <p:sldId id="29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LNY Heinrich (FISMA)" initials="HW" lastIdx="24" clrIdx="0">
    <p:extLst>
      <p:ext uri="{19B8F6BF-5375-455C-9EA6-DF929625EA0E}">
        <p15:presenceInfo xmlns:p15="http://schemas.microsoft.com/office/powerpoint/2012/main" userId="WOLLNY Heinrich (FISMA)" providerId="None"/>
      </p:ext>
    </p:extLst>
  </p:cmAuthor>
  <p:cmAuthor id="2" name="PETERS Marc (FISMA)" initials="PM(" lastIdx="18" clrIdx="1">
    <p:extLst>
      <p:ext uri="{19B8F6BF-5375-455C-9EA6-DF929625EA0E}">
        <p15:presenceInfo xmlns:p15="http://schemas.microsoft.com/office/powerpoint/2012/main" userId="S-1-5-21-1606980848-2025429265-839522115-902813" providerId="AD"/>
      </p:ext>
    </p:extLst>
  </p:cmAuthor>
  <p:cmAuthor id="3" name="BOURNA Dimitra (REFORM)" initials="BD(" lastIdx="1" clrIdx="2">
    <p:extLst>
      <p:ext uri="{19B8F6BF-5375-455C-9EA6-DF929625EA0E}">
        <p15:presenceInfo xmlns:p15="http://schemas.microsoft.com/office/powerpoint/2012/main" userId="S-1-5-21-1606980848-2025429265-839522115-646601" providerId="AD"/>
      </p:ext>
    </p:extLst>
  </p:cmAuthor>
  <p:cmAuthor id="4" name="KRAUZE Mateusz (FISMA)" initials="FISMA D3" lastIdx="5" clrIdx="3">
    <p:extLst>
      <p:ext uri="{19B8F6BF-5375-455C-9EA6-DF929625EA0E}">
        <p15:presenceInfo xmlns:p15="http://schemas.microsoft.com/office/powerpoint/2012/main" userId="KRAUZE Mateusz (FISM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0581" autoAdjust="0"/>
  </p:normalViewPr>
  <p:slideViewPr>
    <p:cSldViewPr snapToGrid="0">
      <p:cViewPr varScale="1">
        <p:scale>
          <a:sx n="78" d="100"/>
          <a:sy n="78" d="100"/>
        </p:scale>
        <p:origin x="648" y="8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8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3"/>
            <a:ext cx="10065224" cy="1225412"/>
          </a:xfrm>
        </p:spPr>
        <p:txBody>
          <a:bodyPr>
            <a:noAutofit/>
          </a:bodyPr>
          <a:lstStyle/>
          <a:p>
            <a:r>
              <a:rPr lang="fr-BE" sz="4000" dirty="0" err="1" smtClean="0"/>
              <a:t>Insurance</a:t>
            </a:r>
            <a:r>
              <a:rPr lang="fr-BE" sz="4000" dirty="0" smtClean="0"/>
              <a:t> </a:t>
            </a:r>
            <a:r>
              <a:rPr lang="fr-BE" sz="4000" dirty="0" err="1" smtClean="0"/>
              <a:t>Recovery</a:t>
            </a:r>
            <a:r>
              <a:rPr lang="fr-BE" sz="4000" dirty="0" smtClean="0"/>
              <a:t> and </a:t>
            </a:r>
            <a:r>
              <a:rPr lang="fr-BE" sz="4000" dirty="0" err="1" smtClean="0"/>
              <a:t>Resolution</a:t>
            </a:r>
            <a:r>
              <a:rPr lang="fr-BE" sz="4000" dirty="0" smtClean="0"/>
              <a:t> Directive</a:t>
            </a:r>
            <a:endParaRPr lang="en-GB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0" y="3410946"/>
            <a:ext cx="10065224" cy="897754"/>
          </a:xfrm>
        </p:spPr>
        <p:txBody>
          <a:bodyPr/>
          <a:lstStyle/>
          <a:p>
            <a:r>
              <a:rPr lang="fr-BE" sz="2400" i="1" dirty="0" smtClean="0"/>
              <a:t>A new </a:t>
            </a:r>
            <a:r>
              <a:rPr lang="fr-BE" sz="2400" i="1" dirty="0" err="1" smtClean="0"/>
              <a:t>legislative</a:t>
            </a:r>
            <a:r>
              <a:rPr lang="fr-BE" sz="2400" i="1" dirty="0" smtClean="0"/>
              <a:t> </a:t>
            </a:r>
            <a:r>
              <a:rPr lang="fr-BE" sz="2400" i="1" dirty="0" err="1" smtClean="0"/>
              <a:t>proposal</a:t>
            </a:r>
            <a:r>
              <a:rPr lang="fr-BE" sz="2400" i="1" dirty="0" smtClean="0"/>
              <a:t> </a:t>
            </a:r>
            <a:r>
              <a:rPr lang="fr-BE" sz="2400" i="1" dirty="0" err="1" smtClean="0"/>
              <a:t>enhancing</a:t>
            </a:r>
            <a:r>
              <a:rPr lang="fr-BE" sz="2400" i="1" dirty="0" smtClean="0"/>
              <a:t> the protection of EU </a:t>
            </a:r>
            <a:r>
              <a:rPr lang="fr-BE" sz="2400" i="1" dirty="0" err="1" smtClean="0"/>
              <a:t>policyholders</a:t>
            </a:r>
            <a:r>
              <a:rPr lang="fr-BE" sz="2400" i="1" dirty="0" smtClean="0"/>
              <a:t>, </a:t>
            </a:r>
            <a:r>
              <a:rPr lang="fr-BE" sz="2400" i="1" dirty="0" err="1" smtClean="0"/>
              <a:t>taxpayers</a:t>
            </a:r>
            <a:r>
              <a:rPr lang="fr-BE" sz="2400" i="1" dirty="0" smtClean="0"/>
              <a:t>, </a:t>
            </a:r>
            <a:r>
              <a:rPr lang="fr-BE" sz="2400" i="1" dirty="0" err="1" smtClean="0"/>
              <a:t>economy</a:t>
            </a:r>
            <a:r>
              <a:rPr lang="fr-BE" sz="2400" i="1" dirty="0" smtClean="0"/>
              <a:t> and </a:t>
            </a:r>
            <a:r>
              <a:rPr lang="fr-BE" sz="2400" i="1" dirty="0" err="1" smtClean="0"/>
              <a:t>financial</a:t>
            </a:r>
            <a:r>
              <a:rPr lang="fr-BE" sz="2400" i="1" dirty="0" smtClean="0"/>
              <a:t> </a:t>
            </a:r>
            <a:r>
              <a:rPr lang="fr-BE" sz="2400" i="1" dirty="0" err="1" smtClean="0"/>
              <a:t>stability</a:t>
            </a:r>
            <a:endParaRPr lang="en-GB" sz="2400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29225" y="5162249"/>
            <a:ext cx="5907351" cy="496679"/>
          </a:xfrm>
        </p:spPr>
        <p:txBody>
          <a:bodyPr/>
          <a:lstStyle/>
          <a:p>
            <a:r>
              <a:rPr lang="fr-BE" dirty="0" smtClean="0"/>
              <a:t>EESC – 17 </a:t>
            </a:r>
            <a:r>
              <a:rPr lang="fr-BE" dirty="0" err="1" smtClean="0"/>
              <a:t>November</a:t>
            </a:r>
            <a:r>
              <a:rPr lang="fr-BE" dirty="0" smtClean="0"/>
              <a:t>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320800"/>
            <a:ext cx="10905699" cy="5334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600" dirty="0" smtClean="0"/>
              <a:t>The resolution objectives (of equal significance) are: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protecting policyholders, beneficiaries and claimants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maintaining financial stability, in particular, by preventing contagion and by maintaining market discipline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ensuring the continuity of critical functions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protecting public funds by minimising reliance on extraordinary public financial support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600" dirty="0" smtClean="0"/>
              <a:t>Critical functions = activities, services or operations that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cannot be substituted within a reasonable time or at a reasonable cost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the absence of which would be likely to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have a significant impact on the financial system and the real economy in one or more Member States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affect the social welfare of a large number of policyholders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give rise to systemic disruption or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2300" dirty="0" smtClean="0"/>
              <a:t>undermine the general confidence in the provision of insurance services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1"/>
            <a:ext cx="10515600" cy="685540"/>
          </a:xfrm>
        </p:spPr>
        <p:txBody>
          <a:bodyPr/>
          <a:lstStyle/>
          <a:p>
            <a:r>
              <a:rPr lang="fr-BE" sz="3600" dirty="0" err="1" smtClean="0"/>
              <a:t>Resolution</a:t>
            </a:r>
            <a:r>
              <a:rPr lang="fr-BE" sz="3600" dirty="0" smtClean="0"/>
              <a:t> objectives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95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253067"/>
            <a:ext cx="10905699" cy="5300133"/>
          </a:xfrm>
        </p:spPr>
        <p:txBody>
          <a:bodyPr>
            <a:normAutofit fontScale="92500"/>
          </a:bodyPr>
          <a:lstStyle/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dirty="0" smtClean="0"/>
              <a:t>An insurance or reinsurance undertaking should be placed in resolution when it is </a:t>
            </a:r>
            <a:r>
              <a:rPr lang="en-IE" sz="1800" b="1" dirty="0" smtClean="0"/>
              <a:t>failing or likely to fail</a:t>
            </a:r>
            <a:r>
              <a:rPr lang="en-IE" sz="1800" dirty="0" smtClean="0"/>
              <a:t> and there is </a:t>
            </a:r>
            <a:r>
              <a:rPr lang="en-IE" sz="1800" b="1" dirty="0" smtClean="0"/>
              <a:t>no prospect that private sector alternatives or supervisory measures can avert failure</a:t>
            </a:r>
            <a:r>
              <a:rPr lang="en-IE" sz="1800" dirty="0" smtClean="0"/>
              <a:t>.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u="sng" dirty="0"/>
              <a:t>Conditions for FOLF</a:t>
            </a:r>
            <a:r>
              <a:rPr lang="en-IE" sz="1800" dirty="0"/>
              <a:t> </a:t>
            </a:r>
            <a:r>
              <a:rPr lang="en-IE" sz="1800" dirty="0" smtClean="0"/>
              <a:t>(for the first 3 conditions, either observed </a:t>
            </a:r>
            <a:r>
              <a:rPr lang="en-IE" sz="1800" dirty="0"/>
              <a:t>or expected in the near future):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600" dirty="0"/>
              <a:t>Breach of MCR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600" dirty="0"/>
              <a:t>Breach of conditions for authorisation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600" dirty="0"/>
              <a:t>Unable to pay its debt or other liabilities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600" dirty="0"/>
              <a:t>Need for </a:t>
            </a:r>
            <a:r>
              <a:rPr lang="en-IE" sz="1600" dirty="0" smtClean="0"/>
              <a:t>extraordinary public financial support</a:t>
            </a:r>
            <a:endParaRPr lang="en-IE" sz="1600" dirty="0"/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dirty="0" smtClean="0"/>
              <a:t>At the same time, it is necessary to ensure that intrusive measures are triggered only when interference with the rights of stakeholders is justified and resolution action would be in the </a:t>
            </a:r>
            <a:r>
              <a:rPr lang="en-IE" sz="1800" b="1" dirty="0" smtClean="0"/>
              <a:t>public interest</a:t>
            </a:r>
            <a:r>
              <a:rPr lang="en-IE" sz="1800" dirty="0" smtClean="0"/>
              <a:t>.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1800" u="sng" dirty="0" smtClean="0"/>
              <a:t>Public interest</a:t>
            </a:r>
            <a:r>
              <a:rPr lang="en-IE" sz="1800" dirty="0" smtClean="0"/>
              <a:t> </a:t>
            </a:r>
            <a:r>
              <a:rPr lang="en-IE" sz="1800" dirty="0" smtClean="0">
                <a:sym typeface="Wingdings" panose="05000000000000000000" pitchFamily="2" charset="2"/>
              </a:rPr>
              <a:t> resolution actions are necessary to achieve, and proportionate to, one or more of the resolution objectives and normal insolvency proceedings would not meet those objectives to the same extent.</a:t>
            </a:r>
            <a:endParaRPr lang="en-IE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651673"/>
          </a:xfrm>
        </p:spPr>
        <p:txBody>
          <a:bodyPr/>
          <a:lstStyle/>
          <a:p>
            <a:r>
              <a:rPr lang="fr-BE" sz="3600" dirty="0" err="1" smtClean="0"/>
              <a:t>Resolution</a:t>
            </a:r>
            <a:r>
              <a:rPr lang="fr-BE" sz="3600" dirty="0" smtClean="0"/>
              <a:t> conditions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27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574800"/>
            <a:ext cx="10905699" cy="4724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b="1" dirty="0" err="1" smtClean="0"/>
              <a:t>Safeguards</a:t>
            </a:r>
            <a:r>
              <a:rPr lang="fr-BE" b="1" dirty="0" smtClean="0"/>
              <a:t>, protections and </a:t>
            </a:r>
            <a:r>
              <a:rPr lang="fr-BE" b="1" dirty="0" err="1" smtClean="0"/>
              <a:t>moratoria</a:t>
            </a:r>
            <a:r>
              <a:rPr lang="fr-BE" dirty="0" smtClean="0"/>
              <a:t> </a:t>
            </a:r>
            <a:r>
              <a:rPr lang="fr-BE" dirty="0" err="1" smtClean="0"/>
              <a:t>based</a:t>
            </a:r>
            <a:r>
              <a:rPr lang="fr-BE" dirty="0" smtClean="0"/>
              <a:t> on international guidance, </a:t>
            </a:r>
            <a:r>
              <a:rPr lang="fr-BE" dirty="0" err="1" smtClean="0"/>
              <a:t>EIOPA’s</a:t>
            </a:r>
            <a:r>
              <a:rPr lang="fr-BE" dirty="0" smtClean="0"/>
              <a:t> </a:t>
            </a:r>
            <a:r>
              <a:rPr lang="fr-BE" dirty="0" err="1" smtClean="0"/>
              <a:t>Advice</a:t>
            </a:r>
            <a:r>
              <a:rPr lang="fr-BE" dirty="0" smtClean="0"/>
              <a:t> and BRRD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« </a:t>
            </a:r>
            <a:r>
              <a:rPr lang="fr-BE" b="1" dirty="0" smtClean="0"/>
              <a:t>No </a:t>
            </a:r>
            <a:r>
              <a:rPr lang="fr-BE" b="1" dirty="0" err="1" smtClean="0"/>
              <a:t>Creditor</a:t>
            </a:r>
            <a:r>
              <a:rPr lang="fr-BE" b="1" dirty="0" smtClean="0"/>
              <a:t> </a:t>
            </a:r>
            <a:r>
              <a:rPr lang="fr-BE" b="1" dirty="0" err="1" smtClean="0"/>
              <a:t>Worse</a:t>
            </a:r>
            <a:r>
              <a:rPr lang="fr-BE" b="1" dirty="0" smtClean="0"/>
              <a:t> Off</a:t>
            </a:r>
            <a:r>
              <a:rPr lang="fr-BE" dirty="0" smtClean="0"/>
              <a:t> » </a:t>
            </a:r>
            <a:r>
              <a:rPr lang="fr-BE" dirty="0" smtClean="0">
                <a:sym typeface="Wingdings" panose="05000000000000000000" pitchFamily="2" charset="2"/>
              </a:rPr>
              <a:t> </a:t>
            </a:r>
            <a:r>
              <a:rPr lang="fr-BE" dirty="0" err="1" smtClean="0">
                <a:sym typeface="Wingdings" panose="05000000000000000000" pitchFamily="2" charset="2"/>
              </a:rPr>
              <a:t>Shareholders</a:t>
            </a:r>
            <a:r>
              <a:rPr lang="fr-BE" dirty="0" smtClean="0">
                <a:sym typeface="Wingdings" panose="05000000000000000000" pitchFamily="2" charset="2"/>
              </a:rPr>
              <a:t> and </a:t>
            </a:r>
            <a:r>
              <a:rPr lang="fr-BE" dirty="0" err="1" smtClean="0">
                <a:sym typeface="Wingdings" panose="05000000000000000000" pitchFamily="2" charset="2"/>
              </a:rPr>
              <a:t>creditors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shall</a:t>
            </a:r>
            <a:r>
              <a:rPr lang="fr-BE" dirty="0" smtClean="0">
                <a:sym typeface="Wingdings" panose="05000000000000000000" pitchFamily="2" charset="2"/>
              </a:rPr>
              <a:t> not </a:t>
            </a:r>
            <a:r>
              <a:rPr lang="fr-BE" dirty="0" err="1" smtClean="0">
                <a:sym typeface="Wingdings" panose="05000000000000000000" pitchFamily="2" charset="2"/>
              </a:rPr>
              <a:t>incur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greater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losses</a:t>
            </a:r>
            <a:r>
              <a:rPr lang="fr-BE" dirty="0" smtClean="0">
                <a:sym typeface="Wingdings" panose="05000000000000000000" pitchFamily="2" charset="2"/>
              </a:rPr>
              <a:t> in </a:t>
            </a:r>
            <a:r>
              <a:rPr lang="fr-BE" dirty="0" err="1" smtClean="0">
                <a:sym typeface="Wingdings" panose="05000000000000000000" pitchFamily="2" charset="2"/>
              </a:rPr>
              <a:t>resolution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that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they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would</a:t>
            </a:r>
            <a:r>
              <a:rPr lang="fr-BE" dirty="0" smtClean="0">
                <a:sym typeface="Wingdings" panose="05000000000000000000" pitchFamily="2" charset="2"/>
              </a:rPr>
              <a:t> have </a:t>
            </a:r>
            <a:r>
              <a:rPr lang="fr-BE" dirty="0" err="1" smtClean="0">
                <a:sym typeface="Wingdings" panose="05000000000000000000" pitchFamily="2" charset="2"/>
              </a:rPr>
              <a:t>incurred</a:t>
            </a:r>
            <a:r>
              <a:rPr lang="fr-BE" dirty="0" smtClean="0">
                <a:sym typeface="Wingdings" panose="05000000000000000000" pitchFamily="2" charset="2"/>
              </a:rPr>
              <a:t> in a </a:t>
            </a:r>
            <a:r>
              <a:rPr lang="fr-BE" dirty="0" err="1" smtClean="0">
                <a:sym typeface="Wingdings" panose="05000000000000000000" pitchFamily="2" charset="2"/>
              </a:rPr>
              <a:t>winding</a:t>
            </a:r>
            <a:r>
              <a:rPr lang="fr-BE" dirty="0" smtClean="0">
                <a:sym typeface="Wingdings" panose="05000000000000000000" pitchFamily="2" charset="2"/>
              </a:rPr>
              <a:t> up </a:t>
            </a:r>
            <a:r>
              <a:rPr lang="fr-BE" dirty="0" err="1" smtClean="0">
                <a:sym typeface="Wingdings" panose="05000000000000000000" pitchFamily="2" charset="2"/>
              </a:rPr>
              <a:t>under</a:t>
            </a:r>
            <a:r>
              <a:rPr lang="fr-BE" dirty="0" smtClean="0">
                <a:sym typeface="Wingdings" panose="05000000000000000000" pitchFamily="2" charset="2"/>
              </a:rPr>
              <a:t> normal </a:t>
            </a:r>
            <a:r>
              <a:rPr lang="fr-BE" dirty="0" err="1" smtClean="0">
                <a:sym typeface="Wingdings" panose="05000000000000000000" pitchFamily="2" charset="2"/>
              </a:rPr>
              <a:t>insolvency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proceedings</a:t>
            </a:r>
            <a:endParaRPr lang="fr-BE" dirty="0" smtClean="0">
              <a:sym typeface="Wingdings" panose="05000000000000000000" pitchFamily="2" charset="2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>
                <a:sym typeface="Wingdings" panose="05000000000000000000" pitchFamily="2" charset="2"/>
              </a:rPr>
              <a:t>Specific</a:t>
            </a:r>
            <a:r>
              <a:rPr lang="fr-BE" dirty="0" smtClean="0">
                <a:sym typeface="Wingdings" panose="05000000000000000000" pitchFamily="2" charset="2"/>
              </a:rPr>
              <a:t> protection for </a:t>
            </a:r>
            <a:r>
              <a:rPr lang="fr-BE" b="1" dirty="0" err="1" smtClean="0">
                <a:sym typeface="Wingdings" panose="05000000000000000000" pitchFamily="2" charset="2"/>
              </a:rPr>
              <a:t>reinsurance</a:t>
            </a:r>
            <a:r>
              <a:rPr lang="fr-BE" b="1" dirty="0" smtClean="0">
                <a:sym typeface="Wingdings" panose="05000000000000000000" pitchFamily="2" charset="2"/>
              </a:rPr>
              <a:t> </a:t>
            </a:r>
            <a:r>
              <a:rPr lang="fr-BE" b="1" dirty="0" err="1" smtClean="0">
                <a:sym typeface="Wingdings" panose="05000000000000000000" pitchFamily="2" charset="2"/>
              </a:rPr>
              <a:t>agreements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preventing</a:t>
            </a:r>
            <a:r>
              <a:rPr lang="fr-BE" dirty="0" smtClean="0">
                <a:sym typeface="Wingdings" panose="05000000000000000000" pitchFamily="2" charset="2"/>
              </a:rPr>
              <a:t> cases of partial </a:t>
            </a:r>
            <a:r>
              <a:rPr lang="fr-BE" dirty="0" err="1" smtClean="0">
                <a:sym typeface="Wingdings" panose="05000000000000000000" pitchFamily="2" charset="2"/>
              </a:rPr>
              <a:t>transfers</a:t>
            </a:r>
            <a:endParaRPr lang="fr-BE" dirty="0">
              <a:sym typeface="Wingdings" panose="05000000000000000000" pitchFamily="2" charset="2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>
                <a:sym typeface="Wingdings" panose="05000000000000000000" pitchFamily="2" charset="2"/>
              </a:rPr>
              <a:t>Specific</a:t>
            </a:r>
            <a:r>
              <a:rPr lang="fr-BE" dirty="0" smtClean="0">
                <a:sym typeface="Wingdings" panose="05000000000000000000" pitchFamily="2" charset="2"/>
              </a:rPr>
              <a:t> protection for </a:t>
            </a:r>
            <a:r>
              <a:rPr lang="fr-BE" b="1" dirty="0" smtClean="0">
                <a:sym typeface="Wingdings" panose="05000000000000000000" pitchFamily="2" charset="2"/>
              </a:rPr>
              <a:t>ring-</a:t>
            </a:r>
            <a:r>
              <a:rPr lang="fr-BE" b="1" dirty="0" err="1" smtClean="0">
                <a:sym typeface="Wingdings" panose="05000000000000000000" pitchFamily="2" charset="2"/>
              </a:rPr>
              <a:t>fenced</a:t>
            </a:r>
            <a:r>
              <a:rPr lang="fr-BE" b="1" dirty="0" smtClean="0">
                <a:sym typeface="Wingdings" panose="05000000000000000000" pitchFamily="2" charset="2"/>
              </a:rPr>
              <a:t> portfolios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preventing</a:t>
            </a:r>
            <a:r>
              <a:rPr lang="fr-BE" dirty="0" smtClean="0">
                <a:sym typeface="Wingdings" panose="05000000000000000000" pitchFamily="2" charset="2"/>
              </a:rPr>
              <a:t> cases of partial </a:t>
            </a:r>
            <a:r>
              <a:rPr lang="fr-BE" dirty="0" err="1" smtClean="0">
                <a:sym typeface="Wingdings" panose="05000000000000000000" pitchFamily="2" charset="2"/>
              </a:rPr>
              <a:t>transfers</a:t>
            </a:r>
            <a:r>
              <a:rPr lang="fr-BE" dirty="0" smtClean="0">
                <a:sym typeface="Wingdings" panose="05000000000000000000" pitchFamily="2" charset="2"/>
              </a:rPr>
              <a:t> or </a:t>
            </a:r>
            <a:r>
              <a:rPr lang="fr-BE" dirty="0" err="1" smtClean="0">
                <a:sym typeface="Wingdings" panose="05000000000000000000" pitchFamily="2" charset="2"/>
              </a:rPr>
              <a:t>termination</a:t>
            </a:r>
            <a:r>
              <a:rPr lang="fr-BE" dirty="0" smtClean="0">
                <a:sym typeface="Wingdings" panose="05000000000000000000" pitchFamily="2" charset="2"/>
              </a:rPr>
              <a:t>/modification of </a:t>
            </a:r>
            <a:r>
              <a:rPr lang="fr-BE" dirty="0" err="1" smtClean="0">
                <a:sym typeface="Wingdings" panose="05000000000000000000" pitchFamily="2" charset="2"/>
              </a:rPr>
              <a:t>assets</a:t>
            </a:r>
            <a:r>
              <a:rPr lang="fr-BE" dirty="0" smtClean="0">
                <a:sym typeface="Wingdings" panose="05000000000000000000" pitchFamily="2" charset="2"/>
              </a:rPr>
              <a:t>, </a:t>
            </a:r>
            <a:r>
              <a:rPr lang="fr-BE" dirty="0" err="1" smtClean="0">
                <a:sym typeface="Wingdings" panose="05000000000000000000" pitchFamily="2" charset="2"/>
              </a:rPr>
              <a:t>rights</a:t>
            </a:r>
            <a:r>
              <a:rPr lang="fr-BE" dirty="0" smtClean="0">
                <a:sym typeface="Wingdings" panose="05000000000000000000" pitchFamily="2" charset="2"/>
              </a:rPr>
              <a:t> and </a:t>
            </a:r>
            <a:r>
              <a:rPr lang="fr-BE" dirty="0" err="1" smtClean="0">
                <a:sym typeface="Wingdings" panose="05000000000000000000" pitchFamily="2" charset="2"/>
              </a:rPr>
              <a:t>liabilities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which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are part of ring-</a:t>
            </a:r>
            <a:r>
              <a:rPr lang="fr-BE" dirty="0" err="1" smtClean="0">
                <a:sym typeface="Wingdings" panose="05000000000000000000" pitchFamily="2" charset="2"/>
              </a:rPr>
              <a:t>fenced</a:t>
            </a:r>
            <a:r>
              <a:rPr lang="fr-BE" dirty="0" smtClean="0">
                <a:sym typeface="Wingdings" panose="05000000000000000000" pitchFamily="2" charset="2"/>
              </a:rPr>
              <a:t> portfolios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err="1" smtClean="0"/>
              <a:t>Safeguards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486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486957"/>
            <a:ext cx="10905699" cy="504931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Write-down </a:t>
            </a:r>
            <a:r>
              <a:rPr lang="en-US" u="sng" dirty="0"/>
              <a:t>or conversion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b="1" dirty="0"/>
              <a:t>exclusively</a:t>
            </a:r>
            <a:r>
              <a:rPr lang="en-US" dirty="0"/>
              <a:t> to facilitate the exercise of other resolution tools such as the solvent run-off or the transfer tools. </a:t>
            </a:r>
            <a:r>
              <a:rPr lang="en-US" dirty="0" smtClean="0"/>
              <a:t>Insurance </a:t>
            </a:r>
            <a:r>
              <a:rPr lang="en-US" dirty="0"/>
              <a:t>claims </a:t>
            </a:r>
            <a:r>
              <a:rPr lang="en-US" b="1" dirty="0"/>
              <a:t>cannot be converted</a:t>
            </a:r>
            <a:r>
              <a:rPr lang="en-US" dirty="0"/>
              <a:t>. However, </a:t>
            </a:r>
            <a:r>
              <a:rPr lang="en-US" dirty="0" smtClean="0"/>
              <a:t>powers allow </a:t>
            </a:r>
            <a:r>
              <a:rPr lang="en-US" dirty="0"/>
              <a:t>for the restructuring or reduction of insurance claims.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S</a:t>
            </a:r>
            <a:r>
              <a:rPr lang="en-US" u="sng" dirty="0" smtClean="0"/>
              <a:t>olvent run-off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/>
              <a:t>authorisation</a:t>
            </a:r>
            <a:r>
              <a:rPr lang="en-US" dirty="0" smtClean="0"/>
              <a:t> to write </a:t>
            </a:r>
            <a:r>
              <a:rPr lang="en-US" dirty="0"/>
              <a:t>new </a:t>
            </a:r>
            <a:r>
              <a:rPr lang="en-US" dirty="0" smtClean="0"/>
              <a:t>(re)insurance </a:t>
            </a:r>
            <a:r>
              <a:rPr lang="en-US" dirty="0"/>
              <a:t>contracts is withdrawn in order to limit </a:t>
            </a:r>
            <a:r>
              <a:rPr lang="en-US" dirty="0" smtClean="0"/>
              <a:t>the undertaking’s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activity </a:t>
            </a:r>
            <a:r>
              <a:rPr lang="en-US" dirty="0"/>
              <a:t>to the exclusive administration of its existing portfolio, thereby </a:t>
            </a:r>
            <a:r>
              <a:rPr lang="en-US" dirty="0" err="1"/>
              <a:t>maximising</a:t>
            </a:r>
            <a:r>
              <a:rPr lang="en-US" dirty="0"/>
              <a:t> the coverage of insurance claims by existing </a:t>
            </a:r>
            <a:r>
              <a:rPr lang="en-US" dirty="0" smtClean="0"/>
              <a:t>assets.</a:t>
            </a:r>
            <a:endParaRPr lang="en-US" dirty="0"/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S</a:t>
            </a:r>
            <a:r>
              <a:rPr lang="en-US" u="sng" dirty="0" smtClean="0"/>
              <a:t>ale </a:t>
            </a:r>
            <a:r>
              <a:rPr lang="en-US" u="sng" dirty="0"/>
              <a:t>of </a:t>
            </a:r>
            <a:r>
              <a:rPr lang="en-US" u="sng" dirty="0" smtClean="0"/>
              <a:t>business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all or part of an undertaking’s business can be sold on commercial </a:t>
            </a:r>
            <a:r>
              <a:rPr lang="en-US" dirty="0" smtClean="0"/>
              <a:t>terms to an acquirer, </a:t>
            </a:r>
            <a:r>
              <a:rPr lang="en-US" dirty="0"/>
              <a:t>without </a:t>
            </a:r>
            <a:r>
              <a:rPr lang="en-US" dirty="0" smtClean="0"/>
              <a:t>necessarily complying </a:t>
            </a:r>
            <a:r>
              <a:rPr lang="en-US" dirty="0"/>
              <a:t>with procedural requirements that would otherwise apply.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Bridge undertaking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all or part of an undertaking’s business can be </a:t>
            </a:r>
            <a:r>
              <a:rPr lang="en-US" b="1" dirty="0" smtClean="0"/>
              <a:t>temporarily</a:t>
            </a:r>
            <a:r>
              <a:rPr lang="en-US" dirty="0" smtClean="0"/>
              <a:t> transferred </a:t>
            </a:r>
            <a:r>
              <a:rPr lang="en-US" dirty="0"/>
              <a:t>to a publicly controlled entity</a:t>
            </a:r>
            <a:r>
              <a:rPr lang="en-US" dirty="0" smtClean="0"/>
              <a:t>.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/>
              <a:t>A</a:t>
            </a:r>
            <a:r>
              <a:rPr lang="en-US" u="sng" dirty="0" smtClean="0"/>
              <a:t>sset </a:t>
            </a:r>
            <a:r>
              <a:rPr lang="en-US" u="sng" dirty="0"/>
              <a:t>and liability </a:t>
            </a:r>
            <a:r>
              <a:rPr lang="en-US" u="sng" dirty="0" smtClean="0"/>
              <a:t>separation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impaired </a:t>
            </a:r>
            <a:r>
              <a:rPr lang="en-US" dirty="0"/>
              <a:t>or problem assets and/or liabilities can be transferred to a management vehicle to allow them to be managed and worked out over time. </a:t>
            </a:r>
            <a:r>
              <a:rPr lang="en-US" b="1" dirty="0" smtClean="0"/>
              <a:t>Only </a:t>
            </a:r>
            <a:r>
              <a:rPr lang="en-US" b="1" dirty="0"/>
              <a:t>in conjunction with another resolution tool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19407"/>
          </a:xfrm>
        </p:spPr>
        <p:txBody>
          <a:bodyPr/>
          <a:lstStyle/>
          <a:p>
            <a:r>
              <a:rPr lang="fr-BE" sz="3600" dirty="0" err="1" smtClean="0"/>
              <a:t>Resolution</a:t>
            </a:r>
            <a:r>
              <a:rPr lang="fr-BE" sz="3600" dirty="0" smtClean="0"/>
              <a:t> </a:t>
            </a:r>
            <a:r>
              <a:rPr lang="fr-BE" sz="3600" dirty="0" err="1" smtClean="0"/>
              <a:t>tools</a:t>
            </a:r>
            <a:r>
              <a:rPr lang="fr-BE" sz="3600" dirty="0" smtClean="0"/>
              <a:t> and </a:t>
            </a:r>
            <a:r>
              <a:rPr lang="fr-BE" sz="3600" dirty="0" err="1" smtClean="0"/>
              <a:t>powers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468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477818"/>
            <a:ext cx="10905699" cy="517698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b="1" smtClean="0"/>
              <a:t>No mandatory external </a:t>
            </a:r>
            <a:r>
              <a:rPr lang="en-IE" b="1" dirty="0" smtClean="0"/>
              <a:t>funding arrangements</a:t>
            </a:r>
            <a:r>
              <a:rPr lang="en-IE" dirty="0" smtClean="0"/>
              <a:t> (resolution funds or insurance guarantee schemes) </a:t>
            </a:r>
            <a:r>
              <a:rPr lang="en-IE" b="1" dirty="0" smtClean="0"/>
              <a:t>nor requirements in terms of loss absorbing capacity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b="1" dirty="0" smtClean="0"/>
              <a:t>Resolution financing needs </a:t>
            </a:r>
            <a:r>
              <a:rPr lang="en-IE" dirty="0" smtClean="0"/>
              <a:t>will be </a:t>
            </a:r>
            <a:r>
              <a:rPr lang="en-IE" b="1" dirty="0" smtClean="0"/>
              <a:t>primarily funded with internal resources:</a:t>
            </a:r>
            <a:r>
              <a:rPr lang="en-IE" dirty="0" smtClean="0"/>
              <a:t> 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en-IE" sz="1800" dirty="0" smtClean="0"/>
              <a:t> Existing shareholders and creditors to absorb losses through </a:t>
            </a:r>
            <a:r>
              <a:rPr lang="en-IE" sz="1800" dirty="0"/>
              <a:t>the application of the write-down conversion </a:t>
            </a:r>
            <a:r>
              <a:rPr lang="en-IE" sz="1800" dirty="0" smtClean="0"/>
              <a:t>tool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è"/>
            </a:pPr>
            <a:r>
              <a:rPr lang="en-IE" sz="1800" dirty="0" smtClean="0"/>
              <a:t> Policyholders may be called </a:t>
            </a:r>
            <a:r>
              <a:rPr lang="en-IE" sz="1800" dirty="0"/>
              <a:t>upon to </a:t>
            </a:r>
            <a:r>
              <a:rPr lang="en-IE" sz="1800" dirty="0" smtClean="0"/>
              <a:t>contribute (through reduction of their claims or contract restructuration) but </a:t>
            </a:r>
            <a:r>
              <a:rPr lang="en-IE" sz="1800" u="sng" dirty="0" smtClean="0"/>
              <a:t>only </a:t>
            </a:r>
            <a:r>
              <a:rPr lang="en-IE" sz="1800" u="sng" dirty="0"/>
              <a:t>as a last resort</a:t>
            </a:r>
            <a:r>
              <a:rPr lang="en-IE" sz="1800" dirty="0"/>
              <a:t> </a:t>
            </a:r>
            <a:r>
              <a:rPr lang="en-IE" sz="1800" dirty="0" smtClean="0"/>
              <a:t>and </a:t>
            </a:r>
            <a:r>
              <a:rPr lang="en-IE" sz="1800" dirty="0"/>
              <a:t>subject to </a:t>
            </a:r>
            <a:r>
              <a:rPr lang="en-IE" sz="1800" u="sng" dirty="0" smtClean="0"/>
              <a:t>safeguards</a:t>
            </a:r>
            <a:endParaRPr lang="en-IE" sz="1800" dirty="0" smtClean="0"/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b="1" dirty="0" smtClean="0"/>
              <a:t>Complementary sources of funding</a:t>
            </a:r>
            <a:r>
              <a:rPr lang="en-IE" dirty="0" smtClean="0"/>
              <a:t> available in Member States (e.g. resolution funds, insurance guarantee schemes) and as a last resort, extraordinary public funding </a:t>
            </a:r>
            <a:r>
              <a:rPr lang="fr-BE" dirty="0">
                <a:sym typeface="Wingdings" panose="05000000000000000000" pitchFamily="2" charset="2"/>
              </a:rPr>
              <a:t> </a:t>
            </a:r>
            <a:r>
              <a:rPr lang="en-IE" b="1" dirty="0" smtClean="0"/>
              <a:t>to provide top-up financing</a:t>
            </a:r>
            <a:r>
              <a:rPr lang="en-IE" dirty="0" smtClean="0"/>
              <a:t>,</a:t>
            </a:r>
            <a:r>
              <a:rPr lang="en-IE" b="1" dirty="0" smtClean="0"/>
              <a:t> </a:t>
            </a:r>
            <a:r>
              <a:rPr lang="en-IE" dirty="0" smtClean="0"/>
              <a:t>if needed,</a:t>
            </a:r>
            <a:r>
              <a:rPr lang="en-IE" b="1" dirty="0" smtClean="0"/>
              <a:t> </a:t>
            </a:r>
            <a:r>
              <a:rPr lang="en-IE" dirty="0" smtClean="0"/>
              <a:t>and </a:t>
            </a:r>
            <a:r>
              <a:rPr lang="en-IE" b="1" dirty="0" smtClean="0"/>
              <a:t>subject to State aid requirements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Resolution Financing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13049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608667"/>
            <a:ext cx="10905699" cy="4572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Cooperation arrangements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information sharing and cooperation between relevant authorities</a:t>
            </a:r>
            <a:r>
              <a:rPr lang="en-US" dirty="0" smtClean="0"/>
              <a:t>. EIOPA may conclude framework cooperation arrangements to frame bilateral </a:t>
            </a:r>
            <a:r>
              <a:rPr lang="en-US" dirty="0"/>
              <a:t>arrangements </a:t>
            </a:r>
            <a:r>
              <a:rPr lang="en-US" dirty="0" smtClean="0"/>
              <a:t>concluded by national authorities.</a:t>
            </a:r>
            <a:endParaRPr lang="en-US" dirty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Under certain conditions, </a:t>
            </a:r>
            <a:r>
              <a:rPr lang="en-US" u="sng" dirty="0" smtClean="0"/>
              <a:t>support </a:t>
            </a:r>
            <a:r>
              <a:rPr lang="en-US" u="sng" dirty="0"/>
              <a:t>foreign resolution actions</a:t>
            </a:r>
            <a:r>
              <a:rPr lang="en-US" dirty="0"/>
              <a:t> of a failed foreign insurer by </a:t>
            </a:r>
            <a:r>
              <a:rPr lang="en-US" dirty="0" smtClean="0"/>
              <a:t>giving </a:t>
            </a:r>
            <a:r>
              <a:rPr lang="en-US" dirty="0"/>
              <a:t>effect to transfers of its assets and liabilities that are located in or governed by the law of their </a:t>
            </a:r>
            <a:r>
              <a:rPr lang="en-US" dirty="0" smtClean="0"/>
              <a:t>jurisdiction</a:t>
            </a:r>
            <a:endParaRPr lang="en-US" dirty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Apply </a:t>
            </a:r>
            <a:r>
              <a:rPr lang="en-US" u="sng" dirty="0"/>
              <a:t>resolution tools to </a:t>
            </a:r>
            <a:r>
              <a:rPr lang="en-US" u="sng" dirty="0" smtClean="0"/>
              <a:t>EU branches </a:t>
            </a:r>
            <a:r>
              <a:rPr lang="en-US" u="sng" dirty="0"/>
              <a:t>of third country undertakings</a:t>
            </a:r>
            <a:r>
              <a:rPr lang="en-US" dirty="0"/>
              <a:t> where separate resolution is necessary for reasons of public interest or the protection of local </a:t>
            </a:r>
            <a:r>
              <a:rPr lang="en-US" dirty="0" smtClean="0"/>
              <a:t>policyholders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Relations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third</a:t>
            </a:r>
            <a:r>
              <a:rPr lang="fr-BE" dirty="0" smtClean="0"/>
              <a:t>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9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524" y="4722636"/>
            <a:ext cx="8941016" cy="1516240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431984"/>
            <a:ext cx="10905699" cy="472116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The 2008 </a:t>
            </a:r>
            <a:r>
              <a:rPr lang="fr-BE" dirty="0" err="1" smtClean="0"/>
              <a:t>financial</a:t>
            </a:r>
            <a:r>
              <a:rPr lang="fr-BE" dirty="0" smtClean="0"/>
              <a:t> </a:t>
            </a:r>
            <a:r>
              <a:rPr lang="fr-BE" dirty="0" err="1" smtClean="0"/>
              <a:t>crisis</a:t>
            </a:r>
            <a:r>
              <a:rPr lang="fr-BE" dirty="0" smtClean="0"/>
              <a:t> </a:t>
            </a:r>
            <a:r>
              <a:rPr lang="fr-BE" dirty="0" err="1" smtClean="0"/>
              <a:t>severely</a:t>
            </a:r>
            <a:r>
              <a:rPr lang="fr-BE" dirty="0" smtClean="0"/>
              <a:t> </a:t>
            </a:r>
            <a:r>
              <a:rPr lang="fr-BE" dirty="0" err="1" smtClean="0"/>
              <a:t>affected</a:t>
            </a:r>
            <a:r>
              <a:rPr lang="fr-BE" dirty="0" smtClean="0"/>
              <a:t> </a:t>
            </a: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insurance</a:t>
            </a:r>
            <a:r>
              <a:rPr lang="fr-BE" dirty="0" smtClean="0"/>
              <a:t> </a:t>
            </a:r>
            <a:r>
              <a:rPr lang="fr-BE" dirty="0" err="1" smtClean="0"/>
              <a:t>undertakings</a:t>
            </a:r>
            <a:endParaRPr lang="fr-BE" dirty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EIOPA’s</a:t>
            </a:r>
            <a:r>
              <a:rPr lang="fr-BE" dirty="0" smtClean="0"/>
              <a:t> reports on </a:t>
            </a:r>
            <a:r>
              <a:rPr lang="fr-BE" dirty="0" err="1" smtClean="0"/>
              <a:t>failures</a:t>
            </a:r>
            <a:r>
              <a:rPr lang="fr-BE" dirty="0" smtClean="0"/>
              <a:t> and </a:t>
            </a:r>
            <a:r>
              <a:rPr lang="fr-BE" dirty="0" err="1" smtClean="0"/>
              <a:t>near</a:t>
            </a:r>
            <a:r>
              <a:rPr lang="fr-BE" dirty="0" smtClean="0"/>
              <a:t>-misses (2018 and 2021) </a:t>
            </a:r>
            <a:r>
              <a:rPr lang="fr-BE" dirty="0" err="1" smtClean="0"/>
              <a:t>illustrate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, </a:t>
            </a:r>
            <a:r>
              <a:rPr lang="fr-BE" dirty="0" err="1" smtClean="0"/>
              <a:t>while</a:t>
            </a:r>
            <a:r>
              <a:rPr lang="fr-BE" dirty="0" smtClean="0"/>
              <a:t> </a:t>
            </a:r>
            <a:r>
              <a:rPr lang="fr-BE" dirty="0" err="1" smtClean="0"/>
              <a:t>Solvency</a:t>
            </a:r>
            <a:r>
              <a:rPr lang="fr-BE" dirty="0" smtClean="0"/>
              <a:t> II </a:t>
            </a:r>
            <a:r>
              <a:rPr lang="fr-BE" dirty="0" err="1" smtClean="0"/>
              <a:t>reinforced</a:t>
            </a:r>
            <a:r>
              <a:rPr lang="fr-BE" dirty="0" smtClean="0"/>
              <a:t> the </a:t>
            </a:r>
            <a:r>
              <a:rPr lang="fr-BE" dirty="0" err="1" smtClean="0"/>
              <a:t>overall</a:t>
            </a:r>
            <a:r>
              <a:rPr lang="fr-BE" dirty="0" smtClean="0"/>
              <a:t> </a:t>
            </a:r>
            <a:r>
              <a:rPr lang="fr-BE" dirty="0" err="1" smtClean="0"/>
              <a:t>resilience</a:t>
            </a:r>
            <a:r>
              <a:rPr lang="fr-BE" dirty="0" smtClean="0"/>
              <a:t> of the </a:t>
            </a:r>
            <a:r>
              <a:rPr lang="fr-BE" dirty="0" err="1" smtClean="0"/>
              <a:t>insurance</a:t>
            </a:r>
            <a:r>
              <a:rPr lang="fr-BE" dirty="0" smtClean="0"/>
              <a:t> </a:t>
            </a:r>
            <a:r>
              <a:rPr lang="fr-BE" dirty="0" err="1" smtClean="0"/>
              <a:t>sector</a:t>
            </a:r>
            <a:r>
              <a:rPr lang="fr-BE" dirty="0" smtClean="0"/>
              <a:t>, </a:t>
            </a:r>
            <a:r>
              <a:rPr lang="fr-BE" dirty="0" err="1" smtClean="0"/>
              <a:t>it</a:t>
            </a:r>
            <a:r>
              <a:rPr lang="fr-BE" dirty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not (and </a:t>
            </a:r>
            <a:r>
              <a:rPr lang="fr-BE" dirty="0" err="1" smtClean="0"/>
              <a:t>was</a:t>
            </a:r>
            <a:r>
              <a:rPr lang="fr-BE" dirty="0" smtClean="0"/>
              <a:t> not </a:t>
            </a:r>
            <a:r>
              <a:rPr lang="fr-BE" dirty="0" err="1" smtClean="0"/>
              <a:t>designed</a:t>
            </a:r>
            <a:r>
              <a:rPr lang="fr-BE" dirty="0" smtClean="0"/>
              <a:t> to </a:t>
            </a:r>
            <a:r>
              <a:rPr lang="fr-BE" dirty="0" err="1" smtClean="0"/>
              <a:t>be</a:t>
            </a:r>
            <a:r>
              <a:rPr lang="fr-BE" dirty="0" smtClean="0"/>
              <a:t>) a </a:t>
            </a:r>
            <a:r>
              <a:rPr lang="fr-BE" dirty="0" err="1" smtClean="0"/>
              <a:t>zero-failure</a:t>
            </a:r>
            <a:r>
              <a:rPr lang="fr-BE" dirty="0" smtClean="0"/>
              <a:t> </a:t>
            </a:r>
            <a:r>
              <a:rPr lang="fr-BE" dirty="0" err="1" smtClean="0"/>
              <a:t>regime</a:t>
            </a:r>
            <a:endParaRPr lang="fr-BE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Current</a:t>
            </a:r>
            <a:r>
              <a:rPr lang="fr-BE" dirty="0" smtClean="0"/>
              <a:t> </a:t>
            </a:r>
            <a:r>
              <a:rPr lang="fr-BE" dirty="0" err="1" smtClean="0"/>
              <a:t>economic</a:t>
            </a:r>
            <a:r>
              <a:rPr lang="fr-BE" dirty="0" smtClean="0"/>
              <a:t> conditions (i.e. « </a:t>
            </a:r>
            <a:r>
              <a:rPr lang="fr-BE" dirty="0" err="1" smtClean="0"/>
              <a:t>low</a:t>
            </a:r>
            <a:r>
              <a:rPr lang="fr-BE" dirty="0" smtClean="0"/>
              <a:t> for long ») </a:t>
            </a:r>
            <a:r>
              <a:rPr lang="fr-BE" dirty="0" err="1" smtClean="0"/>
              <a:t>could</a:t>
            </a:r>
            <a:r>
              <a:rPr lang="fr-BE" dirty="0" smtClean="0"/>
              <a:t> affect the long-</a:t>
            </a:r>
            <a:r>
              <a:rPr lang="fr-BE" dirty="0" err="1" smtClean="0"/>
              <a:t>term</a:t>
            </a:r>
            <a:r>
              <a:rPr lang="fr-BE" dirty="0" smtClean="0"/>
              <a:t> </a:t>
            </a:r>
            <a:r>
              <a:rPr lang="fr-BE" dirty="0" err="1" smtClean="0"/>
              <a:t>profitability</a:t>
            </a:r>
            <a:r>
              <a:rPr lang="fr-BE" dirty="0" smtClean="0"/>
              <a:t> and the capital position of </a:t>
            </a:r>
            <a:r>
              <a:rPr lang="fr-BE" dirty="0" err="1" smtClean="0"/>
              <a:t>insurers</a:t>
            </a:r>
            <a:r>
              <a:rPr lang="fr-BE" dirty="0" smtClean="0"/>
              <a:t>; </a:t>
            </a:r>
            <a:r>
              <a:rPr lang="fr-BE" dirty="0" err="1" smtClean="0"/>
              <a:t>other</a:t>
            </a:r>
            <a:r>
              <a:rPr lang="fr-BE" dirty="0" smtClean="0"/>
              <a:t> challenges (</a:t>
            </a:r>
            <a:r>
              <a:rPr lang="fr-BE" dirty="0" err="1" smtClean="0"/>
              <a:t>e.g</a:t>
            </a:r>
            <a:r>
              <a:rPr lang="fr-BE" dirty="0" smtClean="0"/>
              <a:t>. </a:t>
            </a:r>
            <a:r>
              <a:rPr lang="fr-BE" dirty="0" err="1" smtClean="0"/>
              <a:t>climate</a:t>
            </a:r>
            <a:r>
              <a:rPr lang="fr-BE" dirty="0" smtClean="0"/>
              <a:t> </a:t>
            </a:r>
            <a:r>
              <a:rPr lang="fr-BE" dirty="0" err="1" smtClean="0"/>
              <a:t>risk</a:t>
            </a:r>
            <a:r>
              <a:rPr lang="fr-BE" dirty="0" smtClean="0"/>
              <a:t>) </a:t>
            </a:r>
            <a:r>
              <a:rPr lang="fr-BE" dirty="0" err="1" smtClean="0"/>
              <a:t>may</a:t>
            </a:r>
            <a:r>
              <a:rPr lang="fr-BE" dirty="0" smtClean="0"/>
              <a:t> expose </a:t>
            </a:r>
            <a:r>
              <a:rPr lang="fr-BE" dirty="0" err="1" smtClean="0"/>
              <a:t>vulnerabilities</a:t>
            </a:r>
            <a:endParaRPr lang="fr-BE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Increasing</a:t>
            </a:r>
            <a:r>
              <a:rPr lang="fr-BE" dirty="0" smtClean="0"/>
              <a:t> cross-border </a:t>
            </a:r>
            <a:r>
              <a:rPr lang="fr-BE" dirty="0" err="1" smtClean="0"/>
              <a:t>activities</a:t>
            </a:r>
            <a:r>
              <a:rPr lang="fr-BE" dirty="0" smtClean="0"/>
              <a:t> in </a:t>
            </a:r>
            <a:r>
              <a:rPr lang="fr-BE" dirty="0" err="1" smtClean="0"/>
              <a:t>insurance</a:t>
            </a:r>
            <a:r>
              <a:rPr lang="fr-BE" dirty="0" smtClean="0"/>
              <a:t>; </a:t>
            </a:r>
            <a:r>
              <a:rPr lang="fr-BE" dirty="0" err="1" smtClean="0"/>
              <a:t>representing</a:t>
            </a:r>
            <a:r>
              <a:rPr lang="fr-BE" dirty="0" smtClean="0"/>
              <a:t> more </a:t>
            </a:r>
            <a:r>
              <a:rPr lang="fr-BE" dirty="0" err="1" smtClean="0"/>
              <a:t>than</a:t>
            </a:r>
            <a:r>
              <a:rPr lang="fr-BE" dirty="0" smtClean="0"/>
              <a:t> 50% of the total </a:t>
            </a:r>
            <a:r>
              <a:rPr lang="fr-BE" dirty="0" err="1" smtClean="0"/>
              <a:t>insurance</a:t>
            </a:r>
            <a:r>
              <a:rPr lang="fr-BE" dirty="0" smtClean="0"/>
              <a:t> business for certain </a:t>
            </a:r>
            <a:r>
              <a:rPr lang="fr-BE" dirty="0" err="1" smtClean="0"/>
              <a:t>Member</a:t>
            </a:r>
            <a:r>
              <a:rPr lang="fr-BE" dirty="0" smtClean="0"/>
              <a:t> States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/>
              <a:t>Background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952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431984"/>
            <a:ext cx="10905699" cy="472116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International bodies (</a:t>
            </a:r>
            <a:r>
              <a:rPr lang="fr-BE" dirty="0" err="1" smtClean="0"/>
              <a:t>both</a:t>
            </a:r>
            <a:r>
              <a:rPr lang="fr-BE" dirty="0" smtClean="0"/>
              <a:t> FSB and IAIS) have </a:t>
            </a:r>
            <a:r>
              <a:rPr lang="fr-BE" dirty="0" err="1" smtClean="0"/>
              <a:t>developed</a:t>
            </a:r>
            <a:r>
              <a:rPr lang="fr-BE" dirty="0" smtClean="0"/>
              <a:t> standards and guidance to </a:t>
            </a:r>
            <a:r>
              <a:rPr lang="fr-BE" dirty="0" err="1" smtClean="0"/>
              <a:t>ensure</a:t>
            </a:r>
            <a:r>
              <a:rPr lang="fr-BE" dirty="0" smtClean="0"/>
              <a:t> an </a:t>
            </a:r>
            <a:r>
              <a:rPr lang="fr-BE" dirty="0" err="1" smtClean="0"/>
              <a:t>orderly</a:t>
            </a:r>
            <a:r>
              <a:rPr lang="fr-BE" dirty="0" smtClean="0"/>
              <a:t> exit </a:t>
            </a:r>
            <a:r>
              <a:rPr lang="fr-BE" dirty="0" err="1" smtClean="0"/>
              <a:t>from</a:t>
            </a:r>
            <a:r>
              <a:rPr lang="fr-BE" dirty="0" smtClean="0"/>
              <a:t> the </a:t>
            </a:r>
            <a:r>
              <a:rPr lang="fr-BE" dirty="0" err="1" smtClean="0"/>
              <a:t>market</a:t>
            </a:r>
            <a:r>
              <a:rPr lang="fr-BE" dirty="0" smtClean="0"/>
              <a:t> and an </a:t>
            </a:r>
            <a:r>
              <a:rPr lang="fr-BE" dirty="0" err="1" smtClean="0"/>
              <a:t>adequate</a:t>
            </a:r>
            <a:r>
              <a:rPr lang="fr-BE" dirty="0" smtClean="0"/>
              <a:t> </a:t>
            </a:r>
            <a:r>
              <a:rPr lang="fr-BE" dirty="0" err="1" smtClean="0"/>
              <a:t>recovery</a:t>
            </a:r>
            <a:r>
              <a:rPr lang="fr-BE" dirty="0" smtClean="0"/>
              <a:t> and </a:t>
            </a:r>
            <a:r>
              <a:rPr lang="fr-BE" dirty="0" err="1" smtClean="0"/>
              <a:t>resolution</a:t>
            </a:r>
            <a:r>
              <a:rPr lang="fr-BE" dirty="0" smtClean="0"/>
              <a:t> for</a:t>
            </a:r>
            <a:r>
              <a:rPr lang="fr-BE" dirty="0" smtClean="0">
                <a:solidFill>
                  <a:srgbClr val="FF0000"/>
                </a:solidFill>
              </a:rPr>
              <a:t> </a:t>
            </a:r>
            <a:r>
              <a:rPr lang="fr-BE" dirty="0" smtClean="0"/>
              <a:t>(</a:t>
            </a:r>
            <a:r>
              <a:rPr lang="fr-BE" dirty="0" err="1" smtClean="0"/>
              <a:t>re</a:t>
            </a:r>
            <a:r>
              <a:rPr lang="fr-BE" dirty="0" smtClean="0"/>
              <a:t>)</a:t>
            </a:r>
            <a:r>
              <a:rPr lang="fr-BE" dirty="0" err="1" smtClean="0"/>
              <a:t>insurers</a:t>
            </a:r>
            <a:endParaRPr lang="fr-BE" dirty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Some</a:t>
            </a:r>
            <a:r>
              <a:rPr lang="fr-BE" dirty="0" smtClean="0"/>
              <a:t> </a:t>
            </a:r>
            <a:r>
              <a:rPr lang="fr-BE" dirty="0" err="1" smtClean="0"/>
              <a:t>Member</a:t>
            </a:r>
            <a:r>
              <a:rPr lang="fr-BE" dirty="0" smtClean="0"/>
              <a:t> States (FR, RO, NL) have </a:t>
            </a:r>
            <a:r>
              <a:rPr lang="fr-BE" dirty="0" err="1" smtClean="0"/>
              <a:t>developed</a:t>
            </a:r>
            <a:r>
              <a:rPr lang="fr-BE" dirty="0" smtClean="0"/>
              <a:t>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own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r>
              <a:rPr lang="fr-BE" dirty="0" smtClean="0"/>
              <a:t> to the </a:t>
            </a:r>
            <a:r>
              <a:rPr lang="fr-BE" dirty="0" err="1" smtClean="0"/>
              <a:t>resolution</a:t>
            </a:r>
            <a:r>
              <a:rPr lang="fr-BE" dirty="0" smtClean="0"/>
              <a:t> of (</a:t>
            </a:r>
            <a:r>
              <a:rPr lang="fr-BE" dirty="0" err="1" smtClean="0"/>
              <a:t>re</a:t>
            </a:r>
            <a:r>
              <a:rPr lang="fr-BE" dirty="0" smtClean="0"/>
              <a:t>)</a:t>
            </a:r>
            <a:r>
              <a:rPr lang="fr-BE" dirty="0" err="1" smtClean="0"/>
              <a:t>insurers</a:t>
            </a:r>
            <a:r>
              <a:rPr lang="fr-BE" dirty="0" smtClean="0"/>
              <a:t>,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some</a:t>
            </a:r>
            <a:r>
              <a:rPr lang="fr-BE" dirty="0" smtClean="0"/>
              <a:t> variations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The Irish </a:t>
            </a:r>
            <a:r>
              <a:rPr lang="fr-BE" dirty="0" err="1" smtClean="0"/>
              <a:t>Department</a:t>
            </a:r>
            <a:r>
              <a:rPr lang="fr-BE" dirty="0" smtClean="0"/>
              <a:t> of Finance has </a:t>
            </a:r>
            <a:r>
              <a:rPr lang="fr-BE" dirty="0" err="1" smtClean="0"/>
              <a:t>recently</a:t>
            </a:r>
            <a:r>
              <a:rPr lang="fr-BE" dirty="0" smtClean="0"/>
              <a:t> </a:t>
            </a:r>
            <a:r>
              <a:rPr lang="fr-BE" dirty="0" err="1" smtClean="0"/>
              <a:t>published</a:t>
            </a:r>
            <a:r>
              <a:rPr lang="fr-BE" dirty="0" smtClean="0"/>
              <a:t> a consultation document on the </a:t>
            </a:r>
            <a:r>
              <a:rPr lang="fr-BE" dirty="0" err="1" smtClean="0"/>
              <a:t>matter</a:t>
            </a:r>
            <a:r>
              <a:rPr lang="fr-BE" dirty="0"/>
              <a:t> (1 </a:t>
            </a:r>
            <a:r>
              <a:rPr lang="fr-BE" dirty="0" err="1"/>
              <a:t>September</a:t>
            </a:r>
            <a:r>
              <a:rPr lang="fr-BE" dirty="0"/>
              <a:t> </a:t>
            </a:r>
            <a:r>
              <a:rPr lang="fr-BE" dirty="0" smtClean="0"/>
              <a:t>2021)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Framework for </a:t>
            </a:r>
            <a:r>
              <a:rPr lang="fr-BE" dirty="0" err="1" smtClean="0"/>
              <a:t>pre-emptive</a:t>
            </a:r>
            <a:r>
              <a:rPr lang="fr-BE" dirty="0" smtClean="0"/>
              <a:t> </a:t>
            </a:r>
            <a:r>
              <a:rPr lang="fr-BE" dirty="0" err="1" smtClean="0"/>
              <a:t>recovery</a:t>
            </a:r>
            <a:r>
              <a:rPr lang="fr-BE" dirty="0" smtClean="0"/>
              <a:t> planning in DK, DE, IE, FR, NL, IT and RO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Background (</a:t>
            </a:r>
            <a:r>
              <a:rPr lang="fr-BE" sz="3600" dirty="0" err="1" smtClean="0"/>
              <a:t>cont’d</a:t>
            </a:r>
            <a:r>
              <a:rPr lang="fr-BE" sz="3600" dirty="0" smtClean="0"/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8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447801"/>
            <a:ext cx="10905699" cy="5122682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Extensive preparatory work by EIOPA (from 2016 to 2020)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Proposal adopted on </a:t>
            </a:r>
            <a:r>
              <a:rPr lang="en-IE" b="1" dirty="0" smtClean="0"/>
              <a:t>22 September 2021</a:t>
            </a:r>
            <a:endParaRPr lang="en-IE" u="sng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u="sng" dirty="0" smtClean="0"/>
              <a:t>Objective</a:t>
            </a:r>
            <a:r>
              <a:rPr lang="en-IE" dirty="0" smtClean="0"/>
              <a:t> </a:t>
            </a:r>
            <a:br>
              <a:rPr lang="en-IE" dirty="0" smtClean="0"/>
            </a:br>
            <a:r>
              <a:rPr lang="en-IE" dirty="0" smtClean="0">
                <a:sym typeface="Wingdings" panose="05000000000000000000" pitchFamily="2" charset="2"/>
              </a:rPr>
              <a:t> adequate preparation and efficient toolkit to address severe financial distress</a:t>
            </a:r>
            <a:br>
              <a:rPr lang="en-IE" dirty="0" smtClean="0">
                <a:sym typeface="Wingdings" panose="05000000000000000000" pitchFamily="2" charset="2"/>
              </a:rPr>
            </a:br>
            <a:r>
              <a:rPr lang="en-IE" dirty="0" smtClean="0">
                <a:sym typeface="Wingdings" panose="05000000000000000000" pitchFamily="2" charset="2"/>
              </a:rPr>
              <a:t> reinforce policyholders protection as well as the protection of taxpayers, the real economy and the maintenance of financial stability should (re)insurers fail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b="1" dirty="0" smtClean="0"/>
              <a:t>“Continuity” </a:t>
            </a:r>
            <a:r>
              <a:rPr lang="en-IE" dirty="0" smtClean="0"/>
              <a:t>(of insurance cover) is a key element in this context in order to ensure the best possible outcome for policyholders, beneficiaries and injured parties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Introduction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0420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466850"/>
            <a:ext cx="10905699" cy="46767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The proposal addresses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u="sng" dirty="0" smtClean="0"/>
              <a:t>Preventive powers</a:t>
            </a:r>
            <a:r>
              <a:rPr lang="en-IE" dirty="0" smtClean="0"/>
              <a:t> </a:t>
            </a:r>
            <a:r>
              <a:rPr lang="en-IE" dirty="0" smtClean="0">
                <a:sym typeface="Wingdings" panose="05000000000000000000" pitchFamily="2" charset="2"/>
              </a:rPr>
              <a:t> amendment to Solvency II Directive, in line with the supervisory intervention ladder, to clarify the supervisory powers in the case of deteriorating financial conditions</a:t>
            </a:r>
            <a:endParaRPr lang="en-IE" dirty="0" smtClean="0"/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u="sng" dirty="0" smtClean="0"/>
              <a:t>Pre-emptive recovery</a:t>
            </a:r>
            <a:r>
              <a:rPr lang="en-IE" dirty="0" smtClean="0"/>
              <a:t> planning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u="sng" dirty="0" smtClean="0"/>
              <a:t>Resolution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For all insurance and reinsurance undertakings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Established in the EU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Subject to the Solvency II framework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Part or not of a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err="1" smtClean="0"/>
              <a:t>Subject</a:t>
            </a:r>
            <a:r>
              <a:rPr lang="fr-BE" sz="3600" dirty="0" smtClean="0"/>
              <a:t> </a:t>
            </a:r>
            <a:r>
              <a:rPr lang="fr-BE" sz="3600" dirty="0" err="1" smtClean="0"/>
              <a:t>matter</a:t>
            </a:r>
            <a:r>
              <a:rPr lang="fr-BE" sz="3600" dirty="0" smtClean="0"/>
              <a:t> and scope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8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371600"/>
            <a:ext cx="10905699" cy="4978399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The </a:t>
            </a:r>
            <a:r>
              <a:rPr lang="fr-BE" dirty="0" err="1" smtClean="0"/>
              <a:t>proposal</a:t>
            </a:r>
            <a:r>
              <a:rPr lang="fr-BE" dirty="0" smtClean="0"/>
              <a:t> </a:t>
            </a:r>
            <a:r>
              <a:rPr lang="fr-BE" dirty="0" err="1" smtClean="0"/>
              <a:t>requires</a:t>
            </a:r>
            <a:r>
              <a:rPr lang="fr-BE" dirty="0" smtClean="0"/>
              <a:t> </a:t>
            </a:r>
            <a:r>
              <a:rPr lang="fr-BE" dirty="0" err="1" smtClean="0"/>
              <a:t>Member</a:t>
            </a:r>
            <a:r>
              <a:rPr lang="fr-BE" dirty="0" smtClean="0"/>
              <a:t> States to set up </a:t>
            </a:r>
            <a:r>
              <a:rPr lang="fr-BE" dirty="0" err="1" smtClean="0"/>
              <a:t>insurance</a:t>
            </a:r>
            <a:r>
              <a:rPr lang="fr-BE" dirty="0" smtClean="0"/>
              <a:t> </a:t>
            </a:r>
            <a:r>
              <a:rPr lang="fr-BE" dirty="0" err="1" smtClean="0"/>
              <a:t>resolution</a:t>
            </a:r>
            <a:r>
              <a:rPr lang="fr-BE" dirty="0" smtClean="0"/>
              <a:t> </a:t>
            </a:r>
            <a:r>
              <a:rPr lang="fr-BE" dirty="0" err="1" smtClean="0"/>
              <a:t>authorities</a:t>
            </a:r>
            <a:endParaRPr lang="fr-BE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The type of </a:t>
            </a:r>
            <a:r>
              <a:rPr lang="fr-BE" dirty="0" err="1" smtClean="0"/>
              <a:t>authority</a:t>
            </a:r>
            <a:r>
              <a:rPr lang="fr-BE" dirty="0" smtClean="0"/>
              <a:t> (i.e. central </a:t>
            </a:r>
            <a:r>
              <a:rPr lang="fr-BE" dirty="0" err="1" smtClean="0"/>
              <a:t>bank</a:t>
            </a:r>
            <a:r>
              <a:rPr lang="fr-BE" dirty="0" smtClean="0"/>
              <a:t>, </a:t>
            </a:r>
            <a:r>
              <a:rPr lang="fr-BE" dirty="0" err="1" smtClean="0"/>
              <a:t>ministry</a:t>
            </a:r>
            <a:r>
              <a:rPr lang="fr-BE" dirty="0" smtClean="0"/>
              <a:t>, </a:t>
            </a:r>
            <a:r>
              <a:rPr lang="fr-BE" dirty="0" err="1" smtClean="0"/>
              <a:t>supervisory</a:t>
            </a:r>
            <a:r>
              <a:rPr lang="fr-BE" dirty="0" smtClean="0"/>
              <a:t> </a:t>
            </a:r>
            <a:r>
              <a:rPr lang="fr-BE" dirty="0" err="1" smtClean="0"/>
              <a:t>authority</a:t>
            </a:r>
            <a:r>
              <a:rPr lang="fr-BE" dirty="0" smtClean="0"/>
              <a:t>, etc.) to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appointed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not </a:t>
            </a:r>
            <a:r>
              <a:rPr lang="fr-BE" dirty="0" err="1" smtClean="0"/>
              <a:t>specified</a:t>
            </a:r>
            <a:r>
              <a:rPr lang="fr-BE" dirty="0" smtClean="0"/>
              <a:t> but </a:t>
            </a:r>
            <a:r>
              <a:rPr lang="fr-BE" dirty="0" err="1" smtClean="0"/>
              <a:t>subject</a:t>
            </a:r>
            <a:r>
              <a:rPr lang="fr-BE" dirty="0" smtClean="0"/>
              <a:t> to </a:t>
            </a:r>
            <a:r>
              <a:rPr lang="fr-BE" dirty="0" err="1" smtClean="0"/>
              <a:t>adequate</a:t>
            </a:r>
            <a:r>
              <a:rPr lang="fr-BE" dirty="0" smtClean="0"/>
              <a:t> structural arrangements to: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/>
              <a:t>a</a:t>
            </a:r>
            <a:r>
              <a:rPr lang="fr-BE" dirty="0" err="1" smtClean="0"/>
              <a:t>void</a:t>
            </a:r>
            <a:r>
              <a:rPr lang="fr-BE" dirty="0" smtClean="0"/>
              <a:t> </a:t>
            </a:r>
            <a:r>
              <a:rPr lang="fr-BE" dirty="0" err="1" smtClean="0"/>
              <a:t>conflict</a:t>
            </a:r>
            <a:r>
              <a:rPr lang="fr-BE" dirty="0" smtClean="0"/>
              <a:t> of </a:t>
            </a:r>
            <a:r>
              <a:rPr lang="fr-BE" dirty="0" err="1" smtClean="0"/>
              <a:t>interests</a:t>
            </a:r>
            <a:r>
              <a:rPr lang="fr-BE" dirty="0" smtClean="0"/>
              <a:t>; and,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ensure</a:t>
            </a:r>
            <a:r>
              <a:rPr lang="fr-BE" dirty="0" smtClean="0"/>
              <a:t> </a:t>
            </a:r>
            <a:r>
              <a:rPr lang="fr-BE" dirty="0" err="1" smtClean="0"/>
              <a:t>operational</a:t>
            </a:r>
            <a:r>
              <a:rPr lang="fr-BE" dirty="0" smtClean="0"/>
              <a:t> </a:t>
            </a:r>
            <a:r>
              <a:rPr lang="fr-BE" dirty="0" err="1" smtClean="0"/>
              <a:t>independence</a:t>
            </a:r>
            <a:endParaRPr lang="fr-BE" dirty="0" smtClean="0"/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Member States may develop specific </a:t>
            </a:r>
            <a:r>
              <a:rPr lang="en-US" dirty="0"/>
              <a:t>national tools and powers </a:t>
            </a:r>
            <a:r>
              <a:rPr lang="en-US" dirty="0" smtClean="0"/>
              <a:t>for their resolution authorities </a:t>
            </a:r>
            <a:r>
              <a:rPr lang="en-US" b="1" u="sng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they are compatible with the principles and objectives of the Union resolution </a:t>
            </a:r>
            <a:r>
              <a:rPr lang="en-US" dirty="0" smtClean="0"/>
              <a:t>framework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These authorities will be members of EIOPA’s Resolution Committee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372534"/>
            <a:ext cx="10515600" cy="728133"/>
          </a:xfrm>
        </p:spPr>
        <p:txBody>
          <a:bodyPr/>
          <a:lstStyle/>
          <a:p>
            <a:r>
              <a:rPr lang="fr-BE" sz="3600" dirty="0" err="1" smtClean="0"/>
              <a:t>Resolution</a:t>
            </a:r>
            <a:r>
              <a:rPr lang="fr-BE" sz="3600" dirty="0" smtClean="0"/>
              <a:t> </a:t>
            </a:r>
            <a:r>
              <a:rPr lang="fr-BE" sz="3600" dirty="0" err="1" smtClean="0"/>
              <a:t>authorities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589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198393"/>
            <a:ext cx="10905699" cy="55241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Resolution colleges established </a:t>
            </a:r>
            <a:r>
              <a:rPr lang="en-US" dirty="0"/>
              <a:t>under the leadership of the group resolution authority and with the participation of </a:t>
            </a:r>
            <a:r>
              <a:rPr lang="en-US" dirty="0" smtClean="0"/>
              <a:t>EIOPA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Coordinate </a:t>
            </a:r>
            <a:r>
              <a:rPr lang="en-US" dirty="0"/>
              <a:t>preparatory and resolution measures among national authorities to ensure optimal solutions at </a:t>
            </a:r>
            <a:r>
              <a:rPr lang="en-US" dirty="0" smtClean="0"/>
              <a:t>group </a:t>
            </a:r>
            <a:r>
              <a:rPr lang="en-US" dirty="0"/>
              <a:t>level</a:t>
            </a:r>
            <a:endParaRPr lang="fr-BE" dirty="0" smtClean="0"/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smtClean="0"/>
              <a:t>Joint </a:t>
            </a:r>
            <a:r>
              <a:rPr lang="fr-BE" dirty="0" err="1" smtClean="0"/>
              <a:t>decision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endParaRPr lang="fr-BE" dirty="0" smtClean="0"/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Group supervisors, supervisory authorities, group resolution authorities and resolution authorities, as applicable, should </a:t>
            </a:r>
            <a:r>
              <a:rPr lang="en-US" dirty="0" smtClean="0"/>
              <a:t>endeavor </a:t>
            </a:r>
            <a:r>
              <a:rPr lang="en-US" dirty="0"/>
              <a:t>to reach joint </a:t>
            </a:r>
            <a:r>
              <a:rPr lang="en-US" dirty="0" smtClean="0"/>
              <a:t>decisions on: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dirty="0" smtClean="0"/>
              <a:t>pre-emptive recovery planning,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dirty="0" smtClean="0"/>
              <a:t>resolution planning,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dirty="0" smtClean="0"/>
              <a:t>resolvability assessment and measures to remove impediments to resolvability,</a:t>
            </a:r>
          </a:p>
          <a:p>
            <a:pPr lvl="2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dirty="0"/>
              <a:t>g</a:t>
            </a:r>
            <a:r>
              <a:rPr lang="en-US" sz="1900" dirty="0" smtClean="0"/>
              <a:t>roup resolution schemes.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Individual decisions as fallback.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Possibility of </a:t>
            </a:r>
            <a:r>
              <a:rPr lang="en-US" dirty="0"/>
              <a:t>(binding) EIOPA </a:t>
            </a:r>
            <a:r>
              <a:rPr lang="en-US" dirty="0" smtClean="0"/>
              <a:t>mediation.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1"/>
            <a:ext cx="10515600" cy="525808"/>
          </a:xfrm>
        </p:spPr>
        <p:txBody>
          <a:bodyPr/>
          <a:lstStyle/>
          <a:p>
            <a:r>
              <a:rPr lang="fr-BE" sz="3600" dirty="0" err="1" smtClean="0"/>
              <a:t>Resolution</a:t>
            </a:r>
            <a:r>
              <a:rPr lang="fr-BE" sz="3600" dirty="0" smtClean="0"/>
              <a:t> </a:t>
            </a:r>
            <a:r>
              <a:rPr lang="fr-BE" sz="3600" dirty="0" err="1" smtClean="0"/>
              <a:t>colleges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824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Planning </a:t>
            </a:r>
            <a:r>
              <a:rPr lang="en-IE" dirty="0" smtClean="0"/>
              <a:t>requirements</a:t>
            </a:r>
            <a:endParaRPr lang="en-IE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51001" y="3343275"/>
            <a:ext cx="9155042" cy="3277370"/>
            <a:chOff x="694267" y="1646611"/>
            <a:chExt cx="9155042" cy="3402387"/>
          </a:xfrm>
        </p:grpSpPr>
        <p:sp>
          <p:nvSpPr>
            <p:cNvPr id="6" name="TextBox 5"/>
            <p:cNvSpPr txBox="1"/>
            <p:nvPr/>
          </p:nvSpPr>
          <p:spPr>
            <a:xfrm>
              <a:off x="2638654" y="1646611"/>
              <a:ext cx="7179733" cy="95855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IE" dirty="0" smtClean="0"/>
                <a:t>Are group/solo (re)insurers eligible according to a set of criteria (size, nature and complexity, substitutability, cross-border activities</a:t>
              </a:r>
              <a:r>
                <a:rPr lang="en-IE" dirty="0"/>
                <a:t>, </a:t>
              </a:r>
              <a:r>
                <a:rPr lang="en-IE" dirty="0" smtClean="0"/>
                <a:t>etc., and existence of critical functions for resolution planning)?</a:t>
              </a:r>
              <a:endParaRPr lang="en-IE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62921" y="3114131"/>
              <a:ext cx="4165600" cy="6952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IE" dirty="0" smtClean="0"/>
                <a:t>Are solo (re)insurers part of a group for which a plan is established?</a:t>
              </a:r>
              <a:endParaRPr lang="en-IE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267" y="4402667"/>
              <a:ext cx="2523066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Planning </a:t>
              </a:r>
              <a:r>
                <a:rPr lang="fr-BE" dirty="0" err="1" smtClean="0"/>
                <a:t>requirement</a:t>
              </a:r>
              <a:r>
                <a:rPr lang="fr-BE" dirty="0" smtClean="0"/>
                <a:t> at </a:t>
              </a:r>
              <a:r>
                <a:rPr lang="fr-BE" b="1" dirty="0" smtClean="0"/>
                <a:t>group</a:t>
              </a:r>
              <a:r>
                <a:rPr lang="fr-BE" dirty="0" smtClean="0"/>
                <a:t> </a:t>
              </a:r>
              <a:r>
                <a:rPr lang="fr-BE" dirty="0" err="1" smtClean="0"/>
                <a:t>level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07254" y="4402667"/>
              <a:ext cx="2424413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Planning </a:t>
              </a:r>
              <a:r>
                <a:rPr lang="fr-BE" dirty="0" err="1" smtClean="0"/>
                <a:t>requirement</a:t>
              </a:r>
              <a:r>
                <a:rPr lang="fr-BE" dirty="0" smtClean="0"/>
                <a:t> at </a:t>
              </a:r>
              <a:r>
                <a:rPr lang="fr-BE" b="1" dirty="0" smtClean="0"/>
                <a:t>solo</a:t>
              </a:r>
              <a:r>
                <a:rPr lang="fr-BE" dirty="0" smtClean="0"/>
                <a:t> </a:t>
              </a:r>
              <a:r>
                <a:rPr lang="fr-BE" dirty="0" err="1" smtClean="0"/>
                <a:t>level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70643" y="3110004"/>
              <a:ext cx="2878666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dirty="0" smtClean="0"/>
                <a:t>No planning </a:t>
              </a:r>
              <a:r>
                <a:rPr lang="en-IE" dirty="0" smtClean="0"/>
                <a:t>requirement</a:t>
              </a:r>
              <a:endParaRPr lang="en-IE" dirty="0"/>
            </a:p>
          </p:txBody>
        </p: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>
            <a:xfrm flipH="1">
              <a:off x="4145721" y="2605162"/>
              <a:ext cx="2082800" cy="508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10" idx="0"/>
            </p:cNvCxnSpPr>
            <p:nvPr/>
          </p:nvCxnSpPr>
          <p:spPr>
            <a:xfrm>
              <a:off x="6228521" y="2605162"/>
              <a:ext cx="2181455" cy="504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2"/>
              <a:endCxn id="8" idx="0"/>
            </p:cNvCxnSpPr>
            <p:nvPr/>
          </p:nvCxnSpPr>
          <p:spPr>
            <a:xfrm flipH="1">
              <a:off x="1955800" y="3809364"/>
              <a:ext cx="2189921" cy="5933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2"/>
              <a:endCxn id="9" idx="0"/>
            </p:cNvCxnSpPr>
            <p:nvPr/>
          </p:nvCxnSpPr>
          <p:spPr>
            <a:xfrm>
              <a:off x="4145721" y="3809364"/>
              <a:ext cx="2473740" cy="5933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329780" y="2595869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YES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50533" y="3894836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YES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35588" y="2625724"/>
              <a:ext cx="1083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NO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3775" y="3890251"/>
              <a:ext cx="1083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dirty="0" smtClean="0"/>
                <a:t>NO</a:t>
              </a:r>
              <a:endParaRPr lang="en-GB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70722" y="1422901"/>
            <a:ext cx="10515600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Insurance </a:t>
            </a:r>
            <a:r>
              <a:rPr lang="en-US" sz="2000" dirty="0"/>
              <a:t>groups </a:t>
            </a:r>
            <a:r>
              <a:rPr lang="en-US" sz="2000" dirty="0" smtClean="0"/>
              <a:t>and insurers on a solo basis </a:t>
            </a:r>
            <a:r>
              <a:rPr lang="en-US" sz="2000" u="sng" dirty="0" smtClean="0"/>
              <a:t>identified</a:t>
            </a:r>
            <a:r>
              <a:rPr lang="en-US" sz="2000" dirty="0" smtClean="0"/>
              <a:t> based on a set of criteria </a:t>
            </a:r>
            <a:r>
              <a:rPr lang="en-US" sz="2000" dirty="0" smtClean="0">
                <a:sym typeface="Wingdings" panose="05000000000000000000" pitchFamily="2" charset="2"/>
              </a:rPr>
              <a:t></a:t>
            </a:r>
            <a:r>
              <a:rPr lang="en-US" sz="2000" dirty="0" smtClean="0"/>
              <a:t> pre-emptive </a:t>
            </a:r>
            <a:r>
              <a:rPr lang="en-US" sz="2000" dirty="0"/>
              <a:t>recovery plans and resolution </a:t>
            </a:r>
            <a:r>
              <a:rPr lang="en-US" sz="2000" dirty="0" smtClean="0"/>
              <a:t>plans</a:t>
            </a:r>
          </a:p>
          <a:p>
            <a:pPr marL="228600" indent="-2286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Subject to a </a:t>
            </a:r>
            <a:r>
              <a:rPr lang="en-US" sz="2000" u="sng" dirty="0" smtClean="0"/>
              <a:t>minimum threshold of 80% and 70% of market coverage</a:t>
            </a:r>
            <a:r>
              <a:rPr lang="en-US" sz="2000" dirty="0" smtClean="0"/>
              <a:t> for pre-emptive recovery planning and resolution planning respectively</a:t>
            </a: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8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608668"/>
            <a:ext cx="10905699" cy="435186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Simplified obligations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Eligibility determined by national authorities based on specific criteria (EIOPA Guideline)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Different or reduced planning and information requirements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Lower frequency of updates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Annual reporting to EIOPA on the application of simplified obligations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Low-risk profile undertakings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As defined under the new Article 29a of the Solvency II review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Exempted from planning requirements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Proportionality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289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756</TotalTime>
  <Words>1524</Words>
  <Application>Microsoft Office PowerPoint</Application>
  <PresentationFormat>Widescreen</PresentationFormat>
  <Paragraphs>115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Insurance Recovery and Resolution Directive</vt:lpstr>
      <vt:lpstr>Background</vt:lpstr>
      <vt:lpstr>Background (cont’d)</vt:lpstr>
      <vt:lpstr>Introduction</vt:lpstr>
      <vt:lpstr>Subject matter and scope</vt:lpstr>
      <vt:lpstr>Resolution authorities</vt:lpstr>
      <vt:lpstr>Resolution colleges</vt:lpstr>
      <vt:lpstr>Planning requirements</vt:lpstr>
      <vt:lpstr>Proportionality</vt:lpstr>
      <vt:lpstr>Resolution objectives</vt:lpstr>
      <vt:lpstr>Resolution conditions</vt:lpstr>
      <vt:lpstr>Safeguards</vt:lpstr>
      <vt:lpstr>Resolution tools and powers</vt:lpstr>
      <vt:lpstr>Resolution Financing</vt:lpstr>
      <vt:lpstr>Relations with third countries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Recovery and Resolution Directive</dc:title>
  <dc:creator>PETERS Marc (FISMA)</dc:creator>
  <cp:lastModifiedBy>DRAGOMIR Larisa (FISMA)</cp:lastModifiedBy>
  <cp:revision>86</cp:revision>
  <dcterms:created xsi:type="dcterms:W3CDTF">2021-09-24T14:38:27Z</dcterms:created>
  <dcterms:modified xsi:type="dcterms:W3CDTF">2021-11-16T14:46:04Z</dcterms:modified>
</cp:coreProperties>
</file>