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8" r:id="rId5"/>
    <p:sldId id="476" r:id="rId6"/>
    <p:sldId id="768" r:id="rId7"/>
    <p:sldId id="469" r:id="rId8"/>
    <p:sldId id="769" r:id="rId9"/>
    <p:sldId id="770" r:id="rId10"/>
    <p:sldId id="755" r:id="rId11"/>
    <p:sldId id="750" r:id="rId12"/>
    <p:sldId id="752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phne Nathalie Ahrendt" initials="DNA" lastIdx="7" clrIdx="0">
    <p:extLst>
      <p:ext uri="{19B8F6BF-5375-455C-9EA6-DF929625EA0E}">
        <p15:presenceInfo xmlns:p15="http://schemas.microsoft.com/office/powerpoint/2012/main" userId="S::Daphne.Ahrendt@eurofound.europa.eu::d1fd43a6-8a88-47b0-97fe-647fe6e94d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A40"/>
    <a:srgbClr val="B91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F8B93-DC2F-4BF4-8F3E-753587260511}" v="41" dt="2021-06-01T08:34:33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urofound-my.sharepoint.com/personal/daphne_ahrendt_eurofound_europa_eu/Documents/2020%20Projects/Disability/Nordic%20Welfare%20seminar/SPSS%20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Overview!$H$4</c:f>
              <c:strCache>
                <c:ptCount val="1"/>
                <c:pt idx="0">
                  <c:v>Respondents without a disability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Overview!$I$3:$N$3</c:f>
              <c:strCache>
                <c:ptCount val="6"/>
                <c:pt idx="0">
                  <c:v>Lost job</c:v>
                </c:pt>
                <c:pt idx="1">
                  <c:v>Temporary contract</c:v>
                </c:pt>
                <c:pt idx="2">
                  <c:v>Worked only from home</c:v>
                </c:pt>
                <c:pt idx="3">
                  <c:v>Difficulties making ends meet</c:v>
                </c:pt>
                <c:pt idx="4">
                  <c:v>Unmet healthcare needs</c:v>
                </c:pt>
                <c:pt idx="5">
                  <c:v>At risk of depression</c:v>
                </c:pt>
              </c:strCache>
            </c:strRef>
          </c:cat>
          <c:val>
            <c:numRef>
              <c:f>Overview!$I$4:$N$4</c:f>
              <c:numCache>
                <c:formatCode>###0%</c:formatCode>
                <c:ptCount val="6"/>
                <c:pt idx="0">
                  <c:v>8.4318788303119549E-2</c:v>
                </c:pt>
                <c:pt idx="1">
                  <c:v>0.19137868034595573</c:v>
                </c:pt>
                <c:pt idx="2">
                  <c:v>0.43711772363075968</c:v>
                </c:pt>
                <c:pt idx="3">
                  <c:v>0.39170423070274796</c:v>
                </c:pt>
                <c:pt idx="4">
                  <c:v>0.15</c:v>
                </c:pt>
                <c:pt idx="5">
                  <c:v>0.49075356876758292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B-47DE-87A6-7C5976E47040}"/>
            </c:ext>
          </c:extLst>
        </c:ser>
        <c:ser>
          <c:idx val="1"/>
          <c:order val="1"/>
          <c:tx>
            <c:strRef>
              <c:f>Overview!$H$5</c:f>
              <c:strCache>
                <c:ptCount val="1"/>
                <c:pt idx="0">
                  <c:v>Respondents with a disability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Overview!$I$3:$N$3</c:f>
              <c:strCache>
                <c:ptCount val="6"/>
                <c:pt idx="0">
                  <c:v>Lost job</c:v>
                </c:pt>
                <c:pt idx="1">
                  <c:v>Temporary contract</c:v>
                </c:pt>
                <c:pt idx="2">
                  <c:v>Worked only from home</c:v>
                </c:pt>
                <c:pt idx="3">
                  <c:v>Difficulties making ends meet</c:v>
                </c:pt>
                <c:pt idx="4">
                  <c:v>Unmet healthcare needs</c:v>
                </c:pt>
                <c:pt idx="5">
                  <c:v>At risk of depression</c:v>
                </c:pt>
              </c:strCache>
            </c:strRef>
          </c:cat>
          <c:val>
            <c:numRef>
              <c:f>Overview!$I$5:$N$5</c:f>
              <c:numCache>
                <c:formatCode>###0%</c:formatCode>
                <c:ptCount val="6"/>
                <c:pt idx="0">
                  <c:v>0.12973382765252511</c:v>
                </c:pt>
                <c:pt idx="1">
                  <c:v>0.21627302290959252</c:v>
                </c:pt>
                <c:pt idx="2">
                  <c:v>0.37566829571653754</c:v>
                </c:pt>
                <c:pt idx="3">
                  <c:v>0.5687767929103853</c:v>
                </c:pt>
                <c:pt idx="4">
                  <c:v>0.31</c:v>
                </c:pt>
                <c:pt idx="5">
                  <c:v>0.70869892999309703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B-47DE-87A6-7C5976E47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7189359"/>
        <c:axId val="1491074911"/>
      </c:barChart>
      <c:catAx>
        <c:axId val="11471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1074911"/>
        <c:crosses val="autoZero"/>
        <c:auto val="1"/>
        <c:lblAlgn val="ctr"/>
        <c:lblOffset val="100"/>
        <c:noMultiLvlLbl val="0"/>
      </c:catAx>
      <c:valAx>
        <c:axId val="1491074911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14718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FB22D-8810-49E2-824D-FDA713DCED96}" type="datetimeFigureOut">
              <a:rPr lang="hu-HU"/>
              <a:t>2021. 06. 03.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E8078-2789-4BE8-9FC8-18970C4E9A01}" type="slidenum">
              <a:rPr lang="hu-HU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74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Covid19 pandemic has dramatically changed working life, and teleworking has become an everyday occurrence for many. How can this development provide new opportunities for people with disabilities to get a job, develop skills and make a career? What innovations are needed, and how can these solutions be developed?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E8078-2789-4BE8-9FC8-18970C4E9A0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54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E8078-2789-4BE8-9FC8-18970C4E9A0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25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Key obstacles to the employment of people with disabilities include disability-related stereotypes, bureaucratic difficulties in accessing the available services, lack of strategic vision in governance, insufficient monitoring of policy implementation, limited training resources for employers and lack of specialist support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E8078-2789-4BE8-9FC8-18970C4E9A0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37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Disability is a complex issue</a:t>
            </a:r>
          </a:p>
          <a:p>
            <a:r>
              <a:rPr lang="en-GB" dirty="0"/>
              <a:t>Study points to a great variety of measures to support the employment of people with disabilities</a:t>
            </a:r>
          </a:p>
          <a:p>
            <a:r>
              <a:rPr lang="en-GB" dirty="0"/>
              <a:t>Institutional and contextual settings play a key role with regard to the effectiveness of policy actions</a:t>
            </a:r>
          </a:p>
          <a:p>
            <a:r>
              <a:rPr lang="en-GB" dirty="0"/>
              <a:t>analysing measures in isolation provides only a partial picture of how they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E8078-2789-4BE8-9FC8-18970C4E9A0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60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E8078-2789-4BE8-9FC8-18970C4E9A0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69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E8078-2789-4BE8-9FC8-18970C4E9A0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812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29"/>
            <a:ext cx="12192000" cy="316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306725"/>
            <a:ext cx="10369152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1" y="590814"/>
            <a:ext cx="5943600" cy="8035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56D40-1E43-444C-BA75-87B42D1C7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3976538"/>
            <a:ext cx="10366375" cy="546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D60B70-6EA8-450D-B1A7-86A46C59D2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4545013"/>
            <a:ext cx="10366375" cy="615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96D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_Title and Bullet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03/06/2021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F_Title and 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fld id="{C1DE63A6-1FFE-4E67-818E-E1A0390E44E0}" type="datetimeFigureOut">
              <a:rPr lang="en-IE" smtClean="0"/>
              <a:pPr/>
              <a:t>03/06/2021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3058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5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_Title &amp; Two Column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4001" y="1224000"/>
            <a:ext cx="11423657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EF_Title &amp; Two Column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66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F_Picture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">
            <a:extLst>
              <a:ext uri="{FF2B5EF4-FFF2-40B4-BE49-F238E27FC236}">
                <a16:creationId xmlns:a16="http://schemas.microsoft.com/office/drawing/2014/main" id="{30D32AC1-23D8-4850-AAD4-12E8058C59C3}"/>
              </a:ext>
            </a:extLst>
          </p:cNvPr>
          <p:cNvSpPr/>
          <p:nvPr/>
        </p:nvSpPr>
        <p:spPr>
          <a:xfrm>
            <a:off x="445615" y="4304633"/>
            <a:ext cx="743284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31B27-A28A-430F-8948-84294E30B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02884" y="685800"/>
            <a:ext cx="9556749" cy="4362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8E75EB-910C-4978-8735-A8FBD93B6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615" y="4304632"/>
            <a:ext cx="7432841" cy="1260000"/>
          </a:xfrm>
          <a:solidFill>
            <a:srgbClr val="143058"/>
          </a:solidFill>
          <a:ln>
            <a:solidFill>
              <a:srgbClr val="143058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4460CF-7478-4D43-AC04-FF9AE7B31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4148" y="4470524"/>
            <a:ext cx="6335775" cy="577726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/>
              <a:t>Main Text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2834BD-C6B7-4C6B-9105-5B80B3ED2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4149" y="5048251"/>
            <a:ext cx="6335773" cy="3921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IE"/>
              <a:t>Sub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4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2526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340769"/>
            <a:ext cx="11329259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65" y="6412802"/>
            <a:ext cx="1476000" cy="25222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335360" y="6192000"/>
            <a:ext cx="11425269" cy="0"/>
          </a:xfrm>
          <a:prstGeom prst="line">
            <a:avLst/>
          </a:prstGeom>
          <a:ln w="762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4" r:id="rId4"/>
    <p:sldLayoutId id="2147483674" r:id="rId5"/>
    <p:sldLayoutId id="2147483666" r:id="rId6"/>
    <p:sldLayoutId id="2147483667" r:id="rId7"/>
    <p:sldLayoutId id="214748367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found.europa.eu/sites/default/files/ef_publication/field_ef_document/ef20013e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found.europa.eu/sites/default/files/ef_publication/field_ef_document/ef20013e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urofound.europa.eu/publications/report/2021/living-working-and-covid-19-update-april-2021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A473-8BED-4A7D-BA67-CCB80CB8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" y="2636912"/>
            <a:ext cx="11878322" cy="936104"/>
          </a:xfrm>
        </p:spPr>
        <p:txBody>
          <a:bodyPr>
            <a:normAutofit fontScale="90000"/>
          </a:bodyPr>
          <a:lstStyle/>
          <a:p>
            <a:r>
              <a:rPr lang="en-GB" dirty="0"/>
              <a:t>Presentation of </a:t>
            </a:r>
            <a:r>
              <a:rPr lang="en-GB" dirty="0" err="1"/>
              <a:t>Eurofound’s</a:t>
            </a:r>
            <a:r>
              <a:rPr lang="en-GB" dirty="0"/>
              <a:t>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‘Disability and labour market integration: Policy trends and support in EU Member States</a:t>
            </a:r>
            <a:r>
              <a:rPr lang="en-GB" dirty="0"/>
              <a:t>’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17AC2-5BC5-4B20-B6C1-CBA1288B7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3704208"/>
            <a:ext cx="10369152" cy="6480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European Economic and Social Committee</a:t>
            </a:r>
          </a:p>
          <a:p>
            <a:r>
              <a:rPr lang="en-GB" dirty="0"/>
              <a:t>1 June,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89BA2-3EE0-434F-AD9B-0730B70B0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201" y="4352280"/>
            <a:ext cx="10366375" cy="7562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Daphne Ahrendt, Massimiliano Mascherini</a:t>
            </a:r>
          </a:p>
          <a:p>
            <a:r>
              <a:rPr lang="en-GB" dirty="0"/>
              <a:t> Eurofound</a:t>
            </a:r>
          </a:p>
        </p:txBody>
      </p:sp>
    </p:spTree>
    <p:extLst>
      <p:ext uri="{BB962C8B-B14F-4D97-AF65-F5344CB8AC3E}">
        <p14:creationId xmlns:p14="http://schemas.microsoft.com/office/powerpoint/2010/main" val="37021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4BC8D7-9D9C-4C79-8AFC-EB62EA28A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20301"/>
          <a:stretch/>
        </p:blipFill>
        <p:spPr>
          <a:xfrm flipH="1">
            <a:off x="3277182" y="971728"/>
            <a:ext cx="5292588" cy="4488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79F38-B1CA-4CD8-AF22-F58728867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20301"/>
          <a:stretch/>
        </p:blipFill>
        <p:spPr>
          <a:xfrm>
            <a:off x="3449706" y="971729"/>
            <a:ext cx="5292588" cy="448836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A7925E7F-DAE5-4A40-9073-0CFF250C3D10}"/>
              </a:ext>
            </a:extLst>
          </p:cNvPr>
          <p:cNvSpPr txBox="1">
            <a:spLocks/>
          </p:cNvSpPr>
          <p:nvPr/>
        </p:nvSpPr>
        <p:spPr>
          <a:xfrm>
            <a:off x="4907676" y="1970839"/>
            <a:ext cx="2214246" cy="26732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2700">
                <a:solidFill>
                  <a:srgbClr val="02489A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44351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E7AF-C246-411A-8EE6-1996F0D3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Today’s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19050-A584-4534-A3E8-F992CAFA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0" y="3300167"/>
            <a:ext cx="11329259" cy="1639957"/>
          </a:xfrm>
        </p:spPr>
        <p:txBody>
          <a:bodyPr>
            <a:normAutofit lnSpcReduction="10000"/>
          </a:bodyPr>
          <a:lstStyle/>
          <a:p>
            <a:pPr lvl="0"/>
            <a:r>
              <a:rPr lang="en-IE" sz="2800" b="1" dirty="0"/>
              <a:t>The situation of people with disabilities during the COVID-19 pandemic</a:t>
            </a:r>
            <a:r>
              <a:rPr lang="en-IE" sz="2800" dirty="0"/>
              <a:t>:</a:t>
            </a:r>
            <a:endParaRPr lang="en-GB" sz="2800" dirty="0"/>
          </a:p>
          <a:p>
            <a:pPr lvl="1"/>
            <a:r>
              <a:rPr lang="en-GB" sz="2400" dirty="0"/>
              <a:t>Presentation of some findings from </a:t>
            </a:r>
            <a:r>
              <a:rPr lang="en-GB" sz="2400" dirty="0" err="1"/>
              <a:t>Eurofound’s</a:t>
            </a:r>
            <a:r>
              <a:rPr lang="en-GB" sz="2400" dirty="0"/>
              <a:t> Living, Working and COVID-19 e-survey</a:t>
            </a:r>
            <a:endParaRPr lang="en-GB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860302-7023-4762-B548-97E65CF00894}"/>
              </a:ext>
            </a:extLst>
          </p:cNvPr>
          <p:cNvSpPr txBox="1">
            <a:spLocks/>
          </p:cNvSpPr>
          <p:nvPr/>
        </p:nvSpPr>
        <p:spPr>
          <a:xfrm>
            <a:off x="530990" y="1562027"/>
            <a:ext cx="11034008" cy="230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E" sz="2800" b="1"/>
              <a:t>The labour market integration of people with disabilities before and during the COVID-19 pandemic</a:t>
            </a:r>
            <a:r>
              <a:rPr lang="en-IE" sz="2800"/>
              <a:t>:</a:t>
            </a:r>
            <a:endParaRPr lang="en-GB" sz="2800"/>
          </a:p>
          <a:p>
            <a:pPr lvl="1"/>
            <a:r>
              <a:rPr lang="en-GB" sz="2400"/>
              <a:t>Brief overview of some findings from Eurofound’s report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663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FA83-C13C-457A-85B2-3DE234E1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labour market situation of people with disabilities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41E81-CFE9-426D-A7A8-5513B31D0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Despite progress at policy level, participation in the labour market remains a major challenge for people with disabilities</a:t>
            </a:r>
          </a:p>
          <a:p>
            <a:r>
              <a:rPr lang="en-GB" dirty="0"/>
              <a:t>This is compounded by the economic and employment uncertainty caused by COVID-19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685B9-A6D2-4856-91A4-1A683C7B3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Key obstacles:</a:t>
            </a:r>
          </a:p>
          <a:p>
            <a:pPr lvl="1"/>
            <a:r>
              <a:rPr lang="en-GB" dirty="0"/>
              <a:t>Disability-related stereotypes</a:t>
            </a:r>
          </a:p>
          <a:p>
            <a:pPr lvl="1"/>
            <a:r>
              <a:rPr lang="en-GB" dirty="0"/>
              <a:t>Bureaucratic difficulties in accessing the available services</a:t>
            </a:r>
          </a:p>
          <a:p>
            <a:pPr lvl="1"/>
            <a:r>
              <a:rPr lang="en-GB" dirty="0"/>
              <a:t>Lack of strategic vision in governance</a:t>
            </a:r>
          </a:p>
          <a:p>
            <a:pPr lvl="1"/>
            <a:r>
              <a:rPr lang="en-GB" dirty="0"/>
              <a:t>Insufficient monitoring of policy implementation</a:t>
            </a:r>
          </a:p>
          <a:p>
            <a:pPr lvl="1"/>
            <a:r>
              <a:rPr lang="en-GB" dirty="0"/>
              <a:t>Limited training resources for employers </a:t>
            </a:r>
          </a:p>
          <a:p>
            <a:pPr lvl="1"/>
            <a:r>
              <a:rPr lang="en-GB" dirty="0"/>
              <a:t>Lack of specialist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14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E7AF-C246-411A-8EE6-1996F0D3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44009"/>
            <a:ext cx="11425269" cy="778098"/>
          </a:xfrm>
        </p:spPr>
        <p:txBody>
          <a:bodyPr>
            <a:normAutofit/>
          </a:bodyPr>
          <a:lstStyle/>
          <a:p>
            <a:r>
              <a:rPr lang="en-IE" dirty="0"/>
              <a:t>Eurofound </a:t>
            </a:r>
            <a:r>
              <a:rPr lang="en-GB" dirty="0"/>
              <a:t>analysed 154 policy measures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AB0F9D-CFE9-490E-B13E-45CBB417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41438"/>
            <a:ext cx="5829852" cy="4392612"/>
          </a:xfrm>
        </p:spPr>
        <p:txBody>
          <a:bodyPr>
            <a:normAutofit/>
          </a:bodyPr>
          <a:lstStyle/>
          <a:p>
            <a:r>
              <a:rPr lang="en-GB" dirty="0"/>
              <a:t>From across the EU</a:t>
            </a:r>
          </a:p>
          <a:p>
            <a:r>
              <a:rPr lang="en-GB" dirty="0"/>
              <a:t>Organised into 4 key groups: </a:t>
            </a:r>
          </a:p>
          <a:p>
            <a:pPr lvl="1"/>
            <a:r>
              <a:rPr lang="en-GB" dirty="0"/>
              <a:t>J</a:t>
            </a:r>
            <a:r>
              <a:rPr lang="en-GB" sz="2000" dirty="0"/>
              <a:t>ob creation (supply and demand)</a:t>
            </a:r>
          </a:p>
          <a:p>
            <a:pPr lvl="1"/>
            <a:r>
              <a:rPr lang="en-GB" dirty="0"/>
              <a:t>S</a:t>
            </a:r>
            <a:r>
              <a:rPr lang="en-GB" sz="2000" dirty="0"/>
              <a:t>upport to individuals with disabilities (supply side)</a:t>
            </a:r>
          </a:p>
          <a:p>
            <a:pPr lvl="1"/>
            <a:r>
              <a:rPr lang="en-GB" dirty="0"/>
              <a:t>S</a:t>
            </a:r>
            <a:r>
              <a:rPr lang="en-GB" sz="2000" dirty="0"/>
              <a:t>upport to the employing organisations (demand side)</a:t>
            </a:r>
          </a:p>
          <a:p>
            <a:pPr lvl="1"/>
            <a:r>
              <a:rPr lang="en-GB" dirty="0"/>
              <a:t>S</a:t>
            </a:r>
            <a:r>
              <a:rPr lang="en-GB" sz="2000" dirty="0"/>
              <a:t>upport to the enhancement of the institutional environment at a macro level (context)</a:t>
            </a:r>
            <a:endParaRPr lang="en-IE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96BE0-D6B4-4BC5-AD90-5FECAF7F92C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14885"/>
          <a:stretch/>
        </p:blipFill>
        <p:spPr bwMode="auto">
          <a:xfrm>
            <a:off x="6589643" y="854497"/>
            <a:ext cx="5266997" cy="5149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84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1162-18F1-4A72-90A5-0D1136A4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Disability is a complex issue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9744-75C3-4EC6-A383-F0D4174386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Great variety of measures </a:t>
            </a:r>
          </a:p>
          <a:p>
            <a:r>
              <a:rPr lang="en-GB" sz="2800" dirty="0"/>
              <a:t>Institutional and contextual settings play a key role</a:t>
            </a:r>
          </a:p>
          <a:p>
            <a:r>
              <a:rPr lang="en-GB" sz="2800" dirty="0"/>
              <a:t>Often there is lack of cooperation and a fragmentation of service provision</a:t>
            </a:r>
          </a:p>
          <a:p>
            <a:r>
              <a:rPr lang="en-GB" sz="2800" dirty="0"/>
              <a:t>Analysing measures in isolation provides only a partial picture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3A7C3-F3BD-4AE3-B862-215785FCB6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This requires:</a:t>
            </a:r>
          </a:p>
          <a:p>
            <a:pPr marL="0" indent="0" fontAlgn="ctr">
              <a:buNone/>
            </a:pPr>
            <a:endParaRPr lang="en-GB" sz="1200" b="1" dirty="0"/>
          </a:p>
          <a:p>
            <a:pPr lvl="1"/>
            <a:r>
              <a:rPr lang="en-GB" dirty="0"/>
              <a:t>The development of more systemically viable responses </a:t>
            </a:r>
          </a:p>
          <a:p>
            <a:pPr lvl="1"/>
            <a:r>
              <a:rPr lang="en-GB" dirty="0"/>
              <a:t>Continuous and shared learning by all parts of the system, rather than on fragmented attempts to solve the issue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8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E7AF-C246-411A-8EE6-1996F0D3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Principles and policy pointers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19050-A584-4534-A3E8-F992CAFA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321904"/>
            <a:ext cx="11011946" cy="441135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endParaRPr lang="en-GB" sz="1100" b="1" dirty="0"/>
          </a:p>
          <a:p>
            <a:r>
              <a:rPr lang="en-GB" dirty="0"/>
              <a:t>Policy needs data, information and clear definitions</a:t>
            </a:r>
          </a:p>
          <a:p>
            <a:r>
              <a:rPr lang="en-GB" dirty="0"/>
              <a:t>People should be at the centre</a:t>
            </a:r>
          </a:p>
          <a:p>
            <a:r>
              <a:rPr lang="en-GB" dirty="0"/>
              <a:t>Support is most useful when it is visible, inclusive and accessible</a:t>
            </a:r>
          </a:p>
          <a:p>
            <a:r>
              <a:rPr lang="en-GB" dirty="0"/>
              <a:t>Policy coordination and balance based on a life-cycle approach must be at the core of service design and provision</a:t>
            </a:r>
          </a:p>
          <a:p>
            <a:r>
              <a:rPr lang="en-GB" dirty="0"/>
              <a:t>Strategic and financial commitments need to go hand in hand</a:t>
            </a:r>
          </a:p>
          <a:p>
            <a:r>
              <a:rPr lang="en-GB" dirty="0"/>
              <a:t>Responses need to be relevant to the present but ensure a forward-looking perspective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IE" sz="1800" b="1" dirty="0"/>
          </a:p>
        </p:txBody>
      </p:sp>
    </p:spTree>
    <p:extLst>
      <p:ext uri="{BB962C8B-B14F-4D97-AF65-F5344CB8AC3E}">
        <p14:creationId xmlns:p14="http://schemas.microsoft.com/office/powerpoint/2010/main" val="194840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BCDF-A3C1-4BF0-A73D-D6F80FE3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97918"/>
            <a:ext cx="6240333" cy="10191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i="1" dirty="0">
                <a:hlinkClick r:id="rId3"/>
              </a:rPr>
              <a:t>Disability and labour market integration</a:t>
            </a:r>
            <a:r>
              <a:rPr lang="en-GB" i="1" dirty="0"/>
              <a:t/>
            </a:r>
            <a:br>
              <a:rPr lang="en-GB" i="1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7D676D-1278-40F0-8E9A-14F9C0EF9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3215" y="570392"/>
            <a:ext cx="5384800" cy="4061048"/>
          </a:xfrm>
        </p:spPr>
        <p:txBody>
          <a:bodyPr>
            <a:normAutofit/>
          </a:bodyPr>
          <a:lstStyle/>
          <a:p>
            <a:r>
              <a:rPr lang="en-GB" dirty="0"/>
              <a:t>Link to the report:</a:t>
            </a:r>
          </a:p>
          <a:p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B73624A-7A0F-4DAA-8F02-2B133D6AD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0" y="0"/>
            <a:ext cx="5013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0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BCDF-A3C1-4BF0-A73D-D6F80FE3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65" y="567602"/>
            <a:ext cx="11425269" cy="778098"/>
          </a:xfrm>
        </p:spPr>
        <p:txBody>
          <a:bodyPr anchor="ctr">
            <a:normAutofit fontScale="90000"/>
          </a:bodyPr>
          <a:lstStyle/>
          <a:p>
            <a:r>
              <a:rPr lang="en-GB" i="1" dirty="0">
                <a:hlinkClick r:id="rId2"/>
              </a:rPr>
              <a:t>Living, Working and COVID19</a:t>
            </a:r>
            <a:r>
              <a:rPr lang="en-GB" i="1" dirty="0"/>
              <a:t/>
            </a:r>
            <a:br>
              <a:rPr lang="en-GB" i="1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7D676D-1278-40F0-8E9A-14F9C0EF9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061048"/>
          </a:xfrm>
        </p:spPr>
        <p:txBody>
          <a:bodyPr>
            <a:normAutofit/>
          </a:bodyPr>
          <a:lstStyle/>
          <a:p>
            <a:r>
              <a:rPr lang="en-GB" dirty="0"/>
              <a:t>Eurofound fielded a large-scale online survey across the European Union and beyond </a:t>
            </a:r>
          </a:p>
          <a:p>
            <a:r>
              <a:rPr lang="en-GB" dirty="0"/>
              <a:t>The Spring 2021 round makes it possible to compare the situation of people with and without disabilities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04F35-855A-4A78-88C7-8194B9AA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50"/>
          <a:stretch/>
        </p:blipFill>
        <p:spPr>
          <a:xfrm>
            <a:off x="6197600" y="1600201"/>
            <a:ext cx="5384800" cy="40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87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5AD2-2400-4894-A10A-AD4A4B39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Some findings…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45516-4B56-4BA0-A85B-E42C501B2DA1}"/>
              </a:ext>
            </a:extLst>
          </p:cNvPr>
          <p:cNvSpPr txBox="1"/>
          <p:nvPr/>
        </p:nvSpPr>
        <p:spPr>
          <a:xfrm>
            <a:off x="243840" y="6233161"/>
            <a:ext cx="7528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i="1" dirty="0">
                <a:solidFill>
                  <a:schemeClr val="bg2"/>
                </a:solidFill>
              </a:rPr>
              <a:t>Source: Round 3 Eurofound Living, Working and COVID19 survey </a:t>
            </a:r>
            <a:endParaRPr lang="en-GB" sz="1100" i="1" dirty="0">
              <a:solidFill>
                <a:schemeClr val="bg2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ACA584-3925-4FE9-A411-1B4698E19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50837"/>
              </p:ext>
            </p:extLst>
          </p:nvPr>
        </p:nvGraphicFramePr>
        <p:xfrm>
          <a:off x="578498" y="1166327"/>
          <a:ext cx="10664890" cy="450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8499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">
      <a:dk1>
        <a:srgbClr val="FFFFFF"/>
      </a:dk1>
      <a:lt1>
        <a:srgbClr val="FFFFFF"/>
      </a:lt1>
      <a:dk2>
        <a:srgbClr val="143058"/>
      </a:dk2>
      <a:lt2>
        <a:srgbClr val="0096D1"/>
      </a:lt2>
      <a:accent1>
        <a:srgbClr val="034EA2"/>
      </a:accent1>
      <a:accent2>
        <a:srgbClr val="FFF200"/>
      </a:accent2>
      <a:accent3>
        <a:srgbClr val="C7C8CA"/>
      </a:accent3>
      <a:accent4>
        <a:srgbClr val="0096D1"/>
      </a:accent4>
      <a:accent5>
        <a:srgbClr val="F15623"/>
      </a:accent5>
      <a:accent6>
        <a:srgbClr val="B0DAEE"/>
      </a:accent6>
      <a:hlink>
        <a:srgbClr val="143058"/>
      </a:hlink>
      <a:folHlink>
        <a:srgbClr val="87416E"/>
      </a:folHlink>
    </a:clrScheme>
    <a:fontScheme name="Eurofound_Maste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A5D8ABB-1D7F-4E72-9809-AE0B156FA95D}" vid="{30776A0B-F68D-4340-B6C0-2CBEF3CFD72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172417925444788C1B9BCC710ED75" ma:contentTypeVersion="13" ma:contentTypeDescription="Create a new document." ma:contentTypeScope="" ma:versionID="709dcc0a74f8d8697f4d1a271d79620a">
  <xsd:schema xmlns:xsd="http://www.w3.org/2001/XMLSchema" xmlns:xs="http://www.w3.org/2001/XMLSchema" xmlns:p="http://schemas.microsoft.com/office/2006/metadata/properties" xmlns:ns3="0c4b5722-331a-43c6-96fd-fa7f80d9d45e" xmlns:ns4="f3a48a6a-130e-402a-8b3d-54ba346fa42b" targetNamespace="http://schemas.microsoft.com/office/2006/metadata/properties" ma:root="true" ma:fieldsID="91eb69c4d4d2925c89318cbe85602d4b" ns3:_="" ns4:_="">
    <xsd:import namespace="0c4b5722-331a-43c6-96fd-fa7f80d9d45e"/>
    <xsd:import namespace="f3a48a6a-130e-402a-8b3d-54ba346fa4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b5722-331a-43c6-96fd-fa7f80d9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48a6a-130e-402a-8b3d-54ba346fa4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7DBCE-3C67-456E-88A4-1FBC909D8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92A165-5ACA-4DEB-A2A9-E746167186A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3a48a6a-130e-402a-8b3d-54ba346fa42b"/>
    <ds:schemaRef ds:uri="0c4b5722-331a-43c6-96fd-fa7f80d9d4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D3AB2D-801C-4BBA-A49E-3703B43DE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b5722-331a-43c6-96fd-fa7f80d9d45e"/>
    <ds:schemaRef ds:uri="f3a48a6a-130e-402a-8b3d-54ba346fa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5911</TotalTime>
  <Words>567</Words>
  <Application>Microsoft Office PowerPoint</Application>
  <PresentationFormat>Widescreen</PresentationFormat>
  <Paragraphs>67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Theme</vt:lpstr>
      <vt:lpstr>Presentation of Eurofound’s ‘Disability and labour market integration: Policy trends and support in EU Member States’ report</vt:lpstr>
      <vt:lpstr>Today’s presentation</vt:lpstr>
      <vt:lpstr>The labour market situation of people with disabilities</vt:lpstr>
      <vt:lpstr>Eurofound analysed 154 policy measures</vt:lpstr>
      <vt:lpstr>Disability is a complex issue</vt:lpstr>
      <vt:lpstr>Principles and policy pointers</vt:lpstr>
      <vt:lpstr>Disability and labour market integration </vt:lpstr>
      <vt:lpstr>Living, Working and COVID19 </vt:lpstr>
      <vt:lpstr>Some findings…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progress of the project</dc:title>
  <dc:creator>Valentina Patrini</dc:creator>
  <cp:lastModifiedBy>Månsson Maria</cp:lastModifiedBy>
  <cp:revision>6</cp:revision>
  <dcterms:created xsi:type="dcterms:W3CDTF">2020-08-26T15:18:06Z</dcterms:created>
  <dcterms:modified xsi:type="dcterms:W3CDTF">2021-06-03T15:12:23Z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0x010100A2F172417925444788C1B9BCC710ED75</vt:lpwstr>
  </property>
</Properties>
</file>