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3" r:id="rId3"/>
  </p:sldMasterIdLst>
  <p:notesMasterIdLst>
    <p:notesMasterId r:id="rId13"/>
  </p:notesMasterIdLst>
  <p:handoutMasterIdLst>
    <p:handoutMasterId r:id="rId14"/>
  </p:handoutMasterIdLst>
  <p:sldIdLst>
    <p:sldId id="256" r:id="rId4"/>
    <p:sldId id="429" r:id="rId5"/>
    <p:sldId id="427" r:id="rId6"/>
    <p:sldId id="472" r:id="rId7"/>
    <p:sldId id="421" r:id="rId8"/>
    <p:sldId id="257" r:id="rId9"/>
    <p:sldId id="469" r:id="rId10"/>
    <p:sldId id="440" r:id="rId11"/>
    <p:sldId id="442" r:id="rId12"/>
  </p:sldIdLst>
  <p:sldSz cx="9144000" cy="5143500" type="screen16x9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GGENBURG Gabriel (FRA)" initials="TG(" lastIdx="3" clrIdx="0">
    <p:extLst>
      <p:ext uri="{19B8F6BF-5375-455C-9EA6-DF929625EA0E}">
        <p15:presenceInfo xmlns:p15="http://schemas.microsoft.com/office/powerpoint/2012/main" userId="S-1-5-21-864693804-1130308216-483988704-6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9D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Objects="1" showGuides="1">
      <p:cViewPr varScale="1">
        <p:scale>
          <a:sx n="88" d="100"/>
          <a:sy n="88" d="100"/>
        </p:scale>
        <p:origin x="64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34E18-7756-4692-BB3A-7C67B391EA17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2E45-48FA-4834-931C-8D95170EB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47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1C6D-ECD0-483B-805B-27D9805AB9E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275B9-6C5E-42D9-B620-27A7615B4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5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405000"/>
            <a:ext cx="5760640" cy="2022734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2571750"/>
            <a:ext cx="5112088" cy="144016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54DB-31F6-4C31-A32F-FB6DD0BFEEC2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41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944116"/>
            <a:ext cx="8291380" cy="655499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20" y="1653623"/>
            <a:ext cx="5410980" cy="294100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 marL="1792288" indent="0">
              <a:buNone/>
              <a:defRPr sz="1600"/>
            </a:lvl6pPr>
            <a:lvl7pPr marL="2151063" indent="0">
              <a:buNone/>
              <a:defRPr sz="16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421" y="1653623"/>
            <a:ext cx="2736380" cy="2941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24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120" y="948180"/>
            <a:ext cx="3456480" cy="921472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00" y="948181"/>
            <a:ext cx="5040700" cy="356783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120" y="1923660"/>
            <a:ext cx="3456480" cy="25923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3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69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420" y="1491630"/>
            <a:ext cx="8353160" cy="10801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420" y="951525"/>
            <a:ext cx="8353160" cy="486068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16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3111826"/>
            <a:ext cx="8353160" cy="1080150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21" y="951526"/>
            <a:ext cx="8353160" cy="2106293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55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951570"/>
            <a:ext cx="8353160" cy="48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1491631"/>
            <a:ext cx="8353160" cy="3102992"/>
          </a:xfrm>
        </p:spPr>
        <p:txBody>
          <a:bodyPr/>
          <a:lstStyle>
            <a:lvl5pPr>
              <a:defRPr/>
            </a:lvl5pPr>
            <a:lvl6pPr marL="2151063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29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951525"/>
            <a:ext cx="8353160" cy="486068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420" y="1491601"/>
            <a:ext cx="4100380" cy="3103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1792288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01"/>
            <a:ext cx="4100380" cy="3103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60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20" y="951524"/>
            <a:ext cx="4101968" cy="82813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420" y="1851671"/>
            <a:ext cx="4101968" cy="2742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51525"/>
            <a:ext cx="4103555" cy="828136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51671"/>
            <a:ext cx="4103555" cy="2742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05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944116"/>
            <a:ext cx="8291380" cy="655499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20" y="1653623"/>
            <a:ext cx="5410980" cy="294100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 marL="1792288" indent="0">
              <a:buNone/>
              <a:defRPr sz="1600"/>
            </a:lvl6pPr>
            <a:lvl7pPr marL="2151063" indent="0">
              <a:buNone/>
              <a:defRPr sz="16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421" y="1653623"/>
            <a:ext cx="2736380" cy="2941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36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120" y="948180"/>
            <a:ext cx="3456480" cy="921472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00" y="948181"/>
            <a:ext cx="5040700" cy="356783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120" y="1923660"/>
            <a:ext cx="3456480" cy="25923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16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405000"/>
            <a:ext cx="5760640" cy="1734702"/>
          </a:xfrm>
        </p:spPr>
        <p:txBody>
          <a:bodyPr anchor="t" anchorCtr="0">
            <a:normAutofit/>
          </a:bodyPr>
          <a:lstStyle>
            <a:lvl1pPr algn="r"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283718"/>
            <a:ext cx="5040080" cy="1584176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54DB-31F6-4C31-A32F-FB6DD0BFEEC2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680000" y="4011910"/>
            <a:ext cx="42124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9DD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fra.europa.eu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39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57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691" y="3273828"/>
            <a:ext cx="5040560" cy="1080120"/>
          </a:xfrm>
        </p:spPr>
        <p:txBody>
          <a:bodyPr anchor="t" anchorCtr="0">
            <a:normAutofit/>
          </a:bodyPr>
          <a:lstStyle>
            <a:lvl1pPr algn="r"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405000"/>
            <a:ext cx="5768280" cy="2742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54DB-31F6-4C31-A32F-FB6DD0BFEEC2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73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54DB-31F6-4C31-A32F-FB6DD0BFEEC2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31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420" y="1491630"/>
            <a:ext cx="8353160" cy="10801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420" y="951525"/>
            <a:ext cx="8353160" cy="486068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3111826"/>
            <a:ext cx="8353160" cy="1080150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21" y="951526"/>
            <a:ext cx="8353160" cy="2106293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8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951570"/>
            <a:ext cx="8353160" cy="48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1491631"/>
            <a:ext cx="8353160" cy="3102992"/>
          </a:xfrm>
        </p:spPr>
        <p:txBody>
          <a:bodyPr/>
          <a:lstStyle>
            <a:lvl5pPr>
              <a:defRPr/>
            </a:lvl5pPr>
            <a:lvl6pPr marL="2151063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24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951525"/>
            <a:ext cx="8353160" cy="486068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420" y="1491601"/>
            <a:ext cx="4100380" cy="3103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1792288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01"/>
            <a:ext cx="4100380" cy="3103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6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20" y="951524"/>
            <a:ext cx="4101968" cy="82813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420" y="1851671"/>
            <a:ext cx="4101968" cy="2742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51525"/>
            <a:ext cx="4103555" cy="828136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51671"/>
            <a:ext cx="4103555" cy="2742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BF8-F3E1-496C-8DA7-42A6F4A76737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97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920" y="1200151"/>
            <a:ext cx="483488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2D54DB-31F6-4C31-A32F-FB6DD0BFEEC2}" type="datetimeFigureOut">
              <a:rPr lang="en-GB" smtClean="0"/>
              <a:pPr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46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5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9DD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1755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2pPr>
      <a:lvl3pPr marL="1076325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3pPr>
      <a:lvl4pPr marL="143510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4pPr>
      <a:lvl5pPr marL="1792288" indent="-357188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5pPr>
      <a:lvl6pPr marL="2151063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3399"/>
          </a:solidFill>
          <a:latin typeface="Arial" pitchFamily="34" charset="0"/>
          <a:ea typeface="+mn-ea"/>
          <a:cs typeface="+mn-cs"/>
        </a:defRPr>
      </a:lvl6pPr>
      <a:lvl7pPr marL="2509838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3399"/>
          </a:solidFill>
          <a:latin typeface="Arial" pitchFamily="34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420" y="951525"/>
            <a:ext cx="8353160" cy="486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20" y="1491601"/>
            <a:ext cx="8353160" cy="3103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7380312" y="4840002"/>
            <a:ext cx="1752997" cy="303498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F3277"/>
                </a:solidFill>
                <a:latin typeface="Georgia" charset="0"/>
                <a:ea typeface="ヒラギノ角ゴ Pro W3" charset="0"/>
                <a:cs typeface="ヒラギノ角ゴ Pro W3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fld id="{D1960B5F-F930-084F-A82F-2DF6AE924AC0}" type="slidenum">
              <a:rPr lang="fr-FR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fr-F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054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9F1BF8-F3E1-496C-8DA7-42A6F4A76737}" type="datetimeFigureOut">
              <a:rPr lang="en-GB" smtClean="0"/>
              <a:pPr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67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5" r:id="rId4"/>
    <p:sldLayoutId id="2147483666" r:id="rId5"/>
    <p:sldLayoutId id="2147483669" r:id="rId6"/>
    <p:sldLayoutId id="2147483670" r:id="rId7"/>
    <p:sldLayoutId id="214748366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1755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2pPr>
      <a:lvl3pPr marL="1076325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3pPr>
      <a:lvl4pPr marL="143510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4pPr>
      <a:lvl5pPr marL="1792288" indent="-357188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5pPr>
      <a:lvl6pPr marL="2151063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3399"/>
          </a:solidFill>
          <a:latin typeface="DaxlinePro-Regular" pitchFamily="50" charset="0"/>
          <a:ea typeface="+mn-ea"/>
          <a:cs typeface="+mn-cs"/>
        </a:defRPr>
      </a:lvl6pPr>
      <a:lvl7pPr marL="2509838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3399"/>
          </a:solidFill>
          <a:latin typeface="DaxlinePro-Regular" pitchFamily="50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420" y="951525"/>
            <a:ext cx="8353160" cy="486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20" y="1491601"/>
            <a:ext cx="8353160" cy="3103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7380312" y="4840002"/>
            <a:ext cx="1752997" cy="303498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F3277"/>
                </a:solidFill>
                <a:latin typeface="Georgia" charset="0"/>
                <a:ea typeface="ヒラギノ角ゴ Pro W3" charset="0"/>
                <a:cs typeface="ヒラギノ角ゴ Pro W3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fld id="{D1960B5F-F930-084F-A82F-2DF6AE924AC0}" type="slidenum">
              <a:rPr lang="fr-FR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fr-F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054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9F1BF8-F3E1-496C-8DA7-42A6F4A76737}" type="datetimeFigureOut">
              <a:rPr lang="en-GB" smtClean="0"/>
              <a:pPr/>
              <a:t>19/04/2021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9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1755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2pPr>
      <a:lvl3pPr marL="1076325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3pPr>
      <a:lvl4pPr marL="143510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4pPr>
      <a:lvl5pPr marL="1792288" indent="-357188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5pPr>
      <a:lvl6pPr marL="2151063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3399"/>
          </a:solidFill>
          <a:latin typeface="DaxlinePro-Regular" pitchFamily="50" charset="0"/>
          <a:ea typeface="+mn-ea"/>
          <a:cs typeface="+mn-cs"/>
        </a:defRPr>
      </a:lvl6pPr>
      <a:lvl7pPr marL="2509838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3399"/>
          </a:solidFill>
          <a:latin typeface="DaxlinePro-Regular" pitchFamily="50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549016"/>
            <a:ext cx="5760640" cy="2022734"/>
          </a:xfrm>
        </p:spPr>
        <p:txBody>
          <a:bodyPr>
            <a:noAutofit/>
          </a:bodyPr>
          <a:lstStyle/>
          <a:p>
            <a:r>
              <a:rPr lang="en-US" sz="4000" b="1" dirty="0"/>
              <a:t>Raising people's awareness about their Charter rights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2571750"/>
            <a:ext cx="5328112" cy="1872208"/>
          </a:xfrm>
        </p:spPr>
        <p:txBody>
          <a:bodyPr>
            <a:normAutofit fontScale="32500" lnSpcReduction="20000"/>
          </a:bodyPr>
          <a:lstStyle/>
          <a:p>
            <a:endParaRPr lang="en-GB" sz="1600" dirty="0"/>
          </a:p>
          <a:p>
            <a:r>
              <a:rPr lang="en-GB" sz="4300" dirty="0"/>
              <a:t>Dennis van der Veur (FRA) </a:t>
            </a:r>
          </a:p>
          <a:p>
            <a:r>
              <a:rPr lang="en-GB" sz="4300" dirty="0"/>
              <a:t> </a:t>
            </a:r>
          </a:p>
          <a:p>
            <a:r>
              <a:rPr lang="en-IE" sz="4300" b="1" dirty="0"/>
              <a:t>EESC hearing </a:t>
            </a:r>
            <a:r>
              <a:rPr lang="en-GB" sz="4300" b="1" dirty="0"/>
              <a:t>on </a:t>
            </a:r>
            <a:endParaRPr lang="en-GB" sz="4300" dirty="0"/>
          </a:p>
          <a:p>
            <a:r>
              <a:rPr lang="en-GB" sz="4300" b="1" dirty="0"/>
              <a:t>Empowering civil society, rights defenders and justice practitioners and strengthening awareness of Charter rights</a:t>
            </a:r>
            <a:endParaRPr lang="en-GB" sz="4300" dirty="0"/>
          </a:p>
          <a:p>
            <a:endParaRPr lang="en-GB" sz="3400" dirty="0"/>
          </a:p>
          <a:p>
            <a:r>
              <a:rPr lang="hu-HU" sz="1600" b="1" dirty="0"/>
              <a:t>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63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951570"/>
            <a:ext cx="8353160" cy="48605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dirty="0"/>
              <a:t>Awareness of general population on Charter</a:t>
            </a:r>
          </a:p>
        </p:txBody>
      </p:sp>
      <p:pic>
        <p:nvPicPr>
          <p:cNvPr id="6" name="Content Placeholder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8612DE2B-C248-4B22-8E32-03FA44E035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174" y="1491631"/>
            <a:ext cx="5171652" cy="3102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27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to create more awareness on Charter?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Young, </a:t>
            </a:r>
            <a:r>
              <a:rPr lang="en-GB" b="1" dirty="0"/>
              <a:t>modern instrument </a:t>
            </a:r>
            <a:r>
              <a:rPr lang="en-GB" dirty="0"/>
              <a:t>combining civil and political rights with </a:t>
            </a:r>
            <a:r>
              <a:rPr lang="en-GB" b="1" dirty="0"/>
              <a:t>social and economic rights</a:t>
            </a:r>
            <a:r>
              <a:rPr lang="en-GB" dirty="0"/>
              <a:t> </a:t>
            </a:r>
          </a:p>
          <a:p>
            <a:r>
              <a:rPr lang="en-GB" dirty="0"/>
              <a:t>Includes </a:t>
            </a:r>
            <a:r>
              <a:rPr lang="en-GB" b="1" dirty="0"/>
              <a:t>EU-specific rights</a:t>
            </a:r>
            <a:r>
              <a:rPr lang="en-GB" dirty="0"/>
              <a:t> (e.g. right to petition to the EP), right to access EU documents, the right to refer cases of maladministration to the European Ombudsman</a:t>
            </a:r>
          </a:p>
          <a:p>
            <a:r>
              <a:rPr lang="en-GB" b="1" dirty="0"/>
              <a:t>Increases visibility </a:t>
            </a:r>
            <a:r>
              <a:rPr lang="en-GB" dirty="0"/>
              <a:t>of fundamental rights within the EU</a:t>
            </a:r>
          </a:p>
          <a:p>
            <a:r>
              <a:rPr lang="en-GB" dirty="0"/>
              <a:t>The Charter is </a:t>
            </a:r>
            <a:r>
              <a:rPr lang="en-GB" dirty="0">
                <a:highlight>
                  <a:srgbClr val="FFFF00"/>
                </a:highlight>
              </a:rPr>
              <a:t>more than a legal instrument </a:t>
            </a:r>
            <a:r>
              <a:rPr lang="en-GB" dirty="0"/>
              <a:t>– it is “ a set of </a:t>
            </a:r>
            <a:r>
              <a:rPr lang="en-GB" b="1" dirty="0"/>
              <a:t>shared values </a:t>
            </a:r>
            <a:r>
              <a:rPr lang="en-GB" dirty="0"/>
              <a:t>and fundamental rights that serve as a </a:t>
            </a:r>
            <a:r>
              <a:rPr lang="en-GB" b="1" dirty="0"/>
              <a:t>compass</a:t>
            </a:r>
            <a:r>
              <a:rPr lang="en-GB" dirty="0"/>
              <a:t> to guide our actions” (Vera Jourova)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21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E08C5-59D5-4D99-A8A4-EAB6BED3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4271"/>
            <a:ext cx="9144000" cy="6442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98717-E27D-4851-BA7B-2EB91F4EC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3B0D2-6F30-4B2D-BF50-AB7737F4A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“ What’s in it for me ? ”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Your rights and how to claim them</a:t>
            </a:r>
          </a:p>
          <a:p>
            <a:endParaRPr lang="en-GB" dirty="0"/>
          </a:p>
          <a:p>
            <a:r>
              <a:rPr lang="en-GB" dirty="0"/>
              <a:t>Tell a human story: show concrete impact of the Charter</a:t>
            </a:r>
          </a:p>
          <a:p>
            <a:endParaRPr lang="en-GB" dirty="0"/>
          </a:p>
          <a:p>
            <a:r>
              <a:rPr lang="en-GB" dirty="0"/>
              <a:t>Define your audience and design your message accordingly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74650" lvl="1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73764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102870"/>
            <a:ext cx="9020556" cy="5040630"/>
          </a:xfrm>
          <a:custGeom>
            <a:avLst/>
            <a:gdLst/>
            <a:ahLst/>
            <a:cxnLst/>
            <a:rect l="l" t="t" r="r" b="b"/>
            <a:pathLst>
              <a:path w="5184140" h="3702685">
                <a:moveTo>
                  <a:pt x="0" y="3702370"/>
                </a:moveTo>
                <a:lnTo>
                  <a:pt x="5184016" y="3702370"/>
                </a:lnTo>
                <a:lnTo>
                  <a:pt x="5184016" y="0"/>
                </a:lnTo>
                <a:lnTo>
                  <a:pt x="0" y="0"/>
                </a:lnTo>
                <a:lnTo>
                  <a:pt x="0" y="3702370"/>
                </a:lnTo>
                <a:close/>
              </a:path>
            </a:pathLst>
          </a:custGeom>
          <a:solidFill>
            <a:srgbClr val="808098"/>
          </a:solid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3" name="object 3"/>
          <p:cNvSpPr/>
          <p:nvPr/>
        </p:nvSpPr>
        <p:spPr>
          <a:xfrm>
            <a:off x="226315" y="183133"/>
            <a:ext cx="8917686" cy="4960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4" name="object 4"/>
          <p:cNvSpPr txBox="1"/>
          <p:nvPr/>
        </p:nvSpPr>
        <p:spPr>
          <a:xfrm>
            <a:off x="2207478" y="2621607"/>
            <a:ext cx="5065700" cy="936088"/>
          </a:xfrm>
          <a:prstGeom prst="rect">
            <a:avLst/>
          </a:prstGeom>
        </p:spPr>
        <p:txBody>
          <a:bodyPr vert="horz" wrap="square" lIns="0" tIns="38035" rIns="0" bIns="0" rtlCol="0">
            <a:spAutoFit/>
          </a:bodyPr>
          <a:lstStyle/>
          <a:p>
            <a:pPr marL="17289" marR="6916">
              <a:lnSpc>
                <a:spcPts val="3539"/>
              </a:lnSpc>
              <a:spcBef>
                <a:spcPts val="299"/>
              </a:spcBef>
            </a:pPr>
            <a:r>
              <a:rPr sz="2995" b="1" spc="-20" dirty="0">
                <a:solidFill>
                  <a:srgbClr val="FFFFFF"/>
                </a:solidFill>
                <a:latin typeface="DaxlinePro-Bold"/>
                <a:cs typeface="DaxlinePro-Bold"/>
              </a:rPr>
              <a:t>to </a:t>
            </a:r>
            <a:r>
              <a:rPr sz="2995" b="1" spc="-14" dirty="0">
                <a:solidFill>
                  <a:srgbClr val="FFFFFF"/>
                </a:solidFill>
                <a:latin typeface="DaxlinePro-Bold"/>
                <a:cs typeface="DaxlinePro-Bold"/>
              </a:rPr>
              <a:t>effectively communicating  </a:t>
            </a:r>
            <a:r>
              <a:rPr sz="2995" b="1" dirty="0">
                <a:solidFill>
                  <a:srgbClr val="FFFFFF"/>
                </a:solidFill>
                <a:latin typeface="DaxlinePro-Bold"/>
                <a:cs typeface="DaxlinePro-Bold"/>
              </a:rPr>
              <a:t>human</a:t>
            </a:r>
            <a:r>
              <a:rPr sz="2995" b="1" spc="-7" dirty="0">
                <a:solidFill>
                  <a:srgbClr val="FFFFFF"/>
                </a:solidFill>
                <a:latin typeface="DaxlinePro-Bold"/>
                <a:cs typeface="DaxlinePro-Bold"/>
              </a:rPr>
              <a:t> rights</a:t>
            </a:r>
            <a:endParaRPr sz="2995" dirty="0">
              <a:latin typeface="DaxlinePro-Bold"/>
              <a:cs typeface="DaxlinePro-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3428" y="847581"/>
            <a:ext cx="4530780" cy="1902910"/>
          </a:xfrm>
          <a:prstGeom prst="rect">
            <a:avLst/>
          </a:prstGeom>
        </p:spPr>
        <p:txBody>
          <a:bodyPr vert="horz" wrap="square" lIns="0" tIns="17289" rIns="0" bIns="0" rtlCol="0" anchor="ctr" anchorCtr="0">
            <a:spAutoFit/>
          </a:bodyPr>
          <a:lstStyle/>
          <a:p>
            <a:pPr marL="17289">
              <a:spcBef>
                <a:spcPts val="137"/>
              </a:spcBef>
            </a:pPr>
            <a:r>
              <a:rPr sz="12252" spc="-245" dirty="0">
                <a:solidFill>
                  <a:srgbClr val="C8A2AE"/>
                </a:solidFill>
              </a:rPr>
              <a:t>10</a:t>
            </a:r>
            <a:r>
              <a:rPr sz="12252" spc="-1463" dirty="0">
                <a:solidFill>
                  <a:srgbClr val="C8A2AE"/>
                </a:solidFill>
              </a:rPr>
              <a:t> </a:t>
            </a:r>
            <a:r>
              <a:rPr sz="6807" spc="-75" dirty="0">
                <a:solidFill>
                  <a:srgbClr val="C8A2AE"/>
                </a:solidFill>
              </a:rPr>
              <a:t>keys</a:t>
            </a:r>
            <a:endParaRPr sz="6807" dirty="0"/>
          </a:p>
        </p:txBody>
      </p:sp>
      <p:sp>
        <p:nvSpPr>
          <p:cNvPr id="8" name="object 8"/>
          <p:cNvSpPr/>
          <p:nvPr/>
        </p:nvSpPr>
        <p:spPr>
          <a:xfrm>
            <a:off x="-5816" y="182775"/>
            <a:ext cx="232130" cy="4960725"/>
          </a:xfrm>
          <a:custGeom>
            <a:avLst/>
            <a:gdLst/>
            <a:ahLst/>
            <a:cxnLst/>
            <a:rect l="l" t="t" r="r" b="b"/>
            <a:pathLst>
              <a:path w="151130" h="3638550">
                <a:moveTo>
                  <a:pt x="0" y="3638299"/>
                </a:moveTo>
                <a:lnTo>
                  <a:pt x="150803" y="3638299"/>
                </a:lnTo>
                <a:lnTo>
                  <a:pt x="150803" y="0"/>
                </a:lnTo>
                <a:lnTo>
                  <a:pt x="0" y="0"/>
                </a:lnTo>
                <a:lnTo>
                  <a:pt x="0" y="3638299"/>
                </a:lnTo>
                <a:close/>
              </a:path>
            </a:pathLst>
          </a:custGeom>
          <a:solidFill>
            <a:srgbClr val="EFCB77"/>
          </a:solid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6" name="object 6"/>
          <p:cNvSpPr/>
          <p:nvPr/>
        </p:nvSpPr>
        <p:spPr>
          <a:xfrm>
            <a:off x="3352255" y="0"/>
            <a:ext cx="2895056" cy="196231"/>
          </a:xfrm>
          <a:custGeom>
            <a:avLst/>
            <a:gdLst/>
            <a:ahLst/>
            <a:cxnLst/>
            <a:rect l="l" t="t" r="r" b="b"/>
            <a:pathLst>
              <a:path w="2126615" h="137160">
                <a:moveTo>
                  <a:pt x="0" y="137112"/>
                </a:moveTo>
                <a:lnTo>
                  <a:pt x="2126589" y="137112"/>
                </a:lnTo>
                <a:lnTo>
                  <a:pt x="2126589" y="0"/>
                </a:lnTo>
                <a:lnTo>
                  <a:pt x="0" y="0"/>
                </a:lnTo>
                <a:lnTo>
                  <a:pt x="0" y="137112"/>
                </a:lnTo>
                <a:close/>
              </a:path>
            </a:pathLst>
          </a:custGeom>
          <a:solidFill>
            <a:srgbClr val="97CED4"/>
          </a:solid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7" name="object 7"/>
          <p:cNvSpPr/>
          <p:nvPr/>
        </p:nvSpPr>
        <p:spPr>
          <a:xfrm>
            <a:off x="6235440" y="1"/>
            <a:ext cx="2908560" cy="186722"/>
          </a:xfrm>
          <a:custGeom>
            <a:avLst/>
            <a:gdLst/>
            <a:ahLst/>
            <a:cxnLst/>
            <a:rect l="l" t="t" r="r" b="b"/>
            <a:pathLst>
              <a:path w="1446529" h="137160">
                <a:moveTo>
                  <a:pt x="0" y="137112"/>
                </a:moveTo>
                <a:lnTo>
                  <a:pt x="1445911" y="137112"/>
                </a:lnTo>
                <a:lnTo>
                  <a:pt x="1445911" y="0"/>
                </a:lnTo>
                <a:lnTo>
                  <a:pt x="0" y="0"/>
                </a:lnTo>
                <a:lnTo>
                  <a:pt x="0" y="137112"/>
                </a:lnTo>
                <a:close/>
              </a:path>
            </a:pathLst>
          </a:custGeom>
          <a:solidFill>
            <a:srgbClr val="EC8F7B"/>
          </a:solid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9" name="object 9"/>
          <p:cNvSpPr/>
          <p:nvPr/>
        </p:nvSpPr>
        <p:spPr>
          <a:xfrm>
            <a:off x="0" y="1"/>
            <a:ext cx="3352255" cy="186722"/>
          </a:xfrm>
          <a:custGeom>
            <a:avLst/>
            <a:gdLst/>
            <a:ahLst/>
            <a:cxnLst/>
            <a:rect l="l" t="t" r="r" b="b"/>
            <a:pathLst>
              <a:path w="1771014" h="137160">
                <a:moveTo>
                  <a:pt x="0" y="137112"/>
                </a:moveTo>
                <a:lnTo>
                  <a:pt x="1770803" y="137112"/>
                </a:lnTo>
                <a:lnTo>
                  <a:pt x="1770803" y="0"/>
                </a:lnTo>
                <a:lnTo>
                  <a:pt x="0" y="0"/>
                </a:lnTo>
                <a:lnTo>
                  <a:pt x="0" y="137112"/>
                </a:lnTo>
                <a:close/>
              </a:path>
            </a:pathLst>
          </a:custGeom>
          <a:solidFill>
            <a:srgbClr val="EFCB77"/>
          </a:solid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10" name="object 10"/>
          <p:cNvSpPr/>
          <p:nvPr/>
        </p:nvSpPr>
        <p:spPr>
          <a:xfrm>
            <a:off x="7641398" y="4359895"/>
            <a:ext cx="1289863" cy="524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 dirty="0"/>
          </a:p>
        </p:txBody>
      </p:sp>
    </p:spTree>
    <p:extLst>
      <p:ext uri="{BB962C8B-B14F-4D97-AF65-F5344CB8AC3E}">
        <p14:creationId xmlns:p14="http://schemas.microsoft.com/office/powerpoint/2010/main" val="42165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Charter Strategy invites Member States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share </a:t>
            </a:r>
            <a:r>
              <a:rPr lang="en-GB" b="1" dirty="0"/>
              <a:t>best practices </a:t>
            </a:r>
            <a:r>
              <a:rPr lang="en-GB" dirty="0"/>
              <a:t>on Charter use and awareness</a:t>
            </a:r>
          </a:p>
          <a:p>
            <a:r>
              <a:rPr lang="en-GB" dirty="0"/>
              <a:t>promote a </a:t>
            </a:r>
            <a:r>
              <a:rPr lang="en-GB" b="1" dirty="0"/>
              <a:t>supportive and safe environment for civil society </a:t>
            </a:r>
            <a:r>
              <a:rPr lang="en-GB" dirty="0"/>
              <a:t>and rights defenders</a:t>
            </a:r>
          </a:p>
          <a:p>
            <a:r>
              <a:rPr lang="en-GB" dirty="0"/>
              <a:t>take initiatives to </a:t>
            </a:r>
            <a:r>
              <a:rPr lang="en-GB" b="1" dirty="0"/>
              <a:t>promote people’s awareness </a:t>
            </a:r>
            <a:r>
              <a:rPr lang="en-GB" dirty="0"/>
              <a:t>of their Charter rights and of where to turn to, in particular by empowering local actors in their mandate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35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785154"/>
            <a:ext cx="1761165" cy="1358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2526" y="1621281"/>
            <a:ext cx="3677395" cy="2758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FRA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600" dirty="0"/>
              <a:t>Yearly chapter in FRA’s</a:t>
            </a:r>
          </a:p>
          <a:p>
            <a:pPr marL="0" indent="0">
              <a:buNone/>
            </a:pPr>
            <a:r>
              <a:rPr lang="en-GB" sz="2600" dirty="0"/>
              <a:t>     Fundamental Rights Report 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Training and checklists for applicability of </a:t>
            </a:r>
          </a:p>
          <a:p>
            <a:pPr marL="0" indent="0">
              <a:buNone/>
            </a:pPr>
            <a:r>
              <a:rPr lang="en-GB" sz="2600" dirty="0"/>
              <a:t>     and compliance with the Charter</a:t>
            </a:r>
          </a:p>
          <a:p>
            <a:endParaRPr lang="en-GB" sz="2600" dirty="0"/>
          </a:p>
          <a:p>
            <a:r>
              <a:rPr lang="en-GB" sz="2600" dirty="0"/>
              <a:t>National Charter factsheets</a:t>
            </a:r>
          </a:p>
          <a:p>
            <a:pPr marL="0" indent="0">
              <a:buNone/>
            </a:pPr>
            <a:r>
              <a:rPr lang="en-GB" sz="2600" dirty="0"/>
              <a:t> </a:t>
            </a:r>
          </a:p>
          <a:p>
            <a:r>
              <a:rPr lang="en-GB" sz="2600" dirty="0"/>
              <a:t>Charter clips</a:t>
            </a:r>
          </a:p>
          <a:p>
            <a:endParaRPr lang="en-GB" sz="2600" dirty="0"/>
          </a:p>
          <a:p>
            <a:r>
              <a:rPr lang="en-GB" sz="2600" dirty="0"/>
              <a:t>Podcasts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26463">
            <a:off x="5438971" y="-314099"/>
            <a:ext cx="1523438" cy="30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7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Charterpedia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-63292"/>
            <a:ext cx="4716016" cy="518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707654"/>
            <a:ext cx="2808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and European case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national constitutional provisions, EU law, international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references</a:t>
            </a:r>
          </a:p>
          <a:p>
            <a:r>
              <a:rPr lang="en-GB" sz="2000" dirty="0"/>
              <a:t>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968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16x9_ARIAL - Copy" id="{043382C5-6358-40DF-B675-4F9EC72DDB58}" vid="{74D878BB-0FCD-4092-A641-1CBC7145F6BD}"/>
    </a:ext>
  </a:extLst>
</a:theme>
</file>

<file path=ppt/theme/theme2.xml><?xml version="1.0" encoding="utf-8"?>
<a:theme xmlns:a="http://schemas.openxmlformats.org/drawingml/2006/main" name="PP_16x9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16x9_ARIAL - Copy" id="{043382C5-6358-40DF-B675-4F9EC72DDB58}" vid="{537EB1BC-9A12-405F-852E-EDEF5D0BE8CA}"/>
    </a:ext>
  </a:extLst>
</a:theme>
</file>

<file path=ppt/theme/theme3.xml><?xml version="1.0" encoding="utf-8"?>
<a:theme xmlns:a="http://schemas.openxmlformats.org/drawingml/2006/main" name="1_PP_16x9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16x9_ARIAL - Copy" id="{043382C5-6358-40DF-B675-4F9EC72DDB58}" vid="{3059DA55-BBC8-4ED9-91C4-543A1B5407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PP_16x9_ARIAL</Template>
  <TotalTime>4296</TotalTime>
  <Words>281</Words>
  <Application>Microsoft Office PowerPoint</Application>
  <PresentationFormat>On-screen Show (16:9)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DaxlinePro-Bold</vt:lpstr>
      <vt:lpstr>DaxlinePro-Regular</vt:lpstr>
      <vt:lpstr>Office Theme</vt:lpstr>
      <vt:lpstr>PP_16x9_ARIAL</vt:lpstr>
      <vt:lpstr>1_PP_16x9_ARIAL</vt:lpstr>
      <vt:lpstr>Raising people's awareness about their Charter rights</vt:lpstr>
      <vt:lpstr>Awareness of general population on Charter</vt:lpstr>
      <vt:lpstr>Why to create more awareness on Charter?</vt:lpstr>
      <vt:lpstr>PowerPoint Presentation</vt:lpstr>
      <vt:lpstr>“ What’s in it for me ? ” </vt:lpstr>
      <vt:lpstr>10 keys</vt:lpstr>
      <vt:lpstr>Charter Strategy invites Member States to…</vt:lpstr>
      <vt:lpstr>FRA resources</vt:lpstr>
      <vt:lpstr>Charterpedia</vt:lpstr>
    </vt:vector>
  </TitlesOfParts>
  <Company>EU Fundamental Rights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Jonas GRIMHEDEN</dc:creator>
  <cp:lastModifiedBy>VAN DER VEUR Dennis (FRA)</cp:lastModifiedBy>
  <cp:revision>141</cp:revision>
  <dcterms:created xsi:type="dcterms:W3CDTF">2018-01-24T23:21:33Z</dcterms:created>
  <dcterms:modified xsi:type="dcterms:W3CDTF">2021-04-19T17:36:10Z</dcterms:modified>
</cp:coreProperties>
</file>