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147" autoAdjust="0"/>
  </p:normalViewPr>
  <p:slideViewPr>
    <p:cSldViewPr snapToGrid="0" snapToObjects="1">
      <p:cViewPr varScale="1">
        <p:scale>
          <a:sx n="46" d="100"/>
          <a:sy n="46" d="100"/>
        </p:scale>
        <p:origin x="2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7A02-AC5C-F94B-BA31-9FFDEFF2A171}" type="datetimeFigureOut">
              <a:t>17/06/2019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061F-8778-6F4F-A7B5-61EC7F8852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EDBC-4372-A341-8991-48E16770EEDE}" type="datetimeFigureOut">
              <a:t>17/06/2019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8AAC-4892-C349-81E3-68A5206F40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34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714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34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173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99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495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13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38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501" y="491252"/>
            <a:ext cx="7772400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01" y="3125366"/>
            <a:ext cx="64008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96731" y="6005826"/>
            <a:ext cx="454016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39EC98-FC59-1E40-B8A5-AC47C97AA467}" type="datetime1">
              <a:t>17/06/2019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85183" y="6012000"/>
            <a:ext cx="2895600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</p:spTree>
    <p:extLst>
      <p:ext uri="{BB962C8B-B14F-4D97-AF65-F5344CB8AC3E}">
        <p14:creationId xmlns:p14="http://schemas.microsoft.com/office/powerpoint/2010/main" val="18962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CA9B-BD7A-1D47-A651-102A6C6CC635}" type="datetime1">
              <a:t>17/06/2019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22682"/>
            <a:ext cx="6018708" cy="639762"/>
          </a:xfrm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Muli bold"/>
                <a:cs typeface="Muli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00" y="3971919"/>
            <a:ext cx="6018708" cy="191107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CA66-72CD-AD48-921A-284FAFBF21C2}" type="datetime1">
              <a:t>17/06/2019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957" y="1807383"/>
            <a:ext cx="5290017" cy="406362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AFB758-287F-3044-9DBF-CBFC0BA327BB}" type="datetime1">
              <a:rPr lang="nl-BE"/>
              <a:pPr/>
              <a:t>17/06/2019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C61B-690B-434B-B195-491401EABE2D}" type="datetime1">
              <a:t>17/06/2019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4054-1DAE-E246-99C1-D019E49D36E1}" type="datetime1">
              <a:t>17/06/2019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000" y="1584000"/>
            <a:ext cx="6018708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32000"/>
            <a:ext cx="6018708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4000" y="6005826"/>
            <a:ext cx="454016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CAAFB758-287F-3044-9DBF-CBFC0BA327BB}" type="datetime1">
              <a:rPr lang="nl-BE"/>
              <a:pPr/>
              <a:t>17/06/2019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2452" y="6012000"/>
            <a:ext cx="2895600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6005826"/>
            <a:ext cx="359997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driehoekj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0398" cy="1800000"/>
          </a:xfrm>
          <a:prstGeom prst="rect">
            <a:avLst/>
          </a:prstGeom>
        </p:spPr>
      </p:pic>
      <p:pic>
        <p:nvPicPr>
          <p:cNvPr id="8" name="Picture 7" descr="SMEUnited_RG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3" y="5784850"/>
            <a:ext cx="1312642" cy="9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4" r:id="rId5"/>
    <p:sldLayoutId id="2147483655" r:id="rId6"/>
    <p:sldLayoutId id="2147483657" r:id="rId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Century Gothic"/>
          <a:ea typeface="Osaka"/>
          <a:cs typeface="Century Gothic"/>
        </a:defRPr>
      </a:lvl1pPr>
    </p:titleStyle>
    <p:bodyStyle>
      <a:lvl1pPr marL="18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36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54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72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90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smeunited.eu/" TargetMode="External"/><Relationship Id="rId4" Type="http://schemas.openxmlformats.org/officeDocument/2006/relationships/hyperlink" Target="mailto:s.vandenbogaert@smeunited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Costs &amp; benefits of investments in OSH:</a:t>
            </a:r>
            <a:br>
              <a:rPr lang="en-US" dirty="0"/>
            </a:br>
            <a:r>
              <a:rPr lang="en-US" dirty="0"/>
              <a:t>MSEs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EESC Public Hearing</a:t>
            </a:r>
          </a:p>
          <a:p>
            <a:r>
              <a:rPr lang="en-US" dirty="0"/>
              <a:t>17 June 2019</a:t>
            </a:r>
          </a:p>
        </p:txBody>
      </p:sp>
    </p:spTree>
    <p:extLst>
      <p:ext uri="{BB962C8B-B14F-4D97-AF65-F5344CB8AC3E}">
        <p14:creationId xmlns:p14="http://schemas.microsoft.com/office/powerpoint/2010/main" val="27488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Micro and small enterprises (MSEs) &amp; OSH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1070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2100"/>
              </a:spcBef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Micro and Small Enterprises</a:t>
            </a:r>
          </a:p>
          <a:p>
            <a:pPr lvl="1">
              <a:lnSpc>
                <a:spcPts val="22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Backbone of the EU economy</a:t>
            </a:r>
          </a:p>
          <a:p>
            <a:pPr lvl="2">
              <a:lnSpc>
                <a:spcPts val="22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Nearly 99% of enterprises in the EU</a:t>
            </a:r>
          </a:p>
          <a:p>
            <a:pPr lvl="2">
              <a:lnSpc>
                <a:spcPts val="22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Employ around half of the workforce</a:t>
            </a:r>
          </a:p>
          <a:p>
            <a:pPr marL="180000" lvl="1" indent="0">
              <a:lnSpc>
                <a:spcPts val="2200"/>
              </a:lnSpc>
              <a:spcBef>
                <a:spcPts val="200"/>
              </a:spcBef>
              <a:spcAft>
                <a:spcPts val="900"/>
              </a:spcAft>
              <a:buNone/>
            </a:pPr>
            <a:r>
              <a:rPr lang="en-US" sz="1600" dirty="0">
                <a:solidFill>
                  <a:schemeClr val="tx2"/>
                </a:solidFill>
                <a:latin typeface="Muli bold"/>
                <a:sym typeface="Wingdings" panose="05000000000000000000" pitchFamily="2" charset="2"/>
              </a:rPr>
              <a:t></a:t>
            </a: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 Application of </a:t>
            </a: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OSH legislation in this category of enterprises </a:t>
            </a:r>
            <a:b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</a:b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	= condition for the success of OSH policy overall</a:t>
            </a:r>
          </a:p>
          <a:p>
            <a:pPr>
              <a:lnSpc>
                <a:spcPts val="2200"/>
              </a:lnSpc>
              <a:spcBef>
                <a:spcPts val="200"/>
              </a:spcBef>
              <a:spcAft>
                <a:spcPts val="900"/>
              </a:spcAft>
            </a:pP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Ensuring a healthy and safe working environment</a:t>
            </a:r>
            <a:b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</a:b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= key concern for MSEs</a:t>
            </a:r>
          </a:p>
          <a:p>
            <a:pPr>
              <a:lnSpc>
                <a:spcPts val="2200"/>
              </a:lnSpc>
              <a:spcBef>
                <a:spcPts val="200"/>
              </a:spcBef>
              <a:spcAft>
                <a:spcPts val="900"/>
              </a:spcAft>
            </a:pP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Challenges</a:t>
            </a:r>
            <a:r>
              <a:rPr lang="en-GB" sz="1600" dirty="0">
                <a:solidFill>
                  <a:schemeClr val="tx2"/>
                </a:solidFill>
                <a:latin typeface="Muli bold"/>
              </a:rPr>
              <a:t>: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compliance and costs</a:t>
            </a:r>
          </a:p>
          <a:p>
            <a:pPr>
              <a:lnSpc>
                <a:spcPts val="2200"/>
              </a:lnSpc>
              <a:spcBef>
                <a:spcPts val="200"/>
              </a:spcBef>
              <a:spcAft>
                <a:spcPts val="900"/>
              </a:spcAft>
            </a:pP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Business case (enhanced productivity) should be further promoted</a:t>
            </a:r>
          </a:p>
          <a:p>
            <a:pPr>
              <a:lnSpc>
                <a:spcPts val="2200"/>
              </a:lnSpc>
              <a:spcBef>
                <a:spcPts val="200"/>
              </a:spcBef>
              <a:spcAft>
                <a:spcPts val="900"/>
              </a:spcAft>
            </a:pPr>
            <a:r>
              <a:rPr lang="en-GB" sz="1600" dirty="0">
                <a:solidFill>
                  <a:schemeClr val="tx2"/>
                </a:solidFill>
                <a:latin typeface="Muli bold"/>
                <a:cs typeface="Muli bold"/>
              </a:rPr>
              <a:t>Need to foster a culture of prevention, which should be a shared concern</a:t>
            </a:r>
            <a:endParaRPr lang="en-US" sz="1600" dirty="0">
              <a:solidFill>
                <a:schemeClr val="tx2"/>
              </a:solidFill>
              <a:latin typeface="Muli bold"/>
              <a:cs typeface="Muli bold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Heterogeneity of MSEs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107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100"/>
              </a:spcBef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Depending on the size</a:t>
            </a:r>
          </a:p>
          <a:p>
            <a:pPr lvl="1"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Models/measures developed for larger enterprises not always as effective for MSEs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Depending on the sector</a:t>
            </a:r>
          </a:p>
          <a:p>
            <a:pPr lvl="1"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Occurrence of risks varies greatly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Depending on the national context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n-US" sz="1600" dirty="0">
              <a:solidFill>
                <a:schemeClr val="tx2"/>
              </a:solidFill>
              <a:latin typeface="Muli bold"/>
            </a:endParaRPr>
          </a:p>
          <a:p>
            <a:pPr mar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Enormous diversity </a:t>
            </a:r>
            <a:r>
              <a:rPr lang="en-US" sz="1600" dirty="0">
                <a:solidFill>
                  <a:schemeClr val="tx2"/>
                </a:solidFill>
                <a:latin typeface="Muli bold"/>
                <a:sym typeface="Wingdings" panose="05000000000000000000" pitchFamily="2" charset="2"/>
              </a:rPr>
              <a:t> </a:t>
            </a:r>
            <a:r>
              <a:rPr lang="en-US" sz="1600" dirty="0">
                <a:solidFill>
                  <a:schemeClr val="tx2"/>
                </a:solidFill>
                <a:latin typeface="Muli bold"/>
              </a:rPr>
              <a:t>variety of challenges </a:t>
            </a:r>
            <a:r>
              <a:rPr lang="en-US" sz="1600" dirty="0">
                <a:solidFill>
                  <a:schemeClr val="tx2"/>
                </a:solidFill>
                <a:latin typeface="Muli bold"/>
                <a:sym typeface="Wingdings" panose="05000000000000000000" pitchFamily="2" charset="2"/>
              </a:rPr>
              <a:t> </a:t>
            </a:r>
            <a:r>
              <a:rPr lang="en-US" sz="1600" dirty="0">
                <a:solidFill>
                  <a:schemeClr val="tx2"/>
                </a:solidFill>
                <a:latin typeface="Muli bold"/>
              </a:rPr>
              <a:t>range of potential solutions</a:t>
            </a:r>
          </a:p>
          <a:p>
            <a:pPr mar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Partly explains </a:t>
            </a:r>
            <a:r>
              <a:rPr lang="en-US" sz="1600" dirty="0" err="1">
                <a:solidFill>
                  <a:schemeClr val="tx2"/>
                </a:solidFill>
                <a:latin typeface="Muli bold"/>
              </a:rPr>
              <a:t>polarised</a:t>
            </a:r>
            <a:r>
              <a:rPr lang="en-US" sz="1600" dirty="0">
                <a:solidFill>
                  <a:schemeClr val="tx2"/>
                </a:solidFill>
                <a:latin typeface="Muli bold"/>
              </a:rPr>
              <a:t> views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Costs &amp;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38912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2100"/>
              </a:spcBef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Intervention costs</a:t>
            </a:r>
          </a:p>
          <a:p>
            <a:pPr lvl="1"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Initial investments: purchasing new equipment and materials, installation, adaptation, training</a:t>
            </a:r>
          </a:p>
          <a:p>
            <a:pPr lvl="1"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Recurring costs: maintenance, recurring equipment, material and training costs (in terms of money and time), costs of OSH services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Benefits</a:t>
            </a:r>
          </a:p>
          <a:p>
            <a:pPr lvl="1"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Productivity gains: more efficient working process</a:t>
            </a:r>
          </a:p>
          <a:p>
            <a:pPr lvl="1"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Avoided costs: of reduced productivity, absence, replacement, medical costs</a:t>
            </a:r>
          </a:p>
          <a:p>
            <a:pPr lvl="1"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Others: higher job satisfaction, improved well-being and working climate, enhanced corporate image, reduced staff turnover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Need to find a balance + cost-benefit ratio is </a:t>
            </a:r>
            <a:r>
              <a:rPr lang="en-US" sz="1600">
                <a:solidFill>
                  <a:schemeClr val="tx2"/>
                </a:solidFill>
                <a:latin typeface="Muli bold"/>
              </a:rPr>
              <a:t>often unclear</a:t>
            </a:r>
            <a:endParaRPr lang="en-US" sz="1600" dirty="0">
              <a:solidFill>
                <a:schemeClr val="tx2"/>
              </a:solidFill>
              <a:latin typeface="Muli bold"/>
            </a:endParaRP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OSH investments are always profitable = oversimplification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Specific challenges for MSEs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Compliance disproportionately affects MSEs in terms of costs and administrative burdens</a:t>
            </a:r>
          </a:p>
          <a:p>
            <a:pPr lvl="2"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No economies of scale, fixed preventions costs much less affordable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Lack of resources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More vulnerable financially: not able to make big investments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Difficulties in access to finance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Lack of knowledge/expertise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Need for support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38912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Financial support: financial incentives</a:t>
            </a: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Tailored guidance and advice: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Labour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inspectorates, SME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organisations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Muli bold"/>
            </a:endParaRPr>
          </a:p>
          <a:p>
            <a:pPr lvl="2">
              <a:lnSpc>
                <a:spcPts val="2300"/>
              </a:lnSpc>
              <a:spcAft>
                <a:spcPts val="900"/>
              </a:spcAft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Labour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inspectors should play a more pertinent role for raising awareness on OSH legislation, and for providing support and advice</a:t>
            </a:r>
            <a:endParaRPr lang="en-US" sz="1600" dirty="0">
              <a:solidFill>
                <a:schemeClr val="tx2"/>
              </a:solidFill>
              <a:latin typeface="Muli bold"/>
              <a:cs typeface="Muli bold"/>
            </a:endParaRP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Tailored, practical and cost-effective tools</a:t>
            </a: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Raising awareness of employers and workers</a:t>
            </a: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Exchange of good practices</a:t>
            </a: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Better cooperation and partnerships to support MSEs, especially at regional/local level: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Social partners, OSH services,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labour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inspectorates, public authorities, insurance, SME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organisations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Muli bold"/>
            </a:endParaRPr>
          </a:p>
          <a:p>
            <a:pPr lvl="2">
              <a:lnSpc>
                <a:spcPts val="23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Key role for intermediary bodies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10" y="440040"/>
            <a:ext cx="6018708" cy="1143000"/>
          </a:xfrm>
        </p:spPr>
        <p:txBody>
          <a:bodyPr/>
          <a:lstStyle/>
          <a:p>
            <a:r>
              <a:rPr lang="en-US" dirty="0"/>
              <a:t>European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0" y="1905000"/>
            <a:ext cx="7126690" cy="4389120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Simplification instead of exemptions</a:t>
            </a:r>
            <a:endParaRPr lang="en-US" sz="1600" dirty="0">
              <a:solidFill>
                <a:schemeClr val="tx2"/>
              </a:solidFill>
              <a:latin typeface="Muli bold"/>
              <a:cs typeface="Muli bold"/>
            </a:endParaRPr>
          </a:p>
          <a:p>
            <a:pPr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  <a:t>“Think small first” principle should be applied consistently</a:t>
            </a:r>
            <a:br>
              <a:rPr lang="en-US" sz="1600" dirty="0">
                <a:solidFill>
                  <a:schemeClr val="tx2"/>
                </a:solidFill>
                <a:latin typeface="Muli bold"/>
                <a:cs typeface="Muli bold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 avoiding unnecessary/disproportionate burdens 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 improving compliance</a:t>
            </a:r>
          </a:p>
          <a:p>
            <a:pPr lvl="2"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Muli bold"/>
                <a:sym typeface="Wingdings" panose="05000000000000000000" pitchFamily="2" charset="2"/>
              </a:rPr>
              <a:t>Thorough impact assessment &amp; cost-benefit analysis</a:t>
            </a:r>
          </a:p>
          <a:p>
            <a:pPr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Evidence-based</a:t>
            </a:r>
          </a:p>
          <a:p>
            <a:pPr lvl="2"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Too restrictive measures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 higher negative impact on MSEs  risk of non-compliance</a:t>
            </a:r>
          </a:p>
          <a:p>
            <a:pPr lvl="2"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Economic and technical feasibility need to be taken more into account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2"/>
                </a:solidFill>
                <a:latin typeface="Muli bold"/>
              </a:rPr>
              <a:t>Towards a real win-win situation: not an automatic and obvious development</a:t>
            </a:r>
          </a:p>
          <a:p>
            <a:pPr lvl="2">
              <a:lnSpc>
                <a:spcPts val="19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Much room for further evaluation before a proper understanding can be achieved of what works for whom and in which contexts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17/06/2019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D6EB-58BB-4071-A65C-1F1AD71E587F}"/>
              </a:ext>
            </a:extLst>
          </p:cNvPr>
          <p:cNvSpPr txBox="1">
            <a:spLocks/>
          </p:cNvSpPr>
          <p:nvPr/>
        </p:nvSpPr>
        <p:spPr>
          <a:xfrm>
            <a:off x="796501" y="1531916"/>
            <a:ext cx="7772400" cy="14533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Century Gothic"/>
                <a:ea typeface="Osaka"/>
                <a:cs typeface="Century Gothic"/>
              </a:defRPr>
            </a:lvl1pPr>
          </a:lstStyle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7BE8240C-53A4-4673-ABB1-690DBEDA3F2A}"/>
              </a:ext>
            </a:extLst>
          </p:cNvPr>
          <p:cNvSpPr txBox="1">
            <a:spLocks/>
          </p:cNvSpPr>
          <p:nvPr/>
        </p:nvSpPr>
        <p:spPr>
          <a:xfrm>
            <a:off x="796501" y="3125365"/>
            <a:ext cx="6400800" cy="1992899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36000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54000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72000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90000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</a:rPr>
              <a:t>Silke Van den Bogaert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</a:rPr>
              <a:t>Social Affairs Policy Adviser</a:t>
            </a:r>
          </a:p>
          <a:p>
            <a:pPr marL="0" indent="0">
              <a:buNone/>
            </a:pPr>
            <a:endParaRPr lang="en-US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hlinkClick r:id="rId4"/>
              </a:rPr>
              <a:t>s.vandenbogaert@smeunited.eu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  <a:hlinkClick r:id="rId5"/>
              </a:rPr>
              <a:t>www.smeunited.eu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7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UEAPME 1">
      <a:dk1>
        <a:srgbClr val="394848"/>
      </a:dk1>
      <a:lt1>
        <a:sysClr val="window" lastClr="FFFFFF"/>
      </a:lt1>
      <a:dk2>
        <a:srgbClr val="003FA2"/>
      </a:dk2>
      <a:lt2>
        <a:srgbClr val="EBEBEB"/>
      </a:lt2>
      <a:accent1>
        <a:srgbClr val="6BC0DC"/>
      </a:accent1>
      <a:accent2>
        <a:srgbClr val="F0B500"/>
      </a:accent2>
      <a:accent3>
        <a:srgbClr val="5A8FFC"/>
      </a:accent3>
      <a:accent4>
        <a:srgbClr val="A2D6F5"/>
      </a:accent4>
      <a:accent5>
        <a:srgbClr val="D58C00"/>
      </a:accent5>
      <a:accent6>
        <a:srgbClr val="BEBEB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EAPME 1">
    <a:dk1>
      <a:srgbClr val="394848"/>
    </a:dk1>
    <a:lt1>
      <a:sysClr val="window" lastClr="FFFFFF"/>
    </a:lt1>
    <a:dk2>
      <a:srgbClr val="003FA2"/>
    </a:dk2>
    <a:lt2>
      <a:srgbClr val="EBEBEB"/>
    </a:lt2>
    <a:accent1>
      <a:srgbClr val="6BC0DC"/>
    </a:accent1>
    <a:accent2>
      <a:srgbClr val="F0B500"/>
    </a:accent2>
    <a:accent3>
      <a:srgbClr val="5A8FFC"/>
    </a:accent3>
    <a:accent4>
      <a:srgbClr val="A2D6F5"/>
    </a:accent4>
    <a:accent5>
      <a:srgbClr val="D58C00"/>
    </a:accent5>
    <a:accent6>
      <a:srgbClr val="BEBEBE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457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Muli bold</vt:lpstr>
      <vt:lpstr>Osaka</vt:lpstr>
      <vt:lpstr>Wingdings</vt:lpstr>
      <vt:lpstr>Office Theme</vt:lpstr>
      <vt:lpstr>Costs &amp; benefits of investments in OSH: MSEs</vt:lpstr>
      <vt:lpstr>Micro and small enterprises (MSEs) &amp; OSH</vt:lpstr>
      <vt:lpstr>Heterogeneity of MSEs</vt:lpstr>
      <vt:lpstr>Costs &amp; benefits</vt:lpstr>
      <vt:lpstr>Specific challenges for MSEs</vt:lpstr>
      <vt:lpstr>Need for support for implementation</vt:lpstr>
      <vt:lpstr>European framework</vt:lpstr>
      <vt:lpstr>PowerPoint Presentation</vt:lpstr>
    </vt:vector>
  </TitlesOfParts>
  <Company>Absoluut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Schildermans</dc:creator>
  <cp:lastModifiedBy>Silke Van den Bogaert</cp:lastModifiedBy>
  <cp:revision>45</cp:revision>
  <cp:lastPrinted>2018-11-05T14:55:53Z</cp:lastPrinted>
  <dcterms:created xsi:type="dcterms:W3CDTF">2018-11-05T13:34:17Z</dcterms:created>
  <dcterms:modified xsi:type="dcterms:W3CDTF">2019-06-16T22:14:50Z</dcterms:modified>
</cp:coreProperties>
</file>