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5" r:id="rId2"/>
  </p:sldMasterIdLst>
  <p:notesMasterIdLst>
    <p:notesMasterId r:id="rId16"/>
  </p:notesMasterIdLst>
  <p:handoutMasterIdLst>
    <p:handoutMasterId r:id="rId17"/>
  </p:handoutMasterIdLst>
  <p:sldIdLst>
    <p:sldId id="256" r:id="rId3"/>
    <p:sldId id="336" r:id="rId4"/>
    <p:sldId id="655" r:id="rId5"/>
    <p:sldId id="390" r:id="rId6"/>
    <p:sldId id="354" r:id="rId7"/>
    <p:sldId id="653" r:id="rId8"/>
    <p:sldId id="333" r:id="rId9"/>
    <p:sldId id="650" r:id="rId10"/>
    <p:sldId id="651" r:id="rId11"/>
    <p:sldId id="280" r:id="rId12"/>
    <p:sldId id="286" r:id="rId13"/>
    <p:sldId id="654" r:id="rId14"/>
    <p:sldId id="294" r:id="rId1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FA6"/>
    <a:srgbClr val="0073B6"/>
    <a:srgbClr val="FFFF99"/>
    <a:srgbClr val="1FB25A"/>
    <a:srgbClr val="005696"/>
    <a:srgbClr val="FFCE33"/>
    <a:srgbClr val="FEFEFE"/>
    <a:srgbClr val="F3F3F3"/>
    <a:srgbClr val="E0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6364" autoAdjust="0"/>
    <p:restoredTop sz="93842" autoAdjust="0"/>
  </p:normalViewPr>
  <p:slideViewPr>
    <p:cSldViewPr>
      <p:cViewPr>
        <p:scale>
          <a:sx n="60" d="100"/>
          <a:sy n="60" d="100"/>
        </p:scale>
        <p:origin x="1300" y="1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092" y="270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Q1.6: How easy is it to understand the leaflets that come with your medicine?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58-4592-90BA-8DC7DFA6BA1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58-4592-90BA-8DC7DFA6BA1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58-4592-90BA-8DC7DFA6BA1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58-4592-90BA-8DC7DFA6BA13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A58-4592-90BA-8DC7DFA6BA13}"/>
              </c:ext>
            </c:extLst>
          </c:dPt>
          <c:dLbls>
            <c:dLbl>
              <c:idx val="0"/>
              <c:layout>
                <c:manualLayout>
                  <c:x val="2.3533541951360194E-2"/>
                  <c:y val="7.88795378325670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D5BE8B-A1C9-4F21-8D15-44E93E7A5B7D}" type="VALUE">
                      <a:rPr lang="en-US" sz="1400" b="1">
                        <a:solidFill>
                          <a:srgbClr val="C00000"/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x-non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3064461353106226E-2"/>
                      <c:h val="9.158256199512972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A58-4592-90BA-8DC7DFA6BA13}"/>
                </c:ext>
              </c:extLst>
            </c:dLbl>
            <c:dLbl>
              <c:idx val="1"/>
              <c:layout>
                <c:manualLayout>
                  <c:x val="-3.9525232269489981E-3"/>
                  <c:y val="-2.11059045062496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0827019538398923E-2"/>
                      <c:h val="7.61566242090750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58-4592-90BA-8DC7DFA6BA13}"/>
                </c:ext>
              </c:extLst>
            </c:dLbl>
            <c:dLbl>
              <c:idx val="2"/>
              <c:layout>
                <c:manualLayout>
                  <c:x val="0.13817490896545404"/>
                  <c:y val="-5.6766540635480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67068943675828E-2"/>
                      <c:h val="6.89444974519585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58-4592-90BA-8DC7DFA6BA13}"/>
                </c:ext>
              </c:extLst>
            </c:dLbl>
            <c:dLbl>
              <c:idx val="3"/>
              <c:layout>
                <c:manualLayout>
                  <c:x val="6.7936467185785859E-3"/>
                  <c:y val="-4.6559727199344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7264812823270329E-2"/>
                      <c:h val="5.03990286479448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A58-4592-90BA-8DC7DFA6BA13}"/>
                </c:ext>
              </c:extLst>
            </c:dLbl>
            <c:dLbl>
              <c:idx val="4"/>
              <c:layout>
                <c:manualLayout>
                  <c:x val="1.5065509833887224E-2"/>
                  <c:y val="-1.67135922133188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1734514693555212E-2"/>
                      <c:h val="3.89512083985536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A58-4592-90BA-8DC7DFA6BA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Very difficult</c:v>
                </c:pt>
                <c:pt idx="1">
                  <c:v>Fairly difficult</c:v>
                </c:pt>
                <c:pt idx="2">
                  <c:v>Fairly easy</c:v>
                </c:pt>
                <c:pt idx="3">
                  <c:v>Very easy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6.8</c:v>
                </c:pt>
                <c:pt idx="1">
                  <c:v>20.7</c:v>
                </c:pt>
                <c:pt idx="2">
                  <c:v>42.6</c:v>
                </c:pt>
                <c:pt idx="3">
                  <c:v>28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A58-4592-90BA-8DC7DFA6B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A4E66-C3FB-4792-B790-513CEFCCD562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1525-6D8D-4AA1-86D5-EB44DDB79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59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33D0FE-E8EE-419D-9EE1-C9766D2B4291}" type="datetimeFigureOut">
              <a:rPr lang="en-US"/>
              <a:pPr>
                <a:defRPr/>
              </a:pPr>
              <a:t>1/29/2019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63D6FD-0B6F-4954-AF65-D74BDECBE2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16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3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Patient</a:t>
            </a:r>
            <a:r>
              <a:rPr lang="en-GB" sz="1200" baseline="0" dirty="0">
                <a:solidFill>
                  <a:prstClr val="black"/>
                </a:solidFill>
                <a:latin typeface="Calibri" panose="020F0502020204030204" pitchFamily="34" charset="0"/>
              </a:rPr>
              <a:t> empowerment is a profound challenge to the current health/care system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We have a discourse where individuals are told to “take more responsibility” for their health – but the system is not supporting them to do so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People</a:t>
            </a:r>
            <a:r>
              <a:rPr lang="en-GB" sz="1200" baseline="0" dirty="0">
                <a:solidFill>
                  <a:prstClr val="black"/>
                </a:solidFill>
                <a:latin typeface="Calibri" panose="020F0502020204030204" pitchFamily="34" charset="0"/>
              </a:rPr>
              <a:t> are faced with more complex decisions, in an environment where there is simultaneously an “overload” of information and yet a perceived lack of good, relevant, understandable information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1200" baseline="0" dirty="0">
                <a:solidFill>
                  <a:prstClr val="black"/>
                </a:solidFill>
                <a:latin typeface="Calibri" panose="020F0502020204030204" pitchFamily="34" charset="0"/>
              </a:rPr>
              <a:t>Navigating the </a:t>
            </a:r>
            <a:r>
              <a:rPr lang="en-GB" sz="1200" baseline="0" dirty="0" err="1">
                <a:solidFill>
                  <a:prstClr val="black"/>
                </a:solidFill>
                <a:latin typeface="Calibri" panose="020F0502020204030204" pitchFamily="34" charset="0"/>
              </a:rPr>
              <a:t>healt</a:t>
            </a:r>
            <a:r>
              <a:rPr lang="en-GB" sz="1200" baseline="0" dirty="0">
                <a:solidFill>
                  <a:prstClr val="black"/>
                </a:solidFill>
                <a:latin typeface="Calibri" panose="020F0502020204030204" pitchFamily="34" charset="0"/>
              </a:rPr>
              <a:t>/care maze is challenging even for people who are highly educated and health literate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The Health system can be profoundly disempowering – it</a:t>
            </a:r>
            <a:r>
              <a:rPr lang="en-GB" sz="1200" baseline="0" dirty="0">
                <a:solidFill>
                  <a:prstClr val="black"/>
                </a:solidFill>
                <a:latin typeface="Calibri" panose="020F0502020204030204" pitchFamily="34" charset="0"/>
              </a:rPr>
              <a:t> encourages passivity and discourages patients’ active participation </a:t>
            </a:r>
            <a:endParaRPr lang="en-GB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endParaRPr lang="fr-FR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5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Patient</a:t>
            </a:r>
            <a:r>
              <a:rPr lang="en-GB" sz="1200" baseline="0" dirty="0">
                <a:solidFill>
                  <a:prstClr val="black"/>
                </a:solidFill>
                <a:latin typeface="Calibri" panose="020F0502020204030204" pitchFamily="34" charset="0"/>
              </a:rPr>
              <a:t> empowerment is a profound challenge to the current health/care system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We have a discourse where individuals are told to “take more responsibility” for their health – but the system is not supporting them to do so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People</a:t>
            </a:r>
            <a:r>
              <a:rPr lang="en-GB" sz="1200" baseline="0" dirty="0">
                <a:solidFill>
                  <a:prstClr val="black"/>
                </a:solidFill>
                <a:latin typeface="Calibri" panose="020F0502020204030204" pitchFamily="34" charset="0"/>
              </a:rPr>
              <a:t> are faced with more complex decisions, in an environment where there is simultaneously an “overload” of information and yet a perceived lack of good, relevant, understandable information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1200" baseline="0" dirty="0">
                <a:solidFill>
                  <a:prstClr val="black"/>
                </a:solidFill>
                <a:latin typeface="Calibri" panose="020F0502020204030204" pitchFamily="34" charset="0"/>
              </a:rPr>
              <a:t>Navigating the </a:t>
            </a:r>
            <a:r>
              <a:rPr lang="en-GB" sz="1200" baseline="0" dirty="0" err="1">
                <a:solidFill>
                  <a:prstClr val="black"/>
                </a:solidFill>
                <a:latin typeface="Calibri" panose="020F0502020204030204" pitchFamily="34" charset="0"/>
              </a:rPr>
              <a:t>healt</a:t>
            </a:r>
            <a:r>
              <a:rPr lang="en-GB" sz="1200" baseline="0" dirty="0">
                <a:solidFill>
                  <a:prstClr val="black"/>
                </a:solidFill>
                <a:latin typeface="Calibri" panose="020F0502020204030204" pitchFamily="34" charset="0"/>
              </a:rPr>
              <a:t>/care maze is challenging even for people who are highly educated and health literate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The Health system can be profoundly disempowering – it</a:t>
            </a:r>
            <a:r>
              <a:rPr lang="en-GB" sz="1200" baseline="0" dirty="0">
                <a:solidFill>
                  <a:prstClr val="black"/>
                </a:solidFill>
                <a:latin typeface="Calibri" panose="020F0502020204030204" pitchFamily="34" charset="0"/>
              </a:rPr>
              <a:t> encourages passivity and discourages patients’ active participation </a:t>
            </a:r>
            <a:endParaRPr lang="en-GB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endParaRPr lang="fr-FR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7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>
                <a:latin typeface="Calibri" panose="020F0502020204030204" pitchFamily="34" charset="0"/>
              </a:rPr>
              <a:t>A process – non-binary (there are degrees of empowerment) and non-linear (it can change according to the people and structures a person comes into contact with).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>
                <a:latin typeface="Calibri" panose="020F0502020204030204" pitchFamily="34" charset="0"/>
              </a:rPr>
              <a:t>Cannot be imposed from top-down – needs changes at all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dirty="0">
                <a:latin typeface="Calibri" panose="020F0502020204030204" pitchFamily="34" charset="0"/>
              </a:rPr>
              <a:t>Individual but also collective (patient community)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ym typeface="Wingdings" panose="05000000000000000000" pitchFamily="2" charset="2"/>
              </a:rPr>
              <a:t>What it is </a:t>
            </a:r>
            <a:r>
              <a:rPr lang="en-GB" sz="1200" u="sng" dirty="0">
                <a:sym typeface="Wingdings" panose="05000000000000000000" pitchFamily="2" charset="2"/>
              </a:rPr>
              <a:t>not</a:t>
            </a:r>
            <a:r>
              <a:rPr lang="en-GB" sz="1200" dirty="0">
                <a:sym typeface="Wingdings" panose="05000000000000000000" pitchFamily="2" charset="2"/>
              </a:rPr>
              <a:t>: shifting responsibility on to patients inappropriately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>
                <a:sym typeface="Wingdings" panose="05000000000000000000" pitchFamily="2" charset="2"/>
              </a:rPr>
              <a:t>The tree facets of empowerment are based on a conceptual model developed in EMPATHIE 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  <a:p>
            <a:r>
              <a:rPr lang="en-IE" sz="1200" dirty="0">
                <a:latin typeface="Calibri" pitchFamily="34" charset="0"/>
              </a:rPr>
              <a:t>Empowerment interventions aim to equip patients (and their informal caregivers whenever appropriate) with the capacity 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200" dirty="0">
                <a:latin typeface="Calibri" pitchFamily="34" charset="0"/>
              </a:rPr>
              <a:t>participate in decisions related to their condition to the extent that they wish to do so;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200" dirty="0">
                <a:latin typeface="Calibri" pitchFamily="34" charset="0"/>
              </a:rPr>
              <a:t>become “co-managers” of their condition in partnership with health professionals;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200" dirty="0">
                <a:latin typeface="Calibri" pitchFamily="34" charset="0"/>
              </a:rPr>
              <a:t>develop self-confidence, self-esteem and coping skills to manage the physical, emotional and social impacts of illness in everyday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individual patients (people), poor communication that does not take into account health literacy can result in errors, worse outcomes and risks to patient safety.</a:t>
            </a:r>
            <a:r>
              <a:rPr lang="en-GB" baseline="0" dirty="0"/>
              <a:t> </a:t>
            </a:r>
          </a:p>
          <a:p>
            <a:r>
              <a:rPr lang="en-GB" dirty="0"/>
              <a:t>At a population level, there are</a:t>
            </a:r>
            <a:r>
              <a:rPr lang="en-GB" baseline="0" dirty="0"/>
              <a:t> implications for participation in </a:t>
            </a:r>
            <a:r>
              <a:rPr lang="en-GB" dirty="0"/>
              <a:t>ongoing debates about health, medicine,</a:t>
            </a:r>
            <a:r>
              <a:rPr lang="en-GB" baseline="0" dirty="0"/>
              <a:t> </a:t>
            </a:r>
            <a:r>
              <a:rPr lang="en-GB" dirty="0"/>
              <a:t>scientific knowledge and cultural beliefs, for example</a:t>
            </a:r>
            <a:r>
              <a:rPr lang="en-GB" baseline="0" dirty="0"/>
              <a:t> around the risks and benefits of medicines. </a:t>
            </a:r>
          </a:p>
          <a:p>
            <a:r>
              <a:rPr lang="en-GB" dirty="0"/>
              <a:t>Important to note: distinction between</a:t>
            </a:r>
            <a:r>
              <a:rPr lang="en-GB" baseline="0" dirty="0"/>
              <a:t> “</a:t>
            </a:r>
            <a:r>
              <a:rPr lang="en-GB" dirty="0"/>
              <a:t>functional, interactive and critical” health literacy.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Functional health literacy: </a:t>
            </a:r>
            <a:r>
              <a:rPr lang="en-GB" dirty="0" err="1"/>
              <a:t>te</a:t>
            </a:r>
            <a:r>
              <a:rPr lang="en-GB" dirty="0"/>
              <a:t> ability to apply</a:t>
            </a:r>
            <a:r>
              <a:rPr lang="en-GB" baseline="0" dirty="0"/>
              <a:t> </a:t>
            </a:r>
            <a:r>
              <a:rPr lang="en-GB" dirty="0"/>
              <a:t>basic literacy skills in health situations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Interactive health literacy : includes ability to apply more advanced cognitive and literacy skills to make decisions in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Critical health literacy:  the ability to critically analyse health information and situations – and take</a:t>
            </a:r>
            <a:r>
              <a:rPr lang="en-GB" baseline="0" dirty="0"/>
              <a:t> actions </a:t>
            </a:r>
            <a:r>
              <a:rPr lang="en-GB" dirty="0"/>
              <a:t>accordingly,</a:t>
            </a:r>
            <a:r>
              <a:rPr lang="en-GB" baseline="0" dirty="0"/>
              <a:t> for instance at community level to address systemic barriers to participation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7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2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ilvinas\Desktop\EPF Template 2013\powerpoint\EPF-PPT-back-fixe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" y="-1"/>
            <a:ext cx="12337921" cy="69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160389" y="1844824"/>
            <a:ext cx="758401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“Title”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60389" y="2924944"/>
            <a:ext cx="758401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9403" y="4869160"/>
            <a:ext cx="2885644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9403" y="5229200"/>
            <a:ext cx="2885644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130673" y="4005064"/>
            <a:ext cx="758401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</a:p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2985"/>
            <a:ext cx="5384800" cy="4983179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381752" y="1142985"/>
            <a:ext cx="5048285" cy="4983179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>
                <a:solidFill>
                  <a:srgbClr val="065FA6"/>
                </a:solidFill>
                <a:latin typeface="Rockwell Std" pitchFamily="18" charset="0"/>
              </a:rPr>
              <a:t> Paragraphe 1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71462" y="142852"/>
            <a:ext cx="9620317" cy="57150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0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1461" y="1714488"/>
            <a:ext cx="10858576" cy="4411675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lang="fr-BE" sz="16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2400"/>
            </a:lvl2pPr>
            <a:lvl3pPr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>
                <a:solidFill>
                  <a:srgbClr val="065FA6"/>
                </a:solidFill>
                <a:latin typeface="Rockwell Std" pitchFamily="18" charset="0"/>
              </a:rPr>
              <a:t>Paragraphe 2</a:t>
            </a:r>
          </a:p>
          <a:p>
            <a:pPr>
              <a:buClr>
                <a:srgbClr val="065FA6"/>
              </a:buClr>
            </a:pP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Lorem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ipsum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dolor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sit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amet</a:t>
            </a:r>
            <a:endParaRPr lang="fr-BE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71462" y="142852"/>
            <a:ext cx="9620317" cy="57150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71461" y="1142984"/>
            <a:ext cx="10858576" cy="57150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65FA6"/>
              </a:buClr>
              <a:buFont typeface="Arial" pitchFamily="34" charset="0"/>
              <a:buNone/>
              <a:defRPr sz="2800" cap="all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b="1" dirty="0">
                <a:solidFill>
                  <a:srgbClr val="002060"/>
                </a:solidFill>
                <a:latin typeface="Rockwell Std" pitchFamily="18" charset="0"/>
              </a:rPr>
              <a:t>TITLE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r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Zilvinas\Desktop\EPF Template 2013\powerpoint\EPF-PPT-back-fixe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" y="-1"/>
            <a:ext cx="12337921" cy="69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487488" y="2924945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Candara"/>
                <a:cs typeface="Calibri" pitchFamily="34" charset="0"/>
              </a:rPr>
              <a:t>/</a:t>
            </a:r>
            <a:r>
              <a:rPr lang="en-GB" sz="2400" dirty="0" err="1">
                <a:solidFill>
                  <a:prstClr val="white"/>
                </a:solidFill>
                <a:latin typeface="Candara"/>
                <a:cs typeface="Calibri" pitchFamily="34" charset="0"/>
              </a:rPr>
              <a:t>europeanpatientsforum</a:t>
            </a:r>
            <a:endParaRPr lang="en-GB" sz="2400" dirty="0">
              <a:solidFill>
                <a:prstClr val="white"/>
              </a:solidFill>
              <a:latin typeface="Candara"/>
              <a:cs typeface="Calibri" pitchFamily="34" charset="0"/>
            </a:endParaRPr>
          </a:p>
          <a:p>
            <a:endParaRPr lang="en-GB" sz="2400" dirty="0">
              <a:solidFill>
                <a:prstClr val="white"/>
              </a:solidFill>
              <a:latin typeface="Candara"/>
              <a:cs typeface="Calibri" pitchFamily="34" charset="0"/>
            </a:endParaRPr>
          </a:p>
          <a:p>
            <a:r>
              <a:rPr lang="en-GB" sz="2400" dirty="0">
                <a:solidFill>
                  <a:prstClr val="white"/>
                </a:solidFill>
                <a:latin typeface="Candara"/>
                <a:cs typeface="Calibri" pitchFamily="34" charset="0"/>
              </a:rPr>
              <a:t>/</a:t>
            </a:r>
            <a:r>
              <a:rPr lang="en-GB" sz="2400" dirty="0" err="1">
                <a:solidFill>
                  <a:prstClr val="white"/>
                </a:solidFill>
                <a:latin typeface="Candara"/>
                <a:cs typeface="Calibri" pitchFamily="34" charset="0"/>
              </a:rPr>
              <a:t>eupatientsforum</a:t>
            </a:r>
            <a:endParaRPr lang="en-GB" sz="2400" dirty="0">
              <a:solidFill>
                <a:prstClr val="white"/>
              </a:solidFill>
              <a:latin typeface="Candara"/>
              <a:cs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8" y="2882763"/>
            <a:ext cx="710451" cy="5224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5" y="3666189"/>
            <a:ext cx="688204" cy="504056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4139" y="2894159"/>
            <a:ext cx="672075" cy="49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 userDrawn="1"/>
        </p:nvSpPr>
        <p:spPr>
          <a:xfrm>
            <a:off x="0" y="4365105"/>
            <a:ext cx="12336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BE" sz="2400" b="1" dirty="0">
                <a:solidFill>
                  <a:prstClr val="white"/>
                </a:solidFill>
                <a:latin typeface="Candara"/>
              </a:rPr>
              <a:t>More information</a:t>
            </a:r>
          </a:p>
          <a:p>
            <a:pPr algn="ctr">
              <a:spcBef>
                <a:spcPts val="0"/>
              </a:spcBef>
            </a:pPr>
            <a:r>
              <a:rPr lang="fr-BE" sz="2400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Candara"/>
              </a:rPr>
              <a:t>www.eu-patient.eu</a:t>
            </a:r>
          </a:p>
          <a:p>
            <a:pPr algn="ctr">
              <a:spcBef>
                <a:spcPts val="0"/>
              </a:spcBef>
            </a:pPr>
            <a:r>
              <a:rPr lang="fr-BE" sz="2400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Candara"/>
              </a:rPr>
              <a:t>info@eu-patient.eu</a:t>
            </a:r>
            <a:endParaRPr lang="fr-FR" sz="24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19403" y="1052736"/>
            <a:ext cx="1075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fr-BE" sz="4000" b="1" dirty="0">
                <a:solidFill>
                  <a:prstClr val="white"/>
                </a:solidFill>
                <a:latin typeface="Candara"/>
              </a:rPr>
              <a:t>THANK YOU FOR YOUR ATTENTION!</a:t>
            </a:r>
            <a:endParaRPr lang="en-US" sz="4000" b="1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-48683" y="21659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white"/>
                </a:solidFill>
                <a:latin typeface="Candara"/>
                <a:cs typeface="Calibri" pitchFamily="34" charset="0"/>
              </a:rPr>
              <a:t>Follow us on Social Media! </a:t>
            </a:r>
          </a:p>
          <a:p>
            <a:pPr algn="ctr"/>
            <a:r>
              <a:rPr lang="en-GB" sz="2400" b="1" dirty="0">
                <a:solidFill>
                  <a:prstClr val="white"/>
                </a:solidFill>
                <a:latin typeface="Candara"/>
                <a:cs typeface="Calibri" pitchFamily="34" charset="0"/>
              </a:rPr>
              <a:t>  </a:t>
            </a:r>
            <a:endParaRPr lang="en-GB" sz="2400" dirty="0">
              <a:solidFill>
                <a:prstClr val="white"/>
              </a:solidFill>
              <a:latin typeface="Candara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016214" y="2913144"/>
            <a:ext cx="393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Candara"/>
                <a:cs typeface="Calibri" pitchFamily="34" charset="0"/>
              </a:rPr>
              <a:t>/</a:t>
            </a:r>
            <a:r>
              <a:rPr lang="en-GB" sz="2400" dirty="0" err="1">
                <a:solidFill>
                  <a:prstClr val="white"/>
                </a:solidFill>
                <a:latin typeface="Candara"/>
                <a:cs typeface="Calibri" pitchFamily="34" charset="0"/>
              </a:rPr>
              <a:t>eupatient</a:t>
            </a:r>
            <a:endParaRPr lang="en-GB" sz="2400" dirty="0">
              <a:solidFill>
                <a:prstClr val="white"/>
              </a:solidFill>
              <a:latin typeface="Candara"/>
              <a:cs typeface="Calibri" pitchFamily="34" charset="0"/>
            </a:endParaRPr>
          </a:p>
          <a:p>
            <a:endParaRPr lang="en-GB" sz="2400" dirty="0">
              <a:solidFill>
                <a:prstClr val="white"/>
              </a:solidFill>
              <a:latin typeface="Candara"/>
              <a:cs typeface="Calibri" pitchFamily="34" charset="0"/>
            </a:endParaRPr>
          </a:p>
          <a:p>
            <a:r>
              <a:rPr lang="en-GB" sz="2400" dirty="0">
                <a:solidFill>
                  <a:prstClr val="white"/>
                </a:solidFill>
                <a:latin typeface="Candara"/>
                <a:cs typeface="Calibri" pitchFamily="34" charset="0"/>
              </a:rPr>
              <a:t> eu-patient.eu/blog</a:t>
            </a:r>
          </a:p>
        </p:txBody>
      </p:sp>
      <p:pic>
        <p:nvPicPr>
          <p:cNvPr id="3074" name="Picture 2" descr="http://www.hankooktea.com/images/Wordpress%20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39" y="3635709"/>
            <a:ext cx="768085" cy="56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9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08" y="1726446"/>
            <a:ext cx="10849205" cy="453648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Calibri" pitchFamily="34" charset="0"/>
              </a:defRPr>
            </a:lvl1pPr>
            <a:lvl2pPr>
              <a:defRPr sz="2400" baseline="0">
                <a:solidFill>
                  <a:srgbClr val="005696"/>
                </a:solidFill>
                <a:latin typeface="Calibri" pitchFamily="34" charset="0"/>
              </a:defRPr>
            </a:lvl2pPr>
            <a:lvl3pPr>
              <a:defRPr baseline="0">
                <a:solidFill>
                  <a:srgbClr val="1FB25A"/>
                </a:solidFill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789" y="188640"/>
            <a:ext cx="921662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cap="none" baseline="0">
                <a:solidFill>
                  <a:srgbClr val="005696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1196752"/>
            <a:ext cx="1075319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65FA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1461" y="1714488"/>
            <a:ext cx="10858576" cy="4411675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>
                <a:solidFill>
                  <a:srgbClr val="065FA6"/>
                </a:solidFill>
                <a:latin typeface="Rockwell Std" pitchFamily="18" charset="0"/>
              </a:rPr>
              <a:t> Paragraphe 1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71462" y="142852"/>
            <a:ext cx="9620317" cy="57150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71461" y="1142984"/>
            <a:ext cx="10858576" cy="57150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65FA6"/>
              </a:buClr>
              <a:buFont typeface="Arial" pitchFamily="34" charset="0"/>
              <a:buNone/>
              <a:defRPr sz="2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b="1" dirty="0">
                <a:solidFill>
                  <a:srgbClr val="002060"/>
                </a:solidFill>
                <a:latin typeface="Rockwell Std" pitchFamily="18" charset="0"/>
              </a:rPr>
              <a:t>TITLE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2985"/>
            <a:ext cx="5384800" cy="4983179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381752" y="1142985"/>
            <a:ext cx="5048285" cy="4983179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>
                <a:solidFill>
                  <a:srgbClr val="065FA6"/>
                </a:solidFill>
                <a:latin typeface="Rockwell Std" pitchFamily="18" charset="0"/>
              </a:rPr>
              <a:t> Paragraphe 1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71462" y="142852"/>
            <a:ext cx="9620317" cy="57150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1461" y="1714488"/>
            <a:ext cx="10858576" cy="4411675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lang="fr-BE" sz="16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2400"/>
            </a:lvl2pPr>
            <a:lvl3pPr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>
                <a:solidFill>
                  <a:srgbClr val="065FA6"/>
                </a:solidFill>
                <a:latin typeface="Rockwell Std" pitchFamily="18" charset="0"/>
              </a:rPr>
              <a:t>Paragraphe 2</a:t>
            </a:r>
          </a:p>
          <a:p>
            <a:pPr>
              <a:buClr>
                <a:srgbClr val="065FA6"/>
              </a:buClr>
            </a:pP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Lorem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ipsum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dolor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sit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BE" sz="16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amet</a:t>
            </a:r>
            <a:endParaRPr lang="fr-BE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71462" y="142852"/>
            <a:ext cx="9620317" cy="57150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71461" y="1142984"/>
            <a:ext cx="10858576" cy="57150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65FA6"/>
              </a:buClr>
              <a:buFont typeface="Arial" pitchFamily="34" charset="0"/>
              <a:buNone/>
              <a:defRPr sz="2800" cap="all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b="1" dirty="0">
                <a:solidFill>
                  <a:srgbClr val="002060"/>
                </a:solidFill>
                <a:latin typeface="Rockwell Std" pitchFamily="18" charset="0"/>
              </a:rPr>
              <a:t>TITLE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r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Zilvinas\Desktop\EPF Template 2013\powerpoint\EPF-PPT-back-fixe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" y="-1"/>
            <a:ext cx="12337921" cy="69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487488" y="2924945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  <a:cs typeface="Calibri" pitchFamily="34" charset="0"/>
              </a:rPr>
              <a:t>/</a:t>
            </a:r>
            <a:r>
              <a:rPr lang="en-GB" sz="2400" dirty="0" err="1">
                <a:solidFill>
                  <a:schemeClr val="bg1"/>
                </a:solidFill>
                <a:latin typeface="+mj-lt"/>
                <a:cs typeface="Calibri" pitchFamily="34" charset="0"/>
              </a:rPr>
              <a:t>europeanpatientsforum</a:t>
            </a:r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+mj-lt"/>
                <a:cs typeface="Calibri" pitchFamily="34" charset="0"/>
              </a:rPr>
              <a:t>/</a:t>
            </a:r>
            <a:r>
              <a:rPr lang="en-GB" sz="2400" dirty="0" err="1">
                <a:solidFill>
                  <a:schemeClr val="bg1"/>
                </a:solidFill>
                <a:latin typeface="+mj-lt"/>
                <a:cs typeface="Calibri" pitchFamily="34" charset="0"/>
              </a:rPr>
              <a:t>eupatientsforum</a:t>
            </a:r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8" y="2882763"/>
            <a:ext cx="710451" cy="5224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5" y="3666189"/>
            <a:ext cx="688204" cy="504056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4139" y="2894159"/>
            <a:ext cx="672075" cy="49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 userDrawn="1"/>
        </p:nvSpPr>
        <p:spPr>
          <a:xfrm>
            <a:off x="0" y="4365105"/>
            <a:ext cx="12336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BE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More information</a:t>
            </a:r>
          </a:p>
          <a:p>
            <a:pPr algn="ctr">
              <a:spcBef>
                <a:spcPts val="0"/>
              </a:spcBef>
            </a:pPr>
            <a:r>
              <a:rPr lang="fr-BE" sz="2400" kern="12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  <a:ea typeface="+mn-ea"/>
                <a:cs typeface="+mn-cs"/>
              </a:rPr>
              <a:t>www.eu-patient.eu</a:t>
            </a:r>
          </a:p>
          <a:p>
            <a:pPr algn="ctr">
              <a:spcBef>
                <a:spcPts val="0"/>
              </a:spcBef>
            </a:pPr>
            <a:r>
              <a:rPr lang="fr-BE" sz="2400" kern="12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  <a:ea typeface="+mn-ea"/>
                <a:cs typeface="+mn-cs"/>
              </a:rPr>
              <a:t>info@eu-patient.eu</a:t>
            </a:r>
            <a:endParaRPr lang="fr-FR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19403" y="1052736"/>
            <a:ext cx="1075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40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 YOU FOR YOUR ATTENTION!</a:t>
            </a:r>
            <a:endParaRPr lang="en-US" sz="40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-48683" y="21659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Follow us on Social Media!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  </a:t>
            </a:r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016214" y="2913144"/>
            <a:ext cx="393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  <a:cs typeface="Calibri" pitchFamily="34" charset="0"/>
              </a:rPr>
              <a:t>/</a:t>
            </a:r>
            <a:r>
              <a:rPr lang="en-GB" sz="2400" dirty="0" err="1">
                <a:solidFill>
                  <a:schemeClr val="bg1"/>
                </a:solidFill>
                <a:latin typeface="+mj-lt"/>
                <a:cs typeface="Calibri" pitchFamily="34" charset="0"/>
              </a:rPr>
              <a:t>eupatient</a:t>
            </a:r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+mj-lt"/>
                <a:cs typeface="Calibri" pitchFamily="34" charset="0"/>
              </a:rPr>
              <a:t> eu-patient.eu/blog</a:t>
            </a:r>
          </a:p>
        </p:txBody>
      </p:sp>
      <p:pic>
        <p:nvPicPr>
          <p:cNvPr id="3074" name="Picture 2" descr="http://www.hankooktea.com/images/Wordpress%20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39" y="3635709"/>
            <a:ext cx="768085" cy="56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ilvinas\Desktop\EPF Template 2013\powerpoint\EPF-PPT-back-fixe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" y="-1"/>
            <a:ext cx="12337921" cy="69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160389" y="1844824"/>
            <a:ext cx="758401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“Title”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60389" y="2924944"/>
            <a:ext cx="7584017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9403" y="4869160"/>
            <a:ext cx="2885644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9403" y="5229200"/>
            <a:ext cx="2885644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130673" y="4005064"/>
            <a:ext cx="758401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67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08" y="1726446"/>
            <a:ext cx="10849205" cy="453648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Calibri" pitchFamily="34" charset="0"/>
              </a:defRPr>
            </a:lvl1pPr>
            <a:lvl2pPr>
              <a:defRPr sz="2400" baseline="0">
                <a:solidFill>
                  <a:srgbClr val="005696"/>
                </a:solidFill>
                <a:latin typeface="Calibri" pitchFamily="34" charset="0"/>
              </a:defRPr>
            </a:lvl2pPr>
            <a:lvl3pPr>
              <a:defRPr baseline="0">
                <a:solidFill>
                  <a:srgbClr val="1FB25A"/>
                </a:solidFill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789" y="188640"/>
            <a:ext cx="921662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cap="none" baseline="0">
                <a:solidFill>
                  <a:srgbClr val="005696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1196752"/>
            <a:ext cx="1075319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65FA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05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1461" y="1714488"/>
            <a:ext cx="10858576" cy="4411675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>
                <a:solidFill>
                  <a:srgbClr val="065FA6"/>
                </a:solidFill>
                <a:latin typeface="Rockwell Std" pitchFamily="18" charset="0"/>
              </a:rPr>
              <a:t> Paragraphe 1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71462" y="142852"/>
            <a:ext cx="9620317" cy="57150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71461" y="1142984"/>
            <a:ext cx="10858576" cy="57150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65FA6"/>
              </a:buClr>
              <a:buFont typeface="Arial" pitchFamily="34" charset="0"/>
              <a:buNone/>
              <a:defRPr sz="2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b="1" dirty="0">
                <a:solidFill>
                  <a:srgbClr val="002060"/>
                </a:solidFill>
                <a:latin typeface="Rockwell Std" pitchFamily="18" charset="0"/>
              </a:rPr>
              <a:t>TITLE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0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ilvinas\Desktop\EPF Template 2013\powerpoint\EPF-PPT-back2-fixed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2"/>
            <a:ext cx="12226032" cy="68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7" r:id="rId2"/>
    <p:sldLayoutId id="2147483758" r:id="rId3"/>
    <p:sldLayoutId id="2147483760" r:id="rId4"/>
    <p:sldLayoutId id="2147483763" r:id="rId5"/>
    <p:sldLayoutId id="214748376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ilvinas\Desktop\EPF Template 2013\powerpoint\EPF-PPT-back2-fixed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2"/>
            <a:ext cx="12226032" cy="68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4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-patient.eu/globalassets/library/publications/patient-empowerment---toolkit.pdf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47528" y="2132856"/>
            <a:ext cx="8928992" cy="1728192"/>
          </a:xfrm>
        </p:spPr>
        <p:txBody>
          <a:bodyPr/>
          <a:lstStyle/>
          <a:p>
            <a:r>
              <a:rPr lang="en-GB" sz="3600" cap="none" dirty="0"/>
              <a:t>The patient’s role in digital health literacy</a:t>
            </a:r>
            <a:endParaRPr lang="en-IE" sz="3600" cap="none" dirty="0"/>
          </a:p>
        </p:txBody>
      </p:sp>
      <p:sp>
        <p:nvSpPr>
          <p:cNvPr id="2" name="Rectangle 1"/>
          <p:cNvSpPr/>
          <p:nvPr/>
        </p:nvSpPr>
        <p:spPr>
          <a:xfrm>
            <a:off x="263352" y="521932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30 January 2019, Brussels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95243" y="3645024"/>
            <a:ext cx="5904655" cy="792088"/>
          </a:xfrm>
        </p:spPr>
        <p:txBody>
          <a:bodyPr/>
          <a:lstStyle/>
          <a:p>
            <a:r>
              <a:rPr lang="en-GB" sz="2000" b="1" dirty="0"/>
              <a:t>Kaisa Immonen, Director of Policy</a:t>
            </a:r>
          </a:p>
          <a:p>
            <a:r>
              <a:rPr lang="en-GB" sz="2000" b="1" dirty="0"/>
              <a:t>European Patients’ Forum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">
            <a:extLst>
              <a:ext uri="{FF2B5EF4-FFF2-40B4-BE49-F238E27FC236}">
                <a16:creationId xmlns:a16="http://schemas.microsoft.com/office/drawing/2014/main" xmlns="" id="{BF88E7ED-0A7D-4BB2-9A51-B92B69A49C24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335360" y="188913"/>
            <a:ext cx="1000911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x-none" dirty="0"/>
              <a:t>Example: vaccination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02ED12-5264-454E-8022-098D9F61783E}"/>
              </a:ext>
            </a:extLst>
          </p:cNvPr>
          <p:cNvGrpSpPr/>
          <p:nvPr/>
        </p:nvGrpSpPr>
        <p:grpSpPr>
          <a:xfrm>
            <a:off x="479376" y="2276872"/>
            <a:ext cx="7992888" cy="3888309"/>
            <a:chOff x="1603376" y="1346201"/>
            <a:chExt cx="9064625" cy="4824413"/>
          </a:xfrm>
        </p:grpSpPr>
        <p:pic>
          <p:nvPicPr>
            <p:cNvPr id="21507" name="Picture 2">
              <a:extLst>
                <a:ext uri="{FF2B5EF4-FFF2-40B4-BE49-F238E27FC236}">
                  <a16:creationId xmlns:a16="http://schemas.microsoft.com/office/drawing/2014/main" xmlns="" id="{6EE07A18-7D6B-419C-A90E-7F06E3591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376" y="1346201"/>
              <a:ext cx="9064625" cy="482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CC3586B-05B2-4A03-A837-B491B0653AA1}"/>
                </a:ext>
              </a:extLst>
            </p:cNvPr>
            <p:cNvSpPr/>
            <p:nvPr/>
          </p:nvSpPr>
          <p:spPr>
            <a:xfrm>
              <a:off x="4227514" y="1858963"/>
              <a:ext cx="814387" cy="40640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x-none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D6025CAC-7573-4DB9-A091-46E13133F9B3}"/>
                </a:ext>
              </a:extLst>
            </p:cNvPr>
            <p:cNvSpPr/>
            <p:nvPr/>
          </p:nvSpPr>
          <p:spPr>
            <a:xfrm>
              <a:off x="2100263" y="1858963"/>
              <a:ext cx="1471612" cy="40640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x-none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DA506F4-460A-4418-BFAC-501C95AB63F6}"/>
                </a:ext>
              </a:extLst>
            </p:cNvPr>
            <p:cNvSpPr/>
            <p:nvPr/>
          </p:nvSpPr>
          <p:spPr>
            <a:xfrm>
              <a:off x="6354764" y="1858963"/>
              <a:ext cx="1311275" cy="40640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x-none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0E7F59AE-15D6-4E3B-8FAE-7F06A8D23C34}"/>
                </a:ext>
              </a:extLst>
            </p:cNvPr>
            <p:cNvSpPr/>
            <p:nvPr/>
          </p:nvSpPr>
          <p:spPr>
            <a:xfrm>
              <a:off x="9091614" y="1858963"/>
              <a:ext cx="814387" cy="40640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x-non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A436451-24BE-455B-AA9B-5E13B9941D91}"/>
              </a:ext>
            </a:extLst>
          </p:cNvPr>
          <p:cNvSpPr/>
          <p:nvPr/>
        </p:nvSpPr>
        <p:spPr>
          <a:xfrm>
            <a:off x="8578445" y="2690140"/>
            <a:ext cx="35320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300"/>
              </a:spcAft>
              <a:buClr>
                <a:srgbClr val="C00000"/>
              </a:buClr>
            </a:pPr>
            <a:r>
              <a:rPr lang="en-GB" alt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Patients identified gaps:</a:t>
            </a:r>
          </a:p>
          <a:p>
            <a:pPr marL="342900" indent="-342900" eaLnBrk="1" hangingPunct="1"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alt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Vaccination info for specific chronic diseases</a:t>
            </a:r>
          </a:p>
          <a:p>
            <a:pPr marL="342900" indent="-342900" eaLnBrk="1" hangingPunct="1"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alt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Reliable information on benefits vs risks – contextualised</a:t>
            </a:r>
          </a:p>
          <a:p>
            <a:pPr marL="342900" indent="-342900" eaLnBrk="1" hangingPunct="1"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alt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Information on risks of not being vaccinated</a:t>
            </a:r>
          </a:p>
          <a:p>
            <a:pPr marL="342900" indent="-342900" eaLnBrk="1" hangingPunct="1"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alt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Difficult to find “good” info online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9AE4C1-7DE1-4863-8789-A13D61DFC78F}"/>
              </a:ext>
            </a:extLst>
          </p:cNvPr>
          <p:cNvSpPr/>
          <p:nvPr/>
        </p:nvSpPr>
        <p:spPr>
          <a:xfrm>
            <a:off x="335360" y="1399710"/>
            <a:ext cx="7344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300"/>
              </a:spcAft>
              <a:buClr>
                <a:srgbClr val="C00000"/>
              </a:buClr>
            </a:pPr>
            <a:r>
              <a:rPr lang="en-GB" altLang="x-none" sz="2200" dirty="0">
                <a:solidFill>
                  <a:srgbClr val="065FA6"/>
                </a:solidFill>
                <a:latin typeface="+mn-lt"/>
              </a:rPr>
              <a:t>EPF initiative 2018: started with a membership survey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8E39D7-E7E4-499F-A6A8-B485249293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9" t="32151" r="21300" b="22700"/>
          <a:stretch/>
        </p:blipFill>
        <p:spPr>
          <a:xfrm>
            <a:off x="6888088" y="1196752"/>
            <a:ext cx="5171358" cy="3096344"/>
          </a:xfrm>
          <a:prstGeom prst="rect">
            <a:avLst/>
          </a:prstGeom>
        </p:spPr>
      </p:pic>
      <p:sp>
        <p:nvSpPr>
          <p:cNvPr id="25604" name="Text Placeholder 2">
            <a:extLst>
              <a:ext uri="{FF2B5EF4-FFF2-40B4-BE49-F238E27FC236}">
                <a16:creationId xmlns:a16="http://schemas.microsoft.com/office/drawing/2014/main" xmlns="" id="{584B4A6E-632A-42D6-8C79-9B4000AFD205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91344" y="263954"/>
            <a:ext cx="9865096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x-none" dirty="0"/>
              <a:t>EPF initiative on vaccination for patients</a:t>
            </a:r>
          </a:p>
        </p:txBody>
      </p:sp>
      <p:sp>
        <p:nvSpPr>
          <p:cNvPr id="25605" name="Text Placeholder 1">
            <a:extLst>
              <a:ext uri="{FF2B5EF4-FFF2-40B4-BE49-F238E27FC236}">
                <a16:creationId xmlns:a16="http://schemas.microsoft.com/office/drawing/2014/main" xmlns="" id="{6AB9AB4A-8186-4333-A0CF-D272DC90B72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263352" y="1556792"/>
            <a:ext cx="6143199" cy="459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x-none" sz="2200" dirty="0"/>
              <a:t>Online information resources for patients &amp;  patient organisations (EN, RO, FR, DE) </a:t>
            </a:r>
          </a:p>
          <a:p>
            <a:pPr lvl="1" eaLnBrk="1" hangingPunct="1"/>
            <a:r>
              <a:rPr lang="en-GB" altLang="x-none" sz="2000" dirty="0"/>
              <a:t>Background report</a:t>
            </a:r>
          </a:p>
          <a:p>
            <a:pPr lvl="1" eaLnBrk="1" hangingPunct="1"/>
            <a:r>
              <a:rPr lang="en-GB" altLang="x-none" sz="2000" dirty="0"/>
              <a:t>Factsheets</a:t>
            </a:r>
          </a:p>
          <a:p>
            <a:pPr lvl="1" eaLnBrk="1" hangingPunct="1"/>
            <a:r>
              <a:rPr lang="en-GB" altLang="x-none" sz="2000" dirty="0"/>
              <a:t>Template PPT</a:t>
            </a:r>
          </a:p>
          <a:p>
            <a:pPr lvl="1" eaLnBrk="1" hangingPunct="1"/>
            <a:r>
              <a:rPr lang="en-GB" altLang="x-none" sz="2000" dirty="0"/>
              <a:t>Pointers to reliable, lay-friendly tools </a:t>
            </a:r>
          </a:p>
          <a:p>
            <a:pPr eaLnBrk="1" hangingPunct="1"/>
            <a:r>
              <a:rPr lang="en-GB" altLang="x-none" sz="2200" dirty="0"/>
              <a:t>“Manifesto” on the importance of vaccination from a patient perspective</a:t>
            </a:r>
          </a:p>
          <a:p>
            <a:pPr eaLnBrk="1" hangingPunct="1"/>
            <a:r>
              <a:rPr lang="en-GB" altLang="x-none" sz="2200" dirty="0"/>
              <a:t>Pilot workshop held with patient organisations in Bucharest, 1 November 2018 </a:t>
            </a:r>
          </a:p>
          <a:p>
            <a:pPr lvl="1" eaLnBrk="1" hangingPunct="1"/>
            <a:r>
              <a:rPr lang="en-GB" altLang="x-none" sz="2000" dirty="0"/>
              <a:t>Follow up in 2019 + extension to further country </a:t>
            </a:r>
          </a:p>
          <a:p>
            <a:pPr lvl="1" eaLnBrk="1" hangingPunct="1"/>
            <a:r>
              <a:rPr lang="en-GB" altLang="x-none" sz="2000" dirty="0"/>
              <a:t>In collaboration with national umbrella patient organisations </a:t>
            </a:r>
          </a:p>
          <a:p>
            <a:pPr lvl="1" eaLnBrk="1" hangingPunct="1"/>
            <a:endParaRPr lang="en-GB" altLang="x-none" sz="2000" dirty="0"/>
          </a:p>
          <a:p>
            <a:pPr lvl="1" eaLnBrk="1" hangingPunct="1"/>
            <a:endParaRPr lang="en-GB" altLang="x-none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E4025B-CAC2-4424-91C4-6D91E1293F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22700" r="22831" b="25058"/>
          <a:stretch/>
        </p:blipFill>
        <p:spPr>
          <a:xfrm>
            <a:off x="6888088" y="3574864"/>
            <a:ext cx="5303912" cy="2807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89" y="1340768"/>
            <a:ext cx="8681348" cy="498687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GB" sz="2200" dirty="0"/>
              <a:t>Include digital HL actions under COM pillar "patient &amp; citizen empowerment"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GB" sz="2200" dirty="0"/>
              <a:t>HL as a specific focus in EU collaborations, e.g. AMR, vaccination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GB" sz="2200" dirty="0"/>
              <a:t>EMA &amp; national regulators </a:t>
            </a:r>
            <a:r>
              <a:rPr lang="en-GB" sz="2200" dirty="0">
                <a:sym typeface="Wingdings" panose="05000000000000000000" pitchFamily="2" charset="2"/>
              </a:rPr>
              <a:t> </a:t>
            </a:r>
            <a:r>
              <a:rPr lang="en-GB" sz="2200" dirty="0"/>
              <a:t>recognise HL and improve communication and public engagement approaches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GB" sz="2000" dirty="0"/>
              <a:t>Regulators largely trusted sources of info – but operate in challenging environment &amp; not traditionally good at communicating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GB" sz="2000" dirty="0"/>
              <a:t>Evidence-based information, attractively presented, should be the first thing people find when googling!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GB" sz="2000" dirty="0"/>
              <a:t>EMA needs to be resourced to really improve PIL (not only make it digital) 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chemeClr val="tx1"/>
                </a:solidFill>
              </a:rPr>
              <a:t>Patient organisations, natural allies </a:t>
            </a:r>
            <a:r>
              <a:rPr lang="en-GB" sz="2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sz="2200" dirty="0">
                <a:solidFill>
                  <a:schemeClr val="tx1"/>
                </a:solidFill>
              </a:rPr>
              <a:t>“translating” scientific information into lay-friendly formats &amp; disseminating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GB" sz="2000" dirty="0"/>
              <a:t>Resourcing is often a barrier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21363" y="210952"/>
            <a:ext cx="8875037" cy="601848"/>
          </a:xfrm>
        </p:spPr>
        <p:txBody>
          <a:bodyPr/>
          <a:lstStyle/>
          <a:p>
            <a:r>
              <a:rPr lang="en-GB" dirty="0"/>
              <a:t>Conclusion: recommendations for action</a:t>
            </a:r>
            <a:endParaRPr lang="en-US" dirty="0"/>
          </a:p>
          <a:p>
            <a:endParaRPr lang="en-GB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55AD20-C5CA-423F-81C3-65C6FE8C4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61" t="22779" r="44273" b="10925"/>
          <a:stretch/>
        </p:blipFill>
        <p:spPr>
          <a:xfrm>
            <a:off x="9140873" y="1700808"/>
            <a:ext cx="3051127" cy="47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EA78F1-30C0-4CDE-B184-7880896E9B1F}"/>
              </a:ext>
            </a:extLst>
          </p:cNvPr>
          <p:cNvSpPr txBox="1"/>
          <p:nvPr/>
        </p:nvSpPr>
        <p:spPr>
          <a:xfrm>
            <a:off x="8544272" y="4725144"/>
            <a:ext cx="33947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B050"/>
                </a:solidFill>
                <a:highlight>
                  <a:srgbClr val="FFFF00"/>
                </a:highlight>
                <a:latin typeface="+mn-lt"/>
              </a:rPr>
              <a:t>www.europeforpatients.eu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B050"/>
                </a:solidFill>
                <a:highlight>
                  <a:srgbClr val="FFFF00"/>
                </a:highlight>
                <a:latin typeface="+mn-lt"/>
              </a:rPr>
              <a:t>#</a:t>
            </a:r>
            <a:r>
              <a:rPr lang="en-GB" sz="2000" b="1" dirty="0" err="1">
                <a:solidFill>
                  <a:srgbClr val="00B050"/>
                </a:solidFill>
                <a:highlight>
                  <a:srgbClr val="FFFF00"/>
                </a:highlight>
                <a:latin typeface="+mn-lt"/>
              </a:rPr>
              <a:t>europeforpatients</a:t>
            </a:r>
            <a:endParaRPr lang="en-GB" sz="2400" b="1" dirty="0">
              <a:solidFill>
                <a:srgbClr val="00B050"/>
              </a:solidFill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8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35360" y="178576"/>
            <a:ext cx="7572575" cy="647700"/>
          </a:xfrm>
        </p:spPr>
        <p:txBody>
          <a:bodyPr/>
          <a:lstStyle/>
          <a:p>
            <a:r>
              <a:rPr lang="en-US" dirty="0"/>
              <a:t>The patient’s conundrum</a:t>
            </a:r>
            <a:endParaRPr lang="en-GB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79376" y="1988840"/>
            <a:ext cx="7150416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</a:rPr>
              <a:t>People increasingly told to “take more responsibility” for their health… but not supported to do so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</a:rPr>
              <a:t>Information landscape is changing – impact on the ways people interact with the system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Electronic health records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Dr Google, online portals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Social media, influencers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</a:rPr>
              <a:t>We used to complain about </a:t>
            </a:r>
            <a:r>
              <a:rPr lang="en-GB" sz="2200" i="1" dirty="0">
                <a:solidFill>
                  <a:prstClr val="black"/>
                </a:solidFill>
                <a:latin typeface="Calibri" panose="020F0502020204030204" pitchFamily="34" charset="0"/>
              </a:rPr>
              <a:t>lack of </a:t>
            </a:r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</a:rPr>
              <a:t>information – now it is </a:t>
            </a:r>
            <a:r>
              <a:rPr lang="en-GB" sz="2200" i="1" dirty="0">
                <a:solidFill>
                  <a:prstClr val="black"/>
                </a:solidFill>
                <a:latin typeface="Calibri" panose="020F0502020204030204" pitchFamily="34" charset="0"/>
              </a:rPr>
              <a:t>too much </a:t>
            </a:r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</a:rPr>
              <a:t>information, </a:t>
            </a:r>
            <a:r>
              <a:rPr lang="en-GB" sz="2200" i="1" dirty="0">
                <a:solidFill>
                  <a:prstClr val="black"/>
                </a:solidFill>
                <a:latin typeface="Calibri" panose="020F0502020204030204" pitchFamily="34" charset="0"/>
              </a:rPr>
              <a:t>wrong</a:t>
            </a:r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</a:rPr>
              <a:t> information &amp; </a:t>
            </a:r>
            <a:r>
              <a:rPr lang="en-GB" sz="2200" i="1" dirty="0">
                <a:solidFill>
                  <a:prstClr val="black"/>
                </a:solidFill>
                <a:latin typeface="Calibri" panose="020F0502020204030204" pitchFamily="34" charset="0"/>
              </a:rPr>
              <a:t>misinformation</a:t>
            </a:r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</a:rPr>
              <a:t>Navigating the information maze is challenging …  even if you are highly educated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endParaRPr lang="fr-F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92" y="3356991"/>
            <a:ext cx="4562207" cy="3025357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422B1281-C109-4093-AF74-0A1051151FD9}"/>
              </a:ext>
            </a:extLst>
          </p:cNvPr>
          <p:cNvSpPr txBox="1">
            <a:spLocks/>
          </p:cNvSpPr>
          <p:nvPr/>
        </p:nvSpPr>
        <p:spPr>
          <a:xfrm>
            <a:off x="191344" y="1386040"/>
            <a:ext cx="10753195" cy="431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rgbClr val="065FA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Healthcare and health information are becoming more complex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594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35360" y="178576"/>
            <a:ext cx="8784976" cy="647700"/>
          </a:xfrm>
        </p:spPr>
        <p:txBody>
          <a:bodyPr/>
          <a:lstStyle/>
          <a:p>
            <a:r>
              <a:rPr lang="en-US" dirty="0"/>
              <a:t>HL – an essential ingredient in future healthcare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71EB187-24A8-4CD2-B9BB-07CB81555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9" y="1344632"/>
            <a:ext cx="3903486" cy="2732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20B2260-54AC-45B5-BCA8-01F74C569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 b="9091"/>
          <a:stretch/>
        </p:blipFill>
        <p:spPr>
          <a:xfrm>
            <a:off x="7176120" y="3034986"/>
            <a:ext cx="3981086" cy="3399970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xmlns="" id="{DF1F7B60-C02F-4C78-92AD-6CC90497C0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352" y="1438730"/>
            <a:ext cx="11104928" cy="339997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SzPct val="125000"/>
              <a:buNone/>
              <a:defRPr/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600"/>
              </a:spcAft>
              <a:buSzPct val="125000"/>
              <a:defRPr/>
            </a:pPr>
            <a:endParaRPr lang="en-GB" sz="24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DAE678BB-9143-47A3-AC18-3E552246D321}"/>
              </a:ext>
            </a:extLst>
          </p:cNvPr>
          <p:cNvSpPr/>
          <p:nvPr/>
        </p:nvSpPr>
        <p:spPr>
          <a:xfrm>
            <a:off x="5015881" y="3734172"/>
            <a:ext cx="2019300" cy="685800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450F1C-0909-4544-8875-DECA9EB398A3}"/>
              </a:ext>
            </a:extLst>
          </p:cNvPr>
          <p:cNvSpPr txBox="1"/>
          <p:nvPr/>
        </p:nvSpPr>
        <p:spPr>
          <a:xfrm>
            <a:off x="549642" y="4035017"/>
            <a:ext cx="2161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b="1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“patient-centred” (passive patient)</a:t>
            </a:r>
            <a:endParaRPr lang="x-none" sz="2000" b="1" kern="12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A4B4C71-027C-47EB-A24C-B98270EF515C}"/>
              </a:ext>
            </a:extLst>
          </p:cNvPr>
          <p:cNvSpPr txBox="1"/>
          <p:nvPr/>
        </p:nvSpPr>
        <p:spPr>
          <a:xfrm>
            <a:off x="10138771" y="1992663"/>
            <a:ext cx="2036870" cy="117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2000" b="1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Participatory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B050"/>
                </a:solidFill>
              </a:rPr>
              <a:t>Collaborative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2000" b="1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Partnership </a:t>
            </a:r>
            <a:endParaRPr lang="x-none" sz="2000" b="1" kern="12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07460A7-5FE8-4ECF-8D3D-AD6B7B29721C}"/>
              </a:ext>
            </a:extLst>
          </p:cNvPr>
          <p:cNvSpPr txBox="1"/>
          <p:nvPr/>
        </p:nvSpPr>
        <p:spPr>
          <a:xfrm>
            <a:off x="10217154" y="5881023"/>
            <a:ext cx="216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b="1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Active patient</a:t>
            </a:r>
            <a:endParaRPr lang="x-none" sz="2000" b="1" kern="12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xmlns="" id="{EC9AE3BF-AB55-4FA6-8F20-B73B99FEA36D}"/>
              </a:ext>
            </a:extLst>
          </p:cNvPr>
          <p:cNvSpPr/>
          <p:nvPr/>
        </p:nvSpPr>
        <p:spPr>
          <a:xfrm rot="1796187">
            <a:off x="10366619" y="5580481"/>
            <a:ext cx="576064" cy="216024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78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7772" y="213799"/>
            <a:ext cx="7340540" cy="485775"/>
          </a:xfrm>
        </p:spPr>
        <p:txBody>
          <a:bodyPr/>
          <a:lstStyle/>
          <a:p>
            <a:r>
              <a:rPr lang="en-GB" dirty="0"/>
              <a:t>Health literacy and empowerment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47472" y="1379569"/>
            <a:ext cx="6137441" cy="25277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50"/>
              </a:spcAft>
              <a:buSzPct val="125000"/>
              <a:buNone/>
              <a:defRPr/>
            </a:pPr>
            <a:r>
              <a:rPr lang="en-GB" sz="1800" dirty="0">
                <a:latin typeface="Calibri" panose="020F0502020204030204" pitchFamily="34" charset="0"/>
              </a:rPr>
              <a:t>Empowerment = “A multi-dimensional </a:t>
            </a:r>
            <a:r>
              <a:rPr lang="en-GB" sz="1800" b="1" dirty="0">
                <a:latin typeface="Calibri" panose="020F0502020204030204" pitchFamily="34" charset="0"/>
              </a:rPr>
              <a:t>process</a:t>
            </a:r>
            <a:r>
              <a:rPr lang="en-GB" sz="1800" dirty="0">
                <a:latin typeface="Calibri" panose="020F0502020204030204" pitchFamily="34" charset="0"/>
              </a:rPr>
              <a:t> that helps people gain control over their own lives and increases their </a:t>
            </a:r>
            <a:r>
              <a:rPr lang="en-GB" sz="1800" b="1" i="1" dirty="0">
                <a:latin typeface="Calibri" panose="020F0502020204030204" pitchFamily="34" charset="0"/>
              </a:rPr>
              <a:t>capacity to act </a:t>
            </a:r>
            <a:r>
              <a:rPr lang="en-GB" sz="1800" dirty="0">
                <a:latin typeface="Calibri" panose="020F0502020204030204" pitchFamily="34" charset="0"/>
              </a:rPr>
              <a:t>on issues that </a:t>
            </a:r>
            <a:r>
              <a:rPr lang="en-GB" sz="1800" b="1" dirty="0">
                <a:latin typeface="Calibri" panose="020F0502020204030204" pitchFamily="34" charset="0"/>
              </a:rPr>
              <a:t>they themselves define </a:t>
            </a:r>
            <a:r>
              <a:rPr lang="en-GB" sz="1800" dirty="0">
                <a:latin typeface="Calibri" panose="020F0502020204030204" pitchFamily="34" charset="0"/>
              </a:rPr>
              <a:t>as important.” </a:t>
            </a:r>
          </a:p>
          <a:p>
            <a:pPr marL="0" indent="0">
              <a:spcBef>
                <a:spcPts val="0"/>
              </a:spcBef>
              <a:buSzPct val="125000"/>
              <a:buNone/>
              <a:defRPr/>
            </a:pPr>
            <a:r>
              <a:rPr lang="en-GB" sz="1800" dirty="0">
                <a:latin typeface="Calibri" panose="020F0502020204030204" pitchFamily="34" charset="0"/>
              </a:rPr>
              <a:t>Collectively, “a process through which </a:t>
            </a:r>
            <a:r>
              <a:rPr lang="en-GB" sz="1800" b="1" i="1" dirty="0">
                <a:latin typeface="Calibri" panose="020F0502020204030204" pitchFamily="34" charset="0"/>
              </a:rPr>
              <a:t>communities </a:t>
            </a:r>
            <a:r>
              <a:rPr lang="en-GB" sz="1800" dirty="0">
                <a:latin typeface="Calibri" panose="020F0502020204030204" pitchFamily="34" charset="0"/>
              </a:rPr>
              <a:t>are able to express their needs, present their concerns, devise strategies for involvement in decision-making, and take political, social, and cultural action to meet those needs.” </a:t>
            </a:r>
          </a:p>
          <a:p>
            <a:pPr marL="0" indent="0" algn="r">
              <a:spcBef>
                <a:spcPts val="0"/>
              </a:spcBef>
              <a:spcAft>
                <a:spcPts val="900"/>
              </a:spcAft>
              <a:buSzPct val="125000"/>
              <a:buNone/>
              <a:defRPr/>
            </a:pPr>
            <a:r>
              <a:rPr lang="en-GB" sz="1600" dirty="0">
                <a:latin typeface="Calibri" panose="020F0502020204030204" pitchFamily="34" charset="0"/>
              </a:rPr>
              <a:t>(see </a:t>
            </a:r>
            <a:r>
              <a:rPr lang="en-GB" sz="1600" dirty="0">
                <a:latin typeface="Calibri" panose="020F0502020204030204" pitchFamily="34" charset="0"/>
                <a:hlinkClick r:id="rId3"/>
              </a:rPr>
              <a:t>EPF PE Toolkit</a:t>
            </a:r>
            <a:r>
              <a:rPr lang="en-GB" sz="1600" dirty="0">
                <a:latin typeface="Calibri" panose="020F0502020204030204" pitchFamily="34" charset="0"/>
              </a:rPr>
              <a:t>)</a:t>
            </a:r>
          </a:p>
          <a:p>
            <a:pPr>
              <a:spcBef>
                <a:spcPts val="450"/>
              </a:spcBef>
              <a:spcAft>
                <a:spcPts val="450"/>
              </a:spcAft>
              <a:buSzPct val="125000"/>
              <a:defRPr/>
            </a:pPr>
            <a:endParaRPr lang="en-GB" sz="9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8" y="3736501"/>
            <a:ext cx="2582358" cy="15006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9376" y="5366304"/>
            <a:ext cx="2267706" cy="8979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A process: non-binary, non-linear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41" y="3995917"/>
            <a:ext cx="2393119" cy="117580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36883" y="5366304"/>
            <a:ext cx="2206413" cy="9247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Cannot be imposed top-down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017" y="3747273"/>
            <a:ext cx="2145860" cy="180649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822017" y="5366305"/>
            <a:ext cx="2361490" cy="9151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Relational, realised in interactions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xmlns="" id="{AFD2E4C1-2D40-4A31-A0A3-500823B6D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6598" y="2493800"/>
            <a:ext cx="3848450" cy="3718118"/>
          </a:xfrm>
        </p:spPr>
        <p:txBody>
          <a:bodyPr/>
          <a:lstStyle/>
          <a:p>
            <a:r>
              <a:rPr lang="en-GB" sz="2000" dirty="0"/>
              <a:t>Health literacy</a:t>
            </a:r>
          </a:p>
          <a:p>
            <a:pPr lvl="1"/>
            <a:r>
              <a:rPr lang="en-GB" sz="1600" dirty="0"/>
              <a:t>Information / education</a:t>
            </a:r>
          </a:p>
          <a:p>
            <a:pPr lvl="1"/>
            <a:r>
              <a:rPr lang="en-GB" sz="1600" dirty="0"/>
              <a:t>ICT tools</a:t>
            </a:r>
          </a:p>
          <a:p>
            <a:pPr lvl="1"/>
            <a:r>
              <a:rPr lang="en-GB" sz="1600" dirty="0"/>
              <a:t>Systems navigation…</a:t>
            </a:r>
          </a:p>
          <a:p>
            <a:r>
              <a:rPr lang="en-GB" sz="2000" dirty="0"/>
              <a:t>Self-management</a:t>
            </a:r>
          </a:p>
          <a:p>
            <a:pPr lvl="1"/>
            <a:r>
              <a:rPr lang="en-GB" sz="1600" dirty="0"/>
              <a:t>Skills, behaviours, self-efficacy</a:t>
            </a:r>
          </a:p>
          <a:p>
            <a:pPr lvl="1"/>
            <a:r>
              <a:rPr lang="en-GB" sz="1600" dirty="0"/>
              <a:t>psychological-emotional support… </a:t>
            </a:r>
          </a:p>
          <a:p>
            <a:r>
              <a:rPr lang="en-GB" sz="2000" dirty="0"/>
              <a:t>Shared decision-making</a:t>
            </a:r>
          </a:p>
          <a:p>
            <a:pPr lvl="1"/>
            <a:r>
              <a:rPr lang="en-GB" sz="1600" dirty="0"/>
              <a:t>Relationship</a:t>
            </a:r>
          </a:p>
          <a:p>
            <a:pPr lvl="1"/>
            <a:r>
              <a:rPr lang="en-GB" sz="1600" dirty="0"/>
              <a:t>Decision aids</a:t>
            </a:r>
          </a:p>
          <a:p>
            <a:pPr lvl="1"/>
            <a:r>
              <a:rPr lang="en-GB" sz="1600" dirty="0"/>
              <a:t>Communication</a:t>
            </a:r>
          </a:p>
          <a:p>
            <a:pPr lvl="1"/>
            <a:r>
              <a:rPr lang="en-GB" sz="1600" dirty="0"/>
              <a:t>HCP skills, attitudes…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3A1716E-F76A-4E0B-BC3D-859E702B7F54}"/>
              </a:ext>
            </a:extLst>
          </p:cNvPr>
          <p:cNvSpPr txBox="1"/>
          <p:nvPr/>
        </p:nvSpPr>
        <p:spPr>
          <a:xfrm>
            <a:off x="8987405" y="1516745"/>
            <a:ext cx="271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3 Facets of empowerment</a:t>
            </a:r>
            <a:endParaRPr lang="x-none" b="1" dirty="0">
              <a:solidFill>
                <a:schemeClr val="tx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778C36A-BD78-42EF-8242-357F52E0F1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332657"/>
            <a:ext cx="2718142" cy="2637684"/>
          </a:xfrm>
          <a:prstGeom prst="ellipse">
            <a:avLst/>
          </a:prstGeom>
          <a:ln>
            <a:noFill/>
          </a:ln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xmlns="" id="{E17F4F26-4B8F-4B83-8F57-51D3EB6EBD38}"/>
              </a:ext>
            </a:extLst>
          </p:cNvPr>
          <p:cNvSpPr/>
          <p:nvPr/>
        </p:nvSpPr>
        <p:spPr>
          <a:xfrm>
            <a:off x="9975045" y="2713178"/>
            <a:ext cx="1377539" cy="1867950"/>
          </a:xfrm>
          <a:prstGeom prst="arc">
            <a:avLst>
              <a:gd name="adj1" fmla="val 16200000"/>
              <a:gd name="adj2" fmla="val 1781719"/>
            </a:avLst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FEFAB03C-B6C3-448A-B069-B478E5FB8BDF}"/>
              </a:ext>
            </a:extLst>
          </p:cNvPr>
          <p:cNvSpPr/>
          <p:nvPr/>
        </p:nvSpPr>
        <p:spPr>
          <a:xfrm rot="1241824">
            <a:off x="9509401" y="2912395"/>
            <a:ext cx="2206413" cy="3760073"/>
          </a:xfrm>
          <a:prstGeom prst="arc">
            <a:avLst>
              <a:gd name="adj1" fmla="val 16200000"/>
              <a:gd name="adj2" fmla="val 21165665"/>
            </a:avLst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AF6C5ED-AB18-451A-8821-E6BCE71F6DEA}"/>
              </a:ext>
            </a:extLst>
          </p:cNvPr>
          <p:cNvSpPr/>
          <p:nvPr/>
        </p:nvSpPr>
        <p:spPr>
          <a:xfrm>
            <a:off x="8688288" y="2493800"/>
            <a:ext cx="1728192" cy="476541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2BC9E767-8E60-4621-A9F5-371D9D701BC8}"/>
              </a:ext>
            </a:extLst>
          </p:cNvPr>
          <p:cNvSpPr/>
          <p:nvPr/>
        </p:nvSpPr>
        <p:spPr>
          <a:xfrm>
            <a:off x="5822017" y="5338045"/>
            <a:ext cx="2267706" cy="951493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273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819190" y="1286897"/>
            <a:ext cx="2781621" cy="1630758"/>
          </a:xfrm>
          <a:prstGeom prst="ellipse">
            <a:avLst/>
          </a:prstGeom>
          <a:solidFill>
            <a:srgbClr val="E0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7292" y="232527"/>
            <a:ext cx="7572575" cy="647700"/>
          </a:xfrm>
        </p:spPr>
        <p:txBody>
          <a:bodyPr/>
          <a:lstStyle/>
          <a:p>
            <a:r>
              <a:rPr lang="en-US" dirty="0"/>
              <a:t>Low HL makes it difficult to…</a:t>
            </a:r>
            <a:endParaRPr lang="en-GB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55318" y="1348058"/>
            <a:ext cx="8492088" cy="5184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SzPct val="125000"/>
              <a:buNone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SzPct val="125000"/>
              <a:buNone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SzPct val="125000"/>
              <a:buNone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SzPct val="125000"/>
              <a:buNone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SzPct val="125000"/>
              <a:buNone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SzPct val="125000"/>
              <a:buNone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SzPct val="125000"/>
              <a:buNone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SzPct val="125000"/>
              <a:buNone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SzPct val="125000"/>
              <a:buNone/>
              <a:defRPr/>
            </a:pPr>
            <a:endParaRPr lang="en-GB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SzPct val="125000"/>
              <a:buNone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</a:rPr>
              <a:t>HL = literacy skills + capacity to </a:t>
            </a:r>
            <a:r>
              <a:rPr lang="en-GB" sz="2200" i="1" dirty="0">
                <a:solidFill>
                  <a:prstClr val="black"/>
                </a:solidFill>
                <a:latin typeface="Calibri" panose="020F0502020204030204" pitchFamily="34" charset="0"/>
              </a:rPr>
              <a:t>assess</a:t>
            </a:r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</a:rPr>
              <a:t> and </a:t>
            </a:r>
            <a:r>
              <a:rPr lang="en-GB" sz="2200" i="1" dirty="0">
                <a:solidFill>
                  <a:prstClr val="black"/>
                </a:solidFill>
                <a:latin typeface="Calibri" panose="020F0502020204030204" pitchFamily="34" charset="0"/>
              </a:rPr>
              <a:t>relate</a:t>
            </a:r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</a:rPr>
              <a:t> information to one’s own situation + </a:t>
            </a:r>
            <a:r>
              <a:rPr lang="en-GB" sz="2200" i="1" dirty="0">
                <a:solidFill>
                  <a:prstClr val="black"/>
                </a:solidFill>
                <a:latin typeface="Calibri" panose="020F0502020204030204" pitchFamily="34" charset="0"/>
              </a:rPr>
              <a:t>take action </a:t>
            </a:r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</a:rPr>
              <a:t>to make appropriate choices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SzPct val="125000"/>
              <a:buNone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</a:rPr>
              <a:t>Focus is on </a:t>
            </a:r>
            <a:r>
              <a:rPr lang="en-GB" sz="2200" i="1" dirty="0">
                <a:solidFill>
                  <a:prstClr val="black"/>
                </a:solidFill>
                <a:latin typeface="Calibri" panose="020F0502020204030204" pitchFamily="34" charset="0"/>
              </a:rPr>
              <a:t>interaction</a:t>
            </a:r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</a:rPr>
              <a:t> between people and healthcare services / systems 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fontAlgn="auto">
              <a:spcBef>
                <a:spcPts val="600"/>
              </a:spcBef>
              <a:spcAft>
                <a:spcPts val="0"/>
              </a:spcAft>
              <a:buSzPct val="125000"/>
              <a:defRPr/>
            </a:pPr>
            <a:endParaRPr lang="fr-F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9252" y="2116640"/>
            <a:ext cx="3148575" cy="1419079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2" name="TextBox 11"/>
          <p:cNvSpPr txBox="1"/>
          <p:nvPr/>
        </p:nvSpPr>
        <p:spPr>
          <a:xfrm>
            <a:off x="7049159" y="2480269"/>
            <a:ext cx="2069914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b="1" dirty="0">
                <a:latin typeface="+mn-lt"/>
              </a:rPr>
              <a:t>Understand a vaccination chart</a:t>
            </a:r>
          </a:p>
        </p:txBody>
      </p:sp>
      <p:sp>
        <p:nvSpPr>
          <p:cNvPr id="17" name="Oval 16"/>
          <p:cNvSpPr/>
          <p:nvPr/>
        </p:nvSpPr>
        <p:spPr>
          <a:xfrm>
            <a:off x="5444207" y="1091288"/>
            <a:ext cx="2664296" cy="129614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8" name="TextBox 17"/>
          <p:cNvSpPr txBox="1"/>
          <p:nvPr/>
        </p:nvSpPr>
        <p:spPr>
          <a:xfrm>
            <a:off x="5791654" y="1368835"/>
            <a:ext cx="193753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b="1" dirty="0">
                <a:latin typeface="+mn-lt"/>
              </a:rPr>
              <a:t>Fill out a medical form </a:t>
            </a:r>
          </a:p>
        </p:txBody>
      </p:sp>
      <p:sp>
        <p:nvSpPr>
          <p:cNvPr id="20" name="Oval 19"/>
          <p:cNvSpPr/>
          <p:nvPr/>
        </p:nvSpPr>
        <p:spPr>
          <a:xfrm>
            <a:off x="5229476" y="3026128"/>
            <a:ext cx="2664296" cy="1554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1" name="TextBox 20"/>
          <p:cNvSpPr txBox="1"/>
          <p:nvPr/>
        </p:nvSpPr>
        <p:spPr>
          <a:xfrm>
            <a:off x="5592854" y="3490615"/>
            <a:ext cx="1937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b="1" dirty="0">
                <a:latin typeface="+mn-lt"/>
              </a:rPr>
              <a:t>Find the right treatment </a:t>
            </a:r>
          </a:p>
        </p:txBody>
      </p:sp>
      <p:sp>
        <p:nvSpPr>
          <p:cNvPr id="23" name="Oval 22"/>
          <p:cNvSpPr/>
          <p:nvPr/>
        </p:nvSpPr>
        <p:spPr>
          <a:xfrm>
            <a:off x="9475520" y="2700614"/>
            <a:ext cx="2664296" cy="12397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4" name="TextBox 23"/>
          <p:cNvSpPr txBox="1"/>
          <p:nvPr/>
        </p:nvSpPr>
        <p:spPr>
          <a:xfrm>
            <a:off x="9791048" y="2991341"/>
            <a:ext cx="1937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b="1" dirty="0">
                <a:latin typeface="+mn-lt"/>
              </a:rPr>
              <a:t>Maintain a healthy lifestyle</a:t>
            </a:r>
          </a:p>
        </p:txBody>
      </p:sp>
      <p:sp>
        <p:nvSpPr>
          <p:cNvPr id="14" name="Oval 13"/>
          <p:cNvSpPr/>
          <p:nvPr/>
        </p:nvSpPr>
        <p:spPr>
          <a:xfrm>
            <a:off x="3288116" y="1766413"/>
            <a:ext cx="3064809" cy="1692635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5" name="TextBox 14"/>
          <p:cNvSpPr txBox="1"/>
          <p:nvPr/>
        </p:nvSpPr>
        <p:spPr>
          <a:xfrm>
            <a:off x="3680152" y="2249207"/>
            <a:ext cx="2356162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b="1" dirty="0">
                <a:latin typeface="+mn-lt"/>
              </a:rPr>
              <a:t>Read a medicine information leaflet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77" y="1471724"/>
            <a:ext cx="2348712" cy="2818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89978" y="1655357"/>
            <a:ext cx="2418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b="1" dirty="0">
                <a:latin typeface="+mn-lt"/>
              </a:rPr>
              <a:t>Understand &amp; act upon medical advice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4588F39-74CB-4CEA-BB60-1B69E4099535}"/>
              </a:ext>
            </a:extLst>
          </p:cNvPr>
          <p:cNvGrpSpPr/>
          <p:nvPr/>
        </p:nvGrpSpPr>
        <p:grpSpPr>
          <a:xfrm>
            <a:off x="7357200" y="3657142"/>
            <a:ext cx="2980411" cy="1348459"/>
            <a:chOff x="9159405" y="4222643"/>
            <a:chExt cx="2980411" cy="134845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F59F259-40A8-4232-B088-8C096AC2B371}"/>
                </a:ext>
              </a:extLst>
            </p:cNvPr>
            <p:cNvSpPr/>
            <p:nvPr/>
          </p:nvSpPr>
          <p:spPr>
            <a:xfrm>
              <a:off x="9159405" y="4222643"/>
              <a:ext cx="2980411" cy="134845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6B9F6A7-A46D-4980-B49B-0585FF0E1C38}"/>
                </a:ext>
              </a:extLst>
            </p:cNvPr>
            <p:cNvSpPr txBox="1"/>
            <p:nvPr/>
          </p:nvSpPr>
          <p:spPr>
            <a:xfrm>
              <a:off x="9485872" y="4420568"/>
              <a:ext cx="23922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GB" sz="2000" b="1" dirty="0">
                  <a:latin typeface="+mn-lt"/>
                </a:rPr>
                <a:t>Find and assess reliable health information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9D5F539-A8AA-4A61-A279-5F95F10B782B}"/>
              </a:ext>
            </a:extLst>
          </p:cNvPr>
          <p:cNvGrpSpPr/>
          <p:nvPr/>
        </p:nvGrpSpPr>
        <p:grpSpPr>
          <a:xfrm>
            <a:off x="9458812" y="4451654"/>
            <a:ext cx="3148575" cy="1419079"/>
            <a:chOff x="9204325" y="4861563"/>
            <a:chExt cx="3148575" cy="141907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C18AD4BB-D479-4E99-BE31-4161C102D2FB}"/>
                </a:ext>
              </a:extLst>
            </p:cNvPr>
            <p:cNvSpPr/>
            <p:nvPr/>
          </p:nvSpPr>
          <p:spPr>
            <a:xfrm>
              <a:off x="9204325" y="4861563"/>
              <a:ext cx="3148575" cy="1419079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73861A8-5B44-4F16-970E-73B82B0D53BD}"/>
                </a:ext>
              </a:extLst>
            </p:cNvPr>
            <p:cNvSpPr txBox="1"/>
            <p:nvPr/>
          </p:nvSpPr>
          <p:spPr>
            <a:xfrm>
              <a:off x="9724860" y="5217159"/>
              <a:ext cx="2069914" cy="707886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GB" sz="2000" b="1" dirty="0">
                  <a:latin typeface="+mn-lt"/>
                </a:rPr>
                <a:t>Know your rights &amp; access 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7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C5C95A-34F3-4EC0-9AD6-91538229D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26900" r="34644" b="15351"/>
          <a:stretch/>
        </p:blipFill>
        <p:spPr>
          <a:xfrm>
            <a:off x="7878917" y="1484318"/>
            <a:ext cx="4313083" cy="43929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5062" y="222461"/>
            <a:ext cx="7572575" cy="647700"/>
          </a:xfrm>
        </p:spPr>
        <p:txBody>
          <a:bodyPr/>
          <a:lstStyle/>
          <a:p>
            <a:r>
              <a:rPr lang="en-GB" dirty="0"/>
              <a:t>People look for information digitally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8314" y="1371822"/>
            <a:ext cx="7570604" cy="47525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6 in 10 Europeans look for health information online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Medicines information is a top search topic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Most people think they can distinguish high from low-quality information online – 17% think they cannot</a:t>
            </a:r>
          </a:p>
          <a:p>
            <a:pPr marL="0" indent="0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buNone/>
              <a:defRPr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C36B91-5FE4-44C5-8546-98D2286FD224}"/>
              </a:ext>
            </a:extLst>
          </p:cNvPr>
          <p:cNvSpPr txBox="1"/>
          <p:nvPr/>
        </p:nvSpPr>
        <p:spPr>
          <a:xfrm>
            <a:off x="9336360" y="5987839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200" b="1" dirty="0">
                <a:solidFill>
                  <a:srgbClr val="002060"/>
                </a:solidFill>
                <a:latin typeface="+mn-lt"/>
              </a:rPr>
              <a:t>Eurobarometer, Sept 2014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E46F9E-B478-427D-9536-145B00FBB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21" t="33201" r="22832" b="17451"/>
          <a:stretch/>
        </p:blipFill>
        <p:spPr>
          <a:xfrm>
            <a:off x="551384" y="3140968"/>
            <a:ext cx="6197284" cy="32007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56D7672-D137-4BC1-813C-C5BFB06D1DF3}"/>
              </a:ext>
            </a:extLst>
          </p:cNvPr>
          <p:cNvSpPr/>
          <p:nvPr/>
        </p:nvSpPr>
        <p:spPr>
          <a:xfrm>
            <a:off x="1847528" y="3573016"/>
            <a:ext cx="4824536" cy="21602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FD8891D-1287-45D7-B0EC-00742EA7A600}"/>
              </a:ext>
            </a:extLst>
          </p:cNvPr>
          <p:cNvSpPr/>
          <p:nvPr/>
        </p:nvSpPr>
        <p:spPr>
          <a:xfrm>
            <a:off x="8040216" y="2708920"/>
            <a:ext cx="4151784" cy="21602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19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5BA575B-28F7-4641-A8C7-C50EA81AC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365104"/>
            <a:ext cx="1519858" cy="182383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3352" y="204908"/>
            <a:ext cx="7572575" cy="647700"/>
          </a:xfrm>
        </p:spPr>
        <p:txBody>
          <a:bodyPr/>
          <a:lstStyle/>
          <a:p>
            <a:r>
              <a:rPr lang="en-GB" dirty="0"/>
              <a:t>Example – medicines package leaflets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122F23B7-0238-4423-AC77-1B0C17682FFB}"/>
              </a:ext>
            </a:extLst>
          </p:cNvPr>
          <p:cNvSpPr txBox="1">
            <a:spLocks/>
          </p:cNvSpPr>
          <p:nvPr/>
        </p:nvSpPr>
        <p:spPr>
          <a:xfrm>
            <a:off x="263352" y="1340768"/>
            <a:ext cx="10753195" cy="431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rgbClr val="065FA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Understanding the PIL is basic – but not for everyone</a:t>
            </a:r>
            <a:endParaRPr lang="x-none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50952345-FBB9-4B6D-A57F-39BFCA62CC22}"/>
              </a:ext>
            </a:extLst>
          </p:cNvPr>
          <p:cNvSpPr txBox="1">
            <a:spLocks/>
          </p:cNvSpPr>
          <p:nvPr/>
        </p:nvSpPr>
        <p:spPr>
          <a:xfrm>
            <a:off x="350272" y="1916832"/>
            <a:ext cx="6969864" cy="21602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Shortcomings known for a long time…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HLS-EU survey: 27.5% found understanding PILs “fairly” or “very” difficult 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The most diverse item in survey – from 13.1% in NL to 48.3 in DE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6A57C9AD-B018-47DB-BF39-5943001FF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035597"/>
              </p:ext>
            </p:extLst>
          </p:nvPr>
        </p:nvGraphicFramePr>
        <p:xfrm>
          <a:off x="6528048" y="1916832"/>
          <a:ext cx="5936208" cy="443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C957C4D5-EC19-4B3D-8C57-DEB754E06FA9}"/>
              </a:ext>
            </a:extLst>
          </p:cNvPr>
          <p:cNvSpPr txBox="1">
            <a:spLocks/>
          </p:cNvSpPr>
          <p:nvPr/>
        </p:nvSpPr>
        <p:spPr>
          <a:xfrm>
            <a:off x="2179021" y="4194119"/>
            <a:ext cx="5141115" cy="21602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HL relates not only to words, but also design and numbers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PIL should be easy for all levels of HL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Primary source of medicines information for patients</a:t>
            </a:r>
          </a:p>
        </p:txBody>
      </p:sp>
    </p:spTree>
    <p:extLst>
      <p:ext uri="{BB962C8B-B14F-4D97-AF65-F5344CB8AC3E}">
        <p14:creationId xmlns:p14="http://schemas.microsoft.com/office/powerpoint/2010/main" val="9890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5C3B76-E147-4599-A6B8-24B49E309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Opportunities of digital PILs</a:t>
            </a:r>
            <a:endParaRPr lang="x-none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CB572E64-68C6-47A7-B137-A4C7CC6567F6}"/>
              </a:ext>
            </a:extLst>
          </p:cNvPr>
          <p:cNvSpPr txBox="1">
            <a:spLocks/>
          </p:cNvSpPr>
          <p:nvPr/>
        </p:nvSpPr>
        <p:spPr>
          <a:xfrm>
            <a:off x="407368" y="1412776"/>
            <a:ext cx="9073008" cy="42209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Accessibility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Availability – when and where you want, all EU languages 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Designed for readability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Adapting to people with disabilities, e.g. large text, design features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Portability – have it on your mobile phone 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Enhanced information &amp; functionalities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Devices: video instructions, visuals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Search functions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Hover -over “glossary”… 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Up-to-date info 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Changes communicated right away 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Interactivity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link to ADR reporting, other portals </a:t>
            </a: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 descr="Image result for cross-border healthcare national contact point">
            <a:extLst>
              <a:ext uri="{FF2B5EF4-FFF2-40B4-BE49-F238E27FC236}">
                <a16:creationId xmlns:a16="http://schemas.microsoft.com/office/drawing/2014/main" xmlns="" id="{598F1A0B-DDC4-41A8-BB33-CCC88053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04" y="3933056"/>
            <a:ext cx="3616496" cy="24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obile phone illustration">
            <a:extLst>
              <a:ext uri="{FF2B5EF4-FFF2-40B4-BE49-F238E27FC236}">
                <a16:creationId xmlns:a16="http://schemas.microsoft.com/office/drawing/2014/main" xmlns="" id="{9B910486-87AA-4DDD-A43C-89FB4E753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"/>
          <a:stretch/>
        </p:blipFill>
        <p:spPr bwMode="auto">
          <a:xfrm>
            <a:off x="9745749" y="1412776"/>
            <a:ext cx="2428875" cy="24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581B2004-7487-4FE4-A027-1DD0AF313D58}"/>
              </a:ext>
            </a:extLst>
          </p:cNvPr>
          <p:cNvSpPr/>
          <p:nvPr/>
        </p:nvSpPr>
        <p:spPr>
          <a:xfrm>
            <a:off x="7536160" y="1378760"/>
            <a:ext cx="2932931" cy="1402168"/>
          </a:xfrm>
          <a:prstGeom prst="wedgeEllipseCallout">
            <a:avLst>
              <a:gd name="adj1" fmla="val 65919"/>
              <a:gd name="adj2" fmla="val 47971"/>
            </a:avLst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F9CCCF-58C3-46EC-904F-1D0070D0114F}"/>
              </a:ext>
            </a:extLst>
          </p:cNvPr>
          <p:cNvSpPr txBox="1"/>
          <p:nvPr/>
        </p:nvSpPr>
        <p:spPr>
          <a:xfrm>
            <a:off x="7958509" y="1572012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b="1" dirty="0">
                <a:solidFill>
                  <a:srgbClr val="1FB25A"/>
                </a:solidFill>
                <a:latin typeface="+mn-lt"/>
              </a:rPr>
              <a:t>Alert: new information on your medicine !</a:t>
            </a:r>
            <a:endParaRPr lang="x-none" sz="2000" b="1" kern="1200" dirty="0">
              <a:solidFill>
                <a:srgbClr val="1FB25A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1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5C3B76-E147-4599-A6B8-24B49E309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Potential Challenges / Caveats </a:t>
            </a:r>
            <a:endParaRPr lang="x-none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CB572E64-68C6-47A7-B137-A4C7CC6567F6}"/>
              </a:ext>
            </a:extLst>
          </p:cNvPr>
          <p:cNvSpPr txBox="1">
            <a:spLocks/>
          </p:cNvSpPr>
          <p:nvPr/>
        </p:nvSpPr>
        <p:spPr>
          <a:xfrm>
            <a:off x="479376" y="1412775"/>
            <a:ext cx="8208912" cy="49594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Limited access to computers &amp; internet 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Make it mobile gadget-friendly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Paper must remain available to those who need it 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Ideally single portal at EU level as “one stop shop” for information 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Should be controlled by public authority – EMA &amp; national regulators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Important to ensure public trust and confidence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The PIL format still needs improving 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Merely digitalising PIL won’t make it HL-friendly! 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Patient review comes too late / is not incorporated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131000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Should the PIL be a communication tool or a legal document? </a:t>
            </a:r>
          </a:p>
        </p:txBody>
      </p:sp>
      <p:pic>
        <p:nvPicPr>
          <p:cNvPr id="4" name="Picture 2" descr="http://ce-coach.co.uk/wp-content/uploads/2014/07/Expectation-versus-reality.jpg">
            <a:extLst>
              <a:ext uri="{FF2B5EF4-FFF2-40B4-BE49-F238E27FC236}">
                <a16:creationId xmlns:a16="http://schemas.microsoft.com/office/drawing/2014/main" xmlns="" id="{1BE3001F-EEE5-40FE-869B-1670FF1B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032" y="2636912"/>
            <a:ext cx="3310968" cy="3735273"/>
          </a:xfrm>
          <a:prstGeom prst="roundRect">
            <a:avLst>
              <a:gd name="adj" fmla="val 84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PP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PF Candara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spcBef>
            <a:spcPts val="0"/>
          </a:spcBef>
          <a:defRPr sz="1800" b="1" kern="1200" dirty="0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SK Empowerment 22 Novemb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PF Candara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spcBef>
            <a:spcPts val="0"/>
          </a:spcBef>
          <a:defRPr sz="1800" b="1" kern="1200" dirty="0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 PRESENTATION</Template>
  <TotalTime>3427</TotalTime>
  <Words>1397</Words>
  <Application>Microsoft Office PowerPoint</Application>
  <PresentationFormat>Custom</PresentationFormat>
  <Paragraphs>166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TEMPLATE_PPT PRESENTATION</vt:lpstr>
      <vt:lpstr>GSK Empowerment 22 November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Communications</dc:creator>
  <cp:lastModifiedBy>Claudia Drewes-Wran</cp:lastModifiedBy>
  <cp:revision>481</cp:revision>
  <cp:lastPrinted>2019-01-28T17:55:35Z</cp:lastPrinted>
  <dcterms:created xsi:type="dcterms:W3CDTF">2013-08-13T08:31:20Z</dcterms:created>
  <dcterms:modified xsi:type="dcterms:W3CDTF">2019-01-29T07:04:45Z</dcterms:modified>
</cp:coreProperties>
</file>