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slideLayouts/slideLayout4.xml" ContentType="application/vnd.openxmlformats-officedocument.presentationml.slideLayout+xml"/>
  <Override PartName="/docProps/app.xml" ContentType="application/vnd.openxmlformats-officedocument.extended-properties+xml"/>
  <Override PartName="/ppt/media/image43.jpg" ContentType="image/jpg"/>
  <Override PartName="/ppt/media/image3.jpg" ContentType="image/jpg"/>
  <Override PartName="/docProps/core.xml" ContentType="application/vnd.openxmlformats-package.core-properties+xml"/>
  <Override PartName="/ppt/commentAuthors.xml" ContentType="application/vnd.openxmlformats-officedocument.presentationml.commentAuthors+xml"/>
  <Override PartName="/ppt/slides/slide20.xml" ContentType="application/vnd.openxmlformats-officedocument.presentationml.slid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theme/theme1.xml" ContentType="application/vnd.openxmlformats-officedocument.theme+xml"/>
  <Override PartName="/ppt/diagrams/quickStyle1.xml" ContentType="application/vnd.openxmlformats-officedocument.drawingml.diagramStyle+xml"/>
  <Override PartName="/ppt/slides/slide11.xml" ContentType="application/vnd.openxmlformats-officedocument.presentationml.slide+xml"/>
  <Override PartName="/ppt/media/image19.jpg" ContentType="image/jpg"/>
  <Override PartName="/ppt/presProps.xml" ContentType="application/vnd.openxmlformats-officedocument.presentationml.presProps+xml"/>
  <Override PartName="/ppt/slideLayouts/slideLayout8.xml" ContentType="application/vnd.openxmlformats-officedocument.presentationml.slideLayout+xml"/>
  <Override PartName="/ppt/slides/slide8.xml" ContentType="application/vnd.openxmlformats-officedocument.presentationml.slide+xml"/>
  <Override PartName="/ppt/notesSlides/notesSlide1.xml" ContentType="application/vnd.openxmlformats-officedocument.presentationml.notesSlide+xml"/>
  <Override PartName="/ppt/slides/slide7.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notesMasters/notesMaster1.xml" ContentType="application/vnd.openxmlformats-officedocument.presentationml.notesMaster+xml"/>
  <Override PartName="/ppt/notesSlides/notesSlide2.xml" ContentType="application/vnd.openxmlformats-officedocument.presentationml.notesSlide+xml"/>
  <Override PartName="/ppt/slides/slide4.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2.xml" ContentType="application/vnd.openxmlformats-officedocument.presentationml.slideLayout+xml"/>
  <Override PartName="/ppt/slides/slide16.xml" ContentType="application/vnd.openxmlformats-officedocument.presentationml.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534" r:id="rId3"/>
    <p:sldId id="531" r:id="rId4"/>
    <p:sldId id="431" r:id="rId5"/>
    <p:sldId id="449" r:id="rId6"/>
    <p:sldId id="451" r:id="rId7"/>
    <p:sldId id="450" r:id="rId8"/>
    <p:sldId id="452" r:id="rId9"/>
    <p:sldId id="538" r:id="rId10"/>
    <p:sldId id="518" r:id="rId11"/>
    <p:sldId id="422" r:id="rId12"/>
    <p:sldId id="509" r:id="rId13"/>
    <p:sldId id="498" r:id="rId14"/>
    <p:sldId id="512" r:id="rId15"/>
    <p:sldId id="268" r:id="rId16"/>
    <p:sldId id="513" r:id="rId17"/>
    <p:sldId id="540" r:id="rId18"/>
    <p:sldId id="457" r:id="rId19"/>
    <p:sldId id="458" r:id="rId20"/>
    <p:sldId id="389" r:id="rId2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a Quaggia" initials="DQ" lastIdx="1" clrIdx="0">
    <p:extLst>
      <p:ext uri="{19B8F6BF-5375-455C-9EA6-DF929625EA0E}">
        <p15:presenceInfo xmlns:p15="http://schemas.microsoft.com/office/powerpoint/2012/main" userId="Daniela Quagg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111" d="100"/>
          <a:sy n="111" d="100"/>
        </p:scale>
        <p:origin x="58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25A11-EF89-487C-81F0-7958533E96B0}" type="doc">
      <dgm:prSet loTypeId="urn:microsoft.com/office/officeart/2005/8/layout/radial4" loCatId="relationship" qsTypeId="urn:microsoft.com/office/officeart/2005/8/quickstyle/simple1#1" qsCatId="simple" csTypeId="urn:microsoft.com/office/officeart/2005/8/colors/accent1_2#1" csCatId="accent1" phldr="1"/>
      <dgm:spPr/>
      <dgm:t>
        <a:bodyPr/>
        <a:lstStyle/>
        <a:p>
          <a:endParaRPr lang="it-IT"/>
        </a:p>
      </dgm:t>
    </dgm:pt>
    <dgm:pt modelId="{BBE2E1A9-05D8-4E22-B64F-D931EED1B01F}">
      <dgm:prSet phldrT="[Testo]"/>
      <dgm:spPr/>
      <dgm:t>
        <a:bodyPr/>
        <a:lstStyle/>
        <a:p>
          <a:r>
            <a:rPr lang="it-IT" dirty="0"/>
            <a:t>2025 </a:t>
          </a:r>
        </a:p>
      </dgm:t>
    </dgm:pt>
    <dgm:pt modelId="{DC2DACBA-B8AF-472D-8A8C-5CEAE03729FC}" type="parTrans" cxnId="{32B7B8DD-8BA3-4385-8F25-4C49DC1D5705}">
      <dgm:prSet/>
      <dgm:spPr/>
      <dgm:t>
        <a:bodyPr/>
        <a:lstStyle/>
        <a:p>
          <a:endParaRPr lang="it-IT"/>
        </a:p>
      </dgm:t>
    </dgm:pt>
    <dgm:pt modelId="{5CC3407A-1579-407A-B696-CAEF46D705D6}" type="sibTrans" cxnId="{32B7B8DD-8BA3-4385-8F25-4C49DC1D5705}">
      <dgm:prSet/>
      <dgm:spPr/>
      <dgm:t>
        <a:bodyPr/>
        <a:lstStyle/>
        <a:p>
          <a:endParaRPr lang="it-IT"/>
        </a:p>
      </dgm:t>
    </dgm:pt>
    <dgm:pt modelId="{3DC00F36-0574-4D29-8EB8-A305DA74DAC8}">
      <dgm:prSet phldrT="[Testo]" custT="1"/>
      <dgm:spPr/>
      <dgm:t>
        <a:bodyPr/>
        <a:lstStyle/>
        <a:p>
          <a:pPr marL="0" lvl="0" indent="0" algn="ctr" defTabSz="1066800">
            <a:lnSpc>
              <a:spcPct val="90000"/>
            </a:lnSpc>
            <a:spcBef>
              <a:spcPct val="0"/>
            </a:spcBef>
            <a:spcAft>
              <a:spcPct val="35000"/>
            </a:spcAft>
            <a:buNone/>
          </a:pPr>
          <a:endParaRPr lang="it-IT" sz="2400" b="1" kern="1200" dirty="0">
            <a:solidFill>
              <a:prstClr val="white"/>
            </a:solidFill>
            <a:latin typeface="Calibri" panose="020F0502020204030204"/>
            <a:ea typeface="+mn-ea"/>
            <a:cs typeface="+mn-cs"/>
          </a:endParaRPr>
        </a:p>
      </dgm:t>
    </dgm:pt>
    <dgm:pt modelId="{B6372674-8EF0-4BA8-AB37-7F673771A4F2}" type="parTrans" cxnId="{BB71511F-5219-4347-82EE-43E8CC8F90D9}">
      <dgm:prSet/>
      <dgm:spPr/>
      <dgm:t>
        <a:bodyPr/>
        <a:lstStyle/>
        <a:p>
          <a:endParaRPr lang="it-IT"/>
        </a:p>
      </dgm:t>
    </dgm:pt>
    <dgm:pt modelId="{C54A9503-4050-4909-9902-5894DEFBE6EF}" type="sibTrans" cxnId="{BB71511F-5219-4347-82EE-43E8CC8F90D9}">
      <dgm:prSet/>
      <dgm:spPr/>
      <dgm:t>
        <a:bodyPr/>
        <a:lstStyle/>
        <a:p>
          <a:endParaRPr lang="it-IT"/>
        </a:p>
      </dgm:t>
    </dgm:pt>
    <dgm:pt modelId="{4EDBB179-111D-4CE9-AE00-AB527EF84788}">
      <dgm:prSet phldrT="[Testo]" custT="1"/>
      <dgm:spPr/>
      <dgm:t>
        <a:bodyPr/>
        <a:lstStyle/>
        <a:p>
          <a:pPr marL="0" lvl="0" indent="0" algn="ctr" defTabSz="1066800">
            <a:lnSpc>
              <a:spcPct val="90000"/>
            </a:lnSpc>
            <a:spcBef>
              <a:spcPct val="0"/>
            </a:spcBef>
            <a:spcAft>
              <a:spcPct val="35000"/>
            </a:spcAft>
            <a:buNone/>
          </a:pPr>
          <a:endParaRPr lang="it-IT" sz="2400" b="1" kern="1200" dirty="0">
            <a:solidFill>
              <a:prstClr val="white"/>
            </a:solidFill>
            <a:latin typeface="Calibri" panose="020F0502020204030204"/>
            <a:ea typeface="+mn-ea"/>
            <a:cs typeface="+mn-cs"/>
          </a:endParaRPr>
        </a:p>
      </dgm:t>
    </dgm:pt>
    <dgm:pt modelId="{EB7D3446-19A6-4C40-B7C6-746E4934434D}" type="parTrans" cxnId="{87B16A0A-3B40-489D-834E-808F18C533C6}">
      <dgm:prSet/>
      <dgm:spPr/>
      <dgm:t>
        <a:bodyPr/>
        <a:lstStyle/>
        <a:p>
          <a:endParaRPr lang="it-IT"/>
        </a:p>
      </dgm:t>
    </dgm:pt>
    <dgm:pt modelId="{142AA883-2E99-402A-B882-7A2A62771662}" type="sibTrans" cxnId="{87B16A0A-3B40-489D-834E-808F18C533C6}">
      <dgm:prSet/>
      <dgm:spPr/>
      <dgm:t>
        <a:bodyPr/>
        <a:lstStyle/>
        <a:p>
          <a:endParaRPr lang="it-IT"/>
        </a:p>
      </dgm:t>
    </dgm:pt>
    <dgm:pt modelId="{D73C48B5-7531-4BAF-9EAF-2ED989B5DDED}">
      <dgm:prSet phldrT="[Testo]" custT="1"/>
      <dgm:spPr/>
      <dgm:t>
        <a:bodyPr/>
        <a:lstStyle/>
        <a:p>
          <a:endParaRPr lang="it-IT" sz="2400" dirty="0">
            <a:latin typeface="+mn-lt"/>
          </a:endParaRPr>
        </a:p>
      </dgm:t>
    </dgm:pt>
    <dgm:pt modelId="{E8E71FD9-4A10-4071-A323-19CB91D258A7}" type="sibTrans" cxnId="{17025CAA-8A2F-4AD1-818D-7ED7A5B05D96}">
      <dgm:prSet/>
      <dgm:spPr/>
      <dgm:t>
        <a:bodyPr/>
        <a:lstStyle/>
        <a:p>
          <a:endParaRPr lang="it-IT"/>
        </a:p>
      </dgm:t>
    </dgm:pt>
    <dgm:pt modelId="{6367EA91-882E-4360-852C-FD2299954B30}" type="parTrans" cxnId="{17025CAA-8A2F-4AD1-818D-7ED7A5B05D96}">
      <dgm:prSet/>
      <dgm:spPr/>
      <dgm:t>
        <a:bodyPr/>
        <a:lstStyle/>
        <a:p>
          <a:endParaRPr lang="it-IT"/>
        </a:p>
      </dgm:t>
    </dgm:pt>
    <dgm:pt modelId="{1C3F1DEB-D789-41D9-9DFE-F19BF5259CD2}" type="pres">
      <dgm:prSet presAssocID="{BA825A11-EF89-487C-81F0-7958533E96B0}" presName="cycle" presStyleCnt="0">
        <dgm:presLayoutVars>
          <dgm:chMax val="1"/>
          <dgm:dir/>
          <dgm:animLvl val="ctr"/>
          <dgm:resizeHandles val="exact"/>
        </dgm:presLayoutVars>
      </dgm:prSet>
      <dgm:spPr/>
    </dgm:pt>
    <dgm:pt modelId="{FB592628-3DF4-4D42-8EC0-8ABCDC5AA191}" type="pres">
      <dgm:prSet presAssocID="{BBE2E1A9-05D8-4E22-B64F-D931EED1B01F}" presName="centerShape" presStyleLbl="node0" presStyleIdx="0" presStyleCnt="1" custScaleX="77594" custScaleY="80251" custLinFactNeighborX="-675" custLinFactNeighborY="-2530"/>
      <dgm:spPr/>
    </dgm:pt>
    <dgm:pt modelId="{0E96FF13-781E-48CC-AAD3-8179BCC33CB2}" type="pres">
      <dgm:prSet presAssocID="{6367EA91-882E-4360-852C-FD2299954B30}" presName="parTrans" presStyleLbl="bgSibTrans2D1" presStyleIdx="0" presStyleCnt="3" custLinFactNeighborX="-4338" custLinFactNeighborY="37507"/>
      <dgm:spPr/>
    </dgm:pt>
    <dgm:pt modelId="{3DB5D25D-9BA0-42E4-86EE-EA9EE843255B}" type="pres">
      <dgm:prSet presAssocID="{D73C48B5-7531-4BAF-9EAF-2ED989B5DDED}" presName="node" presStyleLbl="node1" presStyleIdx="0" presStyleCnt="3" custScaleX="128295" custScaleY="105186" custRadScaleRad="119937" custRadScaleInc="-8363">
        <dgm:presLayoutVars>
          <dgm:bulletEnabled val="1"/>
        </dgm:presLayoutVars>
      </dgm:prSet>
      <dgm:spPr/>
    </dgm:pt>
    <dgm:pt modelId="{1A3C016F-DBA7-497E-8CF7-BD01EFE11D7C}" type="pres">
      <dgm:prSet presAssocID="{B6372674-8EF0-4BA8-AB37-7F673771A4F2}" presName="parTrans" presStyleLbl="bgSibTrans2D1" presStyleIdx="1" presStyleCnt="3"/>
      <dgm:spPr/>
    </dgm:pt>
    <dgm:pt modelId="{45E127AC-29DB-4160-B9B8-2F97E44EFCAD}" type="pres">
      <dgm:prSet presAssocID="{3DC00F36-0574-4D29-8EB8-A305DA74DAC8}" presName="node" presStyleLbl="node1" presStyleIdx="1" presStyleCnt="3" custScaleX="131108">
        <dgm:presLayoutVars>
          <dgm:bulletEnabled val="1"/>
        </dgm:presLayoutVars>
      </dgm:prSet>
      <dgm:spPr/>
    </dgm:pt>
    <dgm:pt modelId="{D0FC58F3-B507-48D1-B316-751F4E96F06B}" type="pres">
      <dgm:prSet presAssocID="{EB7D3446-19A6-4C40-B7C6-746E4934434D}" presName="parTrans" presStyleLbl="bgSibTrans2D1" presStyleIdx="2" presStyleCnt="3" custLinFactNeighborX="3263" custLinFactNeighborY="44786"/>
      <dgm:spPr/>
    </dgm:pt>
    <dgm:pt modelId="{5021B382-D6E5-4B5D-B0A8-0875E8C95E2D}" type="pres">
      <dgm:prSet presAssocID="{4EDBB179-111D-4CE9-AE00-AB527EF84788}" presName="node" presStyleLbl="node1" presStyleIdx="2" presStyleCnt="3" custScaleX="151280" custRadScaleRad="121709" custRadScaleInc="11836">
        <dgm:presLayoutVars>
          <dgm:bulletEnabled val="1"/>
        </dgm:presLayoutVars>
      </dgm:prSet>
      <dgm:spPr/>
    </dgm:pt>
  </dgm:ptLst>
  <dgm:cxnLst>
    <dgm:cxn modelId="{87B16A0A-3B40-489D-834E-808F18C533C6}" srcId="{BBE2E1A9-05D8-4E22-B64F-D931EED1B01F}" destId="{4EDBB179-111D-4CE9-AE00-AB527EF84788}" srcOrd="2" destOrd="0" parTransId="{EB7D3446-19A6-4C40-B7C6-746E4934434D}" sibTransId="{142AA883-2E99-402A-B882-7A2A62771662}"/>
    <dgm:cxn modelId="{1DD0FB18-AD92-43C0-95C4-4334581308F9}" type="presOf" srcId="{6367EA91-882E-4360-852C-FD2299954B30}" destId="{0E96FF13-781E-48CC-AAD3-8179BCC33CB2}" srcOrd="0" destOrd="0" presId="urn:microsoft.com/office/officeart/2005/8/layout/radial4"/>
    <dgm:cxn modelId="{BB71511F-5219-4347-82EE-43E8CC8F90D9}" srcId="{BBE2E1A9-05D8-4E22-B64F-D931EED1B01F}" destId="{3DC00F36-0574-4D29-8EB8-A305DA74DAC8}" srcOrd="1" destOrd="0" parTransId="{B6372674-8EF0-4BA8-AB37-7F673771A4F2}" sibTransId="{C54A9503-4050-4909-9902-5894DEFBE6EF}"/>
    <dgm:cxn modelId="{5251EE2A-339A-4A9D-9D7C-6DA0F5857CC8}" type="presOf" srcId="{BBE2E1A9-05D8-4E22-B64F-D931EED1B01F}" destId="{FB592628-3DF4-4D42-8EC0-8ABCDC5AA191}" srcOrd="0" destOrd="0" presId="urn:microsoft.com/office/officeart/2005/8/layout/radial4"/>
    <dgm:cxn modelId="{CD98E22B-2848-4FE0-AB7B-DF1144CBEBAD}" type="presOf" srcId="{BA825A11-EF89-487C-81F0-7958533E96B0}" destId="{1C3F1DEB-D789-41D9-9DFE-F19BF5259CD2}" srcOrd="0" destOrd="0" presId="urn:microsoft.com/office/officeart/2005/8/layout/radial4"/>
    <dgm:cxn modelId="{C55B603F-3A9D-4684-894F-E3F8DBB80972}" type="presOf" srcId="{D73C48B5-7531-4BAF-9EAF-2ED989B5DDED}" destId="{3DB5D25D-9BA0-42E4-86EE-EA9EE843255B}" srcOrd="0" destOrd="0" presId="urn:microsoft.com/office/officeart/2005/8/layout/radial4"/>
    <dgm:cxn modelId="{E42E2046-A301-4802-9F8C-191FB791F03D}" type="presOf" srcId="{EB7D3446-19A6-4C40-B7C6-746E4934434D}" destId="{D0FC58F3-B507-48D1-B316-751F4E96F06B}" srcOrd="0" destOrd="0" presId="urn:microsoft.com/office/officeart/2005/8/layout/radial4"/>
    <dgm:cxn modelId="{17025CAA-8A2F-4AD1-818D-7ED7A5B05D96}" srcId="{BBE2E1A9-05D8-4E22-B64F-D931EED1B01F}" destId="{D73C48B5-7531-4BAF-9EAF-2ED989B5DDED}" srcOrd="0" destOrd="0" parTransId="{6367EA91-882E-4360-852C-FD2299954B30}" sibTransId="{E8E71FD9-4A10-4071-A323-19CB91D258A7}"/>
    <dgm:cxn modelId="{684F11B3-B5C2-4F26-8112-FD761B10BA38}" type="presOf" srcId="{3DC00F36-0574-4D29-8EB8-A305DA74DAC8}" destId="{45E127AC-29DB-4160-B9B8-2F97E44EFCAD}" srcOrd="0" destOrd="0" presId="urn:microsoft.com/office/officeart/2005/8/layout/radial4"/>
    <dgm:cxn modelId="{F55C1ABF-0609-4590-94FA-409B42DEB6DB}" type="presOf" srcId="{B6372674-8EF0-4BA8-AB37-7F673771A4F2}" destId="{1A3C016F-DBA7-497E-8CF7-BD01EFE11D7C}" srcOrd="0" destOrd="0" presId="urn:microsoft.com/office/officeart/2005/8/layout/radial4"/>
    <dgm:cxn modelId="{906E29C2-B98D-44EF-B8D8-4CF097BB18DA}" type="presOf" srcId="{4EDBB179-111D-4CE9-AE00-AB527EF84788}" destId="{5021B382-D6E5-4B5D-B0A8-0875E8C95E2D}" srcOrd="0" destOrd="0" presId="urn:microsoft.com/office/officeart/2005/8/layout/radial4"/>
    <dgm:cxn modelId="{32B7B8DD-8BA3-4385-8F25-4C49DC1D5705}" srcId="{BA825A11-EF89-487C-81F0-7958533E96B0}" destId="{BBE2E1A9-05D8-4E22-B64F-D931EED1B01F}" srcOrd="0" destOrd="0" parTransId="{DC2DACBA-B8AF-472D-8A8C-5CEAE03729FC}" sibTransId="{5CC3407A-1579-407A-B696-CAEF46D705D6}"/>
    <dgm:cxn modelId="{E9DC9C0F-29DA-4591-A426-12A5B65CDA70}" type="presParOf" srcId="{1C3F1DEB-D789-41D9-9DFE-F19BF5259CD2}" destId="{FB592628-3DF4-4D42-8EC0-8ABCDC5AA191}" srcOrd="0" destOrd="0" presId="urn:microsoft.com/office/officeart/2005/8/layout/radial4"/>
    <dgm:cxn modelId="{ED6E23E4-93AF-48B0-A3F1-71D7BAE4ED86}" type="presParOf" srcId="{1C3F1DEB-D789-41D9-9DFE-F19BF5259CD2}" destId="{0E96FF13-781E-48CC-AAD3-8179BCC33CB2}" srcOrd="1" destOrd="0" presId="urn:microsoft.com/office/officeart/2005/8/layout/radial4"/>
    <dgm:cxn modelId="{D59B99BA-4A17-4B03-A1D2-D570A12E90C1}" type="presParOf" srcId="{1C3F1DEB-D789-41D9-9DFE-F19BF5259CD2}" destId="{3DB5D25D-9BA0-42E4-86EE-EA9EE843255B}" srcOrd="2" destOrd="0" presId="urn:microsoft.com/office/officeart/2005/8/layout/radial4"/>
    <dgm:cxn modelId="{68113DDD-8EDC-47D6-9F28-32B52E215710}" type="presParOf" srcId="{1C3F1DEB-D789-41D9-9DFE-F19BF5259CD2}" destId="{1A3C016F-DBA7-497E-8CF7-BD01EFE11D7C}" srcOrd="3" destOrd="0" presId="urn:microsoft.com/office/officeart/2005/8/layout/radial4"/>
    <dgm:cxn modelId="{8F6E0A02-30CB-44EF-A216-353BEC9F44D3}" type="presParOf" srcId="{1C3F1DEB-D789-41D9-9DFE-F19BF5259CD2}" destId="{45E127AC-29DB-4160-B9B8-2F97E44EFCAD}" srcOrd="4" destOrd="0" presId="urn:microsoft.com/office/officeart/2005/8/layout/radial4"/>
    <dgm:cxn modelId="{AC15AB4A-54AF-4820-98E4-2DB389600391}" type="presParOf" srcId="{1C3F1DEB-D789-41D9-9DFE-F19BF5259CD2}" destId="{D0FC58F3-B507-48D1-B316-751F4E96F06B}" srcOrd="5" destOrd="0" presId="urn:microsoft.com/office/officeart/2005/8/layout/radial4"/>
    <dgm:cxn modelId="{39F2200E-DBEE-4F48-BDA7-220C1FC5735A}" type="presParOf" srcId="{1C3F1DEB-D789-41D9-9DFE-F19BF5259CD2}" destId="{5021B382-D6E5-4B5D-B0A8-0875E8C95E2D}"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92628-3DF4-4D42-8EC0-8ABCDC5AA191}">
      <dsp:nvSpPr>
        <dsp:cNvPr id="0" name=""/>
        <dsp:cNvSpPr/>
      </dsp:nvSpPr>
      <dsp:spPr>
        <a:xfrm>
          <a:off x="2965890" y="3221303"/>
          <a:ext cx="1846721" cy="190995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2133600">
            <a:lnSpc>
              <a:spcPct val="90000"/>
            </a:lnSpc>
            <a:spcBef>
              <a:spcPct val="0"/>
            </a:spcBef>
            <a:spcAft>
              <a:spcPct val="35000"/>
            </a:spcAft>
            <a:buNone/>
          </a:pPr>
          <a:r>
            <a:rPr lang="it-IT" sz="4800" kern="1200" dirty="0"/>
            <a:t>2025 </a:t>
          </a:r>
        </a:p>
      </dsp:txBody>
      <dsp:txXfrm>
        <a:off x="3236336" y="3501010"/>
        <a:ext cx="1305829" cy="1350543"/>
      </dsp:txXfrm>
    </dsp:sp>
    <dsp:sp modelId="{0E96FF13-781E-48CC-AAD3-8179BCC33CB2}">
      <dsp:nvSpPr>
        <dsp:cNvPr id="0" name=""/>
        <dsp:cNvSpPr/>
      </dsp:nvSpPr>
      <dsp:spPr>
        <a:xfrm rot="12855622">
          <a:off x="930752" y="2882160"/>
          <a:ext cx="2177063" cy="67829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DB5D25D-9BA0-42E4-86EE-EA9EE843255B}">
      <dsp:nvSpPr>
        <dsp:cNvPr id="0" name=""/>
        <dsp:cNvSpPr/>
      </dsp:nvSpPr>
      <dsp:spPr>
        <a:xfrm>
          <a:off x="-236295" y="1402811"/>
          <a:ext cx="2900725" cy="19025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endParaRPr lang="it-IT" sz="2400" kern="1200" dirty="0">
            <a:latin typeface="+mn-lt"/>
          </a:endParaRPr>
        </a:p>
      </dsp:txBody>
      <dsp:txXfrm>
        <a:off x="-180570" y="1458536"/>
        <a:ext cx="2789275" cy="1791138"/>
      </dsp:txXfrm>
    </dsp:sp>
    <dsp:sp modelId="{1A3C016F-DBA7-497E-8CF7-BD01EFE11D7C}">
      <dsp:nvSpPr>
        <dsp:cNvPr id="0" name=""/>
        <dsp:cNvSpPr/>
      </dsp:nvSpPr>
      <dsp:spPr>
        <a:xfrm rot="16248880">
          <a:off x="2880829" y="1723011"/>
          <a:ext cx="2076967" cy="67829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E127AC-29DB-4160-B9B8-2F97E44EFCAD}">
      <dsp:nvSpPr>
        <dsp:cNvPr id="0" name=""/>
        <dsp:cNvSpPr/>
      </dsp:nvSpPr>
      <dsp:spPr>
        <a:xfrm>
          <a:off x="2451914" y="119387"/>
          <a:ext cx="2964326" cy="18087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endParaRPr lang="it-IT" sz="2400" b="1" kern="1200" dirty="0">
            <a:solidFill>
              <a:prstClr val="white"/>
            </a:solidFill>
            <a:latin typeface="Calibri" panose="020F0502020204030204"/>
            <a:ea typeface="+mn-ea"/>
            <a:cs typeface="+mn-cs"/>
          </a:endParaRPr>
        </a:p>
      </dsp:txBody>
      <dsp:txXfrm>
        <a:off x="2504891" y="172364"/>
        <a:ext cx="2858372" cy="1702830"/>
      </dsp:txXfrm>
    </dsp:sp>
    <dsp:sp modelId="{D0FC58F3-B507-48D1-B316-751F4E96F06B}">
      <dsp:nvSpPr>
        <dsp:cNvPr id="0" name=""/>
        <dsp:cNvSpPr/>
      </dsp:nvSpPr>
      <dsp:spPr>
        <a:xfrm rot="19684208">
          <a:off x="4694147" y="2999179"/>
          <a:ext cx="2197939" cy="678294"/>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021B382-D6E5-4B5D-B0A8-0875E8C95E2D}">
      <dsp:nvSpPr>
        <dsp:cNvPr id="0" name=""/>
        <dsp:cNvSpPr/>
      </dsp:nvSpPr>
      <dsp:spPr>
        <a:xfrm>
          <a:off x="4943883" y="1548929"/>
          <a:ext cx="3420412" cy="180878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endParaRPr lang="it-IT" sz="2400" b="1" kern="1200" dirty="0">
            <a:solidFill>
              <a:prstClr val="white"/>
            </a:solidFill>
            <a:latin typeface="Calibri" panose="020F0502020204030204"/>
            <a:ea typeface="+mn-ea"/>
            <a:cs typeface="+mn-cs"/>
          </a:endParaRPr>
        </a:p>
      </dsp:txBody>
      <dsp:txXfrm>
        <a:off x="4996860" y="1601906"/>
        <a:ext cx="3314458" cy="1702830"/>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7BAE5-CD48-4413-97CA-25A84732D1E5}" type="datetimeFigureOut">
              <a:rPr lang="it-IT" smtClean="0"/>
              <a:t>28/09/2026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922CAD-B560-4712-AE40-C699416DF6C5}" type="slidenum">
              <a:rPr lang="it-IT" smtClean="0"/>
              <a:t>‹#›</a:t>
            </a:fld>
            <a:endParaRPr lang="it-IT"/>
          </a:p>
        </p:txBody>
      </p:sp>
    </p:spTree>
    <p:extLst>
      <p:ext uri="{BB962C8B-B14F-4D97-AF65-F5344CB8AC3E}">
        <p14:creationId xmlns:p14="http://schemas.microsoft.com/office/powerpoint/2010/main" val="524790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6BFC4CE9-350B-4F33-8C19-28C2A939B634}" type="slidenum">
              <a:rPr lang="it-IT" smtClean="0"/>
              <a:t>13</a:t>
            </a:fld>
            <a:endParaRPr lang="it-IT"/>
          </a:p>
        </p:txBody>
      </p:sp>
    </p:spTree>
    <p:extLst>
      <p:ext uri="{BB962C8B-B14F-4D97-AF65-F5344CB8AC3E}">
        <p14:creationId xmlns:p14="http://schemas.microsoft.com/office/powerpoint/2010/main" val="1686227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7:notes"/>
          <p:cNvSpPr txBox="1">
            <a:spLocks noGrp="1"/>
          </p:cNvSpPr>
          <p:nvPr>
            <p:ph type="body" idx="1"/>
          </p:nvPr>
        </p:nvSpPr>
        <p:spPr>
          <a:xfrm>
            <a:off x="992188" y="3271838"/>
            <a:ext cx="7942262" cy="2676525"/>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17:notes"/>
          <p:cNvSpPr>
            <a:spLocks noGrp="1" noRot="1" noChangeAspect="1"/>
          </p:cNvSpPr>
          <p:nvPr>
            <p:ph type="sldImg" idx="2"/>
          </p:nvPr>
        </p:nvSpPr>
        <p:spPr>
          <a:xfrm>
            <a:off x="2925763" y="849313"/>
            <a:ext cx="4075112" cy="229393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3631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1AF1E59E-2ACF-4B64-A8C8-CF6C2C21CE0E}" type="datetimeFigureOut">
              <a:rPr lang="it-IT" smtClean="0"/>
              <a:t>28/09/2026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1633268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AF1E59E-2ACF-4B64-A8C8-CF6C2C21CE0E}" type="datetimeFigureOut">
              <a:rPr lang="it-IT" smtClean="0"/>
              <a:t>28/09/2026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1791874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1AF1E59E-2ACF-4B64-A8C8-CF6C2C21CE0E}" type="datetimeFigureOut">
              <a:rPr lang="it-IT" smtClean="0"/>
              <a:t>28/09/2026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59275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1AF1E59E-2ACF-4B64-A8C8-CF6C2C21CE0E}" type="datetimeFigureOut">
              <a:rPr lang="it-IT" smtClean="0"/>
              <a:t>28/09/2026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221402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1AF1E59E-2ACF-4B64-A8C8-CF6C2C21CE0E}" type="datetimeFigureOut">
              <a:rPr lang="it-IT" smtClean="0"/>
              <a:t>28/09/2026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1731214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1AF1E59E-2ACF-4B64-A8C8-CF6C2C21CE0E}" type="datetimeFigureOut">
              <a:rPr lang="it-IT" smtClean="0"/>
              <a:t>28/09/2026</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3444928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AF1E59E-2ACF-4B64-A8C8-CF6C2C21CE0E}" type="datetimeFigureOut">
              <a:rPr lang="it-IT" smtClean="0"/>
              <a:t>28/09/2026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3704183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AF1E59E-2ACF-4B64-A8C8-CF6C2C21CE0E}" type="datetimeFigureOut">
              <a:rPr lang="it-IT" smtClean="0"/>
              <a:t>28/09/2026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4042179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1AF1E59E-2ACF-4B64-A8C8-CF6C2C21CE0E}" type="datetimeFigureOut">
              <a:rPr lang="it-IT" smtClean="0"/>
              <a:t>28/09/2026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3274611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AF1E59E-2ACF-4B64-A8C8-CF6C2C21CE0E}" type="datetimeFigureOut">
              <a:rPr lang="it-IT" smtClean="0"/>
              <a:t>28/09/2026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4028079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AF1E59E-2ACF-4B64-A8C8-CF6C2C21CE0E}" type="datetimeFigureOut">
              <a:rPr lang="it-IT" smtClean="0"/>
              <a:t>28/09/2026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48B6664-96AA-4D9A-BA7B-D5E4F4C79E0A}" type="slidenum">
              <a:rPr lang="it-IT" smtClean="0"/>
              <a:t>‹#›</a:t>
            </a:fld>
            <a:endParaRPr lang="it-IT"/>
          </a:p>
        </p:txBody>
      </p:sp>
    </p:spTree>
    <p:extLst>
      <p:ext uri="{BB962C8B-B14F-4D97-AF65-F5344CB8AC3E}">
        <p14:creationId xmlns:p14="http://schemas.microsoft.com/office/powerpoint/2010/main" val="287111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0070C0"/>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09945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F1E59E-2ACF-4B64-A8C8-CF6C2C21CE0E}" type="datetimeFigureOut">
              <a:rPr lang="it-IT" smtClean="0"/>
              <a:t>28/09/2026</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B6664-96AA-4D9A-BA7B-D5E4F4C79E0A}" type="slidenum">
              <a:rPr lang="it-IT" smtClean="0"/>
              <a:t>‹#›</a:t>
            </a:fld>
            <a:endParaRPr lang="it-IT"/>
          </a:p>
        </p:txBody>
      </p:sp>
    </p:spTree>
    <p:extLst>
      <p:ext uri="{BB962C8B-B14F-4D97-AF65-F5344CB8AC3E}">
        <p14:creationId xmlns:p14="http://schemas.microsoft.com/office/powerpoint/2010/main" val="3686480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labsus.org/2015/10/il-principe-il-rospo-ed-i-beni-comun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www.g7italy.it/wp-content/uploads/Media_Handbook_Health_ENG.pdf" TargetMode="External"/><Relationship Id="rId3" Type="http://schemas.openxmlformats.org/officeDocument/2006/relationships/image" Target="../media/image4.jpg"/><Relationship Id="rId7" Type="http://schemas.openxmlformats.org/officeDocument/2006/relationships/image" Target="../media/image6.jpeg"/><Relationship Id="rId2" Type="http://schemas.openxmlformats.org/officeDocument/2006/relationships/hyperlink" Target="https://www.who.int/publications/i/item/9789240010529" TargetMode="External"/><Relationship Id="rId1" Type="http://schemas.openxmlformats.org/officeDocument/2006/relationships/slideLayout" Target="../slideLayouts/slideLayout12.xml"/><Relationship Id="rId6" Type="http://schemas.openxmlformats.org/officeDocument/2006/relationships/hyperlink" Target="https://health.ec.europa.eu/latest-updates/commission-adopts-eu4health-2024-work-programme-eu7524-million-funding-strengthen-european-health-2023-12-05_en" TargetMode="External"/><Relationship Id="rId5" Type="http://schemas.openxmlformats.org/officeDocument/2006/relationships/image" Target="../media/image5.png"/><Relationship Id="rId10" Type="http://schemas.openxmlformats.org/officeDocument/2006/relationships/hyperlink" Target="https://www.g7italy.it/wp-content/uploads/G7-Health-Ministers-Communique.pdf" TargetMode="External"/><Relationship Id="rId4" Type="http://schemas.openxmlformats.org/officeDocument/2006/relationships/hyperlink" Target="https://www.who.int/initiatives/sdg3-global-action-plan" TargetMode="External"/><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hyperlink" Target="https://www.europarl.europa.eu/resources/library/media/20220509RES29121/20220509RES29121.pdf" TargetMode="External"/><Relationship Id="rId2" Type="http://schemas.openxmlformats.org/officeDocument/2006/relationships/hyperlink" Target="https://commission.europa.eu/strategy-and-policy/priorities-2019-2024/new-push-european-democracy/conference-future-europe_en" TargetMode="External"/><Relationship Id="rId1" Type="http://schemas.openxmlformats.org/officeDocument/2006/relationships/slideLayout" Target="../slideLayouts/slideLayout12.xml"/><Relationship Id="rId6" Type="http://schemas.openxmlformats.org/officeDocument/2006/relationships/hyperlink" Target="https://eur-lex.europa.eu/legal-content/IT/TXT/?uri=LEGISSUM%3A4301854" TargetMode="External"/><Relationship Id="rId5" Type="http://schemas.openxmlformats.org/officeDocument/2006/relationships/hyperlink" Target="https://www.eunews.it/2022/01/07/conferenza-sul-futuro-delleuropa-e-lora-delle-raccomandazioni-dei-cittadini-su-clima-e-sanita/166054" TargetMode="Externa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europarl.europa.eu/doceo/document/TA-9-2022-0056_EN.pdf" TargetMode="External"/><Relationship Id="rId1" Type="http://schemas.openxmlformats.org/officeDocument/2006/relationships/slideLayout" Target="../slideLayouts/slideLayout12.xml"/><Relationship Id="rId6" Type="http://schemas.openxmlformats.org/officeDocument/2006/relationships/hyperlink" Target="https://fra.europa.eu/en/publication/2022/civic-space-2022-update" TargetMode="External"/><Relationship Id="rId5" Type="http://schemas.openxmlformats.org/officeDocument/2006/relationships/image" Target="../media/image10.jpg"/><Relationship Id="rId4" Type="http://schemas.openxmlformats.org/officeDocument/2006/relationships/hyperlink" Target="https://fra.europa.eu/sites/default/files/fra_uploads/fra-2022-protecting-civic-space_en.pdf"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undp.org/publications/strengthening-civic-space-and-civil-society-engagement-hiv-response" TargetMode="External"/><Relationship Id="rId1" Type="http://schemas.openxmlformats.org/officeDocument/2006/relationships/slideLayout" Target="../slideLayouts/slideLayout12.xml"/><Relationship Id="rId6" Type="http://schemas.openxmlformats.org/officeDocument/2006/relationships/image" Target="../media/image14.jpeg"/><Relationship Id="rId5" Type="http://schemas.openxmlformats.org/officeDocument/2006/relationships/hyperlink" Target="https://mailchi.mp/ecas/state-of-the-union-citizens-rights-2025-conference-agenda?e=d9d03b55e0" TargetMode="Externa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8" Type="http://schemas.openxmlformats.org/officeDocument/2006/relationships/hyperlink" Target="https://www.sanitainformazione.it/eu4health-2026-manca-la-maggioranza-lepf-chiede-fondi-stabili-per-le-organizzazioni-dei-pazienti/" TargetMode="External"/><Relationship Id="rId3" Type="http://schemas.openxmlformats.org/officeDocument/2006/relationships/image" Target="../media/image15.png"/><Relationship Id="rId7" Type="http://schemas.openxmlformats.org/officeDocument/2006/relationships/image" Target="../media/image17.jpeg"/><Relationship Id="rId2" Type="http://schemas.openxmlformats.org/officeDocument/2006/relationships/hyperlink" Target="https://www.eu-patient.eu/news/latest-epf-news/2024/joint-letter-on-eu4health-budget-cuts/" TargetMode="External"/><Relationship Id="rId1" Type="http://schemas.openxmlformats.org/officeDocument/2006/relationships/slideLayout" Target="../slideLayouts/slideLayout12.xml"/><Relationship Id="rId6" Type="http://schemas.openxmlformats.org/officeDocument/2006/relationships/hyperlink" Target="https://eu4health.eu/70-meps-call-for-urgent-restoration-of-eu4health-operating-grants-for-health-civil-society/" TargetMode="External"/><Relationship Id="rId5" Type="http://schemas.openxmlformats.org/officeDocument/2006/relationships/image" Target="../media/image16.png"/><Relationship Id="rId4" Type="http://schemas.openxmlformats.org/officeDocument/2006/relationships/hyperlink" Target="https://www.eu-patient.eu/news/latest-epf-news/2026/member-states-initiative-to-reinstate-operating-grants-for-health-ngos-under-eu4health/" TargetMode="External"/><Relationship Id="rId9" Type="http://schemas.openxmlformats.org/officeDocument/2006/relationships/hyperlink" Target="https://www.ilfattoquotidiano.it/2025/04/08/fondi-ong-ue-soldi-poche-organizzazioni-governi-manca-trasparenza/7945336/"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commission.europa.eu/document/e6cd4328-673c-4e7a-8683-f63ffb2cf648_en" TargetMode="External"/><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hyperlink" Target="https://ec.europa.eu/commission/presscorner/detail/en/SPEECH_20_165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8" Type="http://schemas.openxmlformats.org/officeDocument/2006/relationships/hyperlink" Target="https://www.activecitizenship.net/multimedia/files/charter-of-rights/the-charter-in-several-languages/leaflet/Slovakia-Front-and-Back.pdf" TargetMode="External"/><Relationship Id="rId13" Type="http://schemas.openxmlformats.org/officeDocument/2006/relationships/image" Target="../media/image27.jpg"/><Relationship Id="rId3" Type="http://schemas.openxmlformats.org/officeDocument/2006/relationships/image" Target="../media/image22.jpg"/><Relationship Id="rId7" Type="http://schemas.openxmlformats.org/officeDocument/2006/relationships/image" Target="../media/image24.jpg"/><Relationship Id="rId12" Type="http://schemas.openxmlformats.org/officeDocument/2006/relationships/hyperlink" Target="https://clinicalcasereportsjournal.com/article/1000084/the-relevance-of-the-european-charter-of-patients-rights-as-a-tool-for-advocacy-in-the-framework-of-the-covid-19-pandemic" TargetMode="External"/><Relationship Id="rId17" Type="http://schemas.openxmlformats.org/officeDocument/2006/relationships/image" Target="../media/image29.jpg"/><Relationship Id="rId2" Type="http://schemas.openxmlformats.org/officeDocument/2006/relationships/hyperlink" Target="http://ec.europa.eu/health/ph_overview/co_operation/mobility/docs/health_services_co108_en.pdf" TargetMode="External"/><Relationship Id="rId16" Type="http://schemas.openxmlformats.org/officeDocument/2006/relationships/hyperlink" Target="https://www.activecitizenship.net/multimedia/import/images/patientsrights/poster_italy.pdf" TargetMode="External"/><Relationship Id="rId1" Type="http://schemas.openxmlformats.org/officeDocument/2006/relationships/slideLayout" Target="../slideLayouts/slideLayout2.xml"/><Relationship Id="rId6" Type="http://schemas.openxmlformats.org/officeDocument/2006/relationships/hyperlink" Target="https://www.activecitizenship.net/multimedia/import/images/patientsrights/leaflet_malta.pdf" TargetMode="External"/><Relationship Id="rId11" Type="http://schemas.openxmlformats.org/officeDocument/2006/relationships/image" Target="../media/image26.jpg"/><Relationship Id="rId5" Type="http://schemas.openxmlformats.org/officeDocument/2006/relationships/image" Target="../media/image23.jpg"/><Relationship Id="rId15" Type="http://schemas.openxmlformats.org/officeDocument/2006/relationships/image" Target="../media/image28.jpg"/><Relationship Id="rId10" Type="http://schemas.openxmlformats.org/officeDocument/2006/relationships/hyperlink" Target="https://www.activecitizenship.net/multimedia/files/charter-of-rights/the-charter-in-several-languages/leaflet/Greece-Front-and-Back.pdf" TargetMode="External"/><Relationship Id="rId4" Type="http://schemas.openxmlformats.org/officeDocument/2006/relationships/hyperlink" Target="https://www.activecitizenship.net/multimedia/files/charter-of-rights/the-charter-in-several-languages/leaflet/2023Edition_bulgarian-leaflet.pdf" TargetMode="External"/><Relationship Id="rId9" Type="http://schemas.openxmlformats.org/officeDocument/2006/relationships/image" Target="../media/image25.jpg"/><Relationship Id="rId14" Type="http://schemas.openxmlformats.org/officeDocument/2006/relationships/hyperlink" Target="https://www.activecitizenship.net/multimedia/files/charter-of-rights/the-charter-in-several-languages/leaflet/Germany-leaflet.pdf"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news.err.ee/109410/eu-ranks-estonia-6th-for-patient-rights-protection" TargetMode="External"/><Relationship Id="rId13" Type="http://schemas.openxmlformats.org/officeDocument/2006/relationships/hyperlink" Target="https://bmcmedethics.biomedcentral.com/articles/10.1186/s12910-021-00714-3" TargetMode="External"/><Relationship Id="rId18" Type="http://schemas.openxmlformats.org/officeDocument/2006/relationships/hyperlink" Target="http://www.activecitizenship.net/files/patients_rights/european-active-citizens-for-vaccination-2019/European-active-citizens-for-vaccination-focus-on-Spain-(2019-2020)-COMPLETO.pdf" TargetMode="External"/><Relationship Id="rId3" Type="http://schemas.openxmlformats.org/officeDocument/2006/relationships/hyperlink" Target="https://www.activecitizenship.net/projects/461" TargetMode="External"/><Relationship Id="rId21" Type="http://schemas.openxmlformats.org/officeDocument/2006/relationships/image" Target="../media/image36.jpeg"/><Relationship Id="rId7" Type="http://schemas.openxmlformats.org/officeDocument/2006/relationships/image" Target="../media/image32.jpg"/><Relationship Id="rId12" Type="http://schemas.openxmlformats.org/officeDocument/2006/relationships/hyperlink" Target="https://pubmed.ncbi.nlm.nih.gov/34749721/" TargetMode="External"/><Relationship Id="rId17" Type="http://schemas.openxmlformats.org/officeDocument/2006/relationships/image" Target="../media/image35.png"/><Relationship Id="rId25" Type="http://schemas.openxmlformats.org/officeDocument/2006/relationships/image" Target="../media/image39.png"/><Relationship Id="rId2" Type="http://schemas.openxmlformats.org/officeDocument/2006/relationships/notesSlide" Target="../notesSlides/notesSlide1.xml"/><Relationship Id="rId16" Type="http://schemas.openxmlformats.org/officeDocument/2006/relationships/hyperlink" Target="https://www.syncsci.com/journal/AHB/article/view/425/350" TargetMode="External"/><Relationship Id="rId20" Type="http://schemas.openxmlformats.org/officeDocument/2006/relationships/hyperlink" Target="http://www.activecitizenship.net/files/patients_rights/european-active-citizens-for-vaccination-2019/European-active-citizens-for-vaccination-focus-on-Poland-(2019-2020)-COMPLETO.pdf" TargetMode="External"/><Relationship Id="rId1" Type="http://schemas.openxmlformats.org/officeDocument/2006/relationships/slideLayout" Target="../slideLayouts/slideLayout2.xml"/><Relationship Id="rId6" Type="http://schemas.openxmlformats.org/officeDocument/2006/relationships/image" Target="../media/image31.jpg"/><Relationship Id="rId11" Type="http://schemas.openxmlformats.org/officeDocument/2006/relationships/hyperlink" Target="https://www.activecitizenship.net/insights/442" TargetMode="External"/><Relationship Id="rId24" Type="http://schemas.openxmlformats.org/officeDocument/2006/relationships/image" Target="../media/image38.png"/><Relationship Id="rId5" Type="http://schemas.openxmlformats.org/officeDocument/2006/relationships/hyperlink" Target="https://www.vanaraamat.ee/koostaja_Pille_Ilves_toimetaja_Anne_Veskimeister_Euroopa_patsientide_oiguste_harta_Ko_61376-40.htm" TargetMode="External"/><Relationship Id="rId15" Type="http://schemas.openxmlformats.org/officeDocument/2006/relationships/image" Target="../media/image34.jpeg"/><Relationship Id="rId23" Type="http://schemas.openxmlformats.org/officeDocument/2006/relationships/image" Target="../media/image37.png"/><Relationship Id="rId10" Type="http://schemas.openxmlformats.org/officeDocument/2006/relationships/hyperlink" Target="https://www.activecitizenship.net/multimedia/import/files/patients_rights/civic_assessment/european_patients_rights_day_report_light.pdf" TargetMode="External"/><Relationship Id="rId19" Type="http://schemas.openxmlformats.org/officeDocument/2006/relationships/hyperlink" Target="http://www.activecitizenship.net/files/patients_rights/european-active-citizens-for-vaccination-2019/European-active-citizens-for-vaccination-focus-on-Hungary-2019-2020-COMPLETO.pdf" TargetMode="External"/><Relationship Id="rId4" Type="http://schemas.openxmlformats.org/officeDocument/2006/relationships/image" Target="../media/image30.jpg"/><Relationship Id="rId9" Type="http://schemas.openxmlformats.org/officeDocument/2006/relationships/hyperlink" Target="https://www.activecitizenship.net/projects/460" TargetMode="External"/><Relationship Id="rId14" Type="http://schemas.openxmlformats.org/officeDocument/2006/relationships/image" Target="../media/image33.png"/><Relationship Id="rId22" Type="http://schemas.openxmlformats.org/officeDocument/2006/relationships/hyperlink" Target="https://www.cittadinanzattiva.it/approfondimenti/1912-agenzia-di-valutazione-civica.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hyperlink" Target="https://eur-lex.europa.eu/legal-content/EN/TXT/PDF/?uri=CELEX:52006XG0622(01)&amp;from=EN" TargetMode="Externa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s://eur-lex.europa.eu/legal-content/EN/TXT/HTML/?uri=CELEX:52007IE1256&amp;from=E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hyperlink" Target="https://www.activecitizenship.net/multimedia/files/documents/TA-8-2015-0197_EN-European_Parliament_resolution_of_19_May_2015_on_safer_healthcare_in_Europe_improving_patient_safety_and_fighting_antimicrobial_resistance.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hccongress.pl/2025/en/panel/7163.html" TargetMode="External"/><Relationship Id="rId13" Type="http://schemas.openxmlformats.org/officeDocument/2006/relationships/image" Target="../media/image47.jpg"/><Relationship Id="rId3" Type="http://schemas.openxmlformats.org/officeDocument/2006/relationships/diagramLayout" Target="../diagrams/layout1.xml"/><Relationship Id="rId7" Type="http://schemas.openxmlformats.org/officeDocument/2006/relationships/hyperlink" Target="https://irss.org.pl/wp-content/uploads/White_Paper_IRSS.pdf" TargetMode="External"/><Relationship Id="rId12" Type="http://schemas.openxmlformats.org/officeDocument/2006/relationships/image" Target="../media/image46.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45.jpeg"/><Relationship Id="rId5" Type="http://schemas.openxmlformats.org/officeDocument/2006/relationships/diagramColors" Target="../diagrams/colors1.xml"/><Relationship Id="rId10" Type="http://schemas.openxmlformats.org/officeDocument/2006/relationships/image" Target="../media/image44.jpeg"/><Relationship Id="rId4" Type="http://schemas.openxmlformats.org/officeDocument/2006/relationships/diagramQuickStyle" Target="../diagrams/quickStyle1.xml"/><Relationship Id="rId9" Type="http://schemas.openxmlformats.org/officeDocument/2006/relationships/hyperlink" Target="https://www.interestgroup.activecitizenship.net/"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hyperlink" Target="https://www.activecitizenship.net/projects/1454-2025-2027-empowering-citizens-by-considering-their-feedback-in-preparedness-plans.html" TargetMode="External"/><Relationship Id="rId7" Type="http://schemas.openxmlformats.org/officeDocument/2006/relationships/image" Target="../media/image48.jpeg"/><Relationship Id="rId2" Type="http://schemas.openxmlformats.org/officeDocument/2006/relationships/hyperlink" Target="https://progettiue.enea.it/proGeX.php?id=5241" TargetMode="External"/><Relationship Id="rId1" Type="http://schemas.openxmlformats.org/officeDocument/2006/relationships/slideLayout" Target="../slideLayouts/slideLayout2.xml"/><Relationship Id="rId6" Type="http://schemas.openxmlformats.org/officeDocument/2006/relationships/hyperlink" Target="https://www.activecitizenship.net/projects/69-2020-2023-engage-society-for-risk-awareness-and-resilience.html" TargetMode="External"/><Relationship Id="rId11" Type="http://schemas.openxmlformats.org/officeDocument/2006/relationships/image" Target="../media/image52.png"/><Relationship Id="rId5" Type="http://schemas.openxmlformats.org/officeDocument/2006/relationships/hyperlink" Target="https://www.activecitizenship.net/projects/66-2021-2024-nightingale-novel-integrated-toolkit-for-enhanced-pre-hospital-life-support-and-triage-in-challenging-and-large-emergencies.html" TargetMode="External"/><Relationship Id="rId10" Type="http://schemas.openxmlformats.org/officeDocument/2006/relationships/image" Target="../media/image51.jpeg"/><Relationship Id="rId4" Type="http://schemas.openxmlformats.org/officeDocument/2006/relationships/hyperlink" Target="https://www.activecitizenship.net/projects/1258-2023-2026-resiliage-advancing-holistic-understanding-of-community-resilience-and-heritage-drivers-through-community-based-methodologies.html" TargetMode="External"/><Relationship Id="rId9"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hyperlink" Target="https://commission.europa.eu/about/departments-and-executive-agencies/health-emergency-preparedness-and-response-authority_en" TargetMode="External"/><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ealth.ec.europa.eu/document/download/02788d10-f33e-4116-9b0a-905fb5f40921_en?filename=hera_csf-wg1_discussion-paper_en.pdf" TargetMode="External"/><Relationship Id="rId2" Type="http://schemas.openxmlformats.org/officeDocument/2006/relationships/hyperlink" Target="https://health.ec.europa.eu/health-emergency-preparedness-and-response-hera/overview/hera-advisory-forum_en" TargetMode="External"/><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20.xml.rels><?xml version="1.0" encoding="UTF-8" standalone="yes"?>
<Relationships xmlns="http://schemas.openxmlformats.org/package/2006/relationships"><Relationship Id="rId3" Type="http://schemas.openxmlformats.org/officeDocument/2006/relationships/hyperlink" Target="mailto:m.votta@cittadinanzattiva.i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6F8DB306-F8C3-4CF8-A137-CE6D67B44236}"/>
              </a:ext>
            </a:extLst>
          </p:cNvPr>
          <p:cNvSpPr txBox="1"/>
          <p:nvPr/>
        </p:nvSpPr>
        <p:spPr>
          <a:xfrm>
            <a:off x="2824252" y="5715448"/>
            <a:ext cx="6543495" cy="707886"/>
          </a:xfrm>
          <a:prstGeom prst="rect">
            <a:avLst/>
          </a:prstGeom>
          <a:noFill/>
        </p:spPr>
        <p:txBody>
          <a:bodyPr wrap="square" rtlCol="0">
            <a:spAutoFit/>
          </a:bodyPr>
          <a:lstStyle/>
          <a:p>
            <a:pPr algn="ctr"/>
            <a:r>
              <a:rPr lang="en-US" sz="2000" b="1" i="1" dirty="0">
                <a:solidFill>
                  <a:srgbClr val="3B3939"/>
                </a:solidFill>
                <a:effectLst/>
                <a:latin typeface="Calibri" panose="020F0502020204030204" pitchFamily="34" charset="0"/>
                <a:ea typeface="Times New Roman" panose="02020603050405020304" pitchFamily="18" charset="0"/>
              </a:rPr>
              <a:t>By Mariano Votta</a:t>
            </a:r>
          </a:p>
          <a:p>
            <a:pPr algn="ctr"/>
            <a:r>
              <a:rPr lang="en-US" sz="2000" b="1" i="1" dirty="0">
                <a:solidFill>
                  <a:srgbClr val="3B3939"/>
                </a:solidFill>
                <a:latin typeface="Calibri" panose="020F0502020204030204" pitchFamily="34" charset="0"/>
              </a:rPr>
              <a:t>Responsible for EU Affairs at </a:t>
            </a:r>
            <a:r>
              <a:rPr lang="en-US" sz="2000" b="1" i="1" dirty="0" err="1">
                <a:solidFill>
                  <a:srgbClr val="3B3939"/>
                </a:solidFill>
                <a:latin typeface="Calibri" panose="020F0502020204030204" pitchFamily="34" charset="0"/>
              </a:rPr>
              <a:t>Cittadinanzattiva</a:t>
            </a:r>
            <a:r>
              <a:rPr lang="en-US" sz="2000" b="1" i="1" dirty="0">
                <a:solidFill>
                  <a:srgbClr val="3B3939"/>
                </a:solidFill>
                <a:latin typeface="Calibri" panose="020F0502020204030204" pitchFamily="34" charset="0"/>
              </a:rPr>
              <a:t> APS</a:t>
            </a:r>
            <a:endParaRPr lang="it-IT" sz="2000" i="1" dirty="0"/>
          </a:p>
        </p:txBody>
      </p:sp>
      <p:sp>
        <p:nvSpPr>
          <p:cNvPr id="7" name="CasellaDiTesto 6">
            <a:extLst>
              <a:ext uri="{FF2B5EF4-FFF2-40B4-BE49-F238E27FC236}">
                <a16:creationId xmlns:a16="http://schemas.microsoft.com/office/drawing/2014/main" id="{8BDBD54E-EB86-7013-105F-41A4DD8045E2}"/>
              </a:ext>
            </a:extLst>
          </p:cNvPr>
          <p:cNvSpPr txBox="1"/>
          <p:nvPr/>
        </p:nvSpPr>
        <p:spPr>
          <a:xfrm>
            <a:off x="321426" y="3429000"/>
            <a:ext cx="11870574" cy="3046988"/>
          </a:xfrm>
          <a:prstGeom prst="rect">
            <a:avLst/>
          </a:prstGeom>
          <a:noFill/>
        </p:spPr>
        <p:txBody>
          <a:bodyPr wrap="square">
            <a:spAutoFit/>
          </a:bodyPr>
          <a:lstStyle/>
          <a:p>
            <a:pPr algn="ctr"/>
            <a:r>
              <a:rPr lang="en-US" sz="4800" b="1" dirty="0">
                <a:solidFill>
                  <a:srgbClr val="0070C0"/>
                </a:solidFill>
                <a:latin typeface="Calibri"/>
                <a:ea typeface="+mj-ea"/>
                <a:cs typeface="Calibri"/>
              </a:rPr>
              <a:t>EESC Session, 1</a:t>
            </a:r>
            <a:r>
              <a:rPr lang="en-US" sz="4800" b="1" baseline="30000" dirty="0">
                <a:solidFill>
                  <a:srgbClr val="0070C0"/>
                </a:solidFill>
                <a:latin typeface="Calibri"/>
                <a:ea typeface="+mj-ea"/>
                <a:cs typeface="Calibri"/>
              </a:rPr>
              <a:t>st</a:t>
            </a:r>
            <a:r>
              <a:rPr lang="en-US" sz="4800" b="1" dirty="0">
                <a:solidFill>
                  <a:srgbClr val="0070C0"/>
                </a:solidFill>
                <a:latin typeface="Calibri"/>
                <a:ea typeface="+mj-ea"/>
                <a:cs typeface="Calibri"/>
              </a:rPr>
              <a:t> October, 2026</a:t>
            </a:r>
          </a:p>
          <a:p>
            <a:pPr algn="ctr"/>
            <a:r>
              <a:rPr lang="en-US" sz="4800" b="1" dirty="0">
                <a:solidFill>
                  <a:srgbClr val="0070C0"/>
                </a:solidFill>
                <a:latin typeface="Calibri"/>
                <a:ea typeface="+mj-ea"/>
                <a:cs typeface="Calibri"/>
              </a:rPr>
              <a:t>"</a:t>
            </a:r>
            <a:r>
              <a:rPr lang="en-US" sz="4800" b="1" i="1" dirty="0">
                <a:solidFill>
                  <a:srgbClr val="0070C0"/>
                </a:solidFill>
                <a:latin typeface="Calibri"/>
                <a:ea typeface="+mj-ea"/>
                <a:cs typeface="Calibri"/>
              </a:rPr>
              <a:t>Civil society, health and peace – together for global solidarity</a:t>
            </a:r>
            <a:r>
              <a:rPr lang="en-US" sz="4800" b="1" dirty="0">
                <a:solidFill>
                  <a:srgbClr val="0070C0"/>
                </a:solidFill>
                <a:latin typeface="Calibri"/>
                <a:ea typeface="+mj-ea"/>
                <a:cs typeface="Calibri"/>
              </a:rPr>
              <a:t>"</a:t>
            </a:r>
          </a:p>
          <a:p>
            <a:pPr algn="ctr"/>
            <a:r>
              <a:rPr lang="it-IT" sz="4800" b="1" dirty="0">
                <a:solidFill>
                  <a:srgbClr val="0070C0"/>
                </a:solidFill>
                <a:latin typeface="Calibri"/>
                <a:ea typeface="+mj-ea"/>
                <a:cs typeface="Calibri"/>
              </a:rPr>
              <a:t> </a:t>
            </a:r>
          </a:p>
        </p:txBody>
      </p:sp>
      <p:pic>
        <p:nvPicPr>
          <p:cNvPr id="4" name="Immagine 3">
            <a:extLst>
              <a:ext uri="{FF2B5EF4-FFF2-40B4-BE49-F238E27FC236}">
                <a16:creationId xmlns:a16="http://schemas.microsoft.com/office/drawing/2014/main" id="{62356137-10B5-3752-B167-3F7A4A39CB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453" y="510989"/>
            <a:ext cx="11225091" cy="2619188"/>
          </a:xfrm>
          <a:prstGeom prst="rect">
            <a:avLst/>
          </a:prstGeom>
        </p:spPr>
      </p:pic>
    </p:spTree>
    <p:extLst>
      <p:ext uri="{BB962C8B-B14F-4D97-AF65-F5344CB8AC3E}">
        <p14:creationId xmlns:p14="http://schemas.microsoft.com/office/powerpoint/2010/main" val="208669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379545" y="234419"/>
            <a:ext cx="7210097" cy="901238"/>
            <a:chOff x="3211829" y="886460"/>
            <a:chExt cx="6090920" cy="661035"/>
          </a:xfrm>
        </p:grpSpPr>
        <p:sp>
          <p:nvSpPr>
            <p:cNvPr id="3" name="object 3"/>
            <p:cNvSpPr/>
            <p:nvPr/>
          </p:nvSpPr>
          <p:spPr>
            <a:xfrm>
              <a:off x="3218179" y="892810"/>
              <a:ext cx="6078220" cy="648335"/>
            </a:xfrm>
            <a:custGeom>
              <a:avLst/>
              <a:gdLst/>
              <a:ahLst/>
              <a:cxnLst/>
              <a:rect l="l" t="t" r="r" b="b"/>
              <a:pathLst>
                <a:path w="6078220" h="648335">
                  <a:moveTo>
                    <a:pt x="5970143" y="0"/>
                  </a:moveTo>
                  <a:lnTo>
                    <a:pt x="108077" y="0"/>
                  </a:lnTo>
                  <a:lnTo>
                    <a:pt x="66008" y="8493"/>
                  </a:lnTo>
                  <a:lnTo>
                    <a:pt x="31654" y="31654"/>
                  </a:lnTo>
                  <a:lnTo>
                    <a:pt x="8493" y="66008"/>
                  </a:lnTo>
                  <a:lnTo>
                    <a:pt x="0" y="108076"/>
                  </a:lnTo>
                  <a:lnTo>
                    <a:pt x="0" y="540003"/>
                  </a:lnTo>
                  <a:lnTo>
                    <a:pt x="8493" y="582072"/>
                  </a:lnTo>
                  <a:lnTo>
                    <a:pt x="31654" y="616426"/>
                  </a:lnTo>
                  <a:lnTo>
                    <a:pt x="66008" y="639587"/>
                  </a:lnTo>
                  <a:lnTo>
                    <a:pt x="108077" y="648080"/>
                  </a:lnTo>
                  <a:lnTo>
                    <a:pt x="5970143" y="648080"/>
                  </a:lnTo>
                  <a:lnTo>
                    <a:pt x="6012211" y="639587"/>
                  </a:lnTo>
                  <a:lnTo>
                    <a:pt x="6046565" y="616426"/>
                  </a:lnTo>
                  <a:lnTo>
                    <a:pt x="6069726" y="582072"/>
                  </a:lnTo>
                  <a:lnTo>
                    <a:pt x="6078220" y="540003"/>
                  </a:lnTo>
                  <a:lnTo>
                    <a:pt x="6078220" y="108076"/>
                  </a:lnTo>
                  <a:lnTo>
                    <a:pt x="6069726" y="66008"/>
                  </a:lnTo>
                  <a:lnTo>
                    <a:pt x="6046565" y="31654"/>
                  </a:lnTo>
                  <a:lnTo>
                    <a:pt x="6012211" y="8493"/>
                  </a:lnTo>
                  <a:lnTo>
                    <a:pt x="5970143" y="0"/>
                  </a:lnTo>
                  <a:close/>
                </a:path>
              </a:pathLst>
            </a:custGeom>
            <a:solidFill>
              <a:srgbClr val="0070C0"/>
            </a:solidFill>
          </p:spPr>
          <p:txBody>
            <a:bodyPr wrap="square" lIns="0" tIns="0" rIns="0" bIns="0" rtlCol="0"/>
            <a:lstStyle/>
            <a:p>
              <a:endParaRPr/>
            </a:p>
          </p:txBody>
        </p:sp>
        <p:sp>
          <p:nvSpPr>
            <p:cNvPr id="4" name="object 4"/>
            <p:cNvSpPr/>
            <p:nvPr/>
          </p:nvSpPr>
          <p:spPr>
            <a:xfrm>
              <a:off x="3218179" y="892810"/>
              <a:ext cx="6078220" cy="648335"/>
            </a:xfrm>
            <a:custGeom>
              <a:avLst/>
              <a:gdLst/>
              <a:ahLst/>
              <a:cxnLst/>
              <a:rect l="l" t="t" r="r" b="b"/>
              <a:pathLst>
                <a:path w="6078220" h="648335">
                  <a:moveTo>
                    <a:pt x="0" y="108076"/>
                  </a:moveTo>
                  <a:lnTo>
                    <a:pt x="8493" y="66008"/>
                  </a:lnTo>
                  <a:lnTo>
                    <a:pt x="31654" y="31654"/>
                  </a:lnTo>
                  <a:lnTo>
                    <a:pt x="66008" y="8493"/>
                  </a:lnTo>
                  <a:lnTo>
                    <a:pt x="108077" y="0"/>
                  </a:lnTo>
                  <a:lnTo>
                    <a:pt x="5970143" y="0"/>
                  </a:lnTo>
                  <a:lnTo>
                    <a:pt x="6012211" y="8493"/>
                  </a:lnTo>
                  <a:lnTo>
                    <a:pt x="6046565" y="31654"/>
                  </a:lnTo>
                  <a:lnTo>
                    <a:pt x="6069726" y="66008"/>
                  </a:lnTo>
                  <a:lnTo>
                    <a:pt x="6078220" y="108076"/>
                  </a:lnTo>
                  <a:lnTo>
                    <a:pt x="6078220" y="540003"/>
                  </a:lnTo>
                  <a:lnTo>
                    <a:pt x="6069726" y="582072"/>
                  </a:lnTo>
                  <a:lnTo>
                    <a:pt x="6046565" y="616426"/>
                  </a:lnTo>
                  <a:lnTo>
                    <a:pt x="6012211" y="639587"/>
                  </a:lnTo>
                  <a:lnTo>
                    <a:pt x="5970143" y="648080"/>
                  </a:lnTo>
                  <a:lnTo>
                    <a:pt x="108077" y="648080"/>
                  </a:lnTo>
                  <a:lnTo>
                    <a:pt x="66008" y="639587"/>
                  </a:lnTo>
                  <a:lnTo>
                    <a:pt x="31654" y="616426"/>
                  </a:lnTo>
                  <a:lnTo>
                    <a:pt x="8493" y="582072"/>
                  </a:lnTo>
                  <a:lnTo>
                    <a:pt x="0" y="540003"/>
                  </a:lnTo>
                  <a:lnTo>
                    <a:pt x="0" y="108076"/>
                  </a:lnTo>
                  <a:close/>
                </a:path>
              </a:pathLst>
            </a:custGeom>
            <a:ln w="12699">
              <a:solidFill>
                <a:srgbClr val="C00000"/>
              </a:solidFill>
            </a:ln>
          </p:spPr>
          <p:txBody>
            <a:bodyPr wrap="square" lIns="0" tIns="0" rIns="0" bIns="0" rtlCol="0"/>
            <a:lstStyle/>
            <a:p>
              <a:endParaRPr/>
            </a:p>
          </p:txBody>
        </p:sp>
      </p:grpSp>
      <p:sp>
        <p:nvSpPr>
          <p:cNvPr id="5" name="object 5"/>
          <p:cNvSpPr txBox="1">
            <a:spLocks noGrp="1"/>
          </p:cNvSpPr>
          <p:nvPr>
            <p:ph type="title"/>
          </p:nvPr>
        </p:nvSpPr>
        <p:spPr>
          <a:xfrm>
            <a:off x="3115158" y="545469"/>
            <a:ext cx="5961684" cy="382797"/>
          </a:xfrm>
          <a:prstGeom prst="rect">
            <a:avLst/>
          </a:prstGeom>
        </p:spPr>
        <p:txBody>
          <a:bodyPr vert="horz" wrap="square" lIns="0" tIns="13335" rIns="0" bIns="0" rtlCol="0">
            <a:spAutoFit/>
          </a:bodyPr>
          <a:lstStyle/>
          <a:p>
            <a:pPr marL="12700">
              <a:lnSpc>
                <a:spcPct val="100000"/>
              </a:lnSpc>
              <a:spcBef>
                <a:spcPts val="105"/>
              </a:spcBef>
            </a:pPr>
            <a:r>
              <a:rPr sz="2400" b="1" spc="-10" dirty="0">
                <a:solidFill>
                  <a:schemeClr val="bg1"/>
                </a:solidFill>
                <a:latin typeface="Calibri"/>
                <a:cs typeface="Calibri"/>
              </a:rPr>
              <a:t>Cittadinanzattiva</a:t>
            </a:r>
            <a:r>
              <a:rPr sz="2400" b="1" spc="-75" dirty="0">
                <a:solidFill>
                  <a:schemeClr val="bg1"/>
                </a:solidFill>
                <a:latin typeface="Calibri"/>
                <a:cs typeface="Calibri"/>
              </a:rPr>
              <a:t> </a:t>
            </a:r>
            <a:r>
              <a:rPr sz="2400" b="1" spc="5" dirty="0">
                <a:solidFill>
                  <a:schemeClr val="bg1"/>
                </a:solidFill>
                <a:latin typeface="Calibri"/>
                <a:cs typeface="Calibri"/>
              </a:rPr>
              <a:t>&amp;</a:t>
            </a:r>
            <a:r>
              <a:rPr sz="2400" b="1" spc="-15" dirty="0">
                <a:solidFill>
                  <a:schemeClr val="bg1"/>
                </a:solidFill>
                <a:latin typeface="Calibri"/>
                <a:cs typeface="Calibri"/>
              </a:rPr>
              <a:t> </a:t>
            </a:r>
            <a:r>
              <a:rPr sz="2400" b="1" dirty="0">
                <a:solidFill>
                  <a:schemeClr val="bg1"/>
                </a:solidFill>
                <a:latin typeface="Calibri"/>
                <a:cs typeface="Calibri"/>
              </a:rPr>
              <a:t>Active</a:t>
            </a:r>
            <a:r>
              <a:rPr sz="2400" b="1" spc="-50" dirty="0">
                <a:solidFill>
                  <a:schemeClr val="bg1"/>
                </a:solidFill>
                <a:latin typeface="Calibri"/>
                <a:cs typeface="Calibri"/>
              </a:rPr>
              <a:t> </a:t>
            </a:r>
            <a:r>
              <a:rPr sz="2400" b="1" spc="-5" dirty="0">
                <a:solidFill>
                  <a:schemeClr val="bg1"/>
                </a:solidFill>
                <a:latin typeface="Calibri"/>
                <a:cs typeface="Calibri"/>
              </a:rPr>
              <a:t>Citizenship</a:t>
            </a:r>
            <a:r>
              <a:rPr sz="2400" b="1" spc="-75" dirty="0">
                <a:solidFill>
                  <a:schemeClr val="bg1"/>
                </a:solidFill>
                <a:latin typeface="Calibri"/>
                <a:cs typeface="Calibri"/>
              </a:rPr>
              <a:t> </a:t>
            </a:r>
            <a:r>
              <a:rPr sz="2400" b="1" spc="-5" dirty="0">
                <a:solidFill>
                  <a:schemeClr val="bg1"/>
                </a:solidFill>
                <a:latin typeface="Calibri"/>
                <a:cs typeface="Calibri"/>
              </a:rPr>
              <a:t>Network</a:t>
            </a:r>
            <a:endParaRPr sz="2400" dirty="0">
              <a:solidFill>
                <a:schemeClr val="bg1"/>
              </a:solidFill>
              <a:latin typeface="Calibri"/>
              <a:cs typeface="Calibri"/>
            </a:endParaRPr>
          </a:p>
        </p:txBody>
      </p:sp>
      <p:sp>
        <p:nvSpPr>
          <p:cNvPr id="7" name="object 7"/>
          <p:cNvSpPr txBox="1"/>
          <p:nvPr/>
        </p:nvSpPr>
        <p:spPr>
          <a:xfrm>
            <a:off x="214644" y="1463959"/>
            <a:ext cx="3899647" cy="4221861"/>
          </a:xfrm>
          <a:prstGeom prst="rect">
            <a:avLst/>
          </a:prstGeom>
        </p:spPr>
        <p:txBody>
          <a:bodyPr vert="horz" wrap="square" lIns="0" tIns="13970" rIns="0" bIns="0" rtlCol="0">
            <a:spAutoFit/>
          </a:bodyPr>
          <a:lstStyle/>
          <a:p>
            <a:pPr marL="123825" algn="ctr">
              <a:lnSpc>
                <a:spcPct val="100000"/>
              </a:lnSpc>
              <a:spcBef>
                <a:spcPts val="110"/>
              </a:spcBef>
            </a:pPr>
            <a:r>
              <a:rPr sz="2400" b="1" i="1" spc="-5" dirty="0">
                <a:solidFill>
                  <a:srgbClr val="2E5496"/>
                </a:solidFill>
                <a:latin typeface="Calibri"/>
                <a:cs typeface="Calibri"/>
              </a:rPr>
              <a:t>Cittadinanzattiva</a:t>
            </a:r>
            <a:endParaRPr sz="2400" dirty="0">
              <a:latin typeface="Calibri"/>
              <a:cs typeface="Calibri"/>
            </a:endParaRPr>
          </a:p>
          <a:p>
            <a:pPr marL="356870" indent="-344805">
              <a:lnSpc>
                <a:spcPct val="100000"/>
              </a:lnSpc>
              <a:spcBef>
                <a:spcPts val="1425"/>
              </a:spcBef>
              <a:buFont typeface="Wingdings"/>
              <a:buChar char=""/>
              <a:tabLst>
                <a:tab pos="357505" algn="l"/>
              </a:tabLst>
            </a:pPr>
            <a:r>
              <a:rPr sz="2400" spc="-5" dirty="0">
                <a:solidFill>
                  <a:srgbClr val="2E5496"/>
                </a:solidFill>
                <a:latin typeface="Calibri"/>
                <a:cs typeface="Calibri"/>
              </a:rPr>
              <a:t>Italian</a:t>
            </a:r>
            <a:r>
              <a:rPr sz="2400" spc="-15" dirty="0">
                <a:solidFill>
                  <a:srgbClr val="2E5496"/>
                </a:solidFill>
                <a:latin typeface="Calibri"/>
                <a:cs typeface="Calibri"/>
              </a:rPr>
              <a:t> </a:t>
            </a:r>
            <a:r>
              <a:rPr sz="2400" spc="-10" dirty="0">
                <a:solidFill>
                  <a:srgbClr val="2E5496"/>
                </a:solidFill>
                <a:latin typeface="Calibri"/>
                <a:cs typeface="Calibri"/>
              </a:rPr>
              <a:t>NGO</a:t>
            </a:r>
            <a:r>
              <a:rPr sz="2400" spc="-15" dirty="0">
                <a:solidFill>
                  <a:srgbClr val="2E5496"/>
                </a:solidFill>
                <a:latin typeface="Calibri"/>
                <a:cs typeface="Calibri"/>
              </a:rPr>
              <a:t> </a:t>
            </a:r>
            <a:r>
              <a:rPr sz="2400" spc="-10" dirty="0">
                <a:solidFill>
                  <a:srgbClr val="2E5496"/>
                </a:solidFill>
                <a:latin typeface="Calibri"/>
                <a:cs typeface="Calibri"/>
              </a:rPr>
              <a:t>founded </a:t>
            </a:r>
            <a:r>
              <a:rPr sz="2400" spc="-5" dirty="0">
                <a:solidFill>
                  <a:srgbClr val="2E5496"/>
                </a:solidFill>
                <a:latin typeface="Calibri"/>
                <a:cs typeface="Calibri"/>
              </a:rPr>
              <a:t>in 1978</a:t>
            </a:r>
            <a:endParaRPr sz="2400" dirty="0">
              <a:latin typeface="Calibri"/>
              <a:cs typeface="Calibri"/>
            </a:endParaRPr>
          </a:p>
          <a:p>
            <a:pPr marL="356870" marR="514350" indent="-344805">
              <a:lnSpc>
                <a:spcPct val="90000"/>
              </a:lnSpc>
              <a:spcBef>
                <a:spcPts val="985"/>
              </a:spcBef>
              <a:buFont typeface="Wingdings"/>
              <a:buChar char=""/>
              <a:tabLst>
                <a:tab pos="357505" algn="l"/>
              </a:tabLst>
            </a:pPr>
            <a:r>
              <a:rPr sz="2400" spc="-10" dirty="0">
                <a:solidFill>
                  <a:srgbClr val="2E5496"/>
                </a:solidFill>
                <a:latin typeface="Calibri"/>
                <a:cs typeface="Calibri"/>
              </a:rPr>
              <a:t>More </a:t>
            </a:r>
            <a:r>
              <a:rPr sz="2400" dirty="0">
                <a:solidFill>
                  <a:srgbClr val="2E5496"/>
                </a:solidFill>
                <a:latin typeface="Calibri"/>
                <a:cs typeface="Calibri"/>
              </a:rPr>
              <a:t>than </a:t>
            </a:r>
            <a:r>
              <a:rPr lang="it-IT" sz="2400" spc="-5" dirty="0">
                <a:solidFill>
                  <a:srgbClr val="2E5496"/>
                </a:solidFill>
                <a:latin typeface="Calibri"/>
                <a:cs typeface="Calibri"/>
              </a:rPr>
              <a:t>35,</a:t>
            </a:r>
            <a:r>
              <a:rPr sz="2400" spc="-5" dirty="0">
                <a:solidFill>
                  <a:srgbClr val="2E5496"/>
                </a:solidFill>
                <a:latin typeface="Calibri"/>
                <a:cs typeface="Calibri"/>
              </a:rPr>
              <a:t>000 </a:t>
            </a:r>
            <a:r>
              <a:rPr sz="2400" dirty="0">
                <a:solidFill>
                  <a:srgbClr val="2E5496"/>
                </a:solidFill>
                <a:latin typeface="Calibri"/>
                <a:cs typeface="Calibri"/>
              </a:rPr>
              <a:t> </a:t>
            </a:r>
            <a:r>
              <a:rPr sz="2400" spc="-15" dirty="0">
                <a:solidFill>
                  <a:srgbClr val="2E5496"/>
                </a:solidFill>
                <a:latin typeface="Calibri"/>
                <a:cs typeface="Calibri"/>
              </a:rPr>
              <a:t>volunteers,</a:t>
            </a:r>
            <a:r>
              <a:rPr sz="2400" spc="35" dirty="0">
                <a:solidFill>
                  <a:srgbClr val="2E5496"/>
                </a:solidFill>
                <a:latin typeface="Calibri"/>
                <a:cs typeface="Calibri"/>
              </a:rPr>
              <a:t> </a:t>
            </a:r>
            <a:r>
              <a:rPr sz="2400" spc="-5" dirty="0">
                <a:solidFill>
                  <a:srgbClr val="2E5496"/>
                </a:solidFill>
                <a:latin typeface="Calibri"/>
                <a:cs typeface="Calibri"/>
              </a:rPr>
              <a:t>270</a:t>
            </a:r>
            <a:r>
              <a:rPr sz="2400" spc="15" dirty="0">
                <a:solidFill>
                  <a:srgbClr val="2E5496"/>
                </a:solidFill>
                <a:latin typeface="Calibri"/>
                <a:cs typeface="Calibri"/>
              </a:rPr>
              <a:t> </a:t>
            </a:r>
            <a:r>
              <a:rPr sz="2400" spc="-10" dirty="0">
                <a:solidFill>
                  <a:srgbClr val="2E5496"/>
                </a:solidFill>
                <a:latin typeface="Calibri"/>
                <a:cs typeface="Calibri"/>
              </a:rPr>
              <a:t>local </a:t>
            </a:r>
            <a:r>
              <a:rPr sz="2400" spc="-5" dirty="0">
                <a:solidFill>
                  <a:srgbClr val="2E5496"/>
                </a:solidFill>
                <a:latin typeface="Calibri"/>
                <a:cs typeface="Calibri"/>
              </a:rPr>
              <a:t> </a:t>
            </a:r>
            <a:r>
              <a:rPr sz="2400" spc="-10" dirty="0">
                <a:solidFill>
                  <a:srgbClr val="2E5496"/>
                </a:solidFill>
                <a:latin typeface="Calibri"/>
                <a:cs typeface="Calibri"/>
              </a:rPr>
              <a:t>assemblies</a:t>
            </a:r>
            <a:r>
              <a:rPr sz="2400" spc="85" dirty="0">
                <a:solidFill>
                  <a:srgbClr val="2E5496"/>
                </a:solidFill>
                <a:latin typeface="Calibri"/>
                <a:cs typeface="Calibri"/>
              </a:rPr>
              <a:t> </a:t>
            </a:r>
            <a:r>
              <a:rPr sz="2400" spc="-5" dirty="0">
                <a:solidFill>
                  <a:srgbClr val="2E5496"/>
                </a:solidFill>
                <a:latin typeface="Calibri"/>
                <a:cs typeface="Calibri"/>
              </a:rPr>
              <a:t>and</a:t>
            </a:r>
            <a:r>
              <a:rPr sz="2400" spc="-25" dirty="0">
                <a:solidFill>
                  <a:srgbClr val="2E5496"/>
                </a:solidFill>
                <a:latin typeface="Calibri"/>
                <a:cs typeface="Calibri"/>
              </a:rPr>
              <a:t> </a:t>
            </a:r>
            <a:r>
              <a:rPr sz="2400" spc="-5" dirty="0">
                <a:solidFill>
                  <a:srgbClr val="2E5496"/>
                </a:solidFill>
                <a:latin typeface="Calibri"/>
                <a:cs typeface="Calibri"/>
              </a:rPr>
              <a:t>84 </a:t>
            </a:r>
            <a:r>
              <a:rPr sz="2400" spc="-10" dirty="0">
                <a:solidFill>
                  <a:srgbClr val="2E5496"/>
                </a:solidFill>
                <a:latin typeface="Calibri"/>
                <a:cs typeface="Calibri"/>
              </a:rPr>
              <a:t>local </a:t>
            </a:r>
            <a:r>
              <a:rPr sz="2400" spc="-440" dirty="0">
                <a:solidFill>
                  <a:srgbClr val="2E5496"/>
                </a:solidFill>
                <a:latin typeface="Calibri"/>
                <a:cs typeface="Calibri"/>
              </a:rPr>
              <a:t> </a:t>
            </a:r>
            <a:r>
              <a:rPr sz="2400" spc="-10" dirty="0">
                <a:solidFill>
                  <a:srgbClr val="2E5496"/>
                </a:solidFill>
                <a:latin typeface="Calibri"/>
                <a:cs typeface="Calibri"/>
              </a:rPr>
              <a:t>centres</a:t>
            </a:r>
            <a:endParaRPr sz="2400" dirty="0">
              <a:latin typeface="Calibri"/>
              <a:cs typeface="Calibri"/>
            </a:endParaRPr>
          </a:p>
          <a:p>
            <a:pPr marL="356870" marR="80645" indent="-344805">
              <a:lnSpc>
                <a:spcPts val="2160"/>
              </a:lnSpc>
              <a:spcBef>
                <a:spcPts val="1040"/>
              </a:spcBef>
              <a:buFont typeface="Wingdings"/>
              <a:buChar char=""/>
              <a:tabLst>
                <a:tab pos="357505" algn="l"/>
              </a:tabLst>
            </a:pPr>
            <a:r>
              <a:rPr sz="2400" spc="-10" dirty="0">
                <a:solidFill>
                  <a:srgbClr val="2E5496"/>
                </a:solidFill>
                <a:latin typeface="Calibri"/>
                <a:cs typeface="Calibri"/>
              </a:rPr>
              <a:t>Mission:</a:t>
            </a:r>
            <a:r>
              <a:rPr sz="2400" spc="40" dirty="0">
                <a:solidFill>
                  <a:srgbClr val="2E5496"/>
                </a:solidFill>
                <a:latin typeface="Calibri"/>
                <a:cs typeface="Calibri"/>
              </a:rPr>
              <a:t> </a:t>
            </a:r>
            <a:r>
              <a:rPr lang="en-US" sz="2400" spc="-10" dirty="0">
                <a:solidFill>
                  <a:srgbClr val="2E5496"/>
                </a:solidFill>
                <a:latin typeface="Calibri"/>
                <a:cs typeface="Calibri"/>
              </a:rPr>
              <a:t>Promoting citizens' activism for the protection of rights, support for vulnerable populations, and the care and protection of common goods: </a:t>
            </a:r>
            <a:endParaRPr sz="2400" spc="-10" dirty="0">
              <a:solidFill>
                <a:srgbClr val="2E5496"/>
              </a:solidFill>
              <a:latin typeface="Calibri"/>
              <a:cs typeface="Calibri"/>
            </a:endParaRPr>
          </a:p>
        </p:txBody>
      </p:sp>
      <p:sp>
        <p:nvSpPr>
          <p:cNvPr id="8" name="object 8"/>
          <p:cNvSpPr txBox="1"/>
          <p:nvPr/>
        </p:nvSpPr>
        <p:spPr>
          <a:xfrm>
            <a:off x="7659888" y="1320537"/>
            <a:ext cx="4317467" cy="3981859"/>
          </a:xfrm>
          <a:prstGeom prst="rect">
            <a:avLst/>
          </a:prstGeom>
        </p:spPr>
        <p:txBody>
          <a:bodyPr vert="horz" wrap="square" lIns="0" tIns="13970" rIns="0" bIns="0" rtlCol="0">
            <a:spAutoFit/>
          </a:bodyPr>
          <a:lstStyle/>
          <a:p>
            <a:pPr marL="104139">
              <a:lnSpc>
                <a:spcPct val="100000"/>
              </a:lnSpc>
              <a:spcBef>
                <a:spcPts val="110"/>
              </a:spcBef>
            </a:pPr>
            <a:r>
              <a:rPr sz="2800" b="1" i="1" spc="5" dirty="0">
                <a:solidFill>
                  <a:srgbClr val="2E5496"/>
                </a:solidFill>
                <a:latin typeface="Calibri"/>
                <a:cs typeface="Calibri"/>
              </a:rPr>
              <a:t>Active</a:t>
            </a:r>
            <a:r>
              <a:rPr sz="2800" b="1" i="1" spc="-55" dirty="0">
                <a:solidFill>
                  <a:srgbClr val="2E5496"/>
                </a:solidFill>
                <a:latin typeface="Calibri"/>
                <a:cs typeface="Calibri"/>
              </a:rPr>
              <a:t> </a:t>
            </a:r>
            <a:r>
              <a:rPr sz="2800" b="1" i="1" dirty="0">
                <a:solidFill>
                  <a:srgbClr val="2E5496"/>
                </a:solidFill>
                <a:latin typeface="Calibri"/>
                <a:cs typeface="Calibri"/>
              </a:rPr>
              <a:t>Citizenship</a:t>
            </a:r>
            <a:r>
              <a:rPr sz="2800" b="1" i="1" spc="-60" dirty="0">
                <a:solidFill>
                  <a:srgbClr val="2E5496"/>
                </a:solidFill>
                <a:latin typeface="Calibri"/>
                <a:cs typeface="Calibri"/>
              </a:rPr>
              <a:t> </a:t>
            </a:r>
            <a:r>
              <a:rPr sz="2800" b="1" i="1" spc="-5" dirty="0">
                <a:solidFill>
                  <a:srgbClr val="2E5496"/>
                </a:solidFill>
                <a:latin typeface="Calibri"/>
                <a:cs typeface="Calibri"/>
              </a:rPr>
              <a:t>Network</a:t>
            </a:r>
            <a:endParaRPr sz="2800" dirty="0">
              <a:latin typeface="Calibri"/>
              <a:cs typeface="Calibri"/>
            </a:endParaRPr>
          </a:p>
          <a:p>
            <a:pPr marL="356870" marR="421640" indent="-344805">
              <a:lnSpc>
                <a:spcPct val="90100"/>
              </a:lnSpc>
              <a:spcBef>
                <a:spcPts val="1660"/>
              </a:spcBef>
              <a:buFont typeface="Wingdings"/>
              <a:buChar char=""/>
              <a:tabLst>
                <a:tab pos="357505" algn="l"/>
              </a:tabLst>
            </a:pPr>
            <a:r>
              <a:rPr sz="2000" spc="-10" dirty="0">
                <a:solidFill>
                  <a:srgbClr val="2E5496"/>
                </a:solidFill>
                <a:latin typeface="Calibri"/>
                <a:cs typeface="Calibri"/>
              </a:rPr>
              <a:t>The</a:t>
            </a:r>
            <a:r>
              <a:rPr sz="2000" spc="10" dirty="0">
                <a:solidFill>
                  <a:srgbClr val="2E5496"/>
                </a:solidFill>
                <a:latin typeface="Calibri"/>
                <a:cs typeface="Calibri"/>
              </a:rPr>
              <a:t> </a:t>
            </a:r>
            <a:r>
              <a:rPr sz="2000" spc="-5" dirty="0">
                <a:solidFill>
                  <a:srgbClr val="2E5496"/>
                </a:solidFill>
                <a:latin typeface="Calibri"/>
                <a:cs typeface="Calibri"/>
              </a:rPr>
              <a:t>European</a:t>
            </a:r>
            <a:r>
              <a:rPr sz="2000" spc="-20" dirty="0">
                <a:solidFill>
                  <a:srgbClr val="2E5496"/>
                </a:solidFill>
                <a:latin typeface="Calibri"/>
                <a:cs typeface="Calibri"/>
              </a:rPr>
              <a:t> </a:t>
            </a:r>
            <a:r>
              <a:rPr sz="2000" spc="-10" dirty="0">
                <a:solidFill>
                  <a:srgbClr val="2E5496"/>
                </a:solidFill>
                <a:latin typeface="Calibri"/>
                <a:cs typeface="Calibri"/>
              </a:rPr>
              <a:t>branch</a:t>
            </a:r>
            <a:r>
              <a:rPr sz="2000" dirty="0">
                <a:solidFill>
                  <a:srgbClr val="2E5496"/>
                </a:solidFill>
                <a:latin typeface="Calibri"/>
                <a:cs typeface="Calibri"/>
              </a:rPr>
              <a:t> </a:t>
            </a:r>
            <a:r>
              <a:rPr sz="2000" spc="-5" dirty="0">
                <a:solidFill>
                  <a:srgbClr val="2E5496"/>
                </a:solidFill>
                <a:latin typeface="Calibri"/>
                <a:cs typeface="Calibri"/>
              </a:rPr>
              <a:t>of </a:t>
            </a:r>
            <a:r>
              <a:rPr sz="2000" dirty="0">
                <a:solidFill>
                  <a:srgbClr val="2E5496"/>
                </a:solidFill>
                <a:latin typeface="Calibri"/>
                <a:cs typeface="Calibri"/>
              </a:rPr>
              <a:t> </a:t>
            </a:r>
            <a:r>
              <a:rPr sz="2000" spc="-15" dirty="0">
                <a:solidFill>
                  <a:srgbClr val="2E5496"/>
                </a:solidFill>
                <a:latin typeface="Calibri"/>
                <a:cs typeface="Calibri"/>
              </a:rPr>
              <a:t>Cittadinanzattiva,</a:t>
            </a:r>
            <a:r>
              <a:rPr sz="2000" spc="5" dirty="0">
                <a:solidFill>
                  <a:srgbClr val="2E5496"/>
                </a:solidFill>
                <a:latin typeface="Calibri"/>
                <a:cs typeface="Calibri"/>
              </a:rPr>
              <a:t> </a:t>
            </a:r>
            <a:r>
              <a:rPr sz="2000" spc="-10" dirty="0">
                <a:solidFill>
                  <a:srgbClr val="2E5496"/>
                </a:solidFill>
                <a:latin typeface="Calibri"/>
                <a:cs typeface="Calibri"/>
              </a:rPr>
              <a:t>established</a:t>
            </a:r>
            <a:r>
              <a:rPr sz="2000" spc="65" dirty="0">
                <a:solidFill>
                  <a:srgbClr val="2E5496"/>
                </a:solidFill>
                <a:latin typeface="Calibri"/>
                <a:cs typeface="Calibri"/>
              </a:rPr>
              <a:t> </a:t>
            </a:r>
            <a:r>
              <a:rPr sz="2000" spc="-5" dirty="0">
                <a:solidFill>
                  <a:srgbClr val="2E5496"/>
                </a:solidFill>
                <a:latin typeface="Calibri"/>
                <a:cs typeface="Calibri"/>
              </a:rPr>
              <a:t>in </a:t>
            </a:r>
            <a:r>
              <a:rPr sz="2000" spc="-440" dirty="0">
                <a:solidFill>
                  <a:srgbClr val="2E5496"/>
                </a:solidFill>
                <a:latin typeface="Calibri"/>
                <a:cs typeface="Calibri"/>
              </a:rPr>
              <a:t> </a:t>
            </a:r>
            <a:r>
              <a:rPr sz="2000" spc="-5" dirty="0">
                <a:solidFill>
                  <a:srgbClr val="2E5496"/>
                </a:solidFill>
                <a:latin typeface="Calibri"/>
                <a:cs typeface="Calibri"/>
              </a:rPr>
              <a:t>2001</a:t>
            </a:r>
            <a:endParaRPr sz="2000" dirty="0">
              <a:latin typeface="Calibri"/>
              <a:cs typeface="Calibri"/>
            </a:endParaRPr>
          </a:p>
          <a:p>
            <a:pPr marL="356870" marR="244475" indent="-344805">
              <a:lnSpc>
                <a:spcPts val="2160"/>
              </a:lnSpc>
              <a:spcBef>
                <a:spcPts val="1020"/>
              </a:spcBef>
              <a:buFont typeface="Wingdings"/>
              <a:buChar char=""/>
              <a:tabLst>
                <a:tab pos="357505" algn="l"/>
              </a:tabLst>
            </a:pPr>
            <a:r>
              <a:rPr sz="2000" spc="-5" dirty="0">
                <a:solidFill>
                  <a:srgbClr val="2E5496"/>
                </a:solidFill>
                <a:latin typeface="Calibri"/>
                <a:cs typeface="Calibri"/>
              </a:rPr>
              <a:t>One</a:t>
            </a:r>
            <a:r>
              <a:rPr sz="2000" spc="-15" dirty="0">
                <a:solidFill>
                  <a:srgbClr val="2E5496"/>
                </a:solidFill>
                <a:latin typeface="Calibri"/>
                <a:cs typeface="Calibri"/>
              </a:rPr>
              <a:t> </a:t>
            </a:r>
            <a:r>
              <a:rPr sz="2000" dirty="0">
                <a:solidFill>
                  <a:srgbClr val="2E5496"/>
                </a:solidFill>
                <a:latin typeface="Calibri"/>
                <a:cs typeface="Calibri"/>
              </a:rPr>
              <a:t>of</a:t>
            </a:r>
            <a:r>
              <a:rPr sz="2000" spc="-10" dirty="0">
                <a:solidFill>
                  <a:srgbClr val="2E5496"/>
                </a:solidFill>
                <a:latin typeface="Calibri"/>
                <a:cs typeface="Calibri"/>
              </a:rPr>
              <a:t> </a:t>
            </a:r>
            <a:r>
              <a:rPr sz="2000" dirty="0">
                <a:solidFill>
                  <a:srgbClr val="2E5496"/>
                </a:solidFill>
                <a:latin typeface="Calibri"/>
                <a:cs typeface="Calibri"/>
              </a:rPr>
              <a:t>the</a:t>
            </a:r>
            <a:r>
              <a:rPr sz="2000" spc="5" dirty="0">
                <a:solidFill>
                  <a:srgbClr val="2E5496"/>
                </a:solidFill>
                <a:latin typeface="Calibri"/>
                <a:cs typeface="Calibri"/>
              </a:rPr>
              <a:t> </a:t>
            </a:r>
            <a:r>
              <a:rPr sz="2000" spc="-15" dirty="0">
                <a:solidFill>
                  <a:srgbClr val="2E5496"/>
                </a:solidFill>
                <a:latin typeface="Calibri"/>
                <a:cs typeface="Calibri"/>
              </a:rPr>
              <a:t>most</a:t>
            </a:r>
            <a:r>
              <a:rPr sz="2000" spc="20" dirty="0">
                <a:solidFill>
                  <a:srgbClr val="2E5496"/>
                </a:solidFill>
                <a:latin typeface="Calibri"/>
                <a:cs typeface="Calibri"/>
              </a:rPr>
              <a:t> </a:t>
            </a:r>
            <a:r>
              <a:rPr sz="2000" spc="-10" dirty="0">
                <a:solidFill>
                  <a:srgbClr val="2E5496"/>
                </a:solidFill>
                <a:latin typeface="Calibri"/>
                <a:cs typeface="Calibri"/>
              </a:rPr>
              <a:t>widespread </a:t>
            </a:r>
            <a:r>
              <a:rPr sz="2000" spc="-5" dirty="0">
                <a:solidFill>
                  <a:srgbClr val="2E5496"/>
                </a:solidFill>
                <a:latin typeface="Calibri"/>
                <a:cs typeface="Calibri"/>
              </a:rPr>
              <a:t> network</a:t>
            </a:r>
            <a:r>
              <a:rPr lang="it-IT" sz="2000" spc="-5" dirty="0">
                <a:solidFill>
                  <a:srgbClr val="2E5496"/>
                </a:solidFill>
                <a:latin typeface="Calibri"/>
                <a:cs typeface="Calibri"/>
              </a:rPr>
              <a:t>s</a:t>
            </a:r>
            <a:r>
              <a:rPr sz="2000" spc="-5" dirty="0">
                <a:solidFill>
                  <a:srgbClr val="2E5496"/>
                </a:solidFill>
                <a:latin typeface="Calibri"/>
                <a:cs typeface="Calibri"/>
              </a:rPr>
              <a:t>,</a:t>
            </a:r>
            <a:r>
              <a:rPr sz="2000" spc="-15" dirty="0">
                <a:solidFill>
                  <a:srgbClr val="2E5496"/>
                </a:solidFill>
                <a:latin typeface="Calibri"/>
                <a:cs typeface="Calibri"/>
              </a:rPr>
              <a:t> </a:t>
            </a:r>
            <a:r>
              <a:rPr sz="2000" spc="-5" dirty="0">
                <a:solidFill>
                  <a:srgbClr val="2E5496"/>
                </a:solidFill>
                <a:latin typeface="Calibri"/>
                <a:cs typeface="Calibri"/>
              </a:rPr>
              <a:t>with</a:t>
            </a:r>
            <a:r>
              <a:rPr sz="2000" spc="30" dirty="0">
                <a:solidFill>
                  <a:srgbClr val="2E5496"/>
                </a:solidFill>
                <a:latin typeface="Calibri"/>
                <a:cs typeface="Calibri"/>
              </a:rPr>
              <a:t> </a:t>
            </a:r>
            <a:r>
              <a:rPr sz="2000" spc="-10" dirty="0">
                <a:solidFill>
                  <a:srgbClr val="2E5496"/>
                </a:solidFill>
                <a:latin typeface="Calibri"/>
                <a:cs typeface="Calibri"/>
              </a:rPr>
              <a:t>more</a:t>
            </a:r>
            <a:r>
              <a:rPr sz="2000" spc="-15" dirty="0">
                <a:solidFill>
                  <a:srgbClr val="2E5496"/>
                </a:solidFill>
                <a:latin typeface="Calibri"/>
                <a:cs typeface="Calibri"/>
              </a:rPr>
              <a:t> </a:t>
            </a:r>
            <a:r>
              <a:rPr sz="2000" spc="-5" dirty="0" err="1">
                <a:solidFill>
                  <a:srgbClr val="2E5496"/>
                </a:solidFill>
                <a:latin typeface="Calibri"/>
                <a:cs typeface="Calibri"/>
              </a:rPr>
              <a:t>th</a:t>
            </a:r>
            <a:r>
              <a:rPr lang="it-IT" sz="2000" spc="-5" dirty="0">
                <a:solidFill>
                  <a:srgbClr val="2E5496"/>
                </a:solidFill>
                <a:latin typeface="Calibri"/>
                <a:cs typeface="Calibri"/>
              </a:rPr>
              <a:t>an</a:t>
            </a:r>
            <a:r>
              <a:rPr sz="2000" spc="10" dirty="0">
                <a:solidFill>
                  <a:srgbClr val="2E5496"/>
                </a:solidFill>
                <a:latin typeface="Calibri"/>
                <a:cs typeface="Calibri"/>
              </a:rPr>
              <a:t> </a:t>
            </a:r>
            <a:r>
              <a:rPr sz="2000" spc="-5" dirty="0">
                <a:solidFill>
                  <a:srgbClr val="2E5496"/>
                </a:solidFill>
                <a:latin typeface="Calibri"/>
                <a:cs typeface="Calibri"/>
              </a:rPr>
              <a:t>100</a:t>
            </a:r>
            <a:r>
              <a:rPr sz="2000" spc="-40" dirty="0">
                <a:solidFill>
                  <a:srgbClr val="2E5496"/>
                </a:solidFill>
                <a:latin typeface="Calibri"/>
                <a:cs typeface="Calibri"/>
              </a:rPr>
              <a:t> </a:t>
            </a:r>
            <a:r>
              <a:rPr sz="2000" spc="-10" dirty="0">
                <a:solidFill>
                  <a:srgbClr val="2E5496"/>
                </a:solidFill>
                <a:latin typeface="Calibri"/>
                <a:cs typeface="Calibri"/>
              </a:rPr>
              <a:t>civic, </a:t>
            </a:r>
            <a:r>
              <a:rPr sz="2000" spc="-440" dirty="0">
                <a:solidFill>
                  <a:srgbClr val="2E5496"/>
                </a:solidFill>
                <a:latin typeface="Calibri"/>
                <a:cs typeface="Calibri"/>
              </a:rPr>
              <a:t> </a:t>
            </a:r>
            <a:r>
              <a:rPr sz="2000" spc="-10" dirty="0">
                <a:solidFill>
                  <a:srgbClr val="2E5496"/>
                </a:solidFill>
                <a:latin typeface="Calibri"/>
                <a:cs typeface="Calibri"/>
              </a:rPr>
              <a:t>patients</a:t>
            </a:r>
            <a:r>
              <a:rPr sz="2000" spc="20" dirty="0">
                <a:solidFill>
                  <a:srgbClr val="2E5496"/>
                </a:solidFill>
                <a:latin typeface="Calibri"/>
                <a:cs typeface="Calibri"/>
              </a:rPr>
              <a:t> </a:t>
            </a:r>
            <a:r>
              <a:rPr sz="2000" dirty="0">
                <a:solidFill>
                  <a:srgbClr val="2E5496"/>
                </a:solidFill>
                <a:latin typeface="Calibri"/>
                <a:cs typeface="Calibri"/>
              </a:rPr>
              <a:t>and</a:t>
            </a:r>
            <a:r>
              <a:rPr sz="2000" spc="-20" dirty="0">
                <a:solidFill>
                  <a:srgbClr val="2E5496"/>
                </a:solidFill>
                <a:latin typeface="Calibri"/>
                <a:cs typeface="Calibri"/>
              </a:rPr>
              <a:t> </a:t>
            </a:r>
            <a:r>
              <a:rPr sz="2000" spc="-10" dirty="0">
                <a:solidFill>
                  <a:srgbClr val="2E5496"/>
                </a:solidFill>
                <a:latin typeface="Calibri"/>
                <a:cs typeface="Calibri"/>
              </a:rPr>
              <a:t>user</a:t>
            </a:r>
            <a:r>
              <a:rPr sz="2000" spc="10" dirty="0">
                <a:solidFill>
                  <a:srgbClr val="2E5496"/>
                </a:solidFill>
                <a:latin typeface="Calibri"/>
                <a:cs typeface="Calibri"/>
              </a:rPr>
              <a:t> </a:t>
            </a:r>
            <a:r>
              <a:rPr sz="2000" spc="-10" dirty="0">
                <a:solidFill>
                  <a:srgbClr val="2E5496"/>
                </a:solidFill>
                <a:latin typeface="Calibri"/>
                <a:cs typeface="Calibri"/>
              </a:rPr>
              <a:t>organisations</a:t>
            </a:r>
            <a:endParaRPr sz="2000" dirty="0">
              <a:latin typeface="Calibri"/>
              <a:cs typeface="Calibri"/>
            </a:endParaRPr>
          </a:p>
          <a:p>
            <a:pPr marL="356870" marR="292100" indent="-344805">
              <a:lnSpc>
                <a:spcPct val="90100"/>
              </a:lnSpc>
              <a:spcBef>
                <a:spcPts val="975"/>
              </a:spcBef>
              <a:buFont typeface="Wingdings"/>
              <a:buChar char=""/>
              <a:tabLst>
                <a:tab pos="357505" algn="l"/>
              </a:tabLst>
            </a:pPr>
            <a:r>
              <a:rPr sz="2000" spc="-10" dirty="0">
                <a:solidFill>
                  <a:srgbClr val="2E5496"/>
                </a:solidFill>
                <a:latin typeface="Calibri"/>
                <a:cs typeface="Calibri"/>
              </a:rPr>
              <a:t>Promotes</a:t>
            </a:r>
            <a:r>
              <a:rPr sz="2000" spc="10" dirty="0">
                <a:solidFill>
                  <a:srgbClr val="2E5496"/>
                </a:solidFill>
                <a:latin typeface="Calibri"/>
                <a:cs typeface="Calibri"/>
              </a:rPr>
              <a:t> </a:t>
            </a:r>
            <a:r>
              <a:rPr sz="2000" spc="-5" dirty="0">
                <a:solidFill>
                  <a:srgbClr val="2E5496"/>
                </a:solidFill>
                <a:latin typeface="Calibri"/>
                <a:cs typeface="Calibri"/>
              </a:rPr>
              <a:t>the</a:t>
            </a:r>
            <a:r>
              <a:rPr sz="2000" spc="-15" dirty="0">
                <a:solidFill>
                  <a:srgbClr val="2E5496"/>
                </a:solidFill>
                <a:latin typeface="Calibri"/>
                <a:cs typeface="Calibri"/>
              </a:rPr>
              <a:t> </a:t>
            </a:r>
            <a:r>
              <a:rPr sz="2000" spc="-5" dirty="0">
                <a:solidFill>
                  <a:srgbClr val="2E5496"/>
                </a:solidFill>
                <a:latin typeface="Calibri"/>
                <a:cs typeface="Calibri"/>
              </a:rPr>
              <a:t>European</a:t>
            </a:r>
            <a:r>
              <a:rPr sz="2000" spc="-15" dirty="0">
                <a:solidFill>
                  <a:srgbClr val="2E5496"/>
                </a:solidFill>
                <a:latin typeface="Calibri"/>
                <a:cs typeface="Calibri"/>
              </a:rPr>
              <a:t> </a:t>
            </a:r>
            <a:r>
              <a:rPr sz="2000" spc="-10" dirty="0">
                <a:solidFill>
                  <a:srgbClr val="2E5496"/>
                </a:solidFill>
                <a:latin typeface="Calibri"/>
                <a:cs typeface="Calibri"/>
              </a:rPr>
              <a:t>citizens’ </a:t>
            </a:r>
            <a:r>
              <a:rPr sz="2000" spc="-5" dirty="0">
                <a:solidFill>
                  <a:srgbClr val="2E5496"/>
                </a:solidFill>
                <a:latin typeface="Calibri"/>
                <a:cs typeface="Calibri"/>
              </a:rPr>
              <a:t> point </a:t>
            </a:r>
            <a:r>
              <a:rPr sz="2000" dirty="0">
                <a:solidFill>
                  <a:srgbClr val="2E5496"/>
                </a:solidFill>
                <a:latin typeface="Calibri"/>
                <a:cs typeface="Calibri"/>
              </a:rPr>
              <a:t>of </a:t>
            </a:r>
            <a:r>
              <a:rPr sz="2000" spc="-10" dirty="0">
                <a:solidFill>
                  <a:srgbClr val="2E5496"/>
                </a:solidFill>
                <a:latin typeface="Calibri"/>
                <a:cs typeface="Calibri"/>
              </a:rPr>
              <a:t>view </a:t>
            </a:r>
            <a:r>
              <a:rPr sz="2000" spc="-5" dirty="0">
                <a:solidFill>
                  <a:srgbClr val="2E5496"/>
                </a:solidFill>
                <a:latin typeface="Calibri"/>
                <a:cs typeface="Calibri"/>
              </a:rPr>
              <a:t>in </a:t>
            </a:r>
            <a:r>
              <a:rPr sz="2000" dirty="0">
                <a:solidFill>
                  <a:srgbClr val="2E5496"/>
                </a:solidFill>
                <a:latin typeface="Calibri"/>
                <a:cs typeface="Calibri"/>
              </a:rPr>
              <a:t>all public </a:t>
            </a:r>
            <a:r>
              <a:rPr sz="2000" spc="-5" dirty="0">
                <a:solidFill>
                  <a:srgbClr val="2E5496"/>
                </a:solidFill>
                <a:latin typeface="Calibri"/>
                <a:cs typeface="Calibri"/>
              </a:rPr>
              <a:t>policies </a:t>
            </a:r>
            <a:r>
              <a:rPr sz="2000" spc="-440" dirty="0">
                <a:solidFill>
                  <a:srgbClr val="2E5496"/>
                </a:solidFill>
                <a:latin typeface="Calibri"/>
                <a:cs typeface="Calibri"/>
              </a:rPr>
              <a:t> </a:t>
            </a:r>
            <a:r>
              <a:rPr sz="2000" spc="-10" dirty="0">
                <a:solidFill>
                  <a:srgbClr val="2E5496"/>
                </a:solidFill>
                <a:latin typeface="Calibri"/>
                <a:cs typeface="Calibri"/>
              </a:rPr>
              <a:t>areas,</a:t>
            </a:r>
            <a:r>
              <a:rPr sz="2000" spc="20" dirty="0">
                <a:solidFill>
                  <a:srgbClr val="2E5496"/>
                </a:solidFill>
                <a:latin typeface="Calibri"/>
                <a:cs typeface="Calibri"/>
              </a:rPr>
              <a:t> </a:t>
            </a:r>
            <a:r>
              <a:rPr sz="2000" spc="-10" dirty="0">
                <a:solidFill>
                  <a:srgbClr val="2E5496"/>
                </a:solidFill>
                <a:latin typeface="Calibri"/>
                <a:cs typeface="Calibri"/>
              </a:rPr>
              <a:t>focusing</a:t>
            </a:r>
            <a:r>
              <a:rPr sz="2000" spc="50" dirty="0">
                <a:solidFill>
                  <a:srgbClr val="2E5496"/>
                </a:solidFill>
                <a:latin typeface="Calibri"/>
                <a:cs typeface="Calibri"/>
              </a:rPr>
              <a:t> </a:t>
            </a:r>
            <a:r>
              <a:rPr sz="2000" spc="-5" dirty="0">
                <a:solidFill>
                  <a:srgbClr val="2E5496"/>
                </a:solidFill>
                <a:latin typeface="Calibri"/>
                <a:cs typeface="Calibri"/>
              </a:rPr>
              <a:t>on</a:t>
            </a:r>
            <a:r>
              <a:rPr sz="2000" spc="-20" dirty="0">
                <a:solidFill>
                  <a:srgbClr val="2E5496"/>
                </a:solidFill>
                <a:latin typeface="Calibri"/>
                <a:cs typeface="Calibri"/>
              </a:rPr>
              <a:t> </a:t>
            </a:r>
            <a:r>
              <a:rPr sz="2000" spc="-10" dirty="0">
                <a:solidFill>
                  <a:srgbClr val="2E5496"/>
                </a:solidFill>
                <a:latin typeface="Calibri"/>
                <a:cs typeface="Calibri"/>
              </a:rPr>
              <a:t>healthcare, </a:t>
            </a:r>
            <a:r>
              <a:rPr sz="2000" spc="-5" dirty="0">
                <a:solidFill>
                  <a:srgbClr val="2E5496"/>
                </a:solidFill>
                <a:latin typeface="Calibri"/>
                <a:cs typeface="Calibri"/>
              </a:rPr>
              <a:t> </a:t>
            </a:r>
            <a:r>
              <a:rPr sz="2000" spc="-10" dirty="0">
                <a:solidFill>
                  <a:srgbClr val="2E5496"/>
                </a:solidFill>
                <a:latin typeface="Calibri"/>
                <a:cs typeface="Calibri"/>
              </a:rPr>
              <a:t>consumers</a:t>
            </a:r>
            <a:r>
              <a:rPr sz="2000" spc="25" dirty="0">
                <a:solidFill>
                  <a:srgbClr val="2E5496"/>
                </a:solidFill>
                <a:latin typeface="Calibri"/>
                <a:cs typeface="Calibri"/>
              </a:rPr>
              <a:t> </a:t>
            </a:r>
            <a:r>
              <a:rPr sz="2000" spc="-5" dirty="0">
                <a:solidFill>
                  <a:srgbClr val="2E5496"/>
                </a:solidFill>
                <a:latin typeface="Calibri"/>
                <a:cs typeface="Calibri"/>
              </a:rPr>
              <a:t>and </a:t>
            </a:r>
            <a:r>
              <a:rPr sz="2000" spc="-15" dirty="0">
                <a:solidFill>
                  <a:srgbClr val="2E5496"/>
                </a:solidFill>
                <a:latin typeface="Calibri"/>
                <a:cs typeface="Calibri"/>
              </a:rPr>
              <a:t>corporate</a:t>
            </a:r>
            <a:r>
              <a:rPr sz="2000" spc="10" dirty="0">
                <a:solidFill>
                  <a:srgbClr val="2E5496"/>
                </a:solidFill>
                <a:latin typeface="Calibri"/>
                <a:cs typeface="Calibri"/>
              </a:rPr>
              <a:t> </a:t>
            </a:r>
            <a:r>
              <a:rPr sz="2000" spc="-5" dirty="0">
                <a:solidFill>
                  <a:srgbClr val="2E5496"/>
                </a:solidFill>
                <a:latin typeface="Calibri"/>
                <a:cs typeface="Calibri"/>
              </a:rPr>
              <a:t>social </a:t>
            </a:r>
            <a:r>
              <a:rPr sz="2000" dirty="0">
                <a:solidFill>
                  <a:srgbClr val="2E5496"/>
                </a:solidFill>
                <a:latin typeface="Calibri"/>
                <a:cs typeface="Calibri"/>
              </a:rPr>
              <a:t> </a:t>
            </a:r>
            <a:r>
              <a:rPr sz="2000" spc="-10" dirty="0">
                <a:solidFill>
                  <a:srgbClr val="2E5496"/>
                </a:solidFill>
                <a:latin typeface="Calibri"/>
                <a:cs typeface="Calibri"/>
              </a:rPr>
              <a:t>responsibility</a:t>
            </a:r>
            <a:r>
              <a:rPr sz="2000" spc="50" dirty="0">
                <a:solidFill>
                  <a:srgbClr val="2E5496"/>
                </a:solidFill>
                <a:latin typeface="Calibri"/>
                <a:cs typeface="Calibri"/>
              </a:rPr>
              <a:t> </a:t>
            </a:r>
            <a:r>
              <a:rPr sz="2000" spc="-15" dirty="0">
                <a:solidFill>
                  <a:srgbClr val="2E5496"/>
                </a:solidFill>
                <a:latin typeface="Calibri"/>
                <a:cs typeface="Calibri"/>
              </a:rPr>
              <a:t>issues.</a:t>
            </a:r>
            <a:endParaRPr sz="2000" dirty="0">
              <a:latin typeface="Calibri"/>
              <a:cs typeface="Calibri"/>
            </a:endParaRPr>
          </a:p>
        </p:txBody>
      </p:sp>
      <p:pic>
        <p:nvPicPr>
          <p:cNvPr id="9" name="object 9"/>
          <p:cNvPicPr/>
          <p:nvPr/>
        </p:nvPicPr>
        <p:blipFill>
          <a:blip r:embed="rId2" cstate="print"/>
          <a:stretch>
            <a:fillRect/>
          </a:stretch>
        </p:blipFill>
        <p:spPr>
          <a:xfrm>
            <a:off x="4304092" y="1482446"/>
            <a:ext cx="2747517" cy="3253232"/>
          </a:xfrm>
          <a:prstGeom prst="rect">
            <a:avLst/>
          </a:prstGeom>
        </p:spPr>
      </p:pic>
      <p:sp>
        <p:nvSpPr>
          <p:cNvPr id="10" name="object 10"/>
          <p:cNvSpPr txBox="1"/>
          <p:nvPr/>
        </p:nvSpPr>
        <p:spPr>
          <a:xfrm>
            <a:off x="4177027" y="4969974"/>
            <a:ext cx="3001645" cy="658514"/>
          </a:xfrm>
          <a:prstGeom prst="rect">
            <a:avLst/>
          </a:prstGeom>
        </p:spPr>
        <p:txBody>
          <a:bodyPr vert="horz" wrap="square" lIns="0" tIns="12065" rIns="0" bIns="0" rtlCol="0">
            <a:spAutoFit/>
          </a:bodyPr>
          <a:lstStyle/>
          <a:p>
            <a:pPr marL="12700" marR="5080" indent="-2540" algn="ctr">
              <a:lnSpc>
                <a:spcPct val="100000"/>
              </a:lnSpc>
              <a:spcBef>
                <a:spcPts val="95"/>
              </a:spcBef>
            </a:pPr>
            <a:r>
              <a:rPr sz="1400" dirty="0">
                <a:latin typeface="Calibri"/>
                <a:cs typeface="Calibri"/>
              </a:rPr>
              <a:t>In </a:t>
            </a:r>
            <a:r>
              <a:rPr sz="1400" spc="-15" dirty="0">
                <a:latin typeface="Calibri"/>
                <a:cs typeface="Calibri"/>
              </a:rPr>
              <a:t>2007 </a:t>
            </a:r>
            <a:r>
              <a:rPr sz="1400" spc="-25" dirty="0">
                <a:latin typeface="Calibri"/>
                <a:cs typeface="Calibri"/>
              </a:rPr>
              <a:t>we </a:t>
            </a:r>
            <a:r>
              <a:rPr lang="it-IT" sz="1400" spc="-25" dirty="0" err="1">
                <a:latin typeface="Calibri"/>
                <a:cs typeface="Calibri"/>
              </a:rPr>
              <a:t>were</a:t>
            </a:r>
            <a:r>
              <a:rPr lang="it-IT" sz="1400" spc="-25" dirty="0">
                <a:latin typeface="Calibri"/>
                <a:cs typeface="Calibri"/>
              </a:rPr>
              <a:t> </a:t>
            </a:r>
            <a:r>
              <a:rPr sz="1400" spc="-15" dirty="0">
                <a:latin typeface="Calibri"/>
                <a:cs typeface="Calibri"/>
              </a:rPr>
              <a:t>awarded </a:t>
            </a:r>
            <a:r>
              <a:rPr sz="1400" spc="-5" dirty="0">
                <a:latin typeface="Calibri"/>
                <a:cs typeface="Calibri"/>
              </a:rPr>
              <a:t>a </a:t>
            </a:r>
            <a:r>
              <a:rPr sz="1400" b="1" spc="-10" dirty="0">
                <a:latin typeface="Calibri"/>
                <a:cs typeface="Calibri"/>
              </a:rPr>
              <a:t>gold </a:t>
            </a:r>
            <a:r>
              <a:rPr sz="1400" b="1" spc="-5" dirty="0">
                <a:latin typeface="Calibri"/>
                <a:cs typeface="Calibri"/>
              </a:rPr>
              <a:t> </a:t>
            </a:r>
            <a:r>
              <a:rPr sz="1400" b="1" spc="-10" dirty="0">
                <a:latin typeface="Calibri"/>
                <a:cs typeface="Calibri"/>
              </a:rPr>
              <a:t>medal</a:t>
            </a:r>
            <a:r>
              <a:rPr sz="1400" b="1" spc="5" dirty="0">
                <a:latin typeface="Calibri"/>
                <a:cs typeface="Calibri"/>
              </a:rPr>
              <a:t> </a:t>
            </a:r>
            <a:r>
              <a:rPr sz="1400" spc="-10" dirty="0">
                <a:latin typeface="Calibri"/>
                <a:cs typeface="Calibri"/>
              </a:rPr>
              <a:t>for</a:t>
            </a:r>
            <a:r>
              <a:rPr sz="1400" spc="-15" dirty="0">
                <a:latin typeface="Calibri"/>
                <a:cs typeface="Calibri"/>
              </a:rPr>
              <a:t> </a:t>
            </a:r>
            <a:r>
              <a:rPr sz="1400" spc="-10" dirty="0">
                <a:latin typeface="Calibri"/>
                <a:cs typeface="Calibri"/>
              </a:rPr>
              <a:t>our</a:t>
            </a:r>
            <a:r>
              <a:rPr sz="1400" spc="-20" dirty="0">
                <a:latin typeface="Calibri"/>
                <a:cs typeface="Calibri"/>
              </a:rPr>
              <a:t> </a:t>
            </a:r>
            <a:r>
              <a:rPr sz="1400" spc="-15" dirty="0">
                <a:latin typeface="Calibri"/>
                <a:cs typeface="Calibri"/>
              </a:rPr>
              <a:t>commitment</a:t>
            </a:r>
            <a:r>
              <a:rPr sz="1400" spc="100" dirty="0">
                <a:latin typeface="Calibri"/>
                <a:cs typeface="Calibri"/>
              </a:rPr>
              <a:t> </a:t>
            </a:r>
            <a:r>
              <a:rPr sz="1400" spc="-25" dirty="0">
                <a:latin typeface="Calibri"/>
                <a:cs typeface="Calibri"/>
              </a:rPr>
              <a:t>to</a:t>
            </a:r>
            <a:r>
              <a:rPr sz="1400" spc="20" dirty="0">
                <a:latin typeface="Calibri"/>
                <a:cs typeface="Calibri"/>
              </a:rPr>
              <a:t> </a:t>
            </a:r>
            <a:r>
              <a:rPr sz="1400" spc="-15" dirty="0">
                <a:latin typeface="Calibri"/>
                <a:cs typeface="Calibri"/>
              </a:rPr>
              <a:t>improving </a:t>
            </a:r>
            <a:r>
              <a:rPr sz="1400" spc="-305" dirty="0">
                <a:latin typeface="Calibri"/>
                <a:cs typeface="Calibri"/>
              </a:rPr>
              <a:t> </a:t>
            </a:r>
            <a:r>
              <a:rPr sz="1400" spc="-15" dirty="0">
                <a:latin typeface="Calibri"/>
                <a:cs typeface="Calibri"/>
              </a:rPr>
              <a:t>the</a:t>
            </a:r>
            <a:r>
              <a:rPr sz="1400" spc="40" dirty="0">
                <a:latin typeface="Calibri"/>
                <a:cs typeface="Calibri"/>
              </a:rPr>
              <a:t> </a:t>
            </a:r>
            <a:r>
              <a:rPr sz="1400" spc="-15" dirty="0">
                <a:latin typeface="Calibri"/>
                <a:cs typeface="Calibri"/>
              </a:rPr>
              <a:t>public</a:t>
            </a:r>
            <a:r>
              <a:rPr sz="1400" spc="55" dirty="0">
                <a:latin typeface="Calibri"/>
                <a:cs typeface="Calibri"/>
              </a:rPr>
              <a:t> </a:t>
            </a:r>
            <a:r>
              <a:rPr sz="1400" spc="-10" dirty="0">
                <a:latin typeface="Calibri"/>
                <a:cs typeface="Calibri"/>
              </a:rPr>
              <a:t>health</a:t>
            </a:r>
            <a:r>
              <a:rPr sz="1400" spc="75" dirty="0">
                <a:latin typeface="Calibri"/>
                <a:cs typeface="Calibri"/>
              </a:rPr>
              <a:t> </a:t>
            </a:r>
            <a:r>
              <a:rPr sz="1400" spc="-25" dirty="0">
                <a:latin typeface="Calibri"/>
                <a:cs typeface="Calibri"/>
              </a:rPr>
              <a:t>system</a:t>
            </a:r>
            <a:r>
              <a:rPr sz="1400" spc="35" dirty="0">
                <a:latin typeface="Calibri"/>
                <a:cs typeface="Calibri"/>
              </a:rPr>
              <a:t> </a:t>
            </a:r>
            <a:r>
              <a:rPr sz="1400" spc="-10" dirty="0">
                <a:latin typeface="Calibri"/>
                <a:cs typeface="Calibri"/>
              </a:rPr>
              <a:t>in</a:t>
            </a:r>
            <a:r>
              <a:rPr sz="1400" spc="30" dirty="0">
                <a:latin typeface="Calibri"/>
                <a:cs typeface="Calibri"/>
              </a:rPr>
              <a:t> </a:t>
            </a:r>
            <a:r>
              <a:rPr sz="1400" spc="-15" dirty="0">
                <a:latin typeface="Calibri"/>
                <a:cs typeface="Calibri"/>
              </a:rPr>
              <a:t>Italy</a:t>
            </a:r>
            <a:endParaRPr sz="1400" dirty="0">
              <a:latin typeface="Calibri"/>
              <a:cs typeface="Calibri"/>
            </a:endParaRPr>
          </a:p>
        </p:txBody>
      </p:sp>
      <p:sp>
        <p:nvSpPr>
          <p:cNvPr id="6" name="Rectangle 1">
            <a:extLst>
              <a:ext uri="{FF2B5EF4-FFF2-40B4-BE49-F238E27FC236}">
                <a16:creationId xmlns:a16="http://schemas.microsoft.com/office/drawing/2014/main" id="{448B7F18-CAAD-CE49-25CE-4F28989985CA}"/>
              </a:ext>
            </a:extLst>
          </p:cNvPr>
          <p:cNvSpPr>
            <a:spLocks noChangeArrowheads="1"/>
          </p:cNvSpPr>
          <p:nvPr/>
        </p:nvSpPr>
        <p:spPr bwMode="auto">
          <a:xfrm>
            <a:off x="432336" y="5830094"/>
            <a:ext cx="9547412"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lang="it-IT" altLang="it-IT" sz="1600" i="1" spc="-10" dirty="0">
                <a:solidFill>
                  <a:srgbClr val="2E5496"/>
                </a:solidFill>
                <a:latin typeface="Calibri"/>
                <a:cs typeface="Calibri"/>
              </a:rPr>
              <a:t>Art. 4.1 – Health &amp; </a:t>
            </a:r>
            <a:r>
              <a:rPr lang="it-IT" altLang="it-IT" sz="1600" i="1" spc="-10" dirty="0" err="1">
                <a:solidFill>
                  <a:srgbClr val="2E5496"/>
                </a:solidFill>
                <a:latin typeface="Calibri"/>
                <a:cs typeface="Calibri"/>
              </a:rPr>
              <a:t>Safety</a:t>
            </a:r>
            <a:r>
              <a:rPr lang="it-IT" altLang="it-IT" sz="1600" i="1" spc="-10" dirty="0">
                <a:solidFill>
                  <a:srgbClr val="2E5496"/>
                </a:solidFill>
                <a:latin typeface="Calibri"/>
                <a:cs typeface="Calibri"/>
              </a:rPr>
              <a:t>: </a:t>
            </a:r>
            <a:r>
              <a:rPr lang="it-IT" altLang="it-IT" sz="1600" i="1" spc="-10" dirty="0" err="1">
                <a:solidFill>
                  <a:srgbClr val="2E5496"/>
                </a:solidFill>
                <a:latin typeface="Calibri"/>
                <a:cs typeface="Calibri"/>
              </a:rPr>
              <a:t>Protection</a:t>
            </a:r>
            <a:r>
              <a:rPr lang="it-IT" altLang="it-IT" sz="1600" i="1" spc="-10" dirty="0">
                <a:solidFill>
                  <a:srgbClr val="2E5496"/>
                </a:solidFill>
                <a:latin typeface="Calibri"/>
                <a:cs typeface="Calibri"/>
              </a:rPr>
              <a:t> of health </a:t>
            </a:r>
            <a:r>
              <a:rPr lang="it-IT" altLang="it-IT" sz="1600" i="1" spc="-10" dirty="0" err="1">
                <a:solidFill>
                  <a:srgbClr val="2E5496"/>
                </a:solidFill>
                <a:latin typeface="Calibri"/>
                <a:cs typeface="Calibri"/>
              </a:rPr>
              <a:t>as</a:t>
            </a:r>
            <a:r>
              <a:rPr lang="it-IT" altLang="it-IT" sz="1600" i="1" spc="-10" dirty="0">
                <a:solidFill>
                  <a:srgbClr val="2E5496"/>
                </a:solidFill>
                <a:latin typeface="Calibri"/>
                <a:cs typeface="Calibri"/>
              </a:rPr>
              <a:t> a </a:t>
            </a:r>
            <a:r>
              <a:rPr lang="it-IT" altLang="it-IT" sz="1600" i="1" spc="-10" dirty="0" err="1">
                <a:solidFill>
                  <a:srgbClr val="2E5496"/>
                </a:solidFill>
                <a:latin typeface="Calibri"/>
                <a:cs typeface="Calibri"/>
              </a:rPr>
              <a:t>fundamental</a:t>
            </a:r>
            <a:r>
              <a:rPr lang="it-IT" altLang="it-IT" sz="1600" i="1" spc="-10" dirty="0">
                <a:solidFill>
                  <a:srgbClr val="2E5496"/>
                </a:solidFill>
                <a:latin typeface="Calibri"/>
                <a:cs typeface="Calibri"/>
              </a:rPr>
              <a:t> </a:t>
            </a:r>
            <a:r>
              <a:rPr lang="it-IT" altLang="it-IT" sz="1600" i="1" spc="-10" dirty="0" err="1">
                <a:solidFill>
                  <a:srgbClr val="2E5496"/>
                </a:solidFill>
                <a:latin typeface="Calibri"/>
                <a:cs typeface="Calibri"/>
              </a:rPr>
              <a:t>right</a:t>
            </a:r>
            <a:r>
              <a:rPr lang="it-IT" altLang="it-IT" sz="1600" i="1" spc="-10" dirty="0">
                <a:solidFill>
                  <a:srgbClr val="2E5496"/>
                </a:solidFill>
                <a:latin typeface="Calibri"/>
                <a:cs typeface="Calibri"/>
              </a:rPr>
              <a:t>, </a:t>
            </a:r>
            <a:r>
              <a:rPr lang="it-IT" altLang="it-IT" sz="1600" i="1" spc="-10" dirty="0" err="1">
                <a:solidFill>
                  <a:srgbClr val="2E5496"/>
                </a:solidFill>
                <a:latin typeface="Calibri"/>
                <a:cs typeface="Calibri"/>
              </a:rPr>
              <a:t>alongside</a:t>
            </a:r>
            <a:r>
              <a:rPr lang="it-IT" altLang="it-IT" sz="1600" i="1" spc="-10" dirty="0">
                <a:solidFill>
                  <a:srgbClr val="2E5496"/>
                </a:solidFill>
                <a:latin typeface="Calibri"/>
                <a:cs typeface="Calibri"/>
              </a:rPr>
              <a:t> </a:t>
            </a:r>
            <a:r>
              <a:rPr lang="it-IT" altLang="it-IT" sz="1600" i="1" spc="-10" dirty="0" err="1">
                <a:solidFill>
                  <a:srgbClr val="2E5496"/>
                </a:solidFill>
                <a:latin typeface="Calibri"/>
                <a:cs typeface="Calibri"/>
              </a:rPr>
              <a:t>individual</a:t>
            </a:r>
            <a:r>
              <a:rPr lang="it-IT" altLang="it-IT" sz="1600" i="1" spc="-10" dirty="0">
                <a:solidFill>
                  <a:srgbClr val="2E5496"/>
                </a:solidFill>
                <a:latin typeface="Calibri"/>
                <a:cs typeface="Calibri"/>
              </a:rPr>
              <a:t> and </a:t>
            </a:r>
            <a:r>
              <a:rPr lang="it-IT" altLang="it-IT" sz="1600" i="1" spc="-10" dirty="0" err="1">
                <a:solidFill>
                  <a:srgbClr val="2E5496"/>
                </a:solidFill>
                <a:latin typeface="Calibri"/>
                <a:cs typeface="Calibri"/>
              </a:rPr>
              <a:t>collective</a:t>
            </a:r>
            <a:r>
              <a:rPr lang="it-IT" altLang="it-IT" sz="1600" i="1" spc="-10" dirty="0">
                <a:solidFill>
                  <a:srgbClr val="2E5496"/>
                </a:solidFill>
                <a:latin typeface="Calibri"/>
                <a:cs typeface="Calibri"/>
              </a:rPr>
              <a:t> </a:t>
            </a:r>
            <a:r>
              <a:rPr lang="it-IT" altLang="it-IT" sz="1600" i="1" spc="-10" dirty="0" err="1">
                <a:solidFill>
                  <a:srgbClr val="2E5496"/>
                </a:solidFill>
                <a:latin typeface="Calibri"/>
                <a:cs typeface="Calibri"/>
              </a:rPr>
              <a:t>safety</a:t>
            </a:r>
            <a:r>
              <a:rPr lang="it-IT" altLang="it-IT" sz="1600" i="1" spc="-10" dirty="0">
                <a:solidFill>
                  <a:srgbClr val="2E5496"/>
                </a:solidFill>
                <a:latin typeface="Calibri"/>
                <a:cs typeface="Calibri"/>
              </a:rPr>
              <a:t>. </a:t>
            </a:r>
          </a:p>
          <a:p>
            <a:pPr marL="0" marR="0" lvl="0" indent="0" algn="just" defTabSz="914400" rtl="0" eaLnBrk="0" fontAlgn="base" latinLnBrk="0" hangingPunct="0">
              <a:lnSpc>
                <a:spcPct val="100000"/>
              </a:lnSpc>
              <a:spcBef>
                <a:spcPct val="0"/>
              </a:spcBef>
              <a:spcAft>
                <a:spcPct val="0"/>
              </a:spcAft>
              <a:buClrTx/>
              <a:buSzTx/>
              <a:buFontTx/>
              <a:buChar char="•"/>
              <a:tabLst/>
            </a:pPr>
            <a:r>
              <a:rPr lang="it-IT" altLang="it-IT" sz="1600" i="1" spc="-10" dirty="0">
                <a:solidFill>
                  <a:srgbClr val="2E5496"/>
                </a:solidFill>
                <a:latin typeface="Calibri"/>
                <a:cs typeface="Calibri"/>
              </a:rPr>
              <a:t>Art. 4.2 – Peace &amp; Non-</a:t>
            </a:r>
            <a:r>
              <a:rPr lang="it-IT" altLang="it-IT" sz="1600" i="1" spc="-10" dirty="0" err="1">
                <a:solidFill>
                  <a:srgbClr val="2E5496"/>
                </a:solidFill>
                <a:latin typeface="Calibri"/>
                <a:cs typeface="Calibri"/>
              </a:rPr>
              <a:t>violence</a:t>
            </a:r>
            <a:r>
              <a:rPr lang="it-IT" altLang="it-IT" sz="1600" i="1" spc="-10" dirty="0">
                <a:solidFill>
                  <a:srgbClr val="2E5496"/>
                </a:solidFill>
                <a:latin typeface="Calibri"/>
                <a:cs typeface="Calibri"/>
              </a:rPr>
              <a:t>: Promotion of a culture of </a:t>
            </a:r>
            <a:r>
              <a:rPr lang="it-IT" altLang="it-IT" sz="1600" i="1" spc="-10" dirty="0" err="1">
                <a:solidFill>
                  <a:srgbClr val="2E5496"/>
                </a:solidFill>
                <a:latin typeface="Calibri"/>
                <a:cs typeface="Calibri"/>
              </a:rPr>
              <a:t>legality</a:t>
            </a:r>
            <a:r>
              <a:rPr lang="it-IT" altLang="it-IT" sz="1600" i="1" spc="-10" dirty="0">
                <a:solidFill>
                  <a:srgbClr val="2E5496"/>
                </a:solidFill>
                <a:latin typeface="Calibri"/>
                <a:cs typeface="Calibri"/>
              </a:rPr>
              <a:t>, peace </a:t>
            </a:r>
            <a:r>
              <a:rPr lang="it-IT" altLang="it-IT" sz="1600" i="1" spc="-10" dirty="0" err="1">
                <a:solidFill>
                  <a:srgbClr val="2E5496"/>
                </a:solidFill>
                <a:latin typeface="Calibri"/>
                <a:cs typeface="Calibri"/>
              </a:rPr>
              <a:t>among</a:t>
            </a:r>
            <a:r>
              <a:rPr lang="it-IT" altLang="it-IT" sz="1600" i="1" spc="-10" dirty="0">
                <a:solidFill>
                  <a:srgbClr val="2E5496"/>
                </a:solidFill>
                <a:latin typeface="Calibri"/>
                <a:cs typeface="Calibri"/>
              </a:rPr>
              <a:t> peoples, non-</a:t>
            </a:r>
            <a:r>
              <a:rPr lang="it-IT" altLang="it-IT" sz="1600" i="1" spc="-10" dirty="0" err="1">
                <a:solidFill>
                  <a:srgbClr val="2E5496"/>
                </a:solidFill>
                <a:latin typeface="Calibri"/>
                <a:cs typeface="Calibri"/>
              </a:rPr>
              <a:t>violence</a:t>
            </a:r>
            <a:r>
              <a:rPr lang="it-IT" altLang="it-IT" sz="1600" i="1" spc="-10" dirty="0">
                <a:solidFill>
                  <a:srgbClr val="2E5496"/>
                </a:solidFill>
                <a:latin typeface="Calibri"/>
                <a:cs typeface="Calibri"/>
              </a:rPr>
              <a:t>, and non-</a:t>
            </a:r>
            <a:r>
              <a:rPr lang="it-IT" altLang="it-IT" sz="1600" i="1" spc="-10" dirty="0" err="1">
                <a:solidFill>
                  <a:srgbClr val="2E5496"/>
                </a:solidFill>
                <a:latin typeface="Calibri"/>
                <a:cs typeface="Calibri"/>
              </a:rPr>
              <a:t>armed</a:t>
            </a:r>
            <a:r>
              <a:rPr lang="it-IT" altLang="it-IT" sz="1600" i="1" spc="-10" dirty="0">
                <a:solidFill>
                  <a:srgbClr val="2E5496"/>
                </a:solidFill>
                <a:latin typeface="Calibri"/>
                <a:cs typeface="Calibri"/>
              </a:rPr>
              <a:t> defense.</a:t>
            </a:r>
            <a:endParaRPr kumimoji="0" lang="it-IT" altLang="it-IT" sz="1800" b="0" i="1" u="none" strike="noStrike" cap="none" normalizeH="0" baseline="0" dirty="0">
              <a:ln>
                <a:noFill/>
              </a:ln>
              <a:solidFill>
                <a:schemeClr val="tx1"/>
              </a:solidFill>
              <a:effectLst/>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25393"/>
    </mc:Choice>
    <mc:Fallback xmlns="">
      <p:transition spd="slow" advTm="2539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8851FA-0BD5-6AB3-2D50-9A5102A0C4BE}"/>
              </a:ext>
            </a:extLst>
          </p:cNvPr>
          <p:cNvSpPr>
            <a:spLocks noGrp="1"/>
          </p:cNvSpPr>
          <p:nvPr>
            <p:ph type="title"/>
          </p:nvPr>
        </p:nvSpPr>
        <p:spPr/>
        <p:txBody>
          <a:bodyPr>
            <a:normAutofit/>
          </a:bodyPr>
          <a:lstStyle/>
          <a:p>
            <a:br>
              <a:rPr lang="en-US" b="1" dirty="0"/>
            </a:br>
            <a:endParaRPr lang="en-US" sz="2000" b="1" spc="-10" dirty="0">
              <a:solidFill>
                <a:schemeClr val="bg1"/>
              </a:solidFill>
              <a:latin typeface="Calibri"/>
              <a:ea typeface="+mn-ea"/>
              <a:cs typeface="Calibri"/>
            </a:endParaRPr>
          </a:p>
        </p:txBody>
      </p:sp>
      <p:grpSp>
        <p:nvGrpSpPr>
          <p:cNvPr id="4" name="object 2">
            <a:extLst>
              <a:ext uri="{FF2B5EF4-FFF2-40B4-BE49-F238E27FC236}">
                <a16:creationId xmlns:a16="http://schemas.microsoft.com/office/drawing/2014/main" id="{864E166A-5FC7-6578-7D32-50D4644EEDCA}"/>
              </a:ext>
            </a:extLst>
          </p:cNvPr>
          <p:cNvGrpSpPr/>
          <p:nvPr/>
        </p:nvGrpSpPr>
        <p:grpSpPr>
          <a:xfrm>
            <a:off x="1348604" y="150593"/>
            <a:ext cx="9063479" cy="755181"/>
            <a:chOff x="3211829" y="886460"/>
            <a:chExt cx="6090920" cy="661035"/>
          </a:xfrm>
        </p:grpSpPr>
        <p:sp>
          <p:nvSpPr>
            <p:cNvPr id="5" name="object 3">
              <a:extLst>
                <a:ext uri="{FF2B5EF4-FFF2-40B4-BE49-F238E27FC236}">
                  <a16:creationId xmlns:a16="http://schemas.microsoft.com/office/drawing/2014/main" id="{507CF841-01CD-396A-D9C4-EB6EB548992B}"/>
                </a:ext>
              </a:extLst>
            </p:cNvPr>
            <p:cNvSpPr/>
            <p:nvPr/>
          </p:nvSpPr>
          <p:spPr>
            <a:xfrm>
              <a:off x="3218179" y="892810"/>
              <a:ext cx="6078220" cy="648335"/>
            </a:xfrm>
            <a:custGeom>
              <a:avLst/>
              <a:gdLst/>
              <a:ahLst/>
              <a:cxnLst/>
              <a:rect l="l" t="t" r="r" b="b"/>
              <a:pathLst>
                <a:path w="6078220" h="648335">
                  <a:moveTo>
                    <a:pt x="5970143" y="0"/>
                  </a:moveTo>
                  <a:lnTo>
                    <a:pt x="108077" y="0"/>
                  </a:lnTo>
                  <a:lnTo>
                    <a:pt x="66008" y="8493"/>
                  </a:lnTo>
                  <a:lnTo>
                    <a:pt x="31654" y="31654"/>
                  </a:lnTo>
                  <a:lnTo>
                    <a:pt x="8493" y="66008"/>
                  </a:lnTo>
                  <a:lnTo>
                    <a:pt x="0" y="108076"/>
                  </a:lnTo>
                  <a:lnTo>
                    <a:pt x="0" y="540003"/>
                  </a:lnTo>
                  <a:lnTo>
                    <a:pt x="8493" y="582072"/>
                  </a:lnTo>
                  <a:lnTo>
                    <a:pt x="31654" y="616426"/>
                  </a:lnTo>
                  <a:lnTo>
                    <a:pt x="66008" y="639587"/>
                  </a:lnTo>
                  <a:lnTo>
                    <a:pt x="108077" y="648080"/>
                  </a:lnTo>
                  <a:lnTo>
                    <a:pt x="5970143" y="648080"/>
                  </a:lnTo>
                  <a:lnTo>
                    <a:pt x="6012211" y="639587"/>
                  </a:lnTo>
                  <a:lnTo>
                    <a:pt x="6046565" y="616426"/>
                  </a:lnTo>
                  <a:lnTo>
                    <a:pt x="6069726" y="582072"/>
                  </a:lnTo>
                  <a:lnTo>
                    <a:pt x="6078220" y="540003"/>
                  </a:lnTo>
                  <a:lnTo>
                    <a:pt x="6078220" y="108076"/>
                  </a:lnTo>
                  <a:lnTo>
                    <a:pt x="6069726" y="66008"/>
                  </a:lnTo>
                  <a:lnTo>
                    <a:pt x="6046565" y="31654"/>
                  </a:lnTo>
                  <a:lnTo>
                    <a:pt x="6012211" y="8493"/>
                  </a:lnTo>
                  <a:lnTo>
                    <a:pt x="5970143" y="0"/>
                  </a:lnTo>
                  <a:close/>
                </a:path>
              </a:pathLst>
            </a:custGeom>
            <a:solidFill>
              <a:srgbClr val="0070C0"/>
            </a:solidFill>
          </p:spPr>
          <p:txBody>
            <a:bodyPr wrap="square" lIns="0" tIns="0" rIns="0" bIns="0" rtlCol="0"/>
            <a:lstStyle/>
            <a:p>
              <a:endParaRPr/>
            </a:p>
          </p:txBody>
        </p:sp>
        <p:sp>
          <p:nvSpPr>
            <p:cNvPr id="6" name="object 4">
              <a:extLst>
                <a:ext uri="{FF2B5EF4-FFF2-40B4-BE49-F238E27FC236}">
                  <a16:creationId xmlns:a16="http://schemas.microsoft.com/office/drawing/2014/main" id="{4E7E7AD6-BDD9-E5C3-3E68-8EA79A677F4D}"/>
                </a:ext>
              </a:extLst>
            </p:cNvPr>
            <p:cNvSpPr/>
            <p:nvPr/>
          </p:nvSpPr>
          <p:spPr>
            <a:xfrm>
              <a:off x="3218179" y="892810"/>
              <a:ext cx="6078220" cy="648335"/>
            </a:xfrm>
            <a:custGeom>
              <a:avLst/>
              <a:gdLst/>
              <a:ahLst/>
              <a:cxnLst/>
              <a:rect l="l" t="t" r="r" b="b"/>
              <a:pathLst>
                <a:path w="6078220" h="648335">
                  <a:moveTo>
                    <a:pt x="0" y="108076"/>
                  </a:moveTo>
                  <a:lnTo>
                    <a:pt x="8493" y="66008"/>
                  </a:lnTo>
                  <a:lnTo>
                    <a:pt x="31654" y="31654"/>
                  </a:lnTo>
                  <a:lnTo>
                    <a:pt x="66008" y="8493"/>
                  </a:lnTo>
                  <a:lnTo>
                    <a:pt x="108077" y="0"/>
                  </a:lnTo>
                  <a:lnTo>
                    <a:pt x="5970143" y="0"/>
                  </a:lnTo>
                  <a:lnTo>
                    <a:pt x="6012211" y="8493"/>
                  </a:lnTo>
                  <a:lnTo>
                    <a:pt x="6046565" y="31654"/>
                  </a:lnTo>
                  <a:lnTo>
                    <a:pt x="6069726" y="66008"/>
                  </a:lnTo>
                  <a:lnTo>
                    <a:pt x="6078220" y="108076"/>
                  </a:lnTo>
                  <a:lnTo>
                    <a:pt x="6078220" y="540003"/>
                  </a:lnTo>
                  <a:lnTo>
                    <a:pt x="6069726" y="582072"/>
                  </a:lnTo>
                  <a:lnTo>
                    <a:pt x="6046565" y="616426"/>
                  </a:lnTo>
                  <a:lnTo>
                    <a:pt x="6012211" y="639587"/>
                  </a:lnTo>
                  <a:lnTo>
                    <a:pt x="5970143" y="648080"/>
                  </a:lnTo>
                  <a:lnTo>
                    <a:pt x="108077" y="648080"/>
                  </a:lnTo>
                  <a:lnTo>
                    <a:pt x="66008" y="639587"/>
                  </a:lnTo>
                  <a:lnTo>
                    <a:pt x="31654" y="616426"/>
                  </a:lnTo>
                  <a:lnTo>
                    <a:pt x="8493" y="582072"/>
                  </a:lnTo>
                  <a:lnTo>
                    <a:pt x="0" y="540003"/>
                  </a:lnTo>
                  <a:lnTo>
                    <a:pt x="0" y="108076"/>
                  </a:lnTo>
                  <a:close/>
                </a:path>
              </a:pathLst>
            </a:custGeom>
            <a:ln w="12699">
              <a:solidFill>
                <a:srgbClr val="C00000"/>
              </a:solidFill>
            </a:ln>
          </p:spPr>
          <p:txBody>
            <a:bodyPr wrap="square" lIns="0" tIns="0" rIns="0" bIns="0" rtlCol="0"/>
            <a:lstStyle/>
            <a:p>
              <a:endParaRPr/>
            </a:p>
          </p:txBody>
        </p:sp>
      </p:grpSp>
      <p:sp>
        <p:nvSpPr>
          <p:cNvPr id="8" name="CasellaDiTesto 7">
            <a:extLst>
              <a:ext uri="{FF2B5EF4-FFF2-40B4-BE49-F238E27FC236}">
                <a16:creationId xmlns:a16="http://schemas.microsoft.com/office/drawing/2014/main" id="{6A83A71E-DE3F-C718-9CB0-D3021EDAFBDF}"/>
              </a:ext>
            </a:extLst>
          </p:cNvPr>
          <p:cNvSpPr txBox="1"/>
          <p:nvPr/>
        </p:nvSpPr>
        <p:spPr>
          <a:xfrm>
            <a:off x="1550895" y="244072"/>
            <a:ext cx="9386046" cy="461665"/>
          </a:xfrm>
          <a:prstGeom prst="rect">
            <a:avLst/>
          </a:prstGeom>
          <a:noFill/>
        </p:spPr>
        <p:txBody>
          <a:bodyPr wrap="square">
            <a:spAutoFit/>
          </a:bodyPr>
          <a:lstStyle/>
          <a:p>
            <a:pPr marL="12700" algn="ctr">
              <a:spcBef>
                <a:spcPts val="105"/>
              </a:spcBef>
            </a:pPr>
            <a:r>
              <a:rPr lang="en-US" sz="2400" b="1" spc="-10" dirty="0">
                <a:solidFill>
                  <a:schemeClr val="bg1"/>
                </a:solidFill>
                <a:latin typeface="Calibri"/>
                <a:ea typeface="+mj-ea"/>
                <a:cs typeface="Calibri"/>
              </a:rPr>
              <a:t>Health &amp; Peace as Exhaustible Common Goods</a:t>
            </a:r>
          </a:p>
        </p:txBody>
      </p:sp>
      <p:sp>
        <p:nvSpPr>
          <p:cNvPr id="10" name="CasellaDiTesto 9">
            <a:extLst>
              <a:ext uri="{FF2B5EF4-FFF2-40B4-BE49-F238E27FC236}">
                <a16:creationId xmlns:a16="http://schemas.microsoft.com/office/drawing/2014/main" id="{CA04760C-CD49-2C6A-0700-FCCC44BF0E56}"/>
              </a:ext>
            </a:extLst>
          </p:cNvPr>
          <p:cNvSpPr txBox="1"/>
          <p:nvPr/>
        </p:nvSpPr>
        <p:spPr>
          <a:xfrm>
            <a:off x="1467691" y="5008721"/>
            <a:ext cx="8660665" cy="923330"/>
          </a:xfrm>
          <a:prstGeom prst="rect">
            <a:avLst/>
          </a:prstGeom>
          <a:noFill/>
        </p:spPr>
        <p:txBody>
          <a:bodyPr wrap="square">
            <a:spAutoFit/>
          </a:bodyPr>
          <a:lstStyle/>
          <a:p>
            <a:pPr algn="ctr"/>
            <a:r>
              <a:rPr lang="en-US" b="1" dirty="0"/>
              <a:t>Civic Public Diplomacy:</a:t>
            </a:r>
            <a:r>
              <a:rPr lang="en-US" dirty="0"/>
              <a:t> Bridging the gap between citizens, patient organizations, and European/International institutions through bottom-up advocacy, participatory democracy, and community engagement.</a:t>
            </a:r>
            <a:endParaRPr lang="it-IT" dirty="0"/>
          </a:p>
        </p:txBody>
      </p:sp>
      <p:sp>
        <p:nvSpPr>
          <p:cNvPr id="12" name="CasellaDiTesto 11">
            <a:extLst>
              <a:ext uri="{FF2B5EF4-FFF2-40B4-BE49-F238E27FC236}">
                <a16:creationId xmlns:a16="http://schemas.microsoft.com/office/drawing/2014/main" id="{56115A3E-B9E4-6DF0-26E9-F586D8C2F4EB}"/>
              </a:ext>
            </a:extLst>
          </p:cNvPr>
          <p:cNvSpPr txBox="1"/>
          <p:nvPr/>
        </p:nvSpPr>
        <p:spPr>
          <a:xfrm>
            <a:off x="121334" y="1085068"/>
            <a:ext cx="11773787" cy="1754326"/>
          </a:xfrm>
          <a:prstGeom prst="rect">
            <a:avLst/>
          </a:prstGeom>
          <a:noFill/>
        </p:spPr>
        <p:txBody>
          <a:bodyPr wrap="square">
            <a:spAutoFit/>
          </a:bodyPr>
          <a:lstStyle/>
          <a:p>
            <a:pPr>
              <a:buNone/>
            </a:pPr>
            <a:r>
              <a:rPr lang="en-US" b="1" dirty="0"/>
              <a:t>Key Definitions of "Common Goods"*</a:t>
            </a:r>
            <a:endParaRPr lang="en-US" dirty="0"/>
          </a:p>
          <a:p>
            <a:pPr marL="285750" indent="-285750" algn="just">
              <a:buFont typeface="Arial" panose="020B0604020202020204" pitchFamily="34" charset="0"/>
              <a:buChar char="•"/>
            </a:pPr>
            <a:r>
              <a:rPr lang="en-US" i="1" dirty="0"/>
              <a:t>"Common goods are those goods that, if enriched, enrich everyone; if impoverished or destroyed, impoverish each one of us”  </a:t>
            </a:r>
            <a:r>
              <a:rPr lang="en-US" dirty="0"/>
              <a:t>(2015: Prof. Gregorio Arena -</a:t>
            </a:r>
            <a:r>
              <a:rPr lang="en-US" dirty="0" err="1"/>
              <a:t>Labsus</a:t>
            </a:r>
            <a:r>
              <a:rPr lang="en-US" dirty="0"/>
              <a:t> / Former President of </a:t>
            </a:r>
            <a:r>
              <a:rPr lang="en-US" dirty="0" err="1"/>
              <a:t>Cittadinanzattiva</a:t>
            </a:r>
            <a:r>
              <a:rPr lang="en-US" dirty="0"/>
              <a:t>)</a:t>
            </a:r>
          </a:p>
          <a:p>
            <a:pPr marL="285750" indent="-285750" algn="just">
              <a:buFont typeface="Arial" panose="020B0604020202020204" pitchFamily="34" charset="0"/>
              <a:buChar char="•"/>
            </a:pPr>
            <a:r>
              <a:rPr lang="en-US" dirty="0"/>
              <a:t>"</a:t>
            </a:r>
            <a:r>
              <a:rPr lang="en-US" i="1" dirty="0"/>
              <a:t>Goods of non-rivalrous but exhaustible consumption [...] which express functional utility for the exercise of fundamental rights and the free development of persons, requiring collective enjoyment guaranteed by law for future generations</a:t>
            </a:r>
            <a:r>
              <a:rPr lang="en-US" dirty="0"/>
              <a:t>“(</a:t>
            </a:r>
            <a:r>
              <a:rPr lang="en-US" dirty="0" err="1"/>
              <a:t>Rodotà</a:t>
            </a:r>
            <a:r>
              <a:rPr lang="en-US" dirty="0"/>
              <a:t> Commission - Italian Ministry of Justice, 2007)</a:t>
            </a:r>
          </a:p>
        </p:txBody>
      </p:sp>
      <p:sp>
        <p:nvSpPr>
          <p:cNvPr id="14" name="CasellaDiTesto 13">
            <a:extLst>
              <a:ext uri="{FF2B5EF4-FFF2-40B4-BE49-F238E27FC236}">
                <a16:creationId xmlns:a16="http://schemas.microsoft.com/office/drawing/2014/main" id="{7BC2471D-1F08-A7A2-AFD0-E32275AD970B}"/>
              </a:ext>
            </a:extLst>
          </p:cNvPr>
          <p:cNvSpPr txBox="1"/>
          <p:nvPr/>
        </p:nvSpPr>
        <p:spPr>
          <a:xfrm>
            <a:off x="1823891" y="6354375"/>
            <a:ext cx="7711995" cy="276999"/>
          </a:xfrm>
          <a:prstGeom prst="rect">
            <a:avLst/>
          </a:prstGeom>
          <a:noFill/>
        </p:spPr>
        <p:txBody>
          <a:bodyPr wrap="square">
            <a:spAutoFit/>
          </a:bodyPr>
          <a:lstStyle/>
          <a:p>
            <a:pPr algn="ctr"/>
            <a:r>
              <a:rPr lang="it-IT" sz="1200" dirty="0"/>
              <a:t>*Source: </a:t>
            </a:r>
            <a:r>
              <a:rPr lang="it-IT" sz="1200" dirty="0">
                <a:hlinkClick r:id="rId2"/>
              </a:rPr>
              <a:t>click </a:t>
            </a:r>
            <a:r>
              <a:rPr lang="it-IT" sz="1200" dirty="0" err="1">
                <a:hlinkClick r:id="rId2"/>
              </a:rPr>
              <a:t>here</a:t>
            </a:r>
            <a:endParaRPr lang="it-IT" sz="1200" dirty="0"/>
          </a:p>
        </p:txBody>
      </p:sp>
      <p:sp>
        <p:nvSpPr>
          <p:cNvPr id="15" name="Rectangle 1">
            <a:extLst>
              <a:ext uri="{FF2B5EF4-FFF2-40B4-BE49-F238E27FC236}">
                <a16:creationId xmlns:a16="http://schemas.microsoft.com/office/drawing/2014/main" id="{318FF500-5BB3-8C2E-15F8-4764B8866CE1}"/>
              </a:ext>
            </a:extLst>
          </p:cNvPr>
          <p:cNvSpPr>
            <a:spLocks noChangeArrowheads="1"/>
          </p:cNvSpPr>
          <p:nvPr/>
        </p:nvSpPr>
        <p:spPr bwMode="auto">
          <a:xfrm>
            <a:off x="317212" y="2976136"/>
            <a:ext cx="11382030" cy="2262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it-IT" altLang="it-IT" b="1" dirty="0"/>
              <a:t>Key Policy Takeaways</a:t>
            </a:r>
          </a:p>
          <a:p>
            <a:pPr marL="285750" marR="0" lvl="0" indent="-28575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it-IT" altLang="it-IT" b="1" i="1" dirty="0"/>
              <a:t>Non-</a:t>
            </a:r>
            <a:r>
              <a:rPr lang="it-IT" altLang="it-IT" b="1" i="1" dirty="0" err="1"/>
              <a:t>Rivalrous</a:t>
            </a:r>
            <a:r>
              <a:rPr lang="it-IT" altLang="it-IT" b="1" i="1" dirty="0"/>
              <a:t> </a:t>
            </a:r>
            <a:r>
              <a:rPr lang="it-IT" altLang="it-IT" b="1" i="1" dirty="0" err="1"/>
              <a:t>yet</a:t>
            </a:r>
            <a:r>
              <a:rPr lang="it-IT" altLang="it-IT" b="1" i="1" dirty="0"/>
              <a:t> </a:t>
            </a:r>
            <a:r>
              <a:rPr lang="it-IT" altLang="it-IT" b="1" i="1" dirty="0" err="1"/>
              <a:t>Exhaustible</a:t>
            </a:r>
            <a:r>
              <a:rPr lang="it-IT" altLang="it-IT" b="1" i="1" dirty="0"/>
              <a:t>: </a:t>
            </a:r>
            <a:r>
              <a:rPr lang="it-IT" altLang="it-IT" dirty="0"/>
              <a:t>Health and peace </a:t>
            </a:r>
            <a:r>
              <a:rPr lang="it-IT" altLang="it-IT" dirty="0" err="1"/>
              <a:t>belong</a:t>
            </a:r>
            <a:r>
              <a:rPr lang="it-IT" altLang="it-IT" dirty="0"/>
              <a:t> to </a:t>
            </a:r>
            <a:r>
              <a:rPr lang="it-IT" altLang="it-IT" dirty="0" err="1"/>
              <a:t>everyone</a:t>
            </a:r>
            <a:r>
              <a:rPr lang="it-IT" altLang="it-IT" dirty="0"/>
              <a:t>, </a:t>
            </a:r>
            <a:r>
              <a:rPr lang="it-IT" altLang="it-IT" dirty="0" err="1"/>
              <a:t>but</a:t>
            </a:r>
            <a:r>
              <a:rPr lang="it-IT" altLang="it-IT" dirty="0"/>
              <a:t> </a:t>
            </a:r>
            <a:r>
              <a:rPr lang="it-IT" altLang="it-IT" dirty="0" err="1"/>
              <a:t>if</a:t>
            </a:r>
            <a:r>
              <a:rPr lang="it-IT" altLang="it-IT" dirty="0"/>
              <a:t> </a:t>
            </a:r>
            <a:r>
              <a:rPr lang="it-IT" altLang="it-IT" dirty="0" err="1"/>
              <a:t>neglected</a:t>
            </a:r>
            <a:r>
              <a:rPr lang="it-IT" altLang="it-IT" dirty="0"/>
              <a:t> or </a:t>
            </a:r>
            <a:r>
              <a:rPr lang="it-IT" altLang="it-IT" dirty="0" err="1"/>
              <a:t>sacrificed</a:t>
            </a:r>
            <a:r>
              <a:rPr lang="it-IT" altLang="it-IT" dirty="0"/>
              <a:t> to </a:t>
            </a:r>
            <a:r>
              <a:rPr lang="it-IT" altLang="it-IT" dirty="0" err="1"/>
              <a:t>geopolitical</a:t>
            </a:r>
            <a:r>
              <a:rPr lang="it-IT" altLang="it-IT" dirty="0"/>
              <a:t> and </a:t>
            </a:r>
            <a:r>
              <a:rPr lang="it-IT" altLang="it-IT" dirty="0" err="1"/>
              <a:t>military</a:t>
            </a:r>
            <a:r>
              <a:rPr lang="it-IT" altLang="it-IT" dirty="0"/>
              <a:t> </a:t>
            </a:r>
            <a:r>
              <a:rPr lang="it-IT" altLang="it-IT" dirty="0" err="1"/>
              <a:t>interests</a:t>
            </a:r>
            <a:r>
              <a:rPr lang="it-IT" altLang="it-IT" dirty="0"/>
              <a:t>, </a:t>
            </a:r>
            <a:r>
              <a:rPr lang="it-IT" altLang="it-IT" dirty="0" err="1"/>
              <a:t>they</a:t>
            </a:r>
            <a:r>
              <a:rPr lang="it-IT" altLang="it-IT" dirty="0"/>
              <a:t> erode </a:t>
            </a:r>
            <a:r>
              <a:rPr lang="it-IT" altLang="it-IT" dirty="0" err="1"/>
              <a:t>rapidly</a:t>
            </a:r>
            <a:r>
              <a:rPr lang="it-IT" altLang="it-IT" dirty="0"/>
              <a:t>, </a:t>
            </a:r>
            <a:r>
              <a:rPr lang="it-IT" altLang="it-IT" dirty="0" err="1"/>
              <a:t>tearing</a:t>
            </a:r>
            <a:r>
              <a:rPr lang="it-IT" altLang="it-IT" dirty="0"/>
              <a:t> the social </a:t>
            </a:r>
            <a:r>
              <a:rPr lang="it-IT" altLang="it-IT" dirty="0" err="1"/>
              <a:t>fabric</a:t>
            </a:r>
            <a:r>
              <a:rPr lang="it-IT" altLang="it-IT" dirty="0"/>
              <a:t>. </a:t>
            </a:r>
          </a:p>
          <a:p>
            <a:pPr marL="285750" indent="-285750" algn="just" eaLnBrk="0" fontAlgn="base" hangingPunct="0">
              <a:spcBef>
                <a:spcPct val="0"/>
              </a:spcBef>
              <a:spcAft>
                <a:spcPct val="0"/>
              </a:spcAft>
              <a:buFont typeface="Arial" panose="020B0604020202020204" pitchFamily="34" charset="0"/>
              <a:buChar char="•"/>
            </a:pPr>
            <a:r>
              <a:rPr lang="it-IT" altLang="it-IT" b="1" dirty="0" err="1"/>
              <a:t>Shared</a:t>
            </a:r>
            <a:r>
              <a:rPr lang="it-IT" altLang="it-IT" b="1" i="1" dirty="0"/>
              <a:t> Governance &amp; Co-Care</a:t>
            </a:r>
            <a:r>
              <a:rPr kumimoji="0" lang="it-IT" altLang="it-IT" sz="1800" b="1" i="0" u="none" strike="noStrike" cap="none" normalizeH="0" baseline="0" dirty="0">
                <a:ln>
                  <a:noFill/>
                </a:ln>
                <a:solidFill>
                  <a:schemeClr val="tx1"/>
                </a:solidFill>
                <a:effectLst/>
                <a:latin typeface="Google Sans Text"/>
              </a:rPr>
              <a:t>:</a:t>
            </a:r>
            <a:r>
              <a:rPr kumimoji="0" lang="it-IT" altLang="it-IT" sz="1800" b="0" i="0" u="none" strike="noStrike" cap="none" normalizeH="0" baseline="0" dirty="0">
                <a:ln>
                  <a:noFill/>
                </a:ln>
                <a:solidFill>
                  <a:schemeClr val="tx1"/>
                </a:solidFill>
                <a:effectLst/>
                <a:latin typeface="Google Sans Text"/>
              </a:rPr>
              <a:t> </a:t>
            </a:r>
            <a:r>
              <a:rPr lang="it-IT" altLang="it-IT" dirty="0" err="1"/>
              <a:t>Protecting</a:t>
            </a:r>
            <a:r>
              <a:rPr lang="it-IT" altLang="it-IT" dirty="0"/>
              <a:t> </a:t>
            </a:r>
            <a:r>
              <a:rPr lang="it-IT" altLang="it-IT" dirty="0" err="1"/>
              <a:t>these</a:t>
            </a:r>
            <a:r>
              <a:rPr lang="it-IT" altLang="it-IT" dirty="0"/>
              <a:t> </a:t>
            </a:r>
            <a:r>
              <a:rPr lang="it-IT" altLang="it-IT" dirty="0" err="1"/>
              <a:t>exhaustible</a:t>
            </a:r>
            <a:r>
              <a:rPr lang="it-IT" altLang="it-IT" dirty="0"/>
              <a:t> common </a:t>
            </a:r>
            <a:r>
              <a:rPr lang="it-IT" altLang="it-IT" dirty="0" err="1"/>
              <a:t>goods</a:t>
            </a:r>
            <a:r>
              <a:rPr lang="it-IT" altLang="it-IT" dirty="0"/>
              <a:t> </a:t>
            </a:r>
            <a:r>
              <a:rPr lang="it-IT" altLang="it-IT" dirty="0" err="1"/>
              <a:t>requires</a:t>
            </a:r>
            <a:r>
              <a:rPr lang="it-IT" altLang="it-IT" dirty="0"/>
              <a:t> </a:t>
            </a:r>
            <a:r>
              <a:rPr lang="it-IT" altLang="it-IT" dirty="0" err="1"/>
              <a:t>structured</a:t>
            </a:r>
            <a:r>
              <a:rPr lang="it-IT" altLang="it-IT" dirty="0"/>
              <a:t> </a:t>
            </a:r>
            <a:r>
              <a:rPr lang="it-IT" altLang="it-IT" dirty="0" err="1"/>
              <a:t>collaboration</a:t>
            </a:r>
            <a:r>
              <a:rPr lang="it-IT" altLang="it-IT" dirty="0"/>
              <a:t> </a:t>
            </a:r>
            <a:r>
              <a:rPr lang="it-IT" altLang="it-IT" dirty="0" err="1"/>
              <a:t>between</a:t>
            </a:r>
            <a:r>
              <a:rPr lang="it-IT" altLang="it-IT" dirty="0"/>
              <a:t> </a:t>
            </a:r>
            <a:r>
              <a:rPr lang="it-IT" altLang="it-IT" dirty="0" err="1"/>
              <a:t>active</a:t>
            </a:r>
            <a:r>
              <a:rPr lang="it-IT" altLang="it-IT" dirty="0"/>
              <a:t> </a:t>
            </a:r>
            <a:r>
              <a:rPr lang="it-IT" altLang="it-IT" dirty="0" err="1"/>
              <a:t>citizens</a:t>
            </a:r>
            <a:r>
              <a:rPr lang="it-IT" altLang="it-IT" dirty="0"/>
              <a:t> and public </a:t>
            </a:r>
            <a:r>
              <a:rPr lang="it-IT" altLang="it-IT" dirty="0" err="1"/>
              <a:t>administrations</a:t>
            </a:r>
            <a:r>
              <a:rPr lang="it-IT" altLang="it-IT" dirty="0"/>
              <a:t>. </a:t>
            </a:r>
          </a:p>
          <a:p>
            <a:pPr marL="285750" marR="0" lvl="0" indent="-285750" algn="just" eaLnBrk="0" fontAlgn="base" hangingPunct="0">
              <a:lnSpc>
                <a:spcPct val="100000"/>
              </a:lnSpc>
              <a:spcBef>
                <a:spcPct val="0"/>
              </a:spcBef>
              <a:spcAft>
                <a:spcPct val="0"/>
              </a:spcAft>
              <a:buClrTx/>
              <a:buSzTx/>
              <a:buFont typeface="Arial" panose="020B0604020202020204" pitchFamily="34" charset="0"/>
              <a:buChar char="•"/>
              <a:tabLst/>
            </a:pPr>
            <a:r>
              <a:rPr lang="it-IT" altLang="it-IT" b="1" i="1" dirty="0" err="1"/>
              <a:t>Prerequisite</a:t>
            </a:r>
            <a:r>
              <a:rPr lang="it-IT" altLang="it-IT" b="1" i="1" dirty="0"/>
              <a:t> for Public </a:t>
            </a:r>
            <a:r>
              <a:rPr lang="it-IT" altLang="it-IT" b="1" i="1" dirty="0" err="1"/>
              <a:t>Diplomacy</a:t>
            </a:r>
            <a:r>
              <a:rPr kumimoji="0" lang="it-IT" altLang="it-IT" sz="1800" b="1" i="0" u="none" strike="noStrike" cap="none" normalizeH="0" baseline="0" dirty="0">
                <a:ln>
                  <a:noFill/>
                </a:ln>
                <a:solidFill>
                  <a:schemeClr val="tx1"/>
                </a:solidFill>
                <a:effectLst/>
                <a:latin typeface="Google Sans Text"/>
              </a:rPr>
              <a:t>:</a:t>
            </a:r>
            <a:r>
              <a:rPr kumimoji="0" lang="it-IT" altLang="it-IT" sz="1800" b="0" i="0" u="none" strike="noStrike" cap="none" normalizeH="0" baseline="0" dirty="0">
                <a:ln>
                  <a:noFill/>
                </a:ln>
                <a:solidFill>
                  <a:schemeClr val="tx1"/>
                </a:solidFill>
                <a:effectLst/>
                <a:latin typeface="Google Sans Text"/>
              </a:rPr>
              <a:t> </a:t>
            </a:r>
            <a:r>
              <a:rPr lang="it-IT" altLang="it-IT" dirty="0" err="1"/>
              <a:t>Meaningful</a:t>
            </a:r>
            <a:r>
              <a:rPr lang="it-IT" altLang="it-IT" dirty="0"/>
              <a:t> public </a:t>
            </a:r>
            <a:r>
              <a:rPr lang="it-IT" altLang="it-IT" dirty="0" err="1"/>
              <a:t>diplomacy</a:t>
            </a:r>
            <a:r>
              <a:rPr lang="it-IT" altLang="it-IT" dirty="0"/>
              <a:t> </a:t>
            </a:r>
            <a:r>
              <a:rPr lang="it-IT" altLang="it-IT" dirty="0" err="1"/>
              <a:t>requires</a:t>
            </a:r>
            <a:r>
              <a:rPr lang="it-IT" altLang="it-IT" dirty="0"/>
              <a:t> </a:t>
            </a:r>
            <a:r>
              <a:rPr lang="it-IT" altLang="it-IT" dirty="0" err="1"/>
              <a:t>recognizing</a:t>
            </a:r>
            <a:r>
              <a:rPr lang="it-IT" altLang="it-IT" dirty="0"/>
              <a:t> </a:t>
            </a:r>
            <a:r>
              <a:rPr lang="it-IT" altLang="it-IT" dirty="0" err="1"/>
              <a:t>civil</a:t>
            </a:r>
            <a:r>
              <a:rPr lang="it-IT" altLang="it-IT" dirty="0"/>
              <a:t> society </a:t>
            </a:r>
            <a:r>
              <a:rPr lang="it-IT" altLang="it-IT" dirty="0" err="1"/>
              <a:t>as</a:t>
            </a:r>
            <a:r>
              <a:rPr lang="it-IT" altLang="it-IT" dirty="0"/>
              <a:t> an </a:t>
            </a:r>
            <a:r>
              <a:rPr lang="it-IT" altLang="it-IT" dirty="0" err="1"/>
              <a:t>equal</a:t>
            </a:r>
            <a:r>
              <a:rPr lang="it-IT" altLang="it-IT" dirty="0"/>
              <a:t> partner and </a:t>
            </a:r>
            <a:r>
              <a:rPr lang="it-IT" altLang="it-IT" dirty="0" err="1"/>
              <a:t>providing</a:t>
            </a:r>
            <a:r>
              <a:rPr lang="it-IT" altLang="it-IT" dirty="0"/>
              <a:t> </a:t>
            </a:r>
            <a:r>
              <a:rPr lang="it-IT" altLang="it-IT" dirty="0" err="1"/>
              <a:t>real</a:t>
            </a:r>
            <a:r>
              <a:rPr lang="it-IT" altLang="it-IT" dirty="0"/>
              <a:t>, </a:t>
            </a:r>
            <a:r>
              <a:rPr lang="it-IT" altLang="it-IT" dirty="0" err="1"/>
              <a:t>protected</a:t>
            </a:r>
            <a:r>
              <a:rPr lang="it-IT" altLang="it-IT" dirty="0"/>
              <a:t> </a:t>
            </a:r>
            <a:r>
              <a:rPr lang="it-IT" altLang="it-IT" dirty="0" err="1"/>
              <a:t>spaces</a:t>
            </a:r>
            <a:r>
              <a:rPr lang="it-IT" altLang="it-IT" dirty="0"/>
              <a:t> for </a:t>
            </a:r>
            <a:r>
              <a:rPr lang="it-IT" altLang="it-IT" dirty="0" err="1"/>
              <a:t>civil</a:t>
            </a:r>
            <a:r>
              <a:rPr lang="it-IT" altLang="it-IT" dirty="0"/>
              <a:t> </a:t>
            </a:r>
            <a:r>
              <a:rPr lang="it-IT" altLang="it-IT" dirty="0" err="1"/>
              <a:t>dialogue</a:t>
            </a:r>
            <a:r>
              <a:rPr lang="it-IT" altLang="it-IT" dirty="0"/>
              <a:t> and co-</a:t>
            </a:r>
            <a:r>
              <a:rPr lang="it-IT" altLang="it-IT" dirty="0" err="1"/>
              <a:t>decision</a:t>
            </a:r>
            <a:r>
              <a:rPr lang="it-IT" altLang="it-IT" dirty="0"/>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
        <p:nvSpPr>
          <p:cNvPr id="17" name="CasellaDiTesto 16">
            <a:extLst>
              <a:ext uri="{FF2B5EF4-FFF2-40B4-BE49-F238E27FC236}">
                <a16:creationId xmlns:a16="http://schemas.microsoft.com/office/drawing/2014/main" id="{A3E2E29A-C9BF-60E2-1030-48ECAEB20524}"/>
              </a:ext>
            </a:extLst>
          </p:cNvPr>
          <p:cNvSpPr txBox="1"/>
          <p:nvPr/>
        </p:nvSpPr>
        <p:spPr>
          <a:xfrm>
            <a:off x="967596" y="5932051"/>
            <a:ext cx="9059995" cy="369332"/>
          </a:xfrm>
          <a:prstGeom prst="rect">
            <a:avLst/>
          </a:prstGeom>
          <a:noFill/>
        </p:spPr>
        <p:txBody>
          <a:bodyPr wrap="square">
            <a:spAutoFit/>
          </a:bodyPr>
          <a:lstStyle/>
          <a:p>
            <a:pPr algn="ctr"/>
            <a:r>
              <a:rPr lang="en-US" i="1" spc="-10" dirty="0">
                <a:cs typeface="Calibri"/>
              </a:rPr>
              <a:t>Why preserving health and peace is essential for democratic and social cohesion</a:t>
            </a:r>
            <a:endParaRPr lang="it-IT" i="1" dirty="0"/>
          </a:p>
        </p:txBody>
      </p:sp>
    </p:spTree>
    <p:extLst>
      <p:ext uri="{BB962C8B-B14F-4D97-AF65-F5344CB8AC3E}">
        <p14:creationId xmlns:p14="http://schemas.microsoft.com/office/powerpoint/2010/main" val="3790287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CBD39-BE57-B6AC-B4E6-B1A955F8683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A4C376B-96B4-24CD-4E62-100ECAD467B3}"/>
              </a:ext>
            </a:extLst>
          </p:cNvPr>
          <p:cNvSpPr txBox="1">
            <a:spLocks noGrp="1"/>
          </p:cNvSpPr>
          <p:nvPr>
            <p:ph type="title"/>
          </p:nvPr>
        </p:nvSpPr>
        <p:spPr>
          <a:xfrm>
            <a:off x="97729" y="237855"/>
            <a:ext cx="11996542" cy="453427"/>
          </a:xfrm>
          <a:prstGeom prst="rect">
            <a:avLst/>
          </a:prstGeom>
        </p:spPr>
        <p:txBody>
          <a:bodyPr vert="horz" wrap="square" lIns="0" tIns="12700" rIns="0" bIns="0" rtlCol="0" anchor="ctr">
            <a:spAutoFit/>
          </a:bodyPr>
          <a:lstStyle/>
          <a:p>
            <a:pPr marL="12700" marR="5080" algn="ctr">
              <a:lnSpc>
                <a:spcPct val="100000"/>
              </a:lnSpc>
              <a:spcBef>
                <a:spcPts val="100"/>
              </a:spcBef>
            </a:pPr>
            <a:r>
              <a:rPr lang="it-IT" sz="2800" spc="-55" dirty="0"/>
              <a:t>Community and </a:t>
            </a:r>
            <a:r>
              <a:rPr lang="it-IT" sz="2800" spc="-55" dirty="0" err="1"/>
              <a:t>civil</a:t>
            </a:r>
            <a:r>
              <a:rPr lang="it-IT" sz="2800" spc="-55" dirty="0"/>
              <a:t> society engagement in health</a:t>
            </a:r>
            <a:endParaRPr lang="en-US" sz="2800" spc="-55" dirty="0"/>
          </a:p>
        </p:txBody>
      </p:sp>
      <p:sp>
        <p:nvSpPr>
          <p:cNvPr id="5" name="CasellaDiTesto 4">
            <a:extLst>
              <a:ext uri="{FF2B5EF4-FFF2-40B4-BE49-F238E27FC236}">
                <a16:creationId xmlns:a16="http://schemas.microsoft.com/office/drawing/2014/main" id="{A7391A77-976D-B00F-A65E-A093FB07B2FE}"/>
              </a:ext>
            </a:extLst>
          </p:cNvPr>
          <p:cNvSpPr txBox="1"/>
          <p:nvPr/>
        </p:nvSpPr>
        <p:spPr>
          <a:xfrm>
            <a:off x="2350849" y="819482"/>
            <a:ext cx="8451209" cy="1400383"/>
          </a:xfrm>
          <a:prstGeom prst="rect">
            <a:avLst/>
          </a:prstGeom>
          <a:noFill/>
        </p:spPr>
        <p:txBody>
          <a:bodyPr wrap="square">
            <a:spAutoFit/>
          </a:bodyPr>
          <a:lstStyle/>
          <a:p>
            <a:r>
              <a:rPr lang="it-IT" sz="1700" dirty="0">
                <a:solidFill>
                  <a:srgbClr val="212529"/>
                </a:solidFill>
                <a:effectLst/>
                <a:latin typeface="Calibri" panose="020F0502020204030204" pitchFamily="34" charset="0"/>
                <a:ea typeface="Times New Roman" panose="02020603050405020304" pitchFamily="18" charset="0"/>
              </a:rPr>
              <a:t>The WHO </a:t>
            </a:r>
            <a:r>
              <a:rPr lang="it-IT" sz="1700" dirty="0" err="1">
                <a:solidFill>
                  <a:srgbClr val="212529"/>
                </a:solidFill>
                <a:effectLst/>
                <a:latin typeface="Calibri" panose="020F0502020204030204" pitchFamily="34" charset="0"/>
                <a:ea typeface="Times New Roman" panose="02020603050405020304" pitchFamily="18" charset="0"/>
              </a:rPr>
              <a:t>has</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defined</a:t>
            </a:r>
            <a:r>
              <a:rPr lang="it-IT" sz="1700" dirty="0">
                <a:solidFill>
                  <a:srgbClr val="212529"/>
                </a:solidFill>
                <a:effectLst/>
                <a:latin typeface="Calibri" panose="020F0502020204030204" pitchFamily="34" charset="0"/>
                <a:ea typeface="Times New Roman" panose="02020603050405020304" pitchFamily="18" charset="0"/>
              </a:rPr>
              <a:t> community engagement </a:t>
            </a:r>
            <a:r>
              <a:rPr lang="it-IT" sz="1700" dirty="0" err="1">
                <a:solidFill>
                  <a:srgbClr val="212529"/>
                </a:solidFill>
                <a:effectLst/>
                <a:latin typeface="Calibri" panose="020F0502020204030204" pitchFamily="34" charset="0"/>
                <a:ea typeface="Times New Roman" panose="02020603050405020304" pitchFamily="18" charset="0"/>
              </a:rPr>
              <a:t>as</a:t>
            </a:r>
            <a:r>
              <a:rPr lang="it-IT" sz="1700" dirty="0">
                <a:solidFill>
                  <a:srgbClr val="212529"/>
                </a:solidFill>
                <a:effectLst/>
                <a:latin typeface="Calibri" panose="020F0502020204030204" pitchFamily="34" charset="0"/>
                <a:ea typeface="Times New Roman" panose="02020603050405020304" pitchFamily="18" charset="0"/>
              </a:rPr>
              <a:t> “a </a:t>
            </a:r>
            <a:r>
              <a:rPr lang="it-IT" sz="1700" b="1" i="1" dirty="0" err="1">
                <a:solidFill>
                  <a:srgbClr val="212529"/>
                </a:solidFill>
                <a:effectLst/>
                <a:latin typeface="Calibri" panose="020F0502020204030204" pitchFamily="34" charset="0"/>
                <a:ea typeface="Times New Roman" panose="02020603050405020304" pitchFamily="18" charset="0"/>
              </a:rPr>
              <a:t>process</a:t>
            </a:r>
            <a:r>
              <a:rPr lang="it-IT" sz="1700" dirty="0">
                <a:solidFill>
                  <a:srgbClr val="212529"/>
                </a:solidFill>
                <a:effectLst/>
                <a:latin typeface="Calibri" panose="020F0502020204030204" pitchFamily="34" charset="0"/>
                <a:ea typeface="Times New Roman" panose="02020603050405020304" pitchFamily="18" charset="0"/>
              </a:rPr>
              <a:t> of </a:t>
            </a:r>
            <a:r>
              <a:rPr lang="it-IT" sz="1700" dirty="0" err="1">
                <a:solidFill>
                  <a:srgbClr val="212529"/>
                </a:solidFill>
                <a:effectLst/>
                <a:latin typeface="Calibri" panose="020F0502020204030204" pitchFamily="34" charset="0"/>
                <a:ea typeface="Times New Roman" panose="02020603050405020304" pitchFamily="18" charset="0"/>
              </a:rPr>
              <a:t>developing</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relationships</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that</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enable</a:t>
            </a:r>
            <a:r>
              <a:rPr lang="it-IT" sz="1700" dirty="0">
                <a:solidFill>
                  <a:srgbClr val="212529"/>
                </a:solidFill>
                <a:effectLst/>
                <a:latin typeface="Calibri" panose="020F0502020204030204" pitchFamily="34" charset="0"/>
                <a:ea typeface="Times New Roman" panose="02020603050405020304" pitchFamily="18" charset="0"/>
              </a:rPr>
              <a:t> stakeholders to work </a:t>
            </a:r>
            <a:r>
              <a:rPr lang="it-IT" sz="1700" dirty="0" err="1">
                <a:solidFill>
                  <a:srgbClr val="212529"/>
                </a:solidFill>
                <a:effectLst/>
                <a:latin typeface="Calibri" panose="020F0502020204030204" pitchFamily="34" charset="0"/>
                <a:ea typeface="Times New Roman" panose="02020603050405020304" pitchFamily="18" charset="0"/>
              </a:rPr>
              <a:t>together</a:t>
            </a:r>
            <a:r>
              <a:rPr lang="it-IT" sz="1700" dirty="0">
                <a:solidFill>
                  <a:srgbClr val="212529"/>
                </a:solidFill>
                <a:effectLst/>
                <a:latin typeface="Calibri" panose="020F0502020204030204" pitchFamily="34" charset="0"/>
                <a:ea typeface="Times New Roman" panose="02020603050405020304" pitchFamily="18" charset="0"/>
              </a:rPr>
              <a:t> to </a:t>
            </a:r>
            <a:r>
              <a:rPr lang="it-IT" sz="1700" dirty="0" err="1">
                <a:solidFill>
                  <a:srgbClr val="212529"/>
                </a:solidFill>
                <a:effectLst/>
                <a:latin typeface="Calibri" panose="020F0502020204030204" pitchFamily="34" charset="0"/>
                <a:ea typeface="Times New Roman" panose="02020603050405020304" pitchFamily="18" charset="0"/>
              </a:rPr>
              <a:t>address</a:t>
            </a:r>
            <a:r>
              <a:rPr lang="it-IT" sz="1700" dirty="0">
                <a:solidFill>
                  <a:srgbClr val="212529"/>
                </a:solidFill>
                <a:effectLst/>
                <a:latin typeface="Calibri" panose="020F0502020204030204" pitchFamily="34" charset="0"/>
                <a:ea typeface="Times New Roman" panose="02020603050405020304" pitchFamily="18" charset="0"/>
              </a:rPr>
              <a:t> health </a:t>
            </a:r>
            <a:r>
              <a:rPr lang="it-IT" sz="1700" dirty="0" err="1">
                <a:solidFill>
                  <a:srgbClr val="212529"/>
                </a:solidFill>
                <a:effectLst/>
                <a:latin typeface="Calibri" panose="020F0502020204030204" pitchFamily="34" charset="0"/>
                <a:ea typeface="Times New Roman" panose="02020603050405020304" pitchFamily="18" charset="0"/>
              </a:rPr>
              <a:t>related</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issues</a:t>
            </a:r>
            <a:r>
              <a:rPr lang="it-IT" sz="1700" dirty="0">
                <a:solidFill>
                  <a:srgbClr val="212529"/>
                </a:solidFill>
                <a:effectLst/>
                <a:latin typeface="Calibri" panose="020F0502020204030204" pitchFamily="34" charset="0"/>
                <a:ea typeface="Times New Roman" panose="02020603050405020304" pitchFamily="18" charset="0"/>
              </a:rPr>
              <a:t> and </a:t>
            </a:r>
            <a:r>
              <a:rPr lang="it-IT" sz="1700" dirty="0" err="1">
                <a:solidFill>
                  <a:srgbClr val="212529"/>
                </a:solidFill>
                <a:effectLst/>
                <a:latin typeface="Calibri" panose="020F0502020204030204" pitchFamily="34" charset="0"/>
                <a:ea typeface="Times New Roman" panose="02020603050405020304" pitchFamily="18" charset="0"/>
              </a:rPr>
              <a:t>promote</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well</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being</a:t>
            </a:r>
            <a:r>
              <a:rPr lang="it-IT" sz="1700" dirty="0">
                <a:solidFill>
                  <a:srgbClr val="212529"/>
                </a:solidFill>
                <a:effectLst/>
                <a:latin typeface="Calibri" panose="020F0502020204030204" pitchFamily="34" charset="0"/>
                <a:ea typeface="Times New Roman" panose="02020603050405020304" pitchFamily="18" charset="0"/>
              </a:rPr>
              <a:t> to </a:t>
            </a:r>
            <a:r>
              <a:rPr lang="it-IT" sz="1700" dirty="0" err="1">
                <a:solidFill>
                  <a:srgbClr val="212529"/>
                </a:solidFill>
                <a:effectLst/>
                <a:latin typeface="Calibri" panose="020F0502020204030204" pitchFamily="34" charset="0"/>
                <a:ea typeface="Times New Roman" panose="02020603050405020304" pitchFamily="18" charset="0"/>
              </a:rPr>
              <a:t>achieve</a:t>
            </a:r>
            <a:r>
              <a:rPr lang="it-IT" sz="1700" dirty="0">
                <a:solidFill>
                  <a:srgbClr val="212529"/>
                </a:solidFill>
                <a:effectLst/>
                <a:latin typeface="Calibri" panose="020F0502020204030204" pitchFamily="34" charset="0"/>
                <a:ea typeface="Times New Roman" panose="02020603050405020304" pitchFamily="18" charset="0"/>
              </a:rPr>
              <a:t> positive health impact and </a:t>
            </a:r>
            <a:r>
              <a:rPr lang="it-IT" sz="1700" dirty="0" err="1">
                <a:solidFill>
                  <a:srgbClr val="212529"/>
                </a:solidFill>
                <a:effectLst/>
                <a:latin typeface="Calibri" panose="020F0502020204030204" pitchFamily="34" charset="0"/>
                <a:ea typeface="Times New Roman" panose="02020603050405020304" pitchFamily="18" charset="0"/>
              </a:rPr>
              <a:t>outcomes</a:t>
            </a:r>
            <a:r>
              <a:rPr lang="it-IT" sz="1700" dirty="0">
                <a:solidFill>
                  <a:srgbClr val="212529"/>
                </a:solidFill>
                <a:effectLst/>
                <a:latin typeface="Calibri" panose="020F0502020204030204" pitchFamily="34" charset="0"/>
                <a:ea typeface="Times New Roman" panose="02020603050405020304" pitchFamily="18" charset="0"/>
              </a:rPr>
              <a:t>” and </a:t>
            </a:r>
            <a:r>
              <a:rPr lang="it-IT" sz="1700" dirty="0" err="1">
                <a:solidFill>
                  <a:srgbClr val="212529"/>
                </a:solidFill>
                <a:effectLst/>
                <a:latin typeface="Calibri" panose="020F0502020204030204" pitchFamily="34" charset="0"/>
                <a:ea typeface="Times New Roman" panose="02020603050405020304" pitchFamily="18" charset="0"/>
              </a:rPr>
              <a:t>it</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underlines</a:t>
            </a:r>
            <a:r>
              <a:rPr lang="it-IT" sz="1700" dirty="0">
                <a:solidFill>
                  <a:srgbClr val="212529"/>
                </a:solidFill>
                <a:effectLst/>
                <a:latin typeface="Calibri" panose="020F0502020204030204" pitchFamily="34" charset="0"/>
                <a:ea typeface="Times New Roman" panose="02020603050405020304" pitchFamily="18" charset="0"/>
              </a:rPr>
              <a:t> the “</a:t>
            </a:r>
            <a:r>
              <a:rPr lang="it-IT" sz="1700" b="1" dirty="0">
                <a:solidFill>
                  <a:srgbClr val="212529"/>
                </a:solidFill>
                <a:effectLst/>
                <a:latin typeface="Calibri" panose="020F0502020204030204" pitchFamily="34" charset="0"/>
                <a:ea typeface="Times New Roman" panose="02020603050405020304" pitchFamily="18" charset="0"/>
              </a:rPr>
              <a:t>Community and </a:t>
            </a:r>
            <a:r>
              <a:rPr lang="it-IT" sz="1700" b="1" dirty="0" err="1">
                <a:solidFill>
                  <a:srgbClr val="212529"/>
                </a:solidFill>
                <a:effectLst/>
                <a:latin typeface="Calibri" panose="020F0502020204030204" pitchFamily="34" charset="0"/>
                <a:ea typeface="Times New Roman" panose="02020603050405020304" pitchFamily="18" charset="0"/>
              </a:rPr>
              <a:t>civil</a:t>
            </a:r>
            <a:r>
              <a:rPr lang="it-IT" sz="1700" b="1" dirty="0">
                <a:solidFill>
                  <a:srgbClr val="212529"/>
                </a:solidFill>
                <a:effectLst/>
                <a:latin typeface="Calibri" panose="020F0502020204030204" pitchFamily="34" charset="0"/>
                <a:ea typeface="Times New Roman" panose="02020603050405020304" pitchFamily="18" charset="0"/>
              </a:rPr>
              <a:t> society engagement” </a:t>
            </a:r>
            <a:r>
              <a:rPr lang="it-IT" sz="1700" b="1" dirty="0" err="1">
                <a:solidFill>
                  <a:srgbClr val="212529"/>
                </a:solidFill>
                <a:effectLst/>
                <a:latin typeface="Calibri" panose="020F0502020204030204" pitchFamily="34" charset="0"/>
                <a:ea typeface="Times New Roman" panose="02020603050405020304" pitchFamily="18" charset="0"/>
              </a:rPr>
              <a:t>as</a:t>
            </a:r>
            <a:r>
              <a:rPr lang="it-IT" sz="1700" b="1" dirty="0">
                <a:solidFill>
                  <a:srgbClr val="212529"/>
                </a:solidFill>
                <a:effectLst/>
                <a:latin typeface="Calibri" panose="020F0502020204030204" pitchFamily="34" charset="0"/>
                <a:ea typeface="Times New Roman" panose="02020603050405020304" pitchFamily="18" charset="0"/>
              </a:rPr>
              <a:t> a pillar</a:t>
            </a:r>
            <a:r>
              <a:rPr lang="it-IT" sz="1700" dirty="0">
                <a:solidFill>
                  <a:srgbClr val="212529"/>
                </a:solidFill>
                <a:effectLst/>
                <a:latin typeface="Calibri" panose="020F0502020204030204" pitchFamily="34" charset="0"/>
                <a:ea typeface="Times New Roman" panose="02020603050405020304" pitchFamily="18" charset="0"/>
              </a:rPr>
              <a:t> of </a:t>
            </a:r>
            <a:r>
              <a:rPr lang="it-IT" sz="1700" dirty="0" err="1">
                <a:solidFill>
                  <a:srgbClr val="212529"/>
                </a:solidFill>
                <a:effectLst/>
                <a:latin typeface="Calibri" panose="020F0502020204030204" pitchFamily="34" charset="0"/>
                <a:ea typeface="Times New Roman" panose="02020603050405020304" pitchFamily="18" charset="0"/>
              </a:rPr>
              <a:t>its</a:t>
            </a:r>
            <a:r>
              <a:rPr lang="it-IT" sz="1700" dirty="0">
                <a:solidFill>
                  <a:srgbClr val="212529"/>
                </a:solidFill>
                <a:effectLst/>
                <a:latin typeface="Calibri" panose="020F0502020204030204" pitchFamily="34" charset="0"/>
                <a:ea typeface="Times New Roman" panose="02020603050405020304" pitchFamily="18" charset="0"/>
              </a:rPr>
              <a:t> “Global Action Plan for </a:t>
            </a:r>
            <a:r>
              <a:rPr lang="it-IT" sz="1700" dirty="0" err="1">
                <a:solidFill>
                  <a:srgbClr val="212529"/>
                </a:solidFill>
                <a:effectLst/>
                <a:latin typeface="Calibri" panose="020F0502020204030204" pitchFamily="34" charset="0"/>
                <a:ea typeface="Times New Roman" panose="02020603050405020304" pitchFamily="18" charset="0"/>
              </a:rPr>
              <a:t>Healthy</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Lives</a:t>
            </a:r>
            <a:r>
              <a:rPr lang="it-IT" sz="1700" dirty="0">
                <a:solidFill>
                  <a:srgbClr val="212529"/>
                </a:solidFill>
                <a:effectLst/>
                <a:latin typeface="Calibri" panose="020F0502020204030204" pitchFamily="34" charset="0"/>
                <a:ea typeface="Times New Roman" panose="02020603050405020304" pitchFamily="18" charset="0"/>
              </a:rPr>
              <a:t> and </a:t>
            </a:r>
            <a:r>
              <a:rPr lang="it-IT" sz="1700" dirty="0" err="1">
                <a:solidFill>
                  <a:srgbClr val="212529"/>
                </a:solidFill>
                <a:effectLst/>
                <a:latin typeface="Calibri" panose="020F0502020204030204" pitchFamily="34" charset="0"/>
                <a:ea typeface="Times New Roman" panose="02020603050405020304" pitchFamily="18" charset="0"/>
              </a:rPr>
              <a:t>Well-being</a:t>
            </a:r>
            <a:r>
              <a:rPr lang="it-IT" sz="1700" dirty="0">
                <a:solidFill>
                  <a:srgbClr val="212529"/>
                </a:solidFill>
                <a:effectLst/>
                <a:latin typeface="Calibri" panose="020F0502020204030204" pitchFamily="34" charset="0"/>
                <a:ea typeface="Times New Roman" panose="02020603050405020304" pitchFamily="18" charset="0"/>
              </a:rPr>
              <a:t> for </a:t>
            </a:r>
            <a:r>
              <a:rPr lang="it-IT" sz="1700" dirty="0" err="1">
                <a:solidFill>
                  <a:srgbClr val="212529"/>
                </a:solidFill>
                <a:effectLst/>
                <a:latin typeface="Calibri" panose="020F0502020204030204" pitchFamily="34" charset="0"/>
                <a:ea typeface="Times New Roman" panose="02020603050405020304" pitchFamily="18" charset="0"/>
              </a:rPr>
              <a:t>All</a:t>
            </a:r>
            <a:r>
              <a:rPr lang="it-IT" sz="1700" dirty="0">
                <a:solidFill>
                  <a:srgbClr val="212529"/>
                </a:solidFill>
                <a:effectLst/>
                <a:latin typeface="Calibri" panose="020F0502020204030204" pitchFamily="34" charset="0"/>
                <a:ea typeface="Times New Roman" panose="02020603050405020304" pitchFamily="18" charset="0"/>
              </a:rPr>
              <a:t>”. </a:t>
            </a:r>
          </a:p>
        </p:txBody>
      </p:sp>
      <p:pic>
        <p:nvPicPr>
          <p:cNvPr id="9" name="Immagine 8">
            <a:hlinkClick r:id="rId2"/>
            <a:extLst>
              <a:ext uri="{FF2B5EF4-FFF2-40B4-BE49-F238E27FC236}">
                <a16:creationId xmlns:a16="http://schemas.microsoft.com/office/drawing/2014/main" id="{B37E144E-F802-F55D-EBBB-A3F3EFD225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2058" y="473860"/>
            <a:ext cx="1292213" cy="1824301"/>
          </a:xfrm>
          <a:prstGeom prst="rect">
            <a:avLst/>
          </a:prstGeom>
        </p:spPr>
      </p:pic>
      <p:pic>
        <p:nvPicPr>
          <p:cNvPr id="11" name="Immagine 10">
            <a:hlinkClick r:id="rId4"/>
            <a:extLst>
              <a:ext uri="{FF2B5EF4-FFF2-40B4-BE49-F238E27FC236}">
                <a16:creationId xmlns:a16="http://schemas.microsoft.com/office/drawing/2014/main" id="{1F91B8BC-3E36-F4DE-C5A3-5684E82FE7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171" y="794456"/>
            <a:ext cx="2145678" cy="1201522"/>
          </a:xfrm>
          <a:prstGeom prst="rect">
            <a:avLst/>
          </a:prstGeom>
        </p:spPr>
      </p:pic>
      <p:sp>
        <p:nvSpPr>
          <p:cNvPr id="15" name="CasellaDiTesto 14">
            <a:extLst>
              <a:ext uri="{FF2B5EF4-FFF2-40B4-BE49-F238E27FC236}">
                <a16:creationId xmlns:a16="http://schemas.microsoft.com/office/drawing/2014/main" id="{6BE10782-BE37-B065-8B3C-90A1CCAD6178}"/>
              </a:ext>
            </a:extLst>
          </p:cNvPr>
          <p:cNvSpPr txBox="1"/>
          <p:nvPr/>
        </p:nvSpPr>
        <p:spPr>
          <a:xfrm>
            <a:off x="3592771" y="2118584"/>
            <a:ext cx="7934490" cy="1138773"/>
          </a:xfrm>
          <a:prstGeom prst="rect">
            <a:avLst/>
          </a:prstGeom>
          <a:noFill/>
        </p:spPr>
        <p:txBody>
          <a:bodyPr wrap="square">
            <a:spAutoFit/>
          </a:bodyPr>
          <a:lstStyle/>
          <a:p>
            <a:r>
              <a:rPr lang="it-IT" sz="1700" dirty="0">
                <a:solidFill>
                  <a:srgbClr val="212529"/>
                </a:solidFill>
                <a:effectLst/>
                <a:latin typeface="Calibri" panose="020F0502020204030204" pitchFamily="34" charset="0"/>
                <a:ea typeface="Times New Roman" panose="02020603050405020304" pitchFamily="18" charset="0"/>
              </a:rPr>
              <a:t>5 </a:t>
            </a:r>
            <a:r>
              <a:rPr lang="it-IT" sz="1700" dirty="0" err="1">
                <a:solidFill>
                  <a:srgbClr val="212529"/>
                </a:solidFill>
                <a:effectLst/>
                <a:latin typeface="Calibri" panose="020F0502020204030204" pitchFamily="34" charset="0"/>
                <a:ea typeface="Times New Roman" panose="02020603050405020304" pitchFamily="18" charset="0"/>
              </a:rPr>
              <a:t>December</a:t>
            </a:r>
            <a:r>
              <a:rPr lang="it-IT" sz="1700" dirty="0">
                <a:solidFill>
                  <a:srgbClr val="212529"/>
                </a:solidFill>
                <a:effectLst/>
                <a:latin typeface="Calibri" panose="020F0502020204030204" pitchFamily="34" charset="0"/>
                <a:ea typeface="Times New Roman" panose="02020603050405020304" pitchFamily="18" charset="0"/>
              </a:rPr>
              <a:t> 2023, the </a:t>
            </a:r>
            <a:r>
              <a:rPr lang="it-IT" sz="1700" dirty="0" err="1">
                <a:solidFill>
                  <a:srgbClr val="212529"/>
                </a:solidFill>
                <a:effectLst/>
                <a:latin typeface="Calibri" panose="020F0502020204030204" pitchFamily="34" charset="0"/>
                <a:ea typeface="Times New Roman" panose="02020603050405020304" pitchFamily="18" charset="0"/>
              </a:rPr>
              <a:t>European</a:t>
            </a:r>
            <a:r>
              <a:rPr lang="it-IT" sz="1700" dirty="0">
                <a:solidFill>
                  <a:srgbClr val="212529"/>
                </a:solidFill>
                <a:effectLst/>
                <a:latin typeface="Calibri" panose="020F0502020204030204" pitchFamily="34" charset="0"/>
                <a:ea typeface="Times New Roman" panose="02020603050405020304" pitchFamily="18" charset="0"/>
              </a:rPr>
              <a:t> Commission </a:t>
            </a:r>
            <a:r>
              <a:rPr lang="it-IT" sz="1700" dirty="0" err="1">
                <a:solidFill>
                  <a:srgbClr val="212529"/>
                </a:solidFill>
                <a:effectLst/>
                <a:latin typeface="Calibri" panose="020F0502020204030204" pitchFamily="34" charset="0"/>
                <a:ea typeface="Times New Roman" panose="02020603050405020304" pitchFamily="18" charset="0"/>
              </a:rPr>
              <a:t>adopted</a:t>
            </a:r>
            <a:r>
              <a:rPr lang="it-IT" sz="1700" dirty="0">
                <a:solidFill>
                  <a:srgbClr val="212529"/>
                </a:solidFill>
                <a:effectLst/>
                <a:latin typeface="Calibri" panose="020F0502020204030204" pitchFamily="34" charset="0"/>
                <a:ea typeface="Times New Roman" panose="02020603050405020304" pitchFamily="18" charset="0"/>
              </a:rPr>
              <a:t> the EU4Health 2024 work </a:t>
            </a:r>
            <a:r>
              <a:rPr lang="it-IT" sz="1700" dirty="0" err="1">
                <a:solidFill>
                  <a:srgbClr val="212529"/>
                </a:solidFill>
                <a:effectLst/>
                <a:latin typeface="Calibri" panose="020F0502020204030204" pitchFamily="34" charset="0"/>
                <a:ea typeface="Times New Roman" panose="02020603050405020304" pitchFamily="18" charset="0"/>
              </a:rPr>
              <a:t>program</a:t>
            </a:r>
            <a:r>
              <a:rPr lang="it-IT" sz="1700" dirty="0">
                <a:solidFill>
                  <a:srgbClr val="212529"/>
                </a:solidFill>
                <a:effectLst/>
                <a:latin typeface="Calibri" panose="020F0502020204030204" pitchFamily="34" charset="0"/>
                <a:ea typeface="Times New Roman" panose="02020603050405020304" pitchFamily="18" charset="0"/>
              </a:rPr>
              <a:t> to </a:t>
            </a:r>
            <a:r>
              <a:rPr lang="it-IT" sz="1700" dirty="0" err="1">
                <a:solidFill>
                  <a:srgbClr val="212529"/>
                </a:solidFill>
                <a:effectLst/>
                <a:latin typeface="Calibri" panose="020F0502020204030204" pitchFamily="34" charset="0"/>
                <a:ea typeface="Times New Roman" panose="02020603050405020304" pitchFamily="18" charset="0"/>
              </a:rPr>
              <a:t>implement</a:t>
            </a:r>
            <a:r>
              <a:rPr lang="it-IT" sz="1700" dirty="0">
                <a:solidFill>
                  <a:srgbClr val="212529"/>
                </a:solidFill>
                <a:effectLst/>
                <a:latin typeface="Calibri" panose="020F0502020204030204" pitchFamily="34" charset="0"/>
                <a:ea typeface="Times New Roman" panose="02020603050405020304" pitchFamily="18" charset="0"/>
              </a:rPr>
              <a:t> key health policy </a:t>
            </a:r>
            <a:r>
              <a:rPr lang="it-IT" sz="1700" dirty="0" err="1">
                <a:solidFill>
                  <a:srgbClr val="212529"/>
                </a:solidFill>
                <a:effectLst/>
                <a:latin typeface="Calibri" panose="020F0502020204030204" pitchFamily="34" charset="0"/>
                <a:ea typeface="Times New Roman" panose="02020603050405020304" pitchFamily="18" charset="0"/>
              </a:rPr>
              <a:t>priorities</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within</a:t>
            </a:r>
            <a:r>
              <a:rPr lang="it-IT" sz="1700" dirty="0">
                <a:solidFill>
                  <a:srgbClr val="212529"/>
                </a:solidFill>
                <a:effectLst/>
                <a:latin typeface="Calibri" panose="020F0502020204030204" pitchFamily="34" charset="0"/>
                <a:ea typeface="Times New Roman" panose="02020603050405020304" pitchFamily="18" charset="0"/>
              </a:rPr>
              <a:t> the </a:t>
            </a:r>
            <a:r>
              <a:rPr lang="it-IT" sz="1700" dirty="0" err="1">
                <a:solidFill>
                  <a:srgbClr val="212529"/>
                </a:solidFill>
                <a:effectLst/>
                <a:latin typeface="Calibri" panose="020F0502020204030204" pitchFamily="34" charset="0"/>
                <a:ea typeface="Times New Roman" panose="02020603050405020304" pitchFamily="18" charset="0"/>
              </a:rPr>
              <a:t>European</a:t>
            </a:r>
            <a:r>
              <a:rPr lang="it-IT" sz="1700" dirty="0">
                <a:solidFill>
                  <a:srgbClr val="212529"/>
                </a:solidFill>
                <a:effectLst/>
                <a:latin typeface="Calibri" panose="020F0502020204030204" pitchFamily="34" charset="0"/>
                <a:ea typeface="Times New Roman" panose="02020603050405020304" pitchFamily="18" charset="0"/>
              </a:rPr>
              <a:t> Health Union. </a:t>
            </a:r>
            <a:r>
              <a:rPr lang="it-IT" sz="1700" dirty="0" err="1">
                <a:solidFill>
                  <a:srgbClr val="212529"/>
                </a:solidFill>
                <a:effectLst/>
                <a:latin typeface="Calibri" panose="020F0502020204030204" pitchFamily="34" charset="0"/>
                <a:ea typeface="Times New Roman" panose="02020603050405020304" pitchFamily="18" charset="0"/>
              </a:rPr>
              <a:t>As</a:t>
            </a:r>
            <a:r>
              <a:rPr lang="it-IT" sz="1700" dirty="0">
                <a:solidFill>
                  <a:srgbClr val="212529"/>
                </a:solidFill>
                <a:effectLst/>
                <a:latin typeface="Calibri" panose="020F0502020204030204" pitchFamily="34" charset="0"/>
                <a:ea typeface="Times New Roman" panose="02020603050405020304" pitchFamily="18" charset="0"/>
              </a:rPr>
              <a:t> Stella </a:t>
            </a:r>
            <a:r>
              <a:rPr lang="it-IT" sz="1700" dirty="0" err="1">
                <a:solidFill>
                  <a:srgbClr val="212529"/>
                </a:solidFill>
                <a:effectLst/>
                <a:latin typeface="Calibri" panose="020F0502020204030204" pitchFamily="34" charset="0"/>
                <a:ea typeface="Times New Roman" panose="02020603050405020304" pitchFamily="18" charset="0"/>
              </a:rPr>
              <a:t>Kyriakides</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European</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Commissioner</a:t>
            </a:r>
            <a:r>
              <a:rPr lang="it-IT" sz="1700" dirty="0">
                <a:solidFill>
                  <a:srgbClr val="212529"/>
                </a:solidFill>
                <a:effectLst/>
                <a:latin typeface="Calibri" panose="020F0502020204030204" pitchFamily="34" charset="0"/>
                <a:ea typeface="Times New Roman" panose="02020603050405020304" pitchFamily="18" charset="0"/>
              </a:rPr>
              <a:t> for Health and Food </a:t>
            </a:r>
            <a:r>
              <a:rPr lang="it-IT" sz="1700" dirty="0" err="1">
                <a:solidFill>
                  <a:srgbClr val="212529"/>
                </a:solidFill>
                <a:effectLst/>
                <a:latin typeface="Calibri" panose="020F0502020204030204" pitchFamily="34" charset="0"/>
                <a:ea typeface="Times New Roman" panose="02020603050405020304" pitchFamily="18" charset="0"/>
              </a:rPr>
              <a:t>Safety</a:t>
            </a:r>
            <a:r>
              <a:rPr lang="it-IT" sz="1700" dirty="0">
                <a:solidFill>
                  <a:srgbClr val="212529"/>
                </a:solidFill>
                <a:effectLst/>
                <a:latin typeface="Calibri" panose="020F0502020204030204" pitchFamily="34" charset="0"/>
                <a:ea typeface="Times New Roman" panose="02020603050405020304" pitchFamily="18" charset="0"/>
              </a:rPr>
              <a:t>, </a:t>
            </a:r>
            <a:r>
              <a:rPr lang="it-IT" sz="1700" dirty="0" err="1">
                <a:solidFill>
                  <a:srgbClr val="212529"/>
                </a:solidFill>
                <a:effectLst/>
                <a:latin typeface="Calibri" panose="020F0502020204030204" pitchFamily="34" charset="0"/>
                <a:ea typeface="Times New Roman" panose="02020603050405020304" pitchFamily="18" charset="0"/>
              </a:rPr>
              <a:t>said</a:t>
            </a:r>
            <a:r>
              <a:rPr lang="it-IT" sz="1700" dirty="0">
                <a:solidFill>
                  <a:srgbClr val="212529"/>
                </a:solidFill>
                <a:effectLst/>
                <a:latin typeface="Calibri" panose="020F0502020204030204" pitchFamily="34" charset="0"/>
                <a:ea typeface="Times New Roman" panose="02020603050405020304" pitchFamily="18" charset="0"/>
              </a:rPr>
              <a:t>, "</a:t>
            </a:r>
            <a:r>
              <a:rPr lang="it-IT" sz="1700" b="1" i="1" dirty="0">
                <a:solidFill>
                  <a:srgbClr val="212529"/>
                </a:solidFill>
                <a:effectLst/>
                <a:latin typeface="Calibri" panose="020F0502020204030204" pitchFamily="34" charset="0"/>
                <a:ea typeface="Times New Roman" panose="02020603050405020304" pitchFamily="18" charset="0"/>
              </a:rPr>
              <a:t>Civil society </a:t>
            </a:r>
            <a:r>
              <a:rPr lang="it-IT" sz="1700" b="1" i="1" dirty="0" err="1">
                <a:solidFill>
                  <a:srgbClr val="212529"/>
                </a:solidFill>
                <a:effectLst/>
                <a:latin typeface="Calibri" panose="020F0502020204030204" pitchFamily="34" charset="0"/>
                <a:ea typeface="Times New Roman" panose="02020603050405020304" pitchFamily="18" charset="0"/>
              </a:rPr>
              <a:t>has</a:t>
            </a:r>
            <a:r>
              <a:rPr lang="it-IT" sz="1700" b="1" i="1" dirty="0">
                <a:solidFill>
                  <a:srgbClr val="212529"/>
                </a:solidFill>
                <a:effectLst/>
                <a:latin typeface="Calibri" panose="020F0502020204030204" pitchFamily="34" charset="0"/>
                <a:ea typeface="Times New Roman" panose="02020603050405020304" pitchFamily="18" charset="0"/>
              </a:rPr>
              <a:t> a </a:t>
            </a:r>
            <a:r>
              <a:rPr lang="it-IT" sz="1700" b="1" i="1" dirty="0" err="1">
                <a:solidFill>
                  <a:srgbClr val="212529"/>
                </a:solidFill>
                <a:effectLst/>
                <a:latin typeface="Calibri" panose="020F0502020204030204" pitchFamily="34" charset="0"/>
                <a:ea typeface="Times New Roman" panose="02020603050405020304" pitchFamily="18" charset="0"/>
              </a:rPr>
              <a:t>crucial</a:t>
            </a:r>
            <a:r>
              <a:rPr lang="it-IT" sz="1700" b="1" i="1" dirty="0">
                <a:solidFill>
                  <a:srgbClr val="212529"/>
                </a:solidFill>
                <a:effectLst/>
                <a:latin typeface="Calibri" panose="020F0502020204030204" pitchFamily="34" charset="0"/>
                <a:ea typeface="Times New Roman" panose="02020603050405020304" pitchFamily="18" charset="0"/>
              </a:rPr>
              <a:t> </a:t>
            </a:r>
            <a:r>
              <a:rPr lang="it-IT" sz="1700" b="1" i="1" dirty="0" err="1">
                <a:solidFill>
                  <a:srgbClr val="212529"/>
                </a:solidFill>
                <a:effectLst/>
                <a:latin typeface="Calibri" panose="020F0502020204030204" pitchFamily="34" charset="0"/>
                <a:ea typeface="Times New Roman" panose="02020603050405020304" pitchFamily="18" charset="0"/>
              </a:rPr>
              <a:t>role</a:t>
            </a:r>
            <a:r>
              <a:rPr lang="it-IT" sz="1700" b="1" i="1" dirty="0">
                <a:solidFill>
                  <a:srgbClr val="212529"/>
                </a:solidFill>
                <a:effectLst/>
                <a:latin typeface="Calibri" panose="020F0502020204030204" pitchFamily="34" charset="0"/>
                <a:ea typeface="Times New Roman" panose="02020603050405020304" pitchFamily="18" charset="0"/>
              </a:rPr>
              <a:t> to play in </a:t>
            </a:r>
            <a:r>
              <a:rPr lang="it-IT" sz="1700" b="1" i="1" dirty="0" err="1">
                <a:solidFill>
                  <a:srgbClr val="212529"/>
                </a:solidFill>
                <a:effectLst/>
                <a:latin typeface="Calibri" panose="020F0502020204030204" pitchFamily="34" charset="0"/>
                <a:ea typeface="Times New Roman" panose="02020603050405020304" pitchFamily="18" charset="0"/>
              </a:rPr>
              <a:t>reaching</a:t>
            </a:r>
            <a:r>
              <a:rPr lang="it-IT" sz="1700" b="1" i="1" dirty="0">
                <a:solidFill>
                  <a:srgbClr val="212529"/>
                </a:solidFill>
                <a:effectLst/>
                <a:latin typeface="Calibri" panose="020F0502020204030204" pitchFamily="34" charset="0"/>
                <a:ea typeface="Times New Roman" panose="02020603050405020304" pitchFamily="18" charset="0"/>
              </a:rPr>
              <a:t> out to </a:t>
            </a:r>
            <a:r>
              <a:rPr lang="it-IT" sz="1700" b="1" i="1" dirty="0" err="1">
                <a:solidFill>
                  <a:srgbClr val="212529"/>
                </a:solidFill>
                <a:effectLst/>
                <a:latin typeface="Calibri" panose="020F0502020204030204" pitchFamily="34" charset="0"/>
                <a:ea typeface="Times New Roman" panose="02020603050405020304" pitchFamily="18" charset="0"/>
              </a:rPr>
              <a:t>our</a:t>
            </a:r>
            <a:r>
              <a:rPr lang="it-IT" sz="1700" b="1" i="1" dirty="0">
                <a:solidFill>
                  <a:srgbClr val="212529"/>
                </a:solidFill>
                <a:effectLst/>
                <a:latin typeface="Calibri" panose="020F0502020204030204" pitchFamily="34" charset="0"/>
                <a:ea typeface="Times New Roman" panose="02020603050405020304" pitchFamily="18" charset="0"/>
              </a:rPr>
              <a:t> </a:t>
            </a:r>
            <a:r>
              <a:rPr lang="it-IT" sz="1700" b="1" i="1" dirty="0" err="1">
                <a:solidFill>
                  <a:srgbClr val="212529"/>
                </a:solidFill>
                <a:effectLst/>
                <a:latin typeface="Calibri" panose="020F0502020204030204" pitchFamily="34" charset="0"/>
                <a:ea typeface="Times New Roman" panose="02020603050405020304" pitchFamily="18" charset="0"/>
              </a:rPr>
              <a:t>citizens</a:t>
            </a:r>
            <a:r>
              <a:rPr lang="it-IT" sz="1700" dirty="0">
                <a:solidFill>
                  <a:srgbClr val="212529"/>
                </a:solidFill>
                <a:effectLst/>
                <a:latin typeface="Calibri" panose="020F0502020204030204" pitchFamily="34" charset="0"/>
                <a:ea typeface="Times New Roman" panose="02020603050405020304" pitchFamily="18" charset="0"/>
              </a:rPr>
              <a:t>".</a:t>
            </a:r>
            <a:endParaRPr lang="it-IT" sz="1700" dirty="0"/>
          </a:p>
        </p:txBody>
      </p:sp>
      <p:pic>
        <p:nvPicPr>
          <p:cNvPr id="19" name="Immagine 18">
            <a:hlinkClick r:id="rId6"/>
            <a:extLst>
              <a:ext uri="{FF2B5EF4-FFF2-40B4-BE49-F238E27FC236}">
                <a16:creationId xmlns:a16="http://schemas.microsoft.com/office/drawing/2014/main" id="{C007112A-4AC4-FB03-E87D-C839E7F092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71973" y="2118584"/>
            <a:ext cx="1920798" cy="1440599"/>
          </a:xfrm>
          <a:prstGeom prst="rect">
            <a:avLst/>
          </a:prstGeom>
        </p:spPr>
      </p:pic>
      <p:pic>
        <p:nvPicPr>
          <p:cNvPr id="4" name="Immagine 3">
            <a:hlinkClick r:id="rId8"/>
            <a:extLst>
              <a:ext uri="{FF2B5EF4-FFF2-40B4-BE49-F238E27FC236}">
                <a16:creationId xmlns:a16="http://schemas.microsoft.com/office/drawing/2014/main" id="{E19A4958-39E7-0A05-0B88-1D675A9A297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43504" y="5019855"/>
            <a:ext cx="2317108" cy="1545493"/>
          </a:xfrm>
          <a:prstGeom prst="rect">
            <a:avLst/>
          </a:prstGeom>
        </p:spPr>
      </p:pic>
      <p:sp>
        <p:nvSpPr>
          <p:cNvPr id="7" name="CasellaDiTesto 6">
            <a:extLst>
              <a:ext uri="{FF2B5EF4-FFF2-40B4-BE49-F238E27FC236}">
                <a16:creationId xmlns:a16="http://schemas.microsoft.com/office/drawing/2014/main" id="{0CDABE9A-27E5-825F-7971-75197FEFE034}"/>
              </a:ext>
            </a:extLst>
          </p:cNvPr>
          <p:cNvSpPr txBox="1"/>
          <p:nvPr/>
        </p:nvSpPr>
        <p:spPr>
          <a:xfrm>
            <a:off x="205171" y="3357862"/>
            <a:ext cx="11781658" cy="1661993"/>
          </a:xfrm>
          <a:prstGeom prst="rect">
            <a:avLst/>
          </a:prstGeom>
          <a:noFill/>
        </p:spPr>
        <p:txBody>
          <a:bodyPr wrap="square">
            <a:spAutoFit/>
          </a:bodyPr>
          <a:lstStyle/>
          <a:p>
            <a:r>
              <a:rPr lang="en-US" sz="1700" dirty="0">
                <a:effectLst/>
                <a:ea typeface="Calibri" panose="020F0502020204030204" pitchFamily="34" charset="0"/>
                <a:cs typeface="Times New Roman" panose="02020603050405020304" pitchFamily="18" charset="0"/>
                <a:hlinkClick r:id="rId10"/>
              </a:rPr>
              <a:t>G7 Ministers’ Meeting on Health 9/11 Oct. 2024 Ancona (Italy)</a:t>
            </a:r>
            <a:r>
              <a:rPr lang="en-US" sz="1700" dirty="0">
                <a:effectLst/>
                <a:ea typeface="Calibri" panose="020F0502020204030204" pitchFamily="34" charset="0"/>
                <a:cs typeface="Times New Roman" panose="02020603050405020304" pitchFamily="18" charset="0"/>
              </a:rPr>
              <a:t>:</a:t>
            </a:r>
          </a:p>
          <a:p>
            <a:pPr marL="285750" indent="-285750" algn="just">
              <a:buFont typeface="Arial" panose="020B0604020202020204" pitchFamily="34" charset="0"/>
              <a:buChar char="•"/>
            </a:pPr>
            <a:r>
              <a:rPr lang="en-US" sz="1700" dirty="0">
                <a:ea typeface="Calibri" panose="020F0502020204030204" pitchFamily="34" charset="0"/>
                <a:cs typeface="Times New Roman" panose="02020603050405020304" pitchFamily="18" charset="0"/>
              </a:rPr>
              <a:t> We will support the </a:t>
            </a:r>
            <a:r>
              <a:rPr lang="en-US" sz="1700" b="1" dirty="0">
                <a:ea typeface="Calibri" panose="020F0502020204030204" pitchFamily="34" charset="0"/>
                <a:cs typeface="Times New Roman" panose="02020603050405020304" pitchFamily="18" charset="0"/>
              </a:rPr>
              <a:t>involvement of all relevant stakeholders </a:t>
            </a:r>
            <a:r>
              <a:rPr lang="en-US" sz="1700" dirty="0">
                <a:ea typeface="Calibri" panose="020F0502020204030204" pitchFamily="34" charset="0"/>
                <a:cs typeface="Times New Roman" panose="02020603050405020304" pitchFamily="18" charset="0"/>
              </a:rPr>
              <a:t>in the decision-making processes at all levels, according to the One Health Approach, and ensuring that health equity considerations are incorporated in developing policies</a:t>
            </a:r>
          </a:p>
          <a:p>
            <a:pPr marL="285750" indent="-285750" algn="just">
              <a:buFont typeface="Arial" panose="020B0604020202020204" pitchFamily="34" charset="0"/>
              <a:buChar char="•"/>
            </a:pPr>
            <a:r>
              <a:rPr lang="en-US" sz="1700" dirty="0">
                <a:ea typeface="Calibri" panose="020F0502020204030204" pitchFamily="34" charset="0"/>
                <a:cs typeface="Times New Roman" panose="02020603050405020304" pitchFamily="18" charset="0"/>
              </a:rPr>
              <a:t>Health-in-All-Policies and </a:t>
            </a:r>
            <a:r>
              <a:rPr lang="en-US" sz="1700" b="1" dirty="0">
                <a:ea typeface="Calibri" panose="020F0502020204030204" pitchFamily="34" charset="0"/>
                <a:cs typeface="Times New Roman" panose="02020603050405020304" pitchFamily="18" charset="0"/>
              </a:rPr>
              <a:t>participatory governance </a:t>
            </a:r>
            <a:r>
              <a:rPr lang="en-US" sz="1700" dirty="0">
                <a:ea typeface="Calibri" panose="020F0502020204030204" pitchFamily="34" charset="0"/>
                <a:cs typeface="Times New Roman" panose="02020603050405020304" pitchFamily="18" charset="0"/>
              </a:rPr>
              <a:t>are cornerstones for health promotion and prevention to achieve a long and healthy life, in alignment with the resolution on “</a:t>
            </a:r>
            <a:r>
              <a:rPr lang="en-US" sz="1700" b="1" dirty="0">
                <a:ea typeface="Calibri" panose="020F0502020204030204" pitchFamily="34" charset="0"/>
                <a:cs typeface="Times New Roman" panose="02020603050405020304" pitchFamily="18" charset="0"/>
              </a:rPr>
              <a:t>Social participation </a:t>
            </a:r>
            <a:r>
              <a:rPr lang="en-US" sz="1700" dirty="0">
                <a:ea typeface="Calibri" panose="020F0502020204030204" pitchFamily="34" charset="0"/>
                <a:cs typeface="Times New Roman" panose="02020603050405020304" pitchFamily="18" charset="0"/>
              </a:rPr>
              <a:t>for universal health coverage, health and well-being” adopted during the 77th WHA.</a:t>
            </a:r>
          </a:p>
        </p:txBody>
      </p:sp>
      <p:sp>
        <p:nvSpPr>
          <p:cNvPr id="8" name="CasellaDiTesto 7">
            <a:extLst>
              <a:ext uri="{FF2B5EF4-FFF2-40B4-BE49-F238E27FC236}">
                <a16:creationId xmlns:a16="http://schemas.microsoft.com/office/drawing/2014/main" id="{580C2A3C-0580-9DC1-627B-8BB0734C316F}"/>
              </a:ext>
            </a:extLst>
          </p:cNvPr>
          <p:cNvSpPr txBox="1"/>
          <p:nvPr/>
        </p:nvSpPr>
        <p:spPr>
          <a:xfrm>
            <a:off x="205171" y="4921067"/>
            <a:ext cx="9369135" cy="1923604"/>
          </a:xfrm>
          <a:prstGeom prst="rect">
            <a:avLst/>
          </a:prstGeom>
          <a:noFill/>
        </p:spPr>
        <p:txBody>
          <a:bodyPr wrap="square">
            <a:spAutoFit/>
          </a:bodyPr>
          <a:lstStyle/>
          <a:p>
            <a:pPr marL="285750" indent="-285750" algn="just">
              <a:buFont typeface="Arial" panose="020B0604020202020204" pitchFamily="34" charset="0"/>
              <a:buChar char="•"/>
            </a:pPr>
            <a:r>
              <a:rPr lang="en-US" sz="1700" dirty="0">
                <a:ea typeface="Calibri" panose="020F0502020204030204" pitchFamily="34" charset="0"/>
                <a:cs typeface="Times New Roman" panose="02020603050405020304" pitchFamily="18" charset="0"/>
              </a:rPr>
              <a:t>We reiterate the importance of developing target-group specific activities taking into account persons in vulnerable and </a:t>
            </a:r>
            <a:r>
              <a:rPr lang="en-US" sz="1700" dirty="0" err="1">
                <a:ea typeface="Calibri" panose="020F0502020204030204" pitchFamily="34" charset="0"/>
                <a:cs typeface="Times New Roman" panose="02020603050405020304" pitchFamily="18" charset="0"/>
              </a:rPr>
              <a:t>marginalised</a:t>
            </a:r>
            <a:r>
              <a:rPr lang="en-US" sz="1700" dirty="0">
                <a:ea typeface="Calibri" panose="020F0502020204030204" pitchFamily="34" charset="0"/>
                <a:cs typeface="Times New Roman" panose="02020603050405020304" pitchFamily="18" charset="0"/>
              </a:rPr>
              <a:t> situations and socioeconomic and cultural barriers that can hinder their </a:t>
            </a:r>
            <a:r>
              <a:rPr lang="en-US" sz="1700" b="1" dirty="0">
                <a:ea typeface="Calibri" panose="020F0502020204030204" pitchFamily="34" charset="0"/>
                <a:cs typeface="Times New Roman" panose="02020603050405020304" pitchFamily="18" charset="0"/>
              </a:rPr>
              <a:t>equal participation</a:t>
            </a:r>
            <a:r>
              <a:rPr lang="en-US" sz="1700" dirty="0">
                <a:ea typeface="Calibri" panose="020F0502020204030204" pitchFamily="34" charset="0"/>
                <a:cs typeface="Times New Roman" panose="02020603050405020304" pitchFamily="18" charset="0"/>
              </a:rPr>
              <a:t>, as part of an overall physical activity promotion policy. </a:t>
            </a:r>
          </a:p>
          <a:p>
            <a:pPr marL="285750" indent="-285750" algn="just">
              <a:buFont typeface="Arial" panose="020B0604020202020204" pitchFamily="34" charset="0"/>
              <a:buChar char="•"/>
            </a:pPr>
            <a:r>
              <a:rPr lang="en-US" sz="1700" dirty="0"/>
              <a:t>“….vaccination is an essential preventive measure and reiterate the crucial role of routine </a:t>
            </a:r>
            <a:r>
              <a:rPr lang="en-US" sz="1700" dirty="0" err="1"/>
              <a:t>immunisation</a:t>
            </a:r>
            <a:r>
              <a:rPr lang="en-US" sz="1700" dirty="0"/>
              <a:t> and campaigns”…. “the importance of </a:t>
            </a:r>
            <a:r>
              <a:rPr lang="en-US" sz="1700" b="1" dirty="0"/>
              <a:t>raising awareness and involving the general population </a:t>
            </a:r>
            <a:r>
              <a:rPr lang="en-US" sz="1700" dirty="0"/>
              <a:t>by providing evidence-based information through </a:t>
            </a:r>
            <a:r>
              <a:rPr lang="en-US" sz="1700" b="1" dirty="0"/>
              <a:t>campaigns aimed at citizens’ empowerment and increasing health literacy </a:t>
            </a:r>
            <a:r>
              <a:rPr lang="en-US" sz="1700" dirty="0"/>
              <a:t>regarding prevention, research and care”</a:t>
            </a:r>
            <a:endParaRPr lang="it-IT" sz="1700" dirty="0"/>
          </a:p>
        </p:txBody>
      </p:sp>
    </p:spTree>
    <p:extLst>
      <p:ext uri="{BB962C8B-B14F-4D97-AF65-F5344CB8AC3E}">
        <p14:creationId xmlns:p14="http://schemas.microsoft.com/office/powerpoint/2010/main" val="639932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CBB6F2-6AA4-E817-4D96-94EFB82B1A86}"/>
              </a:ext>
            </a:extLst>
          </p:cNvPr>
          <p:cNvSpPr>
            <a:spLocks noGrp="1"/>
          </p:cNvSpPr>
          <p:nvPr>
            <p:ph type="title"/>
          </p:nvPr>
        </p:nvSpPr>
        <p:spPr>
          <a:xfrm>
            <a:off x="103682" y="180459"/>
            <a:ext cx="11938287" cy="513813"/>
          </a:xfrm>
        </p:spPr>
        <p:txBody>
          <a:bodyPr>
            <a:normAutofit/>
          </a:bodyPr>
          <a:lstStyle/>
          <a:p>
            <a:pPr algn="ctr"/>
            <a:r>
              <a:rPr lang="it-IT" sz="3200" dirty="0">
                <a:effectLst/>
                <a:latin typeface="Calibri" panose="020F0502020204030204" pitchFamily="34" charset="0"/>
                <a:ea typeface="Calibri" panose="020F0502020204030204" pitchFamily="34" charset="0"/>
                <a:cs typeface="Times New Roman" panose="02020603050405020304" pitchFamily="18" charset="0"/>
              </a:rPr>
              <a:t>Health </a:t>
            </a:r>
            <a:r>
              <a:rPr lang="it-IT" dirty="0" err="1">
                <a:latin typeface="Calibri" panose="020F0502020204030204" pitchFamily="34" charset="0"/>
                <a:ea typeface="Calibri" panose="020F0502020204030204" pitchFamily="34" charset="0"/>
                <a:cs typeface="Times New Roman" panose="02020603050405020304" pitchFamily="18" charset="0"/>
              </a:rPr>
              <a:t>at</a:t>
            </a:r>
            <a:r>
              <a:rPr lang="it-IT" sz="3200" dirty="0">
                <a:effectLst/>
                <a:latin typeface="Calibri" panose="020F0502020204030204" pitchFamily="34" charset="0"/>
                <a:ea typeface="Calibri" panose="020F0502020204030204" pitchFamily="34" charset="0"/>
                <a:cs typeface="Times New Roman" panose="02020603050405020304" pitchFamily="18" charset="0"/>
              </a:rPr>
              <a:t> the Conference on the Future of Europe</a:t>
            </a:r>
            <a:endParaRPr lang="it-IT" dirty="0"/>
          </a:p>
        </p:txBody>
      </p:sp>
      <p:sp>
        <p:nvSpPr>
          <p:cNvPr id="6" name="CasellaDiTesto 5">
            <a:extLst>
              <a:ext uri="{FF2B5EF4-FFF2-40B4-BE49-F238E27FC236}">
                <a16:creationId xmlns:a16="http://schemas.microsoft.com/office/drawing/2014/main" id="{1CDD1CD4-F0AF-A2EB-59B4-08356F28C24F}"/>
              </a:ext>
            </a:extLst>
          </p:cNvPr>
          <p:cNvSpPr txBox="1"/>
          <p:nvPr/>
        </p:nvSpPr>
        <p:spPr>
          <a:xfrm>
            <a:off x="103682" y="905015"/>
            <a:ext cx="11938287" cy="1754326"/>
          </a:xfrm>
          <a:prstGeom prst="rect">
            <a:avLst/>
          </a:prstGeom>
          <a:noFill/>
        </p:spPr>
        <p:txBody>
          <a:bodyPr wrap="square">
            <a:spAutoFit/>
          </a:bodyPr>
          <a:lstStyle/>
          <a:p>
            <a:pPr marL="285750" indent="-285750" algn="just">
              <a:buFont typeface="Arial" panose="020B0604020202020204" pitchFamily="34" charset="0"/>
              <a:buChar char="•"/>
            </a:pPr>
            <a:r>
              <a:rPr lang="it-IT" dirty="0">
                <a:effectLst/>
                <a:latin typeface="Calibri" panose="020F0502020204030204" pitchFamily="34" charset="0"/>
                <a:ea typeface="Calibri" panose="020F0502020204030204" pitchFamily="34" charset="0"/>
                <a:cs typeface="Times New Roman" panose="02020603050405020304" pitchFamily="18" charset="0"/>
              </a:rPr>
              <a:t>The Conference on the Future of Europe </a:t>
            </a:r>
            <a:r>
              <a:rPr lang="it-IT" dirty="0" err="1">
                <a:effectLst/>
                <a:latin typeface="Calibri" panose="020F0502020204030204" pitchFamily="34" charset="0"/>
                <a:ea typeface="Calibri" panose="020F0502020204030204" pitchFamily="34" charset="0"/>
                <a:cs typeface="Times New Roman" panose="02020603050405020304" pitchFamily="18" charset="0"/>
              </a:rPr>
              <a:t>was</a:t>
            </a:r>
            <a:r>
              <a:rPr lang="it-IT" dirty="0">
                <a:effectLst/>
                <a:latin typeface="Calibri" panose="020F0502020204030204" pitchFamily="34" charset="0"/>
                <a:ea typeface="Calibri" panose="020F0502020204030204" pitchFamily="34" charset="0"/>
                <a:cs typeface="Times New Roman" panose="02020603050405020304" pitchFamily="18" charset="0"/>
              </a:rPr>
              <a:t> a </a:t>
            </a:r>
            <a:r>
              <a:rPr lang="it-IT" dirty="0" err="1">
                <a:effectLst/>
                <a:latin typeface="Calibri" panose="020F0502020204030204" pitchFamily="34" charset="0"/>
                <a:ea typeface="Calibri" panose="020F0502020204030204" pitchFamily="34" charset="0"/>
                <a:cs typeface="Times New Roman" panose="02020603050405020304" pitchFamily="18" charset="0"/>
              </a:rPr>
              <a:t>citizen</a:t>
            </a:r>
            <a:r>
              <a:rPr lang="it-IT" dirty="0">
                <a:effectLst/>
                <a:latin typeface="Calibri" panose="020F0502020204030204" pitchFamily="34" charset="0"/>
                <a:ea typeface="Calibri" panose="020F0502020204030204" pitchFamily="34" charset="0"/>
                <a:cs typeface="Times New Roman" panose="02020603050405020304" pitchFamily="18" charset="0"/>
              </a:rPr>
              <a:t>-led </a:t>
            </a:r>
            <a:r>
              <a:rPr lang="it-IT" dirty="0" err="1">
                <a:effectLst/>
                <a:latin typeface="Calibri" panose="020F0502020204030204" pitchFamily="34" charset="0"/>
                <a:ea typeface="Calibri" panose="020F0502020204030204" pitchFamily="34" charset="0"/>
                <a:cs typeface="Times New Roman" panose="02020603050405020304" pitchFamily="18" charset="0"/>
              </a:rPr>
              <a:t>series</a:t>
            </a:r>
            <a:r>
              <a:rPr lang="it-IT" dirty="0">
                <a:effectLst/>
                <a:latin typeface="Calibri" panose="020F0502020204030204" pitchFamily="34" charset="0"/>
                <a:ea typeface="Calibri" panose="020F0502020204030204" pitchFamily="34" charset="0"/>
                <a:cs typeface="Times New Roman" panose="02020603050405020304" pitchFamily="18" charset="0"/>
              </a:rPr>
              <a:t> of </a:t>
            </a:r>
            <a:r>
              <a:rPr lang="it-IT" dirty="0" err="1">
                <a:effectLst/>
                <a:latin typeface="Calibri" panose="020F0502020204030204" pitchFamily="34" charset="0"/>
                <a:ea typeface="Calibri" panose="020F0502020204030204" pitchFamily="34" charset="0"/>
                <a:cs typeface="Times New Roman" panose="02020603050405020304" pitchFamily="18" charset="0"/>
              </a:rPr>
              <a:t>debates</a:t>
            </a:r>
            <a:r>
              <a:rPr lang="it-IT" dirty="0">
                <a:effectLst/>
                <a:latin typeface="Calibri" panose="020F0502020204030204" pitchFamily="34" charset="0"/>
                <a:ea typeface="Calibri" panose="020F0502020204030204" pitchFamily="34" charset="0"/>
                <a:cs typeface="Times New Roman" panose="02020603050405020304" pitchFamily="18" charset="0"/>
              </a:rPr>
              <a:t> and </a:t>
            </a:r>
            <a:r>
              <a:rPr lang="it-IT" dirty="0" err="1">
                <a:effectLst/>
                <a:latin typeface="Calibri" panose="020F0502020204030204" pitchFamily="34" charset="0"/>
                <a:ea typeface="Calibri" panose="020F0502020204030204" pitchFamily="34" charset="0"/>
                <a:cs typeface="Times New Roman" panose="02020603050405020304" pitchFamily="18" charset="0"/>
              </a:rPr>
              <a:t>discussions</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that</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let</a:t>
            </a:r>
            <a:r>
              <a:rPr lang="it-IT" dirty="0">
                <a:effectLst/>
                <a:latin typeface="Calibri" panose="020F0502020204030204" pitchFamily="34" charset="0"/>
                <a:ea typeface="Calibri" panose="020F0502020204030204" pitchFamily="34" charset="0"/>
                <a:cs typeface="Times New Roman" panose="02020603050405020304" pitchFamily="18" charset="0"/>
              </a:rPr>
              <a:t> people </a:t>
            </a:r>
            <a:r>
              <a:rPr lang="it-IT" dirty="0" err="1">
                <a:effectLst/>
                <a:latin typeface="Calibri" panose="020F0502020204030204" pitchFamily="34" charset="0"/>
                <a:ea typeface="Calibri" panose="020F0502020204030204" pitchFamily="34" charset="0"/>
                <a:cs typeface="Times New Roman" panose="02020603050405020304" pitchFamily="18" charset="0"/>
              </a:rPr>
              <a:t>across</a:t>
            </a:r>
            <a:r>
              <a:rPr lang="it-IT" dirty="0">
                <a:effectLst/>
                <a:latin typeface="Calibri" panose="020F0502020204030204" pitchFamily="34" charset="0"/>
                <a:ea typeface="Calibri" panose="020F0502020204030204" pitchFamily="34" charset="0"/>
                <a:cs typeface="Times New Roman" panose="02020603050405020304" pitchFamily="18" charset="0"/>
              </a:rPr>
              <a:t> Europe share </a:t>
            </a:r>
            <a:r>
              <a:rPr lang="it-IT" dirty="0" err="1">
                <a:effectLst/>
                <a:latin typeface="Calibri" panose="020F0502020204030204" pitchFamily="34" charset="0"/>
                <a:ea typeface="Calibri" panose="020F0502020204030204" pitchFamily="34" charset="0"/>
                <a:cs typeface="Times New Roman" panose="02020603050405020304" pitchFamily="18" charset="0"/>
              </a:rPr>
              <a:t>their</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ideas</a:t>
            </a:r>
            <a:r>
              <a:rPr lang="it-IT" dirty="0">
                <a:effectLst/>
                <a:latin typeface="Calibri" panose="020F0502020204030204" pitchFamily="34" charset="0"/>
                <a:ea typeface="Calibri" panose="020F0502020204030204" pitchFamily="34" charset="0"/>
                <a:cs typeface="Times New Roman" panose="02020603050405020304" pitchFamily="18" charset="0"/>
              </a:rPr>
              <a:t> and </a:t>
            </a:r>
            <a:r>
              <a:rPr lang="it-IT" dirty="0" err="1">
                <a:effectLst/>
                <a:latin typeface="Calibri" panose="020F0502020204030204" pitchFamily="34" charset="0"/>
                <a:ea typeface="Calibri" panose="020F0502020204030204" pitchFamily="34" charset="0"/>
                <a:cs typeface="Times New Roman" panose="02020603050405020304" pitchFamily="18" charset="0"/>
              </a:rPr>
              <a:t>shape</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Europe’s</a:t>
            </a:r>
            <a:r>
              <a:rPr lang="it-IT" dirty="0">
                <a:effectLst/>
                <a:latin typeface="Calibri" panose="020F0502020204030204" pitchFamily="34" charset="0"/>
                <a:ea typeface="Calibri" panose="020F0502020204030204" pitchFamily="34" charset="0"/>
                <a:cs typeface="Times New Roman" panose="02020603050405020304" pitchFamily="18" charset="0"/>
              </a:rPr>
              <a:t> common future. </a:t>
            </a:r>
            <a:r>
              <a:rPr lang="it-IT" dirty="0" err="1">
                <a:effectLst/>
                <a:latin typeface="Calibri" panose="020F0502020204030204" pitchFamily="34" charset="0"/>
                <a:ea typeface="Calibri" panose="020F0502020204030204" pitchFamily="34" charset="0"/>
                <a:cs typeface="Times New Roman" panose="02020603050405020304" pitchFamily="18" charset="0"/>
              </a:rPr>
              <a:t>It</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engaged</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citizens</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through</a:t>
            </a:r>
            <a:r>
              <a:rPr lang="it-IT" dirty="0">
                <a:effectLst/>
                <a:latin typeface="Calibri" panose="020F0502020204030204" pitchFamily="34" charset="0"/>
                <a:ea typeface="Calibri" panose="020F0502020204030204" pitchFamily="34" charset="0"/>
                <a:cs typeface="Times New Roman" panose="02020603050405020304" pitchFamily="18" charset="0"/>
              </a:rPr>
              <a:t> a </a:t>
            </a:r>
            <a:r>
              <a:rPr lang="it-IT" dirty="0" err="1">
                <a:effectLst/>
                <a:latin typeface="Calibri" panose="020F0502020204030204" pitchFamily="34" charset="0"/>
                <a:ea typeface="Calibri" panose="020F0502020204030204" pitchFamily="34" charset="0"/>
                <a:cs typeface="Times New Roman" panose="02020603050405020304" pitchFamily="18" charset="0"/>
              </a:rPr>
              <a:t>digital</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platform</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citizens</a:t>
            </a:r>
            <a:r>
              <a:rPr lang="it-IT" dirty="0">
                <a:effectLst/>
                <a:latin typeface="Calibri" panose="020F0502020204030204" pitchFamily="34" charset="0"/>
                <a:ea typeface="Calibri" panose="020F0502020204030204" pitchFamily="34" charset="0"/>
                <a:cs typeface="Times New Roman" panose="02020603050405020304" pitchFamily="18" charset="0"/>
              </a:rPr>
              <a:t>’ panels, and EU-wide events, </a:t>
            </a:r>
            <a:r>
              <a:rPr lang="it-IT" dirty="0" err="1">
                <a:effectLst/>
                <a:latin typeface="Calibri" panose="020F0502020204030204" pitchFamily="34" charset="0"/>
                <a:ea typeface="Calibri" panose="020F0502020204030204" pitchFamily="34" charset="0"/>
                <a:cs typeface="Times New Roman" panose="02020603050405020304" pitchFamily="18" charset="0"/>
              </a:rPr>
              <a:t>resulting</a:t>
            </a:r>
            <a:r>
              <a:rPr lang="it-IT" dirty="0">
                <a:effectLst/>
                <a:latin typeface="Calibri" panose="020F0502020204030204" pitchFamily="34" charset="0"/>
                <a:ea typeface="Calibri" panose="020F0502020204030204" pitchFamily="34" charset="0"/>
                <a:cs typeface="Times New Roman" panose="02020603050405020304" pitchFamily="18" charset="0"/>
              </a:rPr>
              <a:t> in 49 </a:t>
            </a:r>
            <a:r>
              <a:rPr lang="it-IT" dirty="0" err="1">
                <a:effectLst/>
                <a:latin typeface="Calibri" panose="020F0502020204030204" pitchFamily="34" charset="0"/>
                <a:ea typeface="Calibri" panose="020F0502020204030204" pitchFamily="34" charset="0"/>
                <a:cs typeface="Times New Roman" panose="02020603050405020304" pitchFamily="18" charset="0"/>
              </a:rPr>
              <a:t>proposals</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covering</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nine</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topic</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areas</a:t>
            </a:r>
            <a:r>
              <a:rPr lang="it-IT" dirty="0">
                <a:effectLst/>
                <a:latin typeface="Calibri" panose="020F0502020204030204" pitchFamily="34" charset="0"/>
                <a:ea typeface="Calibri" panose="020F0502020204030204" pitchFamily="34" charset="0"/>
                <a:cs typeface="Times New Roman" panose="02020603050405020304" pitchFamily="18" charset="0"/>
              </a:rPr>
              <a:t> </a:t>
            </a:r>
            <a:r>
              <a:rPr lang="it-IT" dirty="0" err="1">
                <a:effectLst/>
                <a:latin typeface="Calibri" panose="020F0502020204030204" pitchFamily="34" charset="0"/>
                <a:ea typeface="Calibri" panose="020F0502020204030204" pitchFamily="34" charset="0"/>
                <a:cs typeface="Times New Roman" panose="02020603050405020304" pitchFamily="18" charset="0"/>
              </a:rPr>
              <a:t>submitted</a:t>
            </a:r>
            <a:r>
              <a:rPr lang="it-IT" dirty="0">
                <a:effectLst/>
                <a:latin typeface="Calibri" panose="020F0502020204030204" pitchFamily="34" charset="0"/>
                <a:ea typeface="Calibri" panose="020F0502020204030204" pitchFamily="34" charset="0"/>
                <a:cs typeface="Times New Roman" panose="02020603050405020304" pitchFamily="18" charset="0"/>
              </a:rPr>
              <a:t> to the EU institutions on 9 </a:t>
            </a:r>
            <a:r>
              <a:rPr lang="it-IT" dirty="0" err="1">
                <a:effectLst/>
                <a:latin typeface="Calibri" panose="020F0502020204030204" pitchFamily="34" charset="0"/>
                <a:ea typeface="Calibri" panose="020F0502020204030204" pitchFamily="34" charset="0"/>
                <a:cs typeface="Times New Roman" panose="02020603050405020304" pitchFamily="18" charset="0"/>
              </a:rPr>
              <a:t>May</a:t>
            </a:r>
            <a:r>
              <a:rPr lang="it-IT" dirty="0">
                <a:effectLst/>
                <a:latin typeface="Calibri" panose="020F0502020204030204" pitchFamily="34" charset="0"/>
                <a:ea typeface="Calibri" panose="020F0502020204030204" pitchFamily="34" charset="0"/>
                <a:cs typeface="Times New Roman" panose="02020603050405020304" pitchFamily="18" charset="0"/>
              </a:rPr>
              <a:t> 2022. </a:t>
            </a:r>
          </a:p>
          <a:p>
            <a:pPr algn="just"/>
            <a:endParaRPr lang="it-IT"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biggest surprise is that even during the health crisis, the topic that received the least interest on the web platform (about 1,413 contributions) </a:t>
            </a:r>
            <a:r>
              <a:rPr lang="en-US" dirty="0"/>
              <a:t>was health and healthcare, reflecting a perceived lack of EU competence in this field</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992C2FD8-CBFA-2030-FE00-41634FE3BE38}"/>
              </a:ext>
            </a:extLst>
          </p:cNvPr>
          <p:cNvSpPr txBox="1"/>
          <p:nvPr/>
        </p:nvSpPr>
        <p:spPr>
          <a:xfrm>
            <a:off x="3871938" y="6308209"/>
            <a:ext cx="2405348" cy="369332"/>
          </a:xfrm>
          <a:prstGeom prst="rect">
            <a:avLst/>
          </a:prstGeom>
          <a:noFill/>
        </p:spPr>
        <p:txBody>
          <a:bodyPr wrap="square">
            <a:spAutoFit/>
          </a:bodyPr>
          <a:lstStyle/>
          <a:p>
            <a:r>
              <a:rPr lang="it-IT" dirty="0">
                <a:effectLst/>
                <a:latin typeface="Calibri" panose="020F0502020204030204" pitchFamily="34" charset="0"/>
                <a:ea typeface="Calibri" panose="020F0502020204030204" pitchFamily="34" charset="0"/>
                <a:cs typeface="Times New Roman" panose="02020603050405020304" pitchFamily="18" charset="0"/>
                <a:hlinkClick r:id="rId2"/>
              </a:rPr>
              <a:t>Source: EU Commission</a:t>
            </a:r>
            <a:endParaRPr lang="it-IT"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2" name="Immagine 11">
            <a:hlinkClick r:id="rId3"/>
            <a:extLst>
              <a:ext uri="{FF2B5EF4-FFF2-40B4-BE49-F238E27FC236}">
                <a16:creationId xmlns:a16="http://schemas.microsoft.com/office/drawing/2014/main" id="{3DD6B7E4-78F5-39CC-835A-D34A12E0D6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44742" y="2895755"/>
            <a:ext cx="3080849" cy="3808238"/>
          </a:xfrm>
          <a:prstGeom prst="rect">
            <a:avLst/>
          </a:prstGeom>
        </p:spPr>
      </p:pic>
      <p:sp>
        <p:nvSpPr>
          <p:cNvPr id="3" name="Rectangle 1">
            <a:extLst>
              <a:ext uri="{FF2B5EF4-FFF2-40B4-BE49-F238E27FC236}">
                <a16:creationId xmlns:a16="http://schemas.microsoft.com/office/drawing/2014/main" id="{33708C93-8A17-9123-702A-C20638041C93}"/>
              </a:ext>
            </a:extLst>
          </p:cNvPr>
          <p:cNvSpPr>
            <a:spLocks noChangeArrowheads="1"/>
          </p:cNvSpPr>
          <p:nvPr/>
        </p:nvSpPr>
        <p:spPr bwMode="auto">
          <a:xfrm>
            <a:off x="266408" y="2813664"/>
            <a:ext cx="8395453"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rPr>
              <a:t>•Although health is </a:t>
            </a:r>
            <a:r>
              <a:rPr kumimoji="0" lang="en-US" altLang="en-US" sz="1800" b="0" i="0" u="sng" strike="noStrike" cap="none" normalizeH="0" baseline="0" dirty="0">
                <a:ln>
                  <a:noFill/>
                </a:ln>
                <a:solidFill>
                  <a:schemeClr val="tx1"/>
                </a:solidFill>
                <a:effectLst/>
                <a:hlinkClick r:id="rId5"/>
              </a:rPr>
              <a:t>one of the least discussed</a:t>
            </a:r>
            <a:r>
              <a:rPr kumimoji="0" lang="en-US" altLang="en-US" sz="1800" b="0" i="0" u="none" strike="noStrike" cap="none" normalizeH="0" baseline="0" dirty="0">
                <a:ln>
                  <a:noFill/>
                </a:ln>
                <a:solidFill>
                  <a:schemeClr val="tx1"/>
                </a:solidFill>
                <a:effectLst/>
              </a:rPr>
              <a:t> topics in this debate on the future of the EU, the COVID-19 pandemic is prompting citizens to recommend that “health and healthcare be included among the competencies shared between member states and the EU”, with an amendment to Article 4 of the </a:t>
            </a:r>
            <a:r>
              <a:rPr kumimoji="0" lang="en-US" altLang="en-US" sz="1800" b="0" i="0" u="sng" strike="noStrike" cap="none" normalizeH="0" baseline="0" dirty="0">
                <a:ln>
                  <a:noFill/>
                </a:ln>
                <a:solidFill>
                  <a:schemeClr val="tx1"/>
                </a:solidFill>
                <a:effectLst/>
                <a:hlinkClick r:id="rId6"/>
              </a:rPr>
              <a:t>Treaty on the Functioning of the European</a:t>
            </a:r>
            <a:r>
              <a:rPr kumimoji="0" lang="en-US" altLang="en-US" sz="1800" b="0" i="0" u="none" strike="noStrike" cap="none" normalizeH="0" baseline="0" dirty="0">
                <a:ln>
                  <a:noFill/>
                </a:ln>
                <a:solidFill>
                  <a:schemeClr val="tx1"/>
                </a:solidFill>
                <a:effectLst/>
              </a:rPr>
              <a:t> Union since “the EU does not have enough competence to legislate on healthcare and the </a:t>
            </a:r>
            <a:r>
              <a:rPr kumimoji="0" lang="en-US" altLang="en-US" sz="1800" b="1" i="0" u="none" strike="noStrike" cap="none" normalizeH="0" baseline="0" dirty="0">
                <a:ln>
                  <a:noFill/>
                </a:ln>
                <a:solidFill>
                  <a:schemeClr val="tx1"/>
                </a:solidFill>
                <a:effectLst/>
              </a:rPr>
              <a:t>pandemic has shown that we need more Europe in health”</a:t>
            </a:r>
            <a:r>
              <a:rPr kumimoji="0" lang="en-US" altLang="en-US" sz="1800" b="0" i="0" u="none" strike="noStrike" cap="none" normalizeH="0" baseline="0" dirty="0">
                <a:ln>
                  <a:noFill/>
                </a:ln>
                <a:solidFill>
                  <a:schemeClr val="tx1"/>
                </a:solidFill>
                <a:effectLst/>
              </a:rPr>
              <a:t>, reads the recommendation approved with 74 per cent of the votes.</a:t>
            </a:r>
            <a:br>
              <a:rPr kumimoji="0" lang="en-US" altLang="en-US" sz="1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rPr>
              <a:t>• More Europe in healthcare means ‘ensuring that care and treatment within the EU is of the same quality and at a fair cost’ and also increasing ‘the budget dedicated to research and innovation in the healthcare sector, </a:t>
            </a:r>
            <a:r>
              <a:rPr kumimoji="0" lang="en-US" altLang="en-US" sz="1800" b="1" i="0" u="none" strike="noStrike" cap="none" normalizeH="0" baseline="0" dirty="0">
                <a:ln>
                  <a:noFill/>
                </a:ln>
                <a:solidFill>
                  <a:schemeClr val="tx1"/>
                </a:solidFill>
                <a:effectLst/>
              </a:rPr>
              <a:t>without budget cuts</a:t>
            </a:r>
            <a:r>
              <a:rPr kumimoji="0" lang="en-US" altLang="en-US" sz="1800" b="0" i="0" u="none" strike="noStrike" cap="none" normalizeH="0" baseline="0" dirty="0">
                <a:ln>
                  <a:noFill/>
                </a:ln>
                <a:solidFill>
                  <a:schemeClr val="tx1"/>
                </a:solidFill>
                <a:effectLst/>
              </a:rPr>
              <a:t>’.</a:t>
            </a:r>
          </a:p>
        </p:txBody>
      </p:sp>
    </p:spTree>
    <p:extLst>
      <p:ext uri="{BB962C8B-B14F-4D97-AF65-F5344CB8AC3E}">
        <p14:creationId xmlns:p14="http://schemas.microsoft.com/office/powerpoint/2010/main" val="1530964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4CAE3-E155-F9A3-765B-A9665D3A632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0313BA7-1B84-10E1-593F-515B7687AFE9}"/>
              </a:ext>
            </a:extLst>
          </p:cNvPr>
          <p:cNvSpPr>
            <a:spLocks noGrp="1"/>
          </p:cNvSpPr>
          <p:nvPr>
            <p:ph type="title"/>
          </p:nvPr>
        </p:nvSpPr>
        <p:spPr>
          <a:xfrm>
            <a:off x="362412" y="221716"/>
            <a:ext cx="4509248" cy="1265138"/>
          </a:xfrm>
        </p:spPr>
        <p:txBody>
          <a:bodyPr>
            <a:normAutofit fontScale="90000"/>
          </a:bodyPr>
          <a:lstStyle/>
          <a:p>
            <a:pPr algn="ctr"/>
            <a:r>
              <a:rPr lang="en-US" dirty="0"/>
              <a:t>Shrinking space for civil society in Europe: complaints</a:t>
            </a:r>
            <a:endParaRPr lang="it-IT" dirty="0"/>
          </a:p>
        </p:txBody>
      </p:sp>
      <p:sp>
        <p:nvSpPr>
          <p:cNvPr id="4" name="CasellaDiTesto 3">
            <a:extLst>
              <a:ext uri="{FF2B5EF4-FFF2-40B4-BE49-F238E27FC236}">
                <a16:creationId xmlns:a16="http://schemas.microsoft.com/office/drawing/2014/main" id="{974B12AB-D020-B509-D276-E12BBF942DBB}"/>
              </a:ext>
            </a:extLst>
          </p:cNvPr>
          <p:cNvSpPr txBox="1"/>
          <p:nvPr/>
        </p:nvSpPr>
        <p:spPr>
          <a:xfrm>
            <a:off x="188259" y="1486854"/>
            <a:ext cx="3597248" cy="4801314"/>
          </a:xfrm>
          <a:prstGeom prst="rect">
            <a:avLst/>
          </a:prstGeom>
          <a:noFill/>
        </p:spPr>
        <p:txBody>
          <a:bodyPr wrap="square">
            <a:spAutoFit/>
          </a:bodyPr>
          <a:lstStyle/>
          <a:p>
            <a:pPr marL="285750" indent="-285750" algn="just">
              <a:buFont typeface="Arial" panose="020B0604020202020204" pitchFamily="34" charset="0"/>
              <a:buChar char="•"/>
            </a:pPr>
            <a:r>
              <a:rPr lang="en-US" sz="1700" b="1" dirty="0"/>
              <a:t>freedom of expression and access to information has been restricted </a:t>
            </a:r>
            <a:r>
              <a:rPr lang="en-US" sz="1700" dirty="0"/>
              <a:t>in some Member States, often under the pretext of fighting disinformation related to COVID-19.</a:t>
            </a:r>
          </a:p>
          <a:p>
            <a:pPr marL="285750" indent="-285750" algn="just">
              <a:buFont typeface="Arial" panose="020B0604020202020204" pitchFamily="34" charset="0"/>
              <a:buChar char="•"/>
            </a:pPr>
            <a:r>
              <a:rPr lang="en-US" sz="1700" b="1" dirty="0"/>
              <a:t>freedom of association is being eroded</a:t>
            </a:r>
            <a:r>
              <a:rPr lang="en-US" sz="1700" dirty="0"/>
              <a:t> in some Member States by reforms that put CSOs at risk</a:t>
            </a:r>
          </a:p>
          <a:p>
            <a:pPr marL="285750" indent="-285750" algn="just">
              <a:buFont typeface="Arial" panose="020B0604020202020204" pitchFamily="34" charset="0"/>
              <a:buChar char="•"/>
            </a:pPr>
            <a:r>
              <a:rPr lang="en-US" sz="1700" dirty="0"/>
              <a:t>in some Member States, restrictions have been imposed with the deliberate aim of</a:t>
            </a:r>
            <a:r>
              <a:rPr lang="en-US" sz="1700" b="1" dirty="0"/>
              <a:t> limiting civic space and are accompanied by legal, administrative and fiscal harassment</a:t>
            </a:r>
            <a:endParaRPr lang="en-US" sz="1700" dirty="0"/>
          </a:p>
          <a:p>
            <a:pPr marL="285750" indent="-285750" algn="just">
              <a:buFont typeface="Arial" panose="020B0604020202020204" pitchFamily="34" charset="0"/>
              <a:buChar char="•"/>
            </a:pPr>
            <a:r>
              <a:rPr lang="en-US" sz="1700" dirty="0"/>
              <a:t>some national CSOs that act as watchdogs are particularly targeted by </a:t>
            </a:r>
            <a:r>
              <a:rPr lang="en-US" sz="1700" b="1" dirty="0"/>
              <a:t>restrictions</a:t>
            </a:r>
            <a:r>
              <a:rPr lang="en-US" sz="1700" dirty="0"/>
              <a:t> and </a:t>
            </a:r>
            <a:r>
              <a:rPr lang="en-US" sz="1700" b="1" dirty="0"/>
              <a:t>surveillance</a:t>
            </a:r>
            <a:r>
              <a:rPr lang="en-US" sz="1700" dirty="0"/>
              <a:t>.</a:t>
            </a:r>
            <a:endParaRPr lang="it-IT" sz="1700" dirty="0"/>
          </a:p>
        </p:txBody>
      </p:sp>
      <p:sp>
        <p:nvSpPr>
          <p:cNvPr id="6" name="CasellaDiTesto 5">
            <a:extLst>
              <a:ext uri="{FF2B5EF4-FFF2-40B4-BE49-F238E27FC236}">
                <a16:creationId xmlns:a16="http://schemas.microsoft.com/office/drawing/2014/main" id="{615BF5F9-D8B9-1CCB-B590-6198AAC7AFD3}"/>
              </a:ext>
            </a:extLst>
          </p:cNvPr>
          <p:cNvSpPr txBox="1"/>
          <p:nvPr/>
        </p:nvSpPr>
        <p:spPr>
          <a:xfrm>
            <a:off x="9556376" y="258448"/>
            <a:ext cx="2510118" cy="954107"/>
          </a:xfrm>
          <a:prstGeom prst="rect">
            <a:avLst/>
          </a:prstGeom>
          <a:noFill/>
        </p:spPr>
        <p:txBody>
          <a:bodyPr wrap="square">
            <a:spAutoFit/>
          </a:bodyPr>
          <a:lstStyle/>
          <a:p>
            <a:r>
              <a:rPr lang="en-US" sz="1400" dirty="0">
                <a:hlinkClick r:id="rId2"/>
              </a:rPr>
              <a:t>Source: EU Parliament - Committee on Civil Liberties, Justice and Home Affairs</a:t>
            </a:r>
            <a:br>
              <a:rPr lang="en-US" sz="1400" dirty="0">
                <a:hlinkClick r:id="rId2"/>
              </a:rPr>
            </a:br>
            <a:r>
              <a:rPr lang="en-US" sz="1400" dirty="0">
                <a:hlinkClick r:id="rId2"/>
              </a:rPr>
              <a:t>Rapporteur: Anna Júlia Donáth </a:t>
            </a:r>
            <a:endParaRPr lang="it-IT" sz="1400" dirty="0"/>
          </a:p>
        </p:txBody>
      </p:sp>
      <p:pic>
        <p:nvPicPr>
          <p:cNvPr id="8" name="Immagine 7">
            <a:extLst>
              <a:ext uri="{FF2B5EF4-FFF2-40B4-BE49-F238E27FC236}">
                <a16:creationId xmlns:a16="http://schemas.microsoft.com/office/drawing/2014/main" id="{6DF0F19C-8738-B18A-4653-073985D252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7909" y="190496"/>
            <a:ext cx="3597248" cy="1929454"/>
          </a:xfrm>
          <a:prstGeom prst="rect">
            <a:avLst/>
          </a:prstGeom>
        </p:spPr>
      </p:pic>
      <p:sp>
        <p:nvSpPr>
          <p:cNvPr id="15" name="Freccia a destra 14">
            <a:extLst>
              <a:ext uri="{FF2B5EF4-FFF2-40B4-BE49-F238E27FC236}">
                <a16:creationId xmlns:a16="http://schemas.microsoft.com/office/drawing/2014/main" id="{AE406D27-ED1F-2A26-7BF1-B8559FEAD1F8}"/>
              </a:ext>
            </a:extLst>
          </p:cNvPr>
          <p:cNvSpPr/>
          <p:nvPr/>
        </p:nvSpPr>
        <p:spPr>
          <a:xfrm rot="10800000">
            <a:off x="9041406" y="549725"/>
            <a:ext cx="410163" cy="37155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2AB0511F-43A2-83B8-E9D0-B000206D7DBC}"/>
              </a:ext>
            </a:extLst>
          </p:cNvPr>
          <p:cNvSpPr txBox="1"/>
          <p:nvPr/>
        </p:nvSpPr>
        <p:spPr>
          <a:xfrm>
            <a:off x="3898065" y="2119950"/>
            <a:ext cx="5143341" cy="2646878"/>
          </a:xfrm>
          <a:prstGeom prst="rect">
            <a:avLst/>
          </a:prstGeom>
          <a:noFill/>
        </p:spPr>
        <p:txBody>
          <a:bodyPr wrap="square">
            <a:spAutoFit/>
          </a:bodyPr>
          <a:lstStyle/>
          <a:p>
            <a:pPr marL="285750" indent="-285750" algn="just">
              <a:buFont typeface="Arial" panose="020B0604020202020204" pitchFamily="34" charset="0"/>
              <a:buChar char="•"/>
            </a:pPr>
            <a:endParaRPr lang="en-US" sz="800" dirty="0"/>
          </a:p>
          <a:p>
            <a:pPr marL="285750" indent="-285750" algn="just">
              <a:buFont typeface="Arial" panose="020B0604020202020204" pitchFamily="34" charset="0"/>
              <a:buChar char="•"/>
            </a:pPr>
            <a:r>
              <a:rPr lang="en-US" dirty="0"/>
              <a:t>certain Member States have placed </a:t>
            </a:r>
            <a:r>
              <a:rPr lang="en-US" b="1" dirty="0"/>
              <a:t>restrictions on CSOs’ ability to engage in political activities</a:t>
            </a:r>
            <a:r>
              <a:rPr lang="en-US" dirty="0"/>
              <a:t>.</a:t>
            </a:r>
          </a:p>
          <a:p>
            <a:pPr marL="285750" indent="-285750" algn="just">
              <a:buFont typeface="Arial" panose="020B0604020202020204" pitchFamily="34" charset="0"/>
              <a:buChar char="•"/>
            </a:pPr>
            <a:endParaRPr lang="en-US" sz="1400" dirty="0"/>
          </a:p>
          <a:p>
            <a:pPr marL="285750" indent="-285750" algn="just">
              <a:buFont typeface="Arial" panose="020B0604020202020204" pitchFamily="34" charset="0"/>
              <a:buChar char="•"/>
            </a:pPr>
            <a:r>
              <a:rPr lang="en-US" dirty="0"/>
              <a:t>in some Member States, </a:t>
            </a:r>
            <a:r>
              <a:rPr lang="en-US" b="1" dirty="0"/>
              <a:t>emergency legislation in response to the health crisis has been used as a pretext to arbitrarily restrict fundamental rights and freedoms and to crack down on civil society </a:t>
            </a:r>
            <a:r>
              <a:rPr lang="en-US" dirty="0"/>
              <a:t>and other dissenting voices.</a:t>
            </a:r>
          </a:p>
          <a:p>
            <a:pPr marL="285750" indent="-285750" algn="just">
              <a:buFont typeface="Arial" panose="020B0604020202020204" pitchFamily="34" charset="0"/>
              <a:buChar char="•"/>
            </a:pPr>
            <a:endParaRPr lang="it-IT" dirty="0"/>
          </a:p>
        </p:txBody>
      </p:sp>
      <p:sp>
        <p:nvSpPr>
          <p:cNvPr id="11" name="CasellaDiTesto 10">
            <a:extLst>
              <a:ext uri="{FF2B5EF4-FFF2-40B4-BE49-F238E27FC236}">
                <a16:creationId xmlns:a16="http://schemas.microsoft.com/office/drawing/2014/main" id="{ED57638A-8F90-04A4-6D67-A47690C49079}"/>
              </a:ext>
            </a:extLst>
          </p:cNvPr>
          <p:cNvSpPr txBox="1"/>
          <p:nvPr/>
        </p:nvSpPr>
        <p:spPr>
          <a:xfrm>
            <a:off x="3862206" y="4438261"/>
            <a:ext cx="6577693" cy="2031325"/>
          </a:xfrm>
          <a:prstGeom prst="rect">
            <a:avLst/>
          </a:prstGeom>
          <a:noFill/>
        </p:spPr>
        <p:txBody>
          <a:bodyPr wrap="square">
            <a:spAutoFit/>
          </a:bodyPr>
          <a:lstStyle/>
          <a:p>
            <a:pPr marL="285750" indent="-285750" algn="just">
              <a:buFont typeface="Arial" panose="020B0604020202020204" pitchFamily="34" charset="0"/>
              <a:buChar char="•"/>
            </a:pPr>
            <a:r>
              <a:rPr lang="en-US" dirty="0"/>
              <a:t>the emergence of government-</a:t>
            </a:r>
            <a:r>
              <a:rPr lang="en-US" dirty="0" err="1"/>
              <a:t>organised</a:t>
            </a:r>
            <a:r>
              <a:rPr lang="en-US" dirty="0"/>
              <a:t> non-governmental </a:t>
            </a:r>
            <a:r>
              <a:rPr lang="en-US" dirty="0" err="1"/>
              <a:t>organisations</a:t>
            </a:r>
            <a:r>
              <a:rPr lang="en-US" dirty="0"/>
              <a:t> (GONGOs) designed to always support the political legitimacy of those in power and to support the government in public debates and in its political goals while presenting themselves as independent voices constitutes one of the gravest forms of </a:t>
            </a:r>
            <a:r>
              <a:rPr lang="en-US" b="1" dirty="0"/>
              <a:t>attack against CSOs, </a:t>
            </a:r>
            <a:r>
              <a:rPr lang="en-US" b="1" dirty="0" err="1"/>
              <a:t>jeopardising</a:t>
            </a:r>
            <a:r>
              <a:rPr lang="en-US" b="1" dirty="0"/>
              <a:t> their existence by undermining active citizenship</a:t>
            </a:r>
            <a:endParaRPr lang="it-IT" b="1" dirty="0"/>
          </a:p>
        </p:txBody>
      </p:sp>
      <p:pic>
        <p:nvPicPr>
          <p:cNvPr id="19" name="Immagine 18">
            <a:hlinkClick r:id="rId4"/>
            <a:extLst>
              <a:ext uri="{FF2B5EF4-FFF2-40B4-BE49-F238E27FC236}">
                <a16:creationId xmlns:a16="http://schemas.microsoft.com/office/drawing/2014/main" id="{C2013B81-B262-36EB-A978-04A80F23ED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29264" y="1404076"/>
            <a:ext cx="1848971" cy="2614240"/>
          </a:xfrm>
          <a:prstGeom prst="rect">
            <a:avLst/>
          </a:prstGeom>
        </p:spPr>
      </p:pic>
      <p:sp>
        <p:nvSpPr>
          <p:cNvPr id="20" name="CasellaDiTesto 19">
            <a:extLst>
              <a:ext uri="{FF2B5EF4-FFF2-40B4-BE49-F238E27FC236}">
                <a16:creationId xmlns:a16="http://schemas.microsoft.com/office/drawing/2014/main" id="{8C7C697A-4DCA-F62E-385B-343EA376D819}"/>
              </a:ext>
            </a:extLst>
          </p:cNvPr>
          <p:cNvSpPr txBox="1"/>
          <p:nvPr/>
        </p:nvSpPr>
        <p:spPr>
          <a:xfrm>
            <a:off x="10874188" y="4068929"/>
            <a:ext cx="1237129" cy="1384995"/>
          </a:xfrm>
          <a:prstGeom prst="rect">
            <a:avLst/>
          </a:prstGeom>
          <a:noFill/>
        </p:spPr>
        <p:txBody>
          <a:bodyPr wrap="square">
            <a:spAutoFit/>
          </a:bodyPr>
          <a:lstStyle/>
          <a:p>
            <a:pPr algn="ctr"/>
            <a:r>
              <a:rPr lang="en-US" sz="1400" b="0" i="0" dirty="0">
                <a:effectLst/>
                <a:latin typeface="Roboto-400"/>
                <a:hlinkClick r:id="rId6"/>
              </a:rPr>
              <a:t>Source: European Union Agency for Fundamental Right</a:t>
            </a:r>
            <a:endParaRPr lang="it-IT" sz="1400" dirty="0"/>
          </a:p>
        </p:txBody>
      </p:sp>
      <p:sp>
        <p:nvSpPr>
          <p:cNvPr id="21" name="Freccia a destra 20">
            <a:extLst>
              <a:ext uri="{FF2B5EF4-FFF2-40B4-BE49-F238E27FC236}">
                <a16:creationId xmlns:a16="http://schemas.microsoft.com/office/drawing/2014/main" id="{409C3572-EBEA-F06E-959E-F3D8E1FF206F}"/>
              </a:ext>
            </a:extLst>
          </p:cNvPr>
          <p:cNvSpPr/>
          <p:nvPr/>
        </p:nvSpPr>
        <p:spPr>
          <a:xfrm rot="16200000">
            <a:off x="11339740" y="3790405"/>
            <a:ext cx="294788" cy="2622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45297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2D03948-CCB2-E416-9F93-2F5FEE7FA270}"/>
              </a:ext>
            </a:extLst>
          </p:cNvPr>
          <p:cNvSpPr>
            <a:spLocks noGrp="1"/>
          </p:cNvSpPr>
          <p:nvPr>
            <p:ph type="title"/>
          </p:nvPr>
        </p:nvSpPr>
        <p:spPr>
          <a:xfrm>
            <a:off x="197783" y="255180"/>
            <a:ext cx="11796431" cy="481817"/>
          </a:xfrm>
        </p:spPr>
        <p:txBody>
          <a:bodyPr>
            <a:normAutofit/>
          </a:bodyPr>
          <a:lstStyle/>
          <a:p>
            <a:pPr algn="ctr"/>
            <a:r>
              <a:rPr lang="en-US" dirty="0"/>
              <a:t>Shrinking space for civil society in Europe: recommendations </a:t>
            </a:r>
            <a:endParaRPr lang="it-IT" dirty="0"/>
          </a:p>
        </p:txBody>
      </p:sp>
      <p:sp>
        <p:nvSpPr>
          <p:cNvPr id="4" name="CasellaDiTesto 3">
            <a:extLst>
              <a:ext uri="{FF2B5EF4-FFF2-40B4-BE49-F238E27FC236}">
                <a16:creationId xmlns:a16="http://schemas.microsoft.com/office/drawing/2014/main" id="{C89F124D-C6BA-527F-AC4A-8DA3A5C615D6}"/>
              </a:ext>
            </a:extLst>
          </p:cNvPr>
          <p:cNvSpPr txBox="1"/>
          <p:nvPr/>
        </p:nvSpPr>
        <p:spPr>
          <a:xfrm>
            <a:off x="117234" y="4158294"/>
            <a:ext cx="7736542" cy="2554545"/>
          </a:xfrm>
          <a:prstGeom prst="rect">
            <a:avLst/>
          </a:prstGeom>
          <a:noFill/>
        </p:spPr>
        <p:txBody>
          <a:bodyPr wrap="square">
            <a:spAutoFit/>
          </a:bodyPr>
          <a:lstStyle/>
          <a:p>
            <a:pPr algn="just"/>
            <a:endParaRPr lang="en-US" sz="1600" dirty="0"/>
          </a:p>
          <a:p>
            <a:pPr marL="285750" indent="-285750" algn="just">
              <a:buFont typeface="Arial" panose="020B0604020202020204" pitchFamily="34" charset="0"/>
              <a:buChar char="•"/>
            </a:pPr>
            <a:r>
              <a:rPr lang="en-US" dirty="0"/>
              <a:t>Calls for the Member States, the EU institutions in general and the Commission in particular </a:t>
            </a:r>
            <a:r>
              <a:rPr lang="en-US" b="1" dirty="0"/>
              <a:t>to ensure close consultation with civil society </a:t>
            </a:r>
            <a:r>
              <a:rPr lang="en-US" dirty="0"/>
              <a:t>during the preparation or review of legislation potentially affecting civic space and freedoms.</a:t>
            </a:r>
          </a:p>
          <a:p>
            <a:pPr marL="285750"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dirty="0"/>
              <a:t>Takes note of the attribution to a Commission Vice-President of the responsibility to maintain an open, transparent and regular dialogue with civil society.</a:t>
            </a:r>
            <a:endParaRPr lang="it-IT" dirty="0"/>
          </a:p>
        </p:txBody>
      </p:sp>
      <p:sp>
        <p:nvSpPr>
          <p:cNvPr id="18" name="CasellaDiTesto 17">
            <a:extLst>
              <a:ext uri="{FF2B5EF4-FFF2-40B4-BE49-F238E27FC236}">
                <a16:creationId xmlns:a16="http://schemas.microsoft.com/office/drawing/2014/main" id="{1729FF3B-0836-A4C6-239D-845E160182F9}"/>
              </a:ext>
            </a:extLst>
          </p:cNvPr>
          <p:cNvSpPr txBox="1"/>
          <p:nvPr/>
        </p:nvSpPr>
        <p:spPr>
          <a:xfrm>
            <a:off x="80432" y="1715571"/>
            <a:ext cx="12012083" cy="1477328"/>
          </a:xfrm>
          <a:prstGeom prst="rect">
            <a:avLst/>
          </a:prstGeom>
          <a:noFill/>
        </p:spPr>
        <p:txBody>
          <a:bodyPr wrap="square">
            <a:spAutoFit/>
          </a:bodyPr>
          <a:lstStyle/>
          <a:p>
            <a:pPr marL="285750" indent="-285750" algn="just">
              <a:buFont typeface="Arial" panose="020B0604020202020204" pitchFamily="34" charset="0"/>
              <a:buChar char="•"/>
            </a:pPr>
            <a:r>
              <a:rPr lang="en-US" b="1" dirty="0"/>
              <a:t>Stresses the importance of civil dialogue in informed policy-making and emphasizes that CSOs play a key role as intermediaries between citizens and authorities at all levels </a:t>
            </a:r>
            <a:r>
              <a:rPr lang="en-US" dirty="0"/>
              <a:t>by ensuring structured dialogue; highlights </a:t>
            </a:r>
            <a:r>
              <a:rPr lang="en-US" b="1" dirty="0"/>
              <a:t>the important role of CSOs in consistent contact with citizens, including </a:t>
            </a:r>
            <a:r>
              <a:rPr lang="en-US" b="1" dirty="0" err="1"/>
              <a:t>marginalised</a:t>
            </a:r>
            <a:r>
              <a:rPr lang="en-US" b="1" dirty="0"/>
              <a:t> or vulnerable groups, and acknowledges their expertise</a:t>
            </a:r>
            <a:r>
              <a:rPr lang="en-US" dirty="0"/>
              <a:t>, confers on them a key role in civil dialogue and accentuates their role in empowering those furthest away to participate and voice their concerns, while exercising democratic control over and ensuring accountability for public action.</a:t>
            </a:r>
          </a:p>
        </p:txBody>
      </p:sp>
      <p:sp>
        <p:nvSpPr>
          <p:cNvPr id="21" name="CasellaDiTesto 20">
            <a:extLst>
              <a:ext uri="{FF2B5EF4-FFF2-40B4-BE49-F238E27FC236}">
                <a16:creationId xmlns:a16="http://schemas.microsoft.com/office/drawing/2014/main" id="{88665AC6-A29A-6C63-3C57-D76FBF776F52}"/>
              </a:ext>
            </a:extLst>
          </p:cNvPr>
          <p:cNvSpPr txBox="1"/>
          <p:nvPr/>
        </p:nvSpPr>
        <p:spPr>
          <a:xfrm>
            <a:off x="1385046" y="752386"/>
            <a:ext cx="9076765" cy="830997"/>
          </a:xfrm>
          <a:prstGeom prst="rect">
            <a:avLst/>
          </a:prstGeom>
          <a:noFill/>
        </p:spPr>
        <p:txBody>
          <a:bodyPr wrap="square">
            <a:spAutoFit/>
          </a:bodyPr>
          <a:lstStyle/>
          <a:p>
            <a:pPr algn="ctr"/>
            <a:r>
              <a:rPr lang="en-US" sz="1600" b="1" i="1" dirty="0">
                <a:solidFill>
                  <a:srgbClr val="0070C0"/>
                </a:solidFill>
                <a:ea typeface="+mj-ea"/>
                <a:cs typeface="Calibri"/>
              </a:rPr>
              <a:t>“considering the spread of the COVID-19 pandemic has seen an unprecedented engagement of CSOs in providing solutions to the pandemic and providing support to people in vulnerable situations”</a:t>
            </a:r>
          </a:p>
          <a:p>
            <a:pPr algn="ctr"/>
            <a:r>
              <a:rPr lang="en-US" sz="1600" i="1" dirty="0"/>
              <a:t>European Parliament resolution - 8 March 2022</a:t>
            </a:r>
            <a:endParaRPr lang="it-IT" sz="1600" i="1" dirty="0"/>
          </a:p>
        </p:txBody>
      </p:sp>
      <p:sp>
        <p:nvSpPr>
          <p:cNvPr id="27" name="CasellaDiTesto 26">
            <a:extLst>
              <a:ext uri="{FF2B5EF4-FFF2-40B4-BE49-F238E27FC236}">
                <a16:creationId xmlns:a16="http://schemas.microsoft.com/office/drawing/2014/main" id="{3C1C2DDA-B6FA-8384-AB54-47202CB63FF4}"/>
              </a:ext>
            </a:extLst>
          </p:cNvPr>
          <p:cNvSpPr txBox="1"/>
          <p:nvPr/>
        </p:nvSpPr>
        <p:spPr>
          <a:xfrm>
            <a:off x="99485" y="3192899"/>
            <a:ext cx="12038167" cy="1200329"/>
          </a:xfrm>
          <a:prstGeom prst="rect">
            <a:avLst/>
          </a:prstGeom>
          <a:noFill/>
        </p:spPr>
        <p:txBody>
          <a:bodyPr wrap="square">
            <a:spAutoFit/>
          </a:bodyPr>
          <a:lstStyle/>
          <a:p>
            <a:pPr marL="285750" indent="-285750" algn="just">
              <a:buFont typeface="Arial" panose="020B0604020202020204" pitchFamily="34" charset="0"/>
              <a:buChar char="•"/>
            </a:pPr>
            <a:r>
              <a:rPr lang="en-US" dirty="0"/>
              <a:t>Regrets that civil dialogue often remains an ad hoc process; calls on the Member States to develop coherent policy frameworks that ensure structured, predictable and long-term processes, inclusive participation and systematic review, and to allocate appropriate resources, including for the training of officials; calls on the Commission to provide recommendations prepared in close cooperation with civil society, based on analysis of existing practices.</a:t>
            </a:r>
          </a:p>
        </p:txBody>
      </p:sp>
      <p:pic>
        <p:nvPicPr>
          <p:cNvPr id="29" name="Immagine 28">
            <a:extLst>
              <a:ext uri="{FF2B5EF4-FFF2-40B4-BE49-F238E27FC236}">
                <a16:creationId xmlns:a16="http://schemas.microsoft.com/office/drawing/2014/main" id="{DBD62323-33C2-85A7-D7FC-D6D51A3098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6674" y="4670227"/>
            <a:ext cx="3967540" cy="2048749"/>
          </a:xfrm>
          <a:prstGeom prst="rect">
            <a:avLst/>
          </a:prstGeom>
        </p:spPr>
      </p:pic>
    </p:spTree>
    <p:extLst>
      <p:ext uri="{BB962C8B-B14F-4D97-AF65-F5344CB8AC3E}">
        <p14:creationId xmlns:p14="http://schemas.microsoft.com/office/powerpoint/2010/main" val="566960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40634-87B8-2DBD-E5E3-FA257CBCC2EA}"/>
            </a:ext>
          </a:extLst>
        </p:cNvPr>
        <p:cNvGrpSpPr/>
        <p:nvPr/>
      </p:nvGrpSpPr>
      <p:grpSpPr>
        <a:xfrm>
          <a:off x="0" y="0"/>
          <a:ext cx="0" cy="0"/>
          <a:chOff x="0" y="0"/>
          <a:chExt cx="0" cy="0"/>
        </a:xfrm>
      </p:grpSpPr>
      <p:sp>
        <p:nvSpPr>
          <p:cNvPr id="21" name="Freccia a destra 20">
            <a:extLst>
              <a:ext uri="{FF2B5EF4-FFF2-40B4-BE49-F238E27FC236}">
                <a16:creationId xmlns:a16="http://schemas.microsoft.com/office/drawing/2014/main" id="{FD22D2B6-0D7B-0E1E-4712-3C2C227829B5}"/>
              </a:ext>
            </a:extLst>
          </p:cNvPr>
          <p:cNvSpPr/>
          <p:nvPr/>
        </p:nvSpPr>
        <p:spPr>
          <a:xfrm rot="10800000">
            <a:off x="4832228" y="2128672"/>
            <a:ext cx="294788" cy="2622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a:extLst>
              <a:ext uri="{FF2B5EF4-FFF2-40B4-BE49-F238E27FC236}">
                <a16:creationId xmlns:a16="http://schemas.microsoft.com/office/drawing/2014/main" id="{63EE4899-CB6D-A7FC-1FEC-841A4BA4069A}"/>
              </a:ext>
            </a:extLst>
          </p:cNvPr>
          <p:cNvSpPr txBox="1"/>
          <p:nvPr/>
        </p:nvSpPr>
        <p:spPr>
          <a:xfrm>
            <a:off x="5433747" y="1513769"/>
            <a:ext cx="6096000" cy="1754326"/>
          </a:xfrm>
          <a:prstGeom prst="rect">
            <a:avLst/>
          </a:prstGeom>
          <a:noFill/>
        </p:spPr>
        <p:txBody>
          <a:bodyPr wrap="square">
            <a:spAutoFit/>
          </a:bodyPr>
          <a:lstStyle/>
          <a:p>
            <a:pPr algn="ctr"/>
            <a:r>
              <a:rPr lang="en-US" b="1" i="1" dirty="0">
                <a:solidFill>
                  <a:srgbClr val="000000"/>
                </a:solidFill>
                <a:effectLst/>
                <a:latin typeface="ProximaNova"/>
              </a:rPr>
              <a:t>Shrinking civic space at the national, regional and international level blocks opportunities for civil society to advocate for health and human rights, monitor access to services, claim redress for rights violations or reach those left behind with health and legal support services</a:t>
            </a:r>
            <a:r>
              <a:rPr lang="en-US" b="0" i="0" dirty="0">
                <a:solidFill>
                  <a:srgbClr val="000000"/>
                </a:solidFill>
                <a:effectLst/>
                <a:latin typeface="ProximaNova"/>
              </a:rPr>
              <a:t>.</a:t>
            </a:r>
          </a:p>
          <a:p>
            <a:pPr algn="ctr"/>
            <a:r>
              <a:rPr lang="it-IT" i="1" cap="all" dirty="0">
                <a:solidFill>
                  <a:srgbClr val="000000"/>
                </a:solidFill>
                <a:effectLst/>
                <a:latin typeface="ProximaNova"/>
              </a:rPr>
              <a:t>UNDP – 8 </a:t>
            </a:r>
            <a:r>
              <a:rPr lang="it-IT" i="1" dirty="0" err="1">
                <a:solidFill>
                  <a:srgbClr val="000000"/>
                </a:solidFill>
                <a:effectLst/>
                <a:latin typeface="ProximaNova"/>
              </a:rPr>
              <a:t>December</a:t>
            </a:r>
            <a:r>
              <a:rPr lang="it-IT" i="1" cap="all" dirty="0">
                <a:solidFill>
                  <a:srgbClr val="000000"/>
                </a:solidFill>
                <a:effectLst/>
                <a:latin typeface="ProximaNova"/>
              </a:rPr>
              <a:t> 2022</a:t>
            </a:r>
            <a:endParaRPr lang="it-IT" i="1" dirty="0"/>
          </a:p>
        </p:txBody>
      </p:sp>
      <p:sp>
        <p:nvSpPr>
          <p:cNvPr id="12" name="CasellaDiTesto 11">
            <a:extLst>
              <a:ext uri="{FF2B5EF4-FFF2-40B4-BE49-F238E27FC236}">
                <a16:creationId xmlns:a16="http://schemas.microsoft.com/office/drawing/2014/main" id="{9AF09EDC-7AF7-D1ED-913D-284CBA189BD6}"/>
              </a:ext>
            </a:extLst>
          </p:cNvPr>
          <p:cNvSpPr txBox="1"/>
          <p:nvPr/>
        </p:nvSpPr>
        <p:spPr>
          <a:xfrm>
            <a:off x="116378" y="307919"/>
            <a:ext cx="11887364" cy="584775"/>
          </a:xfrm>
          <a:prstGeom prst="rect">
            <a:avLst/>
          </a:prstGeom>
          <a:noFill/>
        </p:spPr>
        <p:txBody>
          <a:bodyPr wrap="square">
            <a:spAutoFit/>
          </a:bodyPr>
          <a:lstStyle/>
          <a:p>
            <a:pPr algn="ctr"/>
            <a:r>
              <a:rPr lang="en-US" sz="3200" b="1" dirty="0">
                <a:solidFill>
                  <a:srgbClr val="0070C0"/>
                </a:solidFill>
                <a:latin typeface="Calibri"/>
                <a:ea typeface="+mj-ea"/>
                <a:cs typeface="Calibri"/>
              </a:rPr>
              <a:t>Health civil society engagement in a shrinking civic space</a:t>
            </a:r>
            <a:endParaRPr lang="it-IT" sz="3200" b="1" dirty="0">
              <a:solidFill>
                <a:srgbClr val="0070C0"/>
              </a:solidFill>
              <a:latin typeface="Calibri"/>
              <a:ea typeface="+mj-ea"/>
              <a:cs typeface="Calibri"/>
            </a:endParaRPr>
          </a:p>
        </p:txBody>
      </p:sp>
      <p:pic>
        <p:nvPicPr>
          <p:cNvPr id="17" name="Immagine 16">
            <a:hlinkClick r:id="rId2"/>
            <a:extLst>
              <a:ext uri="{FF2B5EF4-FFF2-40B4-BE49-F238E27FC236}">
                <a16:creationId xmlns:a16="http://schemas.microsoft.com/office/drawing/2014/main" id="{4C1757F2-BFF7-4C93-F529-348A26C22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2661" y="863118"/>
            <a:ext cx="2466202" cy="3512968"/>
          </a:xfrm>
          <a:prstGeom prst="rect">
            <a:avLst/>
          </a:prstGeom>
        </p:spPr>
      </p:pic>
      <p:sp>
        <p:nvSpPr>
          <p:cNvPr id="22" name="CasellaDiTesto 21">
            <a:extLst>
              <a:ext uri="{FF2B5EF4-FFF2-40B4-BE49-F238E27FC236}">
                <a16:creationId xmlns:a16="http://schemas.microsoft.com/office/drawing/2014/main" id="{D401C714-5CA1-B9D1-13E3-6C2E0141D451}"/>
              </a:ext>
            </a:extLst>
          </p:cNvPr>
          <p:cNvSpPr txBox="1"/>
          <p:nvPr/>
        </p:nvSpPr>
        <p:spPr>
          <a:xfrm>
            <a:off x="4676107" y="6296715"/>
            <a:ext cx="6096000" cy="369332"/>
          </a:xfrm>
          <a:prstGeom prst="rect">
            <a:avLst/>
          </a:prstGeom>
          <a:noFill/>
        </p:spPr>
        <p:txBody>
          <a:bodyPr wrap="square">
            <a:spAutoFit/>
          </a:bodyPr>
          <a:lstStyle/>
          <a:p>
            <a:pPr algn="ctr"/>
            <a:r>
              <a:rPr lang="en-US" i="1" dirty="0"/>
              <a:t>The European Public Health Alliance – 27 </a:t>
            </a:r>
            <a:r>
              <a:rPr lang="it-IT" b="0" i="1" dirty="0">
                <a:effectLst/>
              </a:rPr>
              <a:t>March 2024</a:t>
            </a:r>
            <a:endParaRPr lang="it-IT" i="1" dirty="0"/>
          </a:p>
        </p:txBody>
      </p:sp>
      <p:pic>
        <p:nvPicPr>
          <p:cNvPr id="24" name="Immagine 23">
            <a:extLst>
              <a:ext uri="{FF2B5EF4-FFF2-40B4-BE49-F238E27FC236}">
                <a16:creationId xmlns:a16="http://schemas.microsoft.com/office/drawing/2014/main" id="{1C85A286-AE54-11FC-031A-2A258EAC08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7016" y="3423660"/>
            <a:ext cx="6096000" cy="1909261"/>
          </a:xfrm>
          <a:prstGeom prst="rect">
            <a:avLst/>
          </a:prstGeom>
        </p:spPr>
      </p:pic>
      <p:sp>
        <p:nvSpPr>
          <p:cNvPr id="25" name="Freccia a destra 24">
            <a:extLst>
              <a:ext uri="{FF2B5EF4-FFF2-40B4-BE49-F238E27FC236}">
                <a16:creationId xmlns:a16="http://schemas.microsoft.com/office/drawing/2014/main" id="{74FD8B87-A583-F787-F449-D64925B20F22}"/>
              </a:ext>
            </a:extLst>
          </p:cNvPr>
          <p:cNvSpPr/>
          <p:nvPr/>
        </p:nvSpPr>
        <p:spPr>
          <a:xfrm rot="16200000">
            <a:off x="7647220" y="5837130"/>
            <a:ext cx="294788" cy="26225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 name="Immagine 2">
            <a:hlinkClick r:id="rId5"/>
            <a:extLst>
              <a:ext uri="{FF2B5EF4-FFF2-40B4-BE49-F238E27FC236}">
                <a16:creationId xmlns:a16="http://schemas.microsoft.com/office/drawing/2014/main" id="{100FA15F-1ADA-FC19-1CC2-3B8B5F398E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8396" y="4572493"/>
            <a:ext cx="3281797" cy="1846011"/>
          </a:xfrm>
          <a:prstGeom prst="rect">
            <a:avLst/>
          </a:prstGeom>
        </p:spPr>
      </p:pic>
    </p:spTree>
    <p:extLst>
      <p:ext uri="{BB962C8B-B14F-4D97-AF65-F5344CB8AC3E}">
        <p14:creationId xmlns:p14="http://schemas.microsoft.com/office/powerpoint/2010/main" val="1962691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2768C0-C1B4-C434-46B1-06D249D2C65F}"/>
              </a:ext>
            </a:extLst>
          </p:cNvPr>
          <p:cNvSpPr>
            <a:spLocks noGrp="1"/>
          </p:cNvSpPr>
          <p:nvPr>
            <p:ph type="title"/>
          </p:nvPr>
        </p:nvSpPr>
        <p:spPr>
          <a:xfrm>
            <a:off x="3069200" y="243424"/>
            <a:ext cx="5257800" cy="566219"/>
          </a:xfrm>
        </p:spPr>
        <p:txBody>
          <a:bodyPr>
            <a:normAutofit/>
          </a:bodyPr>
          <a:lstStyle/>
          <a:p>
            <a:pPr algn="ctr"/>
            <a:r>
              <a:rPr lang="it-IT" dirty="0"/>
              <a:t>EU4Health budget </a:t>
            </a:r>
            <a:r>
              <a:rPr lang="it-IT" dirty="0" err="1"/>
              <a:t>cuts</a:t>
            </a:r>
            <a:endParaRPr lang="it-IT" dirty="0"/>
          </a:p>
        </p:txBody>
      </p:sp>
      <p:pic>
        <p:nvPicPr>
          <p:cNvPr id="5" name="Immagine 4">
            <a:hlinkClick r:id="rId2"/>
            <a:extLst>
              <a:ext uri="{FF2B5EF4-FFF2-40B4-BE49-F238E27FC236}">
                <a16:creationId xmlns:a16="http://schemas.microsoft.com/office/drawing/2014/main" id="{3BA222DE-6443-FD95-1C12-34E63E0E7F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2799" y="135593"/>
            <a:ext cx="2870667" cy="1612420"/>
          </a:xfrm>
          <a:prstGeom prst="rect">
            <a:avLst/>
          </a:prstGeom>
        </p:spPr>
      </p:pic>
      <p:pic>
        <p:nvPicPr>
          <p:cNvPr id="7" name="Immagine 6">
            <a:hlinkClick r:id="rId4"/>
            <a:extLst>
              <a:ext uri="{FF2B5EF4-FFF2-40B4-BE49-F238E27FC236}">
                <a16:creationId xmlns:a16="http://schemas.microsoft.com/office/drawing/2014/main" id="{5AABCE0A-3157-AB18-F448-51DB494E81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534" y="135593"/>
            <a:ext cx="2181808" cy="1331753"/>
          </a:xfrm>
          <a:prstGeom prst="rect">
            <a:avLst/>
          </a:prstGeom>
        </p:spPr>
      </p:pic>
      <p:pic>
        <p:nvPicPr>
          <p:cNvPr id="9" name="Immagine 8">
            <a:hlinkClick r:id="rId6"/>
            <a:extLst>
              <a:ext uri="{FF2B5EF4-FFF2-40B4-BE49-F238E27FC236}">
                <a16:creationId xmlns:a16="http://schemas.microsoft.com/office/drawing/2014/main" id="{1E9FC4A0-7743-C7AA-271D-5CDC09EF52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81740" y="737972"/>
            <a:ext cx="2828519" cy="906162"/>
          </a:xfrm>
          <a:prstGeom prst="rect">
            <a:avLst/>
          </a:prstGeom>
        </p:spPr>
      </p:pic>
      <p:sp>
        <p:nvSpPr>
          <p:cNvPr id="11" name="CasellaDiTesto 10">
            <a:extLst>
              <a:ext uri="{FF2B5EF4-FFF2-40B4-BE49-F238E27FC236}">
                <a16:creationId xmlns:a16="http://schemas.microsoft.com/office/drawing/2014/main" id="{1527AF19-F149-F184-432F-D712DB741674}"/>
              </a:ext>
            </a:extLst>
          </p:cNvPr>
          <p:cNvSpPr txBox="1"/>
          <p:nvPr/>
        </p:nvSpPr>
        <p:spPr>
          <a:xfrm>
            <a:off x="112144" y="1644134"/>
            <a:ext cx="11881322" cy="4801314"/>
          </a:xfrm>
          <a:prstGeom prst="rect">
            <a:avLst/>
          </a:prstGeom>
          <a:noFill/>
        </p:spPr>
        <p:txBody>
          <a:bodyPr wrap="square">
            <a:spAutoFit/>
          </a:bodyPr>
          <a:lstStyle/>
          <a:p>
            <a:pPr marL="285750" indent="-285750" algn="just">
              <a:buFont typeface="Arial" panose="020B0604020202020204" pitchFamily="34" charset="0"/>
              <a:buChar char="•"/>
            </a:pPr>
            <a:r>
              <a:rPr lang="it-IT" dirty="0"/>
              <a:t>A one-</a:t>
            </a:r>
            <a:r>
              <a:rPr lang="it-IT" dirty="0" err="1"/>
              <a:t>billion</a:t>
            </a:r>
            <a:r>
              <a:rPr lang="it-IT" dirty="0"/>
              <a:t>-euro </a:t>
            </a:r>
            <a:r>
              <a:rPr lang="it-IT" dirty="0" err="1"/>
              <a:t>cut</a:t>
            </a:r>
            <a:r>
              <a:rPr lang="it-IT" dirty="0"/>
              <a:t> </a:t>
            </a:r>
            <a:r>
              <a:rPr lang="en-US" dirty="0"/>
              <a:t>to the EU4Health </a:t>
            </a:r>
            <a:r>
              <a:rPr lang="en-US" dirty="0" err="1"/>
              <a:t>programme</a:t>
            </a:r>
            <a:r>
              <a:rPr lang="en-US" dirty="0"/>
              <a:t> during the 2021–2027 Multiannual Financial Framework (MFF) mid-term revision resulted in a roughly 20% reduction to the EU's dedicated public health budget.</a:t>
            </a:r>
          </a:p>
          <a:p>
            <a:pPr marL="285750" indent="-285750" algn="just">
              <a:buFont typeface="Arial" panose="020B0604020202020204" pitchFamily="34" charset="0"/>
              <a:buChar char="•"/>
            </a:pPr>
            <a:r>
              <a:rPr lang="en-US" dirty="0"/>
              <a:t>"A one-billion cut to EU4Health would not only translate to a 20% cut of the overall EU health budget under the current MFF, but it would subvert the priorities and strategic programming of health financing left for the remaining years of the Framework." </a:t>
            </a:r>
            <a:endParaRPr lang="en-US" b="1" dirty="0"/>
          </a:p>
          <a:p>
            <a:pPr marL="285750" indent="-285750" algn="just">
              <a:buFont typeface="Arial" panose="020B0604020202020204" pitchFamily="34" charset="0"/>
              <a:buChar char="•"/>
            </a:pPr>
            <a:r>
              <a:rPr lang="en-US" dirty="0"/>
              <a:t>The EU4Health budget envelope was reduced to around €4.4–€4.6 billion following the redeployment of funds toward defense, migration, and Ukraine's recovery.</a:t>
            </a:r>
          </a:p>
          <a:p>
            <a:pPr marL="285750" indent="-285750" algn="just">
              <a:buFont typeface="Arial" panose="020B0604020202020204" pitchFamily="34" charset="0"/>
              <a:buChar char="•"/>
            </a:pPr>
            <a:r>
              <a:rPr lang="en-US" dirty="0"/>
              <a:t>Patient Advocacy Groups (PAGs) emphasize that operating grants provide organizations with the essential capacity to participate in EU policy-making, share expertise, consult their communities, gather evidence, and draft recommendations (</a:t>
            </a:r>
            <a:r>
              <a:rPr lang="en-US" dirty="0">
                <a:hlinkClick r:id="rId8"/>
              </a:rPr>
              <a:t>read more</a:t>
            </a:r>
            <a:r>
              <a:rPr lang="en-US" dirty="0"/>
              <a:t>).</a:t>
            </a:r>
          </a:p>
          <a:p>
            <a:pPr marL="285750" indent="-285750" algn="just">
              <a:buFont typeface="Arial" panose="020B0604020202020204" pitchFamily="34" charset="0"/>
              <a:buChar char="•"/>
            </a:pPr>
            <a:r>
              <a:rPr lang="en-US" dirty="0"/>
              <a:t>At a time when democratic values and civic space are under growing pressure, supporting an independent health civil society is defined as </a:t>
            </a:r>
            <a:r>
              <a:rPr lang="en-US" i="1" dirty="0"/>
              <a:t>"an investment in better policies, a stronger democracy, and improved public health"</a:t>
            </a:r>
            <a:r>
              <a:rPr lang="en-US" dirty="0"/>
              <a:t>.</a:t>
            </a:r>
          </a:p>
          <a:p>
            <a:pPr marL="285750" indent="-285750" algn="just">
              <a:buFont typeface="Arial" panose="020B0604020202020204" pitchFamily="34" charset="0"/>
              <a:buChar char="•"/>
            </a:pPr>
            <a:r>
              <a:rPr lang="en-US" dirty="0"/>
              <a:t>However, as reported by the </a:t>
            </a:r>
            <a:r>
              <a:rPr lang="en-US" dirty="0">
                <a:hlinkClick r:id="rId9"/>
              </a:rPr>
              <a:t>European Court of Auditors</a:t>
            </a:r>
            <a:r>
              <a:rPr lang="en-US" dirty="0"/>
              <a:t>, "most NGO funding ends up with a few government-linked entities": out of over 4,400 registered organizations, just 30 received more than 40% of the total funding between 2014 and 2023 (amounting to €3.3 billion). </a:t>
            </a:r>
          </a:p>
          <a:p>
            <a:pPr marL="285750" indent="-285750" algn="just">
              <a:buFont typeface="Arial" panose="020B0604020202020204" pitchFamily="34" charset="0"/>
              <a:buChar char="•"/>
            </a:pPr>
            <a:r>
              <a:rPr lang="en-US" dirty="0"/>
              <a:t>This is why, rather than simply asking for more funds, we must revise the allocation criteria.</a:t>
            </a:r>
          </a:p>
          <a:p>
            <a:pPr marL="285750" indent="-285750" algn="just">
              <a:buFont typeface="Arial" panose="020B0604020202020204" pitchFamily="34" charset="0"/>
              <a:buChar char="•"/>
            </a:pPr>
            <a:endParaRPr lang="en-US" dirty="0"/>
          </a:p>
        </p:txBody>
      </p:sp>
      <p:sp>
        <p:nvSpPr>
          <p:cNvPr id="14" name="CasellaDiTesto 13">
            <a:extLst>
              <a:ext uri="{FF2B5EF4-FFF2-40B4-BE49-F238E27FC236}">
                <a16:creationId xmlns:a16="http://schemas.microsoft.com/office/drawing/2014/main" id="{DD728534-F269-4AA0-F01F-E939B05CF669}"/>
              </a:ext>
            </a:extLst>
          </p:cNvPr>
          <p:cNvSpPr txBox="1"/>
          <p:nvPr/>
        </p:nvSpPr>
        <p:spPr>
          <a:xfrm>
            <a:off x="4070059" y="6120028"/>
            <a:ext cx="4051881" cy="369332"/>
          </a:xfrm>
          <a:prstGeom prst="rect">
            <a:avLst/>
          </a:prstGeom>
          <a:noFill/>
        </p:spPr>
        <p:txBody>
          <a:bodyPr wrap="square">
            <a:spAutoFit/>
          </a:bodyPr>
          <a:lstStyle/>
          <a:p>
            <a:r>
              <a:rPr lang="it-IT" i="1" dirty="0" err="1"/>
              <a:t>Participation</a:t>
            </a:r>
            <a:r>
              <a:rPr lang="it-IT" i="1" dirty="0"/>
              <a:t> </a:t>
            </a:r>
            <a:r>
              <a:rPr lang="it-IT" i="1" dirty="0" err="1"/>
              <a:t>requires</a:t>
            </a:r>
            <a:r>
              <a:rPr lang="it-IT" i="1" dirty="0"/>
              <a:t> </a:t>
            </a:r>
            <a:r>
              <a:rPr lang="it-IT" i="1" dirty="0" err="1"/>
              <a:t>sustainable</a:t>
            </a:r>
            <a:r>
              <a:rPr lang="it-IT" i="1" dirty="0"/>
              <a:t> support</a:t>
            </a:r>
          </a:p>
        </p:txBody>
      </p:sp>
    </p:spTree>
    <p:extLst>
      <p:ext uri="{BB962C8B-B14F-4D97-AF65-F5344CB8AC3E}">
        <p14:creationId xmlns:p14="http://schemas.microsoft.com/office/powerpoint/2010/main" val="42044316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F48BBC-654A-9E43-187A-FE7AC79B794C}"/>
              </a:ext>
            </a:extLst>
          </p:cNvPr>
          <p:cNvSpPr>
            <a:spLocks noGrp="1"/>
          </p:cNvSpPr>
          <p:nvPr>
            <p:ph type="title"/>
          </p:nvPr>
        </p:nvSpPr>
        <p:spPr>
          <a:xfrm>
            <a:off x="1957392" y="224288"/>
            <a:ext cx="8489874" cy="755831"/>
          </a:xfrm>
        </p:spPr>
        <p:txBody>
          <a:bodyPr>
            <a:normAutofit/>
          </a:bodyPr>
          <a:lstStyle/>
          <a:p>
            <a:pPr algn="ctr"/>
            <a:r>
              <a:rPr lang="en-US" sz="3200" b="1" dirty="0">
                <a:solidFill>
                  <a:srgbClr val="0070C0"/>
                </a:solidFill>
                <a:latin typeface="Calibri"/>
                <a:cs typeface="Calibri"/>
              </a:rPr>
              <a:t>Welcome to (which?) Europe</a:t>
            </a:r>
            <a:endParaRPr lang="it-IT" sz="2000" dirty="0">
              <a:latin typeface="+mn-lt"/>
              <a:ea typeface="+mn-ea"/>
              <a:cs typeface="+mn-cs"/>
            </a:endParaRPr>
          </a:p>
        </p:txBody>
      </p:sp>
      <p:sp>
        <p:nvSpPr>
          <p:cNvPr id="3" name="Segnaposto contenuto 2">
            <a:extLst>
              <a:ext uri="{FF2B5EF4-FFF2-40B4-BE49-F238E27FC236}">
                <a16:creationId xmlns:a16="http://schemas.microsoft.com/office/drawing/2014/main" id="{F287FB80-277A-09EB-EFB2-5B41FF4CF84A}"/>
              </a:ext>
            </a:extLst>
          </p:cNvPr>
          <p:cNvSpPr>
            <a:spLocks noGrp="1"/>
          </p:cNvSpPr>
          <p:nvPr>
            <p:ph idx="1"/>
          </p:nvPr>
        </p:nvSpPr>
        <p:spPr>
          <a:xfrm>
            <a:off x="11405" y="973169"/>
            <a:ext cx="11582399" cy="1023857"/>
          </a:xfrm>
        </p:spPr>
        <p:txBody>
          <a:bodyPr>
            <a:normAutofit lnSpcReduction="10000"/>
          </a:bodyPr>
          <a:lstStyle/>
          <a:p>
            <a:pPr marL="0" indent="0" algn="ctr">
              <a:buNone/>
            </a:pPr>
            <a:r>
              <a:rPr lang="en-GB" sz="2000" dirty="0"/>
              <a:t>Every September, the President of the European Commission delivers the State of the Union address to the European Parliament. </a:t>
            </a:r>
          </a:p>
          <a:p>
            <a:pPr marL="0" indent="0" algn="ctr">
              <a:buNone/>
            </a:pPr>
            <a:r>
              <a:rPr lang="en-GB" sz="2000" dirty="0"/>
              <a:t>The speech takes stock of the achievements of the past year and sets out the priorities for the year ahead.</a:t>
            </a:r>
            <a:endParaRPr lang="en-US" sz="2000" dirty="0"/>
          </a:p>
          <a:p>
            <a:pPr algn="ctr"/>
            <a:endParaRPr lang="it-IT" dirty="0">
              <a:solidFill>
                <a:srgbClr val="26324B"/>
              </a:solidFill>
              <a:latin typeface="arial" panose="020B0604020202020204" pitchFamily="34" charset="0"/>
            </a:endParaRPr>
          </a:p>
          <a:p>
            <a:pPr algn="ctr"/>
            <a:endParaRPr lang="it-IT" b="0" i="0" dirty="0">
              <a:solidFill>
                <a:srgbClr val="26324B"/>
              </a:solidFill>
              <a:effectLst/>
              <a:latin typeface="arial" panose="020B0604020202020204" pitchFamily="34" charset="0"/>
            </a:endParaRPr>
          </a:p>
          <a:p>
            <a:pPr algn="ctr"/>
            <a:endParaRPr lang="it-IT" dirty="0">
              <a:solidFill>
                <a:srgbClr val="26324B"/>
              </a:solidFill>
              <a:latin typeface="arial" panose="020B0604020202020204" pitchFamily="34" charset="0"/>
            </a:endParaRPr>
          </a:p>
        </p:txBody>
      </p:sp>
      <p:pic>
        <p:nvPicPr>
          <p:cNvPr id="5" name="Immagine 4">
            <a:extLst>
              <a:ext uri="{FF2B5EF4-FFF2-40B4-BE49-F238E27FC236}">
                <a16:creationId xmlns:a16="http://schemas.microsoft.com/office/drawing/2014/main" id="{06D8FA35-18AF-CFB8-54DC-375B3B425E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7005" y="2341321"/>
            <a:ext cx="4931201" cy="3287468"/>
          </a:xfrm>
          <a:prstGeom prst="rect">
            <a:avLst/>
          </a:prstGeom>
        </p:spPr>
      </p:pic>
      <p:sp>
        <p:nvSpPr>
          <p:cNvPr id="9" name="CasellaDiTesto 8">
            <a:extLst>
              <a:ext uri="{FF2B5EF4-FFF2-40B4-BE49-F238E27FC236}">
                <a16:creationId xmlns:a16="http://schemas.microsoft.com/office/drawing/2014/main" id="{7D3D80FF-19EA-6FFA-93F3-8C6BF176C21C}"/>
              </a:ext>
            </a:extLst>
          </p:cNvPr>
          <p:cNvSpPr txBox="1"/>
          <p:nvPr/>
        </p:nvSpPr>
        <p:spPr>
          <a:xfrm>
            <a:off x="8456297" y="2092229"/>
            <a:ext cx="3366248" cy="3785652"/>
          </a:xfrm>
          <a:prstGeom prst="rect">
            <a:avLst/>
          </a:prstGeom>
          <a:noFill/>
        </p:spPr>
        <p:txBody>
          <a:bodyPr wrap="square">
            <a:spAutoFit/>
          </a:bodyPr>
          <a:lstStyle/>
          <a:p>
            <a:pPr algn="ctr"/>
            <a:r>
              <a:rPr lang="it-IT" sz="2000" b="0" i="0" dirty="0">
                <a:effectLst/>
              </a:rPr>
              <a:t>2024: </a:t>
            </a:r>
          </a:p>
          <a:p>
            <a:pPr algn="ctr"/>
            <a:r>
              <a:rPr lang="it-IT" sz="2000" b="1" i="0" dirty="0" err="1">
                <a:effectLst/>
              </a:rPr>
              <a:t>European</a:t>
            </a:r>
            <a:r>
              <a:rPr lang="it-IT" sz="2000" b="1" i="0" dirty="0">
                <a:effectLst/>
              </a:rPr>
              <a:t> Union </a:t>
            </a:r>
            <a:r>
              <a:rPr lang="it-IT" sz="2000" b="1" i="0" dirty="0" err="1">
                <a:effectLst/>
              </a:rPr>
              <a:t>defence</a:t>
            </a:r>
            <a:r>
              <a:rPr lang="it-IT" sz="2000" b="0" i="0" dirty="0">
                <a:effectLst/>
              </a:rPr>
              <a:t>. The </a:t>
            </a:r>
            <a:r>
              <a:rPr lang="en-US" sz="2000" b="0" i="0" dirty="0">
                <a:effectLst/>
              </a:rPr>
              <a:t>Commission’s priorities for 2024-2029, from </a:t>
            </a:r>
            <a:r>
              <a:rPr lang="en-US" sz="2000" b="0" i="0" dirty="0" err="1">
                <a:effectLst/>
              </a:rPr>
              <a:t>defence</a:t>
            </a:r>
            <a:r>
              <a:rPr lang="en-US" sz="2000" b="0" i="0" dirty="0">
                <a:effectLst/>
              </a:rPr>
              <a:t> and security to sustainable prosperity, democracy and social fairness. </a:t>
            </a:r>
          </a:p>
          <a:p>
            <a:pPr algn="just"/>
            <a:endParaRPr lang="en-US" sz="2000" dirty="0"/>
          </a:p>
          <a:p>
            <a:pPr algn="ctr"/>
            <a:r>
              <a:rPr lang="en-US" sz="2000" b="0" i="0" dirty="0">
                <a:effectLst/>
              </a:rPr>
              <a:t>(</a:t>
            </a:r>
            <a:r>
              <a:rPr lang="en-US" sz="2000" i="1" dirty="0"/>
              <a:t>based on the </a:t>
            </a:r>
            <a:r>
              <a:rPr lang="en-US" sz="2000" i="1" dirty="0">
                <a:hlinkClick r:id="rId3">
                  <a:extLst>
                    <a:ext uri="{A12FA001-AC4F-418D-AE19-62706E023703}">
                      <ahyp:hlinkClr xmlns:ahyp="http://schemas.microsoft.com/office/drawing/2018/hyperlinkcolor" val="tx"/>
                    </a:ext>
                  </a:extLst>
                </a:hlinkClick>
              </a:rPr>
              <a:t>Political Guidelines </a:t>
            </a:r>
            <a:r>
              <a:rPr lang="en-US" sz="2000" i="1" dirty="0"/>
              <a:t>presented to the European Parliament in July 2024</a:t>
            </a:r>
            <a:r>
              <a:rPr lang="en-US" sz="2000" dirty="0"/>
              <a:t>)</a:t>
            </a:r>
            <a:endParaRPr lang="it-IT" sz="2000" dirty="0"/>
          </a:p>
        </p:txBody>
      </p:sp>
      <p:sp>
        <p:nvSpPr>
          <p:cNvPr id="14" name="CasellaDiTesto 13">
            <a:extLst>
              <a:ext uri="{FF2B5EF4-FFF2-40B4-BE49-F238E27FC236}">
                <a16:creationId xmlns:a16="http://schemas.microsoft.com/office/drawing/2014/main" id="{97EC0F46-9FC0-973D-2F30-A3727C182815}"/>
              </a:ext>
            </a:extLst>
          </p:cNvPr>
          <p:cNvSpPr txBox="1"/>
          <p:nvPr/>
        </p:nvSpPr>
        <p:spPr>
          <a:xfrm>
            <a:off x="369455" y="2092229"/>
            <a:ext cx="2779460" cy="4093428"/>
          </a:xfrm>
          <a:prstGeom prst="rect">
            <a:avLst/>
          </a:prstGeom>
          <a:noFill/>
        </p:spPr>
        <p:txBody>
          <a:bodyPr wrap="square">
            <a:spAutoFit/>
          </a:bodyPr>
          <a:lstStyle/>
          <a:p>
            <a:pPr algn="ctr"/>
            <a:r>
              <a:rPr lang="it-IT" sz="2000" dirty="0"/>
              <a:t>2020: </a:t>
            </a:r>
          </a:p>
          <a:p>
            <a:pPr algn="ctr"/>
            <a:r>
              <a:rPr lang="en-US" sz="2000" dirty="0"/>
              <a:t>“we need to build a stronger </a:t>
            </a:r>
            <a:r>
              <a:rPr lang="en-US" sz="2000" b="1" dirty="0"/>
              <a:t>European Health Union</a:t>
            </a:r>
            <a:r>
              <a:rPr lang="en-US" sz="2000" dirty="0"/>
              <a:t>”</a:t>
            </a:r>
          </a:p>
          <a:p>
            <a:pPr algn="just"/>
            <a:endParaRPr lang="it-IT" sz="2000" dirty="0"/>
          </a:p>
          <a:p>
            <a:pPr algn="ctr"/>
            <a:r>
              <a:rPr lang="en-US" sz="2000" i="1" dirty="0"/>
              <a:t>(</a:t>
            </a:r>
            <a:r>
              <a:rPr lang="en-US" sz="2000" i="1" dirty="0">
                <a:hlinkClick r:id="rId4"/>
              </a:rPr>
              <a:t>State of the Union Address </a:t>
            </a:r>
            <a:r>
              <a:rPr lang="en-US" sz="2000" i="1" dirty="0"/>
              <a:t>by President von der Leyen at the European</a:t>
            </a:r>
          </a:p>
          <a:p>
            <a:pPr algn="ctr"/>
            <a:r>
              <a:rPr lang="en-US" sz="2000" i="1" dirty="0"/>
              <a:t>Parliament Plenary in</a:t>
            </a:r>
          </a:p>
          <a:p>
            <a:pPr algn="ctr"/>
            <a:r>
              <a:rPr lang="en-US" sz="2000" i="1" dirty="0"/>
              <a:t>Brussels, 16 September 2020)</a:t>
            </a:r>
            <a:endParaRPr lang="it-IT" sz="2000" i="1" dirty="0"/>
          </a:p>
          <a:p>
            <a:pPr algn="just"/>
            <a:r>
              <a:rPr lang="it-IT" sz="2000" b="1" dirty="0"/>
              <a:t> </a:t>
            </a:r>
          </a:p>
        </p:txBody>
      </p:sp>
      <p:sp>
        <p:nvSpPr>
          <p:cNvPr id="6" name="CasellaDiTesto 5">
            <a:extLst>
              <a:ext uri="{FF2B5EF4-FFF2-40B4-BE49-F238E27FC236}">
                <a16:creationId xmlns:a16="http://schemas.microsoft.com/office/drawing/2014/main" id="{FEA8E8FD-5424-4F1B-DE7E-26FFB6969128}"/>
              </a:ext>
            </a:extLst>
          </p:cNvPr>
          <p:cNvSpPr txBox="1"/>
          <p:nvPr/>
        </p:nvSpPr>
        <p:spPr>
          <a:xfrm>
            <a:off x="1759185" y="5723992"/>
            <a:ext cx="8019926" cy="923330"/>
          </a:xfrm>
          <a:prstGeom prst="rect">
            <a:avLst/>
          </a:prstGeom>
          <a:noFill/>
        </p:spPr>
        <p:txBody>
          <a:bodyPr wrap="square">
            <a:spAutoFit/>
          </a:bodyPr>
          <a:lstStyle/>
          <a:p>
            <a:pPr algn="ctr"/>
            <a:r>
              <a:rPr lang="it-IT" sz="1800" dirty="0"/>
              <a:t>2026: </a:t>
            </a:r>
            <a:r>
              <a:rPr lang="en-US" sz="1800" dirty="0"/>
              <a:t>“</a:t>
            </a:r>
            <a:r>
              <a:rPr lang="en-US" sz="1800" i="1" dirty="0"/>
              <a:t>A battle of narratives is seeking to weaken confidence in Europe; </a:t>
            </a:r>
          </a:p>
          <a:p>
            <a:pPr algn="ctr"/>
            <a:r>
              <a:rPr lang="en-US" sz="1800" i="1" dirty="0"/>
              <a:t>to </a:t>
            </a:r>
            <a:r>
              <a:rPr lang="en-US" sz="1800" i="1" dirty="0" err="1"/>
              <a:t>paralyse</a:t>
            </a:r>
            <a:r>
              <a:rPr lang="en-US" sz="1800" i="1" dirty="0"/>
              <a:t> our democracies</a:t>
            </a:r>
            <a:r>
              <a:rPr lang="en-US" sz="1800" dirty="0"/>
              <a:t>” - </a:t>
            </a:r>
            <a:r>
              <a:rPr lang="en-US" dirty="0"/>
              <a:t>“</a:t>
            </a:r>
            <a:r>
              <a:rPr lang="en-US" sz="1800" i="1" dirty="0"/>
              <a:t>It was the best of times, it was the worst of times</a:t>
            </a:r>
            <a:r>
              <a:rPr lang="en-US" sz="1800" dirty="0"/>
              <a:t>”</a:t>
            </a:r>
            <a:endParaRPr lang="it-IT" sz="1800" dirty="0"/>
          </a:p>
          <a:p>
            <a:pPr algn="ctr"/>
            <a:r>
              <a:rPr lang="it-IT" dirty="0"/>
              <a:t>2026 SOTEU Word </a:t>
            </a:r>
            <a:r>
              <a:rPr lang="it-IT" dirty="0" err="1"/>
              <a:t>Occurrences</a:t>
            </a:r>
            <a:r>
              <a:rPr lang="it-IT" dirty="0"/>
              <a:t>: </a:t>
            </a:r>
            <a:r>
              <a:rPr lang="en-US" b="1" dirty="0"/>
              <a:t>War: 21; </a:t>
            </a:r>
            <a:r>
              <a:rPr lang="en-US" b="1" dirty="0" err="1"/>
              <a:t>defence</a:t>
            </a:r>
            <a:r>
              <a:rPr lang="en-US" b="1" dirty="0"/>
              <a:t>: 14; peace: 5; health: only 3</a:t>
            </a:r>
            <a:endParaRPr lang="it-IT" b="1" dirty="0"/>
          </a:p>
        </p:txBody>
      </p:sp>
    </p:spTree>
    <p:extLst>
      <p:ext uri="{BB962C8B-B14F-4D97-AF65-F5344CB8AC3E}">
        <p14:creationId xmlns:p14="http://schemas.microsoft.com/office/powerpoint/2010/main" val="2919901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43598" y="263027"/>
            <a:ext cx="7987862" cy="456022"/>
          </a:xfrm>
          <a:prstGeom prst="rect">
            <a:avLst/>
          </a:prstGeom>
        </p:spPr>
        <p:txBody>
          <a:bodyPr vert="horz" wrap="square" lIns="0" tIns="12700" rIns="0" bIns="0" rtlCol="0">
            <a:spAutoFit/>
          </a:bodyPr>
          <a:lstStyle/>
          <a:p>
            <a:pPr marL="12700" algn="ctr"/>
            <a:r>
              <a:rPr sz="3200" b="1" dirty="0">
                <a:solidFill>
                  <a:srgbClr val="0070C0"/>
                </a:solidFill>
                <a:latin typeface="Calibri"/>
                <a:cs typeface="Calibri"/>
              </a:rPr>
              <a:t>Charter of rights: main features</a:t>
            </a:r>
          </a:p>
        </p:txBody>
      </p:sp>
      <p:sp>
        <p:nvSpPr>
          <p:cNvPr id="7" name="object 7"/>
          <p:cNvSpPr txBox="1">
            <a:spLocks noGrp="1"/>
          </p:cNvSpPr>
          <p:nvPr>
            <p:ph type="body" idx="1"/>
          </p:nvPr>
        </p:nvSpPr>
        <p:spPr>
          <a:xfrm>
            <a:off x="252247" y="847418"/>
            <a:ext cx="8811071" cy="5785173"/>
          </a:xfrm>
          <a:prstGeom prst="rect">
            <a:avLst/>
          </a:prstGeom>
        </p:spPr>
        <p:txBody>
          <a:bodyPr vert="horz" wrap="square" lIns="0" tIns="12700" rIns="0" bIns="0" rtlCol="0">
            <a:spAutoFit/>
          </a:bodyPr>
          <a:lstStyle/>
          <a:p>
            <a:pPr marL="28575" marR="8255">
              <a:lnSpc>
                <a:spcPct val="100000"/>
              </a:lnSpc>
              <a:spcBef>
                <a:spcPts val="100"/>
              </a:spcBef>
            </a:pPr>
            <a:r>
              <a:rPr sz="2400" dirty="0"/>
              <a:t>A</a:t>
            </a:r>
            <a:r>
              <a:rPr sz="2400" spc="85" dirty="0"/>
              <a:t> </a:t>
            </a:r>
            <a:r>
              <a:rPr sz="2400" spc="-5" dirty="0"/>
              <a:t>Charter</a:t>
            </a:r>
            <a:r>
              <a:rPr sz="2400" spc="95" dirty="0"/>
              <a:t> </a:t>
            </a:r>
            <a:r>
              <a:rPr sz="2400" spc="5" dirty="0"/>
              <a:t>of</a:t>
            </a:r>
            <a:r>
              <a:rPr sz="2400" spc="95" dirty="0"/>
              <a:t> </a:t>
            </a:r>
            <a:r>
              <a:rPr sz="2400" spc="-5" dirty="0"/>
              <a:t>Rights</a:t>
            </a:r>
            <a:r>
              <a:rPr sz="2400" spc="114" dirty="0"/>
              <a:t> </a:t>
            </a:r>
            <a:r>
              <a:rPr sz="2400" spc="-5" dirty="0"/>
              <a:t>is</a:t>
            </a:r>
            <a:r>
              <a:rPr sz="2400" spc="110" dirty="0"/>
              <a:t> </a:t>
            </a:r>
            <a:r>
              <a:rPr sz="2400" dirty="0"/>
              <a:t>a</a:t>
            </a:r>
            <a:r>
              <a:rPr sz="2400" spc="95" dirty="0"/>
              <a:t> </a:t>
            </a:r>
            <a:r>
              <a:rPr sz="2400" dirty="0"/>
              <a:t>document</a:t>
            </a:r>
            <a:r>
              <a:rPr sz="2400" spc="105" dirty="0"/>
              <a:t> </a:t>
            </a:r>
            <a:r>
              <a:rPr sz="2400" spc="-10" dirty="0"/>
              <a:t>containing</a:t>
            </a:r>
            <a:r>
              <a:rPr sz="2400" spc="95" dirty="0"/>
              <a:t> </a:t>
            </a:r>
            <a:r>
              <a:rPr sz="2400" dirty="0"/>
              <a:t>a</a:t>
            </a:r>
            <a:r>
              <a:rPr sz="2400" spc="120" dirty="0"/>
              <a:t> </a:t>
            </a:r>
            <a:r>
              <a:rPr sz="2400" spc="-10" dirty="0"/>
              <a:t>set</a:t>
            </a:r>
            <a:r>
              <a:rPr sz="2400" spc="95" dirty="0"/>
              <a:t> </a:t>
            </a:r>
            <a:r>
              <a:rPr sz="2400" spc="5" dirty="0"/>
              <a:t>of</a:t>
            </a:r>
            <a:r>
              <a:rPr sz="2400" spc="100" dirty="0"/>
              <a:t> </a:t>
            </a:r>
            <a:r>
              <a:rPr sz="2400" spc="-5" dirty="0"/>
              <a:t>rights</a:t>
            </a:r>
            <a:r>
              <a:rPr sz="2400" spc="85" dirty="0"/>
              <a:t> </a:t>
            </a:r>
            <a:r>
              <a:rPr sz="2400" dirty="0"/>
              <a:t>which</a:t>
            </a:r>
            <a:r>
              <a:rPr sz="2400" spc="120" dirty="0"/>
              <a:t> </a:t>
            </a:r>
            <a:r>
              <a:rPr sz="2400" spc="-10" dirty="0"/>
              <a:t>express</a:t>
            </a:r>
            <a:r>
              <a:rPr sz="2400" spc="90" dirty="0"/>
              <a:t> </a:t>
            </a:r>
            <a:r>
              <a:rPr sz="2400" spc="-20" dirty="0"/>
              <a:t>ways</a:t>
            </a:r>
            <a:r>
              <a:rPr sz="2400" spc="85" dirty="0"/>
              <a:t> </a:t>
            </a:r>
            <a:r>
              <a:rPr sz="2400" spc="-15" dirty="0"/>
              <a:t>to</a:t>
            </a:r>
            <a:r>
              <a:rPr sz="2400" spc="135" dirty="0"/>
              <a:t> </a:t>
            </a:r>
            <a:r>
              <a:rPr sz="2400" spc="-10" dirty="0"/>
              <a:t>protect</a:t>
            </a:r>
            <a:r>
              <a:rPr sz="2400" spc="100" dirty="0"/>
              <a:t> </a:t>
            </a:r>
            <a:r>
              <a:rPr sz="2400" dirty="0"/>
              <a:t>the</a:t>
            </a:r>
            <a:r>
              <a:rPr sz="2400" spc="90" dirty="0"/>
              <a:t> </a:t>
            </a:r>
            <a:r>
              <a:rPr sz="2400" dirty="0"/>
              <a:t>more</a:t>
            </a:r>
            <a:r>
              <a:rPr sz="2400" spc="114" dirty="0"/>
              <a:t> </a:t>
            </a:r>
            <a:r>
              <a:rPr sz="2400" spc="-10" dirty="0"/>
              <a:t>general</a:t>
            </a:r>
            <a:r>
              <a:rPr sz="2400" spc="95" dirty="0"/>
              <a:t> </a:t>
            </a:r>
            <a:r>
              <a:rPr sz="2400" spc="-5" dirty="0"/>
              <a:t>right</a:t>
            </a:r>
            <a:r>
              <a:rPr sz="2400" spc="95" dirty="0"/>
              <a:t> </a:t>
            </a:r>
            <a:r>
              <a:rPr sz="2400" spc="-30" dirty="0"/>
              <a:t>to </a:t>
            </a:r>
            <a:r>
              <a:rPr sz="2400" spc="-390" dirty="0"/>
              <a:t> </a:t>
            </a:r>
            <a:r>
              <a:rPr sz="2400" spc="-5" dirty="0"/>
              <a:t>Health,</a:t>
            </a:r>
            <a:r>
              <a:rPr sz="2400" spc="25" dirty="0"/>
              <a:t> </a:t>
            </a:r>
            <a:r>
              <a:rPr sz="2400" spc="-10" dirty="0"/>
              <a:t>recognised</a:t>
            </a:r>
            <a:r>
              <a:rPr sz="2400" spc="65" dirty="0"/>
              <a:t> </a:t>
            </a:r>
            <a:r>
              <a:rPr sz="2400" spc="-5" dirty="0"/>
              <a:t>by</a:t>
            </a:r>
            <a:r>
              <a:rPr sz="2400" dirty="0"/>
              <a:t> </a:t>
            </a:r>
            <a:r>
              <a:rPr sz="2400" spc="-5" dirty="0"/>
              <a:t>the</a:t>
            </a:r>
            <a:r>
              <a:rPr sz="2400" spc="15" dirty="0"/>
              <a:t> </a:t>
            </a:r>
            <a:r>
              <a:rPr sz="2400" spc="-5" dirty="0"/>
              <a:t>(national</a:t>
            </a:r>
            <a:r>
              <a:rPr sz="2400" spc="50" dirty="0"/>
              <a:t> </a:t>
            </a:r>
            <a:r>
              <a:rPr sz="2400" spc="-5" dirty="0"/>
              <a:t>and</a:t>
            </a:r>
            <a:r>
              <a:rPr sz="2400" spc="10" dirty="0"/>
              <a:t> </a:t>
            </a:r>
            <a:r>
              <a:rPr sz="2400" spc="-10" dirty="0"/>
              <a:t>international)</a:t>
            </a:r>
            <a:r>
              <a:rPr sz="2400" spc="80" dirty="0"/>
              <a:t> </a:t>
            </a:r>
            <a:r>
              <a:rPr sz="2400" spc="-15" dirty="0"/>
              <a:t>laws</a:t>
            </a:r>
            <a:r>
              <a:rPr sz="2400" dirty="0"/>
              <a:t>,</a:t>
            </a:r>
            <a:r>
              <a:rPr sz="2400" spc="5" dirty="0"/>
              <a:t> </a:t>
            </a:r>
            <a:r>
              <a:rPr sz="2400" spc="-10" dirty="0"/>
              <a:t>but</a:t>
            </a:r>
            <a:r>
              <a:rPr sz="2400" spc="45" dirty="0"/>
              <a:t> </a:t>
            </a:r>
            <a:r>
              <a:rPr sz="2400" spc="-10" dirty="0"/>
              <a:t>often</a:t>
            </a:r>
            <a:r>
              <a:rPr sz="2400" spc="20" dirty="0"/>
              <a:t> </a:t>
            </a:r>
            <a:r>
              <a:rPr sz="2400" spc="-5" dirty="0"/>
              <a:t>unknown</a:t>
            </a:r>
            <a:r>
              <a:rPr sz="2400" spc="20" dirty="0"/>
              <a:t> </a:t>
            </a:r>
            <a:r>
              <a:rPr sz="2400" spc="5" dirty="0"/>
              <a:t>or</a:t>
            </a:r>
            <a:r>
              <a:rPr sz="2400" spc="-5" dirty="0"/>
              <a:t> </a:t>
            </a:r>
            <a:r>
              <a:rPr sz="2400" spc="-10" dirty="0"/>
              <a:t>violated.</a:t>
            </a:r>
            <a:endParaRPr lang="it-IT" sz="2400" spc="-10" dirty="0"/>
          </a:p>
          <a:p>
            <a:pPr marL="28575" marR="8255">
              <a:lnSpc>
                <a:spcPct val="100000"/>
              </a:lnSpc>
              <a:spcBef>
                <a:spcPts val="100"/>
              </a:spcBef>
            </a:pPr>
            <a:endParaRPr sz="2400" spc="-10" dirty="0"/>
          </a:p>
          <a:p>
            <a:pPr marL="0" indent="0">
              <a:buNone/>
            </a:pPr>
            <a:r>
              <a:rPr lang="en-US" sz="2400" b="1" i="1" u="sng" dirty="0">
                <a:solidFill>
                  <a:schemeClr val="accent1">
                    <a:lumMod val="75000"/>
                  </a:schemeClr>
                </a:solidFill>
              </a:rPr>
              <a:t>What makes a Charter of rights different? </a:t>
            </a:r>
          </a:p>
          <a:p>
            <a:pPr marL="314960" indent="-287020">
              <a:lnSpc>
                <a:spcPct val="100000"/>
              </a:lnSpc>
              <a:buFont typeface="Arial MT"/>
              <a:buChar char="•"/>
              <a:tabLst>
                <a:tab pos="315595" algn="l"/>
                <a:tab pos="316230" algn="l"/>
              </a:tabLst>
            </a:pPr>
            <a:r>
              <a:rPr sz="2400" dirty="0"/>
              <a:t>It</a:t>
            </a:r>
            <a:r>
              <a:rPr sz="2400" spc="-10" dirty="0"/>
              <a:t> </a:t>
            </a:r>
            <a:r>
              <a:rPr sz="2400" spc="-5" dirty="0"/>
              <a:t>is</a:t>
            </a:r>
            <a:r>
              <a:rPr sz="2400" spc="-15" dirty="0"/>
              <a:t> </a:t>
            </a:r>
            <a:r>
              <a:rPr sz="2400" b="1" spc="-5" dirty="0">
                <a:cs typeface="Calibri"/>
              </a:rPr>
              <a:t>based</a:t>
            </a:r>
            <a:r>
              <a:rPr sz="2400" b="1" spc="-10" dirty="0">
                <a:cs typeface="Calibri"/>
              </a:rPr>
              <a:t> </a:t>
            </a:r>
            <a:r>
              <a:rPr sz="2400" b="1" spc="-5" dirty="0">
                <a:cs typeface="Calibri"/>
              </a:rPr>
              <a:t>on </a:t>
            </a:r>
            <a:r>
              <a:rPr sz="2400" b="1" spc="-15" dirty="0">
                <a:cs typeface="Calibri"/>
              </a:rPr>
              <a:t>civic</a:t>
            </a:r>
            <a:r>
              <a:rPr sz="2400" b="1" spc="30" dirty="0">
                <a:cs typeface="Calibri"/>
              </a:rPr>
              <a:t> </a:t>
            </a:r>
            <a:r>
              <a:rPr sz="2400" b="1" spc="-10" dirty="0">
                <a:cs typeface="Calibri"/>
              </a:rPr>
              <a:t>participation</a:t>
            </a:r>
            <a:r>
              <a:rPr sz="2400" b="1" spc="15" dirty="0">
                <a:cs typeface="Calibri"/>
              </a:rPr>
              <a:t> </a:t>
            </a:r>
            <a:r>
              <a:rPr sz="2400" spc="-5" dirty="0"/>
              <a:t>and</a:t>
            </a:r>
            <a:r>
              <a:rPr sz="2400" spc="35" dirty="0"/>
              <a:t> </a:t>
            </a:r>
            <a:r>
              <a:rPr sz="2400" b="1" spc="-10" dirty="0">
                <a:cs typeface="Calibri"/>
              </a:rPr>
              <a:t>advocacy</a:t>
            </a:r>
          </a:p>
          <a:p>
            <a:pPr marL="314960" indent="-287020">
              <a:lnSpc>
                <a:spcPct val="100000"/>
              </a:lnSpc>
              <a:spcBef>
                <a:spcPts val="600"/>
              </a:spcBef>
              <a:buFont typeface="Arial MT"/>
              <a:buChar char="•"/>
              <a:tabLst>
                <a:tab pos="315595" algn="l"/>
                <a:tab pos="316230" algn="l"/>
              </a:tabLst>
            </a:pPr>
            <a:r>
              <a:rPr sz="2400" dirty="0"/>
              <a:t>It</a:t>
            </a:r>
            <a:r>
              <a:rPr sz="2400" spc="-5" dirty="0"/>
              <a:t> is</a:t>
            </a:r>
            <a:r>
              <a:rPr sz="2400" spc="-10" dirty="0"/>
              <a:t> </a:t>
            </a:r>
            <a:r>
              <a:rPr sz="2400" spc="-5" dirty="0"/>
              <a:t>not</a:t>
            </a:r>
            <a:r>
              <a:rPr sz="2400" spc="20" dirty="0"/>
              <a:t> </a:t>
            </a:r>
            <a:r>
              <a:rPr sz="2400" spc="-10" dirty="0"/>
              <a:t>legal</a:t>
            </a:r>
            <a:r>
              <a:rPr sz="2400" spc="20" dirty="0"/>
              <a:t> </a:t>
            </a:r>
            <a:r>
              <a:rPr sz="2400" spc="5" dirty="0"/>
              <a:t>or</a:t>
            </a:r>
            <a:r>
              <a:rPr sz="2400" spc="-5" dirty="0"/>
              <a:t> </a:t>
            </a:r>
            <a:r>
              <a:rPr sz="2400" spc="-10" dirty="0"/>
              <a:t>technical,</a:t>
            </a:r>
            <a:r>
              <a:rPr sz="2400" spc="55" dirty="0"/>
              <a:t> </a:t>
            </a:r>
            <a:r>
              <a:rPr sz="2400" spc="-10" dirty="0"/>
              <a:t>but</a:t>
            </a:r>
            <a:r>
              <a:rPr sz="2400" spc="20" dirty="0"/>
              <a:t> </a:t>
            </a:r>
            <a:r>
              <a:rPr sz="2400" spc="-5" dirty="0"/>
              <a:t>it </a:t>
            </a:r>
            <a:r>
              <a:rPr sz="2400" b="1" spc="-5" dirty="0">
                <a:cs typeface="Calibri"/>
              </a:rPr>
              <a:t>comes</a:t>
            </a:r>
            <a:r>
              <a:rPr sz="2400" b="1" spc="5" dirty="0">
                <a:cs typeface="Calibri"/>
              </a:rPr>
              <a:t> </a:t>
            </a:r>
            <a:r>
              <a:rPr sz="2400" b="1" spc="-10" dirty="0">
                <a:cs typeface="Calibri"/>
              </a:rPr>
              <a:t>from</a:t>
            </a:r>
            <a:r>
              <a:rPr sz="2400" b="1" spc="5" dirty="0">
                <a:cs typeface="Calibri"/>
              </a:rPr>
              <a:t> </a:t>
            </a:r>
            <a:r>
              <a:rPr sz="2400" b="1" spc="-10" dirty="0">
                <a:cs typeface="Calibri"/>
              </a:rPr>
              <a:t>citizens’</a:t>
            </a:r>
            <a:r>
              <a:rPr sz="2400" b="1" spc="-25" dirty="0">
                <a:cs typeface="Calibri"/>
              </a:rPr>
              <a:t> </a:t>
            </a:r>
            <a:r>
              <a:rPr sz="2400" b="1" spc="-5" dirty="0">
                <a:cs typeface="Calibri"/>
              </a:rPr>
              <a:t>reports</a:t>
            </a:r>
            <a:r>
              <a:rPr sz="2400" b="1" spc="-20" dirty="0">
                <a:cs typeface="Calibri"/>
              </a:rPr>
              <a:t> </a:t>
            </a:r>
            <a:r>
              <a:rPr sz="2400" b="1" spc="-5" dirty="0">
                <a:cs typeface="Calibri"/>
              </a:rPr>
              <a:t>and</a:t>
            </a:r>
            <a:r>
              <a:rPr sz="2400" b="1" spc="20" dirty="0">
                <a:cs typeface="Calibri"/>
              </a:rPr>
              <a:t> </a:t>
            </a:r>
            <a:r>
              <a:rPr sz="2400" b="1" spc="-10" dirty="0">
                <a:cs typeface="Calibri"/>
              </a:rPr>
              <a:t>complaints</a:t>
            </a:r>
            <a:r>
              <a:rPr sz="2400" b="1" spc="5" dirty="0">
                <a:cs typeface="Calibri"/>
              </a:rPr>
              <a:t> </a:t>
            </a:r>
            <a:r>
              <a:rPr sz="2400" spc="-5" dirty="0"/>
              <a:t>about</a:t>
            </a:r>
            <a:r>
              <a:rPr sz="2400" spc="20" dirty="0"/>
              <a:t> </a:t>
            </a:r>
            <a:r>
              <a:rPr sz="2400" spc="-5" dirty="0"/>
              <a:t>violations</a:t>
            </a:r>
            <a:r>
              <a:rPr sz="2400" spc="20" dirty="0"/>
              <a:t> </a:t>
            </a:r>
            <a:r>
              <a:rPr sz="2400" spc="5" dirty="0"/>
              <a:t>or</a:t>
            </a:r>
            <a:r>
              <a:rPr sz="2400" spc="-5" dirty="0"/>
              <a:t> </a:t>
            </a:r>
            <a:r>
              <a:rPr sz="2400" spc="-10" dirty="0"/>
              <a:t>inefficiencies</a:t>
            </a:r>
          </a:p>
          <a:p>
            <a:pPr marL="314960" indent="-287020">
              <a:lnSpc>
                <a:spcPct val="100000"/>
              </a:lnSpc>
              <a:spcBef>
                <a:spcPts val="600"/>
              </a:spcBef>
              <a:buFont typeface="Arial MT"/>
              <a:buChar char="•"/>
              <a:tabLst>
                <a:tab pos="315595" algn="l"/>
                <a:tab pos="316230" algn="l"/>
              </a:tabLst>
            </a:pPr>
            <a:r>
              <a:rPr sz="2400" dirty="0"/>
              <a:t>It</a:t>
            </a:r>
            <a:r>
              <a:rPr sz="2400" spc="-20" dirty="0"/>
              <a:t> </a:t>
            </a:r>
            <a:r>
              <a:rPr sz="2400" spc="-5" dirty="0"/>
              <a:t>is</a:t>
            </a:r>
            <a:r>
              <a:rPr sz="2400" spc="-20" dirty="0"/>
              <a:t> </a:t>
            </a:r>
            <a:r>
              <a:rPr sz="2400" dirty="0"/>
              <a:t>a</a:t>
            </a:r>
            <a:r>
              <a:rPr sz="2400" spc="10" dirty="0"/>
              <a:t> </a:t>
            </a:r>
            <a:r>
              <a:rPr lang="it-IT" sz="2400" b="1" dirty="0" err="1"/>
              <a:t>grassroots</a:t>
            </a:r>
            <a:r>
              <a:rPr lang="it-IT" sz="2400" dirty="0"/>
              <a:t> </a:t>
            </a:r>
            <a:r>
              <a:rPr sz="2400" b="1" spc="-15" dirty="0">
                <a:cs typeface="Calibri"/>
              </a:rPr>
              <a:t>initiative</a:t>
            </a:r>
          </a:p>
          <a:p>
            <a:pPr marL="314960" indent="-287020">
              <a:lnSpc>
                <a:spcPct val="100000"/>
              </a:lnSpc>
              <a:spcBef>
                <a:spcPts val="605"/>
              </a:spcBef>
              <a:buFont typeface="Arial MT"/>
              <a:buChar char="•"/>
              <a:tabLst>
                <a:tab pos="315595" algn="l"/>
                <a:tab pos="316230" algn="l"/>
              </a:tabLst>
            </a:pPr>
            <a:r>
              <a:rPr sz="2400" dirty="0"/>
              <a:t>It</a:t>
            </a:r>
            <a:r>
              <a:rPr sz="2400" spc="-5" dirty="0"/>
              <a:t> </a:t>
            </a:r>
            <a:r>
              <a:rPr sz="2400" spc="-10" dirty="0"/>
              <a:t>enables</a:t>
            </a:r>
            <a:r>
              <a:rPr sz="2400" spc="70" dirty="0"/>
              <a:t> </a:t>
            </a:r>
            <a:r>
              <a:rPr sz="2400" spc="-5" dirty="0"/>
              <a:t>the</a:t>
            </a:r>
            <a:r>
              <a:rPr sz="2400" spc="20" dirty="0"/>
              <a:t> </a:t>
            </a:r>
            <a:r>
              <a:rPr sz="2400" b="1" spc="-15" dirty="0">
                <a:cs typeface="Calibri"/>
              </a:rPr>
              <a:t>concrete</a:t>
            </a:r>
            <a:r>
              <a:rPr sz="2400" b="1" spc="10" dirty="0">
                <a:cs typeface="Calibri"/>
              </a:rPr>
              <a:t> </a:t>
            </a:r>
            <a:r>
              <a:rPr sz="2400" b="1" spc="-10" dirty="0">
                <a:cs typeface="Calibri"/>
              </a:rPr>
              <a:t>applications</a:t>
            </a:r>
            <a:r>
              <a:rPr sz="2400" b="1" spc="35" dirty="0">
                <a:cs typeface="Calibri"/>
              </a:rPr>
              <a:t> </a:t>
            </a:r>
            <a:r>
              <a:rPr sz="2400" b="1" spc="-5" dirty="0">
                <a:cs typeface="Calibri"/>
              </a:rPr>
              <a:t>of</a:t>
            </a:r>
            <a:r>
              <a:rPr sz="2400" b="1" spc="5" dirty="0">
                <a:cs typeface="Calibri"/>
              </a:rPr>
              <a:t> </a:t>
            </a:r>
            <a:r>
              <a:rPr sz="2400" b="1" spc="-10" dirty="0">
                <a:cs typeface="Calibri"/>
              </a:rPr>
              <a:t>rights</a:t>
            </a:r>
            <a:r>
              <a:rPr sz="2400" b="1" spc="10" dirty="0">
                <a:cs typeface="Calibri"/>
              </a:rPr>
              <a:t> </a:t>
            </a:r>
            <a:r>
              <a:rPr sz="2400" dirty="0"/>
              <a:t>with</a:t>
            </a:r>
            <a:r>
              <a:rPr sz="2400" spc="-5" dirty="0"/>
              <a:t> specific</a:t>
            </a:r>
            <a:r>
              <a:rPr sz="2400" spc="35" dirty="0"/>
              <a:t> </a:t>
            </a:r>
            <a:r>
              <a:rPr sz="2400" spc="-5" dirty="0"/>
              <a:t>actions</a:t>
            </a:r>
            <a:r>
              <a:rPr sz="2400" spc="25" dirty="0"/>
              <a:t> </a:t>
            </a:r>
            <a:r>
              <a:rPr sz="2400" spc="-5" dirty="0"/>
              <a:t>and</a:t>
            </a:r>
            <a:r>
              <a:rPr sz="2400" spc="10" dirty="0"/>
              <a:t> </a:t>
            </a:r>
            <a:r>
              <a:rPr sz="2400" spc="-15" dirty="0"/>
              <a:t>interventions.</a:t>
            </a:r>
          </a:p>
          <a:p>
            <a:pPr marL="314960" indent="-287020">
              <a:lnSpc>
                <a:spcPct val="100000"/>
              </a:lnSpc>
              <a:spcBef>
                <a:spcPts val="600"/>
              </a:spcBef>
              <a:buFont typeface="Arial MT"/>
              <a:buChar char="•"/>
              <a:tabLst>
                <a:tab pos="315595" algn="l"/>
                <a:tab pos="316230" algn="l"/>
              </a:tabLst>
            </a:pPr>
            <a:r>
              <a:rPr sz="2400" dirty="0"/>
              <a:t>It</a:t>
            </a:r>
            <a:r>
              <a:rPr sz="2400" spc="25" dirty="0"/>
              <a:t> </a:t>
            </a:r>
            <a:r>
              <a:rPr sz="2400" spc="-5" dirty="0"/>
              <a:t>should</a:t>
            </a:r>
            <a:r>
              <a:rPr sz="2400" spc="45" dirty="0"/>
              <a:t> </a:t>
            </a:r>
            <a:r>
              <a:rPr sz="2400" spc="-5" dirty="0"/>
              <a:t>be</a:t>
            </a:r>
            <a:r>
              <a:rPr sz="2400" spc="45" dirty="0"/>
              <a:t> </a:t>
            </a:r>
            <a:r>
              <a:rPr sz="2400" b="1" spc="-10" dirty="0">
                <a:cs typeface="Calibri"/>
              </a:rPr>
              <a:t>proclaimed</a:t>
            </a:r>
            <a:r>
              <a:rPr sz="2400" b="1" spc="25" dirty="0">
                <a:cs typeface="Calibri"/>
              </a:rPr>
              <a:t> </a:t>
            </a:r>
            <a:r>
              <a:rPr sz="2400" b="1" spc="-5" dirty="0">
                <a:cs typeface="Calibri"/>
              </a:rPr>
              <a:t>and</a:t>
            </a:r>
            <a:r>
              <a:rPr sz="2400" b="1" spc="25" dirty="0">
                <a:cs typeface="Calibri"/>
              </a:rPr>
              <a:t> </a:t>
            </a:r>
            <a:r>
              <a:rPr sz="2400" b="1" spc="-10" dirty="0">
                <a:cs typeface="Calibri"/>
              </a:rPr>
              <a:t>promoted</a:t>
            </a:r>
            <a:r>
              <a:rPr sz="2400" b="1" spc="30" dirty="0">
                <a:cs typeface="Calibri"/>
              </a:rPr>
              <a:t> </a:t>
            </a:r>
            <a:r>
              <a:rPr sz="2400" spc="-5" dirty="0"/>
              <a:t>by</a:t>
            </a:r>
            <a:r>
              <a:rPr sz="2400" spc="30" dirty="0"/>
              <a:t> </a:t>
            </a:r>
            <a:r>
              <a:rPr sz="2400" dirty="0"/>
              <a:t>all</a:t>
            </a:r>
            <a:r>
              <a:rPr sz="2400" spc="20" dirty="0"/>
              <a:t> </a:t>
            </a:r>
            <a:r>
              <a:rPr sz="2400" dirty="0"/>
              <a:t>the</a:t>
            </a:r>
            <a:r>
              <a:rPr sz="2400" spc="20" dirty="0"/>
              <a:t> </a:t>
            </a:r>
            <a:r>
              <a:rPr sz="2400" spc="-10" dirty="0"/>
              <a:t>relevant</a:t>
            </a:r>
            <a:r>
              <a:rPr sz="2400" spc="30" dirty="0"/>
              <a:t> </a:t>
            </a:r>
            <a:r>
              <a:rPr lang="it-IT" sz="2400" dirty="0"/>
              <a:t>institutions </a:t>
            </a:r>
            <a:r>
              <a:rPr sz="2400" dirty="0"/>
              <a:t>and</a:t>
            </a:r>
            <a:r>
              <a:rPr sz="2400" spc="20" dirty="0"/>
              <a:t> </a:t>
            </a:r>
            <a:r>
              <a:rPr sz="2400" spc="-15" dirty="0"/>
              <a:t>stakeholders,</a:t>
            </a:r>
            <a:r>
              <a:rPr sz="2400" spc="45" dirty="0"/>
              <a:t> </a:t>
            </a:r>
            <a:r>
              <a:rPr sz="2400" spc="-10" dirty="0"/>
              <a:t>professionals,</a:t>
            </a:r>
            <a:r>
              <a:rPr sz="2400" spc="50" dirty="0"/>
              <a:t> </a:t>
            </a:r>
            <a:r>
              <a:rPr sz="2400" spc="-5" dirty="0"/>
              <a:t>associations,</a:t>
            </a:r>
            <a:r>
              <a:rPr lang="it-IT" sz="2400" spc="-5" dirty="0"/>
              <a:t> </a:t>
            </a:r>
            <a:r>
              <a:rPr sz="2400" spc="-5" dirty="0"/>
              <a:t>citizens.</a:t>
            </a:r>
          </a:p>
        </p:txBody>
      </p:sp>
      <p:pic>
        <p:nvPicPr>
          <p:cNvPr id="8" name="object 8"/>
          <p:cNvPicPr/>
          <p:nvPr/>
        </p:nvPicPr>
        <p:blipFill>
          <a:blip r:embed="rId2" cstate="print"/>
          <a:stretch>
            <a:fillRect/>
          </a:stretch>
        </p:blipFill>
        <p:spPr>
          <a:xfrm>
            <a:off x="9430870" y="217790"/>
            <a:ext cx="2122975" cy="918071"/>
          </a:xfrm>
          <a:prstGeom prst="rect">
            <a:avLst/>
          </a:prstGeom>
        </p:spPr>
      </p:pic>
      <p:pic>
        <p:nvPicPr>
          <p:cNvPr id="2" name="Immagine 1">
            <a:extLst>
              <a:ext uri="{FF2B5EF4-FFF2-40B4-BE49-F238E27FC236}">
                <a16:creationId xmlns:a16="http://schemas.microsoft.com/office/drawing/2014/main" id="{F4DA044C-1D7A-787B-E92D-0474B8A63253}"/>
              </a:ext>
            </a:extLst>
          </p:cNvPr>
          <p:cNvPicPr>
            <a:picLocks noChangeAspect="1"/>
          </p:cNvPicPr>
          <p:nvPr/>
        </p:nvPicPr>
        <p:blipFill>
          <a:blip r:embed="rId3"/>
          <a:stretch>
            <a:fillRect/>
          </a:stretch>
        </p:blipFill>
        <p:spPr>
          <a:xfrm>
            <a:off x="6703773" y="2109935"/>
            <a:ext cx="2233936" cy="1167412"/>
          </a:xfrm>
          <a:prstGeom prst="rect">
            <a:avLst/>
          </a:prstGeom>
        </p:spPr>
      </p:pic>
      <p:pic>
        <p:nvPicPr>
          <p:cNvPr id="10" name="Immagine 9">
            <a:extLst>
              <a:ext uri="{FF2B5EF4-FFF2-40B4-BE49-F238E27FC236}">
                <a16:creationId xmlns:a16="http://schemas.microsoft.com/office/drawing/2014/main" id="{5CAD1EA8-F8C4-79C3-E374-953513F660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70894" y="1328486"/>
            <a:ext cx="2876435" cy="537447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DDAAF-836E-8450-32E5-2F26D4914669}"/>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3A13AFA9-3CA2-31B4-4548-7FDFB553F3E9}"/>
              </a:ext>
            </a:extLst>
          </p:cNvPr>
          <p:cNvSpPr txBox="1">
            <a:spLocks noGrp="1"/>
          </p:cNvSpPr>
          <p:nvPr>
            <p:ph type="title"/>
          </p:nvPr>
        </p:nvSpPr>
        <p:spPr>
          <a:xfrm>
            <a:off x="3608945" y="494685"/>
            <a:ext cx="7496179" cy="505267"/>
          </a:xfrm>
          <a:prstGeom prst="rect">
            <a:avLst/>
          </a:prstGeom>
        </p:spPr>
        <p:txBody>
          <a:bodyPr vert="horz" wrap="square" lIns="0" tIns="12700" rIns="0" bIns="0" rtlCol="0">
            <a:spAutoFit/>
          </a:bodyPr>
          <a:lstStyle/>
          <a:p>
            <a:pPr marL="12700">
              <a:lnSpc>
                <a:spcPct val="100000"/>
              </a:lnSpc>
              <a:spcBef>
                <a:spcPts val="100"/>
              </a:spcBef>
            </a:pPr>
            <a:r>
              <a:rPr sz="3200" b="1" dirty="0">
                <a:solidFill>
                  <a:srgbClr val="0070C0"/>
                </a:solidFill>
                <a:latin typeface="Calibri"/>
                <a:cs typeface="Calibri"/>
              </a:rPr>
              <a:t>European Charter of Patients’ </a:t>
            </a:r>
            <a:r>
              <a:rPr lang="it-IT" sz="3200" b="1" dirty="0">
                <a:solidFill>
                  <a:srgbClr val="0070C0"/>
                </a:solidFill>
                <a:latin typeface="Calibri"/>
                <a:cs typeface="Calibri"/>
              </a:rPr>
              <a:t>R</a:t>
            </a:r>
            <a:r>
              <a:rPr sz="3200" b="1" dirty="0" err="1">
                <a:solidFill>
                  <a:srgbClr val="0070C0"/>
                </a:solidFill>
                <a:latin typeface="Calibri"/>
                <a:cs typeface="Calibri"/>
              </a:rPr>
              <a:t>ights</a:t>
            </a:r>
            <a:r>
              <a:rPr sz="3200" b="1" dirty="0">
                <a:solidFill>
                  <a:srgbClr val="0070C0"/>
                </a:solidFill>
                <a:latin typeface="Calibri"/>
                <a:cs typeface="Calibri"/>
              </a:rPr>
              <a:t> </a:t>
            </a:r>
          </a:p>
        </p:txBody>
      </p:sp>
      <p:sp>
        <p:nvSpPr>
          <p:cNvPr id="7" name="object 7">
            <a:extLst>
              <a:ext uri="{FF2B5EF4-FFF2-40B4-BE49-F238E27FC236}">
                <a16:creationId xmlns:a16="http://schemas.microsoft.com/office/drawing/2014/main" id="{25229BBE-5CBC-61A9-0DDF-3C429A46A673}"/>
              </a:ext>
            </a:extLst>
          </p:cNvPr>
          <p:cNvSpPr txBox="1"/>
          <p:nvPr/>
        </p:nvSpPr>
        <p:spPr>
          <a:xfrm>
            <a:off x="413067" y="1911769"/>
            <a:ext cx="11365865" cy="3543278"/>
          </a:xfrm>
          <a:prstGeom prst="rect">
            <a:avLst/>
          </a:prstGeom>
        </p:spPr>
        <p:txBody>
          <a:bodyPr vert="horz" wrap="square" lIns="0" tIns="11430" rIns="0" bIns="0" rtlCol="0">
            <a:spAutoFit/>
          </a:bodyPr>
          <a:lstStyle/>
          <a:p>
            <a:pPr marL="12700" marR="5080" algn="just">
              <a:lnSpc>
                <a:spcPct val="100000"/>
              </a:lnSpc>
              <a:spcBef>
                <a:spcPts val="90"/>
              </a:spcBef>
            </a:pPr>
            <a:r>
              <a:rPr sz="2000" spc="-5" dirty="0">
                <a:latin typeface="Calibri"/>
                <a:cs typeface="Calibri"/>
              </a:rPr>
              <a:t>In</a:t>
            </a:r>
            <a:r>
              <a:rPr sz="2000" dirty="0">
                <a:latin typeface="Calibri"/>
                <a:cs typeface="Calibri"/>
              </a:rPr>
              <a:t> </a:t>
            </a:r>
            <a:r>
              <a:rPr sz="2000" spc="-10" dirty="0">
                <a:latin typeface="Calibri"/>
                <a:cs typeface="Calibri"/>
              </a:rPr>
              <a:t>2002, </a:t>
            </a:r>
            <a:r>
              <a:rPr lang="it-IT" sz="2000" spc="-10" dirty="0">
                <a:latin typeface="Calibri"/>
                <a:cs typeface="Calibri"/>
              </a:rPr>
              <a:t>Cittadinanzattiva-Active </a:t>
            </a:r>
            <a:r>
              <a:rPr lang="it-IT" sz="2000" spc="-10" dirty="0" err="1">
                <a:latin typeface="Calibri"/>
                <a:cs typeface="Calibri"/>
              </a:rPr>
              <a:t>Citizenship</a:t>
            </a:r>
            <a:r>
              <a:rPr lang="it-IT" sz="2000" spc="-10" dirty="0">
                <a:latin typeface="Calibri"/>
                <a:cs typeface="Calibri"/>
              </a:rPr>
              <a:t> Network, </a:t>
            </a:r>
            <a:r>
              <a:rPr sz="2000" spc="-10" dirty="0">
                <a:latin typeface="Calibri"/>
                <a:cs typeface="Calibri"/>
              </a:rPr>
              <a:t>together</a:t>
            </a:r>
            <a:r>
              <a:rPr sz="2000" spc="-5" dirty="0">
                <a:latin typeface="Calibri"/>
                <a:cs typeface="Calibri"/>
              </a:rPr>
              <a:t> </a:t>
            </a:r>
            <a:r>
              <a:rPr sz="2000" dirty="0">
                <a:latin typeface="Calibri"/>
                <a:cs typeface="Calibri"/>
              </a:rPr>
              <a:t>with</a:t>
            </a:r>
            <a:r>
              <a:rPr sz="2000" spc="5" dirty="0">
                <a:latin typeface="Calibri"/>
                <a:cs typeface="Calibri"/>
              </a:rPr>
              <a:t> </a:t>
            </a:r>
            <a:r>
              <a:rPr sz="2000" spc="-15" dirty="0">
                <a:latin typeface="Calibri"/>
                <a:cs typeface="Calibri"/>
              </a:rPr>
              <a:t>organizations</a:t>
            </a:r>
            <a:r>
              <a:rPr sz="2000" spc="-10" dirty="0">
                <a:latin typeface="Calibri"/>
                <a:cs typeface="Calibri"/>
              </a:rPr>
              <a:t> </a:t>
            </a:r>
            <a:r>
              <a:rPr sz="2000" spc="-15" dirty="0">
                <a:latin typeface="Calibri"/>
                <a:cs typeface="Calibri"/>
              </a:rPr>
              <a:t>from</a:t>
            </a:r>
            <a:r>
              <a:rPr sz="2000" spc="-10" dirty="0">
                <a:latin typeface="Calibri"/>
                <a:cs typeface="Calibri"/>
              </a:rPr>
              <a:t> 15</a:t>
            </a:r>
            <a:r>
              <a:rPr sz="2000" spc="-5" dirty="0">
                <a:latin typeface="Calibri"/>
                <a:cs typeface="Calibri"/>
              </a:rPr>
              <a:t> </a:t>
            </a:r>
            <a:r>
              <a:rPr sz="2000" dirty="0">
                <a:latin typeface="Calibri"/>
                <a:cs typeface="Calibri"/>
              </a:rPr>
              <a:t>EU</a:t>
            </a:r>
            <a:r>
              <a:rPr sz="2000" spc="5" dirty="0">
                <a:latin typeface="Calibri"/>
                <a:cs typeface="Calibri"/>
              </a:rPr>
              <a:t> </a:t>
            </a:r>
            <a:r>
              <a:rPr sz="2000" spc="-10" dirty="0">
                <a:latin typeface="Calibri"/>
                <a:cs typeface="Calibri"/>
              </a:rPr>
              <a:t>countries,</a:t>
            </a:r>
            <a:r>
              <a:rPr sz="2000" spc="-5" dirty="0">
                <a:latin typeface="Calibri"/>
                <a:cs typeface="Calibri"/>
              </a:rPr>
              <a:t> </a:t>
            </a:r>
            <a:r>
              <a:rPr lang="it-IT" sz="2000" spc="-5" dirty="0">
                <a:latin typeface="Calibri"/>
                <a:cs typeface="Calibri"/>
              </a:rPr>
              <a:t>draft</a:t>
            </a:r>
            <a:r>
              <a:rPr sz="2000" spc="-5" dirty="0">
                <a:latin typeface="Calibri"/>
                <a:cs typeface="Calibri"/>
              </a:rPr>
              <a:t>ed</a:t>
            </a:r>
            <a:r>
              <a:rPr sz="2000" dirty="0">
                <a:latin typeface="Calibri"/>
                <a:cs typeface="Calibri"/>
              </a:rPr>
              <a:t> </a:t>
            </a:r>
            <a:r>
              <a:rPr sz="2000" spc="-5" dirty="0">
                <a:latin typeface="Calibri"/>
                <a:cs typeface="Calibri"/>
              </a:rPr>
              <a:t>the</a:t>
            </a:r>
            <a:r>
              <a:rPr sz="2000" dirty="0">
                <a:latin typeface="Calibri"/>
                <a:cs typeface="Calibri"/>
              </a:rPr>
              <a:t> </a:t>
            </a:r>
            <a:r>
              <a:rPr sz="2000" b="1" u="heavy" spc="-10" dirty="0">
                <a:uFill>
                  <a:solidFill>
                    <a:srgbClr val="0462C1"/>
                  </a:solidFill>
                </a:uFill>
                <a:latin typeface="Calibri"/>
                <a:cs typeface="Calibri"/>
                <a:hlinkClick r:id="rId2"/>
              </a:rPr>
              <a:t>European</a:t>
            </a:r>
            <a:r>
              <a:rPr sz="2000" b="1" u="heavy" spc="430" dirty="0">
                <a:uFill>
                  <a:solidFill>
                    <a:srgbClr val="0462C1"/>
                  </a:solidFill>
                </a:uFill>
                <a:latin typeface="Calibri"/>
                <a:cs typeface="Calibri"/>
                <a:hlinkClick r:id="rId2"/>
              </a:rPr>
              <a:t> </a:t>
            </a:r>
            <a:r>
              <a:rPr sz="2000" b="1" u="heavy" spc="-5" dirty="0">
                <a:uFill>
                  <a:solidFill>
                    <a:srgbClr val="0462C1"/>
                  </a:solidFill>
                </a:uFill>
                <a:latin typeface="Calibri"/>
                <a:cs typeface="Calibri"/>
                <a:hlinkClick r:id="rId2"/>
              </a:rPr>
              <a:t>Charter</a:t>
            </a:r>
            <a:r>
              <a:rPr sz="2000" b="1" u="heavy" spc="440" dirty="0">
                <a:uFill>
                  <a:solidFill>
                    <a:srgbClr val="0462C1"/>
                  </a:solidFill>
                </a:uFill>
                <a:latin typeface="Calibri"/>
                <a:cs typeface="Calibri"/>
                <a:hlinkClick r:id="rId2"/>
              </a:rPr>
              <a:t> </a:t>
            </a:r>
            <a:r>
              <a:rPr sz="2000" b="1" u="heavy" dirty="0">
                <a:uFill>
                  <a:solidFill>
                    <a:srgbClr val="0462C1"/>
                  </a:solidFill>
                </a:uFill>
                <a:latin typeface="Calibri"/>
                <a:cs typeface="Calibri"/>
                <a:hlinkClick r:id="rId2"/>
              </a:rPr>
              <a:t>of </a:t>
            </a:r>
            <a:r>
              <a:rPr sz="2000" b="1" u="heavy" spc="-15" dirty="0">
                <a:uFill>
                  <a:solidFill>
                    <a:srgbClr val="0462C1"/>
                  </a:solidFill>
                </a:uFill>
                <a:latin typeface="Calibri"/>
                <a:cs typeface="Calibri"/>
                <a:hlinkClick r:id="rId2"/>
              </a:rPr>
              <a:t>Patients’ </a:t>
            </a:r>
            <a:r>
              <a:rPr sz="2000" b="1" u="heavy" spc="-10" dirty="0">
                <a:uFill>
                  <a:solidFill>
                    <a:srgbClr val="0462C1"/>
                  </a:solidFill>
                </a:uFill>
                <a:latin typeface="Calibri"/>
                <a:cs typeface="Calibri"/>
                <a:hlinkClick r:id="rId2"/>
              </a:rPr>
              <a:t>Rights</a:t>
            </a:r>
            <a:r>
              <a:rPr sz="2000" spc="-10" dirty="0">
                <a:latin typeface="Calibri"/>
                <a:cs typeface="Calibri"/>
              </a:rPr>
              <a:t>. </a:t>
            </a:r>
            <a:r>
              <a:rPr sz="2000" spc="-5" dirty="0">
                <a:latin typeface="Calibri"/>
                <a:cs typeface="Calibri"/>
              </a:rPr>
              <a:t>It lists </a:t>
            </a:r>
            <a:r>
              <a:rPr sz="2000" spc="-10" dirty="0">
                <a:latin typeface="Calibri"/>
                <a:cs typeface="Calibri"/>
              </a:rPr>
              <a:t>14 </a:t>
            </a:r>
            <a:r>
              <a:rPr sz="2000" spc="-5" dirty="0">
                <a:latin typeface="Calibri"/>
                <a:cs typeface="Calibri"/>
              </a:rPr>
              <a:t>fundamental patients’ rights, which </a:t>
            </a:r>
            <a:r>
              <a:rPr sz="2000" dirty="0">
                <a:latin typeface="Calibri"/>
                <a:cs typeface="Calibri"/>
              </a:rPr>
              <a:t>each EU </a:t>
            </a:r>
            <a:r>
              <a:rPr sz="2000" spc="-10" dirty="0">
                <a:latin typeface="Calibri"/>
                <a:cs typeface="Calibri"/>
              </a:rPr>
              <a:t>country must protect </a:t>
            </a:r>
            <a:r>
              <a:rPr sz="2000" dirty="0">
                <a:latin typeface="Calibri"/>
                <a:cs typeface="Calibri"/>
              </a:rPr>
              <a:t>and </a:t>
            </a:r>
            <a:r>
              <a:rPr sz="2000" spc="-10" dirty="0">
                <a:latin typeface="Calibri"/>
                <a:cs typeface="Calibri"/>
              </a:rPr>
              <a:t>guarantee. </a:t>
            </a:r>
            <a:r>
              <a:rPr sz="2000" spc="-5" dirty="0">
                <a:latin typeface="Calibri"/>
                <a:cs typeface="Calibri"/>
              </a:rPr>
              <a:t> </a:t>
            </a:r>
            <a:r>
              <a:rPr sz="2000" spc="-15" dirty="0">
                <a:latin typeface="Calibri"/>
                <a:cs typeface="Calibri"/>
              </a:rPr>
              <a:t>Drafted </a:t>
            </a:r>
            <a:r>
              <a:rPr sz="2000" spc="-10" dirty="0">
                <a:latin typeface="Calibri"/>
                <a:cs typeface="Calibri"/>
              </a:rPr>
              <a:t>in </a:t>
            </a:r>
            <a:r>
              <a:rPr lang="it-IT" sz="2000" spc="-10" dirty="0">
                <a:latin typeface="Calibri"/>
                <a:cs typeface="Calibri"/>
              </a:rPr>
              <a:t>21</a:t>
            </a:r>
            <a:r>
              <a:rPr sz="2000" spc="-10" dirty="0">
                <a:latin typeface="Calibri"/>
                <a:cs typeface="Calibri"/>
              </a:rPr>
              <a:t> languages, </a:t>
            </a:r>
            <a:r>
              <a:rPr sz="2000" spc="-5" dirty="0">
                <a:latin typeface="Calibri"/>
                <a:cs typeface="Calibri"/>
              </a:rPr>
              <a:t>it has </a:t>
            </a:r>
            <a:r>
              <a:rPr sz="2000" spc="-10" dirty="0">
                <a:latin typeface="Calibri"/>
                <a:cs typeface="Calibri"/>
              </a:rPr>
              <a:t>become </a:t>
            </a:r>
            <a:r>
              <a:rPr sz="2000" spc="-5" dirty="0">
                <a:latin typeface="Calibri"/>
                <a:cs typeface="Calibri"/>
              </a:rPr>
              <a:t>a </a:t>
            </a:r>
            <a:r>
              <a:rPr sz="2000" spc="-20" dirty="0">
                <a:latin typeface="Calibri"/>
                <a:cs typeface="Calibri"/>
              </a:rPr>
              <a:t>reference </a:t>
            </a:r>
            <a:r>
              <a:rPr sz="2000" spc="-25" dirty="0">
                <a:latin typeface="Calibri"/>
                <a:cs typeface="Calibri"/>
              </a:rPr>
              <a:t>for </a:t>
            </a:r>
            <a:r>
              <a:rPr sz="2000" dirty="0">
                <a:latin typeface="Calibri"/>
                <a:cs typeface="Calibri"/>
              </a:rPr>
              <a:t>EU </a:t>
            </a:r>
            <a:r>
              <a:rPr sz="2000" spc="-10" dirty="0">
                <a:latin typeface="Calibri"/>
                <a:cs typeface="Calibri"/>
              </a:rPr>
              <a:t>citizens’ </a:t>
            </a:r>
            <a:r>
              <a:rPr sz="2000" spc="-5" dirty="0">
                <a:latin typeface="Calibri"/>
                <a:cs typeface="Calibri"/>
              </a:rPr>
              <a:t>rights </a:t>
            </a:r>
            <a:r>
              <a:rPr sz="2000" spc="-10" dirty="0">
                <a:latin typeface="Calibri"/>
                <a:cs typeface="Calibri"/>
              </a:rPr>
              <a:t>in healthcare </a:t>
            </a:r>
            <a:r>
              <a:rPr sz="2000" spc="-5" dirty="0">
                <a:latin typeface="Calibri"/>
                <a:cs typeface="Calibri"/>
              </a:rPr>
              <a:t>and a </a:t>
            </a:r>
            <a:r>
              <a:rPr sz="2000" spc="-10" dirty="0">
                <a:latin typeface="Calibri"/>
                <a:cs typeface="Calibri"/>
              </a:rPr>
              <a:t>milestone </a:t>
            </a:r>
            <a:r>
              <a:rPr sz="2000" spc="-15" dirty="0">
                <a:latin typeface="Calibri"/>
                <a:cs typeface="Calibri"/>
              </a:rPr>
              <a:t>for </a:t>
            </a:r>
            <a:r>
              <a:rPr sz="2000" spc="-10" dirty="0">
                <a:latin typeface="Calibri"/>
                <a:cs typeface="Calibri"/>
              </a:rPr>
              <a:t> </a:t>
            </a:r>
            <a:r>
              <a:rPr sz="2000" spc="-5" dirty="0">
                <a:latin typeface="Calibri"/>
                <a:cs typeface="Calibri"/>
              </a:rPr>
              <a:t>other</a:t>
            </a:r>
            <a:r>
              <a:rPr sz="2000" spc="5" dirty="0">
                <a:latin typeface="Calibri"/>
                <a:cs typeface="Calibri"/>
              </a:rPr>
              <a:t> </a:t>
            </a:r>
            <a:r>
              <a:rPr sz="2000" dirty="0">
                <a:latin typeface="Calibri"/>
                <a:cs typeface="Calibri"/>
              </a:rPr>
              <a:t>EU</a:t>
            </a:r>
            <a:r>
              <a:rPr sz="2000" spc="-5" dirty="0">
                <a:latin typeface="Calibri"/>
                <a:cs typeface="Calibri"/>
              </a:rPr>
              <a:t> </a:t>
            </a:r>
            <a:r>
              <a:rPr sz="2000" spc="-10" dirty="0">
                <a:latin typeface="Calibri"/>
                <a:cs typeface="Calibri"/>
              </a:rPr>
              <a:t>Charters.</a:t>
            </a:r>
            <a:endParaRPr sz="2000" dirty="0">
              <a:latin typeface="Calibri"/>
              <a:cs typeface="Calibri"/>
            </a:endParaRPr>
          </a:p>
          <a:p>
            <a:pPr>
              <a:lnSpc>
                <a:spcPct val="100000"/>
              </a:lnSpc>
              <a:spcBef>
                <a:spcPts val="25"/>
              </a:spcBef>
            </a:pPr>
            <a:endParaRPr sz="1950" dirty="0">
              <a:latin typeface="Calibri"/>
              <a:cs typeface="Calibri"/>
            </a:endParaRPr>
          </a:p>
          <a:p>
            <a:pPr marL="12700">
              <a:lnSpc>
                <a:spcPct val="100000"/>
              </a:lnSpc>
            </a:pPr>
            <a:r>
              <a:rPr sz="2000" b="1" spc="-20" dirty="0">
                <a:latin typeface="Calibri"/>
                <a:cs typeface="Calibri"/>
              </a:rPr>
              <a:t>Why?</a:t>
            </a:r>
            <a:endParaRPr sz="2000" dirty="0">
              <a:latin typeface="Calibri"/>
              <a:cs typeface="Calibri"/>
            </a:endParaRPr>
          </a:p>
          <a:p>
            <a:pPr marL="356870" marR="8255" indent="-344805">
              <a:lnSpc>
                <a:spcPct val="100000"/>
              </a:lnSpc>
              <a:spcBef>
                <a:spcPts val="600"/>
              </a:spcBef>
              <a:buFont typeface="Arial MT"/>
              <a:buChar char="•"/>
              <a:tabLst>
                <a:tab pos="356870" algn="l"/>
                <a:tab pos="357505" algn="l"/>
              </a:tabLst>
            </a:pPr>
            <a:r>
              <a:rPr sz="2000" spc="-95" dirty="0">
                <a:latin typeface="Calibri"/>
                <a:cs typeface="Calibri"/>
              </a:rPr>
              <a:t>To</a:t>
            </a:r>
            <a:r>
              <a:rPr sz="2000" spc="170" dirty="0">
                <a:latin typeface="Calibri"/>
                <a:cs typeface="Calibri"/>
              </a:rPr>
              <a:t> </a:t>
            </a:r>
            <a:r>
              <a:rPr sz="2000" spc="-5" dirty="0">
                <a:latin typeface="Calibri"/>
                <a:cs typeface="Calibri"/>
              </a:rPr>
              <a:t>bring</a:t>
            </a:r>
            <a:r>
              <a:rPr sz="2000" spc="80" dirty="0">
                <a:latin typeface="Calibri"/>
                <a:cs typeface="Calibri"/>
              </a:rPr>
              <a:t> </a:t>
            </a:r>
            <a:r>
              <a:rPr sz="2000" spc="-15" dirty="0">
                <a:latin typeface="Calibri"/>
                <a:cs typeface="Calibri"/>
              </a:rPr>
              <a:t>together</a:t>
            </a:r>
            <a:r>
              <a:rPr sz="2000" spc="90" dirty="0">
                <a:latin typeface="Calibri"/>
                <a:cs typeface="Calibri"/>
              </a:rPr>
              <a:t> </a:t>
            </a:r>
            <a:r>
              <a:rPr sz="2000" spc="5" dirty="0">
                <a:latin typeface="Calibri"/>
                <a:cs typeface="Calibri"/>
              </a:rPr>
              <a:t>the</a:t>
            </a:r>
            <a:r>
              <a:rPr sz="2000" spc="55" dirty="0">
                <a:latin typeface="Calibri"/>
                <a:cs typeface="Calibri"/>
              </a:rPr>
              <a:t> </a:t>
            </a:r>
            <a:r>
              <a:rPr sz="2000" dirty="0">
                <a:latin typeface="Calibri"/>
                <a:cs typeface="Calibri"/>
              </a:rPr>
              <a:t>inalienable</a:t>
            </a:r>
            <a:r>
              <a:rPr sz="2000" spc="70" dirty="0">
                <a:latin typeface="Calibri"/>
                <a:cs typeface="Calibri"/>
              </a:rPr>
              <a:t> </a:t>
            </a:r>
            <a:r>
              <a:rPr sz="2000" spc="-5" dirty="0">
                <a:latin typeface="Calibri"/>
                <a:cs typeface="Calibri"/>
              </a:rPr>
              <a:t>patients’</a:t>
            </a:r>
            <a:r>
              <a:rPr sz="2000" spc="90" dirty="0">
                <a:latin typeface="Calibri"/>
                <a:cs typeface="Calibri"/>
              </a:rPr>
              <a:t> </a:t>
            </a:r>
            <a:r>
              <a:rPr sz="2000" spc="-5" dirty="0">
                <a:latin typeface="Calibri"/>
                <a:cs typeface="Calibri"/>
              </a:rPr>
              <a:t>rights</a:t>
            </a:r>
            <a:r>
              <a:rPr sz="2000" spc="65" dirty="0">
                <a:latin typeface="Calibri"/>
                <a:cs typeface="Calibri"/>
              </a:rPr>
              <a:t> </a:t>
            </a:r>
            <a:r>
              <a:rPr sz="2000" spc="-5" dirty="0">
                <a:latin typeface="Calibri"/>
                <a:cs typeface="Calibri"/>
              </a:rPr>
              <a:t>which</a:t>
            </a:r>
            <a:r>
              <a:rPr sz="2000" spc="85" dirty="0">
                <a:latin typeface="Calibri"/>
                <a:cs typeface="Calibri"/>
              </a:rPr>
              <a:t> </a:t>
            </a:r>
            <a:r>
              <a:rPr sz="2000" spc="-10" dirty="0">
                <a:latin typeface="Calibri"/>
                <a:cs typeface="Calibri"/>
              </a:rPr>
              <a:t>each</a:t>
            </a:r>
            <a:endParaRPr lang="it-IT" sz="2000" spc="95" dirty="0">
              <a:latin typeface="Calibri"/>
              <a:cs typeface="Calibri"/>
            </a:endParaRPr>
          </a:p>
          <a:p>
            <a:pPr marL="12065" marR="8255">
              <a:lnSpc>
                <a:spcPct val="100000"/>
              </a:lnSpc>
              <a:spcBef>
                <a:spcPts val="600"/>
              </a:spcBef>
              <a:tabLst>
                <a:tab pos="356870" algn="l"/>
                <a:tab pos="357505" algn="l"/>
              </a:tabLst>
            </a:pPr>
            <a:r>
              <a:rPr lang="it-IT" sz="2000" spc="95" dirty="0">
                <a:latin typeface="Calibri"/>
                <a:cs typeface="Calibri"/>
              </a:rPr>
              <a:t>      </a:t>
            </a:r>
            <a:r>
              <a:rPr sz="2000" dirty="0">
                <a:latin typeface="Calibri"/>
                <a:cs typeface="Calibri"/>
              </a:rPr>
              <a:t>EU</a:t>
            </a:r>
            <a:r>
              <a:rPr sz="2000" spc="85" dirty="0">
                <a:latin typeface="Calibri"/>
                <a:cs typeface="Calibri"/>
              </a:rPr>
              <a:t> </a:t>
            </a:r>
            <a:r>
              <a:rPr sz="2000" spc="-10" dirty="0">
                <a:latin typeface="Calibri"/>
                <a:cs typeface="Calibri"/>
              </a:rPr>
              <a:t>Member</a:t>
            </a:r>
            <a:r>
              <a:rPr sz="2000" spc="114" dirty="0">
                <a:latin typeface="Calibri"/>
                <a:cs typeface="Calibri"/>
              </a:rPr>
              <a:t> </a:t>
            </a:r>
            <a:r>
              <a:rPr sz="2000" spc="-15" dirty="0">
                <a:latin typeface="Calibri"/>
                <a:cs typeface="Calibri"/>
              </a:rPr>
              <a:t>State</a:t>
            </a:r>
            <a:r>
              <a:rPr sz="2000" spc="100" dirty="0">
                <a:latin typeface="Calibri"/>
                <a:cs typeface="Calibri"/>
              </a:rPr>
              <a:t> </a:t>
            </a:r>
            <a:r>
              <a:rPr sz="2000" spc="-5" dirty="0">
                <a:latin typeface="Calibri"/>
                <a:cs typeface="Calibri"/>
              </a:rPr>
              <a:t>should</a:t>
            </a:r>
            <a:r>
              <a:rPr sz="2000" spc="90" dirty="0">
                <a:latin typeface="Calibri"/>
                <a:cs typeface="Calibri"/>
              </a:rPr>
              <a:t> </a:t>
            </a:r>
            <a:r>
              <a:rPr sz="2000" spc="-15" dirty="0">
                <a:latin typeface="Calibri"/>
                <a:cs typeface="Calibri"/>
              </a:rPr>
              <a:t>protect</a:t>
            </a:r>
            <a:r>
              <a:rPr sz="2000" spc="95" dirty="0">
                <a:latin typeface="Calibri"/>
                <a:cs typeface="Calibri"/>
              </a:rPr>
              <a:t> </a:t>
            </a:r>
            <a:r>
              <a:rPr sz="2000" spc="-5" dirty="0">
                <a:latin typeface="Calibri"/>
                <a:cs typeface="Calibri"/>
              </a:rPr>
              <a:t>and </a:t>
            </a:r>
            <a:r>
              <a:rPr sz="2000" spc="-440" dirty="0">
                <a:latin typeface="Calibri"/>
                <a:cs typeface="Calibri"/>
              </a:rPr>
              <a:t> </a:t>
            </a:r>
            <a:r>
              <a:rPr sz="2000" spc="-15" dirty="0">
                <a:latin typeface="Calibri"/>
                <a:cs typeface="Calibri"/>
              </a:rPr>
              <a:t>guarantee</a:t>
            </a:r>
            <a:endParaRPr sz="2000" dirty="0">
              <a:latin typeface="Calibri"/>
              <a:cs typeface="Calibri"/>
            </a:endParaRPr>
          </a:p>
          <a:p>
            <a:pPr marL="356870" indent="-344805">
              <a:lnSpc>
                <a:spcPct val="100000"/>
              </a:lnSpc>
              <a:spcBef>
                <a:spcPts val="5"/>
              </a:spcBef>
              <a:buFont typeface="Arial MT"/>
              <a:buChar char="•"/>
              <a:tabLst>
                <a:tab pos="356870" algn="l"/>
                <a:tab pos="357505" algn="l"/>
              </a:tabLst>
            </a:pPr>
            <a:r>
              <a:rPr sz="2000" spc="-95" dirty="0">
                <a:latin typeface="Calibri"/>
                <a:cs typeface="Calibri"/>
              </a:rPr>
              <a:t>To</a:t>
            </a:r>
            <a:r>
              <a:rPr sz="2000" spc="5" dirty="0">
                <a:latin typeface="Calibri"/>
                <a:cs typeface="Calibri"/>
              </a:rPr>
              <a:t> </a:t>
            </a:r>
            <a:r>
              <a:rPr sz="2000" spc="-5" dirty="0">
                <a:latin typeface="Calibri"/>
                <a:cs typeface="Calibri"/>
              </a:rPr>
              <a:t>help</a:t>
            </a:r>
            <a:r>
              <a:rPr sz="2000" spc="20" dirty="0">
                <a:latin typeface="Calibri"/>
                <a:cs typeface="Calibri"/>
              </a:rPr>
              <a:t> </a:t>
            </a:r>
            <a:r>
              <a:rPr sz="2000" spc="-5" dirty="0">
                <a:latin typeface="Calibri"/>
                <a:cs typeface="Calibri"/>
              </a:rPr>
              <a:t>build</a:t>
            </a:r>
            <a:r>
              <a:rPr sz="2000" spc="10" dirty="0">
                <a:latin typeface="Calibri"/>
                <a:cs typeface="Calibri"/>
              </a:rPr>
              <a:t> </a:t>
            </a:r>
            <a:r>
              <a:rPr sz="2000" spc="-5" dirty="0">
                <a:latin typeface="Calibri"/>
                <a:cs typeface="Calibri"/>
              </a:rPr>
              <a:t>a</a:t>
            </a:r>
            <a:r>
              <a:rPr sz="2000" spc="-20" dirty="0">
                <a:latin typeface="Calibri"/>
                <a:cs typeface="Calibri"/>
              </a:rPr>
              <a:t> </a:t>
            </a:r>
            <a:r>
              <a:rPr sz="2000" spc="-10" dirty="0">
                <a:latin typeface="Calibri"/>
                <a:cs typeface="Calibri"/>
              </a:rPr>
              <a:t>European</a:t>
            </a:r>
            <a:r>
              <a:rPr sz="2000" spc="5" dirty="0">
                <a:latin typeface="Calibri"/>
                <a:cs typeface="Calibri"/>
              </a:rPr>
              <a:t> </a:t>
            </a:r>
            <a:r>
              <a:rPr sz="2000" spc="-10" dirty="0">
                <a:latin typeface="Calibri"/>
                <a:cs typeface="Calibri"/>
              </a:rPr>
              <a:t>identity</a:t>
            </a:r>
            <a:endParaRPr sz="2000" dirty="0">
              <a:latin typeface="Calibri"/>
              <a:cs typeface="Calibri"/>
            </a:endParaRPr>
          </a:p>
          <a:p>
            <a:pPr marL="356870" indent="-344805">
              <a:lnSpc>
                <a:spcPct val="100000"/>
              </a:lnSpc>
              <a:buFont typeface="Arial MT"/>
              <a:buChar char="•"/>
              <a:tabLst>
                <a:tab pos="356870" algn="l"/>
                <a:tab pos="357505" algn="l"/>
              </a:tabLst>
            </a:pPr>
            <a:r>
              <a:rPr sz="2000" spc="-95" dirty="0">
                <a:latin typeface="Calibri"/>
                <a:cs typeface="Calibri"/>
              </a:rPr>
              <a:t>To</a:t>
            </a:r>
            <a:r>
              <a:rPr sz="2000" spc="10" dirty="0">
                <a:latin typeface="Calibri"/>
                <a:cs typeface="Calibri"/>
              </a:rPr>
              <a:t> </a:t>
            </a:r>
            <a:r>
              <a:rPr sz="2000" spc="-20" dirty="0">
                <a:latin typeface="Calibri"/>
                <a:cs typeface="Calibri"/>
              </a:rPr>
              <a:t>facilitate</a:t>
            </a:r>
            <a:r>
              <a:rPr sz="2000" spc="75" dirty="0">
                <a:latin typeface="Calibri"/>
                <a:cs typeface="Calibri"/>
              </a:rPr>
              <a:t> </a:t>
            </a:r>
            <a:r>
              <a:rPr sz="2000" spc="-5" dirty="0">
                <a:latin typeface="Calibri"/>
                <a:cs typeface="Calibri"/>
              </a:rPr>
              <a:t>dialogue</a:t>
            </a:r>
            <a:r>
              <a:rPr sz="2000" spc="5" dirty="0">
                <a:latin typeface="Calibri"/>
                <a:cs typeface="Calibri"/>
              </a:rPr>
              <a:t> </a:t>
            </a:r>
            <a:r>
              <a:rPr sz="2000" spc="-5" dirty="0">
                <a:latin typeface="Calibri"/>
                <a:cs typeface="Calibri"/>
              </a:rPr>
              <a:t>among</a:t>
            </a:r>
            <a:r>
              <a:rPr sz="2000" spc="30" dirty="0">
                <a:latin typeface="Calibri"/>
                <a:cs typeface="Calibri"/>
              </a:rPr>
              <a:t> </a:t>
            </a:r>
            <a:r>
              <a:rPr sz="2000" spc="-20" dirty="0">
                <a:latin typeface="Calibri"/>
                <a:cs typeface="Calibri"/>
              </a:rPr>
              <a:t>different</a:t>
            </a:r>
            <a:r>
              <a:rPr sz="2000" spc="70" dirty="0">
                <a:latin typeface="Calibri"/>
                <a:cs typeface="Calibri"/>
              </a:rPr>
              <a:t> </a:t>
            </a:r>
            <a:r>
              <a:rPr sz="2000" spc="-20" dirty="0">
                <a:latin typeface="Calibri"/>
                <a:cs typeface="Calibri"/>
              </a:rPr>
              <a:t>stakeholders</a:t>
            </a:r>
            <a:r>
              <a:rPr sz="2000" spc="75" dirty="0">
                <a:latin typeface="Calibri"/>
                <a:cs typeface="Calibri"/>
              </a:rPr>
              <a:t> </a:t>
            </a:r>
            <a:r>
              <a:rPr sz="2000" spc="-5" dirty="0">
                <a:latin typeface="Calibri"/>
                <a:cs typeface="Calibri"/>
              </a:rPr>
              <a:t>and </a:t>
            </a:r>
            <a:r>
              <a:rPr sz="2000" spc="-25" dirty="0">
                <a:latin typeface="Calibri"/>
                <a:cs typeface="Calibri"/>
              </a:rPr>
              <a:t>for</a:t>
            </a:r>
            <a:r>
              <a:rPr sz="2000" spc="15" dirty="0">
                <a:latin typeface="Calibri"/>
                <a:cs typeface="Calibri"/>
              </a:rPr>
              <a:t> </a:t>
            </a:r>
            <a:endParaRPr lang="it-IT" sz="2000" spc="15" dirty="0">
              <a:latin typeface="Calibri"/>
              <a:cs typeface="Calibri"/>
            </a:endParaRPr>
          </a:p>
          <a:p>
            <a:pPr marL="12065">
              <a:lnSpc>
                <a:spcPct val="100000"/>
              </a:lnSpc>
              <a:tabLst>
                <a:tab pos="356870" algn="l"/>
                <a:tab pos="357505" algn="l"/>
              </a:tabLst>
            </a:pPr>
            <a:r>
              <a:rPr lang="it-IT" sz="2000" spc="15" dirty="0">
                <a:latin typeface="Calibri"/>
                <a:cs typeface="Calibri"/>
              </a:rPr>
              <a:t>	</a:t>
            </a:r>
            <a:r>
              <a:rPr sz="2000" spc="-10" dirty="0">
                <a:latin typeface="Calibri"/>
                <a:cs typeface="Calibri"/>
              </a:rPr>
              <a:t>setting</a:t>
            </a:r>
            <a:r>
              <a:rPr sz="2000" spc="35" dirty="0">
                <a:latin typeface="Calibri"/>
                <a:cs typeface="Calibri"/>
              </a:rPr>
              <a:t> </a:t>
            </a:r>
            <a:r>
              <a:rPr sz="2000" spc="-10" dirty="0">
                <a:latin typeface="Calibri"/>
                <a:cs typeface="Calibri"/>
              </a:rPr>
              <a:t>standards.</a:t>
            </a:r>
            <a:endParaRPr sz="2000" dirty="0">
              <a:latin typeface="Calibri"/>
              <a:cs typeface="Calibri"/>
            </a:endParaRPr>
          </a:p>
        </p:txBody>
      </p:sp>
      <p:pic>
        <p:nvPicPr>
          <p:cNvPr id="6" name="Immagine 5">
            <a:extLst>
              <a:ext uri="{FF2B5EF4-FFF2-40B4-BE49-F238E27FC236}">
                <a16:creationId xmlns:a16="http://schemas.microsoft.com/office/drawing/2014/main" id="{E8C35F04-DAE8-79BD-3028-320699E45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4227" y="3099683"/>
            <a:ext cx="2857500" cy="1600200"/>
          </a:xfrm>
          <a:prstGeom prst="rect">
            <a:avLst/>
          </a:prstGeom>
        </p:spPr>
      </p:pic>
      <p:pic>
        <p:nvPicPr>
          <p:cNvPr id="11" name="Immagine 10">
            <a:hlinkClick r:id="rId4"/>
            <a:extLst>
              <a:ext uri="{FF2B5EF4-FFF2-40B4-BE49-F238E27FC236}">
                <a16:creationId xmlns:a16="http://schemas.microsoft.com/office/drawing/2014/main" id="{7D49C486-F2B7-0EF1-F1A9-179CEEB87F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461" y="228245"/>
            <a:ext cx="1193461" cy="1604012"/>
          </a:xfrm>
          <a:prstGeom prst="rect">
            <a:avLst/>
          </a:prstGeom>
        </p:spPr>
      </p:pic>
      <p:pic>
        <p:nvPicPr>
          <p:cNvPr id="12" name="Immagine 11">
            <a:hlinkClick r:id="rId6"/>
            <a:extLst>
              <a:ext uri="{FF2B5EF4-FFF2-40B4-BE49-F238E27FC236}">
                <a16:creationId xmlns:a16="http://schemas.microsoft.com/office/drawing/2014/main" id="{886730D5-BA0C-7E06-B49B-85E1835931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1521" y="4677084"/>
            <a:ext cx="1567205" cy="1955873"/>
          </a:xfrm>
          <a:prstGeom prst="rect">
            <a:avLst/>
          </a:prstGeom>
        </p:spPr>
      </p:pic>
      <p:pic>
        <p:nvPicPr>
          <p:cNvPr id="13" name="Immagine 12">
            <a:hlinkClick r:id="rId8"/>
            <a:extLst>
              <a:ext uri="{FF2B5EF4-FFF2-40B4-BE49-F238E27FC236}">
                <a16:creationId xmlns:a16="http://schemas.microsoft.com/office/drawing/2014/main" id="{2669EBB7-28CB-A9C2-F436-1507E4B4BD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652353" y="225043"/>
            <a:ext cx="1190625" cy="1447800"/>
          </a:xfrm>
          <a:prstGeom prst="rect">
            <a:avLst/>
          </a:prstGeom>
        </p:spPr>
      </p:pic>
      <p:pic>
        <p:nvPicPr>
          <p:cNvPr id="14" name="Immagine 13">
            <a:hlinkClick r:id="rId10"/>
            <a:extLst>
              <a:ext uri="{FF2B5EF4-FFF2-40B4-BE49-F238E27FC236}">
                <a16:creationId xmlns:a16="http://schemas.microsoft.com/office/drawing/2014/main" id="{AFC25838-1F3E-D62C-0408-4964859D58B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8034" y="5470332"/>
            <a:ext cx="1289119" cy="1227242"/>
          </a:xfrm>
          <a:prstGeom prst="rect">
            <a:avLst/>
          </a:prstGeom>
        </p:spPr>
      </p:pic>
      <p:pic>
        <p:nvPicPr>
          <p:cNvPr id="15" name="Immagine 14">
            <a:hlinkClick r:id="rId12"/>
            <a:extLst>
              <a:ext uri="{FF2B5EF4-FFF2-40B4-BE49-F238E27FC236}">
                <a16:creationId xmlns:a16="http://schemas.microsoft.com/office/drawing/2014/main" id="{C9B774F0-F8B2-21C4-1FDD-43CCE2D9F87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729531" y="5425572"/>
            <a:ext cx="5275527" cy="1169729"/>
          </a:xfrm>
          <a:prstGeom prst="rect">
            <a:avLst/>
          </a:prstGeom>
        </p:spPr>
      </p:pic>
      <p:pic>
        <p:nvPicPr>
          <p:cNvPr id="16" name="Immagine 15">
            <a:hlinkClick r:id="rId14"/>
            <a:extLst>
              <a:ext uri="{FF2B5EF4-FFF2-40B4-BE49-F238E27FC236}">
                <a16:creationId xmlns:a16="http://schemas.microsoft.com/office/drawing/2014/main" id="{FEBCF454-BB57-DFC5-5467-2ED6D5210E9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502992" y="5057646"/>
            <a:ext cx="1320594" cy="1417009"/>
          </a:xfrm>
          <a:prstGeom prst="rect">
            <a:avLst/>
          </a:prstGeom>
        </p:spPr>
      </p:pic>
      <p:pic>
        <p:nvPicPr>
          <p:cNvPr id="17" name="Immagine 16">
            <a:hlinkClick r:id="rId16"/>
            <a:extLst>
              <a:ext uri="{FF2B5EF4-FFF2-40B4-BE49-F238E27FC236}">
                <a16:creationId xmlns:a16="http://schemas.microsoft.com/office/drawing/2014/main" id="{ABF3A47A-C907-9B9C-D562-808C8B5FBB4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924304" y="535125"/>
            <a:ext cx="1400539" cy="717076"/>
          </a:xfrm>
          <a:prstGeom prst="rect">
            <a:avLst/>
          </a:prstGeom>
        </p:spPr>
      </p:pic>
    </p:spTree>
    <p:extLst>
      <p:ext uri="{BB962C8B-B14F-4D97-AF65-F5344CB8AC3E}">
        <p14:creationId xmlns:p14="http://schemas.microsoft.com/office/powerpoint/2010/main" val="2451898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81CFB-1AEE-2548-D1A9-380F7918B596}"/>
            </a:ext>
          </a:extLst>
        </p:cNvPr>
        <p:cNvGrpSpPr/>
        <p:nvPr/>
      </p:nvGrpSpPr>
      <p:grpSpPr>
        <a:xfrm>
          <a:off x="0" y="0"/>
          <a:ext cx="0" cy="0"/>
          <a:chOff x="0" y="0"/>
          <a:chExt cx="0" cy="0"/>
        </a:xfrm>
      </p:grpSpPr>
      <p:sp>
        <p:nvSpPr>
          <p:cNvPr id="13" name="object 5">
            <a:extLst>
              <a:ext uri="{FF2B5EF4-FFF2-40B4-BE49-F238E27FC236}">
                <a16:creationId xmlns:a16="http://schemas.microsoft.com/office/drawing/2014/main" id="{B006AEB0-394A-D862-6B5A-FC0A1A14DB09}"/>
              </a:ext>
            </a:extLst>
          </p:cNvPr>
          <p:cNvSpPr txBox="1">
            <a:spLocks noGrp="1"/>
          </p:cNvSpPr>
          <p:nvPr>
            <p:ph type="title"/>
          </p:nvPr>
        </p:nvSpPr>
        <p:spPr>
          <a:xfrm>
            <a:off x="2522447" y="325175"/>
            <a:ext cx="6307733" cy="505267"/>
          </a:xfrm>
          <a:prstGeom prst="rect">
            <a:avLst/>
          </a:prstGeom>
        </p:spPr>
        <p:txBody>
          <a:bodyPr vert="horz" wrap="square" lIns="0" tIns="12700" rIns="0" bIns="0" rtlCol="0">
            <a:spAutoFit/>
          </a:bodyPr>
          <a:lstStyle/>
          <a:p>
            <a:pPr marL="12700">
              <a:lnSpc>
                <a:spcPct val="100000"/>
              </a:lnSpc>
              <a:spcBef>
                <a:spcPts val="100"/>
              </a:spcBef>
            </a:pPr>
            <a:r>
              <a:rPr lang="en-US" sz="3200" b="1" dirty="0">
                <a:solidFill>
                  <a:srgbClr val="0070C0"/>
                </a:solidFill>
                <a:latin typeface="Calibri"/>
                <a:cs typeface="Calibri"/>
              </a:rPr>
              <a:t>The EU Charter as an evaluation tool</a:t>
            </a:r>
            <a:endParaRPr sz="3200" b="1" dirty="0">
              <a:solidFill>
                <a:srgbClr val="0070C0"/>
              </a:solidFill>
              <a:latin typeface="Calibri"/>
              <a:cs typeface="Calibri"/>
            </a:endParaRPr>
          </a:p>
        </p:txBody>
      </p:sp>
      <p:pic>
        <p:nvPicPr>
          <p:cNvPr id="6" name="Immagine 5">
            <a:hlinkClick r:id="rId3"/>
            <a:extLst>
              <a:ext uri="{FF2B5EF4-FFF2-40B4-BE49-F238E27FC236}">
                <a16:creationId xmlns:a16="http://schemas.microsoft.com/office/drawing/2014/main" id="{10D6D5D2-8443-AB33-D65D-6B1FD0A3EB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5427" y="1133624"/>
            <a:ext cx="1970638" cy="2783917"/>
          </a:xfrm>
          <a:prstGeom prst="rect">
            <a:avLst/>
          </a:prstGeom>
        </p:spPr>
      </p:pic>
      <p:pic>
        <p:nvPicPr>
          <p:cNvPr id="11" name="Immagine 10">
            <a:hlinkClick r:id="rId5"/>
            <a:extLst>
              <a:ext uri="{FF2B5EF4-FFF2-40B4-BE49-F238E27FC236}">
                <a16:creationId xmlns:a16="http://schemas.microsoft.com/office/drawing/2014/main" id="{275BD8D5-EB1B-B032-29D5-E45DFC66D4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10871" y="149184"/>
            <a:ext cx="1999269" cy="2862263"/>
          </a:xfrm>
          <a:prstGeom prst="rect">
            <a:avLst/>
          </a:prstGeom>
        </p:spPr>
      </p:pic>
      <p:pic>
        <p:nvPicPr>
          <p:cNvPr id="15" name="Immagine 14">
            <a:extLst>
              <a:ext uri="{FF2B5EF4-FFF2-40B4-BE49-F238E27FC236}">
                <a16:creationId xmlns:a16="http://schemas.microsoft.com/office/drawing/2014/main" id="{A4CA7FC1-F888-14DF-0207-5C6D284DDE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8065" y="1092421"/>
            <a:ext cx="2801425" cy="2222993"/>
          </a:xfrm>
          <a:prstGeom prst="rect">
            <a:avLst/>
          </a:prstGeom>
        </p:spPr>
      </p:pic>
      <p:sp>
        <p:nvSpPr>
          <p:cNvPr id="19" name="CasellaDiTesto 18">
            <a:extLst>
              <a:ext uri="{FF2B5EF4-FFF2-40B4-BE49-F238E27FC236}">
                <a16:creationId xmlns:a16="http://schemas.microsoft.com/office/drawing/2014/main" id="{6009A86E-A226-23EC-54A1-3A2A1F7AA481}"/>
              </a:ext>
            </a:extLst>
          </p:cNvPr>
          <p:cNvSpPr txBox="1"/>
          <p:nvPr/>
        </p:nvSpPr>
        <p:spPr>
          <a:xfrm>
            <a:off x="7733529" y="1452977"/>
            <a:ext cx="1970638" cy="923330"/>
          </a:xfrm>
          <a:prstGeom prst="rect">
            <a:avLst/>
          </a:prstGeom>
          <a:noFill/>
        </p:spPr>
        <p:txBody>
          <a:bodyPr wrap="square">
            <a:spAutoFit/>
          </a:bodyPr>
          <a:lstStyle/>
          <a:p>
            <a:pPr algn="ctr"/>
            <a:r>
              <a:rPr lang="en-US" i="0" dirty="0">
                <a:solidFill>
                  <a:srgbClr val="333333"/>
                </a:solidFill>
                <a:effectLst/>
                <a:latin typeface="Calibri" panose="020F0502020204030204" pitchFamily="34" charset="0"/>
                <a:ea typeface="Calibri" panose="020F0502020204030204" pitchFamily="34" charset="0"/>
                <a:cs typeface="Calibri" panose="020F0502020204030204" pitchFamily="34" charset="0"/>
                <a:hlinkClick r:id="rId8"/>
              </a:rPr>
              <a:t>EU Ranks Estonia for Patient Rights Protection</a:t>
            </a:r>
            <a:endParaRPr lang="en-US" i="0" dirty="0">
              <a:solidFill>
                <a:srgbClr val="33333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634ECD7F-E1A6-66D3-3976-551A7A955868}"/>
              </a:ext>
            </a:extLst>
          </p:cNvPr>
          <p:cNvSpPr txBox="1"/>
          <p:nvPr/>
        </p:nvSpPr>
        <p:spPr>
          <a:xfrm>
            <a:off x="2464411" y="1462044"/>
            <a:ext cx="2222388" cy="1477328"/>
          </a:xfrm>
          <a:prstGeom prst="rect">
            <a:avLst/>
          </a:prstGeom>
          <a:noFill/>
        </p:spPr>
        <p:txBody>
          <a:bodyPr wrap="square">
            <a:spAutoFit/>
          </a:bodyPr>
          <a:lstStyle/>
          <a:p>
            <a:pPr algn="ctr"/>
            <a:r>
              <a:rPr lang="en-US" dirty="0">
                <a:hlinkClick r:id="rId9"/>
              </a:rPr>
              <a:t>Monitoring Patients' Rights in Europe</a:t>
            </a:r>
            <a:endParaRPr lang="en-US" dirty="0"/>
          </a:p>
          <a:p>
            <a:pPr algn="ctr"/>
            <a:r>
              <a:rPr lang="en-US" dirty="0">
                <a:hlinkClick r:id="rId9"/>
              </a:rPr>
              <a:t>2005/2007</a:t>
            </a:r>
            <a:endParaRPr lang="en-US" dirty="0"/>
          </a:p>
          <a:p>
            <a:pPr algn="ctr"/>
            <a:r>
              <a:rPr lang="en-US" dirty="0"/>
              <a:t>&amp;</a:t>
            </a:r>
          </a:p>
          <a:p>
            <a:pPr algn="ctr"/>
            <a:r>
              <a:rPr lang="en-US" dirty="0">
                <a:hlinkClick r:id="rId10"/>
              </a:rPr>
              <a:t>2010/11</a:t>
            </a:r>
            <a:endParaRPr lang="it-IT" dirty="0"/>
          </a:p>
        </p:txBody>
      </p:sp>
      <p:sp>
        <p:nvSpPr>
          <p:cNvPr id="29" name="CasellaDiTesto 28">
            <a:extLst>
              <a:ext uri="{FF2B5EF4-FFF2-40B4-BE49-F238E27FC236}">
                <a16:creationId xmlns:a16="http://schemas.microsoft.com/office/drawing/2014/main" id="{0301A0B7-C29C-341B-54BC-3FEDD98D1B53}"/>
              </a:ext>
            </a:extLst>
          </p:cNvPr>
          <p:cNvSpPr txBox="1"/>
          <p:nvPr/>
        </p:nvSpPr>
        <p:spPr>
          <a:xfrm>
            <a:off x="4053817" y="6128957"/>
            <a:ext cx="6553909" cy="369332"/>
          </a:xfrm>
          <a:prstGeom prst="rect">
            <a:avLst/>
          </a:prstGeom>
          <a:noFill/>
        </p:spPr>
        <p:txBody>
          <a:bodyPr wrap="square">
            <a:spAutoFit/>
          </a:bodyPr>
          <a:lstStyle/>
          <a:p>
            <a:r>
              <a:rPr lang="en-US" b="0" i="0" dirty="0">
                <a:solidFill>
                  <a:srgbClr val="125DAB"/>
                </a:solidFill>
                <a:effectLst/>
                <a:latin typeface="Calibri" panose="020F0502020204030204" pitchFamily="34" charset="0"/>
                <a:ea typeface="Calibri" panose="020F0502020204030204" pitchFamily="34" charset="0"/>
                <a:cs typeface="Calibri" panose="020F0502020204030204" pitchFamily="34" charset="0"/>
                <a:hlinkClick r:id="rId11"/>
              </a:rPr>
              <a:t>Pain: Report on respect of Patients' Right </a:t>
            </a:r>
            <a:r>
              <a:rPr lang="en-US" dirty="0">
                <a:solidFill>
                  <a:srgbClr val="125DAB"/>
                </a:solidFill>
                <a:latin typeface="Calibri" panose="020F0502020204030204" pitchFamily="34" charset="0"/>
                <a:ea typeface="Calibri" panose="020F0502020204030204" pitchFamily="34" charset="0"/>
                <a:cs typeface="Calibri" panose="020F0502020204030204" pitchFamily="34" charset="0"/>
                <a:hlinkClick r:id="rId11"/>
              </a:rPr>
              <a:t>in</a:t>
            </a:r>
            <a:r>
              <a:rPr lang="en-US" b="0" i="0" dirty="0">
                <a:solidFill>
                  <a:srgbClr val="125DAB"/>
                </a:solidFill>
                <a:effectLst/>
                <a:latin typeface="Calibri" panose="020F0502020204030204" pitchFamily="34" charset="0"/>
                <a:ea typeface="Calibri" panose="020F0502020204030204" pitchFamily="34" charset="0"/>
                <a:cs typeface="Calibri" panose="020F0502020204030204" pitchFamily="34" charset="0"/>
                <a:hlinkClick r:id="rId11"/>
              </a:rPr>
              <a:t> Europe</a:t>
            </a:r>
            <a:endParaRPr lang="en-US" b="0" i="0" dirty="0">
              <a:solidFill>
                <a:srgbClr val="125DAB"/>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1" name="CasellaDiTesto 30">
            <a:extLst>
              <a:ext uri="{FF2B5EF4-FFF2-40B4-BE49-F238E27FC236}">
                <a16:creationId xmlns:a16="http://schemas.microsoft.com/office/drawing/2014/main" id="{D9433E5C-BDF3-B2F1-E312-027FCDF8F7FD}"/>
              </a:ext>
            </a:extLst>
          </p:cNvPr>
          <p:cNvSpPr txBox="1"/>
          <p:nvPr/>
        </p:nvSpPr>
        <p:spPr>
          <a:xfrm>
            <a:off x="9927265" y="3299735"/>
            <a:ext cx="1970638" cy="2031325"/>
          </a:xfrm>
          <a:prstGeom prst="rect">
            <a:avLst/>
          </a:prstGeom>
          <a:noFill/>
        </p:spPr>
        <p:txBody>
          <a:bodyPr wrap="square">
            <a:spAutoFit/>
          </a:bodyPr>
          <a:lstStyle/>
          <a:p>
            <a:pPr algn="ctr"/>
            <a:r>
              <a:rPr lang="en-US" i="0" dirty="0">
                <a:solidFill>
                  <a:srgbClr val="212121"/>
                </a:solidFill>
                <a:effectLst/>
                <a:latin typeface="Calibri" panose="020F0502020204030204" pitchFamily="34" charset="0"/>
                <a:ea typeface="Calibri" panose="020F0502020204030204" pitchFamily="34" charset="0"/>
                <a:cs typeface="Calibri" panose="020F0502020204030204" pitchFamily="34" charset="0"/>
                <a:hlinkClick r:id="rId12"/>
              </a:rPr>
              <a:t>Reporting violations of European Charter of Patients' Rights: analysis of patient complaints in Croatia</a:t>
            </a:r>
            <a:endParaRPr lang="en-US" i="0" dirty="0">
              <a:solidFill>
                <a:srgbClr val="212121"/>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33" name="Immagine 32">
            <a:hlinkClick r:id="rId13"/>
            <a:extLst>
              <a:ext uri="{FF2B5EF4-FFF2-40B4-BE49-F238E27FC236}">
                <a16:creationId xmlns:a16="http://schemas.microsoft.com/office/drawing/2014/main" id="{1A576BD8-33D2-C92F-680D-877642A2E6A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881210" y="3630643"/>
            <a:ext cx="2046055" cy="1774380"/>
          </a:xfrm>
          <a:prstGeom prst="rect">
            <a:avLst/>
          </a:prstGeom>
        </p:spPr>
      </p:pic>
      <p:pic>
        <p:nvPicPr>
          <p:cNvPr id="35" name="Immagine 34">
            <a:extLst>
              <a:ext uri="{FF2B5EF4-FFF2-40B4-BE49-F238E27FC236}">
                <a16:creationId xmlns:a16="http://schemas.microsoft.com/office/drawing/2014/main" id="{E6EE1180-2DF5-8A45-E9E2-D5CAD95EC751}"/>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1980" y="3978360"/>
            <a:ext cx="3456496" cy="2592371"/>
          </a:xfrm>
          <a:prstGeom prst="rect">
            <a:avLst/>
          </a:prstGeom>
        </p:spPr>
      </p:pic>
      <p:sp>
        <p:nvSpPr>
          <p:cNvPr id="36" name="Freccia a destra 35">
            <a:extLst>
              <a:ext uri="{FF2B5EF4-FFF2-40B4-BE49-F238E27FC236}">
                <a16:creationId xmlns:a16="http://schemas.microsoft.com/office/drawing/2014/main" id="{24C7AD8D-642F-FA99-4274-2EEDA594B8DF}"/>
              </a:ext>
            </a:extLst>
          </p:cNvPr>
          <p:cNvSpPr/>
          <p:nvPr/>
        </p:nvSpPr>
        <p:spPr>
          <a:xfrm>
            <a:off x="9654940" y="1550350"/>
            <a:ext cx="234255" cy="4916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Freccia a destra 36">
            <a:extLst>
              <a:ext uri="{FF2B5EF4-FFF2-40B4-BE49-F238E27FC236}">
                <a16:creationId xmlns:a16="http://schemas.microsoft.com/office/drawing/2014/main" id="{C48F9B7A-F895-5645-D45F-D12CAD51C415}"/>
              </a:ext>
            </a:extLst>
          </p:cNvPr>
          <p:cNvSpPr/>
          <p:nvPr/>
        </p:nvSpPr>
        <p:spPr>
          <a:xfrm rot="10800000">
            <a:off x="10067909" y="5000796"/>
            <a:ext cx="248432" cy="491630"/>
          </a:xfrm>
          <a:prstGeom prst="rightArrow">
            <a:avLst>
              <a:gd name="adj1" fmla="val 50000"/>
              <a:gd name="adj2" fmla="val 5402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9" name="Immagine 38">
            <a:hlinkClick r:id="rId16"/>
            <a:extLst>
              <a:ext uri="{FF2B5EF4-FFF2-40B4-BE49-F238E27FC236}">
                <a16:creationId xmlns:a16="http://schemas.microsoft.com/office/drawing/2014/main" id="{2DC7DF35-50D7-FA28-3223-2783A6E157F5}"/>
              </a:ext>
            </a:extLst>
          </p:cNvPr>
          <p:cNvPicPr/>
          <p:nvPr/>
        </p:nvPicPr>
        <p:blipFill rotWithShape="1">
          <a:blip r:embed="rId17"/>
          <a:srcRect l="22722" t="41520" r="29187" b="19450"/>
          <a:stretch/>
        </p:blipFill>
        <p:spPr bwMode="auto">
          <a:xfrm>
            <a:off x="4053817" y="3472231"/>
            <a:ext cx="3679712" cy="1774380"/>
          </a:xfrm>
          <a:prstGeom prst="rect">
            <a:avLst/>
          </a:prstGeom>
          <a:ln>
            <a:noFill/>
          </a:ln>
          <a:extLst>
            <a:ext uri="{53640926-AAD7-44D8-BBD7-CCE9431645EC}">
              <a14:shadowObscured xmlns:a14="http://schemas.microsoft.com/office/drawing/2010/main"/>
            </a:ext>
          </a:extLst>
        </p:spPr>
      </p:pic>
      <p:sp>
        <p:nvSpPr>
          <p:cNvPr id="40" name="Rettangolo 39">
            <a:extLst>
              <a:ext uri="{FF2B5EF4-FFF2-40B4-BE49-F238E27FC236}">
                <a16:creationId xmlns:a16="http://schemas.microsoft.com/office/drawing/2014/main" id="{AC8878D7-37E1-78A8-A91B-70E6E546A357}"/>
              </a:ext>
            </a:extLst>
          </p:cNvPr>
          <p:cNvSpPr/>
          <p:nvPr/>
        </p:nvSpPr>
        <p:spPr>
          <a:xfrm>
            <a:off x="4053817" y="5321906"/>
            <a:ext cx="4778894" cy="523220"/>
          </a:xfrm>
          <a:prstGeom prst="rect">
            <a:avLst/>
          </a:prstGeom>
        </p:spPr>
        <p:txBody>
          <a:bodyPr wrap="square">
            <a:spAutoFit/>
          </a:bodyPr>
          <a:lstStyle/>
          <a:p>
            <a:r>
              <a:rPr lang="en-US" sz="1400" i="1" dirty="0">
                <a:latin typeface="Neue Haas Grotesk Text Pro Medi" panose="020B0604020202020204" pitchFamily="34" charset="0"/>
                <a:ea typeface="Arial Unicode MS"/>
                <a:cs typeface="Times New Roman" panose="02020603050405020304" pitchFamily="18" charset="0"/>
                <a:hlinkClick r:id="rId18"/>
              </a:rPr>
              <a:t>                 National Vaccination Plan in:</a:t>
            </a:r>
          </a:p>
          <a:p>
            <a:r>
              <a:rPr lang="en-US" sz="1400" b="1" i="1" dirty="0">
                <a:latin typeface="Neue Haas Grotesk Text Pro Medi" panose="020B0604020202020204" pitchFamily="34" charset="0"/>
                <a:ea typeface="Arial Unicode MS"/>
                <a:cs typeface="Times New Roman" panose="02020603050405020304" pitchFamily="18" charset="0"/>
                <a:hlinkClick r:id="rId18"/>
              </a:rPr>
              <a:t>Spain</a:t>
            </a:r>
            <a:r>
              <a:rPr lang="en-US" sz="1400" b="1" i="1" dirty="0">
                <a:latin typeface="Neue Haas Grotesk Text Pro Medi" panose="020B0604020202020204" pitchFamily="34" charset="0"/>
                <a:ea typeface="Arial Unicode MS"/>
                <a:cs typeface="Times New Roman" panose="02020603050405020304" pitchFamily="18" charset="0"/>
              </a:rPr>
              <a:t>                       </a:t>
            </a:r>
            <a:r>
              <a:rPr lang="en-US" sz="1400" b="1" i="1" dirty="0">
                <a:latin typeface="Neue Haas Grotesk Text Pro Medi" panose="020B0604020202020204" pitchFamily="34" charset="0"/>
                <a:ea typeface="Arial Unicode MS"/>
                <a:cs typeface="Times New Roman" panose="02020603050405020304" pitchFamily="18" charset="0"/>
                <a:hlinkClick r:id="rId19"/>
              </a:rPr>
              <a:t>Hungary</a:t>
            </a:r>
            <a:r>
              <a:rPr lang="en-US" sz="1400" b="1" i="1" dirty="0">
                <a:latin typeface="Neue Haas Grotesk Text Pro Medi" panose="020B0604020202020204" pitchFamily="34" charset="0"/>
                <a:ea typeface="Arial Unicode MS"/>
                <a:cs typeface="Times New Roman" panose="02020603050405020304" pitchFamily="18" charset="0"/>
              </a:rPr>
              <a:t>           </a:t>
            </a:r>
            <a:r>
              <a:rPr lang="en-US" sz="1400" b="1" i="1" dirty="0">
                <a:latin typeface="Neue Haas Grotesk Text Pro Medi" panose="020B0604020202020204" pitchFamily="34" charset="0"/>
                <a:ea typeface="Arial Unicode MS"/>
                <a:cs typeface="Times New Roman" panose="02020603050405020304" pitchFamily="18" charset="0"/>
                <a:hlinkClick r:id="rId20"/>
              </a:rPr>
              <a:t>Poland</a:t>
            </a:r>
            <a:r>
              <a:rPr lang="en-US" sz="1400" b="1" i="1" dirty="0">
                <a:latin typeface="Neue Haas Grotesk Text Pro Medi" panose="020B0604020202020204" pitchFamily="34" charset="0"/>
                <a:ea typeface="Arial Unicode MS"/>
                <a:cs typeface="Times New Roman" panose="02020603050405020304" pitchFamily="18" charset="0"/>
              </a:rPr>
              <a:t> </a:t>
            </a:r>
            <a:endParaRPr lang="it-IT" sz="1400" b="1" i="1" dirty="0">
              <a:latin typeface="Neue Haas Grotesk Text Pro Medi" panose="020B0604020202020204" pitchFamily="34" charset="0"/>
            </a:endParaRPr>
          </a:p>
        </p:txBody>
      </p:sp>
      <p:sp>
        <p:nvSpPr>
          <p:cNvPr id="41" name="Freccia a destra 40">
            <a:extLst>
              <a:ext uri="{FF2B5EF4-FFF2-40B4-BE49-F238E27FC236}">
                <a16:creationId xmlns:a16="http://schemas.microsoft.com/office/drawing/2014/main" id="{190ED916-F3F6-B419-FF51-71F208A27812}"/>
              </a:ext>
            </a:extLst>
          </p:cNvPr>
          <p:cNvSpPr/>
          <p:nvPr/>
        </p:nvSpPr>
        <p:spPr>
          <a:xfrm rot="10800000">
            <a:off x="3656672" y="6067808"/>
            <a:ext cx="248432" cy="491630"/>
          </a:xfrm>
          <a:prstGeom prst="rightArrow">
            <a:avLst>
              <a:gd name="adj1" fmla="val 50000"/>
              <a:gd name="adj2" fmla="val 5402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Freccia a destra 41">
            <a:extLst>
              <a:ext uri="{FF2B5EF4-FFF2-40B4-BE49-F238E27FC236}">
                <a16:creationId xmlns:a16="http://schemas.microsoft.com/office/drawing/2014/main" id="{BA46D561-629F-1208-F8EC-F79B344058BC}"/>
              </a:ext>
            </a:extLst>
          </p:cNvPr>
          <p:cNvSpPr/>
          <p:nvPr/>
        </p:nvSpPr>
        <p:spPr>
          <a:xfrm rot="16200000">
            <a:off x="7206555" y="5274040"/>
            <a:ext cx="248432" cy="491630"/>
          </a:xfrm>
          <a:prstGeom prst="rightArrow">
            <a:avLst>
              <a:gd name="adj1" fmla="val 50000"/>
              <a:gd name="adj2" fmla="val 5402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3" name="Picture 2" descr="icone relative agli strumenti di riparazione e di cassetta degli attrezzi Vettore Premium">
            <a:extLst>
              <a:ext uri="{FF2B5EF4-FFF2-40B4-BE49-F238E27FC236}">
                <a16:creationId xmlns:a16="http://schemas.microsoft.com/office/drawing/2014/main" id="{AF873D18-D924-A8D3-AFB2-BD9FEE66B83C}"/>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757195" y="150147"/>
            <a:ext cx="1014872" cy="94516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hlinkClick r:id="rId22"/>
            <a:extLst>
              <a:ext uri="{FF2B5EF4-FFF2-40B4-BE49-F238E27FC236}">
                <a16:creationId xmlns:a16="http://schemas.microsoft.com/office/drawing/2014/main" id="{8D7C037F-5D4E-DCD1-6E57-3146DE470B2F}"/>
              </a:ext>
            </a:extLst>
          </p:cNvPr>
          <p:cNvPicPr/>
          <p:nvPr/>
        </p:nvPicPr>
        <p:blipFill rotWithShape="1">
          <a:blip r:embed="rId23" cstate="print">
            <a:extLst>
              <a:ext uri="{28A0092B-C50C-407E-A947-70E740481C1C}">
                <a14:useLocalDpi xmlns:a14="http://schemas.microsoft.com/office/drawing/2010/main" val="0"/>
              </a:ext>
            </a:extLst>
          </a:blip>
          <a:srcRect l="5757" t="11291" r="6325" b="15599"/>
          <a:stretch/>
        </p:blipFill>
        <p:spPr bwMode="auto">
          <a:xfrm>
            <a:off x="785286" y="305107"/>
            <a:ext cx="1102454" cy="635239"/>
          </a:xfrm>
          <a:prstGeom prst="rect">
            <a:avLst/>
          </a:prstGeom>
          <a:noFill/>
          <a:ln>
            <a:noFill/>
          </a:ln>
        </p:spPr>
      </p:pic>
      <p:pic>
        <p:nvPicPr>
          <p:cNvPr id="7" name="Immagine 6">
            <a:extLst>
              <a:ext uri="{FF2B5EF4-FFF2-40B4-BE49-F238E27FC236}">
                <a16:creationId xmlns:a16="http://schemas.microsoft.com/office/drawing/2014/main" id="{49A25B33-BD71-9A42-65D2-6F11AF8DB202}"/>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2648372" y="6218130"/>
            <a:ext cx="696307" cy="263261"/>
          </a:xfrm>
          <a:prstGeom prst="rect">
            <a:avLst/>
          </a:prstGeom>
        </p:spPr>
      </p:pic>
      <p:pic>
        <p:nvPicPr>
          <p:cNvPr id="10" name="Immagine 9">
            <a:extLst>
              <a:ext uri="{FF2B5EF4-FFF2-40B4-BE49-F238E27FC236}">
                <a16:creationId xmlns:a16="http://schemas.microsoft.com/office/drawing/2014/main" id="{D3C9E0D6-A676-B0B7-212A-61FFB12047D4}"/>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842308" y="5855459"/>
            <a:ext cx="502371" cy="343980"/>
          </a:xfrm>
          <a:prstGeom prst="rect">
            <a:avLst/>
          </a:prstGeom>
        </p:spPr>
      </p:pic>
    </p:spTree>
    <p:extLst>
      <p:ext uri="{BB962C8B-B14F-4D97-AF65-F5344CB8AC3E}">
        <p14:creationId xmlns:p14="http://schemas.microsoft.com/office/powerpoint/2010/main" val="2998916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AAA3A-D51D-EEC5-2EEA-98AC5857C32B}"/>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1C12C4D1-D049-AE42-317D-163986B090F6}"/>
              </a:ext>
            </a:extLst>
          </p:cNvPr>
          <p:cNvSpPr txBox="1">
            <a:spLocks noGrp="1"/>
          </p:cNvSpPr>
          <p:nvPr>
            <p:ph type="title"/>
          </p:nvPr>
        </p:nvSpPr>
        <p:spPr>
          <a:xfrm>
            <a:off x="4281316" y="487699"/>
            <a:ext cx="6957491" cy="505267"/>
          </a:xfrm>
          <a:prstGeom prst="rect">
            <a:avLst/>
          </a:prstGeom>
        </p:spPr>
        <p:txBody>
          <a:bodyPr vert="horz" wrap="square" lIns="0" tIns="12700" rIns="0" bIns="0" rtlCol="0">
            <a:spAutoFit/>
          </a:bodyPr>
          <a:lstStyle/>
          <a:p>
            <a:pPr marL="12700" algn="ctr">
              <a:lnSpc>
                <a:spcPct val="100000"/>
              </a:lnSpc>
              <a:spcBef>
                <a:spcPts val="100"/>
              </a:spcBef>
            </a:pPr>
            <a:r>
              <a:rPr lang="it-IT" sz="3200" b="1" dirty="0">
                <a:solidFill>
                  <a:srgbClr val="0070C0"/>
                </a:solidFill>
                <a:latin typeface="Calibri"/>
                <a:cs typeface="Calibri"/>
              </a:rPr>
              <a:t>Endorsement by EU Institutions</a:t>
            </a:r>
            <a:endParaRPr sz="3200" b="1" dirty="0">
              <a:solidFill>
                <a:srgbClr val="0070C0"/>
              </a:solidFill>
              <a:latin typeface="Calibri"/>
              <a:cs typeface="Calibri"/>
            </a:endParaRPr>
          </a:p>
        </p:txBody>
      </p:sp>
      <p:sp>
        <p:nvSpPr>
          <p:cNvPr id="7" name="object 7">
            <a:extLst>
              <a:ext uri="{FF2B5EF4-FFF2-40B4-BE49-F238E27FC236}">
                <a16:creationId xmlns:a16="http://schemas.microsoft.com/office/drawing/2014/main" id="{53F4DAF4-0005-3535-93F9-00AE13D52E16}"/>
              </a:ext>
            </a:extLst>
          </p:cNvPr>
          <p:cNvSpPr txBox="1"/>
          <p:nvPr/>
        </p:nvSpPr>
        <p:spPr>
          <a:xfrm>
            <a:off x="277906" y="1934599"/>
            <a:ext cx="10631805" cy="2037096"/>
          </a:xfrm>
          <a:prstGeom prst="rect">
            <a:avLst/>
          </a:prstGeom>
        </p:spPr>
        <p:txBody>
          <a:bodyPr vert="horz" wrap="square" lIns="0" tIns="13335" rIns="0" bIns="0" rtlCol="0">
            <a:spAutoFit/>
          </a:bodyPr>
          <a:lstStyle/>
          <a:p>
            <a:pPr marL="356870" marR="6350" indent="-344805" algn="just">
              <a:lnSpc>
                <a:spcPct val="100000"/>
              </a:lnSpc>
              <a:spcBef>
                <a:spcPts val="105"/>
              </a:spcBef>
              <a:buFont typeface="Arial MT"/>
              <a:buChar char="•"/>
              <a:tabLst>
                <a:tab pos="357505" algn="l"/>
              </a:tabLst>
            </a:pPr>
            <a:r>
              <a:rPr sz="2200" dirty="0">
                <a:latin typeface="Calibri"/>
                <a:cs typeface="Calibri"/>
              </a:rPr>
              <a:t>The </a:t>
            </a:r>
            <a:r>
              <a:rPr sz="2200" spc="-5" dirty="0">
                <a:latin typeface="Calibri"/>
                <a:cs typeface="Calibri"/>
              </a:rPr>
              <a:t>majority </a:t>
            </a:r>
            <a:r>
              <a:rPr sz="2200" spc="5" dirty="0">
                <a:latin typeface="Calibri"/>
                <a:cs typeface="Calibri"/>
              </a:rPr>
              <a:t>of </a:t>
            </a:r>
            <a:r>
              <a:rPr sz="2200" spc="-5" dirty="0" err="1">
                <a:latin typeface="Calibri"/>
                <a:cs typeface="Calibri"/>
              </a:rPr>
              <a:t>th</a:t>
            </a:r>
            <a:r>
              <a:rPr lang="it-IT" sz="2200" spc="-5" dirty="0">
                <a:latin typeface="Calibri"/>
                <a:cs typeface="Calibri"/>
              </a:rPr>
              <a:t>e </a:t>
            </a:r>
            <a:r>
              <a:rPr sz="2200" spc="-10" dirty="0">
                <a:latin typeface="Calibri"/>
                <a:cs typeface="Calibri"/>
              </a:rPr>
              <a:t>14 </a:t>
            </a:r>
            <a:r>
              <a:rPr sz="2200" spc="-15" dirty="0">
                <a:latin typeface="Calibri"/>
                <a:cs typeface="Calibri"/>
              </a:rPr>
              <a:t>rights </a:t>
            </a:r>
            <a:r>
              <a:rPr sz="2200" spc="-10" dirty="0">
                <a:latin typeface="Calibri"/>
                <a:cs typeface="Calibri"/>
              </a:rPr>
              <a:t>are </a:t>
            </a:r>
            <a:r>
              <a:rPr sz="2200" dirty="0">
                <a:latin typeface="Calibri"/>
                <a:cs typeface="Calibri"/>
              </a:rPr>
              <a:t>embodied </a:t>
            </a:r>
            <a:r>
              <a:rPr sz="2200" spc="-5" dirty="0">
                <a:latin typeface="Calibri"/>
                <a:cs typeface="Calibri"/>
              </a:rPr>
              <a:t>within </a:t>
            </a:r>
            <a:r>
              <a:rPr sz="2200" spc="-10" dirty="0">
                <a:latin typeface="Calibri"/>
                <a:cs typeface="Calibri"/>
              </a:rPr>
              <a:t>the </a:t>
            </a:r>
            <a:r>
              <a:rPr lang="it-IT" sz="2200" spc="-10" dirty="0">
                <a:latin typeface="Calibri"/>
                <a:cs typeface="Calibri"/>
              </a:rPr>
              <a:t>"</a:t>
            </a:r>
            <a:r>
              <a:rPr sz="2200" spc="-10" dirty="0">
                <a:latin typeface="Calibri"/>
                <a:cs typeface="Calibri"/>
                <a:hlinkClick r:id="rId2">
                  <a:extLst>
                    <a:ext uri="{A12FA001-AC4F-418D-AE19-62706E023703}">
                      <ahyp:hlinkClr xmlns:ahyp="http://schemas.microsoft.com/office/drawing/2018/hyperlinkcolor" val="tx"/>
                    </a:ext>
                  </a:extLst>
                </a:hlinkClick>
              </a:rPr>
              <a:t>Council </a:t>
            </a:r>
            <a:r>
              <a:rPr lang="it-IT" sz="2200" spc="-10" dirty="0">
                <a:latin typeface="Calibri"/>
                <a:cs typeface="Calibri"/>
                <a:hlinkClick r:id="rId2">
                  <a:extLst>
                    <a:ext uri="{A12FA001-AC4F-418D-AE19-62706E023703}">
                      <ahyp:hlinkClr xmlns:ahyp="http://schemas.microsoft.com/office/drawing/2018/hyperlinkcolor" val="tx"/>
                    </a:ext>
                  </a:extLst>
                </a:hlinkClick>
              </a:rPr>
              <a:t>C</a:t>
            </a:r>
            <a:r>
              <a:rPr sz="2200" spc="-10" dirty="0" err="1">
                <a:latin typeface="Calibri"/>
                <a:cs typeface="Calibri"/>
                <a:hlinkClick r:id="rId2">
                  <a:extLst>
                    <a:ext uri="{A12FA001-AC4F-418D-AE19-62706E023703}">
                      <ahyp:hlinkClr xmlns:ahyp="http://schemas.microsoft.com/office/drawing/2018/hyperlinkcolor" val="tx"/>
                    </a:ext>
                  </a:extLst>
                </a:hlinkClick>
              </a:rPr>
              <a:t>onclusions</a:t>
            </a:r>
            <a:r>
              <a:rPr sz="2200" spc="-10" dirty="0">
                <a:latin typeface="Calibri"/>
                <a:cs typeface="Calibri"/>
                <a:hlinkClick r:id="rId2">
                  <a:extLst>
                    <a:ext uri="{A12FA001-AC4F-418D-AE19-62706E023703}">
                      <ahyp:hlinkClr xmlns:ahyp="http://schemas.microsoft.com/office/drawing/2018/hyperlinkcolor" val="tx"/>
                    </a:ext>
                  </a:extLst>
                </a:hlinkClick>
              </a:rPr>
              <a:t> on Common  values and principles in E</a:t>
            </a:r>
            <a:r>
              <a:rPr lang="it-IT" sz="2200" spc="-10" dirty="0" err="1">
                <a:latin typeface="Calibri"/>
                <a:cs typeface="Calibri"/>
                <a:hlinkClick r:id="rId2">
                  <a:extLst>
                    <a:ext uri="{A12FA001-AC4F-418D-AE19-62706E023703}">
                      <ahyp:hlinkClr xmlns:ahyp="http://schemas.microsoft.com/office/drawing/2018/hyperlinkcolor" val="tx"/>
                    </a:ext>
                  </a:extLst>
                </a:hlinkClick>
              </a:rPr>
              <a:t>uropean</a:t>
            </a:r>
            <a:r>
              <a:rPr lang="it-IT" sz="2200" spc="-10" dirty="0">
                <a:latin typeface="Calibri"/>
                <a:cs typeface="Calibri"/>
                <a:hlinkClick r:id="rId2">
                  <a:extLst>
                    <a:ext uri="{A12FA001-AC4F-418D-AE19-62706E023703}">
                      <ahyp:hlinkClr xmlns:ahyp="http://schemas.microsoft.com/office/drawing/2018/hyperlinkcolor" val="tx"/>
                    </a:ext>
                  </a:extLst>
                </a:hlinkClick>
              </a:rPr>
              <a:t> </a:t>
            </a:r>
            <a:r>
              <a:rPr sz="2200" spc="-10" dirty="0">
                <a:latin typeface="Calibri"/>
                <a:cs typeface="Calibri"/>
                <a:hlinkClick r:id="rId2">
                  <a:extLst>
                    <a:ext uri="{A12FA001-AC4F-418D-AE19-62706E023703}">
                      <ahyp:hlinkClr xmlns:ahyp="http://schemas.microsoft.com/office/drawing/2018/hyperlinkcolor" val="tx"/>
                    </a:ext>
                  </a:extLst>
                </a:hlinkClick>
              </a:rPr>
              <a:t>U</a:t>
            </a:r>
            <a:r>
              <a:rPr lang="it-IT" sz="2200" spc="-10" dirty="0" err="1">
                <a:latin typeface="Calibri"/>
                <a:cs typeface="Calibri"/>
                <a:hlinkClick r:id="rId2">
                  <a:extLst>
                    <a:ext uri="{A12FA001-AC4F-418D-AE19-62706E023703}">
                      <ahyp:hlinkClr xmlns:ahyp="http://schemas.microsoft.com/office/drawing/2018/hyperlinkcolor" val="tx"/>
                    </a:ext>
                  </a:extLst>
                </a:hlinkClick>
              </a:rPr>
              <a:t>nion</a:t>
            </a:r>
            <a:r>
              <a:rPr sz="2200" spc="-10" dirty="0">
                <a:latin typeface="Calibri"/>
                <a:cs typeface="Calibri"/>
                <a:hlinkClick r:id="rId2">
                  <a:extLst>
                    <a:ext uri="{A12FA001-AC4F-418D-AE19-62706E023703}">
                      <ahyp:hlinkClr xmlns:ahyp="http://schemas.microsoft.com/office/drawing/2018/hyperlinkcolor" val="tx"/>
                    </a:ext>
                  </a:extLst>
                </a:hlinkClick>
              </a:rPr>
              <a:t> Health Systems</a:t>
            </a:r>
            <a:r>
              <a:rPr lang="it-IT" sz="2200" spc="-10" dirty="0">
                <a:latin typeface="Calibri"/>
                <a:cs typeface="Calibri"/>
                <a:hlinkClick r:id="rId2">
                  <a:extLst>
                    <a:ext uri="{A12FA001-AC4F-418D-AE19-62706E023703}">
                      <ahyp:hlinkClr xmlns:ahyp="http://schemas.microsoft.com/office/drawing/2018/hyperlinkcolor" val="tx"/>
                    </a:ext>
                  </a:extLst>
                </a:hlinkClick>
              </a:rPr>
              <a:t>"</a:t>
            </a:r>
            <a:r>
              <a:rPr sz="2200" spc="-10" dirty="0">
                <a:latin typeface="Calibri"/>
                <a:cs typeface="Calibri"/>
                <a:hlinkClick r:id="rId2">
                  <a:extLst>
                    <a:ext uri="{A12FA001-AC4F-418D-AE19-62706E023703}">
                      <ahyp:hlinkClr xmlns:ahyp="http://schemas.microsoft.com/office/drawing/2018/hyperlinkcolor" val="tx"/>
                    </a:ext>
                  </a:extLst>
                </a:hlinkClick>
              </a:rPr>
              <a:t> adopted in June 2006</a:t>
            </a:r>
            <a:r>
              <a:rPr sz="2200" spc="5" dirty="0">
                <a:latin typeface="Calibri"/>
                <a:cs typeface="Calibri"/>
              </a:rPr>
              <a:t>.</a:t>
            </a:r>
            <a:endParaRPr sz="2200" dirty="0">
              <a:latin typeface="Calibri"/>
              <a:cs typeface="Calibri"/>
            </a:endParaRPr>
          </a:p>
          <a:p>
            <a:pPr>
              <a:lnSpc>
                <a:spcPct val="100000"/>
              </a:lnSpc>
              <a:spcBef>
                <a:spcPts val="20"/>
              </a:spcBef>
              <a:buClr>
                <a:srgbClr val="2E5496"/>
              </a:buClr>
              <a:buFont typeface="Arial MT"/>
              <a:buChar char="•"/>
            </a:pPr>
            <a:endParaRPr sz="2150" dirty="0">
              <a:latin typeface="Calibri"/>
              <a:cs typeface="Calibri"/>
            </a:endParaRPr>
          </a:p>
          <a:p>
            <a:pPr marL="356870" marR="6985" indent="-344805" algn="just">
              <a:lnSpc>
                <a:spcPct val="100000"/>
              </a:lnSpc>
              <a:buFont typeface="Arial MT"/>
              <a:buChar char="•"/>
              <a:tabLst>
                <a:tab pos="357505" algn="l"/>
              </a:tabLst>
            </a:pPr>
            <a:r>
              <a:rPr sz="2200" dirty="0">
                <a:latin typeface="Calibri"/>
                <a:cs typeface="Calibri"/>
              </a:rPr>
              <a:t>The</a:t>
            </a:r>
            <a:r>
              <a:rPr sz="2200" spc="5" dirty="0">
                <a:latin typeface="Calibri"/>
                <a:cs typeface="Calibri"/>
              </a:rPr>
              <a:t> </a:t>
            </a:r>
            <a:r>
              <a:rPr sz="2200" dirty="0">
                <a:latin typeface="Calibri"/>
                <a:cs typeface="Calibri"/>
              </a:rPr>
              <a:t>EU</a:t>
            </a:r>
            <a:r>
              <a:rPr sz="2200" spc="5" dirty="0">
                <a:latin typeface="Calibri"/>
                <a:cs typeface="Calibri"/>
              </a:rPr>
              <a:t> </a:t>
            </a:r>
            <a:r>
              <a:rPr sz="2200" spc="-10" dirty="0">
                <a:latin typeface="Calibri"/>
                <a:cs typeface="Calibri"/>
              </a:rPr>
              <a:t>Directive</a:t>
            </a:r>
            <a:r>
              <a:rPr sz="2200" spc="-5" dirty="0">
                <a:latin typeface="Calibri"/>
                <a:cs typeface="Calibri"/>
              </a:rPr>
              <a:t> 2011/24/EU</a:t>
            </a:r>
            <a:r>
              <a:rPr sz="2200" dirty="0">
                <a:latin typeface="Calibri"/>
                <a:cs typeface="Calibri"/>
              </a:rPr>
              <a:t> </a:t>
            </a:r>
            <a:r>
              <a:rPr sz="2200" spc="5" dirty="0">
                <a:latin typeface="Calibri"/>
                <a:cs typeface="Calibri"/>
              </a:rPr>
              <a:t>on</a:t>
            </a:r>
            <a:r>
              <a:rPr sz="2200" spc="10" dirty="0">
                <a:latin typeface="Calibri"/>
                <a:cs typeface="Calibri"/>
              </a:rPr>
              <a:t> </a:t>
            </a:r>
            <a:r>
              <a:rPr sz="2200" dirty="0">
                <a:latin typeface="Calibri"/>
                <a:cs typeface="Calibri"/>
              </a:rPr>
              <a:t>the</a:t>
            </a:r>
            <a:r>
              <a:rPr sz="2200" spc="5" dirty="0">
                <a:latin typeface="Calibri"/>
                <a:cs typeface="Calibri"/>
              </a:rPr>
              <a:t> </a:t>
            </a:r>
            <a:r>
              <a:rPr sz="2200" spc="-10" dirty="0">
                <a:latin typeface="Calibri"/>
                <a:cs typeface="Calibri"/>
              </a:rPr>
              <a:t>application</a:t>
            </a:r>
            <a:r>
              <a:rPr sz="2200" spc="-5" dirty="0">
                <a:latin typeface="Calibri"/>
                <a:cs typeface="Calibri"/>
              </a:rPr>
              <a:t> </a:t>
            </a:r>
            <a:r>
              <a:rPr sz="2200" spc="5" dirty="0">
                <a:latin typeface="Calibri"/>
                <a:cs typeface="Calibri"/>
              </a:rPr>
              <a:t>of</a:t>
            </a:r>
            <a:r>
              <a:rPr sz="2200" spc="10" dirty="0">
                <a:latin typeface="Calibri"/>
                <a:cs typeface="Calibri"/>
              </a:rPr>
              <a:t> </a:t>
            </a:r>
            <a:r>
              <a:rPr sz="2200" spc="-10" dirty="0">
                <a:latin typeface="Calibri"/>
                <a:cs typeface="Calibri"/>
              </a:rPr>
              <a:t>patients’</a:t>
            </a:r>
            <a:r>
              <a:rPr sz="2200" spc="-5" dirty="0">
                <a:latin typeface="Calibri"/>
                <a:cs typeface="Calibri"/>
              </a:rPr>
              <a:t> </a:t>
            </a:r>
            <a:r>
              <a:rPr sz="2200" spc="-10" dirty="0">
                <a:latin typeface="Calibri"/>
                <a:cs typeface="Calibri"/>
              </a:rPr>
              <a:t>rights</a:t>
            </a:r>
            <a:r>
              <a:rPr sz="2200" spc="-5" dirty="0">
                <a:latin typeface="Calibri"/>
                <a:cs typeface="Calibri"/>
              </a:rPr>
              <a:t> </a:t>
            </a:r>
            <a:r>
              <a:rPr sz="2200" spc="-15" dirty="0">
                <a:latin typeface="Calibri"/>
                <a:cs typeface="Calibri"/>
              </a:rPr>
              <a:t>in</a:t>
            </a:r>
            <a:r>
              <a:rPr sz="2200" spc="-10" dirty="0">
                <a:latin typeface="Calibri"/>
                <a:cs typeface="Calibri"/>
              </a:rPr>
              <a:t> </a:t>
            </a:r>
            <a:r>
              <a:rPr sz="2200" spc="-15" dirty="0">
                <a:latin typeface="Calibri"/>
                <a:cs typeface="Calibri"/>
              </a:rPr>
              <a:t>cross-border </a:t>
            </a:r>
            <a:r>
              <a:rPr sz="2200" spc="-10" dirty="0">
                <a:latin typeface="Calibri"/>
                <a:cs typeface="Calibri"/>
              </a:rPr>
              <a:t> healthcare </a:t>
            </a:r>
            <a:r>
              <a:rPr sz="2200" spc="-5" dirty="0">
                <a:latin typeface="Calibri"/>
                <a:cs typeface="Calibri"/>
              </a:rPr>
              <a:t>officially </a:t>
            </a:r>
            <a:r>
              <a:rPr sz="2200" spc="-15" dirty="0">
                <a:latin typeface="Calibri"/>
                <a:cs typeface="Calibri"/>
              </a:rPr>
              <a:t>recognizes </a:t>
            </a:r>
            <a:r>
              <a:rPr sz="2200" dirty="0">
                <a:latin typeface="Calibri"/>
                <a:cs typeface="Calibri"/>
              </a:rPr>
              <a:t>the </a:t>
            </a:r>
            <a:r>
              <a:rPr sz="2200" spc="-10" dirty="0">
                <a:latin typeface="Calibri"/>
                <a:cs typeface="Calibri"/>
              </a:rPr>
              <a:t>“</a:t>
            </a:r>
            <a:r>
              <a:rPr sz="2200" b="1" spc="-10" dirty="0">
                <a:latin typeface="Calibri"/>
                <a:cs typeface="Calibri"/>
              </a:rPr>
              <a:t>right to free </a:t>
            </a:r>
            <a:r>
              <a:rPr sz="2200" b="1" spc="-5" dirty="0">
                <a:latin typeface="Calibri"/>
                <a:cs typeface="Calibri"/>
              </a:rPr>
              <a:t>choice</a:t>
            </a:r>
            <a:r>
              <a:rPr sz="2200" spc="-5" dirty="0">
                <a:latin typeface="Calibri"/>
                <a:cs typeface="Calibri"/>
              </a:rPr>
              <a:t>” </a:t>
            </a:r>
            <a:r>
              <a:rPr sz="2200" dirty="0">
                <a:latin typeface="Calibri"/>
                <a:cs typeface="Calibri"/>
              </a:rPr>
              <a:t>and the </a:t>
            </a:r>
            <a:r>
              <a:rPr sz="2200" spc="-5" dirty="0">
                <a:latin typeface="Calibri"/>
                <a:cs typeface="Calibri"/>
              </a:rPr>
              <a:t>“</a:t>
            </a:r>
            <a:r>
              <a:rPr sz="2200" b="1" spc="-5" dirty="0">
                <a:latin typeface="Calibri"/>
                <a:cs typeface="Calibri"/>
              </a:rPr>
              <a:t>right </a:t>
            </a:r>
            <a:r>
              <a:rPr sz="2200" b="1" spc="-10" dirty="0">
                <a:latin typeface="Calibri"/>
                <a:cs typeface="Calibri"/>
              </a:rPr>
              <a:t>to information</a:t>
            </a:r>
            <a:r>
              <a:rPr sz="2200" spc="-10" dirty="0">
                <a:latin typeface="Calibri"/>
                <a:cs typeface="Calibri"/>
              </a:rPr>
              <a:t>” </a:t>
            </a:r>
            <a:r>
              <a:rPr sz="2200" spc="-5" dirty="0">
                <a:latin typeface="Calibri"/>
                <a:cs typeface="Calibri"/>
              </a:rPr>
              <a:t> included</a:t>
            </a:r>
            <a:r>
              <a:rPr sz="2200" spc="-25" dirty="0">
                <a:latin typeface="Calibri"/>
                <a:cs typeface="Calibri"/>
              </a:rPr>
              <a:t> </a:t>
            </a:r>
            <a:r>
              <a:rPr sz="2200" dirty="0">
                <a:latin typeface="Calibri"/>
                <a:cs typeface="Calibri"/>
              </a:rPr>
              <a:t>in</a:t>
            </a:r>
            <a:r>
              <a:rPr sz="2200" spc="-25" dirty="0">
                <a:latin typeface="Calibri"/>
                <a:cs typeface="Calibri"/>
              </a:rPr>
              <a:t> </a:t>
            </a:r>
            <a:r>
              <a:rPr sz="2200" dirty="0">
                <a:latin typeface="Calibri"/>
                <a:cs typeface="Calibri"/>
              </a:rPr>
              <a:t>the</a:t>
            </a:r>
            <a:r>
              <a:rPr sz="2200" spc="-20" dirty="0">
                <a:latin typeface="Calibri"/>
                <a:cs typeface="Calibri"/>
              </a:rPr>
              <a:t> </a:t>
            </a:r>
            <a:r>
              <a:rPr sz="2200" spc="-5" dirty="0">
                <a:latin typeface="Calibri"/>
                <a:cs typeface="Calibri"/>
              </a:rPr>
              <a:t>European</a:t>
            </a:r>
            <a:r>
              <a:rPr sz="2200" spc="-45" dirty="0">
                <a:latin typeface="Calibri"/>
                <a:cs typeface="Calibri"/>
              </a:rPr>
              <a:t> </a:t>
            </a:r>
            <a:r>
              <a:rPr sz="2200" spc="-5" dirty="0">
                <a:latin typeface="Calibri"/>
                <a:cs typeface="Calibri"/>
              </a:rPr>
              <a:t>Charter</a:t>
            </a:r>
            <a:r>
              <a:rPr sz="2200" spc="-15" dirty="0">
                <a:latin typeface="Calibri"/>
                <a:cs typeface="Calibri"/>
              </a:rPr>
              <a:t> </a:t>
            </a:r>
            <a:r>
              <a:rPr sz="2200" spc="5" dirty="0">
                <a:latin typeface="Calibri"/>
                <a:cs typeface="Calibri"/>
              </a:rPr>
              <a:t>of</a:t>
            </a:r>
            <a:r>
              <a:rPr sz="2200" spc="-20" dirty="0">
                <a:latin typeface="Calibri"/>
                <a:cs typeface="Calibri"/>
              </a:rPr>
              <a:t> </a:t>
            </a:r>
            <a:r>
              <a:rPr sz="2200" spc="-10" dirty="0">
                <a:latin typeface="Calibri"/>
                <a:cs typeface="Calibri"/>
              </a:rPr>
              <a:t>Patients'</a:t>
            </a:r>
            <a:r>
              <a:rPr sz="2200" spc="-15" dirty="0">
                <a:latin typeface="Calibri"/>
                <a:cs typeface="Calibri"/>
              </a:rPr>
              <a:t> </a:t>
            </a:r>
            <a:r>
              <a:rPr sz="2200" spc="-5" dirty="0">
                <a:latin typeface="Calibri"/>
                <a:cs typeface="Calibri"/>
              </a:rPr>
              <a:t>Rights.</a:t>
            </a:r>
            <a:endParaRPr sz="2200" dirty="0">
              <a:latin typeface="Calibri"/>
              <a:cs typeface="Calibri"/>
            </a:endParaRPr>
          </a:p>
        </p:txBody>
      </p:sp>
      <p:pic>
        <p:nvPicPr>
          <p:cNvPr id="8" name="Immagine 7">
            <a:extLst>
              <a:ext uri="{FF2B5EF4-FFF2-40B4-BE49-F238E27FC236}">
                <a16:creationId xmlns:a16="http://schemas.microsoft.com/office/drawing/2014/main" id="{9658AFF0-1500-06F3-2ABA-7F09AAAA70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3836" y="4028537"/>
            <a:ext cx="3486222" cy="2614666"/>
          </a:xfrm>
          <a:prstGeom prst="rect">
            <a:avLst/>
          </a:prstGeom>
        </p:spPr>
      </p:pic>
      <p:pic>
        <p:nvPicPr>
          <p:cNvPr id="13" name="Immagine 12">
            <a:hlinkClick r:id="rId4"/>
            <a:extLst>
              <a:ext uri="{FF2B5EF4-FFF2-40B4-BE49-F238E27FC236}">
                <a16:creationId xmlns:a16="http://schemas.microsoft.com/office/drawing/2014/main" id="{6E218012-07E5-D8C3-20D0-E6564CD06870}"/>
              </a:ext>
            </a:extLst>
          </p:cNvPr>
          <p:cNvPicPr>
            <a:picLocks noChangeAspect="1"/>
          </p:cNvPicPr>
          <p:nvPr/>
        </p:nvPicPr>
        <p:blipFill>
          <a:blip r:embed="rId5"/>
          <a:srcRect t="13424" r="1488" b="33097"/>
          <a:stretch/>
        </p:blipFill>
        <p:spPr>
          <a:xfrm>
            <a:off x="181942" y="4142031"/>
            <a:ext cx="8198748" cy="2387678"/>
          </a:xfrm>
          <a:prstGeom prst="rect">
            <a:avLst/>
          </a:prstGeom>
        </p:spPr>
      </p:pic>
      <p:pic>
        <p:nvPicPr>
          <p:cNvPr id="19" name="object 7">
            <a:extLst>
              <a:ext uri="{FF2B5EF4-FFF2-40B4-BE49-F238E27FC236}">
                <a16:creationId xmlns:a16="http://schemas.microsoft.com/office/drawing/2014/main" id="{7F7C105A-D25B-AFD4-B37D-AEB0B3474A88}"/>
              </a:ext>
            </a:extLst>
          </p:cNvPr>
          <p:cNvPicPr/>
          <p:nvPr/>
        </p:nvPicPr>
        <p:blipFill>
          <a:blip r:embed="rId6" cstate="print"/>
          <a:stretch>
            <a:fillRect/>
          </a:stretch>
        </p:blipFill>
        <p:spPr>
          <a:xfrm>
            <a:off x="181942" y="235690"/>
            <a:ext cx="3372223" cy="1514554"/>
          </a:xfrm>
          <a:prstGeom prst="rect">
            <a:avLst/>
          </a:prstGeom>
        </p:spPr>
      </p:pic>
    </p:spTree>
    <p:extLst>
      <p:ext uri="{BB962C8B-B14F-4D97-AF65-F5344CB8AC3E}">
        <p14:creationId xmlns:p14="http://schemas.microsoft.com/office/powerpoint/2010/main" val="788176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513421" y="475405"/>
            <a:ext cx="6094349" cy="505267"/>
          </a:xfrm>
          <a:prstGeom prst="rect">
            <a:avLst/>
          </a:prstGeom>
        </p:spPr>
        <p:txBody>
          <a:bodyPr vert="horz" wrap="square" lIns="0" tIns="12700" rIns="0" bIns="0" rtlCol="0">
            <a:spAutoFit/>
          </a:bodyPr>
          <a:lstStyle/>
          <a:p>
            <a:pPr marL="12700">
              <a:lnSpc>
                <a:spcPct val="100000"/>
              </a:lnSpc>
              <a:spcBef>
                <a:spcPts val="100"/>
              </a:spcBef>
            </a:pPr>
            <a:r>
              <a:rPr sz="3200" b="1" dirty="0" err="1">
                <a:solidFill>
                  <a:srgbClr val="0070C0"/>
                </a:solidFill>
                <a:latin typeface="Calibri"/>
                <a:cs typeface="Calibri"/>
              </a:rPr>
              <a:t>Endors</a:t>
            </a:r>
            <a:r>
              <a:rPr lang="it-IT" sz="3200" b="1" dirty="0">
                <a:solidFill>
                  <a:srgbClr val="0070C0"/>
                </a:solidFill>
                <a:latin typeface="Calibri"/>
                <a:cs typeface="Calibri"/>
              </a:rPr>
              <a:t>e</a:t>
            </a:r>
            <a:r>
              <a:rPr sz="3200" b="1" dirty="0" err="1">
                <a:solidFill>
                  <a:srgbClr val="0070C0"/>
                </a:solidFill>
                <a:latin typeface="Calibri"/>
                <a:cs typeface="Calibri"/>
              </a:rPr>
              <a:t>ment</a:t>
            </a:r>
            <a:r>
              <a:rPr sz="3200" b="1" dirty="0">
                <a:solidFill>
                  <a:srgbClr val="0070C0"/>
                </a:solidFill>
                <a:latin typeface="Calibri"/>
                <a:cs typeface="Calibri"/>
              </a:rPr>
              <a:t> by the EU Parliament</a:t>
            </a:r>
          </a:p>
        </p:txBody>
      </p:sp>
      <p:sp>
        <p:nvSpPr>
          <p:cNvPr id="7" name="object 7"/>
          <p:cNvSpPr txBox="1"/>
          <p:nvPr/>
        </p:nvSpPr>
        <p:spPr>
          <a:xfrm>
            <a:off x="1304200" y="1874436"/>
            <a:ext cx="10487025" cy="2056973"/>
          </a:xfrm>
          <a:prstGeom prst="rect">
            <a:avLst/>
          </a:prstGeom>
        </p:spPr>
        <p:txBody>
          <a:bodyPr vert="horz" wrap="square" lIns="0" tIns="12700" rIns="0" bIns="0" rtlCol="0">
            <a:spAutoFit/>
          </a:bodyPr>
          <a:lstStyle/>
          <a:p>
            <a:pPr marL="12700" marR="8890" indent="-1270" algn="r">
              <a:lnSpc>
                <a:spcPct val="100000"/>
              </a:lnSpc>
              <a:spcBef>
                <a:spcPts val="100"/>
              </a:spcBef>
            </a:pPr>
            <a:r>
              <a:rPr i="1" spc="20" dirty="0">
                <a:latin typeface="Calibri"/>
                <a:cs typeface="Calibri"/>
              </a:rPr>
              <a:t>“The</a:t>
            </a:r>
            <a:r>
              <a:rPr i="1" spc="10" dirty="0">
                <a:latin typeface="Calibri"/>
                <a:cs typeface="Calibri"/>
              </a:rPr>
              <a:t> </a:t>
            </a:r>
            <a:r>
              <a:rPr i="1" spc="-10" dirty="0">
                <a:latin typeface="Calibri"/>
                <a:cs typeface="Calibri"/>
              </a:rPr>
              <a:t>European</a:t>
            </a:r>
            <a:r>
              <a:rPr i="1" spc="80" dirty="0">
                <a:latin typeface="Calibri"/>
                <a:cs typeface="Calibri"/>
              </a:rPr>
              <a:t> </a:t>
            </a:r>
            <a:r>
              <a:rPr i="1" spc="-15" dirty="0">
                <a:latin typeface="Calibri"/>
                <a:cs typeface="Calibri"/>
              </a:rPr>
              <a:t>Parliament</a:t>
            </a:r>
            <a:r>
              <a:rPr i="1" spc="20" dirty="0">
                <a:latin typeface="Calibri"/>
                <a:cs typeface="Calibri"/>
              </a:rPr>
              <a:t> </a:t>
            </a:r>
            <a:r>
              <a:rPr i="1" spc="-10" dirty="0">
                <a:latin typeface="Calibri"/>
                <a:cs typeface="Calibri"/>
              </a:rPr>
              <a:t>recognizes</a:t>
            </a:r>
            <a:r>
              <a:rPr i="1" spc="20" dirty="0">
                <a:latin typeface="Calibri"/>
                <a:cs typeface="Calibri"/>
              </a:rPr>
              <a:t> </a:t>
            </a:r>
            <a:r>
              <a:rPr i="1" spc="-5" dirty="0">
                <a:latin typeface="Calibri"/>
                <a:cs typeface="Calibri"/>
              </a:rPr>
              <a:t>the value</a:t>
            </a:r>
            <a:r>
              <a:rPr i="1" spc="35" dirty="0">
                <a:latin typeface="Calibri"/>
                <a:cs typeface="Calibri"/>
              </a:rPr>
              <a:t> </a:t>
            </a:r>
            <a:r>
              <a:rPr i="1" spc="-5" dirty="0">
                <a:latin typeface="Calibri"/>
                <a:cs typeface="Calibri"/>
              </a:rPr>
              <a:t>of </a:t>
            </a:r>
            <a:r>
              <a:rPr i="1" dirty="0">
                <a:latin typeface="Calibri"/>
                <a:cs typeface="Calibri"/>
              </a:rPr>
              <a:t>citizens’</a:t>
            </a:r>
            <a:r>
              <a:rPr i="1" spc="-40" dirty="0">
                <a:latin typeface="Calibri"/>
                <a:cs typeface="Calibri"/>
              </a:rPr>
              <a:t> </a:t>
            </a:r>
            <a:r>
              <a:rPr i="1" dirty="0">
                <a:latin typeface="Calibri"/>
                <a:cs typeface="Calibri"/>
              </a:rPr>
              <a:t>initiatives,</a:t>
            </a:r>
            <a:r>
              <a:rPr i="1" spc="-10" dirty="0">
                <a:latin typeface="Calibri"/>
                <a:cs typeface="Calibri"/>
              </a:rPr>
              <a:t> </a:t>
            </a:r>
            <a:r>
              <a:rPr i="1" spc="-5" dirty="0">
                <a:latin typeface="Calibri"/>
                <a:cs typeface="Calibri"/>
              </a:rPr>
              <a:t>such</a:t>
            </a:r>
            <a:r>
              <a:rPr i="1" dirty="0">
                <a:latin typeface="Calibri"/>
                <a:cs typeface="Calibri"/>
              </a:rPr>
              <a:t> </a:t>
            </a:r>
            <a:r>
              <a:rPr i="1" spc="-5" dirty="0">
                <a:latin typeface="Calibri"/>
                <a:cs typeface="Calibri"/>
              </a:rPr>
              <a:t>as</a:t>
            </a:r>
            <a:r>
              <a:rPr i="1" spc="5" dirty="0">
                <a:latin typeface="Calibri"/>
                <a:cs typeface="Calibri"/>
              </a:rPr>
              <a:t> </a:t>
            </a:r>
            <a:r>
              <a:rPr i="1" spc="-5" dirty="0">
                <a:latin typeface="Calibri"/>
                <a:cs typeface="Calibri"/>
              </a:rPr>
              <a:t>the </a:t>
            </a:r>
            <a:r>
              <a:rPr i="1" dirty="0">
                <a:latin typeface="Calibri"/>
                <a:cs typeface="Calibri"/>
              </a:rPr>
              <a:t> </a:t>
            </a:r>
            <a:r>
              <a:rPr i="1" spc="-10" dirty="0">
                <a:latin typeface="Calibri"/>
                <a:cs typeface="Calibri"/>
              </a:rPr>
              <a:t>European</a:t>
            </a:r>
            <a:r>
              <a:rPr i="1" spc="65" dirty="0">
                <a:latin typeface="Calibri"/>
                <a:cs typeface="Calibri"/>
              </a:rPr>
              <a:t> </a:t>
            </a:r>
            <a:r>
              <a:rPr i="1" spc="-10" dirty="0">
                <a:latin typeface="Calibri"/>
                <a:cs typeface="Calibri"/>
              </a:rPr>
              <a:t>Charter</a:t>
            </a:r>
            <a:r>
              <a:rPr i="1" spc="10" dirty="0">
                <a:latin typeface="Calibri"/>
                <a:cs typeface="Calibri"/>
              </a:rPr>
              <a:t> </a:t>
            </a:r>
            <a:r>
              <a:rPr i="1" spc="-5" dirty="0">
                <a:latin typeface="Calibri"/>
                <a:cs typeface="Calibri"/>
              </a:rPr>
              <a:t>of</a:t>
            </a:r>
            <a:r>
              <a:rPr i="1" spc="15" dirty="0">
                <a:latin typeface="Calibri"/>
                <a:cs typeface="Calibri"/>
              </a:rPr>
              <a:t> </a:t>
            </a:r>
            <a:r>
              <a:rPr i="1" spc="-10" dirty="0">
                <a:latin typeface="Calibri"/>
                <a:cs typeface="Calibri"/>
              </a:rPr>
              <a:t>Patients’ Rights</a:t>
            </a:r>
            <a:r>
              <a:rPr i="1" spc="5" dirty="0">
                <a:latin typeface="Calibri"/>
                <a:cs typeface="Calibri"/>
              </a:rPr>
              <a:t> </a:t>
            </a:r>
            <a:r>
              <a:rPr i="1" spc="-5" dirty="0">
                <a:latin typeface="Calibri"/>
                <a:cs typeface="Calibri"/>
              </a:rPr>
              <a:t>based</a:t>
            </a:r>
            <a:r>
              <a:rPr i="1" spc="25" dirty="0">
                <a:latin typeface="Calibri"/>
                <a:cs typeface="Calibri"/>
              </a:rPr>
              <a:t> </a:t>
            </a:r>
            <a:r>
              <a:rPr i="1" spc="-5" dirty="0">
                <a:latin typeface="Calibri"/>
                <a:cs typeface="Calibri"/>
              </a:rPr>
              <a:t>on the</a:t>
            </a:r>
            <a:r>
              <a:rPr i="1" spc="15" dirty="0">
                <a:latin typeface="Calibri"/>
                <a:cs typeface="Calibri"/>
              </a:rPr>
              <a:t> </a:t>
            </a:r>
            <a:r>
              <a:rPr i="1" spc="-10" dirty="0">
                <a:latin typeface="Calibri"/>
                <a:cs typeface="Calibri"/>
              </a:rPr>
              <a:t>Charter</a:t>
            </a:r>
            <a:r>
              <a:rPr i="1" spc="5" dirty="0">
                <a:latin typeface="Calibri"/>
                <a:cs typeface="Calibri"/>
              </a:rPr>
              <a:t> </a:t>
            </a:r>
            <a:r>
              <a:rPr i="1" spc="-5" dirty="0">
                <a:latin typeface="Calibri"/>
                <a:cs typeface="Calibri"/>
              </a:rPr>
              <a:t>of</a:t>
            </a:r>
            <a:r>
              <a:rPr i="1" spc="20" dirty="0">
                <a:latin typeface="Calibri"/>
                <a:cs typeface="Calibri"/>
              </a:rPr>
              <a:t> </a:t>
            </a:r>
            <a:r>
              <a:rPr i="1" spc="-15" dirty="0">
                <a:latin typeface="Calibri"/>
                <a:cs typeface="Calibri"/>
              </a:rPr>
              <a:t>Fundamental</a:t>
            </a:r>
            <a:r>
              <a:rPr i="1" spc="35" dirty="0">
                <a:latin typeface="Calibri"/>
                <a:cs typeface="Calibri"/>
              </a:rPr>
              <a:t> </a:t>
            </a:r>
            <a:r>
              <a:rPr i="1" spc="-10" dirty="0">
                <a:latin typeface="Calibri"/>
                <a:cs typeface="Calibri"/>
              </a:rPr>
              <a:t>Rights</a:t>
            </a:r>
            <a:r>
              <a:rPr i="1" spc="5" dirty="0">
                <a:latin typeface="Calibri"/>
                <a:cs typeface="Calibri"/>
              </a:rPr>
              <a:t> </a:t>
            </a:r>
            <a:r>
              <a:rPr i="1" spc="-5" dirty="0">
                <a:latin typeface="Calibri"/>
                <a:cs typeface="Calibri"/>
              </a:rPr>
              <a:t>of </a:t>
            </a:r>
            <a:r>
              <a:rPr i="1" dirty="0">
                <a:latin typeface="Calibri"/>
                <a:cs typeface="Calibri"/>
              </a:rPr>
              <a:t> </a:t>
            </a:r>
            <a:r>
              <a:rPr i="1" spc="-5" dirty="0">
                <a:latin typeface="Calibri"/>
                <a:cs typeface="Calibri"/>
              </a:rPr>
              <a:t>the</a:t>
            </a:r>
            <a:r>
              <a:rPr i="1" spc="-10" dirty="0">
                <a:latin typeface="Calibri"/>
                <a:cs typeface="Calibri"/>
              </a:rPr>
              <a:t> European</a:t>
            </a:r>
            <a:r>
              <a:rPr i="1" spc="70" dirty="0">
                <a:latin typeface="Calibri"/>
                <a:cs typeface="Calibri"/>
              </a:rPr>
              <a:t> </a:t>
            </a:r>
            <a:r>
              <a:rPr i="1" spc="-10" dirty="0">
                <a:latin typeface="Calibri"/>
                <a:cs typeface="Calibri"/>
              </a:rPr>
              <a:t>Union,</a:t>
            </a:r>
            <a:r>
              <a:rPr i="1" spc="30" dirty="0">
                <a:latin typeface="Calibri"/>
                <a:cs typeface="Calibri"/>
              </a:rPr>
              <a:t> </a:t>
            </a:r>
            <a:r>
              <a:rPr i="1" spc="-10" dirty="0">
                <a:latin typeface="Calibri"/>
                <a:cs typeface="Calibri"/>
              </a:rPr>
              <a:t>and</a:t>
            </a:r>
            <a:r>
              <a:rPr i="1" spc="25" dirty="0">
                <a:latin typeface="Calibri"/>
                <a:cs typeface="Calibri"/>
              </a:rPr>
              <a:t> </a:t>
            </a:r>
            <a:r>
              <a:rPr i="1" spc="-5" dirty="0">
                <a:latin typeface="Calibri"/>
                <a:cs typeface="Calibri"/>
              </a:rPr>
              <a:t>the</a:t>
            </a:r>
            <a:r>
              <a:rPr i="1" spc="-10" dirty="0">
                <a:latin typeface="Calibri"/>
                <a:cs typeface="Calibri"/>
              </a:rPr>
              <a:t> European</a:t>
            </a:r>
            <a:r>
              <a:rPr i="1" spc="70" dirty="0">
                <a:latin typeface="Calibri"/>
                <a:cs typeface="Calibri"/>
              </a:rPr>
              <a:t> </a:t>
            </a:r>
            <a:r>
              <a:rPr i="1" spc="-10" dirty="0">
                <a:latin typeface="Calibri"/>
                <a:cs typeface="Calibri"/>
              </a:rPr>
              <a:t>Patients’</a:t>
            </a:r>
            <a:r>
              <a:rPr i="1" spc="-15" dirty="0">
                <a:latin typeface="Calibri"/>
                <a:cs typeface="Calibri"/>
              </a:rPr>
              <a:t> </a:t>
            </a:r>
            <a:r>
              <a:rPr i="1" spc="-10" dirty="0">
                <a:latin typeface="Calibri"/>
                <a:cs typeface="Calibri"/>
              </a:rPr>
              <a:t>Rights</a:t>
            </a:r>
            <a:r>
              <a:rPr i="1" spc="10" dirty="0">
                <a:latin typeface="Calibri"/>
                <a:cs typeface="Calibri"/>
              </a:rPr>
              <a:t> </a:t>
            </a:r>
            <a:r>
              <a:rPr i="1" spc="-40" dirty="0">
                <a:latin typeface="Calibri"/>
                <a:cs typeface="Calibri"/>
              </a:rPr>
              <a:t>Day,</a:t>
            </a:r>
            <a:r>
              <a:rPr i="1" spc="-10" dirty="0">
                <a:latin typeface="Calibri"/>
                <a:cs typeface="Calibri"/>
              </a:rPr>
              <a:t> </a:t>
            </a:r>
            <a:r>
              <a:rPr i="1" spc="-5" dirty="0">
                <a:latin typeface="Calibri"/>
                <a:cs typeface="Calibri"/>
              </a:rPr>
              <a:t>which</a:t>
            </a:r>
            <a:r>
              <a:rPr i="1" spc="20" dirty="0">
                <a:latin typeface="Calibri"/>
                <a:cs typeface="Calibri"/>
              </a:rPr>
              <a:t> </a:t>
            </a:r>
            <a:r>
              <a:rPr i="1" spc="-10" dirty="0">
                <a:latin typeface="Calibri"/>
                <a:cs typeface="Calibri"/>
              </a:rPr>
              <a:t>has</a:t>
            </a:r>
            <a:r>
              <a:rPr i="1" spc="10" dirty="0">
                <a:latin typeface="Calibri"/>
                <a:cs typeface="Calibri"/>
              </a:rPr>
              <a:t> </a:t>
            </a:r>
            <a:r>
              <a:rPr i="1" spc="-5" dirty="0">
                <a:latin typeface="Calibri"/>
                <a:cs typeface="Calibri"/>
              </a:rPr>
              <a:t>been </a:t>
            </a:r>
            <a:r>
              <a:rPr i="1" dirty="0">
                <a:latin typeface="Calibri"/>
                <a:cs typeface="Calibri"/>
              </a:rPr>
              <a:t> </a:t>
            </a:r>
            <a:r>
              <a:rPr i="1" spc="-5" dirty="0">
                <a:latin typeface="Calibri"/>
                <a:cs typeface="Calibri"/>
              </a:rPr>
              <a:t>organised</a:t>
            </a:r>
            <a:r>
              <a:rPr i="1" spc="50" dirty="0">
                <a:latin typeface="Calibri"/>
                <a:cs typeface="Calibri"/>
              </a:rPr>
              <a:t> </a:t>
            </a:r>
            <a:r>
              <a:rPr i="1" dirty="0">
                <a:latin typeface="Calibri"/>
                <a:cs typeface="Calibri"/>
              </a:rPr>
              <a:t>every</a:t>
            </a:r>
            <a:r>
              <a:rPr i="1" spc="10" dirty="0">
                <a:latin typeface="Calibri"/>
                <a:cs typeface="Calibri"/>
              </a:rPr>
              <a:t> </a:t>
            </a:r>
            <a:r>
              <a:rPr i="1" dirty="0">
                <a:latin typeface="Calibri"/>
                <a:cs typeface="Calibri"/>
              </a:rPr>
              <a:t>year</a:t>
            </a:r>
            <a:r>
              <a:rPr i="1" spc="-5" dirty="0">
                <a:latin typeface="Calibri"/>
                <a:cs typeface="Calibri"/>
              </a:rPr>
              <a:t> on</a:t>
            </a:r>
            <a:r>
              <a:rPr i="1" dirty="0">
                <a:latin typeface="Calibri"/>
                <a:cs typeface="Calibri"/>
              </a:rPr>
              <a:t> 18</a:t>
            </a:r>
            <a:r>
              <a:rPr i="1" spc="-5" dirty="0">
                <a:latin typeface="Calibri"/>
                <a:cs typeface="Calibri"/>
              </a:rPr>
              <a:t> April</a:t>
            </a:r>
            <a:r>
              <a:rPr i="1" spc="5" dirty="0">
                <a:latin typeface="Calibri"/>
                <a:cs typeface="Calibri"/>
              </a:rPr>
              <a:t> </a:t>
            </a:r>
            <a:r>
              <a:rPr i="1" spc="-10" dirty="0">
                <a:latin typeface="Calibri"/>
                <a:cs typeface="Calibri"/>
              </a:rPr>
              <a:t>since</a:t>
            </a:r>
            <a:r>
              <a:rPr i="1" spc="-5" dirty="0">
                <a:latin typeface="Calibri"/>
                <a:cs typeface="Calibri"/>
              </a:rPr>
              <a:t> </a:t>
            </a:r>
            <a:r>
              <a:rPr i="1" dirty="0">
                <a:latin typeface="Calibri"/>
                <a:cs typeface="Calibri"/>
              </a:rPr>
              <a:t>2007;</a:t>
            </a:r>
            <a:r>
              <a:rPr i="1" spc="-35" dirty="0">
                <a:latin typeface="Calibri"/>
                <a:cs typeface="Calibri"/>
              </a:rPr>
              <a:t> </a:t>
            </a:r>
            <a:r>
              <a:rPr i="1" spc="-10" dirty="0">
                <a:latin typeface="Calibri"/>
                <a:cs typeface="Calibri"/>
              </a:rPr>
              <a:t>invites </a:t>
            </a:r>
            <a:r>
              <a:rPr i="1" spc="-5" dirty="0">
                <a:latin typeface="Calibri"/>
                <a:cs typeface="Calibri"/>
              </a:rPr>
              <a:t>the Commission</a:t>
            </a:r>
            <a:r>
              <a:rPr i="1" spc="20" dirty="0">
                <a:latin typeface="Calibri"/>
                <a:cs typeface="Calibri"/>
              </a:rPr>
              <a:t> </a:t>
            </a:r>
            <a:r>
              <a:rPr i="1" spc="-10" dirty="0">
                <a:latin typeface="Calibri"/>
                <a:cs typeface="Calibri"/>
              </a:rPr>
              <a:t>and</a:t>
            </a:r>
            <a:r>
              <a:rPr i="1" spc="20" dirty="0">
                <a:latin typeface="Calibri"/>
                <a:cs typeface="Calibri"/>
              </a:rPr>
              <a:t> </a:t>
            </a:r>
            <a:r>
              <a:rPr i="1" spc="-5" dirty="0">
                <a:latin typeface="Calibri"/>
                <a:cs typeface="Calibri"/>
              </a:rPr>
              <a:t>the</a:t>
            </a:r>
            <a:r>
              <a:rPr i="1" spc="10" dirty="0">
                <a:latin typeface="Calibri"/>
                <a:cs typeface="Calibri"/>
              </a:rPr>
              <a:t> </a:t>
            </a:r>
            <a:r>
              <a:rPr i="1" spc="-5" dirty="0">
                <a:latin typeface="Calibri"/>
                <a:cs typeface="Calibri"/>
              </a:rPr>
              <a:t>Member </a:t>
            </a:r>
            <a:r>
              <a:rPr i="1" spc="-525" dirty="0">
                <a:latin typeface="Calibri"/>
                <a:cs typeface="Calibri"/>
              </a:rPr>
              <a:t> </a:t>
            </a:r>
            <a:r>
              <a:rPr i="1" spc="-10" dirty="0">
                <a:latin typeface="Calibri"/>
                <a:cs typeface="Calibri"/>
              </a:rPr>
              <a:t>States</a:t>
            </a:r>
            <a:r>
              <a:rPr i="1" spc="-30" dirty="0">
                <a:latin typeface="Calibri"/>
                <a:cs typeface="Calibri"/>
              </a:rPr>
              <a:t> </a:t>
            </a:r>
            <a:r>
              <a:rPr i="1" spc="-10" dirty="0">
                <a:latin typeface="Calibri"/>
                <a:cs typeface="Calibri"/>
              </a:rPr>
              <a:t>to</a:t>
            </a:r>
            <a:r>
              <a:rPr i="1" dirty="0">
                <a:latin typeface="Calibri"/>
                <a:cs typeface="Calibri"/>
              </a:rPr>
              <a:t> </a:t>
            </a:r>
            <a:r>
              <a:rPr i="1" spc="-10" dirty="0">
                <a:latin typeface="Calibri"/>
                <a:cs typeface="Calibri"/>
              </a:rPr>
              <a:t>support</a:t>
            </a:r>
            <a:r>
              <a:rPr i="1" spc="40" dirty="0">
                <a:latin typeface="Calibri"/>
                <a:cs typeface="Calibri"/>
              </a:rPr>
              <a:t> </a:t>
            </a:r>
            <a:r>
              <a:rPr i="1" spc="-5" dirty="0">
                <a:latin typeface="Calibri"/>
                <a:cs typeface="Calibri"/>
              </a:rPr>
              <a:t>the</a:t>
            </a:r>
            <a:r>
              <a:rPr i="1" dirty="0">
                <a:latin typeface="Calibri"/>
                <a:cs typeface="Calibri"/>
              </a:rPr>
              <a:t> </a:t>
            </a:r>
            <a:r>
              <a:rPr i="1" spc="-10" dirty="0">
                <a:latin typeface="Calibri"/>
                <a:cs typeface="Calibri"/>
              </a:rPr>
              <a:t>European</a:t>
            </a:r>
            <a:r>
              <a:rPr i="1" spc="70" dirty="0">
                <a:latin typeface="Calibri"/>
                <a:cs typeface="Calibri"/>
              </a:rPr>
              <a:t> </a:t>
            </a:r>
            <a:r>
              <a:rPr i="1" spc="-10" dirty="0">
                <a:latin typeface="Calibri"/>
                <a:cs typeface="Calibri"/>
              </a:rPr>
              <a:t>Patients’ Rights</a:t>
            </a:r>
            <a:r>
              <a:rPr i="1" spc="15" dirty="0">
                <a:latin typeface="Calibri"/>
                <a:cs typeface="Calibri"/>
              </a:rPr>
              <a:t> </a:t>
            </a:r>
            <a:r>
              <a:rPr i="1" spc="-5" dirty="0">
                <a:latin typeface="Calibri"/>
                <a:cs typeface="Calibri"/>
              </a:rPr>
              <a:t>Day</a:t>
            </a:r>
            <a:r>
              <a:rPr i="1" spc="-10" dirty="0">
                <a:latin typeface="Calibri"/>
                <a:cs typeface="Calibri"/>
              </a:rPr>
              <a:t> </a:t>
            </a:r>
            <a:r>
              <a:rPr i="1" spc="-5" dirty="0">
                <a:latin typeface="Calibri"/>
                <a:cs typeface="Calibri"/>
              </a:rPr>
              <a:t>at</a:t>
            </a:r>
            <a:r>
              <a:rPr i="1" dirty="0">
                <a:latin typeface="Calibri"/>
                <a:cs typeface="Calibri"/>
              </a:rPr>
              <a:t> </a:t>
            </a:r>
            <a:r>
              <a:rPr i="1" spc="-10" dirty="0">
                <a:latin typeface="Calibri"/>
                <a:cs typeface="Calibri"/>
              </a:rPr>
              <a:t>local,</a:t>
            </a:r>
            <a:r>
              <a:rPr i="1" spc="40" dirty="0">
                <a:latin typeface="Calibri"/>
                <a:cs typeface="Calibri"/>
              </a:rPr>
              <a:t> </a:t>
            </a:r>
            <a:r>
              <a:rPr i="1" spc="-10" dirty="0">
                <a:latin typeface="Calibri"/>
                <a:cs typeface="Calibri"/>
              </a:rPr>
              <a:t>national</a:t>
            </a:r>
            <a:r>
              <a:rPr i="1" spc="35" dirty="0">
                <a:latin typeface="Calibri"/>
                <a:cs typeface="Calibri"/>
              </a:rPr>
              <a:t> </a:t>
            </a:r>
            <a:r>
              <a:rPr i="1" spc="-10" dirty="0">
                <a:latin typeface="Calibri"/>
                <a:cs typeface="Calibri"/>
              </a:rPr>
              <a:t>and</a:t>
            </a:r>
            <a:r>
              <a:rPr i="1" spc="25" dirty="0">
                <a:latin typeface="Calibri"/>
                <a:cs typeface="Calibri"/>
              </a:rPr>
              <a:t> </a:t>
            </a:r>
            <a:r>
              <a:rPr i="1" spc="-5" dirty="0">
                <a:latin typeface="Calibri"/>
                <a:cs typeface="Calibri"/>
              </a:rPr>
              <a:t>EU</a:t>
            </a:r>
            <a:r>
              <a:rPr i="1" spc="40" dirty="0">
                <a:latin typeface="Calibri"/>
                <a:cs typeface="Calibri"/>
              </a:rPr>
              <a:t> </a:t>
            </a:r>
            <a:r>
              <a:rPr i="1" spc="-35" dirty="0">
                <a:latin typeface="Calibri"/>
                <a:cs typeface="Calibri"/>
              </a:rPr>
              <a:t>level”.</a:t>
            </a:r>
            <a:endParaRPr lang="it-IT" i="1" spc="-35" dirty="0">
              <a:latin typeface="Calibri"/>
              <a:cs typeface="Calibri"/>
            </a:endParaRPr>
          </a:p>
          <a:p>
            <a:pPr marL="12700" marR="8890" indent="-1270" algn="ctr">
              <a:lnSpc>
                <a:spcPct val="100000"/>
              </a:lnSpc>
              <a:spcBef>
                <a:spcPts val="100"/>
              </a:spcBef>
            </a:pPr>
            <a:endParaRPr sz="2400" dirty="0">
              <a:latin typeface="Calibri"/>
              <a:cs typeface="Calibri"/>
            </a:endParaRPr>
          </a:p>
          <a:p>
            <a:pPr marR="5080" algn="r">
              <a:lnSpc>
                <a:spcPct val="100000"/>
              </a:lnSpc>
              <a:spcBef>
                <a:spcPts val="5"/>
              </a:spcBef>
            </a:pPr>
            <a:r>
              <a:rPr sz="1700" spc="-5" dirty="0">
                <a:solidFill>
                  <a:srgbClr val="0563C1"/>
                </a:solidFill>
                <a:latin typeface="Calibri"/>
                <a:cs typeface="Calibri"/>
                <a:hlinkClick r:id="rId2">
                  <a:extLst>
                    <a:ext uri="{A12FA001-AC4F-418D-AE19-62706E023703}">
                      <ahyp:hlinkClr xmlns:ahyp="http://schemas.microsoft.com/office/drawing/2018/hyperlinkcolor" val="tx"/>
                    </a:ext>
                  </a:extLst>
                </a:hlinkClick>
              </a:rPr>
              <a:t>Report </a:t>
            </a:r>
            <a:r>
              <a:rPr sz="1700" dirty="0">
                <a:solidFill>
                  <a:srgbClr val="0563C1"/>
                </a:solidFill>
                <a:latin typeface="Calibri"/>
                <a:cs typeface="Calibri"/>
                <a:hlinkClick r:id="rId2">
                  <a:extLst>
                    <a:ext uri="{A12FA001-AC4F-418D-AE19-62706E023703}">
                      <ahyp:hlinkClr xmlns:ahyp="http://schemas.microsoft.com/office/drawing/2018/hyperlinkcolor" val="tx"/>
                    </a:ext>
                  </a:extLst>
                </a:hlinkClick>
              </a:rPr>
              <a:t>on</a:t>
            </a:r>
            <a:r>
              <a:rPr sz="1700" spc="-5"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5" dirty="0">
                <a:solidFill>
                  <a:srgbClr val="0563C1"/>
                </a:solidFill>
                <a:latin typeface="Calibri"/>
                <a:cs typeface="Calibri"/>
                <a:hlinkClick r:id="rId2">
                  <a:extLst>
                    <a:ext uri="{A12FA001-AC4F-418D-AE19-62706E023703}">
                      <ahyp:hlinkClr xmlns:ahyp="http://schemas.microsoft.com/office/drawing/2018/hyperlinkcolor" val="tx"/>
                    </a:ext>
                  </a:extLst>
                </a:hlinkClick>
              </a:rPr>
              <a:t>safer</a:t>
            </a:r>
            <a:r>
              <a:rPr sz="1700" spc="25"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healthcare</a:t>
            </a:r>
            <a:r>
              <a:rPr sz="1700" spc="7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5" dirty="0">
                <a:solidFill>
                  <a:srgbClr val="0563C1"/>
                </a:solidFill>
                <a:latin typeface="Calibri"/>
                <a:cs typeface="Calibri"/>
                <a:hlinkClick r:id="rId2">
                  <a:extLst>
                    <a:ext uri="{A12FA001-AC4F-418D-AE19-62706E023703}">
                      <ahyp:hlinkClr xmlns:ahyp="http://schemas.microsoft.com/office/drawing/2018/hyperlinkcolor" val="tx"/>
                    </a:ext>
                  </a:extLst>
                </a:hlinkClick>
              </a:rPr>
              <a:t>in</a:t>
            </a:r>
            <a:r>
              <a:rPr sz="1700" spc="2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Europe:</a:t>
            </a:r>
            <a:r>
              <a:rPr sz="1700" spc="3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improving</a:t>
            </a:r>
            <a:r>
              <a:rPr sz="1700" spc="25"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5" dirty="0">
                <a:solidFill>
                  <a:srgbClr val="0563C1"/>
                </a:solidFill>
                <a:latin typeface="Calibri"/>
                <a:cs typeface="Calibri"/>
                <a:hlinkClick r:id="rId2">
                  <a:extLst>
                    <a:ext uri="{A12FA001-AC4F-418D-AE19-62706E023703}">
                      <ahyp:hlinkClr xmlns:ahyp="http://schemas.microsoft.com/office/drawing/2018/hyperlinkcolor" val="tx"/>
                    </a:ext>
                  </a:extLst>
                </a:hlinkClick>
              </a:rPr>
              <a:t>patient</a:t>
            </a:r>
            <a:r>
              <a:rPr sz="1700" spc="5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5" dirty="0">
                <a:solidFill>
                  <a:srgbClr val="0563C1"/>
                </a:solidFill>
                <a:latin typeface="Calibri"/>
                <a:cs typeface="Calibri"/>
                <a:hlinkClick r:id="rId2">
                  <a:extLst>
                    <a:ext uri="{A12FA001-AC4F-418D-AE19-62706E023703}">
                      <ahyp:hlinkClr xmlns:ahyp="http://schemas.microsoft.com/office/drawing/2018/hyperlinkcolor" val="tx"/>
                    </a:ext>
                  </a:extLst>
                </a:hlinkClick>
              </a:rPr>
              <a:t>safety</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5" dirty="0">
                <a:solidFill>
                  <a:srgbClr val="0563C1"/>
                </a:solidFill>
                <a:latin typeface="Calibri"/>
                <a:cs typeface="Calibri"/>
                <a:hlinkClick r:id="rId2">
                  <a:extLst>
                    <a:ext uri="{A12FA001-AC4F-418D-AE19-62706E023703}">
                      <ahyp:hlinkClr xmlns:ahyp="http://schemas.microsoft.com/office/drawing/2018/hyperlinkcolor" val="tx"/>
                    </a:ext>
                  </a:extLst>
                </a:hlinkClick>
              </a:rPr>
              <a:t>and</a:t>
            </a:r>
            <a:r>
              <a:rPr sz="1700" spc="2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5" dirty="0">
                <a:solidFill>
                  <a:srgbClr val="0563C1"/>
                </a:solidFill>
                <a:latin typeface="Calibri"/>
                <a:cs typeface="Calibri"/>
                <a:hlinkClick r:id="rId2">
                  <a:extLst>
                    <a:ext uri="{A12FA001-AC4F-418D-AE19-62706E023703}">
                      <ahyp:hlinkClr xmlns:ahyp="http://schemas.microsoft.com/office/drawing/2018/hyperlinkcolor" val="tx"/>
                    </a:ext>
                  </a:extLst>
                </a:hlinkClick>
              </a:rPr>
              <a:t>fighting</a:t>
            </a:r>
            <a:r>
              <a:rPr sz="1700" spc="7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antimicrobial</a:t>
            </a:r>
            <a:r>
              <a:rPr sz="1700" spc="25"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5" dirty="0">
                <a:solidFill>
                  <a:srgbClr val="0563C1"/>
                </a:solidFill>
                <a:latin typeface="Calibri"/>
                <a:cs typeface="Calibri"/>
                <a:hlinkClick r:id="rId2">
                  <a:extLst>
                    <a:ext uri="{A12FA001-AC4F-418D-AE19-62706E023703}">
                      <ahyp:hlinkClr xmlns:ahyp="http://schemas.microsoft.com/office/drawing/2018/hyperlinkcolor" val="tx"/>
                    </a:ext>
                  </a:extLst>
                </a:hlinkClick>
              </a:rPr>
              <a:t>resistance</a:t>
            </a:r>
            <a:endParaRPr sz="1700" dirty="0">
              <a:solidFill>
                <a:srgbClr val="0563C1"/>
              </a:solidFill>
              <a:latin typeface="Calibri"/>
              <a:cs typeface="Calibri"/>
              <a:hlinkClick r:id="rId2">
                <a:extLst>
                  <a:ext uri="{A12FA001-AC4F-418D-AE19-62706E023703}">
                    <ahyp:hlinkClr xmlns:ahyp="http://schemas.microsoft.com/office/drawing/2018/hyperlinkcolor" val="tx"/>
                  </a:ext>
                </a:extLst>
              </a:hlinkClick>
            </a:endParaRPr>
          </a:p>
          <a:p>
            <a:pPr marR="5080" algn="r">
              <a:lnSpc>
                <a:spcPct val="100000"/>
              </a:lnSpc>
            </a:pPr>
            <a:r>
              <a:rPr sz="1700" dirty="0">
                <a:solidFill>
                  <a:srgbClr val="0563C1"/>
                </a:solidFill>
                <a:latin typeface="Calibri"/>
                <a:cs typeface="Calibri"/>
                <a:hlinkClick r:id="rId2">
                  <a:extLst>
                    <a:ext uri="{A12FA001-AC4F-418D-AE19-62706E023703}">
                      <ahyp:hlinkClr xmlns:ahyp="http://schemas.microsoft.com/office/drawing/2018/hyperlinkcolor" val="tx"/>
                    </a:ext>
                  </a:extLst>
                </a:hlinkClick>
              </a:rPr>
              <a:t>(2014/2207(INI)),</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 approved</a:t>
            </a:r>
            <a:r>
              <a:rPr sz="1700" spc="3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5" dirty="0">
                <a:solidFill>
                  <a:srgbClr val="0563C1"/>
                </a:solidFill>
                <a:latin typeface="Calibri"/>
                <a:cs typeface="Calibri"/>
                <a:hlinkClick r:id="rId2">
                  <a:extLst>
                    <a:ext uri="{A12FA001-AC4F-418D-AE19-62706E023703}">
                      <ahyp:hlinkClr xmlns:ahyp="http://schemas.microsoft.com/office/drawing/2018/hyperlinkcolor" val="tx"/>
                    </a:ext>
                  </a:extLst>
                </a:hlinkClick>
              </a:rPr>
              <a:t>by the</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European</a:t>
            </a:r>
            <a:r>
              <a:rPr sz="1700" spc="5"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Parliament</a:t>
            </a:r>
            <a:r>
              <a:rPr sz="1700" spc="4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dirty="0">
                <a:solidFill>
                  <a:srgbClr val="0563C1"/>
                </a:solidFill>
                <a:latin typeface="Calibri"/>
                <a:cs typeface="Calibri"/>
                <a:hlinkClick r:id="rId2">
                  <a:extLst>
                    <a:ext uri="{A12FA001-AC4F-418D-AE19-62706E023703}">
                      <ahyp:hlinkClr xmlns:ahyp="http://schemas.microsoft.com/office/drawing/2018/hyperlinkcolor" val="tx"/>
                    </a:ext>
                  </a:extLst>
                </a:hlinkClick>
              </a:rPr>
              <a:t>on</a:t>
            </a:r>
            <a:r>
              <a:rPr sz="1700" spc="5"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dirty="0">
                <a:solidFill>
                  <a:srgbClr val="0563C1"/>
                </a:solidFill>
                <a:latin typeface="Calibri"/>
                <a:cs typeface="Calibri"/>
                <a:hlinkClick r:id="rId2">
                  <a:extLst>
                    <a:ext uri="{A12FA001-AC4F-418D-AE19-62706E023703}">
                      <ahyp:hlinkClr xmlns:ahyp="http://schemas.microsoft.com/office/drawing/2018/hyperlinkcolor" val="tx"/>
                    </a:ext>
                  </a:extLst>
                </a:hlinkClick>
              </a:rPr>
              <a:t>19</a:t>
            </a:r>
            <a:r>
              <a:rPr sz="1700" spc="-5"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spc="-10" dirty="0">
                <a:solidFill>
                  <a:srgbClr val="0563C1"/>
                </a:solidFill>
                <a:latin typeface="Calibri"/>
                <a:cs typeface="Calibri"/>
                <a:hlinkClick r:id="rId2">
                  <a:extLst>
                    <a:ext uri="{A12FA001-AC4F-418D-AE19-62706E023703}">
                      <ahyp:hlinkClr xmlns:ahyp="http://schemas.microsoft.com/office/drawing/2018/hyperlinkcolor" val="tx"/>
                    </a:ext>
                  </a:extLst>
                </a:hlinkClick>
              </a:rPr>
              <a:t>May</a:t>
            </a:r>
            <a:r>
              <a:rPr sz="1700" spc="-30" dirty="0">
                <a:solidFill>
                  <a:srgbClr val="0563C1"/>
                </a:solidFill>
                <a:latin typeface="Calibri"/>
                <a:cs typeface="Calibri"/>
                <a:hlinkClick r:id="rId2">
                  <a:extLst>
                    <a:ext uri="{A12FA001-AC4F-418D-AE19-62706E023703}">
                      <ahyp:hlinkClr xmlns:ahyp="http://schemas.microsoft.com/office/drawing/2018/hyperlinkcolor" val="tx"/>
                    </a:ext>
                  </a:extLst>
                </a:hlinkClick>
              </a:rPr>
              <a:t> </a:t>
            </a:r>
            <a:r>
              <a:rPr sz="1700" dirty="0">
                <a:latin typeface="Calibri"/>
                <a:cs typeface="Calibri"/>
                <a:hlinkClick r:id="rId2">
                  <a:extLst>
                    <a:ext uri="{A12FA001-AC4F-418D-AE19-62706E023703}">
                      <ahyp:hlinkClr xmlns:ahyp="http://schemas.microsoft.com/office/drawing/2018/hyperlinkcolor" val="tx"/>
                    </a:ext>
                  </a:extLst>
                </a:hlinkClick>
              </a:rPr>
              <a:t>2015</a:t>
            </a:r>
            <a:endParaRPr sz="1700" dirty="0">
              <a:latin typeface="Calibri"/>
              <a:cs typeface="Calibri"/>
            </a:endParaRPr>
          </a:p>
        </p:txBody>
      </p:sp>
      <p:sp>
        <p:nvSpPr>
          <p:cNvPr id="8" name="object 4">
            <a:extLst>
              <a:ext uri="{FF2B5EF4-FFF2-40B4-BE49-F238E27FC236}">
                <a16:creationId xmlns:a16="http://schemas.microsoft.com/office/drawing/2014/main" id="{BB285934-6D20-E8F4-ED8B-9C4867BF0C10}"/>
              </a:ext>
            </a:extLst>
          </p:cNvPr>
          <p:cNvSpPr/>
          <p:nvPr/>
        </p:nvSpPr>
        <p:spPr>
          <a:xfrm>
            <a:off x="382387" y="184952"/>
            <a:ext cx="2427316" cy="1298074"/>
          </a:xfrm>
          <a:prstGeom prst="rect">
            <a:avLst/>
          </a:prstGeom>
          <a:blipFill>
            <a:blip r:embed="rId3" cstate="print"/>
            <a:stretch>
              <a:fillRect/>
            </a:stretch>
          </a:blipFill>
        </p:spPr>
        <p:txBody>
          <a:bodyPr wrap="square" lIns="0" tIns="0" rIns="0" bIns="0" rtlCol="0"/>
          <a:lstStyle/>
          <a:p>
            <a:endParaRPr/>
          </a:p>
        </p:txBody>
      </p:sp>
      <p:sp>
        <p:nvSpPr>
          <p:cNvPr id="9" name="CasellaDiTesto 8">
            <a:extLst>
              <a:ext uri="{FF2B5EF4-FFF2-40B4-BE49-F238E27FC236}">
                <a16:creationId xmlns:a16="http://schemas.microsoft.com/office/drawing/2014/main" id="{7E02AC6C-2026-2989-EB60-4A2D1DC7F9FE}"/>
              </a:ext>
            </a:extLst>
          </p:cNvPr>
          <p:cNvSpPr txBox="1"/>
          <p:nvPr/>
        </p:nvSpPr>
        <p:spPr>
          <a:xfrm>
            <a:off x="67922" y="4152312"/>
            <a:ext cx="10941626" cy="2044149"/>
          </a:xfrm>
          <a:prstGeom prst="rect">
            <a:avLst/>
          </a:prstGeom>
          <a:noFill/>
        </p:spPr>
        <p:txBody>
          <a:bodyPr wrap="square">
            <a:spAutoFit/>
          </a:bodyPr>
          <a:lstStyle/>
          <a:p>
            <a:pPr marL="12700" marR="8890" indent="-1270">
              <a:spcBef>
                <a:spcPts val="100"/>
              </a:spcBef>
            </a:pPr>
            <a:r>
              <a:rPr lang="en-US" i="1" spc="20" dirty="0">
                <a:latin typeface="Calibri"/>
                <a:cs typeface="Calibri"/>
              </a:rPr>
              <a:t>“</a:t>
            </a:r>
            <a:r>
              <a:rPr lang="it-IT" i="1" spc="20" dirty="0">
                <a:latin typeface="Calibri"/>
                <a:cs typeface="Calibri"/>
              </a:rPr>
              <a:t>The</a:t>
            </a:r>
            <a:r>
              <a:rPr lang="it-IT" i="1" spc="10" dirty="0">
                <a:latin typeface="Calibri"/>
                <a:cs typeface="Calibri"/>
              </a:rPr>
              <a:t> </a:t>
            </a:r>
            <a:r>
              <a:rPr lang="it-IT" i="1" spc="-10" dirty="0" err="1">
                <a:latin typeface="Calibri"/>
                <a:cs typeface="Calibri"/>
              </a:rPr>
              <a:t>European</a:t>
            </a:r>
            <a:r>
              <a:rPr lang="it-IT" i="1" spc="80" dirty="0">
                <a:latin typeface="Calibri"/>
                <a:cs typeface="Calibri"/>
              </a:rPr>
              <a:t> </a:t>
            </a:r>
            <a:r>
              <a:rPr lang="it-IT" i="1" spc="-15" dirty="0" err="1">
                <a:latin typeface="Calibri"/>
                <a:cs typeface="Calibri"/>
              </a:rPr>
              <a:t>Parliament</a:t>
            </a:r>
            <a:r>
              <a:rPr lang="it-IT" i="1" spc="-15" dirty="0">
                <a:latin typeface="Calibri"/>
                <a:cs typeface="Calibri"/>
              </a:rPr>
              <a:t> r</a:t>
            </a:r>
            <a:r>
              <a:rPr lang="en-US" i="1" spc="20" dirty="0" err="1">
                <a:latin typeface="Calibri"/>
                <a:cs typeface="Calibri"/>
              </a:rPr>
              <a:t>ecognises</a:t>
            </a:r>
            <a:r>
              <a:rPr lang="en-US" i="1" spc="20" dirty="0">
                <a:latin typeface="Calibri"/>
                <a:cs typeface="Calibri"/>
              </a:rPr>
              <a:t> the value of citizens’ initiatives such as the European Charter of Patients’ Rights, based on the Charter of Fundamental Rights of the European Union, and the European Patients’ Rights Day celebrated each year on 18 April at local and national level in the Member States; invites the Commission to </a:t>
            </a:r>
            <a:r>
              <a:rPr lang="en-US" i="1" spc="20" dirty="0" err="1">
                <a:latin typeface="Calibri"/>
                <a:cs typeface="Calibri"/>
              </a:rPr>
              <a:t>institutionalise</a:t>
            </a:r>
            <a:r>
              <a:rPr lang="en-US" i="1" spc="20" dirty="0">
                <a:latin typeface="Calibri"/>
                <a:cs typeface="Calibri"/>
              </a:rPr>
              <a:t> the European Patients’ Rights Day at EU level” </a:t>
            </a:r>
          </a:p>
          <a:p>
            <a:pPr marL="12700" marR="8890" indent="-1270">
              <a:spcBef>
                <a:spcPts val="100"/>
              </a:spcBef>
            </a:pPr>
            <a:endParaRPr lang="en-US" i="1" spc="20" dirty="0">
              <a:latin typeface="Calibri"/>
              <a:cs typeface="Calibri"/>
            </a:endParaRPr>
          </a:p>
          <a:p>
            <a:r>
              <a:rPr lang="en-US" sz="1700" dirty="0">
                <a:solidFill>
                  <a:srgbClr val="0563C1"/>
                </a:solidFill>
                <a:hlinkClick r:id="" action="ppaction://noaction">
                  <a:extLst>
                    <a:ext uri="{A12FA001-AC4F-418D-AE19-62706E023703}">
                      <ahyp:hlinkClr xmlns:ahyp="http://schemas.microsoft.com/office/drawing/2018/hyperlinkcolor" val="tx"/>
                    </a:ext>
                  </a:extLst>
                </a:hlinkClick>
              </a:rPr>
              <a:t>Options for improving access to medicines</a:t>
            </a:r>
          </a:p>
          <a:p>
            <a:r>
              <a:rPr lang="en-US" sz="1700" dirty="0">
                <a:hlinkClick r:id="" action="ppaction://noaction">
                  <a:extLst>
                    <a:ext uri="{A12FA001-AC4F-418D-AE19-62706E023703}">
                      <ahyp:hlinkClr xmlns:ahyp="http://schemas.microsoft.com/office/drawing/2018/hyperlinkcolor" val="tx"/>
                    </a:ext>
                  </a:extLst>
                </a:hlinkClick>
              </a:rPr>
              <a:t>European Parliament resolution of 2 March 2017 on EU options for improving access to medicines (2016/2057(INI))</a:t>
            </a:r>
            <a:endParaRPr lang="it-IT" sz="1700" dirty="0"/>
          </a:p>
        </p:txBody>
      </p:sp>
    </p:spTree>
    <p:extLst>
      <p:ext uri="{BB962C8B-B14F-4D97-AF65-F5344CB8AC3E}">
        <p14:creationId xmlns:p14="http://schemas.microsoft.com/office/powerpoint/2010/main" val="2921080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ccia a sinistra 8">
            <a:extLst>
              <a:ext uri="{FF2B5EF4-FFF2-40B4-BE49-F238E27FC236}">
                <a16:creationId xmlns:a16="http://schemas.microsoft.com/office/drawing/2014/main" id="{8962F3A2-88F4-4378-9B40-803DBBBB9D91}"/>
              </a:ext>
            </a:extLst>
          </p:cNvPr>
          <p:cNvSpPr/>
          <p:nvPr/>
        </p:nvSpPr>
        <p:spPr>
          <a:xfrm rot="754466">
            <a:off x="7279153" y="5310316"/>
            <a:ext cx="1824251" cy="678294"/>
          </a:xfrm>
          <a:prstGeom prst="lef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GB" dirty="0"/>
          </a:p>
        </p:txBody>
      </p:sp>
      <p:sp>
        <p:nvSpPr>
          <p:cNvPr id="2" name="Titolo 1">
            <a:extLst>
              <a:ext uri="{FF2B5EF4-FFF2-40B4-BE49-F238E27FC236}">
                <a16:creationId xmlns:a16="http://schemas.microsoft.com/office/drawing/2014/main" id="{585E28F1-BDC6-D618-9673-8252C9075AB9}"/>
              </a:ext>
            </a:extLst>
          </p:cNvPr>
          <p:cNvSpPr>
            <a:spLocks noGrp="1"/>
          </p:cNvSpPr>
          <p:nvPr>
            <p:ph type="title"/>
          </p:nvPr>
        </p:nvSpPr>
        <p:spPr>
          <a:xfrm>
            <a:off x="345142" y="141009"/>
            <a:ext cx="11703423" cy="737134"/>
          </a:xfrm>
        </p:spPr>
        <p:txBody>
          <a:bodyPr>
            <a:normAutofit fontScale="90000"/>
          </a:bodyPr>
          <a:lstStyle/>
          <a:p>
            <a:pPr marL="12700">
              <a:lnSpc>
                <a:spcPct val="100000"/>
              </a:lnSpc>
              <a:spcBef>
                <a:spcPts val="100"/>
              </a:spcBef>
            </a:pPr>
            <a:r>
              <a:rPr lang="en-US" sz="3200" b="1" dirty="0">
                <a:solidFill>
                  <a:srgbClr val="0070C0"/>
                </a:solidFill>
                <a:latin typeface="Calibri"/>
                <a:cs typeface="Calibri"/>
              </a:rPr>
              <a:t>2025: The commitment of the Polish Presidency of the Council of the EU </a:t>
            </a:r>
            <a:endParaRPr lang="it-IT" sz="3200" b="1" dirty="0">
              <a:solidFill>
                <a:srgbClr val="0070C0"/>
              </a:solidFill>
              <a:latin typeface="Calibri"/>
              <a:cs typeface="Calibri"/>
            </a:endParaRPr>
          </a:p>
        </p:txBody>
      </p:sp>
      <p:graphicFrame>
        <p:nvGraphicFramePr>
          <p:cNvPr id="6" name="Diagramma 5">
            <a:extLst>
              <a:ext uri="{FF2B5EF4-FFF2-40B4-BE49-F238E27FC236}">
                <a16:creationId xmlns:a16="http://schemas.microsoft.com/office/drawing/2014/main" id="{0259500A-0588-0979-67A2-35F48C079D82}"/>
              </a:ext>
            </a:extLst>
          </p:cNvPr>
          <p:cNvGraphicFramePr/>
          <p:nvPr>
            <p:extLst>
              <p:ext uri="{D42A27DB-BD31-4B8C-83A1-F6EECF244321}">
                <p14:modId xmlns:p14="http://schemas.microsoft.com/office/powerpoint/2010/main" val="2633186849"/>
              </p:ext>
            </p:extLst>
          </p:nvPr>
        </p:nvGraphicFramePr>
        <p:xfrm>
          <a:off x="2546143" y="76038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CasellaDiTesto 11">
            <a:extLst>
              <a:ext uri="{FF2B5EF4-FFF2-40B4-BE49-F238E27FC236}">
                <a16:creationId xmlns:a16="http://schemas.microsoft.com/office/drawing/2014/main" id="{AF6CBB55-65AE-4A03-3028-2507053C8F37}"/>
              </a:ext>
            </a:extLst>
          </p:cNvPr>
          <p:cNvSpPr txBox="1"/>
          <p:nvPr/>
        </p:nvSpPr>
        <p:spPr>
          <a:xfrm>
            <a:off x="143435" y="4281927"/>
            <a:ext cx="4536141" cy="2308324"/>
          </a:xfrm>
          <a:prstGeom prst="rect">
            <a:avLst/>
          </a:prstGeom>
          <a:noFill/>
        </p:spPr>
        <p:txBody>
          <a:bodyPr wrap="square">
            <a:spAutoFit/>
          </a:bodyPr>
          <a:lstStyle/>
          <a:p>
            <a:pPr algn="just"/>
            <a:r>
              <a:rPr lang="en-GB" sz="1600" dirty="0">
                <a:effectLst/>
                <a:ea typeface="Tahoma" panose="020B0604030504040204" pitchFamily="34" charset="0"/>
              </a:rPr>
              <a:t>The aim of the Polish Presidency of the Council of the EU (Jan-June 2025) is to institutionalise at EU level the principles of patients’ rights, contained in the EU Charter of Patients’ Rights, and integrate them into the </a:t>
            </a:r>
            <a:r>
              <a:rPr lang="en-GB" sz="1600" i="1" dirty="0">
                <a:effectLst/>
                <a:ea typeface="Tahoma" panose="020B0604030504040204" pitchFamily="34" charset="0"/>
              </a:rPr>
              <a:t>acquis </a:t>
            </a:r>
            <a:r>
              <a:rPr lang="en-GB" sz="1600" i="1" dirty="0" err="1">
                <a:effectLst/>
                <a:ea typeface="Tahoma" panose="020B0604030504040204" pitchFamily="34" charset="0"/>
              </a:rPr>
              <a:t>communautaire</a:t>
            </a:r>
            <a:r>
              <a:rPr lang="en-GB" sz="1600" dirty="0">
                <a:effectLst/>
                <a:ea typeface="Tahoma" panose="020B0604030504040204" pitchFamily="34" charset="0"/>
              </a:rPr>
              <a:t>, </a:t>
            </a:r>
          </a:p>
          <a:p>
            <a:pPr algn="just"/>
            <a:r>
              <a:rPr lang="it-IT" sz="1600" i="0" dirty="0" err="1">
                <a:solidFill>
                  <a:srgbClr val="222222"/>
                </a:solidFill>
                <a:effectLst/>
              </a:rPr>
              <a:t>as</a:t>
            </a:r>
            <a:r>
              <a:rPr lang="it-IT" sz="1600" i="0" dirty="0">
                <a:solidFill>
                  <a:srgbClr val="222222"/>
                </a:solidFill>
                <a:effectLst/>
              </a:rPr>
              <a:t> </a:t>
            </a:r>
            <a:r>
              <a:rPr lang="it-IT" sz="1600" i="0" dirty="0" err="1">
                <a:solidFill>
                  <a:srgbClr val="222222"/>
                </a:solidFill>
                <a:effectLst/>
              </a:rPr>
              <a:t>highlighted</a:t>
            </a:r>
            <a:r>
              <a:rPr lang="it-IT" sz="1600" i="0" dirty="0">
                <a:solidFill>
                  <a:srgbClr val="222222"/>
                </a:solidFill>
                <a:effectLst/>
              </a:rPr>
              <a:t> </a:t>
            </a:r>
            <a:r>
              <a:rPr lang="en-GB" sz="1600" dirty="0">
                <a:effectLst/>
                <a:ea typeface="Tahoma" panose="020B0604030504040204" pitchFamily="34" charset="0"/>
              </a:rPr>
              <a:t> in the  </a:t>
            </a:r>
            <a:r>
              <a:rPr lang="en-GB" sz="1600" u="sng" dirty="0">
                <a:solidFill>
                  <a:srgbClr val="0563C1"/>
                </a:solidFill>
                <a:effectLst/>
                <a:ea typeface="Tahoma" panose="020B0604030504040204" pitchFamily="34" charset="0"/>
                <a:hlinkClick r:id="rId7"/>
              </a:rPr>
              <a:t>White Paper “Healthcare Policy Recommendations”</a:t>
            </a:r>
            <a:r>
              <a:rPr lang="en-GB" sz="1600" dirty="0">
                <a:effectLst/>
                <a:ea typeface="Tahoma" panose="020B0604030504040204" pitchFamily="34" charset="0"/>
              </a:rPr>
              <a:t> &amp; discussed at “</a:t>
            </a:r>
            <a:r>
              <a:rPr lang="en-GB" sz="1600" u="sng" dirty="0">
                <a:solidFill>
                  <a:srgbClr val="0563C1"/>
                </a:solidFill>
                <a:effectLst/>
                <a:ea typeface="Tahoma" panose="020B0604030504040204" pitchFamily="34" charset="0"/>
                <a:hlinkClick r:id="rId8"/>
              </a:rPr>
              <a:t>10th Health Challenges Congress</a:t>
            </a:r>
            <a:r>
              <a:rPr lang="en-GB" sz="1600" dirty="0">
                <a:effectLst/>
                <a:ea typeface="Tahoma" panose="020B0604030504040204" pitchFamily="34" charset="0"/>
              </a:rPr>
              <a:t>” on 13 March 2025 with PAGs from Member States. </a:t>
            </a:r>
            <a:r>
              <a:rPr lang="en-US" sz="1600" dirty="0">
                <a:effectLst/>
                <a:ea typeface="Tahoma" panose="020B0604030504040204" pitchFamily="34" charset="0"/>
              </a:rPr>
              <a:t> </a:t>
            </a:r>
            <a:endParaRPr lang="it-IT" sz="1600" dirty="0">
              <a:effectLst/>
              <a:ea typeface="Tahoma" panose="020B0604030504040204" pitchFamily="34" charset="0"/>
            </a:endParaRPr>
          </a:p>
        </p:txBody>
      </p:sp>
      <p:pic>
        <p:nvPicPr>
          <p:cNvPr id="16" name="Immagine 15">
            <a:hlinkClick r:id="rId9"/>
            <a:extLst>
              <a:ext uri="{FF2B5EF4-FFF2-40B4-BE49-F238E27FC236}">
                <a16:creationId xmlns:a16="http://schemas.microsoft.com/office/drawing/2014/main" id="{B7710166-161E-B45B-A30B-D1CC65CA4D3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704789" y="2615537"/>
            <a:ext cx="3011586" cy="1366157"/>
          </a:xfrm>
          <a:prstGeom prst="rect">
            <a:avLst/>
          </a:prstGeom>
        </p:spPr>
      </p:pic>
      <p:grpSp>
        <p:nvGrpSpPr>
          <p:cNvPr id="3" name="Gruppo 2">
            <a:extLst>
              <a:ext uri="{FF2B5EF4-FFF2-40B4-BE49-F238E27FC236}">
                <a16:creationId xmlns:a16="http://schemas.microsoft.com/office/drawing/2014/main" id="{210A98F9-43F4-3D7E-8477-D6B7790B1D00}"/>
              </a:ext>
            </a:extLst>
          </p:cNvPr>
          <p:cNvGrpSpPr/>
          <p:nvPr/>
        </p:nvGrpSpPr>
        <p:grpSpPr>
          <a:xfrm>
            <a:off x="8191278" y="4558429"/>
            <a:ext cx="2115697" cy="2018251"/>
            <a:chOff x="5653520" y="1535335"/>
            <a:chExt cx="2260981" cy="1808784"/>
          </a:xfrm>
        </p:grpSpPr>
        <p:sp>
          <p:nvSpPr>
            <p:cNvPr id="4" name="Rettangolo con angoli arrotondati 3">
              <a:extLst>
                <a:ext uri="{FF2B5EF4-FFF2-40B4-BE49-F238E27FC236}">
                  <a16:creationId xmlns:a16="http://schemas.microsoft.com/office/drawing/2014/main" id="{8C1FBEC3-792A-0A2D-980E-4E66CE3C6EC4}"/>
                </a:ext>
              </a:extLst>
            </p:cNvPr>
            <p:cNvSpPr/>
            <p:nvPr/>
          </p:nvSpPr>
          <p:spPr>
            <a:xfrm>
              <a:off x="5653520" y="1535335"/>
              <a:ext cx="2260981" cy="1808784"/>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LID4096"/>
            </a:p>
          </p:txBody>
        </p:sp>
        <p:sp>
          <p:nvSpPr>
            <p:cNvPr id="5" name="CasellaDiTesto 4">
              <a:extLst>
                <a:ext uri="{FF2B5EF4-FFF2-40B4-BE49-F238E27FC236}">
                  <a16:creationId xmlns:a16="http://schemas.microsoft.com/office/drawing/2014/main" id="{260B525B-12A9-C00E-2DB3-9BDC9C97E314}"/>
                </a:ext>
              </a:extLst>
            </p:cNvPr>
            <p:cNvSpPr txBox="1"/>
            <p:nvPr/>
          </p:nvSpPr>
          <p:spPr>
            <a:xfrm>
              <a:off x="5706497" y="1588312"/>
              <a:ext cx="2155027" cy="17028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it-IT" sz="2400" b="1" kern="1200" dirty="0">
                  <a:solidFill>
                    <a:prstClr val="white"/>
                  </a:solidFill>
                  <a:latin typeface="Calibri" panose="020F0502020204030204"/>
                  <a:ea typeface="+mn-ea"/>
                  <a:cs typeface="+mn-cs"/>
                </a:rPr>
                <a:t> </a:t>
              </a:r>
            </a:p>
          </p:txBody>
        </p:sp>
      </p:grpSp>
      <p:pic>
        <p:nvPicPr>
          <p:cNvPr id="8" name="Immagine 7">
            <a:extLst>
              <a:ext uri="{FF2B5EF4-FFF2-40B4-BE49-F238E27FC236}">
                <a16:creationId xmlns:a16="http://schemas.microsoft.com/office/drawing/2014/main" id="{975EDEF4-8AFD-81D8-AD29-007612D524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07249" y="4660341"/>
            <a:ext cx="1283753" cy="1814426"/>
          </a:xfrm>
          <a:prstGeom prst="rect">
            <a:avLst/>
          </a:prstGeom>
        </p:spPr>
      </p:pic>
      <p:sp>
        <p:nvSpPr>
          <p:cNvPr id="11" name="CasellaDiTesto 10">
            <a:extLst>
              <a:ext uri="{FF2B5EF4-FFF2-40B4-BE49-F238E27FC236}">
                <a16:creationId xmlns:a16="http://schemas.microsoft.com/office/drawing/2014/main" id="{635BCB62-29C2-0276-3847-38E8D9205ABD}"/>
              </a:ext>
            </a:extLst>
          </p:cNvPr>
          <p:cNvSpPr txBox="1"/>
          <p:nvPr/>
        </p:nvSpPr>
        <p:spPr>
          <a:xfrm>
            <a:off x="7528264" y="2326584"/>
            <a:ext cx="3364637" cy="341632"/>
          </a:xfrm>
          <a:prstGeom prst="rect">
            <a:avLst/>
          </a:prstGeom>
          <a:noFill/>
        </p:spPr>
        <p:txBody>
          <a:bodyPr wrap="square">
            <a:spAutoFit/>
          </a:bodyPr>
          <a:lstStyle/>
          <a:p>
            <a:pPr marL="0" lvl="0" indent="0" algn="ctr" defTabSz="1066800">
              <a:lnSpc>
                <a:spcPct val="90000"/>
              </a:lnSpc>
              <a:spcBef>
                <a:spcPct val="0"/>
              </a:spcBef>
              <a:spcAft>
                <a:spcPct val="35000"/>
              </a:spcAft>
              <a:buNone/>
            </a:pPr>
            <a:r>
              <a:rPr lang="it-IT" sz="1800" b="1" kern="1200" dirty="0" err="1">
                <a:solidFill>
                  <a:prstClr val="white"/>
                </a:solidFill>
                <a:latin typeface="Calibri" panose="020F0502020204030204"/>
                <a:ea typeface="+mn-ea"/>
                <a:cs typeface="+mn-cs"/>
              </a:rPr>
              <a:t>Since</a:t>
            </a:r>
            <a:r>
              <a:rPr lang="it-IT" sz="1800" b="1" kern="1200" dirty="0">
                <a:solidFill>
                  <a:prstClr val="white"/>
                </a:solidFill>
                <a:latin typeface="Calibri" panose="020F0502020204030204"/>
                <a:ea typeface="+mn-ea"/>
                <a:cs typeface="+mn-cs"/>
              </a:rPr>
              <a:t> 2015</a:t>
            </a:r>
          </a:p>
        </p:txBody>
      </p:sp>
      <p:sp>
        <p:nvSpPr>
          <p:cNvPr id="17" name="CasellaDiTesto 16">
            <a:extLst>
              <a:ext uri="{FF2B5EF4-FFF2-40B4-BE49-F238E27FC236}">
                <a16:creationId xmlns:a16="http://schemas.microsoft.com/office/drawing/2014/main" id="{C487B2C3-4D11-A6FD-4933-372259FCE49B}"/>
              </a:ext>
            </a:extLst>
          </p:cNvPr>
          <p:cNvSpPr txBox="1"/>
          <p:nvPr/>
        </p:nvSpPr>
        <p:spPr>
          <a:xfrm>
            <a:off x="5042517" y="912926"/>
            <a:ext cx="2902998" cy="341632"/>
          </a:xfrm>
          <a:prstGeom prst="rect">
            <a:avLst/>
          </a:prstGeom>
          <a:noFill/>
        </p:spPr>
        <p:txBody>
          <a:bodyPr wrap="square">
            <a:spAutoFit/>
          </a:bodyPr>
          <a:lstStyle/>
          <a:p>
            <a:pPr marL="0" lvl="0" indent="0" algn="ctr" defTabSz="1066800">
              <a:lnSpc>
                <a:spcPct val="90000"/>
              </a:lnSpc>
              <a:spcBef>
                <a:spcPct val="0"/>
              </a:spcBef>
              <a:spcAft>
                <a:spcPct val="35000"/>
              </a:spcAft>
              <a:buNone/>
            </a:pPr>
            <a:r>
              <a:rPr lang="it-IT" sz="1800" b="1" kern="1200" dirty="0" err="1">
                <a:solidFill>
                  <a:prstClr val="white"/>
                </a:solidFill>
                <a:latin typeface="Calibri" panose="020F0502020204030204"/>
                <a:ea typeface="+mn-ea"/>
                <a:cs typeface="+mn-cs"/>
              </a:rPr>
              <a:t>Since</a:t>
            </a:r>
            <a:r>
              <a:rPr lang="it-IT" sz="1800" b="1" kern="1200" dirty="0">
                <a:solidFill>
                  <a:prstClr val="white"/>
                </a:solidFill>
                <a:latin typeface="Calibri" panose="020F0502020204030204"/>
                <a:ea typeface="+mn-ea"/>
                <a:cs typeface="+mn-cs"/>
              </a:rPr>
              <a:t> 2007 </a:t>
            </a:r>
          </a:p>
        </p:txBody>
      </p:sp>
      <p:pic>
        <p:nvPicPr>
          <p:cNvPr id="19" name="Immagine 18">
            <a:extLst>
              <a:ext uri="{FF2B5EF4-FFF2-40B4-BE49-F238E27FC236}">
                <a16:creationId xmlns:a16="http://schemas.microsoft.com/office/drawing/2014/main" id="{F9DFF5AB-D9EE-918D-17E5-4C13D3DEB7D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19805" y="1254558"/>
            <a:ext cx="2548422" cy="1172274"/>
          </a:xfrm>
          <a:prstGeom prst="rect">
            <a:avLst/>
          </a:prstGeom>
        </p:spPr>
      </p:pic>
      <p:sp>
        <p:nvSpPr>
          <p:cNvPr id="21" name="CasellaDiTesto 20">
            <a:extLst>
              <a:ext uri="{FF2B5EF4-FFF2-40B4-BE49-F238E27FC236}">
                <a16:creationId xmlns:a16="http://schemas.microsoft.com/office/drawing/2014/main" id="{0771D287-5732-9C5E-1D4C-B59D0FE11B66}"/>
              </a:ext>
            </a:extLst>
          </p:cNvPr>
          <p:cNvSpPr txBox="1"/>
          <p:nvPr/>
        </p:nvSpPr>
        <p:spPr>
          <a:xfrm>
            <a:off x="3085068" y="2196400"/>
            <a:ext cx="1371584" cy="369332"/>
          </a:xfrm>
          <a:prstGeom prst="rect">
            <a:avLst/>
          </a:prstGeom>
          <a:noFill/>
        </p:spPr>
        <p:txBody>
          <a:bodyPr wrap="square">
            <a:spAutoFit/>
          </a:bodyPr>
          <a:lstStyle/>
          <a:p>
            <a:pPr lvl="0" algn="ctr"/>
            <a:r>
              <a:rPr lang="en-US" sz="1800" b="1" spc="-5" dirty="0">
                <a:solidFill>
                  <a:schemeClr val="bg1"/>
                </a:solidFill>
                <a:latin typeface="+mn-lt"/>
                <a:cs typeface="Calibri"/>
              </a:rPr>
              <a:t>2002 </a:t>
            </a:r>
            <a:endParaRPr lang="it-IT" sz="1800" dirty="0">
              <a:latin typeface="+mn-lt"/>
            </a:endParaRPr>
          </a:p>
        </p:txBody>
      </p:sp>
      <p:pic>
        <p:nvPicPr>
          <p:cNvPr id="25" name="Immagine 24">
            <a:extLst>
              <a:ext uri="{FF2B5EF4-FFF2-40B4-BE49-F238E27FC236}">
                <a16:creationId xmlns:a16="http://schemas.microsoft.com/office/drawing/2014/main" id="{73A3659D-FD19-0D30-51DC-6A44389A14E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1073" y="2526128"/>
            <a:ext cx="1539574" cy="1465675"/>
          </a:xfrm>
          <a:prstGeom prst="rect">
            <a:avLst/>
          </a:prstGeom>
        </p:spPr>
      </p:pic>
    </p:spTree>
    <p:extLst>
      <p:ext uri="{BB962C8B-B14F-4D97-AF65-F5344CB8AC3E}">
        <p14:creationId xmlns:p14="http://schemas.microsoft.com/office/powerpoint/2010/main" val="1640498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CAE8D6-8F6E-EC55-B74C-9555A2ADAE7E}"/>
              </a:ext>
            </a:extLst>
          </p:cNvPr>
          <p:cNvSpPr>
            <a:spLocks noGrp="1"/>
          </p:cNvSpPr>
          <p:nvPr>
            <p:ph type="title"/>
          </p:nvPr>
        </p:nvSpPr>
        <p:spPr>
          <a:xfrm>
            <a:off x="1295401" y="413062"/>
            <a:ext cx="9416143" cy="563936"/>
          </a:xfrm>
        </p:spPr>
        <p:txBody>
          <a:bodyPr>
            <a:normAutofit fontScale="90000"/>
          </a:bodyPr>
          <a:lstStyle/>
          <a:p>
            <a:pPr algn="ctr">
              <a:lnSpc>
                <a:spcPct val="100000"/>
              </a:lnSpc>
            </a:pPr>
            <a:r>
              <a:rPr lang="en-US" sz="3200" b="1" dirty="0">
                <a:solidFill>
                  <a:srgbClr val="0070C0"/>
                </a:solidFill>
                <a:latin typeface="Calibri"/>
                <a:cs typeface="Calibri"/>
              </a:rPr>
              <a:t>Resilience / large emergencies / First Responders</a:t>
            </a:r>
            <a:r>
              <a:rPr lang="it-IT" dirty="0"/>
              <a:t> </a:t>
            </a:r>
          </a:p>
        </p:txBody>
      </p:sp>
      <p:sp>
        <p:nvSpPr>
          <p:cNvPr id="3" name="Segnaposto contenuto 2">
            <a:extLst>
              <a:ext uri="{FF2B5EF4-FFF2-40B4-BE49-F238E27FC236}">
                <a16:creationId xmlns:a16="http://schemas.microsoft.com/office/drawing/2014/main" id="{C8F44B6E-4802-8E86-FCCF-585D36F73825}"/>
              </a:ext>
            </a:extLst>
          </p:cNvPr>
          <p:cNvSpPr>
            <a:spLocks noGrp="1"/>
          </p:cNvSpPr>
          <p:nvPr>
            <p:ph idx="1"/>
          </p:nvPr>
        </p:nvSpPr>
        <p:spPr>
          <a:xfrm>
            <a:off x="139959" y="1280443"/>
            <a:ext cx="11905861" cy="3210816"/>
          </a:xfrm>
        </p:spPr>
        <p:txBody>
          <a:bodyPr>
            <a:normAutofit fontScale="32500" lnSpcReduction="20000"/>
          </a:bodyPr>
          <a:lstStyle/>
          <a:p>
            <a:pPr algn="just">
              <a:buFont typeface="Wingdings" panose="05000000000000000000" pitchFamily="2" charset="2"/>
              <a:buChar char="ü"/>
            </a:pPr>
            <a:r>
              <a:rPr lang="en-US" sz="6800" dirty="0">
                <a:hlinkClick r:id="rId2"/>
              </a:rPr>
              <a:t>2026–2029 | CARES – Citizen Awareness and Resilience for Emergency Systems </a:t>
            </a:r>
            <a:endParaRPr lang="en-US" sz="6800" dirty="0"/>
          </a:p>
          <a:p>
            <a:pPr algn="just">
              <a:buFont typeface="Wingdings" panose="05000000000000000000" pitchFamily="2" charset="2"/>
              <a:buChar char="ü"/>
            </a:pPr>
            <a:endParaRPr lang="en-US" sz="2500" dirty="0"/>
          </a:p>
          <a:p>
            <a:pPr algn="just">
              <a:buFont typeface="Wingdings" panose="05000000000000000000" pitchFamily="2" charset="2"/>
              <a:buChar char="ü"/>
            </a:pPr>
            <a:r>
              <a:rPr lang="en-US" sz="6800" dirty="0">
                <a:hlinkClick r:id="rId3"/>
              </a:rPr>
              <a:t>2025/2027 | Empowering Citizens by Considering their Feedback in Preparedness Plans</a:t>
            </a:r>
            <a:endParaRPr lang="en-US" sz="6800" dirty="0"/>
          </a:p>
          <a:p>
            <a:pPr algn="just">
              <a:buFont typeface="Wingdings" panose="05000000000000000000" pitchFamily="2" charset="2"/>
              <a:buChar char="ü"/>
            </a:pPr>
            <a:endParaRPr lang="en-US" sz="2500" dirty="0"/>
          </a:p>
          <a:p>
            <a:pPr algn="just">
              <a:buFont typeface="Wingdings" panose="05000000000000000000" pitchFamily="2" charset="2"/>
              <a:buChar char="ü"/>
            </a:pPr>
            <a:r>
              <a:rPr lang="en-US" sz="6800" dirty="0">
                <a:hlinkClick r:id="rId4"/>
              </a:rPr>
              <a:t>2023-2026 | RESILIAGE (Advancing holistic understanding of community </a:t>
            </a:r>
            <a:r>
              <a:rPr lang="en-US" sz="6800" dirty="0" err="1">
                <a:hlinkClick r:id="rId4"/>
              </a:rPr>
              <a:t>RESILIence</a:t>
            </a:r>
            <a:r>
              <a:rPr lang="en-US" sz="6800" dirty="0">
                <a:hlinkClick r:id="rId4"/>
              </a:rPr>
              <a:t> and </a:t>
            </a:r>
            <a:r>
              <a:rPr lang="en-US" sz="6800" dirty="0" err="1">
                <a:hlinkClick r:id="rId4"/>
              </a:rPr>
              <a:t>heritAGE</a:t>
            </a:r>
            <a:r>
              <a:rPr lang="en-US" sz="6800" dirty="0">
                <a:hlinkClick r:id="rId4"/>
              </a:rPr>
              <a:t> drivers through community-based methodologies)</a:t>
            </a:r>
            <a:endParaRPr lang="en-US" sz="6800" dirty="0"/>
          </a:p>
          <a:p>
            <a:pPr algn="just">
              <a:buFont typeface="Wingdings" panose="05000000000000000000" pitchFamily="2" charset="2"/>
              <a:buChar char="ü"/>
            </a:pPr>
            <a:endParaRPr lang="en-US" sz="3100" dirty="0"/>
          </a:p>
          <a:p>
            <a:pPr algn="just">
              <a:buFont typeface="Wingdings" panose="05000000000000000000" pitchFamily="2" charset="2"/>
              <a:buChar char="ü"/>
            </a:pPr>
            <a:r>
              <a:rPr lang="en-US" sz="6800" dirty="0">
                <a:hlinkClick r:id="rId5"/>
              </a:rPr>
              <a:t>2021/2024 | NIGHTINGALE - Novel integrated toolkit for enhanced pre-hospital life support and triage in Challenging and large emergencies</a:t>
            </a:r>
            <a:endParaRPr lang="en-US" sz="6800" dirty="0"/>
          </a:p>
          <a:p>
            <a:pPr algn="just">
              <a:buFont typeface="Wingdings" panose="05000000000000000000" pitchFamily="2" charset="2"/>
              <a:buChar char="ü"/>
            </a:pPr>
            <a:endParaRPr lang="en-US" sz="3100" dirty="0"/>
          </a:p>
          <a:p>
            <a:pPr algn="just">
              <a:buFont typeface="Wingdings" panose="05000000000000000000" pitchFamily="2" charset="2"/>
              <a:buChar char="ü"/>
            </a:pPr>
            <a:r>
              <a:rPr lang="en-US" sz="6800" dirty="0">
                <a:hlinkClick r:id="rId6"/>
              </a:rPr>
              <a:t>2020/2023 | Engage Society for Risk Awareness and Resilience</a:t>
            </a:r>
            <a:endParaRPr lang="en-US" dirty="0"/>
          </a:p>
          <a:p>
            <a:endParaRPr lang="en-US" dirty="0"/>
          </a:p>
          <a:p>
            <a:endParaRPr lang="it-IT" dirty="0"/>
          </a:p>
        </p:txBody>
      </p:sp>
      <p:pic>
        <p:nvPicPr>
          <p:cNvPr id="5" name="Immagine 4">
            <a:extLst>
              <a:ext uri="{FF2B5EF4-FFF2-40B4-BE49-F238E27FC236}">
                <a16:creationId xmlns:a16="http://schemas.microsoft.com/office/drawing/2014/main" id="{2A645D03-4E67-9C20-216A-04C21E24A1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69481" y="5402424"/>
            <a:ext cx="2376339" cy="1326329"/>
          </a:xfrm>
          <a:prstGeom prst="rect">
            <a:avLst/>
          </a:prstGeom>
        </p:spPr>
      </p:pic>
      <p:pic>
        <p:nvPicPr>
          <p:cNvPr id="15" name="Immagine 14">
            <a:extLst>
              <a:ext uri="{FF2B5EF4-FFF2-40B4-BE49-F238E27FC236}">
                <a16:creationId xmlns:a16="http://schemas.microsoft.com/office/drawing/2014/main" id="{666D4A28-4DD2-FB62-2168-84C8610CF8E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80313" y="4513825"/>
            <a:ext cx="3364013" cy="721734"/>
          </a:xfrm>
          <a:prstGeom prst="rect">
            <a:avLst/>
          </a:prstGeom>
        </p:spPr>
      </p:pic>
      <p:pic>
        <p:nvPicPr>
          <p:cNvPr id="17" name="Immagine 16">
            <a:extLst>
              <a:ext uri="{FF2B5EF4-FFF2-40B4-BE49-F238E27FC236}">
                <a16:creationId xmlns:a16="http://schemas.microsoft.com/office/drawing/2014/main" id="{77D2CA27-A8F0-6F45-C025-010C7F77990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35516" y="5278514"/>
            <a:ext cx="2356966" cy="1326329"/>
          </a:xfrm>
          <a:prstGeom prst="rect">
            <a:avLst/>
          </a:prstGeom>
        </p:spPr>
      </p:pic>
      <p:pic>
        <p:nvPicPr>
          <p:cNvPr id="19" name="Immagine 18">
            <a:extLst>
              <a:ext uri="{FF2B5EF4-FFF2-40B4-BE49-F238E27FC236}">
                <a16:creationId xmlns:a16="http://schemas.microsoft.com/office/drawing/2014/main" id="{CB374E8F-F7E2-D93C-59FF-AE94A125554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71995" y="4839413"/>
            <a:ext cx="2506824" cy="1411500"/>
          </a:xfrm>
          <a:prstGeom prst="rect">
            <a:avLst/>
          </a:prstGeom>
        </p:spPr>
      </p:pic>
      <p:pic>
        <p:nvPicPr>
          <p:cNvPr id="21" name="Immagine 20">
            <a:extLst>
              <a:ext uri="{FF2B5EF4-FFF2-40B4-BE49-F238E27FC236}">
                <a16:creationId xmlns:a16="http://schemas.microsoft.com/office/drawing/2014/main" id="{1E60AC82-FE87-F32A-FC44-DFFC9331C2B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85173" y="4702952"/>
            <a:ext cx="3440378" cy="1935213"/>
          </a:xfrm>
          <a:prstGeom prst="rect">
            <a:avLst/>
          </a:prstGeom>
        </p:spPr>
      </p:pic>
    </p:spTree>
    <p:extLst>
      <p:ext uri="{BB962C8B-B14F-4D97-AF65-F5344CB8AC3E}">
        <p14:creationId xmlns:p14="http://schemas.microsoft.com/office/powerpoint/2010/main" val="3626647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82B9F3-FBCD-0E51-5D7A-468844DA1DD8}"/>
              </a:ext>
            </a:extLst>
          </p:cNvPr>
          <p:cNvSpPr>
            <a:spLocks noGrp="1"/>
          </p:cNvSpPr>
          <p:nvPr>
            <p:ph type="title"/>
          </p:nvPr>
        </p:nvSpPr>
        <p:spPr/>
        <p:txBody>
          <a:bodyPr/>
          <a:lstStyle/>
          <a:p>
            <a:r>
              <a:rPr lang="it-IT" dirty="0"/>
              <a:t> </a:t>
            </a:r>
          </a:p>
        </p:txBody>
      </p:sp>
      <p:sp>
        <p:nvSpPr>
          <p:cNvPr id="5" name="CasellaDiTesto 4">
            <a:extLst>
              <a:ext uri="{FF2B5EF4-FFF2-40B4-BE49-F238E27FC236}">
                <a16:creationId xmlns:a16="http://schemas.microsoft.com/office/drawing/2014/main" id="{82AA1513-5D51-5696-ADCD-36BB7E4AB187}"/>
              </a:ext>
            </a:extLst>
          </p:cNvPr>
          <p:cNvSpPr txBox="1"/>
          <p:nvPr/>
        </p:nvSpPr>
        <p:spPr>
          <a:xfrm>
            <a:off x="210670" y="2000548"/>
            <a:ext cx="11770659" cy="3139321"/>
          </a:xfrm>
          <a:prstGeom prst="rect">
            <a:avLst/>
          </a:prstGeom>
          <a:noFill/>
        </p:spPr>
        <p:txBody>
          <a:bodyPr wrap="square">
            <a:spAutoFit/>
          </a:bodyPr>
          <a:lstStyle/>
          <a:p>
            <a:pPr algn="just">
              <a:buNone/>
            </a:pPr>
            <a:r>
              <a:rPr lang="en-US" b="0" i="0" dirty="0">
                <a:effectLst/>
              </a:rPr>
              <a:t>The HERA Advisory Forum is a group of experts from the Member States that assists the HERA Board. They represent technically competent bodies in the field of health security and are designated by the Member States. </a:t>
            </a:r>
          </a:p>
          <a:p>
            <a:pPr algn="just">
              <a:buNone/>
            </a:pPr>
            <a:r>
              <a:rPr lang="en-US" b="0" i="0" dirty="0">
                <a:effectLst/>
              </a:rPr>
              <a:t>The mission of the HERA Advisory Forum is to:</a:t>
            </a:r>
          </a:p>
          <a:p>
            <a:pPr marL="285750" indent="-285750">
              <a:buFont typeface="Arial" panose="020B0604020202020204" pitchFamily="34" charset="0"/>
              <a:buChar char="•"/>
            </a:pPr>
            <a:r>
              <a:rPr lang="en-US" b="0" i="0" dirty="0">
                <a:effectLst/>
              </a:rPr>
              <a:t>Provide scientific and technical advice on issues raised by the HERA Board and support implementation of HERA work plan; </a:t>
            </a:r>
          </a:p>
          <a:p>
            <a:pPr marL="285750" indent="-285750">
              <a:buFont typeface="Arial" panose="020B0604020202020204" pitchFamily="34" charset="0"/>
              <a:buChar char="•"/>
            </a:pPr>
            <a:r>
              <a:rPr lang="en-US" b="0" i="0" dirty="0">
                <a:effectLst/>
              </a:rPr>
              <a:t>Facilitate the exchange of views between experts from technically competent bodies in the Member States; </a:t>
            </a:r>
          </a:p>
          <a:p>
            <a:pPr marL="285750" indent="-285750">
              <a:buFont typeface="Arial" panose="020B0604020202020204" pitchFamily="34" charset="0"/>
              <a:buChar char="•"/>
            </a:pPr>
            <a:r>
              <a:rPr lang="en-US" b="0" i="0" dirty="0">
                <a:effectLst/>
              </a:rPr>
              <a:t>Pool knowledge of preparedness and response in the area of medical countermeasures (MCMs). </a:t>
            </a:r>
          </a:p>
          <a:p>
            <a:pPr algn="l"/>
            <a:r>
              <a:rPr lang="en-US" b="0" i="0" dirty="0">
                <a:effectLst/>
              </a:rPr>
              <a:t>The Forum discusses a broad range of subjects with regard to assessing health threat priorities and identifying relevant MCMs, from ongoing preparedness initiatives by Member States to epidemiological intelligence and challenges in supply chains.</a:t>
            </a:r>
          </a:p>
          <a:p>
            <a:pPr algn="l"/>
            <a:r>
              <a:rPr lang="en-US" dirty="0"/>
              <a:t>The Forum is supported by two sub-groups, the Joint Industrial Cooperation Forum (JICF) and the Civil Society Forum (CSF).</a:t>
            </a:r>
          </a:p>
        </p:txBody>
      </p:sp>
      <p:sp>
        <p:nvSpPr>
          <p:cNvPr id="8" name="CasellaDiTesto 7">
            <a:extLst>
              <a:ext uri="{FF2B5EF4-FFF2-40B4-BE49-F238E27FC236}">
                <a16:creationId xmlns:a16="http://schemas.microsoft.com/office/drawing/2014/main" id="{FF932B64-028A-E1AF-2298-A0C6C47FFFB1}"/>
              </a:ext>
            </a:extLst>
          </p:cNvPr>
          <p:cNvSpPr txBox="1"/>
          <p:nvPr/>
        </p:nvSpPr>
        <p:spPr>
          <a:xfrm>
            <a:off x="2810434" y="222593"/>
            <a:ext cx="6096000" cy="535531"/>
          </a:xfrm>
          <a:prstGeom prst="rect">
            <a:avLst/>
          </a:prstGeom>
          <a:noFill/>
        </p:spPr>
        <p:txBody>
          <a:bodyPr wrap="square">
            <a:spAutoFit/>
          </a:bodyPr>
          <a:lstStyle/>
          <a:p>
            <a:pPr algn="ctr">
              <a:lnSpc>
                <a:spcPct val="90000"/>
              </a:lnSpc>
              <a:spcBef>
                <a:spcPct val="0"/>
              </a:spcBef>
            </a:pPr>
            <a:r>
              <a:rPr lang="it-IT" sz="3200" b="1" dirty="0">
                <a:solidFill>
                  <a:srgbClr val="0070C0"/>
                </a:solidFill>
                <a:latin typeface="Calibri"/>
                <a:ea typeface="+mj-ea"/>
                <a:cs typeface="Calibri"/>
              </a:rPr>
              <a:t>HERA </a:t>
            </a:r>
            <a:r>
              <a:rPr lang="it-IT" sz="3200" b="1" dirty="0" err="1">
                <a:solidFill>
                  <a:srgbClr val="0070C0"/>
                </a:solidFill>
                <a:latin typeface="Calibri"/>
                <a:ea typeface="+mj-ea"/>
                <a:cs typeface="Calibri"/>
              </a:rPr>
              <a:t>Advisory</a:t>
            </a:r>
            <a:r>
              <a:rPr lang="it-IT" sz="3200" b="1" dirty="0">
                <a:solidFill>
                  <a:srgbClr val="0070C0"/>
                </a:solidFill>
                <a:latin typeface="Calibri"/>
                <a:ea typeface="+mj-ea"/>
                <a:cs typeface="Calibri"/>
              </a:rPr>
              <a:t> Forum</a:t>
            </a:r>
          </a:p>
        </p:txBody>
      </p:sp>
      <p:sp>
        <p:nvSpPr>
          <p:cNvPr id="10" name="CasellaDiTesto 9">
            <a:extLst>
              <a:ext uri="{FF2B5EF4-FFF2-40B4-BE49-F238E27FC236}">
                <a16:creationId xmlns:a16="http://schemas.microsoft.com/office/drawing/2014/main" id="{6181F0BB-2221-2A99-0C2A-821CDADD4BB6}"/>
              </a:ext>
            </a:extLst>
          </p:cNvPr>
          <p:cNvSpPr txBox="1"/>
          <p:nvPr/>
        </p:nvSpPr>
        <p:spPr>
          <a:xfrm>
            <a:off x="430307" y="5509201"/>
            <a:ext cx="6938682" cy="830997"/>
          </a:xfrm>
          <a:prstGeom prst="rect">
            <a:avLst/>
          </a:prstGeom>
          <a:noFill/>
        </p:spPr>
        <p:txBody>
          <a:bodyPr wrap="square">
            <a:spAutoFit/>
          </a:bodyPr>
          <a:lstStyle/>
          <a:p>
            <a:pPr algn="ctr"/>
            <a:r>
              <a:rPr lang="en-US" sz="1600" b="0" i="0" dirty="0">
                <a:effectLst/>
              </a:rPr>
              <a:t>The Joint Industrial Cooperation Forum supports collaboration with health-related industrial ecosystems in the area of preparedness and response to health crises. It brings together Member State and industry representatives.</a:t>
            </a:r>
          </a:p>
        </p:txBody>
      </p:sp>
      <p:pic>
        <p:nvPicPr>
          <p:cNvPr id="15" name="Immagine 14">
            <a:extLst>
              <a:ext uri="{FF2B5EF4-FFF2-40B4-BE49-F238E27FC236}">
                <a16:creationId xmlns:a16="http://schemas.microsoft.com/office/drawing/2014/main" id="{3948DE72-6586-CB64-2558-1D19529FB4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3459" y="5075828"/>
            <a:ext cx="4509396" cy="1639016"/>
          </a:xfrm>
          <a:prstGeom prst="rect">
            <a:avLst/>
          </a:prstGeom>
        </p:spPr>
      </p:pic>
      <p:sp>
        <p:nvSpPr>
          <p:cNvPr id="17" name="CasellaDiTesto 16">
            <a:extLst>
              <a:ext uri="{FF2B5EF4-FFF2-40B4-BE49-F238E27FC236}">
                <a16:creationId xmlns:a16="http://schemas.microsoft.com/office/drawing/2014/main" id="{6D4ECAE3-B082-CBA7-60A9-FC8489D53688}"/>
              </a:ext>
            </a:extLst>
          </p:cNvPr>
          <p:cNvSpPr txBox="1"/>
          <p:nvPr/>
        </p:nvSpPr>
        <p:spPr>
          <a:xfrm>
            <a:off x="152400" y="800219"/>
            <a:ext cx="11770658" cy="1200329"/>
          </a:xfrm>
          <a:prstGeom prst="rect">
            <a:avLst/>
          </a:prstGeom>
          <a:noFill/>
        </p:spPr>
        <p:txBody>
          <a:bodyPr wrap="square">
            <a:spAutoFit/>
          </a:bodyPr>
          <a:lstStyle/>
          <a:p>
            <a:pPr algn="just"/>
            <a:r>
              <a:rPr lang="en-US" b="0" i="0" dirty="0">
                <a:solidFill>
                  <a:srgbClr val="26324B"/>
                </a:solidFill>
                <a:effectLst/>
              </a:rPr>
              <a:t>The Health Emergency Preparedness and Response Authority’s (HERA) mission is to prevent, detect, and rapidly respond to health emergencies. HERA was launched as a new European Commission Directorate-General on 16 September 2021, and carries out the Commission’s policies related to health preparedness and crisis response and ensuring the resilience of healthcare systems across Europe. </a:t>
            </a:r>
          </a:p>
        </p:txBody>
      </p:sp>
      <p:sp>
        <p:nvSpPr>
          <p:cNvPr id="18" name="Freccia in giù 17">
            <a:extLst>
              <a:ext uri="{FF2B5EF4-FFF2-40B4-BE49-F238E27FC236}">
                <a16:creationId xmlns:a16="http://schemas.microsoft.com/office/drawing/2014/main" id="{C045A63F-F066-D6B8-2565-31FA9C9EAD1D}"/>
              </a:ext>
            </a:extLst>
          </p:cNvPr>
          <p:cNvSpPr/>
          <p:nvPr/>
        </p:nvSpPr>
        <p:spPr>
          <a:xfrm>
            <a:off x="4849906" y="5075828"/>
            <a:ext cx="242047" cy="3739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a:extLst>
              <a:ext uri="{FF2B5EF4-FFF2-40B4-BE49-F238E27FC236}">
                <a16:creationId xmlns:a16="http://schemas.microsoft.com/office/drawing/2014/main" id="{B24B08B7-D999-EC36-EE1B-D2DE7A16C6DE}"/>
              </a:ext>
            </a:extLst>
          </p:cNvPr>
          <p:cNvSpPr txBox="1"/>
          <p:nvPr/>
        </p:nvSpPr>
        <p:spPr>
          <a:xfrm>
            <a:off x="10006852" y="305692"/>
            <a:ext cx="1752601" cy="369332"/>
          </a:xfrm>
          <a:prstGeom prst="rect">
            <a:avLst/>
          </a:prstGeom>
          <a:noFill/>
        </p:spPr>
        <p:txBody>
          <a:bodyPr wrap="square">
            <a:spAutoFit/>
          </a:bodyPr>
          <a:lstStyle/>
          <a:p>
            <a:r>
              <a:rPr lang="it-IT" dirty="0">
                <a:hlinkClick r:id="rId3"/>
              </a:rPr>
              <a:t>More info </a:t>
            </a:r>
            <a:r>
              <a:rPr lang="it-IT" dirty="0" err="1">
                <a:hlinkClick r:id="rId3"/>
              </a:rPr>
              <a:t>here</a:t>
            </a:r>
            <a:endParaRPr lang="it-IT" dirty="0"/>
          </a:p>
        </p:txBody>
      </p:sp>
    </p:spTree>
    <p:extLst>
      <p:ext uri="{BB962C8B-B14F-4D97-AF65-F5344CB8AC3E}">
        <p14:creationId xmlns:p14="http://schemas.microsoft.com/office/powerpoint/2010/main" val="466166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CC5B4207-B6A2-89CE-7F79-23E5167890FE}"/>
              </a:ext>
            </a:extLst>
          </p:cNvPr>
          <p:cNvSpPr txBox="1"/>
          <p:nvPr/>
        </p:nvSpPr>
        <p:spPr>
          <a:xfrm>
            <a:off x="161362" y="739292"/>
            <a:ext cx="7709649" cy="5632311"/>
          </a:xfrm>
          <a:prstGeom prst="rect">
            <a:avLst/>
          </a:prstGeom>
          <a:noFill/>
        </p:spPr>
        <p:txBody>
          <a:bodyPr wrap="square">
            <a:spAutoFit/>
          </a:bodyPr>
          <a:lstStyle/>
          <a:p>
            <a:pPr marL="342900" indent="-342900" algn="just">
              <a:buFont typeface="Arial" panose="020B0604020202020204" pitchFamily="34" charset="0"/>
              <a:buChar char="•"/>
            </a:pPr>
            <a:r>
              <a:rPr lang="en-US" sz="2400" b="0" i="0" dirty="0">
                <a:effectLst/>
              </a:rPr>
              <a:t>The Civil Society Forum (CSF) helps ensure that the HERA Advisory Forum receives regular input from and hears the </a:t>
            </a:r>
            <a:r>
              <a:rPr lang="en-US" sz="2400" b="1" i="0" dirty="0">
                <a:effectLst/>
              </a:rPr>
              <a:t>views and opinions of civil society</a:t>
            </a:r>
            <a:r>
              <a:rPr lang="en-US" sz="2400" b="0" i="0" dirty="0">
                <a:effectLst/>
              </a:rPr>
              <a:t>, acting as a contact point between HERA and </a:t>
            </a:r>
            <a:r>
              <a:rPr lang="en-US" sz="2400" b="1" i="0" dirty="0">
                <a:effectLst/>
              </a:rPr>
              <a:t>stakeholders representing patients, consumers, and healthcare professionals</a:t>
            </a:r>
            <a:r>
              <a:rPr lang="en-US" sz="2400" b="0" i="0" dirty="0">
                <a:effectLst/>
              </a:rPr>
              <a:t>.</a:t>
            </a:r>
          </a:p>
          <a:p>
            <a:pPr marL="342900" indent="-342900" algn="just">
              <a:buFont typeface="Arial" panose="020B0604020202020204" pitchFamily="34" charset="0"/>
              <a:buChar char="•"/>
            </a:pPr>
            <a:endParaRPr lang="en-US" sz="2400" b="0" i="0" dirty="0">
              <a:effectLst/>
            </a:endParaRPr>
          </a:p>
          <a:p>
            <a:pPr marL="342900" indent="-342900" algn="just">
              <a:buFont typeface="Arial" panose="020B0604020202020204" pitchFamily="34" charset="0"/>
              <a:buChar char="•"/>
            </a:pPr>
            <a:r>
              <a:rPr lang="en-US" sz="2400" b="0" i="0" dirty="0">
                <a:effectLst/>
              </a:rPr>
              <a:t>The CSF monitors and gives its views on research, as well as on industrial and policy developments in the areas of health preparedness and response, with a focus on medical countermeasures (MCM). Along with the JICF, it provides the Advisory Forum with observations and assessments to support its work and contributes to informed decision-making.</a:t>
            </a:r>
          </a:p>
          <a:p>
            <a:pPr marL="342900" indent="-342900" algn="just">
              <a:buFont typeface="Arial" panose="020B0604020202020204" pitchFamily="34" charset="0"/>
              <a:buChar char="•"/>
            </a:pPr>
            <a:endParaRPr lang="en-US" sz="2400" b="0" i="0" dirty="0">
              <a:effectLst/>
            </a:endParaRPr>
          </a:p>
          <a:p>
            <a:pPr marL="342900" indent="-342900" algn="just">
              <a:buFont typeface="Arial" panose="020B0604020202020204" pitchFamily="34" charset="0"/>
              <a:buChar char="•"/>
            </a:pPr>
            <a:r>
              <a:rPr lang="en-US" sz="2400" b="0" i="0" dirty="0">
                <a:effectLst/>
              </a:rPr>
              <a:t>The Forum acts through </a:t>
            </a:r>
            <a:r>
              <a:rPr lang="en-US" sz="2400" b="0" i="0" dirty="0" err="1">
                <a:effectLst/>
              </a:rPr>
              <a:t>specialised</a:t>
            </a:r>
            <a:r>
              <a:rPr lang="en-US" sz="2400" b="0" i="0" dirty="0">
                <a:effectLst/>
              </a:rPr>
              <a:t> working groups. </a:t>
            </a:r>
          </a:p>
        </p:txBody>
      </p:sp>
      <p:sp>
        <p:nvSpPr>
          <p:cNvPr id="8" name="CasellaDiTesto 7">
            <a:extLst>
              <a:ext uri="{FF2B5EF4-FFF2-40B4-BE49-F238E27FC236}">
                <a16:creationId xmlns:a16="http://schemas.microsoft.com/office/drawing/2014/main" id="{1939953E-69E3-55E9-1A64-ACD96E51B71A}"/>
              </a:ext>
            </a:extLst>
          </p:cNvPr>
          <p:cNvSpPr txBox="1"/>
          <p:nvPr/>
        </p:nvSpPr>
        <p:spPr>
          <a:xfrm>
            <a:off x="2926975" y="203761"/>
            <a:ext cx="6096000" cy="535531"/>
          </a:xfrm>
          <a:prstGeom prst="rect">
            <a:avLst/>
          </a:prstGeom>
          <a:noFill/>
        </p:spPr>
        <p:txBody>
          <a:bodyPr wrap="square">
            <a:spAutoFit/>
          </a:bodyPr>
          <a:lstStyle/>
          <a:p>
            <a:pPr algn="ctr">
              <a:lnSpc>
                <a:spcPct val="90000"/>
              </a:lnSpc>
              <a:spcBef>
                <a:spcPct val="0"/>
              </a:spcBef>
            </a:pPr>
            <a:r>
              <a:rPr lang="it-IT" sz="3200" b="1" dirty="0">
                <a:solidFill>
                  <a:srgbClr val="0070C0"/>
                </a:solidFill>
                <a:latin typeface="Calibri"/>
                <a:ea typeface="+mj-ea"/>
                <a:cs typeface="Calibri"/>
              </a:rPr>
              <a:t>HERA </a:t>
            </a:r>
            <a:r>
              <a:rPr lang="en-US" sz="3200" b="1" dirty="0">
                <a:solidFill>
                  <a:srgbClr val="0070C0"/>
                </a:solidFill>
                <a:latin typeface="Calibri"/>
                <a:ea typeface="+mj-ea"/>
                <a:cs typeface="Calibri"/>
              </a:rPr>
              <a:t>Civil Society Forum </a:t>
            </a:r>
          </a:p>
        </p:txBody>
      </p:sp>
      <p:sp>
        <p:nvSpPr>
          <p:cNvPr id="10" name="CasellaDiTesto 9">
            <a:extLst>
              <a:ext uri="{FF2B5EF4-FFF2-40B4-BE49-F238E27FC236}">
                <a16:creationId xmlns:a16="http://schemas.microsoft.com/office/drawing/2014/main" id="{388A40F2-FF3F-B233-ED1E-6E7B5E17E893}"/>
              </a:ext>
            </a:extLst>
          </p:cNvPr>
          <p:cNvSpPr txBox="1"/>
          <p:nvPr/>
        </p:nvSpPr>
        <p:spPr>
          <a:xfrm>
            <a:off x="9791699" y="286860"/>
            <a:ext cx="1752601" cy="369332"/>
          </a:xfrm>
          <a:prstGeom prst="rect">
            <a:avLst/>
          </a:prstGeom>
          <a:noFill/>
        </p:spPr>
        <p:txBody>
          <a:bodyPr wrap="square">
            <a:spAutoFit/>
          </a:bodyPr>
          <a:lstStyle/>
          <a:p>
            <a:r>
              <a:rPr lang="it-IT" dirty="0">
                <a:hlinkClick r:id="rId2"/>
              </a:rPr>
              <a:t>More info </a:t>
            </a:r>
            <a:r>
              <a:rPr lang="it-IT" dirty="0" err="1">
                <a:hlinkClick r:id="rId2"/>
              </a:rPr>
              <a:t>here</a:t>
            </a:r>
            <a:endParaRPr lang="it-IT" dirty="0"/>
          </a:p>
        </p:txBody>
      </p:sp>
      <p:pic>
        <p:nvPicPr>
          <p:cNvPr id="12" name="Immagine 11">
            <a:hlinkClick r:id="rId3"/>
            <a:extLst>
              <a:ext uri="{FF2B5EF4-FFF2-40B4-BE49-F238E27FC236}">
                <a16:creationId xmlns:a16="http://schemas.microsoft.com/office/drawing/2014/main" id="{C76415C1-3AE9-6DFD-EFC0-33A20890E5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5740" y="1073368"/>
            <a:ext cx="3888364" cy="5497772"/>
          </a:xfrm>
          <a:prstGeom prst="rect">
            <a:avLst/>
          </a:prstGeom>
        </p:spPr>
      </p:pic>
    </p:spTree>
    <p:extLst>
      <p:ext uri="{BB962C8B-B14F-4D97-AF65-F5344CB8AC3E}">
        <p14:creationId xmlns:p14="http://schemas.microsoft.com/office/powerpoint/2010/main" val="1916480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17"/>
          <p:cNvSpPr txBox="1"/>
          <p:nvPr/>
        </p:nvSpPr>
        <p:spPr>
          <a:xfrm>
            <a:off x="2847446" y="4793825"/>
            <a:ext cx="6497107" cy="1477287"/>
          </a:xfrm>
          <a:prstGeom prst="rect">
            <a:avLst/>
          </a:prstGeom>
          <a:noFill/>
          <a:ln>
            <a:noFill/>
          </a:ln>
        </p:spPr>
        <p:txBody>
          <a:bodyPr spcFirstLastPara="1" wrap="square" lIns="91425" tIns="45700" rIns="91425" bIns="45700" anchor="t" anchorCtr="0">
            <a:spAutoFit/>
          </a:bodyPr>
          <a:lstStyle/>
          <a:p>
            <a:pPr algn="ctr"/>
            <a:r>
              <a:rPr lang="it-IT" b="1" dirty="0">
                <a:solidFill>
                  <a:srgbClr val="538CD5"/>
                </a:solidFill>
                <a:latin typeface="Calibri"/>
                <a:ea typeface="Calibri"/>
                <a:cs typeface="Calibri"/>
                <a:sym typeface="Calibri"/>
              </a:rPr>
              <a:t>Mariano Votta</a:t>
            </a:r>
            <a:endParaRPr dirty="0"/>
          </a:p>
          <a:p>
            <a:pPr algn="ctr"/>
            <a:r>
              <a:rPr lang="it-IT" b="1" i="1" dirty="0">
                <a:solidFill>
                  <a:srgbClr val="538CD5"/>
                </a:solidFill>
                <a:latin typeface="Calibri"/>
                <a:ea typeface="Calibri"/>
                <a:cs typeface="Calibri"/>
                <a:sym typeface="Calibri"/>
              </a:rPr>
              <a:t>Responsible for EU Affairs </a:t>
            </a:r>
            <a:r>
              <a:rPr lang="it-IT" b="1" i="1" dirty="0" err="1">
                <a:solidFill>
                  <a:srgbClr val="538CD5"/>
                </a:solidFill>
                <a:latin typeface="Calibri"/>
                <a:ea typeface="Calibri"/>
                <a:cs typeface="Calibri"/>
                <a:sym typeface="Calibri"/>
              </a:rPr>
              <a:t>at</a:t>
            </a:r>
            <a:r>
              <a:rPr lang="it-IT" b="1" i="1" dirty="0">
                <a:solidFill>
                  <a:srgbClr val="538CD5"/>
                </a:solidFill>
                <a:latin typeface="Calibri"/>
                <a:ea typeface="Calibri"/>
                <a:cs typeface="Calibri"/>
                <a:sym typeface="Calibri"/>
              </a:rPr>
              <a:t> Cittadinanzattiva</a:t>
            </a:r>
            <a:endParaRPr dirty="0"/>
          </a:p>
          <a:p>
            <a:pPr algn="ctr"/>
            <a:r>
              <a:rPr lang="it-IT" b="1" i="1" dirty="0">
                <a:solidFill>
                  <a:srgbClr val="538CD5"/>
                </a:solidFill>
                <a:latin typeface="Calibri"/>
                <a:ea typeface="Calibri"/>
                <a:cs typeface="Calibri"/>
                <a:sym typeface="Calibri"/>
              </a:rPr>
              <a:t>Director of Active </a:t>
            </a:r>
            <a:r>
              <a:rPr lang="it-IT" b="1" i="1" dirty="0" err="1">
                <a:solidFill>
                  <a:srgbClr val="538CD5"/>
                </a:solidFill>
                <a:latin typeface="Calibri"/>
                <a:ea typeface="Calibri"/>
                <a:cs typeface="Calibri"/>
                <a:sym typeface="Calibri"/>
              </a:rPr>
              <a:t>Citizenship</a:t>
            </a:r>
            <a:r>
              <a:rPr lang="it-IT" b="1" i="1" dirty="0">
                <a:solidFill>
                  <a:srgbClr val="538CD5"/>
                </a:solidFill>
                <a:latin typeface="Calibri"/>
                <a:ea typeface="Calibri"/>
                <a:cs typeface="Calibri"/>
                <a:sym typeface="Calibri"/>
              </a:rPr>
              <a:t> Network</a:t>
            </a:r>
            <a:endParaRPr dirty="0"/>
          </a:p>
          <a:p>
            <a:pPr algn="ctr"/>
            <a:r>
              <a:rPr lang="it-IT" u="sng" dirty="0">
                <a:solidFill>
                  <a:schemeClr val="accen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m.votta@cittadinanzattiva.it</a:t>
            </a:r>
            <a:endParaRPr dirty="0">
              <a:solidFill>
                <a:schemeClr val="accent1"/>
              </a:solidFill>
              <a:latin typeface="Calibri"/>
              <a:ea typeface="Calibri"/>
              <a:cs typeface="Calibri"/>
              <a:sym typeface="Calibri"/>
            </a:endParaRPr>
          </a:p>
          <a:p>
            <a:pPr algn="ctr"/>
            <a:r>
              <a:rPr lang="it-IT" dirty="0">
                <a:solidFill>
                  <a:schemeClr val="accent1"/>
                </a:solidFill>
                <a:latin typeface="Calibri"/>
                <a:ea typeface="Calibri"/>
                <a:cs typeface="Calibri"/>
                <a:sym typeface="Calibri"/>
              </a:rPr>
              <a:t>@marianovotta</a:t>
            </a:r>
            <a:endParaRPr dirty="0">
              <a:solidFill>
                <a:schemeClr val="dk1"/>
              </a:solidFill>
              <a:latin typeface="Calibri"/>
              <a:ea typeface="Calibri"/>
              <a:cs typeface="Calibri"/>
              <a:sym typeface="Calibri"/>
            </a:endParaRPr>
          </a:p>
        </p:txBody>
      </p:sp>
      <p:pic>
        <p:nvPicPr>
          <p:cNvPr id="300" name="Google Shape;300;p17" descr="Immagine che contiene testo&#10;&#10;Descrizione generata automaticamente"/>
          <p:cNvPicPr preferRelativeResize="0">
            <a:picLocks noGrp="1"/>
          </p:cNvPicPr>
          <p:nvPr>
            <p:ph type="body" idx="1"/>
          </p:nvPr>
        </p:nvPicPr>
        <p:blipFill rotWithShape="1">
          <a:blip r:embed="rId4">
            <a:alphaModFix/>
          </a:blip>
          <a:srcRect/>
          <a:stretch/>
        </p:blipFill>
        <p:spPr>
          <a:xfrm>
            <a:off x="2847446" y="323639"/>
            <a:ext cx="6497107" cy="4470186"/>
          </a:xfrm>
          <a:prstGeom prst="rect">
            <a:avLst/>
          </a:prstGeom>
          <a:noFill/>
          <a:ln>
            <a:noFill/>
          </a:ln>
        </p:spPr>
      </p:pic>
      <p:pic>
        <p:nvPicPr>
          <p:cNvPr id="2" name="Immagine 1">
            <a:extLst>
              <a:ext uri="{FF2B5EF4-FFF2-40B4-BE49-F238E27FC236}">
                <a16:creationId xmlns:a16="http://schemas.microsoft.com/office/drawing/2014/main" id="{E994BAD6-9B45-DBEE-5A75-8451D29FD1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9637" y="5923822"/>
            <a:ext cx="532654" cy="347290"/>
          </a:xfrm>
          <a:prstGeom prst="rect">
            <a:avLst/>
          </a:prstGeom>
        </p:spPr>
      </p:pic>
    </p:spTree>
    <p:extLst>
      <p:ext uri="{BB962C8B-B14F-4D97-AF65-F5344CB8AC3E}">
        <p14:creationId xmlns:p14="http://schemas.microsoft.com/office/powerpoint/2010/main" val="163596443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E041B91886A74E907DBA9B5EC3B436" ma:contentTypeVersion="17" ma:contentTypeDescription="Create a new document." ma:contentTypeScope="" ma:versionID="981f5ace05ae2817230040b9ec5df1c7">
  <xsd:schema xmlns:xsd="http://www.w3.org/2001/XMLSchema" xmlns:xs="http://www.w3.org/2001/XMLSchema" xmlns:p="http://schemas.microsoft.com/office/2006/metadata/properties" xmlns:ns2="6899d3f7-3db0-4b9a-a85b-26e2a6a10a60" xmlns:ns3="139408b5-cd95-41a2-b442-2b289d59f97f" targetNamespace="http://schemas.microsoft.com/office/2006/metadata/properties" ma:root="true" ma:fieldsID="12b32a011b86b623f1fa6f0a2f599a8b" ns2:_="" ns3:_="">
    <xsd:import namespace="6899d3f7-3db0-4b9a-a85b-26e2a6a10a60"/>
    <xsd:import namespace="139408b5-cd95-41a2-b442-2b289d59f97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99d3f7-3db0-4b9a-a85b-26e2a6a10a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baa02b3-c216-49d5-b6dc-d11338e1541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9408b5-cd95-41a2-b442-2b289d59f97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f9e637-f00f-455f-af10-83e37406edba}" ma:internalName="TaxCatchAll" ma:showField="CatchAllData" ma:web="139408b5-cd95-41a2-b442-2b289d59f9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899d3f7-3db0-4b9a-a85b-26e2a6a10a60">
      <Terms xmlns="http://schemas.microsoft.com/office/infopath/2007/PartnerControls"/>
    </lcf76f155ced4ddcb4097134ff3c332f>
    <TaxCatchAll xmlns="139408b5-cd95-41a2-b442-2b289d59f97f" xsi:nil="true"/>
  </documentManagement>
</p:properties>
</file>

<file path=customXml/itemProps1.xml><?xml version="1.0" encoding="utf-8"?>
<ds:datastoreItem xmlns:ds="http://schemas.openxmlformats.org/officeDocument/2006/customXml" ds:itemID="{2742A191-7A19-4DCA-8C0C-80F588CD6DDD}"/>
</file>

<file path=customXml/itemProps2.xml><?xml version="1.0" encoding="utf-8"?>
<ds:datastoreItem xmlns:ds="http://schemas.openxmlformats.org/officeDocument/2006/customXml" ds:itemID="{5C3AC67A-91D1-4A9F-9480-537259D22985}"/>
</file>

<file path=customXml/itemProps3.xml><?xml version="1.0" encoding="utf-8"?>
<ds:datastoreItem xmlns:ds="http://schemas.openxmlformats.org/officeDocument/2006/customXml" ds:itemID="{2821C11C-FB6D-4D4E-98F9-A7D6802494D8}"/>
</file>

<file path=docProps/app.xml><?xml version="1.0" encoding="utf-8"?>
<Properties xmlns="http://schemas.openxmlformats.org/officeDocument/2006/extended-properties" xmlns:vt="http://schemas.openxmlformats.org/officeDocument/2006/docPropsVTypes">
  <TotalTime>0</TotalTime>
  <Words>3177</Words>
  <Application>Microsoft Office PowerPoint</Application>
  <PresentationFormat>Widescreen</PresentationFormat>
  <Paragraphs>180</Paragraphs>
  <Slides>20</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20</vt:i4>
      </vt:variant>
    </vt:vector>
  </HeadingPairs>
  <TitlesOfParts>
    <vt:vector size="32" baseType="lpstr">
      <vt:lpstr>arial</vt:lpstr>
      <vt:lpstr>arial</vt:lpstr>
      <vt:lpstr>Arial MT</vt:lpstr>
      <vt:lpstr>Calibri</vt:lpstr>
      <vt:lpstr>Calibri Light</vt:lpstr>
      <vt:lpstr>Google Sans Text</vt:lpstr>
      <vt:lpstr>Neue Haas Grotesk Text Pro Medi</vt:lpstr>
      <vt:lpstr>ProximaNova</vt:lpstr>
      <vt:lpstr>Roboto-400</vt:lpstr>
      <vt:lpstr>Tahoma</vt:lpstr>
      <vt:lpstr>Wingdings</vt:lpstr>
      <vt:lpstr>Tema di Office</vt:lpstr>
      <vt:lpstr>PowerPoint Presentation</vt:lpstr>
      <vt:lpstr>Cittadinanzattiva &amp; Active Citizenship Network</vt:lpstr>
      <vt:lpstr> </vt:lpstr>
      <vt:lpstr>Community and civil society engagement in health</vt:lpstr>
      <vt:lpstr>Health at the Conference on the Future of Europe</vt:lpstr>
      <vt:lpstr>Shrinking space for civil society in Europe: complaints</vt:lpstr>
      <vt:lpstr>Shrinking space for civil society in Europe: recommendations </vt:lpstr>
      <vt:lpstr>PowerPoint Presentation</vt:lpstr>
      <vt:lpstr>EU4Health budget cuts</vt:lpstr>
      <vt:lpstr>Welcome to (which?) Europe</vt:lpstr>
      <vt:lpstr>Charter of rights: main features</vt:lpstr>
      <vt:lpstr>European Charter of Patients’ Rights </vt:lpstr>
      <vt:lpstr>The EU Charter as an evaluation tool</vt:lpstr>
      <vt:lpstr>Endorsement by EU Institutions</vt:lpstr>
      <vt:lpstr>Endorsement by the EU Parliament</vt:lpstr>
      <vt:lpstr>2025: The commitment of the Polish Presidency of the Council of the EU </vt:lpstr>
      <vt:lpstr>Resilience / large emergencies / First Responders </vt:lpstr>
      <vt:lpstr> </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lorenzo blasina</dc:creator>
  <cp:lastModifiedBy>Drillon Marie-Laurence</cp:lastModifiedBy>
  <cp:revision>372</cp:revision>
  <dcterms:created xsi:type="dcterms:W3CDTF">2021-04-27T14:18:32Z</dcterms:created>
  <dcterms:modified xsi:type="dcterms:W3CDTF">2026-09-28T16:57:28Z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0x010100FDE041B91886A74E907DBA9B5EC3B436</vt:lpwstr>
  </property>
  <property fmtid="{D5CDD505-2E9C-101B-9397-08002B2CF9AE}" pid="3" name="MediaServiceImageTags">
    <vt:lpwstr/>
  </property>
</Properties>
</file>