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7" r:id="rId7"/>
  </p:sldMasterIdLst>
  <p:notesMasterIdLst>
    <p:notesMasterId r:id="rId14"/>
  </p:notesMasterIdLst>
  <p:handoutMasterIdLst>
    <p:handoutMasterId r:id="rId15"/>
  </p:handoutMasterIdLst>
  <p:sldIdLst>
    <p:sldId id="352" r:id="rId8"/>
    <p:sldId id="354" r:id="rId9"/>
    <p:sldId id="1148" r:id="rId10"/>
    <p:sldId id="302" r:id="rId11"/>
    <p:sldId id="1149" r:id="rId12"/>
    <p:sldId id="258" r:id="rId13"/>
  </p:sldIdLst>
  <p:sldSz cx="9144000" cy="5143500" type="screen16x9"/>
  <p:notesSz cx="6797675" cy="9926638"/>
  <p:defaultTextStyle>
    <a:defPPr>
      <a:defRPr lang="en-US"/>
    </a:defPPr>
    <a:lvl1pPr marL="0" algn="l" defTabSz="91424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22" algn="l" defTabSz="91424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45" algn="l" defTabSz="91424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367" algn="l" defTabSz="91424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490" algn="l" defTabSz="91424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612" algn="l" defTabSz="91424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735" algn="l" defTabSz="91424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857" algn="l" defTabSz="91424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980" algn="l" defTabSz="91424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4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F0F0"/>
    <a:srgbClr val="6686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2" autoAdjust="0"/>
    <p:restoredTop sz="84594" autoAdjust="0"/>
  </p:normalViewPr>
  <p:slideViewPr>
    <p:cSldViewPr>
      <p:cViewPr varScale="1">
        <p:scale>
          <a:sx n="123" d="100"/>
          <a:sy n="123" d="100"/>
        </p:scale>
        <p:origin x="1176" y="90"/>
      </p:cViewPr>
      <p:guideLst>
        <p:guide orient="horz" pos="94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1.xml"/><Relationship Id="rId12" Type="http://schemas.openxmlformats.org/officeDocument/2006/relationships/slide" Target="slides/slide5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slide" Target="slides/slide4.xml"/><Relationship Id="rId5" Type="http://schemas.openxmlformats.org/officeDocument/2006/relationships/customXml" Target="../customXml/item5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3.xml"/><Relationship Id="rId19" Type="http://schemas.openxmlformats.org/officeDocument/2006/relationships/theme" Target="theme/theme1.xml"/><Relationship Id="rId14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C09B198-FB49-4E79-A872-18B10EF2D0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DCFC86-A5E4-40EA-B889-83AAD454864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2B06D5-C792-493C-A27D-9985F12001DD}" type="datetimeFigureOut">
              <a:rPr lang="de-DE" smtClean="0"/>
              <a:t>23.10.2026</a:t>
            </a:fld>
            <a:endParaRPr lang="de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3DA198-8E00-4A9F-8C7A-BB21A2DFFD4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7D9F9C-4682-4496-9640-6B292512C28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19755F-5C1B-41A8-9583-85796FF5924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8118857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65222B-C128-4D87-8B8F-00AB77031EC1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C02E8E-9C42-40A9-871E-9C60D914D8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128764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24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22" algn="l" defTabSz="91424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45" algn="l" defTabSz="91424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67" algn="l" defTabSz="91424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490" algn="l" defTabSz="91424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12" algn="l" defTabSz="91424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35" algn="l" defTabSz="91424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857" algn="l" defTabSz="91424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80" algn="l" defTabSz="91424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71532" indent="-371532">
              <a:spcAft>
                <a:spcPts val="650"/>
              </a:spcAft>
              <a:buFont typeface="Symbol" panose="05050102010706020507" pitchFamily="18" charset="2"/>
              <a:buChar char="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589E48D-882E-48E9-AC90-458C8EC61319}" type="slidenum">
              <a:rPr lang="en-GB" smtClean="0"/>
              <a:pPr>
                <a:defRPr/>
              </a:pPr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12343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64F1F71-20BF-4B2A-84CC-372D475D3EA8}"/>
              </a:ext>
            </a:extLst>
          </p:cNvPr>
          <p:cNvSpPr/>
          <p:nvPr userDrawn="1"/>
        </p:nvSpPr>
        <p:spPr>
          <a:xfrm>
            <a:off x="169784" y="156574"/>
            <a:ext cx="8804432" cy="483035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47664" y="1481320"/>
            <a:ext cx="5688632" cy="992684"/>
          </a:xfrm>
        </p:spPr>
        <p:txBody>
          <a:bodyPr>
            <a:normAutofit/>
          </a:bodyPr>
          <a:lstStyle>
            <a:lvl1pPr>
              <a:lnSpc>
                <a:spcPts val="2400"/>
              </a:lnSpc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7664" y="2561439"/>
            <a:ext cx="5688632" cy="720080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bg1"/>
                </a:solidFill>
              </a:defRPr>
            </a:lvl1pPr>
            <a:lvl2pPr marL="4571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6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1331640" y="1347614"/>
            <a:ext cx="45719" cy="23762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en-GB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1547664" y="3353528"/>
            <a:ext cx="4968875" cy="236179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for presenter</a:t>
            </a:r>
            <a:r>
              <a:rPr lang="en-US" baseline="0" dirty="0"/>
              <a:t> name</a:t>
            </a:r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8AEB2BD-0850-4638-9147-81F57B99E0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657"/>
          <a:stretch/>
        </p:blipFill>
        <p:spPr>
          <a:xfrm>
            <a:off x="6871493" y="4105344"/>
            <a:ext cx="1692304" cy="554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405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400" cap="all" baseline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spcBef>
                <a:spcPts val="1200"/>
              </a:spcBef>
              <a:defRPr sz="1200"/>
            </a:lvl1pPr>
            <a:lvl2pPr>
              <a:spcBef>
                <a:spcPts val="1200"/>
              </a:spcBef>
              <a:defRPr sz="1200"/>
            </a:lvl2pPr>
            <a:lvl3pPr>
              <a:spcBef>
                <a:spcPts val="1200"/>
              </a:spcBef>
              <a:defRPr sz="1200"/>
            </a:lvl3pPr>
            <a:lvl4pPr>
              <a:spcBef>
                <a:spcPts val="1200"/>
              </a:spcBef>
              <a:defRPr sz="1200"/>
            </a:lvl4pPr>
            <a:lvl5pPr>
              <a:spcBef>
                <a:spcPts val="1200"/>
              </a:spcBef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8151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>
            <a:normAutofit/>
          </a:bodyPr>
          <a:lstStyle>
            <a:lvl1pPr algn="l">
              <a:defRPr sz="2400" b="1" cap="all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>
            <a:normAutofit/>
          </a:bodyPr>
          <a:lstStyle>
            <a:lvl1pPr marL="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  <a:lvl2pPr marL="45712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4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6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9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61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3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5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8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0691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lnSpc>
                <a:spcPts val="2000"/>
              </a:lnSpc>
              <a:defRPr sz="2400" cap="all" baseline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92250"/>
            <a:ext cx="3970784" cy="3102373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6016" y="1492250"/>
            <a:ext cx="3970784" cy="3102373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8416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400" cap="all" baseline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544" y="1496465"/>
            <a:ext cx="3970784" cy="283198"/>
          </a:xfrm>
        </p:spPr>
        <p:txBody>
          <a:bodyPr anchor="b">
            <a:normAutofit/>
          </a:bodyPr>
          <a:lstStyle>
            <a:lvl1pPr marL="0" indent="0">
              <a:buNone/>
              <a:defRPr sz="1600" b="1"/>
            </a:lvl1pPr>
            <a:lvl2pPr marL="457122" indent="0">
              <a:buNone/>
              <a:defRPr sz="2000" b="1"/>
            </a:lvl2pPr>
            <a:lvl3pPr marL="914245" indent="0">
              <a:buNone/>
              <a:defRPr sz="1800" b="1"/>
            </a:lvl3pPr>
            <a:lvl4pPr marL="1371367" indent="0">
              <a:buNone/>
              <a:defRPr sz="1600" b="1"/>
            </a:lvl4pPr>
            <a:lvl5pPr marL="1828490" indent="0">
              <a:buNone/>
              <a:defRPr sz="1600" b="1"/>
            </a:lvl5pPr>
            <a:lvl6pPr marL="2285612" indent="0">
              <a:buNone/>
              <a:defRPr sz="1600" b="1"/>
            </a:lvl6pPr>
            <a:lvl7pPr marL="2742735" indent="0">
              <a:buNone/>
              <a:defRPr sz="1600" b="1"/>
            </a:lvl7pPr>
            <a:lvl8pPr marL="3199857" indent="0">
              <a:buNone/>
              <a:defRPr sz="1600" b="1"/>
            </a:lvl8pPr>
            <a:lvl9pPr marL="365698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544" y="1779662"/>
            <a:ext cx="3970784" cy="2880320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 marL="1098000" indent="-17640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6360" y="1496465"/>
            <a:ext cx="3970785" cy="283198"/>
          </a:xfrm>
        </p:spPr>
        <p:txBody>
          <a:bodyPr anchor="b">
            <a:normAutofit/>
          </a:bodyPr>
          <a:lstStyle>
            <a:lvl1pPr marL="0" indent="0">
              <a:buNone/>
              <a:defRPr sz="1600" b="1"/>
            </a:lvl1pPr>
            <a:lvl2pPr marL="457122" indent="0">
              <a:buNone/>
              <a:defRPr sz="2000" b="1"/>
            </a:lvl2pPr>
            <a:lvl3pPr marL="914245" indent="0">
              <a:buNone/>
              <a:defRPr sz="1800" b="1"/>
            </a:lvl3pPr>
            <a:lvl4pPr marL="1371367" indent="0">
              <a:buNone/>
              <a:defRPr sz="1600" b="1"/>
            </a:lvl4pPr>
            <a:lvl5pPr marL="1828490" indent="0">
              <a:buNone/>
              <a:defRPr sz="1600" b="1"/>
            </a:lvl5pPr>
            <a:lvl6pPr marL="2285612" indent="0">
              <a:buNone/>
              <a:defRPr sz="1600" b="1"/>
            </a:lvl6pPr>
            <a:lvl7pPr marL="2742735" indent="0">
              <a:buNone/>
              <a:defRPr sz="1600" b="1"/>
            </a:lvl7pPr>
            <a:lvl8pPr marL="3199857" indent="0">
              <a:buNone/>
              <a:defRPr sz="1600" b="1"/>
            </a:lvl8pPr>
            <a:lvl9pPr marL="365698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6360" y="1779662"/>
            <a:ext cx="3970785" cy="2880320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99014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39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400" cap="all" baseline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078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0915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2" y="204787"/>
            <a:ext cx="3008313" cy="871538"/>
          </a:xfrm>
        </p:spPr>
        <p:txBody>
          <a:bodyPr anchor="b">
            <a:normAutofit/>
          </a:bodyPr>
          <a:lstStyle>
            <a:lvl1pPr algn="l">
              <a:defRPr sz="1400" b="1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5896" y="204788"/>
            <a:ext cx="5050904" cy="4389835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92250"/>
            <a:ext cx="3008313" cy="310237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122" indent="0">
              <a:buNone/>
              <a:defRPr sz="1200"/>
            </a:lvl2pPr>
            <a:lvl3pPr marL="914245" indent="0">
              <a:buNone/>
              <a:defRPr sz="1000"/>
            </a:lvl3pPr>
            <a:lvl4pPr marL="1371367" indent="0">
              <a:buNone/>
              <a:defRPr sz="900"/>
            </a:lvl4pPr>
            <a:lvl5pPr marL="1828490" indent="0">
              <a:buNone/>
              <a:defRPr sz="900"/>
            </a:lvl5pPr>
            <a:lvl6pPr marL="2285612" indent="0">
              <a:buNone/>
              <a:defRPr sz="900"/>
            </a:lvl6pPr>
            <a:lvl7pPr marL="2742735" indent="0">
              <a:buNone/>
              <a:defRPr sz="900"/>
            </a:lvl7pPr>
            <a:lvl8pPr marL="3199857" indent="0">
              <a:buNone/>
              <a:defRPr sz="900"/>
            </a:lvl8pPr>
            <a:lvl9pPr marL="365698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68018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7544" y="3600450"/>
            <a:ext cx="6811144" cy="411460"/>
          </a:xfrm>
        </p:spPr>
        <p:txBody>
          <a:bodyPr anchor="b">
            <a:normAutofit/>
          </a:bodyPr>
          <a:lstStyle>
            <a:lvl1pPr algn="l">
              <a:defRPr sz="1200" b="1" cap="all" baseline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7544" y="459581"/>
            <a:ext cx="6811144" cy="312028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122" indent="0">
              <a:buNone/>
              <a:defRPr sz="2800"/>
            </a:lvl2pPr>
            <a:lvl3pPr marL="914245" indent="0">
              <a:buNone/>
              <a:defRPr sz="2400"/>
            </a:lvl3pPr>
            <a:lvl4pPr marL="1371367" indent="0">
              <a:buNone/>
              <a:defRPr sz="2000"/>
            </a:lvl4pPr>
            <a:lvl5pPr marL="1828490" indent="0">
              <a:buNone/>
              <a:defRPr sz="2000"/>
            </a:lvl5pPr>
            <a:lvl6pPr marL="2285612" indent="0">
              <a:buNone/>
              <a:defRPr sz="2000"/>
            </a:lvl6pPr>
            <a:lvl7pPr marL="2742735" indent="0">
              <a:buNone/>
              <a:defRPr sz="2000"/>
            </a:lvl7pPr>
            <a:lvl8pPr marL="3199857" indent="0">
              <a:buNone/>
              <a:defRPr sz="2000"/>
            </a:lvl8pPr>
            <a:lvl9pPr marL="365698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7544" y="4025503"/>
            <a:ext cx="6811144" cy="490463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122" indent="0">
              <a:buNone/>
              <a:defRPr sz="1200"/>
            </a:lvl2pPr>
            <a:lvl3pPr marL="914245" indent="0">
              <a:buNone/>
              <a:defRPr sz="1000"/>
            </a:lvl3pPr>
            <a:lvl4pPr marL="1371367" indent="0">
              <a:buNone/>
              <a:defRPr sz="900"/>
            </a:lvl4pPr>
            <a:lvl5pPr marL="1828490" indent="0">
              <a:buNone/>
              <a:defRPr sz="900"/>
            </a:lvl5pPr>
            <a:lvl6pPr marL="2285612" indent="0">
              <a:buNone/>
              <a:defRPr sz="900"/>
            </a:lvl6pPr>
            <a:lvl7pPr marL="2742735" indent="0">
              <a:buNone/>
              <a:defRPr sz="900"/>
            </a:lvl7pPr>
            <a:lvl8pPr marL="3199857" indent="0">
              <a:buNone/>
              <a:defRPr sz="900"/>
            </a:lvl8pPr>
            <a:lvl9pPr marL="365698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91205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19030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6629400" y="205979"/>
            <a:ext cx="2057400" cy="4388644"/>
          </a:xfrm>
        </p:spPr>
        <p:txBody>
          <a:bodyPr vert="eaVert">
            <a:normAutofit/>
          </a:bodyPr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76959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0498CB3-228D-4C7C-B009-BC36DE53A6BA}"/>
              </a:ext>
            </a:extLst>
          </p:cNvPr>
          <p:cNvSpPr/>
          <p:nvPr userDrawn="1"/>
        </p:nvSpPr>
        <p:spPr>
          <a:xfrm>
            <a:off x="169784" y="156574"/>
            <a:ext cx="8804432" cy="483035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tangle 10"/>
          <p:cNvSpPr/>
          <p:nvPr userDrawn="1"/>
        </p:nvSpPr>
        <p:spPr>
          <a:xfrm>
            <a:off x="1331640" y="1203598"/>
            <a:ext cx="45719" cy="2304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 userDrawn="1"/>
        </p:nvSpPr>
        <p:spPr>
          <a:xfrm>
            <a:off x="1619672" y="2067711"/>
            <a:ext cx="4536504" cy="461649"/>
          </a:xfrm>
          <a:prstGeom prst="rect">
            <a:avLst/>
          </a:prstGeom>
          <a:noFill/>
        </p:spPr>
        <p:txBody>
          <a:bodyPr wrap="square" lIns="91424" tIns="45712" rIns="91424" bIns="45712" rtlCol="0" anchor="b">
            <a:spAutoFit/>
          </a:bodyPr>
          <a:lstStyle/>
          <a:p>
            <a:pPr lvl="0"/>
            <a:r>
              <a:rPr lang="en-US" sz="2400" b="1" cap="all" baseline="0" dirty="0">
                <a:solidFill>
                  <a:schemeClr val="bg1"/>
                </a:solidFill>
                <a:latin typeface="+mj-lt"/>
              </a:rPr>
              <a:t>THANK</a:t>
            </a:r>
            <a:r>
              <a:rPr lang="en-US" sz="2400" b="1" dirty="0">
                <a:solidFill>
                  <a:schemeClr val="bg1"/>
                </a:solidFill>
                <a:latin typeface="+mj-lt"/>
              </a:rPr>
              <a:t> YOU!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1619672" y="2643758"/>
            <a:ext cx="3312368" cy="432048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for more information text</a:t>
            </a:r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BDF3538-EA14-4131-A133-9E15AC5A70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657"/>
          <a:stretch/>
        </p:blipFill>
        <p:spPr>
          <a:xfrm>
            <a:off x="6868800" y="4104000"/>
            <a:ext cx="1692304" cy="554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4050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74614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port Elements - long headlin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 userDrawn="1"/>
        </p:nvSpPr>
        <p:spPr bwMode="auto">
          <a:xfrm>
            <a:off x="6372225" y="4860925"/>
            <a:ext cx="2290763" cy="14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>
              <a:lnSpc>
                <a:spcPts val="1200"/>
              </a:lnSpc>
              <a:defRPr/>
            </a:pPr>
            <a:r>
              <a:rPr lang="en-GB" altLang="en-US" sz="900" dirty="0">
                <a:solidFill>
                  <a:schemeClr val="bg1"/>
                </a:solidFill>
              </a:rPr>
              <a:t>www.ecb.europa.eu © </a:t>
            </a:r>
          </a:p>
        </p:txBody>
      </p:sp>
      <p:sp>
        <p:nvSpPr>
          <p:cNvPr id="59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468313" y="1150144"/>
            <a:ext cx="8415711" cy="3351610"/>
          </a:xfrm>
        </p:spPr>
        <p:txBody>
          <a:bodyPr/>
          <a:lstStyle>
            <a:lvl1pPr>
              <a:defRPr sz="1900"/>
            </a:lvl1pPr>
          </a:lstStyle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title"/>
          </p:nvPr>
        </p:nvSpPr>
        <p:spPr>
          <a:xfrm>
            <a:off x="463551" y="411956"/>
            <a:ext cx="8404225" cy="633413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>
            <a:lvl1pPr>
              <a:defRPr lang="en-GB" altLang="en-US" sz="2800" kern="1200" dirty="0" smtClean="0"/>
            </a:lvl1pPr>
          </a:lstStyle>
          <a:p>
            <a:pPr lvl="0"/>
            <a:r>
              <a:rPr lang="en-US" altLang="en-US"/>
              <a:t>Click to edit Master title style</a:t>
            </a:r>
            <a:endParaRPr lang="en-GB" alt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357688" y="4856163"/>
            <a:ext cx="414337" cy="13811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eaLnBrk="0" hangingPunct="0">
              <a:lnSpc>
                <a:spcPts val="1200"/>
              </a:lnSpc>
              <a:defRPr lang="en-GB" sz="9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4320B71-EC71-4A7E-8C8A-9C555B387A1C}" type="slidenum">
              <a:rPr/>
              <a:pPr>
                <a:defRPr/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3597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arallelogram 18"/>
          <p:cNvSpPr/>
          <p:nvPr userDrawn="1"/>
        </p:nvSpPr>
        <p:spPr>
          <a:xfrm>
            <a:off x="-324546" y="4731990"/>
            <a:ext cx="9720000" cy="504056"/>
          </a:xfrm>
          <a:prstGeom prst="parallelogram">
            <a:avLst>
              <a:gd name="adj" fmla="val 57948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24" tIns="45712" rIns="91424" bIns="45712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91630"/>
            <a:ext cx="8229600" cy="3102992"/>
          </a:xfrm>
          <a:prstGeom prst="rect">
            <a:avLst/>
          </a:prstGeom>
        </p:spPr>
        <p:txBody>
          <a:bodyPr vert="horz" lIns="91424" tIns="45712" rIns="91424" bIns="45712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B21D602-7966-453C-8D74-E1F0A1A7000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9025" y="1628775"/>
            <a:ext cx="1885950" cy="188595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7F13E3C-8D21-4445-8F88-E53D8819BB3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679"/>
          <a:stretch/>
        </p:blipFill>
        <p:spPr>
          <a:xfrm>
            <a:off x="302400" y="4845600"/>
            <a:ext cx="971600" cy="205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697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</p:sldLayoutIdLst>
  <p:hf hdr="0"/>
  <p:txStyles>
    <p:titleStyle>
      <a:lvl1pPr algn="l" defTabSz="914245" rtl="0" eaLnBrk="1" latinLnBrk="0" hangingPunct="1">
        <a:lnSpc>
          <a:spcPts val="2000"/>
        </a:lnSpc>
        <a:spcBef>
          <a:spcPct val="0"/>
        </a:spcBef>
        <a:buNone/>
        <a:defRPr sz="20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80944" indent="-180944" algn="l" defTabSz="914245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 typeface="Wingdings" panose="05000000000000000000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57128" indent="-176183" algn="l" defTabSz="914245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 typeface="Wingdings" panose="05000000000000000000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538072" indent="-180944" algn="l" defTabSz="914245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 typeface="Wingdings" panose="05000000000000000000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720603" indent="-182532" algn="l" defTabSz="914245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 typeface="Wingdings" panose="05000000000000000000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895198" indent="-174595" algn="l" defTabSz="914245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 typeface="Wingdings" panose="05000000000000000000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74" indent="-228561" algn="l" defTabSz="91424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96" indent="-228561" algn="l" defTabSz="91424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419" indent="-228561" algn="l" defTabSz="91424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41" indent="-228561" algn="l" defTabSz="91424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2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7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2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7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openxmlformats.org/officeDocument/2006/relationships/hyperlink" Target="https://www.eiopa.europa.eu/eiopa-and-ecb-propose-european-approach-reduce-economic-impact-natural-catastrophes-2024-12-18_en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iopa.europa.eu/eiopa-and-esm-staff-propose-mechanism-better-manage-fallout-outsized-natural-catastrophes-2026-04-09_en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56EEEAF-279C-80A3-9A5E-115B8BEF71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kern="2000" dirty="0">
                <a:latin typeface="Arial" panose="020B0604020202020204" pitchFamily="34" charset="0"/>
                <a:ea typeface="Times New Roman" panose="02020603050405020304" pitchFamily="18" charset="0"/>
                <a:cs typeface="Sendnya"/>
              </a:rPr>
              <a:t>Towards a European system for natural catastrophe risk management</a:t>
            </a:r>
            <a:endParaRPr lang="en-GB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3536B6D0-38E0-9AA1-754C-8648083ABF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27/10/2026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26EB354-FD61-5296-0543-18C8C986F62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sz="1100" dirty="0"/>
              <a:t>Marie Scholer</a:t>
            </a:r>
          </a:p>
        </p:txBody>
      </p:sp>
    </p:spTree>
    <p:extLst>
      <p:ext uri="{BB962C8B-B14F-4D97-AF65-F5344CB8AC3E}">
        <p14:creationId xmlns:p14="http://schemas.microsoft.com/office/powerpoint/2010/main" val="39634792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B5BC72D-15F0-52EB-F2E6-1C3503BE2B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1347974"/>
            <a:ext cx="6859348" cy="3240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D41F317-E812-9FC8-F64B-864E56317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Address insurance protection gaps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EA3D05-30BA-509D-70A6-24E0F2415A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1997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68A61B7-E586-B8AC-9696-761AE1EC955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51521" y="1155132"/>
            <a:ext cx="3312368" cy="3276772"/>
          </a:xfrm>
        </p:spPr>
        <p:txBody>
          <a:bodyPr>
            <a:noAutofit/>
          </a:bodyPr>
          <a:lstStyle/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GB" sz="1400" b="1" dirty="0">
                <a:solidFill>
                  <a:schemeClr val="tx2"/>
                </a:solidFill>
              </a:rPr>
              <a:t>Clarify</a:t>
            </a:r>
            <a:r>
              <a:rPr lang="en-GB" sz="1400" b="1" dirty="0">
                <a:solidFill>
                  <a:srgbClr val="FF0000"/>
                </a:solidFill>
              </a:rPr>
              <a:t> </a:t>
            </a:r>
            <a:r>
              <a:rPr lang="en-GB" sz="1400" b="1" dirty="0">
                <a:solidFill>
                  <a:schemeClr val="tx2"/>
                </a:solidFill>
              </a:rPr>
              <a:t>private and public responsibilities </a:t>
            </a:r>
            <a:r>
              <a:rPr lang="en-GB" sz="1400" dirty="0"/>
              <a:t>and ensures complementarity of actions taken.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GB" sz="1400" dirty="0"/>
              <a:t>Encourage </a:t>
            </a:r>
            <a:r>
              <a:rPr lang="en-GB" sz="1400" b="1" dirty="0">
                <a:solidFill>
                  <a:schemeClr val="tx2"/>
                </a:solidFill>
              </a:rPr>
              <a:t>ex ante risk mitigation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GB" sz="1400" dirty="0"/>
              <a:t>Ensure </a:t>
            </a:r>
            <a:r>
              <a:rPr lang="en-GB" sz="1400" b="1" dirty="0">
                <a:solidFill>
                  <a:schemeClr val="tx2"/>
                </a:solidFill>
              </a:rPr>
              <a:t>efficient use of private and public sector funds </a:t>
            </a:r>
            <a:r>
              <a:rPr lang="en-GB" sz="1400" dirty="0"/>
              <a:t>for natural disaster payouts</a:t>
            </a:r>
          </a:p>
          <a:p>
            <a:pPr marL="623888" indent="358775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en-GB" sz="1400" dirty="0"/>
              <a:t>Reduce </a:t>
            </a:r>
            <a:r>
              <a:rPr lang="en-GB" sz="1400" b="1" dirty="0">
                <a:solidFill>
                  <a:schemeClr val="accent1"/>
                </a:solidFill>
              </a:rPr>
              <a:t>moral hazard</a:t>
            </a:r>
          </a:p>
          <a:p>
            <a:pPr marL="623888" indent="358775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en-GB" sz="1400" dirty="0"/>
              <a:t>Improve</a:t>
            </a:r>
            <a:r>
              <a:rPr lang="en-GB" sz="1400" b="1" dirty="0">
                <a:solidFill>
                  <a:schemeClr val="accent1"/>
                </a:solidFill>
              </a:rPr>
              <a:t> insurance coverage </a:t>
            </a:r>
          </a:p>
          <a:p>
            <a:pPr marL="623888" indent="358775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en-GB" sz="1400" b="1" dirty="0">
                <a:solidFill>
                  <a:schemeClr val="accent1"/>
                </a:solidFill>
              </a:rPr>
              <a:t>Limit public costs</a:t>
            </a:r>
            <a:endParaRPr lang="en-GB" sz="1400" dirty="0"/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GB" sz="1400" dirty="0">
              <a:solidFill>
                <a:schemeClr val="tx2"/>
              </a:solidFill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GB" sz="1400" b="1" dirty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</a:pPr>
            <a:endParaRPr lang="en-GB" sz="1100" b="1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5F6DBA-343A-C85E-610C-B68028A3D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b="1" dirty="0"/>
              <a:t>POSSIBLE EU-LEVEL APPROACH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C1A044-BB16-CF37-E7EF-18AA38F0BE4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F6EE21-BD1B-49FE-801D-04A50A2CBB34}" type="slidenum">
              <a:rPr lang="en-GB" smtClean="0"/>
              <a:t>3</a:t>
            </a:fld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1D3E403-B402-3334-0CB1-95BD7BB79F22}"/>
              </a:ext>
            </a:extLst>
          </p:cNvPr>
          <p:cNvSpPr/>
          <p:nvPr/>
        </p:nvSpPr>
        <p:spPr bwMode="auto">
          <a:xfrm>
            <a:off x="7383566" y="4807876"/>
            <a:ext cx="1443496" cy="287337"/>
          </a:xfrm>
          <a:prstGeom prst="rect">
            <a:avLst/>
          </a:prstGeom>
          <a:solidFill>
            <a:schemeClr val="tx2"/>
          </a:solidFill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pitchFamily="-64" charset="-12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1C5FFC-3178-6693-71CA-20BE10286E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3888" y="1462479"/>
            <a:ext cx="6067200" cy="2880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DCA85F7-0A42-8295-4FDE-B5130F3905AD}"/>
              </a:ext>
            </a:extLst>
          </p:cNvPr>
          <p:cNvSpPr txBox="1"/>
          <p:nvPr/>
        </p:nvSpPr>
        <p:spPr>
          <a:xfrm>
            <a:off x="4108073" y="4269879"/>
            <a:ext cx="49788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945" lvl="1">
              <a:spcBef>
                <a:spcPts val="1200"/>
              </a:spcBef>
              <a:buClr>
                <a:schemeClr val="accent1"/>
              </a:buClr>
            </a:pPr>
            <a:r>
              <a:rPr lang="en-GB" sz="1200" u="sng" dirty="0">
                <a:hlinkClick r:id="rId4"/>
              </a:rPr>
              <a:t>EIOPA and ECB propose European approach to reduce economic impact of natural catastrophes - EIOPA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37051862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B3424-3DA3-FA52-C990-42568F2D11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A6310-93AC-A012-A3C6-4C5758CFD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en-US" dirty="0"/>
              <a:t>EIOPA/ESM </a:t>
            </a:r>
            <a:r>
              <a:rPr lang="en-GB" dirty="0"/>
              <a:t>Discussion Paper - Sharing the risk: A European approach to natural catastrophe risk management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138867-B657-FC34-93E2-CDD3868E05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60" y="1548442"/>
            <a:ext cx="7848872" cy="32031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400" b="1" dirty="0"/>
              <a:t>🔍 What the Work </a:t>
            </a:r>
            <a:r>
              <a:rPr lang="en-GB" sz="1400" b="1" i="1" dirty="0"/>
              <a:t>Is</a:t>
            </a:r>
            <a:r>
              <a:rPr lang="en-GB" sz="1400" b="1" dirty="0"/>
              <a:t> About</a:t>
            </a:r>
            <a:endParaRPr lang="en-GB" sz="1400" dirty="0"/>
          </a:p>
          <a:p>
            <a:r>
              <a:rPr lang="en-GB" sz="1400" dirty="0"/>
              <a:t>Quantitative analysis of a potential European reinsurance/backstop scheme</a:t>
            </a:r>
          </a:p>
          <a:p>
            <a:r>
              <a:rPr lang="en-GB" sz="1400" dirty="0"/>
              <a:t>Complements prior qualitative ECB/EIOPA papers</a:t>
            </a:r>
          </a:p>
          <a:p>
            <a:r>
              <a:rPr lang="en-GB" sz="1400" dirty="0"/>
              <a:t>Focus areas:</a:t>
            </a:r>
          </a:p>
          <a:p>
            <a:pPr marL="0" lvl="0" indent="0">
              <a:buNone/>
            </a:pPr>
            <a:r>
              <a:rPr lang="en-GB" sz="1400" dirty="0"/>
              <a:t>-Model the total economic losses and the total insured losses</a:t>
            </a:r>
          </a:p>
          <a:p>
            <a:pPr marL="0" lvl="0" indent="0">
              <a:buNone/>
            </a:pPr>
            <a:r>
              <a:rPr lang="en-GB" sz="1400" dirty="0"/>
              <a:t>- Build case studies for different sizes of a European reinsurance scheme and the size of a backstop.</a:t>
            </a:r>
          </a:p>
          <a:p>
            <a:pPr marL="0" lvl="0" indent="0">
              <a:buNone/>
            </a:pPr>
            <a:endParaRPr lang="en-GB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F80B596-3254-AB51-F8D9-A1796C7A91EF}"/>
              </a:ext>
            </a:extLst>
          </p:cNvPr>
          <p:cNvGrpSpPr/>
          <p:nvPr/>
        </p:nvGrpSpPr>
        <p:grpSpPr>
          <a:xfrm>
            <a:off x="1331640" y="4783500"/>
            <a:ext cx="1044000" cy="360000"/>
            <a:chOff x="251521" y="4083918"/>
            <a:chExt cx="1830957" cy="72008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E1ADECD-F213-860D-9691-36DB234A7801}"/>
                </a:ext>
              </a:extLst>
            </p:cNvPr>
            <p:cNvSpPr txBox="1"/>
            <p:nvPr/>
          </p:nvSpPr>
          <p:spPr>
            <a:xfrm>
              <a:off x="323528" y="4083918"/>
              <a:ext cx="1758950" cy="72008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GB" dirty="0"/>
            </a:p>
          </p:txBody>
        </p:sp>
        <p:pic>
          <p:nvPicPr>
            <p:cNvPr id="6" name="Picture 5" descr="A blue and white text on a black background&#10;&#10;AI-generated content may be incorrect.">
              <a:extLst>
                <a:ext uri="{FF2B5EF4-FFF2-40B4-BE49-F238E27FC236}">
                  <a16:creationId xmlns:a16="http://schemas.microsoft.com/office/drawing/2014/main" id="{DFE7CB3F-94D5-015B-02E5-8617B2BD873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1" y="4142015"/>
              <a:ext cx="1572871" cy="540000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07288F88-8387-CFE4-08D6-5391305EBD4B}"/>
              </a:ext>
            </a:extLst>
          </p:cNvPr>
          <p:cNvSpPr txBox="1"/>
          <p:nvPr/>
        </p:nvSpPr>
        <p:spPr>
          <a:xfrm>
            <a:off x="755576" y="3982700"/>
            <a:ext cx="78488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1400" dirty="0">
                <a:hlinkClick r:id="rId3"/>
              </a:rPr>
              <a:t>EIOPA and ESM staff propose mechanism to better manage fallout from outsized natural catastrophes - European Insurance and Occupational Pensions Authority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5427856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720D7-A67A-3D65-5663-94CBCFC2E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messages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4F7B54-68AF-44FD-87CA-8DB890CDA3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400" dirty="0"/>
              <a:t>There is a significant catastrophe insurance protection gap in Europe.</a:t>
            </a:r>
          </a:p>
          <a:p>
            <a:r>
              <a:rPr lang="en-US" sz="1400" dirty="0"/>
              <a:t>All parts of the ecosystem (</a:t>
            </a:r>
            <a:r>
              <a:rPr lang="en-GB" sz="1400" dirty="0"/>
              <a:t>Consumers, cities and builders / (Re)insurance and Financial Markets / National governments / EU</a:t>
            </a:r>
            <a:r>
              <a:rPr lang="en-US" sz="1400" dirty="0"/>
              <a:t>) need to act to help addressing the Nat Cat insurance protection gap. </a:t>
            </a:r>
          </a:p>
          <a:p>
            <a:r>
              <a:rPr lang="en-US" sz="1400" dirty="0"/>
              <a:t>More pro-active risk management &amp; systematic inclusion of prevention measures in any (national/EU) solution is required.</a:t>
            </a:r>
          </a:p>
          <a:p>
            <a:r>
              <a:rPr lang="en-US" sz="1400" dirty="0"/>
              <a:t>A proper quantification of the risk to take adequate prevention decisions is key. </a:t>
            </a:r>
            <a:endParaRPr lang="en-GB" sz="14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09807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For more information visit:</a:t>
            </a:r>
            <a:br>
              <a:rPr lang="en-GB" dirty="0"/>
            </a:br>
            <a:r>
              <a:rPr lang="en-GB" u="sng" dirty="0"/>
              <a:t>https://www.eiopa.europa.eu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78116516"/>
      </p:ext>
    </p:extLst>
  </p:cSld>
  <p:clrMapOvr>
    <a:masterClrMapping/>
  </p:clrMapOvr>
</p:sld>
</file>

<file path=ppt/theme/theme1.xml><?xml version="1.0" encoding="utf-8"?>
<a:theme xmlns:a="http://schemas.openxmlformats.org/drawingml/2006/main" name="EIOPA">
  <a:themeElements>
    <a:clrScheme name="EIOPA_Original_NewColours">
      <a:dk1>
        <a:sysClr val="windowText" lastClr="000000"/>
      </a:dk1>
      <a:lt1>
        <a:sysClr val="window" lastClr="FFFFFF"/>
      </a:lt1>
      <a:dk2>
        <a:srgbClr val="5C87B1"/>
      </a:dk2>
      <a:lt2>
        <a:srgbClr val="98B6D6"/>
      </a:lt2>
      <a:accent1>
        <a:srgbClr val="5C87B1"/>
      </a:accent1>
      <a:accent2>
        <a:srgbClr val="98B6D6"/>
      </a:accent2>
      <a:accent3>
        <a:srgbClr val="2A4D69"/>
      </a:accent3>
      <a:accent4>
        <a:srgbClr val="FAA334"/>
      </a:accent4>
      <a:accent5>
        <a:srgbClr val="DD632E"/>
      </a:accent5>
      <a:accent6>
        <a:srgbClr val="778142"/>
      </a:accent6>
      <a:hlink>
        <a:srgbClr val="2A4D69"/>
      </a:hlink>
      <a:folHlink>
        <a:srgbClr val="800080"/>
      </a:folHlink>
    </a:clrScheme>
    <a:fontScheme name="EIOPA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690DD4FF-348D-4D07-95D1-B38300B7625B}" vid="{ABA545C1-2969-4A2B-8667-42E1F795A70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cddeab4-c2ce-488f-8ab4-2d393f53067e">
      <Value>16</Value>
      <Value>14</Value>
      <Value>4</Value>
      <Value>3</Value>
      <Value>1</Value>
      <Value>35</Value>
    </TaxCatchAll>
    <lcf76f155ced4ddcb4097134ff3c332f xmlns="0a1b2c5e-92f6-464f-9ead-f546a28a84b7">
      <Terms xmlns="http://schemas.microsoft.com/office/infopath/2007/PartnerControls"/>
    </lcf76f155ced4ddcb4097134ff3c332f>
  </documentManagement>
</p:properties>
</file>

<file path=customXml/item2.xml><?xml version="1.0" encoding="utf-8"?>
<?mso-contentType ?>
<spe:Receivers xmlns:spe="http://schemas.microsoft.com/sharepoint/events">
  <Receiver>
    <Name/>
    <Synchronization>Asynchronous</Synchronization>
    <Type>10003</Type>
    <SequenceNumber>10000</SequenceNumber>
    <Url/>
    <Assembly>RecordPoint.Active.UI, Version=1.0.0.0, Culture=neutral, PublicKeyToken=d49476ae5b650bf3</Assembly>
    <Class>RecordPoint.Active.UI.Events.WorkflowItemEventReceiver</Class>
    <Data/>
    <Filter/>
  </Receiver>
  <Receiver>
    <Name/>
    <Synchronization>Synchronous</Synchronization>
    <Type>3</Type>
    <SequenceNumber>10000</SequenceNumber>
    <Url/>
    <Assembly>RecordPoint.Active.UI, Version=1.0.0.0, Culture=neutral, PublicKeyToken=d49476ae5b650bf3</Assembly>
    <Class>RecordPoint.Active.UI.Events.WorkflowItemEventReceiver</Class>
    <Data/>
    <Filter/>
  </Receiver>
  <Receiver>
    <Name/>
    <Synchronization>Asynchronous</Synchronization>
    <Type>10009</Type>
    <SequenceNumber>10000</SequenceNumber>
    <Url/>
    <Assembly>RecordPoint.Active.UI, Version=1.0.0.0, Culture=neutral, PublicKeyToken=d49476ae5b650bf3</Assembly>
    <Class>RecordPoint.Active.UI.Events.WorkflowItemEventReceiver</Class>
    <Data/>
    <Filter/>
  </Receiver>
  <Receiver>
    <Name/>
    <Synchronization>Synchronous</Synchronization>
    <Type>9</Type>
    <SequenceNumber>10000</SequenceNumber>
    <Url/>
    <Assembly>RecordPoint.Active.UI, Version=1.0.0.0, Culture=neutral, PublicKeyToken=d49476ae5b650bf3</Assembly>
    <Class>RecordPoint.Active.UI.Events.WorkflowItemEventReceiver</Class>
    <Data/>
    <Filter/>
  </Receiver>
  <Receiver>
    <Name/>
    <Synchronization>Asynchronous</Synchronization>
    <Type>10103</Type>
    <SequenceNumber>10000</SequenceNumber>
    <Url/>
    <Assembly>RecordPoint.Active.UI, Version=1.0.0.0, Culture=neutral, PublicKeyToken=d49476ae5b650bf3</Assembly>
    <Class>RecordPoint.Active.UI.Events.WorkflowListEventReceiver</Class>
    <Data/>
    <Filter/>
  </Receiver>
  <Receiver>
    <Name/>
    <Synchronization>Synchronous</Synchronization>
    <Type>102</Type>
    <SequenceNumber>10000</SequenceNumber>
    <Url/>
    <Assembly>RecordPoint.Active.UI, Version=1.0.0.0, Culture=neutral, PublicKeyToken=d49476ae5b650bf3</Assembly>
    <Class>RecordPoint.Active.UI.Events.WorkflowListEventReceiver</Class>
    <Data/>
    <Filter/>
  </Receiver>
  <Receiver>
    <Name/>
    <Synchronization>Asynchronous</Synchronization>
    <Type>10105</Type>
    <SequenceNumber>10000</SequenceNumber>
    <Url/>
    <Assembly>RecordPoint.Active.UI, Version=1.0.0.0, Culture=neutral, PublicKeyToken=d49476ae5b650bf3</Assembly>
    <Class>RecordPoint.Active.UI.Events.WorkflowListEventReceiver</Class>
    <Data/>
    <Filter/>
  </Receiver>
  <Receiver>
    <Name/>
    <Synchronization>Synchronous</Synchronization>
    <Type>105</Type>
    <SequenceNumber>10000</SequenceNumber>
    <Url/>
    <Assembly>RecordPoint.Active.UI, Version=1.0.0.0, Culture=neutral, PublicKeyToken=d49476ae5b650bf3</Assembly>
    <Class>RecordPoint.Active.UI.Events.WorkflowListEventReceiver</Class>
    <Data/>
    <Filter/>
  </Receiver>
  <Receiver>
    <Name/>
    <Synchronization>Asynchronous</Synchronization>
    <Type>10002</Type>
    <SequenceNumber>10000</SequenceNumber>
    <Url/>
    <Assembly>RecordPoint.Active.UI, Version=1.0.0.0, Culture=neutral, PublicKeyToken=d49476ae5b650bf3</Assembly>
    <Class>RecordPoint.Active.UI.Events.WorkflowItemEventReceiver</Class>
    <Data/>
    <Filter/>
  </Receiver>
  <Receiver>
    <Name/>
    <Synchronization>Synchronous</Synchronization>
    <Type>2</Type>
    <SequenceNumber>10000</SequenceNumber>
    <Url/>
    <Assembly>RecordPoint.Active.UI, Version=1.0.0.0, Culture=neutral, PublicKeyToken=d49476ae5b650bf3</Assembly>
    <Class>RecordPoint.Active.UI.Events.WorkflowItemEventReceiver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964E16383E4934CA3736B0ABBCAA4CF" ma:contentTypeVersion="12" ma:contentTypeDescription="Create a new document." ma:contentTypeScope="" ma:versionID="2b093824c629b7c3c4a9770c5cb162cb">
  <xsd:schema xmlns:xsd="http://www.w3.org/2001/XMLSchema" xmlns:xs="http://www.w3.org/2001/XMLSchema" xmlns:p="http://schemas.microsoft.com/office/2006/metadata/properties" xmlns:ns2="0a1b2c5e-92f6-464f-9ead-f546a28a84b7" xmlns:ns3="3cddeab4-c2ce-488f-8ab4-2d393f53067e" targetNamespace="http://schemas.microsoft.com/office/2006/metadata/properties" ma:root="true" ma:fieldsID="064b0680eb307574e141856477a5b630" ns2:_="" ns3:_="">
    <xsd:import namespace="0a1b2c5e-92f6-464f-9ead-f546a28a84b7"/>
    <xsd:import namespace="3cddeab4-c2ce-488f-8ab4-2d393f5306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1b2c5e-92f6-464f-9ead-f546a28a84b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baa02b3-c216-49d5-b6dc-d11338e1541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ddeab4-c2ce-488f-8ab4-2d393f53067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723fa03-a5a5-4191-866e-c20244ee2015}" ma:internalName="TaxCatchAll" ma:showField="CatchAllData" ma:web="3cddeab4-c2ce-488f-8ab4-2d393f53067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ERIS Document" ma:contentTypeID="0x010100BD4417634701014DA0CDE7BA7EA0A0370002DF3DDF7691E4409AE7A817C9B92618" ma:contentTypeVersion="43" ma:contentTypeDescription="" ma:contentTypeScope="" ma:versionID="ea97d93b2c5bdbff4f4c5e4fd285b7ff">
  <xsd:schema xmlns:xsd="http://www.w3.org/2001/XMLSchema" xmlns:xs="http://www.w3.org/2001/XMLSchema" xmlns:p="http://schemas.microsoft.com/office/2006/metadata/properties" xmlns:ns1="http://schemas.microsoft.com/sharepoint/v3" xmlns:ns2="08acf695-f66a-4768-b3cf-48c5dc920dbe" xmlns:ns3="7e994e28-ed27-4294-ae7b-cbc86537dbb0" xmlns:ns4="http://schemas.microsoft.com/sharepoint/v4" xmlns:ns5="14552ce3-aede-469a-b216-8dc8ba25f2ec" targetNamespace="http://schemas.microsoft.com/office/2006/metadata/properties" ma:root="true" ma:fieldsID="38e29f7442ec8a103344f049a10f82d1" ns1:_="" ns2:_="" ns3:_="" ns4:_="" ns5:_="">
    <xsd:import namespace="http://schemas.microsoft.com/sharepoint/v3"/>
    <xsd:import namespace="08acf695-f66a-4768-b3cf-48c5dc920dbe"/>
    <xsd:import namespace="7e994e28-ed27-4294-ae7b-cbc86537dbb0"/>
    <xsd:import namespace="http://schemas.microsoft.com/sharepoint/v4"/>
    <xsd:import namespace="14552ce3-aede-469a-b216-8dc8ba25f2ec"/>
    <xsd:element name="properties">
      <xsd:complexType>
        <xsd:sequence>
          <xsd:element name="documentManagement">
            <xsd:complexType>
              <xsd:all>
                <xsd:element ref="ns2:o5b23233268c446795eaad3746ea89f6" minOccurs="0"/>
                <xsd:element ref="ns3:TaxCatchAll" minOccurs="0"/>
                <xsd:element ref="ns3:TaxCatchAllLabel" minOccurs="0"/>
                <xsd:element ref="ns2:bd0590dde75a4281b274cfe17b88f084" minOccurs="0"/>
                <xsd:element ref="ns2:ERIS_ConfidentialityLevel"/>
                <xsd:element ref="ns2:ERIS_AdditionalMarkings" minOccurs="0"/>
                <xsd:element ref="ns2:ERIS_ApprovalStatus" minOccurs="0"/>
                <xsd:element ref="ns2:ib9b5da6129a4764bff7589b09465f44" minOccurs="0"/>
                <xsd:element ref="ns2:b951eb87927b40548bb1fcfe6ad9c4d4" minOccurs="0"/>
                <xsd:element ref="ns2:ERIS_OtherReference" minOccurs="0"/>
                <xsd:element ref="ns2:ERIS_Relation" minOccurs="0"/>
                <xsd:element ref="ns2:ERIS_AssignedTo" minOccurs="0"/>
                <xsd:element ref="ns2:ERIS_RecordNumber" minOccurs="0"/>
                <xsd:element ref="ns1:FormData" minOccurs="0"/>
                <xsd:element ref="ns2:ERIS_ProjectManager" minOccurs="0"/>
                <xsd:element ref="ns2:ERIS_ProjectEndDate" minOccurs="0"/>
                <xsd:element ref="ns2:ERIS_ProjectID" minOccurs="0"/>
                <xsd:element ref="ns2:oc1166516e544752abf9d2d1855ee661" minOccurs="0"/>
                <xsd:element ref="ns4:IconOverlay" minOccurs="0"/>
                <xsd:element ref="ns2:ERIS_SupersededObsolete" minOccurs="0"/>
                <xsd:element ref="ns5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FormData" ma:index="25" nillable="true" ma:displayName="Form Data" ma:hidden="true" ma:internalName="FormData" ma:readOnly="fals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acf695-f66a-4768-b3cf-48c5dc920dbe" elementFormDefault="qualified">
    <xsd:import namespace="http://schemas.microsoft.com/office/2006/documentManagement/types"/>
    <xsd:import namespace="http://schemas.microsoft.com/office/infopath/2007/PartnerControls"/>
    <xsd:element name="o5b23233268c446795eaad3746ea89f6" ma:index="8" ma:taxonomy="true" ma:internalName="o5b23233268c446795eaad3746ea89f6" ma:taxonomyFieldName="ERIS_DocumentType" ma:displayName="Document Type" ma:readOnly="false" ma:fieldId="{85b23233-268c-4467-95ea-ad3746ea89f6}" ma:sspId="2b1776d1-ae3b-49f8-a97b-1474fa7fa346" ma:termSetId="8291263e-1670-46c0-b090-f3efb02d9c1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bd0590dde75a4281b274cfe17b88f084" ma:index="12" ma:taxonomy="true" ma:internalName="bd0590dde75a4281b274cfe17b88f084" ma:taxonomyFieldName="ERIS_Keywords" ma:displayName="Keywords" ma:readOnly="false" ma:default="4;#Prudential Policy|43245a93-b13b-4262-9edd-8f7887118150" ma:fieldId="{bd0590dd-e75a-4281-b274-cfe17b88f084}" ma:taxonomyMulti="true" ma:sspId="2b1776d1-ae3b-49f8-a97b-1474fa7fa346" ma:termSetId="041e8d27-50b6-44df-be8e-d4aba88ea6e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RIS_ConfidentialityLevel" ma:index="14" ma:displayName="Confidentiality Level" ma:default="EIOPA Regular Use" ma:format="Dropdown" ma:internalName="ERIS_ConfidentialityLevel" ma:readOnly="false">
      <xsd:simpleType>
        <xsd:restriction base="dms:Choice">
          <xsd:enumeration value="PUBLIC"/>
          <xsd:enumeration value="EIOPA Regular Use"/>
          <xsd:enumeration value="EIOPA Restricted Use"/>
          <xsd:enumeration value="EIOPA Confidential Use"/>
        </xsd:restriction>
      </xsd:simpleType>
    </xsd:element>
    <xsd:element name="ERIS_AdditionalMarkings" ma:index="15" nillable="true" ma:displayName="Additional Markings" ma:format="Dropdown" ma:internalName="ERIS_AdditionalMarkings">
      <xsd:simpleType>
        <xsd:union memberTypes="dms:Text">
          <xsd:simpleType>
            <xsd:restriction base="dms:Choice">
              <xsd:enumeration value="Limited"/>
              <xsd:enumeration value="Internal Use Only"/>
              <xsd:enumeration value="Personal Data"/>
              <xsd:enumeration value="Staff Matter"/>
              <xsd:enumeration value="Management Only"/>
            </xsd:restriction>
          </xsd:simpleType>
        </xsd:union>
      </xsd:simpleType>
    </xsd:element>
    <xsd:element name="ERIS_ApprovalStatus" ma:index="16" nillable="true" ma:displayName="Approval Status" ma:default="DRAFT" ma:format="Dropdown" ma:internalName="ERIS_ApprovalStatus">
      <xsd:simpleType>
        <xsd:restriction base="dms:Choice">
          <xsd:enumeration value="DRAFT"/>
          <xsd:enumeration value="UNDER REVIEW"/>
          <xsd:enumeration value="FINAL"/>
          <xsd:enumeration value="N/A"/>
        </xsd:restriction>
      </xsd:simpleType>
    </xsd:element>
    <xsd:element name="ib9b5da6129a4764bff7589b09465f44" ma:index="17" nillable="true" ma:taxonomy="true" ma:internalName="ib9b5da6129a4764bff7589b09465f44" ma:taxonomyFieldName="ERIS_Department" ma:displayName="EIOPA Department" ma:default="" ma:fieldId="{2b9b5da6-129a-4764-bff7-589b09465f44}" ma:sspId="2b1776d1-ae3b-49f8-a97b-1474fa7fa346" ma:termSetId="2f2a64c9-9254-4d19-9904-51fea509003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b951eb87927b40548bb1fcfe6ad9c4d4" ma:index="19" nillable="true" ma:taxonomy="true" ma:internalName="b951eb87927b40548bb1fcfe6ad9c4d4" ma:taxonomyFieldName="ERIS_Language" ma:displayName="Language" ma:default="3;#English|2741a941-2920-4ba4-aa70-d8ed6ac1785d" ma:fieldId="{b951eb87-927b-4054-8bb1-fcfe6ad9c4d4}" ma:taxonomyMulti="true" ma:sspId="2b1776d1-ae3b-49f8-a97b-1474fa7fa346" ma:termSetId="315add97-73bf-465d-a942-81c36fc30c9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RIS_OtherReference" ma:index="21" nillable="true" ma:displayName="Other Reference" ma:internalName="ERIS_OtherReference">
      <xsd:simpleType>
        <xsd:restriction base="dms:Text"/>
      </xsd:simpleType>
    </xsd:element>
    <xsd:element name="ERIS_Relation" ma:index="22" nillable="true" ma:displayName="Relation" ma:internalName="ERIS_Relation">
      <xsd:simpleType>
        <xsd:restriction base="dms:Text"/>
      </xsd:simpleType>
    </xsd:element>
    <xsd:element name="ERIS_AssignedTo" ma:index="23" nillable="true" ma:displayName="Assigned To" ma:internalName="ERIS_AssignedTo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RIS_RecordNumber" ma:index="24" nillable="true" ma:displayName="Record Number" ma:internalName="ERIS_RecordNumber">
      <xsd:simpleType>
        <xsd:restriction base="dms:Text"/>
      </xsd:simpleType>
    </xsd:element>
    <xsd:element name="ERIS_ProjectManager" ma:index="26" nillable="true" ma:displayName="Project Manager" ma:internalName="ERIS_ProjectManag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RIS_ProjectEndDate" ma:index="27" nillable="true" ma:displayName="Project End Date" ma:format="DateOnly" ma:internalName="ERIS_ProjectEndDate">
      <xsd:simpleType>
        <xsd:restriction base="dms:DateTime"/>
      </xsd:simpleType>
    </xsd:element>
    <xsd:element name="ERIS_ProjectID" ma:index="28" nillable="true" ma:displayName="Project ID" ma:internalName="ERIS_ProjectID">
      <xsd:simpleType>
        <xsd:restriction base="dms:Text"/>
      </xsd:simpleType>
    </xsd:element>
    <xsd:element name="oc1166516e544752abf9d2d1855ee661" ma:index="29" nillable="true" ma:taxonomy="true" ma:internalName="oc1166516e544752abf9d2d1855ee661" ma:taxonomyFieldName="ERIS_LeadDepartment" ma:displayName="Lead Department" ma:readOnly="false" ma:fieldId="{8c116651-6e54-4752-abf9-d2d1855ee661}" ma:sspId="2b1776d1-ae3b-49f8-a97b-1474fa7fa346" ma:termSetId="2f2a64c9-9254-4d19-9904-51fea509003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RIS_SupersededObsolete" ma:index="32" nillable="true" ma:displayName="Superseded/Obsolete?" ma:default="0" ma:internalName="ERIS_SupersededObsolet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994e28-ed27-4294-ae7b-cbc86537dbb0" elementFormDefault="qualified">
    <xsd:import namespace="http://schemas.microsoft.com/office/2006/documentManagement/types"/>
    <xsd:import namespace="http://schemas.microsoft.com/office/infopath/2007/PartnerControls"/>
    <xsd:element name="TaxCatchAll" ma:index="9" nillable="true" ma:displayName="Taxonomy Catch All Column" ma:description="" ma:hidden="true" ma:list="{3f98358d-58db-4fbe-a76e-475cdbd9dc42}" ma:internalName="TaxCatchAll" ma:showField="CatchAllData" ma:web="7e994e28-ed27-4294-ae7b-cbc86537db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description="" ma:hidden="true" ma:list="{3f98358d-58db-4fbe-a76e-475cdbd9dc42}" ma:internalName="TaxCatchAllLabel" ma:readOnly="true" ma:showField="CatchAllDataLabel" ma:web="7e994e28-ed27-4294-ae7b-cbc86537db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31" nillable="true" ma:displayName="IconOverlay" ma:hidden="true" ma:internalName="IconOverlay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552ce3-aede-469a-b216-8dc8ba25f2ec" elementFormDefault="qualified">
    <xsd:import namespace="http://schemas.microsoft.com/office/2006/documentManagement/types"/>
    <xsd:import namespace="http://schemas.microsoft.com/office/infopath/2007/PartnerControls"/>
    <xsd:element name="SharedWithUsers" ma:index="3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5.xml><?xml version="1.0" encoding="utf-8"?>
<?mso-contentType ?>
<FormUrls xmlns="http://schemas.microsoft.com/sharepoint/v3/contenttype/forms/url">
  <MobileDisplay>_layouts/15/NintexForms/Mobile/DispForm.aspx</MobileDisplay>
  <MobileEdit>_layouts/15/NintexForms/Mobile/EditForm.aspx</MobileEdit>
  <MobileNew>_layouts/15/NintexForms/Mobile/NewForm.aspx</MobileNew>
</FormUrls>
</file>

<file path=customXml/item6.xml><?xml version="1.0" encoding="utf-8"?>
<?mso-contentType ?>
<FormTemplates>
  <Display>DocumentLibraryForm</Display>
  <Edit>DocumentLibraryForm</Edit>
  <New>DocumentLibraryForm</New>
  <MobileDisplayFormUrl/>
  <MobileEditFormUrl/>
  <MobileNewFormUrl/>
</FormTemplates>
</file>

<file path=customXml/itemProps1.xml><?xml version="1.0" encoding="utf-8"?>
<ds:datastoreItem xmlns:ds="http://schemas.openxmlformats.org/officeDocument/2006/customXml" ds:itemID="{7C94BC98-0D1A-461F-922D-6E4222F8DB6A}">
  <ds:schemaRefs>
    <ds:schemaRef ds:uri="http://purl.org/dc/elements/1.1/"/>
    <ds:schemaRef ds:uri="http://schemas.microsoft.com/office/2006/metadata/properties"/>
    <ds:schemaRef ds:uri="http://schemas.microsoft.com/sharepoint/v4"/>
    <ds:schemaRef ds:uri="http://schemas.microsoft.com/office/2006/documentManagement/types"/>
    <ds:schemaRef ds:uri="http://schemas.microsoft.com/sharepoint/v3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purl.org/dc/dcmitype/"/>
    <ds:schemaRef ds:uri="7e994e28-ed27-4294-ae7b-cbc86537dbb0"/>
    <ds:schemaRef ds:uri="14552ce3-aede-469a-b216-8dc8ba25f2ec"/>
    <ds:schemaRef ds:uri="08acf695-f66a-4768-b3cf-48c5dc920dbe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CB4EC38-0B1D-4DCA-922F-7135A802E1A4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98C4DDD7-2D71-4086-A587-2031E8732DBE}"/>
</file>

<file path=customXml/itemProps4.xml><?xml version="1.0" encoding="utf-8"?>
<ds:datastoreItem xmlns:ds="http://schemas.openxmlformats.org/officeDocument/2006/customXml" ds:itemID="{8BDBFE1E-6157-47CC-8631-8EBE78A47A0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08acf695-f66a-4768-b3cf-48c5dc920dbe"/>
    <ds:schemaRef ds:uri="7e994e28-ed27-4294-ae7b-cbc86537dbb0"/>
    <ds:schemaRef ds:uri="http://schemas.microsoft.com/sharepoint/v4"/>
    <ds:schemaRef ds:uri="14552ce3-aede-469a-b216-8dc8ba25f2e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5.xml><?xml version="1.0" encoding="utf-8"?>
<ds:datastoreItem xmlns:ds="http://schemas.openxmlformats.org/officeDocument/2006/customXml" ds:itemID="{45824864-4B4D-4414-9357-4A6638634273}">
  <ds:schemaRefs>
    <ds:schemaRef ds:uri="http://schemas.microsoft.com/sharepoint/v3/contenttype/forms/url"/>
  </ds:schemaRefs>
</ds:datastoreItem>
</file>

<file path=customXml/itemProps6.xml><?xml version="1.0" encoding="utf-8"?>
<ds:datastoreItem xmlns:ds="http://schemas.openxmlformats.org/officeDocument/2006/customXml" ds:itemID="{42B3C2E3-AF4D-4B55-BC58-D177711B233C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1053</TotalTime>
  <Words>271</Words>
  <Application>Microsoft Office PowerPoint</Application>
  <PresentationFormat>On-screen Show (16:9)</PresentationFormat>
  <Paragraphs>29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Symbol</vt:lpstr>
      <vt:lpstr>Wingdings</vt:lpstr>
      <vt:lpstr>EIOPA</vt:lpstr>
      <vt:lpstr>Towards a European system for natural catastrophe risk management</vt:lpstr>
      <vt:lpstr>Address insurance protection gaps</vt:lpstr>
      <vt:lpstr>POSSIBLE EU-LEVEL APPROACH</vt:lpstr>
      <vt:lpstr>EIOPA/ESM Discussion Paper - Sharing the risk: A European approach to natural catastrophe risk management</vt:lpstr>
      <vt:lpstr>Key messages</vt:lpstr>
      <vt:lpstr>PowerPoint Presentation</vt:lpstr>
    </vt:vector>
  </TitlesOfParts>
  <Manager/>
  <Company>EIOPA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THE PRESENTATION COMES HERE ON MULTIPLE LINES IN ALL CAPS</dc:title>
  <dc:creator>Ramona Delcea</dc:creator>
  <cp:lastModifiedBy>Marie Scholer</cp:lastModifiedBy>
  <cp:revision>130</cp:revision>
  <dcterms:created xsi:type="dcterms:W3CDTF">2020-12-07T12:27:26Z</dcterms:created>
  <dcterms:modified xsi:type="dcterms:W3CDTF">2026-10-23T07:09:03Z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0x0101006964E16383E4934CA3736B0ABBCAA4CF</vt:lpwstr>
  </property>
  <property fmtid="{D5CDD505-2E9C-101B-9397-08002B2CF9AE}" pid="3" name="ERIS_Keywords">
    <vt:lpwstr>4;#Prudential Policy|43245a93-b13b-4262-9edd-8f7887118150;#14;#Insurance|7d742bda-a71f-46ed-a0a2-2b27d7f827fc;#16;#Project Management|cea3a7db-f348-4c35-b78b-82f6e4e7dbce</vt:lpwstr>
  </property>
  <property fmtid="{D5CDD505-2E9C-101B-9397-08002B2CF9AE}" pid="4" name="ERIS_Department">
    <vt:lpwstr>1;#Policy Department|b4dfa58b-e139-4fed-98cd-912416c70ce5</vt:lpwstr>
  </property>
  <property fmtid="{D5CDD505-2E9C-101B-9397-08002B2CF9AE}" pid="5" name="ERIS_DocumentType">
    <vt:lpwstr>35;#Presentation|59643fe8-8b04-490a-8d3b-85b3691a4f3f</vt:lpwstr>
  </property>
  <property fmtid="{D5CDD505-2E9C-101B-9397-08002B2CF9AE}" pid="6" name="ERIS_LeadDepartment">
    <vt:lpwstr>1;#Policy Department|b4dfa58b-e139-4fed-98cd-912416c70ce5</vt:lpwstr>
  </property>
  <property fmtid="{D5CDD505-2E9C-101B-9397-08002B2CF9AE}" pid="7" name="ERIS_Language">
    <vt:lpwstr>3;#English|2741a941-2920-4ba4-aa70-d8ed6ac1785d</vt:lpwstr>
  </property>
  <property fmtid="{D5CDD505-2E9C-101B-9397-08002B2CF9AE}" pid="8" name="RecordPoint_WorkflowType">
    <vt:lpwstr>ActiveSubmitStub</vt:lpwstr>
  </property>
  <property fmtid="{D5CDD505-2E9C-101B-9397-08002B2CF9AE}" pid="9" name="RecordPoint_ActiveItemWebId">
    <vt:lpwstr>{14552ce3-aede-469a-b216-8dc8ba25f2ec}</vt:lpwstr>
  </property>
  <property fmtid="{D5CDD505-2E9C-101B-9397-08002B2CF9AE}" pid="10" name="RecordPoint_ActiveItemSiteId">
    <vt:lpwstr>{7a172dfa-c9d6-41b8-93a6-13c75f55ec66}</vt:lpwstr>
  </property>
  <property fmtid="{D5CDD505-2E9C-101B-9397-08002B2CF9AE}" pid="11" name="RecordPoint_ActiveItemListId">
    <vt:lpwstr>{1d352869-d986-4d25-9568-e61eedc982cb}</vt:lpwstr>
  </property>
  <property fmtid="{D5CDD505-2E9C-101B-9397-08002B2CF9AE}" pid="12" name="RecordPoint_ActiveItemUniqueId">
    <vt:lpwstr>{aecb0247-5840-4e8d-948e-1d754385e838}</vt:lpwstr>
  </property>
  <property fmtid="{D5CDD505-2E9C-101B-9397-08002B2CF9AE}" pid="13" name="RecordPoint_RecordNumberSubmitted">
    <vt:lpwstr>EIOPA(2020)0070958</vt:lpwstr>
  </property>
  <property fmtid="{D5CDD505-2E9C-101B-9397-08002B2CF9AE}" pid="14" name="RecordPoint_SubmissionCompleted">
    <vt:lpwstr>2020-12-15T18:37:10.0701922+00:00</vt:lpwstr>
  </property>
  <property fmtid="{D5CDD505-2E9C-101B-9397-08002B2CF9AE}" pid="15" name="RecordPoint_SubmissionDate">
    <vt:lpwstr/>
  </property>
  <property fmtid="{D5CDD505-2E9C-101B-9397-08002B2CF9AE}" pid="16" name="RecordPoint_ActiveItemMoved">
    <vt:lpwstr/>
  </property>
  <property fmtid="{D5CDD505-2E9C-101B-9397-08002B2CF9AE}" pid="17" name="RecordPoint_RecordFormat">
    <vt:lpwstr/>
  </property>
</Properties>
</file>