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4"/>
  </p:sldMasterIdLst>
  <p:notesMasterIdLst>
    <p:notesMasterId r:id="rId23"/>
  </p:notesMasterIdLst>
  <p:handoutMasterIdLst>
    <p:handoutMasterId r:id="rId24"/>
  </p:handoutMasterIdLst>
  <p:sldIdLst>
    <p:sldId id="258" r:id="rId5"/>
    <p:sldId id="373" r:id="rId6"/>
    <p:sldId id="374" r:id="rId7"/>
    <p:sldId id="360" r:id="rId8"/>
    <p:sldId id="367" r:id="rId9"/>
    <p:sldId id="375" r:id="rId10"/>
    <p:sldId id="376" r:id="rId11"/>
    <p:sldId id="377" r:id="rId12"/>
    <p:sldId id="365" r:id="rId13"/>
    <p:sldId id="366" r:id="rId14"/>
    <p:sldId id="369" r:id="rId15"/>
    <p:sldId id="368" r:id="rId16"/>
    <p:sldId id="362" r:id="rId17"/>
    <p:sldId id="371" r:id="rId18"/>
    <p:sldId id="372" r:id="rId19"/>
    <p:sldId id="370" r:id="rId20"/>
    <p:sldId id="363" r:id="rId21"/>
    <p:sldId id="344" r:id="rId22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LICA Maria Rosaria (JUST)" initials="MMR(" lastIdx="1" clrIdx="0">
    <p:extLst>
      <p:ext uri="{19B8F6BF-5375-455C-9EA6-DF929625EA0E}">
        <p15:presenceInfo xmlns:p15="http://schemas.microsoft.com/office/powerpoint/2012/main" userId="S-1-5-21-1606980848-2025429265-839522115-456195" providerId="AD"/>
      </p:ext>
    </p:extLst>
  </p:cmAuthor>
  <p:cmAuthor id="2" name="LEUBE Kirsten (JUST)" initials="LK(" lastIdx="37" clrIdx="1">
    <p:extLst>
      <p:ext uri="{19B8F6BF-5375-455C-9EA6-DF929625EA0E}">
        <p15:presenceInfo xmlns:p15="http://schemas.microsoft.com/office/powerpoint/2012/main" userId="S-1-5-21-1606980848-2025429265-839522115-1312528" providerId="AD"/>
      </p:ext>
    </p:extLst>
  </p:cmAuthor>
  <p:cmAuthor id="3" name="mollima" initials="m" lastIdx="17" clrIdx="2">
    <p:extLst>
      <p:ext uri="{19B8F6BF-5375-455C-9EA6-DF929625EA0E}">
        <p15:presenceInfo xmlns:p15="http://schemas.microsoft.com/office/powerpoint/2012/main" userId="mollima" providerId="None"/>
      </p:ext>
    </p:extLst>
  </p:cmAuthor>
  <p:cmAuthor id="4" name="TASSA Emanuela (JUST)" initials="TE(" lastIdx="11" clrIdx="3">
    <p:extLst>
      <p:ext uri="{19B8F6BF-5375-455C-9EA6-DF929625EA0E}">
        <p15:presenceInfo xmlns:p15="http://schemas.microsoft.com/office/powerpoint/2012/main" userId="S-1-5-21-1606980848-2025429265-839522115-2000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D17"/>
    <a:srgbClr val="135E97"/>
    <a:srgbClr val="273060"/>
    <a:srgbClr val="92CEB0"/>
    <a:srgbClr val="1EC08A"/>
    <a:srgbClr val="024B9C"/>
    <a:srgbClr val="0470E6"/>
    <a:srgbClr val="0356B1"/>
    <a:srgbClr val="024EA2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51107" autoAdjust="0"/>
  </p:normalViewPr>
  <p:slideViewPr>
    <p:cSldViewPr snapToGrid="0">
      <p:cViewPr varScale="1">
        <p:scale>
          <a:sx n="44" d="100"/>
          <a:sy n="44" d="100"/>
        </p:scale>
        <p:origin x="1926" y="4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73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381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1FE61-CD47-3607-D00F-F565A36A5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C233F3-7DED-0846-B543-CDDB9F86F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1C0AA5-1C57-2222-16A9-DBC146CE1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DE417-44AB-240C-88D1-1706A4586B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735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7A6F5-B731-EF04-6CDB-9F3B09F22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BD539F-944A-B3EB-F550-4C04C23CA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1E78F0-2121-C08F-0A12-1F5AEF2F5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DD5AF-6D3A-7074-475D-EBECFB29C9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594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BB8BA-F780-5FE8-E9D6-00DB28E78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B534B7-21F8-E158-C835-03FC757090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4B86B3-3275-9EB8-59A4-2933D691E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5EE0B-7829-B349-507D-CC66F761D3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761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39DE8-076A-31B7-6685-5F61F9D8A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4C1FA-C0E4-5CE2-9E7B-7CD9FFB04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1215A5-0D5B-E87D-6D69-63E1DF04D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3BC3A-9B9A-53AC-E6FF-536209357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60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1D078-26AB-4A06-DCD7-15770C478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0E43D9-0B5C-57BA-1A11-442E2B0ABE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C8A9D2-7488-CF54-EC09-429A48D4F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6BE06-660E-A093-ADAE-2C7705D53C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76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450CF-B421-8573-489E-565327C99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B38D1C-4F0B-4A10-095E-905DE8D18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138761-253A-2600-D15B-ACBA46E96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99CF0-FAA4-C5C9-7B11-4E300CBF93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307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F634E-CC9D-D96F-4683-37C03D70E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3BF6F0-DB12-A46E-4C0E-2E599E2DF1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6D9F7B-0332-10FC-1254-BC621EB6C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924BB-7175-95B8-BB37-97C125CAB5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96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19417-A92E-172A-1E69-9095FB1EB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933FEF-6AFA-2C74-2F13-8AF792ECF7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C9BBF9-EAAE-280C-118B-FC286F12F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CFC6-C588-0E08-DFBA-1D35D8D24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24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8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73DF1-C95A-9546-BCB1-3A27721B2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72A560-E370-8851-88A9-9128E743A0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19E08E-5FF0-8F68-29F9-B5CC471D9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B53C-F507-14D5-92B1-564252AD9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6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515F1-A058-1A9F-C7B7-FD616DEF9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3071BB-69BC-6833-FFAD-242DE31C69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F74BFB-7F5D-BB1D-3F31-19A25A8C2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5DBC5-D629-BB09-A779-CDC9D64984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68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469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AC9C2-392C-5EB4-79DC-B29358EC0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436F14-B175-34F5-6D5F-4B87781DCC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D68C4-2396-426B-EEDA-C287083ED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C2E17-93E4-B994-80E1-8F022FAC58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A7025-501A-EA9B-C7D6-DB022C2BA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3CD593-273B-D7F2-825B-B99EACA04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5ECA5-1343-55FD-ED68-B75DD7595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B3892-2B78-297D-C2D4-DBC8E05671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556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88198-C850-F42A-98E2-CC342A22B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9FBE42-E897-919F-8D25-99145093C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FE43C3-99DA-C716-9162-3DD440A1D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EC7DB-2752-DC88-682D-7FFF20F7B2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8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1168A-44A2-33D6-1037-E0E8BF2B0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8B8254-66DF-9F77-E6DB-E0231167E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C87B0-B95F-F893-7AFF-5DA6B54EC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03F7D-8128-B5E7-D157-985787BB5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5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DDA8A-5187-9BF6-1AFF-9508998AF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D9B7DE-E071-E74F-8027-567259B594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BAB42E-C0AB-CDD2-AB7E-7B8853496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0BD9F-5F9B-AB1F-2608-6EB52843C7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83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7E81-D605-4E25-BB28-65A20DD4A1A8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0540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7E81-D605-4E25-BB28-65A20DD4A1A8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95367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7E81-D605-4E25-BB28-65A20DD4A1A8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903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 b="22928"/>
          <a:stretch/>
        </p:blipFill>
        <p:spPr>
          <a:xfrm>
            <a:off x="0" y="576674"/>
            <a:ext cx="12192000" cy="627218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345936"/>
            <a:ext cx="707409" cy="513822"/>
          </a:xfrm>
          <a:prstGeom prst="rect">
            <a:avLst/>
          </a:prstGeom>
          <a:solidFill>
            <a:srgbClr val="EC6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29134"/>
            <a:ext cx="5741158" cy="752505"/>
          </a:xfrm>
          <a:prstGeom prst="rect">
            <a:avLst/>
          </a:prstGeom>
          <a:solidFill>
            <a:srgbClr val="EC6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2361629"/>
            <a:ext cx="7340600" cy="614309"/>
          </a:xfrm>
          <a:prstGeom prst="rect">
            <a:avLst/>
          </a:prstGeom>
          <a:solidFill>
            <a:srgbClr val="EC6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855928"/>
            <a:ext cx="7340600" cy="804210"/>
          </a:xfrm>
          <a:prstGeom prst="rect">
            <a:avLst/>
          </a:prstGeom>
          <a:solidFill>
            <a:srgbClr val="EC6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741158" y="1364783"/>
            <a:ext cx="707408" cy="45719"/>
          </a:xfrm>
          <a:prstGeom prst="rect">
            <a:avLst/>
          </a:prstGeom>
          <a:solidFill>
            <a:srgbClr val="EC6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680861" y="6313848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i="1" dirty="0">
                <a:solidFill>
                  <a:schemeClr val="bg1"/>
                </a:solidFill>
                <a:latin typeface="EC Square Sans Pro" panose="020B0506040000020004" pitchFamily="34" charset="0"/>
              </a:rPr>
              <a:t>Justice </a:t>
            </a:r>
          </a:p>
          <a:p>
            <a:r>
              <a:rPr lang="fr-BE" sz="800" i="1" dirty="0">
                <a:solidFill>
                  <a:schemeClr val="bg1"/>
                </a:solidFill>
                <a:latin typeface="EC Square Sans Pro" panose="020B0506040000020004" pitchFamily="34" charset="0"/>
              </a:rPr>
              <a:t>and </a:t>
            </a:r>
            <a:r>
              <a:rPr lang="fr-BE" sz="800" i="1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Consumers</a:t>
            </a:r>
            <a:endParaRPr lang="en-US" sz="800" i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93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15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49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7E81-D605-4E25-BB28-65A20DD4A1A8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95129E-376B-B330-61CE-A07014F13FE7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169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887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932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28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24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4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7E81-D605-4E25-BB28-65A20DD4A1A8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58527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10" y="1992572"/>
            <a:ext cx="710366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14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7E81-D605-4E25-BB28-65A20DD4A1A8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486F01-2351-BC2C-C225-B547717A912F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14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7E81-D605-4E25-BB28-65A20DD4A1A8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D2605D-C38E-7D43-F5B9-69A57A0FC01E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81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7E81-D605-4E25-BB28-65A20DD4A1A8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FC61F6-ADDC-369B-99CF-610654AA41CD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5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7E81-D605-4E25-BB28-65A20DD4A1A8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0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7E81-D605-4E25-BB28-65A20DD4A1A8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16486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7E81-D605-4E25-BB28-65A20DD4A1A8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12302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17E81-D605-4E25-BB28-65A20DD4A1A8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9B837A-5876-0BC3-6879-5C24D320A11C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6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689" r:id="rId13"/>
    <p:sldLayoutId id="2147483662" r:id="rId14"/>
    <p:sldLayoutId id="2147483657" r:id="rId15"/>
    <p:sldLayoutId id="2147483691" r:id="rId16"/>
    <p:sldLayoutId id="2147483651" r:id="rId17"/>
    <p:sldLayoutId id="2147483669" r:id="rId18"/>
    <p:sldLayoutId id="2147483670" r:id="rId19"/>
    <p:sldLayoutId id="2147483650" r:id="rId20"/>
    <p:sldLayoutId id="2147483660" r:id="rId21"/>
    <p:sldLayoutId id="2147483692" r:id="rId22"/>
    <p:sldLayoutId id="2147483652" r:id="rId23"/>
    <p:sldLayoutId id="2147483661" r:id="rId24"/>
    <p:sldLayoutId id="2147483653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54" r:id="rId31"/>
    <p:sldLayoutId id="2147483659" r:id="rId32"/>
    <p:sldLayoutId id="2147483658" r:id="rId33"/>
    <p:sldLayoutId id="2147483666" r:id="rId34"/>
    <p:sldLayoutId id="2147483667" r:id="rId35"/>
    <p:sldLayoutId id="2147483668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PDF/?uri=OJ:L_20240138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PDF/?uri=OJ:L_20240138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PDF/?uri=OJ:L_20240138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PDF/?uri=OJ:L_20240138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PDF/?uri=OJ:L_20240138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%3A52026DC0113&amp;qid=177607575654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ission.europa.eu/document/download/ab0bcea9-6b3a-48c1-875c-1cc687fba6d0_en?filename=EC%20Enhancing%20the%20disability%20strategy%20up%20to%202030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631" y="1764632"/>
            <a:ext cx="96026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chemeClr val="bg1"/>
                </a:solidFill>
              </a:rPr>
              <a:t>Directive on </a:t>
            </a:r>
            <a:r>
              <a:rPr lang="fr-BE" sz="3600" b="1" dirty="0" err="1">
                <a:solidFill>
                  <a:schemeClr val="bg1"/>
                </a:solidFill>
              </a:rPr>
              <a:t>Combating</a:t>
            </a:r>
            <a:r>
              <a:rPr lang="fr-BE" sz="3600" b="1" dirty="0">
                <a:solidFill>
                  <a:schemeClr val="bg1"/>
                </a:solidFill>
              </a:rPr>
              <a:t> </a:t>
            </a:r>
          </a:p>
          <a:p>
            <a:r>
              <a:rPr lang="fr-BE" sz="3600" b="1" dirty="0">
                <a:solidFill>
                  <a:schemeClr val="bg1"/>
                </a:solidFill>
              </a:rPr>
              <a:t>Violence </a:t>
            </a:r>
            <a:r>
              <a:rPr lang="fr-BE" sz="3600" b="1" dirty="0" err="1">
                <a:solidFill>
                  <a:schemeClr val="bg1"/>
                </a:solidFill>
              </a:rPr>
              <a:t>against</a:t>
            </a:r>
            <a:r>
              <a:rPr lang="fr-BE" sz="3600" b="1" dirty="0">
                <a:solidFill>
                  <a:schemeClr val="bg1"/>
                </a:solidFill>
              </a:rPr>
              <a:t> </a:t>
            </a:r>
            <a:r>
              <a:rPr lang="fr-BE" sz="3600" b="1" dirty="0" err="1">
                <a:solidFill>
                  <a:schemeClr val="bg1"/>
                </a:solidFill>
              </a:rPr>
              <a:t>Women</a:t>
            </a:r>
            <a:r>
              <a:rPr lang="fr-BE" sz="3600" b="1" dirty="0">
                <a:solidFill>
                  <a:schemeClr val="bg1"/>
                </a:solidFill>
              </a:rPr>
              <a:t> and </a:t>
            </a:r>
          </a:p>
          <a:p>
            <a:r>
              <a:rPr lang="fr-BE" sz="3600" b="1" dirty="0">
                <a:solidFill>
                  <a:schemeClr val="bg1"/>
                </a:solidFill>
              </a:rPr>
              <a:t>Domestic Violence</a:t>
            </a:r>
          </a:p>
          <a:p>
            <a:endParaRPr lang="fr-BE" sz="3600" b="1" dirty="0">
              <a:solidFill>
                <a:schemeClr val="bg1"/>
              </a:solidFill>
            </a:endParaRPr>
          </a:p>
          <a:p>
            <a:endParaRPr lang="fr-BE" sz="3600" b="1" dirty="0">
              <a:solidFill>
                <a:schemeClr val="bg1"/>
              </a:solidFill>
            </a:endParaRPr>
          </a:p>
          <a:p>
            <a:endParaRPr lang="fr-BE" sz="36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EESC - Ending forced sterilization: advancing the Rights of Women with Disabilities</a:t>
            </a:r>
            <a:endParaRPr lang="fr-B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527F9-522D-C2A7-A894-BFCBBFADE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42C079-E7CE-210C-368B-585F0B89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667611"/>
          </a:xfrm>
        </p:spPr>
        <p:txBody>
          <a:bodyPr>
            <a:normAutofit fontScale="90000"/>
          </a:bodyPr>
          <a:lstStyle/>
          <a:p>
            <a:b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Policy setting - 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 Gender Equality Strategy 2026-2030 </a:t>
            </a:r>
            <a:r>
              <a:rPr lang="en-US" sz="4000" b="1" kern="0" dirty="0">
                <a:solidFill>
                  <a:srgbClr val="034EA2"/>
                </a:solidFill>
                <a:latin typeface="Arial"/>
                <a:cs typeface="Arial"/>
                <a:sym typeface="Arial"/>
              </a:rPr>
              <a:t>chapter on health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9AC39C-A581-72E7-2B8C-D2824D5FB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951131"/>
            <a:ext cx="10905699" cy="3881904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r>
              <a:rPr lang="en-GB" sz="3500" b="1" noProof="0" dirty="0"/>
              <a:t>Principle 2: the highest standards </a:t>
            </a:r>
            <a:r>
              <a:rPr lang="en-US" sz="3500" b="1" noProof="0" dirty="0"/>
              <a:t>of physical and mental health </a:t>
            </a:r>
          </a:p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r>
              <a:rPr lang="en-US" sz="3600"/>
              <a:t>“The </a:t>
            </a:r>
            <a:r>
              <a:rPr lang="en-US" sz="3600" dirty="0"/>
              <a:t>Commission will launch a new initiative with the World Health Organization (WHO) to explore ways to improve the quality and accessibility of women’s healthcare, </a:t>
            </a:r>
            <a:r>
              <a:rPr lang="en-US" sz="3600" u="sng" dirty="0"/>
              <a:t>including for those </a:t>
            </a:r>
            <a:r>
              <a:rPr lang="en-US" sz="3600" u="sng"/>
              <a:t>with disabilities</a:t>
            </a:r>
            <a:r>
              <a:rPr lang="en-US" sz="3600"/>
              <a:t>.” </a:t>
            </a:r>
            <a:endParaRPr lang="en-GB" sz="3500" b="1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734C2-4565-E43C-1BA9-3B43F6EF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12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04DA9-DB7D-A238-DB75-3AFF71A84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9C399C-FE66-EC4F-2383-64A83C3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667611"/>
          </a:xfrm>
        </p:spPr>
        <p:txBody>
          <a:bodyPr>
            <a:normAutofit fontScale="90000"/>
          </a:bodyPr>
          <a:lstStyle/>
          <a:p>
            <a:b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Policy setting - 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 Gender Equality Strategy 2026-2030 </a:t>
            </a:r>
            <a:r>
              <a:rPr lang="en-US" sz="4000" b="1" kern="0" dirty="0">
                <a:solidFill>
                  <a:srgbClr val="034EA2"/>
                </a:solidFill>
                <a:latin typeface="Arial"/>
                <a:cs typeface="Arial"/>
                <a:sym typeface="Arial"/>
              </a:rPr>
              <a:t>chapter on health/SRHR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1FC4C-6D11-A4D2-EDE0-BCBD2F203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951131"/>
            <a:ext cx="10905699" cy="3881904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r>
              <a:rPr lang="en-GB" sz="3500" b="1" noProof="0" dirty="0"/>
              <a:t>Principle 2: the highest standards of physical and mental health - </a:t>
            </a:r>
            <a:r>
              <a:rPr lang="en-GB" sz="3200" dirty="0"/>
              <a:t>Specific attention to sexual and reproductive health and rights</a:t>
            </a:r>
            <a:endParaRPr lang="en-GB" sz="3500" b="1" noProof="0" dirty="0"/>
          </a:p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r>
              <a:rPr lang="en-GB" sz="3600" noProof="0" dirty="0"/>
              <a:t>	e.g. by mapping practices and international 	frameworks in the area of SRHR; h</a:t>
            </a:r>
            <a:r>
              <a:rPr lang="en-US" sz="3600" noProof="0" dirty="0" err="1"/>
              <a:t>elp</a:t>
            </a:r>
            <a:r>
              <a:rPr lang="en-US" sz="3600" noProof="0" dirty="0"/>
              <a:t> develop a 	framework and methodology for systemic data 	collection to improve the evidence base on SRHR.</a:t>
            </a:r>
          </a:p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endParaRPr lang="en-GB" sz="3600" noProof="0" dirty="0"/>
          </a:p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endParaRPr lang="en-GB" sz="3500" b="1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E40850-6039-86F5-5065-81B21B61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9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E162B-37E4-225B-20CA-26C2E7D79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124F85-F488-7433-5053-3685B73B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667611"/>
          </a:xfrm>
        </p:spPr>
        <p:txBody>
          <a:bodyPr>
            <a:normAutofit fontScale="90000"/>
          </a:bodyPr>
          <a:lstStyle/>
          <a:p>
            <a:b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Policy setting - 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 Gender Equality Strategy 2026-2030 </a:t>
            </a:r>
            <a:r>
              <a:rPr lang="en-US" sz="4000" b="1" kern="0" dirty="0">
                <a:solidFill>
                  <a:srgbClr val="034EA2"/>
                </a:solidFill>
                <a:latin typeface="Arial"/>
                <a:cs typeface="Arial"/>
                <a:sym typeface="Arial"/>
              </a:rPr>
              <a:t>chapter on gender-based violence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300BF9-2087-5422-D732-D0ECAB76B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951131"/>
            <a:ext cx="10905699" cy="3881904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r>
              <a:rPr lang="en-GB" sz="3500" b="1" noProof="0" dirty="0"/>
              <a:t>Principle 1: Freedom from gender-based violence</a:t>
            </a:r>
            <a:endParaRPr lang="en-US" sz="3500" b="1" noProof="0" dirty="0"/>
          </a:p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r>
              <a:rPr lang="en-US" sz="3600" dirty="0"/>
              <a:t>The Commission will uphold and advance this Principle by taking new actions to prevent and combat </a:t>
            </a:r>
            <a:r>
              <a:rPr lang="en-US" sz="3600" i="1" dirty="0"/>
              <a:t>all</a:t>
            </a:r>
            <a:r>
              <a:rPr lang="en-US" sz="3600" dirty="0"/>
              <a:t> forms of violence against women and girls.</a:t>
            </a:r>
            <a:endParaRPr lang="en-GB" sz="3500" b="1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0FF424-1517-9105-D037-ADBB1394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7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1E168-75CE-B8FE-0919-BE47D7753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BA2E4A-A327-238F-C137-A800D8DD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667611"/>
          </a:xfrm>
        </p:spPr>
        <p:txBody>
          <a:bodyPr>
            <a:normAutofit/>
          </a:bodyPr>
          <a:lstStyle/>
          <a:p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Relevant actions at EU </a:t>
            </a:r>
            <a:r>
              <a:rPr kumimoji="0" lang="fr-F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level</a:t>
            </a:r>
            <a:endParaRPr lang="en-GB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AD3CEC-914C-B99A-586B-8A6665ACA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426464"/>
            <a:ext cx="10905699" cy="4406571"/>
          </a:xfrm>
        </p:spPr>
        <p:txBody>
          <a:bodyPr>
            <a:normAutofit fontScale="6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Directive (EU) 2024/1385 on </a:t>
            </a:r>
            <a:r>
              <a:rPr kumimoji="0" lang="fr-B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combating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violence </a:t>
            </a:r>
            <a:r>
              <a:rPr kumimoji="0" lang="fr-B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against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</a:t>
            </a:r>
            <a:r>
              <a:rPr kumimoji="0" lang="fr-B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women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and </a:t>
            </a:r>
            <a:r>
              <a:rPr kumimoji="0" lang="fr-B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domestic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violence</a:t>
            </a:r>
            <a:endParaRPr kumimoji="0" lang="fr-BE" sz="36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endParaRPr kumimoji="0" lang="fr-BE" sz="36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034EA2"/>
              </a:buClr>
              <a:buSzPts val="2400"/>
              <a:buNone/>
              <a:defRPr/>
            </a:pPr>
            <a:r>
              <a:rPr lang="fr-BE" sz="3600" kern="0" dirty="0" err="1">
                <a:solidFill>
                  <a:srgbClr val="4D4D4D"/>
                </a:solidFill>
                <a:latin typeface="Arial"/>
                <a:cs typeface="Arial"/>
                <a:sym typeface="Arial"/>
              </a:rPr>
              <a:t>Intersectionality</a:t>
            </a:r>
            <a:r>
              <a:rPr lang="fr-BE" sz="3600" kern="0" dirty="0">
                <a:solidFill>
                  <a:srgbClr val="4D4D4D"/>
                </a:solidFill>
                <a:latin typeface="Arial"/>
                <a:cs typeface="Arial"/>
                <a:sym typeface="Arial"/>
              </a:rPr>
              <a:t> &amp; a</a:t>
            </a:r>
            <a:r>
              <a:rPr lang="en-US" sz="3600" kern="0" dirty="0" err="1">
                <a:solidFill>
                  <a:srgbClr val="4D4D4D"/>
                </a:solidFill>
                <a:latin typeface="Arial"/>
                <a:cs typeface="Arial"/>
                <a:sym typeface="Arial"/>
              </a:rPr>
              <a:t>cknowledgement</a:t>
            </a:r>
            <a:r>
              <a:rPr lang="en-US" sz="3600" kern="0" dirty="0">
                <a:solidFill>
                  <a:srgbClr val="4D4D4D"/>
                </a:solidFill>
                <a:latin typeface="Arial"/>
                <a:cs typeface="Arial"/>
                <a:sym typeface="Arial"/>
              </a:rPr>
              <a:t> that women </a:t>
            </a:r>
            <a:r>
              <a:rPr lang="en-US" sz="3600" b="1" kern="0" dirty="0">
                <a:solidFill>
                  <a:srgbClr val="4D4D4D"/>
                </a:solidFill>
                <a:latin typeface="Arial"/>
                <a:cs typeface="Arial"/>
                <a:sym typeface="Arial"/>
              </a:rPr>
              <a:t>with disabilities face a greater risk of experiencing gender-based violence </a:t>
            </a:r>
            <a:r>
              <a:rPr lang="en-US" sz="3600" kern="0" dirty="0">
                <a:solidFill>
                  <a:srgbClr val="4D4D4D"/>
                </a:solidFill>
                <a:latin typeface="Arial"/>
                <a:cs typeface="Arial"/>
                <a:sym typeface="Arial"/>
              </a:rPr>
              <a:t>(e.g. f</a:t>
            </a:r>
            <a:r>
              <a:rPr lang="fr-BE" sz="3600" kern="0" dirty="0" err="1">
                <a:solidFill>
                  <a:srgbClr val="4D4D4D"/>
                </a:solidFill>
                <a:latin typeface="Arial"/>
                <a:cs typeface="Arial"/>
                <a:sym typeface="Arial"/>
              </a:rPr>
              <a:t>orced</a:t>
            </a:r>
            <a:r>
              <a:rPr lang="fr-BE" sz="3600" kern="0" dirty="0">
                <a:solidFill>
                  <a:srgbClr val="4D4D4D"/>
                </a:solidFill>
                <a:latin typeface="Arial"/>
                <a:cs typeface="Arial"/>
                <a:sym typeface="Arial"/>
              </a:rPr>
              <a:t> </a:t>
            </a:r>
            <a:r>
              <a:rPr lang="fr-BE" sz="3600" kern="0" dirty="0" err="1">
                <a:solidFill>
                  <a:srgbClr val="4D4D4D"/>
                </a:solidFill>
                <a:latin typeface="Arial"/>
                <a:cs typeface="Arial"/>
                <a:sym typeface="Arial"/>
              </a:rPr>
              <a:t>sterilisation</a:t>
            </a:r>
            <a:r>
              <a:rPr lang="fr-BE" sz="3600" kern="0" dirty="0">
                <a:solidFill>
                  <a:srgbClr val="4D4D4D"/>
                </a:solidFill>
                <a:latin typeface="Arial"/>
                <a:cs typeface="Arial"/>
                <a:sym typeface="Arial"/>
              </a:rPr>
              <a:t>, </a:t>
            </a:r>
            <a:r>
              <a:rPr lang="fr-BE" sz="3600" kern="0" dirty="0" err="1">
                <a:solidFill>
                  <a:srgbClr val="4D4D4D"/>
                </a:solidFill>
                <a:latin typeface="Arial"/>
                <a:cs typeface="Arial"/>
                <a:sym typeface="Arial"/>
              </a:rPr>
              <a:t>forced</a:t>
            </a:r>
            <a:r>
              <a:rPr lang="fr-BE" sz="3600" kern="0" dirty="0">
                <a:solidFill>
                  <a:srgbClr val="4D4D4D"/>
                </a:solidFill>
                <a:latin typeface="Arial"/>
                <a:cs typeface="Arial"/>
                <a:sym typeface="Arial"/>
              </a:rPr>
              <a:t> abortion, </a:t>
            </a:r>
            <a:r>
              <a:rPr lang="fr-BE" sz="3600" kern="0" dirty="0" err="1">
                <a:solidFill>
                  <a:srgbClr val="4D4D4D"/>
                </a:solidFill>
                <a:latin typeface="Arial"/>
                <a:cs typeface="Arial"/>
                <a:sym typeface="Arial"/>
              </a:rPr>
              <a:t>sexual</a:t>
            </a:r>
            <a:r>
              <a:rPr lang="fr-BE" sz="3600" kern="0" dirty="0">
                <a:solidFill>
                  <a:srgbClr val="4D4D4D"/>
                </a:solidFill>
                <a:latin typeface="Arial"/>
                <a:cs typeface="Arial"/>
                <a:sym typeface="Arial"/>
              </a:rPr>
              <a:t> violence, etc.)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034EA2"/>
              </a:buClr>
              <a:buSzPts val="2400"/>
              <a:buNone/>
              <a:defRPr/>
            </a:pPr>
            <a:endParaRPr lang="fr-BE" sz="3600" kern="0" dirty="0">
              <a:solidFill>
                <a:srgbClr val="4D4D4D"/>
              </a:solidFill>
              <a:latin typeface="Arial"/>
              <a:cs typeface="Arial"/>
              <a:sym typeface="Arial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034EA2"/>
              </a:buClr>
              <a:buSzPts val="2400"/>
              <a:buNone/>
              <a:defRPr/>
            </a:pPr>
            <a:r>
              <a:rPr lang="en-US" sz="3600" kern="0" dirty="0">
                <a:solidFill>
                  <a:srgbClr val="4D4D4D"/>
                </a:solidFill>
                <a:latin typeface="Arial"/>
                <a:cs typeface="Arial"/>
                <a:sym typeface="Arial"/>
              </a:rPr>
              <a:t> =&gt; Member States are to: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034EA2"/>
              </a:buClr>
              <a:buSzPts val="2400"/>
              <a:buFont typeface="Arial"/>
              <a:buChar char="•"/>
              <a:defRPr/>
            </a:pPr>
            <a:r>
              <a:rPr lang="en-US" sz="3600" kern="0" dirty="0">
                <a:solidFill>
                  <a:srgbClr val="4D4D4D"/>
                </a:solidFill>
                <a:latin typeface="Arial"/>
                <a:cs typeface="Arial"/>
                <a:sym typeface="Arial"/>
              </a:rPr>
              <a:t>provide specific support to such victims (including accessibility requirements),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034EA2"/>
              </a:buClr>
              <a:buSzPts val="2400"/>
              <a:buFont typeface="Arial"/>
              <a:buChar char="•"/>
              <a:defRPr/>
            </a:pPr>
            <a:r>
              <a:rPr lang="en-US" sz="3600" kern="0" dirty="0">
                <a:solidFill>
                  <a:srgbClr val="4D4D4D"/>
                </a:solidFill>
                <a:latin typeface="Arial"/>
                <a:cs typeface="Arial"/>
                <a:sym typeface="Arial"/>
              </a:rPr>
              <a:t>take into account their specific circumstances when assessing their protection needs, and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034EA2"/>
              </a:buClr>
              <a:buSzPts val="2400"/>
              <a:buFont typeface="Arial"/>
              <a:buChar char="•"/>
              <a:defRPr/>
            </a:pPr>
            <a:r>
              <a:rPr lang="en-US" sz="3600" kern="0" dirty="0">
                <a:solidFill>
                  <a:srgbClr val="4D4D4D"/>
                </a:solidFill>
                <a:latin typeface="Arial"/>
                <a:cs typeface="Arial"/>
                <a:sym typeface="Arial"/>
              </a:rPr>
              <a:t>take targeted preventive measures (in formats accessible to people with disabilities).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endParaRPr kumimoji="0" lang="fr-BE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None/>
              <a:tabLst/>
              <a:defRPr/>
            </a:pPr>
            <a:r>
              <a:rPr kumimoji="0" lang="fr-B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None/>
              <a:tabLst/>
              <a:defRPr/>
            </a:pP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b="1" baseline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4550AD-4EF8-5BAF-4628-20C6D1E4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52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BC57F-89AE-F751-7B4D-1C58AD6D4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0A4FD2-6E6F-BCA2-E2DA-E44A6ADF1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667611"/>
          </a:xfrm>
        </p:spPr>
        <p:txBody>
          <a:bodyPr>
            <a:normAutofit fontScale="90000"/>
          </a:bodyPr>
          <a:lstStyle/>
          <a:p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Relevant actions at EU </a:t>
            </a:r>
            <a:r>
              <a:rPr kumimoji="0" lang="fr-F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level</a:t>
            </a: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fr-FR" kern="0" dirty="0">
                <a:solidFill>
                  <a:srgbClr val="034EA2"/>
                </a:solidFill>
                <a:latin typeface="Arial"/>
                <a:cs typeface="Arial"/>
              </a:rPr>
              <a:t>(</a:t>
            </a:r>
            <a:r>
              <a:rPr lang="fr-FR" kern="0" dirty="0" err="1">
                <a:solidFill>
                  <a:srgbClr val="034EA2"/>
                </a:solidFill>
                <a:latin typeface="Arial"/>
                <a:cs typeface="Arial"/>
              </a:rPr>
              <a:t>cont’d</a:t>
            </a:r>
            <a:r>
              <a:rPr lang="fr-FR" kern="0" dirty="0">
                <a:solidFill>
                  <a:srgbClr val="034EA2"/>
                </a:solidFill>
                <a:latin typeface="Arial"/>
                <a:cs typeface="Arial"/>
              </a:rPr>
              <a:t>)</a:t>
            </a:r>
            <a:endParaRPr lang="en-GB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C12751-D433-7BD7-6B14-014A584A6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426464"/>
            <a:ext cx="10905699" cy="4406571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None/>
              <a:tabLst/>
              <a:defRPr/>
            </a:pP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Directive (EU) 2024/1385 on </a:t>
            </a:r>
            <a:r>
              <a:rPr kumimoji="0" lang="fr-B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combating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violence </a:t>
            </a:r>
            <a:r>
              <a:rPr kumimoji="0" lang="fr-B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against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</a:t>
            </a:r>
            <a:r>
              <a:rPr kumimoji="0" lang="fr-B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women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and </a:t>
            </a:r>
            <a:r>
              <a:rPr kumimoji="0" lang="fr-B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domestic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violence</a:t>
            </a:r>
            <a:endParaRPr kumimoji="0" lang="fr-BE" sz="36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endParaRPr kumimoji="0" lang="fr-BE" sz="36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034EA2"/>
              </a:buClr>
              <a:buSzPts val="2400"/>
              <a:buNone/>
              <a:defRPr/>
            </a:pPr>
            <a:r>
              <a:rPr lang="en-GB" sz="2800" dirty="0"/>
              <a:t>Article 33(2) - requires Member States to ensure that support services, including specialist support services for victims of sexual violence, victims of sexual harassment at work, support via helplines and shelters, etc. have </a:t>
            </a:r>
            <a:r>
              <a:rPr lang="en-GB" sz="2800" b="1" dirty="0"/>
              <a:t>sufficient capacity to accommodate victims with disabilities</a:t>
            </a:r>
            <a:r>
              <a:rPr lang="en-GB" sz="2800" dirty="0"/>
              <a:t>, taking into consideration their specific needs, including personal assistance</a:t>
            </a:r>
            <a:endParaRPr kumimoji="0" lang="fr-BE" sz="2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None/>
              <a:tabLst/>
              <a:defRPr/>
            </a:pPr>
            <a:r>
              <a:rPr kumimoji="0" lang="fr-BE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None/>
              <a:tabLst/>
              <a:defRPr/>
            </a:pP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b="1" baseline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11C061-FCEA-88CA-5C19-9302EDEA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846-EFC4-87DB-C684-52ACDA691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39C7D6-8312-D658-5E00-96BD3EBC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667611"/>
          </a:xfrm>
        </p:spPr>
        <p:txBody>
          <a:bodyPr>
            <a:normAutofit fontScale="90000"/>
          </a:bodyPr>
          <a:lstStyle/>
          <a:p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Relevant actions at EU </a:t>
            </a:r>
            <a:r>
              <a:rPr kumimoji="0" lang="fr-F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level</a:t>
            </a: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fr-FR" kern="0" dirty="0">
                <a:solidFill>
                  <a:srgbClr val="034EA2"/>
                </a:solidFill>
                <a:latin typeface="Arial"/>
                <a:cs typeface="Arial"/>
              </a:rPr>
              <a:t>(</a:t>
            </a:r>
            <a:r>
              <a:rPr lang="fr-FR" kern="0" dirty="0" err="1">
                <a:solidFill>
                  <a:srgbClr val="034EA2"/>
                </a:solidFill>
                <a:latin typeface="Arial"/>
                <a:cs typeface="Arial"/>
              </a:rPr>
              <a:t>cont’d</a:t>
            </a:r>
            <a:r>
              <a:rPr lang="fr-FR" kern="0" dirty="0">
                <a:solidFill>
                  <a:srgbClr val="034EA2"/>
                </a:solidFill>
                <a:latin typeface="Arial"/>
                <a:cs typeface="Arial"/>
              </a:rPr>
              <a:t>)</a:t>
            </a:r>
            <a:endParaRPr lang="en-GB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E8F576-3A59-D6B6-80FE-BE1AE2E43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426464"/>
            <a:ext cx="10905699" cy="440657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None/>
              <a:tabLst/>
              <a:defRPr/>
            </a:pP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Directive (EU) 2024/1385 on </a:t>
            </a:r>
            <a:r>
              <a:rPr kumimoji="0" lang="fr-B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combating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violence </a:t>
            </a:r>
            <a:r>
              <a:rPr kumimoji="0" lang="fr-B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against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</a:t>
            </a:r>
            <a:r>
              <a:rPr kumimoji="0" lang="fr-B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women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and </a:t>
            </a:r>
            <a:r>
              <a:rPr kumimoji="0" lang="fr-B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domestic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violence</a:t>
            </a:r>
            <a:endParaRPr kumimoji="0" lang="fr-BE" sz="36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endParaRPr kumimoji="0" lang="fr-BE" sz="36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034EA2"/>
              </a:buClr>
              <a:buSzPts val="2400"/>
              <a:buNone/>
              <a:defRPr/>
            </a:pPr>
            <a:r>
              <a:rPr lang="en-US" sz="2800" dirty="0"/>
              <a:t>MS are required to issue </a:t>
            </a:r>
            <a:r>
              <a:rPr lang="en-US" sz="2800" b="1" dirty="0"/>
              <a:t>guidelines and protocols for health care and social services professionals </a:t>
            </a:r>
            <a:r>
              <a:rPr lang="en-US" sz="2800" dirty="0"/>
              <a:t>on how to address the specific needs of victims who are at an increased risk of violence (hence, including victims with disabilities - </a:t>
            </a:r>
            <a:r>
              <a:rPr kumimoji="0" lang="fr-BE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(Article 25(5))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None/>
              <a:tabLst/>
              <a:defRPr/>
            </a:pP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b="1" baseline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775925-71F3-C340-8C68-64F4A39E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324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3165A-017B-038B-8A70-4A6AEAD31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A4AE24-08DC-4E7F-0C08-1B4BE299A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667611"/>
          </a:xfrm>
        </p:spPr>
        <p:txBody>
          <a:bodyPr>
            <a:normAutofit fontScale="90000"/>
          </a:bodyPr>
          <a:lstStyle/>
          <a:p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Relevant actions at EU </a:t>
            </a:r>
            <a:r>
              <a:rPr kumimoji="0" lang="fr-F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level</a:t>
            </a: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fr-FR" kern="0" dirty="0">
                <a:solidFill>
                  <a:srgbClr val="034EA2"/>
                </a:solidFill>
                <a:latin typeface="Arial"/>
                <a:cs typeface="Arial"/>
              </a:rPr>
              <a:t>(</a:t>
            </a:r>
            <a:r>
              <a:rPr lang="fr-FR" kern="0" dirty="0" err="1">
                <a:solidFill>
                  <a:srgbClr val="034EA2"/>
                </a:solidFill>
                <a:latin typeface="Arial"/>
                <a:cs typeface="Arial"/>
              </a:rPr>
              <a:t>cont’d</a:t>
            </a:r>
            <a:r>
              <a:rPr lang="fr-FR" kern="0" dirty="0">
                <a:solidFill>
                  <a:srgbClr val="034EA2"/>
                </a:solidFill>
                <a:latin typeface="Arial"/>
                <a:cs typeface="Arial"/>
              </a:rPr>
              <a:t>)</a:t>
            </a:r>
            <a:endParaRPr lang="en-GB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E09FAB-1589-370C-5AE6-FC20165AC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951131"/>
            <a:ext cx="10905699" cy="3881904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Directive (EU) 2024/1385 on </a:t>
            </a: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combating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violence </a:t>
            </a: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against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</a:t>
            </a: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women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and </a:t>
            </a: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domestic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violence</a:t>
            </a:r>
            <a:endParaRPr kumimoji="0" lang="fr-BE" sz="24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endParaRPr kumimoji="0" lang="fr-BE" sz="24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34EA2"/>
              </a:buClr>
              <a:buSzPts val="2400"/>
              <a:buFont typeface="Arial"/>
              <a:buChar char="•"/>
              <a:defRPr/>
            </a:pPr>
            <a:r>
              <a:rPr lang="en-US" sz="2800" b="1" kern="0" dirty="0">
                <a:solidFill>
                  <a:srgbClr val="4D4D4D"/>
                </a:solidFill>
                <a:latin typeface="Arial"/>
                <a:cs typeface="Arial"/>
                <a:sym typeface="Arial"/>
              </a:rPr>
              <a:t>Aggravating circumstance </a:t>
            </a:r>
            <a:r>
              <a:rPr lang="en-US" sz="2800" kern="0" dirty="0">
                <a:solidFill>
                  <a:srgbClr val="4D4D4D"/>
                </a:solidFill>
                <a:latin typeface="Arial"/>
                <a:cs typeface="Arial"/>
                <a:sym typeface="Arial"/>
              </a:rPr>
              <a:t>=&gt; where committed against a person in a state of physical, mental, intellectual or sensory disability;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None/>
              <a:tabLst/>
              <a:defRPr/>
            </a:pPr>
            <a:r>
              <a:rPr kumimoji="0" lang="fr-B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None/>
              <a:tabLst/>
              <a:defRPr/>
            </a:pP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b="1" baseline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95742A-BBB3-DFCE-C332-C10ADDB5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229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53066-0DDD-208A-4510-4D85E1DB2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F4114F-EC00-606B-7F20-62A48248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667611"/>
          </a:xfrm>
        </p:spPr>
        <p:txBody>
          <a:bodyPr>
            <a:normAutofit/>
          </a:bodyPr>
          <a:lstStyle/>
          <a:p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Relevant actions at EU </a:t>
            </a:r>
            <a:r>
              <a:rPr kumimoji="0" lang="fr-F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level</a:t>
            </a: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fr-FR" sz="4000" kern="0" dirty="0">
                <a:solidFill>
                  <a:srgbClr val="034EA2"/>
                </a:solidFill>
                <a:latin typeface="Arial"/>
                <a:cs typeface="Arial"/>
              </a:rPr>
              <a:t>(</a:t>
            </a:r>
            <a:r>
              <a:rPr lang="fr-FR" sz="4000" kern="0" dirty="0" err="1">
                <a:solidFill>
                  <a:srgbClr val="034EA2"/>
                </a:solidFill>
                <a:latin typeface="Arial"/>
                <a:cs typeface="Arial"/>
              </a:rPr>
              <a:t>cont’d</a:t>
            </a:r>
            <a:r>
              <a:rPr lang="fr-FR" sz="4000" kern="0" dirty="0">
                <a:solidFill>
                  <a:srgbClr val="034EA2"/>
                </a:solidFill>
                <a:latin typeface="Arial"/>
                <a:cs typeface="Arial"/>
              </a:rPr>
              <a:t>)</a:t>
            </a:r>
            <a:endParaRPr lang="en-GB" sz="4000" kern="0" dirty="0">
              <a:solidFill>
                <a:srgbClr val="034EA2"/>
              </a:solidFill>
              <a:latin typeface="Arial"/>
              <a:cs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B684F2-24EF-9360-BA81-D17A4623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951131"/>
            <a:ext cx="10905699" cy="3881904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Directive on </a:t>
            </a: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combating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violence </a:t>
            </a: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against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</a:t>
            </a: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women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and </a:t>
            </a: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domestic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 violence</a:t>
            </a:r>
            <a:endParaRPr kumimoji="0" lang="fr-BE" sz="24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lang="fr-BE" b="1" dirty="0"/>
          </a:p>
          <a:p>
            <a:pPr marL="457200" lvl="1" indent="0" algn="just">
              <a:spcBef>
                <a:spcPts val="0"/>
              </a:spcBef>
              <a:buSzPts val="2400"/>
              <a:buNone/>
            </a:pPr>
            <a:endParaRPr lang="en-US" i="1" dirty="0"/>
          </a:p>
          <a:p>
            <a:pPr marL="457200" lvl="1" indent="0" algn="just">
              <a:spcBef>
                <a:spcPts val="0"/>
              </a:spcBef>
              <a:buSzPts val="2400"/>
              <a:buNone/>
            </a:pPr>
            <a:r>
              <a:rPr lang="en-US" i="1" dirty="0"/>
              <a:t>	“Member States shall provide for victims of sexual violence to have timely 	access to healthcare services, including sexual and reproductive healthcare 	services, in accordance with national law” </a:t>
            </a:r>
            <a:r>
              <a:rPr lang="en-US" dirty="0"/>
              <a:t>(Article 26(2)).</a:t>
            </a:r>
            <a:endParaRPr lang="fr-BE" dirty="0"/>
          </a:p>
          <a:p>
            <a:pPr marL="0" indent="0">
              <a:buNone/>
            </a:pPr>
            <a:endParaRPr lang="en-US" b="1" baseline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ABCA4B-A898-B87F-1334-F1BDBAE4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52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9600" dirty="0">
                <a:solidFill>
                  <a:srgbClr val="EC6D17"/>
                </a:solidFill>
              </a:rPr>
              <a:t>Thank you!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08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01B9D-1721-3CF2-E8F1-E18914C96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CAA292-698B-717C-25EB-D03A1321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667611"/>
          </a:xfrm>
        </p:spPr>
        <p:txBody>
          <a:bodyPr>
            <a:normAutofit fontScale="90000"/>
          </a:bodyPr>
          <a:lstStyle/>
          <a:p>
            <a:b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lang="fr-BE" sz="4000" b="1" kern="0" dirty="0" err="1">
                <a:solidFill>
                  <a:srgbClr val="034EA2"/>
                </a:solidFill>
                <a:latin typeface="Arial"/>
                <a:cs typeface="Arial"/>
                <a:sym typeface="Arial"/>
              </a:rPr>
              <a:t>Forced</a:t>
            </a:r>
            <a:r>
              <a:rPr lang="fr-BE" sz="4000" b="1" kern="0" dirty="0">
                <a:solidFill>
                  <a:srgbClr val="034EA2"/>
                </a:solidFill>
                <a:latin typeface="Arial"/>
                <a:cs typeface="Arial"/>
                <a:sym typeface="Arial"/>
              </a:rPr>
              <a:t> </a:t>
            </a:r>
            <a:r>
              <a:rPr lang="fr-BE" sz="4000" b="1" kern="0" dirty="0" err="1">
                <a:solidFill>
                  <a:srgbClr val="034EA2"/>
                </a:solidFill>
                <a:latin typeface="Arial"/>
                <a:cs typeface="Arial"/>
                <a:sym typeface="Arial"/>
              </a:rPr>
              <a:t>sterilisation</a:t>
            </a:r>
            <a:r>
              <a:rPr lang="fr-BE" sz="4000" b="1" kern="0" dirty="0">
                <a:solidFill>
                  <a:srgbClr val="034EA2"/>
                </a:solidFill>
                <a:latin typeface="Arial"/>
                <a:cs typeface="Arial"/>
                <a:sym typeface="Arial"/>
              </a:rPr>
              <a:t> – Legal </a:t>
            </a:r>
            <a:r>
              <a:rPr lang="fr-BE" sz="4000" b="1" kern="0" dirty="0" err="1">
                <a:solidFill>
                  <a:srgbClr val="034EA2"/>
                </a:solidFill>
                <a:latin typeface="Arial"/>
                <a:cs typeface="Arial"/>
                <a:sym typeface="Arial"/>
              </a:rPr>
              <a:t>framework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C067BD-BD5F-BEAA-B916-A083CBF8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951131"/>
            <a:ext cx="10905699" cy="3881904"/>
          </a:xfrm>
        </p:spPr>
        <p:txBody>
          <a:bodyPr>
            <a:normAutofit/>
          </a:bodyPr>
          <a:lstStyle/>
          <a:p>
            <a:pPr marL="1041400" lvl="1" indent="-457200">
              <a:lnSpc>
                <a:spcPct val="100000"/>
              </a:lnSpc>
              <a:spcBef>
                <a:spcPts val="1700"/>
              </a:spcBef>
              <a:buSzPts val="2000"/>
              <a:buFont typeface="Wingdings" panose="05000000000000000000" pitchFamily="2" charset="2"/>
              <a:buChar char="Ø"/>
            </a:pPr>
            <a:r>
              <a:rPr lang="en-GB" sz="3500" noProof="0" dirty="0"/>
              <a:t>Charter of Fundamental Rights of the EU</a:t>
            </a:r>
          </a:p>
          <a:p>
            <a:pPr marL="1041400" lvl="1" indent="-457200">
              <a:lnSpc>
                <a:spcPct val="100000"/>
              </a:lnSpc>
              <a:spcBef>
                <a:spcPts val="1700"/>
              </a:spcBef>
              <a:buSzPts val="2000"/>
              <a:buFont typeface="Wingdings" panose="05000000000000000000" pitchFamily="2" charset="2"/>
              <a:buChar char="Ø"/>
            </a:pPr>
            <a:r>
              <a:rPr lang="en-GB" sz="3500" noProof="0" dirty="0"/>
              <a:t>The UN Convention on the Rights of Persons with Disabilities (UNCRPD)</a:t>
            </a:r>
          </a:p>
          <a:p>
            <a:pPr marL="1041400" lvl="1" indent="-457200">
              <a:lnSpc>
                <a:spcPct val="100000"/>
              </a:lnSpc>
              <a:spcBef>
                <a:spcPts val="1700"/>
              </a:spcBef>
              <a:buSzPts val="2000"/>
              <a:buFont typeface="Wingdings" panose="05000000000000000000" pitchFamily="2" charset="2"/>
              <a:buChar char="Ø"/>
            </a:pPr>
            <a:r>
              <a:rPr lang="en-GB" sz="3500" noProof="0" dirty="0"/>
              <a:t>The Council of Europe convention on preventing and c</a:t>
            </a:r>
            <a:r>
              <a:rPr lang="en-US" sz="3500" noProof="0" dirty="0" err="1"/>
              <a:t>ombating</a:t>
            </a:r>
            <a:r>
              <a:rPr lang="en-US" sz="3500" noProof="0" dirty="0"/>
              <a:t> violence against women and domestic violence</a:t>
            </a:r>
            <a:r>
              <a:rPr lang="en-GB" sz="3500" noProof="0" dirty="0"/>
              <a:t> (Istanbul </a:t>
            </a:r>
            <a:r>
              <a:rPr lang="en-GB" sz="3500" dirty="0"/>
              <a:t>C</a:t>
            </a:r>
            <a:r>
              <a:rPr lang="en-GB" sz="3500" noProof="0" dirty="0" err="1"/>
              <a:t>onvention</a:t>
            </a:r>
            <a:r>
              <a:rPr lang="en-GB" sz="3500" noProof="0" dirty="0"/>
              <a:t>) </a:t>
            </a:r>
          </a:p>
          <a:p>
            <a:pPr marL="1041400" lvl="1" indent="-457200">
              <a:lnSpc>
                <a:spcPct val="100000"/>
              </a:lnSpc>
              <a:spcBef>
                <a:spcPts val="1700"/>
              </a:spcBef>
              <a:buSzPts val="2000"/>
              <a:buFont typeface="Wingdings" panose="05000000000000000000" pitchFamily="2" charset="2"/>
              <a:buChar char="Ø"/>
            </a:pPr>
            <a:endParaRPr lang="en-GB" baseline="0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81D97-F3CE-46CB-C0C5-892403D5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86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02EA7-61D7-9524-220A-07E7F70FC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0F0CE3-C32B-151B-6BB5-5B1694AD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667611"/>
          </a:xfrm>
        </p:spPr>
        <p:txBody>
          <a:bodyPr>
            <a:normAutofit fontScale="90000"/>
          </a:bodyPr>
          <a:lstStyle/>
          <a:p>
            <a:b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lang="fr-BE" sz="4000" b="1" kern="0" dirty="0">
                <a:solidFill>
                  <a:srgbClr val="034EA2"/>
                </a:solidFill>
                <a:latin typeface="Arial"/>
                <a:cs typeface="Arial"/>
                <a:sym typeface="Arial"/>
              </a:rPr>
              <a:t>Union of </a:t>
            </a:r>
            <a:r>
              <a:rPr lang="fr-BE" sz="4000" b="1" kern="0" dirty="0" err="1">
                <a:solidFill>
                  <a:srgbClr val="034EA2"/>
                </a:solidFill>
                <a:latin typeface="Arial"/>
                <a:cs typeface="Arial"/>
                <a:sym typeface="Arial"/>
              </a:rPr>
              <a:t>Equality</a:t>
            </a:r>
            <a:r>
              <a:rPr lang="fr-BE" sz="4000" b="1" kern="0" dirty="0">
                <a:solidFill>
                  <a:srgbClr val="034EA2"/>
                </a:solidFill>
                <a:latin typeface="Arial"/>
                <a:cs typeface="Arial"/>
                <a:sym typeface="Arial"/>
              </a:rPr>
              <a:t> </a:t>
            </a:r>
            <a:r>
              <a:rPr lang="fr-BE" sz="4000" b="1" kern="0" dirty="0" err="1">
                <a:solidFill>
                  <a:srgbClr val="034EA2"/>
                </a:solidFill>
                <a:latin typeface="Arial"/>
                <a:cs typeface="Arial"/>
                <a:sym typeface="Arial"/>
              </a:rPr>
              <a:t>strategies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67FE4C-CFD7-6D1E-646E-301F61214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951131"/>
            <a:ext cx="10905699" cy="3881904"/>
          </a:xfrm>
        </p:spPr>
        <p:txBody>
          <a:bodyPr>
            <a:normAutofit/>
          </a:bodyPr>
          <a:lstStyle/>
          <a:p>
            <a:pPr marL="58420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r>
              <a:rPr lang="en-GB" baseline="0" noProof="0" dirty="0"/>
              <a:t>Among the 5 Equality Strategies:</a:t>
            </a:r>
          </a:p>
          <a:p>
            <a:pPr marL="58420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endParaRPr lang="en-GB" dirty="0"/>
          </a:p>
          <a:p>
            <a:pPr marL="927100" lvl="1" indent="-342900">
              <a:lnSpc>
                <a:spcPct val="100000"/>
              </a:lnSpc>
              <a:spcBef>
                <a:spcPts val="1700"/>
              </a:spcBef>
              <a:buSzPts val="2000"/>
              <a:buFont typeface="Wingdings" panose="05000000000000000000" pitchFamily="2" charset="2"/>
              <a:buChar char="Ø"/>
            </a:pPr>
            <a:r>
              <a:rPr lang="en-GB" dirty="0">
                <a:hlinkClick r:id="rId3"/>
              </a:rPr>
              <a:t>The Gender Equality Strategy 2026-2030</a:t>
            </a:r>
            <a:endParaRPr lang="en-GB" dirty="0"/>
          </a:p>
          <a:p>
            <a:pPr marL="927100" lvl="1" indent="-342900">
              <a:lnSpc>
                <a:spcPct val="100000"/>
              </a:lnSpc>
              <a:spcBef>
                <a:spcPts val="1700"/>
              </a:spcBef>
              <a:buSzPts val="2000"/>
              <a:buFont typeface="Wingdings" panose="05000000000000000000" pitchFamily="2" charset="2"/>
              <a:buChar char="Ø"/>
            </a:pPr>
            <a:r>
              <a:rPr lang="en-GB" dirty="0">
                <a:hlinkClick r:id="rId4"/>
              </a:rPr>
              <a:t>The Enhanced Strategy for the rights of persons with disabilities up to 2030</a:t>
            </a:r>
            <a:endParaRPr lang="en-GB" baseline="0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C43F8C-B50A-B634-FB85-E768C841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60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667611"/>
          </a:xfrm>
        </p:spPr>
        <p:txBody>
          <a:bodyPr>
            <a:normAutofit fontScale="90000"/>
          </a:bodyPr>
          <a:lstStyle/>
          <a:p>
            <a:b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b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400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Policy setting: </a:t>
            </a:r>
            <a:b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Roadmap for Women’s Rights and the Gender Equality Strategy 2026-2030 </a:t>
            </a:r>
            <a:b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lang="en-GB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22" y="1951131"/>
            <a:ext cx="10905699" cy="3881904"/>
          </a:xfrm>
        </p:spPr>
        <p:txBody>
          <a:bodyPr>
            <a:normAutofit/>
          </a:bodyPr>
          <a:lstStyle/>
          <a:p>
            <a:pPr lvl="1" indent="-10160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endParaRPr lang="en-US" sz="3500" dirty="0"/>
          </a:p>
          <a:p>
            <a:pPr lvl="1" indent="-10160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endParaRPr lang="en-US" sz="3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E6242D-A68A-E59C-0EA9-1993D7C6151D}"/>
              </a:ext>
            </a:extLst>
          </p:cNvPr>
          <p:cNvSpPr/>
          <p:nvPr/>
        </p:nvSpPr>
        <p:spPr>
          <a:xfrm>
            <a:off x="1298842" y="2542032"/>
            <a:ext cx="4105609" cy="22662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800" b="1" dirty="0"/>
              <a:t>Roadmap </a:t>
            </a:r>
            <a:r>
              <a:rPr lang="fr-BE" sz="2800" b="1" dirty="0" err="1"/>
              <a:t>Women’s</a:t>
            </a:r>
            <a:r>
              <a:rPr lang="fr-BE" sz="2800" b="1" dirty="0"/>
              <a:t> </a:t>
            </a:r>
            <a:r>
              <a:rPr lang="fr-BE" sz="2800" b="1" dirty="0" err="1"/>
              <a:t>Rights</a:t>
            </a:r>
            <a:endParaRPr lang="fr-BE" sz="2800" b="1" dirty="0"/>
          </a:p>
          <a:p>
            <a:pPr algn="ctr"/>
            <a:r>
              <a:rPr lang="fr-BE" sz="2800" b="1" dirty="0"/>
              <a:t>(March 2025)</a:t>
            </a:r>
            <a:endParaRPr lang="en-GB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858BB-D0D9-38CA-D12E-DD9CBE46C55A}"/>
              </a:ext>
            </a:extLst>
          </p:cNvPr>
          <p:cNvSpPr txBox="1"/>
          <p:nvPr/>
        </p:nvSpPr>
        <p:spPr>
          <a:xfrm>
            <a:off x="7132320" y="2982676"/>
            <a:ext cx="408895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Gender Equality Strategy 2026-2030</a:t>
            </a:r>
          </a:p>
          <a:p>
            <a:pPr algn="ctr"/>
            <a:r>
              <a:rPr lang="en-GB" sz="2800" b="1" dirty="0"/>
              <a:t>(March 2026)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0EC7173-2058-8D2B-DAE0-01F3A3026612}"/>
              </a:ext>
            </a:extLst>
          </p:cNvPr>
          <p:cNvSpPr/>
          <p:nvPr/>
        </p:nvSpPr>
        <p:spPr>
          <a:xfrm>
            <a:off x="5870448" y="367517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51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F38E1-67FB-A924-9C54-F1219E362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C5DC6C-6636-575E-DF92-1A838B75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667611"/>
          </a:xfrm>
        </p:spPr>
        <p:txBody>
          <a:bodyPr>
            <a:normAutofit fontScale="90000"/>
          </a:bodyPr>
          <a:lstStyle/>
          <a:p>
            <a:b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400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Policy setting – </a:t>
            </a:r>
            <a:r>
              <a:rPr lang="en-GB" sz="4000" b="1" kern="0" dirty="0">
                <a:solidFill>
                  <a:srgbClr val="034EA2"/>
                </a:solidFill>
                <a:latin typeface="Arial"/>
                <a:cs typeface="Arial"/>
                <a:sym typeface="Arial"/>
              </a:rPr>
              <a:t>I</a:t>
            </a: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ntersectional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approach in 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 Gender Equality Strategy 2026-2030 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101A14-C2A0-D2EB-1161-B3737DA30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951131"/>
            <a:ext cx="10905699" cy="3881904"/>
          </a:xfrm>
        </p:spPr>
        <p:txBody>
          <a:bodyPr>
            <a:normAutofit fontScale="92500" lnSpcReduction="10000"/>
          </a:bodyPr>
          <a:lstStyle/>
          <a:p>
            <a:pPr lvl="1" indent="-10160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r>
              <a:rPr lang="en-US" sz="3500" dirty="0"/>
              <a:t>“It adopts an intersectional approach to gender equality, acknowledging that sex and gender intersect with other grounds of discrimination, leading to specific inequalities and unique experiences of discrimination </a:t>
            </a:r>
            <a:r>
              <a:rPr lang="en-US" dirty="0"/>
              <a:t>FN</a:t>
            </a:r>
            <a:r>
              <a:rPr lang="en-US" sz="2100" dirty="0"/>
              <a:t>7</a:t>
            </a:r>
            <a:r>
              <a:rPr lang="en-US" sz="3500" dirty="0"/>
              <a:t>.”. </a:t>
            </a:r>
          </a:p>
          <a:p>
            <a:pPr marL="0" indent="0">
              <a:buNone/>
            </a:pPr>
            <a:endParaRPr lang="en-US" b="1" baseline="0" dirty="0"/>
          </a:p>
          <a:p>
            <a:pPr marL="0" indent="0">
              <a:buNone/>
            </a:pPr>
            <a:r>
              <a:rPr lang="en-US" sz="1900" b="1" dirty="0"/>
              <a:t>FN7</a:t>
            </a:r>
            <a:r>
              <a:rPr lang="en-US" b="1" dirty="0"/>
              <a:t>. </a:t>
            </a:r>
            <a:r>
              <a:rPr lang="en-US" dirty="0"/>
              <a:t>“</a:t>
            </a:r>
            <a:r>
              <a:rPr lang="en-US" b="1" dirty="0"/>
              <a:t>The Strategy pays particular attention to </a:t>
            </a:r>
            <a:r>
              <a:rPr lang="en-US" dirty="0"/>
              <a:t>women from racial and ethnic minority backgrounds, migrant women, </a:t>
            </a:r>
            <a:r>
              <a:rPr lang="en-US" b="1" dirty="0"/>
              <a:t>women with disabilities</a:t>
            </a:r>
            <a:r>
              <a:rPr lang="en-US" dirty="0"/>
              <a:t>, women from lower socio-economic backgrounds, young and older women, and LBTIQ+ women. </a:t>
            </a:r>
            <a:endParaRPr lang="en-US" baseline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2FB21-2090-F0D4-3E5C-C23253348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58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4ACE4-356B-45A7-FAEB-E7C3F0835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7C3995-D77F-C309-C05B-997D413A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667611"/>
          </a:xfrm>
        </p:spPr>
        <p:txBody>
          <a:bodyPr>
            <a:normAutofit fontScale="90000"/>
          </a:bodyPr>
          <a:lstStyle/>
          <a:p>
            <a:b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400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Policy setting - </a:t>
            </a:r>
            <a:r>
              <a:rPr lang="en-GB" sz="4000" b="1" kern="0" dirty="0">
                <a:solidFill>
                  <a:srgbClr val="034EA2"/>
                </a:solidFill>
                <a:latin typeface="Arial"/>
                <a:cs typeface="Arial"/>
                <a:sym typeface="Arial"/>
              </a:rPr>
              <a:t>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 Enhanced Disability Strategy up to 2030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8D174E-783F-3B5D-CE92-B3089D258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951131"/>
            <a:ext cx="10905699" cy="3881904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endParaRPr lang="en-US" sz="3500" b="1" noProof="0" dirty="0"/>
          </a:p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r>
              <a:rPr lang="en-US" sz="3500" b="1" noProof="0" dirty="0"/>
              <a:t>Specific chapter on intersectionality </a:t>
            </a:r>
            <a:r>
              <a:rPr lang="en-US" sz="3500" noProof="0" dirty="0"/>
              <a:t>to boost the diversity of voices among persons with disabilities, with a specific focus on women with disabilities.</a:t>
            </a:r>
          </a:p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endParaRPr lang="en-GB" sz="3500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68ED9-C853-DB03-E899-849B8661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91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D3745-A8A4-D421-36DE-4618AA505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9113FF-BC80-CC3D-F9A0-BA951B27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667611"/>
          </a:xfrm>
        </p:spPr>
        <p:txBody>
          <a:bodyPr>
            <a:normAutofit fontScale="90000"/>
          </a:bodyPr>
          <a:lstStyle/>
          <a:p>
            <a:b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400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Policy setting - </a:t>
            </a:r>
            <a:r>
              <a:rPr lang="en-GB" sz="4000" b="1" kern="0" dirty="0">
                <a:solidFill>
                  <a:srgbClr val="034EA2"/>
                </a:solidFill>
                <a:latin typeface="Arial"/>
                <a:cs typeface="Arial"/>
                <a:sym typeface="Arial"/>
              </a:rPr>
              <a:t>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 Enhanced Disability Strategy up to 2030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796BF3-C5F4-301A-5EB4-616A0A73E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951131"/>
            <a:ext cx="10905699" cy="3881904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r>
              <a:rPr lang="en-GB" sz="3500" noProof="0" dirty="0"/>
              <a:t>To address violence against women with disabilities, the Commission will</a:t>
            </a:r>
          </a:p>
          <a:p>
            <a:pPr marL="457200" lvl="1" indent="-457200">
              <a:lnSpc>
                <a:spcPct val="100000"/>
              </a:lnSpc>
              <a:spcBef>
                <a:spcPts val="1700"/>
              </a:spcBef>
              <a:buSzPts val="2000"/>
              <a:buFont typeface="Wingdings" panose="05000000000000000000" pitchFamily="2" charset="2"/>
              <a:buChar char="q"/>
            </a:pPr>
            <a:r>
              <a:rPr lang="en-GB" sz="3500" noProof="0" dirty="0"/>
              <a:t>launch a </a:t>
            </a:r>
            <a:r>
              <a:rPr lang="en-GB" sz="3500" b="1" noProof="0" dirty="0"/>
              <a:t>study on violence against women with disabilities</a:t>
            </a:r>
            <a:r>
              <a:rPr lang="en-GB" sz="3500" noProof="0" dirty="0"/>
              <a:t> in the EU, which will </a:t>
            </a:r>
            <a:r>
              <a:rPr lang="en-GB" sz="3500" b="1" noProof="0" dirty="0"/>
              <a:t>focus on forced sterilisation </a:t>
            </a:r>
            <a:r>
              <a:rPr lang="en-GB" sz="3500" noProof="0" dirty="0"/>
              <a:t>among other aspects;</a:t>
            </a:r>
          </a:p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endParaRPr lang="en-GB" sz="3500" noProof="0" dirty="0"/>
          </a:p>
          <a:p>
            <a:pPr marL="457200" lvl="1" indent="-457200">
              <a:lnSpc>
                <a:spcPct val="100000"/>
              </a:lnSpc>
              <a:spcBef>
                <a:spcPts val="1700"/>
              </a:spcBef>
              <a:buSzPts val="2000"/>
              <a:buFont typeface="Wingdings" panose="05000000000000000000" pitchFamily="2" charset="2"/>
              <a:buChar char="q"/>
            </a:pPr>
            <a:endParaRPr lang="en-GB" sz="3500" noProof="0" dirty="0"/>
          </a:p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endParaRPr lang="en-GB" sz="3500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AD892C-C907-C295-C2C6-E3D9B3DA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0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41F0A-353E-DECF-B1E8-E87225514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A3E674-5B07-1A29-AEB4-B07B6DA03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667611"/>
          </a:xfrm>
        </p:spPr>
        <p:txBody>
          <a:bodyPr>
            <a:normAutofit fontScale="90000"/>
          </a:bodyPr>
          <a:lstStyle/>
          <a:p>
            <a:b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400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Policy setting - </a:t>
            </a:r>
            <a:r>
              <a:rPr lang="en-GB" sz="4000" b="1" kern="0" dirty="0">
                <a:solidFill>
                  <a:srgbClr val="034EA2"/>
                </a:solidFill>
                <a:latin typeface="Arial"/>
                <a:cs typeface="Arial"/>
                <a:sym typeface="Arial"/>
              </a:rPr>
              <a:t>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 Enhanced Disability Strategy up to 2030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AEFD7B-97D1-F49A-80E9-DF6775554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951131"/>
            <a:ext cx="10905699" cy="3881904"/>
          </a:xfrm>
        </p:spPr>
        <p:txBody>
          <a:bodyPr>
            <a:normAutofit fontScale="85000" lnSpcReduction="10000"/>
          </a:bodyPr>
          <a:lstStyle/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r>
              <a:rPr lang="en-GB" sz="3500" noProof="0" dirty="0"/>
              <a:t>To enhance access to justice, the Commission will</a:t>
            </a:r>
          </a:p>
          <a:p>
            <a:pPr marL="457200" lvl="1" indent="-457200">
              <a:lnSpc>
                <a:spcPct val="100000"/>
              </a:lnSpc>
              <a:spcBef>
                <a:spcPts val="1700"/>
              </a:spcBef>
              <a:buSzPts val="2000"/>
              <a:buFont typeface="Wingdings" panose="05000000000000000000" pitchFamily="2" charset="2"/>
              <a:buChar char="q"/>
            </a:pPr>
            <a:r>
              <a:rPr lang="en-GB" sz="3500" noProof="0" dirty="0"/>
              <a:t>facilitate guidelines on procedural accommodation for victims with disabilities, in line with the new provisions on procedural accommodation in the revised Victim’s Rights Directive.</a:t>
            </a:r>
          </a:p>
          <a:p>
            <a:pPr marL="457200" lvl="1" indent="-457200">
              <a:lnSpc>
                <a:spcPct val="100000"/>
              </a:lnSpc>
              <a:spcBef>
                <a:spcPts val="1700"/>
              </a:spcBef>
              <a:buSzPts val="2000"/>
              <a:buFont typeface="Wingdings" panose="05000000000000000000" pitchFamily="2" charset="2"/>
              <a:buChar char="q"/>
            </a:pPr>
            <a:r>
              <a:rPr lang="en-GB" sz="3500" noProof="0" dirty="0"/>
              <a:t>publish a study on decision-making regimes and legal capacity legislation in the Member States, showcasing supported decision-making approaches to encourage self-determination of persons with intellectual, mental and psycho-social disabilities.</a:t>
            </a:r>
          </a:p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endParaRPr lang="en-GB" sz="3500" noProof="0" dirty="0"/>
          </a:p>
          <a:p>
            <a:pPr marL="457200" lvl="1" indent="-457200">
              <a:lnSpc>
                <a:spcPct val="100000"/>
              </a:lnSpc>
              <a:spcBef>
                <a:spcPts val="1700"/>
              </a:spcBef>
              <a:buSzPts val="2000"/>
              <a:buFont typeface="Wingdings" panose="05000000000000000000" pitchFamily="2" charset="2"/>
              <a:buChar char="q"/>
            </a:pPr>
            <a:endParaRPr lang="en-GB" sz="3500" noProof="0" dirty="0"/>
          </a:p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endParaRPr lang="en-GB" sz="3500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80F871-3F51-DE3C-F7DE-6E537746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5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DE4D1-58C2-914A-3095-0F3445B8E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538D18-E385-6554-9236-C931CE27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667611"/>
          </a:xfrm>
        </p:spPr>
        <p:txBody>
          <a:bodyPr>
            <a:normAutofit fontScale="90000"/>
          </a:bodyPr>
          <a:lstStyle/>
          <a:p>
            <a:b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Policy setting - </a:t>
            </a:r>
            <a:r>
              <a:rPr lang="en-GB" sz="4000" b="1" kern="0" dirty="0">
                <a:solidFill>
                  <a:srgbClr val="034EA2"/>
                </a:solidFill>
                <a:latin typeface="Arial"/>
                <a:cs typeface="Arial"/>
                <a:sym typeface="Arial"/>
              </a:rPr>
              <a:t>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 Gender Equality Strategy 2026-2030 chapter on health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53D096-72D9-93A8-8337-1408896D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951131"/>
            <a:ext cx="10905699" cy="3881904"/>
          </a:xfrm>
        </p:spPr>
        <p:txBody>
          <a:bodyPr>
            <a:normAutofit fontScale="92500"/>
          </a:bodyPr>
          <a:lstStyle/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r>
              <a:rPr lang="en-GB" sz="3500" b="1" noProof="0" dirty="0"/>
              <a:t>Principle 2: the highest standards </a:t>
            </a:r>
            <a:r>
              <a:rPr lang="en-US" sz="3500" b="1" noProof="0" dirty="0"/>
              <a:t>of physical and mental health </a:t>
            </a:r>
          </a:p>
          <a:p>
            <a:pPr marL="0" lvl="1" indent="0">
              <a:lnSpc>
                <a:spcPct val="100000"/>
              </a:lnSpc>
              <a:spcBef>
                <a:spcPts val="1700"/>
              </a:spcBef>
              <a:buSzPts val="2000"/>
              <a:buNone/>
            </a:pPr>
            <a:r>
              <a:rPr lang="en-US" sz="3600" dirty="0"/>
              <a:t>“(…) </a:t>
            </a:r>
            <a:r>
              <a:rPr lang="en-US" sz="3600" u="sng" dirty="0"/>
              <a:t>intersecting inequalities worsen barriers to healthcare access </a:t>
            </a:r>
            <a:r>
              <a:rPr lang="en-US" sz="3600" dirty="0"/>
              <a:t>and </a:t>
            </a:r>
            <a:r>
              <a:rPr lang="en-US" sz="3600" u="sng" dirty="0"/>
              <a:t>can lead to discrimination in treatment, for instance for women with disabilities</a:t>
            </a:r>
            <a:r>
              <a:rPr lang="en-US" sz="3600" dirty="0"/>
              <a:t>, migrant women, women in situations of financial vulnerability, LBTIQ+ women, Roma women or women in rural and remote areas.” </a:t>
            </a:r>
            <a:endParaRPr lang="en-GB" sz="3500" b="1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2FCDF8-9B1C-AD45-07F6-98F301A58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571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17A1C524D8DBC041BAC361A7FA0BC3BA" ma:contentTypeVersion="0" ma:contentTypeDescription="Create a new document in this library." ma:contentTypeScope="" ma:versionID="472184d01dc63c2631f13a6db2b93dd8">
  <xsd:schema xmlns:xsd="http://www.w3.org/2001/XMLSchema" xmlns:xs="http://www.w3.org/2001/XMLSchema" xmlns:p="http://schemas.microsoft.com/office/2006/metadata/properties" xmlns:ns2="http://schemas.microsoft.com/sharepoint/v3/fields" xmlns:ns3="724151e2-140d-4670-8684-77a651b4f52a" targetNamespace="http://schemas.microsoft.com/office/2006/metadata/properties" ma:root="true" ma:fieldsID="2be522cebc4dc708207e7baaea01d0b1" ns2:_="" ns3:_="">
    <xsd:import namespace="http://schemas.microsoft.com/sharepoint/v3/fields"/>
    <xsd:import namespace="724151e2-140d-4670-8684-77a651b4f52a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151e2-140d-4670-8684-77a651b4f52a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DocumentLanguage xmlns="724151e2-140d-4670-8684-77a651b4f52a">EN</EC_Collab_DocumentLanguage>
    <EC_Collab_Status xmlns="724151e2-140d-4670-8684-77a651b4f52a">Not Started</EC_Collab_Status>
    <_Status xmlns="http://schemas.microsoft.com/sharepoint/v3/fields">Not Started</_Status>
    <EC_Collab_Reference xmlns="724151e2-140d-4670-8684-77a651b4f52a" xsi:nil="true"/>
  </documentManagement>
</p:properties>
</file>

<file path=customXml/itemProps1.xml><?xml version="1.0" encoding="utf-8"?>
<ds:datastoreItem xmlns:ds="http://schemas.openxmlformats.org/officeDocument/2006/customXml" ds:itemID="{14708F5B-90FF-4A5A-AB09-C1B26BA8B4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724151e2-140d-4670-8684-77a651b4f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87431-2774-4E17-BE38-8A579357848D}">
  <ds:schemaRefs>
    <ds:schemaRef ds:uri="http://purl.org/dc/dcmitype/"/>
    <ds:schemaRef ds:uri="724151e2-140d-4670-8684-77a651b4f52a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sharepoint/v3/field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1014</Words>
  <Application>Microsoft Office PowerPoint</Application>
  <PresentationFormat>Widescreen</PresentationFormat>
  <Paragraphs>119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EC Square Sans Pro</vt:lpstr>
      <vt:lpstr>Wingdings</vt:lpstr>
      <vt:lpstr>Office Theme</vt:lpstr>
      <vt:lpstr>PowerPoint Presentation</vt:lpstr>
      <vt:lpstr> Forced sterilisation – Legal framework </vt:lpstr>
      <vt:lpstr> Union of Equality strategies </vt:lpstr>
      <vt:lpstr>  Policy setting:  The Roadmap for Women’s Rights and the Gender Equality Strategy 2026-2030  </vt:lpstr>
      <vt:lpstr> Policy setting – Intersectional approach in the Gender Equality Strategy 2026-2030  </vt:lpstr>
      <vt:lpstr> Policy setting - The Enhanced Disability Strategy up to 2030 </vt:lpstr>
      <vt:lpstr> Policy setting - The Enhanced Disability Strategy up to 2030 </vt:lpstr>
      <vt:lpstr> Policy setting - The Enhanced Disability Strategy up to 2030 </vt:lpstr>
      <vt:lpstr> Policy setting - The Gender Equality Strategy 2026-2030 chapter on health </vt:lpstr>
      <vt:lpstr> Policy setting - the Gender Equality Strategy 2026-2030 chapter on health </vt:lpstr>
      <vt:lpstr> Policy setting - the Gender Equality Strategy 2026-2030 chapter on health/SRHR </vt:lpstr>
      <vt:lpstr> Policy setting - the Gender Equality Strategy 2026-2030 chapter on gender-based violence </vt:lpstr>
      <vt:lpstr>Relevant actions at EU level</vt:lpstr>
      <vt:lpstr>Relevant actions at EU level (cont’d)</vt:lpstr>
      <vt:lpstr>Relevant actions at EU level (cont’d)</vt:lpstr>
      <vt:lpstr>Relevant actions at EU level (cont’d)</vt:lpstr>
      <vt:lpstr>Relevant actions at EU level (cont’d)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Yvonne (COMM)</dc:creator>
  <cp:keywords/>
  <dc:description/>
  <cp:lastModifiedBy>Doudard Joelle</cp:lastModifiedBy>
  <cp:revision>373</cp:revision>
  <cp:lastPrinted>2024-02-23T18:45:50Z</cp:lastPrinted>
  <dcterms:created xsi:type="dcterms:W3CDTF">2019-08-09T12:06:42Z</dcterms:created>
  <dcterms:modified xsi:type="dcterms:W3CDTF">2026-07-08T09:31:11Z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0x010100258AA79CEB83498886A3A086811232500017A1C524D8DBC041BAC361A7FA0BC3BA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2024-02-23T16:18:30Z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2c6430ba-34cf-449a-ad0f-b8ec7023a886</vt:lpwstr>
  </property>
  <property fmtid="{D5CDD505-2E9C-101B-9397-08002B2CF9AE}" pid="9" name="MSIP_Label_6bd9ddd1-4d20-43f6-abfa-fc3c07406f94_ContentBits">
    <vt:lpwstr>0</vt:lpwstr>
  </property>
</Properties>
</file>