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81" r:id="rId4"/>
    <p:sldId id="282" r:id="rId5"/>
    <p:sldId id="272" r:id="rId6"/>
    <p:sldId id="278" r:id="rId7"/>
    <p:sldId id="274" r:id="rId8"/>
    <p:sldId id="279" r:id="rId9"/>
    <p:sldId id="283" r:id="rId10"/>
  </p:sldIdLst>
  <p:sldSz cx="18288000" cy="10287000"/>
  <p:notesSz cx="6858000" cy="9144000"/>
  <p:embeddedFontLst>
    <p:embeddedFont>
      <p:font typeface="Aribau Grotesk" panose="020B0604020202020204" charset="0"/>
      <p:regular r:id="rId12"/>
    </p:embeddedFont>
    <p:embeddedFont>
      <p:font typeface="Aribau Grotesk Bold" panose="020B0604020202020204" charset="0"/>
      <p:regular r:id="rId13"/>
      <p:bold r:id="rId14"/>
    </p:embeddedFont>
    <p:embeddedFont>
      <p:font typeface="Aribau Grotesk Italics" panose="020B0604020202020204" charset="0"/>
      <p:regular r:id="rId15"/>
      <p:italic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4485"/>
    <a:srgbClr val="F4F3EC"/>
    <a:srgbClr val="845EA4"/>
    <a:srgbClr val="EE7A6A"/>
    <a:srgbClr val="403E48"/>
    <a:srgbClr val="9EAFB3"/>
    <a:srgbClr val="ADBFC2"/>
    <a:srgbClr val="8B7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8AAFC-49BC-8B49-8352-CEDA57CDDB19}" v="2" dt="2026-07-07T11:51:24.80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46" autoAdjust="0"/>
    <p:restoredTop sz="94558" autoAdjust="0"/>
  </p:normalViewPr>
  <p:slideViewPr>
    <p:cSldViewPr>
      <p:cViewPr varScale="1">
        <p:scale>
          <a:sx n="68" d="100"/>
          <a:sy n="68" d="100"/>
        </p:scale>
        <p:origin x="230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47491-86AF-AC49-8206-948AB17BB23B}" type="datetimeFigureOut">
              <a:rPr lang="es-US" smtClean="0"/>
              <a:t>7/7/2026</a:t>
            </a:fld>
            <a:endParaRPr lang="es-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29578-4DB8-E04F-B372-6E998B581002}" type="slidenum">
              <a:rPr lang="es-US" smtClean="0"/>
              <a:t>‹#›</a:t>
            </a:fld>
            <a:endParaRPr lang="es-US"/>
          </a:p>
        </p:txBody>
      </p:sp>
    </p:spTree>
    <p:extLst>
      <p:ext uri="{BB962C8B-B14F-4D97-AF65-F5344CB8AC3E}">
        <p14:creationId xmlns:p14="http://schemas.microsoft.com/office/powerpoint/2010/main" val="1944851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A77A4-1D7B-D6F2-0BEE-F85255E239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297A3-AE2E-0078-761A-E8A572C51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C408BC-79F0-81C4-A154-1E9274DFF0AF}"/>
              </a:ext>
            </a:extLst>
          </p:cNvPr>
          <p:cNvSpPr>
            <a:spLocks noGrp="1"/>
          </p:cNvSpPr>
          <p:nvPr>
            <p:ph type="body" idx="1"/>
          </p:nvPr>
        </p:nvSpPr>
        <p:spPr/>
        <p:txBody>
          <a:bodyPr/>
          <a:lstStyle/>
          <a:p>
            <a:endParaRPr lang="en-ES" dirty="0"/>
          </a:p>
        </p:txBody>
      </p:sp>
      <p:sp>
        <p:nvSpPr>
          <p:cNvPr id="4" name="Slide Number Placeholder 3">
            <a:extLst>
              <a:ext uri="{FF2B5EF4-FFF2-40B4-BE49-F238E27FC236}">
                <a16:creationId xmlns:a16="http://schemas.microsoft.com/office/drawing/2014/main" id="{B3576A16-DEED-6B32-12C8-FD77FDA1C8CE}"/>
              </a:ext>
            </a:extLst>
          </p:cNvPr>
          <p:cNvSpPr>
            <a:spLocks noGrp="1"/>
          </p:cNvSpPr>
          <p:nvPr>
            <p:ph type="sldNum" sz="quarter" idx="5"/>
          </p:nvPr>
        </p:nvSpPr>
        <p:spPr/>
        <p:txBody>
          <a:bodyPr/>
          <a:lstStyle/>
          <a:p>
            <a:fld id="{9DD29578-4DB8-E04F-B372-6E998B581002}" type="slidenum">
              <a:rPr lang="es-US" smtClean="0"/>
              <a:t>3</a:t>
            </a:fld>
            <a:endParaRPr lang="es-US"/>
          </a:p>
        </p:txBody>
      </p:sp>
    </p:spTree>
    <p:extLst>
      <p:ext uri="{BB962C8B-B14F-4D97-AF65-F5344CB8AC3E}">
        <p14:creationId xmlns:p14="http://schemas.microsoft.com/office/powerpoint/2010/main" val="396987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C5E24-5DE0-201A-ACC9-CD06B7F9E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62EE4-0265-9F6D-937E-5E35598E92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BBAAAD-7C59-DD29-4707-32725B50C46E}"/>
              </a:ext>
            </a:extLst>
          </p:cNvPr>
          <p:cNvSpPr>
            <a:spLocks noGrp="1"/>
          </p:cNvSpPr>
          <p:nvPr>
            <p:ph type="body" idx="1"/>
          </p:nvPr>
        </p:nvSpPr>
        <p:spPr/>
        <p:txBody>
          <a:bodyPr/>
          <a:lstStyle/>
          <a:p>
            <a:endParaRPr lang="en-ES" dirty="0"/>
          </a:p>
        </p:txBody>
      </p:sp>
      <p:sp>
        <p:nvSpPr>
          <p:cNvPr id="4" name="Slide Number Placeholder 3">
            <a:extLst>
              <a:ext uri="{FF2B5EF4-FFF2-40B4-BE49-F238E27FC236}">
                <a16:creationId xmlns:a16="http://schemas.microsoft.com/office/drawing/2014/main" id="{998CB50F-41AD-017D-AD90-E599ED363B04}"/>
              </a:ext>
            </a:extLst>
          </p:cNvPr>
          <p:cNvSpPr>
            <a:spLocks noGrp="1"/>
          </p:cNvSpPr>
          <p:nvPr>
            <p:ph type="sldNum" sz="quarter" idx="5"/>
          </p:nvPr>
        </p:nvSpPr>
        <p:spPr/>
        <p:txBody>
          <a:bodyPr/>
          <a:lstStyle/>
          <a:p>
            <a:fld id="{9DD29578-4DB8-E04F-B372-6E998B581002}" type="slidenum">
              <a:rPr lang="es-US" smtClean="0"/>
              <a:t>4</a:t>
            </a:fld>
            <a:endParaRPr lang="es-US"/>
          </a:p>
        </p:txBody>
      </p:sp>
    </p:spTree>
    <p:extLst>
      <p:ext uri="{BB962C8B-B14F-4D97-AF65-F5344CB8AC3E}">
        <p14:creationId xmlns:p14="http://schemas.microsoft.com/office/powerpoint/2010/main" val="119533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t>
            </a:r>
            <a:r>
              <a:rPr lang="en-ES" dirty="0"/>
              <a:t>xpand on best interest</a:t>
            </a:r>
          </a:p>
        </p:txBody>
      </p:sp>
      <p:sp>
        <p:nvSpPr>
          <p:cNvPr id="4" name="Slide Number Placeholder 3"/>
          <p:cNvSpPr>
            <a:spLocks noGrp="1"/>
          </p:cNvSpPr>
          <p:nvPr>
            <p:ph type="sldNum" sz="quarter" idx="5"/>
          </p:nvPr>
        </p:nvSpPr>
        <p:spPr/>
        <p:txBody>
          <a:bodyPr/>
          <a:lstStyle/>
          <a:p>
            <a:fld id="{9DD29578-4DB8-E04F-B372-6E998B581002}" type="slidenum">
              <a:rPr lang="es-US" smtClean="0"/>
              <a:t>5</a:t>
            </a:fld>
            <a:endParaRPr lang="es-US"/>
          </a:p>
        </p:txBody>
      </p:sp>
    </p:spTree>
    <p:extLst>
      <p:ext uri="{BB962C8B-B14F-4D97-AF65-F5344CB8AC3E}">
        <p14:creationId xmlns:p14="http://schemas.microsoft.com/office/powerpoint/2010/main" val="355998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r>
              <a:rPr lang="en-ES" dirty="0"/>
              <a:t>hange this layout</a:t>
            </a:r>
          </a:p>
        </p:txBody>
      </p:sp>
      <p:sp>
        <p:nvSpPr>
          <p:cNvPr id="4" name="Slide Number Placeholder 3"/>
          <p:cNvSpPr>
            <a:spLocks noGrp="1"/>
          </p:cNvSpPr>
          <p:nvPr>
            <p:ph type="sldNum" sz="quarter" idx="5"/>
          </p:nvPr>
        </p:nvSpPr>
        <p:spPr/>
        <p:txBody>
          <a:bodyPr/>
          <a:lstStyle/>
          <a:p>
            <a:fld id="{9DD29578-4DB8-E04F-B372-6E998B581002}" type="slidenum">
              <a:rPr lang="es-US" smtClean="0"/>
              <a:t>7</a:t>
            </a:fld>
            <a:endParaRPr lang="es-US"/>
          </a:p>
        </p:txBody>
      </p:sp>
    </p:spTree>
    <p:extLst>
      <p:ext uri="{BB962C8B-B14F-4D97-AF65-F5344CB8AC3E}">
        <p14:creationId xmlns:p14="http://schemas.microsoft.com/office/powerpoint/2010/main" val="385635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t>Change </a:t>
            </a:r>
            <a:r>
              <a:rPr lang="es-US" dirty="0" err="1"/>
              <a:t>this</a:t>
            </a:r>
            <a:r>
              <a:rPr lang="es-US" dirty="0"/>
              <a:t> </a:t>
            </a:r>
            <a:r>
              <a:rPr lang="es-US" dirty="0" err="1"/>
              <a:t>layout</a:t>
            </a:r>
            <a:endParaRPr lang="es-US" dirty="0"/>
          </a:p>
        </p:txBody>
      </p:sp>
      <p:sp>
        <p:nvSpPr>
          <p:cNvPr id="4" name="Marcador de número de diapositiva 3"/>
          <p:cNvSpPr>
            <a:spLocks noGrp="1"/>
          </p:cNvSpPr>
          <p:nvPr>
            <p:ph type="sldNum" sz="quarter" idx="5"/>
          </p:nvPr>
        </p:nvSpPr>
        <p:spPr/>
        <p:txBody>
          <a:bodyPr/>
          <a:lstStyle/>
          <a:p>
            <a:fld id="{9DD29578-4DB8-E04F-B372-6E998B581002}" type="slidenum">
              <a:rPr lang="es-US" smtClean="0"/>
              <a:t>8</a:t>
            </a:fld>
            <a:endParaRPr lang="es-US"/>
          </a:p>
        </p:txBody>
      </p:sp>
    </p:spTree>
    <p:extLst>
      <p:ext uri="{BB962C8B-B14F-4D97-AF65-F5344CB8AC3E}">
        <p14:creationId xmlns:p14="http://schemas.microsoft.com/office/powerpoint/2010/main" val="3667283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9E507-EB14-F781-ACDA-1929FAACB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859F9-7993-1AA5-201F-4E1B9739E2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994161-541E-8534-783E-F90CDC6CC6E1}"/>
              </a:ext>
            </a:extLst>
          </p:cNvPr>
          <p:cNvSpPr>
            <a:spLocks noGrp="1"/>
          </p:cNvSpPr>
          <p:nvPr>
            <p:ph type="body" idx="1"/>
          </p:nvPr>
        </p:nvSpPr>
        <p:spPr/>
        <p:txBody>
          <a:bodyPr/>
          <a:lstStyle/>
          <a:p>
            <a:endParaRPr lang="en-ES" dirty="0"/>
          </a:p>
        </p:txBody>
      </p:sp>
      <p:sp>
        <p:nvSpPr>
          <p:cNvPr id="4" name="Slide Number Placeholder 3">
            <a:extLst>
              <a:ext uri="{FF2B5EF4-FFF2-40B4-BE49-F238E27FC236}">
                <a16:creationId xmlns:a16="http://schemas.microsoft.com/office/drawing/2014/main" id="{DC5AC419-DD28-98A9-D3C9-992DE1C1B545}"/>
              </a:ext>
            </a:extLst>
          </p:cNvPr>
          <p:cNvSpPr>
            <a:spLocks noGrp="1"/>
          </p:cNvSpPr>
          <p:nvPr>
            <p:ph type="sldNum" sz="quarter" idx="5"/>
          </p:nvPr>
        </p:nvSpPr>
        <p:spPr/>
        <p:txBody>
          <a:bodyPr/>
          <a:lstStyle/>
          <a:p>
            <a:fld id="{9DD29578-4DB8-E04F-B372-6E998B581002}" type="slidenum">
              <a:rPr lang="es-US" smtClean="0"/>
              <a:t>9</a:t>
            </a:fld>
            <a:endParaRPr lang="es-US"/>
          </a:p>
        </p:txBody>
      </p:sp>
    </p:spTree>
    <p:extLst>
      <p:ext uri="{BB962C8B-B14F-4D97-AF65-F5344CB8AC3E}">
        <p14:creationId xmlns:p14="http://schemas.microsoft.com/office/powerpoint/2010/main" val="134372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2.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3EB"/>
        </a:solidFill>
        <a:effectLst/>
      </p:bgPr>
    </p:bg>
    <p:spTree>
      <p:nvGrpSpPr>
        <p:cNvPr id="1" name=""/>
        <p:cNvGrpSpPr/>
        <p:nvPr/>
      </p:nvGrpSpPr>
      <p:grpSpPr>
        <a:xfrm>
          <a:off x="0" y="0"/>
          <a:ext cx="0" cy="0"/>
          <a:chOff x="0" y="0"/>
          <a:chExt cx="0" cy="0"/>
        </a:xfrm>
      </p:grpSpPr>
      <p:sp>
        <p:nvSpPr>
          <p:cNvPr id="7" name="TextBox 7"/>
          <p:cNvSpPr txBox="1"/>
          <p:nvPr/>
        </p:nvSpPr>
        <p:spPr>
          <a:xfrm>
            <a:off x="8260797" y="1520384"/>
            <a:ext cx="9259442" cy="1846659"/>
          </a:xfrm>
          <a:prstGeom prst="rect">
            <a:avLst/>
          </a:prstGeom>
        </p:spPr>
        <p:txBody>
          <a:bodyPr wrap="square" lIns="0" tIns="0" rIns="0" bIns="0" rtlCol="0" anchor="t">
            <a:spAutoFit/>
          </a:bodyPr>
          <a:lstStyle/>
          <a:p>
            <a:r>
              <a:rPr lang="en-US" sz="6000" b="1" dirty="0">
                <a:solidFill>
                  <a:srgbClr val="614485"/>
                </a:solidFill>
                <a:latin typeface="Aribau Grotesk Bold"/>
                <a:ea typeface="Aribau Grotesk Bold"/>
                <a:cs typeface="Aribau Grotesk Bold"/>
                <a:sym typeface="Aribau Grotesk Bold"/>
              </a:rPr>
              <a:t>Ending forced sterilization</a:t>
            </a:r>
          </a:p>
        </p:txBody>
      </p:sp>
      <p:sp>
        <p:nvSpPr>
          <p:cNvPr id="9" name="TextBox 9"/>
          <p:cNvSpPr txBox="1"/>
          <p:nvPr/>
        </p:nvSpPr>
        <p:spPr>
          <a:xfrm>
            <a:off x="8293455" y="3551671"/>
            <a:ext cx="8394345" cy="1102866"/>
          </a:xfrm>
          <a:prstGeom prst="rect">
            <a:avLst/>
          </a:prstGeom>
        </p:spPr>
        <p:txBody>
          <a:bodyPr wrap="square" lIns="0" tIns="0" rIns="0" bIns="0" rtlCol="0" anchor="t">
            <a:spAutoFit/>
          </a:bodyPr>
          <a:lstStyle/>
          <a:p>
            <a:pPr>
              <a:lnSpc>
                <a:spcPts val="4250"/>
              </a:lnSpc>
            </a:pPr>
            <a:r>
              <a:rPr lang="en-US" sz="3600" i="1" dirty="0">
                <a:solidFill>
                  <a:srgbClr val="614485"/>
                </a:solidFill>
                <a:latin typeface="Aribau Grotesk Italics"/>
                <a:ea typeface="Aribau Grotesk Italics"/>
                <a:cs typeface="Aribau Grotesk Italics"/>
                <a:sym typeface="Aribau Grotesk Italics"/>
              </a:rPr>
              <a:t>A global perspective based on a multi-year, international research project</a:t>
            </a:r>
          </a:p>
        </p:txBody>
      </p:sp>
      <p:grpSp>
        <p:nvGrpSpPr>
          <p:cNvPr id="11" name="Group 2">
            <a:extLst>
              <a:ext uri="{FF2B5EF4-FFF2-40B4-BE49-F238E27FC236}">
                <a16:creationId xmlns:a16="http://schemas.microsoft.com/office/drawing/2014/main" id="{1016D7DA-0347-A915-C450-07C901C7BFE3}"/>
              </a:ext>
            </a:extLst>
          </p:cNvPr>
          <p:cNvGrpSpPr/>
          <p:nvPr/>
        </p:nvGrpSpPr>
        <p:grpSpPr>
          <a:xfrm>
            <a:off x="0" y="8812731"/>
            <a:ext cx="18288000" cy="1474269"/>
            <a:chOff x="0" y="0"/>
            <a:chExt cx="23018340" cy="2709333"/>
          </a:xfrm>
        </p:grpSpPr>
        <p:sp>
          <p:nvSpPr>
            <p:cNvPr id="12" name="Freeform 3">
              <a:extLst>
                <a:ext uri="{FF2B5EF4-FFF2-40B4-BE49-F238E27FC236}">
                  <a16:creationId xmlns:a16="http://schemas.microsoft.com/office/drawing/2014/main" id="{A631692C-88FD-E83B-2D6A-0648802ABA05}"/>
                </a:ext>
              </a:extLst>
            </p:cNvPr>
            <p:cNvSpPr/>
            <p:nvPr/>
          </p:nvSpPr>
          <p:spPr>
            <a:xfrm>
              <a:off x="0" y="0"/>
              <a:ext cx="23018339" cy="2709333"/>
            </a:xfrm>
            <a:custGeom>
              <a:avLst/>
              <a:gdLst/>
              <a:ahLst/>
              <a:cxnLst/>
              <a:rect l="l" t="t" r="r" b="b"/>
              <a:pathLst>
                <a:path w="23018339" h="2709333">
                  <a:moveTo>
                    <a:pt x="0" y="0"/>
                  </a:moveTo>
                  <a:lnTo>
                    <a:pt x="23018339" y="0"/>
                  </a:lnTo>
                  <a:lnTo>
                    <a:pt x="23018339" y="2709333"/>
                  </a:lnTo>
                  <a:lnTo>
                    <a:pt x="0" y="2709333"/>
                  </a:lnTo>
                  <a:close/>
                </a:path>
              </a:pathLst>
            </a:custGeom>
            <a:solidFill>
              <a:srgbClr val="614485"/>
            </a:solidFill>
          </p:spPr>
          <p:txBody>
            <a:bodyPr/>
            <a:lstStyle/>
            <a:p>
              <a:endParaRPr lang="es-US"/>
            </a:p>
          </p:txBody>
        </p:sp>
        <p:sp>
          <p:nvSpPr>
            <p:cNvPr id="13" name="TextBox 4">
              <a:extLst>
                <a:ext uri="{FF2B5EF4-FFF2-40B4-BE49-F238E27FC236}">
                  <a16:creationId xmlns:a16="http://schemas.microsoft.com/office/drawing/2014/main" id="{836CD0B1-07E6-624A-C529-8B7829077BD9}"/>
                </a:ext>
              </a:extLst>
            </p:cNvPr>
            <p:cNvSpPr txBox="1"/>
            <p:nvPr/>
          </p:nvSpPr>
          <p:spPr>
            <a:xfrm>
              <a:off x="0" y="-9525"/>
              <a:ext cx="23018340" cy="2718858"/>
            </a:xfrm>
            <a:prstGeom prst="rect">
              <a:avLst/>
            </a:prstGeom>
          </p:spPr>
          <p:txBody>
            <a:bodyPr lIns="71438" tIns="71438" rIns="71438" bIns="71438" rtlCol="0" anchor="ctr"/>
            <a:lstStyle/>
            <a:p>
              <a:pPr algn="ctr">
                <a:lnSpc>
                  <a:spcPts val="393"/>
                </a:lnSpc>
              </a:pPr>
              <a:endParaRPr/>
            </a:p>
          </p:txBody>
        </p:sp>
      </p:grpSp>
      <p:pic>
        <p:nvPicPr>
          <p:cNvPr id="10" name="Imagen 9" descr="The cover page of the technical version of the report (English), which reads, “My Body (but not) My Choice.”">
            <a:extLst>
              <a:ext uri="{FF2B5EF4-FFF2-40B4-BE49-F238E27FC236}">
                <a16:creationId xmlns:a16="http://schemas.microsoft.com/office/drawing/2014/main" id="{40D7D966-CAAE-7668-9ED5-B37B90BE998F}"/>
              </a:ext>
            </a:extLst>
          </p:cNvPr>
          <p:cNvPicPr>
            <a:picLocks noChangeAspect="1"/>
          </p:cNvPicPr>
          <p:nvPr/>
        </p:nvPicPr>
        <p:blipFill rotWithShape="1">
          <a:blip r:embed="rId2"/>
          <a:srcRect t="1995"/>
          <a:stretch/>
        </p:blipFill>
        <p:spPr>
          <a:xfrm>
            <a:off x="1066800" y="991182"/>
            <a:ext cx="5952774" cy="8304635"/>
          </a:xfrm>
          <a:prstGeom prst="rect">
            <a:avLst/>
          </a:prstGeom>
          <a:effectLst>
            <a:outerShdw blurRad="508000" dist="101600" dir="5400000" sx="101000" sy="101000" algn="tl" rotWithShape="0">
              <a:prstClr val="black">
                <a:alpha val="43566"/>
              </a:prstClr>
            </a:outerShdw>
          </a:effectLst>
        </p:spPr>
      </p:pic>
      <p:sp>
        <p:nvSpPr>
          <p:cNvPr id="14" name="Freeform 6">
            <a:extLst>
              <a:ext uri="{FF2B5EF4-FFF2-40B4-BE49-F238E27FC236}">
                <a16:creationId xmlns:a16="http://schemas.microsoft.com/office/drawing/2014/main" id="{F842F3FE-88D6-4AFA-C357-5F954A507F9D}"/>
              </a:ext>
            </a:extLst>
          </p:cNvPr>
          <p:cNvSpPr/>
          <p:nvPr/>
        </p:nvSpPr>
        <p:spPr>
          <a:xfrm>
            <a:off x="15011400" y="8997359"/>
            <a:ext cx="2828573" cy="1048419"/>
          </a:xfrm>
          <a:custGeom>
            <a:avLst/>
            <a:gdLst/>
            <a:ahLst/>
            <a:cxnLst/>
            <a:rect l="l" t="t" r="r" b="b"/>
            <a:pathLst>
              <a:path w="1641276" h="614003">
                <a:moveTo>
                  <a:pt x="0" y="0"/>
                </a:moveTo>
                <a:lnTo>
                  <a:pt x="1641276" y="0"/>
                </a:lnTo>
                <a:lnTo>
                  <a:pt x="1641276" y="614003"/>
                </a:lnTo>
                <a:lnTo>
                  <a:pt x="0" y="614003"/>
                </a:lnTo>
                <a:lnTo>
                  <a:pt x="0" y="0"/>
                </a:lnTo>
                <a:close/>
              </a:path>
            </a:pathLst>
          </a:custGeom>
          <a:blipFill>
            <a:blip r:embed="rId3"/>
            <a:stretch>
              <a:fillRect/>
            </a:stretch>
          </a:blipFill>
        </p:spPr>
        <p:txBody>
          <a:bodyPr/>
          <a:lstStyle/>
          <a:p>
            <a:endParaRPr lang="es-US"/>
          </a:p>
        </p:txBody>
      </p:sp>
      <p:sp>
        <p:nvSpPr>
          <p:cNvPr id="16" name="CuadroTexto 15">
            <a:extLst>
              <a:ext uri="{FF2B5EF4-FFF2-40B4-BE49-F238E27FC236}">
                <a16:creationId xmlns:a16="http://schemas.microsoft.com/office/drawing/2014/main" id="{6348437D-4E0F-0965-8FF1-77A4E2169ED4}"/>
              </a:ext>
            </a:extLst>
          </p:cNvPr>
          <p:cNvSpPr txBox="1"/>
          <p:nvPr/>
        </p:nvSpPr>
        <p:spPr>
          <a:xfrm>
            <a:off x="10566418" y="6872504"/>
            <a:ext cx="4648200" cy="1569660"/>
          </a:xfrm>
          <a:prstGeom prst="rect">
            <a:avLst/>
          </a:prstGeom>
          <a:noFill/>
        </p:spPr>
        <p:txBody>
          <a:bodyPr wrap="square">
            <a:spAutoFit/>
          </a:bodyPr>
          <a:lstStyle/>
          <a:p>
            <a:r>
              <a:rPr lang="en-US" sz="2400" b="1" dirty="0">
                <a:solidFill>
                  <a:schemeClr val="tx1">
                    <a:lumMod val="65000"/>
                    <a:lumOff val="35000"/>
                  </a:schemeClr>
                </a:solidFill>
                <a:latin typeface="Aribau Grotesk"/>
                <a:ea typeface="Aribau Grotesk"/>
                <a:cs typeface="Aribau Grotesk"/>
                <a:sym typeface="Aribau Grotesk"/>
              </a:rPr>
              <a:t>EESC Public Hearing on </a:t>
            </a:r>
          </a:p>
          <a:p>
            <a:r>
              <a:rPr lang="en-US" sz="2400" b="1" dirty="0">
                <a:solidFill>
                  <a:schemeClr val="tx1">
                    <a:lumMod val="65000"/>
                    <a:lumOff val="35000"/>
                  </a:schemeClr>
                </a:solidFill>
                <a:latin typeface="Aribau Grotesk"/>
                <a:ea typeface="Aribau Grotesk"/>
                <a:cs typeface="Aribau Grotesk"/>
                <a:sym typeface="Aribau Grotesk"/>
              </a:rPr>
              <a:t>Ending Forced </a:t>
            </a:r>
            <a:r>
              <a:rPr lang="en-US" sz="2400" b="1" dirty="0" err="1">
                <a:solidFill>
                  <a:schemeClr val="tx1">
                    <a:lumMod val="65000"/>
                    <a:lumOff val="35000"/>
                  </a:schemeClr>
                </a:solidFill>
                <a:latin typeface="Aribau Grotesk"/>
                <a:ea typeface="Aribau Grotesk"/>
                <a:cs typeface="Aribau Grotesk"/>
                <a:sym typeface="Aribau Grotesk"/>
              </a:rPr>
              <a:t>Sterilisation</a:t>
            </a:r>
            <a:endParaRPr lang="en-US" sz="2400" b="1" dirty="0">
              <a:solidFill>
                <a:schemeClr val="tx1">
                  <a:lumMod val="65000"/>
                  <a:lumOff val="35000"/>
                </a:schemeClr>
              </a:solidFill>
              <a:latin typeface="Aribau Grotesk"/>
              <a:ea typeface="Aribau Grotesk"/>
              <a:cs typeface="Aribau Grotesk"/>
              <a:sym typeface="Aribau Grotesk"/>
            </a:endParaRPr>
          </a:p>
          <a:p>
            <a:endParaRPr lang="en-US" sz="2400" dirty="0">
              <a:solidFill>
                <a:schemeClr val="tx1">
                  <a:lumMod val="65000"/>
                  <a:lumOff val="35000"/>
                </a:schemeClr>
              </a:solidFill>
              <a:latin typeface="Aribau Grotesk"/>
              <a:ea typeface="Aribau Grotesk"/>
              <a:cs typeface="Aribau Grotesk"/>
              <a:sym typeface="Aribau Grotesk"/>
            </a:endParaRPr>
          </a:p>
          <a:p>
            <a:r>
              <a:rPr lang="en-US" sz="2400" dirty="0">
                <a:solidFill>
                  <a:schemeClr val="tx1">
                    <a:lumMod val="65000"/>
                    <a:lumOff val="35000"/>
                  </a:schemeClr>
                </a:solidFill>
                <a:latin typeface="Aribau Grotesk"/>
                <a:ea typeface="Aribau Grotesk"/>
                <a:cs typeface="Aribau Grotesk"/>
                <a:sym typeface="Aribau Grotesk"/>
              </a:rPr>
              <a:t>8 July 2026</a:t>
            </a:r>
          </a:p>
        </p:txBody>
      </p:sp>
      <p:pic>
        <p:nvPicPr>
          <p:cNvPr id="17" name="Imagen 16">
            <a:extLst>
              <a:ext uri="{FF2B5EF4-FFF2-40B4-BE49-F238E27FC236}">
                <a16:creationId xmlns:a16="http://schemas.microsoft.com/office/drawing/2014/main" id="{02B0CA85-B29D-F3A9-A5FD-2DC0B35F6580}"/>
              </a:ext>
            </a:extLst>
          </p:cNvPr>
          <p:cNvPicPr>
            <a:picLocks noChangeAspect="1"/>
          </p:cNvPicPr>
          <p:nvPr/>
        </p:nvPicPr>
        <p:blipFill>
          <a:blip r:embed="rId4"/>
          <a:stretch>
            <a:fillRect/>
          </a:stretch>
        </p:blipFill>
        <p:spPr>
          <a:xfrm>
            <a:off x="8293455" y="6822740"/>
            <a:ext cx="1981200" cy="1581324"/>
          </a:xfrm>
          <a:prstGeom prst="rect">
            <a:avLst/>
          </a:prstGeom>
        </p:spPr>
      </p:pic>
      <p:sp>
        <p:nvSpPr>
          <p:cNvPr id="19" name="CuadroTexto 18">
            <a:extLst>
              <a:ext uri="{FF2B5EF4-FFF2-40B4-BE49-F238E27FC236}">
                <a16:creationId xmlns:a16="http://schemas.microsoft.com/office/drawing/2014/main" id="{5B277DDE-AE58-BEA2-4E1D-8E8800603AD3}"/>
              </a:ext>
            </a:extLst>
          </p:cNvPr>
          <p:cNvSpPr txBox="1"/>
          <p:nvPr/>
        </p:nvSpPr>
        <p:spPr>
          <a:xfrm>
            <a:off x="8260797" y="5143500"/>
            <a:ext cx="8775345" cy="830997"/>
          </a:xfrm>
          <a:prstGeom prst="rect">
            <a:avLst/>
          </a:prstGeom>
          <a:noFill/>
        </p:spPr>
        <p:txBody>
          <a:bodyPr wrap="square">
            <a:spAutoFit/>
          </a:bodyPr>
          <a:lstStyle/>
          <a:p>
            <a:r>
              <a:rPr lang="en-US" sz="2400" b="1" dirty="0">
                <a:solidFill>
                  <a:srgbClr val="614485"/>
                </a:solidFill>
                <a:latin typeface="Aribau Grotesk"/>
                <a:ea typeface="Aribau Grotesk"/>
                <a:cs typeface="Aribau Grotesk"/>
                <a:sym typeface="Aribau Grotesk"/>
              </a:rPr>
              <a:t>Alana Carvalho</a:t>
            </a:r>
          </a:p>
          <a:p>
            <a:r>
              <a:rPr lang="en-US" sz="2400" dirty="0">
                <a:solidFill>
                  <a:srgbClr val="614485"/>
                </a:solidFill>
                <a:latin typeface="Aribau Grotesk"/>
                <a:ea typeface="Aribau Grotesk"/>
                <a:cs typeface="Aribau Grotesk"/>
                <a:sym typeface="Aribau Grotesk"/>
              </a:rPr>
              <a:t>Senior Program Officer, Women Enabled International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EB"/>
        </a:solidFill>
        <a:effectLst/>
      </p:bgPr>
    </p:bg>
    <p:spTree>
      <p:nvGrpSpPr>
        <p:cNvPr id="1" name=""/>
        <p:cNvGrpSpPr/>
        <p:nvPr/>
      </p:nvGrpSpPr>
      <p:grpSpPr>
        <a:xfrm>
          <a:off x="0" y="0"/>
          <a:ext cx="0" cy="0"/>
          <a:chOff x="0" y="0"/>
          <a:chExt cx="0" cy="0"/>
        </a:xfrm>
      </p:grpSpPr>
      <p:sp>
        <p:nvSpPr>
          <p:cNvPr id="6" name="Freeform 6"/>
          <p:cNvSpPr/>
          <p:nvPr/>
        </p:nvSpPr>
        <p:spPr>
          <a:xfrm>
            <a:off x="15665297" y="9311716"/>
            <a:ext cx="1641276" cy="614003"/>
          </a:xfrm>
          <a:custGeom>
            <a:avLst/>
            <a:gdLst/>
            <a:ahLst/>
            <a:cxnLst/>
            <a:rect l="l" t="t" r="r" b="b"/>
            <a:pathLst>
              <a:path w="1641276" h="614003">
                <a:moveTo>
                  <a:pt x="0" y="0"/>
                </a:moveTo>
                <a:lnTo>
                  <a:pt x="1641276" y="0"/>
                </a:lnTo>
                <a:lnTo>
                  <a:pt x="1641276" y="614003"/>
                </a:lnTo>
                <a:lnTo>
                  <a:pt x="0" y="614003"/>
                </a:lnTo>
                <a:lnTo>
                  <a:pt x="0" y="0"/>
                </a:lnTo>
                <a:close/>
              </a:path>
            </a:pathLst>
          </a:custGeom>
          <a:blipFill>
            <a:blip r:embed="rId2"/>
            <a:stretch>
              <a:fillRect/>
            </a:stretch>
          </a:blipFill>
        </p:spPr>
        <p:txBody>
          <a:bodyPr/>
          <a:lstStyle/>
          <a:p>
            <a:endParaRPr lang="es-US"/>
          </a:p>
        </p:txBody>
      </p:sp>
      <p:sp>
        <p:nvSpPr>
          <p:cNvPr id="8" name="TextBox 8"/>
          <p:cNvSpPr txBox="1"/>
          <p:nvPr/>
        </p:nvSpPr>
        <p:spPr>
          <a:xfrm>
            <a:off x="1295400" y="419100"/>
            <a:ext cx="10744200" cy="936282"/>
          </a:xfrm>
          <a:prstGeom prst="rect">
            <a:avLst/>
          </a:prstGeom>
        </p:spPr>
        <p:txBody>
          <a:bodyPr wrap="square" lIns="0" tIns="0" rIns="0" bIns="0" rtlCol="0" anchor="t">
            <a:spAutoFit/>
          </a:bodyPr>
          <a:lstStyle/>
          <a:p>
            <a:pPr>
              <a:lnSpc>
                <a:spcPts val="7715"/>
              </a:lnSpc>
            </a:pPr>
            <a:r>
              <a:rPr lang="en-US" sz="5511" b="1" dirty="0">
                <a:solidFill>
                  <a:srgbClr val="845EA4"/>
                </a:solidFill>
                <a:latin typeface="Aribau Grotesk Bold"/>
                <a:ea typeface="Aribau Grotesk Bold"/>
                <a:cs typeface="Aribau Grotesk Bold"/>
                <a:sym typeface="Aribau Grotesk Bold"/>
              </a:rPr>
              <a:t>What will we discuss today?</a:t>
            </a:r>
          </a:p>
        </p:txBody>
      </p:sp>
      <p:grpSp>
        <p:nvGrpSpPr>
          <p:cNvPr id="12" name="Group 2">
            <a:extLst>
              <a:ext uri="{FF2B5EF4-FFF2-40B4-BE49-F238E27FC236}">
                <a16:creationId xmlns:a16="http://schemas.microsoft.com/office/drawing/2014/main" id="{EC069846-BD6E-AF57-985A-B0A90B282AD2}"/>
              </a:ext>
            </a:extLst>
          </p:cNvPr>
          <p:cNvGrpSpPr/>
          <p:nvPr/>
        </p:nvGrpSpPr>
        <p:grpSpPr>
          <a:xfrm>
            <a:off x="0" y="8812731"/>
            <a:ext cx="18288000" cy="1474269"/>
            <a:chOff x="0" y="0"/>
            <a:chExt cx="23018340" cy="2709333"/>
          </a:xfrm>
          <a:solidFill>
            <a:srgbClr val="614485"/>
          </a:solidFill>
        </p:grpSpPr>
        <p:sp>
          <p:nvSpPr>
            <p:cNvPr id="13" name="Freeform 3">
              <a:extLst>
                <a:ext uri="{FF2B5EF4-FFF2-40B4-BE49-F238E27FC236}">
                  <a16:creationId xmlns:a16="http://schemas.microsoft.com/office/drawing/2014/main" id="{DDE7D5CF-25AC-334C-8703-4E587174A137}"/>
                </a:ext>
              </a:extLst>
            </p:cNvPr>
            <p:cNvSpPr/>
            <p:nvPr/>
          </p:nvSpPr>
          <p:spPr>
            <a:xfrm>
              <a:off x="0" y="0"/>
              <a:ext cx="23018339" cy="2709333"/>
            </a:xfrm>
            <a:custGeom>
              <a:avLst/>
              <a:gdLst/>
              <a:ahLst/>
              <a:cxnLst/>
              <a:rect l="l" t="t" r="r" b="b"/>
              <a:pathLst>
                <a:path w="23018339" h="2709333">
                  <a:moveTo>
                    <a:pt x="0" y="0"/>
                  </a:moveTo>
                  <a:lnTo>
                    <a:pt x="23018339" y="0"/>
                  </a:lnTo>
                  <a:lnTo>
                    <a:pt x="23018339" y="2709333"/>
                  </a:lnTo>
                  <a:lnTo>
                    <a:pt x="0" y="2709333"/>
                  </a:lnTo>
                  <a:close/>
                </a:path>
              </a:pathLst>
            </a:custGeom>
            <a:grpFill/>
          </p:spPr>
          <p:txBody>
            <a:bodyPr/>
            <a:lstStyle/>
            <a:p>
              <a:endParaRPr lang="es-US"/>
            </a:p>
          </p:txBody>
        </p:sp>
        <p:sp>
          <p:nvSpPr>
            <p:cNvPr id="14" name="TextBox 4">
              <a:extLst>
                <a:ext uri="{FF2B5EF4-FFF2-40B4-BE49-F238E27FC236}">
                  <a16:creationId xmlns:a16="http://schemas.microsoft.com/office/drawing/2014/main" id="{1D5F1AA1-4068-C1B7-B3F9-CF91D9507325}"/>
                </a:ext>
              </a:extLst>
            </p:cNvPr>
            <p:cNvSpPr txBox="1"/>
            <p:nvPr/>
          </p:nvSpPr>
          <p:spPr>
            <a:xfrm>
              <a:off x="0" y="-9525"/>
              <a:ext cx="23018340" cy="2718858"/>
            </a:xfrm>
            <a:prstGeom prst="rect">
              <a:avLst/>
            </a:prstGeom>
            <a:solidFill>
              <a:srgbClr val="614485"/>
            </a:solidFill>
          </p:spPr>
          <p:txBody>
            <a:bodyPr lIns="71438" tIns="71438" rIns="71438" bIns="71438" rtlCol="0" anchor="ctr"/>
            <a:lstStyle/>
            <a:p>
              <a:pPr algn="ctr">
                <a:lnSpc>
                  <a:spcPts val="393"/>
                </a:lnSpc>
              </a:pPr>
              <a:endParaRPr dirty="0"/>
            </a:p>
          </p:txBody>
        </p:sp>
      </p:grpSp>
      <p:sp>
        <p:nvSpPr>
          <p:cNvPr id="15" name="Freeform 6">
            <a:extLst>
              <a:ext uri="{FF2B5EF4-FFF2-40B4-BE49-F238E27FC236}">
                <a16:creationId xmlns:a16="http://schemas.microsoft.com/office/drawing/2014/main" id="{28982BEE-A4FF-F798-E8A5-CDDAFBA20911}"/>
              </a:ext>
            </a:extLst>
          </p:cNvPr>
          <p:cNvSpPr/>
          <p:nvPr/>
        </p:nvSpPr>
        <p:spPr>
          <a:xfrm>
            <a:off x="15011400" y="8997359"/>
            <a:ext cx="2828573" cy="1048419"/>
          </a:xfrm>
          <a:custGeom>
            <a:avLst/>
            <a:gdLst/>
            <a:ahLst/>
            <a:cxnLst/>
            <a:rect l="l" t="t" r="r" b="b"/>
            <a:pathLst>
              <a:path w="1641276" h="614003">
                <a:moveTo>
                  <a:pt x="0" y="0"/>
                </a:moveTo>
                <a:lnTo>
                  <a:pt x="1641276" y="0"/>
                </a:lnTo>
                <a:lnTo>
                  <a:pt x="1641276" y="614003"/>
                </a:lnTo>
                <a:lnTo>
                  <a:pt x="0" y="614003"/>
                </a:lnTo>
                <a:lnTo>
                  <a:pt x="0" y="0"/>
                </a:lnTo>
                <a:close/>
              </a:path>
            </a:pathLst>
          </a:custGeom>
          <a:blipFill>
            <a:blip r:embed="rId2"/>
            <a:stretch>
              <a:fillRect/>
            </a:stretch>
          </a:blipFill>
        </p:spPr>
        <p:txBody>
          <a:bodyPr/>
          <a:lstStyle/>
          <a:p>
            <a:endParaRPr lang="es-US"/>
          </a:p>
        </p:txBody>
      </p:sp>
      <p:graphicFrame>
        <p:nvGraphicFramePr>
          <p:cNvPr id="16" name="Tabla 15">
            <a:extLst>
              <a:ext uri="{FF2B5EF4-FFF2-40B4-BE49-F238E27FC236}">
                <a16:creationId xmlns:a16="http://schemas.microsoft.com/office/drawing/2014/main" id="{C6EDF1E9-EF19-6EBF-F6D6-2C4421D34DA7}"/>
              </a:ext>
            </a:extLst>
          </p:cNvPr>
          <p:cNvGraphicFramePr>
            <a:graphicFrameLocks noGrp="1"/>
          </p:cNvGraphicFramePr>
          <p:nvPr>
            <p:extLst>
              <p:ext uri="{D42A27DB-BD31-4B8C-83A1-F6EECF244321}">
                <p14:modId xmlns:p14="http://schemas.microsoft.com/office/powerpoint/2010/main" val="3486758842"/>
              </p:ext>
            </p:extLst>
          </p:nvPr>
        </p:nvGraphicFramePr>
        <p:xfrm>
          <a:off x="2171699" y="2519545"/>
          <a:ext cx="13944600" cy="4977469"/>
        </p:xfrm>
        <a:graphic>
          <a:graphicData uri="http://schemas.openxmlformats.org/drawingml/2006/table">
            <a:tbl>
              <a:tblPr firstRow="1" bandRow="1">
                <a:tableStyleId>{ED083AE6-46FA-4A59-8FB0-9F97EB10719F}</a:tableStyleId>
              </a:tblPr>
              <a:tblGrid>
                <a:gridCol w="1562100">
                  <a:extLst>
                    <a:ext uri="{9D8B030D-6E8A-4147-A177-3AD203B41FA5}">
                      <a16:colId xmlns:a16="http://schemas.microsoft.com/office/drawing/2014/main" val="563605260"/>
                    </a:ext>
                  </a:extLst>
                </a:gridCol>
                <a:gridCol w="12382500">
                  <a:extLst>
                    <a:ext uri="{9D8B030D-6E8A-4147-A177-3AD203B41FA5}">
                      <a16:colId xmlns:a16="http://schemas.microsoft.com/office/drawing/2014/main" val="315471571"/>
                    </a:ext>
                  </a:extLst>
                </a:gridCol>
              </a:tblGrid>
              <a:tr h="1575944">
                <a:tc>
                  <a:txBody>
                    <a:bodyPr/>
                    <a:lstStyle/>
                    <a:p>
                      <a:pPr algn="ctr"/>
                      <a:endParaRPr lang="es-US" sz="3000" b="1" dirty="0">
                        <a:solidFill>
                          <a:schemeClr val="tx1">
                            <a:lumMod val="65000"/>
                            <a:lumOff val="35000"/>
                          </a:schemeClr>
                        </a:solidFill>
                      </a:endParaRPr>
                    </a:p>
                    <a:p>
                      <a:pPr algn="ctr"/>
                      <a:r>
                        <a:rPr lang="es-US" sz="4000" b="1" dirty="0">
                          <a:solidFill>
                            <a:schemeClr val="tx1">
                              <a:lumMod val="75000"/>
                              <a:lumOff val="25000"/>
                            </a:schemeClr>
                          </a:solidFill>
                        </a:rPr>
                        <a:t>1</a:t>
                      </a:r>
                      <a:endParaRPr lang="es-US" sz="3000" b="1" dirty="0">
                        <a:solidFill>
                          <a:schemeClr val="tx1">
                            <a:lumMod val="75000"/>
                            <a:lumOff val="2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000" b="0" dirty="0">
                        <a:solidFill>
                          <a:schemeClr val="tx1">
                            <a:lumMod val="65000"/>
                            <a:lumOff val="35000"/>
                          </a:schemeClr>
                        </a:solidFill>
                        <a:latin typeface="Aribau Grotesk Bold"/>
                        <a:ea typeface="Aribau Grotesk Bold"/>
                        <a:cs typeface="Aribau Grotesk Bold"/>
                        <a:sym typeface="Aribau Grotesk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lumMod val="75000"/>
                              <a:lumOff val="25000"/>
                            </a:schemeClr>
                          </a:solidFill>
                          <a:latin typeface="Aribau Grotesk Bold"/>
                          <a:sym typeface="Aribau Grotesk Bold"/>
                        </a:rPr>
                        <a:t>The lack of data on forced sterilization at the international level</a:t>
                      </a:r>
                      <a:endParaRPr lang="en-US" sz="3000" b="0" dirty="0">
                        <a:solidFill>
                          <a:schemeClr val="tx1">
                            <a:lumMod val="75000"/>
                            <a:lumOff val="25000"/>
                          </a:schemeClr>
                        </a:solidFill>
                      </a:endParaRPr>
                    </a:p>
                  </a:txBody>
                  <a:tcPr/>
                </a:tc>
                <a:extLst>
                  <a:ext uri="{0D108BD9-81ED-4DB2-BD59-A6C34878D82A}">
                    <a16:rowId xmlns:a16="http://schemas.microsoft.com/office/drawing/2014/main" val="366657504"/>
                  </a:ext>
                </a:extLst>
              </a:tr>
              <a:tr h="14812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US" sz="3000" b="1" dirty="0">
                        <a:solidFill>
                          <a:schemeClr val="tx1">
                            <a:lumMod val="65000"/>
                            <a:lumOff val="3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US" sz="4000" b="1" dirty="0">
                          <a:solidFill>
                            <a:schemeClr val="tx1">
                              <a:lumMod val="75000"/>
                              <a:lumOff val="25000"/>
                            </a:schemeClr>
                          </a:solidFill>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000" b="0" dirty="0">
                        <a:solidFill>
                          <a:schemeClr val="tx1">
                            <a:lumMod val="65000"/>
                            <a:lumOff val="35000"/>
                          </a:schemeClr>
                        </a:solidFill>
                        <a:latin typeface="Aribau Grotesk Bold"/>
                        <a:ea typeface="Aribau Grotesk Bold"/>
                        <a:cs typeface="Aribau Grotesk Bold"/>
                        <a:sym typeface="Aribau Grotesk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lumMod val="75000"/>
                              <a:lumOff val="25000"/>
                            </a:schemeClr>
                          </a:solidFill>
                          <a:latin typeface="Aribau Grotesk Bold"/>
                          <a:ea typeface="Aribau Grotesk Bold"/>
                          <a:cs typeface="Aribau Grotesk Bold"/>
                          <a:sym typeface="Aribau Grotesk Bold"/>
                        </a:rPr>
                        <a:t>Findings of the global research My Body, (but not) My Choice</a:t>
                      </a:r>
                      <a:endParaRPr lang="es-US" sz="3000" dirty="0">
                        <a:solidFill>
                          <a:schemeClr val="tx1">
                            <a:lumMod val="75000"/>
                            <a:lumOff val="25000"/>
                          </a:schemeClr>
                        </a:solidFill>
                      </a:endParaRPr>
                    </a:p>
                  </a:txBody>
                  <a:tcPr/>
                </a:tc>
                <a:extLst>
                  <a:ext uri="{0D108BD9-81ED-4DB2-BD59-A6C34878D82A}">
                    <a16:rowId xmlns:a16="http://schemas.microsoft.com/office/drawing/2014/main" val="2952838610"/>
                  </a:ext>
                </a:extLst>
              </a:tr>
              <a:tr h="14812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US" sz="3000" b="1" dirty="0">
                        <a:solidFill>
                          <a:schemeClr val="tx1">
                            <a:lumMod val="65000"/>
                            <a:lumOff val="3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US" sz="4000" b="1" dirty="0">
                          <a:solidFill>
                            <a:schemeClr val="tx1">
                              <a:lumMod val="75000"/>
                              <a:lumOff val="25000"/>
                            </a:schemeClr>
                          </a:solidFill>
                        </a:rPr>
                        <a:t>3</a:t>
                      </a:r>
                    </a:p>
                    <a:p>
                      <a:pPr algn="ctr"/>
                      <a:endParaRPr lang="es-US" sz="3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000" b="0" dirty="0">
                        <a:solidFill>
                          <a:schemeClr val="tx1">
                            <a:lumMod val="65000"/>
                            <a:lumOff val="35000"/>
                          </a:schemeClr>
                        </a:solidFill>
                        <a:latin typeface="Aribau Grotesk Bold"/>
                        <a:sym typeface="Aribau Grotesk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lumMod val="75000"/>
                              <a:lumOff val="25000"/>
                            </a:schemeClr>
                          </a:solidFill>
                          <a:latin typeface="Aribau Grotesk Bold"/>
                          <a:sym typeface="Aribau Grotesk Bold"/>
                        </a:rPr>
                        <a:t>Recommendations: Ending forced sterilization and empowering reproductive autonomy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000" b="0" dirty="0">
                        <a:solidFill>
                          <a:schemeClr val="tx1">
                            <a:lumMod val="75000"/>
                            <a:lumOff val="25000"/>
                          </a:schemeClr>
                        </a:solidFill>
                      </a:endParaRPr>
                    </a:p>
                  </a:txBody>
                  <a:tcPr/>
                </a:tc>
                <a:extLst>
                  <a:ext uri="{0D108BD9-81ED-4DB2-BD59-A6C34878D82A}">
                    <a16:rowId xmlns:a16="http://schemas.microsoft.com/office/drawing/2014/main" val="2036542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3EC"/>
        </a:solidFill>
        <a:effectLst/>
      </p:bgPr>
    </p:bg>
    <p:spTree>
      <p:nvGrpSpPr>
        <p:cNvPr id="1" name="">
          <a:extLst>
            <a:ext uri="{FF2B5EF4-FFF2-40B4-BE49-F238E27FC236}">
              <a16:creationId xmlns:a16="http://schemas.microsoft.com/office/drawing/2014/main" id="{9172848E-E849-1A99-CE82-8EC39B7B37BE}"/>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E7A10B75-0D8B-1F13-F8F2-8E9F9166BD6A}"/>
              </a:ext>
            </a:extLst>
          </p:cNvPr>
          <p:cNvSpPr txBox="1"/>
          <p:nvPr/>
        </p:nvSpPr>
        <p:spPr>
          <a:xfrm>
            <a:off x="764879" y="889744"/>
            <a:ext cx="16758239" cy="2769989"/>
          </a:xfrm>
          <a:prstGeom prst="rect">
            <a:avLst/>
          </a:prstGeom>
        </p:spPr>
        <p:txBody>
          <a:bodyPr wrap="square" lIns="0" tIns="0" rIns="0" bIns="0" rtlCol="0" anchor="t">
            <a:spAutoFit/>
          </a:bodyPr>
          <a:lstStyle/>
          <a:p>
            <a:r>
              <a:rPr lang="en-US" sz="6000" b="1" dirty="0">
                <a:solidFill>
                  <a:srgbClr val="614485"/>
                </a:solidFill>
                <a:latin typeface="Aribau Grotesk Bold"/>
                <a:sym typeface="Aribau Grotesk Bold"/>
              </a:rPr>
              <a:t>Forced sterilization from an international angle</a:t>
            </a:r>
          </a:p>
          <a:p>
            <a:endParaRPr lang="en-US" sz="6000" b="1" dirty="0">
              <a:solidFill>
                <a:srgbClr val="614485"/>
              </a:solidFill>
              <a:latin typeface="Aribau Grotesk Bold"/>
              <a:ea typeface="Aribau Grotesk Bold"/>
              <a:cs typeface="Aribau Grotesk Bold"/>
              <a:sym typeface="Aribau Grotesk Bold"/>
            </a:endParaRPr>
          </a:p>
        </p:txBody>
      </p:sp>
      <p:grpSp>
        <p:nvGrpSpPr>
          <p:cNvPr id="11" name="Group 2">
            <a:extLst>
              <a:ext uri="{FF2B5EF4-FFF2-40B4-BE49-F238E27FC236}">
                <a16:creationId xmlns:a16="http://schemas.microsoft.com/office/drawing/2014/main" id="{E6386E19-CD0C-6F33-5271-EC5894DA81B6}"/>
              </a:ext>
            </a:extLst>
          </p:cNvPr>
          <p:cNvGrpSpPr/>
          <p:nvPr/>
        </p:nvGrpSpPr>
        <p:grpSpPr>
          <a:xfrm>
            <a:off x="0" y="8812731"/>
            <a:ext cx="18288000" cy="1474269"/>
            <a:chOff x="0" y="0"/>
            <a:chExt cx="23018340" cy="2709333"/>
          </a:xfrm>
        </p:grpSpPr>
        <p:sp>
          <p:nvSpPr>
            <p:cNvPr id="12" name="Freeform 3">
              <a:extLst>
                <a:ext uri="{FF2B5EF4-FFF2-40B4-BE49-F238E27FC236}">
                  <a16:creationId xmlns:a16="http://schemas.microsoft.com/office/drawing/2014/main" id="{9864BEAE-4206-3B79-6799-9E1A04773D72}"/>
                </a:ext>
              </a:extLst>
            </p:cNvPr>
            <p:cNvSpPr/>
            <p:nvPr/>
          </p:nvSpPr>
          <p:spPr>
            <a:xfrm>
              <a:off x="0" y="0"/>
              <a:ext cx="23018339" cy="2709333"/>
            </a:xfrm>
            <a:custGeom>
              <a:avLst/>
              <a:gdLst/>
              <a:ahLst/>
              <a:cxnLst/>
              <a:rect l="l" t="t" r="r" b="b"/>
              <a:pathLst>
                <a:path w="23018339" h="2709333">
                  <a:moveTo>
                    <a:pt x="0" y="0"/>
                  </a:moveTo>
                  <a:lnTo>
                    <a:pt x="23018339" y="0"/>
                  </a:lnTo>
                  <a:lnTo>
                    <a:pt x="23018339" y="2709333"/>
                  </a:lnTo>
                  <a:lnTo>
                    <a:pt x="0" y="2709333"/>
                  </a:lnTo>
                  <a:close/>
                </a:path>
              </a:pathLst>
            </a:custGeom>
            <a:solidFill>
              <a:srgbClr val="614485"/>
            </a:solidFill>
          </p:spPr>
          <p:txBody>
            <a:bodyPr/>
            <a:lstStyle/>
            <a:p>
              <a:endParaRPr lang="es-US"/>
            </a:p>
          </p:txBody>
        </p:sp>
        <p:sp>
          <p:nvSpPr>
            <p:cNvPr id="13" name="TextBox 4">
              <a:extLst>
                <a:ext uri="{FF2B5EF4-FFF2-40B4-BE49-F238E27FC236}">
                  <a16:creationId xmlns:a16="http://schemas.microsoft.com/office/drawing/2014/main" id="{66D14915-B6AB-3C19-10A7-A5A1866633C5}"/>
                </a:ext>
              </a:extLst>
            </p:cNvPr>
            <p:cNvSpPr txBox="1"/>
            <p:nvPr/>
          </p:nvSpPr>
          <p:spPr>
            <a:xfrm>
              <a:off x="0" y="-9525"/>
              <a:ext cx="23018340" cy="2718858"/>
            </a:xfrm>
            <a:prstGeom prst="rect">
              <a:avLst/>
            </a:prstGeom>
          </p:spPr>
          <p:txBody>
            <a:bodyPr lIns="71438" tIns="71438" rIns="71438" bIns="71438" rtlCol="0" anchor="ctr"/>
            <a:lstStyle/>
            <a:p>
              <a:pPr algn="ctr">
                <a:lnSpc>
                  <a:spcPts val="393"/>
                </a:lnSpc>
              </a:pPr>
              <a:endParaRPr/>
            </a:p>
          </p:txBody>
        </p:sp>
      </p:grpSp>
      <p:sp>
        <p:nvSpPr>
          <p:cNvPr id="14" name="Freeform 6">
            <a:extLst>
              <a:ext uri="{FF2B5EF4-FFF2-40B4-BE49-F238E27FC236}">
                <a16:creationId xmlns:a16="http://schemas.microsoft.com/office/drawing/2014/main" id="{953810A2-280C-E05E-D022-3155031CBF93}"/>
              </a:ext>
            </a:extLst>
          </p:cNvPr>
          <p:cNvSpPr/>
          <p:nvPr/>
        </p:nvSpPr>
        <p:spPr>
          <a:xfrm>
            <a:off x="15011400" y="8997359"/>
            <a:ext cx="2828573" cy="1048419"/>
          </a:xfrm>
          <a:custGeom>
            <a:avLst/>
            <a:gdLst/>
            <a:ahLst/>
            <a:cxnLst/>
            <a:rect l="l" t="t" r="r" b="b"/>
            <a:pathLst>
              <a:path w="1641276" h="614003">
                <a:moveTo>
                  <a:pt x="0" y="0"/>
                </a:moveTo>
                <a:lnTo>
                  <a:pt x="1641276" y="0"/>
                </a:lnTo>
                <a:lnTo>
                  <a:pt x="1641276" y="614003"/>
                </a:lnTo>
                <a:lnTo>
                  <a:pt x="0" y="614003"/>
                </a:lnTo>
                <a:lnTo>
                  <a:pt x="0" y="0"/>
                </a:lnTo>
                <a:close/>
              </a:path>
            </a:pathLst>
          </a:custGeom>
          <a:blipFill>
            <a:blip r:embed="rId3"/>
            <a:stretch>
              <a:fillRect/>
            </a:stretch>
          </a:blipFill>
        </p:spPr>
        <p:txBody>
          <a:bodyPr/>
          <a:lstStyle/>
          <a:p>
            <a:endParaRPr lang="es-US"/>
          </a:p>
        </p:txBody>
      </p:sp>
      <p:sp>
        <p:nvSpPr>
          <p:cNvPr id="8" name="TextBox 7">
            <a:extLst>
              <a:ext uri="{FF2B5EF4-FFF2-40B4-BE49-F238E27FC236}">
                <a16:creationId xmlns:a16="http://schemas.microsoft.com/office/drawing/2014/main" id="{04949642-B4B4-0044-10E1-69218F710E29}"/>
              </a:ext>
            </a:extLst>
          </p:cNvPr>
          <p:cNvSpPr txBox="1"/>
          <p:nvPr/>
        </p:nvSpPr>
        <p:spPr>
          <a:xfrm>
            <a:off x="990600" y="3162300"/>
            <a:ext cx="12951121" cy="4832092"/>
          </a:xfrm>
          <a:prstGeom prst="rect">
            <a:avLst/>
          </a:prstGeom>
          <a:noFill/>
        </p:spPr>
        <p:txBody>
          <a:bodyPr wrap="square">
            <a:spAutoFit/>
          </a:bodyPr>
          <a:lstStyle/>
          <a:p>
            <a:pPr algn="l"/>
            <a:r>
              <a:rPr lang="en-US" sz="2800" b="1" dirty="0">
                <a:solidFill>
                  <a:schemeClr val="tx1">
                    <a:lumMod val="85000"/>
                    <a:lumOff val="15000"/>
                  </a:schemeClr>
                </a:solidFill>
                <a:latin typeface="Aribau Grotesk"/>
                <a:ea typeface="Aribau Grotesk"/>
                <a:cs typeface="Aribau Grotesk"/>
                <a:sym typeface="Aribau Grotesk"/>
              </a:rPr>
              <a:t>Under international law, when forced or coerced, sterilization is a form of: </a:t>
            </a:r>
          </a:p>
          <a:p>
            <a:pPr marL="914400" lvl="1" indent="-457200">
              <a:buFont typeface="Arial" panose="020B0604020202020204" pitchFamily="34" charset="0"/>
              <a:buChar char="•"/>
            </a:pPr>
            <a:r>
              <a:rPr lang="en-US" sz="2800" dirty="0">
                <a:solidFill>
                  <a:schemeClr val="tx1">
                    <a:lumMod val="85000"/>
                    <a:lumOff val="15000"/>
                  </a:schemeClr>
                </a:solidFill>
                <a:latin typeface="Aribau Grotesk"/>
                <a:ea typeface="Aribau Grotesk"/>
                <a:cs typeface="Aribau Grotesk"/>
                <a:sym typeface="Aribau Grotesk"/>
              </a:rPr>
              <a:t>Cruel, inhuman, and degrading treatment</a:t>
            </a:r>
          </a:p>
          <a:p>
            <a:pPr marL="914400" lvl="1" indent="-457200">
              <a:buFont typeface="Arial" panose="020B0604020202020204" pitchFamily="34" charset="0"/>
              <a:buChar char="•"/>
            </a:pPr>
            <a:r>
              <a:rPr lang="en-US" sz="2800" dirty="0">
                <a:solidFill>
                  <a:schemeClr val="tx1">
                    <a:lumMod val="85000"/>
                    <a:lumOff val="15000"/>
                  </a:schemeClr>
                </a:solidFill>
                <a:latin typeface="Aribau Grotesk"/>
                <a:ea typeface="Aribau Grotesk"/>
                <a:cs typeface="Aribau Grotesk"/>
                <a:sym typeface="Aribau Grotesk"/>
              </a:rPr>
              <a:t>Reproductive control</a:t>
            </a:r>
          </a:p>
          <a:p>
            <a:pPr marL="914400" lvl="1" indent="-457200">
              <a:buFont typeface="Arial" panose="020B0604020202020204" pitchFamily="34" charset="0"/>
              <a:buChar char="•"/>
            </a:pPr>
            <a:r>
              <a:rPr lang="en-US" sz="2800" dirty="0">
                <a:solidFill>
                  <a:schemeClr val="tx1">
                    <a:lumMod val="85000"/>
                    <a:lumOff val="15000"/>
                  </a:schemeClr>
                </a:solidFill>
                <a:latin typeface="Aribau Grotesk"/>
                <a:ea typeface="Aribau Grotesk"/>
                <a:cs typeface="Aribau Grotesk"/>
                <a:sym typeface="Aribau Grotesk"/>
              </a:rPr>
              <a:t>Gender-based violence</a:t>
            </a:r>
          </a:p>
          <a:p>
            <a:pPr lvl="1"/>
            <a:endParaRPr lang="en-US" sz="2800" dirty="0">
              <a:solidFill>
                <a:schemeClr val="tx1">
                  <a:lumMod val="85000"/>
                  <a:lumOff val="15000"/>
                </a:schemeClr>
              </a:solidFill>
              <a:latin typeface="Aribau Grotesk"/>
              <a:ea typeface="Aribau Grotesk"/>
              <a:cs typeface="Aribau Grotesk"/>
              <a:sym typeface="Aribau Grotesk"/>
            </a:endParaRPr>
          </a:p>
          <a:p>
            <a:pPr lvl="1"/>
            <a:r>
              <a:rPr lang="en-US" sz="2800" dirty="0">
                <a:solidFill>
                  <a:schemeClr val="tx1">
                    <a:lumMod val="85000"/>
                    <a:lumOff val="15000"/>
                  </a:schemeClr>
                </a:solidFill>
                <a:latin typeface="Aribau Grotesk"/>
                <a:ea typeface="Aribau Grotesk"/>
                <a:cs typeface="Aribau Grotesk"/>
                <a:sym typeface="Aribau Grotesk"/>
              </a:rPr>
              <a:t>However, it is still underresearched, particularly at the intersection of gender and disability.</a:t>
            </a:r>
          </a:p>
          <a:p>
            <a:pPr lvl="1"/>
            <a:endParaRPr lang="en-US" sz="2800" dirty="0">
              <a:solidFill>
                <a:schemeClr val="tx1">
                  <a:lumMod val="85000"/>
                  <a:lumOff val="15000"/>
                </a:schemeClr>
              </a:solidFill>
              <a:latin typeface="Aribau Grotesk"/>
              <a:ea typeface="Aribau Grotesk"/>
              <a:cs typeface="Aribau Grotesk"/>
              <a:sym typeface="Aribau Grotesk"/>
            </a:endParaRPr>
          </a:p>
          <a:p>
            <a:pPr lvl="1"/>
            <a:r>
              <a:rPr lang="en-US" sz="2800" dirty="0">
                <a:solidFill>
                  <a:schemeClr val="tx1">
                    <a:lumMod val="85000"/>
                    <a:lumOff val="15000"/>
                  </a:schemeClr>
                </a:solidFill>
                <a:latin typeface="Aribau Grotesk"/>
                <a:ea typeface="Aribau Grotesk"/>
                <a:cs typeface="Aribau Grotesk"/>
                <a:sym typeface="Aribau Grotesk"/>
              </a:rPr>
              <a:t>The lack of data leads to an ineffective response to this severe human rights violation.</a:t>
            </a:r>
          </a:p>
        </p:txBody>
      </p:sp>
    </p:spTree>
    <p:extLst>
      <p:ext uri="{BB962C8B-B14F-4D97-AF65-F5344CB8AC3E}">
        <p14:creationId xmlns:p14="http://schemas.microsoft.com/office/powerpoint/2010/main" val="520416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3EC"/>
        </a:solidFill>
        <a:effectLst/>
      </p:bgPr>
    </p:bg>
    <p:spTree>
      <p:nvGrpSpPr>
        <p:cNvPr id="1" name="">
          <a:extLst>
            <a:ext uri="{FF2B5EF4-FFF2-40B4-BE49-F238E27FC236}">
              <a16:creationId xmlns:a16="http://schemas.microsoft.com/office/drawing/2014/main" id="{04798EE5-49B8-BD35-4DA4-B5A9ECB1DE54}"/>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79868FAA-D2EB-66E5-F0AA-3710A72CCB2C}"/>
              </a:ext>
            </a:extLst>
          </p:cNvPr>
          <p:cNvSpPr txBox="1"/>
          <p:nvPr/>
        </p:nvSpPr>
        <p:spPr>
          <a:xfrm>
            <a:off x="764879" y="889744"/>
            <a:ext cx="16758239" cy="1910779"/>
          </a:xfrm>
          <a:prstGeom prst="rect">
            <a:avLst/>
          </a:prstGeom>
        </p:spPr>
        <p:txBody>
          <a:bodyPr wrap="square" lIns="0" tIns="0" rIns="0" bIns="0" rtlCol="0" anchor="t">
            <a:spAutoFit/>
          </a:bodyPr>
          <a:lstStyle/>
          <a:p>
            <a:r>
              <a:rPr lang="en-US" sz="6000" b="1" dirty="0">
                <a:solidFill>
                  <a:srgbClr val="614485"/>
                </a:solidFill>
                <a:latin typeface="Aribau Grotesk Bold"/>
                <a:sym typeface="Aribau Grotesk Bold"/>
              </a:rPr>
              <a:t>My Body, (but not) My Choice: Methodology</a:t>
            </a:r>
          </a:p>
          <a:p>
            <a:endParaRPr lang="en-US" sz="6000" b="1" dirty="0">
              <a:solidFill>
                <a:srgbClr val="614485"/>
              </a:solidFill>
              <a:latin typeface="Aribau Grotesk Bold"/>
              <a:ea typeface="Aribau Grotesk Bold"/>
              <a:cs typeface="Aribau Grotesk Bold"/>
              <a:sym typeface="Aribau Grotesk Bold"/>
            </a:endParaRPr>
          </a:p>
        </p:txBody>
      </p:sp>
      <p:grpSp>
        <p:nvGrpSpPr>
          <p:cNvPr id="11" name="Group 2">
            <a:extLst>
              <a:ext uri="{FF2B5EF4-FFF2-40B4-BE49-F238E27FC236}">
                <a16:creationId xmlns:a16="http://schemas.microsoft.com/office/drawing/2014/main" id="{C723278A-2746-1E0A-1808-9FE0C2A96B0D}"/>
              </a:ext>
            </a:extLst>
          </p:cNvPr>
          <p:cNvGrpSpPr/>
          <p:nvPr/>
        </p:nvGrpSpPr>
        <p:grpSpPr>
          <a:xfrm>
            <a:off x="0" y="8812731"/>
            <a:ext cx="18288000" cy="1474269"/>
            <a:chOff x="0" y="0"/>
            <a:chExt cx="23018340" cy="2709333"/>
          </a:xfrm>
        </p:grpSpPr>
        <p:sp>
          <p:nvSpPr>
            <p:cNvPr id="12" name="Freeform 3">
              <a:extLst>
                <a:ext uri="{FF2B5EF4-FFF2-40B4-BE49-F238E27FC236}">
                  <a16:creationId xmlns:a16="http://schemas.microsoft.com/office/drawing/2014/main" id="{14E53C3D-9F9C-4273-F891-46D8CD4C736E}"/>
                </a:ext>
              </a:extLst>
            </p:cNvPr>
            <p:cNvSpPr/>
            <p:nvPr/>
          </p:nvSpPr>
          <p:spPr>
            <a:xfrm>
              <a:off x="0" y="0"/>
              <a:ext cx="23018339" cy="2709333"/>
            </a:xfrm>
            <a:custGeom>
              <a:avLst/>
              <a:gdLst/>
              <a:ahLst/>
              <a:cxnLst/>
              <a:rect l="l" t="t" r="r" b="b"/>
              <a:pathLst>
                <a:path w="23018339" h="2709333">
                  <a:moveTo>
                    <a:pt x="0" y="0"/>
                  </a:moveTo>
                  <a:lnTo>
                    <a:pt x="23018339" y="0"/>
                  </a:lnTo>
                  <a:lnTo>
                    <a:pt x="23018339" y="2709333"/>
                  </a:lnTo>
                  <a:lnTo>
                    <a:pt x="0" y="2709333"/>
                  </a:lnTo>
                  <a:close/>
                </a:path>
              </a:pathLst>
            </a:custGeom>
            <a:solidFill>
              <a:srgbClr val="614485"/>
            </a:solidFill>
          </p:spPr>
          <p:txBody>
            <a:bodyPr/>
            <a:lstStyle/>
            <a:p>
              <a:endParaRPr lang="es-US"/>
            </a:p>
          </p:txBody>
        </p:sp>
        <p:sp>
          <p:nvSpPr>
            <p:cNvPr id="13" name="TextBox 4">
              <a:extLst>
                <a:ext uri="{FF2B5EF4-FFF2-40B4-BE49-F238E27FC236}">
                  <a16:creationId xmlns:a16="http://schemas.microsoft.com/office/drawing/2014/main" id="{9FAE3A9D-010C-9981-9ACB-DC55C70E5925}"/>
                </a:ext>
              </a:extLst>
            </p:cNvPr>
            <p:cNvSpPr txBox="1"/>
            <p:nvPr/>
          </p:nvSpPr>
          <p:spPr>
            <a:xfrm>
              <a:off x="0" y="-9525"/>
              <a:ext cx="23018340" cy="2718858"/>
            </a:xfrm>
            <a:prstGeom prst="rect">
              <a:avLst/>
            </a:prstGeom>
          </p:spPr>
          <p:txBody>
            <a:bodyPr lIns="71438" tIns="71438" rIns="71438" bIns="71438" rtlCol="0" anchor="ctr"/>
            <a:lstStyle/>
            <a:p>
              <a:pPr algn="ctr">
                <a:lnSpc>
                  <a:spcPts val="393"/>
                </a:lnSpc>
              </a:pPr>
              <a:endParaRPr/>
            </a:p>
          </p:txBody>
        </p:sp>
      </p:grpSp>
      <p:sp>
        <p:nvSpPr>
          <p:cNvPr id="14" name="Freeform 6">
            <a:extLst>
              <a:ext uri="{FF2B5EF4-FFF2-40B4-BE49-F238E27FC236}">
                <a16:creationId xmlns:a16="http://schemas.microsoft.com/office/drawing/2014/main" id="{5D23EFA6-023D-0756-E495-00931A0F6AD0}"/>
              </a:ext>
            </a:extLst>
          </p:cNvPr>
          <p:cNvSpPr/>
          <p:nvPr/>
        </p:nvSpPr>
        <p:spPr>
          <a:xfrm>
            <a:off x="15011400" y="8997359"/>
            <a:ext cx="2828573" cy="1048419"/>
          </a:xfrm>
          <a:custGeom>
            <a:avLst/>
            <a:gdLst/>
            <a:ahLst/>
            <a:cxnLst/>
            <a:rect l="l" t="t" r="r" b="b"/>
            <a:pathLst>
              <a:path w="1641276" h="614003">
                <a:moveTo>
                  <a:pt x="0" y="0"/>
                </a:moveTo>
                <a:lnTo>
                  <a:pt x="1641276" y="0"/>
                </a:lnTo>
                <a:lnTo>
                  <a:pt x="1641276" y="614003"/>
                </a:lnTo>
                <a:lnTo>
                  <a:pt x="0" y="614003"/>
                </a:lnTo>
                <a:lnTo>
                  <a:pt x="0" y="0"/>
                </a:lnTo>
                <a:close/>
              </a:path>
            </a:pathLst>
          </a:custGeom>
          <a:blipFill>
            <a:blip r:embed="rId3"/>
            <a:stretch>
              <a:fillRect/>
            </a:stretch>
          </a:blipFill>
        </p:spPr>
        <p:txBody>
          <a:bodyPr/>
          <a:lstStyle/>
          <a:p>
            <a:endParaRPr lang="es-US"/>
          </a:p>
        </p:txBody>
      </p:sp>
      <p:sp>
        <p:nvSpPr>
          <p:cNvPr id="8" name="TextBox 7">
            <a:extLst>
              <a:ext uri="{FF2B5EF4-FFF2-40B4-BE49-F238E27FC236}">
                <a16:creationId xmlns:a16="http://schemas.microsoft.com/office/drawing/2014/main" id="{B6154E28-9F7C-CC04-AED3-762552D4C24E}"/>
              </a:ext>
            </a:extLst>
          </p:cNvPr>
          <p:cNvSpPr txBox="1"/>
          <p:nvPr/>
        </p:nvSpPr>
        <p:spPr>
          <a:xfrm>
            <a:off x="7162800" y="3543300"/>
            <a:ext cx="9677400" cy="3970318"/>
          </a:xfrm>
          <a:prstGeom prst="rect">
            <a:avLst/>
          </a:prstGeom>
          <a:noFill/>
        </p:spPr>
        <p:txBody>
          <a:bodyPr wrap="square">
            <a:spAutoFit/>
          </a:bodyPr>
          <a:lstStyle/>
          <a:p>
            <a:pPr marL="914400" lvl="1" indent="-457200">
              <a:buFont typeface="Arial" panose="020B0604020202020204" pitchFamily="34" charset="0"/>
              <a:buChar char="•"/>
            </a:pPr>
            <a:r>
              <a:rPr lang="en-US" sz="2800" dirty="0">
                <a:solidFill>
                  <a:schemeClr val="tx1">
                    <a:lumMod val="85000"/>
                    <a:lumOff val="15000"/>
                  </a:schemeClr>
                </a:solidFill>
                <a:latin typeface="Aribau Grotesk"/>
                <a:ea typeface="Aribau Grotesk"/>
                <a:cs typeface="Aribau Grotesk"/>
                <a:sym typeface="Aribau Grotesk"/>
              </a:rPr>
              <a:t>WEI and 8 partners</a:t>
            </a:r>
          </a:p>
          <a:p>
            <a:pPr marL="914400" lvl="1" indent="-457200">
              <a:buFont typeface="Arial" panose="020B0604020202020204" pitchFamily="34" charset="0"/>
              <a:buChar char="•"/>
            </a:pPr>
            <a:r>
              <a:rPr lang="en-US" sz="2800" dirty="0">
                <a:solidFill>
                  <a:schemeClr val="tx1">
                    <a:lumMod val="85000"/>
                    <a:lumOff val="15000"/>
                  </a:schemeClr>
                </a:solidFill>
                <a:latin typeface="Aribau Grotesk"/>
                <a:ea typeface="Aribau Grotesk"/>
                <a:cs typeface="Aribau Grotesk"/>
                <a:sym typeface="Aribau Grotesk"/>
              </a:rPr>
              <a:t>Global desk research on legal capacity violations and their consequences, including forced or coerced sterilization</a:t>
            </a:r>
          </a:p>
          <a:p>
            <a:pPr marL="914400" lvl="1" indent="-457200">
              <a:buFont typeface="Arial" panose="020B0604020202020204" pitchFamily="34" charset="0"/>
              <a:buChar char="•"/>
            </a:pPr>
            <a:r>
              <a:rPr lang="en-US" sz="2800" dirty="0">
                <a:solidFill>
                  <a:schemeClr val="tx1">
                    <a:lumMod val="85000"/>
                    <a:lumOff val="15000"/>
                  </a:schemeClr>
                </a:solidFill>
                <a:latin typeface="Aribau Grotesk"/>
                <a:ea typeface="Aribau Grotesk"/>
                <a:cs typeface="Aribau Grotesk"/>
                <a:sym typeface="Aribau Grotesk"/>
              </a:rPr>
              <a:t>Case studies in five countries: Fiji, Kenya, Spain, Uganda, and the United States</a:t>
            </a:r>
          </a:p>
          <a:p>
            <a:pPr marL="914400" lvl="1" indent="-457200">
              <a:buFont typeface="Arial" panose="020B0604020202020204" pitchFamily="34" charset="0"/>
              <a:buChar char="•"/>
            </a:pPr>
            <a:r>
              <a:rPr lang="en-US" sz="2800" dirty="0">
                <a:solidFill>
                  <a:schemeClr val="tx1">
                    <a:lumMod val="85000"/>
                    <a:lumOff val="15000"/>
                  </a:schemeClr>
                </a:solidFill>
                <a:latin typeface="Aribau Grotesk"/>
                <a:ea typeface="Aribau Grotesk"/>
                <a:cs typeface="Aribau Grotesk"/>
                <a:sym typeface="Aribau Grotesk"/>
              </a:rPr>
              <a:t>Participation of over 100 women with intellectual or psychosocial disabilities in the focus groups</a:t>
            </a:r>
          </a:p>
          <a:p>
            <a:pPr marL="914400" lvl="1" indent="-457200">
              <a:buFont typeface="Arial" panose="020B0604020202020204" pitchFamily="34" charset="0"/>
              <a:buChar char="•"/>
            </a:pPr>
            <a:r>
              <a:rPr lang="en-US" sz="2800" dirty="0">
                <a:solidFill>
                  <a:schemeClr val="tx1">
                    <a:lumMod val="85000"/>
                    <a:lumOff val="15000"/>
                  </a:schemeClr>
                </a:solidFill>
                <a:latin typeface="Aribau Grotesk"/>
                <a:ea typeface="Aribau Grotesk"/>
                <a:cs typeface="Aribau Grotesk"/>
                <a:sym typeface="Aribau Grotesk"/>
              </a:rPr>
              <a:t>Published in 2025</a:t>
            </a:r>
          </a:p>
        </p:txBody>
      </p:sp>
      <p:pic>
        <p:nvPicPr>
          <p:cNvPr id="2" name="Imagen 9" descr="The cover page of the technical version of the report (English), which reads, “My Body (but not) My Choice.”">
            <a:extLst>
              <a:ext uri="{FF2B5EF4-FFF2-40B4-BE49-F238E27FC236}">
                <a16:creationId xmlns:a16="http://schemas.microsoft.com/office/drawing/2014/main" id="{2F7E27A0-620B-8556-4552-BCA6113D829B}"/>
              </a:ext>
            </a:extLst>
          </p:cNvPr>
          <p:cNvPicPr>
            <a:picLocks noChangeAspect="1"/>
          </p:cNvPicPr>
          <p:nvPr/>
        </p:nvPicPr>
        <p:blipFill rotWithShape="1">
          <a:blip r:embed="rId4"/>
          <a:srcRect t="1995"/>
          <a:stretch/>
        </p:blipFill>
        <p:spPr>
          <a:xfrm>
            <a:off x="1210027" y="2324100"/>
            <a:ext cx="5181600" cy="7228780"/>
          </a:xfrm>
          <a:prstGeom prst="rect">
            <a:avLst/>
          </a:prstGeom>
          <a:effectLst>
            <a:outerShdw blurRad="508000" dist="101600" dir="5400000" sx="101000" sy="101000" algn="tl" rotWithShape="0">
              <a:prstClr val="black">
                <a:alpha val="43566"/>
              </a:prstClr>
            </a:outerShdw>
          </a:effectLst>
        </p:spPr>
      </p:pic>
    </p:spTree>
    <p:extLst>
      <p:ext uri="{BB962C8B-B14F-4D97-AF65-F5344CB8AC3E}">
        <p14:creationId xmlns:p14="http://schemas.microsoft.com/office/powerpoint/2010/main" val="18354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3EC"/>
        </a:solidFill>
        <a:effectLst/>
      </p:bgPr>
    </p:bg>
    <p:spTree>
      <p:nvGrpSpPr>
        <p:cNvPr id="1" name="">
          <a:extLst>
            <a:ext uri="{FF2B5EF4-FFF2-40B4-BE49-F238E27FC236}">
              <a16:creationId xmlns:a16="http://schemas.microsoft.com/office/drawing/2014/main" id="{FBA728AD-FF6D-7650-6ED7-9A232D06BD36}"/>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8D27535F-48D7-2E7A-4E6C-1B9C32F5273C}"/>
              </a:ext>
            </a:extLst>
          </p:cNvPr>
          <p:cNvSpPr/>
          <p:nvPr/>
        </p:nvSpPr>
        <p:spPr>
          <a:xfrm>
            <a:off x="15665297" y="9311716"/>
            <a:ext cx="1641276" cy="614003"/>
          </a:xfrm>
          <a:custGeom>
            <a:avLst/>
            <a:gdLst/>
            <a:ahLst/>
            <a:cxnLst/>
            <a:rect l="l" t="t" r="r" b="b"/>
            <a:pathLst>
              <a:path w="1641276" h="614003">
                <a:moveTo>
                  <a:pt x="0" y="0"/>
                </a:moveTo>
                <a:lnTo>
                  <a:pt x="1641276" y="0"/>
                </a:lnTo>
                <a:lnTo>
                  <a:pt x="1641276" y="614003"/>
                </a:lnTo>
                <a:lnTo>
                  <a:pt x="0" y="614003"/>
                </a:lnTo>
                <a:lnTo>
                  <a:pt x="0" y="0"/>
                </a:lnTo>
                <a:close/>
              </a:path>
            </a:pathLst>
          </a:custGeom>
          <a:blipFill>
            <a:blip r:embed="rId3"/>
            <a:stretch>
              <a:fillRect/>
            </a:stretch>
          </a:blipFill>
        </p:spPr>
        <p:txBody>
          <a:bodyPr/>
          <a:lstStyle/>
          <a:p>
            <a:endParaRPr lang="es-US"/>
          </a:p>
        </p:txBody>
      </p:sp>
      <p:grpSp>
        <p:nvGrpSpPr>
          <p:cNvPr id="12" name="Group 2">
            <a:extLst>
              <a:ext uri="{FF2B5EF4-FFF2-40B4-BE49-F238E27FC236}">
                <a16:creationId xmlns:a16="http://schemas.microsoft.com/office/drawing/2014/main" id="{32C60B2B-2401-46CF-8C48-C27FFDAE47DB}"/>
              </a:ext>
            </a:extLst>
          </p:cNvPr>
          <p:cNvGrpSpPr/>
          <p:nvPr/>
        </p:nvGrpSpPr>
        <p:grpSpPr>
          <a:xfrm>
            <a:off x="0" y="8832450"/>
            <a:ext cx="18288000" cy="1474269"/>
            <a:chOff x="0" y="0"/>
            <a:chExt cx="23018340" cy="2709333"/>
          </a:xfrm>
          <a:solidFill>
            <a:srgbClr val="9EAFB3"/>
          </a:solidFill>
        </p:grpSpPr>
        <p:sp>
          <p:nvSpPr>
            <p:cNvPr id="13" name="Freeform 3">
              <a:extLst>
                <a:ext uri="{FF2B5EF4-FFF2-40B4-BE49-F238E27FC236}">
                  <a16:creationId xmlns:a16="http://schemas.microsoft.com/office/drawing/2014/main" id="{624B1E64-6B1F-6AF7-AFCD-723BA419B028}"/>
                </a:ext>
              </a:extLst>
            </p:cNvPr>
            <p:cNvSpPr/>
            <p:nvPr/>
          </p:nvSpPr>
          <p:spPr>
            <a:xfrm>
              <a:off x="0" y="0"/>
              <a:ext cx="23018339" cy="2709333"/>
            </a:xfrm>
            <a:custGeom>
              <a:avLst/>
              <a:gdLst/>
              <a:ahLst/>
              <a:cxnLst/>
              <a:rect l="l" t="t" r="r" b="b"/>
              <a:pathLst>
                <a:path w="23018339" h="2709333">
                  <a:moveTo>
                    <a:pt x="0" y="0"/>
                  </a:moveTo>
                  <a:lnTo>
                    <a:pt x="23018339" y="0"/>
                  </a:lnTo>
                  <a:lnTo>
                    <a:pt x="23018339" y="2709333"/>
                  </a:lnTo>
                  <a:lnTo>
                    <a:pt x="0" y="2709333"/>
                  </a:lnTo>
                  <a:close/>
                </a:path>
              </a:pathLst>
            </a:custGeom>
            <a:grpFill/>
          </p:spPr>
          <p:txBody>
            <a:bodyPr/>
            <a:lstStyle/>
            <a:p>
              <a:endParaRPr lang="es-US"/>
            </a:p>
          </p:txBody>
        </p:sp>
        <p:sp>
          <p:nvSpPr>
            <p:cNvPr id="14" name="TextBox 4">
              <a:extLst>
                <a:ext uri="{FF2B5EF4-FFF2-40B4-BE49-F238E27FC236}">
                  <a16:creationId xmlns:a16="http://schemas.microsoft.com/office/drawing/2014/main" id="{0B5CECE0-3E86-F90A-2FF7-48648F75A465}"/>
                </a:ext>
              </a:extLst>
            </p:cNvPr>
            <p:cNvSpPr txBox="1"/>
            <p:nvPr/>
          </p:nvSpPr>
          <p:spPr>
            <a:xfrm>
              <a:off x="0" y="-9525"/>
              <a:ext cx="23018340" cy="2718858"/>
            </a:xfrm>
            <a:prstGeom prst="rect">
              <a:avLst/>
            </a:prstGeom>
            <a:grpFill/>
          </p:spPr>
          <p:txBody>
            <a:bodyPr lIns="71438" tIns="71438" rIns="71438" bIns="71438" rtlCol="0" anchor="ctr"/>
            <a:lstStyle/>
            <a:p>
              <a:pPr algn="ctr">
                <a:lnSpc>
                  <a:spcPts val="393"/>
                </a:lnSpc>
              </a:pPr>
              <a:endParaRPr/>
            </a:p>
          </p:txBody>
        </p:sp>
      </p:grpSp>
      <p:sp>
        <p:nvSpPr>
          <p:cNvPr id="15" name="Freeform 6">
            <a:extLst>
              <a:ext uri="{FF2B5EF4-FFF2-40B4-BE49-F238E27FC236}">
                <a16:creationId xmlns:a16="http://schemas.microsoft.com/office/drawing/2014/main" id="{6BC371AA-F5A3-941A-5444-04C75882D466}"/>
              </a:ext>
            </a:extLst>
          </p:cNvPr>
          <p:cNvSpPr/>
          <p:nvPr/>
        </p:nvSpPr>
        <p:spPr>
          <a:xfrm>
            <a:off x="15011400" y="8997359"/>
            <a:ext cx="2828573" cy="1048419"/>
          </a:xfrm>
          <a:custGeom>
            <a:avLst/>
            <a:gdLst/>
            <a:ahLst/>
            <a:cxnLst/>
            <a:rect l="l" t="t" r="r" b="b"/>
            <a:pathLst>
              <a:path w="1641276" h="614003">
                <a:moveTo>
                  <a:pt x="0" y="0"/>
                </a:moveTo>
                <a:lnTo>
                  <a:pt x="1641276" y="0"/>
                </a:lnTo>
                <a:lnTo>
                  <a:pt x="1641276" y="614003"/>
                </a:lnTo>
                <a:lnTo>
                  <a:pt x="0" y="614003"/>
                </a:lnTo>
                <a:lnTo>
                  <a:pt x="0" y="0"/>
                </a:lnTo>
                <a:close/>
              </a:path>
            </a:pathLst>
          </a:custGeom>
          <a:blipFill>
            <a:blip r:embed="rId3"/>
            <a:stretch>
              <a:fillRect/>
            </a:stretch>
          </a:blipFill>
        </p:spPr>
        <p:txBody>
          <a:bodyPr/>
          <a:lstStyle/>
          <a:p>
            <a:endParaRPr lang="es-US"/>
          </a:p>
        </p:txBody>
      </p:sp>
      <p:sp>
        <p:nvSpPr>
          <p:cNvPr id="2" name="TextBox 8">
            <a:extLst>
              <a:ext uri="{FF2B5EF4-FFF2-40B4-BE49-F238E27FC236}">
                <a16:creationId xmlns:a16="http://schemas.microsoft.com/office/drawing/2014/main" id="{B4344E98-193C-82CC-A4AE-488ED66AD4E3}"/>
              </a:ext>
            </a:extLst>
          </p:cNvPr>
          <p:cNvSpPr txBox="1"/>
          <p:nvPr/>
        </p:nvSpPr>
        <p:spPr>
          <a:xfrm>
            <a:off x="1295400" y="476730"/>
            <a:ext cx="16011173" cy="1477328"/>
          </a:xfrm>
          <a:prstGeom prst="rect">
            <a:avLst/>
          </a:prstGeom>
        </p:spPr>
        <p:txBody>
          <a:bodyPr wrap="square" lIns="0" tIns="0" rIns="0" bIns="0" rtlCol="0" anchor="t">
            <a:spAutoFit/>
          </a:bodyPr>
          <a:lstStyle/>
          <a:p>
            <a:r>
              <a:rPr lang="en-US" sz="4800" b="1" dirty="0">
                <a:solidFill>
                  <a:srgbClr val="9EAFB3"/>
                </a:solidFill>
                <a:latin typeface="Aribau Grotesk Bold"/>
                <a:ea typeface="Aribau Grotesk Bold"/>
                <a:cs typeface="Aribau Grotesk Bold"/>
                <a:sym typeface="Aribau Grotesk Bold"/>
              </a:rPr>
              <a:t>My Body, (but not) My Choice: Results on </a:t>
            </a:r>
          </a:p>
          <a:p>
            <a:r>
              <a:rPr lang="en-US" sz="4800" b="1" dirty="0">
                <a:solidFill>
                  <a:srgbClr val="9EAFB3"/>
                </a:solidFill>
                <a:latin typeface="Aribau Grotesk Bold"/>
                <a:ea typeface="Aribau Grotesk Bold"/>
                <a:cs typeface="Aribau Grotesk Bold"/>
                <a:sym typeface="Aribau Grotesk Bold"/>
              </a:rPr>
              <a:t>forced sterilization</a:t>
            </a:r>
          </a:p>
        </p:txBody>
      </p:sp>
      <p:sp>
        <p:nvSpPr>
          <p:cNvPr id="5" name="TextBox 7">
            <a:extLst>
              <a:ext uri="{FF2B5EF4-FFF2-40B4-BE49-F238E27FC236}">
                <a16:creationId xmlns:a16="http://schemas.microsoft.com/office/drawing/2014/main" id="{F32FF9DF-706B-FF27-720A-6D09807E40FE}"/>
              </a:ext>
            </a:extLst>
          </p:cNvPr>
          <p:cNvSpPr txBox="1"/>
          <p:nvPr/>
        </p:nvSpPr>
        <p:spPr>
          <a:xfrm>
            <a:off x="1295400" y="1976578"/>
            <a:ext cx="14369898" cy="6463308"/>
          </a:xfrm>
          <a:prstGeom prst="rect">
            <a:avLst/>
          </a:prstGeom>
        </p:spPr>
        <p:txBody>
          <a:bodyPr wrap="square" lIns="0" tIns="0" rIns="0" bIns="0" rtlCol="0" anchor="t">
            <a:spAutoFit/>
          </a:bodyPr>
          <a:lstStyle/>
          <a:p>
            <a:pPr lvl="1"/>
            <a:endParaRPr lang="en-US" sz="2800" dirty="0">
              <a:solidFill>
                <a:schemeClr val="tx1">
                  <a:lumMod val="85000"/>
                  <a:lumOff val="15000"/>
                </a:schemeClr>
              </a:solidFill>
              <a:latin typeface="Aribau Grotesk"/>
              <a:ea typeface="Aribau Grotesk"/>
              <a:cs typeface="Aribau Grotesk"/>
              <a:sym typeface="Aribau Grotesk"/>
            </a:endParaRPr>
          </a:p>
          <a:p>
            <a:r>
              <a:rPr lang="en-US" sz="2800" b="1" dirty="0">
                <a:solidFill>
                  <a:schemeClr val="tx1">
                    <a:lumMod val="85000"/>
                    <a:lumOff val="15000"/>
                  </a:schemeClr>
                </a:solidFill>
                <a:latin typeface="Aribau Grotesk"/>
                <a:ea typeface="Aribau Grotesk"/>
                <a:cs typeface="Aribau Grotesk"/>
                <a:sym typeface="Aribau Grotesk"/>
              </a:rPr>
              <a:t>Where or when forced sterilizations occur: </a:t>
            </a:r>
          </a:p>
          <a:p>
            <a:pPr marL="914400" lvl="1" indent="-457200">
              <a:buFont typeface="Arial" panose="020B0604020202020204" pitchFamily="34" charset="0"/>
              <a:buChar char="•"/>
            </a:pPr>
            <a:r>
              <a:rPr lang="en-US" sz="2800" dirty="0">
                <a:solidFill>
                  <a:schemeClr val="tx1">
                    <a:lumMod val="85000"/>
                    <a:lumOff val="15000"/>
                  </a:schemeClr>
                </a:solidFill>
                <a:latin typeface="Aribau Grotesk"/>
                <a:ea typeface="Aribau Grotesk"/>
                <a:cs typeface="Aribau Grotesk"/>
                <a:sym typeface="Aribau Grotesk"/>
              </a:rPr>
              <a:t>Institutional settings</a:t>
            </a:r>
          </a:p>
          <a:p>
            <a:pPr marL="914400" lvl="1" indent="-457200">
              <a:buFont typeface="Arial" panose="020B0604020202020204" pitchFamily="34" charset="0"/>
              <a:buChar char="•"/>
            </a:pPr>
            <a:r>
              <a:rPr lang="en-US" sz="2800" dirty="0">
                <a:solidFill>
                  <a:schemeClr val="tx1">
                    <a:lumMod val="85000"/>
                    <a:lumOff val="15000"/>
                  </a:schemeClr>
                </a:solidFill>
                <a:latin typeface="Aribau Grotesk"/>
                <a:ea typeface="Aribau Grotesk"/>
                <a:cs typeface="Aribau Grotesk"/>
                <a:sym typeface="Aribau Grotesk"/>
              </a:rPr>
              <a:t>Healthcare settings</a:t>
            </a:r>
          </a:p>
          <a:p>
            <a:pPr marL="914400" lvl="1" indent="-457200">
              <a:buFont typeface="Arial" panose="020B0604020202020204" pitchFamily="34" charset="0"/>
              <a:buChar char="•"/>
            </a:pPr>
            <a:r>
              <a:rPr lang="en-US" sz="2800" dirty="0">
                <a:solidFill>
                  <a:schemeClr val="tx1">
                    <a:lumMod val="85000"/>
                    <a:lumOff val="15000"/>
                  </a:schemeClr>
                </a:solidFill>
                <a:latin typeface="Aribau Grotesk"/>
                <a:ea typeface="Aribau Grotesk"/>
                <a:cs typeface="Aribau Grotesk"/>
                <a:sym typeface="Aribau Grotesk"/>
              </a:rPr>
              <a:t>After engaging in a romantic relationship</a:t>
            </a:r>
          </a:p>
          <a:p>
            <a:pPr marL="914400" lvl="1" indent="-457200">
              <a:buFont typeface="Arial" panose="020B0604020202020204" pitchFamily="34" charset="0"/>
              <a:buChar char="•"/>
            </a:pPr>
            <a:r>
              <a:rPr lang="en-US" sz="2800" dirty="0">
                <a:solidFill>
                  <a:schemeClr val="tx1">
                    <a:lumMod val="85000"/>
                    <a:lumOff val="15000"/>
                  </a:schemeClr>
                </a:solidFill>
                <a:latin typeface="Aribau Grotesk"/>
                <a:ea typeface="Aribau Grotesk"/>
                <a:cs typeface="Aribau Grotesk"/>
                <a:sym typeface="Aribau Grotesk"/>
              </a:rPr>
              <a:t>After (or due to the fear of) a rape</a:t>
            </a:r>
          </a:p>
          <a:p>
            <a:pPr lvl="1"/>
            <a:endParaRPr lang="en-US" sz="2800" dirty="0">
              <a:solidFill>
                <a:schemeClr val="tx1">
                  <a:lumMod val="85000"/>
                  <a:lumOff val="15000"/>
                </a:schemeClr>
              </a:solidFill>
              <a:latin typeface="Aribau Grotesk"/>
              <a:ea typeface="Aribau Grotesk"/>
              <a:cs typeface="Aribau Grotesk"/>
              <a:sym typeface="Aribau Grotesk"/>
            </a:endParaRPr>
          </a:p>
          <a:p>
            <a:r>
              <a:rPr lang="en-US" sz="2800" b="1" dirty="0">
                <a:solidFill>
                  <a:schemeClr val="tx1">
                    <a:lumMod val="85000"/>
                    <a:lumOff val="15000"/>
                  </a:schemeClr>
                </a:solidFill>
                <a:latin typeface="Aribau Grotesk"/>
                <a:ea typeface="Aribau Grotesk"/>
                <a:cs typeface="Aribau Grotesk"/>
                <a:sym typeface="Aribau Grotesk"/>
              </a:rPr>
              <a:t>Common justifications for forced sterilization:</a:t>
            </a:r>
          </a:p>
          <a:p>
            <a:pPr marL="914400" lvl="1" indent="-457200">
              <a:buFont typeface="Arial" panose="020B0604020202020204" pitchFamily="34" charset="0"/>
              <a:buChar char="•"/>
            </a:pPr>
            <a:r>
              <a:rPr lang="en-US" sz="2800" dirty="0">
                <a:solidFill>
                  <a:schemeClr val="tx1">
                    <a:lumMod val="85000"/>
                    <a:lumOff val="15000"/>
                  </a:schemeClr>
                </a:solidFill>
                <a:latin typeface="Aribau Grotesk"/>
                <a:ea typeface="Aribau Grotesk"/>
                <a:cs typeface="Aribau Grotesk"/>
                <a:sym typeface="Aribau Grotesk"/>
              </a:rPr>
              <a:t>Harmful stereotypes against parents with disabilities</a:t>
            </a:r>
          </a:p>
          <a:p>
            <a:pPr marL="914400" lvl="1" indent="-457200">
              <a:buFont typeface="Arial" panose="020B0604020202020204" pitchFamily="34" charset="0"/>
              <a:buChar char="•"/>
            </a:pPr>
            <a:r>
              <a:rPr lang="en-US" sz="2800" dirty="0">
                <a:solidFill>
                  <a:schemeClr val="tx1">
                    <a:lumMod val="85000"/>
                    <a:lumOff val="15000"/>
                  </a:schemeClr>
                </a:solidFill>
                <a:latin typeface="Aribau Grotesk"/>
                <a:ea typeface="Aribau Grotesk"/>
                <a:cs typeface="Aribau Grotesk"/>
                <a:sym typeface="Aribau Grotesk"/>
              </a:rPr>
              <a:t>Eugenic thinking</a:t>
            </a:r>
          </a:p>
          <a:p>
            <a:pPr marL="914400" lvl="1" indent="-457200">
              <a:buFont typeface="Arial" panose="020B0604020202020204" pitchFamily="34" charset="0"/>
              <a:buChar char="•"/>
            </a:pPr>
            <a:r>
              <a:rPr lang="en-US" sz="2800" dirty="0">
                <a:solidFill>
                  <a:schemeClr val="tx1">
                    <a:lumMod val="85000"/>
                    <a:lumOff val="15000"/>
                  </a:schemeClr>
                </a:solidFill>
                <a:latin typeface="Aribau Grotesk"/>
                <a:ea typeface="Aribau Grotesk"/>
                <a:cs typeface="Aribau Grotesk"/>
                <a:sym typeface="Aribau Grotesk"/>
              </a:rPr>
              <a:t>Alleged best interests of women and gender-diverse people with disabilities</a:t>
            </a:r>
          </a:p>
          <a:p>
            <a:pPr marL="914400" lvl="1" indent="-457200">
              <a:buFont typeface="Arial" panose="020B0604020202020204" pitchFamily="34" charset="0"/>
              <a:buChar char="•"/>
            </a:pPr>
            <a:endParaRPr lang="en-US" sz="2800" dirty="0">
              <a:solidFill>
                <a:schemeClr val="tx1">
                  <a:lumMod val="85000"/>
                  <a:lumOff val="15000"/>
                </a:schemeClr>
              </a:solidFill>
              <a:latin typeface="Aribau Grotesk"/>
              <a:ea typeface="Aribau Grotesk"/>
              <a:cs typeface="Aribau Grotesk"/>
              <a:sym typeface="Aribau Grotesk"/>
            </a:endParaRPr>
          </a:p>
          <a:p>
            <a:r>
              <a:rPr lang="en-US" sz="2800" b="1" dirty="0">
                <a:solidFill>
                  <a:schemeClr val="tx1">
                    <a:lumMod val="85000"/>
                    <a:lumOff val="15000"/>
                  </a:schemeClr>
                </a:solidFill>
                <a:latin typeface="Aribau Grotesk"/>
                <a:ea typeface="Aribau Grotesk"/>
                <a:cs typeface="Aribau Grotesk"/>
                <a:sym typeface="Aribau Grotesk"/>
              </a:rPr>
              <a:t>Common legal mechanism that allows forced sterilization:</a:t>
            </a:r>
          </a:p>
          <a:p>
            <a:pPr marL="914400" lvl="1" indent="-457200">
              <a:buFont typeface="Arial" panose="020B0604020202020204" pitchFamily="34" charset="0"/>
              <a:buChar char="•"/>
            </a:pPr>
            <a:r>
              <a:rPr lang="en-US" sz="2800" dirty="0">
                <a:solidFill>
                  <a:schemeClr val="tx1">
                    <a:lumMod val="85000"/>
                    <a:lumOff val="15000"/>
                  </a:schemeClr>
                </a:solidFill>
                <a:latin typeface="Aribau Grotesk"/>
                <a:ea typeface="Aribau Grotesk"/>
                <a:cs typeface="Aribau Grotesk"/>
                <a:sym typeface="Aribau Grotesk"/>
              </a:rPr>
              <a:t>Denial of the right to legal capacity on the basis of disability</a:t>
            </a:r>
          </a:p>
          <a:p>
            <a:pPr marL="914400" lvl="1" indent="-457200">
              <a:buFont typeface="Arial" panose="020B0604020202020204" pitchFamily="34" charset="0"/>
              <a:buChar char="•"/>
            </a:pPr>
            <a:r>
              <a:rPr lang="en-US" sz="2800" dirty="0">
                <a:solidFill>
                  <a:schemeClr val="tx1">
                    <a:lumMod val="85000"/>
                    <a:lumOff val="15000"/>
                  </a:schemeClr>
                </a:solidFill>
                <a:latin typeface="Aribau Grotesk"/>
                <a:ea typeface="Aribau Grotesk"/>
                <a:cs typeface="Aribau Grotesk"/>
                <a:sym typeface="Aribau Grotesk"/>
              </a:rPr>
              <a:t>Absence of free and informed consent to the procedure</a:t>
            </a:r>
          </a:p>
        </p:txBody>
      </p:sp>
    </p:spTree>
    <p:extLst>
      <p:ext uri="{BB962C8B-B14F-4D97-AF65-F5344CB8AC3E}">
        <p14:creationId xmlns:p14="http://schemas.microsoft.com/office/powerpoint/2010/main" val="1828115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3EC"/>
        </a:solidFill>
        <a:effectLst/>
      </p:bgPr>
    </p:bg>
    <p:spTree>
      <p:nvGrpSpPr>
        <p:cNvPr id="1" name="">
          <a:extLst>
            <a:ext uri="{FF2B5EF4-FFF2-40B4-BE49-F238E27FC236}">
              <a16:creationId xmlns:a16="http://schemas.microsoft.com/office/drawing/2014/main" id="{27384649-AC10-6717-1302-3C504DFA7D5C}"/>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8C9CDEBB-EB53-258D-D33F-46543FA525B9}"/>
              </a:ext>
            </a:extLst>
          </p:cNvPr>
          <p:cNvSpPr/>
          <p:nvPr/>
        </p:nvSpPr>
        <p:spPr>
          <a:xfrm>
            <a:off x="15665297" y="9311716"/>
            <a:ext cx="1641276" cy="614003"/>
          </a:xfrm>
          <a:custGeom>
            <a:avLst/>
            <a:gdLst/>
            <a:ahLst/>
            <a:cxnLst/>
            <a:rect l="l" t="t" r="r" b="b"/>
            <a:pathLst>
              <a:path w="1641276" h="614003">
                <a:moveTo>
                  <a:pt x="0" y="0"/>
                </a:moveTo>
                <a:lnTo>
                  <a:pt x="1641276" y="0"/>
                </a:lnTo>
                <a:lnTo>
                  <a:pt x="1641276" y="614003"/>
                </a:lnTo>
                <a:lnTo>
                  <a:pt x="0" y="614003"/>
                </a:lnTo>
                <a:lnTo>
                  <a:pt x="0" y="0"/>
                </a:lnTo>
                <a:close/>
              </a:path>
            </a:pathLst>
          </a:custGeom>
          <a:blipFill>
            <a:blip r:embed="rId2"/>
            <a:stretch>
              <a:fillRect/>
            </a:stretch>
          </a:blipFill>
        </p:spPr>
        <p:txBody>
          <a:bodyPr/>
          <a:lstStyle/>
          <a:p>
            <a:endParaRPr lang="es-US"/>
          </a:p>
        </p:txBody>
      </p:sp>
      <p:grpSp>
        <p:nvGrpSpPr>
          <p:cNvPr id="12" name="Group 2">
            <a:extLst>
              <a:ext uri="{FF2B5EF4-FFF2-40B4-BE49-F238E27FC236}">
                <a16:creationId xmlns:a16="http://schemas.microsoft.com/office/drawing/2014/main" id="{9AD84B34-0D90-7A92-5264-716994CA25FB}"/>
              </a:ext>
            </a:extLst>
          </p:cNvPr>
          <p:cNvGrpSpPr/>
          <p:nvPr/>
        </p:nvGrpSpPr>
        <p:grpSpPr>
          <a:xfrm>
            <a:off x="0" y="8812731"/>
            <a:ext cx="18288000" cy="1474269"/>
            <a:chOff x="0" y="0"/>
            <a:chExt cx="23018340" cy="2709333"/>
          </a:xfrm>
          <a:solidFill>
            <a:srgbClr val="9EAFB3"/>
          </a:solidFill>
        </p:grpSpPr>
        <p:sp>
          <p:nvSpPr>
            <p:cNvPr id="13" name="Freeform 3">
              <a:extLst>
                <a:ext uri="{FF2B5EF4-FFF2-40B4-BE49-F238E27FC236}">
                  <a16:creationId xmlns:a16="http://schemas.microsoft.com/office/drawing/2014/main" id="{C73EFC63-8849-2731-835C-E273364DCA38}"/>
                </a:ext>
              </a:extLst>
            </p:cNvPr>
            <p:cNvSpPr/>
            <p:nvPr/>
          </p:nvSpPr>
          <p:spPr>
            <a:xfrm>
              <a:off x="0" y="0"/>
              <a:ext cx="23018339" cy="2709333"/>
            </a:xfrm>
            <a:custGeom>
              <a:avLst/>
              <a:gdLst/>
              <a:ahLst/>
              <a:cxnLst/>
              <a:rect l="l" t="t" r="r" b="b"/>
              <a:pathLst>
                <a:path w="23018339" h="2709333">
                  <a:moveTo>
                    <a:pt x="0" y="0"/>
                  </a:moveTo>
                  <a:lnTo>
                    <a:pt x="23018339" y="0"/>
                  </a:lnTo>
                  <a:lnTo>
                    <a:pt x="23018339" y="2709333"/>
                  </a:lnTo>
                  <a:lnTo>
                    <a:pt x="0" y="2709333"/>
                  </a:lnTo>
                  <a:close/>
                </a:path>
              </a:pathLst>
            </a:custGeom>
            <a:grpFill/>
          </p:spPr>
          <p:txBody>
            <a:bodyPr/>
            <a:lstStyle/>
            <a:p>
              <a:endParaRPr lang="es-US"/>
            </a:p>
          </p:txBody>
        </p:sp>
        <p:sp>
          <p:nvSpPr>
            <p:cNvPr id="14" name="TextBox 4">
              <a:extLst>
                <a:ext uri="{FF2B5EF4-FFF2-40B4-BE49-F238E27FC236}">
                  <a16:creationId xmlns:a16="http://schemas.microsoft.com/office/drawing/2014/main" id="{7834D6AA-FDE7-0CEE-59ED-D3D6EB46257F}"/>
                </a:ext>
              </a:extLst>
            </p:cNvPr>
            <p:cNvSpPr txBox="1"/>
            <p:nvPr/>
          </p:nvSpPr>
          <p:spPr>
            <a:xfrm>
              <a:off x="0" y="-9525"/>
              <a:ext cx="23018340" cy="2718858"/>
            </a:xfrm>
            <a:prstGeom prst="rect">
              <a:avLst/>
            </a:prstGeom>
            <a:grpFill/>
          </p:spPr>
          <p:txBody>
            <a:bodyPr lIns="71438" tIns="71438" rIns="71438" bIns="71438" rtlCol="0" anchor="ctr"/>
            <a:lstStyle/>
            <a:p>
              <a:pPr algn="ctr">
                <a:lnSpc>
                  <a:spcPts val="393"/>
                </a:lnSpc>
              </a:pPr>
              <a:endParaRPr/>
            </a:p>
          </p:txBody>
        </p:sp>
      </p:grpSp>
      <p:sp>
        <p:nvSpPr>
          <p:cNvPr id="15" name="Freeform 6">
            <a:extLst>
              <a:ext uri="{FF2B5EF4-FFF2-40B4-BE49-F238E27FC236}">
                <a16:creationId xmlns:a16="http://schemas.microsoft.com/office/drawing/2014/main" id="{5E705EC2-7FE3-A835-E789-F3E19A2304A3}"/>
              </a:ext>
            </a:extLst>
          </p:cNvPr>
          <p:cNvSpPr/>
          <p:nvPr/>
        </p:nvSpPr>
        <p:spPr>
          <a:xfrm>
            <a:off x="15011400" y="8997359"/>
            <a:ext cx="2828573" cy="1048419"/>
          </a:xfrm>
          <a:custGeom>
            <a:avLst/>
            <a:gdLst/>
            <a:ahLst/>
            <a:cxnLst/>
            <a:rect l="l" t="t" r="r" b="b"/>
            <a:pathLst>
              <a:path w="1641276" h="614003">
                <a:moveTo>
                  <a:pt x="0" y="0"/>
                </a:moveTo>
                <a:lnTo>
                  <a:pt x="1641276" y="0"/>
                </a:lnTo>
                <a:lnTo>
                  <a:pt x="1641276" y="614003"/>
                </a:lnTo>
                <a:lnTo>
                  <a:pt x="0" y="614003"/>
                </a:lnTo>
                <a:lnTo>
                  <a:pt x="0" y="0"/>
                </a:lnTo>
                <a:close/>
              </a:path>
            </a:pathLst>
          </a:custGeom>
          <a:blipFill>
            <a:blip r:embed="rId2"/>
            <a:stretch>
              <a:fillRect/>
            </a:stretch>
          </a:blipFill>
        </p:spPr>
        <p:txBody>
          <a:bodyPr/>
          <a:lstStyle/>
          <a:p>
            <a:endParaRPr lang="es-US"/>
          </a:p>
        </p:txBody>
      </p:sp>
      <p:sp>
        <p:nvSpPr>
          <p:cNvPr id="2" name="TextBox 8">
            <a:extLst>
              <a:ext uri="{FF2B5EF4-FFF2-40B4-BE49-F238E27FC236}">
                <a16:creationId xmlns:a16="http://schemas.microsoft.com/office/drawing/2014/main" id="{E45A8912-3827-B42B-8824-F4B57E4C288C}"/>
              </a:ext>
            </a:extLst>
          </p:cNvPr>
          <p:cNvSpPr txBox="1"/>
          <p:nvPr/>
        </p:nvSpPr>
        <p:spPr>
          <a:xfrm>
            <a:off x="1295399" y="447682"/>
            <a:ext cx="16011173" cy="1477328"/>
          </a:xfrm>
          <a:prstGeom prst="rect">
            <a:avLst/>
          </a:prstGeom>
        </p:spPr>
        <p:txBody>
          <a:bodyPr wrap="square" lIns="0" tIns="0" rIns="0" bIns="0" rtlCol="0" anchor="t">
            <a:spAutoFit/>
          </a:bodyPr>
          <a:lstStyle/>
          <a:p>
            <a:r>
              <a:rPr lang="en-US" sz="4800" b="1" dirty="0">
                <a:solidFill>
                  <a:srgbClr val="9EAFB3"/>
                </a:solidFill>
                <a:latin typeface="Aribau Grotesk Bold"/>
                <a:ea typeface="Aribau Grotesk Bold"/>
                <a:cs typeface="Aribau Grotesk Bold"/>
                <a:sym typeface="Aribau Grotesk Bold"/>
              </a:rPr>
              <a:t>My Body, (but not) My Choice: Results </a:t>
            </a:r>
          </a:p>
          <a:p>
            <a:r>
              <a:rPr lang="en-US" sz="4800" b="1" dirty="0">
                <a:solidFill>
                  <a:srgbClr val="9EAFB3"/>
                </a:solidFill>
                <a:latin typeface="Aribau Grotesk Bold"/>
                <a:ea typeface="Aribau Grotesk Bold"/>
                <a:cs typeface="Aribau Grotesk Bold"/>
                <a:sym typeface="Aribau Grotesk Bold"/>
              </a:rPr>
              <a:t>Forced or coerced sterilization</a:t>
            </a:r>
          </a:p>
        </p:txBody>
      </p:sp>
      <p:pic>
        <p:nvPicPr>
          <p:cNvPr id="7" name="Imagen 6">
            <a:extLst>
              <a:ext uri="{FF2B5EF4-FFF2-40B4-BE49-F238E27FC236}">
                <a16:creationId xmlns:a16="http://schemas.microsoft.com/office/drawing/2014/main" id="{C7DE8A68-F9C2-FD5F-0960-2BD7298D1849}"/>
              </a:ext>
            </a:extLst>
          </p:cNvPr>
          <p:cNvPicPr>
            <a:picLocks noChangeAspect="1"/>
          </p:cNvPicPr>
          <p:nvPr/>
        </p:nvPicPr>
        <p:blipFill>
          <a:blip r:embed="rId3"/>
          <a:stretch>
            <a:fillRect/>
          </a:stretch>
        </p:blipFill>
        <p:spPr>
          <a:xfrm>
            <a:off x="9143999" y="2880125"/>
            <a:ext cx="9087516" cy="4817122"/>
          </a:xfrm>
          <a:prstGeom prst="rect">
            <a:avLst/>
          </a:prstGeom>
        </p:spPr>
      </p:pic>
      <p:pic>
        <p:nvPicPr>
          <p:cNvPr id="10" name="Imagen 9" descr="Picture 1: Daniela is a woman with an intellectual disability who lives in Spain. She was coerced into agreeing to sterilization after a rape. Despite being 37 years old, she has not received regular gynecological care. The first time she saw a gynecologist was right after the sexual violence, when she was 20 years old. “I didn’t want [the&#10;sterilization], but to obey my mother, I had to do it.” After the sterilization procedure, Daniela never saw a gynecologist again.&#10;&#10;Picture 2: Ariadna is a 35-year-old woman with a psychosocial disability in Fiji who experienced coerced sterilization right after labor when doctors did not seek her free and informed consent. “The doctors said it wasn’t safe for me to have another child and I should get my tubes tied. It was the day after I gave birth to my fourth child. I was not feeling well; I was depressed. There was no one to support me. The doctors didn’t discuss any other options, like using [other] contraception. So, I just signed the form. They did the surgery. After I recovered and I felt more like myself, I realized I didn’t want that surgery.” ">
            <a:extLst>
              <a:ext uri="{FF2B5EF4-FFF2-40B4-BE49-F238E27FC236}">
                <a16:creationId xmlns:a16="http://schemas.microsoft.com/office/drawing/2014/main" id="{C62C49A5-1B55-326A-41F3-550D53BF5645}"/>
              </a:ext>
            </a:extLst>
          </p:cNvPr>
          <p:cNvPicPr>
            <a:picLocks noChangeAspect="1"/>
          </p:cNvPicPr>
          <p:nvPr/>
        </p:nvPicPr>
        <p:blipFill>
          <a:blip r:embed="rId4"/>
          <a:stretch>
            <a:fillRect/>
          </a:stretch>
        </p:blipFill>
        <p:spPr>
          <a:xfrm>
            <a:off x="398527" y="2541426"/>
            <a:ext cx="8773546" cy="5622585"/>
          </a:xfrm>
          <a:prstGeom prst="rect">
            <a:avLst/>
          </a:prstGeom>
        </p:spPr>
      </p:pic>
    </p:spTree>
    <p:extLst>
      <p:ext uri="{BB962C8B-B14F-4D97-AF65-F5344CB8AC3E}">
        <p14:creationId xmlns:p14="http://schemas.microsoft.com/office/powerpoint/2010/main" val="434080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3EC"/>
        </a:solidFill>
        <a:effectLst/>
      </p:bgPr>
    </p:bg>
    <p:spTree>
      <p:nvGrpSpPr>
        <p:cNvPr id="1" name="">
          <a:extLst>
            <a:ext uri="{FF2B5EF4-FFF2-40B4-BE49-F238E27FC236}">
              <a16:creationId xmlns:a16="http://schemas.microsoft.com/office/drawing/2014/main" id="{AA906EB5-4C3B-8D56-7BA0-441263B85B69}"/>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451F6877-6096-6A15-27BC-5810FD47C6E9}"/>
              </a:ext>
            </a:extLst>
          </p:cNvPr>
          <p:cNvSpPr/>
          <p:nvPr/>
        </p:nvSpPr>
        <p:spPr>
          <a:xfrm>
            <a:off x="15665297" y="9311716"/>
            <a:ext cx="1641276" cy="614003"/>
          </a:xfrm>
          <a:custGeom>
            <a:avLst/>
            <a:gdLst/>
            <a:ahLst/>
            <a:cxnLst/>
            <a:rect l="l" t="t" r="r" b="b"/>
            <a:pathLst>
              <a:path w="1641276" h="614003">
                <a:moveTo>
                  <a:pt x="0" y="0"/>
                </a:moveTo>
                <a:lnTo>
                  <a:pt x="1641276" y="0"/>
                </a:lnTo>
                <a:lnTo>
                  <a:pt x="1641276" y="614003"/>
                </a:lnTo>
                <a:lnTo>
                  <a:pt x="0" y="614003"/>
                </a:lnTo>
                <a:lnTo>
                  <a:pt x="0" y="0"/>
                </a:lnTo>
                <a:close/>
              </a:path>
            </a:pathLst>
          </a:custGeom>
          <a:blipFill>
            <a:blip r:embed="rId3"/>
            <a:stretch>
              <a:fillRect/>
            </a:stretch>
          </a:blipFill>
        </p:spPr>
        <p:txBody>
          <a:bodyPr/>
          <a:lstStyle/>
          <a:p>
            <a:endParaRPr lang="es-US"/>
          </a:p>
        </p:txBody>
      </p:sp>
      <p:sp>
        <p:nvSpPr>
          <p:cNvPr id="8" name="TextBox 8">
            <a:extLst>
              <a:ext uri="{FF2B5EF4-FFF2-40B4-BE49-F238E27FC236}">
                <a16:creationId xmlns:a16="http://schemas.microsoft.com/office/drawing/2014/main" id="{9E55A2D2-A083-1674-8F23-FAED62ABB4FF}"/>
              </a:ext>
            </a:extLst>
          </p:cNvPr>
          <p:cNvSpPr txBox="1"/>
          <p:nvPr/>
        </p:nvSpPr>
        <p:spPr>
          <a:xfrm>
            <a:off x="1295399" y="447682"/>
            <a:ext cx="16011173" cy="911019"/>
          </a:xfrm>
          <a:prstGeom prst="rect">
            <a:avLst/>
          </a:prstGeom>
        </p:spPr>
        <p:txBody>
          <a:bodyPr wrap="square" lIns="0" tIns="0" rIns="0" bIns="0" rtlCol="0" anchor="t">
            <a:spAutoFit/>
          </a:bodyPr>
          <a:lstStyle/>
          <a:p>
            <a:pPr>
              <a:lnSpc>
                <a:spcPts val="7715"/>
              </a:lnSpc>
            </a:pPr>
            <a:r>
              <a:rPr lang="en-US" sz="4800" b="1" dirty="0">
                <a:solidFill>
                  <a:srgbClr val="EE7A6A"/>
                </a:solidFill>
                <a:latin typeface="Aribau Grotesk Bold"/>
                <a:ea typeface="Aribau Grotesk Bold"/>
                <a:cs typeface="Aribau Grotesk Bold"/>
                <a:sym typeface="Aribau Grotesk Bold"/>
              </a:rPr>
              <a:t>Recommendations: Ending forced sterilization</a:t>
            </a:r>
          </a:p>
        </p:txBody>
      </p:sp>
      <p:grpSp>
        <p:nvGrpSpPr>
          <p:cNvPr id="12" name="Group 2">
            <a:extLst>
              <a:ext uri="{FF2B5EF4-FFF2-40B4-BE49-F238E27FC236}">
                <a16:creationId xmlns:a16="http://schemas.microsoft.com/office/drawing/2014/main" id="{FA594C90-0397-25A5-B9DF-6D04ACB9C9C2}"/>
              </a:ext>
            </a:extLst>
          </p:cNvPr>
          <p:cNvGrpSpPr/>
          <p:nvPr/>
        </p:nvGrpSpPr>
        <p:grpSpPr>
          <a:xfrm>
            <a:off x="0" y="8812731"/>
            <a:ext cx="18288000" cy="1474269"/>
            <a:chOff x="0" y="0"/>
            <a:chExt cx="23018340" cy="2709333"/>
          </a:xfrm>
          <a:solidFill>
            <a:srgbClr val="EE7A6A"/>
          </a:solidFill>
        </p:grpSpPr>
        <p:sp>
          <p:nvSpPr>
            <p:cNvPr id="13" name="Freeform 3">
              <a:extLst>
                <a:ext uri="{FF2B5EF4-FFF2-40B4-BE49-F238E27FC236}">
                  <a16:creationId xmlns:a16="http://schemas.microsoft.com/office/drawing/2014/main" id="{1F9E62B9-E7AA-7ABB-043F-62E7924ECF1B}"/>
                </a:ext>
              </a:extLst>
            </p:cNvPr>
            <p:cNvSpPr/>
            <p:nvPr/>
          </p:nvSpPr>
          <p:spPr>
            <a:xfrm>
              <a:off x="0" y="0"/>
              <a:ext cx="23018339" cy="2709333"/>
            </a:xfrm>
            <a:custGeom>
              <a:avLst/>
              <a:gdLst/>
              <a:ahLst/>
              <a:cxnLst/>
              <a:rect l="l" t="t" r="r" b="b"/>
              <a:pathLst>
                <a:path w="23018339" h="2709333">
                  <a:moveTo>
                    <a:pt x="0" y="0"/>
                  </a:moveTo>
                  <a:lnTo>
                    <a:pt x="23018339" y="0"/>
                  </a:lnTo>
                  <a:lnTo>
                    <a:pt x="23018339" y="2709333"/>
                  </a:lnTo>
                  <a:lnTo>
                    <a:pt x="0" y="2709333"/>
                  </a:lnTo>
                  <a:close/>
                </a:path>
              </a:pathLst>
            </a:custGeom>
            <a:grpFill/>
          </p:spPr>
          <p:txBody>
            <a:bodyPr/>
            <a:lstStyle/>
            <a:p>
              <a:endParaRPr lang="es-US"/>
            </a:p>
          </p:txBody>
        </p:sp>
        <p:sp>
          <p:nvSpPr>
            <p:cNvPr id="14" name="TextBox 4">
              <a:extLst>
                <a:ext uri="{FF2B5EF4-FFF2-40B4-BE49-F238E27FC236}">
                  <a16:creationId xmlns:a16="http://schemas.microsoft.com/office/drawing/2014/main" id="{7D9128F1-B9AB-1859-DB89-DB94B9611D84}"/>
                </a:ext>
              </a:extLst>
            </p:cNvPr>
            <p:cNvSpPr txBox="1"/>
            <p:nvPr/>
          </p:nvSpPr>
          <p:spPr>
            <a:xfrm>
              <a:off x="0" y="-9525"/>
              <a:ext cx="23018340" cy="2718858"/>
            </a:xfrm>
            <a:prstGeom prst="rect">
              <a:avLst/>
            </a:prstGeom>
            <a:grpFill/>
          </p:spPr>
          <p:txBody>
            <a:bodyPr lIns="71438" tIns="71438" rIns="71438" bIns="71438" rtlCol="0" anchor="ctr"/>
            <a:lstStyle/>
            <a:p>
              <a:pPr algn="ctr">
                <a:lnSpc>
                  <a:spcPts val="393"/>
                </a:lnSpc>
              </a:pPr>
              <a:endParaRPr/>
            </a:p>
          </p:txBody>
        </p:sp>
      </p:grpSp>
      <p:sp>
        <p:nvSpPr>
          <p:cNvPr id="15" name="Freeform 6">
            <a:extLst>
              <a:ext uri="{FF2B5EF4-FFF2-40B4-BE49-F238E27FC236}">
                <a16:creationId xmlns:a16="http://schemas.microsoft.com/office/drawing/2014/main" id="{BD056B03-99CC-2331-D46B-6E47EE6B8754}"/>
              </a:ext>
            </a:extLst>
          </p:cNvPr>
          <p:cNvSpPr/>
          <p:nvPr/>
        </p:nvSpPr>
        <p:spPr>
          <a:xfrm>
            <a:off x="15011400" y="8997359"/>
            <a:ext cx="2828573" cy="1048419"/>
          </a:xfrm>
          <a:custGeom>
            <a:avLst/>
            <a:gdLst/>
            <a:ahLst/>
            <a:cxnLst/>
            <a:rect l="l" t="t" r="r" b="b"/>
            <a:pathLst>
              <a:path w="1641276" h="614003">
                <a:moveTo>
                  <a:pt x="0" y="0"/>
                </a:moveTo>
                <a:lnTo>
                  <a:pt x="1641276" y="0"/>
                </a:lnTo>
                <a:lnTo>
                  <a:pt x="1641276" y="614003"/>
                </a:lnTo>
                <a:lnTo>
                  <a:pt x="0" y="614003"/>
                </a:lnTo>
                <a:lnTo>
                  <a:pt x="0" y="0"/>
                </a:lnTo>
                <a:close/>
              </a:path>
            </a:pathLst>
          </a:custGeom>
          <a:blipFill>
            <a:blip r:embed="rId3"/>
            <a:stretch>
              <a:fillRect/>
            </a:stretch>
          </a:blipFill>
        </p:spPr>
        <p:txBody>
          <a:bodyPr/>
          <a:lstStyle/>
          <a:p>
            <a:endParaRPr lang="es-US"/>
          </a:p>
        </p:txBody>
      </p:sp>
      <p:pic>
        <p:nvPicPr>
          <p:cNvPr id="2" name="Imagen 1">
            <a:extLst>
              <a:ext uri="{FF2B5EF4-FFF2-40B4-BE49-F238E27FC236}">
                <a16:creationId xmlns:a16="http://schemas.microsoft.com/office/drawing/2014/main" id="{7334A312-C8EC-2457-A952-0F2841A89AC8}"/>
              </a:ext>
            </a:extLst>
          </p:cNvPr>
          <p:cNvPicPr>
            <a:picLocks noChangeAspect="1"/>
          </p:cNvPicPr>
          <p:nvPr/>
        </p:nvPicPr>
        <p:blipFill>
          <a:blip r:embed="rId4"/>
          <a:stretch>
            <a:fillRect/>
          </a:stretch>
        </p:blipFill>
        <p:spPr>
          <a:xfrm>
            <a:off x="1295399" y="1687053"/>
            <a:ext cx="5382831" cy="826410"/>
          </a:xfrm>
          <a:prstGeom prst="rect">
            <a:avLst/>
          </a:prstGeom>
        </p:spPr>
      </p:pic>
      <p:pic>
        <p:nvPicPr>
          <p:cNvPr id="3" name="Imagen 2" descr="Recommendation to law and policymakers: Repeal any legislation that allows forced reproductive practices, such as&#10;sterilization, abortion, and contraception, without respecting a person’s&#10;will and preferences and their free and informed consent.">
            <a:extLst>
              <a:ext uri="{FF2B5EF4-FFF2-40B4-BE49-F238E27FC236}">
                <a16:creationId xmlns:a16="http://schemas.microsoft.com/office/drawing/2014/main" id="{D8B2BCD5-C5FA-7243-30B0-609B9DD26EBE}"/>
              </a:ext>
            </a:extLst>
          </p:cNvPr>
          <p:cNvPicPr>
            <a:picLocks noChangeAspect="1"/>
          </p:cNvPicPr>
          <p:nvPr/>
        </p:nvPicPr>
        <p:blipFill>
          <a:blip r:embed="rId5"/>
          <a:stretch>
            <a:fillRect/>
          </a:stretch>
        </p:blipFill>
        <p:spPr>
          <a:xfrm>
            <a:off x="1295399" y="2317900"/>
            <a:ext cx="11147543" cy="1635280"/>
          </a:xfrm>
          <a:prstGeom prst="rect">
            <a:avLst/>
          </a:prstGeom>
        </p:spPr>
      </p:pic>
      <p:pic>
        <p:nvPicPr>
          <p:cNvPr id="4" name="Imagen 3">
            <a:extLst>
              <a:ext uri="{FF2B5EF4-FFF2-40B4-BE49-F238E27FC236}">
                <a16:creationId xmlns:a16="http://schemas.microsoft.com/office/drawing/2014/main" id="{AE0951AA-E95E-2FB8-9862-6FEE21F5F023}"/>
              </a:ext>
            </a:extLst>
          </p:cNvPr>
          <p:cNvPicPr>
            <a:picLocks noChangeAspect="1"/>
          </p:cNvPicPr>
          <p:nvPr/>
        </p:nvPicPr>
        <p:blipFill>
          <a:blip r:embed="rId6"/>
          <a:stretch>
            <a:fillRect/>
          </a:stretch>
        </p:blipFill>
        <p:spPr>
          <a:xfrm>
            <a:off x="8036212" y="4392373"/>
            <a:ext cx="9270360" cy="1012049"/>
          </a:xfrm>
          <a:prstGeom prst="rect">
            <a:avLst/>
          </a:prstGeom>
        </p:spPr>
      </p:pic>
      <p:pic>
        <p:nvPicPr>
          <p:cNvPr id="5" name="Imagen 4" descr="Recommendation to families and others providing support to women&#10;and gender-diverse persons with disabilities:&#10;Ensure the person with a disability remains in control and at the center of the SRHR decision-making. Ensure this by 1) facilitating access to comprehensive, balanced, and accessible SRHR information and to supported decision-making tools; &#10;2) supporting the person in navigating&#10;SRHR systems when requested; and 3) advocating alongside the person&#10;if their rights are denied">
            <a:extLst>
              <a:ext uri="{FF2B5EF4-FFF2-40B4-BE49-F238E27FC236}">
                <a16:creationId xmlns:a16="http://schemas.microsoft.com/office/drawing/2014/main" id="{A5EEAFEF-AE3A-5A74-E41D-49E218495CD8}"/>
              </a:ext>
            </a:extLst>
          </p:cNvPr>
          <p:cNvPicPr>
            <a:picLocks noChangeAspect="1"/>
          </p:cNvPicPr>
          <p:nvPr/>
        </p:nvPicPr>
        <p:blipFill>
          <a:blip r:embed="rId7"/>
          <a:stretch>
            <a:fillRect/>
          </a:stretch>
        </p:blipFill>
        <p:spPr>
          <a:xfrm>
            <a:off x="6159029" y="5351572"/>
            <a:ext cx="11147543" cy="2769718"/>
          </a:xfrm>
          <a:prstGeom prst="rect">
            <a:avLst/>
          </a:prstGeom>
        </p:spPr>
      </p:pic>
    </p:spTree>
    <p:extLst>
      <p:ext uri="{BB962C8B-B14F-4D97-AF65-F5344CB8AC3E}">
        <p14:creationId xmlns:p14="http://schemas.microsoft.com/office/powerpoint/2010/main" val="3996532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3EC"/>
        </a:solidFill>
        <a:effectLst/>
      </p:bgPr>
    </p:bg>
    <p:spTree>
      <p:nvGrpSpPr>
        <p:cNvPr id="1" name="">
          <a:extLst>
            <a:ext uri="{FF2B5EF4-FFF2-40B4-BE49-F238E27FC236}">
              <a16:creationId xmlns:a16="http://schemas.microsoft.com/office/drawing/2014/main" id="{DF03639E-B354-2176-20CE-21E17C919CA5}"/>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6D8A6504-D83E-DB7A-72DA-CC0694605CF2}"/>
              </a:ext>
            </a:extLst>
          </p:cNvPr>
          <p:cNvSpPr/>
          <p:nvPr/>
        </p:nvSpPr>
        <p:spPr>
          <a:xfrm>
            <a:off x="15665297" y="9311716"/>
            <a:ext cx="1641276" cy="614003"/>
          </a:xfrm>
          <a:custGeom>
            <a:avLst/>
            <a:gdLst/>
            <a:ahLst/>
            <a:cxnLst/>
            <a:rect l="l" t="t" r="r" b="b"/>
            <a:pathLst>
              <a:path w="1641276" h="614003">
                <a:moveTo>
                  <a:pt x="0" y="0"/>
                </a:moveTo>
                <a:lnTo>
                  <a:pt x="1641276" y="0"/>
                </a:lnTo>
                <a:lnTo>
                  <a:pt x="1641276" y="614003"/>
                </a:lnTo>
                <a:lnTo>
                  <a:pt x="0" y="614003"/>
                </a:lnTo>
                <a:lnTo>
                  <a:pt x="0" y="0"/>
                </a:lnTo>
                <a:close/>
              </a:path>
            </a:pathLst>
          </a:custGeom>
          <a:blipFill>
            <a:blip r:embed="rId3"/>
            <a:stretch>
              <a:fillRect/>
            </a:stretch>
          </a:blipFill>
        </p:spPr>
        <p:txBody>
          <a:bodyPr/>
          <a:lstStyle/>
          <a:p>
            <a:endParaRPr lang="es-US"/>
          </a:p>
        </p:txBody>
      </p:sp>
      <p:sp>
        <p:nvSpPr>
          <p:cNvPr id="8" name="TextBox 8">
            <a:extLst>
              <a:ext uri="{FF2B5EF4-FFF2-40B4-BE49-F238E27FC236}">
                <a16:creationId xmlns:a16="http://schemas.microsoft.com/office/drawing/2014/main" id="{BDE84AC8-1C57-3629-BA93-B13B2849E708}"/>
              </a:ext>
            </a:extLst>
          </p:cNvPr>
          <p:cNvSpPr txBox="1"/>
          <p:nvPr/>
        </p:nvSpPr>
        <p:spPr>
          <a:xfrm>
            <a:off x="1295399" y="447682"/>
            <a:ext cx="16011173" cy="911019"/>
          </a:xfrm>
          <a:prstGeom prst="rect">
            <a:avLst/>
          </a:prstGeom>
        </p:spPr>
        <p:txBody>
          <a:bodyPr wrap="square" lIns="0" tIns="0" rIns="0" bIns="0" rtlCol="0" anchor="t">
            <a:spAutoFit/>
          </a:bodyPr>
          <a:lstStyle/>
          <a:p>
            <a:pPr>
              <a:lnSpc>
                <a:spcPts val="7715"/>
              </a:lnSpc>
            </a:pPr>
            <a:r>
              <a:rPr lang="en-US" sz="4800" b="1" dirty="0">
                <a:solidFill>
                  <a:srgbClr val="EE7A6A"/>
                </a:solidFill>
                <a:latin typeface="Aribau Grotesk Bold"/>
                <a:ea typeface="Aribau Grotesk Bold"/>
                <a:cs typeface="Aribau Grotesk Bold"/>
                <a:sym typeface="Aribau Grotesk Bold"/>
              </a:rPr>
              <a:t>Recommendations: Ending forced sterilization</a:t>
            </a:r>
          </a:p>
        </p:txBody>
      </p:sp>
      <p:grpSp>
        <p:nvGrpSpPr>
          <p:cNvPr id="12" name="Group 2">
            <a:extLst>
              <a:ext uri="{FF2B5EF4-FFF2-40B4-BE49-F238E27FC236}">
                <a16:creationId xmlns:a16="http://schemas.microsoft.com/office/drawing/2014/main" id="{DB17A48B-6509-AA93-AE0B-683D8C7A5E05}"/>
              </a:ext>
            </a:extLst>
          </p:cNvPr>
          <p:cNvGrpSpPr/>
          <p:nvPr/>
        </p:nvGrpSpPr>
        <p:grpSpPr>
          <a:xfrm>
            <a:off x="0" y="8812731"/>
            <a:ext cx="18288000" cy="1474269"/>
            <a:chOff x="0" y="0"/>
            <a:chExt cx="23018340" cy="2709333"/>
          </a:xfrm>
          <a:solidFill>
            <a:srgbClr val="EE7A6A"/>
          </a:solidFill>
        </p:grpSpPr>
        <p:sp>
          <p:nvSpPr>
            <p:cNvPr id="13" name="Freeform 3">
              <a:extLst>
                <a:ext uri="{FF2B5EF4-FFF2-40B4-BE49-F238E27FC236}">
                  <a16:creationId xmlns:a16="http://schemas.microsoft.com/office/drawing/2014/main" id="{6479FA25-F3A7-B0BC-7E9B-1B033D44DB00}"/>
                </a:ext>
              </a:extLst>
            </p:cNvPr>
            <p:cNvSpPr/>
            <p:nvPr/>
          </p:nvSpPr>
          <p:spPr>
            <a:xfrm>
              <a:off x="0" y="0"/>
              <a:ext cx="23018339" cy="2709333"/>
            </a:xfrm>
            <a:custGeom>
              <a:avLst/>
              <a:gdLst/>
              <a:ahLst/>
              <a:cxnLst/>
              <a:rect l="l" t="t" r="r" b="b"/>
              <a:pathLst>
                <a:path w="23018339" h="2709333">
                  <a:moveTo>
                    <a:pt x="0" y="0"/>
                  </a:moveTo>
                  <a:lnTo>
                    <a:pt x="23018339" y="0"/>
                  </a:lnTo>
                  <a:lnTo>
                    <a:pt x="23018339" y="2709333"/>
                  </a:lnTo>
                  <a:lnTo>
                    <a:pt x="0" y="2709333"/>
                  </a:lnTo>
                  <a:close/>
                </a:path>
              </a:pathLst>
            </a:custGeom>
            <a:grpFill/>
          </p:spPr>
          <p:txBody>
            <a:bodyPr/>
            <a:lstStyle/>
            <a:p>
              <a:endParaRPr lang="es-US"/>
            </a:p>
          </p:txBody>
        </p:sp>
        <p:sp>
          <p:nvSpPr>
            <p:cNvPr id="14" name="TextBox 4">
              <a:extLst>
                <a:ext uri="{FF2B5EF4-FFF2-40B4-BE49-F238E27FC236}">
                  <a16:creationId xmlns:a16="http://schemas.microsoft.com/office/drawing/2014/main" id="{07A39F61-08C4-B4A1-071A-43086A58045A}"/>
                </a:ext>
              </a:extLst>
            </p:cNvPr>
            <p:cNvSpPr txBox="1"/>
            <p:nvPr/>
          </p:nvSpPr>
          <p:spPr>
            <a:xfrm>
              <a:off x="0" y="-9525"/>
              <a:ext cx="23018340" cy="2718858"/>
            </a:xfrm>
            <a:prstGeom prst="rect">
              <a:avLst/>
            </a:prstGeom>
            <a:grpFill/>
          </p:spPr>
          <p:txBody>
            <a:bodyPr lIns="71438" tIns="71438" rIns="71438" bIns="71438" rtlCol="0" anchor="ctr"/>
            <a:lstStyle/>
            <a:p>
              <a:pPr algn="ctr">
                <a:lnSpc>
                  <a:spcPts val="393"/>
                </a:lnSpc>
              </a:pPr>
              <a:endParaRPr/>
            </a:p>
          </p:txBody>
        </p:sp>
      </p:grpSp>
      <p:sp>
        <p:nvSpPr>
          <p:cNvPr id="15" name="Freeform 6">
            <a:extLst>
              <a:ext uri="{FF2B5EF4-FFF2-40B4-BE49-F238E27FC236}">
                <a16:creationId xmlns:a16="http://schemas.microsoft.com/office/drawing/2014/main" id="{2BBA87EB-A64F-A257-9B40-48FCBF467072}"/>
              </a:ext>
            </a:extLst>
          </p:cNvPr>
          <p:cNvSpPr/>
          <p:nvPr/>
        </p:nvSpPr>
        <p:spPr>
          <a:xfrm>
            <a:off x="15011400" y="8997359"/>
            <a:ext cx="2828573" cy="1048419"/>
          </a:xfrm>
          <a:custGeom>
            <a:avLst/>
            <a:gdLst/>
            <a:ahLst/>
            <a:cxnLst/>
            <a:rect l="l" t="t" r="r" b="b"/>
            <a:pathLst>
              <a:path w="1641276" h="614003">
                <a:moveTo>
                  <a:pt x="0" y="0"/>
                </a:moveTo>
                <a:lnTo>
                  <a:pt x="1641276" y="0"/>
                </a:lnTo>
                <a:lnTo>
                  <a:pt x="1641276" y="614003"/>
                </a:lnTo>
                <a:lnTo>
                  <a:pt x="0" y="614003"/>
                </a:lnTo>
                <a:lnTo>
                  <a:pt x="0" y="0"/>
                </a:lnTo>
                <a:close/>
              </a:path>
            </a:pathLst>
          </a:custGeom>
          <a:blipFill>
            <a:blip r:embed="rId3"/>
            <a:stretch>
              <a:fillRect/>
            </a:stretch>
          </a:blipFill>
        </p:spPr>
        <p:txBody>
          <a:bodyPr/>
          <a:lstStyle/>
          <a:p>
            <a:endParaRPr lang="es-US"/>
          </a:p>
        </p:txBody>
      </p:sp>
      <p:pic>
        <p:nvPicPr>
          <p:cNvPr id="7" name="Imagen 6">
            <a:extLst>
              <a:ext uri="{FF2B5EF4-FFF2-40B4-BE49-F238E27FC236}">
                <a16:creationId xmlns:a16="http://schemas.microsoft.com/office/drawing/2014/main" id="{E23DCAE0-65CD-031B-BBF3-171214D2CE1B}"/>
              </a:ext>
            </a:extLst>
          </p:cNvPr>
          <p:cNvPicPr>
            <a:picLocks noChangeAspect="1"/>
          </p:cNvPicPr>
          <p:nvPr/>
        </p:nvPicPr>
        <p:blipFill>
          <a:blip r:embed="rId4"/>
          <a:stretch>
            <a:fillRect/>
          </a:stretch>
        </p:blipFill>
        <p:spPr>
          <a:xfrm>
            <a:off x="1295399" y="1749294"/>
            <a:ext cx="9194801" cy="774960"/>
          </a:xfrm>
          <a:prstGeom prst="rect">
            <a:avLst/>
          </a:prstGeom>
        </p:spPr>
      </p:pic>
      <p:pic>
        <p:nvPicPr>
          <p:cNvPr id="9" name="Imagen 8" descr="Recommendations to SRH providers: &#10;Participate in trainings led by women and gender-diverse persons with&#10;disabilities on a range of topics related to disability and gender rights&#10;and justice, including legal capacity, supported decision-making, bodily&#10;autonomy, provision of accessible information, alternative methods of&#10;communication, and informed consent. Commit to ongoing learning on&#10;these topics, reviewing new resources as they emerge.">
            <a:extLst>
              <a:ext uri="{FF2B5EF4-FFF2-40B4-BE49-F238E27FC236}">
                <a16:creationId xmlns:a16="http://schemas.microsoft.com/office/drawing/2014/main" id="{6C7A6E43-985A-F592-7617-94B6ACA15272}"/>
              </a:ext>
            </a:extLst>
          </p:cNvPr>
          <p:cNvPicPr>
            <a:picLocks noChangeAspect="1"/>
          </p:cNvPicPr>
          <p:nvPr/>
        </p:nvPicPr>
        <p:blipFill>
          <a:blip r:embed="rId5"/>
          <a:stretch>
            <a:fillRect/>
          </a:stretch>
        </p:blipFill>
        <p:spPr>
          <a:xfrm>
            <a:off x="1295399" y="2420984"/>
            <a:ext cx="11353801" cy="2980373"/>
          </a:xfrm>
          <a:prstGeom prst="rect">
            <a:avLst/>
          </a:prstGeom>
        </p:spPr>
      </p:pic>
      <p:pic>
        <p:nvPicPr>
          <p:cNvPr id="10" name="Imagen 9">
            <a:extLst>
              <a:ext uri="{FF2B5EF4-FFF2-40B4-BE49-F238E27FC236}">
                <a16:creationId xmlns:a16="http://schemas.microsoft.com/office/drawing/2014/main" id="{955E15BB-597C-81D0-5BC6-3753EB8D0112}"/>
              </a:ext>
            </a:extLst>
          </p:cNvPr>
          <p:cNvPicPr>
            <a:picLocks noChangeAspect="1"/>
          </p:cNvPicPr>
          <p:nvPr/>
        </p:nvPicPr>
        <p:blipFill>
          <a:blip r:embed="rId6"/>
          <a:stretch>
            <a:fillRect/>
          </a:stretch>
        </p:blipFill>
        <p:spPr>
          <a:xfrm>
            <a:off x="8276874" y="5779252"/>
            <a:ext cx="9029698" cy="994797"/>
          </a:xfrm>
          <a:prstGeom prst="rect">
            <a:avLst/>
          </a:prstGeom>
        </p:spPr>
      </p:pic>
      <p:pic>
        <p:nvPicPr>
          <p:cNvPr id="11" name="Imagen 10" descr="To both sexual and reproductive rights organizations and organizations of persons with disabilities:&#10;Collaborate on shared resource mobilization and joint funding proposals to strengthen sustainable, disability-led SRHR initiatives that center legal capacity, bodily autonomy, and intersectionality">
            <a:extLst>
              <a:ext uri="{FF2B5EF4-FFF2-40B4-BE49-F238E27FC236}">
                <a16:creationId xmlns:a16="http://schemas.microsoft.com/office/drawing/2014/main" id="{9E462A85-1EBC-307E-397D-9FBC5DBD1F94}"/>
              </a:ext>
            </a:extLst>
          </p:cNvPr>
          <p:cNvPicPr>
            <a:picLocks noChangeAspect="1"/>
          </p:cNvPicPr>
          <p:nvPr/>
        </p:nvPicPr>
        <p:blipFill>
          <a:blip r:embed="rId7"/>
          <a:stretch>
            <a:fillRect/>
          </a:stretch>
        </p:blipFill>
        <p:spPr>
          <a:xfrm>
            <a:off x="5410200" y="6716281"/>
            <a:ext cx="11896372" cy="1720249"/>
          </a:xfrm>
          <a:prstGeom prst="rect">
            <a:avLst/>
          </a:prstGeom>
        </p:spPr>
      </p:pic>
    </p:spTree>
    <p:extLst>
      <p:ext uri="{BB962C8B-B14F-4D97-AF65-F5344CB8AC3E}">
        <p14:creationId xmlns:p14="http://schemas.microsoft.com/office/powerpoint/2010/main" val="304546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3EC"/>
        </a:solidFill>
        <a:effectLst/>
      </p:bgPr>
    </p:bg>
    <p:spTree>
      <p:nvGrpSpPr>
        <p:cNvPr id="1" name="">
          <a:extLst>
            <a:ext uri="{FF2B5EF4-FFF2-40B4-BE49-F238E27FC236}">
              <a16:creationId xmlns:a16="http://schemas.microsoft.com/office/drawing/2014/main" id="{98DB590F-C5FA-F8CE-25E6-8F5E8906BA61}"/>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36149E4F-4BBA-F22E-9D6C-CCC2B11214FF}"/>
              </a:ext>
            </a:extLst>
          </p:cNvPr>
          <p:cNvSpPr txBox="1"/>
          <p:nvPr/>
        </p:nvSpPr>
        <p:spPr>
          <a:xfrm>
            <a:off x="8283432" y="2925193"/>
            <a:ext cx="9259442" cy="923330"/>
          </a:xfrm>
          <a:prstGeom prst="rect">
            <a:avLst/>
          </a:prstGeom>
        </p:spPr>
        <p:txBody>
          <a:bodyPr wrap="square" lIns="0" tIns="0" rIns="0" bIns="0" rtlCol="0" anchor="t">
            <a:spAutoFit/>
          </a:bodyPr>
          <a:lstStyle/>
          <a:p>
            <a:r>
              <a:rPr lang="en-US" sz="6000" b="1" dirty="0">
                <a:solidFill>
                  <a:srgbClr val="614485"/>
                </a:solidFill>
                <a:latin typeface="Aribau Grotesk Bold"/>
                <a:ea typeface="Aribau Grotesk Bold"/>
                <a:cs typeface="Aribau Grotesk Bold"/>
                <a:sym typeface="Aribau Grotesk Bold"/>
              </a:rPr>
              <a:t>To stay in touch with WEI</a:t>
            </a:r>
          </a:p>
        </p:txBody>
      </p:sp>
      <p:grpSp>
        <p:nvGrpSpPr>
          <p:cNvPr id="11" name="Group 2">
            <a:extLst>
              <a:ext uri="{FF2B5EF4-FFF2-40B4-BE49-F238E27FC236}">
                <a16:creationId xmlns:a16="http://schemas.microsoft.com/office/drawing/2014/main" id="{EAD578BD-034C-F435-5449-2CFBF93CBF3E}"/>
              </a:ext>
            </a:extLst>
          </p:cNvPr>
          <p:cNvGrpSpPr/>
          <p:nvPr/>
        </p:nvGrpSpPr>
        <p:grpSpPr>
          <a:xfrm>
            <a:off x="0" y="8812731"/>
            <a:ext cx="18288000" cy="1474269"/>
            <a:chOff x="0" y="0"/>
            <a:chExt cx="23018340" cy="2709333"/>
          </a:xfrm>
        </p:grpSpPr>
        <p:sp>
          <p:nvSpPr>
            <p:cNvPr id="12" name="Freeform 3">
              <a:extLst>
                <a:ext uri="{FF2B5EF4-FFF2-40B4-BE49-F238E27FC236}">
                  <a16:creationId xmlns:a16="http://schemas.microsoft.com/office/drawing/2014/main" id="{12D1321D-0E8D-B524-6EE5-E4CC14FC41B7}"/>
                </a:ext>
              </a:extLst>
            </p:cNvPr>
            <p:cNvSpPr/>
            <p:nvPr/>
          </p:nvSpPr>
          <p:spPr>
            <a:xfrm>
              <a:off x="0" y="0"/>
              <a:ext cx="23018339" cy="2709333"/>
            </a:xfrm>
            <a:custGeom>
              <a:avLst/>
              <a:gdLst/>
              <a:ahLst/>
              <a:cxnLst/>
              <a:rect l="l" t="t" r="r" b="b"/>
              <a:pathLst>
                <a:path w="23018339" h="2709333">
                  <a:moveTo>
                    <a:pt x="0" y="0"/>
                  </a:moveTo>
                  <a:lnTo>
                    <a:pt x="23018339" y="0"/>
                  </a:lnTo>
                  <a:lnTo>
                    <a:pt x="23018339" y="2709333"/>
                  </a:lnTo>
                  <a:lnTo>
                    <a:pt x="0" y="2709333"/>
                  </a:lnTo>
                  <a:close/>
                </a:path>
              </a:pathLst>
            </a:custGeom>
            <a:solidFill>
              <a:srgbClr val="614485"/>
            </a:solidFill>
          </p:spPr>
          <p:txBody>
            <a:bodyPr/>
            <a:lstStyle/>
            <a:p>
              <a:endParaRPr lang="es-US"/>
            </a:p>
          </p:txBody>
        </p:sp>
        <p:sp>
          <p:nvSpPr>
            <p:cNvPr id="13" name="TextBox 4">
              <a:extLst>
                <a:ext uri="{FF2B5EF4-FFF2-40B4-BE49-F238E27FC236}">
                  <a16:creationId xmlns:a16="http://schemas.microsoft.com/office/drawing/2014/main" id="{A2761AA8-0EA3-4A57-EC44-D9342C0C909F}"/>
                </a:ext>
              </a:extLst>
            </p:cNvPr>
            <p:cNvSpPr txBox="1"/>
            <p:nvPr/>
          </p:nvSpPr>
          <p:spPr>
            <a:xfrm>
              <a:off x="0" y="-9525"/>
              <a:ext cx="23018340" cy="2718858"/>
            </a:xfrm>
            <a:prstGeom prst="rect">
              <a:avLst/>
            </a:prstGeom>
          </p:spPr>
          <p:txBody>
            <a:bodyPr lIns="71438" tIns="71438" rIns="71438" bIns="71438" rtlCol="0" anchor="ctr"/>
            <a:lstStyle/>
            <a:p>
              <a:pPr algn="ctr">
                <a:lnSpc>
                  <a:spcPts val="393"/>
                </a:lnSpc>
              </a:pPr>
              <a:endParaRPr/>
            </a:p>
          </p:txBody>
        </p:sp>
      </p:grpSp>
      <p:pic>
        <p:nvPicPr>
          <p:cNvPr id="10" name="Imagen 9" descr="The cover page of the technical version of the report (English) which reads, “My Body (but not) My Choice.”">
            <a:extLst>
              <a:ext uri="{FF2B5EF4-FFF2-40B4-BE49-F238E27FC236}">
                <a16:creationId xmlns:a16="http://schemas.microsoft.com/office/drawing/2014/main" id="{53113575-21EF-1876-DB58-C91689566582}"/>
              </a:ext>
            </a:extLst>
          </p:cNvPr>
          <p:cNvPicPr>
            <a:picLocks noChangeAspect="1"/>
          </p:cNvPicPr>
          <p:nvPr/>
        </p:nvPicPr>
        <p:blipFill rotWithShape="1">
          <a:blip r:embed="rId3"/>
          <a:srcRect t="1995"/>
          <a:stretch/>
        </p:blipFill>
        <p:spPr>
          <a:xfrm>
            <a:off x="1066800" y="991182"/>
            <a:ext cx="5952774" cy="8304635"/>
          </a:xfrm>
          <a:prstGeom prst="rect">
            <a:avLst/>
          </a:prstGeom>
          <a:effectLst>
            <a:outerShdw blurRad="508000" dist="101600" dir="5400000" sx="101000" sy="101000" algn="tl" rotWithShape="0">
              <a:prstClr val="black">
                <a:alpha val="43566"/>
              </a:prstClr>
            </a:outerShdw>
          </a:effectLst>
        </p:spPr>
      </p:pic>
      <p:sp>
        <p:nvSpPr>
          <p:cNvPr id="14" name="Freeform 6">
            <a:extLst>
              <a:ext uri="{FF2B5EF4-FFF2-40B4-BE49-F238E27FC236}">
                <a16:creationId xmlns:a16="http://schemas.microsoft.com/office/drawing/2014/main" id="{6137CEB8-75AE-24FF-7992-E2EAC154027E}"/>
              </a:ext>
            </a:extLst>
          </p:cNvPr>
          <p:cNvSpPr/>
          <p:nvPr/>
        </p:nvSpPr>
        <p:spPr>
          <a:xfrm>
            <a:off x="15011400" y="8997359"/>
            <a:ext cx="2828573" cy="1048419"/>
          </a:xfrm>
          <a:custGeom>
            <a:avLst/>
            <a:gdLst/>
            <a:ahLst/>
            <a:cxnLst/>
            <a:rect l="l" t="t" r="r" b="b"/>
            <a:pathLst>
              <a:path w="1641276" h="614003">
                <a:moveTo>
                  <a:pt x="0" y="0"/>
                </a:moveTo>
                <a:lnTo>
                  <a:pt x="1641276" y="0"/>
                </a:lnTo>
                <a:lnTo>
                  <a:pt x="1641276" y="614003"/>
                </a:lnTo>
                <a:lnTo>
                  <a:pt x="0" y="614003"/>
                </a:lnTo>
                <a:lnTo>
                  <a:pt x="0" y="0"/>
                </a:lnTo>
                <a:close/>
              </a:path>
            </a:pathLst>
          </a:custGeom>
          <a:blipFill>
            <a:blip r:embed="rId4"/>
            <a:stretch>
              <a:fillRect/>
            </a:stretch>
          </a:blipFill>
        </p:spPr>
        <p:txBody>
          <a:bodyPr/>
          <a:lstStyle/>
          <a:p>
            <a:endParaRPr lang="es-US"/>
          </a:p>
        </p:txBody>
      </p:sp>
      <p:sp>
        <p:nvSpPr>
          <p:cNvPr id="19" name="CuadroTexto 18">
            <a:extLst>
              <a:ext uri="{FF2B5EF4-FFF2-40B4-BE49-F238E27FC236}">
                <a16:creationId xmlns:a16="http://schemas.microsoft.com/office/drawing/2014/main" id="{F80D60D6-1502-55CE-A965-D59B6FF5E1EE}"/>
              </a:ext>
            </a:extLst>
          </p:cNvPr>
          <p:cNvSpPr txBox="1"/>
          <p:nvPr/>
        </p:nvSpPr>
        <p:spPr>
          <a:xfrm>
            <a:off x="9930580" y="4219470"/>
            <a:ext cx="6495106" cy="584775"/>
          </a:xfrm>
          <a:prstGeom prst="rect">
            <a:avLst/>
          </a:prstGeom>
          <a:noFill/>
        </p:spPr>
        <p:txBody>
          <a:bodyPr wrap="square">
            <a:spAutoFit/>
          </a:bodyPr>
          <a:lstStyle/>
          <a:p>
            <a:r>
              <a:rPr lang="en-US" sz="3200" b="1" dirty="0" err="1">
                <a:solidFill>
                  <a:srgbClr val="614485"/>
                </a:solidFill>
                <a:latin typeface="Aribau Grotesk"/>
                <a:ea typeface="Aribau Grotesk"/>
                <a:cs typeface="Aribau Grotesk"/>
                <a:sym typeface="Aribau Grotesk"/>
              </a:rPr>
              <a:t>www.womenenabled.org</a:t>
            </a:r>
            <a:endParaRPr lang="en-US" sz="3200" dirty="0">
              <a:solidFill>
                <a:srgbClr val="614485"/>
              </a:solidFill>
              <a:latin typeface="Aribau Grotesk"/>
              <a:ea typeface="Aribau Grotesk"/>
              <a:cs typeface="Aribau Grotesk"/>
              <a:sym typeface="Aribau Grotesk"/>
            </a:endParaRPr>
          </a:p>
        </p:txBody>
      </p:sp>
      <p:pic>
        <p:nvPicPr>
          <p:cNvPr id="3" name="Gráfico 2" descr="Email con relleno sólido">
            <a:extLst>
              <a:ext uri="{FF2B5EF4-FFF2-40B4-BE49-F238E27FC236}">
                <a16:creationId xmlns:a16="http://schemas.microsoft.com/office/drawing/2014/main" id="{8A1AAF26-24AE-B9D4-DAD0-E75C7050C4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7380" y="7300501"/>
            <a:ext cx="1138892" cy="1138892"/>
          </a:xfrm>
          <a:prstGeom prst="rect">
            <a:avLst/>
          </a:prstGeom>
        </p:spPr>
      </p:pic>
      <p:pic>
        <p:nvPicPr>
          <p:cNvPr id="5" name="Gráfico 4" descr="Website&#10;&#10;Social media&#10;&#10;Email">
            <a:extLst>
              <a:ext uri="{FF2B5EF4-FFF2-40B4-BE49-F238E27FC236}">
                <a16:creationId xmlns:a16="http://schemas.microsoft.com/office/drawing/2014/main" id="{DB4556A9-8E3E-C564-9DBD-34BA168650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41215" y="3959192"/>
            <a:ext cx="1357273" cy="1357273"/>
          </a:xfrm>
          <a:prstGeom prst="rect">
            <a:avLst/>
          </a:prstGeom>
        </p:spPr>
      </p:pic>
      <p:pic>
        <p:nvPicPr>
          <p:cNvPr id="18" name="Gráfico 17" descr="Connections con relleno sólido">
            <a:extLst>
              <a:ext uri="{FF2B5EF4-FFF2-40B4-BE49-F238E27FC236}">
                <a16:creationId xmlns:a16="http://schemas.microsoft.com/office/drawing/2014/main" id="{2522CB38-975D-2A11-DB87-B219E729A2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83432" y="5724212"/>
            <a:ext cx="1272840" cy="1272840"/>
          </a:xfrm>
          <a:prstGeom prst="rect">
            <a:avLst/>
          </a:prstGeom>
        </p:spPr>
      </p:pic>
      <p:pic>
        <p:nvPicPr>
          <p:cNvPr id="20" name="Picture 6" descr="A QR code to: https://womenenabled.org/reports/my-body-but-not-my-choice-mi-cuerpo-pero-no-mis-reglas/ ">
            <a:extLst>
              <a:ext uri="{FF2B5EF4-FFF2-40B4-BE49-F238E27FC236}">
                <a16:creationId xmlns:a16="http://schemas.microsoft.com/office/drawing/2014/main" id="{98DEA576-3958-D145-0BFC-A0CA9BB79B0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38760" y="672197"/>
            <a:ext cx="2354515" cy="2354515"/>
          </a:xfrm>
          <a:prstGeom prst="rect">
            <a:avLst/>
          </a:prstGeom>
        </p:spPr>
      </p:pic>
      <p:sp>
        <p:nvSpPr>
          <p:cNvPr id="21" name="CuadroTexto 20">
            <a:extLst>
              <a:ext uri="{FF2B5EF4-FFF2-40B4-BE49-F238E27FC236}">
                <a16:creationId xmlns:a16="http://schemas.microsoft.com/office/drawing/2014/main" id="{3EBB5D24-7646-BE4A-9CFA-EE4211507E3C}"/>
              </a:ext>
            </a:extLst>
          </p:cNvPr>
          <p:cNvSpPr txBox="1"/>
          <p:nvPr/>
        </p:nvSpPr>
        <p:spPr>
          <a:xfrm>
            <a:off x="9838974" y="5596052"/>
            <a:ext cx="8000999" cy="1134349"/>
          </a:xfrm>
          <a:prstGeom prst="rect">
            <a:avLst/>
          </a:prstGeom>
          <a:noFill/>
        </p:spPr>
        <p:txBody>
          <a:bodyPr wrap="square">
            <a:spAutoFit/>
          </a:bodyPr>
          <a:lstStyle/>
          <a:p>
            <a:pPr>
              <a:lnSpc>
                <a:spcPct val="125000"/>
              </a:lnSpc>
            </a:pPr>
            <a:r>
              <a:rPr lang="en-US" sz="2800" b="1" dirty="0">
                <a:solidFill>
                  <a:srgbClr val="614485"/>
                </a:solidFill>
                <a:latin typeface="Aribau Grotesk"/>
                <a:ea typeface="Aribau Grotesk"/>
                <a:cs typeface="Aribau Grotesk"/>
                <a:sym typeface="Aribau Grotesk"/>
              </a:rPr>
              <a:t>LinkedIn - Instagram – Facebook - YouTube</a:t>
            </a:r>
          </a:p>
          <a:p>
            <a:pPr>
              <a:lnSpc>
                <a:spcPct val="125000"/>
              </a:lnSpc>
            </a:pPr>
            <a:r>
              <a:rPr lang="en-US" sz="2800" b="1" dirty="0">
                <a:solidFill>
                  <a:srgbClr val="614485"/>
                </a:solidFill>
                <a:latin typeface="Aribau Grotesk"/>
                <a:ea typeface="Aribau Grotesk"/>
                <a:cs typeface="Aribau Grotesk"/>
                <a:sym typeface="Aribau Grotesk"/>
              </a:rPr>
              <a:t>@</a:t>
            </a:r>
            <a:r>
              <a:rPr lang="en-US" sz="2800" b="1" dirty="0" err="1">
                <a:solidFill>
                  <a:srgbClr val="614485"/>
                </a:solidFill>
                <a:latin typeface="Aribau Grotesk"/>
                <a:ea typeface="Aribau Grotesk"/>
                <a:cs typeface="Aribau Grotesk"/>
                <a:sym typeface="Aribau Grotesk"/>
              </a:rPr>
              <a:t>womenenabled</a:t>
            </a:r>
            <a:endParaRPr lang="en-US" sz="2800" dirty="0">
              <a:solidFill>
                <a:srgbClr val="614485"/>
              </a:solidFill>
              <a:latin typeface="Aribau Grotesk"/>
              <a:ea typeface="Aribau Grotesk"/>
              <a:cs typeface="Aribau Grotesk"/>
              <a:sym typeface="Aribau Grotesk"/>
            </a:endParaRPr>
          </a:p>
        </p:txBody>
      </p:sp>
      <p:sp>
        <p:nvSpPr>
          <p:cNvPr id="22" name="CuadroTexto 21">
            <a:extLst>
              <a:ext uri="{FF2B5EF4-FFF2-40B4-BE49-F238E27FC236}">
                <a16:creationId xmlns:a16="http://schemas.microsoft.com/office/drawing/2014/main" id="{5B81C064-98DB-03DC-43B8-D08678D76EC0}"/>
              </a:ext>
            </a:extLst>
          </p:cNvPr>
          <p:cNvSpPr txBox="1"/>
          <p:nvPr/>
        </p:nvSpPr>
        <p:spPr>
          <a:xfrm>
            <a:off x="9930580" y="7472295"/>
            <a:ext cx="6495106" cy="1134349"/>
          </a:xfrm>
          <a:prstGeom prst="rect">
            <a:avLst/>
          </a:prstGeom>
          <a:noFill/>
        </p:spPr>
        <p:txBody>
          <a:bodyPr wrap="square">
            <a:spAutoFit/>
          </a:bodyPr>
          <a:lstStyle/>
          <a:p>
            <a:pPr>
              <a:lnSpc>
                <a:spcPct val="125000"/>
              </a:lnSpc>
            </a:pPr>
            <a:r>
              <a:rPr lang="en-US" sz="2800" b="1" dirty="0" err="1">
                <a:solidFill>
                  <a:srgbClr val="614485"/>
                </a:solidFill>
                <a:latin typeface="Aribau Grotesk"/>
                <a:ea typeface="Aribau Grotesk"/>
                <a:cs typeface="Aribau Grotesk"/>
                <a:sym typeface="Aribau Grotesk"/>
              </a:rPr>
              <a:t>a.carvalho@womenenabled.org</a:t>
            </a:r>
            <a:endParaRPr lang="en-US" sz="2800" b="1" dirty="0">
              <a:solidFill>
                <a:srgbClr val="614485"/>
              </a:solidFill>
              <a:latin typeface="Aribau Grotesk"/>
              <a:ea typeface="Aribau Grotesk"/>
              <a:cs typeface="Aribau Grotesk"/>
              <a:sym typeface="Aribau Grotesk"/>
            </a:endParaRPr>
          </a:p>
          <a:p>
            <a:pPr>
              <a:lnSpc>
                <a:spcPct val="125000"/>
              </a:lnSpc>
            </a:pPr>
            <a:endParaRPr lang="en-US" sz="2800" b="1" dirty="0">
              <a:solidFill>
                <a:srgbClr val="614485"/>
              </a:solidFill>
              <a:latin typeface="Aribau Grotesk"/>
              <a:ea typeface="Aribau Grotesk"/>
              <a:cs typeface="Aribau Grotesk"/>
              <a:sym typeface="Aribau Grotesk"/>
            </a:endParaRPr>
          </a:p>
        </p:txBody>
      </p:sp>
      <p:sp>
        <p:nvSpPr>
          <p:cNvPr id="2" name="TextBox 7">
            <a:extLst>
              <a:ext uri="{FF2B5EF4-FFF2-40B4-BE49-F238E27FC236}">
                <a16:creationId xmlns:a16="http://schemas.microsoft.com/office/drawing/2014/main" id="{8FD48BF5-9EBD-B3E8-28E9-2472DF0A84CB}"/>
              </a:ext>
            </a:extLst>
          </p:cNvPr>
          <p:cNvSpPr txBox="1"/>
          <p:nvPr/>
        </p:nvSpPr>
        <p:spPr>
          <a:xfrm>
            <a:off x="9556272" y="848046"/>
            <a:ext cx="9259442" cy="1477328"/>
          </a:xfrm>
          <a:prstGeom prst="rect">
            <a:avLst/>
          </a:prstGeom>
        </p:spPr>
        <p:txBody>
          <a:bodyPr wrap="square" lIns="0" tIns="0" rIns="0" bIns="0" rtlCol="0" anchor="t">
            <a:spAutoFit/>
          </a:bodyPr>
          <a:lstStyle/>
          <a:p>
            <a:r>
              <a:rPr lang="en-US" sz="9600" b="1" dirty="0">
                <a:solidFill>
                  <a:srgbClr val="614485"/>
                </a:solidFill>
                <a:latin typeface="Aribau Grotesk Bold"/>
                <a:ea typeface="Aribau Grotesk Bold"/>
                <a:cs typeface="Aribau Grotesk Bold"/>
                <a:sym typeface="Aribau Grotesk Bold"/>
              </a:rPr>
              <a:t>Thank you!</a:t>
            </a:r>
          </a:p>
        </p:txBody>
      </p:sp>
    </p:spTree>
    <p:extLst>
      <p:ext uri="{BB962C8B-B14F-4D97-AF65-F5344CB8AC3E}">
        <p14:creationId xmlns:p14="http://schemas.microsoft.com/office/powerpoint/2010/main" val="691316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374</Words>
  <Application>Microsoft Office PowerPoint</Application>
  <PresentationFormat>Custom</PresentationFormat>
  <Paragraphs>72</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Aribau Grotesk</vt:lpstr>
      <vt:lpstr>Aribau Grotesk Bold</vt:lpstr>
      <vt:lpstr>Aribau Grotesk Italics</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Keela training</dc:title>
  <dc:creator>Doudard Joelle</dc:creator>
  <cp:lastModifiedBy>Doudard Joelle</cp:lastModifiedBy>
  <cp:revision>114</cp:revision>
  <dcterms:created xsi:type="dcterms:W3CDTF">2006-08-16T00:00:00Z</dcterms:created>
  <dcterms:modified xsi:type="dcterms:W3CDTF">2026-07-07T15:28:17Z</dcterms:modified>
  <dc:identifier>DAG3whJIFBE</dc:identifier>
</cp:coreProperties>
</file>