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6.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handoutMasterIdLst>
    <p:handoutMasterId r:id="rId11"/>
  </p:handoutMasterIdLst>
  <p:sldIdLst>
    <p:sldId id="259" r:id="rId2"/>
    <p:sldId id="260" r:id="rId3"/>
    <p:sldId id="261" r:id="rId4"/>
    <p:sldId id="262" r:id="rId5"/>
    <p:sldId id="263" r:id="rId6"/>
    <p:sldId id="264" r:id="rId7"/>
    <p:sldId id="265" r:id="rId8"/>
    <p:sldId id="26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93BB"/>
    <a:srgbClr val="004B8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74"/>
  </p:normalViewPr>
  <p:slideViewPr>
    <p:cSldViewPr snapToGrid="0" snapToObjects="1">
      <p:cViewPr varScale="1">
        <p:scale>
          <a:sx n="64" d="100"/>
          <a:sy n="64" d="100"/>
        </p:scale>
        <p:origin x="13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686225-295D-A64C-A519-C36DD8A2141F}" type="datetimeFigureOut">
              <a:rPr lang="en-US" smtClean="0"/>
              <a:t>6/22/2026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FB1756-B078-3F40-BA13-90161796F5E0}" type="slidenum">
              <a:rPr lang="en-US" smtClean="0"/>
              <a:t>‹N›</a:t>
            </a:fld>
            <a:endParaRPr lang="en-US"/>
          </a:p>
        </p:txBody>
      </p:sp>
    </p:spTree>
    <p:extLst>
      <p:ext uri="{BB962C8B-B14F-4D97-AF65-F5344CB8AC3E}">
        <p14:creationId xmlns:p14="http://schemas.microsoft.com/office/powerpoint/2010/main" val="30886126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E83AF9-F8CC-4FD3-9CA5-EAC3AD71916C}" type="datetimeFigureOut">
              <a:rPr lang="it-IT" smtClean="0"/>
              <a:t>22/06/2026</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F9E79-6251-4EA0-8BFA-327AB8745D6D}" type="slidenum">
              <a:rPr lang="it-IT" smtClean="0"/>
              <a:t>‹N›</a:t>
            </a:fld>
            <a:endParaRPr lang="it-IT"/>
          </a:p>
        </p:txBody>
      </p:sp>
    </p:spTree>
    <p:extLst>
      <p:ext uri="{BB962C8B-B14F-4D97-AF65-F5344CB8AC3E}">
        <p14:creationId xmlns:p14="http://schemas.microsoft.com/office/powerpoint/2010/main" val="2434616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it-IT"/>
              <a:t>Fare clic per modificare lo stile del titolo dello schema</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3FA6504-ED83-194E-8E3E-DC4DD2C6136A}" type="datetimeFigureOut">
              <a:rPr lang="en-US" smtClean="0"/>
              <a:t>6/22/2026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04F03B-5BE8-984A-B48B-61B4B829FE97}" type="slidenum">
              <a:rPr lang="en-US" smtClean="0"/>
              <a:t>‹N›</a:t>
            </a:fld>
            <a:endParaRPr lang="en-US"/>
          </a:p>
        </p:txBody>
      </p:sp>
    </p:spTree>
    <p:extLst>
      <p:ext uri="{BB962C8B-B14F-4D97-AF65-F5344CB8AC3E}">
        <p14:creationId xmlns:p14="http://schemas.microsoft.com/office/powerpoint/2010/main" val="2433554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86419"/>
            <a:ext cx="8229600" cy="3239744"/>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593BB"/>
                </a:solidFill>
              </a:defRPr>
            </a:lvl1pPr>
          </a:lstStyle>
          <a:p>
            <a:fld id="{F3FA6504-ED83-194E-8E3E-DC4DD2C6136A}" type="datetimeFigureOut">
              <a:rPr lang="en-US" smtClean="0"/>
              <a:t>6/22/2026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solidFill>
                  <a:srgbClr val="1593BB"/>
                </a:solidFill>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593BB"/>
                </a:solidFill>
              </a:defRPr>
            </a:lvl1pPr>
          </a:lstStyle>
          <a:p>
            <a:fld id="{F004F03B-5BE8-984A-B48B-61B4B829FE97}" type="slidenum">
              <a:rPr lang="en-US" smtClean="0"/>
              <a:t>‹N›</a:t>
            </a:fld>
            <a:endParaRPr lang="en-US"/>
          </a:p>
        </p:txBody>
      </p:sp>
      <p:sp>
        <p:nvSpPr>
          <p:cNvPr id="7" name="Title 1"/>
          <p:cNvSpPr>
            <a:spLocks noGrp="1"/>
          </p:cNvSpPr>
          <p:nvPr>
            <p:ph type="title"/>
          </p:nvPr>
        </p:nvSpPr>
        <p:spPr>
          <a:xfrm>
            <a:off x="457200" y="1800000"/>
            <a:ext cx="8229600" cy="1032832"/>
          </a:xfrm>
          <a:prstGeom prst="rect">
            <a:avLst/>
          </a:prstGeom>
        </p:spPr>
        <p:txBody>
          <a:bodyPr/>
          <a:lstStyle>
            <a:lvl1pPr algn="l">
              <a:defRPr sz="3200" b="1" i="0" spc="0" baseline="0">
                <a:solidFill>
                  <a:srgbClr val="004B8E"/>
                </a:solidFill>
                <a:latin typeface="+mj-lt"/>
              </a:defRPr>
            </a:lvl1pPr>
          </a:lstStyle>
          <a:p>
            <a:r>
              <a:rPr lang="it-IT"/>
              <a:t>Fare clic per modificare lo stile del titolo dello schema</a:t>
            </a:r>
            <a:endParaRPr lang="en-US" dirty="0"/>
          </a:p>
        </p:txBody>
      </p:sp>
    </p:spTree>
    <p:extLst>
      <p:ext uri="{BB962C8B-B14F-4D97-AF65-F5344CB8AC3E}">
        <p14:creationId xmlns:p14="http://schemas.microsoft.com/office/powerpoint/2010/main" val="78506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004B8E"/>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rgbClr val="1593BB"/>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593BB"/>
                </a:solidFill>
              </a:defRPr>
            </a:lvl1pPr>
          </a:lstStyle>
          <a:p>
            <a:fld id="{F3FA6504-ED83-194E-8E3E-DC4DD2C6136A}" type="datetimeFigureOut">
              <a:rPr lang="en-US" smtClean="0"/>
              <a:t>6/22/2026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solidFill>
                  <a:srgbClr val="1593BB"/>
                </a:solidFill>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004F03B-5BE8-984A-B48B-61B4B829FE97}" type="slidenum">
              <a:rPr lang="en-US" smtClean="0"/>
              <a:t>‹N›</a:t>
            </a:fld>
            <a:endParaRPr lang="en-US"/>
          </a:p>
        </p:txBody>
      </p:sp>
    </p:spTree>
    <p:extLst>
      <p:ext uri="{BB962C8B-B14F-4D97-AF65-F5344CB8AC3E}">
        <p14:creationId xmlns:p14="http://schemas.microsoft.com/office/powerpoint/2010/main" val="3252031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ue contenuti">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743200"/>
            <a:ext cx="4038600" cy="3382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48200" y="2743200"/>
            <a:ext cx="4038600" cy="3382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593BB"/>
                </a:solidFill>
              </a:defRPr>
            </a:lvl1pPr>
          </a:lstStyle>
          <a:p>
            <a:fld id="{F3FA6504-ED83-194E-8E3E-DC4DD2C6136A}" type="datetimeFigureOut">
              <a:rPr lang="en-US" smtClean="0"/>
              <a:t>6/22/2026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solidFill>
                  <a:srgbClr val="1593BB"/>
                </a:solidFill>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593BB"/>
                </a:solidFill>
              </a:defRPr>
            </a:lvl1pPr>
          </a:lstStyle>
          <a:p>
            <a:fld id="{F004F03B-5BE8-984A-B48B-61B4B829FE97}" type="slidenum">
              <a:rPr lang="en-US" smtClean="0"/>
              <a:t>‹N›</a:t>
            </a:fld>
            <a:endParaRPr lang="en-US"/>
          </a:p>
        </p:txBody>
      </p:sp>
      <p:sp>
        <p:nvSpPr>
          <p:cNvPr id="8" name="Title 1"/>
          <p:cNvSpPr>
            <a:spLocks noGrp="1"/>
          </p:cNvSpPr>
          <p:nvPr>
            <p:ph type="title"/>
          </p:nvPr>
        </p:nvSpPr>
        <p:spPr>
          <a:xfrm>
            <a:off x="457200" y="1800000"/>
            <a:ext cx="8229600" cy="845081"/>
          </a:xfrm>
          <a:prstGeom prst="rect">
            <a:avLst/>
          </a:prstGeom>
        </p:spPr>
        <p:txBody>
          <a:bodyPr/>
          <a:lstStyle>
            <a:lvl1pPr algn="l">
              <a:defRPr sz="3200" b="1" i="0" spc="0" baseline="0">
                <a:solidFill>
                  <a:srgbClr val="004B8E"/>
                </a:solidFill>
                <a:latin typeface="+mj-lt"/>
              </a:defRPr>
            </a:lvl1pPr>
          </a:lstStyle>
          <a:p>
            <a:r>
              <a:rPr lang="it-IT"/>
              <a:t>Fare clic per modificare lo stile del titolo dello schema</a:t>
            </a:r>
            <a:endParaRPr lang="en-US" dirty="0"/>
          </a:p>
        </p:txBody>
      </p:sp>
    </p:spTree>
    <p:extLst>
      <p:ext uri="{BB962C8B-B14F-4D97-AF65-F5344CB8AC3E}">
        <p14:creationId xmlns:p14="http://schemas.microsoft.com/office/powerpoint/2010/main" val="277626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610998"/>
            <a:ext cx="4040188" cy="524816"/>
          </a:xfrm>
          <a:prstGeom prst="rect">
            <a:avLst/>
          </a:prstGeom>
        </p:spPr>
        <p:txBody>
          <a:bodyPr anchor="b"/>
          <a:lstStyle>
            <a:lvl1pPr marL="0" indent="0">
              <a:buNone/>
              <a:defRPr sz="2400" b="1">
                <a:solidFill>
                  <a:srgbClr val="1593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457200" y="3224999"/>
            <a:ext cx="4040188" cy="290116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5024" y="2610998"/>
            <a:ext cx="4041775" cy="524816"/>
          </a:xfrm>
          <a:prstGeom prst="rect">
            <a:avLst/>
          </a:prstGeom>
        </p:spPr>
        <p:txBody>
          <a:bodyPr anchor="b"/>
          <a:lstStyle>
            <a:lvl1pPr marL="0" indent="0">
              <a:buNone/>
              <a:defRPr sz="2400" b="1">
                <a:solidFill>
                  <a:srgbClr val="1593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45025" y="3224999"/>
            <a:ext cx="4041775" cy="29011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3FA6504-ED83-194E-8E3E-DC4DD2C6136A}" type="datetimeFigureOut">
              <a:rPr lang="en-US" smtClean="0"/>
              <a:t>6/22/2026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004F03B-5BE8-984A-B48B-61B4B829FE97}" type="slidenum">
              <a:rPr lang="en-US" smtClean="0"/>
              <a:t>‹N›</a:t>
            </a:fld>
            <a:endParaRPr lang="en-US"/>
          </a:p>
        </p:txBody>
      </p:sp>
      <p:sp>
        <p:nvSpPr>
          <p:cNvPr id="10" name="Title 1"/>
          <p:cNvSpPr>
            <a:spLocks noGrp="1"/>
          </p:cNvSpPr>
          <p:nvPr>
            <p:ph type="title"/>
          </p:nvPr>
        </p:nvSpPr>
        <p:spPr>
          <a:xfrm>
            <a:off x="457200" y="1800000"/>
            <a:ext cx="8229600" cy="699253"/>
          </a:xfrm>
          <a:prstGeom prst="rect">
            <a:avLst/>
          </a:prstGeom>
        </p:spPr>
        <p:txBody>
          <a:bodyPr/>
          <a:lstStyle>
            <a:lvl1pPr algn="l">
              <a:defRPr sz="3200" b="1" i="0" spc="0" baseline="0">
                <a:solidFill>
                  <a:srgbClr val="004B8E"/>
                </a:solidFill>
                <a:latin typeface="+mj-lt"/>
              </a:defRPr>
            </a:lvl1pPr>
          </a:lstStyle>
          <a:p>
            <a:r>
              <a:rPr lang="it-IT"/>
              <a:t>Fare clic per modificare lo stile del titolo dello schema</a:t>
            </a:r>
            <a:endParaRPr lang="en-US" dirty="0"/>
          </a:p>
        </p:txBody>
      </p:sp>
    </p:spTree>
    <p:extLst>
      <p:ext uri="{BB962C8B-B14F-4D97-AF65-F5344CB8AC3E}">
        <p14:creationId xmlns:p14="http://schemas.microsoft.com/office/powerpoint/2010/main" val="4072331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titolo">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lvl1pPr marL="0" marR="0" indent="0" algn="l" defTabSz="457200" rtl="0" eaLnBrk="1" fontAlgn="auto" latinLnBrk="0" hangingPunct="1">
              <a:lnSpc>
                <a:spcPct val="100000"/>
              </a:lnSpc>
              <a:spcBef>
                <a:spcPts val="0"/>
              </a:spcBef>
              <a:spcAft>
                <a:spcPts val="0"/>
              </a:spcAft>
              <a:buClrTx/>
              <a:buSzTx/>
              <a:buFontTx/>
              <a:buNone/>
              <a:tabLst/>
              <a:defRPr sz="1800">
                <a:solidFill>
                  <a:srgbClr val="1593BB"/>
                </a:solidFill>
                <a:latin typeface="+mn-lt"/>
                <a:cs typeface="Arial"/>
              </a:defRPr>
            </a:lvl1pPr>
          </a:lstStyle>
          <a:p>
            <a:fld id="{F3FA6504-ED83-194E-8E3E-DC4DD2C6136A}" type="datetimeFigureOut">
              <a:rPr lang="en-US" smtClean="0"/>
              <a:t>6/22/2026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solidFill>
                  <a:srgbClr val="1593BB"/>
                </a:solidFill>
              </a:defRPr>
            </a:lvl1p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solidFill>
                  <a:srgbClr val="1593BB"/>
                </a:solidFill>
              </a:defRPr>
            </a:lvl1pPr>
          </a:lstStyle>
          <a:p>
            <a:fld id="{F004F03B-5BE8-984A-B48B-61B4B829FE97}" type="slidenum">
              <a:rPr lang="en-US" smtClean="0"/>
              <a:t>‹N›</a:t>
            </a:fld>
            <a:endParaRPr lang="en-US"/>
          </a:p>
        </p:txBody>
      </p:sp>
      <p:sp>
        <p:nvSpPr>
          <p:cNvPr id="6" name="Title 1"/>
          <p:cNvSpPr>
            <a:spLocks noGrp="1"/>
          </p:cNvSpPr>
          <p:nvPr>
            <p:ph type="title"/>
          </p:nvPr>
        </p:nvSpPr>
        <p:spPr>
          <a:xfrm>
            <a:off x="457200" y="1800000"/>
            <a:ext cx="8229600" cy="1143000"/>
          </a:xfrm>
          <a:prstGeom prst="rect">
            <a:avLst/>
          </a:prstGeom>
        </p:spPr>
        <p:txBody>
          <a:bodyPr/>
          <a:lstStyle>
            <a:lvl1pPr algn="l">
              <a:defRPr sz="3200" b="1" i="0" spc="0" baseline="0">
                <a:solidFill>
                  <a:srgbClr val="004B8E"/>
                </a:solidFill>
                <a:latin typeface="+mj-lt"/>
              </a:defRPr>
            </a:lvl1pPr>
          </a:lstStyle>
          <a:p>
            <a:r>
              <a:rPr lang="it-IT"/>
              <a:t>Fare clic per modificare lo stile del titolo dello schema</a:t>
            </a:r>
            <a:endParaRPr lang="en-US" dirty="0"/>
          </a:p>
        </p:txBody>
      </p:sp>
    </p:spTree>
    <p:extLst>
      <p:ext uri="{BB962C8B-B14F-4D97-AF65-F5344CB8AC3E}">
        <p14:creationId xmlns:p14="http://schemas.microsoft.com/office/powerpoint/2010/main" val="1229998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solidFill>
                  <a:srgbClr val="1593BB"/>
                </a:solidFill>
              </a:defRPr>
            </a:lvl1pPr>
          </a:lstStyle>
          <a:p>
            <a:fld id="{F3FA6504-ED83-194E-8E3E-DC4DD2C6136A}" type="datetimeFigureOut">
              <a:rPr lang="en-US" smtClean="0"/>
              <a:t>6/22/2026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solidFill>
                  <a:srgbClr val="1593BB"/>
                </a:solidFill>
              </a:defRPr>
            </a:lvl1p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solidFill>
                  <a:srgbClr val="1593BB"/>
                </a:solidFill>
              </a:defRPr>
            </a:lvl1pPr>
          </a:lstStyle>
          <a:p>
            <a:fld id="{F004F03B-5BE8-984A-B48B-61B4B829FE97}" type="slidenum">
              <a:rPr lang="en-US" smtClean="0"/>
              <a:t>‹N›</a:t>
            </a:fld>
            <a:endParaRPr lang="en-US"/>
          </a:p>
        </p:txBody>
      </p:sp>
    </p:spTree>
    <p:extLst>
      <p:ext uri="{BB962C8B-B14F-4D97-AF65-F5344CB8AC3E}">
        <p14:creationId xmlns:p14="http://schemas.microsoft.com/office/powerpoint/2010/main" val="106920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2920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72" y="804"/>
            <a:ext cx="9141854" cy="6856391"/>
          </a:xfrm>
          <a:prstGeom prst="rect">
            <a:avLst/>
          </a:prstGeom>
        </p:spPr>
      </p:pic>
    </p:spTree>
    <p:extLst>
      <p:ext uri="{BB962C8B-B14F-4D97-AF65-F5344CB8AC3E}">
        <p14:creationId xmlns:p14="http://schemas.microsoft.com/office/powerpoint/2010/main" val="2701999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0" descr="preencoded.png"/>
          <p:cNvPicPr>
            <a:picLocks noChangeAspect="1"/>
          </p:cNvPicPr>
          <p:nvPr/>
        </p:nvPicPr>
        <p:blipFill>
          <a:blip r:embed="rId3"/>
          <a:stretch>
            <a:fillRect/>
          </a:stretch>
        </p:blipFill>
        <p:spPr>
          <a:xfrm>
            <a:off x="4048125" y="1850529"/>
            <a:ext cx="1047750" cy="19050"/>
          </a:xfrm>
          <a:prstGeom prst="rect">
            <a:avLst/>
          </a:prstGeom>
        </p:spPr>
      </p:pic>
      <p:sp>
        <p:nvSpPr>
          <p:cNvPr id="7" name="Text 4"/>
          <p:cNvSpPr/>
          <p:nvPr/>
        </p:nvSpPr>
        <p:spPr>
          <a:xfrm>
            <a:off x="436992" y="2037080"/>
            <a:ext cx="8270016" cy="241348"/>
          </a:xfrm>
          <a:prstGeom prst="rect">
            <a:avLst/>
          </a:prstGeom>
          <a:noFill/>
          <a:ln/>
        </p:spPr>
        <p:txBody>
          <a:bodyPr wrap="square" lIns="0" tIns="0" rIns="0" bIns="0" rtlCol="0" anchor="t"/>
          <a:lstStyle/>
          <a:p>
            <a:pPr algn="ctr">
              <a:lnSpc>
                <a:spcPts val="2070"/>
              </a:lnSpc>
            </a:pPr>
            <a:r>
              <a:rPr lang="en-US" sz="2800" b="1" dirty="0">
                <a:solidFill>
                  <a:srgbClr val="1B1F23"/>
                </a:solidFill>
                <a:latin typeface="Calibri" panose="020F0502020204030204" pitchFamily="34" charset="0"/>
                <a:ea typeface="Calibri" panose="020F0502020204030204" pitchFamily="34" charset="0"/>
                <a:cs typeface="Calibri" panose="020F0502020204030204" pitchFamily="34" charset="0"/>
              </a:rPr>
              <a:t>The EU-Türkiye Joint Consultative Committee (JCC)</a:t>
            </a: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436992" y="2608399"/>
            <a:ext cx="8270016" cy="327840"/>
          </a:xfrm>
          <a:prstGeom prst="rect">
            <a:avLst/>
          </a:prstGeom>
          <a:noFill/>
          <a:ln/>
        </p:spPr>
        <p:txBody>
          <a:bodyPr wrap="square" lIns="0" tIns="0" rIns="0" bIns="0" rtlCol="0" anchor="t"/>
          <a:lstStyle/>
          <a:p>
            <a:pPr algn="ctr">
              <a:lnSpc>
                <a:spcPts val="2070"/>
              </a:lnSpc>
            </a:pPr>
            <a:r>
              <a:rPr lang="en-US" sz="2800" dirty="0">
                <a:solidFill>
                  <a:srgbClr val="1B1F23"/>
                </a:solidFill>
                <a:ea typeface="ui-sans-serif" pitchFamily="34" charset="-122"/>
                <a:cs typeface="ui-sans-serif" pitchFamily="34" charset="-120"/>
              </a:rPr>
              <a:t>Report presentation</a:t>
            </a:r>
            <a:endParaRPr lang="en-US" sz="2800" dirty="0"/>
          </a:p>
        </p:txBody>
      </p:sp>
      <p:sp>
        <p:nvSpPr>
          <p:cNvPr id="9" name="Text 6"/>
          <p:cNvSpPr/>
          <p:nvPr/>
        </p:nvSpPr>
        <p:spPr>
          <a:xfrm>
            <a:off x="518070" y="3241039"/>
            <a:ext cx="8107859" cy="1554481"/>
          </a:xfrm>
          <a:prstGeom prst="rect">
            <a:avLst/>
          </a:prstGeom>
          <a:noFill/>
          <a:ln/>
        </p:spPr>
        <p:txBody>
          <a:bodyPr wrap="square" lIns="0" tIns="0" rIns="0" bIns="0" rtlCol="0" anchor="t"/>
          <a:lstStyle/>
          <a:p>
            <a:pPr algn="ctr">
              <a:lnSpc>
                <a:spcPts val="3400"/>
              </a:lnSpc>
            </a:pPr>
            <a:r>
              <a:rPr lang="en-US" sz="3400" b="1" dirty="0">
                <a:solidFill>
                  <a:schemeClr val="tx2">
                    <a:lumMod val="75000"/>
                  </a:schemeClr>
                </a:solidFill>
                <a:ea typeface="DM Serif Display" pitchFamily="34" charset="-122"/>
                <a:cs typeface="DM Serif Display" pitchFamily="34" charset="-120"/>
              </a:rPr>
              <a:t>Digital transformation:</a:t>
            </a:r>
            <a:endParaRPr lang="en-US" sz="3400" b="1" dirty="0">
              <a:solidFill>
                <a:schemeClr val="tx2">
                  <a:lumMod val="75000"/>
                </a:schemeClr>
              </a:solidFill>
            </a:endParaRPr>
          </a:p>
          <a:p>
            <a:pPr algn="ctr">
              <a:lnSpc>
                <a:spcPts val="3400"/>
              </a:lnSpc>
            </a:pPr>
            <a:r>
              <a:rPr lang="en-US" sz="3400" b="1" dirty="0">
                <a:solidFill>
                  <a:schemeClr val="tx2">
                    <a:lumMod val="75000"/>
                  </a:schemeClr>
                </a:solidFill>
                <a:ea typeface="DM Serif Display" pitchFamily="34" charset="-122"/>
                <a:cs typeface="DM Serif Display" pitchFamily="34" charset="-120"/>
              </a:rPr>
              <a:t>recommendations for EU-Türkiye cooperation</a:t>
            </a:r>
            <a:endParaRPr lang="en-US" sz="3400" b="1" dirty="0">
              <a:solidFill>
                <a:schemeClr val="tx2">
                  <a:lumMod val="75000"/>
                </a:schemeClr>
              </a:solidFill>
            </a:endParaRPr>
          </a:p>
        </p:txBody>
      </p:sp>
      <p:sp>
        <p:nvSpPr>
          <p:cNvPr id="10" name="Text 7"/>
          <p:cNvSpPr/>
          <p:nvPr/>
        </p:nvSpPr>
        <p:spPr>
          <a:xfrm>
            <a:off x="335280" y="5100319"/>
            <a:ext cx="8503920" cy="1016001"/>
          </a:xfrm>
          <a:prstGeom prst="rect">
            <a:avLst/>
          </a:prstGeom>
          <a:noFill/>
          <a:ln/>
        </p:spPr>
        <p:txBody>
          <a:bodyPr wrap="square" lIns="0" tIns="0" rIns="0" bIns="0" rtlCol="0" anchor="t"/>
          <a:lstStyle/>
          <a:p>
            <a:pPr algn="ctr">
              <a:lnSpc>
                <a:spcPts val="1700"/>
              </a:lnSpc>
            </a:pPr>
            <a:r>
              <a:rPr lang="en-US" dirty="0">
                <a:solidFill>
                  <a:srgbClr val="404A57"/>
                </a:solidFill>
                <a:ea typeface="ui-sans-serif" pitchFamily="34" charset="-122"/>
                <a:cs typeface="ui-sans-serif" pitchFamily="34" charset="-120"/>
              </a:rPr>
              <a:t>Rapporteur: Maurizio Mensi</a:t>
            </a:r>
          </a:p>
          <a:p>
            <a:pPr algn="ctr">
              <a:lnSpc>
                <a:spcPts val="1700"/>
              </a:lnSpc>
            </a:pPr>
            <a:r>
              <a:rPr lang="en-US" dirty="0">
                <a:solidFill>
                  <a:srgbClr val="404A57"/>
                </a:solidFill>
                <a:ea typeface="ui-sans-serif" pitchFamily="34" charset="-122"/>
                <a:cs typeface="ui-sans-serif" pitchFamily="34" charset="-120"/>
              </a:rPr>
              <a:t>(Group III – Civil Society Organisations’ Group, Italy)</a:t>
            </a:r>
          </a:p>
          <a:p>
            <a:pPr algn="ctr">
              <a:lnSpc>
                <a:spcPts val="1700"/>
              </a:lnSpc>
            </a:pPr>
            <a:r>
              <a:rPr lang="nb-NO" dirty="0">
                <a:solidFill>
                  <a:srgbClr val="404A57"/>
                </a:solidFill>
                <a:ea typeface="ui-sans-serif" pitchFamily="34" charset="-122"/>
                <a:cs typeface="ui-sans-serif" pitchFamily="34" charset="-120"/>
              </a:rPr>
              <a:t>Advisor: Dr. Gizem Gültekin-Varkonyi</a:t>
            </a:r>
          </a:p>
          <a:p>
            <a:pPr algn="ctr">
              <a:lnSpc>
                <a:spcPts val="1700"/>
              </a:lnSpc>
            </a:pPr>
            <a:endParaRPr lang="en-US" dirty="0"/>
          </a:p>
        </p:txBody>
      </p:sp>
      <p:sp>
        <p:nvSpPr>
          <p:cNvPr id="11" name="Text 8"/>
          <p:cNvSpPr/>
          <p:nvPr/>
        </p:nvSpPr>
        <p:spPr>
          <a:xfrm>
            <a:off x="436992" y="5963478"/>
            <a:ext cx="8270016" cy="152842"/>
          </a:xfrm>
          <a:prstGeom prst="rect">
            <a:avLst/>
          </a:prstGeom>
          <a:noFill/>
          <a:ln/>
        </p:spPr>
        <p:txBody>
          <a:bodyPr wrap="square" lIns="0" tIns="0" rIns="0" bIns="0" rtlCol="0" anchor="t"/>
          <a:lstStyle/>
          <a:p>
            <a:pPr algn="ctr">
              <a:lnSpc>
                <a:spcPts val="1700"/>
              </a:lnSpc>
            </a:pPr>
            <a:r>
              <a:rPr lang="en-US" dirty="0">
                <a:solidFill>
                  <a:srgbClr val="404A57"/>
                </a:solidFill>
                <a:ea typeface="ui-sans-serif" pitchFamily="34" charset="-122"/>
                <a:cs typeface="ui-sans-serif" pitchFamily="34" charset="-120"/>
              </a:rPr>
              <a:t>Co-rapporteur: Veselin </a:t>
            </a:r>
            <a:r>
              <a:rPr lang="en-US" dirty="0" err="1">
                <a:solidFill>
                  <a:srgbClr val="404A57"/>
                </a:solidFill>
                <a:ea typeface="ui-sans-serif" pitchFamily="34" charset="-122"/>
                <a:cs typeface="ui-sans-serif" pitchFamily="34" charset="-120"/>
              </a:rPr>
              <a:t>Mitov</a:t>
            </a:r>
            <a:endParaRPr lang="en-US" dirty="0">
              <a:solidFill>
                <a:srgbClr val="404A57"/>
              </a:solidFill>
              <a:ea typeface="ui-sans-serif" pitchFamily="34" charset="-122"/>
              <a:cs typeface="ui-sans-serif" pitchFamily="34" charset="-120"/>
            </a:endParaRPr>
          </a:p>
          <a:p>
            <a:pPr algn="ctr">
              <a:lnSpc>
                <a:spcPts val="1700"/>
              </a:lnSpc>
            </a:pPr>
            <a:r>
              <a:rPr lang="en-US" dirty="0">
                <a:solidFill>
                  <a:srgbClr val="404A57"/>
                </a:solidFill>
                <a:ea typeface="ui-sans-serif" pitchFamily="34" charset="-122"/>
                <a:cs typeface="ui-sans-serif" pitchFamily="34" charset="-120"/>
              </a:rPr>
              <a:t>(Group II – Workers’ Group, Bulgaria)</a:t>
            </a:r>
            <a:endParaRPr lang="nb-NO" dirty="0">
              <a:solidFill>
                <a:srgbClr val="404A57"/>
              </a:solidFill>
              <a:ea typeface="ui-sans-serif" pitchFamily="34" charset="-122"/>
              <a:cs typeface="ui-sans-serif" pitchFamily="34" charset="-120"/>
            </a:endParaRPr>
          </a:p>
          <a:p>
            <a:pPr algn="ctr">
              <a:lnSpc>
                <a:spcPts val="1700"/>
              </a:lnSpc>
            </a:pPr>
            <a:r>
              <a:rPr lang="nb-NO" dirty="0">
                <a:solidFill>
                  <a:srgbClr val="404A57"/>
                </a:solidFill>
                <a:ea typeface="ui-sans-serif" pitchFamily="34" charset="-122"/>
                <a:cs typeface="ui-sans-serif" pitchFamily="34" charset="-120"/>
              </a:rPr>
              <a:t>Advisor: Mihai Ivascu</a:t>
            </a:r>
            <a:endParaRPr lang="en-US" dirty="0">
              <a:solidFill>
                <a:srgbClr val="404A57"/>
              </a:solidFill>
              <a:ea typeface="ui-sans-serif" pitchFamily="34" charset="-122"/>
              <a:cs typeface="ui-sans-serif" pitchFamily="34" charset="-120"/>
            </a:endParaRPr>
          </a:p>
          <a:p>
            <a:pPr algn="ctr">
              <a:lnSpc>
                <a:spcPts val="1700"/>
              </a:lnSpc>
            </a:pPr>
            <a:endParaRPr lang="en-US" dirty="0"/>
          </a:p>
        </p:txBody>
      </p:sp>
      <p:sp>
        <p:nvSpPr>
          <p:cNvPr id="12" name="Text 9"/>
          <p:cNvSpPr/>
          <p:nvPr/>
        </p:nvSpPr>
        <p:spPr>
          <a:xfrm>
            <a:off x="436992" y="6984950"/>
            <a:ext cx="8270016" cy="228600"/>
          </a:xfrm>
          <a:prstGeom prst="rect">
            <a:avLst/>
          </a:prstGeom>
          <a:noFill/>
          <a:ln/>
        </p:spPr>
        <p:txBody>
          <a:bodyPr wrap="square" lIns="0" tIns="0" rIns="0" bIns="0" rtlCol="0" anchor="t"/>
          <a:lstStyle/>
          <a:p>
            <a:pPr algn="ctr">
              <a:lnSpc>
                <a:spcPts val="1800"/>
              </a:lnSpc>
            </a:pPr>
            <a:r>
              <a:rPr lang="en-US" sz="1200" dirty="0">
                <a:solidFill>
                  <a:srgbClr val="6B7280"/>
                </a:solidFill>
                <a:latin typeface="ui-sans-serif" pitchFamily="34" charset="0"/>
                <a:ea typeface="ui-sans-serif" pitchFamily="34" charset="-122"/>
                <a:cs typeface="ui-sans-serif" pitchFamily="34" charset="-120"/>
              </a:rPr>
              <a:t>Prepared for the meeting with the Turkish delegation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18071" y="2956173"/>
            <a:ext cx="3968204" cy="1314450"/>
          </a:xfrm>
          <a:prstGeom prst="roundRect">
            <a:avLst>
              <a:gd name="adj" fmla="val 125217"/>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pic>
        <p:nvPicPr>
          <p:cNvPr id="3" name="Image 0" descr="preencoded.png"/>
          <p:cNvPicPr>
            <a:picLocks noChangeAspect="1"/>
          </p:cNvPicPr>
          <p:nvPr/>
        </p:nvPicPr>
        <p:blipFill>
          <a:blip r:embed="rId3"/>
          <a:stretch>
            <a:fillRect/>
          </a:stretch>
        </p:blipFill>
        <p:spPr>
          <a:xfrm>
            <a:off x="718096" y="3137148"/>
            <a:ext cx="323850" cy="323850"/>
          </a:xfrm>
          <a:prstGeom prst="rect">
            <a:avLst/>
          </a:prstGeom>
        </p:spPr>
      </p:pic>
      <p:sp>
        <p:nvSpPr>
          <p:cNvPr id="4" name="Text 1"/>
          <p:cNvSpPr/>
          <p:nvPr/>
        </p:nvSpPr>
        <p:spPr>
          <a:xfrm>
            <a:off x="4657725" y="2956173"/>
            <a:ext cx="3968204" cy="1314450"/>
          </a:xfrm>
          <a:prstGeom prst="roundRect">
            <a:avLst>
              <a:gd name="adj" fmla="val 125217"/>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pic>
        <p:nvPicPr>
          <p:cNvPr id="5" name="Image 1" descr="preencoded.png"/>
          <p:cNvPicPr>
            <a:picLocks noChangeAspect="1"/>
          </p:cNvPicPr>
          <p:nvPr/>
        </p:nvPicPr>
        <p:blipFill>
          <a:blip r:embed="rId3"/>
          <a:stretch>
            <a:fillRect/>
          </a:stretch>
        </p:blipFill>
        <p:spPr>
          <a:xfrm>
            <a:off x="4857750" y="3137148"/>
            <a:ext cx="323850" cy="323850"/>
          </a:xfrm>
          <a:prstGeom prst="rect">
            <a:avLst/>
          </a:prstGeom>
        </p:spPr>
      </p:pic>
      <p:sp>
        <p:nvSpPr>
          <p:cNvPr id="6" name="Text 2"/>
          <p:cNvSpPr/>
          <p:nvPr/>
        </p:nvSpPr>
        <p:spPr>
          <a:xfrm>
            <a:off x="518071" y="4442073"/>
            <a:ext cx="3968204" cy="1314450"/>
          </a:xfrm>
          <a:prstGeom prst="roundRect">
            <a:avLst>
              <a:gd name="adj" fmla="val 125217"/>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pic>
        <p:nvPicPr>
          <p:cNvPr id="7" name="Image 2" descr="preencoded.png"/>
          <p:cNvPicPr>
            <a:picLocks noChangeAspect="1"/>
          </p:cNvPicPr>
          <p:nvPr/>
        </p:nvPicPr>
        <p:blipFill>
          <a:blip r:embed="rId3"/>
          <a:stretch>
            <a:fillRect/>
          </a:stretch>
        </p:blipFill>
        <p:spPr>
          <a:xfrm>
            <a:off x="718096" y="4623048"/>
            <a:ext cx="323850" cy="323850"/>
          </a:xfrm>
          <a:prstGeom prst="rect">
            <a:avLst/>
          </a:prstGeom>
        </p:spPr>
      </p:pic>
      <p:sp>
        <p:nvSpPr>
          <p:cNvPr id="8" name="Text 3"/>
          <p:cNvSpPr/>
          <p:nvPr/>
        </p:nvSpPr>
        <p:spPr>
          <a:xfrm>
            <a:off x="4657725" y="4442073"/>
            <a:ext cx="3968204" cy="1314450"/>
          </a:xfrm>
          <a:prstGeom prst="roundRect">
            <a:avLst>
              <a:gd name="adj" fmla="val 125217"/>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pic>
        <p:nvPicPr>
          <p:cNvPr id="9" name="Image 3" descr="preencoded.png"/>
          <p:cNvPicPr>
            <a:picLocks noChangeAspect="1"/>
          </p:cNvPicPr>
          <p:nvPr/>
        </p:nvPicPr>
        <p:blipFill>
          <a:blip r:embed="rId3"/>
          <a:stretch>
            <a:fillRect/>
          </a:stretch>
        </p:blipFill>
        <p:spPr>
          <a:xfrm>
            <a:off x="4857750" y="4623048"/>
            <a:ext cx="323850" cy="323850"/>
          </a:xfrm>
          <a:prstGeom prst="rect">
            <a:avLst/>
          </a:prstGeom>
        </p:spPr>
      </p:pic>
      <p:sp>
        <p:nvSpPr>
          <p:cNvPr id="11" name="Text 5"/>
          <p:cNvSpPr/>
          <p:nvPr/>
        </p:nvSpPr>
        <p:spPr>
          <a:xfrm>
            <a:off x="238205" y="1727447"/>
            <a:ext cx="8284918" cy="990599"/>
          </a:xfrm>
          <a:prstGeom prst="rect">
            <a:avLst/>
          </a:prstGeom>
          <a:noFill/>
          <a:ln/>
        </p:spPr>
        <p:txBody>
          <a:bodyPr wrap="square" lIns="0" tIns="0" rIns="0" bIns="0" rtlCol="0" anchor="t"/>
          <a:lstStyle/>
          <a:p>
            <a:pPr>
              <a:lnSpc>
                <a:spcPts val="3200"/>
              </a:lnSpc>
            </a:pPr>
            <a:r>
              <a:rPr lang="en-US" sz="3600" b="1" dirty="0">
                <a:solidFill>
                  <a:schemeClr val="tx2">
                    <a:lumMod val="75000"/>
                  </a:schemeClr>
                </a:solidFill>
                <a:ea typeface="DM Serif Display" pitchFamily="34" charset="-122"/>
                <a:cs typeface="DM Serif Display" pitchFamily="34" charset="-120"/>
              </a:rPr>
              <a:t>1.</a:t>
            </a:r>
            <a:r>
              <a:rPr lang="en-US" sz="3600" dirty="0">
                <a:solidFill>
                  <a:schemeClr val="tx2">
                    <a:lumMod val="75000"/>
                  </a:schemeClr>
                </a:solidFill>
                <a:ea typeface="DM Serif Display" pitchFamily="34" charset="-122"/>
                <a:cs typeface="DM Serif Display" pitchFamily="34" charset="-120"/>
              </a:rPr>
              <a:t>	  A JCC message built on complementarities, not on deficits</a:t>
            </a:r>
            <a:endParaRPr lang="en-US" sz="3600" dirty="0">
              <a:solidFill>
                <a:schemeClr val="tx2">
                  <a:lumMod val="75000"/>
                </a:schemeClr>
              </a:solidFill>
            </a:endParaRPr>
          </a:p>
        </p:txBody>
      </p:sp>
      <p:sp>
        <p:nvSpPr>
          <p:cNvPr id="12" name="Text 6"/>
          <p:cNvSpPr/>
          <p:nvPr/>
        </p:nvSpPr>
        <p:spPr>
          <a:xfrm>
            <a:off x="1175297" y="3137148"/>
            <a:ext cx="3173173" cy="266700"/>
          </a:xfrm>
          <a:prstGeom prst="rect">
            <a:avLst/>
          </a:prstGeom>
          <a:noFill/>
          <a:ln/>
        </p:spPr>
        <p:txBody>
          <a:bodyPr wrap="square" lIns="0" tIns="0" rIns="0" bIns="0" rtlCol="0" anchor="t"/>
          <a:lstStyle/>
          <a:p>
            <a:pPr>
              <a:lnSpc>
                <a:spcPts val="2100"/>
              </a:lnSpc>
            </a:pPr>
            <a:r>
              <a:rPr lang="en-US" b="1" dirty="0">
                <a:solidFill>
                  <a:srgbClr val="1B1F23"/>
                </a:solidFill>
                <a:ea typeface="ui-sans-serif" pitchFamily="34" charset="-122"/>
                <a:cs typeface="ui-sans-serif" pitchFamily="34" charset="-120"/>
              </a:rPr>
              <a:t>Recognise progress</a:t>
            </a:r>
            <a:endParaRPr lang="en-US" dirty="0"/>
          </a:p>
        </p:txBody>
      </p:sp>
      <p:sp>
        <p:nvSpPr>
          <p:cNvPr id="13" name="Text 7"/>
          <p:cNvSpPr/>
          <p:nvPr/>
        </p:nvSpPr>
        <p:spPr>
          <a:xfrm>
            <a:off x="1175296" y="3403848"/>
            <a:ext cx="3110954" cy="6858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Türkiye has moved fast on connectivity, e-government, ICT growth and early AI uptake.</a:t>
            </a:r>
            <a:endParaRPr lang="en-US" dirty="0"/>
          </a:p>
        </p:txBody>
      </p:sp>
      <p:sp>
        <p:nvSpPr>
          <p:cNvPr id="14" name="Text 8"/>
          <p:cNvSpPr/>
          <p:nvPr/>
        </p:nvSpPr>
        <p:spPr>
          <a:xfrm>
            <a:off x="5314951" y="3137148"/>
            <a:ext cx="3173173" cy="266700"/>
          </a:xfrm>
          <a:prstGeom prst="rect">
            <a:avLst/>
          </a:prstGeom>
          <a:noFill/>
          <a:ln/>
        </p:spPr>
        <p:txBody>
          <a:bodyPr wrap="square" lIns="0" tIns="0" rIns="0" bIns="0" rtlCol="0" anchor="t"/>
          <a:lstStyle/>
          <a:p>
            <a:pPr>
              <a:lnSpc>
                <a:spcPts val="2100"/>
              </a:lnSpc>
            </a:pPr>
            <a:r>
              <a:rPr lang="en-US" b="1" dirty="0">
                <a:solidFill>
                  <a:srgbClr val="1B1F23"/>
                </a:solidFill>
                <a:ea typeface="ui-sans-serif" pitchFamily="34" charset="-122"/>
                <a:cs typeface="ui-sans-serif" pitchFamily="34" charset="-120"/>
              </a:rPr>
              <a:t>Identify the policy gap</a:t>
            </a:r>
            <a:endParaRPr lang="en-US" dirty="0"/>
          </a:p>
        </p:txBody>
      </p:sp>
      <p:sp>
        <p:nvSpPr>
          <p:cNvPr id="15" name="Text 9"/>
          <p:cNvSpPr/>
          <p:nvPr/>
        </p:nvSpPr>
        <p:spPr>
          <a:xfrm>
            <a:off x="5314950" y="3403848"/>
            <a:ext cx="3110954" cy="6858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Governance, data protection, AI regulation and multi-stakeholder participation need deeper convergence.</a:t>
            </a:r>
            <a:endParaRPr lang="en-US" dirty="0"/>
          </a:p>
        </p:txBody>
      </p:sp>
      <p:sp>
        <p:nvSpPr>
          <p:cNvPr id="16" name="Text 10"/>
          <p:cNvSpPr/>
          <p:nvPr/>
        </p:nvSpPr>
        <p:spPr>
          <a:xfrm>
            <a:off x="1175297" y="4623048"/>
            <a:ext cx="3173173" cy="266700"/>
          </a:xfrm>
          <a:prstGeom prst="rect">
            <a:avLst/>
          </a:prstGeom>
          <a:noFill/>
          <a:ln/>
        </p:spPr>
        <p:txBody>
          <a:bodyPr wrap="square" lIns="0" tIns="0" rIns="0" bIns="0" rtlCol="0" anchor="t"/>
          <a:lstStyle/>
          <a:p>
            <a:pPr>
              <a:lnSpc>
                <a:spcPts val="2100"/>
              </a:lnSpc>
            </a:pPr>
            <a:r>
              <a:rPr lang="en-US" b="1" dirty="0">
                <a:solidFill>
                  <a:srgbClr val="1B1F23"/>
                </a:solidFill>
                <a:ea typeface="ui-sans-serif" pitchFamily="34" charset="-122"/>
                <a:cs typeface="ui-sans-serif" pitchFamily="34" charset="-120"/>
              </a:rPr>
              <a:t>Focus on what is practical</a:t>
            </a:r>
            <a:endParaRPr lang="en-US" dirty="0"/>
          </a:p>
        </p:txBody>
      </p:sp>
      <p:sp>
        <p:nvSpPr>
          <p:cNvPr id="17" name="Text 11"/>
          <p:cNvSpPr/>
          <p:nvPr/>
        </p:nvSpPr>
        <p:spPr>
          <a:xfrm>
            <a:off x="1175296" y="4889748"/>
            <a:ext cx="3110954" cy="685800"/>
          </a:xfrm>
          <a:prstGeom prst="rect">
            <a:avLst/>
          </a:prstGeom>
          <a:noFill/>
          <a:ln/>
        </p:spPr>
        <p:txBody>
          <a:bodyPr wrap="square" lIns="0" tIns="0" rIns="0" bIns="0" rtlCol="0" anchor="t"/>
          <a:lstStyle/>
          <a:p>
            <a:pPr>
              <a:lnSpc>
                <a:spcPts val="1800"/>
              </a:lnSpc>
            </a:pPr>
            <a:r>
              <a:rPr lang="en-US" dirty="0">
                <a:solidFill>
                  <a:srgbClr val="404A57"/>
                </a:solidFill>
                <a:latin typeface="Calibri" panose="020F0502020204030204" pitchFamily="34" charset="0"/>
                <a:ea typeface="Calibri" panose="020F0502020204030204" pitchFamily="34" charset="0"/>
                <a:cs typeface="Calibri" panose="020F0502020204030204" pitchFamily="34" charset="0"/>
              </a:rPr>
              <a:t>The next phase should move from political declarations to operational cooperation.</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8" name="Text 12"/>
          <p:cNvSpPr/>
          <p:nvPr/>
        </p:nvSpPr>
        <p:spPr>
          <a:xfrm>
            <a:off x="5314951" y="4623048"/>
            <a:ext cx="3173173" cy="266700"/>
          </a:xfrm>
          <a:prstGeom prst="rect">
            <a:avLst/>
          </a:prstGeom>
          <a:noFill/>
          <a:ln/>
        </p:spPr>
        <p:txBody>
          <a:bodyPr wrap="square" lIns="0" tIns="0" rIns="0" bIns="0" rtlCol="0" anchor="t"/>
          <a:lstStyle/>
          <a:p>
            <a:pPr>
              <a:lnSpc>
                <a:spcPts val="2100"/>
              </a:lnSpc>
            </a:pPr>
            <a:r>
              <a:rPr lang="en-US" b="1" dirty="0">
                <a:solidFill>
                  <a:srgbClr val="1B1F23"/>
                </a:solidFill>
                <a:latin typeface="+mj-lt"/>
                <a:ea typeface="ui-sans-serif" pitchFamily="34" charset="-122"/>
                <a:cs typeface="ui-sans-serif" pitchFamily="34" charset="-120"/>
              </a:rPr>
              <a:t>Keep the social lens</a:t>
            </a:r>
            <a:endParaRPr lang="en-US" dirty="0">
              <a:latin typeface="+mj-lt"/>
            </a:endParaRPr>
          </a:p>
        </p:txBody>
      </p:sp>
      <p:sp>
        <p:nvSpPr>
          <p:cNvPr id="19" name="Text 13"/>
          <p:cNvSpPr/>
          <p:nvPr/>
        </p:nvSpPr>
        <p:spPr>
          <a:xfrm>
            <a:off x="5314950" y="4889748"/>
            <a:ext cx="3110954" cy="6858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Skills, women, youth, SMEs and civil society must remain integral to digital transformation.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5"/>
          <p:cNvSpPr/>
          <p:nvPr/>
        </p:nvSpPr>
        <p:spPr>
          <a:xfrm>
            <a:off x="518071" y="-440680"/>
            <a:ext cx="8270016" cy="178296"/>
          </a:xfrm>
          <a:prstGeom prst="rect">
            <a:avLst/>
          </a:prstGeom>
          <a:noFill/>
          <a:ln/>
        </p:spPr>
        <p:txBody>
          <a:bodyPr wrap="square" lIns="0" tIns="0" rIns="0" bIns="0" rtlCol="0" anchor="t"/>
          <a:lstStyle/>
          <a:p>
            <a:pPr>
              <a:lnSpc>
                <a:spcPts val="1404"/>
              </a:lnSpc>
            </a:pPr>
            <a:r>
              <a:rPr lang="en-US" sz="936" b="1" dirty="0">
                <a:solidFill>
                  <a:srgbClr val="6B7280"/>
                </a:solidFill>
                <a:latin typeface="ui-sans-serif" pitchFamily="34" charset="0"/>
                <a:ea typeface="ui-sans-serif" pitchFamily="34" charset="-122"/>
                <a:cs typeface="ui-sans-serif" pitchFamily="34" charset="-120"/>
              </a:rPr>
              <a:t>Starting point</a:t>
            </a:r>
            <a:endParaRPr lang="en-US" sz="936" dirty="0"/>
          </a:p>
        </p:txBody>
      </p:sp>
      <p:sp>
        <p:nvSpPr>
          <p:cNvPr id="8" name="Text 6"/>
          <p:cNvSpPr/>
          <p:nvPr/>
        </p:nvSpPr>
        <p:spPr>
          <a:xfrm>
            <a:off x="207469" y="1635760"/>
            <a:ext cx="8418463" cy="330705"/>
          </a:xfrm>
          <a:prstGeom prst="rect">
            <a:avLst/>
          </a:prstGeom>
          <a:noFill/>
          <a:ln/>
        </p:spPr>
        <p:txBody>
          <a:bodyPr wrap="square" lIns="0" tIns="0" rIns="0" bIns="0" rtlCol="0" anchor="t"/>
          <a:lstStyle/>
          <a:p>
            <a:pPr>
              <a:lnSpc>
                <a:spcPts val="3000"/>
              </a:lnSpc>
            </a:pPr>
            <a:r>
              <a:rPr lang="en-US" sz="3600" b="1" dirty="0">
                <a:solidFill>
                  <a:schemeClr val="tx2">
                    <a:lumMod val="75000"/>
                  </a:schemeClr>
                </a:solidFill>
                <a:ea typeface="DM Serif Display" pitchFamily="34" charset="-122"/>
                <a:cs typeface="DM Serif Display" pitchFamily="34" charset="-120"/>
              </a:rPr>
              <a:t>2.   </a:t>
            </a:r>
            <a:r>
              <a:rPr lang="en-US" sz="3600" dirty="0">
                <a:solidFill>
                  <a:schemeClr val="tx2">
                    <a:lumMod val="75000"/>
                  </a:schemeClr>
                </a:solidFill>
                <a:ea typeface="DM Serif Display" pitchFamily="34" charset="-122"/>
                <a:cs typeface="DM Serif Display" pitchFamily="34" charset="-120"/>
              </a:rPr>
              <a:t>Why the moment is favourable for deeper cooperation</a:t>
            </a:r>
            <a:endParaRPr lang="en-US" sz="3600" dirty="0">
              <a:solidFill>
                <a:schemeClr val="tx2">
                  <a:lumMod val="75000"/>
                </a:schemeClr>
              </a:solidFill>
            </a:endParaRPr>
          </a:p>
        </p:txBody>
      </p:sp>
      <p:sp>
        <p:nvSpPr>
          <p:cNvPr id="9" name="Text 7"/>
          <p:cNvSpPr/>
          <p:nvPr/>
        </p:nvSpPr>
        <p:spPr>
          <a:xfrm>
            <a:off x="768049" y="2576008"/>
            <a:ext cx="1620136" cy="238239"/>
          </a:xfrm>
          <a:prstGeom prst="rect">
            <a:avLst/>
          </a:prstGeom>
          <a:noFill/>
          <a:ln/>
        </p:spPr>
        <p:txBody>
          <a:bodyPr wrap="square" lIns="0" tIns="0" rIns="0" bIns="0" rtlCol="0" anchor="t"/>
          <a:lstStyle/>
          <a:p>
            <a:pPr>
              <a:lnSpc>
                <a:spcPts val="1404"/>
              </a:lnSpc>
            </a:pPr>
            <a:r>
              <a:rPr lang="en-US" sz="2000" b="1" dirty="0">
                <a:solidFill>
                  <a:srgbClr val="6B7280"/>
                </a:solidFill>
                <a:ea typeface="ui-sans-serif" pitchFamily="34" charset="-122"/>
                <a:cs typeface="ui-sans-serif" pitchFamily="34" charset="-120"/>
              </a:rPr>
              <a:t>Internet use</a:t>
            </a:r>
            <a:endParaRPr lang="en-US" sz="2000" dirty="0"/>
          </a:p>
        </p:txBody>
      </p:sp>
      <p:sp>
        <p:nvSpPr>
          <p:cNvPr id="10" name="Text 8"/>
          <p:cNvSpPr/>
          <p:nvPr/>
        </p:nvSpPr>
        <p:spPr>
          <a:xfrm>
            <a:off x="756196" y="2763887"/>
            <a:ext cx="2154260" cy="457200"/>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90.9%</a:t>
            </a:r>
            <a:endParaRPr lang="en-US" sz="3600" dirty="0"/>
          </a:p>
        </p:txBody>
      </p:sp>
      <p:sp>
        <p:nvSpPr>
          <p:cNvPr id="11" name="Text 9"/>
          <p:cNvSpPr/>
          <p:nvPr/>
        </p:nvSpPr>
        <p:spPr>
          <a:xfrm>
            <a:off x="756196" y="3297287"/>
            <a:ext cx="2112020"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Individual internet usage shows a broad societal base for the digital transition.</a:t>
            </a:r>
            <a:endParaRPr lang="en-US" dirty="0"/>
          </a:p>
        </p:txBody>
      </p:sp>
      <p:sp>
        <p:nvSpPr>
          <p:cNvPr id="12" name="Text 10"/>
          <p:cNvSpPr/>
          <p:nvPr/>
        </p:nvSpPr>
        <p:spPr>
          <a:xfrm>
            <a:off x="3515916" y="2595230"/>
            <a:ext cx="2154260" cy="152400"/>
          </a:xfrm>
          <a:prstGeom prst="rect">
            <a:avLst/>
          </a:prstGeom>
          <a:noFill/>
          <a:ln/>
        </p:spPr>
        <p:txBody>
          <a:bodyPr wrap="square" lIns="0" tIns="0" rIns="0" bIns="0" rtlCol="0" anchor="t"/>
          <a:lstStyle/>
          <a:p>
            <a:pPr>
              <a:lnSpc>
                <a:spcPts val="1404"/>
              </a:lnSpc>
            </a:pPr>
            <a:r>
              <a:rPr lang="en-US" sz="2000" b="1" dirty="0">
                <a:solidFill>
                  <a:srgbClr val="6B7280"/>
                </a:solidFill>
                <a:ea typeface="ui-sans-serif" pitchFamily="34" charset="-122"/>
                <a:cs typeface="ui-sans-serif" pitchFamily="34" charset="-120"/>
              </a:rPr>
              <a:t>e-Government use</a:t>
            </a:r>
            <a:endParaRPr lang="en-US" sz="2000" dirty="0"/>
          </a:p>
        </p:txBody>
      </p:sp>
      <p:sp>
        <p:nvSpPr>
          <p:cNvPr id="13" name="Text 11"/>
          <p:cNvSpPr/>
          <p:nvPr/>
        </p:nvSpPr>
        <p:spPr>
          <a:xfrm>
            <a:off x="3515916" y="2844799"/>
            <a:ext cx="2154260" cy="452487"/>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76.1%</a:t>
            </a:r>
            <a:endParaRPr lang="en-US" sz="3600" dirty="0"/>
          </a:p>
        </p:txBody>
      </p:sp>
      <p:sp>
        <p:nvSpPr>
          <p:cNvPr id="14" name="Text 12"/>
          <p:cNvSpPr/>
          <p:nvPr/>
        </p:nvSpPr>
        <p:spPr>
          <a:xfrm>
            <a:off x="3515916" y="3297287"/>
            <a:ext cx="2112020" cy="6858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e-Devlet demonstrates a strong capacity for public-service digitalisation.</a:t>
            </a:r>
            <a:endParaRPr lang="en-US" dirty="0"/>
          </a:p>
        </p:txBody>
      </p:sp>
      <p:sp>
        <p:nvSpPr>
          <p:cNvPr id="15" name="Text 13"/>
          <p:cNvSpPr/>
          <p:nvPr/>
        </p:nvSpPr>
        <p:spPr>
          <a:xfrm>
            <a:off x="6275637" y="2576008"/>
            <a:ext cx="2154411" cy="85784"/>
          </a:xfrm>
          <a:prstGeom prst="rect">
            <a:avLst/>
          </a:prstGeom>
          <a:noFill/>
          <a:ln/>
        </p:spPr>
        <p:txBody>
          <a:bodyPr wrap="square" lIns="0" tIns="0" rIns="0" bIns="0" rtlCol="0" anchor="t"/>
          <a:lstStyle/>
          <a:p>
            <a:pPr>
              <a:lnSpc>
                <a:spcPts val="1404"/>
              </a:lnSpc>
            </a:pPr>
            <a:r>
              <a:rPr lang="en-US" b="1" dirty="0">
                <a:solidFill>
                  <a:srgbClr val="6B7280"/>
                </a:solidFill>
                <a:ea typeface="ui-sans-serif" pitchFamily="34" charset="-122"/>
                <a:cs typeface="ui-sans-serif" pitchFamily="34" charset="-120"/>
              </a:rPr>
              <a:t>ICT market</a:t>
            </a:r>
            <a:endParaRPr lang="en-US" dirty="0"/>
          </a:p>
        </p:txBody>
      </p:sp>
      <p:sp>
        <p:nvSpPr>
          <p:cNvPr id="16" name="Text 14"/>
          <p:cNvSpPr/>
          <p:nvPr/>
        </p:nvSpPr>
        <p:spPr>
          <a:xfrm>
            <a:off x="6275636" y="2763887"/>
            <a:ext cx="2154412" cy="457200"/>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€22.8bn</a:t>
            </a:r>
            <a:endParaRPr lang="en-US" sz="3600" dirty="0"/>
          </a:p>
        </p:txBody>
      </p:sp>
      <p:sp>
        <p:nvSpPr>
          <p:cNvPr id="17" name="Text 15"/>
          <p:cNvSpPr/>
          <p:nvPr/>
        </p:nvSpPr>
        <p:spPr>
          <a:xfrm>
            <a:off x="6275637" y="3297287"/>
            <a:ext cx="2112169"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The ICT sector reached significant scale in 2024, with fast average annual growth.</a:t>
            </a:r>
            <a:endParaRPr lang="en-US" dirty="0"/>
          </a:p>
        </p:txBody>
      </p:sp>
      <p:sp>
        <p:nvSpPr>
          <p:cNvPr id="18" name="Text 16"/>
          <p:cNvSpPr/>
          <p:nvPr/>
        </p:nvSpPr>
        <p:spPr>
          <a:xfrm>
            <a:off x="794297" y="4618104"/>
            <a:ext cx="7555409" cy="1547251"/>
          </a:xfrm>
          <a:prstGeom prst="rect">
            <a:avLst/>
          </a:prstGeom>
          <a:noFill/>
          <a:ln/>
        </p:spPr>
        <p:txBody>
          <a:bodyPr wrap="square" lIns="0" tIns="0" rIns="0" bIns="0" rtlCol="0" anchor="t"/>
          <a:lstStyle/>
          <a:p>
            <a:pPr>
              <a:lnSpc>
                <a:spcPts val="1908"/>
              </a:lnSpc>
            </a:pPr>
            <a:r>
              <a:rPr lang="en-US" sz="2000" dirty="0">
                <a:solidFill>
                  <a:srgbClr val="404A57"/>
                </a:solidFill>
                <a:ea typeface="ui-sans-serif" pitchFamily="34" charset="-122"/>
                <a:cs typeface="ui-sans-serif" pitchFamily="34" charset="-120"/>
              </a:rPr>
              <a:t>The report underlines that Türkiye already performs at, or above, the level of several EU Member States in terms of internet connectivity, e‑government uptake, early AI use and the rollout of 5G. The JCC’s message is clear: there is sufficient progress on the ground to justify a shift towards joint projects, structured exchanges and gradual regulatory convergence, as well as enhanced cooperation on the green and digital transitions.</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18071" y="2537073"/>
            <a:ext cx="3968204" cy="1752600"/>
          </a:xfrm>
          <a:prstGeom prst="roundRect">
            <a:avLst>
              <a:gd name="adj" fmla="val 93913"/>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3" name="Text 1"/>
          <p:cNvSpPr/>
          <p:nvPr/>
        </p:nvSpPr>
        <p:spPr>
          <a:xfrm>
            <a:off x="4657725" y="2537073"/>
            <a:ext cx="3968204" cy="1752600"/>
          </a:xfrm>
          <a:prstGeom prst="roundRect">
            <a:avLst>
              <a:gd name="adj" fmla="val 93913"/>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4" name="Text 2"/>
          <p:cNvSpPr/>
          <p:nvPr/>
        </p:nvSpPr>
        <p:spPr>
          <a:xfrm>
            <a:off x="518071" y="4461123"/>
            <a:ext cx="3968204" cy="1714500"/>
          </a:xfrm>
          <a:prstGeom prst="roundRect">
            <a:avLst>
              <a:gd name="adj" fmla="val 96000"/>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5" name="Text 3"/>
          <p:cNvSpPr/>
          <p:nvPr/>
        </p:nvSpPr>
        <p:spPr>
          <a:xfrm>
            <a:off x="4743450" y="4546848"/>
            <a:ext cx="3968204" cy="1714500"/>
          </a:xfrm>
          <a:prstGeom prst="roundRect">
            <a:avLst>
              <a:gd name="adj" fmla="val 96000"/>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7" name="Text 5"/>
          <p:cNvSpPr/>
          <p:nvPr/>
        </p:nvSpPr>
        <p:spPr>
          <a:xfrm>
            <a:off x="215154" y="1676399"/>
            <a:ext cx="8410778" cy="555873"/>
          </a:xfrm>
          <a:prstGeom prst="rect">
            <a:avLst/>
          </a:prstGeom>
          <a:noFill/>
          <a:ln/>
        </p:spPr>
        <p:txBody>
          <a:bodyPr wrap="square" lIns="0" tIns="0" rIns="0" bIns="0" rtlCol="0" anchor="t"/>
          <a:lstStyle/>
          <a:p>
            <a:pPr>
              <a:lnSpc>
                <a:spcPts val="3200"/>
              </a:lnSpc>
            </a:pPr>
            <a:r>
              <a:rPr lang="en-US" sz="3600" b="1" dirty="0">
                <a:solidFill>
                  <a:schemeClr val="tx2">
                    <a:lumMod val="75000"/>
                  </a:schemeClr>
                </a:solidFill>
                <a:ea typeface="DM Serif Display" pitchFamily="34" charset="-122"/>
                <a:cs typeface="DM Serif Display" pitchFamily="34" charset="-120"/>
              </a:rPr>
              <a:t>3.   </a:t>
            </a:r>
            <a:r>
              <a:rPr lang="en-US" sz="3600" dirty="0">
                <a:solidFill>
                  <a:schemeClr val="tx2">
                    <a:lumMod val="75000"/>
                  </a:schemeClr>
                </a:solidFill>
                <a:ea typeface="DM Serif Display" pitchFamily="34" charset="-122"/>
                <a:cs typeface="DM Serif Display" pitchFamily="34" charset="-120"/>
              </a:rPr>
              <a:t>Build structured cooperation on trusted digital infrastructure</a:t>
            </a:r>
            <a:endParaRPr lang="en-US" sz="3600" dirty="0">
              <a:solidFill>
                <a:schemeClr val="tx2">
                  <a:lumMod val="75000"/>
                </a:schemeClr>
              </a:solidFill>
            </a:endParaRPr>
          </a:p>
        </p:txBody>
      </p:sp>
      <p:sp>
        <p:nvSpPr>
          <p:cNvPr id="8" name="Text 6"/>
          <p:cNvSpPr/>
          <p:nvPr/>
        </p:nvSpPr>
        <p:spPr>
          <a:xfrm>
            <a:off x="775247" y="2756148"/>
            <a:ext cx="3561793" cy="266700"/>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5G security and interoperability</a:t>
            </a:r>
            <a:endParaRPr lang="en-US" sz="2000" dirty="0"/>
          </a:p>
        </p:txBody>
      </p:sp>
      <p:sp>
        <p:nvSpPr>
          <p:cNvPr id="9" name="Text 7"/>
          <p:cNvSpPr/>
          <p:nvPr/>
        </p:nvSpPr>
        <p:spPr>
          <a:xfrm>
            <a:off x="775246" y="3137148"/>
            <a:ext cx="3491954"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Launch joint technical working groups on 5G security, supplier-risk assessment, interoperability and trusted infrastructure pilots.</a:t>
            </a:r>
            <a:endParaRPr lang="en-US" dirty="0"/>
          </a:p>
        </p:txBody>
      </p:sp>
      <p:sp>
        <p:nvSpPr>
          <p:cNvPr id="10" name="Text 8"/>
          <p:cNvSpPr/>
          <p:nvPr/>
        </p:nvSpPr>
        <p:spPr>
          <a:xfrm>
            <a:off x="4914900" y="2667000"/>
            <a:ext cx="3491954" cy="622548"/>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Data governance and cross-border trust</a:t>
            </a:r>
            <a:endParaRPr lang="en-US" sz="2000" dirty="0"/>
          </a:p>
        </p:txBody>
      </p:sp>
      <p:sp>
        <p:nvSpPr>
          <p:cNvPr id="11" name="Text 9"/>
          <p:cNvSpPr/>
          <p:nvPr/>
        </p:nvSpPr>
        <p:spPr>
          <a:xfrm>
            <a:off x="4914900" y="3232398"/>
            <a:ext cx="3491954" cy="85725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Create a structured dialogue on data flows, safeguards, redress mechanisms and gradual alignment with higher protection standards.</a:t>
            </a:r>
            <a:endParaRPr lang="en-US" dirty="0"/>
          </a:p>
        </p:txBody>
      </p:sp>
      <p:sp>
        <p:nvSpPr>
          <p:cNvPr id="12" name="Text 10"/>
          <p:cNvSpPr/>
          <p:nvPr/>
        </p:nvSpPr>
        <p:spPr>
          <a:xfrm>
            <a:off x="775247" y="4680198"/>
            <a:ext cx="3561793" cy="266700"/>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Cybersecurity cooperation</a:t>
            </a:r>
            <a:endParaRPr lang="en-US" sz="2000" dirty="0"/>
          </a:p>
        </p:txBody>
      </p:sp>
      <p:sp>
        <p:nvSpPr>
          <p:cNvPr id="13" name="Text 11"/>
          <p:cNvSpPr/>
          <p:nvPr/>
        </p:nvSpPr>
        <p:spPr>
          <a:xfrm>
            <a:off x="775246" y="5061198"/>
            <a:ext cx="3491954" cy="6858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Prioritise exchanges on critical-infrastructure protection, incident response, threat intelligence and AI-enabled cyber risks.</a:t>
            </a:r>
            <a:endParaRPr lang="en-US" dirty="0"/>
          </a:p>
        </p:txBody>
      </p:sp>
      <p:sp>
        <p:nvSpPr>
          <p:cNvPr id="14" name="Text 12"/>
          <p:cNvSpPr/>
          <p:nvPr/>
        </p:nvSpPr>
        <p:spPr>
          <a:xfrm>
            <a:off x="5208104" y="4721721"/>
            <a:ext cx="3561793" cy="266700"/>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Roaming as a practical signal</a:t>
            </a:r>
            <a:endParaRPr lang="en-US" sz="2000" dirty="0"/>
          </a:p>
        </p:txBody>
      </p:sp>
      <p:sp>
        <p:nvSpPr>
          <p:cNvPr id="15" name="Text 13"/>
          <p:cNvSpPr/>
          <p:nvPr/>
        </p:nvSpPr>
        <p:spPr>
          <a:xfrm>
            <a:off x="5208104" y="5061198"/>
            <a:ext cx="3198750"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Explore extending roaming cooperation to Türkiye as a tangible, citizen-facing step that supports business, travel and social interaction.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2"/>
          <p:cNvSpPr/>
          <p:nvPr/>
        </p:nvSpPr>
        <p:spPr>
          <a:xfrm>
            <a:off x="518071" y="-275630"/>
            <a:ext cx="8270016" cy="178296"/>
          </a:xfrm>
          <a:prstGeom prst="rect">
            <a:avLst/>
          </a:prstGeom>
          <a:noFill/>
          <a:ln/>
        </p:spPr>
        <p:txBody>
          <a:bodyPr wrap="square" lIns="0" tIns="0" rIns="0" bIns="0" rtlCol="0" anchor="t"/>
          <a:lstStyle/>
          <a:p>
            <a:pPr>
              <a:lnSpc>
                <a:spcPts val="1404"/>
              </a:lnSpc>
            </a:pPr>
            <a:r>
              <a:rPr lang="en-US" sz="936" b="1" dirty="0">
                <a:solidFill>
                  <a:srgbClr val="6B7280"/>
                </a:solidFill>
                <a:latin typeface="ui-sans-serif" pitchFamily="34" charset="0"/>
                <a:ea typeface="ui-sans-serif" pitchFamily="34" charset="-122"/>
                <a:cs typeface="ui-sans-serif" pitchFamily="34" charset="-120"/>
              </a:rPr>
              <a:t>Recommendation cluster II</a:t>
            </a:r>
            <a:endParaRPr lang="en-US" sz="936" dirty="0"/>
          </a:p>
        </p:txBody>
      </p:sp>
      <p:sp>
        <p:nvSpPr>
          <p:cNvPr id="5" name="Text 3"/>
          <p:cNvSpPr/>
          <p:nvPr/>
        </p:nvSpPr>
        <p:spPr>
          <a:xfrm>
            <a:off x="230522" y="1693962"/>
            <a:ext cx="8395410" cy="437554"/>
          </a:xfrm>
          <a:prstGeom prst="rect">
            <a:avLst/>
          </a:prstGeom>
          <a:noFill/>
          <a:ln/>
        </p:spPr>
        <p:txBody>
          <a:bodyPr wrap="square" lIns="0" tIns="0" rIns="0" bIns="0" rtlCol="0" anchor="t"/>
          <a:lstStyle/>
          <a:p>
            <a:pPr>
              <a:lnSpc>
                <a:spcPts val="3200"/>
              </a:lnSpc>
            </a:pPr>
            <a:r>
              <a:rPr lang="en-US" sz="3600" b="1" dirty="0">
                <a:solidFill>
                  <a:schemeClr val="tx2">
                    <a:lumMod val="75000"/>
                  </a:schemeClr>
                </a:solidFill>
                <a:ea typeface="DM Serif Display" pitchFamily="34" charset="-122"/>
                <a:cs typeface="DM Serif Display" pitchFamily="34" charset="-120"/>
              </a:rPr>
              <a:t>4</a:t>
            </a:r>
            <a:r>
              <a:rPr lang="en-US" sz="3600" dirty="0">
                <a:solidFill>
                  <a:schemeClr val="tx2">
                    <a:lumMod val="75000"/>
                  </a:schemeClr>
                </a:solidFill>
                <a:ea typeface="DM Serif Display" pitchFamily="34" charset="-122"/>
                <a:cs typeface="DM Serif Display" pitchFamily="34" charset="-120"/>
              </a:rPr>
              <a:t>.   Use the EU digital acquis as a toolbox, not as a template</a:t>
            </a:r>
            <a:endParaRPr lang="en-US" sz="3600" dirty="0">
              <a:solidFill>
                <a:schemeClr val="tx2">
                  <a:lumMod val="75000"/>
                </a:schemeClr>
              </a:solidFill>
            </a:endParaRPr>
          </a:p>
        </p:txBody>
      </p:sp>
      <p:sp>
        <p:nvSpPr>
          <p:cNvPr id="6" name="Text 4"/>
          <p:cNvSpPr/>
          <p:nvPr/>
        </p:nvSpPr>
        <p:spPr>
          <a:xfrm>
            <a:off x="1044663" y="2565400"/>
            <a:ext cx="3484069" cy="321733"/>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Governance and regulation</a:t>
            </a:r>
            <a:endParaRPr lang="en-US" sz="2000" dirty="0"/>
          </a:p>
        </p:txBody>
      </p:sp>
      <p:sp>
        <p:nvSpPr>
          <p:cNvPr id="7" name="Text 5"/>
          <p:cNvSpPr/>
          <p:nvPr/>
        </p:nvSpPr>
        <p:spPr>
          <a:xfrm>
            <a:off x="794296" y="2887133"/>
            <a:ext cx="3415754" cy="3113022"/>
          </a:xfrm>
          <a:prstGeom prst="rect">
            <a:avLst/>
          </a:prstGeom>
          <a:noFill/>
          <a:ln/>
        </p:spPr>
        <p:txBody>
          <a:bodyPr wrap="square" lIns="0" tIns="0" rIns="0" bIns="0" rtlCol="0" anchor="t"/>
          <a:lstStyle/>
          <a:p>
            <a:pPr marL="342900" indent="-342900">
              <a:lnSpc>
                <a:spcPts val="1836"/>
              </a:lnSpc>
              <a:buSzPct val="100000"/>
              <a:buChar char="•"/>
            </a:pPr>
            <a:r>
              <a:rPr lang="en-US" dirty="0">
                <a:solidFill>
                  <a:srgbClr val="404A57"/>
                </a:solidFill>
                <a:ea typeface="ui-sans-serif" pitchFamily="34" charset="-122"/>
                <a:cs typeface="ui-sans-serif" pitchFamily="34" charset="-120"/>
              </a:rPr>
              <a:t>Encourage gradual convergence on data protection and AI governance, inspired by the GDPR and the AI Act but adapted to national priorities.</a:t>
            </a:r>
            <a:endParaRPr lang="en-US" dirty="0"/>
          </a:p>
          <a:p>
            <a:pPr marL="342900" indent="-342900">
              <a:lnSpc>
                <a:spcPts val="1836"/>
              </a:lnSpc>
              <a:buSzPct val="100000"/>
              <a:buChar char="•"/>
            </a:pPr>
            <a:r>
              <a:rPr lang="en-US" dirty="0">
                <a:solidFill>
                  <a:srgbClr val="404A57"/>
                </a:solidFill>
                <a:ea typeface="ui-sans-serif" pitchFamily="34" charset="-122"/>
                <a:cs typeface="ui-sans-serif" pitchFamily="34" charset="-120"/>
              </a:rPr>
              <a:t>Support the creation of inclusive, multi-stakeholder governance structures with public authorities, business, academia, NGOs and social partners.</a:t>
            </a:r>
            <a:endParaRPr lang="en-US" dirty="0"/>
          </a:p>
          <a:p>
            <a:pPr marL="342900" indent="-342900">
              <a:lnSpc>
                <a:spcPts val="1836"/>
              </a:lnSpc>
              <a:buSzPct val="100000"/>
              <a:buChar char="•"/>
            </a:pPr>
            <a:r>
              <a:rPr lang="en-US" dirty="0">
                <a:solidFill>
                  <a:srgbClr val="404A57"/>
                </a:solidFill>
                <a:ea typeface="ui-sans-serif" pitchFamily="34" charset="-122"/>
                <a:cs typeface="ui-sans-serif" pitchFamily="34" charset="-120"/>
              </a:rPr>
              <a:t>Promote stakeholder consultation as a condition for legitimacy, trust and smoother implementation.</a:t>
            </a:r>
            <a:endParaRPr lang="en-US" dirty="0"/>
          </a:p>
        </p:txBody>
      </p:sp>
      <p:sp>
        <p:nvSpPr>
          <p:cNvPr id="8" name="Text 6"/>
          <p:cNvSpPr/>
          <p:nvPr/>
        </p:nvSpPr>
        <p:spPr>
          <a:xfrm>
            <a:off x="5236424" y="2565401"/>
            <a:ext cx="4088676" cy="321732"/>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SME-sensitive implementation</a:t>
            </a:r>
            <a:endParaRPr lang="en-US" sz="2000" dirty="0"/>
          </a:p>
        </p:txBody>
      </p:sp>
      <p:sp>
        <p:nvSpPr>
          <p:cNvPr id="9" name="Text 7"/>
          <p:cNvSpPr/>
          <p:nvPr/>
        </p:nvSpPr>
        <p:spPr>
          <a:xfrm>
            <a:off x="4933950" y="2785533"/>
            <a:ext cx="3415754" cy="2748492"/>
          </a:xfrm>
          <a:prstGeom prst="rect">
            <a:avLst/>
          </a:prstGeom>
          <a:noFill/>
          <a:ln/>
        </p:spPr>
        <p:txBody>
          <a:bodyPr wrap="square" lIns="0" tIns="0" rIns="0" bIns="0" rtlCol="0" anchor="t"/>
          <a:lstStyle/>
          <a:p>
            <a:pPr marL="342900" indent="-342900">
              <a:lnSpc>
                <a:spcPts val="1836"/>
              </a:lnSpc>
              <a:buSzPct val="100000"/>
              <a:buChar char="•"/>
            </a:pPr>
            <a:endParaRPr lang="en-US" sz="1224" dirty="0">
              <a:solidFill>
                <a:srgbClr val="404A57"/>
              </a:solidFill>
              <a:ea typeface="ui-sans-serif" pitchFamily="34" charset="-122"/>
              <a:cs typeface="ui-sans-serif" pitchFamily="34" charset="-120"/>
            </a:endParaRPr>
          </a:p>
          <a:p>
            <a:pPr marL="342900" indent="-342900">
              <a:lnSpc>
                <a:spcPts val="1836"/>
              </a:lnSpc>
              <a:buSzPct val="100000"/>
              <a:buChar char="•"/>
            </a:pPr>
            <a:r>
              <a:rPr lang="en-US" dirty="0" err="1">
                <a:solidFill>
                  <a:srgbClr val="404A57"/>
                </a:solidFill>
                <a:ea typeface="ui-sans-serif" pitchFamily="34" charset="-122"/>
                <a:cs typeface="ui-sans-serif" pitchFamily="34" charset="-120"/>
              </a:rPr>
              <a:t>Recognise</a:t>
            </a:r>
            <a:r>
              <a:rPr lang="en-US" dirty="0">
                <a:solidFill>
                  <a:srgbClr val="404A57"/>
                </a:solidFill>
                <a:ea typeface="ui-sans-serif" pitchFamily="34" charset="-122"/>
                <a:cs typeface="ui-sans-serif" pitchFamily="34" charset="-120"/>
              </a:rPr>
              <a:t> that SMEs and start-ups are central to digital transformation but more exposed to compliance burdens.</a:t>
            </a:r>
            <a:endParaRPr lang="en-US" dirty="0"/>
          </a:p>
          <a:p>
            <a:pPr marL="342900" indent="-342900">
              <a:lnSpc>
                <a:spcPts val="1836"/>
              </a:lnSpc>
              <a:buSzPct val="100000"/>
              <a:buChar char="•"/>
            </a:pPr>
            <a:r>
              <a:rPr lang="en-US" dirty="0">
                <a:solidFill>
                  <a:srgbClr val="404A57"/>
                </a:solidFill>
                <a:ea typeface="ui-sans-serif" pitchFamily="34" charset="-122"/>
                <a:cs typeface="ui-sans-serif" pitchFamily="34" charset="-120"/>
              </a:rPr>
              <a:t>Use EU simplification efforts for SMEs as a model when discussing any future GDPR-like or AI-governance obligations in Türkiye.</a:t>
            </a:r>
            <a:endParaRPr lang="en-US" dirty="0"/>
          </a:p>
          <a:p>
            <a:pPr marL="342900" indent="-342900">
              <a:lnSpc>
                <a:spcPts val="1836"/>
              </a:lnSpc>
              <a:buSzPct val="100000"/>
              <a:buChar char="•"/>
            </a:pPr>
            <a:r>
              <a:rPr lang="en-US" dirty="0">
                <a:solidFill>
                  <a:srgbClr val="404A57"/>
                </a:solidFill>
                <a:ea typeface="ui-sans-serif" pitchFamily="34" charset="-122"/>
                <a:cs typeface="ui-sans-serif" pitchFamily="34" charset="-120"/>
              </a:rPr>
              <a:t>Pair regulatory dialogue with advisory services, simplified procedures and better access to finance.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518071" y="-538162"/>
            <a:ext cx="8270016" cy="178296"/>
          </a:xfrm>
          <a:prstGeom prst="rect">
            <a:avLst/>
          </a:prstGeom>
          <a:noFill/>
          <a:ln/>
        </p:spPr>
        <p:txBody>
          <a:bodyPr wrap="square" lIns="0" tIns="0" rIns="0" bIns="0" rtlCol="0" anchor="t"/>
          <a:lstStyle/>
          <a:p>
            <a:pPr>
              <a:lnSpc>
                <a:spcPts val="1404"/>
              </a:lnSpc>
            </a:pPr>
            <a:r>
              <a:rPr lang="en-US" sz="936" b="1" dirty="0">
                <a:solidFill>
                  <a:srgbClr val="6B7280"/>
                </a:solidFill>
                <a:latin typeface="ui-sans-serif" pitchFamily="34" charset="0"/>
                <a:ea typeface="ui-sans-serif" pitchFamily="34" charset="-122"/>
                <a:cs typeface="ui-sans-serif" pitchFamily="34" charset="-120"/>
              </a:rPr>
              <a:t>Recommendation cluster III</a:t>
            </a:r>
            <a:endParaRPr lang="en-US" sz="936" dirty="0"/>
          </a:p>
        </p:txBody>
      </p:sp>
      <p:sp>
        <p:nvSpPr>
          <p:cNvPr id="7" name="Text 5"/>
          <p:cNvSpPr/>
          <p:nvPr/>
        </p:nvSpPr>
        <p:spPr>
          <a:xfrm>
            <a:off x="241847" y="1651276"/>
            <a:ext cx="8107859" cy="213676"/>
          </a:xfrm>
          <a:prstGeom prst="rect">
            <a:avLst/>
          </a:prstGeom>
          <a:noFill/>
          <a:ln/>
        </p:spPr>
        <p:txBody>
          <a:bodyPr wrap="square" lIns="0" tIns="0" rIns="0" bIns="0" rtlCol="0" anchor="t"/>
          <a:lstStyle/>
          <a:p>
            <a:pPr>
              <a:lnSpc>
                <a:spcPts val="3000"/>
              </a:lnSpc>
            </a:pPr>
            <a:r>
              <a:rPr lang="en-US" sz="3600" b="1" dirty="0">
                <a:solidFill>
                  <a:schemeClr val="tx2">
                    <a:lumMod val="75000"/>
                  </a:schemeClr>
                </a:solidFill>
                <a:ea typeface="DM Serif Display" pitchFamily="34" charset="-122"/>
                <a:cs typeface="DM Serif Display" pitchFamily="34" charset="-120"/>
              </a:rPr>
              <a:t>5.   </a:t>
            </a:r>
            <a:r>
              <a:rPr lang="en-US" sz="3600" dirty="0">
                <a:solidFill>
                  <a:schemeClr val="tx2">
                    <a:lumMod val="75000"/>
                  </a:schemeClr>
                </a:solidFill>
                <a:ea typeface="DM Serif Display" pitchFamily="34" charset="-122"/>
                <a:cs typeface="DM Serif Display" pitchFamily="34" charset="-120"/>
              </a:rPr>
              <a:t>Keep inclusion at the centre of the digital partnership</a:t>
            </a:r>
            <a:endParaRPr lang="en-US" sz="3600" dirty="0">
              <a:solidFill>
                <a:schemeClr val="tx2">
                  <a:lumMod val="75000"/>
                </a:schemeClr>
              </a:solidFill>
            </a:endParaRPr>
          </a:p>
        </p:txBody>
      </p:sp>
      <p:sp>
        <p:nvSpPr>
          <p:cNvPr id="8" name="Text 6"/>
          <p:cNvSpPr/>
          <p:nvPr/>
        </p:nvSpPr>
        <p:spPr>
          <a:xfrm>
            <a:off x="756195" y="2509519"/>
            <a:ext cx="2154262" cy="156886"/>
          </a:xfrm>
          <a:prstGeom prst="rect">
            <a:avLst/>
          </a:prstGeom>
          <a:noFill/>
          <a:ln/>
        </p:spPr>
        <p:txBody>
          <a:bodyPr wrap="square" lIns="0" tIns="0" rIns="0" bIns="0" rtlCol="0" anchor="t"/>
          <a:lstStyle/>
          <a:p>
            <a:pPr>
              <a:lnSpc>
                <a:spcPts val="1404"/>
              </a:lnSpc>
            </a:pPr>
            <a:r>
              <a:rPr lang="en-US" b="1" dirty="0">
                <a:solidFill>
                  <a:srgbClr val="6B7280"/>
                </a:solidFill>
                <a:ea typeface="ui-sans-serif" pitchFamily="34" charset="-122"/>
                <a:cs typeface="ui-sans-serif" pitchFamily="34" charset="-120"/>
              </a:rPr>
              <a:t>Women</a:t>
            </a:r>
            <a:endParaRPr lang="en-US" dirty="0"/>
          </a:p>
        </p:txBody>
      </p:sp>
      <p:sp>
        <p:nvSpPr>
          <p:cNvPr id="9" name="Text 7"/>
          <p:cNvSpPr/>
          <p:nvPr/>
        </p:nvSpPr>
        <p:spPr>
          <a:xfrm>
            <a:off x="713952" y="2666405"/>
            <a:ext cx="2154260" cy="457200"/>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PPP</a:t>
            </a:r>
            <a:endParaRPr lang="en-US" sz="3600" dirty="0"/>
          </a:p>
        </p:txBody>
      </p:sp>
      <p:sp>
        <p:nvSpPr>
          <p:cNvPr id="10" name="Text 8"/>
          <p:cNvSpPr/>
          <p:nvPr/>
        </p:nvSpPr>
        <p:spPr>
          <a:xfrm>
            <a:off x="756194" y="3123605"/>
            <a:ext cx="2216798" cy="1757362"/>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Scale up models such as Women Shaping the Future and the TOBB Women Entrepreneurs Council through joint gender-responsive digital initiatives.</a:t>
            </a:r>
            <a:endParaRPr lang="en-US" dirty="0"/>
          </a:p>
        </p:txBody>
      </p:sp>
      <p:sp>
        <p:nvSpPr>
          <p:cNvPr id="11" name="Text 9"/>
          <p:cNvSpPr/>
          <p:nvPr/>
        </p:nvSpPr>
        <p:spPr>
          <a:xfrm>
            <a:off x="3554017" y="2509519"/>
            <a:ext cx="2116159" cy="45719"/>
          </a:xfrm>
          <a:prstGeom prst="rect">
            <a:avLst/>
          </a:prstGeom>
          <a:noFill/>
          <a:ln/>
        </p:spPr>
        <p:txBody>
          <a:bodyPr wrap="square" lIns="0" tIns="0" rIns="0" bIns="0" rtlCol="0" anchor="t"/>
          <a:lstStyle/>
          <a:p>
            <a:pPr>
              <a:lnSpc>
                <a:spcPts val="1404"/>
              </a:lnSpc>
            </a:pPr>
            <a:r>
              <a:rPr lang="en-US" b="1" dirty="0">
                <a:solidFill>
                  <a:srgbClr val="6B7280"/>
                </a:solidFill>
                <a:ea typeface="ui-sans-serif" pitchFamily="34" charset="-122"/>
                <a:cs typeface="ui-sans-serif" pitchFamily="34" charset="-120"/>
              </a:rPr>
              <a:t>Skills</a:t>
            </a:r>
            <a:endParaRPr lang="en-US" dirty="0"/>
          </a:p>
        </p:txBody>
      </p:sp>
      <p:sp>
        <p:nvSpPr>
          <p:cNvPr id="12" name="Text 10"/>
          <p:cNvSpPr/>
          <p:nvPr/>
        </p:nvSpPr>
        <p:spPr>
          <a:xfrm>
            <a:off x="3515916" y="2666405"/>
            <a:ext cx="2154260" cy="457200"/>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STEM</a:t>
            </a:r>
            <a:endParaRPr lang="en-US" sz="3600" dirty="0"/>
          </a:p>
        </p:txBody>
      </p:sp>
      <p:sp>
        <p:nvSpPr>
          <p:cNvPr id="13" name="Text 11"/>
          <p:cNvSpPr/>
          <p:nvPr/>
        </p:nvSpPr>
        <p:spPr>
          <a:xfrm>
            <a:off x="3515916" y="3199805"/>
            <a:ext cx="2112020" cy="11430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Invest in early childhood education, STEM, lifelong learning and reskilling to strengthen the science-to-industry pipeline.</a:t>
            </a:r>
            <a:endParaRPr lang="en-US" dirty="0"/>
          </a:p>
        </p:txBody>
      </p:sp>
      <p:sp>
        <p:nvSpPr>
          <p:cNvPr id="14" name="Text 12"/>
          <p:cNvSpPr/>
          <p:nvPr/>
        </p:nvSpPr>
        <p:spPr>
          <a:xfrm>
            <a:off x="6271495" y="2509519"/>
            <a:ext cx="2116311" cy="45719"/>
          </a:xfrm>
          <a:prstGeom prst="rect">
            <a:avLst/>
          </a:prstGeom>
          <a:noFill/>
          <a:ln/>
        </p:spPr>
        <p:txBody>
          <a:bodyPr wrap="square" lIns="0" tIns="0" rIns="0" bIns="0" rtlCol="0" anchor="t"/>
          <a:lstStyle/>
          <a:p>
            <a:pPr>
              <a:lnSpc>
                <a:spcPts val="1404"/>
              </a:lnSpc>
            </a:pPr>
            <a:r>
              <a:rPr lang="en-US" b="1" dirty="0">
                <a:solidFill>
                  <a:srgbClr val="6B7280"/>
                </a:solidFill>
                <a:ea typeface="ui-sans-serif" pitchFamily="34" charset="-122"/>
                <a:cs typeface="ui-sans-serif" pitchFamily="34" charset="-120"/>
              </a:rPr>
              <a:t>Youth</a:t>
            </a:r>
            <a:endParaRPr lang="en-US" dirty="0"/>
          </a:p>
        </p:txBody>
      </p:sp>
      <p:sp>
        <p:nvSpPr>
          <p:cNvPr id="15" name="Text 13"/>
          <p:cNvSpPr/>
          <p:nvPr/>
        </p:nvSpPr>
        <p:spPr>
          <a:xfrm>
            <a:off x="6275636" y="2666405"/>
            <a:ext cx="2154412" cy="457200"/>
          </a:xfrm>
          <a:prstGeom prst="rect">
            <a:avLst/>
          </a:prstGeom>
          <a:noFill/>
          <a:ln/>
        </p:spPr>
        <p:txBody>
          <a:bodyPr wrap="square" lIns="0" tIns="0" rIns="0" bIns="0" rtlCol="0" anchor="t"/>
          <a:lstStyle/>
          <a:p>
            <a:pPr>
              <a:lnSpc>
                <a:spcPts val="3600"/>
              </a:lnSpc>
            </a:pPr>
            <a:r>
              <a:rPr lang="en-US" sz="3600" b="1" dirty="0">
                <a:solidFill>
                  <a:srgbClr val="1F4E79"/>
                </a:solidFill>
                <a:ea typeface="ui-sans-serif" pitchFamily="34" charset="-122"/>
                <a:cs typeface="ui-sans-serif" pitchFamily="34" charset="-120"/>
              </a:rPr>
              <a:t>39.4%</a:t>
            </a:r>
            <a:endParaRPr lang="en-US" sz="3600" dirty="0"/>
          </a:p>
        </p:txBody>
      </p:sp>
      <p:sp>
        <p:nvSpPr>
          <p:cNvPr id="16" name="Text 14"/>
          <p:cNvSpPr/>
          <p:nvPr/>
        </p:nvSpPr>
        <p:spPr>
          <a:xfrm>
            <a:off x="6275637" y="3199805"/>
            <a:ext cx="2112169" cy="13716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Use youth AI uptake and platforms such as TEKNOFEST as entry points for shared innovation, ethics and employability actions.</a:t>
            </a:r>
            <a:endParaRPr lang="en-US" dirty="0"/>
          </a:p>
        </p:txBody>
      </p:sp>
      <p:sp>
        <p:nvSpPr>
          <p:cNvPr id="17" name="Text 15"/>
          <p:cNvSpPr/>
          <p:nvPr/>
        </p:nvSpPr>
        <p:spPr>
          <a:xfrm>
            <a:off x="794297" y="5119690"/>
            <a:ext cx="7555409" cy="1143000"/>
          </a:xfrm>
          <a:prstGeom prst="rect">
            <a:avLst/>
          </a:prstGeom>
          <a:noFill/>
          <a:ln/>
        </p:spPr>
        <p:txBody>
          <a:bodyPr wrap="square" lIns="0" tIns="0" rIns="0" bIns="0" rtlCol="0" anchor="t"/>
          <a:lstStyle/>
          <a:p>
            <a:pPr>
              <a:lnSpc>
                <a:spcPts val="1890"/>
              </a:lnSpc>
            </a:pPr>
            <a:r>
              <a:rPr lang="en-US" b="1" dirty="0">
                <a:solidFill>
                  <a:srgbClr val="404A57"/>
                </a:solidFill>
                <a:ea typeface="ui-sans-serif" pitchFamily="34" charset="-122"/>
                <a:cs typeface="ui-sans-serif" pitchFamily="34" charset="-120"/>
              </a:rPr>
              <a:t>Digital cooperation </a:t>
            </a:r>
            <a:r>
              <a:rPr lang="en-US" dirty="0">
                <a:solidFill>
                  <a:srgbClr val="404A57"/>
                </a:solidFill>
                <a:ea typeface="ui-sans-serif" pitchFamily="34" charset="-122"/>
                <a:cs typeface="ui-sans-serif" pitchFamily="34" charset="-120"/>
              </a:rPr>
              <a:t>is not only about infrastructure and rules. It is also about quality employment, social cohesion, inclusion of women and young people, and stronger participation of civil society organisations throughout the policy cycle.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18071" y="2670423"/>
            <a:ext cx="3968204" cy="1485900"/>
          </a:xfrm>
          <a:prstGeom prst="roundRect">
            <a:avLst>
              <a:gd name="adj" fmla="val 110769"/>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3" name="Text 1"/>
          <p:cNvSpPr/>
          <p:nvPr/>
        </p:nvSpPr>
        <p:spPr>
          <a:xfrm>
            <a:off x="4711695" y="2656136"/>
            <a:ext cx="3968204" cy="1485900"/>
          </a:xfrm>
          <a:prstGeom prst="roundRect">
            <a:avLst>
              <a:gd name="adj" fmla="val 110769"/>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4" name="Text 2"/>
          <p:cNvSpPr/>
          <p:nvPr/>
        </p:nvSpPr>
        <p:spPr>
          <a:xfrm>
            <a:off x="518071" y="4327773"/>
            <a:ext cx="3968204" cy="1714500"/>
          </a:xfrm>
          <a:prstGeom prst="roundRect">
            <a:avLst>
              <a:gd name="adj" fmla="val 96000"/>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5" name="Text 3"/>
          <p:cNvSpPr/>
          <p:nvPr/>
        </p:nvSpPr>
        <p:spPr>
          <a:xfrm>
            <a:off x="4657725" y="4327773"/>
            <a:ext cx="3968204" cy="1714500"/>
          </a:xfrm>
          <a:prstGeom prst="roundRect">
            <a:avLst>
              <a:gd name="adj" fmla="val 96000"/>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7" name="Text 5"/>
          <p:cNvSpPr/>
          <p:nvPr/>
        </p:nvSpPr>
        <p:spPr>
          <a:xfrm>
            <a:off x="230522" y="1660773"/>
            <a:ext cx="8395410" cy="704850"/>
          </a:xfrm>
          <a:prstGeom prst="rect">
            <a:avLst/>
          </a:prstGeom>
          <a:noFill/>
          <a:ln/>
        </p:spPr>
        <p:txBody>
          <a:bodyPr wrap="square" lIns="0" tIns="0" rIns="0" bIns="0" rtlCol="0" anchor="t"/>
          <a:lstStyle/>
          <a:p>
            <a:pPr>
              <a:lnSpc>
                <a:spcPts val="3200"/>
              </a:lnSpc>
            </a:pPr>
            <a:r>
              <a:rPr lang="en-US" sz="3600" b="1" dirty="0">
                <a:solidFill>
                  <a:schemeClr val="tx2">
                    <a:lumMod val="75000"/>
                  </a:schemeClr>
                </a:solidFill>
                <a:ea typeface="DM Serif Display" pitchFamily="34" charset="-122"/>
                <a:cs typeface="DM Serif Display" pitchFamily="34" charset="-120"/>
              </a:rPr>
              <a:t>6.   </a:t>
            </a:r>
            <a:r>
              <a:rPr lang="en-US" sz="3600" dirty="0">
                <a:solidFill>
                  <a:schemeClr val="tx2">
                    <a:lumMod val="75000"/>
                  </a:schemeClr>
                </a:solidFill>
                <a:ea typeface="DM Serif Display" pitchFamily="34" charset="-122"/>
                <a:cs typeface="DM Serif Display" pitchFamily="34" charset="-120"/>
              </a:rPr>
              <a:t>Move from general dialogue to operational partnerships</a:t>
            </a:r>
            <a:endParaRPr lang="en-US" sz="3600" dirty="0">
              <a:solidFill>
                <a:schemeClr val="tx2">
                  <a:lumMod val="75000"/>
                </a:schemeClr>
              </a:solidFill>
            </a:endParaRPr>
          </a:p>
        </p:txBody>
      </p:sp>
      <p:sp>
        <p:nvSpPr>
          <p:cNvPr id="8" name="Text 6"/>
          <p:cNvSpPr/>
          <p:nvPr/>
        </p:nvSpPr>
        <p:spPr>
          <a:xfrm>
            <a:off x="775247" y="2801868"/>
            <a:ext cx="3561793" cy="133350"/>
          </a:xfrm>
          <a:prstGeom prst="rect">
            <a:avLst/>
          </a:prstGeom>
          <a:noFill/>
          <a:ln/>
        </p:spPr>
        <p:txBody>
          <a:bodyPr wrap="square" lIns="0" tIns="0" rIns="0" bIns="0" rtlCol="0" anchor="t"/>
          <a:lstStyle/>
          <a:p>
            <a:pPr>
              <a:lnSpc>
                <a:spcPts val="2100"/>
              </a:lnSpc>
            </a:pPr>
            <a:r>
              <a:rPr lang="en-US" sz="2000" b="1" dirty="0">
                <a:solidFill>
                  <a:srgbClr val="1B1F23"/>
                </a:solidFill>
                <a:latin typeface="+mj-lt"/>
                <a:ea typeface="ui-sans-serif" pitchFamily="34" charset="-122"/>
                <a:cs typeface="ui-sans-serif" pitchFamily="34" charset="-120"/>
              </a:rPr>
              <a:t>A) Twinning and peer learning</a:t>
            </a:r>
            <a:endParaRPr lang="en-US" sz="2000" dirty="0">
              <a:latin typeface="+mj-lt"/>
            </a:endParaRPr>
          </a:p>
        </p:txBody>
      </p:sp>
      <p:sp>
        <p:nvSpPr>
          <p:cNvPr id="9" name="Text 7"/>
          <p:cNvSpPr/>
          <p:nvPr/>
        </p:nvSpPr>
        <p:spPr>
          <a:xfrm>
            <a:off x="775246" y="3106667"/>
            <a:ext cx="3491954" cy="849631"/>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Develop practical cooperation on digital public services, regulatory capacity, skills ecosystems and innovation governance.</a:t>
            </a:r>
            <a:endParaRPr lang="en-US" dirty="0"/>
          </a:p>
        </p:txBody>
      </p:sp>
      <p:sp>
        <p:nvSpPr>
          <p:cNvPr id="10" name="Text 8"/>
          <p:cNvSpPr/>
          <p:nvPr/>
        </p:nvSpPr>
        <p:spPr>
          <a:xfrm>
            <a:off x="5057657" y="2735193"/>
            <a:ext cx="3561793" cy="266700"/>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B) Participation in EU programmes</a:t>
            </a:r>
            <a:endParaRPr lang="en-US" sz="2000" dirty="0"/>
          </a:p>
        </p:txBody>
      </p:sp>
      <p:sp>
        <p:nvSpPr>
          <p:cNvPr id="11" name="Text 9"/>
          <p:cNvSpPr/>
          <p:nvPr/>
        </p:nvSpPr>
        <p:spPr>
          <a:xfrm>
            <a:off x="4914900" y="3270498"/>
            <a:ext cx="3491954" cy="685800"/>
          </a:xfrm>
          <a:prstGeom prst="rect">
            <a:avLst/>
          </a:prstGeom>
          <a:noFill/>
          <a:ln/>
        </p:spPr>
        <p:txBody>
          <a:bodyPr wrap="square" lIns="0" tIns="0" rIns="0" bIns="0" rtlCol="0" anchor="t"/>
          <a:lstStyle/>
          <a:p>
            <a:pPr>
              <a:lnSpc>
                <a:spcPts val="1800"/>
              </a:lnSpc>
            </a:pPr>
            <a:r>
              <a:rPr lang="en-US" dirty="0">
                <a:solidFill>
                  <a:srgbClr val="404A57"/>
                </a:solidFill>
                <a:latin typeface="+mj-lt"/>
                <a:ea typeface="ui-sans-serif" pitchFamily="34" charset="-122"/>
                <a:cs typeface="ui-sans-serif" pitchFamily="34" charset="-120"/>
              </a:rPr>
              <a:t>Increase Türkiye’s involvement, wherever possible, in EU frameworks for skills, research and innovation.</a:t>
            </a:r>
            <a:endParaRPr lang="en-US" dirty="0">
              <a:latin typeface="+mj-lt"/>
            </a:endParaRPr>
          </a:p>
        </p:txBody>
      </p:sp>
      <p:sp>
        <p:nvSpPr>
          <p:cNvPr id="12" name="Text 10"/>
          <p:cNvSpPr/>
          <p:nvPr/>
        </p:nvSpPr>
        <p:spPr>
          <a:xfrm>
            <a:off x="775247" y="4546848"/>
            <a:ext cx="3561793" cy="266700"/>
          </a:xfrm>
          <a:prstGeom prst="rect">
            <a:avLst/>
          </a:prstGeom>
          <a:noFill/>
          <a:ln/>
        </p:spPr>
        <p:txBody>
          <a:bodyPr wrap="square" lIns="0" tIns="0" rIns="0" bIns="0" rtlCol="0" anchor="t"/>
          <a:lstStyle/>
          <a:p>
            <a:pPr>
              <a:lnSpc>
                <a:spcPts val="2100"/>
              </a:lnSpc>
            </a:pPr>
            <a:r>
              <a:rPr lang="en-US" b="1" dirty="0">
                <a:solidFill>
                  <a:srgbClr val="1B1F23"/>
                </a:solidFill>
                <a:ea typeface="ui-sans-serif" pitchFamily="34" charset="-122"/>
                <a:cs typeface="ui-sans-serif" pitchFamily="34" charset="-120"/>
              </a:rPr>
              <a:t>C) SME and start-up support</a:t>
            </a:r>
            <a:endParaRPr lang="en-US" dirty="0"/>
          </a:p>
        </p:txBody>
      </p:sp>
      <p:sp>
        <p:nvSpPr>
          <p:cNvPr id="13" name="Text 11"/>
          <p:cNvSpPr/>
          <p:nvPr/>
        </p:nvSpPr>
        <p:spPr>
          <a:xfrm>
            <a:off x="775246" y="4927848"/>
            <a:ext cx="3491954"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Prioritise finance, advisory support and simpler procedures so smaller firms can benefit from digitalisation and join European value chains.</a:t>
            </a:r>
            <a:endParaRPr lang="en-US" dirty="0"/>
          </a:p>
        </p:txBody>
      </p:sp>
      <p:sp>
        <p:nvSpPr>
          <p:cNvPr id="14" name="Text 12"/>
          <p:cNvSpPr/>
          <p:nvPr/>
        </p:nvSpPr>
        <p:spPr>
          <a:xfrm>
            <a:off x="4914901" y="4546848"/>
            <a:ext cx="3561793" cy="266700"/>
          </a:xfrm>
          <a:prstGeom prst="rect">
            <a:avLst/>
          </a:prstGeom>
          <a:noFill/>
          <a:ln/>
        </p:spPr>
        <p:txBody>
          <a:bodyPr wrap="square" lIns="0" tIns="0" rIns="0" bIns="0" rtlCol="0" anchor="t"/>
          <a:lstStyle/>
          <a:p>
            <a:pPr>
              <a:lnSpc>
                <a:spcPts val="2100"/>
              </a:lnSpc>
            </a:pPr>
            <a:r>
              <a:rPr lang="en-US" sz="2000" b="1" dirty="0">
                <a:solidFill>
                  <a:srgbClr val="1B1F23"/>
                </a:solidFill>
                <a:ea typeface="ui-sans-serif" pitchFamily="34" charset="-122"/>
                <a:cs typeface="ui-sans-serif" pitchFamily="34" charset="-120"/>
              </a:rPr>
              <a:t>D) AI cooperation</a:t>
            </a:r>
            <a:endParaRPr lang="en-US" sz="2000" dirty="0"/>
          </a:p>
        </p:txBody>
      </p:sp>
      <p:sp>
        <p:nvSpPr>
          <p:cNvPr id="15" name="Text 13"/>
          <p:cNvSpPr/>
          <p:nvPr/>
        </p:nvSpPr>
        <p:spPr>
          <a:xfrm>
            <a:off x="4914900" y="4927848"/>
            <a:ext cx="3491954" cy="914400"/>
          </a:xfrm>
          <a:prstGeom prst="rect">
            <a:avLst/>
          </a:prstGeom>
          <a:noFill/>
          <a:ln/>
        </p:spPr>
        <p:txBody>
          <a:bodyPr wrap="square" lIns="0" tIns="0" rIns="0" bIns="0" rtlCol="0" anchor="t"/>
          <a:lstStyle/>
          <a:p>
            <a:pPr>
              <a:lnSpc>
                <a:spcPts val="1800"/>
              </a:lnSpc>
            </a:pPr>
            <a:r>
              <a:rPr lang="en-US" dirty="0">
                <a:solidFill>
                  <a:srgbClr val="404A57"/>
                </a:solidFill>
                <a:ea typeface="ui-sans-serif" pitchFamily="34" charset="-122"/>
                <a:cs typeface="ui-sans-serif" pitchFamily="34" charset="-120"/>
              </a:rPr>
              <a:t>Create structured exchanges on AI risk management, standards and ethical oversight as part of a broader European AI dialogue.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36992" y="3142770"/>
            <a:ext cx="8188939" cy="2335945"/>
          </a:xfrm>
          <a:prstGeom prst="roundRect">
            <a:avLst>
              <a:gd name="adj" fmla="val 88339"/>
            </a:avLst>
          </a:prstGeom>
          <a:solidFill>
            <a:srgbClr val="FFFFFF">
              <a:alpha val="92000"/>
            </a:srgbClr>
          </a:solidFill>
          <a:ln w="9525">
            <a:solidFill>
              <a:srgbClr val="111827"/>
            </a:solidFill>
          </a:ln>
          <a:effectLst>
            <a:outerShdw blurRad="266700" dist="114300" dir="5400000" algn="bl" rotWithShape="0">
              <a:srgbClr val="0F172A">
                <a:alpha val="5000"/>
              </a:srgbClr>
            </a:outerShdw>
          </a:effectLst>
        </p:spPr>
        <p:txBody>
          <a:bodyPr wrap="none" lIns="0" tIns="0" rIns="0" bIns="0" rtlCol="0" anchor="ctr">
            <a:normAutofit/>
          </a:bodyPr>
          <a:lstStyle/>
          <a:p>
            <a:endParaRPr lang="en-US" dirty="0"/>
          </a:p>
        </p:txBody>
      </p:sp>
      <p:sp>
        <p:nvSpPr>
          <p:cNvPr id="3" name="Text 1"/>
          <p:cNvSpPr/>
          <p:nvPr/>
        </p:nvSpPr>
        <p:spPr>
          <a:xfrm>
            <a:off x="436992" y="1149548"/>
            <a:ext cx="8270016" cy="178296"/>
          </a:xfrm>
          <a:prstGeom prst="rect">
            <a:avLst/>
          </a:prstGeom>
          <a:noFill/>
          <a:ln/>
        </p:spPr>
        <p:txBody>
          <a:bodyPr wrap="square" lIns="0" tIns="0" rIns="0" bIns="0" rtlCol="0" anchor="t"/>
          <a:lstStyle/>
          <a:p>
            <a:pPr algn="ctr">
              <a:lnSpc>
                <a:spcPts val="1404"/>
              </a:lnSpc>
            </a:pPr>
            <a:r>
              <a:rPr lang="en-US" sz="936" b="1" dirty="0">
                <a:solidFill>
                  <a:srgbClr val="6B7280"/>
                </a:solidFill>
                <a:latin typeface="ui-sans-serif" pitchFamily="34" charset="0"/>
                <a:ea typeface="ui-sans-serif" pitchFamily="34" charset="-122"/>
                <a:cs typeface="ui-sans-serif" pitchFamily="34" charset="-120"/>
              </a:rPr>
              <a:t>Final message</a:t>
            </a:r>
            <a:endParaRPr lang="en-US" sz="936" dirty="0"/>
          </a:p>
        </p:txBody>
      </p:sp>
      <p:sp>
        <p:nvSpPr>
          <p:cNvPr id="4" name="Text 2"/>
          <p:cNvSpPr/>
          <p:nvPr/>
        </p:nvSpPr>
        <p:spPr>
          <a:xfrm>
            <a:off x="518072" y="1808479"/>
            <a:ext cx="8107859" cy="1256487"/>
          </a:xfrm>
          <a:prstGeom prst="rect">
            <a:avLst/>
          </a:prstGeom>
          <a:noFill/>
          <a:ln/>
        </p:spPr>
        <p:txBody>
          <a:bodyPr wrap="square" lIns="0" tIns="0" rIns="0" bIns="0" rtlCol="0" anchor="t"/>
          <a:lstStyle/>
          <a:p>
            <a:pPr algn="ctr">
              <a:lnSpc>
                <a:spcPts val="6840"/>
              </a:lnSpc>
            </a:pPr>
            <a:r>
              <a:rPr lang="en-US" sz="4560" dirty="0">
                <a:solidFill>
                  <a:schemeClr val="tx2">
                    <a:lumMod val="75000"/>
                  </a:schemeClr>
                </a:solidFill>
                <a:ea typeface="DM Serif Display" pitchFamily="34" charset="-122"/>
                <a:cs typeface="DM Serif Display" pitchFamily="34" charset="-120"/>
              </a:rPr>
              <a:t>The JCC can be the bridge-builder</a:t>
            </a:r>
            <a:endParaRPr lang="en-US" sz="4560" dirty="0">
              <a:solidFill>
                <a:schemeClr val="tx2">
                  <a:lumMod val="75000"/>
                </a:schemeClr>
              </a:solidFill>
            </a:endParaRPr>
          </a:p>
        </p:txBody>
      </p:sp>
      <p:sp>
        <p:nvSpPr>
          <p:cNvPr id="5" name="Text 3"/>
          <p:cNvSpPr/>
          <p:nvPr/>
        </p:nvSpPr>
        <p:spPr>
          <a:xfrm>
            <a:off x="832397" y="3545601"/>
            <a:ext cx="7479209" cy="1627531"/>
          </a:xfrm>
          <a:prstGeom prst="rect">
            <a:avLst/>
          </a:prstGeom>
          <a:noFill/>
          <a:ln/>
        </p:spPr>
        <p:txBody>
          <a:bodyPr wrap="square" lIns="0" tIns="0" rIns="0" bIns="0" rtlCol="0" anchor="t"/>
          <a:lstStyle/>
          <a:p>
            <a:pPr>
              <a:lnSpc>
                <a:spcPts val="1944"/>
              </a:lnSpc>
            </a:pPr>
            <a:r>
              <a:rPr lang="en-US" sz="2200" dirty="0">
                <a:solidFill>
                  <a:srgbClr val="404A57"/>
                </a:solidFill>
                <a:ea typeface="ui-sans-serif" pitchFamily="34" charset="-122"/>
                <a:cs typeface="ui-sans-serif" pitchFamily="34" charset="-120"/>
              </a:rPr>
              <a:t>The report’s final recommendation is clear: the objective is not simply to align policies on paper, but to create shared capacities, shared standards and shared opportunities. By convening social partners, business organisations, NGOs, civil society and experts, the JCC can help turn EU-Türkiye digital dialogue into a practical cooperation agenda built on trust, participation and inclusive governance.</a:t>
            </a:r>
            <a:endParaRPr lang="en-US" sz="2200" dirty="0"/>
          </a:p>
        </p:txBody>
      </p:sp>
      <p:sp>
        <p:nvSpPr>
          <p:cNvPr id="6" name="Text 4"/>
          <p:cNvSpPr/>
          <p:nvPr/>
        </p:nvSpPr>
        <p:spPr>
          <a:xfrm>
            <a:off x="436992" y="5554680"/>
            <a:ext cx="8270016" cy="321186"/>
          </a:xfrm>
          <a:prstGeom prst="rect">
            <a:avLst/>
          </a:prstGeom>
          <a:noFill/>
          <a:ln/>
        </p:spPr>
        <p:txBody>
          <a:bodyPr wrap="square" lIns="0" tIns="0" rIns="0" bIns="0" rtlCol="0" anchor="t"/>
          <a:lstStyle/>
          <a:p>
            <a:pPr algn="ctr">
              <a:lnSpc>
                <a:spcPts val="1944"/>
              </a:lnSpc>
            </a:pPr>
            <a:r>
              <a:rPr lang="en-US" sz="2400" b="1" dirty="0">
                <a:solidFill>
                  <a:srgbClr val="1F4E79"/>
                </a:solidFill>
                <a:ea typeface="ui-sans-serif" pitchFamily="34" charset="-122"/>
                <a:cs typeface="ui-sans-serif" pitchFamily="34" charset="-120"/>
              </a:rPr>
              <a:t>From complementarity to implementation</a:t>
            </a:r>
            <a:endParaRPr lang="en-US" sz="2400" dirty="0"/>
          </a:p>
        </p:txBody>
      </p:sp>
    </p:spTree>
  </p:cSld>
  <p:clrMapOvr>
    <a:masterClrMapping/>
  </p:clrMapOvr>
</p:sld>
</file>

<file path=ppt/theme/theme1.xml><?xml version="1.0" encoding="utf-8"?>
<a:theme xmlns:a="http://schemas.openxmlformats.org/drawingml/2006/main" name="EESC-PPT-template-S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template-EN-1024x768.potx" id="{9FED7C11-0B7E-427B-9B3A-7208D214225E}" vid="{4F23FE71-51A2-4363-850B-6A66DFEB9C9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0627BB8F0D2847BA4583DA3CAF1233" ma:contentTypeVersion="14" ma:contentTypeDescription="Crée un document." ma:contentTypeScope="" ma:versionID="a2c1ca8c724c895d3e74e59b6a879e88">
  <xsd:schema xmlns:xsd="http://www.w3.org/2001/XMLSchema" xmlns:xs="http://www.w3.org/2001/XMLSchema" xmlns:p="http://schemas.microsoft.com/office/2006/metadata/properties" xmlns:ns2="c7a06915-057a-4af1-abb7-a9083d05536c" xmlns:ns3="139408b5-cd95-41a2-b442-2b289d59f97f" targetNamespace="http://schemas.microsoft.com/office/2006/metadata/properties" ma:root="true" ma:fieldsID="56284b65b339bca899917909a6d5e3a2" ns2:_="" ns3:_="">
    <xsd:import namespace="c7a06915-057a-4af1-abb7-a9083d05536c"/>
    <xsd:import namespace="139408b5-cd95-41a2-b442-2b289d59f97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element ref="ns2:DanieleVital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a06915-057a-4af1-abb7-a9083d0553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2baa02b3-c216-49d5-b6dc-d11338e15416"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description="" ma:indexed="true" ma:internalName="MediaServiceLocation" ma:readOnly="true">
      <xsd:simpleType>
        <xsd:restriction base="dms:Text"/>
      </xsd:simpleType>
    </xsd:element>
    <xsd:element name="DanieleVitali" ma:index="21" nillable="true" ma:displayName="Daniele Vitali" ma:format="Dropdown" ma:list="UserInfo" ma:SharePointGroup="0" ma:internalName="DanieleVitali">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39408b5-cd95-41a2-b442-2b289d59f97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bf9e637-f00f-455f-af10-83e37406edba}" ma:internalName="TaxCatchAll" ma:showField="CatchAllData" ma:web="139408b5-cd95-41a2-b442-2b289d59f9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a06915-057a-4af1-abb7-a9083d05536c">
      <Terms xmlns="http://schemas.microsoft.com/office/infopath/2007/PartnerControls"/>
    </lcf76f155ced4ddcb4097134ff3c332f>
    <DanieleVitali xmlns="c7a06915-057a-4af1-abb7-a9083d05536c">
      <UserInfo>
        <DisplayName/>
        <AccountId xsi:nil="true"/>
        <AccountType/>
      </UserInfo>
    </DanieleVitali>
    <TaxCatchAll xmlns="139408b5-cd95-41a2-b442-2b289d59f97f" xsi:nil="true"/>
  </documentManagement>
</p:properties>
</file>

<file path=customXml/itemProps1.xml><?xml version="1.0" encoding="utf-8"?>
<ds:datastoreItem xmlns:ds="http://schemas.openxmlformats.org/officeDocument/2006/customXml" ds:itemID="{8D5EC075-DCC7-4413-8E52-882258668A4F}"/>
</file>

<file path=customXml/itemProps2.xml><?xml version="1.0" encoding="utf-8"?>
<ds:datastoreItem xmlns:ds="http://schemas.openxmlformats.org/officeDocument/2006/customXml" ds:itemID="{C36A8ECE-CC8C-4911-A0AA-0F4134683F3D}"/>
</file>

<file path=customXml/itemProps3.xml><?xml version="1.0" encoding="utf-8"?>
<ds:datastoreItem xmlns:ds="http://schemas.openxmlformats.org/officeDocument/2006/customXml" ds:itemID="{75726753-4094-4A93-96B7-83440D5CBBB1}"/>
</file>

<file path=docProps/app.xml><?xml version="1.0" encoding="utf-8"?>
<Properties xmlns="http://schemas.openxmlformats.org/officeDocument/2006/extended-properties" xmlns:vt="http://schemas.openxmlformats.org/officeDocument/2006/docPropsVTypes">
  <Template>PPT-template-EN-1024x768</Template>
  <TotalTime>1</TotalTime>
  <Words>842</Words>
  <Application>Microsoft Office PowerPoint</Application>
  <PresentationFormat>Presentazione su schermo (4:3)</PresentationFormat>
  <Paragraphs>85</Paragraphs>
  <Slides>8</Slides>
  <Notes>8</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Aptos</vt:lpstr>
      <vt:lpstr>Arial</vt:lpstr>
      <vt:lpstr>Calibri</vt:lpstr>
      <vt:lpstr>DM Serif Display</vt:lpstr>
      <vt:lpstr>ui-sans-serif</vt:lpstr>
      <vt:lpstr>EESC-PPT-template-SL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Maurizio</dc:creator>
  <cp:lastModifiedBy>Mensi Maurizio</cp:lastModifiedBy>
  <cp:revision>2</cp:revision>
  <dcterms:created xsi:type="dcterms:W3CDTF">2026-06-21T21:49:56Z</dcterms:created>
  <dcterms:modified xsi:type="dcterms:W3CDTF">2026-06-22T07:34:43Z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0x010100BF0627BB8F0D2847BA4583DA3CAF1233</vt:lpwstr>
  </property>
</Properties>
</file>