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13"/>
  </p:normalViewPr>
  <p:slideViewPr>
    <p:cSldViewPr snapToGrid="0">
      <p:cViewPr varScale="1">
        <p:scale>
          <a:sx n="59" d="100"/>
          <a:sy n="59" d="100"/>
        </p:scale>
        <p:origin x="9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2220800524934389E-2"/>
          <c:y val="3.2767680271184499E-2"/>
          <c:w val="0.8904571850393701"/>
          <c:h val="0.65436446496127465"/>
        </c:manualLayout>
      </c:layout>
      <c:lineChart>
        <c:grouping val="standard"/>
        <c:varyColors val="0"/>
        <c:ser>
          <c:idx val="0"/>
          <c:order val="0"/>
          <c:tx>
            <c:strRef>
              <c:f>Arkusz2!$B$3</c:f>
              <c:strCache>
                <c:ptCount val="1"/>
                <c:pt idx="0">
                  <c:v>Foreigners TOTAL (left axis)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Arkusz2!$A$4:$A$78</c:f>
              <c:strCache>
                <c:ptCount val="75"/>
                <c:pt idx="0">
                  <c:v>31.01.2020</c:v>
                </c:pt>
                <c:pt idx="1">
                  <c:v>29.02.2020</c:v>
                </c:pt>
                <c:pt idx="2">
                  <c:v>31.03.2020</c:v>
                </c:pt>
                <c:pt idx="3">
                  <c:v>30.04.2020</c:v>
                </c:pt>
                <c:pt idx="4">
                  <c:v>31.05.2020</c:v>
                </c:pt>
                <c:pt idx="5">
                  <c:v>30.06.2020</c:v>
                </c:pt>
                <c:pt idx="6">
                  <c:v>31.07.2020</c:v>
                </c:pt>
                <c:pt idx="7">
                  <c:v>31.08.2020</c:v>
                </c:pt>
                <c:pt idx="8">
                  <c:v>30.09.2020</c:v>
                </c:pt>
                <c:pt idx="9">
                  <c:v>31.10.2020</c:v>
                </c:pt>
                <c:pt idx="10">
                  <c:v>30.11.2020</c:v>
                </c:pt>
                <c:pt idx="11">
                  <c:v>31.12.2020</c:v>
                </c:pt>
                <c:pt idx="12">
                  <c:v>31.01.2021</c:v>
                </c:pt>
                <c:pt idx="13">
                  <c:v>28.02.2021</c:v>
                </c:pt>
                <c:pt idx="14">
                  <c:v>31.03.2021</c:v>
                </c:pt>
                <c:pt idx="15">
                  <c:v>30.04.2021</c:v>
                </c:pt>
                <c:pt idx="16">
                  <c:v>31.05.2021</c:v>
                </c:pt>
                <c:pt idx="17">
                  <c:v>30.06.2021</c:v>
                </c:pt>
                <c:pt idx="18">
                  <c:v>31.07.2021</c:v>
                </c:pt>
                <c:pt idx="19">
                  <c:v>31.08.2021</c:v>
                </c:pt>
                <c:pt idx="20">
                  <c:v>30.09.2021</c:v>
                </c:pt>
                <c:pt idx="21">
                  <c:v>31.10.2021</c:v>
                </c:pt>
                <c:pt idx="22">
                  <c:v>30.11.2021</c:v>
                </c:pt>
                <c:pt idx="23">
                  <c:v>31.12.2021</c:v>
                </c:pt>
                <c:pt idx="24">
                  <c:v>31.01.2022</c:v>
                </c:pt>
                <c:pt idx="25">
                  <c:v>28.02.2022</c:v>
                </c:pt>
                <c:pt idx="26">
                  <c:v>31.03.2022</c:v>
                </c:pt>
                <c:pt idx="27">
                  <c:v>30.04.2022</c:v>
                </c:pt>
                <c:pt idx="28">
                  <c:v>31.05.2022</c:v>
                </c:pt>
                <c:pt idx="29">
                  <c:v>30.06.2022</c:v>
                </c:pt>
                <c:pt idx="30">
                  <c:v>31.07.2022</c:v>
                </c:pt>
                <c:pt idx="31">
                  <c:v>31.08.2022</c:v>
                </c:pt>
                <c:pt idx="32">
                  <c:v>30.09.2022</c:v>
                </c:pt>
                <c:pt idx="33">
                  <c:v>31.10.2022</c:v>
                </c:pt>
                <c:pt idx="34">
                  <c:v>30.11.2022</c:v>
                </c:pt>
                <c:pt idx="35">
                  <c:v>31.12.2022</c:v>
                </c:pt>
                <c:pt idx="36">
                  <c:v>31.01.2023</c:v>
                </c:pt>
                <c:pt idx="37">
                  <c:v>28.02.2023</c:v>
                </c:pt>
                <c:pt idx="38">
                  <c:v>31.03.2023</c:v>
                </c:pt>
                <c:pt idx="39">
                  <c:v>30.04.2023</c:v>
                </c:pt>
                <c:pt idx="40">
                  <c:v>31.05.2023</c:v>
                </c:pt>
                <c:pt idx="41">
                  <c:v>30.06.2023</c:v>
                </c:pt>
                <c:pt idx="42">
                  <c:v>31.07.2023</c:v>
                </c:pt>
                <c:pt idx="43">
                  <c:v>31.08.2023</c:v>
                </c:pt>
                <c:pt idx="44">
                  <c:v>30.09.2023</c:v>
                </c:pt>
                <c:pt idx="45">
                  <c:v>31.10.2023</c:v>
                </c:pt>
                <c:pt idx="46">
                  <c:v>30.11.2023</c:v>
                </c:pt>
                <c:pt idx="47">
                  <c:v>31.12.2023</c:v>
                </c:pt>
                <c:pt idx="48">
                  <c:v>31.01.2024</c:v>
                </c:pt>
                <c:pt idx="49">
                  <c:v>29.02.2024</c:v>
                </c:pt>
                <c:pt idx="50">
                  <c:v>31.03.2024</c:v>
                </c:pt>
                <c:pt idx="51">
                  <c:v>30.04.2024</c:v>
                </c:pt>
                <c:pt idx="52">
                  <c:v>31.05.2024</c:v>
                </c:pt>
                <c:pt idx="53">
                  <c:v>30.06.2024</c:v>
                </c:pt>
                <c:pt idx="54">
                  <c:v>31.07.2024</c:v>
                </c:pt>
                <c:pt idx="55">
                  <c:v>31.08.2024</c:v>
                </c:pt>
                <c:pt idx="56">
                  <c:v>30.09.2024</c:v>
                </c:pt>
                <c:pt idx="57">
                  <c:v>31.10.2024</c:v>
                </c:pt>
                <c:pt idx="58">
                  <c:v>30.11.2024</c:v>
                </c:pt>
                <c:pt idx="59">
                  <c:v>31.12.2024</c:v>
                </c:pt>
                <c:pt idx="60">
                  <c:v>31.01.2025</c:v>
                </c:pt>
                <c:pt idx="61">
                  <c:v>28.02.2025</c:v>
                </c:pt>
                <c:pt idx="62">
                  <c:v>31.03.2025</c:v>
                </c:pt>
                <c:pt idx="63">
                  <c:v>30.04.2025</c:v>
                </c:pt>
                <c:pt idx="64">
                  <c:v>31.05.2025</c:v>
                </c:pt>
                <c:pt idx="65">
                  <c:v>30.06.2025</c:v>
                </c:pt>
                <c:pt idx="66">
                  <c:v>31.07.2025</c:v>
                </c:pt>
                <c:pt idx="67">
                  <c:v>31.08.2025</c:v>
                </c:pt>
                <c:pt idx="68">
                  <c:v>30.09.2025</c:v>
                </c:pt>
                <c:pt idx="69">
                  <c:v>31.10.2025</c:v>
                </c:pt>
                <c:pt idx="70">
                  <c:v>30.11.2025</c:v>
                </c:pt>
                <c:pt idx="71">
                  <c:v>31.12.2025</c:v>
                </c:pt>
                <c:pt idx="72">
                  <c:v>31.01.2026</c:v>
                </c:pt>
                <c:pt idx="73">
                  <c:v>28.02.2026</c:v>
                </c:pt>
                <c:pt idx="74">
                  <c:v>31.03.2026</c:v>
                </c:pt>
              </c:strCache>
            </c:strRef>
          </c:cat>
          <c:val>
            <c:numRef>
              <c:f>Arkusz2!$B$4:$B$78</c:f>
              <c:numCache>
                <c:formatCode>#,##0</c:formatCode>
                <c:ptCount val="75"/>
                <c:pt idx="0">
                  <c:v>644515</c:v>
                </c:pt>
                <c:pt idx="1">
                  <c:v>670172</c:v>
                </c:pt>
                <c:pt idx="2">
                  <c:v>662253</c:v>
                </c:pt>
                <c:pt idx="3">
                  <c:v>622314</c:v>
                </c:pt>
                <c:pt idx="4">
                  <c:v>605077</c:v>
                </c:pt>
                <c:pt idx="5">
                  <c:v>605433</c:v>
                </c:pt>
                <c:pt idx="6">
                  <c:v>627847</c:v>
                </c:pt>
                <c:pt idx="7">
                  <c:v>658204</c:v>
                </c:pt>
                <c:pt idx="8">
                  <c:v>689226</c:v>
                </c:pt>
                <c:pt idx="9">
                  <c:v>720727</c:v>
                </c:pt>
                <c:pt idx="10">
                  <c:v>738160</c:v>
                </c:pt>
                <c:pt idx="11">
                  <c:v>725173</c:v>
                </c:pt>
                <c:pt idx="12">
                  <c:v>718233</c:v>
                </c:pt>
                <c:pt idx="13">
                  <c:v>736327</c:v>
                </c:pt>
                <c:pt idx="14">
                  <c:v>766036</c:v>
                </c:pt>
                <c:pt idx="15">
                  <c:v>780515</c:v>
                </c:pt>
                <c:pt idx="16">
                  <c:v>796827</c:v>
                </c:pt>
                <c:pt idx="17">
                  <c:v>818772</c:v>
                </c:pt>
                <c:pt idx="18">
                  <c:v>825589</c:v>
                </c:pt>
                <c:pt idx="19">
                  <c:v>833003</c:v>
                </c:pt>
                <c:pt idx="20">
                  <c:v>846418</c:v>
                </c:pt>
                <c:pt idx="21">
                  <c:v>871703</c:v>
                </c:pt>
                <c:pt idx="22">
                  <c:v>888408</c:v>
                </c:pt>
                <c:pt idx="23">
                  <c:v>875090</c:v>
                </c:pt>
                <c:pt idx="24">
                  <c:v>871559</c:v>
                </c:pt>
                <c:pt idx="25">
                  <c:v>898080</c:v>
                </c:pt>
                <c:pt idx="26">
                  <c:v>932126</c:v>
                </c:pt>
                <c:pt idx="27">
                  <c:v>969531</c:v>
                </c:pt>
                <c:pt idx="28">
                  <c:v>990533</c:v>
                </c:pt>
                <c:pt idx="29">
                  <c:v>1011820</c:v>
                </c:pt>
                <c:pt idx="30">
                  <c:v>1024757</c:v>
                </c:pt>
                <c:pt idx="31">
                  <c:v>1034964</c:v>
                </c:pt>
                <c:pt idx="32">
                  <c:v>1045139</c:v>
                </c:pt>
                <c:pt idx="33">
                  <c:v>1055985</c:v>
                </c:pt>
                <c:pt idx="34">
                  <c:v>1067203</c:v>
                </c:pt>
                <c:pt idx="35">
                  <c:v>1063261</c:v>
                </c:pt>
                <c:pt idx="36">
                  <c:v>1057373</c:v>
                </c:pt>
                <c:pt idx="37">
                  <c:v>1063665</c:v>
                </c:pt>
                <c:pt idx="38">
                  <c:v>1073366</c:v>
                </c:pt>
                <c:pt idx="39">
                  <c:v>1077090</c:v>
                </c:pt>
                <c:pt idx="40">
                  <c:v>1085347</c:v>
                </c:pt>
                <c:pt idx="41">
                  <c:v>1094148</c:v>
                </c:pt>
                <c:pt idx="42">
                  <c:v>1097563</c:v>
                </c:pt>
                <c:pt idx="43">
                  <c:v>1100669</c:v>
                </c:pt>
                <c:pt idx="44">
                  <c:v>1111695</c:v>
                </c:pt>
                <c:pt idx="45">
                  <c:v>1124694</c:v>
                </c:pt>
                <c:pt idx="46">
                  <c:v>1134675</c:v>
                </c:pt>
                <c:pt idx="47">
                  <c:v>1127744</c:v>
                </c:pt>
                <c:pt idx="48">
                  <c:v>1124245</c:v>
                </c:pt>
                <c:pt idx="49">
                  <c:v>1132072</c:v>
                </c:pt>
                <c:pt idx="50">
                  <c:v>1138252</c:v>
                </c:pt>
                <c:pt idx="51">
                  <c:v>1143303</c:v>
                </c:pt>
                <c:pt idx="52">
                  <c:v>1150340</c:v>
                </c:pt>
                <c:pt idx="53">
                  <c:v>1160103</c:v>
                </c:pt>
                <c:pt idx="54">
                  <c:v>1166220</c:v>
                </c:pt>
                <c:pt idx="55">
                  <c:v>1168092</c:v>
                </c:pt>
                <c:pt idx="56">
                  <c:v>1177452</c:v>
                </c:pt>
                <c:pt idx="57">
                  <c:v>1191767</c:v>
                </c:pt>
                <c:pt idx="58">
                  <c:v>1200983</c:v>
                </c:pt>
                <c:pt idx="59">
                  <c:v>1192913</c:v>
                </c:pt>
                <c:pt idx="60">
                  <c:v>1188936</c:v>
                </c:pt>
                <c:pt idx="61">
                  <c:v>1179924</c:v>
                </c:pt>
                <c:pt idx="62">
                  <c:v>1210027</c:v>
                </c:pt>
                <c:pt idx="63">
                  <c:v>1217646</c:v>
                </c:pt>
                <c:pt idx="64">
                  <c:v>1229723</c:v>
                </c:pt>
                <c:pt idx="65">
                  <c:v>1240378</c:v>
                </c:pt>
                <c:pt idx="66">
                  <c:v>1248062</c:v>
                </c:pt>
                <c:pt idx="67">
                  <c:v>1251791</c:v>
                </c:pt>
                <c:pt idx="68">
                  <c:v>1267081</c:v>
                </c:pt>
                <c:pt idx="69">
                  <c:v>1285280</c:v>
                </c:pt>
                <c:pt idx="70">
                  <c:v>1295304</c:v>
                </c:pt>
                <c:pt idx="71">
                  <c:v>1288760</c:v>
                </c:pt>
                <c:pt idx="72">
                  <c:v>1285929</c:v>
                </c:pt>
                <c:pt idx="73">
                  <c:v>1295372</c:v>
                </c:pt>
                <c:pt idx="74">
                  <c:v>1305011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B8-4FBB-AF18-765343803F3E}"/>
            </c:ext>
          </c:extLst>
        </c:ser>
        <c:ser>
          <c:idx val="1"/>
          <c:order val="1"/>
          <c:tx>
            <c:strRef>
              <c:f>Arkusz2!$C$3</c:f>
              <c:strCache>
                <c:ptCount val="1"/>
                <c:pt idx="0">
                  <c:v>Ukrainians (left axis)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Arkusz2!$A$4:$A$78</c:f>
              <c:strCache>
                <c:ptCount val="75"/>
                <c:pt idx="0">
                  <c:v>31.01.2020</c:v>
                </c:pt>
                <c:pt idx="1">
                  <c:v>29.02.2020</c:v>
                </c:pt>
                <c:pt idx="2">
                  <c:v>31.03.2020</c:v>
                </c:pt>
                <c:pt idx="3">
                  <c:v>30.04.2020</c:v>
                </c:pt>
                <c:pt idx="4">
                  <c:v>31.05.2020</c:v>
                </c:pt>
                <c:pt idx="5">
                  <c:v>30.06.2020</c:v>
                </c:pt>
                <c:pt idx="6">
                  <c:v>31.07.2020</c:v>
                </c:pt>
                <c:pt idx="7">
                  <c:v>31.08.2020</c:v>
                </c:pt>
                <c:pt idx="8">
                  <c:v>30.09.2020</c:v>
                </c:pt>
                <c:pt idx="9">
                  <c:v>31.10.2020</c:v>
                </c:pt>
                <c:pt idx="10">
                  <c:v>30.11.2020</c:v>
                </c:pt>
                <c:pt idx="11">
                  <c:v>31.12.2020</c:v>
                </c:pt>
                <c:pt idx="12">
                  <c:v>31.01.2021</c:v>
                </c:pt>
                <c:pt idx="13">
                  <c:v>28.02.2021</c:v>
                </c:pt>
                <c:pt idx="14">
                  <c:v>31.03.2021</c:v>
                </c:pt>
                <c:pt idx="15">
                  <c:v>30.04.2021</c:v>
                </c:pt>
                <c:pt idx="16">
                  <c:v>31.05.2021</c:v>
                </c:pt>
                <c:pt idx="17">
                  <c:v>30.06.2021</c:v>
                </c:pt>
                <c:pt idx="18">
                  <c:v>31.07.2021</c:v>
                </c:pt>
                <c:pt idx="19">
                  <c:v>31.08.2021</c:v>
                </c:pt>
                <c:pt idx="20">
                  <c:v>30.09.2021</c:v>
                </c:pt>
                <c:pt idx="21">
                  <c:v>31.10.2021</c:v>
                </c:pt>
                <c:pt idx="22">
                  <c:v>30.11.2021</c:v>
                </c:pt>
                <c:pt idx="23">
                  <c:v>31.12.2021</c:v>
                </c:pt>
                <c:pt idx="24">
                  <c:v>31.01.2022</c:v>
                </c:pt>
                <c:pt idx="25">
                  <c:v>28.02.2022</c:v>
                </c:pt>
                <c:pt idx="26">
                  <c:v>31.03.2022</c:v>
                </c:pt>
                <c:pt idx="27">
                  <c:v>30.04.2022</c:v>
                </c:pt>
                <c:pt idx="28">
                  <c:v>31.05.2022</c:v>
                </c:pt>
                <c:pt idx="29">
                  <c:v>30.06.2022</c:v>
                </c:pt>
                <c:pt idx="30">
                  <c:v>31.07.2022</c:v>
                </c:pt>
                <c:pt idx="31">
                  <c:v>31.08.2022</c:v>
                </c:pt>
                <c:pt idx="32">
                  <c:v>30.09.2022</c:v>
                </c:pt>
                <c:pt idx="33">
                  <c:v>31.10.2022</c:v>
                </c:pt>
                <c:pt idx="34">
                  <c:v>30.11.2022</c:v>
                </c:pt>
                <c:pt idx="35">
                  <c:v>31.12.2022</c:v>
                </c:pt>
                <c:pt idx="36">
                  <c:v>31.01.2023</c:v>
                </c:pt>
                <c:pt idx="37">
                  <c:v>28.02.2023</c:v>
                </c:pt>
                <c:pt idx="38">
                  <c:v>31.03.2023</c:v>
                </c:pt>
                <c:pt idx="39">
                  <c:v>30.04.2023</c:v>
                </c:pt>
                <c:pt idx="40">
                  <c:v>31.05.2023</c:v>
                </c:pt>
                <c:pt idx="41">
                  <c:v>30.06.2023</c:v>
                </c:pt>
                <c:pt idx="42">
                  <c:v>31.07.2023</c:v>
                </c:pt>
                <c:pt idx="43">
                  <c:v>31.08.2023</c:v>
                </c:pt>
                <c:pt idx="44">
                  <c:v>30.09.2023</c:v>
                </c:pt>
                <c:pt idx="45">
                  <c:v>31.10.2023</c:v>
                </c:pt>
                <c:pt idx="46">
                  <c:v>30.11.2023</c:v>
                </c:pt>
                <c:pt idx="47">
                  <c:v>31.12.2023</c:v>
                </c:pt>
                <c:pt idx="48">
                  <c:v>31.01.2024</c:v>
                </c:pt>
                <c:pt idx="49">
                  <c:v>29.02.2024</c:v>
                </c:pt>
                <c:pt idx="50">
                  <c:v>31.03.2024</c:v>
                </c:pt>
                <c:pt idx="51">
                  <c:v>30.04.2024</c:v>
                </c:pt>
                <c:pt idx="52">
                  <c:v>31.05.2024</c:v>
                </c:pt>
                <c:pt idx="53">
                  <c:v>30.06.2024</c:v>
                </c:pt>
                <c:pt idx="54">
                  <c:v>31.07.2024</c:v>
                </c:pt>
                <c:pt idx="55">
                  <c:v>31.08.2024</c:v>
                </c:pt>
                <c:pt idx="56">
                  <c:v>30.09.2024</c:v>
                </c:pt>
                <c:pt idx="57">
                  <c:v>31.10.2024</c:v>
                </c:pt>
                <c:pt idx="58">
                  <c:v>30.11.2024</c:v>
                </c:pt>
                <c:pt idx="59">
                  <c:v>31.12.2024</c:v>
                </c:pt>
                <c:pt idx="60">
                  <c:v>31.01.2025</c:v>
                </c:pt>
                <c:pt idx="61">
                  <c:v>28.02.2025</c:v>
                </c:pt>
                <c:pt idx="62">
                  <c:v>31.03.2025</c:v>
                </c:pt>
                <c:pt idx="63">
                  <c:v>30.04.2025</c:v>
                </c:pt>
                <c:pt idx="64">
                  <c:v>31.05.2025</c:v>
                </c:pt>
                <c:pt idx="65">
                  <c:v>30.06.2025</c:v>
                </c:pt>
                <c:pt idx="66">
                  <c:v>31.07.2025</c:v>
                </c:pt>
                <c:pt idx="67">
                  <c:v>31.08.2025</c:v>
                </c:pt>
                <c:pt idx="68">
                  <c:v>30.09.2025</c:v>
                </c:pt>
                <c:pt idx="69">
                  <c:v>31.10.2025</c:v>
                </c:pt>
                <c:pt idx="70">
                  <c:v>30.11.2025</c:v>
                </c:pt>
                <c:pt idx="71">
                  <c:v>31.12.2025</c:v>
                </c:pt>
                <c:pt idx="72">
                  <c:v>31.01.2026</c:v>
                </c:pt>
                <c:pt idx="73">
                  <c:v>28.02.2026</c:v>
                </c:pt>
                <c:pt idx="74">
                  <c:v>31.03.2026</c:v>
                </c:pt>
              </c:strCache>
            </c:strRef>
          </c:cat>
          <c:val>
            <c:numRef>
              <c:f>Arkusz2!$C$4:$C$78</c:f>
              <c:numCache>
                <c:formatCode>#,##0</c:formatCode>
                <c:ptCount val="75"/>
                <c:pt idx="0">
                  <c:v>471144</c:v>
                </c:pt>
                <c:pt idx="1">
                  <c:v>493138</c:v>
                </c:pt>
                <c:pt idx="2">
                  <c:v>484753</c:v>
                </c:pt>
                <c:pt idx="3">
                  <c:v>449298</c:v>
                </c:pt>
                <c:pt idx="4">
                  <c:v>433641</c:v>
                </c:pt>
                <c:pt idx="5">
                  <c:v>433497</c:v>
                </c:pt>
                <c:pt idx="6">
                  <c:v>453809</c:v>
                </c:pt>
                <c:pt idx="7">
                  <c:v>480982</c:v>
                </c:pt>
                <c:pt idx="8">
                  <c:v>507029</c:v>
                </c:pt>
                <c:pt idx="9">
                  <c:v>533638</c:v>
                </c:pt>
                <c:pt idx="10">
                  <c:v>547466</c:v>
                </c:pt>
                <c:pt idx="11">
                  <c:v>532503</c:v>
                </c:pt>
                <c:pt idx="12">
                  <c:v>524661</c:v>
                </c:pt>
                <c:pt idx="13">
                  <c:v>539390</c:v>
                </c:pt>
                <c:pt idx="14">
                  <c:v>564109</c:v>
                </c:pt>
                <c:pt idx="15">
                  <c:v>574397</c:v>
                </c:pt>
                <c:pt idx="16">
                  <c:v>586594</c:v>
                </c:pt>
                <c:pt idx="17">
                  <c:v>603481</c:v>
                </c:pt>
                <c:pt idx="18">
                  <c:v>607479</c:v>
                </c:pt>
                <c:pt idx="19">
                  <c:v>609279</c:v>
                </c:pt>
                <c:pt idx="20">
                  <c:v>616901</c:v>
                </c:pt>
                <c:pt idx="21">
                  <c:v>634941</c:v>
                </c:pt>
                <c:pt idx="22">
                  <c:v>645562</c:v>
                </c:pt>
                <c:pt idx="23">
                  <c:v>627028</c:v>
                </c:pt>
                <c:pt idx="24">
                  <c:v>620771</c:v>
                </c:pt>
                <c:pt idx="25">
                  <c:v>641276</c:v>
                </c:pt>
                <c:pt idx="26">
                  <c:v>666743</c:v>
                </c:pt>
                <c:pt idx="27">
                  <c:v>699016</c:v>
                </c:pt>
                <c:pt idx="28">
                  <c:v>714828</c:v>
                </c:pt>
                <c:pt idx="29">
                  <c:v>729002</c:v>
                </c:pt>
                <c:pt idx="30">
                  <c:v>735824</c:v>
                </c:pt>
                <c:pt idx="31">
                  <c:v>740119</c:v>
                </c:pt>
                <c:pt idx="32">
                  <c:v>744388</c:v>
                </c:pt>
                <c:pt idx="33">
                  <c:v>748889</c:v>
                </c:pt>
                <c:pt idx="34">
                  <c:v>753308</c:v>
                </c:pt>
                <c:pt idx="35">
                  <c:v>745980</c:v>
                </c:pt>
                <c:pt idx="36">
                  <c:v>737747</c:v>
                </c:pt>
                <c:pt idx="37">
                  <c:v>738608</c:v>
                </c:pt>
                <c:pt idx="38">
                  <c:v>741898</c:v>
                </c:pt>
                <c:pt idx="39">
                  <c:v>740720</c:v>
                </c:pt>
                <c:pt idx="40">
                  <c:v>744046</c:v>
                </c:pt>
                <c:pt idx="41">
                  <c:v>748407</c:v>
                </c:pt>
                <c:pt idx="42">
                  <c:v>749072</c:v>
                </c:pt>
                <c:pt idx="43">
                  <c:v>747367</c:v>
                </c:pt>
                <c:pt idx="44">
                  <c:v>753080</c:v>
                </c:pt>
                <c:pt idx="45">
                  <c:v>760620</c:v>
                </c:pt>
                <c:pt idx="46">
                  <c:v>766312</c:v>
                </c:pt>
                <c:pt idx="47">
                  <c:v>759387</c:v>
                </c:pt>
                <c:pt idx="48">
                  <c:v>755807</c:v>
                </c:pt>
                <c:pt idx="49">
                  <c:v>760564</c:v>
                </c:pt>
                <c:pt idx="50">
                  <c:v>762227</c:v>
                </c:pt>
                <c:pt idx="51">
                  <c:v>762541</c:v>
                </c:pt>
                <c:pt idx="52">
                  <c:v>765585</c:v>
                </c:pt>
                <c:pt idx="53">
                  <c:v>771248</c:v>
                </c:pt>
                <c:pt idx="54">
                  <c:v>774080</c:v>
                </c:pt>
                <c:pt idx="55">
                  <c:v>773322</c:v>
                </c:pt>
                <c:pt idx="56">
                  <c:v>779301</c:v>
                </c:pt>
                <c:pt idx="57">
                  <c:v>788346</c:v>
                </c:pt>
                <c:pt idx="58">
                  <c:v>794116</c:v>
                </c:pt>
                <c:pt idx="59">
                  <c:v>787468</c:v>
                </c:pt>
                <c:pt idx="60">
                  <c:v>784760</c:v>
                </c:pt>
                <c:pt idx="61">
                  <c:v>781811</c:v>
                </c:pt>
                <c:pt idx="62">
                  <c:v>797990</c:v>
                </c:pt>
                <c:pt idx="63">
                  <c:v>802017</c:v>
                </c:pt>
                <c:pt idx="64">
                  <c:v>809983</c:v>
                </c:pt>
                <c:pt idx="65">
                  <c:v>818010</c:v>
                </c:pt>
                <c:pt idx="66">
                  <c:v>824470</c:v>
                </c:pt>
                <c:pt idx="67">
                  <c:v>826316</c:v>
                </c:pt>
                <c:pt idx="68">
                  <c:v>838987</c:v>
                </c:pt>
                <c:pt idx="69">
                  <c:v>854179</c:v>
                </c:pt>
                <c:pt idx="70">
                  <c:v>862058</c:v>
                </c:pt>
                <c:pt idx="71">
                  <c:v>857058</c:v>
                </c:pt>
                <c:pt idx="72">
                  <c:v>856434</c:v>
                </c:pt>
                <c:pt idx="73">
                  <c:v>865168</c:v>
                </c:pt>
                <c:pt idx="74">
                  <c:v>873229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B8-4FBB-AF18-765343803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9194255"/>
        <c:axId val="2129178895"/>
      </c:lineChart>
      <c:lineChart>
        <c:grouping val="standard"/>
        <c:varyColors val="0"/>
        <c:ser>
          <c:idx val="2"/>
          <c:order val="2"/>
          <c:tx>
            <c:strRef>
              <c:f>Arkusz2!$D$3</c:f>
              <c:strCache>
                <c:ptCount val="1"/>
                <c:pt idx="0">
                  <c:v>Share of Ukrainians in Foreigners (right axis)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Arkusz2!$A$4:$A$78</c:f>
              <c:strCache>
                <c:ptCount val="75"/>
                <c:pt idx="0">
                  <c:v>31.01.2020</c:v>
                </c:pt>
                <c:pt idx="1">
                  <c:v>29.02.2020</c:v>
                </c:pt>
                <c:pt idx="2">
                  <c:v>31.03.2020</c:v>
                </c:pt>
                <c:pt idx="3">
                  <c:v>30.04.2020</c:v>
                </c:pt>
                <c:pt idx="4">
                  <c:v>31.05.2020</c:v>
                </c:pt>
                <c:pt idx="5">
                  <c:v>30.06.2020</c:v>
                </c:pt>
                <c:pt idx="6">
                  <c:v>31.07.2020</c:v>
                </c:pt>
                <c:pt idx="7">
                  <c:v>31.08.2020</c:v>
                </c:pt>
                <c:pt idx="8">
                  <c:v>30.09.2020</c:v>
                </c:pt>
                <c:pt idx="9">
                  <c:v>31.10.2020</c:v>
                </c:pt>
                <c:pt idx="10">
                  <c:v>30.11.2020</c:v>
                </c:pt>
                <c:pt idx="11">
                  <c:v>31.12.2020</c:v>
                </c:pt>
                <c:pt idx="12">
                  <c:v>31.01.2021</c:v>
                </c:pt>
                <c:pt idx="13">
                  <c:v>28.02.2021</c:v>
                </c:pt>
                <c:pt idx="14">
                  <c:v>31.03.2021</c:v>
                </c:pt>
                <c:pt idx="15">
                  <c:v>30.04.2021</c:v>
                </c:pt>
                <c:pt idx="16">
                  <c:v>31.05.2021</c:v>
                </c:pt>
                <c:pt idx="17">
                  <c:v>30.06.2021</c:v>
                </c:pt>
                <c:pt idx="18">
                  <c:v>31.07.2021</c:v>
                </c:pt>
                <c:pt idx="19">
                  <c:v>31.08.2021</c:v>
                </c:pt>
                <c:pt idx="20">
                  <c:v>30.09.2021</c:v>
                </c:pt>
                <c:pt idx="21">
                  <c:v>31.10.2021</c:v>
                </c:pt>
                <c:pt idx="22">
                  <c:v>30.11.2021</c:v>
                </c:pt>
                <c:pt idx="23">
                  <c:v>31.12.2021</c:v>
                </c:pt>
                <c:pt idx="24">
                  <c:v>31.01.2022</c:v>
                </c:pt>
                <c:pt idx="25">
                  <c:v>28.02.2022</c:v>
                </c:pt>
                <c:pt idx="26">
                  <c:v>31.03.2022</c:v>
                </c:pt>
                <c:pt idx="27">
                  <c:v>30.04.2022</c:v>
                </c:pt>
                <c:pt idx="28">
                  <c:v>31.05.2022</c:v>
                </c:pt>
                <c:pt idx="29">
                  <c:v>30.06.2022</c:v>
                </c:pt>
                <c:pt idx="30">
                  <c:v>31.07.2022</c:v>
                </c:pt>
                <c:pt idx="31">
                  <c:v>31.08.2022</c:v>
                </c:pt>
                <c:pt idx="32">
                  <c:v>30.09.2022</c:v>
                </c:pt>
                <c:pt idx="33">
                  <c:v>31.10.2022</c:v>
                </c:pt>
                <c:pt idx="34">
                  <c:v>30.11.2022</c:v>
                </c:pt>
                <c:pt idx="35">
                  <c:v>31.12.2022</c:v>
                </c:pt>
                <c:pt idx="36">
                  <c:v>31.01.2023</c:v>
                </c:pt>
                <c:pt idx="37">
                  <c:v>28.02.2023</c:v>
                </c:pt>
                <c:pt idx="38">
                  <c:v>31.03.2023</c:v>
                </c:pt>
                <c:pt idx="39">
                  <c:v>30.04.2023</c:v>
                </c:pt>
                <c:pt idx="40">
                  <c:v>31.05.2023</c:v>
                </c:pt>
                <c:pt idx="41">
                  <c:v>30.06.2023</c:v>
                </c:pt>
                <c:pt idx="42">
                  <c:v>31.07.2023</c:v>
                </c:pt>
                <c:pt idx="43">
                  <c:v>31.08.2023</c:v>
                </c:pt>
                <c:pt idx="44">
                  <c:v>30.09.2023</c:v>
                </c:pt>
                <c:pt idx="45">
                  <c:v>31.10.2023</c:v>
                </c:pt>
                <c:pt idx="46">
                  <c:v>30.11.2023</c:v>
                </c:pt>
                <c:pt idx="47">
                  <c:v>31.12.2023</c:v>
                </c:pt>
                <c:pt idx="48">
                  <c:v>31.01.2024</c:v>
                </c:pt>
                <c:pt idx="49">
                  <c:v>29.02.2024</c:v>
                </c:pt>
                <c:pt idx="50">
                  <c:v>31.03.2024</c:v>
                </c:pt>
                <c:pt idx="51">
                  <c:v>30.04.2024</c:v>
                </c:pt>
                <c:pt idx="52">
                  <c:v>31.05.2024</c:v>
                </c:pt>
                <c:pt idx="53">
                  <c:v>30.06.2024</c:v>
                </c:pt>
                <c:pt idx="54">
                  <c:v>31.07.2024</c:v>
                </c:pt>
                <c:pt idx="55">
                  <c:v>31.08.2024</c:v>
                </c:pt>
                <c:pt idx="56">
                  <c:v>30.09.2024</c:v>
                </c:pt>
                <c:pt idx="57">
                  <c:v>31.10.2024</c:v>
                </c:pt>
                <c:pt idx="58">
                  <c:v>30.11.2024</c:v>
                </c:pt>
                <c:pt idx="59">
                  <c:v>31.12.2024</c:v>
                </c:pt>
                <c:pt idx="60">
                  <c:v>31.01.2025</c:v>
                </c:pt>
                <c:pt idx="61">
                  <c:v>28.02.2025</c:v>
                </c:pt>
                <c:pt idx="62">
                  <c:v>31.03.2025</c:v>
                </c:pt>
                <c:pt idx="63">
                  <c:v>30.04.2025</c:v>
                </c:pt>
                <c:pt idx="64">
                  <c:v>31.05.2025</c:v>
                </c:pt>
                <c:pt idx="65">
                  <c:v>30.06.2025</c:v>
                </c:pt>
                <c:pt idx="66">
                  <c:v>31.07.2025</c:v>
                </c:pt>
                <c:pt idx="67">
                  <c:v>31.08.2025</c:v>
                </c:pt>
                <c:pt idx="68">
                  <c:v>30.09.2025</c:v>
                </c:pt>
                <c:pt idx="69">
                  <c:v>31.10.2025</c:v>
                </c:pt>
                <c:pt idx="70">
                  <c:v>30.11.2025</c:v>
                </c:pt>
                <c:pt idx="71">
                  <c:v>31.12.2025</c:v>
                </c:pt>
                <c:pt idx="72">
                  <c:v>31.01.2026</c:v>
                </c:pt>
                <c:pt idx="73">
                  <c:v>28.02.2026</c:v>
                </c:pt>
                <c:pt idx="74">
                  <c:v>31.03.2026</c:v>
                </c:pt>
              </c:strCache>
            </c:strRef>
          </c:cat>
          <c:val>
            <c:numRef>
              <c:f>Arkusz2!$D$4:$D$78</c:f>
              <c:numCache>
                <c:formatCode>General</c:formatCode>
                <c:ptCount val="75"/>
                <c:pt idx="0">
                  <c:v>0.73100548474434268</c:v>
                </c:pt>
                <c:pt idx="1">
                  <c:v>0.73583796398536494</c:v>
                </c:pt>
                <c:pt idx="2">
                  <c:v>0.73197554408964549</c:v>
                </c:pt>
                <c:pt idx="3">
                  <c:v>0.72197957944060398</c:v>
                </c:pt>
                <c:pt idx="4">
                  <c:v>0.71667077082751451</c:v>
                </c:pt>
                <c:pt idx="5">
                  <c:v>0.71601151572510913</c:v>
                </c:pt>
                <c:pt idx="6">
                  <c:v>0.72280189281783624</c:v>
                </c:pt>
                <c:pt idx="7">
                  <c:v>0.73074912944922854</c:v>
                </c:pt>
                <c:pt idx="8">
                  <c:v>0.73564984489848029</c:v>
                </c:pt>
                <c:pt idx="9">
                  <c:v>0.74041627412321165</c:v>
                </c:pt>
                <c:pt idx="10">
                  <c:v>0.74166305408041622</c:v>
                </c:pt>
                <c:pt idx="11">
                  <c:v>0.73431167459351077</c:v>
                </c:pt>
                <c:pt idx="12">
                  <c:v>0.73048857404212841</c:v>
                </c:pt>
                <c:pt idx="13">
                  <c:v>0.73254138446641237</c:v>
                </c:pt>
                <c:pt idx="14">
                  <c:v>0.73640011696578234</c:v>
                </c:pt>
                <c:pt idx="15">
                  <c:v>0.73592051401958958</c:v>
                </c:pt>
                <c:pt idx="16">
                  <c:v>0.73616230373719771</c:v>
                </c:pt>
                <c:pt idx="17">
                  <c:v>0.73705622566477602</c:v>
                </c:pt>
                <c:pt idx="18">
                  <c:v>0.73581285603369229</c:v>
                </c:pt>
                <c:pt idx="19">
                  <c:v>0.73142473676565389</c:v>
                </c:pt>
                <c:pt idx="20">
                  <c:v>0.72883728843195683</c:v>
                </c:pt>
                <c:pt idx="21">
                  <c:v>0.72839143607398393</c:v>
                </c:pt>
                <c:pt idx="22">
                  <c:v>0.72665036784900627</c:v>
                </c:pt>
                <c:pt idx="23">
                  <c:v>0.71652972837079609</c:v>
                </c:pt>
                <c:pt idx="24">
                  <c:v>0.71225355942626944</c:v>
                </c:pt>
                <c:pt idx="25">
                  <c:v>0.71405220024942095</c:v>
                </c:pt>
                <c:pt idx="26">
                  <c:v>0.7152927823062547</c:v>
                </c:pt>
                <c:pt idx="27">
                  <c:v>0.72098365085799221</c:v>
                </c:pt>
                <c:pt idx="28">
                  <c:v>0.72165995479201606</c:v>
                </c:pt>
                <c:pt idx="29">
                  <c:v>0.72048585716827107</c:v>
                </c:pt>
                <c:pt idx="30">
                  <c:v>0.71804730292157071</c:v>
                </c:pt>
                <c:pt idx="31">
                  <c:v>0.71511569484542459</c:v>
                </c:pt>
                <c:pt idx="32">
                  <c:v>0.71223827643978455</c:v>
                </c:pt>
                <c:pt idx="33">
                  <c:v>0.70918526304824403</c:v>
                </c:pt>
                <c:pt idx="34">
                  <c:v>0.70587132907235084</c:v>
                </c:pt>
                <c:pt idx="35">
                  <c:v>0.70159631548603774</c:v>
                </c:pt>
                <c:pt idx="36">
                  <c:v>0.69771688893134209</c:v>
                </c:pt>
                <c:pt idx="37">
                  <c:v>0.69439908241786652</c:v>
                </c:pt>
                <c:pt idx="38">
                  <c:v>0.69118828060512449</c:v>
                </c:pt>
                <c:pt idx="39">
                  <c:v>0.6877048343221086</c:v>
                </c:pt>
                <c:pt idx="40">
                  <c:v>0.68553743641434495</c:v>
                </c:pt>
                <c:pt idx="41">
                  <c:v>0.68400892749426956</c:v>
                </c:pt>
                <c:pt idx="42">
                  <c:v>0.68248656341367198</c:v>
                </c:pt>
                <c:pt idx="43">
                  <c:v>0.67901158295545705</c:v>
                </c:pt>
                <c:pt idx="44">
                  <c:v>0.67741601788260264</c:v>
                </c:pt>
                <c:pt idx="45">
                  <c:v>0.67629061771468502</c:v>
                </c:pt>
                <c:pt idx="46">
                  <c:v>0.67535814219930812</c:v>
                </c:pt>
                <c:pt idx="47">
                  <c:v>0.67336824669428519</c:v>
                </c:pt>
                <c:pt idx="48">
                  <c:v>0.6722796187663721</c:v>
                </c:pt>
                <c:pt idx="49">
                  <c:v>0.67183359362302042</c:v>
                </c:pt>
                <c:pt idx="50">
                  <c:v>0.66964696745536134</c:v>
                </c:pt>
                <c:pt idx="51">
                  <c:v>0.66696317599096655</c:v>
                </c:pt>
                <c:pt idx="52">
                  <c:v>0.66552932176573887</c:v>
                </c:pt>
                <c:pt idx="53">
                  <c:v>0.66480993497991125</c:v>
                </c:pt>
                <c:pt idx="54">
                  <c:v>0.66375126476994051</c:v>
                </c:pt>
                <c:pt idx="55">
                  <c:v>0.66203860654811431</c:v>
                </c:pt>
                <c:pt idx="56">
                  <c:v>0.66185373161708505</c:v>
                </c:pt>
                <c:pt idx="57">
                  <c:v>0.66149339594064949</c:v>
                </c:pt>
                <c:pt idx="58">
                  <c:v>0.66122168257169334</c:v>
                </c:pt>
                <c:pt idx="59">
                  <c:v>0.66012190327375087</c:v>
                </c:pt>
                <c:pt idx="60">
                  <c:v>0.66005234932746593</c:v>
                </c:pt>
                <c:pt idx="61">
                  <c:v>0.66259437048487868</c:v>
                </c:pt>
                <c:pt idx="62">
                  <c:v>0.65948115207346614</c:v>
                </c:pt>
                <c:pt idx="63">
                  <c:v>0.65866187709728441</c:v>
                </c:pt>
                <c:pt idx="64">
                  <c:v>0.65867109910117971</c:v>
                </c:pt>
                <c:pt idx="65">
                  <c:v>0.65948444748294477</c:v>
                </c:pt>
                <c:pt idx="66">
                  <c:v>0.66060019454161734</c:v>
                </c:pt>
                <c:pt idx="67">
                  <c:v>0.66010699869227374</c:v>
                </c:pt>
                <c:pt idx="68">
                  <c:v>0.66214156790292023</c:v>
                </c:pt>
                <c:pt idx="69">
                  <c:v>0.66458592680194195</c:v>
                </c:pt>
                <c:pt idx="70">
                  <c:v>0.66552562178453856</c:v>
                </c:pt>
                <c:pt idx="71">
                  <c:v>0.6650252956330116</c:v>
                </c:pt>
                <c:pt idx="72">
                  <c:v>0.66600411064685527</c:v>
                </c:pt>
                <c:pt idx="73">
                  <c:v>0.66789154003637563</c:v>
                </c:pt>
                <c:pt idx="74">
                  <c:v>0.6691353559471912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BB8-4FBB-AF18-765343803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9230735"/>
        <c:axId val="2129213935"/>
      </c:lineChart>
      <c:catAx>
        <c:axId val="2129194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29178895"/>
        <c:crosses val="autoZero"/>
        <c:auto val="1"/>
        <c:lblAlgn val="ctr"/>
        <c:lblOffset val="100"/>
        <c:noMultiLvlLbl val="0"/>
      </c:catAx>
      <c:valAx>
        <c:axId val="21291788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29194255"/>
        <c:crosses val="autoZero"/>
        <c:crossBetween val="between"/>
      </c:valAx>
      <c:valAx>
        <c:axId val="212921393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29230735"/>
        <c:crosses val="max"/>
        <c:crossBetween val="between"/>
      </c:valAx>
      <c:catAx>
        <c:axId val="212923073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2921393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FA2904-D75D-1F55-2DE6-163B914C6B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D764564-530F-7AF8-23F9-BAEB35045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14FDBFE-EACF-1CF4-4B7E-523F6562F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8938E6D-EB47-BF99-A555-8C612F0A9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A57D625-A2E3-E89C-3875-2BB62991C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48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E7AAC3-8C0E-A676-F3F0-78C3CA047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38CFBE5-9431-1E90-E0AC-04C24D32A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1638F92-C660-4305-FFC3-AE1EAF0F8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D5DE4D7-9D41-F41F-EDC2-A62697AED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756C585-F526-B547-5F13-1D0D22831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2477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4CAE680-BD9A-F021-755D-780012C6A1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D496116-6A3D-F657-F9FF-2A1BD8C50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6BA2E1E-9AEF-4547-D9E9-B94C5FD94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15D82CB-8B17-CE2C-244F-D33FAD68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4D7DC6B-A86E-DA90-7A35-7226A5DB4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094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926C16-C5BF-FFB2-76DE-433BD605F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9FF235-2708-84AA-8EE9-E36F36D57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DBB5F0E-5CE2-8B02-EE2B-1AFBC1DD0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C808DA0-C15A-2977-E786-726C8C16C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A3CF0DC-9BC2-4356-04B5-47D99FFFC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8856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900A99-6058-6C56-92CB-CFD7350C8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9FDCB47-8488-3151-EF1F-901392CBC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5FC0AF-B8A5-8D73-9DE6-B8D01EBA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BFBE4A-0DBF-1B68-B5A2-E32D4F15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01A2A7A-CB09-8F9A-059D-5F32BB62D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16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0FAB83-22C4-162E-DC68-0979FB4A5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0CA39D-01CB-700A-884B-1477D5E579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B2B6D61-2070-5E98-E7DF-D6E138B79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7EE49B8-F557-B0C6-701E-A709FFBC7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F35245E-999F-BF65-8EEE-7FAD286C7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95FCD79-053A-493B-B445-ED7B6CDDE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1609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F6F500-0B42-931F-0B1F-08FE65B6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A7228B0-689A-75CB-823C-6D2B74379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44B116D-87E6-B2AF-6283-E32E9C2C9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EBB3154-8F2A-C84B-D4D2-D9A151DAA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8CD050E-CFCF-8C22-467E-92330DBAF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646FB83-3D8E-4EAB-81EE-92FB94E1B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D9D9F297-D248-8DD1-CF58-D9154EDF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BF13077-024F-DFA7-6655-080D0966E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584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9D2A13-DF8D-A92B-C229-EE14BC33B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2B5C807-61B4-EB44-5A43-0025906B9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5C0A102-EF99-2628-BEFF-4E5040C0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2162531-249C-F421-B678-700955C2F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48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802565D-3767-090B-7516-7AC578025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798A2BB-4B5C-432C-F2FF-7CDF30F25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7360C88-2AF5-352D-FED3-FA3B11B6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2205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7246A1-E6D7-F630-5228-B0E808128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394AD5-2E28-B12F-82F8-C59F619EE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5B8BAE9-FCD0-D336-8411-FDD439225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E550280-8A70-41E8-EFA0-658AF5A17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28794FD-236C-4312-792F-67727D00F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65FDB37-8E61-104B-EB17-A4B8275DC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203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C69061-5CBE-FA0C-53BE-113CEAE58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94696BB-0573-B1EE-75A1-A85CAF782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198886B-7145-34F6-2B01-AD7BAD762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E538B8D-6817-EBB8-4F66-918D2BC8D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BCA5CF4-6EB1-45FC-40E8-47AAA18A8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824ABDE-770F-500C-38C6-0C550C8C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29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A2D02B4-560B-94CB-406D-285AC840D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A58F0C2-132C-747D-6BE8-C51C57AF0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7AFF696-1A7A-C96D-CAF6-134C0069DB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06B8-DA65-49D0-BA88-457391A94962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BD8345E-3B50-4B6F-1A09-9CB89A93A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6C894B4-CB0E-769F-C3BF-79D411EFD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11A3B-6BB9-4D9A-8A4C-F443012A54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13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olakowski@opzz.org.p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79EE13-5912-7EE4-5214-67E451EB8C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L</a:t>
            </a:r>
            <a:r>
              <a:rPr lang="en-GB" b="1" dirty="0" err="1"/>
              <a:t>abour</a:t>
            </a:r>
            <a:r>
              <a:rPr lang="en-GB" b="1" dirty="0"/>
              <a:t> market inclusion </a:t>
            </a:r>
            <a:br>
              <a:rPr lang="pl-PL" b="1" dirty="0"/>
            </a:br>
            <a:r>
              <a:rPr lang="en-GB" b="1" dirty="0"/>
              <a:t>and integration</a:t>
            </a:r>
            <a:r>
              <a:rPr lang="pl-PL" b="1" dirty="0"/>
              <a:t>-</a:t>
            </a:r>
            <a:br>
              <a:rPr lang="pl-PL" b="1" dirty="0"/>
            </a:br>
            <a:r>
              <a:rPr lang="pl-PL" b="1" dirty="0"/>
              <a:t>the OPZZ </a:t>
            </a:r>
            <a:r>
              <a:rPr lang="pl-PL" b="1" dirty="0" err="1"/>
              <a:t>view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5E04EBB-E76C-AD4A-8275-F71635C089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Dr Michał Polakowski</a:t>
            </a:r>
          </a:p>
          <a:p>
            <a:r>
              <a:rPr lang="pl-PL" dirty="0" err="1"/>
              <a:t>Social</a:t>
            </a:r>
            <a:r>
              <a:rPr lang="pl-PL" dirty="0"/>
              <a:t> policy </a:t>
            </a:r>
            <a:r>
              <a:rPr lang="pl-PL" dirty="0" err="1"/>
              <a:t>specialist</a:t>
            </a:r>
            <a:r>
              <a:rPr lang="pl-PL" dirty="0"/>
              <a:t>, OPZZ</a:t>
            </a:r>
          </a:p>
          <a:p>
            <a:endParaRPr lang="pl-PL" dirty="0"/>
          </a:p>
          <a:p>
            <a:r>
              <a:rPr lang="pl-PL" dirty="0" err="1"/>
              <a:t>EESC's</a:t>
            </a:r>
            <a:r>
              <a:rPr lang="pl-PL" dirty="0"/>
              <a:t> Permanent </a:t>
            </a:r>
            <a:r>
              <a:rPr lang="pl-PL" dirty="0" err="1"/>
              <a:t>Group</a:t>
            </a:r>
            <a:r>
              <a:rPr lang="pl-PL" dirty="0"/>
              <a:t> Integration and </a:t>
            </a:r>
            <a:r>
              <a:rPr lang="pl-PL" dirty="0" err="1"/>
              <a:t>Immigration</a:t>
            </a:r>
            <a:r>
              <a:rPr lang="pl-PL" dirty="0"/>
              <a:t> </a:t>
            </a:r>
            <a:r>
              <a:rPr lang="pl-PL" dirty="0" err="1"/>
              <a:t>informal</a:t>
            </a:r>
            <a:r>
              <a:rPr lang="pl-PL" dirty="0"/>
              <a:t> </a:t>
            </a:r>
            <a:r>
              <a:rPr lang="pl-PL" dirty="0" err="1"/>
              <a:t>hearing</a:t>
            </a:r>
            <a:endParaRPr lang="pl-PL" dirty="0"/>
          </a:p>
          <a:p>
            <a:r>
              <a:rPr lang="pl-PL" dirty="0"/>
              <a:t>6 May 2026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CB04F4A-30E1-FCD6-4BC4-B5E4570CB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6963"/>
            <a:ext cx="755970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26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526910-7126-2C66-AE9A-6B544B3C1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Poland’s</a:t>
            </a:r>
            <a:r>
              <a:rPr lang="pl-PL" dirty="0"/>
              <a:t> </a:t>
            </a:r>
            <a:r>
              <a:rPr lang="pl-PL" dirty="0" err="1"/>
              <a:t>migration</a:t>
            </a:r>
            <a:r>
              <a:rPr lang="pl-PL" dirty="0"/>
              <a:t> </a:t>
            </a:r>
            <a:r>
              <a:rPr lang="pl-PL" dirty="0" err="1"/>
              <a:t>landscape</a:t>
            </a:r>
            <a:r>
              <a:rPr lang="pl-PL" dirty="0"/>
              <a:t> </a:t>
            </a:r>
            <a:r>
              <a:rPr lang="pl-PL" dirty="0" err="1"/>
              <a:t>has</a:t>
            </a:r>
            <a:r>
              <a:rPr lang="pl-PL" dirty="0"/>
              <a:t> </a:t>
            </a:r>
            <a:r>
              <a:rPr lang="pl-PL" dirty="0" err="1"/>
              <a:t>been</a:t>
            </a:r>
            <a:r>
              <a:rPr lang="pl-PL" dirty="0"/>
              <a:t> </a:t>
            </a:r>
            <a:r>
              <a:rPr lang="pl-PL" dirty="0" err="1"/>
              <a:t>changing</a:t>
            </a:r>
            <a:r>
              <a:rPr lang="pl-PL" dirty="0"/>
              <a:t> </a:t>
            </a:r>
            <a:r>
              <a:rPr lang="pl-PL" dirty="0" err="1"/>
              <a:t>rapidly</a:t>
            </a:r>
            <a:endParaRPr lang="pl-PL" dirty="0"/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74E82615-D9E6-AEB6-2E19-EE703FF42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/>
              <a:t>For a long period, Poland had been an emigration country</a:t>
            </a:r>
          </a:p>
          <a:p>
            <a:r>
              <a:rPr lang="en-GB" noProof="0" dirty="0"/>
              <a:t>Since 2004, we observe an emergence of a ‘double movement’ – </a:t>
            </a:r>
            <a:r>
              <a:rPr lang="en-GB" noProof="0" dirty="0" err="1"/>
              <a:t>intr</a:t>
            </a:r>
            <a:r>
              <a:rPr lang="en-GB" dirty="0"/>
              <a:t>a-EU mobility from Poland and immigration to Poland by TCNs</a:t>
            </a:r>
          </a:p>
          <a:p>
            <a:r>
              <a:rPr lang="en-GB" noProof="0" dirty="0"/>
              <a:t>The </a:t>
            </a:r>
            <a:r>
              <a:rPr lang="en-GB" noProof="0" dirty="0" err="1"/>
              <a:t>im</a:t>
            </a:r>
            <a:r>
              <a:rPr lang="en-GB" dirty="0"/>
              <a:t>migration flows had predominantly economic character until 2022, when Ukrainians started fleeing to Poland due to humanitarian reasons</a:t>
            </a:r>
          </a:p>
          <a:p>
            <a:r>
              <a:rPr lang="en-GB" noProof="0" dirty="0"/>
              <a:t>Unlike in Western Europe, in CEE the scale of incoming intra-EU mobility is marginal</a:t>
            </a:r>
          </a:p>
          <a:p>
            <a:r>
              <a:rPr lang="en-GB" dirty="0"/>
              <a:t>Emergence of new phenomena – posting of TCNs</a:t>
            </a:r>
            <a:endParaRPr lang="en-GB" noProof="0" dirty="0"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433FE3CE-EF8F-04C0-D332-BC51FA612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6963"/>
            <a:ext cx="755970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673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B00161-49C8-9E35-9B24-B4774E77A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/>
              <a:t>Migrant </a:t>
            </a:r>
            <a:r>
              <a:rPr lang="pl-PL" sz="3600" dirty="0" err="1"/>
              <a:t>workers</a:t>
            </a:r>
            <a:r>
              <a:rPr lang="pl-PL" sz="3600" dirty="0"/>
              <a:t> in Poland </a:t>
            </a:r>
            <a:r>
              <a:rPr lang="pl-PL" sz="3600" dirty="0" err="1"/>
              <a:t>are</a:t>
            </a:r>
            <a:r>
              <a:rPr lang="pl-PL" sz="3600" dirty="0"/>
              <a:t> </a:t>
            </a:r>
            <a:r>
              <a:rPr lang="pl-PL" sz="3600" dirty="0" err="1"/>
              <a:t>mostly</a:t>
            </a:r>
            <a:r>
              <a:rPr lang="pl-PL" sz="3600" dirty="0"/>
              <a:t> </a:t>
            </a:r>
            <a:r>
              <a:rPr lang="pl-PL" sz="3600" dirty="0" err="1"/>
              <a:t>Ukrainian</a:t>
            </a:r>
            <a:r>
              <a:rPr lang="pl-PL" sz="3600" dirty="0"/>
              <a:t>, </a:t>
            </a:r>
            <a:r>
              <a:rPr lang="pl-PL" sz="3600" dirty="0" err="1"/>
              <a:t>though</a:t>
            </a:r>
            <a:r>
              <a:rPr lang="pl-PL" sz="3600" dirty="0"/>
              <a:t> the </a:t>
            </a:r>
            <a:r>
              <a:rPr lang="pl-PL" sz="3600" dirty="0" err="1"/>
              <a:t>share</a:t>
            </a:r>
            <a:r>
              <a:rPr lang="pl-PL" sz="3600" dirty="0"/>
              <a:t> </a:t>
            </a:r>
            <a:r>
              <a:rPr lang="pl-PL" sz="3600" dirty="0" err="1"/>
              <a:t>declined</a:t>
            </a:r>
            <a:r>
              <a:rPr lang="pl-PL" sz="3600" dirty="0"/>
              <a:t> (</a:t>
            </a:r>
            <a:r>
              <a:rPr lang="pl-PL" sz="3600" dirty="0" err="1"/>
              <a:t>coverage</a:t>
            </a:r>
            <a:r>
              <a:rPr lang="pl-PL" sz="3600" dirty="0"/>
              <a:t> of </a:t>
            </a:r>
            <a:r>
              <a:rPr lang="pl-PL" sz="3600" dirty="0" err="1"/>
              <a:t>social</a:t>
            </a:r>
            <a:r>
              <a:rPr lang="pl-PL" sz="3600" dirty="0"/>
              <a:t> </a:t>
            </a:r>
            <a:r>
              <a:rPr lang="pl-PL" sz="3600" dirty="0" err="1"/>
              <a:t>insurance</a:t>
            </a:r>
            <a:r>
              <a:rPr lang="pl-PL" sz="3600" dirty="0"/>
              <a:t>)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17ED1750-4E66-7C1B-A184-C96F52000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6963"/>
            <a:ext cx="755970" cy="755970"/>
          </a:xfrm>
          <a:prstGeom prst="rect">
            <a:avLst/>
          </a:prstGeom>
        </p:spPr>
      </p:pic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E1333195-5A2B-80C3-73EB-6BA1C1F919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024260"/>
              </p:ext>
            </p:extLst>
          </p:nvPr>
        </p:nvGraphicFramePr>
        <p:xfrm>
          <a:off x="0" y="1825625"/>
          <a:ext cx="12192000" cy="4474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F819358B-309F-F67B-E01D-F0986EE44D13}"/>
              </a:ext>
            </a:extLst>
          </p:cNvPr>
          <p:cNvSpPr txBox="1"/>
          <p:nvPr/>
        </p:nvSpPr>
        <p:spPr>
          <a:xfrm>
            <a:off x="5815584" y="4187952"/>
            <a:ext cx="5643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Source: Zakład Ubezpieczeń Społecznych, </a:t>
            </a:r>
            <a:r>
              <a:rPr lang="pl-PL" dirty="0" err="1"/>
              <a:t>own</a:t>
            </a:r>
            <a:r>
              <a:rPr lang="pl-PL" dirty="0"/>
              <a:t> </a:t>
            </a:r>
            <a:r>
              <a:rPr lang="pl-PL" dirty="0" err="1"/>
              <a:t>elaboration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3113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ADB13D-EC2B-6B01-8E26-64FEDD7B7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Labour</a:t>
            </a:r>
            <a:r>
              <a:rPr lang="pl-PL" dirty="0"/>
              <a:t> market </a:t>
            </a:r>
            <a:r>
              <a:rPr lang="pl-PL" dirty="0" err="1"/>
              <a:t>integration</a:t>
            </a:r>
            <a:r>
              <a:rPr lang="pl-PL" dirty="0"/>
              <a:t> </a:t>
            </a:r>
            <a:r>
              <a:rPr lang="pl-PL" dirty="0" err="1"/>
              <a:t>challenges</a:t>
            </a:r>
            <a:r>
              <a:rPr lang="pl-PL" dirty="0"/>
              <a:t> from OPZZ </a:t>
            </a:r>
            <a:r>
              <a:rPr lang="pl-PL" dirty="0" err="1"/>
              <a:t>perspective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5C0686-4FD8-2443-06EE-5B68A6B43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noProof="0" dirty="0"/>
              <a:t>Labour migration until very recently was employer-driven</a:t>
            </a:r>
            <a:r>
              <a:rPr lang="en-IE" dirty="0"/>
              <a:t>;</a:t>
            </a:r>
            <a:endParaRPr lang="en-IE" noProof="0" dirty="0"/>
          </a:p>
          <a:p>
            <a:r>
              <a:rPr lang="en-IE" noProof="0" dirty="0"/>
              <a:t>Only now the Integration Strategy has been announced;</a:t>
            </a:r>
          </a:p>
          <a:p>
            <a:pPr lvl="1"/>
            <a:r>
              <a:rPr lang="en-IE" noProof="0" dirty="0"/>
              <a:t>Activation of Temporary Protection created foundations in education, PES or Services of General Interest</a:t>
            </a:r>
          </a:p>
          <a:p>
            <a:pPr lvl="1"/>
            <a:r>
              <a:rPr lang="en-IE" noProof="0" dirty="0"/>
              <a:t>Before that – ‘spontaneous integration’, relying on NGOs an</a:t>
            </a:r>
            <a:r>
              <a:rPr lang="en-IE" dirty="0"/>
              <a:t>d project-based</a:t>
            </a:r>
          </a:p>
          <a:p>
            <a:r>
              <a:rPr lang="en-IE" dirty="0" err="1"/>
              <a:t>Underskilling</a:t>
            </a:r>
            <a:r>
              <a:rPr lang="en-IE" dirty="0"/>
              <a:t> of migrant workers: 42% of Ukrainians in simple jobs;</a:t>
            </a:r>
          </a:p>
          <a:p>
            <a:pPr lvl="1"/>
            <a:r>
              <a:rPr lang="en-IE" noProof="0" dirty="0"/>
              <a:t>Bottleneck: requirement of language certification to pursue education</a:t>
            </a:r>
          </a:p>
          <a:p>
            <a:r>
              <a:rPr lang="en-IE" noProof="0" dirty="0"/>
              <a:t>Intermediaries – informal ‘brokers’, employment agencies incl. </a:t>
            </a:r>
            <a:r>
              <a:rPr lang="en-IE" dirty="0"/>
              <a:t>t</a:t>
            </a:r>
            <a:r>
              <a:rPr lang="en-IE" noProof="0" dirty="0" err="1"/>
              <a:t>emporary</a:t>
            </a:r>
            <a:r>
              <a:rPr lang="en-IE" noProof="0" dirty="0"/>
              <a:t> work. </a:t>
            </a:r>
            <a:r>
              <a:rPr lang="en-IE" dirty="0"/>
              <a:t>They are present at different stages of migration. </a:t>
            </a:r>
            <a:endParaRPr lang="en-IE" noProof="0" dirty="0"/>
          </a:p>
          <a:p>
            <a:pPr marL="0" indent="0">
              <a:buNone/>
            </a:pPr>
            <a:endParaRPr lang="en-GB" noProof="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4C0E93F-3AC6-A32F-0219-3C1FF8FE4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6963"/>
            <a:ext cx="755970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384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9E04C18-1580-F303-F0B8-B289F6D18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Labour</a:t>
            </a:r>
            <a:r>
              <a:rPr lang="pl-PL" dirty="0"/>
              <a:t> market </a:t>
            </a:r>
            <a:r>
              <a:rPr lang="pl-PL" dirty="0" err="1"/>
              <a:t>integration</a:t>
            </a:r>
            <a:r>
              <a:rPr lang="pl-PL" dirty="0"/>
              <a:t> </a:t>
            </a:r>
            <a:r>
              <a:rPr lang="pl-PL" dirty="0" err="1"/>
              <a:t>challenges</a:t>
            </a:r>
            <a:r>
              <a:rPr lang="pl-PL" dirty="0"/>
              <a:t> from OPZZ </a:t>
            </a:r>
            <a:r>
              <a:rPr lang="pl-PL" dirty="0" err="1"/>
              <a:t>perspective</a:t>
            </a: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B20F7FD-E9B6-B6B5-3B0A-A656FC0DB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noProof="1"/>
              <a:t>Atypical employment in Poland 5x more frequent among migrants than native population;</a:t>
            </a:r>
          </a:p>
          <a:p>
            <a:r>
              <a:rPr lang="en-IE" noProof="1"/>
              <a:t>Migrants tend to work in difficult sectors: construction, agriculture, retail - harsh conditions, subcontracting;</a:t>
            </a:r>
          </a:p>
          <a:p>
            <a:r>
              <a:rPr lang="en-IE" noProof="1"/>
              <a:t>Wages of (Ukrainian) migrants lower than Polish…</a:t>
            </a:r>
          </a:p>
          <a:p>
            <a:r>
              <a:rPr lang="en-IE" noProof="1"/>
              <a:t>But longer working hours among migrants;</a:t>
            </a:r>
          </a:p>
          <a:p>
            <a:r>
              <a:rPr lang="en-IE" noProof="1"/>
              <a:t>Limited knowledge on Polish labour conditions, especially among less numerous nationalities.</a:t>
            </a:r>
          </a:p>
          <a:p>
            <a:endParaRPr lang="en-US" sz="2400" dirty="0"/>
          </a:p>
          <a:p>
            <a:endParaRPr lang="pl-PL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AB13E3FC-C63B-7CA5-F4F4-77CBF9167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6963"/>
            <a:ext cx="755970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57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B50528-E0F8-64EB-135A-60EC9F8FA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Labour-Int</a:t>
            </a:r>
            <a:r>
              <a:rPr lang="pl-PL" dirty="0"/>
              <a:t> III </a:t>
            </a:r>
            <a:r>
              <a:rPr lang="pl-PL" dirty="0" err="1"/>
              <a:t>project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DBD20F-2FC2-47B9-C0E3-64BF2C2C2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M</a:t>
            </a:r>
            <a:r>
              <a:rPr lang="en-US" dirty="0" err="1"/>
              <a:t>ulti</a:t>
            </a:r>
            <a:r>
              <a:rPr lang="en-US" dirty="0"/>
              <a:t>-stakeholder cooperation to support migrants’ integration</a:t>
            </a:r>
            <a:r>
              <a:rPr lang="pl-PL" dirty="0"/>
              <a:t>;</a:t>
            </a:r>
          </a:p>
          <a:p>
            <a:r>
              <a:rPr lang="pl-PL" dirty="0"/>
              <a:t>D</a:t>
            </a:r>
            <a:r>
              <a:rPr lang="en-GB" dirty="0" err="1"/>
              <a:t>evelop</a:t>
            </a:r>
            <a:r>
              <a:rPr lang="pl-PL" dirty="0" err="1"/>
              <a:t>ment</a:t>
            </a:r>
            <a:r>
              <a:rPr lang="pl-PL" dirty="0"/>
              <a:t> of</a:t>
            </a:r>
            <a:r>
              <a:rPr lang="en-GB" dirty="0"/>
              <a:t> innovative, practical solutions that support migrants and labour market actors across Europe</a:t>
            </a:r>
            <a:r>
              <a:rPr lang="pl-PL" dirty="0"/>
              <a:t>;</a:t>
            </a:r>
          </a:p>
          <a:p>
            <a:r>
              <a:rPr lang="pl-PL" dirty="0" err="1"/>
              <a:t>Current</a:t>
            </a:r>
            <a:r>
              <a:rPr lang="pl-PL" dirty="0"/>
              <a:t> </a:t>
            </a:r>
            <a:r>
              <a:rPr lang="pl-PL" dirty="0" err="1"/>
              <a:t>edition</a:t>
            </a:r>
            <a:r>
              <a:rPr lang="pl-PL" dirty="0"/>
              <a:t> </a:t>
            </a:r>
            <a:r>
              <a:rPr lang="pl-PL" dirty="0" err="1"/>
              <a:t>started</a:t>
            </a:r>
            <a:r>
              <a:rPr lang="pl-PL" dirty="0"/>
              <a:t> in 2024</a:t>
            </a:r>
          </a:p>
          <a:p>
            <a:pPr lvl="1"/>
            <a:r>
              <a:rPr lang="pl-PL" dirty="0" err="1"/>
              <a:t>Italy</a:t>
            </a:r>
            <a:r>
              <a:rPr lang="pl-PL" dirty="0"/>
              <a:t>, Poland, </a:t>
            </a:r>
            <a:r>
              <a:rPr lang="pl-PL" dirty="0" err="1"/>
              <a:t>Slovenia</a:t>
            </a:r>
            <a:r>
              <a:rPr lang="pl-PL" dirty="0"/>
              <a:t>, </a:t>
            </a:r>
            <a:r>
              <a:rPr lang="pl-PL" dirty="0" err="1"/>
              <a:t>Bulgaria</a:t>
            </a:r>
            <a:r>
              <a:rPr lang="pl-PL" dirty="0"/>
              <a:t> and </a:t>
            </a:r>
            <a:r>
              <a:rPr lang="pl-PL" dirty="0" err="1"/>
              <a:t>Lithuania</a:t>
            </a:r>
            <a:endParaRPr lang="pl-PL" dirty="0"/>
          </a:p>
          <a:p>
            <a:r>
              <a:rPr lang="pl-PL" dirty="0" err="1"/>
              <a:t>Activities</a:t>
            </a:r>
            <a:r>
              <a:rPr lang="pl-PL" dirty="0"/>
              <a:t>: </a:t>
            </a:r>
            <a:r>
              <a:rPr lang="en-GB" dirty="0"/>
              <a:t>digital literacy and language courses, vocational trainings, seminars on labour rights, provision of legal assistance, and the improvement of information and advisory services to migrants</a:t>
            </a:r>
            <a:endParaRPr lang="pl-PL" dirty="0"/>
          </a:p>
          <a:p>
            <a:r>
              <a:rPr lang="pl-PL" dirty="0"/>
              <a:t>ETUC </a:t>
            </a:r>
            <a:r>
              <a:rPr lang="pl-PL" dirty="0" err="1"/>
              <a:t>provides</a:t>
            </a:r>
            <a:r>
              <a:rPr lang="pl-PL" dirty="0"/>
              <a:t> a </a:t>
            </a:r>
            <a:r>
              <a:rPr lang="pl-PL" dirty="0" err="1"/>
              <a:t>transnational</a:t>
            </a:r>
            <a:r>
              <a:rPr lang="pl-PL" dirty="0"/>
              <a:t> component.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4B1D8B3-4280-6514-071C-A7A94AEAFF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6963"/>
            <a:ext cx="755970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495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6D164C-B94A-B3E3-A6EF-0CC580FEA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E248AA-E27B-4418-D82D-1FA9B3000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 err="1"/>
              <a:t>Thank</a:t>
            </a:r>
            <a:r>
              <a:rPr lang="pl-PL" dirty="0"/>
              <a:t> </a:t>
            </a:r>
            <a:r>
              <a:rPr lang="pl-PL" dirty="0" err="1"/>
              <a:t>you</a:t>
            </a:r>
            <a:r>
              <a:rPr lang="pl-PL" dirty="0"/>
              <a:t>!</a:t>
            </a:r>
          </a:p>
          <a:p>
            <a:pPr marL="0" indent="0" algn="ctr">
              <a:buNone/>
            </a:pPr>
            <a:r>
              <a:rPr lang="pl-PL" dirty="0">
                <a:hlinkClick r:id="rId2"/>
              </a:rPr>
              <a:t>polakowski@opzz.org.pl</a:t>
            </a:r>
            <a:r>
              <a:rPr lang="pl-PL" dirty="0"/>
              <a:t> 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EA1C869-4DBD-845F-92E7-A0CB1AB55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6963"/>
            <a:ext cx="755970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21619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Motyw pakietu Office</vt:lpstr>
      <vt:lpstr>Labour market inclusion  and integration- the OPZZ view</vt:lpstr>
      <vt:lpstr>Poland’s migration landscape has been changing rapidly</vt:lpstr>
      <vt:lpstr>Migrant workers in Poland are mostly Ukrainian, though the share declined (coverage of social insurance)</vt:lpstr>
      <vt:lpstr>Labour market integration challenges from OPZZ perspective</vt:lpstr>
      <vt:lpstr>Labour market integration challenges from OPZZ perspective</vt:lpstr>
      <vt:lpstr>Labour-Int III project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opzz3</dc:creator>
  <cp:lastModifiedBy>Amran Gemma</cp:lastModifiedBy>
  <cp:revision>8</cp:revision>
  <dcterms:created xsi:type="dcterms:W3CDTF">2026-05-04T07:19:48Z</dcterms:created>
  <dcterms:modified xsi:type="dcterms:W3CDTF">2026-05-04T14:07:15Z</dcterms:modified>
</cp:coreProperties>
</file>