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2.xml" ContentType="application/vnd.openxmlformats-officedocument.wordprocessingml.footer+xml"/>
  <Override PartName="/word/footer1.xml" ContentType="application/vnd.openxmlformats-officedocument.wordprocessingml.footer+xml"/>
  <Override PartName="/word/header1.xml" ContentType="application/vnd.openxmlformats-officedocument.wordprocessingml.header+xml"/>
  <Override PartName="/word/charts/chart18.xml" ContentType="application/vnd.openxmlformats-officedocument.drawingml.chart+xml"/>
  <Override PartName="/word/charts/colors17.xml" ContentType="application/vnd.ms-office.chartcolorstyle+xml"/>
  <Override PartName="/word/charts/style18.xml" ContentType="application/vnd.ms-office.chartstyle+xml"/>
  <Override PartName="/word/charts/colors18.xml" ContentType="application/vnd.ms-office.chartcolorstyle+xml"/>
  <Override PartName="/word/charts/chart20.xml" ContentType="application/vnd.openxmlformats-officedocument.drawingml.chart+xml"/>
  <Override PartName="/word/charts/colors19.xml" ContentType="application/vnd.ms-office.chartcolorstyle+xml"/>
  <Override PartName="/word/charts/style19.xml" ContentType="application/vnd.ms-office.chartstyle+xml"/>
  <Override PartName="/word/charts/chart19.xml" ContentType="application/vnd.openxmlformats-officedocument.drawingml.chart+xml"/>
  <Override PartName="/word/charts/style17.xml" ContentType="application/vnd.ms-office.chartstyle+xml"/>
  <Override PartName="/word/charts/style20.xml" ContentType="application/vnd.ms-office.chartstyle+xml"/>
  <Override PartName="/word/charts/colors16.xml" ContentType="application/vnd.ms-office.chartcolor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hart17.xml" ContentType="application/vnd.openxmlformats-officedocument.drawingml.chart+xml"/>
  <Override PartName="/word/charts/colors21.xml" ContentType="application/vnd.ms-office.chartcolorstyle+xml"/>
  <Override PartName="/word/charts/chart21.xml" ContentType="application/vnd.openxmlformats-officedocument.drawingml.chart+xml"/>
  <Override PartName="/word/charts/style21.xml" ContentType="application/vnd.ms-office.chartstyle+xml"/>
  <Override PartName="/word/charts/style13.xml" ContentType="application/vnd.ms-office.chart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theme/theme1.xml" ContentType="application/vnd.openxmlformats-officedocument.theme+xml"/>
  <Override PartName="/word/charts/colors20.xml" ContentType="application/vnd.ms-office.chartcolorstyle+xml"/>
  <Override PartName="/word/charts/style12.xml" ContentType="application/vnd.ms-office.chartstyle+xml"/>
  <Override PartName="/word/charts/colors12.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olors1.xml" ContentType="application/vnd.ms-office.chartcolorstyle+xml"/>
  <Override PartName="/word/charts/style1.xml" ContentType="application/vnd.ms-office.chartstyle+xml"/>
  <Override PartName="/word/charts/chart1.xml" ContentType="application/vnd.openxmlformats-officedocument.drawingml.chart+xml"/>
  <Override PartName="/word/charts/chart13.xml" ContentType="application/vnd.openxmlformats-officedocument.drawingml.chart+xml"/>
  <Override PartName="/word/charts/chart5.xml" ContentType="application/vnd.openxmlformats-officedocument.drawingml.chart+xml"/>
  <Override PartName="/word/charts/colors5.xml" ContentType="application/vnd.ms-office.chartcolor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5.xml" ContentType="application/vnd.ms-office.chartstyle+xml"/>
  <Override PartName="/word/charts/style9.xml" ContentType="application/vnd.ms-office.chartstyle+xml"/>
  <Override PartName="/word/charts/colors8.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style8.xml" ContentType="application/vnd.ms-office.chartstyle+xml"/>
  <Override PartName="/word/charts/chart8.xml" ContentType="application/vnd.openxmlformats-officedocument.drawingml.chart+xml"/>
  <Override PartName="/word/charts/chart9.xml" ContentType="application/vnd.openxmlformats-officedocument.drawingml.chart+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pic="http://schemas.openxmlformats.org/drawingml/2006/picture" xmlns:a14="http://schemas.microsoft.com/office/drawing/2010/main" xmlns:a16="http://schemas.microsoft.com/office/drawing/2014/main" xmlns:c="http://schemas.openxmlformats.org/drawingml/2006/char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bookmarkStart w:name="_GoBack" w:displacedByCustomXml="next" w:id="0"/>
    <w:bookmarkEnd w:displacedByCustomXml="next" w:id="0"/>
    <w:sdt>
      <w:sdtPr>
        <w:id w:val="1006097755"/>
        <w:docPartObj>
          <w:docPartGallery w:val="Cover Pages"/>
          <w:docPartUnique/>
        </w:docPartObj>
      </w:sdtPr>
      <w:sdtEndPr>
        <w:rPr>
          <w:noProof/>
          <w:webHidden/>
        </w:rPr>
      </w:sdtEndPr>
      <w:sdtContent>
        <w:p w:rsidRPr="00674505" w:rsidR="00674505" w:rsidP="00674505" w:rsidRDefault="00674505" w14:paraId="10DA7657" w14:textId="77777777"/>
        <w:p w:rsidRPr="00674505" w:rsidR="00674505" w:rsidP="00674505" w:rsidRDefault="00674505" w14:paraId="681BD6FD" w14:textId="7BC8D40A">
          <w:pPr>
            <w:pStyle w:val="Title"/>
            <w:rPr>
              <w:rFonts w:ascii="Times New Roman" w:hAnsi="Times New Roman" w:cs="Times New Roman"/>
              <w:b/>
              <w:bCs/>
              <w:noProof/>
            </w:rPr>
          </w:pPr>
          <w:r w:rsidRPr="00674505">
            <w:rPr>
              <w:rFonts w:ascii="Times New Roman" w:hAnsi="Times New Roman" w:cs="Times New Roman"/>
              <w:b/>
              <w:bCs/>
              <w:noProof/>
            </w:rPr>
            <w:t>NAT/968</w:t>
          </w:r>
          <w:r>
            <w:rPr>
              <w:rFonts w:ascii="Times New Roman" w:hAnsi="Times New Roman" w:cs="Times New Roman"/>
              <w:b/>
              <w:bCs/>
              <w:noProof/>
            </w:rPr>
            <w:t xml:space="preserve"> </w:t>
          </w:r>
          <w:r w:rsidRPr="00674505">
            <w:rPr>
              <w:rFonts w:ascii="Times New Roman" w:hAnsi="Times New Roman" w:cs="Times New Roman"/>
              <w:b/>
              <w:bCs/>
              <w:noProof/>
            </w:rPr>
            <w:t>TECHNICAL ANNEX</w:t>
          </w:r>
        </w:p>
        <w:p w:rsidRPr="00674505" w:rsidR="00674505" w:rsidP="00674505" w:rsidRDefault="00674505" w14:paraId="622F0ADB" w14:textId="4B8930B9">
          <w:pPr>
            <w:pStyle w:val="Subtitle"/>
            <w:rPr>
              <w:rFonts w:cs="Times New Roman"/>
              <w:noProof/>
            </w:rPr>
          </w:pPr>
          <w:r w:rsidRPr="00674505">
            <w:rPr>
              <w:rFonts w:cs="Times New Roman"/>
              <w:noProof/>
            </w:rPr>
            <w:t>Accompanying the Evaluation Report</w:t>
          </w:r>
        </w:p>
        <w:p w:rsidRPr="00674505" w:rsidR="00674505" w:rsidP="00674505" w:rsidRDefault="00674505" w14:paraId="0B4BDDE0" w14:textId="77777777">
          <w:pPr>
            <w:pStyle w:val="Subtitle"/>
            <w:rPr>
              <w:rFonts w:cs="Times New Roman"/>
              <w:noProof/>
            </w:rPr>
          </w:pPr>
        </w:p>
        <w:p w:rsidR="00674505" w:rsidP="00674505" w:rsidRDefault="00674505" w14:paraId="381996BF" w14:textId="77777777">
          <w:pPr>
            <w:pStyle w:val="NoSpacing"/>
            <w:jc w:val="right"/>
            <w:rPr>
              <w:rFonts w:cs="Times New Roman"/>
              <w:b/>
              <w:bCs/>
              <w:color w:val="215E99" w:themeColor="text2" w:themeTint="BF"/>
              <w:sz w:val="28"/>
              <w:szCs w:val="28"/>
              <w:lang w:val="en-US"/>
            </w:rPr>
          </w:pPr>
        </w:p>
        <w:p w:rsidRPr="00674505" w:rsidR="00674505" w:rsidP="00674505" w:rsidRDefault="00674505" w14:paraId="7D65B667" w14:textId="52523DCC">
          <w:pPr>
            <w:pStyle w:val="NoSpacing"/>
            <w:jc w:val="right"/>
            <w:rPr>
              <w:rFonts w:cs="Times New Roman"/>
              <w:b/>
              <w:bCs/>
              <w:color w:val="156082" w:themeColor="accent1"/>
              <w:sz w:val="28"/>
              <w:szCs w:val="28"/>
              <w:lang w:val="en-US"/>
            </w:rPr>
          </w:pPr>
          <w:r w:rsidRPr="00674505">
            <w:rPr>
              <w:rFonts w:cs="Times New Roman"/>
              <w:b/>
              <w:bCs/>
              <w:color w:val="215E99" w:themeColor="text2" w:themeTint="BF"/>
              <w:sz w:val="28"/>
              <w:szCs w:val="28"/>
              <w:lang w:val="en-US"/>
            </w:rPr>
            <w:t>Please note</w:t>
          </w:r>
        </w:p>
        <w:p w:rsidRPr="00674505" w:rsidR="00674505" w:rsidP="00674505" w:rsidRDefault="00674505" w14:paraId="42138F7E" w14:textId="77777777">
          <w:pPr>
            <w:pStyle w:val="NoSpacing"/>
            <w:rPr>
              <w:rFonts w:cs="Times New Roman"/>
              <w:color w:val="595959" w:themeColor="text1" w:themeTint="A6"/>
              <w:sz w:val="20"/>
              <w:szCs w:val="20"/>
              <w:lang w:val="en-US"/>
            </w:rPr>
          </w:pPr>
        </w:p>
        <w:p w:rsidRPr="00674505" w:rsidR="00674505" w:rsidP="00674505" w:rsidRDefault="00674505" w14:paraId="0374BB34" w14:textId="179A8F1C">
          <w:pPr>
            <w:pStyle w:val="NoSpacing"/>
            <w:ind w:left="1560" w:right="426"/>
            <w:jc w:val="both"/>
            <w:rPr>
              <w:rFonts w:cs="Times New Roman"/>
              <w:color w:val="595959" w:themeColor="text1" w:themeTint="A6"/>
              <w:lang w:val="en-US"/>
            </w:rPr>
          </w:pPr>
          <w:r w:rsidRPr="00674505">
            <w:rPr>
              <w:rFonts w:cs="Times New Roman"/>
              <w:color w:val="595959" w:themeColor="text1" w:themeTint="A6"/>
              <w:lang w:val="en-US"/>
            </w:rPr>
            <w:t xml:space="preserve">According to the Bureau decision on the practical arrangements for the implementation of </w:t>
          </w:r>
          <w:r w:rsidRPr="00674505">
            <w:rPr>
              <w:rFonts w:cs="Times New Roman"/>
              <w:b/>
              <w:bCs/>
              <w:color w:val="595959" w:themeColor="text1" w:themeTint="A6"/>
              <w:lang w:val="en-US"/>
            </w:rPr>
            <w:t>Evaluation reports, these shall be composed of clearly distinguished conclusions and recommendations and an appendix setting out a technical report</w:t>
          </w:r>
          <w:r w:rsidRPr="00674505">
            <w:rPr>
              <w:rFonts w:cs="Times New Roman"/>
              <w:color w:val="595959" w:themeColor="text1" w:themeTint="A6"/>
              <w:lang w:val="en-US"/>
            </w:rPr>
            <w:t>. The appendix shall include a list of the consultation activities undertaken and the findings of these consultations, as well as a list of the organisations consulted.</w:t>
          </w:r>
        </w:p>
        <w:p w:rsidRPr="00674505" w:rsidR="00674505" w:rsidP="00674505" w:rsidRDefault="00674505" w14:paraId="303E78FB" w14:textId="77777777">
          <w:pPr>
            <w:pStyle w:val="NoSpacing"/>
            <w:ind w:left="1560" w:right="426"/>
            <w:jc w:val="both"/>
            <w:rPr>
              <w:rFonts w:cs="Times New Roman"/>
              <w:color w:val="595959" w:themeColor="text1" w:themeTint="A6"/>
              <w:lang w:val="en-US"/>
            </w:rPr>
          </w:pPr>
        </w:p>
        <w:p w:rsidRPr="00674505" w:rsidR="00674505" w:rsidP="00674505" w:rsidRDefault="00674505" w14:paraId="67B40CC6" w14:textId="1029F1A0">
          <w:pPr>
            <w:pStyle w:val="NoSpacing"/>
            <w:ind w:left="1560" w:right="426"/>
            <w:jc w:val="both"/>
            <w:rPr>
              <w:rFonts w:cs="Times New Roman"/>
              <w:color w:val="595959" w:themeColor="text1" w:themeTint="A6"/>
              <w:lang w:val="en-US"/>
            </w:rPr>
          </w:pPr>
          <w:r w:rsidRPr="00674505">
            <w:rPr>
              <w:rFonts w:cs="Times New Roman"/>
              <w:color w:val="595959" w:themeColor="text1" w:themeTint="A6"/>
              <w:lang w:val="en-US"/>
            </w:rPr>
            <w:t>The Technical Annex is thus a part of the Evaluation Report, and the Study Group is asked to take note of it, and request modifications in case they find any inaccuracies in its content that do not correspond to the information gathered in the stakeholder consultations.</w:t>
          </w:r>
        </w:p>
        <w:p w:rsidRPr="00674505" w:rsidR="00674505" w:rsidP="00674505" w:rsidRDefault="00674505" w14:paraId="0BD880B3" w14:textId="575882BD">
          <w:pPr>
            <w:pStyle w:val="NoSpacing"/>
            <w:ind w:left="1560" w:right="426"/>
            <w:jc w:val="both"/>
            <w:rPr>
              <w:rFonts w:cs="Times New Roman"/>
              <w:b/>
              <w:bCs/>
              <w:color w:val="215E99" w:themeColor="text2" w:themeTint="BF"/>
              <w:lang w:val="en-US"/>
            </w:rPr>
          </w:pPr>
          <w:r w:rsidRPr="00674505">
            <w:rPr>
              <w:rFonts w:cs="Times New Roman"/>
              <w:b/>
              <w:bCs/>
              <w:color w:val="215E99" w:themeColor="text2" w:themeTint="BF"/>
              <w:lang w:val="en-US"/>
            </w:rPr>
            <w:t>The Technical Annex is published in English only. Any translation provided in other languages will be made through an automatic translator, it is not an official document</w:t>
          </w:r>
          <w:r>
            <w:rPr>
              <w:rFonts w:cs="Times New Roman"/>
              <w:b/>
              <w:bCs/>
              <w:color w:val="215E99" w:themeColor="text2" w:themeTint="BF"/>
              <w:lang w:val="en-US"/>
            </w:rPr>
            <w:t>,</w:t>
          </w:r>
          <w:r w:rsidRPr="00674505">
            <w:rPr>
              <w:rFonts w:cs="Times New Roman"/>
              <w:b/>
              <w:bCs/>
              <w:color w:val="215E99" w:themeColor="text2" w:themeTint="BF"/>
              <w:lang w:val="en-US"/>
            </w:rPr>
            <w:t xml:space="preserve"> and </w:t>
          </w:r>
          <w:r>
            <w:rPr>
              <w:rFonts w:cs="Times New Roman"/>
              <w:b/>
              <w:bCs/>
              <w:color w:val="215E99" w:themeColor="text2" w:themeTint="BF"/>
              <w:lang w:val="en-US"/>
            </w:rPr>
            <w:t xml:space="preserve">it </w:t>
          </w:r>
          <w:r w:rsidRPr="00674505">
            <w:rPr>
              <w:rFonts w:cs="Times New Roman"/>
              <w:b/>
              <w:bCs/>
              <w:color w:val="215E99" w:themeColor="text2" w:themeTint="BF"/>
              <w:lang w:val="en-US"/>
            </w:rPr>
            <w:t>can be used only as a working document.</w:t>
          </w:r>
        </w:p>
        <w:p w:rsidRPr="00674505" w:rsidR="00674505" w:rsidP="00674505" w:rsidRDefault="00674505" w14:paraId="78B161FB" w14:textId="77777777">
          <w:pPr>
            <w:pStyle w:val="NoSpacing"/>
            <w:ind w:left="1560" w:right="426"/>
            <w:jc w:val="both"/>
            <w:rPr>
              <w:rFonts w:cs="Times New Roman"/>
              <w:b/>
              <w:bCs/>
              <w:color w:val="215E99" w:themeColor="text2" w:themeTint="BF"/>
              <w:lang w:val="en-US"/>
            </w:rPr>
          </w:pPr>
        </w:p>
        <w:p w:rsidRPr="00674505" w:rsidR="00674505" w:rsidP="00674505" w:rsidRDefault="00674505" w14:paraId="015AEEBC" w14:textId="6385CEE5">
          <w:pPr>
            <w:pStyle w:val="NoSpacing"/>
            <w:ind w:left="1560" w:right="426"/>
            <w:jc w:val="both"/>
            <w:rPr>
              <w:rFonts w:cs="Times New Roman"/>
              <w:b/>
              <w:bCs/>
              <w:color w:val="595959" w:themeColor="text1" w:themeTint="A6"/>
              <w:sz w:val="20"/>
              <w:szCs w:val="20"/>
              <w:lang w:val="en-US"/>
            </w:rPr>
          </w:pPr>
          <w:r w:rsidRPr="00674505">
            <w:rPr>
              <w:rFonts w:cs="Times New Roman"/>
              <w:color w:val="595959" w:themeColor="text1" w:themeTint="A6"/>
              <w:lang w:val="en-US"/>
            </w:rPr>
            <w:t xml:space="preserve">As set out in article 48 of the Rules of Procedure, the draft report shall be submitted for adoption to the section concerned and then presented to the plenary session, which shall vote on the report and, where appropriate, on sending it to the other EU institutions. </w:t>
          </w:r>
          <w:r w:rsidRPr="00674505">
            <w:rPr>
              <w:rFonts w:cs="Times New Roman"/>
              <w:b/>
              <w:bCs/>
              <w:color w:val="595959" w:themeColor="text1" w:themeTint="A6"/>
              <w:lang w:val="en-US"/>
            </w:rPr>
            <w:t>Evaluation reports approved by the plenary for submission shall not be published in the Official Journal, but shall in all cases be made available, with their appendices, on the Committee's website</w:t>
          </w:r>
          <w:r w:rsidRPr="00674505">
            <w:rPr>
              <w:rFonts w:cs="Times New Roman"/>
              <w:color w:val="595959" w:themeColor="text1" w:themeTint="A6"/>
              <w:lang w:val="en-US"/>
            </w:rPr>
            <w:t>.</w:t>
          </w:r>
        </w:p>
        <w:p w:rsidRPr="00674505" w:rsidR="00674505" w:rsidP="00674505" w:rsidRDefault="00674505" w14:paraId="18855DDE" w14:textId="77777777">
          <w:pPr>
            <w:pStyle w:val="NoSpacing"/>
            <w:ind w:left="1560" w:right="426"/>
            <w:jc w:val="both"/>
            <w:rPr>
              <w:rFonts w:cs="Times New Roman"/>
              <w:color w:val="595959" w:themeColor="text1" w:themeTint="A6"/>
              <w:sz w:val="20"/>
              <w:szCs w:val="20"/>
              <w:lang w:val="en-US"/>
            </w:rPr>
          </w:pPr>
        </w:p>
        <w:p w:rsidR="00674505" w:rsidP="00674505" w:rsidRDefault="00674505" w14:paraId="379FC1E3" w14:textId="77777777">
          <w:pPr>
            <w:pStyle w:val="Subtitle"/>
            <w:spacing w:line="240" w:lineRule="auto"/>
            <w:ind w:left="1560" w:right="426"/>
            <w:rPr>
              <w:noProof/>
              <w:webHidden/>
            </w:rPr>
          </w:pPr>
        </w:p>
        <w:p w:rsidR="00674505" w:rsidP="00674505" w:rsidRDefault="00674505" w14:paraId="09445BF3" w14:textId="77777777">
          <w:pPr>
            <w:pStyle w:val="Subtitle"/>
            <w:spacing w:line="240" w:lineRule="auto"/>
            <w:ind w:left="1560" w:right="426"/>
            <w:rPr>
              <w:noProof/>
              <w:webHidden/>
            </w:rPr>
          </w:pPr>
        </w:p>
        <w:p w:rsidRPr="00674505" w:rsidR="00674505" w:rsidP="00674505" w:rsidRDefault="00674505" w14:paraId="1D5522D9" w14:textId="77777777">
          <w:pPr>
            <w:rPr>
              <w:webHidden/>
            </w:rPr>
          </w:pPr>
        </w:p>
        <w:p w:rsidRPr="00674505" w:rsidR="00674505" w:rsidP="00674505" w:rsidRDefault="00674505" w14:paraId="1E881F6B" w14:textId="77777777">
          <w:pPr>
            <w:spacing w:before="120" w:after="120" w:line="240" w:lineRule="atLeast"/>
            <w:ind w:left="2160"/>
            <w:jc w:val="right"/>
            <w:rPr>
              <w:b/>
              <w:bCs/>
              <w:color w:val="595959" w:themeColor="text1" w:themeTint="A6"/>
              <w:lang w:val="en-GB"/>
            </w:rPr>
          </w:pPr>
          <w:r w:rsidRPr="00674505">
            <w:rPr>
              <w:b/>
              <w:bCs/>
              <w:color w:val="595959" w:themeColor="text1" w:themeTint="A6"/>
              <w:lang w:val="en-GB"/>
            </w:rPr>
            <w:t>For comments, please contact the secretariat</w:t>
          </w:r>
        </w:p>
        <w:p w:rsidRPr="00674505" w:rsidR="00674505" w:rsidP="00674505" w:rsidRDefault="009170BE" w14:paraId="672A10CE" w14:textId="1F5F132A">
          <w:pPr>
            <w:spacing w:before="120" w:after="120" w:line="240" w:lineRule="atLeast"/>
            <w:ind w:left="2160"/>
            <w:jc w:val="right"/>
            <w:rPr>
              <w:b/>
              <w:bCs/>
              <w:color w:val="595959" w:themeColor="text1" w:themeTint="A6"/>
              <w:lang w:val="en-GB"/>
            </w:rPr>
          </w:pPr>
          <w:hyperlink w:history="1" r:id="rId11">
            <w:r w:rsidRPr="00674505" w:rsidR="00674505">
              <w:rPr>
                <w:rStyle w:val="Hyperlink"/>
                <w:b/>
                <w:bCs/>
              </w:rPr>
              <w:t>Igor.Caldeira@eesc.europa.eu</w:t>
            </w:r>
          </w:hyperlink>
          <w:r w:rsidRPr="00674505" w:rsidR="00674505">
            <w:rPr>
              <w:b/>
              <w:bCs/>
              <w:color w:val="595959" w:themeColor="text1" w:themeTint="A6"/>
            </w:rPr>
            <w:t xml:space="preserve"> and </w:t>
          </w:r>
          <w:hyperlink w:history="1" r:id="rId12">
            <w:r w:rsidRPr="00674505" w:rsidR="00674505">
              <w:rPr>
                <w:rStyle w:val="Hyperlink"/>
                <w:b/>
                <w:bCs/>
              </w:rPr>
              <w:t>Myrto.Kolyva@eesc.europa.eu</w:t>
            </w:r>
          </w:hyperlink>
        </w:p>
        <w:p w:rsidRPr="00674505" w:rsidR="00674505" w:rsidP="00674505" w:rsidRDefault="00674505" w14:paraId="4356B76D" w14:textId="06DDE26E">
          <w:pPr>
            <w:pStyle w:val="Subtitle"/>
            <w:spacing w:line="240" w:lineRule="auto"/>
            <w:ind w:left="1560" w:right="426"/>
            <w:rPr>
              <w:noProof/>
              <w:sz w:val="22"/>
              <w:szCs w:val="22"/>
              <w:lang w:eastAsia="fr-BE"/>
            </w:rPr>
          </w:pPr>
          <w:r w:rsidRPr="002E6118">
            <w:rPr>
              <w:noProof/>
            </w:rPr>
            <w:drawing>
              <wp:anchor distT="0" distB="360045" distL="114300" distR="114300" simplePos="0" relativeHeight="251658240" behindDoc="0" locked="0" layoutInCell="1" allowOverlap="1" wp14:editId="799C63A6" wp14:anchorId="4EE48FE3">
                <wp:simplePos x="0" y="0"/>
                <wp:positionH relativeFrom="margin">
                  <wp:posOffset>-524262</wp:posOffset>
                </wp:positionH>
                <wp:positionV relativeFrom="page">
                  <wp:posOffset>589529</wp:posOffset>
                </wp:positionV>
                <wp:extent cx="6840000" cy="1605600"/>
                <wp:effectExtent l="0" t="0" r="0" b="0"/>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EESC-Word-header-EN.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840000" cy="1605600"/>
                        </a:xfrm>
                        <a:prstGeom prst="rect">
                          <a:avLst/>
                        </a:prstGeom>
                      </pic:spPr>
                    </pic:pic>
                  </a:graphicData>
                </a:graphic>
                <wp14:sizeRelH relativeFrom="margin">
                  <wp14:pctWidth>0</wp14:pctWidth>
                </wp14:sizeRelH>
                <wp14:sizeRelV relativeFrom="margin">
                  <wp14:pctHeight>0</wp14:pctHeight>
                </wp14:sizeRelV>
              </wp:anchor>
            </w:drawing>
          </w:r>
          <w:r>
            <w:rPr>
              <w:noProof/>
              <w:webHidden/>
            </w:rPr>
            <w:br w:type="page"/>
          </w:r>
        </w:p>
        <w:p w:rsidR="00674505" w:rsidP="00674505" w:rsidRDefault="009170BE" w14:paraId="268935FA" w14:textId="70C7A7BD">
          <w:pPr>
            <w:rPr>
              <w:webHidden/>
            </w:rPr>
          </w:pPr>
        </w:p>
      </w:sdtContent>
    </w:sdt>
    <w:p w:rsidR="00674505" w:rsidRDefault="00674505" w14:paraId="09ECF751" w14:textId="77777777"/>
    <w:tbl>
      <w:tblPr>
        <w:tblStyle w:val="TableGrid"/>
        <w:tblpPr w:leftFromText="141" w:rightFromText="141" w:vertAnchor="text" w:horzAnchor="margin" w:tblpXSpec="center" w:tblpY="-77"/>
        <w:tblW w:w="0" w:type="auto"/>
        <w:jc w:val="center"/>
        <w:tblInd w:w="0" w:type="dxa"/>
        <w:tblLook w:val="04A0" w:firstRow="1" w:lastRow="0" w:firstColumn="1" w:lastColumn="0" w:noHBand="0" w:noVBand="1"/>
      </w:tblPr>
      <w:tblGrid>
        <w:gridCol w:w="9032"/>
      </w:tblGrid>
      <w:tr w:rsidRPr="004F3938" w:rsidR="00A91BE1" w:rsidTr="00495AB1" w14:paraId="4555160B" w14:textId="77777777">
        <w:trPr>
          <w:trHeight w:val="2400"/>
          <w:jc w:val="center"/>
        </w:trPr>
        <w:tc>
          <w:tcPr>
            <w:tcW w:w="9032" w:type="dxa"/>
            <w:tcBorders>
              <w:top w:val="single" w:color="auto" w:sz="4" w:space="0"/>
              <w:left w:val="single" w:color="auto" w:sz="4" w:space="0"/>
              <w:bottom w:val="single" w:color="auto" w:sz="4" w:space="0"/>
              <w:right w:val="single" w:color="auto" w:sz="4" w:space="0"/>
            </w:tcBorders>
            <w:shd w:val="clear" w:color="auto" w:fill="DAE9F7" w:themeFill="text2" w:themeFillTint="1A"/>
            <w:vAlign w:val="center"/>
            <w:hideMark/>
          </w:tcPr>
          <w:p w:rsidRPr="004F3938" w:rsidR="00F61D6F" w:rsidP="00522A18" w:rsidRDefault="00F61D6F" w14:paraId="1427E3D1" w14:textId="7FED7333">
            <w:pPr>
              <w:spacing w:before="120" w:after="120" w:line="240" w:lineRule="atLeast"/>
              <w:jc w:val="center"/>
              <w:rPr>
                <w:b/>
                <w:bCs/>
                <w:color w:val="000000" w:themeColor="text1"/>
                <w:sz w:val="36"/>
                <w:szCs w:val="36"/>
                <w:lang w:val="en-GB"/>
              </w:rPr>
            </w:pPr>
            <w:r w:rsidRPr="004F3938">
              <w:rPr>
                <w:b/>
                <w:bCs/>
                <w:color w:val="000000" w:themeColor="text1"/>
                <w:sz w:val="36"/>
                <w:szCs w:val="36"/>
                <w:lang w:val="en-GB"/>
              </w:rPr>
              <w:t xml:space="preserve">INTERIM EVALUATION </w:t>
            </w:r>
          </w:p>
          <w:p w:rsidRPr="004F3938" w:rsidR="00F61D6F" w:rsidP="00522A18" w:rsidRDefault="00F61D6F" w14:paraId="3B74164B" w14:textId="77777777">
            <w:pPr>
              <w:spacing w:before="120" w:after="120" w:line="240" w:lineRule="atLeast"/>
              <w:jc w:val="center"/>
              <w:rPr>
                <w:b/>
                <w:bCs/>
                <w:color w:val="000000" w:themeColor="text1"/>
                <w:sz w:val="36"/>
                <w:szCs w:val="36"/>
                <w:lang w:val="en-GB"/>
              </w:rPr>
            </w:pPr>
            <w:r w:rsidRPr="004F3938">
              <w:rPr>
                <w:b/>
                <w:bCs/>
                <w:color w:val="000000" w:themeColor="text1"/>
                <w:sz w:val="36"/>
                <w:szCs w:val="36"/>
                <w:lang w:val="en-GB"/>
              </w:rPr>
              <w:t xml:space="preserve">of the Common Agricultural Policy's </w:t>
            </w:r>
          </w:p>
          <w:p w:rsidRPr="004F3938" w:rsidR="00F61D6F" w:rsidP="00522A18" w:rsidRDefault="00F61D6F" w14:paraId="1E161390" w14:textId="1D6F0249">
            <w:pPr>
              <w:spacing w:before="120" w:after="120" w:line="240" w:lineRule="atLeast"/>
              <w:jc w:val="center"/>
              <w:rPr>
                <w:b/>
                <w:bCs/>
                <w:color w:val="000000" w:themeColor="text1"/>
                <w:sz w:val="36"/>
                <w:szCs w:val="36"/>
                <w:lang w:val="en-GB"/>
              </w:rPr>
            </w:pPr>
            <w:r w:rsidRPr="004F3938">
              <w:rPr>
                <w:b/>
                <w:bCs/>
                <w:color w:val="000000" w:themeColor="text1"/>
                <w:sz w:val="36"/>
                <w:szCs w:val="36"/>
                <w:lang w:val="en-GB"/>
              </w:rPr>
              <w:t>delivery on its objectives (2023–2027)</w:t>
            </w:r>
          </w:p>
          <w:p w:rsidRPr="004F3938" w:rsidR="008B171A" w:rsidP="00522A18" w:rsidRDefault="00F61D6F" w14:paraId="401083DF" w14:textId="4FF94BB6">
            <w:pPr>
              <w:spacing w:before="120" w:after="120" w:line="240" w:lineRule="atLeast"/>
              <w:jc w:val="center"/>
              <w:rPr>
                <w:b/>
                <w:bCs/>
                <w:i/>
                <w:iCs/>
                <w:color w:val="000000" w:themeColor="text1"/>
                <w:sz w:val="28"/>
                <w:szCs w:val="28"/>
                <w:lang w:val="en-GB"/>
              </w:rPr>
            </w:pPr>
            <w:r w:rsidRPr="004F3938">
              <w:rPr>
                <w:b/>
                <w:bCs/>
                <w:i/>
                <w:iCs/>
                <w:color w:val="000000" w:themeColor="text1"/>
                <w:sz w:val="36"/>
                <w:szCs w:val="36"/>
                <w:lang w:val="en-GB"/>
              </w:rPr>
              <w:t>NAT/968</w:t>
            </w:r>
          </w:p>
          <w:p w:rsidRPr="004F3938" w:rsidR="00A91BE1" w:rsidP="00522A18" w:rsidRDefault="00A91BE1" w14:paraId="065D5366" w14:textId="77777777">
            <w:pPr>
              <w:spacing w:before="120" w:after="120" w:line="240" w:lineRule="atLeast"/>
              <w:jc w:val="center"/>
              <w:rPr>
                <w:sz w:val="28"/>
                <w:szCs w:val="28"/>
                <w:lang w:val="en-GB"/>
              </w:rPr>
            </w:pPr>
            <w:r w:rsidRPr="004F3938">
              <w:rPr>
                <w:i/>
                <w:iCs/>
                <w:color w:val="000000" w:themeColor="text1"/>
                <w:sz w:val="28"/>
                <w:szCs w:val="28"/>
                <w:lang w:val="en-GB"/>
              </w:rPr>
              <w:t>Technical annex</w:t>
            </w:r>
          </w:p>
        </w:tc>
      </w:tr>
    </w:tbl>
    <w:p w:rsidRPr="004F3938" w:rsidR="00A91BE1" w:rsidP="00522A18" w:rsidRDefault="00A91BE1" w14:paraId="6C3B815B" w14:textId="77777777">
      <w:pPr>
        <w:spacing w:before="120" w:after="120" w:line="240" w:lineRule="atLeast"/>
        <w:rPr>
          <w:lang w:val="en-GB"/>
        </w:rPr>
      </w:pPr>
    </w:p>
    <w:p w:rsidRPr="004F3938" w:rsidR="00A91BE1" w:rsidP="00522A18" w:rsidRDefault="00A91BE1" w14:paraId="41DE6656" w14:textId="571EACA0">
      <w:pPr>
        <w:spacing w:before="120" w:after="120" w:line="240" w:lineRule="atLeast"/>
        <w:rPr>
          <w:lang w:val="en-GB"/>
        </w:rPr>
      </w:pPr>
    </w:p>
    <w:sdt>
      <w:sdtPr>
        <w:rPr>
          <w:rFonts w:eastAsia="Times New Roman" w:cs="Times New Roman"/>
          <w:b w:val="0"/>
          <w:color w:val="auto"/>
          <w:sz w:val="22"/>
          <w:szCs w:val="22"/>
          <w:lang w:val="en-GB"/>
        </w:rPr>
        <w:id w:val="-1742783689"/>
        <w:docPartObj>
          <w:docPartGallery w:val="Table of Contents"/>
          <w:docPartUnique/>
        </w:docPartObj>
      </w:sdtPr>
      <w:sdtEndPr>
        <w:rPr>
          <w:bCs/>
        </w:rPr>
      </w:sdtEndPr>
      <w:sdtContent>
        <w:p w:rsidRPr="004F3938" w:rsidR="00A91BE1" w:rsidP="00522A18" w:rsidRDefault="00A91BE1" w14:paraId="0C08C8D6" w14:textId="77777777">
          <w:pPr>
            <w:pStyle w:val="TOCHeading"/>
            <w:spacing w:before="120" w:after="120" w:line="240" w:lineRule="atLeast"/>
            <w:rPr>
              <w:rFonts w:cs="Times New Roman"/>
              <w:lang w:val="en-GB"/>
            </w:rPr>
          </w:pPr>
          <w:r w:rsidRPr="004F3938">
            <w:rPr>
              <w:rFonts w:cs="Times New Roman"/>
              <w:lang w:val="en-GB"/>
            </w:rPr>
            <w:t>Table of contents</w:t>
          </w:r>
        </w:p>
        <w:p w:rsidRPr="004F3938" w:rsidR="00A91BE1" w:rsidP="00522A18" w:rsidRDefault="00A91BE1" w14:paraId="480D7A2E" w14:textId="77777777">
          <w:pPr>
            <w:spacing w:before="120" w:after="120" w:line="240" w:lineRule="atLeast"/>
            <w:rPr>
              <w:lang w:val="en-GB"/>
            </w:rPr>
          </w:pPr>
        </w:p>
        <w:p w:rsidR="002536E4" w:rsidRDefault="00A91BE1" w14:paraId="63F3697E" w14:textId="2D30FE9C">
          <w:pPr>
            <w:pStyle w:val="TOC1"/>
            <w:rPr>
              <w:rFonts w:asciiTheme="minorHAnsi" w:hAnsiTheme="minorHAnsi" w:eastAsiaTheme="minorEastAsia" w:cstheme="minorBidi"/>
              <w:b w:val="0"/>
              <w:kern w:val="2"/>
              <w:sz w:val="24"/>
              <w:szCs w:val="24"/>
              <w14:ligatures w14:val="standardContextual"/>
            </w:rPr>
          </w:pPr>
          <w:r w:rsidRPr="004F3938">
            <w:fldChar w:fldCharType="begin"/>
          </w:r>
          <w:r w:rsidRPr="004F3938">
            <w:rPr>
              <w:noProof w:val="0"/>
            </w:rPr>
            <w:instrText xml:space="preserve"> TOC \o "1-3" \h \z \u </w:instrText>
          </w:r>
          <w:r w:rsidRPr="004F3938">
            <w:fldChar w:fldCharType="separate"/>
          </w:r>
          <w:hyperlink w:history="1" w:anchor="_Toc224750018">
            <w:r w:rsidRPr="0079712A" w:rsidR="002536E4">
              <w:rPr>
                <w:rStyle w:val="Hyperlink"/>
              </w:rPr>
              <w:t>1. Introduction</w:t>
            </w:r>
            <w:r w:rsidR="002536E4">
              <w:rPr>
                <w:webHidden/>
              </w:rPr>
              <w:tab/>
            </w:r>
            <w:r w:rsidR="002536E4">
              <w:rPr>
                <w:webHidden/>
              </w:rPr>
              <w:fldChar w:fldCharType="begin"/>
            </w:r>
            <w:r w:rsidR="002536E4">
              <w:rPr>
                <w:webHidden/>
              </w:rPr>
              <w:instrText xml:space="preserve"> PAGEREF _Toc224750018 \h </w:instrText>
            </w:r>
            <w:r w:rsidR="002536E4">
              <w:rPr>
                <w:webHidden/>
              </w:rPr>
            </w:r>
            <w:r w:rsidR="002536E4">
              <w:rPr>
                <w:webHidden/>
              </w:rPr>
              <w:fldChar w:fldCharType="separate"/>
            </w:r>
            <w:r w:rsidR="007C51D2">
              <w:rPr>
                <w:webHidden/>
              </w:rPr>
              <w:t>1</w:t>
            </w:r>
            <w:r w:rsidR="002536E4">
              <w:rPr>
                <w:webHidden/>
              </w:rPr>
              <w:fldChar w:fldCharType="end"/>
            </w:r>
          </w:hyperlink>
        </w:p>
        <w:p w:rsidR="002536E4" w:rsidRDefault="009170BE" w14:paraId="0C230388" w14:textId="5B3D490F">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19">
            <w:r w:rsidRPr="0079712A" w:rsidR="002536E4">
              <w:rPr>
                <w:rStyle w:val="Hyperlink"/>
                <w:noProof/>
                <w:lang w:val="en-GB"/>
              </w:rPr>
              <w:t xml:space="preserve">1.1 </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Focus of the evaluation</w:t>
            </w:r>
            <w:r w:rsidR="002536E4">
              <w:rPr>
                <w:noProof/>
                <w:webHidden/>
              </w:rPr>
              <w:tab/>
            </w:r>
            <w:r w:rsidR="002536E4">
              <w:rPr>
                <w:noProof/>
                <w:webHidden/>
              </w:rPr>
              <w:fldChar w:fldCharType="begin"/>
            </w:r>
            <w:r w:rsidR="002536E4">
              <w:rPr>
                <w:noProof/>
                <w:webHidden/>
              </w:rPr>
              <w:instrText xml:space="preserve"> PAGEREF _Toc224750019 \h </w:instrText>
            </w:r>
            <w:r w:rsidR="002536E4">
              <w:rPr>
                <w:noProof/>
                <w:webHidden/>
              </w:rPr>
            </w:r>
            <w:r w:rsidR="002536E4">
              <w:rPr>
                <w:noProof/>
                <w:webHidden/>
              </w:rPr>
              <w:fldChar w:fldCharType="separate"/>
            </w:r>
            <w:r w:rsidR="007C51D2">
              <w:rPr>
                <w:noProof/>
                <w:webHidden/>
              </w:rPr>
              <w:t>1</w:t>
            </w:r>
            <w:r w:rsidR="002536E4">
              <w:rPr>
                <w:noProof/>
                <w:webHidden/>
              </w:rPr>
              <w:fldChar w:fldCharType="end"/>
            </w:r>
          </w:hyperlink>
        </w:p>
        <w:p w:rsidR="002536E4" w:rsidRDefault="009170BE" w14:paraId="364B3C71" w14:textId="6FE97B8C">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20">
            <w:r w:rsidRPr="0079712A" w:rsidR="002536E4">
              <w:rPr>
                <w:rStyle w:val="Hyperlink"/>
                <w:noProof/>
                <w:lang w:val="en-GB"/>
              </w:rPr>
              <w:t xml:space="preserve">1.2 </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Methodology and study group</w:t>
            </w:r>
            <w:r w:rsidR="002536E4">
              <w:rPr>
                <w:noProof/>
                <w:webHidden/>
              </w:rPr>
              <w:tab/>
            </w:r>
            <w:r w:rsidR="002536E4">
              <w:rPr>
                <w:noProof/>
                <w:webHidden/>
              </w:rPr>
              <w:fldChar w:fldCharType="begin"/>
            </w:r>
            <w:r w:rsidR="002536E4">
              <w:rPr>
                <w:noProof/>
                <w:webHidden/>
              </w:rPr>
              <w:instrText xml:space="preserve"> PAGEREF _Toc224750020 \h </w:instrText>
            </w:r>
            <w:r w:rsidR="002536E4">
              <w:rPr>
                <w:noProof/>
                <w:webHidden/>
              </w:rPr>
            </w:r>
            <w:r w:rsidR="002536E4">
              <w:rPr>
                <w:noProof/>
                <w:webHidden/>
              </w:rPr>
              <w:fldChar w:fldCharType="separate"/>
            </w:r>
            <w:r w:rsidR="007C51D2">
              <w:rPr>
                <w:noProof/>
                <w:webHidden/>
              </w:rPr>
              <w:t>3</w:t>
            </w:r>
            <w:r w:rsidR="002536E4">
              <w:rPr>
                <w:noProof/>
                <w:webHidden/>
              </w:rPr>
              <w:fldChar w:fldCharType="end"/>
            </w:r>
          </w:hyperlink>
        </w:p>
        <w:p w:rsidR="002536E4" w:rsidRDefault="009170BE" w14:paraId="7F5A9230" w14:textId="3DED8546">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21">
            <w:r w:rsidRPr="0079712A" w:rsidR="002536E4">
              <w:rPr>
                <w:rStyle w:val="Hyperlink"/>
                <w:bCs/>
                <w:noProof/>
                <w:lang w:val="en-GB"/>
              </w:rPr>
              <w:t xml:space="preserve">1.3 </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bCs/>
                <w:noProof/>
                <w:lang w:val="en-GB"/>
              </w:rPr>
              <w:t>Fact-finding meetings</w:t>
            </w:r>
            <w:r w:rsidR="002536E4">
              <w:rPr>
                <w:noProof/>
                <w:webHidden/>
              </w:rPr>
              <w:tab/>
            </w:r>
            <w:r w:rsidR="002536E4">
              <w:rPr>
                <w:noProof/>
                <w:webHidden/>
              </w:rPr>
              <w:fldChar w:fldCharType="begin"/>
            </w:r>
            <w:r w:rsidR="002536E4">
              <w:rPr>
                <w:noProof/>
                <w:webHidden/>
              </w:rPr>
              <w:instrText xml:space="preserve"> PAGEREF _Toc224750021 \h </w:instrText>
            </w:r>
            <w:r w:rsidR="002536E4">
              <w:rPr>
                <w:noProof/>
                <w:webHidden/>
              </w:rPr>
            </w:r>
            <w:r w:rsidR="002536E4">
              <w:rPr>
                <w:noProof/>
                <w:webHidden/>
              </w:rPr>
              <w:fldChar w:fldCharType="separate"/>
            </w:r>
            <w:r w:rsidR="007C51D2">
              <w:rPr>
                <w:noProof/>
                <w:webHidden/>
              </w:rPr>
              <w:t>5</w:t>
            </w:r>
            <w:r w:rsidR="002536E4">
              <w:rPr>
                <w:noProof/>
                <w:webHidden/>
              </w:rPr>
              <w:fldChar w:fldCharType="end"/>
            </w:r>
          </w:hyperlink>
        </w:p>
        <w:p w:rsidR="002536E4" w:rsidRDefault="009170BE" w14:paraId="50A74528" w14:textId="1CBDE7AA">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22">
            <w:r w:rsidRPr="0079712A" w:rsidR="002536E4">
              <w:rPr>
                <w:rStyle w:val="Hyperlink"/>
                <w:bCs/>
                <w:noProof/>
                <w:lang w:val="en-GB"/>
              </w:rPr>
              <w:t xml:space="preserve">1.4 </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bCs/>
                <w:noProof/>
                <w:lang w:val="en-GB"/>
              </w:rPr>
              <w:t>Questionnaire</w:t>
            </w:r>
            <w:r w:rsidR="002536E4">
              <w:rPr>
                <w:noProof/>
                <w:webHidden/>
              </w:rPr>
              <w:tab/>
            </w:r>
            <w:r w:rsidR="002536E4">
              <w:rPr>
                <w:noProof/>
                <w:webHidden/>
              </w:rPr>
              <w:fldChar w:fldCharType="begin"/>
            </w:r>
            <w:r w:rsidR="002536E4">
              <w:rPr>
                <w:noProof/>
                <w:webHidden/>
              </w:rPr>
              <w:instrText xml:space="preserve"> PAGEREF _Toc224750022 \h </w:instrText>
            </w:r>
            <w:r w:rsidR="002536E4">
              <w:rPr>
                <w:noProof/>
                <w:webHidden/>
              </w:rPr>
            </w:r>
            <w:r w:rsidR="002536E4">
              <w:rPr>
                <w:noProof/>
                <w:webHidden/>
              </w:rPr>
              <w:fldChar w:fldCharType="separate"/>
            </w:r>
            <w:r w:rsidR="007C51D2">
              <w:rPr>
                <w:noProof/>
                <w:webHidden/>
              </w:rPr>
              <w:t>6</w:t>
            </w:r>
            <w:r w:rsidR="002536E4">
              <w:rPr>
                <w:noProof/>
                <w:webHidden/>
              </w:rPr>
              <w:fldChar w:fldCharType="end"/>
            </w:r>
          </w:hyperlink>
        </w:p>
        <w:p w:rsidR="002536E4" w:rsidRDefault="009170BE" w14:paraId="3C14E3FA" w14:textId="301C84B0">
          <w:pPr>
            <w:pStyle w:val="TOC1"/>
            <w:rPr>
              <w:rFonts w:asciiTheme="minorHAnsi" w:hAnsiTheme="minorHAnsi" w:eastAsiaTheme="minorEastAsia" w:cstheme="minorBidi"/>
              <w:b w:val="0"/>
              <w:kern w:val="2"/>
              <w:sz w:val="24"/>
              <w:szCs w:val="24"/>
              <w14:ligatures w14:val="standardContextual"/>
            </w:rPr>
          </w:pPr>
          <w:hyperlink w:history="1" w:anchor="_Toc224750023">
            <w:r w:rsidRPr="0079712A" w:rsidR="002536E4">
              <w:rPr>
                <w:rStyle w:val="Hyperlink"/>
              </w:rPr>
              <w:t>2.</w:t>
            </w:r>
            <w:r w:rsidR="005E58B1">
              <w:rPr>
                <w:rFonts w:asciiTheme="minorHAnsi" w:hAnsiTheme="minorHAnsi" w:eastAsiaTheme="minorEastAsia" w:cstheme="minorBidi"/>
                <w:b w:val="0"/>
                <w:kern w:val="2"/>
                <w:sz w:val="24"/>
                <w:szCs w:val="24"/>
                <w14:ligatures w14:val="standardContextual"/>
              </w:rPr>
              <w:t xml:space="preserve"> </w:t>
            </w:r>
            <w:r w:rsidRPr="0079712A" w:rsidR="002536E4">
              <w:rPr>
                <w:rStyle w:val="Hyperlink"/>
              </w:rPr>
              <w:t>Policy overview</w:t>
            </w:r>
            <w:r w:rsidR="002536E4">
              <w:rPr>
                <w:webHidden/>
              </w:rPr>
              <w:tab/>
            </w:r>
            <w:r w:rsidR="002536E4">
              <w:rPr>
                <w:webHidden/>
              </w:rPr>
              <w:fldChar w:fldCharType="begin"/>
            </w:r>
            <w:r w:rsidR="002536E4">
              <w:rPr>
                <w:webHidden/>
              </w:rPr>
              <w:instrText xml:space="preserve"> PAGEREF _Toc224750023 \h </w:instrText>
            </w:r>
            <w:r w:rsidR="002536E4">
              <w:rPr>
                <w:webHidden/>
              </w:rPr>
            </w:r>
            <w:r w:rsidR="002536E4">
              <w:rPr>
                <w:webHidden/>
              </w:rPr>
              <w:fldChar w:fldCharType="separate"/>
            </w:r>
            <w:r w:rsidR="007C51D2">
              <w:rPr>
                <w:webHidden/>
              </w:rPr>
              <w:t>8</w:t>
            </w:r>
            <w:r w:rsidR="002536E4">
              <w:rPr>
                <w:webHidden/>
              </w:rPr>
              <w:fldChar w:fldCharType="end"/>
            </w:r>
          </w:hyperlink>
        </w:p>
        <w:p w:rsidR="002536E4" w:rsidRDefault="009170BE" w14:paraId="087ABC80" w14:textId="20C3169D">
          <w:pPr>
            <w:pStyle w:val="TOC2"/>
            <w:tabs>
              <w:tab w:val="right" w:leader="dot" w:pos="9063"/>
            </w:tabs>
            <w:rPr>
              <w:rFonts w:asciiTheme="minorHAnsi" w:hAnsiTheme="minorHAnsi" w:eastAsiaTheme="minorEastAsia" w:cstheme="minorBidi"/>
              <w:noProof/>
              <w:kern w:val="2"/>
              <w:sz w:val="24"/>
              <w:szCs w:val="24"/>
              <w14:ligatures w14:val="standardContextual"/>
            </w:rPr>
          </w:pPr>
          <w:hyperlink w:history="1" w:anchor="_Toc224750024">
            <w:r w:rsidRPr="0079712A" w:rsidR="002536E4">
              <w:rPr>
                <w:rStyle w:val="Hyperlink"/>
                <w:noProof/>
                <w:lang w:val="en-GB"/>
              </w:rPr>
              <w:t>2.1. General overview</w:t>
            </w:r>
            <w:r w:rsidR="002536E4">
              <w:rPr>
                <w:noProof/>
                <w:webHidden/>
              </w:rPr>
              <w:tab/>
            </w:r>
            <w:r w:rsidR="002536E4">
              <w:rPr>
                <w:noProof/>
                <w:webHidden/>
              </w:rPr>
              <w:fldChar w:fldCharType="begin"/>
            </w:r>
            <w:r w:rsidR="002536E4">
              <w:rPr>
                <w:noProof/>
                <w:webHidden/>
              </w:rPr>
              <w:instrText xml:space="preserve"> PAGEREF _Toc224750024 \h </w:instrText>
            </w:r>
            <w:r w:rsidR="002536E4">
              <w:rPr>
                <w:noProof/>
                <w:webHidden/>
              </w:rPr>
            </w:r>
            <w:r w:rsidR="002536E4">
              <w:rPr>
                <w:noProof/>
                <w:webHidden/>
              </w:rPr>
              <w:fldChar w:fldCharType="separate"/>
            </w:r>
            <w:r w:rsidR="007C51D2">
              <w:rPr>
                <w:noProof/>
                <w:webHidden/>
              </w:rPr>
              <w:t>8</w:t>
            </w:r>
            <w:r w:rsidR="002536E4">
              <w:rPr>
                <w:noProof/>
                <w:webHidden/>
              </w:rPr>
              <w:fldChar w:fldCharType="end"/>
            </w:r>
          </w:hyperlink>
        </w:p>
        <w:p w:rsidR="002536E4" w:rsidRDefault="009170BE" w14:paraId="679E2355" w14:textId="2014E177">
          <w:pPr>
            <w:pStyle w:val="TOC2"/>
            <w:tabs>
              <w:tab w:val="right" w:leader="dot" w:pos="9063"/>
            </w:tabs>
            <w:rPr>
              <w:rFonts w:asciiTheme="minorHAnsi" w:hAnsiTheme="minorHAnsi" w:eastAsiaTheme="minorEastAsia" w:cstheme="minorBidi"/>
              <w:noProof/>
              <w:kern w:val="2"/>
              <w:sz w:val="24"/>
              <w:szCs w:val="24"/>
              <w14:ligatures w14:val="standardContextual"/>
            </w:rPr>
          </w:pPr>
          <w:hyperlink w:history="1" w:anchor="_Toc224750025">
            <w:r w:rsidRPr="0079712A" w:rsidR="002536E4">
              <w:rPr>
                <w:rStyle w:val="Hyperlink"/>
                <w:noProof/>
                <w:lang w:val="en-GB"/>
              </w:rPr>
              <w:t xml:space="preserve">2.2. </w:t>
            </w:r>
            <w:r w:rsidRPr="0079712A" w:rsidR="002536E4">
              <w:rPr>
                <w:rStyle w:val="Hyperlink"/>
                <w:bCs/>
                <w:noProof/>
                <w:lang w:val="en-GB"/>
              </w:rPr>
              <w:t>Implementation in the selected Member States</w:t>
            </w:r>
            <w:r w:rsidR="002536E4">
              <w:rPr>
                <w:noProof/>
                <w:webHidden/>
              </w:rPr>
              <w:tab/>
            </w:r>
            <w:r w:rsidR="002536E4">
              <w:rPr>
                <w:noProof/>
                <w:webHidden/>
              </w:rPr>
              <w:fldChar w:fldCharType="begin"/>
            </w:r>
            <w:r w:rsidR="002536E4">
              <w:rPr>
                <w:noProof/>
                <w:webHidden/>
              </w:rPr>
              <w:instrText xml:space="preserve"> PAGEREF _Toc224750025 \h </w:instrText>
            </w:r>
            <w:r w:rsidR="002536E4">
              <w:rPr>
                <w:noProof/>
                <w:webHidden/>
              </w:rPr>
            </w:r>
            <w:r w:rsidR="002536E4">
              <w:rPr>
                <w:noProof/>
                <w:webHidden/>
              </w:rPr>
              <w:fldChar w:fldCharType="separate"/>
            </w:r>
            <w:r w:rsidR="007C51D2">
              <w:rPr>
                <w:noProof/>
                <w:webHidden/>
              </w:rPr>
              <w:t>14</w:t>
            </w:r>
            <w:r w:rsidR="002536E4">
              <w:rPr>
                <w:noProof/>
                <w:webHidden/>
              </w:rPr>
              <w:fldChar w:fldCharType="end"/>
            </w:r>
          </w:hyperlink>
        </w:p>
        <w:p w:rsidR="002536E4" w:rsidP="002536E4" w:rsidRDefault="009170BE" w14:paraId="38BE73DB" w14:textId="5935AD8C">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26">
            <w:r w:rsidRPr="0079712A" w:rsidR="002536E4">
              <w:rPr>
                <w:rStyle w:val="Hyperlink"/>
                <w:i/>
                <w:iCs/>
                <w:noProof/>
                <w:lang w:val="en-GB"/>
              </w:rPr>
              <w:t>Austria</w:t>
            </w:r>
            <w:r w:rsidR="002536E4">
              <w:rPr>
                <w:noProof/>
                <w:webHidden/>
              </w:rPr>
              <w:tab/>
            </w:r>
            <w:r w:rsidR="002536E4">
              <w:rPr>
                <w:noProof/>
                <w:webHidden/>
              </w:rPr>
              <w:fldChar w:fldCharType="begin"/>
            </w:r>
            <w:r w:rsidR="002536E4">
              <w:rPr>
                <w:noProof/>
                <w:webHidden/>
              </w:rPr>
              <w:instrText xml:space="preserve"> PAGEREF _Toc224750026 \h </w:instrText>
            </w:r>
            <w:r w:rsidR="002536E4">
              <w:rPr>
                <w:noProof/>
                <w:webHidden/>
              </w:rPr>
            </w:r>
            <w:r w:rsidR="002536E4">
              <w:rPr>
                <w:noProof/>
                <w:webHidden/>
              </w:rPr>
              <w:fldChar w:fldCharType="separate"/>
            </w:r>
            <w:r w:rsidR="007C51D2">
              <w:rPr>
                <w:noProof/>
                <w:webHidden/>
              </w:rPr>
              <w:t>14</w:t>
            </w:r>
            <w:r w:rsidR="002536E4">
              <w:rPr>
                <w:noProof/>
                <w:webHidden/>
              </w:rPr>
              <w:fldChar w:fldCharType="end"/>
            </w:r>
          </w:hyperlink>
        </w:p>
        <w:p w:rsidR="002536E4" w:rsidP="002536E4" w:rsidRDefault="009170BE" w14:paraId="7D6F7BAF" w14:textId="724A7742">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27">
            <w:r w:rsidRPr="0079712A" w:rsidR="002536E4">
              <w:rPr>
                <w:rStyle w:val="Hyperlink"/>
                <w:i/>
                <w:iCs/>
                <w:noProof/>
                <w:lang w:val="en-GB"/>
              </w:rPr>
              <w:t>Ireland</w:t>
            </w:r>
            <w:r w:rsidR="002536E4">
              <w:rPr>
                <w:noProof/>
                <w:webHidden/>
              </w:rPr>
              <w:tab/>
            </w:r>
            <w:r w:rsidR="002536E4">
              <w:rPr>
                <w:noProof/>
                <w:webHidden/>
              </w:rPr>
              <w:fldChar w:fldCharType="begin"/>
            </w:r>
            <w:r w:rsidR="002536E4">
              <w:rPr>
                <w:noProof/>
                <w:webHidden/>
              </w:rPr>
              <w:instrText xml:space="preserve"> PAGEREF _Toc224750027 \h </w:instrText>
            </w:r>
            <w:r w:rsidR="002536E4">
              <w:rPr>
                <w:noProof/>
                <w:webHidden/>
              </w:rPr>
            </w:r>
            <w:r w:rsidR="002536E4">
              <w:rPr>
                <w:noProof/>
                <w:webHidden/>
              </w:rPr>
              <w:fldChar w:fldCharType="separate"/>
            </w:r>
            <w:r w:rsidR="007C51D2">
              <w:rPr>
                <w:noProof/>
                <w:webHidden/>
              </w:rPr>
              <w:t>19</w:t>
            </w:r>
            <w:r w:rsidR="002536E4">
              <w:rPr>
                <w:noProof/>
                <w:webHidden/>
              </w:rPr>
              <w:fldChar w:fldCharType="end"/>
            </w:r>
          </w:hyperlink>
        </w:p>
        <w:p w:rsidR="002536E4" w:rsidP="002536E4" w:rsidRDefault="009170BE" w14:paraId="38E8F4B1" w14:textId="4474E8C8">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28">
            <w:r w:rsidRPr="0079712A" w:rsidR="002536E4">
              <w:rPr>
                <w:rStyle w:val="Hyperlink"/>
                <w:i/>
                <w:iCs/>
                <w:noProof/>
                <w:lang w:val="en-GB"/>
              </w:rPr>
              <w:t>Italy</w:t>
            </w:r>
            <w:r w:rsidR="002536E4">
              <w:rPr>
                <w:noProof/>
                <w:webHidden/>
              </w:rPr>
              <w:tab/>
            </w:r>
            <w:r w:rsidR="002536E4">
              <w:rPr>
                <w:noProof/>
                <w:webHidden/>
              </w:rPr>
              <w:fldChar w:fldCharType="begin"/>
            </w:r>
            <w:r w:rsidR="002536E4">
              <w:rPr>
                <w:noProof/>
                <w:webHidden/>
              </w:rPr>
              <w:instrText xml:space="preserve"> PAGEREF _Toc224750028 \h </w:instrText>
            </w:r>
            <w:r w:rsidR="002536E4">
              <w:rPr>
                <w:noProof/>
                <w:webHidden/>
              </w:rPr>
            </w:r>
            <w:r w:rsidR="002536E4">
              <w:rPr>
                <w:noProof/>
                <w:webHidden/>
              </w:rPr>
              <w:fldChar w:fldCharType="separate"/>
            </w:r>
            <w:r w:rsidR="007C51D2">
              <w:rPr>
                <w:noProof/>
                <w:webHidden/>
              </w:rPr>
              <w:t>23</w:t>
            </w:r>
            <w:r w:rsidR="002536E4">
              <w:rPr>
                <w:noProof/>
                <w:webHidden/>
              </w:rPr>
              <w:fldChar w:fldCharType="end"/>
            </w:r>
          </w:hyperlink>
        </w:p>
        <w:p w:rsidR="002536E4" w:rsidP="002536E4" w:rsidRDefault="009170BE" w14:paraId="5BFFF78D" w14:textId="336357CE">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29">
            <w:r w:rsidRPr="0079712A" w:rsidR="002536E4">
              <w:rPr>
                <w:rStyle w:val="Hyperlink"/>
                <w:i/>
                <w:iCs/>
                <w:noProof/>
                <w:lang w:val="en-GB"/>
              </w:rPr>
              <w:t>Romania</w:t>
            </w:r>
            <w:r w:rsidR="002536E4">
              <w:rPr>
                <w:noProof/>
                <w:webHidden/>
              </w:rPr>
              <w:tab/>
            </w:r>
            <w:r w:rsidR="002536E4">
              <w:rPr>
                <w:noProof/>
                <w:webHidden/>
              </w:rPr>
              <w:fldChar w:fldCharType="begin"/>
            </w:r>
            <w:r w:rsidR="002536E4">
              <w:rPr>
                <w:noProof/>
                <w:webHidden/>
              </w:rPr>
              <w:instrText xml:space="preserve"> PAGEREF _Toc224750029 \h </w:instrText>
            </w:r>
            <w:r w:rsidR="002536E4">
              <w:rPr>
                <w:noProof/>
                <w:webHidden/>
              </w:rPr>
            </w:r>
            <w:r w:rsidR="002536E4">
              <w:rPr>
                <w:noProof/>
                <w:webHidden/>
              </w:rPr>
              <w:fldChar w:fldCharType="separate"/>
            </w:r>
            <w:r w:rsidR="007C51D2">
              <w:rPr>
                <w:noProof/>
                <w:webHidden/>
              </w:rPr>
              <w:t>28</w:t>
            </w:r>
            <w:r w:rsidR="002536E4">
              <w:rPr>
                <w:noProof/>
                <w:webHidden/>
              </w:rPr>
              <w:fldChar w:fldCharType="end"/>
            </w:r>
          </w:hyperlink>
        </w:p>
        <w:p w:rsidR="002536E4" w:rsidP="002536E4" w:rsidRDefault="009170BE" w14:paraId="05C8C07B" w14:textId="262B30A2">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30">
            <w:r w:rsidRPr="0079712A" w:rsidR="002536E4">
              <w:rPr>
                <w:rStyle w:val="Hyperlink"/>
                <w:i/>
                <w:iCs/>
                <w:noProof/>
                <w:lang w:val="en-GB"/>
              </w:rPr>
              <w:t>Spain</w:t>
            </w:r>
            <w:r w:rsidR="002536E4">
              <w:rPr>
                <w:noProof/>
                <w:webHidden/>
              </w:rPr>
              <w:tab/>
            </w:r>
            <w:r w:rsidR="002536E4">
              <w:rPr>
                <w:noProof/>
                <w:webHidden/>
              </w:rPr>
              <w:fldChar w:fldCharType="begin"/>
            </w:r>
            <w:r w:rsidR="002536E4">
              <w:rPr>
                <w:noProof/>
                <w:webHidden/>
              </w:rPr>
              <w:instrText xml:space="preserve"> PAGEREF _Toc224750030 \h </w:instrText>
            </w:r>
            <w:r w:rsidR="002536E4">
              <w:rPr>
                <w:noProof/>
                <w:webHidden/>
              </w:rPr>
            </w:r>
            <w:r w:rsidR="002536E4">
              <w:rPr>
                <w:noProof/>
                <w:webHidden/>
              </w:rPr>
              <w:fldChar w:fldCharType="separate"/>
            </w:r>
            <w:r w:rsidR="007C51D2">
              <w:rPr>
                <w:noProof/>
                <w:webHidden/>
              </w:rPr>
              <w:t>33</w:t>
            </w:r>
            <w:r w:rsidR="002536E4">
              <w:rPr>
                <w:noProof/>
                <w:webHidden/>
              </w:rPr>
              <w:fldChar w:fldCharType="end"/>
            </w:r>
          </w:hyperlink>
        </w:p>
        <w:p w:rsidR="002536E4" w:rsidRDefault="009170BE" w14:paraId="018CE383" w14:textId="6CCA277B">
          <w:pPr>
            <w:pStyle w:val="TOC1"/>
            <w:rPr>
              <w:rFonts w:asciiTheme="minorHAnsi" w:hAnsiTheme="minorHAnsi" w:eastAsiaTheme="minorEastAsia" w:cstheme="minorBidi"/>
              <w:b w:val="0"/>
              <w:kern w:val="2"/>
              <w:sz w:val="24"/>
              <w:szCs w:val="24"/>
              <w14:ligatures w14:val="standardContextual"/>
            </w:rPr>
          </w:pPr>
          <w:hyperlink w:history="1" w:anchor="_Toc224750031">
            <w:r w:rsidRPr="0079712A" w:rsidR="002536E4">
              <w:rPr>
                <w:rStyle w:val="Hyperlink"/>
              </w:rPr>
              <w:t>3. Primary data: Effectiveness</w:t>
            </w:r>
            <w:r w:rsidR="002536E4">
              <w:rPr>
                <w:webHidden/>
              </w:rPr>
              <w:tab/>
            </w:r>
            <w:r w:rsidR="002536E4">
              <w:rPr>
                <w:webHidden/>
              </w:rPr>
              <w:fldChar w:fldCharType="begin"/>
            </w:r>
            <w:r w:rsidR="002536E4">
              <w:rPr>
                <w:webHidden/>
              </w:rPr>
              <w:instrText xml:space="preserve"> PAGEREF _Toc224750031 \h </w:instrText>
            </w:r>
            <w:r w:rsidR="002536E4">
              <w:rPr>
                <w:webHidden/>
              </w:rPr>
            </w:r>
            <w:r w:rsidR="002536E4">
              <w:rPr>
                <w:webHidden/>
              </w:rPr>
              <w:fldChar w:fldCharType="separate"/>
            </w:r>
            <w:r w:rsidR="007C51D2">
              <w:rPr>
                <w:webHidden/>
              </w:rPr>
              <w:t>38</w:t>
            </w:r>
            <w:r w:rsidR="002536E4">
              <w:rPr>
                <w:webHidden/>
              </w:rPr>
              <w:fldChar w:fldCharType="end"/>
            </w:r>
          </w:hyperlink>
        </w:p>
        <w:p w:rsidR="002536E4" w:rsidRDefault="009170BE" w14:paraId="1500CE3E" w14:textId="55B71F21">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32">
            <w:r w:rsidRPr="0079712A" w:rsidR="002536E4">
              <w:rPr>
                <w:rStyle w:val="Hyperlink"/>
                <w:noProof/>
                <w:lang w:val="en-GB"/>
              </w:rPr>
              <w:t>3.1</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gathered in stakeholder meetings and written contributions</w:t>
            </w:r>
            <w:r w:rsidR="002536E4">
              <w:rPr>
                <w:noProof/>
                <w:webHidden/>
              </w:rPr>
              <w:tab/>
            </w:r>
            <w:r w:rsidR="002536E4">
              <w:rPr>
                <w:noProof/>
                <w:webHidden/>
              </w:rPr>
              <w:fldChar w:fldCharType="begin"/>
            </w:r>
            <w:r w:rsidR="002536E4">
              <w:rPr>
                <w:noProof/>
                <w:webHidden/>
              </w:rPr>
              <w:instrText xml:space="preserve"> PAGEREF _Toc224750032 \h </w:instrText>
            </w:r>
            <w:r w:rsidR="002536E4">
              <w:rPr>
                <w:noProof/>
                <w:webHidden/>
              </w:rPr>
            </w:r>
            <w:r w:rsidR="002536E4">
              <w:rPr>
                <w:noProof/>
                <w:webHidden/>
              </w:rPr>
              <w:fldChar w:fldCharType="separate"/>
            </w:r>
            <w:r w:rsidR="007C51D2">
              <w:rPr>
                <w:noProof/>
                <w:webHidden/>
              </w:rPr>
              <w:t>38</w:t>
            </w:r>
            <w:r w:rsidR="002536E4">
              <w:rPr>
                <w:noProof/>
                <w:webHidden/>
              </w:rPr>
              <w:fldChar w:fldCharType="end"/>
            </w:r>
          </w:hyperlink>
        </w:p>
        <w:p w:rsidR="002536E4" w:rsidP="002536E4" w:rsidRDefault="009170BE" w14:paraId="5AF4D619" w14:textId="7A0F093A">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33">
            <w:r w:rsidRPr="0079712A" w:rsidR="002536E4">
              <w:rPr>
                <w:rStyle w:val="Hyperlink"/>
                <w:i/>
                <w:iCs/>
                <w:noProof/>
                <w:lang w:val="en-GB"/>
              </w:rPr>
              <w:t>Fair Income for Farmers (SO1)</w:t>
            </w:r>
            <w:r w:rsidR="002536E4">
              <w:rPr>
                <w:noProof/>
                <w:webHidden/>
              </w:rPr>
              <w:tab/>
            </w:r>
            <w:r w:rsidR="002536E4">
              <w:rPr>
                <w:noProof/>
                <w:webHidden/>
              </w:rPr>
              <w:fldChar w:fldCharType="begin"/>
            </w:r>
            <w:r w:rsidR="002536E4">
              <w:rPr>
                <w:noProof/>
                <w:webHidden/>
              </w:rPr>
              <w:instrText xml:space="preserve"> PAGEREF _Toc224750033 \h </w:instrText>
            </w:r>
            <w:r w:rsidR="002536E4">
              <w:rPr>
                <w:noProof/>
                <w:webHidden/>
              </w:rPr>
            </w:r>
            <w:r w:rsidR="002536E4">
              <w:rPr>
                <w:noProof/>
                <w:webHidden/>
              </w:rPr>
              <w:fldChar w:fldCharType="separate"/>
            </w:r>
            <w:r w:rsidR="007C51D2">
              <w:rPr>
                <w:noProof/>
                <w:webHidden/>
              </w:rPr>
              <w:t>38</w:t>
            </w:r>
            <w:r w:rsidR="002536E4">
              <w:rPr>
                <w:noProof/>
                <w:webHidden/>
              </w:rPr>
              <w:fldChar w:fldCharType="end"/>
            </w:r>
          </w:hyperlink>
        </w:p>
        <w:p w:rsidR="002536E4" w:rsidP="002536E4" w:rsidRDefault="009170BE" w14:paraId="7DC65D8C" w14:textId="530B04F0">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34">
            <w:r w:rsidRPr="0079712A" w:rsidR="002536E4">
              <w:rPr>
                <w:rStyle w:val="Hyperlink"/>
                <w:i/>
                <w:iCs/>
                <w:noProof/>
                <w:lang w:val="en-GB"/>
              </w:rPr>
              <w:t>Farmers’ Position in the Value Chain (SO3)</w:t>
            </w:r>
            <w:r w:rsidR="002536E4">
              <w:rPr>
                <w:noProof/>
                <w:webHidden/>
              </w:rPr>
              <w:tab/>
            </w:r>
            <w:r w:rsidR="002536E4">
              <w:rPr>
                <w:noProof/>
                <w:webHidden/>
              </w:rPr>
              <w:fldChar w:fldCharType="begin"/>
            </w:r>
            <w:r w:rsidR="002536E4">
              <w:rPr>
                <w:noProof/>
                <w:webHidden/>
              </w:rPr>
              <w:instrText xml:space="preserve"> PAGEREF _Toc224750034 \h </w:instrText>
            </w:r>
            <w:r w:rsidR="002536E4">
              <w:rPr>
                <w:noProof/>
                <w:webHidden/>
              </w:rPr>
            </w:r>
            <w:r w:rsidR="002536E4">
              <w:rPr>
                <w:noProof/>
                <w:webHidden/>
              </w:rPr>
              <w:fldChar w:fldCharType="separate"/>
            </w:r>
            <w:r w:rsidR="007C51D2">
              <w:rPr>
                <w:noProof/>
                <w:webHidden/>
              </w:rPr>
              <w:t>44</w:t>
            </w:r>
            <w:r w:rsidR="002536E4">
              <w:rPr>
                <w:noProof/>
                <w:webHidden/>
              </w:rPr>
              <w:fldChar w:fldCharType="end"/>
            </w:r>
          </w:hyperlink>
        </w:p>
        <w:p w:rsidR="002536E4" w:rsidP="002536E4" w:rsidRDefault="009170BE" w14:paraId="3DFFD1ED" w14:textId="56CCB028">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35">
            <w:r w:rsidRPr="0079712A" w:rsidR="002536E4">
              <w:rPr>
                <w:rStyle w:val="Hyperlink"/>
                <w:i/>
                <w:iCs/>
                <w:noProof/>
                <w:lang w:val="en-GB"/>
              </w:rPr>
              <w:t>Generational Renewal in Farming (SO7)</w:t>
            </w:r>
            <w:r w:rsidR="002536E4">
              <w:rPr>
                <w:noProof/>
                <w:webHidden/>
              </w:rPr>
              <w:tab/>
            </w:r>
            <w:r w:rsidR="002536E4">
              <w:rPr>
                <w:noProof/>
                <w:webHidden/>
              </w:rPr>
              <w:fldChar w:fldCharType="begin"/>
            </w:r>
            <w:r w:rsidR="002536E4">
              <w:rPr>
                <w:noProof/>
                <w:webHidden/>
              </w:rPr>
              <w:instrText xml:space="preserve"> PAGEREF _Toc224750035 \h </w:instrText>
            </w:r>
            <w:r w:rsidR="002536E4">
              <w:rPr>
                <w:noProof/>
                <w:webHidden/>
              </w:rPr>
            </w:r>
            <w:r w:rsidR="002536E4">
              <w:rPr>
                <w:noProof/>
                <w:webHidden/>
              </w:rPr>
              <w:fldChar w:fldCharType="separate"/>
            </w:r>
            <w:r w:rsidR="007C51D2">
              <w:rPr>
                <w:noProof/>
                <w:webHidden/>
              </w:rPr>
              <w:t>50</w:t>
            </w:r>
            <w:r w:rsidR="002536E4">
              <w:rPr>
                <w:noProof/>
                <w:webHidden/>
              </w:rPr>
              <w:fldChar w:fldCharType="end"/>
            </w:r>
          </w:hyperlink>
        </w:p>
        <w:p w:rsidR="002536E4" w:rsidP="002536E4" w:rsidRDefault="009170BE" w14:paraId="1A253390" w14:textId="2411FA53">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36">
            <w:r w:rsidRPr="0079712A" w:rsidR="002536E4">
              <w:rPr>
                <w:rStyle w:val="Hyperlink"/>
                <w:i/>
                <w:iCs/>
                <w:noProof/>
                <w:lang w:val="en-GB"/>
              </w:rPr>
              <w:t>Rural Economic &amp; Social Development (SO8)</w:t>
            </w:r>
            <w:r w:rsidR="002536E4">
              <w:rPr>
                <w:noProof/>
                <w:webHidden/>
              </w:rPr>
              <w:tab/>
            </w:r>
            <w:r w:rsidR="002536E4">
              <w:rPr>
                <w:noProof/>
                <w:webHidden/>
              </w:rPr>
              <w:fldChar w:fldCharType="begin"/>
            </w:r>
            <w:r w:rsidR="002536E4">
              <w:rPr>
                <w:noProof/>
                <w:webHidden/>
              </w:rPr>
              <w:instrText xml:space="preserve"> PAGEREF _Toc224750036 \h </w:instrText>
            </w:r>
            <w:r w:rsidR="002536E4">
              <w:rPr>
                <w:noProof/>
                <w:webHidden/>
              </w:rPr>
            </w:r>
            <w:r w:rsidR="002536E4">
              <w:rPr>
                <w:noProof/>
                <w:webHidden/>
              </w:rPr>
              <w:fldChar w:fldCharType="separate"/>
            </w:r>
            <w:r w:rsidR="007C51D2">
              <w:rPr>
                <w:noProof/>
                <w:webHidden/>
              </w:rPr>
              <w:t>50</w:t>
            </w:r>
            <w:r w:rsidR="002536E4">
              <w:rPr>
                <w:noProof/>
                <w:webHidden/>
              </w:rPr>
              <w:fldChar w:fldCharType="end"/>
            </w:r>
          </w:hyperlink>
        </w:p>
        <w:p w:rsidR="002536E4" w:rsidP="002536E4" w:rsidRDefault="009170BE" w14:paraId="2037D336" w14:textId="5E78C78B">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37">
            <w:r w:rsidRPr="0079712A" w:rsidR="002536E4">
              <w:rPr>
                <w:rStyle w:val="Hyperlink"/>
                <w:i/>
                <w:iCs/>
                <w:noProof/>
                <w:lang w:val="en-GB"/>
              </w:rPr>
              <w:t>Training, Knowledge Sharing &amp; Innovation (XCO)</w:t>
            </w:r>
            <w:r w:rsidR="002536E4">
              <w:rPr>
                <w:noProof/>
                <w:webHidden/>
              </w:rPr>
              <w:tab/>
            </w:r>
            <w:r w:rsidR="002536E4">
              <w:rPr>
                <w:noProof/>
                <w:webHidden/>
              </w:rPr>
              <w:fldChar w:fldCharType="begin"/>
            </w:r>
            <w:r w:rsidR="002536E4">
              <w:rPr>
                <w:noProof/>
                <w:webHidden/>
              </w:rPr>
              <w:instrText xml:space="preserve"> PAGEREF _Toc224750037 \h </w:instrText>
            </w:r>
            <w:r w:rsidR="002536E4">
              <w:rPr>
                <w:noProof/>
                <w:webHidden/>
              </w:rPr>
            </w:r>
            <w:r w:rsidR="002536E4">
              <w:rPr>
                <w:noProof/>
                <w:webHidden/>
              </w:rPr>
              <w:fldChar w:fldCharType="separate"/>
            </w:r>
            <w:r w:rsidR="007C51D2">
              <w:rPr>
                <w:noProof/>
                <w:webHidden/>
              </w:rPr>
              <w:t>61</w:t>
            </w:r>
            <w:r w:rsidR="002536E4">
              <w:rPr>
                <w:noProof/>
                <w:webHidden/>
              </w:rPr>
              <w:fldChar w:fldCharType="end"/>
            </w:r>
          </w:hyperlink>
        </w:p>
        <w:p w:rsidR="002536E4" w:rsidP="002536E4" w:rsidRDefault="009170BE" w14:paraId="18AE856D" w14:textId="71C2AD9B">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38">
            <w:r w:rsidRPr="0079712A" w:rsidR="002536E4">
              <w:rPr>
                <w:rStyle w:val="Hyperlink"/>
                <w:i/>
                <w:iCs/>
                <w:noProof/>
                <w:lang w:val="en-GB"/>
              </w:rPr>
              <w:t>Factors Influencing CAP Performance</w:t>
            </w:r>
            <w:r w:rsidR="002536E4">
              <w:rPr>
                <w:noProof/>
                <w:webHidden/>
              </w:rPr>
              <w:tab/>
            </w:r>
            <w:r w:rsidR="002536E4">
              <w:rPr>
                <w:noProof/>
                <w:webHidden/>
              </w:rPr>
              <w:fldChar w:fldCharType="begin"/>
            </w:r>
            <w:r w:rsidR="002536E4">
              <w:rPr>
                <w:noProof/>
                <w:webHidden/>
              </w:rPr>
              <w:instrText xml:space="preserve"> PAGEREF _Toc224750038 \h </w:instrText>
            </w:r>
            <w:r w:rsidR="002536E4">
              <w:rPr>
                <w:noProof/>
                <w:webHidden/>
              </w:rPr>
            </w:r>
            <w:r w:rsidR="002536E4">
              <w:rPr>
                <w:noProof/>
                <w:webHidden/>
              </w:rPr>
              <w:fldChar w:fldCharType="separate"/>
            </w:r>
            <w:r w:rsidR="007C51D2">
              <w:rPr>
                <w:noProof/>
                <w:webHidden/>
              </w:rPr>
              <w:t>66</w:t>
            </w:r>
            <w:r w:rsidR="002536E4">
              <w:rPr>
                <w:noProof/>
                <w:webHidden/>
              </w:rPr>
              <w:fldChar w:fldCharType="end"/>
            </w:r>
          </w:hyperlink>
        </w:p>
        <w:p w:rsidR="002536E4" w:rsidRDefault="009170BE" w14:paraId="7A417305" w14:textId="7AD11F8E">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39">
            <w:r w:rsidRPr="0079712A" w:rsidR="002536E4">
              <w:rPr>
                <w:rStyle w:val="Hyperlink"/>
                <w:noProof/>
                <w:lang w:val="en-GB"/>
              </w:rPr>
              <w:t>3.2</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from the questionnaire</w:t>
            </w:r>
            <w:r w:rsidR="002536E4">
              <w:rPr>
                <w:noProof/>
                <w:webHidden/>
              </w:rPr>
              <w:tab/>
            </w:r>
            <w:r w:rsidR="002536E4">
              <w:rPr>
                <w:noProof/>
                <w:webHidden/>
              </w:rPr>
              <w:fldChar w:fldCharType="begin"/>
            </w:r>
            <w:r w:rsidR="002536E4">
              <w:rPr>
                <w:noProof/>
                <w:webHidden/>
              </w:rPr>
              <w:instrText xml:space="preserve"> PAGEREF _Toc224750039 \h </w:instrText>
            </w:r>
            <w:r w:rsidR="002536E4">
              <w:rPr>
                <w:noProof/>
                <w:webHidden/>
              </w:rPr>
            </w:r>
            <w:r w:rsidR="002536E4">
              <w:rPr>
                <w:noProof/>
                <w:webHidden/>
              </w:rPr>
              <w:fldChar w:fldCharType="separate"/>
            </w:r>
            <w:r w:rsidR="007C51D2">
              <w:rPr>
                <w:noProof/>
                <w:webHidden/>
              </w:rPr>
              <w:t>71</w:t>
            </w:r>
            <w:r w:rsidR="002536E4">
              <w:rPr>
                <w:noProof/>
                <w:webHidden/>
              </w:rPr>
              <w:fldChar w:fldCharType="end"/>
            </w:r>
          </w:hyperlink>
        </w:p>
        <w:p w:rsidR="002536E4" w:rsidP="002536E4" w:rsidRDefault="009170BE" w14:paraId="3BE69182" w14:textId="53AB5428">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0">
            <w:r w:rsidRPr="0079712A" w:rsidR="002536E4">
              <w:rPr>
                <w:rStyle w:val="Hyperlink"/>
                <w:bCs/>
                <w:i/>
                <w:iCs/>
                <w:noProof/>
              </w:rPr>
              <w:t>Effectiveness of CAP on Farm Incomes</w:t>
            </w:r>
            <w:r w:rsidR="002536E4">
              <w:rPr>
                <w:noProof/>
                <w:webHidden/>
              </w:rPr>
              <w:tab/>
            </w:r>
            <w:r w:rsidR="002536E4">
              <w:rPr>
                <w:noProof/>
                <w:webHidden/>
              </w:rPr>
              <w:fldChar w:fldCharType="begin"/>
            </w:r>
            <w:r w:rsidR="002536E4">
              <w:rPr>
                <w:noProof/>
                <w:webHidden/>
              </w:rPr>
              <w:instrText xml:space="preserve"> PAGEREF _Toc224750040 \h </w:instrText>
            </w:r>
            <w:r w:rsidR="002536E4">
              <w:rPr>
                <w:noProof/>
                <w:webHidden/>
              </w:rPr>
            </w:r>
            <w:r w:rsidR="002536E4">
              <w:rPr>
                <w:noProof/>
                <w:webHidden/>
              </w:rPr>
              <w:fldChar w:fldCharType="separate"/>
            </w:r>
            <w:r w:rsidR="007C51D2">
              <w:rPr>
                <w:noProof/>
                <w:webHidden/>
              </w:rPr>
              <w:t>71</w:t>
            </w:r>
            <w:r w:rsidR="002536E4">
              <w:rPr>
                <w:noProof/>
                <w:webHidden/>
              </w:rPr>
              <w:fldChar w:fldCharType="end"/>
            </w:r>
          </w:hyperlink>
        </w:p>
        <w:p w:rsidR="002536E4" w:rsidP="002536E4" w:rsidRDefault="009170BE" w14:paraId="17690A76" w14:textId="3252F56E">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1">
            <w:r w:rsidRPr="0079712A" w:rsidR="002536E4">
              <w:rPr>
                <w:rStyle w:val="Hyperlink"/>
                <w:i/>
                <w:iCs/>
                <w:noProof/>
              </w:rPr>
              <w:t>Mental Health Challenges in Farming</w:t>
            </w:r>
            <w:r w:rsidR="002536E4">
              <w:rPr>
                <w:noProof/>
                <w:webHidden/>
              </w:rPr>
              <w:tab/>
            </w:r>
            <w:r w:rsidR="002536E4">
              <w:rPr>
                <w:noProof/>
                <w:webHidden/>
              </w:rPr>
              <w:fldChar w:fldCharType="begin"/>
            </w:r>
            <w:r w:rsidR="002536E4">
              <w:rPr>
                <w:noProof/>
                <w:webHidden/>
              </w:rPr>
              <w:instrText xml:space="preserve"> PAGEREF _Toc224750041 \h </w:instrText>
            </w:r>
            <w:r w:rsidR="002536E4">
              <w:rPr>
                <w:noProof/>
                <w:webHidden/>
              </w:rPr>
            </w:r>
            <w:r w:rsidR="002536E4">
              <w:rPr>
                <w:noProof/>
                <w:webHidden/>
              </w:rPr>
              <w:fldChar w:fldCharType="separate"/>
            </w:r>
            <w:r w:rsidR="007C51D2">
              <w:rPr>
                <w:noProof/>
                <w:webHidden/>
              </w:rPr>
              <w:t>74</w:t>
            </w:r>
            <w:r w:rsidR="002536E4">
              <w:rPr>
                <w:noProof/>
                <w:webHidden/>
              </w:rPr>
              <w:fldChar w:fldCharType="end"/>
            </w:r>
          </w:hyperlink>
        </w:p>
        <w:p w:rsidR="002536E4" w:rsidP="002536E4" w:rsidRDefault="009170BE" w14:paraId="33C3095D" w14:textId="4067D180">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2">
            <w:r w:rsidRPr="0079712A" w:rsidR="002536E4">
              <w:rPr>
                <w:rStyle w:val="Hyperlink"/>
                <w:rFonts w:eastAsiaTheme="minorHAnsi"/>
                <w:i/>
                <w:iCs/>
                <w:noProof/>
              </w:rPr>
              <w:t>CAP’s Impact on Farmers’ Position in the Food Supply Chain</w:t>
            </w:r>
            <w:r w:rsidR="002536E4">
              <w:rPr>
                <w:noProof/>
                <w:webHidden/>
              </w:rPr>
              <w:tab/>
            </w:r>
            <w:r w:rsidR="002536E4">
              <w:rPr>
                <w:noProof/>
                <w:webHidden/>
              </w:rPr>
              <w:fldChar w:fldCharType="begin"/>
            </w:r>
            <w:r w:rsidR="002536E4">
              <w:rPr>
                <w:noProof/>
                <w:webHidden/>
              </w:rPr>
              <w:instrText xml:space="preserve"> PAGEREF _Toc224750042 \h </w:instrText>
            </w:r>
            <w:r w:rsidR="002536E4">
              <w:rPr>
                <w:noProof/>
                <w:webHidden/>
              </w:rPr>
            </w:r>
            <w:r w:rsidR="002536E4">
              <w:rPr>
                <w:noProof/>
                <w:webHidden/>
              </w:rPr>
              <w:fldChar w:fldCharType="separate"/>
            </w:r>
            <w:r w:rsidR="007C51D2">
              <w:rPr>
                <w:noProof/>
                <w:webHidden/>
              </w:rPr>
              <w:t>75</w:t>
            </w:r>
            <w:r w:rsidR="002536E4">
              <w:rPr>
                <w:noProof/>
                <w:webHidden/>
              </w:rPr>
              <w:fldChar w:fldCharType="end"/>
            </w:r>
          </w:hyperlink>
        </w:p>
        <w:p w:rsidR="002536E4" w:rsidP="002536E4" w:rsidRDefault="009170BE" w14:paraId="5C4B0CF9" w14:textId="3AA8EB7F">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3">
            <w:r w:rsidRPr="0079712A" w:rsidR="002536E4">
              <w:rPr>
                <w:rStyle w:val="Hyperlink"/>
                <w:rFonts w:eastAsiaTheme="minorHAnsi"/>
                <w:i/>
                <w:iCs/>
                <w:noProof/>
              </w:rPr>
              <w:t>Social Inclusion of Women in Rural Areas</w:t>
            </w:r>
            <w:r w:rsidR="002536E4">
              <w:rPr>
                <w:noProof/>
                <w:webHidden/>
              </w:rPr>
              <w:tab/>
            </w:r>
            <w:r w:rsidR="002536E4">
              <w:rPr>
                <w:noProof/>
                <w:webHidden/>
              </w:rPr>
              <w:fldChar w:fldCharType="begin"/>
            </w:r>
            <w:r w:rsidR="002536E4">
              <w:rPr>
                <w:noProof/>
                <w:webHidden/>
              </w:rPr>
              <w:instrText xml:space="preserve"> PAGEREF _Toc224750043 \h </w:instrText>
            </w:r>
            <w:r w:rsidR="002536E4">
              <w:rPr>
                <w:noProof/>
                <w:webHidden/>
              </w:rPr>
            </w:r>
            <w:r w:rsidR="002536E4">
              <w:rPr>
                <w:noProof/>
                <w:webHidden/>
              </w:rPr>
              <w:fldChar w:fldCharType="separate"/>
            </w:r>
            <w:r w:rsidR="007C51D2">
              <w:rPr>
                <w:noProof/>
                <w:webHidden/>
              </w:rPr>
              <w:t>76</w:t>
            </w:r>
            <w:r w:rsidR="002536E4">
              <w:rPr>
                <w:noProof/>
                <w:webHidden/>
              </w:rPr>
              <w:fldChar w:fldCharType="end"/>
            </w:r>
          </w:hyperlink>
        </w:p>
        <w:p w:rsidR="002536E4" w:rsidP="002536E4" w:rsidRDefault="009170BE" w14:paraId="463DA4A4" w14:textId="2FFE91C2">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4">
            <w:r w:rsidRPr="0079712A" w:rsidR="002536E4">
              <w:rPr>
                <w:rStyle w:val="Hyperlink"/>
                <w:i/>
                <w:iCs/>
                <w:noProof/>
                <w:lang w:val="en-GB"/>
              </w:rPr>
              <w:t>Access to Vocational Training for Farmers and Advisors</w:t>
            </w:r>
            <w:r w:rsidR="002536E4">
              <w:rPr>
                <w:noProof/>
                <w:webHidden/>
              </w:rPr>
              <w:tab/>
            </w:r>
            <w:r w:rsidR="002536E4">
              <w:rPr>
                <w:noProof/>
                <w:webHidden/>
              </w:rPr>
              <w:fldChar w:fldCharType="begin"/>
            </w:r>
            <w:r w:rsidR="002536E4">
              <w:rPr>
                <w:noProof/>
                <w:webHidden/>
              </w:rPr>
              <w:instrText xml:space="preserve"> PAGEREF _Toc224750044 \h </w:instrText>
            </w:r>
            <w:r w:rsidR="002536E4">
              <w:rPr>
                <w:noProof/>
                <w:webHidden/>
              </w:rPr>
            </w:r>
            <w:r w:rsidR="002536E4">
              <w:rPr>
                <w:noProof/>
                <w:webHidden/>
              </w:rPr>
              <w:fldChar w:fldCharType="separate"/>
            </w:r>
            <w:r w:rsidR="007C51D2">
              <w:rPr>
                <w:noProof/>
                <w:webHidden/>
              </w:rPr>
              <w:t>78</w:t>
            </w:r>
            <w:r w:rsidR="002536E4">
              <w:rPr>
                <w:noProof/>
                <w:webHidden/>
              </w:rPr>
              <w:fldChar w:fldCharType="end"/>
            </w:r>
          </w:hyperlink>
        </w:p>
        <w:p w:rsidR="002536E4" w:rsidP="002536E4" w:rsidRDefault="009170BE" w14:paraId="45E20EE7" w14:textId="3B6C75D4">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5">
            <w:r w:rsidRPr="0079712A" w:rsidR="002536E4">
              <w:rPr>
                <w:rStyle w:val="Hyperlink"/>
                <w:rFonts w:eastAsiaTheme="minorHAnsi"/>
                <w:i/>
                <w:iCs/>
                <w:noProof/>
              </w:rPr>
              <w:t>Effectiveness of CAP Social Conditionality</w:t>
            </w:r>
            <w:r w:rsidR="002536E4">
              <w:rPr>
                <w:noProof/>
                <w:webHidden/>
              </w:rPr>
              <w:tab/>
            </w:r>
            <w:r w:rsidR="002536E4">
              <w:rPr>
                <w:noProof/>
                <w:webHidden/>
              </w:rPr>
              <w:fldChar w:fldCharType="begin"/>
            </w:r>
            <w:r w:rsidR="002536E4">
              <w:rPr>
                <w:noProof/>
                <w:webHidden/>
              </w:rPr>
              <w:instrText xml:space="preserve"> PAGEREF _Toc224750045 \h </w:instrText>
            </w:r>
            <w:r w:rsidR="002536E4">
              <w:rPr>
                <w:noProof/>
                <w:webHidden/>
              </w:rPr>
            </w:r>
            <w:r w:rsidR="002536E4">
              <w:rPr>
                <w:noProof/>
                <w:webHidden/>
              </w:rPr>
              <w:fldChar w:fldCharType="separate"/>
            </w:r>
            <w:r w:rsidR="007C51D2">
              <w:rPr>
                <w:noProof/>
                <w:webHidden/>
              </w:rPr>
              <w:t>79</w:t>
            </w:r>
            <w:r w:rsidR="002536E4">
              <w:rPr>
                <w:noProof/>
                <w:webHidden/>
              </w:rPr>
              <w:fldChar w:fldCharType="end"/>
            </w:r>
          </w:hyperlink>
        </w:p>
        <w:p w:rsidR="002536E4" w:rsidP="002536E4" w:rsidRDefault="009170BE" w14:paraId="0C62A045" w14:textId="7D965EC9">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6">
            <w:r w:rsidRPr="0079712A" w:rsidR="002536E4">
              <w:rPr>
                <w:rStyle w:val="Hyperlink"/>
                <w:i/>
                <w:iCs/>
                <w:noProof/>
                <w:lang w:val="en-GB"/>
              </w:rPr>
              <w:t>Adequacy of Social Protection for Farmers and Workers</w:t>
            </w:r>
            <w:r w:rsidR="002536E4">
              <w:rPr>
                <w:noProof/>
                <w:webHidden/>
              </w:rPr>
              <w:tab/>
            </w:r>
            <w:r w:rsidR="002536E4">
              <w:rPr>
                <w:noProof/>
                <w:webHidden/>
              </w:rPr>
              <w:fldChar w:fldCharType="begin"/>
            </w:r>
            <w:r w:rsidR="002536E4">
              <w:rPr>
                <w:noProof/>
                <w:webHidden/>
              </w:rPr>
              <w:instrText xml:space="preserve"> PAGEREF _Toc224750046 \h </w:instrText>
            </w:r>
            <w:r w:rsidR="002536E4">
              <w:rPr>
                <w:noProof/>
                <w:webHidden/>
              </w:rPr>
            </w:r>
            <w:r w:rsidR="002536E4">
              <w:rPr>
                <w:noProof/>
                <w:webHidden/>
              </w:rPr>
              <w:fldChar w:fldCharType="separate"/>
            </w:r>
            <w:r w:rsidR="007C51D2">
              <w:rPr>
                <w:noProof/>
                <w:webHidden/>
              </w:rPr>
              <w:t>81</w:t>
            </w:r>
            <w:r w:rsidR="002536E4">
              <w:rPr>
                <w:noProof/>
                <w:webHidden/>
              </w:rPr>
              <w:fldChar w:fldCharType="end"/>
            </w:r>
          </w:hyperlink>
        </w:p>
        <w:p w:rsidR="002536E4" w:rsidRDefault="009170BE" w14:paraId="3EAB1D35" w14:textId="36B6239A">
          <w:pPr>
            <w:pStyle w:val="TOC1"/>
            <w:rPr>
              <w:rFonts w:asciiTheme="minorHAnsi" w:hAnsiTheme="minorHAnsi" w:eastAsiaTheme="minorEastAsia" w:cstheme="minorBidi"/>
              <w:b w:val="0"/>
              <w:kern w:val="2"/>
              <w:sz w:val="24"/>
              <w:szCs w:val="24"/>
              <w14:ligatures w14:val="standardContextual"/>
            </w:rPr>
          </w:pPr>
          <w:hyperlink w:history="1" w:anchor="_Toc224750047">
            <w:r w:rsidRPr="0079712A" w:rsidR="002536E4">
              <w:rPr>
                <w:rStyle w:val="Hyperlink"/>
              </w:rPr>
              <w:t>4. Primary data: Relevance</w:t>
            </w:r>
            <w:r w:rsidR="002536E4">
              <w:rPr>
                <w:webHidden/>
              </w:rPr>
              <w:tab/>
            </w:r>
            <w:r w:rsidR="002536E4">
              <w:rPr>
                <w:webHidden/>
              </w:rPr>
              <w:fldChar w:fldCharType="begin"/>
            </w:r>
            <w:r w:rsidR="002536E4">
              <w:rPr>
                <w:webHidden/>
              </w:rPr>
              <w:instrText xml:space="preserve"> PAGEREF _Toc224750047 \h </w:instrText>
            </w:r>
            <w:r w:rsidR="002536E4">
              <w:rPr>
                <w:webHidden/>
              </w:rPr>
            </w:r>
            <w:r w:rsidR="002536E4">
              <w:rPr>
                <w:webHidden/>
              </w:rPr>
              <w:fldChar w:fldCharType="separate"/>
            </w:r>
            <w:r w:rsidR="007C51D2">
              <w:rPr>
                <w:webHidden/>
              </w:rPr>
              <w:t>83</w:t>
            </w:r>
            <w:r w:rsidR="002536E4">
              <w:rPr>
                <w:webHidden/>
              </w:rPr>
              <w:fldChar w:fldCharType="end"/>
            </w:r>
          </w:hyperlink>
        </w:p>
        <w:p w:rsidR="002536E4" w:rsidRDefault="009170BE" w14:paraId="458C3F30" w14:textId="26574F1E">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48">
            <w:r w:rsidRPr="0079712A" w:rsidR="002536E4">
              <w:rPr>
                <w:rStyle w:val="Hyperlink"/>
                <w:noProof/>
                <w:lang w:val="en-GB"/>
              </w:rPr>
              <w:t>4.1</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gathered in stakeholder meetings and written contributions</w:t>
            </w:r>
            <w:r w:rsidR="002536E4">
              <w:rPr>
                <w:noProof/>
                <w:webHidden/>
              </w:rPr>
              <w:tab/>
            </w:r>
            <w:r w:rsidR="002536E4">
              <w:rPr>
                <w:noProof/>
                <w:webHidden/>
              </w:rPr>
              <w:fldChar w:fldCharType="begin"/>
            </w:r>
            <w:r w:rsidR="002536E4">
              <w:rPr>
                <w:noProof/>
                <w:webHidden/>
              </w:rPr>
              <w:instrText xml:space="preserve"> PAGEREF _Toc224750048 \h </w:instrText>
            </w:r>
            <w:r w:rsidR="002536E4">
              <w:rPr>
                <w:noProof/>
                <w:webHidden/>
              </w:rPr>
            </w:r>
            <w:r w:rsidR="002536E4">
              <w:rPr>
                <w:noProof/>
                <w:webHidden/>
              </w:rPr>
              <w:fldChar w:fldCharType="separate"/>
            </w:r>
            <w:r w:rsidR="007C51D2">
              <w:rPr>
                <w:noProof/>
                <w:webHidden/>
              </w:rPr>
              <w:t>83</w:t>
            </w:r>
            <w:r w:rsidR="002536E4">
              <w:rPr>
                <w:noProof/>
                <w:webHidden/>
              </w:rPr>
              <w:fldChar w:fldCharType="end"/>
            </w:r>
          </w:hyperlink>
        </w:p>
        <w:p w:rsidR="002536E4" w:rsidP="002536E4" w:rsidRDefault="009170BE" w14:paraId="3060F279" w14:textId="69A97179">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49">
            <w:r w:rsidRPr="0079712A" w:rsidR="002536E4">
              <w:rPr>
                <w:rStyle w:val="Hyperlink"/>
                <w:i/>
                <w:iCs/>
                <w:noProof/>
                <w:lang w:val="en-GB"/>
              </w:rPr>
              <w:t>Alignment of CAP Measures with Local Needs</w:t>
            </w:r>
            <w:r w:rsidR="002536E4">
              <w:rPr>
                <w:noProof/>
                <w:webHidden/>
              </w:rPr>
              <w:tab/>
            </w:r>
            <w:r w:rsidR="002536E4">
              <w:rPr>
                <w:noProof/>
                <w:webHidden/>
              </w:rPr>
              <w:fldChar w:fldCharType="begin"/>
            </w:r>
            <w:r w:rsidR="002536E4">
              <w:rPr>
                <w:noProof/>
                <w:webHidden/>
              </w:rPr>
              <w:instrText xml:space="preserve"> PAGEREF _Toc224750049 \h </w:instrText>
            </w:r>
            <w:r w:rsidR="002536E4">
              <w:rPr>
                <w:noProof/>
                <w:webHidden/>
              </w:rPr>
            </w:r>
            <w:r w:rsidR="002536E4">
              <w:rPr>
                <w:noProof/>
                <w:webHidden/>
              </w:rPr>
              <w:fldChar w:fldCharType="separate"/>
            </w:r>
            <w:r w:rsidR="007C51D2">
              <w:rPr>
                <w:noProof/>
                <w:webHidden/>
              </w:rPr>
              <w:t>83</w:t>
            </w:r>
            <w:r w:rsidR="002536E4">
              <w:rPr>
                <w:noProof/>
                <w:webHidden/>
              </w:rPr>
              <w:fldChar w:fldCharType="end"/>
            </w:r>
          </w:hyperlink>
        </w:p>
        <w:p w:rsidR="002536E4" w:rsidP="002536E4" w:rsidRDefault="009170BE" w14:paraId="1242E43A" w14:textId="2008F0D7">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0">
            <w:r w:rsidRPr="0079712A" w:rsidR="002536E4">
              <w:rPr>
                <w:rStyle w:val="Hyperlink"/>
                <w:i/>
                <w:iCs/>
                <w:noProof/>
                <w:lang w:val="en-GB"/>
              </w:rPr>
              <w:t>Gaps Between CAP Objectives and Farmer Challenges</w:t>
            </w:r>
            <w:r w:rsidR="002536E4">
              <w:rPr>
                <w:noProof/>
                <w:webHidden/>
              </w:rPr>
              <w:tab/>
            </w:r>
            <w:r w:rsidR="002536E4">
              <w:rPr>
                <w:noProof/>
                <w:webHidden/>
              </w:rPr>
              <w:fldChar w:fldCharType="begin"/>
            </w:r>
            <w:r w:rsidR="002536E4">
              <w:rPr>
                <w:noProof/>
                <w:webHidden/>
              </w:rPr>
              <w:instrText xml:space="preserve"> PAGEREF _Toc224750050 \h </w:instrText>
            </w:r>
            <w:r w:rsidR="002536E4">
              <w:rPr>
                <w:noProof/>
                <w:webHidden/>
              </w:rPr>
            </w:r>
            <w:r w:rsidR="002536E4">
              <w:rPr>
                <w:noProof/>
                <w:webHidden/>
              </w:rPr>
              <w:fldChar w:fldCharType="separate"/>
            </w:r>
            <w:r w:rsidR="007C51D2">
              <w:rPr>
                <w:noProof/>
                <w:webHidden/>
              </w:rPr>
              <w:t>87</w:t>
            </w:r>
            <w:r w:rsidR="002536E4">
              <w:rPr>
                <w:noProof/>
                <w:webHidden/>
              </w:rPr>
              <w:fldChar w:fldCharType="end"/>
            </w:r>
          </w:hyperlink>
        </w:p>
        <w:p w:rsidR="002536E4" w:rsidP="002536E4" w:rsidRDefault="009170BE" w14:paraId="2B3A3780" w14:textId="259484EF">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1">
            <w:r w:rsidRPr="0079712A" w:rsidR="002536E4">
              <w:rPr>
                <w:rStyle w:val="Hyperlink"/>
                <w:i/>
                <w:iCs/>
                <w:noProof/>
                <w:lang w:val="en-GB"/>
              </w:rPr>
              <w:t>Consistency with EU Policy Goals (e.g., Green Deal, Social Inclusion)</w:t>
            </w:r>
            <w:r w:rsidR="002536E4">
              <w:rPr>
                <w:noProof/>
                <w:webHidden/>
              </w:rPr>
              <w:tab/>
            </w:r>
            <w:r w:rsidR="002536E4">
              <w:rPr>
                <w:noProof/>
                <w:webHidden/>
              </w:rPr>
              <w:fldChar w:fldCharType="begin"/>
            </w:r>
            <w:r w:rsidR="002536E4">
              <w:rPr>
                <w:noProof/>
                <w:webHidden/>
              </w:rPr>
              <w:instrText xml:space="preserve"> PAGEREF _Toc224750051 \h </w:instrText>
            </w:r>
            <w:r w:rsidR="002536E4">
              <w:rPr>
                <w:noProof/>
                <w:webHidden/>
              </w:rPr>
            </w:r>
            <w:r w:rsidR="002536E4">
              <w:rPr>
                <w:noProof/>
                <w:webHidden/>
              </w:rPr>
              <w:fldChar w:fldCharType="separate"/>
            </w:r>
            <w:r w:rsidR="007C51D2">
              <w:rPr>
                <w:noProof/>
                <w:webHidden/>
              </w:rPr>
              <w:t>92</w:t>
            </w:r>
            <w:r w:rsidR="002536E4">
              <w:rPr>
                <w:noProof/>
                <w:webHidden/>
              </w:rPr>
              <w:fldChar w:fldCharType="end"/>
            </w:r>
          </w:hyperlink>
        </w:p>
        <w:p w:rsidR="002536E4" w:rsidP="002536E4" w:rsidRDefault="009170BE" w14:paraId="736FE657" w14:textId="7472EA81">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2">
            <w:r w:rsidRPr="0079712A" w:rsidR="002536E4">
              <w:rPr>
                <w:rStyle w:val="Hyperlink"/>
                <w:i/>
                <w:iCs/>
                <w:noProof/>
                <w:lang w:val="en-GB"/>
              </w:rPr>
              <w:t>Social Conditionality and Working Conditions</w:t>
            </w:r>
            <w:r w:rsidR="002536E4">
              <w:rPr>
                <w:noProof/>
                <w:webHidden/>
              </w:rPr>
              <w:tab/>
            </w:r>
            <w:r w:rsidR="002536E4">
              <w:rPr>
                <w:noProof/>
                <w:webHidden/>
              </w:rPr>
              <w:fldChar w:fldCharType="begin"/>
            </w:r>
            <w:r w:rsidR="002536E4">
              <w:rPr>
                <w:noProof/>
                <w:webHidden/>
              </w:rPr>
              <w:instrText xml:space="preserve"> PAGEREF _Toc224750052 \h </w:instrText>
            </w:r>
            <w:r w:rsidR="002536E4">
              <w:rPr>
                <w:noProof/>
                <w:webHidden/>
              </w:rPr>
            </w:r>
            <w:r w:rsidR="002536E4">
              <w:rPr>
                <w:noProof/>
                <w:webHidden/>
              </w:rPr>
              <w:fldChar w:fldCharType="separate"/>
            </w:r>
            <w:r w:rsidR="007C51D2">
              <w:rPr>
                <w:noProof/>
                <w:webHidden/>
              </w:rPr>
              <w:t>96</w:t>
            </w:r>
            <w:r w:rsidR="002536E4">
              <w:rPr>
                <w:noProof/>
                <w:webHidden/>
              </w:rPr>
              <w:fldChar w:fldCharType="end"/>
            </w:r>
          </w:hyperlink>
        </w:p>
        <w:p w:rsidR="002536E4" w:rsidP="002536E4" w:rsidRDefault="009170BE" w14:paraId="26E48454" w14:textId="1BE381C3">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3">
            <w:r w:rsidRPr="0079712A" w:rsidR="002536E4">
              <w:rPr>
                <w:rStyle w:val="Hyperlink"/>
                <w:i/>
                <w:iCs/>
                <w:noProof/>
                <w:lang w:val="en-GB"/>
              </w:rPr>
              <w:t>Comparative Relevance of CAP vs. Other EU/National Instruments</w:t>
            </w:r>
            <w:r w:rsidR="002536E4">
              <w:rPr>
                <w:noProof/>
                <w:webHidden/>
              </w:rPr>
              <w:tab/>
            </w:r>
            <w:r w:rsidR="002536E4">
              <w:rPr>
                <w:noProof/>
                <w:webHidden/>
              </w:rPr>
              <w:fldChar w:fldCharType="begin"/>
            </w:r>
            <w:r w:rsidR="002536E4">
              <w:rPr>
                <w:noProof/>
                <w:webHidden/>
              </w:rPr>
              <w:instrText xml:space="preserve"> PAGEREF _Toc224750053 \h </w:instrText>
            </w:r>
            <w:r w:rsidR="002536E4">
              <w:rPr>
                <w:noProof/>
                <w:webHidden/>
              </w:rPr>
            </w:r>
            <w:r w:rsidR="002536E4">
              <w:rPr>
                <w:noProof/>
                <w:webHidden/>
              </w:rPr>
              <w:fldChar w:fldCharType="separate"/>
            </w:r>
            <w:r w:rsidR="007C51D2">
              <w:rPr>
                <w:noProof/>
                <w:webHidden/>
              </w:rPr>
              <w:t>101</w:t>
            </w:r>
            <w:r w:rsidR="002536E4">
              <w:rPr>
                <w:noProof/>
                <w:webHidden/>
              </w:rPr>
              <w:fldChar w:fldCharType="end"/>
            </w:r>
          </w:hyperlink>
        </w:p>
        <w:p w:rsidR="002536E4" w:rsidRDefault="009170BE" w14:paraId="27B55393" w14:textId="2967DFF7">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54">
            <w:r w:rsidRPr="0079712A" w:rsidR="002536E4">
              <w:rPr>
                <w:rStyle w:val="Hyperlink"/>
                <w:noProof/>
                <w:lang w:val="en-GB"/>
              </w:rPr>
              <w:t>4.2</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from the questionnaire</w:t>
            </w:r>
            <w:r w:rsidR="002536E4">
              <w:rPr>
                <w:noProof/>
                <w:webHidden/>
              </w:rPr>
              <w:tab/>
            </w:r>
            <w:r w:rsidR="002536E4">
              <w:rPr>
                <w:noProof/>
                <w:webHidden/>
              </w:rPr>
              <w:fldChar w:fldCharType="begin"/>
            </w:r>
            <w:r w:rsidR="002536E4">
              <w:rPr>
                <w:noProof/>
                <w:webHidden/>
              </w:rPr>
              <w:instrText xml:space="preserve"> PAGEREF _Toc224750054 \h </w:instrText>
            </w:r>
            <w:r w:rsidR="002536E4">
              <w:rPr>
                <w:noProof/>
                <w:webHidden/>
              </w:rPr>
            </w:r>
            <w:r w:rsidR="002536E4">
              <w:rPr>
                <w:noProof/>
                <w:webHidden/>
              </w:rPr>
              <w:fldChar w:fldCharType="separate"/>
            </w:r>
            <w:r w:rsidR="007C51D2">
              <w:rPr>
                <w:noProof/>
                <w:webHidden/>
              </w:rPr>
              <w:t>106</w:t>
            </w:r>
            <w:r w:rsidR="002536E4">
              <w:rPr>
                <w:noProof/>
                <w:webHidden/>
              </w:rPr>
              <w:fldChar w:fldCharType="end"/>
            </w:r>
          </w:hyperlink>
        </w:p>
        <w:p w:rsidR="002536E4" w:rsidP="002536E4" w:rsidRDefault="009170BE" w14:paraId="7253E5B2" w14:textId="068F444E">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5">
            <w:r w:rsidRPr="0079712A" w:rsidR="002536E4">
              <w:rPr>
                <w:rStyle w:val="Hyperlink"/>
                <w:i/>
                <w:iCs/>
                <w:noProof/>
              </w:rPr>
              <w:t>CAP’s Role in Environmental and Social Actions</w:t>
            </w:r>
            <w:r w:rsidR="002536E4">
              <w:rPr>
                <w:noProof/>
                <w:webHidden/>
              </w:rPr>
              <w:tab/>
            </w:r>
            <w:r w:rsidR="002536E4">
              <w:rPr>
                <w:noProof/>
                <w:webHidden/>
              </w:rPr>
              <w:fldChar w:fldCharType="begin"/>
            </w:r>
            <w:r w:rsidR="002536E4">
              <w:rPr>
                <w:noProof/>
                <w:webHidden/>
              </w:rPr>
              <w:instrText xml:space="preserve"> PAGEREF _Toc224750055 \h </w:instrText>
            </w:r>
            <w:r w:rsidR="002536E4">
              <w:rPr>
                <w:noProof/>
                <w:webHidden/>
              </w:rPr>
            </w:r>
            <w:r w:rsidR="002536E4">
              <w:rPr>
                <w:noProof/>
                <w:webHidden/>
              </w:rPr>
              <w:fldChar w:fldCharType="separate"/>
            </w:r>
            <w:r w:rsidR="007C51D2">
              <w:rPr>
                <w:noProof/>
                <w:webHidden/>
              </w:rPr>
              <w:t>106</w:t>
            </w:r>
            <w:r w:rsidR="002536E4">
              <w:rPr>
                <w:noProof/>
                <w:webHidden/>
              </w:rPr>
              <w:fldChar w:fldCharType="end"/>
            </w:r>
          </w:hyperlink>
        </w:p>
        <w:p w:rsidR="002536E4" w:rsidP="002536E4" w:rsidRDefault="009170BE" w14:paraId="179FDFD1" w14:textId="0911801E">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6">
            <w:r w:rsidRPr="0079712A" w:rsidR="002536E4">
              <w:rPr>
                <w:rStyle w:val="Hyperlink"/>
                <w:i/>
                <w:iCs/>
                <w:noProof/>
              </w:rPr>
              <w:t>CAP Performance vs. Wider EU Food Supply Chain Goals</w:t>
            </w:r>
            <w:r w:rsidR="002536E4">
              <w:rPr>
                <w:noProof/>
                <w:webHidden/>
              </w:rPr>
              <w:tab/>
            </w:r>
            <w:r w:rsidR="002536E4">
              <w:rPr>
                <w:noProof/>
                <w:webHidden/>
              </w:rPr>
              <w:fldChar w:fldCharType="begin"/>
            </w:r>
            <w:r w:rsidR="002536E4">
              <w:rPr>
                <w:noProof/>
                <w:webHidden/>
              </w:rPr>
              <w:instrText xml:space="preserve"> PAGEREF _Toc224750056 \h </w:instrText>
            </w:r>
            <w:r w:rsidR="002536E4">
              <w:rPr>
                <w:noProof/>
                <w:webHidden/>
              </w:rPr>
            </w:r>
            <w:r w:rsidR="002536E4">
              <w:rPr>
                <w:noProof/>
                <w:webHidden/>
              </w:rPr>
              <w:fldChar w:fldCharType="separate"/>
            </w:r>
            <w:r w:rsidR="007C51D2">
              <w:rPr>
                <w:noProof/>
                <w:webHidden/>
              </w:rPr>
              <w:t>108</w:t>
            </w:r>
            <w:r w:rsidR="002536E4">
              <w:rPr>
                <w:noProof/>
                <w:webHidden/>
              </w:rPr>
              <w:fldChar w:fldCharType="end"/>
            </w:r>
          </w:hyperlink>
        </w:p>
        <w:p w:rsidR="002536E4" w:rsidP="002536E4" w:rsidRDefault="009170BE" w14:paraId="6B5A1C08" w14:textId="67C729F9">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7">
            <w:r w:rsidRPr="0079712A" w:rsidR="002536E4">
              <w:rPr>
                <w:rStyle w:val="Hyperlink"/>
                <w:i/>
                <w:iCs/>
                <w:noProof/>
                <w:lang w:val="en-GB"/>
              </w:rPr>
              <w:t>Effectiveness of CAP Measures for Generational Renewal</w:t>
            </w:r>
            <w:r w:rsidR="002536E4">
              <w:rPr>
                <w:noProof/>
                <w:webHidden/>
              </w:rPr>
              <w:tab/>
            </w:r>
            <w:r w:rsidR="002536E4">
              <w:rPr>
                <w:noProof/>
                <w:webHidden/>
              </w:rPr>
              <w:fldChar w:fldCharType="begin"/>
            </w:r>
            <w:r w:rsidR="002536E4">
              <w:rPr>
                <w:noProof/>
                <w:webHidden/>
              </w:rPr>
              <w:instrText xml:space="preserve"> PAGEREF _Toc224750057 \h </w:instrText>
            </w:r>
            <w:r w:rsidR="002536E4">
              <w:rPr>
                <w:noProof/>
                <w:webHidden/>
              </w:rPr>
            </w:r>
            <w:r w:rsidR="002536E4">
              <w:rPr>
                <w:noProof/>
                <w:webHidden/>
              </w:rPr>
              <w:fldChar w:fldCharType="separate"/>
            </w:r>
            <w:r w:rsidR="007C51D2">
              <w:rPr>
                <w:noProof/>
                <w:webHidden/>
              </w:rPr>
              <w:t>109</w:t>
            </w:r>
            <w:r w:rsidR="002536E4">
              <w:rPr>
                <w:noProof/>
                <w:webHidden/>
              </w:rPr>
              <w:fldChar w:fldCharType="end"/>
            </w:r>
          </w:hyperlink>
        </w:p>
        <w:p w:rsidR="002536E4" w:rsidP="002536E4" w:rsidRDefault="009170BE" w14:paraId="7AF24734" w14:textId="70CCE488">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58">
            <w:r w:rsidRPr="0079712A" w:rsidR="002536E4">
              <w:rPr>
                <w:rStyle w:val="Hyperlink"/>
                <w:i/>
                <w:iCs/>
                <w:noProof/>
              </w:rPr>
              <w:t>Coherence of CAP with Broader EU and National Policies</w:t>
            </w:r>
            <w:r w:rsidR="002536E4">
              <w:rPr>
                <w:noProof/>
                <w:webHidden/>
              </w:rPr>
              <w:tab/>
            </w:r>
            <w:r w:rsidR="002536E4">
              <w:rPr>
                <w:noProof/>
                <w:webHidden/>
              </w:rPr>
              <w:fldChar w:fldCharType="begin"/>
            </w:r>
            <w:r w:rsidR="002536E4">
              <w:rPr>
                <w:noProof/>
                <w:webHidden/>
              </w:rPr>
              <w:instrText xml:space="preserve"> PAGEREF _Toc224750058 \h </w:instrText>
            </w:r>
            <w:r w:rsidR="002536E4">
              <w:rPr>
                <w:noProof/>
                <w:webHidden/>
              </w:rPr>
            </w:r>
            <w:r w:rsidR="002536E4">
              <w:rPr>
                <w:noProof/>
                <w:webHidden/>
              </w:rPr>
              <w:fldChar w:fldCharType="separate"/>
            </w:r>
            <w:r w:rsidR="007C51D2">
              <w:rPr>
                <w:noProof/>
                <w:webHidden/>
              </w:rPr>
              <w:t>110</w:t>
            </w:r>
            <w:r w:rsidR="002536E4">
              <w:rPr>
                <w:noProof/>
                <w:webHidden/>
              </w:rPr>
              <w:fldChar w:fldCharType="end"/>
            </w:r>
          </w:hyperlink>
        </w:p>
        <w:p w:rsidR="002536E4" w:rsidRDefault="009170BE" w14:paraId="3BA29019" w14:textId="55D3E82D">
          <w:pPr>
            <w:pStyle w:val="TOC1"/>
            <w:rPr>
              <w:rFonts w:asciiTheme="minorHAnsi" w:hAnsiTheme="minorHAnsi" w:eastAsiaTheme="minorEastAsia" w:cstheme="minorBidi"/>
              <w:b w:val="0"/>
              <w:kern w:val="2"/>
              <w:sz w:val="24"/>
              <w:szCs w:val="24"/>
              <w14:ligatures w14:val="standardContextual"/>
            </w:rPr>
          </w:pPr>
          <w:hyperlink w:history="1" w:anchor="_Toc224750059">
            <w:r w:rsidRPr="0079712A" w:rsidR="002536E4">
              <w:rPr>
                <w:rStyle w:val="Hyperlink"/>
              </w:rPr>
              <w:t>5. Primary data: Inclusion of Civil Society</w:t>
            </w:r>
            <w:r w:rsidR="002536E4">
              <w:rPr>
                <w:webHidden/>
              </w:rPr>
              <w:tab/>
            </w:r>
            <w:r w:rsidR="002536E4">
              <w:rPr>
                <w:webHidden/>
              </w:rPr>
              <w:fldChar w:fldCharType="begin"/>
            </w:r>
            <w:r w:rsidR="002536E4">
              <w:rPr>
                <w:webHidden/>
              </w:rPr>
              <w:instrText xml:space="preserve"> PAGEREF _Toc224750059 \h </w:instrText>
            </w:r>
            <w:r w:rsidR="002536E4">
              <w:rPr>
                <w:webHidden/>
              </w:rPr>
            </w:r>
            <w:r w:rsidR="002536E4">
              <w:rPr>
                <w:webHidden/>
              </w:rPr>
              <w:fldChar w:fldCharType="separate"/>
            </w:r>
            <w:r w:rsidR="007C51D2">
              <w:rPr>
                <w:webHidden/>
              </w:rPr>
              <w:t>112</w:t>
            </w:r>
            <w:r w:rsidR="002536E4">
              <w:rPr>
                <w:webHidden/>
              </w:rPr>
              <w:fldChar w:fldCharType="end"/>
            </w:r>
          </w:hyperlink>
        </w:p>
        <w:p w:rsidR="002536E4" w:rsidRDefault="009170BE" w14:paraId="667EF2CF" w14:textId="11667CBD">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60">
            <w:r w:rsidRPr="0079712A" w:rsidR="002536E4">
              <w:rPr>
                <w:rStyle w:val="Hyperlink"/>
                <w:noProof/>
                <w:lang w:val="en-GB"/>
              </w:rPr>
              <w:t>5.1</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gathered in stakeholder meetings and written contributions</w:t>
            </w:r>
            <w:r w:rsidR="002536E4">
              <w:rPr>
                <w:noProof/>
                <w:webHidden/>
              </w:rPr>
              <w:tab/>
            </w:r>
            <w:r w:rsidR="002536E4">
              <w:rPr>
                <w:noProof/>
                <w:webHidden/>
              </w:rPr>
              <w:fldChar w:fldCharType="begin"/>
            </w:r>
            <w:r w:rsidR="002536E4">
              <w:rPr>
                <w:noProof/>
                <w:webHidden/>
              </w:rPr>
              <w:instrText xml:space="preserve"> PAGEREF _Toc224750060 \h </w:instrText>
            </w:r>
            <w:r w:rsidR="002536E4">
              <w:rPr>
                <w:noProof/>
                <w:webHidden/>
              </w:rPr>
            </w:r>
            <w:r w:rsidR="002536E4">
              <w:rPr>
                <w:noProof/>
                <w:webHidden/>
              </w:rPr>
              <w:fldChar w:fldCharType="separate"/>
            </w:r>
            <w:r w:rsidR="007C51D2">
              <w:rPr>
                <w:noProof/>
                <w:webHidden/>
              </w:rPr>
              <w:t>112</w:t>
            </w:r>
            <w:r w:rsidR="002536E4">
              <w:rPr>
                <w:noProof/>
                <w:webHidden/>
              </w:rPr>
              <w:fldChar w:fldCharType="end"/>
            </w:r>
          </w:hyperlink>
        </w:p>
        <w:p w:rsidR="002536E4" w:rsidP="002536E4" w:rsidRDefault="009170BE" w14:paraId="2F35E656" w14:textId="6F0FE72A">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61">
            <w:r w:rsidRPr="0079712A" w:rsidR="002536E4">
              <w:rPr>
                <w:rStyle w:val="Hyperlink"/>
                <w:i/>
                <w:iCs/>
                <w:noProof/>
                <w:lang w:val="en-GB"/>
              </w:rPr>
              <w:t>Quality of Civil Society Participation in CAP Planning</w:t>
            </w:r>
            <w:r w:rsidR="002536E4">
              <w:rPr>
                <w:noProof/>
                <w:webHidden/>
              </w:rPr>
              <w:tab/>
            </w:r>
            <w:r w:rsidR="002536E4">
              <w:rPr>
                <w:noProof/>
                <w:webHidden/>
              </w:rPr>
              <w:fldChar w:fldCharType="begin"/>
            </w:r>
            <w:r w:rsidR="002536E4">
              <w:rPr>
                <w:noProof/>
                <w:webHidden/>
              </w:rPr>
              <w:instrText xml:space="preserve"> PAGEREF _Toc224750061 \h </w:instrText>
            </w:r>
            <w:r w:rsidR="002536E4">
              <w:rPr>
                <w:noProof/>
                <w:webHidden/>
              </w:rPr>
            </w:r>
            <w:r w:rsidR="002536E4">
              <w:rPr>
                <w:noProof/>
                <w:webHidden/>
              </w:rPr>
              <w:fldChar w:fldCharType="separate"/>
            </w:r>
            <w:r w:rsidR="007C51D2">
              <w:rPr>
                <w:noProof/>
                <w:webHidden/>
              </w:rPr>
              <w:t>112</w:t>
            </w:r>
            <w:r w:rsidR="002536E4">
              <w:rPr>
                <w:noProof/>
                <w:webHidden/>
              </w:rPr>
              <w:fldChar w:fldCharType="end"/>
            </w:r>
          </w:hyperlink>
        </w:p>
        <w:p w:rsidR="002536E4" w:rsidP="002536E4" w:rsidRDefault="009170BE" w14:paraId="41D243BD" w14:textId="3D61AD89">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62">
            <w:r w:rsidRPr="0079712A" w:rsidR="002536E4">
              <w:rPr>
                <w:rStyle w:val="Hyperlink"/>
                <w:i/>
                <w:iCs/>
                <w:noProof/>
                <w:lang w:val="en-GB"/>
              </w:rPr>
              <w:t>Inclusiveness and Transparency of Consultation Processes</w:t>
            </w:r>
            <w:r w:rsidR="002536E4">
              <w:rPr>
                <w:noProof/>
                <w:webHidden/>
              </w:rPr>
              <w:tab/>
            </w:r>
            <w:r w:rsidR="002536E4">
              <w:rPr>
                <w:noProof/>
                <w:webHidden/>
              </w:rPr>
              <w:fldChar w:fldCharType="begin"/>
            </w:r>
            <w:r w:rsidR="002536E4">
              <w:rPr>
                <w:noProof/>
                <w:webHidden/>
              </w:rPr>
              <w:instrText xml:space="preserve"> PAGEREF _Toc224750062 \h </w:instrText>
            </w:r>
            <w:r w:rsidR="002536E4">
              <w:rPr>
                <w:noProof/>
                <w:webHidden/>
              </w:rPr>
            </w:r>
            <w:r w:rsidR="002536E4">
              <w:rPr>
                <w:noProof/>
                <w:webHidden/>
              </w:rPr>
              <w:fldChar w:fldCharType="separate"/>
            </w:r>
            <w:r w:rsidR="007C51D2">
              <w:rPr>
                <w:noProof/>
                <w:webHidden/>
              </w:rPr>
              <w:t>116</w:t>
            </w:r>
            <w:r w:rsidR="002536E4">
              <w:rPr>
                <w:noProof/>
                <w:webHidden/>
              </w:rPr>
              <w:fldChar w:fldCharType="end"/>
            </w:r>
          </w:hyperlink>
        </w:p>
        <w:p w:rsidR="002536E4" w:rsidP="002536E4" w:rsidRDefault="009170BE" w14:paraId="3A7D82FA" w14:textId="131CA865">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63">
            <w:r w:rsidRPr="0079712A" w:rsidR="002536E4">
              <w:rPr>
                <w:rStyle w:val="Hyperlink"/>
                <w:i/>
                <w:iCs/>
                <w:noProof/>
                <w:lang w:val="en-GB"/>
              </w:rPr>
              <w:t>Accessibility of CAP Information for Civil Society</w:t>
            </w:r>
            <w:r w:rsidR="002536E4">
              <w:rPr>
                <w:noProof/>
                <w:webHidden/>
              </w:rPr>
              <w:tab/>
            </w:r>
            <w:r w:rsidR="002536E4">
              <w:rPr>
                <w:noProof/>
                <w:webHidden/>
              </w:rPr>
              <w:fldChar w:fldCharType="begin"/>
            </w:r>
            <w:r w:rsidR="002536E4">
              <w:rPr>
                <w:noProof/>
                <w:webHidden/>
              </w:rPr>
              <w:instrText xml:space="preserve"> PAGEREF _Toc224750063 \h </w:instrText>
            </w:r>
            <w:r w:rsidR="002536E4">
              <w:rPr>
                <w:noProof/>
                <w:webHidden/>
              </w:rPr>
            </w:r>
            <w:r w:rsidR="002536E4">
              <w:rPr>
                <w:noProof/>
                <w:webHidden/>
              </w:rPr>
              <w:fldChar w:fldCharType="separate"/>
            </w:r>
            <w:r w:rsidR="007C51D2">
              <w:rPr>
                <w:noProof/>
                <w:webHidden/>
              </w:rPr>
              <w:t>120</w:t>
            </w:r>
            <w:r w:rsidR="002536E4">
              <w:rPr>
                <w:noProof/>
                <w:webHidden/>
              </w:rPr>
              <w:fldChar w:fldCharType="end"/>
            </w:r>
          </w:hyperlink>
        </w:p>
        <w:p w:rsidR="002536E4" w:rsidP="002536E4" w:rsidRDefault="009170BE" w14:paraId="7C167813" w14:textId="5FD535C1">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64">
            <w:r w:rsidRPr="0079712A" w:rsidR="002536E4">
              <w:rPr>
                <w:rStyle w:val="Hyperlink"/>
                <w:i/>
                <w:iCs/>
                <w:noProof/>
                <w:lang w:val="en-GB"/>
              </w:rPr>
              <w:t>Improving Future Civil Society Engagement in CAP</w:t>
            </w:r>
            <w:r w:rsidR="002536E4">
              <w:rPr>
                <w:noProof/>
                <w:webHidden/>
              </w:rPr>
              <w:tab/>
            </w:r>
            <w:r w:rsidR="002536E4">
              <w:rPr>
                <w:noProof/>
                <w:webHidden/>
              </w:rPr>
              <w:fldChar w:fldCharType="begin"/>
            </w:r>
            <w:r w:rsidR="002536E4">
              <w:rPr>
                <w:noProof/>
                <w:webHidden/>
              </w:rPr>
              <w:instrText xml:space="preserve"> PAGEREF _Toc224750064 \h </w:instrText>
            </w:r>
            <w:r w:rsidR="002536E4">
              <w:rPr>
                <w:noProof/>
                <w:webHidden/>
              </w:rPr>
            </w:r>
            <w:r w:rsidR="002536E4">
              <w:rPr>
                <w:noProof/>
                <w:webHidden/>
              </w:rPr>
              <w:fldChar w:fldCharType="separate"/>
            </w:r>
            <w:r w:rsidR="007C51D2">
              <w:rPr>
                <w:noProof/>
                <w:webHidden/>
              </w:rPr>
              <w:t>124</w:t>
            </w:r>
            <w:r w:rsidR="002536E4">
              <w:rPr>
                <w:noProof/>
                <w:webHidden/>
              </w:rPr>
              <w:fldChar w:fldCharType="end"/>
            </w:r>
          </w:hyperlink>
        </w:p>
        <w:p w:rsidR="002536E4" w:rsidRDefault="009170BE" w14:paraId="05096725" w14:textId="6FCBDBF4">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65">
            <w:r w:rsidRPr="0079712A" w:rsidR="002536E4">
              <w:rPr>
                <w:rStyle w:val="Hyperlink"/>
                <w:noProof/>
                <w:lang w:val="en-GB"/>
              </w:rPr>
              <w:t>5.2</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from the questionnaire</w:t>
            </w:r>
            <w:r w:rsidR="002536E4">
              <w:rPr>
                <w:noProof/>
                <w:webHidden/>
              </w:rPr>
              <w:tab/>
            </w:r>
            <w:r w:rsidR="002536E4">
              <w:rPr>
                <w:noProof/>
                <w:webHidden/>
              </w:rPr>
              <w:fldChar w:fldCharType="begin"/>
            </w:r>
            <w:r w:rsidR="002536E4">
              <w:rPr>
                <w:noProof/>
                <w:webHidden/>
              </w:rPr>
              <w:instrText xml:space="preserve"> PAGEREF _Toc224750065 \h </w:instrText>
            </w:r>
            <w:r w:rsidR="002536E4">
              <w:rPr>
                <w:noProof/>
                <w:webHidden/>
              </w:rPr>
            </w:r>
            <w:r w:rsidR="002536E4">
              <w:rPr>
                <w:noProof/>
                <w:webHidden/>
              </w:rPr>
              <w:fldChar w:fldCharType="separate"/>
            </w:r>
            <w:r w:rsidR="007C51D2">
              <w:rPr>
                <w:noProof/>
                <w:webHidden/>
              </w:rPr>
              <w:t>129</w:t>
            </w:r>
            <w:r w:rsidR="002536E4">
              <w:rPr>
                <w:noProof/>
                <w:webHidden/>
              </w:rPr>
              <w:fldChar w:fldCharType="end"/>
            </w:r>
          </w:hyperlink>
        </w:p>
        <w:p w:rsidR="002536E4" w:rsidP="002536E4" w:rsidRDefault="009170BE" w14:paraId="54C69BD4" w14:textId="767AABFC">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66">
            <w:r w:rsidRPr="0079712A" w:rsidR="002536E4">
              <w:rPr>
                <w:rStyle w:val="Hyperlink"/>
                <w:i/>
                <w:iCs/>
                <w:noProof/>
              </w:rPr>
              <w:t>Involvement of Civil Society in CAP Processes</w:t>
            </w:r>
            <w:r w:rsidR="002536E4">
              <w:rPr>
                <w:noProof/>
                <w:webHidden/>
              </w:rPr>
              <w:tab/>
            </w:r>
            <w:r w:rsidR="002536E4">
              <w:rPr>
                <w:noProof/>
                <w:webHidden/>
              </w:rPr>
              <w:fldChar w:fldCharType="begin"/>
            </w:r>
            <w:r w:rsidR="002536E4">
              <w:rPr>
                <w:noProof/>
                <w:webHidden/>
              </w:rPr>
              <w:instrText xml:space="preserve"> PAGEREF _Toc224750066 \h </w:instrText>
            </w:r>
            <w:r w:rsidR="002536E4">
              <w:rPr>
                <w:noProof/>
                <w:webHidden/>
              </w:rPr>
            </w:r>
            <w:r w:rsidR="002536E4">
              <w:rPr>
                <w:noProof/>
                <w:webHidden/>
              </w:rPr>
              <w:fldChar w:fldCharType="separate"/>
            </w:r>
            <w:r w:rsidR="007C51D2">
              <w:rPr>
                <w:noProof/>
                <w:webHidden/>
              </w:rPr>
              <w:t>129</w:t>
            </w:r>
            <w:r w:rsidR="002536E4">
              <w:rPr>
                <w:noProof/>
                <w:webHidden/>
              </w:rPr>
              <w:fldChar w:fldCharType="end"/>
            </w:r>
          </w:hyperlink>
        </w:p>
        <w:p w:rsidR="002536E4" w:rsidP="002536E4" w:rsidRDefault="009170BE" w14:paraId="6255065B" w14:textId="3354D8D7">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67">
            <w:r w:rsidRPr="0079712A" w:rsidR="002536E4">
              <w:rPr>
                <w:rStyle w:val="Hyperlink"/>
                <w:i/>
                <w:iCs/>
                <w:noProof/>
              </w:rPr>
              <w:t>Key Obstacles to Civil Society Participation in CAP Phases</w:t>
            </w:r>
            <w:r w:rsidR="002536E4">
              <w:rPr>
                <w:noProof/>
                <w:webHidden/>
              </w:rPr>
              <w:tab/>
            </w:r>
            <w:r w:rsidR="002536E4">
              <w:rPr>
                <w:noProof/>
                <w:webHidden/>
              </w:rPr>
              <w:fldChar w:fldCharType="begin"/>
            </w:r>
            <w:r w:rsidR="002536E4">
              <w:rPr>
                <w:noProof/>
                <w:webHidden/>
              </w:rPr>
              <w:instrText xml:space="preserve"> PAGEREF _Toc224750067 \h </w:instrText>
            </w:r>
            <w:r w:rsidR="002536E4">
              <w:rPr>
                <w:noProof/>
                <w:webHidden/>
              </w:rPr>
            </w:r>
            <w:r w:rsidR="002536E4">
              <w:rPr>
                <w:noProof/>
                <w:webHidden/>
              </w:rPr>
              <w:fldChar w:fldCharType="separate"/>
            </w:r>
            <w:r w:rsidR="007C51D2">
              <w:rPr>
                <w:noProof/>
                <w:webHidden/>
              </w:rPr>
              <w:t>130</w:t>
            </w:r>
            <w:r w:rsidR="002536E4">
              <w:rPr>
                <w:noProof/>
                <w:webHidden/>
              </w:rPr>
              <w:fldChar w:fldCharType="end"/>
            </w:r>
          </w:hyperlink>
        </w:p>
        <w:p w:rsidR="002536E4" w:rsidP="002536E4" w:rsidRDefault="009170BE" w14:paraId="72E1B1F0" w14:textId="4FD30CE1">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68">
            <w:r w:rsidRPr="0079712A" w:rsidR="002536E4">
              <w:rPr>
                <w:rStyle w:val="Hyperlink"/>
                <w:i/>
                <w:iCs/>
                <w:noProof/>
              </w:rPr>
              <w:t>CAP’s Contribution to Civil Society Engagement in Rural Development</w:t>
            </w:r>
            <w:r w:rsidR="002536E4">
              <w:rPr>
                <w:noProof/>
                <w:webHidden/>
              </w:rPr>
              <w:tab/>
            </w:r>
            <w:r w:rsidR="002536E4">
              <w:rPr>
                <w:noProof/>
                <w:webHidden/>
              </w:rPr>
              <w:fldChar w:fldCharType="begin"/>
            </w:r>
            <w:r w:rsidR="002536E4">
              <w:rPr>
                <w:noProof/>
                <w:webHidden/>
              </w:rPr>
              <w:instrText xml:space="preserve"> PAGEREF _Toc224750068 \h </w:instrText>
            </w:r>
            <w:r w:rsidR="002536E4">
              <w:rPr>
                <w:noProof/>
                <w:webHidden/>
              </w:rPr>
            </w:r>
            <w:r w:rsidR="002536E4">
              <w:rPr>
                <w:noProof/>
                <w:webHidden/>
              </w:rPr>
              <w:fldChar w:fldCharType="separate"/>
            </w:r>
            <w:r w:rsidR="007C51D2">
              <w:rPr>
                <w:noProof/>
                <w:webHidden/>
              </w:rPr>
              <w:t>131</w:t>
            </w:r>
            <w:r w:rsidR="002536E4">
              <w:rPr>
                <w:noProof/>
                <w:webHidden/>
              </w:rPr>
              <w:fldChar w:fldCharType="end"/>
            </w:r>
          </w:hyperlink>
        </w:p>
        <w:p w:rsidR="002536E4" w:rsidRDefault="009170BE" w14:paraId="57743F12" w14:textId="54F7A81B">
          <w:pPr>
            <w:pStyle w:val="TOC1"/>
            <w:rPr>
              <w:rFonts w:asciiTheme="minorHAnsi" w:hAnsiTheme="minorHAnsi" w:eastAsiaTheme="minorEastAsia" w:cstheme="minorBidi"/>
              <w:b w:val="0"/>
              <w:kern w:val="2"/>
              <w:sz w:val="24"/>
              <w:szCs w:val="24"/>
              <w14:ligatures w14:val="standardContextual"/>
            </w:rPr>
          </w:pPr>
          <w:hyperlink w:history="1" w:anchor="_Toc224750069">
            <w:r w:rsidRPr="0079712A" w:rsidR="002536E4">
              <w:rPr>
                <w:rStyle w:val="Hyperlink"/>
              </w:rPr>
              <w:t>6. Primary data: additional information and perspectives on the next programming period</w:t>
            </w:r>
            <w:r w:rsidR="002536E4">
              <w:rPr>
                <w:webHidden/>
              </w:rPr>
              <w:tab/>
            </w:r>
            <w:r w:rsidR="002536E4">
              <w:rPr>
                <w:webHidden/>
              </w:rPr>
              <w:fldChar w:fldCharType="begin"/>
            </w:r>
            <w:r w:rsidR="002536E4">
              <w:rPr>
                <w:webHidden/>
              </w:rPr>
              <w:instrText xml:space="preserve"> PAGEREF _Toc224750069 \h </w:instrText>
            </w:r>
            <w:r w:rsidR="002536E4">
              <w:rPr>
                <w:webHidden/>
              </w:rPr>
            </w:r>
            <w:r w:rsidR="002536E4">
              <w:rPr>
                <w:webHidden/>
              </w:rPr>
              <w:fldChar w:fldCharType="separate"/>
            </w:r>
            <w:r w:rsidR="007C51D2">
              <w:rPr>
                <w:webHidden/>
              </w:rPr>
              <w:t>134</w:t>
            </w:r>
            <w:r w:rsidR="002536E4">
              <w:rPr>
                <w:webHidden/>
              </w:rPr>
              <w:fldChar w:fldCharType="end"/>
            </w:r>
          </w:hyperlink>
        </w:p>
        <w:p w:rsidR="002536E4" w:rsidRDefault="009170BE" w14:paraId="21A46B2F" w14:textId="3C6992C3">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70">
            <w:r w:rsidRPr="0079712A" w:rsidR="002536E4">
              <w:rPr>
                <w:rStyle w:val="Hyperlink"/>
                <w:noProof/>
                <w:lang w:val="en-GB"/>
              </w:rPr>
              <w:t>6.1</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gathered in stakeholder meetings and written contributions</w:t>
            </w:r>
            <w:r w:rsidR="002536E4">
              <w:rPr>
                <w:noProof/>
                <w:webHidden/>
              </w:rPr>
              <w:tab/>
            </w:r>
            <w:r w:rsidR="002536E4">
              <w:rPr>
                <w:noProof/>
                <w:webHidden/>
              </w:rPr>
              <w:fldChar w:fldCharType="begin"/>
            </w:r>
            <w:r w:rsidR="002536E4">
              <w:rPr>
                <w:noProof/>
                <w:webHidden/>
              </w:rPr>
              <w:instrText xml:space="preserve"> PAGEREF _Toc224750070 \h </w:instrText>
            </w:r>
            <w:r w:rsidR="002536E4">
              <w:rPr>
                <w:noProof/>
                <w:webHidden/>
              </w:rPr>
            </w:r>
            <w:r w:rsidR="002536E4">
              <w:rPr>
                <w:noProof/>
                <w:webHidden/>
              </w:rPr>
              <w:fldChar w:fldCharType="separate"/>
            </w:r>
            <w:r w:rsidR="007C51D2">
              <w:rPr>
                <w:noProof/>
                <w:webHidden/>
              </w:rPr>
              <w:t>134</w:t>
            </w:r>
            <w:r w:rsidR="002536E4">
              <w:rPr>
                <w:noProof/>
                <w:webHidden/>
              </w:rPr>
              <w:fldChar w:fldCharType="end"/>
            </w:r>
          </w:hyperlink>
        </w:p>
        <w:p w:rsidR="002536E4" w:rsidRDefault="009170BE" w14:paraId="3BB0B527" w14:textId="274C052E">
          <w:pPr>
            <w:pStyle w:val="TOC2"/>
            <w:tabs>
              <w:tab w:val="left" w:pos="960"/>
              <w:tab w:val="right" w:leader="dot" w:pos="9063"/>
            </w:tabs>
            <w:rPr>
              <w:rFonts w:asciiTheme="minorHAnsi" w:hAnsiTheme="minorHAnsi" w:eastAsiaTheme="minorEastAsia" w:cstheme="minorBidi"/>
              <w:noProof/>
              <w:kern w:val="2"/>
              <w:sz w:val="24"/>
              <w:szCs w:val="24"/>
              <w14:ligatures w14:val="standardContextual"/>
            </w:rPr>
          </w:pPr>
          <w:hyperlink w:history="1" w:anchor="_Toc224750071">
            <w:r w:rsidRPr="0079712A" w:rsidR="002536E4">
              <w:rPr>
                <w:rStyle w:val="Hyperlink"/>
                <w:noProof/>
                <w:lang w:val="en-GB"/>
              </w:rPr>
              <w:t>6.2</w:t>
            </w:r>
            <w:r w:rsidR="002536E4">
              <w:rPr>
                <w:rFonts w:asciiTheme="minorHAnsi" w:hAnsiTheme="minorHAnsi" w:eastAsiaTheme="minorEastAsia" w:cstheme="minorBidi"/>
                <w:noProof/>
                <w:kern w:val="2"/>
                <w:sz w:val="24"/>
                <w:szCs w:val="24"/>
                <w14:ligatures w14:val="standardContextual"/>
              </w:rPr>
              <w:tab/>
            </w:r>
            <w:r w:rsidRPr="0079712A" w:rsidR="002536E4">
              <w:rPr>
                <w:rStyle w:val="Hyperlink"/>
                <w:noProof/>
                <w:lang w:val="en-GB"/>
              </w:rPr>
              <w:t>Information from the questionnaire</w:t>
            </w:r>
            <w:r w:rsidR="002536E4">
              <w:rPr>
                <w:noProof/>
                <w:webHidden/>
              </w:rPr>
              <w:tab/>
            </w:r>
            <w:r w:rsidR="002536E4">
              <w:rPr>
                <w:noProof/>
                <w:webHidden/>
              </w:rPr>
              <w:fldChar w:fldCharType="begin"/>
            </w:r>
            <w:r w:rsidR="002536E4">
              <w:rPr>
                <w:noProof/>
                <w:webHidden/>
              </w:rPr>
              <w:instrText xml:space="preserve"> PAGEREF _Toc224750071 \h </w:instrText>
            </w:r>
            <w:r w:rsidR="002536E4">
              <w:rPr>
                <w:noProof/>
                <w:webHidden/>
              </w:rPr>
            </w:r>
            <w:r w:rsidR="002536E4">
              <w:rPr>
                <w:noProof/>
                <w:webHidden/>
              </w:rPr>
              <w:fldChar w:fldCharType="separate"/>
            </w:r>
            <w:r w:rsidR="007C51D2">
              <w:rPr>
                <w:noProof/>
                <w:webHidden/>
              </w:rPr>
              <w:t>140</w:t>
            </w:r>
            <w:r w:rsidR="002536E4">
              <w:rPr>
                <w:noProof/>
                <w:webHidden/>
              </w:rPr>
              <w:fldChar w:fldCharType="end"/>
            </w:r>
          </w:hyperlink>
        </w:p>
        <w:p w:rsidR="002536E4" w:rsidP="002536E4" w:rsidRDefault="009170BE" w14:paraId="05227329" w14:textId="1B74B2F5">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72">
            <w:r w:rsidRPr="0079712A" w:rsidR="002536E4">
              <w:rPr>
                <w:rStyle w:val="Hyperlink"/>
                <w:i/>
                <w:iCs/>
                <w:noProof/>
                <w:lang w:val="en-GB"/>
              </w:rPr>
              <w:t>Priority Issues for the Next CAP (2027–2032)</w:t>
            </w:r>
            <w:r w:rsidR="002536E4">
              <w:rPr>
                <w:noProof/>
                <w:webHidden/>
              </w:rPr>
              <w:tab/>
            </w:r>
            <w:r w:rsidR="002536E4">
              <w:rPr>
                <w:noProof/>
                <w:webHidden/>
              </w:rPr>
              <w:fldChar w:fldCharType="begin"/>
            </w:r>
            <w:r w:rsidR="002536E4">
              <w:rPr>
                <w:noProof/>
                <w:webHidden/>
              </w:rPr>
              <w:instrText xml:space="preserve"> PAGEREF _Toc224750072 \h </w:instrText>
            </w:r>
            <w:r w:rsidR="002536E4">
              <w:rPr>
                <w:noProof/>
                <w:webHidden/>
              </w:rPr>
            </w:r>
            <w:r w:rsidR="002536E4">
              <w:rPr>
                <w:noProof/>
                <w:webHidden/>
              </w:rPr>
              <w:fldChar w:fldCharType="separate"/>
            </w:r>
            <w:r w:rsidR="007C51D2">
              <w:rPr>
                <w:noProof/>
                <w:webHidden/>
              </w:rPr>
              <w:t>140</w:t>
            </w:r>
            <w:r w:rsidR="002536E4">
              <w:rPr>
                <w:noProof/>
                <w:webHidden/>
              </w:rPr>
              <w:fldChar w:fldCharType="end"/>
            </w:r>
          </w:hyperlink>
        </w:p>
        <w:p w:rsidR="002536E4" w:rsidP="002536E4" w:rsidRDefault="009170BE" w14:paraId="15A8A525" w14:textId="151EF05F">
          <w:pPr>
            <w:pStyle w:val="TOC2"/>
            <w:tabs>
              <w:tab w:val="right" w:leader="dot" w:pos="9063"/>
            </w:tabs>
            <w:ind w:left="1440"/>
            <w:rPr>
              <w:rFonts w:asciiTheme="minorHAnsi" w:hAnsiTheme="minorHAnsi" w:eastAsiaTheme="minorEastAsia" w:cstheme="minorBidi"/>
              <w:noProof/>
              <w:kern w:val="2"/>
              <w:sz w:val="24"/>
              <w:szCs w:val="24"/>
              <w14:ligatures w14:val="standardContextual"/>
            </w:rPr>
          </w:pPr>
          <w:hyperlink w:history="1" w:anchor="_Toc224750073">
            <w:r w:rsidRPr="0079712A" w:rsidR="002536E4">
              <w:rPr>
                <w:rStyle w:val="Hyperlink"/>
                <w:i/>
                <w:iCs/>
                <w:noProof/>
              </w:rPr>
              <w:t>Additional Comments on CAP</w:t>
            </w:r>
            <w:r w:rsidR="002536E4">
              <w:rPr>
                <w:noProof/>
                <w:webHidden/>
              </w:rPr>
              <w:tab/>
            </w:r>
            <w:r w:rsidR="002536E4">
              <w:rPr>
                <w:noProof/>
                <w:webHidden/>
              </w:rPr>
              <w:fldChar w:fldCharType="begin"/>
            </w:r>
            <w:r w:rsidR="002536E4">
              <w:rPr>
                <w:noProof/>
                <w:webHidden/>
              </w:rPr>
              <w:instrText xml:space="preserve"> PAGEREF _Toc224750073 \h </w:instrText>
            </w:r>
            <w:r w:rsidR="002536E4">
              <w:rPr>
                <w:noProof/>
                <w:webHidden/>
              </w:rPr>
            </w:r>
            <w:r w:rsidR="002536E4">
              <w:rPr>
                <w:noProof/>
                <w:webHidden/>
              </w:rPr>
              <w:fldChar w:fldCharType="separate"/>
            </w:r>
            <w:r w:rsidR="007C51D2">
              <w:rPr>
                <w:noProof/>
                <w:webHidden/>
              </w:rPr>
              <w:t>142</w:t>
            </w:r>
            <w:r w:rsidR="002536E4">
              <w:rPr>
                <w:noProof/>
                <w:webHidden/>
              </w:rPr>
              <w:fldChar w:fldCharType="end"/>
            </w:r>
          </w:hyperlink>
        </w:p>
        <w:p w:rsidRPr="00FE4F6A" w:rsidR="002536E4" w:rsidRDefault="009170BE" w14:paraId="01D4273B" w14:textId="3BBF7E00">
          <w:pPr>
            <w:pStyle w:val="TOC1"/>
            <w:rPr>
              <w:rFonts w:asciiTheme="minorHAnsi" w:hAnsiTheme="minorHAnsi" w:eastAsiaTheme="minorEastAsia" w:cstheme="minorBidi"/>
              <w:b w:val="0"/>
              <w:kern w:val="2"/>
              <w:sz w:val="24"/>
              <w:szCs w:val="24"/>
              <w14:ligatures w14:val="standardContextual"/>
            </w:rPr>
          </w:pPr>
          <w:hyperlink w:history="1" w:anchor="_Toc224750074">
            <w:r w:rsidRPr="00FE4F6A" w:rsidR="002536E4">
              <w:rPr>
                <w:rStyle w:val="Hyperlink"/>
              </w:rPr>
              <w:t>7. Secondary data: Literature review of past EESC work</w:t>
            </w:r>
            <w:r w:rsidRPr="00FE4F6A" w:rsidR="002536E4">
              <w:rPr>
                <w:webHidden/>
              </w:rPr>
              <w:tab/>
            </w:r>
            <w:r w:rsidRPr="00FE4F6A" w:rsidR="002536E4">
              <w:rPr>
                <w:webHidden/>
              </w:rPr>
              <w:fldChar w:fldCharType="begin"/>
            </w:r>
            <w:r w:rsidRPr="00FE4F6A" w:rsidR="002536E4">
              <w:rPr>
                <w:webHidden/>
              </w:rPr>
              <w:instrText xml:space="preserve"> PAGEREF _Toc224750074 \h </w:instrText>
            </w:r>
            <w:r w:rsidRPr="00FE4F6A" w:rsidR="002536E4">
              <w:rPr>
                <w:webHidden/>
              </w:rPr>
            </w:r>
            <w:r w:rsidRPr="00FE4F6A" w:rsidR="002536E4">
              <w:rPr>
                <w:webHidden/>
              </w:rPr>
              <w:fldChar w:fldCharType="separate"/>
            </w:r>
            <w:r w:rsidR="007C51D2">
              <w:rPr>
                <w:webHidden/>
              </w:rPr>
              <w:t>144</w:t>
            </w:r>
            <w:r w:rsidRPr="00FE4F6A" w:rsidR="002536E4">
              <w:rPr>
                <w:webHidden/>
              </w:rPr>
              <w:fldChar w:fldCharType="end"/>
            </w:r>
          </w:hyperlink>
        </w:p>
        <w:p w:rsidR="002536E4" w:rsidRDefault="009170BE" w14:paraId="42F1AB0B" w14:textId="6324A710">
          <w:pPr>
            <w:pStyle w:val="TOC1"/>
            <w:rPr>
              <w:rFonts w:asciiTheme="minorHAnsi" w:hAnsiTheme="minorHAnsi" w:eastAsiaTheme="minorEastAsia" w:cstheme="minorBidi"/>
              <w:b w:val="0"/>
              <w:kern w:val="2"/>
              <w:sz w:val="24"/>
              <w:szCs w:val="24"/>
              <w14:ligatures w14:val="standardContextual"/>
            </w:rPr>
          </w:pPr>
          <w:hyperlink w:history="1" w:anchor="_Toc224750075">
            <w:r w:rsidRPr="00FE4F6A" w:rsidR="002536E4">
              <w:rPr>
                <w:rStyle w:val="Hyperlink"/>
              </w:rPr>
              <w:t>8. List of organisations consulted</w:t>
            </w:r>
            <w:r w:rsidRPr="00FE4F6A" w:rsidR="002536E4">
              <w:rPr>
                <w:webHidden/>
              </w:rPr>
              <w:tab/>
            </w:r>
            <w:r w:rsidRPr="00FE4F6A" w:rsidR="002536E4">
              <w:rPr>
                <w:webHidden/>
              </w:rPr>
              <w:fldChar w:fldCharType="begin"/>
            </w:r>
            <w:r w:rsidRPr="00FE4F6A" w:rsidR="002536E4">
              <w:rPr>
                <w:webHidden/>
              </w:rPr>
              <w:instrText xml:space="preserve"> PAGEREF _Toc224750075 \h </w:instrText>
            </w:r>
            <w:r w:rsidRPr="00FE4F6A" w:rsidR="002536E4">
              <w:rPr>
                <w:webHidden/>
              </w:rPr>
            </w:r>
            <w:r w:rsidRPr="00FE4F6A" w:rsidR="002536E4">
              <w:rPr>
                <w:webHidden/>
              </w:rPr>
              <w:fldChar w:fldCharType="separate"/>
            </w:r>
            <w:r w:rsidR="007C51D2">
              <w:rPr>
                <w:webHidden/>
              </w:rPr>
              <w:t>149</w:t>
            </w:r>
            <w:r w:rsidRPr="00FE4F6A" w:rsidR="002536E4">
              <w:rPr>
                <w:webHidden/>
              </w:rPr>
              <w:fldChar w:fldCharType="end"/>
            </w:r>
          </w:hyperlink>
        </w:p>
        <w:p w:rsidRPr="004F3938" w:rsidR="00A91BE1" w:rsidP="00522A18" w:rsidRDefault="00A91BE1" w14:paraId="4355D518" w14:textId="4C3BB012">
          <w:pPr>
            <w:spacing w:before="120" w:after="120" w:line="240" w:lineRule="atLeast"/>
            <w:rPr>
              <w:b/>
              <w:lang w:val="en-GB"/>
            </w:rPr>
          </w:pPr>
          <w:r w:rsidRPr="004F3938">
            <w:rPr>
              <w:b/>
              <w:lang w:val="en-GB"/>
            </w:rPr>
            <w:fldChar w:fldCharType="end"/>
          </w:r>
        </w:p>
      </w:sdtContent>
    </w:sdt>
    <w:p w:rsidRPr="004F3938" w:rsidR="00A91BE1" w:rsidP="00522A18" w:rsidRDefault="00A91BE1" w14:paraId="4EDCE4A4" w14:textId="77777777">
      <w:pPr>
        <w:spacing w:before="120" w:after="120" w:line="360" w:lineRule="auto"/>
        <w:rPr>
          <w:b/>
          <w:lang w:val="en-GB"/>
        </w:rPr>
        <w:sectPr w:rsidRPr="004F3938" w:rsidR="00A91BE1" w:rsidSect="00674505">
          <w:headerReference w:type="default" r:id="rId14"/>
          <w:footerReference w:type="default" r:id="rId15"/>
          <w:pgSz w:w="11907" w:h="16839"/>
          <w:pgMar w:top="1417" w:right="1417" w:bottom="1417" w:left="1417" w:header="709" w:footer="709" w:gutter="0"/>
          <w:pgNumType w:start="0"/>
          <w:cols w:space="708"/>
          <w:titlePg/>
          <w:docGrid w:linePitch="360"/>
        </w:sectPr>
      </w:pPr>
    </w:p>
    <w:p w:rsidRPr="004F3938" w:rsidR="00A91BE1" w:rsidP="00522A18" w:rsidRDefault="004928EF" w14:paraId="0B3C4923" w14:textId="7365EEF5">
      <w:pPr>
        <w:pStyle w:val="Heading1"/>
        <w:spacing w:before="120" w:after="120" w:line="360" w:lineRule="auto"/>
        <w:rPr>
          <w:rFonts w:cs="Times New Roman"/>
          <w:lang w:val="en-GB"/>
        </w:rPr>
      </w:pPr>
      <w:bookmarkStart w:name="_Toc224750018" w:id="1"/>
      <w:r w:rsidRPr="004F3938">
        <w:rPr>
          <w:rFonts w:cs="Times New Roman"/>
          <w:lang w:val="en-GB"/>
        </w:rPr>
        <w:t xml:space="preserve">1. </w:t>
      </w:r>
      <w:r w:rsidRPr="004F3938" w:rsidR="00A91BE1">
        <w:rPr>
          <w:rFonts w:cs="Times New Roman"/>
          <w:lang w:val="en-GB"/>
        </w:rPr>
        <w:t>Introduction</w:t>
      </w:r>
      <w:bookmarkEnd w:id="1"/>
    </w:p>
    <w:p w:rsidRPr="004F3938" w:rsidR="00EC05E1" w:rsidP="00522A18" w:rsidRDefault="00EC05E1" w14:paraId="44CA85EF" w14:textId="77777777">
      <w:pPr>
        <w:spacing w:before="120" w:after="120" w:line="360" w:lineRule="auto"/>
        <w:rPr>
          <w:lang w:val="en-GB"/>
        </w:rPr>
      </w:pPr>
    </w:p>
    <w:p w:rsidRPr="004F3938" w:rsidR="004928EF" w:rsidP="00522A18" w:rsidRDefault="004928EF" w14:paraId="4B5F782D" w14:textId="79814644">
      <w:pPr>
        <w:pStyle w:val="Heading2"/>
        <w:spacing w:before="120" w:after="120" w:line="360" w:lineRule="auto"/>
        <w:rPr>
          <w:rFonts w:cs="Times New Roman"/>
          <w:lang w:val="en-GB"/>
        </w:rPr>
      </w:pPr>
      <w:bookmarkStart w:name="_Toc224750019" w:id="2"/>
      <w:r w:rsidRPr="004F3938">
        <w:rPr>
          <w:rFonts w:cs="Times New Roman"/>
          <w:lang w:val="en-GB"/>
        </w:rPr>
        <w:t xml:space="preserve">1.1 </w:t>
      </w:r>
      <w:r w:rsidRPr="004F3938" w:rsidR="00892B67">
        <w:rPr>
          <w:rFonts w:cs="Times New Roman"/>
          <w:lang w:val="en-GB"/>
        </w:rPr>
        <w:tab/>
      </w:r>
      <w:r w:rsidRPr="004F3938">
        <w:rPr>
          <w:rFonts w:cs="Times New Roman"/>
          <w:u w:val="single"/>
          <w:lang w:val="en-GB"/>
        </w:rPr>
        <w:t>Focus of the evaluation</w:t>
      </w:r>
      <w:bookmarkEnd w:id="2"/>
    </w:p>
    <w:p w:rsidRPr="004F3938" w:rsidR="001B6140" w:rsidP="00522A18" w:rsidRDefault="001B6140" w14:paraId="643BD923" w14:textId="77777777">
      <w:pPr>
        <w:pStyle w:val="Header"/>
        <w:spacing w:before="120" w:after="120" w:line="360" w:lineRule="auto"/>
        <w:rPr>
          <w:b/>
          <w:bCs/>
          <w:lang w:val="en-GB"/>
        </w:rPr>
      </w:pPr>
    </w:p>
    <w:p w:rsidRPr="004F3938" w:rsidR="001B6140" w:rsidP="00522A18" w:rsidRDefault="001B6140" w14:paraId="67060021" w14:textId="77777777">
      <w:pPr>
        <w:pStyle w:val="Header"/>
        <w:spacing w:before="120" w:after="120" w:line="360" w:lineRule="auto"/>
        <w:rPr>
          <w:lang w:val="en-GB"/>
        </w:rPr>
      </w:pPr>
      <w:r w:rsidRPr="004F3938">
        <w:rPr>
          <w:lang w:val="en-GB"/>
        </w:rPr>
        <w:t xml:space="preserve">The </w:t>
      </w:r>
      <w:bookmarkStart w:name="_Hlk201237336" w:id="3"/>
      <w:r w:rsidRPr="004F3938">
        <w:rPr>
          <w:lang w:val="en-GB"/>
        </w:rPr>
        <w:t>Common Agricultural Policy (CAP)</w:t>
      </w:r>
      <w:bookmarkEnd w:id="3"/>
      <w:r w:rsidRPr="004F3938">
        <w:rPr>
          <w:lang w:val="en-GB"/>
        </w:rPr>
        <w:t xml:space="preserve"> is the EU's main policy framework designed to support farmers, enhance agricultural productivity, and ensure a stable, sustainable food supply within the EU, while aiming at maintaining biodiversity.</w:t>
      </w:r>
    </w:p>
    <w:p w:rsidRPr="004F3938" w:rsidR="001B6140" w:rsidP="00522A18" w:rsidRDefault="001B6140" w14:paraId="6C3FDB8F" w14:textId="77777777">
      <w:pPr>
        <w:pStyle w:val="Header"/>
        <w:spacing w:before="120" w:after="120" w:line="360" w:lineRule="auto"/>
        <w:rPr>
          <w:lang w:val="en-GB"/>
        </w:rPr>
      </w:pPr>
    </w:p>
    <w:p w:rsidRPr="004F3938" w:rsidR="001B6140" w:rsidP="00522A18" w:rsidRDefault="001B6140" w14:paraId="68D6FA87" w14:textId="77777777">
      <w:pPr>
        <w:pStyle w:val="Header"/>
        <w:spacing w:before="120" w:after="120" w:line="360" w:lineRule="auto"/>
        <w:rPr>
          <w:lang w:val="en-GB"/>
        </w:rPr>
      </w:pPr>
      <w:r w:rsidRPr="004F3938">
        <w:rPr>
          <w:lang w:val="en-GB"/>
        </w:rPr>
        <w:t>Following past reforms, the current CAP (2023-2027) requires each Member State to draw up a National strategic plan (NSP) setting out how it will direct the CAP’s funding instruments (i.e. farmer income support and market and rural development measures) to address its national needs and capacities and achieve tangible results on EU-level objectives. This delivery model, adopted in 2023, provides for greater flexibility and subsidiarity in assigning responsibilities to the Member States, but with higher ambitions in the impact of the CAP towards the achievement of the European Green Deal, by establishing a greener and fairer CAP but also one that fosters greater competitiveness.</w:t>
      </w:r>
    </w:p>
    <w:p w:rsidRPr="004F3938" w:rsidR="001B6140" w:rsidP="00522A18" w:rsidRDefault="001B6140" w14:paraId="1A55F75E" w14:textId="77777777">
      <w:pPr>
        <w:pStyle w:val="Header"/>
        <w:spacing w:before="120" w:after="120" w:line="360" w:lineRule="auto"/>
        <w:rPr>
          <w:bCs/>
          <w:lang w:val="en-GB"/>
        </w:rPr>
      </w:pPr>
    </w:p>
    <w:p w:rsidRPr="004F3938" w:rsidR="001B6140" w:rsidP="00522A18" w:rsidRDefault="001B6140" w14:paraId="5FDCAE43" w14:textId="3C5DBA96">
      <w:pPr>
        <w:pStyle w:val="Header"/>
        <w:spacing w:before="120" w:after="120" w:line="360" w:lineRule="auto"/>
        <w:rPr>
          <w:lang w:val="en-GB"/>
        </w:rPr>
      </w:pPr>
      <w:r w:rsidRPr="004F3938">
        <w:rPr>
          <w:lang w:val="en-GB"/>
        </w:rPr>
        <w:t xml:space="preserve">The interim evaluation of CAP (2023-2027) is mandated by Article 141(4) of Regulation (EU) 2021/2115, which governs the CAP Strategic Plans for the 2023–2027 period, and it is intended to assess the progress of the CAP during the 2023-2027 programming period and </w:t>
      </w:r>
      <w:r w:rsidRPr="004F3938">
        <w:rPr>
          <w:b/>
          <w:bCs/>
          <w:lang w:val="en-GB"/>
        </w:rPr>
        <w:t>provide an early assessment of the effectiveness of the CAP National Strategic Plans (NSPs).</w:t>
      </w:r>
      <w:r w:rsidRPr="004F3938">
        <w:rPr>
          <w:b/>
          <w:bCs/>
          <w:i/>
          <w:iCs/>
          <w:lang w:val="en-GB"/>
        </w:rPr>
        <w:t xml:space="preserve"> </w:t>
      </w:r>
      <w:r w:rsidRPr="004F3938">
        <w:rPr>
          <w:b/>
          <w:bCs/>
          <w:lang w:val="en-GB"/>
        </w:rPr>
        <w:t>The results of this evaluation are intended to inform future CAP policy design by providing evidence on the effectiveness of different CAP instruments.</w:t>
      </w:r>
    </w:p>
    <w:p w:rsidRPr="004F3938" w:rsidR="000308BF" w:rsidP="00522A18" w:rsidRDefault="000308BF" w14:paraId="143EB1D2" w14:textId="77777777">
      <w:pPr>
        <w:pStyle w:val="Header"/>
        <w:spacing w:before="120" w:after="120" w:line="360" w:lineRule="auto"/>
        <w:rPr>
          <w:lang w:val="en-GB"/>
        </w:rPr>
      </w:pPr>
    </w:p>
    <w:p w:rsidRPr="004F3938" w:rsidR="001B6140" w:rsidP="00522A18" w:rsidRDefault="001B6140" w14:paraId="30163AB3" w14:textId="2FE0C629">
      <w:pPr>
        <w:pStyle w:val="Header"/>
        <w:spacing w:before="120" w:after="120" w:line="360" w:lineRule="auto"/>
        <w:rPr>
          <w:lang w:val="en-GB"/>
        </w:rPr>
      </w:pPr>
      <w:r w:rsidRPr="004F3938">
        <w:rPr>
          <w:lang w:val="en-GB"/>
        </w:rPr>
        <w:t xml:space="preserve">In terms of coverage, the CAP is applicable to all 27 Member States, and each country is therefore obliged to develop its own National Strategic Plan (NSP), which is subsequently approved by the Commission. In this CAP (2023-2027) interim evaluation, each country NSP will be assessed against the established objectives in terms of performance and results to be achieved. It is only in cases of poor performance or serious divergence from the NSP that individual countries receive further scrutiny and a more in-depth analysis from the Commission. Such information is not yet publicly </w:t>
      </w:r>
      <w:r w:rsidRPr="004F3938" w:rsidR="00C46B44">
        <w:rPr>
          <w:lang w:val="en-GB"/>
        </w:rPr>
        <w:t>signalled</w:t>
      </w:r>
      <w:r w:rsidRPr="004F3938">
        <w:rPr>
          <w:lang w:val="en-GB"/>
        </w:rPr>
        <w:t>.</w:t>
      </w:r>
    </w:p>
    <w:p w:rsidRPr="004F3938" w:rsidR="001B6140" w:rsidP="00522A18" w:rsidRDefault="001B6140" w14:paraId="5FD6B041" w14:textId="77777777">
      <w:pPr>
        <w:pStyle w:val="Header"/>
        <w:spacing w:before="120" w:after="120" w:line="360" w:lineRule="auto"/>
        <w:rPr>
          <w:b/>
          <w:bCs/>
          <w:i/>
          <w:iCs/>
          <w:lang w:val="en-GB"/>
        </w:rPr>
      </w:pPr>
    </w:p>
    <w:p w:rsidRPr="004F3938" w:rsidR="001B6140" w:rsidP="00522A18" w:rsidRDefault="001B6140" w14:paraId="4A34958A" w14:textId="77777777">
      <w:pPr>
        <w:pStyle w:val="Header"/>
        <w:spacing w:before="120" w:after="120" w:line="360" w:lineRule="auto"/>
        <w:rPr>
          <w:b/>
          <w:bCs/>
          <w:i/>
          <w:iCs/>
          <w:lang w:val="en-GB"/>
        </w:rPr>
      </w:pPr>
      <w:r w:rsidRPr="004F3938">
        <w:rPr>
          <w:lang w:val="en-GB"/>
        </w:rPr>
        <w:t>This interim evaluation is distinct because, unlike previous CAP evaluations that were mainly ex-post assessments, it focuses on real-time performance of each Member State National Strategic Plan (NSP) across both Pillars. This allows the Commission to assess progress towards objectives and adjust during the programme cycle, rather than only after its completion.</w:t>
      </w:r>
    </w:p>
    <w:p w:rsidRPr="004F3938" w:rsidR="001B6140" w:rsidP="00522A18" w:rsidRDefault="001B6140" w14:paraId="5E59A67F" w14:textId="77777777">
      <w:pPr>
        <w:pStyle w:val="Header"/>
        <w:spacing w:before="120" w:after="120" w:line="360" w:lineRule="auto"/>
        <w:rPr>
          <w:b/>
          <w:bCs/>
          <w:lang w:val="en-GB"/>
        </w:rPr>
      </w:pPr>
    </w:p>
    <w:p w:rsidRPr="004F3938" w:rsidR="001B6140" w:rsidP="00522A18" w:rsidRDefault="001B6140" w14:paraId="4B839F9C" w14:textId="34F8E1A6">
      <w:pPr>
        <w:pStyle w:val="Header"/>
        <w:spacing w:before="120" w:after="120" w:line="360" w:lineRule="auto"/>
        <w:rPr>
          <w:bCs/>
          <w:lang w:val="en-GB"/>
        </w:rPr>
      </w:pPr>
      <w:r w:rsidRPr="004F3938">
        <w:rPr>
          <w:b/>
          <w:bCs/>
          <w:lang w:val="en-GB"/>
        </w:rPr>
        <w:t>The EESC methodology</w:t>
      </w:r>
      <w:r w:rsidRPr="004F3938">
        <w:rPr>
          <w:lang w:val="en-GB"/>
        </w:rPr>
        <w:t xml:space="preserve"> follows the EC's Better Regulation guidelines, structuring the evaluation reports around the following evaluation criteria: effectiveness, relevance and added value of civil society involvement. </w:t>
      </w:r>
      <w:r w:rsidRPr="004F3938">
        <w:rPr>
          <w:bCs/>
          <w:lang w:val="en-GB"/>
        </w:rPr>
        <w:t>In practice, the EESC Evaluation Reports provide organised civil society's input to an ongoing evaluation of the European Commission.</w:t>
      </w:r>
    </w:p>
    <w:p w:rsidRPr="004F3938" w:rsidR="001B6140" w:rsidP="00522A18" w:rsidRDefault="001B6140" w14:paraId="138F1378" w14:textId="142FC4FA">
      <w:pPr>
        <w:pStyle w:val="NormalWeb"/>
        <w:tabs>
          <w:tab w:val="left" w:pos="567"/>
        </w:tabs>
        <w:spacing w:before="120" w:beforeAutospacing="0" w:after="120" w:afterAutospacing="0" w:line="360" w:lineRule="auto"/>
        <w:jc w:val="both"/>
        <w:rPr>
          <w:sz w:val="22"/>
          <w:szCs w:val="22"/>
          <w:u w:val="single"/>
          <w:lang w:val="en-GB"/>
        </w:rPr>
      </w:pPr>
      <w:r w:rsidRPr="004F3938">
        <w:rPr>
          <w:sz w:val="22"/>
          <w:szCs w:val="22"/>
          <w:u w:val="single"/>
          <w:lang w:val="en-GB"/>
        </w:rPr>
        <w:t xml:space="preserve">With a view to complementing the EC's evaluation, the EESC evaluation specifically focused on the following social aspects of the CAP: </w:t>
      </w:r>
    </w:p>
    <w:p w:rsidRPr="004F3938" w:rsidR="001B6140" w:rsidP="008338C6" w:rsidRDefault="001B6140" w14:paraId="72EA965E" w14:textId="77777777">
      <w:pPr>
        <w:pStyle w:val="NormalWeb"/>
        <w:numPr>
          <w:ilvl w:val="0"/>
          <w:numId w:val="4"/>
        </w:numPr>
        <w:tabs>
          <w:tab w:val="left" w:pos="567"/>
        </w:tabs>
        <w:spacing w:before="120" w:beforeAutospacing="0" w:after="120" w:afterAutospacing="0" w:line="360" w:lineRule="auto"/>
        <w:jc w:val="both"/>
        <w:rPr>
          <w:sz w:val="22"/>
          <w:szCs w:val="22"/>
          <w:lang w:val="en-GB"/>
        </w:rPr>
      </w:pPr>
      <w:r w:rsidRPr="004F3938">
        <w:rPr>
          <w:sz w:val="22"/>
          <w:szCs w:val="22"/>
          <w:lang w:val="en-GB"/>
        </w:rPr>
        <w:t>SO1 Fair income for farmers</w:t>
      </w:r>
    </w:p>
    <w:p w:rsidRPr="004F3938" w:rsidR="001B6140" w:rsidP="008338C6" w:rsidRDefault="001B6140" w14:paraId="2C9781B2" w14:textId="77777777">
      <w:pPr>
        <w:pStyle w:val="NormalWeb"/>
        <w:numPr>
          <w:ilvl w:val="0"/>
          <w:numId w:val="4"/>
        </w:numPr>
        <w:tabs>
          <w:tab w:val="left" w:pos="567"/>
        </w:tabs>
        <w:spacing w:before="120" w:beforeAutospacing="0" w:after="120" w:afterAutospacing="0" w:line="360" w:lineRule="auto"/>
        <w:jc w:val="both"/>
        <w:rPr>
          <w:sz w:val="22"/>
          <w:szCs w:val="22"/>
          <w:lang w:val="en-GB"/>
        </w:rPr>
      </w:pPr>
      <w:r w:rsidRPr="004F3938">
        <w:rPr>
          <w:sz w:val="22"/>
          <w:szCs w:val="22"/>
          <w:lang w:val="en-GB"/>
        </w:rPr>
        <w:t>SO3 An improved position for farmers in the value chain</w:t>
      </w:r>
    </w:p>
    <w:p w:rsidRPr="004F3938" w:rsidR="001B6140" w:rsidP="008338C6" w:rsidRDefault="001B6140" w14:paraId="4B5752B8" w14:textId="77777777">
      <w:pPr>
        <w:pStyle w:val="NormalWeb"/>
        <w:numPr>
          <w:ilvl w:val="0"/>
          <w:numId w:val="4"/>
        </w:numPr>
        <w:tabs>
          <w:tab w:val="left" w:pos="567"/>
        </w:tabs>
        <w:spacing w:before="120" w:beforeAutospacing="0" w:after="120" w:afterAutospacing="0" w:line="360" w:lineRule="auto"/>
        <w:jc w:val="both"/>
        <w:rPr>
          <w:sz w:val="22"/>
          <w:szCs w:val="22"/>
          <w:lang w:val="en-GB"/>
        </w:rPr>
      </w:pPr>
      <w:r w:rsidRPr="004F3938">
        <w:rPr>
          <w:sz w:val="22"/>
          <w:szCs w:val="22"/>
          <w:lang w:val="en-GB"/>
        </w:rPr>
        <w:t>SO7 Supporting farmers generational renewal</w:t>
      </w:r>
    </w:p>
    <w:p w:rsidRPr="004F3938" w:rsidR="001B6140" w:rsidP="008338C6" w:rsidRDefault="001B6140" w14:paraId="700D3A80" w14:textId="77777777">
      <w:pPr>
        <w:pStyle w:val="NormalWeb"/>
        <w:numPr>
          <w:ilvl w:val="0"/>
          <w:numId w:val="4"/>
        </w:numPr>
        <w:tabs>
          <w:tab w:val="left" w:pos="567"/>
        </w:tabs>
        <w:spacing w:before="120" w:beforeAutospacing="0" w:after="120" w:afterAutospacing="0" w:line="360" w:lineRule="auto"/>
        <w:jc w:val="both"/>
        <w:rPr>
          <w:sz w:val="22"/>
          <w:szCs w:val="22"/>
          <w:lang w:val="en-GB"/>
        </w:rPr>
      </w:pPr>
      <w:r w:rsidRPr="004F3938">
        <w:rPr>
          <w:sz w:val="22"/>
          <w:szCs w:val="22"/>
          <w:lang w:val="en-GB"/>
        </w:rPr>
        <w:t>SO8 Promoting economic and social development of rural areas</w:t>
      </w:r>
    </w:p>
    <w:p w:rsidRPr="004F3938" w:rsidR="001B6140" w:rsidP="008338C6" w:rsidRDefault="001B6140" w14:paraId="468A42A6" w14:textId="77777777">
      <w:pPr>
        <w:pStyle w:val="NormalWeb"/>
        <w:numPr>
          <w:ilvl w:val="0"/>
          <w:numId w:val="4"/>
        </w:numPr>
        <w:tabs>
          <w:tab w:val="left" w:pos="567"/>
        </w:tabs>
        <w:spacing w:before="120" w:beforeAutospacing="0" w:after="120" w:afterAutospacing="0" w:line="360" w:lineRule="auto"/>
        <w:jc w:val="both"/>
        <w:rPr>
          <w:sz w:val="22"/>
          <w:szCs w:val="22"/>
          <w:lang w:val="en-GB"/>
        </w:rPr>
      </w:pPr>
      <w:r w:rsidRPr="004F3938">
        <w:rPr>
          <w:sz w:val="22"/>
          <w:szCs w:val="22"/>
          <w:lang w:val="en-GB"/>
        </w:rPr>
        <w:t>SO10 Fostering knowledge and innovation in Agriculture sector (training only)</w:t>
      </w:r>
      <w:r w:rsidRPr="004F3938">
        <w:rPr>
          <w:sz w:val="22"/>
          <w:szCs w:val="22"/>
          <w:u w:val="single"/>
          <w:lang w:val="en-GB"/>
        </w:rPr>
        <w:t xml:space="preserve"> </w:t>
      </w:r>
    </w:p>
    <w:p w:rsidRPr="004F3938" w:rsidR="001B6140" w:rsidP="00522A18" w:rsidRDefault="001B6140" w14:paraId="2A378822" w14:textId="1115F068">
      <w:pPr>
        <w:pStyle w:val="NormalWeb"/>
        <w:tabs>
          <w:tab w:val="left" w:pos="567"/>
        </w:tabs>
        <w:spacing w:before="120" w:beforeAutospacing="0" w:after="120" w:afterAutospacing="0" w:line="360" w:lineRule="auto"/>
        <w:jc w:val="both"/>
        <w:rPr>
          <w:sz w:val="22"/>
          <w:szCs w:val="22"/>
          <w:lang w:val="en-GB"/>
        </w:rPr>
      </w:pPr>
      <w:r w:rsidRPr="004F3938">
        <w:rPr>
          <w:sz w:val="22"/>
          <w:szCs w:val="22"/>
          <w:lang w:val="en-GB"/>
        </w:rPr>
        <w:t>Considering in particular:</w:t>
      </w:r>
    </w:p>
    <w:p w:rsidRPr="004F3938" w:rsidR="001B6140" w:rsidP="008338C6" w:rsidRDefault="001B6140" w14:paraId="331BDA32" w14:textId="77777777">
      <w:pPr>
        <w:pStyle w:val="ListParagraph"/>
        <w:numPr>
          <w:ilvl w:val="0"/>
          <w:numId w:val="5"/>
        </w:numPr>
        <w:spacing w:before="120" w:after="120" w:line="360" w:lineRule="auto"/>
        <w:rPr>
          <w:lang w:val="en-GB"/>
        </w:rPr>
      </w:pPr>
      <w:r w:rsidRPr="004F3938">
        <w:rPr>
          <w:lang w:val="en-GB"/>
        </w:rPr>
        <w:t>Fair Remuneration of Farmers and Farm Workers</w:t>
      </w:r>
    </w:p>
    <w:p w:rsidRPr="004F3938" w:rsidR="001B6140" w:rsidP="00522A18" w:rsidRDefault="001B6140" w14:paraId="69ED0140" w14:textId="77777777">
      <w:pPr>
        <w:spacing w:before="120" w:after="120" w:line="360" w:lineRule="auto"/>
        <w:rPr>
          <w:lang w:val="en-GB"/>
        </w:rPr>
      </w:pPr>
      <w:r w:rsidRPr="004F3938">
        <w:rPr>
          <w:lang w:val="en-GB"/>
        </w:rPr>
        <w:t>The evaluation considers the extent to which farmers and farm workers receive equitable compensation for their work. This includes assessing income levels in relation to labor input and market conditions, ensuring that agricultural stakeholders are fairly rewarded for their contributions.</w:t>
      </w:r>
    </w:p>
    <w:p w:rsidRPr="004F3938" w:rsidR="001B6140" w:rsidP="008338C6" w:rsidRDefault="001B6140" w14:paraId="739B4E1A" w14:textId="77777777">
      <w:pPr>
        <w:pStyle w:val="ListParagraph"/>
        <w:numPr>
          <w:ilvl w:val="0"/>
          <w:numId w:val="5"/>
        </w:numPr>
        <w:spacing w:before="120" w:after="120" w:line="360" w:lineRule="auto"/>
        <w:rPr>
          <w:lang w:val="en-GB"/>
        </w:rPr>
      </w:pPr>
      <w:r w:rsidRPr="004F3938">
        <w:rPr>
          <w:lang w:val="en-GB"/>
        </w:rPr>
        <w:t>Pension Rights and Social Protection</w:t>
      </w:r>
    </w:p>
    <w:p w:rsidRPr="004F3938" w:rsidR="001B6140" w:rsidP="00522A18" w:rsidRDefault="001B6140" w14:paraId="2BACB01A" w14:textId="77777777">
      <w:pPr>
        <w:spacing w:before="120" w:after="120" w:line="360" w:lineRule="auto"/>
        <w:rPr>
          <w:lang w:val="en-GB"/>
        </w:rPr>
      </w:pPr>
      <w:r w:rsidRPr="004F3938">
        <w:rPr>
          <w:lang w:val="en-GB"/>
        </w:rPr>
        <w:t>The study examines the provision and adequacy of pension rights and social protection mechanisms available to those in the agricultural sector. This involves evaluating access to retirement benefits and safety nets that support farmers and farm workers throughout their careers and into retirement.</w:t>
      </w:r>
    </w:p>
    <w:p w:rsidRPr="004F3938" w:rsidR="001B6140" w:rsidP="008338C6" w:rsidRDefault="001B6140" w14:paraId="0D1C8C92" w14:textId="77777777">
      <w:pPr>
        <w:pStyle w:val="ListParagraph"/>
        <w:numPr>
          <w:ilvl w:val="0"/>
          <w:numId w:val="5"/>
        </w:numPr>
        <w:spacing w:before="120" w:after="120" w:line="360" w:lineRule="auto"/>
        <w:rPr>
          <w:lang w:val="en-GB"/>
        </w:rPr>
      </w:pPr>
      <w:r w:rsidRPr="004F3938">
        <w:rPr>
          <w:lang w:val="en-GB"/>
        </w:rPr>
        <w:t>Occupational Safety and Health</w:t>
      </w:r>
    </w:p>
    <w:p w:rsidRPr="004F3938" w:rsidR="001B6140" w:rsidP="00522A18" w:rsidRDefault="001B6140" w14:paraId="7A7EF5F8" w14:textId="77777777">
      <w:pPr>
        <w:spacing w:before="120" w:after="120" w:line="360" w:lineRule="auto"/>
        <w:rPr>
          <w:lang w:val="en-GB"/>
        </w:rPr>
      </w:pPr>
      <w:r w:rsidRPr="004F3938">
        <w:rPr>
          <w:lang w:val="en-GB"/>
        </w:rPr>
        <w:t>The interim evaluation reviews the standards and practices related to occupational safety and health among agricultural workers. It addresses the effectiveness of measures to prevent workplace injuries, promote health, and ensure a safe working environment in farming operations.</w:t>
      </w:r>
    </w:p>
    <w:p w:rsidRPr="004F3938" w:rsidR="001B6140" w:rsidP="008338C6" w:rsidRDefault="001B6140" w14:paraId="197D5949" w14:textId="77777777">
      <w:pPr>
        <w:pStyle w:val="ListParagraph"/>
        <w:numPr>
          <w:ilvl w:val="0"/>
          <w:numId w:val="5"/>
        </w:numPr>
        <w:spacing w:before="120" w:after="120" w:line="360" w:lineRule="auto"/>
        <w:rPr>
          <w:lang w:val="en-GB"/>
        </w:rPr>
      </w:pPr>
      <w:r w:rsidRPr="004F3938">
        <w:rPr>
          <w:lang w:val="en-GB"/>
        </w:rPr>
        <w:t>Mental Health</w:t>
      </w:r>
    </w:p>
    <w:p w:rsidRPr="004F3938" w:rsidR="001B6140" w:rsidP="00522A18" w:rsidRDefault="001B6140" w14:paraId="2327D294" w14:textId="77777777">
      <w:pPr>
        <w:spacing w:before="120" w:after="120" w:line="360" w:lineRule="auto"/>
        <w:rPr>
          <w:lang w:val="en-GB"/>
        </w:rPr>
      </w:pPr>
      <w:r w:rsidRPr="004F3938">
        <w:rPr>
          <w:lang w:val="en-GB"/>
        </w:rPr>
        <w:t>Mental health is assessed as a component of overall well-being in rural areas. The evaluation looks at the challenges faced by agricultural workers, including stress and isolation, and considers support systems that contribute to mental health resilience.</w:t>
      </w:r>
    </w:p>
    <w:p w:rsidRPr="004F3938" w:rsidR="001B6140" w:rsidP="008338C6" w:rsidRDefault="001B6140" w14:paraId="4F76CB4D" w14:textId="77777777">
      <w:pPr>
        <w:pStyle w:val="ListParagraph"/>
        <w:numPr>
          <w:ilvl w:val="0"/>
          <w:numId w:val="5"/>
        </w:numPr>
        <w:spacing w:before="120" w:after="120" w:line="360" w:lineRule="auto"/>
        <w:rPr>
          <w:lang w:val="en-GB"/>
        </w:rPr>
      </w:pPr>
      <w:r w:rsidRPr="004F3938">
        <w:rPr>
          <w:lang w:val="en-GB"/>
        </w:rPr>
        <w:t>Generational Renewal</w:t>
      </w:r>
    </w:p>
    <w:p w:rsidRPr="004F3938" w:rsidR="001B6140" w:rsidP="00522A18" w:rsidRDefault="001B6140" w14:paraId="3BD0ECED" w14:textId="77777777">
      <w:pPr>
        <w:spacing w:before="120" w:after="120" w:line="360" w:lineRule="auto"/>
        <w:rPr>
          <w:lang w:val="en-GB"/>
        </w:rPr>
      </w:pPr>
      <w:r w:rsidRPr="004F3938">
        <w:rPr>
          <w:lang w:val="en-GB"/>
        </w:rPr>
        <w:t>This aspect focuses on the renewal of the farming population, examining the capacity for younger generations to enter and remain in the agricultural sector. It considers the factors that enable or hinder generational succession and sustainability within rural communities.</w:t>
      </w:r>
    </w:p>
    <w:p w:rsidRPr="004F3938" w:rsidR="001B6140" w:rsidP="008338C6" w:rsidRDefault="001B6140" w14:paraId="282A0172" w14:textId="77777777">
      <w:pPr>
        <w:pStyle w:val="ListParagraph"/>
        <w:numPr>
          <w:ilvl w:val="0"/>
          <w:numId w:val="5"/>
        </w:numPr>
        <w:spacing w:before="120" w:after="120" w:line="360" w:lineRule="auto"/>
        <w:rPr>
          <w:lang w:val="en-GB"/>
        </w:rPr>
      </w:pPr>
      <w:r w:rsidRPr="004F3938">
        <w:rPr>
          <w:lang w:val="en-GB"/>
        </w:rPr>
        <w:t>Equal Opportunities and Gender Equality</w:t>
      </w:r>
    </w:p>
    <w:p w:rsidRPr="004F3938" w:rsidR="001B6140" w:rsidP="00522A18" w:rsidRDefault="001B6140" w14:paraId="6CD576D1" w14:textId="77777777">
      <w:pPr>
        <w:spacing w:before="120" w:after="120" w:line="360" w:lineRule="auto"/>
        <w:rPr>
          <w:lang w:val="en-GB"/>
        </w:rPr>
      </w:pPr>
      <w:r w:rsidRPr="004F3938">
        <w:rPr>
          <w:lang w:val="en-GB"/>
        </w:rPr>
        <w:t>The study evaluates efforts to promote equal opportunities and gender equality within agriculture. This includes reviewing initiatives and policies aimed at ensuring non-discrimination, fostering diversity, and empowering all individuals regardless of gender.</w:t>
      </w:r>
    </w:p>
    <w:p w:rsidRPr="004F3938" w:rsidR="001B6140" w:rsidP="008338C6" w:rsidRDefault="001B6140" w14:paraId="4AA4CF50" w14:textId="77777777">
      <w:pPr>
        <w:pStyle w:val="ListParagraph"/>
        <w:numPr>
          <w:ilvl w:val="0"/>
          <w:numId w:val="5"/>
        </w:numPr>
        <w:spacing w:before="120" w:after="120" w:line="360" w:lineRule="auto"/>
        <w:rPr>
          <w:lang w:val="en-GB"/>
        </w:rPr>
      </w:pPr>
      <w:r w:rsidRPr="004F3938">
        <w:rPr>
          <w:lang w:val="en-GB"/>
        </w:rPr>
        <w:t>Rights and Freedoms of Seasonal and Migrant Workers</w:t>
      </w:r>
    </w:p>
    <w:p w:rsidRPr="004F3938" w:rsidR="001B6140" w:rsidP="00522A18" w:rsidRDefault="001B6140" w14:paraId="6F4AF15E" w14:textId="35D2437A">
      <w:pPr>
        <w:spacing w:before="120" w:after="120" w:line="360" w:lineRule="auto"/>
        <w:rPr>
          <w:lang w:val="en-GB"/>
        </w:rPr>
      </w:pPr>
      <w:r w:rsidRPr="004F3938">
        <w:rPr>
          <w:lang w:val="en-GB"/>
        </w:rPr>
        <w:t>The evaluation pays particular attention to the rights and freedoms of seasonal and migrant workers in the agricultural sector. It assesses the legal and practical protections afforded to these groups, ensuring fair treatment and respect for their labo</w:t>
      </w:r>
      <w:r w:rsidR="00562CD5">
        <w:rPr>
          <w:lang w:val="en-GB"/>
        </w:rPr>
        <w:t>u</w:t>
      </w:r>
      <w:r w:rsidRPr="004F3938">
        <w:rPr>
          <w:lang w:val="en-GB"/>
        </w:rPr>
        <w:t>r rights.</w:t>
      </w:r>
    </w:p>
    <w:p w:rsidRPr="004F3938" w:rsidR="001B6140" w:rsidP="008338C6" w:rsidRDefault="001B6140" w14:paraId="01708608" w14:textId="77777777">
      <w:pPr>
        <w:pStyle w:val="ListParagraph"/>
        <w:numPr>
          <w:ilvl w:val="0"/>
          <w:numId w:val="5"/>
        </w:numPr>
        <w:spacing w:before="120" w:after="120" w:line="360" w:lineRule="auto"/>
        <w:rPr>
          <w:lang w:val="en-GB"/>
        </w:rPr>
      </w:pPr>
      <w:r w:rsidRPr="004F3938">
        <w:rPr>
          <w:lang w:val="en-GB"/>
        </w:rPr>
        <w:t>Rural Development</w:t>
      </w:r>
    </w:p>
    <w:p w:rsidRPr="004F3938" w:rsidR="001B6140" w:rsidP="00522A18" w:rsidRDefault="001B6140" w14:paraId="5F9F78A2" w14:textId="77777777">
      <w:pPr>
        <w:spacing w:before="120" w:after="120" w:line="360" w:lineRule="auto"/>
        <w:rPr>
          <w:lang w:val="en-GB"/>
        </w:rPr>
      </w:pPr>
      <w:r w:rsidRPr="004F3938">
        <w:rPr>
          <w:lang w:val="en-GB"/>
        </w:rPr>
        <w:t>Rural development is a central theme, encompassing economic and social growth in rural areas. The evaluation considers how CAP measures contribute to improving infrastructure, services, and quality of life for rural populations.</w:t>
      </w:r>
    </w:p>
    <w:p w:rsidRPr="004F3938" w:rsidR="001B6140" w:rsidP="008338C6" w:rsidRDefault="001B6140" w14:paraId="58B60683" w14:textId="77777777">
      <w:pPr>
        <w:pStyle w:val="ListParagraph"/>
        <w:numPr>
          <w:ilvl w:val="0"/>
          <w:numId w:val="5"/>
        </w:numPr>
        <w:spacing w:before="120" w:after="120" w:line="360" w:lineRule="auto"/>
        <w:rPr>
          <w:lang w:val="en-GB"/>
        </w:rPr>
      </w:pPr>
      <w:r w:rsidRPr="004F3938">
        <w:rPr>
          <w:lang w:val="en-GB"/>
        </w:rPr>
        <w:t>Development of Skills and Human Capital Through Training and Advisory Services</w:t>
      </w:r>
    </w:p>
    <w:p w:rsidRPr="004F3938" w:rsidR="00A91BE1" w:rsidP="00522A18" w:rsidRDefault="001B6140" w14:paraId="623C091E" w14:textId="2646F5D9">
      <w:pPr>
        <w:spacing w:before="120" w:after="120" w:line="360" w:lineRule="auto"/>
        <w:rPr>
          <w:rStyle w:val="normaltextrun"/>
          <w:lang w:val="en-GB"/>
        </w:rPr>
      </w:pPr>
      <w:r w:rsidRPr="004F3938">
        <w:rPr>
          <w:lang w:val="en-GB"/>
        </w:rPr>
        <w:t>The interim evaluation reviews the opportunities for skill development and capacity building offered to farmers and farm workers. This includes examining access to training programs and advisory services that enhance human capital and support innovation in the agricultural sector.</w:t>
      </w:r>
    </w:p>
    <w:p w:rsidRPr="004F3938" w:rsidR="008D19E7" w:rsidP="00522A18" w:rsidRDefault="00CA0419" w14:paraId="7901C8F5" w14:textId="4882FBCA">
      <w:pPr>
        <w:pStyle w:val="Heading2"/>
        <w:spacing w:before="120" w:after="120" w:line="360" w:lineRule="auto"/>
        <w:rPr>
          <w:rFonts w:cs="Times New Roman"/>
          <w:u w:val="single"/>
          <w:lang w:val="en-GB"/>
        </w:rPr>
      </w:pPr>
      <w:bookmarkStart w:name="_Toc65094376" w:id="4"/>
      <w:bookmarkStart w:name="_Toc224750020" w:id="5"/>
      <w:r w:rsidRPr="004F3938">
        <w:rPr>
          <w:rFonts w:cs="Times New Roman"/>
          <w:lang w:val="en-GB"/>
        </w:rPr>
        <w:t xml:space="preserve">1.2 </w:t>
      </w:r>
      <w:r w:rsidRPr="004F3938" w:rsidR="00892B67">
        <w:rPr>
          <w:rFonts w:cs="Times New Roman"/>
          <w:lang w:val="en-GB"/>
        </w:rPr>
        <w:tab/>
      </w:r>
      <w:r w:rsidRPr="004F3938" w:rsidR="00A91BE1">
        <w:rPr>
          <w:rFonts w:cs="Times New Roman"/>
          <w:u w:val="single"/>
          <w:lang w:val="en-GB"/>
        </w:rPr>
        <w:t>Methodology</w:t>
      </w:r>
      <w:bookmarkEnd w:id="4"/>
      <w:r w:rsidRPr="004F3938" w:rsidR="00A91BE1">
        <w:rPr>
          <w:rFonts w:cs="Times New Roman"/>
          <w:u w:val="single"/>
          <w:lang w:val="en-GB"/>
        </w:rPr>
        <w:t xml:space="preserve"> and </w:t>
      </w:r>
      <w:r w:rsidRPr="004F3938" w:rsidR="00933453">
        <w:rPr>
          <w:rFonts w:cs="Times New Roman"/>
          <w:u w:val="single"/>
          <w:lang w:val="en-GB"/>
        </w:rPr>
        <w:t>study group</w:t>
      </w:r>
      <w:bookmarkEnd w:id="5"/>
    </w:p>
    <w:p w:rsidRPr="004F3938" w:rsidR="00C37DF7" w:rsidP="00522A18" w:rsidRDefault="007C01EC" w14:paraId="581A29E5" w14:textId="16C8ED12">
      <w:pPr>
        <w:spacing w:before="120" w:after="120" w:line="360" w:lineRule="auto"/>
        <w:rPr>
          <w:b/>
          <w:bCs/>
          <w:lang w:val="en-GB"/>
        </w:rPr>
      </w:pPr>
      <w:r w:rsidRPr="004F3938">
        <w:rPr>
          <w:b/>
          <w:bCs/>
          <w:lang w:val="en-GB"/>
        </w:rPr>
        <w:t>The EESC</w:t>
      </w:r>
      <w:r w:rsidRPr="004F3938" w:rsidR="00933453">
        <w:rPr>
          <w:b/>
          <w:bCs/>
          <w:lang w:val="en-GB"/>
        </w:rPr>
        <w:t>’s</w:t>
      </w:r>
      <w:r w:rsidRPr="004F3938">
        <w:rPr>
          <w:b/>
          <w:bCs/>
          <w:lang w:val="en-GB"/>
        </w:rPr>
        <w:t xml:space="preserve"> methodology</w:t>
      </w:r>
      <w:r w:rsidRPr="004F3938">
        <w:rPr>
          <w:lang w:val="en-GB"/>
        </w:rPr>
        <w:t xml:space="preserve"> </w:t>
      </w:r>
      <w:r w:rsidRPr="004F3938" w:rsidR="001E477C">
        <w:rPr>
          <w:lang w:val="en-GB"/>
        </w:rPr>
        <w:t xml:space="preserve">for its evaluation reports </w:t>
      </w:r>
      <w:r w:rsidRPr="004F3938">
        <w:rPr>
          <w:lang w:val="en-GB"/>
        </w:rPr>
        <w:t xml:space="preserve">is guided by the </w:t>
      </w:r>
      <w:r w:rsidRPr="004F3938" w:rsidR="00933453">
        <w:rPr>
          <w:lang w:val="en-GB"/>
        </w:rPr>
        <w:t xml:space="preserve">Commission’s </w:t>
      </w:r>
      <w:r w:rsidRPr="004F3938">
        <w:rPr>
          <w:lang w:val="en-GB"/>
        </w:rPr>
        <w:t>Better Regulation guideline</w:t>
      </w:r>
      <w:r w:rsidRPr="004F3938" w:rsidR="00980DE1">
        <w:rPr>
          <w:lang w:val="en-GB"/>
        </w:rPr>
        <w:t>s</w:t>
      </w:r>
      <w:r w:rsidRPr="004F3938" w:rsidR="00C37DF7">
        <w:rPr>
          <w:rStyle w:val="FootnoteReference"/>
          <w:lang w:val="en-GB"/>
        </w:rPr>
        <w:footnoteReference w:id="2"/>
      </w:r>
      <w:r w:rsidRPr="004F3938" w:rsidR="001E477C">
        <w:rPr>
          <w:lang w:val="en-GB"/>
        </w:rPr>
        <w:t xml:space="preserve">, with </w:t>
      </w:r>
      <w:r w:rsidRPr="004F3938" w:rsidR="00BE1071">
        <w:rPr>
          <w:lang w:val="en-GB"/>
        </w:rPr>
        <w:t>its</w:t>
      </w:r>
      <w:r w:rsidRPr="004F3938" w:rsidR="001E477C">
        <w:rPr>
          <w:lang w:val="en-GB"/>
        </w:rPr>
        <w:t xml:space="preserve"> reports </w:t>
      </w:r>
      <w:r w:rsidRPr="004F3938" w:rsidR="00C37DF7">
        <w:rPr>
          <w:lang w:val="en-GB"/>
        </w:rPr>
        <w:t>us</w:t>
      </w:r>
      <w:r w:rsidRPr="004F3938" w:rsidR="001E477C">
        <w:rPr>
          <w:lang w:val="en-GB"/>
        </w:rPr>
        <w:t>ing</w:t>
      </w:r>
      <w:r w:rsidRPr="004F3938" w:rsidR="00C37DF7">
        <w:rPr>
          <w:lang w:val="en-GB"/>
        </w:rPr>
        <w:t xml:space="preserve"> </w:t>
      </w:r>
      <w:r w:rsidRPr="004F3938" w:rsidR="003314FF">
        <w:rPr>
          <w:lang w:val="en-GB"/>
        </w:rPr>
        <w:t>two</w:t>
      </w:r>
      <w:r w:rsidRPr="004F3938" w:rsidR="00C37DF7">
        <w:rPr>
          <w:lang w:val="en-GB"/>
        </w:rPr>
        <w:t xml:space="preserve"> of the three criteria mentioned in Tool 47 of the Better Regulation Toolbox</w:t>
      </w:r>
      <w:r w:rsidRPr="004F3938" w:rsidR="00C37DF7">
        <w:rPr>
          <w:rStyle w:val="FootnoteReference"/>
          <w:lang w:val="en-GB"/>
        </w:rPr>
        <w:footnoteReference w:id="3"/>
      </w:r>
      <w:r w:rsidRPr="004F3938" w:rsidR="00C37DF7">
        <w:rPr>
          <w:lang w:val="en-GB"/>
        </w:rPr>
        <w:t xml:space="preserve">: effectiveness and relevance. </w:t>
      </w:r>
      <w:r w:rsidRPr="004F3938" w:rsidR="001646E7">
        <w:rPr>
          <w:lang w:val="en-GB"/>
        </w:rPr>
        <w:t>In addition</w:t>
      </w:r>
      <w:r w:rsidRPr="004F3938" w:rsidR="00C37DF7">
        <w:rPr>
          <w:lang w:val="en-GB"/>
        </w:rPr>
        <w:t xml:space="preserve">, the </w:t>
      </w:r>
      <w:r w:rsidRPr="004F3938" w:rsidR="001646E7">
        <w:rPr>
          <w:lang w:val="en-GB"/>
        </w:rPr>
        <w:t>EESC</w:t>
      </w:r>
      <w:r w:rsidRPr="004F3938" w:rsidR="00594273">
        <w:rPr>
          <w:lang w:val="en-GB"/>
        </w:rPr>
        <w:t>’s evaluation</w:t>
      </w:r>
      <w:r w:rsidRPr="004F3938" w:rsidR="00BE1071">
        <w:rPr>
          <w:lang w:val="en-GB"/>
        </w:rPr>
        <w:t xml:space="preserve"> report</w:t>
      </w:r>
      <w:r w:rsidRPr="004F3938" w:rsidR="00594273">
        <w:rPr>
          <w:lang w:val="en-GB"/>
        </w:rPr>
        <w:t>s</w:t>
      </w:r>
      <w:r w:rsidRPr="004F3938" w:rsidR="001646E7">
        <w:rPr>
          <w:lang w:val="en-GB"/>
        </w:rPr>
        <w:t xml:space="preserve"> </w:t>
      </w:r>
      <w:r w:rsidRPr="004F3938" w:rsidR="00C37DF7">
        <w:rPr>
          <w:lang w:val="en-GB"/>
        </w:rPr>
        <w:t xml:space="preserve">also </w:t>
      </w:r>
      <w:r w:rsidRPr="004F3938" w:rsidR="00594273">
        <w:rPr>
          <w:lang w:val="en-GB"/>
        </w:rPr>
        <w:t xml:space="preserve">consider </w:t>
      </w:r>
      <w:r w:rsidRPr="004F3938" w:rsidR="00C37DF7">
        <w:rPr>
          <w:lang w:val="en-GB"/>
        </w:rPr>
        <w:t>the added value of civil society involvement in the policy at hand.</w:t>
      </w:r>
      <w:r w:rsidRPr="004F3938" w:rsidR="008B74EE">
        <w:rPr>
          <w:lang w:val="en-GB"/>
        </w:rPr>
        <w:t xml:space="preserve"> In this evaluation in particular, the rapporteurs deemed also important to use one additional criteria that is also included in the above mentioned Tool 47, coherence. </w:t>
      </w:r>
    </w:p>
    <w:p w:rsidRPr="004F3938" w:rsidR="007C01EC" w:rsidP="00522A18" w:rsidRDefault="007C01EC" w14:paraId="07B1DE05" w14:textId="77777777">
      <w:pPr>
        <w:spacing w:before="120" w:after="120" w:line="360" w:lineRule="auto"/>
        <w:rPr>
          <w:lang w:val="en-GB"/>
        </w:rPr>
      </w:pPr>
    </w:p>
    <w:p w:rsidRPr="004F3938" w:rsidR="00980DE1" w:rsidP="00C46B44" w:rsidRDefault="00980DE1" w14:paraId="5D86CE8B" w14:textId="6B27C01E">
      <w:pPr>
        <w:keepNext/>
        <w:keepLines/>
        <w:spacing w:before="120" w:after="120" w:line="360" w:lineRule="auto"/>
        <w:rPr>
          <w:lang w:val="en-GB"/>
        </w:rPr>
      </w:pPr>
      <w:r w:rsidRPr="004F3938">
        <w:rPr>
          <w:lang w:val="en-GB"/>
        </w:rPr>
        <w:t xml:space="preserve">The </w:t>
      </w:r>
      <w:r w:rsidRPr="004F3938" w:rsidR="003314FF">
        <w:rPr>
          <w:lang w:val="en-GB"/>
        </w:rPr>
        <w:t>four</w:t>
      </w:r>
      <w:r w:rsidRPr="004F3938">
        <w:rPr>
          <w:lang w:val="en-GB"/>
        </w:rPr>
        <w:t xml:space="preserve"> criteria can be understood as</w:t>
      </w:r>
      <w:r w:rsidRPr="004F3938" w:rsidR="00933453">
        <w:rPr>
          <w:lang w:val="en-GB"/>
        </w:rPr>
        <w:t xml:space="preserve"> follows</w:t>
      </w:r>
      <w:r w:rsidRPr="004F3938">
        <w:rPr>
          <w:lang w:val="en-GB"/>
        </w:rPr>
        <w:t xml:space="preserve">: </w:t>
      </w:r>
    </w:p>
    <w:p w:rsidRPr="004F3938" w:rsidR="00980DE1" w:rsidP="00C46B44" w:rsidRDefault="00980DE1" w14:paraId="17AE9772" w14:textId="77777777">
      <w:pPr>
        <w:pStyle w:val="ListParagraph"/>
        <w:keepNext/>
        <w:keepLines/>
        <w:numPr>
          <w:ilvl w:val="0"/>
          <w:numId w:val="2"/>
        </w:numPr>
        <w:spacing w:before="120" w:after="120" w:line="360" w:lineRule="auto"/>
        <w:rPr>
          <w:bCs/>
          <w:lang w:val="en-GB"/>
        </w:rPr>
      </w:pPr>
      <w:r w:rsidRPr="004F3938">
        <w:rPr>
          <w:b/>
          <w:lang w:val="en-GB"/>
        </w:rPr>
        <w:t>Effectiveness</w:t>
      </w:r>
      <w:r w:rsidRPr="004F3938">
        <w:rPr>
          <w:bCs/>
          <w:lang w:val="en-GB"/>
        </w:rPr>
        <w:t>: considers how successful EU action has been in achieving (or progressing towards) its objectives.</w:t>
      </w:r>
    </w:p>
    <w:p w:rsidRPr="004F3938" w:rsidR="00980DE1" w:rsidP="00522A18" w:rsidRDefault="00980DE1" w14:paraId="1FF4A7F0" w14:textId="77777777">
      <w:pPr>
        <w:pStyle w:val="ListParagraph"/>
        <w:numPr>
          <w:ilvl w:val="0"/>
          <w:numId w:val="2"/>
        </w:numPr>
        <w:spacing w:before="120" w:after="120" w:line="360" w:lineRule="auto"/>
        <w:rPr>
          <w:bCs/>
          <w:lang w:val="en-GB"/>
        </w:rPr>
      </w:pPr>
      <w:r w:rsidRPr="004F3938">
        <w:rPr>
          <w:b/>
          <w:lang w:val="en-GB"/>
        </w:rPr>
        <w:t>Relevance</w:t>
      </w:r>
      <w:r w:rsidRPr="004F3938">
        <w:rPr>
          <w:bCs/>
          <w:lang w:val="en-GB"/>
        </w:rPr>
        <w:t xml:space="preserve">: looks at the relationship between the needs and problems in society and the objectives of the intervention; relevance analysis requires a consideration of how the objectives of an EU intervention correspond to wider EU policy goals and priorities. </w:t>
      </w:r>
    </w:p>
    <w:p w:rsidRPr="004F3938" w:rsidR="003314FF" w:rsidP="00522A18" w:rsidRDefault="003314FF" w14:paraId="636B5003" w14:textId="48227B80">
      <w:pPr>
        <w:pStyle w:val="ListParagraph"/>
        <w:numPr>
          <w:ilvl w:val="0"/>
          <w:numId w:val="2"/>
        </w:numPr>
        <w:spacing w:before="120" w:after="120" w:line="360" w:lineRule="auto"/>
        <w:rPr>
          <w:bCs/>
          <w:lang w:val="en-GB"/>
        </w:rPr>
      </w:pPr>
      <w:r w:rsidRPr="004F3938">
        <w:rPr>
          <w:b/>
          <w:lang w:val="en-GB"/>
        </w:rPr>
        <w:t>Coherence</w:t>
      </w:r>
      <w:r w:rsidRPr="004F3938">
        <w:rPr>
          <w:bCs/>
          <w:lang w:val="en-GB"/>
        </w:rPr>
        <w:t xml:space="preserve">: </w:t>
      </w:r>
      <w:r w:rsidRPr="004F3938" w:rsidR="008B74EE">
        <w:rPr>
          <w:lang w:val="en-GB"/>
        </w:rPr>
        <w:t>involves looking at how well (or not) different interventions, EU/international policies or national/regional/local policy elements work together.</w:t>
      </w:r>
    </w:p>
    <w:p w:rsidRPr="004F3938" w:rsidR="003314FF" w:rsidP="00522A18" w:rsidRDefault="00980DE1" w14:paraId="58A350BE" w14:textId="0FCFF4E2">
      <w:pPr>
        <w:pStyle w:val="ListParagraph"/>
        <w:numPr>
          <w:ilvl w:val="0"/>
          <w:numId w:val="2"/>
        </w:numPr>
        <w:spacing w:before="120" w:after="120" w:line="360" w:lineRule="auto"/>
        <w:rPr>
          <w:bCs/>
          <w:lang w:val="en-GB"/>
        </w:rPr>
      </w:pPr>
      <w:r w:rsidRPr="004F3938">
        <w:rPr>
          <w:b/>
          <w:lang w:val="en-GB"/>
        </w:rPr>
        <w:t xml:space="preserve">Added value of civil society </w:t>
      </w:r>
      <w:r w:rsidRPr="004F3938" w:rsidR="00B729F9">
        <w:rPr>
          <w:b/>
          <w:lang w:val="en-GB"/>
        </w:rPr>
        <w:t>involvement:</w:t>
      </w:r>
      <w:r w:rsidRPr="004F3938">
        <w:rPr>
          <w:bCs/>
          <w:lang w:val="en-GB"/>
        </w:rPr>
        <w:t xml:space="preserve"> assesses the level of involvement of civil society in the design, monitoring, implementation and evaluation of the EU legislation in question.</w:t>
      </w:r>
    </w:p>
    <w:p w:rsidRPr="004F3938" w:rsidR="00980DE1" w:rsidP="00522A18" w:rsidRDefault="00980DE1" w14:paraId="6BB7DE01" w14:textId="77777777">
      <w:pPr>
        <w:pStyle w:val="ListParagraph"/>
        <w:spacing w:before="120" w:after="120" w:line="360" w:lineRule="auto"/>
        <w:ind w:left="1287"/>
        <w:rPr>
          <w:bCs/>
          <w:lang w:val="en-GB"/>
        </w:rPr>
      </w:pPr>
    </w:p>
    <w:p w:rsidRPr="004F3938" w:rsidR="00980DE1" w:rsidP="00522A18" w:rsidRDefault="00980DE1" w14:paraId="697EEA95" w14:textId="2C961DCE">
      <w:pPr>
        <w:spacing w:before="120" w:after="120" w:line="360" w:lineRule="auto"/>
        <w:rPr>
          <w:bCs/>
          <w:lang w:val="en-GB"/>
        </w:rPr>
      </w:pPr>
      <w:r w:rsidRPr="004F3938">
        <w:rPr>
          <w:bCs/>
          <w:lang w:val="en-GB"/>
        </w:rPr>
        <w:t>In practice, the EESC</w:t>
      </w:r>
      <w:r w:rsidRPr="004F3938" w:rsidR="00594273">
        <w:rPr>
          <w:bCs/>
          <w:lang w:val="en-GB"/>
        </w:rPr>
        <w:t>’s</w:t>
      </w:r>
      <w:r w:rsidRPr="004F3938">
        <w:rPr>
          <w:bCs/>
          <w:lang w:val="en-GB"/>
        </w:rPr>
        <w:t xml:space="preserve"> </w:t>
      </w:r>
      <w:r w:rsidRPr="004F3938" w:rsidR="00594273">
        <w:rPr>
          <w:bCs/>
          <w:lang w:val="en-GB"/>
        </w:rPr>
        <w:t xml:space="preserve">evaluation reports </w:t>
      </w:r>
      <w:r w:rsidRPr="004F3938">
        <w:rPr>
          <w:bCs/>
          <w:lang w:val="en-GB"/>
        </w:rPr>
        <w:t xml:space="preserve">provide </w:t>
      </w:r>
      <w:r w:rsidRPr="004F3938">
        <w:rPr>
          <w:b/>
          <w:lang w:val="en-GB"/>
        </w:rPr>
        <w:t>organised civil society</w:t>
      </w:r>
      <w:r w:rsidRPr="004F3938" w:rsidR="00605A85">
        <w:rPr>
          <w:b/>
          <w:lang w:val="en-GB"/>
        </w:rPr>
        <w:t>’</w:t>
      </w:r>
      <w:r w:rsidRPr="004F3938">
        <w:rPr>
          <w:b/>
          <w:lang w:val="en-GB"/>
        </w:rPr>
        <w:t>s input</w:t>
      </w:r>
      <w:r w:rsidRPr="004F3938">
        <w:rPr>
          <w:bCs/>
          <w:lang w:val="en-GB"/>
        </w:rPr>
        <w:t xml:space="preserve"> </w:t>
      </w:r>
      <w:r w:rsidRPr="004F3938" w:rsidR="00594273">
        <w:rPr>
          <w:bCs/>
          <w:lang w:val="en-GB"/>
        </w:rPr>
        <w:t>in</w:t>
      </w:r>
      <w:r w:rsidRPr="004F3938">
        <w:rPr>
          <w:bCs/>
          <w:lang w:val="en-GB"/>
        </w:rPr>
        <w:t xml:space="preserve">to an ongoing evaluation </w:t>
      </w:r>
      <w:r w:rsidRPr="004F3938" w:rsidR="00594273">
        <w:rPr>
          <w:bCs/>
          <w:lang w:val="en-GB"/>
        </w:rPr>
        <w:t xml:space="preserve">by </w:t>
      </w:r>
      <w:r w:rsidRPr="004F3938">
        <w:rPr>
          <w:bCs/>
          <w:lang w:val="en-GB"/>
        </w:rPr>
        <w:t>the European Commission.</w:t>
      </w:r>
    </w:p>
    <w:p w:rsidRPr="004F3938" w:rsidR="00980DE1" w:rsidP="00522A18" w:rsidRDefault="00980DE1" w14:paraId="44FA4E8A" w14:textId="77777777">
      <w:pPr>
        <w:spacing w:before="120" w:after="120" w:line="360" w:lineRule="auto"/>
        <w:rPr>
          <w:bCs/>
          <w:lang w:val="en-GB"/>
        </w:rPr>
      </w:pPr>
    </w:p>
    <w:p w:rsidRPr="004F3938" w:rsidR="00980DE1" w:rsidP="00522A18" w:rsidRDefault="00980DE1" w14:paraId="5C6679A2" w14:textId="0A3A2670">
      <w:pPr>
        <w:spacing w:before="120" w:after="120" w:line="360" w:lineRule="auto"/>
        <w:rPr>
          <w:lang w:val="en-GB"/>
        </w:rPr>
      </w:pPr>
      <w:r w:rsidRPr="004F3938">
        <w:rPr>
          <w:lang w:val="en-GB"/>
        </w:rPr>
        <w:t xml:space="preserve">A </w:t>
      </w:r>
      <w:r w:rsidRPr="004F3938">
        <w:rPr>
          <w:b/>
          <w:bCs/>
          <w:lang w:val="en-GB"/>
        </w:rPr>
        <w:t xml:space="preserve">study group of twelve </w:t>
      </w:r>
      <w:r w:rsidRPr="004F3938" w:rsidR="00594273">
        <w:rPr>
          <w:b/>
          <w:bCs/>
          <w:lang w:val="en-GB"/>
        </w:rPr>
        <w:t>EESC</w:t>
      </w:r>
      <w:r w:rsidRPr="004F3938" w:rsidR="00594273">
        <w:rPr>
          <w:lang w:val="en-GB"/>
        </w:rPr>
        <w:t xml:space="preserve"> </w:t>
      </w:r>
      <w:r w:rsidRPr="004F3938">
        <w:rPr>
          <w:b/>
          <w:bCs/>
          <w:lang w:val="en-GB"/>
        </w:rPr>
        <w:t>members</w:t>
      </w:r>
      <w:r w:rsidRPr="004F3938">
        <w:rPr>
          <w:lang w:val="en-GB"/>
        </w:rPr>
        <w:t xml:space="preserve"> collected the views of civil society organisations as well as of public authorities through two channels: </w:t>
      </w:r>
      <w:r w:rsidRPr="004F3938" w:rsidR="00F61D6F">
        <w:rPr>
          <w:b/>
          <w:bCs/>
          <w:lang w:val="en-GB"/>
        </w:rPr>
        <w:t>five</w:t>
      </w:r>
      <w:r w:rsidRPr="004F3938">
        <w:rPr>
          <w:b/>
          <w:bCs/>
          <w:lang w:val="en-GB"/>
        </w:rPr>
        <w:t xml:space="preserve"> fact-finding visits</w:t>
      </w:r>
      <w:r w:rsidRPr="004F3938">
        <w:rPr>
          <w:lang w:val="en-GB"/>
        </w:rPr>
        <w:t xml:space="preserve"> in selected Member States and a targeted </w:t>
      </w:r>
      <w:r w:rsidRPr="004F3938">
        <w:rPr>
          <w:b/>
          <w:bCs/>
          <w:lang w:val="en-GB"/>
        </w:rPr>
        <w:t>online questionnaire</w:t>
      </w:r>
      <w:r w:rsidRPr="004F3938">
        <w:rPr>
          <w:lang w:val="en-GB"/>
        </w:rPr>
        <w:t>.</w:t>
      </w:r>
    </w:p>
    <w:p w:rsidRPr="004F3938" w:rsidR="00F92BD3" w:rsidP="00522A18" w:rsidRDefault="00F92BD3" w14:paraId="2908A90F" w14:textId="77777777">
      <w:pPr>
        <w:spacing w:before="120" w:after="120" w:line="360" w:lineRule="auto"/>
        <w:rPr>
          <w:lang w:val="en-GB"/>
        </w:rPr>
      </w:pPr>
    </w:p>
    <w:p w:rsidRPr="004F3938" w:rsidR="00980DE1" w:rsidP="00522A18" w:rsidRDefault="00C37DF7" w14:paraId="3BE34F5C" w14:textId="1770BDB2">
      <w:pPr>
        <w:spacing w:before="120" w:after="120" w:line="360" w:lineRule="auto"/>
        <w:rPr>
          <w:lang w:val="en-GB"/>
        </w:rPr>
      </w:pPr>
      <w:r w:rsidRPr="004F3938">
        <w:rPr>
          <w:lang w:val="en-GB"/>
        </w:rPr>
        <w:t xml:space="preserve">The group conducted a series of </w:t>
      </w:r>
      <w:r w:rsidRPr="004F3938" w:rsidR="00B33468">
        <w:rPr>
          <w:lang w:val="en-GB"/>
        </w:rPr>
        <w:t xml:space="preserve">virtual and </w:t>
      </w:r>
      <w:r w:rsidRPr="004F3938">
        <w:rPr>
          <w:lang w:val="en-GB"/>
        </w:rPr>
        <w:t xml:space="preserve">in-person visits to </w:t>
      </w:r>
      <w:r w:rsidRPr="004F3938" w:rsidR="00F61D6F">
        <w:rPr>
          <w:lang w:val="en-GB"/>
        </w:rPr>
        <w:t>five</w:t>
      </w:r>
      <w:r w:rsidRPr="004F3938">
        <w:rPr>
          <w:lang w:val="en-GB"/>
        </w:rPr>
        <w:t xml:space="preserve"> countries, chosen with a view to geographical and political diversity and the composition of the study group itself. The countries selected reflected a diverse range of legal and institutional arrangements concerning</w:t>
      </w:r>
      <w:r w:rsidRPr="004F3938" w:rsidR="0056132C">
        <w:rPr>
          <w:lang w:val="en-GB"/>
        </w:rPr>
        <w:t xml:space="preserve"> market surveillance and</w:t>
      </w:r>
      <w:r w:rsidRPr="004F3938">
        <w:rPr>
          <w:lang w:val="en-GB"/>
        </w:rPr>
        <w:t xml:space="preserve"> the protection of consumer right</w:t>
      </w:r>
      <w:r w:rsidRPr="004F3938" w:rsidR="0056132C">
        <w:rPr>
          <w:lang w:val="en-GB"/>
        </w:rPr>
        <w:t>s</w:t>
      </w:r>
      <w:r w:rsidRPr="004F3938">
        <w:rPr>
          <w:lang w:val="en-GB"/>
        </w:rPr>
        <w:t xml:space="preserve">. </w:t>
      </w:r>
    </w:p>
    <w:p w:rsidRPr="004F3938" w:rsidR="00980DE1" w:rsidP="00522A18" w:rsidRDefault="00980DE1" w14:paraId="30FE4BC9" w14:textId="77777777">
      <w:pPr>
        <w:spacing w:before="120" w:after="120" w:line="360" w:lineRule="auto"/>
        <w:rPr>
          <w:lang w:val="en-GB"/>
        </w:rPr>
      </w:pPr>
    </w:p>
    <w:p w:rsidRPr="004F3938" w:rsidR="00C37DF7" w:rsidP="00522A18" w:rsidRDefault="00C37DF7" w14:paraId="44E12E82" w14:textId="1A685E81">
      <w:pPr>
        <w:spacing w:before="120" w:after="120" w:line="360" w:lineRule="auto"/>
        <w:rPr>
          <w:lang w:val="en-GB"/>
        </w:rPr>
      </w:pPr>
      <w:r w:rsidRPr="004F3938">
        <w:rPr>
          <w:lang w:val="en-GB"/>
        </w:rPr>
        <w:t xml:space="preserve">The full composition of the study group was as follows: </w:t>
      </w:r>
    </w:p>
    <w:p w:rsidRPr="004F3938" w:rsidR="00532D74" w:rsidP="00522A18" w:rsidRDefault="00532D74" w14:paraId="04B677A9" w14:textId="77777777">
      <w:pPr>
        <w:pStyle w:val="NoSpacing"/>
        <w:spacing w:before="120" w:after="120" w:line="360" w:lineRule="auto"/>
        <w:jc w:val="both"/>
        <w:rPr>
          <w:rFonts w:cs="Times New Roman"/>
          <w:lang w:val="en-GB"/>
        </w:rPr>
      </w:pPr>
    </w:p>
    <w:p w:rsidRPr="004F3938" w:rsidR="00532D74" w:rsidP="008338C6" w:rsidRDefault="009170BE" w14:paraId="6719337B" w14:textId="0D90B794">
      <w:pPr>
        <w:pStyle w:val="NoSpacing"/>
        <w:numPr>
          <w:ilvl w:val="0"/>
          <w:numId w:val="5"/>
        </w:numPr>
        <w:spacing w:before="120" w:after="120" w:line="360" w:lineRule="auto"/>
        <w:ind w:left="714" w:hanging="357"/>
        <w:contextualSpacing/>
        <w:jc w:val="both"/>
        <w:rPr>
          <w:rFonts w:cs="Times New Roman"/>
          <w:lang w:val="en-GB"/>
        </w:rPr>
      </w:pPr>
      <w:hyperlink w:history="1" r:id="rId16">
        <w:r w:rsidRPr="004F3938" w:rsidR="00532D74">
          <w:rPr>
            <w:rStyle w:val="Hyperlink"/>
            <w:rFonts w:cs="Times New Roman"/>
            <w:b/>
            <w:bCs/>
            <w:lang w:val="en-GB"/>
          </w:rPr>
          <w:t>OSTROWSKI, Krzysztof</w:t>
        </w:r>
      </w:hyperlink>
      <w:r w:rsidRPr="004F3938" w:rsidR="00532D74">
        <w:rPr>
          <w:rFonts w:cs="Times New Roman"/>
          <w:lang w:val="en-GB"/>
        </w:rPr>
        <w:t xml:space="preserve"> - Employers’ Group. Director of the Interventions Bureau, Representative of the Business Centre Club (BCC) at the EESC</w:t>
      </w:r>
    </w:p>
    <w:p w:rsidRPr="004F3938" w:rsidR="00532D74" w:rsidP="008338C6" w:rsidRDefault="009170BE" w14:paraId="4CD8F283" w14:textId="6AFC9020">
      <w:pPr>
        <w:pStyle w:val="NoSpacing"/>
        <w:numPr>
          <w:ilvl w:val="0"/>
          <w:numId w:val="5"/>
        </w:numPr>
        <w:spacing w:before="120" w:after="120" w:line="360" w:lineRule="auto"/>
        <w:ind w:left="714" w:hanging="357"/>
        <w:contextualSpacing/>
        <w:jc w:val="both"/>
        <w:rPr>
          <w:rFonts w:cs="Times New Roman"/>
          <w:lang w:val="en-GB"/>
        </w:rPr>
      </w:pPr>
      <w:hyperlink w:history="1" r:id="rId17">
        <w:r w:rsidRPr="004F3938" w:rsidR="00532D74">
          <w:rPr>
            <w:rStyle w:val="Hyperlink"/>
            <w:rFonts w:cs="Times New Roman"/>
            <w:b/>
            <w:bCs/>
            <w:lang w:val="en-GB"/>
          </w:rPr>
          <w:t>PUXEU ROCAMORA, Josep</w:t>
        </w:r>
        <w:r w:rsidRPr="00C46B44" w:rsidR="00532D74">
          <w:rPr>
            <w:rStyle w:val="Hyperlink"/>
            <w:rFonts w:cs="Times New Roman"/>
            <w:u w:val="none"/>
            <w:lang w:val="en-GB"/>
          </w:rPr>
          <w:t> </w:t>
        </w:r>
      </w:hyperlink>
      <w:r w:rsidR="00C46B44">
        <w:rPr>
          <w:rFonts w:cs="Times New Roman"/>
          <w:lang w:val="en-GB"/>
        </w:rPr>
        <w:t>-</w:t>
      </w:r>
      <w:r w:rsidRPr="004F3938" w:rsidR="00532D74">
        <w:rPr>
          <w:rFonts w:cs="Times New Roman"/>
          <w:lang w:val="en-GB"/>
        </w:rPr>
        <w:t xml:space="preserve"> Employers’ Group. Representative of the Spanish Food and Drink Industry Federation (FIAB). </w:t>
      </w:r>
      <w:r w:rsidR="00BB3157">
        <w:rPr>
          <w:rFonts w:cs="Times New Roman"/>
          <w:i/>
          <w:iCs/>
          <w:lang w:val="en-GB"/>
        </w:rPr>
        <w:t>Co</w:t>
      </w:r>
      <w:r w:rsidR="00C46B44">
        <w:rPr>
          <w:rFonts w:cs="Times New Roman"/>
          <w:i/>
          <w:iCs/>
          <w:lang w:val="en-GB"/>
        </w:rPr>
        <w:t>-</w:t>
      </w:r>
      <w:r w:rsidR="00BB3157">
        <w:rPr>
          <w:rFonts w:cs="Times New Roman"/>
          <w:i/>
          <w:iCs/>
          <w:lang w:val="en-GB"/>
        </w:rPr>
        <w:t>r</w:t>
      </w:r>
      <w:r w:rsidRPr="004F3938" w:rsidR="00532D74">
        <w:rPr>
          <w:rFonts w:cs="Times New Roman"/>
          <w:i/>
          <w:iCs/>
          <w:lang w:val="en-GB"/>
        </w:rPr>
        <w:t>apporteur</w:t>
      </w:r>
    </w:p>
    <w:p w:rsidRPr="004F3938" w:rsidR="00532D74" w:rsidP="008338C6" w:rsidRDefault="009170BE" w14:paraId="39DC7CF5" w14:textId="1016AECA">
      <w:pPr>
        <w:pStyle w:val="NoSpacing"/>
        <w:numPr>
          <w:ilvl w:val="0"/>
          <w:numId w:val="5"/>
        </w:numPr>
        <w:spacing w:before="120" w:after="120" w:line="360" w:lineRule="auto"/>
        <w:ind w:left="714" w:hanging="357"/>
        <w:contextualSpacing/>
        <w:jc w:val="both"/>
        <w:rPr>
          <w:rFonts w:cs="Times New Roman"/>
          <w:lang w:val="en-GB"/>
        </w:rPr>
      </w:pPr>
      <w:hyperlink w:history="1" r:id="rId18">
        <w:r w:rsidRPr="004F3938" w:rsidR="00532D74">
          <w:rPr>
            <w:rStyle w:val="Hyperlink"/>
            <w:rFonts w:cs="Times New Roman"/>
            <w:b/>
            <w:bCs/>
            <w:lang w:val="en-GB"/>
          </w:rPr>
          <w:t>REALE. Maurizio</w:t>
        </w:r>
        <w:r w:rsidRPr="00C46B44" w:rsidR="00532D74">
          <w:rPr>
            <w:rStyle w:val="Hyperlink"/>
            <w:rFonts w:cs="Times New Roman"/>
            <w:b/>
            <w:bCs/>
            <w:u w:val="none"/>
            <w:lang w:val="en-GB"/>
          </w:rPr>
          <w:t> </w:t>
        </w:r>
      </w:hyperlink>
      <w:r w:rsidRPr="004F3938" w:rsidR="00532D74">
        <w:rPr>
          <w:rFonts w:cs="Times New Roman"/>
          <w:lang w:val="en-GB"/>
        </w:rPr>
        <w:t>- Employers’ Group. Adviser to the National Confederation of Farmers</w:t>
      </w:r>
      <w:r w:rsidRPr="004F3938" w:rsidR="00E21C4A">
        <w:rPr>
          <w:rFonts w:cs="Times New Roman"/>
          <w:lang w:val="en-GB"/>
        </w:rPr>
        <w:t xml:space="preserve"> </w:t>
      </w:r>
      <w:r w:rsidRPr="004F3938" w:rsidR="00532D74">
        <w:rPr>
          <w:rFonts w:cs="Times New Roman"/>
          <w:lang w:val="en-GB"/>
        </w:rPr>
        <w:t>(Coldiretti) on international institutional issues</w:t>
      </w:r>
    </w:p>
    <w:p w:rsidRPr="004F3938" w:rsidR="00532D74" w:rsidP="008338C6" w:rsidRDefault="009170BE" w14:paraId="5AB29606" w14:textId="5A27A27F">
      <w:pPr>
        <w:pStyle w:val="NoSpacing"/>
        <w:numPr>
          <w:ilvl w:val="0"/>
          <w:numId w:val="5"/>
        </w:numPr>
        <w:spacing w:before="120" w:after="120" w:line="360" w:lineRule="auto"/>
        <w:ind w:left="714" w:hanging="357"/>
        <w:contextualSpacing/>
        <w:jc w:val="both"/>
        <w:rPr>
          <w:rFonts w:cs="Times New Roman"/>
          <w:lang w:val="en-GB"/>
        </w:rPr>
      </w:pPr>
      <w:hyperlink w:history="1" r:id="rId19">
        <w:r w:rsidRPr="004F3938" w:rsidR="00532D74">
          <w:rPr>
            <w:rStyle w:val="Hyperlink"/>
            <w:rFonts w:cs="Times New Roman"/>
            <w:b/>
            <w:bCs/>
            <w:lang w:val="en-GB"/>
          </w:rPr>
          <w:t>SÜLE, Katalin Elza</w:t>
        </w:r>
        <w:r w:rsidRPr="00C46B44" w:rsidR="00532D74">
          <w:rPr>
            <w:rStyle w:val="Hyperlink"/>
            <w:rFonts w:cs="Times New Roman"/>
            <w:u w:val="none"/>
            <w:lang w:val="en-GB"/>
          </w:rPr>
          <w:t> </w:t>
        </w:r>
      </w:hyperlink>
      <w:r w:rsidRPr="004F3938" w:rsidR="00532D74">
        <w:rPr>
          <w:rFonts w:cs="Times New Roman"/>
          <w:lang w:val="en-GB"/>
        </w:rPr>
        <w:t>- Employers’ Group. National Vice President of the National Chamber of Agriculture, President of Zala County of the National Association of Hungarian Farmers' Societies</w:t>
      </w:r>
    </w:p>
    <w:p w:rsidRPr="004F3938" w:rsidR="00532D74" w:rsidP="008338C6" w:rsidRDefault="009170BE" w14:paraId="103247EA" w14:textId="00305B35">
      <w:pPr>
        <w:pStyle w:val="NoSpacing"/>
        <w:numPr>
          <w:ilvl w:val="0"/>
          <w:numId w:val="5"/>
        </w:numPr>
        <w:spacing w:before="120" w:after="120" w:line="360" w:lineRule="auto"/>
        <w:ind w:left="714" w:hanging="357"/>
        <w:contextualSpacing/>
        <w:jc w:val="both"/>
        <w:rPr>
          <w:rFonts w:cs="Times New Roman"/>
          <w:lang w:val="en-GB"/>
        </w:rPr>
      </w:pPr>
      <w:hyperlink w:history="1" r:id="rId20">
        <w:r w:rsidRPr="004F3938" w:rsidR="00532D74">
          <w:rPr>
            <w:rStyle w:val="Hyperlink"/>
            <w:rFonts w:cs="Times New Roman"/>
            <w:b/>
            <w:bCs/>
            <w:lang w:val="en-GB"/>
          </w:rPr>
          <w:t>KÁLLAY, Piroska</w:t>
        </w:r>
        <w:r w:rsidRPr="00C46B44" w:rsidR="00532D74">
          <w:rPr>
            <w:rStyle w:val="Hyperlink"/>
            <w:rFonts w:cs="Times New Roman"/>
            <w:u w:val="none"/>
            <w:lang w:val="en-GB"/>
          </w:rPr>
          <w:t> </w:t>
        </w:r>
      </w:hyperlink>
      <w:r w:rsidRPr="004F3938" w:rsidR="00532D74">
        <w:rPr>
          <w:rFonts w:cs="Times New Roman"/>
          <w:lang w:val="en-GB"/>
        </w:rPr>
        <w:t>- Workers’ Group. International/Legal Adviser, Expert – Democratic League</w:t>
      </w:r>
      <w:r w:rsidRPr="004F3938" w:rsidR="00E21C4A">
        <w:rPr>
          <w:rFonts w:cs="Times New Roman"/>
          <w:lang w:val="en-GB"/>
        </w:rPr>
        <w:t xml:space="preserve"> </w:t>
      </w:r>
      <w:r w:rsidRPr="004F3938" w:rsidR="00532D74">
        <w:rPr>
          <w:rFonts w:cs="Times New Roman"/>
          <w:lang w:val="en-GB"/>
        </w:rPr>
        <w:t>of Independent Trade Unions (LIGA), Agricultural, Forestry, Food and Water Workers Union</w:t>
      </w:r>
      <w:r w:rsidRPr="004F3938" w:rsidR="00E21C4A">
        <w:rPr>
          <w:rFonts w:cs="Times New Roman"/>
          <w:lang w:val="en-GB"/>
        </w:rPr>
        <w:t xml:space="preserve"> </w:t>
      </w:r>
      <w:r w:rsidRPr="004F3938" w:rsidR="00532D74">
        <w:rPr>
          <w:rFonts w:cs="Times New Roman"/>
          <w:lang w:val="en-GB"/>
        </w:rPr>
        <w:t>(MÉDOSZ)</w:t>
      </w:r>
    </w:p>
    <w:p w:rsidRPr="004F3938" w:rsidR="00532D74" w:rsidP="008338C6" w:rsidRDefault="009170BE" w14:paraId="73FD866A" w14:textId="77777777">
      <w:pPr>
        <w:pStyle w:val="NoSpacing"/>
        <w:numPr>
          <w:ilvl w:val="0"/>
          <w:numId w:val="5"/>
        </w:numPr>
        <w:spacing w:before="120" w:after="120" w:line="360" w:lineRule="auto"/>
        <w:ind w:left="714" w:hanging="357"/>
        <w:contextualSpacing/>
        <w:jc w:val="both"/>
        <w:rPr>
          <w:rFonts w:cs="Times New Roman"/>
          <w:lang w:val="en-GB"/>
        </w:rPr>
      </w:pPr>
      <w:hyperlink w:history="1" r:id="rId21">
        <w:r w:rsidRPr="004F3938" w:rsidR="00532D74">
          <w:rPr>
            <w:rStyle w:val="Hyperlink"/>
            <w:rFonts w:cs="Times New Roman"/>
            <w:b/>
            <w:bCs/>
            <w:lang w:val="en-GB"/>
          </w:rPr>
          <w:t>MARIN, Florian</w:t>
        </w:r>
        <w:r w:rsidRPr="00C46B44" w:rsidR="00532D74">
          <w:rPr>
            <w:rStyle w:val="Hyperlink"/>
            <w:rFonts w:cs="Times New Roman"/>
            <w:u w:val="none"/>
            <w:lang w:val="en-GB"/>
          </w:rPr>
          <w:t> </w:t>
        </w:r>
      </w:hyperlink>
      <w:r w:rsidRPr="004F3938" w:rsidR="00532D74">
        <w:rPr>
          <w:rFonts w:cs="Times New Roman"/>
          <w:lang w:val="en-GB"/>
        </w:rPr>
        <w:t>- Workers’ Group. President of Federation of Free Trade Union in Romania</w:t>
      </w:r>
    </w:p>
    <w:p w:rsidRPr="004F3938" w:rsidR="00532D74" w:rsidP="008338C6" w:rsidRDefault="009170BE" w14:paraId="601A895E" w14:textId="3B248BB6">
      <w:pPr>
        <w:pStyle w:val="NoSpacing"/>
        <w:numPr>
          <w:ilvl w:val="0"/>
          <w:numId w:val="5"/>
        </w:numPr>
        <w:spacing w:before="120" w:after="120" w:line="360" w:lineRule="auto"/>
        <w:ind w:left="714" w:hanging="357"/>
        <w:contextualSpacing/>
        <w:jc w:val="both"/>
        <w:rPr>
          <w:rFonts w:cs="Times New Roman"/>
          <w:lang w:val="en-GB"/>
        </w:rPr>
      </w:pPr>
      <w:hyperlink w:history="1" r:id="rId22">
        <w:r w:rsidRPr="004F3938" w:rsidR="00532D74">
          <w:rPr>
            <w:rStyle w:val="Hyperlink"/>
            <w:rFonts w:cs="Times New Roman"/>
            <w:b/>
            <w:bCs/>
            <w:lang w:val="en-GB"/>
          </w:rPr>
          <w:t>MERLO Nicoletta</w:t>
        </w:r>
      </w:hyperlink>
      <w:r w:rsidRPr="004F3938" w:rsidR="00532D74">
        <w:rPr>
          <w:rFonts w:cs="Times New Roman"/>
          <w:lang w:val="en-GB"/>
        </w:rPr>
        <w:t xml:space="preserve"> - Workers’ Group. Head of youth policies, CISL (Italian Confederation of Workers' Unions). </w:t>
      </w:r>
      <w:r w:rsidRPr="004F3938" w:rsidR="00532D74">
        <w:rPr>
          <w:rFonts w:cs="Times New Roman"/>
          <w:i/>
          <w:iCs/>
          <w:lang w:val="en-GB"/>
        </w:rPr>
        <w:t>President of the Study Group</w:t>
      </w:r>
    </w:p>
    <w:p w:rsidRPr="004F3938" w:rsidR="00532D74" w:rsidP="008338C6" w:rsidRDefault="009170BE" w14:paraId="7514B489" w14:textId="6C74E04E">
      <w:pPr>
        <w:pStyle w:val="NoSpacing"/>
        <w:numPr>
          <w:ilvl w:val="0"/>
          <w:numId w:val="5"/>
        </w:numPr>
        <w:spacing w:before="120" w:after="120" w:line="360" w:lineRule="auto"/>
        <w:ind w:left="714" w:hanging="357"/>
        <w:contextualSpacing/>
        <w:jc w:val="both"/>
        <w:rPr>
          <w:rFonts w:cs="Times New Roman"/>
          <w:lang w:val="en-GB"/>
        </w:rPr>
      </w:pPr>
      <w:hyperlink w:history="1" r:id="rId23">
        <w:r w:rsidRPr="004F3938" w:rsidR="00532D74">
          <w:rPr>
            <w:rStyle w:val="Hyperlink"/>
            <w:rFonts w:cs="Times New Roman"/>
            <w:b/>
            <w:bCs/>
            <w:lang w:val="en-GB"/>
          </w:rPr>
          <w:t>NIKOLOPOULOU Maria</w:t>
        </w:r>
      </w:hyperlink>
      <w:r w:rsidRPr="00C46B44" w:rsidR="009E354E">
        <w:rPr>
          <w:rStyle w:val="Hyperlink"/>
          <w:rFonts w:cs="Times New Roman"/>
          <w:b/>
          <w:bCs/>
          <w:u w:val="none"/>
          <w:lang w:val="en-GB"/>
        </w:rPr>
        <w:t xml:space="preserve"> </w:t>
      </w:r>
      <w:r w:rsidRPr="004F3938" w:rsidR="00532D74">
        <w:rPr>
          <w:rFonts w:cs="Times New Roman"/>
          <w:b/>
          <w:bCs/>
          <w:lang w:val="en-GB"/>
        </w:rPr>
        <w:t>-</w:t>
      </w:r>
      <w:r w:rsidRPr="004F3938" w:rsidR="00532D74">
        <w:rPr>
          <w:rFonts w:cs="Times New Roman"/>
          <w:lang w:val="en-GB"/>
        </w:rPr>
        <w:t xml:space="preserve"> Workers’ Group. Member of the Trade Union Confederation of</w:t>
      </w:r>
      <w:r w:rsidRPr="004F3938" w:rsidR="00E21C4A">
        <w:rPr>
          <w:rFonts w:cs="Times New Roman"/>
          <w:lang w:val="en-GB"/>
        </w:rPr>
        <w:t xml:space="preserve"> </w:t>
      </w:r>
      <w:r w:rsidRPr="004F3938" w:rsidR="00532D74">
        <w:rPr>
          <w:rFonts w:cs="Times New Roman"/>
          <w:lang w:val="en-GB"/>
        </w:rPr>
        <w:t>Workers’ Commissions (CCOO)</w:t>
      </w:r>
    </w:p>
    <w:p w:rsidRPr="004F3938" w:rsidR="00532D74" w:rsidP="008338C6" w:rsidRDefault="009170BE" w14:paraId="365EE05C" w14:textId="76320592">
      <w:pPr>
        <w:pStyle w:val="NoSpacing"/>
        <w:numPr>
          <w:ilvl w:val="0"/>
          <w:numId w:val="5"/>
        </w:numPr>
        <w:spacing w:before="120" w:after="120" w:line="360" w:lineRule="auto"/>
        <w:ind w:left="714" w:hanging="357"/>
        <w:contextualSpacing/>
        <w:jc w:val="both"/>
        <w:rPr>
          <w:rFonts w:cs="Times New Roman"/>
          <w:lang w:val="en-GB"/>
        </w:rPr>
      </w:pPr>
      <w:hyperlink w:history="1" r:id="rId24">
        <w:r w:rsidRPr="004F3938" w:rsidR="00532D74">
          <w:rPr>
            <w:rStyle w:val="Hyperlink"/>
            <w:rFonts w:cs="Times New Roman"/>
            <w:b/>
            <w:bCs/>
            <w:lang w:val="en-GB"/>
          </w:rPr>
          <w:t>DECOSTER, Marc</w:t>
        </w:r>
      </w:hyperlink>
      <w:r w:rsidRPr="004F3938" w:rsidR="00532D74">
        <w:rPr>
          <w:rFonts w:cs="Times New Roman"/>
          <w:lang w:val="en-GB"/>
        </w:rPr>
        <w:t xml:space="preserve"> - Civil Society Organisations’ Group. Farmer, representative of the Wallonian Agricultural Federation (FWA), vice-president of MilkBE (relations between the dairy industry, producers and authorities for Belgium), member </w:t>
      </w:r>
      <w:r w:rsidRPr="004F3938" w:rsidR="00F8788F">
        <w:rPr>
          <w:rFonts w:cs="Times New Roman"/>
          <w:lang w:val="en-GB"/>
        </w:rPr>
        <w:tab/>
      </w:r>
      <w:r w:rsidRPr="004F3938" w:rsidR="00532D74">
        <w:rPr>
          <w:rFonts w:cs="Times New Roman"/>
          <w:lang w:val="en-GB"/>
        </w:rPr>
        <w:t>of the board of Apaq-W (organisation promoting Wallonian agricultural products)</w:t>
      </w:r>
    </w:p>
    <w:p w:rsidRPr="004F3938" w:rsidR="00532D74" w:rsidP="008338C6" w:rsidRDefault="009170BE" w14:paraId="70D1F52C" w14:textId="1938D09E">
      <w:pPr>
        <w:pStyle w:val="NoSpacing"/>
        <w:numPr>
          <w:ilvl w:val="0"/>
          <w:numId w:val="5"/>
        </w:numPr>
        <w:spacing w:before="120" w:after="120" w:line="360" w:lineRule="auto"/>
        <w:ind w:left="714" w:hanging="357"/>
        <w:contextualSpacing/>
        <w:jc w:val="both"/>
        <w:rPr>
          <w:rFonts w:cs="Times New Roman"/>
          <w:lang w:val="en-GB"/>
        </w:rPr>
      </w:pPr>
      <w:hyperlink w:history="1" r:id="rId25">
        <w:r w:rsidRPr="004F3938" w:rsidR="00532D74">
          <w:rPr>
            <w:rStyle w:val="Hyperlink"/>
            <w:rFonts w:cs="Times New Roman"/>
            <w:b/>
            <w:bCs/>
            <w:lang w:val="en-GB"/>
          </w:rPr>
          <w:t>HEALY, Joe</w:t>
        </w:r>
      </w:hyperlink>
      <w:r w:rsidRPr="004F3938" w:rsidR="00532D74">
        <w:rPr>
          <w:rFonts w:cs="Times New Roman"/>
          <w:b/>
          <w:bCs/>
          <w:lang w:val="en-GB"/>
        </w:rPr>
        <w:t xml:space="preserve"> </w:t>
      </w:r>
      <w:r w:rsidRPr="004F3938" w:rsidR="00532D74">
        <w:rPr>
          <w:rFonts w:cs="Times New Roman"/>
          <w:lang w:val="en-GB"/>
        </w:rPr>
        <w:t>- Civil Society Organisations’ Group.</w:t>
      </w:r>
      <w:r w:rsidRPr="004F3938" w:rsidR="00E21C4A">
        <w:rPr>
          <w:rFonts w:cs="Times New Roman"/>
          <w:lang w:val="en-GB"/>
        </w:rPr>
        <w:t xml:space="preserve"> </w:t>
      </w:r>
      <w:r w:rsidRPr="004F3938" w:rsidR="00532D74">
        <w:rPr>
          <w:rFonts w:cs="Times New Roman"/>
          <w:lang w:val="en-GB"/>
        </w:rPr>
        <w:t>Representative of the Irish Farmers Association (IFA), Chairman of Agri Food Regulator,</w:t>
      </w:r>
      <w:r w:rsidR="00C46B44">
        <w:rPr>
          <w:rFonts w:cs="Times New Roman"/>
          <w:lang w:val="en-GB"/>
        </w:rPr>
        <w:t xml:space="preserve"> </w:t>
      </w:r>
      <w:r w:rsidRPr="004F3938" w:rsidR="00532D74">
        <w:rPr>
          <w:rFonts w:cs="Times New Roman"/>
          <w:lang w:val="en-GB"/>
        </w:rPr>
        <w:t>Chairman Collaborative Finance</w:t>
      </w:r>
      <w:r w:rsidR="00BB3157">
        <w:rPr>
          <w:rFonts w:cs="Times New Roman"/>
          <w:lang w:val="en-GB"/>
        </w:rPr>
        <w:t xml:space="preserve">. </w:t>
      </w:r>
      <w:r w:rsidRPr="00BB3157" w:rsidR="00BB3157">
        <w:rPr>
          <w:rFonts w:cs="Times New Roman"/>
          <w:i/>
          <w:iCs/>
          <w:lang w:val="en-GB"/>
        </w:rPr>
        <w:t>Rapporteur</w:t>
      </w:r>
    </w:p>
    <w:p w:rsidRPr="004F3938" w:rsidR="00532D74" w:rsidP="008338C6" w:rsidRDefault="009170BE" w14:paraId="41B78B53" w14:textId="72C40215">
      <w:pPr>
        <w:pStyle w:val="NoSpacing"/>
        <w:numPr>
          <w:ilvl w:val="0"/>
          <w:numId w:val="5"/>
        </w:numPr>
        <w:spacing w:before="120" w:after="120" w:line="360" w:lineRule="auto"/>
        <w:ind w:left="714" w:hanging="357"/>
        <w:contextualSpacing/>
        <w:jc w:val="both"/>
        <w:rPr>
          <w:rFonts w:cs="Times New Roman"/>
          <w:lang w:val="en-GB"/>
        </w:rPr>
      </w:pPr>
      <w:hyperlink w:history="1" r:id="rId26">
        <w:r w:rsidRPr="004F3938" w:rsidR="00532D74">
          <w:rPr>
            <w:rStyle w:val="Hyperlink"/>
            <w:rFonts w:cs="Times New Roman"/>
            <w:b/>
            <w:bCs/>
            <w:lang w:val="en-GB"/>
          </w:rPr>
          <w:t>ROCHE RAMO, José Manuel</w:t>
        </w:r>
        <w:r w:rsidRPr="00C46B44" w:rsidR="00532D74">
          <w:rPr>
            <w:rStyle w:val="Hyperlink"/>
            <w:rFonts w:cs="Times New Roman"/>
            <w:u w:val="none"/>
            <w:lang w:val="en-GB"/>
          </w:rPr>
          <w:t> </w:t>
        </w:r>
      </w:hyperlink>
      <w:r w:rsidRPr="004F3938" w:rsidR="00532D74">
        <w:rPr>
          <w:rFonts w:cs="Times New Roman"/>
          <w:lang w:val="en-GB"/>
        </w:rPr>
        <w:t>- Civil Society Organisations’ Group. Secretary for International Relations, Union of Small Farmers and Livestock Breeders (UPA)</w:t>
      </w:r>
    </w:p>
    <w:p w:rsidRPr="004F3938" w:rsidR="00532D74" w:rsidP="008338C6" w:rsidRDefault="009170BE" w14:paraId="3968D02F" w14:textId="33A80E3F">
      <w:pPr>
        <w:pStyle w:val="NoSpacing"/>
        <w:numPr>
          <w:ilvl w:val="0"/>
          <w:numId w:val="5"/>
        </w:numPr>
        <w:spacing w:before="120" w:after="120" w:line="360" w:lineRule="auto"/>
        <w:ind w:left="714" w:hanging="357"/>
        <w:contextualSpacing/>
        <w:jc w:val="both"/>
        <w:rPr>
          <w:rFonts w:cs="Times New Roman"/>
          <w:lang w:val="en-GB"/>
        </w:rPr>
      </w:pPr>
      <w:hyperlink w:history="1" r:id="rId27">
        <w:r w:rsidRPr="004F3938" w:rsidR="00532D74">
          <w:rPr>
            <w:rStyle w:val="Hyperlink"/>
            <w:rFonts w:cs="Times New Roman"/>
            <w:b/>
            <w:bCs/>
            <w:lang w:val="en-GB"/>
          </w:rPr>
          <w:t>THURNER Andreas</w:t>
        </w:r>
      </w:hyperlink>
      <w:r w:rsidRPr="00C46B44" w:rsidR="00C46B44">
        <w:rPr>
          <w:rStyle w:val="Hyperlink"/>
          <w:rFonts w:cs="Times New Roman"/>
          <w:b/>
          <w:bCs/>
          <w:u w:val="none"/>
          <w:lang w:val="en-GB"/>
        </w:rPr>
        <w:t xml:space="preserve"> </w:t>
      </w:r>
      <w:r w:rsidRPr="004F3938" w:rsidR="00532D74">
        <w:rPr>
          <w:rFonts w:cs="Times New Roman"/>
          <w:lang w:val="en-GB"/>
        </w:rPr>
        <w:t>- Civil Society Organisations’ Group. Head of Unit for EU and International</w:t>
      </w:r>
      <w:r w:rsidRPr="004F3938" w:rsidR="00E21C4A">
        <w:rPr>
          <w:rFonts w:cs="Times New Roman"/>
          <w:lang w:val="en-GB"/>
        </w:rPr>
        <w:t xml:space="preserve"> </w:t>
      </w:r>
      <w:r w:rsidRPr="004F3938" w:rsidR="00532D74">
        <w:rPr>
          <w:rFonts w:cs="Times New Roman"/>
          <w:lang w:val="en-GB"/>
        </w:rPr>
        <w:t>Relations, Austrian Chamber of Agriculture</w:t>
      </w:r>
    </w:p>
    <w:p w:rsidRPr="004F3938" w:rsidR="00532D74" w:rsidP="008338C6" w:rsidRDefault="00532D74" w14:paraId="05077D89" w14:textId="7481B200">
      <w:pPr>
        <w:pStyle w:val="NoSpacing"/>
        <w:numPr>
          <w:ilvl w:val="0"/>
          <w:numId w:val="5"/>
        </w:numPr>
        <w:spacing w:before="120" w:after="120" w:line="360" w:lineRule="auto"/>
        <w:ind w:left="714" w:hanging="357"/>
        <w:contextualSpacing/>
        <w:jc w:val="both"/>
        <w:rPr>
          <w:rFonts w:cs="Times New Roman"/>
          <w:lang w:val="en-GB"/>
        </w:rPr>
      </w:pPr>
      <w:r w:rsidRPr="004F3938">
        <w:rPr>
          <w:rFonts w:cs="Times New Roman"/>
          <w:b/>
          <w:bCs/>
          <w:lang w:val="en-GB"/>
        </w:rPr>
        <w:t>KINSELLA, Kevin</w:t>
      </w:r>
      <w:r w:rsidRPr="004F3938">
        <w:rPr>
          <w:rFonts w:cs="Times New Roman"/>
          <w:lang w:val="en-GB"/>
        </w:rPr>
        <w:t xml:space="preserve"> </w:t>
      </w:r>
      <w:r w:rsidR="00713423">
        <w:rPr>
          <w:rFonts w:cs="Times New Roman"/>
          <w:lang w:val="en-GB"/>
        </w:rPr>
        <w:t>-</w:t>
      </w:r>
      <w:r w:rsidRPr="004F3938">
        <w:rPr>
          <w:rFonts w:cs="Times New Roman"/>
          <w:lang w:val="en-GB"/>
        </w:rPr>
        <w:t xml:space="preserve"> Advisor to the Rapporteur</w:t>
      </w:r>
    </w:p>
    <w:p w:rsidRPr="004F3938" w:rsidR="008B74EE" w:rsidP="008338C6" w:rsidRDefault="00532D74" w14:paraId="3AC5C2AC" w14:textId="61FE81D0">
      <w:pPr>
        <w:pStyle w:val="NoSpacing"/>
        <w:numPr>
          <w:ilvl w:val="0"/>
          <w:numId w:val="5"/>
        </w:numPr>
        <w:spacing w:before="120" w:after="120" w:line="360" w:lineRule="auto"/>
        <w:ind w:left="714" w:hanging="357"/>
        <w:contextualSpacing/>
        <w:jc w:val="both"/>
        <w:rPr>
          <w:rFonts w:cs="Times New Roman"/>
          <w:lang w:val="en-GB"/>
        </w:rPr>
      </w:pPr>
      <w:r w:rsidRPr="004F3938">
        <w:rPr>
          <w:rFonts w:cs="Times New Roman"/>
          <w:b/>
          <w:bCs/>
          <w:lang w:val="en-GB"/>
        </w:rPr>
        <w:t>JONES, Alun</w:t>
      </w:r>
      <w:r w:rsidRPr="004F3938">
        <w:rPr>
          <w:rFonts w:cs="Times New Roman"/>
          <w:lang w:val="en-GB"/>
        </w:rPr>
        <w:t> </w:t>
      </w:r>
      <w:r w:rsidR="00713423">
        <w:rPr>
          <w:rFonts w:cs="Times New Roman"/>
          <w:lang w:val="en-GB"/>
        </w:rPr>
        <w:t>-</w:t>
      </w:r>
      <w:r w:rsidRPr="004F3938">
        <w:rPr>
          <w:rFonts w:cs="Times New Roman"/>
          <w:lang w:val="en-GB"/>
        </w:rPr>
        <w:t xml:space="preserve"> Advisor to the Co-rapporteur</w:t>
      </w:r>
      <w:r w:rsidRPr="004F3938" w:rsidR="00E21C4A">
        <w:rPr>
          <w:rFonts w:cs="Times New Roman"/>
          <w:lang w:val="en-GB"/>
        </w:rPr>
        <w:t>.</w:t>
      </w:r>
    </w:p>
    <w:p w:rsidRPr="004F3938" w:rsidR="00A91BE1" w:rsidP="00522A18" w:rsidRDefault="00A91BE1" w14:paraId="5622D9E9" w14:textId="631142BF">
      <w:pPr>
        <w:spacing w:before="120" w:after="120" w:line="360" w:lineRule="auto"/>
        <w:rPr>
          <w:lang w:val="en-GB"/>
        </w:rPr>
      </w:pPr>
      <w:r w:rsidRPr="004F3938">
        <w:rPr>
          <w:lang w:val="en-GB"/>
        </w:rPr>
        <w:t xml:space="preserve">Additionally, </w:t>
      </w:r>
      <w:r w:rsidRPr="004F3938">
        <w:rPr>
          <w:b/>
          <w:bCs/>
          <w:lang w:val="en-GB"/>
        </w:rPr>
        <w:t>secondary data</w:t>
      </w:r>
      <w:r w:rsidRPr="004F3938" w:rsidR="00E21C4A">
        <w:rPr>
          <w:lang w:val="en-GB"/>
        </w:rPr>
        <w:t xml:space="preserve"> (</w:t>
      </w:r>
      <w:r w:rsidRPr="004F3938" w:rsidR="000F6F0B">
        <w:rPr>
          <w:lang w:val="en-GB"/>
        </w:rPr>
        <w:t xml:space="preserve">gathered </w:t>
      </w:r>
      <w:r w:rsidRPr="004F3938">
        <w:rPr>
          <w:lang w:val="en-GB"/>
        </w:rPr>
        <w:t>from the EESC</w:t>
      </w:r>
      <w:r w:rsidRPr="004F3938" w:rsidR="000F6F0B">
        <w:rPr>
          <w:lang w:val="en-GB"/>
        </w:rPr>
        <w:t>’</w:t>
      </w:r>
      <w:r w:rsidRPr="004F3938">
        <w:rPr>
          <w:lang w:val="en-GB"/>
        </w:rPr>
        <w:t>s past work on the subject</w:t>
      </w:r>
      <w:r w:rsidRPr="004F3938" w:rsidR="00E21C4A">
        <w:rPr>
          <w:lang w:val="en-GB"/>
        </w:rPr>
        <w:t xml:space="preserve">) </w:t>
      </w:r>
      <w:r w:rsidRPr="004F3938">
        <w:rPr>
          <w:lang w:val="en-GB"/>
        </w:rPr>
        <w:t>was also analysed.</w:t>
      </w:r>
    </w:p>
    <w:p w:rsidRPr="004F3938" w:rsidR="00A91BE1" w:rsidP="00522A18" w:rsidRDefault="00A91BE1" w14:paraId="120EAED7" w14:textId="77777777">
      <w:pPr>
        <w:spacing w:before="120" w:after="120" w:line="360" w:lineRule="auto"/>
        <w:rPr>
          <w:lang w:val="en-GB"/>
        </w:rPr>
      </w:pPr>
    </w:p>
    <w:p w:rsidRPr="004F3938" w:rsidR="00A91BE1" w:rsidP="00522A18" w:rsidRDefault="00244613" w14:paraId="585636DC" w14:textId="52B1685F">
      <w:pPr>
        <w:pStyle w:val="Heading2"/>
        <w:spacing w:before="120" w:after="120" w:line="360" w:lineRule="auto"/>
        <w:ind w:left="709" w:hanging="709"/>
        <w:rPr>
          <w:rFonts w:cs="Times New Roman"/>
          <w:bCs/>
          <w:lang w:val="en-GB"/>
        </w:rPr>
      </w:pPr>
      <w:bookmarkStart w:name="_Toc224750021" w:id="6"/>
      <w:r w:rsidRPr="004F3938">
        <w:rPr>
          <w:rFonts w:cs="Times New Roman"/>
          <w:bCs/>
          <w:lang w:val="en-GB"/>
        </w:rPr>
        <w:t xml:space="preserve">1.3 </w:t>
      </w:r>
      <w:r w:rsidRPr="004F3938" w:rsidR="00892B67">
        <w:rPr>
          <w:rFonts w:cs="Times New Roman"/>
          <w:bCs/>
          <w:lang w:val="en-GB"/>
        </w:rPr>
        <w:tab/>
      </w:r>
      <w:r w:rsidRPr="004F3938" w:rsidR="00A91BE1">
        <w:rPr>
          <w:rFonts w:cs="Times New Roman"/>
          <w:bCs/>
          <w:u w:val="single"/>
          <w:lang w:val="en-GB"/>
        </w:rPr>
        <w:t>Fact-finding meetings</w:t>
      </w:r>
      <w:bookmarkEnd w:id="6"/>
    </w:p>
    <w:p w:rsidRPr="004F3938" w:rsidR="00A91BE1" w:rsidP="00522A18" w:rsidRDefault="00A91BE1" w14:paraId="7E837E12" w14:textId="77777777">
      <w:pPr>
        <w:spacing w:before="120" w:after="120" w:line="360" w:lineRule="auto"/>
        <w:rPr>
          <w:lang w:val="en-GB"/>
        </w:rPr>
      </w:pPr>
    </w:p>
    <w:p w:rsidRPr="004F3938" w:rsidR="00A91BE1" w:rsidP="00522A18" w:rsidRDefault="00A91BE1" w14:paraId="2C90452C" w14:textId="5137605A">
      <w:pPr>
        <w:spacing w:before="120" w:after="120" w:line="360" w:lineRule="auto"/>
        <w:rPr>
          <w:lang w:val="en-GB"/>
        </w:rPr>
      </w:pPr>
      <w:r w:rsidRPr="004F3938">
        <w:rPr>
          <w:lang w:val="en-GB"/>
        </w:rPr>
        <w:t>The fact-finding meetings included semi-structured interviews with local civil society organisations</w:t>
      </w:r>
      <w:r w:rsidRPr="004F3938" w:rsidR="00BB7213">
        <w:rPr>
          <w:lang w:val="en-GB"/>
        </w:rPr>
        <w:t xml:space="preserve">, </w:t>
      </w:r>
      <w:r w:rsidRPr="004F3938">
        <w:rPr>
          <w:lang w:val="en-GB"/>
        </w:rPr>
        <w:t xml:space="preserve">representatives of public authorities, </w:t>
      </w:r>
      <w:r w:rsidRPr="004F3938" w:rsidR="00942B6A">
        <w:rPr>
          <w:lang w:val="en-GB"/>
        </w:rPr>
        <w:t>and</w:t>
      </w:r>
      <w:r w:rsidRPr="004F3938" w:rsidR="00BB7213">
        <w:rPr>
          <w:lang w:val="en-GB"/>
        </w:rPr>
        <w:t xml:space="preserve"> organisations</w:t>
      </w:r>
      <w:r w:rsidRPr="004F3938" w:rsidR="00DD5C8E">
        <w:rPr>
          <w:lang w:val="en-GB"/>
        </w:rPr>
        <w:t xml:space="preserve"> active in the field of </w:t>
      </w:r>
      <w:r w:rsidRPr="004F3938" w:rsidR="00F61D6F">
        <w:rPr>
          <w:lang w:val="en-GB"/>
        </w:rPr>
        <w:t>agri-food supply chain</w:t>
      </w:r>
      <w:r w:rsidRPr="004F3938" w:rsidR="00BB7213">
        <w:rPr>
          <w:lang w:val="en-GB"/>
        </w:rPr>
        <w:t xml:space="preserve">, </w:t>
      </w:r>
      <w:r w:rsidRPr="004F3938">
        <w:rPr>
          <w:lang w:val="en-GB"/>
        </w:rPr>
        <w:t>generally following the thematic structure of the questionnaire.</w:t>
      </w:r>
    </w:p>
    <w:p w:rsidRPr="004F3938" w:rsidR="00A91BE1" w:rsidP="00522A18" w:rsidRDefault="00A91BE1" w14:paraId="043FDBDE" w14:textId="32BACEBB">
      <w:pPr>
        <w:spacing w:before="120" w:after="120" w:line="360" w:lineRule="auto"/>
        <w:rPr>
          <w:lang w:val="en-GB"/>
        </w:rPr>
      </w:pPr>
      <w:r w:rsidRPr="004F3938">
        <w:rPr>
          <w:lang w:val="en-GB"/>
        </w:rPr>
        <w:t xml:space="preserve">The sample of Member States selected by the study group was based on criteria adopted by the EESC Bureau on </w:t>
      </w:r>
      <w:r w:rsidRPr="004F3938" w:rsidR="00F10A9C">
        <w:rPr>
          <w:lang w:val="en-GB"/>
        </w:rPr>
        <w:t>13</w:t>
      </w:r>
      <w:r w:rsidRPr="004F3938">
        <w:rPr>
          <w:lang w:val="en-GB"/>
        </w:rPr>
        <w:t> </w:t>
      </w:r>
      <w:r w:rsidRPr="004F3938" w:rsidR="00F10A9C">
        <w:rPr>
          <w:lang w:val="en-GB"/>
        </w:rPr>
        <w:t xml:space="preserve">December </w:t>
      </w:r>
      <w:r w:rsidRPr="004F3938">
        <w:rPr>
          <w:lang w:val="en-GB"/>
        </w:rPr>
        <w:t>202</w:t>
      </w:r>
      <w:r w:rsidRPr="004F3938" w:rsidR="00F10A9C">
        <w:rPr>
          <w:lang w:val="en-GB"/>
        </w:rPr>
        <w:t>2</w:t>
      </w:r>
      <w:r w:rsidRPr="004F3938">
        <w:rPr>
          <w:lang w:val="en-GB"/>
        </w:rPr>
        <w:t>. The European Commission was also informed about the sample.</w:t>
      </w:r>
      <w:r w:rsidR="00840A3A">
        <w:rPr>
          <w:lang w:val="en-GB"/>
        </w:rPr>
        <w:t xml:space="preserve"> </w:t>
      </w:r>
      <w:r w:rsidRPr="004F3938">
        <w:rPr>
          <w:lang w:val="en-GB"/>
        </w:rPr>
        <w:t xml:space="preserve">The countries were selected </w:t>
      </w:r>
      <w:r w:rsidRPr="004F3938" w:rsidR="00847AD8">
        <w:rPr>
          <w:lang w:val="en-GB"/>
        </w:rPr>
        <w:t xml:space="preserve">with </w:t>
      </w:r>
      <w:r w:rsidR="00840A3A">
        <w:rPr>
          <w:lang w:val="en-GB"/>
        </w:rPr>
        <w:t>the goal of obtaining</w:t>
      </w:r>
      <w:r w:rsidRPr="004F3938">
        <w:rPr>
          <w:lang w:val="en-GB"/>
        </w:rPr>
        <w:t>:</w:t>
      </w:r>
    </w:p>
    <w:p w:rsidRPr="004F3938" w:rsidR="00A91BE1" w:rsidP="00522A18" w:rsidRDefault="00847AD8" w14:paraId="20E29729" w14:textId="21E3A696">
      <w:pPr>
        <w:pStyle w:val="NormalWeb"/>
        <w:numPr>
          <w:ilvl w:val="0"/>
          <w:numId w:val="1"/>
        </w:numPr>
        <w:tabs>
          <w:tab w:val="left" w:pos="567"/>
        </w:tabs>
        <w:spacing w:before="120" w:beforeAutospacing="0" w:after="120" w:afterAutospacing="0" w:line="360" w:lineRule="auto"/>
        <w:ind w:left="927"/>
        <w:jc w:val="both"/>
        <w:rPr>
          <w:lang w:val="en-GB" w:eastAsia="en-US"/>
        </w:rPr>
      </w:pPr>
      <w:r w:rsidRPr="004F3938">
        <w:rPr>
          <w:b/>
          <w:bCs/>
          <w:i/>
          <w:iCs/>
          <w:sz w:val="22"/>
          <w:szCs w:val="22"/>
          <w:lang w:val="en-GB" w:eastAsia="en-US"/>
        </w:rPr>
        <w:t xml:space="preserve">a </w:t>
      </w:r>
      <w:r w:rsidRPr="004F3938" w:rsidR="00A91BE1">
        <w:rPr>
          <w:b/>
          <w:bCs/>
          <w:i/>
          <w:iCs/>
          <w:sz w:val="22"/>
          <w:szCs w:val="22"/>
          <w:lang w:val="en-GB" w:eastAsia="en-US"/>
        </w:rPr>
        <w:t>political spread</w:t>
      </w:r>
      <w:r w:rsidRPr="004F3938" w:rsidR="00A91BE1">
        <w:rPr>
          <w:sz w:val="22"/>
          <w:szCs w:val="22"/>
          <w:lang w:val="en-GB" w:eastAsia="en-US"/>
        </w:rPr>
        <w:t xml:space="preserve">, </w:t>
      </w:r>
      <w:r w:rsidRPr="004F3938">
        <w:rPr>
          <w:sz w:val="22"/>
          <w:szCs w:val="22"/>
          <w:lang w:val="en-GB" w:eastAsia="en-US"/>
        </w:rPr>
        <w:t>to reflect</w:t>
      </w:r>
      <w:r w:rsidRPr="004F3938" w:rsidR="00A91BE1">
        <w:rPr>
          <w:sz w:val="22"/>
          <w:szCs w:val="22"/>
          <w:lang w:val="en-GB" w:eastAsia="en-US"/>
        </w:rPr>
        <w:t xml:space="preserve"> </w:t>
      </w:r>
      <w:r w:rsidRPr="004F3938" w:rsidR="00942B6A">
        <w:rPr>
          <w:sz w:val="22"/>
          <w:szCs w:val="22"/>
          <w:lang w:val="en-GB"/>
        </w:rPr>
        <w:t>recent EU enlargement, the diversity of national enforcement models and stakeholder involvement</w:t>
      </w:r>
      <w:r w:rsidRPr="004F3938">
        <w:rPr>
          <w:sz w:val="22"/>
          <w:szCs w:val="22"/>
          <w:lang w:val="en-GB"/>
        </w:rPr>
        <w:t>; and</w:t>
      </w:r>
      <w:r w:rsidRPr="004F3938" w:rsidR="00942B6A">
        <w:rPr>
          <w:lang w:val="en-GB"/>
        </w:rPr>
        <w:t> </w:t>
      </w:r>
    </w:p>
    <w:p w:rsidRPr="004F3938" w:rsidR="00A91BE1" w:rsidP="00522A18" w:rsidRDefault="00847AD8" w14:paraId="052FC99B" w14:textId="12512EF8">
      <w:pPr>
        <w:pStyle w:val="NormalWeb"/>
        <w:numPr>
          <w:ilvl w:val="0"/>
          <w:numId w:val="1"/>
        </w:numPr>
        <w:tabs>
          <w:tab w:val="left" w:pos="567"/>
        </w:tabs>
        <w:spacing w:before="120" w:beforeAutospacing="0" w:after="120" w:afterAutospacing="0" w:line="360" w:lineRule="auto"/>
        <w:ind w:left="927"/>
        <w:jc w:val="both"/>
        <w:rPr>
          <w:lang w:val="en-GB"/>
        </w:rPr>
      </w:pPr>
      <w:r w:rsidRPr="004F3938">
        <w:rPr>
          <w:b/>
          <w:bCs/>
          <w:i/>
          <w:iCs/>
          <w:sz w:val="22"/>
          <w:szCs w:val="22"/>
          <w:lang w:val="en-GB" w:eastAsia="en-US"/>
        </w:rPr>
        <w:t xml:space="preserve">a </w:t>
      </w:r>
      <w:r w:rsidRPr="004F3938" w:rsidR="00A91BE1">
        <w:rPr>
          <w:b/>
          <w:bCs/>
          <w:i/>
          <w:iCs/>
          <w:sz w:val="22"/>
          <w:szCs w:val="22"/>
          <w:lang w:val="en-GB" w:eastAsia="en-US"/>
        </w:rPr>
        <w:t>geographical spread</w:t>
      </w:r>
      <w:r w:rsidRPr="004F3938" w:rsidR="00A91BE1">
        <w:rPr>
          <w:sz w:val="22"/>
          <w:szCs w:val="22"/>
          <w:lang w:val="en-GB" w:eastAsia="en-US"/>
        </w:rPr>
        <w:t xml:space="preserve">, </w:t>
      </w:r>
      <w:r w:rsidRPr="004F3938">
        <w:rPr>
          <w:sz w:val="22"/>
          <w:szCs w:val="22"/>
          <w:lang w:val="en-GB" w:eastAsia="en-US"/>
        </w:rPr>
        <w:t>where</w:t>
      </w:r>
      <w:r w:rsidRPr="004F3938" w:rsidR="00A91BE1">
        <w:rPr>
          <w:sz w:val="22"/>
          <w:szCs w:val="22"/>
          <w:lang w:val="en-GB" w:eastAsia="en-US"/>
        </w:rPr>
        <w:t>by</w:t>
      </w:r>
      <w:r w:rsidRPr="004F3938" w:rsidR="000F6F0B">
        <w:rPr>
          <w:sz w:val="22"/>
          <w:szCs w:val="22"/>
          <w:lang w:val="en-GB" w:eastAsia="en-US"/>
        </w:rPr>
        <w:t xml:space="preserve"> the </w:t>
      </w:r>
      <w:r w:rsidRPr="004F3938" w:rsidR="00A91BE1">
        <w:rPr>
          <w:sz w:val="22"/>
          <w:szCs w:val="22"/>
          <w:lang w:val="en-GB" w:eastAsia="en-US"/>
        </w:rPr>
        <w:t xml:space="preserve">Member States </w:t>
      </w:r>
      <w:r w:rsidRPr="004F3938">
        <w:rPr>
          <w:sz w:val="22"/>
          <w:szCs w:val="22"/>
          <w:lang w:val="en-GB" w:eastAsia="en-US"/>
        </w:rPr>
        <w:t xml:space="preserve">were divided </w:t>
      </w:r>
      <w:r w:rsidRPr="004F3938" w:rsidR="000F6F0B">
        <w:rPr>
          <w:sz w:val="22"/>
          <w:szCs w:val="22"/>
          <w:lang w:val="en-GB" w:eastAsia="en-US"/>
        </w:rPr>
        <w:t xml:space="preserve">into </w:t>
      </w:r>
      <w:r w:rsidRPr="004F3938" w:rsidR="00DD5C8E">
        <w:rPr>
          <w:sz w:val="22"/>
          <w:szCs w:val="22"/>
          <w:lang w:val="en-GB" w:eastAsia="en-US"/>
        </w:rPr>
        <w:t>four</w:t>
      </w:r>
      <w:r w:rsidRPr="004F3938" w:rsidR="000F6F0B">
        <w:rPr>
          <w:sz w:val="22"/>
          <w:szCs w:val="22"/>
          <w:lang w:val="en-GB" w:eastAsia="en-US"/>
        </w:rPr>
        <w:t xml:space="preserve"> </w:t>
      </w:r>
      <w:r w:rsidRPr="004F3938" w:rsidR="00114FCF">
        <w:rPr>
          <w:sz w:val="22"/>
          <w:szCs w:val="22"/>
          <w:lang w:val="en-GB" w:eastAsia="en-US"/>
        </w:rPr>
        <w:t>groups,</w:t>
      </w:r>
      <w:r w:rsidRPr="004F3938" w:rsidR="000F6F0B">
        <w:rPr>
          <w:sz w:val="22"/>
          <w:szCs w:val="22"/>
          <w:lang w:val="en-GB" w:eastAsia="en-US"/>
        </w:rPr>
        <w:t xml:space="preserve"> </w:t>
      </w:r>
      <w:r w:rsidRPr="004F3938" w:rsidR="00A91BE1">
        <w:rPr>
          <w:sz w:val="22"/>
          <w:szCs w:val="22"/>
          <w:lang w:val="en-GB" w:eastAsia="en-US"/>
        </w:rPr>
        <w:t xml:space="preserve">and one </w:t>
      </w:r>
      <w:r w:rsidRPr="004F3938" w:rsidR="000F6F0B">
        <w:rPr>
          <w:sz w:val="22"/>
          <w:szCs w:val="22"/>
          <w:lang w:val="en-GB" w:eastAsia="en-US"/>
        </w:rPr>
        <w:t xml:space="preserve">country </w:t>
      </w:r>
      <w:r w:rsidRPr="004F3938">
        <w:rPr>
          <w:sz w:val="22"/>
          <w:szCs w:val="22"/>
          <w:lang w:val="en-GB" w:eastAsia="en-US"/>
        </w:rPr>
        <w:t xml:space="preserve">was chosen </w:t>
      </w:r>
      <w:r w:rsidRPr="004F3938" w:rsidR="00A91BE1">
        <w:rPr>
          <w:sz w:val="22"/>
          <w:szCs w:val="22"/>
          <w:lang w:val="en-GB" w:eastAsia="en-US"/>
        </w:rPr>
        <w:t>from each group.</w:t>
      </w:r>
    </w:p>
    <w:p w:rsidRPr="004F3938" w:rsidR="00244613" w:rsidP="00522A18" w:rsidRDefault="00A91BE1" w14:paraId="770718FD" w14:textId="1A24615B">
      <w:pPr>
        <w:spacing w:before="120" w:after="120" w:line="360" w:lineRule="auto"/>
        <w:rPr>
          <w:b/>
          <w:bCs/>
          <w:lang w:val="en-GB"/>
        </w:rPr>
      </w:pPr>
      <w:r w:rsidRPr="004F3938">
        <w:rPr>
          <w:lang w:val="en-GB"/>
        </w:rPr>
        <w:t xml:space="preserve">The EU Member States selected for this </w:t>
      </w:r>
      <w:r w:rsidRPr="004F3938" w:rsidR="00847AD8">
        <w:rPr>
          <w:lang w:val="en-GB"/>
        </w:rPr>
        <w:t xml:space="preserve">evaluation </w:t>
      </w:r>
      <w:r w:rsidRPr="004F3938">
        <w:rPr>
          <w:lang w:val="en-GB"/>
        </w:rPr>
        <w:t>report</w:t>
      </w:r>
      <w:r w:rsidRPr="004F3938" w:rsidR="00114FCF">
        <w:rPr>
          <w:lang w:val="en-GB"/>
        </w:rPr>
        <w:t>,</w:t>
      </w:r>
      <w:r w:rsidRPr="004F3938">
        <w:rPr>
          <w:lang w:val="en-GB"/>
        </w:rPr>
        <w:t xml:space="preserve"> </w:t>
      </w:r>
      <w:r w:rsidRPr="004F3938" w:rsidR="000F6F0B">
        <w:rPr>
          <w:lang w:val="en-GB"/>
        </w:rPr>
        <w:t xml:space="preserve">in which </w:t>
      </w:r>
      <w:r w:rsidRPr="004F3938">
        <w:rPr>
          <w:lang w:val="en-GB"/>
        </w:rPr>
        <w:t>in-person or virtual fact-finding meetings took place</w:t>
      </w:r>
      <w:r w:rsidRPr="004F3938" w:rsidR="00114FCF">
        <w:rPr>
          <w:lang w:val="en-GB"/>
        </w:rPr>
        <w:t>,</w:t>
      </w:r>
      <w:r w:rsidRPr="004F3938">
        <w:rPr>
          <w:lang w:val="en-GB"/>
        </w:rPr>
        <w:t xml:space="preserve"> were the following:</w:t>
      </w:r>
    </w:p>
    <w:p w:rsidRPr="004F3938" w:rsidR="00244613" w:rsidP="008338C6" w:rsidRDefault="00F61D6F" w14:paraId="6920CBFE" w14:textId="254637E1">
      <w:pPr>
        <w:pStyle w:val="ListParagraph"/>
        <w:numPr>
          <w:ilvl w:val="0"/>
          <w:numId w:val="3"/>
        </w:numPr>
        <w:spacing w:before="120" w:after="120" w:line="360" w:lineRule="auto"/>
        <w:rPr>
          <w:lang w:val="en-GB"/>
        </w:rPr>
      </w:pPr>
      <w:r w:rsidRPr="004F3938">
        <w:rPr>
          <w:b/>
          <w:bCs/>
          <w:lang w:val="en-GB"/>
        </w:rPr>
        <w:t>Ireland</w:t>
      </w:r>
      <w:r w:rsidRPr="004F3938" w:rsidR="00BB7213">
        <w:rPr>
          <w:b/>
          <w:bCs/>
          <w:lang w:val="en-GB"/>
        </w:rPr>
        <w:t xml:space="preserve"> (</w:t>
      </w:r>
      <w:r w:rsidRPr="004F3938">
        <w:rPr>
          <w:b/>
          <w:bCs/>
          <w:lang w:val="en-GB"/>
        </w:rPr>
        <w:t>11 February</w:t>
      </w:r>
      <w:r w:rsidRPr="004F3938" w:rsidR="00A91BE1">
        <w:rPr>
          <w:b/>
          <w:bCs/>
          <w:lang w:val="en-GB"/>
        </w:rPr>
        <w:t xml:space="preserve"> 202</w:t>
      </w:r>
      <w:r w:rsidRPr="004F3938" w:rsidR="00DD5C8E">
        <w:rPr>
          <w:b/>
          <w:bCs/>
          <w:lang w:val="en-GB"/>
        </w:rPr>
        <w:t>6</w:t>
      </w:r>
      <w:r w:rsidRPr="004F3938" w:rsidR="00A91BE1">
        <w:rPr>
          <w:b/>
          <w:bCs/>
          <w:lang w:val="en-GB"/>
        </w:rPr>
        <w:t>)</w:t>
      </w:r>
      <w:r w:rsidRPr="004F3938" w:rsidR="00847AD8">
        <w:rPr>
          <w:b/>
          <w:bCs/>
          <w:lang w:val="en-GB"/>
        </w:rPr>
        <w:t>;</w:t>
      </w:r>
    </w:p>
    <w:p w:rsidRPr="004F3938" w:rsidR="00DD5C8E" w:rsidP="008338C6" w:rsidRDefault="00F61D6F" w14:paraId="2EA1DA38" w14:textId="6072EF2F">
      <w:pPr>
        <w:pStyle w:val="ListParagraph"/>
        <w:numPr>
          <w:ilvl w:val="0"/>
          <w:numId w:val="3"/>
        </w:numPr>
        <w:spacing w:before="120" w:after="120" w:line="360" w:lineRule="auto"/>
        <w:rPr>
          <w:lang w:val="en-GB"/>
        </w:rPr>
      </w:pPr>
      <w:r w:rsidRPr="004F3938">
        <w:rPr>
          <w:b/>
          <w:bCs/>
          <w:lang w:val="en-GB"/>
        </w:rPr>
        <w:t>Romania</w:t>
      </w:r>
      <w:r w:rsidRPr="004F3938" w:rsidR="00DD5C8E">
        <w:rPr>
          <w:b/>
          <w:bCs/>
          <w:lang w:val="en-GB"/>
        </w:rPr>
        <w:t xml:space="preserve"> (</w:t>
      </w:r>
      <w:r w:rsidRPr="004F3938">
        <w:rPr>
          <w:b/>
          <w:bCs/>
          <w:lang w:val="en-GB"/>
        </w:rPr>
        <w:t>1</w:t>
      </w:r>
      <w:r w:rsidRPr="004F3938" w:rsidR="00DD5C8E">
        <w:rPr>
          <w:b/>
          <w:bCs/>
          <w:lang w:val="en-GB"/>
        </w:rPr>
        <w:t>6 </w:t>
      </w:r>
      <w:r w:rsidRPr="004F3938">
        <w:rPr>
          <w:b/>
          <w:bCs/>
          <w:lang w:val="en-GB"/>
        </w:rPr>
        <w:t>February</w:t>
      </w:r>
      <w:r w:rsidRPr="004F3938" w:rsidR="00DD5C8E">
        <w:rPr>
          <w:b/>
          <w:bCs/>
          <w:lang w:val="en-GB"/>
        </w:rPr>
        <w:t xml:space="preserve"> 2026);</w:t>
      </w:r>
    </w:p>
    <w:p w:rsidRPr="004F3938" w:rsidR="00244613" w:rsidP="008338C6" w:rsidRDefault="00F61D6F" w14:paraId="14E6FD9B" w14:textId="7BC6F14F">
      <w:pPr>
        <w:pStyle w:val="ListParagraph"/>
        <w:numPr>
          <w:ilvl w:val="0"/>
          <w:numId w:val="3"/>
        </w:numPr>
        <w:spacing w:before="120" w:after="120" w:line="360" w:lineRule="auto"/>
        <w:rPr>
          <w:b/>
          <w:bCs/>
          <w:lang w:val="en-GB"/>
        </w:rPr>
      </w:pPr>
      <w:r w:rsidRPr="004F3938">
        <w:rPr>
          <w:b/>
          <w:bCs/>
          <w:lang w:val="en-GB"/>
        </w:rPr>
        <w:t>Spain</w:t>
      </w:r>
      <w:r w:rsidRPr="004F3938" w:rsidR="00A91BE1">
        <w:rPr>
          <w:b/>
          <w:bCs/>
          <w:lang w:val="en-GB"/>
        </w:rPr>
        <w:t xml:space="preserve"> (</w:t>
      </w:r>
      <w:r w:rsidRPr="004F3938">
        <w:rPr>
          <w:b/>
          <w:bCs/>
          <w:lang w:val="en-GB"/>
        </w:rPr>
        <w:t>25</w:t>
      </w:r>
      <w:r w:rsidRPr="004F3938" w:rsidR="00DD5C8E">
        <w:rPr>
          <w:b/>
          <w:bCs/>
          <w:lang w:val="en-GB"/>
        </w:rPr>
        <w:t xml:space="preserve"> </w:t>
      </w:r>
      <w:r w:rsidRPr="004F3938">
        <w:rPr>
          <w:b/>
          <w:bCs/>
          <w:lang w:val="en-GB"/>
        </w:rPr>
        <w:t>Febr</w:t>
      </w:r>
      <w:r w:rsidRPr="004F3938" w:rsidR="00DD5C8E">
        <w:rPr>
          <w:b/>
          <w:bCs/>
          <w:lang w:val="en-GB"/>
        </w:rPr>
        <w:t>uary</w:t>
      </w:r>
      <w:r w:rsidRPr="004F3938" w:rsidR="00A91BE1">
        <w:rPr>
          <w:b/>
          <w:bCs/>
          <w:lang w:val="en-GB"/>
        </w:rPr>
        <w:t xml:space="preserve"> 202</w:t>
      </w:r>
      <w:r w:rsidRPr="004F3938" w:rsidR="00DD5C8E">
        <w:rPr>
          <w:b/>
          <w:bCs/>
          <w:lang w:val="en-GB"/>
        </w:rPr>
        <w:t>6</w:t>
      </w:r>
      <w:r w:rsidRPr="004F3938" w:rsidR="00A91BE1">
        <w:rPr>
          <w:b/>
          <w:bCs/>
          <w:lang w:val="en-GB"/>
        </w:rPr>
        <w:t>)</w:t>
      </w:r>
      <w:r w:rsidRPr="004F3938" w:rsidR="00847AD8">
        <w:rPr>
          <w:b/>
          <w:bCs/>
          <w:lang w:val="en-GB"/>
        </w:rPr>
        <w:t>;</w:t>
      </w:r>
    </w:p>
    <w:p w:rsidRPr="004F3938" w:rsidR="00A91BE1" w:rsidP="008338C6" w:rsidRDefault="00F61D6F" w14:paraId="1555EA9F" w14:textId="3F68A626">
      <w:pPr>
        <w:pStyle w:val="ListParagraph"/>
        <w:numPr>
          <w:ilvl w:val="0"/>
          <w:numId w:val="3"/>
        </w:numPr>
        <w:spacing w:before="120" w:after="120" w:line="360" w:lineRule="auto"/>
        <w:rPr>
          <w:b/>
          <w:bCs/>
          <w:lang w:val="en-GB"/>
        </w:rPr>
      </w:pPr>
      <w:r w:rsidRPr="004F3938">
        <w:rPr>
          <w:b/>
          <w:bCs/>
          <w:lang w:val="en-GB"/>
        </w:rPr>
        <w:t>Austria</w:t>
      </w:r>
      <w:r w:rsidRPr="004F3938" w:rsidR="00DD5C8E">
        <w:rPr>
          <w:b/>
          <w:bCs/>
          <w:lang w:val="en-GB"/>
        </w:rPr>
        <w:t xml:space="preserve"> (2 </w:t>
      </w:r>
      <w:r w:rsidRPr="004F3938">
        <w:rPr>
          <w:b/>
          <w:bCs/>
          <w:lang w:val="en-GB"/>
        </w:rPr>
        <w:t>March</w:t>
      </w:r>
      <w:r w:rsidRPr="004F3938" w:rsidR="00DD5C8E">
        <w:rPr>
          <w:b/>
          <w:bCs/>
          <w:lang w:val="en-GB"/>
        </w:rPr>
        <w:t xml:space="preserve"> 2026)</w:t>
      </w:r>
      <w:r w:rsidRPr="004F3938">
        <w:rPr>
          <w:b/>
          <w:bCs/>
          <w:lang w:val="en-GB"/>
        </w:rPr>
        <w:t>;</w:t>
      </w:r>
    </w:p>
    <w:p w:rsidRPr="00840A3A" w:rsidR="00F61D6F" w:rsidP="008338C6" w:rsidRDefault="00F61D6F" w14:paraId="150BD9D6" w14:textId="54422281">
      <w:pPr>
        <w:pStyle w:val="ListParagraph"/>
        <w:numPr>
          <w:ilvl w:val="0"/>
          <w:numId w:val="3"/>
        </w:numPr>
        <w:spacing w:before="120" w:after="120" w:line="360" w:lineRule="auto"/>
        <w:rPr>
          <w:b/>
          <w:bCs/>
          <w:lang w:val="en-GB"/>
        </w:rPr>
      </w:pPr>
      <w:r w:rsidRPr="00840A3A">
        <w:rPr>
          <w:b/>
          <w:bCs/>
          <w:lang w:val="en-GB"/>
        </w:rPr>
        <w:t>Italy (6 March 2026).</w:t>
      </w:r>
    </w:p>
    <w:p w:rsidRPr="00840A3A" w:rsidR="00A91BE1" w:rsidP="00522A18" w:rsidRDefault="00840A3A" w14:paraId="278A7B9C" w14:textId="3C8B5BC7">
      <w:pPr>
        <w:spacing w:before="120" w:after="120" w:line="360" w:lineRule="auto"/>
        <w:rPr>
          <w:lang w:val="en-GB"/>
        </w:rPr>
      </w:pPr>
      <w:r w:rsidRPr="00840A3A">
        <w:rPr>
          <w:lang w:val="en-GB"/>
        </w:rPr>
        <w:t xml:space="preserve">A total of </w:t>
      </w:r>
      <w:r>
        <w:rPr>
          <w:lang w:val="en-GB"/>
        </w:rPr>
        <w:t xml:space="preserve">approximately 60 organisations was interviewed in these meetings. </w:t>
      </w:r>
    </w:p>
    <w:p w:rsidRPr="00840A3A" w:rsidR="00840A3A" w:rsidP="00522A18" w:rsidRDefault="00840A3A" w14:paraId="7977EEC4" w14:textId="77777777">
      <w:pPr>
        <w:spacing w:before="120" w:after="120" w:line="360" w:lineRule="auto"/>
        <w:rPr>
          <w:lang w:val="en-GB"/>
        </w:rPr>
      </w:pPr>
    </w:p>
    <w:p w:rsidRPr="004F3938" w:rsidR="00007430" w:rsidP="00522A18" w:rsidRDefault="00007430" w14:paraId="7E7C5A19" w14:textId="052770E3">
      <w:pPr>
        <w:pStyle w:val="Heading2"/>
        <w:spacing w:before="120" w:after="120" w:line="360" w:lineRule="auto"/>
        <w:ind w:left="851" w:hanging="709"/>
        <w:rPr>
          <w:rFonts w:cs="Times New Roman"/>
          <w:bCs/>
          <w:highlight w:val="yellow"/>
          <w:lang w:val="en-GB"/>
        </w:rPr>
      </w:pPr>
      <w:bookmarkStart w:name="_Toc224750022" w:id="7"/>
      <w:r w:rsidRPr="004F3938">
        <w:rPr>
          <w:rFonts w:cs="Times New Roman"/>
          <w:bCs/>
          <w:lang w:val="en-GB"/>
        </w:rPr>
        <w:t xml:space="preserve">1.4 </w:t>
      </w:r>
      <w:r w:rsidRPr="004F3938" w:rsidR="00892B67">
        <w:rPr>
          <w:rFonts w:cs="Times New Roman"/>
          <w:bCs/>
          <w:lang w:val="en-GB"/>
        </w:rPr>
        <w:tab/>
      </w:r>
      <w:r w:rsidRPr="004F3938" w:rsidR="00A91BE1">
        <w:rPr>
          <w:rFonts w:cs="Times New Roman"/>
          <w:bCs/>
          <w:u w:val="single"/>
          <w:lang w:val="en-GB"/>
        </w:rPr>
        <w:t>Questionnaire</w:t>
      </w:r>
      <w:bookmarkEnd w:id="7"/>
    </w:p>
    <w:p w:rsidRPr="004F3938" w:rsidR="00A91BE1" w:rsidP="00522A18" w:rsidRDefault="00A91BE1" w14:paraId="7D123D09" w14:textId="274E299C">
      <w:pPr>
        <w:spacing w:before="120" w:after="120" w:line="360" w:lineRule="auto"/>
        <w:rPr>
          <w:lang w:val="en-GB"/>
        </w:rPr>
      </w:pPr>
      <w:r w:rsidRPr="004F3938">
        <w:rPr>
          <w:lang w:val="en-GB"/>
        </w:rPr>
        <w:t>The questionnaire was created on the EU Survey online portal using a combination of question formats (filter questions, closed and open-ended questions, grid</w:t>
      </w:r>
      <w:r w:rsidRPr="004F3938" w:rsidR="00312721">
        <w:rPr>
          <w:lang w:val="en-GB"/>
        </w:rPr>
        <w:t>s, etc.</w:t>
      </w:r>
      <w:r w:rsidRPr="004F3938">
        <w:rPr>
          <w:lang w:val="en-GB"/>
        </w:rPr>
        <w:t xml:space="preserve">). The questionnaire was open from </w:t>
      </w:r>
      <w:r w:rsidRPr="004F3938" w:rsidR="008E2D57">
        <w:rPr>
          <w:lang w:val="en-GB"/>
        </w:rPr>
        <w:t>12</w:t>
      </w:r>
      <w:r w:rsidRPr="004F3938">
        <w:rPr>
          <w:lang w:val="en-GB"/>
        </w:rPr>
        <w:t> </w:t>
      </w:r>
      <w:r w:rsidRPr="004F3938" w:rsidR="008E2D57">
        <w:rPr>
          <w:lang w:val="en-GB"/>
        </w:rPr>
        <w:t>January</w:t>
      </w:r>
      <w:r w:rsidRPr="004F3938">
        <w:rPr>
          <w:lang w:val="en-GB"/>
        </w:rPr>
        <w:t xml:space="preserve"> </w:t>
      </w:r>
      <w:r w:rsidRPr="004F3938" w:rsidR="008E2D57">
        <w:rPr>
          <w:lang w:val="en-GB"/>
        </w:rPr>
        <w:t>2026</w:t>
      </w:r>
      <w:r w:rsidRPr="004F3938">
        <w:rPr>
          <w:lang w:val="en-GB"/>
        </w:rPr>
        <w:t xml:space="preserve"> to </w:t>
      </w:r>
      <w:r w:rsidRPr="004F3938" w:rsidR="008E2D57">
        <w:rPr>
          <w:lang w:val="en-GB"/>
        </w:rPr>
        <w:t>1</w:t>
      </w:r>
      <w:r w:rsidRPr="004F3938" w:rsidR="00B82F68">
        <w:rPr>
          <w:lang w:val="en-GB"/>
        </w:rPr>
        <w:t>6</w:t>
      </w:r>
      <w:r w:rsidRPr="004F3938">
        <w:rPr>
          <w:lang w:val="en-GB"/>
        </w:rPr>
        <w:t> </w:t>
      </w:r>
      <w:r w:rsidRPr="004F3938" w:rsidR="00F61D6F">
        <w:rPr>
          <w:lang w:val="en-GB"/>
        </w:rPr>
        <w:t>March</w:t>
      </w:r>
      <w:r w:rsidRPr="004F3938">
        <w:rPr>
          <w:lang w:val="en-GB"/>
        </w:rPr>
        <w:t xml:space="preserve"> 202</w:t>
      </w:r>
      <w:r w:rsidRPr="004F3938" w:rsidR="00872E78">
        <w:rPr>
          <w:lang w:val="en-GB"/>
        </w:rPr>
        <w:t>6</w:t>
      </w:r>
      <w:r w:rsidRPr="004F3938">
        <w:rPr>
          <w:lang w:val="en-GB"/>
        </w:rPr>
        <w:t>.</w:t>
      </w:r>
    </w:p>
    <w:p w:rsidRPr="004F3938" w:rsidR="000C1155" w:rsidP="00522A18" w:rsidRDefault="00A91BE1" w14:paraId="256F0608" w14:textId="65343F9C">
      <w:pPr>
        <w:spacing w:before="120" w:after="120" w:line="360" w:lineRule="auto"/>
        <w:rPr>
          <w:lang w:val="en-GB"/>
        </w:rPr>
      </w:pPr>
      <w:r w:rsidRPr="004F3938">
        <w:rPr>
          <w:lang w:val="en-GB"/>
        </w:rPr>
        <w:t>The aim of the questionnaire was to complement the information obtained from the fact-finding meetings. Composed of</w:t>
      </w:r>
      <w:r w:rsidRPr="004F3938" w:rsidR="00DD39A8">
        <w:rPr>
          <w:lang w:val="en-GB"/>
        </w:rPr>
        <w:t xml:space="preserve"> </w:t>
      </w:r>
      <w:r w:rsidRPr="004F3938" w:rsidR="00F61D6F">
        <w:rPr>
          <w:lang w:val="en-GB"/>
        </w:rPr>
        <w:t>16</w:t>
      </w:r>
      <w:r w:rsidRPr="004F3938">
        <w:rPr>
          <w:lang w:val="en-GB"/>
        </w:rPr>
        <w:t xml:space="preserve"> questions (and additional sub</w:t>
      </w:r>
      <w:r w:rsidRPr="004F3938" w:rsidR="00F37CF5">
        <w:rPr>
          <w:lang w:val="en-GB"/>
        </w:rPr>
        <w:t>-</w:t>
      </w:r>
      <w:r w:rsidRPr="004F3938">
        <w:rPr>
          <w:lang w:val="en-GB"/>
        </w:rPr>
        <w:t xml:space="preserve">questions), the questionnaire was sent to organisations in the Member States </w:t>
      </w:r>
      <w:r w:rsidRPr="004F3938" w:rsidR="000F6F0B">
        <w:rPr>
          <w:lang w:val="en-GB"/>
        </w:rPr>
        <w:t xml:space="preserve">that had been </w:t>
      </w:r>
      <w:r w:rsidRPr="004F3938">
        <w:rPr>
          <w:lang w:val="en-GB"/>
        </w:rPr>
        <w:t>selected for the fact-finding meetings (</w:t>
      </w:r>
      <w:r w:rsidRPr="004F3938" w:rsidR="000F6F0B">
        <w:rPr>
          <w:lang w:val="en-GB"/>
        </w:rPr>
        <w:t xml:space="preserve">and </w:t>
      </w:r>
      <w:r w:rsidRPr="004F3938">
        <w:rPr>
          <w:lang w:val="en-GB"/>
        </w:rPr>
        <w:t xml:space="preserve">not only to </w:t>
      </w:r>
      <w:r w:rsidRPr="004F3938" w:rsidR="000F6F0B">
        <w:rPr>
          <w:lang w:val="en-GB"/>
        </w:rPr>
        <w:t xml:space="preserve">the organisations </w:t>
      </w:r>
      <w:r w:rsidRPr="004F3938">
        <w:rPr>
          <w:lang w:val="en-GB"/>
        </w:rPr>
        <w:t xml:space="preserve">participating in </w:t>
      </w:r>
      <w:r w:rsidRPr="004F3938" w:rsidR="00050046">
        <w:rPr>
          <w:lang w:val="en-GB"/>
        </w:rPr>
        <w:t>those</w:t>
      </w:r>
      <w:r w:rsidRPr="004F3938">
        <w:rPr>
          <w:lang w:val="en-GB"/>
        </w:rPr>
        <w:t xml:space="preserve"> meetings, but also to other relevant organisations).</w:t>
      </w:r>
    </w:p>
    <w:p w:rsidRPr="004C0157" w:rsidR="000C1155" w:rsidP="004C0157" w:rsidRDefault="000C1155" w14:paraId="622399CF" w14:textId="2CCA3021">
      <w:pPr>
        <w:pStyle w:val="NoSpacing"/>
        <w:spacing w:before="120" w:after="120" w:line="360" w:lineRule="auto"/>
        <w:jc w:val="both"/>
        <w:rPr>
          <w:rFonts w:cs="Times New Roman"/>
          <w:kern w:val="2"/>
          <w:lang w:val="en-GB"/>
          <w14:ligatures w14:val="standardContextual"/>
        </w:rPr>
      </w:pPr>
      <w:r w:rsidRPr="004F3938">
        <w:rPr>
          <w:rFonts w:cs="Times New Roman"/>
          <w:lang w:val="en-GB"/>
        </w:rPr>
        <w:t xml:space="preserve">The questionnaire was completed by </w:t>
      </w:r>
      <w:r w:rsidRPr="004F3938" w:rsidR="00B82F68">
        <w:rPr>
          <w:rFonts w:cs="Times New Roman"/>
          <w:lang w:val="en-GB"/>
        </w:rPr>
        <w:t>148</w:t>
      </w:r>
      <w:r w:rsidRPr="004F3938">
        <w:rPr>
          <w:rFonts w:cs="Times New Roman"/>
          <w:lang w:val="en-GB"/>
        </w:rPr>
        <w:t xml:space="preserve"> </w:t>
      </w:r>
      <w:r w:rsidRPr="004F3938" w:rsidR="00B82F68">
        <w:rPr>
          <w:rFonts w:cs="Times New Roman"/>
          <w:lang w:val="en-GB"/>
        </w:rPr>
        <w:t>respondents</w:t>
      </w:r>
      <w:r w:rsidRPr="004F3938">
        <w:rPr>
          <w:rFonts w:cs="Times New Roman"/>
          <w:lang w:val="en-GB"/>
        </w:rPr>
        <w:t>.</w:t>
      </w:r>
      <w:r w:rsidRPr="004F3938" w:rsidR="00D77162">
        <w:rPr>
          <w:rFonts w:cs="Times New Roman"/>
          <w:lang w:val="en-GB"/>
        </w:rPr>
        <w:t xml:space="preserve"> </w:t>
      </w:r>
      <w:r w:rsidRPr="001B4D29" w:rsidR="00D77162">
        <w:rPr>
          <w:rFonts w:cs="Times New Roman"/>
          <w:kern w:val="2"/>
          <w:lang w:val="en-GB"/>
          <w14:ligatures w14:val="standardContextual"/>
        </w:rPr>
        <w:t>Farm organisations constituted the largest group of respondents, representing 85 of the 148 submissions (57%). Civil society organisations accounted for 20 responses (14%), while business organisations and public authorities each contributed 18 responses (12%). Workers’ organisations were less represented, with 7 responses (5%). Overall, the survey results predominantly reflect the perspectives of farm organisations, complemented by input from civil society, business stakeholders, and public authorities.</w:t>
      </w:r>
    </w:p>
    <w:p w:rsidR="00DD2D79" w:rsidP="00522A18" w:rsidRDefault="00DD2D79" w14:paraId="0B8598AC" w14:textId="77777777">
      <w:pPr>
        <w:pStyle w:val="NoSpacing"/>
        <w:spacing w:before="120" w:after="120" w:line="360" w:lineRule="auto"/>
        <w:jc w:val="both"/>
        <w:rPr>
          <w:rFonts w:cs="Times New Roman"/>
          <w:b/>
          <w:bCs/>
          <w:sz w:val="28"/>
          <w:szCs w:val="28"/>
        </w:rPr>
      </w:pPr>
      <w:r>
        <w:rPr>
          <w:noProof/>
          <w:lang w:val="en-US"/>
        </w:rPr>
        <w:drawing>
          <wp:inline distT="0" distB="0" distL="0" distR="0" wp14:anchorId="1F3EAA78" wp14:editId="1E3B4E32">
            <wp:extent cx="3193415" cy="2399362"/>
            <wp:effectExtent l="0" t="0" r="6985" b="1270"/>
            <wp:docPr id="2099476576" name="Chart 1">
              <a:extLst xmlns:a="http://schemas.openxmlformats.org/drawingml/2006/main">
                <a:ext uri="{FF2B5EF4-FFF2-40B4-BE49-F238E27FC236}">
                  <a16:creationId xmlns:a16="http://schemas.microsoft.com/office/drawing/2014/main" id="{CB725CB2-DC3B-37A2-4351-36FB3B02DDB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r>
        <w:rPr>
          <w:noProof/>
          <w:lang w:val="en-US"/>
        </w:rPr>
        <w:drawing>
          <wp:inline distT="0" distB="0" distL="0" distR="0" wp14:anchorId="287987F5" wp14:editId="59619121">
            <wp:extent cx="2427605" cy="2408349"/>
            <wp:effectExtent l="0" t="0" r="10795" b="11430"/>
            <wp:docPr id="1656537158" name="Chart 1">
              <a:extLst xmlns:a="http://schemas.openxmlformats.org/drawingml/2006/main">
                <a:ext uri="{FF2B5EF4-FFF2-40B4-BE49-F238E27FC236}">
                  <a16:creationId xmlns:a16="http://schemas.microsoft.com/office/drawing/2014/main" id="{0E95D33B-2B5C-24DE-DC15-9E781CDDEFD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Pr="004F3938" w:rsidR="000C1155" w:rsidP="00522A18" w:rsidRDefault="000C1155" w14:paraId="0AD086A0" w14:textId="5D5F94E2">
      <w:pPr>
        <w:spacing w:before="120" w:after="120" w:line="360" w:lineRule="auto"/>
        <w:jc w:val="center"/>
        <w:rPr>
          <w:highlight w:val="red"/>
          <w:lang w:val="en-GB"/>
        </w:rPr>
      </w:pPr>
    </w:p>
    <w:p w:rsidRPr="004F3938" w:rsidR="00A91BE1" w:rsidP="00522A18" w:rsidRDefault="000549A6" w14:paraId="77377C5D" w14:textId="56B213B5">
      <w:pPr>
        <w:spacing w:before="120" w:after="120" w:line="360" w:lineRule="auto"/>
        <w:rPr>
          <w:lang w:val="en-GB"/>
        </w:rPr>
      </w:pPr>
      <w:r w:rsidRPr="000549A6">
        <w:rPr>
          <w:lang w:val="en-GB"/>
        </w:rPr>
        <w:t>In geographical terms, the largest share of responses came from Ireland, with 54 replies (36%), followed by Austria with 36 replies (24%) and Spain with 28 replies (1</w:t>
      </w:r>
      <w:r w:rsidRPr="004F3938" w:rsidR="00E21F7A">
        <w:rPr>
          <w:lang w:val="en-GB"/>
        </w:rPr>
        <w:t>9</w:t>
      </w:r>
      <w:r w:rsidRPr="000549A6">
        <w:rPr>
          <w:lang w:val="en-GB"/>
        </w:rPr>
        <w:t>%). Italy and Romania each contributed 15 replies (10%). As a result, the findings primarily reflect the views of stakeholders based in Ireland, Austria, and Spain, with a particularly strong influence from Irish respondents</w:t>
      </w:r>
      <w:r w:rsidR="00067509">
        <w:rPr>
          <w:lang w:val="en-GB"/>
        </w:rPr>
        <w:t xml:space="preserve"> and farm organisations</w:t>
      </w:r>
      <w:r w:rsidRPr="000549A6">
        <w:rPr>
          <w:lang w:val="en-GB"/>
        </w:rPr>
        <w:t>.</w:t>
      </w:r>
      <w:r w:rsidRPr="004F3938" w:rsidR="00A91BE1">
        <w:rPr>
          <w:lang w:val="en-GB"/>
        </w:rPr>
        <w:br w:type="page"/>
      </w:r>
    </w:p>
    <w:p w:rsidRPr="00D571C2" w:rsidR="00A91BE1" w:rsidP="00D571C2" w:rsidRDefault="007B1433" w14:paraId="0658C444" w14:textId="129A9AD8">
      <w:pPr>
        <w:pStyle w:val="Heading1"/>
        <w:spacing w:before="120" w:after="120" w:line="360" w:lineRule="auto"/>
        <w:rPr>
          <w:rFonts w:cs="Times New Roman"/>
          <w:lang w:val="en-GB"/>
        </w:rPr>
      </w:pPr>
      <w:bookmarkStart w:name="_Toc224750023" w:id="8"/>
      <w:r w:rsidRPr="004F3938">
        <w:rPr>
          <w:rFonts w:cs="Times New Roman"/>
          <w:lang w:val="en-GB"/>
        </w:rPr>
        <w:t>2.</w:t>
      </w:r>
      <w:r w:rsidRPr="004F3938" w:rsidR="004C36B4">
        <w:rPr>
          <w:rFonts w:cs="Times New Roman"/>
          <w:lang w:val="en-GB"/>
        </w:rPr>
        <w:tab/>
        <w:t>Policy overview</w:t>
      </w:r>
      <w:bookmarkEnd w:id="8"/>
    </w:p>
    <w:p w:rsidRPr="004F3938" w:rsidR="00125021" w:rsidP="00D571C2" w:rsidRDefault="009D557F" w14:paraId="1A39D0B0" w14:textId="6E26866E">
      <w:pPr>
        <w:pStyle w:val="Heading2"/>
        <w:spacing w:before="120" w:after="120" w:line="360" w:lineRule="auto"/>
        <w:rPr>
          <w:rFonts w:cs="Times New Roman"/>
          <w:lang w:val="en-GB"/>
        </w:rPr>
      </w:pPr>
      <w:bookmarkStart w:name="_Toc224750024" w:id="9"/>
      <w:r w:rsidRPr="004F3938">
        <w:rPr>
          <w:rFonts w:cs="Times New Roman"/>
          <w:lang w:val="en-GB"/>
        </w:rPr>
        <w:t xml:space="preserve">2.1. </w:t>
      </w:r>
      <w:r w:rsidRPr="004F3938" w:rsidR="00150F07">
        <w:rPr>
          <w:rFonts w:cs="Times New Roman"/>
          <w:lang w:val="en-GB"/>
        </w:rPr>
        <w:t>General overview</w:t>
      </w:r>
      <w:bookmarkEnd w:id="9"/>
    </w:p>
    <w:p w:rsidRPr="004F3938" w:rsidR="00125021" w:rsidP="00522A18" w:rsidRDefault="00125021" w14:paraId="3C345E3F" w14:textId="71117086">
      <w:pPr>
        <w:pStyle w:val="NoSpacing"/>
        <w:spacing w:before="120" w:after="120" w:line="360" w:lineRule="auto"/>
        <w:jc w:val="both"/>
        <w:rPr>
          <w:rFonts w:cs="Times New Roman"/>
          <w:lang w:val="en-GB"/>
        </w:rPr>
      </w:pPr>
      <w:r w:rsidRPr="004F3938">
        <w:rPr>
          <w:rFonts w:cs="Times New Roman"/>
          <w:lang w:val="en-GB"/>
        </w:rPr>
        <w:t>The Common Agricultural Policy (CAP) is the EU's main policy framework designed to support farmers, enhance agricultural productivity, and ensure a stable, sustainable food supply within the EU, while aiming at maintaining biodiversity. Established in 1962, the CAP has evolved, with reforms addressing new challenges such as environmental sustainability, climate change, biodiversity losses, and rural development.</w:t>
      </w:r>
    </w:p>
    <w:p w:rsidRPr="004F3938" w:rsidR="00125021" w:rsidP="00522A18" w:rsidRDefault="00125021" w14:paraId="40107A2B" w14:textId="7777777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The two main pillars of the CAP</w:t>
      </w:r>
    </w:p>
    <w:p w:rsidRPr="004F3938" w:rsidR="00125021" w:rsidP="00522A18" w:rsidRDefault="00125021" w14:paraId="49647F23" w14:textId="57000DB0">
      <w:pPr>
        <w:pStyle w:val="NoSpacing"/>
        <w:spacing w:before="120" w:after="120" w:line="360" w:lineRule="auto"/>
        <w:jc w:val="both"/>
        <w:rPr>
          <w:rFonts w:cs="Times New Roman"/>
          <w:lang w:val="en-GB"/>
        </w:rPr>
      </w:pPr>
      <w:r w:rsidRPr="004F3938">
        <w:rPr>
          <w:rFonts w:cs="Times New Roman"/>
          <w:lang w:val="en-GB"/>
        </w:rPr>
        <w:t xml:space="preserve">The CAP is essentially divided in two main areas of intervention, which are commonly referred to as the two main pillars, with a different focus, financing and funding structure, as it follows: </w:t>
      </w:r>
    </w:p>
    <w:p w:rsidRPr="004F3938" w:rsidR="00125021" w:rsidP="00522A18" w:rsidRDefault="00125021" w14:paraId="2F6E38C8" w14:textId="77777777">
      <w:pPr>
        <w:pStyle w:val="NoSpacing"/>
        <w:spacing w:before="120" w:after="120" w:line="360" w:lineRule="auto"/>
        <w:jc w:val="both"/>
        <w:rPr>
          <w:rFonts w:cs="Times New Roman"/>
          <w:b/>
          <w:bCs/>
          <w:i/>
          <w:iCs/>
          <w:lang w:val="en-GB"/>
        </w:rPr>
      </w:pPr>
      <w:r w:rsidRPr="004F3938">
        <w:rPr>
          <w:rFonts w:cs="Times New Roman"/>
          <w:b/>
          <w:bCs/>
          <w:i/>
          <w:iCs/>
          <w:lang w:val="en-GB"/>
        </w:rPr>
        <w:t>1</w:t>
      </w:r>
      <w:r w:rsidRPr="004F3938">
        <w:rPr>
          <w:rFonts w:cs="Times New Roman"/>
          <w:b/>
          <w:bCs/>
          <w:i/>
          <w:iCs/>
          <w:vertAlign w:val="superscript"/>
          <w:lang w:val="en-GB"/>
        </w:rPr>
        <w:t>st</w:t>
      </w:r>
      <w:r w:rsidRPr="004F3938">
        <w:rPr>
          <w:rFonts w:cs="Times New Roman"/>
          <w:b/>
          <w:bCs/>
          <w:i/>
          <w:iCs/>
          <w:lang w:val="en-GB"/>
        </w:rPr>
        <w:t xml:space="preserve"> Pillar: Direct payments and market measures:</w:t>
      </w:r>
    </w:p>
    <w:p w:rsidRPr="004F3938" w:rsidR="00125021" w:rsidP="00522A18" w:rsidRDefault="00125021" w14:paraId="3A1DD76A" w14:textId="0E3CA00D">
      <w:pPr>
        <w:pStyle w:val="NoSpacing"/>
        <w:spacing w:before="120" w:after="120" w:line="360" w:lineRule="auto"/>
        <w:jc w:val="both"/>
        <w:rPr>
          <w:rFonts w:cs="Times New Roman"/>
          <w:lang w:val="en-GB"/>
        </w:rPr>
      </w:pPr>
      <w:r w:rsidRPr="004F3938">
        <w:rPr>
          <w:rFonts w:cs="Times New Roman"/>
          <w:lang w:val="en-GB"/>
        </w:rPr>
        <w:t>Financed entirely by EU budget, t</w:t>
      </w:r>
      <w:r w:rsidR="007F7064">
        <w:rPr>
          <w:rFonts w:cs="Times New Roman"/>
          <w:lang w:val="en-GB"/>
        </w:rPr>
        <w:t>h</w:t>
      </w:r>
      <w:r w:rsidRPr="004F3938">
        <w:rPr>
          <w:rFonts w:cs="Times New Roman"/>
          <w:lang w:val="en-GB"/>
        </w:rPr>
        <w:t>rough the European Agricultural Guarantee Fund (EAGF). Essentially, the aim is to provide farmers with income support or ‘direct payments’ to function as a safety net and make farming more profitable, guarantee food security in Europe, assist them in the production of safe, healthy and affordable food and reward farmers for delivering public goods not normally paid for by markets. Composed of different schemes, some schemes are compulsory, while others can be included on a voluntary basis by the Member States in their national CAP strategic plans.</w:t>
      </w:r>
    </w:p>
    <w:p w:rsidRPr="004F3938" w:rsidR="00125021" w:rsidP="00522A18" w:rsidRDefault="00125021" w14:paraId="25DDBDE0" w14:textId="77777777">
      <w:pPr>
        <w:pStyle w:val="NoSpacing"/>
        <w:spacing w:before="120" w:after="120" w:line="360" w:lineRule="auto"/>
        <w:jc w:val="both"/>
        <w:rPr>
          <w:rFonts w:cs="Times New Roman"/>
          <w:b/>
          <w:bCs/>
          <w:i/>
          <w:iCs/>
          <w:lang w:val="en-GB"/>
        </w:rPr>
      </w:pPr>
      <w:r w:rsidRPr="004F3938">
        <w:rPr>
          <w:rFonts w:cs="Times New Roman"/>
          <w:b/>
          <w:bCs/>
          <w:i/>
          <w:iCs/>
          <w:lang w:val="en-GB"/>
        </w:rPr>
        <w:t>2</w:t>
      </w:r>
      <w:r w:rsidRPr="004F3938">
        <w:rPr>
          <w:rFonts w:cs="Times New Roman"/>
          <w:b/>
          <w:bCs/>
          <w:i/>
          <w:iCs/>
          <w:vertAlign w:val="superscript"/>
          <w:lang w:val="en-GB"/>
        </w:rPr>
        <w:t>nd</w:t>
      </w:r>
      <w:r w:rsidRPr="004F3938">
        <w:rPr>
          <w:rFonts w:cs="Times New Roman"/>
          <w:b/>
          <w:bCs/>
          <w:i/>
          <w:iCs/>
          <w:lang w:val="en-GB"/>
        </w:rPr>
        <w:t xml:space="preserve"> Pillar: Rural development and sustainability</w:t>
      </w:r>
    </w:p>
    <w:p w:rsidRPr="004F3938" w:rsidR="00125021" w:rsidP="00522A18" w:rsidRDefault="00125021" w14:paraId="46C9EEF9" w14:textId="77777777">
      <w:pPr>
        <w:pStyle w:val="NoSpacing"/>
        <w:spacing w:before="120" w:after="120" w:line="360" w:lineRule="auto"/>
        <w:jc w:val="both"/>
        <w:rPr>
          <w:rFonts w:cs="Times New Roman"/>
          <w:lang w:val="en-GB"/>
        </w:rPr>
      </w:pPr>
      <w:r w:rsidRPr="004F3938">
        <w:rPr>
          <w:rFonts w:cs="Times New Roman"/>
          <w:lang w:val="en-GB"/>
        </w:rPr>
        <w:t>Unlike the first pillar, the second is co-financed by EU budget, specifically through the European Agricultural Fund for Rural Development (EAFRD) and other national and regional funds. The EU’s rural development policy is designed to support its rural areas and meet the wide range of economic, environmental and societal challenges they face. Greater flexibility (in comparison with the first pillar) enables regional, national and local authorities to formulate their rural development support schemes based on a ‘menu’ of EU-wide measures.</w:t>
      </w:r>
    </w:p>
    <w:p w:rsidRPr="004F3938" w:rsidR="00125021" w:rsidP="00522A18" w:rsidRDefault="00125021" w14:paraId="4BE1B3ED" w14:textId="77777777">
      <w:pPr>
        <w:pStyle w:val="NoSpacing"/>
        <w:spacing w:before="120" w:after="120" w:line="360" w:lineRule="auto"/>
        <w:jc w:val="both"/>
        <w:rPr>
          <w:rFonts w:cs="Times New Roman"/>
          <w:lang w:val="en-GB"/>
        </w:rPr>
      </w:pPr>
    </w:p>
    <w:p w:rsidRPr="004F3938" w:rsidR="00125021" w:rsidP="00522A18" w:rsidRDefault="00125021" w14:paraId="2CC07366" w14:textId="7777777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Current CAP (2023-2027)</w:t>
      </w:r>
    </w:p>
    <w:p w:rsidRPr="004F3938" w:rsidR="00125021" w:rsidP="00522A18" w:rsidRDefault="00125021" w14:paraId="258ED236" w14:textId="53334601">
      <w:pPr>
        <w:pStyle w:val="NoSpacing"/>
        <w:spacing w:before="120" w:after="120" w:line="360" w:lineRule="auto"/>
        <w:jc w:val="both"/>
        <w:rPr>
          <w:rFonts w:cs="Times New Roman"/>
          <w:lang w:val="en-GB"/>
        </w:rPr>
      </w:pPr>
      <w:r w:rsidRPr="004F3938">
        <w:rPr>
          <w:rFonts w:cs="Times New Roman"/>
          <w:lang w:val="en-GB"/>
        </w:rPr>
        <w:t>Following past reforms, the current CAP requires each Member State to draw up a National strategic plan (NSP) setting out how it will direct the CAP’s funding instruments (i.e. farmer income support and market and rural development measures) to address its national needs and capacities and achieve tangible results on EU-level objectives. This delivery model, adopted in 2023, provides for greater flexibility and subsidiarity in assigning responsibilities to the Member States, but with higher ambitions in the impact of the CAP towards the achievement of the European Green Deal, by establishing a greener, a fairer CAP but also one that fosters greater competitiveness.</w:t>
      </w:r>
    </w:p>
    <w:p w:rsidRPr="004F3938" w:rsidR="00125021" w:rsidP="00522A18" w:rsidRDefault="00125021" w14:paraId="73232B92" w14:textId="51FF88E3">
      <w:pPr>
        <w:pStyle w:val="NoSpacing"/>
        <w:spacing w:before="120" w:after="120" w:line="360" w:lineRule="auto"/>
        <w:jc w:val="both"/>
        <w:rPr>
          <w:rFonts w:cs="Times New Roman"/>
          <w:lang w:val="en-GB"/>
        </w:rPr>
      </w:pPr>
      <w:r w:rsidRPr="004F3938">
        <w:rPr>
          <w:rFonts w:cs="Times New Roman"/>
          <w:lang w:val="en-GB"/>
        </w:rPr>
        <w:t>Key reforms in short:</w:t>
      </w:r>
    </w:p>
    <w:p w:rsidRPr="004F3938" w:rsidR="00125021" w:rsidP="00522A18" w:rsidRDefault="00125021" w14:paraId="274B6498" w14:textId="411EB481">
      <w:pPr>
        <w:pStyle w:val="NoSpacing"/>
        <w:spacing w:before="120" w:after="120" w:line="360" w:lineRule="auto"/>
        <w:jc w:val="both"/>
        <w:rPr>
          <w:rFonts w:cs="Times New Roman"/>
          <w:lang w:val="en-GB"/>
        </w:rPr>
      </w:pPr>
      <w:r w:rsidRPr="004F3938">
        <w:rPr>
          <w:rFonts w:cs="Times New Roman"/>
          <w:b/>
          <w:bCs/>
          <w:lang w:val="en-GB"/>
        </w:rPr>
        <w:t>A Greener CAP</w:t>
      </w:r>
      <w:r w:rsidRPr="004F3938">
        <w:rPr>
          <w:rFonts w:cs="Times New Roman"/>
          <w:lang w:val="en-GB"/>
        </w:rPr>
        <w:t>: the current programme requires higher ambition on environment and climate action but also demanding a higher share of the funds to be allocated to rural development and to biodiversity preservation.</w:t>
      </w:r>
    </w:p>
    <w:p w:rsidRPr="004F3938" w:rsidR="00125021" w:rsidP="00522A18" w:rsidRDefault="00125021" w14:paraId="125EEC12" w14:textId="66048524">
      <w:pPr>
        <w:pStyle w:val="NoSpacing"/>
        <w:spacing w:before="120" w:after="120" w:line="360" w:lineRule="auto"/>
        <w:jc w:val="both"/>
        <w:rPr>
          <w:rFonts w:cs="Times New Roman"/>
          <w:lang w:val="en-GB"/>
        </w:rPr>
      </w:pPr>
      <w:r w:rsidRPr="004F3938">
        <w:rPr>
          <w:rFonts w:cs="Times New Roman"/>
          <w:b/>
          <w:bCs/>
          <w:lang w:val="en-GB"/>
        </w:rPr>
        <w:t>A fairer CAP</w:t>
      </w:r>
      <w:r w:rsidRPr="004F3938">
        <w:rPr>
          <w:rFonts w:cs="Times New Roman"/>
          <w:lang w:val="en-GB"/>
        </w:rPr>
        <w:t>: Increased requirements in the current programme for the income redistribution to medium-sized farmers in parallel with enhanced support to young farmers and commitment to overcome gender imbalances in the sector.</w:t>
      </w:r>
    </w:p>
    <w:p w:rsidRPr="004F3938" w:rsidR="00125021" w:rsidP="00522A18" w:rsidRDefault="00125021" w14:paraId="4D7E65C5" w14:textId="4EE65B33">
      <w:pPr>
        <w:pStyle w:val="NoSpacing"/>
        <w:spacing w:before="120" w:after="120" w:line="360" w:lineRule="auto"/>
        <w:jc w:val="both"/>
        <w:rPr>
          <w:rFonts w:cs="Times New Roman"/>
          <w:lang w:val="en-GB"/>
        </w:rPr>
      </w:pPr>
      <w:r w:rsidRPr="004F3938">
        <w:rPr>
          <w:rFonts w:cs="Times New Roman"/>
          <w:b/>
          <w:bCs/>
          <w:lang w:val="en-GB"/>
        </w:rPr>
        <w:t>A more competitive CAP</w:t>
      </w:r>
      <w:r w:rsidRPr="004F3938">
        <w:rPr>
          <w:rFonts w:cs="Times New Roman"/>
          <w:lang w:val="en-GB"/>
        </w:rPr>
        <w:t>: The current programme represents a commitment to strengthen the position of farmers in the supply chain and boost the competitiveness of the sector, by reinforcing the bargaining power of farmers, supporting the wine sector through specific rules and granting a financial reserve of €450 million in case of crisis.</w:t>
      </w:r>
    </w:p>
    <w:p w:rsidRPr="004F3938" w:rsidR="00125021" w:rsidP="00522A18" w:rsidRDefault="00125021" w14:paraId="05132491" w14:textId="7777777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Current CAP (2023-2027) objectives</w:t>
      </w:r>
    </w:p>
    <w:p w:rsidRPr="004F3938" w:rsidR="00125021" w:rsidP="00522A18" w:rsidRDefault="00125021" w14:paraId="0A7E7B1F" w14:textId="6BBC3B42">
      <w:pPr>
        <w:pStyle w:val="NoSpacing"/>
        <w:spacing w:before="120" w:after="120" w:line="360" w:lineRule="auto"/>
        <w:jc w:val="both"/>
        <w:rPr>
          <w:rFonts w:cs="Times New Roman"/>
          <w:lang w:val="en-GB"/>
        </w:rPr>
      </w:pPr>
      <w:r w:rsidRPr="004F3938">
        <w:rPr>
          <w:rFonts w:cs="Times New Roman"/>
          <w:lang w:val="en-GB"/>
        </w:rPr>
        <w:t xml:space="preserve">The 2023-2027 CAP programme focuses on 10 specific objectives (SO), under 3 general objectives: </w:t>
      </w:r>
    </w:p>
    <w:p w:rsidRPr="004F3938" w:rsidR="00125021" w:rsidP="00522A18" w:rsidRDefault="00125021" w14:paraId="3146142D" w14:textId="77777777">
      <w:pPr>
        <w:pStyle w:val="NoSpacing"/>
        <w:spacing w:before="120" w:after="120" w:line="360" w:lineRule="auto"/>
        <w:jc w:val="both"/>
        <w:rPr>
          <w:rFonts w:cs="Times New Roman"/>
          <w:u w:val="single"/>
          <w:lang w:val="en-GB"/>
        </w:rPr>
      </w:pPr>
      <w:r w:rsidRPr="004F3938">
        <w:rPr>
          <w:rFonts w:cs="Times New Roman"/>
          <w:lang w:val="en-GB"/>
        </w:rPr>
        <w:t xml:space="preserve">General Objective 1: </w:t>
      </w:r>
      <w:r w:rsidRPr="004F3938">
        <w:rPr>
          <w:rFonts w:cs="Times New Roman"/>
          <w:b/>
          <w:bCs/>
          <w:lang w:val="en-GB"/>
        </w:rPr>
        <w:t>Strengthen the sector’s resilience</w:t>
      </w:r>
    </w:p>
    <w:p w:rsidRPr="004F3938" w:rsidR="00125021" w:rsidP="008338C6" w:rsidRDefault="00125021" w14:paraId="6880D9DD" w14:textId="77777777">
      <w:pPr>
        <w:pStyle w:val="NoSpacing"/>
        <w:numPr>
          <w:ilvl w:val="0"/>
          <w:numId w:val="7"/>
        </w:numPr>
        <w:spacing w:before="120" w:after="120" w:line="360" w:lineRule="auto"/>
        <w:jc w:val="both"/>
        <w:rPr>
          <w:rFonts w:cs="Times New Roman"/>
          <w:b/>
          <w:bCs/>
          <w:i/>
          <w:iCs/>
          <w:lang w:val="en-GB"/>
        </w:rPr>
      </w:pPr>
      <w:r w:rsidRPr="004F3938">
        <w:rPr>
          <w:rFonts w:cs="Times New Roman"/>
          <w:b/>
          <w:bCs/>
          <w:i/>
          <w:iCs/>
          <w:lang w:val="en-GB"/>
        </w:rPr>
        <w:t>SO1 Fair income for farmers</w:t>
      </w:r>
    </w:p>
    <w:p w:rsidRPr="004F3938" w:rsidR="00125021" w:rsidP="008338C6" w:rsidRDefault="00125021" w14:paraId="3232D31F" w14:textId="77777777">
      <w:pPr>
        <w:pStyle w:val="NoSpacing"/>
        <w:numPr>
          <w:ilvl w:val="0"/>
          <w:numId w:val="7"/>
        </w:numPr>
        <w:spacing w:before="120" w:after="120" w:line="360" w:lineRule="auto"/>
        <w:jc w:val="both"/>
        <w:rPr>
          <w:rFonts w:cs="Times New Roman"/>
          <w:b/>
          <w:bCs/>
          <w:i/>
          <w:iCs/>
          <w:lang w:val="en-GB"/>
        </w:rPr>
      </w:pPr>
      <w:r w:rsidRPr="004F3938">
        <w:rPr>
          <w:rFonts w:cs="Times New Roman"/>
          <w:b/>
          <w:bCs/>
          <w:i/>
          <w:iCs/>
          <w:lang w:val="en-GB"/>
        </w:rPr>
        <w:t>SO2 Increased competitiveness</w:t>
      </w:r>
    </w:p>
    <w:p w:rsidRPr="00D571C2" w:rsidR="00125021" w:rsidP="008338C6" w:rsidRDefault="00125021" w14:paraId="62095240" w14:textId="08D32A9E">
      <w:pPr>
        <w:pStyle w:val="NoSpacing"/>
        <w:numPr>
          <w:ilvl w:val="0"/>
          <w:numId w:val="7"/>
        </w:numPr>
        <w:spacing w:before="120" w:after="120" w:line="360" w:lineRule="auto"/>
        <w:jc w:val="both"/>
        <w:rPr>
          <w:rFonts w:cs="Times New Roman"/>
          <w:b/>
          <w:bCs/>
          <w:i/>
          <w:iCs/>
          <w:lang w:val="en-GB"/>
        </w:rPr>
      </w:pPr>
      <w:r w:rsidRPr="004F3938">
        <w:rPr>
          <w:rFonts w:cs="Times New Roman"/>
          <w:b/>
          <w:bCs/>
          <w:i/>
          <w:iCs/>
          <w:lang w:val="en-GB"/>
        </w:rPr>
        <w:t>SO3 An improved position for farmers in the value chain</w:t>
      </w:r>
    </w:p>
    <w:p w:rsidRPr="004F3938" w:rsidR="00125021" w:rsidP="00522A18" w:rsidRDefault="00125021" w14:paraId="1AA54D73" w14:textId="77777777">
      <w:pPr>
        <w:pStyle w:val="NoSpacing"/>
        <w:spacing w:before="120" w:after="120" w:line="360" w:lineRule="auto"/>
        <w:jc w:val="both"/>
        <w:rPr>
          <w:rFonts w:cs="Times New Roman"/>
          <w:lang w:val="en-GB"/>
        </w:rPr>
      </w:pPr>
      <w:r w:rsidRPr="004F3938">
        <w:rPr>
          <w:rFonts w:cs="Times New Roman"/>
          <w:lang w:val="en-GB"/>
        </w:rPr>
        <w:t xml:space="preserve">General Objective 2: </w:t>
      </w:r>
      <w:r w:rsidRPr="004F3938">
        <w:rPr>
          <w:rFonts w:cs="Times New Roman"/>
          <w:b/>
          <w:bCs/>
          <w:lang w:val="en-GB"/>
        </w:rPr>
        <w:t>Reinforce environmental care &amp; climate action</w:t>
      </w:r>
    </w:p>
    <w:p w:rsidRPr="004F3938" w:rsidR="00125021" w:rsidP="008338C6" w:rsidRDefault="00125021" w14:paraId="5298F357" w14:textId="77777777">
      <w:pPr>
        <w:pStyle w:val="NoSpacing"/>
        <w:numPr>
          <w:ilvl w:val="0"/>
          <w:numId w:val="8"/>
        </w:numPr>
        <w:spacing w:before="120" w:after="120" w:line="360" w:lineRule="auto"/>
        <w:jc w:val="both"/>
        <w:rPr>
          <w:rFonts w:cs="Times New Roman"/>
          <w:b/>
          <w:bCs/>
          <w:i/>
          <w:iCs/>
          <w:lang w:val="en-GB"/>
        </w:rPr>
      </w:pPr>
      <w:r w:rsidRPr="004F3938">
        <w:rPr>
          <w:rFonts w:cs="Times New Roman"/>
          <w:b/>
          <w:bCs/>
          <w:i/>
          <w:iCs/>
          <w:lang w:val="en-GB"/>
        </w:rPr>
        <w:t>SO4 Climate change action</w:t>
      </w:r>
    </w:p>
    <w:p w:rsidRPr="004F3938" w:rsidR="00125021" w:rsidP="008338C6" w:rsidRDefault="00125021" w14:paraId="50BC4425" w14:textId="77777777">
      <w:pPr>
        <w:pStyle w:val="NoSpacing"/>
        <w:numPr>
          <w:ilvl w:val="0"/>
          <w:numId w:val="8"/>
        </w:numPr>
        <w:spacing w:before="120" w:after="120" w:line="360" w:lineRule="auto"/>
        <w:jc w:val="both"/>
        <w:rPr>
          <w:rFonts w:cs="Times New Roman"/>
          <w:b/>
          <w:bCs/>
          <w:i/>
          <w:iCs/>
          <w:lang w:val="en-GB"/>
        </w:rPr>
      </w:pPr>
      <w:r w:rsidRPr="004F3938">
        <w:rPr>
          <w:rFonts w:cs="Times New Roman"/>
          <w:b/>
          <w:bCs/>
          <w:i/>
          <w:iCs/>
          <w:lang w:val="en-GB"/>
        </w:rPr>
        <w:t xml:space="preserve">SO5 Sustainable use of natural resources </w:t>
      </w:r>
    </w:p>
    <w:p w:rsidRPr="00D571C2" w:rsidR="00125021" w:rsidP="008338C6" w:rsidRDefault="00125021" w14:paraId="4A4DEAE1" w14:textId="7DC079BB">
      <w:pPr>
        <w:pStyle w:val="NoSpacing"/>
        <w:numPr>
          <w:ilvl w:val="0"/>
          <w:numId w:val="8"/>
        </w:numPr>
        <w:spacing w:before="120" w:after="120" w:line="360" w:lineRule="auto"/>
        <w:jc w:val="both"/>
        <w:rPr>
          <w:rFonts w:cs="Times New Roman"/>
          <w:b/>
          <w:bCs/>
          <w:i/>
          <w:iCs/>
          <w:lang w:val="en-GB"/>
        </w:rPr>
      </w:pPr>
      <w:r w:rsidRPr="004F3938">
        <w:rPr>
          <w:rFonts w:cs="Times New Roman"/>
          <w:b/>
          <w:bCs/>
          <w:i/>
          <w:iCs/>
          <w:lang w:val="en-GB"/>
        </w:rPr>
        <w:t xml:space="preserve">SO6 Reverse </w:t>
      </w:r>
      <w:r w:rsidR="00096C26">
        <w:rPr>
          <w:rFonts w:cs="Times New Roman"/>
          <w:b/>
          <w:bCs/>
          <w:i/>
          <w:iCs/>
          <w:lang w:val="en-GB"/>
        </w:rPr>
        <w:t>b</w:t>
      </w:r>
      <w:r w:rsidRPr="004F3938">
        <w:rPr>
          <w:rFonts w:cs="Times New Roman"/>
          <w:b/>
          <w:bCs/>
          <w:i/>
          <w:iCs/>
          <w:lang w:val="en-GB"/>
        </w:rPr>
        <w:t>iodiversity loss and landscape degradation</w:t>
      </w:r>
    </w:p>
    <w:p w:rsidRPr="004F3938" w:rsidR="00125021" w:rsidP="00522A18" w:rsidRDefault="00125021" w14:paraId="2A389561" w14:textId="77777777">
      <w:pPr>
        <w:pStyle w:val="NoSpacing"/>
        <w:spacing w:before="120" w:after="120" w:line="360" w:lineRule="auto"/>
        <w:jc w:val="both"/>
        <w:rPr>
          <w:rFonts w:cs="Times New Roman"/>
          <w:lang w:val="en-GB"/>
        </w:rPr>
      </w:pPr>
      <w:r w:rsidRPr="004F3938">
        <w:rPr>
          <w:rFonts w:cs="Times New Roman"/>
          <w:lang w:val="en-GB"/>
        </w:rPr>
        <w:t xml:space="preserve">General Objective 3: </w:t>
      </w:r>
      <w:r w:rsidRPr="004F3938">
        <w:rPr>
          <w:rFonts w:cs="Times New Roman"/>
          <w:b/>
          <w:bCs/>
          <w:lang w:val="en-GB"/>
        </w:rPr>
        <w:t>Improve socio-economic fabric in rural areas</w:t>
      </w:r>
    </w:p>
    <w:p w:rsidRPr="004F3938" w:rsidR="00125021" w:rsidP="008338C6" w:rsidRDefault="00125021" w14:paraId="57C76355" w14:textId="77777777">
      <w:pPr>
        <w:pStyle w:val="NoSpacing"/>
        <w:numPr>
          <w:ilvl w:val="0"/>
          <w:numId w:val="9"/>
        </w:numPr>
        <w:spacing w:before="120" w:after="120" w:line="360" w:lineRule="auto"/>
        <w:jc w:val="both"/>
        <w:rPr>
          <w:rFonts w:cs="Times New Roman"/>
          <w:b/>
          <w:bCs/>
          <w:i/>
          <w:iCs/>
          <w:lang w:val="en-GB"/>
        </w:rPr>
      </w:pPr>
      <w:r w:rsidRPr="004F3938">
        <w:rPr>
          <w:rFonts w:cs="Times New Roman"/>
          <w:b/>
          <w:bCs/>
          <w:i/>
          <w:iCs/>
          <w:lang w:val="en-GB"/>
        </w:rPr>
        <w:t>SO7 Supporting farmers generational renewal</w:t>
      </w:r>
    </w:p>
    <w:p w:rsidRPr="004F3938" w:rsidR="00125021" w:rsidP="008338C6" w:rsidRDefault="00125021" w14:paraId="173A9D75" w14:textId="77777777">
      <w:pPr>
        <w:pStyle w:val="NoSpacing"/>
        <w:numPr>
          <w:ilvl w:val="0"/>
          <w:numId w:val="9"/>
        </w:numPr>
        <w:spacing w:before="120" w:after="120" w:line="360" w:lineRule="auto"/>
        <w:jc w:val="both"/>
        <w:rPr>
          <w:rFonts w:cs="Times New Roman"/>
          <w:b/>
          <w:bCs/>
          <w:i/>
          <w:iCs/>
          <w:lang w:val="en-GB"/>
        </w:rPr>
      </w:pPr>
      <w:r w:rsidRPr="004F3938">
        <w:rPr>
          <w:rFonts w:cs="Times New Roman"/>
          <w:b/>
          <w:bCs/>
          <w:i/>
          <w:iCs/>
          <w:lang w:val="en-GB"/>
        </w:rPr>
        <w:t>SO8 Promoting economic and social development of rural areas</w:t>
      </w:r>
    </w:p>
    <w:p w:rsidRPr="00D571C2" w:rsidR="00125021" w:rsidP="008338C6" w:rsidRDefault="00125021" w14:paraId="17798762" w14:textId="276CC367">
      <w:pPr>
        <w:pStyle w:val="NoSpacing"/>
        <w:numPr>
          <w:ilvl w:val="0"/>
          <w:numId w:val="9"/>
        </w:numPr>
        <w:spacing w:before="120" w:after="120" w:line="360" w:lineRule="auto"/>
        <w:jc w:val="both"/>
        <w:rPr>
          <w:rFonts w:cs="Times New Roman"/>
          <w:b/>
          <w:bCs/>
          <w:i/>
          <w:iCs/>
          <w:lang w:val="en-GB"/>
        </w:rPr>
      </w:pPr>
      <w:r w:rsidRPr="004F3938">
        <w:rPr>
          <w:rFonts w:cs="Times New Roman"/>
          <w:b/>
          <w:bCs/>
          <w:i/>
          <w:iCs/>
          <w:lang w:val="en-GB"/>
        </w:rPr>
        <w:t>SO9 Ensuring high food safety and quality</w:t>
      </w:r>
    </w:p>
    <w:p w:rsidRPr="004F3938" w:rsidR="00125021" w:rsidP="00522A18" w:rsidRDefault="00125021" w14:paraId="2C4B8AC7" w14:textId="77777777">
      <w:pPr>
        <w:pStyle w:val="NoSpacing"/>
        <w:spacing w:before="120" w:after="120" w:line="360" w:lineRule="auto"/>
        <w:jc w:val="both"/>
        <w:rPr>
          <w:rFonts w:cs="Times New Roman"/>
          <w:lang w:val="en-GB"/>
        </w:rPr>
      </w:pPr>
      <w:r w:rsidRPr="004F3938">
        <w:rPr>
          <w:rFonts w:cs="Times New Roman"/>
          <w:lang w:val="en-GB"/>
        </w:rPr>
        <w:t>Cross cutting specific objective</w:t>
      </w:r>
    </w:p>
    <w:p w:rsidRPr="00D571C2" w:rsidR="00D571C2" w:rsidP="008338C6" w:rsidRDefault="00125021" w14:paraId="7839D4C1" w14:textId="21927DEC">
      <w:pPr>
        <w:pStyle w:val="NoSpacing"/>
        <w:numPr>
          <w:ilvl w:val="0"/>
          <w:numId w:val="10"/>
        </w:numPr>
        <w:spacing w:before="120" w:after="120" w:line="360" w:lineRule="auto"/>
        <w:jc w:val="both"/>
        <w:rPr>
          <w:rFonts w:cs="Times New Roman"/>
          <w:b/>
          <w:bCs/>
          <w:i/>
          <w:iCs/>
          <w:lang w:val="en-GB"/>
        </w:rPr>
      </w:pPr>
      <w:r w:rsidRPr="004F3938">
        <w:rPr>
          <w:rFonts w:cs="Times New Roman"/>
          <w:b/>
          <w:bCs/>
          <w:i/>
          <w:iCs/>
          <w:lang w:val="en-GB"/>
        </w:rPr>
        <w:t>XCO Fostering knowledge and innovation in Agriculture sector</w:t>
      </w:r>
    </w:p>
    <w:p w:rsidRPr="004F3938" w:rsidR="00125021" w:rsidP="00FC57D3" w:rsidRDefault="00125021" w14:paraId="7A9DA6AF" w14:textId="716906D3">
      <w:pPr>
        <w:pStyle w:val="NoSpacing"/>
        <w:keepNext/>
        <w:keepLines/>
        <w:spacing w:before="120" w:after="120" w:line="360" w:lineRule="auto"/>
        <w:jc w:val="both"/>
        <w:rPr>
          <w:rFonts w:cs="Times New Roman"/>
          <w:b/>
          <w:bCs/>
          <w:sz w:val="24"/>
          <w:szCs w:val="24"/>
          <w:lang w:val="en-GB"/>
        </w:rPr>
      </w:pPr>
      <w:r w:rsidRPr="004F3938">
        <w:rPr>
          <w:rFonts w:cs="Times New Roman"/>
          <w:b/>
          <w:bCs/>
          <w:sz w:val="24"/>
          <w:szCs w:val="24"/>
          <w:lang w:val="en-GB"/>
        </w:rPr>
        <w:t>Implementation of CAP (2023-2027)</w:t>
      </w:r>
    </w:p>
    <w:p w:rsidRPr="004F3938" w:rsidR="00125021" w:rsidP="00FC57D3" w:rsidRDefault="00125021" w14:paraId="0D10835C" w14:textId="77777777">
      <w:pPr>
        <w:pStyle w:val="NoSpacing"/>
        <w:keepNext/>
        <w:keepLines/>
        <w:spacing w:before="120" w:after="120" w:line="360" w:lineRule="auto"/>
        <w:jc w:val="both"/>
        <w:rPr>
          <w:rFonts w:cs="Times New Roman"/>
          <w:b/>
          <w:bCs/>
          <w:lang w:val="en-GB"/>
        </w:rPr>
      </w:pPr>
      <w:r w:rsidRPr="004F3938">
        <w:rPr>
          <w:rFonts w:cs="Times New Roman"/>
          <w:b/>
          <w:bCs/>
          <w:lang w:val="en-GB"/>
        </w:rPr>
        <w:t>Monitoring</w:t>
      </w:r>
    </w:p>
    <w:p w:rsidRPr="00D571C2" w:rsidR="00125021" w:rsidP="00DE09EC" w:rsidRDefault="00125021" w14:paraId="124BAB93" w14:textId="5DA3FB7A">
      <w:pPr>
        <w:pStyle w:val="NoSpacing"/>
        <w:keepNext/>
        <w:keepLines/>
        <w:spacing w:before="120" w:after="120" w:line="360" w:lineRule="auto"/>
        <w:jc w:val="both"/>
        <w:rPr>
          <w:rFonts w:cs="Times New Roman"/>
          <w:lang w:val="en-GB"/>
        </w:rPr>
      </w:pPr>
      <w:r w:rsidRPr="004F3938">
        <w:rPr>
          <w:rFonts w:cs="Times New Roman"/>
          <w:lang w:val="en-GB"/>
        </w:rPr>
        <w:t>The current CAP also introduces a new annual monitoring and review framework, based on a common set of indicators, that requires the Member States to monitor their progress against their targets and to submit an annual performance report. A twice-yearly review of the performance of the CAP strategic plans will allow for the assessment of the EU Member States’ progress on reaching their targets and achieving the CAP’s objectives.</w:t>
      </w:r>
    </w:p>
    <w:p w:rsidRPr="004F3938" w:rsidR="00125021" w:rsidP="00522A18" w:rsidRDefault="00125021" w14:paraId="7C01DE85" w14:textId="77777777">
      <w:pPr>
        <w:pStyle w:val="NoSpacing"/>
        <w:spacing w:before="120" w:after="120" w:line="360" w:lineRule="auto"/>
        <w:jc w:val="both"/>
        <w:rPr>
          <w:rFonts w:cs="Times New Roman"/>
          <w:b/>
          <w:bCs/>
          <w:lang w:val="en-GB"/>
        </w:rPr>
      </w:pPr>
      <w:r w:rsidRPr="004F3938">
        <w:rPr>
          <w:rFonts w:cs="Times New Roman"/>
          <w:b/>
          <w:bCs/>
          <w:lang w:val="en-GB"/>
        </w:rPr>
        <w:t>Budget</w:t>
      </w:r>
    </w:p>
    <w:p w:rsidRPr="004F3938" w:rsidR="00125021" w:rsidP="00522A18" w:rsidRDefault="00125021" w14:paraId="3A1060C1" w14:textId="23D33045">
      <w:pPr>
        <w:pStyle w:val="NoSpacing"/>
        <w:spacing w:before="120" w:after="120" w:line="360" w:lineRule="auto"/>
        <w:jc w:val="both"/>
        <w:rPr>
          <w:rFonts w:cs="Times New Roman"/>
          <w:lang w:val="en-GB"/>
        </w:rPr>
      </w:pPr>
      <w:r w:rsidRPr="004F3938">
        <w:rPr>
          <w:rFonts w:cs="Times New Roman"/>
          <w:lang w:val="en-GB"/>
        </w:rPr>
        <w:t>The CAP is the second-largest policy in terms of funding in the current EU budget for the years 2021-2027, after cohesion policy only. In relative shares, it represents around 25% of the EU budget and in total, €387 billion in funding will be allocated to the CAP for the 2021-27 period.</w:t>
      </w:r>
    </w:p>
    <w:p w:rsidRPr="004F3938" w:rsidR="00125021" w:rsidP="00522A18" w:rsidRDefault="00125021" w14:paraId="215CB1A5" w14:textId="77777777">
      <w:pPr>
        <w:pStyle w:val="NoSpacing"/>
        <w:spacing w:before="120" w:after="120" w:line="360" w:lineRule="auto"/>
        <w:jc w:val="both"/>
        <w:rPr>
          <w:rFonts w:cs="Times New Roman"/>
          <w:b/>
          <w:bCs/>
          <w:lang w:val="en-GB"/>
        </w:rPr>
      </w:pPr>
      <w:r w:rsidRPr="004F3938">
        <w:rPr>
          <w:rFonts w:cs="Times New Roman"/>
          <w:b/>
          <w:bCs/>
          <w:lang w:val="en-GB"/>
        </w:rPr>
        <w:t>Financing</w:t>
      </w:r>
      <w:r w:rsidRPr="004F3938">
        <w:rPr>
          <w:rStyle w:val="FootnoteReference"/>
          <w:rFonts w:cs="Times New Roman"/>
          <w:b/>
          <w:bCs/>
          <w:sz w:val="22"/>
          <w:lang w:val="en-GB"/>
        </w:rPr>
        <w:footnoteReference w:id="4"/>
      </w:r>
    </w:p>
    <w:p w:rsidRPr="004F3938" w:rsidR="00125021" w:rsidP="00522A18" w:rsidRDefault="00125021" w14:paraId="360C8465" w14:textId="10E9AA35">
      <w:pPr>
        <w:pStyle w:val="NoSpacing"/>
        <w:spacing w:before="120" w:after="120" w:line="360" w:lineRule="auto"/>
        <w:jc w:val="both"/>
        <w:rPr>
          <w:rFonts w:cs="Times New Roman"/>
          <w:lang w:val="en-GB"/>
        </w:rPr>
      </w:pPr>
      <w:r w:rsidRPr="004F3938">
        <w:rPr>
          <w:rFonts w:cs="Times New Roman"/>
          <w:lang w:val="en-GB"/>
        </w:rPr>
        <w:t>The CAP expenditure continues to be financed through two funds: the European Agriculture Guarantee Fund (which provides for direct payments and all market-related expenditure), which has been set at €291.1 billion (in current prices) and the European Agricultural Fund for Rural Development (which provides for rural development measures), which will amount to €95.5 billion, respectively the first and second pillar.</w:t>
      </w:r>
    </w:p>
    <w:p w:rsidRPr="004F3938" w:rsidR="00125021" w:rsidP="00522A18" w:rsidRDefault="00125021" w14:paraId="193FF913" w14:textId="6F33731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Complementarities and synergies (with other programmes and policies)</w:t>
      </w:r>
    </w:p>
    <w:p w:rsidRPr="004F3938" w:rsidR="00125021" w:rsidP="00522A18" w:rsidRDefault="00125021" w14:paraId="46431456" w14:textId="77777777">
      <w:pPr>
        <w:pStyle w:val="NoSpacing"/>
        <w:spacing w:before="120" w:after="120" w:line="360" w:lineRule="auto"/>
        <w:jc w:val="both"/>
        <w:rPr>
          <w:rFonts w:cs="Times New Roman"/>
          <w:lang w:val="en-GB"/>
        </w:rPr>
      </w:pPr>
      <w:r w:rsidRPr="004F3938">
        <w:rPr>
          <w:rFonts w:cs="Times New Roman"/>
          <w:lang w:val="en-GB"/>
        </w:rPr>
        <w:t xml:space="preserve">The CAP is naturally a complement and part of a bigger sustainability agenda, as the </w:t>
      </w:r>
      <w:r w:rsidRPr="004F3938">
        <w:rPr>
          <w:rFonts w:cs="Times New Roman"/>
          <w:b/>
          <w:bCs/>
          <w:i/>
          <w:iCs/>
          <w:lang w:val="en-GB"/>
        </w:rPr>
        <w:t>European Union’s Green Deal</w:t>
      </w:r>
      <w:r w:rsidRPr="004F3938">
        <w:rPr>
          <w:rFonts w:cs="Times New Roman"/>
          <w:lang w:val="en-GB"/>
        </w:rPr>
        <w:t xml:space="preserve">, which aims to make the EU climate-neutral by 2050. Moreover, the CAP shares synergies and supports other initiatives at the EU level, such as the </w:t>
      </w:r>
      <w:r w:rsidRPr="004F3938">
        <w:rPr>
          <w:rFonts w:cs="Times New Roman"/>
          <w:b/>
          <w:bCs/>
          <w:i/>
          <w:iCs/>
          <w:lang w:val="en-GB"/>
        </w:rPr>
        <w:t>Farm to Fork (F2F) strategy</w:t>
      </w:r>
      <w:r w:rsidRPr="004F3938">
        <w:rPr>
          <w:rFonts w:cs="Times New Roman"/>
          <w:lang w:val="en-GB"/>
        </w:rPr>
        <w:t xml:space="preserve"> for example, which is a policy framework aiming at making the European Union’s food system more sustainable and environmentally friendly. In addition, the budget for the </w:t>
      </w:r>
      <w:r w:rsidRPr="004F3938">
        <w:rPr>
          <w:rFonts w:cs="Times New Roman"/>
          <w:b/>
          <w:bCs/>
          <w:i/>
          <w:iCs/>
          <w:lang w:val="en-GB"/>
        </w:rPr>
        <w:t>EAFRD</w:t>
      </w:r>
      <w:r w:rsidRPr="004F3938">
        <w:rPr>
          <w:rFonts w:cs="Times New Roman"/>
          <w:lang w:val="en-GB"/>
        </w:rPr>
        <w:t xml:space="preserve">, benefits from €8 billion from the </w:t>
      </w:r>
      <w:r w:rsidRPr="004F3938">
        <w:rPr>
          <w:rFonts w:cs="Times New Roman"/>
          <w:b/>
          <w:bCs/>
          <w:i/>
          <w:iCs/>
          <w:lang w:val="en-GB"/>
        </w:rPr>
        <w:t>Next Generation EU</w:t>
      </w:r>
      <w:r w:rsidRPr="004F3938">
        <w:rPr>
          <w:rFonts w:cs="Times New Roman"/>
          <w:lang w:val="en-GB"/>
        </w:rPr>
        <w:t xml:space="preserve">, to help rural areas make the structural changes necessary to achieve the goals of the European Green Deal and the digital transition. Moreover, the CAP also serves as the main source of funding for achieving the </w:t>
      </w:r>
      <w:r w:rsidRPr="004F3938">
        <w:rPr>
          <w:rFonts w:cs="Times New Roman"/>
          <w:b/>
          <w:bCs/>
          <w:i/>
          <w:iCs/>
          <w:lang w:val="en-GB"/>
        </w:rPr>
        <w:t>EU Forest strategy for 2030</w:t>
      </w:r>
      <w:r w:rsidRPr="004F3938">
        <w:rPr>
          <w:rFonts w:cs="Times New Roman"/>
          <w:lang w:val="en-GB"/>
        </w:rPr>
        <w:t>.</w:t>
      </w:r>
    </w:p>
    <w:p w:rsidRPr="004F3938" w:rsidR="00D571C2" w:rsidP="00522A18" w:rsidRDefault="00125021" w14:paraId="021F3178" w14:textId="5E9EF144">
      <w:pPr>
        <w:pStyle w:val="NoSpacing"/>
        <w:spacing w:before="120" w:after="120" w:line="360" w:lineRule="auto"/>
        <w:jc w:val="both"/>
        <w:rPr>
          <w:rFonts w:cs="Times New Roman"/>
          <w:lang w:val="en-GB"/>
        </w:rPr>
      </w:pPr>
      <w:r w:rsidRPr="004F3938">
        <w:rPr>
          <w:rFonts w:cs="Times New Roman"/>
          <w:lang w:val="en-GB"/>
        </w:rPr>
        <w:t xml:space="preserve">Outside of the EU, the CAP is also a complement to and impacted by both the </w:t>
      </w:r>
      <w:r w:rsidRPr="004F3938">
        <w:rPr>
          <w:rFonts w:cs="Times New Roman"/>
          <w:b/>
          <w:bCs/>
          <w:i/>
          <w:iCs/>
          <w:lang w:val="en-GB"/>
        </w:rPr>
        <w:t>world-wide agreement on Agriculture (AoA</w:t>
      </w:r>
      <w:r w:rsidRPr="004F3938">
        <w:rPr>
          <w:rFonts w:cs="Times New Roman"/>
          <w:b/>
          <w:bCs/>
          <w:lang w:val="en-GB"/>
        </w:rPr>
        <w:t>)</w:t>
      </w:r>
      <w:r w:rsidRPr="004F3938">
        <w:rPr>
          <w:rFonts w:cs="Times New Roman"/>
          <w:lang w:val="en-GB"/>
        </w:rPr>
        <w:t xml:space="preserve"> and the </w:t>
      </w:r>
      <w:r w:rsidRPr="004F3938">
        <w:rPr>
          <w:rFonts w:cs="Times New Roman"/>
          <w:b/>
          <w:bCs/>
          <w:i/>
          <w:iCs/>
          <w:lang w:val="en-GB"/>
        </w:rPr>
        <w:t>General Agreement on Tariffs and Trade (GATT)</w:t>
      </w:r>
      <w:r w:rsidRPr="004F3938">
        <w:rPr>
          <w:rFonts w:cs="Times New Roman"/>
          <w:lang w:val="en-GB"/>
        </w:rPr>
        <w:t xml:space="preserve">. </w:t>
      </w:r>
    </w:p>
    <w:p w:rsidRPr="004F3938" w:rsidR="00125021" w:rsidP="004420AA" w:rsidRDefault="00125021" w14:paraId="742B4E3E" w14:textId="77777777">
      <w:pPr>
        <w:pStyle w:val="NoSpacing"/>
        <w:keepNext/>
        <w:keepLines/>
        <w:spacing w:before="120" w:after="120" w:line="360" w:lineRule="auto"/>
        <w:jc w:val="both"/>
        <w:rPr>
          <w:rFonts w:cs="Times New Roman"/>
          <w:b/>
          <w:bCs/>
          <w:sz w:val="24"/>
          <w:szCs w:val="24"/>
          <w:lang w:val="en-GB"/>
        </w:rPr>
      </w:pPr>
      <w:r w:rsidRPr="004F3938">
        <w:rPr>
          <w:rFonts w:cs="Times New Roman"/>
          <w:b/>
          <w:bCs/>
          <w:sz w:val="24"/>
          <w:szCs w:val="24"/>
          <w:lang w:val="en-GB"/>
        </w:rPr>
        <w:t>Legal basis</w:t>
      </w:r>
    </w:p>
    <w:p w:rsidRPr="00D571C2" w:rsidR="00125021" w:rsidP="004420AA" w:rsidRDefault="00125021" w14:paraId="2063E1DF" w14:textId="2F1F31A0">
      <w:pPr>
        <w:pStyle w:val="NoSpacing"/>
        <w:keepNext/>
        <w:keepLines/>
        <w:spacing w:before="120" w:after="120" w:line="360" w:lineRule="auto"/>
        <w:jc w:val="both"/>
        <w:rPr>
          <w:rFonts w:cs="Times New Roman"/>
          <w:lang w:val="en-GB"/>
        </w:rPr>
      </w:pPr>
      <w:r w:rsidRPr="004F3938">
        <w:rPr>
          <w:rFonts w:cs="Times New Roman"/>
          <w:lang w:val="en-GB"/>
        </w:rPr>
        <w:t xml:space="preserve">The legal basis for the CAP is established in Articles 38-44 of the Treaty on the Functioning of the European Union. For instance, article 38 establishes the CAP and lays out the EU’s shared competence in agriculture and fisheries, while article 39 sets out the objectives of the CAP. </w:t>
      </w:r>
    </w:p>
    <w:p w:rsidRPr="004F3938" w:rsidR="00125021" w:rsidP="00DE09EC" w:rsidRDefault="00125021" w14:paraId="32DCFEC8" w14:textId="77777777">
      <w:pPr>
        <w:pStyle w:val="NoSpacing"/>
        <w:keepNext/>
        <w:keepLines/>
        <w:spacing w:before="120" w:after="120" w:line="360" w:lineRule="auto"/>
        <w:jc w:val="both"/>
        <w:rPr>
          <w:rFonts w:cs="Times New Roman"/>
          <w:b/>
          <w:bCs/>
          <w:lang w:val="en-GB"/>
        </w:rPr>
      </w:pPr>
      <w:r w:rsidRPr="004F3938">
        <w:rPr>
          <w:rFonts w:cs="Times New Roman"/>
          <w:b/>
          <w:bCs/>
          <w:lang w:val="en-GB"/>
        </w:rPr>
        <w:t>Legal basis for the CAP 2023-2027 period</w:t>
      </w:r>
    </w:p>
    <w:p w:rsidRPr="004F3938" w:rsidR="00125021" w:rsidP="00DE09EC" w:rsidRDefault="00125021" w14:paraId="6A17FD85" w14:textId="7493A146">
      <w:pPr>
        <w:pStyle w:val="NoSpacing"/>
        <w:keepNext/>
        <w:keepLines/>
        <w:spacing w:before="120" w:after="120" w:line="360" w:lineRule="auto"/>
        <w:jc w:val="both"/>
        <w:rPr>
          <w:rFonts w:cs="Times New Roman"/>
          <w:lang w:val="en-GB"/>
        </w:rPr>
      </w:pPr>
      <w:r w:rsidRPr="004F3938">
        <w:rPr>
          <w:rFonts w:cs="Times New Roman"/>
          <w:lang w:val="en-GB"/>
        </w:rPr>
        <w:t>The Regulation (EU) 2021/2115</w:t>
      </w:r>
      <w:r w:rsidRPr="004F3938">
        <w:rPr>
          <w:rStyle w:val="FootnoteReference"/>
          <w:rFonts w:cs="Times New Roman"/>
          <w:sz w:val="22"/>
          <w:lang w:val="en-GB"/>
        </w:rPr>
        <w:footnoteReference w:id="5"/>
      </w:r>
      <w:r w:rsidRPr="004F3938">
        <w:rPr>
          <w:rFonts w:cs="Times New Roman"/>
          <w:lang w:val="en-GB"/>
        </w:rPr>
        <w:t xml:space="preserve"> serves as a framework of binding nature, setting the rules and objectives for the CAP’s strategic plans and implementation across the Member States. However, the actual legislation and implementation must be developed by each Member State under this framework so that the regulation is binding in terms of goals, but not directly applicable to the specific national legislative process. </w:t>
      </w:r>
    </w:p>
    <w:p w:rsidRPr="004F3938" w:rsidR="00125021" w:rsidP="00522A18" w:rsidRDefault="00125021" w14:paraId="3565BC8C" w14:textId="7777777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Interim evaluation of CAP (2023-2027)</w:t>
      </w:r>
    </w:p>
    <w:p w:rsidRPr="00D571C2" w:rsidR="00125021" w:rsidP="00522A18" w:rsidRDefault="00125021" w14:paraId="451E0CA9" w14:textId="01B9878A">
      <w:pPr>
        <w:pStyle w:val="NoSpacing"/>
        <w:spacing w:before="120" w:after="120" w:line="360" w:lineRule="auto"/>
        <w:jc w:val="both"/>
        <w:rPr>
          <w:rFonts w:cs="Times New Roman"/>
          <w:b/>
          <w:bCs/>
          <w:i/>
          <w:iCs/>
          <w:lang w:val="en-GB"/>
        </w:rPr>
      </w:pPr>
      <w:r w:rsidRPr="004F3938">
        <w:rPr>
          <w:rFonts w:cs="Times New Roman"/>
          <w:lang w:val="en-GB"/>
        </w:rPr>
        <w:t xml:space="preserve">Mandated by Article 141(4) of Regulation (EU) 2021/2115, which governs the CAP Strategic Plans for the 2023–2027 period. The interim evaluation of the CAP is intended to assess the progress of the CAP during the 2023-2027 programming period and </w:t>
      </w:r>
      <w:r w:rsidRPr="004F3938">
        <w:rPr>
          <w:rFonts w:cs="Times New Roman"/>
          <w:b/>
          <w:bCs/>
          <w:i/>
          <w:iCs/>
          <w:lang w:val="en-GB"/>
        </w:rPr>
        <w:t xml:space="preserve">provide an early assessment of the effectiveness of the CAP National Strategic Plans (NSPs). </w:t>
      </w:r>
    </w:p>
    <w:p w:rsidRPr="004F3938" w:rsidR="00125021" w:rsidP="00522A18" w:rsidRDefault="00125021" w14:paraId="2CD89034" w14:textId="7777777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Legal basis for revision of the objectives and further developments</w:t>
      </w:r>
    </w:p>
    <w:p w:rsidRPr="00D571C2" w:rsidR="00125021" w:rsidP="00522A18" w:rsidRDefault="00125021" w14:paraId="00CBECA2" w14:textId="45915C6D">
      <w:pPr>
        <w:pStyle w:val="NoSpacing"/>
        <w:spacing w:before="120" w:after="120" w:line="360" w:lineRule="auto"/>
        <w:jc w:val="both"/>
        <w:rPr>
          <w:rFonts w:cs="Times New Roman"/>
          <w:lang w:val="en-GB"/>
        </w:rPr>
      </w:pPr>
      <w:r w:rsidRPr="004F3938">
        <w:rPr>
          <w:rFonts w:cs="Times New Roman"/>
          <w:lang w:val="en-GB"/>
        </w:rPr>
        <w:t xml:space="preserve">In line with Article 43 of the Treaty on the Functioning of the European Union (TFEU), the European Parliament and the Council set the guidelines and propose the main constituents of revisions to EU agricultural policy. Following these guidelines, the European Commission formalizes a proposal, which is then approved by both the European Parliament and the Council under the ordinary legislative procedure outlined in Article 294 TFEU. </w:t>
      </w:r>
    </w:p>
    <w:p w:rsidRPr="004F3938" w:rsidR="00125021" w:rsidP="00522A18" w:rsidRDefault="00125021" w14:paraId="36895FDA" w14:textId="3C67B3C9">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Main social instruments of the CAP</w:t>
      </w:r>
    </w:p>
    <w:p w:rsidRPr="004F3938" w:rsidR="00125021" w:rsidP="00522A18" w:rsidRDefault="00125021" w14:paraId="4F2F08F8" w14:textId="77777777">
      <w:pPr>
        <w:pStyle w:val="NoSpacing"/>
        <w:spacing w:before="120" w:after="120" w:line="360" w:lineRule="auto"/>
        <w:jc w:val="both"/>
        <w:rPr>
          <w:rFonts w:eastAsia="Times New Roman" w:cs="Times New Roman"/>
          <w:b/>
          <w:bCs/>
          <w:lang w:val="en-GB"/>
        </w:rPr>
      </w:pPr>
      <w:r w:rsidRPr="004F3938">
        <w:rPr>
          <w:rFonts w:eastAsia="Times New Roman" w:cs="Times New Roman"/>
          <w:b/>
          <w:bCs/>
          <w:lang w:val="en-GB"/>
        </w:rPr>
        <w:t>Social conditionality</w:t>
      </w:r>
    </w:p>
    <w:p w:rsidRPr="004F3938" w:rsidR="00125021" w:rsidP="00522A18" w:rsidRDefault="00125021" w14:paraId="5A780149" w14:textId="77777777">
      <w:pPr>
        <w:pStyle w:val="NoSpacing"/>
        <w:spacing w:before="120" w:after="120" w:line="360" w:lineRule="auto"/>
        <w:jc w:val="both"/>
        <w:rPr>
          <w:rFonts w:eastAsia="Times New Roman" w:cs="Times New Roman"/>
          <w:lang w:val="en-GB"/>
        </w:rPr>
      </w:pPr>
      <w:r w:rsidRPr="004F3938">
        <w:rPr>
          <w:rFonts w:eastAsia="Times New Roman" w:cs="Times New Roman"/>
          <w:lang w:val="en-GB"/>
        </w:rPr>
        <w:t>Social conditionality was introduced in the latest CAP cycle as a mechanism that links eligibility for certain CAP payments to compliance with basic EU social and labour rights.</w:t>
      </w:r>
    </w:p>
    <w:p w:rsidRPr="00D571C2" w:rsidR="00125021" w:rsidP="00522A18" w:rsidRDefault="00125021" w14:paraId="5DE1215D" w14:textId="0BF591AB">
      <w:pPr>
        <w:pStyle w:val="NoSpacing"/>
        <w:spacing w:before="120" w:after="120" w:line="360" w:lineRule="auto"/>
        <w:jc w:val="both"/>
        <w:rPr>
          <w:rFonts w:eastAsia="Times New Roman" w:cs="Times New Roman"/>
          <w:lang w:val="en-GB"/>
        </w:rPr>
      </w:pPr>
      <w:r w:rsidRPr="004F3938">
        <w:rPr>
          <w:rFonts w:eastAsia="Times New Roman" w:cs="Times New Roman"/>
          <w:lang w:val="en-GB"/>
        </w:rPr>
        <w:t>Implementation practices vary and depend on Member States’ Strategic Plans and national enforcement. There is still ongoing debate between social partners, farmers organisations, and other civil society organisations about how broad and strict social conditionality should be.</w:t>
      </w:r>
    </w:p>
    <w:p w:rsidRPr="004F3938" w:rsidR="00125021" w:rsidP="004420AA" w:rsidRDefault="00125021" w14:paraId="20C9D90F" w14:textId="77777777">
      <w:pPr>
        <w:pStyle w:val="NoSpacing"/>
        <w:keepNext/>
        <w:keepLines/>
        <w:spacing w:before="120" w:after="120" w:line="360" w:lineRule="auto"/>
        <w:jc w:val="both"/>
        <w:rPr>
          <w:rFonts w:eastAsia="Times New Roman" w:cs="Times New Roman"/>
          <w:b/>
          <w:bCs/>
          <w:lang w:val="en-GB"/>
        </w:rPr>
      </w:pPr>
      <w:r w:rsidRPr="004F3938">
        <w:rPr>
          <w:rFonts w:eastAsia="Times New Roman" w:cs="Times New Roman"/>
          <w:b/>
          <w:bCs/>
          <w:lang w:val="en-GB"/>
        </w:rPr>
        <w:t>Support for young farmers and generational renewal</w:t>
      </w:r>
    </w:p>
    <w:p w:rsidRPr="004F3938" w:rsidR="00125021" w:rsidP="004420AA" w:rsidRDefault="00125021" w14:paraId="54EF619A" w14:textId="66E1F2CF">
      <w:pPr>
        <w:pStyle w:val="NoSpacing"/>
        <w:keepNext/>
        <w:keepLines/>
        <w:spacing w:before="120" w:after="120" w:line="360" w:lineRule="auto"/>
        <w:jc w:val="both"/>
        <w:rPr>
          <w:rFonts w:eastAsia="Times New Roman" w:cs="Times New Roman"/>
          <w:lang w:val="en-GB"/>
        </w:rPr>
      </w:pPr>
      <w:r w:rsidRPr="004F3938">
        <w:rPr>
          <w:rFonts w:eastAsia="Times New Roman" w:cs="Times New Roman"/>
          <w:lang w:val="en-GB"/>
        </w:rPr>
        <w:t>The mechanisms to support young farmers include dedicated start-up payments, higher aid rates, and ring-fenced budget shares. Member States must devote at least 3% of direct payments to young-farmer measures (in the form of income or investments/start-up aid). This is the CAP’s central social measure to tackle demographic decline in farming and make the sector attractive to new entrants.</w:t>
      </w:r>
    </w:p>
    <w:p w:rsidRPr="004F3938" w:rsidR="00125021" w:rsidP="00522A18" w:rsidRDefault="00125021" w14:paraId="7E802EAD" w14:textId="77777777">
      <w:pPr>
        <w:pStyle w:val="NoSpacing"/>
        <w:spacing w:before="120" w:after="120" w:line="360" w:lineRule="auto"/>
        <w:jc w:val="both"/>
        <w:rPr>
          <w:rFonts w:eastAsia="Times New Roman" w:cs="Times New Roman"/>
          <w:b/>
          <w:bCs/>
          <w:lang w:val="en-GB"/>
        </w:rPr>
      </w:pPr>
      <w:r w:rsidRPr="004F3938">
        <w:rPr>
          <w:rFonts w:eastAsia="Times New Roman" w:cs="Times New Roman"/>
          <w:b/>
          <w:bCs/>
          <w:lang w:val="en-GB"/>
        </w:rPr>
        <w:t>Gender equality data</w:t>
      </w:r>
    </w:p>
    <w:p w:rsidRPr="004F3938" w:rsidR="00125021" w:rsidP="00522A18" w:rsidRDefault="00125021" w14:paraId="07510C29" w14:textId="052CD70E">
      <w:pPr>
        <w:pStyle w:val="NoSpacing"/>
        <w:spacing w:before="120" w:after="120" w:line="360" w:lineRule="auto"/>
        <w:jc w:val="both"/>
        <w:rPr>
          <w:rFonts w:eastAsia="Times New Roman" w:cs="Times New Roman"/>
          <w:lang w:val="en-GB"/>
        </w:rPr>
      </w:pPr>
      <w:r w:rsidRPr="004F3938">
        <w:rPr>
          <w:rFonts w:eastAsia="Times New Roman" w:cs="Times New Roman"/>
          <w:lang w:val="en-GB"/>
        </w:rPr>
        <w:t>CAP Strategic Plans must assess gender issues and set actions to promote women’s participation, leadership and access to resources; Member States must improve sex-disaggregated data collection. This embeds gender mainstreaming into CAP planning.</w:t>
      </w:r>
    </w:p>
    <w:p w:rsidRPr="004F3938" w:rsidR="00125021" w:rsidP="00522A18" w:rsidRDefault="00125021" w14:paraId="4B4C23D0" w14:textId="77777777">
      <w:pPr>
        <w:pStyle w:val="NoSpacing"/>
        <w:spacing w:before="120" w:after="120" w:line="360" w:lineRule="auto"/>
        <w:jc w:val="both"/>
        <w:rPr>
          <w:rFonts w:eastAsia="Times New Roman" w:cs="Times New Roman"/>
          <w:b/>
          <w:bCs/>
          <w:lang w:val="en-GB"/>
        </w:rPr>
      </w:pPr>
      <w:r w:rsidRPr="004F3938">
        <w:rPr>
          <w:rFonts w:eastAsia="Times New Roman" w:cs="Times New Roman"/>
          <w:b/>
          <w:bCs/>
          <w:lang w:val="en-GB"/>
        </w:rPr>
        <w:t>Rural development instruments</w:t>
      </w:r>
    </w:p>
    <w:p w:rsidRPr="004F3938" w:rsidR="00125021" w:rsidP="00522A18" w:rsidRDefault="00125021" w14:paraId="726B64A0" w14:textId="2442DE1F">
      <w:pPr>
        <w:pStyle w:val="NoSpacing"/>
        <w:spacing w:before="120" w:after="120" w:line="360" w:lineRule="auto"/>
        <w:jc w:val="both"/>
        <w:rPr>
          <w:rFonts w:eastAsia="Times New Roman" w:cs="Times New Roman"/>
          <w:b/>
          <w:bCs/>
          <w:lang w:val="en-GB"/>
        </w:rPr>
      </w:pPr>
      <w:r w:rsidRPr="004F3938">
        <w:rPr>
          <w:rFonts w:eastAsia="Times New Roman" w:cs="Times New Roman"/>
          <w:lang w:val="en-GB"/>
        </w:rPr>
        <w:t>Instruments like LEADER and CLLD fund non-farm business creation, village renewal, broadband and basic service support in rural areas, and social inclusion projects — all aimed at sustaining rural economies, diversifying income opportunities, and improving living conditions that make rural life viable. CAP-funded rural development measures therefore have direct social outcomes like employment, inclusion, and quality of life.</w:t>
      </w:r>
    </w:p>
    <w:p w:rsidRPr="004F3938" w:rsidR="00125021" w:rsidP="00522A18" w:rsidRDefault="00125021" w14:paraId="1D003CA6" w14:textId="77777777">
      <w:pPr>
        <w:pStyle w:val="NoSpacing"/>
        <w:spacing w:before="120" w:after="120" w:line="360" w:lineRule="auto"/>
        <w:jc w:val="both"/>
        <w:rPr>
          <w:rFonts w:eastAsia="Times New Roman" w:cs="Times New Roman"/>
          <w:b/>
          <w:bCs/>
          <w:lang w:val="en-GB"/>
        </w:rPr>
      </w:pPr>
      <w:r w:rsidRPr="004F3938">
        <w:rPr>
          <w:rFonts w:eastAsia="Times New Roman" w:cs="Times New Roman"/>
          <w:b/>
          <w:bCs/>
          <w:lang w:val="en-GB"/>
        </w:rPr>
        <w:t>Training, advisory services, AKIS</w:t>
      </w:r>
    </w:p>
    <w:p w:rsidR="00125021" w:rsidP="00522A18" w:rsidRDefault="00125021" w14:paraId="40AB5280" w14:textId="34502148">
      <w:pPr>
        <w:pStyle w:val="NoSpacing"/>
        <w:spacing w:before="120" w:after="120" w:line="360" w:lineRule="auto"/>
        <w:jc w:val="both"/>
        <w:rPr>
          <w:rFonts w:eastAsia="Times New Roman" w:cs="Times New Roman"/>
          <w:lang w:val="en-GB"/>
        </w:rPr>
      </w:pPr>
      <w:r w:rsidRPr="004F3938">
        <w:rPr>
          <w:rFonts w:eastAsia="Times New Roman" w:cs="Times New Roman"/>
          <w:lang w:val="en-GB"/>
        </w:rPr>
        <w:t>The CAP funds advisory services and knowledge systems (AKIS) - targeted training and capacity building that help farmers adopt safer practices, invest in new business models, and improve managerial and labour-management skills. These programmes support human capital in rural areas and reduce precariousness.</w:t>
      </w:r>
    </w:p>
    <w:p w:rsidRPr="00D571C2" w:rsidR="00D571C2" w:rsidP="00522A18" w:rsidRDefault="00D571C2" w14:paraId="1CF44AC5" w14:textId="77777777">
      <w:pPr>
        <w:pStyle w:val="NoSpacing"/>
        <w:spacing w:before="120" w:after="120" w:line="360" w:lineRule="auto"/>
        <w:jc w:val="both"/>
        <w:rPr>
          <w:rFonts w:eastAsia="Times New Roman" w:cs="Times New Roman"/>
          <w:lang w:val="en-GB"/>
        </w:rPr>
      </w:pPr>
    </w:p>
    <w:p w:rsidRPr="004F3938" w:rsidR="00125021" w:rsidP="00522A18" w:rsidRDefault="00125021" w14:paraId="289DD266" w14:textId="01198EB8">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Measuring social outcomes</w:t>
      </w:r>
    </w:p>
    <w:p w:rsidRPr="004F3938" w:rsidR="00125021" w:rsidP="00522A18" w:rsidRDefault="00125021" w14:paraId="499D5238" w14:textId="77777777">
      <w:pPr>
        <w:pStyle w:val="NoSpacing"/>
        <w:spacing w:before="120" w:after="120" w:line="360" w:lineRule="auto"/>
        <w:jc w:val="both"/>
        <w:rPr>
          <w:rFonts w:eastAsia="Times New Roman" w:cs="Times New Roman"/>
          <w:b/>
          <w:bCs/>
          <w:lang w:val="en-GB"/>
        </w:rPr>
      </w:pPr>
      <w:r w:rsidRPr="004F3938">
        <w:rPr>
          <w:rFonts w:eastAsia="Times New Roman" w:cs="Times New Roman"/>
          <w:b/>
          <w:bCs/>
          <w:lang w:val="en-GB"/>
        </w:rPr>
        <w:t>Strategic Plans and the performance framework:</w:t>
      </w:r>
    </w:p>
    <w:p w:rsidRPr="004F3938" w:rsidR="00125021" w:rsidP="00522A18" w:rsidRDefault="00125021" w14:paraId="39C3DC99" w14:textId="62E53291">
      <w:pPr>
        <w:pStyle w:val="NoSpacing"/>
        <w:spacing w:before="120" w:after="120" w:line="360" w:lineRule="auto"/>
        <w:jc w:val="both"/>
        <w:rPr>
          <w:rFonts w:eastAsia="Times New Roman" w:cs="Times New Roman"/>
          <w:lang w:val="en-GB"/>
        </w:rPr>
      </w:pPr>
      <w:r w:rsidRPr="004F3938">
        <w:rPr>
          <w:rFonts w:eastAsia="Times New Roman" w:cs="Times New Roman"/>
          <w:lang w:val="en-GB"/>
        </w:rPr>
        <w:t>Member States must include social objectives and indicators in their Strategic Plans (e.g., number of young farmers supported, measures promoting women, jobs created, training participants). The CAP performance framework integrates reporting obligations, but the social indicator set is less developed than the environmental and economic indicators and depends heavily on national data-collection capacities.</w:t>
      </w:r>
    </w:p>
    <w:p w:rsidRPr="004F3938" w:rsidR="00125021" w:rsidP="00522A18" w:rsidRDefault="00125021" w14:paraId="29F2BBE4" w14:textId="77777777">
      <w:pPr>
        <w:pStyle w:val="NoSpacing"/>
        <w:spacing w:before="120" w:after="120" w:line="360" w:lineRule="auto"/>
        <w:jc w:val="both"/>
        <w:rPr>
          <w:rFonts w:eastAsia="Times New Roman" w:cs="Times New Roman"/>
          <w:b/>
          <w:bCs/>
          <w:lang w:val="en-GB"/>
        </w:rPr>
      </w:pPr>
      <w:r w:rsidRPr="004F3938">
        <w:rPr>
          <w:rFonts w:eastAsia="Times New Roman" w:cs="Times New Roman"/>
          <w:b/>
          <w:bCs/>
          <w:lang w:val="en-GB"/>
        </w:rPr>
        <w:t>Data gaps</w:t>
      </w:r>
    </w:p>
    <w:p w:rsidRPr="004F3938" w:rsidR="00125021" w:rsidP="00522A18" w:rsidRDefault="00125021" w14:paraId="601ED94A" w14:textId="77777777">
      <w:pPr>
        <w:pStyle w:val="NoSpacing"/>
        <w:spacing w:before="120" w:after="120" w:line="360" w:lineRule="auto"/>
        <w:jc w:val="both"/>
        <w:rPr>
          <w:rFonts w:eastAsia="Times New Roman" w:cs="Times New Roman"/>
          <w:lang w:val="en-GB"/>
        </w:rPr>
      </w:pPr>
      <w:r w:rsidRPr="004F3938">
        <w:rPr>
          <w:rFonts w:eastAsia="Times New Roman" w:cs="Times New Roman"/>
          <w:lang w:val="en-GB"/>
        </w:rPr>
        <w:t>Across the EU, there is an uneven monitoring of detailed, sex-disaggregated labour statistics for farmworkers, including seasonal and migrant workers. Indicators on undeclared work, health and safety, and working conditions face the same issue. This makes aggregation and evaluation of the CAP’s social impacts challenging. It will be key to analyse how the Farm Sustainability Data Network (FSDN) collects data, on which social issues, and how it identifies data gaps. It will also be important to see what data Eurostat has on employment, health and social issues.</w:t>
      </w:r>
    </w:p>
    <w:p w:rsidRPr="004F3938" w:rsidR="00125021" w:rsidP="00522A18" w:rsidRDefault="00125021" w14:paraId="1A82E651" w14:textId="77777777">
      <w:pPr>
        <w:pStyle w:val="NoSpacing"/>
        <w:spacing w:before="120" w:after="120" w:line="360" w:lineRule="auto"/>
        <w:jc w:val="both"/>
        <w:rPr>
          <w:rFonts w:cs="Times New Roman"/>
          <w:b/>
          <w:bCs/>
          <w:lang w:val="en-GB"/>
        </w:rPr>
      </w:pPr>
      <w:r w:rsidRPr="004F3938">
        <w:rPr>
          <w:rFonts w:cs="Times New Roman"/>
          <w:lang w:val="en-GB"/>
        </w:rPr>
        <w:t>4.7 Competence and coverage challenges</w:t>
      </w:r>
    </w:p>
    <w:p w:rsidRPr="00D571C2" w:rsidR="00125021" w:rsidP="00522A18" w:rsidRDefault="00125021" w14:paraId="36284E91" w14:textId="0DD1DE10">
      <w:pPr>
        <w:pStyle w:val="NoSpacing"/>
        <w:spacing w:before="120" w:after="120" w:line="360" w:lineRule="auto"/>
        <w:jc w:val="both"/>
        <w:rPr>
          <w:rFonts w:eastAsia="Times New Roman" w:cs="Times New Roman"/>
          <w:lang w:val="en-GB"/>
        </w:rPr>
      </w:pPr>
      <w:r w:rsidRPr="004F3938">
        <w:rPr>
          <w:rFonts w:eastAsia="Times New Roman" w:cs="Times New Roman"/>
          <w:lang w:val="en-GB"/>
        </w:rPr>
        <w:t>Social policy and labour law are primarily national competences. The CAP can incentivize compliance via funding incentives and conditionality, but it cannot replace national enforcement of labour standards. Farmers - both self-employed and not - are generally not covered by EU social legislation, neither in terms of occupational safety and health, labour law and working conditions nor in terms of social protection (inter alia pensions, maternity coverage, sickness compensation). OSH and social protection are two key aspects which affect the attractiveness of farming and generational renewal and underpin the very social sustainability of the agriculture sector.</w:t>
      </w:r>
    </w:p>
    <w:p w:rsidRPr="004F3938" w:rsidR="00125021" w:rsidP="00522A18" w:rsidRDefault="00125021" w14:paraId="435AE86B" w14:textId="7777777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CAP (2023-2027) current and future challenges</w:t>
      </w:r>
    </w:p>
    <w:p w:rsidRPr="004F3938" w:rsidR="00125021" w:rsidP="00522A18" w:rsidRDefault="00125021" w14:paraId="54228D93" w14:textId="43897D2D">
      <w:pPr>
        <w:pStyle w:val="NoSpacing"/>
        <w:spacing w:before="120" w:after="120" w:line="360" w:lineRule="auto"/>
        <w:jc w:val="both"/>
        <w:rPr>
          <w:rFonts w:cs="Times New Roman"/>
          <w:lang w:val="en-GB"/>
        </w:rPr>
      </w:pPr>
      <w:r w:rsidRPr="004F3938">
        <w:rPr>
          <w:rFonts w:cs="Times New Roman"/>
          <w:lang w:val="en-GB"/>
        </w:rPr>
        <w:t>The burden and legislative complexity associated with the CAP have been topics of political discussion for many years, and the current programme is no exception, as these remain the main challenges associated with its implementation. Very recent literature</w:t>
      </w:r>
      <w:r w:rsidRPr="004F3938">
        <w:rPr>
          <w:rStyle w:val="FootnoteReference"/>
          <w:rFonts w:cs="Times New Roman"/>
          <w:sz w:val="22"/>
          <w:lang w:val="en-GB"/>
        </w:rPr>
        <w:footnoteReference w:id="6"/>
      </w:r>
      <w:r w:rsidRPr="004F3938">
        <w:rPr>
          <w:rFonts w:cs="Times New Roman"/>
          <w:lang w:val="en-GB"/>
        </w:rPr>
        <w:t xml:space="preserve"> examining early cross-country analysis of reported burdens, mentioned in interviews and surveys related to the current CAP programme, has identified the following to be the main causes of burden</w:t>
      </w:r>
    </w:p>
    <w:p w:rsidRPr="004F3938" w:rsidR="00125021" w:rsidP="008338C6" w:rsidRDefault="00125021" w14:paraId="4C9E2A80" w14:textId="77777777">
      <w:pPr>
        <w:pStyle w:val="NoSpacing"/>
        <w:numPr>
          <w:ilvl w:val="0"/>
          <w:numId w:val="11"/>
        </w:numPr>
        <w:spacing w:before="120" w:after="120" w:line="360" w:lineRule="auto"/>
        <w:jc w:val="both"/>
        <w:rPr>
          <w:rFonts w:cs="Times New Roman"/>
          <w:lang w:val="en-GB"/>
        </w:rPr>
      </w:pPr>
      <w:r w:rsidRPr="004F3938">
        <w:rPr>
          <w:rFonts w:cs="Times New Roman"/>
          <w:lang w:val="en-GB"/>
        </w:rPr>
        <w:t>Lack of clarity and communication, for instance in the rules and procedures both from the EU but also from the member states, which provide delayed and poor support to meet benefit requirements and often implement additional requirements.</w:t>
      </w:r>
    </w:p>
    <w:p w:rsidRPr="004F3938" w:rsidR="00125021" w:rsidP="008338C6" w:rsidRDefault="00125021" w14:paraId="6AD15221" w14:textId="41EB4D86">
      <w:pPr>
        <w:pStyle w:val="NoSpacing"/>
        <w:numPr>
          <w:ilvl w:val="0"/>
          <w:numId w:val="11"/>
        </w:numPr>
        <w:spacing w:before="120" w:after="120" w:line="360" w:lineRule="auto"/>
        <w:jc w:val="both"/>
        <w:rPr>
          <w:rFonts w:cs="Times New Roman"/>
          <w:lang w:val="en-GB"/>
        </w:rPr>
      </w:pPr>
      <w:r w:rsidRPr="004F3938">
        <w:rPr>
          <w:rFonts w:cs="Times New Roman"/>
          <w:lang w:val="en-GB"/>
        </w:rPr>
        <w:t>Complex and sometimes overlapping layers of legislation imposed to farmers and beneficiaries.</w:t>
      </w:r>
    </w:p>
    <w:p w:rsidRPr="004F3938" w:rsidR="00125021" w:rsidP="008338C6" w:rsidRDefault="00125021" w14:paraId="7B48AFD3" w14:textId="5D87E865">
      <w:pPr>
        <w:pStyle w:val="NoSpacing"/>
        <w:numPr>
          <w:ilvl w:val="0"/>
          <w:numId w:val="11"/>
        </w:numPr>
        <w:spacing w:before="120" w:after="120" w:line="360" w:lineRule="auto"/>
        <w:jc w:val="both"/>
        <w:rPr>
          <w:rFonts w:cs="Times New Roman"/>
          <w:lang w:val="en-GB"/>
        </w:rPr>
      </w:pPr>
      <w:r w:rsidRPr="004F3938">
        <w:rPr>
          <w:rFonts w:cs="Times New Roman"/>
          <w:lang w:val="en-GB"/>
        </w:rPr>
        <w:t>Excessive reporting obligation, which are time consuming and often repetitive.</w:t>
      </w:r>
    </w:p>
    <w:p w:rsidRPr="004F3938" w:rsidR="00125021" w:rsidP="008338C6" w:rsidRDefault="00125021" w14:paraId="2E8E2AF6" w14:textId="24A809AD">
      <w:pPr>
        <w:pStyle w:val="NoSpacing"/>
        <w:numPr>
          <w:ilvl w:val="0"/>
          <w:numId w:val="11"/>
        </w:numPr>
        <w:spacing w:before="120" w:after="120" w:line="360" w:lineRule="auto"/>
        <w:jc w:val="both"/>
        <w:rPr>
          <w:rFonts w:cs="Times New Roman"/>
          <w:lang w:val="en-GB"/>
        </w:rPr>
      </w:pPr>
      <w:r w:rsidRPr="004F3938">
        <w:rPr>
          <w:rFonts w:cs="Times New Roman"/>
          <w:lang w:val="en-GB"/>
        </w:rPr>
        <w:t>Rigid controls and compliance requirements.</w:t>
      </w:r>
    </w:p>
    <w:p w:rsidRPr="004F3938" w:rsidR="00125021" w:rsidP="008338C6" w:rsidRDefault="00125021" w14:paraId="1F12FC35" w14:textId="77777777">
      <w:pPr>
        <w:pStyle w:val="NoSpacing"/>
        <w:numPr>
          <w:ilvl w:val="0"/>
          <w:numId w:val="11"/>
        </w:numPr>
        <w:spacing w:before="120" w:after="120" w:line="360" w:lineRule="auto"/>
        <w:jc w:val="both"/>
        <w:rPr>
          <w:rFonts w:cs="Times New Roman"/>
          <w:lang w:val="en-GB"/>
        </w:rPr>
      </w:pPr>
      <w:r w:rsidRPr="004F3938">
        <w:rPr>
          <w:rFonts w:cs="Times New Roman"/>
          <w:lang w:val="en-GB"/>
        </w:rPr>
        <w:t>Heavy penalties and high frequency of controls.</w:t>
      </w:r>
    </w:p>
    <w:p w:rsidRPr="004F3938" w:rsidR="00125021" w:rsidP="008338C6" w:rsidRDefault="00125021" w14:paraId="366232C1" w14:textId="5D97D3DF">
      <w:pPr>
        <w:pStyle w:val="NoSpacing"/>
        <w:numPr>
          <w:ilvl w:val="0"/>
          <w:numId w:val="11"/>
        </w:numPr>
        <w:spacing w:before="120" w:after="120" w:line="360" w:lineRule="auto"/>
        <w:jc w:val="both"/>
        <w:rPr>
          <w:rFonts w:cs="Times New Roman"/>
          <w:lang w:val="en-GB"/>
        </w:rPr>
      </w:pPr>
      <w:r w:rsidRPr="004F3938">
        <w:rPr>
          <w:rFonts w:cs="Times New Roman"/>
          <w:lang w:val="en-GB"/>
        </w:rPr>
        <w:t>Compliance requires highly digitalized tools which are often not easily accessible by farmers due to lack of skills and resources.</w:t>
      </w:r>
    </w:p>
    <w:p w:rsidRPr="004F3938" w:rsidR="00125021" w:rsidP="00522A18" w:rsidRDefault="00125021" w14:paraId="7041E41C" w14:textId="77777777">
      <w:pPr>
        <w:pStyle w:val="NoSpacing"/>
        <w:spacing w:before="120" w:after="120" w:line="360" w:lineRule="auto"/>
        <w:jc w:val="both"/>
        <w:rPr>
          <w:rFonts w:cs="Times New Roman"/>
          <w:lang w:val="en-GB"/>
        </w:rPr>
      </w:pPr>
    </w:p>
    <w:p w:rsidRPr="004F3938" w:rsidR="00125021" w:rsidP="00522A18" w:rsidRDefault="00125021" w14:paraId="2AD909BF" w14:textId="77777777">
      <w:pPr>
        <w:pStyle w:val="NoSpacing"/>
        <w:spacing w:before="120" w:after="120" w:line="360" w:lineRule="auto"/>
        <w:jc w:val="both"/>
        <w:rPr>
          <w:rFonts w:cs="Times New Roman"/>
          <w:b/>
          <w:bCs/>
          <w:sz w:val="24"/>
          <w:szCs w:val="24"/>
          <w:lang w:val="en-GB"/>
        </w:rPr>
      </w:pPr>
      <w:r w:rsidRPr="004F3938">
        <w:rPr>
          <w:rFonts w:cs="Times New Roman"/>
          <w:b/>
          <w:bCs/>
          <w:sz w:val="24"/>
          <w:szCs w:val="24"/>
          <w:lang w:val="en-GB"/>
        </w:rPr>
        <w:t>Future challenges for next CAP programme</w:t>
      </w:r>
    </w:p>
    <w:p w:rsidRPr="004F3938" w:rsidR="00125021" w:rsidP="00522A18" w:rsidRDefault="00125021" w14:paraId="37F00B54" w14:textId="0C93F56D">
      <w:pPr>
        <w:pStyle w:val="NoSpacing"/>
        <w:spacing w:before="120" w:after="120" w:line="360" w:lineRule="auto"/>
        <w:jc w:val="both"/>
        <w:rPr>
          <w:rFonts w:cs="Times New Roman"/>
          <w:lang w:val="en-GB"/>
        </w:rPr>
      </w:pPr>
      <w:r w:rsidRPr="004F3938">
        <w:rPr>
          <w:rFonts w:cs="Times New Roman"/>
          <w:lang w:val="en-GB"/>
        </w:rPr>
        <w:t>Due to the challenges of the current CAP already identified – namely the burdensome, complex, and sometimes overlapping legislative requirements for beneficiaries – current policy discussions regarding the implementation, governance, and effectiveness of the CAP are increasingly pointing towards the need for further simplification. However, while there is broad support for reducing administrative burdens, these discussions have also raised concerns about the potential implications of such simplification, such as:</w:t>
      </w:r>
    </w:p>
    <w:p w:rsidRPr="004F3938" w:rsidR="00125021" w:rsidP="008338C6" w:rsidRDefault="00125021" w14:paraId="0EEF749A" w14:textId="7B09D78E">
      <w:pPr>
        <w:pStyle w:val="NoSpacing"/>
        <w:numPr>
          <w:ilvl w:val="0"/>
          <w:numId w:val="12"/>
        </w:numPr>
        <w:spacing w:before="120" w:after="120" w:line="360" w:lineRule="auto"/>
        <w:jc w:val="both"/>
        <w:rPr>
          <w:rFonts w:cs="Times New Roman"/>
          <w:lang w:val="en-GB"/>
        </w:rPr>
      </w:pPr>
      <w:r w:rsidRPr="004F3938">
        <w:rPr>
          <w:rFonts w:cs="Times New Roman"/>
          <w:lang w:val="en-GB"/>
        </w:rPr>
        <w:t>Need for balancing reporting simplification while maintaining environmental ambition to achieve the desired goals.</w:t>
      </w:r>
    </w:p>
    <w:p w:rsidRPr="004F3938" w:rsidR="00125021" w:rsidP="008338C6" w:rsidRDefault="00125021" w14:paraId="1358FEAE" w14:textId="439F6689">
      <w:pPr>
        <w:pStyle w:val="NoSpacing"/>
        <w:numPr>
          <w:ilvl w:val="0"/>
          <w:numId w:val="12"/>
        </w:numPr>
        <w:spacing w:before="120" w:after="120" w:line="360" w:lineRule="auto"/>
        <w:jc w:val="both"/>
        <w:rPr>
          <w:rFonts w:cs="Times New Roman"/>
          <w:lang w:val="en-GB"/>
        </w:rPr>
      </w:pPr>
      <w:r w:rsidRPr="004F3938">
        <w:rPr>
          <w:rFonts w:cs="Times New Roman"/>
          <w:lang w:val="en-GB"/>
        </w:rPr>
        <w:t>Reducing the burden associated to reporting is crucial but it cannot undermine the quality of performance assessment needed for evidence-based policy.</w:t>
      </w:r>
    </w:p>
    <w:p w:rsidRPr="004F3938" w:rsidR="00125021" w:rsidP="008338C6" w:rsidRDefault="00125021" w14:paraId="582F1EAB" w14:textId="552D6AAA">
      <w:pPr>
        <w:pStyle w:val="NoSpacing"/>
        <w:numPr>
          <w:ilvl w:val="0"/>
          <w:numId w:val="12"/>
        </w:numPr>
        <w:spacing w:before="120" w:after="120" w:line="360" w:lineRule="auto"/>
        <w:jc w:val="both"/>
        <w:rPr>
          <w:rFonts w:cs="Times New Roman"/>
          <w:lang w:val="en-GB"/>
        </w:rPr>
      </w:pPr>
      <w:r w:rsidRPr="004F3938">
        <w:rPr>
          <w:rFonts w:cs="Times New Roman"/>
          <w:lang w:val="en-GB"/>
        </w:rPr>
        <w:t>Exempting smaller farms from controls simplifies compliance and reduces burdens for this group, however, risks unequal enforcement of standards and potentially distorting competition and environmental outcomes.</w:t>
      </w:r>
    </w:p>
    <w:p w:rsidRPr="004F3938" w:rsidR="00125021" w:rsidP="008338C6" w:rsidRDefault="00125021" w14:paraId="22B86E93" w14:textId="4A61CDE1">
      <w:pPr>
        <w:pStyle w:val="NoSpacing"/>
        <w:numPr>
          <w:ilvl w:val="0"/>
          <w:numId w:val="12"/>
        </w:numPr>
        <w:spacing w:before="120" w:after="120" w:line="360" w:lineRule="auto"/>
        <w:jc w:val="both"/>
        <w:rPr>
          <w:rFonts w:cs="Times New Roman"/>
          <w:lang w:val="en-GB"/>
        </w:rPr>
      </w:pPr>
      <w:r w:rsidRPr="004F3938">
        <w:rPr>
          <w:rFonts w:cs="Times New Roman"/>
          <w:lang w:val="en-GB"/>
        </w:rPr>
        <w:t>At the country level, providing greater flexibility for Member States to refine their NSPs during the programme may lead to faster adjustments and enhanced programme efficiency but may compromise accountability, as maintaining strategic coherence across the union can be challenging in the face of multiple changes in each NSP.</w:t>
      </w:r>
    </w:p>
    <w:p w:rsidRPr="004F3938" w:rsidR="00EF7C80" w:rsidP="008338C6" w:rsidRDefault="00125021" w14:paraId="46264518" w14:textId="25240D94">
      <w:pPr>
        <w:pStyle w:val="NoSpacing"/>
        <w:numPr>
          <w:ilvl w:val="0"/>
          <w:numId w:val="12"/>
        </w:numPr>
        <w:spacing w:before="120" w:after="120" w:line="360" w:lineRule="auto"/>
        <w:jc w:val="both"/>
        <w:rPr>
          <w:rFonts w:cs="Times New Roman"/>
          <w:lang w:val="en-GB"/>
        </w:rPr>
      </w:pPr>
      <w:r w:rsidRPr="004F3938">
        <w:rPr>
          <w:rFonts w:cs="Times New Roman"/>
          <w:lang w:val="en-GB"/>
        </w:rPr>
        <w:t>Differences in digital infrastructure and data quality across Member States represent a clear barrier to ensure effective monitoring, and policy adaptability in line with the ambitious CAP (2023-2027) programme.</w:t>
      </w:r>
    </w:p>
    <w:p w:rsidRPr="004F3938" w:rsidR="00A77294" w:rsidP="00522A18" w:rsidRDefault="00A77294" w14:paraId="5FEB71C6" w14:textId="77777777">
      <w:pPr>
        <w:spacing w:before="120" w:after="120" w:line="360" w:lineRule="auto"/>
        <w:rPr>
          <w:lang w:val="en-GB"/>
        </w:rPr>
      </w:pPr>
    </w:p>
    <w:p w:rsidRPr="004F3938" w:rsidR="00E864FE" w:rsidP="00D571C2" w:rsidRDefault="00971868" w14:paraId="7850C25A" w14:textId="2921C7CD">
      <w:pPr>
        <w:pStyle w:val="Heading2"/>
        <w:spacing w:before="120" w:after="120" w:line="360" w:lineRule="auto"/>
        <w:rPr>
          <w:rFonts w:cs="Times New Roman"/>
          <w:lang w:val="en-GB"/>
        </w:rPr>
      </w:pPr>
      <w:bookmarkStart w:name="_Toc224750025" w:id="10"/>
      <w:r w:rsidRPr="004F3938">
        <w:rPr>
          <w:rFonts w:cs="Times New Roman"/>
          <w:color w:val="auto"/>
          <w:lang w:val="en-GB"/>
        </w:rPr>
        <w:t xml:space="preserve">2.2. </w:t>
      </w:r>
      <w:bookmarkStart w:name="_Toc172878352" w:id="11"/>
      <w:r w:rsidRPr="004F3938" w:rsidR="00150F07">
        <w:rPr>
          <w:rFonts w:cs="Times New Roman"/>
          <w:bCs/>
          <w:color w:val="auto"/>
          <w:lang w:val="en-GB"/>
        </w:rPr>
        <w:t>I</w:t>
      </w:r>
      <w:r w:rsidRPr="004F3938">
        <w:rPr>
          <w:rFonts w:cs="Times New Roman"/>
          <w:bCs/>
          <w:color w:val="auto"/>
          <w:lang w:val="en-GB"/>
        </w:rPr>
        <w:t>mplementation in the selected Member States</w:t>
      </w:r>
      <w:bookmarkEnd w:id="10"/>
      <w:bookmarkEnd w:id="11"/>
    </w:p>
    <w:p w:rsidR="00A77294" w:rsidP="00522A18" w:rsidRDefault="00A77294" w14:paraId="2EA18E9A" w14:textId="0FFAC543">
      <w:pPr>
        <w:pStyle w:val="NoSpacing"/>
        <w:spacing w:before="120" w:after="120" w:line="360" w:lineRule="auto"/>
        <w:rPr>
          <w:rFonts w:cs="Times New Roman"/>
          <w:lang w:val="en-GB"/>
        </w:rPr>
      </w:pPr>
      <w:r w:rsidRPr="004F3938">
        <w:rPr>
          <w:rFonts w:cs="Times New Roman"/>
          <w:lang w:val="en-GB"/>
        </w:rPr>
        <w:t>The following section presents a brief overview of the implementation of the Regulation in each of the selected Member States.</w:t>
      </w:r>
    </w:p>
    <w:p w:rsidRPr="004F3938" w:rsidR="00D571C2" w:rsidP="00522A18" w:rsidRDefault="00D571C2" w14:paraId="7F9599C8" w14:textId="77777777">
      <w:pPr>
        <w:pStyle w:val="NoSpacing"/>
        <w:spacing w:before="120" w:after="120" w:line="360" w:lineRule="auto"/>
        <w:rPr>
          <w:rFonts w:cs="Times New Roman"/>
          <w:lang w:val="en-GB"/>
        </w:rPr>
      </w:pPr>
    </w:p>
    <w:p w:rsidRPr="004F3938" w:rsidR="00D008DE" w:rsidP="00522A18" w:rsidRDefault="00150F07" w14:paraId="78D04A26" w14:textId="5DA465D3">
      <w:pPr>
        <w:pStyle w:val="Heading2"/>
        <w:spacing w:before="120" w:after="120" w:line="360" w:lineRule="auto"/>
        <w:ind w:left="720"/>
        <w:rPr>
          <w:rFonts w:cs="Times New Roman"/>
          <w:i/>
          <w:iCs/>
          <w:u w:val="single"/>
          <w:lang w:val="en-GB"/>
        </w:rPr>
      </w:pPr>
      <w:bookmarkStart w:name="_Toc224750026" w:id="12"/>
      <w:r w:rsidRPr="004F3938">
        <w:rPr>
          <w:rFonts w:cs="Times New Roman"/>
          <w:i/>
          <w:iCs/>
          <w:u w:val="single"/>
          <w:lang w:val="en-GB"/>
        </w:rPr>
        <w:t>Austria</w:t>
      </w:r>
      <w:bookmarkEnd w:id="12"/>
    </w:p>
    <w:p w:rsidRPr="004F3938" w:rsidR="00796BFA" w:rsidP="00522A18" w:rsidRDefault="00796BFA" w14:paraId="0E59360D" w14:textId="77777777">
      <w:pPr>
        <w:spacing w:before="120" w:after="120" w:line="360" w:lineRule="auto"/>
        <w:rPr>
          <w:lang w:val="en-GB"/>
        </w:rPr>
      </w:pPr>
      <w:r w:rsidRPr="004F3938">
        <w:rPr>
          <w:lang w:val="en-GB"/>
        </w:rPr>
        <w:t>Austria submitted its proposal for a CAP Strategic Plan on 30 December 2021, after consultation with stakeholders. Thus, Austria was one of the first EU member states to do so. On 10 August 2022, Austria submitted a revised proposal, addressing the Commission’s observations on the first draft. The Commission approved this proposal on 13 September 2022.</w:t>
      </w:r>
    </w:p>
    <w:p w:rsidRPr="004F3938" w:rsidR="00796BFA" w:rsidP="00522A18" w:rsidRDefault="00796BFA" w14:paraId="0F7B39F0" w14:textId="73299C43">
      <w:pPr>
        <w:spacing w:before="120" w:after="120" w:line="360" w:lineRule="auto"/>
        <w:rPr>
          <w:lang w:val="en-GB"/>
        </w:rPr>
      </w:pPr>
      <w:r w:rsidRPr="004F3938">
        <w:rPr>
          <w:lang w:val="en-GB"/>
        </w:rPr>
        <w:t>Austria requested the first amendment of their Plan, which has been approved by the Commission on 23 August 2023. This amendment was mainly aimed at rectifying technical errors, ensuring consistency between national legal bases and the National Strategic Plan (NSP) as well as GAEC (</w:t>
      </w:r>
      <w:r w:rsidRPr="004F3938">
        <w:rPr>
          <w:bCs/>
          <w:lang w:val="en-GB"/>
        </w:rPr>
        <w:t>Good Agricultural and Environmental Conditions</w:t>
      </w:r>
      <w:r w:rsidRPr="004F3938">
        <w:rPr>
          <w:lang w:val="en-GB"/>
        </w:rPr>
        <w:t>) 6 adjustments</w:t>
      </w:r>
      <w:r w:rsidRPr="004F3938">
        <w:rPr>
          <w:rStyle w:val="FootnoteReference"/>
          <w:lang w:val="en-GB"/>
        </w:rPr>
        <w:footnoteReference w:id="7"/>
      </w:r>
      <w:r w:rsidRPr="004F3938">
        <w:rPr>
          <w:lang w:val="en-GB"/>
        </w:rPr>
        <w:t>.</w:t>
      </w:r>
    </w:p>
    <w:p w:rsidRPr="004F3938" w:rsidR="00796BFA" w:rsidP="00522A18" w:rsidRDefault="00796BFA" w14:paraId="056A5BEC" w14:textId="1E5CAAB5">
      <w:pPr>
        <w:spacing w:before="120" w:after="120" w:line="360" w:lineRule="auto"/>
        <w:rPr>
          <w:lang w:val="en-GB"/>
        </w:rPr>
      </w:pPr>
      <w:r w:rsidRPr="004F3938">
        <w:rPr>
          <w:lang w:val="en-GB"/>
        </w:rPr>
        <w:t>The Commission approved Austria’s subsequent amendment requests on 5 August 2024 and on 10 September 2025. The second amendment to the NSP was made particularly against the background of serious cost increases.</w:t>
      </w:r>
    </w:p>
    <w:p w:rsidRPr="004F3938" w:rsidR="00796BFA" w:rsidP="00522A18" w:rsidRDefault="00796BFA" w14:paraId="5C5514E5" w14:textId="640D98AD">
      <w:pPr>
        <w:spacing w:before="120" w:after="120" w:line="360" w:lineRule="auto"/>
        <w:rPr>
          <w:lang w:val="en-GB"/>
        </w:rPr>
      </w:pPr>
      <w:r w:rsidRPr="004F3938">
        <w:rPr>
          <w:lang w:val="en-GB"/>
        </w:rPr>
        <w:t>The agricultural sector in Austria must deal with conditions special to the country, mostly stemming from the geographical and historic context of the environment. It has to operate with a limited number of crops due to its northern climate. The primary sector (agriculture, forestry and fishing) accounts for around 2.5% of Austria’s total gross value added, more than the EU average. Crops account for around 50% of the agricultural output, of which the share of cereals is almost half. Animal output is slightly over 40%, with milk production being the main contributor (23% of total agricultural output)</w:t>
      </w:r>
      <w:r w:rsidRPr="004F3938">
        <w:rPr>
          <w:rStyle w:val="FootnoteReference"/>
          <w:lang w:val="en-GB"/>
        </w:rPr>
        <w:footnoteReference w:id="8"/>
      </w:r>
      <w:r w:rsidRPr="004F3938">
        <w:rPr>
          <w:lang w:val="en-GB"/>
        </w:rPr>
        <w:t>.</w:t>
      </w:r>
    </w:p>
    <w:p w:rsidRPr="004F3938" w:rsidR="00796BFA" w:rsidP="00522A18" w:rsidRDefault="00796BFA" w14:paraId="470F7CD1" w14:textId="78A70427">
      <w:pPr>
        <w:spacing w:before="120" w:after="120" w:line="360" w:lineRule="auto"/>
        <w:rPr>
          <w:lang w:val="en-GB"/>
        </w:rPr>
      </w:pPr>
      <w:r w:rsidRPr="004F3938">
        <w:rPr>
          <w:lang w:val="en-GB"/>
        </w:rPr>
        <w:t>Austrian agriculture is characterised by small-scale structures, often in areas where farming is difficult. The vast majority of farm holdings are located in mountain areas and areas facing natural or other specific constraints for farming. The primary sector accounts for 1.2% of the country’s gross value added (GVA).</w:t>
      </w:r>
    </w:p>
    <w:p w:rsidRPr="004F3938" w:rsidR="00796BFA" w:rsidP="00522A18" w:rsidRDefault="00796BFA" w14:paraId="38343FC8" w14:textId="77777777">
      <w:pPr>
        <w:spacing w:before="120" w:after="120" w:line="360" w:lineRule="auto"/>
        <w:rPr>
          <w:lang w:val="en-GB"/>
        </w:rPr>
      </w:pPr>
      <w:r w:rsidRPr="004F3938">
        <w:rPr>
          <w:lang w:val="en-GB"/>
        </w:rPr>
        <w:t>Rural areas cover 75% of Austria, while 18% of the land falls in the category of intermediate regions (not yet cities). Of the total area, 32% is agricultural land while forests cover 44%. About half of the utilised agricultural area is arable land and the other half is mostly permanent grassland. There are more than 110 000 farms in Austria, while the average farm manages about 20 hectares of land.</w:t>
      </w:r>
    </w:p>
    <w:p w:rsidRPr="004F3938" w:rsidR="00796BFA" w:rsidP="00522A18" w:rsidRDefault="00796BFA" w14:paraId="477FBE09" w14:textId="77777777">
      <w:pPr>
        <w:pStyle w:val="NoSpacing"/>
        <w:spacing w:before="120" w:after="120" w:line="360" w:lineRule="auto"/>
        <w:rPr>
          <w:rFonts w:cs="Times New Roman"/>
          <w:b/>
          <w:bCs/>
          <w:sz w:val="24"/>
          <w:szCs w:val="24"/>
          <w:lang w:val="en-GB"/>
        </w:rPr>
      </w:pPr>
      <w:r w:rsidRPr="004F3938">
        <w:rPr>
          <w:rFonts w:cs="Times New Roman"/>
          <w:b/>
          <w:bCs/>
          <w:sz w:val="24"/>
          <w:szCs w:val="24"/>
          <w:lang w:val="en-GB"/>
        </w:rPr>
        <w:t>CAP Strategic Action Plan Austria</w:t>
      </w:r>
      <w:r w:rsidRPr="004F3938">
        <w:rPr>
          <w:rStyle w:val="FootnoteReference"/>
          <w:rFonts w:cs="Times New Roman"/>
          <w:b/>
          <w:bCs/>
          <w:szCs w:val="24"/>
          <w:lang w:val="en-GB"/>
        </w:rPr>
        <w:footnoteReference w:id="9"/>
      </w:r>
    </w:p>
    <w:p w:rsidRPr="004F3938" w:rsidR="00796BFA" w:rsidP="00522A18" w:rsidRDefault="00796BFA" w14:paraId="0AAA4C12" w14:textId="77777777">
      <w:pPr>
        <w:spacing w:before="120" w:after="120" w:line="360" w:lineRule="auto"/>
        <w:rPr>
          <w:lang w:val="en-GB"/>
        </w:rPr>
      </w:pPr>
      <w:r w:rsidRPr="004F3938">
        <w:rPr>
          <w:lang w:val="en-GB"/>
        </w:rPr>
        <w:t xml:space="preserve">The </w:t>
      </w:r>
      <w:hyperlink w:history="1" r:id="rId30">
        <w:r w:rsidRPr="004F3938">
          <w:rPr>
            <w:rStyle w:val="Hyperlink"/>
            <w:lang w:val="en-GB"/>
          </w:rPr>
          <w:t>Regulation (EU) 2021/2115</w:t>
        </w:r>
      </w:hyperlink>
      <w:r w:rsidRPr="004F3938">
        <w:rPr>
          <w:lang w:val="en-GB"/>
        </w:rPr>
        <w:t xml:space="preserve"> serves as a framework of binding nature, requiring each Member State to draw up a NSP setting out how it will direct the CAP’s funding instruments (i.e. farmer income support and market and rural development measures) to address its national needs and capacities and achieve tangible results on EU-level objectives. </w:t>
      </w:r>
    </w:p>
    <w:p w:rsidRPr="004F3938" w:rsidR="00796BFA" w:rsidP="00522A18" w:rsidRDefault="00796BFA" w14:paraId="4234F820" w14:textId="77777777">
      <w:pPr>
        <w:spacing w:before="120" w:after="120" w:line="360" w:lineRule="auto"/>
        <w:rPr>
          <w:lang w:val="en-GB"/>
        </w:rPr>
      </w:pPr>
      <w:r w:rsidRPr="004F3938">
        <w:rPr>
          <w:lang w:val="en-GB"/>
        </w:rPr>
        <w:t>The Austrian CAP Strategic Plan comprises a total of 98 support measures. These fall under the areas of:</w:t>
      </w:r>
    </w:p>
    <w:p w:rsidRPr="004F3938" w:rsidR="00796BFA" w:rsidP="008338C6" w:rsidRDefault="00796BFA" w14:paraId="051FB633" w14:textId="77777777">
      <w:pPr>
        <w:pStyle w:val="ListParagraph"/>
        <w:numPr>
          <w:ilvl w:val="0"/>
          <w:numId w:val="6"/>
        </w:numPr>
        <w:spacing w:before="120" w:after="120" w:line="360" w:lineRule="auto"/>
        <w:rPr>
          <w:lang w:val="en-GB"/>
        </w:rPr>
      </w:pPr>
      <w:r w:rsidRPr="004F3938">
        <w:rPr>
          <w:lang w:val="en-GB"/>
        </w:rPr>
        <w:t>area- and animal-related payments,</w:t>
      </w:r>
    </w:p>
    <w:p w:rsidRPr="004F3938" w:rsidR="00796BFA" w:rsidP="008338C6" w:rsidRDefault="00796BFA" w14:paraId="2C9D7C73" w14:textId="77777777">
      <w:pPr>
        <w:pStyle w:val="ListParagraph"/>
        <w:numPr>
          <w:ilvl w:val="0"/>
          <w:numId w:val="6"/>
        </w:numPr>
        <w:spacing w:before="120" w:after="120" w:line="360" w:lineRule="auto"/>
        <w:rPr>
          <w:lang w:val="en-GB"/>
        </w:rPr>
      </w:pPr>
      <w:r w:rsidRPr="004F3938">
        <w:rPr>
          <w:lang w:val="en-GB"/>
        </w:rPr>
        <w:t>project support for rural development</w:t>
      </w:r>
    </w:p>
    <w:p w:rsidRPr="004F3938" w:rsidR="00796BFA" w:rsidP="008338C6" w:rsidRDefault="00796BFA" w14:paraId="30BC0AEA" w14:textId="77777777">
      <w:pPr>
        <w:pStyle w:val="ListParagraph"/>
        <w:numPr>
          <w:ilvl w:val="0"/>
          <w:numId w:val="6"/>
        </w:numPr>
        <w:spacing w:before="120" w:after="120" w:line="360" w:lineRule="auto"/>
        <w:rPr>
          <w:lang w:val="en-GB"/>
        </w:rPr>
      </w:pPr>
      <w:r w:rsidRPr="004F3938">
        <w:rPr>
          <w:lang w:val="en-GB"/>
        </w:rPr>
        <w:t xml:space="preserve">measures in the areas of fruit and vegetables, wine, beekeeping. </w:t>
      </w:r>
    </w:p>
    <w:p w:rsidRPr="004F3938" w:rsidR="00796BFA" w:rsidP="00522A18" w:rsidRDefault="00796BFA" w14:paraId="38FB8342" w14:textId="77777777">
      <w:pPr>
        <w:spacing w:before="120" w:after="120" w:line="360" w:lineRule="auto"/>
        <w:rPr>
          <w:lang w:val="en-GB"/>
        </w:rPr>
      </w:pPr>
      <w:r w:rsidRPr="004F3938">
        <w:rPr>
          <w:lang w:val="en-GB"/>
        </w:rPr>
        <w:t>Austria’s strategy is aimed at ensuring the sustainable competitiveness and resilience of farms and securing food safety for the population, while at the same time improving the protection of natural resources and the climate. It contributes substantially to improving vitality and quality of life in rural areas through investments, knowledge transfer and innovation.</w:t>
      </w:r>
      <w:r w:rsidRPr="004F3938">
        <w:rPr>
          <w:rStyle w:val="FootnoteReference"/>
          <w:lang w:val="en-GB"/>
        </w:rPr>
        <w:footnoteReference w:id="10"/>
      </w:r>
    </w:p>
    <w:p w:rsidRPr="004F3938" w:rsidR="008031A1" w:rsidP="00522A18" w:rsidRDefault="008031A1" w14:paraId="55D61F62" w14:textId="77777777">
      <w:pPr>
        <w:spacing w:before="120" w:after="120" w:line="360" w:lineRule="auto"/>
        <w:rPr>
          <w:b/>
          <w:bCs/>
          <w:sz w:val="24"/>
          <w:szCs w:val="24"/>
          <w:lang w:val="en-GB"/>
        </w:rPr>
      </w:pPr>
    </w:p>
    <w:p w:rsidRPr="004F3938" w:rsidR="00796BFA" w:rsidP="00522A18" w:rsidRDefault="00A04F95" w14:paraId="23E7430F" w14:textId="303D84AF">
      <w:pPr>
        <w:pStyle w:val="NoSpacing"/>
        <w:spacing w:before="120" w:after="120" w:line="360" w:lineRule="auto"/>
        <w:rPr>
          <w:rStyle w:val="SubtleEmphasis"/>
          <w:rFonts w:cs="Times New Roman"/>
          <w:b/>
          <w:bCs/>
          <w:i w:val="0"/>
          <w:iCs w:val="0"/>
          <w:color w:val="auto"/>
          <w:sz w:val="24"/>
          <w:szCs w:val="24"/>
          <w:lang w:val="en-GB"/>
        </w:rPr>
      </w:pPr>
      <w:r w:rsidRPr="004F3938">
        <w:rPr>
          <w:rStyle w:val="SubtleEmphasis"/>
          <w:rFonts w:cs="Times New Roman"/>
          <w:b/>
          <w:bCs/>
          <w:i w:val="0"/>
          <w:iCs w:val="0"/>
          <w:color w:val="auto"/>
          <w:sz w:val="24"/>
          <w:szCs w:val="24"/>
          <w:lang w:val="en-GB"/>
        </w:rPr>
        <w:t>An economically sustainable and fairer CAP</w:t>
      </w:r>
    </w:p>
    <w:p w:rsidRPr="004F3938" w:rsidR="008031A1" w:rsidP="00522A18" w:rsidRDefault="00796BFA" w14:paraId="25AC7A44" w14:textId="29397D14">
      <w:pPr>
        <w:spacing w:before="120" w:after="120" w:line="360" w:lineRule="auto"/>
        <w:rPr>
          <w:lang w:val="en-GB"/>
        </w:rPr>
      </w:pPr>
      <w:r w:rsidRPr="004F3938">
        <w:rPr>
          <w:lang w:val="en-GB"/>
        </w:rPr>
        <w:t>Austria uses more than 60% of the Plan’s financial resources for rural development. A key objective of Austria’s Strategic Plan is a fairer distribution and more effective and efficient targeting of direct payments. It is about redistribution of money from larger to smaller farms via a so-called redistributive payment and the consideration of special needs and circumstances.</w:t>
      </w:r>
    </w:p>
    <w:p w:rsidRPr="004F3938" w:rsidR="00796BFA" w:rsidP="00522A18" w:rsidRDefault="00796BFA" w14:paraId="15D369E3" w14:textId="7572E4E9">
      <w:pPr>
        <w:spacing w:before="120" w:after="120" w:line="360" w:lineRule="auto"/>
        <w:rPr>
          <w:i/>
          <w:iCs/>
          <w:lang w:val="en-GB"/>
        </w:rPr>
      </w:pPr>
      <w:r w:rsidRPr="004F3938">
        <w:rPr>
          <w:rStyle w:val="SubtleEmphasis"/>
          <w:color w:val="auto"/>
          <w:lang w:val="en-GB"/>
        </w:rPr>
        <w:t xml:space="preserve">A </w:t>
      </w:r>
      <w:r w:rsidRPr="004F3938" w:rsidR="00A04F95">
        <w:rPr>
          <w:rStyle w:val="SubtleEmphasis"/>
          <w:color w:val="auto"/>
          <w:lang w:val="en-GB"/>
        </w:rPr>
        <w:t>greener</w:t>
      </w:r>
      <w:r w:rsidRPr="004F3938">
        <w:rPr>
          <w:rStyle w:val="SubtleEmphasis"/>
          <w:color w:val="auto"/>
          <w:lang w:val="en-GB"/>
        </w:rPr>
        <w:t xml:space="preserve"> CAP</w:t>
      </w:r>
    </w:p>
    <w:p w:rsidRPr="004F3938" w:rsidR="008031A1" w:rsidP="00522A18" w:rsidRDefault="00796BFA" w14:paraId="4E2C75A9" w14:textId="48779FE2">
      <w:pPr>
        <w:spacing w:before="120" w:after="120" w:line="360" w:lineRule="auto"/>
        <w:rPr>
          <w:lang w:val="en-GB"/>
        </w:rPr>
      </w:pPr>
      <w:r w:rsidRPr="004F3938">
        <w:rPr>
          <w:lang w:val="en-GB"/>
        </w:rPr>
        <w:t>Austria is applying strengthened GAECs compared to the previous period of CAP. Austria spends almost 60% of its rural development budget on environmental objectives, such as area-based payments for environmentally friendly practices going beyond the legally required. Austria’s eco-schemes focus on soil and water protection, as well as aiming to improve animal welfare. From 2025 onwards agroforestry strips will be supported as well.</w:t>
      </w:r>
    </w:p>
    <w:p w:rsidRPr="004F3938" w:rsidR="00796BFA" w:rsidP="00522A18" w:rsidRDefault="00A04F95" w14:paraId="7B0941DF" w14:textId="53C4A97E">
      <w:pPr>
        <w:spacing w:before="120" w:after="120" w:line="360" w:lineRule="auto"/>
        <w:rPr>
          <w:i/>
          <w:iCs/>
          <w:lang w:val="en-GB"/>
        </w:rPr>
      </w:pPr>
      <w:r w:rsidRPr="004F3938">
        <w:rPr>
          <w:rStyle w:val="SubtleEmphasis"/>
          <w:rFonts w:eastAsiaTheme="majorEastAsia"/>
          <w:color w:val="auto"/>
          <w:lang w:val="en-GB"/>
        </w:rPr>
        <w:t>Socially</w:t>
      </w:r>
      <w:r w:rsidRPr="004F3938" w:rsidR="00796BFA">
        <w:rPr>
          <w:rStyle w:val="SubtleEmphasis"/>
          <w:rFonts w:eastAsiaTheme="majorEastAsia"/>
          <w:color w:val="auto"/>
          <w:lang w:val="en-GB"/>
        </w:rPr>
        <w:t xml:space="preserve"> </w:t>
      </w:r>
      <w:r w:rsidRPr="004F3938" w:rsidR="006C011E">
        <w:rPr>
          <w:rStyle w:val="SubtleEmphasis"/>
          <w:rFonts w:eastAsiaTheme="majorEastAsia"/>
          <w:color w:val="auto"/>
          <w:lang w:val="en-GB"/>
        </w:rPr>
        <w:t>sustainable</w:t>
      </w:r>
      <w:r w:rsidRPr="004F3938" w:rsidR="00796BFA">
        <w:rPr>
          <w:rStyle w:val="SubtleEmphasis"/>
          <w:rFonts w:eastAsiaTheme="majorEastAsia"/>
          <w:color w:val="auto"/>
          <w:lang w:val="en-GB"/>
        </w:rPr>
        <w:t xml:space="preserve"> CAP</w:t>
      </w:r>
    </w:p>
    <w:p w:rsidRPr="004F3938" w:rsidR="008031A1" w:rsidP="00522A18" w:rsidRDefault="00796BFA" w14:paraId="20472CD8" w14:textId="1D801FA4">
      <w:pPr>
        <w:spacing w:before="120" w:after="120" w:line="360" w:lineRule="auto"/>
        <w:rPr>
          <w:lang w:val="en-GB"/>
        </w:rPr>
      </w:pPr>
      <w:r w:rsidRPr="004F3938">
        <w:rPr>
          <w:lang w:val="en-GB"/>
        </w:rPr>
        <w:t>With the support of the CAP, more than 11 000 jobs will be created and over 1 800 rural businesses will be supported. Focus will be given to tourist infrastructure and more attractive local centres. Social services will also be supported, with a focus on childcare facilities. Austria focuses on the alignment of farms with provisions of the European labour laws and thus applies the so-called social conditionality of the new CAP from January 2023. Higher animal welfare standards in animal husbandry and responsible handling of antibiotics will be supported.</w:t>
      </w:r>
    </w:p>
    <w:p w:rsidRPr="004F3938" w:rsidR="00796BFA" w:rsidP="00522A18" w:rsidRDefault="006C011E" w14:paraId="4CB33C20" w14:textId="3AA72183">
      <w:pPr>
        <w:spacing w:before="120" w:after="120" w:line="360" w:lineRule="auto"/>
        <w:rPr>
          <w:i/>
          <w:iCs/>
          <w:lang w:val="en-GB"/>
        </w:rPr>
      </w:pPr>
      <w:r w:rsidRPr="004F3938">
        <w:rPr>
          <w:rStyle w:val="SubtleEmphasis"/>
          <w:rFonts w:eastAsiaTheme="majorEastAsia"/>
          <w:color w:val="auto"/>
          <w:lang w:val="en-GB"/>
        </w:rPr>
        <w:t>Knowledge sharing</w:t>
      </w:r>
    </w:p>
    <w:p w:rsidRPr="004F3938" w:rsidR="00796BFA" w:rsidP="00522A18" w:rsidRDefault="00796BFA" w14:paraId="13166AA6" w14:textId="77777777">
      <w:pPr>
        <w:spacing w:before="120" w:after="120" w:line="360" w:lineRule="auto"/>
        <w:rPr>
          <w:i/>
          <w:lang w:val="en-GB"/>
        </w:rPr>
      </w:pPr>
      <w:r w:rsidRPr="004F3938">
        <w:rPr>
          <w:lang w:val="en-GB"/>
        </w:rPr>
        <w:t>The Plan offers support for various training and advisory activities. The Agricultural Knowledge and Innovation System (AKIS) will be expanded and strengthened. This will also further facilitate the establishment of Operational Groups of the European Innovation Partnership for Agricultural Productivity and Sustainability (EIP-AGRI).</w:t>
      </w:r>
    </w:p>
    <w:p w:rsidRPr="004F3938" w:rsidR="00796BFA" w:rsidP="00522A18" w:rsidRDefault="00796BFA" w14:paraId="5E061FAB" w14:textId="77777777">
      <w:pPr>
        <w:spacing w:before="120" w:after="120" w:line="360" w:lineRule="auto"/>
        <w:rPr>
          <w:lang w:val="en-GB"/>
        </w:rPr>
      </w:pPr>
      <w:r w:rsidRPr="004F3938">
        <w:rPr>
          <w:lang w:val="en-GB"/>
        </w:rPr>
        <w:t>The budget for implementing the measures described in the NSP of Austria amount to a total of about 9 billion euros for the five 4-year timeframe of the current CAP cycle. These funds can be split up between around the 6 billion euros stemming from EU related financial resources and around 3 billion euros out of national funds</w:t>
      </w:r>
      <w:r w:rsidRPr="004F3938">
        <w:rPr>
          <w:rStyle w:val="FootnoteReference"/>
          <w:lang w:val="en-GB"/>
        </w:rPr>
        <w:footnoteReference w:id="11"/>
      </w:r>
      <w:r w:rsidRPr="004F3938">
        <w:rPr>
          <w:lang w:val="en-GB"/>
        </w:rPr>
        <w:t xml:space="preserve">. As a rule, 60 % of the national co-financing is provided by the federal government and 40 % by the Federal Provinces. The financial resources are implemented via fund-specific interventions </w:t>
      </w:r>
      <w:r w:rsidRPr="004F3938">
        <w:rPr>
          <w:rStyle w:val="FootnoteReference"/>
          <w:lang w:val="en-GB"/>
        </w:rPr>
        <w:footnoteReference w:id="12"/>
      </w:r>
      <w:r w:rsidRPr="004F3938">
        <w:rPr>
          <w:lang w:val="en-GB"/>
        </w:rPr>
        <w:t>.</w:t>
      </w:r>
    </w:p>
    <w:p w:rsidRPr="004F3938" w:rsidR="008031A1" w:rsidP="00522A18" w:rsidRDefault="00796BFA" w14:paraId="6317A736" w14:textId="574A92F8">
      <w:pPr>
        <w:spacing w:before="120" w:after="120" w:line="360" w:lineRule="auto"/>
        <w:rPr>
          <w:lang w:val="en-GB"/>
        </w:rPr>
      </w:pPr>
      <w:r w:rsidRPr="004F3938">
        <w:rPr>
          <w:lang w:val="en-GB"/>
        </w:rPr>
        <w:t xml:space="preserve">The two areas that account for almost two-thirds of the budget in Austria's CAP Strategic Plan are, firstly, the payment of mandatory and voluntary benefits to farmers for environmental and climate protection and animal welfare, and secondly, the support of agricultural incomes. Another notable feature of the Austrian strategy plan is the large proportion (19%) of </w:t>
      </w:r>
      <w:r w:rsidRPr="004F3938">
        <w:rPr>
          <w:b/>
          <w:lang w:val="en-GB"/>
        </w:rPr>
        <w:t>payments for disadvantaged areas in Pillar II of the NSP</w:t>
      </w:r>
      <w:r w:rsidRPr="004F3938">
        <w:rPr>
          <w:lang w:val="en-GB"/>
        </w:rPr>
        <w:t>. This is because Austria has a very high proportion of mountainous areas, which can only be farmed by farmers at increased cost. Around a quarter of the total budget is used to promote projects in agriculture, forestry and rural development</w:t>
      </w:r>
      <w:r w:rsidRPr="004F3938">
        <w:rPr>
          <w:rStyle w:val="FootnoteReference"/>
          <w:lang w:val="en-GB"/>
        </w:rPr>
        <w:footnoteReference w:id="13"/>
      </w:r>
      <w:r w:rsidRPr="004F3938">
        <w:rPr>
          <w:lang w:val="en-GB"/>
        </w:rPr>
        <w:t>.</w:t>
      </w:r>
    </w:p>
    <w:p w:rsidRPr="004F3938" w:rsidR="00796BFA" w:rsidP="00522A18" w:rsidRDefault="00796BFA" w14:paraId="2B36E879" w14:textId="77777777">
      <w:pPr>
        <w:spacing w:before="120" w:after="120" w:line="360" w:lineRule="auto"/>
        <w:rPr>
          <w:lang w:val="en-GB"/>
        </w:rPr>
      </w:pPr>
      <w:r w:rsidRPr="004F3938">
        <w:rPr>
          <w:lang w:val="en-GB"/>
        </w:rPr>
        <w:t xml:space="preserve">The </w:t>
      </w:r>
      <w:r w:rsidRPr="004F3938">
        <w:rPr>
          <w:b/>
          <w:lang w:val="en-GB"/>
        </w:rPr>
        <w:t>LEADER Programme</w:t>
      </w:r>
      <w:r w:rsidRPr="004F3938">
        <w:rPr>
          <w:lang w:val="en-GB"/>
        </w:rPr>
        <w:t xml:space="preserve"> remains another mainstay of rural development policy in the CAP's Pillar II. The purpose of LEADER is to support the community-led development approach to rural development by funding initiatives devised at a local level to address local issues. Funding is given to Local Action Groups to implement pre-defined Local Development Strategies (LDSs) in their local areas. In the 2023-2027 period, Austria has dedicated €130 million to LEADER. This is equivalent to the EU mandated minimum of 5% of Pillar II funding, and below the EU average of about 8%</w:t>
      </w:r>
      <w:r w:rsidRPr="004F3938">
        <w:rPr>
          <w:rStyle w:val="FootnoteReference"/>
          <w:lang w:val="en-GB"/>
        </w:rPr>
        <w:footnoteReference w:id="14"/>
      </w:r>
      <w:r w:rsidRPr="004F3938">
        <w:rPr>
          <w:lang w:val="en-GB"/>
        </w:rPr>
        <w:t>.</w:t>
      </w:r>
    </w:p>
    <w:p w:rsidRPr="004F3938" w:rsidR="00796BFA" w:rsidP="00522A18" w:rsidRDefault="00796BFA" w14:paraId="74814345" w14:textId="77777777">
      <w:pPr>
        <w:spacing w:before="120" w:after="120" w:line="360" w:lineRule="auto"/>
        <w:rPr>
          <w:lang w:val="en-GB"/>
        </w:rPr>
      </w:pPr>
      <w:r w:rsidRPr="004F3938">
        <w:rPr>
          <w:lang w:val="en-GB"/>
        </w:rPr>
        <w:t xml:space="preserve">The principal component of Austria's Pillar I funding is the </w:t>
      </w:r>
      <w:r w:rsidRPr="004F3938">
        <w:rPr>
          <w:b/>
          <w:lang w:val="en-GB"/>
        </w:rPr>
        <w:t>Basic Income Support for Sustainability (BISS)</w:t>
      </w:r>
      <w:r w:rsidRPr="004F3938">
        <w:rPr>
          <w:lang w:val="en-GB"/>
        </w:rPr>
        <w:t>. This programme succeeds the Basic Payment Scheme and allocates approximately €3,4 billion over the 2023-2027 period to be distributed to active farmers based on the size of the holding and the number and value of entitlements held. Average yearly payments are an estimated €189/ha</w:t>
      </w:r>
      <w:r w:rsidRPr="004F3938">
        <w:rPr>
          <w:rStyle w:val="FootnoteReference"/>
          <w:lang w:val="en-GB"/>
        </w:rPr>
        <w:footnoteReference w:id="15"/>
      </w:r>
      <w:r w:rsidRPr="004F3938">
        <w:rPr>
          <w:lang w:val="en-GB"/>
        </w:rPr>
        <w:t>. Overall, 27% of Austria's CAP budget is dedicated to BISS, making it the largest item on the ledger and coming in slightly below the EU average of 31%.</w:t>
      </w:r>
    </w:p>
    <w:p w:rsidRPr="004F3938" w:rsidR="008031A1" w:rsidP="00522A18" w:rsidRDefault="00796BFA" w14:paraId="6F566CE2" w14:textId="40802601">
      <w:pPr>
        <w:spacing w:before="120" w:after="120" w:line="360" w:lineRule="auto"/>
        <w:rPr>
          <w:lang w:val="en-GB"/>
        </w:rPr>
      </w:pPr>
      <w:r w:rsidRPr="004F3938">
        <w:rPr>
          <w:lang w:val="en-GB"/>
        </w:rPr>
        <w:t xml:space="preserve">In addition, farmers may qualify for the </w:t>
      </w:r>
      <w:r w:rsidRPr="004F3938">
        <w:rPr>
          <w:b/>
          <w:lang w:val="en-GB"/>
        </w:rPr>
        <w:t>Complementary Redistributive Income Support for Sustainability (CRISS)</w:t>
      </w:r>
      <w:r w:rsidRPr="004F3938">
        <w:rPr>
          <w:lang w:val="en-GB"/>
        </w:rPr>
        <w:t>, a mandatory scheme which redistributes funding from large farms to small and medium-sized farms. The Austrian CAP National Strategic Plan allocates about 10% of Pillar I funds to this programme, thereby satisfying the EU minimum. This is equivalent to €338 million over the 2023-2027 period</w:t>
      </w:r>
      <w:r w:rsidRPr="004F3938">
        <w:rPr>
          <w:rStyle w:val="FootnoteReference"/>
          <w:lang w:val="en-GB"/>
        </w:rPr>
        <w:footnoteReference w:id="16"/>
      </w:r>
      <w:r w:rsidR="00D571C2">
        <w:rPr>
          <w:lang w:val="en-GB"/>
        </w:rPr>
        <w:t>.</w:t>
      </w:r>
    </w:p>
    <w:p w:rsidRPr="004F3938" w:rsidR="00796BFA" w:rsidP="00522A18" w:rsidRDefault="00796BFA" w14:paraId="4BA77EE3" w14:textId="6D8F05C7">
      <w:pPr>
        <w:spacing w:before="120" w:after="120" w:line="360" w:lineRule="auto"/>
        <w:rPr>
          <w:lang w:val="en-GB"/>
        </w:rPr>
      </w:pPr>
      <w:r w:rsidRPr="004F3938">
        <w:rPr>
          <w:lang w:val="en-GB"/>
        </w:rPr>
        <w:t xml:space="preserve">Young farmers also benefit from the </w:t>
      </w:r>
      <w:r w:rsidRPr="004F3938">
        <w:rPr>
          <w:b/>
          <w:lang w:val="en-GB"/>
        </w:rPr>
        <w:t>Complementary Income Support for Young Farmers (CIS-YF)</w:t>
      </w:r>
      <w:r w:rsidRPr="004F3938">
        <w:rPr>
          <w:lang w:val="en-GB"/>
        </w:rPr>
        <w:t>. Under this programme, farmers below the age of 40 who have set up their holding in the previous five years and have attained post-secondary education are entitled to an additional €66/ha on average, for up to 50 hectares. The EU mandates that a minimum of 3% of the Pillar I budget be allocated to CIS-YF. As such, Austria sets aside €71 million for CIS-YF over the 5-year period. Austria has attributed a total of €103 million to the purposes of young framers and generational renewal</w:t>
      </w:r>
      <w:r w:rsidRPr="004F3938">
        <w:rPr>
          <w:rStyle w:val="FootnoteReference"/>
          <w:lang w:val="en-GB"/>
        </w:rPr>
        <w:footnoteReference w:id="17"/>
      </w:r>
      <w:r w:rsidRPr="004F3938">
        <w:rPr>
          <w:lang w:val="en-GB"/>
        </w:rPr>
        <w:t>.</w:t>
      </w:r>
    </w:p>
    <w:p w:rsidRPr="004F3938" w:rsidR="008031A1" w:rsidP="00522A18" w:rsidRDefault="00796BFA" w14:paraId="148C80E1" w14:textId="22DDA359">
      <w:pPr>
        <w:spacing w:before="120" w:after="120" w:line="360" w:lineRule="auto"/>
        <w:rPr>
          <w:lang w:val="en-GB"/>
        </w:rPr>
      </w:pPr>
      <w:r w:rsidRPr="004F3938">
        <w:rPr>
          <w:lang w:val="en-GB"/>
        </w:rPr>
        <w:t xml:space="preserve">The last items in Pillar I are a set of specific </w:t>
      </w:r>
      <w:r w:rsidRPr="004F3938">
        <w:rPr>
          <w:b/>
          <w:bCs/>
          <w:lang w:val="en-GB"/>
        </w:rPr>
        <w:t>sectoral interventions</w:t>
      </w:r>
      <w:r w:rsidRPr="004F3938">
        <w:rPr>
          <w:lang w:val="en-GB"/>
        </w:rPr>
        <w:t xml:space="preserve"> which support </w:t>
      </w:r>
      <w:r w:rsidRPr="004F3938">
        <w:rPr>
          <w:b/>
          <w:lang w:val="en-GB"/>
        </w:rPr>
        <w:t>apiculture</w:t>
      </w:r>
      <w:r w:rsidRPr="004F3938">
        <w:rPr>
          <w:lang w:val="en-GB"/>
        </w:rPr>
        <w:t xml:space="preserve">, the </w:t>
      </w:r>
      <w:r w:rsidRPr="004F3938">
        <w:rPr>
          <w:b/>
          <w:lang w:val="en-GB"/>
        </w:rPr>
        <w:t>wine</w:t>
      </w:r>
      <w:r w:rsidRPr="004F3938">
        <w:rPr>
          <w:lang w:val="en-GB"/>
        </w:rPr>
        <w:t xml:space="preserve"> sectors and the </w:t>
      </w:r>
      <w:r w:rsidRPr="004F3938">
        <w:rPr>
          <w:b/>
          <w:lang w:val="en-GB"/>
        </w:rPr>
        <w:t>fruit and vegetables</w:t>
      </w:r>
      <w:r w:rsidRPr="004F3938">
        <w:rPr>
          <w:lang w:val="en-GB"/>
        </w:rPr>
        <w:t xml:space="preserve"> sectors</w:t>
      </w:r>
      <w:r w:rsidRPr="004F3938">
        <w:rPr>
          <w:rStyle w:val="FootnoteReference"/>
          <w:lang w:val="en-GB"/>
        </w:rPr>
        <w:footnoteReference w:id="18"/>
      </w:r>
      <w:r w:rsidRPr="004F3938">
        <w:rPr>
          <w:lang w:val="en-GB"/>
        </w:rPr>
        <w:t xml:space="preserve">, and </w:t>
      </w:r>
      <w:r w:rsidRPr="004F3938">
        <w:rPr>
          <w:b/>
          <w:lang w:val="en-GB"/>
        </w:rPr>
        <w:t>coupled support</w:t>
      </w:r>
      <w:r w:rsidRPr="004F3938">
        <w:rPr>
          <w:lang w:val="en-GB"/>
        </w:rPr>
        <w:t xml:space="preserve"> for beef and veal predominantly and sheep meat</w:t>
      </w:r>
      <w:r w:rsidRPr="004F3938">
        <w:rPr>
          <w:rStyle w:val="FootnoteReference"/>
          <w:lang w:val="en-GB"/>
        </w:rPr>
        <w:footnoteReference w:id="19"/>
      </w:r>
      <w:r w:rsidRPr="004F3938">
        <w:rPr>
          <w:lang w:val="en-GB"/>
        </w:rPr>
        <w:t>. Austria falls in line with the majority of EU Member States in supporting these sectors.</w:t>
      </w:r>
    </w:p>
    <w:p w:rsidRPr="004F3938" w:rsidR="008031A1" w:rsidP="00522A18" w:rsidRDefault="00796BFA" w14:paraId="1A7DF313" w14:textId="2BD05125">
      <w:pPr>
        <w:spacing w:before="120" w:after="120" w:line="360" w:lineRule="auto"/>
        <w:rPr>
          <w:lang w:val="en-GB"/>
        </w:rPr>
      </w:pPr>
      <w:r w:rsidRPr="004F3938">
        <w:rPr>
          <w:lang w:val="en-GB"/>
        </w:rPr>
        <w:t>However, compared to other Members, the Austrian budget for sectoral interventions is small. Indeed, whereas most MS allocate about 15% of Pillar I funds to coupled support for specific products, Ireland's budget only reaches 3% (€90 million). For fruit and vegetables, the budget is €36 million, €14 million is dedicated to apiculture, whereas €52.6 million are dedicated to the wine sector. Combined, these account for less than 1.1% if the total CAP budget (including Pillar II), compared to almost 17% in Flanders, 9% in the Netherlands and Italy, and 5% in Spain.</w:t>
      </w:r>
    </w:p>
    <w:p w:rsidRPr="004F3938" w:rsidR="00796BFA" w:rsidP="00522A18" w:rsidRDefault="00796BFA" w14:paraId="7F84428D" w14:textId="4317F069">
      <w:pPr>
        <w:pStyle w:val="NoSpacing"/>
        <w:spacing w:before="120" w:after="120" w:line="360" w:lineRule="auto"/>
        <w:rPr>
          <w:rFonts w:cs="Times New Roman"/>
          <w:b/>
          <w:bCs/>
          <w:sz w:val="24"/>
          <w:szCs w:val="24"/>
          <w:lang w:val="en-GB"/>
        </w:rPr>
      </w:pPr>
      <w:r w:rsidRPr="004F3938">
        <w:rPr>
          <w:rFonts w:cs="Times New Roman"/>
          <w:b/>
          <w:bCs/>
          <w:sz w:val="24"/>
          <w:szCs w:val="24"/>
          <w:lang w:val="en-GB"/>
        </w:rPr>
        <w:t>Annual Performance Report 2024</w:t>
      </w:r>
      <w:r w:rsidRPr="004F3938">
        <w:rPr>
          <w:rStyle w:val="FootnoteReference"/>
          <w:rFonts w:cs="Times New Roman"/>
          <w:b/>
          <w:bCs/>
          <w:szCs w:val="24"/>
          <w:lang w:val="en-GB"/>
        </w:rPr>
        <w:footnoteReference w:id="20"/>
      </w:r>
    </w:p>
    <w:p w:rsidRPr="004F3938" w:rsidR="00796BFA" w:rsidP="00522A18" w:rsidRDefault="00796BFA" w14:paraId="0FFA04CD" w14:textId="77777777">
      <w:pPr>
        <w:spacing w:before="120" w:after="120" w:line="360" w:lineRule="auto"/>
        <w:rPr>
          <w:lang w:val="en-GB"/>
        </w:rPr>
      </w:pPr>
      <w:r w:rsidRPr="004F3938">
        <w:rPr>
          <w:lang w:val="en-GB"/>
        </w:rPr>
        <w:t xml:space="preserve">According to Article 134 of Regulation (EU) 2021/2115, EU Member States must provide an annual performance report on the implementation of the CAP Strategic Plan in the previous financial year. For Austria </w:t>
      </w:r>
      <w:hyperlink w:history="1" r:id="rId31">
        <w:r w:rsidRPr="004F3938">
          <w:rPr>
            <w:rStyle w:val="Hyperlink"/>
            <w:lang w:val="en-GB"/>
          </w:rPr>
          <w:t>the latest published report</w:t>
        </w:r>
      </w:hyperlink>
      <w:r w:rsidRPr="004F3938">
        <w:rPr>
          <w:lang w:val="en-GB"/>
        </w:rPr>
        <w:t xml:space="preserve"> was for the year 2024.</w:t>
      </w:r>
    </w:p>
    <w:p w:rsidRPr="004F3938" w:rsidR="00796BFA" w:rsidP="00522A18" w:rsidRDefault="00796BFA" w14:paraId="0596DD68" w14:textId="77777777">
      <w:pPr>
        <w:spacing w:before="120" w:after="120" w:line="360" w:lineRule="auto"/>
        <w:rPr>
          <w:lang w:val="en-GB"/>
        </w:rPr>
      </w:pPr>
      <w:r w:rsidRPr="004F3938">
        <w:rPr>
          <w:lang w:val="en-GB"/>
        </w:rPr>
        <w:t>According to the report, 2024 was the first year of disbursements for all types of interventions in terms of implementation. A second amendment to the NSP was made during the year, particularly against the background of serious cost increases. 2024, like the previous year, was marked by the tight market situation, resulting from a combination of adverse events (Russian war of aggression, conflict in the Middle East, high input prices, extreme weather events, etc.). Overall, this has led to implementation difficulties. This not only led to immediate financial losses but also had a negative impact on the investment decisions.</w:t>
      </w:r>
    </w:p>
    <w:p w:rsidRPr="004F3938" w:rsidR="00796BFA" w:rsidP="00522A18" w:rsidRDefault="00796BFA" w14:paraId="07B8835A" w14:textId="77777777">
      <w:pPr>
        <w:spacing w:before="120" w:after="120" w:line="360" w:lineRule="auto"/>
        <w:rPr>
          <w:lang w:val="en-GB"/>
        </w:rPr>
      </w:pPr>
      <w:r w:rsidRPr="004F3938">
        <w:rPr>
          <w:lang w:val="en-GB"/>
        </w:rPr>
        <w:t>Interventions 70-16 ‘Nature conservation’ and 70-17 ‘Result-based farming’ have developed particularly positively, with an important contribution to biodiversity and the Green Deal target of 10 % ‘near-nature agricultural land’. However, the acceptance of significant horizontal interventions was lower than expected and therefore additional offers were implemented in the context of the second NSP plan amendment, valid from 2025 onwards. The continued positive development of nature conservation measures (70-16 and 70-17) is also encouraging, but farms and land have also been added to the Natura 2000 intervention (72-01).</w:t>
      </w:r>
    </w:p>
    <w:p w:rsidRPr="004F3938" w:rsidR="00796BFA" w:rsidP="00522A18" w:rsidRDefault="00796BFA" w14:paraId="4C93B962" w14:textId="6CF7F1F6">
      <w:pPr>
        <w:spacing w:before="120" w:after="120" w:line="360" w:lineRule="auto"/>
        <w:rPr>
          <w:lang w:val="en-GB"/>
        </w:rPr>
      </w:pPr>
      <w:r w:rsidRPr="004F3938">
        <w:rPr>
          <w:lang w:val="en-GB"/>
        </w:rPr>
        <w:t xml:space="preserve">In the case of rural development project-based interventions, too, interventions have mostly started and are being implemented. With more than 9800 applications submitted in 2024 and over 4700 approved applications (including also submitted applications from 2023), a good take-up can be established. Similarly, in 2024 there were already disbursements </w:t>
      </w:r>
      <w:r w:rsidRPr="004F3938" w:rsidR="006972DF">
        <w:rPr>
          <w:lang w:val="en-GB"/>
        </w:rPr>
        <w:t>totalling</w:t>
      </w:r>
      <w:r w:rsidRPr="004F3938">
        <w:rPr>
          <w:lang w:val="en-GB"/>
        </w:rPr>
        <w:t xml:space="preserve"> around EUR 25 million, most of which were in the form of advances (EUR 22.6 million).</w:t>
      </w:r>
    </w:p>
    <w:p w:rsidRPr="004F3938" w:rsidR="00A04F95" w:rsidP="00522A18" w:rsidRDefault="00796BFA" w14:paraId="34565AC6" w14:textId="77777777">
      <w:pPr>
        <w:spacing w:before="120" w:after="120" w:line="360" w:lineRule="auto"/>
        <w:rPr>
          <w:lang w:val="en-GB"/>
        </w:rPr>
      </w:pPr>
      <w:r w:rsidRPr="004F3938">
        <w:rPr>
          <w:lang w:val="en-GB"/>
        </w:rPr>
        <w:t>In the NSP, milestones for 2024 were planned for 39 result indicators. Of these, 15 indicators did not reach the milestone (deviation &gt; 35 %). However, the main reasons can be attributed to the following circumstances: The launch of NSP interventions due to parallelism with Rural Development Program, the difficult situation in the agricultural sector and consequent subdued investment and delays in the Digital Promotion Platform (DFP) for project-based interventions.</w:t>
      </w:r>
    </w:p>
    <w:p w:rsidRPr="004F3938" w:rsidR="00A04F95" w:rsidP="00522A18" w:rsidRDefault="00A04F95" w14:paraId="435DA2FF" w14:textId="77777777">
      <w:pPr>
        <w:spacing w:before="120" w:after="120" w:line="360" w:lineRule="auto"/>
        <w:rPr>
          <w:lang w:val="en-GB"/>
        </w:rPr>
      </w:pPr>
    </w:p>
    <w:p w:rsidRPr="004F3938" w:rsidR="00A77294" w:rsidP="00522A18" w:rsidRDefault="00150F07" w14:paraId="06E868D0" w14:textId="6FE51B85">
      <w:pPr>
        <w:pStyle w:val="Heading2"/>
        <w:spacing w:before="120" w:after="120" w:line="360" w:lineRule="auto"/>
        <w:ind w:left="720"/>
        <w:rPr>
          <w:rFonts w:cs="Times New Roman"/>
          <w:i/>
          <w:iCs/>
          <w:u w:val="single"/>
          <w:lang w:val="en-GB"/>
        </w:rPr>
      </w:pPr>
      <w:bookmarkStart w:name="_Toc224750027" w:id="13"/>
      <w:r w:rsidRPr="004F3938">
        <w:rPr>
          <w:rFonts w:cs="Times New Roman"/>
          <w:i/>
          <w:iCs/>
          <w:u w:val="single"/>
          <w:lang w:val="en-GB"/>
        </w:rPr>
        <w:t>Ireland</w:t>
      </w:r>
      <w:bookmarkEnd w:id="13"/>
    </w:p>
    <w:p w:rsidRPr="004F3938" w:rsidR="00DC6906" w:rsidP="00522A18" w:rsidRDefault="00DC6906" w14:paraId="4A5F0FDE" w14:textId="77777777">
      <w:pPr>
        <w:spacing w:before="120" w:after="120" w:line="360" w:lineRule="auto"/>
        <w:rPr>
          <w:lang w:val="en-GB"/>
        </w:rPr>
      </w:pPr>
      <w:r w:rsidRPr="004F3938">
        <w:rPr>
          <w:lang w:val="en-GB"/>
        </w:rPr>
        <w:t>Agriculture is a core component of the Irish economy and culture. Rural or intermediate regions account for 99% of the country's land area, and among a population of about 5,3 million it boasts about 127 000 active farmers. The Irish agri-food sector accounts for 4,5% of gross value added, and for 9% of goods exported. As a result, the Common Agricultural Policy (CAP) is an essential part of the Irish policy architecture. In line with the new delivery model of the 2023-2027 CAP, Ireland began delineating its CAP Strategic Plan in December 2020. It was approved by the Commission in August 2022, and has since been amended five times, most recently in April 2025. The plan delivers €9,8 billion over 5 years; about 60% of this goes to Pillar I direct income support to farmers, whereas the remaining 40% is destined to rural development under Pillar II. While Pillar I is financed entirely by EU funds amounting to €5.97 billion, Pillar II is co-financed by national funds. As such, the Pillar II budget consists of €1.56 billion in EU funds complemented by €2.30 billion from the national exchequer, for a total of €3.86 billion. The following sections delineate how these funds are used to finance the programmes of the Irish CAP National Strategic Plan.</w:t>
      </w:r>
    </w:p>
    <w:p w:rsidRPr="004F3938" w:rsidR="00DC6906" w:rsidP="00522A18" w:rsidRDefault="00DC6906" w14:paraId="3BF09CE1" w14:textId="77777777">
      <w:pPr>
        <w:spacing w:before="120" w:after="120" w:line="360" w:lineRule="auto"/>
        <w:rPr>
          <w:b/>
          <w:bCs/>
          <w:lang w:val="en-GB"/>
        </w:rPr>
      </w:pPr>
      <w:r w:rsidRPr="004F3938">
        <w:rPr>
          <w:b/>
          <w:bCs/>
          <w:lang w:val="en-GB"/>
        </w:rPr>
        <w:t>Pillar I: Direct Payments</w:t>
      </w:r>
    </w:p>
    <w:p w:rsidRPr="004F3938" w:rsidR="00DC6906" w:rsidP="00522A18" w:rsidRDefault="00DC6906" w14:paraId="18BF266D" w14:textId="77777777">
      <w:pPr>
        <w:spacing w:before="120" w:after="120" w:line="360" w:lineRule="auto"/>
        <w:rPr>
          <w:lang w:val="en-GB"/>
        </w:rPr>
      </w:pPr>
      <w:r w:rsidRPr="004F3938">
        <w:rPr>
          <w:lang w:val="en-GB"/>
        </w:rPr>
        <w:t xml:space="preserve">The principal component of Ireland's Pillar I funding is the </w:t>
      </w:r>
      <w:r w:rsidRPr="004F3938">
        <w:rPr>
          <w:b/>
          <w:bCs/>
          <w:lang w:val="en-GB"/>
        </w:rPr>
        <w:t>Basic Income Support for Sustainability (BISS)</w:t>
      </w:r>
      <w:r w:rsidRPr="004F3938">
        <w:rPr>
          <w:lang w:val="en-GB"/>
        </w:rPr>
        <w:t>. This programme succeeds the Basic Payment Scheme, and allocates approximately €3.64 billion over the 2023-2027 period to be distributed to active farmers based on the size of the holding and the number and value of entitlements held. Average yearly payments are an estimated €158/ha. Per hectare payments begin to decrease at a total payment above €60,000, and total payments are capped at €66,000. Overall, 37% of Ireland's CAP budget is dedicated to BISS, making it the largest item on the ledger and coming in slightly above the EU average of 31%. As of 2024, BISS has achieved its targets of covering about 4.4 million hectares.</w:t>
      </w:r>
    </w:p>
    <w:p w:rsidRPr="004F3938" w:rsidR="00DC6906" w:rsidP="00522A18" w:rsidRDefault="00DC6906" w14:paraId="7831F065" w14:textId="7F0A4ACC">
      <w:pPr>
        <w:spacing w:before="120" w:after="120" w:line="360" w:lineRule="auto"/>
        <w:rPr>
          <w:lang w:val="en-GB"/>
        </w:rPr>
      </w:pPr>
      <w:r w:rsidRPr="004F3938">
        <w:rPr>
          <w:lang w:val="en-GB"/>
        </w:rPr>
        <w:t xml:space="preserve">In addition, farmers may qualify for the </w:t>
      </w:r>
      <w:r w:rsidRPr="004F3938">
        <w:rPr>
          <w:b/>
          <w:bCs/>
          <w:lang w:val="en-GB"/>
        </w:rPr>
        <w:t>Complementary Redistributive Income Support for Sustainability (CRISS)</w:t>
      </w:r>
      <w:r w:rsidRPr="004F3938">
        <w:rPr>
          <w:lang w:val="en-GB"/>
        </w:rPr>
        <w:t>, a mandatory scheme which redistributes funding from large farms to small and medium-sized farms. The Irish CAP National Stategic Plan allocates 10% of Pillar I funds to this programme, thereby satisfying the EU minimum. This is equivalent to €590 million over the 2023-2027 period, equating to an additional €43/ha for the first 30 hectares of a holding. The 2024 target coverage of CRISS was 2.75 million hectares, of which is fell just shy at 2.71 million ha.</w:t>
      </w:r>
    </w:p>
    <w:p w:rsidRPr="004F3938" w:rsidR="00DC6906" w:rsidP="00522A18" w:rsidRDefault="00DC6906" w14:paraId="2EE059DD" w14:textId="77777777">
      <w:pPr>
        <w:spacing w:before="120" w:after="120" w:line="360" w:lineRule="auto"/>
        <w:rPr>
          <w:lang w:val="en-GB"/>
        </w:rPr>
      </w:pPr>
      <w:r w:rsidRPr="004F3938">
        <w:rPr>
          <w:lang w:val="en-GB"/>
        </w:rPr>
        <w:t xml:space="preserve">Young farmers also benefit from the </w:t>
      </w:r>
      <w:r w:rsidRPr="004F3938">
        <w:rPr>
          <w:b/>
          <w:bCs/>
          <w:lang w:val="en-GB"/>
        </w:rPr>
        <w:t xml:space="preserve">Complementary Income Support for Young Farmers (CIS-YF). </w:t>
      </w:r>
      <w:r w:rsidRPr="004F3938">
        <w:rPr>
          <w:lang w:val="en-GB"/>
        </w:rPr>
        <w:t>Under this programme, farmers below the age of 40 who have set up their holding in the previous five years and have attained post-secondary education are entitled to an additional €178/ha on average, for up to 50 hectares. The EU mandates that a minimum of 3% of the Pillar I budget be allocated to youth interventions, and Ireland is one of only six countries not to exceed this minimum. As such, the country sets aside €178 million for CIS-YF over the 5-year period. Ireland is also the only Member State to have opted exclusively for complementary income support without financial instruments or set-up grants for young farmers in this programme; however, an investment grant programme with beneficial rates for young farmers is included in Pillar II. As of 2024, CIS-YF exceeded its coverage target of 181,000 hectares, reaching 227,000.</w:t>
      </w:r>
    </w:p>
    <w:p w:rsidRPr="004F3938" w:rsidR="00DC6906" w:rsidP="00522A18" w:rsidRDefault="00DC6906" w14:paraId="6FE440D5" w14:textId="48E46B9F">
      <w:pPr>
        <w:spacing w:before="120" w:after="120" w:line="360" w:lineRule="auto"/>
        <w:rPr>
          <w:lang w:val="en-GB"/>
        </w:rPr>
      </w:pPr>
      <w:r w:rsidRPr="004F3938">
        <w:rPr>
          <w:lang w:val="en-GB"/>
        </w:rPr>
        <w:t xml:space="preserve">All the above-described income support is contingent on respect for the </w:t>
      </w:r>
      <w:r w:rsidRPr="004F3938">
        <w:rPr>
          <w:b/>
          <w:bCs/>
          <w:lang w:val="en-GB"/>
        </w:rPr>
        <w:t>Good Agricultural and Environmental Conditions (GAECs)</w:t>
      </w:r>
      <w:r w:rsidRPr="004F3938">
        <w:rPr>
          <w:lang w:val="en-GB"/>
        </w:rPr>
        <w:t>. This is a set of 11 legislative requirements and 9 standards relating to climate, water, soil and biodiversity, with which all farmers must comply. Member States must implement all GAECs, but may adapt the definitions and implementation methods. Ireland has gone somewhat beyond the minimum requirements for GAEC 4, GAEC 8, and GAEC 9, while requesting a 2-year derogation on GAEC 2. Ireland did not make use of the option to introduce additional GAECs.</w:t>
      </w:r>
    </w:p>
    <w:p w:rsidRPr="004F3938" w:rsidR="00DC6906" w:rsidP="00522A18" w:rsidRDefault="00DC6906" w14:paraId="22982B82" w14:textId="7E0181CF">
      <w:pPr>
        <w:spacing w:before="120" w:after="120" w:line="360" w:lineRule="auto"/>
        <w:rPr>
          <w:lang w:val="en-GB"/>
        </w:rPr>
      </w:pPr>
      <w:r w:rsidRPr="004F3938">
        <w:rPr>
          <w:lang w:val="en-GB"/>
        </w:rPr>
        <w:t xml:space="preserve">One of the main innovations of the 2023-2027 CAP was the </w:t>
      </w:r>
      <w:r w:rsidRPr="004F3938">
        <w:rPr>
          <w:b/>
          <w:bCs/>
          <w:lang w:val="en-GB"/>
        </w:rPr>
        <w:t>introduction of eco-schemes</w:t>
      </w:r>
      <w:r w:rsidRPr="004F3938">
        <w:rPr>
          <w:lang w:val="en-GB"/>
        </w:rPr>
        <w:t xml:space="preserve"> financed by Pillar I funds. Eco-schemes reward farmers for voluntarily undertaking actions that are beneficial to the climate, environment, water quality, and biodiversity. Ireland is one of six countries to introduce one single multi-dimensional eco-scheme, including a selection of practices for which farmers can receive compensation. Farmers must implement two practices to qualify for payment. The Irish eco-scheme is one of few to not reward pesticide management, but – unlike most – does reward precision agriculture. Farmers receive on average between €70-80/ha for every eligible hectare. The budget for the eco-scheme is 25% of Pillar I funds, amounting to just under €1.5 billion over the 2023-2027 period. As of 2024, 97% of farmers participated in the eco-scheme, with over 100,000 farmers (88%) having opted to implement the Enhanced Space for Nature practice.</w:t>
      </w:r>
    </w:p>
    <w:p w:rsidRPr="004F3938" w:rsidR="00DC6906" w:rsidP="00522A18" w:rsidRDefault="00DC6906" w14:paraId="42C9E515" w14:textId="1ADDD43E">
      <w:pPr>
        <w:spacing w:before="120" w:after="120" w:line="360" w:lineRule="auto"/>
        <w:rPr>
          <w:lang w:val="en-GB"/>
        </w:rPr>
      </w:pPr>
      <w:r w:rsidRPr="004F3938">
        <w:rPr>
          <w:lang w:val="en-GB"/>
        </w:rPr>
        <w:t xml:space="preserve">The last items in Pillar I are a set of specific </w:t>
      </w:r>
      <w:r w:rsidRPr="004F3938">
        <w:rPr>
          <w:b/>
          <w:bCs/>
          <w:lang w:val="en-GB"/>
        </w:rPr>
        <w:t xml:space="preserve">sectoral interventions </w:t>
      </w:r>
      <w:r w:rsidRPr="004F3938">
        <w:rPr>
          <w:lang w:val="en-GB"/>
        </w:rPr>
        <w:t>which support</w:t>
      </w:r>
      <w:r w:rsidRPr="004F3938">
        <w:rPr>
          <w:b/>
          <w:bCs/>
          <w:lang w:val="en-GB"/>
        </w:rPr>
        <w:t xml:space="preserve"> apiculture and the fruit and vegetables sectors</w:t>
      </w:r>
      <w:r w:rsidRPr="004F3938">
        <w:rPr>
          <w:lang w:val="en-GB"/>
        </w:rPr>
        <w:t xml:space="preserve">, and </w:t>
      </w:r>
      <w:r w:rsidRPr="004F3938">
        <w:rPr>
          <w:b/>
          <w:bCs/>
          <w:lang w:val="en-GB"/>
        </w:rPr>
        <w:t xml:space="preserve">coupled support for protein crops. </w:t>
      </w:r>
      <w:r w:rsidRPr="004F3938">
        <w:rPr>
          <w:lang w:val="en-GB"/>
        </w:rPr>
        <w:t>Ireland falls in line with the majority of EU Member States in supporting these sectors. However, compared to other Members, the Irish budget for sectoral interventions is small. Indeed, whereas most MS allocate about 15% of Pillar I funds to coupled support for specific products, Ireland's budget only reaches 1% (€35 million) and supports protein crops exclusively. For fruit and vegetables, the budget is €44 million, whereas €123.000 is dedicated to apiculture. Combined, these account for less than 0,5% of the total CAP budget (including Pillar II), compared to almost 17% in Flanders, 9% in the Netherlands and Italy, and 5% in Spain. As of 2024, coupled support for protein crops covered 18,000 ha, exceeding the target of 12,000 ha. The interventions for apiculture and fruit and vegetables have also reached their targets.</w:t>
      </w:r>
    </w:p>
    <w:p w:rsidRPr="004F3938" w:rsidR="00DC6906" w:rsidP="00522A18" w:rsidRDefault="00DC6906" w14:paraId="56661BB6" w14:textId="77777777">
      <w:pPr>
        <w:spacing w:before="120" w:after="120" w:line="360" w:lineRule="auto"/>
        <w:rPr>
          <w:b/>
          <w:bCs/>
          <w:lang w:val="en-GB"/>
        </w:rPr>
      </w:pPr>
      <w:r w:rsidRPr="004F3938">
        <w:rPr>
          <w:b/>
          <w:bCs/>
          <w:lang w:val="en-GB"/>
        </w:rPr>
        <w:t>Pillar II: Rural Development</w:t>
      </w:r>
    </w:p>
    <w:p w:rsidRPr="004F3938" w:rsidR="00DC6906" w:rsidP="00522A18" w:rsidRDefault="00DC6906" w14:paraId="26420117" w14:textId="77777777">
      <w:pPr>
        <w:spacing w:before="120" w:after="120" w:line="360" w:lineRule="auto"/>
        <w:rPr>
          <w:lang w:val="en-GB"/>
        </w:rPr>
      </w:pPr>
      <w:r w:rsidRPr="004F3938">
        <w:rPr>
          <w:lang w:val="en-GB"/>
        </w:rPr>
        <w:t xml:space="preserve">Ireland's new flagship of Pillar II rural development efforts is </w:t>
      </w:r>
      <w:r w:rsidRPr="004F3938">
        <w:rPr>
          <w:b/>
          <w:bCs/>
          <w:lang w:val="en-GB"/>
        </w:rPr>
        <w:t>ACRES (Agri-Climate Rural Environment Scheme)</w:t>
      </w:r>
      <w:r w:rsidRPr="004F3938">
        <w:rPr>
          <w:lang w:val="en-GB"/>
        </w:rPr>
        <w:t xml:space="preserve">. The purpose of ACRES is to enable up to 50 000 farmers to address a range of climate, environmental, and biodiversity issues. To that effect, ACRES has been allocated €1,5 billion over the 5-year period, making it the largest item on Ireland's Pillar II ledger. The Scheme differentiates between farmers who are active within high priority geographical zones, and those who are not. Farmers outside these zones can access </w:t>
      </w:r>
      <w:r w:rsidRPr="004F3938">
        <w:rPr>
          <w:b/>
          <w:bCs/>
          <w:lang w:val="en-GB"/>
        </w:rPr>
        <w:t>ACRES General</w:t>
      </w:r>
      <w:r w:rsidRPr="004F3938">
        <w:rPr>
          <w:lang w:val="en-GB"/>
        </w:rPr>
        <w:t xml:space="preserve">. This approach remunerates farmers on an individual basis for a range of actions undertaken to protect biodiversity and the environment, not unlike in the Eco-Scheme. The results of these actions are then scored qualitatively, and farmers compensated accordingly to their scores. Farmers in one of the eight high priority geographical zones can instead access </w:t>
      </w:r>
      <w:r w:rsidRPr="004F3938">
        <w:rPr>
          <w:b/>
          <w:bCs/>
          <w:lang w:val="en-GB"/>
        </w:rPr>
        <w:t>ACRES Co-operation</w:t>
      </w:r>
      <w:r w:rsidRPr="004F3938">
        <w:rPr>
          <w:lang w:val="en-GB"/>
        </w:rPr>
        <w:t xml:space="preserve">. In this approach, Co-operation Project (CP) teams are entrusted with setting up cooperation projects across each priority zone. Farmers, advisors, ecologists, CP teams, government agencies, and NGOs work closely together to produce plans that are locally adapted and targeted to address environmental priorities. Farmers receive up to €10 500 per year under ACRES Co-operation, and €7300 per year for ACRES General. An additional €21 million across the 5-year period is earmarked for </w:t>
      </w:r>
      <w:r w:rsidRPr="004F3938">
        <w:rPr>
          <w:b/>
          <w:bCs/>
          <w:lang w:val="en-GB"/>
        </w:rPr>
        <w:t>Agri-environment Climate Training</w:t>
      </w:r>
      <w:r w:rsidRPr="004F3938">
        <w:rPr>
          <w:lang w:val="en-GB"/>
        </w:rPr>
        <w:t xml:space="preserve"> for farmers who participate in ACRES. As of 2024, ACRES had exceeded its targets, reaching 55 000 farmers and covering almost 25% of Irish farmland.</w:t>
      </w:r>
    </w:p>
    <w:p w:rsidRPr="004F3938" w:rsidR="00DC6906" w:rsidP="00522A18" w:rsidRDefault="00DC6906" w14:paraId="4D309F61" w14:textId="4B2413AF">
      <w:pPr>
        <w:spacing w:before="120" w:after="120" w:line="360" w:lineRule="auto"/>
        <w:rPr>
          <w:lang w:val="en-GB"/>
        </w:rPr>
      </w:pPr>
      <w:r w:rsidRPr="004F3938">
        <w:rPr>
          <w:lang w:val="en-GB"/>
        </w:rPr>
        <w:t xml:space="preserve">The second-largest item on the Irish Pillar II budget is </w:t>
      </w:r>
      <w:r w:rsidRPr="004F3938">
        <w:rPr>
          <w:b/>
          <w:bCs/>
          <w:lang w:val="en-GB"/>
        </w:rPr>
        <w:t>support for Areas with Natural Constraints (ANC)</w:t>
      </w:r>
      <w:r w:rsidRPr="004F3938">
        <w:rPr>
          <w:lang w:val="en-GB"/>
        </w:rPr>
        <w:t>. Ireland dedicates almost one-third of its Pillar II funding – equivalent to €1,25 billion – to this programme. This is the second highest rate in the EU, trailing only behind France's 38% and far beyond most other Member States. About half of Irish utilised agricultural area is entitled to ANC support, again placing Ireland toward the top of the list in this category. Land is classified into four categories based on the constraints it poses, and farmers are remunerated on a scale from €70/ha to €250/ha depending also on holding size.</w:t>
      </w:r>
    </w:p>
    <w:p w:rsidRPr="004F3938" w:rsidR="00DC6906" w:rsidP="00522A18" w:rsidRDefault="00DC6906" w14:paraId="5D5F25C7" w14:textId="77777777">
      <w:pPr>
        <w:spacing w:before="120" w:after="120" w:line="360" w:lineRule="auto"/>
        <w:rPr>
          <w:lang w:val="en-GB"/>
        </w:rPr>
      </w:pPr>
      <w:r w:rsidRPr="004F3938">
        <w:rPr>
          <w:lang w:val="en-GB"/>
        </w:rPr>
        <w:t xml:space="preserve">The third-largest item listen under Pillar II in Ireland's CAP National Strategic Plan is the </w:t>
      </w:r>
      <w:r w:rsidRPr="004F3938">
        <w:rPr>
          <w:b/>
          <w:bCs/>
          <w:lang w:val="en-GB"/>
        </w:rPr>
        <w:t xml:space="preserve">On-Farm Capital Investment Scheme. </w:t>
      </w:r>
      <w:r w:rsidRPr="004F3938">
        <w:rPr>
          <w:lang w:val="en-GB"/>
        </w:rPr>
        <w:t>Ireland makes €440 million available to this scheme over the 2023-2027 period, of which €100 million from CAP funding and €340 million from the Irish Rural Development Programme. The aim of this intervention is to provide support to farmers looking to invest in capital projects on their farms. This answers the need to support the adoption of new technologies for environmental efficiency and competitiveness, as well as supporting young farmer sin accessing finance. The scheme offers grant rates of 40%, with an increased rate of 60% for female farmers and young farmers, and a ceiling of €90.000.</w:t>
      </w:r>
    </w:p>
    <w:p w:rsidRPr="004F3938" w:rsidR="00DC6906" w:rsidP="00522A18" w:rsidRDefault="00DC6906" w14:paraId="26391F75" w14:textId="77777777">
      <w:pPr>
        <w:spacing w:before="120" w:after="120" w:line="360" w:lineRule="auto"/>
        <w:rPr>
          <w:lang w:val="en-GB"/>
        </w:rPr>
      </w:pPr>
      <w:r w:rsidRPr="004F3938">
        <w:rPr>
          <w:lang w:val="en-GB"/>
        </w:rPr>
        <w:t xml:space="preserve">The Irish CAP National Strategic Plan further includes three programmes – the </w:t>
      </w:r>
      <w:r w:rsidRPr="004F3938">
        <w:rPr>
          <w:b/>
          <w:bCs/>
          <w:lang w:val="en-GB"/>
        </w:rPr>
        <w:t>Sheep Improvement Scheme (SIS)</w:t>
      </w:r>
      <w:r w:rsidRPr="004F3938">
        <w:rPr>
          <w:lang w:val="en-GB"/>
        </w:rPr>
        <w:t xml:space="preserve">, the </w:t>
      </w:r>
      <w:r w:rsidRPr="004F3938">
        <w:rPr>
          <w:b/>
          <w:bCs/>
          <w:lang w:val="en-GB"/>
        </w:rPr>
        <w:t xml:space="preserve">Suckler Carbon Efficiency Programme (SCEP), </w:t>
      </w:r>
      <w:r w:rsidRPr="004F3938">
        <w:rPr>
          <w:lang w:val="en-GB"/>
        </w:rPr>
        <w:t xml:space="preserve">and the </w:t>
      </w:r>
      <w:r w:rsidRPr="004F3938">
        <w:rPr>
          <w:b/>
          <w:bCs/>
          <w:lang w:val="en-GB"/>
        </w:rPr>
        <w:t xml:space="preserve">Dairy Beef Welfare Scheme (DBWS) – </w:t>
      </w:r>
      <w:r w:rsidRPr="004F3938">
        <w:rPr>
          <w:lang w:val="en-GB"/>
        </w:rPr>
        <w:t>aimed at genetically selecting more productive and healthy livestock and whose budgets sum up to €385 million. Each of these promotes the improvement and monitoring of genetic merit as well as careful treatment of young animals in order to minimise likelihood of disease or lameness and maximise meat and milk production. The SCEP has a budget of €260 million, the SIS has been accorded €100 million, and the DBWS is allocated €25 million. SCEP and SIS both exceeded their targets as of 2024; however, the training component of SCEP envisaged a target of 20,000 beneficiaries, of which only 16,500 were reached. The DBWS payments started in 2025, for which no data is yet available.</w:t>
      </w:r>
    </w:p>
    <w:p w:rsidRPr="004F3938" w:rsidR="00DC6906" w:rsidP="00522A18" w:rsidRDefault="00DC6906" w14:paraId="78788F03" w14:textId="4213ED27">
      <w:pPr>
        <w:spacing w:before="120" w:after="120" w:line="360" w:lineRule="auto"/>
        <w:rPr>
          <w:lang w:val="en-GB"/>
        </w:rPr>
      </w:pPr>
      <w:r w:rsidRPr="004F3938">
        <w:rPr>
          <w:lang w:val="en-GB"/>
        </w:rPr>
        <w:t xml:space="preserve">Another flagship of the Irish CAP National Strategic Plan is the </w:t>
      </w:r>
      <w:r w:rsidRPr="004F3938">
        <w:rPr>
          <w:b/>
          <w:bCs/>
          <w:lang w:val="en-GB"/>
        </w:rPr>
        <w:t>Organic Farming Scheme</w:t>
      </w:r>
      <w:r w:rsidRPr="004F3938">
        <w:rPr>
          <w:lang w:val="en-GB"/>
        </w:rPr>
        <w:t>, whose funding was quintupled from the previous CAP to reach the current €256 million. The aim of this scheme is to promote organic production such that it covers at least 7,5% of utilised agricultural area by 2027. As such, this programme compensates farmers wishing to convert from conventional to organic farming, and supports them for up to two years after the period of conversion. Payments are area-based and differ per sector due to differing conversion costs. Horticulture, tillage, and dairy receive the highest rates. This scheme is part of the EU's ambition for organic farming to cover at least 25% of utilised agricultural area by 2030. While not easily comparable, other Member States have set far more ambitious targets that Ireland has; however, Ireland's organic sector was the third-smallest in the EU in 2020 after Malta and Flanders, covering only 1,7% of utilised agricultural area. As such, the 7,5% target – for which, as of 2024, Ireland is on track – represents a 440% increase in area utilised for organic production.</w:t>
      </w:r>
    </w:p>
    <w:p w:rsidRPr="004F3938" w:rsidR="00DC6906" w:rsidP="00522A18" w:rsidRDefault="00DC6906" w14:paraId="4413592E" w14:textId="77777777">
      <w:pPr>
        <w:spacing w:before="120" w:after="120" w:line="360" w:lineRule="auto"/>
        <w:rPr>
          <w:lang w:val="en-GB"/>
        </w:rPr>
      </w:pPr>
      <w:r w:rsidRPr="004F3938">
        <w:rPr>
          <w:lang w:val="en-GB"/>
        </w:rPr>
        <w:t xml:space="preserve">The </w:t>
      </w:r>
      <w:r w:rsidRPr="004F3938">
        <w:rPr>
          <w:b/>
          <w:bCs/>
          <w:lang w:val="en-GB"/>
        </w:rPr>
        <w:t>LEADER Programme</w:t>
      </w:r>
      <w:r w:rsidRPr="004F3938">
        <w:rPr>
          <w:lang w:val="en-GB"/>
        </w:rPr>
        <w:t xml:space="preserve"> remains a mainstay of rural development policy in the CAP's Pillar II. The purpose of LEADER is to support the community-led development approach to rural development by funding initiatives devised at a local level to address local issues. Funding is given to Local Action Groups to implement pre-defined Local Development Strategies (LDSs) in their local areas. These strategies focus on supporting local SMEs, employment, social inclusion, climate change mitigation, and quality of life. Individual projects are eligible for LEADER funding if they contribute to achieving the aims of the LDS. Up to 100% of the project can be financed by LEADER, with rates varying per type of intervention. In the 2023-2027 period, Ireland has dedicated €180 million to LEADER. This is equivalent to the EU mandated minimum of 5% of Pillar II funding, and below the EU average of about 8%. The LDSs were to be approved in 2025, and projects had yet to be selected; as a result, data on project funding and implementation is not yet available.</w:t>
      </w:r>
    </w:p>
    <w:p w:rsidRPr="004F3938" w:rsidR="00DC6906" w:rsidP="00522A18" w:rsidRDefault="00DC6906" w14:paraId="3551138D" w14:textId="1347F9EA">
      <w:pPr>
        <w:spacing w:before="120" w:after="120" w:line="360" w:lineRule="auto"/>
        <w:rPr>
          <w:lang w:val="en-GB"/>
        </w:rPr>
      </w:pPr>
      <w:r w:rsidRPr="004F3938">
        <w:rPr>
          <w:lang w:val="en-GB"/>
        </w:rPr>
        <w:t xml:space="preserve">A second group of interventions are aimed at fostering knowledge creation and diffusion, research, and innovation. These include the </w:t>
      </w:r>
      <w:r w:rsidRPr="004F3938">
        <w:rPr>
          <w:b/>
          <w:bCs/>
          <w:lang w:val="en-GB"/>
        </w:rPr>
        <w:t>Knowledge Transfer Programme (KTP)</w:t>
      </w:r>
      <w:r w:rsidRPr="004F3938">
        <w:rPr>
          <w:lang w:val="en-GB"/>
        </w:rPr>
        <w:t xml:space="preserve">, the </w:t>
      </w:r>
      <w:r w:rsidRPr="004F3938">
        <w:rPr>
          <w:b/>
          <w:bCs/>
          <w:lang w:val="en-GB"/>
        </w:rPr>
        <w:t>European Innovation Partnership (EIP-AGRI) Operational Groups</w:t>
      </w:r>
      <w:r w:rsidRPr="004F3938">
        <w:rPr>
          <w:lang w:val="en-GB"/>
        </w:rPr>
        <w:t xml:space="preserve">, and the </w:t>
      </w:r>
      <w:r w:rsidRPr="004F3938">
        <w:rPr>
          <w:b/>
          <w:bCs/>
          <w:lang w:val="en-GB"/>
        </w:rPr>
        <w:t xml:space="preserve">Continuous Professional Development (CPD) for Advisors </w:t>
      </w:r>
      <w:r w:rsidRPr="004F3938">
        <w:rPr>
          <w:lang w:val="en-GB"/>
        </w:rPr>
        <w:t>programme. These are endowed with budgets of €71 million, €36 million, and €2 million, respectively over the 5-year period. The KTP creates local Knowledge Transfer Groups which provide farmers with knowledge and skills in accordance with local needs. Under EIP-AGRI, partnerships of agricultural actors are invited to submit proposals for innovative projects relating to competitiveness and modernisation (Stream A) or environment, climate and biodiversity (Stream B). The programme finances project implementation in its entirety and offers up to €10 000 for the development of proposals. Lastly, the CDP scheme provides support for continuous up-skilling of agricultural advisors to allow them to offer high quality support to farmers.</w:t>
      </w:r>
    </w:p>
    <w:p w:rsidRPr="004F3938" w:rsidR="00204AED" w:rsidP="00522A18" w:rsidRDefault="00DC6906" w14:paraId="5E2A3F62" w14:textId="644F6FB9">
      <w:pPr>
        <w:spacing w:before="120" w:after="120" w:line="360" w:lineRule="auto"/>
        <w:rPr>
          <w:b/>
          <w:bCs/>
          <w:u w:val="single"/>
          <w:lang w:val="en-GB"/>
        </w:rPr>
      </w:pPr>
      <w:r w:rsidRPr="004F3938">
        <w:rPr>
          <w:lang w:val="en-GB"/>
        </w:rPr>
        <w:t xml:space="preserve">Lastly, Pillar II finances three minor programmes. The </w:t>
      </w:r>
      <w:r w:rsidRPr="004F3938">
        <w:rPr>
          <w:b/>
          <w:bCs/>
          <w:lang w:val="en-GB"/>
        </w:rPr>
        <w:t>Straw Incorporation Measure</w:t>
      </w:r>
      <w:r w:rsidRPr="004F3938">
        <w:rPr>
          <w:lang w:val="en-GB"/>
        </w:rPr>
        <w:t xml:space="preserve"> makes €50 million available across the 5-year period to farmers who enrich their soil with chopped straw, thereby promoting carbon sequestration in tillage soils, improving soil quality, and boosting water retention. Payments amount to €250/ha for cereal straw and €150/ha for oilseed rape straw. The </w:t>
      </w:r>
      <w:r w:rsidRPr="004F3938">
        <w:rPr>
          <w:b/>
          <w:bCs/>
          <w:lang w:val="en-GB"/>
        </w:rPr>
        <w:t>Collaborative Farming Grant</w:t>
      </w:r>
      <w:r w:rsidRPr="004F3938">
        <w:rPr>
          <w:lang w:val="en-GB"/>
        </w:rPr>
        <w:t xml:space="preserve"> instead provides support for older farmers and encourages succession and generational renewal by contributing to covering legal and advisory costs and tax burdens. This facilitates access to land for young farmers. The programme is endowed with €2 million over the 2023-2027 period. Lastly, the</w:t>
      </w:r>
      <w:r w:rsidRPr="004F3938">
        <w:rPr>
          <w:b/>
          <w:bCs/>
          <w:lang w:val="en-GB"/>
        </w:rPr>
        <w:t xml:space="preserve"> Early Stage Support for Producer Organisations</w:t>
      </w:r>
      <w:r w:rsidRPr="004F3938">
        <w:rPr>
          <w:lang w:val="en-GB"/>
        </w:rPr>
        <w:t xml:space="preserve"> aims to support groups of producers in the beef, sheep, potato, tillage, and horticultural sectors who wish to become recognised Producer Organisations. The programme covers administrative and advisory costs with its budget of €1,5 million over the 5-year period.</w:t>
      </w:r>
    </w:p>
    <w:p w:rsidRPr="004F3938" w:rsidR="00D008DE" w:rsidP="00522A18" w:rsidRDefault="00150F07" w14:paraId="0281BC73" w14:textId="55D14364">
      <w:pPr>
        <w:pStyle w:val="Heading2"/>
        <w:spacing w:before="120" w:after="120" w:line="360" w:lineRule="auto"/>
        <w:ind w:left="720"/>
        <w:rPr>
          <w:rFonts w:cs="Times New Roman"/>
          <w:i/>
          <w:iCs/>
          <w:u w:val="single"/>
          <w:lang w:val="en-GB"/>
        </w:rPr>
      </w:pPr>
      <w:bookmarkStart w:name="_Toc224750028" w:id="14"/>
      <w:r w:rsidRPr="004F3938">
        <w:rPr>
          <w:rFonts w:cs="Times New Roman"/>
          <w:i/>
          <w:iCs/>
          <w:u w:val="single"/>
          <w:lang w:val="en-GB"/>
        </w:rPr>
        <w:t>Italy</w:t>
      </w:r>
      <w:bookmarkEnd w:id="14"/>
    </w:p>
    <w:p w:rsidRPr="004F3938" w:rsidR="00FD6432" w:rsidP="00522A18" w:rsidRDefault="00FD6432" w14:paraId="1119D85F" w14:textId="4B4B3E21">
      <w:pPr>
        <w:spacing w:before="120" w:after="120" w:line="360" w:lineRule="auto"/>
        <w:rPr>
          <w:lang w:val="en-GB"/>
        </w:rPr>
      </w:pPr>
      <w:r w:rsidRPr="004F3938">
        <w:rPr>
          <w:lang w:val="en-GB"/>
        </w:rPr>
        <w:t>Italy submitted its proposal for a CAP Strategic Plan on 31 December 2021, after consultation with stakeholders. On 15 November 2022, Italy submitted a revised proposal, addressing the Commission’s observations on the first draft. The Commission approved this proposal on 2 December 2022</w:t>
      </w:r>
      <w:r w:rsidRPr="004F3938">
        <w:rPr>
          <w:rStyle w:val="FootnoteReference"/>
          <w:lang w:val="en-GB"/>
        </w:rPr>
        <w:footnoteReference w:id="21"/>
      </w:r>
      <w:r w:rsidRPr="004F3938">
        <w:rPr>
          <w:lang w:val="en-GB"/>
        </w:rPr>
        <w:t>. Italy requested the first amendment of their Plan, which has been approved by the Commission on 23 October 2023. The Commission approved Italy’s subsequent amendment requests on 30 September 2024 and on 11 December 2024.</w:t>
      </w:r>
    </w:p>
    <w:p w:rsidRPr="004F3938" w:rsidR="00FD6432" w:rsidP="00522A18" w:rsidRDefault="00FD6432" w14:paraId="278E65E4" w14:textId="77777777">
      <w:pPr>
        <w:spacing w:before="120" w:after="120" w:line="360" w:lineRule="auto"/>
        <w:rPr>
          <w:lang w:val="en-GB"/>
        </w:rPr>
      </w:pPr>
      <w:r w:rsidRPr="004F3938">
        <w:rPr>
          <w:lang w:val="en-GB"/>
        </w:rPr>
        <w:t>Italy's agricultural sector and agri-food system are strong contributors to the country’s economy, accounting for around 2% and 15% of the GDP respectively. Italian agriculture represents a unique mixture of different climates, soils and topography, resulting in one of the most diversified agricultural outputs in the EU.</w:t>
      </w:r>
      <w:r w:rsidRPr="004F3938">
        <w:rPr>
          <w:rStyle w:val="FootnoteReference"/>
          <w:lang w:val="en-GB"/>
        </w:rPr>
        <w:footnoteReference w:id="22"/>
      </w:r>
      <w:r w:rsidRPr="004F3938">
        <w:rPr>
          <w:lang w:val="en-GB"/>
        </w:rPr>
        <w:t xml:space="preserve"> This makes the country one of the largest agricultural producers and food processors in the EU. Italy also has the largest number of agri-food products with Protected Designations of Origin and Protected Geographical Indications recognised by the EU and is currently the main wine producer in the world.</w:t>
      </w:r>
    </w:p>
    <w:p w:rsidRPr="004F3938" w:rsidR="00D7206E" w:rsidP="00522A18" w:rsidRDefault="00FD6432" w14:paraId="4AFBDC86" w14:textId="086EC6E3">
      <w:pPr>
        <w:spacing w:before="120" w:after="120" w:line="360" w:lineRule="auto"/>
        <w:rPr>
          <w:lang w:val="en-GB"/>
        </w:rPr>
      </w:pPr>
      <w:r w:rsidRPr="004F3938">
        <w:rPr>
          <w:lang w:val="en-GB"/>
        </w:rPr>
        <w:t>Italy has around 1.1 million farms, which cover around 12.6 million hectares of the country’s agricultural area. Most Italian farms are small and family-owned, with an average size of 11 hectares</w:t>
      </w:r>
      <w:r w:rsidRPr="004F3938">
        <w:rPr>
          <w:rStyle w:val="FootnoteReference"/>
          <w:lang w:val="en-GB"/>
        </w:rPr>
        <w:footnoteReference w:id="23"/>
      </w:r>
      <w:r w:rsidRPr="004F3938">
        <w:rPr>
          <w:lang w:val="en-GB"/>
        </w:rPr>
        <w:t>. More than 50% of the total area under agricultural use is classified as mountainous or with natural constraints. In total, 53% of the Italian population lives in rural or intermediate areas, with the agriculture and forestry sectors being important economic drivers</w:t>
      </w:r>
      <w:r w:rsidRPr="004F3938">
        <w:rPr>
          <w:rStyle w:val="FootnoteReference"/>
          <w:lang w:val="en-GB"/>
        </w:rPr>
        <w:footnoteReference w:id="24"/>
      </w:r>
      <w:r w:rsidRPr="004F3938">
        <w:rPr>
          <w:lang w:val="en-GB"/>
        </w:rPr>
        <w:t>.</w:t>
      </w:r>
    </w:p>
    <w:p w:rsidRPr="004F3938" w:rsidR="00FD6432" w:rsidP="00522A18" w:rsidRDefault="00FD6432" w14:paraId="7E796694" w14:textId="20A0BB32">
      <w:pPr>
        <w:pStyle w:val="NoSpacing"/>
        <w:spacing w:before="120" w:after="120" w:line="360" w:lineRule="auto"/>
        <w:rPr>
          <w:rFonts w:cs="Times New Roman"/>
          <w:b/>
          <w:bCs/>
          <w:sz w:val="24"/>
          <w:szCs w:val="24"/>
          <w:lang w:val="en-GB"/>
        </w:rPr>
      </w:pPr>
      <w:r w:rsidRPr="004F3938">
        <w:rPr>
          <w:rFonts w:cs="Times New Roman"/>
          <w:b/>
          <w:bCs/>
          <w:sz w:val="24"/>
          <w:szCs w:val="24"/>
          <w:lang w:val="en-GB"/>
        </w:rPr>
        <w:t>CAP Strategic Action Plan in Italy</w:t>
      </w:r>
    </w:p>
    <w:p w:rsidRPr="004F3938" w:rsidR="00FD6432" w:rsidP="00522A18" w:rsidRDefault="00FD6432" w14:paraId="126125DE" w14:textId="77777777">
      <w:pPr>
        <w:spacing w:before="120" w:after="120" w:line="360" w:lineRule="auto"/>
        <w:rPr>
          <w:lang w:val="en-GB"/>
        </w:rPr>
      </w:pPr>
      <w:r w:rsidRPr="004F3938">
        <w:rPr>
          <w:lang w:val="en-GB"/>
        </w:rPr>
        <w:t xml:space="preserve">The </w:t>
      </w:r>
      <w:hyperlink w:history="1" r:id="rId32">
        <w:r w:rsidRPr="004F3938">
          <w:rPr>
            <w:rStyle w:val="Hyperlink"/>
            <w:lang w:val="en-GB"/>
          </w:rPr>
          <w:t>Regulation (EU) 2021/2115</w:t>
        </w:r>
      </w:hyperlink>
      <w:r w:rsidRPr="004F3938">
        <w:rPr>
          <w:lang w:val="en-GB"/>
        </w:rPr>
        <w:t xml:space="preserve"> serves as a framework of binding nature, requiring each Member State to draw up a National strategic plan (CSP) setting out how it will direct the CAP’s funding instruments (i.e. farmer income support and market and rural development measures) to address its national needs and capacities and achieve tangible results on EU-level objectives.</w:t>
      </w:r>
    </w:p>
    <w:p w:rsidRPr="004F3938" w:rsidR="00FD6432" w:rsidP="00522A18" w:rsidRDefault="00FD6432" w14:paraId="33F670EB" w14:textId="77777777">
      <w:pPr>
        <w:spacing w:before="120" w:after="120" w:line="360" w:lineRule="auto"/>
        <w:rPr>
          <w:lang w:val="en-GB"/>
        </w:rPr>
      </w:pPr>
      <w:r w:rsidRPr="004F3938">
        <w:rPr>
          <w:lang w:val="en-GB"/>
        </w:rPr>
        <w:t>Italy is applying social conditionality in the first year of its implementation of its CAP Strategic Plan. i.e., 2023. Several other interventions are also designed, through prioritisation and targeting, to reward investments solicited by companies that use worker safety protocols, involve workers in the management and organisation of activities; ensure the quality of work; or organise training and information activities for employees</w:t>
      </w:r>
      <w:r w:rsidRPr="004F3938">
        <w:rPr>
          <w:rStyle w:val="FootnoteReference"/>
          <w:lang w:val="en-GB"/>
        </w:rPr>
        <w:footnoteReference w:id="25"/>
      </w:r>
      <w:r w:rsidRPr="004F3938">
        <w:rPr>
          <w:lang w:val="en-GB"/>
        </w:rPr>
        <w:t>.</w:t>
      </w:r>
    </w:p>
    <w:p w:rsidRPr="004F3938" w:rsidR="00FD6432" w:rsidP="00522A18" w:rsidRDefault="00FD6432" w14:paraId="1056B4DA" w14:textId="491033EB">
      <w:pPr>
        <w:spacing w:before="120" w:after="120" w:line="360" w:lineRule="auto"/>
        <w:rPr>
          <w:lang w:val="en-GB"/>
        </w:rPr>
      </w:pPr>
      <w:r w:rsidRPr="004F3938">
        <w:rPr>
          <w:lang w:val="en-GB"/>
        </w:rPr>
        <w:t>The budget for implementing the measures described in the CSP of Italy amount to a total of about EUR 36 billion for the five 4-year timeframe of the current CAP cycle. These funds can be split up between around the EUR 28 billion stemming from EU related financial resources and around EUR 8,5 billion out of national funds. The financial resources are implemented via fund-specific interventions</w:t>
      </w:r>
      <w:r w:rsidRPr="004F3938">
        <w:rPr>
          <w:rStyle w:val="FootnoteReference"/>
          <w:lang w:val="en-GB"/>
        </w:rPr>
        <w:footnoteReference w:id="26"/>
      </w:r>
      <w:r w:rsidRPr="004F3938">
        <w:rPr>
          <w:lang w:val="en-GB"/>
        </w:rPr>
        <w:t>.</w:t>
      </w:r>
    </w:p>
    <w:p w:rsidRPr="004F3938" w:rsidR="00FD6432" w:rsidP="00522A18" w:rsidRDefault="00FD6432" w14:paraId="6964BBA0" w14:textId="77777777">
      <w:pPr>
        <w:spacing w:before="120" w:after="120" w:line="360" w:lineRule="auto"/>
        <w:rPr>
          <w:lang w:val="en-GB"/>
        </w:rPr>
      </w:pPr>
      <w:r w:rsidRPr="004F3938">
        <w:rPr>
          <w:lang w:val="en-GB"/>
        </w:rPr>
        <w:t>The principal component of Italy's Pillar I funding is the Basic Income Support for Sustainability (BISS). This programme succeeds the Basic Payment Scheme and allocates approximately €17.6 billion over the 2023-2027 period to be distributed to active farmers based on the size of the holding and the number and value of entitlements held. Average yearly payments are an estimated €167/ha</w:t>
      </w:r>
      <w:r w:rsidRPr="004F3938">
        <w:rPr>
          <w:rStyle w:val="FootnoteReference"/>
          <w:lang w:val="en-GB"/>
        </w:rPr>
        <w:footnoteReference w:id="27"/>
      </w:r>
      <w:r w:rsidRPr="004F3938">
        <w:rPr>
          <w:lang w:val="en-GB"/>
        </w:rPr>
        <w:t>. Overall, 23% of Italy's CAP budget is dedicated to BISS, making it the largest item on the ledger but still well under the EU average of 31%</w:t>
      </w:r>
      <w:r w:rsidRPr="004F3938">
        <w:rPr>
          <w:rStyle w:val="FootnoteReference"/>
          <w:lang w:val="en-GB"/>
        </w:rPr>
        <w:footnoteReference w:id="28"/>
      </w:r>
      <w:r w:rsidRPr="004F3938">
        <w:rPr>
          <w:lang w:val="en-GB"/>
        </w:rPr>
        <w:t>.</w:t>
      </w:r>
    </w:p>
    <w:p w:rsidRPr="004F3938" w:rsidR="00FD6432" w:rsidP="00522A18" w:rsidRDefault="00FD6432" w14:paraId="587EDE50" w14:textId="77777777">
      <w:pPr>
        <w:spacing w:before="120" w:after="120" w:line="360" w:lineRule="auto"/>
        <w:rPr>
          <w:lang w:val="en-GB"/>
        </w:rPr>
      </w:pPr>
      <w:r w:rsidRPr="004F3938">
        <w:rPr>
          <w:lang w:val="en-GB"/>
        </w:rPr>
        <w:t>In addition, farmers may qualify for the Complementary Redistributive Income Support for Sustainability (CRISS), a mandatory scheme which redistributes funding from large farms to small and medium-sized farms. The Italian CAP National Strategic Plan allocates about 10% of Pillar I funds to this programme, thereby satisfying the EU minimum. This is equivalent to €1.75 billion over the 2023-2027 period</w:t>
      </w:r>
      <w:r w:rsidRPr="004F3938">
        <w:rPr>
          <w:rStyle w:val="FootnoteReference"/>
          <w:lang w:val="en-GB"/>
        </w:rPr>
        <w:footnoteReference w:id="29"/>
      </w:r>
      <w:r w:rsidRPr="004F3938">
        <w:rPr>
          <w:lang w:val="en-GB"/>
        </w:rPr>
        <w:t>.</w:t>
      </w:r>
    </w:p>
    <w:p w:rsidRPr="004F3938" w:rsidR="00FD6432" w:rsidP="00522A18" w:rsidRDefault="00FD6432" w14:paraId="16238034" w14:textId="77777777">
      <w:pPr>
        <w:spacing w:before="120" w:after="120" w:line="360" w:lineRule="auto"/>
        <w:rPr>
          <w:lang w:val="en-GB"/>
        </w:rPr>
      </w:pPr>
      <w:r w:rsidRPr="004F3938">
        <w:rPr>
          <w:lang w:val="en-GB"/>
        </w:rPr>
        <w:t>Young farmers also benefit from the Complementary Income Support for Young Farmers (CIS-YF). Under this programme, farmers below the age of 40 who have set up their holding in the previous five years and have attained post-secondary education are entitled to an additional €53/ha on average</w:t>
      </w:r>
      <w:r w:rsidRPr="004F3938">
        <w:rPr>
          <w:rStyle w:val="FootnoteReference"/>
          <w:lang w:val="en-GB"/>
        </w:rPr>
        <w:footnoteReference w:id="30"/>
      </w:r>
      <w:r w:rsidRPr="004F3938">
        <w:rPr>
          <w:lang w:val="en-GB"/>
        </w:rPr>
        <w:t>. The EU mandates that a minimum of 3% of the Pillar I budget be allocated to CIS-YF. As such, Italy sets aside €352 million for CIS-YF over the 5-year period. Italy has attributed a total of €663 million to the purposes of young framers and generational renewal</w:t>
      </w:r>
      <w:r w:rsidRPr="004F3938">
        <w:rPr>
          <w:rStyle w:val="FootnoteReference"/>
          <w:lang w:val="en-GB"/>
        </w:rPr>
        <w:footnoteReference w:id="31"/>
      </w:r>
      <w:r w:rsidRPr="004F3938">
        <w:rPr>
          <w:lang w:val="en-GB"/>
        </w:rPr>
        <w:t>, with around 80000 young farmers profiting from CAP support in Italy, the largest amount in the EU</w:t>
      </w:r>
      <w:r w:rsidRPr="004F3938">
        <w:rPr>
          <w:rStyle w:val="FootnoteReference"/>
          <w:lang w:val="en-GB"/>
        </w:rPr>
        <w:footnoteReference w:id="32"/>
      </w:r>
      <w:r w:rsidRPr="004F3938">
        <w:rPr>
          <w:lang w:val="en-GB"/>
        </w:rPr>
        <w:t>.</w:t>
      </w:r>
    </w:p>
    <w:p w:rsidRPr="004F3938" w:rsidR="00FD6432" w:rsidP="00522A18" w:rsidRDefault="00FD6432" w14:paraId="6AF9F5E6" w14:textId="77777777">
      <w:pPr>
        <w:spacing w:before="120" w:after="120" w:line="360" w:lineRule="auto"/>
        <w:rPr>
          <w:lang w:val="en-GB"/>
        </w:rPr>
      </w:pPr>
      <w:r w:rsidRPr="004F3938">
        <w:rPr>
          <w:lang w:val="en-GB"/>
        </w:rPr>
        <w:t>The last items in Pillar I are a set of specific sectoral interventions which support apiculture, the fruit and vegetables sectors, the olive oil and table olives and the wine sector and coupled support, which accounts for a large variety of sectors, the largest share being cereals including rice</w:t>
      </w:r>
      <w:r w:rsidRPr="004F3938">
        <w:rPr>
          <w:rStyle w:val="FootnoteReference"/>
          <w:lang w:val="en-GB"/>
        </w:rPr>
        <w:footnoteReference w:id="33"/>
      </w:r>
      <w:r w:rsidRPr="004F3938">
        <w:rPr>
          <w:lang w:val="en-GB"/>
        </w:rPr>
        <w:t>. Italy falls in line with the majority of EU Member States in supporting these sectors, with the exception of the Olive oil and table olives sector, which is only covered by few other member states. Compared to other Members, the Italian budget for sectoral interventions is very average, accumulating to 15% of direct payments similar to most other MS allocation to coupled support for specific products (€3.2 billion). For fruit and vegetables, the budget is €1.5 billion, €83 Million is dedicated to apiculture, while the largest support is granted to the wine sector with €1.5 billion and €169 million to the olive sector, €30 million to other sectors rounding up the contributions</w:t>
      </w:r>
      <w:r w:rsidRPr="004F3938">
        <w:rPr>
          <w:rStyle w:val="FootnoteReference"/>
          <w:lang w:val="en-GB"/>
        </w:rPr>
        <w:footnoteReference w:id="34"/>
      </w:r>
      <w:r w:rsidRPr="004F3938">
        <w:rPr>
          <w:lang w:val="en-GB"/>
        </w:rPr>
        <w:t xml:space="preserve"> . Combined, these account for less 9% if the total CAP budget (including Pillar II), compared to almost 17% in Flanders or around 5% in Spain.</w:t>
      </w:r>
    </w:p>
    <w:p w:rsidRPr="004F3938" w:rsidR="00FD6432" w:rsidP="00522A18" w:rsidRDefault="00FD6432" w14:paraId="125B5C70" w14:textId="77777777">
      <w:pPr>
        <w:spacing w:before="120" w:after="120" w:line="360" w:lineRule="auto"/>
        <w:rPr>
          <w:lang w:val="en-GB"/>
        </w:rPr>
      </w:pPr>
      <w:r w:rsidRPr="004F3938">
        <w:rPr>
          <w:lang w:val="en-GB"/>
        </w:rPr>
        <w:t>Italy is one of three Member States (BG, IT and RO) that use the new possibility to assign funds from the direct payments to finance farmers’ contributions to a risk management tool as complementary to the support for risk management under EAFRD, assigning the allowed maximum of 3% of their allocations for direct payments for this purpose.</w:t>
      </w:r>
    </w:p>
    <w:p w:rsidRPr="004F3938" w:rsidR="00FD6432" w:rsidP="00522A18" w:rsidRDefault="00FD6432" w14:paraId="55F5ED1C" w14:textId="77777777">
      <w:pPr>
        <w:spacing w:before="120" w:after="120" w:line="360" w:lineRule="auto"/>
        <w:rPr>
          <w:lang w:val="en-GB"/>
        </w:rPr>
      </w:pPr>
      <w:r w:rsidRPr="004F3938">
        <w:rPr>
          <w:lang w:val="en-GB"/>
        </w:rPr>
        <w:t xml:space="preserve">The largest types of Rural development schemes in the planned CAP budget in Italy account for the Investments scheme (INVEST) and the Environmental, climate and other management commitments (ENVCLIM). The investment schemes account for a total of around €1.9 billion (27.6% of rural development budget) and the ENVCLIM for a total of €2.1 billion (29.9% of rural development budget). The budget for areas with natural or other area-specific constraints includes €664 Million, accounting for 11.6% of the rural development budget, accounting for only 9.5 % of Pillar II payments, which is well below the EU average of 17% </w:t>
      </w:r>
      <w:r w:rsidRPr="004F3938">
        <w:rPr>
          <w:rStyle w:val="FootnoteReference"/>
          <w:lang w:val="en-GB"/>
        </w:rPr>
        <w:footnoteReference w:id="35"/>
      </w:r>
      <w:r w:rsidRPr="004F3938">
        <w:rPr>
          <w:lang w:val="en-GB"/>
        </w:rPr>
        <w:t>.</w:t>
      </w:r>
    </w:p>
    <w:p w:rsidRPr="004F3938" w:rsidR="00D7206E" w:rsidP="00522A18" w:rsidRDefault="00FD6432" w14:paraId="731C6DC2" w14:textId="1CD0A4AB">
      <w:pPr>
        <w:spacing w:before="120" w:after="120" w:line="360" w:lineRule="auto"/>
        <w:rPr>
          <w:lang w:val="en-GB"/>
        </w:rPr>
      </w:pPr>
      <w:r w:rsidRPr="004F3938">
        <w:rPr>
          <w:lang w:val="en-GB"/>
        </w:rPr>
        <w:t>The LEADER Programme remains a mainstay of rural development policy in the CAP's Pillar II. The purpose of LEADER is to support the community-led development approach to rural development by funding initiatives devised at a local level to address local issues. Funding is given to Local Action Groups to implement pre-defined Local Development Strategies (LDSs) in their local areas. In the 2023-2027 period, Italy has dedicated €416 million (6% of EU funding) to LEADER. This is above the EU mandated minimum of 5% of Pillar II funding, and only slightly above to the EU average of about 8%</w:t>
      </w:r>
      <w:r w:rsidRPr="004F3938">
        <w:rPr>
          <w:rStyle w:val="FootnoteReference"/>
          <w:lang w:val="en-GB"/>
        </w:rPr>
        <w:footnoteReference w:id="36"/>
      </w:r>
      <w:r w:rsidRPr="004F3938">
        <w:rPr>
          <w:lang w:val="en-GB"/>
        </w:rPr>
        <w:t>.</w:t>
      </w:r>
    </w:p>
    <w:p w:rsidRPr="004F3938" w:rsidR="00FD6432" w:rsidP="00522A18" w:rsidRDefault="00FD6432" w14:paraId="57CC24A2" w14:textId="0B4A026D">
      <w:pPr>
        <w:pStyle w:val="NoSpacing"/>
        <w:spacing w:before="120" w:after="120" w:line="360" w:lineRule="auto"/>
        <w:rPr>
          <w:rFonts w:cs="Times New Roman"/>
          <w:b/>
          <w:bCs/>
          <w:sz w:val="24"/>
          <w:szCs w:val="24"/>
          <w:lang w:val="en-GB"/>
        </w:rPr>
      </w:pPr>
    </w:p>
    <w:p w:rsidRPr="00D571C2" w:rsidR="00FD6432" w:rsidP="00D571C2" w:rsidRDefault="00FD6432" w14:paraId="7E374556" w14:textId="41766DDC">
      <w:pPr>
        <w:spacing w:before="120" w:after="120" w:line="360" w:lineRule="auto"/>
        <w:rPr>
          <w:lang w:val="en-GB"/>
        </w:rPr>
      </w:pPr>
      <w:r w:rsidRPr="004F3938">
        <w:rPr>
          <w:lang w:val="en-GB"/>
        </w:rPr>
        <w:t>Italy aims to ensure a more targeted and fairer system of financial support to farmers. In this regard, Italy will assign EUR 17.61 billion of its budget to stabilise farmers’ income and will ensure a better and fairer distribution of aid. It will set a maximum ceiling of EUR 2 000 on the value a farmer may receive per hectare as basic income support, starting in 2023. At the same time, 10% of the income support will be dedicated to a redistributive payment on the first hectares of farms, reinforcing support to small and medium-sized farms. The Plan will also focus on strengthening the competitiveness of farmers and improving their position in the supply chain through a better integration of the various actors involved and the modernisation of production facilities</w:t>
      </w:r>
      <w:r w:rsidRPr="004F3938">
        <w:rPr>
          <w:rStyle w:val="FootnoteReference"/>
          <w:lang w:val="en-GB"/>
        </w:rPr>
        <w:footnoteReference w:id="37"/>
      </w:r>
      <w:r w:rsidRPr="004F3938">
        <w:rPr>
          <w:lang w:val="en-GB"/>
        </w:rPr>
        <w:t>.</w:t>
      </w:r>
    </w:p>
    <w:p w:rsidRPr="004F3938" w:rsidR="00F93448" w:rsidP="00522A18" w:rsidRDefault="00FD6432" w14:paraId="2EC715FC" w14:textId="38BD7728">
      <w:pPr>
        <w:spacing w:before="120" w:after="120" w:line="360" w:lineRule="auto"/>
        <w:rPr>
          <w:lang w:val="en-GB"/>
        </w:rPr>
      </w:pPr>
      <w:r w:rsidRPr="004F3938">
        <w:rPr>
          <w:lang w:val="en-GB"/>
        </w:rPr>
        <w:t>In order to tackle these challenges, the Italian CAP Plan focuses on the green transition of the agricultural, food and forestry sectors. To this end, more than 80% of the agricultural area will comply with good agricultural and environmental conditions (GAECs), such as establishing buffer strips along water courses, the maintenance of permanent grassland or providing a minimum soil cover during sensitive periods. Over EUR 10 billion of the Plan’s budget is earmarked for interventions aimed at the climate and environment. In this regard, Italy has designed 34 voluntary schemes that compensate farmers for the additional costs and income loss deriving from the application of more environmental and climate-friendly practices.</w:t>
      </w:r>
    </w:p>
    <w:p w:rsidRPr="004F3938" w:rsidR="00FD6432" w:rsidP="00522A18" w:rsidRDefault="00F93448" w14:paraId="2EA45E8B" w14:textId="1FE5E56D">
      <w:pPr>
        <w:pStyle w:val="NoSpacing"/>
        <w:spacing w:before="120" w:after="120" w:line="360" w:lineRule="auto"/>
        <w:rPr>
          <w:rFonts w:cs="Times New Roman"/>
          <w:b/>
          <w:bCs/>
          <w:sz w:val="24"/>
          <w:szCs w:val="24"/>
          <w:lang w:val="en-GB"/>
        </w:rPr>
      </w:pPr>
      <w:r w:rsidRPr="004F3938">
        <w:rPr>
          <w:rFonts w:cs="Times New Roman"/>
          <w:b/>
          <w:bCs/>
          <w:sz w:val="24"/>
          <w:szCs w:val="24"/>
          <w:lang w:val="en-GB"/>
        </w:rPr>
        <w:t>Socially sustainable CAP</w:t>
      </w:r>
    </w:p>
    <w:p w:rsidRPr="004F3938" w:rsidR="00FD6432" w:rsidP="00522A18" w:rsidRDefault="00FD6432" w14:paraId="72CBC3C6" w14:textId="6BF8DC01">
      <w:pPr>
        <w:spacing w:before="120" w:after="120" w:line="360" w:lineRule="auto"/>
        <w:rPr>
          <w:lang w:val="en-GB"/>
        </w:rPr>
      </w:pPr>
      <w:r w:rsidRPr="004F3938">
        <w:rPr>
          <w:lang w:val="en-GB"/>
        </w:rPr>
        <w:t>Italy’s rural areas face important challenges in terms of depopulation, basic services, infrastructure and quality of life. The abandonment of agricultural activities also undermines the socio-economic vitality of rural areas. Moreover, it supports initiatives to enable access to essential services for workers, in particular seasonal ones, ensuring safety at work, also with a view to combatting labour exploitation. Italy will be among the first Member States to implement the new ‘social conditionality’, a system which intends to improve working conditions in European agriculture, as early as 2023. The Plan also envisages strengthening policies in favour of young farmers, who are often more receptive to innovation and digitalisation. In this regard, the Plan will mobilise a total of EUR 1.03 billion to help them face new challenges and to also attract new farmers to the sector.</w:t>
      </w:r>
    </w:p>
    <w:p w:rsidRPr="004F3938" w:rsidR="00F93448" w:rsidP="00522A18" w:rsidRDefault="00FD6432" w14:paraId="6A628035" w14:textId="579107D5">
      <w:pPr>
        <w:spacing w:before="120" w:after="120" w:line="360" w:lineRule="auto"/>
        <w:rPr>
          <w:lang w:val="en-GB"/>
        </w:rPr>
      </w:pPr>
      <w:r w:rsidRPr="004F3938">
        <w:rPr>
          <w:lang w:val="en-GB"/>
        </w:rPr>
        <w:t>The CSP</w:t>
      </w:r>
      <w:r w:rsidRPr="004F3938" w:rsidR="00B81AD1">
        <w:rPr>
          <w:lang w:val="en-GB"/>
        </w:rPr>
        <w:t xml:space="preserve"> </w:t>
      </w:r>
      <w:r w:rsidRPr="004F3938">
        <w:rPr>
          <w:lang w:val="en-GB"/>
        </w:rPr>
        <w:t>earmarks EUR 730 million for the creation of over 4500 new entrepreneurial opportunities in agriculture targeting the younger generation, women and the long-term unemployed. Additionally, the CSP</w:t>
      </w:r>
      <w:r w:rsidRPr="004F3938" w:rsidR="00B81AD1">
        <w:rPr>
          <w:lang w:val="en-GB"/>
        </w:rPr>
        <w:t xml:space="preserve"> </w:t>
      </w:r>
      <w:r w:rsidRPr="004F3938">
        <w:rPr>
          <w:lang w:val="en-GB"/>
        </w:rPr>
        <w:t>will foster local development strategies reaching 56% of the rural population through local action groups, as well as by developing food districts, bio-districts and smart villages.</w:t>
      </w:r>
    </w:p>
    <w:p w:rsidRPr="004F3938" w:rsidR="00FD6432" w:rsidP="00522A18" w:rsidRDefault="00FD6432" w14:paraId="5B0258A2" w14:textId="77777777">
      <w:pPr>
        <w:pStyle w:val="NoSpacing"/>
        <w:spacing w:before="120" w:after="120" w:line="360" w:lineRule="auto"/>
        <w:rPr>
          <w:rFonts w:cs="Times New Roman"/>
          <w:b/>
          <w:bCs/>
          <w:sz w:val="24"/>
          <w:szCs w:val="24"/>
          <w:lang w:val="en-GB"/>
        </w:rPr>
      </w:pPr>
      <w:r w:rsidRPr="004F3938">
        <w:rPr>
          <w:rFonts w:cs="Times New Roman"/>
          <w:b/>
          <w:bCs/>
          <w:sz w:val="24"/>
          <w:szCs w:val="24"/>
          <w:lang w:val="en-GB"/>
        </w:rPr>
        <w:t>Annual Performance Report 2024</w:t>
      </w:r>
    </w:p>
    <w:p w:rsidRPr="004F3938" w:rsidR="00FD6432" w:rsidP="00522A18" w:rsidRDefault="00FD6432" w14:paraId="040F3458" w14:textId="77777777">
      <w:pPr>
        <w:spacing w:before="120" w:after="120" w:line="360" w:lineRule="auto"/>
        <w:rPr>
          <w:lang w:val="en-GB"/>
        </w:rPr>
      </w:pPr>
      <w:r w:rsidRPr="004F3938">
        <w:rPr>
          <w:lang w:val="en-GB"/>
        </w:rPr>
        <w:t xml:space="preserve">According to Article 134 of Regulation (EU) 2021/2115, EU Member States must provide an annual performance report on the implementation of the CAP Strategic Plan in the previous financial year. For Italy </w:t>
      </w:r>
      <w:hyperlink w:history="1" r:id="rId33">
        <w:r w:rsidRPr="004F3938">
          <w:rPr>
            <w:rStyle w:val="Hyperlink"/>
            <w:lang w:val="en-GB"/>
          </w:rPr>
          <w:t>the latest published report</w:t>
        </w:r>
      </w:hyperlink>
      <w:r w:rsidRPr="004F3938">
        <w:rPr>
          <w:lang w:val="en-GB"/>
        </w:rPr>
        <w:t xml:space="preserve"> was for the year 2024.</w:t>
      </w:r>
    </w:p>
    <w:p w:rsidRPr="004F3938" w:rsidR="00FD6432" w:rsidP="00522A18" w:rsidRDefault="00FD6432" w14:paraId="5657C040" w14:textId="77777777">
      <w:pPr>
        <w:spacing w:before="120" w:after="120" w:line="360" w:lineRule="auto"/>
        <w:rPr>
          <w:lang w:val="en-GB"/>
        </w:rPr>
      </w:pPr>
      <w:r w:rsidRPr="004F3938">
        <w:rPr>
          <w:lang w:val="en-GB"/>
        </w:rPr>
        <w:t>According to the report, the year 2024 was characterised by the actual start of expenditure and the implementation of several planned interventions to contribute progressively to the achievement of the strategic objectives laid out in the Strategic Action Plan</w:t>
      </w:r>
      <w:r w:rsidRPr="004F3938">
        <w:rPr>
          <w:rStyle w:val="FootnoteReference"/>
          <w:lang w:val="en-GB"/>
        </w:rPr>
        <w:footnoteReference w:id="38"/>
      </w:r>
      <w:r w:rsidRPr="004F3938">
        <w:rPr>
          <w:lang w:val="en-GB"/>
        </w:rPr>
        <w:t>. In terms of implementation, disbursements to beneficiaries of direct payments with resources of more than 2 023 billion euro were completed in the financial year. The resources paid out on the areas correspond to more than 9.9 million hectares for the BISS; for CRISS at 4,1 million hectares; for eco-schemes 4.8 million hectares; for coupled income support at 2,5 million hectares</w:t>
      </w:r>
      <w:r w:rsidRPr="004F3938">
        <w:rPr>
          <w:rStyle w:val="FootnoteReference"/>
          <w:lang w:val="en-GB"/>
        </w:rPr>
        <w:footnoteReference w:id="39"/>
      </w:r>
      <w:r w:rsidRPr="004F3938">
        <w:rPr>
          <w:lang w:val="en-GB"/>
        </w:rPr>
        <w:t>.</w:t>
      </w:r>
    </w:p>
    <w:p w:rsidRPr="004F3938" w:rsidR="00FD6432" w:rsidP="00522A18" w:rsidRDefault="00FD6432" w14:paraId="7F773E7F" w14:textId="77777777">
      <w:pPr>
        <w:spacing w:before="120" w:after="120" w:line="360" w:lineRule="auto"/>
        <w:rPr>
          <w:lang w:val="en-GB"/>
        </w:rPr>
      </w:pPr>
      <w:r w:rsidRPr="004F3938">
        <w:rPr>
          <w:lang w:val="en-GB"/>
        </w:rPr>
        <w:t>SRA (</w:t>
      </w:r>
      <w:r w:rsidRPr="004F3938">
        <w:rPr>
          <w:i/>
          <w:lang w:val="en-GB"/>
        </w:rPr>
        <w:t>environmental and climate commitments and other management commitments</w:t>
      </w:r>
      <w:r w:rsidRPr="004F3938">
        <w:rPr>
          <w:lang w:val="en-GB"/>
        </w:rPr>
        <w:t>) disbursed a substantial part of the planned expenditure 2024 (72.52 %). The most important expenditure concerned the payment for the adoption and maintenance of organic farming (SRA29), amounting to approximately EUR 200 million, integrated production (SRA01), with EUR 85 million of resources provided and animal welfare (SRA30), with over EUR 57 million. SRB (</w:t>
      </w:r>
      <w:r w:rsidRPr="004F3938">
        <w:rPr>
          <w:i/>
          <w:lang w:val="en-GB"/>
        </w:rPr>
        <w:t>Natural constraints or other specific territorial constraints</w:t>
      </w:r>
      <w:r w:rsidRPr="004F3938">
        <w:rPr>
          <w:lang w:val="en-GB"/>
        </w:rPr>
        <w:t>) disbursed a substantial part of the planned expenditure 2024 (91.41 %). The most representative measure is support for mountain areas with natural handicaps (SRB01), with more than EUR 185 million of expenditure disbursed and a 96 % increase compared to the programme.</w:t>
      </w:r>
    </w:p>
    <w:p w:rsidRPr="004F3938" w:rsidR="00FD6432" w:rsidP="00522A18" w:rsidRDefault="00FD6432" w14:paraId="1CA599E1" w14:textId="77777777">
      <w:pPr>
        <w:spacing w:before="120" w:after="120" w:line="360" w:lineRule="auto"/>
        <w:rPr>
          <w:lang w:val="en-GB"/>
        </w:rPr>
      </w:pPr>
      <w:r w:rsidRPr="004F3938">
        <w:rPr>
          <w:lang w:val="en-GB"/>
        </w:rPr>
        <w:t>SRE (</w:t>
      </w:r>
      <w:r w:rsidRPr="004F3938">
        <w:rPr>
          <w:i/>
          <w:lang w:val="en-GB"/>
        </w:rPr>
        <w:t>Settlement of young farmers and new agricultural workers and launch of new natural businesses</w:t>
      </w:r>
      <w:r w:rsidRPr="004F3938">
        <w:rPr>
          <w:lang w:val="en-GB"/>
        </w:rPr>
        <w:t>) recorded expenditure on interventions on Young Farmers (SRE01) and launch of new forestry related businesses (SRE03)</w:t>
      </w:r>
      <w:r w:rsidRPr="004F3938">
        <w:rPr>
          <w:rStyle w:val="FootnoteReference"/>
          <w:lang w:val="en-GB"/>
        </w:rPr>
        <w:footnoteReference w:id="40"/>
      </w:r>
      <w:r w:rsidRPr="004F3938">
        <w:rPr>
          <w:lang w:val="en-GB"/>
        </w:rPr>
        <w:t>. In the first year, over 32.000 applications were paid under the Supplementary Income Support for Young Farmers under Direct Payments (CIS-YF), corresponding to an area of up to 662 861.09 hectares, or about 79 % of the planned (837.424 ha) and more than EUR 57 million expenditure. Procedural monitoring records a total of almost EUR 184 million under call, compared to a budget of EUR 681 million for the whole period 23-27. The implementation data show the achievement of the milestone, with 2.676 young farmers compared to 2.500 expected.</w:t>
      </w:r>
      <w:r w:rsidRPr="004F3938">
        <w:rPr>
          <w:rStyle w:val="FootnoteReference"/>
          <w:lang w:val="en-GB"/>
        </w:rPr>
        <w:t xml:space="preserve"> </w:t>
      </w:r>
      <w:r w:rsidRPr="004F3938">
        <w:rPr>
          <w:rStyle w:val="FootnoteReference"/>
          <w:lang w:val="en-GB"/>
        </w:rPr>
        <w:footnoteReference w:id="41"/>
      </w:r>
    </w:p>
    <w:p w:rsidRPr="004F3938" w:rsidR="00FD6432" w:rsidP="00522A18" w:rsidRDefault="00FD6432" w14:paraId="180D1D70" w14:textId="0D341D38">
      <w:pPr>
        <w:spacing w:before="120" w:after="120" w:line="360" w:lineRule="auto"/>
        <w:rPr>
          <w:lang w:val="en-GB"/>
        </w:rPr>
      </w:pPr>
      <w:r w:rsidRPr="004F3938">
        <w:rPr>
          <w:lang w:val="en-GB"/>
        </w:rPr>
        <w:t>The expenditure is valued by LEADER preparatory support– support for the preparation of rural development strategies (SRG05) with EUR 1 000 514 and Promotion of quality products (SRG10) with EUR 965.612, followed by SRG03 Participation in quality schemes with EUR 433.855 and SRG01 Support EIP AGRI operational groups with EUR 44.789. As of 15.10.24, 193 Local Development Strategies (OSH) have been selected, and more will be selected in the coming months</w:t>
      </w:r>
      <w:r w:rsidRPr="004F3938">
        <w:rPr>
          <w:rStyle w:val="FootnoteReference"/>
          <w:lang w:val="en-GB"/>
        </w:rPr>
        <w:footnoteReference w:id="42"/>
      </w:r>
      <w:r w:rsidRPr="004F3938">
        <w:rPr>
          <w:lang w:val="en-GB"/>
        </w:rPr>
        <w:t>. The value achieved in terms of population covered by the 193 OSH strategies selected is 20.925.807 inhabitants.</w:t>
      </w:r>
      <w:r w:rsidRPr="004F3938">
        <w:rPr>
          <w:rStyle w:val="FootnoteReference"/>
          <w:lang w:val="en-GB"/>
        </w:rPr>
        <w:footnoteReference w:id="43"/>
      </w:r>
    </w:p>
    <w:p w:rsidRPr="004F3938" w:rsidR="005537D7" w:rsidP="00522A18" w:rsidRDefault="005537D7" w14:paraId="08B28866" w14:textId="77777777">
      <w:pPr>
        <w:spacing w:before="120" w:after="120" w:line="360" w:lineRule="auto"/>
        <w:jc w:val="left"/>
        <w:rPr>
          <w:b/>
          <w:bCs/>
          <w:u w:val="single"/>
          <w:lang w:val="en-GB"/>
        </w:rPr>
      </w:pPr>
    </w:p>
    <w:p w:rsidRPr="004F3938" w:rsidR="00D008DE" w:rsidP="00522A18" w:rsidRDefault="00150F07" w14:paraId="48C4C715" w14:textId="6921AC6E">
      <w:pPr>
        <w:pStyle w:val="Heading2"/>
        <w:spacing w:before="120" w:after="120" w:line="360" w:lineRule="auto"/>
        <w:ind w:left="720"/>
        <w:rPr>
          <w:rFonts w:cs="Times New Roman"/>
          <w:i/>
          <w:iCs/>
          <w:u w:val="single"/>
          <w:lang w:val="en-GB"/>
        </w:rPr>
      </w:pPr>
      <w:bookmarkStart w:name="_Toc224750029" w:id="15"/>
      <w:r w:rsidRPr="004F3938">
        <w:rPr>
          <w:rFonts w:cs="Times New Roman"/>
          <w:i/>
          <w:iCs/>
          <w:u w:val="single"/>
          <w:lang w:val="en-GB"/>
        </w:rPr>
        <w:t>Romania</w:t>
      </w:r>
      <w:bookmarkEnd w:id="15"/>
    </w:p>
    <w:p w:rsidRPr="004F3938" w:rsidR="00C64F15" w:rsidP="00522A18" w:rsidRDefault="00C64F15" w14:paraId="76D2CF69" w14:textId="77777777">
      <w:pPr>
        <w:spacing w:before="120" w:after="120" w:line="360" w:lineRule="auto"/>
        <w:rPr>
          <w:lang w:val="en-GB"/>
        </w:rPr>
      </w:pPr>
      <w:r w:rsidRPr="004F3938">
        <w:rPr>
          <w:lang w:val="en-GB"/>
        </w:rPr>
        <w:t>Romania submitted its proposal for a CAP Strategic Plan on 28 February 2022, after consultation with stakeholders. On 21 November 2022, Romania submitted a revised proposal, addressing the Commission’s observations on the first draft. The Commission approved this proposal on 7 December 2022</w:t>
      </w:r>
      <w:r w:rsidRPr="004F3938">
        <w:rPr>
          <w:rStyle w:val="FootnoteReference"/>
          <w:lang w:val="en-GB"/>
        </w:rPr>
        <w:footnoteReference w:id="44"/>
      </w:r>
      <w:r w:rsidRPr="004F3938">
        <w:rPr>
          <w:lang w:val="en-GB"/>
        </w:rPr>
        <w:t>. Romania requested the first amendment of their Plan, which has been approved by the Commission on 11 December 2023. This was done in order to better align the different national interventions and the policies and to achieve the objectives of the plan. The changes were made at the level of several interventions (both Pillar I and Pillar II), with most of the changes having no impact on the specific objectives set at programme level</w:t>
      </w:r>
      <w:r w:rsidRPr="004F3938">
        <w:rPr>
          <w:rStyle w:val="FootnoteReference"/>
          <w:lang w:val="en-GB"/>
        </w:rPr>
        <w:footnoteReference w:id="45"/>
      </w:r>
      <w:r w:rsidRPr="004F3938">
        <w:rPr>
          <w:lang w:val="en-GB"/>
        </w:rPr>
        <w:t>.The Commission approved Romania’s subsequent amendment requests on 22 May 2024. It was necessary to amend the implementation strategy of the CAP in order to facilitate implementation and ensure consistency with the new provisions. Adjustments were also made to the budget dedicated to eco-schemes to finance the newly introduced eco-scheme on the maintenance of non-productive areas and for the establishment of new landscape features</w:t>
      </w:r>
      <w:r w:rsidRPr="004F3938">
        <w:rPr>
          <w:rStyle w:val="FootnoteReference"/>
          <w:lang w:val="en-GB"/>
        </w:rPr>
        <w:footnoteReference w:id="46"/>
      </w:r>
    </w:p>
    <w:p w:rsidRPr="004F3938" w:rsidR="00C64F15" w:rsidP="00522A18" w:rsidRDefault="00C64F15" w14:paraId="106BE5C2" w14:textId="77777777">
      <w:pPr>
        <w:spacing w:before="120" w:after="120" w:line="360" w:lineRule="auto"/>
        <w:rPr>
          <w:bCs/>
          <w:iCs/>
          <w:lang w:val="en-GB"/>
        </w:rPr>
      </w:pPr>
      <w:r w:rsidRPr="004F3938">
        <w:rPr>
          <w:bCs/>
          <w:iCs/>
          <w:lang w:val="en-GB"/>
        </w:rPr>
        <w:t>Romania’s agriculture is characterised by a polarised structure with a very large number of small individual holdings, many of which are practicing agriculture on small plots of land for their own consumption and several thousands of large companies</w:t>
      </w:r>
      <w:r w:rsidRPr="004F3938">
        <w:rPr>
          <w:rStyle w:val="FootnoteReference"/>
          <w:bCs/>
          <w:iCs/>
          <w:lang w:val="en-GB"/>
        </w:rPr>
        <w:footnoteReference w:id="47"/>
      </w:r>
      <w:r w:rsidRPr="004F3938">
        <w:rPr>
          <w:bCs/>
          <w:iCs/>
          <w:lang w:val="en-GB"/>
        </w:rPr>
        <w:t>. Romania is the country with the highest number of farmers in the EU, amounting to almost 3.5 million. However, 90% of these are small farms of less than 5 hectares.</w:t>
      </w:r>
    </w:p>
    <w:p w:rsidRPr="004F3938" w:rsidR="008667FD" w:rsidP="00522A18" w:rsidRDefault="00C64F15" w14:paraId="1E9A19A1" w14:textId="71E64919">
      <w:pPr>
        <w:spacing w:before="120" w:after="120" w:line="360" w:lineRule="auto"/>
        <w:rPr>
          <w:bCs/>
          <w:iCs/>
          <w:lang w:val="en-GB"/>
        </w:rPr>
      </w:pPr>
      <w:r w:rsidRPr="004F3938">
        <w:rPr>
          <w:bCs/>
          <w:iCs/>
          <w:lang w:val="en-GB"/>
        </w:rPr>
        <w:t xml:space="preserve">Romania is also one of the countries with the highest share of farmers over 65 years (44.3%). Romania is one of the biggest producers of cereals in the EU and the largest producer of sunflower seeds, honey and plums. The area in Romania used for agriculture constitutes almost 13.5 million hectares (57% of the total area of the country). 23% of the Romanian labour force are employed in agriculture, which is the highest percentage of people employed in agriculture in the EU. </w:t>
      </w:r>
    </w:p>
    <w:p w:rsidRPr="004F3938" w:rsidR="00C64F15" w:rsidP="00522A18" w:rsidRDefault="00C64F15" w14:paraId="177D1C9F" w14:textId="77777777">
      <w:pPr>
        <w:pStyle w:val="NoSpacing"/>
        <w:spacing w:before="120" w:after="120" w:line="360" w:lineRule="auto"/>
        <w:rPr>
          <w:rFonts w:cs="Times New Roman"/>
          <w:b/>
          <w:bCs/>
          <w:sz w:val="24"/>
          <w:szCs w:val="24"/>
          <w:lang w:val="en-GB"/>
        </w:rPr>
      </w:pPr>
      <w:r w:rsidRPr="004F3938">
        <w:rPr>
          <w:rFonts w:cs="Times New Roman"/>
          <w:b/>
          <w:bCs/>
          <w:sz w:val="24"/>
          <w:szCs w:val="24"/>
          <w:lang w:val="en-GB"/>
        </w:rPr>
        <w:t>CAP Strategic Action Plan Romania</w:t>
      </w:r>
    </w:p>
    <w:p w:rsidRPr="004F3938" w:rsidR="00C64F15" w:rsidP="00522A18" w:rsidRDefault="00C64F15" w14:paraId="35BFC047" w14:textId="77777777">
      <w:pPr>
        <w:spacing w:before="120" w:after="120" w:line="360" w:lineRule="auto"/>
        <w:rPr>
          <w:lang w:val="en-GB"/>
        </w:rPr>
      </w:pPr>
      <w:r w:rsidRPr="004F3938">
        <w:rPr>
          <w:lang w:val="en-GB"/>
        </w:rPr>
        <w:t xml:space="preserve">The </w:t>
      </w:r>
      <w:hyperlink w:history="1" r:id="rId34">
        <w:r w:rsidRPr="004F3938">
          <w:rPr>
            <w:rStyle w:val="Hyperlink"/>
            <w:lang w:val="en-GB"/>
          </w:rPr>
          <w:t>Regulation (EU) 2021/2115</w:t>
        </w:r>
      </w:hyperlink>
      <w:r w:rsidRPr="004F3938">
        <w:rPr>
          <w:lang w:val="en-GB"/>
        </w:rPr>
        <w:t xml:space="preserve"> serves as a framework of binding nature, requiring each Member State to draw up a National strategic plan (NSP) setting out how it will direct the CAP’s funding instruments (i.e. farmer income support and market and rural development measures) to address its national needs and capacities and achieve tangible results on EU-level objectives.</w:t>
      </w:r>
    </w:p>
    <w:p w:rsidRPr="004F3938" w:rsidR="00C64F15" w:rsidP="00522A18" w:rsidRDefault="00C64F15" w14:paraId="18402655" w14:textId="77777777">
      <w:pPr>
        <w:spacing w:before="120" w:after="120" w:line="360" w:lineRule="auto"/>
        <w:rPr>
          <w:lang w:val="en-GB"/>
        </w:rPr>
      </w:pPr>
      <w:r w:rsidRPr="004F3938">
        <w:rPr>
          <w:lang w:val="en-GB"/>
        </w:rPr>
        <w:t>The budget for implementing the measures described in the NSP of Romania amount to a total of about 15,8 billion Euros for the five 4-year timeframe of the current CAP cycle. With this amount, the Romanian CAP funds rank in the top five of EU member states. These funds can be split up between around the 14,9 billion Euros stemming from EU related financial resources and around 866 million Euros out of national funds</w:t>
      </w:r>
      <w:r w:rsidRPr="004F3938">
        <w:rPr>
          <w:rStyle w:val="FootnoteReference"/>
          <w:lang w:val="en-GB"/>
        </w:rPr>
        <w:footnoteReference w:id="48"/>
      </w:r>
      <w:r w:rsidRPr="004F3938">
        <w:rPr>
          <w:lang w:val="en-GB"/>
        </w:rPr>
        <w:t>. These founds are mainly distributed between two major areas of CAP funding. Around 9,7 billion Euros are reserved for direct payments to farmers in support of agricultural incomes. This area of economic support is completely funded by contributions from the EU budget. The second large share of the CAP budget accounts for the funds reserved for rural development, accounting for around 5,8 billion Euros for the 4-year period.</w:t>
      </w:r>
    </w:p>
    <w:p w:rsidRPr="004F3938" w:rsidR="00C64F15" w:rsidP="00522A18" w:rsidRDefault="00C64F15" w14:paraId="700B49BE" w14:textId="77777777">
      <w:pPr>
        <w:spacing w:before="120" w:after="120" w:line="360" w:lineRule="auto"/>
        <w:rPr>
          <w:lang w:val="en-GB"/>
        </w:rPr>
      </w:pPr>
      <w:r w:rsidRPr="004F3938">
        <w:rPr>
          <w:lang w:val="en-GB"/>
        </w:rPr>
        <w:t xml:space="preserve">The principal component of Romania's Pillar I funding is the </w:t>
      </w:r>
      <w:r w:rsidRPr="004F3938">
        <w:rPr>
          <w:b/>
          <w:lang w:val="en-GB"/>
        </w:rPr>
        <w:t>Basic Income Support for Sustainability (BISS)</w:t>
      </w:r>
      <w:r w:rsidRPr="004F3938">
        <w:rPr>
          <w:lang w:val="en-GB"/>
        </w:rPr>
        <w:t>. This programme succeeds the Basic Payment Scheme and allocates approximately €9,7 billion over the 2023-2027 period to be distributed to active farmers based on the size of the holding and the number and value of entitlements held. Average yearly payments are an estimated €101/ha</w:t>
      </w:r>
      <w:r w:rsidRPr="004F3938">
        <w:rPr>
          <w:rStyle w:val="FootnoteReference"/>
          <w:lang w:val="en-GB"/>
        </w:rPr>
        <w:footnoteReference w:id="49"/>
      </w:r>
      <w:r w:rsidRPr="004F3938">
        <w:rPr>
          <w:lang w:val="en-GB"/>
        </w:rPr>
        <w:t xml:space="preserve"> . Overall, 30% of Romania's CAP budget is dedicated to BISS, making it the largest item on the ledger and almost equivalent to the EU average of 31%.</w:t>
      </w:r>
    </w:p>
    <w:p w:rsidRPr="004F3938" w:rsidR="00C64F15" w:rsidP="00522A18" w:rsidRDefault="00C64F15" w14:paraId="7C18E712" w14:textId="77777777">
      <w:pPr>
        <w:spacing w:before="120" w:after="120" w:line="360" w:lineRule="auto"/>
        <w:rPr>
          <w:lang w:val="en-GB"/>
        </w:rPr>
      </w:pPr>
      <w:r w:rsidRPr="004F3938">
        <w:rPr>
          <w:lang w:val="en-GB"/>
        </w:rPr>
        <w:t xml:space="preserve">In addition, farmers may qualify for the </w:t>
      </w:r>
      <w:r w:rsidRPr="004F3938">
        <w:rPr>
          <w:b/>
          <w:lang w:val="en-GB"/>
        </w:rPr>
        <w:t>Complementary Redistributive Income Support for Sustainability (CRISS)</w:t>
      </w:r>
      <w:r w:rsidRPr="004F3938">
        <w:rPr>
          <w:lang w:val="en-GB"/>
        </w:rPr>
        <w:t>, a mandatory scheme which redistributes funding from large farms to small and medium-sized farms. The Romanian CAP National Strategic Plan allocates about 10% of Pillar I funds to this programme, thereby satisfying the EU minimum. This is equivalent to €978 million over the 2023-2027 period</w:t>
      </w:r>
      <w:r w:rsidRPr="004F3938">
        <w:rPr>
          <w:rStyle w:val="FootnoteReference"/>
          <w:lang w:val="en-GB"/>
        </w:rPr>
        <w:footnoteReference w:id="50"/>
      </w:r>
      <w:r w:rsidRPr="004F3938">
        <w:rPr>
          <w:lang w:val="en-GB"/>
        </w:rPr>
        <w:t>.</w:t>
      </w:r>
    </w:p>
    <w:p w:rsidRPr="004F3938" w:rsidR="00C64F15" w:rsidP="00522A18" w:rsidRDefault="00C64F15" w14:paraId="626590DA" w14:textId="77777777">
      <w:pPr>
        <w:spacing w:before="120" w:after="120" w:line="360" w:lineRule="auto"/>
        <w:rPr>
          <w:lang w:val="en-GB"/>
        </w:rPr>
      </w:pPr>
      <w:r w:rsidRPr="004F3938">
        <w:rPr>
          <w:lang w:val="en-GB"/>
        </w:rPr>
        <w:t xml:space="preserve">Young farmers also benefit from the </w:t>
      </w:r>
      <w:r w:rsidRPr="004F3938">
        <w:rPr>
          <w:b/>
          <w:lang w:val="en-GB"/>
        </w:rPr>
        <w:t>Complementary Income Support for Young Farmers (CIS-YF)</w:t>
      </w:r>
      <w:r w:rsidRPr="004F3938">
        <w:rPr>
          <w:lang w:val="en-GB"/>
        </w:rPr>
        <w:t>. Under this programme, farmers below the age of 40 who have set up their holding in the previous five years and have attained post-secondary education are entitled to an additional €48/ha on average. The EU mandates that a minimum of 3% of the Pillar I budget be allocated to CIS-YF. As such, Romania sets aside €67 million for CIS-YF over the 5-year period</w:t>
      </w:r>
      <w:r w:rsidRPr="004F3938">
        <w:rPr>
          <w:rStyle w:val="FootnoteReference"/>
          <w:lang w:val="en-GB"/>
        </w:rPr>
        <w:footnoteReference w:id="51"/>
      </w:r>
      <w:r w:rsidRPr="004F3938">
        <w:rPr>
          <w:lang w:val="en-GB"/>
        </w:rPr>
        <w:t>. Romania has attributed a total of €309 million to the purposes of young framers and generational renewal, with around 36000 young farmers profiting from it in Romania, the fourth highest amount in the EU</w:t>
      </w:r>
      <w:r w:rsidRPr="004F3938">
        <w:rPr>
          <w:rStyle w:val="FootnoteReference"/>
          <w:lang w:val="en-GB"/>
        </w:rPr>
        <w:footnoteReference w:id="52"/>
      </w:r>
      <w:r w:rsidRPr="004F3938">
        <w:rPr>
          <w:lang w:val="en-GB"/>
        </w:rPr>
        <w:t>.</w:t>
      </w:r>
    </w:p>
    <w:p w:rsidRPr="004F3938" w:rsidR="00C64F15" w:rsidP="00522A18" w:rsidRDefault="00C64F15" w14:paraId="6D72EA03" w14:textId="77777777">
      <w:pPr>
        <w:spacing w:before="120" w:after="120" w:line="360" w:lineRule="auto"/>
        <w:rPr>
          <w:lang w:val="en-GB"/>
        </w:rPr>
      </w:pPr>
      <w:r w:rsidRPr="004F3938">
        <w:rPr>
          <w:lang w:val="en-GB"/>
        </w:rPr>
        <w:t xml:space="preserve">The last items in Pillar I are a set of </w:t>
      </w:r>
      <w:r w:rsidRPr="004F3938">
        <w:rPr>
          <w:b/>
          <w:lang w:val="en-GB"/>
        </w:rPr>
        <w:t>specific sectoral interventions</w:t>
      </w:r>
      <w:r w:rsidRPr="004F3938">
        <w:rPr>
          <w:lang w:val="en-GB"/>
        </w:rPr>
        <w:t xml:space="preserve"> which support </w:t>
      </w:r>
      <w:r w:rsidRPr="004F3938">
        <w:rPr>
          <w:b/>
          <w:lang w:val="en-GB"/>
        </w:rPr>
        <w:t>apiculture</w:t>
      </w:r>
      <w:r w:rsidRPr="004F3938">
        <w:rPr>
          <w:lang w:val="en-GB"/>
        </w:rPr>
        <w:t xml:space="preserve">, the </w:t>
      </w:r>
      <w:r w:rsidRPr="004F3938">
        <w:rPr>
          <w:b/>
          <w:lang w:val="en-GB"/>
        </w:rPr>
        <w:t>fruit and vegetables</w:t>
      </w:r>
      <w:r w:rsidRPr="004F3938">
        <w:rPr>
          <w:lang w:val="en-GB"/>
        </w:rPr>
        <w:t xml:space="preserve"> sectors and the </w:t>
      </w:r>
      <w:r w:rsidRPr="004F3938">
        <w:rPr>
          <w:b/>
          <w:lang w:val="en-GB"/>
        </w:rPr>
        <w:t xml:space="preserve">wine </w:t>
      </w:r>
      <w:r w:rsidRPr="004F3938">
        <w:rPr>
          <w:lang w:val="en-GB"/>
        </w:rPr>
        <w:t xml:space="preserve">sector and </w:t>
      </w:r>
      <w:r w:rsidRPr="004F3938">
        <w:rPr>
          <w:b/>
          <w:lang w:val="en-GB"/>
        </w:rPr>
        <w:t>coupled support</w:t>
      </w:r>
      <w:r w:rsidRPr="004F3938">
        <w:rPr>
          <w:lang w:val="en-GB"/>
        </w:rPr>
        <w:t>, which accounts for a large variety of sectors, with milk and milk products being the largest</w:t>
      </w:r>
      <w:r w:rsidRPr="004F3938">
        <w:rPr>
          <w:rStyle w:val="FootnoteReference"/>
          <w:lang w:val="en-GB"/>
        </w:rPr>
        <w:footnoteReference w:id="53"/>
      </w:r>
      <w:r w:rsidRPr="004F3938">
        <w:rPr>
          <w:lang w:val="en-GB"/>
        </w:rPr>
        <w:t>. Romania falls in line with the majority of Southern EU Member States in supporting these sectors. Compared to other Members, the Italian budget for sectoral interventions is very average, accumulating to 15% of direct payments similar to most other MS allocation to coupled support for specific products (€182 million)</w:t>
      </w:r>
      <w:r w:rsidRPr="004F3938">
        <w:rPr>
          <w:rStyle w:val="FootnoteReference"/>
          <w:lang w:val="en-GB"/>
        </w:rPr>
        <w:footnoteReference w:id="54"/>
      </w:r>
      <w:r w:rsidRPr="004F3938">
        <w:rPr>
          <w:lang w:val="en-GB"/>
        </w:rPr>
        <w:t>. For fruit and vegetables, the budget is €8.6 million, €60 Million is dedicated to apiculture, while the largest support is granted to the wine sector with €123 Million</w:t>
      </w:r>
      <w:r w:rsidRPr="004F3938">
        <w:rPr>
          <w:rStyle w:val="FootnoteReference"/>
          <w:lang w:val="en-GB"/>
        </w:rPr>
        <w:footnoteReference w:id="55"/>
      </w:r>
      <w:r w:rsidRPr="004F3938">
        <w:rPr>
          <w:lang w:val="en-GB"/>
        </w:rPr>
        <w:t>. Combined, these account for less than 1,1% if the total CAP budget (including Pillar II), compared to almost 17% in Flanders, 9% in the Netherlands and Italy, and 5% in Spain.</w:t>
      </w:r>
    </w:p>
    <w:p w:rsidRPr="004F3938" w:rsidR="00C64F15" w:rsidP="00522A18" w:rsidRDefault="00C64F15" w14:paraId="6C8867BA" w14:textId="77777777">
      <w:pPr>
        <w:spacing w:before="120" w:after="120" w:line="360" w:lineRule="auto"/>
        <w:rPr>
          <w:lang w:val="en-GB"/>
        </w:rPr>
      </w:pPr>
      <w:r w:rsidRPr="004F3938">
        <w:rPr>
          <w:lang w:val="en-GB"/>
        </w:rPr>
        <w:t xml:space="preserve">Romania is one of three Member States (BG, IT and RO) that use the new possibility to assign funds from the direct payments to finance farmers’ </w:t>
      </w:r>
      <w:r w:rsidRPr="004F3938">
        <w:rPr>
          <w:b/>
          <w:lang w:val="en-GB"/>
        </w:rPr>
        <w:t>contributions to a risk management tool</w:t>
      </w:r>
      <w:r w:rsidRPr="004F3938">
        <w:rPr>
          <w:lang w:val="en-GB"/>
        </w:rPr>
        <w:t xml:space="preserve"> as complementary to the support for risk management under EAFRD, assigning the allowed maximum of 3% of their allocations for direct payments for this purpose</w:t>
      </w:r>
      <w:r w:rsidRPr="004F3938">
        <w:rPr>
          <w:rStyle w:val="FootnoteReference"/>
          <w:lang w:val="en-GB"/>
        </w:rPr>
        <w:footnoteReference w:id="56"/>
      </w:r>
      <w:r w:rsidRPr="004F3938">
        <w:rPr>
          <w:lang w:val="en-GB"/>
        </w:rPr>
        <w:t>.</w:t>
      </w:r>
    </w:p>
    <w:p w:rsidRPr="004F3938" w:rsidR="00C64F15" w:rsidP="00522A18" w:rsidRDefault="00C64F15" w14:paraId="4800477A" w14:textId="77777777">
      <w:pPr>
        <w:spacing w:before="120" w:after="120" w:line="360" w:lineRule="auto"/>
        <w:rPr>
          <w:lang w:val="en-GB"/>
        </w:rPr>
      </w:pPr>
      <w:r w:rsidRPr="004F3938">
        <w:rPr>
          <w:lang w:val="en-GB"/>
        </w:rPr>
        <w:t>The largest types of Rural development schemes in the planned CAP budget in Romania account for the Investments scheme (INVEST) and the Environmental, climate and other management commitments (ENVCLIM). The investment schemes account for a total of around €2.4 Billion (41.8% of rural development budget) and the ENVCLIM for a total of €1.7 Billion (29.9% of rural development budget)</w:t>
      </w:r>
      <w:r w:rsidRPr="004F3938">
        <w:rPr>
          <w:rStyle w:val="FootnoteReference"/>
          <w:lang w:val="en-GB"/>
        </w:rPr>
        <w:footnoteReference w:id="57"/>
      </w:r>
      <w:r w:rsidRPr="004F3938">
        <w:rPr>
          <w:lang w:val="en-GB"/>
        </w:rPr>
        <w:t>. The budget for areas with natural or other area-specific constraints includes €564 Million, accounting for 11.6% of the rural development budget, accounting for only 11 % of Pillar II payments, which is below the EU average of 17%</w:t>
      </w:r>
      <w:r w:rsidRPr="004F3938">
        <w:rPr>
          <w:rStyle w:val="FootnoteReference"/>
          <w:lang w:val="en-GB"/>
        </w:rPr>
        <w:footnoteReference w:id="58"/>
      </w:r>
    </w:p>
    <w:p w:rsidRPr="004F3938" w:rsidR="008667FD" w:rsidP="00522A18" w:rsidRDefault="00C64F15" w14:paraId="7585266D" w14:textId="2A8F324E">
      <w:pPr>
        <w:spacing w:before="120" w:after="120" w:line="360" w:lineRule="auto"/>
        <w:rPr>
          <w:lang w:val="en-GB"/>
        </w:rPr>
      </w:pPr>
      <w:r w:rsidRPr="004F3938">
        <w:rPr>
          <w:lang w:val="en-GB"/>
        </w:rPr>
        <w:t xml:space="preserve">The </w:t>
      </w:r>
      <w:r w:rsidRPr="004F3938">
        <w:rPr>
          <w:b/>
          <w:lang w:val="en-GB"/>
        </w:rPr>
        <w:t>LEADER Programme</w:t>
      </w:r>
      <w:r w:rsidRPr="004F3938">
        <w:rPr>
          <w:lang w:val="en-GB"/>
        </w:rPr>
        <w:t xml:space="preserve"> remains a mainstay of rural development policy in the CAP's Pillar II. The purpose of LEADER is to support the community-led development approach to rural development by funding initiatives devised at a local level to address local issues. Funding is given to Local Action Groups to implement pre-defined Local Development Strategies (LDSs) in their local areas. In the 2023-2027 period, Romania has dedicated €424 million to LEADER. This is above the EU mandated minimum of 5% of Pillar II funding, and equivalent to the EU average of about 8%</w:t>
      </w:r>
      <w:r w:rsidRPr="004F3938">
        <w:rPr>
          <w:rStyle w:val="FootnoteReference"/>
          <w:lang w:val="en-GB"/>
        </w:rPr>
        <w:footnoteReference w:id="59"/>
      </w:r>
      <w:r w:rsidRPr="004F3938">
        <w:rPr>
          <w:lang w:val="en-GB"/>
        </w:rPr>
        <w:t>.</w:t>
      </w:r>
    </w:p>
    <w:p w:rsidRPr="004F3938" w:rsidR="00C64F15" w:rsidP="00522A18" w:rsidRDefault="008667FD" w14:paraId="48E61D04" w14:textId="3BC70AD4">
      <w:pPr>
        <w:pStyle w:val="NoSpacing"/>
        <w:spacing w:before="120" w:after="120" w:line="360" w:lineRule="auto"/>
        <w:rPr>
          <w:rFonts w:cs="Times New Roman"/>
          <w:b/>
          <w:bCs/>
          <w:sz w:val="24"/>
          <w:szCs w:val="24"/>
          <w:lang w:val="en-GB"/>
        </w:rPr>
      </w:pPr>
      <w:r w:rsidRPr="004F3938">
        <w:rPr>
          <w:rFonts w:cs="Times New Roman"/>
          <w:b/>
          <w:bCs/>
          <w:sz w:val="24"/>
          <w:szCs w:val="24"/>
          <w:lang w:val="en-GB"/>
        </w:rPr>
        <w:t xml:space="preserve">An economically sustainable and fairer </w:t>
      </w:r>
      <w:r w:rsidRPr="004F3938" w:rsidR="00C64F15">
        <w:rPr>
          <w:rFonts w:cs="Times New Roman"/>
          <w:b/>
          <w:bCs/>
          <w:sz w:val="24"/>
          <w:szCs w:val="24"/>
          <w:lang w:val="en-GB"/>
        </w:rPr>
        <w:t>CAP</w:t>
      </w:r>
      <w:r w:rsidRPr="004F3938" w:rsidR="00C64F15">
        <w:rPr>
          <w:rStyle w:val="FootnoteReference"/>
          <w:rFonts w:cs="Times New Roman"/>
          <w:b/>
          <w:bCs/>
          <w:szCs w:val="24"/>
          <w:lang w:val="en-GB"/>
        </w:rPr>
        <w:footnoteReference w:id="60"/>
      </w:r>
    </w:p>
    <w:p w:rsidRPr="004F3938" w:rsidR="00C64F15" w:rsidP="00522A18" w:rsidRDefault="00C64F15" w14:paraId="3EF40270" w14:textId="77777777">
      <w:pPr>
        <w:spacing w:before="120" w:after="120" w:line="360" w:lineRule="auto"/>
        <w:rPr>
          <w:lang w:val="en-GB"/>
        </w:rPr>
      </w:pPr>
      <w:r w:rsidRPr="004F3938">
        <w:rPr>
          <w:lang w:val="en-GB"/>
        </w:rPr>
        <w:t>The overall profitability and average income of the agricultural sector is low compared to other economic sectors. Increasing farms’ profitability, productivity, market orientation and encouraging younger generations to take up agricultural activities are, thus, key challenges to address.</w:t>
      </w:r>
    </w:p>
    <w:p w:rsidRPr="004F3938" w:rsidR="00C64F15" w:rsidP="00522A18" w:rsidRDefault="00C64F15" w14:paraId="320E5050" w14:textId="77777777">
      <w:pPr>
        <w:spacing w:before="120" w:after="120" w:line="360" w:lineRule="auto"/>
        <w:rPr>
          <w:lang w:val="en-GB"/>
        </w:rPr>
      </w:pPr>
      <w:r w:rsidRPr="004F3938">
        <w:rPr>
          <w:lang w:val="en-GB"/>
        </w:rPr>
        <w:t>To safeguard agricultural income and production levels, almost EUR 1.5 billion will be used for support that is linked to production of specific products paid per hectare or per animal (coupled income support). For a fairer redistribution of financial support, almost EUR 1 billion from the direct payments envelope will be allocated to small and medium-sized farms of less than 50 hectares.</w:t>
      </w:r>
    </w:p>
    <w:p w:rsidRPr="004F3938" w:rsidR="00A44EBB" w:rsidP="00522A18" w:rsidRDefault="00C64F15" w14:paraId="1C545C7C" w14:textId="5289954E">
      <w:pPr>
        <w:spacing w:before="120" w:after="120" w:line="360" w:lineRule="auto"/>
        <w:rPr>
          <w:lang w:val="en-GB"/>
        </w:rPr>
      </w:pPr>
      <w:r w:rsidRPr="004F3938">
        <w:rPr>
          <w:lang w:val="en-GB"/>
        </w:rPr>
        <w:t>Further to the area-based support received through the Plan, an additional EUR 67 million will be redistributed to young farmers. This will contribute to the promotion of generational renewal and safeguarding the future of agricultural production. EUR 663 million will benefit areas affected by natural constraints.</w:t>
      </w:r>
    </w:p>
    <w:p w:rsidRPr="004F3938" w:rsidR="00C64F15" w:rsidP="00582B66" w:rsidRDefault="00C64F15" w14:paraId="324E71B1" w14:textId="66515454">
      <w:pPr>
        <w:pStyle w:val="NoSpacing"/>
        <w:keepNext/>
        <w:keepLines/>
        <w:spacing w:before="120" w:after="120" w:line="360" w:lineRule="auto"/>
        <w:rPr>
          <w:rFonts w:cs="Times New Roman"/>
          <w:b/>
          <w:bCs/>
          <w:sz w:val="24"/>
          <w:szCs w:val="24"/>
          <w:lang w:val="en-GB"/>
        </w:rPr>
      </w:pPr>
      <w:r w:rsidRPr="004F3938">
        <w:rPr>
          <w:rFonts w:cs="Times New Roman"/>
          <w:b/>
          <w:bCs/>
          <w:sz w:val="24"/>
          <w:szCs w:val="24"/>
          <w:lang w:val="en-GB"/>
        </w:rPr>
        <w:t xml:space="preserve">A </w:t>
      </w:r>
      <w:r w:rsidRPr="004F3938" w:rsidR="00A44EBB">
        <w:rPr>
          <w:rFonts w:cs="Times New Roman"/>
          <w:b/>
          <w:bCs/>
          <w:sz w:val="24"/>
          <w:szCs w:val="24"/>
          <w:lang w:val="en-GB"/>
        </w:rPr>
        <w:t>greener</w:t>
      </w:r>
      <w:r w:rsidRPr="004F3938">
        <w:rPr>
          <w:rFonts w:cs="Times New Roman"/>
          <w:b/>
          <w:bCs/>
          <w:sz w:val="24"/>
          <w:szCs w:val="24"/>
          <w:lang w:val="en-GB"/>
        </w:rPr>
        <w:t xml:space="preserve"> CAP</w:t>
      </w:r>
      <w:r w:rsidRPr="004F3938">
        <w:rPr>
          <w:rStyle w:val="FootnoteReference"/>
          <w:rFonts w:cs="Times New Roman"/>
          <w:b/>
          <w:bCs/>
          <w:szCs w:val="24"/>
          <w:lang w:val="en-GB"/>
        </w:rPr>
        <w:footnoteReference w:id="61"/>
      </w:r>
    </w:p>
    <w:p w:rsidRPr="004F3938" w:rsidR="00C64F15" w:rsidP="00582B66" w:rsidRDefault="00C64F15" w14:paraId="066C7131" w14:textId="77777777">
      <w:pPr>
        <w:keepNext/>
        <w:keepLines/>
        <w:spacing w:before="120" w:after="120" w:line="360" w:lineRule="auto"/>
        <w:rPr>
          <w:lang w:val="en-GB"/>
        </w:rPr>
      </w:pPr>
      <w:r w:rsidRPr="004F3938">
        <w:rPr>
          <w:lang w:val="en-GB"/>
        </w:rPr>
        <w:t>The enhanced standards for good agricultural and environmental conditions (GAECs) further increase the environmental and climate ambitions and represent minimal requirements for farmers. For example, on the same plot, farmers will have to implement sustainable crop rotations. In addition, farmers will need to ensure a minimum cover for the soil during the most sensitive climatic period to avoid soil erosion. In order to protect biodiversity, farmers will also need to leave a certain proportion of their land unfarmed.</w:t>
      </w:r>
    </w:p>
    <w:p w:rsidRPr="004F3938" w:rsidR="00115058" w:rsidP="00522A18" w:rsidRDefault="00C64F15" w14:paraId="415166B6" w14:textId="78E93C0D">
      <w:pPr>
        <w:spacing w:before="120" w:after="120" w:line="360" w:lineRule="auto"/>
        <w:rPr>
          <w:lang w:val="en-GB"/>
        </w:rPr>
      </w:pPr>
      <w:r w:rsidRPr="004F3938">
        <w:rPr>
          <w:lang w:val="en-GB"/>
        </w:rPr>
        <w:t>Romania allocates around 25% of the direct payments envelope to eco-schemes, which represent incentives to farmers that go beyond the legal requirements or usual practice in terms of climate and environment. Significant support (41% of the rural development budget) will also be used to encourage environmentally friendly practices</w:t>
      </w:r>
      <w:r w:rsidRPr="004F3938">
        <w:rPr>
          <w:rStyle w:val="FootnoteReference"/>
          <w:lang w:val="en-GB"/>
        </w:rPr>
        <w:footnoteReference w:id="62"/>
      </w:r>
      <w:r w:rsidR="008C4E63">
        <w:rPr>
          <w:lang w:val="en-GB"/>
        </w:rPr>
        <w:t>.</w:t>
      </w:r>
    </w:p>
    <w:p w:rsidRPr="004F3938" w:rsidR="00C64F15" w:rsidP="00522A18" w:rsidRDefault="00115058" w14:paraId="5240283C" w14:textId="46DB138E">
      <w:pPr>
        <w:pStyle w:val="NoSpacing"/>
        <w:spacing w:before="120" w:after="120" w:line="360" w:lineRule="auto"/>
        <w:rPr>
          <w:rFonts w:cs="Times New Roman"/>
          <w:b/>
          <w:bCs/>
          <w:sz w:val="24"/>
          <w:szCs w:val="24"/>
          <w:lang w:val="en-GB"/>
        </w:rPr>
      </w:pPr>
      <w:r w:rsidRPr="004F3938">
        <w:rPr>
          <w:rFonts w:cs="Times New Roman"/>
          <w:b/>
          <w:bCs/>
          <w:sz w:val="24"/>
          <w:szCs w:val="24"/>
          <w:lang w:val="en-GB"/>
        </w:rPr>
        <w:t xml:space="preserve">Socially sustainable </w:t>
      </w:r>
      <w:r w:rsidRPr="004F3938" w:rsidR="00C64F15">
        <w:rPr>
          <w:rFonts w:cs="Times New Roman"/>
          <w:b/>
          <w:bCs/>
          <w:sz w:val="24"/>
          <w:szCs w:val="24"/>
          <w:lang w:val="en-GB"/>
        </w:rPr>
        <w:t>CAP</w:t>
      </w:r>
      <w:r w:rsidRPr="004F3938" w:rsidR="00C64F15">
        <w:rPr>
          <w:rStyle w:val="FootnoteReference"/>
          <w:rFonts w:cs="Times New Roman"/>
          <w:b/>
          <w:bCs/>
          <w:szCs w:val="24"/>
          <w:lang w:val="en-GB"/>
        </w:rPr>
        <w:footnoteReference w:id="63"/>
      </w:r>
    </w:p>
    <w:p w:rsidRPr="004F3938" w:rsidR="00C64F15" w:rsidP="00522A18" w:rsidRDefault="00C64F15" w14:paraId="02546842" w14:textId="77777777">
      <w:pPr>
        <w:spacing w:before="120" w:after="120" w:line="360" w:lineRule="auto"/>
        <w:rPr>
          <w:lang w:val="en-GB"/>
        </w:rPr>
      </w:pPr>
      <w:r w:rsidRPr="004F3938">
        <w:rPr>
          <w:lang w:val="en-GB"/>
        </w:rPr>
        <w:t xml:space="preserve">A significant number of Romanians still live in rural areas and work in agriculture. In order to maintain and further increase the attractiveness of rural areas, Romania’s Plan will support the creation of more than 12 000 jobs in rural areas. Entrepreneurship in rural areas will be promoted through support for farmers that want to diversify their activities (also through non-agricultural activities). LEADER is one of the key interventions of the Plan. In this framework, 206 local development strategies will be put in place (with a support of EUR 500 million), reaching 86% of the rural population. </w:t>
      </w:r>
    </w:p>
    <w:p w:rsidRPr="004F3938" w:rsidR="00115058" w:rsidP="00522A18" w:rsidRDefault="00C64F15" w14:paraId="211E6C52" w14:textId="2338D241">
      <w:pPr>
        <w:spacing w:before="120" w:after="120" w:line="360" w:lineRule="auto"/>
        <w:rPr>
          <w:lang w:val="en-GB"/>
        </w:rPr>
      </w:pPr>
      <w:r w:rsidRPr="004F3938">
        <w:rPr>
          <w:lang w:val="en-GB"/>
        </w:rPr>
        <w:t>Romania expects to support more than 36 000 young farmers with a mix of installation supporting rural areas (EUR 250 million) and complementary income support. Moreover, almost EUR 170 million is reserved for investments supporting the development of the businesses of young farmers.</w:t>
      </w:r>
    </w:p>
    <w:p w:rsidRPr="004F3938" w:rsidR="00C64F15" w:rsidP="00522A18" w:rsidRDefault="00C64F15" w14:paraId="07ED8C49" w14:textId="77777777">
      <w:pPr>
        <w:pStyle w:val="NoSpacing"/>
        <w:spacing w:before="120" w:after="120" w:line="360" w:lineRule="auto"/>
        <w:rPr>
          <w:rFonts w:cs="Times New Roman"/>
          <w:b/>
          <w:bCs/>
          <w:sz w:val="24"/>
          <w:szCs w:val="24"/>
          <w:lang w:val="en-GB"/>
        </w:rPr>
      </w:pPr>
      <w:r w:rsidRPr="004F3938">
        <w:rPr>
          <w:rFonts w:cs="Times New Roman"/>
          <w:b/>
          <w:bCs/>
          <w:sz w:val="24"/>
          <w:szCs w:val="24"/>
          <w:lang w:val="en-GB"/>
        </w:rPr>
        <w:t>Annual Performance Report 2024</w:t>
      </w:r>
      <w:r w:rsidRPr="004F3938">
        <w:rPr>
          <w:rStyle w:val="FootnoteReference"/>
          <w:rFonts w:cs="Times New Roman"/>
          <w:b/>
          <w:bCs/>
          <w:szCs w:val="24"/>
          <w:lang w:val="en-GB"/>
        </w:rPr>
        <w:footnoteReference w:id="64"/>
      </w:r>
    </w:p>
    <w:p w:rsidRPr="004F3938" w:rsidR="00C64F15" w:rsidP="00522A18" w:rsidRDefault="00C64F15" w14:paraId="3F2B902E" w14:textId="77777777">
      <w:pPr>
        <w:spacing w:before="120" w:after="120" w:line="360" w:lineRule="auto"/>
        <w:rPr>
          <w:bCs/>
          <w:iCs/>
          <w:lang w:val="en-GB"/>
        </w:rPr>
      </w:pPr>
      <w:r w:rsidRPr="004F3938">
        <w:rPr>
          <w:bCs/>
          <w:iCs/>
          <w:lang w:val="en-GB"/>
        </w:rPr>
        <w:t>The Annual Performance Report 2024 demonstrates solid implementation for the portion of direct payments and ANC supports, exceeding programmed targets. However, component performance of environmental target is partially, from many elements that should produce effects only in future years, in 2025. The launch of investment programs and supports for young farmers represents an important base for modernizing the agricultural sector, and effects will be seen in future years. Lack of management instruments of risks and remaining a vulnerability remains a major vulnerability.</w:t>
      </w:r>
    </w:p>
    <w:p w:rsidRPr="004F3938" w:rsidR="00C64F15" w:rsidP="00522A18" w:rsidRDefault="00C64F15" w14:paraId="05470F61" w14:textId="50492D27">
      <w:pPr>
        <w:spacing w:before="120" w:after="120" w:line="360" w:lineRule="auto"/>
        <w:rPr>
          <w:bCs/>
          <w:iCs/>
          <w:lang w:val="en-GB"/>
        </w:rPr>
      </w:pPr>
      <w:r w:rsidRPr="004F3938">
        <w:rPr>
          <w:bCs/>
          <w:iCs/>
          <w:lang w:val="en-GB"/>
        </w:rPr>
        <w:t xml:space="preserve">Perspectives for 2025 are positive, considering modifications brought through the amendments to the Strategic Action Plan, which will aim at </w:t>
      </w:r>
      <w:r w:rsidRPr="004F3938" w:rsidR="000D2BFE">
        <w:rPr>
          <w:bCs/>
          <w:iCs/>
          <w:lang w:val="en-GB"/>
        </w:rPr>
        <w:t>making</w:t>
      </w:r>
      <w:r w:rsidRPr="004F3938">
        <w:rPr>
          <w:bCs/>
          <w:iCs/>
          <w:lang w:val="en-GB"/>
        </w:rPr>
        <w:t xml:space="preserve"> eligibility conditions for farmers </w:t>
      </w:r>
      <w:r w:rsidRPr="004F3938" w:rsidR="000D2BFE">
        <w:rPr>
          <w:bCs/>
          <w:iCs/>
          <w:lang w:val="en-GB"/>
        </w:rPr>
        <w:t xml:space="preserve">more flexible </w:t>
      </w:r>
      <w:r w:rsidRPr="004F3938">
        <w:rPr>
          <w:bCs/>
          <w:iCs/>
          <w:lang w:val="en-GB"/>
        </w:rPr>
        <w:t>and consolidating environmental measures. Additionally, digitalization through the AKIS platform will add an additional support in the implementation process.</w:t>
      </w:r>
    </w:p>
    <w:p w:rsidRPr="004F3938" w:rsidR="00C64F15" w:rsidP="00522A18" w:rsidRDefault="00C64F15" w14:paraId="1225A77A" w14:textId="77777777">
      <w:pPr>
        <w:spacing w:before="120" w:after="120" w:line="360" w:lineRule="auto"/>
        <w:rPr>
          <w:bCs/>
          <w:iCs/>
          <w:lang w:val="en-GB"/>
        </w:rPr>
      </w:pPr>
      <w:r w:rsidRPr="004F3938">
        <w:rPr>
          <w:bCs/>
          <w:iCs/>
          <w:lang w:val="en-GB"/>
        </w:rPr>
        <w:t>Support for young farmers (DR-30) had a concluded session with projects under evaluation, and between 200-250 young beneficiaries are expected to receive support weekly depending on budget availability. Additionally, young farmers benefit from the redistributive support scheme (R.6) which achieved 94.49% coverage for small farms, and they can access coupled support programs where 72,440 farms were supported in 2024, well above the initial estimate of 42,000.</w:t>
      </w:r>
    </w:p>
    <w:p w:rsidRPr="004F3938" w:rsidR="00150F07" w:rsidP="00522A18" w:rsidRDefault="00150F07" w14:paraId="524E347A" w14:textId="77777777">
      <w:pPr>
        <w:spacing w:before="120" w:after="120" w:line="360" w:lineRule="auto"/>
        <w:rPr>
          <w:lang w:val="en-GB"/>
        </w:rPr>
      </w:pPr>
    </w:p>
    <w:p w:rsidRPr="004F3938" w:rsidR="00150F07" w:rsidP="00522A18" w:rsidRDefault="00150F07" w14:paraId="537F94E8" w14:textId="77777777">
      <w:pPr>
        <w:pStyle w:val="Heading2"/>
        <w:spacing w:before="120" w:after="120" w:line="360" w:lineRule="auto"/>
        <w:ind w:left="720"/>
        <w:rPr>
          <w:rFonts w:cs="Times New Roman"/>
          <w:i/>
          <w:iCs/>
          <w:u w:val="single"/>
          <w:lang w:val="en-GB"/>
        </w:rPr>
      </w:pPr>
      <w:bookmarkStart w:name="_Toc224750030" w:id="16"/>
      <w:r w:rsidRPr="004F3938">
        <w:rPr>
          <w:rFonts w:cs="Times New Roman"/>
          <w:i/>
          <w:iCs/>
          <w:u w:val="single"/>
          <w:lang w:val="en-GB"/>
        </w:rPr>
        <w:t>Spain</w:t>
      </w:r>
      <w:bookmarkEnd w:id="16"/>
    </w:p>
    <w:p w:rsidRPr="004F3938" w:rsidR="00D60F9F" w:rsidP="00522A18" w:rsidRDefault="00D60F9F" w14:paraId="349EC5F5" w14:textId="77777777">
      <w:pPr>
        <w:spacing w:before="120" w:after="120" w:line="360" w:lineRule="auto"/>
        <w:rPr>
          <w:lang w:val="en-GB"/>
        </w:rPr>
      </w:pPr>
      <w:r w:rsidRPr="004F3938">
        <w:rPr>
          <w:lang w:val="en-GB"/>
        </w:rPr>
        <w:t xml:space="preserve">Spain is a leading agricultural producer on the European market. The country's 800.000 farmers are responsible for half of the EU’s production of olives and for one third of its fruit. It also has exceptionally large productions of vegetables and horticultural products, and of pork. Yet, Spanish farming faces some severe issues. Only 3,4% of the Spanish population lives in rural areas, leaving large parts of the country at serious risk of depopulation. Farming conditions are also limited by natural constraints, as the Spanish territory runs considerable risks related to climate change, irrigation, and soil conditions. Many areas are dry or mountainous, and have suffered from droughts, fires, and erosion. Further, more than 50% of Spanish farms are smaller than 5 ha, and there is a need to attract new entrants and young people into the sector. As a result, the Common Agricultural Policy plays an essential role in the Spanish rural and agricultural setting. In line with the new delivery model of the 2023-2027 CAP, Spain began delineating its CAP Strategic Plan in December 2020. It was approved by the Commission in August 2022, and has since been amended only once, in August 2023. The plan delivers €32,5 billion over 5 years. While Pillar I is financed entirely by EU funds amounting to almost €24 billion (74% of the Spanish CAP budget), Pillar II is co-financed by national funds. The Pillar II budget consists of €5,4 billion from EU funds, complemented by €4 billion from the Spanish national budget, for a total of €9,4 billion over 5 years. Besides this, a further €2,9 billion are directed to sectoral interventions. </w:t>
      </w:r>
    </w:p>
    <w:p w:rsidRPr="004F3938" w:rsidR="00D60F9F" w:rsidP="00522A18" w:rsidRDefault="00D60F9F" w14:paraId="4A1D2AAF" w14:textId="77777777">
      <w:pPr>
        <w:spacing w:before="120" w:after="120" w:line="360" w:lineRule="auto"/>
        <w:rPr>
          <w:lang w:val="en-GB"/>
        </w:rPr>
      </w:pPr>
      <w:r w:rsidRPr="004F3938">
        <w:rPr>
          <w:lang w:val="en-GB"/>
        </w:rPr>
        <w:t>The administration of the Spanish CAP occurs largely at regional level. Pillar I programmes and their delivery systems are mandatory and harmonised throughout the country, but the specific amounts distributed to individuals vary, as do the thresholds and categories used. Pillar II programmes have varying levels of harmonisation. Many programmes exist only in some regions, and the implementation of these programmes can differ significantly. Regions are empowered to delineate which specific actions can be funded by the different Pillar II policy interventions. The following sections delve into the interventions of the Spanish CAP National Strategic Plan, and attempt to give an overview of its implementation.</w:t>
      </w:r>
    </w:p>
    <w:p w:rsidRPr="004F3938" w:rsidR="00D60F9F" w:rsidP="00582B66" w:rsidRDefault="00D60F9F" w14:paraId="5BFB5DE1" w14:textId="77777777">
      <w:pPr>
        <w:keepNext/>
        <w:keepLines/>
        <w:spacing w:before="120" w:after="120" w:line="360" w:lineRule="auto"/>
        <w:rPr>
          <w:b/>
          <w:bCs/>
          <w:lang w:val="en-GB"/>
        </w:rPr>
      </w:pPr>
      <w:r w:rsidRPr="004F3938">
        <w:rPr>
          <w:b/>
          <w:bCs/>
          <w:lang w:val="en-GB"/>
        </w:rPr>
        <w:t>Pillar I: Direct Payments</w:t>
      </w:r>
    </w:p>
    <w:p w:rsidRPr="004F3938" w:rsidR="00D60F9F" w:rsidP="00582B66" w:rsidRDefault="00D60F9F" w14:paraId="554D6691" w14:textId="77777777">
      <w:pPr>
        <w:keepNext/>
        <w:keepLines/>
        <w:spacing w:before="120" w:after="120" w:line="360" w:lineRule="auto"/>
        <w:rPr>
          <w:lang w:val="en-GB"/>
        </w:rPr>
      </w:pPr>
      <w:r w:rsidRPr="004F3938">
        <w:rPr>
          <w:lang w:val="en-GB"/>
        </w:rPr>
        <w:t>The principal component of Spain's Pillar I funding is the </w:t>
      </w:r>
      <w:r w:rsidRPr="004F3938">
        <w:rPr>
          <w:b/>
          <w:bCs/>
          <w:lang w:val="en-GB"/>
        </w:rPr>
        <w:t>Basic Income Support for Sustainability (BISS)</w:t>
      </w:r>
      <w:r w:rsidRPr="004F3938">
        <w:rPr>
          <w:lang w:val="en-GB"/>
        </w:rPr>
        <w:t xml:space="preserve">. Spain destines 51% of Pillar I funds to BISS, equivalent to about €12,3 billion. This represents 36% of total CAP expenditure over the 2023-2027 period, exceeding the EU average of 31%. This sum is distributed to active farmers based on the size of the holding and the value of entitlements held. Spain is undergoing a process of internal convergence to homogenise the value of entitlements within regions. As such, average yearly payments vary between regions. In all regions, however, degressivity is applied to payments above €60.000, with 25% reductions at €60.000-75.000, 50% at €75.000-90.000, and 85% at €90.000-100.000. Payments are capped nationally at €100.000, but to avoid labour market distortions, certain labour costs can be detracted. In any case, no farm can receive more than €200.000 per year. </w:t>
      </w:r>
    </w:p>
    <w:p w:rsidRPr="004F3938" w:rsidR="00D60F9F" w:rsidP="00522A18" w:rsidRDefault="00D60F9F" w14:paraId="15649CC0" w14:textId="77777777">
      <w:pPr>
        <w:spacing w:before="120" w:after="120" w:line="360" w:lineRule="auto"/>
        <w:rPr>
          <w:lang w:val="en-GB"/>
        </w:rPr>
      </w:pPr>
      <w:r w:rsidRPr="004F3938">
        <w:rPr>
          <w:lang w:val="en-GB"/>
        </w:rPr>
        <w:t>Farmers may also qualify for the </w:t>
      </w:r>
      <w:r w:rsidRPr="004F3938">
        <w:rPr>
          <w:b/>
          <w:bCs/>
          <w:lang w:val="en-GB"/>
        </w:rPr>
        <w:t>Complementary Redistributive Income Support for Sustainability (CRISS)</w:t>
      </w:r>
      <w:r w:rsidRPr="004F3938">
        <w:rPr>
          <w:lang w:val="en-GB"/>
        </w:rPr>
        <w:t xml:space="preserve">, a mandatory scheme which redistributes funding from large farms to small and medium-sized farms. The Spanish CAP National Strategic Plan allocates 10% of Pillar I funds to this programme, thereby satisfying the EU minimum. This is equivalent to €2,4 billion over the 2023-2027 period. In Spain, CRISS payments are based on a two-threshold system, in which farms whose size falls between the two thresholds receive the largest benefits. This way, medium-sized farms benefit more than small farms. However, these thresholds are established at regional level; as such, some regions have set the first threshold at 1 ha, thereby including small farms in the higher bracket. </w:t>
      </w:r>
    </w:p>
    <w:p w:rsidRPr="004F3938" w:rsidR="00D60F9F" w:rsidP="00522A18" w:rsidRDefault="00D60F9F" w14:paraId="4FDE1D95" w14:textId="20D1D77F">
      <w:pPr>
        <w:spacing w:before="120" w:after="120" w:line="360" w:lineRule="auto"/>
        <w:rPr>
          <w:lang w:val="en-GB"/>
        </w:rPr>
      </w:pPr>
      <w:r w:rsidRPr="004F3938">
        <w:rPr>
          <w:lang w:val="en-GB"/>
        </w:rPr>
        <w:t>Young farmers also benefit from the </w:t>
      </w:r>
      <w:r w:rsidRPr="004F3938">
        <w:rPr>
          <w:b/>
          <w:bCs/>
          <w:lang w:val="en-GB"/>
        </w:rPr>
        <w:t>Complementary Income Support for Young Farmers (CIS-YF). </w:t>
      </w:r>
      <w:r w:rsidRPr="004F3938">
        <w:rPr>
          <w:lang w:val="en-GB"/>
        </w:rPr>
        <w:t>Under this programme, farmers below the age of 40 who have set up their holding in the previous five years and have completed a common minimum level of training are entitled to an additional hectare-based payment for up to 5 years. The amount of this payment is equivalent to the value of the regional average of entitlements, up to a maximum of 100 ha. For women, this payment is increased by 15%. Spain sets aside €480 million over 5 years for CIS-YF. However, additional resources and benefits are made available for generation</w:t>
      </w:r>
      <w:r w:rsidR="0038567D">
        <w:rPr>
          <w:lang w:val="en-GB"/>
        </w:rPr>
        <w:t>al</w:t>
      </w:r>
      <w:r w:rsidRPr="004F3938">
        <w:rPr>
          <w:lang w:val="en-GB"/>
        </w:rPr>
        <w:t xml:space="preserve"> renewal through other CAP interventions, as well as through separate national and regional policies. Overall, Spain spends 123% of the required minimum on generational renewal, compared to an EU average of 118%. This places it 10</w:t>
      </w:r>
      <w:r w:rsidRPr="004F3938">
        <w:rPr>
          <w:vertAlign w:val="superscript"/>
          <w:lang w:val="en-GB"/>
        </w:rPr>
        <w:t>th</w:t>
      </w:r>
      <w:r w:rsidRPr="004F3938">
        <w:rPr>
          <w:lang w:val="en-GB"/>
        </w:rPr>
        <w:t xml:space="preserve"> in terms of proportion spent on youth programmes. </w:t>
      </w:r>
    </w:p>
    <w:p w:rsidRPr="004F3938" w:rsidR="00D60F9F" w:rsidP="00522A18" w:rsidRDefault="00D60F9F" w14:paraId="1721C0F0" w14:textId="77777777">
      <w:pPr>
        <w:spacing w:before="120" w:after="120" w:line="360" w:lineRule="auto"/>
        <w:rPr>
          <w:lang w:val="en-GB"/>
        </w:rPr>
      </w:pPr>
      <w:r w:rsidRPr="004F3938">
        <w:rPr>
          <w:lang w:val="en-GB"/>
        </w:rPr>
        <w:t>One of the main innovations of the 2023-2027 CAP was the </w:t>
      </w:r>
      <w:r w:rsidRPr="004F3938">
        <w:rPr>
          <w:b/>
          <w:bCs/>
          <w:lang w:val="en-GB"/>
        </w:rPr>
        <w:t>introduction of eco-schemes</w:t>
      </w:r>
      <w:r w:rsidRPr="004F3938">
        <w:rPr>
          <w:lang w:val="en-GB"/>
        </w:rPr>
        <w:t> financed by Pillar I funds. Eco-schemes reward farmers for voluntarily undertaking actions that are beneficial to the climate, environment, water quality, and biodiversity. The Spanish NSP foresees 7 eco-schemes for different land uses. For instance, pastoral land has access to eco-schemes P1 and P2, whereas woodlands have access to eco-schemes P5, P6, and P7. Eco-scheme payments are not based on the type of practice implemented but rather on land use: humid pastoral lands, for instance, receive a set €62/ha. In addition, beyond a certain hectare threshold, payments are reduced by 30%. The Spanish NSP predicts that eco-schemes should be able to be implemented in 70-80% of agricultural land. The total budget for the eco-schemes amounts about €5,5 billion over the 5-year period, equivalent to about 23% of Pillar I funds.</w:t>
      </w:r>
    </w:p>
    <w:p w:rsidRPr="004F3938" w:rsidR="00D60F9F" w:rsidP="00522A18" w:rsidRDefault="00D60F9F" w14:paraId="04F36892" w14:textId="77777777">
      <w:pPr>
        <w:spacing w:before="120" w:after="120" w:line="360" w:lineRule="auto"/>
        <w:rPr>
          <w:lang w:val="en-GB"/>
        </w:rPr>
      </w:pPr>
      <w:r w:rsidRPr="004F3938">
        <w:rPr>
          <w:lang w:val="en-GB"/>
        </w:rPr>
        <w:t xml:space="preserve">The final item on the Pillar I budget is a set of 14 </w:t>
      </w:r>
      <w:r w:rsidRPr="004F3938">
        <w:rPr>
          <w:b/>
          <w:bCs/>
          <w:lang w:val="en-GB"/>
        </w:rPr>
        <w:t>coupled support programmes (CIS)</w:t>
      </w:r>
      <w:r w:rsidRPr="004F3938">
        <w:rPr>
          <w:lang w:val="en-GB"/>
        </w:rPr>
        <w:t xml:space="preserve">. These consist of payments granted for the production of specific crops or animal products, which are identified as being particularly economically or socially vulnerable. Seven of these programmes are oriented toward the livestock sector, for the production of meat and dairy products. The largest envelope, equivalent to 27% of the coupled support budget, dedicates €933 million throughout the 2023-2027 period to extensive cattle ranching. Extensive and semi-extensive goat and sheep farming receives €660 million (19,4% of the budget) and sustainable cow milk production benefits from €610 million (18%). Among the other sectors supported are protein crops, rice, beets, tomatoes, nuts and dried fruits, and olives. In total, Spain allocates approximately €3,4 billion – equivalent to 14% of its Pillar I funds - to coupled support over the five-year period. As such, Spain – like most Member States - reaches the maximum CIS ceiling of 13%, and surpasses it as a result of exceptions which apply. </w:t>
      </w:r>
    </w:p>
    <w:p w:rsidRPr="004F3938" w:rsidR="00D60F9F" w:rsidP="00522A18" w:rsidRDefault="00D60F9F" w14:paraId="08FF510E" w14:textId="77777777">
      <w:pPr>
        <w:spacing w:before="120" w:after="120" w:line="360" w:lineRule="auto"/>
        <w:rPr>
          <w:lang w:val="en-GB"/>
        </w:rPr>
      </w:pPr>
      <w:r w:rsidRPr="004F3938">
        <w:rPr>
          <w:lang w:val="en-GB"/>
        </w:rPr>
        <w:t>All the above-described income support is contingent on respect for the </w:t>
      </w:r>
      <w:r w:rsidRPr="004F3938">
        <w:rPr>
          <w:b/>
          <w:bCs/>
          <w:lang w:val="en-GB"/>
        </w:rPr>
        <w:t>Good Agricultural and Environmental Conditions (GAECs)</w:t>
      </w:r>
      <w:r w:rsidRPr="004F3938">
        <w:rPr>
          <w:lang w:val="en-GB"/>
        </w:rPr>
        <w:t xml:space="preserve">. This is a set of 11 legislative requirements and 10 standards relating to climate, water, soil and biodiversity, with which all farmers must comply. </w:t>
      </w:r>
    </w:p>
    <w:p w:rsidRPr="004F3938" w:rsidR="00D60F9F" w:rsidP="00522A18" w:rsidRDefault="00D60F9F" w14:paraId="45D53969" w14:textId="77777777">
      <w:pPr>
        <w:spacing w:before="120" w:after="120" w:line="360" w:lineRule="auto"/>
        <w:rPr>
          <w:b/>
          <w:bCs/>
          <w:lang w:val="en-GB"/>
        </w:rPr>
      </w:pPr>
      <w:r w:rsidRPr="004F3938">
        <w:rPr>
          <w:b/>
          <w:bCs/>
          <w:lang w:val="en-GB"/>
        </w:rPr>
        <w:t>Sectoral Interventions</w:t>
      </w:r>
    </w:p>
    <w:p w:rsidRPr="004F3938" w:rsidR="00D60F9F" w:rsidP="00522A18" w:rsidRDefault="00D60F9F" w14:paraId="20085B3F" w14:textId="77777777">
      <w:pPr>
        <w:spacing w:before="120" w:after="120" w:line="360" w:lineRule="auto"/>
        <w:rPr>
          <w:lang w:val="en-GB"/>
        </w:rPr>
      </w:pPr>
      <w:r w:rsidRPr="004F3938">
        <w:rPr>
          <w:lang w:val="en-GB"/>
        </w:rPr>
        <w:t xml:space="preserve">Separately from Pillar I and Pillar II, Spain sets aside approximately €2,9 billion for </w:t>
      </w:r>
      <w:r w:rsidRPr="004F3938">
        <w:rPr>
          <w:b/>
          <w:bCs/>
          <w:lang w:val="en-GB"/>
        </w:rPr>
        <w:t>sectoral interventions</w:t>
      </w:r>
      <w:r w:rsidRPr="004F3938">
        <w:rPr>
          <w:lang w:val="en-GB"/>
        </w:rPr>
        <w:t xml:space="preserve"> in three sectors: </w:t>
      </w:r>
      <w:r w:rsidRPr="004F3938">
        <w:rPr>
          <w:b/>
          <w:bCs/>
          <w:lang w:val="en-GB"/>
        </w:rPr>
        <w:t>fruits and vegetables</w:t>
      </w:r>
      <w:r w:rsidRPr="004F3938">
        <w:rPr>
          <w:lang w:val="en-GB"/>
        </w:rPr>
        <w:t xml:space="preserve">, </w:t>
      </w:r>
      <w:r w:rsidRPr="004F3938">
        <w:rPr>
          <w:b/>
          <w:bCs/>
          <w:lang w:val="en-GB"/>
        </w:rPr>
        <w:t>apiculture</w:t>
      </w:r>
      <w:r w:rsidRPr="004F3938">
        <w:rPr>
          <w:lang w:val="en-GB"/>
        </w:rPr>
        <w:t xml:space="preserve">, and </w:t>
      </w:r>
      <w:r w:rsidRPr="004F3938">
        <w:rPr>
          <w:b/>
          <w:bCs/>
          <w:lang w:val="en-GB"/>
        </w:rPr>
        <w:t>wine</w:t>
      </w:r>
      <w:r w:rsidRPr="004F3938">
        <w:rPr>
          <w:lang w:val="en-GB"/>
        </w:rPr>
        <w:t>. This envelope finances programmes that are defined on the basis of the needs and issues of each sector and can cover a wide variety of aspects, from the promotion of products to innovation, investment support, disease control, and the reduction of environmental and climate impacts. The wine sector is the largest beneficiary, receiving about €1 billion over the 2023-2027 period, 5% of which must be dedicated to environmental objectives. The fruit and vegetable sector receives roughly €810 million, of which 15% goes to environmental initiatives and 2% to research. Lastly, apiculture receives approximately €95 million over the five-year period. Support for these sectors is mandated by the EU, but Spain falls in line with the majority of EU Member States in not taking advantage of the option to additionally support other sectors. Spain allocates about 5% of its CAP budget to sectoral support – this is the fifth largest proportion in the EU, after Flanders (17%), Italy and the Netherlands (both just under 9%), and Portugal (5,5%).</w:t>
      </w:r>
    </w:p>
    <w:p w:rsidRPr="004F3938" w:rsidR="00D60F9F" w:rsidP="00522A18" w:rsidRDefault="00D60F9F" w14:paraId="7BA13B27" w14:textId="77777777">
      <w:pPr>
        <w:spacing w:before="120" w:after="120" w:line="360" w:lineRule="auto"/>
        <w:rPr>
          <w:b/>
          <w:bCs/>
          <w:lang w:val="en-GB"/>
        </w:rPr>
      </w:pPr>
      <w:r w:rsidRPr="004F3938">
        <w:rPr>
          <w:b/>
          <w:bCs/>
          <w:lang w:val="en-GB"/>
        </w:rPr>
        <w:t>Pillar II: Rural Development</w:t>
      </w:r>
    </w:p>
    <w:p w:rsidRPr="004F3938" w:rsidR="00D60F9F" w:rsidP="00522A18" w:rsidRDefault="00D60F9F" w14:paraId="73673B01" w14:textId="77777777">
      <w:pPr>
        <w:spacing w:before="120" w:after="120" w:line="360" w:lineRule="auto"/>
        <w:rPr>
          <w:lang w:val="en-GB"/>
        </w:rPr>
      </w:pPr>
      <w:r w:rsidRPr="004F3938">
        <w:rPr>
          <w:lang w:val="en-GB"/>
        </w:rPr>
        <w:t xml:space="preserve">Spain's Pillar II structure stands out in that about 44% of its budget is dedicated to various forms of </w:t>
      </w:r>
      <w:r w:rsidRPr="004F3938">
        <w:rPr>
          <w:b/>
          <w:bCs/>
          <w:lang w:val="en-GB"/>
        </w:rPr>
        <w:t>investment support</w:t>
      </w:r>
      <w:r w:rsidRPr="004F3938">
        <w:rPr>
          <w:lang w:val="en-GB"/>
        </w:rPr>
        <w:t xml:space="preserve">. This equates to almost €3,7 billion across 5 years and is slightly above the EU average proportional spending on investment support. These funds are distributed amongst 15 different investment programmes. The largest of these is the programme for investments in modernisation and farm improvements, which dedicates €650 million over 5 years to upsizing and upscaling production, to supporting collective investments by groups or associations of producers, and to offering continuity and start-up support to young farmers. The second-largest investment programme instead dedicates about €450 million over the 2023-2027 period to the prevention of damage to forests, including forest fire prevention, among others. A further €400 million is directed toward the efficient management of water through modernisation investments of irrigation systems and water infrastructures. Substantial programmes also exist for investments in public service provisions aimed at protecting biodiversity and the environment, and servicing rural areas. </w:t>
      </w:r>
    </w:p>
    <w:p w:rsidRPr="004F3938" w:rsidR="00D60F9F" w:rsidP="00522A18" w:rsidRDefault="00D60F9F" w14:paraId="5A4F8EAC" w14:textId="77777777">
      <w:pPr>
        <w:spacing w:before="120" w:after="120" w:line="360" w:lineRule="auto"/>
        <w:rPr>
          <w:lang w:val="en-GB"/>
        </w:rPr>
      </w:pPr>
      <w:r w:rsidRPr="004F3938">
        <w:rPr>
          <w:lang w:val="en-GB"/>
        </w:rPr>
        <w:t xml:space="preserve">The second largest item on the Spanish Pillar II budget consists of </w:t>
      </w:r>
      <w:r w:rsidRPr="004F3938">
        <w:rPr>
          <w:b/>
          <w:bCs/>
          <w:lang w:val="en-GB"/>
        </w:rPr>
        <w:t>agri-environment-climate commitments (AECCs)</w:t>
      </w:r>
      <w:r w:rsidRPr="004F3938">
        <w:rPr>
          <w:lang w:val="en-GB"/>
        </w:rPr>
        <w:t>. This item is present in all CAP NSPs but is particularly extensive in Spain, where it consists of 13 different commitments largely related to the preservation of biodiversity and natural habitats. The largest of these by far is a commitment of near €1 billion over the 5-year period to organic farming, which offers hectare-based payments to those who adopt organic practices. A commitment of about €212 million over the same period is dedicated to maintaining and recovering agricultural practices and crops which benefit soils and biodiversity, and another €140 million to support apiculture, pollination, and plant diversity. Other commitments include sustainable management of grasslands, support for traditional agricultural activities, and the safeguarding of native breeds and varieties, among others. Combined, these commitments account for about €1,8 billion over 5 years, equal to 22% of the Pillar II budget. Spain is one of only 3 Member States which dedicate programmes to promoting certification schemes, one of 4 which support bioeconomy energy efficiency, and one of 6 which promote precision farming.</w:t>
      </w:r>
    </w:p>
    <w:p w:rsidRPr="004F3938" w:rsidR="00D60F9F" w:rsidP="00522A18" w:rsidRDefault="00D60F9F" w14:paraId="39213952" w14:textId="77777777">
      <w:pPr>
        <w:spacing w:before="120" w:after="120" w:line="360" w:lineRule="auto"/>
        <w:rPr>
          <w:lang w:val="en-GB"/>
        </w:rPr>
      </w:pPr>
      <w:r w:rsidRPr="004F3938">
        <w:rPr>
          <w:lang w:val="en-GB"/>
        </w:rPr>
        <w:t xml:space="preserve">The next largest item on the Pillar II budget is </w:t>
      </w:r>
      <w:r w:rsidRPr="004F3938">
        <w:rPr>
          <w:b/>
          <w:bCs/>
          <w:lang w:val="en-GB"/>
        </w:rPr>
        <w:t>cooperation</w:t>
      </w:r>
      <w:r w:rsidRPr="004F3938">
        <w:rPr>
          <w:lang w:val="en-GB"/>
        </w:rPr>
        <w:t xml:space="preserve">. With a budget of almost €1 billion over the 2023-2027 period, it represents 14% of Pillar II spending. This envelope comprises the </w:t>
      </w:r>
      <w:r w:rsidRPr="004F3938">
        <w:rPr>
          <w:b/>
          <w:bCs/>
          <w:lang w:val="en-GB"/>
        </w:rPr>
        <w:t>LEADER</w:t>
      </w:r>
      <w:r w:rsidRPr="004F3938">
        <w:rPr>
          <w:lang w:val="en-GB"/>
        </w:rPr>
        <w:t xml:space="preserve"> programme, as well as the European Innovation Partnership for Agriculture (EIP-AGRI) and 7 other cooperation interventions. LEADER is the biggest beneficiary item in this group, with a budget of €720 million over 5 years. This represents 10% of Pillar II spending – compared to the mandated minimum of 5% and an EU average of 7,7% – making Spain the third-largest spender on LEADER. The programme supports a community-led approach to rural development by funding local initiatives that address local issues. Funding is given to Local Action Groups to implement strategies and fund projects aimed at supporting local SMEs, employment, social inclusion, climate change mitigation, and quality of life. The second biggest instrument in the cooperation envelope is </w:t>
      </w:r>
      <w:r w:rsidRPr="004F3938">
        <w:rPr>
          <w:b/>
          <w:bCs/>
          <w:lang w:val="en-GB"/>
        </w:rPr>
        <w:t>EIP-AGRI</w:t>
      </w:r>
      <w:r w:rsidRPr="004F3938">
        <w:rPr>
          <w:lang w:val="en-GB"/>
        </w:rPr>
        <w:t>, which receives €170 million over 5 years. Under EIP-AGRI, partnerships of agricultural actors are invited to submit proposals for innovative projects relating to competitiveness and modernisation or environment, climate and biodiversity. A third instrument, endowed with €70 million over the same period, aims to promote information and marketing for products that participate in quality or geographical indication schemes. Notably, Galicia and the Basque Country deny funding to promotions that include sexist messages, uphold traditional gender roles, or otherwise misrepresent women. Other minor cooperation instruments facilitate intergenerational transfers of farm ownership, support environmental initiatives, fund rural development projects, and promote the creation of producer associations.</w:t>
      </w:r>
    </w:p>
    <w:p w:rsidRPr="004F3938" w:rsidR="00D60F9F" w:rsidP="00522A18" w:rsidRDefault="00D60F9F" w14:paraId="4AA0DAA7" w14:textId="2E7095F3">
      <w:pPr>
        <w:spacing w:before="120" w:after="120" w:line="360" w:lineRule="auto"/>
        <w:rPr>
          <w:lang w:val="en-GB"/>
        </w:rPr>
      </w:pPr>
      <w:r w:rsidRPr="004F3938">
        <w:rPr>
          <w:lang w:val="en-GB"/>
        </w:rPr>
        <w:t xml:space="preserve">Approximately 9% of the Spanish Pillar II budget is dedicated to </w:t>
      </w:r>
      <w:r w:rsidRPr="004F3938">
        <w:rPr>
          <w:b/>
          <w:bCs/>
          <w:lang w:val="en-GB"/>
        </w:rPr>
        <w:t>Areas with Natural Constraints (ANCs)</w:t>
      </w:r>
      <w:r w:rsidRPr="004F3938">
        <w:rPr>
          <w:lang w:val="en-GB"/>
        </w:rPr>
        <w:t>, total</w:t>
      </w:r>
      <w:r w:rsidR="008C4E63">
        <w:rPr>
          <w:lang w:val="en-GB"/>
        </w:rPr>
        <w:t>l</w:t>
      </w:r>
      <w:r w:rsidRPr="004F3938">
        <w:rPr>
          <w:lang w:val="en-GB"/>
        </w:rPr>
        <w:t xml:space="preserve">ing €614 million between 2023 and 2027, with an additional €60 million for areas covered by Natura 2000 and the Water Framework Directive. These per-hectare payments vary by region and offer additional support to producers who farm in areas that are mountainous, dry, have poor soil, or are otherwise considered constrained. Despite about 20-30% of Spanish utilized agricultural land being considered subject to natural constraints, Spain dedicates very little funding to this item compared to other Member States. The EU average stands at about 17%, spearheaded by France's 38% and Ireland's 32%. In fact, only Denmark spends less on ANCs than Spain, proportionally. </w:t>
      </w:r>
    </w:p>
    <w:p w:rsidRPr="004F3938" w:rsidR="00D60F9F" w:rsidP="00522A18" w:rsidRDefault="00D60F9F" w14:paraId="17F106AC" w14:textId="77777777">
      <w:pPr>
        <w:spacing w:before="120" w:after="120" w:line="360" w:lineRule="auto"/>
        <w:rPr>
          <w:lang w:val="en-GB"/>
        </w:rPr>
      </w:pPr>
      <w:r w:rsidRPr="004F3938">
        <w:rPr>
          <w:lang w:val="en-GB"/>
        </w:rPr>
        <w:t xml:space="preserve">However, Spain compares favourably to other countries regarding support for </w:t>
      </w:r>
      <w:r w:rsidRPr="004F3938">
        <w:rPr>
          <w:b/>
          <w:bCs/>
          <w:lang w:val="en-GB"/>
        </w:rPr>
        <w:t>young farmers, new farmers, and rural business start-up subsidies</w:t>
      </w:r>
      <w:r w:rsidRPr="004F3938">
        <w:rPr>
          <w:lang w:val="en-GB"/>
        </w:rPr>
        <w:t>. The Spanish CAP NSP sets aside 8% of Pillar II funding for specific interventions on these issues, amounting to about €650 million over the 5-year period. Most of these funds are distributed in the form of lump-sum payments of up to €100.000 to young farmers, with added benefits for female farmers. At regional level, additional financial instruments such as loans with beneficial conditions are available. A smaller instrument also offers lump-sum payments to new entrants. In Navarra, a specific programme offers lump-sums of up to €100.000 to individuals opening new businesses tied to agriculture and forestry, or to farmers trying to diversify their income.</w:t>
      </w:r>
    </w:p>
    <w:p w:rsidRPr="004F3938" w:rsidR="00A91BE1" w:rsidP="00522A18" w:rsidRDefault="00D60F9F" w14:paraId="3666CC43" w14:textId="28607598">
      <w:pPr>
        <w:spacing w:before="120" w:after="120" w:line="360" w:lineRule="auto"/>
        <w:rPr>
          <w:lang w:val="en-GB"/>
        </w:rPr>
      </w:pPr>
      <w:r w:rsidRPr="004F3938">
        <w:rPr>
          <w:lang w:val="en-GB"/>
        </w:rPr>
        <w:t xml:space="preserve">The last item on the Spanish Pillar II ledger is support for </w:t>
      </w:r>
      <w:r w:rsidRPr="004F3938">
        <w:rPr>
          <w:b/>
          <w:bCs/>
          <w:lang w:val="en-GB"/>
        </w:rPr>
        <w:t>knowledge exchange and information sharing</w:t>
      </w:r>
      <w:r w:rsidRPr="004F3938">
        <w:rPr>
          <w:lang w:val="en-GB"/>
        </w:rPr>
        <w:t xml:space="preserve">. Spain dedicates about €72 million to the </w:t>
      </w:r>
      <w:r w:rsidRPr="004F3938">
        <w:rPr>
          <w:b/>
          <w:bCs/>
          <w:lang w:val="en-GB"/>
        </w:rPr>
        <w:t>Agricultural Knowledge and Innovation System (AKIS)</w:t>
      </w:r>
      <w:r w:rsidRPr="004F3938">
        <w:rPr>
          <w:lang w:val="en-GB"/>
        </w:rPr>
        <w:t>, and a further €110 million for agricultural advisory services across the 2023-2027 period. This makes Spain one of the EU's top investors on knowledge and information exchange. The abovementioned programmes support vocational training; on-farm demonstrations and informational activities; support for training advisors; short-term exchanges and visits linked to the management of agricultural, forestry, and rural businesses; and support for the creation, provision, and utilisation of advisory services. In total, these instruments receive about 2% of Spain's Pillar II budget.</w:t>
      </w:r>
    </w:p>
    <w:p w:rsidR="00225314" w:rsidRDefault="00225314" w14:paraId="1383FD6A" w14:textId="77777777">
      <w:pPr>
        <w:spacing w:after="160" w:line="278" w:lineRule="auto"/>
        <w:jc w:val="left"/>
        <w:rPr>
          <w:rFonts w:eastAsiaTheme="majorEastAsia"/>
          <w:b/>
          <w:color w:val="0E2841" w:themeColor="text2"/>
          <w:sz w:val="30"/>
          <w:szCs w:val="40"/>
          <w:lang w:val="en-GB"/>
        </w:rPr>
      </w:pPr>
      <w:bookmarkStart w:name="_Toc125632262" w:id="17"/>
      <w:r>
        <w:rPr>
          <w:lang w:val="en-GB"/>
        </w:rPr>
        <w:br w:type="page"/>
      </w:r>
    </w:p>
    <w:p w:rsidR="000E2F35" w:rsidP="00522A18" w:rsidRDefault="000E2F35" w14:paraId="5E496F28" w14:textId="55E6D4F1">
      <w:pPr>
        <w:pStyle w:val="Heading1"/>
        <w:spacing w:before="120" w:after="120" w:line="360" w:lineRule="auto"/>
        <w:rPr>
          <w:rFonts w:cs="Times New Roman"/>
          <w:lang w:val="en-GB"/>
        </w:rPr>
      </w:pPr>
      <w:bookmarkStart w:name="_Toc224750031" w:id="18"/>
      <w:r w:rsidRPr="004F3938">
        <w:rPr>
          <w:rFonts w:cs="Times New Roman"/>
          <w:lang w:val="en-GB"/>
        </w:rPr>
        <w:t xml:space="preserve">3. </w:t>
      </w:r>
      <w:r w:rsidRPr="004F3938" w:rsidR="00A91BE1">
        <w:rPr>
          <w:rFonts w:cs="Times New Roman"/>
          <w:lang w:val="en-GB"/>
        </w:rPr>
        <w:t xml:space="preserve">Primary data: </w:t>
      </w:r>
      <w:bookmarkStart w:name="_Toc125732190" w:id="19"/>
      <w:bookmarkEnd w:id="17"/>
      <w:r w:rsidRPr="004F3938" w:rsidR="00150F07">
        <w:rPr>
          <w:rFonts w:cs="Times New Roman"/>
          <w:lang w:val="en-GB"/>
        </w:rPr>
        <w:t>Effectiveness</w:t>
      </w:r>
      <w:bookmarkEnd w:id="18"/>
    </w:p>
    <w:p w:rsidRPr="00225314" w:rsidR="00225314" w:rsidP="00225314" w:rsidRDefault="00225314" w14:paraId="3E16ED70" w14:textId="77777777">
      <w:pPr>
        <w:rPr>
          <w:lang w:val="en-GB"/>
        </w:rPr>
      </w:pPr>
    </w:p>
    <w:p w:rsidRPr="004F3938" w:rsidR="00A644D2" w:rsidP="00522A18" w:rsidRDefault="0098180A" w14:paraId="4A6374A8" w14:textId="247124D3">
      <w:pPr>
        <w:pStyle w:val="Heading2"/>
        <w:spacing w:before="120" w:after="120" w:line="360" w:lineRule="auto"/>
        <w:rPr>
          <w:rFonts w:cs="Times New Roman"/>
          <w:lang w:val="en-GB"/>
        </w:rPr>
      </w:pPr>
      <w:bookmarkStart w:name="_Toc224750032" w:id="20"/>
      <w:r w:rsidRPr="004F3938">
        <w:rPr>
          <w:rFonts w:cs="Times New Roman"/>
          <w:lang w:val="en-GB"/>
        </w:rPr>
        <w:t>3.1</w:t>
      </w:r>
      <w:r w:rsidRPr="004F3938">
        <w:rPr>
          <w:rFonts w:cs="Times New Roman"/>
          <w:lang w:val="en-GB"/>
        </w:rPr>
        <w:tab/>
      </w:r>
      <w:bookmarkEnd w:id="19"/>
      <w:r w:rsidRPr="004F3938" w:rsidR="00150F07">
        <w:rPr>
          <w:rFonts w:cs="Times New Roman"/>
          <w:u w:val="single"/>
          <w:lang w:val="en-GB"/>
        </w:rPr>
        <w:t xml:space="preserve">Information gathered in stakeholder meetings </w:t>
      </w:r>
      <w:r w:rsidRPr="004F3938" w:rsidR="00C21FB0">
        <w:rPr>
          <w:rFonts w:cs="Times New Roman"/>
          <w:u w:val="single"/>
          <w:lang w:val="en-GB"/>
        </w:rPr>
        <w:t>and written contributions</w:t>
      </w:r>
      <w:bookmarkEnd w:id="20"/>
    </w:p>
    <w:p w:rsidRPr="004F3938" w:rsidR="00833403" w:rsidP="00522A18" w:rsidRDefault="00833403" w14:paraId="2C485635" w14:textId="77777777">
      <w:pPr>
        <w:spacing w:before="120" w:after="120" w:line="360" w:lineRule="auto"/>
        <w:rPr>
          <w:b/>
          <w:bCs/>
          <w:lang w:val="en-GB"/>
        </w:rPr>
      </w:pPr>
    </w:p>
    <w:p w:rsidRPr="001823DF" w:rsidR="00833403" w:rsidP="001823DF" w:rsidRDefault="00833403" w14:paraId="4BDF91B4" w14:textId="52B8EFB3">
      <w:pPr>
        <w:pStyle w:val="Heading2"/>
        <w:spacing w:before="120" w:after="120" w:line="360" w:lineRule="auto"/>
        <w:ind w:left="720"/>
        <w:rPr>
          <w:i/>
          <w:iCs/>
          <w:lang w:val="en-GB"/>
        </w:rPr>
      </w:pPr>
      <w:bookmarkStart w:name="_Toc224750033" w:id="21"/>
      <w:r w:rsidRPr="004F3938">
        <w:rPr>
          <w:i/>
          <w:iCs/>
          <w:lang w:val="en-GB"/>
        </w:rPr>
        <w:t>Fair Income for Farmers (SO1)</w:t>
      </w:r>
      <w:bookmarkEnd w:id="21"/>
    </w:p>
    <w:p w:rsidRPr="00C75145" w:rsidR="00420D62" w:rsidP="00C75145" w:rsidRDefault="00420D62" w14:paraId="3E0BCD8E" w14:textId="0FF0BB24">
      <w:pPr>
        <w:rPr>
          <w:b/>
          <w:bCs/>
          <w:sz w:val="24"/>
          <w:szCs w:val="32"/>
          <w:u w:val="single"/>
          <w:lang w:val="en-GB"/>
        </w:rPr>
      </w:pPr>
      <w:r w:rsidRPr="00C75145">
        <w:rPr>
          <w:rFonts w:eastAsiaTheme="majorEastAsia"/>
          <w:b/>
          <w:bCs/>
          <w:u w:val="single"/>
          <w:lang w:val="en-GB"/>
        </w:rPr>
        <w:t>Austria</w:t>
      </w:r>
    </w:p>
    <w:p w:rsidRPr="00215826" w:rsidR="00420D62" w:rsidP="00420D62" w:rsidRDefault="00420D62" w14:paraId="65D99088" w14:textId="77777777">
      <w:pPr>
        <w:spacing w:before="120" w:after="120" w:line="360" w:lineRule="auto"/>
        <w:jc w:val="left"/>
        <w:rPr>
          <w:b/>
          <w:bCs/>
          <w:i/>
          <w:iCs/>
          <w:lang w:val="en-GB"/>
        </w:rPr>
      </w:pPr>
      <w:r w:rsidRPr="00215826">
        <w:rPr>
          <w:b/>
          <w:bCs/>
          <w:i/>
          <w:iCs/>
          <w:lang w:val="en-GB"/>
        </w:rPr>
        <w:t>In brief:</w:t>
      </w:r>
    </w:p>
    <w:p w:rsidRPr="00C75145" w:rsidR="00420D62" w:rsidP="008338C6" w:rsidRDefault="00420D62" w14:paraId="668AAA57" w14:textId="77777777">
      <w:pPr>
        <w:pStyle w:val="ListParagraph"/>
        <w:numPr>
          <w:ilvl w:val="0"/>
          <w:numId w:val="17"/>
        </w:numPr>
        <w:spacing w:before="120" w:after="120" w:line="360" w:lineRule="auto"/>
        <w:rPr>
          <w:b/>
          <w:bCs/>
          <w:i/>
          <w:iCs/>
          <w:lang w:val="en-GB"/>
        </w:rPr>
      </w:pPr>
      <w:r w:rsidRPr="00C75145">
        <w:rPr>
          <w:rFonts w:eastAsiaTheme="majorEastAsia"/>
          <w:b/>
          <w:bCs/>
          <w:i/>
          <w:iCs/>
          <w:lang w:val="en-GB"/>
        </w:rPr>
        <w:t>Income stabilisation and volatility</w:t>
      </w:r>
    </w:p>
    <w:p w:rsidRPr="00C75145" w:rsidR="00420D62" w:rsidP="008338C6" w:rsidRDefault="00420D62" w14:paraId="70B5ABE3" w14:textId="77777777">
      <w:pPr>
        <w:pStyle w:val="ListParagraph"/>
        <w:numPr>
          <w:ilvl w:val="0"/>
          <w:numId w:val="17"/>
        </w:numPr>
        <w:spacing w:before="120" w:after="120" w:line="360" w:lineRule="auto"/>
        <w:rPr>
          <w:b/>
          <w:bCs/>
          <w:i/>
          <w:iCs/>
          <w:lang w:val="en-GB"/>
        </w:rPr>
      </w:pPr>
      <w:r w:rsidRPr="00C75145">
        <w:rPr>
          <w:rFonts w:eastAsiaTheme="majorEastAsia"/>
          <w:b/>
          <w:bCs/>
          <w:i/>
          <w:iCs/>
          <w:lang w:val="en-GB"/>
        </w:rPr>
        <w:t>Direct payments and rural development measures</w:t>
      </w:r>
    </w:p>
    <w:p w:rsidRPr="00C75145" w:rsidR="00420D62" w:rsidP="008338C6" w:rsidRDefault="00420D62" w14:paraId="04900CF8" w14:textId="77777777">
      <w:pPr>
        <w:pStyle w:val="ListParagraph"/>
        <w:numPr>
          <w:ilvl w:val="0"/>
          <w:numId w:val="17"/>
        </w:numPr>
        <w:spacing w:before="120" w:after="120" w:line="360" w:lineRule="auto"/>
        <w:rPr>
          <w:b/>
          <w:bCs/>
          <w:i/>
          <w:iCs/>
          <w:lang w:val="en-GB"/>
        </w:rPr>
      </w:pPr>
      <w:r w:rsidRPr="00C75145">
        <w:rPr>
          <w:rFonts w:eastAsiaTheme="majorEastAsia"/>
          <w:b/>
          <w:bCs/>
          <w:i/>
          <w:iCs/>
          <w:lang w:val="en-GB"/>
        </w:rPr>
        <w:t>Structural income inequalities (small vs large farms)</w:t>
      </w:r>
    </w:p>
    <w:p w:rsidRPr="00C75145" w:rsidR="00420D62" w:rsidP="008338C6" w:rsidRDefault="00420D62" w14:paraId="254E2FFB" w14:textId="77777777">
      <w:pPr>
        <w:pStyle w:val="ListParagraph"/>
        <w:numPr>
          <w:ilvl w:val="0"/>
          <w:numId w:val="17"/>
        </w:numPr>
        <w:spacing w:before="120" w:after="120" w:line="360" w:lineRule="auto"/>
        <w:rPr>
          <w:b/>
          <w:bCs/>
          <w:i/>
          <w:iCs/>
          <w:lang w:val="en-GB"/>
        </w:rPr>
      </w:pPr>
      <w:r w:rsidRPr="00C75145">
        <w:rPr>
          <w:rFonts w:eastAsiaTheme="majorEastAsia"/>
          <w:b/>
          <w:bCs/>
          <w:i/>
          <w:iCs/>
          <w:lang w:val="en-GB"/>
        </w:rPr>
        <w:t>Erosion of real value of payments due to inflation</w:t>
      </w:r>
    </w:p>
    <w:p w:rsidRPr="00C75145" w:rsidR="00420D62" w:rsidP="008338C6" w:rsidRDefault="00420D62" w14:paraId="43937844" w14:textId="77777777">
      <w:pPr>
        <w:pStyle w:val="ListParagraph"/>
        <w:numPr>
          <w:ilvl w:val="0"/>
          <w:numId w:val="17"/>
        </w:numPr>
        <w:spacing w:before="120" w:after="120" w:line="360" w:lineRule="auto"/>
        <w:rPr>
          <w:b/>
          <w:bCs/>
          <w:i/>
          <w:iCs/>
          <w:lang w:val="en-GB"/>
        </w:rPr>
      </w:pPr>
      <w:r w:rsidRPr="00C75145">
        <w:rPr>
          <w:rFonts w:eastAsiaTheme="majorEastAsia"/>
          <w:b/>
          <w:bCs/>
          <w:i/>
          <w:iCs/>
          <w:lang w:val="en-GB"/>
        </w:rPr>
        <w:t>Difficulty of defining “fair income” in a diverse agricultural sector</w:t>
      </w:r>
    </w:p>
    <w:p w:rsidRPr="00215826" w:rsidR="00420D62" w:rsidP="00420D62" w:rsidRDefault="00420D62" w14:paraId="0B799881" w14:textId="77777777">
      <w:pPr>
        <w:spacing w:before="120" w:after="120" w:line="360" w:lineRule="auto"/>
        <w:ind w:left="720"/>
        <w:rPr>
          <w:b/>
          <w:bCs/>
          <w:lang w:val="en-GB"/>
        </w:rPr>
      </w:pPr>
    </w:p>
    <w:p w:rsidRPr="00215826" w:rsidR="00420D62" w:rsidP="00420D62" w:rsidRDefault="00420D62" w14:paraId="52DC517F" w14:textId="77777777">
      <w:pPr>
        <w:spacing w:before="120" w:after="120" w:line="360" w:lineRule="auto"/>
        <w:rPr>
          <w:lang w:val="en-GB"/>
        </w:rPr>
      </w:pPr>
      <w:r w:rsidRPr="00215826">
        <w:rPr>
          <w:lang w:val="en-GB"/>
        </w:rPr>
        <w:t>Social partners representing farmers and agricultural workers broadly agreed that CAP instruments play an important role in stabilising farm income, stressing that agricultural markets remain highly volatile and are affected by crises such as animal disease outbreaks, geopolitical tensions, trade disruptions and inflationary pressures. They explained that direct payments and rural development measures are perceived as indispensable stabilising instruments and that, without this support, income developments in recent years would have been considerably more negative, particularly in the dairy and livestock sectors. At the same time, labour and social representatives within these Austrian social partner structures questioned whether the CAP has effectively ensured a fair income, pointing to structural disparities between small and large farms and noting that area</w:t>
      </w:r>
      <w:r w:rsidRPr="00215826">
        <w:rPr>
          <w:lang w:val="en-GB"/>
        </w:rPr>
        <w:noBreakHyphen/>
        <w:t>based payments result in higher transfers to larger holdings. From their perspective, CAP support contributes to overall income stability in Austria but does not sufficiently reduce income inequalities within the agricultural sector nor close the gap between agricultural incomes and wages in other economic sectors, and there was no consensus that rural poverty had been significantly reduced.</w:t>
      </w:r>
    </w:p>
    <w:p w:rsidRPr="00215826" w:rsidR="00420D62" w:rsidP="00420D62" w:rsidRDefault="00420D62" w14:paraId="692F5DA9" w14:textId="77777777">
      <w:pPr>
        <w:spacing w:before="120" w:after="120" w:line="360" w:lineRule="auto"/>
        <w:rPr>
          <w:lang w:val="en-GB"/>
        </w:rPr>
      </w:pPr>
      <w:r w:rsidRPr="00215826">
        <w:rPr>
          <w:lang w:val="en-GB"/>
        </w:rPr>
        <w:t>Public authorities in Austria echoed the view that CAP instruments are fundamental to stabilising farm incomes, highlighting that direct payments and agri</w:t>
      </w:r>
      <w:r w:rsidRPr="00215826">
        <w:rPr>
          <w:lang w:val="en-GB"/>
        </w:rPr>
        <w:noBreakHyphen/>
        <w:t>environmental premiums provide predictable and reliable income components in a context of increasing climate risks and market volatility. They underlined that CAP support functions as a “safety net” in Austria but observed that inflation and rising production costs have significantly reduced the real value of payments in recent years, so the policy does not necessarily guarantee a fair or competitive income level. These public authorities emphasised that the diversity of Austrian agriculture makes it difficult to define or measure income adequacy in uniform terms and concluded that, while the CAP is effective in providing structural income stabilisation, its capacity to maintain purchasing power and secure income parity with other sectors remains limited.</w:t>
      </w:r>
    </w:p>
    <w:p w:rsidRPr="00215826" w:rsidR="00420D62" w:rsidP="00420D62" w:rsidRDefault="00420D62" w14:paraId="15B733BC" w14:textId="77777777">
      <w:pPr>
        <w:spacing w:before="120" w:after="120" w:line="360" w:lineRule="auto"/>
        <w:rPr>
          <w:lang w:val="en-GB"/>
        </w:rPr>
      </w:pPr>
    </w:p>
    <w:p w:rsidRPr="00C75145" w:rsidR="00420D62" w:rsidP="00C75145" w:rsidRDefault="00420D62" w14:paraId="681F431F" w14:textId="2D4C4B44">
      <w:pPr>
        <w:rPr>
          <w:b/>
          <w:bCs/>
          <w:u w:val="single"/>
          <w:lang w:val="en-GB"/>
        </w:rPr>
      </w:pPr>
      <w:r w:rsidRPr="00C75145">
        <w:rPr>
          <w:rFonts w:eastAsiaTheme="majorEastAsia"/>
          <w:b/>
          <w:bCs/>
          <w:u w:val="single"/>
          <w:lang w:val="en-GB"/>
        </w:rPr>
        <w:t xml:space="preserve">Ireland </w:t>
      </w:r>
    </w:p>
    <w:p w:rsidRPr="00215826" w:rsidR="00420D62" w:rsidP="00420D62" w:rsidRDefault="00420D62" w14:paraId="125EE41E" w14:textId="77777777">
      <w:pPr>
        <w:spacing w:before="120" w:after="120" w:line="360" w:lineRule="auto"/>
        <w:jc w:val="left"/>
        <w:rPr>
          <w:b/>
          <w:bCs/>
          <w:i/>
          <w:iCs/>
          <w:lang w:val="en-GB"/>
        </w:rPr>
      </w:pPr>
      <w:r w:rsidRPr="00215826">
        <w:rPr>
          <w:b/>
          <w:bCs/>
          <w:i/>
          <w:iCs/>
          <w:lang w:val="en-GB"/>
        </w:rPr>
        <w:t>In brief:</w:t>
      </w:r>
    </w:p>
    <w:p w:rsidRPr="00215826" w:rsidR="00420D62" w:rsidP="008338C6" w:rsidRDefault="00420D62" w14:paraId="5D61FCEF" w14:textId="77777777">
      <w:pPr>
        <w:pStyle w:val="ListParagraph"/>
        <w:numPr>
          <w:ilvl w:val="0"/>
          <w:numId w:val="13"/>
        </w:numPr>
        <w:spacing w:before="120" w:after="120" w:line="360" w:lineRule="auto"/>
        <w:rPr>
          <w:i/>
          <w:iCs/>
          <w:lang w:val="en-GB"/>
        </w:rPr>
      </w:pPr>
      <w:r w:rsidRPr="00215826">
        <w:rPr>
          <w:rFonts w:eastAsiaTheme="majorEastAsia"/>
          <w:b/>
          <w:bCs/>
          <w:i/>
          <w:iCs/>
          <w:lang w:val="en-GB"/>
        </w:rPr>
        <w:t>Dependence on direct payments (up to 70%+)</w:t>
      </w:r>
    </w:p>
    <w:p w:rsidRPr="00215826" w:rsidR="00420D62" w:rsidP="008338C6" w:rsidRDefault="00420D62" w14:paraId="133132D8" w14:textId="77777777">
      <w:pPr>
        <w:pStyle w:val="ListParagraph"/>
        <w:numPr>
          <w:ilvl w:val="0"/>
          <w:numId w:val="13"/>
        </w:numPr>
        <w:spacing w:before="120" w:after="120" w:line="360" w:lineRule="auto"/>
        <w:rPr>
          <w:i/>
          <w:iCs/>
          <w:lang w:val="en-GB"/>
        </w:rPr>
      </w:pPr>
      <w:r w:rsidRPr="00215826">
        <w:rPr>
          <w:rFonts w:eastAsiaTheme="majorEastAsia"/>
          <w:b/>
          <w:bCs/>
          <w:i/>
          <w:iCs/>
          <w:lang w:val="en-GB"/>
        </w:rPr>
        <w:t>Delays in CAP scheme payments after the 2023 reform</w:t>
      </w:r>
    </w:p>
    <w:p w:rsidRPr="00215826" w:rsidR="00420D62" w:rsidP="008338C6" w:rsidRDefault="00420D62" w14:paraId="61785006" w14:textId="77777777">
      <w:pPr>
        <w:pStyle w:val="ListParagraph"/>
        <w:numPr>
          <w:ilvl w:val="0"/>
          <w:numId w:val="13"/>
        </w:numPr>
        <w:spacing w:before="120" w:after="120" w:line="360" w:lineRule="auto"/>
        <w:rPr>
          <w:i/>
          <w:iCs/>
          <w:lang w:val="en-GB"/>
        </w:rPr>
      </w:pPr>
      <w:r w:rsidRPr="00215826">
        <w:rPr>
          <w:rFonts w:eastAsiaTheme="majorEastAsia"/>
          <w:b/>
          <w:bCs/>
          <w:i/>
          <w:iCs/>
          <w:lang w:val="en-GB"/>
        </w:rPr>
        <w:t>Use of CAP payments as collateral for credit</w:t>
      </w:r>
    </w:p>
    <w:p w:rsidRPr="00215826" w:rsidR="00420D62" w:rsidP="008338C6" w:rsidRDefault="00420D62" w14:paraId="5FA2E1ED" w14:textId="77777777">
      <w:pPr>
        <w:pStyle w:val="ListParagraph"/>
        <w:numPr>
          <w:ilvl w:val="0"/>
          <w:numId w:val="13"/>
        </w:numPr>
        <w:spacing w:before="120" w:after="120" w:line="360" w:lineRule="auto"/>
        <w:rPr>
          <w:i/>
          <w:iCs/>
          <w:lang w:val="en-GB"/>
        </w:rPr>
      </w:pPr>
      <w:r w:rsidRPr="00215826">
        <w:rPr>
          <w:rFonts w:eastAsiaTheme="majorEastAsia"/>
          <w:b/>
          <w:bCs/>
          <w:i/>
          <w:iCs/>
          <w:lang w:val="en-GB"/>
        </w:rPr>
        <w:t>Rising production costs &amp; erosion of support value</w:t>
      </w:r>
    </w:p>
    <w:p w:rsidRPr="00215826" w:rsidR="00420D62" w:rsidP="008338C6" w:rsidRDefault="00420D62" w14:paraId="06C22295" w14:textId="77777777">
      <w:pPr>
        <w:pStyle w:val="ListParagraph"/>
        <w:numPr>
          <w:ilvl w:val="0"/>
          <w:numId w:val="13"/>
        </w:numPr>
        <w:spacing w:before="120" w:after="120" w:line="360" w:lineRule="auto"/>
        <w:rPr>
          <w:i/>
          <w:iCs/>
          <w:lang w:val="en-GB"/>
        </w:rPr>
      </w:pPr>
      <w:r w:rsidRPr="00215826">
        <w:rPr>
          <w:rFonts w:eastAsiaTheme="majorEastAsia"/>
          <w:b/>
          <w:bCs/>
          <w:i/>
          <w:iCs/>
          <w:lang w:val="en-GB"/>
        </w:rPr>
        <w:t>Poverty risks, underemployment &amp; concentration of payments</w:t>
      </w:r>
    </w:p>
    <w:p w:rsidRPr="00C75145" w:rsidR="00420D62" w:rsidP="008338C6" w:rsidRDefault="00420D62" w14:paraId="2B3D1429" w14:textId="067CC653">
      <w:pPr>
        <w:pStyle w:val="ListParagraph"/>
        <w:numPr>
          <w:ilvl w:val="0"/>
          <w:numId w:val="13"/>
        </w:numPr>
        <w:spacing w:before="120" w:after="120" w:line="360" w:lineRule="auto"/>
        <w:rPr>
          <w:lang w:val="en-GB"/>
        </w:rPr>
      </w:pPr>
      <w:r w:rsidRPr="00215826">
        <w:rPr>
          <w:rFonts w:eastAsiaTheme="majorEastAsia"/>
          <w:b/>
          <w:bCs/>
          <w:i/>
          <w:iCs/>
          <w:lang w:val="en-GB"/>
        </w:rPr>
        <w:t>Need for stronger retirement and social protection mechanisms</w:t>
      </w:r>
    </w:p>
    <w:p w:rsidR="00C75145" w:rsidP="00420D62" w:rsidRDefault="00C75145" w14:paraId="2108235B" w14:textId="77777777">
      <w:pPr>
        <w:spacing w:before="120" w:after="120" w:line="360" w:lineRule="auto"/>
        <w:rPr>
          <w:lang w:val="en-GB"/>
        </w:rPr>
      </w:pPr>
    </w:p>
    <w:p w:rsidRPr="00215826" w:rsidR="00420D62" w:rsidP="00420D62" w:rsidRDefault="00420D62" w14:paraId="613B36F8" w14:textId="7BD121BC">
      <w:pPr>
        <w:spacing w:before="120" w:after="120" w:line="360" w:lineRule="auto"/>
        <w:rPr>
          <w:lang w:val="en-GB"/>
        </w:rPr>
      </w:pPr>
      <w:r w:rsidRPr="00215826">
        <w:rPr>
          <w:lang w:val="en-GB"/>
        </w:rPr>
        <w:t>In Ireland, farm organisations emphasised that the CAP is the most important policy for farmers and that direct payments remain the central instrument for ensuring a fair and stable income, particularly given that agricultural earnings lag significantly behind industrial wages and that many small and medium</w:t>
      </w:r>
      <w:r w:rsidRPr="00215826">
        <w:rPr>
          <w:lang w:val="en-GB"/>
        </w:rPr>
        <w:noBreakHyphen/>
        <w:t>sized farms depend on these payments for more than 70% of their income, with some weaker sectors approaching full dependence. They explained that direct support is also crucial for accessing credit, because banks frequently treat CAP payments as a guarantee for future investments, and they pointed to specific schemes such as protein aid as providing important support. At the same time, these organisations described delays in paying core schemes after the 2023 reform—especially in relation to the Areas of Natural Constraints and the Basic Income Support for Sustainability—as highly disruptive, causing liquidity problems and complicating investment planning. They stressed that the value of support has been eroded by sharp increases in production costs and price volatility on international markets.</w:t>
      </w:r>
    </w:p>
    <w:p w:rsidR="00420D62" w:rsidP="00420D62" w:rsidRDefault="00420D62" w14:paraId="539F3970" w14:textId="735D8D52">
      <w:pPr>
        <w:spacing w:before="120" w:after="120" w:line="360" w:lineRule="auto"/>
        <w:rPr>
          <w:lang w:val="en-GB"/>
        </w:rPr>
      </w:pPr>
      <w:r w:rsidRPr="00215826">
        <w:rPr>
          <w:lang w:val="en-GB"/>
        </w:rPr>
        <w:t>Irish public authorities confirmed that CAP instruments are essential to the economic viability of a large majority of farms and that all registered holdings apply for CAP schemes, but they noted that although the policy provides structural income stabilisation, it is difficult to judge whether it has ensured a level of income that can be considered fully fair or competitive compared with other sectors. Trade organisations underlined the CAP’s income</w:t>
      </w:r>
      <w:r w:rsidRPr="00215826">
        <w:rPr>
          <w:lang w:val="en-GB"/>
        </w:rPr>
        <w:noBreakHyphen/>
        <w:t>stabilising role and the strong multiplier effect of CAP spending in rural economies, estimating that each euro of support generates multiple euros of additional economic activity, but they also observed that the number of CAP objectives has increased over time without equivalent growth in the budget, which in their view risks diluting income support capacity. Trade union representatives acknowledged that stabilising farm income is crucial for the wider rural economy but remained concerned about poverty risks, underemployment and the concentration of CAP payments on larger holdings. They highlighted the need for stronger retirement pathways and social protection arrangements so that income security extends beyond the farming career.</w:t>
      </w:r>
    </w:p>
    <w:p w:rsidRPr="00215826" w:rsidR="00C75145" w:rsidP="00420D62" w:rsidRDefault="00C75145" w14:paraId="7EA91CC4" w14:textId="77777777">
      <w:pPr>
        <w:spacing w:before="120" w:after="120" w:line="360" w:lineRule="auto"/>
        <w:rPr>
          <w:lang w:val="en-GB"/>
        </w:rPr>
      </w:pPr>
    </w:p>
    <w:p w:rsidRPr="00C75145" w:rsidR="00420D62" w:rsidP="00C75145" w:rsidRDefault="00420D62" w14:paraId="1E6B5941" w14:textId="77777777">
      <w:pPr>
        <w:rPr>
          <w:u w:val="single"/>
          <w:lang w:val="en-GB"/>
        </w:rPr>
      </w:pPr>
      <w:r w:rsidRPr="00C75145">
        <w:rPr>
          <w:rStyle w:val="Heading2Char"/>
          <w:rFonts w:cs="Times New Roman"/>
          <w:szCs w:val="22"/>
          <w:u w:val="single"/>
          <w:lang w:val="en-GB"/>
        </w:rPr>
        <w:t>Italy</w:t>
      </w:r>
      <w:r w:rsidRPr="00C75145">
        <w:rPr>
          <w:rFonts w:eastAsiaTheme="majorEastAsia"/>
          <w:u w:val="single"/>
          <w:lang w:val="en-GB"/>
        </w:rPr>
        <w:t xml:space="preserve"> </w:t>
      </w:r>
    </w:p>
    <w:p w:rsidRPr="00215826" w:rsidR="00420D62" w:rsidP="00420D62" w:rsidRDefault="00420D62" w14:paraId="174BC4BE" w14:textId="77777777">
      <w:pPr>
        <w:spacing w:before="120" w:after="120" w:line="360" w:lineRule="auto"/>
        <w:rPr>
          <w:b/>
          <w:bCs/>
          <w:i/>
          <w:iCs/>
          <w:lang w:val="en-GB"/>
        </w:rPr>
      </w:pPr>
      <w:r w:rsidRPr="00215826">
        <w:rPr>
          <w:b/>
          <w:bCs/>
          <w:i/>
          <w:iCs/>
          <w:lang w:val="en-GB"/>
        </w:rPr>
        <w:t xml:space="preserve">In brief: </w:t>
      </w:r>
    </w:p>
    <w:p w:rsidRPr="00C75145" w:rsidR="00420D62" w:rsidP="008338C6" w:rsidRDefault="00420D62" w14:paraId="50C7745B" w14:textId="77777777">
      <w:pPr>
        <w:pStyle w:val="ListParagraph"/>
        <w:numPr>
          <w:ilvl w:val="0"/>
          <w:numId w:val="16"/>
        </w:numPr>
        <w:spacing w:before="120" w:after="120" w:line="360" w:lineRule="auto"/>
        <w:rPr>
          <w:i/>
          <w:iCs/>
          <w:lang w:val="en-GB"/>
        </w:rPr>
      </w:pPr>
      <w:r w:rsidRPr="00C75145">
        <w:rPr>
          <w:rFonts w:eastAsiaTheme="majorEastAsia"/>
          <w:b/>
          <w:bCs/>
          <w:i/>
          <w:iCs/>
          <w:lang w:val="en-GB"/>
        </w:rPr>
        <w:t>CAP as indispensable for farm continuity</w:t>
      </w:r>
    </w:p>
    <w:p w:rsidRPr="00C75145" w:rsidR="00420D62" w:rsidP="008338C6" w:rsidRDefault="00420D62" w14:paraId="0EC79DE7" w14:textId="77777777">
      <w:pPr>
        <w:pStyle w:val="ListParagraph"/>
        <w:numPr>
          <w:ilvl w:val="0"/>
          <w:numId w:val="16"/>
        </w:numPr>
        <w:spacing w:before="120" w:after="120" w:line="360" w:lineRule="auto"/>
        <w:rPr>
          <w:i/>
          <w:iCs/>
          <w:lang w:val="en-GB"/>
        </w:rPr>
      </w:pPr>
      <w:r w:rsidRPr="00C75145">
        <w:rPr>
          <w:rFonts w:eastAsiaTheme="majorEastAsia"/>
          <w:b/>
          <w:bCs/>
          <w:i/>
          <w:iCs/>
          <w:lang w:val="en-GB"/>
        </w:rPr>
        <w:t>Rising production costs and climate shocks</w:t>
      </w:r>
    </w:p>
    <w:p w:rsidRPr="00C75145" w:rsidR="00420D62" w:rsidP="008338C6" w:rsidRDefault="00420D62" w14:paraId="1B016E67" w14:textId="77777777">
      <w:pPr>
        <w:pStyle w:val="ListParagraph"/>
        <w:numPr>
          <w:ilvl w:val="0"/>
          <w:numId w:val="16"/>
        </w:numPr>
        <w:spacing w:before="120" w:after="120" w:line="360" w:lineRule="auto"/>
        <w:rPr>
          <w:i/>
          <w:iCs/>
          <w:lang w:val="en-GB"/>
        </w:rPr>
      </w:pPr>
      <w:r w:rsidRPr="00C75145">
        <w:rPr>
          <w:rFonts w:eastAsiaTheme="majorEastAsia"/>
          <w:b/>
          <w:bCs/>
          <w:i/>
          <w:iCs/>
          <w:lang w:val="en-GB"/>
        </w:rPr>
        <w:t>Uneven distribution of payments (large vs small farms)</w:t>
      </w:r>
    </w:p>
    <w:p w:rsidRPr="00C75145" w:rsidR="00420D62" w:rsidP="008338C6" w:rsidRDefault="00420D62" w14:paraId="20F523D6" w14:textId="77777777">
      <w:pPr>
        <w:pStyle w:val="ListParagraph"/>
        <w:numPr>
          <w:ilvl w:val="0"/>
          <w:numId w:val="16"/>
        </w:numPr>
        <w:spacing w:before="120" w:after="120" w:line="360" w:lineRule="auto"/>
        <w:rPr>
          <w:i/>
          <w:iCs/>
          <w:lang w:val="en-GB"/>
        </w:rPr>
      </w:pPr>
      <w:r w:rsidRPr="00C75145">
        <w:rPr>
          <w:rFonts w:eastAsiaTheme="majorEastAsia"/>
          <w:b/>
          <w:bCs/>
          <w:i/>
          <w:iCs/>
          <w:lang w:val="en-GB"/>
        </w:rPr>
        <w:t>Historical references and hectare</w:t>
      </w:r>
      <w:r w:rsidRPr="00C75145">
        <w:rPr>
          <w:rFonts w:eastAsiaTheme="majorEastAsia"/>
          <w:b/>
          <w:bCs/>
          <w:i/>
          <w:iCs/>
          <w:lang w:val="en-GB"/>
        </w:rPr>
        <w:noBreakHyphen/>
        <w:t>based model criticised</w:t>
      </w:r>
    </w:p>
    <w:p w:rsidRPr="00C75145" w:rsidR="00420D62" w:rsidP="008338C6" w:rsidRDefault="00420D62" w14:paraId="776C87FB" w14:textId="77777777">
      <w:pPr>
        <w:pStyle w:val="ListParagraph"/>
        <w:numPr>
          <w:ilvl w:val="0"/>
          <w:numId w:val="16"/>
        </w:numPr>
        <w:spacing w:before="120" w:after="120" w:line="360" w:lineRule="auto"/>
        <w:rPr>
          <w:i/>
          <w:iCs/>
          <w:lang w:val="en-GB"/>
        </w:rPr>
      </w:pPr>
      <w:r w:rsidRPr="00C75145">
        <w:rPr>
          <w:rFonts w:eastAsiaTheme="majorEastAsia"/>
          <w:b/>
          <w:bCs/>
          <w:i/>
          <w:iCs/>
          <w:lang w:val="en-GB"/>
        </w:rPr>
        <w:t>Convergence and redistribution effects</w:t>
      </w:r>
    </w:p>
    <w:p w:rsidRPr="00C75145" w:rsidR="00420D62" w:rsidP="008338C6" w:rsidRDefault="00420D62" w14:paraId="19A98DB7" w14:textId="77777777">
      <w:pPr>
        <w:pStyle w:val="ListParagraph"/>
        <w:numPr>
          <w:ilvl w:val="0"/>
          <w:numId w:val="16"/>
        </w:numPr>
        <w:spacing w:before="120" w:after="120" w:line="360" w:lineRule="auto"/>
        <w:rPr>
          <w:i/>
          <w:iCs/>
          <w:lang w:val="en-GB"/>
        </w:rPr>
      </w:pPr>
      <w:r w:rsidRPr="00C75145">
        <w:rPr>
          <w:rFonts w:eastAsiaTheme="majorEastAsia"/>
          <w:b/>
          <w:bCs/>
          <w:i/>
          <w:iCs/>
          <w:lang w:val="en-GB"/>
        </w:rPr>
        <w:t>Administrative complexity reducing support value</w:t>
      </w:r>
    </w:p>
    <w:p w:rsidRPr="00C75145" w:rsidR="00420D62" w:rsidP="008338C6" w:rsidRDefault="00420D62" w14:paraId="18AE5DC1" w14:textId="77777777">
      <w:pPr>
        <w:pStyle w:val="ListParagraph"/>
        <w:numPr>
          <w:ilvl w:val="0"/>
          <w:numId w:val="16"/>
        </w:numPr>
        <w:spacing w:before="120" w:after="120" w:line="360" w:lineRule="auto"/>
        <w:rPr>
          <w:i/>
          <w:iCs/>
          <w:lang w:val="en-GB"/>
        </w:rPr>
      </w:pPr>
      <w:r w:rsidRPr="00C75145">
        <w:rPr>
          <w:rFonts w:eastAsiaTheme="majorEastAsia"/>
          <w:b/>
          <w:bCs/>
          <w:i/>
          <w:iCs/>
          <w:lang w:val="en-GB"/>
        </w:rPr>
        <w:t>Income inequalities for seasonal and migrant workers</w:t>
      </w:r>
    </w:p>
    <w:p w:rsidRPr="00215826" w:rsidR="00420D62" w:rsidP="00420D62" w:rsidRDefault="00420D62" w14:paraId="744F7865" w14:textId="77777777">
      <w:pPr>
        <w:spacing w:before="120" w:after="120" w:line="360" w:lineRule="auto"/>
        <w:ind w:left="720"/>
        <w:rPr>
          <w:b/>
          <w:bCs/>
          <w:lang w:val="en-GB"/>
        </w:rPr>
      </w:pPr>
    </w:p>
    <w:p w:rsidRPr="00215826" w:rsidR="00420D62" w:rsidP="00420D62" w:rsidRDefault="00420D62" w14:paraId="27CABF3E" w14:textId="77777777">
      <w:pPr>
        <w:spacing w:before="120" w:after="120" w:line="360" w:lineRule="auto"/>
        <w:rPr>
          <w:lang w:val="en-GB"/>
        </w:rPr>
      </w:pPr>
      <w:r w:rsidRPr="00215826">
        <w:rPr>
          <w:lang w:val="en-GB"/>
        </w:rPr>
        <w:t>In Italy, organisations representing agricultural producers and farmers underlined that the CAP is an indispensable pillar for farm income and that direct payments and sectoral interventions provide a crucial liquidity buffer in a context of high input costs, climate</w:t>
      </w:r>
      <w:r w:rsidRPr="00215826">
        <w:rPr>
          <w:lang w:val="en-GB"/>
        </w:rPr>
        <w:noBreakHyphen/>
        <w:t>related production losses and geopolitical shocks. They referred to stakeholder surveys indicating that, without CAP income support, a very large share of farms—in some cases close to 40%—would cease operations, and observed that CAP payments have increasingly shifted from being an additional support to becoming a precondition for the continuity of production, particularly after successive crises such as the COVID</w:t>
      </w:r>
      <w:r w:rsidRPr="00215826">
        <w:rPr>
          <w:lang w:val="en-GB"/>
        </w:rPr>
        <w:noBreakHyphen/>
        <w:t>19 pandemic, the war in Ukraine, energy price spikes and extreme climate events. At the same time, they stressed that CAP support only partially guarantees fair income stability, noting that rising production costs, volatility and a weak correlation between support levels and real profitability limit the stabilising effect of payments, especially for small and medium</w:t>
      </w:r>
      <w:r w:rsidRPr="00215826">
        <w:rPr>
          <w:lang w:val="en-GB"/>
        </w:rPr>
        <w:noBreakHyphen/>
        <w:t>sized farms in disadvantaged areas.</w:t>
      </w:r>
    </w:p>
    <w:p w:rsidRPr="00215826" w:rsidR="00420D62" w:rsidP="00420D62" w:rsidRDefault="00420D62" w14:paraId="28176D70" w14:textId="77777777">
      <w:pPr>
        <w:spacing w:before="120" w:after="120" w:line="360" w:lineRule="auto"/>
        <w:rPr>
          <w:lang w:val="en-GB"/>
        </w:rPr>
      </w:pPr>
      <w:r w:rsidRPr="00215826">
        <w:rPr>
          <w:lang w:val="en-GB"/>
        </w:rPr>
        <w:t>Italian farmers’ organisations, agricultural cooperatives and social partner bodies pointed out that CAP support is unevenly distributed across farm types and territories, with a relatively small proportion of farms receiving a high share of total direct payments, while many small and medium</w:t>
      </w:r>
      <w:r w:rsidRPr="00215826">
        <w:rPr>
          <w:lang w:val="en-GB"/>
        </w:rPr>
        <w:noBreakHyphen/>
        <w:t>sized farms in marginal areas capture only limited support. They argued that a payment model largely tied to eligible hectares and historical references does not sufficiently correct income disparities and does not always reach producers most vulnerable in terms of income and exposure to climate or market risks. Organisations representing young farmers and women farmers, together with other producer bodies, agreed that direct payments and coupled support schemes are essential to stabilise income in stressed sectors—such as specialised cereals, beef cattle and other high</w:t>
      </w:r>
      <w:r w:rsidRPr="00215826">
        <w:rPr>
          <w:lang w:val="en-GB"/>
        </w:rPr>
        <w:noBreakHyphen/>
        <w:t>input activities where market returns alone do not ensure viability—but emphasised that convergence and internal redistribution have, in some cases, penalised high value</w:t>
      </w:r>
      <w:r w:rsidRPr="00215826">
        <w:rPr>
          <w:lang w:val="en-GB"/>
        </w:rPr>
        <w:noBreakHyphen/>
        <w:t>added or historically productive regions and sectors, including intensive fruit, olives, dairy and specialised cereals that have invested heavily over decades in productivity and quality. From their perspective, redistribution without adequate transitional measures and compensatory tools risks rewarding uniformity at the expense of excellence and may undermine the long</w:t>
      </w:r>
      <w:r w:rsidRPr="00215826">
        <w:rPr>
          <w:lang w:val="en-GB"/>
        </w:rPr>
        <w:noBreakHyphen/>
        <w:t>term competitiveness of key value chains.</w:t>
      </w:r>
    </w:p>
    <w:p w:rsidR="00420D62" w:rsidP="00420D62" w:rsidRDefault="00420D62" w14:paraId="78E62242" w14:textId="3F1812E0">
      <w:pPr>
        <w:spacing w:before="120" w:after="120" w:line="360" w:lineRule="auto"/>
        <w:rPr>
          <w:lang w:val="en-GB"/>
        </w:rPr>
      </w:pPr>
      <w:r w:rsidRPr="00215826">
        <w:rPr>
          <w:lang w:val="en-GB"/>
        </w:rPr>
        <w:t>In Italy, organisations representing producers and suppliers in the agrifood sector added that administrative complexity reduces the real value of support and that direct payments often fail to offset market volatility and international competition. Some of these organisations highlighted distortions, such as coupled livestock payments being absorbed downstream by slaughterhouses, thereby reducing net benefits for farmers. Representatives of agricultural trade unions stressed that the CAP has a dual impact on incomes, recognising that it stabilises farm income and indirectly supports employment in agriculture and agri</w:t>
      </w:r>
      <w:r w:rsidRPr="00215826">
        <w:rPr>
          <w:lang w:val="en-GB"/>
        </w:rPr>
        <w:noBreakHyphen/>
        <w:t>industry, but also highlighting persistent income inequality within the chain. They pointed to national analyses showing that a large proportion of agricultural wage earners are low</w:t>
      </w:r>
      <w:r w:rsidRPr="00215826">
        <w:rPr>
          <w:lang w:val="en-GB"/>
        </w:rPr>
        <w:noBreakHyphen/>
        <w:t>paid or at risk of poverty—particularly seasonal and migrant workers and those in sectors exposed to strong price pressure—and considered that, without stronger mechanisms linking public support to decent wages and stable contracts, the effectiveness of the CAP in achieving fair remuneration across the chain remains limited. An Italian agricultural authority confirmed that execution of CAP expenditure is high and that the national strategic plan combines basic income support, redistributive payments, coupled support and investment interventions to stabilise incomes and promote modernisation, while acknowledging that structural inequalities and external volatility constrain the policy’s capacity to fully deliver fair and stable income.</w:t>
      </w:r>
    </w:p>
    <w:p w:rsidRPr="00215826" w:rsidR="00420D62" w:rsidP="00420D62" w:rsidRDefault="00420D62" w14:paraId="1A1886C5" w14:textId="77777777">
      <w:pPr>
        <w:spacing w:before="120" w:after="120" w:line="360" w:lineRule="auto"/>
        <w:rPr>
          <w:lang w:val="en-GB"/>
        </w:rPr>
      </w:pPr>
    </w:p>
    <w:p w:rsidRPr="00C75145" w:rsidR="00420D62" w:rsidP="00C75145" w:rsidRDefault="00420D62" w14:paraId="0691E44B" w14:textId="6F5CD47F">
      <w:pPr>
        <w:rPr>
          <w:b/>
          <w:bCs/>
          <w:u w:val="single"/>
          <w:lang w:val="en-GB"/>
        </w:rPr>
      </w:pPr>
      <w:r w:rsidRPr="00C75145">
        <w:rPr>
          <w:rFonts w:eastAsiaTheme="majorEastAsia"/>
          <w:b/>
          <w:bCs/>
          <w:u w:val="single"/>
          <w:lang w:val="en-GB"/>
        </w:rPr>
        <w:t xml:space="preserve">Romania </w:t>
      </w:r>
    </w:p>
    <w:p w:rsidRPr="00215826" w:rsidR="00420D62" w:rsidP="00420D62" w:rsidRDefault="00420D62" w14:paraId="25EFCE8A" w14:textId="77777777">
      <w:pPr>
        <w:spacing w:before="120" w:after="120" w:line="360" w:lineRule="auto"/>
        <w:rPr>
          <w:i/>
          <w:iCs/>
          <w:lang w:val="en-GB"/>
        </w:rPr>
      </w:pPr>
      <w:r w:rsidRPr="00215826">
        <w:rPr>
          <w:b/>
          <w:bCs/>
          <w:i/>
          <w:iCs/>
          <w:lang w:val="en-GB"/>
        </w:rPr>
        <w:t>In brief</w:t>
      </w:r>
    </w:p>
    <w:p w:rsidRPr="00215826" w:rsidR="00420D62" w:rsidP="008338C6" w:rsidRDefault="00420D62" w14:paraId="7BD34DEF" w14:textId="77777777">
      <w:pPr>
        <w:pStyle w:val="ListParagraph"/>
        <w:numPr>
          <w:ilvl w:val="0"/>
          <w:numId w:val="14"/>
        </w:numPr>
        <w:spacing w:before="120" w:after="120" w:line="360" w:lineRule="auto"/>
        <w:rPr>
          <w:i/>
          <w:iCs/>
          <w:lang w:val="en-GB"/>
        </w:rPr>
      </w:pPr>
      <w:r w:rsidRPr="00215826">
        <w:rPr>
          <w:rFonts w:eastAsiaTheme="majorEastAsia"/>
          <w:b/>
          <w:bCs/>
          <w:i/>
          <w:iCs/>
          <w:lang w:val="en-GB"/>
        </w:rPr>
        <w:t>CAP as main stabiliser for small and medium farms</w:t>
      </w:r>
    </w:p>
    <w:p w:rsidRPr="00215826" w:rsidR="00420D62" w:rsidP="008338C6" w:rsidRDefault="00420D62" w14:paraId="7461C6CD" w14:textId="77777777">
      <w:pPr>
        <w:pStyle w:val="ListParagraph"/>
        <w:numPr>
          <w:ilvl w:val="0"/>
          <w:numId w:val="14"/>
        </w:numPr>
        <w:spacing w:before="120" w:after="120" w:line="360" w:lineRule="auto"/>
        <w:rPr>
          <w:i/>
          <w:iCs/>
          <w:lang w:val="en-GB"/>
        </w:rPr>
      </w:pPr>
      <w:r w:rsidRPr="00215826">
        <w:rPr>
          <w:rFonts w:eastAsiaTheme="majorEastAsia"/>
          <w:b/>
          <w:bCs/>
          <w:i/>
          <w:iCs/>
          <w:lang w:val="en-GB"/>
        </w:rPr>
        <w:t>High exposure to external shocks (Ukraine war, price volatility)</w:t>
      </w:r>
    </w:p>
    <w:p w:rsidRPr="00215826" w:rsidR="00420D62" w:rsidP="008338C6" w:rsidRDefault="00420D62" w14:paraId="6614A5C6" w14:textId="77777777">
      <w:pPr>
        <w:pStyle w:val="ListParagraph"/>
        <w:numPr>
          <w:ilvl w:val="0"/>
          <w:numId w:val="14"/>
        </w:numPr>
        <w:spacing w:before="120" w:after="120" w:line="360" w:lineRule="auto"/>
        <w:rPr>
          <w:i/>
          <w:iCs/>
          <w:lang w:val="en-GB"/>
        </w:rPr>
      </w:pPr>
      <w:r w:rsidRPr="00215826">
        <w:rPr>
          <w:rFonts w:eastAsiaTheme="majorEastAsia"/>
          <w:b/>
          <w:bCs/>
          <w:i/>
          <w:iCs/>
          <w:lang w:val="en-GB"/>
        </w:rPr>
        <w:t>Persistent structural gaps between large and small farms</w:t>
      </w:r>
    </w:p>
    <w:p w:rsidRPr="00215826" w:rsidR="00420D62" w:rsidP="008338C6" w:rsidRDefault="00420D62" w14:paraId="41288E26" w14:textId="77777777">
      <w:pPr>
        <w:pStyle w:val="ListParagraph"/>
        <w:numPr>
          <w:ilvl w:val="0"/>
          <w:numId w:val="14"/>
        </w:numPr>
        <w:spacing w:before="120" w:after="120" w:line="360" w:lineRule="auto"/>
        <w:rPr>
          <w:i/>
          <w:iCs/>
          <w:lang w:val="en-GB"/>
        </w:rPr>
      </w:pPr>
      <w:r w:rsidRPr="00215826">
        <w:rPr>
          <w:rFonts w:eastAsiaTheme="majorEastAsia"/>
          <w:b/>
          <w:bCs/>
          <w:i/>
          <w:iCs/>
          <w:lang w:val="en-GB"/>
        </w:rPr>
        <w:t>Call for stronger redistribution, capping and degressivity</w:t>
      </w:r>
    </w:p>
    <w:p w:rsidRPr="00215826" w:rsidR="00420D62" w:rsidP="008338C6" w:rsidRDefault="00420D62" w14:paraId="4BE20CE3" w14:textId="77777777">
      <w:pPr>
        <w:pStyle w:val="ListParagraph"/>
        <w:numPr>
          <w:ilvl w:val="0"/>
          <w:numId w:val="14"/>
        </w:numPr>
        <w:spacing w:before="120" w:after="120" w:line="360" w:lineRule="auto"/>
        <w:rPr>
          <w:i/>
          <w:iCs/>
          <w:lang w:val="en-GB"/>
        </w:rPr>
      </w:pPr>
      <w:r w:rsidRPr="00215826">
        <w:rPr>
          <w:rFonts w:eastAsiaTheme="majorEastAsia"/>
          <w:b/>
          <w:bCs/>
          <w:i/>
          <w:iCs/>
          <w:lang w:val="en-GB"/>
        </w:rPr>
        <w:t>Unequal access to funds &amp; weak absorption capacity</w:t>
      </w:r>
    </w:p>
    <w:p w:rsidRPr="00215826" w:rsidR="00420D62" w:rsidP="008338C6" w:rsidRDefault="00420D62" w14:paraId="3A154C70" w14:textId="77777777">
      <w:pPr>
        <w:pStyle w:val="ListParagraph"/>
        <w:numPr>
          <w:ilvl w:val="0"/>
          <w:numId w:val="14"/>
        </w:numPr>
        <w:spacing w:before="120" w:after="120" w:line="360" w:lineRule="auto"/>
        <w:rPr>
          <w:i/>
          <w:iCs/>
          <w:lang w:val="en-GB"/>
        </w:rPr>
      </w:pPr>
      <w:r w:rsidRPr="00215826">
        <w:rPr>
          <w:rFonts w:eastAsiaTheme="majorEastAsia"/>
          <w:b/>
          <w:bCs/>
          <w:i/>
          <w:iCs/>
          <w:lang w:val="en-GB"/>
        </w:rPr>
        <w:t>Need for stronger cooperative support</w:t>
      </w:r>
    </w:p>
    <w:p w:rsidRPr="00215826" w:rsidR="00420D62" w:rsidP="00420D62" w:rsidRDefault="00420D62" w14:paraId="5E2234B6" w14:textId="77777777">
      <w:pPr>
        <w:spacing w:before="120" w:after="120" w:line="360" w:lineRule="auto"/>
        <w:rPr>
          <w:i/>
          <w:iCs/>
          <w:lang w:val="en-GB"/>
        </w:rPr>
      </w:pPr>
    </w:p>
    <w:p w:rsidRPr="00215826" w:rsidR="00420D62" w:rsidP="00420D62" w:rsidRDefault="00420D62" w14:paraId="614D03A8" w14:textId="77777777">
      <w:pPr>
        <w:spacing w:before="120" w:after="120" w:line="360" w:lineRule="auto"/>
        <w:rPr>
          <w:lang w:val="en-GB"/>
        </w:rPr>
      </w:pPr>
      <w:r w:rsidRPr="00215826">
        <w:rPr>
          <w:lang w:val="en-GB"/>
        </w:rPr>
        <w:t>In Romania, farmers’ organisations and agrifood stakeholders agreed that direct payments under the Common Agricultural Policy (CAP) are the main instrument stabilising farm income, especially for small and medium</w:t>
      </w:r>
      <w:r w:rsidRPr="00215826">
        <w:rPr>
          <w:lang w:val="en-GB"/>
        </w:rPr>
        <w:noBreakHyphen/>
        <w:t>sized holdings, and that basic income support and redistributive payments provide an essential safety net that helps maintain production continuity in years of drought or market crisis. These stakeholders underlined, however, that CAP payments, although indispensable, do not fully compensate for sharp increases in production costs such as fertilisers, fuel and feed, nor for price volatility on international commodity markets, and that farm incomes remain heavily exposed to external shocks including the war in Ukraine and disturbances on grain markets, so longstanding structural income gaps between large capital</w:t>
      </w:r>
      <w:r w:rsidRPr="00215826">
        <w:rPr>
          <w:lang w:val="en-GB"/>
        </w:rPr>
        <w:noBreakHyphen/>
        <w:t>intensive farms and numerous small family farms persist.</w:t>
      </w:r>
    </w:p>
    <w:p w:rsidRPr="00215826" w:rsidR="00420D62" w:rsidP="00420D62" w:rsidRDefault="00420D62" w14:paraId="62922031" w14:textId="77777777">
      <w:pPr>
        <w:spacing w:before="120" w:after="120" w:line="360" w:lineRule="auto"/>
        <w:rPr>
          <w:lang w:val="en-GB"/>
        </w:rPr>
      </w:pPr>
      <w:r w:rsidRPr="00215826">
        <w:rPr>
          <w:lang w:val="en-GB"/>
        </w:rPr>
        <w:t>Farmers’ organisations and rural NGOs emphasised that the hectare</w:t>
      </w:r>
      <w:r w:rsidRPr="00215826">
        <w:rPr>
          <w:lang w:val="en-GB"/>
        </w:rPr>
        <w:noBreakHyphen/>
        <w:t>based payment system, even when complemented by redistributive payments, continues to favour larger farms because area</w:t>
      </w:r>
      <w:r w:rsidRPr="00215826">
        <w:rPr>
          <w:lang w:val="en-GB"/>
        </w:rPr>
        <w:noBreakHyphen/>
        <w:t>based support, combined with land concentration in certain regions, allows large commercial operations to capture a disproportionate share of CAP funding, while small mixed farms remain economically fragile and often depend on small</w:t>
      </w:r>
      <w:r w:rsidRPr="00215826">
        <w:rPr>
          <w:lang w:val="en-GB"/>
        </w:rPr>
        <w:noBreakHyphen/>
        <w:t>scale self</w:t>
      </w:r>
      <w:r w:rsidRPr="00215826">
        <w:rPr>
          <w:lang w:val="en-GB"/>
        </w:rPr>
        <w:noBreakHyphen/>
        <w:t>consumption. These organisations called for more ambitious redistributive payments and stronger capping or degressivity for very large farms, arguing that aligning the CAP more closely with the objective of fair income in Romania requires rebalancing direct payments in favour of smaller holdings, while ensuring that basic income support remains stable and predictable.</w:t>
      </w:r>
    </w:p>
    <w:p w:rsidRPr="00215826" w:rsidR="00420D62" w:rsidP="00420D62" w:rsidRDefault="00420D62" w14:paraId="1AE9E1AD" w14:textId="77777777">
      <w:pPr>
        <w:spacing w:before="120" w:after="120" w:line="360" w:lineRule="auto"/>
        <w:rPr>
          <w:lang w:val="en-GB"/>
        </w:rPr>
      </w:pPr>
      <w:r w:rsidRPr="00215826">
        <w:rPr>
          <w:lang w:val="en-GB"/>
        </w:rPr>
        <w:t>From the perspective of a cooperative representative in Romania, CAP measures have contributed to stabilising and supporting farm incomes by providing important financial resources and predictability for cooperative members, yet the objective of genuinely fair income has not been achieved because funding levels are insufficient, allocation is unequal and access to funds is uneven, particularly in a sector dominated by many small farms and characterised by difficulties in programme absorption and implementation. The written contribution highlighted that allocating some funds to economically oriented associations has been positive, but that the amounts remain inadequate and should be increased if cooperatives in Romania are to play a stronger role in income stabilisation and rural development.</w:t>
      </w:r>
    </w:p>
    <w:p w:rsidRPr="00215826" w:rsidR="00420D62" w:rsidP="00420D62" w:rsidRDefault="00420D62" w14:paraId="6368BF3D" w14:textId="77777777">
      <w:pPr>
        <w:spacing w:before="120" w:after="120" w:line="360" w:lineRule="auto"/>
        <w:rPr>
          <w:lang w:val="en-GB"/>
        </w:rPr>
      </w:pPr>
    </w:p>
    <w:p w:rsidRPr="00C75145" w:rsidR="00420D62" w:rsidP="00C75145" w:rsidRDefault="00420D62" w14:paraId="1D857A8E" w14:textId="2A1036F9">
      <w:pPr>
        <w:rPr>
          <w:rFonts w:cstheme="majorBidi"/>
          <w:b/>
          <w:bCs/>
          <w:sz w:val="24"/>
          <w:szCs w:val="32"/>
          <w:u w:val="single"/>
          <w:lang w:val="en-GB"/>
        </w:rPr>
      </w:pPr>
      <w:r w:rsidRPr="00C75145">
        <w:rPr>
          <w:rFonts w:eastAsiaTheme="majorEastAsia"/>
          <w:b/>
          <w:bCs/>
          <w:u w:val="single"/>
          <w:lang w:val="en-GB"/>
        </w:rPr>
        <w:t xml:space="preserve">Spain </w:t>
      </w:r>
    </w:p>
    <w:p w:rsidRPr="00215826" w:rsidR="00420D62" w:rsidP="00420D62" w:rsidRDefault="00420D62" w14:paraId="24BB67D0" w14:textId="77777777">
      <w:pPr>
        <w:spacing w:before="120" w:after="120" w:line="360" w:lineRule="auto"/>
        <w:rPr>
          <w:b/>
          <w:bCs/>
          <w:i/>
          <w:iCs/>
          <w:lang w:val="en-GB"/>
        </w:rPr>
      </w:pPr>
      <w:r w:rsidRPr="00215826">
        <w:rPr>
          <w:b/>
          <w:bCs/>
          <w:i/>
          <w:iCs/>
          <w:lang w:val="en-GB"/>
        </w:rPr>
        <w:t xml:space="preserve">In brief: </w:t>
      </w:r>
    </w:p>
    <w:p w:rsidRPr="00215826" w:rsidR="00420D62" w:rsidP="008338C6" w:rsidRDefault="00420D62" w14:paraId="448A6251" w14:textId="77777777">
      <w:pPr>
        <w:pStyle w:val="ListParagraph"/>
        <w:numPr>
          <w:ilvl w:val="0"/>
          <w:numId w:val="15"/>
        </w:numPr>
        <w:spacing w:before="120" w:after="120" w:line="360" w:lineRule="auto"/>
        <w:rPr>
          <w:i/>
          <w:iCs/>
          <w:lang w:val="en-GB"/>
        </w:rPr>
      </w:pPr>
      <w:r w:rsidRPr="00215826">
        <w:rPr>
          <w:rFonts w:eastAsiaTheme="majorEastAsia"/>
          <w:b/>
          <w:bCs/>
          <w:i/>
          <w:iCs/>
          <w:lang w:val="en-GB"/>
        </w:rPr>
        <w:t>CAP as essential financial safety net</w:t>
      </w:r>
    </w:p>
    <w:p w:rsidRPr="00215826" w:rsidR="00420D62" w:rsidP="008338C6" w:rsidRDefault="00420D62" w14:paraId="0BEA8968" w14:textId="77777777">
      <w:pPr>
        <w:pStyle w:val="ListParagraph"/>
        <w:numPr>
          <w:ilvl w:val="0"/>
          <w:numId w:val="15"/>
        </w:numPr>
        <w:spacing w:before="120" w:after="120" w:line="360" w:lineRule="auto"/>
        <w:rPr>
          <w:i/>
          <w:iCs/>
          <w:lang w:val="en-GB"/>
        </w:rPr>
      </w:pPr>
      <w:r w:rsidRPr="00215826">
        <w:rPr>
          <w:rFonts w:eastAsiaTheme="majorEastAsia"/>
          <w:b/>
          <w:bCs/>
          <w:i/>
          <w:iCs/>
          <w:lang w:val="en-GB"/>
        </w:rPr>
        <w:t>Real value of payments declining (inflation, regionalisation)</w:t>
      </w:r>
    </w:p>
    <w:p w:rsidRPr="00215826" w:rsidR="00420D62" w:rsidP="008338C6" w:rsidRDefault="00420D62" w14:paraId="3FA6154D" w14:textId="77777777">
      <w:pPr>
        <w:pStyle w:val="ListParagraph"/>
        <w:numPr>
          <w:ilvl w:val="0"/>
          <w:numId w:val="15"/>
        </w:numPr>
        <w:spacing w:before="120" w:after="120" w:line="360" w:lineRule="auto"/>
        <w:rPr>
          <w:i/>
          <w:iCs/>
          <w:lang w:val="en-GB"/>
        </w:rPr>
      </w:pPr>
      <w:r w:rsidRPr="00215826">
        <w:rPr>
          <w:rFonts w:eastAsiaTheme="majorEastAsia"/>
          <w:b/>
          <w:bCs/>
          <w:i/>
          <w:iCs/>
          <w:lang w:val="en-GB"/>
        </w:rPr>
        <w:t>Structural profitability challenges &amp; weak value chain position</w:t>
      </w:r>
    </w:p>
    <w:p w:rsidRPr="00215826" w:rsidR="00420D62" w:rsidP="008338C6" w:rsidRDefault="00420D62" w14:paraId="618BFF7D" w14:textId="77777777">
      <w:pPr>
        <w:pStyle w:val="ListParagraph"/>
        <w:numPr>
          <w:ilvl w:val="0"/>
          <w:numId w:val="15"/>
        </w:numPr>
        <w:spacing w:before="120" w:after="120" w:line="360" w:lineRule="auto"/>
        <w:rPr>
          <w:i/>
          <w:iCs/>
          <w:lang w:val="en-GB"/>
        </w:rPr>
      </w:pPr>
      <w:r w:rsidRPr="00215826">
        <w:rPr>
          <w:rFonts w:eastAsiaTheme="majorEastAsia"/>
          <w:b/>
          <w:bCs/>
          <w:i/>
          <w:iCs/>
          <w:lang w:val="en-GB"/>
        </w:rPr>
        <w:t>Inequalities in payment distribution (large vs small farms)</w:t>
      </w:r>
    </w:p>
    <w:p w:rsidRPr="00215826" w:rsidR="00420D62" w:rsidP="008338C6" w:rsidRDefault="00420D62" w14:paraId="52D55A6A" w14:textId="77777777">
      <w:pPr>
        <w:pStyle w:val="ListParagraph"/>
        <w:numPr>
          <w:ilvl w:val="0"/>
          <w:numId w:val="15"/>
        </w:numPr>
        <w:spacing w:before="120" w:after="120" w:line="360" w:lineRule="auto"/>
        <w:rPr>
          <w:i/>
          <w:iCs/>
          <w:lang w:val="en-GB"/>
        </w:rPr>
      </w:pPr>
      <w:r w:rsidRPr="00215826">
        <w:rPr>
          <w:rFonts w:eastAsiaTheme="majorEastAsia"/>
          <w:b/>
          <w:bCs/>
          <w:i/>
          <w:iCs/>
          <w:lang w:val="en-GB"/>
        </w:rPr>
        <w:t>External shocks (drought, storms, Ukraine war)</w:t>
      </w:r>
    </w:p>
    <w:p w:rsidRPr="00215826" w:rsidR="00420D62" w:rsidP="008338C6" w:rsidRDefault="00420D62" w14:paraId="5DFA85F3" w14:textId="77777777">
      <w:pPr>
        <w:pStyle w:val="ListParagraph"/>
        <w:numPr>
          <w:ilvl w:val="0"/>
          <w:numId w:val="15"/>
        </w:numPr>
        <w:spacing w:before="120" w:after="120" w:line="360" w:lineRule="auto"/>
        <w:rPr>
          <w:i/>
          <w:iCs/>
          <w:lang w:val="en-GB"/>
        </w:rPr>
      </w:pPr>
      <w:r w:rsidRPr="00215826">
        <w:rPr>
          <w:rFonts w:eastAsiaTheme="majorEastAsia"/>
          <w:b/>
          <w:bCs/>
          <w:i/>
          <w:iCs/>
          <w:lang w:val="en-GB"/>
        </w:rPr>
        <w:t>Limitations of market measures and lack of mirror clauses</w:t>
      </w:r>
    </w:p>
    <w:p w:rsidRPr="00420D62" w:rsidR="00420D62" w:rsidP="008338C6" w:rsidRDefault="00420D62" w14:paraId="44F83150" w14:textId="658EAFBD">
      <w:pPr>
        <w:pStyle w:val="ListParagraph"/>
        <w:numPr>
          <w:ilvl w:val="0"/>
          <w:numId w:val="15"/>
        </w:numPr>
        <w:spacing w:before="120" w:after="120" w:line="360" w:lineRule="auto"/>
        <w:rPr>
          <w:lang w:val="en-GB"/>
        </w:rPr>
      </w:pPr>
      <w:r w:rsidRPr="00215826">
        <w:rPr>
          <w:rFonts w:eastAsiaTheme="majorEastAsia"/>
          <w:b/>
          <w:bCs/>
          <w:i/>
          <w:iCs/>
          <w:lang w:val="en-GB"/>
        </w:rPr>
        <w:t>Call for stronger distributive mechanisms and territorial targeting</w:t>
      </w:r>
    </w:p>
    <w:p w:rsidRPr="00420D62" w:rsidR="00420D62" w:rsidP="00420D62" w:rsidRDefault="00420D62" w14:paraId="3F2451A4" w14:textId="77777777">
      <w:pPr>
        <w:pStyle w:val="ListParagraph"/>
        <w:spacing w:before="120" w:after="120" w:line="360" w:lineRule="auto"/>
        <w:ind w:left="1080"/>
        <w:rPr>
          <w:lang w:val="en-GB"/>
        </w:rPr>
      </w:pPr>
    </w:p>
    <w:p w:rsidRPr="00215826" w:rsidR="00420D62" w:rsidP="00420D62" w:rsidRDefault="00420D62" w14:paraId="00889B37" w14:textId="77777777">
      <w:pPr>
        <w:spacing w:before="120" w:after="120" w:line="360" w:lineRule="auto"/>
        <w:rPr>
          <w:lang w:val="en-GB"/>
        </w:rPr>
      </w:pPr>
      <w:r w:rsidRPr="00215826">
        <w:rPr>
          <w:lang w:val="en-GB"/>
        </w:rPr>
        <w:t>In Spain, several employer organisations and public authorities underlined that the Common Agricultural Policy (CAP) remains an essential financial safety net that stabilises farm income and provides a predictable component of revenue, allowing farmers to plan part of their activity and investments in a context of volatile markets and recurrent crises. These stakeholders stressed that direct payments are particularly important in regions where agricultural and livestock earnings remain significantly below the national average and below the incomes of other economic sectors, and that no other EU or national policy offers a comparable volume and stability of support to underpin farm viability and food production.</w:t>
      </w:r>
    </w:p>
    <w:p w:rsidRPr="00215826" w:rsidR="00420D62" w:rsidP="00420D62" w:rsidRDefault="00420D62" w14:paraId="13B73598" w14:textId="77777777">
      <w:pPr>
        <w:spacing w:before="120" w:after="120" w:line="360" w:lineRule="auto"/>
        <w:rPr>
          <w:lang w:val="en-GB"/>
        </w:rPr>
      </w:pPr>
      <w:r w:rsidRPr="00215826">
        <w:rPr>
          <w:lang w:val="en-GB"/>
        </w:rPr>
        <w:t>Spanish public authorities and employer organisations acknowledged, however, that despite this stabilising role, the CAP has not fully resolved structural challenges related to farm profitability and the distribution of value along the food chain, so farm incomes often remain dependent on CAP transfers rather than improved returns from production itself. Stakeholders reported that direct payments have progressively lost real value because they have not kept pace with inflation and, in some regions, have even decreased in nominal terms due to changes in the regionalisation of basic income support, with one regional authority reporting cumulative losses of hundreds of millions of euros over several campaigns.</w:t>
      </w:r>
    </w:p>
    <w:p w:rsidRPr="00215826" w:rsidR="00420D62" w:rsidP="00420D62" w:rsidRDefault="00420D62" w14:paraId="768FCCED" w14:textId="77777777">
      <w:pPr>
        <w:spacing w:before="120" w:after="120" w:line="360" w:lineRule="auto"/>
        <w:rPr>
          <w:lang w:val="en-GB"/>
        </w:rPr>
      </w:pPr>
      <w:r w:rsidRPr="00215826">
        <w:rPr>
          <w:lang w:val="en-GB"/>
        </w:rPr>
        <w:t>Several civil society organisations and trade unions recognised that CAP support has helped stabilise farmers’ income and cushion the impact of market and climatic shocks, but they questioned the extent to which it ensures fair or sufficient remuneration, particularly for small and medium</w:t>
      </w:r>
      <w:r w:rsidRPr="00215826">
        <w:rPr>
          <w:lang w:val="en-GB"/>
        </w:rPr>
        <w:noBreakHyphen/>
        <w:t>sized farms, women farmers and new entrants. These organisations expressed concern that a relatively small share of large holdings still captures a significant proportion of total CAP support because of the continued predominance of area</w:t>
      </w:r>
      <w:r w:rsidRPr="00215826">
        <w:rPr>
          <w:lang w:val="en-GB"/>
        </w:rPr>
        <w:noBreakHyphen/>
        <w:t>based payments, and they argued that this distribution pattern raises doubts about the contribution of the CAP to distributive fairness and social cohesion in rural areas.</w:t>
      </w:r>
    </w:p>
    <w:p w:rsidRPr="00215826" w:rsidR="00420D62" w:rsidP="00420D62" w:rsidRDefault="00420D62" w14:paraId="05B59B19" w14:textId="77777777">
      <w:pPr>
        <w:spacing w:before="120" w:after="120" w:line="360" w:lineRule="auto"/>
        <w:rPr>
          <w:lang w:val="en-GB"/>
        </w:rPr>
      </w:pPr>
      <w:r w:rsidRPr="00215826">
        <w:rPr>
          <w:lang w:val="en-GB"/>
        </w:rPr>
        <w:t>Across stakeholder groups, external shocks were frequently cited as key factors undermining the effectiveness of CAP income support. Spanish regional and national authorities, employers and civil society organisations highlighted the combined effects of structural drought, severe storms, the war in Ukraine, rising input prices, inflation and international trade tensions, noting that these developments have eroded producers’ margins and put into question the sufficiency of existing CAP market measures. Several stakeholders argued that market instruments have been insufficiently agile in responding to crises and that global competition from imports produced under more flexible rules, in the absence of mirror clauses, has further constrained the ability of CAP mechanisms alone to secure stable and adequate farm incomes.</w:t>
      </w:r>
    </w:p>
    <w:p w:rsidRPr="001823DF" w:rsidR="001823DF" w:rsidP="00420D62" w:rsidRDefault="00420D62" w14:paraId="067D3CF1" w14:textId="230BB4AC">
      <w:pPr>
        <w:spacing w:before="120" w:after="120" w:line="360" w:lineRule="auto"/>
      </w:pPr>
      <w:r w:rsidRPr="00215826">
        <w:rPr>
          <w:lang w:val="en-GB"/>
        </w:rPr>
        <w:t>Spanish civil society organisations recommended that the interim evaluation pay particular attention to how income support interacts with inflation, rising production costs, market volatility and territorial inequalities, and they called for stronger distributive mechanisms and better targeting of aid towards those who most need it, including young farmers, women and farms in disadvantaged territories. These stakeholders insisted that the effectiveness of the CAP in achieving fair income should be assessed not only in terms of overall expenditure, but also in terms of its contribution to closing the income gap between agriculture and other sectors and reducing structural disparities within the farming population.</w:t>
      </w:r>
    </w:p>
    <w:p w:rsidRPr="004F3938" w:rsidR="00833403" w:rsidP="00522A18" w:rsidRDefault="00833403" w14:paraId="7AC11FC6" w14:textId="77777777">
      <w:pPr>
        <w:spacing w:before="120" w:after="120" w:line="360" w:lineRule="auto"/>
        <w:rPr>
          <w:lang w:val="en-GB"/>
        </w:rPr>
      </w:pPr>
    </w:p>
    <w:p w:rsidRPr="004F3938" w:rsidR="00833403" w:rsidP="00522A18" w:rsidRDefault="00833403" w14:paraId="54E03786" w14:textId="77777777">
      <w:pPr>
        <w:pStyle w:val="Heading2"/>
        <w:spacing w:before="120" w:after="120" w:line="360" w:lineRule="auto"/>
        <w:ind w:left="720"/>
        <w:rPr>
          <w:i/>
          <w:iCs/>
          <w:lang w:val="en-GB"/>
        </w:rPr>
      </w:pPr>
      <w:bookmarkStart w:name="_Toc224750034" w:id="22"/>
      <w:r w:rsidRPr="004F3938">
        <w:rPr>
          <w:i/>
          <w:iCs/>
          <w:lang w:val="en-GB"/>
        </w:rPr>
        <w:t>Farmers’ Position in the Value Chain (SO3)</w:t>
      </w:r>
      <w:bookmarkEnd w:id="22"/>
    </w:p>
    <w:p w:rsidRPr="00CA4910" w:rsidR="001C2423" w:rsidP="001C2423" w:rsidRDefault="001C2423" w14:paraId="78C0AFFB" w14:textId="77777777">
      <w:pPr>
        <w:spacing w:before="120" w:after="120" w:line="360" w:lineRule="auto"/>
        <w:rPr>
          <w:b/>
          <w:bCs/>
          <w:u w:val="single"/>
          <w:lang w:val="en-GB"/>
        </w:rPr>
      </w:pPr>
      <w:r w:rsidRPr="00CA4910">
        <w:rPr>
          <w:rFonts w:eastAsiaTheme="majorEastAsia"/>
          <w:b/>
          <w:bCs/>
          <w:u w:val="single"/>
          <w:lang w:val="en-GB"/>
        </w:rPr>
        <w:t xml:space="preserve">Austria </w:t>
      </w:r>
    </w:p>
    <w:p w:rsidRPr="00CA4910" w:rsidR="001C2423" w:rsidP="001C2423" w:rsidRDefault="001C2423" w14:paraId="132C1EA2" w14:textId="77777777">
      <w:pPr>
        <w:spacing w:before="120" w:after="120" w:line="360" w:lineRule="auto"/>
        <w:rPr>
          <w:b/>
          <w:bCs/>
          <w:i/>
          <w:iCs/>
          <w:lang w:val="en-GB"/>
        </w:rPr>
      </w:pPr>
      <w:r w:rsidRPr="00CA4910">
        <w:rPr>
          <w:b/>
          <w:bCs/>
          <w:i/>
          <w:iCs/>
          <w:lang w:val="en-GB"/>
        </w:rPr>
        <w:t xml:space="preserve">In brief: </w:t>
      </w:r>
    </w:p>
    <w:p w:rsidRPr="00CA4910" w:rsidR="001C2423" w:rsidP="008338C6" w:rsidRDefault="001C2423" w14:paraId="1E9FD670" w14:textId="77777777">
      <w:pPr>
        <w:pStyle w:val="ListParagraph"/>
        <w:numPr>
          <w:ilvl w:val="0"/>
          <w:numId w:val="18"/>
        </w:numPr>
        <w:spacing w:before="120" w:after="120" w:line="360" w:lineRule="auto"/>
        <w:rPr>
          <w:b/>
          <w:bCs/>
          <w:i/>
          <w:iCs/>
          <w:lang w:val="en-GB"/>
        </w:rPr>
      </w:pPr>
      <w:r w:rsidRPr="00CA4910">
        <w:rPr>
          <w:rFonts w:eastAsiaTheme="majorEastAsia"/>
          <w:b/>
          <w:bCs/>
          <w:i/>
          <w:iCs/>
          <w:lang w:val="en-GB"/>
        </w:rPr>
        <w:t>Structural imbalances in the supply chain</w:t>
      </w:r>
    </w:p>
    <w:p w:rsidRPr="00CA4910" w:rsidR="001C2423" w:rsidP="008338C6" w:rsidRDefault="001C2423" w14:paraId="74F25941" w14:textId="77777777">
      <w:pPr>
        <w:pStyle w:val="ListParagraph"/>
        <w:numPr>
          <w:ilvl w:val="0"/>
          <w:numId w:val="18"/>
        </w:numPr>
        <w:spacing w:before="120" w:after="120" w:line="360" w:lineRule="auto"/>
        <w:rPr>
          <w:b/>
          <w:bCs/>
          <w:i/>
          <w:iCs/>
          <w:lang w:val="en-GB"/>
        </w:rPr>
      </w:pPr>
      <w:r w:rsidRPr="00CA4910">
        <w:rPr>
          <w:rFonts w:eastAsiaTheme="majorEastAsia"/>
          <w:b/>
          <w:bCs/>
          <w:i/>
          <w:iCs/>
          <w:lang w:val="en-GB"/>
        </w:rPr>
        <w:t>High production, environmental and labour standards</w:t>
      </w:r>
    </w:p>
    <w:p w:rsidRPr="00CA4910" w:rsidR="001C2423" w:rsidP="008338C6" w:rsidRDefault="001C2423" w14:paraId="10571943" w14:textId="77777777">
      <w:pPr>
        <w:pStyle w:val="ListParagraph"/>
        <w:numPr>
          <w:ilvl w:val="0"/>
          <w:numId w:val="18"/>
        </w:numPr>
        <w:spacing w:before="120" w:after="120" w:line="360" w:lineRule="auto"/>
        <w:rPr>
          <w:b/>
          <w:bCs/>
          <w:i/>
          <w:iCs/>
          <w:lang w:val="en-GB"/>
        </w:rPr>
      </w:pPr>
      <w:r w:rsidRPr="00CA4910">
        <w:rPr>
          <w:rFonts w:eastAsiaTheme="majorEastAsia"/>
          <w:b/>
          <w:bCs/>
          <w:i/>
          <w:iCs/>
          <w:lang w:val="en-GB"/>
        </w:rPr>
        <w:t>Competition from imports with lower standards</w:t>
      </w:r>
    </w:p>
    <w:p w:rsidRPr="00CA4910" w:rsidR="001C2423" w:rsidP="008338C6" w:rsidRDefault="001C2423" w14:paraId="7870E28C" w14:textId="77777777">
      <w:pPr>
        <w:pStyle w:val="ListParagraph"/>
        <w:numPr>
          <w:ilvl w:val="0"/>
          <w:numId w:val="18"/>
        </w:numPr>
        <w:spacing w:before="120" w:after="120" w:line="360" w:lineRule="auto"/>
        <w:rPr>
          <w:b/>
          <w:bCs/>
          <w:i/>
          <w:iCs/>
          <w:lang w:val="en-GB"/>
        </w:rPr>
      </w:pPr>
      <w:r w:rsidRPr="00CA4910">
        <w:rPr>
          <w:rFonts w:eastAsiaTheme="majorEastAsia"/>
          <w:b/>
          <w:bCs/>
          <w:i/>
          <w:iCs/>
          <w:lang w:val="en-GB"/>
        </w:rPr>
        <w:t>Limited impact of CAP on price transparency and bargaining power</w:t>
      </w:r>
    </w:p>
    <w:p w:rsidRPr="00CA4910" w:rsidR="001C2423" w:rsidP="008338C6" w:rsidRDefault="001C2423" w14:paraId="1DB01271" w14:textId="77777777">
      <w:pPr>
        <w:pStyle w:val="ListParagraph"/>
        <w:numPr>
          <w:ilvl w:val="0"/>
          <w:numId w:val="18"/>
        </w:numPr>
        <w:spacing w:before="120" w:after="120" w:line="360" w:lineRule="auto"/>
        <w:rPr>
          <w:b/>
          <w:bCs/>
          <w:i/>
          <w:iCs/>
          <w:lang w:val="en-GB"/>
        </w:rPr>
      </w:pPr>
      <w:r w:rsidRPr="00CA4910">
        <w:rPr>
          <w:rFonts w:eastAsiaTheme="majorEastAsia"/>
          <w:b/>
          <w:bCs/>
          <w:i/>
          <w:iCs/>
          <w:lang w:val="en-GB"/>
        </w:rPr>
        <w:t>Mental</w:t>
      </w:r>
      <w:r w:rsidRPr="00CA4910">
        <w:rPr>
          <w:rFonts w:eastAsiaTheme="majorEastAsia"/>
          <w:b/>
          <w:bCs/>
          <w:i/>
          <w:iCs/>
          <w:lang w:val="en-GB"/>
        </w:rPr>
        <w:noBreakHyphen/>
        <w:t>health pressures linked to value</w:t>
      </w:r>
      <w:r w:rsidRPr="00CA4910">
        <w:rPr>
          <w:rFonts w:eastAsiaTheme="majorEastAsia"/>
          <w:b/>
          <w:bCs/>
          <w:i/>
          <w:iCs/>
          <w:lang w:val="en-GB"/>
        </w:rPr>
        <w:noBreakHyphen/>
        <w:t>chain imbalances</w:t>
      </w:r>
    </w:p>
    <w:p w:rsidRPr="00CA4910" w:rsidR="001C2423" w:rsidP="008338C6" w:rsidRDefault="001C2423" w14:paraId="06C03D04" w14:textId="77777777">
      <w:pPr>
        <w:pStyle w:val="ListParagraph"/>
        <w:numPr>
          <w:ilvl w:val="0"/>
          <w:numId w:val="18"/>
        </w:numPr>
        <w:spacing w:before="120" w:after="120" w:line="360" w:lineRule="auto"/>
        <w:rPr>
          <w:b/>
          <w:bCs/>
          <w:i/>
          <w:iCs/>
          <w:lang w:val="en-GB"/>
        </w:rPr>
      </w:pPr>
      <w:r w:rsidRPr="00CA4910">
        <w:rPr>
          <w:rFonts w:eastAsiaTheme="majorEastAsia"/>
          <w:b/>
          <w:bCs/>
          <w:i/>
          <w:iCs/>
          <w:lang w:val="en-GB"/>
        </w:rPr>
        <w:t>Highly concentrated retail market</w:t>
      </w:r>
    </w:p>
    <w:p w:rsidRPr="00CA4910" w:rsidR="001C2423" w:rsidP="008338C6" w:rsidRDefault="001C2423" w14:paraId="17F16C44" w14:textId="77777777">
      <w:pPr>
        <w:pStyle w:val="ListParagraph"/>
        <w:numPr>
          <w:ilvl w:val="0"/>
          <w:numId w:val="18"/>
        </w:numPr>
        <w:spacing w:before="120" w:after="120" w:line="360" w:lineRule="auto"/>
        <w:rPr>
          <w:b/>
          <w:bCs/>
          <w:i/>
          <w:iCs/>
          <w:lang w:val="en-GB"/>
        </w:rPr>
      </w:pPr>
      <w:r w:rsidRPr="00CA4910">
        <w:rPr>
          <w:rFonts w:eastAsiaTheme="majorEastAsia"/>
          <w:b/>
          <w:bCs/>
          <w:i/>
          <w:iCs/>
          <w:lang w:val="en-GB"/>
        </w:rPr>
        <w:t>Need for broader competitiveness policies (childcare, rural services)</w:t>
      </w:r>
    </w:p>
    <w:p w:rsidRPr="00CA4910" w:rsidR="001C2423" w:rsidP="008338C6" w:rsidRDefault="001C2423" w14:paraId="23D32DD1" w14:textId="77777777">
      <w:pPr>
        <w:pStyle w:val="ListParagraph"/>
        <w:numPr>
          <w:ilvl w:val="0"/>
          <w:numId w:val="18"/>
        </w:numPr>
        <w:spacing w:before="120" w:after="120" w:line="360" w:lineRule="auto"/>
        <w:rPr>
          <w:lang w:val="en-GB"/>
        </w:rPr>
      </w:pPr>
      <w:r w:rsidRPr="00CA4910">
        <w:rPr>
          <w:rFonts w:eastAsiaTheme="majorEastAsia"/>
          <w:b/>
          <w:bCs/>
          <w:i/>
          <w:iCs/>
          <w:lang w:val="en-GB"/>
        </w:rPr>
        <w:t>Corrected Text (content unchanged)</w:t>
      </w:r>
    </w:p>
    <w:p w:rsidR="001C2423" w:rsidP="001C2423" w:rsidRDefault="001C2423" w14:paraId="0E544D39" w14:textId="77777777">
      <w:pPr>
        <w:spacing w:before="120" w:after="120" w:line="360" w:lineRule="auto"/>
        <w:rPr>
          <w:lang w:val="en-GB"/>
        </w:rPr>
      </w:pPr>
    </w:p>
    <w:p w:rsidRPr="00CA4910" w:rsidR="001C2423" w:rsidP="001C2423" w:rsidRDefault="001C2423" w14:paraId="77917ED8" w14:textId="04A6CEB3">
      <w:pPr>
        <w:spacing w:before="120" w:after="120" w:line="360" w:lineRule="auto"/>
        <w:rPr>
          <w:lang w:val="en-GB"/>
        </w:rPr>
      </w:pPr>
      <w:r w:rsidRPr="00CA4910">
        <w:rPr>
          <w:lang w:val="en-GB"/>
        </w:rPr>
        <w:t xml:space="preserve">Social partners representing agricultural interests expressed mixed views on the effectiveness of the CAP in improving farmers’ position within the food supply chain. Agricultural representatives stressed that </w:t>
      </w:r>
      <w:r w:rsidRPr="00CA4910">
        <w:rPr>
          <w:rFonts w:eastAsiaTheme="majorEastAsia"/>
          <w:lang w:val="en-GB"/>
        </w:rPr>
        <w:t>structural imbalances between primary producers and large retailers</w:t>
      </w:r>
      <w:r w:rsidRPr="00CA4910">
        <w:rPr>
          <w:lang w:val="en-GB"/>
        </w:rPr>
        <w:t xml:space="preserve"> remain significant and that producers in Austria operate under comparatively high production, environmental and labour standards while competing with products from regions with lower standards, a situation which current CAP measures do not fully correct. They considered that increasing trade liberalisation may intensify pressure on EU producers, including Austrian farmers, and reported that CAP interventions have not led to substantial improvements in price transparency or bargaining power that can be clearly attributed to the policy. These stakeholders therefore judged that the CAP is only moderately effective in strengthening farmers’ position in the Austrian value chain, and they associated value</w:t>
      </w:r>
      <w:r w:rsidRPr="00CA4910">
        <w:rPr>
          <w:lang w:val="en-GB"/>
        </w:rPr>
        <w:noBreakHyphen/>
        <w:t xml:space="preserve">chain imbalances with </w:t>
      </w:r>
      <w:r w:rsidRPr="00CA4910">
        <w:rPr>
          <w:rFonts w:eastAsiaTheme="majorEastAsia"/>
          <w:lang w:val="en-GB"/>
        </w:rPr>
        <w:t>mental</w:t>
      </w:r>
      <w:r w:rsidRPr="00CA4910">
        <w:rPr>
          <w:rFonts w:eastAsiaTheme="majorEastAsia"/>
          <w:lang w:val="en-GB"/>
        </w:rPr>
        <w:noBreakHyphen/>
        <w:t>health pressures</w:t>
      </w:r>
      <w:r w:rsidRPr="00CA4910">
        <w:rPr>
          <w:lang w:val="en-GB"/>
        </w:rPr>
        <w:t xml:space="preserve"> linked to price volatility, regulatory burdens and public criticism of farmers.</w:t>
      </w:r>
    </w:p>
    <w:p w:rsidRPr="00CA4910" w:rsidR="001C2423" w:rsidP="001C2423" w:rsidRDefault="001C2423" w14:paraId="23BC0F18" w14:textId="77777777">
      <w:pPr>
        <w:spacing w:before="120" w:after="120" w:line="360" w:lineRule="auto"/>
        <w:rPr>
          <w:lang w:val="en-GB"/>
        </w:rPr>
      </w:pPr>
      <w:r w:rsidRPr="00CA4910">
        <w:rPr>
          <w:lang w:val="en-GB"/>
        </w:rPr>
        <w:t>Public authorities in Austria acknowledged that measures supporting diversification, investment and value</w:t>
      </w:r>
      <w:r w:rsidRPr="00CA4910">
        <w:rPr>
          <w:lang w:val="en-GB"/>
        </w:rPr>
        <w:noBreakHyphen/>
        <w:t xml:space="preserve">added activities can improve resilience and independence at farm level, but they noted that the </w:t>
      </w:r>
      <w:r w:rsidRPr="00CA4910">
        <w:rPr>
          <w:rFonts w:eastAsiaTheme="majorEastAsia"/>
          <w:lang w:val="en-GB"/>
        </w:rPr>
        <w:t>high concentration of the food retail market</w:t>
      </w:r>
      <w:r w:rsidRPr="00CA4910">
        <w:rPr>
          <w:lang w:val="en-GB"/>
        </w:rPr>
        <w:t xml:space="preserve"> limits the broader impact of CAP interventions on bargaining power. They described the Austrian food market as highly concentrated and indicated that, despite useful diversification measures, CAP instruments alone are not capable of fundamentally altering the power dynamics between producers and large retailers. Civil</w:t>
      </w:r>
      <w:r w:rsidRPr="00CA4910">
        <w:rPr>
          <w:lang w:val="en-GB"/>
        </w:rPr>
        <w:noBreakHyphen/>
        <w:t>society and agri</w:t>
      </w:r>
      <w:r w:rsidRPr="00CA4910">
        <w:rPr>
          <w:lang w:val="en-GB"/>
        </w:rPr>
        <w:noBreakHyphen/>
        <w:t xml:space="preserve">food chain actors also highlighted that strengthening competitiveness in Austria will require a </w:t>
      </w:r>
      <w:r w:rsidRPr="00CA4910">
        <w:rPr>
          <w:rFonts w:eastAsiaTheme="majorEastAsia"/>
          <w:lang w:val="en-GB"/>
        </w:rPr>
        <w:t>holistic policy approach</w:t>
      </w:r>
      <w:r w:rsidRPr="00CA4910">
        <w:rPr>
          <w:lang w:val="en-GB"/>
        </w:rPr>
        <w:t>, including improvements in childcare, rural services and incentives for young, educated people to remain in rural areas, as well as initiatives such as tourism and direct sales that can increase value creation and improve public understanding of food production.</w:t>
      </w:r>
    </w:p>
    <w:p w:rsidRPr="00CA4910" w:rsidR="001C2423" w:rsidP="001C2423" w:rsidRDefault="001C2423" w14:paraId="009BD17B" w14:textId="77777777">
      <w:pPr>
        <w:spacing w:before="120" w:after="120" w:line="360" w:lineRule="auto"/>
        <w:rPr>
          <w:lang w:val="en-GB"/>
        </w:rPr>
      </w:pPr>
    </w:p>
    <w:p w:rsidRPr="00CA4910" w:rsidR="001C2423" w:rsidP="001C2423" w:rsidRDefault="001C2423" w14:paraId="74C01347" w14:textId="77777777">
      <w:pPr>
        <w:spacing w:before="120" w:after="120" w:line="360" w:lineRule="auto"/>
        <w:rPr>
          <w:b/>
          <w:bCs/>
          <w:u w:val="single"/>
          <w:lang w:val="en-GB"/>
        </w:rPr>
      </w:pPr>
      <w:r w:rsidRPr="00CA4910">
        <w:rPr>
          <w:rFonts w:eastAsiaTheme="majorEastAsia"/>
          <w:b/>
          <w:bCs/>
          <w:u w:val="single"/>
          <w:lang w:val="en-GB"/>
        </w:rPr>
        <w:t xml:space="preserve">Ireland </w:t>
      </w:r>
    </w:p>
    <w:p w:rsidRPr="00CA4910" w:rsidR="001C2423" w:rsidP="001C2423" w:rsidRDefault="001C2423" w14:paraId="07B08275" w14:textId="77777777">
      <w:pPr>
        <w:spacing w:before="120" w:after="120" w:line="360" w:lineRule="auto"/>
        <w:rPr>
          <w:b/>
          <w:bCs/>
          <w:i/>
          <w:iCs/>
          <w:lang w:val="en-GB"/>
        </w:rPr>
      </w:pPr>
      <w:r w:rsidRPr="00CA4910">
        <w:rPr>
          <w:b/>
          <w:bCs/>
          <w:i/>
          <w:iCs/>
          <w:lang w:val="en-GB"/>
        </w:rPr>
        <w:t>In brief:</w:t>
      </w:r>
    </w:p>
    <w:p w:rsidRPr="00CA4910" w:rsidR="001C2423" w:rsidP="008338C6" w:rsidRDefault="001C2423" w14:paraId="198984AB" w14:textId="77777777">
      <w:pPr>
        <w:pStyle w:val="ListParagraph"/>
        <w:numPr>
          <w:ilvl w:val="0"/>
          <w:numId w:val="19"/>
        </w:numPr>
        <w:spacing w:before="120" w:after="120" w:line="360" w:lineRule="auto"/>
        <w:rPr>
          <w:b/>
          <w:bCs/>
          <w:i/>
          <w:iCs/>
          <w:lang w:val="en-GB"/>
        </w:rPr>
      </w:pPr>
      <w:r w:rsidRPr="00CA4910">
        <w:rPr>
          <w:rFonts w:eastAsiaTheme="majorEastAsia"/>
          <w:b/>
          <w:bCs/>
          <w:i/>
          <w:iCs/>
          <w:lang w:val="en-GB"/>
        </w:rPr>
        <w:t>Weak bargaining power outside strong cooperative sectors</w:t>
      </w:r>
    </w:p>
    <w:p w:rsidRPr="00CA4910" w:rsidR="001C2423" w:rsidP="008338C6" w:rsidRDefault="001C2423" w14:paraId="4BB35682" w14:textId="77777777">
      <w:pPr>
        <w:pStyle w:val="ListParagraph"/>
        <w:numPr>
          <w:ilvl w:val="0"/>
          <w:numId w:val="19"/>
        </w:numPr>
        <w:spacing w:before="120" w:after="120" w:line="360" w:lineRule="auto"/>
        <w:rPr>
          <w:b/>
          <w:bCs/>
          <w:i/>
          <w:iCs/>
          <w:lang w:val="en-GB"/>
        </w:rPr>
      </w:pPr>
      <w:r w:rsidRPr="00CA4910">
        <w:rPr>
          <w:rFonts w:eastAsiaTheme="majorEastAsia"/>
          <w:b/>
          <w:bCs/>
          <w:i/>
          <w:iCs/>
          <w:lang w:val="en-GB"/>
        </w:rPr>
        <w:t>Horticulture niche expansion but persistent dependence on processors/retailers</w:t>
      </w:r>
    </w:p>
    <w:p w:rsidRPr="00CA4910" w:rsidR="001C2423" w:rsidP="008338C6" w:rsidRDefault="001C2423" w14:paraId="3A0A9085" w14:textId="77777777">
      <w:pPr>
        <w:pStyle w:val="ListParagraph"/>
        <w:numPr>
          <w:ilvl w:val="0"/>
          <w:numId w:val="19"/>
        </w:numPr>
        <w:spacing w:before="120" w:after="120" w:line="360" w:lineRule="auto"/>
        <w:rPr>
          <w:b/>
          <w:bCs/>
          <w:i/>
          <w:iCs/>
          <w:lang w:val="en-GB"/>
        </w:rPr>
      </w:pPr>
      <w:r w:rsidRPr="00CA4910">
        <w:rPr>
          <w:rFonts w:eastAsiaTheme="majorEastAsia"/>
          <w:b/>
          <w:bCs/>
          <w:i/>
          <w:iCs/>
          <w:lang w:val="en-GB"/>
        </w:rPr>
        <w:t>Independent retail structure</w:t>
      </w:r>
    </w:p>
    <w:p w:rsidRPr="00CA4910" w:rsidR="001C2423" w:rsidP="008338C6" w:rsidRDefault="001C2423" w14:paraId="4257093F" w14:textId="77777777">
      <w:pPr>
        <w:pStyle w:val="ListParagraph"/>
        <w:numPr>
          <w:ilvl w:val="0"/>
          <w:numId w:val="19"/>
        </w:numPr>
        <w:spacing w:before="120" w:after="120" w:line="360" w:lineRule="auto"/>
        <w:rPr>
          <w:b/>
          <w:bCs/>
          <w:i/>
          <w:iCs/>
          <w:lang w:val="en-GB"/>
        </w:rPr>
      </w:pPr>
      <w:r w:rsidRPr="00CA4910">
        <w:rPr>
          <w:rFonts w:eastAsiaTheme="majorEastAsia"/>
          <w:b/>
          <w:bCs/>
          <w:i/>
          <w:iCs/>
          <w:lang w:val="en-GB"/>
        </w:rPr>
        <w:t>Role of CAP in supporting quality, safety and resilience</w:t>
      </w:r>
    </w:p>
    <w:p w:rsidRPr="00CA4910" w:rsidR="001C2423" w:rsidP="008338C6" w:rsidRDefault="001C2423" w14:paraId="200A81F1" w14:textId="77777777">
      <w:pPr>
        <w:pStyle w:val="ListParagraph"/>
        <w:numPr>
          <w:ilvl w:val="0"/>
          <w:numId w:val="19"/>
        </w:numPr>
        <w:spacing w:before="120" w:after="120" w:line="360" w:lineRule="auto"/>
        <w:rPr>
          <w:b/>
          <w:bCs/>
          <w:i/>
          <w:iCs/>
          <w:lang w:val="en-GB"/>
        </w:rPr>
      </w:pPr>
      <w:r w:rsidRPr="00CA4910">
        <w:rPr>
          <w:rFonts w:eastAsiaTheme="majorEastAsia"/>
          <w:b/>
          <w:bCs/>
          <w:i/>
          <w:iCs/>
          <w:lang w:val="en-GB"/>
        </w:rPr>
        <w:t>Downward price pressure from discount chains</w:t>
      </w:r>
    </w:p>
    <w:p w:rsidRPr="00CA4910" w:rsidR="001C2423" w:rsidP="008338C6" w:rsidRDefault="001C2423" w14:paraId="4E27BC0A" w14:textId="77777777">
      <w:pPr>
        <w:pStyle w:val="ListParagraph"/>
        <w:numPr>
          <w:ilvl w:val="0"/>
          <w:numId w:val="19"/>
        </w:numPr>
        <w:spacing w:before="120" w:after="120" w:line="360" w:lineRule="auto"/>
        <w:rPr>
          <w:lang w:val="en-GB"/>
        </w:rPr>
      </w:pPr>
      <w:r w:rsidRPr="00CA4910">
        <w:rPr>
          <w:rFonts w:eastAsiaTheme="majorEastAsia"/>
          <w:b/>
          <w:bCs/>
          <w:i/>
          <w:iCs/>
          <w:lang w:val="en-GB"/>
        </w:rPr>
        <w:t>Need for stronger producer organisations and interaction with UTP &amp; competition rules</w:t>
      </w:r>
    </w:p>
    <w:p w:rsidRPr="00CA4910" w:rsidR="001C2423" w:rsidP="001C2423" w:rsidRDefault="001C2423" w14:paraId="65659C07" w14:textId="77777777">
      <w:pPr>
        <w:spacing w:before="120" w:after="120" w:line="360" w:lineRule="auto"/>
        <w:rPr>
          <w:lang w:val="en-GB"/>
        </w:rPr>
      </w:pPr>
    </w:p>
    <w:p w:rsidRPr="00CA4910" w:rsidR="001C2423" w:rsidP="001C2423" w:rsidRDefault="001C2423" w14:paraId="061FB4EE" w14:textId="77777777">
      <w:pPr>
        <w:spacing w:before="120" w:after="120" w:line="360" w:lineRule="auto"/>
        <w:rPr>
          <w:lang w:val="en-GB"/>
        </w:rPr>
      </w:pPr>
      <w:r w:rsidRPr="00CA4910">
        <w:rPr>
          <w:lang w:val="en-GB"/>
        </w:rPr>
        <w:t xml:space="preserve">In Ireland, farm organisations reported that the CAP has contributed to income stability but has had more limited impact on farmers’ bargaining power, and they described farmers as still occupying a weak position in the value chain, particularly outside </w:t>
      </w:r>
      <w:r w:rsidRPr="00CA4910">
        <w:rPr>
          <w:rFonts w:eastAsiaTheme="majorEastAsia"/>
          <w:lang w:val="en-GB"/>
        </w:rPr>
        <w:t>cooperative</w:t>
      </w:r>
      <w:r w:rsidRPr="00CA4910">
        <w:rPr>
          <w:rFonts w:eastAsiaTheme="majorEastAsia"/>
          <w:lang w:val="en-GB"/>
        </w:rPr>
        <w:noBreakHyphen/>
        <w:t>organised sectors</w:t>
      </w:r>
      <w:r w:rsidRPr="00CA4910">
        <w:rPr>
          <w:lang w:val="en-GB"/>
        </w:rPr>
        <w:t>. They observed that in some areas, especially horticulture, producer association supports and advisory services have helped farmers identify expansion opportunities in niche sectors, but they noted that many producers continue to sell into markets where processors and retailers hold most of the negotiating leverage. Trade organisations echoed this view, describing the overall effect of CAP interventions on bargaining power as mixed, and they explained that dairy farmers in Ireland benefit from long</w:t>
      </w:r>
      <w:r w:rsidRPr="00CA4910">
        <w:rPr>
          <w:lang w:val="en-GB"/>
        </w:rPr>
        <w:noBreakHyphen/>
        <w:t>standing cooperative structures that underpin relatively strong positions, whereas producers in other sectors often lack equivalent organisational support and remain price takers.</w:t>
      </w:r>
    </w:p>
    <w:p w:rsidRPr="00CA4910" w:rsidR="001C2423" w:rsidP="001C2423" w:rsidRDefault="001C2423" w14:paraId="096CAFA8" w14:textId="77777777">
      <w:pPr>
        <w:spacing w:before="120" w:after="120" w:line="360" w:lineRule="auto"/>
        <w:rPr>
          <w:lang w:val="en-GB"/>
        </w:rPr>
      </w:pPr>
      <w:r w:rsidRPr="00CA4910">
        <w:rPr>
          <w:lang w:val="en-GB"/>
        </w:rPr>
        <w:t xml:space="preserve">A representative from the retail sector explained that a distinctive feature of retail in Ireland is the presence of many </w:t>
      </w:r>
      <w:r w:rsidRPr="00CA4910">
        <w:rPr>
          <w:rFonts w:eastAsiaTheme="majorEastAsia"/>
          <w:lang w:val="en-GB"/>
        </w:rPr>
        <w:t>independent retailers</w:t>
      </w:r>
      <w:r w:rsidRPr="00CA4910">
        <w:rPr>
          <w:lang w:val="en-GB"/>
        </w:rPr>
        <w:t xml:space="preserve"> working in partnership with a large wholesaler, with local supply tailored to local demand and retailers owning their stores and employing local people. This stakeholder stressed that CAP provides </w:t>
      </w:r>
      <w:r w:rsidRPr="00CA4910">
        <w:rPr>
          <w:rFonts w:eastAsiaTheme="majorEastAsia"/>
          <w:lang w:val="en-GB"/>
        </w:rPr>
        <w:t>critical guarantees for food quality, safety and sustainability</w:t>
      </w:r>
      <w:r w:rsidRPr="00CA4910">
        <w:rPr>
          <w:lang w:val="en-GB"/>
        </w:rPr>
        <w:t xml:space="preserve"> and supports supply</w:t>
      </w:r>
      <w:r w:rsidRPr="00CA4910">
        <w:rPr>
          <w:lang w:val="en-GB"/>
        </w:rPr>
        <w:noBreakHyphen/>
        <w:t xml:space="preserve">chain resilience, affordability and the viability of local producers, including fresh national meat, thereby underpinning relationships between retailers and farmers. However, the same retail stakeholder pointed to </w:t>
      </w:r>
      <w:r w:rsidRPr="00CA4910">
        <w:rPr>
          <w:rFonts w:eastAsiaTheme="majorEastAsia"/>
          <w:lang w:val="en-GB"/>
        </w:rPr>
        <w:t>intense competition from discount chains</w:t>
      </w:r>
      <w:r w:rsidRPr="00CA4910">
        <w:rPr>
          <w:lang w:val="en-GB"/>
        </w:rPr>
        <w:t>, which shapes price expectations and exerts downward pressure on farm</w:t>
      </w:r>
      <w:r w:rsidRPr="00CA4910">
        <w:rPr>
          <w:lang w:val="en-GB"/>
        </w:rPr>
        <w:noBreakHyphen/>
        <w:t>gate prices, and highlighted that extensive regulatory obligations on retailers mirror wider pressures faced by small and medium</w:t>
      </w:r>
      <w:r w:rsidRPr="00CA4910">
        <w:rPr>
          <w:lang w:val="en-GB"/>
        </w:rPr>
        <w:noBreakHyphen/>
        <w:t xml:space="preserve">sized enterprises, including farms. Across the agrifood chain, there was consensus that </w:t>
      </w:r>
      <w:r w:rsidRPr="00CA4910">
        <w:rPr>
          <w:rFonts w:eastAsiaTheme="majorEastAsia"/>
          <w:lang w:val="en-GB"/>
        </w:rPr>
        <w:t>stronger producer organisations</w:t>
      </w:r>
      <w:r w:rsidRPr="00CA4910">
        <w:rPr>
          <w:lang w:val="en-GB"/>
        </w:rPr>
        <w:t xml:space="preserve"> and better integration between CAP, competition and unfair</w:t>
      </w:r>
      <w:r w:rsidRPr="00CA4910">
        <w:rPr>
          <w:lang w:val="en-GB"/>
        </w:rPr>
        <w:noBreakHyphen/>
        <w:t>trading</w:t>
      </w:r>
      <w:r w:rsidRPr="00CA4910">
        <w:rPr>
          <w:lang w:val="en-GB"/>
        </w:rPr>
        <w:noBreakHyphen/>
        <w:t>practice rules will be needed if farmers’ position in the value chain in Ireland is to improve significantly.</w:t>
      </w:r>
    </w:p>
    <w:p w:rsidRPr="00CA4910" w:rsidR="001C2423" w:rsidP="001C2423" w:rsidRDefault="001C2423" w14:paraId="299B856B" w14:textId="77777777">
      <w:pPr>
        <w:spacing w:before="120" w:after="120" w:line="360" w:lineRule="auto"/>
        <w:rPr>
          <w:lang w:val="en-GB"/>
        </w:rPr>
      </w:pPr>
    </w:p>
    <w:p w:rsidRPr="00CA4910" w:rsidR="001C2423" w:rsidP="001C2423" w:rsidRDefault="001C2423" w14:paraId="4E5A14FD" w14:textId="77777777">
      <w:pPr>
        <w:spacing w:before="120" w:after="120" w:line="360" w:lineRule="auto"/>
        <w:rPr>
          <w:b/>
          <w:bCs/>
          <w:u w:val="single"/>
          <w:lang w:val="en-GB"/>
        </w:rPr>
      </w:pPr>
      <w:r w:rsidRPr="00CA4910">
        <w:rPr>
          <w:rFonts w:eastAsiaTheme="majorEastAsia"/>
          <w:b/>
          <w:bCs/>
          <w:u w:val="single"/>
          <w:lang w:val="en-GB"/>
        </w:rPr>
        <w:t xml:space="preserve">Italy </w:t>
      </w:r>
    </w:p>
    <w:p w:rsidRPr="00CA4910" w:rsidR="001C2423" w:rsidP="001C2423" w:rsidRDefault="001C2423" w14:paraId="70E413CF" w14:textId="77777777">
      <w:pPr>
        <w:spacing w:before="120" w:after="120" w:line="360" w:lineRule="auto"/>
        <w:rPr>
          <w:b/>
          <w:bCs/>
          <w:i/>
          <w:iCs/>
          <w:lang w:val="en-GB"/>
        </w:rPr>
      </w:pPr>
      <w:r w:rsidRPr="00CA4910">
        <w:rPr>
          <w:b/>
          <w:bCs/>
          <w:i/>
          <w:iCs/>
          <w:lang w:val="en-GB"/>
        </w:rPr>
        <w:t xml:space="preserve">In brief: </w:t>
      </w:r>
    </w:p>
    <w:p w:rsidRPr="00CA4910" w:rsidR="001C2423" w:rsidP="008338C6" w:rsidRDefault="001C2423" w14:paraId="78D8ED99" w14:textId="77777777">
      <w:pPr>
        <w:pStyle w:val="ListParagraph"/>
        <w:numPr>
          <w:ilvl w:val="0"/>
          <w:numId w:val="20"/>
        </w:numPr>
        <w:spacing w:before="120" w:after="120" w:line="360" w:lineRule="auto"/>
        <w:rPr>
          <w:b/>
          <w:bCs/>
          <w:i/>
          <w:iCs/>
          <w:lang w:val="en-GB"/>
        </w:rPr>
      </w:pPr>
      <w:r w:rsidRPr="00CA4910">
        <w:rPr>
          <w:rFonts w:eastAsiaTheme="majorEastAsia"/>
          <w:b/>
          <w:bCs/>
          <w:i/>
          <w:iCs/>
          <w:lang w:val="en-GB"/>
        </w:rPr>
        <w:t>Partial improvement only in specific sectors</w:t>
      </w:r>
    </w:p>
    <w:p w:rsidRPr="00CA4910" w:rsidR="001C2423" w:rsidP="008338C6" w:rsidRDefault="001C2423" w14:paraId="351FFB19" w14:textId="77777777">
      <w:pPr>
        <w:pStyle w:val="ListParagraph"/>
        <w:numPr>
          <w:ilvl w:val="0"/>
          <w:numId w:val="20"/>
        </w:numPr>
        <w:spacing w:before="120" w:after="120" w:line="360" w:lineRule="auto"/>
        <w:rPr>
          <w:b/>
          <w:bCs/>
          <w:i/>
          <w:iCs/>
          <w:lang w:val="en-GB"/>
        </w:rPr>
      </w:pPr>
      <w:r w:rsidRPr="00CA4910">
        <w:rPr>
          <w:rFonts w:eastAsiaTheme="majorEastAsia"/>
          <w:b/>
          <w:bCs/>
          <w:i/>
          <w:iCs/>
          <w:lang w:val="en-GB"/>
        </w:rPr>
        <w:t>Strong POs in fruit &amp; veg, wine, olives; fragmentation elsewhere</w:t>
      </w:r>
    </w:p>
    <w:p w:rsidRPr="00CA4910" w:rsidR="001C2423" w:rsidP="008338C6" w:rsidRDefault="001C2423" w14:paraId="26F0B2F1" w14:textId="77777777">
      <w:pPr>
        <w:pStyle w:val="ListParagraph"/>
        <w:numPr>
          <w:ilvl w:val="0"/>
          <w:numId w:val="20"/>
        </w:numPr>
        <w:spacing w:before="120" w:after="120" w:line="360" w:lineRule="auto"/>
        <w:rPr>
          <w:b/>
          <w:bCs/>
          <w:i/>
          <w:iCs/>
          <w:lang w:val="en-GB"/>
        </w:rPr>
      </w:pPr>
      <w:r w:rsidRPr="00CA4910">
        <w:rPr>
          <w:rFonts w:eastAsiaTheme="majorEastAsia"/>
          <w:b/>
          <w:bCs/>
          <w:i/>
          <w:iCs/>
          <w:lang w:val="en-GB"/>
        </w:rPr>
        <w:t>Take</w:t>
      </w:r>
      <w:r w:rsidRPr="00CA4910">
        <w:rPr>
          <w:rFonts w:eastAsiaTheme="majorEastAsia"/>
          <w:b/>
          <w:bCs/>
          <w:i/>
          <w:iCs/>
          <w:lang w:val="en-GB"/>
        </w:rPr>
        <w:noBreakHyphen/>
        <w:t>it</w:t>
      </w:r>
      <w:r w:rsidRPr="00CA4910">
        <w:rPr>
          <w:rFonts w:eastAsiaTheme="majorEastAsia"/>
          <w:b/>
          <w:bCs/>
          <w:i/>
          <w:iCs/>
          <w:lang w:val="en-GB"/>
        </w:rPr>
        <w:noBreakHyphen/>
        <w:t>or</w:t>
      </w:r>
      <w:r w:rsidRPr="00CA4910">
        <w:rPr>
          <w:rFonts w:eastAsiaTheme="majorEastAsia"/>
          <w:b/>
          <w:bCs/>
          <w:i/>
          <w:iCs/>
          <w:lang w:val="en-GB"/>
        </w:rPr>
        <w:noBreakHyphen/>
        <w:t>leave</w:t>
      </w:r>
      <w:r w:rsidRPr="00CA4910">
        <w:rPr>
          <w:rFonts w:eastAsiaTheme="majorEastAsia"/>
          <w:b/>
          <w:bCs/>
          <w:i/>
          <w:iCs/>
          <w:lang w:val="en-GB"/>
        </w:rPr>
        <w:noBreakHyphen/>
        <w:t>it contracts, late payments, rebates</w:t>
      </w:r>
    </w:p>
    <w:p w:rsidRPr="00CA4910" w:rsidR="001C2423" w:rsidP="008338C6" w:rsidRDefault="001C2423" w14:paraId="7B0D9E9D" w14:textId="77777777">
      <w:pPr>
        <w:pStyle w:val="ListParagraph"/>
        <w:numPr>
          <w:ilvl w:val="0"/>
          <w:numId w:val="20"/>
        </w:numPr>
        <w:spacing w:before="120" w:after="120" w:line="360" w:lineRule="auto"/>
        <w:rPr>
          <w:b/>
          <w:bCs/>
          <w:i/>
          <w:iCs/>
          <w:lang w:val="en-GB"/>
        </w:rPr>
      </w:pPr>
      <w:r w:rsidRPr="00CA4910">
        <w:rPr>
          <w:rFonts w:eastAsiaTheme="majorEastAsia"/>
          <w:b/>
          <w:bCs/>
          <w:i/>
          <w:iCs/>
          <w:lang w:val="en-GB"/>
        </w:rPr>
        <w:t>Perishability and asymmetric information disadvantage producers</w:t>
      </w:r>
    </w:p>
    <w:p w:rsidRPr="00CA4910" w:rsidR="001C2423" w:rsidP="008338C6" w:rsidRDefault="001C2423" w14:paraId="548AEFC9" w14:textId="77777777">
      <w:pPr>
        <w:pStyle w:val="ListParagraph"/>
        <w:numPr>
          <w:ilvl w:val="0"/>
          <w:numId w:val="20"/>
        </w:numPr>
        <w:spacing w:before="120" w:after="120" w:line="360" w:lineRule="auto"/>
        <w:rPr>
          <w:b/>
          <w:bCs/>
          <w:i/>
          <w:iCs/>
          <w:lang w:val="en-GB"/>
        </w:rPr>
      </w:pPr>
      <w:r w:rsidRPr="00CA4910">
        <w:rPr>
          <w:rFonts w:eastAsiaTheme="majorEastAsia"/>
          <w:b/>
          <w:bCs/>
          <w:i/>
          <w:iCs/>
          <w:lang w:val="en-GB"/>
        </w:rPr>
        <w:t>Labour exploitation risks linked to price pressure</w:t>
      </w:r>
    </w:p>
    <w:p w:rsidRPr="00CA4910" w:rsidR="001C2423" w:rsidP="008338C6" w:rsidRDefault="001C2423" w14:paraId="711DCA82" w14:textId="77777777">
      <w:pPr>
        <w:pStyle w:val="ListParagraph"/>
        <w:numPr>
          <w:ilvl w:val="0"/>
          <w:numId w:val="20"/>
        </w:numPr>
        <w:spacing w:before="120" w:after="120" w:line="360" w:lineRule="auto"/>
        <w:rPr>
          <w:b/>
          <w:bCs/>
          <w:i/>
          <w:iCs/>
          <w:lang w:val="en-GB"/>
        </w:rPr>
      </w:pPr>
      <w:r w:rsidRPr="00CA4910">
        <w:rPr>
          <w:rFonts w:eastAsiaTheme="majorEastAsia"/>
          <w:b/>
          <w:bCs/>
          <w:i/>
          <w:iCs/>
          <w:lang w:val="en-GB"/>
        </w:rPr>
        <w:t>Concerns about “single fund” reducing predictability</w:t>
      </w:r>
    </w:p>
    <w:p w:rsidRPr="00CA4910" w:rsidR="001C2423" w:rsidP="008338C6" w:rsidRDefault="001C2423" w14:paraId="1EEECAED" w14:textId="77777777">
      <w:pPr>
        <w:pStyle w:val="ListParagraph"/>
        <w:numPr>
          <w:ilvl w:val="0"/>
          <w:numId w:val="20"/>
        </w:numPr>
        <w:spacing w:before="120" w:after="120" w:line="360" w:lineRule="auto"/>
        <w:rPr>
          <w:b/>
          <w:bCs/>
          <w:lang w:val="en-GB"/>
        </w:rPr>
      </w:pPr>
      <w:r w:rsidRPr="00CA4910">
        <w:rPr>
          <w:rFonts w:eastAsiaTheme="majorEastAsia"/>
          <w:b/>
          <w:bCs/>
          <w:i/>
          <w:iCs/>
          <w:lang w:val="en-GB"/>
        </w:rPr>
        <w:t>Persistent downstream value concentration &amp; import competition</w:t>
      </w:r>
    </w:p>
    <w:p w:rsidRPr="00CA4910" w:rsidR="001C2423" w:rsidP="001C2423" w:rsidRDefault="001C2423" w14:paraId="49EB9693" w14:textId="77777777">
      <w:pPr>
        <w:spacing w:before="120" w:after="120" w:line="360" w:lineRule="auto"/>
        <w:rPr>
          <w:lang w:val="en-GB"/>
        </w:rPr>
      </w:pPr>
    </w:p>
    <w:p w:rsidRPr="00CA4910" w:rsidR="001C2423" w:rsidP="001C2423" w:rsidRDefault="001C2423" w14:paraId="6DFC733F" w14:textId="77777777">
      <w:pPr>
        <w:spacing w:before="120" w:after="120" w:line="360" w:lineRule="auto"/>
        <w:rPr>
          <w:lang w:val="en-GB"/>
        </w:rPr>
      </w:pPr>
      <w:r w:rsidRPr="00CA4910">
        <w:rPr>
          <w:lang w:val="en-GB"/>
        </w:rPr>
        <w:t>In Italy, organisations representing agricultural producers and cooperatives considered that current CAP measures only partially improve farmers’ position in the value chain. They welcomed sectoral programmes for fruit and vegetables, wine and olives, which have helped build strong producer organisations and improve collective marketing, but underlined that in many other sectors farmers remain fragmented and exposed to unbalanced commercial relations, especially with large</w:t>
      </w:r>
      <w:r w:rsidRPr="00CA4910">
        <w:rPr>
          <w:lang w:val="en-GB"/>
        </w:rPr>
        <w:noBreakHyphen/>
        <w:t xml:space="preserve">scale retailers and some processors. These stakeholders reported frequent </w:t>
      </w:r>
      <w:r w:rsidRPr="00CA4910">
        <w:rPr>
          <w:rFonts w:eastAsiaTheme="majorEastAsia"/>
          <w:lang w:val="en-GB"/>
        </w:rPr>
        <w:t>“take it or leave it” contracts</w:t>
      </w:r>
      <w:r w:rsidRPr="00CA4910">
        <w:rPr>
          <w:lang w:val="en-GB"/>
        </w:rPr>
        <w:t>, late payments and requests for ex</w:t>
      </w:r>
      <w:r w:rsidRPr="00CA4910">
        <w:rPr>
          <w:lang w:val="en-GB"/>
        </w:rPr>
        <w:noBreakHyphen/>
        <w:t>post rebates, promotional contributions or listing fees that erode margins at farm level, and they stressed that in the absence of stronger aggregation and enforcement mechanisms, CAP income support can end up compensating for rather than correcting structural weaknesses in the chain.</w:t>
      </w:r>
    </w:p>
    <w:p w:rsidRPr="00CA4910" w:rsidR="001C2423" w:rsidP="001C2423" w:rsidRDefault="001C2423" w14:paraId="08DE1CAB" w14:textId="77777777">
      <w:pPr>
        <w:spacing w:before="120" w:after="120" w:line="360" w:lineRule="auto"/>
        <w:rPr>
          <w:lang w:val="en-GB"/>
        </w:rPr>
      </w:pPr>
      <w:r w:rsidRPr="00CA4910">
        <w:rPr>
          <w:lang w:val="en-GB"/>
        </w:rPr>
        <w:t>Producer organisations and civil</w:t>
      </w:r>
      <w:r w:rsidRPr="00CA4910">
        <w:rPr>
          <w:lang w:val="en-GB"/>
        </w:rPr>
        <w:noBreakHyphen/>
        <w:t xml:space="preserve">society actors involved in innovation pointed to fruit and vegetables as an illustration of both success and remaining limits. They explained that sectoral interventions in this chain have fostered aggregation and enabled investments in storage, quality, research and promotion, yet the </w:t>
      </w:r>
      <w:r w:rsidRPr="00CA4910">
        <w:rPr>
          <w:rFonts w:eastAsiaTheme="majorEastAsia"/>
          <w:lang w:val="en-GB"/>
        </w:rPr>
        <w:t>perishable nature of products</w:t>
      </w:r>
      <w:r w:rsidRPr="00CA4910">
        <w:rPr>
          <w:lang w:val="en-GB"/>
        </w:rPr>
        <w:t xml:space="preserve"> and </w:t>
      </w:r>
      <w:r w:rsidRPr="00CA4910">
        <w:rPr>
          <w:rFonts w:eastAsiaTheme="majorEastAsia"/>
          <w:lang w:val="en-GB"/>
        </w:rPr>
        <w:t>asymmetric market information</w:t>
      </w:r>
      <w:r w:rsidRPr="00CA4910">
        <w:rPr>
          <w:lang w:val="en-GB"/>
        </w:rPr>
        <w:t xml:space="preserve"> still leave producer organisations in a weaker position vis</w:t>
      </w:r>
      <w:r w:rsidRPr="00CA4910">
        <w:rPr>
          <w:lang w:val="en-GB"/>
        </w:rPr>
        <w:noBreakHyphen/>
        <w:t>à</w:t>
      </w:r>
      <w:r w:rsidRPr="00CA4910">
        <w:rPr>
          <w:lang w:val="en-GB"/>
        </w:rPr>
        <w:noBreakHyphen/>
        <w:t xml:space="preserve">vis powerful buyers. Stakeholders noted that the </w:t>
      </w:r>
      <w:r w:rsidRPr="00CA4910">
        <w:rPr>
          <w:rFonts w:eastAsiaTheme="majorEastAsia"/>
          <w:lang w:val="en-GB"/>
        </w:rPr>
        <w:t>Unfair Trading Practices Directive</w:t>
      </w:r>
      <w:r w:rsidRPr="00CA4910">
        <w:rPr>
          <w:lang w:val="en-GB"/>
        </w:rPr>
        <w:t xml:space="preserve"> and its national transposition represent progress, but they regarded enforcement and deterrence as still insufficient, and they observed that </w:t>
      </w:r>
      <w:r w:rsidRPr="00CA4910">
        <w:rPr>
          <w:rFonts w:eastAsiaTheme="majorEastAsia"/>
          <w:lang w:val="en-GB"/>
        </w:rPr>
        <w:t>competition rules and trade policy</w:t>
      </w:r>
      <w:r w:rsidRPr="00CA4910">
        <w:rPr>
          <w:lang w:val="en-GB"/>
        </w:rPr>
        <w:t xml:space="preserve"> – including imports from countries with lower standards – continue to affect the effective bargaining power of producers. Organisations representing livestock producers, including beef farmers, stressed that value</w:t>
      </w:r>
      <w:r w:rsidRPr="00CA4910">
        <w:rPr>
          <w:lang w:val="en-GB"/>
        </w:rPr>
        <w:noBreakHyphen/>
        <w:t xml:space="preserve">chain imbalances have </w:t>
      </w:r>
      <w:r w:rsidRPr="00CA4910">
        <w:rPr>
          <w:rFonts w:eastAsiaTheme="majorEastAsia"/>
          <w:lang w:val="en-GB"/>
        </w:rPr>
        <w:t>downstream consequences for labour conditions</w:t>
      </w:r>
      <w:r w:rsidRPr="00CA4910">
        <w:rPr>
          <w:lang w:val="en-GB"/>
        </w:rPr>
        <w:t>: when farm</w:t>
      </w:r>
      <w:r w:rsidRPr="00CA4910">
        <w:rPr>
          <w:lang w:val="en-GB"/>
        </w:rPr>
        <w:noBreakHyphen/>
        <w:t>gate prices are pushed down while input and compliance costs rise, employers in the weakest segments are tempted to reduce labour costs or resort to irregular work, and trade unions highlighted the persistence in some regions of undeclared work, under</w:t>
      </w:r>
      <w:r w:rsidRPr="00CA4910">
        <w:rPr>
          <w:lang w:val="en-GB"/>
        </w:rPr>
        <w:noBreakHyphen/>
        <w:t xml:space="preserve">reporting of days worked and exploitative forms of labour intermediation, linking insufficient strengthening of farmers’ strategic role in the chain to </w:t>
      </w:r>
      <w:r w:rsidRPr="00CA4910">
        <w:rPr>
          <w:rFonts w:eastAsiaTheme="majorEastAsia"/>
          <w:lang w:val="en-GB"/>
        </w:rPr>
        <w:t>precarious working conditions</w:t>
      </w:r>
      <w:r w:rsidRPr="00CA4910">
        <w:rPr>
          <w:lang w:val="en-GB"/>
        </w:rPr>
        <w:t xml:space="preserve"> and </w:t>
      </w:r>
      <w:r w:rsidRPr="00CA4910">
        <w:rPr>
          <w:rFonts w:eastAsiaTheme="majorEastAsia"/>
          <w:lang w:val="en-GB"/>
        </w:rPr>
        <w:t>wage dumping</w:t>
      </w:r>
      <w:r w:rsidRPr="00CA4910">
        <w:rPr>
          <w:lang w:val="en-GB"/>
        </w:rPr>
        <w:t xml:space="preserve"> among agricultural workers.</w:t>
      </w:r>
    </w:p>
    <w:p w:rsidRPr="00CA4910" w:rsidR="001C2423" w:rsidP="001C2423" w:rsidRDefault="001C2423" w14:paraId="4BFE8B6F" w14:textId="77777777">
      <w:pPr>
        <w:spacing w:before="120" w:after="120" w:line="360" w:lineRule="auto"/>
        <w:rPr>
          <w:lang w:val="en-GB"/>
        </w:rPr>
      </w:pPr>
      <w:r w:rsidRPr="00CA4910">
        <w:rPr>
          <w:lang w:val="en-GB"/>
        </w:rPr>
        <w:t>Italian producer organisations and cooperatives acknowledged that CAP sectoral interventions and producer</w:t>
      </w:r>
      <w:r w:rsidRPr="00CA4910">
        <w:rPr>
          <w:lang w:val="en-GB"/>
        </w:rPr>
        <w:noBreakHyphen/>
        <w:t xml:space="preserve">organisation tools have been effective in improving farmers’ income and market position where they are well used, particularly in fruit and vegetables, wine and olives. They noted that support linked to marketed production and channelled through collective strategies and investment programmes has enabled improvements in product quality, traceability, storage, logistics and promotion, helping to maintain economic activity in rural territories. At the same time, they expressed concern that future moves towards a </w:t>
      </w:r>
      <w:r w:rsidRPr="00CA4910">
        <w:rPr>
          <w:rFonts w:eastAsiaTheme="majorEastAsia"/>
          <w:lang w:val="en-GB"/>
        </w:rPr>
        <w:t>“single fund”</w:t>
      </w:r>
      <w:r w:rsidRPr="00CA4910">
        <w:rPr>
          <w:lang w:val="en-GB"/>
        </w:rPr>
        <w:t xml:space="preserve"> could reduce the stability and predictability of these instruments and potentially undermine decades of progress in aggregation and value creation. A social</w:t>
      </w:r>
      <w:r w:rsidRPr="00CA4910">
        <w:rPr>
          <w:lang w:val="en-GB"/>
        </w:rPr>
        <w:noBreakHyphen/>
        <w:t xml:space="preserve">partner organisation observed that CAP interventions have only marginally improved farmers’ bargaining position overall, citing fragmentation, strong downstream concentration and dominant retail power as factors that limit redistribution of value, and explained that some gains arise where producer organisations and sectoral programmes are strong. Other producer bodies similarly reported that primary producers remain the weakest segment due to </w:t>
      </w:r>
      <w:r w:rsidRPr="00CA4910">
        <w:rPr>
          <w:rFonts w:eastAsiaTheme="majorEastAsia"/>
          <w:lang w:val="en-GB"/>
        </w:rPr>
        <w:t>unequal competition with imports</w:t>
      </w:r>
      <w:r w:rsidRPr="00CA4910">
        <w:rPr>
          <w:lang w:val="en-GB"/>
        </w:rPr>
        <w:t xml:space="preserve"> produced under different cost and regulatory conditions and that supply</w:t>
      </w:r>
      <w:r w:rsidRPr="00CA4910">
        <w:rPr>
          <w:lang w:val="en-GB"/>
        </w:rPr>
        <w:noBreakHyphen/>
        <w:t xml:space="preserve">chain reinforcement remains largely unachieved, with </w:t>
      </w:r>
      <w:r w:rsidRPr="00CA4910">
        <w:rPr>
          <w:rFonts w:eastAsiaTheme="majorEastAsia"/>
          <w:lang w:val="en-GB"/>
        </w:rPr>
        <w:t>value concentration persisting downstream</w:t>
      </w:r>
      <w:r w:rsidRPr="00CA4910">
        <w:rPr>
          <w:lang w:val="en-GB"/>
        </w:rPr>
        <w:t>.</w:t>
      </w:r>
    </w:p>
    <w:p w:rsidRPr="00CA4910" w:rsidR="001C2423" w:rsidP="001C2423" w:rsidRDefault="001C2423" w14:paraId="7F380DD1" w14:textId="77777777">
      <w:pPr>
        <w:spacing w:before="120" w:after="120" w:line="360" w:lineRule="auto"/>
        <w:rPr>
          <w:lang w:val="en-GB"/>
        </w:rPr>
      </w:pPr>
    </w:p>
    <w:p w:rsidRPr="00CA4910" w:rsidR="001C2423" w:rsidP="001C2423" w:rsidRDefault="001C2423" w14:paraId="24770BBB" w14:textId="77777777">
      <w:pPr>
        <w:spacing w:before="120" w:after="120" w:line="360" w:lineRule="auto"/>
        <w:rPr>
          <w:b/>
          <w:bCs/>
          <w:u w:val="single"/>
          <w:lang w:val="en-GB"/>
        </w:rPr>
      </w:pPr>
      <w:r w:rsidRPr="00CA4910">
        <w:rPr>
          <w:rFonts w:eastAsiaTheme="majorEastAsia"/>
          <w:b/>
          <w:bCs/>
          <w:u w:val="single"/>
          <w:lang w:val="en-GB"/>
        </w:rPr>
        <w:t xml:space="preserve">Romania </w:t>
      </w:r>
    </w:p>
    <w:p w:rsidRPr="00CA4910" w:rsidR="001C2423" w:rsidP="001C2423" w:rsidRDefault="001C2423" w14:paraId="0609C1B4" w14:textId="77777777">
      <w:pPr>
        <w:spacing w:before="120" w:after="120" w:line="360" w:lineRule="auto"/>
        <w:rPr>
          <w:b/>
          <w:bCs/>
          <w:i/>
          <w:iCs/>
          <w:lang w:val="en-GB"/>
        </w:rPr>
      </w:pPr>
      <w:r w:rsidRPr="00CA4910">
        <w:rPr>
          <w:b/>
          <w:bCs/>
          <w:i/>
          <w:iCs/>
          <w:lang w:val="en-GB"/>
        </w:rPr>
        <w:t xml:space="preserve">In brief: </w:t>
      </w:r>
    </w:p>
    <w:p w:rsidRPr="00CA4910" w:rsidR="001C2423" w:rsidP="008338C6" w:rsidRDefault="001C2423" w14:paraId="3F58D5C8" w14:textId="77777777">
      <w:pPr>
        <w:pStyle w:val="ListParagraph"/>
        <w:numPr>
          <w:ilvl w:val="0"/>
          <w:numId w:val="21"/>
        </w:numPr>
        <w:spacing w:before="120" w:after="120" w:line="360" w:lineRule="auto"/>
        <w:rPr>
          <w:b/>
          <w:bCs/>
          <w:i/>
          <w:iCs/>
          <w:lang w:val="en-GB"/>
        </w:rPr>
      </w:pPr>
      <w:r w:rsidRPr="00CA4910">
        <w:rPr>
          <w:rFonts w:eastAsiaTheme="majorEastAsia"/>
          <w:b/>
          <w:bCs/>
          <w:i/>
          <w:iCs/>
          <w:lang w:val="en-GB"/>
        </w:rPr>
        <w:t>Structural weakness of farmers in the value chain</w:t>
      </w:r>
    </w:p>
    <w:p w:rsidRPr="00CA4910" w:rsidR="001C2423" w:rsidP="008338C6" w:rsidRDefault="001C2423" w14:paraId="4E0E26C2" w14:textId="77777777">
      <w:pPr>
        <w:pStyle w:val="ListParagraph"/>
        <w:numPr>
          <w:ilvl w:val="0"/>
          <w:numId w:val="21"/>
        </w:numPr>
        <w:spacing w:before="120" w:after="120" w:line="360" w:lineRule="auto"/>
        <w:rPr>
          <w:b/>
          <w:bCs/>
          <w:i/>
          <w:iCs/>
          <w:lang w:val="en-GB"/>
        </w:rPr>
      </w:pPr>
      <w:r w:rsidRPr="00CA4910">
        <w:rPr>
          <w:rFonts w:eastAsiaTheme="majorEastAsia"/>
          <w:b/>
          <w:bCs/>
          <w:i/>
          <w:iCs/>
          <w:lang w:val="en-GB"/>
        </w:rPr>
        <w:t>Dependence on raw commodity sales and limited processing</w:t>
      </w:r>
    </w:p>
    <w:p w:rsidRPr="00CA4910" w:rsidR="001C2423" w:rsidP="008338C6" w:rsidRDefault="001C2423" w14:paraId="0FF1B6CC" w14:textId="77777777">
      <w:pPr>
        <w:pStyle w:val="ListParagraph"/>
        <w:numPr>
          <w:ilvl w:val="0"/>
          <w:numId w:val="21"/>
        </w:numPr>
        <w:spacing w:before="120" w:after="120" w:line="360" w:lineRule="auto"/>
        <w:rPr>
          <w:b/>
          <w:bCs/>
          <w:i/>
          <w:iCs/>
          <w:lang w:val="en-GB"/>
        </w:rPr>
      </w:pPr>
      <w:r w:rsidRPr="00CA4910">
        <w:rPr>
          <w:rFonts w:eastAsiaTheme="majorEastAsia"/>
          <w:b/>
          <w:bCs/>
          <w:i/>
          <w:iCs/>
          <w:lang w:val="en-GB"/>
        </w:rPr>
        <w:t>Underfunded short supply chains</w:t>
      </w:r>
    </w:p>
    <w:p w:rsidRPr="00CA4910" w:rsidR="001C2423" w:rsidP="008338C6" w:rsidRDefault="001C2423" w14:paraId="46FE6D2D" w14:textId="77777777">
      <w:pPr>
        <w:pStyle w:val="ListParagraph"/>
        <w:numPr>
          <w:ilvl w:val="0"/>
          <w:numId w:val="21"/>
        </w:numPr>
        <w:spacing w:before="120" w:after="120" w:line="360" w:lineRule="auto"/>
        <w:rPr>
          <w:b/>
          <w:bCs/>
          <w:i/>
          <w:iCs/>
          <w:lang w:val="en-GB"/>
        </w:rPr>
      </w:pPr>
      <w:r w:rsidRPr="00CA4910">
        <w:rPr>
          <w:rFonts w:eastAsiaTheme="majorEastAsia"/>
          <w:b/>
          <w:bCs/>
          <w:i/>
          <w:iCs/>
          <w:lang w:val="en-GB"/>
        </w:rPr>
        <w:t>Administrative burdens blocking local processing</w:t>
      </w:r>
    </w:p>
    <w:p w:rsidRPr="00CA4910" w:rsidR="001C2423" w:rsidP="008338C6" w:rsidRDefault="001C2423" w14:paraId="29AF329D" w14:textId="77777777">
      <w:pPr>
        <w:pStyle w:val="ListParagraph"/>
        <w:numPr>
          <w:ilvl w:val="0"/>
          <w:numId w:val="21"/>
        </w:numPr>
        <w:spacing w:before="120" w:after="120" w:line="360" w:lineRule="auto"/>
        <w:rPr>
          <w:b/>
          <w:bCs/>
          <w:i/>
          <w:iCs/>
          <w:lang w:val="en-GB"/>
        </w:rPr>
      </w:pPr>
      <w:r w:rsidRPr="00CA4910">
        <w:rPr>
          <w:rFonts w:eastAsiaTheme="majorEastAsia"/>
          <w:b/>
          <w:bCs/>
          <w:i/>
          <w:iCs/>
          <w:lang w:val="en-GB"/>
        </w:rPr>
        <w:t>Importance and rigidity of coupled support</w:t>
      </w:r>
    </w:p>
    <w:p w:rsidRPr="00CA4910" w:rsidR="001C2423" w:rsidP="008338C6" w:rsidRDefault="001C2423" w14:paraId="41356DA7" w14:textId="77777777">
      <w:pPr>
        <w:pStyle w:val="ListParagraph"/>
        <w:numPr>
          <w:ilvl w:val="0"/>
          <w:numId w:val="21"/>
        </w:numPr>
        <w:spacing w:before="120" w:after="120" w:line="360" w:lineRule="auto"/>
        <w:rPr>
          <w:b/>
          <w:bCs/>
          <w:i/>
          <w:iCs/>
          <w:lang w:val="en-GB"/>
        </w:rPr>
      </w:pPr>
      <w:r w:rsidRPr="00CA4910">
        <w:rPr>
          <w:rFonts w:eastAsiaTheme="majorEastAsia"/>
          <w:b/>
          <w:bCs/>
          <w:i/>
          <w:iCs/>
          <w:lang w:val="en-GB"/>
        </w:rPr>
        <w:t>Need for cooperatives, joint investments and short supply chains</w:t>
      </w:r>
    </w:p>
    <w:p w:rsidRPr="00CA4910" w:rsidR="001C2423" w:rsidP="001C2423" w:rsidRDefault="001C2423" w14:paraId="39BC777C" w14:textId="77777777">
      <w:pPr>
        <w:spacing w:before="120" w:after="120" w:line="360" w:lineRule="auto"/>
        <w:rPr>
          <w:lang w:val="en-GB"/>
        </w:rPr>
      </w:pPr>
    </w:p>
    <w:p w:rsidRPr="00CA4910" w:rsidR="001C2423" w:rsidP="001C2423" w:rsidRDefault="001C2423" w14:paraId="0E40A565" w14:textId="77777777">
      <w:pPr>
        <w:spacing w:before="120" w:after="120" w:line="360" w:lineRule="auto"/>
        <w:rPr>
          <w:lang w:val="en-GB"/>
        </w:rPr>
      </w:pPr>
      <w:r w:rsidRPr="00CA4910">
        <w:rPr>
          <w:lang w:val="en-GB"/>
        </w:rPr>
        <w:t xml:space="preserve">In Romania, farmers’ organisations and cooperatives across the agrifood supply chain stated that farmers’ position in the value chain remains </w:t>
      </w:r>
      <w:r w:rsidRPr="00CA4910">
        <w:rPr>
          <w:rFonts w:eastAsiaTheme="majorEastAsia"/>
          <w:lang w:val="en-GB"/>
        </w:rPr>
        <w:t>structurally weak</w:t>
      </w:r>
      <w:r w:rsidRPr="00CA4910">
        <w:rPr>
          <w:lang w:val="en-GB"/>
        </w:rPr>
        <w:t>, despite the CAP objective of improving their bargaining power, as many producers still sell mainly raw commodities with little or no on</w:t>
      </w:r>
      <w:r w:rsidRPr="00CA4910">
        <w:rPr>
          <w:lang w:val="en-GB"/>
        </w:rPr>
        <w:noBreakHyphen/>
        <w:t xml:space="preserve">farm processing and often under contracts in which retailers and large traders retain most of the value added. These stakeholders reported that </w:t>
      </w:r>
      <w:r w:rsidRPr="00CA4910">
        <w:rPr>
          <w:rFonts w:eastAsiaTheme="majorEastAsia"/>
          <w:lang w:val="en-GB"/>
        </w:rPr>
        <w:t>short supply chains and local processing initiatives</w:t>
      </w:r>
      <w:r w:rsidRPr="00CA4910">
        <w:rPr>
          <w:lang w:val="en-GB"/>
        </w:rPr>
        <w:t xml:space="preserve"> have emerged and look promising, but remain underfunded and face significant administrative and credit obstacles, emphasising that the decisive factor for a fair income is not only the level of direct payments, but also farmers’ capacity to access local markets, invest in storage and processing infrastructure and negotiate fair contracts with processors and retailers.</w:t>
      </w:r>
    </w:p>
    <w:p w:rsidRPr="00CA4910" w:rsidR="001C2423" w:rsidP="001C2423" w:rsidRDefault="001C2423" w14:paraId="6115C2E5" w14:textId="77777777">
      <w:pPr>
        <w:spacing w:before="120" w:after="120" w:line="360" w:lineRule="auto"/>
        <w:rPr>
          <w:lang w:val="en-GB"/>
        </w:rPr>
      </w:pPr>
      <w:r w:rsidRPr="00CA4910">
        <w:rPr>
          <w:lang w:val="en-GB"/>
        </w:rPr>
        <w:t>Farmers’ representatives in Romania stressed that coupled support has been important in maintaining vulnerable sectors such as fruit, vegetables, dairy and livestock, welcoming in particular the extension of coupled support from products destined solely for processing to fresh produce sold directly on the market, which has provided an incentive for horticultural producers to maintain or expand orchards and vegetable production. At the same time, several stakeholders complained that implementation rules for coupled support in livestock are excessively rigid, for example where dairy farmers must declare exactly the same number of animals at the beginning and end of the reference period, which does not reflect normal herd fluctuations and discourages participation in these schemes, especially among small and medium</w:t>
      </w:r>
      <w:r w:rsidRPr="00CA4910">
        <w:rPr>
          <w:lang w:val="en-GB"/>
        </w:rPr>
        <w:noBreakHyphen/>
        <w:t>sized livestock farms.</w:t>
      </w:r>
    </w:p>
    <w:p w:rsidRPr="00CA4910" w:rsidR="001C2423" w:rsidP="001C2423" w:rsidRDefault="001C2423" w14:paraId="1AE2B5AB" w14:textId="77777777">
      <w:pPr>
        <w:spacing w:before="120" w:after="120" w:line="360" w:lineRule="auto"/>
        <w:rPr>
          <w:lang w:val="en-GB"/>
        </w:rPr>
      </w:pPr>
      <w:r w:rsidRPr="00CA4910">
        <w:rPr>
          <w:lang w:val="en-GB"/>
        </w:rPr>
        <w:t xml:space="preserve">According to a written contribution from a cooperative representative in Romania, CAP interventions have only partially improved farmers’ position in the value chain by contributing to income stability, supporting economically oriented associations and enabling investments in modernisation, and more significant progress requires expanding farmer cooperation within agricultural cooperatives, developing </w:t>
      </w:r>
      <w:r w:rsidRPr="00CA4910">
        <w:rPr>
          <w:rFonts w:eastAsiaTheme="majorEastAsia"/>
          <w:lang w:val="en-GB"/>
        </w:rPr>
        <w:t>local processing through joint investments</w:t>
      </w:r>
      <w:r w:rsidRPr="00CA4910">
        <w:rPr>
          <w:lang w:val="en-GB"/>
        </w:rPr>
        <w:t xml:space="preserve">, improving integration into short supply chains and eliminating </w:t>
      </w:r>
      <w:r w:rsidRPr="00CA4910">
        <w:rPr>
          <w:rFonts w:eastAsiaTheme="majorEastAsia"/>
          <w:lang w:val="en-GB"/>
        </w:rPr>
        <w:t>unfair trading practices</w:t>
      </w:r>
      <w:r w:rsidRPr="00CA4910">
        <w:rPr>
          <w:lang w:val="en-GB"/>
        </w:rPr>
        <w:t>. The same cooperative contribution argued that, for farmers in Romania, strengthening cooperatives and collective investments is key to capturing more value added and to achieving the CAP objective of a better position in the value chain.</w:t>
      </w:r>
    </w:p>
    <w:p w:rsidRPr="00CA4910" w:rsidR="001C2423" w:rsidP="001C2423" w:rsidRDefault="001C2423" w14:paraId="066018DF" w14:textId="77777777">
      <w:pPr>
        <w:spacing w:before="120" w:after="120" w:line="360" w:lineRule="auto"/>
        <w:rPr>
          <w:lang w:val="en-GB"/>
        </w:rPr>
      </w:pPr>
    </w:p>
    <w:p w:rsidRPr="00CA4910" w:rsidR="001C2423" w:rsidP="001C2423" w:rsidRDefault="001C2423" w14:paraId="2FA6DBE2" w14:textId="77777777">
      <w:pPr>
        <w:spacing w:before="120" w:after="120" w:line="360" w:lineRule="auto"/>
        <w:rPr>
          <w:b/>
          <w:bCs/>
          <w:u w:val="single"/>
          <w:lang w:val="en-GB"/>
        </w:rPr>
      </w:pPr>
      <w:r w:rsidRPr="00CA4910">
        <w:rPr>
          <w:rFonts w:eastAsiaTheme="majorEastAsia"/>
          <w:b/>
          <w:bCs/>
          <w:u w:val="single"/>
          <w:lang w:val="en-GB"/>
        </w:rPr>
        <w:t xml:space="preserve">Spain </w:t>
      </w:r>
    </w:p>
    <w:p w:rsidRPr="00CA4910" w:rsidR="001C2423" w:rsidP="001C2423" w:rsidRDefault="001C2423" w14:paraId="2F4E41C6" w14:textId="77777777">
      <w:pPr>
        <w:tabs>
          <w:tab w:val="left" w:pos="426"/>
        </w:tabs>
        <w:spacing w:before="120" w:after="120" w:line="360" w:lineRule="auto"/>
        <w:rPr>
          <w:b/>
          <w:bCs/>
          <w:i/>
          <w:iCs/>
          <w:lang w:val="en-GB"/>
        </w:rPr>
      </w:pPr>
      <w:r w:rsidRPr="00CA4910">
        <w:rPr>
          <w:b/>
          <w:bCs/>
          <w:i/>
          <w:iCs/>
          <w:lang w:val="en-GB"/>
        </w:rPr>
        <w:t xml:space="preserve">In brief: </w:t>
      </w:r>
    </w:p>
    <w:p w:rsidRPr="00CA4910" w:rsidR="001C2423" w:rsidP="008338C6" w:rsidRDefault="001C2423" w14:paraId="683E0625" w14:textId="77777777">
      <w:pPr>
        <w:pStyle w:val="ListParagraph"/>
        <w:numPr>
          <w:ilvl w:val="0"/>
          <w:numId w:val="22"/>
        </w:numPr>
        <w:spacing w:before="120" w:after="120" w:line="360" w:lineRule="auto"/>
        <w:rPr>
          <w:b/>
          <w:bCs/>
          <w:i/>
          <w:iCs/>
          <w:lang w:val="en-GB"/>
        </w:rPr>
      </w:pPr>
      <w:r w:rsidRPr="00CA4910">
        <w:rPr>
          <w:rFonts w:eastAsiaTheme="majorEastAsia"/>
          <w:b/>
          <w:bCs/>
          <w:i/>
          <w:iCs/>
          <w:lang w:val="en-GB"/>
        </w:rPr>
        <w:t>National Food Chain Law &amp; UTP rules more impactful than CAP</w:t>
      </w:r>
    </w:p>
    <w:p w:rsidRPr="00CA4910" w:rsidR="001C2423" w:rsidP="008338C6" w:rsidRDefault="001C2423" w14:paraId="2E7EA2A4" w14:textId="77777777">
      <w:pPr>
        <w:pStyle w:val="ListParagraph"/>
        <w:numPr>
          <w:ilvl w:val="0"/>
          <w:numId w:val="22"/>
        </w:numPr>
        <w:spacing w:before="120" w:after="120" w:line="360" w:lineRule="auto"/>
        <w:rPr>
          <w:b/>
          <w:bCs/>
          <w:i/>
          <w:iCs/>
          <w:lang w:val="en-GB"/>
        </w:rPr>
      </w:pPr>
      <w:r w:rsidRPr="00CA4910">
        <w:rPr>
          <w:rFonts w:eastAsiaTheme="majorEastAsia"/>
          <w:b/>
          <w:bCs/>
          <w:i/>
          <w:iCs/>
          <w:lang w:val="en-GB"/>
        </w:rPr>
        <w:t>Persistent price</w:t>
      </w:r>
      <w:r w:rsidRPr="00CA4910">
        <w:rPr>
          <w:rFonts w:eastAsiaTheme="majorEastAsia"/>
          <w:b/>
          <w:bCs/>
          <w:i/>
          <w:iCs/>
          <w:lang w:val="en-GB"/>
        </w:rPr>
        <w:noBreakHyphen/>
        <w:t>negotiation weaknesses</w:t>
      </w:r>
    </w:p>
    <w:p w:rsidRPr="00CA4910" w:rsidR="001C2423" w:rsidP="008338C6" w:rsidRDefault="001C2423" w14:paraId="4B324851" w14:textId="77777777">
      <w:pPr>
        <w:pStyle w:val="ListParagraph"/>
        <w:numPr>
          <w:ilvl w:val="0"/>
          <w:numId w:val="22"/>
        </w:numPr>
        <w:spacing w:before="120" w:after="120" w:line="360" w:lineRule="auto"/>
        <w:rPr>
          <w:b/>
          <w:bCs/>
          <w:i/>
          <w:iCs/>
          <w:lang w:val="en-GB"/>
        </w:rPr>
      </w:pPr>
      <w:r w:rsidRPr="00CA4910">
        <w:rPr>
          <w:rFonts w:eastAsiaTheme="majorEastAsia"/>
          <w:b/>
          <w:bCs/>
          <w:i/>
          <w:iCs/>
          <w:lang w:val="en-GB"/>
        </w:rPr>
        <w:t>Structural power asymmetries</w:t>
      </w:r>
    </w:p>
    <w:p w:rsidRPr="00CA4910" w:rsidR="001C2423" w:rsidP="008338C6" w:rsidRDefault="001C2423" w14:paraId="630D23FD" w14:textId="77777777">
      <w:pPr>
        <w:pStyle w:val="ListParagraph"/>
        <w:numPr>
          <w:ilvl w:val="0"/>
          <w:numId w:val="22"/>
        </w:numPr>
        <w:spacing w:before="120" w:after="120" w:line="360" w:lineRule="auto"/>
        <w:rPr>
          <w:b/>
          <w:bCs/>
          <w:i/>
          <w:iCs/>
          <w:lang w:val="en-GB"/>
        </w:rPr>
      </w:pPr>
      <w:r w:rsidRPr="00CA4910">
        <w:rPr>
          <w:rFonts w:eastAsiaTheme="majorEastAsia"/>
          <w:b/>
          <w:bCs/>
          <w:i/>
          <w:iCs/>
          <w:lang w:val="en-GB"/>
        </w:rPr>
        <w:t>Price uncertainty undermining investment</w:t>
      </w:r>
    </w:p>
    <w:p w:rsidRPr="00CA4910" w:rsidR="001C2423" w:rsidP="008338C6" w:rsidRDefault="001C2423" w14:paraId="0A2A9594" w14:textId="77777777">
      <w:pPr>
        <w:pStyle w:val="ListParagraph"/>
        <w:numPr>
          <w:ilvl w:val="0"/>
          <w:numId w:val="22"/>
        </w:numPr>
        <w:spacing w:before="120" w:after="120" w:line="360" w:lineRule="auto"/>
        <w:rPr>
          <w:b/>
          <w:bCs/>
          <w:i/>
          <w:iCs/>
          <w:lang w:val="en-GB"/>
        </w:rPr>
      </w:pPr>
      <w:r w:rsidRPr="00CA4910">
        <w:rPr>
          <w:rFonts w:eastAsiaTheme="majorEastAsia"/>
          <w:b/>
          <w:bCs/>
          <w:i/>
          <w:iCs/>
          <w:lang w:val="en-GB"/>
        </w:rPr>
        <w:t>Sectoral variability of CAP impacts</w:t>
      </w:r>
    </w:p>
    <w:p w:rsidRPr="00CA4910" w:rsidR="001C2423" w:rsidP="008338C6" w:rsidRDefault="001C2423" w14:paraId="1EB8FB20" w14:textId="77777777">
      <w:pPr>
        <w:pStyle w:val="ListParagraph"/>
        <w:numPr>
          <w:ilvl w:val="0"/>
          <w:numId w:val="22"/>
        </w:numPr>
        <w:spacing w:before="120" w:after="120" w:line="360" w:lineRule="auto"/>
        <w:rPr>
          <w:b/>
          <w:bCs/>
          <w:i/>
          <w:iCs/>
          <w:lang w:val="en-GB"/>
        </w:rPr>
      </w:pPr>
      <w:r w:rsidRPr="00CA4910">
        <w:rPr>
          <w:rFonts w:eastAsiaTheme="majorEastAsia"/>
          <w:b/>
          <w:bCs/>
          <w:i/>
          <w:iCs/>
          <w:lang w:val="en-GB"/>
        </w:rPr>
        <w:t>Need for coherence between CAP, competition, UTP and innovation policy</w:t>
      </w:r>
    </w:p>
    <w:p w:rsidRPr="00CA4910" w:rsidR="001C2423" w:rsidP="008338C6" w:rsidRDefault="001C2423" w14:paraId="3986C27B" w14:textId="77777777">
      <w:pPr>
        <w:pStyle w:val="ListParagraph"/>
        <w:numPr>
          <w:ilvl w:val="0"/>
          <w:numId w:val="22"/>
        </w:numPr>
        <w:spacing w:before="120" w:after="120" w:line="360" w:lineRule="auto"/>
        <w:rPr>
          <w:lang w:val="en-GB"/>
        </w:rPr>
      </w:pPr>
      <w:r w:rsidRPr="00CA4910">
        <w:rPr>
          <w:rFonts w:eastAsiaTheme="majorEastAsia"/>
          <w:b/>
          <w:bCs/>
          <w:i/>
          <w:iCs/>
          <w:lang w:val="en-GB"/>
        </w:rPr>
        <w:t>Importance of evidence</w:t>
      </w:r>
      <w:r w:rsidRPr="00CA4910">
        <w:rPr>
          <w:rFonts w:eastAsiaTheme="majorEastAsia"/>
          <w:b/>
          <w:bCs/>
          <w:i/>
          <w:iCs/>
          <w:lang w:val="en-GB"/>
        </w:rPr>
        <w:noBreakHyphen/>
        <w:t>based, non</w:t>
      </w:r>
      <w:r w:rsidRPr="00CA4910">
        <w:rPr>
          <w:rFonts w:eastAsiaTheme="majorEastAsia"/>
          <w:b/>
          <w:bCs/>
          <w:i/>
          <w:iCs/>
          <w:lang w:val="en-GB"/>
        </w:rPr>
        <w:noBreakHyphen/>
        <w:t>polarised governance</w:t>
      </w:r>
    </w:p>
    <w:p w:rsidRPr="00CA4910" w:rsidR="001C2423" w:rsidP="001C2423" w:rsidRDefault="001C2423" w14:paraId="01DFC9F2" w14:textId="77777777">
      <w:pPr>
        <w:spacing w:before="120" w:after="120" w:line="360" w:lineRule="auto"/>
        <w:rPr>
          <w:lang w:val="en-GB"/>
        </w:rPr>
      </w:pPr>
    </w:p>
    <w:p w:rsidRPr="00CA4910" w:rsidR="001C2423" w:rsidP="001C2423" w:rsidRDefault="001C2423" w14:paraId="0152F38D" w14:textId="77777777">
      <w:pPr>
        <w:spacing w:before="120" w:after="120" w:line="360" w:lineRule="auto"/>
        <w:rPr>
          <w:lang w:val="en-GB"/>
        </w:rPr>
      </w:pPr>
      <w:r w:rsidRPr="00CA4910">
        <w:rPr>
          <w:lang w:val="en-GB"/>
        </w:rPr>
        <w:t xml:space="preserve">In Spain, organisations from the agrifood chain commonly considered that improvements in farmers’ position in the food supply chain have been driven more by </w:t>
      </w:r>
      <w:r w:rsidRPr="00CA4910">
        <w:rPr>
          <w:rFonts w:eastAsiaTheme="majorEastAsia"/>
          <w:lang w:val="en-GB"/>
        </w:rPr>
        <w:t>national legislation</w:t>
      </w:r>
      <w:r w:rsidRPr="00CA4910">
        <w:rPr>
          <w:lang w:val="en-GB"/>
        </w:rPr>
        <w:t xml:space="preserve"> than by CAP measures. Stakeholders repeatedly referred to national food</w:t>
      </w:r>
      <w:r w:rsidRPr="00CA4910">
        <w:rPr>
          <w:lang w:val="en-GB"/>
        </w:rPr>
        <w:noBreakHyphen/>
        <w:t>chain rules, including the Food Chain Law and the transposition of the EU Directive on Unfair Trading Practices, which introduced mandatory written contracts, possibilities for collective negotiation, increased transparency and administrative oversight mechanisms to monitor and sanction unfair practices. These instruments were viewed as important steps towards strengthening producers’ negotiating position, even if their overall impact is still emerging.</w:t>
      </w:r>
    </w:p>
    <w:p w:rsidRPr="00CA4910" w:rsidR="001C2423" w:rsidP="001C2423" w:rsidRDefault="001C2423" w14:paraId="66562943" w14:textId="77777777">
      <w:pPr>
        <w:spacing w:before="120" w:after="120" w:line="360" w:lineRule="auto"/>
        <w:rPr>
          <w:lang w:val="en-GB"/>
        </w:rPr>
      </w:pPr>
      <w:r w:rsidRPr="00CA4910">
        <w:rPr>
          <w:lang w:val="en-GB"/>
        </w:rPr>
        <w:t>At the same time, Spanish employer organisations, cooperatives and civil</w:t>
      </w:r>
      <w:r w:rsidRPr="00CA4910">
        <w:rPr>
          <w:lang w:val="en-GB"/>
        </w:rPr>
        <w:noBreakHyphen/>
        <w:t xml:space="preserve">society organisations stressed that </w:t>
      </w:r>
      <w:r w:rsidRPr="00CA4910">
        <w:rPr>
          <w:rFonts w:eastAsiaTheme="majorEastAsia"/>
          <w:lang w:val="en-GB"/>
        </w:rPr>
        <w:t>price negotiation remains a major weakness</w:t>
      </w:r>
      <w:r w:rsidRPr="00CA4910">
        <w:rPr>
          <w:lang w:val="en-GB"/>
        </w:rPr>
        <w:t xml:space="preserve"> in the food chain, with persistent power asymmetries between primary producers and other actors, particularly processors and large retailers. They noted that these imbalances contribute to an </w:t>
      </w:r>
      <w:r w:rsidRPr="00CA4910">
        <w:rPr>
          <w:rFonts w:eastAsiaTheme="majorEastAsia"/>
          <w:lang w:val="en-GB"/>
        </w:rPr>
        <w:t>uneven distribution of value</w:t>
      </w:r>
      <w:r w:rsidRPr="00CA4910">
        <w:rPr>
          <w:lang w:val="en-GB"/>
        </w:rPr>
        <w:t xml:space="preserve"> and continue to limit farmers’ capacity to secure fair and predictable prices, thereby undermining the effectiveness of both CAP support and national regulatory efforts in improving farmers’ economic position. Several contributions underlined that long</w:t>
      </w:r>
      <w:r w:rsidRPr="00CA4910">
        <w:rPr>
          <w:lang w:val="en-GB"/>
        </w:rPr>
        <w:noBreakHyphen/>
        <w:t xml:space="preserve">term investment decisions, including in innovation and sustainability, are weakened when farmers face </w:t>
      </w:r>
      <w:r w:rsidRPr="00CA4910">
        <w:rPr>
          <w:rFonts w:eastAsiaTheme="majorEastAsia"/>
          <w:lang w:val="en-GB"/>
        </w:rPr>
        <w:t>price uncertainty</w:t>
      </w:r>
      <w:r w:rsidRPr="00CA4910">
        <w:rPr>
          <w:lang w:val="en-GB"/>
        </w:rPr>
        <w:t>, unstable contracts and asymmetric risk</w:t>
      </w:r>
      <w:r w:rsidRPr="00CA4910">
        <w:rPr>
          <w:lang w:val="en-GB"/>
        </w:rPr>
        <w:noBreakHyphen/>
        <w:t>sharing, even when CAP payments are available.</w:t>
      </w:r>
    </w:p>
    <w:p w:rsidRPr="00CA4910" w:rsidR="001C2423" w:rsidP="001C2423" w:rsidRDefault="001C2423" w14:paraId="1279D34B" w14:textId="77777777">
      <w:pPr>
        <w:spacing w:before="120" w:after="120" w:line="360" w:lineRule="auto"/>
        <w:rPr>
          <w:lang w:val="en-GB"/>
        </w:rPr>
      </w:pPr>
      <w:r w:rsidRPr="00CA4910">
        <w:rPr>
          <w:lang w:val="en-GB"/>
        </w:rPr>
        <w:t>Public authorities at national and regional level described a broad set of CAP and non</w:t>
      </w:r>
      <w:r w:rsidRPr="00CA4910">
        <w:rPr>
          <w:lang w:val="en-GB"/>
        </w:rPr>
        <w:noBreakHyphen/>
        <w:t xml:space="preserve">CAP interventions designed to strengthen farmers’ role in the value chain, mentioning investment support for processing and marketing, sectoral programmes in fruit and vegetables and wine, apiculture support, cooperation measures to reinforce producer organisations and associative entities, and quality schemes. Examples cited included the strong uptake of producer organisations in certain sectors, the creation of large associative entities with significant turnover, and the establishment of </w:t>
      </w:r>
      <w:r w:rsidRPr="00CA4910">
        <w:rPr>
          <w:rFonts w:eastAsiaTheme="majorEastAsia"/>
          <w:lang w:val="en-GB"/>
        </w:rPr>
        <w:t>observatories to analyse value distribution</w:t>
      </w:r>
      <w:r w:rsidRPr="00CA4910">
        <w:rPr>
          <w:lang w:val="en-GB"/>
        </w:rPr>
        <w:t xml:space="preserve"> along supply chains. However, these authorities acknowledged that quantitative evidence on the overall impact of these tools remains partial in the current programming period, and that results differ across sectors and regions.</w:t>
      </w:r>
    </w:p>
    <w:p w:rsidRPr="00CA4910" w:rsidR="001C2423" w:rsidP="001C2423" w:rsidRDefault="001C2423" w14:paraId="66AB9074" w14:textId="77777777">
      <w:pPr>
        <w:spacing w:before="120" w:after="120" w:line="360" w:lineRule="auto"/>
        <w:rPr>
          <w:lang w:val="en-GB"/>
        </w:rPr>
      </w:pPr>
      <w:r w:rsidRPr="00CA4910">
        <w:rPr>
          <w:lang w:val="en-GB"/>
        </w:rPr>
        <w:t>Spanish civil</w:t>
      </w:r>
      <w:r w:rsidRPr="00CA4910">
        <w:rPr>
          <w:lang w:val="en-GB"/>
        </w:rPr>
        <w:noBreakHyphen/>
        <w:t xml:space="preserve">society organisations and trade unions generally considered that, despite the introduction of CAP instruments and national rules, </w:t>
      </w:r>
      <w:r w:rsidRPr="00CA4910">
        <w:rPr>
          <w:rFonts w:eastAsiaTheme="majorEastAsia"/>
          <w:lang w:val="en-GB"/>
        </w:rPr>
        <w:t>imbalances in bargaining power</w:t>
      </w:r>
      <w:r w:rsidRPr="00CA4910">
        <w:rPr>
          <w:lang w:val="en-GB"/>
        </w:rPr>
        <w:t xml:space="preserve"> along the value chain remain significant and continue to hinder both income stability and the adoption of innovative or sustainable practices. From their perspective, the effectiveness of CAP interventions aimed at strengthening farmers’ position depends on the broader </w:t>
      </w:r>
      <w:r w:rsidRPr="00CA4910">
        <w:rPr>
          <w:rFonts w:eastAsiaTheme="majorEastAsia"/>
          <w:lang w:val="en-GB"/>
        </w:rPr>
        <w:t>regulatory environment</w:t>
      </w:r>
      <w:r w:rsidRPr="00CA4910">
        <w:rPr>
          <w:lang w:val="en-GB"/>
        </w:rPr>
        <w:t>, including competition rules, unfair</w:t>
      </w:r>
      <w:r w:rsidRPr="00CA4910">
        <w:rPr>
          <w:lang w:val="en-GB"/>
        </w:rPr>
        <w:noBreakHyphen/>
        <w:t>trading</w:t>
      </w:r>
      <w:r w:rsidRPr="00CA4910">
        <w:rPr>
          <w:lang w:val="en-GB"/>
        </w:rPr>
        <w:noBreakHyphen/>
        <w:t>practices legislation and value</w:t>
      </w:r>
      <w:r w:rsidRPr="00CA4910">
        <w:rPr>
          <w:lang w:val="en-GB"/>
        </w:rPr>
        <w:noBreakHyphen/>
        <w:t>chain governance, and requires better coherence between agricultural policy, food</w:t>
      </w:r>
      <w:r w:rsidRPr="00CA4910">
        <w:rPr>
          <w:lang w:val="en-GB"/>
        </w:rPr>
        <w:noBreakHyphen/>
        <w:t>chain regulation, innovation strategies and rural</w:t>
      </w:r>
      <w:r w:rsidRPr="00CA4910">
        <w:rPr>
          <w:lang w:val="en-GB"/>
        </w:rPr>
        <w:noBreakHyphen/>
        <w:t>development measures.</w:t>
      </w:r>
    </w:p>
    <w:p w:rsidRPr="00CA4910" w:rsidR="001C2423" w:rsidP="001C2423" w:rsidRDefault="001C2423" w14:paraId="5ED1926C" w14:textId="77777777">
      <w:pPr>
        <w:spacing w:before="120" w:after="120" w:line="360" w:lineRule="auto"/>
        <w:rPr>
          <w:rFonts w:ascii="Segoe UI" w:hAnsi="Segoe UI" w:cs="Segoe UI"/>
          <w:sz w:val="21"/>
          <w:szCs w:val="21"/>
          <w:lang w:val="en-GB"/>
        </w:rPr>
      </w:pPr>
      <w:r w:rsidRPr="00CA4910">
        <w:rPr>
          <w:lang w:val="en-GB"/>
        </w:rPr>
        <w:t>Several stakeholders from the agrifood chain also emphasised that effective governance of value</w:t>
      </w:r>
      <w:r w:rsidRPr="00CA4910">
        <w:rPr>
          <w:lang w:val="en-GB"/>
        </w:rPr>
        <w:noBreakHyphen/>
        <w:t xml:space="preserve">chain issues requires </w:t>
      </w:r>
      <w:r w:rsidRPr="00CA4910">
        <w:rPr>
          <w:rFonts w:eastAsiaTheme="majorEastAsia"/>
          <w:lang w:val="en-GB"/>
        </w:rPr>
        <w:t>technical, non</w:t>
      </w:r>
      <w:r w:rsidRPr="00CA4910">
        <w:rPr>
          <w:rFonts w:eastAsiaTheme="majorEastAsia"/>
          <w:lang w:val="en-GB"/>
        </w:rPr>
        <w:noBreakHyphen/>
        <w:t>polarised dialogue</w:t>
      </w:r>
      <w:r w:rsidRPr="00CA4910">
        <w:rPr>
          <w:lang w:val="en-GB"/>
        </w:rPr>
        <w:t xml:space="preserve"> based on evidence and impact assessments. They highlighted the importance of strategic forums, coordination committees, codes of good practice, value</w:t>
      </w:r>
      <w:r w:rsidRPr="00CA4910">
        <w:rPr>
          <w:lang w:val="en-GB"/>
        </w:rPr>
        <w:noBreakHyphen/>
        <w:t>chain studies and public consultations involving producers, cooperatives, distributors and civil</w:t>
      </w:r>
      <w:r w:rsidRPr="00CA4910">
        <w:rPr>
          <w:lang w:val="en-GB"/>
        </w:rPr>
        <w:noBreakHyphen/>
        <w:t>society organisations, and cautioned that while broad civil</w:t>
      </w:r>
      <w:r w:rsidRPr="00CA4910">
        <w:rPr>
          <w:lang w:val="en-GB"/>
        </w:rPr>
        <w:noBreakHyphen/>
        <w:t>society involvement is valuable, consultation should support rather than replace legitimate decision</w:t>
      </w:r>
      <w:r w:rsidRPr="00CA4910">
        <w:rPr>
          <w:lang w:val="en-GB"/>
        </w:rPr>
        <w:noBreakHyphen/>
        <w:t>making institutions responsible for agricultural and food policies.</w:t>
      </w:r>
    </w:p>
    <w:p w:rsidRPr="001C2423" w:rsidR="004D3251" w:rsidP="00522A18" w:rsidRDefault="004D3251" w14:paraId="0600925D" w14:textId="77777777">
      <w:pPr>
        <w:spacing w:before="120" w:after="120" w:line="360" w:lineRule="auto"/>
        <w:rPr>
          <w:lang w:val="en-GB"/>
        </w:rPr>
      </w:pPr>
    </w:p>
    <w:p w:rsidRPr="00617FE5" w:rsidR="00833403" w:rsidP="00522A18" w:rsidRDefault="00833403" w14:paraId="663CE042" w14:textId="77777777">
      <w:pPr>
        <w:pStyle w:val="Heading2"/>
        <w:spacing w:before="120" w:after="120" w:line="360" w:lineRule="auto"/>
        <w:ind w:left="720"/>
        <w:rPr>
          <w:i/>
          <w:iCs/>
          <w:lang w:val="en-GB"/>
        </w:rPr>
      </w:pPr>
      <w:bookmarkStart w:name="_Toc224750035" w:id="23"/>
      <w:r w:rsidRPr="00617FE5">
        <w:rPr>
          <w:i/>
          <w:iCs/>
          <w:lang w:val="en-GB"/>
        </w:rPr>
        <w:t>Generational Renewal in Farming (SO7)</w:t>
      </w:r>
      <w:bookmarkEnd w:id="23"/>
    </w:p>
    <w:p w:rsidRPr="00CA4910" w:rsidR="00697CF6" w:rsidP="00697CF6" w:rsidRDefault="00697CF6" w14:paraId="3AF5D74A" w14:textId="77777777">
      <w:pPr>
        <w:spacing w:before="120" w:after="120" w:line="360" w:lineRule="auto"/>
        <w:ind w:left="360"/>
        <w:rPr>
          <w:b/>
          <w:bCs/>
          <w:u w:val="single"/>
        </w:rPr>
      </w:pPr>
      <w:bookmarkStart w:name="_Toc224750036" w:id="24"/>
      <w:r w:rsidRPr="00CA4910">
        <w:rPr>
          <w:rFonts w:eastAsiaTheme="majorEastAsia"/>
          <w:b/>
          <w:bCs/>
          <w:u w:val="single"/>
        </w:rPr>
        <w:t xml:space="preserve">Austria </w:t>
      </w:r>
    </w:p>
    <w:p w:rsidRPr="00CA4910" w:rsidR="00697CF6" w:rsidP="00697CF6" w:rsidRDefault="00697CF6" w14:paraId="04510A27" w14:textId="77777777">
      <w:pPr>
        <w:spacing w:before="120" w:after="120" w:line="360" w:lineRule="auto"/>
        <w:ind w:left="360"/>
        <w:rPr>
          <w:b/>
          <w:bCs/>
          <w:i/>
          <w:iCs/>
          <w:lang w:val="fr-BE"/>
        </w:rPr>
      </w:pPr>
      <w:r w:rsidRPr="00CA4910">
        <w:rPr>
          <w:b/>
          <w:bCs/>
          <w:i/>
          <w:iCs/>
          <w:lang w:val="fr-BE"/>
        </w:rPr>
        <w:t xml:space="preserve">In brief: </w:t>
      </w:r>
    </w:p>
    <w:p w:rsidRPr="00CA4910" w:rsidR="00697CF6" w:rsidP="008338C6" w:rsidRDefault="00697CF6" w14:paraId="33FF2C99" w14:textId="77777777">
      <w:pPr>
        <w:pStyle w:val="ListParagraph"/>
        <w:numPr>
          <w:ilvl w:val="0"/>
          <w:numId w:val="24"/>
        </w:numPr>
        <w:spacing w:before="120" w:after="120" w:line="360" w:lineRule="auto"/>
        <w:rPr>
          <w:i/>
          <w:iCs/>
        </w:rPr>
      </w:pPr>
      <w:r w:rsidRPr="00CA4910">
        <w:rPr>
          <w:rFonts w:eastAsiaTheme="majorEastAsia"/>
          <w:b/>
          <w:bCs/>
          <w:i/>
          <w:iCs/>
        </w:rPr>
        <w:t>Above</w:t>
      </w:r>
      <w:r w:rsidRPr="00CA4910">
        <w:rPr>
          <w:rFonts w:eastAsiaTheme="majorEastAsia"/>
          <w:b/>
          <w:bCs/>
          <w:i/>
          <w:iCs/>
        </w:rPr>
        <w:noBreakHyphen/>
        <w:t>average share of young farmers</w:t>
      </w:r>
    </w:p>
    <w:p w:rsidRPr="00CA4910" w:rsidR="00697CF6" w:rsidP="008338C6" w:rsidRDefault="00697CF6" w14:paraId="5F5EA66C" w14:textId="77777777">
      <w:pPr>
        <w:pStyle w:val="ListParagraph"/>
        <w:numPr>
          <w:ilvl w:val="0"/>
          <w:numId w:val="24"/>
        </w:numPr>
        <w:spacing w:before="120" w:after="120" w:line="360" w:lineRule="auto"/>
        <w:rPr>
          <w:i/>
          <w:iCs/>
        </w:rPr>
      </w:pPr>
      <w:r w:rsidRPr="00CA4910">
        <w:rPr>
          <w:rFonts w:eastAsiaTheme="majorEastAsia"/>
          <w:b/>
          <w:bCs/>
          <w:i/>
          <w:iCs/>
        </w:rPr>
        <w:t>Strong national education, pension and support systems</w:t>
      </w:r>
    </w:p>
    <w:p w:rsidRPr="00CA4910" w:rsidR="00697CF6" w:rsidP="008338C6" w:rsidRDefault="00697CF6" w14:paraId="4D2369F4" w14:textId="77777777">
      <w:pPr>
        <w:pStyle w:val="ListParagraph"/>
        <w:numPr>
          <w:ilvl w:val="0"/>
          <w:numId w:val="24"/>
        </w:numPr>
        <w:spacing w:before="120" w:after="120" w:line="360" w:lineRule="auto"/>
        <w:rPr>
          <w:i/>
          <w:iCs/>
        </w:rPr>
      </w:pPr>
      <w:r w:rsidRPr="00CA4910">
        <w:rPr>
          <w:rFonts w:eastAsiaTheme="majorEastAsia"/>
          <w:b/>
          <w:bCs/>
          <w:i/>
          <w:iCs/>
        </w:rPr>
        <w:t>CAP support helpful but insufficient alone</w:t>
      </w:r>
    </w:p>
    <w:p w:rsidRPr="00CA4910" w:rsidR="00697CF6" w:rsidP="008338C6" w:rsidRDefault="00697CF6" w14:paraId="62A4A4FB" w14:textId="77777777">
      <w:pPr>
        <w:pStyle w:val="ListParagraph"/>
        <w:numPr>
          <w:ilvl w:val="0"/>
          <w:numId w:val="24"/>
        </w:numPr>
        <w:spacing w:before="120" w:after="120" w:line="360" w:lineRule="auto"/>
        <w:rPr>
          <w:i/>
          <w:iCs/>
        </w:rPr>
      </w:pPr>
      <w:r w:rsidRPr="00CA4910">
        <w:rPr>
          <w:rFonts w:eastAsiaTheme="majorEastAsia"/>
          <w:b/>
          <w:bCs/>
          <w:i/>
          <w:iCs/>
        </w:rPr>
        <w:t>High land prices and difficult access for newcomers</w:t>
      </w:r>
    </w:p>
    <w:p w:rsidRPr="00CA4910" w:rsidR="00697CF6" w:rsidP="008338C6" w:rsidRDefault="00697CF6" w14:paraId="615A2E3D" w14:textId="77777777">
      <w:pPr>
        <w:pStyle w:val="ListParagraph"/>
        <w:numPr>
          <w:ilvl w:val="0"/>
          <w:numId w:val="24"/>
        </w:numPr>
        <w:spacing w:before="120" w:after="120" w:line="360" w:lineRule="auto"/>
        <w:rPr>
          <w:i/>
          <w:iCs/>
        </w:rPr>
      </w:pPr>
      <w:r w:rsidRPr="00CA4910">
        <w:rPr>
          <w:rFonts w:eastAsiaTheme="majorEastAsia"/>
          <w:b/>
          <w:bCs/>
          <w:i/>
          <w:iCs/>
        </w:rPr>
        <w:t>Regulatory instability and administrative complexity</w:t>
      </w:r>
    </w:p>
    <w:p w:rsidRPr="00CA4910" w:rsidR="00697CF6" w:rsidP="008338C6" w:rsidRDefault="00697CF6" w14:paraId="5BACBA11" w14:textId="77777777">
      <w:pPr>
        <w:pStyle w:val="ListParagraph"/>
        <w:numPr>
          <w:ilvl w:val="0"/>
          <w:numId w:val="24"/>
        </w:numPr>
        <w:spacing w:before="120" w:after="120" w:line="360" w:lineRule="auto"/>
      </w:pPr>
      <w:r w:rsidRPr="00CA4910">
        <w:rPr>
          <w:rFonts w:eastAsiaTheme="majorEastAsia"/>
          <w:b/>
          <w:bCs/>
          <w:i/>
          <w:iCs/>
        </w:rPr>
        <w:t>Work–life balance, rural services, youth attractiveness</w:t>
      </w:r>
    </w:p>
    <w:p w:rsidRPr="00CA4910" w:rsidR="00697CF6" w:rsidP="00697CF6" w:rsidRDefault="00697CF6" w14:paraId="0C6B0B33" w14:textId="77777777">
      <w:pPr>
        <w:spacing w:before="120" w:after="120" w:line="360" w:lineRule="auto"/>
        <w:ind w:left="720"/>
        <w:rPr>
          <w:b/>
          <w:bCs/>
        </w:rPr>
      </w:pPr>
    </w:p>
    <w:p w:rsidRPr="00CA4910" w:rsidR="00697CF6" w:rsidP="00697CF6" w:rsidRDefault="00697CF6" w14:paraId="01996206" w14:textId="77777777">
      <w:pPr>
        <w:spacing w:before="120" w:after="120" w:line="360" w:lineRule="auto"/>
      </w:pPr>
      <w:r w:rsidRPr="00CA4910">
        <w:t xml:space="preserve">In Austria, social partner representatives from the agricultural sector generally agreed that the country performs comparatively well in generational renewal, noting that roughly one quarter of farm managers are under 40 years of age, which is above the EU average. They identified multiple factors behind this relatively favourable situation in Austria, including a </w:t>
      </w:r>
      <w:r w:rsidRPr="00CA4910">
        <w:rPr>
          <w:rFonts w:eastAsiaTheme="majorEastAsia"/>
        </w:rPr>
        <w:t>well</w:t>
      </w:r>
      <w:r w:rsidRPr="00CA4910">
        <w:rPr>
          <w:rFonts w:eastAsiaTheme="majorEastAsia"/>
        </w:rPr>
        <w:noBreakHyphen/>
        <w:t>developed agricultural education system</w:t>
      </w:r>
      <w:r w:rsidRPr="00CA4910">
        <w:t xml:space="preserve">, a comprehensive </w:t>
      </w:r>
      <w:r w:rsidRPr="00CA4910">
        <w:rPr>
          <w:rFonts w:eastAsiaTheme="majorEastAsia"/>
        </w:rPr>
        <w:t>rural pension and social insurance framework</w:t>
      </w:r>
      <w:r w:rsidRPr="00CA4910">
        <w:t>, investment support schemes for young farmers, targeted start</w:t>
      </w:r>
      <w:r w:rsidRPr="00CA4910">
        <w:noBreakHyphen/>
        <w:t xml:space="preserve">up packages and national initiatives facilitating </w:t>
      </w:r>
      <w:r w:rsidRPr="00CA4910">
        <w:rPr>
          <w:rFonts w:eastAsiaTheme="majorEastAsia"/>
        </w:rPr>
        <w:t>farm succession</w:t>
      </w:r>
      <w:r w:rsidRPr="00CA4910">
        <w:t>. CAP measures supporting young farmers, particularly investment aid and additional direct payments, were described as helpful in enabling farm takeovers and preparing successors for management responsibilities, and stakeholders viewed these instruments as important components of Austria’s generational renewal strategy.</w:t>
      </w:r>
    </w:p>
    <w:p w:rsidRPr="00CA4910" w:rsidR="00697CF6" w:rsidP="00697CF6" w:rsidRDefault="00697CF6" w14:paraId="74522005" w14:textId="77777777">
      <w:pPr>
        <w:spacing w:before="120" w:after="120" w:line="360" w:lineRule="auto"/>
      </w:pPr>
      <w:r w:rsidRPr="00CA4910">
        <w:t xml:space="preserve">At the same time, Austrian social partners and public authorities underlined that </w:t>
      </w:r>
      <w:r w:rsidRPr="00CA4910">
        <w:rPr>
          <w:rFonts w:eastAsiaTheme="majorEastAsia"/>
        </w:rPr>
        <w:t>structural barriers remain</w:t>
      </w:r>
      <w:r w:rsidRPr="00CA4910">
        <w:t xml:space="preserve">. They emphasised that generational renewal primarily occurs within </w:t>
      </w:r>
      <w:r w:rsidRPr="00CA4910">
        <w:rPr>
          <w:rFonts w:eastAsiaTheme="majorEastAsia"/>
        </w:rPr>
        <w:t>family structures</w:t>
      </w:r>
      <w:r w:rsidRPr="00CA4910">
        <w:t xml:space="preserve"> and that entry for newcomers without a farming background is difficult, largely due to </w:t>
      </w:r>
      <w:r w:rsidRPr="00CA4910">
        <w:rPr>
          <w:rFonts w:eastAsiaTheme="majorEastAsia"/>
        </w:rPr>
        <w:t>high land prices and limited access to land</w:t>
      </w:r>
      <w:r w:rsidRPr="00CA4910">
        <w:t xml:space="preserve">, which CAP financial instruments alone cannot overcome. Public authorities stressed that broader framework conditions, such as pension systems, work–life balance prospects, regulatory stability and </w:t>
      </w:r>
      <w:r w:rsidRPr="00CA4910">
        <w:rPr>
          <w:rFonts w:eastAsiaTheme="majorEastAsia"/>
        </w:rPr>
        <w:t>societal recognition of agriculture</w:t>
      </w:r>
      <w:r w:rsidRPr="00CA4910">
        <w:t xml:space="preserve">, significantly influence young people’s decisions, and they warned that </w:t>
      </w:r>
      <w:r w:rsidRPr="00CA4910">
        <w:rPr>
          <w:rFonts w:eastAsiaTheme="majorEastAsia"/>
        </w:rPr>
        <w:t>regulatory complexity and frequent changes</w:t>
      </w:r>
      <w:r w:rsidRPr="00CA4910">
        <w:t xml:space="preserve"> undermine planning security and may discourage younger generations from entering or remaining in the sector. Civil</w:t>
      </w:r>
      <w:r w:rsidRPr="00CA4910">
        <w:noBreakHyphen/>
        <w:t>society and rural youth actors also observed that many young people in Austria choose more secure professions and commit to farming only part</w:t>
      </w:r>
      <w:r w:rsidRPr="00CA4910">
        <w:noBreakHyphen/>
        <w:t xml:space="preserve">time, and they called for </w:t>
      </w:r>
      <w:r w:rsidRPr="00CA4910">
        <w:rPr>
          <w:rFonts w:eastAsiaTheme="majorEastAsia"/>
        </w:rPr>
        <w:t>longer</w:t>
      </w:r>
      <w:r w:rsidRPr="00CA4910">
        <w:rPr>
          <w:rFonts w:eastAsiaTheme="majorEastAsia"/>
        </w:rPr>
        <w:noBreakHyphen/>
        <w:t>term planning certainty</w:t>
      </w:r>
      <w:r w:rsidRPr="00CA4910">
        <w:t>, better rural services and targeted support for youth</w:t>
      </w:r>
      <w:r w:rsidRPr="00CA4910">
        <w:noBreakHyphen/>
        <w:t>oriented initiatives to make full</w:t>
      </w:r>
      <w:r w:rsidRPr="00CA4910">
        <w:noBreakHyphen/>
        <w:t>time farming a more attractive option.</w:t>
      </w:r>
    </w:p>
    <w:p w:rsidRPr="00697CF6" w:rsidR="00697CF6" w:rsidP="00697CF6" w:rsidRDefault="00697CF6" w14:paraId="0DA36797" w14:textId="77777777">
      <w:pPr>
        <w:spacing w:before="120" w:after="120" w:line="360" w:lineRule="auto"/>
        <w:ind w:left="360"/>
      </w:pPr>
    </w:p>
    <w:p w:rsidRPr="00CA4910" w:rsidR="00697CF6" w:rsidP="00697CF6" w:rsidRDefault="00697CF6" w14:paraId="50C9CFF7" w14:textId="77777777">
      <w:pPr>
        <w:spacing w:before="120" w:after="120" w:line="360" w:lineRule="auto"/>
        <w:rPr>
          <w:b/>
          <w:bCs/>
          <w:u w:val="single"/>
        </w:rPr>
      </w:pPr>
      <w:r w:rsidRPr="00CA4910">
        <w:rPr>
          <w:rFonts w:eastAsiaTheme="majorEastAsia"/>
          <w:b/>
          <w:bCs/>
          <w:u w:val="single"/>
        </w:rPr>
        <w:t xml:space="preserve">Ireland </w:t>
      </w:r>
    </w:p>
    <w:p w:rsidRPr="00CA4910" w:rsidR="00697CF6" w:rsidP="00697CF6" w:rsidRDefault="00697CF6" w14:paraId="693C14D7" w14:textId="77777777">
      <w:pPr>
        <w:spacing w:before="120" w:after="120" w:line="360" w:lineRule="auto"/>
        <w:rPr>
          <w:b/>
          <w:bCs/>
          <w:i/>
          <w:iCs/>
          <w:lang w:val="fr-BE"/>
        </w:rPr>
      </w:pPr>
      <w:r w:rsidRPr="00CA4910">
        <w:rPr>
          <w:b/>
          <w:bCs/>
          <w:i/>
          <w:iCs/>
          <w:lang w:val="fr-BE"/>
        </w:rPr>
        <w:t xml:space="preserve">In brief: </w:t>
      </w:r>
    </w:p>
    <w:p w:rsidRPr="00CA4910" w:rsidR="00697CF6" w:rsidP="008338C6" w:rsidRDefault="00697CF6" w14:paraId="40F85B57" w14:textId="77777777">
      <w:pPr>
        <w:pStyle w:val="ListParagraph"/>
        <w:numPr>
          <w:ilvl w:val="0"/>
          <w:numId w:val="25"/>
        </w:numPr>
        <w:spacing w:before="120" w:after="120" w:line="360" w:lineRule="auto"/>
        <w:rPr>
          <w:i/>
          <w:iCs/>
        </w:rPr>
      </w:pPr>
      <w:r w:rsidRPr="00CA4910">
        <w:rPr>
          <w:rFonts w:eastAsiaTheme="majorEastAsia"/>
          <w:b/>
          <w:bCs/>
          <w:i/>
          <w:iCs/>
        </w:rPr>
        <w:t>High average age (~59) and few young entrants</w:t>
      </w:r>
    </w:p>
    <w:p w:rsidRPr="00CA4910" w:rsidR="00697CF6" w:rsidP="008338C6" w:rsidRDefault="00697CF6" w14:paraId="12D4ED47" w14:textId="77777777">
      <w:pPr>
        <w:pStyle w:val="ListParagraph"/>
        <w:numPr>
          <w:ilvl w:val="0"/>
          <w:numId w:val="25"/>
        </w:numPr>
        <w:spacing w:before="120" w:after="120" w:line="360" w:lineRule="auto"/>
        <w:rPr>
          <w:i/>
          <w:iCs/>
        </w:rPr>
      </w:pPr>
      <w:r w:rsidRPr="00CA4910">
        <w:rPr>
          <w:rFonts w:eastAsiaTheme="majorEastAsia"/>
          <w:b/>
          <w:bCs/>
          <w:i/>
          <w:iCs/>
        </w:rPr>
        <w:t>Land access, borrowing costs, complexity and work–life issues</w:t>
      </w:r>
    </w:p>
    <w:p w:rsidRPr="00CA4910" w:rsidR="00697CF6" w:rsidP="008338C6" w:rsidRDefault="00697CF6" w14:paraId="0D9F7A03" w14:textId="77777777">
      <w:pPr>
        <w:pStyle w:val="ListParagraph"/>
        <w:numPr>
          <w:ilvl w:val="0"/>
          <w:numId w:val="25"/>
        </w:numPr>
        <w:spacing w:before="120" w:after="120" w:line="360" w:lineRule="auto"/>
        <w:rPr>
          <w:i/>
          <w:iCs/>
        </w:rPr>
      </w:pPr>
      <w:r w:rsidRPr="00CA4910">
        <w:rPr>
          <w:rFonts w:eastAsiaTheme="majorEastAsia"/>
          <w:b/>
          <w:bCs/>
          <w:i/>
          <w:iCs/>
        </w:rPr>
        <w:t>Need for retirement schemes and better succession tools</w:t>
      </w:r>
    </w:p>
    <w:p w:rsidRPr="00CA4910" w:rsidR="00697CF6" w:rsidP="008338C6" w:rsidRDefault="00697CF6" w14:paraId="3A1887ED" w14:textId="77777777">
      <w:pPr>
        <w:pStyle w:val="ListParagraph"/>
        <w:numPr>
          <w:ilvl w:val="0"/>
          <w:numId w:val="25"/>
        </w:numPr>
        <w:spacing w:before="120" w:after="120" w:line="360" w:lineRule="auto"/>
        <w:rPr>
          <w:i/>
          <w:iCs/>
        </w:rPr>
      </w:pPr>
      <w:r w:rsidRPr="00CA4910">
        <w:rPr>
          <w:rFonts w:eastAsiaTheme="majorEastAsia"/>
          <w:b/>
          <w:bCs/>
          <w:i/>
          <w:iCs/>
        </w:rPr>
        <w:t>Low attractiveness versus other labour markets</w:t>
      </w:r>
    </w:p>
    <w:p w:rsidRPr="00CA4910" w:rsidR="00697CF6" w:rsidP="008338C6" w:rsidRDefault="00697CF6" w14:paraId="5A2369D6" w14:textId="77777777">
      <w:pPr>
        <w:pStyle w:val="ListParagraph"/>
        <w:numPr>
          <w:ilvl w:val="0"/>
          <w:numId w:val="25"/>
        </w:numPr>
        <w:spacing w:before="120" w:after="120" w:line="360" w:lineRule="auto"/>
        <w:rPr>
          <w:i/>
          <w:iCs/>
        </w:rPr>
      </w:pPr>
      <w:r w:rsidRPr="00CA4910">
        <w:rPr>
          <w:rFonts w:eastAsiaTheme="majorEastAsia"/>
          <w:b/>
          <w:bCs/>
          <w:i/>
          <w:iCs/>
        </w:rPr>
        <w:t>Importance of pension instruments and financial literacy</w:t>
      </w:r>
    </w:p>
    <w:p w:rsidRPr="00CA4910" w:rsidR="00697CF6" w:rsidP="008338C6" w:rsidRDefault="00697CF6" w14:paraId="1BA00F4F" w14:textId="77777777">
      <w:pPr>
        <w:pStyle w:val="ListParagraph"/>
        <w:numPr>
          <w:ilvl w:val="0"/>
          <w:numId w:val="25"/>
        </w:numPr>
        <w:spacing w:before="120" w:after="120" w:line="360" w:lineRule="auto"/>
        <w:rPr>
          <w:i/>
          <w:iCs/>
        </w:rPr>
      </w:pPr>
      <w:r w:rsidRPr="00CA4910">
        <w:rPr>
          <w:rFonts w:eastAsiaTheme="majorEastAsia"/>
          <w:b/>
          <w:bCs/>
          <w:i/>
          <w:iCs/>
        </w:rPr>
        <w:t>Women’s access to credit and role recognition</w:t>
      </w:r>
    </w:p>
    <w:p w:rsidRPr="00CA4910" w:rsidR="00697CF6" w:rsidP="00697CF6" w:rsidRDefault="00697CF6" w14:paraId="667817FF" w14:textId="77777777">
      <w:pPr>
        <w:spacing w:before="120" w:after="120" w:line="360" w:lineRule="auto"/>
        <w:ind w:left="720"/>
        <w:rPr>
          <w:b/>
          <w:bCs/>
        </w:rPr>
      </w:pPr>
    </w:p>
    <w:p w:rsidRPr="00CA4910" w:rsidR="00697CF6" w:rsidP="00697CF6" w:rsidRDefault="00697CF6" w14:paraId="283D8AB9" w14:textId="77777777">
      <w:pPr>
        <w:spacing w:before="120" w:after="120" w:line="360" w:lineRule="auto"/>
      </w:pPr>
      <w:r w:rsidRPr="00CA4910">
        <w:t xml:space="preserve">In Ireland, farm organisations described generational renewal as one of the most pressing challenges for agriculture and underlined that the average age of farmers is around 59 years, with relatively few young entrants. They explained that despite existing CAP support for young farmers, including installation grants and enhanced payments, barriers such as </w:t>
      </w:r>
      <w:r w:rsidRPr="00CA4910">
        <w:rPr>
          <w:rFonts w:eastAsiaTheme="majorEastAsia"/>
        </w:rPr>
        <w:t>land access, high borrowing costs, complex administrative and regulatory requirements, limited attractiveness of farm life, difficulties achieving work–life balance and insufficient support for succession</w:t>
      </w:r>
      <w:r w:rsidRPr="00CA4910">
        <w:t xml:space="preserve"> remain substantial. These organisations noted that a retirement scheme could be beneficial and suggested that helping young farmers move from partnership structures into limited</w:t>
      </w:r>
      <w:r w:rsidRPr="00CA4910">
        <w:noBreakHyphen/>
        <w:t>company forms could encourage long</w:t>
      </w:r>
      <w:r w:rsidRPr="00CA4910">
        <w:noBreakHyphen/>
        <w:t xml:space="preserve">term investment and professionalisation, while also raising the visibility and role of </w:t>
      </w:r>
      <w:r w:rsidRPr="00CA4910">
        <w:rPr>
          <w:rFonts w:eastAsiaTheme="majorEastAsia"/>
        </w:rPr>
        <w:t>women in farm decision</w:t>
      </w:r>
      <w:r w:rsidRPr="00CA4910">
        <w:rPr>
          <w:rFonts w:eastAsiaTheme="majorEastAsia"/>
        </w:rPr>
        <w:noBreakHyphen/>
        <w:t>making</w:t>
      </w:r>
      <w:r w:rsidRPr="00CA4910">
        <w:t>, who currently face particular constraints in accessing credit and recognition.</w:t>
      </w:r>
    </w:p>
    <w:p w:rsidRPr="00CA4910" w:rsidR="00697CF6" w:rsidP="00697CF6" w:rsidRDefault="00697CF6" w14:paraId="5BFFA310" w14:textId="77777777">
      <w:pPr>
        <w:spacing w:before="120" w:after="120" w:line="360" w:lineRule="auto"/>
      </w:pPr>
      <w:r w:rsidRPr="00CA4910">
        <w:t xml:space="preserve">Trade organisations added that, although youth support packages are attractive, the reality is that many young people in Ireland enter farming as </w:t>
      </w:r>
      <w:r w:rsidRPr="00CA4910">
        <w:rPr>
          <w:rFonts w:eastAsiaTheme="majorEastAsia"/>
        </w:rPr>
        <w:t>part</w:t>
      </w:r>
      <w:r w:rsidRPr="00CA4910">
        <w:rPr>
          <w:rFonts w:eastAsiaTheme="majorEastAsia"/>
        </w:rPr>
        <w:noBreakHyphen/>
        <w:t>time farmers</w:t>
      </w:r>
      <w:r w:rsidRPr="00CA4910">
        <w:t>, reflecting the strength of labour markets in other sectors and high national wages, and they argued that the sector needs to acknowledge and support this part</w:t>
      </w:r>
      <w:r w:rsidRPr="00CA4910">
        <w:noBreakHyphen/>
        <w:t>time model rather than focusing solely on full</w:t>
      </w:r>
      <w:r w:rsidRPr="00CA4910">
        <w:noBreakHyphen/>
        <w:t xml:space="preserve">time professional farming. Public authorities confirmed that substantial funds are earmarked for generational renewal and reported that a significant number of young farmers have already received installation grants, while also recognising that financial support alone is insufficient if </w:t>
      </w:r>
      <w:r w:rsidRPr="00CA4910">
        <w:rPr>
          <w:rFonts w:eastAsiaTheme="majorEastAsia"/>
        </w:rPr>
        <w:t>access to land and credit is limited</w:t>
      </w:r>
      <w:r w:rsidRPr="00CA4910">
        <w:t xml:space="preserve"> and if structural conditions make farming less attractive than other careers. Trade union representatives stressed that attracting young people into farming in Ireland will require not only CAP support but also </w:t>
      </w:r>
      <w:r w:rsidRPr="00CA4910">
        <w:rPr>
          <w:rFonts w:eastAsiaTheme="majorEastAsia"/>
        </w:rPr>
        <w:t>dedicated pension instruments</w:t>
      </w:r>
      <w:r w:rsidRPr="00CA4910">
        <w:t xml:space="preserve">, including schemes allowing farmers to deposit lump sums into pension funds with tax incentives, as well as </w:t>
      </w:r>
      <w:r w:rsidRPr="00CA4910">
        <w:rPr>
          <w:rFonts w:eastAsiaTheme="majorEastAsia"/>
        </w:rPr>
        <w:t>financial literacy initiatives</w:t>
      </w:r>
      <w:r w:rsidRPr="00CA4910">
        <w:t>, housing solutions and simpler planning rules in rural areas, so that farm careers can be combined with long</w:t>
      </w:r>
      <w:r w:rsidRPr="00CA4910">
        <w:noBreakHyphen/>
        <w:t>term financial security and a decent quality of life.</w:t>
      </w:r>
    </w:p>
    <w:p w:rsidRPr="00CA4910" w:rsidR="00697CF6" w:rsidP="00697CF6" w:rsidRDefault="00697CF6" w14:paraId="791F7E11" w14:textId="77777777">
      <w:pPr>
        <w:spacing w:before="120" w:after="120" w:line="360" w:lineRule="auto"/>
      </w:pPr>
    </w:p>
    <w:p w:rsidRPr="00CA4910" w:rsidR="00697CF6" w:rsidP="00697CF6" w:rsidRDefault="00697CF6" w14:paraId="48344989" w14:textId="77777777">
      <w:pPr>
        <w:spacing w:before="120" w:after="120" w:line="360" w:lineRule="auto"/>
        <w:rPr>
          <w:b/>
          <w:bCs/>
          <w:u w:val="single"/>
        </w:rPr>
      </w:pPr>
      <w:r w:rsidRPr="00CA4910">
        <w:rPr>
          <w:rFonts w:eastAsiaTheme="majorEastAsia"/>
          <w:b/>
          <w:bCs/>
          <w:u w:val="single"/>
        </w:rPr>
        <w:t xml:space="preserve">Italy </w:t>
      </w:r>
    </w:p>
    <w:p w:rsidRPr="00CA4910" w:rsidR="00697CF6" w:rsidP="00697CF6" w:rsidRDefault="00697CF6" w14:paraId="18F5F440" w14:textId="77777777">
      <w:pPr>
        <w:spacing w:before="120" w:after="120" w:line="360" w:lineRule="auto"/>
        <w:rPr>
          <w:b/>
          <w:bCs/>
          <w:i/>
          <w:iCs/>
        </w:rPr>
      </w:pPr>
      <w:r w:rsidRPr="00CA4910">
        <w:rPr>
          <w:b/>
          <w:bCs/>
          <w:i/>
          <w:iCs/>
        </w:rPr>
        <w:t xml:space="preserve">In brief: </w:t>
      </w:r>
    </w:p>
    <w:p w:rsidRPr="00CA4910" w:rsidR="00697CF6" w:rsidP="008338C6" w:rsidRDefault="00697CF6" w14:paraId="2EA7E8CF" w14:textId="77777777">
      <w:pPr>
        <w:pStyle w:val="ListParagraph"/>
        <w:numPr>
          <w:ilvl w:val="0"/>
          <w:numId w:val="23"/>
        </w:numPr>
        <w:spacing w:before="120" w:after="120" w:line="360" w:lineRule="auto"/>
        <w:rPr>
          <w:i/>
          <w:iCs/>
        </w:rPr>
      </w:pPr>
      <w:r w:rsidRPr="00CA4910">
        <w:rPr>
          <w:rFonts w:eastAsiaTheme="majorEastAsia"/>
          <w:b/>
          <w:bCs/>
          <w:i/>
          <w:iCs/>
        </w:rPr>
        <w:t>Large CAP resources for young farmers</w:t>
      </w:r>
    </w:p>
    <w:p w:rsidRPr="00CA4910" w:rsidR="00697CF6" w:rsidP="008338C6" w:rsidRDefault="00697CF6" w14:paraId="7A9B1175" w14:textId="77777777">
      <w:pPr>
        <w:pStyle w:val="ListParagraph"/>
        <w:numPr>
          <w:ilvl w:val="0"/>
          <w:numId w:val="23"/>
        </w:numPr>
        <w:spacing w:before="120" w:after="120" w:line="360" w:lineRule="auto"/>
        <w:rPr>
          <w:i/>
          <w:iCs/>
        </w:rPr>
      </w:pPr>
      <w:r w:rsidRPr="00CA4910">
        <w:rPr>
          <w:rFonts w:eastAsiaTheme="majorEastAsia"/>
          <w:b/>
          <w:bCs/>
          <w:i/>
          <w:iCs/>
        </w:rPr>
        <w:t>Entry easier than long</w:t>
      </w:r>
      <w:r w:rsidRPr="00CA4910">
        <w:rPr>
          <w:rFonts w:eastAsiaTheme="majorEastAsia"/>
          <w:b/>
          <w:bCs/>
          <w:i/>
          <w:iCs/>
        </w:rPr>
        <w:noBreakHyphen/>
        <w:t>term survival</w:t>
      </w:r>
    </w:p>
    <w:p w:rsidRPr="00CA4910" w:rsidR="00697CF6" w:rsidP="008338C6" w:rsidRDefault="00697CF6" w14:paraId="29F9A18D" w14:textId="77777777">
      <w:pPr>
        <w:pStyle w:val="ListParagraph"/>
        <w:numPr>
          <w:ilvl w:val="0"/>
          <w:numId w:val="23"/>
        </w:numPr>
        <w:spacing w:before="120" w:after="120" w:line="360" w:lineRule="auto"/>
        <w:rPr>
          <w:i/>
          <w:iCs/>
        </w:rPr>
      </w:pPr>
      <w:r w:rsidRPr="00CA4910">
        <w:rPr>
          <w:rFonts w:eastAsiaTheme="majorEastAsia"/>
          <w:b/>
          <w:bCs/>
          <w:i/>
          <w:iCs/>
        </w:rPr>
        <w:t>High land prices, fragmentation and property complexity</w:t>
      </w:r>
    </w:p>
    <w:p w:rsidRPr="00CA4910" w:rsidR="00697CF6" w:rsidP="008338C6" w:rsidRDefault="00697CF6" w14:paraId="68B7755D" w14:textId="77777777">
      <w:pPr>
        <w:pStyle w:val="ListParagraph"/>
        <w:numPr>
          <w:ilvl w:val="0"/>
          <w:numId w:val="23"/>
        </w:numPr>
        <w:spacing w:before="120" w:after="120" w:line="360" w:lineRule="auto"/>
        <w:rPr>
          <w:i/>
          <w:iCs/>
        </w:rPr>
      </w:pPr>
      <w:r w:rsidRPr="00CA4910">
        <w:rPr>
          <w:rFonts w:eastAsiaTheme="majorEastAsia"/>
          <w:b/>
          <w:bCs/>
          <w:i/>
          <w:iCs/>
        </w:rPr>
        <w:t>Regulatory instability and need for multi</w:t>
      </w:r>
      <w:r w:rsidRPr="00CA4910">
        <w:rPr>
          <w:rFonts w:eastAsiaTheme="majorEastAsia"/>
          <w:b/>
          <w:bCs/>
          <w:i/>
          <w:iCs/>
        </w:rPr>
        <w:noBreakHyphen/>
        <w:t>year certainty</w:t>
      </w:r>
    </w:p>
    <w:p w:rsidRPr="00CA4910" w:rsidR="00697CF6" w:rsidP="008338C6" w:rsidRDefault="00697CF6" w14:paraId="611E5423" w14:textId="77777777">
      <w:pPr>
        <w:pStyle w:val="ListParagraph"/>
        <w:numPr>
          <w:ilvl w:val="0"/>
          <w:numId w:val="23"/>
        </w:numPr>
        <w:spacing w:before="120" w:after="120" w:line="360" w:lineRule="auto"/>
        <w:rPr>
          <w:i/>
          <w:iCs/>
        </w:rPr>
      </w:pPr>
      <w:r w:rsidRPr="00CA4910">
        <w:rPr>
          <w:rFonts w:eastAsiaTheme="majorEastAsia"/>
          <w:b/>
          <w:bCs/>
          <w:i/>
          <w:iCs/>
        </w:rPr>
        <w:t>Gender barriers and insufficient rural services</w:t>
      </w:r>
    </w:p>
    <w:p w:rsidRPr="00CA4910" w:rsidR="00697CF6" w:rsidP="008338C6" w:rsidRDefault="00697CF6" w14:paraId="638EBD5F" w14:textId="77777777">
      <w:pPr>
        <w:pStyle w:val="ListParagraph"/>
        <w:numPr>
          <w:ilvl w:val="0"/>
          <w:numId w:val="23"/>
        </w:numPr>
        <w:spacing w:before="120" w:after="120" w:line="360" w:lineRule="auto"/>
        <w:rPr>
          <w:i/>
          <w:iCs/>
        </w:rPr>
      </w:pPr>
      <w:r w:rsidRPr="00CA4910">
        <w:rPr>
          <w:rFonts w:eastAsiaTheme="majorEastAsia"/>
          <w:b/>
          <w:bCs/>
          <w:i/>
          <w:iCs/>
        </w:rPr>
        <w:t>Strong need for land mobility tools and integrated pathways</w:t>
      </w:r>
    </w:p>
    <w:p w:rsidRPr="00CA4910" w:rsidR="00697CF6" w:rsidP="008338C6" w:rsidRDefault="00697CF6" w14:paraId="7603CC9C" w14:textId="77777777">
      <w:pPr>
        <w:pStyle w:val="ListParagraph"/>
        <w:numPr>
          <w:ilvl w:val="0"/>
          <w:numId w:val="23"/>
        </w:numPr>
        <w:spacing w:before="120" w:after="120" w:line="360" w:lineRule="auto"/>
        <w:rPr>
          <w:i/>
          <w:iCs/>
        </w:rPr>
      </w:pPr>
      <w:r w:rsidRPr="00CA4910">
        <w:rPr>
          <w:rFonts w:eastAsiaTheme="majorEastAsia"/>
          <w:b/>
          <w:bCs/>
          <w:i/>
          <w:iCs/>
        </w:rPr>
        <w:t>Declining uptake over time</w:t>
      </w:r>
    </w:p>
    <w:p w:rsidRPr="00CA4910" w:rsidR="00697CF6" w:rsidP="00697CF6" w:rsidRDefault="00697CF6" w14:paraId="0ACD7A7B" w14:textId="77777777">
      <w:pPr>
        <w:spacing w:before="120" w:after="120" w:line="360" w:lineRule="auto"/>
        <w:ind w:left="720"/>
        <w:rPr>
          <w:b/>
          <w:bCs/>
        </w:rPr>
      </w:pPr>
    </w:p>
    <w:p w:rsidRPr="00CA4910" w:rsidR="00697CF6" w:rsidP="00697CF6" w:rsidRDefault="00697CF6" w14:paraId="07E07344" w14:textId="77777777">
      <w:pPr>
        <w:spacing w:before="120" w:after="120" w:line="360" w:lineRule="auto"/>
      </w:pPr>
      <w:r w:rsidRPr="00CA4910">
        <w:t xml:space="preserve">In Italy, organisations representing young farmers recognised that the country devotes very significant CAP resources to generational renewal through complementary income support, installation grants and rural development measures for investment, and they noted that Italy has one of the highest numbers of young farmers supported by the CAP in the European Union, with relatively generous support per hectare and per project. Nevertheless, several of these stakeholders considered that the core problem is </w:t>
      </w:r>
      <w:r w:rsidRPr="00CA4910">
        <w:rPr>
          <w:rFonts w:eastAsiaTheme="majorEastAsia"/>
        </w:rPr>
        <w:t>not entry but survival</w:t>
      </w:r>
      <w:r w:rsidRPr="00CA4910">
        <w:t>: many new entrants reportedly face unstable incomes, high volatility, limited market access and difficulties in obtaining credit, and as a result a non</w:t>
      </w:r>
      <w:r w:rsidRPr="00CA4910">
        <w:noBreakHyphen/>
        <w:t xml:space="preserve">negligible share of young farming businesses exit the sector within a few years despite having received initial support. They stressed that </w:t>
      </w:r>
      <w:r w:rsidRPr="00CA4910">
        <w:rPr>
          <w:rFonts w:eastAsiaTheme="majorEastAsia"/>
        </w:rPr>
        <w:t>access to land and finance</w:t>
      </w:r>
      <w:r w:rsidRPr="00CA4910">
        <w:t xml:space="preserve"> are major structural barriers, pointing to high land prices, fragmentation and complex property regimes that make it difficult to build viable holdings even when installation grants exist, and they underlined the need for a </w:t>
      </w:r>
      <w:r w:rsidRPr="00CA4910">
        <w:rPr>
          <w:rFonts w:eastAsiaTheme="majorEastAsia"/>
        </w:rPr>
        <w:t>stable regulatory framework</w:t>
      </w:r>
      <w:r w:rsidRPr="00CA4910">
        <w:t xml:space="preserve"> over several years, coherent with investment cycles and amortisation periods.</w:t>
      </w:r>
    </w:p>
    <w:p w:rsidRPr="00CA4910" w:rsidR="00697CF6" w:rsidP="00697CF6" w:rsidRDefault="00697CF6" w14:paraId="48B29C1E" w14:textId="77777777">
      <w:pPr>
        <w:spacing w:before="120" w:after="120" w:line="360" w:lineRule="auto"/>
      </w:pPr>
      <w:r w:rsidRPr="00CA4910">
        <w:t xml:space="preserve">Young farmer organisations in Italy called for a </w:t>
      </w:r>
      <w:r w:rsidRPr="00CA4910">
        <w:rPr>
          <w:rFonts w:eastAsiaTheme="majorEastAsia"/>
        </w:rPr>
        <w:t>medium</w:t>
      </w:r>
      <w:r w:rsidRPr="00CA4910">
        <w:rPr>
          <w:rFonts w:eastAsiaTheme="majorEastAsia"/>
        </w:rPr>
        <w:noBreakHyphen/>
        <w:t>term, integrated support pathway</w:t>
      </w:r>
      <w:r w:rsidRPr="00CA4910">
        <w:t xml:space="preserve"> linking CAP grants, credit instruments and land</w:t>
      </w:r>
      <w:r w:rsidRPr="00CA4910">
        <w:noBreakHyphen/>
        <w:t>mobility tools, arguing that frequent changes in eligibility rules, eco</w:t>
      </w:r>
      <w:r w:rsidRPr="00CA4910">
        <w:noBreakHyphen/>
        <w:t>scheme design or conditionalities generate uncertainty and discourage long</w:t>
      </w:r>
      <w:r w:rsidRPr="00CA4910">
        <w:noBreakHyphen/>
        <w:t xml:space="preserve">term investment, particularly among young people who often have higher education and real employment alternatives outside agriculture. Women farmer organisations emphasised that </w:t>
      </w:r>
      <w:r w:rsidRPr="00CA4910">
        <w:rPr>
          <w:rFonts w:eastAsiaTheme="majorEastAsia"/>
        </w:rPr>
        <w:t>gender</w:t>
      </w:r>
      <w:r w:rsidRPr="00CA4910">
        <w:rPr>
          <w:rFonts w:eastAsiaTheme="majorEastAsia"/>
        </w:rPr>
        <w:noBreakHyphen/>
        <w:t>specific challenges</w:t>
      </w:r>
      <w:r w:rsidRPr="00CA4910">
        <w:t xml:space="preserve"> in rural areas are insufficiently addressed by current CAP instruments, noting that a very high proportion of farms are family</w:t>
      </w:r>
      <w:r w:rsidRPr="00CA4910">
        <w:noBreakHyphen/>
        <w:t>run and heavily reliant on the unpaid or under</w:t>
      </w:r>
      <w:r w:rsidRPr="00CA4910">
        <w:noBreakHyphen/>
        <w:t>recognised work of women who combine farm responsibilities with care duties and who often have less access to services such as childcare, health, transport and education in rural and remote territories. They reported that many women move their families to towns as soon as they can secure acceptable living conditions, undermining the long</w:t>
      </w:r>
      <w:r w:rsidRPr="00CA4910">
        <w:noBreakHyphen/>
        <w:t xml:space="preserve">term presence of women in farming and rural communities, and they observed that debates on gender equality often take place in specialised “women’s commissions” without enough impact on </w:t>
      </w:r>
      <w:r w:rsidRPr="00CA4910">
        <w:rPr>
          <w:rFonts w:eastAsiaTheme="majorEastAsia"/>
        </w:rPr>
        <w:t>core agricultural and rural policy design</w:t>
      </w:r>
      <w:r w:rsidRPr="00CA4910">
        <w:t xml:space="preserve">. These stakeholders called for simplified procedures, targeted calls and stronger mainstreaming of gender equality across all CAP interventions, as well as </w:t>
      </w:r>
      <w:r w:rsidRPr="00CA4910">
        <w:rPr>
          <w:rFonts w:eastAsiaTheme="majorEastAsia"/>
        </w:rPr>
        <w:t>better representation of rural women</w:t>
      </w:r>
      <w:r w:rsidRPr="00CA4910">
        <w:t xml:space="preserve"> in decision</w:t>
      </w:r>
      <w:r w:rsidRPr="00CA4910">
        <w:noBreakHyphen/>
        <w:t>making bodies beyond dedicated gender fora.</w:t>
      </w:r>
    </w:p>
    <w:p w:rsidRPr="00CA4910" w:rsidR="00697CF6" w:rsidP="00697CF6" w:rsidRDefault="00697CF6" w14:paraId="071C0F62" w14:textId="77777777">
      <w:pPr>
        <w:spacing w:before="120" w:after="120" w:line="360" w:lineRule="auto"/>
      </w:pPr>
      <w:r w:rsidRPr="00CA4910">
        <w:t xml:space="preserve">From the administrative perspective, an Italian coordinating authority confirmed that the budget dedicated to young farmers is substantial and that initial uptake was strong, with many applications in the first year, but acknowledged that uptake subsequently declined, partly because eligible cohorts are finite and partly because structural conditions in markets, land and credit cannot be fully addressed by CAP alone. The authority reported that expert analysis suggests that millions of hectares could be brought back into production if </w:t>
      </w:r>
      <w:r w:rsidRPr="00CA4910">
        <w:rPr>
          <w:rFonts w:eastAsiaTheme="majorEastAsia"/>
        </w:rPr>
        <w:t>land mobility</w:t>
      </w:r>
      <w:r w:rsidRPr="00CA4910">
        <w:t xml:space="preserve"> were effectively tackled and indicated that future national proposals aim to link CAP support more closely with land access and complementary national policies, including social security and pension systems that influence farm succession. Other stakeholders, including social</w:t>
      </w:r>
      <w:r w:rsidRPr="00CA4910">
        <w:noBreakHyphen/>
        <w:t xml:space="preserve">partner and producer organisations, converged on the view that structural barriers such as </w:t>
      </w:r>
      <w:r w:rsidRPr="00CA4910">
        <w:rPr>
          <w:rFonts w:eastAsiaTheme="majorEastAsia"/>
        </w:rPr>
        <w:t>high start</w:t>
      </w:r>
      <w:r w:rsidRPr="00CA4910">
        <w:rPr>
          <w:rFonts w:eastAsiaTheme="majorEastAsia"/>
        </w:rPr>
        <w:noBreakHyphen/>
        <w:t>up costs, regulatory uncertainties and adverse income prospects</w:t>
      </w:r>
      <w:r w:rsidRPr="00CA4910">
        <w:t xml:space="preserve">, particularly in livestock production, remain significant, and they suggested that additional tools such as </w:t>
      </w:r>
      <w:r w:rsidRPr="00CA4910">
        <w:rPr>
          <w:rFonts w:eastAsiaTheme="majorEastAsia"/>
        </w:rPr>
        <w:t>interest</w:t>
      </w:r>
      <w:r w:rsidRPr="00CA4910">
        <w:rPr>
          <w:rFonts w:eastAsiaTheme="majorEastAsia"/>
        </w:rPr>
        <w:noBreakHyphen/>
        <w:t>rate support</w:t>
      </w:r>
      <w:r w:rsidRPr="00CA4910">
        <w:t xml:space="preserve"> and more flexible rural</w:t>
      </w:r>
      <w:r w:rsidRPr="00CA4910">
        <w:noBreakHyphen/>
        <w:t>development mechanisms are needed to ease land purchase and long</w:t>
      </w:r>
      <w:r w:rsidRPr="00CA4910">
        <w:noBreakHyphen/>
        <w:t>term investment for young farmers.</w:t>
      </w:r>
    </w:p>
    <w:p w:rsidRPr="00CA4910" w:rsidR="00697CF6" w:rsidP="00697CF6" w:rsidRDefault="00697CF6" w14:paraId="5A86C5F7" w14:textId="77777777">
      <w:pPr>
        <w:spacing w:before="120" w:after="120" w:line="360" w:lineRule="auto"/>
      </w:pPr>
    </w:p>
    <w:p w:rsidRPr="00CA4910" w:rsidR="00697CF6" w:rsidP="00697CF6" w:rsidRDefault="00697CF6" w14:paraId="7F658ABD" w14:textId="77777777">
      <w:pPr>
        <w:spacing w:before="120" w:after="120" w:line="360" w:lineRule="auto"/>
        <w:rPr>
          <w:b/>
          <w:bCs/>
          <w:u w:val="single"/>
          <w:lang w:val="fr-BE"/>
        </w:rPr>
      </w:pPr>
      <w:r w:rsidRPr="00CA4910">
        <w:rPr>
          <w:rFonts w:eastAsiaTheme="majorEastAsia"/>
          <w:b/>
          <w:bCs/>
          <w:u w:val="single"/>
        </w:rPr>
        <w:t xml:space="preserve">Romania </w:t>
      </w:r>
    </w:p>
    <w:p w:rsidRPr="00CA4910" w:rsidR="00697CF6" w:rsidP="00697CF6" w:rsidRDefault="00697CF6" w14:paraId="75887815" w14:textId="77777777">
      <w:pPr>
        <w:spacing w:before="120" w:after="120" w:line="360" w:lineRule="auto"/>
        <w:rPr>
          <w:b/>
          <w:bCs/>
          <w:i/>
          <w:iCs/>
          <w:lang w:val="fr-BE"/>
        </w:rPr>
      </w:pPr>
      <w:r w:rsidRPr="00CA4910">
        <w:rPr>
          <w:b/>
          <w:bCs/>
          <w:i/>
          <w:iCs/>
          <w:lang w:val="fr-BE"/>
        </w:rPr>
        <w:t>In brief:</w:t>
      </w:r>
    </w:p>
    <w:p w:rsidRPr="00CA4910" w:rsidR="00697CF6" w:rsidP="008338C6" w:rsidRDefault="00697CF6" w14:paraId="0F73AE8D" w14:textId="77777777">
      <w:pPr>
        <w:pStyle w:val="ListParagraph"/>
        <w:numPr>
          <w:ilvl w:val="0"/>
          <w:numId w:val="26"/>
        </w:numPr>
        <w:spacing w:before="120" w:after="120" w:line="360" w:lineRule="auto"/>
        <w:rPr>
          <w:i/>
          <w:iCs/>
        </w:rPr>
      </w:pPr>
      <w:r w:rsidRPr="00CA4910">
        <w:rPr>
          <w:rFonts w:eastAsiaTheme="majorEastAsia"/>
          <w:b/>
          <w:bCs/>
          <w:i/>
          <w:iCs/>
        </w:rPr>
        <w:t>Very large CAP investment in young farmers</w:t>
      </w:r>
    </w:p>
    <w:p w:rsidRPr="00CA4910" w:rsidR="00697CF6" w:rsidP="008338C6" w:rsidRDefault="00697CF6" w14:paraId="63FC0082" w14:textId="77777777">
      <w:pPr>
        <w:pStyle w:val="ListParagraph"/>
        <w:numPr>
          <w:ilvl w:val="0"/>
          <w:numId w:val="26"/>
        </w:numPr>
        <w:spacing w:before="120" w:after="120" w:line="360" w:lineRule="auto"/>
        <w:rPr>
          <w:i/>
          <w:iCs/>
        </w:rPr>
      </w:pPr>
      <w:r w:rsidRPr="00CA4910">
        <w:rPr>
          <w:rFonts w:eastAsiaTheme="majorEastAsia"/>
          <w:b/>
          <w:bCs/>
          <w:i/>
          <w:iCs/>
        </w:rPr>
        <w:t>Low survival rate of new entrants</w:t>
      </w:r>
    </w:p>
    <w:p w:rsidRPr="00CA4910" w:rsidR="00697CF6" w:rsidP="008338C6" w:rsidRDefault="00697CF6" w14:paraId="55AC5849" w14:textId="77777777">
      <w:pPr>
        <w:pStyle w:val="ListParagraph"/>
        <w:numPr>
          <w:ilvl w:val="0"/>
          <w:numId w:val="26"/>
        </w:numPr>
        <w:spacing w:before="120" w:after="120" w:line="360" w:lineRule="auto"/>
        <w:rPr>
          <w:i/>
          <w:iCs/>
        </w:rPr>
      </w:pPr>
      <w:r w:rsidRPr="00CA4910">
        <w:rPr>
          <w:rFonts w:eastAsiaTheme="majorEastAsia"/>
          <w:b/>
          <w:bCs/>
          <w:i/>
          <w:iCs/>
        </w:rPr>
        <w:t>Fragmentation, complex property rights and land</w:t>
      </w:r>
      <w:r w:rsidRPr="00CA4910">
        <w:rPr>
          <w:rFonts w:eastAsiaTheme="majorEastAsia"/>
          <w:b/>
          <w:bCs/>
          <w:i/>
          <w:iCs/>
        </w:rPr>
        <w:noBreakHyphen/>
        <w:t>access barriers</w:t>
      </w:r>
    </w:p>
    <w:p w:rsidRPr="00CA4910" w:rsidR="00697CF6" w:rsidP="008338C6" w:rsidRDefault="00697CF6" w14:paraId="4FC3D949" w14:textId="77777777">
      <w:pPr>
        <w:pStyle w:val="ListParagraph"/>
        <w:numPr>
          <w:ilvl w:val="0"/>
          <w:numId w:val="26"/>
        </w:numPr>
        <w:spacing w:before="120" w:after="120" w:line="360" w:lineRule="auto"/>
        <w:rPr>
          <w:i/>
          <w:iCs/>
        </w:rPr>
      </w:pPr>
      <w:r w:rsidRPr="00CA4910">
        <w:rPr>
          <w:rFonts w:eastAsiaTheme="majorEastAsia"/>
          <w:b/>
          <w:bCs/>
          <w:i/>
          <w:iCs/>
        </w:rPr>
        <w:t>Credit obstacles and market vulnerability</w:t>
      </w:r>
    </w:p>
    <w:p w:rsidRPr="00CA4910" w:rsidR="00697CF6" w:rsidP="008338C6" w:rsidRDefault="00697CF6" w14:paraId="2773AD86" w14:textId="77777777">
      <w:pPr>
        <w:pStyle w:val="ListParagraph"/>
        <w:numPr>
          <w:ilvl w:val="0"/>
          <w:numId w:val="26"/>
        </w:numPr>
        <w:spacing w:before="120" w:after="120" w:line="360" w:lineRule="auto"/>
        <w:rPr>
          <w:i/>
          <w:iCs/>
        </w:rPr>
      </w:pPr>
      <w:r w:rsidRPr="00CA4910">
        <w:rPr>
          <w:rFonts w:eastAsiaTheme="majorEastAsia"/>
          <w:b/>
          <w:bCs/>
          <w:i/>
          <w:iCs/>
        </w:rPr>
        <w:t>Eligibility limits discouraging intergenerational transfer</w:t>
      </w:r>
    </w:p>
    <w:p w:rsidRPr="00CA4910" w:rsidR="00697CF6" w:rsidP="008338C6" w:rsidRDefault="00697CF6" w14:paraId="1BD4A5A7" w14:textId="77777777">
      <w:pPr>
        <w:pStyle w:val="ListParagraph"/>
        <w:numPr>
          <w:ilvl w:val="0"/>
          <w:numId w:val="26"/>
        </w:numPr>
        <w:spacing w:before="120" w:after="120" w:line="360" w:lineRule="auto"/>
        <w:rPr>
          <w:i/>
          <w:iCs/>
        </w:rPr>
      </w:pPr>
      <w:r w:rsidRPr="00CA4910">
        <w:rPr>
          <w:rFonts w:eastAsiaTheme="majorEastAsia"/>
          <w:b/>
          <w:bCs/>
          <w:i/>
          <w:iCs/>
        </w:rPr>
        <w:t>Role of cooperatives in accessing land, credit and markets</w:t>
      </w:r>
    </w:p>
    <w:p w:rsidRPr="00CA4910" w:rsidR="00697CF6" w:rsidP="00697CF6" w:rsidRDefault="00697CF6" w14:paraId="47E3C572" w14:textId="77777777">
      <w:pPr>
        <w:spacing w:before="120" w:after="120" w:line="360" w:lineRule="auto"/>
        <w:ind w:left="720"/>
        <w:rPr>
          <w:b/>
          <w:bCs/>
        </w:rPr>
      </w:pPr>
    </w:p>
    <w:p w:rsidRPr="00CA4910" w:rsidR="00697CF6" w:rsidP="00697CF6" w:rsidRDefault="00697CF6" w14:paraId="081A6EB9" w14:textId="77777777">
      <w:pPr>
        <w:spacing w:before="120" w:after="120" w:line="360" w:lineRule="auto"/>
      </w:pPr>
      <w:r w:rsidRPr="00CA4910">
        <w:t>In Romania, farmers’ organisations, cooperatives and academic stakeholders agreed that generational renewal is a central challenge for the agricultural sector and for social cohesion in rural areas, even though very significant CAP resources have been devoted to young farmers in the form of large lump</w:t>
      </w:r>
      <w:r w:rsidRPr="00CA4910">
        <w:noBreakHyphen/>
        <w:t xml:space="preserve">sum installation grants and higher direct payments. Stakeholders reported that tens of thousands of young people have been supported to start agricultural activities, making the country one of the Member States that invests most heavily in young farmers under the CAP, but academic experts and farmers’ organisations underlined that the </w:t>
      </w:r>
      <w:r w:rsidRPr="00CA4910">
        <w:rPr>
          <w:rFonts w:eastAsiaTheme="majorEastAsia"/>
        </w:rPr>
        <w:t>economic survival rate</w:t>
      </w:r>
      <w:r w:rsidRPr="00CA4910">
        <w:t xml:space="preserve"> of these newly established farms is worryingly low, with many young farmers exiting the sector within a few years due to unstable incomes, poor access to markets, difficulties obtaining bank credit and volatility in input and product prices.</w:t>
      </w:r>
    </w:p>
    <w:p w:rsidRPr="00CA4910" w:rsidR="00697CF6" w:rsidP="00697CF6" w:rsidRDefault="00697CF6" w14:paraId="79166D8B" w14:textId="77777777">
      <w:pPr>
        <w:spacing w:before="120" w:after="120" w:line="360" w:lineRule="auto"/>
      </w:pPr>
      <w:r w:rsidRPr="00CA4910">
        <w:t xml:space="preserve">Participants in Romania emphasised that </w:t>
      </w:r>
      <w:r w:rsidRPr="00CA4910">
        <w:rPr>
          <w:rFonts w:eastAsiaTheme="majorEastAsia"/>
        </w:rPr>
        <w:t>access to land</w:t>
      </w:r>
      <w:r w:rsidRPr="00CA4910">
        <w:t xml:space="preserve"> is a major structural barrier to generational renewal, pointing out that agricultural land is fragmented, property rights are often complex and land prices have increased, which makes it difficult for young farmers without family land to acquire viable holdings, and even when CAP installation support is available, many struggle to meet minimum economic</w:t>
      </w:r>
      <w:r w:rsidRPr="00CA4910">
        <w:noBreakHyphen/>
        <w:t xml:space="preserve">size thresholds, secure leases or assemble enough contiguous land to be competitive. Stakeholders also highlighted that </w:t>
      </w:r>
      <w:r w:rsidRPr="00CA4910">
        <w:rPr>
          <w:rFonts w:eastAsiaTheme="majorEastAsia"/>
        </w:rPr>
        <w:t>children of existing farmers</w:t>
      </w:r>
      <w:r w:rsidRPr="00CA4910">
        <w:t xml:space="preserve"> can be disadvantaged by certain eligibility and size limits, which may unintentionally discourage intergenerational transfer, and they called for more flexible and targeted CAP measures that support </w:t>
      </w:r>
      <w:r w:rsidRPr="00CA4910">
        <w:rPr>
          <w:rFonts w:eastAsiaTheme="majorEastAsia"/>
        </w:rPr>
        <w:t>farm succession, land mobility and advisory services</w:t>
      </w:r>
      <w:r w:rsidRPr="00CA4910">
        <w:t xml:space="preserve"> focused on intergenerational transfer and farm restructuring in rural territories.</w:t>
      </w:r>
    </w:p>
    <w:p w:rsidRPr="00CA4910" w:rsidR="00697CF6" w:rsidP="00697CF6" w:rsidRDefault="00697CF6" w14:paraId="6C75727E" w14:textId="77777777">
      <w:pPr>
        <w:spacing w:before="120" w:after="120" w:line="360" w:lineRule="auto"/>
      </w:pPr>
      <w:r w:rsidRPr="00CA4910">
        <w:t xml:space="preserve">In the written contribution, a cooperative representative from Romania stated that measures targeting young farmers and new entrants exist and provide support for farm establishment and rural business development, but that significant structural barriers, including an ageing farm population and difficult economic and rural conditions, limit their immediate impact on generational renewal. The contribution suggested that </w:t>
      </w:r>
      <w:r w:rsidRPr="00CA4910">
        <w:rPr>
          <w:rFonts w:eastAsiaTheme="majorEastAsia"/>
        </w:rPr>
        <w:t>cooperatives</w:t>
      </w:r>
      <w:r w:rsidRPr="00CA4910">
        <w:t xml:space="preserve"> could contribute more to attracting and retaining young farmers in Romania by facilitating access to land, credit and markets through collective structures, provided that CAP support for economically oriented associations is reinforced.</w:t>
      </w:r>
    </w:p>
    <w:p w:rsidRPr="00CA4910" w:rsidR="00697CF6" w:rsidP="00697CF6" w:rsidRDefault="00697CF6" w14:paraId="70B6357F" w14:textId="77777777">
      <w:pPr>
        <w:spacing w:before="120" w:after="120" w:line="360" w:lineRule="auto"/>
      </w:pPr>
    </w:p>
    <w:p w:rsidRPr="00CA4910" w:rsidR="00697CF6" w:rsidP="00697CF6" w:rsidRDefault="00697CF6" w14:paraId="192F2E5E" w14:textId="77777777">
      <w:pPr>
        <w:spacing w:before="120" w:after="120" w:line="360" w:lineRule="auto"/>
        <w:rPr>
          <w:b/>
          <w:bCs/>
          <w:u w:val="single"/>
          <w:lang w:val="fr-BE"/>
        </w:rPr>
      </w:pPr>
      <w:r w:rsidRPr="00CA4910">
        <w:rPr>
          <w:rFonts w:eastAsiaTheme="majorEastAsia"/>
          <w:b/>
          <w:bCs/>
          <w:u w:val="single"/>
        </w:rPr>
        <w:t xml:space="preserve">Spain </w:t>
      </w:r>
    </w:p>
    <w:p w:rsidRPr="00CA4910" w:rsidR="00697CF6" w:rsidP="00697CF6" w:rsidRDefault="00697CF6" w14:paraId="42128EE9" w14:textId="77777777">
      <w:pPr>
        <w:spacing w:before="120" w:after="120" w:line="360" w:lineRule="auto"/>
        <w:rPr>
          <w:b/>
          <w:bCs/>
          <w:i/>
          <w:iCs/>
          <w:lang w:val="fr-BE"/>
        </w:rPr>
      </w:pPr>
      <w:r w:rsidRPr="00CA4910">
        <w:rPr>
          <w:b/>
          <w:bCs/>
          <w:i/>
          <w:iCs/>
          <w:lang w:val="fr-BE"/>
        </w:rPr>
        <w:t xml:space="preserve">In brief: </w:t>
      </w:r>
    </w:p>
    <w:p w:rsidRPr="00CA4910" w:rsidR="00697CF6" w:rsidP="008338C6" w:rsidRDefault="00697CF6" w14:paraId="5D01546A" w14:textId="77777777">
      <w:pPr>
        <w:pStyle w:val="ListParagraph"/>
        <w:numPr>
          <w:ilvl w:val="0"/>
          <w:numId w:val="27"/>
        </w:numPr>
        <w:spacing w:before="120" w:after="120" w:line="360" w:lineRule="auto"/>
        <w:rPr>
          <w:i/>
          <w:iCs/>
        </w:rPr>
      </w:pPr>
      <w:r w:rsidRPr="00CA4910">
        <w:rPr>
          <w:rFonts w:eastAsiaTheme="majorEastAsia"/>
          <w:b/>
          <w:bCs/>
          <w:i/>
          <w:iCs/>
        </w:rPr>
        <w:t>High demand for funds, insufficient budgets in some regions</w:t>
      </w:r>
    </w:p>
    <w:p w:rsidRPr="00CA4910" w:rsidR="00697CF6" w:rsidP="008338C6" w:rsidRDefault="00697CF6" w14:paraId="17104332" w14:textId="77777777">
      <w:pPr>
        <w:pStyle w:val="ListParagraph"/>
        <w:numPr>
          <w:ilvl w:val="0"/>
          <w:numId w:val="27"/>
        </w:numPr>
        <w:spacing w:before="120" w:after="120" w:line="360" w:lineRule="auto"/>
        <w:rPr>
          <w:i/>
          <w:iCs/>
        </w:rPr>
      </w:pPr>
      <w:r w:rsidRPr="00CA4910">
        <w:rPr>
          <w:rFonts w:eastAsiaTheme="majorEastAsia"/>
          <w:b/>
          <w:bCs/>
          <w:i/>
          <w:iCs/>
        </w:rPr>
        <w:t>Land prices, water scarcity, investment needs</w:t>
      </w:r>
    </w:p>
    <w:p w:rsidRPr="00CA4910" w:rsidR="00697CF6" w:rsidP="008338C6" w:rsidRDefault="00697CF6" w14:paraId="65EEA316" w14:textId="77777777">
      <w:pPr>
        <w:pStyle w:val="ListParagraph"/>
        <w:numPr>
          <w:ilvl w:val="0"/>
          <w:numId w:val="27"/>
        </w:numPr>
        <w:spacing w:before="120" w:after="120" w:line="360" w:lineRule="auto"/>
        <w:rPr>
          <w:i/>
          <w:iCs/>
        </w:rPr>
      </w:pPr>
      <w:r w:rsidRPr="00CA4910">
        <w:rPr>
          <w:rFonts w:eastAsiaTheme="majorEastAsia"/>
          <w:b/>
          <w:bCs/>
          <w:i/>
          <w:iCs/>
        </w:rPr>
        <w:t>Low profitability and administrative burdens</w:t>
      </w:r>
    </w:p>
    <w:p w:rsidRPr="00CA4910" w:rsidR="00697CF6" w:rsidP="008338C6" w:rsidRDefault="00697CF6" w14:paraId="0EF37F9A" w14:textId="77777777">
      <w:pPr>
        <w:pStyle w:val="ListParagraph"/>
        <w:numPr>
          <w:ilvl w:val="0"/>
          <w:numId w:val="27"/>
        </w:numPr>
        <w:spacing w:before="120" w:after="120" w:line="360" w:lineRule="auto"/>
        <w:rPr>
          <w:i/>
          <w:iCs/>
        </w:rPr>
      </w:pPr>
      <w:r w:rsidRPr="00CA4910">
        <w:rPr>
          <w:rFonts w:eastAsiaTheme="majorEastAsia"/>
          <w:b/>
          <w:bCs/>
          <w:i/>
          <w:iCs/>
        </w:rPr>
        <w:t>High average farmer age and low recognition</w:t>
      </w:r>
    </w:p>
    <w:p w:rsidRPr="00CA4910" w:rsidR="00697CF6" w:rsidP="008338C6" w:rsidRDefault="00697CF6" w14:paraId="2E72ED0C" w14:textId="77777777">
      <w:pPr>
        <w:pStyle w:val="ListParagraph"/>
        <w:numPr>
          <w:ilvl w:val="0"/>
          <w:numId w:val="27"/>
        </w:numPr>
        <w:spacing w:before="120" w:after="120" w:line="360" w:lineRule="auto"/>
        <w:rPr>
          <w:i/>
          <w:iCs/>
        </w:rPr>
      </w:pPr>
      <w:r w:rsidRPr="00CA4910">
        <w:rPr>
          <w:rFonts w:eastAsiaTheme="majorEastAsia"/>
          <w:b/>
          <w:bCs/>
          <w:i/>
          <w:iCs/>
        </w:rPr>
        <w:t>Need for succession programmes and fiscal incentives</w:t>
      </w:r>
    </w:p>
    <w:p w:rsidRPr="00CA4910" w:rsidR="00697CF6" w:rsidP="008338C6" w:rsidRDefault="00697CF6" w14:paraId="09FC9E62" w14:textId="77777777">
      <w:pPr>
        <w:pStyle w:val="ListParagraph"/>
        <w:numPr>
          <w:ilvl w:val="0"/>
          <w:numId w:val="27"/>
        </w:numPr>
        <w:spacing w:before="120" w:after="120" w:line="360" w:lineRule="auto"/>
        <w:rPr>
          <w:i/>
          <w:iCs/>
        </w:rPr>
      </w:pPr>
      <w:r w:rsidRPr="00CA4910">
        <w:rPr>
          <w:rFonts w:eastAsiaTheme="majorEastAsia"/>
          <w:b/>
          <w:bCs/>
          <w:i/>
          <w:iCs/>
        </w:rPr>
        <w:t>Importance of training, advisory services and digital skills</w:t>
      </w:r>
    </w:p>
    <w:p w:rsidRPr="00697CF6" w:rsidR="00697CF6" w:rsidP="008338C6" w:rsidRDefault="00697CF6" w14:paraId="400326CF" w14:textId="793EC24F">
      <w:pPr>
        <w:pStyle w:val="ListParagraph"/>
        <w:numPr>
          <w:ilvl w:val="0"/>
          <w:numId w:val="27"/>
        </w:numPr>
        <w:spacing w:before="120" w:after="120" w:line="360" w:lineRule="auto"/>
      </w:pPr>
      <w:r w:rsidRPr="00CA4910">
        <w:rPr>
          <w:rFonts w:eastAsiaTheme="majorEastAsia"/>
          <w:b/>
          <w:bCs/>
          <w:i/>
          <w:iCs/>
        </w:rPr>
        <w:t>Women and new entrants facing special barriers</w:t>
      </w:r>
    </w:p>
    <w:p w:rsidRPr="00697CF6" w:rsidR="00697CF6" w:rsidP="00697CF6" w:rsidRDefault="00697CF6" w14:paraId="6676F6BD" w14:textId="77777777">
      <w:pPr>
        <w:pStyle w:val="ListParagraph"/>
        <w:spacing w:before="120" w:after="120" w:line="360" w:lineRule="auto"/>
      </w:pPr>
    </w:p>
    <w:p w:rsidRPr="00CA4910" w:rsidR="00697CF6" w:rsidP="00697CF6" w:rsidRDefault="00697CF6" w14:paraId="53F496C9" w14:textId="77777777">
      <w:pPr>
        <w:spacing w:before="120" w:after="120" w:line="360" w:lineRule="auto"/>
      </w:pPr>
      <w:r w:rsidRPr="00CA4910">
        <w:t>In Spain, organisations representing the agrifood chain consistently identified generational renewal as a critical challenge, despite the existence of specific CAP instruments such as complementary income support for young farmers, installation aids and investment measures. Employer organisations and civil</w:t>
      </w:r>
      <w:r w:rsidRPr="00CA4910">
        <w:noBreakHyphen/>
        <w:t xml:space="preserve">society actors reported that in several regions, </w:t>
      </w:r>
      <w:r w:rsidRPr="00CA4910">
        <w:rPr>
          <w:rFonts w:eastAsiaTheme="majorEastAsia"/>
        </w:rPr>
        <w:t>budgetary resources</w:t>
      </w:r>
      <w:r w:rsidRPr="00CA4910">
        <w:t xml:space="preserve"> allocated for young</w:t>
      </w:r>
      <w:r w:rsidRPr="00CA4910">
        <w:noBreakHyphen/>
        <w:t>farmer support have not always been sufficient to meet demand, with installation funds in some cases already exhausted while many eligible young applicants remain without financial support.</w:t>
      </w:r>
    </w:p>
    <w:p w:rsidRPr="00CA4910" w:rsidR="00697CF6" w:rsidP="00697CF6" w:rsidRDefault="00697CF6" w14:paraId="694970B6" w14:textId="77777777">
      <w:pPr>
        <w:spacing w:before="120" w:after="120" w:line="360" w:lineRule="auto"/>
      </w:pPr>
      <w:r w:rsidRPr="00CA4910">
        <w:t>Spanish employer organisations, regional authorities and civil</w:t>
      </w:r>
      <w:r w:rsidRPr="00CA4910">
        <w:noBreakHyphen/>
        <w:t xml:space="preserve">society organisations highlighted a range of </w:t>
      </w:r>
      <w:r w:rsidRPr="00CA4910">
        <w:rPr>
          <w:rFonts w:eastAsiaTheme="majorEastAsia"/>
        </w:rPr>
        <w:t>structural obstacles</w:t>
      </w:r>
      <w:r w:rsidRPr="00CA4910">
        <w:t xml:space="preserve"> that discourage young people from entering or remaining in agriculture. These include limited access to land, high land prices, water constraints, high initial investment needs in machinery and technology, low profitability and income uncertainty, and </w:t>
      </w:r>
      <w:r w:rsidRPr="00CA4910">
        <w:rPr>
          <w:rFonts w:eastAsiaTheme="majorEastAsia"/>
        </w:rPr>
        <w:t>administrative complexity</w:t>
      </w:r>
      <w:r w:rsidRPr="00CA4910">
        <w:t xml:space="preserve"> linked to CAP procedures and national regulations. Stakeholders noted that some young farmers choose to enter the sector outside CAP installation schemes because of delays, restrictive eligibility criteria or bureaucratic burdens, and that some subsequently leave agriculture once initial support periods end if their businesses do not become sufficiently profitable.</w:t>
      </w:r>
    </w:p>
    <w:p w:rsidRPr="00CA4910" w:rsidR="00697CF6" w:rsidP="00697CF6" w:rsidRDefault="00697CF6" w14:paraId="4175F233" w14:textId="77777777">
      <w:pPr>
        <w:spacing w:before="120" w:after="120" w:line="360" w:lineRule="auto"/>
      </w:pPr>
      <w:r w:rsidRPr="00CA4910">
        <w:t xml:space="preserve">A regional public authority from a major agricultural region reported that </w:t>
      </w:r>
      <w:r w:rsidRPr="00CA4910">
        <w:rPr>
          <w:rFonts w:eastAsiaTheme="majorEastAsia"/>
        </w:rPr>
        <w:t>less than one tenth</w:t>
      </w:r>
      <w:r w:rsidRPr="00CA4910">
        <w:t xml:space="preserve"> of CAP beneficiaries in that territory are under 40, despite the use of complementary young</w:t>
      </w:r>
      <w:r w:rsidRPr="00CA4910">
        <w:noBreakHyphen/>
        <w:t xml:space="preserve">farmer payments and installation support. This authority underscored that the high average age of farmers, persistent difficulties in accessing land and credit, and low social recognition of agricultural work collectively undermine generational renewal. It proposed additional measures such as </w:t>
      </w:r>
      <w:r w:rsidRPr="00CA4910">
        <w:rPr>
          <w:rFonts w:eastAsiaTheme="majorEastAsia"/>
        </w:rPr>
        <w:t>fiscal incentives</w:t>
      </w:r>
      <w:r w:rsidRPr="00CA4910">
        <w:t xml:space="preserve"> for leasing land to young people, structured farm</w:t>
      </w:r>
      <w:r w:rsidRPr="00CA4910">
        <w:noBreakHyphen/>
        <w:t>succession programmes connecting retiring farmers to potential successors, and increased young</w:t>
      </w:r>
      <w:r w:rsidRPr="00CA4910">
        <w:noBreakHyphen/>
        <w:t>farmer budgets that do not reduce support available to other farmers.</w:t>
      </w:r>
    </w:p>
    <w:p w:rsidRPr="00CA4910" w:rsidR="00697CF6" w:rsidP="00697CF6" w:rsidRDefault="00697CF6" w14:paraId="64D96092" w14:textId="77777777">
      <w:pPr>
        <w:spacing w:before="120" w:after="120" w:line="360" w:lineRule="auto"/>
      </w:pPr>
      <w:r w:rsidRPr="00CA4910">
        <w:t xml:space="preserve">At national level, public authorities described a </w:t>
      </w:r>
      <w:r w:rsidRPr="00CA4910">
        <w:rPr>
          <w:rFonts w:eastAsiaTheme="majorEastAsia"/>
        </w:rPr>
        <w:t>strategy and roadmap</w:t>
      </w:r>
      <w:r w:rsidRPr="00CA4910">
        <w:t xml:space="preserve"> for generational renewal that combines CAP and non</w:t>
      </w:r>
      <w:r w:rsidRPr="00CA4910">
        <w:noBreakHyphen/>
        <w:t xml:space="preserve">CAP instruments. This approach includes complementary payments and installation support, succession interventions, advisory and training services, and plans for a national platform to </w:t>
      </w:r>
      <w:r w:rsidRPr="00CA4910">
        <w:rPr>
          <w:rFonts w:eastAsiaTheme="majorEastAsia"/>
        </w:rPr>
        <w:t>mobilise agricultural land</w:t>
      </w:r>
      <w:r w:rsidRPr="00CA4910">
        <w:t xml:space="preserve">, as well as a commitment to allocate a substantial share of future CAP funds to generational renewal. Authorities reported that hundreds of young and new farmers have already benefited from these measures, and mentioned </w:t>
      </w:r>
      <w:r w:rsidRPr="00CA4910">
        <w:rPr>
          <w:rFonts w:eastAsiaTheme="majorEastAsia"/>
        </w:rPr>
        <w:t>gender</w:t>
      </w:r>
      <w:r w:rsidRPr="00CA4910">
        <w:rPr>
          <w:rFonts w:eastAsiaTheme="majorEastAsia"/>
        </w:rPr>
        <w:noBreakHyphen/>
        <w:t>responsive features</w:t>
      </w:r>
      <w:r w:rsidRPr="00CA4910">
        <w:t xml:space="preserve"> such as financial bonuses for female young farmers, while acknowledging that challenges related to land access, water availability and the overall attractiveness of farming as a profession persist.</w:t>
      </w:r>
    </w:p>
    <w:p w:rsidRPr="00CA4910" w:rsidR="00697CF6" w:rsidP="00697CF6" w:rsidRDefault="00697CF6" w14:paraId="025ABD46" w14:textId="77777777">
      <w:pPr>
        <w:spacing w:before="120" w:after="120" w:line="360" w:lineRule="auto"/>
      </w:pPr>
      <w:r w:rsidRPr="00CA4910">
        <w:t>Social partners and civil</w:t>
      </w:r>
      <w:r w:rsidRPr="00CA4910">
        <w:noBreakHyphen/>
        <w:t>society organisations emphasised that generational renewal depends not only on start</w:t>
      </w:r>
      <w:r w:rsidRPr="00CA4910">
        <w:noBreakHyphen/>
        <w:t xml:space="preserve">up aid but also on broader </w:t>
      </w:r>
      <w:r w:rsidRPr="00CA4910">
        <w:rPr>
          <w:rFonts w:eastAsiaTheme="majorEastAsia"/>
        </w:rPr>
        <w:t>living and working conditions</w:t>
      </w:r>
      <w:r w:rsidRPr="00CA4910">
        <w:t xml:space="preserve"> in rural territories. They stressed that young people are more likely to remain in farming when they can rely on stable incomes, adequate public services, social protection, predictable regulatory environments and supportive community networks. These organisations pointed to the importance of strengthening </w:t>
      </w:r>
      <w:r w:rsidRPr="00CA4910">
        <w:rPr>
          <w:rFonts w:eastAsiaTheme="majorEastAsia"/>
        </w:rPr>
        <w:t>advisory services, training, digital skills and peer</w:t>
      </w:r>
      <w:r w:rsidRPr="00CA4910">
        <w:rPr>
          <w:rFonts w:eastAsiaTheme="majorEastAsia"/>
        </w:rPr>
        <w:noBreakHyphen/>
        <w:t>to</w:t>
      </w:r>
      <w:r w:rsidRPr="00CA4910">
        <w:rPr>
          <w:rFonts w:eastAsiaTheme="majorEastAsia"/>
        </w:rPr>
        <w:noBreakHyphen/>
        <w:t>peer learning networks</w:t>
      </w:r>
      <w:r w:rsidRPr="00CA4910">
        <w:t>, arguing that such support is essential to help new entrants navigate policy complexity, market volatility and climate</w:t>
      </w:r>
      <w:r w:rsidRPr="00CA4910">
        <w:noBreakHyphen/>
        <w:t>related risks, and to encourage diversified business models that combine agriculture with other rural activities.</w:t>
      </w:r>
    </w:p>
    <w:p w:rsidRPr="00CA4910" w:rsidR="00697CF6" w:rsidP="00697CF6" w:rsidRDefault="00697CF6" w14:paraId="6E1BE00C" w14:textId="77777777">
      <w:pPr>
        <w:spacing w:before="120" w:after="120" w:line="360" w:lineRule="auto"/>
      </w:pPr>
      <w:r w:rsidRPr="00CA4910">
        <w:t>Several civil</w:t>
      </w:r>
      <w:r w:rsidRPr="00CA4910">
        <w:noBreakHyphen/>
        <w:t xml:space="preserve">society organisations argued that the effectiveness of CAP measures for young farmers should be assessed in terms of whether they create </w:t>
      </w:r>
      <w:r w:rsidRPr="00CA4910">
        <w:rPr>
          <w:rFonts w:eastAsiaTheme="majorEastAsia"/>
        </w:rPr>
        <w:t>structural conditions</w:t>
      </w:r>
      <w:r w:rsidRPr="00CA4910">
        <w:t xml:space="preserve"> that make farming an attractive and viable livelihood, especially for women and new entrants with innovative or diversified projects. They advocated combining generational</w:t>
      </w:r>
      <w:r w:rsidRPr="00CA4910">
        <w:noBreakHyphen/>
        <w:t xml:space="preserve">renewal instruments with targeted support for </w:t>
      </w:r>
      <w:r w:rsidRPr="00CA4910">
        <w:rPr>
          <w:rFonts w:eastAsiaTheme="majorEastAsia"/>
        </w:rPr>
        <w:t>women</w:t>
      </w:r>
      <w:r w:rsidRPr="00CA4910">
        <w:rPr>
          <w:rFonts w:eastAsiaTheme="majorEastAsia"/>
        </w:rPr>
        <w:noBreakHyphen/>
        <w:t>led farms</w:t>
      </w:r>
      <w:r w:rsidRPr="00CA4910">
        <w:t>, improved social protection, enhanced advisory and training systems and policies addressing wider socioeconomic barriers faced by younger generations in rural areas, such as housing, childcare and access to services.</w:t>
      </w:r>
    </w:p>
    <w:p w:rsidRPr="00CA4910" w:rsidR="00697CF6" w:rsidP="00697CF6" w:rsidRDefault="00697CF6" w14:paraId="3E6F205A" w14:textId="77777777"/>
    <w:p w:rsidRPr="004F3938" w:rsidR="00833403" w:rsidP="00522A18" w:rsidRDefault="00833403" w14:paraId="7581FF92" w14:textId="77777777">
      <w:pPr>
        <w:pStyle w:val="Heading2"/>
        <w:spacing w:before="120" w:after="120" w:line="360" w:lineRule="auto"/>
        <w:ind w:left="720"/>
        <w:rPr>
          <w:i/>
          <w:iCs/>
          <w:lang w:val="en-GB"/>
        </w:rPr>
      </w:pPr>
      <w:r w:rsidRPr="004F3938">
        <w:rPr>
          <w:i/>
          <w:iCs/>
          <w:lang w:val="en-GB"/>
        </w:rPr>
        <w:t>Rural Economic &amp; Social Development (SO8)</w:t>
      </w:r>
      <w:bookmarkEnd w:id="24"/>
    </w:p>
    <w:p w:rsidRPr="00D43636" w:rsidR="00697CF6" w:rsidP="00697CF6" w:rsidRDefault="00697CF6" w14:paraId="242D91BE" w14:textId="77777777">
      <w:pPr>
        <w:spacing w:before="120" w:after="120" w:line="360" w:lineRule="auto"/>
        <w:contextualSpacing/>
        <w:rPr>
          <w:b/>
          <w:bCs/>
          <w:u w:val="single"/>
          <w:lang w:val="en-GB"/>
        </w:rPr>
      </w:pPr>
    </w:p>
    <w:p w:rsidRPr="00697CF6" w:rsidR="00697CF6" w:rsidP="00697CF6" w:rsidRDefault="00697CF6" w14:paraId="717927F7" w14:textId="025F7C3B">
      <w:pPr>
        <w:spacing w:before="120" w:after="120" w:line="360" w:lineRule="auto"/>
        <w:contextualSpacing/>
        <w:rPr>
          <w:b/>
          <w:bCs/>
          <w:u w:val="single"/>
          <w:lang w:val="fr-BE"/>
        </w:rPr>
      </w:pPr>
      <w:r w:rsidRPr="00697CF6">
        <w:rPr>
          <w:b/>
          <w:bCs/>
          <w:u w:val="single"/>
        </w:rPr>
        <w:t xml:space="preserve">Austria </w:t>
      </w:r>
    </w:p>
    <w:p w:rsidRPr="00697CF6" w:rsidR="00697CF6" w:rsidP="00697CF6" w:rsidRDefault="00697CF6" w14:paraId="4FFF184E" w14:textId="77777777">
      <w:pPr>
        <w:spacing w:before="120" w:after="120" w:line="360" w:lineRule="auto"/>
        <w:contextualSpacing/>
        <w:rPr>
          <w:b/>
          <w:bCs/>
          <w:i/>
          <w:iCs/>
          <w:lang w:val="fr-BE"/>
        </w:rPr>
      </w:pPr>
      <w:r w:rsidRPr="00697CF6">
        <w:rPr>
          <w:b/>
          <w:bCs/>
          <w:i/>
          <w:iCs/>
          <w:lang w:val="fr-BE"/>
        </w:rPr>
        <w:t>In brief:</w:t>
      </w:r>
    </w:p>
    <w:p w:rsidRPr="00697CF6" w:rsidR="00697CF6" w:rsidP="008338C6" w:rsidRDefault="00697CF6" w14:paraId="08543FA2" w14:textId="77777777">
      <w:pPr>
        <w:numPr>
          <w:ilvl w:val="0"/>
          <w:numId w:val="28"/>
        </w:numPr>
        <w:spacing w:before="120" w:after="120" w:line="360" w:lineRule="auto"/>
        <w:contextualSpacing/>
        <w:rPr>
          <w:i/>
          <w:iCs/>
        </w:rPr>
      </w:pPr>
      <w:r w:rsidRPr="00697CF6">
        <w:rPr>
          <w:b/>
          <w:bCs/>
          <w:i/>
          <w:iCs/>
        </w:rPr>
        <w:t>Agriculture–rural development interdependence (mountain areas)</w:t>
      </w:r>
    </w:p>
    <w:p w:rsidRPr="00697CF6" w:rsidR="00697CF6" w:rsidP="008338C6" w:rsidRDefault="00697CF6" w14:paraId="2319CE6B" w14:textId="77777777">
      <w:pPr>
        <w:numPr>
          <w:ilvl w:val="0"/>
          <w:numId w:val="28"/>
        </w:numPr>
        <w:spacing w:before="120" w:after="120" w:line="360" w:lineRule="auto"/>
        <w:contextualSpacing/>
        <w:rPr>
          <w:i/>
          <w:iCs/>
        </w:rPr>
      </w:pPr>
      <w:r w:rsidRPr="00697CF6">
        <w:rPr>
          <w:b/>
          <w:bCs/>
          <w:i/>
          <w:iCs/>
        </w:rPr>
        <w:t>Importance of Pillar II and compensatory allowances</w:t>
      </w:r>
    </w:p>
    <w:p w:rsidRPr="00697CF6" w:rsidR="00697CF6" w:rsidP="008338C6" w:rsidRDefault="00697CF6" w14:paraId="3010AAED" w14:textId="77777777">
      <w:pPr>
        <w:numPr>
          <w:ilvl w:val="0"/>
          <w:numId w:val="28"/>
        </w:numPr>
        <w:spacing w:before="120" w:after="120" w:line="360" w:lineRule="auto"/>
        <w:contextualSpacing/>
        <w:rPr>
          <w:i/>
          <w:iCs/>
        </w:rPr>
      </w:pPr>
      <w:r w:rsidRPr="00697CF6">
        <w:rPr>
          <w:b/>
          <w:bCs/>
          <w:i/>
          <w:iCs/>
        </w:rPr>
        <w:t>Landscape management, tourism, and economic stability</w:t>
      </w:r>
    </w:p>
    <w:p w:rsidRPr="00697CF6" w:rsidR="00697CF6" w:rsidP="008338C6" w:rsidRDefault="00697CF6" w14:paraId="0A7A0797" w14:textId="77777777">
      <w:pPr>
        <w:numPr>
          <w:ilvl w:val="0"/>
          <w:numId w:val="28"/>
        </w:numPr>
        <w:spacing w:before="120" w:after="120" w:line="360" w:lineRule="auto"/>
        <w:contextualSpacing/>
        <w:rPr>
          <w:i/>
          <w:iCs/>
        </w:rPr>
      </w:pPr>
      <w:r w:rsidRPr="00697CF6">
        <w:rPr>
          <w:b/>
          <w:bCs/>
          <w:i/>
          <w:iCs/>
        </w:rPr>
        <w:t>Need for stronger rural services and childcare</w:t>
      </w:r>
    </w:p>
    <w:p w:rsidRPr="00697CF6" w:rsidR="00697CF6" w:rsidP="008338C6" w:rsidRDefault="00697CF6" w14:paraId="0681D5E5" w14:textId="77777777">
      <w:pPr>
        <w:numPr>
          <w:ilvl w:val="0"/>
          <w:numId w:val="28"/>
        </w:numPr>
        <w:spacing w:before="120" w:after="120" w:line="360" w:lineRule="auto"/>
        <w:contextualSpacing/>
        <w:rPr>
          <w:i/>
          <w:iCs/>
        </w:rPr>
      </w:pPr>
      <w:r w:rsidRPr="00697CF6">
        <w:rPr>
          <w:b/>
          <w:bCs/>
          <w:i/>
          <w:iCs/>
        </w:rPr>
        <w:t>Digital connectivity and opportunities in direct sales</w:t>
      </w:r>
    </w:p>
    <w:p w:rsidRPr="00697CF6" w:rsidR="00697CF6" w:rsidP="008338C6" w:rsidRDefault="00697CF6" w14:paraId="3DF761D9" w14:textId="77777777">
      <w:pPr>
        <w:numPr>
          <w:ilvl w:val="0"/>
          <w:numId w:val="28"/>
        </w:numPr>
        <w:spacing w:before="120" w:after="120" w:line="360" w:lineRule="auto"/>
        <w:contextualSpacing/>
        <w:rPr>
          <w:i/>
          <w:iCs/>
        </w:rPr>
      </w:pPr>
      <w:r w:rsidRPr="00697CF6">
        <w:rPr>
          <w:b/>
          <w:bCs/>
          <w:i/>
          <w:iCs/>
        </w:rPr>
        <w:t>Uneven access to projects and awareness gaps</w:t>
      </w:r>
    </w:p>
    <w:p w:rsidRPr="00697CF6" w:rsidR="00697CF6" w:rsidP="00697CF6" w:rsidRDefault="00697CF6" w14:paraId="56718963" w14:textId="77777777">
      <w:pPr>
        <w:spacing w:before="120" w:after="120" w:line="360" w:lineRule="auto"/>
        <w:ind w:left="720"/>
        <w:contextualSpacing/>
        <w:rPr>
          <w:b/>
          <w:bCs/>
        </w:rPr>
      </w:pPr>
    </w:p>
    <w:p w:rsidRPr="00697CF6" w:rsidR="00697CF6" w:rsidP="00697CF6" w:rsidRDefault="00697CF6" w14:paraId="5CB086B6" w14:textId="77777777">
      <w:pPr>
        <w:spacing w:before="120" w:after="120" w:line="360" w:lineRule="auto"/>
        <w:contextualSpacing/>
      </w:pPr>
      <w:r w:rsidRPr="00697CF6">
        <w:t>In Austria, social partners and public authorities emphasised the strong interconnection between agriculture and rural development, particularly in mountainous regions where land</w:t>
      </w:r>
      <w:r w:rsidRPr="00697CF6">
        <w:noBreakHyphen/>
        <w:t>based agriculture contributes to landscape management, tourism and the overall economic stability of rural areas. CAP rural development measures were described as important for maintaining agricultural activity, preventing land abandonment and supporting small</w:t>
      </w:r>
      <w:r w:rsidRPr="00697CF6">
        <w:noBreakHyphen/>
        <w:t>scale family farming, which stakeholders in Austria considered essential for regional economic stability and the preservation of rural landscapes. They highlighted the compensatory allowance scheme for disadvantaged and mountainous areas as a targeted and well</w:t>
      </w:r>
      <w:r w:rsidRPr="00697CF6">
        <w:noBreakHyphen/>
        <w:t>functioning intervention that differentiates support according to farm</w:t>
      </w:r>
      <w:r w:rsidRPr="00697CF6">
        <w:noBreakHyphen/>
        <w:t>specific natural constraints and is considered administratively manageable.</w:t>
      </w:r>
    </w:p>
    <w:p w:rsidRPr="00697CF6" w:rsidR="00697CF6" w:rsidP="00697CF6" w:rsidRDefault="00697CF6" w14:paraId="7B2CD598" w14:textId="77777777">
      <w:pPr>
        <w:spacing w:before="120" w:after="120" w:line="360" w:lineRule="auto"/>
        <w:contextualSpacing/>
      </w:pPr>
      <w:r w:rsidRPr="00697CF6">
        <w:t>Labour representatives among the Austrian social partners argued that rural development measures should receive greater emphasis than direct payments, especially regarding social infrastructure, care services and broader rural services, and suggested that strengthening Pillar II could better address long</w:t>
      </w:r>
      <w:r w:rsidRPr="00697CF6">
        <w:noBreakHyphen/>
        <w:t>term needs of rural communities in Austria. Civil</w:t>
      </w:r>
      <w:r w:rsidRPr="00697CF6">
        <w:noBreakHyphen/>
        <w:t>society and agri</w:t>
      </w:r>
      <w:r w:rsidRPr="00697CF6">
        <w:noBreakHyphen/>
        <w:t>food chain actors further stressed that rural development in Austria depends not only on agricultural support but also on opportunities in tourism and direct sales, such as farm accommodation, on</w:t>
      </w:r>
      <w:r w:rsidRPr="00697CF6">
        <w:noBreakHyphen/>
        <w:t>farm outlets and producer–consumer contact, which can improve value creation and enhance public understanding of food production. They noted that not all farms equally benefit from available projects and that some farmers are unaware of existing opportunities, and they pointed to the importance of childcare, local services and reliable internet access for enabling young and educated people, particularly women, to live and work in rural areas, arguing that these factors should be more systematically considered in future CAP</w:t>
      </w:r>
      <w:r w:rsidRPr="00697CF6">
        <w:noBreakHyphen/>
        <w:t>related rural development strategies in Austria.</w:t>
      </w:r>
    </w:p>
    <w:p w:rsidRPr="00697CF6" w:rsidR="00697CF6" w:rsidP="00697CF6" w:rsidRDefault="00697CF6" w14:paraId="020B347D" w14:textId="77777777">
      <w:pPr>
        <w:spacing w:before="120" w:after="120" w:line="360" w:lineRule="auto"/>
        <w:contextualSpacing/>
      </w:pPr>
    </w:p>
    <w:p w:rsidRPr="00697CF6" w:rsidR="00697CF6" w:rsidP="00697CF6" w:rsidRDefault="00697CF6" w14:paraId="02E95417" w14:textId="77777777">
      <w:pPr>
        <w:spacing w:before="120" w:after="120" w:line="360" w:lineRule="auto"/>
        <w:rPr>
          <w:b/>
          <w:bCs/>
          <w:u w:val="single"/>
          <w:lang w:val="fr-BE"/>
        </w:rPr>
      </w:pPr>
      <w:r w:rsidRPr="00697CF6">
        <w:rPr>
          <w:b/>
          <w:bCs/>
          <w:u w:val="single"/>
        </w:rPr>
        <w:t xml:space="preserve">Ireland </w:t>
      </w:r>
    </w:p>
    <w:p w:rsidRPr="00697CF6" w:rsidR="00697CF6" w:rsidP="00697CF6" w:rsidRDefault="00697CF6" w14:paraId="4C4B9E12" w14:textId="77777777">
      <w:pPr>
        <w:spacing w:before="120" w:after="120" w:line="360" w:lineRule="auto"/>
        <w:rPr>
          <w:b/>
          <w:bCs/>
          <w:i/>
          <w:iCs/>
          <w:lang w:val="fr-BE"/>
        </w:rPr>
      </w:pPr>
      <w:r w:rsidRPr="00697CF6">
        <w:rPr>
          <w:b/>
          <w:bCs/>
          <w:i/>
          <w:iCs/>
          <w:lang w:val="fr-BE"/>
        </w:rPr>
        <w:t>In brief:</w:t>
      </w:r>
    </w:p>
    <w:p w:rsidRPr="00697CF6" w:rsidR="00697CF6" w:rsidP="008338C6" w:rsidRDefault="00697CF6" w14:paraId="0BFBED5B" w14:textId="77777777">
      <w:pPr>
        <w:numPr>
          <w:ilvl w:val="0"/>
          <w:numId w:val="29"/>
        </w:numPr>
        <w:spacing w:before="120" w:after="120" w:line="360" w:lineRule="auto"/>
        <w:contextualSpacing/>
        <w:rPr>
          <w:i/>
          <w:iCs/>
        </w:rPr>
      </w:pPr>
      <w:r w:rsidRPr="00697CF6">
        <w:rPr>
          <w:b/>
          <w:bCs/>
          <w:i/>
          <w:iCs/>
        </w:rPr>
        <w:t>LEADER as a central driver of rural development</w:t>
      </w:r>
    </w:p>
    <w:p w:rsidRPr="00697CF6" w:rsidR="00697CF6" w:rsidP="008338C6" w:rsidRDefault="00697CF6" w14:paraId="5ACD7F91" w14:textId="77777777">
      <w:pPr>
        <w:numPr>
          <w:ilvl w:val="0"/>
          <w:numId w:val="29"/>
        </w:numPr>
        <w:spacing w:before="120" w:after="120" w:line="360" w:lineRule="auto"/>
        <w:contextualSpacing/>
        <w:rPr>
          <w:i/>
          <w:iCs/>
        </w:rPr>
      </w:pPr>
      <w:r w:rsidRPr="00697CF6">
        <w:rPr>
          <w:b/>
          <w:bCs/>
          <w:i/>
          <w:iCs/>
        </w:rPr>
        <w:t>Need for more farmer</w:t>
      </w:r>
      <w:r w:rsidRPr="00697CF6">
        <w:rPr>
          <w:b/>
          <w:bCs/>
          <w:i/>
          <w:iCs/>
        </w:rPr>
        <w:noBreakHyphen/>
        <w:t>centred project funding</w:t>
      </w:r>
    </w:p>
    <w:p w:rsidRPr="00697CF6" w:rsidR="00697CF6" w:rsidP="008338C6" w:rsidRDefault="00697CF6" w14:paraId="18A3D0C5" w14:textId="77777777">
      <w:pPr>
        <w:numPr>
          <w:ilvl w:val="0"/>
          <w:numId w:val="29"/>
        </w:numPr>
        <w:spacing w:before="120" w:after="120" w:line="360" w:lineRule="auto"/>
        <w:contextualSpacing/>
        <w:rPr>
          <w:i/>
          <w:iCs/>
        </w:rPr>
      </w:pPr>
      <w:r w:rsidRPr="00697CF6">
        <w:rPr>
          <w:b/>
          <w:bCs/>
          <w:i/>
          <w:iCs/>
        </w:rPr>
        <w:t>Rural attractiveness and diversification</w:t>
      </w:r>
    </w:p>
    <w:p w:rsidRPr="00697CF6" w:rsidR="00697CF6" w:rsidP="008338C6" w:rsidRDefault="00697CF6" w14:paraId="5F8CC90A" w14:textId="77777777">
      <w:pPr>
        <w:numPr>
          <w:ilvl w:val="0"/>
          <w:numId w:val="29"/>
        </w:numPr>
        <w:spacing w:before="120" w:after="120" w:line="360" w:lineRule="auto"/>
        <w:contextualSpacing/>
        <w:rPr>
          <w:i/>
          <w:iCs/>
        </w:rPr>
      </w:pPr>
      <w:r w:rsidRPr="00697CF6">
        <w:rPr>
          <w:b/>
          <w:bCs/>
          <w:i/>
          <w:iCs/>
        </w:rPr>
        <w:t>Poverty risks, underemployment and depopulation</w:t>
      </w:r>
    </w:p>
    <w:p w:rsidRPr="00697CF6" w:rsidR="00697CF6" w:rsidP="008338C6" w:rsidRDefault="00697CF6" w14:paraId="37097CAB" w14:textId="77777777">
      <w:pPr>
        <w:numPr>
          <w:ilvl w:val="0"/>
          <w:numId w:val="29"/>
        </w:numPr>
        <w:spacing w:before="120" w:after="120" w:line="360" w:lineRule="auto"/>
        <w:contextualSpacing/>
        <w:rPr>
          <w:i/>
          <w:iCs/>
        </w:rPr>
      </w:pPr>
      <w:r w:rsidRPr="00697CF6">
        <w:rPr>
          <w:b/>
          <w:bCs/>
          <w:i/>
          <w:iCs/>
        </w:rPr>
        <w:t>Coordination challenges in multi</w:t>
      </w:r>
      <w:r w:rsidRPr="00697CF6">
        <w:rPr>
          <w:b/>
          <w:bCs/>
          <w:i/>
          <w:iCs/>
        </w:rPr>
        <w:noBreakHyphen/>
        <w:t>fund approaches</w:t>
      </w:r>
    </w:p>
    <w:p w:rsidRPr="00697CF6" w:rsidR="00697CF6" w:rsidP="008338C6" w:rsidRDefault="00697CF6" w14:paraId="02008584" w14:textId="77777777">
      <w:pPr>
        <w:numPr>
          <w:ilvl w:val="0"/>
          <w:numId w:val="29"/>
        </w:numPr>
        <w:spacing w:before="120" w:after="120" w:line="360" w:lineRule="auto"/>
        <w:contextualSpacing/>
        <w:rPr>
          <w:i/>
          <w:iCs/>
        </w:rPr>
      </w:pPr>
      <w:r w:rsidRPr="00697CF6">
        <w:rPr>
          <w:b/>
          <w:bCs/>
          <w:i/>
          <w:iCs/>
        </w:rPr>
        <w:t>Services and infrastructure gaps pushing youth away</w:t>
      </w:r>
    </w:p>
    <w:p w:rsidRPr="00697CF6" w:rsidR="00697CF6" w:rsidP="00697CF6" w:rsidRDefault="00697CF6" w14:paraId="690EC0D0" w14:textId="77777777">
      <w:pPr>
        <w:spacing w:before="120" w:after="120" w:line="360" w:lineRule="auto"/>
        <w:ind w:left="720"/>
        <w:contextualSpacing/>
        <w:rPr>
          <w:b/>
          <w:bCs/>
        </w:rPr>
      </w:pPr>
    </w:p>
    <w:p w:rsidRPr="00697CF6" w:rsidR="00697CF6" w:rsidP="00697CF6" w:rsidRDefault="00697CF6" w14:paraId="7607DDAD" w14:textId="77777777">
      <w:pPr>
        <w:spacing w:before="120" w:after="120" w:line="360" w:lineRule="auto"/>
        <w:contextualSpacing/>
      </w:pPr>
      <w:r w:rsidRPr="00697CF6">
        <w:t>In Ireland, farm organisations and rural development stakeholders highlighted the LEADER programme as a key CAP</w:t>
      </w:r>
      <w:r w:rsidRPr="00697CF6">
        <w:noBreakHyphen/>
        <w:t>supported instrument with a very positive impact on rural economic and social development, noting its role in creating and supporting employment and providing training in rural communities. They observed that LEADER has enabled local partnerships and has supported a wide range of initiatives, including diversification, services and community projects, but they also remarked that investments in farmer</w:t>
      </w:r>
      <w:r w:rsidRPr="00697CF6">
        <w:noBreakHyphen/>
        <w:t>led initiatives are not as high as they could be and that there is room for more farm</w:t>
      </w:r>
      <w:r w:rsidRPr="00697CF6">
        <w:noBreakHyphen/>
        <w:t>centred projects. Trade organisations underlined that the CAP has been very important in advancing strategic aims in rural areas and argued that additional investments, both on and off farm, are required to make rural Ireland more attractive, suggesting that improving off</w:t>
      </w:r>
      <w:r w:rsidRPr="00697CF6">
        <w:noBreakHyphen/>
        <w:t>farm opportunities can also support generational renewal by making rural living more viable for younger families.</w:t>
      </w:r>
    </w:p>
    <w:p w:rsidRPr="00697CF6" w:rsidR="00697CF6" w:rsidP="00697CF6" w:rsidRDefault="00697CF6" w14:paraId="26D03F31" w14:textId="77777777">
      <w:pPr>
        <w:spacing w:before="120" w:after="120" w:line="360" w:lineRule="auto"/>
        <w:contextualSpacing/>
      </w:pPr>
      <w:r w:rsidRPr="00697CF6">
        <w:t>Trade union representatives stressed that poverty risks and underemployment in rural areas remain significant concerns and that rural depopulation is linked to limited access to services, housing and long</w:t>
      </w:r>
      <w:r w:rsidRPr="00697CF6">
        <w:noBreakHyphen/>
        <w:t>term economic prospects. Public authorities explained that CAP rural development measures and LEADER are complemented by other EU and national instruments, but they acknowledged that coherence and coordination between funds can be improved, especially where multi</w:t>
      </w:r>
      <w:r w:rsidRPr="00697CF6">
        <w:noBreakHyphen/>
        <w:t>fund approaches are used, as differing rules and systems create complexity for beneficiaries. Across stakeholder groups, there was agreement that CAP</w:t>
      </w:r>
      <w:r w:rsidRPr="00697CF6">
        <w:noBreakHyphen/>
        <w:t>supported measures in Ireland contribute to rural employment, diversification and community vitality, but that persistent gaps in services and infrastructure, combined with strong labour</w:t>
      </w:r>
      <w:r w:rsidRPr="00697CF6">
        <w:noBreakHyphen/>
        <w:t>market opportunities elsewhere, continue to drive young people away from rural areas, indicating that agricultural and non</w:t>
      </w:r>
      <w:r w:rsidRPr="00697CF6">
        <w:noBreakHyphen/>
        <w:t>agricultural policies must work together to support vibrant rural communities.</w:t>
      </w:r>
    </w:p>
    <w:p w:rsidRPr="00697CF6" w:rsidR="00697CF6" w:rsidP="00697CF6" w:rsidRDefault="00697CF6" w14:paraId="1E1512B2" w14:textId="77777777">
      <w:pPr>
        <w:spacing w:before="120" w:after="120" w:line="360" w:lineRule="auto"/>
        <w:contextualSpacing/>
      </w:pPr>
    </w:p>
    <w:p w:rsidRPr="00697CF6" w:rsidR="00697CF6" w:rsidP="00697CF6" w:rsidRDefault="00697CF6" w14:paraId="297AEC9D" w14:textId="77777777">
      <w:pPr>
        <w:spacing w:before="120" w:after="120" w:line="360" w:lineRule="auto"/>
        <w:contextualSpacing/>
        <w:rPr>
          <w:b/>
          <w:bCs/>
          <w:u w:val="single"/>
          <w:lang w:val="fr-BE"/>
        </w:rPr>
      </w:pPr>
      <w:r w:rsidRPr="00697CF6">
        <w:rPr>
          <w:b/>
          <w:bCs/>
          <w:u w:val="single"/>
        </w:rPr>
        <w:t xml:space="preserve">Italy </w:t>
      </w:r>
    </w:p>
    <w:p w:rsidRPr="00697CF6" w:rsidR="00697CF6" w:rsidP="00697CF6" w:rsidRDefault="00697CF6" w14:paraId="6BD4147B" w14:textId="77777777">
      <w:pPr>
        <w:spacing w:before="120" w:after="120" w:line="360" w:lineRule="auto"/>
        <w:contextualSpacing/>
        <w:rPr>
          <w:b/>
          <w:bCs/>
          <w:i/>
          <w:iCs/>
          <w:lang w:val="fr-BE"/>
        </w:rPr>
      </w:pPr>
      <w:r w:rsidRPr="00697CF6">
        <w:rPr>
          <w:b/>
          <w:bCs/>
          <w:i/>
          <w:iCs/>
          <w:lang w:val="fr-BE"/>
        </w:rPr>
        <w:t xml:space="preserve">In brief: </w:t>
      </w:r>
    </w:p>
    <w:p w:rsidRPr="00697CF6" w:rsidR="00697CF6" w:rsidP="008338C6" w:rsidRDefault="00697CF6" w14:paraId="42229D88" w14:textId="77777777">
      <w:pPr>
        <w:numPr>
          <w:ilvl w:val="0"/>
          <w:numId w:val="28"/>
        </w:numPr>
        <w:spacing w:before="120" w:after="120" w:line="360" w:lineRule="auto"/>
        <w:ind w:left="714" w:hanging="357"/>
        <w:contextualSpacing/>
        <w:rPr>
          <w:i/>
          <w:iCs/>
        </w:rPr>
      </w:pPr>
      <w:r w:rsidRPr="00697CF6">
        <w:rPr>
          <w:b/>
          <w:bCs/>
          <w:i/>
          <w:iCs/>
        </w:rPr>
        <w:t>Importance of rural and “inner areas”</w:t>
      </w:r>
    </w:p>
    <w:p w:rsidRPr="00697CF6" w:rsidR="00697CF6" w:rsidP="008338C6" w:rsidRDefault="00697CF6" w14:paraId="45024525" w14:textId="77777777">
      <w:pPr>
        <w:numPr>
          <w:ilvl w:val="0"/>
          <w:numId w:val="28"/>
        </w:numPr>
        <w:spacing w:before="120" w:after="120" w:line="360" w:lineRule="auto"/>
        <w:ind w:left="714" w:hanging="357"/>
        <w:contextualSpacing/>
        <w:rPr>
          <w:i/>
          <w:iCs/>
        </w:rPr>
      </w:pPr>
      <w:r w:rsidRPr="00697CF6">
        <w:rPr>
          <w:b/>
          <w:bCs/>
          <w:i/>
          <w:iCs/>
        </w:rPr>
        <w:t>Depopulation, service decline and structural disadvantages</w:t>
      </w:r>
    </w:p>
    <w:p w:rsidRPr="00697CF6" w:rsidR="00697CF6" w:rsidP="008338C6" w:rsidRDefault="00697CF6" w14:paraId="03237503" w14:textId="77777777">
      <w:pPr>
        <w:numPr>
          <w:ilvl w:val="0"/>
          <w:numId w:val="28"/>
        </w:numPr>
        <w:spacing w:before="120" w:after="120" w:line="360" w:lineRule="auto"/>
        <w:ind w:left="714" w:hanging="357"/>
        <w:contextualSpacing/>
        <w:rPr>
          <w:i/>
          <w:iCs/>
        </w:rPr>
      </w:pPr>
      <w:r w:rsidRPr="00697CF6">
        <w:rPr>
          <w:b/>
          <w:bCs/>
          <w:i/>
          <w:iCs/>
        </w:rPr>
        <w:t>Gender and quality</w:t>
      </w:r>
      <w:r w:rsidRPr="00697CF6">
        <w:rPr>
          <w:b/>
          <w:bCs/>
          <w:i/>
          <w:iCs/>
        </w:rPr>
        <w:noBreakHyphen/>
        <w:t>of</w:t>
      </w:r>
      <w:r w:rsidRPr="00697CF6">
        <w:rPr>
          <w:b/>
          <w:bCs/>
          <w:i/>
          <w:iCs/>
        </w:rPr>
        <w:noBreakHyphen/>
        <w:t>life barriers</w:t>
      </w:r>
    </w:p>
    <w:p w:rsidRPr="00697CF6" w:rsidR="00697CF6" w:rsidP="008338C6" w:rsidRDefault="00697CF6" w14:paraId="024C9C08" w14:textId="77777777">
      <w:pPr>
        <w:numPr>
          <w:ilvl w:val="0"/>
          <w:numId w:val="28"/>
        </w:numPr>
        <w:spacing w:before="120" w:after="120" w:line="360" w:lineRule="auto"/>
        <w:ind w:left="714" w:hanging="357"/>
        <w:contextualSpacing/>
        <w:rPr>
          <w:i/>
          <w:iCs/>
        </w:rPr>
      </w:pPr>
      <w:r w:rsidRPr="00697CF6">
        <w:rPr>
          <w:b/>
          <w:bCs/>
          <w:i/>
          <w:iCs/>
        </w:rPr>
        <w:t>Slow, fragmented LEADER implementation</w:t>
      </w:r>
    </w:p>
    <w:p w:rsidRPr="00697CF6" w:rsidR="00697CF6" w:rsidP="008338C6" w:rsidRDefault="00697CF6" w14:paraId="500A8B44" w14:textId="77777777">
      <w:pPr>
        <w:numPr>
          <w:ilvl w:val="0"/>
          <w:numId w:val="28"/>
        </w:numPr>
        <w:spacing w:before="120" w:after="120" w:line="360" w:lineRule="auto"/>
        <w:ind w:left="714" w:hanging="357"/>
        <w:contextualSpacing/>
        <w:rPr>
          <w:i/>
          <w:iCs/>
        </w:rPr>
      </w:pPr>
      <w:r w:rsidRPr="00697CF6">
        <w:rPr>
          <w:b/>
          <w:bCs/>
          <w:i/>
          <w:iCs/>
        </w:rPr>
        <w:t>Need for stronger alignment with cohesion and recovery instruments</w:t>
      </w:r>
    </w:p>
    <w:p w:rsidRPr="00697CF6" w:rsidR="00697CF6" w:rsidP="008338C6" w:rsidRDefault="00697CF6" w14:paraId="3F8D8E8F" w14:textId="77777777">
      <w:pPr>
        <w:numPr>
          <w:ilvl w:val="0"/>
          <w:numId w:val="28"/>
        </w:numPr>
        <w:spacing w:before="120" w:after="120" w:line="360" w:lineRule="auto"/>
        <w:ind w:left="714" w:hanging="357"/>
        <w:contextualSpacing/>
        <w:rPr>
          <w:i/>
          <w:iCs/>
        </w:rPr>
      </w:pPr>
      <w:r w:rsidRPr="00697CF6">
        <w:rPr>
          <w:b/>
          <w:bCs/>
          <w:i/>
          <w:iCs/>
        </w:rPr>
        <w:t>Role of SMEs, crafts and local supply chains</w:t>
      </w:r>
    </w:p>
    <w:p w:rsidRPr="00697CF6" w:rsidR="00697CF6" w:rsidP="008338C6" w:rsidRDefault="00697CF6" w14:paraId="34A2D480" w14:textId="77777777">
      <w:pPr>
        <w:numPr>
          <w:ilvl w:val="0"/>
          <w:numId w:val="28"/>
        </w:numPr>
        <w:spacing w:before="120" w:after="120" w:line="360" w:lineRule="auto"/>
        <w:ind w:left="714" w:hanging="357"/>
        <w:contextualSpacing/>
        <w:rPr>
          <w:i/>
          <w:iCs/>
        </w:rPr>
      </w:pPr>
      <w:r w:rsidRPr="00697CF6">
        <w:rPr>
          <w:b/>
          <w:bCs/>
          <w:i/>
          <w:iCs/>
        </w:rPr>
        <w:t>Large budgets for environmental–climate commitments</w:t>
      </w:r>
    </w:p>
    <w:p w:rsidRPr="00697CF6" w:rsidR="00697CF6" w:rsidP="00697CF6" w:rsidRDefault="00697CF6" w14:paraId="65BEF017" w14:textId="77777777">
      <w:pPr>
        <w:spacing w:before="120" w:after="120" w:line="360" w:lineRule="auto"/>
        <w:ind w:left="720"/>
        <w:contextualSpacing/>
        <w:rPr>
          <w:b/>
          <w:bCs/>
        </w:rPr>
      </w:pPr>
    </w:p>
    <w:p w:rsidRPr="00697CF6" w:rsidR="00697CF6" w:rsidP="00697CF6" w:rsidRDefault="00697CF6" w14:paraId="690D8808" w14:textId="77777777">
      <w:pPr>
        <w:spacing w:before="120" w:after="120" w:line="360" w:lineRule="auto"/>
        <w:contextualSpacing/>
      </w:pPr>
      <w:r w:rsidRPr="00697CF6">
        <w:t>In Italy, farmers’ organisations, cooperatives, women farmer groups and civil</w:t>
      </w:r>
      <w:r w:rsidRPr="00697CF6">
        <w:noBreakHyphen/>
        <w:t>society actors agreed that rural areas and so</w:t>
      </w:r>
      <w:r w:rsidRPr="00697CF6">
        <w:noBreakHyphen/>
        <w:t>called “inner areas”, including mountainous and structurally disadvantaged territories, are central to agriculture and to the country’s socio</w:t>
      </w:r>
      <w:r w:rsidRPr="00697CF6">
        <w:noBreakHyphen/>
        <w:t>economic fabric. They recognised that rural development measures and LEADER</w:t>
      </w:r>
      <w:r w:rsidRPr="00697CF6">
        <w:noBreakHyphen/>
        <w:t>type initiatives have supported investments in farms, infrastructure, services and diversification and that CAP funding has contributed to maintaining economic activity and population in some rural zones. At the same time, several stakeholders presented evidence that in many inner areas Italy has lost around 30% of farms and a significant share of utilised agricultural area over the last decade, and that depopulation and declining services remain critical challenges, particularly where competitive disadvantages and rising production costs accelerate the abandonment of marginal areas.</w:t>
      </w:r>
    </w:p>
    <w:p w:rsidRPr="00697CF6" w:rsidR="00697CF6" w:rsidP="00697CF6" w:rsidRDefault="00697CF6" w14:paraId="47288767" w14:textId="77777777">
      <w:pPr>
        <w:spacing w:before="120" w:after="120" w:line="360" w:lineRule="auto"/>
        <w:contextualSpacing/>
      </w:pPr>
      <w:r w:rsidRPr="00697CF6">
        <w:t>Italian women</w:t>
      </w:r>
      <w:r w:rsidRPr="00697CF6">
        <w:noBreakHyphen/>
        <w:t>farmer organisations and trade unions emphasised that quality of life in rural areas is a decisive factor for both generational and gender renewal. They explained that young people and women are reluctant to remain in or move to rural areas where access to healthcare, education, transport, childcare and social services is poor or deteriorating, and they considered that CAP rural development measures often do not sufficiently address these broader determinants of rural attractiveness, focusing instead on farm</w:t>
      </w:r>
      <w:r w:rsidRPr="00697CF6">
        <w:noBreakHyphen/>
        <w:t>level investments or infrastructure without a comprehensive strategy for social services and human capital. Civil</w:t>
      </w:r>
      <w:r w:rsidRPr="00697CF6">
        <w:noBreakHyphen/>
        <w:t>society organisations working on innovation and foundations investing in rural projects reported that they see important potential in inner areas for innovative farming, agritourism, bio</w:t>
      </w:r>
      <w:r w:rsidRPr="00697CF6">
        <w:noBreakHyphen/>
        <w:t>districts and “smart villages”, but they observed that implementation of LEADER in Italy is often slow and fragmented: strategies are sometimes approved late, not all funds are fully spent, and a substantial share of projects have limited direct connection to agriculture and low economic impact. They argued that a stronger focus of LEADER on farm</w:t>
      </w:r>
      <w:r w:rsidRPr="00697CF6">
        <w:noBreakHyphen/>
        <w:t>centred and agrifood projects, combined with better coordination with national cohesion policies and recovery</w:t>
      </w:r>
      <w:r w:rsidRPr="00697CF6">
        <w:noBreakHyphen/>
        <w:t>instrument investments, could significantly enhance CAP effectiveness in preventing depopulation and fostering resilient rural economies.</w:t>
      </w:r>
    </w:p>
    <w:p w:rsidRPr="00697CF6" w:rsidR="00697CF6" w:rsidP="00697CF6" w:rsidRDefault="00697CF6" w14:paraId="78DF54DA" w14:textId="77777777">
      <w:pPr>
        <w:spacing w:before="120" w:after="120" w:line="360" w:lineRule="auto"/>
        <w:contextualSpacing/>
      </w:pPr>
      <w:r w:rsidRPr="00697CF6">
        <w:t>Stakeholders who contributed analysis on rural issues uniformly recognised agriculture’s role as a cornerstone of rural vitality in Italy. Social</w:t>
      </w:r>
      <w:r w:rsidRPr="00697CF6">
        <w:noBreakHyphen/>
        <w:t>partner organisations highlighted that Pillar II helps maintain local employment, multifunctionality and essential services, although impacts vary depending on administrative capacity and local governance. Representatives of SMEs stressed that rural development must move beyond an agriculture</w:t>
      </w:r>
      <w:r w:rsidRPr="00697CF6">
        <w:noBreakHyphen/>
        <w:t>centric logic, given the key role of crafts, processing SMEs, innovation actors and local supply chains, which they see as insufficiently integrated into CAP programming despite their importance for local economies. The Italian paying agency confirmed that rural development and area</w:t>
      </w:r>
      <w:r w:rsidRPr="00697CF6">
        <w:noBreakHyphen/>
        <w:t>based measures have delivered substantial support, including compensatory allowances for natural constraints and large budgets for environmental–climate commitments and investment schemes, and reported that funds have also been used to support broadband deployment and local services, often in combination with other European instruments. At the same time, the authority recognised that better integration and coordination between CAP and cohesion policy, coupled with clearer strategic prioritisation, are needed to maximise impact on rural services and territorial cohesion.</w:t>
      </w:r>
    </w:p>
    <w:p w:rsidRPr="00697CF6" w:rsidR="00697CF6" w:rsidP="00697CF6" w:rsidRDefault="00697CF6" w14:paraId="2AC7389E" w14:textId="77777777">
      <w:pPr>
        <w:spacing w:before="120" w:after="120" w:line="360" w:lineRule="auto"/>
        <w:contextualSpacing/>
      </w:pPr>
    </w:p>
    <w:p w:rsidRPr="00697CF6" w:rsidR="00697CF6" w:rsidP="00697CF6" w:rsidRDefault="00697CF6" w14:paraId="37D3BDF8" w14:textId="77777777">
      <w:pPr>
        <w:spacing w:before="120" w:after="120" w:line="360" w:lineRule="auto"/>
        <w:contextualSpacing/>
        <w:rPr>
          <w:b/>
          <w:bCs/>
          <w:u w:val="single"/>
        </w:rPr>
      </w:pPr>
      <w:r w:rsidRPr="00697CF6">
        <w:rPr>
          <w:b/>
          <w:bCs/>
          <w:u w:val="single"/>
        </w:rPr>
        <w:t xml:space="preserve">Romania </w:t>
      </w:r>
    </w:p>
    <w:p w:rsidRPr="00697CF6" w:rsidR="00697CF6" w:rsidP="00697CF6" w:rsidRDefault="00697CF6" w14:paraId="512BB241" w14:textId="77777777">
      <w:pPr>
        <w:spacing w:before="120" w:after="120" w:line="360" w:lineRule="auto"/>
        <w:contextualSpacing/>
        <w:rPr>
          <w:b/>
          <w:bCs/>
          <w:i/>
          <w:iCs/>
          <w:lang w:val="fr-BE"/>
        </w:rPr>
      </w:pPr>
      <w:r w:rsidRPr="00697CF6">
        <w:rPr>
          <w:b/>
          <w:bCs/>
          <w:i/>
          <w:iCs/>
          <w:lang w:val="fr-BE"/>
        </w:rPr>
        <w:t xml:space="preserve">In brief: </w:t>
      </w:r>
    </w:p>
    <w:p w:rsidRPr="00697CF6" w:rsidR="00697CF6" w:rsidP="008338C6" w:rsidRDefault="00697CF6" w14:paraId="14623551" w14:textId="77777777">
      <w:pPr>
        <w:numPr>
          <w:ilvl w:val="0"/>
          <w:numId w:val="28"/>
        </w:numPr>
        <w:spacing w:before="120" w:after="120" w:line="360" w:lineRule="auto"/>
        <w:contextualSpacing/>
        <w:rPr>
          <w:i/>
          <w:iCs/>
        </w:rPr>
      </w:pPr>
      <w:r w:rsidRPr="00697CF6">
        <w:rPr>
          <w:b/>
          <w:bCs/>
          <w:i/>
          <w:iCs/>
        </w:rPr>
        <w:t>Visible improvements in infrastructure and diversification</w:t>
      </w:r>
    </w:p>
    <w:p w:rsidRPr="00697CF6" w:rsidR="00697CF6" w:rsidP="008338C6" w:rsidRDefault="00697CF6" w14:paraId="16A425C4" w14:textId="77777777">
      <w:pPr>
        <w:numPr>
          <w:ilvl w:val="0"/>
          <w:numId w:val="28"/>
        </w:numPr>
        <w:spacing w:before="120" w:after="120" w:line="360" w:lineRule="auto"/>
        <w:contextualSpacing/>
        <w:rPr>
          <w:i/>
          <w:iCs/>
        </w:rPr>
      </w:pPr>
      <w:r w:rsidRPr="00697CF6">
        <w:rPr>
          <w:b/>
          <w:bCs/>
          <w:i/>
          <w:iCs/>
        </w:rPr>
        <w:t>Strong LEADER results but uneven regional absorption</w:t>
      </w:r>
    </w:p>
    <w:p w:rsidRPr="00697CF6" w:rsidR="00697CF6" w:rsidP="008338C6" w:rsidRDefault="00697CF6" w14:paraId="324992AA" w14:textId="77777777">
      <w:pPr>
        <w:numPr>
          <w:ilvl w:val="0"/>
          <w:numId w:val="28"/>
        </w:numPr>
        <w:spacing w:before="120" w:after="120" w:line="360" w:lineRule="auto"/>
        <w:contextualSpacing/>
        <w:rPr>
          <w:i/>
          <w:iCs/>
        </w:rPr>
      </w:pPr>
      <w:r w:rsidRPr="00697CF6">
        <w:rPr>
          <w:b/>
          <w:bCs/>
          <w:i/>
          <w:iCs/>
        </w:rPr>
        <w:t>Depopulation and youth out</w:t>
      </w:r>
      <w:r w:rsidRPr="00697CF6">
        <w:rPr>
          <w:b/>
          <w:bCs/>
          <w:i/>
          <w:iCs/>
        </w:rPr>
        <w:noBreakHyphen/>
        <w:t>migration</w:t>
      </w:r>
    </w:p>
    <w:p w:rsidRPr="00697CF6" w:rsidR="00697CF6" w:rsidP="008338C6" w:rsidRDefault="00697CF6" w14:paraId="4B8C6204" w14:textId="77777777">
      <w:pPr>
        <w:numPr>
          <w:ilvl w:val="0"/>
          <w:numId w:val="28"/>
        </w:numPr>
        <w:spacing w:before="120" w:after="120" w:line="360" w:lineRule="auto"/>
        <w:contextualSpacing/>
        <w:rPr>
          <w:i/>
          <w:iCs/>
        </w:rPr>
      </w:pPr>
      <w:r w:rsidRPr="00697CF6">
        <w:rPr>
          <w:b/>
          <w:bCs/>
          <w:i/>
          <w:iCs/>
        </w:rPr>
        <w:t>Over</w:t>
      </w:r>
      <w:r w:rsidRPr="00697CF6">
        <w:rPr>
          <w:b/>
          <w:bCs/>
          <w:i/>
          <w:iCs/>
        </w:rPr>
        <w:noBreakHyphen/>
        <w:t>focus on physical infrastructure vs social innovation</w:t>
      </w:r>
    </w:p>
    <w:p w:rsidRPr="00697CF6" w:rsidR="00697CF6" w:rsidP="008338C6" w:rsidRDefault="00697CF6" w14:paraId="6399209F" w14:textId="77777777">
      <w:pPr>
        <w:numPr>
          <w:ilvl w:val="0"/>
          <w:numId w:val="28"/>
        </w:numPr>
        <w:spacing w:before="120" w:after="120" w:line="360" w:lineRule="auto"/>
        <w:contextualSpacing/>
        <w:rPr>
          <w:i/>
          <w:iCs/>
        </w:rPr>
      </w:pPr>
      <w:r w:rsidRPr="00697CF6">
        <w:rPr>
          <w:b/>
          <w:bCs/>
          <w:i/>
          <w:iCs/>
        </w:rPr>
        <w:t>Forestry’s role in mountain rural economies</w:t>
      </w:r>
    </w:p>
    <w:p w:rsidRPr="00D43636" w:rsidR="00697CF6" w:rsidP="008338C6" w:rsidRDefault="00697CF6" w14:paraId="0485668E" w14:textId="77777777">
      <w:pPr>
        <w:numPr>
          <w:ilvl w:val="0"/>
          <w:numId w:val="28"/>
        </w:numPr>
        <w:spacing w:before="120" w:after="120" w:line="360" w:lineRule="auto"/>
        <w:contextualSpacing/>
        <w:rPr>
          <w:i/>
          <w:iCs/>
          <w:lang w:val="fr-BE"/>
        </w:rPr>
      </w:pPr>
      <w:r w:rsidRPr="00D43636">
        <w:rPr>
          <w:b/>
          <w:bCs/>
          <w:i/>
          <w:iCs/>
          <w:lang w:val="fr-BE"/>
        </w:rPr>
        <w:t>Modernisation gains but persistent social disparities</w:t>
      </w:r>
    </w:p>
    <w:p w:rsidRPr="00D43636" w:rsidR="00697CF6" w:rsidP="00697CF6" w:rsidRDefault="00697CF6" w14:paraId="0CBC138E" w14:textId="77777777">
      <w:pPr>
        <w:spacing w:before="120" w:after="120" w:line="360" w:lineRule="auto"/>
        <w:ind w:left="720"/>
        <w:contextualSpacing/>
        <w:rPr>
          <w:b/>
          <w:bCs/>
          <w:lang w:val="fr-BE"/>
        </w:rPr>
      </w:pPr>
    </w:p>
    <w:p w:rsidRPr="00697CF6" w:rsidR="00697CF6" w:rsidP="00697CF6" w:rsidRDefault="00697CF6" w14:paraId="2646EA61" w14:textId="77777777">
      <w:pPr>
        <w:spacing w:before="120" w:after="120" w:line="360" w:lineRule="auto"/>
        <w:contextualSpacing/>
      </w:pPr>
      <w:r w:rsidRPr="00697CF6">
        <w:t>In Romania, farmers’ organisations, rural development NGOs, cooperatives and forestry stakeholders agreed that CAP</w:t>
      </w:r>
      <w:r w:rsidRPr="00697CF6">
        <w:noBreakHyphen/>
        <w:t>funded rural development investments have visibly changed many rural areas over the last two decades, pointing to improved local infrastructure, services, agritourism initiatives, small processing units and modernised farm equipment as tangible results. The LEADER approach and local action groups were highlighted as particularly valuable in enabling local partnerships between farmers, municipalities, NGOs and businesses to identify and finance projects tailored to local needs, with stakeholders reporting that LEADER has contributed to job creation, entrepreneurship and diversification of rural economies, including non</w:t>
      </w:r>
      <w:r w:rsidRPr="00697CF6">
        <w:noBreakHyphen/>
        <w:t>farm activities such as rural tourism, services and crafts.</w:t>
      </w:r>
    </w:p>
    <w:p w:rsidRPr="00697CF6" w:rsidR="00697CF6" w:rsidP="00697CF6" w:rsidRDefault="00697CF6" w14:paraId="099A6322" w14:textId="77777777">
      <w:pPr>
        <w:spacing w:before="120" w:after="120" w:line="360" w:lineRule="auto"/>
        <w:contextualSpacing/>
      </w:pPr>
      <w:r w:rsidRPr="00697CF6">
        <w:t>At the same time, stakeholders in Romania stressed that rural depopulation and out</w:t>
      </w:r>
      <w:r w:rsidRPr="00697CF6">
        <w:noBreakHyphen/>
        <w:t>migration remain serious problems, despite these investments, and rural development NGOs noted that many villages still lack sufficient basic services and that young people continue to leave for urban areas or other Member States in search of more stable and better</w:t>
      </w:r>
      <w:r w:rsidRPr="00697CF6">
        <w:noBreakHyphen/>
        <w:t>paid jobs. Several speakers argued that some rural development and LEADER projects have been too focused on physical infrastructure and less on long</w:t>
      </w:r>
      <w:r w:rsidRPr="00697CF6">
        <w:noBreakHyphen/>
        <w:t>term economic viability, social services or social innovation, and they pointed out that differences in absorption capacity between regions and administrative complexity have led to uneven benefits, with some areas capturing a large number of projects and others lagging behind, which calls for better targeting and simplification in future CAP programming.</w:t>
      </w:r>
    </w:p>
    <w:p w:rsidRPr="00697CF6" w:rsidR="00697CF6" w:rsidP="00697CF6" w:rsidRDefault="00697CF6" w14:paraId="02D9C54E" w14:textId="77777777">
      <w:pPr>
        <w:spacing w:before="120" w:after="120" w:line="360" w:lineRule="auto"/>
        <w:contextualSpacing/>
      </w:pPr>
      <w:r w:rsidRPr="00697CF6">
        <w:t>Forestry stakeholders underlined that rural economies in mountain areas depend heavily on forestry, animal husbandry, agritourism and small</w:t>
      </w:r>
      <w:r w:rsidRPr="00697CF6">
        <w:noBreakHyphen/>
        <w:t>scale wood processing, and noted that CAP</w:t>
      </w:r>
      <w:r w:rsidRPr="00697CF6">
        <w:noBreakHyphen/>
        <w:t>supported investments in modern forestry equipment have had a positive impact on working conditions, safety and environmental performance, even though the forest sector benefits from only a small share of CAP funds. A cooperative representative from Romania added in the written contribution that CAP has had a major positive impact on economic development in rural areas by supporting agricultural modernisation, increasing incomes and improving living standards, but that social results remain moderate and uneven, as structural disparities, demographic decline and limited social infrastructure persist, and agricultural cooperatives are still at an early stage in trying to mitigate these disparities.</w:t>
      </w:r>
    </w:p>
    <w:p w:rsidRPr="00697CF6" w:rsidR="00697CF6" w:rsidP="00697CF6" w:rsidRDefault="00697CF6" w14:paraId="7772EC6B" w14:textId="77777777">
      <w:pPr>
        <w:spacing w:before="120" w:after="120" w:line="360" w:lineRule="auto"/>
        <w:contextualSpacing/>
      </w:pPr>
    </w:p>
    <w:p w:rsidRPr="00697CF6" w:rsidR="00697CF6" w:rsidP="00697CF6" w:rsidRDefault="00697CF6" w14:paraId="0EE4AFB9" w14:textId="77777777">
      <w:pPr>
        <w:spacing w:before="120" w:after="120" w:line="360" w:lineRule="auto"/>
        <w:contextualSpacing/>
        <w:rPr>
          <w:b/>
          <w:bCs/>
          <w:u w:val="single"/>
          <w:lang w:val="fr-BE"/>
        </w:rPr>
      </w:pPr>
      <w:r w:rsidRPr="00697CF6">
        <w:rPr>
          <w:b/>
          <w:bCs/>
          <w:u w:val="single"/>
        </w:rPr>
        <w:t xml:space="preserve">Spain </w:t>
      </w:r>
    </w:p>
    <w:p w:rsidRPr="00697CF6" w:rsidR="00697CF6" w:rsidP="00697CF6" w:rsidRDefault="00697CF6" w14:paraId="76361782" w14:textId="77777777">
      <w:pPr>
        <w:spacing w:before="120" w:after="120" w:line="360" w:lineRule="auto"/>
        <w:contextualSpacing/>
        <w:rPr>
          <w:b/>
          <w:bCs/>
          <w:i/>
          <w:iCs/>
          <w:lang w:val="fr-BE"/>
        </w:rPr>
      </w:pPr>
      <w:r w:rsidRPr="00697CF6">
        <w:rPr>
          <w:b/>
          <w:bCs/>
          <w:i/>
          <w:iCs/>
          <w:lang w:val="fr-BE"/>
        </w:rPr>
        <w:t>In brief:</w:t>
      </w:r>
    </w:p>
    <w:p w:rsidRPr="00697CF6" w:rsidR="00697CF6" w:rsidP="008338C6" w:rsidRDefault="00697CF6" w14:paraId="1430C520" w14:textId="77777777">
      <w:pPr>
        <w:numPr>
          <w:ilvl w:val="0"/>
          <w:numId w:val="30"/>
        </w:numPr>
        <w:spacing w:before="120" w:after="120" w:line="360" w:lineRule="auto"/>
        <w:contextualSpacing/>
        <w:rPr>
          <w:i/>
          <w:iCs/>
        </w:rPr>
      </w:pPr>
      <w:r w:rsidRPr="00697CF6">
        <w:rPr>
          <w:b/>
          <w:bCs/>
          <w:i/>
          <w:iCs/>
        </w:rPr>
        <w:t>Pillar II support slowing rural exodus</w:t>
      </w:r>
    </w:p>
    <w:p w:rsidRPr="00697CF6" w:rsidR="00697CF6" w:rsidP="008338C6" w:rsidRDefault="00697CF6" w14:paraId="2E070982" w14:textId="77777777">
      <w:pPr>
        <w:numPr>
          <w:ilvl w:val="0"/>
          <w:numId w:val="30"/>
        </w:numPr>
        <w:spacing w:before="120" w:after="120" w:line="360" w:lineRule="auto"/>
        <w:contextualSpacing/>
        <w:rPr>
          <w:i/>
          <w:iCs/>
        </w:rPr>
      </w:pPr>
      <w:r w:rsidRPr="00697CF6">
        <w:rPr>
          <w:b/>
          <w:bCs/>
          <w:i/>
          <w:iCs/>
        </w:rPr>
        <w:t>Significant LEADER emphasis and over</w:t>
      </w:r>
      <w:r w:rsidRPr="00697CF6">
        <w:rPr>
          <w:b/>
          <w:bCs/>
          <w:i/>
          <w:iCs/>
        </w:rPr>
        <w:noBreakHyphen/>
        <w:t>minimum allocation</w:t>
      </w:r>
    </w:p>
    <w:p w:rsidRPr="00697CF6" w:rsidR="00697CF6" w:rsidP="008338C6" w:rsidRDefault="00697CF6" w14:paraId="5F04927F" w14:textId="77777777">
      <w:pPr>
        <w:numPr>
          <w:ilvl w:val="0"/>
          <w:numId w:val="30"/>
        </w:numPr>
        <w:spacing w:before="120" w:after="120" w:line="360" w:lineRule="auto"/>
        <w:contextualSpacing/>
        <w:rPr>
          <w:i/>
          <w:iCs/>
        </w:rPr>
      </w:pPr>
      <w:r w:rsidRPr="00697CF6">
        <w:rPr>
          <w:b/>
          <w:bCs/>
          <w:i/>
          <w:iCs/>
        </w:rPr>
        <w:t>Service and infrastructure deficits persist</w:t>
      </w:r>
    </w:p>
    <w:p w:rsidRPr="00697CF6" w:rsidR="00697CF6" w:rsidP="008338C6" w:rsidRDefault="00697CF6" w14:paraId="4D74FCE9" w14:textId="77777777">
      <w:pPr>
        <w:numPr>
          <w:ilvl w:val="0"/>
          <w:numId w:val="30"/>
        </w:numPr>
        <w:spacing w:before="120" w:after="120" w:line="360" w:lineRule="auto"/>
        <w:contextualSpacing/>
        <w:rPr>
          <w:i/>
          <w:iCs/>
        </w:rPr>
      </w:pPr>
      <w:r w:rsidRPr="00697CF6">
        <w:rPr>
          <w:b/>
          <w:bCs/>
          <w:i/>
          <w:iCs/>
        </w:rPr>
        <w:t>Demographic challenges: ageing and depopulation</w:t>
      </w:r>
    </w:p>
    <w:p w:rsidRPr="00697CF6" w:rsidR="00697CF6" w:rsidP="008338C6" w:rsidRDefault="00697CF6" w14:paraId="1C174A44" w14:textId="77777777">
      <w:pPr>
        <w:numPr>
          <w:ilvl w:val="0"/>
          <w:numId w:val="30"/>
        </w:numPr>
        <w:spacing w:before="120" w:after="120" w:line="360" w:lineRule="auto"/>
        <w:contextualSpacing/>
        <w:rPr>
          <w:i/>
          <w:iCs/>
        </w:rPr>
      </w:pPr>
      <w:r w:rsidRPr="00697CF6">
        <w:rPr>
          <w:b/>
          <w:bCs/>
          <w:i/>
          <w:iCs/>
        </w:rPr>
        <w:t>Risk of energy</w:t>
      </w:r>
      <w:r w:rsidRPr="00697CF6">
        <w:rPr>
          <w:b/>
          <w:bCs/>
          <w:i/>
          <w:iCs/>
        </w:rPr>
        <w:noBreakHyphen/>
        <w:t>use land conversion</w:t>
      </w:r>
    </w:p>
    <w:p w:rsidRPr="00697CF6" w:rsidR="00697CF6" w:rsidP="008338C6" w:rsidRDefault="00697CF6" w14:paraId="4488E174" w14:textId="77777777">
      <w:pPr>
        <w:numPr>
          <w:ilvl w:val="0"/>
          <w:numId w:val="30"/>
        </w:numPr>
        <w:spacing w:before="120" w:after="120" w:line="360" w:lineRule="auto"/>
        <w:contextualSpacing/>
      </w:pPr>
      <w:r w:rsidRPr="00697CF6">
        <w:rPr>
          <w:b/>
          <w:bCs/>
          <w:i/>
          <w:iCs/>
        </w:rPr>
        <w:t>Need for coordinated territorial policy across EU/national levels</w:t>
      </w:r>
    </w:p>
    <w:p w:rsidRPr="00697CF6" w:rsidR="00697CF6" w:rsidP="00697CF6" w:rsidRDefault="00697CF6" w14:paraId="523DF54F" w14:textId="77777777">
      <w:pPr>
        <w:spacing w:before="120" w:after="120" w:line="360" w:lineRule="auto"/>
        <w:ind w:left="720"/>
        <w:contextualSpacing/>
        <w:rPr>
          <w:b/>
          <w:bCs/>
        </w:rPr>
      </w:pPr>
    </w:p>
    <w:p w:rsidRPr="00697CF6" w:rsidR="00697CF6" w:rsidP="00697CF6" w:rsidRDefault="00697CF6" w14:paraId="2DF8AD32" w14:textId="77777777">
      <w:pPr>
        <w:spacing w:before="120" w:after="120" w:line="360" w:lineRule="auto"/>
        <w:contextualSpacing/>
      </w:pPr>
      <w:r w:rsidRPr="00697CF6">
        <w:t>In Spain, several employer organisations and civil</w:t>
      </w:r>
      <w:r w:rsidRPr="00697CF6">
        <w:noBreakHyphen/>
        <w:t>society organisations stated that rural development measures supported by the CAP have contributed to slowing down rural exodus and maintaining agricultural activity in certain regions, helping to sustain the socioeconomic fabric of rural territories. These stakeholders recognised that second</w:t>
      </w:r>
      <w:r w:rsidRPr="00697CF6">
        <w:noBreakHyphen/>
        <w:t>pillar interventions supporting farm modernisation, diversification, training, innovation and local investment have played a significant role in promoting economic and social development in rural areas, including the creation of non</w:t>
      </w:r>
      <w:r w:rsidRPr="00697CF6">
        <w:noBreakHyphen/>
        <w:t>agricultural jobs linked to tourism, services and small enterprises.</w:t>
      </w:r>
    </w:p>
    <w:p w:rsidRPr="00697CF6" w:rsidR="00697CF6" w:rsidP="00697CF6" w:rsidRDefault="00697CF6" w14:paraId="3819144E" w14:textId="77777777">
      <w:pPr>
        <w:spacing w:before="120" w:after="120" w:line="360" w:lineRule="auto"/>
        <w:contextualSpacing/>
      </w:pPr>
      <w:r w:rsidRPr="00697CF6">
        <w:t>Spanish public authorities underlined that CAP rural development measures are fundamental for improving services, infrastructure and connectivity in rural territories, and that they contribute to employment and social cohesion beyond the farm sector. National authorities highlighted that community</w:t>
      </w:r>
      <w:r w:rsidRPr="00697CF6">
        <w:noBreakHyphen/>
        <w:t>led local development approaches, particularly LEADER and cooperation instruments, have supported job creation, diversification of economic activities and the revitalisation of vulnerable rural areas, with more than the minimum required share of rural</w:t>
      </w:r>
      <w:r w:rsidRPr="00697CF6">
        <w:noBreakHyphen/>
        <w:t>development funds allocated to LEADER, which signals confidence in local action groups and their strategies.</w:t>
      </w:r>
    </w:p>
    <w:p w:rsidRPr="00697CF6" w:rsidR="00697CF6" w:rsidP="00697CF6" w:rsidRDefault="00697CF6" w14:paraId="352CD691" w14:textId="77777777">
      <w:pPr>
        <w:spacing w:before="120" w:after="120" w:line="360" w:lineRule="auto"/>
        <w:contextualSpacing/>
      </w:pPr>
      <w:r w:rsidRPr="00697CF6">
        <w:t>Several civil</w:t>
      </w:r>
      <w:r w:rsidRPr="00697CF6">
        <w:noBreakHyphen/>
        <w:t>society organisations and social partners involved in rural development emphasised that LEADER</w:t>
      </w:r>
      <w:r w:rsidRPr="00697CF6">
        <w:noBreakHyphen/>
        <w:t>type programmes and similar initiatives have been especially important in remote regions, where the availability of services and economic opportunities strongly influences population retention and local economic activity. They credited these programmes with encouraging local entrepreneurship, strengthening social cohesion and fostering community participation in rural strategies. At the same time, they expressed concern about the sufficiency and continuity of funding and warned that reducing dedicated budgets or merging such funds into broader instruments could weaken locally driven development approaches and limit opportunities for rural participation in decision</w:t>
      </w:r>
      <w:r w:rsidRPr="00697CF6">
        <w:noBreakHyphen/>
        <w:t>making.</w:t>
      </w:r>
    </w:p>
    <w:p w:rsidRPr="00697CF6" w:rsidR="00697CF6" w:rsidP="00697CF6" w:rsidRDefault="00697CF6" w14:paraId="1430578A" w14:textId="77777777">
      <w:pPr>
        <w:spacing w:before="120" w:after="120" w:line="360" w:lineRule="auto"/>
        <w:contextualSpacing/>
      </w:pPr>
      <w:r w:rsidRPr="00697CF6">
        <w:t>Stakeholders from the agrifood chain and civil society also pointed to ongoing structural challenges that rural development measures have not fully resolved, including ageing populations, depopulation, infrastructure deficits and limited access to services such as healthcare, education and digital connectivity. They noted that fertile arable land is sometimes being converted to energy production or other non</w:t>
      </w:r>
      <w:r w:rsidRPr="00697CF6">
        <w:noBreakHyphen/>
        <w:t>agricultural uses, and that the absence of comprehensive territorial policies can generate discoordination among different funding streams and programmes, affecting the coherence of local development approaches. From their perspective, CAP interventions alone cannot solve these deep</w:t>
      </w:r>
      <w:r w:rsidRPr="00697CF6">
        <w:noBreakHyphen/>
        <w:t>seated issues and need to be coordinated with other EU and national policies related to cohesion, transport, digitalisation, education and social inclusion.</w:t>
      </w:r>
    </w:p>
    <w:p w:rsidRPr="00697CF6" w:rsidR="00833403" w:rsidP="00522A18" w:rsidRDefault="00833403" w14:paraId="2F75B1E8" w14:textId="77777777">
      <w:pPr>
        <w:spacing w:before="120" w:after="120" w:line="360" w:lineRule="auto"/>
      </w:pPr>
    </w:p>
    <w:p w:rsidRPr="004F3938" w:rsidR="00833403" w:rsidP="00522A18" w:rsidRDefault="00833403" w14:paraId="190F021D" w14:textId="77777777">
      <w:pPr>
        <w:pStyle w:val="Heading2"/>
        <w:spacing w:before="120" w:after="120" w:line="360" w:lineRule="auto"/>
        <w:ind w:left="720"/>
        <w:rPr>
          <w:i/>
          <w:iCs/>
          <w:lang w:val="en-GB"/>
        </w:rPr>
      </w:pPr>
      <w:bookmarkStart w:name="_Toc224750037" w:id="25"/>
      <w:r w:rsidRPr="004F3938">
        <w:rPr>
          <w:i/>
          <w:iCs/>
          <w:lang w:val="en-GB"/>
        </w:rPr>
        <w:t>Training, Knowledge Sharing &amp; Innovation (XCO)</w:t>
      </w:r>
      <w:bookmarkEnd w:id="25"/>
    </w:p>
    <w:p w:rsidRPr="003F04A7" w:rsidR="00A2310B" w:rsidP="00A2310B" w:rsidRDefault="00A2310B" w14:paraId="3EE71B75" w14:textId="77777777">
      <w:pPr>
        <w:spacing w:before="120" w:after="120" w:line="360" w:lineRule="auto"/>
        <w:contextualSpacing/>
        <w:rPr>
          <w:b/>
          <w:bCs/>
          <w:u w:val="single"/>
        </w:rPr>
      </w:pPr>
      <w:r w:rsidRPr="003F04A7">
        <w:rPr>
          <w:rFonts w:eastAsiaTheme="majorEastAsia"/>
          <w:b/>
          <w:bCs/>
          <w:u w:val="single"/>
        </w:rPr>
        <w:t xml:space="preserve">Austria </w:t>
      </w:r>
    </w:p>
    <w:p w:rsidRPr="003F04A7" w:rsidR="00A2310B" w:rsidP="00A2310B" w:rsidRDefault="00A2310B" w14:paraId="43152880" w14:textId="77777777">
      <w:pPr>
        <w:spacing w:before="120" w:after="120" w:line="360" w:lineRule="auto"/>
        <w:contextualSpacing/>
        <w:rPr>
          <w:b/>
          <w:bCs/>
          <w:i/>
          <w:iCs/>
        </w:rPr>
      </w:pPr>
      <w:r w:rsidRPr="003F04A7">
        <w:rPr>
          <w:b/>
          <w:bCs/>
          <w:i/>
          <w:iCs/>
          <w:lang w:val="fr-BE"/>
        </w:rPr>
        <w:t xml:space="preserve">In brief: </w:t>
      </w:r>
    </w:p>
    <w:p w:rsidRPr="003F04A7" w:rsidR="00A2310B" w:rsidP="008338C6" w:rsidRDefault="00A2310B" w14:paraId="1DBF9DE7" w14:textId="77777777">
      <w:pPr>
        <w:numPr>
          <w:ilvl w:val="0"/>
          <w:numId w:val="31"/>
        </w:numPr>
        <w:spacing w:before="120" w:after="120" w:line="360" w:lineRule="auto"/>
        <w:contextualSpacing/>
        <w:rPr>
          <w:i/>
          <w:iCs/>
        </w:rPr>
      </w:pPr>
      <w:r w:rsidRPr="003F04A7">
        <w:rPr>
          <w:rFonts w:eastAsiaTheme="majorEastAsia"/>
          <w:b/>
          <w:bCs/>
          <w:i/>
          <w:iCs/>
        </w:rPr>
        <w:t>Highly developed vocational agricultural education system</w:t>
      </w:r>
    </w:p>
    <w:p w:rsidRPr="003F04A7" w:rsidR="00A2310B" w:rsidP="008338C6" w:rsidRDefault="00A2310B" w14:paraId="5B1973DE" w14:textId="77777777">
      <w:pPr>
        <w:numPr>
          <w:ilvl w:val="0"/>
          <w:numId w:val="31"/>
        </w:numPr>
        <w:spacing w:before="120" w:after="120" w:line="360" w:lineRule="auto"/>
        <w:contextualSpacing/>
        <w:rPr>
          <w:i/>
          <w:iCs/>
        </w:rPr>
      </w:pPr>
      <w:r w:rsidRPr="003F04A7">
        <w:rPr>
          <w:rFonts w:eastAsiaTheme="majorEastAsia"/>
          <w:b/>
          <w:bCs/>
          <w:i/>
          <w:iCs/>
        </w:rPr>
        <w:t>Strong advisory services and knowledge transfer</w:t>
      </w:r>
    </w:p>
    <w:p w:rsidRPr="003F04A7" w:rsidR="00A2310B" w:rsidP="008338C6" w:rsidRDefault="00A2310B" w14:paraId="7A7EFA64" w14:textId="77777777">
      <w:pPr>
        <w:numPr>
          <w:ilvl w:val="0"/>
          <w:numId w:val="31"/>
        </w:numPr>
        <w:spacing w:before="120" w:after="120" w:line="360" w:lineRule="auto"/>
        <w:contextualSpacing/>
        <w:rPr>
          <w:i/>
          <w:iCs/>
        </w:rPr>
      </w:pPr>
      <w:r w:rsidRPr="003F04A7">
        <w:rPr>
          <w:rFonts w:eastAsiaTheme="majorEastAsia"/>
          <w:b/>
          <w:bCs/>
          <w:i/>
          <w:iCs/>
        </w:rPr>
        <w:t>Effective young farmer training (bonuses, structured advice)</w:t>
      </w:r>
    </w:p>
    <w:p w:rsidRPr="003F04A7" w:rsidR="00A2310B" w:rsidP="008338C6" w:rsidRDefault="00A2310B" w14:paraId="7458B9FF" w14:textId="77777777">
      <w:pPr>
        <w:numPr>
          <w:ilvl w:val="0"/>
          <w:numId w:val="31"/>
        </w:numPr>
        <w:spacing w:before="120" w:after="120" w:line="360" w:lineRule="auto"/>
        <w:contextualSpacing/>
        <w:rPr>
          <w:i/>
          <w:iCs/>
        </w:rPr>
      </w:pPr>
      <w:r w:rsidRPr="003F04A7">
        <w:rPr>
          <w:rFonts w:eastAsiaTheme="majorEastAsia"/>
          <w:b/>
          <w:bCs/>
          <w:i/>
          <w:iCs/>
        </w:rPr>
        <w:t>Need for more flexible training choices</w:t>
      </w:r>
    </w:p>
    <w:p w:rsidRPr="003F04A7" w:rsidR="00A2310B" w:rsidP="008338C6" w:rsidRDefault="00A2310B" w14:paraId="0AE46C98" w14:textId="77777777">
      <w:pPr>
        <w:numPr>
          <w:ilvl w:val="0"/>
          <w:numId w:val="31"/>
        </w:numPr>
        <w:spacing w:before="120" w:after="120" w:line="360" w:lineRule="auto"/>
        <w:contextualSpacing/>
        <w:rPr>
          <w:i/>
          <w:iCs/>
        </w:rPr>
      </w:pPr>
      <w:r w:rsidRPr="003F04A7">
        <w:rPr>
          <w:rFonts w:eastAsiaTheme="majorEastAsia"/>
          <w:b/>
          <w:bCs/>
          <w:i/>
          <w:iCs/>
        </w:rPr>
        <w:t>Administrative burdens limiting innovation uptake</w:t>
      </w:r>
    </w:p>
    <w:p w:rsidRPr="003F04A7" w:rsidR="00A2310B" w:rsidP="008338C6" w:rsidRDefault="00A2310B" w14:paraId="7826A78E" w14:textId="77777777">
      <w:pPr>
        <w:numPr>
          <w:ilvl w:val="0"/>
          <w:numId w:val="31"/>
        </w:numPr>
        <w:spacing w:before="120" w:after="120" w:line="360" w:lineRule="auto"/>
        <w:contextualSpacing/>
        <w:rPr>
          <w:i/>
          <w:iCs/>
        </w:rPr>
      </w:pPr>
      <w:r w:rsidRPr="003F04A7">
        <w:rPr>
          <w:rFonts w:eastAsiaTheme="majorEastAsia"/>
          <w:b/>
          <w:bCs/>
          <w:i/>
          <w:iCs/>
        </w:rPr>
        <w:t>Calls for simplification and better communication</w:t>
      </w:r>
    </w:p>
    <w:p w:rsidRPr="003F04A7" w:rsidR="00A2310B" w:rsidP="00A2310B" w:rsidRDefault="00A2310B" w14:paraId="7DF6F675" w14:textId="77777777">
      <w:pPr>
        <w:spacing w:before="120" w:after="120" w:line="360" w:lineRule="auto"/>
        <w:ind w:left="720"/>
        <w:contextualSpacing/>
        <w:rPr>
          <w:b/>
          <w:bCs/>
        </w:rPr>
      </w:pPr>
    </w:p>
    <w:p w:rsidRPr="003F04A7" w:rsidR="00A2310B" w:rsidP="00A2310B" w:rsidRDefault="00A2310B" w14:paraId="0659DAB9" w14:textId="77777777">
      <w:pPr>
        <w:spacing w:before="120" w:after="120" w:line="360" w:lineRule="auto"/>
        <w:contextualSpacing/>
      </w:pPr>
      <w:r w:rsidRPr="003F04A7">
        <w:t xml:space="preserve">In Austria, social partner organisations from the agricultural sector described the agricultural education system as </w:t>
      </w:r>
      <w:r w:rsidRPr="003F04A7">
        <w:rPr>
          <w:rFonts w:eastAsiaTheme="majorEastAsia"/>
        </w:rPr>
        <w:t>highly developed and well integrated</w:t>
      </w:r>
      <w:r w:rsidRPr="003F04A7">
        <w:t>, noting strong participation in vocational training and advisory services. They considered young</w:t>
      </w:r>
      <w:r w:rsidRPr="003F04A7">
        <w:noBreakHyphen/>
        <w:t xml:space="preserve">farmer training measures, including </w:t>
      </w:r>
      <w:r w:rsidRPr="003F04A7">
        <w:rPr>
          <w:rFonts w:eastAsiaTheme="majorEastAsia"/>
        </w:rPr>
        <w:t>qualification bonuses and structured advisory support</w:t>
      </w:r>
      <w:r w:rsidRPr="003F04A7">
        <w:t>, effective in preparing successors for farm management and viewed these instruments as a positive contribution of CAP</w:t>
      </w:r>
      <w:r w:rsidRPr="003F04A7">
        <w:noBreakHyphen/>
        <w:t>related programmes to generational renewal and skills development in Austria. Social</w:t>
      </w:r>
      <w:r w:rsidRPr="003F04A7">
        <w:noBreakHyphen/>
        <w:t xml:space="preserve">partner representatives also recognised that advisory services and </w:t>
      </w:r>
      <w:r w:rsidRPr="003F04A7">
        <w:rPr>
          <w:rFonts w:eastAsiaTheme="majorEastAsia"/>
        </w:rPr>
        <w:t>knowledge exchange</w:t>
      </w:r>
      <w:r w:rsidRPr="003F04A7">
        <w:t xml:space="preserve"> help farmers keep pace with technical, environmental and market developments, which is particularly important in diverse and often challenging climatic and geographical conditions.</w:t>
      </w:r>
    </w:p>
    <w:p w:rsidRPr="003F04A7" w:rsidR="00A2310B" w:rsidP="00A2310B" w:rsidRDefault="00A2310B" w14:paraId="40289431" w14:textId="77777777">
      <w:pPr>
        <w:spacing w:before="120" w:after="120" w:line="360" w:lineRule="auto"/>
        <w:contextualSpacing/>
      </w:pPr>
      <w:r w:rsidRPr="003F04A7">
        <w:t xml:space="preserve">Employer representatives among the Austrian social partners suggested that </w:t>
      </w:r>
      <w:r w:rsidRPr="003F04A7">
        <w:rPr>
          <w:rFonts w:eastAsiaTheme="majorEastAsia"/>
        </w:rPr>
        <w:t>training systems could be made more flexible</w:t>
      </w:r>
      <w:r w:rsidRPr="003F04A7">
        <w:t xml:space="preserve">, for example by providing direct financial support to workers so they can choose training institutions that best match their needs, arguing that this could enhance accessibility and responsiveness of training offers in Austria. Public authorities highlighted </w:t>
      </w:r>
      <w:r w:rsidRPr="003F04A7">
        <w:rPr>
          <w:rFonts w:eastAsiaTheme="majorEastAsia"/>
        </w:rPr>
        <w:t>innovation instruments</w:t>
      </w:r>
      <w:r w:rsidRPr="003F04A7">
        <w:t>, including those under the European Innovation Partnership framework, as conceptually important and relevant, but observed that detailed administrative and planning requirements may reduce flexibility and slow down implementation, which is problematic for innovation processes requiring adaptive approaches. Civil</w:t>
      </w:r>
      <w:r w:rsidRPr="003F04A7">
        <w:noBreakHyphen/>
        <w:t>society and agri</w:t>
      </w:r>
      <w:r w:rsidRPr="003F04A7">
        <w:noBreakHyphen/>
        <w:t xml:space="preserve">food chain actors added that </w:t>
      </w:r>
      <w:r w:rsidRPr="003F04A7">
        <w:rPr>
          <w:rFonts w:eastAsiaTheme="majorEastAsia"/>
        </w:rPr>
        <w:t>rising bureaucratic demands and complex funding structures</w:t>
      </w:r>
      <w:r w:rsidRPr="003F04A7">
        <w:t xml:space="preserve"> may discourage some farmers from participating in training, knowledge exchange and innovation projects in Austria, and they called for simplification and better communication about available opportunities so that advisory and innovation activities can fully support the transition towards more sustainable and resilient farming systems.</w:t>
      </w:r>
    </w:p>
    <w:p w:rsidRPr="003F04A7" w:rsidR="00A2310B" w:rsidP="00A2310B" w:rsidRDefault="00A2310B" w14:paraId="6FCA0359" w14:textId="77777777">
      <w:pPr>
        <w:spacing w:before="120" w:after="120" w:line="360" w:lineRule="auto"/>
        <w:contextualSpacing/>
      </w:pPr>
    </w:p>
    <w:p w:rsidRPr="003F04A7" w:rsidR="00A2310B" w:rsidP="00A2310B" w:rsidRDefault="00A2310B" w14:paraId="33EF6E96" w14:textId="77777777">
      <w:pPr>
        <w:spacing w:before="120" w:after="120" w:line="360" w:lineRule="auto"/>
        <w:contextualSpacing/>
        <w:rPr>
          <w:b/>
          <w:bCs/>
          <w:u w:val="single"/>
          <w:lang w:val="fr-BE"/>
        </w:rPr>
      </w:pPr>
      <w:r w:rsidRPr="003F04A7">
        <w:rPr>
          <w:rFonts w:eastAsiaTheme="majorEastAsia"/>
          <w:b/>
          <w:bCs/>
          <w:u w:val="single"/>
        </w:rPr>
        <w:t xml:space="preserve">Ireland </w:t>
      </w:r>
    </w:p>
    <w:p w:rsidRPr="003F04A7" w:rsidR="00A2310B" w:rsidP="00A2310B" w:rsidRDefault="00A2310B" w14:paraId="037230B6" w14:textId="77777777">
      <w:pPr>
        <w:spacing w:before="120" w:after="120" w:line="360" w:lineRule="auto"/>
        <w:contextualSpacing/>
        <w:rPr>
          <w:b/>
          <w:bCs/>
          <w:i/>
          <w:iCs/>
          <w:lang w:val="fr-BE"/>
        </w:rPr>
      </w:pPr>
      <w:r w:rsidRPr="003F04A7">
        <w:rPr>
          <w:b/>
          <w:bCs/>
          <w:i/>
          <w:iCs/>
          <w:lang w:val="fr-BE"/>
        </w:rPr>
        <w:t xml:space="preserve">In brief: </w:t>
      </w:r>
    </w:p>
    <w:p w:rsidRPr="003F04A7" w:rsidR="00A2310B" w:rsidP="008338C6" w:rsidRDefault="00A2310B" w14:paraId="4EC35CC8" w14:textId="77777777">
      <w:pPr>
        <w:numPr>
          <w:ilvl w:val="0"/>
          <w:numId w:val="32"/>
        </w:numPr>
        <w:spacing w:before="120" w:after="120" w:line="360" w:lineRule="auto"/>
        <w:contextualSpacing/>
        <w:rPr>
          <w:i/>
          <w:iCs/>
        </w:rPr>
      </w:pPr>
      <w:r w:rsidRPr="003F04A7">
        <w:rPr>
          <w:rFonts w:eastAsiaTheme="majorEastAsia"/>
          <w:b/>
          <w:bCs/>
          <w:i/>
          <w:iCs/>
        </w:rPr>
        <w:t>Positive reception of training and knowledge sharing</w:t>
      </w:r>
    </w:p>
    <w:p w:rsidRPr="003F04A7" w:rsidR="00A2310B" w:rsidP="008338C6" w:rsidRDefault="00A2310B" w14:paraId="37CB3402" w14:textId="77777777">
      <w:pPr>
        <w:numPr>
          <w:ilvl w:val="0"/>
          <w:numId w:val="32"/>
        </w:numPr>
        <w:spacing w:before="120" w:after="120" w:line="360" w:lineRule="auto"/>
        <w:contextualSpacing/>
        <w:rPr>
          <w:i/>
          <w:iCs/>
        </w:rPr>
      </w:pPr>
      <w:r w:rsidRPr="003F04A7">
        <w:rPr>
          <w:rFonts w:eastAsiaTheme="majorEastAsia"/>
          <w:b/>
          <w:bCs/>
          <w:i/>
          <w:iCs/>
        </w:rPr>
        <w:t>Mandatory training suggestions</w:t>
      </w:r>
    </w:p>
    <w:p w:rsidRPr="003F04A7" w:rsidR="00A2310B" w:rsidP="008338C6" w:rsidRDefault="00A2310B" w14:paraId="0996F1EB" w14:textId="77777777">
      <w:pPr>
        <w:numPr>
          <w:ilvl w:val="0"/>
          <w:numId w:val="32"/>
        </w:numPr>
        <w:spacing w:before="120" w:after="120" w:line="360" w:lineRule="auto"/>
        <w:contextualSpacing/>
        <w:rPr>
          <w:i/>
          <w:iCs/>
        </w:rPr>
      </w:pPr>
      <w:r w:rsidRPr="003F04A7">
        <w:rPr>
          <w:rFonts w:eastAsiaTheme="majorEastAsia"/>
          <w:b/>
          <w:bCs/>
          <w:i/>
          <w:iCs/>
        </w:rPr>
        <w:t>Need to train advisors and technical staff</w:t>
      </w:r>
    </w:p>
    <w:p w:rsidRPr="003F04A7" w:rsidR="00A2310B" w:rsidP="008338C6" w:rsidRDefault="00A2310B" w14:paraId="7ECB78E4" w14:textId="77777777">
      <w:pPr>
        <w:numPr>
          <w:ilvl w:val="0"/>
          <w:numId w:val="32"/>
        </w:numPr>
        <w:spacing w:before="120" w:after="120" w:line="360" w:lineRule="auto"/>
        <w:contextualSpacing/>
        <w:rPr>
          <w:i/>
          <w:iCs/>
        </w:rPr>
      </w:pPr>
      <w:r w:rsidRPr="003F04A7">
        <w:rPr>
          <w:rFonts w:eastAsiaTheme="majorEastAsia"/>
          <w:b/>
          <w:bCs/>
          <w:i/>
          <w:iCs/>
        </w:rPr>
        <w:t>Peer</w:t>
      </w:r>
      <w:r w:rsidRPr="003F04A7">
        <w:rPr>
          <w:rFonts w:eastAsiaTheme="majorEastAsia"/>
          <w:b/>
          <w:bCs/>
          <w:i/>
          <w:iCs/>
        </w:rPr>
        <w:noBreakHyphen/>
        <w:t>to</w:t>
      </w:r>
      <w:r w:rsidRPr="003F04A7">
        <w:rPr>
          <w:rFonts w:eastAsiaTheme="majorEastAsia"/>
          <w:b/>
          <w:bCs/>
          <w:i/>
          <w:iCs/>
        </w:rPr>
        <w:noBreakHyphen/>
        <w:t>peer learning as highly effective</w:t>
      </w:r>
    </w:p>
    <w:p w:rsidRPr="003F04A7" w:rsidR="00A2310B" w:rsidP="008338C6" w:rsidRDefault="00A2310B" w14:paraId="5EE9CFB1" w14:textId="77777777">
      <w:pPr>
        <w:numPr>
          <w:ilvl w:val="0"/>
          <w:numId w:val="32"/>
        </w:numPr>
        <w:spacing w:before="120" w:after="120" w:line="360" w:lineRule="auto"/>
        <w:contextualSpacing/>
        <w:rPr>
          <w:i/>
          <w:iCs/>
        </w:rPr>
      </w:pPr>
      <w:r w:rsidRPr="003F04A7">
        <w:rPr>
          <w:rFonts w:eastAsiaTheme="majorEastAsia"/>
          <w:b/>
          <w:bCs/>
          <w:i/>
          <w:iCs/>
        </w:rPr>
        <w:t>EIP</w:t>
      </w:r>
      <w:r w:rsidRPr="003F04A7">
        <w:rPr>
          <w:rFonts w:eastAsiaTheme="majorEastAsia"/>
          <w:b/>
          <w:bCs/>
          <w:i/>
          <w:iCs/>
        </w:rPr>
        <w:noBreakHyphen/>
        <w:t>AGRI, CAP Network and coordination groups as “game changers”</w:t>
      </w:r>
    </w:p>
    <w:p w:rsidRPr="003F04A7" w:rsidR="00A2310B" w:rsidP="008338C6" w:rsidRDefault="00A2310B" w14:paraId="4AD1A5B9" w14:textId="77777777">
      <w:pPr>
        <w:numPr>
          <w:ilvl w:val="0"/>
          <w:numId w:val="32"/>
        </w:numPr>
        <w:spacing w:before="120" w:after="120" w:line="360" w:lineRule="auto"/>
        <w:contextualSpacing/>
        <w:rPr>
          <w:i/>
          <w:iCs/>
        </w:rPr>
      </w:pPr>
      <w:r w:rsidRPr="003F04A7">
        <w:rPr>
          <w:rFonts w:eastAsiaTheme="majorEastAsia"/>
          <w:b/>
          <w:bCs/>
          <w:i/>
          <w:iCs/>
        </w:rPr>
        <w:t>Mental</w:t>
      </w:r>
      <w:r w:rsidRPr="003F04A7">
        <w:rPr>
          <w:rFonts w:eastAsiaTheme="majorEastAsia"/>
          <w:b/>
          <w:bCs/>
          <w:i/>
          <w:iCs/>
        </w:rPr>
        <w:noBreakHyphen/>
        <w:t>health pressures reducing capacity to engage</w:t>
      </w:r>
    </w:p>
    <w:p w:rsidRPr="003F04A7" w:rsidR="00A2310B" w:rsidP="008338C6" w:rsidRDefault="00A2310B" w14:paraId="67CF7DAD" w14:textId="77777777">
      <w:pPr>
        <w:numPr>
          <w:ilvl w:val="0"/>
          <w:numId w:val="32"/>
        </w:numPr>
        <w:spacing w:before="120" w:after="120" w:line="360" w:lineRule="auto"/>
        <w:contextualSpacing/>
      </w:pPr>
      <w:r w:rsidRPr="003F04A7">
        <w:rPr>
          <w:rFonts w:eastAsiaTheme="majorEastAsia"/>
          <w:b/>
          <w:bCs/>
          <w:i/>
          <w:iCs/>
        </w:rPr>
        <w:t>Training must fit part</w:t>
      </w:r>
      <w:r w:rsidRPr="003F04A7">
        <w:rPr>
          <w:rFonts w:eastAsiaTheme="majorEastAsia"/>
          <w:b/>
          <w:bCs/>
          <w:i/>
          <w:iCs/>
        </w:rPr>
        <w:noBreakHyphen/>
        <w:t>time farming and women’s roles</w:t>
      </w:r>
    </w:p>
    <w:p w:rsidRPr="00A2310B" w:rsidR="00A2310B" w:rsidP="00A2310B" w:rsidRDefault="00A2310B" w14:paraId="1E153D07" w14:textId="77777777">
      <w:pPr>
        <w:spacing w:before="120" w:after="120" w:line="360" w:lineRule="auto"/>
        <w:contextualSpacing/>
        <w:rPr>
          <w:b/>
          <w:bCs/>
        </w:rPr>
      </w:pPr>
    </w:p>
    <w:p w:rsidRPr="003F04A7" w:rsidR="00A2310B" w:rsidP="00A2310B" w:rsidRDefault="00A2310B" w14:paraId="2FD2ED97" w14:textId="77777777">
      <w:pPr>
        <w:spacing w:before="120" w:after="120" w:line="360" w:lineRule="auto"/>
        <w:contextualSpacing/>
      </w:pPr>
      <w:r w:rsidRPr="003F04A7">
        <w:t>In Ireland, farm organisations and advisory stakeholders reported generally positive feedback on training and knowledge</w:t>
      </w:r>
      <w:r w:rsidRPr="003F04A7">
        <w:noBreakHyphen/>
        <w:t xml:space="preserve">sharing activities, noting that farmers value opportunities to build skills and that structured training has supported the uptake of new schemes and practices. They suggested that making certain training activities </w:t>
      </w:r>
      <w:r w:rsidRPr="003F04A7">
        <w:rPr>
          <w:rFonts w:eastAsiaTheme="majorEastAsia"/>
        </w:rPr>
        <w:t>mandatory</w:t>
      </w:r>
      <w:r w:rsidRPr="003F04A7">
        <w:t xml:space="preserve"> could improve uptake and compliance, and pointed out that resources are also needed to </w:t>
      </w:r>
      <w:r w:rsidRPr="003F04A7">
        <w:rPr>
          <w:rFonts w:eastAsiaTheme="majorEastAsia"/>
        </w:rPr>
        <w:t>train the trainers</w:t>
      </w:r>
      <w:r w:rsidRPr="003F04A7">
        <w:t xml:space="preserve"> so that advisory services and technical staff can provide high</w:t>
      </w:r>
      <w:r w:rsidRPr="003F04A7">
        <w:noBreakHyphen/>
        <w:t xml:space="preserve">quality support. They singled out </w:t>
      </w:r>
      <w:r w:rsidRPr="003F04A7">
        <w:rPr>
          <w:rFonts w:eastAsiaTheme="majorEastAsia"/>
        </w:rPr>
        <w:t>peer</w:t>
      </w:r>
      <w:r w:rsidRPr="003F04A7">
        <w:rPr>
          <w:rFonts w:eastAsiaTheme="majorEastAsia"/>
        </w:rPr>
        <w:noBreakHyphen/>
        <w:t>to</w:t>
      </w:r>
      <w:r w:rsidRPr="003F04A7">
        <w:rPr>
          <w:rFonts w:eastAsiaTheme="majorEastAsia"/>
        </w:rPr>
        <w:noBreakHyphen/>
        <w:t>peer learning</w:t>
      </w:r>
      <w:r w:rsidRPr="003F04A7">
        <w:t xml:space="preserve"> as particularly effective, explaining that when farmers meet and share experiences, they are more likely to adopt innovative practices and adapt them to local conditions.</w:t>
      </w:r>
    </w:p>
    <w:p w:rsidRPr="003F04A7" w:rsidR="00A2310B" w:rsidP="00A2310B" w:rsidRDefault="00A2310B" w14:paraId="49F18E99" w14:textId="77777777">
      <w:pPr>
        <w:spacing w:before="120" w:after="120" w:line="360" w:lineRule="auto"/>
        <w:contextualSpacing/>
      </w:pPr>
      <w:r w:rsidRPr="003F04A7">
        <w:t xml:space="preserve">Public authorities and research institutions underlined the importance of knowledge transfer and innovation systems and highlighted the role of </w:t>
      </w:r>
      <w:r w:rsidRPr="003F04A7">
        <w:rPr>
          <w:rFonts w:eastAsiaTheme="majorEastAsia"/>
        </w:rPr>
        <w:t>EIP</w:t>
      </w:r>
      <w:r w:rsidRPr="003F04A7">
        <w:rPr>
          <w:rFonts w:eastAsiaTheme="majorEastAsia"/>
        </w:rPr>
        <w:noBreakHyphen/>
        <w:t>AGRI partnerships</w:t>
      </w:r>
      <w:r w:rsidRPr="003F04A7">
        <w:t xml:space="preserve">, the </w:t>
      </w:r>
      <w:r w:rsidRPr="003F04A7">
        <w:rPr>
          <w:rFonts w:eastAsiaTheme="majorEastAsia"/>
        </w:rPr>
        <w:t>CAP Network</w:t>
      </w:r>
      <w:r w:rsidRPr="003F04A7">
        <w:t xml:space="preserve"> and coordination groups for schemes such as ACRES as “game changers” in fostering collaboration, experimentation and dissemination of new approaches in Ireland. At the same time, stakeholders across farm, trade and civil</w:t>
      </w:r>
      <w:r w:rsidRPr="003F04A7">
        <w:noBreakHyphen/>
        <w:t xml:space="preserve">society organisations observed that </w:t>
      </w:r>
      <w:r w:rsidRPr="003F04A7">
        <w:rPr>
          <w:rFonts w:eastAsiaTheme="majorEastAsia"/>
        </w:rPr>
        <w:t>mental</w:t>
      </w:r>
      <w:r w:rsidRPr="003F04A7">
        <w:rPr>
          <w:rFonts w:eastAsiaTheme="majorEastAsia"/>
        </w:rPr>
        <w:noBreakHyphen/>
        <w:t>health challenges</w:t>
      </w:r>
      <w:r w:rsidRPr="003F04A7">
        <w:t xml:space="preserve"> associated with administrative pressure, regulatory complexity and uncertainty about long</w:t>
      </w:r>
      <w:r w:rsidRPr="003F04A7">
        <w:noBreakHyphen/>
        <w:t xml:space="preserve">term policy direction can reduce farmers’ capacity to engage with training and innovation. They argued that </w:t>
      </w:r>
      <w:r w:rsidRPr="003F04A7">
        <w:rPr>
          <w:rFonts w:eastAsiaTheme="majorEastAsia"/>
        </w:rPr>
        <w:t>simplification and targeted communication</w:t>
      </w:r>
      <w:r w:rsidRPr="003F04A7">
        <w:t xml:space="preserve"> are necessary to ensure that knowledge</w:t>
      </w:r>
      <w:r w:rsidRPr="003F04A7">
        <w:noBreakHyphen/>
        <w:t>transfer and AKIS</w:t>
      </w:r>
      <w:r w:rsidRPr="003F04A7">
        <w:noBreakHyphen/>
        <w:t xml:space="preserve">type instruments fulfil their potential. They also noted the need to further align training content with the realities of </w:t>
      </w:r>
      <w:r w:rsidRPr="003F04A7">
        <w:rPr>
          <w:rFonts w:eastAsiaTheme="majorEastAsia"/>
        </w:rPr>
        <w:t>part</w:t>
      </w:r>
      <w:r w:rsidRPr="003F04A7">
        <w:rPr>
          <w:rFonts w:eastAsiaTheme="majorEastAsia"/>
        </w:rPr>
        <w:noBreakHyphen/>
        <w:t>time farming</w:t>
      </w:r>
      <w:r w:rsidRPr="003F04A7">
        <w:t xml:space="preserve"> and with the role of </w:t>
      </w:r>
      <w:r w:rsidRPr="003F04A7">
        <w:rPr>
          <w:rFonts w:eastAsiaTheme="majorEastAsia"/>
        </w:rPr>
        <w:t>women in agriculture</w:t>
      </w:r>
      <w:r w:rsidRPr="003F04A7">
        <w:t>, so that knowledge</w:t>
      </w:r>
      <w:r w:rsidRPr="003F04A7">
        <w:noBreakHyphen/>
        <w:t>sharing initiatives support all segments of the farming population in Ireland.</w:t>
      </w:r>
    </w:p>
    <w:p w:rsidRPr="003F04A7" w:rsidR="00A2310B" w:rsidP="00A2310B" w:rsidRDefault="00A2310B" w14:paraId="52F86E21" w14:textId="77777777">
      <w:pPr>
        <w:spacing w:before="120" w:after="120" w:line="360" w:lineRule="auto"/>
        <w:contextualSpacing/>
      </w:pPr>
    </w:p>
    <w:p w:rsidRPr="003F04A7" w:rsidR="00A2310B" w:rsidP="00A2310B" w:rsidRDefault="00A2310B" w14:paraId="1FA5CD12" w14:textId="77777777">
      <w:pPr>
        <w:spacing w:before="120" w:after="120" w:line="360" w:lineRule="auto"/>
        <w:contextualSpacing/>
        <w:rPr>
          <w:b/>
          <w:bCs/>
          <w:u w:val="single"/>
          <w:lang w:val="fr-BE"/>
        </w:rPr>
      </w:pPr>
      <w:r w:rsidRPr="003F04A7">
        <w:rPr>
          <w:rFonts w:eastAsiaTheme="majorEastAsia"/>
          <w:b/>
          <w:bCs/>
          <w:u w:val="single"/>
        </w:rPr>
        <w:t xml:space="preserve">Italy </w:t>
      </w:r>
    </w:p>
    <w:p w:rsidRPr="003F04A7" w:rsidR="00A2310B" w:rsidP="00A2310B" w:rsidRDefault="00A2310B" w14:paraId="36B8E04A" w14:textId="77777777">
      <w:pPr>
        <w:spacing w:before="120" w:after="120" w:line="360" w:lineRule="auto"/>
        <w:contextualSpacing/>
        <w:rPr>
          <w:b/>
          <w:bCs/>
          <w:i/>
          <w:iCs/>
          <w:lang w:val="fr-BE"/>
        </w:rPr>
      </w:pPr>
      <w:r w:rsidRPr="003F04A7">
        <w:rPr>
          <w:b/>
          <w:bCs/>
          <w:i/>
          <w:iCs/>
          <w:lang w:val="fr-BE"/>
        </w:rPr>
        <w:t>In brief:</w:t>
      </w:r>
    </w:p>
    <w:p w:rsidRPr="003F04A7" w:rsidR="00A2310B" w:rsidP="008338C6" w:rsidRDefault="00A2310B" w14:paraId="6D814BED" w14:textId="77777777">
      <w:pPr>
        <w:numPr>
          <w:ilvl w:val="0"/>
          <w:numId w:val="33"/>
        </w:numPr>
        <w:spacing w:before="120" w:after="120" w:line="360" w:lineRule="auto"/>
        <w:contextualSpacing/>
        <w:rPr>
          <w:i/>
          <w:iCs/>
        </w:rPr>
      </w:pPr>
      <w:r w:rsidRPr="003F04A7">
        <w:rPr>
          <w:rFonts w:eastAsiaTheme="majorEastAsia"/>
          <w:b/>
          <w:bCs/>
          <w:i/>
          <w:iCs/>
        </w:rPr>
        <w:t>Training and advisory services underused despite high potential</w:t>
      </w:r>
    </w:p>
    <w:p w:rsidRPr="003F04A7" w:rsidR="00A2310B" w:rsidP="008338C6" w:rsidRDefault="00A2310B" w14:paraId="144AA329" w14:textId="77777777">
      <w:pPr>
        <w:numPr>
          <w:ilvl w:val="0"/>
          <w:numId w:val="33"/>
        </w:numPr>
        <w:spacing w:before="120" w:after="120" w:line="360" w:lineRule="auto"/>
        <w:contextualSpacing/>
        <w:rPr>
          <w:i/>
          <w:iCs/>
        </w:rPr>
      </w:pPr>
      <w:r w:rsidRPr="003F04A7">
        <w:rPr>
          <w:rFonts w:eastAsiaTheme="majorEastAsia"/>
          <w:b/>
          <w:bCs/>
          <w:i/>
          <w:iCs/>
        </w:rPr>
        <w:t>Operational groups linking farms, universities and research</w:t>
      </w:r>
    </w:p>
    <w:p w:rsidRPr="003F04A7" w:rsidR="00A2310B" w:rsidP="008338C6" w:rsidRDefault="00A2310B" w14:paraId="0E620A47" w14:textId="77777777">
      <w:pPr>
        <w:numPr>
          <w:ilvl w:val="0"/>
          <w:numId w:val="33"/>
        </w:numPr>
        <w:spacing w:before="120" w:after="120" w:line="360" w:lineRule="auto"/>
        <w:contextualSpacing/>
        <w:rPr>
          <w:i/>
          <w:iCs/>
        </w:rPr>
      </w:pPr>
      <w:r w:rsidRPr="003F04A7">
        <w:rPr>
          <w:rFonts w:eastAsiaTheme="majorEastAsia"/>
          <w:b/>
          <w:bCs/>
          <w:i/>
          <w:iCs/>
        </w:rPr>
        <w:t>Delays of up to two years undermining innovation</w:t>
      </w:r>
    </w:p>
    <w:p w:rsidRPr="003F04A7" w:rsidR="00A2310B" w:rsidP="008338C6" w:rsidRDefault="00A2310B" w14:paraId="623109FA" w14:textId="77777777">
      <w:pPr>
        <w:numPr>
          <w:ilvl w:val="0"/>
          <w:numId w:val="33"/>
        </w:numPr>
        <w:spacing w:before="120" w:after="120" w:line="360" w:lineRule="auto"/>
        <w:contextualSpacing/>
        <w:rPr>
          <w:i/>
          <w:iCs/>
        </w:rPr>
      </w:pPr>
      <w:r w:rsidRPr="003F04A7">
        <w:rPr>
          <w:rFonts w:eastAsiaTheme="majorEastAsia"/>
          <w:b/>
          <w:bCs/>
          <w:i/>
          <w:iCs/>
        </w:rPr>
        <w:t>Fast</w:t>
      </w:r>
      <w:r w:rsidRPr="003F04A7">
        <w:rPr>
          <w:rFonts w:eastAsiaTheme="majorEastAsia"/>
          <w:b/>
          <w:bCs/>
          <w:i/>
          <w:iCs/>
        </w:rPr>
        <w:noBreakHyphen/>
        <w:t>moving issues (diseases, market shocks) require responsive systems</w:t>
      </w:r>
    </w:p>
    <w:p w:rsidRPr="003F04A7" w:rsidR="00A2310B" w:rsidP="008338C6" w:rsidRDefault="00A2310B" w14:paraId="0E58A0E7" w14:textId="77777777">
      <w:pPr>
        <w:numPr>
          <w:ilvl w:val="0"/>
          <w:numId w:val="33"/>
        </w:numPr>
        <w:spacing w:before="120" w:after="120" w:line="360" w:lineRule="auto"/>
        <w:contextualSpacing/>
        <w:rPr>
          <w:i/>
          <w:iCs/>
        </w:rPr>
      </w:pPr>
      <w:r w:rsidRPr="003F04A7">
        <w:rPr>
          <w:rFonts w:eastAsiaTheme="majorEastAsia"/>
          <w:b/>
          <w:bCs/>
          <w:i/>
          <w:iCs/>
        </w:rPr>
        <w:t>Small farms, youth, women face access barriers</w:t>
      </w:r>
    </w:p>
    <w:p w:rsidRPr="003F04A7" w:rsidR="00A2310B" w:rsidP="008338C6" w:rsidRDefault="00A2310B" w14:paraId="792172AA" w14:textId="77777777">
      <w:pPr>
        <w:numPr>
          <w:ilvl w:val="0"/>
          <w:numId w:val="33"/>
        </w:numPr>
        <w:spacing w:before="120" w:after="120" w:line="360" w:lineRule="auto"/>
        <w:contextualSpacing/>
        <w:rPr>
          <w:i/>
          <w:iCs/>
        </w:rPr>
      </w:pPr>
      <w:r w:rsidRPr="003F04A7">
        <w:rPr>
          <w:rFonts w:eastAsiaTheme="majorEastAsia"/>
          <w:b/>
          <w:bCs/>
          <w:i/>
          <w:iCs/>
        </w:rPr>
        <w:t>Need for local advisory hubs, tailored programmes, peer learning</w:t>
      </w:r>
    </w:p>
    <w:p w:rsidRPr="003F04A7" w:rsidR="00A2310B" w:rsidP="008338C6" w:rsidRDefault="00A2310B" w14:paraId="1338DF2B" w14:textId="77777777">
      <w:pPr>
        <w:numPr>
          <w:ilvl w:val="0"/>
          <w:numId w:val="33"/>
        </w:numPr>
        <w:spacing w:before="120" w:after="120" w:line="360" w:lineRule="auto"/>
        <w:contextualSpacing/>
      </w:pPr>
      <w:r w:rsidRPr="003F04A7">
        <w:rPr>
          <w:rFonts w:eastAsiaTheme="majorEastAsia"/>
          <w:b/>
          <w:bCs/>
          <w:i/>
          <w:iCs/>
        </w:rPr>
        <w:t>Digitalisation and AMS reducing administrative burden</w:t>
      </w:r>
    </w:p>
    <w:p w:rsidRPr="003F04A7" w:rsidR="00A2310B" w:rsidP="00A2310B" w:rsidRDefault="00A2310B" w14:paraId="07D62E65" w14:textId="77777777">
      <w:pPr>
        <w:spacing w:before="120" w:after="120" w:line="360" w:lineRule="auto"/>
        <w:ind w:left="720"/>
        <w:contextualSpacing/>
        <w:rPr>
          <w:b/>
          <w:bCs/>
        </w:rPr>
      </w:pPr>
    </w:p>
    <w:p w:rsidRPr="003F04A7" w:rsidR="00A2310B" w:rsidP="00A2310B" w:rsidRDefault="00A2310B" w14:paraId="3EBE8DE4" w14:textId="77777777">
      <w:pPr>
        <w:spacing w:before="120" w:after="120" w:line="360" w:lineRule="auto"/>
        <w:contextualSpacing/>
      </w:pPr>
      <w:r w:rsidRPr="003F04A7">
        <w:t>In Italy, farmers’ organisations, cooperatives, civil</w:t>
      </w:r>
      <w:r w:rsidRPr="003F04A7">
        <w:noBreakHyphen/>
        <w:t>society organisations and trade unions identified training and advisory services as both a promising and underexploited area of the CAP. They welcomed new instruments related to agricultural knowledge and innovation systems and operational groups, noting that these have begun to connect universities, research institutes, advisory organisations and farms. Stakeholders highlighted positive experiences in which CAP</w:t>
      </w:r>
      <w:r w:rsidRPr="003F04A7">
        <w:noBreakHyphen/>
        <w:t xml:space="preserve">supported projects have fostered </w:t>
      </w:r>
      <w:r w:rsidRPr="003F04A7">
        <w:rPr>
          <w:rFonts w:eastAsiaTheme="majorEastAsia"/>
        </w:rPr>
        <w:t>on</w:t>
      </w:r>
      <w:r w:rsidRPr="003F04A7">
        <w:rPr>
          <w:rFonts w:eastAsiaTheme="majorEastAsia"/>
        </w:rPr>
        <w:noBreakHyphen/>
        <w:t>farm experimentation, technology transfer, digitalisation and precision agriculture</w:t>
      </w:r>
      <w:r w:rsidRPr="003F04A7">
        <w:t>, and they stressed that such initiatives are vital for adapting to climate change and evolving market demands.</w:t>
      </w:r>
    </w:p>
    <w:p w:rsidRPr="003F04A7" w:rsidR="00A2310B" w:rsidP="00A2310B" w:rsidRDefault="00A2310B" w14:paraId="2F563C52" w14:textId="77777777">
      <w:pPr>
        <w:spacing w:before="120" w:after="120" w:line="360" w:lineRule="auto"/>
        <w:contextualSpacing/>
      </w:pPr>
      <w:r w:rsidRPr="003F04A7">
        <w:t>At the same time, these actors underlined that implementation of knowledge</w:t>
      </w:r>
      <w:r w:rsidRPr="003F04A7">
        <w:noBreakHyphen/>
        <w:t xml:space="preserve">related measures in Italy is often </w:t>
      </w:r>
      <w:r w:rsidRPr="003F04A7">
        <w:rPr>
          <w:rFonts w:eastAsiaTheme="majorEastAsia"/>
        </w:rPr>
        <w:t>delayed and administratively heavy</w:t>
      </w:r>
      <w:r w:rsidRPr="003F04A7">
        <w:t>. They noted that it can take around two years between project application and start, so that by the time projects begin, initial needs or technologies may have changed, and producer organisations in the livestock sector warned that this lag can undermine the effectiveness of innovation projects designed to address rapidly evolving issues such as new diseases, market shocks or regulatory changes. Civil</w:t>
      </w:r>
      <w:r w:rsidRPr="003F04A7">
        <w:noBreakHyphen/>
        <w:t xml:space="preserve">society organisations dedicated to agrifood innovation and several producer bodies stressed that </w:t>
      </w:r>
      <w:r w:rsidRPr="003F04A7">
        <w:rPr>
          <w:rFonts w:eastAsiaTheme="majorEastAsia"/>
        </w:rPr>
        <w:t>small farms, young farmers and women</w:t>
      </w:r>
      <w:r w:rsidRPr="003F04A7">
        <w:rPr>
          <w:rFonts w:eastAsiaTheme="majorEastAsia"/>
        </w:rPr>
        <w:noBreakHyphen/>
        <w:t>led farms</w:t>
      </w:r>
      <w:r w:rsidRPr="003F04A7">
        <w:t xml:space="preserve"> often have less access to advisory services and innovation networks than larger, better</w:t>
      </w:r>
      <w:r w:rsidRPr="003F04A7">
        <w:noBreakHyphen/>
        <w:t xml:space="preserve">resourced enterprises, and they pointed out that without targeted outreach and support, training initiatives tend to benefit those already well organised and informed. They therefore argued that CAP training and AKIS instruments in Italy should actively include more vulnerable or less connected groups, for example through </w:t>
      </w:r>
      <w:r w:rsidRPr="003F04A7">
        <w:rPr>
          <w:rFonts w:eastAsiaTheme="majorEastAsia"/>
        </w:rPr>
        <w:t>local advisory hubs, peer</w:t>
      </w:r>
      <w:r w:rsidRPr="003F04A7">
        <w:rPr>
          <w:rFonts w:eastAsiaTheme="majorEastAsia"/>
        </w:rPr>
        <w:noBreakHyphen/>
        <w:t>to</w:t>
      </w:r>
      <w:r w:rsidRPr="003F04A7">
        <w:rPr>
          <w:rFonts w:eastAsiaTheme="majorEastAsia"/>
        </w:rPr>
        <w:noBreakHyphen/>
        <w:t>peer learning and tailored programmes</w:t>
      </w:r>
      <w:r w:rsidRPr="003F04A7">
        <w:t xml:space="preserve"> in inner and disadvantaged areas.</w:t>
      </w:r>
    </w:p>
    <w:p w:rsidRPr="003F04A7" w:rsidR="00A2310B" w:rsidP="00A2310B" w:rsidRDefault="00A2310B" w14:paraId="1A54DD20" w14:textId="77777777">
      <w:pPr>
        <w:spacing w:before="120" w:after="120" w:line="360" w:lineRule="auto"/>
        <w:contextualSpacing/>
      </w:pPr>
      <w:r w:rsidRPr="003F04A7">
        <w:t>Italian social</w:t>
      </w:r>
      <w:r w:rsidRPr="003F04A7">
        <w:noBreakHyphen/>
        <w:t>partner organisations considered knowledge</w:t>
      </w:r>
      <w:r w:rsidRPr="003F04A7">
        <w:noBreakHyphen/>
        <w:t xml:space="preserve">transfer tools strategically important but hampered by </w:t>
      </w:r>
      <w:r w:rsidRPr="003F04A7">
        <w:rPr>
          <w:rFonts w:eastAsiaTheme="majorEastAsia"/>
        </w:rPr>
        <w:t>fragmentation, bureaucratic access barriers</w:t>
      </w:r>
      <w:r w:rsidRPr="003F04A7">
        <w:t xml:space="preserve"> for small farms and insufficient long</w:t>
      </w:r>
      <w:r w:rsidRPr="003F04A7">
        <w:noBreakHyphen/>
        <w:t xml:space="preserve">term advisory support, while producer organisations reported that AKIS procedures suffer from long delays between project design and implementation, preventing timely adjustments and limiting dissemination of complete results. Other producer and supplier organisations emphasised that, although training is clearly important, evidence on impact remains insufficient and effectiveness depends on accessibility and adequate funding. The paying agency and coordinating authority recognised that </w:t>
      </w:r>
      <w:r w:rsidRPr="003F04A7">
        <w:rPr>
          <w:rFonts w:eastAsiaTheme="majorEastAsia"/>
        </w:rPr>
        <w:t>digitalisation and data interoperability</w:t>
      </w:r>
      <w:r w:rsidRPr="003F04A7">
        <w:t xml:space="preserve"> are now central to CAP implementation and monitoring, and reported that Italy has invested heavily in national agricultural information systems and in the use of the </w:t>
      </w:r>
      <w:r w:rsidRPr="003F04A7">
        <w:rPr>
          <w:rFonts w:eastAsiaTheme="majorEastAsia"/>
        </w:rPr>
        <w:t>Area Monitoring System</w:t>
      </w:r>
      <w:r w:rsidRPr="003F04A7">
        <w:t>, with centralised satellite</w:t>
      </w:r>
      <w:r w:rsidRPr="003F04A7">
        <w:noBreakHyphen/>
        <w:t>based checks for surface interventions reducing the need for on</w:t>
      </w:r>
      <w:r w:rsidRPr="003F04A7">
        <w:noBreakHyphen/>
        <w:t xml:space="preserve">farm administrative controls. According to this authority, further progress in digital tools, interoperability and </w:t>
      </w:r>
      <w:r w:rsidRPr="003F04A7">
        <w:rPr>
          <w:rFonts w:eastAsiaTheme="majorEastAsia"/>
        </w:rPr>
        <w:t>“report once” principles</w:t>
      </w:r>
      <w:r w:rsidRPr="003F04A7">
        <w:t xml:space="preserve"> could significantly decrease administrative burden for farmers and administrations, thereby improving the uptake and impact of CAP measures, including those related to knowledge and innovation.</w:t>
      </w:r>
    </w:p>
    <w:p w:rsidRPr="003F04A7" w:rsidR="00A2310B" w:rsidP="00A2310B" w:rsidRDefault="00A2310B" w14:paraId="44B3C51B" w14:textId="77777777">
      <w:pPr>
        <w:spacing w:before="120" w:after="120" w:line="360" w:lineRule="auto"/>
        <w:contextualSpacing/>
      </w:pPr>
    </w:p>
    <w:p w:rsidRPr="003F04A7" w:rsidR="00A2310B" w:rsidP="00A2310B" w:rsidRDefault="00A2310B" w14:paraId="3F9D644A" w14:textId="77777777">
      <w:pPr>
        <w:spacing w:before="120" w:after="120" w:line="360" w:lineRule="auto"/>
        <w:contextualSpacing/>
        <w:rPr>
          <w:b/>
          <w:bCs/>
          <w:u w:val="single"/>
        </w:rPr>
      </w:pPr>
      <w:r w:rsidRPr="003F04A7">
        <w:rPr>
          <w:rFonts w:eastAsiaTheme="majorEastAsia"/>
          <w:b/>
          <w:bCs/>
          <w:u w:val="single"/>
        </w:rPr>
        <w:t xml:space="preserve">Romania </w:t>
      </w:r>
    </w:p>
    <w:p w:rsidRPr="003F04A7" w:rsidR="00A2310B" w:rsidP="00A2310B" w:rsidRDefault="00A2310B" w14:paraId="141D4FAA" w14:textId="77777777">
      <w:pPr>
        <w:spacing w:before="120" w:after="120" w:line="360" w:lineRule="auto"/>
        <w:contextualSpacing/>
        <w:rPr>
          <w:b/>
          <w:bCs/>
          <w:i/>
          <w:iCs/>
        </w:rPr>
      </w:pPr>
      <w:r w:rsidRPr="003F04A7">
        <w:rPr>
          <w:b/>
          <w:bCs/>
          <w:i/>
          <w:iCs/>
          <w:lang w:val="fr-BE"/>
        </w:rPr>
        <w:t xml:space="preserve">In brief: </w:t>
      </w:r>
    </w:p>
    <w:p w:rsidRPr="003F04A7" w:rsidR="00A2310B" w:rsidP="008338C6" w:rsidRDefault="00A2310B" w14:paraId="4385EBFF" w14:textId="77777777">
      <w:pPr>
        <w:numPr>
          <w:ilvl w:val="0"/>
          <w:numId w:val="34"/>
        </w:numPr>
        <w:spacing w:before="120" w:after="120" w:line="360" w:lineRule="auto"/>
        <w:contextualSpacing/>
        <w:rPr>
          <w:i/>
          <w:iCs/>
        </w:rPr>
      </w:pPr>
      <w:r w:rsidRPr="003F04A7">
        <w:rPr>
          <w:rFonts w:eastAsiaTheme="majorEastAsia"/>
          <w:b/>
          <w:bCs/>
          <w:i/>
          <w:iCs/>
        </w:rPr>
        <w:t>Weak advisory/extension services as major structural barrier</w:t>
      </w:r>
    </w:p>
    <w:p w:rsidRPr="003F04A7" w:rsidR="00A2310B" w:rsidP="008338C6" w:rsidRDefault="00A2310B" w14:paraId="03BB7B2B" w14:textId="77777777">
      <w:pPr>
        <w:numPr>
          <w:ilvl w:val="0"/>
          <w:numId w:val="34"/>
        </w:numPr>
        <w:spacing w:before="120" w:after="120" w:line="360" w:lineRule="auto"/>
        <w:contextualSpacing/>
        <w:rPr>
          <w:i/>
          <w:iCs/>
        </w:rPr>
      </w:pPr>
      <w:r w:rsidRPr="003F04A7">
        <w:rPr>
          <w:rFonts w:eastAsiaTheme="majorEastAsia"/>
          <w:b/>
          <w:bCs/>
          <w:i/>
          <w:iCs/>
        </w:rPr>
        <w:t>Dependence on private input suppliers for advice</w:t>
      </w:r>
    </w:p>
    <w:p w:rsidRPr="003F04A7" w:rsidR="00A2310B" w:rsidP="008338C6" w:rsidRDefault="00A2310B" w14:paraId="4A70D8D1" w14:textId="77777777">
      <w:pPr>
        <w:numPr>
          <w:ilvl w:val="0"/>
          <w:numId w:val="34"/>
        </w:numPr>
        <w:spacing w:before="120" w:after="120" w:line="360" w:lineRule="auto"/>
        <w:contextualSpacing/>
        <w:rPr>
          <w:i/>
          <w:iCs/>
        </w:rPr>
      </w:pPr>
      <w:r w:rsidRPr="003F04A7">
        <w:rPr>
          <w:rFonts w:eastAsiaTheme="majorEastAsia"/>
          <w:b/>
          <w:bCs/>
          <w:i/>
          <w:iCs/>
        </w:rPr>
        <w:t>Weak link between universities and farmers despite strong expertise</w:t>
      </w:r>
    </w:p>
    <w:p w:rsidRPr="003F04A7" w:rsidR="00A2310B" w:rsidP="008338C6" w:rsidRDefault="00A2310B" w14:paraId="663AAC9B" w14:textId="77777777">
      <w:pPr>
        <w:numPr>
          <w:ilvl w:val="0"/>
          <w:numId w:val="34"/>
        </w:numPr>
        <w:spacing w:before="120" w:after="120" w:line="360" w:lineRule="auto"/>
        <w:contextualSpacing/>
        <w:rPr>
          <w:i/>
          <w:iCs/>
        </w:rPr>
      </w:pPr>
      <w:r w:rsidRPr="003F04A7">
        <w:rPr>
          <w:rFonts w:eastAsiaTheme="majorEastAsia"/>
          <w:b/>
          <w:bCs/>
          <w:i/>
          <w:iCs/>
        </w:rPr>
        <w:t>Pilot advisory centres emerging from universities</w:t>
      </w:r>
    </w:p>
    <w:p w:rsidRPr="003F04A7" w:rsidR="00A2310B" w:rsidP="008338C6" w:rsidRDefault="00A2310B" w14:paraId="73FC989D" w14:textId="77777777">
      <w:pPr>
        <w:numPr>
          <w:ilvl w:val="0"/>
          <w:numId w:val="34"/>
        </w:numPr>
        <w:spacing w:before="120" w:after="120" w:line="360" w:lineRule="auto"/>
        <w:contextualSpacing/>
        <w:rPr>
          <w:i/>
          <w:iCs/>
        </w:rPr>
      </w:pPr>
      <w:r w:rsidRPr="003F04A7">
        <w:rPr>
          <w:rFonts w:eastAsiaTheme="majorEastAsia"/>
          <w:b/>
          <w:bCs/>
          <w:i/>
          <w:iCs/>
        </w:rPr>
        <w:t xml:space="preserve">Training measures launched very late </w:t>
      </w:r>
    </w:p>
    <w:p w:rsidRPr="003F04A7" w:rsidR="00A2310B" w:rsidP="008338C6" w:rsidRDefault="00A2310B" w14:paraId="3C77A4DD" w14:textId="77777777">
      <w:pPr>
        <w:numPr>
          <w:ilvl w:val="0"/>
          <w:numId w:val="34"/>
        </w:numPr>
        <w:spacing w:before="120" w:after="120" w:line="360" w:lineRule="auto"/>
        <w:contextualSpacing/>
      </w:pPr>
      <w:r w:rsidRPr="003F04A7">
        <w:rPr>
          <w:rFonts w:eastAsiaTheme="majorEastAsia"/>
          <w:b/>
          <w:bCs/>
          <w:i/>
          <w:iCs/>
        </w:rPr>
        <w:t>Need to start programmes with training as foundation</w:t>
      </w:r>
    </w:p>
    <w:p w:rsidRPr="003F04A7" w:rsidR="00A2310B" w:rsidP="00A2310B" w:rsidRDefault="00A2310B" w14:paraId="54FC866E" w14:textId="77777777">
      <w:pPr>
        <w:spacing w:before="120" w:after="120" w:line="360" w:lineRule="auto"/>
        <w:ind w:left="720"/>
        <w:contextualSpacing/>
        <w:rPr>
          <w:b/>
          <w:bCs/>
        </w:rPr>
      </w:pPr>
    </w:p>
    <w:p w:rsidRPr="003F04A7" w:rsidR="00A2310B" w:rsidP="00A2310B" w:rsidRDefault="00A2310B" w14:paraId="76BE031F" w14:textId="77777777">
      <w:pPr>
        <w:spacing w:before="120" w:after="120" w:line="360" w:lineRule="auto"/>
        <w:contextualSpacing/>
      </w:pPr>
      <w:r w:rsidRPr="003F04A7">
        <w:t xml:space="preserve">Stakeholders in Romania, including academia, farmers’ organisations and rural NGOs, consistently expressed concern about the </w:t>
      </w:r>
      <w:r w:rsidRPr="003F04A7">
        <w:rPr>
          <w:rFonts w:eastAsiaTheme="majorEastAsia"/>
        </w:rPr>
        <w:t>weakness of advisory and extension services</w:t>
      </w:r>
      <w:r w:rsidRPr="003F04A7">
        <w:t xml:space="preserve"> and their impact on the effectiveness of CAP training and knowledge</w:t>
      </w:r>
      <w:r w:rsidRPr="003F04A7">
        <w:noBreakHyphen/>
        <w:t>exchange measures. They pointed out that in the absence of a robust public advisory system, most farmers, especially small and medium</w:t>
      </w:r>
      <w:r w:rsidRPr="003F04A7">
        <w:noBreakHyphen/>
        <w:t xml:space="preserve">sized ones, rely on </w:t>
      </w:r>
      <w:r w:rsidRPr="003F04A7">
        <w:rPr>
          <w:rFonts w:eastAsiaTheme="majorEastAsia"/>
        </w:rPr>
        <w:t>input suppliers, large private companies or sporadic NGO projects</w:t>
      </w:r>
      <w:r w:rsidRPr="003F04A7">
        <w:t xml:space="preserve"> for technical advice, which can lead to biased or incomplete information, and they underlined that Romania has several agricultural universities and research institutes with high levels of expertise, but that links between these institutions and ordinary farmers are weak and insufficiently supported by CAP instruments.</w:t>
      </w:r>
    </w:p>
    <w:p w:rsidRPr="003F04A7" w:rsidR="00A2310B" w:rsidP="00A2310B" w:rsidRDefault="00A2310B" w14:paraId="728AC24E" w14:textId="77777777">
      <w:pPr>
        <w:spacing w:before="120" w:after="120" w:line="360" w:lineRule="auto"/>
        <w:contextualSpacing/>
      </w:pPr>
      <w:r w:rsidRPr="003F04A7">
        <w:t xml:space="preserve">Academic stakeholders reported that universities have initiated </w:t>
      </w:r>
      <w:r w:rsidRPr="003F04A7">
        <w:rPr>
          <w:rFonts w:eastAsiaTheme="majorEastAsia"/>
        </w:rPr>
        <w:t>pilot projects</w:t>
      </w:r>
      <w:r w:rsidRPr="003F04A7">
        <w:t xml:space="preserve">, often with philanthropic or external funding, to create advisory centres and assess farmers’ needs in different regions, offering independent advice on agronomy, animal husbandry, environmental practices and farm management. Based on these experiences, they proposed that future CAP programmes should explicitly fund </w:t>
      </w:r>
      <w:r w:rsidRPr="003F04A7">
        <w:rPr>
          <w:rFonts w:eastAsiaTheme="majorEastAsia"/>
        </w:rPr>
        <w:t>advisory services hosted by universities or neutral institutions</w:t>
      </w:r>
      <w:r w:rsidRPr="003F04A7">
        <w:t xml:space="preserve"> to provide farmers with up</w:t>
      </w:r>
      <w:r w:rsidRPr="003F04A7">
        <w:noBreakHyphen/>
        <w:t>to</w:t>
      </w:r>
      <w:r w:rsidRPr="003F04A7">
        <w:noBreakHyphen/>
        <w:t>date knowledge and innovations, including precision agriculture and climate</w:t>
      </w:r>
      <w:r w:rsidRPr="003F04A7">
        <w:noBreakHyphen/>
        <w:t>resilient practices. All stakeholders converged on the view that training and knowledge</w:t>
      </w:r>
      <w:r w:rsidRPr="003F04A7">
        <w:noBreakHyphen/>
        <w:t xml:space="preserve">exchange measures under the current CAP have been </w:t>
      </w:r>
      <w:r w:rsidRPr="003F04A7">
        <w:rPr>
          <w:rFonts w:eastAsiaTheme="majorEastAsia"/>
        </w:rPr>
        <w:t>launched late</w:t>
      </w:r>
      <w:r w:rsidRPr="003F04A7">
        <w:t xml:space="preserve">, are administratively heavy and have not yet delivered their full potential, and they called for simpler, more flexible instruments for </w:t>
      </w:r>
      <w:r w:rsidRPr="003F04A7">
        <w:rPr>
          <w:rFonts w:eastAsiaTheme="majorEastAsia"/>
        </w:rPr>
        <w:t>farmer</w:t>
      </w:r>
      <w:r w:rsidRPr="003F04A7">
        <w:rPr>
          <w:rFonts w:eastAsiaTheme="majorEastAsia"/>
        </w:rPr>
        <w:noBreakHyphen/>
        <w:t>led training, exchanges and networks</w:t>
      </w:r>
      <w:r w:rsidRPr="003F04A7">
        <w:t xml:space="preserve"> aligned with the AKIS objective.</w:t>
      </w:r>
    </w:p>
    <w:p w:rsidRPr="003F04A7" w:rsidR="00A2310B" w:rsidP="00A2310B" w:rsidRDefault="00A2310B" w14:paraId="504D28E4" w14:textId="77777777">
      <w:pPr>
        <w:spacing w:before="120" w:after="120" w:line="360" w:lineRule="auto"/>
        <w:contextualSpacing/>
      </w:pPr>
      <w:r w:rsidRPr="003F04A7">
        <w:t>In the written contribution, a cooperative representative from Romania highlighted that specific training measures (</w:t>
      </w:r>
      <w:r w:rsidRPr="003F04A7">
        <w:rPr>
          <w:rFonts w:eastAsiaTheme="majorEastAsia"/>
        </w:rPr>
        <w:t>DR 37 and DR 38</w:t>
      </w:r>
      <w:r w:rsidRPr="003F04A7">
        <w:t xml:space="preserve">) are being launched only near the end of the current programme period, which will severely limit their impact, and argued that if future programmes do not </w:t>
      </w:r>
      <w:r w:rsidRPr="003F04A7">
        <w:rPr>
          <w:rFonts w:eastAsiaTheme="majorEastAsia"/>
        </w:rPr>
        <w:t>begin with training and educational measures</w:t>
      </w:r>
      <w:r w:rsidRPr="003F04A7">
        <w:t xml:space="preserve">, such interventions may prove ineffective and their budgets would be better redirected to measures with greater impact. The contribution emphasised that in Romania, prioritising </w:t>
      </w:r>
      <w:r w:rsidRPr="003F04A7">
        <w:rPr>
          <w:rFonts w:eastAsiaTheme="majorEastAsia"/>
        </w:rPr>
        <w:t>early and well</w:t>
      </w:r>
      <w:r w:rsidRPr="003F04A7">
        <w:rPr>
          <w:rFonts w:eastAsiaTheme="majorEastAsia"/>
        </w:rPr>
        <w:noBreakHyphen/>
        <w:t>resourced training and knowledge</w:t>
      </w:r>
      <w:r w:rsidRPr="003F04A7">
        <w:rPr>
          <w:rFonts w:eastAsiaTheme="majorEastAsia"/>
        </w:rPr>
        <w:noBreakHyphen/>
        <w:t>exchange initiatives</w:t>
      </w:r>
      <w:r w:rsidRPr="003F04A7">
        <w:t>, particularly for cooperatives and small farmers, is key to improving the effectiveness of CAP interventions.</w:t>
      </w:r>
    </w:p>
    <w:p w:rsidRPr="003F04A7" w:rsidR="00A2310B" w:rsidP="00A2310B" w:rsidRDefault="00A2310B" w14:paraId="3B2684BA" w14:textId="77777777">
      <w:pPr>
        <w:spacing w:before="120" w:after="120" w:line="360" w:lineRule="auto"/>
        <w:contextualSpacing/>
      </w:pPr>
    </w:p>
    <w:p w:rsidRPr="003F04A7" w:rsidR="00A2310B" w:rsidP="00A2310B" w:rsidRDefault="00A2310B" w14:paraId="4FBE9B80" w14:textId="77777777">
      <w:pPr>
        <w:spacing w:before="120" w:after="120" w:line="360" w:lineRule="auto"/>
        <w:contextualSpacing/>
        <w:rPr>
          <w:b/>
          <w:bCs/>
          <w:u w:val="single"/>
        </w:rPr>
      </w:pPr>
      <w:r w:rsidRPr="003F04A7">
        <w:rPr>
          <w:rFonts w:eastAsiaTheme="majorEastAsia"/>
          <w:b/>
          <w:bCs/>
          <w:u w:val="single"/>
        </w:rPr>
        <w:t xml:space="preserve">Spain </w:t>
      </w:r>
    </w:p>
    <w:p w:rsidRPr="003F04A7" w:rsidR="00A2310B" w:rsidP="00A2310B" w:rsidRDefault="00A2310B" w14:paraId="5E6065B9" w14:textId="77777777">
      <w:pPr>
        <w:spacing w:before="120" w:after="120" w:line="360" w:lineRule="auto"/>
        <w:contextualSpacing/>
        <w:rPr>
          <w:b/>
          <w:bCs/>
          <w:i/>
          <w:iCs/>
        </w:rPr>
      </w:pPr>
      <w:r w:rsidRPr="003F04A7">
        <w:rPr>
          <w:b/>
          <w:bCs/>
          <w:i/>
          <w:iCs/>
          <w:lang w:val="fr-BE"/>
        </w:rPr>
        <w:t>In brief:</w:t>
      </w:r>
    </w:p>
    <w:p w:rsidRPr="003F04A7" w:rsidR="00A2310B" w:rsidP="008338C6" w:rsidRDefault="00A2310B" w14:paraId="332B5D73" w14:textId="77777777">
      <w:pPr>
        <w:numPr>
          <w:ilvl w:val="0"/>
          <w:numId w:val="35"/>
        </w:numPr>
        <w:spacing w:before="120" w:after="120" w:line="360" w:lineRule="auto"/>
        <w:contextualSpacing/>
        <w:rPr>
          <w:i/>
          <w:iCs/>
        </w:rPr>
      </w:pPr>
      <w:r w:rsidRPr="003F04A7">
        <w:rPr>
          <w:rFonts w:eastAsiaTheme="majorEastAsia"/>
          <w:b/>
          <w:bCs/>
          <w:i/>
          <w:iCs/>
        </w:rPr>
        <w:t>Training, advisory support and knowledge exchange seen as essential</w:t>
      </w:r>
    </w:p>
    <w:p w:rsidRPr="003F04A7" w:rsidR="00A2310B" w:rsidP="008338C6" w:rsidRDefault="00A2310B" w14:paraId="21ACC631" w14:textId="77777777">
      <w:pPr>
        <w:numPr>
          <w:ilvl w:val="0"/>
          <w:numId w:val="35"/>
        </w:numPr>
        <w:spacing w:before="120" w:after="120" w:line="360" w:lineRule="auto"/>
        <w:contextualSpacing/>
        <w:rPr>
          <w:i/>
          <w:iCs/>
        </w:rPr>
      </w:pPr>
      <w:r w:rsidRPr="003F04A7">
        <w:rPr>
          <w:rFonts w:eastAsiaTheme="majorEastAsia"/>
          <w:b/>
          <w:bCs/>
          <w:i/>
          <w:iCs/>
        </w:rPr>
        <w:t>AKIS recognised but needs better adaptation to farmers’ realities</w:t>
      </w:r>
    </w:p>
    <w:p w:rsidRPr="003F04A7" w:rsidR="00A2310B" w:rsidP="008338C6" w:rsidRDefault="00A2310B" w14:paraId="7C3C0F3A" w14:textId="77777777">
      <w:pPr>
        <w:numPr>
          <w:ilvl w:val="0"/>
          <w:numId w:val="35"/>
        </w:numPr>
        <w:spacing w:before="120" w:after="120" w:line="360" w:lineRule="auto"/>
        <w:contextualSpacing/>
        <w:rPr>
          <w:i/>
          <w:iCs/>
        </w:rPr>
      </w:pPr>
      <w:r w:rsidRPr="003F04A7">
        <w:rPr>
          <w:rFonts w:eastAsiaTheme="majorEastAsia"/>
          <w:b/>
          <w:bCs/>
          <w:i/>
          <w:iCs/>
        </w:rPr>
        <w:t>Regional AKIS models combining research, training and advisory networks</w:t>
      </w:r>
    </w:p>
    <w:p w:rsidRPr="003F04A7" w:rsidR="00A2310B" w:rsidP="008338C6" w:rsidRDefault="00A2310B" w14:paraId="27212493" w14:textId="77777777">
      <w:pPr>
        <w:numPr>
          <w:ilvl w:val="0"/>
          <w:numId w:val="35"/>
        </w:numPr>
        <w:spacing w:before="120" w:after="120" w:line="360" w:lineRule="auto"/>
        <w:contextualSpacing/>
        <w:rPr>
          <w:i/>
          <w:iCs/>
        </w:rPr>
      </w:pPr>
      <w:r w:rsidRPr="003F04A7">
        <w:rPr>
          <w:rFonts w:eastAsiaTheme="majorEastAsia"/>
          <w:b/>
          <w:bCs/>
          <w:i/>
          <w:iCs/>
        </w:rPr>
        <w:t>Digital skills and thematic training across sectors (e.g. dehesa, olive oil)</w:t>
      </w:r>
    </w:p>
    <w:p w:rsidRPr="003F04A7" w:rsidR="00A2310B" w:rsidP="008338C6" w:rsidRDefault="00A2310B" w14:paraId="3D84E2A9" w14:textId="77777777">
      <w:pPr>
        <w:numPr>
          <w:ilvl w:val="0"/>
          <w:numId w:val="35"/>
        </w:numPr>
        <w:spacing w:before="120" w:after="120" w:line="360" w:lineRule="auto"/>
        <w:contextualSpacing/>
        <w:rPr>
          <w:i/>
          <w:iCs/>
        </w:rPr>
      </w:pPr>
      <w:r w:rsidRPr="003F04A7">
        <w:rPr>
          <w:rFonts w:eastAsiaTheme="majorEastAsia"/>
          <w:b/>
          <w:bCs/>
          <w:i/>
          <w:iCs/>
        </w:rPr>
        <w:t>Insufficient communication and technical complexity reduce uptake</w:t>
      </w:r>
    </w:p>
    <w:p w:rsidRPr="003F04A7" w:rsidR="00A2310B" w:rsidP="008338C6" w:rsidRDefault="00A2310B" w14:paraId="2DF83D45" w14:textId="77777777">
      <w:pPr>
        <w:numPr>
          <w:ilvl w:val="0"/>
          <w:numId w:val="35"/>
        </w:numPr>
        <w:spacing w:before="120" w:after="120" w:line="360" w:lineRule="auto"/>
        <w:contextualSpacing/>
        <w:rPr>
          <w:i/>
          <w:iCs/>
        </w:rPr>
      </w:pPr>
      <w:r w:rsidRPr="003F04A7">
        <w:rPr>
          <w:rFonts w:eastAsiaTheme="majorEastAsia"/>
          <w:b/>
          <w:bCs/>
          <w:i/>
          <w:iCs/>
        </w:rPr>
        <w:t>Peer learning via cooperatives highly effective</w:t>
      </w:r>
    </w:p>
    <w:p w:rsidRPr="003F04A7" w:rsidR="00A2310B" w:rsidP="008338C6" w:rsidRDefault="00A2310B" w14:paraId="27534BAC" w14:textId="77777777">
      <w:pPr>
        <w:numPr>
          <w:ilvl w:val="0"/>
          <w:numId w:val="35"/>
        </w:numPr>
        <w:spacing w:before="120" w:after="120" w:line="360" w:lineRule="auto"/>
        <w:contextualSpacing/>
      </w:pPr>
      <w:r w:rsidRPr="003F04A7">
        <w:rPr>
          <w:rFonts w:eastAsiaTheme="majorEastAsia"/>
          <w:b/>
          <w:bCs/>
          <w:i/>
          <w:iCs/>
        </w:rPr>
        <w:t>Policy predictability and accessible systems vital for adoption</w:t>
      </w:r>
    </w:p>
    <w:p w:rsidRPr="00A2310B" w:rsidR="00A2310B" w:rsidP="00A2310B" w:rsidRDefault="00A2310B" w14:paraId="418AC386" w14:textId="77777777">
      <w:pPr>
        <w:spacing w:before="120" w:after="120" w:line="360" w:lineRule="auto"/>
        <w:contextualSpacing/>
        <w:rPr>
          <w:b/>
          <w:bCs/>
        </w:rPr>
      </w:pPr>
    </w:p>
    <w:p w:rsidRPr="003F04A7" w:rsidR="00A2310B" w:rsidP="00A2310B" w:rsidRDefault="00A2310B" w14:paraId="037BD4CF" w14:textId="77777777">
      <w:pPr>
        <w:spacing w:before="120" w:after="120" w:line="360" w:lineRule="auto"/>
        <w:contextualSpacing/>
      </w:pPr>
      <w:r w:rsidRPr="003F04A7">
        <w:t>In Spain, employer organisations, public authorities, social partners and civil</w:t>
      </w:r>
      <w:r w:rsidRPr="003F04A7">
        <w:noBreakHyphen/>
        <w:t xml:space="preserve">society organisations broadly agreed that </w:t>
      </w:r>
      <w:r w:rsidRPr="003F04A7">
        <w:rPr>
          <w:rFonts w:eastAsiaTheme="majorEastAsia"/>
        </w:rPr>
        <w:t>training, advisory support and knowledge exchange</w:t>
      </w:r>
      <w:r w:rsidRPr="003F04A7">
        <w:t xml:space="preserve"> are critical to the effective delivery of the CAP, particularly in light of increasing climate pressure, technological change and policy complexity. Stakeholders recognised that </w:t>
      </w:r>
      <w:r w:rsidRPr="003F04A7">
        <w:rPr>
          <w:rFonts w:eastAsiaTheme="majorEastAsia"/>
        </w:rPr>
        <w:t>agricultural knowledge and innovation systems (AKIS)</w:t>
      </w:r>
      <w:r w:rsidRPr="003F04A7">
        <w:t xml:space="preserve"> constitute a positive element of the current CAP framework, but emphasised that these systems must be better adapted to the practical needs of farmers and rural actors, including smaller farms, women, seasonal workers and new entrants, who often face higher barriers in accessing relevant, timely and locally adapted training and advice.</w:t>
      </w:r>
    </w:p>
    <w:p w:rsidRPr="003F04A7" w:rsidR="00A2310B" w:rsidP="00A2310B" w:rsidRDefault="00A2310B" w14:paraId="409FB69B" w14:textId="77777777">
      <w:pPr>
        <w:spacing w:before="120" w:after="120" w:line="360" w:lineRule="auto"/>
        <w:contextualSpacing/>
      </w:pPr>
      <w:r w:rsidRPr="003F04A7">
        <w:t xml:space="preserve">Regional public authorities described </w:t>
      </w:r>
      <w:r w:rsidRPr="003F04A7">
        <w:rPr>
          <w:rFonts w:eastAsiaTheme="majorEastAsia"/>
        </w:rPr>
        <w:t>regional AKIS implementation approaches</w:t>
      </w:r>
      <w:r w:rsidRPr="003F04A7">
        <w:t xml:space="preserve"> that combine stable advisory services, networks for collaboration among organisations, administrations, advisors and researchers, and specific support for knowledge exchange on environmental protection, climate adaptation and rural development. They highlighted the role of </w:t>
      </w:r>
      <w:r w:rsidRPr="003F04A7">
        <w:rPr>
          <w:rFonts w:eastAsiaTheme="majorEastAsia"/>
        </w:rPr>
        <w:t>dedicated research and training institutes</w:t>
      </w:r>
      <w:r w:rsidRPr="003F04A7">
        <w:t xml:space="preserve"> in providing practical training, demonstration activities and close advisory support that facilitate technological adoption, competitiveness and the uptake of sustainable practices, stressing that such institutional efforts are considered strategic for the agricultural sector.</w:t>
      </w:r>
    </w:p>
    <w:p w:rsidRPr="003F04A7" w:rsidR="00A2310B" w:rsidP="00A2310B" w:rsidRDefault="00A2310B" w14:paraId="4A2D34FF" w14:textId="77777777">
      <w:pPr>
        <w:spacing w:before="120" w:after="120" w:line="360" w:lineRule="auto"/>
        <w:contextualSpacing/>
      </w:pPr>
      <w:r w:rsidRPr="003F04A7">
        <w:t xml:space="preserve">National public authorities reported </w:t>
      </w:r>
      <w:r w:rsidRPr="003F04A7">
        <w:rPr>
          <w:rFonts w:eastAsiaTheme="majorEastAsia"/>
        </w:rPr>
        <w:t>supra</w:t>
      </w:r>
      <w:r w:rsidRPr="003F04A7">
        <w:rPr>
          <w:rFonts w:eastAsiaTheme="majorEastAsia"/>
        </w:rPr>
        <w:noBreakHyphen/>
        <w:t>regional interventions</w:t>
      </w:r>
      <w:r w:rsidRPr="003F04A7">
        <w:t xml:space="preserve"> for knowledge exchange, information and training targeting farmers, foresters, advisors and other rural actors. These interventions include activities to </w:t>
      </w:r>
      <w:r w:rsidRPr="003F04A7">
        <w:rPr>
          <w:rFonts w:eastAsiaTheme="majorEastAsia"/>
        </w:rPr>
        <w:t>improve digital skills</w:t>
      </w:r>
      <w:r w:rsidRPr="003F04A7">
        <w:t xml:space="preserve">, demonstration events on digital transformation and knowledge exchange on topics such as organic production, short supply chains, quality and sustainability in olive oil, management of dehesa systems and </w:t>
      </w:r>
      <w:r w:rsidRPr="003F04A7">
        <w:rPr>
          <w:rFonts w:eastAsiaTheme="majorEastAsia"/>
        </w:rPr>
        <w:t>irrigation optimisation</w:t>
      </w:r>
      <w:r w:rsidRPr="003F04A7">
        <w:t>. Authorities noted that initial calls generated moderate demand due to limited awareness and management complexity, but reached diverse profiles and rely on satisfaction surveys for further evaluation.</w:t>
      </w:r>
    </w:p>
    <w:p w:rsidRPr="003F04A7" w:rsidR="00A2310B" w:rsidP="00A2310B" w:rsidRDefault="00A2310B" w14:paraId="4356E890" w14:textId="77777777">
      <w:pPr>
        <w:spacing w:before="120" w:after="120" w:line="360" w:lineRule="auto"/>
        <w:contextualSpacing/>
      </w:pPr>
      <w:r w:rsidRPr="003F04A7">
        <w:t>Civil</w:t>
      </w:r>
      <w:r w:rsidRPr="003F04A7">
        <w:noBreakHyphen/>
        <w:t xml:space="preserve">society organisations, social partners and employer representatives stressed that knowledge transfer, training and advisory services are crucial for farmers’ understanding and uptake of CAP instruments, including </w:t>
      </w:r>
      <w:r w:rsidRPr="003F04A7">
        <w:rPr>
          <w:rFonts w:eastAsiaTheme="majorEastAsia"/>
        </w:rPr>
        <w:t>eco</w:t>
      </w:r>
      <w:r w:rsidRPr="003F04A7">
        <w:rPr>
          <w:rFonts w:eastAsiaTheme="majorEastAsia"/>
        </w:rPr>
        <w:noBreakHyphen/>
        <w:t>schemes and environmental practices</w:t>
      </w:r>
      <w:r w:rsidRPr="003F04A7">
        <w:t xml:space="preserve">. They observed that insufficient communication, technical complexity and misinformation have sometimes limited participation, and they called for </w:t>
      </w:r>
      <w:r w:rsidRPr="003F04A7">
        <w:rPr>
          <w:rFonts w:eastAsiaTheme="majorEastAsia"/>
        </w:rPr>
        <w:t>stronger advisory systems, improved digital competencies, enhanced cooperation with research institutions and support for farmer</w:t>
      </w:r>
      <w:r w:rsidRPr="003F04A7">
        <w:rPr>
          <w:rFonts w:eastAsiaTheme="majorEastAsia"/>
        </w:rPr>
        <w:noBreakHyphen/>
        <w:t>to</w:t>
      </w:r>
      <w:r w:rsidRPr="003F04A7">
        <w:rPr>
          <w:rFonts w:eastAsiaTheme="majorEastAsia"/>
        </w:rPr>
        <w:noBreakHyphen/>
        <w:t>farmer learning</w:t>
      </w:r>
      <w:r w:rsidRPr="003F04A7">
        <w:t xml:space="preserve"> and cooperative networks. Stakeholders highlighted that peer learning through farmer networks and cooperatives is often particularly effective in building trust and encouraging the adoption of innovative, climate</w:t>
      </w:r>
      <w:r w:rsidRPr="003F04A7">
        <w:noBreakHyphen/>
        <w:t>smart and socially responsible practices adapted to local conditions.</w:t>
      </w:r>
    </w:p>
    <w:p w:rsidRPr="003F04A7" w:rsidR="00A2310B" w:rsidP="00A2310B" w:rsidRDefault="00A2310B" w14:paraId="7824B28D" w14:textId="77777777">
      <w:pPr>
        <w:spacing w:before="120" w:after="120" w:line="360" w:lineRule="auto"/>
        <w:contextualSpacing/>
      </w:pPr>
      <w:r w:rsidRPr="003F04A7">
        <w:t>Several civil</w:t>
      </w:r>
      <w:r w:rsidRPr="003F04A7">
        <w:noBreakHyphen/>
        <w:t>society organisations underlined that farmers are more likely to adopt sustainable and climate</w:t>
      </w:r>
      <w:r w:rsidRPr="003F04A7">
        <w:noBreakHyphen/>
        <w:t xml:space="preserve">smart practices when they perceive the policy environment as </w:t>
      </w:r>
      <w:r w:rsidRPr="003F04A7">
        <w:rPr>
          <w:rFonts w:eastAsiaTheme="majorEastAsia"/>
        </w:rPr>
        <w:t>fair, predictable and accessible</w:t>
      </w:r>
      <w:r w:rsidRPr="003F04A7">
        <w:t>, and when advisory and training systems take into account their actual decision</w:t>
      </w:r>
      <w:r w:rsidRPr="003F04A7">
        <w:noBreakHyphen/>
        <w:t>making context, including administrative burden, labour availability, value</w:t>
      </w:r>
      <w:r w:rsidRPr="003F04A7">
        <w:noBreakHyphen/>
        <w:t xml:space="preserve">chain structures and levels of trust in institutions. They suggested that the interim CAP evaluation should examine how knowledge and innovation support interacts with </w:t>
      </w:r>
      <w:r w:rsidRPr="003F04A7">
        <w:rPr>
          <w:rFonts w:eastAsiaTheme="majorEastAsia"/>
        </w:rPr>
        <w:t>behavioural and contextual factors</w:t>
      </w:r>
      <w:r w:rsidRPr="003F04A7">
        <w:t xml:space="preserve"> that influence practice uptake on farms, arguing that the mere existence of training measures does not guarantee broad or lasting change if framework conditions remain unfavourable.</w:t>
      </w:r>
    </w:p>
    <w:p w:rsidRPr="00D43636" w:rsidR="004D3251" w:rsidP="00522A18" w:rsidRDefault="004D3251" w14:paraId="7580073E" w14:textId="77777777">
      <w:pPr>
        <w:spacing w:before="120" w:after="120" w:line="360" w:lineRule="auto"/>
        <w:rPr>
          <w:lang w:val="en-GB"/>
        </w:rPr>
      </w:pPr>
    </w:p>
    <w:p w:rsidRPr="004F3938" w:rsidR="0010552B" w:rsidP="00522A18" w:rsidRDefault="0010552B" w14:paraId="7ABF517B" w14:textId="77777777">
      <w:pPr>
        <w:pStyle w:val="Heading2"/>
        <w:spacing w:before="120" w:after="120" w:line="360" w:lineRule="auto"/>
        <w:ind w:left="720"/>
        <w:rPr>
          <w:i/>
          <w:iCs/>
          <w:lang w:val="en-GB"/>
        </w:rPr>
      </w:pPr>
      <w:bookmarkStart w:name="_Toc224750038" w:id="26"/>
      <w:r w:rsidRPr="004F3938">
        <w:rPr>
          <w:i/>
          <w:iCs/>
          <w:lang w:val="en-GB"/>
        </w:rPr>
        <w:t>Factors Influencing CAP Performance</w:t>
      </w:r>
      <w:bookmarkEnd w:id="26"/>
    </w:p>
    <w:p w:rsidRPr="00A2310B" w:rsidR="00A2310B" w:rsidP="00A2310B" w:rsidRDefault="00A2310B" w14:paraId="3712E6A7" w14:textId="77777777">
      <w:pPr>
        <w:spacing w:before="120" w:after="120" w:line="360" w:lineRule="auto"/>
        <w:contextualSpacing/>
        <w:rPr>
          <w:b/>
          <w:bCs/>
          <w:u w:val="single"/>
        </w:rPr>
      </w:pPr>
      <w:r w:rsidRPr="00A2310B">
        <w:rPr>
          <w:b/>
          <w:bCs/>
          <w:u w:val="single"/>
        </w:rPr>
        <w:t xml:space="preserve">Austria </w:t>
      </w:r>
    </w:p>
    <w:p w:rsidRPr="00A2310B" w:rsidR="00A2310B" w:rsidP="00A2310B" w:rsidRDefault="00A2310B" w14:paraId="6B27575A" w14:textId="77777777">
      <w:pPr>
        <w:spacing w:before="120" w:after="120" w:line="360" w:lineRule="auto"/>
        <w:contextualSpacing/>
        <w:rPr>
          <w:b/>
          <w:bCs/>
          <w:i/>
          <w:iCs/>
        </w:rPr>
      </w:pPr>
      <w:r w:rsidRPr="00A2310B">
        <w:rPr>
          <w:b/>
          <w:bCs/>
          <w:i/>
          <w:iCs/>
        </w:rPr>
        <w:t>In brief:</w:t>
      </w:r>
    </w:p>
    <w:p w:rsidRPr="00A2310B" w:rsidR="00A2310B" w:rsidP="008338C6" w:rsidRDefault="00A2310B" w14:paraId="5F4F0ADC" w14:textId="77777777">
      <w:pPr>
        <w:numPr>
          <w:ilvl w:val="0"/>
          <w:numId w:val="36"/>
        </w:numPr>
        <w:spacing w:before="120" w:after="120" w:line="360" w:lineRule="auto"/>
        <w:contextualSpacing/>
        <w:rPr>
          <w:i/>
          <w:iCs/>
        </w:rPr>
      </w:pPr>
      <w:r w:rsidRPr="00A2310B">
        <w:rPr>
          <w:b/>
          <w:bCs/>
          <w:i/>
          <w:iCs/>
        </w:rPr>
        <w:t>Administrative complexity and reporting burden</w:t>
      </w:r>
    </w:p>
    <w:p w:rsidRPr="00A2310B" w:rsidR="00A2310B" w:rsidP="008338C6" w:rsidRDefault="00A2310B" w14:paraId="76607ACD" w14:textId="77777777">
      <w:pPr>
        <w:numPr>
          <w:ilvl w:val="0"/>
          <w:numId w:val="36"/>
        </w:numPr>
        <w:spacing w:before="120" w:after="120" w:line="360" w:lineRule="auto"/>
        <w:contextualSpacing/>
        <w:rPr>
          <w:i/>
          <w:iCs/>
        </w:rPr>
      </w:pPr>
      <w:r w:rsidRPr="00A2310B">
        <w:rPr>
          <w:b/>
          <w:bCs/>
          <w:i/>
          <w:iCs/>
        </w:rPr>
        <w:t>Frequent regulatory changes undermining planning security</w:t>
      </w:r>
    </w:p>
    <w:p w:rsidRPr="00A2310B" w:rsidR="00A2310B" w:rsidP="008338C6" w:rsidRDefault="00A2310B" w14:paraId="6E54055A" w14:textId="77777777">
      <w:pPr>
        <w:numPr>
          <w:ilvl w:val="0"/>
          <w:numId w:val="36"/>
        </w:numPr>
        <w:spacing w:before="120" w:after="120" w:line="360" w:lineRule="auto"/>
        <w:contextualSpacing/>
        <w:rPr>
          <w:i/>
          <w:iCs/>
        </w:rPr>
      </w:pPr>
      <w:r w:rsidRPr="00A2310B">
        <w:rPr>
          <w:b/>
          <w:bCs/>
          <w:i/>
          <w:iCs/>
        </w:rPr>
        <w:t>Fear of financial corrections and farmer stress</w:t>
      </w:r>
    </w:p>
    <w:p w:rsidRPr="00A2310B" w:rsidR="00A2310B" w:rsidP="008338C6" w:rsidRDefault="00A2310B" w14:paraId="285E49B4" w14:textId="77777777">
      <w:pPr>
        <w:numPr>
          <w:ilvl w:val="0"/>
          <w:numId w:val="36"/>
        </w:numPr>
        <w:spacing w:before="120" w:after="120" w:line="360" w:lineRule="auto"/>
        <w:contextualSpacing/>
        <w:rPr>
          <w:i/>
          <w:iCs/>
        </w:rPr>
      </w:pPr>
      <w:r w:rsidRPr="00A2310B">
        <w:rPr>
          <w:b/>
          <w:bCs/>
          <w:i/>
          <w:iCs/>
        </w:rPr>
        <w:t>External pressures: market volatility, trade, climate risks</w:t>
      </w:r>
    </w:p>
    <w:p w:rsidRPr="00A2310B" w:rsidR="00A2310B" w:rsidP="008338C6" w:rsidRDefault="00A2310B" w14:paraId="443E498B" w14:textId="77777777">
      <w:pPr>
        <w:numPr>
          <w:ilvl w:val="0"/>
          <w:numId w:val="36"/>
        </w:numPr>
        <w:spacing w:before="120" w:after="120" w:line="360" w:lineRule="auto"/>
        <w:contextualSpacing/>
      </w:pPr>
      <w:r w:rsidRPr="00A2310B">
        <w:rPr>
          <w:b/>
          <w:bCs/>
          <w:i/>
          <w:iCs/>
        </w:rPr>
        <w:t>Balance between credible standards and simplification</w:t>
      </w:r>
    </w:p>
    <w:p w:rsidRPr="00A2310B" w:rsidR="00A2310B" w:rsidP="00A2310B" w:rsidRDefault="00A2310B" w14:paraId="24983A75" w14:textId="77777777">
      <w:pPr>
        <w:spacing w:before="120" w:after="120" w:line="360" w:lineRule="auto"/>
        <w:ind w:left="720"/>
        <w:contextualSpacing/>
        <w:rPr>
          <w:b/>
          <w:bCs/>
        </w:rPr>
      </w:pPr>
    </w:p>
    <w:p w:rsidRPr="00A2310B" w:rsidR="00A2310B" w:rsidP="00A2310B" w:rsidRDefault="00A2310B" w14:paraId="7F074FA0" w14:textId="77777777">
      <w:pPr>
        <w:spacing w:before="120" w:after="120" w:line="360" w:lineRule="auto"/>
        <w:contextualSpacing/>
      </w:pPr>
      <w:r w:rsidRPr="00A2310B">
        <w:t>Stakeholders in Austria consistently identified administrative complexity as one of the most significant factors limiting CAP performance. Social partners and public authorities reported that, despite political announcements on simplification at EU level, no tangible reduction in administrative burden has been perceived at farm or administrative level, and instead they described a gradual accumulation of reporting, control and compliance requirements. They explained that frequent regulatory changes undermine planning security and erode trust in the stability of the policy framework in Austria, and they noted that incremental technical adjustments do not compensate for the introduction of new obligations. Public authority representatives expressed concern that increasing precision requirements in controls may create fear of financial corrections and contribute to psychological stress among farmers, concluding that administrative burden significantly limits the overall effectiveness of CAP implementation in Austria.</w:t>
      </w:r>
    </w:p>
    <w:p w:rsidRPr="00A2310B" w:rsidR="00A2310B" w:rsidP="00A2310B" w:rsidRDefault="00A2310B" w14:paraId="5686A502" w14:textId="77777777">
      <w:pPr>
        <w:spacing w:before="120" w:after="120" w:line="360" w:lineRule="auto"/>
        <w:contextualSpacing/>
      </w:pPr>
      <w:r w:rsidRPr="00A2310B">
        <w:t>Beyond bureaucracy, stakeholders in Austria pointed to a series of external factors influencing CAP performance, including market volatility, unstable prices, disparities in production standards between EU Member States and third countries, increasing trade pressures, climate</w:t>
      </w:r>
      <w:r w:rsidRPr="00A2310B">
        <w:noBreakHyphen/>
        <w:t>related risks and more frequent extreme weather events. Social</w:t>
      </w:r>
      <w:r w:rsidRPr="00A2310B">
        <w:noBreakHyphen/>
        <w:t>partner and civil</w:t>
      </w:r>
      <w:r w:rsidRPr="00A2310B">
        <w:noBreakHyphen/>
        <w:t>society actors emphasised that regulatory obligations, while necessary to maintain credible environmental and social standards, can, if not proportionate and well communicated, undermine trust and discourage participation, particularly among younger farmers. At the same time, some stakeholders insisted that environmental and social standards must remain credible and effectively enforced to sustain public support for the CAP in Austria, which creates a complex balancing act between regulatory ambition and the need for simplicity and predictability in policy implementation.</w:t>
      </w:r>
    </w:p>
    <w:p w:rsidRPr="00A2310B" w:rsidR="00A2310B" w:rsidP="00A2310B" w:rsidRDefault="00A2310B" w14:paraId="06752F8C" w14:textId="77777777">
      <w:pPr>
        <w:spacing w:before="120" w:after="120" w:line="360" w:lineRule="auto"/>
        <w:contextualSpacing/>
      </w:pPr>
    </w:p>
    <w:p w:rsidRPr="00A2310B" w:rsidR="00A2310B" w:rsidP="00A2310B" w:rsidRDefault="00A2310B" w14:paraId="58ADBDF6" w14:textId="77777777">
      <w:pPr>
        <w:spacing w:before="120" w:after="120" w:line="360" w:lineRule="auto"/>
        <w:contextualSpacing/>
        <w:rPr>
          <w:b/>
          <w:bCs/>
          <w:u w:val="single"/>
          <w:lang w:val="fr-BE"/>
        </w:rPr>
      </w:pPr>
      <w:r w:rsidRPr="00A2310B">
        <w:rPr>
          <w:b/>
          <w:bCs/>
          <w:u w:val="single"/>
        </w:rPr>
        <w:t xml:space="preserve">Ireland </w:t>
      </w:r>
    </w:p>
    <w:p w:rsidRPr="00A2310B" w:rsidR="00A2310B" w:rsidP="00A2310B" w:rsidRDefault="00A2310B" w14:paraId="1C5D77BC" w14:textId="77777777">
      <w:pPr>
        <w:spacing w:before="120" w:after="120" w:line="360" w:lineRule="auto"/>
        <w:contextualSpacing/>
        <w:rPr>
          <w:b/>
          <w:bCs/>
          <w:i/>
          <w:iCs/>
          <w:lang w:val="fr-BE"/>
        </w:rPr>
      </w:pPr>
      <w:r w:rsidRPr="00A2310B">
        <w:rPr>
          <w:b/>
          <w:bCs/>
          <w:i/>
          <w:iCs/>
          <w:lang w:val="fr-BE"/>
        </w:rPr>
        <w:t xml:space="preserve">In brief: </w:t>
      </w:r>
    </w:p>
    <w:p w:rsidRPr="00A2310B" w:rsidR="00A2310B" w:rsidP="008338C6" w:rsidRDefault="00A2310B" w14:paraId="48C73A51" w14:textId="77777777">
      <w:pPr>
        <w:numPr>
          <w:ilvl w:val="0"/>
          <w:numId w:val="37"/>
        </w:numPr>
        <w:spacing w:before="120" w:after="120" w:line="360" w:lineRule="auto"/>
        <w:contextualSpacing/>
        <w:rPr>
          <w:i/>
          <w:iCs/>
        </w:rPr>
      </w:pPr>
      <w:r w:rsidRPr="00A2310B">
        <w:rPr>
          <w:b/>
          <w:bCs/>
          <w:i/>
          <w:iCs/>
        </w:rPr>
        <w:t>Payment timeliness as core performance factor</w:t>
      </w:r>
    </w:p>
    <w:p w:rsidRPr="00A2310B" w:rsidR="00A2310B" w:rsidP="008338C6" w:rsidRDefault="00A2310B" w14:paraId="1E151928" w14:textId="77777777">
      <w:pPr>
        <w:numPr>
          <w:ilvl w:val="0"/>
          <w:numId w:val="37"/>
        </w:numPr>
        <w:spacing w:before="120" w:after="120" w:line="360" w:lineRule="auto"/>
        <w:contextualSpacing/>
        <w:rPr>
          <w:i/>
          <w:iCs/>
        </w:rPr>
      </w:pPr>
      <w:r w:rsidRPr="00A2310B">
        <w:rPr>
          <w:b/>
          <w:bCs/>
          <w:i/>
          <w:iCs/>
        </w:rPr>
        <w:t>Cash</w:t>
      </w:r>
      <w:r w:rsidRPr="00A2310B">
        <w:rPr>
          <w:b/>
          <w:bCs/>
          <w:i/>
          <w:iCs/>
        </w:rPr>
        <w:noBreakHyphen/>
        <w:t>flow pressures due to 2023 reform delays</w:t>
      </w:r>
    </w:p>
    <w:p w:rsidRPr="00A2310B" w:rsidR="00A2310B" w:rsidP="008338C6" w:rsidRDefault="00A2310B" w14:paraId="2A72E44E" w14:textId="77777777">
      <w:pPr>
        <w:numPr>
          <w:ilvl w:val="0"/>
          <w:numId w:val="37"/>
        </w:numPr>
        <w:spacing w:before="120" w:after="120" w:line="360" w:lineRule="auto"/>
        <w:contextualSpacing/>
        <w:rPr>
          <w:i/>
          <w:iCs/>
        </w:rPr>
      </w:pPr>
      <w:r w:rsidRPr="00A2310B">
        <w:rPr>
          <w:b/>
          <w:bCs/>
          <w:i/>
          <w:iCs/>
        </w:rPr>
        <w:t>High eco</w:t>
      </w:r>
      <w:r w:rsidRPr="00A2310B">
        <w:rPr>
          <w:b/>
          <w:bCs/>
          <w:i/>
          <w:iCs/>
        </w:rPr>
        <w:noBreakHyphen/>
        <w:t>scheme uptake (~97%)</w:t>
      </w:r>
    </w:p>
    <w:p w:rsidRPr="00A2310B" w:rsidR="00A2310B" w:rsidP="008338C6" w:rsidRDefault="00A2310B" w14:paraId="14AD56D6" w14:textId="77777777">
      <w:pPr>
        <w:numPr>
          <w:ilvl w:val="0"/>
          <w:numId w:val="37"/>
        </w:numPr>
        <w:spacing w:before="120" w:after="120" w:line="360" w:lineRule="auto"/>
        <w:contextualSpacing/>
        <w:rPr>
          <w:i/>
          <w:iCs/>
        </w:rPr>
      </w:pPr>
      <w:r w:rsidRPr="00A2310B">
        <w:rPr>
          <w:b/>
          <w:bCs/>
          <w:i/>
          <w:iCs/>
        </w:rPr>
        <w:t>“Red tape”, changing rules and stress</w:t>
      </w:r>
    </w:p>
    <w:p w:rsidRPr="00A2310B" w:rsidR="00A2310B" w:rsidP="008338C6" w:rsidRDefault="00A2310B" w14:paraId="58E902B1" w14:textId="77777777">
      <w:pPr>
        <w:numPr>
          <w:ilvl w:val="0"/>
          <w:numId w:val="37"/>
        </w:numPr>
        <w:spacing w:before="120" w:after="120" w:line="360" w:lineRule="auto"/>
        <w:contextualSpacing/>
        <w:rPr>
          <w:i/>
          <w:iCs/>
        </w:rPr>
      </w:pPr>
      <w:r w:rsidRPr="00A2310B">
        <w:rPr>
          <w:b/>
          <w:bCs/>
          <w:i/>
          <w:iCs/>
        </w:rPr>
        <w:t>Capacity pressures on administrations</w:t>
      </w:r>
    </w:p>
    <w:p w:rsidRPr="00A2310B" w:rsidR="00A2310B" w:rsidP="008338C6" w:rsidRDefault="00A2310B" w14:paraId="7E192DEB" w14:textId="77777777">
      <w:pPr>
        <w:numPr>
          <w:ilvl w:val="0"/>
          <w:numId w:val="37"/>
        </w:numPr>
        <w:spacing w:before="120" w:after="120" w:line="360" w:lineRule="auto"/>
        <w:contextualSpacing/>
        <w:rPr>
          <w:i/>
          <w:iCs/>
        </w:rPr>
      </w:pPr>
      <w:r w:rsidRPr="00A2310B">
        <w:rPr>
          <w:b/>
          <w:bCs/>
          <w:i/>
          <w:iCs/>
        </w:rPr>
        <w:t>External shocks: Ukraine war, climate events, market volatility</w:t>
      </w:r>
    </w:p>
    <w:p w:rsidRPr="00A2310B" w:rsidR="00A2310B" w:rsidP="00A2310B" w:rsidRDefault="00A2310B" w14:paraId="2703869C" w14:textId="77777777">
      <w:pPr>
        <w:spacing w:before="120" w:after="120" w:line="360" w:lineRule="auto"/>
        <w:ind w:left="720"/>
        <w:contextualSpacing/>
        <w:rPr>
          <w:b/>
          <w:bCs/>
        </w:rPr>
      </w:pPr>
    </w:p>
    <w:p w:rsidRPr="00A2310B" w:rsidR="00A2310B" w:rsidP="00A2310B" w:rsidRDefault="00A2310B" w14:paraId="4D4FDA6D" w14:textId="77777777">
      <w:pPr>
        <w:spacing w:before="120" w:after="120" w:line="360" w:lineRule="auto"/>
        <w:contextualSpacing/>
      </w:pPr>
      <w:r w:rsidRPr="00A2310B">
        <w:t>Stakeholders in Ireland identified several factors that shape the performance of the CAP. Farm organisations highlighted payment timeliness as crucial for farm cash flow and described how delays linked to the 2023 reform had created serious liquidity constraints, especially when combined with high input costs and market shocks. They also emphasised that the Irish Charter of Farmers’ Rights, which guarantees timely payment of schemes, is an important factor underpinning farmer confidence in CAP delivery, and they welcomed the very high uptake of eco</w:t>
      </w:r>
      <w:r w:rsidRPr="00A2310B">
        <w:noBreakHyphen/>
        <w:t>schemes—reported at around 97%—as evidence that when schemes are co</w:t>
      </w:r>
      <w:r w:rsidRPr="00A2310B">
        <w:noBreakHyphen/>
        <w:t>designed with farmers and tailored to their farm plans, participation can be successfully encouraged.</w:t>
      </w:r>
    </w:p>
    <w:p w:rsidRPr="00A2310B" w:rsidR="00A2310B" w:rsidP="00A2310B" w:rsidRDefault="00A2310B" w14:paraId="0B7B5394" w14:textId="77777777">
      <w:pPr>
        <w:spacing w:before="120" w:after="120" w:line="360" w:lineRule="auto"/>
        <w:contextualSpacing/>
      </w:pPr>
      <w:r w:rsidRPr="00A2310B">
        <w:t>At the same time, stakeholders across the agrifood chain pointed to administrative burden and regulatory complexity as major constraints. Farm organisations and trade unions mentioned “red tape” and constantly changing regulations as significant sources of stress, particularly for older farmers, and noted that this complexity can make it difficult to access information and fully understand eligibility requirements. Public authorities acknowledged that managing large numbers of applications and complying with performance</w:t>
      </w:r>
      <w:r w:rsidRPr="00A2310B">
        <w:noBreakHyphen/>
        <w:t>monitoring obligations places significant demands on administrations, and they stressed that balancing simplification with accountability is an ongoing challenge. Trade organisations and rural</w:t>
      </w:r>
      <w:r w:rsidRPr="00A2310B">
        <w:noBreakHyphen/>
        <w:t>development actors added that external shocks such as the war in Ukraine, climatic events and market volatility also influence CAP effectiveness in Ireland, and that the policy must be considered alongside other instruments, such as national risk</w:t>
      </w:r>
      <w:r w:rsidRPr="00A2310B">
        <w:noBreakHyphen/>
        <w:t>management and social</w:t>
      </w:r>
      <w:r w:rsidRPr="00A2310B">
        <w:noBreakHyphen/>
        <w:t>policy measures, when assessing its overall performance.</w:t>
      </w:r>
    </w:p>
    <w:p w:rsidRPr="00A2310B" w:rsidR="00A2310B" w:rsidP="00A2310B" w:rsidRDefault="00A2310B" w14:paraId="15420F4A" w14:textId="77777777">
      <w:pPr>
        <w:spacing w:before="120" w:after="120" w:line="360" w:lineRule="auto"/>
        <w:contextualSpacing/>
      </w:pPr>
    </w:p>
    <w:p w:rsidRPr="00A2310B" w:rsidR="00A2310B" w:rsidP="00A2310B" w:rsidRDefault="00A2310B" w14:paraId="2251380A" w14:textId="77777777">
      <w:pPr>
        <w:spacing w:before="120" w:after="120" w:line="360" w:lineRule="auto"/>
        <w:contextualSpacing/>
        <w:rPr>
          <w:b/>
          <w:bCs/>
          <w:u w:val="single"/>
          <w:lang w:val="fr-BE"/>
        </w:rPr>
      </w:pPr>
      <w:r w:rsidRPr="00A2310B">
        <w:rPr>
          <w:b/>
          <w:bCs/>
          <w:u w:val="single"/>
        </w:rPr>
        <w:t xml:space="preserve">Italy </w:t>
      </w:r>
    </w:p>
    <w:p w:rsidRPr="00A2310B" w:rsidR="00A2310B" w:rsidP="00A2310B" w:rsidRDefault="00A2310B" w14:paraId="20DFAD47" w14:textId="77777777">
      <w:pPr>
        <w:spacing w:before="120" w:after="120" w:line="360" w:lineRule="auto"/>
        <w:contextualSpacing/>
        <w:rPr>
          <w:b/>
          <w:bCs/>
          <w:i/>
          <w:iCs/>
          <w:lang w:val="fr-BE"/>
        </w:rPr>
      </w:pPr>
      <w:r w:rsidRPr="00A2310B">
        <w:rPr>
          <w:b/>
          <w:bCs/>
          <w:i/>
          <w:iCs/>
          <w:lang w:val="fr-BE"/>
        </w:rPr>
        <w:t xml:space="preserve">In brief: </w:t>
      </w:r>
    </w:p>
    <w:p w:rsidRPr="00A2310B" w:rsidR="00A2310B" w:rsidP="008338C6" w:rsidRDefault="00A2310B" w14:paraId="400747DF" w14:textId="77777777">
      <w:pPr>
        <w:numPr>
          <w:ilvl w:val="0"/>
          <w:numId w:val="38"/>
        </w:numPr>
        <w:spacing w:before="120" w:after="120" w:line="360" w:lineRule="auto"/>
        <w:contextualSpacing/>
        <w:rPr>
          <w:i/>
          <w:iCs/>
        </w:rPr>
      </w:pPr>
      <w:r w:rsidRPr="00A2310B">
        <w:rPr>
          <w:b/>
          <w:bCs/>
          <w:i/>
          <w:iCs/>
        </w:rPr>
        <w:t>Structural inequalities and territorial diversity</w:t>
      </w:r>
    </w:p>
    <w:p w:rsidRPr="00A2310B" w:rsidR="00A2310B" w:rsidP="008338C6" w:rsidRDefault="00A2310B" w14:paraId="725D0FFF" w14:textId="77777777">
      <w:pPr>
        <w:numPr>
          <w:ilvl w:val="0"/>
          <w:numId w:val="38"/>
        </w:numPr>
        <w:spacing w:before="120" w:after="120" w:line="360" w:lineRule="auto"/>
        <w:contextualSpacing/>
        <w:rPr>
          <w:i/>
          <w:iCs/>
        </w:rPr>
      </w:pPr>
      <w:r w:rsidRPr="00A2310B">
        <w:rPr>
          <w:b/>
          <w:bCs/>
          <w:i/>
          <w:iCs/>
        </w:rPr>
        <w:t>Administrative complexity, delays and normative uncertainty</w:t>
      </w:r>
    </w:p>
    <w:p w:rsidRPr="00A2310B" w:rsidR="00A2310B" w:rsidP="008338C6" w:rsidRDefault="00A2310B" w14:paraId="773BAF9B" w14:textId="77777777">
      <w:pPr>
        <w:numPr>
          <w:ilvl w:val="0"/>
          <w:numId w:val="38"/>
        </w:numPr>
        <w:spacing w:before="120" w:after="120" w:line="360" w:lineRule="auto"/>
        <w:contextualSpacing/>
        <w:rPr>
          <w:i/>
          <w:iCs/>
        </w:rPr>
      </w:pPr>
      <w:r w:rsidRPr="00A2310B">
        <w:rPr>
          <w:b/>
          <w:bCs/>
          <w:i/>
          <w:iCs/>
        </w:rPr>
        <w:t>Coordination issues in a regionalised system</w:t>
      </w:r>
    </w:p>
    <w:p w:rsidRPr="00A2310B" w:rsidR="00A2310B" w:rsidP="008338C6" w:rsidRDefault="00A2310B" w14:paraId="47CCC4D2" w14:textId="77777777">
      <w:pPr>
        <w:numPr>
          <w:ilvl w:val="0"/>
          <w:numId w:val="38"/>
        </w:numPr>
        <w:spacing w:before="120" w:after="120" w:line="360" w:lineRule="auto"/>
        <w:contextualSpacing/>
        <w:rPr>
          <w:i/>
          <w:iCs/>
        </w:rPr>
      </w:pPr>
      <w:r w:rsidRPr="00A2310B">
        <w:rPr>
          <w:b/>
          <w:bCs/>
          <w:i/>
          <w:iCs/>
        </w:rPr>
        <w:t>Digitalisation and data interoperability as key needs</w:t>
      </w:r>
    </w:p>
    <w:p w:rsidRPr="00A2310B" w:rsidR="00A2310B" w:rsidP="008338C6" w:rsidRDefault="00A2310B" w14:paraId="15A77B57" w14:textId="77777777">
      <w:pPr>
        <w:numPr>
          <w:ilvl w:val="0"/>
          <w:numId w:val="38"/>
        </w:numPr>
        <w:spacing w:before="120" w:after="120" w:line="360" w:lineRule="auto"/>
        <w:contextualSpacing/>
        <w:rPr>
          <w:i/>
          <w:iCs/>
        </w:rPr>
      </w:pPr>
      <w:r w:rsidRPr="00A2310B">
        <w:rPr>
          <w:b/>
          <w:bCs/>
          <w:i/>
          <w:iCs/>
        </w:rPr>
        <w:t>Burdensome requirements and weak competitiveness</w:t>
      </w:r>
    </w:p>
    <w:p w:rsidRPr="00A2310B" w:rsidR="00A2310B" w:rsidP="008338C6" w:rsidRDefault="00A2310B" w14:paraId="55338448" w14:textId="77777777">
      <w:pPr>
        <w:numPr>
          <w:ilvl w:val="0"/>
          <w:numId w:val="38"/>
        </w:numPr>
        <w:spacing w:before="120" w:after="120" w:line="360" w:lineRule="auto"/>
        <w:contextualSpacing/>
        <w:rPr>
          <w:i/>
          <w:iCs/>
        </w:rPr>
      </w:pPr>
      <w:r w:rsidRPr="00A2310B">
        <w:rPr>
          <w:b/>
          <w:bCs/>
          <w:i/>
          <w:iCs/>
        </w:rPr>
        <w:t>Choice overload and insufficient prioritisation</w:t>
      </w:r>
    </w:p>
    <w:p w:rsidRPr="00A2310B" w:rsidR="00A2310B" w:rsidP="00A2310B" w:rsidRDefault="00A2310B" w14:paraId="3466A988" w14:textId="77777777">
      <w:pPr>
        <w:spacing w:before="120" w:after="120" w:line="360" w:lineRule="auto"/>
        <w:ind w:left="720"/>
        <w:contextualSpacing/>
        <w:rPr>
          <w:b/>
          <w:bCs/>
        </w:rPr>
      </w:pPr>
    </w:p>
    <w:p w:rsidRPr="00A2310B" w:rsidR="00A2310B" w:rsidP="00A2310B" w:rsidRDefault="00A2310B" w14:paraId="6182850B" w14:textId="77777777">
      <w:pPr>
        <w:spacing w:before="120" w:after="120" w:line="360" w:lineRule="auto"/>
        <w:contextualSpacing/>
      </w:pPr>
      <w:r w:rsidRPr="00A2310B">
        <w:t>In Italy, producers, cooperatives, trade unions, civil</w:t>
      </w:r>
      <w:r w:rsidRPr="00A2310B">
        <w:noBreakHyphen/>
        <w:t>society actors and public authorities identified several common factors shaping CAP performance. They pointed to structural inequalities in the distribution of support, exposure to climate shocks and market volatility, administrative complexity and delays in implementing measures as important determinants of outcomes. Public authorities highlighted the challenges of coordinating multiple paying agencies in a regionalised system, ensuring interoperability of data systems and aligning CAP instruments with other European and national funding streams, and stressed that digitalisation and coordination efforts are critical for effective implementation and reporting. Stakeholders suggested that, beyond the design of individual measures, these systemic factors strongly influence how effectively the CAP can deliver on its objectives in Italy.</w:t>
      </w:r>
    </w:p>
    <w:p w:rsidRPr="00A2310B" w:rsidR="00A2310B" w:rsidP="00A2310B" w:rsidRDefault="00A2310B" w14:paraId="6736F180" w14:textId="77777777">
      <w:pPr>
        <w:spacing w:before="120" w:after="120" w:line="360" w:lineRule="auto"/>
        <w:contextualSpacing/>
      </w:pPr>
      <w:r w:rsidRPr="00A2310B">
        <w:t>Across analysis originating from Italian stakeholders, excessive bureaucracy, implementation delays and normative uncertainty were repeatedly cited as major barriers to CAP performance. Social</w:t>
      </w:r>
      <w:r w:rsidRPr="00A2310B">
        <w:noBreakHyphen/>
        <w:t>partner organisations emphasised that regional administrative capacity, programming quality and integration with other policies are decisive for impact, while producer bodies pointed to burdensome requirements, insufficient tailoring to territorial diversity and weak competitiveness as key constraints. Some producer organisations specifically criticised the wide variety of options available to beneficiaries, arguing that this “choice overload” can dilute focus and hinder the achievement of specific objectives, and they warned that without better prioritisation and simplification, CAP performance in Italy will continue to be affected by administrative overload and fragmented implementation.</w:t>
      </w:r>
    </w:p>
    <w:p w:rsidRPr="00A2310B" w:rsidR="00A2310B" w:rsidP="00A2310B" w:rsidRDefault="00A2310B" w14:paraId="41DBBB07" w14:textId="77777777">
      <w:pPr>
        <w:spacing w:before="120" w:after="120" w:line="360" w:lineRule="auto"/>
        <w:contextualSpacing/>
      </w:pPr>
    </w:p>
    <w:p w:rsidRPr="00A2310B" w:rsidR="00A2310B" w:rsidP="00A2310B" w:rsidRDefault="00A2310B" w14:paraId="25A2DB3A" w14:textId="77777777">
      <w:pPr>
        <w:spacing w:before="120" w:after="120" w:line="360" w:lineRule="auto"/>
        <w:contextualSpacing/>
        <w:rPr>
          <w:b/>
          <w:bCs/>
          <w:lang w:val="fr-BE"/>
        </w:rPr>
      </w:pPr>
      <w:r w:rsidRPr="00A2310B">
        <w:rPr>
          <w:b/>
          <w:bCs/>
        </w:rPr>
        <w:t>Romania</w:t>
      </w:r>
    </w:p>
    <w:p w:rsidRPr="00A2310B" w:rsidR="00A2310B" w:rsidP="00A2310B" w:rsidRDefault="00A2310B" w14:paraId="73C1182F" w14:textId="77777777">
      <w:pPr>
        <w:spacing w:before="120" w:after="120" w:line="360" w:lineRule="auto"/>
        <w:contextualSpacing/>
        <w:rPr>
          <w:b/>
          <w:bCs/>
          <w:i/>
          <w:iCs/>
          <w:lang w:val="fr-BE"/>
        </w:rPr>
      </w:pPr>
      <w:r w:rsidRPr="00A2310B">
        <w:rPr>
          <w:b/>
          <w:bCs/>
          <w:i/>
          <w:iCs/>
          <w:lang w:val="fr-BE"/>
        </w:rPr>
        <w:t>In brief:</w:t>
      </w:r>
    </w:p>
    <w:p w:rsidRPr="00A2310B" w:rsidR="00A2310B" w:rsidP="008338C6" w:rsidRDefault="00A2310B" w14:paraId="51C9B44A" w14:textId="77777777">
      <w:pPr>
        <w:numPr>
          <w:ilvl w:val="0"/>
          <w:numId w:val="39"/>
        </w:numPr>
        <w:spacing w:before="120" w:after="120" w:line="360" w:lineRule="auto"/>
        <w:contextualSpacing/>
        <w:rPr>
          <w:i/>
          <w:iCs/>
        </w:rPr>
      </w:pPr>
      <w:r w:rsidRPr="00A2310B">
        <w:rPr>
          <w:b/>
          <w:bCs/>
          <w:i/>
          <w:iCs/>
        </w:rPr>
        <w:t>Administrative burden and rigid controls</w:t>
      </w:r>
    </w:p>
    <w:p w:rsidRPr="00A2310B" w:rsidR="00A2310B" w:rsidP="008338C6" w:rsidRDefault="00A2310B" w14:paraId="42166668" w14:textId="77777777">
      <w:pPr>
        <w:numPr>
          <w:ilvl w:val="0"/>
          <w:numId w:val="39"/>
        </w:numPr>
        <w:spacing w:before="120" w:after="120" w:line="360" w:lineRule="auto"/>
        <w:contextualSpacing/>
        <w:rPr>
          <w:i/>
          <w:iCs/>
        </w:rPr>
      </w:pPr>
      <w:r w:rsidRPr="00A2310B">
        <w:rPr>
          <w:b/>
          <w:bCs/>
          <w:i/>
          <w:iCs/>
        </w:rPr>
        <w:t>Procedural delays blocking investments</w:t>
      </w:r>
    </w:p>
    <w:p w:rsidRPr="00A2310B" w:rsidR="00A2310B" w:rsidP="008338C6" w:rsidRDefault="00A2310B" w14:paraId="7063705B" w14:textId="77777777">
      <w:pPr>
        <w:numPr>
          <w:ilvl w:val="0"/>
          <w:numId w:val="39"/>
        </w:numPr>
        <w:spacing w:before="120" w:after="120" w:line="360" w:lineRule="auto"/>
        <w:contextualSpacing/>
        <w:rPr>
          <w:i/>
          <w:iCs/>
        </w:rPr>
      </w:pPr>
      <w:r w:rsidRPr="00A2310B">
        <w:rPr>
          <w:b/>
          <w:bCs/>
          <w:i/>
          <w:iCs/>
        </w:rPr>
        <w:t>Fear of penalties deterring small farmers</w:t>
      </w:r>
    </w:p>
    <w:p w:rsidRPr="00A2310B" w:rsidR="00A2310B" w:rsidP="008338C6" w:rsidRDefault="00A2310B" w14:paraId="31DA4553" w14:textId="77777777">
      <w:pPr>
        <w:numPr>
          <w:ilvl w:val="0"/>
          <w:numId w:val="39"/>
        </w:numPr>
        <w:spacing w:before="120" w:after="120" w:line="360" w:lineRule="auto"/>
        <w:contextualSpacing/>
        <w:rPr>
          <w:i/>
          <w:iCs/>
        </w:rPr>
      </w:pPr>
      <w:r w:rsidRPr="00A2310B">
        <w:rPr>
          <w:b/>
          <w:bCs/>
          <w:i/>
          <w:iCs/>
        </w:rPr>
        <w:t>Climate risk (drought) and infrastructure gaps</w:t>
      </w:r>
    </w:p>
    <w:p w:rsidRPr="00A2310B" w:rsidR="00A2310B" w:rsidP="008338C6" w:rsidRDefault="00A2310B" w14:paraId="1DA25B25" w14:textId="77777777">
      <w:pPr>
        <w:numPr>
          <w:ilvl w:val="0"/>
          <w:numId w:val="39"/>
        </w:numPr>
        <w:spacing w:before="120" w:after="120" w:line="360" w:lineRule="auto"/>
        <w:contextualSpacing/>
        <w:rPr>
          <w:i/>
          <w:iCs/>
        </w:rPr>
      </w:pPr>
      <w:r w:rsidRPr="00A2310B">
        <w:rPr>
          <w:b/>
          <w:bCs/>
          <w:i/>
          <w:iCs/>
        </w:rPr>
        <w:t>Ukraine war impacts on markets and inputs</w:t>
      </w:r>
    </w:p>
    <w:p w:rsidRPr="00A2310B" w:rsidR="00A2310B" w:rsidP="008338C6" w:rsidRDefault="00A2310B" w14:paraId="788F53AF" w14:textId="77777777">
      <w:pPr>
        <w:numPr>
          <w:ilvl w:val="0"/>
          <w:numId w:val="39"/>
        </w:numPr>
        <w:spacing w:before="120" w:after="120" w:line="360" w:lineRule="auto"/>
        <w:contextualSpacing/>
      </w:pPr>
      <w:r w:rsidRPr="00A2310B">
        <w:rPr>
          <w:b/>
          <w:bCs/>
          <w:i/>
          <w:iCs/>
        </w:rPr>
        <w:t>Need for cooperative</w:t>
      </w:r>
      <w:r w:rsidRPr="00A2310B">
        <w:rPr>
          <w:b/>
          <w:bCs/>
          <w:i/>
          <w:iCs/>
        </w:rPr>
        <w:noBreakHyphen/>
        <w:t>linked investment criteria</w:t>
      </w:r>
    </w:p>
    <w:p w:rsidRPr="00A2310B" w:rsidR="00A2310B" w:rsidP="00A2310B" w:rsidRDefault="00A2310B" w14:paraId="2D8A5816" w14:textId="77777777">
      <w:pPr>
        <w:spacing w:before="120" w:after="120" w:line="360" w:lineRule="auto"/>
        <w:ind w:left="720"/>
        <w:contextualSpacing/>
        <w:rPr>
          <w:b/>
          <w:bCs/>
        </w:rPr>
      </w:pPr>
    </w:p>
    <w:p w:rsidRPr="00A2310B" w:rsidR="00A2310B" w:rsidP="00A2310B" w:rsidRDefault="00A2310B" w14:paraId="2F62130B" w14:textId="77777777">
      <w:pPr>
        <w:spacing w:before="120" w:after="120" w:line="360" w:lineRule="auto"/>
        <w:contextualSpacing/>
      </w:pPr>
      <w:r w:rsidRPr="00A2310B">
        <w:t>Across the agrifood sector in Romania, farmers’ organisations, NGOs and cooperatives highlighted administrative complexity, heavy reporting obligations and rigid controls as major factors limiting the effectiveness of CAP measures, recounting cases where promising investments in processing units or cooperative storage facilities were blocked or delayed by procedural requirements or the need to provide extensive guarantees to banks. They stressed that bureaucracy and fear of penalties deter small and medium</w:t>
      </w:r>
      <w:r w:rsidRPr="00A2310B">
        <w:noBreakHyphen/>
        <w:t>sized farmers from applying for more sophisticated rural</w:t>
      </w:r>
      <w:r w:rsidRPr="00A2310B">
        <w:noBreakHyphen/>
        <w:t>development and value</w:t>
      </w:r>
      <w:r w:rsidRPr="00A2310B">
        <w:noBreakHyphen/>
        <w:t>chain measures, leading to underuse of CAP instruments precisely among those groups most in need of structural support, and they called for genuine simplification that reduces burdens directly at farm level.</w:t>
      </w:r>
    </w:p>
    <w:p w:rsidRPr="00A2310B" w:rsidR="00A2310B" w:rsidP="00A2310B" w:rsidRDefault="00A2310B" w14:paraId="608158AC" w14:textId="77777777">
      <w:pPr>
        <w:spacing w:before="120" w:after="120" w:line="360" w:lineRule="auto"/>
        <w:contextualSpacing/>
      </w:pPr>
      <w:r w:rsidRPr="00A2310B">
        <w:t>Stakeholders also pointed to a wide range of external factors that influence CAP performance in Romania, including climate change and recurring drought, which undermine the feasibility of certain eco</w:t>
      </w:r>
      <w:r w:rsidRPr="00A2310B">
        <w:noBreakHyphen/>
        <w:t>schemes and agri</w:t>
      </w:r>
      <w:r w:rsidRPr="00A2310B">
        <w:noBreakHyphen/>
        <w:t>environmental obligations in regions lacking irrigation infrastructure, as well as rising input costs and market disturbances linked to the war in Ukraine and grain transit and imports. The cooperative written contribution identified financing for economically oriented associations and collective investments serving multiple farmers as a crucial success factor, while warning that insufficient overall budgets remain the main limiting factor, and argued that in Romania, cooperative investments should be linked to the number of cooperative members, asset load, previous financial capacity and turnover, with distinct allocations for collective projects so that CAP funding can fully leverage the potential of farmer associations.</w:t>
      </w:r>
    </w:p>
    <w:p w:rsidRPr="00A2310B" w:rsidR="00A2310B" w:rsidP="00A2310B" w:rsidRDefault="00A2310B" w14:paraId="5D33A9DB" w14:textId="77777777">
      <w:pPr>
        <w:spacing w:before="120" w:after="120" w:line="360" w:lineRule="auto"/>
        <w:contextualSpacing/>
      </w:pPr>
    </w:p>
    <w:p w:rsidRPr="00A2310B" w:rsidR="00A2310B" w:rsidP="00A2310B" w:rsidRDefault="00A2310B" w14:paraId="22081B90" w14:textId="77777777">
      <w:pPr>
        <w:spacing w:before="120" w:after="120" w:line="360" w:lineRule="auto"/>
        <w:contextualSpacing/>
        <w:rPr>
          <w:b/>
          <w:bCs/>
          <w:u w:val="single"/>
        </w:rPr>
      </w:pPr>
      <w:r w:rsidRPr="00A2310B">
        <w:rPr>
          <w:b/>
          <w:bCs/>
          <w:u w:val="single"/>
        </w:rPr>
        <w:t xml:space="preserve">Spain </w:t>
      </w:r>
    </w:p>
    <w:p w:rsidRPr="00A2310B" w:rsidR="00A2310B" w:rsidP="00A2310B" w:rsidRDefault="00A2310B" w14:paraId="2C163775" w14:textId="77777777">
      <w:pPr>
        <w:spacing w:before="120" w:after="120" w:line="360" w:lineRule="auto"/>
        <w:rPr>
          <w:b/>
          <w:bCs/>
          <w:i/>
          <w:iCs/>
        </w:rPr>
      </w:pPr>
      <w:r w:rsidRPr="00A2310B">
        <w:rPr>
          <w:b/>
          <w:bCs/>
          <w:i/>
          <w:iCs/>
          <w:lang w:val="fr-BE"/>
        </w:rPr>
        <w:t xml:space="preserve">In brief: </w:t>
      </w:r>
    </w:p>
    <w:p w:rsidRPr="00A2310B" w:rsidR="00A2310B" w:rsidP="008338C6" w:rsidRDefault="00A2310B" w14:paraId="6B5A5CAB" w14:textId="77777777">
      <w:pPr>
        <w:numPr>
          <w:ilvl w:val="0"/>
          <w:numId w:val="40"/>
        </w:numPr>
        <w:spacing w:before="120" w:after="120" w:line="360" w:lineRule="auto"/>
        <w:contextualSpacing/>
        <w:rPr>
          <w:i/>
          <w:iCs/>
        </w:rPr>
      </w:pPr>
      <w:r w:rsidRPr="00A2310B">
        <w:rPr>
          <w:b/>
          <w:bCs/>
          <w:i/>
          <w:iCs/>
        </w:rPr>
        <w:t>Administrative complexity and control obligations</w:t>
      </w:r>
    </w:p>
    <w:p w:rsidRPr="00A2310B" w:rsidR="00A2310B" w:rsidP="008338C6" w:rsidRDefault="00A2310B" w14:paraId="04A1EBCF" w14:textId="77777777">
      <w:pPr>
        <w:numPr>
          <w:ilvl w:val="0"/>
          <w:numId w:val="40"/>
        </w:numPr>
        <w:spacing w:before="120" w:after="120" w:line="360" w:lineRule="auto"/>
        <w:contextualSpacing/>
        <w:rPr>
          <w:i/>
          <w:iCs/>
        </w:rPr>
      </w:pPr>
      <w:r w:rsidRPr="00A2310B">
        <w:rPr>
          <w:b/>
          <w:bCs/>
          <w:i/>
          <w:iCs/>
        </w:rPr>
        <w:t>Need for proportionality rather than deregulation</w:t>
      </w:r>
    </w:p>
    <w:p w:rsidRPr="00A2310B" w:rsidR="00A2310B" w:rsidP="008338C6" w:rsidRDefault="00A2310B" w14:paraId="52E01607" w14:textId="77777777">
      <w:pPr>
        <w:numPr>
          <w:ilvl w:val="0"/>
          <w:numId w:val="40"/>
        </w:numPr>
        <w:spacing w:before="120" w:after="120" w:line="360" w:lineRule="auto"/>
        <w:contextualSpacing/>
        <w:rPr>
          <w:i/>
          <w:iCs/>
        </w:rPr>
      </w:pPr>
      <w:r w:rsidRPr="00A2310B">
        <w:rPr>
          <w:b/>
          <w:bCs/>
          <w:i/>
          <w:iCs/>
        </w:rPr>
        <w:t>High production costs, low prices, climate pressures</w:t>
      </w:r>
    </w:p>
    <w:p w:rsidRPr="00A2310B" w:rsidR="00A2310B" w:rsidP="008338C6" w:rsidRDefault="00A2310B" w14:paraId="79B9DC5D" w14:textId="77777777">
      <w:pPr>
        <w:numPr>
          <w:ilvl w:val="0"/>
          <w:numId w:val="40"/>
        </w:numPr>
        <w:spacing w:before="120" w:after="120" w:line="360" w:lineRule="auto"/>
        <w:contextualSpacing/>
        <w:rPr>
          <w:i/>
          <w:iCs/>
        </w:rPr>
      </w:pPr>
      <w:r w:rsidRPr="00A2310B">
        <w:rPr>
          <w:b/>
          <w:bCs/>
          <w:i/>
          <w:iCs/>
        </w:rPr>
        <w:t>Regional specificities insufficiently reflected</w:t>
      </w:r>
    </w:p>
    <w:p w:rsidRPr="00A2310B" w:rsidR="00A2310B" w:rsidP="008338C6" w:rsidRDefault="00A2310B" w14:paraId="6A47C31C" w14:textId="77777777">
      <w:pPr>
        <w:numPr>
          <w:ilvl w:val="0"/>
          <w:numId w:val="40"/>
        </w:numPr>
        <w:spacing w:before="120" w:after="120" w:line="360" w:lineRule="auto"/>
        <w:contextualSpacing/>
        <w:rPr>
          <w:i/>
          <w:iCs/>
        </w:rPr>
      </w:pPr>
      <w:r w:rsidRPr="00A2310B">
        <w:rPr>
          <w:b/>
          <w:bCs/>
          <w:i/>
          <w:iCs/>
        </w:rPr>
        <w:t>Labour shortages, migrant labour, weak enforcement</w:t>
      </w:r>
    </w:p>
    <w:p w:rsidRPr="00A2310B" w:rsidR="00A2310B" w:rsidP="008338C6" w:rsidRDefault="00A2310B" w14:paraId="5E14F597" w14:textId="77777777">
      <w:pPr>
        <w:numPr>
          <w:ilvl w:val="0"/>
          <w:numId w:val="40"/>
        </w:numPr>
        <w:spacing w:before="120" w:after="120" w:line="360" w:lineRule="auto"/>
        <w:contextualSpacing/>
        <w:rPr>
          <w:i/>
          <w:iCs/>
        </w:rPr>
      </w:pPr>
      <w:r w:rsidRPr="00A2310B">
        <w:rPr>
          <w:b/>
          <w:bCs/>
          <w:i/>
          <w:iCs/>
        </w:rPr>
        <w:t>Behavioural and contextual drivers of farmer decisions</w:t>
      </w:r>
    </w:p>
    <w:p w:rsidRPr="00A2310B" w:rsidR="00A2310B" w:rsidP="008338C6" w:rsidRDefault="00A2310B" w14:paraId="651E9BB0" w14:textId="77777777">
      <w:pPr>
        <w:numPr>
          <w:ilvl w:val="0"/>
          <w:numId w:val="40"/>
        </w:numPr>
        <w:spacing w:before="120" w:after="120" w:line="360" w:lineRule="auto"/>
        <w:contextualSpacing/>
        <w:rPr>
          <w:i/>
          <w:iCs/>
        </w:rPr>
      </w:pPr>
      <w:r w:rsidRPr="00A2310B">
        <w:rPr>
          <w:b/>
          <w:bCs/>
          <w:i/>
          <w:iCs/>
        </w:rPr>
        <w:t>Multilevel governance and consultation constraints</w:t>
      </w:r>
    </w:p>
    <w:p w:rsidRPr="00A2310B" w:rsidR="00A2310B" w:rsidP="00A2310B" w:rsidRDefault="00A2310B" w14:paraId="6247961D" w14:textId="77777777">
      <w:pPr>
        <w:spacing w:before="120" w:after="120" w:line="360" w:lineRule="auto"/>
        <w:ind w:left="720"/>
        <w:contextualSpacing/>
        <w:rPr>
          <w:b/>
          <w:bCs/>
        </w:rPr>
      </w:pPr>
    </w:p>
    <w:p w:rsidRPr="00A2310B" w:rsidR="00A2310B" w:rsidP="00A2310B" w:rsidRDefault="00A2310B" w14:paraId="6F56B4F1" w14:textId="77777777">
      <w:pPr>
        <w:spacing w:before="120" w:after="120" w:line="360" w:lineRule="auto"/>
        <w:contextualSpacing/>
      </w:pPr>
      <w:r w:rsidRPr="00A2310B">
        <w:t>Across the different stakeholder groups consulted in Spain, administrative complexity was consistently identified as one of the most significant factors affecting CAP performance. Employer organisations, public authorities and civil</w:t>
      </w:r>
      <w:r w:rsidRPr="00A2310B">
        <w:noBreakHyphen/>
        <w:t>society organisations described substantial bureaucratic requirements related to compliance, controls and reporting, which place considerable pressure on farmers, advisors and administrations, despite efforts to simplify rules in recent reforms. Stakeholders warned that regulatory and control demands, particularly in relation to environmental and social conditionality, risk creating excessive complexity and may discourage participation in certain measures, while stressing that simplification should aim at more proportionate and coherent procedures rather than deregulation.</w:t>
      </w:r>
    </w:p>
    <w:p w:rsidRPr="00A2310B" w:rsidR="00A2310B" w:rsidP="00A2310B" w:rsidRDefault="00A2310B" w14:paraId="6C687CA8" w14:textId="77777777">
      <w:pPr>
        <w:spacing w:before="120" w:after="120" w:line="360" w:lineRule="auto"/>
        <w:contextualSpacing/>
      </w:pPr>
      <w:r w:rsidRPr="00A2310B">
        <w:t>Both national and regional public authorities and stakeholder organisations emphasised that structural challenges such as high production costs, low farm</w:t>
      </w:r>
      <w:r w:rsidRPr="00A2310B">
        <w:noBreakHyphen/>
        <w:t>gate prices, increasing climate variability, recurring droughts, water scarcity and limited access to land have a decisive impact on CAP performance. They argued that these factors can reduce the effectiveness of instruments designed to stabilise income, support generational renewal or incentivise environmental practices, and that the rigidity of strategic plans often contrasts with the rapid and recurrent crises affecting the sector. Several regional stakeholders felt that the design of the CAP Strategic Plan has not always fully reflected regional specificities and called for adjustments in definitions such as “active farmer”, payment regions, enhanced conditionality and eco</w:t>
      </w:r>
      <w:r w:rsidRPr="00A2310B">
        <w:noBreakHyphen/>
        <w:t>scheme requirements.</w:t>
      </w:r>
    </w:p>
    <w:p w:rsidRPr="00A2310B" w:rsidR="00A2310B" w:rsidP="00A2310B" w:rsidRDefault="00A2310B" w14:paraId="7F8323A7" w14:textId="77777777">
      <w:pPr>
        <w:spacing w:before="120" w:after="120" w:line="360" w:lineRule="auto"/>
        <w:contextualSpacing/>
      </w:pPr>
      <w:r w:rsidRPr="00A2310B">
        <w:t>Social partners and civil</w:t>
      </w:r>
      <w:r w:rsidRPr="00A2310B">
        <w:noBreakHyphen/>
        <w:t>society organisations also pointed to labour shortages, reliance on migrant workers, precarious conditions for some seasonal workers and under</w:t>
      </w:r>
      <w:r w:rsidRPr="00A2310B">
        <w:noBreakHyphen/>
        <w:t>enforcement of labour standards as important factors influencing both the social performance of the CAP and the attractiveness of the agricultural sector. They called for better coordination between labour inspectorates and agricultural administrations, improved monitoring of inspections and sanctions, and targeted information campaigns for seasonal and migrant workers, arguing that the effectiveness of CAP</w:t>
      </w:r>
      <w:r w:rsidRPr="00A2310B">
        <w:noBreakHyphen/>
        <w:t>linked social conditionality depends on the wider functioning of labour</w:t>
      </w:r>
      <w:r w:rsidRPr="00A2310B">
        <w:noBreakHyphen/>
        <w:t>market institutions and enforcement systems.</w:t>
      </w:r>
    </w:p>
    <w:p w:rsidRPr="00A2310B" w:rsidR="00A2310B" w:rsidP="00A2310B" w:rsidRDefault="00A2310B" w14:paraId="64FBA9CA" w14:textId="77777777">
      <w:pPr>
        <w:spacing w:before="120" w:after="120" w:line="360" w:lineRule="auto"/>
        <w:contextualSpacing/>
      </w:pPr>
      <w:r w:rsidRPr="00A2310B">
        <w:t>Several civil</w:t>
      </w:r>
      <w:r w:rsidRPr="00A2310B">
        <w:noBreakHyphen/>
        <w:t>society organisations stressed that farmers’ decisions regarding the adoption of climate</w:t>
      </w:r>
      <w:r w:rsidRPr="00A2310B">
        <w:noBreakHyphen/>
        <w:t>smart and socially fair practices are shaped by a wide set of behavioural and contextual factors, including perceived fairness, risk distribution, contractual stability, access to advisory services, social norms and value</w:t>
      </w:r>
      <w:r w:rsidRPr="00A2310B">
        <w:noBreakHyphen/>
        <w:t>chain structures. They argued that CAP interventions are less effective when these dimensions are not adequately taken into account, and recommended that interim evaluation frameworks analyse how such factors interact with policy instruments, rather than focusing solely on formal coverage or expenditure indicators.</w:t>
      </w:r>
    </w:p>
    <w:p w:rsidRPr="00F40F2E" w:rsidR="004D3251" w:rsidP="00F40F2E" w:rsidRDefault="00A2310B" w14:paraId="34028FE3" w14:textId="2ECF3913">
      <w:pPr>
        <w:spacing w:before="120" w:after="120" w:line="360" w:lineRule="auto"/>
        <w:contextualSpacing/>
      </w:pPr>
      <w:r w:rsidRPr="00A2310B">
        <w:t>Finally, stakeholders mentioned multilevel governance challenges and time constraints in consultation processes as additional elements influencing CAP performance. Some regional actors reported that their proposals on issues such as payment regions, conditionality, eco</w:t>
      </w:r>
      <w:r w:rsidRPr="00A2310B">
        <w:noBreakHyphen/>
        <w:t>schemes or coupled support were only partially reflected in the final strategic plan, despite existing cooperation structures. They suggested that better ex</w:t>
      </w:r>
      <w:r w:rsidRPr="00A2310B">
        <w:noBreakHyphen/>
        <w:t>ante impact assessments, more transparent communication of decision rationales and a clearer division of responsibilities between national, regional and local authorities could facilitate more effective implementation and adaptation of CAP measures over time.</w:t>
      </w:r>
    </w:p>
    <w:p w:rsidR="00F40F2E" w:rsidRDefault="00F40F2E" w14:paraId="2347F11E" w14:textId="77777777">
      <w:pPr>
        <w:spacing w:after="160" w:line="278" w:lineRule="auto"/>
        <w:jc w:val="left"/>
        <w:rPr>
          <w:rFonts w:eastAsiaTheme="majorEastAsia"/>
          <w:b/>
          <w:color w:val="0E2841" w:themeColor="text2"/>
          <w:sz w:val="24"/>
          <w:szCs w:val="32"/>
        </w:rPr>
      </w:pPr>
      <w:bookmarkStart w:name="_Toc224750039" w:id="27"/>
      <w:bookmarkStart w:name="_Toc125632267" w:id="28"/>
      <w:r>
        <w:br w:type="page"/>
      </w:r>
    </w:p>
    <w:p w:rsidR="00C21CC2" w:rsidP="00522A18" w:rsidRDefault="00C21CC2" w14:paraId="3081A00D" w14:textId="0AF9914D">
      <w:pPr>
        <w:pStyle w:val="Heading2"/>
        <w:spacing w:before="120" w:after="120" w:line="360" w:lineRule="auto"/>
        <w:rPr>
          <w:rFonts w:cs="Times New Roman"/>
          <w:u w:val="single"/>
          <w:lang w:val="en-GB"/>
        </w:rPr>
      </w:pPr>
      <w:r w:rsidRPr="004F3938">
        <w:rPr>
          <w:rFonts w:cs="Times New Roman"/>
          <w:lang w:val="en-GB"/>
        </w:rPr>
        <w:t>3.2</w:t>
      </w:r>
      <w:r w:rsidRPr="004F3938">
        <w:rPr>
          <w:rFonts w:cs="Times New Roman"/>
          <w:lang w:val="en-GB"/>
        </w:rPr>
        <w:tab/>
      </w:r>
      <w:r w:rsidRPr="004F3938">
        <w:rPr>
          <w:rFonts w:cs="Times New Roman"/>
          <w:u w:val="single"/>
          <w:lang w:val="en-GB"/>
        </w:rPr>
        <w:t xml:space="preserve">Information from </w:t>
      </w:r>
      <w:r w:rsidRPr="004F3938" w:rsidR="00E66675">
        <w:rPr>
          <w:rFonts w:cs="Times New Roman"/>
          <w:u w:val="single"/>
          <w:lang w:val="en-GB"/>
        </w:rPr>
        <w:t xml:space="preserve">the </w:t>
      </w:r>
      <w:r w:rsidRPr="004F3938">
        <w:rPr>
          <w:rFonts w:cs="Times New Roman"/>
          <w:u w:val="single"/>
          <w:lang w:val="en-GB"/>
        </w:rPr>
        <w:t>questionnaire</w:t>
      </w:r>
      <w:bookmarkEnd w:id="27"/>
      <w:r w:rsidRPr="004F3938">
        <w:rPr>
          <w:rFonts w:cs="Times New Roman"/>
          <w:u w:val="single"/>
          <w:lang w:val="en-GB"/>
        </w:rPr>
        <w:t xml:space="preserve"> </w:t>
      </w:r>
    </w:p>
    <w:p w:rsidRPr="00CC0CC2" w:rsidR="00F90A25" w:rsidP="00CC0CC2" w:rsidRDefault="00CC0CC2" w14:paraId="741B92BA" w14:textId="52CA9229">
      <w:pPr>
        <w:pStyle w:val="Heading2"/>
        <w:rPr>
          <w:rStyle w:val="IntenseEmphasis"/>
          <w:bCs/>
          <w:szCs w:val="24"/>
        </w:rPr>
      </w:pPr>
      <w:bookmarkStart w:name="_Toc224750040" w:id="29"/>
      <w:r w:rsidRPr="00CC0CC2">
        <w:rPr>
          <w:bCs/>
          <w:i/>
          <w:iCs/>
          <w:color w:val="0F4761" w:themeColor="accent1" w:themeShade="BF"/>
          <w:szCs w:val="24"/>
        </w:rPr>
        <w:t>Effectiveness of CAP on Farm Incomes</w:t>
      </w:r>
      <w:bookmarkEnd w:id="29"/>
    </w:p>
    <w:p w:rsidRPr="000B0806" w:rsidR="00F90A25" w:rsidP="00522A18" w:rsidRDefault="00F90A25" w14:paraId="34EA476A" w14:textId="77777777">
      <w:pPr>
        <w:pStyle w:val="NoSpacing"/>
        <w:spacing w:before="120" w:after="120" w:line="360" w:lineRule="auto"/>
        <w:jc w:val="center"/>
        <w:rPr>
          <w:rFonts w:cs="Times New Roman"/>
        </w:rPr>
      </w:pPr>
      <w:r>
        <w:rPr>
          <w:noProof/>
          <w:lang w:val="en-US"/>
        </w:rPr>
        <w:drawing>
          <wp:inline distT="0" distB="0" distL="0" distR="0" wp14:anchorId="5EF87082" wp14:editId="335301D5">
            <wp:extent cx="5731510" cy="3458818"/>
            <wp:effectExtent l="0" t="0" r="2540" b="8890"/>
            <wp:docPr id="822793178" name="Chart 1">
              <a:extLst xmlns:a="http://schemas.openxmlformats.org/drawingml/2006/main">
                <a:ext uri="{FF2B5EF4-FFF2-40B4-BE49-F238E27FC236}">
                  <a16:creationId xmlns:a16="http://schemas.microsoft.com/office/drawing/2014/main" id="{0B40DF01-9D78-45C3-AB7A-4B74A1795DD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rsidRPr="00D43636" w:rsidR="004E038D" w:rsidP="004E038D" w:rsidRDefault="004E038D" w14:paraId="4385E458" w14:textId="77777777">
      <w:pPr>
        <w:pStyle w:val="NoSpacing"/>
        <w:spacing w:before="120" w:after="120" w:line="360" w:lineRule="auto"/>
        <w:jc w:val="both"/>
        <w:rPr>
          <w:lang w:val="en-GB"/>
        </w:rPr>
      </w:pPr>
      <w:r w:rsidRPr="00D43636">
        <w:rPr>
          <w:lang w:val="en-GB"/>
        </w:rPr>
        <w:t xml:space="preserve">Stakeholders were invited to assess the effectiveness of CAP instruments across a wide range of policy areas. Overall, respondents considered the CAP to be most effective in </w:t>
      </w:r>
      <w:r w:rsidRPr="00D43636">
        <w:rPr>
          <w:b/>
          <w:bCs/>
          <w:lang w:val="en-GB"/>
        </w:rPr>
        <w:t>supporting agricultural production</w:t>
      </w:r>
      <w:r w:rsidRPr="00D43636">
        <w:rPr>
          <w:lang w:val="en-GB"/>
        </w:rPr>
        <w:t xml:space="preserve"> and </w:t>
      </w:r>
      <w:r w:rsidRPr="00D43636">
        <w:rPr>
          <w:b/>
          <w:bCs/>
          <w:lang w:val="en-GB"/>
        </w:rPr>
        <w:t>improving rural development</w:t>
      </w:r>
      <w:r w:rsidRPr="00D43636">
        <w:rPr>
          <w:lang w:val="en-GB"/>
        </w:rPr>
        <w:t xml:space="preserve">, with 84 out of 148 respondents (57%) and 83 respondents (56%) rating these areas as very or moderately effective. Similar levels of moderate support were observed for </w:t>
      </w:r>
      <w:r w:rsidRPr="00D43636">
        <w:rPr>
          <w:b/>
          <w:bCs/>
          <w:lang w:val="en-GB"/>
        </w:rPr>
        <w:t>economic development in rural areas</w:t>
      </w:r>
      <w:r w:rsidRPr="00D43636">
        <w:rPr>
          <w:lang w:val="en-GB"/>
        </w:rPr>
        <w:t xml:space="preserve"> and </w:t>
      </w:r>
      <w:r w:rsidRPr="00D43636">
        <w:rPr>
          <w:b/>
          <w:bCs/>
          <w:lang w:val="en-GB"/>
        </w:rPr>
        <w:t>fair farm income</w:t>
      </w:r>
      <w:r w:rsidRPr="00D43636">
        <w:rPr>
          <w:lang w:val="en-GB"/>
        </w:rPr>
        <w:t>, where just over half of respondents expressed positive views.</w:t>
      </w:r>
    </w:p>
    <w:p w:rsidRPr="00D43636" w:rsidR="004E038D" w:rsidP="004E038D" w:rsidRDefault="004E038D" w14:paraId="0295DFE9" w14:textId="77777777">
      <w:pPr>
        <w:pStyle w:val="NoSpacing"/>
        <w:spacing w:before="120" w:after="120" w:line="360" w:lineRule="auto"/>
        <w:jc w:val="both"/>
        <w:rPr>
          <w:lang w:val="en-GB"/>
        </w:rPr>
      </w:pPr>
      <w:r w:rsidRPr="00D43636">
        <w:rPr>
          <w:lang w:val="en-GB"/>
        </w:rPr>
        <w:t>Despite these broadly favourable assessments, a significant share of stakeholders judged CAP effectiveness to be limited. For agricultural production, 45 respondents (30%) rated the CAP as not very effective and 13 respondents (9%) as not effective at all. Similar concerns were noted for rural development, economic development, farm family support and the viability of agricultural businesses, where between 38% and 45% of respondents rated CAP performance as not very or not effective.</w:t>
      </w:r>
    </w:p>
    <w:p w:rsidRPr="00D43636" w:rsidR="004E038D" w:rsidP="004E038D" w:rsidRDefault="004E038D" w14:paraId="4ABB9C40" w14:textId="77777777">
      <w:pPr>
        <w:pStyle w:val="NoSpacing"/>
        <w:spacing w:before="120" w:after="120" w:line="360" w:lineRule="auto"/>
        <w:jc w:val="both"/>
        <w:rPr>
          <w:lang w:val="en-GB"/>
        </w:rPr>
      </w:pPr>
      <w:r w:rsidRPr="00D43636">
        <w:rPr>
          <w:lang w:val="en-GB"/>
        </w:rPr>
        <w:t xml:space="preserve">Effectiveness was perceived as weakest in areas linked to </w:t>
      </w:r>
      <w:r w:rsidRPr="00D43636">
        <w:rPr>
          <w:b/>
          <w:bCs/>
          <w:lang w:val="en-GB"/>
        </w:rPr>
        <w:t>social and equity outcomes</w:t>
      </w:r>
      <w:r w:rsidRPr="00D43636">
        <w:rPr>
          <w:lang w:val="en-GB"/>
        </w:rPr>
        <w:t>. Reducing poverty, supporting job creation in rural areas, ensuring a fairer redistribution of CAP direct payments and narrowing the income gap between agriculture and other sectors received the lowest ratings. Only 43 respondents (29%) considered the CAP effective in reducing the income gap, while 93 respondents (63%) deemed its impact not very or not effective. Almost half of respondents also rated the CAP poorly on job creation and poverty reduction.</w:t>
      </w:r>
    </w:p>
    <w:p w:rsidRPr="00D43636" w:rsidR="004E038D" w:rsidP="004E038D" w:rsidRDefault="004E038D" w14:paraId="1A661C58" w14:textId="77777777">
      <w:pPr>
        <w:pStyle w:val="NoSpacing"/>
        <w:spacing w:before="120" w:after="120" w:line="360" w:lineRule="auto"/>
        <w:jc w:val="both"/>
        <w:rPr>
          <w:lang w:val="en-GB"/>
        </w:rPr>
      </w:pPr>
      <w:r w:rsidRPr="00D43636">
        <w:rPr>
          <w:lang w:val="en-GB"/>
        </w:rPr>
        <w:t>Across all questions, a small minority of respondents (4–8%) indicated uncertainty, suggesting either limited knowledge of CAP impacts or lack of direct exposure to specific measures. In summary, stakeholders recognise the CAP’s strongest contributions in agricultural production and rural development, view its support for income and economic stability as moderate, and identify clear shortcomings in its ability to address social, employment and distributional challenges. These perceptions point to the need for more targeted improvements to strengthen the CAP’s contribution to rural livelihoods and fairness.</w:t>
      </w:r>
    </w:p>
    <w:p w:rsidRPr="00D43636" w:rsidR="004E038D" w:rsidP="004E038D" w:rsidRDefault="004E038D" w14:paraId="5A5A2553" w14:textId="77777777">
      <w:pPr>
        <w:pStyle w:val="NoSpacing"/>
        <w:spacing w:before="120" w:after="120" w:line="360" w:lineRule="auto"/>
        <w:jc w:val="both"/>
        <w:rPr>
          <w:lang w:val="en-GB"/>
        </w:rPr>
      </w:pPr>
      <w:r w:rsidRPr="00D43636">
        <w:rPr>
          <w:lang w:val="en-GB"/>
        </w:rPr>
        <w:t xml:space="preserve">When comparing results across the five participating Member States, a geographical pattern emerges. </w:t>
      </w:r>
      <w:r w:rsidRPr="00D43636">
        <w:rPr>
          <w:b/>
          <w:bCs/>
          <w:lang w:val="en-GB"/>
        </w:rPr>
        <w:t>Austria</w:t>
      </w:r>
      <w:r w:rsidRPr="00D43636">
        <w:rPr>
          <w:lang w:val="en-GB"/>
        </w:rPr>
        <w:t xml:space="preserve"> recorded the most positive views overall, with 67% (24 out of 36 respondents) rating the CAP effective for fair farm income, and around three in five respondents expressing positive views on agricultural production and rural development. </w:t>
      </w:r>
      <w:r w:rsidRPr="00D43636">
        <w:rPr>
          <w:b/>
          <w:bCs/>
          <w:lang w:val="en-GB"/>
        </w:rPr>
        <w:t>Romania</w:t>
      </w:r>
      <w:r w:rsidRPr="00D43636">
        <w:rPr>
          <w:lang w:val="en-GB"/>
        </w:rPr>
        <w:t xml:space="preserve"> also reported relatively favourable perceptions, with around 8–9 out of 15 respondents rating core areas positively. </w:t>
      </w:r>
      <w:r w:rsidRPr="00D43636">
        <w:rPr>
          <w:b/>
          <w:bCs/>
          <w:lang w:val="en-GB"/>
        </w:rPr>
        <w:t>Ireland</w:t>
      </w:r>
      <w:r w:rsidRPr="00D43636">
        <w:rPr>
          <w:lang w:val="en-GB"/>
        </w:rPr>
        <w:t xml:space="preserve"> presented a balanced profile, with approximately half of respondents (around 27–33 out of 54) expressing positive views across most areas.</w:t>
      </w:r>
    </w:p>
    <w:p w:rsidRPr="00D43636" w:rsidR="004E038D" w:rsidP="004E038D" w:rsidRDefault="004E038D" w14:paraId="4F56B452" w14:textId="77777777">
      <w:pPr>
        <w:pStyle w:val="NoSpacing"/>
        <w:spacing w:before="120" w:after="120" w:line="360" w:lineRule="auto"/>
        <w:jc w:val="both"/>
        <w:rPr>
          <w:lang w:val="en-GB"/>
        </w:rPr>
      </w:pPr>
      <w:r w:rsidRPr="00D43636">
        <w:rPr>
          <w:lang w:val="en-GB"/>
        </w:rPr>
        <w:t xml:space="preserve">By contrast, </w:t>
      </w:r>
      <w:r w:rsidRPr="00D43636">
        <w:rPr>
          <w:b/>
          <w:bCs/>
          <w:lang w:val="en-GB"/>
        </w:rPr>
        <w:t>Italy</w:t>
      </w:r>
      <w:r w:rsidRPr="00D43636">
        <w:rPr>
          <w:lang w:val="en-GB"/>
        </w:rPr>
        <w:t xml:space="preserve"> and </w:t>
      </w:r>
      <w:r w:rsidRPr="00D43636">
        <w:rPr>
          <w:b/>
          <w:bCs/>
          <w:lang w:val="en-GB"/>
        </w:rPr>
        <w:t>Spain</w:t>
      </w:r>
      <w:r w:rsidRPr="00D43636">
        <w:rPr>
          <w:lang w:val="en-GB"/>
        </w:rPr>
        <w:t xml:space="preserve"> were considerably more critical. In Italy, two</w:t>
      </w:r>
      <w:r w:rsidRPr="00D43636">
        <w:rPr>
          <w:lang w:val="en-GB"/>
        </w:rPr>
        <w:noBreakHyphen/>
        <w:t>thirds or more of respondents (around 10–11 out of 15) rated the CAP as not effective for fair income, redistribution and poverty reduction. In Spain, negative perceptions reached between 60% and 68% (17–19 out of 28 respondents) in areas such as employment, farm viability and support for farm families.</w:t>
      </w:r>
    </w:p>
    <w:p w:rsidRPr="00D43636" w:rsidR="004E038D" w:rsidP="004E038D" w:rsidRDefault="004E038D" w14:paraId="4C509F74" w14:textId="77777777">
      <w:pPr>
        <w:pStyle w:val="NoSpacing"/>
        <w:spacing w:before="120" w:after="120" w:line="360" w:lineRule="auto"/>
        <w:jc w:val="both"/>
        <w:rPr>
          <w:lang w:val="en-GB"/>
        </w:rPr>
      </w:pPr>
      <w:r w:rsidRPr="00D43636">
        <w:rPr>
          <w:lang w:val="en-GB"/>
        </w:rPr>
        <w:t xml:space="preserve">Differences also emerged across stakeholder types. All groups—farm organisations, businesses, workers’ representatives, public authorities and civil society organisations—converged in viewing </w:t>
      </w:r>
      <w:r w:rsidRPr="00D43636">
        <w:rPr>
          <w:b/>
          <w:bCs/>
          <w:lang w:val="en-GB"/>
        </w:rPr>
        <w:t>agricultural production</w:t>
      </w:r>
      <w:r w:rsidRPr="00D43636">
        <w:rPr>
          <w:lang w:val="en-GB"/>
        </w:rPr>
        <w:t xml:space="preserve"> as the area where the CAP performs best. Farm and business organisations also noted moderate effectiveness in supporting rural economic development and maintaining agricultural businesses, whereas workers’ representatives and public authorities expressed relatively higher confidence in the CAP’s contribution to farm income and living standards.</w:t>
      </w:r>
    </w:p>
    <w:p w:rsidRPr="00D43636" w:rsidR="00F90A25" w:rsidP="004E038D" w:rsidRDefault="004E038D" w14:paraId="5BEB254B" w14:textId="74968E4D">
      <w:pPr>
        <w:pStyle w:val="NoSpacing"/>
        <w:spacing w:before="120" w:after="120" w:line="360" w:lineRule="auto"/>
        <w:jc w:val="both"/>
        <w:rPr>
          <w:lang w:val="en-GB"/>
        </w:rPr>
      </w:pPr>
      <w:r w:rsidRPr="00D43636">
        <w:rPr>
          <w:lang w:val="en-GB"/>
        </w:rPr>
        <w:t>Conversely, all groups agreed that the CAP performs poorly in areas related to fairness, income distribution and reducing the agricultural income gap. Farm and business organisations were the most critical, with 59–61% negative responses, while public authorities and civil society actors offered more mixed assessments. Divergences were most pronounced in social and economic domains: workers’ representatives consistently rated job creation and income support more positively than civil society and farm organisations, while civil society tended to be more sceptical of CAP performance in rural development than public authorities.</w:t>
      </w:r>
    </w:p>
    <w:p w:rsidRPr="00D43636" w:rsidR="004E038D" w:rsidP="004E038D" w:rsidRDefault="004E038D" w14:paraId="371B5769" w14:textId="77777777">
      <w:pPr>
        <w:pStyle w:val="NoSpacing"/>
        <w:spacing w:before="120" w:after="120" w:line="360" w:lineRule="auto"/>
        <w:jc w:val="both"/>
        <w:rPr>
          <w:lang w:val="en-GB"/>
        </w:rPr>
      </w:pPr>
    </w:p>
    <w:p w:rsidR="00FE275C" w:rsidP="00522A18" w:rsidRDefault="00FE275C" w14:paraId="227D5DE0" w14:textId="3E871AD0">
      <w:pPr>
        <w:spacing w:before="120" w:after="120" w:line="360" w:lineRule="auto"/>
        <w:rPr>
          <w:lang w:val="en-GB"/>
        </w:rPr>
      </w:pPr>
      <w:r>
        <w:rPr>
          <w:noProof/>
        </w:rPr>
        <w:drawing>
          <wp:inline distT="0" distB="0" distL="0" distR="0" wp14:anchorId="601C7F7E" wp14:editId="4053EE1F">
            <wp:extent cx="5731510" cy="3850105"/>
            <wp:effectExtent l="0" t="0" r="2540" b="17145"/>
            <wp:docPr id="1600148139" name="Chart 1">
              <a:extLst xmlns:a="http://schemas.openxmlformats.org/drawingml/2006/main">
                <a:ext uri="{FF2B5EF4-FFF2-40B4-BE49-F238E27FC236}">
                  <a16:creationId xmlns:a16="http://schemas.microsoft.com/office/drawing/2014/main" id="{80D9DA8F-F499-4404-899F-C3D39D5DDE0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rsidR="00FE275C" w:rsidP="00522A18" w:rsidRDefault="00FE275C" w14:paraId="00AC174E" w14:textId="77777777">
      <w:pPr>
        <w:spacing w:before="120" w:after="120" w:line="360" w:lineRule="auto"/>
        <w:rPr>
          <w:lang w:val="en-GB"/>
        </w:rPr>
      </w:pPr>
    </w:p>
    <w:p w:rsidRPr="004E038D" w:rsidR="004E038D" w:rsidP="004E038D" w:rsidRDefault="004E038D" w14:paraId="70747B4C" w14:textId="77777777">
      <w:pPr>
        <w:spacing w:before="120" w:after="120" w:line="360" w:lineRule="auto"/>
        <w:rPr>
          <w:rFonts w:eastAsiaTheme="minorHAnsi"/>
        </w:rPr>
      </w:pPr>
      <w:r w:rsidRPr="004E038D">
        <w:rPr>
          <w:rFonts w:eastAsiaTheme="minorHAnsi"/>
        </w:rPr>
        <w:t xml:space="preserve">Farm organisations identified the CAP’s strongest performance in </w:t>
      </w:r>
      <w:r w:rsidRPr="004E038D">
        <w:rPr>
          <w:rFonts w:eastAsiaTheme="minorHAnsi"/>
          <w:b/>
          <w:bCs/>
        </w:rPr>
        <w:t>supporting economic development in rural areas</w:t>
      </w:r>
      <w:r w:rsidRPr="004E038D">
        <w:rPr>
          <w:rFonts w:eastAsiaTheme="minorHAnsi"/>
        </w:rPr>
        <w:t xml:space="preserve">, with 56% of respondents (48 out of 85) rating it as very or moderately effective. Similar assessments were given for </w:t>
      </w:r>
      <w:r w:rsidRPr="004E038D">
        <w:rPr>
          <w:rFonts w:eastAsiaTheme="minorHAnsi"/>
          <w:b/>
          <w:bCs/>
        </w:rPr>
        <w:t>rural development</w:t>
      </w:r>
      <w:r w:rsidRPr="004E038D">
        <w:rPr>
          <w:rFonts w:eastAsiaTheme="minorHAnsi"/>
        </w:rPr>
        <w:t xml:space="preserve"> (55%, 47 out of 85) and </w:t>
      </w:r>
      <w:r w:rsidRPr="004E038D">
        <w:rPr>
          <w:rFonts w:eastAsiaTheme="minorHAnsi"/>
          <w:b/>
          <w:bCs/>
        </w:rPr>
        <w:t>agricultural production</w:t>
      </w:r>
      <w:r w:rsidRPr="004E038D">
        <w:rPr>
          <w:rFonts w:eastAsiaTheme="minorHAnsi"/>
        </w:rPr>
        <w:t xml:space="preserve"> (52%, 44 out of 85), indicating that stakeholders continue to view the CAP as an important driver of core agricultural and territorial functions.</w:t>
      </w:r>
    </w:p>
    <w:p w:rsidRPr="004E038D" w:rsidR="004E038D" w:rsidP="004E038D" w:rsidRDefault="004E038D" w14:paraId="3FAAFD16" w14:textId="77777777">
      <w:pPr>
        <w:spacing w:before="120" w:after="120" w:line="360" w:lineRule="auto"/>
        <w:rPr>
          <w:rFonts w:eastAsiaTheme="minorHAnsi"/>
        </w:rPr>
      </w:pPr>
      <w:r w:rsidRPr="004E038D">
        <w:rPr>
          <w:rFonts w:eastAsiaTheme="minorHAnsi"/>
        </w:rPr>
        <w:t xml:space="preserve">By contrast, respondents perceived the CAP as least effective in addressing </w:t>
      </w:r>
      <w:r w:rsidRPr="004E038D">
        <w:rPr>
          <w:rFonts w:eastAsiaTheme="minorHAnsi"/>
          <w:b/>
          <w:bCs/>
        </w:rPr>
        <w:t>distributional and equity</w:t>
      </w:r>
      <w:r w:rsidRPr="004E038D">
        <w:rPr>
          <w:rFonts w:eastAsiaTheme="minorHAnsi"/>
          <w:b/>
          <w:bCs/>
        </w:rPr>
        <w:noBreakHyphen/>
        <w:t>related outcomes</w:t>
      </w:r>
      <w:r w:rsidRPr="004E038D">
        <w:rPr>
          <w:rFonts w:eastAsiaTheme="minorHAnsi"/>
        </w:rPr>
        <w:t xml:space="preserve">. A large majority (71%, 60 out of 85) judged the CAP ineffective in reducing the income gap between agriculture and other sectors, and 59% (50 out of 85) viewed it as ineffective in ensuring a fairer redistribution of direct payments. Social outcomes such as </w:t>
      </w:r>
      <w:r w:rsidRPr="004E038D">
        <w:rPr>
          <w:rFonts w:eastAsiaTheme="minorHAnsi"/>
          <w:b/>
          <w:bCs/>
        </w:rPr>
        <w:t>job creation</w:t>
      </w:r>
      <w:r w:rsidRPr="004E038D">
        <w:rPr>
          <w:rFonts w:eastAsiaTheme="minorHAnsi"/>
        </w:rPr>
        <w:t xml:space="preserve"> and </w:t>
      </w:r>
      <w:r w:rsidRPr="004E038D">
        <w:rPr>
          <w:rFonts w:eastAsiaTheme="minorHAnsi"/>
          <w:b/>
          <w:bCs/>
        </w:rPr>
        <w:t>poverty reduction</w:t>
      </w:r>
      <w:r w:rsidRPr="004E038D">
        <w:rPr>
          <w:rFonts w:eastAsiaTheme="minorHAnsi"/>
        </w:rPr>
        <w:t xml:space="preserve"> were also assessed critically, with around half of farm organisation representatives rating CAP performance negatively in these domains.</w:t>
      </w:r>
    </w:p>
    <w:p w:rsidRPr="004E038D" w:rsidR="00EB5602" w:rsidP="00522A18" w:rsidRDefault="00EB5602" w14:paraId="635E6801" w14:textId="77777777">
      <w:pPr>
        <w:spacing w:before="120" w:after="120" w:line="360" w:lineRule="auto"/>
      </w:pPr>
    </w:p>
    <w:p w:rsidRPr="00CC0CC2" w:rsidR="00CC0CC2" w:rsidP="00CC0CC2" w:rsidRDefault="00CC0CC2" w14:paraId="7C57213E" w14:textId="15B2BCDD">
      <w:pPr>
        <w:pStyle w:val="Heading2"/>
        <w:rPr>
          <w:i/>
          <w:iCs/>
        </w:rPr>
      </w:pPr>
      <w:bookmarkStart w:name="_Toc224750041" w:id="30"/>
      <w:r w:rsidRPr="00CC0CC2">
        <w:rPr>
          <w:i/>
          <w:iCs/>
        </w:rPr>
        <w:t>Mental Health Challenges in Farming</w:t>
      </w:r>
      <w:bookmarkEnd w:id="30"/>
    </w:p>
    <w:p w:rsidR="00EB5602" w:rsidP="00522A18" w:rsidRDefault="00EB5602" w14:paraId="3052DAEC" w14:textId="23080ED2">
      <w:pPr>
        <w:spacing w:before="120" w:after="120" w:line="360" w:lineRule="auto"/>
        <w:jc w:val="center"/>
        <w:rPr>
          <w:lang w:val="en-GB"/>
        </w:rPr>
      </w:pPr>
      <w:r>
        <w:rPr>
          <w:noProof/>
        </w:rPr>
        <w:drawing>
          <wp:inline distT="0" distB="0" distL="0" distR="0" wp14:anchorId="072D454A" wp14:editId="34877C6C">
            <wp:extent cx="4251052" cy="2797701"/>
            <wp:effectExtent l="0" t="0" r="16510" b="3175"/>
            <wp:docPr id="1614690528" name="Chart 1">
              <a:extLst xmlns:a="http://schemas.openxmlformats.org/drawingml/2006/main">
                <a:ext uri="{FF2B5EF4-FFF2-40B4-BE49-F238E27FC236}">
                  <a16:creationId xmlns:a16="http://schemas.microsoft.com/office/drawing/2014/main" id="{2236B582-216A-F3AA-8AF2-F6B38FC9BB1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rsidR="00EB5602" w:rsidP="00522A18" w:rsidRDefault="00EB5602" w14:paraId="5A96B2C1" w14:textId="77777777">
      <w:pPr>
        <w:pStyle w:val="NoSpacing"/>
        <w:spacing w:before="120" w:after="120" w:line="360" w:lineRule="auto"/>
        <w:jc w:val="both"/>
        <w:rPr>
          <w:rFonts w:cs="Times New Roman"/>
          <w:lang w:val="en-GB"/>
        </w:rPr>
      </w:pPr>
    </w:p>
    <w:p w:rsidRPr="00D43636" w:rsidR="004E038D" w:rsidP="004E038D" w:rsidRDefault="004E038D" w14:paraId="4A2E0816" w14:textId="77777777">
      <w:pPr>
        <w:pStyle w:val="NoSpacing"/>
        <w:spacing w:before="120" w:after="120" w:line="360" w:lineRule="auto"/>
        <w:jc w:val="both"/>
        <w:rPr>
          <w:lang w:val="en-GB"/>
        </w:rPr>
      </w:pPr>
      <w:r w:rsidRPr="00D43636">
        <w:rPr>
          <w:lang w:val="en-GB"/>
        </w:rPr>
        <w:t xml:space="preserve">Stakeholders expressed a broad consensus that </w:t>
      </w:r>
      <w:r w:rsidRPr="00D43636">
        <w:rPr>
          <w:b/>
          <w:bCs/>
          <w:lang w:val="en-GB"/>
        </w:rPr>
        <w:t>mental health constitutes a significant challenge in the farming sector</w:t>
      </w:r>
      <w:r w:rsidRPr="00D43636">
        <w:rPr>
          <w:lang w:val="en-GB"/>
        </w:rPr>
        <w:t>. Of the 148 respondents, 121 (82%) indicated that it is a concern, while only 14 respondents (9%) disagreed and 13 (9%) were unsure. These findings point to a strong shared awareness of the pressures and psychological burdens associated with agricultural work.</w:t>
      </w:r>
    </w:p>
    <w:p w:rsidRPr="00D43636" w:rsidR="004E038D" w:rsidP="004E038D" w:rsidRDefault="004E038D" w14:paraId="62F91459" w14:textId="77777777">
      <w:pPr>
        <w:pStyle w:val="NoSpacing"/>
        <w:spacing w:before="120" w:after="120" w:line="360" w:lineRule="auto"/>
        <w:jc w:val="both"/>
        <w:rPr>
          <w:lang w:val="en-GB"/>
        </w:rPr>
      </w:pPr>
      <w:r w:rsidRPr="00D43636">
        <w:rPr>
          <w:lang w:val="en-GB"/>
        </w:rPr>
        <w:t xml:space="preserve">Among the 121 respondents who identified mental health as a challenge, the most frequently cited stressors related to </w:t>
      </w:r>
      <w:r w:rsidRPr="00D43636">
        <w:rPr>
          <w:b/>
          <w:bCs/>
          <w:lang w:val="en-GB"/>
        </w:rPr>
        <w:t>economic and administrative pressures</w:t>
      </w:r>
      <w:r w:rsidRPr="00D43636">
        <w:rPr>
          <w:lang w:val="en-GB"/>
        </w:rPr>
        <w:t xml:space="preserve">. Price instability and unviable market prices were mentioned by 85 respondents (57%), matched by an equally high number reporting bureaucratic burdens linked to CAP paperwork, regulatory requirements and reporting obligations. Long working hours and physical strain were also noted by 39 respondents (26%), followed by concerns regarding </w:t>
      </w:r>
      <w:r w:rsidRPr="00D43636">
        <w:rPr>
          <w:b/>
          <w:bCs/>
          <w:lang w:val="en-GB"/>
        </w:rPr>
        <w:t>insufficient CAP subsidies</w:t>
      </w:r>
      <w:r w:rsidRPr="00D43636">
        <w:rPr>
          <w:lang w:val="en-GB"/>
        </w:rPr>
        <w:t xml:space="preserve"> (35 respondents, 24%). Additional stressors included societal pressures and so</w:t>
      </w:r>
      <w:r w:rsidRPr="00D43636">
        <w:rPr>
          <w:lang w:val="en-GB"/>
        </w:rPr>
        <w:noBreakHyphen/>
        <w:t>called “farmer bashing” (28 respondents, 19%), the impacts of climate change on farm activity (24 respondents, 16%), personal factors such as health, family responsibilities and isolation (22 respondents, 15%), and broader financial difficulties not directly related to the CAP, such as loans, rents or maintenance costs (21 respondents, 14%). A small number (5 respondents, 3%) highlighted stressors outside the predefined categories.</w:t>
      </w:r>
    </w:p>
    <w:p w:rsidR="004E038D" w:rsidP="004E038D" w:rsidRDefault="004E038D" w14:paraId="47DB1658" w14:textId="77777777">
      <w:pPr>
        <w:pStyle w:val="NoSpacing"/>
        <w:spacing w:before="120" w:after="120" w:line="360" w:lineRule="auto"/>
        <w:jc w:val="both"/>
        <w:rPr>
          <w:lang w:val="en-US"/>
        </w:rPr>
      </w:pPr>
      <w:r w:rsidRPr="00D43636">
        <w:rPr>
          <w:lang w:val="en-GB"/>
        </w:rPr>
        <w:t xml:space="preserve">Among the additional stressors, several respondents pointed to </w:t>
      </w:r>
      <w:r w:rsidRPr="00D43636">
        <w:rPr>
          <w:b/>
          <w:bCs/>
          <w:lang w:val="en-GB"/>
        </w:rPr>
        <w:t>administrative burden and inspections</w:t>
      </w:r>
      <w:r w:rsidRPr="00D43636">
        <w:rPr>
          <w:lang w:val="en-GB"/>
        </w:rPr>
        <w:t xml:space="preserve">, describing pressure from extensive paperwork, audits and compliance processes. Other respondents referred to </w:t>
      </w:r>
      <w:r w:rsidRPr="00D43636">
        <w:rPr>
          <w:b/>
          <w:bCs/>
          <w:lang w:val="en-GB"/>
        </w:rPr>
        <w:t>regulatory and political pressures</w:t>
      </w:r>
      <w:r w:rsidRPr="00D43636">
        <w:rPr>
          <w:lang w:val="en-GB"/>
        </w:rPr>
        <w:t xml:space="preserve">, including perceptions of being unfairly blamed for environmental impacts, which contribute to feelings of frustration and discouragement. Financial strain and indebtedness were also identified as major sources of stress and, in some cases, were linked to severe psychological distress. </w:t>
      </w:r>
    </w:p>
    <w:p w:rsidRPr="00D43636" w:rsidR="004E038D" w:rsidP="004E038D" w:rsidRDefault="004E038D" w14:paraId="088E8ACE" w14:textId="42DA32C9">
      <w:pPr>
        <w:pStyle w:val="NoSpacing"/>
        <w:spacing w:before="120" w:after="120" w:line="360" w:lineRule="auto"/>
        <w:jc w:val="both"/>
        <w:rPr>
          <w:lang w:val="en-GB"/>
        </w:rPr>
      </w:pPr>
      <w:r w:rsidRPr="00D43636">
        <w:rPr>
          <w:lang w:val="en-GB"/>
        </w:rPr>
        <w:t xml:space="preserve">Further issues included </w:t>
      </w:r>
      <w:r w:rsidRPr="00D43636">
        <w:rPr>
          <w:b/>
          <w:bCs/>
          <w:lang w:val="en-GB"/>
        </w:rPr>
        <w:t>social isolation</w:t>
      </w:r>
      <w:r w:rsidRPr="00D43636">
        <w:rPr>
          <w:lang w:val="en-GB"/>
        </w:rPr>
        <w:t xml:space="preserve"> and limited autonomy in decision</w:t>
      </w:r>
      <w:r w:rsidRPr="00D43636">
        <w:rPr>
          <w:lang w:val="en-GB"/>
        </w:rPr>
        <w:noBreakHyphen/>
        <w:t xml:space="preserve">making, particularly for those farming in remote or sparsely populated areas. Stakeholders in the livestock sector additionally raised concerns about </w:t>
      </w:r>
      <w:r w:rsidRPr="00D43636">
        <w:rPr>
          <w:b/>
          <w:bCs/>
          <w:lang w:val="en-GB"/>
        </w:rPr>
        <w:t>farm intrusions and hostility from animal</w:t>
      </w:r>
      <w:r w:rsidRPr="00D43636">
        <w:rPr>
          <w:b/>
          <w:bCs/>
          <w:lang w:val="en-GB"/>
        </w:rPr>
        <w:noBreakHyphen/>
        <w:t>rights activists</w:t>
      </w:r>
      <w:r w:rsidRPr="00D43636">
        <w:rPr>
          <w:lang w:val="en-GB"/>
        </w:rPr>
        <w:t xml:space="preserve">, which they associated with heightened insecurity and anxiety. Finally, one respondent cited perceived </w:t>
      </w:r>
      <w:r w:rsidRPr="00D43636">
        <w:rPr>
          <w:b/>
          <w:bCs/>
          <w:lang w:val="en-GB"/>
        </w:rPr>
        <w:t>institutional inequalities or corruption</w:t>
      </w:r>
      <w:r w:rsidRPr="00D43636">
        <w:rPr>
          <w:lang w:val="en-GB"/>
        </w:rPr>
        <w:t xml:space="preserve"> in the allocation of agricultural support, which was viewed as disadvantaging smaller producers and exacerbating stress.</w:t>
      </w:r>
    </w:p>
    <w:p w:rsidRPr="00D43636" w:rsidR="00AE483E" w:rsidP="00522A18" w:rsidRDefault="00AE483E" w14:paraId="105A0188" w14:textId="77777777">
      <w:pPr>
        <w:pStyle w:val="NoSpacing"/>
        <w:spacing w:before="120" w:after="120" w:line="360" w:lineRule="auto"/>
        <w:jc w:val="both"/>
        <w:rPr>
          <w:rFonts w:cs="Times New Roman"/>
          <w:lang w:val="en-GB"/>
        </w:rPr>
      </w:pPr>
    </w:p>
    <w:p w:rsidRPr="004E038D" w:rsidR="00CC0CC2" w:rsidP="004E038D" w:rsidRDefault="00CC0CC2" w14:paraId="0B388508" w14:textId="3AF51931">
      <w:pPr>
        <w:pStyle w:val="Heading2"/>
        <w:rPr>
          <w:rFonts w:eastAsiaTheme="minorHAnsi"/>
          <w:i/>
          <w:iCs/>
        </w:rPr>
      </w:pPr>
      <w:bookmarkStart w:name="_Toc224750042" w:id="31"/>
      <w:r w:rsidRPr="00CC0CC2">
        <w:rPr>
          <w:rFonts w:eastAsiaTheme="minorHAnsi"/>
          <w:i/>
          <w:iCs/>
        </w:rPr>
        <w:t>CAP’s Impact on Farmers’ Position in the Food Supply Chain</w:t>
      </w:r>
      <w:bookmarkEnd w:id="31"/>
    </w:p>
    <w:p w:rsidRPr="004E038D" w:rsidR="0053269D" w:rsidP="004E038D" w:rsidRDefault="0053269D" w14:paraId="573F6059" w14:textId="3573AC49">
      <w:pPr>
        <w:pStyle w:val="NoSpacing"/>
        <w:spacing w:before="120" w:after="120" w:line="360" w:lineRule="auto"/>
        <w:jc w:val="center"/>
        <w:rPr>
          <w:rFonts w:cs="Times New Roman"/>
          <w:lang w:val="en-GB"/>
        </w:rPr>
      </w:pPr>
      <w:r>
        <w:rPr>
          <w:noProof/>
          <w:lang w:val="en-US"/>
        </w:rPr>
        <w:drawing>
          <wp:inline distT="0" distB="0" distL="0" distR="0" wp14:anchorId="2D54A360" wp14:editId="2B919AD6">
            <wp:extent cx="5731510" cy="3162054"/>
            <wp:effectExtent l="0" t="0" r="2540" b="635"/>
            <wp:docPr id="1167782902" name="Chart 1">
              <a:extLst xmlns:a="http://schemas.openxmlformats.org/drawingml/2006/main">
                <a:ext uri="{FF2B5EF4-FFF2-40B4-BE49-F238E27FC236}">
                  <a16:creationId xmlns:a16="http://schemas.microsoft.com/office/drawing/2014/main" id="{EAA55C16-C9E0-4711-A216-2C8ED85AD9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rsidRPr="00D43636" w:rsidR="004E038D" w:rsidP="004E038D" w:rsidRDefault="004E038D" w14:paraId="2DBB7032" w14:textId="77777777">
      <w:pPr>
        <w:pStyle w:val="NoSpacing"/>
        <w:spacing w:before="120" w:after="120" w:line="360" w:lineRule="auto"/>
        <w:jc w:val="both"/>
        <w:rPr>
          <w:lang w:val="en-GB"/>
        </w:rPr>
      </w:pPr>
      <w:r w:rsidRPr="00D43636">
        <w:rPr>
          <w:lang w:val="en-GB"/>
        </w:rPr>
        <w:t xml:space="preserve">Stakeholders assessed the CAP instruments related to the </w:t>
      </w:r>
      <w:r w:rsidRPr="00D43636">
        <w:rPr>
          <w:b/>
          <w:bCs/>
          <w:lang w:val="en-GB"/>
        </w:rPr>
        <w:t>food supply chain</w:t>
      </w:r>
      <w:r w:rsidRPr="00D43636">
        <w:rPr>
          <w:lang w:val="en-GB"/>
        </w:rPr>
        <w:t xml:space="preserve"> as moderately effective in ensuring a safe and affordable food supply for consumers. A total of 83 out of 148 respondents (56%) rated these measures as very or moderately effective. Perceptions regarding </w:t>
      </w:r>
      <w:r w:rsidRPr="00D43636">
        <w:rPr>
          <w:b/>
          <w:bCs/>
          <w:lang w:val="en-GB"/>
        </w:rPr>
        <w:t>support for farm incomes</w:t>
      </w:r>
      <w:r w:rsidRPr="00D43636">
        <w:rPr>
          <w:lang w:val="en-GB"/>
        </w:rPr>
        <w:t xml:space="preserve"> were slightly less positive, with 71 respondents (48%) considering CAP interventions very or moderately effective in this area.</w:t>
      </w:r>
    </w:p>
    <w:p w:rsidRPr="00D43636" w:rsidR="004E038D" w:rsidP="004E038D" w:rsidRDefault="004E038D" w14:paraId="0ACBEDDB" w14:textId="77777777">
      <w:pPr>
        <w:pStyle w:val="NoSpacing"/>
        <w:spacing w:before="120" w:after="120" w:line="360" w:lineRule="auto"/>
        <w:jc w:val="both"/>
        <w:rPr>
          <w:lang w:val="en-GB"/>
        </w:rPr>
      </w:pPr>
      <w:r w:rsidRPr="00D43636">
        <w:rPr>
          <w:lang w:val="en-GB"/>
        </w:rPr>
        <w:t>However, stakeholders were significantly more critical regarding the CAP’s ability to strengthen farmers’ position within the supply chain. Measures aimed at tackling unfair trading practices, addressing power imbalances with large retailers, increasing price transparency and improving farmers’ bargaining power were widely viewed as ineffective. For example, 119 respondents (80%) rated CAP instruments as not very or not effective at all in addressing imbalances between large retailers and small producers, and 113 respondents (76%) held similar views regarding efforts to improve price transparency.</w:t>
      </w:r>
    </w:p>
    <w:p w:rsidRPr="00D43636" w:rsidR="004E038D" w:rsidP="004E038D" w:rsidRDefault="004E038D" w14:paraId="4C70AD2B" w14:textId="77777777">
      <w:pPr>
        <w:pStyle w:val="NoSpacing"/>
        <w:spacing w:before="120" w:after="120" w:line="360" w:lineRule="auto"/>
        <w:jc w:val="both"/>
        <w:rPr>
          <w:lang w:val="en-GB"/>
        </w:rPr>
      </w:pPr>
      <w:r w:rsidRPr="00D43636">
        <w:rPr>
          <w:lang w:val="en-GB"/>
        </w:rPr>
        <w:t xml:space="preserve">Taken together, these results indicate that while CAP measures are perceived as contributing to consumer food security and, to a degree, farm income stability, they are broadly regarded as insufficient in enhancing </w:t>
      </w:r>
      <w:r w:rsidRPr="00D43636">
        <w:rPr>
          <w:b/>
          <w:bCs/>
          <w:lang w:val="en-GB"/>
        </w:rPr>
        <w:t>fairness, leverage and negotiating power</w:t>
      </w:r>
      <w:r w:rsidRPr="00D43636">
        <w:rPr>
          <w:lang w:val="en-GB"/>
        </w:rPr>
        <w:t xml:space="preserve"> for farmers within the food supply chain.</w:t>
      </w:r>
    </w:p>
    <w:p w:rsidRPr="00D43636" w:rsidR="004E038D" w:rsidP="004E038D" w:rsidRDefault="004E038D" w14:paraId="19B036D2" w14:textId="77777777">
      <w:pPr>
        <w:pStyle w:val="NoSpacing"/>
        <w:spacing w:before="120" w:after="120" w:line="360" w:lineRule="auto"/>
        <w:jc w:val="both"/>
        <w:rPr>
          <w:lang w:val="en-GB"/>
        </w:rPr>
      </w:pPr>
      <w:r w:rsidRPr="00D43636">
        <w:rPr>
          <w:lang w:val="en-GB"/>
        </w:rPr>
        <w:t xml:space="preserve">At national level, perceptions diverge particularly on issues of </w:t>
      </w:r>
      <w:r w:rsidRPr="00D43636">
        <w:rPr>
          <w:b/>
          <w:bCs/>
          <w:lang w:val="en-GB"/>
        </w:rPr>
        <w:t>fairness and power asymmetries</w:t>
      </w:r>
      <w:r w:rsidRPr="00D43636">
        <w:rPr>
          <w:lang w:val="en-GB"/>
        </w:rPr>
        <w:t xml:space="preserve">. Stakeholders in </w:t>
      </w:r>
      <w:r w:rsidRPr="00D43636">
        <w:rPr>
          <w:b/>
          <w:bCs/>
          <w:lang w:val="en-GB"/>
        </w:rPr>
        <w:t>Italy and Spain</w:t>
      </w:r>
      <w:r w:rsidRPr="00D43636">
        <w:rPr>
          <w:lang w:val="en-GB"/>
        </w:rPr>
        <w:t xml:space="preserve"> were notably critical, highlighting limited progress in reducing unfair trading practices, strengthening bargaining power and improving transparency. By contrast, </w:t>
      </w:r>
      <w:r w:rsidRPr="00D43636">
        <w:rPr>
          <w:b/>
          <w:bCs/>
          <w:lang w:val="en-GB"/>
        </w:rPr>
        <w:t>Austria and Ireland</w:t>
      </w:r>
      <w:r w:rsidRPr="00D43636">
        <w:rPr>
          <w:lang w:val="en-GB"/>
        </w:rPr>
        <w:t xml:space="preserve"> expressed somewhat more positive, albeit still cautious, assessments. </w:t>
      </w:r>
      <w:r w:rsidRPr="00D43636">
        <w:rPr>
          <w:b/>
          <w:bCs/>
          <w:lang w:val="en-GB"/>
        </w:rPr>
        <w:t>Romania</w:t>
      </w:r>
      <w:r w:rsidRPr="00D43636">
        <w:rPr>
          <w:lang w:val="en-GB"/>
        </w:rPr>
        <w:t xml:space="preserve"> stood out for comparatively high levels of uncertainty, with around 20% of its respondents (approximately 3 out of 15) selecting “I don’t know” across several areas, suggesting either limited familiarity with relevant measures or a lack of visible impact to date.</w:t>
      </w:r>
    </w:p>
    <w:p w:rsidRPr="00D43636" w:rsidR="00994403" w:rsidP="00522A18" w:rsidRDefault="00994403" w14:paraId="2920878E" w14:textId="77777777">
      <w:pPr>
        <w:pStyle w:val="NoSpacing"/>
        <w:spacing w:before="120" w:after="120" w:line="360" w:lineRule="auto"/>
        <w:jc w:val="both"/>
        <w:rPr>
          <w:rFonts w:cs="Times New Roman"/>
          <w:lang w:val="en-GB"/>
        </w:rPr>
      </w:pPr>
    </w:p>
    <w:p w:rsidRPr="00CC0CC2" w:rsidR="00CC0CC2" w:rsidP="00CC0CC2" w:rsidRDefault="00CC0CC2" w14:paraId="51DC26D7" w14:textId="77777777">
      <w:pPr>
        <w:pStyle w:val="Heading2"/>
        <w:rPr>
          <w:rFonts w:eastAsiaTheme="minorHAnsi"/>
          <w:i/>
          <w:iCs/>
        </w:rPr>
      </w:pPr>
      <w:bookmarkStart w:name="_Toc224750043" w:id="32"/>
      <w:r w:rsidRPr="00CC0CC2">
        <w:rPr>
          <w:rFonts w:eastAsiaTheme="minorHAnsi"/>
          <w:i/>
          <w:iCs/>
        </w:rPr>
        <w:t>Social Inclusion of Women in Rural Areas</w:t>
      </w:r>
      <w:bookmarkEnd w:id="32"/>
    </w:p>
    <w:p w:rsidRPr="00D43636" w:rsidR="004E038D" w:rsidP="004E038D" w:rsidRDefault="004E038D" w14:paraId="6108C3AA" w14:textId="77777777">
      <w:pPr>
        <w:pStyle w:val="NoSpacing"/>
        <w:spacing w:before="120" w:after="120" w:line="360" w:lineRule="auto"/>
        <w:jc w:val="both"/>
        <w:rPr>
          <w:lang w:val="en-GB"/>
        </w:rPr>
      </w:pPr>
      <w:r w:rsidRPr="00D43636">
        <w:rPr>
          <w:lang w:val="en-GB"/>
        </w:rPr>
        <w:t xml:space="preserve">Stakeholders generally assessed the CAP instruments aimed at promoting the </w:t>
      </w:r>
      <w:r w:rsidRPr="00D43636">
        <w:rPr>
          <w:b/>
          <w:bCs/>
          <w:lang w:val="en-GB"/>
        </w:rPr>
        <w:t>social inclusion of women in rural areas</w:t>
      </w:r>
      <w:r w:rsidRPr="00D43636">
        <w:rPr>
          <w:lang w:val="en-GB"/>
        </w:rPr>
        <w:t xml:space="preserve"> as moderately effective, though with notable limitations. Across most areas, the largest share of respondents considered the measures moderately effective, while a substantial proportion rated them as not very effective or not effective at all, indicating uneven progress.</w:t>
      </w:r>
    </w:p>
    <w:p w:rsidRPr="00D43636" w:rsidR="004E038D" w:rsidP="004E038D" w:rsidRDefault="004E038D" w14:paraId="28473B3C" w14:textId="77777777">
      <w:pPr>
        <w:pStyle w:val="NoSpacing"/>
        <w:spacing w:before="120" w:after="120" w:line="360" w:lineRule="auto"/>
        <w:jc w:val="both"/>
        <w:rPr>
          <w:lang w:val="en-GB"/>
        </w:rPr>
      </w:pPr>
      <w:r w:rsidRPr="00D43636">
        <w:rPr>
          <w:lang w:val="en-GB"/>
        </w:rPr>
        <w:t xml:space="preserve">Access to </w:t>
      </w:r>
      <w:r w:rsidRPr="00D43636">
        <w:rPr>
          <w:b/>
          <w:bCs/>
          <w:lang w:val="en-GB"/>
        </w:rPr>
        <w:t>farm ownership or co</w:t>
      </w:r>
      <w:r w:rsidRPr="00D43636">
        <w:rPr>
          <w:b/>
          <w:bCs/>
          <w:lang w:val="en-GB"/>
        </w:rPr>
        <w:noBreakHyphen/>
        <w:t>ownership</w:t>
      </w:r>
      <w:r w:rsidRPr="00D43636">
        <w:rPr>
          <w:lang w:val="en-GB"/>
        </w:rPr>
        <w:t xml:space="preserve"> received one of the more positive evaluations, with 78 out of 148 respondents (53%) judging CAP measures as very or moderately effective. A similar proportion (78 respondents, 53%) viewed positively the </w:t>
      </w:r>
      <w:r w:rsidRPr="00D43636">
        <w:rPr>
          <w:b/>
          <w:bCs/>
          <w:lang w:val="en-GB"/>
        </w:rPr>
        <w:t>promotion and recognition of women’s contribution</w:t>
      </w:r>
      <w:r w:rsidRPr="00D43636">
        <w:rPr>
          <w:lang w:val="en-GB"/>
        </w:rPr>
        <w:t xml:space="preserve"> to agricultural activities. Nonetheless, around one third of respondents still found these measures insufficient, signalling persistent structural barriers.</w:t>
      </w:r>
    </w:p>
    <w:p w:rsidRPr="00720FFE" w:rsidR="00CC0CC2" w:rsidP="004E038D" w:rsidRDefault="004E038D" w14:paraId="5DBBDB42" w14:textId="4FB8248B">
      <w:pPr>
        <w:pStyle w:val="NoSpacing"/>
        <w:spacing w:before="120" w:after="120" w:line="360" w:lineRule="auto"/>
        <w:jc w:val="both"/>
        <w:rPr>
          <w:rFonts w:cs="Times New Roman"/>
          <w:lang w:val="en-US"/>
        </w:rPr>
      </w:pPr>
      <w:r w:rsidRPr="00D43636">
        <w:rPr>
          <w:lang w:val="en-GB"/>
        </w:rPr>
        <w:t xml:space="preserve">Perceptions were more mixed in other areas. CAP support for </w:t>
      </w:r>
      <w:r w:rsidRPr="00D43636">
        <w:rPr>
          <w:b/>
          <w:bCs/>
          <w:lang w:val="en-GB"/>
        </w:rPr>
        <w:t>women taking responsibility for managing farming businesses</w:t>
      </w:r>
      <w:r w:rsidRPr="00D43636">
        <w:rPr>
          <w:lang w:val="en-GB"/>
        </w:rPr>
        <w:t xml:space="preserve">, as well as for the </w:t>
      </w:r>
      <w:r w:rsidRPr="00D43636">
        <w:rPr>
          <w:b/>
          <w:bCs/>
          <w:lang w:val="en-GB"/>
        </w:rPr>
        <w:t>participation of women in agricultural and non</w:t>
      </w:r>
      <w:r w:rsidRPr="00D43636">
        <w:rPr>
          <w:b/>
          <w:bCs/>
          <w:lang w:val="en-GB"/>
        </w:rPr>
        <w:noBreakHyphen/>
        <w:t>agricultural economic activities</w:t>
      </w:r>
      <w:r w:rsidRPr="00D43636">
        <w:rPr>
          <w:lang w:val="en-GB"/>
        </w:rPr>
        <w:t xml:space="preserve">, was viewed as very or moderately effective by 72 (49%) and 73 (50%) respondents respectively. Yet around 40% judged these measures not very effective or ineffective. A comparable pattern emerged for women’s engagement in </w:t>
      </w:r>
      <w:r w:rsidRPr="00D43636">
        <w:rPr>
          <w:b/>
          <w:bCs/>
          <w:lang w:val="en-GB"/>
        </w:rPr>
        <w:t>administrative responsibilities on farms</w:t>
      </w:r>
      <w:r w:rsidRPr="00D43636">
        <w:rPr>
          <w:lang w:val="en-GB"/>
        </w:rPr>
        <w:t>, where 71 respondents (48%) considered CAP support effective, while 59 (40%) rated it negatively.</w:t>
      </w:r>
    </w:p>
    <w:p w:rsidR="00994403" w:rsidP="00522A18" w:rsidRDefault="00994403" w14:paraId="0A4B7510" w14:textId="0BD6A78E">
      <w:pPr>
        <w:pStyle w:val="NoSpacing"/>
        <w:spacing w:before="120" w:after="120" w:line="360" w:lineRule="auto"/>
        <w:jc w:val="center"/>
        <w:rPr>
          <w:rFonts w:cs="Times New Roman"/>
          <w:lang w:val="en-GB"/>
        </w:rPr>
      </w:pPr>
      <w:r>
        <w:rPr>
          <w:noProof/>
          <w:lang w:val="en-US"/>
        </w:rPr>
        <w:drawing>
          <wp:inline distT="0" distB="0" distL="0" distR="0" wp14:anchorId="44E6A3AA" wp14:editId="6D2CE9A5">
            <wp:extent cx="5731510" cy="3171625"/>
            <wp:effectExtent l="0" t="0" r="2540" b="10160"/>
            <wp:docPr id="226134956" name="Chart 1">
              <a:extLst xmlns:a="http://schemas.openxmlformats.org/drawingml/2006/main">
                <a:ext uri="{FF2B5EF4-FFF2-40B4-BE49-F238E27FC236}">
                  <a16:creationId xmlns:a16="http://schemas.microsoft.com/office/drawing/2014/main" id="{5B1296BC-1610-4AB2-8870-97DE794FB8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rsidRPr="004E038D" w:rsidR="004E038D" w:rsidP="004E038D" w:rsidRDefault="004E038D" w14:paraId="5DAE0DD2" w14:textId="559F72ED">
      <w:pPr>
        <w:pStyle w:val="NoSpacing"/>
        <w:spacing w:before="120" w:after="120" w:line="360" w:lineRule="auto"/>
        <w:jc w:val="both"/>
      </w:pPr>
    </w:p>
    <w:p w:rsidRPr="00D43636" w:rsidR="004E038D" w:rsidP="004E038D" w:rsidRDefault="004E038D" w14:paraId="79551457" w14:textId="77777777">
      <w:pPr>
        <w:pStyle w:val="NoSpacing"/>
        <w:spacing w:before="120" w:after="120" w:line="360" w:lineRule="auto"/>
        <w:jc w:val="both"/>
        <w:rPr>
          <w:lang w:val="en-GB"/>
        </w:rPr>
      </w:pPr>
      <w:r w:rsidRPr="00D43636">
        <w:rPr>
          <w:lang w:val="en-GB"/>
        </w:rPr>
        <w:t xml:space="preserve">Assessments were less favourable regarding </w:t>
      </w:r>
      <w:r w:rsidRPr="00D43636">
        <w:rPr>
          <w:b/>
          <w:bCs/>
          <w:lang w:val="en-GB"/>
        </w:rPr>
        <w:t>access to adequate finance</w:t>
      </w:r>
      <w:r w:rsidRPr="00D43636">
        <w:rPr>
          <w:lang w:val="en-GB"/>
        </w:rPr>
        <w:t>, with only 64 respondents (43%) judging CAP support as very or moderately effective and 61 (41%) describing it as not very effective or ineffective. Across all aspects, a notable minority (9–16%) indicated uncertainty, reflecting limited visibility or awareness of gender</w:t>
      </w:r>
      <w:r w:rsidRPr="00D43636">
        <w:rPr>
          <w:lang w:val="en-GB"/>
        </w:rPr>
        <w:noBreakHyphen/>
        <w:t>specific CAP interventions.</w:t>
      </w:r>
    </w:p>
    <w:p w:rsidRPr="00D43636" w:rsidR="004E038D" w:rsidP="004E038D" w:rsidRDefault="004E038D" w14:paraId="4FFA52C1" w14:textId="77777777">
      <w:pPr>
        <w:pStyle w:val="NoSpacing"/>
        <w:spacing w:before="120" w:after="120" w:line="360" w:lineRule="auto"/>
        <w:jc w:val="both"/>
        <w:rPr>
          <w:lang w:val="en-GB"/>
        </w:rPr>
      </w:pPr>
      <w:r w:rsidRPr="00D43636">
        <w:rPr>
          <w:lang w:val="en-GB"/>
        </w:rPr>
        <w:t xml:space="preserve">Overall, the findings suggest that while CAP instruments provide some support for women’s inclusion in rural and agricultural activities, stakeholders perceive their impact as </w:t>
      </w:r>
      <w:r w:rsidRPr="00D43636">
        <w:rPr>
          <w:b/>
          <w:bCs/>
          <w:lang w:val="en-GB"/>
        </w:rPr>
        <w:t>moderate, uneven and insufficient</w:t>
      </w:r>
      <w:r w:rsidRPr="00D43636">
        <w:rPr>
          <w:lang w:val="en-GB"/>
        </w:rPr>
        <w:t>, particularly in relation to financial access, leadership roles and structural empowerment.</w:t>
      </w:r>
    </w:p>
    <w:p w:rsidRPr="00D43636" w:rsidR="004E038D" w:rsidP="004E038D" w:rsidRDefault="004E038D" w14:paraId="51458769" w14:textId="77777777">
      <w:pPr>
        <w:pStyle w:val="NoSpacing"/>
        <w:spacing w:before="120" w:after="120" w:line="360" w:lineRule="auto"/>
        <w:jc w:val="both"/>
        <w:rPr>
          <w:lang w:val="en-GB"/>
        </w:rPr>
      </w:pPr>
      <w:r w:rsidRPr="00D43636">
        <w:rPr>
          <w:lang w:val="en-GB"/>
        </w:rPr>
        <w:t xml:space="preserve">In additional comments, stakeholders underlined that CAP measures have had </w:t>
      </w:r>
      <w:r w:rsidRPr="00D43636">
        <w:rPr>
          <w:b/>
          <w:bCs/>
          <w:lang w:val="en-GB"/>
        </w:rPr>
        <w:t>limited influence</w:t>
      </w:r>
      <w:r w:rsidRPr="00D43636">
        <w:rPr>
          <w:lang w:val="en-GB"/>
        </w:rPr>
        <w:t xml:space="preserve"> in promoting women’s social inclusion. While women often perform essential administrative functions on farms, respondents stressed that such roles do not equate to full recognition as equal farm operators. Women remain underrepresented among farm holders and managers, frequently leading smaller farms with reduced access to land, machinery and investment opportunities. Financial constraints are compounded by the smaller size of women</w:t>
      </w:r>
      <w:r w:rsidRPr="00D43636">
        <w:rPr>
          <w:lang w:val="en-GB"/>
        </w:rPr>
        <w:noBreakHyphen/>
        <w:t>managed holdings and the prevalence of part</w:t>
      </w:r>
      <w:r w:rsidRPr="00D43636">
        <w:rPr>
          <w:lang w:val="en-GB"/>
        </w:rPr>
        <w:noBreakHyphen/>
        <w:t>time employment. Technical, machinery</w:t>
      </w:r>
      <w:r w:rsidRPr="00D43636">
        <w:rPr>
          <w:lang w:val="en-GB"/>
        </w:rPr>
        <w:noBreakHyphen/>
        <w:t>related and leadership positions continue to be male</w:t>
      </w:r>
      <w:r w:rsidRPr="00D43636">
        <w:rPr>
          <w:lang w:val="en-GB"/>
        </w:rPr>
        <w:noBreakHyphen/>
        <w:t>dominated, and diversification measures rarely target women specifically, often prioritising youth even though women tend to initiate such projects later in life.</w:t>
      </w:r>
    </w:p>
    <w:p w:rsidRPr="00D43636" w:rsidR="004E038D" w:rsidP="004E038D" w:rsidRDefault="004E038D" w14:paraId="7368A40E" w14:textId="77777777">
      <w:pPr>
        <w:pStyle w:val="NoSpacing"/>
        <w:spacing w:before="120" w:after="120" w:line="360" w:lineRule="auto"/>
        <w:jc w:val="both"/>
        <w:rPr>
          <w:lang w:val="en-GB"/>
        </w:rPr>
      </w:pPr>
      <w:r w:rsidRPr="00D43636">
        <w:rPr>
          <w:lang w:val="en-GB"/>
        </w:rPr>
        <w:t xml:space="preserve">Respondents also observed that, although visibility, reporting and priority criteria have improved under the CAP, </w:t>
      </w:r>
      <w:r w:rsidRPr="00D43636">
        <w:rPr>
          <w:b/>
          <w:bCs/>
          <w:lang w:val="en-GB"/>
        </w:rPr>
        <w:t>structural change remains limited</w:t>
      </w:r>
      <w:r w:rsidRPr="00D43636">
        <w:rPr>
          <w:lang w:val="en-GB"/>
        </w:rPr>
        <w:t>, with few dedicated policy measures at regional or EU level. Restricted land ownership among women was highlighted as a major barrier, as it directly affects access to CAP support and perpetuates existing inequalities.</w:t>
      </w:r>
    </w:p>
    <w:p w:rsidRPr="00D43636" w:rsidR="004E038D" w:rsidP="004E038D" w:rsidRDefault="004E038D" w14:paraId="106A8FEB" w14:textId="77777777">
      <w:pPr>
        <w:pStyle w:val="NoSpacing"/>
        <w:spacing w:before="120" w:after="120" w:line="360" w:lineRule="auto"/>
        <w:jc w:val="both"/>
        <w:rPr>
          <w:lang w:val="en-GB"/>
        </w:rPr>
      </w:pPr>
      <w:r w:rsidRPr="00D43636">
        <w:rPr>
          <w:lang w:val="en-GB"/>
        </w:rPr>
        <w:t xml:space="preserve">When asked to provide </w:t>
      </w:r>
      <w:r w:rsidRPr="00D43636">
        <w:rPr>
          <w:b/>
          <w:bCs/>
          <w:lang w:val="en-GB"/>
        </w:rPr>
        <w:t>positive examples</w:t>
      </w:r>
      <w:r w:rsidRPr="00D43636">
        <w:rPr>
          <w:lang w:val="en-GB"/>
        </w:rPr>
        <w:t>, stakeholders cited several areas where CAP instruments have contributed to women’s inclusion. These included policy measures encouraging women’s participation in farming, access to targeted support schemes (such as top</w:t>
      </w:r>
      <w:r w:rsidRPr="00D43636">
        <w:rPr>
          <w:lang w:val="en-GB"/>
        </w:rPr>
        <w:noBreakHyphen/>
        <w:t>ups under rural development tools, LEADER/FEADER projects), and agricultural education and training initiatives. Measures such as direct payments, shared ownership legislation, and gender</w:t>
      </w:r>
      <w:r w:rsidRPr="00D43636">
        <w:rPr>
          <w:lang w:val="en-GB"/>
        </w:rPr>
        <w:noBreakHyphen/>
        <w:t>sensitive advisory and training programmes were noted as contributing to women’s involvement in farm management and diversification activities, including agritourism, agro</w:t>
      </w:r>
      <w:r w:rsidRPr="00D43636">
        <w:rPr>
          <w:lang w:val="en-GB"/>
        </w:rPr>
        <w:noBreakHyphen/>
        <w:t>processing and Green Care. Positive outcomes also included improved access to financing, mentoring and role models, and increased recognition of women’s contributions. Some respondents highlighted that flexible funding arrangements, reduced administrative burdens and explicit prioritisation of women have facilitated participation, particularly within youth</w:t>
      </w:r>
      <w:r w:rsidRPr="00D43636">
        <w:rPr>
          <w:lang w:val="en-GB"/>
        </w:rPr>
        <w:noBreakHyphen/>
        <w:t>oriented programmes. LEADER was frequently cited as effective due to its bottom</w:t>
      </w:r>
      <w:r w:rsidRPr="00D43636">
        <w:rPr>
          <w:lang w:val="en-GB"/>
        </w:rPr>
        <w:noBreakHyphen/>
        <w:t>up, locally tailored and capacity</w:t>
      </w:r>
      <w:r w:rsidRPr="00D43636">
        <w:rPr>
          <w:lang w:val="en-GB"/>
        </w:rPr>
        <w:noBreakHyphen/>
        <w:t>building approach.</w:t>
      </w:r>
    </w:p>
    <w:p w:rsidRPr="00D43636" w:rsidR="004E038D" w:rsidP="004E038D" w:rsidRDefault="004E038D" w14:paraId="631FF453" w14:textId="77777777">
      <w:pPr>
        <w:pStyle w:val="NoSpacing"/>
        <w:spacing w:before="120" w:after="120" w:line="360" w:lineRule="auto"/>
        <w:jc w:val="both"/>
        <w:rPr>
          <w:lang w:val="en-GB"/>
        </w:rPr>
      </w:pPr>
      <w:r w:rsidRPr="00D43636">
        <w:rPr>
          <w:lang w:val="en-GB"/>
        </w:rPr>
        <w:t xml:space="preserve">When considering </w:t>
      </w:r>
      <w:r w:rsidRPr="00D43636">
        <w:rPr>
          <w:b/>
          <w:bCs/>
          <w:lang w:val="en-GB"/>
        </w:rPr>
        <w:t>future improvements</w:t>
      </w:r>
      <w:r w:rsidRPr="00D43636">
        <w:rPr>
          <w:lang w:val="en-GB"/>
        </w:rPr>
        <w:t xml:space="preserve"> for women’s empowerment and women</w:t>
      </w:r>
      <w:r w:rsidRPr="00D43636">
        <w:rPr>
          <w:lang w:val="en-GB"/>
        </w:rPr>
        <w:noBreakHyphen/>
        <w:t>led innovation, stakeholders recommended a mix of practical measures, targeted support and structural reforms extending beyond the CAP. Priorities included improving women’s access to land, ownership and credit; simplifying administrative procedures; and ensuring fair distribution of CAP payments. Adequate childcare, transport and digital infrastructure, as well as paid maternity leave, were identified as essential to enable full participation in farm management and leadership roles. Stakeholders also emphasised the need for training, mentoring, networking and increased visibility of female role models. Women should be prioritised in succession planning, LEADER initiatives and diversification projects, including agritourism, direct sales and social farming. Additional proposals included gender</w:t>
      </w:r>
      <w:r w:rsidRPr="00D43636">
        <w:rPr>
          <w:lang w:val="en-GB"/>
        </w:rPr>
        <w:noBreakHyphen/>
        <w:t>sensitive funding criteria, gender</w:t>
      </w:r>
      <w:r w:rsidRPr="00D43636">
        <w:rPr>
          <w:lang w:val="en-GB"/>
        </w:rPr>
        <w:noBreakHyphen/>
        <w:t>disaggregated data, stronger representation of women in producer organisations and governance structures, and cultural change to acknowledge and value women’s contributions. Dedicated financial instruments, incentives and recognition schemes were seen as important tools to support women</w:t>
      </w:r>
      <w:r w:rsidRPr="00D43636">
        <w:rPr>
          <w:lang w:val="en-GB"/>
        </w:rPr>
        <w:noBreakHyphen/>
        <w:t>led innovation and entrepreneurship, contributing to more inclusive, resilient and sustainable rural development.</w:t>
      </w:r>
    </w:p>
    <w:p w:rsidRPr="00D43636" w:rsidR="00C07936" w:rsidP="00522A18" w:rsidRDefault="00C07936" w14:paraId="63981282" w14:textId="77777777">
      <w:pPr>
        <w:pStyle w:val="NoSpacing"/>
        <w:spacing w:before="120" w:after="120" w:line="360" w:lineRule="auto"/>
        <w:jc w:val="both"/>
        <w:rPr>
          <w:rFonts w:cs="Times New Roman"/>
          <w:lang w:val="en-GB"/>
        </w:rPr>
      </w:pPr>
    </w:p>
    <w:p w:rsidR="00CC0CC2" w:rsidP="00CC0CC2" w:rsidRDefault="00CC0CC2" w14:paraId="6F5D4BE8" w14:textId="68B14F9E">
      <w:pPr>
        <w:pStyle w:val="Heading2"/>
        <w:rPr>
          <w:i/>
          <w:iCs/>
          <w:lang w:val="en-GB"/>
        </w:rPr>
      </w:pPr>
      <w:bookmarkStart w:name="_Toc224750044" w:id="33"/>
      <w:r w:rsidRPr="00CC0CC2">
        <w:rPr>
          <w:i/>
          <w:iCs/>
          <w:lang w:val="en-GB"/>
        </w:rPr>
        <w:t>Access to Vocational Training for Farmers and Advisors</w:t>
      </w:r>
      <w:bookmarkEnd w:id="33"/>
    </w:p>
    <w:p w:rsidRPr="00D43636" w:rsidR="00714077" w:rsidP="00714077" w:rsidRDefault="00714077" w14:paraId="1CC6FB46" w14:textId="2C1D2CBA">
      <w:pPr>
        <w:pStyle w:val="NoSpacing"/>
        <w:spacing w:before="120" w:after="120" w:line="360" w:lineRule="auto"/>
        <w:jc w:val="both"/>
        <w:rPr>
          <w:lang w:val="en-GB"/>
        </w:rPr>
      </w:pPr>
      <w:r w:rsidRPr="00D43636">
        <w:rPr>
          <w:lang w:val="en-GB"/>
        </w:rPr>
        <w:t xml:space="preserve">Stakeholders generally assessed that CAP instruments and measures have contributed </w:t>
      </w:r>
      <w:r w:rsidRPr="00D43636">
        <w:rPr>
          <w:b/>
          <w:bCs/>
          <w:lang w:val="en-GB"/>
        </w:rPr>
        <w:t>to a moderate extent</w:t>
      </w:r>
      <w:r w:rsidRPr="00D43636">
        <w:rPr>
          <w:lang w:val="en-GB"/>
        </w:rPr>
        <w:t xml:space="preserve"> to vocational education and training (VET) for farmers and advisors. Overall, 81 out of 148 respondents (55%) indicated that CAP support had facilitated the </w:t>
      </w:r>
      <w:r w:rsidRPr="00D43636">
        <w:rPr>
          <w:b/>
          <w:bCs/>
          <w:lang w:val="en-GB"/>
        </w:rPr>
        <w:t>availability and accessibility of training opportunities</w:t>
      </w:r>
      <w:r w:rsidRPr="00D43636">
        <w:rPr>
          <w:lang w:val="en-GB"/>
        </w:rPr>
        <w:t xml:space="preserve"> to a large or moderate extent. At the same time, a substantial share of respondents perceived the impact as limited: 48 respondents (32%) reported that support had been provided only to a limited extent, and a further 11 respondents (7%) considered that CAP measures had </w:t>
      </w:r>
      <w:r w:rsidRPr="00D43636">
        <w:rPr>
          <w:b/>
          <w:bCs/>
          <w:lang w:val="en-GB"/>
        </w:rPr>
        <w:t>not contributed at all</w:t>
      </w:r>
      <w:r w:rsidRPr="00D43636">
        <w:rPr>
          <w:lang w:val="en-GB"/>
        </w:rPr>
        <w:t xml:space="preserve"> in this area. A small proportion (8 respondents, 5%) indicated uncertainty. These results point to </w:t>
      </w:r>
      <w:r w:rsidRPr="00D43636">
        <w:rPr>
          <w:b/>
          <w:bCs/>
          <w:lang w:val="en-GB"/>
        </w:rPr>
        <w:t>uneven progress</w:t>
      </w:r>
      <w:r w:rsidRPr="00D43636">
        <w:rPr>
          <w:lang w:val="en-GB"/>
        </w:rPr>
        <w:t xml:space="preserve"> in training provision, with moderate overall recognition of CAP’s role but persistent concerns about reach, accessibility and practical impact.</w:t>
      </w:r>
    </w:p>
    <w:p w:rsidRPr="00714077" w:rsidR="00714077" w:rsidP="00714077" w:rsidRDefault="00D45BE9" w14:paraId="286B1B11" w14:textId="764998A2">
      <w:pPr>
        <w:pStyle w:val="NoSpacing"/>
        <w:spacing w:before="120" w:after="120" w:line="360" w:lineRule="auto"/>
        <w:jc w:val="center"/>
        <w:rPr>
          <w:rFonts w:cs="Times New Roman"/>
          <w:lang w:val="en-GB"/>
        </w:rPr>
      </w:pPr>
      <w:r>
        <w:rPr>
          <w:noProof/>
          <w:lang w:val="en-US"/>
        </w:rPr>
        <w:drawing>
          <wp:inline distT="0" distB="0" distL="0" distR="0" wp14:anchorId="43CC0F42" wp14:editId="61235D0E">
            <wp:extent cx="4926227" cy="3113903"/>
            <wp:effectExtent l="0" t="0" r="8255" b="10795"/>
            <wp:docPr id="88446122" name="Chart 1">
              <a:extLst xmlns:a="http://schemas.openxmlformats.org/drawingml/2006/main">
                <a:ext uri="{FF2B5EF4-FFF2-40B4-BE49-F238E27FC236}">
                  <a16:creationId xmlns:a16="http://schemas.microsoft.com/office/drawing/2014/main" id="{99B37B1D-E81D-2AEC-974D-D4E0153CDFB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rsidR="00714077" w:rsidP="00522A18" w:rsidRDefault="00714077" w14:paraId="27E884A4" w14:textId="77777777">
      <w:pPr>
        <w:pStyle w:val="NoSpacing"/>
        <w:spacing w:before="120" w:after="120" w:line="360" w:lineRule="auto"/>
        <w:jc w:val="both"/>
        <w:rPr>
          <w:rFonts w:cs="Times New Roman"/>
          <w:lang w:val="en-GB"/>
        </w:rPr>
      </w:pPr>
    </w:p>
    <w:p w:rsidRPr="00714077" w:rsidR="0001748E" w:rsidP="00714077" w:rsidRDefault="00CC0CC2" w14:paraId="35109B26" w14:textId="0071807B">
      <w:pPr>
        <w:pStyle w:val="Heading2"/>
        <w:rPr>
          <w:rFonts w:eastAsiaTheme="minorHAnsi"/>
          <w:i/>
          <w:iCs/>
        </w:rPr>
      </w:pPr>
      <w:bookmarkStart w:name="_Toc224750045" w:id="34"/>
      <w:r w:rsidRPr="00CC0CC2">
        <w:rPr>
          <w:rFonts w:eastAsiaTheme="minorHAnsi"/>
          <w:i/>
          <w:iCs/>
        </w:rPr>
        <w:t>Effectiveness of CAP Social Conditionality</w:t>
      </w:r>
      <w:bookmarkEnd w:id="34"/>
    </w:p>
    <w:p w:rsidRPr="000B0806" w:rsidR="00D45BE9" w:rsidP="00522A18" w:rsidRDefault="0001748E" w14:paraId="6CFBAA22" w14:textId="57266863">
      <w:pPr>
        <w:pStyle w:val="NoSpacing"/>
        <w:spacing w:before="120" w:after="120" w:line="360" w:lineRule="auto"/>
        <w:jc w:val="both"/>
        <w:rPr>
          <w:rFonts w:cs="Times New Roman"/>
          <w:lang w:val="en-GB"/>
        </w:rPr>
      </w:pPr>
      <w:r>
        <w:rPr>
          <w:noProof/>
          <w:lang w:val="en-US"/>
        </w:rPr>
        <w:drawing>
          <wp:inline distT="0" distB="0" distL="0" distR="0" wp14:anchorId="777F8450" wp14:editId="7203F5E8">
            <wp:extent cx="5731510" cy="2675882"/>
            <wp:effectExtent l="0" t="0" r="2540" b="10795"/>
            <wp:docPr id="1632905784" name="Chart 1">
              <a:extLst xmlns:a="http://schemas.openxmlformats.org/drawingml/2006/main">
                <a:ext uri="{FF2B5EF4-FFF2-40B4-BE49-F238E27FC236}">
                  <a16:creationId xmlns:a16="http://schemas.microsoft.com/office/drawing/2014/main" id="{539A1743-9D71-4812-B038-EE80345B1E5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rsidR="00714077" w:rsidP="00714077" w:rsidRDefault="00714077" w14:paraId="080D771D" w14:textId="77777777">
      <w:pPr>
        <w:pStyle w:val="NoSpacing"/>
        <w:spacing w:before="120" w:after="120" w:line="360" w:lineRule="auto"/>
        <w:jc w:val="both"/>
      </w:pPr>
    </w:p>
    <w:p w:rsidRPr="00D43636" w:rsidR="00714077" w:rsidP="00714077" w:rsidRDefault="00714077" w14:paraId="37D69361" w14:textId="62739AFB">
      <w:pPr>
        <w:pStyle w:val="NoSpacing"/>
        <w:spacing w:before="120" w:after="120" w:line="360" w:lineRule="auto"/>
        <w:jc w:val="both"/>
        <w:rPr>
          <w:lang w:val="en-GB"/>
        </w:rPr>
      </w:pPr>
      <w:r w:rsidRPr="00D43636">
        <w:rPr>
          <w:lang w:val="en-GB"/>
        </w:rPr>
        <w:t xml:space="preserve">Stakeholders generally considered that the CAP Social Conditionality Clause has had a </w:t>
      </w:r>
      <w:r w:rsidRPr="00D43636">
        <w:rPr>
          <w:rFonts w:eastAsia="Times New Roman"/>
          <w:b/>
          <w:bCs/>
          <w:lang w:val="en-GB"/>
        </w:rPr>
        <w:t>moderate but uneven impact</w:t>
      </w:r>
      <w:r w:rsidRPr="00D43636">
        <w:rPr>
          <w:lang w:val="en-GB"/>
        </w:rPr>
        <w:t xml:space="preserve">, with many respondents also indicating limited awareness of its practical effects. The most positive assessments related to its role in </w:t>
      </w:r>
      <w:r w:rsidRPr="00D43636">
        <w:rPr>
          <w:rFonts w:eastAsia="Times New Roman"/>
          <w:b/>
          <w:bCs/>
          <w:lang w:val="en-GB"/>
        </w:rPr>
        <w:t>improving working conditions for agricultural workers</w:t>
      </w:r>
      <w:r w:rsidRPr="00D43636">
        <w:rPr>
          <w:lang w:val="en-GB"/>
        </w:rPr>
        <w:t>, where 77 out of 148 respondents (52%) rated the clause as very or moderately effective. However, 46 respondents (31%) viewed it as not very effective or not effective at all, and 25 respondents (17%) stated that they did not know, suggesting that the measure remains insufficiently visible or understood in practice.</w:t>
      </w:r>
    </w:p>
    <w:p w:rsidRPr="00D43636" w:rsidR="00714077" w:rsidP="00714077" w:rsidRDefault="00714077" w14:paraId="3DE0BDA4" w14:textId="77777777">
      <w:pPr>
        <w:pStyle w:val="NoSpacing"/>
        <w:spacing w:before="120" w:after="120" w:line="360" w:lineRule="auto"/>
        <w:jc w:val="both"/>
        <w:rPr>
          <w:lang w:val="en-GB"/>
        </w:rPr>
      </w:pPr>
      <w:r w:rsidRPr="00D43636">
        <w:rPr>
          <w:lang w:val="en-GB"/>
        </w:rPr>
        <w:t xml:space="preserve">Perceptions were slightly less positive regarding the clause’s effectiveness in </w:t>
      </w:r>
      <w:r w:rsidRPr="00D43636">
        <w:rPr>
          <w:rFonts w:eastAsia="Times New Roman"/>
          <w:b/>
          <w:bCs/>
          <w:lang w:val="en-GB"/>
        </w:rPr>
        <w:t>ensuring the rights and freedoms of seasonal and migrant workers</w:t>
      </w:r>
      <w:r w:rsidRPr="00D43636">
        <w:rPr>
          <w:lang w:val="en-GB"/>
        </w:rPr>
        <w:t>. Here, 69 respondents (47%) reported a positive impact, compared with 44 respondents (29%) who considered the clause ineffective and 35 respondents (24%) who were uncertain.</w:t>
      </w:r>
    </w:p>
    <w:p w:rsidRPr="00D43636" w:rsidR="00714077" w:rsidP="00714077" w:rsidRDefault="00714077" w14:paraId="71D80867" w14:textId="77777777">
      <w:pPr>
        <w:pStyle w:val="NoSpacing"/>
        <w:spacing w:before="120" w:after="120" w:line="360" w:lineRule="auto"/>
        <w:jc w:val="both"/>
        <w:rPr>
          <w:lang w:val="en-GB"/>
        </w:rPr>
      </w:pPr>
      <w:r w:rsidRPr="00D43636">
        <w:rPr>
          <w:lang w:val="en-GB"/>
        </w:rPr>
        <w:t xml:space="preserve">For other aspects, opinions were more divided. With respect to </w:t>
      </w:r>
      <w:r w:rsidRPr="00D43636">
        <w:rPr>
          <w:rFonts w:eastAsia="Times New Roman"/>
          <w:b/>
          <w:bCs/>
          <w:lang w:val="en-GB"/>
        </w:rPr>
        <w:t>the involvement of civil society actors</w:t>
      </w:r>
      <w:r w:rsidRPr="00D43636">
        <w:rPr>
          <w:lang w:val="en-GB"/>
        </w:rPr>
        <w:t xml:space="preserve">, 66 respondents (45%) perceived the clause as effective, while 54 respondents (36%) rated it as not very effective or ineffective and 28 respondents (19%) indicated that they did not know. A similar pattern emerged regarding the clause’s </w:t>
      </w:r>
      <w:r w:rsidRPr="00D43636">
        <w:rPr>
          <w:rFonts w:eastAsia="Times New Roman"/>
          <w:b/>
          <w:bCs/>
          <w:lang w:val="en-GB"/>
        </w:rPr>
        <w:t>coverage of high</w:t>
      </w:r>
      <w:r w:rsidRPr="00D43636">
        <w:rPr>
          <w:rFonts w:eastAsia="Times New Roman"/>
          <w:b/>
          <w:bCs/>
          <w:lang w:val="en-GB"/>
        </w:rPr>
        <w:noBreakHyphen/>
        <w:t>risk occupational groups</w:t>
      </w:r>
      <w:r w:rsidRPr="00D43636">
        <w:rPr>
          <w:lang w:val="en-GB"/>
        </w:rPr>
        <w:t>, where 64 respondents (43%) reported positive effectiveness, while 59 respondents (40%) judged it ineffective.</w:t>
      </w:r>
    </w:p>
    <w:p w:rsidRPr="00D43636" w:rsidR="00714077" w:rsidP="00714077" w:rsidRDefault="00714077" w14:paraId="07C750BB" w14:textId="77777777">
      <w:pPr>
        <w:pStyle w:val="NoSpacing"/>
        <w:spacing w:before="120" w:after="120" w:line="360" w:lineRule="auto"/>
        <w:jc w:val="both"/>
        <w:rPr>
          <w:lang w:val="en-GB"/>
        </w:rPr>
      </w:pPr>
      <w:r w:rsidRPr="00D43636">
        <w:rPr>
          <w:lang w:val="en-GB"/>
        </w:rPr>
        <w:t xml:space="preserve">The weakest assessment concerned the clause’s ability to </w:t>
      </w:r>
      <w:r w:rsidRPr="00D43636">
        <w:rPr>
          <w:rFonts w:eastAsia="Times New Roman"/>
          <w:b/>
          <w:bCs/>
          <w:lang w:val="en-GB"/>
        </w:rPr>
        <w:t>cover high</w:t>
      </w:r>
      <w:r w:rsidRPr="00D43636">
        <w:rPr>
          <w:rFonts w:eastAsia="Times New Roman"/>
          <w:b/>
          <w:bCs/>
          <w:lang w:val="en-GB"/>
        </w:rPr>
        <w:noBreakHyphen/>
        <w:t>risk agricultural sectors</w:t>
      </w:r>
      <w:r w:rsidRPr="00D43636">
        <w:rPr>
          <w:lang w:val="en-GB"/>
        </w:rPr>
        <w:t>, with only 59 respondents (40%) perceiving it as effective, compared with 63 respondents (43%) who considered it ineffective and 26 respondents (18%) who were uncertain.</w:t>
      </w:r>
    </w:p>
    <w:p w:rsidRPr="00D43636" w:rsidR="00714077" w:rsidP="00714077" w:rsidRDefault="00714077" w14:paraId="0470CC69" w14:textId="77777777">
      <w:pPr>
        <w:pStyle w:val="NoSpacing"/>
        <w:spacing w:before="120" w:after="120" w:line="360" w:lineRule="auto"/>
        <w:jc w:val="both"/>
        <w:rPr>
          <w:lang w:val="en-GB"/>
        </w:rPr>
      </w:pPr>
      <w:r w:rsidRPr="00D43636">
        <w:rPr>
          <w:lang w:val="en-GB"/>
        </w:rPr>
        <w:t xml:space="preserve">Overall, the findings indicate that although stakeholders recognise areas of positive impact, the </w:t>
      </w:r>
      <w:r w:rsidRPr="00D43636">
        <w:rPr>
          <w:rFonts w:eastAsia="Times New Roman"/>
          <w:b/>
          <w:bCs/>
          <w:lang w:val="en-GB"/>
        </w:rPr>
        <w:t>practical reach, enforcement and visibility</w:t>
      </w:r>
      <w:r w:rsidRPr="00D43636">
        <w:rPr>
          <w:lang w:val="en-GB"/>
        </w:rPr>
        <w:t xml:space="preserve"> of social conditionality remain limited—particularly regarding vulnerable workers and high</w:t>
      </w:r>
      <w:r w:rsidRPr="00D43636">
        <w:rPr>
          <w:lang w:val="en-GB"/>
        </w:rPr>
        <w:noBreakHyphen/>
        <w:t>risk sectors.</w:t>
      </w:r>
    </w:p>
    <w:p w:rsidRPr="00D43636" w:rsidR="00714077" w:rsidP="00714077" w:rsidRDefault="00714077" w14:paraId="765E8DA4" w14:textId="77777777">
      <w:pPr>
        <w:pStyle w:val="NoSpacing"/>
        <w:spacing w:before="120" w:after="120" w:line="360" w:lineRule="auto"/>
        <w:jc w:val="both"/>
        <w:rPr>
          <w:lang w:val="en-GB"/>
        </w:rPr>
      </w:pPr>
      <w:r w:rsidRPr="00D43636">
        <w:rPr>
          <w:lang w:val="en-GB"/>
        </w:rPr>
        <w:t xml:space="preserve">Among those who rated the clause as “not very effective” or “not effective at all”, several reasons were highlighted. Stakeholders pointed to the </w:t>
      </w:r>
      <w:r w:rsidRPr="00D43636">
        <w:rPr>
          <w:rFonts w:eastAsia="Times New Roman"/>
          <w:b/>
          <w:bCs/>
          <w:lang w:val="en-GB"/>
        </w:rPr>
        <w:t>narrow scope</w:t>
      </w:r>
      <w:r w:rsidRPr="00D43636">
        <w:rPr>
          <w:lang w:val="en-GB"/>
        </w:rPr>
        <w:t xml:space="preserve"> of the clause, </w:t>
      </w:r>
      <w:r w:rsidRPr="00D43636">
        <w:rPr>
          <w:rFonts w:eastAsia="Times New Roman"/>
          <w:b/>
          <w:bCs/>
          <w:lang w:val="en-GB"/>
        </w:rPr>
        <w:t>inconsistent enforcement</w:t>
      </w:r>
      <w:r w:rsidRPr="00D43636">
        <w:rPr>
          <w:lang w:val="en-GB"/>
        </w:rPr>
        <w:t xml:space="preserve"> across Member States, and </w:t>
      </w:r>
      <w:r w:rsidRPr="00D43636">
        <w:rPr>
          <w:rFonts w:eastAsia="Times New Roman"/>
          <w:b/>
          <w:bCs/>
          <w:lang w:val="en-GB"/>
        </w:rPr>
        <w:t>weak monitoring mechanisms</w:t>
      </w:r>
      <w:r w:rsidRPr="00D43636">
        <w:rPr>
          <w:lang w:val="en-GB"/>
        </w:rPr>
        <w:t>, which collectively limit its effectiveness. Seasonal, migrant, self</w:t>
      </w:r>
      <w:r w:rsidRPr="00D43636">
        <w:rPr>
          <w:lang w:val="en-GB"/>
        </w:rPr>
        <w:noBreakHyphen/>
        <w:t xml:space="preserve">employed and informal workers were repeatedly mentioned as groups who often remain outside meaningful protection. Many respondents argued that in contexts where national labour laws already impose obligations, the clause risks becoming a </w:t>
      </w:r>
      <w:r w:rsidRPr="00D43636">
        <w:rPr>
          <w:rFonts w:eastAsia="Times New Roman"/>
          <w:b/>
          <w:bCs/>
          <w:lang w:val="en-GB"/>
        </w:rPr>
        <w:t>duplicative requirement</w:t>
      </w:r>
      <w:r w:rsidRPr="00D43636">
        <w:rPr>
          <w:lang w:val="en-GB"/>
        </w:rPr>
        <w:t xml:space="preserve"> with limited added value, increasing administrative burdens without delivering tangible improvements.</w:t>
      </w:r>
    </w:p>
    <w:p w:rsidRPr="00D43636" w:rsidR="00714077" w:rsidP="00714077" w:rsidRDefault="00714077" w14:paraId="246CC0F2" w14:textId="77777777">
      <w:pPr>
        <w:pStyle w:val="NoSpacing"/>
        <w:spacing w:before="120" w:after="120" w:line="360" w:lineRule="auto"/>
        <w:jc w:val="both"/>
        <w:rPr>
          <w:lang w:val="en-GB"/>
        </w:rPr>
      </w:pPr>
      <w:r w:rsidRPr="00D43636">
        <w:rPr>
          <w:lang w:val="en-GB"/>
        </w:rPr>
        <w:t xml:space="preserve">Farmers and local actors emphasised that </w:t>
      </w:r>
      <w:r w:rsidRPr="00D43636">
        <w:rPr>
          <w:rFonts w:eastAsia="Times New Roman"/>
          <w:b/>
          <w:bCs/>
          <w:lang w:val="en-GB"/>
        </w:rPr>
        <w:t>financial pressures</w:t>
      </w:r>
      <w:r w:rsidRPr="00D43636">
        <w:rPr>
          <w:lang w:val="en-GB"/>
        </w:rPr>
        <w:t>, low incomes, climate</w:t>
      </w:r>
      <w:r w:rsidRPr="00D43636">
        <w:rPr>
          <w:lang w:val="en-GB"/>
        </w:rPr>
        <w:noBreakHyphen/>
        <w:t xml:space="preserve">related production constraints and administrative complexity reduce their capacity to comply effectively. Workers’ organisations drew attention to </w:t>
      </w:r>
      <w:r w:rsidRPr="00D43636">
        <w:rPr>
          <w:rFonts w:eastAsia="Times New Roman"/>
          <w:b/>
          <w:bCs/>
          <w:lang w:val="en-GB"/>
        </w:rPr>
        <w:t>limited trade union presence</w:t>
      </w:r>
      <w:r w:rsidRPr="00D43636">
        <w:rPr>
          <w:lang w:val="en-GB"/>
        </w:rPr>
        <w:t xml:space="preserve">, low awareness of rights and gaps in representation, while public authorities noted </w:t>
      </w:r>
      <w:r w:rsidRPr="00D43636">
        <w:rPr>
          <w:rFonts w:eastAsia="Times New Roman"/>
          <w:b/>
          <w:bCs/>
          <w:lang w:val="en-GB"/>
        </w:rPr>
        <w:t>insufficient coordination</w:t>
      </w:r>
      <w:r w:rsidRPr="00D43636">
        <w:rPr>
          <w:lang w:val="en-GB"/>
        </w:rPr>
        <w:t xml:space="preserve"> between agricultural administrations and labour inspectorates.</w:t>
      </w:r>
    </w:p>
    <w:p w:rsidRPr="00D43636" w:rsidR="00714077" w:rsidP="00714077" w:rsidRDefault="00714077" w14:paraId="7B32BAD5" w14:textId="77777777">
      <w:pPr>
        <w:pStyle w:val="NoSpacing"/>
        <w:spacing w:before="120" w:after="120" w:line="360" w:lineRule="auto"/>
        <w:jc w:val="both"/>
        <w:rPr>
          <w:lang w:val="en-GB"/>
        </w:rPr>
      </w:pPr>
      <w:r w:rsidRPr="00D43636">
        <w:rPr>
          <w:lang w:val="en-GB"/>
        </w:rPr>
        <w:t xml:space="preserve">Stakeholders proposed a number of improvements to strengthen the effectiveness of social conditionality. These included extending coverage to </w:t>
      </w:r>
      <w:r w:rsidRPr="00D43636">
        <w:rPr>
          <w:rFonts w:eastAsia="Times New Roman"/>
          <w:b/>
          <w:bCs/>
          <w:lang w:val="en-GB"/>
        </w:rPr>
        <w:t>all CAP beneficiaries</w:t>
      </w:r>
      <w:r w:rsidRPr="00D43636">
        <w:rPr>
          <w:lang w:val="en-GB"/>
        </w:rPr>
        <w:t xml:space="preserve">, linking payments more robustly to verified compliance, strengthening inspection capacity, and ensuring meaningful involvement of </w:t>
      </w:r>
      <w:r w:rsidRPr="00D43636">
        <w:rPr>
          <w:rFonts w:eastAsia="Times New Roman"/>
          <w:b/>
          <w:bCs/>
          <w:lang w:val="en-GB"/>
        </w:rPr>
        <w:t>civil society and workers’ organisations</w:t>
      </w:r>
      <w:r w:rsidRPr="00D43636">
        <w:rPr>
          <w:lang w:val="en-GB"/>
        </w:rPr>
        <w:t xml:space="preserve">. Additional recommendations included targeted training, financial support to improve occupational safety and mechanisation, and systematic collection of </w:t>
      </w:r>
      <w:r w:rsidRPr="00D43636">
        <w:rPr>
          <w:rFonts w:eastAsia="Times New Roman"/>
          <w:b/>
          <w:bCs/>
          <w:lang w:val="en-GB"/>
        </w:rPr>
        <w:t>disaggregated data</w:t>
      </w:r>
      <w:r w:rsidRPr="00D43636">
        <w:rPr>
          <w:lang w:val="en-GB"/>
        </w:rPr>
        <w:t xml:space="preserve"> to evaluate real labour conditions. Without such measures, stakeholders warned that social conditionality risks remaining largely symbolic, with limited influence on working conditions and broader social outcomes in rural areas.</w:t>
      </w:r>
    </w:p>
    <w:p w:rsidRPr="00D43636" w:rsidR="003C46CB" w:rsidP="00522A18" w:rsidRDefault="003C46CB" w14:paraId="313EC829" w14:textId="2E2E0DDD">
      <w:pPr>
        <w:pStyle w:val="NoSpacing"/>
        <w:spacing w:before="120" w:after="120" w:line="360" w:lineRule="auto"/>
        <w:jc w:val="both"/>
        <w:rPr>
          <w:rFonts w:cs="Times New Roman"/>
          <w:lang w:val="en-GB"/>
        </w:rPr>
      </w:pPr>
    </w:p>
    <w:p w:rsidRPr="002536E4" w:rsidR="00B812E5" w:rsidP="002536E4" w:rsidRDefault="002536E4" w14:paraId="5B4D285E" w14:textId="775412CB">
      <w:pPr>
        <w:pStyle w:val="Heading2"/>
        <w:rPr>
          <w:i/>
          <w:iCs/>
          <w:lang w:val="en-GB"/>
        </w:rPr>
      </w:pPr>
      <w:bookmarkStart w:name="_Toc224750046" w:id="35"/>
      <w:r w:rsidRPr="002536E4">
        <w:rPr>
          <w:i/>
          <w:iCs/>
          <w:lang w:val="en-GB"/>
        </w:rPr>
        <w:t>Adequacy of Social Protection for Farmers and Workers</w:t>
      </w:r>
      <w:bookmarkEnd w:id="35"/>
    </w:p>
    <w:p w:rsidR="00B812E5" w:rsidP="00522A18" w:rsidRDefault="00B812E5" w14:paraId="78028483" w14:textId="13A29964">
      <w:pPr>
        <w:pStyle w:val="NoSpacing"/>
        <w:spacing w:before="120" w:after="120" w:line="360" w:lineRule="auto"/>
        <w:jc w:val="center"/>
        <w:rPr>
          <w:rFonts w:cs="Times New Roman"/>
          <w:lang w:val="en-GB"/>
        </w:rPr>
      </w:pPr>
      <w:r>
        <w:rPr>
          <w:noProof/>
          <w:lang w:val="en-US"/>
        </w:rPr>
        <w:drawing>
          <wp:inline distT="0" distB="0" distL="0" distR="0" wp14:anchorId="5FE35849" wp14:editId="3E4452F7">
            <wp:extent cx="4843670" cy="3213652"/>
            <wp:effectExtent l="0" t="0" r="14605" b="6350"/>
            <wp:docPr id="1928836675" name="Chart 1">
              <a:extLst xmlns:a="http://schemas.openxmlformats.org/drawingml/2006/main">
                <a:ext uri="{FF2B5EF4-FFF2-40B4-BE49-F238E27FC236}">
                  <a16:creationId xmlns:a16="http://schemas.microsoft.com/office/drawing/2014/main" id="{23084FE4-A100-CA55-AD7D-3C96D8B3154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rsidR="00B812E5" w:rsidP="00522A18" w:rsidRDefault="00B812E5" w14:paraId="70D15F3F" w14:textId="77777777">
      <w:pPr>
        <w:pStyle w:val="NoSpacing"/>
        <w:spacing w:before="120" w:after="120" w:line="360" w:lineRule="auto"/>
        <w:jc w:val="center"/>
        <w:rPr>
          <w:rFonts w:cs="Times New Roman"/>
          <w:lang w:val="en-GB"/>
        </w:rPr>
      </w:pPr>
    </w:p>
    <w:p w:rsidRPr="00D43636" w:rsidR="00325418" w:rsidP="00325418" w:rsidRDefault="00325418" w14:paraId="60723DC6" w14:textId="77777777">
      <w:pPr>
        <w:pStyle w:val="NoSpacing"/>
        <w:spacing w:before="120" w:after="120" w:line="360" w:lineRule="auto"/>
        <w:jc w:val="both"/>
        <w:rPr>
          <w:lang w:val="en-GB"/>
        </w:rPr>
      </w:pPr>
      <w:r w:rsidRPr="00D43636">
        <w:rPr>
          <w:lang w:val="en-GB"/>
        </w:rPr>
        <w:t xml:space="preserve">Stakeholders generally assessed </w:t>
      </w:r>
      <w:r w:rsidRPr="00D43636">
        <w:rPr>
          <w:b/>
          <w:bCs/>
          <w:lang w:val="en-GB"/>
        </w:rPr>
        <w:t>social protection provisions for farmers and farm workers as inadequate</w:t>
      </w:r>
      <w:r w:rsidRPr="00D43636">
        <w:rPr>
          <w:lang w:val="en-GB"/>
        </w:rPr>
        <w:t>. More than half of respondents—84 out of 148 (57%)—considered benefits such as pensions, sick leave and maternity entitlements insufficient in their country, while 64 respondents (43%) regarded existing provisions as adequate. These results point to significant concerns regarding the effectiveness and inclusiveness of social protection systems in the agricultural sector.</w:t>
      </w:r>
    </w:p>
    <w:p w:rsidRPr="00D43636" w:rsidR="00325418" w:rsidP="00325418" w:rsidRDefault="00325418" w14:paraId="19B8BDFB" w14:textId="77777777">
      <w:pPr>
        <w:pStyle w:val="NoSpacing"/>
        <w:spacing w:before="120" w:after="120" w:line="360" w:lineRule="auto"/>
        <w:jc w:val="both"/>
        <w:rPr>
          <w:lang w:val="en-GB"/>
        </w:rPr>
      </w:pPr>
      <w:r w:rsidRPr="00D43636">
        <w:rPr>
          <w:lang w:val="en-GB"/>
        </w:rPr>
        <w:t xml:space="preserve">Perceptions varied considerably across Member States. The most positive assessments were reported in </w:t>
      </w:r>
      <w:r w:rsidRPr="00D43636">
        <w:rPr>
          <w:b/>
          <w:bCs/>
          <w:lang w:val="en-GB"/>
        </w:rPr>
        <w:t>Romania</w:t>
      </w:r>
      <w:r w:rsidRPr="00D43636">
        <w:rPr>
          <w:lang w:val="en-GB"/>
        </w:rPr>
        <w:t xml:space="preserve">, where 73% of respondents (11 out of 15) viewed provisions as adequate, followed by </w:t>
      </w:r>
      <w:r w:rsidRPr="00D43636">
        <w:rPr>
          <w:b/>
          <w:bCs/>
          <w:lang w:val="en-GB"/>
        </w:rPr>
        <w:t>Austria</w:t>
      </w:r>
      <w:r w:rsidRPr="00D43636">
        <w:rPr>
          <w:lang w:val="en-GB"/>
        </w:rPr>
        <w:t xml:space="preserve"> at 67% (24 out of 36). In contrast, stakeholders in </w:t>
      </w:r>
      <w:r w:rsidRPr="00D43636">
        <w:rPr>
          <w:b/>
          <w:bCs/>
          <w:lang w:val="en-GB"/>
        </w:rPr>
        <w:t>Ireland</w:t>
      </w:r>
      <w:r w:rsidRPr="00D43636">
        <w:rPr>
          <w:lang w:val="en-GB"/>
        </w:rPr>
        <w:t xml:space="preserve"> and </w:t>
      </w:r>
      <w:r w:rsidRPr="00D43636">
        <w:rPr>
          <w:b/>
          <w:bCs/>
          <w:lang w:val="en-GB"/>
        </w:rPr>
        <w:t>Italy</w:t>
      </w:r>
      <w:r w:rsidRPr="00D43636">
        <w:rPr>
          <w:lang w:val="en-GB"/>
        </w:rPr>
        <w:t xml:space="preserve"> expressed more critical views, with only 31% (17 out of 54) and 40% (6 out of 15) respectively rating social protection as adequate. Respondents in </w:t>
      </w:r>
      <w:r w:rsidRPr="00D43636">
        <w:rPr>
          <w:b/>
          <w:bCs/>
          <w:lang w:val="en-GB"/>
        </w:rPr>
        <w:t>Spain</w:t>
      </w:r>
      <w:r w:rsidRPr="00D43636">
        <w:rPr>
          <w:lang w:val="en-GB"/>
        </w:rPr>
        <w:t xml:space="preserve"> were the most negative, with 79% (22 out of 28) deeming current provisions inadequate. This divergence underscores the heterogeneity of national social security systems and their varying capacity to address sector</w:t>
      </w:r>
      <w:r w:rsidRPr="00D43636">
        <w:rPr>
          <w:lang w:val="en-GB"/>
        </w:rPr>
        <w:noBreakHyphen/>
        <w:t>specific risks in agriculture.</w:t>
      </w:r>
    </w:p>
    <w:p w:rsidRPr="00D43636" w:rsidR="00B812E5" w:rsidP="00522A18" w:rsidRDefault="00B812E5" w14:paraId="6144CA36" w14:textId="77777777">
      <w:pPr>
        <w:pStyle w:val="NoSpacing"/>
        <w:spacing w:before="120" w:after="120" w:line="360" w:lineRule="auto"/>
        <w:jc w:val="both"/>
        <w:rPr>
          <w:rFonts w:cs="Times New Roman"/>
          <w:lang w:val="en-GB"/>
        </w:rPr>
      </w:pPr>
    </w:p>
    <w:p w:rsidR="00B812E5" w:rsidP="00522A18" w:rsidRDefault="00B812E5" w14:paraId="4AD53E1B" w14:textId="772C2F5B">
      <w:pPr>
        <w:pStyle w:val="NoSpacing"/>
        <w:spacing w:before="120" w:after="120" w:line="360" w:lineRule="auto"/>
        <w:jc w:val="center"/>
        <w:rPr>
          <w:rFonts w:cs="Times New Roman"/>
          <w:lang w:val="en-GB"/>
        </w:rPr>
      </w:pPr>
      <w:r>
        <w:rPr>
          <w:noProof/>
          <w:lang w:val="en-US"/>
        </w:rPr>
        <w:drawing>
          <wp:inline distT="0" distB="0" distL="0" distR="0" wp14:anchorId="7521A087" wp14:editId="3A7AC5B8">
            <wp:extent cx="4716855" cy="2807924"/>
            <wp:effectExtent l="0" t="0" r="7620" b="12065"/>
            <wp:docPr id="1514108381" name="Chart 1">
              <a:extLst xmlns:a="http://schemas.openxmlformats.org/drawingml/2006/main">
                <a:ext uri="{FF2B5EF4-FFF2-40B4-BE49-F238E27FC236}">
                  <a16:creationId xmlns:a16="http://schemas.microsoft.com/office/drawing/2014/main" id="{C8495BFE-B3C3-F2ED-A728-FBF11FAF52F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rsidR="00D15912" w:rsidP="00522A18" w:rsidRDefault="00D15912" w14:paraId="2BC150D7" w14:textId="77777777">
      <w:pPr>
        <w:pStyle w:val="NoSpacing"/>
        <w:spacing w:before="120" w:after="120" w:line="360" w:lineRule="auto"/>
        <w:jc w:val="both"/>
        <w:rPr>
          <w:rFonts w:cs="Times New Roman"/>
          <w:lang w:val="en-GB"/>
        </w:rPr>
      </w:pPr>
    </w:p>
    <w:p w:rsidRPr="00D43636" w:rsidR="00325418" w:rsidP="00325418" w:rsidRDefault="00325418" w14:paraId="3B2CA05F" w14:textId="77777777">
      <w:pPr>
        <w:pStyle w:val="NoSpacing"/>
        <w:spacing w:before="120" w:after="120" w:line="360" w:lineRule="auto"/>
        <w:jc w:val="both"/>
        <w:rPr>
          <w:lang w:val="en-GB"/>
        </w:rPr>
      </w:pPr>
      <w:r w:rsidRPr="00D43636">
        <w:rPr>
          <w:lang w:val="en-GB"/>
        </w:rPr>
        <w:t xml:space="preserve">Respondents who considered social protection arrangements inadequate highlighted a series of </w:t>
      </w:r>
      <w:r w:rsidRPr="00D43636">
        <w:rPr>
          <w:b/>
          <w:bCs/>
          <w:lang w:val="en-GB"/>
        </w:rPr>
        <w:t>structural and sector</w:t>
      </w:r>
      <w:r w:rsidRPr="00D43636">
        <w:rPr>
          <w:b/>
          <w:bCs/>
          <w:lang w:val="en-GB"/>
        </w:rPr>
        <w:noBreakHyphen/>
        <w:t>specific shortcomings</w:t>
      </w:r>
      <w:r w:rsidRPr="00D43636">
        <w:rPr>
          <w:lang w:val="en-GB"/>
        </w:rPr>
        <w:t>. These included low pension levels, limited access to sick or parental leave, fragmented employment histories, seasonal or informal work patterns and insufficient recognition of women’s contributions on family farms. Stakeholders pointed out that self</w:t>
      </w:r>
      <w:r w:rsidRPr="00D43636">
        <w:rPr>
          <w:lang w:val="en-GB"/>
        </w:rPr>
        <w:noBreakHyphen/>
        <w:t>employed farmers often face high risk exposure, isolation and administrative burdens without receiving commensurate support. Rural women were reported to frequently experience discontinuous contribution records and consequently lower benefit entitlements.</w:t>
      </w:r>
    </w:p>
    <w:p w:rsidR="00325418" w:rsidP="00325418" w:rsidRDefault="00325418" w14:paraId="2C11AD3C" w14:textId="77777777">
      <w:pPr>
        <w:pStyle w:val="NoSpacing"/>
        <w:spacing w:before="120" w:after="120" w:line="360" w:lineRule="auto"/>
        <w:jc w:val="both"/>
        <w:rPr>
          <w:lang w:val="en-GB"/>
        </w:rPr>
      </w:pPr>
      <w:r w:rsidRPr="00D43636">
        <w:rPr>
          <w:lang w:val="en-GB"/>
        </w:rPr>
        <w:t xml:space="preserve">To address these gaps, stakeholders proposed a range of improvements. Suggested measures included </w:t>
      </w:r>
      <w:r w:rsidRPr="00D43636">
        <w:rPr>
          <w:b/>
          <w:bCs/>
          <w:lang w:val="en-GB"/>
        </w:rPr>
        <w:t>raising pension levels</w:t>
      </w:r>
      <w:r w:rsidRPr="00D43636">
        <w:rPr>
          <w:lang w:val="en-GB"/>
        </w:rPr>
        <w:t xml:space="preserve">, expanding eligibility for social protection, strengthening the recognition of family and women’s work within agricultural holdings, and establishing targeted rural support services. Several respondents argued that integrating farmers and agricultural workers more fully into </w:t>
      </w:r>
      <w:r w:rsidRPr="00D43636">
        <w:rPr>
          <w:b/>
          <w:bCs/>
          <w:lang w:val="en-GB"/>
        </w:rPr>
        <w:t>standard national social security schemes</w:t>
      </w:r>
      <w:r w:rsidRPr="00D43636">
        <w:rPr>
          <w:lang w:val="en-GB"/>
        </w:rPr>
        <w:t>, while taking into account the seasonal, physically demanding and high</w:t>
      </w:r>
      <w:r w:rsidRPr="00D43636">
        <w:rPr>
          <w:lang w:val="en-GB"/>
        </w:rPr>
        <w:noBreakHyphen/>
        <w:t>risk nature of farm work, would be essential for ensuring equitable and effective coverage.</w:t>
      </w:r>
      <w:bookmarkStart w:name="_Toc224750047" w:id="36"/>
    </w:p>
    <w:p w:rsidR="00325418" w:rsidRDefault="00325418" w14:paraId="64D285D9" w14:textId="77777777">
      <w:pPr>
        <w:spacing w:after="160" w:line="278" w:lineRule="auto"/>
        <w:jc w:val="left"/>
        <w:rPr>
          <w:rFonts w:eastAsiaTheme="minorHAnsi" w:cstheme="minorBidi"/>
          <w:lang w:val="en-GB"/>
        </w:rPr>
      </w:pPr>
      <w:r>
        <w:rPr>
          <w:lang w:val="en-GB"/>
        </w:rPr>
        <w:br w:type="page"/>
      </w:r>
    </w:p>
    <w:p w:rsidRPr="00D43636" w:rsidR="00C21CC2" w:rsidP="00325418" w:rsidRDefault="00C21CC2" w14:paraId="54BB77D0" w14:textId="3D2F90CB">
      <w:pPr>
        <w:pStyle w:val="Heading1"/>
        <w:rPr>
          <w:rFonts w:eastAsiaTheme="minorHAnsi" w:cstheme="minorBidi"/>
          <w:color w:val="auto"/>
          <w:sz w:val="22"/>
          <w:szCs w:val="22"/>
          <w:lang w:val="en-GB"/>
        </w:rPr>
      </w:pPr>
      <w:r w:rsidRPr="004F3938">
        <w:rPr>
          <w:lang w:val="en-GB"/>
        </w:rPr>
        <w:t>4. Primary data: Relevance</w:t>
      </w:r>
      <w:bookmarkEnd w:id="36"/>
    </w:p>
    <w:p w:rsidRPr="004F3938" w:rsidR="00496AD6" w:rsidP="00522A18" w:rsidRDefault="00496AD6" w14:paraId="0B6FF480" w14:textId="77777777">
      <w:pPr>
        <w:spacing w:before="120" w:after="120" w:line="360" w:lineRule="auto"/>
        <w:rPr>
          <w:lang w:val="en-GB"/>
        </w:rPr>
      </w:pPr>
    </w:p>
    <w:p w:rsidRPr="004F3938" w:rsidR="00C21CC2" w:rsidP="00522A18" w:rsidRDefault="00C21CC2" w14:paraId="36F0547C" w14:textId="239E8513">
      <w:pPr>
        <w:pStyle w:val="Heading2"/>
        <w:spacing w:before="120" w:after="120" w:line="360" w:lineRule="auto"/>
        <w:rPr>
          <w:rFonts w:cs="Times New Roman"/>
          <w:lang w:val="en-GB"/>
        </w:rPr>
      </w:pPr>
      <w:bookmarkStart w:name="_Toc224750048" w:id="37"/>
      <w:r w:rsidRPr="004F3938">
        <w:rPr>
          <w:rFonts w:cs="Times New Roman"/>
          <w:lang w:val="en-GB"/>
        </w:rPr>
        <w:t>4.1</w:t>
      </w:r>
      <w:r w:rsidRPr="004F3938">
        <w:rPr>
          <w:rFonts w:cs="Times New Roman"/>
          <w:lang w:val="en-GB"/>
        </w:rPr>
        <w:tab/>
      </w:r>
      <w:r w:rsidRPr="004F3938">
        <w:rPr>
          <w:rFonts w:cs="Times New Roman"/>
          <w:u w:val="single"/>
          <w:lang w:val="en-GB"/>
        </w:rPr>
        <w:t xml:space="preserve">Information gathered in stakeholder meetings </w:t>
      </w:r>
      <w:r w:rsidRPr="004F3938" w:rsidR="00C21FB0">
        <w:rPr>
          <w:rFonts w:cs="Times New Roman"/>
          <w:u w:val="single"/>
          <w:lang w:val="en-GB"/>
        </w:rPr>
        <w:t>and written contributions</w:t>
      </w:r>
      <w:bookmarkEnd w:id="37"/>
    </w:p>
    <w:p w:rsidRPr="004F3938" w:rsidR="00C21CC2" w:rsidP="00522A18" w:rsidRDefault="00C21CC2" w14:paraId="3CE5DE6E" w14:textId="77777777">
      <w:pPr>
        <w:spacing w:before="120" w:after="120" w:line="360" w:lineRule="auto"/>
        <w:rPr>
          <w:i/>
          <w:iCs/>
          <w:lang w:val="en-GB"/>
        </w:rPr>
      </w:pPr>
    </w:p>
    <w:p w:rsidRPr="004F3938" w:rsidR="005C4F41" w:rsidP="00522A18" w:rsidRDefault="005C4F41" w14:paraId="56AD50F7" w14:textId="77777777">
      <w:pPr>
        <w:pStyle w:val="Heading2"/>
        <w:spacing w:before="120" w:after="120" w:line="360" w:lineRule="auto"/>
        <w:ind w:left="720"/>
        <w:rPr>
          <w:i/>
          <w:iCs/>
          <w:lang w:val="en-GB"/>
        </w:rPr>
      </w:pPr>
      <w:bookmarkStart w:name="_Toc224750049" w:id="38"/>
      <w:r w:rsidRPr="004F3938">
        <w:rPr>
          <w:i/>
          <w:iCs/>
          <w:lang w:val="en-GB"/>
        </w:rPr>
        <w:t>Alignment of CAP Measures with Local Needs</w:t>
      </w:r>
      <w:bookmarkEnd w:id="38"/>
    </w:p>
    <w:p w:rsidRPr="00D73792" w:rsidR="006840D9" w:rsidP="006840D9" w:rsidRDefault="006840D9" w14:paraId="593635ED" w14:textId="77777777">
      <w:pPr>
        <w:spacing w:before="120" w:after="120" w:line="360" w:lineRule="auto"/>
        <w:contextualSpacing/>
        <w:rPr>
          <w:b/>
          <w:bCs/>
          <w:u w:val="single"/>
          <w:lang w:val="fr-BE"/>
        </w:rPr>
      </w:pPr>
      <w:r w:rsidRPr="00D73792">
        <w:rPr>
          <w:rFonts w:eastAsiaTheme="majorEastAsia"/>
          <w:b/>
          <w:bCs/>
          <w:u w:val="single"/>
        </w:rPr>
        <w:t xml:space="preserve">Austria </w:t>
      </w:r>
    </w:p>
    <w:p w:rsidRPr="00D73792" w:rsidR="006840D9" w:rsidP="006840D9" w:rsidRDefault="006840D9" w14:paraId="0FBFA95B" w14:textId="77777777">
      <w:pPr>
        <w:spacing w:before="120" w:after="120" w:line="360" w:lineRule="auto"/>
        <w:contextualSpacing/>
        <w:rPr>
          <w:b/>
          <w:bCs/>
          <w:i/>
          <w:iCs/>
          <w:lang w:val="fr-BE"/>
        </w:rPr>
      </w:pPr>
      <w:r w:rsidRPr="00D73792">
        <w:rPr>
          <w:b/>
          <w:bCs/>
          <w:i/>
          <w:iCs/>
          <w:lang w:val="fr-BE"/>
        </w:rPr>
        <w:t>In brief:</w:t>
      </w:r>
    </w:p>
    <w:p w:rsidRPr="00D73792" w:rsidR="006840D9" w:rsidP="008338C6" w:rsidRDefault="006840D9" w14:paraId="46D0BCE2" w14:textId="77777777">
      <w:pPr>
        <w:numPr>
          <w:ilvl w:val="0"/>
          <w:numId w:val="41"/>
        </w:numPr>
        <w:spacing w:before="120" w:after="120" w:line="360" w:lineRule="auto"/>
        <w:contextualSpacing/>
        <w:rPr>
          <w:i/>
          <w:iCs/>
        </w:rPr>
      </w:pPr>
      <w:r w:rsidRPr="00D73792">
        <w:rPr>
          <w:rFonts w:eastAsiaTheme="majorEastAsia"/>
          <w:b/>
          <w:bCs/>
          <w:i/>
          <w:iCs/>
        </w:rPr>
        <w:t>CAP alignment with Austria’s small</w:t>
      </w:r>
      <w:r w:rsidRPr="00D73792">
        <w:rPr>
          <w:rFonts w:eastAsiaTheme="majorEastAsia"/>
          <w:b/>
          <w:bCs/>
          <w:i/>
          <w:iCs/>
        </w:rPr>
        <w:noBreakHyphen/>
        <w:t>scale, mountainous agriculture</w:t>
      </w:r>
    </w:p>
    <w:p w:rsidRPr="00D73792" w:rsidR="006840D9" w:rsidP="008338C6" w:rsidRDefault="006840D9" w14:paraId="50EB061D" w14:textId="77777777">
      <w:pPr>
        <w:numPr>
          <w:ilvl w:val="0"/>
          <w:numId w:val="41"/>
        </w:numPr>
        <w:spacing w:before="120" w:after="120" w:line="360" w:lineRule="auto"/>
        <w:contextualSpacing/>
        <w:rPr>
          <w:i/>
          <w:iCs/>
        </w:rPr>
      </w:pPr>
      <w:r w:rsidRPr="00D73792">
        <w:rPr>
          <w:rFonts w:eastAsiaTheme="majorEastAsia"/>
          <w:b/>
          <w:bCs/>
          <w:i/>
          <w:iCs/>
        </w:rPr>
        <w:t>Compensatory allowance as effective, targeted and manageable</w:t>
      </w:r>
    </w:p>
    <w:p w:rsidRPr="00D73792" w:rsidR="006840D9" w:rsidP="008338C6" w:rsidRDefault="006840D9" w14:paraId="63566278" w14:textId="77777777">
      <w:pPr>
        <w:numPr>
          <w:ilvl w:val="0"/>
          <w:numId w:val="41"/>
        </w:numPr>
        <w:spacing w:before="120" w:after="120" w:line="360" w:lineRule="auto"/>
        <w:contextualSpacing/>
        <w:rPr>
          <w:i/>
          <w:iCs/>
        </w:rPr>
      </w:pPr>
      <w:r w:rsidRPr="00D73792">
        <w:rPr>
          <w:rFonts w:eastAsiaTheme="majorEastAsia"/>
          <w:b/>
          <w:bCs/>
          <w:i/>
          <w:iCs/>
        </w:rPr>
        <w:t>Need for stronger labour and social dimensions</w:t>
      </w:r>
    </w:p>
    <w:p w:rsidRPr="00D73792" w:rsidR="006840D9" w:rsidP="008338C6" w:rsidRDefault="006840D9" w14:paraId="040C90EE" w14:textId="77777777">
      <w:pPr>
        <w:numPr>
          <w:ilvl w:val="0"/>
          <w:numId w:val="41"/>
        </w:numPr>
        <w:spacing w:before="120" w:after="120" w:line="360" w:lineRule="auto"/>
        <w:contextualSpacing/>
        <w:rPr>
          <w:i/>
          <w:iCs/>
        </w:rPr>
      </w:pPr>
      <w:r w:rsidRPr="00D73792">
        <w:rPr>
          <w:rFonts w:eastAsiaTheme="majorEastAsia"/>
          <w:b/>
          <w:bCs/>
          <w:i/>
          <w:iCs/>
        </w:rPr>
        <w:t>Market volatility, geopolitical uncertainty and climate risks</w:t>
      </w:r>
    </w:p>
    <w:p w:rsidRPr="00D73792" w:rsidR="006840D9" w:rsidP="008338C6" w:rsidRDefault="006840D9" w14:paraId="7120AD2F" w14:textId="77777777">
      <w:pPr>
        <w:numPr>
          <w:ilvl w:val="0"/>
          <w:numId w:val="41"/>
        </w:numPr>
        <w:spacing w:before="120" w:after="120" w:line="360" w:lineRule="auto"/>
        <w:contextualSpacing/>
      </w:pPr>
      <w:r w:rsidRPr="00D73792">
        <w:rPr>
          <w:rFonts w:eastAsiaTheme="majorEastAsia"/>
          <w:b/>
          <w:bCs/>
          <w:i/>
          <w:iCs/>
        </w:rPr>
        <w:t>Stabilisation function of the CAP</w:t>
      </w:r>
    </w:p>
    <w:p w:rsidRPr="00D73792" w:rsidR="006840D9" w:rsidP="006840D9" w:rsidRDefault="006840D9" w14:paraId="0DA0E328" w14:textId="77777777">
      <w:pPr>
        <w:spacing w:before="120" w:after="120" w:line="360" w:lineRule="auto"/>
        <w:ind w:left="720"/>
        <w:contextualSpacing/>
        <w:rPr>
          <w:b/>
          <w:bCs/>
        </w:rPr>
      </w:pPr>
    </w:p>
    <w:p w:rsidRPr="00D73792" w:rsidR="006840D9" w:rsidP="006840D9" w:rsidRDefault="006840D9" w14:paraId="70372B67" w14:textId="77777777">
      <w:pPr>
        <w:spacing w:before="120" w:after="120" w:line="360" w:lineRule="auto"/>
        <w:contextualSpacing/>
      </w:pPr>
      <w:r w:rsidRPr="00D73792">
        <w:t xml:space="preserve">Stakeholders in Austria generally agreed that CAP instruments </w:t>
      </w:r>
      <w:r w:rsidRPr="00D73792">
        <w:rPr>
          <w:rFonts w:eastAsiaTheme="majorEastAsia"/>
        </w:rPr>
        <w:t>address core agricultural needs</w:t>
      </w:r>
      <w:r w:rsidRPr="00D73792">
        <w:t>, particularly income stabilisation and farm continuity. Social</w:t>
      </w:r>
      <w:r w:rsidRPr="00D73792">
        <w:noBreakHyphen/>
        <w:t>partner representatives stated that the intervention toolbox, including direct payments, agri</w:t>
      </w:r>
      <w:r w:rsidRPr="00D73792">
        <w:noBreakHyphen/>
        <w:t xml:space="preserve">environmental measures and </w:t>
      </w:r>
      <w:r w:rsidRPr="00D73792">
        <w:rPr>
          <w:rFonts w:eastAsiaTheme="majorEastAsia"/>
        </w:rPr>
        <w:t>compensatory allowances for disadvantaged and mountainous areas</w:t>
      </w:r>
      <w:r w:rsidRPr="00D73792">
        <w:t xml:space="preserve">, is broadly suited to the structure of agriculture in Austria, where </w:t>
      </w:r>
      <w:r w:rsidRPr="00D73792">
        <w:rPr>
          <w:rFonts w:eastAsiaTheme="majorEastAsia"/>
        </w:rPr>
        <w:t>small</w:t>
      </w:r>
      <w:r w:rsidRPr="00D73792">
        <w:rPr>
          <w:rFonts w:eastAsiaTheme="majorEastAsia"/>
        </w:rPr>
        <w:noBreakHyphen/>
        <w:t>scale family farms</w:t>
      </w:r>
      <w:r w:rsidRPr="00D73792">
        <w:t xml:space="preserve"> and </w:t>
      </w:r>
      <w:r w:rsidRPr="00D73792">
        <w:rPr>
          <w:rFonts w:eastAsiaTheme="majorEastAsia"/>
        </w:rPr>
        <w:t>challenging natural conditions</w:t>
      </w:r>
      <w:r w:rsidRPr="00D73792">
        <w:t xml:space="preserve"> are prominent. They noted that the compensatory</w:t>
      </w:r>
      <w:r w:rsidRPr="00D73792">
        <w:noBreakHyphen/>
        <w:t>allowance scheme, which differentiates support according to farm</w:t>
      </w:r>
      <w:r w:rsidRPr="00D73792">
        <w:noBreakHyphen/>
        <w:t xml:space="preserve">specific natural constraints, is regarded as both targeted and administratively manageable, and they considered this measure a clear example of </w:t>
      </w:r>
      <w:r w:rsidRPr="00D73792">
        <w:rPr>
          <w:rFonts w:eastAsiaTheme="majorEastAsia"/>
        </w:rPr>
        <w:t>CAP alignment with local territorial needs</w:t>
      </w:r>
      <w:r w:rsidRPr="00D73792">
        <w:t>.</w:t>
      </w:r>
    </w:p>
    <w:p w:rsidRPr="00D73792" w:rsidR="006840D9" w:rsidP="006840D9" w:rsidRDefault="006840D9" w14:paraId="0F88FF43" w14:textId="77777777">
      <w:pPr>
        <w:spacing w:before="120" w:after="120" w:line="360" w:lineRule="auto"/>
        <w:contextualSpacing/>
      </w:pPr>
      <w:r w:rsidRPr="00D73792">
        <w:t xml:space="preserve">At the same time, labour representatives among these Austrian social partners argued that </w:t>
      </w:r>
      <w:r w:rsidRPr="00D73792">
        <w:rPr>
          <w:rFonts w:eastAsiaTheme="majorEastAsia"/>
        </w:rPr>
        <w:t>distributive fairness, labour protection and rural social infrastructure</w:t>
      </w:r>
      <w:r w:rsidRPr="00D73792">
        <w:t xml:space="preserve"> require stronger integration into CAP measures to fully reflect the needs of rural communities. They highlighted that </w:t>
      </w:r>
      <w:r w:rsidRPr="00D73792">
        <w:rPr>
          <w:rFonts w:eastAsiaTheme="majorEastAsia"/>
        </w:rPr>
        <w:t>fair income and decent working conditions</w:t>
      </w:r>
      <w:r w:rsidRPr="00D73792">
        <w:t xml:space="preserve"> remain ongoing challenges and suggested that rural</w:t>
      </w:r>
      <w:r w:rsidRPr="00D73792">
        <w:noBreakHyphen/>
        <w:t xml:space="preserve">development interventions should address not only farm competitiveness but also </w:t>
      </w:r>
      <w:r w:rsidRPr="00D73792">
        <w:rPr>
          <w:rFonts w:eastAsiaTheme="majorEastAsia"/>
        </w:rPr>
        <w:t>care services and social infrastructure</w:t>
      </w:r>
      <w:r w:rsidRPr="00D73792">
        <w:t xml:space="preserve"> in Austria. Public authorities emphasised that Austrian agriculture faces increasing </w:t>
      </w:r>
      <w:r w:rsidRPr="00D73792">
        <w:rPr>
          <w:rFonts w:eastAsiaTheme="majorEastAsia"/>
        </w:rPr>
        <w:t>market volatility, geopolitical uncertainty and climate risks</w:t>
      </w:r>
      <w:r w:rsidRPr="00D73792">
        <w:t>, and therefore regarded income support as central to addressing current challenges, warning that any future reforms that weaken the stabilisation function of the CAP would risk misalignment with the realities faced by farmers.</w:t>
      </w:r>
    </w:p>
    <w:p w:rsidRPr="00D73792" w:rsidR="006840D9" w:rsidP="006840D9" w:rsidRDefault="006840D9" w14:paraId="15B57619" w14:textId="77777777">
      <w:pPr>
        <w:spacing w:before="120" w:after="120" w:line="360" w:lineRule="auto"/>
        <w:contextualSpacing/>
      </w:pPr>
    </w:p>
    <w:p w:rsidRPr="00D73792" w:rsidR="006840D9" w:rsidP="006840D9" w:rsidRDefault="006840D9" w14:paraId="6D805EDE" w14:textId="77777777">
      <w:pPr>
        <w:spacing w:before="120" w:after="120" w:line="360" w:lineRule="auto"/>
        <w:contextualSpacing/>
        <w:rPr>
          <w:b/>
          <w:bCs/>
          <w:u w:val="single"/>
          <w:lang w:val="fr-BE"/>
        </w:rPr>
      </w:pPr>
      <w:r w:rsidRPr="00D73792">
        <w:rPr>
          <w:rFonts w:eastAsiaTheme="majorEastAsia"/>
          <w:b/>
          <w:bCs/>
          <w:u w:val="single"/>
        </w:rPr>
        <w:t xml:space="preserve">Ireland </w:t>
      </w:r>
    </w:p>
    <w:p w:rsidRPr="00D73792" w:rsidR="006840D9" w:rsidP="006840D9" w:rsidRDefault="006840D9" w14:paraId="70C456EB" w14:textId="77777777">
      <w:pPr>
        <w:spacing w:before="120" w:after="120" w:line="360" w:lineRule="auto"/>
        <w:contextualSpacing/>
        <w:rPr>
          <w:b/>
          <w:bCs/>
          <w:i/>
          <w:iCs/>
          <w:lang w:val="fr-BE"/>
        </w:rPr>
      </w:pPr>
      <w:r w:rsidRPr="00D73792">
        <w:rPr>
          <w:b/>
          <w:bCs/>
          <w:i/>
          <w:iCs/>
          <w:lang w:val="fr-BE"/>
        </w:rPr>
        <w:t>In brief:</w:t>
      </w:r>
    </w:p>
    <w:p w:rsidRPr="00D73792" w:rsidR="006840D9" w:rsidP="008338C6" w:rsidRDefault="006840D9" w14:paraId="37476158" w14:textId="77777777">
      <w:pPr>
        <w:numPr>
          <w:ilvl w:val="0"/>
          <w:numId w:val="42"/>
        </w:numPr>
        <w:spacing w:before="120" w:after="120" w:line="360" w:lineRule="auto"/>
        <w:contextualSpacing/>
        <w:rPr>
          <w:i/>
          <w:iCs/>
        </w:rPr>
      </w:pPr>
      <w:r w:rsidRPr="00D73792">
        <w:rPr>
          <w:rFonts w:eastAsiaTheme="majorEastAsia"/>
          <w:b/>
          <w:bCs/>
          <w:i/>
          <w:iCs/>
        </w:rPr>
        <w:t>CAP as indispensable for income stability and resilience</w:t>
      </w:r>
    </w:p>
    <w:p w:rsidRPr="00D73792" w:rsidR="006840D9" w:rsidP="008338C6" w:rsidRDefault="006840D9" w14:paraId="486E3D11" w14:textId="77777777">
      <w:pPr>
        <w:numPr>
          <w:ilvl w:val="0"/>
          <w:numId w:val="42"/>
        </w:numPr>
        <w:spacing w:before="120" w:after="120" w:line="360" w:lineRule="auto"/>
        <w:contextualSpacing/>
        <w:rPr>
          <w:i/>
          <w:iCs/>
        </w:rPr>
      </w:pPr>
      <w:r w:rsidRPr="00D73792">
        <w:rPr>
          <w:rFonts w:eastAsiaTheme="majorEastAsia"/>
          <w:b/>
          <w:bCs/>
          <w:i/>
          <w:iCs/>
        </w:rPr>
        <w:t>Gaps in rural services limiting rural attractiveness</w:t>
      </w:r>
    </w:p>
    <w:p w:rsidRPr="00D73792" w:rsidR="006840D9" w:rsidP="008338C6" w:rsidRDefault="006840D9" w14:paraId="482995AF" w14:textId="77777777">
      <w:pPr>
        <w:numPr>
          <w:ilvl w:val="0"/>
          <w:numId w:val="42"/>
        </w:numPr>
        <w:spacing w:before="120" w:after="120" w:line="360" w:lineRule="auto"/>
        <w:contextualSpacing/>
        <w:rPr>
          <w:i/>
          <w:iCs/>
        </w:rPr>
      </w:pPr>
      <w:r w:rsidRPr="00D73792">
        <w:rPr>
          <w:rFonts w:eastAsiaTheme="majorEastAsia"/>
          <w:b/>
          <w:bCs/>
          <w:i/>
          <w:iCs/>
        </w:rPr>
        <w:t>Strong uptake of CAP schemes indicating perceived relevance</w:t>
      </w:r>
    </w:p>
    <w:p w:rsidRPr="00D73792" w:rsidR="006840D9" w:rsidP="008338C6" w:rsidRDefault="006840D9" w14:paraId="7E60329D" w14:textId="77777777">
      <w:pPr>
        <w:numPr>
          <w:ilvl w:val="0"/>
          <w:numId w:val="42"/>
        </w:numPr>
        <w:spacing w:before="120" w:after="120" w:line="360" w:lineRule="auto"/>
        <w:contextualSpacing/>
        <w:rPr>
          <w:i/>
          <w:iCs/>
        </w:rPr>
      </w:pPr>
      <w:r w:rsidRPr="00D73792">
        <w:rPr>
          <w:rFonts w:eastAsiaTheme="majorEastAsia"/>
          <w:b/>
          <w:bCs/>
          <w:i/>
          <w:iCs/>
        </w:rPr>
        <w:t>Need to refine advisory services, generational renewal &amp; social conditionality</w:t>
      </w:r>
    </w:p>
    <w:p w:rsidRPr="00D73792" w:rsidR="006840D9" w:rsidP="008338C6" w:rsidRDefault="006840D9" w14:paraId="4B829B48" w14:textId="77777777">
      <w:pPr>
        <w:numPr>
          <w:ilvl w:val="0"/>
          <w:numId w:val="42"/>
        </w:numPr>
        <w:spacing w:before="120" w:after="120" w:line="360" w:lineRule="auto"/>
        <w:contextualSpacing/>
        <w:rPr>
          <w:i/>
          <w:iCs/>
        </w:rPr>
      </w:pPr>
      <w:r w:rsidRPr="00D73792">
        <w:rPr>
          <w:rFonts w:eastAsiaTheme="majorEastAsia"/>
          <w:b/>
          <w:bCs/>
          <w:i/>
          <w:iCs/>
        </w:rPr>
        <w:t>Better integration with national rural</w:t>
      </w:r>
      <w:r w:rsidRPr="00D73792">
        <w:rPr>
          <w:rFonts w:eastAsiaTheme="majorEastAsia"/>
          <w:b/>
          <w:bCs/>
          <w:i/>
          <w:iCs/>
        </w:rPr>
        <w:noBreakHyphen/>
        <w:t>service policies</w:t>
      </w:r>
    </w:p>
    <w:p w:rsidRPr="006840D9" w:rsidR="006840D9" w:rsidP="006840D9" w:rsidRDefault="006840D9" w14:paraId="6C8C08DF" w14:textId="77777777">
      <w:pPr>
        <w:spacing w:before="120" w:after="120" w:line="360" w:lineRule="auto"/>
        <w:contextualSpacing/>
        <w:rPr>
          <w:b/>
          <w:bCs/>
        </w:rPr>
      </w:pPr>
    </w:p>
    <w:p w:rsidRPr="00D73792" w:rsidR="006840D9" w:rsidP="006840D9" w:rsidRDefault="006840D9" w14:paraId="533D4C8B" w14:textId="77777777">
      <w:pPr>
        <w:spacing w:before="120" w:after="120" w:line="360" w:lineRule="auto"/>
        <w:contextualSpacing/>
      </w:pPr>
      <w:r w:rsidRPr="00D73792">
        <w:t xml:space="preserve">In Ireland, farm and trade organisations generally considered the CAP to be </w:t>
      </w:r>
      <w:r w:rsidRPr="00D73792">
        <w:rPr>
          <w:rFonts w:eastAsiaTheme="majorEastAsia"/>
        </w:rPr>
        <w:t>broadly aligned with farmers’ needs</w:t>
      </w:r>
      <w:r w:rsidRPr="00D73792">
        <w:t xml:space="preserve">, describing it as the most important policy instrument for farming and stressing that without CAP support, agriculture would not have the economic weight and resilience it currently has. They viewed CAP measures as central to </w:t>
      </w:r>
      <w:r w:rsidRPr="00D73792">
        <w:rPr>
          <w:rFonts w:eastAsiaTheme="majorEastAsia"/>
        </w:rPr>
        <w:t>income stability, strategic sector support and rural development</w:t>
      </w:r>
      <w:r w:rsidRPr="00D73792">
        <w:t xml:space="preserve"> in Ireland and argued that the policy must remain strong and robust in future. Farm representatives, however, noted that </w:t>
      </w:r>
      <w:r w:rsidRPr="00D73792">
        <w:rPr>
          <w:rFonts w:eastAsiaTheme="majorEastAsia"/>
        </w:rPr>
        <w:t>rural services</w:t>
      </w:r>
      <w:r w:rsidRPr="00D73792">
        <w:t xml:space="preserve"> such as schools, healthcare, childcare and community infrastructure remain insufficiently addressed through CAP instruments, limiting the attractiveness of rural life, and they suggested that alignment with local needs requires closer interaction between CAP and </w:t>
      </w:r>
      <w:r w:rsidRPr="00D73792">
        <w:rPr>
          <w:rFonts w:eastAsiaTheme="majorEastAsia"/>
        </w:rPr>
        <w:t>other policies dealing with rural services and infrastructure</w:t>
      </w:r>
      <w:r w:rsidRPr="00D73792">
        <w:t>.</w:t>
      </w:r>
    </w:p>
    <w:p w:rsidRPr="00D73792" w:rsidR="006840D9" w:rsidP="006840D9" w:rsidRDefault="006840D9" w14:paraId="71AE624F" w14:textId="77777777">
      <w:pPr>
        <w:spacing w:before="120" w:after="120" w:line="360" w:lineRule="auto"/>
        <w:contextualSpacing/>
      </w:pPr>
      <w:r w:rsidRPr="00D73792">
        <w:t xml:space="preserve">Public authorities explained that the national CAP Strategic Plan had been designed to combine </w:t>
      </w:r>
      <w:r w:rsidRPr="00D73792">
        <w:rPr>
          <w:rFonts w:eastAsiaTheme="majorEastAsia"/>
        </w:rPr>
        <w:t>basic income support, redistributive payments, coupled support and investment interventions</w:t>
      </w:r>
      <w:r w:rsidRPr="00D73792">
        <w:t xml:space="preserve"> with the aim of stabilising farm incomes, reducing disparities between farm types and promoting structural modernisation, and they underlined that </w:t>
      </w:r>
      <w:r w:rsidRPr="00D73792">
        <w:rPr>
          <w:rFonts w:eastAsiaTheme="majorEastAsia"/>
        </w:rPr>
        <w:t>all farms apply for CAP schemes</w:t>
      </w:r>
      <w:r w:rsidRPr="00D73792">
        <w:t xml:space="preserve">, indicating strong demand and perceived relevance in Ireland. At the same time, they acknowledged that not all farmers and regions benefit equally from certain measures, and that aspects such as </w:t>
      </w:r>
      <w:r w:rsidRPr="00D73792">
        <w:rPr>
          <w:rFonts w:eastAsiaTheme="majorEastAsia"/>
        </w:rPr>
        <w:t>advisory services, generational renewal and social conditionality</w:t>
      </w:r>
      <w:r w:rsidRPr="00D73792">
        <w:t xml:space="preserve"> require further refinement to better address specific local and sectoral realities. Overall, stakeholders agreed that CAP objectives correspond well to Irish agrifood and rural needs, but that </w:t>
      </w:r>
      <w:r w:rsidRPr="00D73792">
        <w:rPr>
          <w:rFonts w:eastAsiaTheme="majorEastAsia"/>
        </w:rPr>
        <w:t>more targeted measures and better integration with national policies</w:t>
      </w:r>
      <w:r w:rsidRPr="00D73792">
        <w:t xml:space="preserve"> are needed in areas such as services, social protection and land management.</w:t>
      </w:r>
    </w:p>
    <w:p w:rsidRPr="00D73792" w:rsidR="006840D9" w:rsidP="006840D9" w:rsidRDefault="006840D9" w14:paraId="49FE6D88" w14:textId="77777777">
      <w:pPr>
        <w:spacing w:before="120" w:after="120" w:line="360" w:lineRule="auto"/>
        <w:contextualSpacing/>
      </w:pPr>
    </w:p>
    <w:p w:rsidRPr="00D73792" w:rsidR="006840D9" w:rsidP="006840D9" w:rsidRDefault="006840D9" w14:paraId="40BCC58F" w14:textId="77777777">
      <w:pPr>
        <w:spacing w:before="120" w:after="120" w:line="360" w:lineRule="auto"/>
        <w:contextualSpacing/>
        <w:rPr>
          <w:b/>
          <w:bCs/>
          <w:u w:val="single"/>
          <w:lang w:val="fr-BE"/>
        </w:rPr>
      </w:pPr>
      <w:r w:rsidRPr="00D73792">
        <w:rPr>
          <w:rFonts w:eastAsiaTheme="majorEastAsia"/>
          <w:b/>
          <w:bCs/>
          <w:u w:val="single"/>
        </w:rPr>
        <w:t xml:space="preserve">Italy </w:t>
      </w:r>
    </w:p>
    <w:p w:rsidRPr="00D73792" w:rsidR="006840D9" w:rsidP="006840D9" w:rsidRDefault="006840D9" w14:paraId="24F3DFE9" w14:textId="77777777">
      <w:pPr>
        <w:spacing w:before="120" w:after="120" w:line="360" w:lineRule="auto"/>
        <w:contextualSpacing/>
        <w:rPr>
          <w:b/>
          <w:bCs/>
          <w:i/>
          <w:iCs/>
          <w:lang w:val="fr-BE"/>
        </w:rPr>
      </w:pPr>
      <w:r w:rsidRPr="00D73792">
        <w:rPr>
          <w:b/>
          <w:bCs/>
          <w:i/>
          <w:iCs/>
          <w:lang w:val="fr-BE"/>
        </w:rPr>
        <w:t>In brief:</w:t>
      </w:r>
    </w:p>
    <w:p w:rsidRPr="00D73792" w:rsidR="006840D9" w:rsidP="008338C6" w:rsidRDefault="006840D9" w14:paraId="3AE1A2C5" w14:textId="77777777">
      <w:pPr>
        <w:numPr>
          <w:ilvl w:val="0"/>
          <w:numId w:val="43"/>
        </w:numPr>
        <w:spacing w:before="120" w:after="120" w:line="360" w:lineRule="auto"/>
        <w:contextualSpacing/>
        <w:rPr>
          <w:i/>
          <w:iCs/>
        </w:rPr>
      </w:pPr>
      <w:r w:rsidRPr="00D73792">
        <w:rPr>
          <w:rFonts w:eastAsiaTheme="majorEastAsia"/>
          <w:b/>
          <w:bCs/>
          <w:i/>
          <w:iCs/>
        </w:rPr>
        <w:t>CAP goals highly relevant to Italy’s rural and agri</w:t>
      </w:r>
      <w:r w:rsidRPr="00D73792">
        <w:rPr>
          <w:rFonts w:eastAsiaTheme="majorEastAsia"/>
          <w:b/>
          <w:bCs/>
          <w:i/>
          <w:iCs/>
        </w:rPr>
        <w:noBreakHyphen/>
        <w:t>food landscape</w:t>
      </w:r>
    </w:p>
    <w:p w:rsidRPr="00D73792" w:rsidR="006840D9" w:rsidP="008338C6" w:rsidRDefault="006840D9" w14:paraId="7D2E3116" w14:textId="77777777">
      <w:pPr>
        <w:numPr>
          <w:ilvl w:val="0"/>
          <w:numId w:val="43"/>
        </w:numPr>
        <w:spacing w:before="120" w:after="120" w:line="360" w:lineRule="auto"/>
        <w:contextualSpacing/>
        <w:rPr>
          <w:i/>
          <w:iCs/>
        </w:rPr>
      </w:pPr>
      <w:r w:rsidRPr="00D73792">
        <w:rPr>
          <w:rFonts w:eastAsiaTheme="majorEastAsia"/>
          <w:b/>
          <w:bCs/>
          <w:i/>
          <w:iCs/>
        </w:rPr>
        <w:t>Mismatch between instruments and diverse territorial realities</w:t>
      </w:r>
    </w:p>
    <w:p w:rsidRPr="00D73792" w:rsidR="006840D9" w:rsidP="008338C6" w:rsidRDefault="006840D9" w14:paraId="701E0ACE" w14:textId="77777777">
      <w:pPr>
        <w:numPr>
          <w:ilvl w:val="0"/>
          <w:numId w:val="43"/>
        </w:numPr>
        <w:spacing w:before="120" w:after="120" w:line="360" w:lineRule="auto"/>
        <w:contextualSpacing/>
        <w:rPr>
          <w:i/>
          <w:iCs/>
        </w:rPr>
      </w:pPr>
      <w:r w:rsidRPr="00D73792">
        <w:rPr>
          <w:rFonts w:eastAsiaTheme="majorEastAsia"/>
          <w:b/>
          <w:bCs/>
          <w:i/>
          <w:iCs/>
        </w:rPr>
        <w:t>Uniform eco</w:t>
      </w:r>
      <w:r w:rsidRPr="00D73792">
        <w:rPr>
          <w:rFonts w:eastAsiaTheme="majorEastAsia"/>
          <w:b/>
          <w:bCs/>
          <w:i/>
          <w:iCs/>
        </w:rPr>
        <w:noBreakHyphen/>
        <w:t>scheme/conditionality rules inadequate for heterogenous systems</w:t>
      </w:r>
    </w:p>
    <w:p w:rsidRPr="00D73792" w:rsidR="006840D9" w:rsidP="008338C6" w:rsidRDefault="006840D9" w14:paraId="4B917DBE" w14:textId="77777777">
      <w:pPr>
        <w:numPr>
          <w:ilvl w:val="0"/>
          <w:numId w:val="43"/>
        </w:numPr>
        <w:spacing w:before="120" w:after="120" w:line="360" w:lineRule="auto"/>
        <w:contextualSpacing/>
        <w:rPr>
          <w:i/>
          <w:iCs/>
        </w:rPr>
      </w:pPr>
      <w:r w:rsidRPr="00D73792">
        <w:rPr>
          <w:rFonts w:eastAsiaTheme="majorEastAsia"/>
          <w:b/>
          <w:bCs/>
          <w:i/>
          <w:iCs/>
        </w:rPr>
        <w:t>Core barriers in land access, credit and rural services</w:t>
      </w:r>
    </w:p>
    <w:p w:rsidRPr="00D73792" w:rsidR="006840D9" w:rsidP="008338C6" w:rsidRDefault="006840D9" w14:paraId="2791B412" w14:textId="77777777">
      <w:pPr>
        <w:numPr>
          <w:ilvl w:val="0"/>
          <w:numId w:val="43"/>
        </w:numPr>
        <w:spacing w:before="120" w:after="120" w:line="360" w:lineRule="auto"/>
        <w:contextualSpacing/>
        <w:rPr>
          <w:i/>
          <w:iCs/>
        </w:rPr>
      </w:pPr>
      <w:r w:rsidRPr="00D73792">
        <w:rPr>
          <w:rFonts w:eastAsiaTheme="majorEastAsia"/>
          <w:b/>
          <w:bCs/>
          <w:i/>
          <w:iCs/>
        </w:rPr>
        <w:t>Social conditionality important but not yet fully effective</w:t>
      </w:r>
    </w:p>
    <w:p w:rsidRPr="00D73792" w:rsidR="006840D9" w:rsidP="008338C6" w:rsidRDefault="006840D9" w14:paraId="1BB5EC69" w14:textId="77777777">
      <w:pPr>
        <w:numPr>
          <w:ilvl w:val="0"/>
          <w:numId w:val="43"/>
        </w:numPr>
        <w:spacing w:before="120" w:after="120" w:line="360" w:lineRule="auto"/>
        <w:contextualSpacing/>
        <w:rPr>
          <w:i/>
          <w:iCs/>
        </w:rPr>
      </w:pPr>
      <w:r w:rsidRPr="00D73792">
        <w:rPr>
          <w:rFonts w:eastAsiaTheme="majorEastAsia"/>
          <w:b/>
          <w:bCs/>
          <w:i/>
          <w:iCs/>
        </w:rPr>
        <w:t>CAP still too farm</w:t>
      </w:r>
      <w:r w:rsidRPr="00D73792">
        <w:rPr>
          <w:rFonts w:eastAsiaTheme="majorEastAsia"/>
          <w:b/>
          <w:bCs/>
          <w:i/>
          <w:iCs/>
        </w:rPr>
        <w:noBreakHyphen/>
        <w:t>centric, insufficiently territorial</w:t>
      </w:r>
    </w:p>
    <w:p w:rsidRPr="00D73792" w:rsidR="006840D9" w:rsidP="008338C6" w:rsidRDefault="006840D9" w14:paraId="2D3B31C4" w14:textId="77777777">
      <w:pPr>
        <w:numPr>
          <w:ilvl w:val="0"/>
          <w:numId w:val="43"/>
        </w:numPr>
        <w:spacing w:before="120" w:after="120" w:line="360" w:lineRule="auto"/>
        <w:contextualSpacing/>
        <w:rPr>
          <w:i/>
          <w:iCs/>
        </w:rPr>
      </w:pPr>
      <w:r w:rsidRPr="00D73792">
        <w:rPr>
          <w:rFonts w:eastAsiaTheme="majorEastAsia"/>
          <w:b/>
          <w:bCs/>
          <w:i/>
          <w:iCs/>
        </w:rPr>
        <w:t>SMEs and non</w:t>
      </w:r>
      <w:r w:rsidRPr="00D73792">
        <w:rPr>
          <w:rFonts w:eastAsiaTheme="majorEastAsia"/>
          <w:b/>
          <w:bCs/>
          <w:i/>
          <w:iCs/>
        </w:rPr>
        <w:noBreakHyphen/>
        <w:t>agricultural rural actors insufficiently integrated</w:t>
      </w:r>
    </w:p>
    <w:p w:rsidRPr="00D73792" w:rsidR="006840D9" w:rsidP="006840D9" w:rsidRDefault="006840D9" w14:paraId="52F0F9D4" w14:textId="77777777">
      <w:pPr>
        <w:spacing w:before="120" w:after="120" w:line="360" w:lineRule="auto"/>
        <w:ind w:left="720"/>
        <w:contextualSpacing/>
        <w:rPr>
          <w:b/>
          <w:bCs/>
        </w:rPr>
      </w:pPr>
    </w:p>
    <w:p w:rsidRPr="00D73792" w:rsidR="006840D9" w:rsidP="006840D9" w:rsidRDefault="006840D9" w14:paraId="01AD1AC1" w14:textId="77777777">
      <w:pPr>
        <w:spacing w:before="120" w:after="120" w:line="360" w:lineRule="auto"/>
        <w:contextualSpacing/>
      </w:pPr>
      <w:r w:rsidRPr="00D73792">
        <w:t>In Italy, organisations representing agricultural producers, cooperatives, trade unions, public authorities and civil</w:t>
      </w:r>
      <w:r w:rsidRPr="00D73792">
        <w:noBreakHyphen/>
        <w:t xml:space="preserve">society actors agreed that the overall objectives of the CAP—fair income, improved position in the value chain, generational renewal, rural development and social and environmental sustainability—are </w:t>
      </w:r>
      <w:r w:rsidRPr="00D73792">
        <w:rPr>
          <w:rFonts w:eastAsiaTheme="majorEastAsia"/>
        </w:rPr>
        <w:t>highly relevant</w:t>
      </w:r>
      <w:r w:rsidRPr="00D73792">
        <w:t xml:space="preserve"> to the needs of agriculture and rural communities. They underlined that in a country with </w:t>
      </w:r>
      <w:r w:rsidRPr="00D73792">
        <w:rPr>
          <w:rFonts w:eastAsiaTheme="majorEastAsia"/>
        </w:rPr>
        <w:t>high production diversity</w:t>
      </w:r>
      <w:r w:rsidRPr="00D73792">
        <w:t xml:space="preserve">, many family farms, extensive rural and mountainous areas and </w:t>
      </w:r>
      <w:r w:rsidRPr="00D73792">
        <w:rPr>
          <w:rFonts w:eastAsiaTheme="majorEastAsia"/>
        </w:rPr>
        <w:t>strong export</w:t>
      </w:r>
      <w:r w:rsidRPr="00D73792">
        <w:rPr>
          <w:rFonts w:eastAsiaTheme="majorEastAsia"/>
        </w:rPr>
        <w:noBreakHyphen/>
        <w:t>oriented value chains</w:t>
      </w:r>
      <w:r w:rsidRPr="00D73792">
        <w:t xml:space="preserve">, the CAP plays a central role in supporting resilience and sustainability. At the same time, many stakeholders considered that specific instruments and implementation choices do not always match actual needs on the ground. Producer organisations argued that the policy tends to be </w:t>
      </w:r>
      <w:r w:rsidRPr="00D73792">
        <w:rPr>
          <w:rFonts w:eastAsiaTheme="majorEastAsia"/>
        </w:rPr>
        <w:t>overly complex</w:t>
      </w:r>
      <w:r w:rsidRPr="00D73792">
        <w:t xml:space="preserve"> and sometimes designed with a </w:t>
      </w:r>
      <w:r w:rsidRPr="00D73792">
        <w:rPr>
          <w:rFonts w:eastAsiaTheme="majorEastAsia"/>
        </w:rPr>
        <w:t>“one size fits all”</w:t>
      </w:r>
      <w:r w:rsidRPr="00D73792">
        <w:t xml:space="preserve"> logic, insufficiently differentiated by territory, production system or value</w:t>
      </w:r>
      <w:r w:rsidRPr="00D73792">
        <w:noBreakHyphen/>
        <w:t xml:space="preserve">chain structure, and they referred to relatively uniform </w:t>
      </w:r>
      <w:r w:rsidRPr="00D73792">
        <w:rPr>
          <w:rFonts w:eastAsiaTheme="majorEastAsia"/>
        </w:rPr>
        <w:t>eco</w:t>
      </w:r>
      <w:r w:rsidRPr="00D73792">
        <w:rPr>
          <w:rFonts w:eastAsiaTheme="majorEastAsia"/>
        </w:rPr>
        <w:noBreakHyphen/>
        <w:t>scheme and conditionality rules</w:t>
      </w:r>
      <w:r w:rsidRPr="00D73792">
        <w:t xml:space="preserve"> applied across a heterogeneous territory, as well as to </w:t>
      </w:r>
      <w:r w:rsidRPr="00D73792">
        <w:rPr>
          <w:rFonts w:eastAsiaTheme="majorEastAsia"/>
        </w:rPr>
        <w:t>area</w:t>
      </w:r>
      <w:r w:rsidRPr="00D73792">
        <w:rPr>
          <w:rFonts w:eastAsiaTheme="majorEastAsia"/>
        </w:rPr>
        <w:noBreakHyphen/>
        <w:t>based payments</w:t>
      </w:r>
      <w:r w:rsidRPr="00D73792">
        <w:t xml:space="preserve"> that do not reflect differences in labour intensity, added value or the strategic importance of certain sectors.</w:t>
      </w:r>
    </w:p>
    <w:p w:rsidRPr="00D73792" w:rsidR="006840D9" w:rsidP="006840D9" w:rsidRDefault="006840D9" w14:paraId="68E7FE55" w14:textId="77777777">
      <w:pPr>
        <w:spacing w:before="120" w:after="120" w:line="360" w:lineRule="auto"/>
        <w:contextualSpacing/>
      </w:pPr>
      <w:r w:rsidRPr="00D73792">
        <w:t>Young</w:t>
      </w:r>
      <w:r w:rsidRPr="00D73792">
        <w:noBreakHyphen/>
        <w:t>farmer and women</w:t>
      </w:r>
      <w:r w:rsidRPr="00D73792">
        <w:noBreakHyphen/>
        <w:t xml:space="preserve">farmer organisations regarded the CAP’s focus on generational renewal and equal opportunities as highly relevant in principle, but noted that </w:t>
      </w:r>
      <w:r w:rsidRPr="00D73792">
        <w:rPr>
          <w:rFonts w:eastAsiaTheme="majorEastAsia"/>
        </w:rPr>
        <w:t>core barriers such as land access, credit and rural services</w:t>
      </w:r>
      <w:r w:rsidRPr="00D73792">
        <w:t xml:space="preserve"> are not sufficiently addressed by CAP alone. They stressed that measures centred on installation grants or top</w:t>
      </w:r>
      <w:r w:rsidRPr="00D73792">
        <w:noBreakHyphen/>
        <w:t xml:space="preserve">ups, while welcome, are insufficient unless embedded in a broader strategy tackling structural obstacles in land markets, financial systems and social services, and they pointed to a </w:t>
      </w:r>
      <w:r w:rsidRPr="00D73792">
        <w:rPr>
          <w:rFonts w:eastAsiaTheme="majorEastAsia"/>
        </w:rPr>
        <w:t>gap between objectives and instruments</w:t>
      </w:r>
      <w:r w:rsidRPr="00D73792">
        <w:t xml:space="preserve"> in this domain. Trade unions and civil</w:t>
      </w:r>
      <w:r w:rsidRPr="00D73792">
        <w:noBreakHyphen/>
        <w:t xml:space="preserve">society organisations expressed similar views regarding the social dimension of the CAP, viewing the principle of tying public support to respect for basic social standards as long overdue, particularly in a sector with documented problems of exploitation and irregular work. They argued, however, that current design and implementation do not yet fully exploit the potential of the CAP to </w:t>
      </w:r>
      <w:r w:rsidRPr="00D73792">
        <w:rPr>
          <w:rFonts w:eastAsiaTheme="majorEastAsia"/>
        </w:rPr>
        <w:t>proactively improve working and living conditions</w:t>
      </w:r>
      <w:r w:rsidRPr="00D73792">
        <w:t xml:space="preserve">, especially for seasonal and migrant workers, and called for closer articulation with national social and labour policies. Stakeholders also concurred that the CAP only </w:t>
      </w:r>
      <w:r w:rsidRPr="00D73792">
        <w:rPr>
          <w:rFonts w:eastAsiaTheme="majorEastAsia"/>
        </w:rPr>
        <w:t>partially reflects rural</w:t>
      </w:r>
      <w:r w:rsidRPr="00D73792">
        <w:rPr>
          <w:rFonts w:eastAsiaTheme="majorEastAsia"/>
        </w:rPr>
        <w:noBreakHyphen/>
        <w:t>territorial needs</w:t>
      </w:r>
      <w:r w:rsidRPr="00D73792">
        <w:t>, with social</w:t>
      </w:r>
      <w:r w:rsidRPr="00D73792">
        <w:noBreakHyphen/>
        <w:t xml:space="preserve">partner organisations noting that the policy remains too centred on farm support rather than </w:t>
      </w:r>
      <w:r w:rsidRPr="00D73792">
        <w:rPr>
          <w:rFonts w:eastAsiaTheme="majorEastAsia"/>
        </w:rPr>
        <w:t>integrated territorial development</w:t>
      </w:r>
      <w:r w:rsidRPr="00D73792">
        <w:t>, while producer bodies argued that CAP instruments have favoured mechanisation without sufficiently strengthening supply chains and that some eco</w:t>
      </w:r>
      <w:r w:rsidRPr="00D73792">
        <w:noBreakHyphen/>
        <w:t xml:space="preserve">schemes are inadequate to environmental needs. SME representatives stressed that </w:t>
      </w:r>
      <w:r w:rsidRPr="00D73792">
        <w:rPr>
          <w:rFonts w:eastAsiaTheme="majorEastAsia"/>
        </w:rPr>
        <w:t>non</w:t>
      </w:r>
      <w:r w:rsidRPr="00D73792">
        <w:rPr>
          <w:rFonts w:eastAsiaTheme="majorEastAsia"/>
        </w:rPr>
        <w:noBreakHyphen/>
        <w:t>agricultural rural actors</w:t>
      </w:r>
      <w:r w:rsidRPr="00D73792">
        <w:t>, such as craft and processing SMEs, remain insufficiently integrated into CAP strategies despite their vital role in local economies.</w:t>
      </w:r>
    </w:p>
    <w:p w:rsidRPr="00D73792" w:rsidR="006840D9" w:rsidP="006840D9" w:rsidRDefault="006840D9" w14:paraId="2714E0C5" w14:textId="77777777">
      <w:pPr>
        <w:spacing w:before="120" w:after="120" w:line="360" w:lineRule="auto"/>
        <w:contextualSpacing/>
      </w:pPr>
    </w:p>
    <w:p w:rsidRPr="00D73792" w:rsidR="006840D9" w:rsidP="006840D9" w:rsidRDefault="006840D9" w14:paraId="66FFA088" w14:textId="77777777">
      <w:pPr>
        <w:spacing w:before="120" w:after="120" w:line="360" w:lineRule="auto"/>
        <w:contextualSpacing/>
        <w:rPr>
          <w:b/>
          <w:bCs/>
          <w:u w:val="single"/>
          <w:lang w:val="fr-BE"/>
        </w:rPr>
      </w:pPr>
      <w:r w:rsidRPr="00D73792">
        <w:rPr>
          <w:rFonts w:eastAsiaTheme="majorEastAsia"/>
          <w:b/>
          <w:bCs/>
          <w:u w:val="single"/>
        </w:rPr>
        <w:t xml:space="preserve">Romania </w:t>
      </w:r>
    </w:p>
    <w:p w:rsidRPr="00D73792" w:rsidR="006840D9" w:rsidP="006840D9" w:rsidRDefault="006840D9" w14:paraId="77BE7FBB" w14:textId="77777777">
      <w:pPr>
        <w:spacing w:before="120" w:after="120" w:line="360" w:lineRule="auto"/>
        <w:contextualSpacing/>
        <w:rPr>
          <w:b/>
          <w:bCs/>
          <w:i/>
          <w:iCs/>
          <w:lang w:val="fr-BE"/>
        </w:rPr>
      </w:pPr>
      <w:r w:rsidRPr="00D73792">
        <w:rPr>
          <w:b/>
          <w:bCs/>
          <w:i/>
          <w:iCs/>
          <w:lang w:val="fr-BE"/>
        </w:rPr>
        <w:t xml:space="preserve">In brief: </w:t>
      </w:r>
    </w:p>
    <w:p w:rsidRPr="00D73792" w:rsidR="006840D9" w:rsidP="008338C6" w:rsidRDefault="006840D9" w14:paraId="62373293" w14:textId="77777777">
      <w:pPr>
        <w:numPr>
          <w:ilvl w:val="0"/>
          <w:numId w:val="44"/>
        </w:numPr>
        <w:spacing w:before="120" w:after="120" w:line="360" w:lineRule="auto"/>
        <w:contextualSpacing/>
        <w:rPr>
          <w:i/>
          <w:iCs/>
        </w:rPr>
      </w:pPr>
      <w:r w:rsidRPr="00D73792">
        <w:rPr>
          <w:rFonts w:eastAsiaTheme="majorEastAsia"/>
          <w:b/>
          <w:bCs/>
          <w:i/>
          <w:iCs/>
        </w:rPr>
        <w:t>CAP objectives remain relevant and broadly aligned with identified needs</w:t>
      </w:r>
    </w:p>
    <w:p w:rsidRPr="00D73792" w:rsidR="006840D9" w:rsidP="008338C6" w:rsidRDefault="006840D9" w14:paraId="7A9C252A" w14:textId="77777777">
      <w:pPr>
        <w:numPr>
          <w:ilvl w:val="0"/>
          <w:numId w:val="44"/>
        </w:numPr>
        <w:spacing w:before="120" w:after="120" w:line="360" w:lineRule="auto"/>
        <w:contextualSpacing/>
        <w:rPr>
          <w:i/>
          <w:iCs/>
        </w:rPr>
      </w:pPr>
      <w:r w:rsidRPr="00D73792">
        <w:rPr>
          <w:rFonts w:eastAsiaTheme="majorEastAsia"/>
          <w:b/>
          <w:bCs/>
          <w:i/>
          <w:iCs/>
        </w:rPr>
        <w:t>Support for associations and investments contributes to modernisation</w:t>
      </w:r>
    </w:p>
    <w:p w:rsidRPr="00D73792" w:rsidR="006840D9" w:rsidP="008338C6" w:rsidRDefault="006840D9" w14:paraId="534AAE73" w14:textId="77777777">
      <w:pPr>
        <w:numPr>
          <w:ilvl w:val="0"/>
          <w:numId w:val="44"/>
        </w:numPr>
        <w:spacing w:before="120" w:after="120" w:line="360" w:lineRule="auto"/>
        <w:contextualSpacing/>
        <w:rPr>
          <w:i/>
          <w:iCs/>
        </w:rPr>
      </w:pPr>
      <w:r w:rsidRPr="00D73792">
        <w:rPr>
          <w:rFonts w:eastAsiaTheme="majorEastAsia"/>
          <w:b/>
          <w:bCs/>
          <w:i/>
          <w:iCs/>
        </w:rPr>
        <w:t>Misalignment when climate, water or structural conditions differ</w:t>
      </w:r>
    </w:p>
    <w:p w:rsidRPr="00D73792" w:rsidR="006840D9" w:rsidP="008338C6" w:rsidRDefault="006840D9" w14:paraId="731344B8" w14:textId="77777777">
      <w:pPr>
        <w:numPr>
          <w:ilvl w:val="0"/>
          <w:numId w:val="44"/>
        </w:numPr>
        <w:spacing w:before="120" w:after="120" w:line="360" w:lineRule="auto"/>
        <w:contextualSpacing/>
        <w:rPr>
          <w:i/>
          <w:iCs/>
        </w:rPr>
      </w:pPr>
      <w:r w:rsidRPr="00D73792">
        <w:rPr>
          <w:rFonts w:eastAsiaTheme="majorEastAsia"/>
          <w:b/>
          <w:bCs/>
          <w:i/>
          <w:iCs/>
        </w:rPr>
        <w:t>Need for better tailoring to regional contexts</w:t>
      </w:r>
    </w:p>
    <w:p w:rsidRPr="00D73792" w:rsidR="006840D9" w:rsidP="008338C6" w:rsidRDefault="006840D9" w14:paraId="454049F8" w14:textId="77777777">
      <w:pPr>
        <w:numPr>
          <w:ilvl w:val="0"/>
          <w:numId w:val="44"/>
        </w:numPr>
        <w:spacing w:before="120" w:after="120" w:line="360" w:lineRule="auto"/>
        <w:contextualSpacing/>
        <w:rPr>
          <w:i/>
          <w:iCs/>
        </w:rPr>
      </w:pPr>
      <w:r w:rsidRPr="00D73792">
        <w:rPr>
          <w:rFonts w:eastAsiaTheme="majorEastAsia"/>
          <w:b/>
          <w:bCs/>
          <w:i/>
          <w:iCs/>
        </w:rPr>
        <w:t>Gaps in access to funds, market integration and social components</w:t>
      </w:r>
    </w:p>
    <w:p w:rsidRPr="00D73792" w:rsidR="006840D9" w:rsidP="008338C6" w:rsidRDefault="006840D9" w14:paraId="4E628423" w14:textId="77777777">
      <w:pPr>
        <w:numPr>
          <w:ilvl w:val="0"/>
          <w:numId w:val="44"/>
        </w:numPr>
        <w:spacing w:before="120" w:after="120" w:line="360" w:lineRule="auto"/>
        <w:contextualSpacing/>
        <w:rPr>
          <w:i/>
          <w:iCs/>
        </w:rPr>
      </w:pPr>
      <w:r w:rsidRPr="00D73792">
        <w:rPr>
          <w:rFonts w:eastAsiaTheme="majorEastAsia"/>
          <w:b/>
          <w:bCs/>
          <w:i/>
          <w:iCs/>
        </w:rPr>
        <w:t>Potential to link subsidies to cooperative participation and joint investments</w:t>
      </w:r>
    </w:p>
    <w:p w:rsidRPr="00D73792" w:rsidR="006840D9" w:rsidP="006840D9" w:rsidRDefault="006840D9" w14:paraId="347412C6" w14:textId="77777777">
      <w:pPr>
        <w:spacing w:before="120" w:after="120" w:line="360" w:lineRule="auto"/>
        <w:ind w:left="720"/>
        <w:contextualSpacing/>
      </w:pPr>
    </w:p>
    <w:p w:rsidRPr="00D73792" w:rsidR="006840D9" w:rsidP="006840D9" w:rsidRDefault="006840D9" w14:paraId="64010A86" w14:textId="77777777">
      <w:pPr>
        <w:spacing w:before="120" w:after="120" w:line="360" w:lineRule="auto"/>
        <w:contextualSpacing/>
      </w:pPr>
      <w:r w:rsidRPr="00D73792">
        <w:t>Stakeholders in Romania generally agreed that the overall objectives of the CAP—fair income, strengthened value</w:t>
      </w:r>
      <w:r w:rsidRPr="00D73792">
        <w:noBreakHyphen/>
        <w:t xml:space="preserve">chain position, generational renewal and rural development—are </w:t>
      </w:r>
      <w:r w:rsidRPr="00D73792">
        <w:rPr>
          <w:rFonts w:eastAsiaTheme="majorEastAsia"/>
        </w:rPr>
        <w:t>relevant to the needs of farmers and rural communities</w:t>
      </w:r>
      <w:r w:rsidRPr="00D73792">
        <w:t xml:space="preserve">, and farmers’ organisations and NGOs acknowledged that CAP measures have provided </w:t>
      </w:r>
      <w:r w:rsidRPr="00D73792">
        <w:rPr>
          <w:rFonts w:eastAsiaTheme="majorEastAsia"/>
        </w:rPr>
        <w:t>stable financial support</w:t>
      </w:r>
      <w:r w:rsidRPr="00D73792">
        <w:t xml:space="preserve">, encouraged modernisation and contributed to rural development and risk mitigation, including through support to </w:t>
      </w:r>
      <w:r w:rsidRPr="00D73792">
        <w:rPr>
          <w:rFonts w:eastAsiaTheme="majorEastAsia"/>
        </w:rPr>
        <w:t>economically oriented associations and investments</w:t>
      </w:r>
      <w:r w:rsidRPr="00D73792">
        <w:t xml:space="preserve">. At the same time, they considered that the design and implementation of specific measures do not always reflect </w:t>
      </w:r>
      <w:r w:rsidRPr="00D73792">
        <w:rPr>
          <w:rFonts w:eastAsiaTheme="majorEastAsia"/>
        </w:rPr>
        <w:t>local realities</w:t>
      </w:r>
      <w:r w:rsidRPr="00D73792">
        <w:t xml:space="preserve">, particularly with respect to climate conditions, water availability, farm structures and labour markets, and they called for better tailoring of interventions to regional contexts, especially in </w:t>
      </w:r>
      <w:r w:rsidRPr="00D73792">
        <w:rPr>
          <w:rFonts w:eastAsiaTheme="majorEastAsia"/>
        </w:rPr>
        <w:t>drought</w:t>
      </w:r>
      <w:r w:rsidRPr="00D73792">
        <w:rPr>
          <w:rFonts w:eastAsiaTheme="majorEastAsia"/>
        </w:rPr>
        <w:noBreakHyphen/>
        <w:t>prone areas</w:t>
      </w:r>
      <w:r w:rsidRPr="00D73792">
        <w:t xml:space="preserve"> and regions with </w:t>
      </w:r>
      <w:r w:rsidRPr="00D73792">
        <w:rPr>
          <w:rFonts w:eastAsiaTheme="majorEastAsia"/>
        </w:rPr>
        <w:t>fragmented land holdings</w:t>
      </w:r>
      <w:r w:rsidRPr="00D73792">
        <w:t>.</w:t>
      </w:r>
    </w:p>
    <w:p w:rsidRPr="00D73792" w:rsidR="006840D9" w:rsidP="006840D9" w:rsidRDefault="006840D9" w14:paraId="16FD934B" w14:textId="77777777">
      <w:pPr>
        <w:spacing w:before="120" w:after="120" w:line="360" w:lineRule="auto"/>
        <w:contextualSpacing/>
      </w:pPr>
      <w:r w:rsidRPr="00D73792">
        <w:t xml:space="preserve">According to the written contribution, a cooperative representative in Romania explained that the SWOT analysis and needs assessment carried out prior to the National Strategic Plan correctly identified farmers’ and rural communities’ needs, and that CAP measures align with these findings by providing </w:t>
      </w:r>
      <w:r w:rsidRPr="00D73792">
        <w:rPr>
          <w:rFonts w:eastAsiaTheme="majorEastAsia"/>
        </w:rPr>
        <w:t>stable support, modernisation incentives and risk</w:t>
      </w:r>
      <w:r w:rsidRPr="00D73792">
        <w:rPr>
          <w:rFonts w:eastAsiaTheme="majorEastAsia"/>
        </w:rPr>
        <w:noBreakHyphen/>
        <w:t>mitigation tools</w:t>
      </w:r>
      <w:r w:rsidRPr="00D73792">
        <w:t xml:space="preserve">. Nonetheless, the contribution emphasised that challenges remain in </w:t>
      </w:r>
      <w:r w:rsidRPr="00D73792">
        <w:rPr>
          <w:rFonts w:eastAsiaTheme="majorEastAsia"/>
        </w:rPr>
        <w:t>access to certain funds</w:t>
      </w:r>
      <w:r w:rsidRPr="00D73792">
        <w:t xml:space="preserve">, market integration for small producers and financing of </w:t>
      </w:r>
      <w:r w:rsidRPr="00D73792">
        <w:rPr>
          <w:rFonts w:eastAsiaTheme="majorEastAsia"/>
        </w:rPr>
        <w:t>social components</w:t>
      </w:r>
      <w:r w:rsidRPr="00D73792">
        <w:t xml:space="preserve"> in rural areas, and suggested that future programmes in Romania should better target small and medium</w:t>
      </w:r>
      <w:r w:rsidRPr="00D73792">
        <w:noBreakHyphen/>
        <w:t xml:space="preserve">sized farmers by </w:t>
      </w:r>
      <w:r w:rsidRPr="00D73792">
        <w:rPr>
          <w:rFonts w:eastAsiaTheme="majorEastAsia"/>
        </w:rPr>
        <w:t>linking subsidy eligibility to farmer association and joint value</w:t>
      </w:r>
      <w:r w:rsidRPr="00D73792">
        <w:rPr>
          <w:rFonts w:eastAsiaTheme="majorEastAsia"/>
        </w:rPr>
        <w:noBreakHyphen/>
        <w:t>adding investments</w:t>
      </w:r>
      <w:r w:rsidRPr="00D73792">
        <w:t xml:space="preserve"> through cooperatives.</w:t>
      </w:r>
    </w:p>
    <w:p w:rsidRPr="00D73792" w:rsidR="006840D9" w:rsidP="006840D9" w:rsidRDefault="006840D9" w14:paraId="19086B35" w14:textId="77777777">
      <w:pPr>
        <w:spacing w:before="120" w:after="120" w:line="360" w:lineRule="auto"/>
        <w:contextualSpacing/>
      </w:pPr>
    </w:p>
    <w:p w:rsidRPr="00D73792" w:rsidR="006840D9" w:rsidP="006840D9" w:rsidRDefault="006840D9" w14:paraId="73058440" w14:textId="77777777">
      <w:pPr>
        <w:spacing w:before="120" w:after="120" w:line="360" w:lineRule="auto"/>
        <w:contextualSpacing/>
        <w:rPr>
          <w:b/>
          <w:bCs/>
          <w:u w:val="single"/>
          <w:lang w:val="fr-BE"/>
        </w:rPr>
      </w:pPr>
      <w:r w:rsidRPr="00D73792">
        <w:rPr>
          <w:rFonts w:eastAsiaTheme="majorEastAsia"/>
          <w:b/>
          <w:bCs/>
          <w:u w:val="single"/>
        </w:rPr>
        <w:t xml:space="preserve">Spain </w:t>
      </w:r>
    </w:p>
    <w:p w:rsidRPr="00D73792" w:rsidR="006840D9" w:rsidP="006840D9" w:rsidRDefault="006840D9" w14:paraId="35AF8DB3" w14:textId="77777777">
      <w:pPr>
        <w:spacing w:before="120" w:after="120" w:line="360" w:lineRule="auto"/>
        <w:contextualSpacing/>
        <w:rPr>
          <w:b/>
          <w:bCs/>
          <w:i/>
          <w:iCs/>
          <w:lang w:val="fr-BE"/>
        </w:rPr>
      </w:pPr>
      <w:r w:rsidRPr="00D73792">
        <w:rPr>
          <w:b/>
          <w:bCs/>
          <w:i/>
          <w:iCs/>
          <w:lang w:val="fr-BE"/>
        </w:rPr>
        <w:t xml:space="preserve">In brief: </w:t>
      </w:r>
    </w:p>
    <w:p w:rsidRPr="00D73792" w:rsidR="006840D9" w:rsidP="008338C6" w:rsidRDefault="006840D9" w14:paraId="2ADBEF02" w14:textId="77777777">
      <w:pPr>
        <w:numPr>
          <w:ilvl w:val="0"/>
          <w:numId w:val="45"/>
        </w:numPr>
        <w:spacing w:before="120" w:after="120" w:line="360" w:lineRule="auto"/>
        <w:contextualSpacing/>
        <w:rPr>
          <w:i/>
          <w:iCs/>
        </w:rPr>
      </w:pPr>
      <w:r w:rsidRPr="00D73792">
        <w:rPr>
          <w:rFonts w:eastAsiaTheme="majorEastAsia"/>
          <w:b/>
          <w:bCs/>
          <w:i/>
          <w:iCs/>
        </w:rPr>
        <w:t>CAP supports environmental sustainability and rural development</w:t>
      </w:r>
    </w:p>
    <w:p w:rsidRPr="00D73792" w:rsidR="006840D9" w:rsidP="008338C6" w:rsidRDefault="006840D9" w14:paraId="526CF78B" w14:textId="77777777">
      <w:pPr>
        <w:numPr>
          <w:ilvl w:val="0"/>
          <w:numId w:val="45"/>
        </w:numPr>
        <w:spacing w:before="120" w:after="120" w:line="360" w:lineRule="auto"/>
        <w:contextualSpacing/>
        <w:rPr>
          <w:i/>
          <w:iCs/>
        </w:rPr>
      </w:pPr>
      <w:r w:rsidRPr="00D73792">
        <w:rPr>
          <w:rFonts w:eastAsiaTheme="majorEastAsia"/>
          <w:b/>
          <w:bCs/>
          <w:i/>
          <w:iCs/>
        </w:rPr>
        <w:t>Concerns about expanding objectives vs limited financial tools</w:t>
      </w:r>
    </w:p>
    <w:p w:rsidRPr="00D73792" w:rsidR="006840D9" w:rsidP="008338C6" w:rsidRDefault="006840D9" w14:paraId="396164D7" w14:textId="77777777">
      <w:pPr>
        <w:numPr>
          <w:ilvl w:val="0"/>
          <w:numId w:val="45"/>
        </w:numPr>
        <w:spacing w:before="120" w:after="120" w:line="360" w:lineRule="auto"/>
        <w:contextualSpacing/>
        <w:rPr>
          <w:i/>
          <w:iCs/>
        </w:rPr>
      </w:pPr>
      <w:r w:rsidRPr="00D73792">
        <w:rPr>
          <w:rFonts w:eastAsiaTheme="majorEastAsia"/>
          <w:b/>
          <w:bCs/>
          <w:i/>
          <w:iCs/>
        </w:rPr>
        <w:t>Need to balance Green Deal goals with viable production</w:t>
      </w:r>
    </w:p>
    <w:p w:rsidRPr="00D73792" w:rsidR="006840D9" w:rsidP="008338C6" w:rsidRDefault="006840D9" w14:paraId="686661AC" w14:textId="77777777">
      <w:pPr>
        <w:numPr>
          <w:ilvl w:val="0"/>
          <w:numId w:val="45"/>
        </w:numPr>
        <w:spacing w:before="120" w:after="120" w:line="360" w:lineRule="auto"/>
        <w:contextualSpacing/>
        <w:rPr>
          <w:i/>
          <w:iCs/>
        </w:rPr>
      </w:pPr>
      <w:r w:rsidRPr="00D73792">
        <w:rPr>
          <w:rFonts w:eastAsiaTheme="majorEastAsia"/>
          <w:b/>
          <w:bCs/>
          <w:i/>
          <w:iCs/>
        </w:rPr>
        <w:t>Territorial diversity insufficiently reflected in some instruments</w:t>
      </w:r>
    </w:p>
    <w:p w:rsidRPr="00D73792" w:rsidR="006840D9" w:rsidP="008338C6" w:rsidRDefault="006840D9" w14:paraId="3ABDEDF5" w14:textId="77777777">
      <w:pPr>
        <w:numPr>
          <w:ilvl w:val="0"/>
          <w:numId w:val="45"/>
        </w:numPr>
        <w:spacing w:before="120" w:after="120" w:line="360" w:lineRule="auto"/>
        <w:contextualSpacing/>
        <w:rPr>
          <w:i/>
          <w:iCs/>
        </w:rPr>
      </w:pPr>
      <w:r w:rsidRPr="00D73792">
        <w:rPr>
          <w:rFonts w:eastAsiaTheme="majorEastAsia"/>
          <w:b/>
          <w:bCs/>
          <w:i/>
          <w:iCs/>
        </w:rPr>
        <w:t>New delivery model perceived as rigid</w:t>
      </w:r>
    </w:p>
    <w:p w:rsidRPr="00D73792" w:rsidR="006840D9" w:rsidP="008338C6" w:rsidRDefault="006840D9" w14:paraId="235EAE1E" w14:textId="77777777">
      <w:pPr>
        <w:numPr>
          <w:ilvl w:val="0"/>
          <w:numId w:val="45"/>
        </w:numPr>
        <w:spacing w:before="120" w:after="120" w:line="360" w:lineRule="auto"/>
        <w:contextualSpacing/>
        <w:rPr>
          <w:i/>
          <w:iCs/>
        </w:rPr>
      </w:pPr>
      <w:r w:rsidRPr="00D73792">
        <w:rPr>
          <w:rFonts w:eastAsiaTheme="majorEastAsia"/>
          <w:b/>
          <w:bCs/>
          <w:i/>
          <w:iCs/>
        </w:rPr>
        <w:t>Unequal “rules of the game” with non</w:t>
      </w:r>
      <w:r w:rsidRPr="00D73792">
        <w:rPr>
          <w:rFonts w:eastAsiaTheme="majorEastAsia"/>
          <w:b/>
          <w:bCs/>
          <w:i/>
          <w:iCs/>
        </w:rPr>
        <w:noBreakHyphen/>
        <w:t>EU producers</w:t>
      </w:r>
    </w:p>
    <w:p w:rsidRPr="00D73792" w:rsidR="006840D9" w:rsidP="008338C6" w:rsidRDefault="006840D9" w14:paraId="024A6DC6" w14:textId="77777777">
      <w:pPr>
        <w:numPr>
          <w:ilvl w:val="0"/>
          <w:numId w:val="45"/>
        </w:numPr>
        <w:spacing w:before="120" w:after="120" w:line="360" w:lineRule="auto"/>
        <w:contextualSpacing/>
        <w:rPr>
          <w:i/>
          <w:iCs/>
        </w:rPr>
      </w:pPr>
      <w:r w:rsidRPr="00D73792">
        <w:rPr>
          <w:rFonts w:eastAsiaTheme="majorEastAsia"/>
          <w:b/>
          <w:bCs/>
          <w:i/>
          <w:iCs/>
        </w:rPr>
        <w:t>Need for stronger social innovation and community</w:t>
      </w:r>
      <w:r w:rsidRPr="00D73792">
        <w:rPr>
          <w:rFonts w:eastAsiaTheme="majorEastAsia"/>
          <w:b/>
          <w:bCs/>
          <w:i/>
          <w:iCs/>
        </w:rPr>
        <w:noBreakHyphen/>
        <w:t>based approaches</w:t>
      </w:r>
    </w:p>
    <w:p w:rsidRPr="00D73792" w:rsidR="006840D9" w:rsidP="006840D9" w:rsidRDefault="006840D9" w14:paraId="7C61F33B" w14:textId="77777777">
      <w:pPr>
        <w:spacing w:before="120" w:after="120" w:line="360" w:lineRule="auto"/>
        <w:ind w:left="720"/>
        <w:contextualSpacing/>
        <w:rPr>
          <w:b/>
          <w:bCs/>
        </w:rPr>
      </w:pPr>
    </w:p>
    <w:p w:rsidRPr="00D73792" w:rsidR="006840D9" w:rsidP="006840D9" w:rsidRDefault="006840D9" w14:paraId="54BD2861" w14:textId="77777777">
      <w:pPr>
        <w:spacing w:before="120" w:after="120" w:line="360" w:lineRule="auto"/>
        <w:contextualSpacing/>
      </w:pPr>
      <w:r w:rsidRPr="00D73792">
        <w:t xml:space="preserve">In Spain, stakeholders from the agrifood chain acknowledged that the CAP has progressively introduced measures to </w:t>
      </w:r>
      <w:r w:rsidRPr="00D73792">
        <w:rPr>
          <w:rFonts w:eastAsiaTheme="majorEastAsia"/>
        </w:rPr>
        <w:t>strengthen environmental sustainability and rural development</w:t>
      </w:r>
      <w:r w:rsidRPr="00D73792">
        <w:t>, including practices such as maintaining soil cover and promoting agronomic techniques to reduce erosion and improve soil management, as well as support for diversification and local services in rural areas. Public authorities noted that these environmental and rural</w:t>
      </w:r>
      <w:r w:rsidRPr="00D73792">
        <w:noBreakHyphen/>
        <w:t>development interventions respond to important territorial challenges, especially in regions where agriculture and the agrifood industry remain key economic drivers.</w:t>
      </w:r>
    </w:p>
    <w:p w:rsidRPr="00D73792" w:rsidR="006840D9" w:rsidP="006840D9" w:rsidRDefault="006840D9" w14:paraId="77C2EB13" w14:textId="77777777">
      <w:pPr>
        <w:spacing w:before="120" w:after="120" w:line="360" w:lineRule="auto"/>
        <w:contextualSpacing/>
      </w:pPr>
      <w:r w:rsidRPr="00D73792">
        <w:t>At the same time, several employer organisations, regional authorities, social partners and civil</w:t>
      </w:r>
      <w:r w:rsidRPr="00D73792">
        <w:noBreakHyphen/>
        <w:t xml:space="preserve">society organisations expressed concerns about the </w:t>
      </w:r>
      <w:r w:rsidRPr="00D73792">
        <w:rPr>
          <w:rFonts w:eastAsiaTheme="majorEastAsia"/>
        </w:rPr>
        <w:t>balance between the growing number of CAP objectives—particularly those linked to the European Green Deal—and the financial resources and implementation tools available</w:t>
      </w:r>
      <w:r w:rsidRPr="00D73792">
        <w:t xml:space="preserve"> to address the diverse needs of territories and farming systems. Stakeholders stressed that environmental and social goals must be pursued without losing sight of the need to ensure </w:t>
      </w:r>
      <w:r w:rsidRPr="00D73792">
        <w:rPr>
          <w:rFonts w:eastAsiaTheme="majorEastAsia"/>
        </w:rPr>
        <w:t>viable agricultural production and fair incomes</w:t>
      </w:r>
      <w:r w:rsidRPr="00D73792">
        <w:t>, particularly in regions facing severe climatic constraints, fragile ecosystems or pronounced structural disadvantages.</w:t>
      </w:r>
    </w:p>
    <w:p w:rsidRPr="00D73792" w:rsidR="006840D9" w:rsidP="006840D9" w:rsidRDefault="006840D9" w14:paraId="0BC12FF1" w14:textId="77777777">
      <w:pPr>
        <w:spacing w:before="120" w:after="120" w:line="360" w:lineRule="auto"/>
        <w:contextualSpacing/>
      </w:pPr>
      <w:r w:rsidRPr="00D73792">
        <w:t xml:space="preserve">A regional public authority from a major agricultural region argued that, while CAP measures address some local needs, they do not fully reflect the region’s </w:t>
      </w:r>
      <w:r w:rsidRPr="00D73792">
        <w:rPr>
          <w:rFonts w:eastAsiaTheme="majorEastAsia"/>
        </w:rPr>
        <w:t>productive reality</w:t>
      </w:r>
      <w:r w:rsidRPr="00D73792">
        <w:t xml:space="preserve">. This authority cited the design of </w:t>
      </w:r>
      <w:r w:rsidRPr="00D73792">
        <w:rPr>
          <w:rFonts w:eastAsiaTheme="majorEastAsia"/>
        </w:rPr>
        <w:t>basic income support regions</w:t>
      </w:r>
      <w:r w:rsidRPr="00D73792">
        <w:t>, the definition of the active farmer, the treatment of specific crops in coupled support and the requirements of eco</w:t>
      </w:r>
      <w:r w:rsidRPr="00D73792">
        <w:noBreakHyphen/>
        <w:t xml:space="preserve">regimes and reinforced conditionality as examples of instruments perceived as insufficiently adapted to the diversity of regional systems and ecosystems. It also noted that the </w:t>
      </w:r>
      <w:r w:rsidRPr="00D73792">
        <w:rPr>
          <w:rFonts w:eastAsiaTheme="majorEastAsia"/>
        </w:rPr>
        <w:t>new delivery model</w:t>
      </w:r>
      <w:r w:rsidRPr="00D73792">
        <w:t xml:space="preserve"> has complicated programme management and modifications, increasing rigidity at a time when rapid adjustments would be necessary in response to climate and market shocks.</w:t>
      </w:r>
    </w:p>
    <w:p w:rsidRPr="00D73792" w:rsidR="006840D9" w:rsidP="006840D9" w:rsidRDefault="006840D9" w14:paraId="0D58E3BB" w14:textId="77777777">
      <w:pPr>
        <w:spacing w:before="120" w:after="120" w:line="360" w:lineRule="auto"/>
        <w:contextualSpacing/>
      </w:pPr>
      <w:r w:rsidRPr="00D73792">
        <w:t xml:space="preserve">National public authorities recognised that the CAP has incorporated instruments designed to respond to farmers’ and rural communities’ needs in a </w:t>
      </w:r>
      <w:r w:rsidRPr="00D73792">
        <w:rPr>
          <w:rFonts w:eastAsiaTheme="majorEastAsia"/>
        </w:rPr>
        <w:t>highly decentralised country</w:t>
      </w:r>
      <w:r w:rsidRPr="00D73792">
        <w:t xml:space="preserve"> with diverse climatic, environmental and social conditions. They highlighted the difficulty of striking an appropriate balance between </w:t>
      </w:r>
      <w:r w:rsidRPr="00D73792">
        <w:rPr>
          <w:rFonts w:eastAsiaTheme="majorEastAsia"/>
        </w:rPr>
        <w:t>subsidiarity and a coherent common EU framework</w:t>
      </w:r>
      <w:r w:rsidRPr="00D73792">
        <w:t xml:space="preserve">, and acknowledged that some farmer demands remain partially addressed, such as calls for </w:t>
      </w:r>
      <w:r w:rsidRPr="00D73792">
        <w:rPr>
          <w:rFonts w:eastAsiaTheme="majorEastAsia"/>
        </w:rPr>
        <w:t>equal “rules of the game” with non</w:t>
      </w:r>
      <w:r w:rsidRPr="00D73792">
        <w:rPr>
          <w:rFonts w:eastAsiaTheme="majorEastAsia"/>
        </w:rPr>
        <w:noBreakHyphen/>
        <w:t>EU producers</w:t>
      </w:r>
      <w:r w:rsidRPr="00D73792">
        <w:t xml:space="preserve"> in areas like plant</w:t>
      </w:r>
      <w:r w:rsidRPr="00D73792">
        <w:noBreakHyphen/>
        <w:t xml:space="preserve">protection products and input costs. These authorities stressed that many CAP tools are influenced by </w:t>
      </w:r>
      <w:r w:rsidRPr="00D73792">
        <w:rPr>
          <w:rFonts w:eastAsiaTheme="majorEastAsia"/>
        </w:rPr>
        <w:t>broader economic and geopolitical factors</w:t>
      </w:r>
      <w:r w:rsidRPr="00D73792">
        <w:t xml:space="preserve"> beyond the scope of agricultural policy alone.</w:t>
      </w:r>
    </w:p>
    <w:p w:rsidRPr="00D73792" w:rsidR="006840D9" w:rsidP="006840D9" w:rsidRDefault="006840D9" w14:paraId="262532BC" w14:textId="77777777">
      <w:pPr>
        <w:spacing w:before="120" w:after="120" w:line="360" w:lineRule="auto"/>
        <w:contextualSpacing/>
      </w:pPr>
      <w:r w:rsidRPr="00D73792">
        <w:t>Social partners and civil</w:t>
      </w:r>
      <w:r w:rsidRPr="00D73792">
        <w:noBreakHyphen/>
        <w:t xml:space="preserve">society organisations reported that, although CAP measures contribute to sustaining rural economies and preserving environmental resources, </w:t>
      </w:r>
      <w:r w:rsidRPr="00D73792">
        <w:rPr>
          <w:rFonts w:eastAsiaTheme="majorEastAsia"/>
        </w:rPr>
        <w:t>gaps remain</w:t>
      </w:r>
      <w:r w:rsidRPr="00D73792">
        <w:t xml:space="preserve"> between the specific challenges faced by farmers and rural residents—such as access to services, demographic decline, labour conditions and social inclusion—and the instruments available in the strategic plan. They advocated greater emphasis on </w:t>
      </w:r>
      <w:r w:rsidRPr="00D73792">
        <w:rPr>
          <w:rFonts w:eastAsiaTheme="majorEastAsia"/>
        </w:rPr>
        <w:t>social innovation, community</w:t>
      </w:r>
      <w:r w:rsidRPr="00D73792">
        <w:rPr>
          <w:rFonts w:eastAsiaTheme="majorEastAsia"/>
        </w:rPr>
        <w:noBreakHyphen/>
        <w:t>based initiatives and local governance</w:t>
      </w:r>
      <w:r w:rsidRPr="00D73792">
        <w:t xml:space="preserve"> to complement existing CAP tools and better reflect the lived realities of vulnerable or under</w:t>
      </w:r>
      <w:r w:rsidRPr="00D73792">
        <w:noBreakHyphen/>
        <w:t>represented groups in rural territories.</w:t>
      </w:r>
    </w:p>
    <w:p w:rsidRPr="00D43636" w:rsidR="00496AD6" w:rsidP="00522A18" w:rsidRDefault="00496AD6" w14:paraId="277D613F" w14:textId="77777777">
      <w:pPr>
        <w:spacing w:before="120" w:after="120" w:line="360" w:lineRule="auto"/>
        <w:rPr>
          <w:b/>
          <w:bCs/>
          <w:lang w:val="en-GB"/>
        </w:rPr>
      </w:pPr>
    </w:p>
    <w:p w:rsidRPr="004F3938" w:rsidR="00DF50C6" w:rsidP="00522A18" w:rsidRDefault="00DF50C6" w14:paraId="33506B7A" w14:textId="77777777">
      <w:pPr>
        <w:pStyle w:val="Heading2"/>
        <w:spacing w:before="120" w:after="120" w:line="360" w:lineRule="auto"/>
        <w:ind w:left="720"/>
        <w:rPr>
          <w:i/>
          <w:iCs/>
          <w:lang w:val="en-GB"/>
        </w:rPr>
      </w:pPr>
      <w:bookmarkStart w:name="_Toc224750050" w:id="39"/>
      <w:r w:rsidRPr="004F3938">
        <w:rPr>
          <w:i/>
          <w:iCs/>
          <w:lang w:val="en-GB"/>
        </w:rPr>
        <w:t>Gaps Between CAP Objectives and Farmer Challenges</w:t>
      </w:r>
      <w:bookmarkEnd w:id="39"/>
    </w:p>
    <w:p w:rsidRPr="00D73792" w:rsidR="006840D9" w:rsidP="006840D9" w:rsidRDefault="006840D9" w14:paraId="4D3A826D" w14:textId="77777777">
      <w:pPr>
        <w:spacing w:before="120" w:after="120" w:line="360" w:lineRule="auto"/>
        <w:contextualSpacing/>
        <w:rPr>
          <w:b/>
          <w:bCs/>
          <w:u w:val="single"/>
        </w:rPr>
      </w:pPr>
      <w:r w:rsidRPr="00D73792">
        <w:rPr>
          <w:rFonts w:eastAsiaTheme="majorEastAsia"/>
          <w:b/>
          <w:bCs/>
          <w:u w:val="single"/>
        </w:rPr>
        <w:t xml:space="preserve">Austria </w:t>
      </w:r>
    </w:p>
    <w:p w:rsidRPr="00D73792" w:rsidR="006840D9" w:rsidP="006840D9" w:rsidRDefault="006840D9" w14:paraId="58AA732D" w14:textId="77777777">
      <w:pPr>
        <w:spacing w:before="120" w:after="120" w:line="360" w:lineRule="auto"/>
        <w:contextualSpacing/>
        <w:rPr>
          <w:b/>
          <w:bCs/>
          <w:i/>
          <w:iCs/>
        </w:rPr>
      </w:pPr>
      <w:r w:rsidRPr="00D73792">
        <w:rPr>
          <w:b/>
          <w:bCs/>
          <w:i/>
          <w:iCs/>
          <w:lang w:val="fr-BE"/>
        </w:rPr>
        <w:t>In brief:</w:t>
      </w:r>
    </w:p>
    <w:p w:rsidRPr="00D73792" w:rsidR="006840D9" w:rsidP="008338C6" w:rsidRDefault="006840D9" w14:paraId="1E116E8D" w14:textId="77777777">
      <w:pPr>
        <w:numPr>
          <w:ilvl w:val="0"/>
          <w:numId w:val="46"/>
        </w:numPr>
        <w:spacing w:before="120" w:after="120" w:line="360" w:lineRule="auto"/>
        <w:contextualSpacing/>
        <w:rPr>
          <w:i/>
          <w:iCs/>
        </w:rPr>
      </w:pPr>
      <w:r w:rsidRPr="00D73792">
        <w:rPr>
          <w:rFonts w:eastAsiaTheme="majorEastAsia"/>
          <w:b/>
          <w:bCs/>
          <w:i/>
          <w:iCs/>
        </w:rPr>
        <w:t>Limited redistributive effect of direct payments</w:t>
      </w:r>
    </w:p>
    <w:p w:rsidRPr="00D73792" w:rsidR="006840D9" w:rsidP="008338C6" w:rsidRDefault="006840D9" w14:paraId="1DCACB9A" w14:textId="77777777">
      <w:pPr>
        <w:numPr>
          <w:ilvl w:val="0"/>
          <w:numId w:val="46"/>
        </w:numPr>
        <w:spacing w:before="120" w:after="120" w:line="360" w:lineRule="auto"/>
        <w:contextualSpacing/>
        <w:rPr>
          <w:i/>
          <w:iCs/>
        </w:rPr>
      </w:pPr>
      <w:r w:rsidRPr="00D73792">
        <w:rPr>
          <w:rFonts w:eastAsiaTheme="majorEastAsia"/>
          <w:b/>
          <w:bCs/>
          <w:i/>
          <w:iCs/>
        </w:rPr>
        <w:t>Value</w:t>
      </w:r>
      <w:r w:rsidRPr="00D73792">
        <w:rPr>
          <w:rFonts w:eastAsiaTheme="majorEastAsia"/>
          <w:b/>
          <w:bCs/>
          <w:i/>
          <w:iCs/>
        </w:rPr>
        <w:noBreakHyphen/>
        <w:t>chain imbalances and retail concentration</w:t>
      </w:r>
    </w:p>
    <w:p w:rsidRPr="00D73792" w:rsidR="006840D9" w:rsidP="008338C6" w:rsidRDefault="006840D9" w14:paraId="07F18527" w14:textId="77777777">
      <w:pPr>
        <w:numPr>
          <w:ilvl w:val="0"/>
          <w:numId w:val="46"/>
        </w:numPr>
        <w:spacing w:before="120" w:after="120" w:line="360" w:lineRule="auto"/>
        <w:contextualSpacing/>
        <w:rPr>
          <w:i/>
          <w:iCs/>
        </w:rPr>
      </w:pPr>
      <w:r w:rsidRPr="00D73792">
        <w:rPr>
          <w:rFonts w:eastAsiaTheme="majorEastAsia"/>
          <w:b/>
          <w:bCs/>
          <w:i/>
          <w:iCs/>
        </w:rPr>
        <w:t>Trade pressures and unequal standards</w:t>
      </w:r>
    </w:p>
    <w:p w:rsidRPr="00D73792" w:rsidR="006840D9" w:rsidP="008338C6" w:rsidRDefault="006840D9" w14:paraId="578DD11B" w14:textId="77777777">
      <w:pPr>
        <w:numPr>
          <w:ilvl w:val="0"/>
          <w:numId w:val="46"/>
        </w:numPr>
        <w:spacing w:before="120" w:after="120" w:line="360" w:lineRule="auto"/>
        <w:contextualSpacing/>
        <w:rPr>
          <w:i/>
          <w:iCs/>
        </w:rPr>
      </w:pPr>
      <w:r w:rsidRPr="00D73792">
        <w:rPr>
          <w:rFonts w:eastAsiaTheme="majorEastAsia"/>
          <w:b/>
          <w:bCs/>
          <w:i/>
          <w:iCs/>
        </w:rPr>
        <w:t>Land</w:t>
      </w:r>
      <w:r w:rsidRPr="00D73792">
        <w:rPr>
          <w:rFonts w:eastAsiaTheme="majorEastAsia"/>
          <w:b/>
          <w:bCs/>
          <w:i/>
          <w:iCs/>
        </w:rPr>
        <w:noBreakHyphen/>
        <w:t>access barriers for newcomers</w:t>
      </w:r>
    </w:p>
    <w:p w:rsidRPr="00D73792" w:rsidR="006840D9" w:rsidP="008338C6" w:rsidRDefault="006840D9" w14:paraId="769BCB87" w14:textId="77777777">
      <w:pPr>
        <w:numPr>
          <w:ilvl w:val="0"/>
          <w:numId w:val="46"/>
        </w:numPr>
        <w:spacing w:before="120" w:after="120" w:line="360" w:lineRule="auto"/>
        <w:contextualSpacing/>
      </w:pPr>
      <w:r w:rsidRPr="00D73792">
        <w:rPr>
          <w:rFonts w:eastAsiaTheme="majorEastAsia"/>
          <w:b/>
          <w:bCs/>
          <w:i/>
          <w:iCs/>
        </w:rPr>
        <w:t>Need for coherence between agricultural, trade and social policy</w:t>
      </w:r>
    </w:p>
    <w:p w:rsidRPr="00D73792" w:rsidR="006840D9" w:rsidP="006840D9" w:rsidRDefault="006840D9" w14:paraId="51DBE843" w14:textId="77777777">
      <w:pPr>
        <w:spacing w:before="120" w:after="120" w:line="360" w:lineRule="auto"/>
        <w:ind w:left="720"/>
        <w:contextualSpacing/>
        <w:rPr>
          <w:b/>
          <w:bCs/>
        </w:rPr>
      </w:pPr>
    </w:p>
    <w:p w:rsidRPr="00D73792" w:rsidR="006840D9" w:rsidP="006840D9" w:rsidRDefault="006840D9" w14:paraId="7C6A33AB" w14:textId="77777777">
      <w:pPr>
        <w:spacing w:before="120" w:after="120" w:line="360" w:lineRule="auto"/>
        <w:contextualSpacing/>
      </w:pPr>
      <w:r w:rsidRPr="00D73792">
        <w:t>Stakeholders in Austria identified several gaps between CAP objectives and the practical challenges experienced by farmers. Social</w:t>
      </w:r>
      <w:r w:rsidRPr="00D73792">
        <w:noBreakHyphen/>
        <w:t xml:space="preserve">partner organisations pointed to the </w:t>
      </w:r>
      <w:r w:rsidRPr="00D73792">
        <w:rPr>
          <w:rFonts w:eastAsiaTheme="majorEastAsia"/>
        </w:rPr>
        <w:t>limited redistributive effect of direct payments</w:t>
      </w:r>
      <w:r w:rsidRPr="00D73792">
        <w:t>, explaining that the current area</w:t>
      </w:r>
      <w:r w:rsidRPr="00D73792">
        <w:noBreakHyphen/>
        <w:t xml:space="preserve">based model does not sufficiently address inequalities between small and large farms, nor between farms with different income levels, despite the objective of ensuring a fair income. They also raised concerns about ongoing </w:t>
      </w:r>
      <w:r w:rsidRPr="00D73792">
        <w:rPr>
          <w:rFonts w:eastAsiaTheme="majorEastAsia"/>
        </w:rPr>
        <w:t>power imbalances in the food chain</w:t>
      </w:r>
      <w:r w:rsidRPr="00D73792">
        <w:t xml:space="preserve"> and the </w:t>
      </w:r>
      <w:r w:rsidRPr="00D73792">
        <w:rPr>
          <w:rFonts w:eastAsiaTheme="majorEastAsia"/>
        </w:rPr>
        <w:t>high concentration of the retail sector</w:t>
      </w:r>
      <w:r w:rsidRPr="00D73792">
        <w:t>, which are only marginally influenced by CAP interventions even though the policy aims to strengthen farmers’ position in the value chain.</w:t>
      </w:r>
    </w:p>
    <w:p w:rsidRPr="00D73792" w:rsidR="006840D9" w:rsidP="006840D9" w:rsidRDefault="006840D9" w14:paraId="114D2574" w14:textId="77777777">
      <w:pPr>
        <w:spacing w:before="120" w:after="120" w:line="360" w:lineRule="auto"/>
        <w:contextualSpacing/>
      </w:pPr>
      <w:r w:rsidRPr="00D73792">
        <w:t>Public authorities and civil</w:t>
      </w:r>
      <w:r w:rsidRPr="00D73792">
        <w:noBreakHyphen/>
        <w:t xml:space="preserve">society actors stressed that </w:t>
      </w:r>
      <w:r w:rsidRPr="00D73792">
        <w:rPr>
          <w:rFonts w:eastAsiaTheme="majorEastAsia"/>
        </w:rPr>
        <w:t>increasing exposure to global competition</w:t>
      </w:r>
      <w:r w:rsidRPr="00D73792">
        <w:t xml:space="preserve"> through trade agreements and differences in environmental and social standards between the EU and trading partners create additional challenges that current CAP measures can only partially address. They argued that </w:t>
      </w:r>
      <w:r w:rsidRPr="00D73792">
        <w:rPr>
          <w:rFonts w:eastAsiaTheme="majorEastAsia"/>
        </w:rPr>
        <w:t>structural barriers to land access</w:t>
      </w:r>
      <w:r w:rsidRPr="00D73792">
        <w:t xml:space="preserve">, particularly for newcomers without family holdings, and the absence of strong instruments to address </w:t>
      </w:r>
      <w:r w:rsidRPr="00D73792">
        <w:rPr>
          <w:rFonts w:eastAsiaTheme="majorEastAsia"/>
        </w:rPr>
        <w:t>disparities in labour standards</w:t>
      </w:r>
      <w:r w:rsidRPr="00D73792">
        <w:t xml:space="preserve"> across Member States further widen the gap between CAP objectives and outcomes. From their perspective, </w:t>
      </w:r>
      <w:r w:rsidRPr="00D73792">
        <w:rPr>
          <w:rFonts w:eastAsiaTheme="majorEastAsia"/>
        </w:rPr>
        <w:t>coherence between agricultural, trade and social policies</w:t>
      </w:r>
      <w:r w:rsidRPr="00D73792">
        <w:t xml:space="preserve"> is essential if the CAP is to respond effectively to these challenges and reduce the disconnect between its stated goals and the lived reality of farmers in Austria.</w:t>
      </w:r>
    </w:p>
    <w:p w:rsidRPr="00D73792" w:rsidR="006840D9" w:rsidP="006840D9" w:rsidRDefault="006840D9" w14:paraId="57A29035" w14:textId="77777777">
      <w:pPr>
        <w:spacing w:before="120" w:after="120" w:line="360" w:lineRule="auto"/>
        <w:contextualSpacing/>
      </w:pPr>
    </w:p>
    <w:p w:rsidRPr="00D73792" w:rsidR="006840D9" w:rsidP="006840D9" w:rsidRDefault="006840D9" w14:paraId="12831C85" w14:textId="77777777">
      <w:pPr>
        <w:spacing w:before="120" w:after="120" w:line="360" w:lineRule="auto"/>
        <w:rPr>
          <w:b/>
          <w:bCs/>
          <w:u w:val="single"/>
        </w:rPr>
      </w:pPr>
      <w:r w:rsidRPr="00D73792">
        <w:rPr>
          <w:rFonts w:eastAsiaTheme="majorEastAsia"/>
          <w:b/>
          <w:bCs/>
          <w:u w:val="single"/>
        </w:rPr>
        <w:t xml:space="preserve">Ireland </w:t>
      </w:r>
    </w:p>
    <w:p w:rsidRPr="00D73792" w:rsidR="006840D9" w:rsidP="006840D9" w:rsidRDefault="006840D9" w14:paraId="4AE9D6EF" w14:textId="77777777">
      <w:pPr>
        <w:spacing w:before="120" w:after="120" w:line="360" w:lineRule="auto"/>
        <w:rPr>
          <w:b/>
          <w:bCs/>
          <w:i/>
          <w:iCs/>
        </w:rPr>
      </w:pPr>
      <w:r w:rsidRPr="00D73792">
        <w:rPr>
          <w:b/>
          <w:bCs/>
          <w:i/>
          <w:iCs/>
          <w:lang w:val="fr-BE"/>
        </w:rPr>
        <w:t>In brief:</w:t>
      </w:r>
    </w:p>
    <w:p w:rsidRPr="00D73792" w:rsidR="006840D9" w:rsidP="008338C6" w:rsidRDefault="006840D9" w14:paraId="07E766A5" w14:textId="77777777">
      <w:pPr>
        <w:numPr>
          <w:ilvl w:val="0"/>
          <w:numId w:val="47"/>
        </w:numPr>
        <w:spacing w:before="120" w:after="120" w:line="360" w:lineRule="auto"/>
        <w:contextualSpacing/>
        <w:rPr>
          <w:i/>
          <w:iCs/>
        </w:rPr>
      </w:pPr>
      <w:r w:rsidRPr="00D73792">
        <w:rPr>
          <w:rFonts w:eastAsiaTheme="majorEastAsia"/>
          <w:b/>
          <w:bCs/>
          <w:i/>
          <w:iCs/>
        </w:rPr>
        <w:t>Generational</w:t>
      </w:r>
      <w:r w:rsidRPr="00D73792">
        <w:rPr>
          <w:rFonts w:eastAsiaTheme="majorEastAsia"/>
          <w:b/>
          <w:bCs/>
          <w:i/>
          <w:iCs/>
        </w:rPr>
        <w:noBreakHyphen/>
        <w:t>renewal gaps despite high investment</w:t>
      </w:r>
    </w:p>
    <w:p w:rsidRPr="00D73792" w:rsidR="006840D9" w:rsidP="008338C6" w:rsidRDefault="006840D9" w14:paraId="535976EC" w14:textId="77777777">
      <w:pPr>
        <w:numPr>
          <w:ilvl w:val="0"/>
          <w:numId w:val="47"/>
        </w:numPr>
        <w:spacing w:before="120" w:after="120" w:line="360" w:lineRule="auto"/>
        <w:contextualSpacing/>
        <w:rPr>
          <w:i/>
          <w:iCs/>
        </w:rPr>
      </w:pPr>
      <w:r w:rsidRPr="00D73792">
        <w:rPr>
          <w:rFonts w:eastAsiaTheme="majorEastAsia"/>
          <w:b/>
          <w:bCs/>
          <w:i/>
          <w:iCs/>
        </w:rPr>
        <w:t>Land access, credit barriers and income instability</w:t>
      </w:r>
    </w:p>
    <w:p w:rsidRPr="00D73792" w:rsidR="006840D9" w:rsidP="008338C6" w:rsidRDefault="006840D9" w14:paraId="2A34114E" w14:textId="77777777">
      <w:pPr>
        <w:numPr>
          <w:ilvl w:val="0"/>
          <w:numId w:val="47"/>
        </w:numPr>
        <w:spacing w:before="120" w:after="120" w:line="360" w:lineRule="auto"/>
        <w:contextualSpacing/>
        <w:rPr>
          <w:i/>
          <w:iCs/>
        </w:rPr>
      </w:pPr>
      <w:r w:rsidRPr="00D73792">
        <w:rPr>
          <w:rFonts w:eastAsiaTheme="majorEastAsia"/>
          <w:b/>
          <w:bCs/>
          <w:i/>
          <w:iCs/>
        </w:rPr>
        <w:t>Multiplicity of objectives stretching resources</w:t>
      </w:r>
    </w:p>
    <w:p w:rsidRPr="00D73792" w:rsidR="006840D9" w:rsidP="008338C6" w:rsidRDefault="006840D9" w14:paraId="2A88A173" w14:textId="77777777">
      <w:pPr>
        <w:numPr>
          <w:ilvl w:val="0"/>
          <w:numId w:val="47"/>
        </w:numPr>
        <w:spacing w:before="120" w:after="120" w:line="360" w:lineRule="auto"/>
        <w:contextualSpacing/>
        <w:rPr>
          <w:i/>
          <w:iCs/>
        </w:rPr>
      </w:pPr>
      <w:r w:rsidRPr="00D73792">
        <w:rPr>
          <w:rFonts w:eastAsiaTheme="majorEastAsia"/>
          <w:b/>
          <w:bCs/>
          <w:i/>
          <w:iCs/>
        </w:rPr>
        <w:t>Unequal payment distribution</w:t>
      </w:r>
    </w:p>
    <w:p w:rsidRPr="00D73792" w:rsidR="006840D9" w:rsidP="008338C6" w:rsidRDefault="006840D9" w14:paraId="56A67086" w14:textId="77777777">
      <w:pPr>
        <w:numPr>
          <w:ilvl w:val="0"/>
          <w:numId w:val="47"/>
        </w:numPr>
        <w:spacing w:before="120" w:after="120" w:line="360" w:lineRule="auto"/>
        <w:contextualSpacing/>
        <w:rPr>
          <w:i/>
          <w:iCs/>
        </w:rPr>
      </w:pPr>
      <w:r w:rsidRPr="00D73792">
        <w:rPr>
          <w:rFonts w:eastAsiaTheme="majorEastAsia"/>
          <w:b/>
          <w:bCs/>
          <w:i/>
          <w:iCs/>
        </w:rPr>
        <w:t>Persistent poverty and underemployment</w:t>
      </w:r>
    </w:p>
    <w:p w:rsidRPr="00D73792" w:rsidR="006840D9" w:rsidP="006840D9" w:rsidRDefault="006840D9" w14:paraId="4A37A3EA" w14:textId="77777777">
      <w:pPr>
        <w:spacing w:before="120" w:after="120" w:line="360" w:lineRule="auto"/>
        <w:ind w:left="720"/>
        <w:contextualSpacing/>
        <w:rPr>
          <w:b/>
          <w:bCs/>
        </w:rPr>
      </w:pPr>
    </w:p>
    <w:p w:rsidRPr="00D73792" w:rsidR="006840D9" w:rsidP="006840D9" w:rsidRDefault="006840D9" w14:paraId="53981CAD" w14:textId="77777777">
      <w:pPr>
        <w:spacing w:before="120" w:after="120" w:line="360" w:lineRule="auto"/>
        <w:contextualSpacing/>
      </w:pPr>
      <w:r w:rsidRPr="00D73792">
        <w:t xml:space="preserve">Stakeholders in Ireland identified several gaps between CAP objectives and the challenges faced by farmers. Farm organisations and academic stakeholders noted that although </w:t>
      </w:r>
      <w:r w:rsidRPr="00D73792">
        <w:rPr>
          <w:rFonts w:eastAsiaTheme="majorEastAsia"/>
        </w:rPr>
        <w:t>generational renewal</w:t>
      </w:r>
      <w:r w:rsidRPr="00D73792">
        <w:t xml:space="preserve"> is a formal priority and substantial funds are devoted to young farmers, the continued shortage of young entrants and the precarious viability of many new farms suggest that the objective has not been fully met. They linked this to </w:t>
      </w:r>
      <w:r w:rsidRPr="00D73792">
        <w:rPr>
          <w:rFonts w:eastAsiaTheme="majorEastAsia"/>
        </w:rPr>
        <w:t>limited access to land</w:t>
      </w:r>
      <w:r w:rsidRPr="00D73792">
        <w:t xml:space="preserve">, difficulties obtaining bank credit, unstable incomes and </w:t>
      </w:r>
      <w:r w:rsidRPr="00D73792">
        <w:rPr>
          <w:rFonts w:eastAsiaTheme="majorEastAsia"/>
        </w:rPr>
        <w:t>high opportunity costs</w:t>
      </w:r>
      <w:r w:rsidRPr="00D73792">
        <w:t xml:space="preserve"> in a labour market where non</w:t>
      </w:r>
      <w:r w:rsidRPr="00D73792">
        <w:noBreakHyphen/>
        <w:t>farm wages are comparatively high, and argued that these structural constraints are only partially addressed by existing CAP measures.</w:t>
      </w:r>
    </w:p>
    <w:p w:rsidRPr="00D73792" w:rsidR="006840D9" w:rsidP="006840D9" w:rsidRDefault="006840D9" w14:paraId="0D90FC6E" w14:textId="77777777">
      <w:pPr>
        <w:spacing w:before="120" w:after="120" w:line="360" w:lineRule="auto"/>
        <w:contextualSpacing/>
      </w:pPr>
      <w:r w:rsidRPr="00D73792">
        <w:t xml:space="preserve">Trade organisations and public authorities also pointed to the </w:t>
      </w:r>
      <w:r w:rsidRPr="00D73792">
        <w:rPr>
          <w:rFonts w:eastAsiaTheme="majorEastAsia"/>
        </w:rPr>
        <w:t>multiplication of CAP objectives</w:t>
      </w:r>
      <w:r w:rsidRPr="00D73792">
        <w:t>—particularly with the integration of more environmental and social goals—without corresponding increases in budget or significant simplification, which they felt risks stretching instruments too thinly and diluting impact in Ireland. Trade</w:t>
      </w:r>
      <w:r w:rsidRPr="00D73792">
        <w:noBreakHyphen/>
        <w:t xml:space="preserve">union representatives highlighted that despite income support, </w:t>
      </w:r>
      <w:r w:rsidRPr="00D73792">
        <w:rPr>
          <w:rFonts w:eastAsiaTheme="majorEastAsia"/>
        </w:rPr>
        <w:t>poverty risks and underemployment</w:t>
      </w:r>
      <w:r w:rsidRPr="00D73792">
        <w:t xml:space="preserve"> persist in some rural areas and that payment distribution remains uneven, with a relatively small number of large holdings capturing a significant share of support. This indicates a gap between the objective of fair income and current distributional outcomes. These views suggest that, while CAP objectives are relevant, further adjustments are needed to tackle </w:t>
      </w:r>
      <w:r w:rsidRPr="00D73792">
        <w:rPr>
          <w:rFonts w:eastAsiaTheme="majorEastAsia"/>
        </w:rPr>
        <w:t>deep</w:t>
      </w:r>
      <w:r w:rsidRPr="00D73792">
        <w:rPr>
          <w:rFonts w:eastAsiaTheme="majorEastAsia"/>
        </w:rPr>
        <w:noBreakHyphen/>
        <w:t>seated structural issues</w:t>
      </w:r>
      <w:r w:rsidRPr="00D73792">
        <w:t xml:space="preserve"> affecting Irish agriculture and rural society.</w:t>
      </w:r>
    </w:p>
    <w:p w:rsidRPr="00D73792" w:rsidR="006840D9" w:rsidP="006840D9" w:rsidRDefault="006840D9" w14:paraId="0E30CACD" w14:textId="77777777">
      <w:pPr>
        <w:spacing w:before="120" w:after="120" w:line="360" w:lineRule="auto"/>
        <w:contextualSpacing/>
      </w:pPr>
    </w:p>
    <w:p w:rsidRPr="00D73792" w:rsidR="006840D9" w:rsidP="006840D9" w:rsidRDefault="006840D9" w14:paraId="00E0CEDA" w14:textId="77777777">
      <w:pPr>
        <w:spacing w:before="120" w:after="120" w:line="360" w:lineRule="auto"/>
        <w:contextualSpacing/>
        <w:rPr>
          <w:b/>
          <w:bCs/>
          <w:u w:val="single"/>
        </w:rPr>
      </w:pPr>
      <w:r w:rsidRPr="00D73792">
        <w:rPr>
          <w:rFonts w:eastAsiaTheme="majorEastAsia"/>
          <w:b/>
          <w:bCs/>
          <w:u w:val="single"/>
        </w:rPr>
        <w:t xml:space="preserve">Italy </w:t>
      </w:r>
    </w:p>
    <w:p w:rsidRPr="00D73792" w:rsidR="006840D9" w:rsidP="006840D9" w:rsidRDefault="006840D9" w14:paraId="4B6C3366" w14:textId="77777777">
      <w:pPr>
        <w:spacing w:before="120" w:after="120" w:line="360" w:lineRule="auto"/>
        <w:contextualSpacing/>
        <w:rPr>
          <w:b/>
          <w:bCs/>
          <w:i/>
          <w:iCs/>
        </w:rPr>
      </w:pPr>
      <w:r w:rsidRPr="00D73792">
        <w:rPr>
          <w:b/>
          <w:bCs/>
          <w:i/>
          <w:iCs/>
          <w:lang w:val="fr-BE"/>
        </w:rPr>
        <w:t xml:space="preserve">In brief: </w:t>
      </w:r>
    </w:p>
    <w:p w:rsidRPr="00D73792" w:rsidR="006840D9" w:rsidP="008338C6" w:rsidRDefault="006840D9" w14:paraId="10FC9E5C" w14:textId="77777777">
      <w:pPr>
        <w:numPr>
          <w:ilvl w:val="0"/>
          <w:numId w:val="48"/>
        </w:numPr>
        <w:spacing w:before="120" w:after="120" w:line="360" w:lineRule="auto"/>
        <w:contextualSpacing/>
        <w:rPr>
          <w:i/>
          <w:iCs/>
        </w:rPr>
      </w:pPr>
      <w:r w:rsidRPr="00D73792">
        <w:rPr>
          <w:rFonts w:eastAsiaTheme="majorEastAsia"/>
          <w:b/>
          <w:bCs/>
          <w:i/>
          <w:iCs/>
        </w:rPr>
        <w:t>Social dimension crucial: seasonal &amp; migrant labour</w:t>
      </w:r>
    </w:p>
    <w:p w:rsidRPr="00D73792" w:rsidR="006840D9" w:rsidP="008338C6" w:rsidRDefault="006840D9" w14:paraId="4653E73E" w14:textId="77777777">
      <w:pPr>
        <w:numPr>
          <w:ilvl w:val="0"/>
          <w:numId w:val="48"/>
        </w:numPr>
        <w:spacing w:before="120" w:after="120" w:line="360" w:lineRule="auto"/>
        <w:contextualSpacing/>
        <w:rPr>
          <w:i/>
          <w:iCs/>
        </w:rPr>
      </w:pPr>
      <w:r w:rsidRPr="00D73792">
        <w:rPr>
          <w:rFonts w:eastAsiaTheme="majorEastAsia"/>
          <w:b/>
          <w:bCs/>
          <w:i/>
          <w:iCs/>
        </w:rPr>
        <w:t>Gaps in addressing in</w:t>
      </w:r>
      <w:r w:rsidRPr="00D73792">
        <w:rPr>
          <w:rFonts w:eastAsiaTheme="majorEastAsia"/>
          <w:b/>
          <w:bCs/>
          <w:i/>
          <w:iCs/>
        </w:rPr>
        <w:noBreakHyphen/>
        <w:t>work poverty and precarious jobs</w:t>
      </w:r>
    </w:p>
    <w:p w:rsidRPr="00D73792" w:rsidR="006840D9" w:rsidP="008338C6" w:rsidRDefault="006840D9" w14:paraId="1BDB1BBA" w14:textId="77777777">
      <w:pPr>
        <w:numPr>
          <w:ilvl w:val="0"/>
          <w:numId w:val="48"/>
        </w:numPr>
        <w:spacing w:before="120" w:after="120" w:line="360" w:lineRule="auto"/>
        <w:contextualSpacing/>
        <w:rPr>
          <w:i/>
          <w:iCs/>
        </w:rPr>
      </w:pPr>
      <w:r w:rsidRPr="00D73792">
        <w:rPr>
          <w:rFonts w:eastAsiaTheme="majorEastAsia"/>
          <w:b/>
          <w:bCs/>
          <w:i/>
          <w:iCs/>
        </w:rPr>
        <w:t>Insufficient integration of migration and social policies</w:t>
      </w:r>
    </w:p>
    <w:p w:rsidRPr="00D73792" w:rsidR="006840D9" w:rsidP="008338C6" w:rsidRDefault="006840D9" w14:paraId="3FC37F1E" w14:textId="77777777">
      <w:pPr>
        <w:numPr>
          <w:ilvl w:val="0"/>
          <w:numId w:val="48"/>
        </w:numPr>
        <w:spacing w:before="120" w:after="120" w:line="360" w:lineRule="auto"/>
        <w:contextualSpacing/>
        <w:rPr>
          <w:i/>
          <w:iCs/>
        </w:rPr>
      </w:pPr>
      <w:r w:rsidRPr="00D73792">
        <w:rPr>
          <w:rFonts w:eastAsiaTheme="majorEastAsia"/>
          <w:b/>
          <w:bCs/>
          <w:i/>
          <w:iCs/>
        </w:rPr>
        <w:t>Income instability and high costs persist</w:t>
      </w:r>
    </w:p>
    <w:p w:rsidRPr="00D73792" w:rsidR="006840D9" w:rsidP="008338C6" w:rsidRDefault="006840D9" w14:paraId="49F085DA" w14:textId="77777777">
      <w:pPr>
        <w:numPr>
          <w:ilvl w:val="0"/>
          <w:numId w:val="48"/>
        </w:numPr>
        <w:spacing w:before="120" w:after="120" w:line="360" w:lineRule="auto"/>
        <w:contextualSpacing/>
        <w:rPr>
          <w:i/>
          <w:iCs/>
        </w:rPr>
      </w:pPr>
      <w:r w:rsidRPr="00D73792">
        <w:rPr>
          <w:rFonts w:eastAsiaTheme="majorEastAsia"/>
          <w:b/>
          <w:bCs/>
          <w:i/>
          <w:iCs/>
        </w:rPr>
        <w:t>Uneven competition and weak value</w:t>
      </w:r>
      <w:r w:rsidRPr="00D73792">
        <w:rPr>
          <w:rFonts w:eastAsiaTheme="majorEastAsia"/>
          <w:b/>
          <w:bCs/>
          <w:i/>
          <w:iCs/>
        </w:rPr>
        <w:noBreakHyphen/>
        <w:t>chain governance</w:t>
      </w:r>
    </w:p>
    <w:p w:rsidRPr="00D73792" w:rsidR="006840D9" w:rsidP="006840D9" w:rsidRDefault="006840D9" w14:paraId="2B4BE1E0" w14:textId="77777777">
      <w:pPr>
        <w:spacing w:before="120" w:after="120" w:line="360" w:lineRule="auto"/>
        <w:ind w:left="720"/>
        <w:contextualSpacing/>
        <w:rPr>
          <w:b/>
          <w:bCs/>
        </w:rPr>
      </w:pPr>
    </w:p>
    <w:p w:rsidRPr="00D73792" w:rsidR="006840D9" w:rsidP="006840D9" w:rsidRDefault="006840D9" w14:paraId="19251483" w14:textId="77777777">
      <w:pPr>
        <w:spacing w:before="120" w:after="120" w:line="360" w:lineRule="auto"/>
        <w:contextualSpacing/>
      </w:pPr>
      <w:r w:rsidRPr="00D73792">
        <w:t>In Italy, trade unions and civil</w:t>
      </w:r>
      <w:r w:rsidRPr="00D73792">
        <w:noBreakHyphen/>
        <w:t xml:space="preserve">society actors emphasised that the </w:t>
      </w:r>
      <w:r w:rsidRPr="00D73792">
        <w:rPr>
          <w:rFonts w:eastAsiaTheme="majorEastAsia"/>
        </w:rPr>
        <w:t>social dimension of the CAP</w:t>
      </w:r>
      <w:r w:rsidRPr="00D73792">
        <w:t xml:space="preserve"> is particularly important in a context where agriculture employs large numbers of seasonal, migrant and low</w:t>
      </w:r>
      <w:r w:rsidRPr="00D73792">
        <w:noBreakHyphen/>
        <w:t>paid workers. They highlighted that a substantial share of agricultural wage earners are either low</w:t>
      </w:r>
      <w:r w:rsidRPr="00D73792">
        <w:noBreakHyphen/>
        <w:t xml:space="preserve">paid or at risk of poverty and that </w:t>
      </w:r>
      <w:r w:rsidRPr="00D73792">
        <w:rPr>
          <w:rFonts w:eastAsiaTheme="majorEastAsia"/>
        </w:rPr>
        <w:t>migrants represent a large proportion of the workforce</w:t>
      </w:r>
      <w:r w:rsidRPr="00D73792">
        <w:t xml:space="preserve">, particularly in seasonal activities. In their assessment, references to social objectives in the CAP Strategic Plan are welcome, but there remains a </w:t>
      </w:r>
      <w:r w:rsidRPr="00D73792">
        <w:rPr>
          <w:rFonts w:eastAsiaTheme="majorEastAsia"/>
        </w:rPr>
        <w:t>gap between these objectives and the instruments</w:t>
      </w:r>
      <w:r w:rsidRPr="00D73792">
        <w:t xml:space="preserve"> actually deployed to address persistent challenges such as in</w:t>
      </w:r>
      <w:r w:rsidRPr="00D73792">
        <w:noBreakHyphen/>
        <w:t xml:space="preserve">work poverty, precarious contracts and inadequate access to services for migrant workers. These stakeholders also considered that CAP interventions do not yet sufficiently integrate </w:t>
      </w:r>
      <w:r w:rsidRPr="00D73792">
        <w:rPr>
          <w:rFonts w:eastAsiaTheme="majorEastAsia"/>
        </w:rPr>
        <w:t>migration, integration and social</w:t>
      </w:r>
      <w:r w:rsidRPr="00D73792">
        <w:rPr>
          <w:rFonts w:eastAsiaTheme="majorEastAsia"/>
        </w:rPr>
        <w:noBreakHyphen/>
        <w:t>inclusion policies</w:t>
      </w:r>
      <w:r w:rsidRPr="00D73792">
        <w:t xml:space="preserve">, noting that many migrant workers lack adequate housing, language skills, recognition of qualifications and access to services—areas only marginally addressed through rural development or LEADER projects. They argued that, given the structural role of migrant labour, the CAP in Italy should be better articulated with </w:t>
      </w:r>
      <w:r w:rsidRPr="00D73792">
        <w:rPr>
          <w:rFonts w:eastAsiaTheme="majorEastAsia"/>
        </w:rPr>
        <w:t>national and European migration and social policies</w:t>
      </w:r>
      <w:r w:rsidRPr="00D73792">
        <w:t xml:space="preserve"> and should leave more room for projects supporting integration, training and dignified living conditions for workers.</w:t>
      </w:r>
    </w:p>
    <w:p w:rsidRPr="00D73792" w:rsidR="006840D9" w:rsidP="006840D9" w:rsidRDefault="006840D9" w14:paraId="3E9099AA" w14:textId="77777777">
      <w:pPr>
        <w:spacing w:before="120" w:after="120" w:line="360" w:lineRule="auto"/>
        <w:contextualSpacing/>
      </w:pPr>
      <w:r w:rsidRPr="00D73792">
        <w:t xml:space="preserve">Written analyses from Italian stakeholders converged on the view that </w:t>
      </w:r>
      <w:r w:rsidRPr="00D73792">
        <w:rPr>
          <w:rFonts w:eastAsiaTheme="majorEastAsia"/>
        </w:rPr>
        <w:t>gaps persist</w:t>
      </w:r>
      <w:r w:rsidRPr="00D73792">
        <w:t xml:space="preserve"> between declared objectives and realities. Social</w:t>
      </w:r>
      <w:r w:rsidRPr="00D73792">
        <w:noBreakHyphen/>
        <w:t xml:space="preserve">partner organisations stressed that income instability, high production costs and </w:t>
      </w:r>
      <w:r w:rsidRPr="00D73792">
        <w:rPr>
          <w:rFonts w:eastAsiaTheme="majorEastAsia"/>
        </w:rPr>
        <w:t>structural barriers to generational renewal</w:t>
      </w:r>
      <w:r w:rsidRPr="00D73792">
        <w:t xml:space="preserve"> remain insufficiently addressed, while producer organisations underscored </w:t>
      </w:r>
      <w:r w:rsidRPr="00D73792">
        <w:rPr>
          <w:rFonts w:eastAsiaTheme="majorEastAsia"/>
        </w:rPr>
        <w:t>uneven competition</w:t>
      </w:r>
      <w:r w:rsidRPr="00D73792">
        <w:t xml:space="preserve"> within and outside the EU and the need for new mechanisms for income integration via producer organisations. Other producer bodies highlighted global competition and limited effectiveness of existing income</w:t>
      </w:r>
      <w:r w:rsidRPr="00D73792">
        <w:noBreakHyphen/>
        <w:t xml:space="preserve">support measures under current conditions, arguing that without a stronger focus on </w:t>
      </w:r>
      <w:r w:rsidRPr="00D73792">
        <w:rPr>
          <w:rFonts w:eastAsiaTheme="majorEastAsia"/>
        </w:rPr>
        <w:t>value</w:t>
      </w:r>
      <w:r w:rsidRPr="00D73792">
        <w:rPr>
          <w:rFonts w:eastAsiaTheme="majorEastAsia"/>
        </w:rPr>
        <w:noBreakHyphen/>
        <w:t>chain governance, risk management and structural reforms</w:t>
      </w:r>
      <w:r w:rsidRPr="00D73792">
        <w:t>, CAP interventions in Italy will continue to fall short of fully achieving their objectives.</w:t>
      </w:r>
    </w:p>
    <w:p w:rsidRPr="00D73792" w:rsidR="006840D9" w:rsidP="006840D9" w:rsidRDefault="006840D9" w14:paraId="4C63F1D0" w14:textId="77777777">
      <w:pPr>
        <w:spacing w:before="120" w:after="120" w:line="360" w:lineRule="auto"/>
        <w:contextualSpacing/>
      </w:pPr>
    </w:p>
    <w:p w:rsidRPr="00D73792" w:rsidR="006840D9" w:rsidP="006840D9" w:rsidRDefault="006840D9" w14:paraId="31409759" w14:textId="77777777">
      <w:pPr>
        <w:spacing w:before="120" w:after="120" w:line="360" w:lineRule="auto"/>
        <w:contextualSpacing/>
        <w:rPr>
          <w:b/>
          <w:bCs/>
          <w:u w:val="single"/>
        </w:rPr>
      </w:pPr>
      <w:r w:rsidRPr="00D73792">
        <w:rPr>
          <w:rFonts w:eastAsiaTheme="majorEastAsia"/>
          <w:b/>
          <w:bCs/>
          <w:u w:val="single"/>
        </w:rPr>
        <w:t xml:space="preserve">Romania </w:t>
      </w:r>
    </w:p>
    <w:p w:rsidRPr="00D73792" w:rsidR="006840D9" w:rsidP="006840D9" w:rsidRDefault="006840D9" w14:paraId="15FB028F" w14:textId="77777777">
      <w:pPr>
        <w:spacing w:before="120" w:after="120" w:line="360" w:lineRule="auto"/>
        <w:contextualSpacing/>
        <w:rPr>
          <w:b/>
          <w:bCs/>
          <w:i/>
          <w:iCs/>
        </w:rPr>
      </w:pPr>
      <w:r w:rsidRPr="00D73792">
        <w:rPr>
          <w:b/>
          <w:bCs/>
          <w:i/>
          <w:iCs/>
          <w:lang w:val="fr-BE"/>
        </w:rPr>
        <w:t>In brief:</w:t>
      </w:r>
    </w:p>
    <w:p w:rsidRPr="00D73792" w:rsidR="006840D9" w:rsidP="008338C6" w:rsidRDefault="006840D9" w14:paraId="599DD787" w14:textId="77777777">
      <w:pPr>
        <w:numPr>
          <w:ilvl w:val="0"/>
          <w:numId w:val="49"/>
        </w:numPr>
        <w:spacing w:before="120" w:after="120" w:line="360" w:lineRule="auto"/>
        <w:contextualSpacing/>
        <w:rPr>
          <w:i/>
          <w:iCs/>
        </w:rPr>
      </w:pPr>
      <w:r w:rsidRPr="00D73792">
        <w:rPr>
          <w:rFonts w:eastAsiaTheme="majorEastAsia"/>
          <w:b/>
          <w:bCs/>
          <w:i/>
          <w:iCs/>
        </w:rPr>
        <w:t>Generational</w:t>
      </w:r>
      <w:r w:rsidRPr="00D73792">
        <w:rPr>
          <w:rFonts w:eastAsiaTheme="majorEastAsia"/>
          <w:b/>
          <w:bCs/>
          <w:i/>
          <w:iCs/>
        </w:rPr>
        <w:noBreakHyphen/>
        <w:t>renewal gaps despite funding</w:t>
      </w:r>
    </w:p>
    <w:p w:rsidRPr="00D73792" w:rsidR="006840D9" w:rsidP="008338C6" w:rsidRDefault="006840D9" w14:paraId="17623CFF" w14:textId="77777777">
      <w:pPr>
        <w:numPr>
          <w:ilvl w:val="0"/>
          <w:numId w:val="49"/>
        </w:numPr>
        <w:spacing w:before="120" w:after="120" w:line="360" w:lineRule="auto"/>
        <w:contextualSpacing/>
        <w:rPr>
          <w:i/>
          <w:iCs/>
        </w:rPr>
      </w:pPr>
      <w:r w:rsidRPr="00D73792">
        <w:rPr>
          <w:rFonts w:eastAsiaTheme="majorEastAsia"/>
          <w:b/>
          <w:bCs/>
          <w:i/>
          <w:iCs/>
        </w:rPr>
        <w:t>Low survival rate of young farms</w:t>
      </w:r>
    </w:p>
    <w:p w:rsidRPr="00D73792" w:rsidR="006840D9" w:rsidP="008338C6" w:rsidRDefault="006840D9" w14:paraId="2ECACC25" w14:textId="77777777">
      <w:pPr>
        <w:numPr>
          <w:ilvl w:val="0"/>
          <w:numId w:val="49"/>
        </w:numPr>
        <w:spacing w:before="120" w:after="120" w:line="360" w:lineRule="auto"/>
        <w:contextualSpacing/>
        <w:rPr>
          <w:i/>
          <w:iCs/>
        </w:rPr>
      </w:pPr>
      <w:r w:rsidRPr="00D73792">
        <w:rPr>
          <w:rFonts w:eastAsiaTheme="majorEastAsia"/>
          <w:b/>
          <w:bCs/>
          <w:i/>
          <w:iCs/>
        </w:rPr>
        <w:t>Persistent income disparities and weak bargaining power</w:t>
      </w:r>
    </w:p>
    <w:p w:rsidRPr="00D73792" w:rsidR="006840D9" w:rsidP="008338C6" w:rsidRDefault="006840D9" w14:paraId="35066230" w14:textId="77777777">
      <w:pPr>
        <w:numPr>
          <w:ilvl w:val="0"/>
          <w:numId w:val="49"/>
        </w:numPr>
        <w:spacing w:before="120" w:after="120" w:line="360" w:lineRule="auto"/>
        <w:contextualSpacing/>
        <w:rPr>
          <w:i/>
          <w:iCs/>
        </w:rPr>
      </w:pPr>
      <w:r w:rsidRPr="00D73792">
        <w:rPr>
          <w:rFonts w:eastAsiaTheme="majorEastAsia"/>
          <w:b/>
          <w:bCs/>
          <w:i/>
          <w:iCs/>
        </w:rPr>
        <w:t>Lack of rural industry limiting non</w:t>
      </w:r>
      <w:r w:rsidRPr="00D73792">
        <w:rPr>
          <w:rFonts w:eastAsiaTheme="majorEastAsia"/>
          <w:b/>
          <w:bCs/>
          <w:i/>
          <w:iCs/>
        </w:rPr>
        <w:noBreakHyphen/>
        <w:t>farm employment</w:t>
      </w:r>
    </w:p>
    <w:p w:rsidRPr="00D73792" w:rsidR="006840D9" w:rsidP="008338C6" w:rsidRDefault="006840D9" w14:paraId="50F18E7F" w14:textId="77777777">
      <w:pPr>
        <w:numPr>
          <w:ilvl w:val="0"/>
          <w:numId w:val="49"/>
        </w:numPr>
        <w:spacing w:before="120" w:after="120" w:line="360" w:lineRule="auto"/>
        <w:contextualSpacing/>
        <w:rPr>
          <w:i/>
          <w:iCs/>
        </w:rPr>
      </w:pPr>
      <w:r w:rsidRPr="00D73792">
        <w:rPr>
          <w:rFonts w:eastAsiaTheme="majorEastAsia"/>
          <w:b/>
          <w:bCs/>
          <w:i/>
          <w:iCs/>
        </w:rPr>
        <w:t>CAP alone cannot address structural rural weaknesses</w:t>
      </w:r>
    </w:p>
    <w:p w:rsidRPr="00D73792" w:rsidR="006840D9" w:rsidP="006840D9" w:rsidRDefault="006840D9" w14:paraId="5DF48DC7" w14:textId="77777777">
      <w:pPr>
        <w:spacing w:before="120" w:after="120" w:line="360" w:lineRule="auto"/>
        <w:ind w:left="720"/>
        <w:contextualSpacing/>
        <w:rPr>
          <w:b/>
          <w:bCs/>
        </w:rPr>
      </w:pPr>
    </w:p>
    <w:p w:rsidRPr="00D73792" w:rsidR="006840D9" w:rsidP="006840D9" w:rsidRDefault="006840D9" w14:paraId="09EFFDDD" w14:textId="77777777">
      <w:pPr>
        <w:spacing w:before="120" w:after="120" w:line="360" w:lineRule="auto"/>
        <w:contextualSpacing/>
      </w:pPr>
      <w:r w:rsidRPr="00D73792">
        <w:t xml:space="preserve">Stakeholders in Romania identified several gaps between CAP objectives and the actual challenges faced by farmers and rural communities. Farmers’ organisations and academia highlighted that despite considerable support for young farmers, the </w:t>
      </w:r>
      <w:r w:rsidRPr="00D73792">
        <w:rPr>
          <w:rFonts w:eastAsiaTheme="majorEastAsia"/>
        </w:rPr>
        <w:t>economic survival rate of new farms remains low</w:t>
      </w:r>
      <w:r w:rsidRPr="00D73792">
        <w:t xml:space="preserve">, revealing a gap between the objective of generational renewal and the structural obstacles of land access, market integration and credit availability. They also pointed to continued </w:t>
      </w:r>
      <w:r w:rsidRPr="00D73792">
        <w:rPr>
          <w:rFonts w:eastAsiaTheme="majorEastAsia"/>
        </w:rPr>
        <w:t>income disparities</w:t>
      </w:r>
      <w:r w:rsidRPr="00D73792">
        <w:t xml:space="preserve"> between small and large farms and to persistent weaknesses in </w:t>
      </w:r>
      <w:r w:rsidRPr="00D73792">
        <w:rPr>
          <w:rFonts w:eastAsiaTheme="majorEastAsia"/>
        </w:rPr>
        <w:t>value</w:t>
      </w:r>
      <w:r w:rsidRPr="00D73792">
        <w:rPr>
          <w:rFonts w:eastAsiaTheme="majorEastAsia"/>
        </w:rPr>
        <w:noBreakHyphen/>
        <w:t>chain bargaining power</w:t>
      </w:r>
      <w:r w:rsidRPr="00D73792">
        <w:t>, indicating that the objectives of fair income and improved position in the value chain have not yet been fully met.</w:t>
      </w:r>
    </w:p>
    <w:p w:rsidRPr="00D73792" w:rsidR="006840D9" w:rsidP="006840D9" w:rsidRDefault="006840D9" w14:paraId="56EAB058" w14:textId="77777777">
      <w:pPr>
        <w:spacing w:before="120" w:after="120" w:line="360" w:lineRule="auto"/>
        <w:contextualSpacing/>
      </w:pPr>
      <w:r w:rsidRPr="00D73792">
        <w:t xml:space="preserve">In the written contribution, a cooperative representative in Romania stressed that significant challenges persist regarding generational renewal and income stability, and linked these difficulties to the </w:t>
      </w:r>
      <w:r w:rsidRPr="00D73792">
        <w:rPr>
          <w:rFonts w:eastAsiaTheme="majorEastAsia"/>
        </w:rPr>
        <w:t>lack of rural industry</w:t>
      </w:r>
      <w:r w:rsidRPr="00D73792">
        <w:t>, which limits economic prospects and non</w:t>
      </w:r>
      <w:r w:rsidRPr="00D73792">
        <w:noBreakHyphen/>
        <w:t xml:space="preserve">farm employment in rural areas. The same contribution argued that without viable rural industries and a stronger cooperative sector, </w:t>
      </w:r>
      <w:r w:rsidRPr="00D73792">
        <w:rPr>
          <w:rFonts w:eastAsiaTheme="majorEastAsia"/>
        </w:rPr>
        <w:t>CAP measures alone cannot bridge the gap</w:t>
      </w:r>
      <w:r w:rsidRPr="00D73792">
        <w:t xml:space="preserve"> between objectives and realities, and that long</w:t>
      </w:r>
      <w:r w:rsidRPr="00D73792">
        <w:noBreakHyphen/>
        <w:t xml:space="preserve">term strategies in Romania must combine CAP with broader </w:t>
      </w:r>
      <w:r w:rsidRPr="00D73792">
        <w:rPr>
          <w:rFonts w:eastAsiaTheme="majorEastAsia"/>
        </w:rPr>
        <w:t>regional</w:t>
      </w:r>
      <w:r w:rsidRPr="00D73792">
        <w:rPr>
          <w:rFonts w:eastAsiaTheme="majorEastAsia"/>
        </w:rPr>
        <w:noBreakHyphen/>
        <w:t>development and industrial policies</w:t>
      </w:r>
      <w:r w:rsidRPr="00D73792">
        <w:t xml:space="preserve"> to address these structural weaknesses.</w:t>
      </w:r>
    </w:p>
    <w:p w:rsidRPr="00D73792" w:rsidR="006840D9" w:rsidP="006840D9" w:rsidRDefault="006840D9" w14:paraId="047C0E7E" w14:textId="77777777">
      <w:pPr>
        <w:spacing w:before="120" w:after="120" w:line="360" w:lineRule="auto"/>
        <w:contextualSpacing/>
      </w:pPr>
    </w:p>
    <w:p w:rsidRPr="00D73792" w:rsidR="006840D9" w:rsidP="006840D9" w:rsidRDefault="006840D9" w14:paraId="2644A82E" w14:textId="77777777">
      <w:pPr>
        <w:spacing w:before="120" w:after="120" w:line="360" w:lineRule="auto"/>
        <w:contextualSpacing/>
        <w:rPr>
          <w:b/>
          <w:bCs/>
          <w:u w:val="single"/>
        </w:rPr>
      </w:pPr>
      <w:r w:rsidRPr="00D73792">
        <w:rPr>
          <w:rFonts w:eastAsiaTheme="majorEastAsia"/>
          <w:b/>
          <w:bCs/>
          <w:u w:val="single"/>
        </w:rPr>
        <w:t xml:space="preserve">Spain </w:t>
      </w:r>
    </w:p>
    <w:p w:rsidRPr="00D73792" w:rsidR="006840D9" w:rsidP="006840D9" w:rsidRDefault="006840D9" w14:paraId="32F4AD3A" w14:textId="77777777">
      <w:pPr>
        <w:spacing w:before="120" w:after="120" w:line="360" w:lineRule="auto"/>
        <w:contextualSpacing/>
        <w:rPr>
          <w:b/>
          <w:bCs/>
          <w:i/>
          <w:iCs/>
          <w:lang w:val="fr-BE"/>
        </w:rPr>
      </w:pPr>
      <w:r w:rsidRPr="00D73792">
        <w:rPr>
          <w:b/>
          <w:bCs/>
          <w:i/>
          <w:iCs/>
          <w:lang w:val="fr-BE"/>
        </w:rPr>
        <w:t xml:space="preserve">In brief: </w:t>
      </w:r>
    </w:p>
    <w:p w:rsidRPr="00D73792" w:rsidR="006840D9" w:rsidP="008338C6" w:rsidRDefault="006840D9" w14:paraId="6FA64C9B" w14:textId="77777777">
      <w:pPr>
        <w:numPr>
          <w:ilvl w:val="0"/>
          <w:numId w:val="50"/>
        </w:numPr>
        <w:spacing w:before="120" w:after="120" w:line="360" w:lineRule="auto"/>
        <w:contextualSpacing/>
        <w:rPr>
          <w:i/>
          <w:iCs/>
        </w:rPr>
      </w:pPr>
      <w:r w:rsidRPr="00D73792">
        <w:rPr>
          <w:rFonts w:eastAsiaTheme="majorEastAsia"/>
          <w:b/>
          <w:bCs/>
          <w:i/>
          <w:iCs/>
        </w:rPr>
        <w:t>Gap between CAP objectives and capacity of tools</w:t>
      </w:r>
    </w:p>
    <w:p w:rsidRPr="00D73792" w:rsidR="006840D9" w:rsidP="008338C6" w:rsidRDefault="006840D9" w14:paraId="59D5BB89" w14:textId="77777777">
      <w:pPr>
        <w:numPr>
          <w:ilvl w:val="0"/>
          <w:numId w:val="50"/>
        </w:numPr>
        <w:spacing w:before="120" w:after="120" w:line="360" w:lineRule="auto"/>
        <w:contextualSpacing/>
        <w:rPr>
          <w:i/>
          <w:iCs/>
        </w:rPr>
      </w:pPr>
      <w:r w:rsidRPr="00D73792">
        <w:rPr>
          <w:rFonts w:eastAsiaTheme="majorEastAsia"/>
          <w:b/>
          <w:bCs/>
          <w:i/>
          <w:iCs/>
        </w:rPr>
        <w:t>Climate shocks, income instability and import competition</w:t>
      </w:r>
    </w:p>
    <w:p w:rsidRPr="00D73792" w:rsidR="006840D9" w:rsidP="008338C6" w:rsidRDefault="006840D9" w14:paraId="77885FE4" w14:textId="77777777">
      <w:pPr>
        <w:numPr>
          <w:ilvl w:val="0"/>
          <w:numId w:val="50"/>
        </w:numPr>
        <w:spacing w:before="120" w:after="120" w:line="360" w:lineRule="auto"/>
        <w:contextualSpacing/>
        <w:rPr>
          <w:i/>
          <w:iCs/>
        </w:rPr>
      </w:pPr>
      <w:r w:rsidRPr="00D73792">
        <w:rPr>
          <w:rFonts w:eastAsiaTheme="majorEastAsia"/>
          <w:b/>
          <w:bCs/>
          <w:i/>
          <w:iCs/>
        </w:rPr>
        <w:t>Need for flexible environmental requirements</w:t>
      </w:r>
    </w:p>
    <w:p w:rsidRPr="00D73792" w:rsidR="006840D9" w:rsidP="008338C6" w:rsidRDefault="006840D9" w14:paraId="45D3A7F6" w14:textId="77777777">
      <w:pPr>
        <w:numPr>
          <w:ilvl w:val="0"/>
          <w:numId w:val="50"/>
        </w:numPr>
        <w:spacing w:before="120" w:after="120" w:line="360" w:lineRule="auto"/>
        <w:contextualSpacing/>
        <w:rPr>
          <w:i/>
          <w:iCs/>
        </w:rPr>
      </w:pPr>
      <w:r w:rsidRPr="00D73792">
        <w:rPr>
          <w:rFonts w:eastAsiaTheme="majorEastAsia"/>
          <w:b/>
          <w:bCs/>
          <w:i/>
          <w:iCs/>
        </w:rPr>
        <w:t>Calls for mirror clauses, market</w:t>
      </w:r>
      <w:r w:rsidRPr="00D73792">
        <w:rPr>
          <w:rFonts w:eastAsiaTheme="majorEastAsia"/>
          <w:b/>
          <w:bCs/>
          <w:i/>
          <w:iCs/>
        </w:rPr>
        <w:noBreakHyphen/>
        <w:t>stability tools and simplification</w:t>
      </w:r>
    </w:p>
    <w:p w:rsidRPr="00D73792" w:rsidR="006840D9" w:rsidP="008338C6" w:rsidRDefault="006840D9" w14:paraId="63DF6534" w14:textId="77777777">
      <w:pPr>
        <w:numPr>
          <w:ilvl w:val="0"/>
          <w:numId w:val="50"/>
        </w:numPr>
        <w:spacing w:before="120" w:after="120" w:line="360" w:lineRule="auto"/>
        <w:contextualSpacing/>
        <w:rPr>
          <w:i/>
          <w:iCs/>
        </w:rPr>
      </w:pPr>
      <w:r w:rsidRPr="00D73792">
        <w:rPr>
          <w:rFonts w:eastAsiaTheme="majorEastAsia"/>
          <w:b/>
          <w:bCs/>
          <w:i/>
          <w:iCs/>
        </w:rPr>
        <w:t>Attractiveness for young people and women remains low</w:t>
      </w:r>
    </w:p>
    <w:p w:rsidRPr="00D73792" w:rsidR="006840D9" w:rsidP="008338C6" w:rsidRDefault="006840D9" w14:paraId="0C3A57C2" w14:textId="77777777">
      <w:pPr>
        <w:numPr>
          <w:ilvl w:val="0"/>
          <w:numId w:val="50"/>
        </w:numPr>
        <w:spacing w:before="120" w:after="120" w:line="360" w:lineRule="auto"/>
        <w:contextualSpacing/>
        <w:rPr>
          <w:i/>
          <w:iCs/>
        </w:rPr>
      </w:pPr>
      <w:r w:rsidRPr="00D73792">
        <w:rPr>
          <w:rFonts w:eastAsiaTheme="majorEastAsia"/>
          <w:b/>
          <w:bCs/>
          <w:i/>
          <w:iCs/>
        </w:rPr>
        <w:t>Gender disparities, labour issues and social</w:t>
      </w:r>
      <w:r w:rsidRPr="00D73792">
        <w:rPr>
          <w:rFonts w:eastAsiaTheme="majorEastAsia"/>
          <w:b/>
          <w:bCs/>
          <w:i/>
          <w:iCs/>
        </w:rPr>
        <w:noBreakHyphen/>
        <w:t>conditionality gaps</w:t>
      </w:r>
    </w:p>
    <w:p w:rsidRPr="00D73792" w:rsidR="006840D9" w:rsidP="008338C6" w:rsidRDefault="006840D9" w14:paraId="3545551D" w14:textId="77777777">
      <w:pPr>
        <w:numPr>
          <w:ilvl w:val="0"/>
          <w:numId w:val="50"/>
        </w:numPr>
        <w:spacing w:before="120" w:after="120" w:line="360" w:lineRule="auto"/>
        <w:contextualSpacing/>
        <w:rPr>
          <w:i/>
          <w:iCs/>
        </w:rPr>
      </w:pPr>
      <w:r w:rsidRPr="00D73792">
        <w:rPr>
          <w:rFonts w:eastAsiaTheme="majorEastAsia"/>
          <w:b/>
          <w:bCs/>
          <w:i/>
          <w:iCs/>
        </w:rPr>
        <w:t>Need for territorial fairness and governance improvements</w:t>
      </w:r>
    </w:p>
    <w:p w:rsidRPr="00D73792" w:rsidR="006840D9" w:rsidP="006840D9" w:rsidRDefault="006840D9" w14:paraId="3FDF16BF" w14:textId="77777777">
      <w:pPr>
        <w:spacing w:before="120" w:after="120" w:line="360" w:lineRule="auto"/>
        <w:ind w:left="720"/>
        <w:contextualSpacing/>
        <w:rPr>
          <w:b/>
          <w:bCs/>
        </w:rPr>
      </w:pPr>
    </w:p>
    <w:p w:rsidRPr="00D73792" w:rsidR="006840D9" w:rsidP="006840D9" w:rsidRDefault="006840D9" w14:paraId="6C7875BA" w14:textId="77777777">
      <w:pPr>
        <w:spacing w:before="120" w:after="120" w:line="360" w:lineRule="auto"/>
        <w:contextualSpacing/>
      </w:pPr>
      <w:r w:rsidRPr="00D73792">
        <w:t>In Spain, organisations from the agrifood chain, regional authorities, social partners and civil</w:t>
      </w:r>
      <w:r w:rsidRPr="00D73792">
        <w:noBreakHyphen/>
        <w:t xml:space="preserve">society actors generally agreed that the objectives of the CAP remain pertinent, but identified a gap between these objectives and the capacity of existing instruments to address </w:t>
      </w:r>
      <w:r w:rsidRPr="00D73792">
        <w:rPr>
          <w:rFonts w:eastAsiaTheme="majorEastAsia"/>
        </w:rPr>
        <w:t>structural problems</w:t>
      </w:r>
      <w:r w:rsidRPr="00D73792">
        <w:t xml:space="preserve"> such as insufficient income, difficulties in generational renewal, inequality along the value chain, bureaucratic burden and climate</w:t>
      </w:r>
      <w:r w:rsidRPr="00D73792">
        <w:noBreakHyphen/>
        <w:t xml:space="preserve">related risks. Stakeholders highlighted that farmers continue to face </w:t>
      </w:r>
      <w:r w:rsidRPr="00D73792">
        <w:rPr>
          <w:rFonts w:eastAsiaTheme="majorEastAsia"/>
        </w:rPr>
        <w:t>price and cost volatility</w:t>
      </w:r>
      <w:r w:rsidRPr="00D73792">
        <w:t xml:space="preserve">, competition from imports produced under different standards, and increasingly frequent </w:t>
      </w:r>
      <w:r w:rsidRPr="00D73792">
        <w:rPr>
          <w:rFonts w:eastAsiaTheme="majorEastAsia"/>
        </w:rPr>
        <w:t>droughts and floods</w:t>
      </w:r>
      <w:r w:rsidRPr="00D73792">
        <w:t>, and that current crisis</w:t>
      </w:r>
      <w:r w:rsidRPr="00D73792">
        <w:noBreakHyphen/>
        <w:t>management tools and income</w:t>
      </w:r>
      <w:r w:rsidRPr="00D73792">
        <w:noBreakHyphen/>
        <w:t>stabilisation measures have not always been sufficiently agile, targeted or adequately financed.</w:t>
      </w:r>
    </w:p>
    <w:p w:rsidRPr="00D73792" w:rsidR="006840D9" w:rsidP="006840D9" w:rsidRDefault="006840D9" w14:paraId="64494054" w14:textId="77777777">
      <w:pPr>
        <w:spacing w:before="120" w:after="120" w:line="360" w:lineRule="auto"/>
        <w:contextualSpacing/>
      </w:pPr>
      <w:r w:rsidRPr="00D73792">
        <w:t xml:space="preserve">A regional public authority listed a broad set of unresolved challenges, including the need for </w:t>
      </w:r>
      <w:r w:rsidRPr="00D73792">
        <w:rPr>
          <w:rFonts w:eastAsiaTheme="majorEastAsia"/>
        </w:rPr>
        <w:t>sufficient and stable incomes</w:t>
      </w:r>
      <w:r w:rsidRPr="00D73792">
        <w:t>, more flexible environmental requirements adapted to local climatic conditions, improved market</w:t>
      </w:r>
      <w:r w:rsidRPr="00D73792">
        <w:noBreakHyphen/>
        <w:t xml:space="preserve">stability instruments, </w:t>
      </w:r>
      <w:r w:rsidRPr="00D73792">
        <w:rPr>
          <w:rFonts w:eastAsiaTheme="majorEastAsia"/>
        </w:rPr>
        <w:t>mirror clauses</w:t>
      </w:r>
      <w:r w:rsidRPr="00D73792">
        <w:t xml:space="preserve"> to ensure reciprocity with third</w:t>
      </w:r>
      <w:r w:rsidRPr="00D73792">
        <w:noBreakHyphen/>
        <w:t>country products, more effective generational</w:t>
      </w:r>
      <w:r w:rsidRPr="00D73792">
        <w:noBreakHyphen/>
        <w:t xml:space="preserve">renewal policies, agile responses to climatic crises and genuine </w:t>
      </w:r>
      <w:r w:rsidRPr="00D73792">
        <w:rPr>
          <w:rFonts w:eastAsiaTheme="majorEastAsia"/>
        </w:rPr>
        <w:t>administrative simplification</w:t>
      </w:r>
      <w:r w:rsidRPr="00D73792">
        <w:t xml:space="preserve"> at both EU and national levels. According to this authority, while there is formal convergence between CAP objectives and EU priorities, the practical capacity of existing measures to deal with these issues remains limited and requires substantial improvement in the next programming period.</w:t>
      </w:r>
    </w:p>
    <w:p w:rsidRPr="00D73792" w:rsidR="006840D9" w:rsidP="006840D9" w:rsidRDefault="006840D9" w14:paraId="6935B5BF" w14:textId="77777777">
      <w:pPr>
        <w:spacing w:before="120" w:after="120" w:line="360" w:lineRule="auto"/>
        <w:contextualSpacing/>
      </w:pPr>
      <w:r w:rsidRPr="00D73792">
        <w:t xml:space="preserve">National public authorities acknowledged that many issues remain to be addressed, particularly in making the agricultural sector more </w:t>
      </w:r>
      <w:r w:rsidRPr="00D73792">
        <w:rPr>
          <w:rFonts w:eastAsiaTheme="majorEastAsia"/>
        </w:rPr>
        <w:t>attractive to young people and women</w:t>
      </w:r>
      <w:r w:rsidRPr="00D73792">
        <w:t>, facilitating access to land, improving training in the agrifood and forestry sectors, enhancing balance within the food chain and directing aid more effectively towards those who most need it. They argued that bringing farmers’ incomes closer to those in other sectors is increasingly necessary to make the profession appealing, and that more ambitious generational</w:t>
      </w:r>
      <w:r w:rsidRPr="00D73792">
        <w:noBreakHyphen/>
        <w:t>renewal measures and more flexible procedures are vital to reduce the discrepancy between CAP objectives and the challenges experienced on the ground.</w:t>
      </w:r>
    </w:p>
    <w:p w:rsidRPr="00D73792" w:rsidR="006840D9" w:rsidP="006840D9" w:rsidRDefault="006840D9" w14:paraId="4C8A5B6B" w14:textId="77777777">
      <w:pPr>
        <w:spacing w:before="120" w:after="120" w:line="360" w:lineRule="auto"/>
        <w:contextualSpacing/>
      </w:pPr>
      <w:r w:rsidRPr="00D73792">
        <w:t>Spanish social partners and civil</w:t>
      </w:r>
      <w:r w:rsidRPr="00D73792">
        <w:noBreakHyphen/>
        <w:t xml:space="preserve">society organisations recognised that the CAP has begun to address </w:t>
      </w:r>
      <w:r w:rsidRPr="00D73792">
        <w:rPr>
          <w:rFonts w:eastAsiaTheme="majorEastAsia"/>
        </w:rPr>
        <w:t>social issues</w:t>
      </w:r>
      <w:r w:rsidRPr="00D73792">
        <w:t xml:space="preserve"> such as gender equality and labour conditions, but stressed that substantial gaps persist. They pointed to </w:t>
      </w:r>
      <w:r w:rsidRPr="00D73792">
        <w:rPr>
          <w:rFonts w:eastAsiaTheme="majorEastAsia"/>
        </w:rPr>
        <w:t>gender disparities</w:t>
      </w:r>
      <w:r w:rsidRPr="00D73792">
        <w:t xml:space="preserve"> in farm size and access to support, insufficient integration of </w:t>
      </w:r>
      <w:r w:rsidRPr="00D73792">
        <w:rPr>
          <w:rFonts w:eastAsiaTheme="majorEastAsia"/>
        </w:rPr>
        <w:t>workers’ rights</w:t>
      </w:r>
      <w:r w:rsidRPr="00D73792">
        <w:t xml:space="preserve"> into agricultural policy debates, under</w:t>
      </w:r>
      <w:r w:rsidRPr="00D73792">
        <w:noBreakHyphen/>
        <w:t xml:space="preserve">recognition of women’s roles in farming and rural development, and growing labour shortages combined with reliance on migrant workers. They considered that current </w:t>
      </w:r>
      <w:r w:rsidRPr="00D73792">
        <w:rPr>
          <w:rFonts w:eastAsiaTheme="majorEastAsia"/>
        </w:rPr>
        <w:t>social</w:t>
      </w:r>
      <w:r w:rsidRPr="00D73792">
        <w:rPr>
          <w:rFonts w:eastAsiaTheme="majorEastAsia"/>
        </w:rPr>
        <w:noBreakHyphen/>
        <w:t>conditionality requirements</w:t>
      </w:r>
      <w:r w:rsidRPr="00D73792">
        <w:t xml:space="preserve"> and labour inspections do not yet fully cover all high</w:t>
      </w:r>
      <w:r w:rsidRPr="00D73792">
        <w:noBreakHyphen/>
        <w:t>risk sectors and worker groups, and argued that both social and territorial dimensions of fairness should be more strongly embedded in future CAP designs.</w:t>
      </w:r>
    </w:p>
    <w:p w:rsidRPr="00D43636" w:rsidR="00E652C5" w:rsidP="00522A18" w:rsidRDefault="006840D9" w14:paraId="546033DC" w14:textId="10434A0D">
      <w:pPr>
        <w:spacing w:before="120" w:after="120" w:line="360" w:lineRule="auto"/>
        <w:contextualSpacing/>
        <w:rPr>
          <w:lang w:val="en-GB"/>
        </w:rPr>
      </w:pPr>
      <w:r w:rsidRPr="00D73792">
        <w:t>Several civil</w:t>
      </w:r>
      <w:r w:rsidRPr="00D73792">
        <w:noBreakHyphen/>
        <w:t xml:space="preserve">society organisations observed that significant gaps remain between </w:t>
      </w:r>
      <w:r w:rsidRPr="00D73792">
        <w:rPr>
          <w:rFonts w:eastAsiaTheme="majorEastAsia"/>
        </w:rPr>
        <w:t>policy ambition and lived experience</w:t>
      </w:r>
      <w:r w:rsidRPr="00D73792">
        <w:t xml:space="preserve"> in rural areas, particularly regarding farm incomes, fairness in the food supply chain, generational renewal, social inclusion and socioeconomic vitality. They recommended that future evaluation frameworks focus more on </w:t>
      </w:r>
      <w:r w:rsidRPr="00D73792">
        <w:rPr>
          <w:rFonts w:eastAsiaTheme="majorEastAsia"/>
        </w:rPr>
        <w:t>distributional effects, behavioural uptake, governance quality and territorial fairness</w:t>
      </w:r>
      <w:r w:rsidRPr="00D73792">
        <w:t>, as these dimensions ultimately determine whether CAP objectives translate into meaningful improvements for farmers and rural communities.</w:t>
      </w:r>
    </w:p>
    <w:p w:rsidRPr="004F3938" w:rsidR="00DF50C6" w:rsidP="00522A18" w:rsidRDefault="00DF50C6" w14:paraId="61A0CB58" w14:textId="77777777">
      <w:pPr>
        <w:spacing w:before="120" w:after="120" w:line="360" w:lineRule="auto"/>
        <w:rPr>
          <w:lang w:val="en-GB"/>
        </w:rPr>
      </w:pPr>
    </w:p>
    <w:p w:rsidRPr="004F3938" w:rsidR="00DF50C6" w:rsidP="00522A18" w:rsidRDefault="00DF50C6" w14:paraId="0E7542E7" w14:textId="49BA8594">
      <w:pPr>
        <w:pStyle w:val="Heading2"/>
        <w:spacing w:before="120" w:after="120" w:line="360" w:lineRule="auto"/>
        <w:ind w:left="720"/>
        <w:rPr>
          <w:i/>
          <w:iCs/>
          <w:lang w:val="en-GB"/>
        </w:rPr>
      </w:pPr>
      <w:bookmarkStart w:name="_Toc224750051" w:id="40"/>
      <w:r w:rsidRPr="004F3938">
        <w:rPr>
          <w:i/>
          <w:iCs/>
          <w:lang w:val="en-GB"/>
        </w:rPr>
        <w:t>Consistency with EU Policy Goals (e.g., Green Deal, Social Inclusion)</w:t>
      </w:r>
      <w:bookmarkEnd w:id="40"/>
    </w:p>
    <w:p w:rsidRPr="00EB743D" w:rsidR="00C02892" w:rsidP="00C02892" w:rsidRDefault="00C02892" w14:paraId="344A7C01" w14:textId="77777777">
      <w:pPr>
        <w:spacing w:before="120" w:after="120" w:line="360" w:lineRule="auto"/>
        <w:contextualSpacing/>
        <w:rPr>
          <w:b/>
          <w:bCs/>
          <w:u w:val="single"/>
        </w:rPr>
      </w:pPr>
      <w:r w:rsidRPr="00EB743D">
        <w:rPr>
          <w:rFonts w:eastAsiaTheme="majorEastAsia"/>
          <w:b/>
          <w:bCs/>
          <w:u w:val="single"/>
        </w:rPr>
        <w:t xml:space="preserve">Austria </w:t>
      </w:r>
    </w:p>
    <w:p w:rsidRPr="00EB743D" w:rsidR="00C02892" w:rsidP="00C02892" w:rsidRDefault="00C02892" w14:paraId="28841439" w14:textId="77777777">
      <w:pPr>
        <w:spacing w:before="120" w:after="120" w:line="360" w:lineRule="auto"/>
        <w:contextualSpacing/>
        <w:rPr>
          <w:b/>
          <w:bCs/>
          <w:i/>
          <w:iCs/>
        </w:rPr>
      </w:pPr>
      <w:r w:rsidRPr="00EB743D">
        <w:rPr>
          <w:b/>
          <w:bCs/>
          <w:i/>
          <w:iCs/>
          <w:lang w:val="fr-BE"/>
        </w:rPr>
        <w:t xml:space="preserve">In brief: </w:t>
      </w:r>
    </w:p>
    <w:p w:rsidRPr="00EB743D" w:rsidR="00C02892" w:rsidP="008338C6" w:rsidRDefault="00C02892" w14:paraId="6E088AB9" w14:textId="77777777">
      <w:pPr>
        <w:numPr>
          <w:ilvl w:val="0"/>
          <w:numId w:val="51"/>
        </w:numPr>
        <w:spacing w:before="120" w:after="120" w:line="360" w:lineRule="auto"/>
        <w:contextualSpacing/>
        <w:rPr>
          <w:i/>
          <w:iCs/>
        </w:rPr>
      </w:pPr>
      <w:r w:rsidRPr="00EB743D">
        <w:rPr>
          <w:rFonts w:eastAsiaTheme="majorEastAsia"/>
          <w:b/>
          <w:bCs/>
          <w:i/>
          <w:iCs/>
        </w:rPr>
        <w:t>Alignment of CAP with EU environmental and climate goals</w:t>
      </w:r>
    </w:p>
    <w:p w:rsidRPr="00EB743D" w:rsidR="00C02892" w:rsidP="008338C6" w:rsidRDefault="00C02892" w14:paraId="58BEC800" w14:textId="77777777">
      <w:pPr>
        <w:numPr>
          <w:ilvl w:val="0"/>
          <w:numId w:val="51"/>
        </w:numPr>
        <w:spacing w:before="120" w:after="120" w:line="360" w:lineRule="auto"/>
        <w:contextualSpacing/>
        <w:rPr>
          <w:i/>
          <w:iCs/>
        </w:rPr>
      </w:pPr>
      <w:r w:rsidRPr="00EB743D">
        <w:rPr>
          <w:rFonts w:eastAsiaTheme="majorEastAsia"/>
          <w:b/>
          <w:bCs/>
          <w:i/>
          <w:iCs/>
        </w:rPr>
        <w:t>Broad uptake of agri</w:t>
      </w:r>
      <w:r w:rsidRPr="00EB743D">
        <w:rPr>
          <w:rFonts w:eastAsiaTheme="majorEastAsia"/>
          <w:b/>
          <w:bCs/>
          <w:i/>
          <w:iCs/>
        </w:rPr>
        <w:noBreakHyphen/>
        <w:t>environmental measures</w:t>
      </w:r>
    </w:p>
    <w:p w:rsidRPr="00EB743D" w:rsidR="00C02892" w:rsidP="008338C6" w:rsidRDefault="00C02892" w14:paraId="2A0B9E50" w14:textId="77777777">
      <w:pPr>
        <w:numPr>
          <w:ilvl w:val="0"/>
          <w:numId w:val="51"/>
        </w:numPr>
        <w:spacing w:before="120" w:after="120" w:line="360" w:lineRule="auto"/>
        <w:contextualSpacing/>
        <w:rPr>
          <w:i/>
          <w:iCs/>
        </w:rPr>
      </w:pPr>
      <w:r w:rsidRPr="00EB743D">
        <w:rPr>
          <w:rFonts w:eastAsiaTheme="majorEastAsia"/>
          <w:b/>
          <w:bCs/>
          <w:i/>
          <w:iCs/>
        </w:rPr>
        <w:t>Need for adequate budgets to maintain environmental ambition</w:t>
      </w:r>
    </w:p>
    <w:p w:rsidRPr="00EB743D" w:rsidR="00C02892" w:rsidP="008338C6" w:rsidRDefault="00C02892" w14:paraId="1AC535A3" w14:textId="77777777">
      <w:pPr>
        <w:numPr>
          <w:ilvl w:val="0"/>
          <w:numId w:val="51"/>
        </w:numPr>
        <w:spacing w:before="120" w:after="120" w:line="360" w:lineRule="auto"/>
        <w:contextualSpacing/>
        <w:rPr>
          <w:i/>
          <w:iCs/>
        </w:rPr>
      </w:pPr>
      <w:r w:rsidRPr="00EB743D">
        <w:rPr>
          <w:rFonts w:eastAsiaTheme="majorEastAsia"/>
          <w:b/>
          <w:bCs/>
          <w:i/>
          <w:iCs/>
        </w:rPr>
        <w:t>Risk of burdening farmers without flexible tools</w:t>
      </w:r>
    </w:p>
    <w:p w:rsidRPr="00EB743D" w:rsidR="00C02892" w:rsidP="008338C6" w:rsidRDefault="00C02892" w14:paraId="1AA76823" w14:textId="77777777">
      <w:pPr>
        <w:numPr>
          <w:ilvl w:val="0"/>
          <w:numId w:val="51"/>
        </w:numPr>
        <w:spacing w:before="120" w:after="120" w:line="360" w:lineRule="auto"/>
        <w:contextualSpacing/>
        <w:rPr>
          <w:i/>
          <w:iCs/>
        </w:rPr>
      </w:pPr>
      <w:r w:rsidRPr="00EB743D">
        <w:rPr>
          <w:rFonts w:eastAsiaTheme="majorEastAsia"/>
          <w:b/>
          <w:bCs/>
          <w:i/>
          <w:iCs/>
        </w:rPr>
        <w:t>Coherence between agricultural, trade and social policy</w:t>
      </w:r>
    </w:p>
    <w:p w:rsidRPr="00EB743D" w:rsidR="00C02892" w:rsidP="00C02892" w:rsidRDefault="00C02892" w14:paraId="2352C9DA" w14:textId="77777777">
      <w:pPr>
        <w:spacing w:before="120" w:after="120" w:line="360" w:lineRule="auto"/>
        <w:ind w:left="720"/>
        <w:contextualSpacing/>
        <w:rPr>
          <w:b/>
          <w:bCs/>
        </w:rPr>
      </w:pPr>
    </w:p>
    <w:p w:rsidRPr="00EB743D" w:rsidR="00C02892" w:rsidP="00C02892" w:rsidRDefault="00C02892" w14:paraId="3A168072" w14:textId="77777777">
      <w:pPr>
        <w:spacing w:before="120" w:after="120" w:line="360" w:lineRule="auto"/>
        <w:contextualSpacing/>
      </w:pPr>
      <w:r w:rsidRPr="00EB743D">
        <w:t xml:space="preserve">Stakeholders in Austria recognised that CAP objectives align in principle with broader EU sustainability goals, including environmental protection and climate action. Public authorities described </w:t>
      </w:r>
      <w:r w:rsidRPr="00EB743D">
        <w:rPr>
          <w:rFonts w:eastAsiaTheme="majorEastAsia"/>
        </w:rPr>
        <w:t>agri</w:t>
      </w:r>
      <w:r w:rsidRPr="00EB743D">
        <w:rPr>
          <w:rFonts w:eastAsiaTheme="majorEastAsia"/>
        </w:rPr>
        <w:noBreakHyphen/>
        <w:t>environmental programmes</w:t>
      </w:r>
      <w:r w:rsidRPr="00EB743D">
        <w:t xml:space="preserve"> as central pillars of CAP implementation in Austria and noted broad farmer uptake of these measures, which provide both income stability and incentives for sustainable practices. They acknowledged that CAP environmental instruments contribute to EU environmental objectives by encouraging participation in biodiversity and climate</w:t>
      </w:r>
      <w:r w:rsidRPr="00EB743D">
        <w:noBreakHyphen/>
        <w:t xml:space="preserve">related schemes, while also pointing out that </w:t>
      </w:r>
      <w:r w:rsidRPr="00EB743D">
        <w:rPr>
          <w:rFonts w:eastAsiaTheme="majorEastAsia"/>
        </w:rPr>
        <w:t>rising environmental ambition will require additional financial resources</w:t>
      </w:r>
      <w:r w:rsidRPr="00EB743D">
        <w:t xml:space="preserve"> to maintain effectiveness and acceptance.</w:t>
      </w:r>
    </w:p>
    <w:p w:rsidRPr="00EB743D" w:rsidR="00C02892" w:rsidP="00C02892" w:rsidRDefault="00C02892" w14:paraId="0C4A5D80" w14:textId="77777777">
      <w:pPr>
        <w:spacing w:before="120" w:after="120" w:line="360" w:lineRule="auto"/>
        <w:contextualSpacing/>
      </w:pPr>
      <w:r w:rsidRPr="00EB743D">
        <w:t xml:space="preserve">At the same time, agricultural representatives among the Austrian social partners expressed concern that increasing environmental and social expectations </w:t>
      </w:r>
      <w:r w:rsidRPr="00EB743D">
        <w:rPr>
          <w:rFonts w:eastAsiaTheme="majorEastAsia"/>
        </w:rPr>
        <w:t>without corresponding budgets or flexible implementation tools</w:t>
      </w:r>
      <w:r w:rsidRPr="00EB743D">
        <w:t xml:space="preserve"> could undermine the policy’s economic dimension and reduce support among farmers. Labour representatives emphasised that </w:t>
      </w:r>
      <w:r w:rsidRPr="00EB743D">
        <w:rPr>
          <w:rFonts w:eastAsiaTheme="majorEastAsia"/>
        </w:rPr>
        <w:t>simplification efforts must not weaken environmental standards</w:t>
      </w:r>
      <w:r w:rsidRPr="00EB743D">
        <w:t xml:space="preserve"> and insisted that environmental commitments made at EU level must remain credible. Several stakeholders also warned that </w:t>
      </w:r>
      <w:r w:rsidRPr="00EB743D">
        <w:rPr>
          <w:rFonts w:eastAsiaTheme="majorEastAsia"/>
        </w:rPr>
        <w:t>trade</w:t>
      </w:r>
      <w:r w:rsidRPr="00EB743D">
        <w:rPr>
          <w:rFonts w:eastAsiaTheme="majorEastAsia"/>
        </w:rPr>
        <w:noBreakHyphen/>
        <w:t>policy developments</w:t>
      </w:r>
      <w:r w:rsidRPr="00EB743D">
        <w:t xml:space="preserve"> and disparities in environmental and social standards between the EU and trading partners risk weakening the competitiveness of producers in Austria, which they saw as a threat to the coherence of EU policy goals; they suggested that future CAP reforms should ensure </w:t>
      </w:r>
      <w:r w:rsidRPr="00EB743D">
        <w:rPr>
          <w:rFonts w:eastAsiaTheme="majorEastAsia"/>
        </w:rPr>
        <w:t>stronger alignment between agricultural, trade and social policies</w:t>
      </w:r>
      <w:r w:rsidRPr="00EB743D">
        <w:t xml:space="preserve"> so that sustainability ambitions do not inadvertently disadvantage compliant producers.</w:t>
      </w:r>
    </w:p>
    <w:p w:rsidRPr="00EB743D" w:rsidR="00C02892" w:rsidP="00C02892" w:rsidRDefault="00C02892" w14:paraId="1BF1A0F0" w14:textId="77777777">
      <w:pPr>
        <w:spacing w:before="120" w:after="120" w:line="360" w:lineRule="auto"/>
        <w:contextualSpacing/>
      </w:pPr>
    </w:p>
    <w:p w:rsidRPr="00EB743D" w:rsidR="00C02892" w:rsidP="00C02892" w:rsidRDefault="00C02892" w14:paraId="1FB7DBD3" w14:textId="77777777">
      <w:pPr>
        <w:spacing w:before="120" w:after="120" w:line="360" w:lineRule="auto"/>
        <w:contextualSpacing/>
        <w:rPr>
          <w:b/>
          <w:bCs/>
          <w:u w:val="single"/>
        </w:rPr>
      </w:pPr>
      <w:r w:rsidRPr="00EB743D">
        <w:rPr>
          <w:rFonts w:eastAsiaTheme="majorEastAsia"/>
          <w:b/>
          <w:bCs/>
          <w:u w:val="single"/>
        </w:rPr>
        <w:t xml:space="preserve">Ireland </w:t>
      </w:r>
    </w:p>
    <w:p w:rsidRPr="00EB743D" w:rsidR="00C02892" w:rsidP="00C02892" w:rsidRDefault="00C02892" w14:paraId="6B78EFD0" w14:textId="77777777">
      <w:pPr>
        <w:spacing w:before="120" w:after="120" w:line="360" w:lineRule="auto"/>
        <w:contextualSpacing/>
        <w:rPr>
          <w:b/>
          <w:bCs/>
          <w:i/>
          <w:iCs/>
        </w:rPr>
      </w:pPr>
      <w:r w:rsidRPr="00EB743D">
        <w:rPr>
          <w:b/>
          <w:bCs/>
          <w:i/>
          <w:iCs/>
          <w:lang w:val="fr-BE"/>
        </w:rPr>
        <w:t>In brief:</w:t>
      </w:r>
    </w:p>
    <w:p w:rsidRPr="00EB743D" w:rsidR="00C02892" w:rsidP="008338C6" w:rsidRDefault="00C02892" w14:paraId="1994E751" w14:textId="77777777">
      <w:pPr>
        <w:numPr>
          <w:ilvl w:val="0"/>
          <w:numId w:val="52"/>
        </w:numPr>
        <w:spacing w:before="120" w:after="120" w:line="360" w:lineRule="auto"/>
        <w:contextualSpacing/>
        <w:rPr>
          <w:i/>
          <w:iCs/>
        </w:rPr>
      </w:pPr>
      <w:r w:rsidRPr="00EB743D">
        <w:rPr>
          <w:rFonts w:eastAsiaTheme="majorEastAsia"/>
          <w:b/>
          <w:bCs/>
          <w:i/>
          <w:iCs/>
        </w:rPr>
        <w:t>CAP central to Green Deal delivery in Ireland</w:t>
      </w:r>
    </w:p>
    <w:p w:rsidRPr="00EB743D" w:rsidR="00C02892" w:rsidP="008338C6" w:rsidRDefault="00C02892" w14:paraId="007ABF82" w14:textId="77777777">
      <w:pPr>
        <w:numPr>
          <w:ilvl w:val="0"/>
          <w:numId w:val="52"/>
        </w:numPr>
        <w:spacing w:before="120" w:after="120" w:line="360" w:lineRule="auto"/>
        <w:contextualSpacing/>
        <w:rPr>
          <w:i/>
          <w:iCs/>
        </w:rPr>
      </w:pPr>
      <w:r w:rsidRPr="00EB743D">
        <w:rPr>
          <w:rFonts w:eastAsiaTheme="majorEastAsia"/>
          <w:b/>
          <w:bCs/>
          <w:i/>
          <w:iCs/>
        </w:rPr>
        <w:t>High uptake of eco</w:t>
      </w:r>
      <w:r w:rsidRPr="00EB743D">
        <w:rPr>
          <w:rFonts w:eastAsiaTheme="majorEastAsia"/>
          <w:b/>
          <w:bCs/>
          <w:i/>
          <w:iCs/>
        </w:rPr>
        <w:noBreakHyphen/>
        <w:t>schemes and ACRES</w:t>
      </w:r>
    </w:p>
    <w:p w:rsidRPr="00EB743D" w:rsidR="00C02892" w:rsidP="008338C6" w:rsidRDefault="00C02892" w14:paraId="001190BC" w14:textId="77777777">
      <w:pPr>
        <w:numPr>
          <w:ilvl w:val="0"/>
          <w:numId w:val="52"/>
        </w:numPr>
        <w:spacing w:before="120" w:after="120" w:line="360" w:lineRule="auto"/>
        <w:contextualSpacing/>
        <w:rPr>
          <w:i/>
          <w:iCs/>
        </w:rPr>
      </w:pPr>
      <w:r w:rsidRPr="00EB743D">
        <w:rPr>
          <w:rFonts w:eastAsiaTheme="majorEastAsia"/>
          <w:b/>
          <w:bCs/>
          <w:i/>
          <w:iCs/>
        </w:rPr>
        <w:t>Risk of overburdening policy with expanding objectives</w:t>
      </w:r>
    </w:p>
    <w:p w:rsidRPr="00EB743D" w:rsidR="00C02892" w:rsidP="008338C6" w:rsidRDefault="00C02892" w14:paraId="3CEA19BF" w14:textId="77777777">
      <w:pPr>
        <w:numPr>
          <w:ilvl w:val="0"/>
          <w:numId w:val="52"/>
        </w:numPr>
        <w:spacing w:before="120" w:after="120" w:line="360" w:lineRule="auto"/>
        <w:contextualSpacing/>
        <w:rPr>
          <w:i/>
          <w:iCs/>
        </w:rPr>
      </w:pPr>
      <w:r w:rsidRPr="00EB743D">
        <w:rPr>
          <w:rFonts w:eastAsiaTheme="majorEastAsia"/>
          <w:b/>
          <w:bCs/>
          <w:i/>
          <w:iCs/>
        </w:rPr>
        <w:t>Social conditionality as key but must be meaningful</w:t>
      </w:r>
    </w:p>
    <w:p w:rsidRPr="00EB743D" w:rsidR="00C02892" w:rsidP="008338C6" w:rsidRDefault="00C02892" w14:paraId="7BEA821F" w14:textId="77777777">
      <w:pPr>
        <w:numPr>
          <w:ilvl w:val="0"/>
          <w:numId w:val="52"/>
        </w:numPr>
        <w:spacing w:before="120" w:after="120" w:line="360" w:lineRule="auto"/>
        <w:contextualSpacing/>
      </w:pPr>
      <w:r w:rsidRPr="00EB743D">
        <w:rPr>
          <w:rFonts w:eastAsiaTheme="majorEastAsia"/>
          <w:b/>
          <w:bCs/>
          <w:i/>
          <w:iCs/>
        </w:rPr>
        <w:t>Need for realistic implementation in drought</w:t>
      </w:r>
      <w:r w:rsidRPr="00EB743D">
        <w:rPr>
          <w:rFonts w:eastAsiaTheme="majorEastAsia"/>
          <w:b/>
          <w:bCs/>
          <w:i/>
          <w:iCs/>
        </w:rPr>
        <w:noBreakHyphen/>
        <w:t>affected regions</w:t>
      </w:r>
    </w:p>
    <w:p w:rsidRPr="00EB743D" w:rsidR="00C02892" w:rsidP="00C02892" w:rsidRDefault="00C02892" w14:paraId="6E8EC8C2" w14:textId="77777777">
      <w:pPr>
        <w:spacing w:before="120" w:after="120" w:line="360" w:lineRule="auto"/>
        <w:ind w:left="720"/>
        <w:contextualSpacing/>
        <w:rPr>
          <w:b/>
          <w:bCs/>
        </w:rPr>
      </w:pPr>
    </w:p>
    <w:p w:rsidRPr="00EB743D" w:rsidR="00C02892" w:rsidP="00C02892" w:rsidRDefault="00C02892" w14:paraId="76B8B116" w14:textId="77777777">
      <w:pPr>
        <w:spacing w:before="120" w:after="120" w:line="360" w:lineRule="auto"/>
        <w:contextualSpacing/>
      </w:pPr>
      <w:r w:rsidRPr="00EB743D">
        <w:t xml:space="preserve">In Ireland, farm and trade organisations acknowledged that the CAP is expected to play a central role in delivering EU environmental and social ambitions, particularly those associated with the Green Deal, and they recognised that schemes such as </w:t>
      </w:r>
      <w:r w:rsidRPr="00EB743D">
        <w:rPr>
          <w:rFonts w:eastAsiaTheme="majorEastAsia"/>
        </w:rPr>
        <w:t>eco</w:t>
      </w:r>
      <w:r w:rsidRPr="00EB743D">
        <w:rPr>
          <w:rFonts w:eastAsiaTheme="majorEastAsia"/>
        </w:rPr>
        <w:noBreakHyphen/>
        <w:t>schemes and ACRES</w:t>
      </w:r>
      <w:r w:rsidRPr="00EB743D">
        <w:t xml:space="preserve"> promote climate</w:t>
      </w:r>
      <w:r w:rsidRPr="00EB743D">
        <w:noBreakHyphen/>
        <w:t xml:space="preserve"> and environment</w:t>
      </w:r>
      <w:r w:rsidRPr="00EB743D">
        <w:noBreakHyphen/>
        <w:t xml:space="preserve">friendly practices. They also stressed that farmers have made significant adjustments to comply with environmental requirements and that </w:t>
      </w:r>
      <w:r w:rsidRPr="00EB743D">
        <w:rPr>
          <w:rFonts w:eastAsiaTheme="majorEastAsia"/>
        </w:rPr>
        <w:t>high eco</w:t>
      </w:r>
      <w:r w:rsidRPr="00EB743D">
        <w:rPr>
          <w:rFonts w:eastAsiaTheme="majorEastAsia"/>
        </w:rPr>
        <w:noBreakHyphen/>
        <w:t>scheme uptake</w:t>
      </w:r>
      <w:r w:rsidRPr="00EB743D">
        <w:t xml:space="preserve"> reflects willingness to engage when instruments are designed in a collaborative manner. However, these stakeholders warned that if additional objectives are continually added </w:t>
      </w:r>
      <w:r w:rsidRPr="00EB743D">
        <w:rPr>
          <w:rFonts w:eastAsiaTheme="majorEastAsia"/>
        </w:rPr>
        <w:t>without corresponding budgets and simplification</w:t>
      </w:r>
      <w:r w:rsidRPr="00EB743D">
        <w:t>, the policy may become overburdened and lose coherence with its economic and social goals, especially in a competitive global market.</w:t>
      </w:r>
    </w:p>
    <w:p w:rsidRPr="00EB743D" w:rsidR="00C02892" w:rsidP="00C02892" w:rsidRDefault="00C02892" w14:paraId="266E8783" w14:textId="77777777">
      <w:pPr>
        <w:spacing w:before="120" w:after="120" w:line="360" w:lineRule="auto"/>
        <w:contextualSpacing/>
      </w:pPr>
      <w:r w:rsidRPr="00EB743D">
        <w:t>Trade</w:t>
      </w:r>
      <w:r w:rsidRPr="00EB743D">
        <w:noBreakHyphen/>
        <w:t xml:space="preserve">union representatives emphasised that the CAP’s </w:t>
      </w:r>
      <w:r w:rsidRPr="00EB743D">
        <w:rPr>
          <w:rFonts w:eastAsiaTheme="majorEastAsia"/>
        </w:rPr>
        <w:t>social dimension</w:t>
      </w:r>
      <w:r w:rsidRPr="00EB743D">
        <w:t xml:space="preserve"> is crucial for supporting decent work and social inclusion in Irish agriculture and viewed social conditionality as an important step, albeit one that must be implemented in a way that truly improves labour conditions and avoids merely increasing bureaucracy. Public authorities indicated that Ireland aims to align with EU environmental and social strategies but acknowledged that </w:t>
      </w:r>
      <w:r w:rsidRPr="00EB743D">
        <w:rPr>
          <w:rFonts w:eastAsiaTheme="majorEastAsia"/>
        </w:rPr>
        <w:t>not all objectives are fully met</w:t>
      </w:r>
      <w:r w:rsidRPr="00EB743D">
        <w:t xml:space="preserve"> and that practical feasibility—especially under climate</w:t>
      </w:r>
      <w:r w:rsidRPr="00EB743D">
        <w:noBreakHyphen/>
        <w:t xml:space="preserve">change conditions such as drought—needs to be considered. Overall, stakeholders saw CAP as an essential instrument for aligning national policy in Ireland with EU environmental and social goals, but they called for a </w:t>
      </w:r>
      <w:r w:rsidRPr="00EB743D">
        <w:rPr>
          <w:rFonts w:eastAsiaTheme="majorEastAsia"/>
        </w:rPr>
        <w:t>balanced approach</w:t>
      </w:r>
      <w:r w:rsidRPr="00EB743D">
        <w:t xml:space="preserve"> that preserves competitiveness and ensures that environmental and social commitments are matched by realistic implementation pathways and adequate resources.</w:t>
      </w:r>
    </w:p>
    <w:p w:rsidRPr="00EB743D" w:rsidR="00C02892" w:rsidP="00C02892" w:rsidRDefault="00C02892" w14:paraId="7951836E" w14:textId="77777777">
      <w:pPr>
        <w:spacing w:before="120" w:after="120" w:line="360" w:lineRule="auto"/>
        <w:contextualSpacing/>
      </w:pPr>
    </w:p>
    <w:p w:rsidRPr="00EB743D" w:rsidR="00C02892" w:rsidP="00C02892" w:rsidRDefault="00C02892" w14:paraId="472C00CE" w14:textId="77777777">
      <w:pPr>
        <w:spacing w:before="120" w:after="120" w:line="360" w:lineRule="auto"/>
        <w:contextualSpacing/>
        <w:rPr>
          <w:b/>
          <w:bCs/>
          <w:u w:val="single"/>
        </w:rPr>
      </w:pPr>
      <w:r w:rsidRPr="00EB743D">
        <w:rPr>
          <w:rFonts w:eastAsiaTheme="majorEastAsia"/>
          <w:b/>
          <w:bCs/>
          <w:u w:val="single"/>
        </w:rPr>
        <w:t xml:space="preserve">Italy </w:t>
      </w:r>
    </w:p>
    <w:p w:rsidRPr="00EB743D" w:rsidR="00C02892" w:rsidP="00C02892" w:rsidRDefault="00C02892" w14:paraId="7E27C3C3" w14:textId="77777777">
      <w:pPr>
        <w:spacing w:before="120" w:after="120" w:line="360" w:lineRule="auto"/>
        <w:contextualSpacing/>
        <w:rPr>
          <w:b/>
          <w:bCs/>
          <w:i/>
          <w:iCs/>
        </w:rPr>
      </w:pPr>
      <w:r w:rsidRPr="00EB743D">
        <w:rPr>
          <w:b/>
          <w:bCs/>
          <w:i/>
          <w:iCs/>
          <w:lang w:val="fr-BE"/>
        </w:rPr>
        <w:t>In brief:</w:t>
      </w:r>
    </w:p>
    <w:p w:rsidRPr="00EB743D" w:rsidR="00C02892" w:rsidP="008338C6" w:rsidRDefault="00C02892" w14:paraId="568E0361" w14:textId="77777777">
      <w:pPr>
        <w:numPr>
          <w:ilvl w:val="0"/>
          <w:numId w:val="53"/>
        </w:numPr>
        <w:spacing w:before="120" w:after="120" w:line="360" w:lineRule="auto"/>
        <w:contextualSpacing/>
        <w:rPr>
          <w:i/>
          <w:iCs/>
        </w:rPr>
      </w:pPr>
      <w:r w:rsidRPr="00EB743D">
        <w:rPr>
          <w:rFonts w:eastAsiaTheme="majorEastAsia"/>
          <w:b/>
          <w:bCs/>
          <w:i/>
          <w:iCs/>
        </w:rPr>
        <w:t>Concern about Green Deal obligations reducing competitiveness</w:t>
      </w:r>
    </w:p>
    <w:p w:rsidRPr="00EB743D" w:rsidR="00C02892" w:rsidP="008338C6" w:rsidRDefault="00C02892" w14:paraId="21247DAD" w14:textId="77777777">
      <w:pPr>
        <w:numPr>
          <w:ilvl w:val="0"/>
          <w:numId w:val="53"/>
        </w:numPr>
        <w:spacing w:before="120" w:after="120" w:line="360" w:lineRule="auto"/>
        <w:contextualSpacing/>
        <w:rPr>
          <w:i/>
          <w:iCs/>
        </w:rPr>
      </w:pPr>
      <w:r w:rsidRPr="00EB743D">
        <w:rPr>
          <w:rFonts w:eastAsiaTheme="majorEastAsia"/>
          <w:b/>
          <w:bCs/>
          <w:i/>
          <w:iCs/>
        </w:rPr>
        <w:t>Perception of imbalance: too much conditionality, too few incentives</w:t>
      </w:r>
    </w:p>
    <w:p w:rsidRPr="00EB743D" w:rsidR="00C02892" w:rsidP="008338C6" w:rsidRDefault="00C02892" w14:paraId="0FF61CBC" w14:textId="77777777">
      <w:pPr>
        <w:numPr>
          <w:ilvl w:val="0"/>
          <w:numId w:val="53"/>
        </w:numPr>
        <w:spacing w:before="120" w:after="120" w:line="360" w:lineRule="auto"/>
        <w:contextualSpacing/>
        <w:rPr>
          <w:i/>
          <w:iCs/>
        </w:rPr>
      </w:pPr>
      <w:r w:rsidRPr="00EB743D">
        <w:rPr>
          <w:rFonts w:eastAsiaTheme="majorEastAsia"/>
          <w:b/>
          <w:bCs/>
          <w:i/>
          <w:iCs/>
        </w:rPr>
        <w:t>Eco</w:t>
      </w:r>
      <w:r w:rsidRPr="00EB743D">
        <w:rPr>
          <w:rFonts w:eastAsiaTheme="majorEastAsia"/>
          <w:b/>
          <w:bCs/>
          <w:i/>
          <w:iCs/>
        </w:rPr>
        <w:noBreakHyphen/>
        <w:t>scheme uptake high but sometimes compensatory rather than environmental</w:t>
      </w:r>
    </w:p>
    <w:p w:rsidRPr="00EB743D" w:rsidR="00C02892" w:rsidP="008338C6" w:rsidRDefault="00C02892" w14:paraId="6FB90554" w14:textId="77777777">
      <w:pPr>
        <w:numPr>
          <w:ilvl w:val="0"/>
          <w:numId w:val="53"/>
        </w:numPr>
        <w:spacing w:before="120" w:after="120" w:line="360" w:lineRule="auto"/>
        <w:contextualSpacing/>
        <w:rPr>
          <w:i/>
          <w:iCs/>
        </w:rPr>
      </w:pPr>
      <w:r w:rsidRPr="00EB743D">
        <w:rPr>
          <w:rFonts w:eastAsiaTheme="majorEastAsia"/>
          <w:b/>
          <w:bCs/>
          <w:i/>
          <w:iCs/>
        </w:rPr>
        <w:t>Evidence</w:t>
      </w:r>
      <w:r w:rsidRPr="00EB743D">
        <w:rPr>
          <w:rFonts w:eastAsiaTheme="majorEastAsia"/>
          <w:b/>
          <w:bCs/>
          <w:i/>
          <w:iCs/>
        </w:rPr>
        <w:noBreakHyphen/>
        <w:t>based, outcome</w:t>
      </w:r>
      <w:r w:rsidRPr="00EB743D">
        <w:rPr>
          <w:rFonts w:eastAsiaTheme="majorEastAsia"/>
          <w:b/>
          <w:bCs/>
          <w:i/>
          <w:iCs/>
        </w:rPr>
        <w:noBreakHyphen/>
        <w:t>focused design needed</w:t>
      </w:r>
    </w:p>
    <w:p w:rsidRPr="00EB743D" w:rsidR="00C02892" w:rsidP="008338C6" w:rsidRDefault="00C02892" w14:paraId="280E47BA" w14:textId="77777777">
      <w:pPr>
        <w:numPr>
          <w:ilvl w:val="0"/>
          <w:numId w:val="53"/>
        </w:numPr>
        <w:spacing w:before="120" w:after="120" w:line="360" w:lineRule="auto"/>
        <w:contextualSpacing/>
        <w:rPr>
          <w:i/>
          <w:iCs/>
        </w:rPr>
      </w:pPr>
      <w:r w:rsidRPr="00EB743D">
        <w:rPr>
          <w:rFonts w:eastAsiaTheme="majorEastAsia"/>
          <w:b/>
          <w:bCs/>
          <w:i/>
          <w:iCs/>
        </w:rPr>
        <w:t>Simplification must not weaken environmental ambition</w:t>
      </w:r>
    </w:p>
    <w:p w:rsidRPr="00EB743D" w:rsidR="00C02892" w:rsidP="00C02892" w:rsidRDefault="00C02892" w14:paraId="46E266BD" w14:textId="77777777">
      <w:pPr>
        <w:spacing w:before="120" w:after="120" w:line="360" w:lineRule="auto"/>
        <w:ind w:left="720"/>
        <w:contextualSpacing/>
      </w:pPr>
    </w:p>
    <w:p w:rsidRPr="00EB743D" w:rsidR="00C02892" w:rsidP="00C02892" w:rsidRDefault="00C02892" w14:paraId="768C3507" w14:textId="77777777">
      <w:pPr>
        <w:spacing w:before="120" w:after="120" w:line="360" w:lineRule="auto"/>
        <w:contextualSpacing/>
      </w:pPr>
      <w:r w:rsidRPr="00EB743D">
        <w:t xml:space="preserve">In Italy, organisations representing agricultural producers and cooperatives acknowledged the importance of climate and environmental objectives and stated that farmers are prepared to contribute to the green transition, but they expressed serious concern that the way Green Deal targets and environmental conditionalities have been translated into CAP obligations may have unintended negative effects on production, competitiveness and food security, especially in a context of geopolitical instability and global market competition. Several producer organisations argued that recent years have shown a risk of </w:t>
      </w:r>
      <w:r w:rsidRPr="00EB743D">
        <w:rPr>
          <w:rFonts w:eastAsiaTheme="majorEastAsia"/>
        </w:rPr>
        <w:t>over</w:t>
      </w:r>
      <w:r w:rsidRPr="00EB743D">
        <w:rPr>
          <w:rFonts w:eastAsiaTheme="majorEastAsia"/>
        </w:rPr>
        <w:noBreakHyphen/>
        <w:t>prioritising environmental constraints</w:t>
      </w:r>
      <w:r w:rsidRPr="00EB743D">
        <w:t xml:space="preserve"> at the expense of economic viability and food security, with an approach too heavily based on mandatory conditionalities and penalties rather than incentives, and they suggested that the </w:t>
      </w:r>
      <w:r w:rsidRPr="00EB743D">
        <w:rPr>
          <w:rFonts w:eastAsiaTheme="majorEastAsia"/>
        </w:rPr>
        <w:t>balance between these dimensions</w:t>
      </w:r>
      <w:r w:rsidRPr="00EB743D">
        <w:t xml:space="preserve"> needs to be reconsidered in the Italian context.</w:t>
      </w:r>
    </w:p>
    <w:p w:rsidRPr="00EB743D" w:rsidR="00C02892" w:rsidP="00C02892" w:rsidRDefault="00C02892" w14:paraId="7BDB3B9C" w14:textId="77777777">
      <w:pPr>
        <w:spacing w:before="120" w:after="120" w:line="360" w:lineRule="auto"/>
        <w:contextualSpacing/>
      </w:pPr>
      <w:r w:rsidRPr="00EB743D">
        <w:t>Civil</w:t>
      </w:r>
      <w:r w:rsidRPr="00EB743D">
        <w:noBreakHyphen/>
        <w:t>society organisations and some producer bodies offered a more nuanced view of eco</w:t>
      </w:r>
      <w:r w:rsidRPr="00EB743D">
        <w:noBreakHyphen/>
        <w:t xml:space="preserve">schemes, reporting that in Italy several options have achieved </w:t>
      </w:r>
      <w:r w:rsidRPr="00EB743D">
        <w:rPr>
          <w:rFonts w:eastAsiaTheme="majorEastAsia"/>
        </w:rPr>
        <w:t>high uptake</w:t>
      </w:r>
      <w:r w:rsidRPr="00EB743D">
        <w:t>, indicating that farmers are willing to adopt environmental practices when design and incentives are acceptable. They noted, however, that in some cases eco</w:t>
      </w:r>
      <w:r w:rsidRPr="00EB743D">
        <w:noBreakHyphen/>
        <w:t xml:space="preserve">schemes have been used more as </w:t>
      </w:r>
      <w:r w:rsidRPr="00EB743D">
        <w:rPr>
          <w:rFonts w:eastAsiaTheme="majorEastAsia"/>
        </w:rPr>
        <w:t>compensatory tools for income loss</w:t>
      </w:r>
      <w:r w:rsidRPr="00EB743D">
        <w:t xml:space="preserve">, for example due to reductions in coupled support, rather than as instruments delivering clearly measurable environmental benefits, and questioned whether </w:t>
      </w:r>
      <w:r w:rsidRPr="00EB743D">
        <w:rPr>
          <w:rFonts w:eastAsiaTheme="majorEastAsia"/>
        </w:rPr>
        <w:t>all eco</w:t>
      </w:r>
      <w:r w:rsidRPr="00EB743D">
        <w:rPr>
          <w:rFonts w:eastAsiaTheme="majorEastAsia"/>
        </w:rPr>
        <w:noBreakHyphen/>
        <w:t>scheme options are based on robust scientific evidence</w:t>
      </w:r>
      <w:r w:rsidRPr="00EB743D">
        <w:t xml:space="preserve"> and impact assessments. These stakeholders suggested that future schemes should focus more clearly on </w:t>
      </w:r>
      <w:r w:rsidRPr="00EB743D">
        <w:rPr>
          <w:rFonts w:eastAsiaTheme="majorEastAsia"/>
        </w:rPr>
        <w:t>verifiable environmental outcomes</w:t>
      </w:r>
      <w:r w:rsidRPr="00EB743D">
        <w:t xml:space="preserve"> while remaining economically feasible for farmers.</w:t>
      </w:r>
    </w:p>
    <w:p w:rsidRPr="00EB743D" w:rsidR="00C02892" w:rsidP="00C02892" w:rsidRDefault="00C02892" w14:paraId="248AC96F" w14:textId="77777777">
      <w:pPr>
        <w:spacing w:before="120" w:after="120" w:line="360" w:lineRule="auto"/>
        <w:contextualSpacing/>
      </w:pPr>
      <w:r w:rsidRPr="00EB743D">
        <w:t>Civil</w:t>
      </w:r>
      <w:r w:rsidRPr="00EB743D">
        <w:noBreakHyphen/>
        <w:t xml:space="preserve">society organisations working on innovation warned against the risk of </w:t>
      </w:r>
      <w:r w:rsidRPr="00EB743D">
        <w:rPr>
          <w:rFonts w:eastAsiaTheme="majorEastAsia"/>
        </w:rPr>
        <w:t>backtracking on environmental ambition</w:t>
      </w:r>
      <w:r w:rsidRPr="00EB743D">
        <w:t xml:space="preserve"> under the label of simplification; they emphasised that simplification of rules and procedures is necessary and widely supported, but should not lead to a weakening of environmental goals or abandonment of the broader Farm to Fork vision. Instead, they called for </w:t>
      </w:r>
      <w:r w:rsidRPr="00EB743D">
        <w:rPr>
          <w:rFonts w:eastAsiaTheme="majorEastAsia"/>
        </w:rPr>
        <w:t>smarter, data</w:t>
      </w:r>
      <w:r w:rsidRPr="00EB743D">
        <w:rPr>
          <w:rFonts w:eastAsiaTheme="majorEastAsia"/>
        </w:rPr>
        <w:noBreakHyphen/>
        <w:t>driven and territorially adapted environmental policies</w:t>
      </w:r>
      <w:r w:rsidRPr="00EB743D">
        <w:t>. Social</w:t>
      </w:r>
      <w:r w:rsidRPr="00EB743D">
        <w:noBreakHyphen/>
        <w:t xml:space="preserve">partner organisations recognised conceptual alignment with EU sustainability objectives but highlighted implementation difficulties, including the risk that environmental requirements become </w:t>
      </w:r>
      <w:r w:rsidRPr="00EB743D">
        <w:rPr>
          <w:rFonts w:eastAsiaTheme="majorEastAsia"/>
        </w:rPr>
        <w:t>burdens rather than levers for transformation</w:t>
      </w:r>
      <w:r w:rsidRPr="00EB743D">
        <w:t>, and they also pointed to weak social</w:t>
      </w:r>
      <w:r w:rsidRPr="00EB743D">
        <w:noBreakHyphen/>
        <w:t xml:space="preserve">inclusion outcomes. Producer bodies indicated that national sustainability instruments often fail to deliver added value for certified products and have </w:t>
      </w:r>
      <w:r w:rsidRPr="00EB743D">
        <w:rPr>
          <w:rFonts w:eastAsiaTheme="majorEastAsia"/>
        </w:rPr>
        <w:t>limited economic impact</w:t>
      </w:r>
      <w:r w:rsidRPr="00EB743D">
        <w:t>, and they noted that social</w:t>
      </w:r>
      <w:r w:rsidRPr="00EB743D">
        <w:noBreakHyphen/>
        <w:t>inclusion tools remain less effective than environmental ones.</w:t>
      </w:r>
    </w:p>
    <w:p w:rsidRPr="00EB743D" w:rsidR="00C02892" w:rsidP="00C02892" w:rsidRDefault="00C02892" w14:paraId="7B5E613E" w14:textId="77777777">
      <w:pPr>
        <w:spacing w:before="120" w:after="120" w:line="360" w:lineRule="auto"/>
        <w:contextualSpacing/>
      </w:pPr>
    </w:p>
    <w:p w:rsidRPr="00EB743D" w:rsidR="00C02892" w:rsidP="00C02892" w:rsidRDefault="00C02892" w14:paraId="6EC57105" w14:textId="77777777">
      <w:pPr>
        <w:spacing w:before="120" w:after="120" w:line="360" w:lineRule="auto"/>
        <w:contextualSpacing/>
        <w:rPr>
          <w:b/>
          <w:bCs/>
          <w:u w:val="single"/>
        </w:rPr>
      </w:pPr>
      <w:r w:rsidRPr="00EB743D">
        <w:rPr>
          <w:rFonts w:eastAsiaTheme="majorEastAsia"/>
          <w:b/>
          <w:bCs/>
          <w:u w:val="single"/>
        </w:rPr>
        <w:t xml:space="preserve">Romania </w:t>
      </w:r>
    </w:p>
    <w:p w:rsidRPr="00EB743D" w:rsidR="00C02892" w:rsidP="00C02892" w:rsidRDefault="00C02892" w14:paraId="278DC36E" w14:textId="77777777">
      <w:pPr>
        <w:spacing w:before="120" w:after="120" w:line="360" w:lineRule="auto"/>
        <w:contextualSpacing/>
        <w:rPr>
          <w:b/>
          <w:bCs/>
          <w:i/>
          <w:iCs/>
        </w:rPr>
      </w:pPr>
      <w:r w:rsidRPr="00EB743D">
        <w:rPr>
          <w:b/>
          <w:bCs/>
          <w:i/>
          <w:iCs/>
          <w:lang w:val="fr-BE"/>
        </w:rPr>
        <w:t xml:space="preserve">In brief: </w:t>
      </w:r>
    </w:p>
    <w:p w:rsidRPr="00EB743D" w:rsidR="00C02892" w:rsidP="008338C6" w:rsidRDefault="00C02892" w14:paraId="048F1B1F" w14:textId="77777777">
      <w:pPr>
        <w:numPr>
          <w:ilvl w:val="0"/>
          <w:numId w:val="54"/>
        </w:numPr>
        <w:spacing w:before="120" w:after="120" w:line="360" w:lineRule="auto"/>
        <w:contextualSpacing/>
        <w:rPr>
          <w:i/>
          <w:iCs/>
        </w:rPr>
      </w:pPr>
      <w:r w:rsidRPr="00EB743D">
        <w:rPr>
          <w:rFonts w:eastAsiaTheme="majorEastAsia"/>
          <w:b/>
          <w:bCs/>
          <w:i/>
          <w:iCs/>
        </w:rPr>
        <w:t>Eco</w:t>
      </w:r>
      <w:r w:rsidRPr="00EB743D">
        <w:rPr>
          <w:rFonts w:eastAsiaTheme="majorEastAsia"/>
          <w:b/>
          <w:bCs/>
          <w:i/>
          <w:iCs/>
        </w:rPr>
        <w:noBreakHyphen/>
        <w:t>schemes difficult in drought</w:t>
      </w:r>
      <w:r w:rsidRPr="00EB743D">
        <w:rPr>
          <w:rFonts w:eastAsiaTheme="majorEastAsia"/>
          <w:b/>
          <w:bCs/>
          <w:i/>
          <w:iCs/>
        </w:rPr>
        <w:noBreakHyphen/>
        <w:t>prone regions lacking irrigation</w:t>
      </w:r>
    </w:p>
    <w:p w:rsidRPr="00EB743D" w:rsidR="00C02892" w:rsidP="008338C6" w:rsidRDefault="00C02892" w14:paraId="011024AB" w14:textId="77777777">
      <w:pPr>
        <w:numPr>
          <w:ilvl w:val="0"/>
          <w:numId w:val="54"/>
        </w:numPr>
        <w:spacing w:before="120" w:after="120" w:line="360" w:lineRule="auto"/>
        <w:contextualSpacing/>
        <w:rPr>
          <w:i/>
          <w:iCs/>
        </w:rPr>
      </w:pPr>
      <w:r w:rsidRPr="00EB743D">
        <w:rPr>
          <w:rFonts w:eastAsiaTheme="majorEastAsia"/>
          <w:b/>
          <w:bCs/>
          <w:i/>
          <w:iCs/>
        </w:rPr>
        <w:t>Environmental goals must reflect agro</w:t>
      </w:r>
      <w:r w:rsidRPr="00EB743D">
        <w:rPr>
          <w:rFonts w:eastAsiaTheme="majorEastAsia"/>
          <w:b/>
          <w:bCs/>
          <w:i/>
          <w:iCs/>
        </w:rPr>
        <w:noBreakHyphen/>
        <w:t>ecological diversity</w:t>
      </w:r>
    </w:p>
    <w:p w:rsidRPr="00EB743D" w:rsidR="00C02892" w:rsidP="008338C6" w:rsidRDefault="00C02892" w14:paraId="635B74A2" w14:textId="77777777">
      <w:pPr>
        <w:numPr>
          <w:ilvl w:val="0"/>
          <w:numId w:val="54"/>
        </w:numPr>
        <w:spacing w:before="120" w:after="120" w:line="360" w:lineRule="auto"/>
        <w:contextualSpacing/>
        <w:rPr>
          <w:i/>
          <w:iCs/>
        </w:rPr>
      </w:pPr>
      <w:r w:rsidRPr="00EB743D">
        <w:rPr>
          <w:rFonts w:eastAsiaTheme="majorEastAsia"/>
          <w:b/>
          <w:bCs/>
          <w:i/>
          <w:iCs/>
        </w:rPr>
        <w:t>Associations and cooperatives as drivers of inclusion &amp; sustainability</w:t>
      </w:r>
    </w:p>
    <w:p w:rsidRPr="00EB743D" w:rsidR="00C02892" w:rsidP="008338C6" w:rsidRDefault="00C02892" w14:paraId="469653C1" w14:textId="77777777">
      <w:pPr>
        <w:numPr>
          <w:ilvl w:val="0"/>
          <w:numId w:val="54"/>
        </w:numPr>
        <w:spacing w:before="120" w:after="120" w:line="360" w:lineRule="auto"/>
        <w:contextualSpacing/>
        <w:rPr>
          <w:i/>
          <w:iCs/>
        </w:rPr>
      </w:pPr>
      <w:r w:rsidRPr="00EB743D">
        <w:rPr>
          <w:rFonts w:eastAsiaTheme="majorEastAsia"/>
          <w:b/>
          <w:bCs/>
          <w:i/>
          <w:iCs/>
        </w:rPr>
        <w:t>Need for profitability thresholds and conditional subsidies</w:t>
      </w:r>
    </w:p>
    <w:p w:rsidRPr="00EB743D" w:rsidR="00C02892" w:rsidP="00C02892" w:rsidRDefault="00C02892" w14:paraId="1017DD72" w14:textId="77777777">
      <w:pPr>
        <w:spacing w:before="120" w:after="120" w:line="360" w:lineRule="auto"/>
        <w:ind w:left="720"/>
        <w:contextualSpacing/>
        <w:rPr>
          <w:b/>
          <w:bCs/>
        </w:rPr>
      </w:pPr>
    </w:p>
    <w:p w:rsidRPr="00EB743D" w:rsidR="00C02892" w:rsidP="00C02892" w:rsidRDefault="00C02892" w14:paraId="7E971914" w14:textId="77777777">
      <w:pPr>
        <w:spacing w:before="120" w:after="120" w:line="360" w:lineRule="auto"/>
        <w:contextualSpacing/>
      </w:pPr>
      <w:r w:rsidRPr="00EB743D">
        <w:t>Stakeholders in Romania generally recognised that CAP instruments are expected to contribute to broader EU objectives such as environmental sustainability, climate action and social inclusion, but they raised questions about how these ambitions translate into practice. Farmers’ organisations and NGOs mentioned that eco</w:t>
      </w:r>
      <w:r w:rsidRPr="00EB743D">
        <w:noBreakHyphen/>
        <w:t>schemes and agri</w:t>
      </w:r>
      <w:r w:rsidRPr="00EB743D">
        <w:noBreakHyphen/>
        <w:t xml:space="preserve">environmental obligations can be </w:t>
      </w:r>
      <w:r w:rsidRPr="00EB743D">
        <w:rPr>
          <w:rFonts w:eastAsiaTheme="majorEastAsia"/>
        </w:rPr>
        <w:t>difficult to implement</w:t>
      </w:r>
      <w:r w:rsidRPr="00EB743D">
        <w:t xml:space="preserve"> in regions suffering from recurring drought or lacking irrigation infrastructure, and argued that environmental requirements should be made more flexible and better adapted to the </w:t>
      </w:r>
      <w:r w:rsidRPr="00EB743D">
        <w:rPr>
          <w:rFonts w:eastAsiaTheme="majorEastAsia"/>
        </w:rPr>
        <w:t>diverse agro</w:t>
      </w:r>
      <w:r w:rsidRPr="00EB743D">
        <w:rPr>
          <w:rFonts w:eastAsiaTheme="majorEastAsia"/>
        </w:rPr>
        <w:noBreakHyphen/>
        <w:t>ecological conditions</w:t>
      </w:r>
      <w:r w:rsidRPr="00EB743D">
        <w:t xml:space="preserve"> within the country, so that EU environmental goals can be pursued without imposing unrealistic burdens on farmers in particularly vulnerable regions.</w:t>
      </w:r>
    </w:p>
    <w:p w:rsidRPr="00EB743D" w:rsidR="00C02892" w:rsidP="00C02892" w:rsidRDefault="00C02892" w14:paraId="05AA1D17" w14:textId="77777777">
      <w:pPr>
        <w:spacing w:before="120" w:after="120" w:line="360" w:lineRule="auto"/>
        <w:contextualSpacing/>
      </w:pPr>
      <w:r w:rsidRPr="00EB743D">
        <w:t xml:space="preserve">In the written contribution, a cooperative representative in Romania argued that investing in </w:t>
      </w:r>
      <w:r w:rsidRPr="00EB743D">
        <w:rPr>
          <w:rFonts w:eastAsiaTheme="majorEastAsia"/>
        </w:rPr>
        <w:t>economically oriented associations</w:t>
      </w:r>
      <w:r w:rsidRPr="00EB743D">
        <w:t xml:space="preserve"> helps create conditions for agricultural sustainability and social inclusion by enabling collective investments, stable employment and more equitable distribution of value added. The contribution further highlighted structural trends toward fewer, larger farms and contended that small and medium</w:t>
      </w:r>
      <w:r w:rsidRPr="00EB743D">
        <w:noBreakHyphen/>
        <w:t xml:space="preserve">sized farms can remain viable and contribute to social inclusion in rural areas only by </w:t>
      </w:r>
      <w:r w:rsidRPr="00EB743D">
        <w:rPr>
          <w:rFonts w:eastAsiaTheme="majorEastAsia"/>
        </w:rPr>
        <w:t>associating</w:t>
      </w:r>
      <w:r w:rsidRPr="00EB743D">
        <w:t>, including with larger farms, in professionally managed cooperatives that focus on niche and value</w:t>
      </w:r>
      <w:r w:rsidRPr="00EB743D">
        <w:noBreakHyphen/>
        <w:t xml:space="preserve">added products. It called for mechanisms, developed together with national agricultural science institutions, to determine </w:t>
      </w:r>
      <w:r w:rsidRPr="00EB743D">
        <w:rPr>
          <w:rFonts w:eastAsiaTheme="majorEastAsia"/>
        </w:rPr>
        <w:t>minimum profitability thresholds</w:t>
      </w:r>
      <w:r w:rsidRPr="00EB743D">
        <w:t xml:space="preserve"> and to </w:t>
      </w:r>
      <w:r w:rsidRPr="00EB743D">
        <w:rPr>
          <w:rFonts w:eastAsiaTheme="majorEastAsia"/>
        </w:rPr>
        <w:t>condition subsidies accordingly</w:t>
      </w:r>
      <w:r w:rsidRPr="00EB743D">
        <w:t xml:space="preserve"> in order to ensure long</w:t>
      </w:r>
      <w:r w:rsidRPr="00EB743D">
        <w:noBreakHyphen/>
        <w:t>term sustainability in line with EU objectives.</w:t>
      </w:r>
    </w:p>
    <w:p w:rsidRPr="00EB743D" w:rsidR="00C02892" w:rsidP="00C02892" w:rsidRDefault="00C02892" w14:paraId="6A2AA28A" w14:textId="77777777">
      <w:pPr>
        <w:spacing w:before="120" w:after="120" w:line="360" w:lineRule="auto"/>
        <w:contextualSpacing/>
      </w:pPr>
    </w:p>
    <w:p w:rsidRPr="00EB743D" w:rsidR="00C02892" w:rsidP="00C02892" w:rsidRDefault="00C02892" w14:paraId="00AA8844" w14:textId="77777777">
      <w:pPr>
        <w:spacing w:before="120" w:after="120" w:line="360" w:lineRule="auto"/>
        <w:contextualSpacing/>
        <w:rPr>
          <w:b/>
          <w:bCs/>
          <w:u w:val="single"/>
          <w:lang w:val="fr-BE"/>
        </w:rPr>
      </w:pPr>
      <w:r w:rsidRPr="00EB743D">
        <w:rPr>
          <w:rFonts w:eastAsiaTheme="majorEastAsia"/>
          <w:b/>
          <w:bCs/>
          <w:u w:val="single"/>
        </w:rPr>
        <w:t xml:space="preserve">Spain </w:t>
      </w:r>
    </w:p>
    <w:p w:rsidRPr="00EB743D" w:rsidR="00C02892" w:rsidP="00C02892" w:rsidRDefault="00C02892" w14:paraId="293A3D0C" w14:textId="77777777">
      <w:pPr>
        <w:spacing w:before="120" w:after="120" w:line="360" w:lineRule="auto"/>
        <w:contextualSpacing/>
        <w:rPr>
          <w:b/>
          <w:bCs/>
          <w:i/>
          <w:iCs/>
          <w:lang w:val="fr-BE"/>
        </w:rPr>
      </w:pPr>
      <w:r w:rsidRPr="00EB743D">
        <w:rPr>
          <w:b/>
          <w:bCs/>
          <w:i/>
          <w:iCs/>
          <w:lang w:val="fr-BE"/>
        </w:rPr>
        <w:t xml:space="preserve">In brief: </w:t>
      </w:r>
    </w:p>
    <w:p w:rsidRPr="00EB743D" w:rsidR="00C02892" w:rsidP="008338C6" w:rsidRDefault="00C02892" w14:paraId="3A44AC82" w14:textId="77777777">
      <w:pPr>
        <w:numPr>
          <w:ilvl w:val="0"/>
          <w:numId w:val="55"/>
        </w:numPr>
        <w:spacing w:before="120" w:after="120" w:line="360" w:lineRule="auto"/>
        <w:contextualSpacing/>
        <w:rPr>
          <w:i/>
          <w:iCs/>
        </w:rPr>
      </w:pPr>
      <w:r w:rsidRPr="00EB743D">
        <w:rPr>
          <w:rFonts w:eastAsiaTheme="majorEastAsia"/>
          <w:b/>
          <w:bCs/>
          <w:i/>
          <w:iCs/>
        </w:rPr>
        <w:t>CAP reflects Green Deal and social</w:t>
      </w:r>
      <w:r w:rsidRPr="00EB743D">
        <w:rPr>
          <w:rFonts w:eastAsiaTheme="majorEastAsia"/>
          <w:b/>
          <w:bCs/>
          <w:i/>
          <w:iCs/>
        </w:rPr>
        <w:noBreakHyphen/>
        <w:t>rights priorities</w:t>
      </w:r>
    </w:p>
    <w:p w:rsidRPr="00EB743D" w:rsidR="00C02892" w:rsidP="008338C6" w:rsidRDefault="00C02892" w14:paraId="779AD093" w14:textId="77777777">
      <w:pPr>
        <w:numPr>
          <w:ilvl w:val="0"/>
          <w:numId w:val="55"/>
        </w:numPr>
        <w:spacing w:before="120" w:after="120" w:line="360" w:lineRule="auto"/>
        <w:contextualSpacing/>
        <w:rPr>
          <w:i/>
          <w:iCs/>
        </w:rPr>
      </w:pPr>
      <w:r w:rsidRPr="00EB743D">
        <w:rPr>
          <w:rFonts w:eastAsiaTheme="majorEastAsia"/>
          <w:b/>
          <w:bCs/>
          <w:i/>
          <w:iCs/>
        </w:rPr>
        <w:t>Need for clear incentives, advisory support and realistic timetables</w:t>
      </w:r>
    </w:p>
    <w:p w:rsidRPr="00EB743D" w:rsidR="00C02892" w:rsidP="008338C6" w:rsidRDefault="00C02892" w14:paraId="09409BBB" w14:textId="77777777">
      <w:pPr>
        <w:numPr>
          <w:ilvl w:val="0"/>
          <w:numId w:val="55"/>
        </w:numPr>
        <w:spacing w:before="120" w:after="120" w:line="360" w:lineRule="auto"/>
        <w:contextualSpacing/>
        <w:rPr>
          <w:i/>
          <w:iCs/>
        </w:rPr>
      </w:pPr>
      <w:r w:rsidRPr="00EB743D">
        <w:rPr>
          <w:rFonts w:eastAsiaTheme="majorEastAsia"/>
          <w:b/>
          <w:bCs/>
          <w:i/>
          <w:iCs/>
        </w:rPr>
        <w:t>Environmental measures sometimes poorly adapted to local climate</w:t>
      </w:r>
    </w:p>
    <w:p w:rsidRPr="00EB743D" w:rsidR="00C02892" w:rsidP="008338C6" w:rsidRDefault="00C02892" w14:paraId="0EA30005" w14:textId="77777777">
      <w:pPr>
        <w:numPr>
          <w:ilvl w:val="0"/>
          <w:numId w:val="55"/>
        </w:numPr>
        <w:spacing w:before="120" w:after="120" w:line="360" w:lineRule="auto"/>
        <w:contextualSpacing/>
        <w:rPr>
          <w:i/>
          <w:iCs/>
        </w:rPr>
      </w:pPr>
      <w:r w:rsidRPr="00EB743D">
        <w:rPr>
          <w:rFonts w:eastAsiaTheme="majorEastAsia"/>
          <w:b/>
          <w:bCs/>
          <w:i/>
          <w:iCs/>
        </w:rPr>
        <w:t>Stronger gender and social</w:t>
      </w:r>
      <w:r w:rsidRPr="00EB743D">
        <w:rPr>
          <w:rFonts w:eastAsiaTheme="majorEastAsia"/>
          <w:b/>
          <w:bCs/>
          <w:i/>
          <w:iCs/>
        </w:rPr>
        <w:noBreakHyphen/>
        <w:t>inclusion integration improving but uneven</w:t>
      </w:r>
    </w:p>
    <w:p w:rsidRPr="00EB743D" w:rsidR="00C02892" w:rsidP="008338C6" w:rsidRDefault="00C02892" w14:paraId="1E44844E" w14:textId="77777777">
      <w:pPr>
        <w:numPr>
          <w:ilvl w:val="0"/>
          <w:numId w:val="55"/>
        </w:numPr>
        <w:spacing w:before="120" w:after="120" w:line="360" w:lineRule="auto"/>
        <w:contextualSpacing/>
        <w:rPr>
          <w:i/>
          <w:iCs/>
        </w:rPr>
      </w:pPr>
      <w:r w:rsidRPr="00EB743D">
        <w:rPr>
          <w:rFonts w:eastAsiaTheme="majorEastAsia"/>
          <w:b/>
          <w:bCs/>
          <w:i/>
          <w:iCs/>
        </w:rPr>
        <w:t>Evaluation must consider behavioural and territorial outcomes</w:t>
      </w:r>
    </w:p>
    <w:p w:rsidRPr="00EB743D" w:rsidR="00C02892" w:rsidP="00C02892" w:rsidRDefault="00C02892" w14:paraId="45945890" w14:textId="77777777">
      <w:pPr>
        <w:spacing w:before="120" w:after="120" w:line="360" w:lineRule="auto"/>
        <w:ind w:left="720"/>
        <w:contextualSpacing/>
        <w:rPr>
          <w:b/>
          <w:bCs/>
        </w:rPr>
      </w:pPr>
    </w:p>
    <w:p w:rsidRPr="00EB743D" w:rsidR="00C02892" w:rsidP="00C02892" w:rsidRDefault="00C02892" w14:paraId="671656F0" w14:textId="77777777">
      <w:pPr>
        <w:spacing w:before="120" w:after="120" w:line="360" w:lineRule="auto"/>
        <w:contextualSpacing/>
      </w:pPr>
      <w:r w:rsidRPr="00EB743D">
        <w:t>In Spain, public authorities and stakeholders from the agrifood chain, social partners and civil</w:t>
      </w:r>
      <w:r w:rsidRPr="00EB743D">
        <w:noBreakHyphen/>
        <w:t>society organisations generally agreed that the current CAP reflects key EU</w:t>
      </w:r>
      <w:r w:rsidRPr="00EB743D">
        <w:noBreakHyphen/>
        <w:t xml:space="preserve">level priorities on sustainability and social inclusion. They highlighted the </w:t>
      </w:r>
      <w:r w:rsidRPr="00EB743D">
        <w:rPr>
          <w:rFonts w:eastAsiaTheme="majorEastAsia"/>
        </w:rPr>
        <w:t>enhanced environmental architecture</w:t>
      </w:r>
      <w:r w:rsidRPr="00EB743D">
        <w:t>, eco</w:t>
      </w:r>
      <w:r w:rsidRPr="00EB743D">
        <w:noBreakHyphen/>
        <w:t>schemes, agri</w:t>
      </w:r>
      <w:r w:rsidRPr="00EB743D">
        <w:noBreakHyphen/>
        <w:t>environment</w:t>
      </w:r>
      <w:r w:rsidRPr="00EB743D">
        <w:noBreakHyphen/>
        <w:t xml:space="preserve">climate commitments and the introduction of </w:t>
      </w:r>
      <w:r w:rsidRPr="00EB743D">
        <w:rPr>
          <w:rFonts w:eastAsiaTheme="majorEastAsia"/>
        </w:rPr>
        <w:t>social conditionality</w:t>
      </w:r>
      <w:r w:rsidRPr="00EB743D">
        <w:t xml:space="preserve"> as examples of how Green Deal and European Pillar of Social Rights objectives have been integrated into agricultural policy. At the same time, they emphasised that achieving these goals requires </w:t>
      </w:r>
      <w:r w:rsidRPr="00EB743D">
        <w:rPr>
          <w:rFonts w:eastAsiaTheme="majorEastAsia"/>
        </w:rPr>
        <w:t>realistic implementation timetables, clear incentives, adequate training and advisory support</w:t>
      </w:r>
      <w:r w:rsidRPr="00EB743D">
        <w:t>, and simplification measures to ensure that rules do not conflict with local realities or overburden farmers and administrations.</w:t>
      </w:r>
    </w:p>
    <w:p w:rsidRPr="00EB743D" w:rsidR="00C02892" w:rsidP="00C02892" w:rsidRDefault="00C02892" w14:paraId="5F123217" w14:textId="77777777">
      <w:pPr>
        <w:spacing w:before="120" w:after="120" w:line="360" w:lineRule="auto"/>
        <w:contextualSpacing/>
      </w:pPr>
      <w:r w:rsidRPr="00EB743D">
        <w:t xml:space="preserve">A regional public authority from a Mediterranean region recognised that environmental and social objectives are central to EU strategies and are formally reflected in the CAP, but observed that the </w:t>
      </w:r>
      <w:r w:rsidRPr="00EB743D">
        <w:rPr>
          <w:rFonts w:eastAsiaTheme="majorEastAsia"/>
        </w:rPr>
        <w:t>pace and design of implementation</w:t>
      </w:r>
      <w:r w:rsidRPr="00EB743D">
        <w:t xml:space="preserve"> can create difficulties when environmental measures are not fully adapted to </w:t>
      </w:r>
      <w:r w:rsidRPr="00EB743D">
        <w:rPr>
          <w:rFonts w:eastAsiaTheme="majorEastAsia"/>
        </w:rPr>
        <w:t>local climatic conditions</w:t>
      </w:r>
      <w:r w:rsidRPr="00EB743D">
        <w:t xml:space="preserve"> or when administrative requirements become overly burdensome. This authority called for more </w:t>
      </w:r>
      <w:r w:rsidRPr="00EB743D">
        <w:rPr>
          <w:rFonts w:eastAsiaTheme="majorEastAsia"/>
        </w:rPr>
        <w:t>flexible and incentive</w:t>
      </w:r>
      <w:r w:rsidRPr="00EB743D">
        <w:rPr>
          <w:rFonts w:eastAsiaTheme="majorEastAsia"/>
        </w:rPr>
        <w:noBreakHyphen/>
        <w:t>based approaches</w:t>
      </w:r>
      <w:r w:rsidRPr="00EB743D">
        <w:t xml:space="preserve"> that reconcile environmental ambition with economic viability and acknowledge the specificities of Mediterranean agriculture, including its vulnerability to </w:t>
      </w:r>
      <w:r w:rsidRPr="00EB743D">
        <w:rPr>
          <w:rFonts w:eastAsiaTheme="majorEastAsia"/>
        </w:rPr>
        <w:t>drought and climate variability</w:t>
      </w:r>
      <w:r w:rsidRPr="00EB743D">
        <w:t>.</w:t>
      </w:r>
    </w:p>
    <w:p w:rsidRPr="00EB743D" w:rsidR="00C02892" w:rsidP="00C02892" w:rsidRDefault="00C02892" w14:paraId="581894B0" w14:textId="77777777">
      <w:pPr>
        <w:spacing w:before="120" w:after="120" w:line="360" w:lineRule="auto"/>
        <w:contextualSpacing/>
      </w:pPr>
      <w:r w:rsidRPr="00EB743D">
        <w:t xml:space="preserve">National public authorities stated that the environmental architecture of the CAP is one of the strongest EU initiatives contributing to sustainability and that the policy places particular emphasis on </w:t>
      </w:r>
      <w:r w:rsidRPr="00EB743D">
        <w:rPr>
          <w:rFonts w:eastAsiaTheme="majorEastAsia"/>
        </w:rPr>
        <w:t>social inclusion and support for young people and women</w:t>
      </w:r>
      <w:r w:rsidRPr="00EB743D">
        <w:t>, notably through gender</w:t>
      </w:r>
      <w:r w:rsidRPr="00EB743D">
        <w:noBreakHyphen/>
        <w:t xml:space="preserve">sensitive measures providing additional financing for female young farmers. They considered CAP instruments pertinent compared to other EU and national programmes but recognised that the policy remains </w:t>
      </w:r>
      <w:r w:rsidRPr="00EB743D">
        <w:rPr>
          <w:rFonts w:eastAsiaTheme="majorEastAsia"/>
        </w:rPr>
        <w:t>bureaucratic and sometimes insufficiently flexible</w:t>
      </w:r>
      <w:r w:rsidRPr="00EB743D">
        <w:t xml:space="preserve"> in implementation.</w:t>
      </w:r>
    </w:p>
    <w:p w:rsidRPr="00EB743D" w:rsidR="00C02892" w:rsidP="00C02892" w:rsidRDefault="00C02892" w14:paraId="420D1933" w14:textId="77777777">
      <w:pPr>
        <w:spacing w:before="120" w:after="120" w:line="360" w:lineRule="auto"/>
        <w:contextualSpacing/>
      </w:pPr>
      <w:r w:rsidRPr="00EB743D">
        <w:t>Spanish social partners and civil</w:t>
      </w:r>
      <w:r w:rsidRPr="00EB743D">
        <w:noBreakHyphen/>
        <w:t xml:space="preserve">society organisations working on gender and social issues noted that the increased attention to </w:t>
      </w:r>
      <w:r w:rsidRPr="00EB743D">
        <w:rPr>
          <w:rFonts w:eastAsiaTheme="majorEastAsia"/>
        </w:rPr>
        <w:t>gender equality and social aspects</w:t>
      </w:r>
      <w:r w:rsidRPr="00EB743D">
        <w:t xml:space="preserve"> in the CAP has led to positive developments, such as the inclusion of gender equality under specific objectives and the introduction of diagnostic and corrective measures in both direct payments and rural</w:t>
      </w:r>
      <w:r w:rsidRPr="00EB743D">
        <w:noBreakHyphen/>
        <w:t xml:space="preserve">development interventions. They highlighted that Spain’s experience shows how sustained advocacy and collaboration between agricultural and equality ministries can lead to </w:t>
      </w:r>
      <w:r w:rsidRPr="00EB743D">
        <w:rPr>
          <w:rFonts w:eastAsiaTheme="majorEastAsia"/>
        </w:rPr>
        <w:t>concrete integration of gender considerations</w:t>
      </w:r>
      <w:r w:rsidRPr="00EB743D">
        <w:t xml:space="preserve"> into policy design, and suggested that similar efforts would be needed at EU level to ensure consistent implementation of social</w:t>
      </w:r>
      <w:r w:rsidRPr="00EB743D">
        <w:noBreakHyphen/>
        <w:t>inclusion goals across Member States.</w:t>
      </w:r>
    </w:p>
    <w:p w:rsidRPr="00EB743D" w:rsidR="00C02892" w:rsidP="00C02892" w:rsidRDefault="00C02892" w14:paraId="0B8C9DA3" w14:textId="77777777">
      <w:pPr>
        <w:spacing w:before="120" w:after="120" w:line="360" w:lineRule="auto"/>
        <w:contextualSpacing/>
      </w:pPr>
      <w:r w:rsidRPr="00EB743D">
        <w:t>Several civil</w:t>
      </w:r>
      <w:r w:rsidRPr="00EB743D">
        <w:noBreakHyphen/>
        <w:t xml:space="preserve">society organisations pointed out that the transition towards </w:t>
      </w:r>
      <w:r w:rsidRPr="00EB743D">
        <w:rPr>
          <w:rFonts w:eastAsiaTheme="majorEastAsia"/>
        </w:rPr>
        <w:t>fairer, more climate</w:t>
      </w:r>
      <w:r w:rsidRPr="00EB743D">
        <w:rPr>
          <w:rFonts w:eastAsiaTheme="majorEastAsia"/>
        </w:rPr>
        <w:noBreakHyphen/>
        <w:t>smart and socially sustainable food systems</w:t>
      </w:r>
      <w:r w:rsidRPr="00EB743D">
        <w:t xml:space="preserve"> requires not only funding but also </w:t>
      </w:r>
      <w:r w:rsidRPr="00EB743D">
        <w:rPr>
          <w:rFonts w:eastAsiaTheme="majorEastAsia"/>
        </w:rPr>
        <w:t>trust, policy coherence, simplification and attention to how instruments function in practice</w:t>
      </w:r>
      <w:r w:rsidRPr="00EB743D">
        <w:t xml:space="preserve"> for different categories of farmers and rural actors. They suggested that evaluation frameworks should therefore consider not only formal compliance with EU goals but also </w:t>
      </w:r>
      <w:r w:rsidRPr="00EB743D">
        <w:rPr>
          <w:rFonts w:eastAsiaTheme="majorEastAsia"/>
        </w:rPr>
        <w:t>socioeconomic outcomes, behavioural changes and governance quality</w:t>
      </w:r>
      <w:r w:rsidRPr="00EB743D">
        <w:t>, in line with the Green Deal and social</w:t>
      </w:r>
      <w:r w:rsidRPr="00EB743D">
        <w:noBreakHyphen/>
        <w:t>inclusion objectives.</w:t>
      </w:r>
    </w:p>
    <w:p w:rsidRPr="00D43636" w:rsidR="000C69C6" w:rsidP="00522A18" w:rsidRDefault="000C69C6" w14:paraId="0EE94248" w14:textId="77777777">
      <w:pPr>
        <w:spacing w:before="120" w:after="120" w:line="360" w:lineRule="auto"/>
        <w:rPr>
          <w:lang w:val="en-GB"/>
        </w:rPr>
      </w:pPr>
    </w:p>
    <w:p w:rsidRPr="00D43636" w:rsidR="008338C6" w:rsidP="00522A18" w:rsidRDefault="008338C6" w14:paraId="1AA4DD57" w14:textId="77777777">
      <w:pPr>
        <w:spacing w:before="120" w:after="120" w:line="360" w:lineRule="auto"/>
        <w:rPr>
          <w:lang w:val="en-GB"/>
        </w:rPr>
      </w:pPr>
    </w:p>
    <w:p w:rsidRPr="008338C6" w:rsidR="008338C6" w:rsidP="008338C6" w:rsidRDefault="00DF50C6" w14:paraId="4E1482A4" w14:textId="215631A8">
      <w:pPr>
        <w:pStyle w:val="Heading2"/>
        <w:spacing w:before="120" w:after="120" w:line="360" w:lineRule="auto"/>
        <w:ind w:left="720"/>
        <w:rPr>
          <w:i/>
          <w:iCs/>
          <w:lang w:val="en-GB"/>
        </w:rPr>
      </w:pPr>
      <w:bookmarkStart w:name="_Toc224750052" w:id="41"/>
      <w:r w:rsidRPr="004F3938">
        <w:rPr>
          <w:i/>
          <w:iCs/>
          <w:lang w:val="en-GB"/>
        </w:rPr>
        <w:t>Social Conditionality and Working Conditions</w:t>
      </w:r>
      <w:bookmarkEnd w:id="41"/>
    </w:p>
    <w:p w:rsidRPr="00EB743D" w:rsidR="008338C6" w:rsidP="008338C6" w:rsidRDefault="008338C6" w14:paraId="2AA7E786" w14:textId="5C8706D2">
      <w:pPr>
        <w:spacing w:before="120" w:after="120" w:line="360" w:lineRule="auto"/>
        <w:contextualSpacing/>
        <w:rPr>
          <w:b/>
          <w:bCs/>
          <w:u w:val="single"/>
        </w:rPr>
      </w:pPr>
      <w:r w:rsidRPr="00EB743D">
        <w:rPr>
          <w:rFonts w:eastAsiaTheme="majorEastAsia"/>
          <w:b/>
          <w:bCs/>
          <w:u w:val="single"/>
        </w:rPr>
        <w:t xml:space="preserve">Austria </w:t>
      </w:r>
    </w:p>
    <w:p w:rsidRPr="00EB743D" w:rsidR="008338C6" w:rsidP="008338C6" w:rsidRDefault="008338C6" w14:paraId="0669D1F4" w14:textId="77777777">
      <w:pPr>
        <w:spacing w:before="120" w:after="120" w:line="360" w:lineRule="auto"/>
        <w:contextualSpacing/>
        <w:rPr>
          <w:b/>
          <w:bCs/>
          <w:i/>
          <w:iCs/>
          <w:lang w:val="fr-BE"/>
        </w:rPr>
      </w:pPr>
      <w:r w:rsidRPr="00EB743D">
        <w:rPr>
          <w:b/>
          <w:bCs/>
          <w:i/>
          <w:iCs/>
          <w:lang w:val="fr-BE"/>
        </w:rPr>
        <w:t xml:space="preserve">In brief: </w:t>
      </w:r>
    </w:p>
    <w:p w:rsidRPr="00EB743D" w:rsidR="008338C6" w:rsidP="008338C6" w:rsidRDefault="008338C6" w14:paraId="24A8420D" w14:textId="77777777">
      <w:pPr>
        <w:numPr>
          <w:ilvl w:val="0"/>
          <w:numId w:val="56"/>
        </w:numPr>
        <w:spacing w:before="120" w:after="120" w:line="360" w:lineRule="auto"/>
        <w:contextualSpacing/>
        <w:rPr>
          <w:i/>
          <w:iCs/>
        </w:rPr>
      </w:pPr>
      <w:r w:rsidRPr="00EB743D">
        <w:rPr>
          <w:rFonts w:eastAsiaTheme="majorEastAsia"/>
          <w:b/>
          <w:bCs/>
          <w:i/>
          <w:iCs/>
        </w:rPr>
        <w:t>Austria among first to implement social conditionality</w:t>
      </w:r>
    </w:p>
    <w:p w:rsidRPr="00EB743D" w:rsidR="008338C6" w:rsidP="008338C6" w:rsidRDefault="008338C6" w14:paraId="65FAC057" w14:textId="77777777">
      <w:pPr>
        <w:numPr>
          <w:ilvl w:val="0"/>
          <w:numId w:val="56"/>
        </w:numPr>
        <w:spacing w:before="120" w:after="120" w:line="360" w:lineRule="auto"/>
        <w:contextualSpacing/>
        <w:rPr>
          <w:i/>
          <w:iCs/>
        </w:rPr>
      </w:pPr>
      <w:r w:rsidRPr="00EB743D">
        <w:rPr>
          <w:rFonts w:eastAsiaTheme="majorEastAsia"/>
          <w:b/>
          <w:bCs/>
          <w:i/>
          <w:iCs/>
        </w:rPr>
        <w:t>High labour standards, limited violations</w:t>
      </w:r>
    </w:p>
    <w:p w:rsidRPr="00EB743D" w:rsidR="008338C6" w:rsidP="008338C6" w:rsidRDefault="008338C6" w14:paraId="5FB1BEB7" w14:textId="77777777">
      <w:pPr>
        <w:numPr>
          <w:ilvl w:val="0"/>
          <w:numId w:val="56"/>
        </w:numPr>
        <w:spacing w:before="120" w:after="120" w:line="360" w:lineRule="auto"/>
        <w:contextualSpacing/>
        <w:rPr>
          <w:i/>
          <w:iCs/>
        </w:rPr>
      </w:pPr>
      <w:r w:rsidRPr="00EB743D">
        <w:rPr>
          <w:rFonts w:eastAsiaTheme="majorEastAsia"/>
          <w:b/>
          <w:bCs/>
          <w:i/>
          <w:iCs/>
        </w:rPr>
        <w:t>Concerns about uneven EU-wide enforcement</w:t>
      </w:r>
    </w:p>
    <w:p w:rsidRPr="00EB743D" w:rsidR="008338C6" w:rsidP="008338C6" w:rsidRDefault="008338C6" w14:paraId="40EE6F03" w14:textId="77777777">
      <w:pPr>
        <w:numPr>
          <w:ilvl w:val="0"/>
          <w:numId w:val="56"/>
        </w:numPr>
        <w:spacing w:before="120" w:after="120" w:line="360" w:lineRule="auto"/>
        <w:contextualSpacing/>
        <w:rPr>
          <w:i/>
          <w:iCs/>
        </w:rPr>
      </w:pPr>
      <w:r w:rsidRPr="00EB743D">
        <w:rPr>
          <w:rFonts w:eastAsiaTheme="majorEastAsia"/>
          <w:b/>
          <w:bCs/>
          <w:i/>
          <w:iCs/>
        </w:rPr>
        <w:t>Risk of duplication of controls and administrative burden</w:t>
      </w:r>
    </w:p>
    <w:p w:rsidRPr="00EB743D" w:rsidR="008338C6" w:rsidP="008338C6" w:rsidRDefault="008338C6" w14:paraId="16259B96" w14:textId="77777777">
      <w:pPr>
        <w:numPr>
          <w:ilvl w:val="0"/>
          <w:numId w:val="56"/>
        </w:numPr>
        <w:spacing w:before="120" w:after="120" w:line="360" w:lineRule="auto"/>
        <w:contextualSpacing/>
        <w:rPr>
          <w:i/>
          <w:iCs/>
        </w:rPr>
      </w:pPr>
      <w:r w:rsidRPr="00EB743D">
        <w:rPr>
          <w:rFonts w:eastAsiaTheme="majorEastAsia"/>
          <w:b/>
          <w:bCs/>
          <w:i/>
          <w:iCs/>
        </w:rPr>
        <w:t>Need for proportionality and harmonisation</w:t>
      </w:r>
    </w:p>
    <w:p w:rsidRPr="00EB743D" w:rsidR="008338C6" w:rsidP="008338C6" w:rsidRDefault="008338C6" w14:paraId="3BCE86A2" w14:textId="77777777">
      <w:pPr>
        <w:spacing w:before="120" w:after="120" w:line="360" w:lineRule="auto"/>
        <w:ind w:left="720"/>
        <w:contextualSpacing/>
        <w:rPr>
          <w:b/>
          <w:bCs/>
        </w:rPr>
      </w:pPr>
    </w:p>
    <w:p w:rsidRPr="00EB743D" w:rsidR="008338C6" w:rsidP="008338C6" w:rsidRDefault="008338C6" w14:paraId="7D0FD714" w14:textId="624EF7F9">
      <w:pPr>
        <w:spacing w:before="120" w:after="120" w:line="360" w:lineRule="auto"/>
        <w:contextualSpacing/>
      </w:pPr>
      <w:r w:rsidRPr="00EB743D">
        <w:t xml:space="preserve">In Austria, stakeholders reported that the country was among the first Member States to implement </w:t>
      </w:r>
      <w:r w:rsidRPr="00EB743D">
        <w:rPr>
          <w:rFonts w:eastAsiaTheme="majorEastAsia"/>
        </w:rPr>
        <w:t>social conditionality</w:t>
      </w:r>
      <w:r w:rsidRPr="00EB743D">
        <w:t xml:space="preserve"> in the CAP framework. Social</w:t>
      </w:r>
      <w:r w:rsidRPr="00EB743D">
        <w:noBreakHyphen/>
        <w:t xml:space="preserve">partner organisations agreed that the national labour inspection and social partnership system functions comparatively well and that only </w:t>
      </w:r>
      <w:r w:rsidR="00D43636">
        <w:t>one</w:t>
      </w:r>
      <w:r w:rsidRPr="00EB743D">
        <w:t xml:space="preserve"> case of non</w:t>
      </w:r>
      <w:r w:rsidRPr="00EB743D">
        <w:noBreakHyphen/>
        <w:t xml:space="preserve">compliance have been reported, leading them to view social conditionality as relevant and necessary but with </w:t>
      </w:r>
      <w:r w:rsidRPr="00EB743D">
        <w:rPr>
          <w:rFonts w:eastAsiaTheme="majorEastAsia"/>
        </w:rPr>
        <w:t>modest additional impact</w:t>
      </w:r>
      <w:r w:rsidRPr="00EB743D">
        <w:t xml:space="preserve"> in a context where labour standards were already high. Labour representatives nonetheless expressed concerns about </w:t>
      </w:r>
      <w:r w:rsidRPr="00EB743D">
        <w:rPr>
          <w:rFonts w:eastAsiaTheme="majorEastAsia"/>
        </w:rPr>
        <w:t>EU</w:t>
      </w:r>
      <w:r w:rsidRPr="00EB743D">
        <w:rPr>
          <w:rFonts w:eastAsiaTheme="majorEastAsia"/>
        </w:rPr>
        <w:noBreakHyphen/>
        <w:t>level enforcement</w:t>
      </w:r>
      <w:r w:rsidRPr="00EB743D">
        <w:t>, arguing that reliance solely on national labour inspectorates may result in uneven implementation across Member States and could disadvantage producers in Austria who comply with stringent standards while competitors elsewhere face less rigorous enforcement.</w:t>
      </w:r>
    </w:p>
    <w:p w:rsidRPr="00EB743D" w:rsidR="008338C6" w:rsidP="008338C6" w:rsidRDefault="008338C6" w14:paraId="63BB1F7C" w14:textId="45ABD5D7">
      <w:pPr>
        <w:spacing w:before="120" w:after="120" w:line="360" w:lineRule="auto"/>
        <w:contextualSpacing/>
      </w:pPr>
      <w:r w:rsidRPr="00EB743D">
        <w:t xml:space="preserve">Agricultural representatives and public authorities questioned whether CAP is the most appropriate instrument to regulate labour conditions </w:t>
      </w:r>
      <w:r w:rsidRPr="00EB743D">
        <w:rPr>
          <w:rFonts w:eastAsiaTheme="majorEastAsia"/>
        </w:rPr>
        <w:t>beyond primary production</w:t>
      </w:r>
      <w:r w:rsidRPr="00EB743D">
        <w:t xml:space="preserve"> and expressed concern about potential duplication of controls and </w:t>
      </w:r>
      <w:r w:rsidRPr="00EB743D">
        <w:rPr>
          <w:rFonts w:eastAsiaTheme="majorEastAsia"/>
        </w:rPr>
        <w:t>additional administrative burdens</w:t>
      </w:r>
      <w:r w:rsidRPr="00EB743D">
        <w:t>, given that Austria already maintains a comprehensive labour and social</w:t>
      </w:r>
      <w:r w:rsidRPr="00EB743D">
        <w:noBreakHyphen/>
        <w:t>protection framework. Civil</w:t>
      </w:r>
      <w:r w:rsidRPr="00EB743D">
        <w:noBreakHyphen/>
        <w:t>society and agri</w:t>
      </w:r>
      <w:r w:rsidRPr="00EB743D">
        <w:noBreakHyphen/>
        <w:t xml:space="preserve">food chain actors noted that, in practice, high national labour standards mean that social conditionality has not significantly changed working conditions in Austria, and they stressed that </w:t>
      </w:r>
      <w:r w:rsidRPr="00EB743D">
        <w:rPr>
          <w:rFonts w:eastAsiaTheme="majorEastAsia"/>
        </w:rPr>
        <w:t>seasonal workers</w:t>
      </w:r>
      <w:r w:rsidRPr="00EB743D">
        <w:t xml:space="preserve"> are the group most affected by labour conditions and are already subject to frequent inspections. Overall, </w:t>
      </w:r>
      <w:r w:rsidRPr="00654A12">
        <w:rPr>
          <w:lang w:val="en-AU"/>
        </w:rPr>
        <w:t xml:space="preserve">stakeholders considered social conditionality relevant as a principle but recommended improvements in </w:t>
      </w:r>
      <w:r w:rsidRPr="00654A12">
        <w:rPr>
          <w:rFonts w:eastAsiaTheme="majorEastAsia"/>
          <w:lang w:val="en-AU"/>
        </w:rPr>
        <w:t>EU</w:t>
      </w:r>
      <w:r w:rsidRPr="00654A12">
        <w:rPr>
          <w:rFonts w:eastAsiaTheme="majorEastAsia"/>
          <w:lang w:val="en-AU"/>
        </w:rPr>
        <w:noBreakHyphen/>
        <w:t xml:space="preserve">wide harmonisation </w:t>
      </w:r>
      <w:r w:rsidRPr="00654A12" w:rsidR="00E656AA">
        <w:rPr>
          <w:rFonts w:eastAsiaTheme="majorEastAsia"/>
          <w:lang w:val="en-AU"/>
        </w:rPr>
        <w:t xml:space="preserve">(including no double punishment) </w:t>
      </w:r>
      <w:r w:rsidRPr="00654A12">
        <w:rPr>
          <w:rFonts w:eastAsiaTheme="majorEastAsia"/>
          <w:lang w:val="en-AU"/>
        </w:rPr>
        <w:t>and enforcement</w:t>
      </w:r>
      <w:r w:rsidRPr="00654A12">
        <w:rPr>
          <w:lang w:val="en-AU"/>
        </w:rPr>
        <w:t xml:space="preserve">, as well as careful consideration of </w:t>
      </w:r>
      <w:r w:rsidRPr="00654A12">
        <w:rPr>
          <w:rFonts w:eastAsiaTheme="majorEastAsia"/>
          <w:lang w:val="en-AU"/>
        </w:rPr>
        <w:t>proportionality</w:t>
      </w:r>
      <w:r w:rsidRPr="00654A12">
        <w:rPr>
          <w:lang w:val="en-AU"/>
        </w:rPr>
        <w:t xml:space="preserve"> so that</w:t>
      </w:r>
      <w:r w:rsidRPr="00EB743D">
        <w:t xml:space="preserve"> additional CAP requirements do not create unnecessary bureaucracy in Austria without delivering clear social benefits.</w:t>
      </w:r>
    </w:p>
    <w:p w:rsidRPr="00EB743D" w:rsidR="008338C6" w:rsidP="008338C6" w:rsidRDefault="008338C6" w14:paraId="1CB3D6C1" w14:textId="77777777">
      <w:pPr>
        <w:spacing w:before="120" w:after="120" w:line="360" w:lineRule="auto"/>
        <w:contextualSpacing/>
      </w:pPr>
    </w:p>
    <w:p w:rsidRPr="00EB743D" w:rsidR="008338C6" w:rsidP="008338C6" w:rsidRDefault="008338C6" w14:paraId="3A426382" w14:textId="77777777">
      <w:pPr>
        <w:spacing w:before="120" w:after="120" w:line="360" w:lineRule="auto"/>
        <w:contextualSpacing/>
        <w:rPr>
          <w:b/>
          <w:bCs/>
          <w:u w:val="single"/>
        </w:rPr>
      </w:pPr>
      <w:r w:rsidRPr="00EB743D">
        <w:rPr>
          <w:rFonts w:eastAsiaTheme="majorEastAsia"/>
          <w:b/>
          <w:bCs/>
          <w:u w:val="single"/>
        </w:rPr>
        <w:t xml:space="preserve">Ireland </w:t>
      </w:r>
    </w:p>
    <w:p w:rsidRPr="00EB743D" w:rsidR="008338C6" w:rsidP="008338C6" w:rsidRDefault="008338C6" w14:paraId="1FF05150" w14:textId="77777777">
      <w:pPr>
        <w:spacing w:before="120" w:after="120" w:line="360" w:lineRule="auto"/>
        <w:contextualSpacing/>
        <w:rPr>
          <w:b/>
          <w:bCs/>
          <w:i/>
          <w:iCs/>
        </w:rPr>
      </w:pPr>
      <w:r w:rsidRPr="00EB743D">
        <w:rPr>
          <w:b/>
          <w:bCs/>
          <w:i/>
          <w:iCs/>
          <w:lang w:val="fr-BE"/>
        </w:rPr>
        <w:t xml:space="preserve">In brief: </w:t>
      </w:r>
    </w:p>
    <w:p w:rsidRPr="00EB743D" w:rsidR="008338C6" w:rsidP="008338C6" w:rsidRDefault="008338C6" w14:paraId="616C30CB" w14:textId="77777777">
      <w:pPr>
        <w:numPr>
          <w:ilvl w:val="0"/>
          <w:numId w:val="57"/>
        </w:numPr>
        <w:spacing w:before="120" w:after="120" w:line="360" w:lineRule="auto"/>
        <w:contextualSpacing/>
        <w:rPr>
          <w:i/>
          <w:iCs/>
        </w:rPr>
      </w:pPr>
      <w:r w:rsidRPr="00EB743D">
        <w:rPr>
          <w:rFonts w:eastAsiaTheme="majorEastAsia"/>
          <w:b/>
          <w:bCs/>
          <w:i/>
          <w:iCs/>
        </w:rPr>
        <w:t>Social conditionality seen as key to improving working conditions</w:t>
      </w:r>
    </w:p>
    <w:p w:rsidRPr="00EB743D" w:rsidR="008338C6" w:rsidP="008338C6" w:rsidRDefault="008338C6" w14:paraId="0E98C792" w14:textId="77777777">
      <w:pPr>
        <w:numPr>
          <w:ilvl w:val="0"/>
          <w:numId w:val="57"/>
        </w:numPr>
        <w:spacing w:before="120" w:after="120" w:line="360" w:lineRule="auto"/>
        <w:contextualSpacing/>
        <w:rPr>
          <w:i/>
          <w:iCs/>
        </w:rPr>
      </w:pPr>
      <w:r w:rsidRPr="00EB743D">
        <w:rPr>
          <w:rFonts w:eastAsiaTheme="majorEastAsia"/>
          <w:b/>
          <w:bCs/>
          <w:i/>
          <w:iCs/>
        </w:rPr>
        <w:t>Concerns about poverty risks &amp; uneven payment distribution</w:t>
      </w:r>
    </w:p>
    <w:p w:rsidRPr="00EB743D" w:rsidR="008338C6" w:rsidP="008338C6" w:rsidRDefault="008338C6" w14:paraId="162CEE21" w14:textId="77777777">
      <w:pPr>
        <w:numPr>
          <w:ilvl w:val="0"/>
          <w:numId w:val="57"/>
        </w:numPr>
        <w:spacing w:before="120" w:after="120" w:line="360" w:lineRule="auto"/>
        <w:contextualSpacing/>
        <w:rPr>
          <w:i/>
          <w:iCs/>
        </w:rPr>
      </w:pPr>
      <w:r w:rsidRPr="00EB743D">
        <w:rPr>
          <w:rFonts w:eastAsiaTheme="majorEastAsia"/>
          <w:b/>
          <w:bCs/>
          <w:i/>
          <w:iCs/>
        </w:rPr>
        <w:t>Horticulture noted as high</w:t>
      </w:r>
      <w:r w:rsidRPr="00EB743D">
        <w:rPr>
          <w:rFonts w:eastAsiaTheme="majorEastAsia"/>
          <w:b/>
          <w:bCs/>
          <w:i/>
          <w:iCs/>
        </w:rPr>
        <w:noBreakHyphen/>
        <w:t>risk but not fully covered</w:t>
      </w:r>
    </w:p>
    <w:p w:rsidRPr="00EB743D" w:rsidR="008338C6" w:rsidP="008338C6" w:rsidRDefault="008338C6" w14:paraId="54B82368" w14:textId="77777777">
      <w:pPr>
        <w:numPr>
          <w:ilvl w:val="0"/>
          <w:numId w:val="57"/>
        </w:numPr>
        <w:spacing w:before="120" w:after="120" w:line="360" w:lineRule="auto"/>
        <w:contextualSpacing/>
        <w:rPr>
          <w:i/>
          <w:iCs/>
        </w:rPr>
      </w:pPr>
      <w:r w:rsidRPr="00EB743D">
        <w:rPr>
          <w:rFonts w:eastAsiaTheme="majorEastAsia"/>
          <w:b/>
          <w:bCs/>
          <w:i/>
          <w:iCs/>
        </w:rPr>
        <w:t>Implementation challenges for inspectorate coordination</w:t>
      </w:r>
    </w:p>
    <w:p w:rsidRPr="00EB743D" w:rsidR="008338C6" w:rsidP="008338C6" w:rsidRDefault="008338C6" w14:paraId="37332832" w14:textId="77777777">
      <w:pPr>
        <w:numPr>
          <w:ilvl w:val="0"/>
          <w:numId w:val="57"/>
        </w:numPr>
        <w:spacing w:before="120" w:after="120" w:line="360" w:lineRule="auto"/>
        <w:contextualSpacing/>
        <w:rPr>
          <w:i/>
          <w:iCs/>
        </w:rPr>
      </w:pPr>
      <w:r w:rsidRPr="00EB743D">
        <w:rPr>
          <w:rFonts w:eastAsiaTheme="majorEastAsia"/>
          <w:b/>
          <w:bCs/>
          <w:i/>
          <w:iCs/>
        </w:rPr>
        <w:t>Need for proportionality and gradual rollout</w:t>
      </w:r>
    </w:p>
    <w:p w:rsidRPr="00EB743D" w:rsidR="008338C6" w:rsidP="008338C6" w:rsidRDefault="008338C6" w14:paraId="4099D0B8" w14:textId="77777777">
      <w:pPr>
        <w:spacing w:before="120" w:after="120" w:line="360" w:lineRule="auto"/>
        <w:ind w:left="720"/>
        <w:contextualSpacing/>
        <w:rPr>
          <w:b/>
          <w:bCs/>
        </w:rPr>
      </w:pPr>
    </w:p>
    <w:p w:rsidRPr="00EB743D" w:rsidR="008338C6" w:rsidP="008338C6" w:rsidRDefault="008338C6" w14:paraId="67E8F26A" w14:textId="77777777">
      <w:pPr>
        <w:spacing w:before="120" w:after="120" w:line="360" w:lineRule="auto"/>
        <w:contextualSpacing/>
      </w:pPr>
      <w:r w:rsidRPr="00EB743D">
        <w:t>In Ireland, trade</w:t>
      </w:r>
      <w:r w:rsidRPr="00EB743D">
        <w:noBreakHyphen/>
        <w:t xml:space="preserve">union representatives placed particular emphasis on </w:t>
      </w:r>
      <w:r w:rsidRPr="00EB743D">
        <w:rPr>
          <w:rFonts w:eastAsiaTheme="majorEastAsia"/>
        </w:rPr>
        <w:t>social conditionality</w:t>
      </w:r>
      <w:r w:rsidRPr="00EB743D">
        <w:t xml:space="preserve"> and its potential role in improving working conditions in the agricultural sector, stating that the agricultural sector is important for the economy and that farmers must have sufficient income, but that workers’ rights and occupational health and safety cannot be overlooked. They expressed concern about </w:t>
      </w:r>
      <w:r w:rsidRPr="00EB743D">
        <w:rPr>
          <w:rFonts w:eastAsiaTheme="majorEastAsia"/>
        </w:rPr>
        <w:t>poverty risks in rural areas</w:t>
      </w:r>
      <w:r w:rsidRPr="00EB743D">
        <w:t xml:space="preserve">, underemployment and the unequal distribution of direct payments, and argued that stronger retirement pathways and better occupational safety are needed, together with increased awareness among </w:t>
      </w:r>
      <w:r w:rsidRPr="00EB743D">
        <w:rPr>
          <w:rFonts w:eastAsiaTheme="majorEastAsia"/>
        </w:rPr>
        <w:t>migrant workers</w:t>
      </w:r>
      <w:r w:rsidRPr="00EB743D">
        <w:t xml:space="preserve"> of their rights. These stakeholders viewed social conditionality as a valuable opportunity to extend coverage and ensure health and safety at work along the chain, but also considered the existing directive to be relatively weak and noted that labour exploitation can occur in many parts of the value chain, not only at farm level.</w:t>
      </w:r>
    </w:p>
    <w:p w:rsidRPr="00EB743D" w:rsidR="008338C6" w:rsidP="008338C6" w:rsidRDefault="008338C6" w14:paraId="6EA8C8F6" w14:textId="77777777">
      <w:pPr>
        <w:spacing w:before="120" w:after="120" w:line="360" w:lineRule="auto"/>
        <w:contextualSpacing/>
      </w:pPr>
      <w:r w:rsidRPr="00EB743D">
        <w:t xml:space="preserve">At the same time, trade unions pointed out that social conditionality does not currently apply to some of the </w:t>
      </w:r>
      <w:r w:rsidRPr="00EB743D">
        <w:rPr>
          <w:rFonts w:eastAsiaTheme="majorEastAsia"/>
        </w:rPr>
        <w:t>most problematic sectors</w:t>
      </w:r>
      <w:r w:rsidRPr="00EB743D">
        <w:t>, such as horticulture, which they consider particularly labour</w:t>
      </w:r>
      <w:r w:rsidRPr="00EB743D">
        <w:noBreakHyphen/>
        <w:t xml:space="preserve">intensive and vulnerable to abuses, and they called for the mechanism to be strengthened and better targeted in Ireland. Public authorities confirmed that national legislation has been adapted to link eligibility for certain CAP payments to compliance with basic labour and social standards, and they recognised that initial implementation has raised challenges related to </w:t>
      </w:r>
      <w:r w:rsidRPr="00EB743D">
        <w:rPr>
          <w:rFonts w:eastAsiaTheme="majorEastAsia"/>
        </w:rPr>
        <w:t>coordination between labour inspectorates, social</w:t>
      </w:r>
      <w:r w:rsidRPr="00EB743D">
        <w:rPr>
          <w:rFonts w:eastAsiaTheme="majorEastAsia"/>
        </w:rPr>
        <w:noBreakHyphen/>
        <w:t>security institutions and agricultural payment agencies</w:t>
      </w:r>
      <w:r w:rsidRPr="00EB743D">
        <w:t xml:space="preserve">. They indicated that guidance and protocols are being developed and emphasised the need for </w:t>
      </w:r>
      <w:r w:rsidRPr="00EB743D">
        <w:rPr>
          <w:rFonts w:eastAsiaTheme="majorEastAsia"/>
        </w:rPr>
        <w:t>proportionality and gradual implementation</w:t>
      </w:r>
      <w:r w:rsidRPr="00EB743D">
        <w:t xml:space="preserve"> to avoid disproportionate impacts on farmers due to administrative errors or unclear procedures, and they signalled that national systems will require ongoing fine</w:t>
      </w:r>
      <w:r w:rsidRPr="00EB743D">
        <w:noBreakHyphen/>
        <w:t>tuning in close dialogue with social partners and rural stakeholders.</w:t>
      </w:r>
    </w:p>
    <w:p w:rsidRPr="00EB743D" w:rsidR="008338C6" w:rsidP="008338C6" w:rsidRDefault="008338C6" w14:paraId="5C327A41" w14:textId="77777777">
      <w:pPr>
        <w:spacing w:before="120" w:after="120" w:line="360" w:lineRule="auto"/>
        <w:contextualSpacing/>
      </w:pPr>
    </w:p>
    <w:p w:rsidRPr="00EB743D" w:rsidR="008338C6" w:rsidP="008338C6" w:rsidRDefault="008338C6" w14:paraId="1788F73E" w14:textId="77777777">
      <w:pPr>
        <w:spacing w:before="120" w:after="120" w:line="360" w:lineRule="auto"/>
        <w:contextualSpacing/>
        <w:rPr>
          <w:b/>
          <w:bCs/>
          <w:u w:val="single"/>
        </w:rPr>
      </w:pPr>
      <w:r w:rsidRPr="00EB743D">
        <w:rPr>
          <w:rFonts w:eastAsiaTheme="majorEastAsia"/>
          <w:b/>
          <w:bCs/>
          <w:u w:val="single"/>
        </w:rPr>
        <w:t>Italy</w:t>
      </w:r>
    </w:p>
    <w:p w:rsidRPr="00EB743D" w:rsidR="008338C6" w:rsidP="008338C6" w:rsidRDefault="008338C6" w14:paraId="7C81C103" w14:textId="77777777">
      <w:pPr>
        <w:spacing w:before="120" w:after="120" w:line="360" w:lineRule="auto"/>
        <w:contextualSpacing/>
        <w:rPr>
          <w:b/>
          <w:bCs/>
          <w:i/>
          <w:iCs/>
        </w:rPr>
      </w:pPr>
      <w:r w:rsidRPr="00EB743D">
        <w:rPr>
          <w:b/>
          <w:bCs/>
          <w:i/>
          <w:iCs/>
          <w:lang w:val="fr-BE"/>
        </w:rPr>
        <w:t xml:space="preserve">In brief: </w:t>
      </w:r>
    </w:p>
    <w:p w:rsidRPr="00EB743D" w:rsidR="008338C6" w:rsidP="008338C6" w:rsidRDefault="008338C6" w14:paraId="18D698D6" w14:textId="77777777">
      <w:pPr>
        <w:numPr>
          <w:ilvl w:val="0"/>
          <w:numId w:val="58"/>
        </w:numPr>
        <w:spacing w:before="120" w:after="120" w:line="360" w:lineRule="auto"/>
        <w:contextualSpacing/>
        <w:rPr>
          <w:i/>
          <w:iCs/>
        </w:rPr>
      </w:pPr>
      <w:r w:rsidRPr="00EB743D">
        <w:rPr>
          <w:rFonts w:eastAsiaTheme="majorEastAsia"/>
          <w:b/>
          <w:bCs/>
          <w:i/>
          <w:iCs/>
        </w:rPr>
        <w:t>Social conditionality welcomed as historic progress</w:t>
      </w:r>
    </w:p>
    <w:p w:rsidRPr="00EB743D" w:rsidR="008338C6" w:rsidP="008338C6" w:rsidRDefault="008338C6" w14:paraId="7BB2103F" w14:textId="77777777">
      <w:pPr>
        <w:numPr>
          <w:ilvl w:val="0"/>
          <w:numId w:val="58"/>
        </w:numPr>
        <w:spacing w:before="120" w:after="120" w:line="360" w:lineRule="auto"/>
        <w:contextualSpacing/>
        <w:rPr>
          <w:i/>
          <w:iCs/>
        </w:rPr>
      </w:pPr>
      <w:r w:rsidRPr="00EB743D">
        <w:rPr>
          <w:rFonts w:eastAsiaTheme="majorEastAsia"/>
          <w:b/>
          <w:bCs/>
          <w:i/>
          <w:iCs/>
        </w:rPr>
        <w:t>Uneven implementation across EU risks social dumping</w:t>
      </w:r>
    </w:p>
    <w:p w:rsidRPr="00EB743D" w:rsidR="008338C6" w:rsidP="008338C6" w:rsidRDefault="008338C6" w14:paraId="79263E2A" w14:textId="77777777">
      <w:pPr>
        <w:numPr>
          <w:ilvl w:val="0"/>
          <w:numId w:val="58"/>
        </w:numPr>
        <w:spacing w:before="120" w:after="120" w:line="360" w:lineRule="auto"/>
        <w:contextualSpacing/>
        <w:rPr>
          <w:i/>
          <w:iCs/>
        </w:rPr>
      </w:pPr>
      <w:r w:rsidRPr="00EB743D">
        <w:rPr>
          <w:rFonts w:eastAsiaTheme="majorEastAsia"/>
          <w:b/>
          <w:bCs/>
          <w:i/>
          <w:iCs/>
        </w:rPr>
        <w:t>Need for transparency and broader coverage of directives</w:t>
      </w:r>
    </w:p>
    <w:p w:rsidRPr="00EB743D" w:rsidR="008338C6" w:rsidP="008338C6" w:rsidRDefault="008338C6" w14:paraId="4B2BC612" w14:textId="77777777">
      <w:pPr>
        <w:numPr>
          <w:ilvl w:val="0"/>
          <w:numId w:val="58"/>
        </w:numPr>
        <w:spacing w:before="120" w:after="120" w:line="360" w:lineRule="auto"/>
        <w:contextualSpacing/>
        <w:rPr>
          <w:i/>
          <w:iCs/>
        </w:rPr>
      </w:pPr>
      <w:r w:rsidRPr="00EB743D">
        <w:rPr>
          <w:rFonts w:eastAsiaTheme="majorEastAsia"/>
          <w:b/>
          <w:bCs/>
          <w:i/>
          <w:iCs/>
        </w:rPr>
        <w:t>Challenges integrating inspectorates, social security &amp; payment agencies</w:t>
      </w:r>
    </w:p>
    <w:p w:rsidRPr="00EB743D" w:rsidR="008338C6" w:rsidP="008338C6" w:rsidRDefault="008338C6" w14:paraId="695A8145" w14:textId="77777777">
      <w:pPr>
        <w:numPr>
          <w:ilvl w:val="0"/>
          <w:numId w:val="58"/>
        </w:numPr>
        <w:spacing w:before="120" w:after="120" w:line="360" w:lineRule="auto"/>
        <w:contextualSpacing/>
        <w:rPr>
          <w:i/>
          <w:iCs/>
        </w:rPr>
      </w:pPr>
      <w:r w:rsidRPr="00EB743D">
        <w:rPr>
          <w:rFonts w:eastAsiaTheme="majorEastAsia"/>
          <w:b/>
          <w:bCs/>
          <w:i/>
          <w:iCs/>
        </w:rPr>
        <w:t>Wider social issues: migrant labour, inspections, pensions</w:t>
      </w:r>
    </w:p>
    <w:p w:rsidRPr="00EB743D" w:rsidR="008338C6" w:rsidP="008338C6" w:rsidRDefault="008338C6" w14:paraId="501E2103" w14:textId="77777777">
      <w:pPr>
        <w:numPr>
          <w:ilvl w:val="0"/>
          <w:numId w:val="58"/>
        </w:numPr>
        <w:spacing w:before="120" w:after="120" w:line="360" w:lineRule="auto"/>
        <w:contextualSpacing/>
        <w:rPr>
          <w:i/>
          <w:iCs/>
        </w:rPr>
      </w:pPr>
      <w:r w:rsidRPr="00EB743D">
        <w:rPr>
          <w:rFonts w:eastAsiaTheme="majorEastAsia"/>
          <w:b/>
          <w:bCs/>
          <w:i/>
          <w:iCs/>
        </w:rPr>
        <w:t>Mixed reactions from producer organisations</w:t>
      </w:r>
    </w:p>
    <w:p w:rsidRPr="00EB743D" w:rsidR="008338C6" w:rsidP="008338C6" w:rsidRDefault="008338C6" w14:paraId="2EE54DFA" w14:textId="77777777">
      <w:pPr>
        <w:spacing w:before="120" w:after="120" w:line="360" w:lineRule="auto"/>
        <w:ind w:left="720"/>
        <w:contextualSpacing/>
        <w:rPr>
          <w:b/>
          <w:bCs/>
        </w:rPr>
      </w:pPr>
    </w:p>
    <w:p w:rsidRPr="00EB743D" w:rsidR="008338C6" w:rsidP="008338C6" w:rsidRDefault="008338C6" w14:paraId="2DED3A27" w14:textId="77777777">
      <w:pPr>
        <w:spacing w:before="120" w:after="120" w:line="360" w:lineRule="auto"/>
        <w:contextualSpacing/>
      </w:pPr>
      <w:r w:rsidRPr="00EB743D">
        <w:t xml:space="preserve">In Italy, trade unions in the agricultural sector welcomed the introduction of </w:t>
      </w:r>
      <w:r w:rsidRPr="00EB743D">
        <w:rPr>
          <w:rFonts w:eastAsiaTheme="majorEastAsia"/>
        </w:rPr>
        <w:t>social conditionality</w:t>
      </w:r>
      <w:r w:rsidRPr="00EB743D">
        <w:t xml:space="preserve"> as a historic step linking CAP support to respect for labour rights and occupational safety and health standards, and they regarded this mechanism as crucial in a sector where undeclared work, exploitative labour intermediation, low wages and inadequate safety conditions remain present. They argued that social conditionality can protect workers while supporting law</w:t>
      </w:r>
      <w:r w:rsidRPr="00EB743D">
        <w:noBreakHyphen/>
        <w:t>abiding farms that suffer unfair competition from those breaching labour rules, thus contributing both to social justice and to fair competition within the Italian agricultural sector.</w:t>
      </w:r>
    </w:p>
    <w:p w:rsidRPr="00EB743D" w:rsidR="008338C6" w:rsidP="008338C6" w:rsidRDefault="008338C6" w14:paraId="00DCA4D7" w14:textId="77777777">
      <w:pPr>
        <w:spacing w:before="120" w:after="120" w:line="360" w:lineRule="auto"/>
        <w:contextualSpacing/>
      </w:pPr>
      <w:r w:rsidRPr="00EB743D">
        <w:t xml:space="preserve">At the same time, trade unions noted that implementation is still at an early stage and that comprehensive data on violations, sanctions and payment reductions are not yet publicly available, and they expressed concern about </w:t>
      </w:r>
      <w:r w:rsidRPr="00EB743D">
        <w:rPr>
          <w:rFonts w:eastAsiaTheme="majorEastAsia"/>
        </w:rPr>
        <w:t>unequal timing and stringency</w:t>
      </w:r>
      <w:r w:rsidRPr="00EB743D">
        <w:t xml:space="preserve"> of application across Member States, which may create risks of social dumping within the single market. They called for greater transparency on inspection results and CAP</w:t>
      </w:r>
      <w:r w:rsidRPr="00EB743D">
        <w:noBreakHyphen/>
        <w:t>linked penalties and advocated an EU</w:t>
      </w:r>
      <w:r w:rsidRPr="00EB743D">
        <w:noBreakHyphen/>
        <w:t xml:space="preserve">wide reflection on expanding the set of social and labour directives covered, as well as moving from a purely </w:t>
      </w:r>
      <w:r w:rsidRPr="00EB743D">
        <w:rPr>
          <w:rFonts w:eastAsiaTheme="majorEastAsia"/>
        </w:rPr>
        <w:t>ex post sanctioning approach</w:t>
      </w:r>
      <w:r w:rsidRPr="00EB743D">
        <w:t xml:space="preserve"> to more </w:t>
      </w:r>
      <w:r w:rsidRPr="00EB743D">
        <w:rPr>
          <w:rFonts w:eastAsiaTheme="majorEastAsia"/>
        </w:rPr>
        <w:t>ex ante eligibility and coherence checks</w:t>
      </w:r>
      <w:r w:rsidRPr="00EB743D">
        <w:t>, including better data matching between declared activity and declared labour.</w:t>
      </w:r>
    </w:p>
    <w:p w:rsidRPr="00EB743D" w:rsidR="008338C6" w:rsidP="008338C6" w:rsidRDefault="008338C6" w14:paraId="2BAC8833" w14:textId="77777777">
      <w:pPr>
        <w:spacing w:before="120" w:after="120" w:line="360" w:lineRule="auto"/>
        <w:contextualSpacing/>
      </w:pPr>
      <w:r w:rsidRPr="00EB743D">
        <w:t>The Italian paying agency and coordinating authority confirmed that national legislation has been adapted to integrate social conditionality into eligibility criteria for certain CAP payments and acknowledged that coordinating labour inspectorates, social</w:t>
      </w:r>
      <w:r w:rsidRPr="00EB743D">
        <w:noBreakHyphen/>
        <w:t xml:space="preserve">security institutions and paying agencies raises practical challenges and that guidance and procedures are still being refined. The authority stressed that proportionality is important to avoid disproportionate impacts on beneficiaries due to procedural issues, but recognised that closing </w:t>
      </w:r>
      <w:r w:rsidRPr="00EB743D">
        <w:rPr>
          <w:rFonts w:eastAsiaTheme="majorEastAsia"/>
        </w:rPr>
        <w:t>data gaps</w:t>
      </w:r>
      <w:r w:rsidRPr="00EB743D">
        <w:t xml:space="preserve"> and improving </w:t>
      </w:r>
      <w:r w:rsidRPr="00EB743D">
        <w:rPr>
          <w:rFonts w:eastAsiaTheme="majorEastAsia"/>
        </w:rPr>
        <w:t>institutional cooperation</w:t>
      </w:r>
      <w:r w:rsidRPr="00EB743D">
        <w:t xml:space="preserve"> will be necessary for social conditionality to become fully effective.</w:t>
      </w:r>
    </w:p>
    <w:p w:rsidRPr="00EB743D" w:rsidR="008338C6" w:rsidP="008338C6" w:rsidRDefault="008338C6" w14:paraId="14F1D9EF" w14:textId="77777777">
      <w:pPr>
        <w:spacing w:before="120" w:after="120" w:line="360" w:lineRule="auto"/>
        <w:contextualSpacing/>
      </w:pPr>
      <w:r w:rsidRPr="00EB743D">
        <w:t xml:space="preserve">Trade unions further underlined that social challenges in Italian agriculture extend beyond conditionality, pointing to limited labour inspections due to resource constraints, a pension system that discourages generational change among agricultural workers and the central role of </w:t>
      </w:r>
      <w:r w:rsidRPr="00EB743D">
        <w:rPr>
          <w:rFonts w:eastAsiaTheme="majorEastAsia"/>
        </w:rPr>
        <w:t>migrant labour</w:t>
      </w:r>
      <w:r w:rsidRPr="00EB743D">
        <w:t xml:space="preserve"> in seasonal and low</w:t>
      </w:r>
      <w:r w:rsidRPr="00EB743D">
        <w:noBreakHyphen/>
        <w:t>paid jobs. They argued that policies aimed at integration, recognition of foreign qualifications, decent housing and access to services are needed alongside CAP measures to ensure social sustainability. Social</w:t>
      </w:r>
      <w:r w:rsidRPr="00EB743D">
        <w:noBreakHyphen/>
        <w:t xml:space="preserve">partner and producer organisations expressed mixed views on the new requirements: some saw social conditionality as a positive normative step affirming workers’ rights but warned that, without adequate support measures, </w:t>
      </w:r>
      <w:r w:rsidRPr="00EB743D">
        <w:rPr>
          <w:rFonts w:eastAsiaTheme="majorEastAsia"/>
        </w:rPr>
        <w:t>smaller farms</w:t>
      </w:r>
      <w:r w:rsidRPr="00EB743D">
        <w:t xml:space="preserve"> perceive it as additional bureaucracy, while others had not yet formed a clear assessment or judged that extra obligations risk further reducing competitiveness unless accompanied by meaningful simplification.</w:t>
      </w:r>
    </w:p>
    <w:p w:rsidRPr="00EB743D" w:rsidR="008338C6" w:rsidP="008338C6" w:rsidRDefault="008338C6" w14:paraId="1D4256CB" w14:textId="77777777">
      <w:pPr>
        <w:spacing w:before="120" w:after="120" w:line="360" w:lineRule="auto"/>
        <w:contextualSpacing/>
      </w:pPr>
    </w:p>
    <w:p w:rsidRPr="00EB743D" w:rsidR="008338C6" w:rsidP="008338C6" w:rsidRDefault="008338C6" w14:paraId="150864FB" w14:textId="77777777">
      <w:pPr>
        <w:spacing w:before="120" w:after="120" w:line="360" w:lineRule="auto"/>
        <w:contextualSpacing/>
        <w:rPr>
          <w:b/>
          <w:bCs/>
          <w:u w:val="single"/>
          <w:lang w:val="fr-BE"/>
        </w:rPr>
      </w:pPr>
      <w:r w:rsidRPr="00EB743D">
        <w:rPr>
          <w:rFonts w:eastAsiaTheme="majorEastAsia"/>
          <w:b/>
          <w:bCs/>
          <w:u w:val="single"/>
        </w:rPr>
        <w:t xml:space="preserve">Romania </w:t>
      </w:r>
    </w:p>
    <w:p w:rsidRPr="00EB743D" w:rsidR="008338C6" w:rsidP="008338C6" w:rsidRDefault="008338C6" w14:paraId="7E16A7FD" w14:textId="77777777">
      <w:pPr>
        <w:spacing w:before="120" w:after="120" w:line="360" w:lineRule="auto"/>
        <w:contextualSpacing/>
        <w:rPr>
          <w:b/>
          <w:bCs/>
          <w:i/>
          <w:iCs/>
        </w:rPr>
      </w:pPr>
      <w:r w:rsidRPr="00EB743D">
        <w:rPr>
          <w:b/>
          <w:bCs/>
          <w:i/>
          <w:iCs/>
          <w:lang w:val="fr-BE"/>
        </w:rPr>
        <w:t>In brief:</w:t>
      </w:r>
    </w:p>
    <w:p w:rsidRPr="00EB743D" w:rsidR="008338C6" w:rsidP="008338C6" w:rsidRDefault="008338C6" w14:paraId="4637A350" w14:textId="77777777">
      <w:pPr>
        <w:numPr>
          <w:ilvl w:val="0"/>
          <w:numId w:val="59"/>
        </w:numPr>
        <w:spacing w:before="120" w:after="120" w:line="360" w:lineRule="auto"/>
        <w:contextualSpacing/>
        <w:rPr>
          <w:i/>
          <w:iCs/>
        </w:rPr>
      </w:pPr>
      <w:r w:rsidRPr="00EB743D">
        <w:rPr>
          <w:rFonts w:eastAsiaTheme="majorEastAsia"/>
          <w:b/>
          <w:bCs/>
          <w:i/>
          <w:iCs/>
        </w:rPr>
        <w:t>Support for principle but major implementation problems</w:t>
      </w:r>
    </w:p>
    <w:p w:rsidRPr="00EB743D" w:rsidR="008338C6" w:rsidP="008338C6" w:rsidRDefault="008338C6" w14:paraId="5F8102CF" w14:textId="77777777">
      <w:pPr>
        <w:numPr>
          <w:ilvl w:val="0"/>
          <w:numId w:val="59"/>
        </w:numPr>
        <w:spacing w:before="120" w:after="120" w:line="360" w:lineRule="auto"/>
        <w:contextualSpacing/>
        <w:rPr>
          <w:i/>
          <w:iCs/>
        </w:rPr>
      </w:pPr>
      <w:r w:rsidRPr="00EB743D">
        <w:rPr>
          <w:rFonts w:eastAsiaTheme="majorEastAsia"/>
          <w:b/>
          <w:bCs/>
          <w:i/>
          <w:iCs/>
        </w:rPr>
        <w:t>Coordination gaps between inspectorates &amp; paying agencies</w:t>
      </w:r>
    </w:p>
    <w:p w:rsidRPr="00EB743D" w:rsidR="008338C6" w:rsidP="008338C6" w:rsidRDefault="008338C6" w14:paraId="7355BBBA" w14:textId="77777777">
      <w:pPr>
        <w:numPr>
          <w:ilvl w:val="0"/>
          <w:numId w:val="59"/>
        </w:numPr>
        <w:spacing w:before="120" w:after="120" w:line="360" w:lineRule="auto"/>
        <w:contextualSpacing/>
        <w:rPr>
          <w:i/>
          <w:iCs/>
        </w:rPr>
      </w:pPr>
      <w:r w:rsidRPr="00EB743D">
        <w:rPr>
          <w:rFonts w:eastAsiaTheme="majorEastAsia"/>
          <w:b/>
          <w:bCs/>
          <w:i/>
          <w:iCs/>
        </w:rPr>
        <w:t>Risk of delays for farms employing seasonal &amp; migrant labour</w:t>
      </w:r>
    </w:p>
    <w:p w:rsidRPr="00EB743D" w:rsidR="008338C6" w:rsidP="008338C6" w:rsidRDefault="008338C6" w14:paraId="3B0FCA6D" w14:textId="77777777">
      <w:pPr>
        <w:numPr>
          <w:ilvl w:val="0"/>
          <w:numId w:val="59"/>
        </w:numPr>
        <w:spacing w:before="120" w:after="120" w:line="360" w:lineRule="auto"/>
        <w:contextualSpacing/>
        <w:rPr>
          <w:i/>
          <w:iCs/>
        </w:rPr>
      </w:pPr>
      <w:r w:rsidRPr="00EB743D">
        <w:rPr>
          <w:rFonts w:eastAsiaTheme="majorEastAsia"/>
          <w:b/>
          <w:bCs/>
          <w:i/>
          <w:iCs/>
        </w:rPr>
        <w:t>Concerns about double penalties and differing sanction systems</w:t>
      </w:r>
    </w:p>
    <w:p w:rsidRPr="00EB743D" w:rsidR="008338C6" w:rsidP="008338C6" w:rsidRDefault="008338C6" w14:paraId="67D59B2D" w14:textId="77777777">
      <w:pPr>
        <w:numPr>
          <w:ilvl w:val="0"/>
          <w:numId w:val="59"/>
        </w:numPr>
        <w:spacing w:before="120" w:after="120" w:line="360" w:lineRule="auto"/>
        <w:contextualSpacing/>
        <w:rPr>
          <w:i/>
          <w:iCs/>
        </w:rPr>
      </w:pPr>
      <w:r w:rsidRPr="00EB743D">
        <w:rPr>
          <w:rFonts w:eastAsiaTheme="majorEastAsia"/>
          <w:b/>
          <w:bCs/>
          <w:i/>
          <w:iCs/>
        </w:rPr>
        <w:t>Need for phased rollout and harmonised EU guidance</w:t>
      </w:r>
    </w:p>
    <w:p w:rsidRPr="00EB743D" w:rsidR="008338C6" w:rsidP="008338C6" w:rsidRDefault="008338C6" w14:paraId="08AEF68D" w14:textId="77777777">
      <w:pPr>
        <w:spacing w:before="120" w:after="120" w:line="360" w:lineRule="auto"/>
        <w:ind w:left="720"/>
        <w:contextualSpacing/>
        <w:rPr>
          <w:b/>
          <w:bCs/>
          <w:i/>
          <w:iCs/>
        </w:rPr>
      </w:pPr>
    </w:p>
    <w:p w:rsidRPr="00EB743D" w:rsidR="008338C6" w:rsidP="008338C6" w:rsidRDefault="008338C6" w14:paraId="3B353399" w14:textId="77777777">
      <w:pPr>
        <w:spacing w:before="120" w:after="120" w:line="360" w:lineRule="auto"/>
        <w:contextualSpacing/>
      </w:pPr>
      <w:r w:rsidRPr="00EB743D">
        <w:t xml:space="preserve">In Romania, stakeholders from farmers’ organisations and the agrifood sector acknowledged the principle that public money should not support farms that violate workers’ rights or labour legislation, but reported significant </w:t>
      </w:r>
      <w:r w:rsidRPr="00EB743D">
        <w:rPr>
          <w:rFonts w:eastAsiaTheme="majorEastAsia"/>
        </w:rPr>
        <w:t>implementation problems</w:t>
      </w:r>
      <w:r w:rsidRPr="00EB743D">
        <w:t xml:space="preserve"> with social conditionality, particularly a lack of coordination between labour inspectorates and agricultural authorities and a risk of </w:t>
      </w:r>
      <w:r w:rsidRPr="00EB743D">
        <w:rPr>
          <w:rFonts w:eastAsiaTheme="majorEastAsia"/>
        </w:rPr>
        <w:t>payment delays</w:t>
      </w:r>
      <w:r w:rsidRPr="00EB743D">
        <w:t xml:space="preserve"> for farms employing seasonal and migrant workers. They noted that small farms relying mainly on family labour are less directly affected, whereas larger farms face new layers of uncertainty and compliance costs, and they requested clearer guidance, better institutional coordination and a </w:t>
      </w:r>
      <w:r w:rsidRPr="00EB743D">
        <w:rPr>
          <w:rFonts w:eastAsiaTheme="majorEastAsia"/>
        </w:rPr>
        <w:t>phased approach</w:t>
      </w:r>
      <w:r w:rsidRPr="00EB743D">
        <w:t xml:space="preserve"> that avoids penalising compliant farms due to procedural shortcomings.</w:t>
      </w:r>
    </w:p>
    <w:p w:rsidRPr="00EB743D" w:rsidR="008338C6" w:rsidP="008338C6" w:rsidRDefault="008338C6" w14:paraId="03094D27" w14:textId="77777777">
      <w:pPr>
        <w:spacing w:before="120" w:after="120" w:line="360" w:lineRule="auto"/>
        <w:contextualSpacing/>
      </w:pPr>
      <w:r w:rsidRPr="00EB743D">
        <w:t>The written contribution by a cooperative representative in Romania stated that the social</w:t>
      </w:r>
      <w:r w:rsidRPr="00EB743D">
        <w:noBreakHyphen/>
        <w:t xml:space="preserve">conditionality clause has not improved labour conditions and instead has generated </w:t>
      </w:r>
      <w:r w:rsidRPr="00EB743D">
        <w:rPr>
          <w:rFonts w:eastAsiaTheme="majorEastAsia"/>
        </w:rPr>
        <w:t>additional administrative burdens</w:t>
      </w:r>
      <w:r w:rsidRPr="00EB743D">
        <w:t xml:space="preserve">, expressing strong opposition to any practices violating workers’ rights but warning that the new conditionality risks disproportionate sanctioning. The contribution described concerns about </w:t>
      </w:r>
      <w:r w:rsidRPr="00EB743D">
        <w:rPr>
          <w:rFonts w:eastAsiaTheme="majorEastAsia"/>
        </w:rPr>
        <w:t>double penalties</w:t>
      </w:r>
      <w:r w:rsidRPr="00EB743D">
        <w:t>—first under national labour law and then via reductions in EU payments—as well as about varying sanction systems across Member States, and emphasised that uncertainty regarding inspection frequency and coordination with national frameworks, combined with increased bureaucratic load, has led Romanian cooperatives and farmers’ associations to oppose any further tightening of social conditionality without prior clarification and harmonisation.</w:t>
      </w:r>
    </w:p>
    <w:p w:rsidRPr="00EB743D" w:rsidR="008338C6" w:rsidP="008338C6" w:rsidRDefault="008338C6" w14:paraId="16E1791C" w14:textId="77777777">
      <w:pPr>
        <w:spacing w:before="120" w:after="120" w:line="360" w:lineRule="auto"/>
        <w:contextualSpacing/>
      </w:pPr>
      <w:r w:rsidRPr="00EB743D">
        <w:t xml:space="preserve">Romanian public authorities confirmed that national legislation has been adapted to link eligibility for certain CAP payments to compliance with basic labour and social standards and reiterated that the principle is important both ethically and to ensure fair competition, but they also acknowledged that rolling out social conditionality has raised </w:t>
      </w:r>
      <w:r w:rsidRPr="00EB743D">
        <w:rPr>
          <w:rFonts w:eastAsiaTheme="majorEastAsia"/>
        </w:rPr>
        <w:t>practical challenges</w:t>
      </w:r>
      <w:r w:rsidRPr="00EB743D">
        <w:t>, such as defining responsibilities and information</w:t>
      </w:r>
      <w:r w:rsidRPr="00EB743D">
        <w:noBreakHyphen/>
        <w:t xml:space="preserve">sharing mechanisms among the institutions involved. These authorities indicated that guidance and protocols are being developed to clarify implementation and stressed that </w:t>
      </w:r>
      <w:r w:rsidRPr="00EB743D">
        <w:rPr>
          <w:rFonts w:eastAsiaTheme="majorEastAsia"/>
        </w:rPr>
        <w:t>proportionality and gradual application</w:t>
      </w:r>
      <w:r w:rsidRPr="00EB743D">
        <w:t xml:space="preserve"> are needed, while emphasising that national systems will have to be fine</w:t>
      </w:r>
      <w:r w:rsidRPr="00EB743D">
        <w:noBreakHyphen/>
        <w:t>tuned in close dialogue with social partners and rural stakeholders in Romania.</w:t>
      </w:r>
    </w:p>
    <w:p w:rsidRPr="00EB743D" w:rsidR="008338C6" w:rsidP="008338C6" w:rsidRDefault="008338C6" w14:paraId="62EFD388" w14:textId="77777777">
      <w:pPr>
        <w:spacing w:before="120" w:after="120" w:line="360" w:lineRule="auto"/>
        <w:contextualSpacing/>
      </w:pPr>
    </w:p>
    <w:p w:rsidRPr="00EB743D" w:rsidR="008338C6" w:rsidP="008338C6" w:rsidRDefault="008338C6" w14:paraId="2592E744" w14:textId="77777777">
      <w:pPr>
        <w:spacing w:before="120" w:after="120" w:line="360" w:lineRule="auto"/>
        <w:contextualSpacing/>
        <w:rPr>
          <w:b/>
          <w:bCs/>
          <w:u w:val="single"/>
          <w:lang w:val="fr-BE"/>
        </w:rPr>
      </w:pPr>
      <w:r w:rsidRPr="00EB743D">
        <w:rPr>
          <w:rFonts w:eastAsiaTheme="majorEastAsia"/>
          <w:b/>
          <w:bCs/>
          <w:u w:val="single"/>
        </w:rPr>
        <w:t xml:space="preserve">Spain </w:t>
      </w:r>
    </w:p>
    <w:p w:rsidRPr="00EB743D" w:rsidR="008338C6" w:rsidP="008338C6" w:rsidRDefault="008338C6" w14:paraId="0FBEF3E6" w14:textId="77777777">
      <w:pPr>
        <w:spacing w:before="120" w:after="120" w:line="360" w:lineRule="auto"/>
        <w:contextualSpacing/>
        <w:rPr>
          <w:b/>
          <w:bCs/>
          <w:i/>
          <w:iCs/>
          <w:lang w:val="fr-BE"/>
        </w:rPr>
      </w:pPr>
      <w:r w:rsidRPr="00EB743D">
        <w:rPr>
          <w:b/>
          <w:bCs/>
          <w:i/>
          <w:iCs/>
          <w:lang w:val="fr-BE"/>
        </w:rPr>
        <w:t xml:space="preserve">In brief: </w:t>
      </w:r>
    </w:p>
    <w:p w:rsidRPr="00EB743D" w:rsidR="008338C6" w:rsidP="008338C6" w:rsidRDefault="008338C6" w14:paraId="2B9F6A04" w14:textId="77777777">
      <w:pPr>
        <w:numPr>
          <w:ilvl w:val="0"/>
          <w:numId w:val="60"/>
        </w:numPr>
        <w:spacing w:before="120" w:after="120" w:line="360" w:lineRule="auto"/>
        <w:contextualSpacing/>
        <w:rPr>
          <w:i/>
          <w:iCs/>
        </w:rPr>
      </w:pPr>
      <w:r w:rsidRPr="00EB743D">
        <w:rPr>
          <w:rFonts w:eastAsiaTheme="majorEastAsia"/>
          <w:b/>
          <w:bCs/>
          <w:i/>
          <w:iCs/>
        </w:rPr>
        <w:t>Social conditionality seen as structural innovation</w:t>
      </w:r>
    </w:p>
    <w:p w:rsidRPr="00EB743D" w:rsidR="008338C6" w:rsidP="008338C6" w:rsidRDefault="008338C6" w14:paraId="1DB2DC6B" w14:textId="77777777">
      <w:pPr>
        <w:numPr>
          <w:ilvl w:val="0"/>
          <w:numId w:val="60"/>
        </w:numPr>
        <w:spacing w:before="120" w:after="120" w:line="360" w:lineRule="auto"/>
        <w:contextualSpacing/>
        <w:rPr>
          <w:i/>
          <w:iCs/>
        </w:rPr>
      </w:pPr>
      <w:r w:rsidRPr="00EB743D">
        <w:rPr>
          <w:rFonts w:eastAsiaTheme="majorEastAsia"/>
          <w:b/>
          <w:bCs/>
          <w:i/>
          <w:iCs/>
        </w:rPr>
        <w:t>Effectiveness depends on coordination between labour &amp; agricultural bodies</w:t>
      </w:r>
    </w:p>
    <w:p w:rsidRPr="00EB743D" w:rsidR="008338C6" w:rsidP="008338C6" w:rsidRDefault="008338C6" w14:paraId="71BEBADA" w14:textId="77777777">
      <w:pPr>
        <w:numPr>
          <w:ilvl w:val="0"/>
          <w:numId w:val="60"/>
        </w:numPr>
        <w:spacing w:before="120" w:after="120" w:line="360" w:lineRule="auto"/>
        <w:contextualSpacing/>
        <w:rPr>
          <w:i/>
          <w:iCs/>
        </w:rPr>
      </w:pPr>
      <w:r w:rsidRPr="00EB743D">
        <w:rPr>
          <w:rFonts w:eastAsiaTheme="majorEastAsia"/>
          <w:b/>
          <w:bCs/>
          <w:i/>
          <w:iCs/>
        </w:rPr>
        <w:t>Regional authorities see it as complementary, not a standalone solution</w:t>
      </w:r>
    </w:p>
    <w:p w:rsidRPr="00EB743D" w:rsidR="008338C6" w:rsidP="008338C6" w:rsidRDefault="008338C6" w14:paraId="3D133010" w14:textId="77777777">
      <w:pPr>
        <w:numPr>
          <w:ilvl w:val="0"/>
          <w:numId w:val="60"/>
        </w:numPr>
        <w:spacing w:before="120" w:after="120" w:line="360" w:lineRule="auto"/>
        <w:contextualSpacing/>
        <w:rPr>
          <w:i/>
          <w:iCs/>
        </w:rPr>
      </w:pPr>
      <w:r w:rsidRPr="00EB743D">
        <w:rPr>
          <w:rFonts w:eastAsiaTheme="majorEastAsia"/>
          <w:b/>
          <w:bCs/>
          <w:i/>
          <w:iCs/>
        </w:rPr>
        <w:t>Paying agencies face increased administrative workload</w:t>
      </w:r>
    </w:p>
    <w:p w:rsidRPr="00EB743D" w:rsidR="008338C6" w:rsidP="008338C6" w:rsidRDefault="008338C6" w14:paraId="24279AD3" w14:textId="77777777">
      <w:pPr>
        <w:numPr>
          <w:ilvl w:val="0"/>
          <w:numId w:val="60"/>
        </w:numPr>
        <w:spacing w:before="120" w:after="120" w:line="360" w:lineRule="auto"/>
        <w:contextualSpacing/>
        <w:rPr>
          <w:i/>
          <w:iCs/>
        </w:rPr>
      </w:pPr>
      <w:r w:rsidRPr="00EB743D">
        <w:rPr>
          <w:rFonts w:eastAsiaTheme="majorEastAsia"/>
          <w:b/>
          <w:bCs/>
          <w:i/>
          <w:iCs/>
        </w:rPr>
        <w:t>Stakeholders call for stronger enforcement, transparency &amp; coverage</w:t>
      </w:r>
    </w:p>
    <w:p w:rsidRPr="00EB743D" w:rsidR="008338C6" w:rsidP="008338C6" w:rsidRDefault="008338C6" w14:paraId="1E6B4F4B" w14:textId="77777777">
      <w:pPr>
        <w:numPr>
          <w:ilvl w:val="0"/>
          <w:numId w:val="60"/>
        </w:numPr>
        <w:spacing w:before="120" w:after="120" w:line="360" w:lineRule="auto"/>
        <w:contextualSpacing/>
      </w:pPr>
      <w:r w:rsidRPr="00EB743D">
        <w:rPr>
          <w:rFonts w:eastAsiaTheme="majorEastAsia"/>
          <w:b/>
          <w:bCs/>
          <w:i/>
          <w:iCs/>
        </w:rPr>
        <w:t>Need for outcome</w:t>
      </w:r>
      <w:r w:rsidRPr="00EB743D">
        <w:rPr>
          <w:rFonts w:eastAsiaTheme="majorEastAsia"/>
          <w:b/>
          <w:bCs/>
          <w:i/>
          <w:iCs/>
        </w:rPr>
        <w:noBreakHyphen/>
        <w:t>oriented evaluation</w:t>
      </w:r>
    </w:p>
    <w:p w:rsidRPr="00EB743D" w:rsidR="008338C6" w:rsidP="008338C6" w:rsidRDefault="008338C6" w14:paraId="15CDC465" w14:textId="77777777">
      <w:pPr>
        <w:spacing w:before="120" w:after="120" w:line="360" w:lineRule="auto"/>
        <w:ind w:left="720"/>
        <w:contextualSpacing/>
        <w:rPr>
          <w:b/>
          <w:bCs/>
        </w:rPr>
      </w:pPr>
    </w:p>
    <w:p w:rsidRPr="00EB743D" w:rsidR="008338C6" w:rsidP="008338C6" w:rsidRDefault="008338C6" w14:paraId="11F4097F" w14:textId="77777777">
      <w:pPr>
        <w:spacing w:before="120" w:after="120" w:line="360" w:lineRule="auto"/>
        <w:contextualSpacing/>
      </w:pPr>
      <w:r w:rsidRPr="00EB743D">
        <w:t xml:space="preserve">In Spain, public authorities and social partners described the introduction of </w:t>
      </w:r>
      <w:r w:rsidRPr="00EB743D">
        <w:rPr>
          <w:rFonts w:eastAsiaTheme="majorEastAsia"/>
        </w:rPr>
        <w:t>social conditionality</w:t>
      </w:r>
      <w:r w:rsidRPr="00EB743D">
        <w:t xml:space="preserve"> as a structural innovation that links the receipt of direct payments to compliance with national labour and occupational</w:t>
      </w:r>
      <w:r w:rsidRPr="00EB743D">
        <w:noBreakHyphen/>
        <w:t>safety legislation, thereby aiming to improve working conditions and visibility for employees in the agricultural sector. They explained that this mechanism builds on existing labour</w:t>
      </w:r>
      <w:r w:rsidRPr="00EB743D">
        <w:noBreakHyphen/>
        <w:t>enforcement systems, with paying agencies applying CAP sanctions on the basis of finalised labour</w:t>
      </w:r>
      <w:r w:rsidRPr="00EB743D">
        <w:noBreakHyphen/>
        <w:t xml:space="preserve">inspection decisions, and that its effectiveness will depend largely on the quality of </w:t>
      </w:r>
      <w:r w:rsidRPr="00EB743D">
        <w:rPr>
          <w:rFonts w:eastAsiaTheme="majorEastAsia"/>
        </w:rPr>
        <w:t>coordination between labour and agricultural administrations</w:t>
      </w:r>
      <w:r w:rsidRPr="00EB743D">
        <w:t xml:space="preserve"> over time.</w:t>
      </w:r>
    </w:p>
    <w:p w:rsidRPr="00EB743D" w:rsidR="008338C6" w:rsidP="008338C6" w:rsidRDefault="008338C6" w14:paraId="5A1D0675" w14:textId="77777777">
      <w:pPr>
        <w:spacing w:before="120" w:after="120" w:line="360" w:lineRule="auto"/>
        <w:contextualSpacing/>
      </w:pPr>
      <w:r w:rsidRPr="00EB743D">
        <w:t xml:space="preserve">Regional public authorities considered that protection of agricultural workers and enforcement of labour standards should primarily remain the responsibility of labour policy, and saw social conditionality as an additional instrument to discourage abuses rather than a central solution to structural problems affecting </w:t>
      </w:r>
      <w:r w:rsidRPr="00EB743D">
        <w:rPr>
          <w:rFonts w:eastAsiaTheme="majorEastAsia"/>
        </w:rPr>
        <w:t>seasonal and migrant workers</w:t>
      </w:r>
      <w:r w:rsidRPr="00EB743D">
        <w:t>. They underlined that, while linking public funds to compliance with labour law is important, social conditionality cannot by itself remedy all issues related to precarious employment and should be complemented by broader labour measures and improved enforcement capacity.</w:t>
      </w:r>
    </w:p>
    <w:p w:rsidRPr="00EB743D" w:rsidR="008338C6" w:rsidP="008338C6" w:rsidRDefault="008338C6" w14:paraId="268D8E9F" w14:textId="77777777">
      <w:pPr>
        <w:spacing w:before="120" w:after="120" w:line="360" w:lineRule="auto"/>
        <w:contextualSpacing/>
      </w:pPr>
      <w:r w:rsidRPr="00EB743D">
        <w:t xml:space="preserve">National public authorities noted that, after only one year of implementation, it is premature to assess whether working conditions have improved as a result of social conditionality, and indicated that evaluation of this aspect lies mainly with the labour ministry. They emphasised that the new system does not create additional legal obligations for farmers beyond existing labour laws, but </w:t>
      </w:r>
      <w:r w:rsidRPr="00EB743D">
        <w:rPr>
          <w:rFonts w:eastAsiaTheme="majorEastAsia"/>
        </w:rPr>
        <w:t>does generate extra workload</w:t>
      </w:r>
      <w:r w:rsidRPr="00EB743D">
        <w:t xml:space="preserve"> for paying agencies, which must process penalties triggered by labour</w:t>
      </w:r>
      <w:r w:rsidRPr="00EB743D">
        <w:noBreakHyphen/>
        <w:t>infringement decisions and ensure appropriate communication with beneficiaries.</w:t>
      </w:r>
    </w:p>
    <w:p w:rsidRPr="00EB743D" w:rsidR="008338C6" w:rsidP="008338C6" w:rsidRDefault="008338C6" w14:paraId="1FA5349E" w14:textId="77777777">
      <w:pPr>
        <w:spacing w:before="120" w:after="120" w:line="360" w:lineRule="auto"/>
        <w:contextualSpacing/>
      </w:pPr>
      <w:r w:rsidRPr="00EB743D">
        <w:t xml:space="preserve">Social partners representing agricultural workers stressed that social conditionality has </w:t>
      </w:r>
      <w:r w:rsidRPr="00EB743D">
        <w:rPr>
          <w:rFonts w:eastAsiaTheme="majorEastAsia"/>
        </w:rPr>
        <w:t>significant potential as a tool of social justice</w:t>
      </w:r>
      <w:r w:rsidRPr="00EB743D">
        <w:t xml:space="preserve"> by linking respect for workers’ rights to EU funding, but expressed concern that implementation and sanctions may remain too weak or uneven in some Member States to produce a truly dissuasive effect. They called for the publication of implementation reports, transparent monitoring frameworks, broader coverage of labour</w:t>
      </w:r>
      <w:r w:rsidRPr="00EB743D">
        <w:noBreakHyphen/>
        <w:t xml:space="preserve">intensive sectors, increased quantity and quality of labour inspections and </w:t>
      </w:r>
      <w:r w:rsidRPr="00EB743D">
        <w:rPr>
          <w:rFonts w:eastAsiaTheme="majorEastAsia"/>
        </w:rPr>
        <w:t>targeted awareness campaigns</w:t>
      </w:r>
      <w:r w:rsidRPr="00EB743D">
        <w:t xml:space="preserve"> for seasonal and migrant workers.</w:t>
      </w:r>
    </w:p>
    <w:p w:rsidRPr="008338C6" w:rsidR="00273FBA" w:rsidP="00E55092" w:rsidRDefault="008338C6" w14:paraId="5761DBA0" w14:textId="34DB4F89">
      <w:pPr>
        <w:spacing w:before="120" w:after="120" w:line="360" w:lineRule="auto"/>
        <w:contextualSpacing/>
      </w:pPr>
      <w:r w:rsidRPr="00EB743D">
        <w:t>Civil</w:t>
      </w:r>
      <w:r w:rsidRPr="00EB743D">
        <w:noBreakHyphen/>
        <w:t xml:space="preserve">society organisations noted that the effectiveness of social conditionality is limited by its </w:t>
      </w:r>
      <w:r w:rsidRPr="00EB743D">
        <w:rPr>
          <w:rFonts w:eastAsiaTheme="majorEastAsia"/>
        </w:rPr>
        <w:t>narrow scope, uneven implementation and constrained enforcement capacity</w:t>
      </w:r>
      <w:r w:rsidRPr="00EB743D">
        <w:t>, particularly regarding seasonal, migrant, self</w:t>
      </w:r>
      <w:r w:rsidRPr="00EB743D">
        <w:noBreakHyphen/>
        <w:t xml:space="preserve">employed and informal workers who may fall outside effective protection. They proposed a more </w:t>
      </w:r>
      <w:r w:rsidRPr="00EB743D">
        <w:rPr>
          <w:rFonts w:eastAsiaTheme="majorEastAsia"/>
        </w:rPr>
        <w:t>outcome</w:t>
      </w:r>
      <w:r w:rsidRPr="00EB743D">
        <w:rPr>
          <w:rFonts w:eastAsiaTheme="majorEastAsia"/>
        </w:rPr>
        <w:noBreakHyphen/>
        <w:t>oriented approach</w:t>
      </w:r>
      <w:r w:rsidRPr="00EB743D">
        <w:t xml:space="preserve"> that would focus on whether social conditionality leads to better working conditions and social outcomes, rather than concentrating solely on formal application of rules.</w:t>
      </w:r>
    </w:p>
    <w:p w:rsidRPr="004F3938" w:rsidR="008338C6" w:rsidP="00522A18" w:rsidRDefault="008338C6" w14:paraId="6CE99A19" w14:textId="77777777">
      <w:pPr>
        <w:spacing w:before="120" w:after="120" w:line="360" w:lineRule="auto"/>
        <w:rPr>
          <w:lang w:val="en-GB"/>
        </w:rPr>
      </w:pPr>
    </w:p>
    <w:p w:rsidRPr="004F3938" w:rsidR="00DF50C6" w:rsidP="00522A18" w:rsidRDefault="00DF50C6" w14:paraId="264851AF" w14:textId="6FCB258A">
      <w:pPr>
        <w:pStyle w:val="Heading2"/>
        <w:spacing w:before="120" w:after="120" w:line="360" w:lineRule="auto"/>
        <w:ind w:left="720"/>
        <w:rPr>
          <w:i/>
          <w:iCs/>
          <w:lang w:val="en-GB"/>
        </w:rPr>
      </w:pPr>
      <w:bookmarkStart w:name="_Toc224750053" w:id="42"/>
      <w:r w:rsidRPr="004F3938">
        <w:rPr>
          <w:i/>
          <w:iCs/>
          <w:lang w:val="en-GB"/>
        </w:rPr>
        <w:t>Comparative Relevance of CAP vs. Other EU/National Instruments</w:t>
      </w:r>
      <w:bookmarkEnd w:id="42"/>
    </w:p>
    <w:p w:rsidRPr="00C868D1" w:rsidR="008338C6" w:rsidP="008338C6" w:rsidRDefault="008338C6" w14:paraId="6549554B" w14:textId="77777777">
      <w:pPr>
        <w:spacing w:before="120" w:after="120" w:line="360" w:lineRule="auto"/>
        <w:contextualSpacing/>
        <w:rPr>
          <w:b/>
          <w:bCs/>
          <w:u w:val="single"/>
        </w:rPr>
      </w:pPr>
      <w:r w:rsidRPr="00C868D1">
        <w:rPr>
          <w:rFonts w:eastAsiaTheme="majorEastAsia"/>
          <w:b/>
          <w:bCs/>
          <w:u w:val="single"/>
        </w:rPr>
        <w:t xml:space="preserve">Austria </w:t>
      </w:r>
    </w:p>
    <w:p w:rsidRPr="00C868D1" w:rsidR="008338C6" w:rsidP="008338C6" w:rsidRDefault="008338C6" w14:paraId="4959FCA8" w14:textId="77777777">
      <w:pPr>
        <w:spacing w:before="120" w:after="120" w:line="360" w:lineRule="auto"/>
        <w:contextualSpacing/>
        <w:rPr>
          <w:b/>
          <w:bCs/>
          <w:i/>
          <w:iCs/>
        </w:rPr>
      </w:pPr>
      <w:r w:rsidRPr="00C868D1">
        <w:rPr>
          <w:b/>
          <w:bCs/>
          <w:i/>
          <w:iCs/>
          <w:lang w:val="fr-BE"/>
        </w:rPr>
        <w:t>In brief:</w:t>
      </w:r>
    </w:p>
    <w:p w:rsidRPr="00C868D1" w:rsidR="008338C6" w:rsidP="008338C6" w:rsidRDefault="008338C6" w14:paraId="1C3E8DC7" w14:textId="77777777">
      <w:pPr>
        <w:numPr>
          <w:ilvl w:val="0"/>
          <w:numId w:val="61"/>
        </w:numPr>
        <w:spacing w:before="120" w:after="120" w:line="360" w:lineRule="auto"/>
        <w:contextualSpacing/>
        <w:rPr>
          <w:i/>
          <w:iCs/>
        </w:rPr>
      </w:pPr>
      <w:r w:rsidRPr="00C868D1">
        <w:rPr>
          <w:rFonts w:eastAsiaTheme="majorEastAsia"/>
          <w:b/>
          <w:bCs/>
          <w:i/>
          <w:iCs/>
        </w:rPr>
        <w:t>CAP as irreplaceable for income support, agri</w:t>
      </w:r>
      <w:r w:rsidRPr="00C868D1">
        <w:rPr>
          <w:rFonts w:eastAsiaTheme="majorEastAsia"/>
          <w:b/>
          <w:bCs/>
          <w:i/>
          <w:iCs/>
        </w:rPr>
        <w:noBreakHyphen/>
        <w:t>environment and LFA/ANC payments</w:t>
      </w:r>
    </w:p>
    <w:p w:rsidRPr="00C868D1" w:rsidR="008338C6" w:rsidP="008338C6" w:rsidRDefault="008338C6" w14:paraId="26D1CF7B" w14:textId="77777777">
      <w:pPr>
        <w:numPr>
          <w:ilvl w:val="0"/>
          <w:numId w:val="61"/>
        </w:numPr>
        <w:spacing w:before="120" w:after="120" w:line="360" w:lineRule="auto"/>
        <w:contextualSpacing/>
        <w:rPr>
          <w:i/>
          <w:iCs/>
        </w:rPr>
      </w:pPr>
      <w:r w:rsidRPr="00C868D1">
        <w:rPr>
          <w:rFonts w:eastAsiaTheme="majorEastAsia"/>
          <w:b/>
          <w:bCs/>
          <w:i/>
          <w:iCs/>
        </w:rPr>
        <w:t>Labour and social protection primarily governed by national law</w:t>
      </w:r>
    </w:p>
    <w:p w:rsidRPr="00C868D1" w:rsidR="008338C6" w:rsidP="008338C6" w:rsidRDefault="008338C6" w14:paraId="5A116066" w14:textId="77777777">
      <w:pPr>
        <w:numPr>
          <w:ilvl w:val="0"/>
          <w:numId w:val="61"/>
        </w:numPr>
        <w:spacing w:before="120" w:after="120" w:line="360" w:lineRule="auto"/>
        <w:contextualSpacing/>
        <w:rPr>
          <w:i/>
          <w:iCs/>
        </w:rPr>
      </w:pPr>
      <w:r w:rsidRPr="00C868D1">
        <w:rPr>
          <w:rFonts w:eastAsiaTheme="majorEastAsia"/>
          <w:b/>
          <w:bCs/>
          <w:i/>
          <w:iCs/>
        </w:rPr>
        <w:t>Competitiveness affected by cross</w:t>
      </w:r>
      <w:r w:rsidRPr="00C868D1">
        <w:rPr>
          <w:rFonts w:eastAsiaTheme="majorEastAsia"/>
          <w:b/>
          <w:bCs/>
          <w:i/>
          <w:iCs/>
        </w:rPr>
        <w:noBreakHyphen/>
        <w:t>EU differences in labour standards</w:t>
      </w:r>
    </w:p>
    <w:p w:rsidRPr="00C868D1" w:rsidR="008338C6" w:rsidP="008338C6" w:rsidRDefault="008338C6" w14:paraId="67AC042A" w14:textId="77777777">
      <w:pPr>
        <w:numPr>
          <w:ilvl w:val="0"/>
          <w:numId w:val="61"/>
        </w:numPr>
        <w:spacing w:before="120" w:after="120" w:line="360" w:lineRule="auto"/>
        <w:contextualSpacing/>
        <w:rPr>
          <w:i/>
          <w:iCs/>
        </w:rPr>
      </w:pPr>
      <w:r w:rsidRPr="00C868D1">
        <w:rPr>
          <w:rFonts w:eastAsiaTheme="majorEastAsia"/>
          <w:b/>
          <w:bCs/>
          <w:i/>
          <w:iCs/>
        </w:rPr>
        <w:t>Rural services reliant on cohesion/national instruments rather than CAP</w:t>
      </w:r>
    </w:p>
    <w:p w:rsidRPr="00C868D1" w:rsidR="008338C6" w:rsidP="008338C6" w:rsidRDefault="008338C6" w14:paraId="4D28BAAA" w14:textId="77777777">
      <w:pPr>
        <w:numPr>
          <w:ilvl w:val="0"/>
          <w:numId w:val="61"/>
        </w:numPr>
        <w:spacing w:before="120" w:after="120" w:line="360" w:lineRule="auto"/>
        <w:contextualSpacing/>
        <w:rPr>
          <w:i/>
          <w:iCs/>
        </w:rPr>
      </w:pPr>
      <w:r w:rsidRPr="00C868D1">
        <w:rPr>
          <w:rFonts w:eastAsiaTheme="majorEastAsia"/>
          <w:b/>
          <w:bCs/>
          <w:i/>
          <w:iCs/>
        </w:rPr>
        <w:t>CAP impact mediated by broader policy mix beyond agriculture</w:t>
      </w:r>
    </w:p>
    <w:p w:rsidRPr="00C868D1" w:rsidR="008338C6" w:rsidP="008338C6" w:rsidRDefault="008338C6" w14:paraId="2E8DEBD1" w14:textId="77777777">
      <w:pPr>
        <w:spacing w:before="120" w:after="120" w:line="360" w:lineRule="auto"/>
        <w:ind w:left="720"/>
        <w:contextualSpacing/>
        <w:rPr>
          <w:b/>
          <w:bCs/>
        </w:rPr>
      </w:pPr>
    </w:p>
    <w:p w:rsidRPr="00C868D1" w:rsidR="008338C6" w:rsidP="008338C6" w:rsidRDefault="008338C6" w14:paraId="159C8586" w14:textId="77777777">
      <w:pPr>
        <w:spacing w:before="120" w:after="120" w:line="360" w:lineRule="auto"/>
        <w:contextualSpacing/>
      </w:pPr>
      <w:r w:rsidRPr="00C868D1">
        <w:t xml:space="preserve">Stakeholders in Austria underlined that the CAP remains the primary EU tool for supporting agriculture and rural development, but must be understood in relation to other EU and national policy instruments. Public authorities stressed that </w:t>
      </w:r>
      <w:r w:rsidRPr="00C868D1">
        <w:rPr>
          <w:rFonts w:eastAsiaTheme="majorEastAsia"/>
        </w:rPr>
        <w:t>income support, agri</w:t>
      </w:r>
      <w:r w:rsidRPr="00C868D1">
        <w:rPr>
          <w:rFonts w:eastAsiaTheme="majorEastAsia"/>
        </w:rPr>
        <w:noBreakHyphen/>
        <w:t>environmental measures and compensatory allowances for disadvantaged areas</w:t>
      </w:r>
      <w:r w:rsidRPr="00C868D1">
        <w:t xml:space="preserve"> cannot be replicated by other policies and that the CAP retains a </w:t>
      </w:r>
      <w:r w:rsidRPr="00C868D1">
        <w:rPr>
          <w:rFonts w:eastAsiaTheme="majorEastAsia"/>
        </w:rPr>
        <w:t>unique function</w:t>
      </w:r>
      <w:r w:rsidRPr="00C868D1">
        <w:t xml:space="preserve"> within the policy mix affecting agriculture in Austria. At the same time, they noted that </w:t>
      </w:r>
      <w:r w:rsidRPr="00C868D1">
        <w:rPr>
          <w:rFonts w:eastAsiaTheme="majorEastAsia"/>
        </w:rPr>
        <w:t>social and labour</w:t>
      </w:r>
      <w:r w:rsidRPr="00C868D1">
        <w:rPr>
          <w:rFonts w:eastAsiaTheme="majorEastAsia"/>
        </w:rPr>
        <w:noBreakHyphen/>
        <w:t>protection goals are primarily addressed through national legal frameworks</w:t>
      </w:r>
      <w:r w:rsidRPr="00C868D1">
        <w:t xml:space="preserve"> and questioned whether CAP conditionality adds substantial value where comprehensive national protections already exist. </w:t>
      </w:r>
    </w:p>
    <w:p w:rsidRPr="00C868D1" w:rsidR="008338C6" w:rsidP="008338C6" w:rsidRDefault="008338C6" w14:paraId="30BB1BEE" w14:textId="77777777">
      <w:pPr>
        <w:spacing w:before="120" w:after="120" w:line="360" w:lineRule="auto"/>
        <w:contextualSpacing/>
      </w:pPr>
      <w:r w:rsidRPr="00C868D1">
        <w:t xml:space="preserve">Labour representatives among the Austrian social partners recognised that </w:t>
      </w:r>
      <w:r w:rsidRPr="00C868D1">
        <w:rPr>
          <w:rFonts w:eastAsiaTheme="majorEastAsia"/>
        </w:rPr>
        <w:t>differences in labour costs and social standards across Member States influence competitiveness</w:t>
      </w:r>
      <w:r w:rsidRPr="00C868D1">
        <w:t>, and argued that while the CAP can complement national tools, it should not serve as the main enforcement mechanism for labour rights. Civil</w:t>
      </w:r>
      <w:r w:rsidRPr="00C868D1">
        <w:noBreakHyphen/>
        <w:t xml:space="preserve">society actors emphasised that issues such as </w:t>
      </w:r>
      <w:r w:rsidRPr="00C868D1">
        <w:rPr>
          <w:rFonts w:eastAsiaTheme="majorEastAsia"/>
        </w:rPr>
        <w:t>childcare, social services, broadband access and broader rural services</w:t>
      </w:r>
      <w:r w:rsidRPr="00C868D1">
        <w:t xml:space="preserve"> in Austria depend chiefly on national and regional policies and on cohesion</w:t>
      </w:r>
      <w:r w:rsidRPr="00C868D1">
        <w:noBreakHyphen/>
        <w:t xml:space="preserve">policy funds, even though these factors are critical for achieving CAP objectives related to rural development, gender equality and generational renewal. In their view, the CAP is highly relevant for </w:t>
      </w:r>
      <w:r w:rsidRPr="00C868D1">
        <w:rPr>
          <w:rFonts w:eastAsiaTheme="majorEastAsia"/>
        </w:rPr>
        <w:t>farm</w:t>
      </w:r>
      <w:r w:rsidRPr="00C868D1">
        <w:rPr>
          <w:rFonts w:eastAsiaTheme="majorEastAsia"/>
        </w:rPr>
        <w:noBreakHyphen/>
        <w:t>level sustainability and income</w:t>
      </w:r>
      <w:r w:rsidRPr="00C868D1">
        <w:t xml:space="preserve">, but its impact in Austria is mediated by interaction with other EU and domestic instruments that address </w:t>
      </w:r>
      <w:r w:rsidRPr="00C868D1">
        <w:rPr>
          <w:rFonts w:eastAsiaTheme="majorEastAsia"/>
        </w:rPr>
        <w:t>social, territorial and economic challenges</w:t>
      </w:r>
      <w:r w:rsidRPr="00C868D1">
        <w:t xml:space="preserve"> beyond the direct remit of agricultural policy. </w:t>
      </w:r>
    </w:p>
    <w:p w:rsidRPr="00C868D1" w:rsidR="008338C6" w:rsidP="008338C6" w:rsidRDefault="008338C6" w14:paraId="152B406C" w14:textId="77777777">
      <w:pPr>
        <w:spacing w:before="120" w:after="120" w:line="360" w:lineRule="auto"/>
        <w:contextualSpacing/>
      </w:pPr>
    </w:p>
    <w:p w:rsidRPr="00C868D1" w:rsidR="008338C6" w:rsidP="008338C6" w:rsidRDefault="008338C6" w14:paraId="3753233C" w14:textId="77777777">
      <w:pPr>
        <w:spacing w:before="120" w:after="120" w:line="360" w:lineRule="auto"/>
        <w:contextualSpacing/>
        <w:rPr>
          <w:b/>
          <w:bCs/>
          <w:u w:val="single"/>
        </w:rPr>
      </w:pPr>
      <w:r w:rsidRPr="00C868D1">
        <w:rPr>
          <w:rFonts w:eastAsiaTheme="majorEastAsia"/>
          <w:b/>
          <w:bCs/>
          <w:u w:val="single"/>
        </w:rPr>
        <w:t xml:space="preserve">Ireland </w:t>
      </w:r>
    </w:p>
    <w:p w:rsidRPr="00C868D1" w:rsidR="008338C6" w:rsidP="008338C6" w:rsidRDefault="008338C6" w14:paraId="0B7B90E3" w14:textId="77777777">
      <w:pPr>
        <w:spacing w:before="120" w:after="120" w:line="360" w:lineRule="auto"/>
        <w:contextualSpacing/>
        <w:rPr>
          <w:b/>
          <w:bCs/>
          <w:i/>
          <w:iCs/>
        </w:rPr>
      </w:pPr>
      <w:r w:rsidRPr="00C868D1">
        <w:rPr>
          <w:b/>
          <w:bCs/>
          <w:i/>
          <w:iCs/>
          <w:lang w:val="fr-BE"/>
        </w:rPr>
        <w:t xml:space="preserve">In brief: </w:t>
      </w:r>
    </w:p>
    <w:p w:rsidRPr="00C868D1" w:rsidR="008338C6" w:rsidP="008338C6" w:rsidRDefault="008338C6" w14:paraId="1E721102" w14:textId="77777777">
      <w:pPr>
        <w:numPr>
          <w:ilvl w:val="0"/>
          <w:numId w:val="62"/>
        </w:numPr>
        <w:spacing w:before="120" w:after="120" w:line="360" w:lineRule="auto"/>
        <w:contextualSpacing/>
        <w:rPr>
          <w:i/>
          <w:iCs/>
        </w:rPr>
      </w:pPr>
      <w:r w:rsidRPr="00C868D1">
        <w:rPr>
          <w:rFonts w:eastAsiaTheme="majorEastAsia"/>
          <w:b/>
          <w:bCs/>
          <w:i/>
          <w:iCs/>
        </w:rPr>
        <w:t>CAP as the central instrument for income support and rural investment</w:t>
      </w:r>
    </w:p>
    <w:p w:rsidRPr="00C868D1" w:rsidR="008338C6" w:rsidP="008338C6" w:rsidRDefault="008338C6" w14:paraId="19034A94" w14:textId="77777777">
      <w:pPr>
        <w:numPr>
          <w:ilvl w:val="0"/>
          <w:numId w:val="62"/>
        </w:numPr>
        <w:spacing w:before="120" w:after="120" w:line="360" w:lineRule="auto"/>
        <w:contextualSpacing/>
        <w:rPr>
          <w:i/>
          <w:iCs/>
        </w:rPr>
      </w:pPr>
      <w:r w:rsidRPr="00C868D1">
        <w:rPr>
          <w:rFonts w:eastAsiaTheme="majorEastAsia"/>
          <w:b/>
          <w:bCs/>
          <w:i/>
          <w:iCs/>
        </w:rPr>
        <w:t>Broader rural services covered by national welfare and cohesion funds</w:t>
      </w:r>
    </w:p>
    <w:p w:rsidRPr="00C868D1" w:rsidR="008338C6" w:rsidP="008338C6" w:rsidRDefault="008338C6" w14:paraId="2E50C2DE" w14:textId="77777777">
      <w:pPr>
        <w:numPr>
          <w:ilvl w:val="0"/>
          <w:numId w:val="62"/>
        </w:numPr>
        <w:spacing w:before="120" w:after="120" w:line="360" w:lineRule="auto"/>
        <w:contextualSpacing/>
        <w:rPr>
          <w:i/>
          <w:iCs/>
        </w:rPr>
      </w:pPr>
      <w:r w:rsidRPr="00C868D1">
        <w:rPr>
          <w:rFonts w:eastAsiaTheme="majorEastAsia"/>
          <w:b/>
          <w:bCs/>
          <w:i/>
          <w:iCs/>
        </w:rPr>
        <w:t>Effectiveness depends on coordination with regional and social policy tools</w:t>
      </w:r>
    </w:p>
    <w:p w:rsidRPr="00C868D1" w:rsidR="008338C6" w:rsidP="008338C6" w:rsidRDefault="008338C6" w14:paraId="6B5093D7" w14:textId="77777777">
      <w:pPr>
        <w:numPr>
          <w:ilvl w:val="0"/>
          <w:numId w:val="62"/>
        </w:numPr>
        <w:spacing w:before="120" w:after="120" w:line="360" w:lineRule="auto"/>
        <w:contextualSpacing/>
        <w:rPr>
          <w:i/>
          <w:iCs/>
        </w:rPr>
      </w:pPr>
      <w:r w:rsidRPr="00C868D1">
        <w:rPr>
          <w:rFonts w:eastAsiaTheme="majorEastAsia"/>
          <w:b/>
          <w:bCs/>
          <w:i/>
          <w:iCs/>
        </w:rPr>
        <w:t>Calls for better cross</w:t>
      </w:r>
      <w:r w:rsidRPr="00C868D1">
        <w:rPr>
          <w:rFonts w:eastAsiaTheme="majorEastAsia"/>
          <w:b/>
          <w:bCs/>
          <w:i/>
          <w:iCs/>
        </w:rPr>
        <w:noBreakHyphen/>
        <w:t>policy alignment (trade, labour, social inclusion)</w:t>
      </w:r>
    </w:p>
    <w:p w:rsidRPr="00C868D1" w:rsidR="008338C6" w:rsidP="008338C6" w:rsidRDefault="008338C6" w14:paraId="0D448D1B" w14:textId="77777777">
      <w:pPr>
        <w:spacing w:before="120" w:after="120" w:line="360" w:lineRule="auto"/>
        <w:ind w:left="720"/>
        <w:contextualSpacing/>
        <w:rPr>
          <w:b/>
          <w:bCs/>
        </w:rPr>
      </w:pPr>
    </w:p>
    <w:p w:rsidRPr="00C868D1" w:rsidR="008338C6" w:rsidP="008338C6" w:rsidRDefault="008338C6" w14:paraId="19E5EACD" w14:textId="77777777">
      <w:pPr>
        <w:spacing w:before="120" w:after="120" w:line="360" w:lineRule="auto"/>
        <w:contextualSpacing/>
      </w:pPr>
      <w:r w:rsidRPr="00C868D1">
        <w:t xml:space="preserve">Stakeholders in Ireland repeatedly stressed that the CAP is by far the most important policy instrument for farming, particularly in terms of </w:t>
      </w:r>
      <w:r w:rsidRPr="00C868D1">
        <w:rPr>
          <w:rFonts w:eastAsiaTheme="majorEastAsia"/>
        </w:rPr>
        <w:t>income support and rural investment</w:t>
      </w:r>
      <w:r w:rsidRPr="00C868D1">
        <w:t xml:space="preserve">, and farm and trade organisations considered that no other EU or national policy offers a comparable combination of tools to stabilise farm incomes, support strategic sectors and foster rural development. They viewed the CAP as </w:t>
      </w:r>
      <w:r w:rsidRPr="00C868D1">
        <w:rPr>
          <w:rFonts w:eastAsiaTheme="majorEastAsia"/>
        </w:rPr>
        <w:t>essential for food security</w:t>
      </w:r>
      <w:r w:rsidRPr="00C868D1">
        <w:t>, sustaining rural communities and maintaining the environmental and social functions of Irish agriculture.</w:t>
      </w:r>
    </w:p>
    <w:p w:rsidRPr="00C868D1" w:rsidR="008338C6" w:rsidP="008338C6" w:rsidRDefault="008338C6" w14:paraId="246D7179" w14:textId="77777777">
      <w:pPr>
        <w:spacing w:before="120" w:after="120" w:line="360" w:lineRule="auto"/>
        <w:contextualSpacing/>
      </w:pPr>
      <w:r w:rsidRPr="00C868D1">
        <w:t xml:space="preserve">At the same time, stakeholders acknowledged that many issues affecting Irish agriculture and rural areas—such as </w:t>
      </w:r>
      <w:r w:rsidRPr="00C868D1">
        <w:rPr>
          <w:rFonts w:eastAsiaTheme="majorEastAsia"/>
        </w:rPr>
        <w:t>pensions, rural housing, healthcare, education and social services</w:t>
      </w:r>
      <w:r w:rsidRPr="00C868D1">
        <w:t>—are primarily addressed by national welfare systems, housing programmes and cohesion</w:t>
      </w:r>
      <w:r w:rsidRPr="00C868D1">
        <w:noBreakHyphen/>
        <w:t xml:space="preserve">policy funds rather than by the CAP. Public authorities underlined that while CAP funding is central to supporting farm structures and rural initiatives, its effectiveness depends on </w:t>
      </w:r>
      <w:r w:rsidRPr="00C868D1">
        <w:rPr>
          <w:rFonts w:eastAsiaTheme="majorEastAsia"/>
        </w:rPr>
        <w:t>coordination with other EU and national instruments</w:t>
      </w:r>
      <w:r w:rsidRPr="00C868D1">
        <w:t xml:space="preserve">, including those under regional and social policy. They pointed to experiments with </w:t>
      </w:r>
      <w:r w:rsidRPr="00C868D1">
        <w:rPr>
          <w:rFonts w:eastAsiaTheme="majorEastAsia"/>
        </w:rPr>
        <w:t>multi</w:t>
      </w:r>
      <w:r w:rsidRPr="00C868D1">
        <w:rPr>
          <w:rFonts w:eastAsiaTheme="majorEastAsia"/>
        </w:rPr>
        <w:noBreakHyphen/>
        <w:t>fund approaches</w:t>
      </w:r>
      <w:r w:rsidRPr="00C868D1">
        <w:t xml:space="preserve"> that combine CAP funds with cohesion resources, even though differing rules and IT systems create complexity. Trade</w:t>
      </w:r>
      <w:r w:rsidRPr="00C868D1">
        <w:noBreakHyphen/>
        <w:t>union and civil</w:t>
      </w:r>
      <w:r w:rsidRPr="00C868D1">
        <w:noBreakHyphen/>
        <w:t xml:space="preserve">society representatives argued that the CAP should be understood as part of a </w:t>
      </w:r>
      <w:r w:rsidRPr="00C868D1">
        <w:rPr>
          <w:rFonts w:eastAsiaTheme="majorEastAsia"/>
        </w:rPr>
        <w:t>wider policy mix</w:t>
      </w:r>
      <w:r w:rsidRPr="00C868D1">
        <w:t xml:space="preserve"> in Ireland—encompassing social, labour, competition and trade policies—and they called for future frameworks to better align these instruments so that CAP interventions are complemented by broader measures supporting social inclusion and fair competition in the agrifood system.</w:t>
      </w:r>
    </w:p>
    <w:p w:rsidRPr="00C868D1" w:rsidR="008338C6" w:rsidP="008338C6" w:rsidRDefault="008338C6" w14:paraId="15A6EEE0" w14:textId="77777777">
      <w:pPr>
        <w:spacing w:before="120" w:after="120" w:line="360" w:lineRule="auto"/>
        <w:contextualSpacing/>
      </w:pPr>
    </w:p>
    <w:p w:rsidRPr="00C868D1" w:rsidR="008338C6" w:rsidP="008338C6" w:rsidRDefault="008338C6" w14:paraId="4026B887" w14:textId="77777777">
      <w:pPr>
        <w:spacing w:before="120" w:after="120" w:line="360" w:lineRule="auto"/>
        <w:contextualSpacing/>
        <w:rPr>
          <w:b/>
          <w:bCs/>
          <w:u w:val="single"/>
        </w:rPr>
      </w:pPr>
      <w:r w:rsidRPr="00C868D1">
        <w:rPr>
          <w:rFonts w:eastAsiaTheme="majorEastAsia"/>
          <w:b/>
          <w:bCs/>
          <w:u w:val="single"/>
        </w:rPr>
        <w:t xml:space="preserve">Italy </w:t>
      </w:r>
    </w:p>
    <w:p w:rsidRPr="00C868D1" w:rsidR="008338C6" w:rsidP="008338C6" w:rsidRDefault="008338C6" w14:paraId="2881F2E1" w14:textId="77777777">
      <w:pPr>
        <w:spacing w:before="120" w:after="120" w:line="360" w:lineRule="auto"/>
        <w:contextualSpacing/>
        <w:rPr>
          <w:b/>
          <w:bCs/>
          <w:i/>
          <w:iCs/>
        </w:rPr>
      </w:pPr>
      <w:r w:rsidRPr="00C868D1">
        <w:rPr>
          <w:b/>
          <w:bCs/>
          <w:i/>
          <w:iCs/>
          <w:lang w:val="fr-BE"/>
        </w:rPr>
        <w:t xml:space="preserve">In brief: </w:t>
      </w:r>
    </w:p>
    <w:p w:rsidRPr="00C868D1" w:rsidR="008338C6" w:rsidP="008338C6" w:rsidRDefault="008338C6" w14:paraId="1C4F616E" w14:textId="77777777">
      <w:pPr>
        <w:numPr>
          <w:ilvl w:val="0"/>
          <w:numId w:val="63"/>
        </w:numPr>
        <w:spacing w:before="120" w:after="120" w:line="360" w:lineRule="auto"/>
        <w:contextualSpacing/>
        <w:rPr>
          <w:i/>
          <w:iCs/>
        </w:rPr>
      </w:pPr>
      <w:r w:rsidRPr="00C868D1">
        <w:rPr>
          <w:rFonts w:eastAsiaTheme="majorEastAsia"/>
          <w:b/>
          <w:bCs/>
          <w:i/>
          <w:iCs/>
        </w:rPr>
        <w:t>CAP broadly coherent with other policies but insufficiently integrated operationally</w:t>
      </w:r>
    </w:p>
    <w:p w:rsidRPr="00C868D1" w:rsidR="008338C6" w:rsidP="008338C6" w:rsidRDefault="008338C6" w14:paraId="2C597B93" w14:textId="77777777">
      <w:pPr>
        <w:numPr>
          <w:ilvl w:val="0"/>
          <w:numId w:val="63"/>
        </w:numPr>
        <w:spacing w:before="120" w:after="120" w:line="360" w:lineRule="auto"/>
        <w:contextualSpacing/>
        <w:rPr>
          <w:i/>
          <w:iCs/>
        </w:rPr>
      </w:pPr>
      <w:r w:rsidRPr="00C868D1">
        <w:rPr>
          <w:rFonts w:eastAsiaTheme="majorEastAsia"/>
          <w:b/>
          <w:bCs/>
          <w:i/>
          <w:iCs/>
        </w:rPr>
        <w:t>Overlaps, fragmentation and lack of strategic coordination</w:t>
      </w:r>
    </w:p>
    <w:p w:rsidRPr="00C868D1" w:rsidR="008338C6" w:rsidP="008338C6" w:rsidRDefault="008338C6" w14:paraId="7FE67C3B" w14:textId="77777777">
      <w:pPr>
        <w:numPr>
          <w:ilvl w:val="0"/>
          <w:numId w:val="63"/>
        </w:numPr>
        <w:spacing w:before="120" w:after="120" w:line="360" w:lineRule="auto"/>
        <w:contextualSpacing/>
        <w:rPr>
          <w:i/>
          <w:iCs/>
        </w:rPr>
      </w:pPr>
      <w:r w:rsidRPr="00C868D1">
        <w:rPr>
          <w:rFonts w:eastAsiaTheme="majorEastAsia"/>
          <w:b/>
          <w:bCs/>
          <w:i/>
          <w:iCs/>
        </w:rPr>
        <w:t>Cohesion + RRF funds complement rural development (e.g., broadband, services)</w:t>
      </w:r>
    </w:p>
    <w:p w:rsidRPr="00C868D1" w:rsidR="008338C6" w:rsidP="008338C6" w:rsidRDefault="008338C6" w14:paraId="4838EEBA" w14:textId="77777777">
      <w:pPr>
        <w:numPr>
          <w:ilvl w:val="0"/>
          <w:numId w:val="63"/>
        </w:numPr>
        <w:spacing w:before="120" w:after="120" w:line="360" w:lineRule="auto"/>
        <w:contextualSpacing/>
        <w:rPr>
          <w:i/>
          <w:iCs/>
        </w:rPr>
      </w:pPr>
      <w:r w:rsidRPr="00C868D1">
        <w:rPr>
          <w:rFonts w:eastAsiaTheme="majorEastAsia"/>
          <w:b/>
          <w:bCs/>
          <w:i/>
          <w:iCs/>
        </w:rPr>
        <w:t>Need for reciprocity in trade standards</w:t>
      </w:r>
    </w:p>
    <w:p w:rsidRPr="00C868D1" w:rsidR="008338C6" w:rsidP="008338C6" w:rsidRDefault="008338C6" w14:paraId="4B2B22D2" w14:textId="77777777">
      <w:pPr>
        <w:numPr>
          <w:ilvl w:val="0"/>
          <w:numId w:val="63"/>
        </w:numPr>
        <w:spacing w:before="120" w:after="120" w:line="360" w:lineRule="auto"/>
        <w:contextualSpacing/>
        <w:rPr>
          <w:i/>
          <w:iCs/>
        </w:rPr>
      </w:pPr>
      <w:r w:rsidRPr="00C868D1">
        <w:rPr>
          <w:rFonts w:eastAsiaTheme="majorEastAsia"/>
          <w:b/>
          <w:bCs/>
          <w:i/>
          <w:iCs/>
        </w:rPr>
        <w:t>CAP relevance high, but dependent on integration with other domains</w:t>
      </w:r>
    </w:p>
    <w:p w:rsidRPr="00C868D1" w:rsidR="008338C6" w:rsidP="008338C6" w:rsidRDefault="008338C6" w14:paraId="50E3B68B" w14:textId="77777777">
      <w:pPr>
        <w:spacing w:before="120" w:after="120" w:line="360" w:lineRule="auto"/>
        <w:ind w:left="720"/>
        <w:contextualSpacing/>
        <w:rPr>
          <w:b/>
          <w:bCs/>
        </w:rPr>
      </w:pPr>
    </w:p>
    <w:p w:rsidRPr="00C868D1" w:rsidR="008338C6" w:rsidP="008338C6" w:rsidRDefault="008338C6" w14:paraId="4ADECDAF" w14:textId="77777777">
      <w:pPr>
        <w:spacing w:before="120" w:after="120" w:line="360" w:lineRule="auto"/>
        <w:contextualSpacing/>
      </w:pPr>
      <w:r w:rsidRPr="00C868D1">
        <w:t>In Italy, social</w:t>
      </w:r>
      <w:r w:rsidRPr="00C868D1">
        <w:noBreakHyphen/>
        <w:t xml:space="preserve">partner organisations noted that the CAP is broadly coherent with other EU and national policies but suffers from </w:t>
      </w:r>
      <w:r w:rsidRPr="00C868D1">
        <w:rPr>
          <w:rFonts w:eastAsiaTheme="majorEastAsia"/>
        </w:rPr>
        <w:t>insufficient operational integration</w:t>
      </w:r>
      <w:r w:rsidRPr="00C868D1">
        <w:t xml:space="preserve">, leading to overlaps and dispersion of resources. Producer organisations highlighted that some CAP objectives are not clearly related to other tools and questioned overall coherence, arguing that agriculture is too often treated as a </w:t>
      </w:r>
      <w:r w:rsidRPr="00C868D1">
        <w:rPr>
          <w:rFonts w:eastAsiaTheme="majorEastAsia"/>
        </w:rPr>
        <w:t>cost rather than a strategic sector</w:t>
      </w:r>
      <w:r w:rsidRPr="00C868D1">
        <w:t xml:space="preserve"> in relation to other policy frameworks. The paying agency and coordinating authority stressed that </w:t>
      </w:r>
      <w:r w:rsidRPr="00C868D1">
        <w:rPr>
          <w:rFonts w:eastAsiaTheme="majorEastAsia"/>
        </w:rPr>
        <w:t>coherence and synergy</w:t>
      </w:r>
      <w:r w:rsidRPr="00C868D1">
        <w:t xml:space="preserve"> between CAP and other European instruments are increasingly important, and pointed out that Italy already combines rural</w:t>
      </w:r>
      <w:r w:rsidRPr="00C868D1">
        <w:noBreakHyphen/>
        <w:t>development funds with cohesion</w:t>
      </w:r>
      <w:r w:rsidRPr="00C868D1">
        <w:noBreakHyphen/>
        <w:t xml:space="preserve">policy and Recovery and Resilience Facility resources for projects such as </w:t>
      </w:r>
      <w:r w:rsidRPr="00C868D1">
        <w:rPr>
          <w:rFonts w:eastAsiaTheme="majorEastAsia"/>
        </w:rPr>
        <w:t>rural broadband, infrastructure and services</w:t>
      </w:r>
      <w:r w:rsidRPr="00C868D1">
        <w:t xml:space="preserve">. At the same time, the authority acknowledged that </w:t>
      </w:r>
      <w:r w:rsidRPr="00C868D1">
        <w:rPr>
          <w:rFonts w:eastAsiaTheme="majorEastAsia"/>
        </w:rPr>
        <w:t>differing rules, IT systems and administrative calendars</w:t>
      </w:r>
      <w:r w:rsidRPr="00C868D1">
        <w:t xml:space="preserve"> across funds make integrated programming and implementation complex and sometimes discouraging for beneficiaries.</w:t>
      </w:r>
    </w:p>
    <w:p w:rsidRPr="00C868D1" w:rsidR="008338C6" w:rsidP="008338C6" w:rsidRDefault="008338C6" w14:paraId="60858E96" w14:textId="77777777">
      <w:pPr>
        <w:spacing w:before="120" w:after="120" w:line="360" w:lineRule="auto"/>
        <w:contextualSpacing/>
      </w:pPr>
      <w:r w:rsidRPr="00C868D1">
        <w:t>Civil</w:t>
      </w:r>
      <w:r w:rsidRPr="00C868D1">
        <w:noBreakHyphen/>
        <w:t xml:space="preserve">society organisations dedicated to innovation and several producer bodies observed that the </w:t>
      </w:r>
      <w:r w:rsidRPr="00C868D1">
        <w:rPr>
          <w:rFonts w:eastAsiaTheme="majorEastAsia"/>
        </w:rPr>
        <w:t>lack of strategic coordination</w:t>
      </w:r>
      <w:r w:rsidRPr="00C868D1">
        <w:t xml:space="preserve"> between the CAP, cohesion policy, migration policy and trade policy can undermine relevance and effectiveness in Italy, especially where trade agreements and imports from countries with </w:t>
      </w:r>
      <w:r w:rsidRPr="00C868D1">
        <w:rPr>
          <w:rFonts w:eastAsiaTheme="majorEastAsia"/>
        </w:rPr>
        <w:t>lower environmental and social standards</w:t>
      </w:r>
      <w:r w:rsidRPr="00C868D1">
        <w:t xml:space="preserve"> dilute the impact of EU</w:t>
      </w:r>
      <w:r w:rsidRPr="00C868D1">
        <w:noBreakHyphen/>
        <w:t xml:space="preserve">based conditionalities. They argued that the principle of </w:t>
      </w:r>
      <w:r w:rsidRPr="00C868D1">
        <w:rPr>
          <w:rFonts w:eastAsiaTheme="majorEastAsia"/>
        </w:rPr>
        <w:t>reciprocity in standards</w:t>
      </w:r>
      <w:r w:rsidRPr="00C868D1">
        <w:t xml:space="preserve"> is essential to ensure that efforts made by European farmers and workers are not undercut by imports produced under laxer conditions, and that this coherence is crucial for both environmental and social objectives in the Italian context. Overall, stakeholders considered that while the CAP remains </w:t>
      </w:r>
      <w:r w:rsidRPr="00C868D1">
        <w:rPr>
          <w:rFonts w:eastAsiaTheme="majorEastAsia"/>
        </w:rPr>
        <w:t>highly relevant</w:t>
      </w:r>
      <w:r w:rsidRPr="00C868D1">
        <w:t xml:space="preserve"> for supporting agriculture and rural development, its full potential depends on more systematic integration with related policy domains.</w:t>
      </w:r>
    </w:p>
    <w:p w:rsidRPr="00C868D1" w:rsidR="008338C6" w:rsidP="008338C6" w:rsidRDefault="008338C6" w14:paraId="7EBBEC6D" w14:textId="77777777">
      <w:pPr>
        <w:spacing w:before="120" w:after="120" w:line="360" w:lineRule="auto"/>
        <w:contextualSpacing/>
      </w:pPr>
    </w:p>
    <w:p w:rsidRPr="00C868D1" w:rsidR="008338C6" w:rsidP="008338C6" w:rsidRDefault="008338C6" w14:paraId="0A6A0CEF" w14:textId="77777777">
      <w:pPr>
        <w:spacing w:before="120" w:after="120" w:line="360" w:lineRule="auto"/>
        <w:contextualSpacing/>
        <w:rPr>
          <w:b/>
          <w:bCs/>
          <w:u w:val="single"/>
        </w:rPr>
      </w:pPr>
      <w:r w:rsidRPr="00C868D1">
        <w:rPr>
          <w:rFonts w:eastAsiaTheme="majorEastAsia"/>
          <w:b/>
          <w:bCs/>
          <w:u w:val="single"/>
        </w:rPr>
        <w:t xml:space="preserve">Romania </w:t>
      </w:r>
    </w:p>
    <w:p w:rsidRPr="00C868D1" w:rsidR="008338C6" w:rsidP="008338C6" w:rsidRDefault="008338C6" w14:paraId="217EDFB4" w14:textId="77777777">
      <w:pPr>
        <w:spacing w:before="120" w:after="120" w:line="360" w:lineRule="auto"/>
        <w:contextualSpacing/>
        <w:rPr>
          <w:b/>
          <w:bCs/>
          <w:i/>
          <w:iCs/>
        </w:rPr>
      </w:pPr>
      <w:r w:rsidRPr="00C868D1">
        <w:rPr>
          <w:b/>
          <w:bCs/>
          <w:i/>
          <w:iCs/>
          <w:lang w:val="fr-BE"/>
        </w:rPr>
        <w:t>In brief:</w:t>
      </w:r>
    </w:p>
    <w:p w:rsidRPr="00C868D1" w:rsidR="008338C6" w:rsidP="008338C6" w:rsidRDefault="008338C6" w14:paraId="1B58BCAF" w14:textId="77777777">
      <w:pPr>
        <w:numPr>
          <w:ilvl w:val="0"/>
          <w:numId w:val="64"/>
        </w:numPr>
        <w:spacing w:before="120" w:after="120" w:line="360" w:lineRule="auto"/>
        <w:contextualSpacing/>
        <w:rPr>
          <w:i/>
          <w:iCs/>
        </w:rPr>
      </w:pPr>
      <w:r w:rsidRPr="00C868D1">
        <w:rPr>
          <w:rFonts w:eastAsiaTheme="majorEastAsia"/>
          <w:b/>
          <w:bCs/>
          <w:i/>
          <w:iCs/>
        </w:rPr>
        <w:t>CAP indispensable for agriculture and rural development</w:t>
      </w:r>
    </w:p>
    <w:p w:rsidRPr="00C868D1" w:rsidR="008338C6" w:rsidP="008338C6" w:rsidRDefault="008338C6" w14:paraId="364B3335" w14:textId="77777777">
      <w:pPr>
        <w:numPr>
          <w:ilvl w:val="0"/>
          <w:numId w:val="64"/>
        </w:numPr>
        <w:spacing w:before="120" w:after="120" w:line="360" w:lineRule="auto"/>
        <w:contextualSpacing/>
        <w:rPr>
          <w:i/>
          <w:iCs/>
        </w:rPr>
      </w:pPr>
      <w:r w:rsidRPr="00C868D1">
        <w:rPr>
          <w:rFonts w:eastAsiaTheme="majorEastAsia"/>
          <w:b/>
          <w:bCs/>
          <w:i/>
          <w:iCs/>
        </w:rPr>
        <w:t>Cannot alone address social protection, infrastructure and regional development</w:t>
      </w:r>
    </w:p>
    <w:p w:rsidRPr="00C868D1" w:rsidR="008338C6" w:rsidP="008338C6" w:rsidRDefault="008338C6" w14:paraId="7DF8437A" w14:textId="77777777">
      <w:pPr>
        <w:numPr>
          <w:ilvl w:val="0"/>
          <w:numId w:val="64"/>
        </w:numPr>
        <w:spacing w:before="120" w:after="120" w:line="360" w:lineRule="auto"/>
        <w:contextualSpacing/>
        <w:rPr>
          <w:i/>
          <w:iCs/>
        </w:rPr>
      </w:pPr>
      <w:r w:rsidRPr="00C868D1">
        <w:rPr>
          <w:rFonts w:eastAsiaTheme="majorEastAsia"/>
          <w:b/>
          <w:bCs/>
          <w:i/>
          <w:iCs/>
        </w:rPr>
        <w:t>Strong support for maintaining a robust CAP budget</w:t>
      </w:r>
    </w:p>
    <w:p w:rsidRPr="00C868D1" w:rsidR="008338C6" w:rsidP="008338C6" w:rsidRDefault="008338C6" w14:paraId="3841AD9C" w14:textId="77777777">
      <w:pPr>
        <w:numPr>
          <w:ilvl w:val="0"/>
          <w:numId w:val="64"/>
        </w:numPr>
        <w:spacing w:before="120" w:after="120" w:line="360" w:lineRule="auto"/>
        <w:contextualSpacing/>
        <w:rPr>
          <w:i/>
          <w:iCs/>
        </w:rPr>
      </w:pPr>
      <w:r w:rsidRPr="00C868D1">
        <w:rPr>
          <w:rFonts w:eastAsiaTheme="majorEastAsia"/>
          <w:b/>
          <w:bCs/>
          <w:i/>
          <w:iCs/>
        </w:rPr>
        <w:t>External funds needed for climate, risk and transition measures</w:t>
      </w:r>
    </w:p>
    <w:p w:rsidRPr="00C868D1" w:rsidR="008338C6" w:rsidP="008338C6" w:rsidRDefault="008338C6" w14:paraId="4AAE111D" w14:textId="77777777">
      <w:pPr>
        <w:numPr>
          <w:ilvl w:val="0"/>
          <w:numId w:val="64"/>
        </w:numPr>
        <w:spacing w:before="120" w:after="120" w:line="360" w:lineRule="auto"/>
        <w:contextualSpacing/>
        <w:rPr>
          <w:i/>
          <w:iCs/>
        </w:rPr>
      </w:pPr>
      <w:r w:rsidRPr="00C868D1">
        <w:rPr>
          <w:rFonts w:eastAsiaTheme="majorEastAsia"/>
          <w:b/>
          <w:bCs/>
          <w:i/>
          <w:iCs/>
        </w:rPr>
        <w:t>CAP should focus on income, modernisation, and cooperative development</w:t>
      </w:r>
    </w:p>
    <w:p w:rsidRPr="00C868D1" w:rsidR="008338C6" w:rsidP="008338C6" w:rsidRDefault="008338C6" w14:paraId="12D35E67" w14:textId="77777777">
      <w:pPr>
        <w:spacing w:before="120" w:after="120" w:line="360" w:lineRule="auto"/>
        <w:ind w:left="720"/>
        <w:contextualSpacing/>
        <w:rPr>
          <w:b/>
          <w:bCs/>
        </w:rPr>
      </w:pPr>
    </w:p>
    <w:p w:rsidRPr="00C868D1" w:rsidR="008338C6" w:rsidP="008338C6" w:rsidRDefault="008338C6" w14:paraId="51D9593A" w14:textId="77777777">
      <w:pPr>
        <w:spacing w:before="120" w:after="120" w:line="360" w:lineRule="auto"/>
        <w:contextualSpacing/>
      </w:pPr>
      <w:r w:rsidRPr="00C868D1">
        <w:t xml:space="preserve">Stakeholders in Romania underlined that the CAP remains the </w:t>
      </w:r>
      <w:r w:rsidRPr="00C868D1">
        <w:rPr>
          <w:rFonts w:eastAsiaTheme="majorEastAsia"/>
        </w:rPr>
        <w:t>core policy instrument</w:t>
      </w:r>
      <w:r w:rsidRPr="00C868D1">
        <w:t xml:space="preserve"> for agriculture and rural development, but must be complemented by other EU and national initiatives to address the full set of challenges faced by farmers and rural communities. Public authorities and farmers’ organisations stressed that </w:t>
      </w:r>
      <w:r w:rsidRPr="00C868D1">
        <w:rPr>
          <w:rFonts w:eastAsiaTheme="majorEastAsia"/>
        </w:rPr>
        <w:t>direct payments, rural</w:t>
      </w:r>
      <w:r w:rsidRPr="00C868D1">
        <w:rPr>
          <w:rFonts w:eastAsiaTheme="majorEastAsia"/>
        </w:rPr>
        <w:noBreakHyphen/>
        <w:t>development measures and LEADER</w:t>
      </w:r>
      <w:r w:rsidRPr="00C868D1">
        <w:t xml:space="preserve"> are indispensable for maintaining agricultural activity and supporting local projects, yet acknowledged that the CAP alone cannot resolve problems related to </w:t>
      </w:r>
      <w:r w:rsidRPr="00C868D1">
        <w:rPr>
          <w:rFonts w:eastAsiaTheme="majorEastAsia"/>
        </w:rPr>
        <w:t>social protection, rural services, infrastructure or broader regional development</w:t>
      </w:r>
      <w:r w:rsidRPr="00C868D1">
        <w:t>, and that domestic co</w:t>
      </w:r>
      <w:r w:rsidRPr="00C868D1">
        <w:noBreakHyphen/>
        <w:t>financing and national policies play a crucial role.</w:t>
      </w:r>
    </w:p>
    <w:p w:rsidRPr="00C868D1" w:rsidR="008338C6" w:rsidP="008338C6" w:rsidRDefault="008338C6" w14:paraId="1A40EEAC" w14:textId="77777777">
      <w:pPr>
        <w:spacing w:before="120" w:after="120" w:line="360" w:lineRule="auto"/>
        <w:contextualSpacing/>
      </w:pPr>
      <w:r w:rsidRPr="00C868D1">
        <w:t xml:space="preserve">In the written contribution, a cooperative representative affirmed that CAP instruments are </w:t>
      </w:r>
      <w:r w:rsidRPr="00C868D1">
        <w:rPr>
          <w:rFonts w:eastAsiaTheme="majorEastAsia"/>
        </w:rPr>
        <w:t>relevant and essential</w:t>
      </w:r>
      <w:r w:rsidRPr="00C868D1">
        <w:t>, especially in a context of geopolitical instability, economic uncertainty, climate change and global trade pressures, and argued that EU food security depends on a strong, well</w:t>
      </w:r>
      <w:r w:rsidRPr="00C868D1">
        <w:noBreakHyphen/>
        <w:t xml:space="preserve">financed CAP. The contribution reported widespread support among farmers and cooperatives for maintaining a </w:t>
      </w:r>
      <w:r w:rsidRPr="00C868D1">
        <w:rPr>
          <w:rFonts w:eastAsiaTheme="majorEastAsia"/>
        </w:rPr>
        <w:t>distinct and increased CAP budget for 2028–2034</w:t>
      </w:r>
      <w:r w:rsidRPr="00C868D1">
        <w:t xml:space="preserve">, adjusted for inflation and responsive to new constraints, and called for completing </w:t>
      </w:r>
      <w:r w:rsidRPr="00C868D1">
        <w:rPr>
          <w:rFonts w:eastAsiaTheme="majorEastAsia"/>
        </w:rPr>
        <w:t>external convergence</w:t>
      </w:r>
      <w:r w:rsidRPr="00C868D1">
        <w:t xml:space="preserve"> of direct payments and providing additional support to countries bordering Ukraine. It further argued that the CAP budget should </w:t>
      </w:r>
      <w:r w:rsidRPr="00C868D1">
        <w:rPr>
          <w:rFonts w:eastAsiaTheme="majorEastAsia"/>
        </w:rPr>
        <w:t>not be expected to finance all environmental and climate</w:t>
      </w:r>
      <w:r w:rsidRPr="00C868D1">
        <w:rPr>
          <w:rFonts w:eastAsiaTheme="majorEastAsia"/>
        </w:rPr>
        <w:noBreakHyphen/>
        <w:t>related obligations</w:t>
      </w:r>
      <w:r w:rsidRPr="00C868D1">
        <w:t xml:space="preserve">, and should be complemented by external funds for risk management, decarbonisation, fair transition and nature restoration—while the CAP focuses on its </w:t>
      </w:r>
      <w:r w:rsidRPr="00C868D1">
        <w:rPr>
          <w:rFonts w:eastAsiaTheme="majorEastAsia"/>
        </w:rPr>
        <w:t>core comparative advantage</w:t>
      </w:r>
      <w:r w:rsidRPr="00C868D1">
        <w:t>: income support, modernisation and cooperative development in Romania and across the EU.</w:t>
      </w:r>
    </w:p>
    <w:p w:rsidRPr="00C868D1" w:rsidR="008338C6" w:rsidP="008338C6" w:rsidRDefault="008338C6" w14:paraId="481105D7" w14:textId="77777777">
      <w:pPr>
        <w:spacing w:before="120" w:after="120" w:line="360" w:lineRule="auto"/>
        <w:contextualSpacing/>
      </w:pPr>
    </w:p>
    <w:p w:rsidRPr="00C868D1" w:rsidR="008338C6" w:rsidP="008338C6" w:rsidRDefault="008338C6" w14:paraId="5019DC46" w14:textId="77777777">
      <w:pPr>
        <w:spacing w:before="120" w:after="120" w:line="360" w:lineRule="auto"/>
        <w:contextualSpacing/>
        <w:rPr>
          <w:b/>
          <w:bCs/>
          <w:u w:val="single"/>
        </w:rPr>
      </w:pPr>
      <w:r w:rsidRPr="00C868D1">
        <w:rPr>
          <w:rFonts w:eastAsiaTheme="majorEastAsia"/>
          <w:b/>
          <w:bCs/>
          <w:u w:val="single"/>
        </w:rPr>
        <w:t xml:space="preserve">Spain </w:t>
      </w:r>
    </w:p>
    <w:p w:rsidRPr="00C868D1" w:rsidR="008338C6" w:rsidP="008338C6" w:rsidRDefault="008338C6" w14:paraId="0B245B19" w14:textId="77777777">
      <w:pPr>
        <w:spacing w:before="120" w:after="120" w:line="360" w:lineRule="auto"/>
        <w:contextualSpacing/>
        <w:rPr>
          <w:b/>
          <w:bCs/>
          <w:i/>
          <w:iCs/>
        </w:rPr>
      </w:pPr>
      <w:r w:rsidRPr="00C868D1">
        <w:rPr>
          <w:b/>
          <w:bCs/>
          <w:i/>
          <w:iCs/>
          <w:lang w:val="fr-BE"/>
        </w:rPr>
        <w:t xml:space="preserve">In brief: </w:t>
      </w:r>
    </w:p>
    <w:p w:rsidRPr="00C868D1" w:rsidR="008338C6" w:rsidP="008338C6" w:rsidRDefault="008338C6" w14:paraId="0CC7969E" w14:textId="77777777">
      <w:pPr>
        <w:numPr>
          <w:ilvl w:val="0"/>
          <w:numId w:val="65"/>
        </w:numPr>
        <w:spacing w:before="120" w:after="120" w:line="360" w:lineRule="auto"/>
        <w:contextualSpacing/>
        <w:rPr>
          <w:i/>
          <w:iCs/>
        </w:rPr>
      </w:pPr>
      <w:r w:rsidRPr="00C868D1">
        <w:rPr>
          <w:rFonts w:eastAsiaTheme="majorEastAsia"/>
          <w:b/>
          <w:bCs/>
          <w:i/>
          <w:iCs/>
        </w:rPr>
        <w:t>CAP remains structural and irreplaceable for income support</w:t>
      </w:r>
    </w:p>
    <w:p w:rsidRPr="00C868D1" w:rsidR="008338C6" w:rsidP="008338C6" w:rsidRDefault="008338C6" w14:paraId="5FE9D847" w14:textId="77777777">
      <w:pPr>
        <w:numPr>
          <w:ilvl w:val="0"/>
          <w:numId w:val="65"/>
        </w:numPr>
        <w:spacing w:before="120" w:after="120" w:line="360" w:lineRule="auto"/>
        <w:contextualSpacing/>
        <w:rPr>
          <w:i/>
          <w:iCs/>
        </w:rPr>
      </w:pPr>
      <w:r w:rsidRPr="00C868D1">
        <w:rPr>
          <w:rFonts w:eastAsiaTheme="majorEastAsia"/>
          <w:b/>
          <w:bCs/>
          <w:i/>
          <w:iCs/>
        </w:rPr>
        <w:t>Other EU/national funds critical for social inclusion &amp; rural services</w:t>
      </w:r>
    </w:p>
    <w:p w:rsidRPr="00C868D1" w:rsidR="008338C6" w:rsidP="008338C6" w:rsidRDefault="008338C6" w14:paraId="291B146E" w14:textId="77777777">
      <w:pPr>
        <w:numPr>
          <w:ilvl w:val="0"/>
          <w:numId w:val="65"/>
        </w:numPr>
        <w:spacing w:before="120" w:after="120" w:line="360" w:lineRule="auto"/>
        <w:contextualSpacing/>
        <w:rPr>
          <w:i/>
          <w:iCs/>
        </w:rPr>
      </w:pPr>
      <w:r w:rsidRPr="00C868D1">
        <w:rPr>
          <w:rFonts w:eastAsiaTheme="majorEastAsia"/>
          <w:b/>
          <w:bCs/>
          <w:i/>
          <w:iCs/>
        </w:rPr>
        <w:t>Two</w:t>
      </w:r>
      <w:r w:rsidRPr="00C868D1">
        <w:rPr>
          <w:rFonts w:eastAsiaTheme="majorEastAsia"/>
          <w:b/>
          <w:bCs/>
          <w:i/>
          <w:iCs/>
        </w:rPr>
        <w:noBreakHyphen/>
        <w:t>pillar structure seen as essential</w:t>
      </w:r>
    </w:p>
    <w:p w:rsidRPr="00C868D1" w:rsidR="008338C6" w:rsidP="008338C6" w:rsidRDefault="008338C6" w14:paraId="0EEB8460" w14:textId="77777777">
      <w:pPr>
        <w:numPr>
          <w:ilvl w:val="0"/>
          <w:numId w:val="65"/>
        </w:numPr>
        <w:spacing w:before="120" w:after="120" w:line="360" w:lineRule="auto"/>
        <w:contextualSpacing/>
        <w:rPr>
          <w:i/>
          <w:iCs/>
        </w:rPr>
      </w:pPr>
      <w:r w:rsidRPr="00C868D1">
        <w:rPr>
          <w:rFonts w:eastAsiaTheme="majorEastAsia"/>
          <w:b/>
          <w:bCs/>
          <w:i/>
          <w:iCs/>
        </w:rPr>
        <w:t>Need for stronger coordination across policies</w:t>
      </w:r>
    </w:p>
    <w:p w:rsidRPr="00C868D1" w:rsidR="008338C6" w:rsidP="008338C6" w:rsidRDefault="008338C6" w14:paraId="7C420421" w14:textId="77777777">
      <w:pPr>
        <w:numPr>
          <w:ilvl w:val="0"/>
          <w:numId w:val="65"/>
        </w:numPr>
        <w:spacing w:before="120" w:after="120" w:line="360" w:lineRule="auto"/>
        <w:contextualSpacing/>
        <w:rPr>
          <w:i/>
          <w:iCs/>
        </w:rPr>
      </w:pPr>
      <w:r w:rsidRPr="00C868D1">
        <w:rPr>
          <w:rFonts w:eastAsiaTheme="majorEastAsia"/>
          <w:b/>
          <w:bCs/>
          <w:i/>
          <w:iCs/>
        </w:rPr>
        <w:t>CAP alone insufficient for climate</w:t>
      </w:r>
      <w:r w:rsidRPr="00C868D1">
        <w:rPr>
          <w:rFonts w:eastAsiaTheme="majorEastAsia"/>
          <w:b/>
          <w:bCs/>
          <w:i/>
          <w:iCs/>
        </w:rPr>
        <w:noBreakHyphen/>
        <w:t>smart, socially sustainable transitions</w:t>
      </w:r>
    </w:p>
    <w:p w:rsidRPr="00C868D1" w:rsidR="008338C6" w:rsidP="008338C6" w:rsidRDefault="008338C6" w14:paraId="0BA55B1B" w14:textId="77777777">
      <w:pPr>
        <w:spacing w:before="120" w:after="120" w:line="360" w:lineRule="auto"/>
        <w:ind w:left="720"/>
        <w:contextualSpacing/>
        <w:rPr>
          <w:b/>
          <w:bCs/>
        </w:rPr>
      </w:pPr>
    </w:p>
    <w:p w:rsidRPr="00C868D1" w:rsidR="008338C6" w:rsidP="008338C6" w:rsidRDefault="008338C6" w14:paraId="61A4CAB0" w14:textId="77777777">
      <w:pPr>
        <w:spacing w:before="120" w:after="120" w:line="360" w:lineRule="auto"/>
        <w:contextualSpacing/>
      </w:pPr>
      <w:r w:rsidRPr="00C868D1">
        <w:t>In Spain, public authorities, employer organisations, social partners and civil</w:t>
      </w:r>
      <w:r w:rsidRPr="00C868D1">
        <w:noBreakHyphen/>
        <w:t xml:space="preserve">society actors agreed that the CAP remains a </w:t>
      </w:r>
      <w:r w:rsidRPr="00C868D1">
        <w:rPr>
          <w:rFonts w:eastAsiaTheme="majorEastAsia"/>
        </w:rPr>
        <w:t>structural and indispensable</w:t>
      </w:r>
      <w:r w:rsidRPr="00C868D1">
        <w:t xml:space="preserve"> policy for the agricultural sector, as no other national or EU instrument provides a comparable volume and stability of financial support, especially through </w:t>
      </w:r>
      <w:r w:rsidRPr="00C868D1">
        <w:rPr>
          <w:rFonts w:eastAsiaTheme="majorEastAsia"/>
        </w:rPr>
        <w:t>direct payments</w:t>
      </w:r>
      <w:r w:rsidRPr="00C868D1">
        <w:t xml:space="preserve"> that underpin farm incomes and ensure food production. They also recognised, however, that other EU funds and national policies—such as </w:t>
      </w:r>
      <w:r w:rsidRPr="00C868D1">
        <w:rPr>
          <w:rFonts w:eastAsiaTheme="majorEastAsia"/>
        </w:rPr>
        <w:t>cohesion funds, regional development programmes, labour</w:t>
      </w:r>
      <w:r w:rsidRPr="00C868D1">
        <w:rPr>
          <w:rFonts w:eastAsiaTheme="majorEastAsia"/>
        </w:rPr>
        <w:noBreakHyphen/>
        <w:t>market instruments and innovation schemes</w:t>
      </w:r>
      <w:r w:rsidRPr="00C868D1">
        <w:t>—play a crucial complementary role in addressing issues related to social inclusion, infrastructure, education, labour rights and broader territorial development.</w:t>
      </w:r>
    </w:p>
    <w:p w:rsidRPr="00C868D1" w:rsidR="008338C6" w:rsidP="008338C6" w:rsidRDefault="008338C6" w14:paraId="0A009E67" w14:textId="77777777">
      <w:pPr>
        <w:spacing w:before="120" w:after="120" w:line="360" w:lineRule="auto"/>
        <w:contextualSpacing/>
      </w:pPr>
      <w:r w:rsidRPr="00C868D1">
        <w:t xml:space="preserve">Spanish public authorities emphasised the importance of maintaining the </w:t>
      </w:r>
      <w:r w:rsidRPr="00C868D1">
        <w:rPr>
          <w:rFonts w:eastAsiaTheme="majorEastAsia"/>
        </w:rPr>
        <w:t>two</w:t>
      </w:r>
      <w:r w:rsidRPr="00C868D1">
        <w:rPr>
          <w:rFonts w:eastAsiaTheme="majorEastAsia"/>
        </w:rPr>
        <w:noBreakHyphen/>
        <w:t>pillar structure</w:t>
      </w:r>
      <w:r w:rsidRPr="00C868D1">
        <w:t xml:space="preserve"> of the CAP and expressed concerns about proposals that could lead to a more fragmented governance framework for EU agricultural funding, such as a multi</w:t>
      </w:r>
      <w:r w:rsidRPr="00C868D1">
        <w:noBreakHyphen/>
        <w:t xml:space="preserve">fund approach. They argued that the first pillar is essential for providing </w:t>
      </w:r>
      <w:r w:rsidRPr="00C868D1">
        <w:rPr>
          <w:rFonts w:eastAsiaTheme="majorEastAsia"/>
        </w:rPr>
        <w:t>stable income support</w:t>
      </w:r>
      <w:r w:rsidRPr="00C868D1">
        <w:t>, while the second pillar is key for financing investments and rural</w:t>
      </w:r>
      <w:r w:rsidRPr="00C868D1">
        <w:noBreakHyphen/>
        <w:t>development measures tailored to territorial needs. They viewed this division of functions as a major reason why the CAP remains highly relevant compared with other EU and national instruments.</w:t>
      </w:r>
    </w:p>
    <w:p w:rsidRPr="00C868D1" w:rsidR="008338C6" w:rsidP="008338C6" w:rsidRDefault="008338C6" w14:paraId="54C98E70" w14:textId="77777777">
      <w:pPr>
        <w:spacing w:before="120" w:after="120" w:line="360" w:lineRule="auto"/>
        <w:contextualSpacing/>
      </w:pPr>
      <w:r w:rsidRPr="00C868D1">
        <w:t>At the same time, regional public authorities and civil</w:t>
      </w:r>
      <w:r w:rsidRPr="00C868D1">
        <w:noBreakHyphen/>
        <w:t xml:space="preserve">society organisations underlined that CAP interventions cannot alone resolve </w:t>
      </w:r>
      <w:r w:rsidRPr="00C868D1">
        <w:rPr>
          <w:rFonts w:eastAsiaTheme="majorEastAsia"/>
        </w:rPr>
        <w:t>structural deficits</w:t>
      </w:r>
      <w:r w:rsidRPr="00C868D1">
        <w:t xml:space="preserve"> in rural services, infrastructure or demographic trends, and that other national and EU policies must play a decisive role in addressing these broader challenges. They considered that more effective </w:t>
      </w:r>
      <w:r w:rsidRPr="00C868D1">
        <w:rPr>
          <w:rFonts w:eastAsiaTheme="majorEastAsia"/>
        </w:rPr>
        <w:t>coordination between CAP and other programmes</w:t>
      </w:r>
      <w:r w:rsidRPr="00C868D1">
        <w:t xml:space="preserve"> is needed to ensure coherent, efficient and territorially adapted support to farming and rural areas, and they recommended reinforcing complementarities and avoiding overlaps or gaps in the policy mix.</w:t>
      </w:r>
    </w:p>
    <w:p w:rsidRPr="00C868D1" w:rsidR="008338C6" w:rsidP="008338C6" w:rsidRDefault="008338C6" w14:paraId="536A414B" w14:textId="77777777">
      <w:pPr>
        <w:spacing w:before="120" w:after="120" w:line="360" w:lineRule="auto"/>
        <w:contextualSpacing/>
      </w:pPr>
      <w:r w:rsidRPr="00C868D1">
        <w:t>Several civil</w:t>
      </w:r>
      <w:r w:rsidRPr="00C868D1">
        <w:noBreakHyphen/>
        <w:t xml:space="preserve">society organisations stressed that while CAP measures are essential, they are </w:t>
      </w:r>
      <w:r w:rsidRPr="00C868D1">
        <w:rPr>
          <w:rFonts w:eastAsiaTheme="majorEastAsia"/>
        </w:rPr>
        <w:t>not sufficient</w:t>
      </w:r>
      <w:r w:rsidRPr="00C868D1">
        <w:t xml:space="preserve"> to ensure fair, climate</w:t>
      </w:r>
      <w:r w:rsidRPr="00C868D1">
        <w:noBreakHyphen/>
        <w:t xml:space="preserve">smart and socially sustainable food systems. They argued that policies on </w:t>
      </w:r>
      <w:r w:rsidRPr="00C868D1">
        <w:rPr>
          <w:rFonts w:eastAsiaTheme="majorEastAsia"/>
        </w:rPr>
        <w:t>value chains, trade, labour, innovation and cohesion</w:t>
      </w:r>
      <w:r w:rsidRPr="00C868D1">
        <w:t xml:space="preserve"> must be aligned to create an enabling environment for behavioural change and inclusive transitions, and that CAP evaluations should therefore systematically consider </w:t>
      </w:r>
      <w:r w:rsidRPr="00C868D1">
        <w:rPr>
          <w:rFonts w:eastAsiaTheme="majorEastAsia"/>
        </w:rPr>
        <w:t>interactions with other instruments</w:t>
      </w:r>
      <w:r w:rsidRPr="00C868D1">
        <w:t>, given that many determinants of farmers’ decisions and rural livelihoods lie outside agricultural policy alone.</w:t>
      </w:r>
    </w:p>
    <w:p w:rsidRPr="008338C6" w:rsidR="00720FFE" w:rsidP="00720FFE" w:rsidRDefault="00720FFE" w14:paraId="2FF84957" w14:textId="77777777">
      <w:pPr>
        <w:spacing w:before="120" w:after="120" w:line="360" w:lineRule="auto"/>
      </w:pPr>
    </w:p>
    <w:p w:rsidR="00720FFE" w:rsidRDefault="00720FFE" w14:paraId="547C648C" w14:textId="58C99782">
      <w:pPr>
        <w:spacing w:after="160" w:line="278" w:lineRule="auto"/>
        <w:jc w:val="left"/>
        <w:rPr>
          <w:rFonts w:eastAsiaTheme="majorEastAsia"/>
          <w:b/>
          <w:color w:val="0E2841" w:themeColor="text2"/>
          <w:sz w:val="24"/>
          <w:szCs w:val="32"/>
          <w:lang w:val="en-GB"/>
        </w:rPr>
      </w:pPr>
      <w:bookmarkStart w:name="_Toc224750054" w:id="43"/>
    </w:p>
    <w:p w:rsidR="00F40F2E" w:rsidRDefault="00F40F2E" w14:paraId="22AA5870" w14:textId="77777777">
      <w:pPr>
        <w:spacing w:after="160" w:line="278" w:lineRule="auto"/>
        <w:jc w:val="left"/>
        <w:rPr>
          <w:rFonts w:eastAsiaTheme="majorEastAsia"/>
          <w:b/>
          <w:color w:val="0E2841" w:themeColor="text2"/>
          <w:sz w:val="24"/>
          <w:szCs w:val="32"/>
          <w:lang w:val="en-GB"/>
        </w:rPr>
      </w:pPr>
      <w:r>
        <w:rPr>
          <w:lang w:val="en-GB"/>
        </w:rPr>
        <w:br w:type="page"/>
      </w:r>
    </w:p>
    <w:p w:rsidR="00C21CC2" w:rsidP="00522A18" w:rsidRDefault="00C21CC2" w14:paraId="20DC0BA6" w14:textId="19F9E3F1">
      <w:pPr>
        <w:pStyle w:val="Heading2"/>
        <w:spacing w:before="120" w:after="120" w:line="360" w:lineRule="auto"/>
        <w:rPr>
          <w:rFonts w:cs="Times New Roman"/>
          <w:u w:val="single"/>
          <w:lang w:val="en-GB"/>
        </w:rPr>
      </w:pPr>
      <w:r w:rsidRPr="004F3938">
        <w:rPr>
          <w:rFonts w:cs="Times New Roman"/>
          <w:lang w:val="en-GB"/>
        </w:rPr>
        <w:t>4.2</w:t>
      </w:r>
      <w:r w:rsidRPr="004F3938">
        <w:rPr>
          <w:rFonts w:cs="Times New Roman"/>
          <w:lang w:val="en-GB"/>
        </w:rPr>
        <w:tab/>
      </w:r>
      <w:r w:rsidRPr="004F3938">
        <w:rPr>
          <w:rFonts w:cs="Times New Roman"/>
          <w:u w:val="single"/>
          <w:lang w:val="en-GB"/>
        </w:rPr>
        <w:t>Information from the questionnaire</w:t>
      </w:r>
      <w:bookmarkEnd w:id="43"/>
      <w:r w:rsidRPr="004F3938">
        <w:rPr>
          <w:rFonts w:cs="Times New Roman"/>
          <w:u w:val="single"/>
          <w:lang w:val="en-GB"/>
        </w:rPr>
        <w:t xml:space="preserve"> </w:t>
      </w:r>
    </w:p>
    <w:p w:rsidR="002536E4" w:rsidP="002536E4" w:rsidRDefault="002536E4" w14:paraId="594A8AC8" w14:textId="77777777">
      <w:pPr>
        <w:rPr>
          <w:lang w:val="en-GB"/>
        </w:rPr>
      </w:pPr>
    </w:p>
    <w:p w:rsidRPr="002536E4" w:rsidR="002536E4" w:rsidP="002536E4" w:rsidRDefault="002536E4" w14:paraId="089F03F0" w14:textId="2D36120D">
      <w:pPr>
        <w:pStyle w:val="Heading2"/>
        <w:rPr>
          <w:i/>
          <w:iCs/>
        </w:rPr>
      </w:pPr>
      <w:bookmarkStart w:name="_Toc224750055" w:id="44"/>
      <w:r w:rsidRPr="002536E4">
        <w:rPr>
          <w:i/>
          <w:iCs/>
        </w:rPr>
        <w:t>CAP’s Role in Environmental and Social Actions</w:t>
      </w:r>
      <w:bookmarkEnd w:id="44"/>
    </w:p>
    <w:p w:rsidRPr="002536E4" w:rsidR="002536E4" w:rsidP="002536E4" w:rsidRDefault="002536E4" w14:paraId="7241CFC4" w14:textId="77777777"/>
    <w:p w:rsidR="00E652C5" w:rsidP="00522A18" w:rsidRDefault="00823AB2" w14:paraId="042A29D2" w14:textId="652A628D">
      <w:pPr>
        <w:spacing w:before="120" w:after="120" w:line="360" w:lineRule="auto"/>
        <w:rPr>
          <w:lang w:val="en-GB"/>
        </w:rPr>
      </w:pPr>
      <w:r>
        <w:rPr>
          <w:noProof/>
        </w:rPr>
        <w:drawing>
          <wp:inline distT="0" distB="0" distL="0" distR="0" wp14:anchorId="2613B8CE" wp14:editId="46DE2967">
            <wp:extent cx="5731510" cy="3498273"/>
            <wp:effectExtent l="0" t="0" r="2540" b="6985"/>
            <wp:docPr id="1003915660" name="Chart 1">
              <a:extLst xmlns:a="http://schemas.openxmlformats.org/drawingml/2006/main">
                <a:ext uri="{FF2B5EF4-FFF2-40B4-BE49-F238E27FC236}">
                  <a16:creationId xmlns:a16="http://schemas.microsoft.com/office/drawing/2014/main" id="{5A8C947A-DEB4-4FE0-B0E1-8701E23813C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rsidR="00823AB2" w:rsidP="00522A18" w:rsidRDefault="00823AB2" w14:paraId="2048EF1A" w14:textId="77777777">
      <w:pPr>
        <w:spacing w:before="120" w:after="120" w:line="360" w:lineRule="auto"/>
        <w:rPr>
          <w:lang w:val="en-GB"/>
        </w:rPr>
      </w:pPr>
    </w:p>
    <w:p w:rsidRPr="00D43636" w:rsidR="001B23BC" w:rsidP="001B23BC" w:rsidRDefault="001B23BC" w14:paraId="7A2A150F" w14:textId="77777777">
      <w:pPr>
        <w:pStyle w:val="NoSpacing"/>
        <w:spacing w:before="120" w:after="120" w:line="360" w:lineRule="auto"/>
        <w:jc w:val="both"/>
        <w:rPr>
          <w:lang w:val="en-GB"/>
        </w:rPr>
      </w:pPr>
      <w:r w:rsidRPr="00D43636">
        <w:rPr>
          <w:lang w:val="en-GB"/>
        </w:rPr>
        <w:t xml:space="preserve">Stakeholder feedback indicates that the </w:t>
      </w:r>
      <w:r w:rsidRPr="00D43636">
        <w:rPr>
          <w:b/>
          <w:bCs/>
          <w:lang w:val="en-GB"/>
        </w:rPr>
        <w:t>CAP instruments and measures were perceived as most effective in supporting environmental objectives</w:t>
      </w:r>
      <w:r w:rsidRPr="00D43636">
        <w:rPr>
          <w:lang w:val="en-GB"/>
        </w:rPr>
        <w:t xml:space="preserve">. More than one fifth of respondents (33 out of 148) assessed the measures as </w:t>
      </w:r>
      <w:r w:rsidRPr="00D43636">
        <w:rPr>
          <w:i/>
          <w:iCs/>
          <w:lang w:val="en-GB"/>
        </w:rPr>
        <w:t>very effective</w:t>
      </w:r>
      <w:r w:rsidRPr="00D43636">
        <w:rPr>
          <w:lang w:val="en-GB"/>
        </w:rPr>
        <w:t xml:space="preserve"> in encouraging and supporting farmers to improve the environment, while half of the respondents (74 out of 148) considered them </w:t>
      </w:r>
      <w:r w:rsidRPr="00D43636">
        <w:rPr>
          <w:i/>
          <w:iCs/>
          <w:lang w:val="en-GB"/>
        </w:rPr>
        <w:t>moderately effective</w:t>
      </w:r>
      <w:r w:rsidRPr="00D43636">
        <w:rPr>
          <w:lang w:val="en-GB"/>
        </w:rPr>
        <w:t>.</w:t>
      </w:r>
    </w:p>
    <w:p w:rsidRPr="00D43636" w:rsidR="001B23BC" w:rsidP="001B23BC" w:rsidRDefault="001B23BC" w14:paraId="3B76D3EA" w14:textId="77777777">
      <w:pPr>
        <w:pStyle w:val="NoSpacing"/>
        <w:spacing w:before="120" w:after="120" w:line="360" w:lineRule="auto"/>
        <w:jc w:val="both"/>
        <w:rPr>
          <w:lang w:val="en-GB"/>
        </w:rPr>
      </w:pPr>
      <w:r w:rsidRPr="00D43636">
        <w:rPr>
          <w:b/>
          <w:bCs/>
          <w:lang w:val="en-GB"/>
        </w:rPr>
        <w:t>Biodiversity</w:t>
      </w:r>
      <w:r w:rsidRPr="00D43636">
        <w:rPr>
          <w:b/>
          <w:bCs/>
          <w:lang w:val="en-GB"/>
        </w:rPr>
        <w:noBreakHyphen/>
        <w:t>related measures</w:t>
      </w:r>
      <w:r w:rsidRPr="00D43636">
        <w:rPr>
          <w:lang w:val="en-GB"/>
        </w:rPr>
        <w:t xml:space="preserve"> were evaluated in a similarly positive manner. Almost one in five respondents (28 out of 148) rated the measures as </w:t>
      </w:r>
      <w:r w:rsidRPr="00D43636">
        <w:rPr>
          <w:i/>
          <w:iCs/>
          <w:lang w:val="en-GB"/>
        </w:rPr>
        <w:t>very effective</w:t>
      </w:r>
      <w:r w:rsidRPr="00D43636">
        <w:rPr>
          <w:lang w:val="en-GB"/>
        </w:rPr>
        <w:t xml:space="preserve">, and nearly half (72 out of 148) deemed them </w:t>
      </w:r>
      <w:r w:rsidRPr="00D43636">
        <w:rPr>
          <w:i/>
          <w:iCs/>
          <w:lang w:val="en-GB"/>
        </w:rPr>
        <w:t>moderately effective</w:t>
      </w:r>
      <w:r w:rsidRPr="00D43636">
        <w:rPr>
          <w:lang w:val="en-GB"/>
        </w:rPr>
        <w:t>.</w:t>
      </w:r>
    </w:p>
    <w:p w:rsidRPr="00D43636" w:rsidR="001B23BC" w:rsidP="001B23BC" w:rsidRDefault="001B23BC" w14:paraId="58AC8E66" w14:textId="77777777">
      <w:pPr>
        <w:pStyle w:val="NoSpacing"/>
        <w:spacing w:before="120" w:after="120" w:line="360" w:lineRule="auto"/>
        <w:jc w:val="both"/>
        <w:rPr>
          <w:lang w:val="en-GB"/>
        </w:rPr>
      </w:pPr>
      <w:r w:rsidRPr="00D43636">
        <w:rPr>
          <w:lang w:val="en-GB"/>
        </w:rPr>
        <w:t xml:space="preserve">Measures aimed at </w:t>
      </w:r>
      <w:r w:rsidRPr="00D43636">
        <w:rPr>
          <w:b/>
          <w:bCs/>
          <w:lang w:val="en-GB"/>
        </w:rPr>
        <w:t>tackling climate change</w:t>
      </w:r>
      <w:r w:rsidRPr="00D43636">
        <w:rPr>
          <w:lang w:val="en-GB"/>
        </w:rPr>
        <w:t xml:space="preserve"> were also regarded as effective overall, although slightly less so than other environmental objectives. Twenty respondents rated these interventions as </w:t>
      </w:r>
      <w:r w:rsidRPr="00D43636">
        <w:rPr>
          <w:i/>
          <w:iCs/>
          <w:lang w:val="en-GB"/>
        </w:rPr>
        <w:t>very effective</w:t>
      </w:r>
      <w:r w:rsidRPr="00D43636">
        <w:rPr>
          <w:lang w:val="en-GB"/>
        </w:rPr>
        <w:t xml:space="preserve">, while two out of five (64 respondents) viewed them as </w:t>
      </w:r>
      <w:r w:rsidRPr="00D43636">
        <w:rPr>
          <w:i/>
          <w:iCs/>
          <w:lang w:val="en-GB"/>
        </w:rPr>
        <w:t>moderately effective</w:t>
      </w:r>
      <w:r w:rsidRPr="00D43636">
        <w:rPr>
          <w:lang w:val="en-GB"/>
        </w:rPr>
        <w:t>.</w:t>
      </w:r>
    </w:p>
    <w:p w:rsidRPr="00D43636" w:rsidR="001B23BC" w:rsidP="001B23BC" w:rsidRDefault="001B23BC" w14:paraId="6EDFC973" w14:textId="77777777">
      <w:pPr>
        <w:pStyle w:val="NoSpacing"/>
        <w:spacing w:before="120" w:after="120" w:line="360" w:lineRule="auto"/>
        <w:jc w:val="both"/>
        <w:rPr>
          <w:lang w:val="en-GB"/>
        </w:rPr>
      </w:pPr>
      <w:r w:rsidRPr="00D43636">
        <w:rPr>
          <w:lang w:val="en-GB"/>
        </w:rPr>
        <w:t>Food</w:t>
      </w:r>
      <w:r w:rsidRPr="00D43636">
        <w:rPr>
          <w:lang w:val="en-GB"/>
        </w:rPr>
        <w:noBreakHyphen/>
        <w:t>related objectives—</w:t>
      </w:r>
      <w:r w:rsidRPr="00D43636">
        <w:rPr>
          <w:b/>
          <w:bCs/>
          <w:lang w:val="en-GB"/>
        </w:rPr>
        <w:t>ensuring safe, high</w:t>
      </w:r>
      <w:r w:rsidRPr="00D43636">
        <w:rPr>
          <w:b/>
          <w:bCs/>
          <w:lang w:val="en-GB"/>
        </w:rPr>
        <w:noBreakHyphen/>
        <w:t>quality food supplies at reasonable prices, guaranteeing food security, and promoting food sovereignty and sustainability</w:t>
      </w:r>
      <w:r w:rsidRPr="00D43636">
        <w:rPr>
          <w:lang w:val="en-GB"/>
        </w:rPr>
        <w:t xml:space="preserve">—received mixed but generally positive evaluations. For instance, 18% of respondents (27 out of 148) rated CAP measures as </w:t>
      </w:r>
      <w:r w:rsidRPr="00D43636">
        <w:rPr>
          <w:i/>
          <w:iCs/>
          <w:lang w:val="en-GB"/>
        </w:rPr>
        <w:t>very effective</w:t>
      </w:r>
      <w:r w:rsidRPr="00D43636">
        <w:rPr>
          <w:lang w:val="en-GB"/>
        </w:rPr>
        <w:t xml:space="preserve"> in supporting safe food supplies, while two fifths (60 respondents) judged them </w:t>
      </w:r>
      <w:r w:rsidRPr="00D43636">
        <w:rPr>
          <w:i/>
          <w:iCs/>
          <w:lang w:val="en-GB"/>
        </w:rPr>
        <w:t>moderately effective</w:t>
      </w:r>
      <w:r w:rsidRPr="00D43636">
        <w:rPr>
          <w:lang w:val="en-GB"/>
        </w:rPr>
        <w:t xml:space="preserve">. Assessments of food security were stronger, with a majority rating the measures as </w:t>
      </w:r>
      <w:r w:rsidRPr="00D43636">
        <w:rPr>
          <w:i/>
          <w:iCs/>
          <w:lang w:val="en-GB"/>
        </w:rPr>
        <w:t>very effective</w:t>
      </w:r>
      <w:r w:rsidRPr="00D43636">
        <w:rPr>
          <w:lang w:val="en-GB"/>
        </w:rPr>
        <w:t xml:space="preserve"> (29 responses) or </w:t>
      </w:r>
      <w:r w:rsidRPr="00D43636">
        <w:rPr>
          <w:i/>
          <w:iCs/>
          <w:lang w:val="en-GB"/>
        </w:rPr>
        <w:t>moderately effective</w:t>
      </w:r>
      <w:r w:rsidRPr="00D43636">
        <w:rPr>
          <w:lang w:val="en-GB"/>
        </w:rPr>
        <w:t xml:space="preserve"> (52 responses).</w:t>
      </w:r>
    </w:p>
    <w:p w:rsidRPr="00D43636" w:rsidR="001B23BC" w:rsidP="001B23BC" w:rsidRDefault="001B23BC" w14:paraId="1A403E49" w14:textId="77777777">
      <w:pPr>
        <w:pStyle w:val="NoSpacing"/>
        <w:spacing w:before="120" w:after="120" w:line="360" w:lineRule="auto"/>
        <w:jc w:val="both"/>
        <w:rPr>
          <w:lang w:val="en-GB"/>
        </w:rPr>
      </w:pPr>
      <w:r w:rsidRPr="00D43636">
        <w:rPr>
          <w:lang w:val="en-GB"/>
        </w:rPr>
        <w:t xml:space="preserve">By contrast, perceptions regarding </w:t>
      </w:r>
      <w:r w:rsidRPr="00D43636">
        <w:rPr>
          <w:b/>
          <w:bCs/>
          <w:lang w:val="en-GB"/>
        </w:rPr>
        <w:t>food sovereignty and sustainability</w:t>
      </w:r>
      <w:r w:rsidRPr="00D43636">
        <w:rPr>
          <w:lang w:val="en-GB"/>
        </w:rPr>
        <w:t xml:space="preserve"> were more varied. Only 18 respondents rated the measures as </w:t>
      </w:r>
      <w:r w:rsidRPr="00D43636">
        <w:rPr>
          <w:i/>
          <w:iCs/>
          <w:lang w:val="en-GB"/>
        </w:rPr>
        <w:t>very effective</w:t>
      </w:r>
      <w:r w:rsidRPr="00D43636">
        <w:rPr>
          <w:lang w:val="en-GB"/>
        </w:rPr>
        <w:t xml:space="preserve"> and 54 as </w:t>
      </w:r>
      <w:r w:rsidRPr="00D43636">
        <w:rPr>
          <w:i/>
          <w:iCs/>
          <w:lang w:val="en-GB"/>
        </w:rPr>
        <w:t>moderately effective</w:t>
      </w:r>
      <w:r w:rsidRPr="00D43636">
        <w:rPr>
          <w:lang w:val="en-GB"/>
        </w:rPr>
        <w:t xml:space="preserve">, while three out of ten respondents considered them </w:t>
      </w:r>
      <w:r w:rsidRPr="00D43636">
        <w:rPr>
          <w:i/>
          <w:iCs/>
          <w:lang w:val="en-GB"/>
        </w:rPr>
        <w:t>not very effective</w:t>
      </w:r>
      <w:r w:rsidRPr="00D43636">
        <w:rPr>
          <w:lang w:val="en-GB"/>
        </w:rPr>
        <w:t xml:space="preserve"> and one out of six rated them </w:t>
      </w:r>
      <w:r w:rsidRPr="00D43636">
        <w:rPr>
          <w:i/>
          <w:iCs/>
          <w:lang w:val="en-GB"/>
        </w:rPr>
        <w:t>not effective at all</w:t>
      </w:r>
      <w:r w:rsidRPr="00D43636">
        <w:rPr>
          <w:lang w:val="en-GB"/>
        </w:rPr>
        <w:t>.</w:t>
      </w:r>
    </w:p>
    <w:p w:rsidRPr="00D43636" w:rsidR="001B23BC" w:rsidP="001B23BC" w:rsidRDefault="001B23BC" w14:paraId="2DA23396" w14:textId="77777777">
      <w:pPr>
        <w:pStyle w:val="NoSpacing"/>
        <w:spacing w:before="120" w:after="120" w:line="360" w:lineRule="auto"/>
        <w:jc w:val="both"/>
        <w:rPr>
          <w:lang w:val="en-GB"/>
        </w:rPr>
      </w:pPr>
      <w:r w:rsidRPr="00D43636">
        <w:rPr>
          <w:lang w:val="en-GB"/>
        </w:rPr>
        <w:t xml:space="preserve">Finally, the </w:t>
      </w:r>
      <w:r w:rsidRPr="00D43636">
        <w:rPr>
          <w:b/>
          <w:bCs/>
          <w:lang w:val="en-GB"/>
        </w:rPr>
        <w:t>assessment of social</w:t>
      </w:r>
      <w:r w:rsidRPr="00D43636">
        <w:rPr>
          <w:b/>
          <w:bCs/>
          <w:lang w:val="en-GB"/>
        </w:rPr>
        <w:noBreakHyphen/>
        <w:t>oriented objectives and those concerning the agricultural workforce</w:t>
      </w:r>
      <w:r w:rsidRPr="00D43636">
        <w:rPr>
          <w:lang w:val="en-GB"/>
        </w:rPr>
        <w:t xml:space="preserve"> indicates comparatively weaker perceived effectiveness overall.</w:t>
      </w:r>
    </w:p>
    <w:p w:rsidRPr="00D43636" w:rsidR="001B23BC" w:rsidP="001B23BC" w:rsidRDefault="001B23BC" w14:paraId="7F517EC9" w14:textId="77777777">
      <w:pPr>
        <w:pStyle w:val="NoSpacing"/>
        <w:spacing w:before="120" w:after="120" w:line="360" w:lineRule="auto"/>
        <w:jc w:val="both"/>
        <w:rPr>
          <w:lang w:val="en-GB"/>
        </w:rPr>
      </w:pPr>
      <w:r w:rsidRPr="00D43636">
        <w:rPr>
          <w:b/>
          <w:bCs/>
          <w:lang w:val="en-GB"/>
        </w:rPr>
        <w:t>Improving the position of farm workers</w:t>
      </w:r>
      <w:r w:rsidRPr="00D43636">
        <w:rPr>
          <w:lang w:val="en-GB"/>
        </w:rPr>
        <w:t xml:space="preserve"> was rated positively by a minority of respondents. Only 6% (9 respondents) considered the measures to be </w:t>
      </w:r>
      <w:r w:rsidRPr="00D43636">
        <w:rPr>
          <w:i/>
          <w:iCs/>
          <w:lang w:val="en-GB"/>
        </w:rPr>
        <w:t>very effective</w:t>
      </w:r>
      <w:r w:rsidRPr="00D43636">
        <w:rPr>
          <w:lang w:val="en-GB"/>
        </w:rPr>
        <w:t xml:space="preserve">, and 27% (40 respondents) assessed them as </w:t>
      </w:r>
      <w:r w:rsidRPr="00D43636">
        <w:rPr>
          <w:i/>
          <w:iCs/>
          <w:lang w:val="en-GB"/>
        </w:rPr>
        <w:t>moderately effective</w:t>
      </w:r>
      <w:r w:rsidRPr="00D43636">
        <w:rPr>
          <w:lang w:val="en-GB"/>
        </w:rPr>
        <w:t xml:space="preserve">. In contrast, a majority expressed reservations, with 44% (65 respondents) rating the measures as </w:t>
      </w:r>
      <w:r w:rsidRPr="00D43636">
        <w:rPr>
          <w:i/>
          <w:iCs/>
          <w:lang w:val="en-GB"/>
        </w:rPr>
        <w:t>not very effective</w:t>
      </w:r>
      <w:r w:rsidRPr="00D43636">
        <w:rPr>
          <w:lang w:val="en-GB"/>
        </w:rPr>
        <w:t xml:space="preserve"> and 18% (26 respondents) as </w:t>
      </w:r>
      <w:r w:rsidRPr="00D43636">
        <w:rPr>
          <w:i/>
          <w:iCs/>
          <w:lang w:val="en-GB"/>
        </w:rPr>
        <w:t>not effective at all</w:t>
      </w:r>
      <w:r w:rsidRPr="00D43636">
        <w:rPr>
          <w:lang w:val="en-GB"/>
        </w:rPr>
        <w:t>.</w:t>
      </w:r>
    </w:p>
    <w:p w:rsidRPr="00D43636" w:rsidR="001B23BC" w:rsidP="001B23BC" w:rsidRDefault="001B23BC" w14:paraId="7479EDC3" w14:textId="77777777">
      <w:pPr>
        <w:pStyle w:val="NoSpacing"/>
        <w:spacing w:before="120" w:after="120" w:line="360" w:lineRule="auto"/>
        <w:jc w:val="both"/>
        <w:rPr>
          <w:lang w:val="en-GB"/>
        </w:rPr>
      </w:pPr>
      <w:r w:rsidRPr="00D43636">
        <w:rPr>
          <w:lang w:val="en-GB"/>
        </w:rPr>
        <w:t xml:space="preserve">A similar pattern emerged regarding </w:t>
      </w:r>
      <w:r w:rsidRPr="00D43636">
        <w:rPr>
          <w:b/>
          <w:bCs/>
          <w:lang w:val="en-GB"/>
        </w:rPr>
        <w:t>support for youth employment</w:t>
      </w:r>
      <w:r w:rsidRPr="00D43636">
        <w:rPr>
          <w:lang w:val="en-GB"/>
        </w:rPr>
        <w:t xml:space="preserve">. Here, 7% (10 respondents) viewed the measures as </w:t>
      </w:r>
      <w:r w:rsidRPr="00D43636">
        <w:rPr>
          <w:i/>
          <w:iCs/>
          <w:lang w:val="en-GB"/>
        </w:rPr>
        <w:t>very effective</w:t>
      </w:r>
      <w:r w:rsidRPr="00D43636">
        <w:rPr>
          <w:lang w:val="en-GB"/>
        </w:rPr>
        <w:t xml:space="preserve"> and 28% (42 respondents) as </w:t>
      </w:r>
      <w:r w:rsidRPr="00D43636">
        <w:rPr>
          <w:i/>
          <w:iCs/>
          <w:lang w:val="en-GB"/>
        </w:rPr>
        <w:t>moderately effective</w:t>
      </w:r>
      <w:r w:rsidRPr="00D43636">
        <w:rPr>
          <w:lang w:val="en-GB"/>
        </w:rPr>
        <w:t xml:space="preserve">. However, substantial proportions rated the measures less favourably: 30% (45 respondents) judged them </w:t>
      </w:r>
      <w:r w:rsidRPr="00D43636">
        <w:rPr>
          <w:i/>
          <w:iCs/>
          <w:lang w:val="en-GB"/>
        </w:rPr>
        <w:t>not very effective</w:t>
      </w:r>
      <w:r w:rsidRPr="00D43636">
        <w:rPr>
          <w:lang w:val="en-GB"/>
        </w:rPr>
        <w:t xml:space="preserve">, while 28% (42 respondents) considered them </w:t>
      </w:r>
      <w:r w:rsidRPr="00D43636">
        <w:rPr>
          <w:i/>
          <w:iCs/>
          <w:lang w:val="en-GB"/>
        </w:rPr>
        <w:t>not effective at all</w:t>
      </w:r>
      <w:r w:rsidRPr="00D43636">
        <w:rPr>
          <w:lang w:val="en-GB"/>
        </w:rPr>
        <w:t>.</w:t>
      </w:r>
    </w:p>
    <w:p w:rsidRPr="00D43636" w:rsidR="001B23BC" w:rsidP="001B23BC" w:rsidRDefault="001B23BC" w14:paraId="04A33EB7" w14:textId="77777777">
      <w:pPr>
        <w:pStyle w:val="NoSpacing"/>
        <w:spacing w:before="120" w:after="120" w:line="360" w:lineRule="auto"/>
        <w:jc w:val="both"/>
        <w:rPr>
          <w:lang w:val="en-GB"/>
        </w:rPr>
      </w:pPr>
      <w:r w:rsidRPr="00D43636">
        <w:rPr>
          <w:lang w:val="en-GB"/>
        </w:rPr>
        <w:t xml:space="preserve">Perceptions of </w:t>
      </w:r>
      <w:r w:rsidRPr="00D43636">
        <w:rPr>
          <w:b/>
          <w:bCs/>
          <w:lang w:val="en-GB"/>
        </w:rPr>
        <w:t>enhancing rural development</w:t>
      </w:r>
      <w:r w:rsidRPr="00D43636">
        <w:rPr>
          <w:lang w:val="en-GB"/>
        </w:rPr>
        <w:t xml:space="preserve"> were somewhat more balanced, though still mixed. A total of 10% (15 respondents) rated the measures as </w:t>
      </w:r>
      <w:r w:rsidRPr="00D43636">
        <w:rPr>
          <w:i/>
          <w:iCs/>
          <w:lang w:val="en-GB"/>
        </w:rPr>
        <w:t>very effective</w:t>
      </w:r>
      <w:r w:rsidRPr="00D43636">
        <w:rPr>
          <w:lang w:val="en-GB"/>
        </w:rPr>
        <w:t xml:space="preserve">, and 39% (58 respondents) viewed them as </w:t>
      </w:r>
      <w:r w:rsidRPr="00D43636">
        <w:rPr>
          <w:i/>
          <w:iCs/>
          <w:lang w:val="en-GB"/>
        </w:rPr>
        <w:t>moderately effective</w:t>
      </w:r>
      <w:r w:rsidRPr="00D43636">
        <w:rPr>
          <w:lang w:val="en-GB"/>
        </w:rPr>
        <w:t xml:space="preserve">. Nevertheless, 30% (45 respondents) regarded them as </w:t>
      </w:r>
      <w:r w:rsidRPr="00D43636">
        <w:rPr>
          <w:i/>
          <w:iCs/>
          <w:lang w:val="en-GB"/>
        </w:rPr>
        <w:t>not very effective</w:t>
      </w:r>
      <w:r w:rsidRPr="00D43636">
        <w:rPr>
          <w:lang w:val="en-GB"/>
        </w:rPr>
        <w:t xml:space="preserve">, and 16% (23 respondents) assessed them as </w:t>
      </w:r>
      <w:r w:rsidRPr="00D43636">
        <w:rPr>
          <w:i/>
          <w:iCs/>
          <w:lang w:val="en-GB"/>
        </w:rPr>
        <w:t>not effective at all</w:t>
      </w:r>
      <w:r w:rsidRPr="00D43636">
        <w:rPr>
          <w:lang w:val="en-GB"/>
        </w:rPr>
        <w:t>.</w:t>
      </w:r>
    </w:p>
    <w:p w:rsidRPr="00823AB2" w:rsidR="00823AB2" w:rsidP="00522A18" w:rsidRDefault="00823AB2" w14:paraId="131E87F7" w14:textId="4F59DDAC">
      <w:pPr>
        <w:pStyle w:val="NoSpacing"/>
        <w:spacing w:before="120" w:after="120" w:line="360" w:lineRule="auto"/>
        <w:jc w:val="both"/>
        <w:rPr>
          <w:rFonts w:cs="Times New Roman"/>
          <w:lang w:val="en-GB"/>
        </w:rPr>
      </w:pPr>
      <w:r w:rsidRPr="00823AB2">
        <w:rPr>
          <w:rFonts w:cs="Times New Roman"/>
          <w:lang w:val="en-GB"/>
        </w:rPr>
        <w:t xml:space="preserve">Overall, the analysis indicates that CAP instruments are </w:t>
      </w:r>
      <w:r w:rsidR="00FF20F7">
        <w:rPr>
          <w:rFonts w:cs="Times New Roman"/>
          <w:lang w:val="en-GB"/>
        </w:rPr>
        <w:t xml:space="preserve">perceived as the </w:t>
      </w:r>
      <w:r w:rsidRPr="00823AB2">
        <w:rPr>
          <w:rFonts w:cs="Times New Roman"/>
          <w:lang w:val="en-GB"/>
        </w:rPr>
        <w:t>most effective in environmental and biodiversity-related objectives, moderately effective in food security and supply objectives, but significantly less effective in supporting social goals such as farm worker conditions, youth employment, and broader rural development, where stakeholders highlighted considerable limitations.</w:t>
      </w:r>
    </w:p>
    <w:p w:rsidRPr="00D43636" w:rsidR="001B23BC" w:rsidP="001B23BC" w:rsidRDefault="001B23BC" w14:paraId="4DB81EE6" w14:textId="77777777">
      <w:pPr>
        <w:pStyle w:val="NoSpacing"/>
        <w:spacing w:before="120" w:after="120" w:line="360" w:lineRule="auto"/>
        <w:jc w:val="both"/>
        <w:rPr>
          <w:lang w:val="en-GB"/>
        </w:rPr>
      </w:pPr>
      <w:r w:rsidRPr="00D43636">
        <w:rPr>
          <w:lang w:val="en-GB"/>
        </w:rPr>
        <w:t xml:space="preserve">Across the countries examined, stakeholder perceptions broadly align with the overall evaluation trends. </w:t>
      </w:r>
      <w:r w:rsidRPr="00D43636">
        <w:rPr>
          <w:b/>
          <w:bCs/>
          <w:lang w:val="en-GB"/>
        </w:rPr>
        <w:t>Environmental and biodiversity-related objectives</w:t>
      </w:r>
      <w:r w:rsidRPr="00D43636">
        <w:rPr>
          <w:lang w:val="en-GB"/>
        </w:rPr>
        <w:t xml:space="preserve"> are consistently regarded as the areas in which CAP measures perform most effectively, while </w:t>
      </w:r>
      <w:r w:rsidRPr="00D43636">
        <w:rPr>
          <w:b/>
          <w:bCs/>
          <w:lang w:val="en-GB"/>
        </w:rPr>
        <w:t>food</w:t>
      </w:r>
      <w:r w:rsidRPr="00D43636">
        <w:rPr>
          <w:b/>
          <w:bCs/>
          <w:lang w:val="en-GB"/>
        </w:rPr>
        <w:noBreakHyphen/>
        <w:t>related objectives</w:t>
      </w:r>
      <w:r w:rsidRPr="00D43636">
        <w:rPr>
          <w:lang w:val="en-GB"/>
        </w:rPr>
        <w:t xml:space="preserve"> are generally viewed as moderately effective. By contrast, </w:t>
      </w:r>
      <w:r w:rsidRPr="00D43636">
        <w:rPr>
          <w:b/>
          <w:bCs/>
          <w:lang w:val="en-GB"/>
        </w:rPr>
        <w:t>social objectives</w:t>
      </w:r>
      <w:r w:rsidRPr="00D43636">
        <w:rPr>
          <w:lang w:val="en-GB"/>
        </w:rPr>
        <w:t>, including those addressing farm worker conditions and broader rural socio</w:t>
      </w:r>
      <w:r w:rsidRPr="00D43636">
        <w:rPr>
          <w:lang w:val="en-GB"/>
        </w:rPr>
        <w:noBreakHyphen/>
        <w:t>economic issues, continue to receive the lowest effectiveness ratings.</w:t>
      </w:r>
    </w:p>
    <w:p w:rsidRPr="00D43636" w:rsidR="00823AB2" w:rsidP="00522A18" w:rsidRDefault="001B23BC" w14:paraId="25A31DE4" w14:textId="34662B3D">
      <w:pPr>
        <w:pStyle w:val="NoSpacing"/>
        <w:spacing w:before="120" w:after="120" w:line="360" w:lineRule="auto"/>
        <w:jc w:val="both"/>
        <w:rPr>
          <w:lang w:val="en-GB"/>
        </w:rPr>
      </w:pPr>
      <w:r w:rsidRPr="00D43636">
        <w:rPr>
          <w:lang w:val="en-GB"/>
        </w:rPr>
        <w:t xml:space="preserve">Despite these commonalities, </w:t>
      </w:r>
      <w:r w:rsidRPr="00D43636">
        <w:rPr>
          <w:b/>
          <w:bCs/>
          <w:lang w:val="en-GB"/>
        </w:rPr>
        <w:t>notable national variations</w:t>
      </w:r>
      <w:r w:rsidRPr="00D43636">
        <w:rPr>
          <w:lang w:val="en-GB"/>
        </w:rPr>
        <w:t xml:space="preserve"> emerge. In particular, </w:t>
      </w:r>
      <w:r w:rsidRPr="00D43636">
        <w:rPr>
          <w:b/>
          <w:bCs/>
          <w:lang w:val="en-GB"/>
        </w:rPr>
        <w:t>Austria</w:t>
      </w:r>
      <w:r w:rsidRPr="00D43636">
        <w:rPr>
          <w:lang w:val="en-GB"/>
        </w:rPr>
        <w:t xml:space="preserve"> demonstrates comparatively higher confidence in the effectiveness of CAP measures targeting social objectives—such as support for farm workers, youth employment, and rural development—than other participating countries. Conversely, respondents in </w:t>
      </w:r>
      <w:r w:rsidRPr="00D43636">
        <w:rPr>
          <w:b/>
          <w:bCs/>
          <w:lang w:val="en-GB"/>
        </w:rPr>
        <w:t>Italy and Spain</w:t>
      </w:r>
      <w:r w:rsidRPr="00D43636">
        <w:rPr>
          <w:lang w:val="en-GB"/>
        </w:rPr>
        <w:t xml:space="preserve"> report </w:t>
      </w:r>
      <w:r w:rsidRPr="00D43636">
        <w:rPr>
          <w:b/>
          <w:bCs/>
          <w:lang w:val="en-GB"/>
        </w:rPr>
        <w:t>lower perceived effectiveness</w:t>
      </w:r>
      <w:r w:rsidRPr="00D43636">
        <w:rPr>
          <w:lang w:val="en-GB"/>
        </w:rPr>
        <w:t xml:space="preserve"> of CAP interventions in areas related to climate change mitigation, biodiversity protection, and food sovereignty.</w:t>
      </w:r>
    </w:p>
    <w:p w:rsidR="00823AB2" w:rsidP="00522A18" w:rsidRDefault="00823AB2" w14:paraId="6C246FE2" w14:textId="77777777">
      <w:pPr>
        <w:spacing w:before="120" w:after="120" w:line="360" w:lineRule="auto"/>
        <w:rPr>
          <w:lang w:val="en-GB"/>
        </w:rPr>
      </w:pPr>
    </w:p>
    <w:p w:rsidRPr="00720FFE" w:rsidR="002536E4" w:rsidP="002536E4" w:rsidRDefault="002536E4" w14:paraId="76839248" w14:textId="1796D213">
      <w:pPr>
        <w:pStyle w:val="Heading2"/>
        <w:rPr>
          <w:i/>
          <w:iCs/>
        </w:rPr>
      </w:pPr>
      <w:bookmarkStart w:name="_Toc224750056" w:id="45"/>
      <w:r w:rsidRPr="002536E4">
        <w:rPr>
          <w:i/>
          <w:iCs/>
        </w:rPr>
        <w:t>CAP Performance vs. Wider EU Food Supply Chain Goals</w:t>
      </w:r>
      <w:bookmarkEnd w:id="45"/>
    </w:p>
    <w:p w:rsidRPr="004F3938" w:rsidR="004A3F00" w:rsidP="00522A18" w:rsidRDefault="004A3F00" w14:paraId="1DDCF17C" w14:textId="6941BE2E">
      <w:pPr>
        <w:spacing w:before="120" w:after="120" w:line="360" w:lineRule="auto"/>
        <w:rPr>
          <w:lang w:val="en-GB"/>
        </w:rPr>
      </w:pPr>
      <w:r>
        <w:rPr>
          <w:noProof/>
        </w:rPr>
        <w:drawing>
          <wp:inline distT="0" distB="0" distL="0" distR="0" wp14:anchorId="1A29DDBA" wp14:editId="3E3E353E">
            <wp:extent cx="5731510" cy="2857500"/>
            <wp:effectExtent l="0" t="0" r="2540" b="0"/>
            <wp:docPr id="1129930247" name="Chart 1">
              <a:extLst xmlns:a="http://schemas.openxmlformats.org/drawingml/2006/main">
                <a:ext uri="{FF2B5EF4-FFF2-40B4-BE49-F238E27FC236}">
                  <a16:creationId xmlns:a16="http://schemas.microsoft.com/office/drawing/2014/main" id="{3846DE83-42B9-42E3-B52E-39C1AFD728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rsidRPr="004F3938" w:rsidR="00E652C5" w:rsidP="00522A18" w:rsidRDefault="00E652C5" w14:paraId="04788692" w14:textId="77777777">
      <w:pPr>
        <w:spacing w:before="120" w:after="120" w:line="360" w:lineRule="auto"/>
        <w:rPr>
          <w:lang w:val="en-GB"/>
        </w:rPr>
      </w:pPr>
    </w:p>
    <w:p w:rsidRPr="001B23BC" w:rsidR="001B23BC" w:rsidP="001B23BC" w:rsidRDefault="001B23BC" w14:paraId="7D0AD046" w14:textId="77777777">
      <w:pPr>
        <w:spacing w:before="120" w:after="120" w:line="360" w:lineRule="auto"/>
        <w:rPr>
          <w:rFonts w:eastAsiaTheme="minorHAnsi"/>
        </w:rPr>
      </w:pPr>
      <w:r w:rsidRPr="001B23BC">
        <w:rPr>
          <w:rFonts w:eastAsiaTheme="minorHAnsi"/>
        </w:rPr>
        <w:t xml:space="preserve">Stakeholders generally assessed </w:t>
      </w:r>
      <w:r w:rsidRPr="001B23BC">
        <w:rPr>
          <w:rFonts w:eastAsiaTheme="minorHAnsi"/>
          <w:b/>
          <w:bCs/>
        </w:rPr>
        <w:t>CAP instruments related to the food supply chain</w:t>
      </w:r>
      <w:r w:rsidRPr="001B23BC">
        <w:rPr>
          <w:rFonts w:eastAsiaTheme="minorHAnsi"/>
        </w:rPr>
        <w:t xml:space="preserve"> as having a </w:t>
      </w:r>
      <w:r w:rsidRPr="001B23BC">
        <w:rPr>
          <w:rFonts w:eastAsiaTheme="minorHAnsi"/>
          <w:i/>
          <w:iCs/>
        </w:rPr>
        <w:t>moderately positive</w:t>
      </w:r>
      <w:r w:rsidRPr="001B23BC">
        <w:rPr>
          <w:rFonts w:eastAsiaTheme="minorHAnsi"/>
        </w:rPr>
        <w:t xml:space="preserve"> contribution to wider EU policy objectives. In particular, respondents highlighted their perceived value in </w:t>
      </w:r>
      <w:r w:rsidRPr="001B23BC">
        <w:rPr>
          <w:rFonts w:eastAsiaTheme="minorHAnsi"/>
          <w:b/>
          <w:bCs/>
        </w:rPr>
        <w:t>maintaining an open and competitive EU single market</w:t>
      </w:r>
      <w:r w:rsidRPr="001B23BC">
        <w:rPr>
          <w:rFonts w:eastAsiaTheme="minorHAnsi"/>
        </w:rPr>
        <w:t xml:space="preserve"> and </w:t>
      </w:r>
      <w:r w:rsidRPr="001B23BC">
        <w:rPr>
          <w:rFonts w:eastAsiaTheme="minorHAnsi"/>
          <w:b/>
          <w:bCs/>
        </w:rPr>
        <w:t>ensuring value for money for consumers</w:t>
      </w:r>
      <w:r w:rsidRPr="001B23BC">
        <w:rPr>
          <w:rFonts w:eastAsiaTheme="minorHAnsi"/>
        </w:rPr>
        <w:t xml:space="preserve">. A total of 96 out of 148 respondents (65%) reported a positive or somewhat positive impact on the functioning of the single market, while 106 respondents (71%) indicated similarly favourable effects with respect to consumer value. Likewise, 82 respondents (55%) considered that CAP measures had a positive or somewhat positive influence on </w:t>
      </w:r>
      <w:r w:rsidRPr="001B23BC">
        <w:rPr>
          <w:rFonts w:eastAsiaTheme="minorHAnsi"/>
          <w:b/>
          <w:bCs/>
        </w:rPr>
        <w:t>market stability and price levels</w:t>
      </w:r>
      <w:r w:rsidRPr="001B23BC">
        <w:rPr>
          <w:rFonts w:eastAsiaTheme="minorHAnsi"/>
        </w:rPr>
        <w:t>.</w:t>
      </w:r>
    </w:p>
    <w:p w:rsidRPr="001B23BC" w:rsidR="001B23BC" w:rsidP="001B23BC" w:rsidRDefault="001B23BC" w14:paraId="22E4F761" w14:textId="77777777">
      <w:pPr>
        <w:spacing w:before="120" w:after="120" w:line="360" w:lineRule="auto"/>
        <w:rPr>
          <w:rFonts w:eastAsiaTheme="minorHAnsi"/>
        </w:rPr>
      </w:pPr>
      <w:r w:rsidRPr="001B23BC">
        <w:rPr>
          <w:rFonts w:eastAsiaTheme="minorHAnsi"/>
        </w:rPr>
        <w:t xml:space="preserve">By contrast, the perceived effectiveness of the CAP in </w:t>
      </w:r>
      <w:r w:rsidRPr="001B23BC">
        <w:rPr>
          <w:rFonts w:eastAsiaTheme="minorHAnsi"/>
          <w:b/>
          <w:bCs/>
        </w:rPr>
        <w:t>delivering fair prices and incomes for farmers</w:t>
      </w:r>
      <w:r w:rsidRPr="001B23BC">
        <w:rPr>
          <w:rFonts w:eastAsiaTheme="minorHAnsi"/>
        </w:rPr>
        <w:t xml:space="preserve"> was significantly lower. Only 56 out of 148 respondents (37%) viewed the impact as positive or somewhat positive. A larger share—70 respondents (47%)—rated the impact as somewhat or entirely negative, and a further 15 respondents (10%) perceived no impact at all. These findings point to a clear stakeholder view that, while CAP measures provide meaningful support for broader market and consumer-oriented objectives, they are </w:t>
      </w:r>
      <w:r w:rsidRPr="001B23BC">
        <w:rPr>
          <w:rFonts w:eastAsiaTheme="minorHAnsi"/>
          <w:b/>
          <w:bCs/>
        </w:rPr>
        <w:t>less effective in ensuring equitable remuneration for farmers</w:t>
      </w:r>
      <w:r w:rsidRPr="001B23BC">
        <w:rPr>
          <w:rFonts w:eastAsiaTheme="minorHAnsi"/>
        </w:rPr>
        <w:t xml:space="preserve"> within the food supply chain.</w:t>
      </w:r>
    </w:p>
    <w:p w:rsidRPr="001B23BC" w:rsidR="00E652C5" w:rsidP="00522A18" w:rsidRDefault="00E652C5" w14:paraId="0E93E683" w14:textId="77777777">
      <w:pPr>
        <w:spacing w:before="120" w:after="120" w:line="360" w:lineRule="auto"/>
      </w:pPr>
    </w:p>
    <w:p w:rsidRPr="002536E4" w:rsidR="002536E4" w:rsidP="002536E4" w:rsidRDefault="002536E4" w14:paraId="7DF5F5B1" w14:textId="37790D3C">
      <w:pPr>
        <w:pStyle w:val="Heading2"/>
        <w:rPr>
          <w:i/>
          <w:iCs/>
          <w:lang w:val="en-GB"/>
        </w:rPr>
      </w:pPr>
      <w:bookmarkStart w:name="_Toc224750057" w:id="46"/>
      <w:r w:rsidRPr="002536E4">
        <w:rPr>
          <w:i/>
          <w:iCs/>
          <w:lang w:val="en-GB"/>
        </w:rPr>
        <w:t>Effectiveness of CAP Measures for Generational Renewal</w:t>
      </w:r>
      <w:bookmarkEnd w:id="46"/>
    </w:p>
    <w:p w:rsidRPr="004F3938" w:rsidR="00444ECE" w:rsidP="00522A18" w:rsidRDefault="00444ECE" w14:paraId="21FCBBB4" w14:textId="77B9B617">
      <w:pPr>
        <w:spacing w:before="120" w:after="120" w:line="360" w:lineRule="auto"/>
        <w:rPr>
          <w:lang w:val="en-GB"/>
        </w:rPr>
      </w:pPr>
      <w:r>
        <w:rPr>
          <w:noProof/>
        </w:rPr>
        <w:drawing>
          <wp:inline distT="0" distB="0" distL="0" distR="0" wp14:anchorId="2A8B780F" wp14:editId="1B0BEE05">
            <wp:extent cx="5731510" cy="2996419"/>
            <wp:effectExtent l="0" t="0" r="2540" b="13970"/>
            <wp:docPr id="1674762529" name="Chart 1">
              <a:extLst xmlns:a="http://schemas.openxmlformats.org/drawingml/2006/main">
                <a:ext uri="{FF2B5EF4-FFF2-40B4-BE49-F238E27FC236}">
                  <a16:creationId xmlns:a16="http://schemas.microsoft.com/office/drawing/2014/main" id="{0E8A9869-E3EB-4B98-AB02-E2F48DCB21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rsidRPr="00D43636" w:rsidR="001B23BC" w:rsidP="001B23BC" w:rsidRDefault="001B23BC" w14:paraId="0B45D725" w14:textId="77777777">
      <w:pPr>
        <w:pStyle w:val="NoSpacing"/>
        <w:spacing w:before="120" w:after="120" w:line="360" w:lineRule="auto"/>
        <w:jc w:val="both"/>
        <w:rPr>
          <w:lang w:val="en-GB"/>
        </w:rPr>
      </w:pPr>
      <w:r w:rsidRPr="00D43636">
        <w:rPr>
          <w:lang w:val="en-GB"/>
        </w:rPr>
        <w:t xml:space="preserve">Stakeholders expressed </w:t>
      </w:r>
      <w:r w:rsidRPr="00D43636">
        <w:rPr>
          <w:b/>
          <w:bCs/>
          <w:lang w:val="en-GB"/>
        </w:rPr>
        <w:t>mixed views</w:t>
      </w:r>
      <w:r w:rsidRPr="00D43636">
        <w:rPr>
          <w:lang w:val="en-GB"/>
        </w:rPr>
        <w:t xml:space="preserve"> regarding the effectiveness of CAP instruments related to </w:t>
      </w:r>
      <w:r w:rsidRPr="00D43636">
        <w:rPr>
          <w:b/>
          <w:bCs/>
          <w:lang w:val="en-GB"/>
        </w:rPr>
        <w:t>generational renewal</w:t>
      </w:r>
      <w:r w:rsidRPr="00D43636">
        <w:rPr>
          <w:lang w:val="en-GB"/>
        </w:rPr>
        <w:t xml:space="preserve">. The strongest perceived impact concerns measures aimed at </w:t>
      </w:r>
      <w:r w:rsidRPr="00D43636">
        <w:rPr>
          <w:b/>
          <w:bCs/>
          <w:lang w:val="en-GB"/>
        </w:rPr>
        <w:t>supporting young farmers</w:t>
      </w:r>
      <w:r w:rsidRPr="00D43636">
        <w:rPr>
          <w:lang w:val="en-GB"/>
        </w:rPr>
        <w:t xml:space="preserve"> and </w:t>
      </w:r>
      <w:r w:rsidRPr="00D43636">
        <w:rPr>
          <w:b/>
          <w:bCs/>
          <w:lang w:val="en-GB"/>
        </w:rPr>
        <w:t>enhancing their skills, training opportunities, and access to technology</w:t>
      </w:r>
      <w:r w:rsidRPr="00D43636">
        <w:rPr>
          <w:lang w:val="en-GB"/>
        </w:rPr>
        <w:t xml:space="preserve">. In these areas, 92 out of 148 respondents (62%) considered the measures either </w:t>
      </w:r>
      <w:r w:rsidRPr="00D43636">
        <w:rPr>
          <w:i/>
          <w:iCs/>
          <w:lang w:val="en-GB"/>
        </w:rPr>
        <w:t>very effective</w:t>
      </w:r>
      <w:r w:rsidRPr="00D43636">
        <w:rPr>
          <w:lang w:val="en-GB"/>
        </w:rPr>
        <w:t xml:space="preserve"> or </w:t>
      </w:r>
      <w:r w:rsidRPr="00D43636">
        <w:rPr>
          <w:i/>
          <w:iCs/>
          <w:lang w:val="en-GB"/>
        </w:rPr>
        <w:t>moderately effective</w:t>
      </w:r>
      <w:r w:rsidRPr="00D43636">
        <w:rPr>
          <w:lang w:val="en-GB"/>
        </w:rPr>
        <w:t xml:space="preserve">. Nevertheless, a significant share—38 respondents (26%)—judged them </w:t>
      </w:r>
      <w:r w:rsidRPr="00D43636">
        <w:rPr>
          <w:i/>
          <w:iCs/>
          <w:lang w:val="en-GB"/>
        </w:rPr>
        <w:t>not very effective</w:t>
      </w:r>
      <w:r w:rsidRPr="00D43636">
        <w:rPr>
          <w:lang w:val="en-GB"/>
        </w:rPr>
        <w:t>, with smaller proportions indicating no effect.</w:t>
      </w:r>
    </w:p>
    <w:p w:rsidRPr="00D43636" w:rsidR="001B23BC" w:rsidP="001B23BC" w:rsidRDefault="001B23BC" w14:paraId="115B4E4E" w14:textId="77777777">
      <w:pPr>
        <w:pStyle w:val="NoSpacing"/>
        <w:spacing w:before="120" w:after="120" w:line="360" w:lineRule="auto"/>
        <w:jc w:val="both"/>
        <w:rPr>
          <w:lang w:val="en-GB"/>
        </w:rPr>
      </w:pPr>
      <w:r w:rsidRPr="00D43636">
        <w:rPr>
          <w:lang w:val="en-GB"/>
        </w:rPr>
        <w:t xml:space="preserve">For several other objectives, perceived effectiveness was notably lower. Measures intended to </w:t>
      </w:r>
      <w:r w:rsidRPr="00D43636">
        <w:rPr>
          <w:b/>
          <w:bCs/>
          <w:lang w:val="en-GB"/>
        </w:rPr>
        <w:t>encourage new entrants into agriculture</w:t>
      </w:r>
      <w:r w:rsidRPr="00D43636">
        <w:rPr>
          <w:lang w:val="en-GB"/>
        </w:rPr>
        <w:t xml:space="preserve"> and to </w:t>
      </w:r>
      <w:r w:rsidRPr="00D43636">
        <w:rPr>
          <w:b/>
          <w:bCs/>
          <w:lang w:val="en-GB"/>
        </w:rPr>
        <w:t>assist older farmers in retiring and transferring their operations</w:t>
      </w:r>
      <w:r w:rsidRPr="00D43636">
        <w:rPr>
          <w:lang w:val="en-GB"/>
        </w:rPr>
        <w:t xml:space="preserve"> were viewed as particularly weak. A total of 94 respondents (64%) rated the latter as </w:t>
      </w:r>
      <w:r w:rsidRPr="00D43636">
        <w:rPr>
          <w:i/>
          <w:iCs/>
          <w:lang w:val="en-GB"/>
        </w:rPr>
        <w:t>not very effective</w:t>
      </w:r>
      <w:r w:rsidRPr="00D43636">
        <w:rPr>
          <w:lang w:val="en-GB"/>
        </w:rPr>
        <w:t xml:space="preserve"> or </w:t>
      </w:r>
      <w:r w:rsidRPr="00D43636">
        <w:rPr>
          <w:i/>
          <w:iCs/>
          <w:lang w:val="en-GB"/>
        </w:rPr>
        <w:t>not effective at all</w:t>
      </w:r>
      <w:r w:rsidRPr="00D43636">
        <w:rPr>
          <w:lang w:val="en-GB"/>
        </w:rPr>
        <w:t xml:space="preserve">, underscoring persistent concerns about the CAP’s limited impact on </w:t>
      </w:r>
      <w:r w:rsidRPr="00D43636">
        <w:rPr>
          <w:b/>
          <w:bCs/>
          <w:lang w:val="en-GB"/>
        </w:rPr>
        <w:t>succession planning</w:t>
      </w:r>
      <w:r w:rsidRPr="00D43636">
        <w:rPr>
          <w:lang w:val="en-GB"/>
        </w:rPr>
        <w:t xml:space="preserve">. Similarly, efforts to </w:t>
      </w:r>
      <w:r w:rsidRPr="00D43636">
        <w:rPr>
          <w:b/>
          <w:bCs/>
          <w:lang w:val="en-GB"/>
        </w:rPr>
        <w:t>create new quality jobs in rural areas</w:t>
      </w:r>
      <w:r w:rsidRPr="00D43636">
        <w:rPr>
          <w:lang w:val="en-GB"/>
        </w:rPr>
        <w:t xml:space="preserve"> were deemed largely ineffective, with 94 respondents (64%) reporting limited or no success.</w:t>
      </w:r>
    </w:p>
    <w:p w:rsidRPr="00D43636" w:rsidR="001B23BC" w:rsidP="001B23BC" w:rsidRDefault="001B23BC" w14:paraId="76D7D216" w14:textId="77777777">
      <w:pPr>
        <w:pStyle w:val="NoSpacing"/>
        <w:spacing w:before="120" w:after="120" w:line="360" w:lineRule="auto"/>
        <w:jc w:val="both"/>
        <w:rPr>
          <w:lang w:val="en-GB"/>
        </w:rPr>
      </w:pPr>
      <w:r w:rsidRPr="00D43636">
        <w:rPr>
          <w:lang w:val="en-GB"/>
        </w:rPr>
        <w:t xml:space="preserve">Results were more varied for measures aiming to </w:t>
      </w:r>
      <w:r w:rsidRPr="00D43636">
        <w:rPr>
          <w:b/>
          <w:bCs/>
          <w:lang w:val="en-GB"/>
        </w:rPr>
        <w:t>maintain agricultural businesses</w:t>
      </w:r>
      <w:r w:rsidRPr="00D43636">
        <w:rPr>
          <w:lang w:val="en-GB"/>
        </w:rPr>
        <w:t xml:space="preserve"> and to </w:t>
      </w:r>
      <w:r w:rsidRPr="00D43636">
        <w:rPr>
          <w:b/>
          <w:bCs/>
          <w:lang w:val="en-GB"/>
        </w:rPr>
        <w:t>support young farmers in taking over farms</w:t>
      </w:r>
      <w:r w:rsidRPr="00D43636">
        <w:rPr>
          <w:lang w:val="en-GB"/>
        </w:rPr>
        <w:t xml:space="preserve">. Between 41% and 43% of respondents (61–64 respondents) considered these measures </w:t>
      </w:r>
      <w:r w:rsidRPr="00D43636">
        <w:rPr>
          <w:i/>
          <w:iCs/>
          <w:lang w:val="en-GB"/>
        </w:rPr>
        <w:t>not very effective</w:t>
      </w:r>
      <w:r w:rsidRPr="00D43636">
        <w:rPr>
          <w:lang w:val="en-GB"/>
        </w:rPr>
        <w:t xml:space="preserve"> or </w:t>
      </w:r>
      <w:r w:rsidRPr="00D43636">
        <w:rPr>
          <w:i/>
          <w:iCs/>
          <w:lang w:val="en-GB"/>
        </w:rPr>
        <w:t>ineffective</w:t>
      </w:r>
      <w:r w:rsidRPr="00D43636">
        <w:rPr>
          <w:lang w:val="en-GB"/>
        </w:rPr>
        <w:t xml:space="preserve">, whereas 43–51% (64–75 respondents) identified some degree of effectiveness. Measures related to </w:t>
      </w:r>
      <w:r w:rsidRPr="00D43636">
        <w:rPr>
          <w:b/>
          <w:bCs/>
          <w:lang w:val="en-GB"/>
        </w:rPr>
        <w:t>access to financial instruments</w:t>
      </w:r>
      <w:r w:rsidRPr="00D43636">
        <w:rPr>
          <w:lang w:val="en-GB"/>
        </w:rPr>
        <w:t xml:space="preserve"> also received low ratings: only 55 respondents (37%) viewed them as </w:t>
      </w:r>
      <w:r w:rsidRPr="00D43636">
        <w:rPr>
          <w:i/>
          <w:iCs/>
          <w:lang w:val="en-GB"/>
        </w:rPr>
        <w:t>very</w:t>
      </w:r>
      <w:r w:rsidRPr="00D43636">
        <w:rPr>
          <w:lang w:val="en-GB"/>
        </w:rPr>
        <w:t xml:space="preserve"> or </w:t>
      </w:r>
      <w:r w:rsidRPr="00D43636">
        <w:rPr>
          <w:i/>
          <w:iCs/>
          <w:lang w:val="en-GB"/>
        </w:rPr>
        <w:t>moderately effective</w:t>
      </w:r>
      <w:r w:rsidRPr="00D43636">
        <w:rPr>
          <w:lang w:val="en-GB"/>
        </w:rPr>
        <w:t xml:space="preserve">, while 84 respondents (56%) considered them </w:t>
      </w:r>
      <w:r w:rsidRPr="00D43636">
        <w:rPr>
          <w:i/>
          <w:iCs/>
          <w:lang w:val="en-GB"/>
        </w:rPr>
        <w:t>not very effective</w:t>
      </w:r>
      <w:r w:rsidRPr="00D43636">
        <w:rPr>
          <w:lang w:val="en-GB"/>
        </w:rPr>
        <w:t xml:space="preserve"> or </w:t>
      </w:r>
      <w:r w:rsidRPr="00D43636">
        <w:rPr>
          <w:i/>
          <w:iCs/>
          <w:lang w:val="en-GB"/>
        </w:rPr>
        <w:t>ineffective</w:t>
      </w:r>
      <w:r w:rsidRPr="00D43636">
        <w:rPr>
          <w:lang w:val="en-GB"/>
        </w:rPr>
        <w:t>.</w:t>
      </w:r>
    </w:p>
    <w:p w:rsidRPr="00D43636" w:rsidR="00E652C5" w:rsidP="001B23BC" w:rsidRDefault="001B23BC" w14:paraId="077B50F2" w14:textId="0289F910">
      <w:pPr>
        <w:pStyle w:val="NoSpacing"/>
        <w:spacing w:before="120" w:after="120" w:line="360" w:lineRule="auto"/>
        <w:jc w:val="both"/>
        <w:rPr>
          <w:lang w:val="en-GB"/>
        </w:rPr>
      </w:pPr>
      <w:r w:rsidRPr="00D43636">
        <w:rPr>
          <w:lang w:val="en-GB"/>
        </w:rPr>
        <w:t xml:space="preserve">Overall, although CAP measures for generational renewal appear to support certain dimensions of </w:t>
      </w:r>
      <w:r w:rsidRPr="00D43636">
        <w:rPr>
          <w:b/>
          <w:bCs/>
          <w:lang w:val="en-GB"/>
        </w:rPr>
        <w:t>youth engagement</w:t>
      </w:r>
      <w:r w:rsidRPr="00D43636">
        <w:rPr>
          <w:lang w:val="en-GB"/>
        </w:rPr>
        <w:t xml:space="preserve">, </w:t>
      </w:r>
      <w:r w:rsidRPr="00D43636">
        <w:rPr>
          <w:b/>
          <w:bCs/>
          <w:lang w:val="en-GB"/>
        </w:rPr>
        <w:t>skills development</w:t>
      </w:r>
      <w:r w:rsidRPr="00D43636">
        <w:rPr>
          <w:lang w:val="en-GB"/>
        </w:rPr>
        <w:t xml:space="preserve">, and </w:t>
      </w:r>
      <w:r w:rsidRPr="00D43636">
        <w:rPr>
          <w:b/>
          <w:bCs/>
          <w:lang w:val="en-GB"/>
        </w:rPr>
        <w:t>technological access</w:t>
      </w:r>
      <w:r w:rsidRPr="00D43636">
        <w:rPr>
          <w:lang w:val="en-GB"/>
        </w:rPr>
        <w:t xml:space="preserve">, stakeholder feedback indicates that they are widely perceived as </w:t>
      </w:r>
      <w:r w:rsidRPr="00D43636">
        <w:rPr>
          <w:b/>
          <w:bCs/>
          <w:lang w:val="en-GB"/>
        </w:rPr>
        <w:t>insufficient</w:t>
      </w:r>
      <w:r w:rsidRPr="00D43636">
        <w:rPr>
          <w:lang w:val="en-GB"/>
        </w:rPr>
        <w:t xml:space="preserve"> in addressing the broader challenges of </w:t>
      </w:r>
      <w:r w:rsidRPr="00D43636">
        <w:rPr>
          <w:b/>
          <w:bCs/>
          <w:lang w:val="en-GB"/>
        </w:rPr>
        <w:t>farm succession</w:t>
      </w:r>
      <w:r w:rsidRPr="00D43636">
        <w:rPr>
          <w:lang w:val="en-GB"/>
        </w:rPr>
        <w:t xml:space="preserve">, </w:t>
      </w:r>
      <w:r w:rsidRPr="00D43636">
        <w:rPr>
          <w:b/>
          <w:bCs/>
          <w:lang w:val="en-GB"/>
        </w:rPr>
        <w:t>rural job creation</w:t>
      </w:r>
      <w:r w:rsidRPr="00D43636">
        <w:rPr>
          <w:lang w:val="en-GB"/>
        </w:rPr>
        <w:t xml:space="preserve">, and </w:t>
      </w:r>
      <w:r w:rsidRPr="00D43636">
        <w:rPr>
          <w:b/>
          <w:bCs/>
          <w:lang w:val="en-GB"/>
        </w:rPr>
        <w:t>access to finance</w:t>
      </w:r>
      <w:r w:rsidRPr="00D43636">
        <w:rPr>
          <w:lang w:val="en-GB"/>
        </w:rPr>
        <w:t>.</w:t>
      </w:r>
    </w:p>
    <w:p w:rsidRPr="00D43636" w:rsidR="001B23BC" w:rsidP="001B23BC" w:rsidRDefault="001B23BC" w14:paraId="504834FC" w14:textId="77777777">
      <w:pPr>
        <w:pStyle w:val="NoSpacing"/>
        <w:spacing w:before="120" w:after="120" w:line="360" w:lineRule="auto"/>
        <w:jc w:val="both"/>
        <w:rPr>
          <w:lang w:val="en-GB"/>
        </w:rPr>
      </w:pPr>
    </w:p>
    <w:p w:rsidRPr="002536E4" w:rsidR="002536E4" w:rsidP="002536E4" w:rsidRDefault="002536E4" w14:paraId="48552F50" w14:textId="77777777">
      <w:pPr>
        <w:pStyle w:val="Heading2"/>
        <w:rPr>
          <w:i/>
          <w:iCs/>
        </w:rPr>
      </w:pPr>
      <w:bookmarkStart w:name="_Toc224750058" w:id="47"/>
      <w:r w:rsidRPr="002536E4">
        <w:rPr>
          <w:i/>
          <w:iCs/>
        </w:rPr>
        <w:t>Coherence of CAP with Broader EU and National Policies</w:t>
      </w:r>
      <w:bookmarkEnd w:id="47"/>
    </w:p>
    <w:p w:rsidRPr="004F3938" w:rsidR="00E652C5" w:rsidP="001B23BC" w:rsidRDefault="0021230C" w14:paraId="5BCD295A" w14:textId="33577C62">
      <w:pPr>
        <w:spacing w:before="120" w:after="120" w:line="360" w:lineRule="auto"/>
        <w:jc w:val="center"/>
        <w:rPr>
          <w:lang w:val="en-GB"/>
        </w:rPr>
      </w:pPr>
      <w:r>
        <w:rPr>
          <w:noProof/>
        </w:rPr>
        <w:drawing>
          <wp:inline distT="0" distB="0" distL="0" distR="0" wp14:anchorId="4130FC5E" wp14:editId="58C7136F">
            <wp:extent cx="5731510" cy="2772697"/>
            <wp:effectExtent l="0" t="0" r="2540" b="8890"/>
            <wp:docPr id="1856229860" name="Chart 1">
              <a:extLst xmlns:a="http://schemas.openxmlformats.org/drawingml/2006/main">
                <a:ext uri="{FF2B5EF4-FFF2-40B4-BE49-F238E27FC236}">
                  <a16:creationId xmlns:a16="http://schemas.microsoft.com/office/drawing/2014/main" id="{9DF106C6-C091-4461-BDD1-890156E5C7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rsidRPr="001B23BC" w:rsidR="001B23BC" w:rsidP="001B23BC" w:rsidRDefault="001B23BC" w14:paraId="58514FB6" w14:textId="77777777">
      <w:pPr>
        <w:spacing w:before="120" w:after="120" w:line="360" w:lineRule="auto"/>
        <w:rPr>
          <w:rFonts w:eastAsiaTheme="minorHAnsi"/>
        </w:rPr>
      </w:pPr>
      <w:r w:rsidRPr="001B23BC">
        <w:rPr>
          <w:rFonts w:eastAsiaTheme="minorHAnsi"/>
        </w:rPr>
        <w:t xml:space="preserve">Stakeholders expressed </w:t>
      </w:r>
      <w:r w:rsidRPr="001B23BC">
        <w:rPr>
          <w:rFonts w:eastAsiaTheme="minorHAnsi"/>
          <w:b/>
          <w:bCs/>
        </w:rPr>
        <w:t>divergent views regarding the coherence of CAP instruments with broader EU policies and priorities</w:t>
      </w:r>
      <w:r w:rsidRPr="001B23BC">
        <w:rPr>
          <w:rFonts w:eastAsiaTheme="minorHAnsi"/>
        </w:rPr>
        <w:t xml:space="preserve">. A majority perceived CAP measures as coherent with efforts to ensure the </w:t>
      </w:r>
      <w:r w:rsidRPr="001B23BC">
        <w:rPr>
          <w:rFonts w:eastAsiaTheme="minorHAnsi"/>
          <w:b/>
          <w:bCs/>
        </w:rPr>
        <w:t>long</w:t>
      </w:r>
      <w:r w:rsidRPr="001B23BC">
        <w:rPr>
          <w:rFonts w:eastAsiaTheme="minorHAnsi"/>
          <w:b/>
          <w:bCs/>
        </w:rPr>
        <w:noBreakHyphen/>
        <w:t>term sustainability of agriculture and food production</w:t>
      </w:r>
      <w:r w:rsidRPr="001B23BC">
        <w:rPr>
          <w:rFonts w:eastAsiaTheme="minorHAnsi"/>
        </w:rPr>
        <w:t xml:space="preserve">, with 84 out of 148 respondents (57%) responding affirmatively. By contrast, 52 respondents (35%) did not share this view, and 12 (8%) indicated uncertainty. Similarly, 85 respondents (57%) considered that CAP instruments contribute to </w:t>
      </w:r>
      <w:r w:rsidRPr="001B23BC">
        <w:rPr>
          <w:rFonts w:eastAsiaTheme="minorHAnsi"/>
          <w:b/>
          <w:bCs/>
        </w:rPr>
        <w:t>providing higher direct payments to young farmers</w:t>
      </w:r>
      <w:r w:rsidRPr="001B23BC">
        <w:rPr>
          <w:rFonts w:eastAsiaTheme="minorHAnsi"/>
        </w:rPr>
        <w:t>, although a substantial minority—50 respondents (34%)—disagreed.</w:t>
      </w:r>
    </w:p>
    <w:p w:rsidRPr="001B23BC" w:rsidR="001B23BC" w:rsidP="001B23BC" w:rsidRDefault="001B23BC" w14:paraId="426BD8F3" w14:textId="77777777">
      <w:pPr>
        <w:spacing w:before="120" w:after="120" w:line="360" w:lineRule="auto"/>
        <w:rPr>
          <w:rFonts w:eastAsiaTheme="minorHAnsi"/>
        </w:rPr>
      </w:pPr>
      <w:r w:rsidRPr="001B23BC">
        <w:rPr>
          <w:rFonts w:eastAsiaTheme="minorHAnsi"/>
        </w:rPr>
        <w:t xml:space="preserve">Perceptions were </w:t>
      </w:r>
      <w:r w:rsidRPr="001B23BC">
        <w:rPr>
          <w:rFonts w:eastAsiaTheme="minorHAnsi"/>
          <w:b/>
          <w:bCs/>
        </w:rPr>
        <w:t>more evenly divided</w:t>
      </w:r>
      <w:r w:rsidRPr="001B23BC">
        <w:rPr>
          <w:rFonts w:eastAsiaTheme="minorHAnsi"/>
        </w:rPr>
        <w:t xml:space="preserve"> concerning the alignment between CAP measures and </w:t>
      </w:r>
      <w:r w:rsidRPr="001B23BC">
        <w:rPr>
          <w:rFonts w:eastAsiaTheme="minorHAnsi"/>
          <w:b/>
          <w:bCs/>
        </w:rPr>
        <w:t>national policy frameworks</w:t>
      </w:r>
      <w:r w:rsidRPr="001B23BC">
        <w:rPr>
          <w:rFonts w:eastAsiaTheme="minorHAnsi"/>
        </w:rPr>
        <w:t>. A total of 71 respondents (48%) believed that CAP instruments work well alongside national policies, whereas 60 respondents (41%) judged them incoherent. An additional 17 respondents (11%) expressed uncertainty, indicating considerable variation in how CAP implementation interacts with domestic policy settings.</w:t>
      </w:r>
    </w:p>
    <w:p w:rsidRPr="001B23BC" w:rsidR="001B23BC" w:rsidP="001B23BC" w:rsidRDefault="001B23BC" w14:paraId="3E6EC855" w14:textId="77777777">
      <w:pPr>
        <w:spacing w:before="120" w:after="120" w:line="360" w:lineRule="auto"/>
        <w:rPr>
          <w:rFonts w:eastAsiaTheme="minorHAnsi"/>
        </w:rPr>
      </w:pPr>
      <w:r w:rsidRPr="001B23BC">
        <w:rPr>
          <w:rFonts w:eastAsiaTheme="minorHAnsi"/>
        </w:rPr>
        <w:t xml:space="preserve">The </w:t>
      </w:r>
      <w:r w:rsidRPr="001B23BC">
        <w:rPr>
          <w:rFonts w:eastAsiaTheme="minorHAnsi"/>
          <w:b/>
          <w:bCs/>
        </w:rPr>
        <w:t>most critical assessments</w:t>
      </w:r>
      <w:r w:rsidRPr="001B23BC">
        <w:rPr>
          <w:rFonts w:eastAsiaTheme="minorHAnsi"/>
        </w:rPr>
        <w:t xml:space="preserve"> concerned the issue of </w:t>
      </w:r>
      <w:r w:rsidRPr="001B23BC">
        <w:rPr>
          <w:rFonts w:eastAsiaTheme="minorHAnsi"/>
          <w:b/>
          <w:bCs/>
        </w:rPr>
        <w:t>access to finance</w:t>
      </w:r>
      <w:r w:rsidRPr="001B23BC">
        <w:rPr>
          <w:rFonts w:eastAsiaTheme="minorHAnsi"/>
        </w:rPr>
        <w:t>. Only 54 respondents (36%) considered CAP instruments supportive in this area. A larger proportion—68 respondents (46%)—rated CAP measures as insufficient, and 26 respondents (18%) were unsure. These findings point to a perceived gap in the financial dimension of CAP support, particularly for younger or transitioning farmers.</w:t>
      </w:r>
    </w:p>
    <w:p w:rsidRPr="001B23BC" w:rsidR="001B23BC" w:rsidP="001B23BC" w:rsidRDefault="001B23BC" w14:paraId="3B08277E" w14:textId="77777777">
      <w:pPr>
        <w:spacing w:before="120" w:after="120" w:line="360" w:lineRule="auto"/>
        <w:rPr>
          <w:rFonts w:eastAsiaTheme="minorHAnsi"/>
        </w:rPr>
      </w:pPr>
      <w:r w:rsidRPr="001B23BC">
        <w:rPr>
          <w:rFonts w:eastAsiaTheme="minorHAnsi"/>
        </w:rPr>
        <w:t xml:space="preserve">Taken together, the results suggest that stakeholders generally view the CAP as </w:t>
      </w:r>
      <w:r w:rsidRPr="001B23BC">
        <w:rPr>
          <w:rFonts w:eastAsiaTheme="minorHAnsi"/>
          <w:b/>
          <w:bCs/>
        </w:rPr>
        <w:t>broadly coherent with sustainability objectives and youth</w:t>
      </w:r>
      <w:r w:rsidRPr="001B23BC">
        <w:rPr>
          <w:rFonts w:eastAsiaTheme="minorHAnsi"/>
          <w:b/>
          <w:bCs/>
        </w:rPr>
        <w:noBreakHyphen/>
        <w:t>oriented support</w:t>
      </w:r>
      <w:r w:rsidRPr="001B23BC">
        <w:rPr>
          <w:rFonts w:eastAsiaTheme="minorHAnsi"/>
        </w:rPr>
        <w:t xml:space="preserve">, yet </w:t>
      </w:r>
      <w:r w:rsidRPr="001B23BC">
        <w:rPr>
          <w:rFonts w:eastAsiaTheme="minorHAnsi"/>
          <w:b/>
          <w:bCs/>
        </w:rPr>
        <w:t>less effective in aligning with national policies</w:t>
      </w:r>
      <w:r w:rsidRPr="001B23BC">
        <w:rPr>
          <w:rFonts w:eastAsiaTheme="minorHAnsi"/>
        </w:rPr>
        <w:t xml:space="preserve"> and </w:t>
      </w:r>
      <w:r w:rsidRPr="001B23BC">
        <w:rPr>
          <w:rFonts w:eastAsiaTheme="minorHAnsi"/>
          <w:b/>
          <w:bCs/>
        </w:rPr>
        <w:t>insufficient in facilitating financial access</w:t>
      </w:r>
      <w:r w:rsidRPr="001B23BC">
        <w:rPr>
          <w:rFonts w:eastAsiaTheme="minorHAnsi"/>
        </w:rPr>
        <w:t>.</w:t>
      </w:r>
    </w:p>
    <w:p w:rsidRPr="001B23BC" w:rsidR="002536E4" w:rsidP="00522A18" w:rsidRDefault="002536E4" w14:paraId="60054D17" w14:textId="77777777">
      <w:pPr>
        <w:spacing w:before="120" w:after="120" w:line="360" w:lineRule="auto"/>
      </w:pPr>
    </w:p>
    <w:p w:rsidRPr="004F3938" w:rsidR="00B52277" w:rsidP="00522A18" w:rsidRDefault="00B52277" w14:paraId="7DA057F2" w14:textId="0B5ADA40">
      <w:pPr>
        <w:spacing w:before="120" w:after="120" w:line="360" w:lineRule="auto"/>
        <w:jc w:val="center"/>
        <w:rPr>
          <w:lang w:val="en-GB"/>
        </w:rPr>
      </w:pPr>
      <w:r>
        <w:rPr>
          <w:noProof/>
        </w:rPr>
        <w:drawing>
          <wp:inline distT="0" distB="0" distL="0" distR="0" wp14:anchorId="37737C21" wp14:editId="7D35EFDC">
            <wp:extent cx="4568734" cy="2757571"/>
            <wp:effectExtent l="0" t="0" r="3810" b="5080"/>
            <wp:docPr id="1216258630" name="Chart 1">
              <a:extLst xmlns:a="http://schemas.openxmlformats.org/drawingml/2006/main">
                <a:ext uri="{FF2B5EF4-FFF2-40B4-BE49-F238E27FC236}">
                  <a16:creationId xmlns:a16="http://schemas.microsoft.com/office/drawing/2014/main" id="{5860F6C4-E968-1959-3D51-75B10D9E81A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rsidRPr="001B23BC" w:rsidR="001B23BC" w:rsidP="001B23BC" w:rsidRDefault="001B23BC" w14:paraId="5318509E" w14:textId="77777777">
      <w:pPr>
        <w:spacing w:before="120" w:after="120" w:line="360" w:lineRule="auto"/>
      </w:pPr>
      <w:r w:rsidRPr="001B23BC">
        <w:t>When assessing cross</w:t>
      </w:r>
      <w:r w:rsidRPr="001B23BC">
        <w:noBreakHyphen/>
        <w:t xml:space="preserve">country results on the </w:t>
      </w:r>
      <w:r w:rsidRPr="001B23BC">
        <w:rPr>
          <w:b/>
          <w:bCs/>
        </w:rPr>
        <w:t>coherence between CAP measures and national policies</w:t>
      </w:r>
      <w:r w:rsidRPr="001B23BC">
        <w:t xml:space="preserve">, notable differences emerge. </w:t>
      </w:r>
      <w:r w:rsidRPr="001B23BC">
        <w:rPr>
          <w:b/>
          <w:bCs/>
        </w:rPr>
        <w:t>Austria</w:t>
      </w:r>
      <w:r w:rsidRPr="001B23BC">
        <w:t xml:space="preserve"> stands out as the most positive case: 59% of respondents (21 out of 36) indicated that CAP measures align well with national policies. </w:t>
      </w:r>
      <w:r w:rsidRPr="001B23BC">
        <w:rPr>
          <w:b/>
          <w:bCs/>
        </w:rPr>
        <w:t>Romania</w:t>
      </w:r>
      <w:r w:rsidRPr="001B23BC">
        <w:t xml:space="preserve"> follows, with 8 out of 15 respondents reporting coherence.</w:t>
      </w:r>
    </w:p>
    <w:p w:rsidRPr="00D43636" w:rsidR="00E652C5" w:rsidP="00522A18" w:rsidRDefault="001B23BC" w14:paraId="17ED705E" w14:textId="57A761B2">
      <w:pPr>
        <w:spacing w:before="120" w:after="120" w:line="360" w:lineRule="auto"/>
        <w:rPr>
          <w:lang w:val="en-GB"/>
        </w:rPr>
      </w:pPr>
      <w:r w:rsidRPr="001B23BC">
        <w:t xml:space="preserve">By contrast, perceptions were </w:t>
      </w:r>
      <w:r w:rsidRPr="001B23BC">
        <w:rPr>
          <w:b/>
          <w:bCs/>
        </w:rPr>
        <w:t>least favourable in Spain</w:t>
      </w:r>
      <w:r w:rsidRPr="001B23BC">
        <w:t>, where only 39% of respondents (11 out of 28) considered CAP measures to be coherent with national policies. This indicates a comparatively weaker alignment between CAP implementation and national policy frameworks in the Spanish context.</w:t>
      </w:r>
    </w:p>
    <w:p w:rsidRPr="004F3938" w:rsidR="00C21CC2" w:rsidP="00522A18" w:rsidRDefault="00C21CC2" w14:paraId="7423BAD3" w14:textId="389E2D1C">
      <w:pPr>
        <w:pStyle w:val="Heading1"/>
        <w:spacing w:before="120" w:after="120" w:line="360" w:lineRule="auto"/>
        <w:rPr>
          <w:rFonts w:cs="Times New Roman"/>
          <w:lang w:val="en-GB"/>
        </w:rPr>
      </w:pPr>
      <w:r w:rsidRPr="004F3938">
        <w:rPr>
          <w:rFonts w:cs="Times New Roman"/>
          <w:lang w:val="en-GB"/>
        </w:rPr>
        <w:br w:type="page"/>
      </w:r>
      <w:bookmarkStart w:name="_Toc224750059" w:id="48"/>
      <w:r w:rsidRPr="004F3938">
        <w:rPr>
          <w:rFonts w:cs="Times New Roman"/>
          <w:lang w:val="en-GB"/>
        </w:rPr>
        <w:t>5. Primary data: Inclusion of Civil Society</w:t>
      </w:r>
      <w:bookmarkEnd w:id="48"/>
    </w:p>
    <w:p w:rsidRPr="004F3938" w:rsidR="00E652C5" w:rsidP="00522A18" w:rsidRDefault="00E652C5" w14:paraId="163F84DB" w14:textId="77777777">
      <w:pPr>
        <w:spacing w:before="120" w:after="120" w:line="360" w:lineRule="auto"/>
        <w:rPr>
          <w:lang w:val="en-GB"/>
        </w:rPr>
      </w:pPr>
    </w:p>
    <w:p w:rsidRPr="004F3938" w:rsidR="00C21CC2" w:rsidP="00522A18" w:rsidRDefault="00C21CC2" w14:paraId="19C32D09" w14:textId="7DD0EEA0">
      <w:pPr>
        <w:pStyle w:val="Heading2"/>
        <w:spacing w:before="120" w:after="120" w:line="360" w:lineRule="auto"/>
        <w:rPr>
          <w:rFonts w:cs="Times New Roman"/>
          <w:lang w:val="en-GB"/>
        </w:rPr>
      </w:pPr>
      <w:bookmarkStart w:name="_Toc224750060" w:id="49"/>
      <w:r w:rsidRPr="004F3938">
        <w:rPr>
          <w:rFonts w:cs="Times New Roman"/>
          <w:lang w:val="en-GB"/>
        </w:rPr>
        <w:t>5.1</w:t>
      </w:r>
      <w:r w:rsidRPr="004F3938">
        <w:rPr>
          <w:rFonts w:cs="Times New Roman"/>
          <w:lang w:val="en-GB"/>
        </w:rPr>
        <w:tab/>
      </w:r>
      <w:r w:rsidRPr="004F3938">
        <w:rPr>
          <w:rFonts w:cs="Times New Roman"/>
          <w:u w:val="single"/>
          <w:lang w:val="en-GB"/>
        </w:rPr>
        <w:t xml:space="preserve">Information gathered in stakeholder meetings </w:t>
      </w:r>
      <w:r w:rsidRPr="004F3938" w:rsidR="00C21FB0">
        <w:rPr>
          <w:rFonts w:cs="Times New Roman"/>
          <w:u w:val="single"/>
          <w:lang w:val="en-GB"/>
        </w:rPr>
        <w:t>and written contributions</w:t>
      </w:r>
      <w:bookmarkEnd w:id="49"/>
    </w:p>
    <w:p w:rsidRPr="004F3938" w:rsidR="00C21CC2" w:rsidP="00522A18" w:rsidRDefault="00C21CC2" w14:paraId="6FA379D3" w14:textId="77777777">
      <w:pPr>
        <w:spacing w:before="120" w:after="120" w:line="360" w:lineRule="auto"/>
        <w:rPr>
          <w:i/>
          <w:iCs/>
          <w:lang w:val="en-GB"/>
        </w:rPr>
      </w:pPr>
    </w:p>
    <w:p w:rsidRPr="004F3938" w:rsidR="00B66E3F" w:rsidP="00522A18" w:rsidRDefault="00B66E3F" w14:paraId="156C006B" w14:textId="77777777">
      <w:pPr>
        <w:pStyle w:val="Heading2"/>
        <w:spacing w:before="120" w:after="120" w:line="360" w:lineRule="auto"/>
        <w:ind w:left="720"/>
        <w:rPr>
          <w:i/>
          <w:iCs/>
          <w:lang w:val="en-GB"/>
        </w:rPr>
      </w:pPr>
      <w:bookmarkStart w:name="_Toc224750061" w:id="50"/>
      <w:r w:rsidRPr="004F3938">
        <w:rPr>
          <w:i/>
          <w:iCs/>
          <w:lang w:val="en-GB"/>
        </w:rPr>
        <w:t>Quality of Civil Society Participation in CAP Planning</w:t>
      </w:r>
      <w:bookmarkEnd w:id="50"/>
    </w:p>
    <w:p w:rsidRPr="00D43636" w:rsidR="00925A0F" w:rsidP="00925A0F" w:rsidRDefault="00925A0F" w14:paraId="08FC901F" w14:textId="77777777">
      <w:pPr>
        <w:spacing w:before="120" w:after="120" w:line="360" w:lineRule="auto"/>
        <w:contextualSpacing/>
        <w:rPr>
          <w:rFonts w:eastAsiaTheme="majorEastAsia"/>
          <w:b/>
          <w:bCs/>
          <w:u w:val="single"/>
          <w:lang w:val="en-GB"/>
        </w:rPr>
      </w:pPr>
    </w:p>
    <w:p w:rsidRPr="00A63553" w:rsidR="00925A0F" w:rsidP="00925A0F" w:rsidRDefault="00925A0F" w14:paraId="25C52B28" w14:textId="20CD8F3B">
      <w:pPr>
        <w:spacing w:before="120" w:after="120" w:line="360" w:lineRule="auto"/>
        <w:contextualSpacing/>
        <w:rPr>
          <w:b/>
          <w:bCs/>
          <w:u w:val="single"/>
        </w:rPr>
      </w:pPr>
      <w:r w:rsidRPr="00A63553">
        <w:rPr>
          <w:rFonts w:eastAsiaTheme="majorEastAsia"/>
          <w:b/>
          <w:bCs/>
          <w:u w:val="single"/>
        </w:rPr>
        <w:t>Austria</w:t>
      </w:r>
    </w:p>
    <w:p w:rsidRPr="00A63553" w:rsidR="00925A0F" w:rsidP="00925A0F" w:rsidRDefault="00925A0F" w14:paraId="18156C35" w14:textId="77777777">
      <w:pPr>
        <w:spacing w:before="120" w:after="120" w:line="360" w:lineRule="auto"/>
        <w:contextualSpacing/>
        <w:rPr>
          <w:b/>
          <w:bCs/>
          <w:i/>
          <w:iCs/>
        </w:rPr>
      </w:pPr>
      <w:r w:rsidRPr="00A63553">
        <w:rPr>
          <w:rFonts w:eastAsiaTheme="majorEastAsia"/>
          <w:b/>
          <w:bCs/>
          <w:i/>
          <w:iCs/>
        </w:rPr>
        <w:t>In brief:</w:t>
      </w:r>
    </w:p>
    <w:p w:rsidRPr="00A63553" w:rsidR="00925A0F" w:rsidP="00925A0F" w:rsidRDefault="00925A0F" w14:paraId="08E4FC75" w14:textId="77777777">
      <w:pPr>
        <w:numPr>
          <w:ilvl w:val="0"/>
          <w:numId w:val="66"/>
        </w:numPr>
        <w:spacing w:before="120" w:after="120" w:line="360" w:lineRule="auto"/>
        <w:contextualSpacing/>
        <w:rPr>
          <w:b/>
          <w:bCs/>
          <w:i/>
          <w:iCs/>
        </w:rPr>
      </w:pPr>
      <w:r w:rsidRPr="00A63553">
        <w:rPr>
          <w:b/>
          <w:bCs/>
          <w:i/>
          <w:iCs/>
        </w:rPr>
        <w:t>Broad, structured and institutionalised CAP consultation system</w:t>
      </w:r>
    </w:p>
    <w:p w:rsidRPr="00A63553" w:rsidR="00925A0F" w:rsidP="00925A0F" w:rsidRDefault="00925A0F" w14:paraId="53B5C7C1" w14:textId="77777777">
      <w:pPr>
        <w:numPr>
          <w:ilvl w:val="0"/>
          <w:numId w:val="66"/>
        </w:numPr>
        <w:spacing w:before="120" w:after="120" w:line="360" w:lineRule="auto"/>
        <w:contextualSpacing/>
        <w:rPr>
          <w:b/>
          <w:bCs/>
          <w:i/>
          <w:iCs/>
        </w:rPr>
      </w:pPr>
      <w:r w:rsidRPr="00A63553">
        <w:rPr>
          <w:b/>
          <w:bCs/>
          <w:i/>
          <w:iCs/>
        </w:rPr>
        <w:t>Wide participation: social partners, civil society, youth, environmental organisations</w:t>
      </w:r>
    </w:p>
    <w:p w:rsidRPr="00A63553" w:rsidR="00925A0F" w:rsidP="00925A0F" w:rsidRDefault="00925A0F" w14:paraId="7FBD1A3D" w14:textId="77777777">
      <w:pPr>
        <w:numPr>
          <w:ilvl w:val="0"/>
          <w:numId w:val="66"/>
        </w:numPr>
        <w:spacing w:before="120" w:after="120" w:line="360" w:lineRule="auto"/>
        <w:contextualSpacing/>
        <w:rPr>
          <w:b/>
          <w:bCs/>
          <w:i/>
          <w:iCs/>
        </w:rPr>
      </w:pPr>
      <w:r w:rsidRPr="00A63553">
        <w:rPr>
          <w:b/>
          <w:bCs/>
          <w:i/>
          <w:iCs/>
        </w:rPr>
        <w:t>Extensive use of expert groups and conferences, including online formats</w:t>
      </w:r>
    </w:p>
    <w:p w:rsidRPr="00A63553" w:rsidR="00925A0F" w:rsidP="00925A0F" w:rsidRDefault="00925A0F" w14:paraId="14A4A247" w14:textId="77777777">
      <w:pPr>
        <w:numPr>
          <w:ilvl w:val="0"/>
          <w:numId w:val="66"/>
        </w:numPr>
        <w:spacing w:before="120" w:after="120" w:line="360" w:lineRule="auto"/>
        <w:contextualSpacing/>
        <w:rPr>
          <w:b/>
          <w:bCs/>
          <w:i/>
          <w:iCs/>
        </w:rPr>
      </w:pPr>
      <w:r w:rsidRPr="00A63553">
        <w:rPr>
          <w:b/>
          <w:bCs/>
          <w:i/>
          <w:iCs/>
        </w:rPr>
        <w:t>Strong formal mechanisms but limited clarity on how input shapes final decisions</w:t>
      </w:r>
    </w:p>
    <w:p w:rsidRPr="00A63553" w:rsidR="00925A0F" w:rsidP="00925A0F" w:rsidRDefault="00925A0F" w14:paraId="0AF24B0C" w14:textId="77777777">
      <w:pPr>
        <w:numPr>
          <w:ilvl w:val="0"/>
          <w:numId w:val="66"/>
        </w:numPr>
        <w:spacing w:before="120" w:after="120" w:line="360" w:lineRule="auto"/>
        <w:contextualSpacing/>
      </w:pPr>
      <w:r w:rsidRPr="00A63553">
        <w:rPr>
          <w:b/>
          <w:bCs/>
          <w:i/>
          <w:iCs/>
        </w:rPr>
        <w:t>Desire for more transparent feedback loops to strengthen trust</w:t>
      </w:r>
    </w:p>
    <w:p w:rsidRPr="00A63553" w:rsidR="00925A0F" w:rsidP="00925A0F" w:rsidRDefault="00925A0F" w14:paraId="0C35C941" w14:textId="77777777">
      <w:pPr>
        <w:spacing w:before="120" w:after="120" w:line="360" w:lineRule="auto"/>
        <w:ind w:left="720"/>
        <w:contextualSpacing/>
        <w:rPr>
          <w:b/>
          <w:bCs/>
        </w:rPr>
      </w:pPr>
    </w:p>
    <w:p w:rsidRPr="00A63553" w:rsidR="00925A0F" w:rsidP="00925A0F" w:rsidRDefault="00925A0F" w14:paraId="06767771" w14:textId="77777777">
      <w:pPr>
        <w:spacing w:before="120" w:after="120" w:line="360" w:lineRule="auto"/>
        <w:contextualSpacing/>
      </w:pPr>
      <w:r w:rsidRPr="00A63553">
        <w:t>In Austria, social</w:t>
      </w:r>
      <w:r w:rsidRPr="00A63553">
        <w:noBreakHyphen/>
        <w:t>partner representatives reported that consultation processes related to the CAP are generally broad and structured, with civil</w:t>
      </w:r>
      <w:r w:rsidRPr="00A63553">
        <w:noBreakHyphen/>
        <w:t>society organisations, social partners and agricultural representatives formally involved in planning and consultation phases. They described Austria’s consultation structures as comprehensive and institutionalised, citing the CAP Monitoring Committee, thematic advisory boards and the involvement of research institutions as examples of structured engagement, and noted that social</w:t>
      </w:r>
      <w:r w:rsidRPr="00A63553">
        <w:noBreakHyphen/>
        <w:t>partnership mechanisms provide organised representation of interests in the absence of a direct national equivalent of the European Economic and Social Committee. Public authorities likewise considered civil</w:t>
      </w:r>
      <w:r w:rsidRPr="00A63553">
        <w:noBreakHyphen/>
        <w:t>society involvement in CAP programming and monitoring to be formally well established in Austria.</w:t>
      </w:r>
    </w:p>
    <w:p w:rsidRPr="00A63553" w:rsidR="00925A0F" w:rsidP="00925A0F" w:rsidRDefault="00925A0F" w14:paraId="09D0DFB4" w14:textId="77777777">
      <w:pPr>
        <w:spacing w:before="120" w:after="120" w:line="360" w:lineRule="auto"/>
        <w:contextualSpacing/>
      </w:pPr>
      <w:r w:rsidRPr="00A63553">
        <w:t>Civil</w:t>
      </w:r>
      <w:r w:rsidRPr="00A63553">
        <w:noBreakHyphen/>
        <w:t>society and agri</w:t>
      </w:r>
      <w:r w:rsidRPr="00A63553">
        <w:noBreakHyphen/>
        <w:t>food chain actors participating in the CAP implementation process noted that the ministry organised 13 expert groups and numerous conferences, including online formats during the coronavirus period, which enabled wider participation. They highlighted that involvement extended beyond farmers to environmental organisations, civil</w:t>
      </w:r>
      <w:r w:rsidRPr="00A63553">
        <w:noBreakHyphen/>
        <w:t>society groups and youth organisations. These actors viewed the dialogues as constructive and acknowledged that many useful ideas and inputs emerged, particularly through the engagement of youth organisations. At the same time, they indicated that the extent to which civil</w:t>
      </w:r>
      <w:r w:rsidRPr="00A63553">
        <w:noBreakHyphen/>
        <w:t>society input influences final policy design remains uncertain in Austria and that more transparent feedback on how contributions are incorporated into final decisions would improve trust and the perceived quality of participation.</w:t>
      </w:r>
    </w:p>
    <w:p w:rsidRPr="00A63553" w:rsidR="00925A0F" w:rsidP="00925A0F" w:rsidRDefault="00925A0F" w14:paraId="2D22B1F7" w14:textId="77777777">
      <w:pPr>
        <w:spacing w:before="120" w:after="120" w:line="360" w:lineRule="auto"/>
        <w:contextualSpacing/>
      </w:pPr>
    </w:p>
    <w:p w:rsidRPr="00D43636" w:rsidR="00925A0F" w:rsidP="00925A0F" w:rsidRDefault="00925A0F" w14:paraId="77B5F13E" w14:textId="77777777">
      <w:pPr>
        <w:spacing w:before="120" w:after="120" w:line="360" w:lineRule="auto"/>
        <w:rPr>
          <w:rFonts w:eastAsiaTheme="majorEastAsia"/>
          <w:b/>
          <w:bCs/>
          <w:u w:val="single"/>
          <w:lang w:val="en-GB"/>
        </w:rPr>
      </w:pPr>
    </w:p>
    <w:p w:rsidRPr="00A63553" w:rsidR="00925A0F" w:rsidP="00925A0F" w:rsidRDefault="00925A0F" w14:paraId="271225B3" w14:textId="5C31A5E4">
      <w:pPr>
        <w:spacing w:before="120" w:after="120" w:line="360" w:lineRule="auto"/>
        <w:rPr>
          <w:b/>
          <w:bCs/>
          <w:u w:val="single"/>
        </w:rPr>
      </w:pPr>
      <w:r w:rsidRPr="00A63553">
        <w:rPr>
          <w:rFonts w:eastAsiaTheme="majorEastAsia"/>
          <w:b/>
          <w:bCs/>
          <w:u w:val="single"/>
        </w:rPr>
        <w:t>Ireland</w:t>
      </w:r>
    </w:p>
    <w:p w:rsidRPr="00A63553" w:rsidR="00925A0F" w:rsidP="00925A0F" w:rsidRDefault="00925A0F" w14:paraId="7E3D1D1D" w14:textId="77777777">
      <w:pPr>
        <w:spacing w:before="120" w:after="120" w:line="360" w:lineRule="auto"/>
        <w:rPr>
          <w:b/>
          <w:bCs/>
          <w:i/>
          <w:iCs/>
        </w:rPr>
      </w:pPr>
      <w:r w:rsidRPr="00A63553">
        <w:rPr>
          <w:rFonts w:eastAsiaTheme="majorEastAsia"/>
          <w:b/>
          <w:bCs/>
          <w:i/>
          <w:iCs/>
        </w:rPr>
        <w:t>In brief:</w:t>
      </w:r>
    </w:p>
    <w:p w:rsidRPr="00A63553" w:rsidR="00925A0F" w:rsidP="00925A0F" w:rsidRDefault="00925A0F" w14:paraId="0992E09E" w14:textId="77777777">
      <w:pPr>
        <w:numPr>
          <w:ilvl w:val="0"/>
          <w:numId w:val="67"/>
        </w:numPr>
        <w:spacing w:before="120" w:after="120" w:line="360" w:lineRule="auto"/>
        <w:contextualSpacing/>
        <w:rPr>
          <w:b/>
          <w:bCs/>
          <w:i/>
          <w:iCs/>
        </w:rPr>
      </w:pPr>
      <w:r w:rsidRPr="00A63553">
        <w:rPr>
          <w:b/>
          <w:bCs/>
          <w:i/>
          <w:iCs/>
        </w:rPr>
        <w:t>Strong structural participation of civil society in CAP planning</w:t>
      </w:r>
    </w:p>
    <w:p w:rsidRPr="00A63553" w:rsidR="00925A0F" w:rsidP="00925A0F" w:rsidRDefault="00925A0F" w14:paraId="62BFC345" w14:textId="77777777">
      <w:pPr>
        <w:numPr>
          <w:ilvl w:val="0"/>
          <w:numId w:val="67"/>
        </w:numPr>
        <w:spacing w:before="120" w:after="120" w:line="360" w:lineRule="auto"/>
        <w:contextualSpacing/>
        <w:rPr>
          <w:b/>
          <w:bCs/>
          <w:i/>
          <w:iCs/>
        </w:rPr>
      </w:pPr>
      <w:r w:rsidRPr="00A63553">
        <w:rPr>
          <w:b/>
          <w:bCs/>
          <w:i/>
          <w:iCs/>
        </w:rPr>
        <w:t>Farmer organisations have significant influence</w:t>
      </w:r>
    </w:p>
    <w:p w:rsidRPr="00A63553" w:rsidR="00925A0F" w:rsidP="00925A0F" w:rsidRDefault="00925A0F" w14:paraId="71B31EE8" w14:textId="77777777">
      <w:pPr>
        <w:numPr>
          <w:ilvl w:val="0"/>
          <w:numId w:val="67"/>
        </w:numPr>
        <w:spacing w:before="120" w:after="120" w:line="360" w:lineRule="auto"/>
        <w:contextualSpacing/>
        <w:rPr>
          <w:b/>
          <w:bCs/>
          <w:i/>
          <w:iCs/>
        </w:rPr>
      </w:pPr>
      <w:r w:rsidRPr="00A63553">
        <w:rPr>
          <w:b/>
          <w:bCs/>
          <w:i/>
          <w:iCs/>
        </w:rPr>
        <w:t>Consultation forums and committees widely used</w:t>
      </w:r>
    </w:p>
    <w:p w:rsidRPr="00A63553" w:rsidR="00925A0F" w:rsidP="00925A0F" w:rsidRDefault="00925A0F" w14:paraId="7FB5993F" w14:textId="77777777">
      <w:pPr>
        <w:numPr>
          <w:ilvl w:val="0"/>
          <w:numId w:val="67"/>
        </w:numPr>
        <w:spacing w:before="120" w:after="120" w:line="360" w:lineRule="auto"/>
        <w:contextualSpacing/>
        <w:rPr>
          <w:b/>
          <w:bCs/>
          <w:i/>
          <w:iCs/>
        </w:rPr>
      </w:pPr>
      <w:r w:rsidRPr="00A63553">
        <w:rPr>
          <w:b/>
          <w:bCs/>
          <w:i/>
          <w:iCs/>
        </w:rPr>
        <w:t>Concerns about weak feedback loops and unclear impact of participation</w:t>
      </w:r>
    </w:p>
    <w:p w:rsidRPr="00A63553" w:rsidR="00925A0F" w:rsidP="00925A0F" w:rsidRDefault="00925A0F" w14:paraId="74C50689" w14:textId="77777777">
      <w:pPr>
        <w:numPr>
          <w:ilvl w:val="0"/>
          <w:numId w:val="67"/>
        </w:numPr>
        <w:spacing w:before="120" w:after="120" w:line="360" w:lineRule="auto"/>
        <w:contextualSpacing/>
        <w:rPr>
          <w:b/>
          <w:bCs/>
          <w:i/>
          <w:iCs/>
        </w:rPr>
      </w:pPr>
      <w:r w:rsidRPr="00A63553">
        <w:rPr>
          <w:b/>
          <w:bCs/>
          <w:i/>
          <w:iCs/>
        </w:rPr>
        <w:t>Need for more evidence</w:t>
      </w:r>
      <w:r w:rsidRPr="00A63553">
        <w:rPr>
          <w:b/>
          <w:bCs/>
          <w:i/>
          <w:iCs/>
        </w:rPr>
        <w:noBreakHyphen/>
        <w:t>based input through better performance data</w:t>
      </w:r>
    </w:p>
    <w:p w:rsidRPr="00A63553" w:rsidR="00925A0F" w:rsidP="00925A0F" w:rsidRDefault="00925A0F" w14:paraId="4598B154" w14:textId="77777777">
      <w:pPr>
        <w:spacing w:before="120" w:after="120" w:line="360" w:lineRule="auto"/>
        <w:ind w:left="720"/>
        <w:contextualSpacing/>
        <w:rPr>
          <w:b/>
          <w:bCs/>
          <w:i/>
          <w:iCs/>
        </w:rPr>
      </w:pPr>
    </w:p>
    <w:p w:rsidRPr="00A63553" w:rsidR="00925A0F" w:rsidP="00925A0F" w:rsidRDefault="00925A0F" w14:paraId="0DD7AB3A" w14:textId="77777777">
      <w:pPr>
        <w:spacing w:before="120" w:after="120" w:line="360" w:lineRule="auto"/>
        <w:contextualSpacing/>
      </w:pPr>
      <w:r w:rsidRPr="00A63553">
        <w:t>In Ireland, farm organisations, trade organisations and public authorities generally agreed that civil</w:t>
      </w:r>
      <w:r w:rsidRPr="00A63553">
        <w:noBreakHyphen/>
        <w:t>society participation in CAP planning is structurally strong, with farmer organisations in particular holding substantial influence in national policymaking and regularly taking part in consultation processes related to the CAP Strategic Plan and its revisions. Social</w:t>
      </w:r>
      <w:r w:rsidRPr="00A63553">
        <w:noBreakHyphen/>
        <w:t>partner stakeholders acknowledged the presence of consultative forums and committee structures in which different interests are represented, and reported that they are invited to give input on key aspects of CAP design and implementation.</w:t>
      </w:r>
    </w:p>
    <w:p w:rsidRPr="00A63553" w:rsidR="00925A0F" w:rsidP="00925A0F" w:rsidRDefault="00925A0F" w14:paraId="25D07D07" w14:textId="77777777">
      <w:pPr>
        <w:spacing w:before="120" w:after="120" w:line="360" w:lineRule="auto"/>
        <w:contextualSpacing/>
      </w:pPr>
      <w:r w:rsidRPr="00A63553">
        <w:t>At the same time, these stakeholders questioned whether the outcomes of consultations are always adequately reflected in final decisions, noting that they sometimes find it difficult to trace how their contributions have influenced the measures adopted. Some organisations pointed out that it is challenging to provide meaningful input on the next CAP when information on the performance and practical details of the current period is limited. They therefore called for better feedback loops and more systematic evaluation of how CAP interventions are working on the ground in Ireland so that civil</w:t>
      </w:r>
      <w:r w:rsidRPr="00A63553">
        <w:noBreakHyphen/>
        <w:t>society participation becomes more evidence</w:t>
      </w:r>
      <w:r w:rsidRPr="00A63553">
        <w:noBreakHyphen/>
        <w:t>based and impactful.</w:t>
      </w:r>
    </w:p>
    <w:p w:rsidRPr="00A63553" w:rsidR="00925A0F" w:rsidP="00925A0F" w:rsidRDefault="00925A0F" w14:paraId="4A594EC8" w14:textId="77777777">
      <w:pPr>
        <w:spacing w:before="120" w:after="120" w:line="360" w:lineRule="auto"/>
        <w:contextualSpacing/>
      </w:pPr>
    </w:p>
    <w:p w:rsidRPr="00A63553" w:rsidR="00925A0F" w:rsidP="00925A0F" w:rsidRDefault="00925A0F" w14:paraId="5F30354E" w14:textId="77777777">
      <w:pPr>
        <w:spacing w:before="120" w:after="120" w:line="360" w:lineRule="auto"/>
        <w:contextualSpacing/>
        <w:rPr>
          <w:b/>
          <w:bCs/>
          <w:u w:val="single"/>
        </w:rPr>
      </w:pPr>
      <w:r w:rsidRPr="00A63553">
        <w:rPr>
          <w:rFonts w:eastAsiaTheme="majorEastAsia"/>
          <w:b/>
          <w:bCs/>
          <w:u w:val="single"/>
        </w:rPr>
        <w:t>Italy</w:t>
      </w:r>
    </w:p>
    <w:p w:rsidRPr="00A63553" w:rsidR="00925A0F" w:rsidP="00925A0F" w:rsidRDefault="00925A0F" w14:paraId="5779EBB1" w14:textId="77777777">
      <w:pPr>
        <w:spacing w:before="120" w:after="120" w:line="360" w:lineRule="auto"/>
        <w:contextualSpacing/>
        <w:rPr>
          <w:b/>
          <w:bCs/>
          <w:i/>
          <w:iCs/>
        </w:rPr>
      </w:pPr>
      <w:r w:rsidRPr="00A63553">
        <w:rPr>
          <w:rFonts w:eastAsiaTheme="majorEastAsia"/>
          <w:b/>
          <w:bCs/>
          <w:i/>
          <w:iCs/>
        </w:rPr>
        <w:t>In brief:</w:t>
      </w:r>
    </w:p>
    <w:p w:rsidRPr="00A63553" w:rsidR="00925A0F" w:rsidP="00925A0F" w:rsidRDefault="00925A0F" w14:paraId="7B53D6E4" w14:textId="77777777">
      <w:pPr>
        <w:numPr>
          <w:ilvl w:val="0"/>
          <w:numId w:val="68"/>
        </w:numPr>
        <w:spacing w:before="120" w:after="120" w:line="360" w:lineRule="auto"/>
        <w:contextualSpacing/>
        <w:rPr>
          <w:b/>
          <w:bCs/>
          <w:i/>
          <w:iCs/>
        </w:rPr>
      </w:pPr>
      <w:r w:rsidRPr="00A63553">
        <w:rPr>
          <w:b/>
          <w:bCs/>
          <w:i/>
          <w:iCs/>
        </w:rPr>
        <w:t>Highly participatory design phase, with a national partnership table</w:t>
      </w:r>
    </w:p>
    <w:p w:rsidRPr="00A63553" w:rsidR="00925A0F" w:rsidP="00925A0F" w:rsidRDefault="00925A0F" w14:paraId="5A67D0C1" w14:textId="77777777">
      <w:pPr>
        <w:numPr>
          <w:ilvl w:val="0"/>
          <w:numId w:val="68"/>
        </w:numPr>
        <w:spacing w:before="120" w:after="120" w:line="360" w:lineRule="auto"/>
        <w:contextualSpacing/>
        <w:rPr>
          <w:b/>
          <w:bCs/>
          <w:i/>
          <w:iCs/>
        </w:rPr>
      </w:pPr>
      <w:r w:rsidRPr="00A63553">
        <w:rPr>
          <w:b/>
          <w:bCs/>
          <w:i/>
          <w:iCs/>
        </w:rPr>
        <w:t>Hundreds of organisations involved at national and regional levels</w:t>
      </w:r>
    </w:p>
    <w:p w:rsidRPr="00A63553" w:rsidR="00925A0F" w:rsidP="00925A0F" w:rsidRDefault="00925A0F" w14:paraId="5BC0538E" w14:textId="77777777">
      <w:pPr>
        <w:numPr>
          <w:ilvl w:val="0"/>
          <w:numId w:val="68"/>
        </w:numPr>
        <w:spacing w:before="120" w:after="120" w:line="360" w:lineRule="auto"/>
        <w:contextualSpacing/>
        <w:rPr>
          <w:b/>
          <w:bCs/>
          <w:i/>
          <w:iCs/>
        </w:rPr>
      </w:pPr>
      <w:r w:rsidRPr="00A63553">
        <w:rPr>
          <w:b/>
          <w:bCs/>
          <w:i/>
          <w:iCs/>
        </w:rPr>
        <w:t>Written contributions commonly used and often reflected in final documents</w:t>
      </w:r>
    </w:p>
    <w:p w:rsidRPr="00A63553" w:rsidR="00925A0F" w:rsidP="00925A0F" w:rsidRDefault="00925A0F" w14:paraId="7C524773" w14:textId="77777777">
      <w:pPr>
        <w:numPr>
          <w:ilvl w:val="0"/>
          <w:numId w:val="68"/>
        </w:numPr>
        <w:spacing w:before="120" w:after="120" w:line="360" w:lineRule="auto"/>
        <w:contextualSpacing/>
        <w:rPr>
          <w:b/>
          <w:bCs/>
          <w:i/>
          <w:iCs/>
        </w:rPr>
      </w:pPr>
      <w:r w:rsidRPr="00A63553">
        <w:rPr>
          <w:b/>
          <w:bCs/>
          <w:i/>
          <w:iCs/>
        </w:rPr>
        <w:t>Participation constrained by short deadlines and technical complexity</w:t>
      </w:r>
    </w:p>
    <w:p w:rsidRPr="00A63553" w:rsidR="00925A0F" w:rsidP="00925A0F" w:rsidRDefault="00925A0F" w14:paraId="7B8BF0F3" w14:textId="77777777">
      <w:pPr>
        <w:numPr>
          <w:ilvl w:val="0"/>
          <w:numId w:val="68"/>
        </w:numPr>
        <w:spacing w:before="120" w:after="120" w:line="360" w:lineRule="auto"/>
        <w:contextualSpacing/>
      </w:pPr>
      <w:r w:rsidRPr="00A63553">
        <w:rPr>
          <w:b/>
          <w:bCs/>
          <w:i/>
          <w:iCs/>
        </w:rPr>
        <w:t>Grassroots actors risk marginalisation compared with structured organisations</w:t>
      </w:r>
    </w:p>
    <w:p w:rsidRPr="00A63553" w:rsidR="00925A0F" w:rsidP="00925A0F" w:rsidRDefault="00925A0F" w14:paraId="42A782F4" w14:textId="77777777">
      <w:pPr>
        <w:spacing w:before="120" w:after="120" w:line="360" w:lineRule="auto"/>
        <w:ind w:left="720"/>
        <w:contextualSpacing/>
        <w:rPr>
          <w:b/>
          <w:bCs/>
        </w:rPr>
      </w:pPr>
    </w:p>
    <w:p w:rsidRPr="00A63553" w:rsidR="00925A0F" w:rsidP="00925A0F" w:rsidRDefault="00925A0F" w14:paraId="2F579B0A" w14:textId="77777777">
      <w:pPr>
        <w:spacing w:before="120" w:after="120" w:line="360" w:lineRule="auto"/>
        <w:contextualSpacing/>
      </w:pPr>
      <w:r w:rsidRPr="00A63553">
        <w:t>In Italy, organisations representing agricultural producers, cooperatives and trade unions reported that the process of designing the CAP Strategic Plan was highly participatory, highlighting the role of a national partnership table in which a broad set of agricultural, social, environmental and territorial organisations were invited to contribute to the needs assessment and intervention design. They noted that they were able to submit written contributions and position papers, and that many of their proposals were reflected in the final plan. The paying agency and coordinating authority confirmed that hundreds of organisations are represented in national and regional partnership structures and that producers’ organisations and trade unions are systematically involved in monitoring committees at both levels, where they are consulted on amendments to the plan and its regional complements.</w:t>
      </w:r>
    </w:p>
    <w:p w:rsidRPr="00925A0F" w:rsidR="00925A0F" w:rsidP="00925A0F" w:rsidRDefault="00925A0F" w14:paraId="4EE3A4A6" w14:textId="77777777">
      <w:pPr>
        <w:spacing w:before="120" w:after="120" w:line="360" w:lineRule="auto"/>
        <w:contextualSpacing/>
      </w:pPr>
      <w:r w:rsidRPr="00A63553">
        <w:t>At the same time, Italian social</w:t>
      </w:r>
      <w:r w:rsidRPr="00A63553">
        <w:noBreakHyphen/>
        <w:t>partner and producer organisations observed that the frequent use of urgent written consultations with very short deadlines can limit the capacity of organisations, especially smaller or less resourced ones, to provide substantive input. They noted that the technical and legal complexity of amendments makes effective participation challenging and that well</w:t>
      </w:r>
      <w:r w:rsidRPr="00A63553">
        <w:noBreakHyphen/>
        <w:t>structured organisations are better positioned to contribute than grassroots actors, who risk being marginalised. Some producer organisations expressed the view that measures are often decided on the basis of theoretical assessments rather than bottom</w:t>
      </w:r>
      <w:r w:rsidRPr="00A63553">
        <w:noBreakHyphen/>
        <w:t>up input and that, although participation is formally recognised as essential, real influence can be constrained by time pressure and how discussions are framed.</w:t>
      </w:r>
    </w:p>
    <w:p w:rsidRPr="00925A0F" w:rsidR="00925A0F" w:rsidP="00925A0F" w:rsidRDefault="00925A0F" w14:paraId="0E30623A" w14:textId="77777777">
      <w:pPr>
        <w:spacing w:before="120" w:after="120" w:line="360" w:lineRule="auto"/>
        <w:contextualSpacing/>
      </w:pPr>
    </w:p>
    <w:p w:rsidRPr="00A63553" w:rsidR="00925A0F" w:rsidP="00925A0F" w:rsidRDefault="00925A0F" w14:paraId="71351074" w14:textId="77777777">
      <w:pPr>
        <w:spacing w:before="120" w:after="120" w:line="360" w:lineRule="auto"/>
        <w:contextualSpacing/>
        <w:rPr>
          <w:b/>
          <w:bCs/>
          <w:u w:val="single"/>
        </w:rPr>
      </w:pPr>
      <w:r w:rsidRPr="00A63553">
        <w:rPr>
          <w:rFonts w:eastAsiaTheme="majorEastAsia"/>
          <w:b/>
          <w:bCs/>
          <w:u w:val="single"/>
        </w:rPr>
        <w:t>Romania</w:t>
      </w:r>
    </w:p>
    <w:p w:rsidRPr="00A63553" w:rsidR="00925A0F" w:rsidP="00925A0F" w:rsidRDefault="00925A0F" w14:paraId="1BC513A0" w14:textId="77777777">
      <w:pPr>
        <w:spacing w:before="120" w:after="120" w:line="360" w:lineRule="auto"/>
        <w:contextualSpacing/>
        <w:rPr>
          <w:b/>
          <w:bCs/>
          <w:i/>
          <w:iCs/>
        </w:rPr>
      </w:pPr>
      <w:r w:rsidRPr="00A63553">
        <w:rPr>
          <w:rFonts w:eastAsiaTheme="majorEastAsia"/>
          <w:b/>
          <w:bCs/>
          <w:i/>
          <w:iCs/>
        </w:rPr>
        <w:t>In brief:</w:t>
      </w:r>
    </w:p>
    <w:p w:rsidRPr="00A63553" w:rsidR="00925A0F" w:rsidP="00925A0F" w:rsidRDefault="00925A0F" w14:paraId="728EA0BD" w14:textId="77777777">
      <w:pPr>
        <w:numPr>
          <w:ilvl w:val="0"/>
          <w:numId w:val="69"/>
        </w:numPr>
        <w:spacing w:before="120" w:after="120" w:line="360" w:lineRule="auto"/>
        <w:contextualSpacing/>
        <w:rPr>
          <w:b/>
          <w:bCs/>
          <w:i/>
          <w:iCs/>
        </w:rPr>
      </w:pPr>
      <w:r w:rsidRPr="00A63553">
        <w:rPr>
          <w:b/>
          <w:bCs/>
          <w:i/>
          <w:iCs/>
        </w:rPr>
        <w:t>Civil</w:t>
      </w:r>
      <w:r w:rsidRPr="00A63553">
        <w:rPr>
          <w:b/>
          <w:bCs/>
          <w:i/>
          <w:iCs/>
        </w:rPr>
        <w:noBreakHyphen/>
        <w:t>society participation improved compared with previous periods</w:t>
      </w:r>
    </w:p>
    <w:p w:rsidRPr="00A63553" w:rsidR="00925A0F" w:rsidP="00925A0F" w:rsidRDefault="00925A0F" w14:paraId="64B954AA" w14:textId="77777777">
      <w:pPr>
        <w:numPr>
          <w:ilvl w:val="0"/>
          <w:numId w:val="69"/>
        </w:numPr>
        <w:spacing w:before="120" w:after="120" w:line="360" w:lineRule="auto"/>
        <w:contextualSpacing/>
        <w:rPr>
          <w:b/>
          <w:bCs/>
          <w:i/>
          <w:iCs/>
        </w:rPr>
      </w:pPr>
      <w:r w:rsidRPr="00A63553">
        <w:rPr>
          <w:b/>
          <w:bCs/>
          <w:i/>
          <w:iCs/>
        </w:rPr>
        <w:t>Large-scale consultation: ~160 organisations represented</w:t>
      </w:r>
    </w:p>
    <w:p w:rsidRPr="00A63553" w:rsidR="00925A0F" w:rsidP="00925A0F" w:rsidRDefault="00925A0F" w14:paraId="34F1EE14" w14:textId="77777777">
      <w:pPr>
        <w:numPr>
          <w:ilvl w:val="0"/>
          <w:numId w:val="69"/>
        </w:numPr>
        <w:spacing w:before="120" w:after="120" w:line="360" w:lineRule="auto"/>
        <w:contextualSpacing/>
        <w:rPr>
          <w:b/>
          <w:bCs/>
          <w:i/>
          <w:iCs/>
        </w:rPr>
      </w:pPr>
      <w:r w:rsidRPr="00A63553">
        <w:rPr>
          <w:b/>
          <w:bCs/>
          <w:i/>
          <w:iCs/>
        </w:rPr>
        <w:t>Multiple formats used: surveys, working groups, online consultations</w:t>
      </w:r>
    </w:p>
    <w:p w:rsidRPr="00A63553" w:rsidR="00925A0F" w:rsidP="00925A0F" w:rsidRDefault="00925A0F" w14:paraId="40473375" w14:textId="77777777">
      <w:pPr>
        <w:numPr>
          <w:ilvl w:val="0"/>
          <w:numId w:val="69"/>
        </w:numPr>
        <w:spacing w:before="120" w:after="120" w:line="360" w:lineRule="auto"/>
        <w:contextualSpacing/>
        <w:rPr>
          <w:b/>
          <w:bCs/>
          <w:i/>
          <w:iCs/>
        </w:rPr>
      </w:pPr>
      <w:r w:rsidRPr="00A63553">
        <w:rPr>
          <w:b/>
          <w:bCs/>
          <w:i/>
          <w:iCs/>
        </w:rPr>
        <w:t>Stakeholders report formal strength but uneven depth of engagement</w:t>
      </w:r>
    </w:p>
    <w:p w:rsidRPr="00A63553" w:rsidR="00925A0F" w:rsidP="00925A0F" w:rsidRDefault="00925A0F" w14:paraId="068DE035" w14:textId="77777777">
      <w:pPr>
        <w:numPr>
          <w:ilvl w:val="0"/>
          <w:numId w:val="69"/>
        </w:numPr>
        <w:spacing w:before="120" w:after="120" w:line="360" w:lineRule="auto"/>
        <w:contextualSpacing/>
      </w:pPr>
      <w:r w:rsidRPr="00A63553">
        <w:rPr>
          <w:b/>
          <w:bCs/>
          <w:i/>
          <w:iCs/>
        </w:rPr>
        <w:t>Limited access to implementation data restricts meaningful analysis</w:t>
      </w:r>
    </w:p>
    <w:p w:rsidRPr="00A63553" w:rsidR="00925A0F" w:rsidP="00925A0F" w:rsidRDefault="00925A0F" w14:paraId="0BDEF66C" w14:textId="77777777">
      <w:pPr>
        <w:spacing w:before="120" w:after="120" w:line="360" w:lineRule="auto"/>
        <w:ind w:left="720"/>
        <w:contextualSpacing/>
        <w:rPr>
          <w:b/>
          <w:bCs/>
        </w:rPr>
      </w:pPr>
    </w:p>
    <w:p w:rsidRPr="00A63553" w:rsidR="00925A0F" w:rsidP="00925A0F" w:rsidRDefault="00925A0F" w14:paraId="03A04450" w14:textId="77777777">
      <w:pPr>
        <w:spacing w:before="120" w:after="120" w:line="360" w:lineRule="auto"/>
        <w:contextualSpacing/>
      </w:pPr>
      <w:r w:rsidRPr="00A63553">
        <w:t>In Romania, farmers’ organisations, NGOs and public authorities described civil</w:t>
      </w:r>
      <w:r w:rsidRPr="00A63553">
        <w:noBreakHyphen/>
        <w:t>society participation in CAP planning as broadly improved compared with previous programming periods, with public authorities emphasising that the design of the CAP Strategic Plan involved surveys, working groups and a formal consultative committee where around 160 organisations from agriculture, rural development, academia, NGOs and local authorities were represented. Officials highlighted that draft interventions and needs analyses were repeatedly shared online and that comments from stakeholders were systematically collected and used to adjust measures and budget allocations, presenting this as evidence of a transparent and participatory governance approach.</w:t>
      </w:r>
    </w:p>
    <w:p w:rsidRPr="00A63553" w:rsidR="00925A0F" w:rsidP="00925A0F" w:rsidRDefault="00925A0F" w14:paraId="36695195" w14:textId="77777777">
      <w:pPr>
        <w:spacing w:before="120" w:after="120" w:line="360" w:lineRule="auto"/>
        <w:contextualSpacing/>
      </w:pPr>
      <w:r w:rsidRPr="00A63553">
        <w:t>According to the written contribution, a cooperative representative acknowledged that civil</w:t>
      </w:r>
      <w:r w:rsidRPr="00A63553">
        <w:noBreakHyphen/>
        <w:t>society involvement has indeed improved but noted that consultations can still be formalistic, with limited time for feedback and limited technical capacity in some organisations to analyse complex documents. This representative also noted that access to detailed implementation data remains restricted, making it more difficult for civil</w:t>
      </w:r>
      <w:r w:rsidRPr="00A63553">
        <w:noBreakHyphen/>
        <w:t>society organisations to evaluate the real effects of measures and propose well</w:t>
      </w:r>
      <w:r w:rsidRPr="00A63553">
        <w:noBreakHyphen/>
        <w:t>informed amendments. They suggested that, while the formal framework for participation is strong, the quality and depth of involvement could be further enhanced.</w:t>
      </w:r>
    </w:p>
    <w:p w:rsidRPr="00A63553" w:rsidR="00925A0F" w:rsidP="00925A0F" w:rsidRDefault="00925A0F" w14:paraId="016B9487" w14:textId="77777777">
      <w:pPr>
        <w:spacing w:before="120" w:after="120" w:line="360" w:lineRule="auto"/>
        <w:contextualSpacing/>
      </w:pPr>
    </w:p>
    <w:p w:rsidRPr="00A63553" w:rsidR="00925A0F" w:rsidP="00925A0F" w:rsidRDefault="00925A0F" w14:paraId="172DB8E4" w14:textId="77777777">
      <w:pPr>
        <w:spacing w:before="120" w:after="120" w:line="360" w:lineRule="auto"/>
        <w:contextualSpacing/>
        <w:rPr>
          <w:b/>
          <w:bCs/>
          <w:u w:val="single"/>
        </w:rPr>
      </w:pPr>
      <w:r w:rsidRPr="00A63553">
        <w:rPr>
          <w:rFonts w:eastAsiaTheme="majorEastAsia"/>
          <w:b/>
          <w:bCs/>
          <w:u w:val="single"/>
        </w:rPr>
        <w:t>Spain</w:t>
      </w:r>
    </w:p>
    <w:p w:rsidRPr="00A63553" w:rsidR="00925A0F" w:rsidP="00925A0F" w:rsidRDefault="00925A0F" w14:paraId="501ABEFF" w14:textId="77777777">
      <w:pPr>
        <w:spacing w:before="120" w:after="120" w:line="360" w:lineRule="auto"/>
        <w:contextualSpacing/>
        <w:rPr>
          <w:b/>
          <w:bCs/>
          <w:i/>
          <w:iCs/>
        </w:rPr>
      </w:pPr>
      <w:r w:rsidRPr="00A63553">
        <w:rPr>
          <w:rFonts w:eastAsiaTheme="majorEastAsia"/>
          <w:b/>
          <w:bCs/>
          <w:i/>
          <w:iCs/>
        </w:rPr>
        <w:t>In brief:</w:t>
      </w:r>
    </w:p>
    <w:p w:rsidRPr="00A63553" w:rsidR="00925A0F" w:rsidP="00925A0F" w:rsidRDefault="00925A0F" w14:paraId="2D1E1C82" w14:textId="77777777">
      <w:pPr>
        <w:numPr>
          <w:ilvl w:val="0"/>
          <w:numId w:val="70"/>
        </w:numPr>
        <w:spacing w:before="120" w:after="120" w:line="360" w:lineRule="auto"/>
        <w:contextualSpacing/>
        <w:rPr>
          <w:b/>
          <w:bCs/>
          <w:i/>
          <w:iCs/>
        </w:rPr>
      </w:pPr>
      <w:r w:rsidRPr="00A63553">
        <w:rPr>
          <w:b/>
          <w:bCs/>
          <w:i/>
          <w:iCs/>
        </w:rPr>
        <w:t>Formal consultation structures exist and have yielded some policy influence</w:t>
      </w:r>
    </w:p>
    <w:p w:rsidRPr="00A63553" w:rsidR="00925A0F" w:rsidP="00925A0F" w:rsidRDefault="00925A0F" w14:paraId="77387D8A" w14:textId="77777777">
      <w:pPr>
        <w:numPr>
          <w:ilvl w:val="0"/>
          <w:numId w:val="70"/>
        </w:numPr>
        <w:spacing w:before="120" w:after="120" w:line="360" w:lineRule="auto"/>
        <w:contextualSpacing/>
        <w:rPr>
          <w:b/>
          <w:bCs/>
          <w:i/>
          <w:iCs/>
        </w:rPr>
      </w:pPr>
      <w:r w:rsidRPr="00A63553">
        <w:rPr>
          <w:b/>
          <w:bCs/>
          <w:i/>
          <w:iCs/>
        </w:rPr>
        <w:t>Monitoring committees include diverse organisations</w:t>
      </w:r>
    </w:p>
    <w:p w:rsidRPr="00A63553" w:rsidR="00925A0F" w:rsidP="00925A0F" w:rsidRDefault="00925A0F" w14:paraId="4D3520ED" w14:textId="77777777">
      <w:pPr>
        <w:numPr>
          <w:ilvl w:val="0"/>
          <w:numId w:val="70"/>
        </w:numPr>
        <w:spacing w:before="120" w:after="120" w:line="360" w:lineRule="auto"/>
        <w:contextualSpacing/>
        <w:rPr>
          <w:b/>
          <w:bCs/>
          <w:i/>
          <w:iCs/>
        </w:rPr>
      </w:pPr>
      <w:r w:rsidRPr="00A63553">
        <w:rPr>
          <w:b/>
          <w:bCs/>
          <w:i/>
          <w:iCs/>
        </w:rPr>
        <w:t>Contributions often only partially reflected in final decisions</w:t>
      </w:r>
    </w:p>
    <w:p w:rsidRPr="00A63553" w:rsidR="00925A0F" w:rsidP="00925A0F" w:rsidRDefault="00925A0F" w14:paraId="0A3CFF70" w14:textId="77777777">
      <w:pPr>
        <w:numPr>
          <w:ilvl w:val="0"/>
          <w:numId w:val="70"/>
        </w:numPr>
        <w:spacing w:before="120" w:after="120" w:line="360" w:lineRule="auto"/>
        <w:contextualSpacing/>
        <w:rPr>
          <w:b/>
          <w:bCs/>
          <w:i/>
          <w:iCs/>
        </w:rPr>
      </w:pPr>
      <w:r w:rsidRPr="00A63553">
        <w:rPr>
          <w:b/>
          <w:bCs/>
          <w:i/>
          <w:iCs/>
        </w:rPr>
        <w:t>Centralisation under one national plan increased complexity</w:t>
      </w:r>
    </w:p>
    <w:p w:rsidRPr="00A63553" w:rsidR="00925A0F" w:rsidP="00925A0F" w:rsidRDefault="00925A0F" w14:paraId="61202F45" w14:textId="77777777">
      <w:pPr>
        <w:numPr>
          <w:ilvl w:val="0"/>
          <w:numId w:val="70"/>
        </w:numPr>
        <w:spacing w:before="120" w:after="120" w:line="360" w:lineRule="auto"/>
        <w:contextualSpacing/>
      </w:pPr>
      <w:r w:rsidRPr="00A63553">
        <w:rPr>
          <w:b/>
          <w:bCs/>
          <w:i/>
          <w:iCs/>
        </w:rPr>
        <w:t>Effective participation depends on policymaker openness, not only structures</w:t>
      </w:r>
    </w:p>
    <w:p w:rsidRPr="00A63553" w:rsidR="00925A0F" w:rsidP="00925A0F" w:rsidRDefault="00925A0F" w14:paraId="2AC26420" w14:textId="77777777">
      <w:pPr>
        <w:spacing w:before="120" w:after="120" w:line="360" w:lineRule="auto"/>
        <w:ind w:left="720"/>
        <w:contextualSpacing/>
        <w:rPr>
          <w:b/>
          <w:bCs/>
        </w:rPr>
      </w:pPr>
    </w:p>
    <w:p w:rsidRPr="00A63553" w:rsidR="00925A0F" w:rsidP="00925A0F" w:rsidRDefault="00925A0F" w14:paraId="7E87F557" w14:textId="77777777">
      <w:pPr>
        <w:spacing w:before="120" w:after="120" w:line="360" w:lineRule="auto"/>
        <w:contextualSpacing/>
      </w:pPr>
      <w:r w:rsidRPr="00A63553">
        <w:t>In Spain, organisations from the agrifood chain and civil society provided mixed assessments of their involvement in CAP design and implementation. Many acknowledged the existence of formal consultation structures, such as monitoring committees for CAP Strategic Plans and rural development programmes, and recognised that these mechanisms have enabled some successful advocacy, including the integration of gender</w:t>
      </w:r>
      <w:r w:rsidRPr="00A63553">
        <w:noBreakHyphen/>
        <w:t>equality considerations into CAP objectives and measures. At the same time, several stakeholders reported that these bodies are primarily consultative, with non</w:t>
      </w:r>
      <w:r w:rsidRPr="00A63553">
        <w:noBreakHyphen/>
        <w:t>binding opinions, and that their contributions on issues such as payment regions, eco</w:t>
      </w:r>
      <w:r w:rsidRPr="00A63553">
        <w:noBreakHyphen/>
        <w:t>schemes, active</w:t>
      </w:r>
      <w:r w:rsidRPr="00A63553">
        <w:noBreakHyphen/>
        <w:t>farmer definitions and coupled support were only partially reflected in final decisions.</w:t>
      </w:r>
    </w:p>
    <w:p w:rsidRPr="00A63553" w:rsidR="00925A0F" w:rsidP="00925A0F" w:rsidRDefault="00925A0F" w14:paraId="40DC0304" w14:textId="77777777">
      <w:pPr>
        <w:spacing w:before="120" w:after="120" w:line="360" w:lineRule="auto"/>
        <w:contextualSpacing/>
      </w:pPr>
      <w:r w:rsidRPr="00A63553">
        <w:t>Regional public authorities explained that regional actors and agricultural organisations aligned around a common defence of regional interests during the drafting of the national CAP Strategic Plan, but that key demands on first</w:t>
      </w:r>
      <w:r w:rsidRPr="00A63553">
        <w:noBreakHyphen/>
        <w:t>pillar issues were not fully taken into account at state level. They contrasted this with previous regional monitoring committees for rural development, which they described as ensuring robust participation, and observed that integrating these programmes into a single national plan has increased complexity and lengthened procedures for modifying measures.</w:t>
      </w:r>
    </w:p>
    <w:p w:rsidRPr="00A63553" w:rsidR="00925A0F" w:rsidP="00925A0F" w:rsidRDefault="00925A0F" w14:paraId="536C8665" w14:textId="77777777">
      <w:pPr>
        <w:spacing w:before="120" w:after="120" w:line="360" w:lineRule="auto"/>
        <w:contextualSpacing/>
      </w:pPr>
      <w:r w:rsidRPr="00A63553">
        <w:t>National public authorities described civil</w:t>
      </w:r>
      <w:r w:rsidRPr="00A63553">
        <w:noBreakHyphen/>
        <w:t>society participation in the elaboration and modification of the CAP Strategic Plan as extensive and highly structured, involving professional agricultural organisations, environmental NGOs and diverse associations through mechanisms such as the national monitoring committee. They considered that inputs from regional authorities, producer organisations and NGOs have been systematically collected across all aspects of the plan and judged the processes to be inclusive and transparent, while noting that not all contributions can be incorporated into final decisions because of the need to balance divergent interests and comply with EU frameworks.</w:t>
      </w:r>
    </w:p>
    <w:p w:rsidRPr="00A63553" w:rsidR="00925A0F" w:rsidP="00925A0F" w:rsidRDefault="00925A0F" w14:paraId="056CB7A6" w14:textId="77777777">
      <w:pPr>
        <w:spacing w:before="120" w:after="120" w:line="360" w:lineRule="auto"/>
        <w:contextualSpacing/>
      </w:pPr>
      <w:r w:rsidRPr="00A63553">
        <w:t>Social partners and civil</w:t>
      </w:r>
      <w:r w:rsidRPr="00A63553">
        <w:noBreakHyphen/>
        <w:t>society organisations acknowledged that consultation mechanisms exist and that their involvement has, in some cases, led to concrete policy outcomes. However, they emphasised that the impact of participation depends heavily on the receptiveness of policymakers and the degree to which proposals are taken into account during decision</w:t>
      </w:r>
      <w:r w:rsidRPr="00A63553">
        <w:noBreakHyphen/>
        <w:t>making. They stressed that effective participation requires not only formal structures but also a genuine openness to diverse perspectives, including those of workers, women, environmental actors and rural communities, particularly given the greater flexibility afforded to Member States under the new delivery model.</w:t>
      </w:r>
    </w:p>
    <w:p w:rsidRPr="00925A0F" w:rsidR="00B66E3F" w:rsidP="00522A18" w:rsidRDefault="00B66E3F" w14:paraId="42676192" w14:textId="77777777">
      <w:pPr>
        <w:spacing w:before="120" w:after="120" w:line="360" w:lineRule="auto"/>
      </w:pPr>
    </w:p>
    <w:p w:rsidRPr="004F3938" w:rsidR="00B66E3F" w:rsidP="00522A18" w:rsidRDefault="00B66E3F" w14:paraId="46E4BDDB" w14:textId="0EA6DF67">
      <w:pPr>
        <w:pStyle w:val="Heading2"/>
        <w:spacing w:before="120" w:after="120" w:line="360" w:lineRule="auto"/>
        <w:ind w:left="720"/>
        <w:rPr>
          <w:i/>
          <w:iCs/>
          <w:lang w:val="en-GB"/>
        </w:rPr>
      </w:pPr>
      <w:bookmarkStart w:name="_Toc224750062" w:id="51"/>
      <w:r w:rsidRPr="004F3938">
        <w:rPr>
          <w:i/>
          <w:iCs/>
          <w:lang w:val="en-GB"/>
        </w:rPr>
        <w:t>Inclusiveness and Transparency of Consultation Processes</w:t>
      </w:r>
      <w:bookmarkEnd w:id="51"/>
    </w:p>
    <w:p w:rsidRPr="00A63553" w:rsidR="00925A0F" w:rsidP="00925A0F" w:rsidRDefault="00925A0F" w14:paraId="577D194A" w14:textId="77777777">
      <w:pPr>
        <w:spacing w:before="120" w:after="120" w:line="360" w:lineRule="auto"/>
        <w:contextualSpacing/>
        <w:rPr>
          <w:b/>
          <w:bCs/>
          <w:u w:val="single"/>
        </w:rPr>
      </w:pPr>
      <w:r w:rsidRPr="00A63553">
        <w:rPr>
          <w:rFonts w:eastAsiaTheme="majorEastAsia"/>
          <w:b/>
          <w:bCs/>
          <w:u w:val="single"/>
        </w:rPr>
        <w:t>Austria</w:t>
      </w:r>
    </w:p>
    <w:p w:rsidRPr="00A63553" w:rsidR="00925A0F" w:rsidP="00925A0F" w:rsidRDefault="00925A0F" w14:paraId="7540141B" w14:textId="77777777">
      <w:pPr>
        <w:spacing w:before="120" w:after="120" w:line="360" w:lineRule="auto"/>
        <w:contextualSpacing/>
        <w:rPr>
          <w:b/>
          <w:bCs/>
          <w:i/>
          <w:iCs/>
        </w:rPr>
      </w:pPr>
      <w:r w:rsidRPr="00A63553">
        <w:rPr>
          <w:rFonts w:eastAsiaTheme="majorEastAsia"/>
          <w:b/>
          <w:bCs/>
          <w:i/>
          <w:iCs/>
        </w:rPr>
        <w:t>In brief:</w:t>
      </w:r>
    </w:p>
    <w:p w:rsidRPr="00A63553" w:rsidR="00925A0F" w:rsidP="00925A0F" w:rsidRDefault="00925A0F" w14:paraId="3650430D" w14:textId="77777777">
      <w:pPr>
        <w:numPr>
          <w:ilvl w:val="0"/>
          <w:numId w:val="71"/>
        </w:numPr>
        <w:spacing w:before="120" w:after="120" w:line="360" w:lineRule="auto"/>
        <w:contextualSpacing/>
        <w:rPr>
          <w:b/>
          <w:bCs/>
          <w:i/>
          <w:iCs/>
        </w:rPr>
      </w:pPr>
      <w:r w:rsidRPr="00A63553">
        <w:rPr>
          <w:b/>
          <w:bCs/>
          <w:i/>
          <w:iCs/>
        </w:rPr>
        <w:t>Consultation mechanisms inclusive, with broad access to formal structures</w:t>
      </w:r>
    </w:p>
    <w:p w:rsidRPr="00A63553" w:rsidR="00925A0F" w:rsidP="00925A0F" w:rsidRDefault="00925A0F" w14:paraId="40290B49" w14:textId="77777777">
      <w:pPr>
        <w:numPr>
          <w:ilvl w:val="0"/>
          <w:numId w:val="71"/>
        </w:numPr>
        <w:spacing w:before="120" w:after="120" w:line="360" w:lineRule="auto"/>
        <w:contextualSpacing/>
        <w:rPr>
          <w:b/>
          <w:bCs/>
          <w:i/>
          <w:iCs/>
        </w:rPr>
      </w:pPr>
      <w:r w:rsidRPr="00A63553">
        <w:rPr>
          <w:b/>
          <w:bCs/>
          <w:i/>
          <w:iCs/>
        </w:rPr>
        <w:t>No structural exclusion, but smaller actors face capacity and technical barriers</w:t>
      </w:r>
    </w:p>
    <w:p w:rsidRPr="00A63553" w:rsidR="00925A0F" w:rsidP="00925A0F" w:rsidRDefault="00925A0F" w14:paraId="01A2C6E4" w14:textId="77777777">
      <w:pPr>
        <w:numPr>
          <w:ilvl w:val="0"/>
          <w:numId w:val="71"/>
        </w:numPr>
        <w:spacing w:before="120" w:after="120" w:line="360" w:lineRule="auto"/>
        <w:contextualSpacing/>
        <w:rPr>
          <w:b/>
          <w:bCs/>
          <w:i/>
          <w:iCs/>
        </w:rPr>
      </w:pPr>
      <w:r w:rsidRPr="00A63553">
        <w:rPr>
          <w:b/>
          <w:bCs/>
          <w:i/>
          <w:iCs/>
        </w:rPr>
        <w:t>Need to strengthen practical involvement of producing farmers</w:t>
      </w:r>
    </w:p>
    <w:p w:rsidRPr="00A63553" w:rsidR="00925A0F" w:rsidP="00925A0F" w:rsidRDefault="00925A0F" w14:paraId="5CB4C45C" w14:textId="77777777">
      <w:pPr>
        <w:numPr>
          <w:ilvl w:val="0"/>
          <w:numId w:val="71"/>
        </w:numPr>
        <w:spacing w:before="120" w:after="120" w:line="360" w:lineRule="auto"/>
        <w:contextualSpacing/>
        <w:rPr>
          <w:b/>
          <w:bCs/>
          <w:i/>
          <w:iCs/>
        </w:rPr>
      </w:pPr>
      <w:r w:rsidRPr="00A63553">
        <w:rPr>
          <w:b/>
          <w:bCs/>
          <w:i/>
          <w:iCs/>
        </w:rPr>
        <w:t>Transparency about how input influences final decisions could be improved</w:t>
      </w:r>
    </w:p>
    <w:p w:rsidRPr="00A63553" w:rsidR="00925A0F" w:rsidP="00925A0F" w:rsidRDefault="00925A0F" w14:paraId="1DDDEBB8" w14:textId="77777777">
      <w:pPr>
        <w:numPr>
          <w:ilvl w:val="0"/>
          <w:numId w:val="71"/>
        </w:numPr>
        <w:spacing w:before="120" w:after="120" w:line="360" w:lineRule="auto"/>
        <w:contextualSpacing/>
        <w:rPr>
          <w:b/>
          <w:bCs/>
          <w:i/>
          <w:iCs/>
        </w:rPr>
      </w:pPr>
      <w:r w:rsidRPr="00A63553">
        <w:rPr>
          <w:b/>
          <w:bCs/>
          <w:i/>
          <w:iCs/>
        </w:rPr>
        <w:t>Proposal for end</w:t>
      </w:r>
      <w:r w:rsidRPr="00A63553">
        <w:rPr>
          <w:b/>
          <w:bCs/>
          <w:i/>
          <w:iCs/>
        </w:rPr>
        <w:noBreakHyphen/>
        <w:t>of</w:t>
      </w:r>
      <w:r w:rsidRPr="00A63553">
        <w:rPr>
          <w:b/>
          <w:bCs/>
          <w:i/>
          <w:iCs/>
        </w:rPr>
        <w:noBreakHyphen/>
        <w:t>process surveys and final validation by farmers</w:t>
      </w:r>
    </w:p>
    <w:p w:rsidRPr="00A63553" w:rsidR="00925A0F" w:rsidP="00925A0F" w:rsidRDefault="00925A0F" w14:paraId="65A8BF2B" w14:textId="77777777">
      <w:pPr>
        <w:spacing w:before="120" w:after="120" w:line="360" w:lineRule="auto"/>
        <w:ind w:left="720"/>
        <w:contextualSpacing/>
        <w:rPr>
          <w:b/>
          <w:bCs/>
        </w:rPr>
      </w:pPr>
    </w:p>
    <w:p w:rsidRPr="00A63553" w:rsidR="00925A0F" w:rsidP="00925A0F" w:rsidRDefault="00925A0F" w14:paraId="15BABFD9" w14:textId="77777777">
      <w:pPr>
        <w:spacing w:before="120" w:after="120" w:line="360" w:lineRule="auto"/>
        <w:contextualSpacing/>
      </w:pPr>
      <w:r w:rsidRPr="00A63553">
        <w:t>Stakeholders in Austria stated that consultation mechanisms are inclusive in terms of the range of actors involved and that access to formal structures is generally ensured. Social</w:t>
      </w:r>
      <w:r w:rsidRPr="00A63553">
        <w:noBreakHyphen/>
        <w:t>partner and civil</w:t>
      </w:r>
      <w:r w:rsidRPr="00A63553">
        <w:noBreakHyphen/>
        <w:t>society representatives did not report structural exclusion of specific groups but pointed to potential challenges such as the administrative complexity of CAP rules, limited financial and human resources within some organisations and the technical nature of CAP negotiations as factors that may limit effective participation for smaller or less specialised actors. They suggested that strengthening the practical involvement of producing farmers in strategic discussions could improve policy design, particularly in relation to how measures are perceived and implemented at farm level in Austria.</w:t>
      </w:r>
    </w:p>
    <w:p w:rsidRPr="00A63553" w:rsidR="00925A0F" w:rsidP="00925A0F" w:rsidRDefault="00925A0F" w14:paraId="385E9889" w14:textId="77777777">
      <w:pPr>
        <w:spacing w:before="120" w:after="120" w:line="360" w:lineRule="auto"/>
        <w:contextualSpacing/>
      </w:pPr>
      <w:r w:rsidRPr="00A63553">
        <w:t>Several civil</w:t>
      </w:r>
      <w:r w:rsidRPr="00A63553">
        <w:noBreakHyphen/>
        <w:t>society participants observed that transparency regarding how input from consultations is reflected in final decisions could be enhanced. They stated that in Austria the final selection of measures for agricultural policy was not always fully understandable from the outset and that the linkage between stakeholder discussions and the CAP Strategic Plan could be clearer. One proposal was to conduct a survey at the end of discussions to gauge stakeholder views on agreed outcomes and to involve farmers again at the end of the process to validate or refine decisions, thereby improving both the inclusiveness and transparency of consultation processes in Austria.</w:t>
      </w:r>
    </w:p>
    <w:p w:rsidRPr="00A63553" w:rsidR="00925A0F" w:rsidP="00925A0F" w:rsidRDefault="00925A0F" w14:paraId="200E9C29" w14:textId="77777777">
      <w:pPr>
        <w:spacing w:before="120" w:after="120" w:line="360" w:lineRule="auto"/>
        <w:contextualSpacing/>
      </w:pPr>
    </w:p>
    <w:p w:rsidRPr="00A63553" w:rsidR="00925A0F" w:rsidP="00925A0F" w:rsidRDefault="00925A0F" w14:paraId="6B8982F2" w14:textId="77777777">
      <w:pPr>
        <w:spacing w:before="120" w:after="120" w:line="360" w:lineRule="auto"/>
        <w:rPr>
          <w:b/>
          <w:bCs/>
          <w:u w:val="single"/>
        </w:rPr>
      </w:pPr>
      <w:r w:rsidRPr="00A63553">
        <w:rPr>
          <w:rFonts w:eastAsiaTheme="majorEastAsia"/>
          <w:b/>
          <w:bCs/>
          <w:u w:val="single"/>
        </w:rPr>
        <w:t>Ireland</w:t>
      </w:r>
    </w:p>
    <w:p w:rsidRPr="00A63553" w:rsidR="00925A0F" w:rsidP="00925A0F" w:rsidRDefault="00925A0F" w14:paraId="157164A5" w14:textId="77777777">
      <w:pPr>
        <w:spacing w:before="120" w:after="120" w:line="360" w:lineRule="auto"/>
        <w:rPr>
          <w:b/>
          <w:bCs/>
          <w:i/>
          <w:iCs/>
        </w:rPr>
      </w:pPr>
      <w:r w:rsidRPr="00A63553">
        <w:rPr>
          <w:rFonts w:eastAsiaTheme="majorEastAsia"/>
          <w:b/>
          <w:bCs/>
          <w:i/>
          <w:iCs/>
        </w:rPr>
        <w:t>In brief:</w:t>
      </w:r>
    </w:p>
    <w:p w:rsidRPr="00A63553" w:rsidR="00925A0F" w:rsidP="00925A0F" w:rsidRDefault="00925A0F" w14:paraId="3A2EC29E" w14:textId="77777777">
      <w:pPr>
        <w:numPr>
          <w:ilvl w:val="0"/>
          <w:numId w:val="72"/>
        </w:numPr>
        <w:spacing w:before="120" w:after="120" w:line="360" w:lineRule="auto"/>
        <w:contextualSpacing/>
        <w:rPr>
          <w:b/>
          <w:bCs/>
          <w:i/>
          <w:iCs/>
        </w:rPr>
      </w:pPr>
      <w:r w:rsidRPr="00A63553">
        <w:rPr>
          <w:b/>
          <w:bCs/>
          <w:i/>
          <w:iCs/>
        </w:rPr>
        <w:t>Broad inclusiveness across farm, trade, public and retail actors</w:t>
      </w:r>
    </w:p>
    <w:p w:rsidRPr="00A63553" w:rsidR="00925A0F" w:rsidP="00925A0F" w:rsidRDefault="00925A0F" w14:paraId="2EECF57A" w14:textId="77777777">
      <w:pPr>
        <w:numPr>
          <w:ilvl w:val="0"/>
          <w:numId w:val="72"/>
        </w:numPr>
        <w:spacing w:before="120" w:after="120" w:line="360" w:lineRule="auto"/>
        <w:contextualSpacing/>
        <w:rPr>
          <w:b/>
          <w:bCs/>
          <w:i/>
          <w:iCs/>
        </w:rPr>
      </w:pPr>
      <w:r w:rsidRPr="00A63553">
        <w:rPr>
          <w:b/>
          <w:bCs/>
          <w:i/>
          <w:iCs/>
        </w:rPr>
        <w:t>Need for more transparency on how inputs shape decisions</w:t>
      </w:r>
    </w:p>
    <w:p w:rsidRPr="00A63553" w:rsidR="00925A0F" w:rsidP="00925A0F" w:rsidRDefault="00925A0F" w14:paraId="53920723" w14:textId="77777777">
      <w:pPr>
        <w:numPr>
          <w:ilvl w:val="0"/>
          <w:numId w:val="72"/>
        </w:numPr>
        <w:spacing w:before="120" w:after="120" w:line="360" w:lineRule="auto"/>
        <w:contextualSpacing/>
        <w:rPr>
          <w:b/>
          <w:bCs/>
          <w:i/>
          <w:iCs/>
        </w:rPr>
      </w:pPr>
      <w:r w:rsidRPr="00A63553">
        <w:rPr>
          <w:b/>
          <w:bCs/>
          <w:i/>
          <w:iCs/>
        </w:rPr>
        <w:t>Tight EU</w:t>
      </w:r>
      <w:r w:rsidRPr="00A63553">
        <w:rPr>
          <w:b/>
          <w:bCs/>
          <w:i/>
          <w:iCs/>
        </w:rPr>
        <w:noBreakHyphen/>
        <w:t>linked timelines limit meaningful engagement</w:t>
      </w:r>
    </w:p>
    <w:p w:rsidRPr="00A63553" w:rsidR="00925A0F" w:rsidP="00925A0F" w:rsidRDefault="00925A0F" w14:paraId="24289DF0" w14:textId="77777777">
      <w:pPr>
        <w:numPr>
          <w:ilvl w:val="0"/>
          <w:numId w:val="72"/>
        </w:numPr>
        <w:spacing w:before="120" w:after="120" w:line="360" w:lineRule="auto"/>
        <w:contextualSpacing/>
        <w:rPr>
          <w:b/>
          <w:bCs/>
          <w:i/>
          <w:iCs/>
        </w:rPr>
      </w:pPr>
      <w:r w:rsidRPr="00A63553">
        <w:rPr>
          <w:b/>
          <w:bCs/>
          <w:i/>
          <w:iCs/>
        </w:rPr>
        <w:t>Certain groups (e.g., workers, consumers) not systematically included</w:t>
      </w:r>
    </w:p>
    <w:p w:rsidRPr="00A63553" w:rsidR="00925A0F" w:rsidP="00925A0F" w:rsidRDefault="00925A0F" w14:paraId="453FB9F5" w14:textId="77777777">
      <w:pPr>
        <w:numPr>
          <w:ilvl w:val="0"/>
          <w:numId w:val="72"/>
        </w:numPr>
        <w:spacing w:before="120" w:after="120" w:line="360" w:lineRule="auto"/>
        <w:contextualSpacing/>
      </w:pPr>
      <w:r w:rsidRPr="00A63553">
        <w:rPr>
          <w:b/>
          <w:bCs/>
          <w:i/>
          <w:iCs/>
        </w:rPr>
        <w:t>More realistic consultation periods requested</w:t>
      </w:r>
    </w:p>
    <w:p w:rsidRPr="00A63553" w:rsidR="00925A0F" w:rsidP="00925A0F" w:rsidRDefault="00925A0F" w14:paraId="38CDC791" w14:textId="77777777">
      <w:pPr>
        <w:spacing w:before="120" w:after="120" w:line="360" w:lineRule="auto"/>
        <w:ind w:left="720"/>
        <w:contextualSpacing/>
        <w:rPr>
          <w:b/>
          <w:bCs/>
        </w:rPr>
      </w:pPr>
    </w:p>
    <w:p w:rsidRPr="00A63553" w:rsidR="00925A0F" w:rsidP="00925A0F" w:rsidRDefault="00925A0F" w14:paraId="496DDE2A" w14:textId="77777777">
      <w:pPr>
        <w:spacing w:before="120" w:after="120" w:line="360" w:lineRule="auto"/>
        <w:contextualSpacing/>
      </w:pPr>
      <w:r w:rsidRPr="00A63553">
        <w:t>Stakeholders in Ireland described consultation processes as broadly inclusive in terms of the range of actors invited, including farm organisations, trade bodies, public authorities, retailers and trade unions, but they highlighted several challenges regarding transparency and timing. Farm and trade organisations indicated that while they are involved in consultative committees, they often feel their voices compete with an increasing number of civil</w:t>
      </w:r>
      <w:r w:rsidRPr="00A63553">
        <w:noBreakHyphen/>
        <w:t>society actors, and they requested more direct engagement opportunities with EU</w:t>
      </w:r>
      <w:r w:rsidRPr="00A63553">
        <w:noBreakHyphen/>
        <w:t>level institutions, along with additional resources to participate meaningfully in consultations.</w:t>
      </w:r>
    </w:p>
    <w:p w:rsidRPr="00A63553" w:rsidR="00925A0F" w:rsidP="00925A0F" w:rsidRDefault="00925A0F" w14:paraId="16F0DEF5" w14:textId="77777777">
      <w:pPr>
        <w:spacing w:before="120" w:after="120" w:line="360" w:lineRule="auto"/>
        <w:contextualSpacing/>
      </w:pPr>
      <w:r w:rsidRPr="00A63553">
        <w:t>Public authorities acknowledged that consultation processes can be constrained by tight timelines linked to EU decision</w:t>
      </w:r>
      <w:r w:rsidRPr="00A63553">
        <w:noBreakHyphen/>
        <w:t>making and implementation calendars, which limits the ability of stakeholders to carry out thorough analyses and to consult their members. Trade</w:t>
      </w:r>
      <w:r w:rsidRPr="00A63553">
        <w:noBreakHyphen/>
        <w:t>union representatives noted that certain stakeholder categories, including worker representatives and consumer organisations, may not be systematically involved in CAP</w:t>
      </w:r>
      <w:r w:rsidRPr="00A63553">
        <w:noBreakHyphen/>
        <w:t>related processes in Ireland, and they argued that expanding representation in formal structures such as monitoring committees could strengthen the legitimacy and transparency of decision</w:t>
      </w:r>
      <w:r w:rsidRPr="00A63553">
        <w:noBreakHyphen/>
        <w:t>making. There was general agreement that clearer communication on how inputs are considered, and more realistic consultation periods, would improve the quality and inclusiveness of CAP governance.</w:t>
      </w:r>
    </w:p>
    <w:p w:rsidRPr="00A63553" w:rsidR="00925A0F" w:rsidP="00925A0F" w:rsidRDefault="00925A0F" w14:paraId="31A60D7C" w14:textId="77777777">
      <w:pPr>
        <w:spacing w:before="120" w:after="120" w:line="360" w:lineRule="auto"/>
        <w:contextualSpacing/>
      </w:pPr>
    </w:p>
    <w:p w:rsidRPr="00A63553" w:rsidR="00925A0F" w:rsidP="00925A0F" w:rsidRDefault="00925A0F" w14:paraId="4A601587" w14:textId="77777777">
      <w:pPr>
        <w:spacing w:before="120" w:after="120" w:line="360" w:lineRule="auto"/>
        <w:contextualSpacing/>
        <w:rPr>
          <w:b/>
          <w:bCs/>
          <w:u w:val="single"/>
        </w:rPr>
      </w:pPr>
      <w:r w:rsidRPr="00A63553">
        <w:rPr>
          <w:rFonts w:eastAsiaTheme="majorEastAsia"/>
          <w:b/>
          <w:bCs/>
          <w:u w:val="single"/>
        </w:rPr>
        <w:t>Italy</w:t>
      </w:r>
    </w:p>
    <w:p w:rsidRPr="00A63553" w:rsidR="00925A0F" w:rsidP="00925A0F" w:rsidRDefault="00925A0F" w14:paraId="6326C0D2" w14:textId="77777777">
      <w:pPr>
        <w:spacing w:before="120" w:after="120" w:line="360" w:lineRule="auto"/>
        <w:contextualSpacing/>
        <w:rPr>
          <w:b/>
          <w:bCs/>
          <w:i/>
          <w:iCs/>
        </w:rPr>
      </w:pPr>
      <w:r w:rsidRPr="00A63553">
        <w:rPr>
          <w:rFonts w:eastAsiaTheme="majorEastAsia"/>
          <w:b/>
          <w:bCs/>
          <w:i/>
          <w:iCs/>
        </w:rPr>
        <w:t>In brief:</w:t>
      </w:r>
    </w:p>
    <w:p w:rsidRPr="00A63553" w:rsidR="00925A0F" w:rsidP="00925A0F" w:rsidRDefault="00925A0F" w14:paraId="60C01DE4" w14:textId="77777777">
      <w:pPr>
        <w:numPr>
          <w:ilvl w:val="0"/>
          <w:numId w:val="73"/>
        </w:numPr>
        <w:spacing w:before="120" w:after="120" w:line="360" w:lineRule="auto"/>
        <w:contextualSpacing/>
        <w:rPr>
          <w:b/>
          <w:bCs/>
          <w:i/>
          <w:iCs/>
        </w:rPr>
      </w:pPr>
      <w:r w:rsidRPr="00A63553">
        <w:rPr>
          <w:b/>
          <w:bCs/>
          <w:i/>
          <w:iCs/>
        </w:rPr>
        <w:t>Partnership structures include very large numbers of organisations</w:t>
      </w:r>
    </w:p>
    <w:p w:rsidRPr="00A63553" w:rsidR="00925A0F" w:rsidP="00925A0F" w:rsidRDefault="00925A0F" w14:paraId="4547995B" w14:textId="77777777">
      <w:pPr>
        <w:numPr>
          <w:ilvl w:val="0"/>
          <w:numId w:val="73"/>
        </w:numPr>
        <w:spacing w:before="120" w:after="120" w:line="360" w:lineRule="auto"/>
        <w:contextualSpacing/>
        <w:rPr>
          <w:b/>
          <w:bCs/>
          <w:i/>
          <w:iCs/>
        </w:rPr>
      </w:pPr>
      <w:r w:rsidRPr="00A63553">
        <w:rPr>
          <w:b/>
          <w:bCs/>
          <w:i/>
          <w:iCs/>
        </w:rPr>
        <w:t>Producer organisations call for weighting contributions by representativeness</w:t>
      </w:r>
    </w:p>
    <w:p w:rsidRPr="00A63553" w:rsidR="00925A0F" w:rsidP="00925A0F" w:rsidRDefault="00925A0F" w14:paraId="66D3169E" w14:textId="77777777">
      <w:pPr>
        <w:numPr>
          <w:ilvl w:val="0"/>
          <w:numId w:val="73"/>
        </w:numPr>
        <w:spacing w:before="120" w:after="120" w:line="360" w:lineRule="auto"/>
        <w:contextualSpacing/>
        <w:rPr>
          <w:b/>
          <w:bCs/>
          <w:i/>
          <w:iCs/>
        </w:rPr>
      </w:pPr>
      <w:r w:rsidRPr="00A63553">
        <w:rPr>
          <w:b/>
          <w:bCs/>
          <w:i/>
          <w:iCs/>
        </w:rPr>
        <w:t>Civil</w:t>
      </w:r>
      <w:r w:rsidRPr="00A63553">
        <w:rPr>
          <w:b/>
          <w:bCs/>
          <w:i/>
          <w:iCs/>
        </w:rPr>
        <w:noBreakHyphen/>
        <w:t>society groups report under</w:t>
      </w:r>
      <w:r w:rsidRPr="00A63553">
        <w:rPr>
          <w:b/>
          <w:bCs/>
          <w:i/>
          <w:iCs/>
        </w:rPr>
        <w:noBreakHyphen/>
        <w:t>representation in some bodies</w:t>
      </w:r>
    </w:p>
    <w:p w:rsidRPr="00A63553" w:rsidR="00925A0F" w:rsidP="00925A0F" w:rsidRDefault="00925A0F" w14:paraId="4B178E14" w14:textId="77777777">
      <w:pPr>
        <w:numPr>
          <w:ilvl w:val="0"/>
          <w:numId w:val="73"/>
        </w:numPr>
        <w:spacing w:before="120" w:after="120" w:line="360" w:lineRule="auto"/>
        <w:contextualSpacing/>
        <w:rPr>
          <w:b/>
          <w:bCs/>
          <w:i/>
          <w:iCs/>
        </w:rPr>
      </w:pPr>
      <w:r w:rsidRPr="00A63553">
        <w:rPr>
          <w:b/>
          <w:bCs/>
          <w:i/>
          <w:iCs/>
        </w:rPr>
        <w:t>Concerns about technical complexity, short deadlines and limited accessibility</w:t>
      </w:r>
    </w:p>
    <w:p w:rsidRPr="00A63553" w:rsidR="00925A0F" w:rsidP="00925A0F" w:rsidRDefault="00925A0F" w14:paraId="61B27792" w14:textId="77777777">
      <w:pPr>
        <w:numPr>
          <w:ilvl w:val="0"/>
          <w:numId w:val="73"/>
        </w:numPr>
        <w:spacing w:before="120" w:after="120" w:line="360" w:lineRule="auto"/>
        <w:contextualSpacing/>
        <w:rPr>
          <w:b/>
          <w:bCs/>
          <w:i/>
          <w:iCs/>
        </w:rPr>
      </w:pPr>
      <w:r w:rsidRPr="00A63553">
        <w:rPr>
          <w:b/>
          <w:bCs/>
          <w:i/>
          <w:iCs/>
        </w:rPr>
        <w:t>Influence perceived as uneven, with some groups dominating negotiations</w:t>
      </w:r>
    </w:p>
    <w:p w:rsidRPr="00A63553" w:rsidR="00925A0F" w:rsidP="00925A0F" w:rsidRDefault="00925A0F" w14:paraId="16A201DF" w14:textId="77777777">
      <w:pPr>
        <w:spacing w:before="120" w:after="120" w:line="360" w:lineRule="auto"/>
        <w:ind w:left="720"/>
        <w:contextualSpacing/>
        <w:rPr>
          <w:b/>
          <w:bCs/>
          <w:i/>
          <w:iCs/>
        </w:rPr>
      </w:pPr>
    </w:p>
    <w:p w:rsidRPr="00A63553" w:rsidR="00925A0F" w:rsidP="00925A0F" w:rsidRDefault="00925A0F" w14:paraId="602E75B7" w14:textId="77777777">
      <w:pPr>
        <w:spacing w:before="120" w:after="120" w:line="360" w:lineRule="auto"/>
        <w:contextualSpacing/>
      </w:pPr>
      <w:r w:rsidRPr="00A63553">
        <w:t>In Italy, producer organisations pointed out that partnership structures include a very large number of organisations, ranging from highly representative agricultural and cooperative bodies to small groups with limited or general mandates. They argued that although inclusiveness is important, there is a need to differentiate the weight of contributions according to the representativeness and direct involvement of organisations in the agricultural sector, in order to avoid diluting the voice of those directly responsible for food production and employment. Conversely, civil</w:t>
      </w:r>
      <w:r w:rsidRPr="00A63553">
        <w:noBreakHyphen/>
        <w:t>society organisations focused on innovation and agricultural trade unions stressed that some categories remain under</w:t>
      </w:r>
      <w:r w:rsidRPr="00A63553">
        <w:noBreakHyphen/>
        <w:t>represented, particularly at European level. They welcomed their participation in national processes but noted that certain trade</w:t>
      </w:r>
      <w:r w:rsidRPr="00A63553">
        <w:noBreakHyphen/>
        <w:t>union confederations do not sit on the CAP monitoring committee and that consumer organisations and rural NGOs are rarely involved systematically in regular consultations at national level.</w:t>
      </w:r>
    </w:p>
    <w:p w:rsidRPr="00A63553" w:rsidR="00925A0F" w:rsidP="00925A0F" w:rsidRDefault="00925A0F" w14:paraId="7166E60A" w14:textId="77777777">
      <w:pPr>
        <w:spacing w:before="120" w:after="120" w:line="360" w:lineRule="auto"/>
        <w:contextualSpacing/>
      </w:pPr>
      <w:r w:rsidRPr="00A63553">
        <w:t>These stakeholders also perceived a gap between the openness of national dialogue and the more limited involvement they experience in upstream European</w:t>
      </w:r>
      <w:r w:rsidRPr="00A63553">
        <w:noBreakHyphen/>
        <w:t>level processes, where many decisions appear to be presented to them as faits accomplis. Written analyses from Italy reported similar concerns: social</w:t>
      </w:r>
      <w:r w:rsidRPr="00A63553">
        <w:noBreakHyphen/>
        <w:t>partner organisations observed that consultation processes are transparent but not substantively accessible due to technical language and compressed timelines; one producer organisation stated that negotiations are heavily influenced by specific producer groups, reducing broader representativeness; and another highlighted the difficulty of achieving a balanced synthesis of diverse positions. Together, these perspectives suggest that while consultation frameworks in Italy are inclusive in formal terms, transparency about influence and the balance between different constituencies could be improved.</w:t>
      </w:r>
    </w:p>
    <w:p w:rsidRPr="00A63553" w:rsidR="00925A0F" w:rsidP="00925A0F" w:rsidRDefault="00925A0F" w14:paraId="1393F171" w14:textId="77777777">
      <w:pPr>
        <w:spacing w:before="120" w:after="120" w:line="360" w:lineRule="auto"/>
        <w:contextualSpacing/>
      </w:pPr>
    </w:p>
    <w:p w:rsidRPr="00A63553" w:rsidR="00925A0F" w:rsidP="00925A0F" w:rsidRDefault="00925A0F" w14:paraId="2DA22D6E" w14:textId="77777777">
      <w:pPr>
        <w:spacing w:before="120" w:after="120" w:line="360" w:lineRule="auto"/>
        <w:contextualSpacing/>
        <w:rPr>
          <w:b/>
          <w:bCs/>
        </w:rPr>
      </w:pPr>
      <w:r w:rsidRPr="00A63553">
        <w:rPr>
          <w:rFonts w:eastAsiaTheme="majorEastAsia"/>
          <w:b/>
          <w:bCs/>
        </w:rPr>
        <w:t>Romania</w:t>
      </w:r>
    </w:p>
    <w:p w:rsidRPr="00A63553" w:rsidR="00925A0F" w:rsidP="00925A0F" w:rsidRDefault="00925A0F" w14:paraId="41B5A356" w14:textId="77777777">
      <w:pPr>
        <w:spacing w:before="120" w:after="120" w:line="360" w:lineRule="auto"/>
        <w:contextualSpacing/>
        <w:rPr>
          <w:b/>
          <w:bCs/>
          <w:i/>
          <w:iCs/>
        </w:rPr>
      </w:pPr>
      <w:r w:rsidRPr="00A63553">
        <w:rPr>
          <w:rFonts w:eastAsiaTheme="majorEastAsia"/>
          <w:b/>
          <w:bCs/>
          <w:i/>
          <w:iCs/>
        </w:rPr>
        <w:t>In brief:</w:t>
      </w:r>
    </w:p>
    <w:p w:rsidRPr="00A63553" w:rsidR="00925A0F" w:rsidP="00925A0F" w:rsidRDefault="00925A0F" w14:paraId="7047F3EE" w14:textId="77777777">
      <w:pPr>
        <w:numPr>
          <w:ilvl w:val="0"/>
          <w:numId w:val="74"/>
        </w:numPr>
        <w:spacing w:before="120" w:after="120" w:line="360" w:lineRule="auto"/>
        <w:contextualSpacing/>
        <w:rPr>
          <w:b/>
          <w:bCs/>
          <w:i/>
          <w:iCs/>
        </w:rPr>
      </w:pPr>
      <w:r w:rsidRPr="00A63553">
        <w:rPr>
          <w:b/>
          <w:bCs/>
          <w:i/>
          <w:iCs/>
        </w:rPr>
        <w:t>Broad invitations to participate, but short deadlines hinder meaningful engagement</w:t>
      </w:r>
    </w:p>
    <w:p w:rsidRPr="00A63553" w:rsidR="00925A0F" w:rsidP="00925A0F" w:rsidRDefault="00925A0F" w14:paraId="1365DB90" w14:textId="77777777">
      <w:pPr>
        <w:numPr>
          <w:ilvl w:val="0"/>
          <w:numId w:val="74"/>
        </w:numPr>
        <w:spacing w:before="120" w:after="120" w:line="360" w:lineRule="auto"/>
        <w:contextualSpacing/>
        <w:rPr>
          <w:b/>
          <w:bCs/>
          <w:i/>
          <w:iCs/>
        </w:rPr>
      </w:pPr>
      <w:r w:rsidRPr="00A63553">
        <w:rPr>
          <w:b/>
          <w:bCs/>
          <w:i/>
          <w:iCs/>
        </w:rPr>
        <w:t>Calls for longer analysis and feedback periods</w:t>
      </w:r>
    </w:p>
    <w:p w:rsidRPr="00A63553" w:rsidR="00925A0F" w:rsidP="00925A0F" w:rsidRDefault="00925A0F" w14:paraId="45A4DE95" w14:textId="77777777">
      <w:pPr>
        <w:numPr>
          <w:ilvl w:val="0"/>
          <w:numId w:val="74"/>
        </w:numPr>
        <w:spacing w:before="120" w:after="120" w:line="360" w:lineRule="auto"/>
        <w:contextualSpacing/>
        <w:rPr>
          <w:b/>
          <w:bCs/>
          <w:i/>
          <w:iCs/>
        </w:rPr>
      </w:pPr>
      <w:r w:rsidRPr="00A63553">
        <w:rPr>
          <w:b/>
          <w:bCs/>
          <w:i/>
          <w:iCs/>
        </w:rPr>
        <w:t>Concerns about limited involvement of consumer organisations</w:t>
      </w:r>
    </w:p>
    <w:p w:rsidRPr="00A63553" w:rsidR="00925A0F" w:rsidP="00925A0F" w:rsidRDefault="00925A0F" w14:paraId="60FBC79A" w14:textId="77777777">
      <w:pPr>
        <w:numPr>
          <w:ilvl w:val="0"/>
          <w:numId w:val="74"/>
        </w:numPr>
        <w:spacing w:before="120" w:after="120" w:line="360" w:lineRule="auto"/>
        <w:contextualSpacing/>
        <w:rPr>
          <w:b/>
          <w:bCs/>
          <w:i/>
          <w:iCs/>
        </w:rPr>
      </w:pPr>
      <w:r w:rsidRPr="00A63553">
        <w:rPr>
          <w:b/>
          <w:bCs/>
          <w:i/>
          <w:iCs/>
        </w:rPr>
        <w:t>Acknowledgement that formal representation is uneven (e.g., trade unions absent)</w:t>
      </w:r>
    </w:p>
    <w:p w:rsidRPr="00A63553" w:rsidR="00925A0F" w:rsidP="00925A0F" w:rsidRDefault="00925A0F" w14:paraId="3625581B" w14:textId="77777777">
      <w:pPr>
        <w:numPr>
          <w:ilvl w:val="0"/>
          <w:numId w:val="74"/>
        </w:numPr>
        <w:spacing w:before="120" w:after="120" w:line="360" w:lineRule="auto"/>
        <w:contextualSpacing/>
      </w:pPr>
      <w:r w:rsidRPr="00A63553">
        <w:rPr>
          <w:b/>
          <w:bCs/>
          <w:i/>
          <w:iCs/>
        </w:rPr>
        <w:t>Public authorities open to expanding formal representation</w:t>
      </w:r>
    </w:p>
    <w:p w:rsidRPr="00A63553" w:rsidR="00925A0F" w:rsidP="00925A0F" w:rsidRDefault="00925A0F" w14:paraId="51B1D2A2" w14:textId="77777777">
      <w:pPr>
        <w:spacing w:before="120" w:after="120" w:line="360" w:lineRule="auto"/>
        <w:ind w:left="720"/>
        <w:contextualSpacing/>
        <w:rPr>
          <w:b/>
          <w:bCs/>
        </w:rPr>
      </w:pPr>
    </w:p>
    <w:p w:rsidRPr="00A63553" w:rsidR="00925A0F" w:rsidP="00925A0F" w:rsidRDefault="00925A0F" w14:paraId="2DEA6DFD" w14:textId="77777777">
      <w:pPr>
        <w:spacing w:before="120" w:after="120" w:line="360" w:lineRule="auto"/>
        <w:contextualSpacing/>
      </w:pPr>
      <w:r w:rsidRPr="00A63553">
        <w:t>Stakeholders in Romania generally found consultation processes inclusive, but identified several issues related to timing and transparency. Farmers’ organisations and NGOs stated that invitations to participate in CAP consultations are broadly extended, including via email to professional and honorary organisations, but they stressed that longer periods are needed for analysis and feedback, and that written procedures for approvals should be used only in exceptional cases to ensure meaningful participation. They warned that in practice, short deadlines make it difficult for monitoring</w:t>
      </w:r>
      <w:r w:rsidRPr="00A63553">
        <w:noBreakHyphen/>
        <w:t>committee members to mobilise and to consider proposed modifications in depth, which can lead to rushed decisions.</w:t>
      </w:r>
    </w:p>
    <w:p w:rsidRPr="00A63553" w:rsidR="00925A0F" w:rsidP="00925A0F" w:rsidRDefault="00925A0F" w14:paraId="158A5449" w14:textId="77777777">
      <w:pPr>
        <w:spacing w:before="120" w:after="120" w:line="360" w:lineRule="auto"/>
        <w:contextualSpacing/>
      </w:pPr>
      <w:r w:rsidRPr="00A63553">
        <w:t>From the perspective of consumer organisations, one representative expressed concern that consumer groups in Romania are rarely invited to regular consultations organised by agricultural authorities or professional associations, despite being integral actors in the food value chain. This representative also noted that many local products do not reach large retail chains, leading to waste and the high presence of imported products. Public authorities acknowledged that not all stakeholder categories are equally represented in formal structures, noting that trade unions are not currently members of the monitoring committee and that some actors consider this a gap. They signalled openness to expanding representation in future, potentially including consumer organisations and workers’ representatives, to strengthen inclusiveness and transparency in CAP governance.</w:t>
      </w:r>
    </w:p>
    <w:p w:rsidRPr="00A63553" w:rsidR="00925A0F" w:rsidP="00925A0F" w:rsidRDefault="00925A0F" w14:paraId="76D03208" w14:textId="77777777">
      <w:pPr>
        <w:spacing w:before="120" w:after="120" w:line="360" w:lineRule="auto"/>
        <w:contextualSpacing/>
      </w:pPr>
    </w:p>
    <w:p w:rsidRPr="00A63553" w:rsidR="00925A0F" w:rsidP="00654A12" w:rsidRDefault="00925A0F" w14:paraId="2C1C61FB" w14:textId="77777777">
      <w:pPr>
        <w:keepNext/>
        <w:keepLines/>
        <w:spacing w:before="120" w:after="120" w:line="360" w:lineRule="auto"/>
        <w:contextualSpacing/>
        <w:rPr>
          <w:b/>
          <w:bCs/>
        </w:rPr>
      </w:pPr>
      <w:r w:rsidRPr="00A63553">
        <w:rPr>
          <w:rFonts w:eastAsiaTheme="majorEastAsia"/>
          <w:b/>
          <w:bCs/>
        </w:rPr>
        <w:t>Spain</w:t>
      </w:r>
    </w:p>
    <w:p w:rsidRPr="00A63553" w:rsidR="00925A0F" w:rsidP="00654A12" w:rsidRDefault="00925A0F" w14:paraId="57E7A470" w14:textId="77777777">
      <w:pPr>
        <w:keepNext/>
        <w:keepLines/>
        <w:spacing w:before="120" w:after="120" w:line="360" w:lineRule="auto"/>
        <w:contextualSpacing/>
        <w:rPr>
          <w:b/>
          <w:bCs/>
          <w:i/>
          <w:iCs/>
        </w:rPr>
      </w:pPr>
      <w:r w:rsidRPr="00A63553">
        <w:rPr>
          <w:rFonts w:eastAsiaTheme="majorEastAsia"/>
          <w:b/>
          <w:bCs/>
          <w:i/>
          <w:iCs/>
        </w:rPr>
        <w:t>In brief:</w:t>
      </w:r>
    </w:p>
    <w:p w:rsidRPr="00A63553" w:rsidR="00925A0F" w:rsidP="00654A12" w:rsidRDefault="00925A0F" w14:paraId="6C9C36C0" w14:textId="77777777">
      <w:pPr>
        <w:keepNext/>
        <w:keepLines/>
        <w:numPr>
          <w:ilvl w:val="0"/>
          <w:numId w:val="75"/>
        </w:numPr>
        <w:spacing w:before="120" w:after="120" w:line="360" w:lineRule="auto"/>
        <w:contextualSpacing/>
        <w:rPr>
          <w:b/>
          <w:bCs/>
          <w:i/>
          <w:iCs/>
        </w:rPr>
      </w:pPr>
      <w:r w:rsidRPr="00A63553">
        <w:rPr>
          <w:b/>
          <w:bCs/>
          <w:i/>
          <w:iCs/>
        </w:rPr>
        <w:t>Consultation formally open but concerns about diluted producer voice</w:t>
      </w:r>
    </w:p>
    <w:p w:rsidRPr="00A63553" w:rsidR="00925A0F" w:rsidP="00925A0F" w:rsidRDefault="00925A0F" w14:paraId="3FED4A54" w14:textId="77777777">
      <w:pPr>
        <w:numPr>
          <w:ilvl w:val="0"/>
          <w:numId w:val="75"/>
        </w:numPr>
        <w:spacing w:before="120" w:after="120" w:line="360" w:lineRule="auto"/>
        <w:contextualSpacing/>
        <w:rPr>
          <w:b/>
          <w:bCs/>
          <w:i/>
          <w:iCs/>
        </w:rPr>
      </w:pPr>
      <w:r w:rsidRPr="00A63553">
        <w:rPr>
          <w:b/>
          <w:bCs/>
          <w:i/>
          <w:iCs/>
        </w:rPr>
        <w:t>Need for stronger representation of agricultural actors in specialised forums</w:t>
      </w:r>
    </w:p>
    <w:p w:rsidRPr="00A63553" w:rsidR="00925A0F" w:rsidP="00925A0F" w:rsidRDefault="00925A0F" w14:paraId="0D49459F" w14:textId="77777777">
      <w:pPr>
        <w:numPr>
          <w:ilvl w:val="0"/>
          <w:numId w:val="75"/>
        </w:numPr>
        <w:spacing w:before="120" w:after="120" w:line="360" w:lineRule="auto"/>
        <w:contextualSpacing/>
        <w:rPr>
          <w:b/>
          <w:bCs/>
          <w:i/>
          <w:iCs/>
        </w:rPr>
      </w:pPr>
      <w:r w:rsidRPr="00A63553">
        <w:rPr>
          <w:b/>
          <w:bCs/>
          <w:i/>
          <w:iCs/>
        </w:rPr>
        <w:t>Request for more transparent impact assessments and clearer links to decisions</w:t>
      </w:r>
    </w:p>
    <w:p w:rsidRPr="00A63553" w:rsidR="00925A0F" w:rsidP="00925A0F" w:rsidRDefault="00925A0F" w14:paraId="4F0094B7" w14:textId="77777777">
      <w:pPr>
        <w:numPr>
          <w:ilvl w:val="0"/>
          <w:numId w:val="75"/>
        </w:numPr>
        <w:spacing w:before="120" w:after="120" w:line="360" w:lineRule="auto"/>
        <w:contextualSpacing/>
        <w:rPr>
          <w:b/>
          <w:bCs/>
          <w:i/>
          <w:iCs/>
        </w:rPr>
      </w:pPr>
      <w:r w:rsidRPr="00A63553">
        <w:rPr>
          <w:b/>
          <w:bCs/>
          <w:i/>
          <w:iCs/>
        </w:rPr>
        <w:t>Fragmented participation across sectoral silos</w:t>
      </w:r>
    </w:p>
    <w:p w:rsidRPr="00A63553" w:rsidR="00925A0F" w:rsidP="00925A0F" w:rsidRDefault="00925A0F" w14:paraId="645613E9" w14:textId="77777777">
      <w:pPr>
        <w:numPr>
          <w:ilvl w:val="0"/>
          <w:numId w:val="75"/>
        </w:numPr>
        <w:spacing w:before="120" w:after="120" w:line="360" w:lineRule="auto"/>
        <w:contextualSpacing/>
      </w:pPr>
      <w:r w:rsidRPr="00A63553">
        <w:rPr>
          <w:b/>
          <w:bCs/>
          <w:i/>
          <w:iCs/>
        </w:rPr>
        <w:t>Desire for greater transparency, clearer timetables and accessible documentation</w:t>
      </w:r>
    </w:p>
    <w:p w:rsidRPr="00A63553" w:rsidR="00925A0F" w:rsidP="00925A0F" w:rsidRDefault="00925A0F" w14:paraId="5546ACE8" w14:textId="77777777">
      <w:pPr>
        <w:spacing w:before="120" w:after="120" w:line="360" w:lineRule="auto"/>
        <w:ind w:left="720"/>
        <w:contextualSpacing/>
        <w:rPr>
          <w:b/>
          <w:bCs/>
        </w:rPr>
      </w:pPr>
    </w:p>
    <w:p w:rsidRPr="00A63553" w:rsidR="00925A0F" w:rsidP="00925A0F" w:rsidRDefault="00925A0F" w14:paraId="13642344" w14:textId="77777777">
      <w:pPr>
        <w:spacing w:before="120" w:after="120" w:line="360" w:lineRule="auto"/>
        <w:contextualSpacing/>
      </w:pPr>
      <w:r w:rsidRPr="00A63553">
        <w:t>In Spain, organisations from the agrifood chain, public authorities and civil</w:t>
      </w:r>
      <w:r w:rsidRPr="00A63553">
        <w:noBreakHyphen/>
        <w:t>society actors generally agreed that formal consultations on the CAP are open to a wide range of stakeholders, but they identified several challenges related to inclusiveness and transparency. Some agrifood organisations observed that the expansion of participating organisations in EU</w:t>
      </w:r>
      <w:r w:rsidRPr="00A63553">
        <w:noBreakHyphen/>
        <w:t>level civil</w:t>
      </w:r>
      <w:r w:rsidRPr="00A63553">
        <w:noBreakHyphen/>
        <w:t>dialogue groups can sometimes dilute the sectoral voice of producers and cooperatives, as agricultural interests are discussed alongside broader societal perspectives. They underlined the importance of ensuring strong representation for organisations directly involved in agricultural production and the agrifood chain in specialised forums dealing with instruments that specifically affect them.</w:t>
      </w:r>
    </w:p>
    <w:p w:rsidRPr="00A63553" w:rsidR="00925A0F" w:rsidP="00925A0F" w:rsidRDefault="00925A0F" w14:paraId="03A99929" w14:textId="77777777">
      <w:pPr>
        <w:spacing w:before="120" w:after="120" w:line="360" w:lineRule="auto"/>
        <w:contextualSpacing/>
      </w:pPr>
      <w:r w:rsidRPr="00A63553">
        <w:t>Regional public authorities considered that consultation processes generally respect formal procedures but argued that more robust ex</w:t>
      </w:r>
      <w:r w:rsidRPr="00A63553">
        <w:noBreakHyphen/>
        <w:t>ante evaluations of the economic and social impacts of proposals, made public in a transparent manner, would improve the quality of participation. They suggested that stakeholders would be better able to assess the likely effects of different policy options on regional production systems if more impact information were systematically shared, and noted that some participants felt their contributions influenced decisions only partially and that key regional particularities were not fully reflected in the final plan.</w:t>
      </w:r>
    </w:p>
    <w:p w:rsidRPr="00A63553" w:rsidR="00925A0F" w:rsidP="00925A0F" w:rsidRDefault="00925A0F" w14:paraId="1C6568E1" w14:textId="77777777">
      <w:pPr>
        <w:spacing w:before="120" w:after="120" w:line="360" w:lineRule="auto"/>
        <w:contextualSpacing/>
      </w:pPr>
      <w:r w:rsidRPr="00A63553">
        <w:t>National public authorities described CAP consultation processes as inclusive and transparent, noting that EU regulations require public consultation and that coordination in a strongly decentralised state necessitates intensive engagement with regional authorities and stakeholders across sectors. They suggested that the main challenge lies less in the formal openness of procedures and more in raising awareness among citizens—particularly younger generations not working in agriculture—about the importance of the sector for food security, rural development and environmental stewardship.</w:t>
      </w:r>
    </w:p>
    <w:p w:rsidRPr="00A63553" w:rsidR="00925A0F" w:rsidP="00925A0F" w:rsidRDefault="00925A0F" w14:paraId="79752EF1" w14:textId="77777777">
      <w:pPr>
        <w:spacing w:before="120" w:after="120" w:line="360" w:lineRule="auto"/>
        <w:contextualSpacing/>
      </w:pPr>
      <w:r w:rsidRPr="00A63553">
        <w:t>Social partners and civil</w:t>
      </w:r>
      <w:r w:rsidRPr="00A63553">
        <w:noBreakHyphen/>
        <w:t>society organisations pointed out that although working groups, forums and institutional consultations exist, they are often organised within sectoral silos, with agricultural organisations primarily engaging with agricultural ministries, environmental NGOs with environment ministries, and trade unions not always fully included. They argued that this fragmentation limits opportunities for cross</w:t>
      </w:r>
      <w:r w:rsidRPr="00A63553">
        <w:noBreakHyphen/>
        <w:t>sectoral dialogue and the development of shared positions on CAP issues, and advocated more integrated approaches that bring together economic, environmental and social actors in joint discussions on the future of agricultural policy.</w:t>
      </w:r>
    </w:p>
    <w:p w:rsidRPr="004F3938" w:rsidR="00E652C5" w:rsidP="00925A0F" w:rsidRDefault="00925A0F" w14:paraId="18464755" w14:textId="1F96BE07">
      <w:pPr>
        <w:spacing w:before="120" w:after="120" w:line="360" w:lineRule="auto"/>
        <w:rPr>
          <w:lang w:val="en-GB"/>
        </w:rPr>
      </w:pPr>
      <w:r w:rsidRPr="00A63553">
        <w:t>Several civil</w:t>
      </w:r>
      <w:r w:rsidRPr="00A63553">
        <w:noBreakHyphen/>
        <w:t>society organisations suggested that better transparency on legislative processes—including clear timetables, accessible documentation, public communication of proposals and government responses, and structured roadmaps for implementing agreements—would enhance the inclusiveness and impact of stakeholder participation. They proposed that such measures could transform participation from a predominantly consultative exercise into a more continuous learning and accountability process, strengthening trust between institutions and stakeholders.</w:t>
      </w:r>
    </w:p>
    <w:p w:rsidRPr="004F3938" w:rsidR="006D33AC" w:rsidP="00522A18" w:rsidRDefault="006D33AC" w14:paraId="244E90A4" w14:textId="77777777">
      <w:pPr>
        <w:spacing w:before="120" w:after="120" w:line="360" w:lineRule="auto"/>
        <w:rPr>
          <w:lang w:val="en-GB"/>
        </w:rPr>
      </w:pPr>
    </w:p>
    <w:p w:rsidRPr="004F3938" w:rsidR="00B66E3F" w:rsidP="00522A18" w:rsidRDefault="00B66E3F" w14:paraId="1FF7AA89" w14:textId="669789EA">
      <w:pPr>
        <w:pStyle w:val="Heading2"/>
        <w:spacing w:before="120" w:after="120" w:line="360" w:lineRule="auto"/>
        <w:ind w:left="720"/>
        <w:rPr>
          <w:i/>
          <w:iCs/>
          <w:lang w:val="en-GB"/>
        </w:rPr>
      </w:pPr>
      <w:bookmarkStart w:name="_Toc224750063" w:id="52"/>
      <w:r w:rsidRPr="004F3938">
        <w:rPr>
          <w:i/>
          <w:iCs/>
          <w:lang w:val="en-GB"/>
        </w:rPr>
        <w:t>Accessibility of CAP Information for Civil Society</w:t>
      </w:r>
      <w:bookmarkEnd w:id="52"/>
    </w:p>
    <w:p w:rsidRPr="0046073A" w:rsidR="008E2511" w:rsidP="008E2511" w:rsidRDefault="008E2511" w14:paraId="5BD92F57" w14:textId="77777777">
      <w:pPr>
        <w:spacing w:before="120" w:after="120" w:line="360" w:lineRule="auto"/>
        <w:contextualSpacing/>
        <w:rPr>
          <w:b/>
          <w:bCs/>
          <w:u w:val="single"/>
        </w:rPr>
      </w:pPr>
      <w:r w:rsidRPr="0046073A">
        <w:rPr>
          <w:rFonts w:eastAsiaTheme="majorEastAsia"/>
          <w:b/>
          <w:bCs/>
          <w:u w:val="single"/>
        </w:rPr>
        <w:t>Austria</w:t>
      </w:r>
    </w:p>
    <w:p w:rsidRPr="0046073A" w:rsidR="008E2511" w:rsidP="008E2511" w:rsidRDefault="008E2511" w14:paraId="35F9FF10"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52BAD636" w14:textId="77777777">
      <w:pPr>
        <w:numPr>
          <w:ilvl w:val="0"/>
          <w:numId w:val="76"/>
        </w:numPr>
        <w:spacing w:before="120" w:after="120" w:line="360" w:lineRule="auto"/>
        <w:contextualSpacing/>
        <w:rPr>
          <w:b/>
          <w:bCs/>
          <w:i/>
          <w:iCs/>
        </w:rPr>
      </w:pPr>
      <w:r w:rsidRPr="0046073A">
        <w:rPr>
          <w:b/>
          <w:bCs/>
          <w:i/>
          <w:iCs/>
        </w:rPr>
        <w:t>Information on CAP objectives and planning is available via established channels</w:t>
      </w:r>
    </w:p>
    <w:p w:rsidRPr="0046073A" w:rsidR="008E2511" w:rsidP="008E2511" w:rsidRDefault="008E2511" w14:paraId="64B8C7CE" w14:textId="77777777">
      <w:pPr>
        <w:numPr>
          <w:ilvl w:val="0"/>
          <w:numId w:val="76"/>
        </w:numPr>
        <w:spacing w:before="120" w:after="120" w:line="360" w:lineRule="auto"/>
        <w:contextualSpacing/>
        <w:rPr>
          <w:b/>
          <w:bCs/>
          <w:i/>
          <w:iCs/>
        </w:rPr>
      </w:pPr>
      <w:r w:rsidRPr="0046073A">
        <w:rPr>
          <w:b/>
          <w:bCs/>
          <w:i/>
          <w:iCs/>
        </w:rPr>
        <w:t>No major concerns about basic transparency</w:t>
      </w:r>
    </w:p>
    <w:p w:rsidRPr="0046073A" w:rsidR="008E2511" w:rsidP="008E2511" w:rsidRDefault="008E2511" w14:paraId="1FD62326" w14:textId="77777777">
      <w:pPr>
        <w:numPr>
          <w:ilvl w:val="0"/>
          <w:numId w:val="76"/>
        </w:numPr>
        <w:spacing w:before="120" w:after="120" w:line="360" w:lineRule="auto"/>
        <w:contextualSpacing/>
        <w:rPr>
          <w:b/>
          <w:bCs/>
          <w:i/>
          <w:iCs/>
        </w:rPr>
      </w:pPr>
      <w:r w:rsidRPr="0046073A">
        <w:rPr>
          <w:b/>
          <w:bCs/>
          <w:i/>
          <w:iCs/>
        </w:rPr>
        <w:t>Technical complexity limits accessibility for smaller organisations and some farmers</w:t>
      </w:r>
    </w:p>
    <w:p w:rsidRPr="0046073A" w:rsidR="008E2511" w:rsidP="008E2511" w:rsidRDefault="008E2511" w14:paraId="750F1F33" w14:textId="77777777">
      <w:pPr>
        <w:numPr>
          <w:ilvl w:val="0"/>
          <w:numId w:val="76"/>
        </w:numPr>
        <w:spacing w:before="120" w:after="120" w:line="360" w:lineRule="auto"/>
        <w:contextualSpacing/>
        <w:rPr>
          <w:b/>
          <w:bCs/>
          <w:i/>
          <w:iCs/>
        </w:rPr>
      </w:pPr>
      <w:r w:rsidRPr="0046073A">
        <w:rPr>
          <w:b/>
          <w:bCs/>
          <w:i/>
          <w:iCs/>
        </w:rPr>
        <w:t>Need for broader communication to improve public understanding of environmental rationale</w:t>
      </w:r>
    </w:p>
    <w:p w:rsidRPr="0046073A" w:rsidR="008E2511" w:rsidP="008E2511" w:rsidRDefault="008E2511" w14:paraId="602CE2C8" w14:textId="77777777">
      <w:pPr>
        <w:numPr>
          <w:ilvl w:val="0"/>
          <w:numId w:val="76"/>
        </w:numPr>
        <w:spacing w:before="120" w:after="120" w:line="360" w:lineRule="auto"/>
        <w:contextualSpacing/>
      </w:pPr>
      <w:r w:rsidRPr="0046073A">
        <w:rPr>
          <w:b/>
          <w:bCs/>
          <w:i/>
          <w:iCs/>
        </w:rPr>
        <w:t>Calls for more user</w:t>
      </w:r>
      <w:r w:rsidRPr="0046073A">
        <w:rPr>
          <w:b/>
          <w:bCs/>
          <w:i/>
          <w:iCs/>
        </w:rPr>
        <w:noBreakHyphen/>
        <w:t>friendly materials and targeted capacity</w:t>
      </w:r>
      <w:r w:rsidRPr="0046073A">
        <w:rPr>
          <w:b/>
          <w:bCs/>
          <w:i/>
          <w:iCs/>
        </w:rPr>
        <w:noBreakHyphen/>
        <w:t>building</w:t>
      </w:r>
    </w:p>
    <w:p w:rsidRPr="0046073A" w:rsidR="008E2511" w:rsidP="008E2511" w:rsidRDefault="008E2511" w14:paraId="35050B38" w14:textId="77777777">
      <w:pPr>
        <w:spacing w:before="120" w:after="120" w:line="360" w:lineRule="auto"/>
        <w:ind w:left="720"/>
        <w:contextualSpacing/>
        <w:rPr>
          <w:b/>
          <w:bCs/>
        </w:rPr>
      </w:pPr>
    </w:p>
    <w:p w:rsidRPr="0046073A" w:rsidR="008E2511" w:rsidP="008E2511" w:rsidRDefault="008E2511" w14:paraId="1D8C20CA" w14:textId="77777777">
      <w:pPr>
        <w:spacing w:before="120" w:after="120" w:line="360" w:lineRule="auto"/>
        <w:contextualSpacing/>
      </w:pPr>
      <w:r w:rsidRPr="0046073A">
        <w:t>In Austria, public authorities and social partners reported that information on CAP objectives and strategic planning is generally available and communicated through established channels, and they did not raise major concerns regarding basic transparency. They indicated that information is disseminated via official websites, networks and established communication channels, and that stakeholders can access documentation on CAP implementation and strategic choices. However, they acknowledged that the complexity of CAP rules and the technical nature of many documents pose challenges for some civil</w:t>
      </w:r>
      <w:r w:rsidRPr="0046073A">
        <w:noBreakHyphen/>
        <w:t>society organisations and for smaller agricultural stakeholders who lack specialised expertise or administrative capacity.</w:t>
      </w:r>
    </w:p>
    <w:p w:rsidRPr="0046073A" w:rsidR="008E2511" w:rsidP="008E2511" w:rsidRDefault="008E2511" w14:paraId="23D296C3" w14:textId="77777777">
      <w:pPr>
        <w:spacing w:before="120" w:after="120" w:line="360" w:lineRule="auto"/>
        <w:contextualSpacing/>
      </w:pPr>
      <w:r w:rsidRPr="0046073A">
        <w:t>Civil</w:t>
      </w:r>
      <w:r w:rsidRPr="0046073A">
        <w:noBreakHyphen/>
        <w:t>society and agri</w:t>
      </w:r>
      <w:r w:rsidRPr="0046073A">
        <w:noBreakHyphen/>
        <w:t>food chain actors suggested that broader communication efforts could improve public understanding of CAP objectives and the rationale behind environmental standards in Austria. They argued that many citizens have only a limited understanding of how CAP measures are designed and implemented, and that clearer communication about the aims and benefits of CAP interventions, including through outreach to youth and rural communities, would help make the policy more accessible and foster a better</w:t>
      </w:r>
      <w:r w:rsidRPr="0046073A">
        <w:noBreakHyphen/>
        <w:t>informed public debate on agriculture and rural development. They also noted that technical complexity and limited resources within some organisations can hinder the ability to fully engage with CAP information, reinforcing the need for more user</w:t>
      </w:r>
      <w:r w:rsidRPr="0046073A">
        <w:noBreakHyphen/>
        <w:t>friendly materials and targeted capacity</w:t>
      </w:r>
      <w:r w:rsidRPr="0046073A">
        <w:noBreakHyphen/>
        <w:t>building in Austria.</w:t>
      </w:r>
    </w:p>
    <w:p w:rsidRPr="0046073A" w:rsidR="008E2511" w:rsidP="008E2511" w:rsidRDefault="008E2511" w14:paraId="60EE8537" w14:textId="77777777">
      <w:pPr>
        <w:spacing w:before="120" w:after="120" w:line="360" w:lineRule="auto"/>
        <w:contextualSpacing/>
        <w:rPr>
          <w:u w:val="single"/>
        </w:rPr>
      </w:pPr>
    </w:p>
    <w:p w:rsidRPr="0046073A" w:rsidR="008E2511" w:rsidP="00654A12" w:rsidRDefault="008E2511" w14:paraId="397968AC" w14:textId="77777777">
      <w:pPr>
        <w:keepNext/>
        <w:keepLines/>
        <w:spacing w:before="120" w:after="120" w:line="360" w:lineRule="auto"/>
        <w:contextualSpacing/>
        <w:rPr>
          <w:b/>
          <w:bCs/>
          <w:u w:val="single"/>
        </w:rPr>
      </w:pPr>
      <w:r w:rsidRPr="0046073A">
        <w:rPr>
          <w:rFonts w:eastAsiaTheme="majorEastAsia"/>
          <w:b/>
          <w:bCs/>
          <w:u w:val="single"/>
        </w:rPr>
        <w:t>Ireland</w:t>
      </w:r>
    </w:p>
    <w:p w:rsidRPr="0046073A" w:rsidR="008E2511" w:rsidP="00654A12" w:rsidRDefault="008E2511" w14:paraId="01B15239" w14:textId="77777777">
      <w:pPr>
        <w:keepNext/>
        <w:keepLines/>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0AAC0FFB" w14:textId="77777777">
      <w:pPr>
        <w:numPr>
          <w:ilvl w:val="0"/>
          <w:numId w:val="77"/>
        </w:numPr>
        <w:spacing w:before="120" w:after="120" w:line="360" w:lineRule="auto"/>
        <w:contextualSpacing/>
        <w:rPr>
          <w:b/>
          <w:bCs/>
          <w:i/>
          <w:iCs/>
        </w:rPr>
      </w:pPr>
      <w:r w:rsidRPr="0046073A">
        <w:rPr>
          <w:b/>
          <w:bCs/>
          <w:i/>
          <w:iCs/>
        </w:rPr>
        <w:t>CAP documents formally accessible but difficult to understand</w:t>
      </w:r>
    </w:p>
    <w:p w:rsidRPr="0046073A" w:rsidR="008E2511" w:rsidP="008E2511" w:rsidRDefault="008E2511" w14:paraId="05EDB74D" w14:textId="77777777">
      <w:pPr>
        <w:numPr>
          <w:ilvl w:val="0"/>
          <w:numId w:val="77"/>
        </w:numPr>
        <w:spacing w:before="120" w:after="120" w:line="360" w:lineRule="auto"/>
        <w:contextualSpacing/>
        <w:rPr>
          <w:b/>
          <w:bCs/>
          <w:i/>
          <w:iCs/>
        </w:rPr>
      </w:pPr>
      <w:r w:rsidRPr="0046073A">
        <w:rPr>
          <w:b/>
          <w:bCs/>
          <w:i/>
          <w:iCs/>
        </w:rPr>
        <w:t>Technical complexity particularly affects smaller groups and older farmers</w:t>
      </w:r>
    </w:p>
    <w:p w:rsidRPr="0046073A" w:rsidR="008E2511" w:rsidP="008E2511" w:rsidRDefault="008E2511" w14:paraId="0B9DC867" w14:textId="77777777">
      <w:pPr>
        <w:numPr>
          <w:ilvl w:val="0"/>
          <w:numId w:val="77"/>
        </w:numPr>
        <w:spacing w:before="120" w:after="120" w:line="360" w:lineRule="auto"/>
        <w:contextualSpacing/>
        <w:rPr>
          <w:b/>
          <w:bCs/>
          <w:i/>
          <w:iCs/>
        </w:rPr>
      </w:pPr>
      <w:r w:rsidRPr="0046073A">
        <w:rPr>
          <w:b/>
          <w:bCs/>
          <w:i/>
          <w:iCs/>
        </w:rPr>
        <w:t>Limited dissemination of information through local structures</w:t>
      </w:r>
    </w:p>
    <w:p w:rsidRPr="0046073A" w:rsidR="008E2511" w:rsidP="008E2511" w:rsidRDefault="008E2511" w14:paraId="3F1DCDEB" w14:textId="77777777">
      <w:pPr>
        <w:numPr>
          <w:ilvl w:val="0"/>
          <w:numId w:val="77"/>
        </w:numPr>
        <w:spacing w:before="120" w:after="120" w:line="360" w:lineRule="auto"/>
        <w:contextualSpacing/>
        <w:rPr>
          <w:b/>
          <w:bCs/>
          <w:i/>
          <w:iCs/>
        </w:rPr>
      </w:pPr>
      <w:r w:rsidRPr="0046073A">
        <w:rPr>
          <w:b/>
          <w:bCs/>
          <w:i/>
          <w:iCs/>
        </w:rPr>
        <w:t>Public authorities acknowledge need for more user</w:t>
      </w:r>
      <w:r w:rsidRPr="0046073A">
        <w:rPr>
          <w:b/>
          <w:bCs/>
          <w:i/>
          <w:iCs/>
        </w:rPr>
        <w:noBreakHyphen/>
        <w:t>friendly guidance</w:t>
      </w:r>
    </w:p>
    <w:p w:rsidRPr="0046073A" w:rsidR="008E2511" w:rsidP="008E2511" w:rsidRDefault="008E2511" w14:paraId="757193A4" w14:textId="77777777">
      <w:pPr>
        <w:numPr>
          <w:ilvl w:val="0"/>
          <w:numId w:val="77"/>
        </w:numPr>
        <w:spacing w:before="120" w:after="120" w:line="360" w:lineRule="auto"/>
        <w:contextualSpacing/>
      </w:pPr>
      <w:r w:rsidRPr="0046073A">
        <w:rPr>
          <w:b/>
          <w:bCs/>
          <w:i/>
          <w:iCs/>
        </w:rPr>
        <w:t>Transparency adequate on paper, but comprehension remains a barrier</w:t>
      </w:r>
    </w:p>
    <w:p w:rsidRPr="0046073A" w:rsidR="008E2511" w:rsidP="008E2511" w:rsidRDefault="008E2511" w14:paraId="2139DEFC" w14:textId="77777777">
      <w:pPr>
        <w:spacing w:before="120" w:after="120" w:line="360" w:lineRule="auto"/>
        <w:ind w:left="720"/>
        <w:contextualSpacing/>
        <w:rPr>
          <w:b/>
          <w:bCs/>
        </w:rPr>
      </w:pPr>
    </w:p>
    <w:p w:rsidRPr="0046073A" w:rsidR="008E2511" w:rsidP="008E2511" w:rsidRDefault="008E2511" w14:paraId="442C2C4F" w14:textId="77777777">
      <w:pPr>
        <w:spacing w:before="120" w:after="120" w:line="360" w:lineRule="auto"/>
        <w:contextualSpacing/>
      </w:pPr>
      <w:r w:rsidRPr="0046073A">
        <w:t>Civil</w:t>
      </w:r>
      <w:r w:rsidRPr="0046073A">
        <w:noBreakHyphen/>
        <w:t>society stakeholders in Ireland reported that CAP</w:t>
      </w:r>
      <w:r w:rsidRPr="0046073A">
        <w:noBreakHyphen/>
        <w:t>related documents and policy information are available through official channels, but stressed that the technical complexity and volume of material can make it challenging, especially for smaller organisations and individual farmers, to fully understand all aspects of the policy. Trade</w:t>
      </w:r>
      <w:r w:rsidRPr="0046073A">
        <w:noBreakHyphen/>
        <w:t>union representatives highlighted that difficulties in accessing understandable information are particularly acute for older farmers, who may struggle with digital systems and regulatory language, affecting both compliance and participation in consultations.</w:t>
      </w:r>
    </w:p>
    <w:p w:rsidRPr="0046073A" w:rsidR="008E2511" w:rsidP="008E2511" w:rsidRDefault="008E2511" w14:paraId="6DACA677" w14:textId="77777777">
      <w:pPr>
        <w:spacing w:before="120" w:after="120" w:line="360" w:lineRule="auto"/>
        <w:contextualSpacing/>
      </w:pPr>
      <w:r w:rsidRPr="0046073A">
        <w:t>Retail and consumer stakeholders indicated that public information on CAP support schemes and on opportunities for young people in agriculture is not always disseminated effectively through local authorities or accessible media channels, limiting awareness among rural youth and the broader public. Public authorities acknowledged that more effort is needed to translate complex CAP rules into user</w:t>
      </w:r>
      <w:r w:rsidRPr="0046073A">
        <w:noBreakHyphen/>
        <w:t>friendly guidance and committed to improving communication, including via advisory services, networks and targeted outreach initiatives. Overall, stakeholders considered that while transparency in a formal sense is adequate, access to comprehensible information remains a barrier to meaningful civil</w:t>
      </w:r>
      <w:r w:rsidRPr="0046073A">
        <w:noBreakHyphen/>
        <w:t>society engagement in the CAP in Ireland.</w:t>
      </w:r>
    </w:p>
    <w:p w:rsidRPr="0046073A" w:rsidR="008E2511" w:rsidP="008E2511" w:rsidRDefault="008E2511" w14:paraId="137B2648" w14:textId="77777777">
      <w:pPr>
        <w:spacing w:before="120" w:after="120" w:line="360" w:lineRule="auto"/>
        <w:contextualSpacing/>
      </w:pPr>
    </w:p>
    <w:p w:rsidRPr="0046073A" w:rsidR="008E2511" w:rsidP="008E2511" w:rsidRDefault="008E2511" w14:paraId="76786627" w14:textId="77777777">
      <w:pPr>
        <w:spacing w:before="120" w:after="120" w:line="360" w:lineRule="auto"/>
        <w:contextualSpacing/>
        <w:rPr>
          <w:b/>
          <w:bCs/>
          <w:u w:val="single"/>
        </w:rPr>
      </w:pPr>
      <w:r w:rsidRPr="0046073A">
        <w:rPr>
          <w:rFonts w:eastAsiaTheme="majorEastAsia"/>
          <w:b/>
          <w:bCs/>
          <w:u w:val="single"/>
        </w:rPr>
        <w:t>Italy</w:t>
      </w:r>
    </w:p>
    <w:p w:rsidRPr="0046073A" w:rsidR="008E2511" w:rsidP="008E2511" w:rsidRDefault="008E2511" w14:paraId="03F3E9BF"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3F5AF65D" w14:textId="77777777">
      <w:pPr>
        <w:numPr>
          <w:ilvl w:val="0"/>
          <w:numId w:val="78"/>
        </w:numPr>
        <w:spacing w:before="120" w:after="120" w:line="360" w:lineRule="auto"/>
        <w:contextualSpacing/>
        <w:rPr>
          <w:b/>
          <w:bCs/>
          <w:i/>
          <w:iCs/>
        </w:rPr>
      </w:pPr>
      <w:r w:rsidRPr="0046073A">
        <w:rPr>
          <w:b/>
          <w:bCs/>
          <w:i/>
          <w:iCs/>
        </w:rPr>
        <w:t>CAP poorly understood by general public despite its central role</w:t>
      </w:r>
    </w:p>
    <w:p w:rsidRPr="0046073A" w:rsidR="008E2511" w:rsidP="008E2511" w:rsidRDefault="008E2511" w14:paraId="1FAA2D8C" w14:textId="77777777">
      <w:pPr>
        <w:numPr>
          <w:ilvl w:val="0"/>
          <w:numId w:val="78"/>
        </w:numPr>
        <w:spacing w:before="120" w:after="120" w:line="360" w:lineRule="auto"/>
        <w:contextualSpacing/>
        <w:rPr>
          <w:b/>
          <w:bCs/>
          <w:i/>
          <w:iCs/>
        </w:rPr>
      </w:pPr>
      <w:r w:rsidRPr="0046073A">
        <w:rPr>
          <w:b/>
          <w:bCs/>
          <w:i/>
          <w:iCs/>
        </w:rPr>
        <w:t>Official documents long, technical and inaccessible to non</w:t>
      </w:r>
      <w:r w:rsidRPr="0046073A">
        <w:rPr>
          <w:b/>
          <w:bCs/>
          <w:i/>
          <w:iCs/>
        </w:rPr>
        <w:noBreakHyphen/>
        <w:t>specialists</w:t>
      </w:r>
    </w:p>
    <w:p w:rsidRPr="0046073A" w:rsidR="008E2511" w:rsidP="008E2511" w:rsidRDefault="008E2511" w14:paraId="5EA20C94" w14:textId="77777777">
      <w:pPr>
        <w:numPr>
          <w:ilvl w:val="0"/>
          <w:numId w:val="78"/>
        </w:numPr>
        <w:spacing w:before="120" w:after="120" w:line="360" w:lineRule="auto"/>
        <w:contextualSpacing/>
        <w:rPr>
          <w:b/>
          <w:bCs/>
          <w:i/>
          <w:iCs/>
        </w:rPr>
      </w:pPr>
      <w:r w:rsidRPr="0046073A">
        <w:rPr>
          <w:b/>
          <w:bCs/>
          <w:i/>
          <w:iCs/>
        </w:rPr>
        <w:t>Misconceptions about CAP budget contribute to negative public perception</w:t>
      </w:r>
    </w:p>
    <w:p w:rsidRPr="0046073A" w:rsidR="008E2511" w:rsidP="008E2511" w:rsidRDefault="008E2511" w14:paraId="09C976DD" w14:textId="77777777">
      <w:pPr>
        <w:numPr>
          <w:ilvl w:val="0"/>
          <w:numId w:val="78"/>
        </w:numPr>
        <w:spacing w:before="120" w:after="120" w:line="360" w:lineRule="auto"/>
        <w:contextualSpacing/>
        <w:rPr>
          <w:b/>
          <w:bCs/>
          <w:i/>
          <w:iCs/>
        </w:rPr>
      </w:pPr>
      <w:r w:rsidRPr="0046073A">
        <w:rPr>
          <w:b/>
          <w:bCs/>
          <w:i/>
          <w:iCs/>
        </w:rPr>
        <w:t>Engagement hindered by limited agricultural knowledge outside sector</w:t>
      </w:r>
    </w:p>
    <w:p w:rsidRPr="0046073A" w:rsidR="008E2511" w:rsidP="008E2511" w:rsidRDefault="008E2511" w14:paraId="10E1C1BF" w14:textId="77777777">
      <w:pPr>
        <w:numPr>
          <w:ilvl w:val="0"/>
          <w:numId w:val="78"/>
        </w:numPr>
        <w:spacing w:before="120" w:after="120" w:line="360" w:lineRule="auto"/>
        <w:contextualSpacing/>
      </w:pPr>
      <w:r w:rsidRPr="0046073A">
        <w:rPr>
          <w:b/>
          <w:bCs/>
          <w:i/>
          <w:iCs/>
        </w:rPr>
        <w:t>Calls for clearer communication, media involvement and educational efforts</w:t>
      </w:r>
    </w:p>
    <w:p w:rsidRPr="0046073A" w:rsidR="008E2511" w:rsidP="008E2511" w:rsidRDefault="008E2511" w14:paraId="3FD27E79" w14:textId="77777777">
      <w:pPr>
        <w:spacing w:before="120" w:after="120" w:line="360" w:lineRule="auto"/>
        <w:ind w:left="720"/>
        <w:contextualSpacing/>
        <w:rPr>
          <w:b/>
          <w:bCs/>
        </w:rPr>
      </w:pPr>
    </w:p>
    <w:p w:rsidRPr="0046073A" w:rsidR="008E2511" w:rsidP="008E2511" w:rsidRDefault="008E2511" w14:paraId="094AC9BE" w14:textId="77777777">
      <w:pPr>
        <w:spacing w:before="120" w:after="120" w:line="360" w:lineRule="auto"/>
        <w:contextualSpacing/>
      </w:pPr>
      <w:r w:rsidRPr="0046073A">
        <w:t>In Italy, civil</w:t>
      </w:r>
      <w:r w:rsidRPr="0046073A">
        <w:noBreakHyphen/>
        <w:t>society organisations and trade unions observed that the CAP remains poorly understood by the general public, despite its central role in food security, rural development and environmental policy. They noted that official documents such as strategic plans and amendments are extensive and written in highly technical language, limiting the ability of non</w:t>
      </w:r>
      <w:r w:rsidRPr="0046073A">
        <w:noBreakHyphen/>
        <w:t>specialists to follow and contribute to debates. They suggested that better communication and simplification of messages are needed to explain why the CAP exists, what it delivers and how it affects consumers, workers and rural communities. Producer and cooperative organisations argued that misconceptions about the CAP budget in public opinion, including the perception that agricultural spending is too high, reflect a disconnect between urban society and the strategic role of agriculture. They stressed that CAP should be communicated not as a cost but as an investment in food security, environmental stewardship and social cohesion.</w:t>
      </w:r>
    </w:p>
    <w:p w:rsidRPr="0046073A" w:rsidR="008E2511" w:rsidP="008E2511" w:rsidRDefault="008E2511" w14:paraId="152A3313" w14:textId="77777777">
      <w:pPr>
        <w:spacing w:before="120" w:after="120" w:line="360" w:lineRule="auto"/>
        <w:contextualSpacing/>
      </w:pPr>
      <w:r w:rsidRPr="0046073A">
        <w:t>Social</w:t>
      </w:r>
      <w:r w:rsidRPr="0046073A">
        <w:noBreakHyphen/>
        <w:t>partner representatives indicated that although information on the CAP is available, it remains insufficiently intelligible for non</w:t>
      </w:r>
      <w:r w:rsidRPr="0046073A">
        <w:noBreakHyphen/>
        <w:t>specialists, reinforcing the perception that the policy is only for insiders. Producer organisations reported that civil</w:t>
      </w:r>
      <w:r w:rsidRPr="0046073A">
        <w:noBreakHyphen/>
        <w:t>society engagement is hindered by limited understanding of agriculture, often shaped by negative media narratives, and considered that information is only moderately accessible and still requires clearer dissemination. These observations led stakeholders to call for more user</w:t>
      </w:r>
      <w:r w:rsidRPr="0046073A">
        <w:noBreakHyphen/>
        <w:t>friendly communication tools, greater involvement of media and educational initiatives, and more active participation by research and training institutions in explaining the CAP’s role and impacts to a wider audience in Italy.</w:t>
      </w:r>
    </w:p>
    <w:p w:rsidRPr="0046073A" w:rsidR="008E2511" w:rsidP="008E2511" w:rsidRDefault="008E2511" w14:paraId="0EF62A76" w14:textId="77777777">
      <w:pPr>
        <w:spacing w:before="120" w:after="120" w:line="360" w:lineRule="auto"/>
        <w:contextualSpacing/>
      </w:pPr>
    </w:p>
    <w:p w:rsidRPr="0046073A" w:rsidR="008E2511" w:rsidP="008E2511" w:rsidRDefault="008E2511" w14:paraId="14C79A15" w14:textId="77777777">
      <w:pPr>
        <w:spacing w:before="120" w:after="120" w:line="360" w:lineRule="auto"/>
        <w:contextualSpacing/>
        <w:rPr>
          <w:b/>
          <w:bCs/>
          <w:u w:val="single"/>
        </w:rPr>
      </w:pPr>
      <w:r w:rsidRPr="0046073A">
        <w:rPr>
          <w:rFonts w:eastAsiaTheme="majorEastAsia"/>
          <w:b/>
          <w:bCs/>
          <w:u w:val="single"/>
        </w:rPr>
        <w:t>Romania</w:t>
      </w:r>
    </w:p>
    <w:p w:rsidRPr="0046073A" w:rsidR="008E2511" w:rsidP="008E2511" w:rsidRDefault="008E2511" w14:paraId="486EC75C"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5CE2E2F2" w14:textId="77777777">
      <w:pPr>
        <w:numPr>
          <w:ilvl w:val="0"/>
          <w:numId w:val="79"/>
        </w:numPr>
        <w:spacing w:before="120" w:after="120" w:line="360" w:lineRule="auto"/>
        <w:contextualSpacing/>
        <w:rPr>
          <w:b/>
          <w:bCs/>
          <w:i/>
          <w:iCs/>
        </w:rPr>
      </w:pPr>
      <w:r w:rsidRPr="0046073A">
        <w:rPr>
          <w:b/>
          <w:bCs/>
          <w:i/>
          <w:iCs/>
        </w:rPr>
        <w:t>CAP information accessible via official channels</w:t>
      </w:r>
    </w:p>
    <w:p w:rsidRPr="0046073A" w:rsidR="008E2511" w:rsidP="008E2511" w:rsidRDefault="008E2511" w14:paraId="0729458B" w14:textId="77777777">
      <w:pPr>
        <w:numPr>
          <w:ilvl w:val="0"/>
          <w:numId w:val="79"/>
        </w:numPr>
        <w:spacing w:before="120" w:after="120" w:line="360" w:lineRule="auto"/>
        <w:contextualSpacing/>
        <w:rPr>
          <w:b/>
          <w:bCs/>
          <w:i/>
          <w:iCs/>
        </w:rPr>
      </w:pPr>
      <w:r w:rsidRPr="0046073A">
        <w:rPr>
          <w:b/>
          <w:bCs/>
          <w:i/>
          <w:iCs/>
        </w:rPr>
        <w:t>Transparency not seen as a major issue</w:t>
      </w:r>
    </w:p>
    <w:p w:rsidRPr="0046073A" w:rsidR="008E2511" w:rsidP="008E2511" w:rsidRDefault="008E2511" w14:paraId="555DA0FD" w14:textId="77777777">
      <w:pPr>
        <w:numPr>
          <w:ilvl w:val="0"/>
          <w:numId w:val="79"/>
        </w:numPr>
        <w:spacing w:before="120" w:after="120" w:line="360" w:lineRule="auto"/>
        <w:contextualSpacing/>
        <w:rPr>
          <w:b/>
          <w:bCs/>
          <w:i/>
          <w:iCs/>
        </w:rPr>
      </w:pPr>
      <w:r w:rsidRPr="0046073A">
        <w:rPr>
          <w:b/>
          <w:bCs/>
          <w:i/>
          <w:iCs/>
        </w:rPr>
        <w:t>Complexity of rules remains a barrier for smaller organisations and farmers</w:t>
      </w:r>
    </w:p>
    <w:p w:rsidRPr="0046073A" w:rsidR="008E2511" w:rsidP="008E2511" w:rsidRDefault="008E2511" w14:paraId="03F5EC4C" w14:textId="77777777">
      <w:pPr>
        <w:numPr>
          <w:ilvl w:val="0"/>
          <w:numId w:val="79"/>
        </w:numPr>
        <w:spacing w:before="120" w:after="120" w:line="360" w:lineRule="auto"/>
        <w:contextualSpacing/>
        <w:rPr>
          <w:b/>
          <w:bCs/>
          <w:i/>
          <w:iCs/>
        </w:rPr>
      </w:pPr>
      <w:r w:rsidRPr="0046073A">
        <w:rPr>
          <w:b/>
          <w:bCs/>
          <w:i/>
          <w:iCs/>
        </w:rPr>
        <w:t>Public awareness insufficient, especially for youth</w:t>
      </w:r>
    </w:p>
    <w:p w:rsidRPr="0046073A" w:rsidR="008E2511" w:rsidP="008E2511" w:rsidRDefault="008E2511" w14:paraId="0C76BFAF" w14:textId="77777777">
      <w:pPr>
        <w:numPr>
          <w:ilvl w:val="0"/>
          <w:numId w:val="79"/>
        </w:numPr>
        <w:spacing w:before="120" w:after="120" w:line="360" w:lineRule="auto"/>
        <w:contextualSpacing/>
      </w:pPr>
      <w:r w:rsidRPr="0046073A">
        <w:rPr>
          <w:b/>
          <w:bCs/>
          <w:i/>
          <w:iCs/>
        </w:rPr>
        <w:t>Calls for targeted communication and user</w:t>
      </w:r>
      <w:r w:rsidRPr="0046073A">
        <w:rPr>
          <w:b/>
          <w:bCs/>
          <w:i/>
          <w:iCs/>
        </w:rPr>
        <w:noBreakHyphen/>
        <w:t>friendly materials</w:t>
      </w:r>
    </w:p>
    <w:p w:rsidRPr="0046073A" w:rsidR="008E2511" w:rsidP="008E2511" w:rsidRDefault="008E2511" w14:paraId="42A44629" w14:textId="77777777">
      <w:pPr>
        <w:spacing w:before="120" w:after="120" w:line="360" w:lineRule="auto"/>
        <w:ind w:left="720"/>
        <w:contextualSpacing/>
        <w:rPr>
          <w:b/>
          <w:bCs/>
        </w:rPr>
      </w:pPr>
    </w:p>
    <w:p w:rsidRPr="0046073A" w:rsidR="008E2511" w:rsidP="008E2511" w:rsidRDefault="008E2511" w14:paraId="33246577" w14:textId="77777777">
      <w:pPr>
        <w:spacing w:before="120" w:after="120" w:line="360" w:lineRule="auto"/>
        <w:contextualSpacing/>
      </w:pPr>
      <w:r w:rsidRPr="0046073A">
        <w:t>Civil</w:t>
      </w:r>
      <w:r w:rsidRPr="0046073A">
        <w:noBreakHyphen/>
        <w:t>society actors in Romania reported that information on CAP objectives and instruments is generally accessible and publicly available, with public authorities emphasising that official websites, online consultations and documents provide detailed descriptions of measures and needs assessments. The written submission from a cooperative representative confirmed that information on the CAP is accessible and relevant, indicating that basic transparency of documentation is not a major obstacle for stakeholders in Romania.</w:t>
      </w:r>
    </w:p>
    <w:p w:rsidRPr="0046073A" w:rsidR="008E2511" w:rsidP="008E2511" w:rsidRDefault="008E2511" w14:paraId="16556684" w14:textId="77777777">
      <w:pPr>
        <w:spacing w:before="120" w:after="120" w:line="360" w:lineRule="auto"/>
        <w:contextualSpacing/>
      </w:pPr>
      <w:r w:rsidRPr="0046073A">
        <w:t>Nevertheless, several organisations observed that the technical complexity of CAP regulations and the volume of documents make it challenging for smaller civil</w:t>
      </w:r>
      <w:r w:rsidRPr="0046073A">
        <w:noBreakHyphen/>
        <w:t>society organisations and ordinary farmers to fully understand all aspects of the policy. Consumer representatives underlined that public information on CAP support schemes and opportunities for young people in agriculture is insufficiently disseminated through local authorities and media channels accessible to rural youth, limiting awareness and uptake of available measures. These concerns suggest that, beyond formal accessibility, targeted communication and user</w:t>
      </w:r>
      <w:r w:rsidRPr="0046073A">
        <w:noBreakHyphen/>
        <w:t>friendly explanatory materials would be beneficial for deepening civil</w:t>
      </w:r>
      <w:r w:rsidRPr="0046073A">
        <w:noBreakHyphen/>
        <w:t>society engagement with the CAP in Romania.</w:t>
      </w:r>
    </w:p>
    <w:p w:rsidRPr="0046073A" w:rsidR="008E2511" w:rsidP="008E2511" w:rsidRDefault="008E2511" w14:paraId="654A9916" w14:textId="77777777">
      <w:pPr>
        <w:spacing w:before="120" w:after="120" w:line="360" w:lineRule="auto"/>
        <w:contextualSpacing/>
      </w:pPr>
    </w:p>
    <w:p w:rsidRPr="0046073A" w:rsidR="008E2511" w:rsidP="00654A12" w:rsidRDefault="008E2511" w14:paraId="79DFD79A" w14:textId="77777777">
      <w:pPr>
        <w:keepNext/>
        <w:spacing w:before="120" w:after="120" w:line="360" w:lineRule="auto"/>
        <w:contextualSpacing/>
        <w:rPr>
          <w:b/>
          <w:bCs/>
          <w:u w:val="single"/>
        </w:rPr>
      </w:pPr>
      <w:r w:rsidRPr="0046073A">
        <w:rPr>
          <w:rFonts w:eastAsiaTheme="majorEastAsia"/>
          <w:b/>
          <w:bCs/>
          <w:u w:val="single"/>
        </w:rPr>
        <w:t>Spain</w:t>
      </w:r>
    </w:p>
    <w:p w:rsidRPr="0046073A" w:rsidR="008E2511" w:rsidP="00654A12" w:rsidRDefault="008E2511" w14:paraId="1B5F1D64" w14:textId="77777777">
      <w:pPr>
        <w:keepNext/>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2AF75547" w14:textId="77777777">
      <w:pPr>
        <w:numPr>
          <w:ilvl w:val="0"/>
          <w:numId w:val="80"/>
        </w:numPr>
        <w:spacing w:before="120" w:after="120" w:line="360" w:lineRule="auto"/>
        <w:contextualSpacing/>
        <w:rPr>
          <w:b/>
          <w:bCs/>
          <w:i/>
          <w:iCs/>
        </w:rPr>
      </w:pPr>
      <w:r w:rsidRPr="0046073A">
        <w:rPr>
          <w:b/>
          <w:bCs/>
          <w:i/>
          <w:iCs/>
        </w:rPr>
        <w:t>CAP documents accessible but highly technical and lengthy</w:t>
      </w:r>
    </w:p>
    <w:p w:rsidRPr="0046073A" w:rsidR="008E2511" w:rsidP="008E2511" w:rsidRDefault="008E2511" w14:paraId="6D8F575D" w14:textId="77777777">
      <w:pPr>
        <w:numPr>
          <w:ilvl w:val="0"/>
          <w:numId w:val="80"/>
        </w:numPr>
        <w:spacing w:before="120" w:after="120" w:line="360" w:lineRule="auto"/>
        <w:contextualSpacing/>
        <w:rPr>
          <w:b/>
          <w:bCs/>
          <w:i/>
          <w:iCs/>
        </w:rPr>
      </w:pPr>
      <w:r w:rsidRPr="0046073A">
        <w:rPr>
          <w:b/>
          <w:bCs/>
          <w:i/>
          <w:iCs/>
        </w:rPr>
        <w:t>Smaller organisations struggle with analytical and administrative burden</w:t>
      </w:r>
    </w:p>
    <w:p w:rsidRPr="0046073A" w:rsidR="008E2511" w:rsidP="008E2511" w:rsidRDefault="008E2511" w14:paraId="2F176B12" w14:textId="77777777">
      <w:pPr>
        <w:numPr>
          <w:ilvl w:val="0"/>
          <w:numId w:val="80"/>
        </w:numPr>
        <w:spacing w:before="120" w:after="120" w:line="360" w:lineRule="auto"/>
        <w:contextualSpacing/>
        <w:rPr>
          <w:b/>
          <w:bCs/>
          <w:i/>
          <w:iCs/>
        </w:rPr>
      </w:pPr>
      <w:r w:rsidRPr="0046073A">
        <w:rPr>
          <w:b/>
          <w:bCs/>
          <w:i/>
          <w:iCs/>
        </w:rPr>
        <w:t>Need for more tailored, user</w:t>
      </w:r>
      <w:r w:rsidRPr="0046073A">
        <w:rPr>
          <w:b/>
          <w:bCs/>
          <w:i/>
          <w:iCs/>
        </w:rPr>
        <w:noBreakHyphen/>
        <w:t>friendly materials</w:t>
      </w:r>
    </w:p>
    <w:p w:rsidRPr="0046073A" w:rsidR="008E2511" w:rsidP="008E2511" w:rsidRDefault="008E2511" w14:paraId="307354C0" w14:textId="77777777">
      <w:pPr>
        <w:numPr>
          <w:ilvl w:val="0"/>
          <w:numId w:val="80"/>
        </w:numPr>
        <w:spacing w:before="120" w:after="120" w:line="360" w:lineRule="auto"/>
        <w:contextualSpacing/>
        <w:rPr>
          <w:b/>
          <w:bCs/>
          <w:i/>
          <w:iCs/>
        </w:rPr>
      </w:pPr>
      <w:r w:rsidRPr="0046073A">
        <w:rPr>
          <w:b/>
          <w:bCs/>
          <w:i/>
          <w:iCs/>
        </w:rPr>
        <w:t>Larger actors better able to engage, creating representational imbalances</w:t>
      </w:r>
    </w:p>
    <w:p w:rsidRPr="0046073A" w:rsidR="008E2511" w:rsidP="008E2511" w:rsidRDefault="008E2511" w14:paraId="538720F7" w14:textId="77777777">
      <w:pPr>
        <w:numPr>
          <w:ilvl w:val="0"/>
          <w:numId w:val="80"/>
        </w:numPr>
        <w:spacing w:before="120" w:after="120" w:line="360" w:lineRule="auto"/>
        <w:contextualSpacing/>
        <w:rPr>
          <w:b/>
          <w:bCs/>
          <w:i/>
          <w:iCs/>
        </w:rPr>
      </w:pPr>
      <w:r w:rsidRPr="0046073A">
        <w:rPr>
          <w:b/>
          <w:bCs/>
          <w:i/>
          <w:iCs/>
        </w:rPr>
        <w:t>Intermediary organisations seen as essential for interpreting complex rules</w:t>
      </w:r>
    </w:p>
    <w:p w:rsidRPr="0046073A" w:rsidR="008E2511" w:rsidP="008E2511" w:rsidRDefault="008E2511" w14:paraId="02088E0F" w14:textId="77777777">
      <w:pPr>
        <w:spacing w:before="120" w:after="120" w:line="360" w:lineRule="auto"/>
        <w:ind w:left="720"/>
        <w:contextualSpacing/>
        <w:rPr>
          <w:b/>
          <w:bCs/>
          <w:i/>
          <w:iCs/>
        </w:rPr>
      </w:pPr>
    </w:p>
    <w:p w:rsidRPr="0046073A" w:rsidR="008E2511" w:rsidP="008E2511" w:rsidRDefault="008E2511" w14:paraId="1D3E7F43" w14:textId="77777777">
      <w:pPr>
        <w:spacing w:before="120" w:after="120" w:line="360" w:lineRule="auto"/>
        <w:contextualSpacing/>
      </w:pPr>
      <w:r w:rsidRPr="0046073A">
        <w:t>In Spain, trade unions, civil</w:t>
      </w:r>
      <w:r w:rsidRPr="0046073A">
        <w:noBreakHyphen/>
        <w:t>society organisations and regional authorities highlighted that CAP policy documents, including strategic plans and regulatory frameworks, are often technically complex and voluminous, making it difficult for smaller organisations with limited administrative or analytical capacity to engage fully in consultation processes. They identified access to understandable information as a key barrier to effective participation and noted that the diversity of production models at national level further complicates efforts to interpret how specific provisions will affect different territories or groups.</w:t>
      </w:r>
    </w:p>
    <w:p w:rsidRPr="0046073A" w:rsidR="008E2511" w:rsidP="008E2511" w:rsidRDefault="008E2511" w14:paraId="01A4EE76" w14:textId="77777777">
      <w:pPr>
        <w:spacing w:before="120" w:after="120" w:line="360" w:lineRule="auto"/>
        <w:contextualSpacing/>
      </w:pPr>
      <w:r w:rsidRPr="0046073A">
        <w:t>National public authorities stated that transparency is a priority for both the European Commission and the Spanish government, and emphasised that information on CAP objectives and instruments is made publicly accessible, with efforts undertaken to ensure clear and timely communication. They acknowledged, however, that the volume and technical nature of documentation can be challenging and that continued efforts are needed to improve the user</w:t>
      </w:r>
      <w:r w:rsidRPr="0046073A">
        <w:noBreakHyphen/>
        <w:t>friendliness of communication materials.</w:t>
      </w:r>
    </w:p>
    <w:p w:rsidRPr="0046073A" w:rsidR="008E2511" w:rsidP="008E2511" w:rsidRDefault="008E2511" w14:paraId="2F5CC311" w14:textId="77777777">
      <w:pPr>
        <w:spacing w:before="120" w:after="120" w:line="360" w:lineRule="auto"/>
        <w:contextualSpacing/>
      </w:pPr>
      <w:r w:rsidRPr="0046073A">
        <w:t>Social partners and civil</w:t>
      </w:r>
      <w:r w:rsidRPr="0046073A">
        <w:noBreakHyphen/>
        <w:t>society organisations stressed that limited capacity to process complex information can reduce the effectiveness of their participation and potentially lead to uneven representation of interests, where larger organisations with dedicated staff are better able to engage. They called for more user</w:t>
      </w:r>
      <w:r w:rsidRPr="0046073A">
        <w:noBreakHyphen/>
        <w:t>friendly communication tools, summarised materials and explanatory guidance tailored to different audiences, as well as support for intermediary organisations that can translate complex regulations into practical information for farmers and rural actors.</w:t>
      </w:r>
    </w:p>
    <w:p w:rsidRPr="00D43636" w:rsidR="00B66E3F" w:rsidP="008E2511" w:rsidRDefault="008E2511" w14:paraId="391EEDAF" w14:textId="14B41E60">
      <w:pPr>
        <w:spacing w:before="120" w:after="120" w:line="360" w:lineRule="auto"/>
        <w:rPr>
          <w:lang w:val="en-GB"/>
        </w:rPr>
      </w:pPr>
      <w:r w:rsidRPr="0046073A">
        <w:t>Several stakeholders proposed that sectoral organisations, advisory services and local administrations should play an enhanced role in disseminating CAP information and explaining policy changes and technical requirements to beneficiaries. They argued that better</w:t>
      </w:r>
      <w:r w:rsidRPr="0046073A">
        <w:noBreakHyphen/>
        <w:t>resourced intermediary organisations could help bridge the gap between complex regulations and on</w:t>
      </w:r>
      <w:r w:rsidRPr="0046073A">
        <w:noBreakHyphen/>
        <w:t>the</w:t>
      </w:r>
      <w:r w:rsidRPr="0046073A">
        <w:noBreakHyphen/>
        <w:t>ground implementation, and suggested that building trust and ensuring that farmers perceive policies as fair, coherent and accessible are crucial for the effective uptake of measures.</w:t>
      </w:r>
    </w:p>
    <w:p w:rsidRPr="00D43636" w:rsidR="008E2511" w:rsidP="008E2511" w:rsidRDefault="008E2511" w14:paraId="0F06AF44" w14:textId="77777777">
      <w:pPr>
        <w:spacing w:before="120" w:after="120" w:line="360" w:lineRule="auto"/>
        <w:rPr>
          <w:lang w:val="en-GB"/>
        </w:rPr>
      </w:pPr>
    </w:p>
    <w:p w:rsidRPr="004F3938" w:rsidR="00B66E3F" w:rsidP="005F10AA" w:rsidRDefault="00B66E3F" w14:paraId="2E3CFBE9" w14:textId="7160CA80">
      <w:pPr>
        <w:pStyle w:val="Heading2"/>
        <w:spacing w:before="120" w:after="120" w:line="360" w:lineRule="auto"/>
        <w:ind w:left="720"/>
        <w:rPr>
          <w:i/>
          <w:iCs/>
          <w:lang w:val="en-GB"/>
        </w:rPr>
      </w:pPr>
      <w:bookmarkStart w:name="_Toc224750064" w:id="53"/>
      <w:r w:rsidRPr="004F3938">
        <w:rPr>
          <w:i/>
          <w:iCs/>
          <w:lang w:val="en-GB"/>
        </w:rPr>
        <w:t>Improving Future Civil Society Engagement in CAP</w:t>
      </w:r>
      <w:bookmarkEnd w:id="53"/>
    </w:p>
    <w:p w:rsidRPr="0046073A" w:rsidR="008E2511" w:rsidP="005F10AA" w:rsidRDefault="008E2511" w14:paraId="75E98BE5" w14:textId="77777777">
      <w:pPr>
        <w:keepNext/>
        <w:spacing w:before="120" w:after="120" w:line="360" w:lineRule="auto"/>
        <w:contextualSpacing/>
        <w:rPr>
          <w:b/>
          <w:bCs/>
          <w:u w:val="single"/>
        </w:rPr>
      </w:pPr>
      <w:r w:rsidRPr="0046073A">
        <w:rPr>
          <w:rFonts w:eastAsiaTheme="majorEastAsia"/>
          <w:b/>
          <w:bCs/>
          <w:u w:val="single"/>
        </w:rPr>
        <w:t>Austria</w:t>
      </w:r>
    </w:p>
    <w:p w:rsidRPr="0046073A" w:rsidR="008E2511" w:rsidP="005F10AA" w:rsidRDefault="008E2511" w14:paraId="1BA8C7EE" w14:textId="77777777">
      <w:pPr>
        <w:keepNext/>
        <w:spacing w:before="120" w:after="120" w:line="360" w:lineRule="auto"/>
        <w:contextualSpacing/>
        <w:rPr>
          <w:b/>
          <w:bCs/>
          <w:i/>
          <w:iCs/>
        </w:rPr>
      </w:pPr>
      <w:r w:rsidRPr="0046073A">
        <w:rPr>
          <w:rFonts w:eastAsiaTheme="majorEastAsia"/>
          <w:b/>
          <w:bCs/>
          <w:i/>
          <w:iCs/>
        </w:rPr>
        <w:t>In brief:</w:t>
      </w:r>
    </w:p>
    <w:p w:rsidRPr="0046073A" w:rsidR="008E2511" w:rsidP="005F10AA" w:rsidRDefault="008E2511" w14:paraId="350AB321" w14:textId="77777777">
      <w:pPr>
        <w:keepNext/>
        <w:numPr>
          <w:ilvl w:val="0"/>
          <w:numId w:val="81"/>
        </w:numPr>
        <w:spacing w:before="120" w:after="120" w:line="360" w:lineRule="auto"/>
        <w:contextualSpacing/>
        <w:rPr>
          <w:b/>
          <w:bCs/>
          <w:i/>
          <w:iCs/>
        </w:rPr>
      </w:pPr>
      <w:r w:rsidRPr="0046073A">
        <w:rPr>
          <w:b/>
          <w:bCs/>
          <w:i/>
          <w:iCs/>
        </w:rPr>
        <w:t>Need for clearer communication on how input is integrated into final decisions</w:t>
      </w:r>
    </w:p>
    <w:p w:rsidRPr="0046073A" w:rsidR="008E2511" w:rsidP="008E2511" w:rsidRDefault="008E2511" w14:paraId="7686BF45" w14:textId="77777777">
      <w:pPr>
        <w:numPr>
          <w:ilvl w:val="0"/>
          <w:numId w:val="81"/>
        </w:numPr>
        <w:spacing w:before="120" w:after="120" w:line="360" w:lineRule="auto"/>
        <w:contextualSpacing/>
        <w:rPr>
          <w:b/>
          <w:bCs/>
          <w:i/>
          <w:iCs/>
        </w:rPr>
      </w:pPr>
      <w:r w:rsidRPr="0046073A">
        <w:rPr>
          <w:b/>
          <w:bCs/>
          <w:i/>
          <w:iCs/>
        </w:rPr>
        <w:t>Value of continued involvement of research bodies, monitoring committees and advisory boards</w:t>
      </w:r>
    </w:p>
    <w:p w:rsidRPr="0046073A" w:rsidR="008E2511" w:rsidP="008E2511" w:rsidRDefault="008E2511" w14:paraId="2A64A271" w14:textId="77777777">
      <w:pPr>
        <w:numPr>
          <w:ilvl w:val="0"/>
          <w:numId w:val="81"/>
        </w:numPr>
        <w:spacing w:before="120" w:after="120" w:line="360" w:lineRule="auto"/>
        <w:contextualSpacing/>
        <w:rPr>
          <w:b/>
          <w:bCs/>
          <w:i/>
          <w:iCs/>
        </w:rPr>
      </w:pPr>
      <w:r w:rsidRPr="0046073A">
        <w:rPr>
          <w:b/>
          <w:bCs/>
          <w:i/>
          <w:iCs/>
        </w:rPr>
        <w:t>Calls for validation mechanisms (surveys, closing meetings) with farmers and stakeholders</w:t>
      </w:r>
    </w:p>
    <w:p w:rsidRPr="0046073A" w:rsidR="008E2511" w:rsidP="008E2511" w:rsidRDefault="008E2511" w14:paraId="71B8A3F0" w14:textId="77777777">
      <w:pPr>
        <w:numPr>
          <w:ilvl w:val="0"/>
          <w:numId w:val="81"/>
        </w:numPr>
        <w:spacing w:before="120" w:after="120" w:line="360" w:lineRule="auto"/>
        <w:contextualSpacing/>
        <w:rPr>
          <w:b/>
          <w:bCs/>
          <w:i/>
          <w:iCs/>
        </w:rPr>
      </w:pPr>
      <w:r w:rsidRPr="0046073A">
        <w:rPr>
          <w:b/>
          <w:bCs/>
          <w:i/>
          <w:iCs/>
        </w:rPr>
        <w:t>Importance of addressing resource constraints for smaller organisations</w:t>
      </w:r>
    </w:p>
    <w:p w:rsidRPr="0046073A" w:rsidR="008E2511" w:rsidP="008E2511" w:rsidRDefault="008E2511" w14:paraId="537614B0" w14:textId="77777777">
      <w:pPr>
        <w:numPr>
          <w:ilvl w:val="0"/>
          <w:numId w:val="81"/>
        </w:numPr>
        <w:spacing w:before="120" w:after="120" w:line="360" w:lineRule="auto"/>
        <w:contextualSpacing/>
        <w:rPr>
          <w:b/>
          <w:bCs/>
          <w:i/>
          <w:iCs/>
        </w:rPr>
      </w:pPr>
      <w:r w:rsidRPr="0046073A">
        <w:rPr>
          <w:b/>
          <w:bCs/>
          <w:i/>
          <w:iCs/>
        </w:rPr>
        <w:t>Recommendation to continue and expand youth</w:t>
      </w:r>
      <w:r w:rsidRPr="0046073A">
        <w:rPr>
          <w:b/>
          <w:bCs/>
          <w:i/>
          <w:iCs/>
        </w:rPr>
        <w:noBreakHyphen/>
        <w:t>organisation engagement</w:t>
      </w:r>
    </w:p>
    <w:p w:rsidRPr="0046073A" w:rsidR="008E2511" w:rsidP="008E2511" w:rsidRDefault="008E2511" w14:paraId="7404905B" w14:textId="77777777">
      <w:pPr>
        <w:numPr>
          <w:ilvl w:val="0"/>
          <w:numId w:val="81"/>
        </w:numPr>
        <w:spacing w:before="120" w:after="120" w:line="360" w:lineRule="auto"/>
        <w:contextualSpacing/>
      </w:pPr>
      <w:r w:rsidRPr="0046073A">
        <w:rPr>
          <w:b/>
          <w:bCs/>
          <w:i/>
          <w:iCs/>
        </w:rPr>
        <w:t>Clarifying roles within consultation structures to enhance effectiveness</w:t>
      </w:r>
    </w:p>
    <w:p w:rsidRPr="0046073A" w:rsidR="008E2511" w:rsidP="008E2511" w:rsidRDefault="008E2511" w14:paraId="6E22ECE4" w14:textId="77777777">
      <w:pPr>
        <w:spacing w:before="120" w:after="120" w:line="360" w:lineRule="auto"/>
        <w:ind w:left="720"/>
        <w:contextualSpacing/>
        <w:rPr>
          <w:b/>
          <w:bCs/>
        </w:rPr>
      </w:pPr>
    </w:p>
    <w:p w:rsidRPr="005F10AA" w:rsidR="008E2511" w:rsidP="008E2511" w:rsidRDefault="008E2511" w14:paraId="4CE6CE27" w14:textId="77777777">
      <w:pPr>
        <w:spacing w:before="120" w:after="120" w:line="360" w:lineRule="auto"/>
        <w:contextualSpacing/>
        <w:rPr>
          <w:spacing w:val="-4"/>
        </w:rPr>
      </w:pPr>
      <w:r w:rsidRPr="005F10AA">
        <w:rPr>
          <w:spacing w:val="-4"/>
        </w:rPr>
        <w:t>Stakeholders in Austria proposed several avenues for improving civil</w:t>
      </w:r>
      <w:r w:rsidRPr="005F10AA">
        <w:rPr>
          <w:spacing w:val="-4"/>
        </w:rPr>
        <w:noBreakHyphen/>
        <w:t>society engagement in future CAP programming and implementation. Public authorities suggested that, while consultation structures are comprehensive, transparency regarding final political decisions could be improved by more clearly communicating how stakeholder input has been considered and integrated, thereby strengthening trust in the process. They also indicated that continued involvement of research institutions, monitoring committees and thematic advisory boards would support evidence</w:t>
      </w:r>
      <w:r w:rsidRPr="005F10AA">
        <w:rPr>
          <w:spacing w:val="-4"/>
        </w:rPr>
        <w:noBreakHyphen/>
        <w:t>based dialogue on CAP reforms in Austria.</w:t>
      </w:r>
    </w:p>
    <w:p w:rsidRPr="0046073A" w:rsidR="008E2511" w:rsidP="008E2511" w:rsidRDefault="008E2511" w14:paraId="4D7F9A97" w14:textId="77777777">
      <w:pPr>
        <w:spacing w:before="120" w:after="120" w:line="360" w:lineRule="auto"/>
        <w:contextualSpacing/>
      </w:pPr>
      <w:r w:rsidRPr="0046073A">
        <w:t>Civil</w:t>
      </w:r>
      <w:r w:rsidRPr="0046073A">
        <w:noBreakHyphen/>
        <w:t>society and agri</w:t>
      </w:r>
      <w:r w:rsidRPr="0046073A">
        <w:noBreakHyphen/>
        <w:t>food chain actors recommended that future consultation processes in Austria include mechanisms for validating outcomes with farmers and other stakeholders, such as surveys or closing round</w:t>
      </w:r>
      <w:r w:rsidRPr="0046073A">
        <w:noBreakHyphen/>
        <w:t>table meetings, and that more attention be given to addressing resource constraints in smaller organisations through targeted support and capacity</w:t>
      </w:r>
      <w:r w:rsidRPr="0046073A">
        <w:noBreakHyphen/>
        <w:t>building. They emphasised the positive experience of engaging youth organisations and proposed that similar efforts continue and expand, ensuring that younger generations have opportunities to learn about the CAP and contribute to shaping agricultural and rural</w:t>
      </w:r>
      <w:r w:rsidRPr="0046073A">
        <w:noBreakHyphen/>
        <w:t>development policy. Social</w:t>
      </w:r>
      <w:r w:rsidRPr="0046073A">
        <w:noBreakHyphen/>
        <w:t>partner organisations also noted that clarifying roles and expectations within consultation structures could enhance the effectiveness of civil</w:t>
      </w:r>
      <w:r w:rsidRPr="0046073A">
        <w:noBreakHyphen/>
        <w:t>society engagement, ensuring that those representing large constituencies of producers or workers in Austria are able to provide focused input on decisions with significant socio</w:t>
      </w:r>
      <w:r w:rsidRPr="0046073A">
        <w:noBreakHyphen/>
        <w:t>economic implications.</w:t>
      </w:r>
      <w:r w:rsidRPr="0046073A">
        <w:br/>
      </w:r>
    </w:p>
    <w:p w:rsidRPr="0046073A" w:rsidR="008E2511" w:rsidP="008E2511" w:rsidRDefault="008E2511" w14:paraId="335A6654" w14:textId="77777777">
      <w:pPr>
        <w:spacing w:before="120" w:after="120" w:line="360" w:lineRule="auto"/>
        <w:contextualSpacing/>
        <w:rPr>
          <w:b/>
          <w:bCs/>
          <w:u w:val="single"/>
        </w:rPr>
      </w:pPr>
      <w:r w:rsidRPr="0046073A">
        <w:rPr>
          <w:rFonts w:eastAsiaTheme="majorEastAsia"/>
          <w:b/>
          <w:bCs/>
          <w:u w:val="single"/>
        </w:rPr>
        <w:t>Ireland</w:t>
      </w:r>
    </w:p>
    <w:p w:rsidRPr="0046073A" w:rsidR="008E2511" w:rsidP="008E2511" w:rsidRDefault="008E2511" w14:paraId="2E146554"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5F8025EC" w14:textId="77777777">
      <w:pPr>
        <w:numPr>
          <w:ilvl w:val="0"/>
          <w:numId w:val="82"/>
        </w:numPr>
        <w:spacing w:before="120" w:after="120" w:line="360" w:lineRule="auto"/>
        <w:contextualSpacing/>
        <w:rPr>
          <w:b/>
          <w:bCs/>
          <w:i/>
          <w:iCs/>
        </w:rPr>
      </w:pPr>
      <w:r w:rsidRPr="0046073A">
        <w:rPr>
          <w:b/>
          <w:bCs/>
          <w:i/>
          <w:iCs/>
        </w:rPr>
        <w:t>Need for structured exchange with EU institutions</w:t>
      </w:r>
    </w:p>
    <w:p w:rsidRPr="0046073A" w:rsidR="008E2511" w:rsidP="008E2511" w:rsidRDefault="008E2511" w14:paraId="523BC9D7" w14:textId="77777777">
      <w:pPr>
        <w:numPr>
          <w:ilvl w:val="0"/>
          <w:numId w:val="82"/>
        </w:numPr>
        <w:spacing w:before="120" w:after="120" w:line="360" w:lineRule="auto"/>
        <w:contextualSpacing/>
        <w:rPr>
          <w:b/>
          <w:bCs/>
          <w:i/>
          <w:iCs/>
        </w:rPr>
      </w:pPr>
      <w:r w:rsidRPr="0046073A">
        <w:rPr>
          <w:b/>
          <w:bCs/>
          <w:i/>
          <w:iCs/>
        </w:rPr>
        <w:t>Support requested for analytical work needed to engage with complex CAP proposals</w:t>
      </w:r>
    </w:p>
    <w:p w:rsidRPr="0046073A" w:rsidR="008E2511" w:rsidP="008E2511" w:rsidRDefault="008E2511" w14:paraId="5ABB27A7" w14:textId="77777777">
      <w:pPr>
        <w:numPr>
          <w:ilvl w:val="0"/>
          <w:numId w:val="82"/>
        </w:numPr>
        <w:spacing w:before="120" w:after="120" w:line="360" w:lineRule="auto"/>
        <w:contextualSpacing/>
        <w:rPr>
          <w:b/>
          <w:bCs/>
          <w:i/>
          <w:iCs/>
        </w:rPr>
      </w:pPr>
      <w:r w:rsidRPr="0046073A">
        <w:rPr>
          <w:b/>
          <w:bCs/>
          <w:i/>
          <w:iCs/>
        </w:rPr>
        <w:t>Desire for clearer feedback on how input influences decisions</w:t>
      </w:r>
    </w:p>
    <w:p w:rsidRPr="0046073A" w:rsidR="008E2511" w:rsidP="008E2511" w:rsidRDefault="008E2511" w14:paraId="58ED16BF" w14:textId="77777777">
      <w:pPr>
        <w:numPr>
          <w:ilvl w:val="0"/>
          <w:numId w:val="82"/>
        </w:numPr>
        <w:spacing w:before="120" w:after="120" w:line="360" w:lineRule="auto"/>
        <w:contextualSpacing/>
        <w:rPr>
          <w:b/>
          <w:bCs/>
          <w:i/>
          <w:iCs/>
        </w:rPr>
      </w:pPr>
      <w:r w:rsidRPr="0046073A">
        <w:rPr>
          <w:b/>
          <w:bCs/>
          <w:i/>
          <w:iCs/>
        </w:rPr>
        <w:t>Openness to broadening monitoring</w:t>
      </w:r>
      <w:r w:rsidRPr="0046073A">
        <w:rPr>
          <w:b/>
          <w:bCs/>
          <w:i/>
          <w:iCs/>
        </w:rPr>
        <w:noBreakHyphen/>
        <w:t>committee representation</w:t>
      </w:r>
    </w:p>
    <w:p w:rsidRPr="0046073A" w:rsidR="008E2511" w:rsidP="008E2511" w:rsidRDefault="008E2511" w14:paraId="1A8E7881" w14:textId="77777777">
      <w:pPr>
        <w:numPr>
          <w:ilvl w:val="0"/>
          <w:numId w:val="82"/>
        </w:numPr>
        <w:spacing w:before="120" w:after="120" w:line="360" w:lineRule="auto"/>
        <w:contextualSpacing/>
        <w:rPr>
          <w:b/>
          <w:bCs/>
          <w:i/>
          <w:iCs/>
        </w:rPr>
      </w:pPr>
      <w:r w:rsidRPr="0046073A">
        <w:rPr>
          <w:b/>
          <w:bCs/>
          <w:i/>
          <w:iCs/>
        </w:rPr>
        <w:t>Importance of early, well</w:t>
      </w:r>
      <w:r w:rsidRPr="0046073A">
        <w:rPr>
          <w:b/>
          <w:bCs/>
          <w:i/>
          <w:iCs/>
        </w:rPr>
        <w:noBreakHyphen/>
        <w:t>timed engagement and access to applied evidence</w:t>
      </w:r>
    </w:p>
    <w:p w:rsidRPr="0046073A" w:rsidR="008E2511" w:rsidP="008E2511" w:rsidRDefault="008E2511" w14:paraId="66B19B8B" w14:textId="77777777">
      <w:pPr>
        <w:numPr>
          <w:ilvl w:val="0"/>
          <w:numId w:val="82"/>
        </w:numPr>
        <w:spacing w:before="120" w:after="120" w:line="360" w:lineRule="auto"/>
        <w:contextualSpacing/>
        <w:rPr>
          <w:b/>
          <w:bCs/>
          <w:i/>
          <w:iCs/>
        </w:rPr>
      </w:pPr>
      <w:r w:rsidRPr="0046073A">
        <w:rPr>
          <w:b/>
          <w:bCs/>
          <w:i/>
          <w:iCs/>
        </w:rPr>
        <w:t>Interest in stronger links with universities and research bodies</w:t>
      </w:r>
    </w:p>
    <w:p w:rsidRPr="0046073A" w:rsidR="008E2511" w:rsidP="008E2511" w:rsidRDefault="008E2511" w14:paraId="46A9038E" w14:textId="77777777">
      <w:pPr>
        <w:spacing w:before="120" w:after="120" w:line="360" w:lineRule="auto"/>
        <w:ind w:left="720"/>
        <w:contextualSpacing/>
        <w:rPr>
          <w:b/>
          <w:bCs/>
        </w:rPr>
      </w:pPr>
    </w:p>
    <w:p w:rsidRPr="0046073A" w:rsidR="008E2511" w:rsidP="008E2511" w:rsidRDefault="008E2511" w14:paraId="5CFA332E" w14:textId="77777777">
      <w:pPr>
        <w:spacing w:before="120" w:after="120" w:line="360" w:lineRule="auto"/>
        <w:contextualSpacing/>
      </w:pPr>
      <w:r w:rsidRPr="0046073A">
        <w:t>Stakeholders in Ireland proposed several ways of improving civil</w:t>
      </w:r>
      <w:r w:rsidRPr="0046073A">
        <w:noBreakHyphen/>
        <w:t>society involvement in future CAP processes. Farm and trade organisations suggested that participation mechanisms should be complemented by more structured exchange with EU institutions and by support for the analytical work required to respond to complex proposals, for example through dedicated resources for social</w:t>
      </w:r>
      <w:r w:rsidRPr="0046073A">
        <w:noBreakHyphen/>
        <w:t>partner organisations. They also highlighted the value of stronger feedback on how contributions have shaped final decisions, which would increase trust in the process and encourage sustained engagement from civil</w:t>
      </w:r>
      <w:r w:rsidRPr="0046073A">
        <w:noBreakHyphen/>
        <w:t>society actors.</w:t>
      </w:r>
    </w:p>
    <w:p w:rsidRPr="0046073A" w:rsidR="008E2511" w:rsidP="008E2511" w:rsidRDefault="008E2511" w14:paraId="058A4854" w14:textId="77777777">
      <w:pPr>
        <w:spacing w:before="120" w:after="120" w:line="360" w:lineRule="auto"/>
        <w:contextualSpacing/>
      </w:pPr>
      <w:r w:rsidRPr="0046073A">
        <w:t>Public authorities expressed openness to refining governance structures and to considering adjustments in the composition of monitoring committees to include under</w:t>
      </w:r>
      <w:r w:rsidRPr="0046073A">
        <w:noBreakHyphen/>
        <w:t>represented groups, such as trade unions and consumer organisations, so that a broader set of perspectives informs CAP implementation in Ireland. Trade</w:t>
      </w:r>
      <w:r w:rsidRPr="0046073A">
        <w:noBreakHyphen/>
        <w:t>union and civil</w:t>
      </w:r>
      <w:r w:rsidRPr="0046073A">
        <w:noBreakHyphen/>
        <w:t>society representatives emphasised the importance of early and well</w:t>
      </w:r>
      <w:r w:rsidRPr="0046073A">
        <w:noBreakHyphen/>
        <w:t>timed engagement, suggesting that applied discussions, simulations and impact assessments be shared with stakeholders before key decisions are taken. They advocated for closer cooperation between national authorities, universities and independent research bodies to support evidence</w:t>
      </w:r>
      <w:r w:rsidRPr="0046073A">
        <w:noBreakHyphen/>
        <w:t>based participation. Taken together, these proposals point to a shared interest in making civil</w:t>
      </w:r>
      <w:r w:rsidRPr="0046073A">
        <w:noBreakHyphen/>
        <w:t>society engagement with the CAP in Ireland more inclusive, better informed and more influential on policy outcomes.</w:t>
      </w:r>
    </w:p>
    <w:p w:rsidRPr="0046073A" w:rsidR="008E2511" w:rsidP="008E2511" w:rsidRDefault="008E2511" w14:paraId="25055F1D" w14:textId="77777777">
      <w:pPr>
        <w:spacing w:before="120" w:after="120" w:line="360" w:lineRule="auto"/>
        <w:contextualSpacing/>
      </w:pPr>
    </w:p>
    <w:p w:rsidRPr="0046073A" w:rsidR="008E2511" w:rsidP="008E2511" w:rsidRDefault="008E2511" w14:paraId="5A1E8F89" w14:textId="77777777">
      <w:pPr>
        <w:spacing w:before="120" w:after="120" w:line="360" w:lineRule="auto"/>
        <w:contextualSpacing/>
        <w:rPr>
          <w:b/>
          <w:bCs/>
          <w:u w:val="single"/>
        </w:rPr>
      </w:pPr>
      <w:r w:rsidRPr="0046073A">
        <w:rPr>
          <w:rFonts w:eastAsiaTheme="majorEastAsia"/>
          <w:b/>
          <w:bCs/>
          <w:u w:val="single"/>
        </w:rPr>
        <w:t>Italy</w:t>
      </w:r>
    </w:p>
    <w:p w:rsidRPr="0046073A" w:rsidR="008E2511" w:rsidP="008E2511" w:rsidRDefault="008E2511" w14:paraId="617556DB"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6D91F276" w14:textId="77777777">
      <w:pPr>
        <w:numPr>
          <w:ilvl w:val="0"/>
          <w:numId w:val="83"/>
        </w:numPr>
        <w:spacing w:before="120" w:after="120" w:line="360" w:lineRule="auto"/>
        <w:contextualSpacing/>
        <w:rPr>
          <w:b/>
          <w:bCs/>
          <w:i/>
          <w:iCs/>
        </w:rPr>
      </w:pPr>
      <w:r w:rsidRPr="0046073A">
        <w:rPr>
          <w:b/>
          <w:bCs/>
          <w:i/>
          <w:iCs/>
        </w:rPr>
        <w:t>Need for systematic feedback loops between EU</w:t>
      </w:r>
      <w:r w:rsidRPr="0046073A">
        <w:rPr>
          <w:b/>
          <w:bCs/>
          <w:i/>
          <w:iCs/>
        </w:rPr>
        <w:noBreakHyphen/>
        <w:t>level evaluations and national/local actors</w:t>
      </w:r>
    </w:p>
    <w:p w:rsidRPr="0046073A" w:rsidR="008E2511" w:rsidP="008E2511" w:rsidRDefault="008E2511" w14:paraId="130F9015" w14:textId="77777777">
      <w:pPr>
        <w:numPr>
          <w:ilvl w:val="0"/>
          <w:numId w:val="83"/>
        </w:numPr>
        <w:spacing w:before="120" w:after="120" w:line="360" w:lineRule="auto"/>
        <w:contextualSpacing/>
        <w:rPr>
          <w:b/>
          <w:bCs/>
          <w:i/>
          <w:iCs/>
        </w:rPr>
      </w:pPr>
      <w:r w:rsidRPr="0046073A">
        <w:rPr>
          <w:b/>
          <w:bCs/>
          <w:i/>
          <w:iCs/>
        </w:rPr>
        <w:t>Desire for permanent, co</w:t>
      </w:r>
      <w:r w:rsidRPr="0046073A">
        <w:rPr>
          <w:b/>
          <w:bCs/>
          <w:i/>
          <w:iCs/>
        </w:rPr>
        <w:noBreakHyphen/>
        <w:t>responsible participation structures</w:t>
      </w:r>
    </w:p>
    <w:p w:rsidRPr="0046073A" w:rsidR="008E2511" w:rsidP="008E2511" w:rsidRDefault="008E2511" w14:paraId="571728CE" w14:textId="77777777">
      <w:pPr>
        <w:numPr>
          <w:ilvl w:val="0"/>
          <w:numId w:val="83"/>
        </w:numPr>
        <w:spacing w:before="120" w:after="120" w:line="360" w:lineRule="auto"/>
        <w:contextualSpacing/>
        <w:rPr>
          <w:b/>
          <w:bCs/>
          <w:i/>
          <w:iCs/>
        </w:rPr>
      </w:pPr>
      <w:r w:rsidRPr="0046073A">
        <w:rPr>
          <w:b/>
          <w:bCs/>
          <w:i/>
          <w:iCs/>
        </w:rPr>
        <w:t>Importance of strengthening analytical and organisational capacity of civil</w:t>
      </w:r>
      <w:r w:rsidRPr="0046073A">
        <w:rPr>
          <w:b/>
          <w:bCs/>
          <w:i/>
          <w:iCs/>
        </w:rPr>
        <w:noBreakHyphen/>
        <w:t>society organisations</w:t>
      </w:r>
    </w:p>
    <w:p w:rsidRPr="0046073A" w:rsidR="008E2511" w:rsidP="008E2511" w:rsidRDefault="008E2511" w14:paraId="2E854300" w14:textId="77777777">
      <w:pPr>
        <w:numPr>
          <w:ilvl w:val="0"/>
          <w:numId w:val="83"/>
        </w:numPr>
        <w:spacing w:before="120" w:after="120" w:line="360" w:lineRule="auto"/>
        <w:contextualSpacing/>
        <w:rPr>
          <w:b/>
          <w:bCs/>
          <w:i/>
          <w:iCs/>
        </w:rPr>
      </w:pPr>
      <w:r w:rsidRPr="0046073A">
        <w:rPr>
          <w:b/>
          <w:bCs/>
          <w:i/>
          <w:iCs/>
        </w:rPr>
        <w:t>Call for a more realistic public narrative of agriculture</w:t>
      </w:r>
    </w:p>
    <w:p w:rsidRPr="0046073A" w:rsidR="008E2511" w:rsidP="008E2511" w:rsidRDefault="008E2511" w14:paraId="49681A83" w14:textId="77777777">
      <w:pPr>
        <w:numPr>
          <w:ilvl w:val="0"/>
          <w:numId w:val="83"/>
        </w:numPr>
        <w:spacing w:before="120" w:after="120" w:line="360" w:lineRule="auto"/>
        <w:contextualSpacing/>
        <w:rPr>
          <w:b/>
          <w:bCs/>
          <w:i/>
          <w:iCs/>
        </w:rPr>
      </w:pPr>
      <w:r w:rsidRPr="0046073A">
        <w:rPr>
          <w:b/>
          <w:bCs/>
          <w:i/>
          <w:iCs/>
        </w:rPr>
        <w:t>Greater involvement of research, academic and training institutions recommended</w:t>
      </w:r>
    </w:p>
    <w:p w:rsidRPr="0046073A" w:rsidR="008E2511" w:rsidP="008E2511" w:rsidRDefault="008E2511" w14:paraId="39CDE051" w14:textId="77777777">
      <w:pPr>
        <w:numPr>
          <w:ilvl w:val="0"/>
          <w:numId w:val="83"/>
        </w:numPr>
        <w:spacing w:before="120" w:after="120" w:line="360" w:lineRule="auto"/>
        <w:contextualSpacing/>
      </w:pPr>
      <w:r w:rsidRPr="0046073A">
        <w:rPr>
          <w:b/>
          <w:bCs/>
          <w:i/>
          <w:iCs/>
        </w:rPr>
        <w:t>Aim to combine clearer information, better resources and stronger evaluation feedback</w:t>
      </w:r>
    </w:p>
    <w:p w:rsidRPr="0046073A" w:rsidR="008E2511" w:rsidP="008E2511" w:rsidRDefault="008E2511" w14:paraId="2A235D44" w14:textId="77777777">
      <w:pPr>
        <w:spacing w:before="120" w:after="120" w:line="360" w:lineRule="auto"/>
        <w:ind w:left="720"/>
        <w:contextualSpacing/>
        <w:rPr>
          <w:b/>
          <w:bCs/>
        </w:rPr>
      </w:pPr>
    </w:p>
    <w:p w:rsidRPr="0046073A" w:rsidR="008E2511" w:rsidP="008E2511" w:rsidRDefault="008E2511" w14:paraId="29BDCB60" w14:textId="77777777">
      <w:pPr>
        <w:spacing w:before="120" w:after="120" w:line="360" w:lineRule="auto"/>
        <w:contextualSpacing/>
      </w:pPr>
      <w:r w:rsidRPr="0046073A">
        <w:t>In Italy, civil</w:t>
      </w:r>
      <w:r w:rsidRPr="0046073A">
        <w:noBreakHyphen/>
        <w:t>society organisations focused on innovation called for more systematic feedback loops from European</w:t>
      </w:r>
      <w:r w:rsidRPr="0046073A">
        <w:noBreakHyphen/>
        <w:t>level evaluations back to national and local stakeholders, arguing that meaningful inclusion requires stakeholders to see how their contributions influence decisions in both mid</w:t>
      </w:r>
      <w:r w:rsidRPr="0046073A">
        <w:noBreakHyphen/>
        <w:t>term evaluations and in the formulation of the post</w:t>
      </w:r>
      <w:r w:rsidRPr="0046073A">
        <w:noBreakHyphen/>
        <w:t>2027 CAP. They suggested that closing this feedback loop can help build trust and sustained engagement and can enrich European</w:t>
      </w:r>
      <w:r w:rsidRPr="0046073A">
        <w:noBreakHyphen/>
        <w:t>level deliberations with grounded insights from diverse agricultural and rural realities. Social</w:t>
      </w:r>
      <w:r w:rsidRPr="0046073A">
        <w:noBreakHyphen/>
        <w:t>partner organisations recommended moving from episodic consultation to permanent, co</w:t>
      </w:r>
      <w:r w:rsidRPr="0046073A">
        <w:noBreakHyphen/>
        <w:t>responsible participation frameworks, including structured involvement of territorial and social organisations and investments in their analytical and organisational capacity.</w:t>
      </w:r>
    </w:p>
    <w:p w:rsidRPr="0046073A" w:rsidR="008E2511" w:rsidP="008E2511" w:rsidRDefault="008E2511" w14:paraId="712FFB43" w14:textId="77777777">
      <w:pPr>
        <w:spacing w:before="120" w:after="120" w:line="360" w:lineRule="auto"/>
        <w:contextualSpacing/>
      </w:pPr>
      <w:r w:rsidRPr="0046073A">
        <w:t>Producer organisations argued that a more realistic public narrative of agriculture is needed to foster informed engagement and highlighted the importance of strengthening the role of research institutions and organisations closely linked to agricultural production in the consultation process. They suggested that involving academic and training bodies more systematically could improve the quality of evidence and proposals brought into CAP discussions in Italy. Overall, stakeholders proposed that future civil</w:t>
      </w:r>
      <w:r w:rsidRPr="0046073A">
        <w:noBreakHyphen/>
        <w:t>society engagement should combine more accessible information, better</w:t>
      </w:r>
      <w:r w:rsidRPr="0046073A">
        <w:noBreakHyphen/>
        <w:t>resourced organisations, clearer feedback on how inputs are used and stronger participation of knowledge institutions to ensure that CAP reforms benefit from a broad and informed societal dialogue.</w:t>
      </w:r>
    </w:p>
    <w:p w:rsidRPr="0046073A" w:rsidR="008E2511" w:rsidP="008E2511" w:rsidRDefault="008E2511" w14:paraId="58C72DED" w14:textId="77777777">
      <w:pPr>
        <w:spacing w:before="120" w:after="120" w:line="360" w:lineRule="auto"/>
        <w:contextualSpacing/>
      </w:pPr>
    </w:p>
    <w:p w:rsidRPr="0046073A" w:rsidR="008E2511" w:rsidP="008E2511" w:rsidRDefault="008E2511" w14:paraId="6C39CF36" w14:textId="77777777">
      <w:pPr>
        <w:spacing w:before="120" w:after="120" w:line="360" w:lineRule="auto"/>
        <w:contextualSpacing/>
        <w:rPr>
          <w:b/>
          <w:bCs/>
          <w:u w:val="single"/>
        </w:rPr>
      </w:pPr>
      <w:r w:rsidRPr="0046073A">
        <w:rPr>
          <w:rFonts w:eastAsiaTheme="majorEastAsia"/>
          <w:b/>
          <w:bCs/>
          <w:u w:val="single"/>
        </w:rPr>
        <w:t>Romania</w:t>
      </w:r>
    </w:p>
    <w:p w:rsidRPr="0046073A" w:rsidR="008E2511" w:rsidP="008E2511" w:rsidRDefault="008E2511" w14:paraId="00CF3CF6"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2962640A" w14:textId="77777777">
      <w:pPr>
        <w:numPr>
          <w:ilvl w:val="0"/>
          <w:numId w:val="84"/>
        </w:numPr>
        <w:spacing w:before="120" w:after="120" w:line="360" w:lineRule="auto"/>
        <w:contextualSpacing/>
        <w:rPr>
          <w:b/>
          <w:bCs/>
          <w:i/>
          <w:iCs/>
        </w:rPr>
      </w:pPr>
      <w:r w:rsidRPr="0046073A">
        <w:rPr>
          <w:b/>
          <w:bCs/>
          <w:i/>
          <w:iCs/>
        </w:rPr>
        <w:t>Need for earlier applied discussions, simulations and impact assessments</w:t>
      </w:r>
    </w:p>
    <w:p w:rsidRPr="0046073A" w:rsidR="008E2511" w:rsidP="008E2511" w:rsidRDefault="008E2511" w14:paraId="3EA48FBA" w14:textId="77777777">
      <w:pPr>
        <w:numPr>
          <w:ilvl w:val="0"/>
          <w:numId w:val="84"/>
        </w:numPr>
        <w:spacing w:before="120" w:after="120" w:line="360" w:lineRule="auto"/>
        <w:contextualSpacing/>
        <w:rPr>
          <w:b/>
          <w:bCs/>
          <w:i/>
          <w:iCs/>
        </w:rPr>
      </w:pPr>
      <w:r w:rsidRPr="0046073A">
        <w:rPr>
          <w:b/>
          <w:bCs/>
          <w:i/>
          <w:iCs/>
        </w:rPr>
        <w:t>Importance of better access to detailed implementation data</w:t>
      </w:r>
    </w:p>
    <w:p w:rsidRPr="0046073A" w:rsidR="008E2511" w:rsidP="008E2511" w:rsidRDefault="008E2511" w14:paraId="4A2AAB79" w14:textId="77777777">
      <w:pPr>
        <w:numPr>
          <w:ilvl w:val="0"/>
          <w:numId w:val="84"/>
        </w:numPr>
        <w:spacing w:before="120" w:after="120" w:line="360" w:lineRule="auto"/>
        <w:contextualSpacing/>
        <w:rPr>
          <w:b/>
          <w:bCs/>
          <w:i/>
          <w:iCs/>
        </w:rPr>
      </w:pPr>
      <w:r w:rsidRPr="0046073A">
        <w:rPr>
          <w:b/>
          <w:bCs/>
          <w:i/>
          <w:iCs/>
        </w:rPr>
        <w:t>Interest in refining governance structures and expanding monitoring</w:t>
      </w:r>
      <w:r w:rsidRPr="0046073A">
        <w:rPr>
          <w:b/>
          <w:bCs/>
          <w:i/>
          <w:iCs/>
        </w:rPr>
        <w:noBreakHyphen/>
        <w:t>committee representation</w:t>
      </w:r>
    </w:p>
    <w:p w:rsidRPr="0046073A" w:rsidR="008E2511" w:rsidP="008E2511" w:rsidRDefault="008E2511" w14:paraId="62011B78" w14:textId="77777777">
      <w:pPr>
        <w:numPr>
          <w:ilvl w:val="0"/>
          <w:numId w:val="84"/>
        </w:numPr>
        <w:spacing w:before="120" w:after="120" w:line="360" w:lineRule="auto"/>
        <w:contextualSpacing/>
        <w:rPr>
          <w:b/>
          <w:bCs/>
          <w:i/>
          <w:iCs/>
        </w:rPr>
      </w:pPr>
      <w:r w:rsidRPr="0046073A">
        <w:rPr>
          <w:b/>
          <w:bCs/>
          <w:i/>
          <w:iCs/>
        </w:rPr>
        <w:t>Regular committee meetings provide ongoing engagement opportunities</w:t>
      </w:r>
    </w:p>
    <w:p w:rsidRPr="0046073A" w:rsidR="008E2511" w:rsidP="008E2511" w:rsidRDefault="008E2511" w14:paraId="5F87B49E" w14:textId="77777777">
      <w:pPr>
        <w:numPr>
          <w:ilvl w:val="0"/>
          <w:numId w:val="84"/>
        </w:numPr>
        <w:spacing w:before="120" w:after="120" w:line="360" w:lineRule="auto"/>
        <w:contextualSpacing/>
      </w:pPr>
      <w:r w:rsidRPr="0046073A">
        <w:rPr>
          <w:b/>
          <w:bCs/>
          <w:i/>
          <w:iCs/>
        </w:rPr>
        <w:t>Evaluation cycles viewed as opportunities for civil</w:t>
      </w:r>
      <w:r w:rsidRPr="0046073A">
        <w:rPr>
          <w:b/>
          <w:bCs/>
          <w:i/>
          <w:iCs/>
        </w:rPr>
        <w:noBreakHyphen/>
        <w:t>society influence</w:t>
      </w:r>
    </w:p>
    <w:p w:rsidRPr="0046073A" w:rsidR="008E2511" w:rsidP="008E2511" w:rsidRDefault="008E2511" w14:paraId="7428EC0F" w14:textId="77777777">
      <w:pPr>
        <w:spacing w:before="120" w:after="120" w:line="360" w:lineRule="auto"/>
        <w:ind w:left="720"/>
        <w:contextualSpacing/>
        <w:rPr>
          <w:b/>
          <w:bCs/>
        </w:rPr>
      </w:pPr>
    </w:p>
    <w:p w:rsidRPr="0046073A" w:rsidR="008E2511" w:rsidP="008E2511" w:rsidRDefault="008E2511" w14:paraId="60F4F368" w14:textId="77777777">
      <w:pPr>
        <w:spacing w:before="120" w:after="120" w:line="360" w:lineRule="auto"/>
        <w:contextualSpacing/>
      </w:pPr>
      <w:r w:rsidRPr="0046073A">
        <w:t>Stakeholders in Romania proposed several ways to strengthen future civil</w:t>
      </w:r>
      <w:r w:rsidRPr="0046073A">
        <w:noBreakHyphen/>
        <w:t>society participation in CAP planning, monitoring and evaluation. The written contribution by a cooperative representative suggested launching applied discussions early, organising meetings, conducting simulations with financial impact assessments and structuring debates to support measures that enhance sustainability, competitiveness and the durability of the national and EU agrifood sector, so that civil</w:t>
      </w:r>
      <w:r w:rsidRPr="0046073A">
        <w:noBreakHyphen/>
        <w:t>society organisations have more time and better tools to engage constructively. Farmers’ organisations and NGOs added that, in Romania, improving access to detailed implementation data, including project</w:t>
      </w:r>
      <w:r w:rsidRPr="0046073A">
        <w:noBreakHyphen/>
        <w:t>level results, would enable more evidence</w:t>
      </w:r>
      <w:r w:rsidRPr="0046073A">
        <w:noBreakHyphen/>
        <w:t>based contributions and stronger oversight of CAP interventions.</w:t>
      </w:r>
    </w:p>
    <w:p w:rsidRPr="0046073A" w:rsidR="008E2511" w:rsidP="008E2511" w:rsidRDefault="008E2511" w14:paraId="302AD5A4" w14:textId="77777777">
      <w:pPr>
        <w:spacing w:before="120" w:after="120" w:line="360" w:lineRule="auto"/>
        <w:contextualSpacing/>
      </w:pPr>
      <w:r w:rsidRPr="0046073A">
        <w:t>Public authorities expressed willingness to further refine governance structures and indicated openness to improving stakeholder representation in monitoring committees, including by considering additional categories such as consumer organisations and trade unions, so that a broader spectrum of civil</w:t>
      </w:r>
      <w:r w:rsidRPr="0046073A">
        <w:noBreakHyphen/>
        <w:t>society voices is heard in Romania. They also highlighted that monitoring committees meet regularly to review implementation, approve selection criteria and discuss modification proposals, and that future evaluations will assess the effectiveness, efficiency and coherence of CAP interventions, offering further opportunities for organised civil society in Romania to influence the direction of policy reforms.</w:t>
      </w:r>
    </w:p>
    <w:p w:rsidRPr="0046073A" w:rsidR="008E2511" w:rsidP="008E2511" w:rsidRDefault="008E2511" w14:paraId="7652CDE4" w14:textId="77777777">
      <w:pPr>
        <w:spacing w:before="120" w:after="120" w:line="360" w:lineRule="auto"/>
        <w:contextualSpacing/>
      </w:pPr>
    </w:p>
    <w:p w:rsidRPr="0046073A" w:rsidR="008E2511" w:rsidP="005F10AA" w:rsidRDefault="008E2511" w14:paraId="61B19172" w14:textId="77777777">
      <w:pPr>
        <w:keepNext/>
        <w:spacing w:before="120" w:after="120" w:line="360" w:lineRule="auto"/>
        <w:contextualSpacing/>
        <w:rPr>
          <w:b/>
          <w:bCs/>
          <w:u w:val="single"/>
        </w:rPr>
      </w:pPr>
      <w:r w:rsidRPr="0046073A">
        <w:rPr>
          <w:rFonts w:eastAsiaTheme="majorEastAsia"/>
          <w:b/>
          <w:bCs/>
          <w:u w:val="single"/>
        </w:rPr>
        <w:t>Spain</w:t>
      </w:r>
    </w:p>
    <w:p w:rsidRPr="0046073A" w:rsidR="008E2511" w:rsidP="005F10AA" w:rsidRDefault="008E2511" w14:paraId="7425B8B9" w14:textId="77777777">
      <w:pPr>
        <w:keepNext/>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662C8A24" w14:textId="77777777">
      <w:pPr>
        <w:numPr>
          <w:ilvl w:val="0"/>
          <w:numId w:val="85"/>
        </w:numPr>
        <w:spacing w:before="120" w:after="120" w:line="360" w:lineRule="auto"/>
        <w:contextualSpacing/>
        <w:rPr>
          <w:b/>
          <w:bCs/>
          <w:i/>
          <w:iCs/>
        </w:rPr>
      </w:pPr>
      <w:r w:rsidRPr="0046073A">
        <w:rPr>
          <w:b/>
          <w:bCs/>
          <w:i/>
          <w:iCs/>
        </w:rPr>
        <w:t>Clearer institutional roles and structured engagement processes needed</w:t>
      </w:r>
    </w:p>
    <w:p w:rsidRPr="0046073A" w:rsidR="008E2511" w:rsidP="008E2511" w:rsidRDefault="008E2511" w14:paraId="55BC6783" w14:textId="77777777">
      <w:pPr>
        <w:numPr>
          <w:ilvl w:val="0"/>
          <w:numId w:val="85"/>
        </w:numPr>
        <w:spacing w:before="120" w:after="120" w:line="360" w:lineRule="auto"/>
        <w:contextualSpacing/>
        <w:rPr>
          <w:b/>
          <w:bCs/>
          <w:i/>
          <w:iCs/>
        </w:rPr>
      </w:pPr>
      <w:r w:rsidRPr="0046073A">
        <w:rPr>
          <w:b/>
          <w:bCs/>
          <w:i/>
          <w:iCs/>
        </w:rPr>
        <w:t>Regions should be recognised as key actors in line with subsidiarity</w:t>
      </w:r>
    </w:p>
    <w:p w:rsidRPr="0046073A" w:rsidR="008E2511" w:rsidP="008E2511" w:rsidRDefault="008E2511" w14:paraId="37DBDDAA" w14:textId="77777777">
      <w:pPr>
        <w:numPr>
          <w:ilvl w:val="0"/>
          <w:numId w:val="85"/>
        </w:numPr>
        <w:spacing w:before="120" w:after="120" w:line="360" w:lineRule="auto"/>
        <w:contextualSpacing/>
        <w:rPr>
          <w:b/>
          <w:bCs/>
          <w:i/>
          <w:iCs/>
        </w:rPr>
      </w:pPr>
      <w:r w:rsidRPr="0046073A">
        <w:rPr>
          <w:b/>
          <w:bCs/>
          <w:i/>
          <w:iCs/>
        </w:rPr>
        <w:t>Call for transversal preparatory working groups across themes</w:t>
      </w:r>
    </w:p>
    <w:p w:rsidRPr="0046073A" w:rsidR="008E2511" w:rsidP="008E2511" w:rsidRDefault="008E2511" w14:paraId="08D38AC5" w14:textId="77777777">
      <w:pPr>
        <w:numPr>
          <w:ilvl w:val="0"/>
          <w:numId w:val="85"/>
        </w:numPr>
        <w:spacing w:before="120" w:after="120" w:line="360" w:lineRule="auto"/>
        <w:contextualSpacing/>
        <w:rPr>
          <w:b/>
          <w:bCs/>
          <w:i/>
          <w:iCs/>
        </w:rPr>
      </w:pPr>
      <w:r w:rsidRPr="0046073A">
        <w:rPr>
          <w:b/>
          <w:bCs/>
          <w:i/>
          <w:iCs/>
        </w:rPr>
        <w:t>Need for stronger communication of CAP stages, timelines and debates</w:t>
      </w:r>
    </w:p>
    <w:p w:rsidRPr="0046073A" w:rsidR="008E2511" w:rsidP="008E2511" w:rsidRDefault="008E2511" w14:paraId="367F4A09" w14:textId="77777777">
      <w:pPr>
        <w:numPr>
          <w:ilvl w:val="0"/>
          <w:numId w:val="85"/>
        </w:numPr>
        <w:spacing w:before="120" w:after="120" w:line="360" w:lineRule="auto"/>
        <w:contextualSpacing/>
        <w:rPr>
          <w:b/>
          <w:bCs/>
          <w:i/>
          <w:iCs/>
        </w:rPr>
      </w:pPr>
      <w:r w:rsidRPr="0046073A">
        <w:rPr>
          <w:b/>
          <w:bCs/>
          <w:i/>
          <w:iCs/>
        </w:rPr>
        <w:t>Desire for broader societal understanding and cross</w:t>
      </w:r>
      <w:r w:rsidRPr="0046073A">
        <w:rPr>
          <w:b/>
          <w:bCs/>
          <w:i/>
          <w:iCs/>
        </w:rPr>
        <w:noBreakHyphen/>
        <w:t>sectoral alliances</w:t>
      </w:r>
    </w:p>
    <w:p w:rsidRPr="0046073A" w:rsidR="008E2511" w:rsidP="008E2511" w:rsidRDefault="008E2511" w14:paraId="4C480406" w14:textId="77777777">
      <w:pPr>
        <w:numPr>
          <w:ilvl w:val="0"/>
          <w:numId w:val="85"/>
        </w:numPr>
        <w:spacing w:before="120" w:after="120" w:line="360" w:lineRule="auto"/>
        <w:contextualSpacing/>
        <w:rPr>
          <w:b/>
          <w:bCs/>
          <w:i/>
          <w:iCs/>
        </w:rPr>
      </w:pPr>
      <w:r w:rsidRPr="0046073A">
        <w:rPr>
          <w:b/>
          <w:bCs/>
          <w:i/>
          <w:iCs/>
        </w:rPr>
        <w:t>Recommendation to institutionalise continuous stakeholder involvement</w:t>
      </w:r>
    </w:p>
    <w:p w:rsidRPr="0046073A" w:rsidR="008E2511" w:rsidP="008E2511" w:rsidRDefault="008E2511" w14:paraId="01CF4256" w14:textId="77777777">
      <w:pPr>
        <w:numPr>
          <w:ilvl w:val="0"/>
          <w:numId w:val="85"/>
        </w:numPr>
        <w:spacing w:before="120" w:after="120" w:line="360" w:lineRule="auto"/>
        <w:contextualSpacing/>
      </w:pPr>
      <w:r w:rsidRPr="0046073A">
        <w:rPr>
          <w:b/>
          <w:bCs/>
          <w:i/>
          <w:iCs/>
        </w:rPr>
        <w:t>Emphasis on adequate resources and capacities for balanced participation</w:t>
      </w:r>
    </w:p>
    <w:p w:rsidRPr="0046073A" w:rsidR="008E2511" w:rsidP="008E2511" w:rsidRDefault="008E2511" w14:paraId="07307CCA" w14:textId="77777777">
      <w:pPr>
        <w:spacing w:before="120" w:after="120" w:line="360" w:lineRule="auto"/>
        <w:ind w:left="720"/>
        <w:contextualSpacing/>
        <w:rPr>
          <w:b/>
          <w:bCs/>
        </w:rPr>
      </w:pPr>
    </w:p>
    <w:p w:rsidRPr="0046073A" w:rsidR="008E2511" w:rsidP="008E2511" w:rsidRDefault="008E2511" w14:paraId="6A3016EB" w14:textId="77777777">
      <w:pPr>
        <w:spacing w:before="120" w:after="120" w:line="360" w:lineRule="auto"/>
        <w:contextualSpacing/>
      </w:pPr>
      <w:r w:rsidRPr="0046073A">
        <w:t>In Spain, national and regional public authorities, social partners and civil</w:t>
      </w:r>
      <w:r w:rsidRPr="0046073A">
        <w:noBreakHyphen/>
        <w:t>society organisations converged on the view that improving civil</w:t>
      </w:r>
      <w:r w:rsidRPr="0046073A">
        <w:noBreakHyphen/>
        <w:t>society participation in future CAP reforms requires clearer delineation of institutional roles and more structured engagement processes. Public authorities highlighted the need to recognise regions as key actors in line with the principle of subsidiarity and to ensure that the economic and social weight of agriculture in each territory is adequately reflected in national coordination arrangements, arguing that improved coordination among national, regional and local authorities and stakeholders could enhance the operational effectiveness of strategic planning and implementation.</w:t>
      </w:r>
    </w:p>
    <w:p w:rsidRPr="0046073A" w:rsidR="008E2511" w:rsidP="008E2511" w:rsidRDefault="008E2511" w14:paraId="51EC156B" w14:textId="77777777">
      <w:pPr>
        <w:spacing w:before="120" w:after="120" w:line="360" w:lineRule="auto"/>
        <w:contextualSpacing/>
      </w:pPr>
      <w:r w:rsidRPr="0046073A">
        <w:t>Social partners and civil</w:t>
      </w:r>
      <w:r w:rsidRPr="0046073A">
        <w:noBreakHyphen/>
        <w:t>society organisations proposed establishing transversal preparatory working groups before specialised thematic discussions, bringing together members of existing partnership structures and experts to analyse policy scenarios, identify priorities and consider the CAP’s contribution to value</w:t>
      </w:r>
      <w:r w:rsidRPr="0046073A">
        <w:noBreakHyphen/>
        <w:t>chain developments. They suggested that similar preparatory processes at regional level could feed into national debates, helping to structure more informed and strategic participation and improve the coherence of stakeholder input across governance levels.</w:t>
      </w:r>
    </w:p>
    <w:p w:rsidRPr="0046073A" w:rsidR="008E2511" w:rsidP="008E2511" w:rsidRDefault="008E2511" w14:paraId="68FE958A" w14:textId="77777777">
      <w:pPr>
        <w:spacing w:before="120" w:after="120" w:line="360" w:lineRule="auto"/>
        <w:contextualSpacing/>
      </w:pPr>
      <w:r w:rsidRPr="0046073A">
        <w:t>Several stakeholders underlined that clearer communication of CAP design stages, calendars and consultation phases, as well as more extensive use of public debates, seminars and surveys, could encourage broader societal participation and increase public understanding of the policy’s importance for food security, rural depopulation and economic activity. They observed that a general lack of awareness outside the agricultural sector can limit broader engagement with CAP issues and hinder the development of cross</w:t>
      </w:r>
      <w:r w:rsidRPr="0046073A">
        <w:noBreakHyphen/>
        <w:t>sectoral alliances in support of sustainable and socially inclusive agricultural transitions.</w:t>
      </w:r>
    </w:p>
    <w:p w:rsidR="00F40F2E" w:rsidP="005F10AA" w:rsidRDefault="008E2511" w14:paraId="7B29DB6C" w14:textId="04BE1ED8">
      <w:pPr>
        <w:spacing w:before="120" w:after="120" w:line="360" w:lineRule="auto"/>
        <w:contextualSpacing/>
        <w:rPr>
          <w:rFonts w:eastAsiaTheme="majorEastAsia"/>
          <w:b/>
          <w:color w:val="0E2841" w:themeColor="text2"/>
          <w:sz w:val="24"/>
          <w:szCs w:val="32"/>
          <w:lang w:val="en-GB"/>
        </w:rPr>
      </w:pPr>
      <w:r w:rsidRPr="0046073A">
        <w:t>Civil</w:t>
      </w:r>
      <w:r w:rsidRPr="0046073A">
        <w:noBreakHyphen/>
        <w:t>society organisations recommended institutionalising more structured and continuous stakeholder involvement in CAP evaluation and adjustment cycles, so that evaluation becomes an ongoing learning and accountability tool linking EU objectives with national delivery responsibilities. They suggested that better use of disaggregated data and more transparent reporting on who benefits from support would strengthen both the legitimacy and the effectiveness of the policy. Written contributions from various organisations emphasised that enhancing the impact of civil</w:t>
      </w:r>
      <w:r w:rsidRPr="0046073A">
        <w:noBreakHyphen/>
        <w:t>society participation also requires adequate resources and capacities for stakeholder organisations, including funding, technical support and human resources, as otherwise even formally open consultation processes may not guarantee balanced representation of diverse interests.</w:t>
      </w:r>
      <w:bookmarkStart w:name="_Toc224750065" w:id="54"/>
      <w:r w:rsidR="00F40F2E">
        <w:rPr>
          <w:lang w:val="en-GB"/>
        </w:rPr>
        <w:br w:type="page"/>
      </w:r>
    </w:p>
    <w:p w:rsidRPr="003877BD" w:rsidR="00E652C5" w:rsidP="00522A18" w:rsidRDefault="00C21CC2" w14:paraId="13EAE78D" w14:textId="7C0F89E4">
      <w:pPr>
        <w:pStyle w:val="Heading2"/>
        <w:spacing w:before="120" w:after="120" w:line="360" w:lineRule="auto"/>
        <w:rPr>
          <w:rFonts w:cs="Times New Roman"/>
          <w:u w:val="single"/>
          <w:lang w:val="en-GB"/>
        </w:rPr>
      </w:pPr>
      <w:r w:rsidRPr="004F3938">
        <w:rPr>
          <w:rFonts w:cs="Times New Roman"/>
          <w:lang w:val="en-GB"/>
        </w:rPr>
        <w:t>5.2</w:t>
      </w:r>
      <w:r w:rsidRPr="004F3938">
        <w:rPr>
          <w:rFonts w:cs="Times New Roman"/>
          <w:lang w:val="en-GB"/>
        </w:rPr>
        <w:tab/>
      </w:r>
      <w:r w:rsidRPr="004F3938">
        <w:rPr>
          <w:rFonts w:cs="Times New Roman"/>
          <w:u w:val="single"/>
          <w:lang w:val="en-GB"/>
        </w:rPr>
        <w:t>Information from the questionnaire</w:t>
      </w:r>
      <w:bookmarkEnd w:id="54"/>
      <w:r w:rsidRPr="004F3938">
        <w:rPr>
          <w:rFonts w:cs="Times New Roman"/>
          <w:u w:val="single"/>
          <w:lang w:val="en-GB"/>
        </w:rPr>
        <w:t xml:space="preserve"> </w:t>
      </w:r>
    </w:p>
    <w:p w:rsidR="00E652C5" w:rsidP="00522A18" w:rsidRDefault="00E652C5" w14:paraId="6687B4D1" w14:textId="77777777">
      <w:pPr>
        <w:spacing w:before="120" w:after="120" w:line="360" w:lineRule="auto"/>
        <w:rPr>
          <w:lang w:val="en-GB"/>
        </w:rPr>
      </w:pPr>
    </w:p>
    <w:p w:rsidRPr="00720FFE" w:rsidR="002536E4" w:rsidP="002536E4" w:rsidRDefault="002536E4" w14:paraId="1F35BF37" w14:textId="1ED3D4DB">
      <w:pPr>
        <w:pStyle w:val="Heading2"/>
        <w:rPr>
          <w:i/>
          <w:iCs/>
        </w:rPr>
      </w:pPr>
      <w:bookmarkStart w:name="_Toc224750066" w:id="55"/>
      <w:r w:rsidRPr="002536E4">
        <w:rPr>
          <w:i/>
          <w:iCs/>
        </w:rPr>
        <w:t>Involvement of Civil Society in CAP Processes</w:t>
      </w:r>
      <w:bookmarkEnd w:id="55"/>
    </w:p>
    <w:p w:rsidRPr="004F3938" w:rsidR="00E652C5" w:rsidP="00522A18" w:rsidRDefault="003877BD" w14:paraId="06C88FB4" w14:textId="2374F7D3">
      <w:pPr>
        <w:spacing w:before="120" w:after="120" w:line="360" w:lineRule="auto"/>
        <w:rPr>
          <w:lang w:val="en-GB"/>
        </w:rPr>
      </w:pPr>
      <w:r>
        <w:rPr>
          <w:noProof/>
        </w:rPr>
        <w:drawing>
          <wp:inline distT="0" distB="0" distL="0" distR="0" wp14:anchorId="595419B7" wp14:editId="301F0537">
            <wp:extent cx="5731510" cy="2715151"/>
            <wp:effectExtent l="0" t="0" r="2540" b="9525"/>
            <wp:docPr id="2107941801" name="Chart 1">
              <a:extLst xmlns:a="http://schemas.openxmlformats.org/drawingml/2006/main">
                <a:ext uri="{FF2B5EF4-FFF2-40B4-BE49-F238E27FC236}">
                  <a16:creationId xmlns:a16="http://schemas.microsoft.com/office/drawing/2014/main" id="{CA0566DB-7254-4353-99BF-BEF23AC5776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rsidR="003877BD" w:rsidP="00522A18" w:rsidRDefault="003877BD" w14:paraId="570F9AA9" w14:textId="77777777">
      <w:pPr>
        <w:pStyle w:val="NoSpacing"/>
        <w:spacing w:before="120" w:after="120" w:line="360" w:lineRule="auto"/>
        <w:jc w:val="both"/>
        <w:rPr>
          <w:rFonts w:cs="Times New Roman"/>
          <w:lang w:val="en-GB"/>
        </w:rPr>
      </w:pPr>
    </w:p>
    <w:p w:rsidRPr="003A68A8" w:rsidR="003A68A8" w:rsidP="003A68A8" w:rsidRDefault="003A68A8" w14:paraId="244DA1A7" w14:textId="77777777">
      <w:pPr>
        <w:spacing w:before="120" w:after="120" w:line="360" w:lineRule="auto"/>
        <w:rPr>
          <w:rFonts w:eastAsiaTheme="minorHAnsi"/>
        </w:rPr>
      </w:pPr>
      <w:r w:rsidRPr="003A68A8">
        <w:rPr>
          <w:rFonts w:eastAsiaTheme="minorHAnsi"/>
        </w:rPr>
        <w:t xml:space="preserve">Stakeholders generally viewed the involvement of civil society organisations in CAP policy processes as </w:t>
      </w:r>
      <w:r w:rsidRPr="003A68A8">
        <w:rPr>
          <w:rFonts w:eastAsiaTheme="minorHAnsi"/>
          <w:b/>
          <w:bCs/>
        </w:rPr>
        <w:t>moderate</w:t>
      </w:r>
      <w:r w:rsidRPr="003A68A8">
        <w:rPr>
          <w:rFonts w:eastAsiaTheme="minorHAnsi"/>
        </w:rPr>
        <w:t xml:space="preserve">, though a significant proportion considered their participation </w:t>
      </w:r>
      <w:r w:rsidRPr="003A68A8">
        <w:rPr>
          <w:rFonts w:eastAsiaTheme="minorHAnsi"/>
          <w:b/>
          <w:bCs/>
        </w:rPr>
        <w:t>limited</w:t>
      </w:r>
      <w:r w:rsidRPr="003A68A8">
        <w:rPr>
          <w:rFonts w:eastAsiaTheme="minorHAnsi"/>
        </w:rPr>
        <w:t>.</w:t>
      </w:r>
    </w:p>
    <w:p w:rsidRPr="003A68A8" w:rsidR="003A68A8" w:rsidP="003A68A8" w:rsidRDefault="003A68A8" w14:paraId="513F5BC8" w14:textId="77777777">
      <w:pPr>
        <w:spacing w:before="120" w:after="120" w:line="360" w:lineRule="auto"/>
        <w:rPr>
          <w:rFonts w:eastAsiaTheme="minorHAnsi"/>
        </w:rPr>
      </w:pPr>
      <w:r w:rsidRPr="003A68A8">
        <w:rPr>
          <w:rFonts w:eastAsiaTheme="minorHAnsi"/>
        </w:rPr>
        <w:t xml:space="preserve">The </w:t>
      </w:r>
      <w:r w:rsidRPr="003A68A8">
        <w:rPr>
          <w:rFonts w:eastAsiaTheme="minorHAnsi"/>
          <w:b/>
          <w:bCs/>
        </w:rPr>
        <w:t>strongest levels of engagement</w:t>
      </w:r>
      <w:r w:rsidRPr="003A68A8">
        <w:rPr>
          <w:rFonts w:eastAsiaTheme="minorHAnsi"/>
        </w:rPr>
        <w:t xml:space="preserve"> were reported in relation to the </w:t>
      </w:r>
      <w:r w:rsidRPr="003A68A8">
        <w:rPr>
          <w:rFonts w:eastAsiaTheme="minorHAnsi"/>
          <w:b/>
          <w:bCs/>
        </w:rPr>
        <w:t>CAP National Strategic Plans</w:t>
      </w:r>
      <w:r w:rsidRPr="003A68A8">
        <w:rPr>
          <w:rFonts w:eastAsiaTheme="minorHAnsi"/>
        </w:rPr>
        <w:t xml:space="preserve">, where 92 out of 148 respondents (62%) indicated that civil society organisations were involved to a large or moderate extent, while 47 respondents (32%) saw their involvement as limited or absent. A similar pattern emerged regarding </w:t>
      </w:r>
      <w:r w:rsidRPr="003A68A8">
        <w:rPr>
          <w:rFonts w:eastAsiaTheme="minorHAnsi"/>
          <w:b/>
          <w:bCs/>
        </w:rPr>
        <w:t>influencing CAP policy on farm incomes</w:t>
      </w:r>
      <w:r w:rsidRPr="003A68A8">
        <w:rPr>
          <w:rFonts w:eastAsiaTheme="minorHAnsi"/>
        </w:rPr>
        <w:t>, with 88 respondents (59%) reporting substantial involvement, compared with 54 respondents (36%) who perceived limited or no participation.</w:t>
      </w:r>
    </w:p>
    <w:p w:rsidRPr="003A68A8" w:rsidR="003A68A8" w:rsidP="003A68A8" w:rsidRDefault="003A68A8" w14:paraId="06B0F8E0" w14:textId="77777777">
      <w:pPr>
        <w:spacing w:before="120" w:after="120" w:line="360" w:lineRule="auto"/>
        <w:rPr>
          <w:rFonts w:eastAsiaTheme="minorHAnsi"/>
        </w:rPr>
      </w:pPr>
      <w:r w:rsidRPr="003A68A8">
        <w:rPr>
          <w:rFonts w:eastAsiaTheme="minorHAnsi"/>
        </w:rPr>
        <w:t xml:space="preserve">For other areas of CAP governance, responses were more varied. In the </w:t>
      </w:r>
      <w:r w:rsidRPr="003A68A8">
        <w:rPr>
          <w:rFonts w:eastAsiaTheme="minorHAnsi"/>
          <w:b/>
          <w:bCs/>
        </w:rPr>
        <w:t>design and implementation of farm schemes</w:t>
      </w:r>
      <w:r w:rsidRPr="003A68A8">
        <w:rPr>
          <w:rFonts w:eastAsiaTheme="minorHAnsi"/>
        </w:rPr>
        <w:t xml:space="preserve">, 77 respondents (52%) reported meaningful involvement, whereas 63 respondents (42%) considered it limited. Likewise, </w:t>
      </w:r>
      <w:r w:rsidRPr="003A68A8">
        <w:rPr>
          <w:rFonts w:eastAsiaTheme="minorHAnsi"/>
          <w:b/>
          <w:bCs/>
        </w:rPr>
        <w:t>monitoring and evaluation activities</w:t>
      </w:r>
      <w:r w:rsidRPr="003A68A8">
        <w:rPr>
          <w:rFonts w:eastAsiaTheme="minorHAnsi"/>
        </w:rPr>
        <w:t xml:space="preserve"> were seen as accessible to civil society by 76 respondents (51%), while 65 respondents (44%) felt their role was limited or non-existent.</w:t>
      </w:r>
    </w:p>
    <w:p w:rsidRPr="003A68A8" w:rsidR="003A68A8" w:rsidP="003A68A8" w:rsidRDefault="003A68A8" w14:paraId="4E486E75" w14:textId="77777777">
      <w:pPr>
        <w:spacing w:before="120" w:after="120" w:line="360" w:lineRule="auto"/>
        <w:rPr>
          <w:rFonts w:eastAsiaTheme="minorHAnsi"/>
        </w:rPr>
      </w:pPr>
      <w:r w:rsidRPr="003A68A8">
        <w:rPr>
          <w:rFonts w:eastAsiaTheme="minorHAnsi"/>
        </w:rPr>
        <w:t xml:space="preserve">Stakeholders were </w:t>
      </w:r>
      <w:r w:rsidRPr="003A68A8">
        <w:rPr>
          <w:rFonts w:eastAsiaTheme="minorHAnsi"/>
          <w:b/>
          <w:bCs/>
        </w:rPr>
        <w:t>more critical</w:t>
      </w:r>
      <w:r w:rsidRPr="003A68A8">
        <w:rPr>
          <w:rFonts w:eastAsiaTheme="minorHAnsi"/>
        </w:rPr>
        <w:t xml:space="preserve"> of civil society’s influence on </w:t>
      </w:r>
      <w:r w:rsidRPr="003A68A8">
        <w:rPr>
          <w:rFonts w:eastAsiaTheme="minorHAnsi"/>
          <w:b/>
          <w:bCs/>
        </w:rPr>
        <w:t>CAP policy related to the food supply chain</w:t>
      </w:r>
      <w:r w:rsidRPr="003A68A8">
        <w:rPr>
          <w:rFonts w:eastAsiaTheme="minorHAnsi"/>
        </w:rPr>
        <w:t xml:space="preserve">. Only 64 respondents (43%) reported significant involvement, while half of respondents (74, or 50%) viewed participation as limited or absent. Views on </w:t>
      </w:r>
      <w:r w:rsidRPr="003A68A8">
        <w:rPr>
          <w:rFonts w:eastAsiaTheme="minorHAnsi"/>
          <w:b/>
          <w:bCs/>
        </w:rPr>
        <w:t>generational renewal</w:t>
      </w:r>
      <w:r w:rsidRPr="003A68A8">
        <w:rPr>
          <w:rFonts w:eastAsiaTheme="minorHAnsi"/>
        </w:rPr>
        <w:t xml:space="preserve"> were also mixed: around half of the respondents reported meaningful involvement in influencing policies (74 respondents, 50%) and in shaping new measures (76 respondents, 51%).</w:t>
      </w:r>
    </w:p>
    <w:p w:rsidRPr="003A68A8" w:rsidR="003A68A8" w:rsidP="003A68A8" w:rsidRDefault="003A68A8" w14:paraId="4BC26A7A" w14:textId="77777777">
      <w:pPr>
        <w:spacing w:before="120" w:after="120" w:line="360" w:lineRule="auto"/>
        <w:rPr>
          <w:rFonts w:eastAsiaTheme="minorHAnsi"/>
        </w:rPr>
      </w:pPr>
      <w:r w:rsidRPr="003A68A8">
        <w:rPr>
          <w:rFonts w:eastAsiaTheme="minorHAnsi"/>
        </w:rPr>
        <w:t xml:space="preserve">Perceptions were somewhat more negative regarding civil society involvement in </w:t>
      </w:r>
      <w:r w:rsidRPr="003A68A8">
        <w:rPr>
          <w:rFonts w:eastAsiaTheme="minorHAnsi"/>
          <w:b/>
          <w:bCs/>
        </w:rPr>
        <w:t>measures supporting women’s empowerment and women</w:t>
      </w:r>
      <w:r w:rsidRPr="003A68A8">
        <w:rPr>
          <w:rFonts w:eastAsiaTheme="minorHAnsi"/>
          <w:b/>
          <w:bCs/>
        </w:rPr>
        <w:noBreakHyphen/>
        <w:t>led innovation in rural areas</w:t>
      </w:r>
      <w:r w:rsidRPr="003A68A8">
        <w:rPr>
          <w:rFonts w:eastAsiaTheme="minorHAnsi"/>
        </w:rPr>
        <w:t>. Here, 68 respondents (46%) identified a large or moderate level of engagement, whereas 66 respondents (45%) considered participation limited.</w:t>
      </w:r>
    </w:p>
    <w:p w:rsidRPr="00D43636" w:rsidR="00E652C5" w:rsidP="00522A18" w:rsidRDefault="003A68A8" w14:paraId="7383C9CC" w14:textId="46A665C3">
      <w:pPr>
        <w:spacing w:before="120" w:after="120" w:line="360" w:lineRule="auto"/>
        <w:rPr>
          <w:rFonts w:eastAsiaTheme="minorHAnsi"/>
          <w:lang w:val="en-GB"/>
        </w:rPr>
      </w:pPr>
      <w:r w:rsidRPr="003A68A8">
        <w:rPr>
          <w:rFonts w:eastAsiaTheme="minorHAnsi"/>
        </w:rPr>
        <w:t xml:space="preserve">Overall, the findings indicate that while civil society organisations are </w:t>
      </w:r>
      <w:r w:rsidRPr="003A68A8">
        <w:rPr>
          <w:rFonts w:eastAsiaTheme="minorHAnsi"/>
          <w:b/>
          <w:bCs/>
        </w:rPr>
        <w:t>engaged across several aspects</w:t>
      </w:r>
      <w:r w:rsidRPr="003A68A8">
        <w:rPr>
          <w:rFonts w:eastAsiaTheme="minorHAnsi"/>
        </w:rPr>
        <w:t xml:space="preserve"> of CAP governance, their</w:t>
      </w:r>
      <w:r w:rsidRPr="003A68A8">
        <w:rPr>
          <w:rFonts w:eastAsiaTheme="minorHAnsi"/>
          <w:b/>
          <w:bCs/>
        </w:rPr>
        <w:t xml:space="preserve"> involvement is perceived as uneven </w:t>
      </w:r>
      <w:r w:rsidRPr="003A68A8">
        <w:rPr>
          <w:rFonts w:eastAsiaTheme="minorHAnsi"/>
        </w:rPr>
        <w:t>and, in some areas—particularly the food supply chain and gender</w:t>
      </w:r>
      <w:r w:rsidRPr="003A68A8">
        <w:rPr>
          <w:rFonts w:eastAsiaTheme="minorHAnsi"/>
        </w:rPr>
        <w:noBreakHyphen/>
        <w:t>related measures—insufficient.</w:t>
      </w:r>
    </w:p>
    <w:p w:rsidRPr="00D43636" w:rsidR="006C6384" w:rsidP="00522A18" w:rsidRDefault="006C6384" w14:paraId="725C2E30" w14:textId="77777777">
      <w:pPr>
        <w:spacing w:before="120" w:after="120" w:line="360" w:lineRule="auto"/>
        <w:rPr>
          <w:rFonts w:eastAsiaTheme="minorHAnsi"/>
          <w:lang w:val="en-GB"/>
        </w:rPr>
      </w:pPr>
    </w:p>
    <w:p w:rsidRPr="00720FFE" w:rsidR="002536E4" w:rsidP="002536E4" w:rsidRDefault="002536E4" w14:paraId="71DFFB41" w14:textId="5E30C407">
      <w:pPr>
        <w:pStyle w:val="Heading2"/>
        <w:rPr>
          <w:i/>
          <w:iCs/>
        </w:rPr>
      </w:pPr>
      <w:bookmarkStart w:name="_Toc224750067" w:id="56"/>
      <w:r w:rsidRPr="002536E4">
        <w:rPr>
          <w:i/>
          <w:iCs/>
        </w:rPr>
        <w:t>Key Obstacles to Civil Society Participation in CAP Phases</w:t>
      </w:r>
      <w:bookmarkEnd w:id="56"/>
    </w:p>
    <w:p w:rsidR="00E652C5" w:rsidP="00522A18" w:rsidRDefault="001754D5" w14:paraId="67066357" w14:textId="50C0D922">
      <w:pPr>
        <w:spacing w:before="120" w:after="120" w:line="360" w:lineRule="auto"/>
        <w:jc w:val="center"/>
        <w:rPr>
          <w:lang w:val="en-GB"/>
        </w:rPr>
      </w:pPr>
      <w:r>
        <w:rPr>
          <w:noProof/>
        </w:rPr>
        <w:drawing>
          <wp:inline distT="0" distB="0" distL="0" distR="0" wp14:anchorId="1156C89E" wp14:editId="6AFE2778">
            <wp:extent cx="4247260" cy="2845750"/>
            <wp:effectExtent l="0" t="0" r="1270" b="12065"/>
            <wp:docPr id="1796773093" name="Chart 1">
              <a:extLst xmlns:a="http://schemas.openxmlformats.org/drawingml/2006/main">
                <a:ext uri="{FF2B5EF4-FFF2-40B4-BE49-F238E27FC236}">
                  <a16:creationId xmlns:a16="http://schemas.microsoft.com/office/drawing/2014/main" id="{FBA3E46F-991F-1A6A-2519-CD7702D763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rsidR="003A68A8" w:rsidP="003A68A8" w:rsidRDefault="003A68A8" w14:paraId="78527AF9" w14:textId="77777777">
      <w:pPr>
        <w:spacing w:before="120" w:after="120" w:line="360" w:lineRule="auto"/>
        <w:rPr>
          <w:lang w:val="fr-BE"/>
        </w:rPr>
      </w:pPr>
    </w:p>
    <w:p w:rsidRPr="003A68A8" w:rsidR="003A68A8" w:rsidP="003A68A8" w:rsidRDefault="003A68A8" w14:paraId="543543A3" w14:textId="2726031F">
      <w:pPr>
        <w:spacing w:before="120" w:after="120" w:line="360" w:lineRule="auto"/>
      </w:pPr>
      <w:r w:rsidRPr="003A68A8">
        <w:t xml:space="preserve">Stakeholders identified a number of obstacles that limit the involvement of civil society organisations across the planning, implementation, and monitoring and evaluation phases of CAP policies. Overall, these barriers were perceived as most significant during the </w:t>
      </w:r>
      <w:r w:rsidRPr="003A68A8">
        <w:rPr>
          <w:b/>
          <w:bCs/>
        </w:rPr>
        <w:t>planning</w:t>
      </w:r>
      <w:r w:rsidRPr="003A68A8">
        <w:t xml:space="preserve"> and </w:t>
      </w:r>
      <w:r w:rsidRPr="003A68A8">
        <w:rPr>
          <w:b/>
          <w:bCs/>
        </w:rPr>
        <w:t>implementation</w:t>
      </w:r>
      <w:r w:rsidRPr="003A68A8">
        <w:t xml:space="preserve"> phases, with challenges during </w:t>
      </w:r>
      <w:r w:rsidRPr="003A68A8">
        <w:rPr>
          <w:b/>
          <w:bCs/>
        </w:rPr>
        <w:t>monitoring and evaluation</w:t>
      </w:r>
      <w:r w:rsidRPr="003A68A8">
        <w:t xml:space="preserve"> considered somewhat less pronounced but still substantial.</w:t>
      </w:r>
    </w:p>
    <w:p w:rsidRPr="003A68A8" w:rsidR="003A68A8" w:rsidP="003A68A8" w:rsidRDefault="003A68A8" w14:paraId="1A70B19D" w14:textId="77777777">
      <w:pPr>
        <w:spacing w:before="120" w:after="120" w:line="360" w:lineRule="auto"/>
      </w:pPr>
      <w:r w:rsidRPr="003A68A8">
        <w:t xml:space="preserve">A </w:t>
      </w:r>
      <w:r w:rsidRPr="003A68A8">
        <w:rPr>
          <w:b/>
          <w:bCs/>
        </w:rPr>
        <w:t>lack of political interest</w:t>
      </w:r>
      <w:r w:rsidRPr="003A68A8">
        <w:t xml:space="preserve"> in engaging civil society organisations emerged as one of the most prominent barriers. This issue was most frequently cited during the planning phase, with 66 out of 148 respondents (45%) identifying it as an obstacle. It was also reported during the implementation phase by 58 respondents (39%) and during monitoring and evaluation by 56 respondents (38%). These results indicate that insufficient political commitment is viewed as a persistent constraint throughout the policy cycle, and particularly acute at the early planning stage.</w:t>
      </w:r>
    </w:p>
    <w:p w:rsidRPr="003A68A8" w:rsidR="003A68A8" w:rsidP="003A68A8" w:rsidRDefault="003A68A8" w14:paraId="705A8F00" w14:textId="77777777">
      <w:pPr>
        <w:spacing w:before="120" w:after="120" w:line="360" w:lineRule="auto"/>
      </w:pPr>
      <w:r w:rsidRPr="003A68A8">
        <w:t xml:space="preserve">Stakeholders also pointed to </w:t>
      </w:r>
      <w:r w:rsidRPr="003A68A8">
        <w:rPr>
          <w:b/>
          <w:bCs/>
        </w:rPr>
        <w:t>limited organisational capacity</w:t>
      </w:r>
      <w:r w:rsidRPr="003A68A8">
        <w:t>—including shortages of human resources, skills, and leadership—as another significant obstacle. This was identified most frequently during the implementation phase, where 66 respondents (45%) reported it as a barrier. It was also noted during the planning phase by 59 respondents (40%) and during monitoring and evaluation by 42 respondents (28%). These findings suggest that capacity constraints are most keenly felt when policies move from design into practical execution.</w:t>
      </w:r>
    </w:p>
    <w:p w:rsidRPr="003A68A8" w:rsidR="003A68A8" w:rsidP="003A68A8" w:rsidRDefault="003A68A8" w14:paraId="5D2CF154" w14:textId="77777777">
      <w:pPr>
        <w:spacing w:before="120" w:after="120" w:line="360" w:lineRule="auto"/>
      </w:pPr>
      <w:r w:rsidRPr="003A68A8">
        <w:t xml:space="preserve">A </w:t>
      </w:r>
      <w:r w:rsidRPr="003A68A8">
        <w:rPr>
          <w:b/>
          <w:bCs/>
        </w:rPr>
        <w:t>lack of financial resources</w:t>
      </w:r>
      <w:r w:rsidRPr="003A68A8">
        <w:t xml:space="preserve"> was similarly highlighted as a limiting factor. This challenge was cited by 64 respondents (43%) during the implementation phase, by 55 respondents (37%) during planning, and by 36 respondents (24%) in the monitoring and evaluation phase. Although present throughout the policy cycle, financial constraints were perceived as most restrictive at the point where civil society organisations engage directly with policy delivery.</w:t>
      </w:r>
    </w:p>
    <w:p w:rsidRPr="003A68A8" w:rsidR="001754D5" w:rsidP="00522A18" w:rsidRDefault="001754D5" w14:paraId="3EABA64F" w14:textId="77777777">
      <w:pPr>
        <w:spacing w:before="120" w:after="120" w:line="360" w:lineRule="auto"/>
      </w:pPr>
    </w:p>
    <w:p w:rsidRPr="00720FFE" w:rsidR="002536E4" w:rsidP="002536E4" w:rsidRDefault="002536E4" w14:paraId="39A1BDE7" w14:textId="0A6B1C61">
      <w:pPr>
        <w:pStyle w:val="Heading2"/>
        <w:rPr>
          <w:i/>
          <w:iCs/>
        </w:rPr>
      </w:pPr>
      <w:bookmarkStart w:name="_Toc224750068" w:id="57"/>
      <w:r w:rsidRPr="002536E4">
        <w:rPr>
          <w:i/>
          <w:iCs/>
        </w:rPr>
        <w:t>CAP’s Contribution to Civil Society Engagement in Rural Development</w:t>
      </w:r>
      <w:bookmarkEnd w:id="57"/>
    </w:p>
    <w:p w:rsidR="001754D5" w:rsidP="00522A18" w:rsidRDefault="001754D5" w14:paraId="0AB90AEB" w14:textId="13E7A450">
      <w:pPr>
        <w:spacing w:before="120" w:after="120" w:line="360" w:lineRule="auto"/>
        <w:jc w:val="center"/>
        <w:rPr>
          <w:noProof/>
        </w:rPr>
      </w:pPr>
    </w:p>
    <w:p w:rsidRPr="004F3938" w:rsidR="006C6384" w:rsidP="00522A18" w:rsidRDefault="006C6384" w14:paraId="1DBA38FB" w14:textId="3F043B3B">
      <w:pPr>
        <w:spacing w:before="120" w:after="120" w:line="360" w:lineRule="auto"/>
        <w:jc w:val="center"/>
        <w:rPr>
          <w:lang w:val="en-GB"/>
        </w:rPr>
      </w:pPr>
      <w:r>
        <w:rPr>
          <w:noProof/>
          <w14:ligatures w14:val="standardContextual"/>
        </w:rPr>
        <w:drawing>
          <wp:inline distT="0" distB="0" distL="0" distR="0" wp14:anchorId="20612931" wp14:editId="4A75FFB6">
            <wp:extent cx="4619729" cy="2787434"/>
            <wp:effectExtent l="0" t="0" r="9525" b="13335"/>
            <wp:docPr id="1998601416" name="Chart 1">
              <a:extLst xmlns:a="http://schemas.openxmlformats.org/drawingml/2006/main">
                <a:ext uri="{FF2B5EF4-FFF2-40B4-BE49-F238E27FC236}">
                  <a16:creationId xmlns:a16="http://schemas.microsoft.com/office/drawing/2014/main" id="{998C1046-3E6E-5850-24D0-BD956B6CA8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rsidRPr="004F3938" w:rsidR="00E652C5" w:rsidP="00522A18" w:rsidRDefault="00E652C5" w14:paraId="47E9C431" w14:textId="77777777">
      <w:pPr>
        <w:spacing w:before="120" w:after="120" w:line="360" w:lineRule="auto"/>
        <w:rPr>
          <w:lang w:val="en-GB"/>
        </w:rPr>
      </w:pPr>
    </w:p>
    <w:p w:rsidRPr="00D43636" w:rsidR="003A68A8" w:rsidP="003A68A8" w:rsidRDefault="003A68A8" w14:paraId="17E5C936" w14:textId="77777777">
      <w:pPr>
        <w:pStyle w:val="NoSpacing"/>
        <w:spacing w:before="120" w:after="120" w:line="360" w:lineRule="auto"/>
        <w:jc w:val="both"/>
        <w:rPr>
          <w:lang w:val="en-GB"/>
        </w:rPr>
      </w:pPr>
      <w:r w:rsidRPr="00D43636">
        <w:rPr>
          <w:lang w:val="en-GB"/>
        </w:rPr>
        <w:t xml:space="preserve">Stakeholders generally assessed that the CAP has encouraged the involvement of civil society in rural development to a </w:t>
      </w:r>
      <w:r w:rsidRPr="00D43636">
        <w:rPr>
          <w:b/>
          <w:bCs/>
          <w:lang w:val="en-GB"/>
        </w:rPr>
        <w:t>moderate extent</w:t>
      </w:r>
      <w:r w:rsidRPr="00D43636">
        <w:rPr>
          <w:lang w:val="en-GB"/>
        </w:rPr>
        <w:t xml:space="preserve">, although a sizeable share of respondents felt that its contribution in this area remains </w:t>
      </w:r>
      <w:r w:rsidRPr="00D43636">
        <w:rPr>
          <w:b/>
          <w:bCs/>
          <w:lang w:val="en-GB"/>
        </w:rPr>
        <w:t>limited</w:t>
      </w:r>
      <w:r w:rsidRPr="00D43636">
        <w:rPr>
          <w:lang w:val="en-GB"/>
        </w:rPr>
        <w:t>.</w:t>
      </w:r>
    </w:p>
    <w:p w:rsidRPr="00D43636" w:rsidR="003A68A8" w:rsidP="003A68A8" w:rsidRDefault="003A68A8" w14:paraId="6564CAB2" w14:textId="77777777">
      <w:pPr>
        <w:pStyle w:val="NoSpacing"/>
        <w:spacing w:before="120" w:after="120" w:line="360" w:lineRule="auto"/>
        <w:jc w:val="both"/>
        <w:rPr>
          <w:lang w:val="en-GB"/>
        </w:rPr>
      </w:pPr>
      <w:r w:rsidRPr="00D43636">
        <w:rPr>
          <w:lang w:val="en-GB"/>
        </w:rPr>
        <w:t>Overall, 78 out of 148 respondents (53%) indicated that the CAP has supported the engagement of civil society organisations at national or local level to a large or moderate extent. By contrast, 48 respondents (32%) considered this involvement to be limited, and 10 respondents (7%) believed that the CAP has not contributed to such engagement. A further 12 respondents (8%) reported that they did not know.</w:t>
      </w:r>
    </w:p>
    <w:p w:rsidRPr="00D43636" w:rsidR="003A68A8" w:rsidP="003A68A8" w:rsidRDefault="003A68A8" w14:paraId="66C103B3" w14:textId="77777777">
      <w:pPr>
        <w:pStyle w:val="NoSpacing"/>
        <w:spacing w:before="120" w:after="120" w:line="360" w:lineRule="auto"/>
        <w:jc w:val="both"/>
        <w:rPr>
          <w:lang w:val="en-GB"/>
        </w:rPr>
      </w:pPr>
      <w:r w:rsidRPr="00D43636">
        <w:rPr>
          <w:lang w:val="en-GB"/>
        </w:rPr>
        <w:t>These results suggest that, while civil society participation in rural development is occurring, stakeholders perceive its impact as uneven and, for a notable proportion, insufficient.</w:t>
      </w:r>
    </w:p>
    <w:p w:rsidRPr="00D43636" w:rsidR="001754D5" w:rsidP="00522A18" w:rsidRDefault="001754D5" w14:paraId="49E9401F" w14:textId="77777777">
      <w:pPr>
        <w:pStyle w:val="NoSpacing"/>
        <w:spacing w:before="120" w:after="120" w:line="360" w:lineRule="auto"/>
        <w:jc w:val="both"/>
        <w:rPr>
          <w:rFonts w:cs="Times New Roman"/>
          <w:lang w:val="en-GB"/>
        </w:rPr>
      </w:pPr>
    </w:p>
    <w:p w:rsidRPr="004F3938" w:rsidR="00E652C5" w:rsidP="00522A18" w:rsidRDefault="001754D5" w14:paraId="395092A1" w14:textId="3C8CD5E6">
      <w:pPr>
        <w:spacing w:before="120" w:after="120" w:line="360" w:lineRule="auto"/>
        <w:jc w:val="center"/>
        <w:rPr>
          <w:lang w:val="en-GB"/>
        </w:rPr>
      </w:pPr>
      <w:r>
        <w:rPr>
          <w:noProof/>
        </w:rPr>
        <w:drawing>
          <wp:inline distT="0" distB="0" distL="0" distR="0" wp14:anchorId="01F6B1A6" wp14:editId="727E91F0">
            <wp:extent cx="5478843" cy="3491345"/>
            <wp:effectExtent l="0" t="0" r="7620" b="13970"/>
            <wp:docPr id="739706083" name="Chart 1">
              <a:extLst xmlns:a="http://schemas.openxmlformats.org/drawingml/2006/main">
                <a:ext uri="{FF2B5EF4-FFF2-40B4-BE49-F238E27FC236}">
                  <a16:creationId xmlns:a16="http://schemas.microsoft.com/office/drawing/2014/main" id="{08BB6285-AF97-989D-5F9C-3CB3C3BE49B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rsidR="00E652C5" w:rsidP="00522A18" w:rsidRDefault="00E652C5" w14:paraId="5E99DD38" w14:textId="77777777">
      <w:pPr>
        <w:spacing w:before="120" w:after="120" w:line="360" w:lineRule="auto"/>
        <w:rPr>
          <w:lang w:val="en-GB"/>
        </w:rPr>
      </w:pPr>
    </w:p>
    <w:p w:rsidRPr="003A68A8" w:rsidR="003A68A8" w:rsidP="003A68A8" w:rsidRDefault="003A68A8" w14:paraId="1B4BCE80" w14:textId="77777777">
      <w:pPr>
        <w:spacing w:before="120" w:after="120" w:line="360" w:lineRule="auto"/>
        <w:rPr>
          <w:rFonts w:eastAsiaTheme="minorHAnsi"/>
        </w:rPr>
      </w:pPr>
      <w:r w:rsidRPr="003A68A8">
        <w:rPr>
          <w:rFonts w:eastAsiaTheme="minorHAnsi"/>
        </w:rPr>
        <w:t xml:space="preserve">When comparing results across countries, views on the CAP’s contribution to civil society involvement in rural development varied considerably. </w:t>
      </w:r>
      <w:r w:rsidRPr="003A68A8">
        <w:rPr>
          <w:rFonts w:eastAsiaTheme="minorHAnsi"/>
          <w:b/>
          <w:bCs/>
        </w:rPr>
        <w:t>Italy</w:t>
      </w:r>
      <w:r w:rsidRPr="003A68A8">
        <w:rPr>
          <w:rFonts w:eastAsiaTheme="minorHAnsi"/>
        </w:rPr>
        <w:t xml:space="preserve"> expressed the most critical assessment: 60% of respondents (9 out of 15) considered the CAP’s impact to be limited, while a further 27% (4 out of 15) saw only a moderate contribution. </w:t>
      </w:r>
      <w:r w:rsidRPr="003A68A8">
        <w:rPr>
          <w:rFonts w:eastAsiaTheme="minorHAnsi"/>
          <w:b/>
          <w:bCs/>
        </w:rPr>
        <w:t>Austria</w:t>
      </w:r>
      <w:r w:rsidRPr="003A68A8">
        <w:rPr>
          <w:rFonts w:eastAsiaTheme="minorHAnsi"/>
        </w:rPr>
        <w:t xml:space="preserve">, by contrast, presented a more positive and balanced picture, with 67% of respondents (24 out of 36) reporting a large or moderate contribution. </w:t>
      </w:r>
      <w:r w:rsidRPr="003A68A8">
        <w:rPr>
          <w:rFonts w:eastAsiaTheme="minorHAnsi"/>
          <w:b/>
          <w:bCs/>
        </w:rPr>
        <w:t>Romania</w:t>
      </w:r>
      <w:r w:rsidRPr="003A68A8">
        <w:rPr>
          <w:rFonts w:eastAsiaTheme="minorHAnsi"/>
        </w:rPr>
        <w:t xml:space="preserve"> and </w:t>
      </w:r>
      <w:r w:rsidRPr="003A68A8">
        <w:rPr>
          <w:rFonts w:eastAsiaTheme="minorHAnsi"/>
          <w:b/>
          <w:bCs/>
        </w:rPr>
        <w:t>Ireland</w:t>
      </w:r>
      <w:r w:rsidRPr="003A68A8">
        <w:rPr>
          <w:rFonts w:eastAsiaTheme="minorHAnsi"/>
        </w:rPr>
        <w:t xml:space="preserve"> reflected mixed views, with respondents recognising both moderate and limited levels of impact. </w:t>
      </w:r>
      <w:r w:rsidRPr="003A68A8">
        <w:rPr>
          <w:rFonts w:eastAsiaTheme="minorHAnsi"/>
          <w:b/>
          <w:bCs/>
        </w:rPr>
        <w:t>Spain</w:t>
      </w:r>
      <w:r w:rsidRPr="003A68A8">
        <w:rPr>
          <w:rFonts w:eastAsiaTheme="minorHAnsi"/>
        </w:rPr>
        <w:t xml:space="preserve"> also showed divided perceptions, with 47% of respondents (13 out of 28) identifying a large or moderate contribution and 29% (8 out of 28) reporting a limited one.</w:t>
      </w:r>
    </w:p>
    <w:p w:rsidRPr="003A68A8" w:rsidR="003A68A8" w:rsidP="003A68A8" w:rsidRDefault="003A68A8" w14:paraId="463DBEDE" w14:textId="77777777">
      <w:pPr>
        <w:spacing w:before="120" w:after="120" w:line="360" w:lineRule="auto"/>
        <w:rPr>
          <w:rFonts w:eastAsiaTheme="minorHAnsi"/>
        </w:rPr>
      </w:pPr>
      <w:r w:rsidRPr="003A68A8">
        <w:rPr>
          <w:rFonts w:eastAsiaTheme="minorHAnsi"/>
        </w:rPr>
        <w:t>Overall, Italian respondents emerged as the most critical, while the remaining countries demonstrated varying degrees of satisfaction with how the CAP has supported civil society engagement.</w:t>
      </w:r>
    </w:p>
    <w:p w:rsidRPr="003A68A8" w:rsidR="003A68A8" w:rsidP="003A68A8" w:rsidRDefault="003A68A8" w14:paraId="49D03798" w14:textId="053B4866">
      <w:pPr>
        <w:spacing w:before="120" w:after="120" w:line="360" w:lineRule="auto"/>
        <w:rPr>
          <w:rFonts w:eastAsiaTheme="minorHAnsi"/>
        </w:rPr>
      </w:pPr>
      <w:r w:rsidRPr="003A68A8">
        <w:rPr>
          <w:rFonts w:eastAsiaTheme="minorHAnsi"/>
        </w:rPr>
        <w:t xml:space="preserve">Stakeholders also provided several concrete examples illustrating where civil society has contributed effectively. </w:t>
      </w:r>
      <w:r w:rsidRPr="003A68A8">
        <w:rPr>
          <w:rFonts w:eastAsiaTheme="minorHAnsi"/>
          <w:b/>
          <w:bCs/>
        </w:rPr>
        <w:t>LEADER</w:t>
      </w:r>
      <w:r w:rsidRPr="003A68A8">
        <w:rPr>
          <w:rFonts w:eastAsiaTheme="minorHAnsi"/>
        </w:rPr>
        <w:t xml:space="preserve"> and </w:t>
      </w:r>
      <w:r w:rsidRPr="003A68A8">
        <w:rPr>
          <w:rFonts w:eastAsiaTheme="minorHAnsi"/>
          <w:b/>
          <w:bCs/>
        </w:rPr>
        <w:t>Local Action Groups (LAGs)</w:t>
      </w:r>
      <w:r w:rsidRPr="003A68A8">
        <w:rPr>
          <w:rFonts w:eastAsiaTheme="minorHAnsi"/>
        </w:rPr>
        <w:t xml:space="preserve"> were frequently mentioned as successful instruments for strengthening local participation, promoting social inclusion, supporting entrepreneurship, and improving rural services. In </w:t>
      </w:r>
      <w:r w:rsidRPr="003A68A8">
        <w:rPr>
          <w:rFonts w:eastAsiaTheme="minorHAnsi"/>
          <w:b/>
          <w:bCs/>
        </w:rPr>
        <w:t>Spain</w:t>
      </w:r>
      <w:r w:rsidRPr="003A68A8">
        <w:rPr>
          <w:rFonts w:eastAsiaTheme="minorHAnsi"/>
        </w:rPr>
        <w:t xml:space="preserve">, initiatives such as </w:t>
      </w:r>
      <w:r w:rsidRPr="003A68A8">
        <w:rPr>
          <w:rFonts w:eastAsiaTheme="minorHAnsi"/>
          <w:i/>
          <w:iCs/>
        </w:rPr>
        <w:t>Desafío Mujer Rural</w:t>
      </w:r>
      <w:r w:rsidRPr="003A68A8">
        <w:rPr>
          <w:rFonts w:eastAsiaTheme="minorHAnsi"/>
        </w:rPr>
        <w:t xml:space="preserve"> were highlighted for supporting women farmers through training, mentoring, networking, and increased visibility. </w:t>
      </w:r>
      <w:r w:rsidRPr="003A68A8">
        <w:rPr>
          <w:rFonts w:eastAsiaTheme="minorHAnsi"/>
          <w:b/>
          <w:bCs/>
        </w:rPr>
        <w:t>Ireland’s</w:t>
      </w:r>
      <w:r w:rsidRPr="003A68A8">
        <w:rPr>
          <w:rFonts w:eastAsiaTheme="minorHAnsi"/>
        </w:rPr>
        <w:t xml:space="preserve"> CAP Strategic Plan was credited with advancing organic farming through policy mixes shaped in cooperation with civil society actors. In </w:t>
      </w:r>
      <w:r w:rsidRPr="003A68A8">
        <w:rPr>
          <w:rFonts w:eastAsiaTheme="minorHAnsi"/>
          <w:b/>
          <w:bCs/>
        </w:rPr>
        <w:t>Romania</w:t>
      </w:r>
      <w:r w:rsidRPr="003A68A8">
        <w:rPr>
          <w:rFonts w:eastAsiaTheme="minorHAnsi"/>
        </w:rPr>
        <w:t xml:space="preserve">, the involvement of </w:t>
      </w:r>
      <w:r w:rsidRPr="003A68A8">
        <w:rPr>
          <w:rFonts w:eastAsiaTheme="minorHAnsi"/>
          <w:b/>
          <w:bCs/>
        </w:rPr>
        <w:t>or</w:t>
      </w:r>
      <w:r>
        <w:rPr>
          <w:rFonts w:eastAsiaTheme="minorHAnsi"/>
          <w:b/>
          <w:bCs/>
        </w:rPr>
        <w:t xml:space="preserve">ganisations of producers in the </w:t>
      </w:r>
      <w:r w:rsidR="000B263C">
        <w:rPr>
          <w:rFonts w:eastAsiaTheme="minorHAnsi"/>
          <w:b/>
          <w:bCs/>
        </w:rPr>
        <w:t>agro-forestry sector</w:t>
      </w:r>
      <w:r w:rsidRPr="003A68A8">
        <w:rPr>
          <w:rFonts w:eastAsiaTheme="minorHAnsi"/>
        </w:rPr>
        <w:t xml:space="preserve"> contributed to adapting forestry investment measures to local needs, yielding positive environmental and safety outcomes. In </w:t>
      </w:r>
      <w:r w:rsidRPr="003A68A8">
        <w:rPr>
          <w:rFonts w:eastAsiaTheme="minorHAnsi"/>
          <w:b/>
          <w:bCs/>
        </w:rPr>
        <w:t>Austria</w:t>
      </w:r>
      <w:r w:rsidRPr="003A68A8">
        <w:rPr>
          <w:rFonts w:eastAsiaTheme="minorHAnsi"/>
        </w:rPr>
        <w:t xml:space="preserve">, the </w:t>
      </w:r>
      <w:r w:rsidRPr="003A68A8">
        <w:rPr>
          <w:rFonts w:eastAsiaTheme="minorHAnsi"/>
          <w:b/>
          <w:bCs/>
        </w:rPr>
        <w:t>Agrarumweltprogramm</w:t>
      </w:r>
      <w:r w:rsidRPr="003A68A8">
        <w:rPr>
          <w:rFonts w:eastAsiaTheme="minorHAnsi"/>
        </w:rPr>
        <w:t xml:space="preserve"> was described as a practical example of collaboration between policymakers, civil society, and farmers.</w:t>
      </w:r>
    </w:p>
    <w:p w:rsidRPr="004F3938" w:rsidR="00C21CC2" w:rsidP="00E072FE" w:rsidRDefault="003A68A8" w14:paraId="7DAE37D7" w14:textId="1E208E08">
      <w:pPr>
        <w:spacing w:before="120" w:after="120" w:line="360" w:lineRule="auto"/>
        <w:rPr>
          <w:lang w:val="en-GB"/>
        </w:rPr>
      </w:pPr>
      <w:r w:rsidRPr="003A68A8">
        <w:rPr>
          <w:rFonts w:eastAsiaTheme="minorHAnsi"/>
        </w:rPr>
        <w:t>At the same time, stakeholders noted that outside the LEADER framework, civil society participation often remains formal or consultative rather than meaningfully integrated. Administrative burdens, uneven regional capacities, and limited coordination across broader CAP interventions were identified as persistent barriers. According to respondents, the most positive outcomes tended to occur where adequate resources, inclusive governance structures, and sustained engagement mechanisms were in place, while more centralised or top</w:t>
      </w:r>
      <w:r w:rsidRPr="003A68A8">
        <w:rPr>
          <w:rFonts w:eastAsiaTheme="minorHAnsi"/>
        </w:rPr>
        <w:noBreakHyphen/>
        <w:t>down approaches limited civil society’s influence and long</w:t>
      </w:r>
      <w:r w:rsidRPr="003A68A8">
        <w:rPr>
          <w:rFonts w:eastAsiaTheme="minorHAnsi"/>
        </w:rPr>
        <w:noBreakHyphen/>
        <w:t>term impact.</w:t>
      </w:r>
      <w:r w:rsidRPr="004F3938" w:rsidR="00C21CC2">
        <w:rPr>
          <w:lang w:val="en-GB"/>
        </w:rPr>
        <w:br w:type="page"/>
      </w:r>
      <w:bookmarkStart w:name="_Toc224750069" w:id="58"/>
      <w:r w:rsidRPr="004F3938" w:rsidR="00C21CC2">
        <w:rPr>
          <w:lang w:val="en-GB"/>
        </w:rPr>
        <w:t>6. Primary data: additional information and perspectives on the next programming period</w:t>
      </w:r>
      <w:bookmarkEnd w:id="58"/>
    </w:p>
    <w:p w:rsidRPr="004F3938" w:rsidR="00B66E3F" w:rsidP="00522A18" w:rsidRDefault="00B66E3F" w14:paraId="0BA017A3" w14:textId="77777777">
      <w:pPr>
        <w:spacing w:before="120" w:after="120" w:line="360" w:lineRule="auto"/>
        <w:rPr>
          <w:lang w:val="en-GB"/>
        </w:rPr>
      </w:pPr>
    </w:p>
    <w:p w:rsidRPr="004F3938" w:rsidR="00C21CC2" w:rsidP="00522A18" w:rsidRDefault="00C21CC2" w14:paraId="1FA13ED9" w14:textId="0DD86A1D">
      <w:pPr>
        <w:pStyle w:val="Heading2"/>
        <w:spacing w:before="120" w:after="120" w:line="360" w:lineRule="auto"/>
        <w:rPr>
          <w:rFonts w:cs="Times New Roman"/>
          <w:lang w:val="en-GB"/>
        </w:rPr>
      </w:pPr>
      <w:bookmarkStart w:name="_Toc224750070" w:id="59"/>
      <w:r w:rsidRPr="004F3938">
        <w:rPr>
          <w:rFonts w:cs="Times New Roman"/>
          <w:lang w:val="en-GB"/>
        </w:rPr>
        <w:t>6.1</w:t>
      </w:r>
      <w:r w:rsidRPr="004F3938">
        <w:rPr>
          <w:rFonts w:cs="Times New Roman"/>
          <w:lang w:val="en-GB"/>
        </w:rPr>
        <w:tab/>
      </w:r>
      <w:r w:rsidRPr="004F3938">
        <w:rPr>
          <w:rFonts w:cs="Times New Roman"/>
          <w:u w:val="single"/>
          <w:lang w:val="en-GB"/>
        </w:rPr>
        <w:t xml:space="preserve">Information gathered in stakeholder meetings </w:t>
      </w:r>
      <w:r w:rsidRPr="004F3938" w:rsidR="00C21FB0">
        <w:rPr>
          <w:rFonts w:cs="Times New Roman"/>
          <w:u w:val="single"/>
          <w:lang w:val="en-GB"/>
        </w:rPr>
        <w:t>and written contributions</w:t>
      </w:r>
      <w:bookmarkEnd w:id="59"/>
    </w:p>
    <w:p w:rsidRPr="00D43636" w:rsidR="008E2511" w:rsidP="008E2511" w:rsidRDefault="008E2511" w14:paraId="4B844CA8" w14:textId="77777777">
      <w:pPr>
        <w:spacing w:before="120" w:after="120" w:line="360" w:lineRule="auto"/>
        <w:contextualSpacing/>
        <w:rPr>
          <w:rFonts w:eastAsiaTheme="majorEastAsia"/>
          <w:b/>
          <w:bCs/>
          <w:u w:val="single"/>
          <w:lang w:val="en-GB"/>
        </w:rPr>
      </w:pPr>
    </w:p>
    <w:p w:rsidRPr="0046073A" w:rsidR="008E2511" w:rsidP="008E2511" w:rsidRDefault="008E2511" w14:paraId="308B1CFE" w14:textId="083DF247">
      <w:pPr>
        <w:spacing w:before="120" w:after="120" w:line="360" w:lineRule="auto"/>
        <w:contextualSpacing/>
        <w:rPr>
          <w:b/>
          <w:bCs/>
          <w:u w:val="single"/>
        </w:rPr>
      </w:pPr>
      <w:r w:rsidRPr="0046073A">
        <w:rPr>
          <w:rFonts w:eastAsiaTheme="majorEastAsia"/>
          <w:b/>
          <w:bCs/>
          <w:u w:val="single"/>
        </w:rPr>
        <w:t>Austria</w:t>
      </w:r>
    </w:p>
    <w:p w:rsidRPr="0046073A" w:rsidR="008E2511" w:rsidP="008E2511" w:rsidRDefault="008E2511" w14:paraId="63E4191C"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40A42309" w14:textId="77777777">
      <w:pPr>
        <w:numPr>
          <w:ilvl w:val="0"/>
          <w:numId w:val="86"/>
        </w:numPr>
        <w:spacing w:before="120" w:after="120" w:line="360" w:lineRule="auto"/>
        <w:contextualSpacing/>
        <w:rPr>
          <w:b/>
          <w:bCs/>
          <w:i/>
          <w:iCs/>
        </w:rPr>
      </w:pPr>
      <w:r w:rsidRPr="0046073A">
        <w:rPr>
          <w:b/>
          <w:bCs/>
          <w:i/>
          <w:iCs/>
        </w:rPr>
        <w:t>Income stabilisation must remain central amid volatility and climate risks</w:t>
      </w:r>
    </w:p>
    <w:p w:rsidRPr="0046073A" w:rsidR="008E2511" w:rsidP="008E2511" w:rsidRDefault="008E2511" w14:paraId="73E0DE44" w14:textId="77777777">
      <w:pPr>
        <w:numPr>
          <w:ilvl w:val="0"/>
          <w:numId w:val="86"/>
        </w:numPr>
        <w:spacing w:before="120" w:after="120" w:line="360" w:lineRule="auto"/>
        <w:contextualSpacing/>
        <w:rPr>
          <w:b/>
          <w:bCs/>
          <w:i/>
          <w:iCs/>
        </w:rPr>
      </w:pPr>
      <w:r w:rsidRPr="0046073A">
        <w:rPr>
          <w:b/>
          <w:bCs/>
          <w:i/>
          <w:iCs/>
        </w:rPr>
        <w:t>Need for performance requirements to be matched with adequate funding</w:t>
      </w:r>
    </w:p>
    <w:p w:rsidRPr="0046073A" w:rsidR="008E2511" w:rsidP="008E2511" w:rsidRDefault="008E2511" w14:paraId="14BBDA48" w14:textId="77777777">
      <w:pPr>
        <w:numPr>
          <w:ilvl w:val="0"/>
          <w:numId w:val="86"/>
        </w:numPr>
        <w:spacing w:before="120" w:after="120" w:line="360" w:lineRule="auto"/>
        <w:contextualSpacing/>
        <w:rPr>
          <w:b/>
          <w:bCs/>
          <w:i/>
          <w:iCs/>
        </w:rPr>
      </w:pPr>
      <w:r w:rsidRPr="0046073A">
        <w:rPr>
          <w:b/>
          <w:bCs/>
          <w:i/>
          <w:iCs/>
        </w:rPr>
        <w:t>Calls for stronger remuneration of ecosystem services</w:t>
      </w:r>
    </w:p>
    <w:p w:rsidRPr="0046073A" w:rsidR="008E2511" w:rsidP="008E2511" w:rsidRDefault="008E2511" w14:paraId="05B1AE23" w14:textId="77777777">
      <w:pPr>
        <w:numPr>
          <w:ilvl w:val="0"/>
          <w:numId w:val="86"/>
        </w:numPr>
        <w:spacing w:before="120" w:after="120" w:line="360" w:lineRule="auto"/>
        <w:contextualSpacing/>
        <w:rPr>
          <w:b/>
          <w:bCs/>
          <w:i/>
          <w:iCs/>
        </w:rPr>
      </w:pPr>
      <w:r w:rsidRPr="0046073A">
        <w:rPr>
          <w:b/>
          <w:bCs/>
          <w:i/>
          <w:iCs/>
        </w:rPr>
        <w:t>Rural development and territorial balance remain key priorities, especially in mountainous areas</w:t>
      </w:r>
    </w:p>
    <w:p w:rsidRPr="0046073A" w:rsidR="008E2511" w:rsidP="008E2511" w:rsidRDefault="008E2511" w14:paraId="0C722E1D" w14:textId="77777777">
      <w:pPr>
        <w:numPr>
          <w:ilvl w:val="0"/>
          <w:numId w:val="86"/>
        </w:numPr>
        <w:spacing w:before="120" w:after="120" w:line="360" w:lineRule="auto"/>
        <w:contextualSpacing/>
        <w:rPr>
          <w:b/>
          <w:bCs/>
          <w:i/>
          <w:iCs/>
        </w:rPr>
      </w:pPr>
      <w:r w:rsidRPr="0046073A">
        <w:rPr>
          <w:b/>
          <w:bCs/>
          <w:i/>
          <w:iCs/>
        </w:rPr>
        <w:t>Need to strengthen Pillar II for social infrastructure and rural services</w:t>
      </w:r>
    </w:p>
    <w:p w:rsidRPr="0046073A" w:rsidR="008E2511" w:rsidP="008E2511" w:rsidRDefault="008E2511" w14:paraId="135FC742" w14:textId="77777777">
      <w:pPr>
        <w:numPr>
          <w:ilvl w:val="0"/>
          <w:numId w:val="86"/>
        </w:numPr>
        <w:spacing w:before="120" w:after="120" w:line="360" w:lineRule="auto"/>
        <w:contextualSpacing/>
        <w:rPr>
          <w:b/>
          <w:bCs/>
          <w:i/>
          <w:iCs/>
        </w:rPr>
      </w:pPr>
      <w:r w:rsidRPr="0046073A">
        <w:rPr>
          <w:b/>
          <w:bCs/>
          <w:i/>
          <w:iCs/>
        </w:rPr>
        <w:t>Administrative simplification viewed as essential</w:t>
      </w:r>
    </w:p>
    <w:p w:rsidRPr="0046073A" w:rsidR="008E2511" w:rsidP="008E2511" w:rsidRDefault="008E2511" w14:paraId="5C6BF5B5" w14:textId="77777777">
      <w:pPr>
        <w:numPr>
          <w:ilvl w:val="0"/>
          <w:numId w:val="86"/>
        </w:numPr>
        <w:spacing w:before="120" w:after="120" w:line="360" w:lineRule="auto"/>
        <w:contextualSpacing/>
        <w:rPr>
          <w:b/>
          <w:bCs/>
          <w:i/>
          <w:iCs/>
        </w:rPr>
      </w:pPr>
      <w:r w:rsidRPr="0046073A">
        <w:rPr>
          <w:b/>
          <w:bCs/>
          <w:i/>
          <w:iCs/>
        </w:rPr>
        <w:t>Stronger coherence required between CAP, trade and social policies</w:t>
      </w:r>
    </w:p>
    <w:p w:rsidRPr="0046073A" w:rsidR="008E2511" w:rsidP="008E2511" w:rsidRDefault="008E2511" w14:paraId="34BE0C94" w14:textId="77777777">
      <w:pPr>
        <w:numPr>
          <w:ilvl w:val="0"/>
          <w:numId w:val="86"/>
        </w:numPr>
        <w:spacing w:before="120" w:after="120" w:line="360" w:lineRule="auto"/>
        <w:contextualSpacing/>
      </w:pPr>
      <w:r w:rsidRPr="0046073A">
        <w:rPr>
          <w:b/>
          <w:bCs/>
          <w:i/>
          <w:iCs/>
        </w:rPr>
        <w:t>Generational renewal requires integration with land, pension and work</w:t>
      </w:r>
      <w:r w:rsidRPr="0046073A">
        <w:rPr>
          <w:b/>
          <w:bCs/>
          <w:i/>
          <w:iCs/>
        </w:rPr>
        <w:noBreakHyphen/>
        <w:t>life</w:t>
      </w:r>
      <w:r w:rsidRPr="0046073A">
        <w:rPr>
          <w:b/>
          <w:bCs/>
          <w:i/>
          <w:iCs/>
        </w:rPr>
        <w:noBreakHyphen/>
        <w:t>balance policies</w:t>
      </w:r>
    </w:p>
    <w:p w:rsidRPr="0046073A" w:rsidR="008E2511" w:rsidP="008E2511" w:rsidRDefault="008E2511" w14:paraId="79F54BD9" w14:textId="77777777">
      <w:pPr>
        <w:spacing w:before="120" w:after="120" w:line="360" w:lineRule="auto"/>
        <w:ind w:left="720"/>
        <w:contextualSpacing/>
        <w:rPr>
          <w:b/>
          <w:bCs/>
        </w:rPr>
      </w:pPr>
    </w:p>
    <w:p w:rsidRPr="0046073A" w:rsidR="008E2511" w:rsidP="008E2511" w:rsidRDefault="008E2511" w14:paraId="526BCBFA" w14:textId="77777777">
      <w:pPr>
        <w:spacing w:before="120" w:after="120" w:line="360" w:lineRule="auto"/>
        <w:contextualSpacing/>
      </w:pPr>
      <w:r w:rsidRPr="0046073A">
        <w:t>Looking ahead to the next CAP period, stakeholders in Austria identified several major issues they consider critical. Social partners and public authorities stressed that income stabilisation must remain a central function at a time of increasing market volatility, geopolitical uncertainty and climate risks, and expressed concern that future reforms might weaken this role, particularly if environmental and social ambitions are expanded without commensurate increases in financial resources. They argued that performance requirements in Austria should be accompanied by proportional financial compensation, including more explicit remuneration for ecosystem services, and warned that expanding obligations without adjusting budgets risks undermining both the effectiveness and acceptance of CAP measures among farmers.</w:t>
      </w:r>
    </w:p>
    <w:p w:rsidRPr="0046073A" w:rsidR="008E2511" w:rsidP="008E2511" w:rsidRDefault="008E2511" w14:paraId="0C7D1150" w14:textId="77777777">
      <w:pPr>
        <w:spacing w:before="120" w:after="120" w:line="360" w:lineRule="auto"/>
        <w:contextualSpacing/>
      </w:pPr>
      <w:r w:rsidRPr="0046073A">
        <w:t>Stakeholders also emphasised that rural development and territorial balance should remain key priorities in Austria, especially in mountainous and disadvantaged regions. Labour</w:t>
      </w:r>
      <w:r w:rsidRPr="0046073A">
        <w:noBreakHyphen/>
        <w:t>oriented social</w:t>
      </w:r>
      <w:r w:rsidRPr="0046073A">
        <w:noBreakHyphen/>
        <w:t>partner organisations argued that Pillar II should be strengthened relative to direct payments to better address long</w:t>
      </w:r>
      <w:r w:rsidRPr="0046073A">
        <w:noBreakHyphen/>
        <w:t>term social infrastructure, care services and broader rural needs. Civil</w:t>
      </w:r>
      <w:r w:rsidRPr="0046073A">
        <w:noBreakHyphen/>
        <w:t>society and agri</w:t>
      </w:r>
      <w:r w:rsidRPr="0046073A">
        <w:noBreakHyphen/>
        <w:t>food chain actors highlighted that future CAP strategies in Austria will need to place greater emphasis on rural services, childcare, digital infrastructure and opportunities for tourism and direct sales, which are essential for making rural areas attractive to young people and women and for maintaining vibrant local economies. They underlined that meaningful simplification of administrative procedures and genuine reductions in bureaucratic burden at both farm and administrative levels are indispensable for sustaining participation in CAP schemes.</w:t>
      </w:r>
    </w:p>
    <w:p w:rsidRPr="0046073A" w:rsidR="008E2511" w:rsidP="008E2511" w:rsidRDefault="008E2511" w14:paraId="350DD539" w14:textId="77777777">
      <w:pPr>
        <w:spacing w:before="120" w:after="120" w:line="360" w:lineRule="auto"/>
        <w:contextualSpacing/>
      </w:pPr>
      <w:r w:rsidRPr="0046073A">
        <w:t>Finally, Austrian stakeholders underlined the importance of improving coherence between CAP, trade and social policies in the next programming period. Social</w:t>
      </w:r>
      <w:r w:rsidRPr="0046073A">
        <w:noBreakHyphen/>
        <w:t>partner and civil</w:t>
      </w:r>
      <w:r w:rsidRPr="0046073A">
        <w:noBreakHyphen/>
        <w:t>society representatives warned that trade</w:t>
      </w:r>
      <w:r w:rsidRPr="0046073A">
        <w:noBreakHyphen/>
        <w:t>policy developments and disparities in environmental and social standards between the EU and trading partners could erode the competitiveness of producers in Austria if not addressed, and they called for stronger EU</w:t>
      </w:r>
      <w:r w:rsidRPr="0046073A">
        <w:noBreakHyphen/>
        <w:t>wide harmonisation and enforcement of social conditionality to ensure a level playing field. Public authorities and social partners also emphasised that supportive framework conditions for generational renewal—including land policy, pension systems and work</w:t>
      </w:r>
      <w:r w:rsidRPr="0046073A">
        <w:noBreakHyphen/>
        <w:t>life balance considerations—must be integrated with CAP instruments if the policy is to secure long</w:t>
      </w:r>
      <w:r w:rsidRPr="0046073A">
        <w:noBreakHyphen/>
        <w:t>term structural renewal in Austrian agriculture.</w:t>
      </w:r>
    </w:p>
    <w:p w:rsidRPr="0046073A" w:rsidR="008E2511" w:rsidP="008E2511" w:rsidRDefault="008E2511" w14:paraId="6EB9B728" w14:textId="77777777">
      <w:pPr>
        <w:spacing w:before="120" w:after="120" w:line="360" w:lineRule="auto"/>
        <w:contextualSpacing/>
      </w:pPr>
    </w:p>
    <w:p w:rsidRPr="0046073A" w:rsidR="008E2511" w:rsidP="008E2511" w:rsidRDefault="008E2511" w14:paraId="65B4765C" w14:textId="77777777">
      <w:pPr>
        <w:spacing w:before="120" w:after="120" w:line="360" w:lineRule="auto"/>
        <w:contextualSpacing/>
        <w:rPr>
          <w:b/>
          <w:bCs/>
          <w:u w:val="single"/>
        </w:rPr>
      </w:pPr>
      <w:r w:rsidRPr="0046073A">
        <w:rPr>
          <w:rFonts w:eastAsiaTheme="majorEastAsia"/>
          <w:b/>
          <w:bCs/>
          <w:u w:val="single"/>
        </w:rPr>
        <w:t>Ireland</w:t>
      </w:r>
    </w:p>
    <w:p w:rsidRPr="0046073A" w:rsidR="008E2511" w:rsidP="008E2511" w:rsidRDefault="008E2511" w14:paraId="572D98F0"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0B511026" w14:textId="77777777">
      <w:pPr>
        <w:numPr>
          <w:ilvl w:val="0"/>
          <w:numId w:val="87"/>
        </w:numPr>
        <w:spacing w:before="120" w:after="120" w:line="360" w:lineRule="auto"/>
        <w:contextualSpacing/>
        <w:rPr>
          <w:b/>
          <w:bCs/>
          <w:i/>
          <w:iCs/>
        </w:rPr>
      </w:pPr>
      <w:r w:rsidRPr="0046073A">
        <w:rPr>
          <w:b/>
          <w:bCs/>
          <w:i/>
          <w:iCs/>
        </w:rPr>
        <w:t>Strong CAP budget must be maintained for 2028–2034</w:t>
      </w:r>
    </w:p>
    <w:p w:rsidRPr="0046073A" w:rsidR="008E2511" w:rsidP="008E2511" w:rsidRDefault="008E2511" w14:paraId="3FE536EE" w14:textId="77777777">
      <w:pPr>
        <w:numPr>
          <w:ilvl w:val="0"/>
          <w:numId w:val="87"/>
        </w:numPr>
        <w:spacing w:before="120" w:after="120" w:line="360" w:lineRule="auto"/>
        <w:contextualSpacing/>
        <w:rPr>
          <w:b/>
          <w:bCs/>
          <w:i/>
          <w:iCs/>
        </w:rPr>
      </w:pPr>
      <w:r w:rsidRPr="0046073A">
        <w:rPr>
          <w:b/>
          <w:bCs/>
          <w:i/>
          <w:iCs/>
        </w:rPr>
        <w:t>Need for genuine administrative simplification</w:t>
      </w:r>
    </w:p>
    <w:p w:rsidRPr="0046073A" w:rsidR="008E2511" w:rsidP="008E2511" w:rsidRDefault="008E2511" w14:paraId="577919FB" w14:textId="77777777">
      <w:pPr>
        <w:numPr>
          <w:ilvl w:val="0"/>
          <w:numId w:val="87"/>
        </w:numPr>
        <w:spacing w:before="120" w:after="120" w:line="360" w:lineRule="auto"/>
        <w:contextualSpacing/>
        <w:rPr>
          <w:b/>
          <w:bCs/>
          <w:i/>
          <w:iCs/>
        </w:rPr>
      </w:pPr>
      <w:r w:rsidRPr="0046073A">
        <w:rPr>
          <w:b/>
          <w:bCs/>
          <w:i/>
          <w:iCs/>
        </w:rPr>
        <w:t>Environmental and social goals must remain feasible and financially sustainable</w:t>
      </w:r>
    </w:p>
    <w:p w:rsidRPr="0046073A" w:rsidR="008E2511" w:rsidP="008E2511" w:rsidRDefault="008E2511" w14:paraId="5BE6A400" w14:textId="77777777">
      <w:pPr>
        <w:numPr>
          <w:ilvl w:val="0"/>
          <w:numId w:val="87"/>
        </w:numPr>
        <w:spacing w:before="120" w:after="120" w:line="360" w:lineRule="auto"/>
        <w:contextualSpacing/>
        <w:rPr>
          <w:b/>
          <w:bCs/>
          <w:i/>
          <w:iCs/>
        </w:rPr>
      </w:pPr>
      <w:r w:rsidRPr="0046073A">
        <w:rPr>
          <w:b/>
          <w:bCs/>
          <w:i/>
          <w:iCs/>
        </w:rPr>
        <w:t>Generational renewal requires broader social and fiscal policies</w:t>
      </w:r>
    </w:p>
    <w:p w:rsidRPr="0046073A" w:rsidR="008E2511" w:rsidP="008E2511" w:rsidRDefault="008E2511" w14:paraId="3A2E6A78" w14:textId="77777777">
      <w:pPr>
        <w:numPr>
          <w:ilvl w:val="0"/>
          <w:numId w:val="87"/>
        </w:numPr>
        <w:spacing w:before="120" w:after="120" w:line="360" w:lineRule="auto"/>
        <w:contextualSpacing/>
        <w:rPr>
          <w:b/>
          <w:bCs/>
          <w:i/>
          <w:iCs/>
        </w:rPr>
      </w:pPr>
      <w:r w:rsidRPr="0046073A">
        <w:rPr>
          <w:b/>
          <w:bCs/>
          <w:i/>
          <w:iCs/>
        </w:rPr>
        <w:t>Strengthening of risk</w:t>
      </w:r>
      <w:r w:rsidRPr="0046073A">
        <w:rPr>
          <w:b/>
          <w:bCs/>
          <w:i/>
          <w:iCs/>
        </w:rPr>
        <w:noBreakHyphen/>
        <w:t>management tools, advisory systems, LEADER and LAGs supported</w:t>
      </w:r>
    </w:p>
    <w:p w:rsidRPr="0046073A" w:rsidR="008E2511" w:rsidP="008E2511" w:rsidRDefault="008E2511" w14:paraId="21B74899" w14:textId="77777777">
      <w:pPr>
        <w:numPr>
          <w:ilvl w:val="0"/>
          <w:numId w:val="87"/>
        </w:numPr>
        <w:spacing w:before="120" w:after="120" w:line="360" w:lineRule="auto"/>
        <w:contextualSpacing/>
        <w:rPr>
          <w:b/>
          <w:bCs/>
          <w:i/>
          <w:iCs/>
        </w:rPr>
      </w:pPr>
      <w:r w:rsidRPr="0046073A">
        <w:rPr>
          <w:b/>
          <w:bCs/>
          <w:i/>
          <w:iCs/>
        </w:rPr>
        <w:t>Persistent concerns: payment concentration, labour conditions, depopulation, competitiveness</w:t>
      </w:r>
    </w:p>
    <w:p w:rsidRPr="0046073A" w:rsidR="008E2511" w:rsidP="008E2511" w:rsidRDefault="008E2511" w14:paraId="0F68E89B" w14:textId="77777777">
      <w:pPr>
        <w:numPr>
          <w:ilvl w:val="0"/>
          <w:numId w:val="87"/>
        </w:numPr>
        <w:spacing w:before="120" w:after="120" w:line="360" w:lineRule="auto"/>
        <w:contextualSpacing/>
      </w:pPr>
      <w:r w:rsidRPr="0046073A">
        <w:rPr>
          <w:b/>
          <w:bCs/>
          <w:i/>
          <w:iCs/>
        </w:rPr>
        <w:t>Future success depends on coherent CAP, national policies and EU</w:t>
      </w:r>
      <w:r w:rsidRPr="0046073A">
        <w:rPr>
          <w:b/>
          <w:bCs/>
          <w:i/>
          <w:iCs/>
        </w:rPr>
        <w:noBreakHyphen/>
        <w:t>level measures</w:t>
      </w:r>
    </w:p>
    <w:p w:rsidRPr="0046073A" w:rsidR="008E2511" w:rsidP="008E2511" w:rsidRDefault="008E2511" w14:paraId="46B03FAD" w14:textId="77777777">
      <w:pPr>
        <w:spacing w:before="120" w:after="120" w:line="360" w:lineRule="auto"/>
        <w:ind w:left="720"/>
        <w:contextualSpacing/>
        <w:rPr>
          <w:b/>
          <w:bCs/>
        </w:rPr>
      </w:pPr>
    </w:p>
    <w:p w:rsidRPr="0046073A" w:rsidR="008E2511" w:rsidP="008E2511" w:rsidRDefault="008E2511" w14:paraId="7287A09E" w14:textId="77777777">
      <w:pPr>
        <w:spacing w:before="120" w:after="120" w:line="360" w:lineRule="auto"/>
        <w:contextualSpacing/>
      </w:pPr>
      <w:r w:rsidRPr="0046073A">
        <w:t>Looking towards the next programming period, stakeholders in Ireland identified major issues for the CAP between 2028 and 2034. Farm organisations, trade bodies and public authorities stressed the need to maintain a strong CAP budget and to protect both income</w:t>
      </w:r>
      <w:r w:rsidRPr="0046073A">
        <w:noBreakHyphen/>
        <w:t>support instruments and the rural</w:t>
      </w:r>
      <w:r w:rsidRPr="0046073A">
        <w:noBreakHyphen/>
        <w:t>development pillar, arguing that the policy remains indispensable for the viability of farms and rural communities. They highlighted the importance of further simplifying the architecture of the CAP so that farmers experience genuine reductions in administrative burden, and they called for ensuring that environmental and social ambitions are implemented in ways that are feasible and financially sustainable, particularly in a competitive international environment.</w:t>
      </w:r>
    </w:p>
    <w:p w:rsidRPr="0046073A" w:rsidR="008E2511" w:rsidP="008E2511" w:rsidRDefault="008E2511" w14:paraId="5829C642" w14:textId="77777777">
      <w:pPr>
        <w:spacing w:before="120" w:after="120" w:line="360" w:lineRule="auto"/>
        <w:contextualSpacing/>
      </w:pPr>
      <w:r w:rsidRPr="0046073A">
        <w:t>Trade</w:t>
      </w:r>
      <w:r w:rsidRPr="0046073A">
        <w:noBreakHyphen/>
        <w:t>union representatives and other social partners emphasised that generational renewal will require multi</w:t>
      </w:r>
      <w:r w:rsidRPr="0046073A">
        <w:noBreakHyphen/>
        <w:t>policy solutions beyond CAP, including robust pension systems, tailored retirement schemes, tax measures, social services and recognition of part</w:t>
      </w:r>
      <w:r w:rsidRPr="0046073A">
        <w:noBreakHyphen/>
        <w:t>time farming, and they stressed the need to integrate these considerations into the design of future CAP interventions in Ireland. Stakeholders also underlined that risk</w:t>
      </w:r>
      <w:r w:rsidRPr="0046073A">
        <w:noBreakHyphen/>
        <w:t>management instruments, advisory and knowledge</w:t>
      </w:r>
      <w:r w:rsidRPr="0046073A">
        <w:noBreakHyphen/>
        <w:t>exchange systems, LEADER and local action groups have emerged as strong assets and should be consolidated in the next period. Across the agrifood chain, there was agreement that the post</w:t>
      </w:r>
      <w:r w:rsidRPr="0046073A">
        <w:noBreakHyphen/>
        <w:t>2027 CAP must respond to persistent concerns about the concentration of payments, labour conditions, rural depopulation and the competitiveness of Irish agriculture, and that future progress will depend on an effective combination of CAP reforms, national policies and EU</w:t>
      </w:r>
      <w:r w:rsidRPr="0046073A">
        <w:noBreakHyphen/>
        <w:t>level measures addressing trade, social and environmental objectives coherently.</w:t>
      </w:r>
    </w:p>
    <w:p w:rsidRPr="0046073A" w:rsidR="008E2511" w:rsidP="008E2511" w:rsidRDefault="008E2511" w14:paraId="55A7AB5D" w14:textId="77777777">
      <w:pPr>
        <w:spacing w:before="120" w:after="120" w:line="360" w:lineRule="auto"/>
        <w:contextualSpacing/>
      </w:pPr>
    </w:p>
    <w:p w:rsidRPr="0046073A" w:rsidR="008E2511" w:rsidP="008E2511" w:rsidRDefault="008E2511" w14:paraId="1C660360" w14:textId="77777777">
      <w:pPr>
        <w:spacing w:before="120" w:after="120" w:line="360" w:lineRule="auto"/>
        <w:contextualSpacing/>
        <w:rPr>
          <w:b/>
          <w:bCs/>
          <w:u w:val="single"/>
        </w:rPr>
      </w:pPr>
      <w:r w:rsidRPr="0046073A">
        <w:rPr>
          <w:rFonts w:eastAsiaTheme="majorEastAsia"/>
          <w:b/>
          <w:bCs/>
          <w:u w:val="single"/>
        </w:rPr>
        <w:t>Italy</w:t>
      </w:r>
    </w:p>
    <w:p w:rsidRPr="0046073A" w:rsidR="008E2511" w:rsidP="008E2511" w:rsidRDefault="008E2511" w14:paraId="109C45A1" w14:textId="77777777">
      <w:pPr>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5627FD77" w14:textId="77777777">
      <w:pPr>
        <w:numPr>
          <w:ilvl w:val="0"/>
          <w:numId w:val="88"/>
        </w:numPr>
        <w:spacing w:before="120" w:after="120" w:line="360" w:lineRule="auto"/>
        <w:contextualSpacing/>
        <w:rPr>
          <w:b/>
          <w:bCs/>
          <w:i/>
          <w:iCs/>
        </w:rPr>
      </w:pPr>
      <w:r w:rsidRPr="0046073A">
        <w:rPr>
          <w:b/>
          <w:bCs/>
          <w:i/>
          <w:iCs/>
        </w:rPr>
        <w:t>CAP must address land access, value</w:t>
      </w:r>
      <w:r w:rsidRPr="0046073A">
        <w:rPr>
          <w:b/>
          <w:bCs/>
          <w:i/>
          <w:iCs/>
        </w:rPr>
        <w:noBreakHyphen/>
        <w:t>chain inequalities, migrant worker integration, and depopulation</w:t>
      </w:r>
    </w:p>
    <w:p w:rsidRPr="0046073A" w:rsidR="008E2511" w:rsidP="008E2511" w:rsidRDefault="008E2511" w14:paraId="57339F1D" w14:textId="77777777">
      <w:pPr>
        <w:numPr>
          <w:ilvl w:val="0"/>
          <w:numId w:val="88"/>
        </w:numPr>
        <w:spacing w:before="120" w:after="120" w:line="360" w:lineRule="auto"/>
        <w:contextualSpacing/>
        <w:rPr>
          <w:b/>
          <w:bCs/>
          <w:i/>
          <w:iCs/>
        </w:rPr>
      </w:pPr>
      <w:r w:rsidRPr="0046073A">
        <w:rPr>
          <w:b/>
          <w:bCs/>
          <w:i/>
          <w:iCs/>
        </w:rPr>
        <w:t>Need to balance environmental ambition with economic viability</w:t>
      </w:r>
    </w:p>
    <w:p w:rsidRPr="0046073A" w:rsidR="008E2511" w:rsidP="008E2511" w:rsidRDefault="008E2511" w14:paraId="726BF00D" w14:textId="77777777">
      <w:pPr>
        <w:numPr>
          <w:ilvl w:val="0"/>
          <w:numId w:val="88"/>
        </w:numPr>
        <w:spacing w:before="120" w:after="120" w:line="360" w:lineRule="auto"/>
        <w:contextualSpacing/>
        <w:rPr>
          <w:b/>
          <w:bCs/>
          <w:i/>
          <w:iCs/>
        </w:rPr>
      </w:pPr>
      <w:r w:rsidRPr="0046073A">
        <w:rPr>
          <w:b/>
          <w:bCs/>
          <w:i/>
          <w:iCs/>
        </w:rPr>
        <w:t>Use of incentives, risk</w:t>
      </w:r>
      <w:r w:rsidRPr="0046073A">
        <w:rPr>
          <w:b/>
          <w:bCs/>
          <w:i/>
          <w:iCs/>
        </w:rPr>
        <w:noBreakHyphen/>
        <w:t>management tools and data</w:t>
      </w:r>
      <w:r w:rsidRPr="0046073A">
        <w:rPr>
          <w:b/>
          <w:bCs/>
          <w:i/>
          <w:iCs/>
        </w:rPr>
        <w:noBreakHyphen/>
        <w:t>driven approaches encouraged</w:t>
      </w:r>
    </w:p>
    <w:p w:rsidRPr="0046073A" w:rsidR="008E2511" w:rsidP="008E2511" w:rsidRDefault="008E2511" w14:paraId="31E51EBB" w14:textId="77777777">
      <w:pPr>
        <w:numPr>
          <w:ilvl w:val="0"/>
          <w:numId w:val="88"/>
        </w:numPr>
        <w:spacing w:before="120" w:after="120" w:line="360" w:lineRule="auto"/>
        <w:contextualSpacing/>
        <w:rPr>
          <w:b/>
          <w:bCs/>
          <w:i/>
          <w:iCs/>
        </w:rPr>
      </w:pPr>
      <w:r w:rsidRPr="0046073A">
        <w:rPr>
          <w:b/>
          <w:bCs/>
          <w:i/>
          <w:iCs/>
        </w:rPr>
        <w:t>Risk of fragmentation and loss of strategic vision identified</w:t>
      </w:r>
    </w:p>
    <w:p w:rsidRPr="0046073A" w:rsidR="008E2511" w:rsidP="008E2511" w:rsidRDefault="008E2511" w14:paraId="3DD8B716" w14:textId="77777777">
      <w:pPr>
        <w:numPr>
          <w:ilvl w:val="0"/>
          <w:numId w:val="88"/>
        </w:numPr>
        <w:spacing w:before="120" w:after="120" w:line="360" w:lineRule="auto"/>
        <w:contextualSpacing/>
        <w:rPr>
          <w:b/>
          <w:bCs/>
          <w:i/>
          <w:iCs/>
        </w:rPr>
      </w:pPr>
      <w:r w:rsidRPr="0046073A">
        <w:rPr>
          <w:b/>
          <w:bCs/>
          <w:i/>
          <w:iCs/>
        </w:rPr>
        <w:t>Calls for stronger generational renewal, quality work and territorial cohesion</w:t>
      </w:r>
    </w:p>
    <w:p w:rsidRPr="0046073A" w:rsidR="008E2511" w:rsidP="008E2511" w:rsidRDefault="008E2511" w14:paraId="3DF4A7F3" w14:textId="77777777">
      <w:pPr>
        <w:numPr>
          <w:ilvl w:val="0"/>
          <w:numId w:val="88"/>
        </w:numPr>
        <w:spacing w:before="120" w:after="120" w:line="360" w:lineRule="auto"/>
        <w:contextualSpacing/>
        <w:rPr>
          <w:b/>
          <w:bCs/>
          <w:i/>
          <w:iCs/>
        </w:rPr>
      </w:pPr>
      <w:r w:rsidRPr="0046073A">
        <w:rPr>
          <w:b/>
          <w:bCs/>
          <w:i/>
          <w:iCs/>
        </w:rPr>
        <w:t>Need for strengthening national production and supporting small farms</w:t>
      </w:r>
    </w:p>
    <w:p w:rsidRPr="0046073A" w:rsidR="008E2511" w:rsidP="008E2511" w:rsidRDefault="008E2511" w14:paraId="6DDBF0C3" w14:textId="77777777">
      <w:pPr>
        <w:numPr>
          <w:ilvl w:val="0"/>
          <w:numId w:val="88"/>
        </w:numPr>
        <w:spacing w:before="120" w:after="120" w:line="360" w:lineRule="auto"/>
        <w:contextualSpacing/>
        <w:rPr>
          <w:b/>
          <w:bCs/>
          <w:i/>
          <w:iCs/>
        </w:rPr>
      </w:pPr>
      <w:r w:rsidRPr="0046073A">
        <w:rPr>
          <w:b/>
          <w:bCs/>
          <w:i/>
          <w:iCs/>
        </w:rPr>
        <w:t>Importance of broader territorial</w:t>
      </w:r>
      <w:r w:rsidRPr="0046073A">
        <w:rPr>
          <w:b/>
          <w:bCs/>
          <w:i/>
          <w:iCs/>
        </w:rPr>
        <w:noBreakHyphen/>
        <w:t>ecosystem approaches involving all rural actors</w:t>
      </w:r>
    </w:p>
    <w:p w:rsidRPr="008E2511" w:rsidR="008E2511" w:rsidP="008E2511" w:rsidRDefault="008E2511" w14:paraId="29B060BA" w14:textId="77777777">
      <w:pPr>
        <w:spacing w:before="120" w:after="120" w:line="360" w:lineRule="auto"/>
        <w:contextualSpacing/>
        <w:rPr>
          <w:b/>
          <w:bCs/>
        </w:rPr>
      </w:pPr>
    </w:p>
    <w:p w:rsidRPr="0046073A" w:rsidR="008E2511" w:rsidP="008E2511" w:rsidRDefault="008E2511" w14:paraId="6E7B8B05" w14:textId="77777777">
      <w:pPr>
        <w:spacing w:before="120" w:after="120" w:line="360" w:lineRule="auto"/>
        <w:contextualSpacing/>
      </w:pPr>
      <w:r w:rsidRPr="0046073A">
        <w:t>Looking ahead to the period 2028–2034, producer organisations, cooperatives, trade unions, civil</w:t>
      </w:r>
      <w:r w:rsidRPr="0046073A">
        <w:noBreakHyphen/>
        <w:t>society actors and public authorities in Italy implicitly identified several priorities for the future CAP. They converged on the need for a simpler yet more strategic policy framework capable of tackling structural issues such as land access for young farmers, persistent income inequality along the value chain, the integration of migrant workers and the depopulation of inner rural areas. Stakeholders stressed that future reforms must strike a balance between environmental ambition and economic viability, making greater use of incentive</w:t>
      </w:r>
      <w:r w:rsidRPr="0046073A">
        <w:noBreakHyphen/>
        <w:t>based instruments, robust risk</w:t>
      </w:r>
      <w:r w:rsidRPr="0046073A">
        <w:noBreakHyphen/>
        <w:t>management tools and data</w:t>
      </w:r>
      <w:r w:rsidRPr="0046073A">
        <w:noBreakHyphen/>
        <w:t>driven approaches. They noted that the overall effectiveness of the next CAP cycle will depend on improved coordination with cohesion, migration, trade and social policies, as well as on deeper and better resourced participation by civil</w:t>
      </w:r>
      <w:r w:rsidRPr="0046073A">
        <w:noBreakHyphen/>
        <w:t>society organisations and social partners.</w:t>
      </w:r>
    </w:p>
    <w:p w:rsidRPr="0046073A" w:rsidR="008E2511" w:rsidP="008E2511" w:rsidRDefault="008E2511" w14:paraId="14913BA6" w14:textId="77777777">
      <w:pPr>
        <w:spacing w:before="120" w:after="120" w:line="360" w:lineRule="auto"/>
        <w:contextualSpacing/>
      </w:pPr>
      <w:r w:rsidRPr="0046073A">
        <w:t>Social</w:t>
      </w:r>
      <w:r w:rsidRPr="0046073A">
        <w:noBreakHyphen/>
        <w:t>partner organisations warned that the biggest risk for the next CAP in Italy is fragmentation and a loss of strategic vision, calling for a renewed focus on income, generational renewal, quality work, territorial cohesion and agriculture’s role as a provider of public goods. Producer organisations identified low self</w:t>
      </w:r>
      <w:r w:rsidRPr="0046073A">
        <w:noBreakHyphen/>
        <w:t>sufficiency in strategic sectors such as beef, the decline of small farms, high production costs and inadequate consumer information as urgent issues, and called for stronger institutional promotion of national quality products and reinforcement of EU agricultural production capacity to ensure food security in a context of global instability. SME representatives highlighted the need for a shift towards a territorial</w:t>
      </w:r>
      <w:r w:rsidRPr="0046073A">
        <w:noBreakHyphen/>
        <w:t>ecosystem approach involving all rural actors, not only farms, with greater flexibility, integration and support for innovative local initiatives. They argued that this broader perspective should guide the design of CAP instruments in Italy to contribute to resilient, inclusive and dynamic rural territories over the 2028–2034 period.</w:t>
      </w:r>
    </w:p>
    <w:p w:rsidRPr="0046073A" w:rsidR="008E2511" w:rsidP="008E2511" w:rsidRDefault="008E2511" w14:paraId="22AA1A76" w14:textId="77777777">
      <w:pPr>
        <w:spacing w:before="120" w:after="120" w:line="360" w:lineRule="auto"/>
        <w:contextualSpacing/>
      </w:pPr>
    </w:p>
    <w:p w:rsidRPr="0046073A" w:rsidR="008E2511" w:rsidP="00E072FE" w:rsidRDefault="008E2511" w14:paraId="72C5DB75" w14:textId="77777777">
      <w:pPr>
        <w:keepNext/>
        <w:spacing w:before="120" w:after="120" w:line="360" w:lineRule="auto"/>
        <w:contextualSpacing/>
        <w:rPr>
          <w:b/>
          <w:bCs/>
          <w:u w:val="single"/>
        </w:rPr>
      </w:pPr>
      <w:r w:rsidRPr="0046073A">
        <w:rPr>
          <w:rFonts w:eastAsiaTheme="majorEastAsia"/>
          <w:b/>
          <w:bCs/>
          <w:u w:val="single"/>
        </w:rPr>
        <w:t>Romania</w:t>
      </w:r>
    </w:p>
    <w:p w:rsidRPr="0046073A" w:rsidR="008E2511" w:rsidP="00E072FE" w:rsidRDefault="008E2511" w14:paraId="2B81195B" w14:textId="77777777">
      <w:pPr>
        <w:keepNext/>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12B689A9" w14:textId="77777777">
      <w:pPr>
        <w:numPr>
          <w:ilvl w:val="0"/>
          <w:numId w:val="89"/>
        </w:numPr>
        <w:spacing w:before="120" w:after="120" w:line="360" w:lineRule="auto"/>
        <w:contextualSpacing/>
        <w:rPr>
          <w:b/>
          <w:bCs/>
          <w:i/>
          <w:iCs/>
        </w:rPr>
      </w:pPr>
      <w:r w:rsidRPr="0046073A">
        <w:rPr>
          <w:b/>
          <w:bCs/>
          <w:i/>
          <w:iCs/>
        </w:rPr>
        <w:t>Strong CAP budget and continued convergence of payments remain central</w:t>
      </w:r>
    </w:p>
    <w:p w:rsidRPr="0046073A" w:rsidR="008E2511" w:rsidP="008E2511" w:rsidRDefault="008E2511" w14:paraId="7FCBC473" w14:textId="77777777">
      <w:pPr>
        <w:numPr>
          <w:ilvl w:val="0"/>
          <w:numId w:val="89"/>
        </w:numPr>
        <w:spacing w:before="120" w:after="120" w:line="360" w:lineRule="auto"/>
        <w:contextualSpacing/>
        <w:rPr>
          <w:b/>
          <w:bCs/>
          <w:i/>
          <w:iCs/>
        </w:rPr>
      </w:pPr>
      <w:r w:rsidRPr="0046073A">
        <w:rPr>
          <w:b/>
          <w:bCs/>
          <w:i/>
          <w:iCs/>
        </w:rPr>
        <w:t>Administrative simplification must be real and visible at farm level</w:t>
      </w:r>
    </w:p>
    <w:p w:rsidRPr="0046073A" w:rsidR="008E2511" w:rsidP="008E2511" w:rsidRDefault="008E2511" w14:paraId="473C687D" w14:textId="77777777">
      <w:pPr>
        <w:numPr>
          <w:ilvl w:val="0"/>
          <w:numId w:val="89"/>
        </w:numPr>
        <w:spacing w:before="120" w:after="120" w:line="360" w:lineRule="auto"/>
        <w:contextualSpacing/>
        <w:rPr>
          <w:b/>
          <w:bCs/>
          <w:i/>
          <w:iCs/>
        </w:rPr>
      </w:pPr>
      <w:r w:rsidRPr="0046073A">
        <w:rPr>
          <w:b/>
          <w:bCs/>
          <w:i/>
          <w:iCs/>
        </w:rPr>
        <w:t>Food security, strategic autonomy and fair competition are future priorities</w:t>
      </w:r>
    </w:p>
    <w:p w:rsidRPr="0046073A" w:rsidR="008E2511" w:rsidP="008E2511" w:rsidRDefault="008E2511" w14:paraId="73814EDC" w14:textId="77777777">
      <w:pPr>
        <w:numPr>
          <w:ilvl w:val="0"/>
          <w:numId w:val="89"/>
        </w:numPr>
        <w:spacing w:before="120" w:after="120" w:line="360" w:lineRule="auto"/>
        <w:contextualSpacing/>
        <w:rPr>
          <w:b/>
          <w:bCs/>
          <w:i/>
          <w:iCs/>
        </w:rPr>
      </w:pPr>
      <w:r w:rsidRPr="0046073A">
        <w:rPr>
          <w:b/>
          <w:bCs/>
          <w:i/>
          <w:iCs/>
        </w:rPr>
        <w:t>Concerns over competitiveness and pesticide/fertiliser</w:t>
      </w:r>
      <w:r w:rsidRPr="0046073A">
        <w:rPr>
          <w:b/>
          <w:bCs/>
          <w:i/>
          <w:iCs/>
        </w:rPr>
        <w:noBreakHyphen/>
        <w:t>reduction obligations</w:t>
      </w:r>
    </w:p>
    <w:p w:rsidRPr="0046073A" w:rsidR="008E2511" w:rsidP="008E2511" w:rsidRDefault="008E2511" w14:paraId="42BB4AC1" w14:textId="77777777">
      <w:pPr>
        <w:numPr>
          <w:ilvl w:val="0"/>
          <w:numId w:val="89"/>
        </w:numPr>
        <w:spacing w:before="120" w:after="120" w:line="360" w:lineRule="auto"/>
        <w:contextualSpacing/>
        <w:rPr>
          <w:b/>
          <w:bCs/>
          <w:i/>
          <w:iCs/>
        </w:rPr>
      </w:pPr>
      <w:r w:rsidRPr="0046073A">
        <w:rPr>
          <w:b/>
          <w:bCs/>
          <w:i/>
          <w:iCs/>
        </w:rPr>
        <w:t>Need to retain two</w:t>
      </w:r>
      <w:r w:rsidRPr="0046073A">
        <w:rPr>
          <w:b/>
          <w:bCs/>
          <w:i/>
          <w:iCs/>
        </w:rPr>
        <w:noBreakHyphen/>
        <w:t>pillar structure of CAP</w:t>
      </w:r>
    </w:p>
    <w:p w:rsidRPr="0046073A" w:rsidR="008E2511" w:rsidP="008E2511" w:rsidRDefault="008E2511" w14:paraId="262F9945" w14:textId="77777777">
      <w:pPr>
        <w:numPr>
          <w:ilvl w:val="0"/>
          <w:numId w:val="89"/>
        </w:numPr>
        <w:spacing w:before="120" w:after="120" w:line="360" w:lineRule="auto"/>
        <w:contextualSpacing/>
        <w:rPr>
          <w:b/>
          <w:bCs/>
          <w:i/>
          <w:iCs/>
        </w:rPr>
      </w:pPr>
      <w:r w:rsidRPr="0046073A">
        <w:rPr>
          <w:b/>
          <w:bCs/>
          <w:i/>
          <w:iCs/>
        </w:rPr>
        <w:t>Calls for higher CAP budget indexed to inflation and supported by Ukraine</w:t>
      </w:r>
      <w:r w:rsidRPr="0046073A">
        <w:rPr>
          <w:b/>
          <w:bCs/>
          <w:i/>
          <w:iCs/>
        </w:rPr>
        <w:noBreakHyphen/>
        <w:t>integration funds</w:t>
      </w:r>
    </w:p>
    <w:p w:rsidRPr="0046073A" w:rsidR="008E2511" w:rsidP="008E2511" w:rsidRDefault="008E2511" w14:paraId="0B17A6AA" w14:textId="77777777">
      <w:pPr>
        <w:numPr>
          <w:ilvl w:val="0"/>
          <w:numId w:val="89"/>
        </w:numPr>
        <w:spacing w:before="120" w:after="120" w:line="360" w:lineRule="auto"/>
        <w:contextualSpacing/>
        <w:rPr>
          <w:b/>
          <w:bCs/>
          <w:i/>
          <w:iCs/>
        </w:rPr>
      </w:pPr>
      <w:r w:rsidRPr="0046073A">
        <w:rPr>
          <w:b/>
          <w:bCs/>
          <w:i/>
          <w:iCs/>
        </w:rPr>
        <w:t>Importance of cooperatives, collective investment and minimum profitability thresholds</w:t>
      </w:r>
    </w:p>
    <w:p w:rsidRPr="0046073A" w:rsidR="008E2511" w:rsidP="008E2511" w:rsidRDefault="008E2511" w14:paraId="25617CE2" w14:textId="77777777">
      <w:pPr>
        <w:numPr>
          <w:ilvl w:val="0"/>
          <w:numId w:val="89"/>
        </w:numPr>
        <w:spacing w:before="120" w:after="120" w:line="360" w:lineRule="auto"/>
        <w:contextualSpacing/>
      </w:pPr>
      <w:r w:rsidRPr="0046073A">
        <w:rPr>
          <w:b/>
          <w:bCs/>
          <w:i/>
          <w:iCs/>
        </w:rPr>
        <w:t>Severe climate risks (e.g. drought) increase need for shared equipment and cooperative solutions</w:t>
      </w:r>
    </w:p>
    <w:p w:rsidRPr="0046073A" w:rsidR="008E2511" w:rsidP="008E2511" w:rsidRDefault="008E2511" w14:paraId="2800BBA0" w14:textId="77777777">
      <w:pPr>
        <w:spacing w:before="120" w:after="120" w:line="360" w:lineRule="auto"/>
        <w:ind w:left="720"/>
        <w:contextualSpacing/>
        <w:rPr>
          <w:b/>
          <w:bCs/>
        </w:rPr>
      </w:pPr>
    </w:p>
    <w:p w:rsidRPr="0046073A" w:rsidR="008E2511" w:rsidP="008E2511" w:rsidRDefault="008E2511" w14:paraId="3F2AB494" w14:textId="77777777">
      <w:pPr>
        <w:spacing w:before="120" w:after="120" w:line="360" w:lineRule="auto"/>
        <w:contextualSpacing/>
      </w:pPr>
      <w:r w:rsidRPr="0046073A">
        <w:t>Looking towards the next programming period, stakeholders in Romania highlighted several major issues for the CAP between 2028 and 2034. Public authorities and farmers’ organisations indicated that maintaining a strong CAP budget, ensuring further convergence of direct payments and simplifying administrative requirements while preserving environmental and social ambitions will be central priorities, particularly in light of ongoing geopolitical uncertainty, rising input costs and market disturbances linked to the war in Ukraine. They stressed that food security, strategic autonomy in inputs and fair competition within the single market will be key themes for Romania, and underlined that simplification must translate into tangible reductions in bureaucracy at farm level without undermining accountability.</w:t>
      </w:r>
    </w:p>
    <w:p w:rsidRPr="0046073A" w:rsidR="008E2511" w:rsidP="008E2511" w:rsidRDefault="008E2511" w14:paraId="645E683B" w14:textId="77777777">
      <w:pPr>
        <w:spacing w:before="120" w:after="120" w:line="360" w:lineRule="auto"/>
        <w:contextualSpacing/>
      </w:pPr>
      <w:r w:rsidRPr="0046073A">
        <w:t>The written contribution from a cooperative representative identified maintaining international competitiveness of agricultural production as a key challenge for the next CAP. It argued that viable alternatives must be available before prohibiting currently authorised plant</w:t>
      </w:r>
      <w:r w:rsidRPr="0046073A">
        <w:noBreakHyphen/>
        <w:t>protection substances, and that reductions in pesticides and fertilisers should not apply uniformly to Member States already below EU consumption averages, such as Romania in several segments. The contribution warned against eliminating the two</w:t>
      </w:r>
      <w:r w:rsidRPr="0046073A">
        <w:noBreakHyphen/>
        <w:t>pillar structure of the CAP, noted that the multiannual financial framework has not been indexed to inflation since 2014 and argued that rising production costs and inadequate budgets threaten farm viability. It called for CAP funding to increase to at least 1 % of EU GDP and to be complemented by additional resources for integrating Ukraine so that neither the CAP nor the Union’s cohesion is jeopardised. It also emphasised that supporting small and medium</w:t>
      </w:r>
      <w:r w:rsidRPr="0046073A">
        <w:noBreakHyphen/>
        <w:t>sized farmers in Romania requires cost optimisation through cooperatives and collective investments for value addition, and that climate</w:t>
      </w:r>
      <w:r w:rsidRPr="0046073A">
        <w:noBreakHyphen/>
        <w:t>change impacts such as drought, combined with high equipment costs, make cooperative ownership and linking subsidies to minimum</w:t>
      </w:r>
      <w:r w:rsidRPr="0046073A">
        <w:noBreakHyphen/>
        <w:t>profitability thresholds essential to ensure continuity of agricultural activity beyond 2028.</w:t>
      </w:r>
    </w:p>
    <w:p w:rsidRPr="0046073A" w:rsidR="008E2511" w:rsidP="008E2511" w:rsidRDefault="008E2511" w14:paraId="14D190CE" w14:textId="77777777">
      <w:pPr>
        <w:spacing w:before="120" w:after="120" w:line="360" w:lineRule="auto"/>
        <w:contextualSpacing/>
      </w:pPr>
    </w:p>
    <w:p w:rsidRPr="0046073A" w:rsidR="008E2511" w:rsidP="00E072FE" w:rsidRDefault="008E2511" w14:paraId="46ACDB7E" w14:textId="77777777">
      <w:pPr>
        <w:keepNext/>
        <w:spacing w:before="120" w:after="120" w:line="360" w:lineRule="auto"/>
        <w:contextualSpacing/>
        <w:rPr>
          <w:b/>
          <w:bCs/>
          <w:u w:val="single"/>
        </w:rPr>
      </w:pPr>
      <w:r w:rsidRPr="0046073A">
        <w:rPr>
          <w:rFonts w:eastAsiaTheme="majorEastAsia"/>
          <w:b/>
          <w:bCs/>
          <w:u w:val="single"/>
        </w:rPr>
        <w:t>Spain</w:t>
      </w:r>
    </w:p>
    <w:p w:rsidRPr="0046073A" w:rsidR="008E2511" w:rsidP="00E072FE" w:rsidRDefault="008E2511" w14:paraId="706D5480" w14:textId="77777777">
      <w:pPr>
        <w:keepNext/>
        <w:spacing w:before="120" w:after="120" w:line="360" w:lineRule="auto"/>
        <w:contextualSpacing/>
        <w:rPr>
          <w:b/>
          <w:bCs/>
          <w:i/>
          <w:iCs/>
        </w:rPr>
      </w:pPr>
      <w:r w:rsidRPr="0046073A">
        <w:rPr>
          <w:rFonts w:eastAsiaTheme="majorEastAsia"/>
          <w:b/>
          <w:bCs/>
          <w:i/>
          <w:iCs/>
        </w:rPr>
        <w:t>In brief:</w:t>
      </w:r>
    </w:p>
    <w:p w:rsidRPr="0046073A" w:rsidR="008E2511" w:rsidP="008E2511" w:rsidRDefault="008E2511" w14:paraId="2D4FA9A3" w14:textId="77777777">
      <w:pPr>
        <w:numPr>
          <w:ilvl w:val="0"/>
          <w:numId w:val="90"/>
        </w:numPr>
        <w:spacing w:before="120" w:after="120" w:line="360" w:lineRule="auto"/>
        <w:contextualSpacing/>
        <w:rPr>
          <w:b/>
          <w:bCs/>
          <w:i/>
          <w:iCs/>
        </w:rPr>
      </w:pPr>
      <w:r w:rsidRPr="0046073A">
        <w:rPr>
          <w:b/>
          <w:bCs/>
          <w:i/>
          <w:iCs/>
        </w:rPr>
        <w:t>Next CAP must address fair income, generational renewal, climate adaptation, water management, market stability and simplification</w:t>
      </w:r>
    </w:p>
    <w:p w:rsidRPr="0046073A" w:rsidR="008E2511" w:rsidP="008E2511" w:rsidRDefault="008E2511" w14:paraId="642BA4DC" w14:textId="77777777">
      <w:pPr>
        <w:numPr>
          <w:ilvl w:val="0"/>
          <w:numId w:val="90"/>
        </w:numPr>
        <w:spacing w:before="120" w:after="120" w:line="360" w:lineRule="auto"/>
        <w:contextualSpacing/>
        <w:rPr>
          <w:b/>
          <w:bCs/>
          <w:i/>
          <w:iCs/>
        </w:rPr>
      </w:pPr>
      <w:r w:rsidRPr="0046073A">
        <w:rPr>
          <w:b/>
          <w:bCs/>
          <w:i/>
          <w:iCs/>
        </w:rPr>
        <w:t>Need to update payments in real terms and strengthen crisis</w:t>
      </w:r>
      <w:r w:rsidRPr="0046073A">
        <w:rPr>
          <w:b/>
          <w:bCs/>
          <w:i/>
          <w:iCs/>
        </w:rPr>
        <w:noBreakHyphen/>
        <w:t>management tools</w:t>
      </w:r>
    </w:p>
    <w:p w:rsidRPr="0046073A" w:rsidR="008E2511" w:rsidP="008E2511" w:rsidRDefault="008E2511" w14:paraId="7960732B" w14:textId="77777777">
      <w:pPr>
        <w:numPr>
          <w:ilvl w:val="0"/>
          <w:numId w:val="90"/>
        </w:numPr>
        <w:spacing w:before="120" w:after="120" w:line="360" w:lineRule="auto"/>
        <w:contextualSpacing/>
        <w:rPr>
          <w:b/>
          <w:bCs/>
          <w:i/>
          <w:iCs/>
        </w:rPr>
      </w:pPr>
      <w:r w:rsidRPr="0046073A">
        <w:rPr>
          <w:b/>
          <w:bCs/>
          <w:i/>
          <w:iCs/>
        </w:rPr>
        <w:t>Concerns about unfair competition from imports; interest in mirror clauses</w:t>
      </w:r>
    </w:p>
    <w:p w:rsidRPr="0046073A" w:rsidR="008E2511" w:rsidP="008E2511" w:rsidRDefault="008E2511" w14:paraId="042F445E" w14:textId="77777777">
      <w:pPr>
        <w:numPr>
          <w:ilvl w:val="0"/>
          <w:numId w:val="90"/>
        </w:numPr>
        <w:spacing w:before="120" w:after="120" w:line="360" w:lineRule="auto"/>
        <w:contextualSpacing/>
        <w:rPr>
          <w:b/>
          <w:bCs/>
          <w:i/>
          <w:iCs/>
        </w:rPr>
      </w:pPr>
      <w:r w:rsidRPr="0046073A">
        <w:rPr>
          <w:b/>
          <w:bCs/>
          <w:i/>
          <w:iCs/>
        </w:rPr>
        <w:t>Regions want stronger role in strategic</w:t>
      </w:r>
      <w:r w:rsidRPr="0046073A">
        <w:rPr>
          <w:b/>
          <w:bCs/>
          <w:i/>
          <w:iCs/>
        </w:rPr>
        <w:noBreakHyphen/>
        <w:t>plan design</w:t>
      </w:r>
    </w:p>
    <w:p w:rsidRPr="0046073A" w:rsidR="008E2511" w:rsidP="008E2511" w:rsidRDefault="008E2511" w14:paraId="245E747C" w14:textId="77777777">
      <w:pPr>
        <w:numPr>
          <w:ilvl w:val="0"/>
          <w:numId w:val="90"/>
        </w:numPr>
        <w:spacing w:before="120" w:after="120" w:line="360" w:lineRule="auto"/>
        <w:contextualSpacing/>
        <w:rPr>
          <w:b/>
          <w:bCs/>
          <w:i/>
          <w:iCs/>
        </w:rPr>
      </w:pPr>
      <w:r w:rsidRPr="0046073A">
        <w:rPr>
          <w:b/>
          <w:bCs/>
          <w:i/>
          <w:iCs/>
        </w:rPr>
        <w:t>Priorities: women, land access, training, working conditions and value</w:t>
      </w:r>
      <w:r w:rsidRPr="0046073A">
        <w:rPr>
          <w:b/>
          <w:bCs/>
          <w:i/>
          <w:iCs/>
        </w:rPr>
        <w:noBreakHyphen/>
        <w:t>chain position</w:t>
      </w:r>
    </w:p>
    <w:p w:rsidRPr="0046073A" w:rsidR="008E2511" w:rsidP="008E2511" w:rsidRDefault="008E2511" w14:paraId="56A78493" w14:textId="77777777">
      <w:pPr>
        <w:numPr>
          <w:ilvl w:val="0"/>
          <w:numId w:val="90"/>
        </w:numPr>
        <w:spacing w:before="120" w:after="120" w:line="360" w:lineRule="auto"/>
        <w:contextualSpacing/>
        <w:rPr>
          <w:b/>
          <w:bCs/>
          <w:i/>
          <w:iCs/>
        </w:rPr>
      </w:pPr>
      <w:r w:rsidRPr="0046073A">
        <w:rPr>
          <w:b/>
          <w:bCs/>
          <w:i/>
          <w:iCs/>
        </w:rPr>
        <w:t>Labour, gender and territorial equity should be fully integrated</w:t>
      </w:r>
    </w:p>
    <w:p w:rsidRPr="0046073A" w:rsidR="008E2511" w:rsidP="008E2511" w:rsidRDefault="008E2511" w14:paraId="7395D8D6" w14:textId="77777777">
      <w:pPr>
        <w:numPr>
          <w:ilvl w:val="0"/>
          <w:numId w:val="90"/>
        </w:numPr>
        <w:spacing w:before="120" w:after="120" w:line="360" w:lineRule="auto"/>
        <w:contextualSpacing/>
        <w:rPr>
          <w:b/>
          <w:bCs/>
          <w:i/>
          <w:iCs/>
        </w:rPr>
      </w:pPr>
      <w:r w:rsidRPr="0046073A">
        <w:rPr>
          <w:b/>
          <w:bCs/>
          <w:i/>
          <w:iCs/>
        </w:rPr>
        <w:t>Need for better evaluation frameworks with more disaggregated data</w:t>
      </w:r>
    </w:p>
    <w:p w:rsidRPr="0046073A" w:rsidR="008E2511" w:rsidP="008E2511" w:rsidRDefault="008E2511" w14:paraId="56AC76FD" w14:textId="77777777">
      <w:pPr>
        <w:numPr>
          <w:ilvl w:val="0"/>
          <w:numId w:val="90"/>
        </w:numPr>
        <w:spacing w:before="120" w:after="120" w:line="360" w:lineRule="auto"/>
        <w:contextualSpacing/>
        <w:rPr>
          <w:b/>
          <w:bCs/>
          <w:i/>
          <w:iCs/>
        </w:rPr>
      </w:pPr>
      <w:r w:rsidRPr="0046073A">
        <w:rPr>
          <w:b/>
          <w:bCs/>
          <w:i/>
          <w:iCs/>
        </w:rPr>
        <w:t>Administrative complexity remains a major obstacle</w:t>
      </w:r>
    </w:p>
    <w:p w:rsidRPr="0046073A" w:rsidR="008E2511" w:rsidP="008E2511" w:rsidRDefault="008E2511" w14:paraId="315D9B75" w14:textId="77777777">
      <w:pPr>
        <w:numPr>
          <w:ilvl w:val="0"/>
          <w:numId w:val="90"/>
        </w:numPr>
        <w:spacing w:before="120" w:after="120" w:line="360" w:lineRule="auto"/>
        <w:contextualSpacing/>
        <w:rPr>
          <w:b/>
          <w:bCs/>
          <w:i/>
          <w:iCs/>
        </w:rPr>
      </w:pPr>
      <w:r w:rsidRPr="0046073A">
        <w:rPr>
          <w:b/>
          <w:bCs/>
          <w:i/>
          <w:iCs/>
        </w:rPr>
        <w:t>Knowledge transfer, innovation and advisory systems must be strengthened</w:t>
      </w:r>
    </w:p>
    <w:p w:rsidRPr="0046073A" w:rsidR="008E2511" w:rsidP="008E2511" w:rsidRDefault="008E2511" w14:paraId="6F219F48" w14:textId="77777777">
      <w:pPr>
        <w:numPr>
          <w:ilvl w:val="0"/>
          <w:numId w:val="90"/>
        </w:numPr>
        <w:spacing w:before="120" w:after="120" w:line="360" w:lineRule="auto"/>
        <w:contextualSpacing/>
        <w:rPr>
          <w:b/>
          <w:bCs/>
          <w:i/>
          <w:iCs/>
        </w:rPr>
      </w:pPr>
      <w:r w:rsidRPr="0046073A">
        <w:rPr>
          <w:b/>
          <w:bCs/>
          <w:i/>
          <w:iCs/>
        </w:rPr>
        <w:t>Access to land remains a major barrier to generational renewal</w:t>
      </w:r>
    </w:p>
    <w:p w:rsidRPr="0046073A" w:rsidR="008E2511" w:rsidP="008E2511" w:rsidRDefault="008E2511" w14:paraId="77E88DCE" w14:textId="77777777">
      <w:pPr>
        <w:spacing w:before="120" w:after="120" w:line="360" w:lineRule="auto"/>
        <w:ind w:left="720"/>
        <w:contextualSpacing/>
        <w:rPr>
          <w:b/>
          <w:bCs/>
        </w:rPr>
      </w:pPr>
    </w:p>
    <w:p w:rsidRPr="0046073A" w:rsidR="008E2511" w:rsidP="008E2511" w:rsidRDefault="008E2511" w14:paraId="2F951365" w14:textId="77777777">
      <w:pPr>
        <w:spacing w:before="120" w:after="120" w:line="360" w:lineRule="auto"/>
        <w:contextualSpacing/>
      </w:pPr>
      <w:r w:rsidRPr="0046073A">
        <w:t>In Spain, national and regional public authorities, social partners, employer organisations and civil</w:t>
      </w:r>
      <w:r w:rsidRPr="0046073A">
        <w:noBreakHyphen/>
        <w:t>society actors broadly agreed that the next CAP programming period (2028–2034) must address structural challenges related to fair income, generational renewal, climate adaptation, water management, market stability, social conditions and simplification, while maintaining the productive capacity of the sector and ensuring food security. Stakeholders emphasised that future policy design should build on lessons from the current period, particularly regarding administrative complexity, territorial adaptation and the limitations of existing crisis instruments.</w:t>
      </w:r>
    </w:p>
    <w:p w:rsidRPr="0046073A" w:rsidR="008E2511" w:rsidP="008E2511" w:rsidRDefault="008E2511" w14:paraId="0515D167" w14:textId="77777777">
      <w:pPr>
        <w:spacing w:before="120" w:after="120" w:line="360" w:lineRule="auto"/>
        <w:contextualSpacing/>
      </w:pPr>
      <w:r w:rsidRPr="0046073A">
        <w:t>Regional public authorities stressed that forthcoming reforms should update direct payments in real terms to reflect inflation and rising production costs, strengthen market</w:t>
      </w:r>
      <w:r w:rsidRPr="0046073A">
        <w:noBreakHyphen/>
        <w:t>management and crisis tools, address unfair competition from imports through mirror clauses, provide more ambitious and better</w:t>
      </w:r>
      <w:r w:rsidRPr="0046073A">
        <w:noBreakHyphen/>
        <w:t>financed generational</w:t>
      </w:r>
      <w:r w:rsidRPr="0046073A">
        <w:noBreakHyphen/>
        <w:t>renewal measures and ensure genuine administrative simplification that reduces burdens for both producers and administrations. They also advocated for greater regional involvement in the design of strategic plans so that instruments are better aligned with diverse production systems and territorial needs.</w:t>
      </w:r>
    </w:p>
    <w:p w:rsidRPr="0046073A" w:rsidR="008E2511" w:rsidP="008E2511" w:rsidRDefault="008E2511" w14:paraId="310F0960" w14:textId="77777777">
      <w:pPr>
        <w:spacing w:before="120" w:after="120" w:line="360" w:lineRule="auto"/>
        <w:contextualSpacing/>
      </w:pPr>
      <w:r w:rsidRPr="0046073A">
        <w:t>National public authorities indicated that future CAP discussions should prioritise generational renewal, the inclusion of women in agriculture, access to land and training, and underlined the importance of dedicating a significant share of future CAP funds to young farmers while reinforcing the sector’s attractiveness through income support and improved working conditions. They also highlighted the need to strengthen farmers’ position in the value chain and modernise advisory and knowledge systems to support transitions towards more sustainable and resilient production models.</w:t>
      </w:r>
    </w:p>
    <w:p w:rsidRPr="0046073A" w:rsidR="008E2511" w:rsidP="008E2511" w:rsidRDefault="008E2511" w14:paraId="28E7811E" w14:textId="77777777">
      <w:pPr>
        <w:spacing w:before="120" w:after="120" w:line="360" w:lineRule="auto"/>
        <w:contextualSpacing/>
      </w:pPr>
      <w:r w:rsidRPr="0046073A">
        <w:t>Social partners and civil</w:t>
      </w:r>
      <w:r w:rsidRPr="0046073A">
        <w:noBreakHyphen/>
        <w:t>society organisations identified water availability, innovation, skilled labour, production costs, access to finance, farm succession, gender equality, social conditionality and responses to health, economic and geopolitical crises as key topics that transcend the CAP but require it to play a central coordinating role with other policies. They argued that future CAP frameworks should ensure that social and labour dimensions, as well as gender and territorial equity, are fully integrated alongside environmental and economic objectives, and that evaluation frameworks should be strengthened to assess real socioeconomic outcomes, distributional effects, behavioural uptake, governance quality and territorial fairness, supported by more disaggregated and comparable data across Member States.</w:t>
      </w:r>
    </w:p>
    <w:p w:rsidRPr="0046073A" w:rsidR="008E2511" w:rsidP="008E2511" w:rsidRDefault="008E2511" w14:paraId="54511C30" w14:textId="77777777">
      <w:pPr>
        <w:spacing w:before="120" w:after="120" w:line="360" w:lineRule="auto"/>
        <w:contextualSpacing/>
      </w:pPr>
      <w:r w:rsidRPr="0046073A">
        <w:t>Several civil</w:t>
      </w:r>
      <w:r w:rsidRPr="0046073A">
        <w:noBreakHyphen/>
        <w:t>society organisations working on gender equality emphasised that future CAP reforms must reinforce support mechanisms addressing structural gender gaps in farming. They noted that, despite recent progress in integrating gender analyses and corrective actions, farms managed by women often still have smaller economic dimensions, limiting their access to investment opportunities and rural development funding, and they called for targeted measures to ensure equal access to resources, training and decision</w:t>
      </w:r>
      <w:r w:rsidRPr="0046073A">
        <w:noBreakHyphen/>
        <w:t>making.</w:t>
      </w:r>
    </w:p>
    <w:p w:rsidRPr="0046073A" w:rsidR="008E2511" w:rsidP="008E2511" w:rsidRDefault="008E2511" w14:paraId="46B3316F" w14:textId="77777777">
      <w:pPr>
        <w:spacing w:before="120" w:after="120" w:line="360" w:lineRule="auto"/>
        <w:contextualSpacing/>
      </w:pPr>
      <w:r w:rsidRPr="0046073A">
        <w:t>Employer organisations and public authorities warned that the complexity of current administrative procedures continues to hinder effective implementation of the CAP, and that further increases in compliance requirements, controls or reporting obligations would exacerbate existing burdens. They insisted that simplification—without undermining accountability—should be a priority for the next programming period, and expressed concerns about proposals that could lead to a more fragmented governance structure for EU agricultural funding, reiterating the importance of maintaining the common character of the CAP and its two</w:t>
      </w:r>
      <w:r w:rsidRPr="0046073A">
        <w:noBreakHyphen/>
        <w:t>pillar architecture.</w:t>
      </w:r>
    </w:p>
    <w:p w:rsidRPr="004F3938" w:rsidR="00E82DC8" w:rsidP="008E2511" w:rsidRDefault="008E2511" w14:paraId="5AB5D8C5" w14:textId="637C3A8D">
      <w:pPr>
        <w:spacing w:before="120" w:after="120" w:line="360" w:lineRule="auto"/>
        <w:rPr>
          <w:bCs/>
          <w:lang w:val="en-GB"/>
        </w:rPr>
      </w:pPr>
      <w:r w:rsidRPr="0046073A">
        <w:t>Finally, stakeholders highlighted that knowledge transfer, innovation systems and advisory services must be strengthened in the next CAP cycle to support transitions towards sustainable agricultural systems and to ensure that new environmental and social requirements can be effectively implemented. They also noted that access to land will remain a critical obstacle for generational renewal beyond 2028, pointing to high land prices, land concentration and delayed farm transfers as key barriers for young entrants. Future CAP reforms were seen as needing to include stronger incentives and structural solutions to support farm succession, prevent excessive land concentration and maintain a diverse and socially sustainable farming structure.</w:t>
      </w:r>
    </w:p>
    <w:p w:rsidRPr="004F3938" w:rsidR="00C21CC2" w:rsidP="00F40F2E" w:rsidRDefault="00F40F2E" w14:paraId="6DA401DC" w14:textId="47E83834">
      <w:pPr>
        <w:spacing w:after="160" w:line="278" w:lineRule="auto"/>
        <w:jc w:val="left"/>
        <w:rPr>
          <w:bCs/>
          <w:lang w:val="en-GB"/>
        </w:rPr>
      </w:pPr>
      <w:r>
        <w:rPr>
          <w:bCs/>
          <w:lang w:val="en-GB"/>
        </w:rPr>
        <w:br w:type="page"/>
      </w:r>
    </w:p>
    <w:p w:rsidRPr="004F3938" w:rsidR="00C21CC2" w:rsidP="00522A18" w:rsidRDefault="00C21CC2" w14:paraId="2B2E15A8" w14:textId="426B8DC9">
      <w:pPr>
        <w:pStyle w:val="Heading2"/>
        <w:spacing w:before="120" w:after="120" w:line="360" w:lineRule="auto"/>
        <w:rPr>
          <w:rFonts w:cs="Times New Roman"/>
          <w:lang w:val="en-GB"/>
        </w:rPr>
      </w:pPr>
      <w:bookmarkStart w:name="_Toc224750071" w:id="60"/>
      <w:r w:rsidRPr="004F3938">
        <w:rPr>
          <w:rFonts w:cs="Times New Roman"/>
          <w:lang w:val="en-GB"/>
        </w:rPr>
        <w:t>6.2</w:t>
      </w:r>
      <w:r w:rsidRPr="004F3938">
        <w:rPr>
          <w:rFonts w:cs="Times New Roman"/>
          <w:lang w:val="en-GB"/>
        </w:rPr>
        <w:tab/>
      </w:r>
      <w:r w:rsidRPr="004F3938">
        <w:rPr>
          <w:rFonts w:cs="Times New Roman"/>
          <w:u w:val="single"/>
          <w:lang w:val="en-GB"/>
        </w:rPr>
        <w:t>Information from the questionnaire</w:t>
      </w:r>
      <w:bookmarkEnd w:id="60"/>
      <w:r w:rsidRPr="004F3938">
        <w:rPr>
          <w:rFonts w:cs="Times New Roman"/>
          <w:u w:val="single"/>
          <w:lang w:val="en-GB"/>
        </w:rPr>
        <w:t xml:space="preserve"> </w:t>
      </w:r>
    </w:p>
    <w:p w:rsidR="00827882" w:rsidP="00522A18" w:rsidRDefault="00827882" w14:paraId="655776B5" w14:textId="77777777">
      <w:pPr>
        <w:spacing w:before="120" w:after="120" w:line="360" w:lineRule="auto"/>
        <w:rPr>
          <w:lang w:val="en-GB"/>
        </w:rPr>
      </w:pPr>
    </w:p>
    <w:p w:rsidRPr="002536E4" w:rsidR="002536E4" w:rsidP="002536E4" w:rsidRDefault="002536E4" w14:paraId="0DA9D268" w14:textId="1A15875C">
      <w:pPr>
        <w:pStyle w:val="Heading2"/>
        <w:rPr>
          <w:i/>
          <w:iCs/>
          <w:lang w:val="en-GB"/>
        </w:rPr>
      </w:pPr>
      <w:bookmarkStart w:name="_Toc224750072" w:id="61"/>
      <w:r w:rsidRPr="002536E4">
        <w:rPr>
          <w:i/>
          <w:iCs/>
          <w:lang w:val="en-GB"/>
        </w:rPr>
        <w:t>Priority Issues for the Next CAP (2027–2032)</w:t>
      </w:r>
      <w:bookmarkEnd w:id="61"/>
    </w:p>
    <w:p w:rsidR="00827882" w:rsidP="00522A18" w:rsidRDefault="00827882" w14:paraId="17DE3792" w14:textId="4EBD7137">
      <w:pPr>
        <w:spacing w:before="120" w:after="120" w:line="360" w:lineRule="auto"/>
        <w:jc w:val="center"/>
        <w:rPr>
          <w:lang w:val="en-GB"/>
        </w:rPr>
      </w:pPr>
      <w:r>
        <w:rPr>
          <w:noProof/>
        </w:rPr>
        <w:drawing>
          <wp:inline distT="0" distB="0" distL="0" distR="0" wp14:anchorId="54AD3A9F" wp14:editId="7F552001">
            <wp:extent cx="4572000" cy="2743200"/>
            <wp:effectExtent l="0" t="0" r="0" b="0"/>
            <wp:docPr id="1666286757" name="Chart 1">
              <a:extLst xmlns:a="http://schemas.openxmlformats.org/drawingml/2006/main">
                <a:ext uri="{FF2B5EF4-FFF2-40B4-BE49-F238E27FC236}">
                  <a16:creationId xmlns:a16="http://schemas.microsoft.com/office/drawing/2014/main" id="{17CB4F86-7762-B797-0B48-1F9C639197B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rsidR="00827882" w:rsidP="00522A18" w:rsidRDefault="00827882" w14:paraId="7065CDF9" w14:textId="77777777">
      <w:pPr>
        <w:spacing w:before="120" w:after="120" w:line="360" w:lineRule="auto"/>
        <w:rPr>
          <w:lang w:val="en-GB"/>
        </w:rPr>
      </w:pPr>
    </w:p>
    <w:p w:rsidRPr="00D43636" w:rsidR="000B263C" w:rsidP="000B263C" w:rsidRDefault="000B263C" w14:paraId="47D37120" w14:textId="77777777">
      <w:pPr>
        <w:pStyle w:val="NoSpacing"/>
        <w:spacing w:before="120" w:after="120" w:line="360" w:lineRule="auto"/>
        <w:jc w:val="both"/>
        <w:rPr>
          <w:lang w:val="en-GB"/>
        </w:rPr>
      </w:pPr>
      <w:r w:rsidRPr="00D43636">
        <w:rPr>
          <w:lang w:val="en-GB"/>
        </w:rPr>
        <w:t xml:space="preserve">Stakeholders identified </w:t>
      </w:r>
      <w:r w:rsidRPr="00D43636">
        <w:rPr>
          <w:b/>
          <w:bCs/>
          <w:lang w:val="en-GB"/>
        </w:rPr>
        <w:t>CAP direct payments</w:t>
      </w:r>
      <w:r w:rsidRPr="00D43636">
        <w:rPr>
          <w:lang w:val="en-GB"/>
        </w:rPr>
        <w:t xml:space="preserve"> and the </w:t>
      </w:r>
      <w:r w:rsidRPr="00D43636">
        <w:rPr>
          <w:b/>
          <w:bCs/>
          <w:lang w:val="en-GB"/>
        </w:rPr>
        <w:t>overall CAP budget</w:t>
      </w:r>
      <w:r w:rsidRPr="00D43636">
        <w:rPr>
          <w:lang w:val="en-GB"/>
        </w:rPr>
        <w:t xml:space="preserve"> as the most important priorities for the next programming period (2027–2032). A total of 45 out of 148 respondents (30%) considered direct payments the principal priority, while 42 respondents (28%) emphasised the need to maintain or strengthen the overall budget.</w:t>
      </w:r>
    </w:p>
    <w:p w:rsidRPr="00D43636" w:rsidR="000B263C" w:rsidP="000B263C" w:rsidRDefault="000B263C" w14:paraId="15A7A761" w14:textId="77777777">
      <w:pPr>
        <w:pStyle w:val="NoSpacing"/>
        <w:spacing w:before="120" w:after="120" w:line="360" w:lineRule="auto"/>
        <w:jc w:val="both"/>
        <w:rPr>
          <w:lang w:val="en-GB"/>
        </w:rPr>
      </w:pPr>
      <w:r w:rsidRPr="00D43636">
        <w:rPr>
          <w:lang w:val="en-GB"/>
        </w:rPr>
        <w:t xml:space="preserve">Other priorities were mentioned less frequently. </w:t>
      </w:r>
      <w:r w:rsidRPr="00D43636">
        <w:rPr>
          <w:b/>
          <w:bCs/>
          <w:lang w:val="en-GB"/>
        </w:rPr>
        <w:t>Generational renewal</w:t>
      </w:r>
      <w:r w:rsidRPr="00D43636">
        <w:rPr>
          <w:lang w:val="en-GB"/>
        </w:rPr>
        <w:t xml:space="preserve"> and </w:t>
      </w:r>
      <w:r w:rsidRPr="00D43636">
        <w:rPr>
          <w:b/>
          <w:bCs/>
          <w:lang w:val="en-GB"/>
        </w:rPr>
        <w:t>other thematic areas</w:t>
      </w:r>
      <w:r w:rsidRPr="00D43636">
        <w:rPr>
          <w:lang w:val="en-GB"/>
        </w:rPr>
        <w:t xml:space="preserve"> were each selected by 19 respondents (13%), reflecting ongoing concerns about the ageing farming population and the need for complementary policy measures. The </w:t>
      </w:r>
      <w:r w:rsidRPr="00D43636">
        <w:rPr>
          <w:b/>
          <w:bCs/>
          <w:lang w:val="en-GB"/>
        </w:rPr>
        <w:t>food supply chain</w:t>
      </w:r>
      <w:r w:rsidRPr="00D43636">
        <w:rPr>
          <w:lang w:val="en-GB"/>
        </w:rPr>
        <w:t xml:space="preserve"> was highlighted by 13 respondents (9%), indicating continued interest in improving market functioning and reinforcing farmers’ position within the chain.</w:t>
      </w:r>
    </w:p>
    <w:p w:rsidRPr="00D43636" w:rsidR="000B263C" w:rsidP="000B263C" w:rsidRDefault="000B263C" w14:paraId="5BCCE40B" w14:textId="77777777">
      <w:pPr>
        <w:pStyle w:val="NoSpacing"/>
        <w:spacing w:before="120" w:after="120" w:line="360" w:lineRule="auto"/>
        <w:jc w:val="both"/>
        <w:rPr>
          <w:lang w:val="en-GB"/>
        </w:rPr>
      </w:pPr>
      <w:r w:rsidRPr="00D43636">
        <w:rPr>
          <w:lang w:val="en-GB"/>
        </w:rPr>
        <w:t xml:space="preserve">By contrast, </w:t>
      </w:r>
      <w:r w:rsidRPr="00D43636">
        <w:rPr>
          <w:b/>
          <w:bCs/>
          <w:lang w:val="en-GB"/>
        </w:rPr>
        <w:t>environmental protection</w:t>
      </w:r>
      <w:r w:rsidRPr="00D43636">
        <w:rPr>
          <w:lang w:val="en-GB"/>
        </w:rPr>
        <w:t xml:space="preserve"> was identified as the main priority by only 5 respondents (3%). A small group of respondents (5 respondents, also 3%) did not indicate any preference.</w:t>
      </w:r>
    </w:p>
    <w:p w:rsidRPr="00D43636" w:rsidR="000B263C" w:rsidP="000B263C" w:rsidRDefault="000B263C" w14:paraId="5E554F7D" w14:textId="77777777">
      <w:pPr>
        <w:pStyle w:val="NoSpacing"/>
        <w:spacing w:before="120" w:after="120" w:line="360" w:lineRule="auto"/>
        <w:jc w:val="both"/>
        <w:rPr>
          <w:lang w:val="en-GB"/>
        </w:rPr>
      </w:pPr>
      <w:r w:rsidRPr="00D43636">
        <w:rPr>
          <w:lang w:val="en-GB"/>
        </w:rPr>
        <w:t xml:space="preserve">Overall, these findings suggest that stakeholders place the greatest emphasis on </w:t>
      </w:r>
      <w:r w:rsidRPr="00D43636">
        <w:rPr>
          <w:b/>
          <w:bCs/>
          <w:lang w:val="en-GB"/>
        </w:rPr>
        <w:t>income support and financial stability</w:t>
      </w:r>
      <w:r w:rsidRPr="00D43636">
        <w:rPr>
          <w:lang w:val="en-GB"/>
        </w:rPr>
        <w:t xml:space="preserve"> for farmers, while structural issues such as generational renewal and the functioning of the food supply chain remain </w:t>
      </w:r>
      <w:r w:rsidRPr="00D43636">
        <w:rPr>
          <w:b/>
          <w:bCs/>
          <w:lang w:val="en-GB"/>
        </w:rPr>
        <w:t>secondary but still relevant considerations</w:t>
      </w:r>
      <w:r w:rsidRPr="00D43636">
        <w:rPr>
          <w:lang w:val="en-GB"/>
        </w:rPr>
        <w:t xml:space="preserve"> for the future CAP.</w:t>
      </w:r>
    </w:p>
    <w:p w:rsidRPr="00D43636" w:rsidR="00504C1E" w:rsidP="00522A18" w:rsidRDefault="00504C1E" w14:paraId="4E7C0E0B" w14:textId="77777777">
      <w:pPr>
        <w:pStyle w:val="NoSpacing"/>
        <w:spacing w:before="120" w:after="120" w:line="360" w:lineRule="auto"/>
        <w:jc w:val="both"/>
        <w:rPr>
          <w:rFonts w:cs="Times New Roman"/>
          <w:lang w:val="en-GB"/>
        </w:rPr>
      </w:pPr>
    </w:p>
    <w:p w:rsidR="00504C1E" w:rsidP="00522A18" w:rsidRDefault="00504C1E" w14:paraId="408EC751" w14:textId="490FF173">
      <w:pPr>
        <w:pStyle w:val="NoSpacing"/>
        <w:spacing w:before="120" w:after="120" w:line="360" w:lineRule="auto"/>
        <w:jc w:val="center"/>
        <w:rPr>
          <w:rFonts w:cs="Times New Roman"/>
          <w:lang w:val="en-GB"/>
        </w:rPr>
      </w:pPr>
      <w:r>
        <w:rPr>
          <w:noProof/>
          <w:lang w:val="en-US"/>
        </w:rPr>
        <w:drawing>
          <wp:inline distT="0" distB="0" distL="0" distR="0" wp14:anchorId="03AE9655" wp14:editId="5EBC7B27">
            <wp:extent cx="5449836" cy="3138129"/>
            <wp:effectExtent l="0" t="0" r="17780" b="5715"/>
            <wp:docPr id="903865622" name="Chart 1">
              <a:extLst xmlns:a="http://schemas.openxmlformats.org/drawingml/2006/main">
                <a:ext uri="{FF2B5EF4-FFF2-40B4-BE49-F238E27FC236}">
                  <a16:creationId xmlns:a16="http://schemas.microsoft.com/office/drawing/2014/main" id="{3FC3EFAF-B467-8022-59FC-4AC078D6DA1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rsidR="00504C1E" w:rsidP="00522A18" w:rsidRDefault="00504C1E" w14:paraId="13B56AB9" w14:textId="77777777">
      <w:pPr>
        <w:pStyle w:val="NoSpacing"/>
        <w:spacing w:before="120" w:after="120" w:line="360" w:lineRule="auto"/>
        <w:jc w:val="both"/>
        <w:rPr>
          <w:rFonts w:cs="Times New Roman"/>
          <w:lang w:val="en-GB"/>
        </w:rPr>
      </w:pPr>
    </w:p>
    <w:p w:rsidRPr="00D43636" w:rsidR="000B263C" w:rsidP="000B263C" w:rsidRDefault="000B263C" w14:paraId="4CDBDECA" w14:textId="77777777">
      <w:pPr>
        <w:pStyle w:val="NoSpacing"/>
        <w:spacing w:before="120" w:after="120" w:line="360" w:lineRule="auto"/>
        <w:jc w:val="both"/>
        <w:rPr>
          <w:lang w:val="en-GB"/>
        </w:rPr>
      </w:pPr>
      <w:r w:rsidRPr="00D43636">
        <w:rPr>
          <w:lang w:val="en-GB"/>
        </w:rPr>
        <w:t xml:space="preserve">When comparing responses across countries, stakeholders highlighted a diverse set of priorities for the next CAP period (2027–2032), revealing both shared concerns and distinct national emphases. In </w:t>
      </w:r>
      <w:r w:rsidRPr="00D43636">
        <w:rPr>
          <w:b/>
          <w:bCs/>
          <w:lang w:val="en-GB"/>
        </w:rPr>
        <w:t>Austria</w:t>
      </w:r>
      <w:r w:rsidRPr="00D43636">
        <w:rPr>
          <w:lang w:val="en-GB"/>
        </w:rPr>
        <w:t xml:space="preserve"> and </w:t>
      </w:r>
      <w:r w:rsidRPr="00D43636">
        <w:rPr>
          <w:b/>
          <w:bCs/>
          <w:lang w:val="en-GB"/>
        </w:rPr>
        <w:t>Ireland</w:t>
      </w:r>
      <w:r w:rsidRPr="00D43636">
        <w:rPr>
          <w:lang w:val="en-GB"/>
        </w:rPr>
        <w:t xml:space="preserve">, financial considerations dominated the debate: direct payments and the overall CAP budget were viewed as the most important priorities, reflecting the centrality of income stability for their agricultural sectors. </w:t>
      </w:r>
      <w:r w:rsidRPr="00D43636">
        <w:rPr>
          <w:b/>
          <w:bCs/>
          <w:lang w:val="en-GB"/>
        </w:rPr>
        <w:t>Romanian</w:t>
      </w:r>
      <w:r w:rsidRPr="00D43636">
        <w:rPr>
          <w:lang w:val="en-GB"/>
        </w:rPr>
        <w:t xml:space="preserve"> stakeholders similarly underscored the importance of the CAP budget, although their preferences were more evenly distributed across other areas.</w:t>
      </w:r>
    </w:p>
    <w:p w:rsidRPr="00D43636" w:rsidR="000B263C" w:rsidP="000B263C" w:rsidRDefault="000B263C" w14:paraId="29FEC72C" w14:textId="77777777">
      <w:pPr>
        <w:pStyle w:val="NoSpacing"/>
        <w:spacing w:before="120" w:after="120" w:line="360" w:lineRule="auto"/>
        <w:jc w:val="both"/>
        <w:rPr>
          <w:lang w:val="en-GB"/>
        </w:rPr>
      </w:pPr>
      <w:r w:rsidRPr="00D43636">
        <w:rPr>
          <w:lang w:val="en-GB"/>
        </w:rPr>
        <w:t xml:space="preserve">By contrast, stakeholders in </w:t>
      </w:r>
      <w:r w:rsidRPr="00D43636">
        <w:rPr>
          <w:b/>
          <w:bCs/>
          <w:lang w:val="en-GB"/>
        </w:rPr>
        <w:t>Italy</w:t>
      </w:r>
      <w:r w:rsidRPr="00D43636">
        <w:rPr>
          <w:lang w:val="en-GB"/>
        </w:rPr>
        <w:t xml:space="preserve"> and </w:t>
      </w:r>
      <w:r w:rsidRPr="00D43636">
        <w:rPr>
          <w:b/>
          <w:bCs/>
          <w:lang w:val="en-GB"/>
        </w:rPr>
        <w:t>Spain</w:t>
      </w:r>
      <w:r w:rsidRPr="00D43636">
        <w:rPr>
          <w:lang w:val="en-GB"/>
        </w:rPr>
        <w:t xml:space="preserve"> placed greater emphasis on structural and generational challenges. Issues such as generational renewal and the functioning of the food supply chain featured prominently, particularly in Italy, where respondents also pointed to several additional country</w:t>
      </w:r>
      <w:r w:rsidRPr="00D43636">
        <w:rPr>
          <w:lang w:val="en-GB"/>
        </w:rPr>
        <w:noBreakHyphen/>
        <w:t xml:space="preserve">specific concerns extending beyond standard CAP categories. Across all five countries, </w:t>
      </w:r>
      <w:r w:rsidRPr="00D43636">
        <w:rPr>
          <w:b/>
          <w:bCs/>
          <w:lang w:val="en-GB"/>
        </w:rPr>
        <w:t>environmental protection</w:t>
      </w:r>
      <w:r w:rsidRPr="00D43636">
        <w:rPr>
          <w:lang w:val="en-GB"/>
        </w:rPr>
        <w:t xml:space="preserve"> ranked relatively low, suggesting that stakeholders currently perceive economic, demographic and market</w:t>
      </w:r>
      <w:r w:rsidRPr="00D43636">
        <w:rPr>
          <w:lang w:val="en-GB"/>
        </w:rPr>
        <w:noBreakHyphen/>
        <w:t>related challenges as more pressing.</w:t>
      </w:r>
    </w:p>
    <w:p w:rsidRPr="00D43636" w:rsidR="000B263C" w:rsidP="000B263C" w:rsidRDefault="000B263C" w14:paraId="2E2BAA05" w14:textId="77777777">
      <w:pPr>
        <w:pStyle w:val="NoSpacing"/>
        <w:spacing w:before="120" w:after="120" w:line="360" w:lineRule="auto"/>
        <w:jc w:val="both"/>
        <w:rPr>
          <w:lang w:val="en-GB"/>
        </w:rPr>
      </w:pPr>
      <w:r w:rsidRPr="00D43636">
        <w:rPr>
          <w:lang w:val="en-GB"/>
        </w:rPr>
        <w:t xml:space="preserve">Taken together, the results indicate a clear </w:t>
      </w:r>
      <w:r w:rsidRPr="00D43636">
        <w:rPr>
          <w:b/>
          <w:bCs/>
          <w:lang w:val="en-GB"/>
        </w:rPr>
        <w:t>north–south divide</w:t>
      </w:r>
      <w:r w:rsidRPr="00D43636">
        <w:rPr>
          <w:lang w:val="en-GB"/>
        </w:rPr>
        <w:t>: stakeholders in northern and central Europe tend to prioritise financial stability, whereas those in southern Europe focus more on long</w:t>
      </w:r>
      <w:r w:rsidRPr="00D43636">
        <w:rPr>
          <w:lang w:val="en-GB"/>
        </w:rPr>
        <w:noBreakHyphen/>
        <w:t>term structural sustainability and sectoral renewal. This divergence points to the need for a future CAP that can balance differing national priorities within a common policy framework.</w:t>
      </w:r>
    </w:p>
    <w:p w:rsidRPr="00D43636" w:rsidR="000B263C" w:rsidP="000B263C" w:rsidRDefault="000B263C" w14:paraId="5C263CC9" w14:textId="77777777">
      <w:pPr>
        <w:pStyle w:val="NoSpacing"/>
        <w:spacing w:before="120" w:after="120" w:line="360" w:lineRule="auto"/>
        <w:jc w:val="both"/>
        <w:rPr>
          <w:lang w:val="en-GB"/>
        </w:rPr>
      </w:pPr>
      <w:r w:rsidRPr="00D43636">
        <w:rPr>
          <w:lang w:val="en-GB"/>
        </w:rPr>
        <w:t xml:space="preserve">When asked to elaborate, respondents identified a set of interlinked priorities aimed at strengthening the social, economic and territorial sustainability of rural areas. Many stressed the need to reinforce </w:t>
      </w:r>
      <w:r w:rsidRPr="00D43636">
        <w:rPr>
          <w:b/>
          <w:bCs/>
          <w:lang w:val="en-GB"/>
        </w:rPr>
        <w:t>social conditionality</w:t>
      </w:r>
      <w:r w:rsidRPr="00D43636">
        <w:rPr>
          <w:lang w:val="en-GB"/>
        </w:rPr>
        <w:t xml:space="preserve">, ensuring that CAP support better reaches those actively working the land—particularly family farms and small producers—to support generational renewal and mitigate risks of land concentration. Ensuring </w:t>
      </w:r>
      <w:r w:rsidRPr="00D43636">
        <w:rPr>
          <w:b/>
          <w:bCs/>
          <w:lang w:val="en-GB"/>
        </w:rPr>
        <w:t>fair income and equitable price formation</w:t>
      </w:r>
      <w:r w:rsidRPr="00D43636">
        <w:rPr>
          <w:lang w:val="en-GB"/>
        </w:rPr>
        <w:t>, improving market access, promoting short supply chains and supporting organic and sustainable practices were also frequently emphasised.</w:t>
      </w:r>
    </w:p>
    <w:p w:rsidRPr="00D43636" w:rsidR="000B263C" w:rsidP="000B263C" w:rsidRDefault="000B263C" w14:paraId="41F6C2FC" w14:textId="77777777">
      <w:pPr>
        <w:pStyle w:val="NoSpacing"/>
        <w:spacing w:before="120" w:after="120" w:line="360" w:lineRule="auto"/>
        <w:jc w:val="both"/>
        <w:rPr>
          <w:lang w:val="en-GB"/>
        </w:rPr>
      </w:pPr>
      <w:r w:rsidRPr="00D43636">
        <w:rPr>
          <w:lang w:val="en-GB"/>
        </w:rPr>
        <w:t xml:space="preserve">Numerous stakeholders highlighted the strategic importance of </w:t>
      </w:r>
      <w:r w:rsidRPr="00D43636">
        <w:rPr>
          <w:b/>
          <w:bCs/>
          <w:lang w:val="en-GB"/>
        </w:rPr>
        <w:t>LEADER</w:t>
      </w:r>
      <w:r w:rsidRPr="00D43636">
        <w:rPr>
          <w:lang w:val="en-GB"/>
        </w:rPr>
        <w:t xml:space="preserve"> and community</w:t>
      </w:r>
      <w:r w:rsidRPr="00D43636">
        <w:rPr>
          <w:lang w:val="en-GB"/>
        </w:rPr>
        <w:noBreakHyphen/>
        <w:t>led local development, calling for dedicated funding, reduced administrative burdens and stronger recognition of its role as more than a complementary instrument. Simplification of rules, better alignment across environmental, social and economic objectives and more coherent policy design were seen as essential to enhancing accessibility, especially for smaller or newly established farms.</w:t>
      </w:r>
    </w:p>
    <w:p w:rsidRPr="00D43636" w:rsidR="000B263C" w:rsidP="000B263C" w:rsidRDefault="000B263C" w14:paraId="32A320D4" w14:textId="77777777">
      <w:pPr>
        <w:pStyle w:val="NoSpacing"/>
        <w:spacing w:before="120" w:after="120" w:line="360" w:lineRule="auto"/>
        <w:jc w:val="both"/>
        <w:rPr>
          <w:lang w:val="en-GB"/>
        </w:rPr>
      </w:pPr>
      <w:r w:rsidRPr="00D43636">
        <w:rPr>
          <w:lang w:val="en-GB"/>
        </w:rPr>
        <w:t xml:space="preserve">In addition, respondents consistently drew attention to broader rural development priorities, including </w:t>
      </w:r>
      <w:r w:rsidRPr="00D43636">
        <w:rPr>
          <w:b/>
          <w:bCs/>
          <w:lang w:val="en-GB"/>
        </w:rPr>
        <w:t>gender equality</w:t>
      </w:r>
      <w:r w:rsidRPr="00D43636">
        <w:rPr>
          <w:lang w:val="en-GB"/>
        </w:rPr>
        <w:t xml:space="preserve">, youth engagement, employment opportunities, territorial cohesion and the provision of essential services. Stakeholders framed the future CAP not solely as an instrument for farm income support, but as a key tool for strengthening </w:t>
      </w:r>
      <w:r w:rsidRPr="00D43636">
        <w:rPr>
          <w:b/>
          <w:bCs/>
          <w:lang w:val="en-GB"/>
        </w:rPr>
        <w:t>resilient, participatory and socially equitable rural territories</w:t>
      </w:r>
      <w:r w:rsidRPr="00D43636">
        <w:rPr>
          <w:lang w:val="en-GB"/>
        </w:rPr>
        <w:t>.</w:t>
      </w:r>
    </w:p>
    <w:p w:rsidR="008A130E" w:rsidP="00522A18" w:rsidRDefault="008A130E" w14:paraId="63A24561" w14:textId="77777777">
      <w:pPr>
        <w:pStyle w:val="NoSpacing"/>
        <w:spacing w:before="120" w:after="120" w:line="360" w:lineRule="auto"/>
        <w:jc w:val="both"/>
        <w:rPr>
          <w:rFonts w:cs="Times New Roman"/>
          <w:lang w:val="en-GB"/>
        </w:rPr>
      </w:pPr>
    </w:p>
    <w:p w:rsidRPr="000B263C" w:rsidR="002536E4" w:rsidP="000B263C" w:rsidRDefault="002536E4" w14:paraId="014E8874" w14:textId="192D6175">
      <w:pPr>
        <w:pStyle w:val="Heading2"/>
        <w:rPr>
          <w:i/>
          <w:iCs/>
        </w:rPr>
      </w:pPr>
      <w:bookmarkStart w:name="_Toc224750073" w:id="62"/>
      <w:r w:rsidRPr="002536E4">
        <w:rPr>
          <w:i/>
          <w:iCs/>
        </w:rPr>
        <w:t>Additional Comments on CAP</w:t>
      </w:r>
      <w:bookmarkEnd w:id="62"/>
      <w:r w:rsidRPr="002536E4">
        <w:rPr>
          <w:i/>
          <w:iCs/>
        </w:rPr>
        <w:t xml:space="preserve"> </w:t>
      </w:r>
    </w:p>
    <w:p w:rsidRPr="008A130E" w:rsidR="00E75CD0" w:rsidP="00522A18" w:rsidRDefault="00E75CD0" w14:paraId="0DAB23F6" w14:textId="69410947">
      <w:pPr>
        <w:pStyle w:val="NoSpacing"/>
        <w:spacing w:before="120" w:after="120" w:line="360" w:lineRule="auto"/>
        <w:jc w:val="both"/>
        <w:rPr>
          <w:rFonts w:cs="Times New Roman"/>
          <w:lang w:val="en-GB"/>
        </w:rPr>
      </w:pPr>
      <w:r w:rsidRPr="008F5DC6">
        <w:rPr>
          <w:lang w:val="en-GB"/>
        </w:rPr>
        <w:t xml:space="preserve">Stakeholders were given the opportunity to raise further issues that were not included in the questionnaire or to expand on issues that they thought deserved additional attention. Below, we summarise the additional contributions. </w:t>
      </w:r>
      <w:r w:rsidRPr="00F00A63">
        <w:rPr>
          <w:lang w:val="en-GB"/>
        </w:rPr>
        <w:t>Their feedback can be grouped into key thematic areas.</w:t>
      </w:r>
    </w:p>
    <w:p w:rsidRPr="00F00A63" w:rsidR="00E75CD0" w:rsidP="00522A18" w:rsidRDefault="00E75CD0" w14:paraId="798F491D" w14:textId="77777777">
      <w:pPr>
        <w:spacing w:before="120" w:after="120" w:line="360" w:lineRule="auto"/>
        <w:rPr>
          <w:lang w:val="en-GB"/>
        </w:rPr>
      </w:pPr>
    </w:p>
    <w:p w:rsidRPr="00F00A63" w:rsidR="00E75CD0" w:rsidP="00522A18" w:rsidRDefault="00E75CD0" w14:paraId="343375AF" w14:textId="42C47D98">
      <w:pPr>
        <w:pStyle w:val="NoSpacing"/>
        <w:spacing w:before="120" w:after="120" w:line="360" w:lineRule="auto"/>
        <w:rPr>
          <w:rFonts w:cs="Times New Roman"/>
          <w:lang w:val="en-GB"/>
        </w:rPr>
      </w:pPr>
      <w:r w:rsidRPr="008A130E">
        <w:rPr>
          <w:rFonts w:cs="Times New Roman"/>
          <w:b/>
          <w:bCs/>
          <w:lang w:val="en-GB"/>
        </w:rPr>
        <w:t>1. Budget adequacy and stability</w:t>
      </w:r>
      <w:r w:rsidRPr="008A130E">
        <w:rPr>
          <w:rFonts w:cs="Times New Roman"/>
          <w:b/>
          <w:bCs/>
          <w:lang w:val="en-GB"/>
        </w:rPr>
        <w:br/>
      </w:r>
      <w:r w:rsidRPr="00F00A63">
        <w:rPr>
          <w:rFonts w:cs="Times New Roman"/>
          <w:lang w:val="en-GB"/>
        </w:rPr>
        <w:t>Stakeholders emphasi</w:t>
      </w:r>
      <w:r w:rsidRPr="008F5DC6">
        <w:rPr>
          <w:rFonts w:cs="Times New Roman"/>
          <w:lang w:val="en-GB"/>
        </w:rPr>
        <w:t>s</w:t>
      </w:r>
      <w:r w:rsidRPr="00F00A63">
        <w:rPr>
          <w:rFonts w:cs="Times New Roman"/>
          <w:lang w:val="en-GB"/>
        </w:rPr>
        <w:t xml:space="preserve">ed the need for a strong, predictable CAP budget. They reported that current payments often lose value due to inflation and </w:t>
      </w:r>
      <w:r w:rsidRPr="008F5DC6">
        <w:rPr>
          <w:rFonts w:cs="Times New Roman"/>
          <w:lang w:val="en-GB"/>
        </w:rPr>
        <w:t>favour</w:t>
      </w:r>
      <w:r w:rsidRPr="00F00A63">
        <w:rPr>
          <w:rFonts w:cs="Times New Roman"/>
          <w:lang w:val="en-GB"/>
        </w:rPr>
        <w:t xml:space="preserve"> large industrial farms over small and medium farms. Dedicated funding for cooperative investments, LEADER, and risk management instruments was highlighted as critical. Many called for CAP funding to remain insulated from national political volatility to support long-term planning.</w:t>
      </w:r>
    </w:p>
    <w:p w:rsidRPr="00F00A63" w:rsidR="00E75CD0" w:rsidP="00522A18" w:rsidRDefault="00E75CD0" w14:paraId="0A2A9535" w14:textId="0712F708">
      <w:pPr>
        <w:pStyle w:val="NoSpacing"/>
        <w:spacing w:before="120" w:after="120" w:line="360" w:lineRule="auto"/>
        <w:rPr>
          <w:rFonts w:cs="Times New Roman"/>
          <w:lang w:val="en-GB"/>
        </w:rPr>
      </w:pPr>
      <w:r w:rsidRPr="008A130E">
        <w:rPr>
          <w:rFonts w:cs="Times New Roman"/>
          <w:b/>
          <w:bCs/>
          <w:lang w:val="en-GB"/>
        </w:rPr>
        <w:t>2. Support for small, medium, and family farms</w:t>
      </w:r>
      <w:r w:rsidRPr="008A130E">
        <w:rPr>
          <w:rFonts w:cs="Times New Roman"/>
          <w:b/>
          <w:bCs/>
          <w:lang w:val="en-GB"/>
        </w:rPr>
        <w:br/>
      </w:r>
      <w:r w:rsidRPr="00F00A63">
        <w:rPr>
          <w:rFonts w:cs="Times New Roman"/>
          <w:lang w:val="en-GB"/>
        </w:rPr>
        <w:t>Stakeholders noted that small and medium farms are vital for rural employment, biodiversity, and local food systems, but often receive less support than large industrial farms. They suggested targeting CAP measures to these farms, promoting cooperative structures, and linking support to economic viability, sustainability, and collective investment.</w:t>
      </w:r>
    </w:p>
    <w:p w:rsidRPr="008F5DC6" w:rsidR="00E75CD0" w:rsidP="00522A18" w:rsidRDefault="00E75CD0" w14:paraId="1B6A2656" w14:textId="7D9B93F7">
      <w:pPr>
        <w:pStyle w:val="NoSpacing"/>
        <w:spacing w:before="120" w:after="120" w:line="360" w:lineRule="auto"/>
        <w:rPr>
          <w:rFonts w:cs="Times New Roman"/>
          <w:lang w:val="en-GB"/>
        </w:rPr>
      </w:pPr>
      <w:r w:rsidRPr="008A130E">
        <w:rPr>
          <w:rFonts w:cs="Times New Roman"/>
          <w:b/>
          <w:bCs/>
          <w:lang w:val="en-GB"/>
        </w:rPr>
        <w:t>3. Generational renewal</w:t>
      </w:r>
      <w:r w:rsidRPr="008A130E">
        <w:rPr>
          <w:rFonts w:cs="Times New Roman"/>
          <w:b/>
          <w:bCs/>
          <w:lang w:val="en-GB"/>
        </w:rPr>
        <w:br/>
      </w:r>
      <w:r w:rsidRPr="00F00A63">
        <w:rPr>
          <w:rFonts w:cs="Times New Roman"/>
          <w:lang w:val="en-GB"/>
        </w:rPr>
        <w:t>Low farm incomes and high administrative burdens were reported to deter young people from farming. Stakeholders recommended measures to encourage generational renewal, including installation aid, retirement schemes, structured knowledge transfer, and training in direct marketing, cooperatives, and value-added production.</w:t>
      </w:r>
    </w:p>
    <w:p w:rsidRPr="008F5DC6" w:rsidR="00E75CD0" w:rsidP="00522A18" w:rsidRDefault="00E75CD0" w14:paraId="011D35FD" w14:textId="5488756C">
      <w:pPr>
        <w:pStyle w:val="NoSpacing"/>
        <w:spacing w:before="120" w:after="120" w:line="360" w:lineRule="auto"/>
        <w:rPr>
          <w:rFonts w:cs="Times New Roman"/>
          <w:lang w:val="en-GB"/>
        </w:rPr>
      </w:pPr>
      <w:r w:rsidRPr="008A130E">
        <w:rPr>
          <w:rFonts w:cs="Times New Roman"/>
          <w:b/>
          <w:bCs/>
          <w:lang w:val="en-GB"/>
        </w:rPr>
        <w:t>4. Environmental and climate measures</w:t>
      </w:r>
      <w:r w:rsidRPr="008A130E">
        <w:rPr>
          <w:rFonts w:cs="Times New Roman"/>
          <w:b/>
          <w:bCs/>
          <w:lang w:val="en-GB"/>
        </w:rPr>
        <w:br/>
      </w:r>
      <w:r w:rsidRPr="00F00A63">
        <w:rPr>
          <w:rFonts w:cs="Times New Roman"/>
          <w:lang w:val="en-GB"/>
        </w:rPr>
        <w:t>Stakeholders supported environmental objectives but emphasized they must not compromise economic viability. Concerns included complex requirements for livestock management, water, and climate adaptation. Compensation for public goods, such as carbon storage, biodiversity, and landscape stewardship, was repeatedly highlighted.</w:t>
      </w:r>
    </w:p>
    <w:p w:rsidRPr="008F5DC6" w:rsidR="00E75CD0" w:rsidP="00522A18" w:rsidRDefault="00E75CD0" w14:paraId="7C9F9955" w14:textId="120D9278">
      <w:pPr>
        <w:pStyle w:val="NoSpacing"/>
        <w:spacing w:before="120" w:after="120" w:line="360" w:lineRule="auto"/>
        <w:rPr>
          <w:rFonts w:cs="Times New Roman"/>
          <w:lang w:val="en-GB"/>
        </w:rPr>
      </w:pPr>
      <w:r w:rsidRPr="008A130E">
        <w:rPr>
          <w:rFonts w:cs="Times New Roman"/>
          <w:b/>
          <w:bCs/>
          <w:lang w:val="en-GB"/>
        </w:rPr>
        <w:t>5. Social conditionality</w:t>
      </w:r>
      <w:r w:rsidRPr="008A130E">
        <w:rPr>
          <w:rFonts w:cs="Times New Roman"/>
          <w:b/>
          <w:bCs/>
          <w:lang w:val="en-GB"/>
        </w:rPr>
        <w:br/>
      </w:r>
      <w:r w:rsidRPr="00F00A63">
        <w:rPr>
          <w:rFonts w:cs="Times New Roman"/>
          <w:lang w:val="en-GB"/>
        </w:rPr>
        <w:t>Stakeholders argued that social objectives—fair labo</w:t>
      </w:r>
      <w:r w:rsidRPr="008F5DC6">
        <w:rPr>
          <w:rFonts w:cs="Times New Roman"/>
          <w:lang w:val="en-GB"/>
        </w:rPr>
        <w:t>u</w:t>
      </w:r>
      <w:r w:rsidRPr="00F00A63">
        <w:rPr>
          <w:rFonts w:cs="Times New Roman"/>
          <w:lang w:val="en-GB"/>
        </w:rPr>
        <w:t>r, inclusion, and community cohesion—should be integrated across CAP interventions. Current frameworks focus mainly on environmental and social criteria, while economic responsibilities for large actors are underemphasized. A European Observatory for monitoring social conditionality was suggested.</w:t>
      </w:r>
    </w:p>
    <w:p w:rsidRPr="00F00A63" w:rsidR="00E75CD0" w:rsidP="00522A18" w:rsidRDefault="00E75CD0" w14:paraId="1668E7A9" w14:textId="2DB8BE17">
      <w:pPr>
        <w:pStyle w:val="NoSpacing"/>
        <w:spacing w:before="120" w:after="120" w:line="360" w:lineRule="auto"/>
        <w:rPr>
          <w:rFonts w:cs="Times New Roman"/>
          <w:lang w:val="en-GB"/>
        </w:rPr>
      </w:pPr>
      <w:r w:rsidRPr="008A130E">
        <w:rPr>
          <w:rFonts w:cs="Times New Roman"/>
          <w:b/>
          <w:bCs/>
          <w:lang w:val="en-GB"/>
        </w:rPr>
        <w:t>6. Administrative simplification</w:t>
      </w:r>
      <w:r w:rsidRPr="008A130E">
        <w:rPr>
          <w:rFonts w:cs="Times New Roman"/>
          <w:b/>
          <w:bCs/>
          <w:lang w:val="en-GB"/>
        </w:rPr>
        <w:br/>
      </w:r>
      <w:r w:rsidRPr="00F00A63">
        <w:rPr>
          <w:rFonts w:cs="Times New Roman"/>
          <w:lang w:val="en-GB"/>
        </w:rPr>
        <w:t>Excessive bureaucracy and complex reporting were identified as major barriers, especially for smaller farms. Stakeholders recommended simplifying procedures, reducing documentation, and ensuring consultation mechanisms reflect farm diversity.</w:t>
      </w:r>
    </w:p>
    <w:p w:rsidRPr="008F5DC6" w:rsidR="00E75CD0" w:rsidP="00522A18" w:rsidRDefault="00E75CD0" w14:paraId="0099EBE3" w14:textId="675BDCAE">
      <w:pPr>
        <w:pStyle w:val="NoSpacing"/>
        <w:spacing w:before="120" w:after="120" w:line="360" w:lineRule="auto"/>
        <w:rPr>
          <w:rFonts w:cs="Times New Roman"/>
          <w:lang w:val="en-GB"/>
        </w:rPr>
      </w:pPr>
      <w:r w:rsidRPr="008A130E">
        <w:rPr>
          <w:rFonts w:cs="Times New Roman"/>
          <w:b/>
          <w:bCs/>
          <w:lang w:val="en-GB"/>
        </w:rPr>
        <w:t>7. Food security and market functioning</w:t>
      </w:r>
      <w:r w:rsidRPr="00F00A63">
        <w:rPr>
          <w:rFonts w:cs="Times New Roman"/>
          <w:lang w:val="en-GB"/>
        </w:rPr>
        <w:br/>
        <w:t>Stakeholders stressed that CAP should prioriti</w:t>
      </w:r>
      <w:r w:rsidR="005D53E3">
        <w:rPr>
          <w:rFonts w:cs="Times New Roman"/>
          <w:lang w:val="en-GB"/>
        </w:rPr>
        <w:t>s</w:t>
      </w:r>
      <w:r w:rsidRPr="00F00A63">
        <w:rPr>
          <w:rFonts w:cs="Times New Roman"/>
          <w:lang w:val="en-GB"/>
        </w:rPr>
        <w:t>e productive farmers and local food systems to maintain food security and fair pricing. Tools for profitability assessment, fair commercial practices, and market-oriented approaches were recommended alongside direct payments.</w:t>
      </w:r>
    </w:p>
    <w:p w:rsidRPr="008F5DC6" w:rsidR="00E75CD0" w:rsidP="00522A18" w:rsidRDefault="00E75CD0" w14:paraId="599AD982" w14:textId="2361508C">
      <w:pPr>
        <w:pStyle w:val="NoSpacing"/>
        <w:spacing w:before="120" w:after="120" w:line="360" w:lineRule="auto"/>
        <w:rPr>
          <w:rFonts w:cs="Times New Roman"/>
          <w:lang w:val="en-GB"/>
        </w:rPr>
      </w:pPr>
      <w:r w:rsidRPr="008A130E">
        <w:rPr>
          <w:rFonts w:cs="Times New Roman"/>
          <w:b/>
          <w:bCs/>
          <w:lang w:val="en-GB"/>
        </w:rPr>
        <w:t>8. Rural development beyond agriculture</w:t>
      </w:r>
      <w:r w:rsidRPr="008A130E">
        <w:rPr>
          <w:rFonts w:cs="Times New Roman"/>
          <w:b/>
          <w:bCs/>
          <w:lang w:val="en-GB"/>
        </w:rPr>
        <w:br/>
      </w:r>
      <w:r w:rsidRPr="00F00A63">
        <w:rPr>
          <w:rFonts w:cs="Times New Roman"/>
          <w:lang w:val="en-GB"/>
        </w:rPr>
        <w:t>Stakeholders noted that rural development cannot be limited to agriculture. CAP should better integrate with cohesion, social, digital, and climate policies. Support for economic diversification, basic services, social innovation, and non-agricultural entrepreneurship—especially through LEADER—was highlighted as essential.</w:t>
      </w:r>
    </w:p>
    <w:p w:rsidRPr="008F5DC6" w:rsidR="00E75CD0" w:rsidP="00522A18" w:rsidRDefault="00E75CD0" w14:paraId="590B6F27" w14:textId="4A2DE689">
      <w:pPr>
        <w:pStyle w:val="NoSpacing"/>
        <w:spacing w:before="120" w:after="120" w:line="360" w:lineRule="auto"/>
        <w:rPr>
          <w:rFonts w:cs="Times New Roman"/>
          <w:lang w:val="en-GB"/>
        </w:rPr>
      </w:pPr>
      <w:r w:rsidRPr="008A130E">
        <w:rPr>
          <w:rFonts w:cs="Times New Roman"/>
          <w:b/>
          <w:bCs/>
          <w:lang w:val="en-GB"/>
        </w:rPr>
        <w:t>9. Risk management</w:t>
      </w:r>
      <w:r w:rsidRPr="008A130E">
        <w:rPr>
          <w:rFonts w:cs="Times New Roman"/>
          <w:b/>
          <w:bCs/>
          <w:lang w:val="en-GB"/>
        </w:rPr>
        <w:br/>
      </w:r>
      <w:r w:rsidRPr="00F00A63">
        <w:rPr>
          <w:rFonts w:cs="Times New Roman"/>
          <w:lang w:val="en-GB"/>
        </w:rPr>
        <w:t>Stakeholders identified gaps in managing catastrophic events such as drought, floods, pests, and disease. Improved insurance schemes and other risk management instruments were considered critical to stabilize incomes and build resilience.</w:t>
      </w:r>
    </w:p>
    <w:p w:rsidRPr="00F00A63" w:rsidR="00E75CD0" w:rsidP="00522A18" w:rsidRDefault="00E75CD0" w14:paraId="26B422AE" w14:textId="77777777">
      <w:pPr>
        <w:pStyle w:val="NoSpacing"/>
        <w:spacing w:before="120" w:after="120" w:line="360" w:lineRule="auto"/>
        <w:rPr>
          <w:rFonts w:cs="Times New Roman"/>
          <w:lang w:val="en-GB"/>
        </w:rPr>
      </w:pPr>
      <w:r w:rsidRPr="008A130E">
        <w:rPr>
          <w:rFonts w:cs="Times New Roman"/>
          <w:b/>
          <w:bCs/>
          <w:lang w:val="en-GB"/>
        </w:rPr>
        <w:t>10. Governance and accountability</w:t>
      </w:r>
      <w:r w:rsidRPr="008A130E">
        <w:rPr>
          <w:rFonts w:cs="Times New Roman"/>
          <w:b/>
          <w:bCs/>
          <w:lang w:val="en-GB"/>
        </w:rPr>
        <w:br/>
      </w:r>
      <w:r w:rsidRPr="00F00A63">
        <w:rPr>
          <w:rFonts w:cs="Times New Roman"/>
          <w:lang w:val="en-GB"/>
        </w:rPr>
        <w:t>Stakeholders emphasi</w:t>
      </w:r>
      <w:r w:rsidRPr="008F5DC6">
        <w:rPr>
          <w:rFonts w:cs="Times New Roman"/>
          <w:lang w:val="en-GB"/>
        </w:rPr>
        <w:t>s</w:t>
      </w:r>
      <w:r w:rsidRPr="00F00A63">
        <w:rPr>
          <w:rFonts w:cs="Times New Roman"/>
          <w:lang w:val="en-GB"/>
        </w:rPr>
        <w:t xml:space="preserve">ed the need for transparent, inclusive, and impact-focused governance. </w:t>
      </w:r>
      <w:r w:rsidRPr="008F5DC6">
        <w:rPr>
          <w:rFonts w:cs="Times New Roman"/>
          <w:lang w:val="en-GB"/>
        </w:rPr>
        <w:t>It was noted that e</w:t>
      </w:r>
      <w:r w:rsidRPr="00F00A63">
        <w:rPr>
          <w:rFonts w:cs="Times New Roman"/>
          <w:lang w:val="en-GB"/>
        </w:rPr>
        <w:t>valuation systems should measure social, environmental, and territorial impacts, not only financial absorption, and address disparities between farm types and sizes to ensure equity and legitimacy.</w:t>
      </w:r>
    </w:p>
    <w:p w:rsidRPr="00522A18" w:rsidR="00A644D2" w:rsidP="00522A18" w:rsidRDefault="00C21CC2" w14:paraId="3EF814FE" w14:textId="6899E072">
      <w:pPr>
        <w:spacing w:before="120" w:after="120" w:line="360" w:lineRule="auto"/>
        <w:jc w:val="left"/>
        <w:rPr>
          <w:lang w:val="en-GB"/>
        </w:rPr>
      </w:pPr>
      <w:r w:rsidRPr="004F3938">
        <w:rPr>
          <w:lang w:val="en-GB"/>
        </w:rPr>
        <w:br w:type="page"/>
      </w:r>
    </w:p>
    <w:p w:rsidRPr="004F3938" w:rsidR="008E2244" w:rsidP="00522A18" w:rsidRDefault="00C21CC2" w14:paraId="338EB401" w14:textId="1596BD09">
      <w:pPr>
        <w:pStyle w:val="Heading1"/>
        <w:spacing w:before="120" w:after="120" w:line="360" w:lineRule="auto"/>
        <w:rPr>
          <w:rFonts w:cs="Times New Roman"/>
          <w:lang w:val="en-GB"/>
        </w:rPr>
      </w:pPr>
      <w:bookmarkStart w:name="_Toc224750074" w:id="63"/>
      <w:r w:rsidRPr="00D80FE6">
        <w:rPr>
          <w:rFonts w:cs="Times New Roman"/>
          <w:lang w:val="en-GB"/>
        </w:rPr>
        <w:t>7</w:t>
      </w:r>
      <w:r w:rsidRPr="00D80FE6" w:rsidR="00501800">
        <w:rPr>
          <w:rFonts w:cs="Times New Roman"/>
          <w:lang w:val="en-GB"/>
        </w:rPr>
        <w:t xml:space="preserve">. </w:t>
      </w:r>
      <w:r w:rsidRPr="00D80FE6" w:rsidR="00A91BE1">
        <w:rPr>
          <w:rFonts w:cs="Times New Roman"/>
          <w:lang w:val="en-GB"/>
        </w:rPr>
        <w:t xml:space="preserve">Secondary data: </w:t>
      </w:r>
      <w:r w:rsidRPr="00D80FE6" w:rsidR="00501800">
        <w:rPr>
          <w:rFonts w:cs="Times New Roman"/>
          <w:lang w:val="en-GB"/>
        </w:rPr>
        <w:t>L</w:t>
      </w:r>
      <w:r w:rsidRPr="00D80FE6" w:rsidR="00A91BE1">
        <w:rPr>
          <w:rFonts w:cs="Times New Roman"/>
          <w:lang w:val="en-GB"/>
        </w:rPr>
        <w:t xml:space="preserve">iterature review of </w:t>
      </w:r>
      <w:r w:rsidRPr="00D80FE6" w:rsidR="00501800">
        <w:rPr>
          <w:rFonts w:cs="Times New Roman"/>
          <w:lang w:val="en-GB"/>
        </w:rPr>
        <w:t xml:space="preserve">past </w:t>
      </w:r>
      <w:r w:rsidRPr="00D80FE6" w:rsidR="00A91BE1">
        <w:rPr>
          <w:rFonts w:cs="Times New Roman"/>
          <w:lang w:val="en-GB"/>
        </w:rPr>
        <w:t>EESC work</w:t>
      </w:r>
      <w:bookmarkEnd w:id="28"/>
      <w:bookmarkEnd w:id="63"/>
    </w:p>
    <w:p w:rsidRPr="004F3938" w:rsidR="008E2244" w:rsidP="00522A18" w:rsidRDefault="008E2244" w14:paraId="523DB375" w14:textId="77777777">
      <w:pPr>
        <w:spacing w:before="120" w:after="120" w:line="360" w:lineRule="auto"/>
        <w:rPr>
          <w:b/>
          <w:bCs/>
          <w:lang w:val="en-GB"/>
        </w:rPr>
      </w:pPr>
    </w:p>
    <w:p w:rsidRPr="00026448" w:rsidR="0055561B" w:rsidP="00522A18" w:rsidRDefault="0055561B" w14:paraId="246FA4A3" w14:textId="77777777">
      <w:pPr>
        <w:spacing w:before="120" w:after="120" w:line="360" w:lineRule="auto"/>
        <w:rPr>
          <w:lang w:val="en-GB"/>
        </w:rPr>
      </w:pPr>
      <w:r>
        <w:t xml:space="preserve">In </w:t>
      </w:r>
      <w:hyperlink w:history="1" r:id="rId55">
        <w:r w:rsidRPr="00257071">
          <w:rPr>
            <w:rStyle w:val="Hyperlink"/>
            <w:b/>
            <w:bCs/>
          </w:rPr>
          <w:t>NAT/913</w:t>
        </w:r>
      </w:hyperlink>
      <w:r>
        <w:t xml:space="preserve"> on </w:t>
      </w:r>
      <w:r w:rsidRPr="00366BBC">
        <w:rPr>
          <w:b/>
          <w:bCs/>
          <w:i/>
          <w:iCs/>
        </w:rPr>
        <w:t>Promoting autonomous and sustainable food production: strategies for the Common Agricultural Policy post-2027</w:t>
      </w:r>
      <w:r w:rsidRPr="00257071">
        <w:rPr>
          <w:b/>
          <w:bCs/>
        </w:rPr>
        <w:t xml:space="preserve"> </w:t>
      </w:r>
      <w:r>
        <w:rPr>
          <w:b/>
          <w:bCs/>
        </w:rPr>
        <w:t xml:space="preserve">(2024), </w:t>
      </w:r>
      <w:r>
        <w:t xml:space="preserve">the EESC highlights the need for a stable long-term policy framework geared to sustainable food production and open strategic autonomy for the European Union, while protecting the diversity of types of farming in the EU and responding to societal and ecological needs. It states that basic income support based on surface should be gradually replaced by financial incentives to farmers for environmental and social services.  It supports policies that promote generational renewal through access to land, an increase in average earnings from farming, favourable investment conditions, empowerment of women, good labour conditions, improvement of long-term prospects for farmers. Furthermore, it argues that CAP post-2027 should consider including counter-cyclical components and provide investment support schemes dedicated to renewable energy production at farm and local level in rural areas. It should also support digital technologies that demonstrably contribute to the reduction of natural and environmental impacts, and the improvement of animal welfare or working conditions. </w:t>
      </w:r>
    </w:p>
    <w:p w:rsidRPr="00026448" w:rsidR="0055561B" w:rsidP="00522A18" w:rsidRDefault="0055561B" w14:paraId="633021A5" w14:textId="77777777">
      <w:pPr>
        <w:spacing w:before="120" w:after="120" w:line="360" w:lineRule="auto"/>
        <w:rPr>
          <w:lang w:val="en-GB"/>
        </w:rPr>
      </w:pPr>
    </w:p>
    <w:p w:rsidR="0055561B" w:rsidP="00522A18" w:rsidRDefault="0055561B" w14:paraId="4887A589" w14:textId="77777777">
      <w:pPr>
        <w:spacing w:before="120" w:after="120" w:line="360" w:lineRule="auto"/>
        <w:rPr>
          <w:lang w:val="en-GB"/>
        </w:rPr>
      </w:pPr>
      <w:r>
        <w:t xml:space="preserve">In </w:t>
      </w:r>
      <w:hyperlink w:history="1" r:id="rId56">
        <w:r w:rsidRPr="00EC2CBB">
          <w:rPr>
            <w:rStyle w:val="Hyperlink"/>
            <w:b/>
            <w:bCs/>
          </w:rPr>
          <w:t>NAT/899</w:t>
        </w:r>
      </w:hyperlink>
      <w:r>
        <w:t xml:space="preserve"> on </w:t>
      </w:r>
      <w:r w:rsidRPr="00366BBC">
        <w:rPr>
          <w:b/>
          <w:bCs/>
          <w:i/>
          <w:iCs/>
        </w:rPr>
        <w:t>The impact of high energy prices on the agricultural sector and rural areas</w:t>
      </w:r>
      <w:r>
        <w:rPr>
          <w:b/>
          <w:bCs/>
        </w:rPr>
        <w:t xml:space="preserve"> (2023)</w:t>
      </w:r>
      <w:r>
        <w:t xml:space="preserve">, the EESC considers the hikes in energy prices a major concern for the EU, particularly affecting rural areas and the agricultural sector. It urges Member States to utilize National CAP Strategic Plans over ad hoc policies to address crisis resulting from rapid market changes. It suggests </w:t>
      </w:r>
      <w:r w:rsidRPr="00FF0DFF">
        <w:rPr>
          <w:lang w:val="en-GB"/>
        </w:rPr>
        <w:t>incorporating counter-cyclical elements in CAP instruments post-2027 to tackle rapidly rising production costs</w:t>
      </w:r>
      <w:r>
        <w:rPr>
          <w:lang w:val="en-GB"/>
        </w:rPr>
        <w:t xml:space="preserve"> as well as initiatives for reducing reliance on fossil-based inputs, emphasizing the need for policy coherence in achieving a green transition. It advocates for fair contractual practices within the food supply chain that consider higher production costs, calling for harmonization and improved statistical data. </w:t>
      </w:r>
    </w:p>
    <w:p w:rsidRPr="00827E5B" w:rsidR="0055561B" w:rsidP="00522A18" w:rsidRDefault="0055561B" w14:paraId="16E65682" w14:textId="77777777">
      <w:pPr>
        <w:spacing w:before="120" w:after="120" w:line="360" w:lineRule="auto"/>
        <w:rPr>
          <w:lang w:val="en-GB"/>
        </w:rPr>
      </w:pPr>
      <w:r>
        <w:rPr>
          <w:lang w:val="en-GB"/>
        </w:rPr>
        <w:t xml:space="preserve">The EESC recognizes the impact of high energy prices on businesses and economic activity in rural areas and thereby stresses the importance of energy infrastructure development for employment opportunities. Because rural areas are critical in ensuring food security, strategic autonomy, and resilience, the EESC urges commitment to the EU's long-term rural vision. It is important to promote local and regional energy communities for a fair and efficient energy transition in rural areas, with a focus on renewable energy communities. Furthermore, the opinion stresses the importance of energy savings and efficiency in both private and public consumption, advocating for measures such as energy renovations, investments, and less energy-consuming agricultural operations. </w:t>
      </w:r>
    </w:p>
    <w:p w:rsidRPr="00026448" w:rsidR="0055561B" w:rsidP="00522A18" w:rsidRDefault="0055561B" w14:paraId="1D91759F" w14:textId="77777777">
      <w:pPr>
        <w:spacing w:before="120" w:after="120" w:line="360" w:lineRule="auto"/>
        <w:rPr>
          <w:lang w:val="en-GB"/>
        </w:rPr>
      </w:pPr>
    </w:p>
    <w:p w:rsidRPr="00026448" w:rsidR="0055561B" w:rsidP="00522A18" w:rsidRDefault="0055561B" w14:paraId="705A17AC" w14:textId="77777777">
      <w:pPr>
        <w:spacing w:before="120" w:after="120" w:line="360" w:lineRule="auto"/>
        <w:rPr>
          <w:lang w:val="en-GB"/>
        </w:rPr>
      </w:pPr>
    </w:p>
    <w:p w:rsidR="0055561B" w:rsidP="00522A18" w:rsidRDefault="0055561B" w14:paraId="4B4B0331" w14:textId="77777777">
      <w:pPr>
        <w:spacing w:before="120" w:after="120" w:line="360" w:lineRule="auto"/>
      </w:pPr>
      <w:r>
        <w:t xml:space="preserve">In </w:t>
      </w:r>
      <w:hyperlink w:history="1" r:id="rId57">
        <w:r w:rsidRPr="00257071">
          <w:rPr>
            <w:rStyle w:val="Hyperlink"/>
            <w:b/>
            <w:bCs/>
          </w:rPr>
          <w:t>NAT/955</w:t>
        </w:r>
      </w:hyperlink>
      <w:r>
        <w:t xml:space="preserve"> on the </w:t>
      </w:r>
      <w:r w:rsidRPr="00366BBC">
        <w:rPr>
          <w:b/>
          <w:bCs/>
          <w:i/>
          <w:iCs/>
        </w:rPr>
        <w:t>CAP Simplification Package</w:t>
      </w:r>
      <w:r>
        <w:rPr>
          <w:b/>
          <w:bCs/>
        </w:rPr>
        <w:t xml:space="preserve"> (2025)</w:t>
      </w:r>
      <w:r>
        <w:t xml:space="preserve"> the EESC emphasizes digitalisation as a central tool for </w:t>
      </w:r>
      <w:r w:rsidRPr="00BB021D">
        <w:t xml:space="preserve">reducing administrative burdens through better data collection, monitoring, and payment processing, alongside stronger farmer training and financial support for digital skills. </w:t>
      </w:r>
      <w:r w:rsidRPr="00257071">
        <w:t>It calls for each CAP Strategic Plan to include measures such as shorter and prepopulated application forms, and proposes extending investment support to new farmers on the same terms as young farmers, as well as allowing more than five years of young</w:t>
      </w:r>
      <w:r w:rsidRPr="00257071">
        <w:noBreakHyphen/>
        <w:t xml:space="preserve">farmer income support when multiple young farmers join a holding over time. </w:t>
      </w:r>
    </w:p>
    <w:p w:rsidRPr="00D80FE6" w:rsidR="0055561B" w:rsidP="00522A18" w:rsidRDefault="0055561B" w14:paraId="2C0E9690" w14:textId="293DF1AC">
      <w:pPr>
        <w:spacing w:before="120" w:after="120" w:line="360" w:lineRule="auto"/>
      </w:pPr>
      <w:r w:rsidRPr="00257071">
        <w:t xml:space="preserve">The </w:t>
      </w:r>
      <w:r>
        <w:t xml:space="preserve">EESC </w:t>
      </w:r>
      <w:r w:rsidRPr="00257071">
        <w:t>recommends capping small</w:t>
      </w:r>
      <w:r w:rsidRPr="00257071">
        <w:noBreakHyphen/>
        <w:t xml:space="preserve">farmer payments at </w:t>
      </w:r>
      <w:r w:rsidRPr="00257071">
        <w:rPr>
          <w:b/>
          <w:bCs/>
        </w:rPr>
        <w:t>€5,000</w:t>
      </w:r>
      <w:r w:rsidRPr="00257071">
        <w:t>, reducing on</w:t>
      </w:r>
      <w:r w:rsidRPr="00257071">
        <w:noBreakHyphen/>
        <w:t>the</w:t>
      </w:r>
      <w:r w:rsidRPr="00257071">
        <w:noBreakHyphen/>
        <w:t>spot inspections through modern technology, and allowing good</w:t>
      </w:r>
      <w:r w:rsidRPr="00257071">
        <w:noBreakHyphen/>
        <w:t>faith corrections to aid applications without penalty. It argues that farmers unable to join risk</w:t>
      </w:r>
      <w:r w:rsidRPr="00257071">
        <w:noBreakHyphen/>
        <w:t>management schemes due to unforeseen events should not face reduced compensation, and that the Commission should provide emergency funding in crises without affecting basic income support. Member States should also be free to use alternative payment systems for area</w:t>
      </w:r>
      <w:r w:rsidRPr="00257071">
        <w:noBreakHyphen/>
        <w:t>specific disadvantages, GAEC standards should be fully reviewed to ensure they are farmer</w:t>
      </w:r>
      <w:r w:rsidRPr="00257071">
        <w:noBreakHyphen/>
        <w:t>friendly and compatible with food security, and irrigation investment support should not depend solely on how each Member State interprets water</w:t>
      </w:r>
      <w:r w:rsidRPr="00257071">
        <w:noBreakHyphen/>
        <w:t>body status, while still respecting ecosystem needs.</w:t>
      </w:r>
    </w:p>
    <w:p w:rsidRPr="00026448" w:rsidR="0055561B" w:rsidP="00522A18" w:rsidRDefault="0055561B" w14:paraId="46B2E183" w14:textId="77777777">
      <w:pPr>
        <w:spacing w:before="120" w:after="120" w:line="360" w:lineRule="auto"/>
        <w:rPr>
          <w:lang w:val="en-GB"/>
        </w:rPr>
      </w:pPr>
    </w:p>
    <w:p w:rsidRPr="00026448" w:rsidR="0055561B" w:rsidP="00522A18" w:rsidRDefault="0055561B" w14:paraId="57823834" w14:textId="77777777">
      <w:pPr>
        <w:spacing w:before="120" w:after="120" w:line="360" w:lineRule="auto"/>
        <w:rPr>
          <w:lang w:val="en-GB"/>
        </w:rPr>
      </w:pPr>
      <w:r>
        <w:t xml:space="preserve">In </w:t>
      </w:r>
      <w:hyperlink w:history="1" r:id="rId58">
        <w:r w:rsidRPr="00371879">
          <w:rPr>
            <w:rStyle w:val="Hyperlink"/>
            <w:b/>
            <w:bCs/>
            <w:lang w:val="en-GB"/>
          </w:rPr>
          <w:t>NAT/839</w:t>
        </w:r>
      </w:hyperlink>
      <w:r>
        <w:rPr>
          <w:lang w:val="en-GB"/>
        </w:rPr>
        <w:t xml:space="preserve"> on </w:t>
      </w:r>
      <w:r w:rsidRPr="00FC2210">
        <w:rPr>
          <w:b/>
          <w:bCs/>
          <w:i/>
          <w:iCs/>
          <w:lang w:val="en-GB"/>
        </w:rPr>
        <w:t>EU Long-term vision for rural areas</w:t>
      </w:r>
      <w:r>
        <w:rPr>
          <w:b/>
          <w:bCs/>
          <w:lang w:val="en-GB"/>
        </w:rPr>
        <w:t xml:space="preserve"> (2022) </w:t>
      </w:r>
      <w:r>
        <w:rPr>
          <w:lang w:val="en-GB"/>
        </w:rPr>
        <w:t xml:space="preserve">the EESC welcomes the European Commission's long-term vision for rural areas. It also welcomes proposals for an Action Plan, including a Rural Pact for engaging actors at EU, national, regional and local levels to support the vision. However, the EESC notes that it is unclear whether the </w:t>
      </w:r>
      <w:r w:rsidRPr="006A69DD">
        <w:rPr>
          <w:lang w:val="en-GB"/>
        </w:rPr>
        <w:t>implications of the design and content of the Commission's new Common Agricultural Policy (CAP) and CAP strategic plans for each Member State will be for the long-term vision, and how the Commission should ensure consistency and added value between the CAP and other policies.</w:t>
      </w:r>
      <w:r>
        <w:rPr>
          <w:lang w:val="en-GB"/>
        </w:rPr>
        <w:t xml:space="preserve"> </w:t>
      </w:r>
      <w:r w:rsidRPr="006A69DD">
        <w:t xml:space="preserve">The EESC considers that prosperity, defined as a socially and environmentally sustainable way of living, must be the aim for all citizens, wherever they live. </w:t>
      </w:r>
    </w:p>
    <w:p w:rsidRPr="00026448" w:rsidR="0055561B" w:rsidP="00522A18" w:rsidRDefault="0055561B" w14:paraId="39B30605" w14:textId="77777777">
      <w:pPr>
        <w:spacing w:before="120" w:after="120" w:line="360" w:lineRule="auto"/>
        <w:rPr>
          <w:lang w:val="en-GB"/>
        </w:rPr>
      </w:pPr>
      <w:r>
        <w:t>Even though the Commission commits to delivering through the Rural Pact and the Rural Action Plan, much depends on having the buy-in of all Member States, regions and local communities</w:t>
      </w:r>
      <w:r w:rsidRPr="006A69DD">
        <w:t>. The EESC welcomes the strengthened rural proofing policy and the establishment of a transparent Observatory for monitoring progress. Sharing of information and dialogue with social and civil society partners is essential. The EESC is willing to provide support for this work, for example by contributing to the work of the ENRD's new Thematic Group on Rural Proofing.</w:t>
      </w:r>
      <w:r>
        <w:t xml:space="preserve"> </w:t>
      </w:r>
      <w:r w:rsidRPr="006A69DD">
        <w:t xml:space="preserve">The EESC believes that more ongoing engagement with and empowerment for local rural-urban participative organisations and civil society organisations is needed for the vision to be fully understood and inclusive. </w:t>
      </w:r>
    </w:p>
    <w:p w:rsidR="0055561B" w:rsidP="00522A18" w:rsidRDefault="0055561B" w14:paraId="23FAD392" w14:textId="77777777">
      <w:pPr>
        <w:spacing w:before="120" w:after="120" w:line="360" w:lineRule="auto"/>
      </w:pPr>
      <w:r w:rsidRPr="006A69DD">
        <w:t xml:space="preserve">The EESC </w:t>
      </w:r>
      <w:r>
        <w:t>notes</w:t>
      </w:r>
      <w:r w:rsidRPr="006A69DD">
        <w:t xml:space="preserve"> that the Rural Pact requires the Commission to create a governance model that includes local governments as well as local businesses, both private and not-for-profit, working with local democratic and social partner structures to ensure that local voices are heard and that the long-term vision can be successfully implemented. The Pact should learn from the experience with the best practices of LEADER and CLLD, and each EU Council presidency should promote the Pact concept across the EU. The Commission and the Member States should be active facilitators and funders of pilot projects.</w:t>
      </w:r>
      <w:r>
        <w:t xml:space="preserve"> </w:t>
      </w:r>
      <w:r w:rsidRPr="006A69DD">
        <w:t>Common priorities should be designed using bottom-up and data-based methods. A reappraisal of the pandemic's effect on the Action Plan should be carried out, looking at the impact of increased demand for rural housing, new business space in villages, better public services, accommodating more travel into rural areas and greater demand for recreational, health-related, green and cultural tourism.</w:t>
      </w:r>
    </w:p>
    <w:p w:rsidRPr="00026448" w:rsidR="0055561B" w:rsidP="00522A18" w:rsidRDefault="0055561B" w14:paraId="77361C64" w14:textId="77777777">
      <w:pPr>
        <w:spacing w:before="120" w:after="120" w:line="360" w:lineRule="auto"/>
        <w:rPr>
          <w:lang w:val="en-GB"/>
        </w:rPr>
      </w:pPr>
    </w:p>
    <w:p w:rsidRPr="00026448" w:rsidR="0055561B" w:rsidP="00522A18" w:rsidRDefault="0055561B" w14:paraId="71EC321E" w14:textId="77777777">
      <w:pPr>
        <w:spacing w:before="120" w:after="120" w:line="360" w:lineRule="auto"/>
        <w:rPr>
          <w:lang w:val="en-GB"/>
        </w:rPr>
      </w:pPr>
      <w:r>
        <w:t xml:space="preserve">In </w:t>
      </w:r>
      <w:hyperlink w:history="1" r:id="rId59">
        <w:r w:rsidRPr="005C1532">
          <w:rPr>
            <w:rStyle w:val="Hyperlink"/>
            <w:b/>
            <w:bCs/>
          </w:rPr>
          <w:t>NAT/806</w:t>
        </w:r>
      </w:hyperlink>
      <w:r>
        <w:t xml:space="preserve"> on the </w:t>
      </w:r>
      <w:r w:rsidRPr="00366BBC">
        <w:rPr>
          <w:b/>
          <w:bCs/>
          <w:i/>
          <w:iCs/>
        </w:rPr>
        <w:t>Evaluation on the CAP's impact on territorial development of rural areas (Information report)</w:t>
      </w:r>
      <w:r>
        <w:rPr>
          <w:b/>
          <w:bCs/>
        </w:rPr>
        <w:t xml:space="preserve"> (2021)</w:t>
      </w:r>
      <w:r>
        <w:t xml:space="preserve"> the EESC proposes that the revised CAP for 2021-2027 strengthen the second pillar, to ensure that sufficient support is given to rural areas to meet the wide range of economic, environmental and societal challenges. It stresses the importance of the improvement of the quality of life in rural areas which entails fighting unemployment and guaranteeing proper remunerations for workers and providing sufficient infrastructures. The EESC highlights the fact that compliance with human and labour rights is not considered at all, pointing to a need for a social conditionality clause that would be a key tool to ensure decent working conditions for all. </w:t>
      </w:r>
    </w:p>
    <w:p w:rsidRPr="00026448" w:rsidR="0055561B" w:rsidP="00522A18" w:rsidRDefault="0055561B" w14:paraId="0D4BAA9A" w14:textId="77777777">
      <w:pPr>
        <w:spacing w:before="120" w:after="120" w:line="360" w:lineRule="auto"/>
        <w:rPr>
          <w:lang w:val="en-GB"/>
        </w:rPr>
      </w:pPr>
      <w:r>
        <w:t xml:space="preserve">The EESC further stresses that the CAP should focus more on job creation by contributing to a more diversified rural economy in rural areas, and support the settlement of people in rural areas. </w:t>
      </w:r>
      <w:r w:rsidRPr="006A69DD">
        <w:t xml:space="preserve">The CAP should </w:t>
      </w:r>
      <w:r>
        <w:t xml:space="preserve">also </w:t>
      </w:r>
      <w:r w:rsidRPr="006A69DD">
        <w:t>support initiatives aimed at organising the upstream part of the supply chain or producers' organisations which allow farmers to have more bargaining power.</w:t>
      </w:r>
      <w:r>
        <w:t xml:space="preserve"> The EESC stresses the role of social farming, which plays an important role in particular for the well-being and care of the people.  The role of women in farms should further be strengthened (ensuring equal pay and, where appropriate, through access to co-ownership of farms, increasing the occupancy rate).  Overall, the EESC calls for a holistic approach to rural development which is why the CAP should be linked with other existing policies. </w:t>
      </w:r>
    </w:p>
    <w:p w:rsidR="0055561B" w:rsidP="00522A18" w:rsidRDefault="0055561B" w14:paraId="2ADC999B" w14:textId="77777777">
      <w:pPr>
        <w:spacing w:before="120" w:after="120" w:line="360" w:lineRule="auto"/>
      </w:pPr>
      <w:r>
        <w:t xml:space="preserve">The EESC highlights that employment policies must play a key role in the future of CAP as the agricultural world is based on paid employment. </w:t>
      </w:r>
      <w:r w:rsidRPr="006A69DD">
        <w:t>The competencies of the coordination of the CAP should be divided at territorial level in order to ensure a link between employment and territories. The CAP measures and policies must be coherent and complementary with European strategies such as the Green Deal and its Farm to Fork Strategy and, particularly, with the upcoming New Industrial Strategy, which defines agri-food as one of the key EU strategic ecosystems.</w:t>
      </w:r>
      <w:r>
        <w:t xml:space="preserve"> </w:t>
      </w:r>
      <w:r w:rsidRPr="006A69DD">
        <w:t>Strengthening the role of civil</w:t>
      </w:r>
      <w:r w:rsidRPr="006A69DD">
        <w:rPr>
          <w:b/>
          <w:bCs/>
        </w:rPr>
        <w:t xml:space="preserve"> </w:t>
      </w:r>
      <w:r w:rsidRPr="006A69DD">
        <w:t>society organisations would allow them to develop enough resources to be more present at different stages (from planning to implementation and evaluation).</w:t>
      </w:r>
      <w:r>
        <w:t xml:space="preserve"> </w:t>
      </w:r>
      <w:r w:rsidRPr="006A69DD">
        <w:t>The Recovery and Resilience Facility funds (part of the Next Generation EU) need to be well-designed to have an important impact in rural areas. It is of crucial importance that the national recovery and resilience plans include the rural perspective.</w:t>
      </w:r>
      <w:r>
        <w:t xml:space="preserve"> </w:t>
      </w:r>
      <w:r w:rsidRPr="006A69DD">
        <w:t xml:space="preserve">A Rural Development Observatory should be established to enable the discernment of the real intrinsic trends underway in purely rural economies as distinct from the urban centres to which they are connected. </w:t>
      </w:r>
    </w:p>
    <w:p w:rsidRPr="0055561B" w:rsidR="0055561B" w:rsidP="00522A18" w:rsidRDefault="0055561B" w14:paraId="7D6E870D" w14:textId="77777777">
      <w:pPr>
        <w:spacing w:before="120" w:after="120" w:line="360" w:lineRule="auto"/>
      </w:pPr>
    </w:p>
    <w:p w:rsidRPr="006A69DD" w:rsidR="0055561B" w:rsidP="00522A18" w:rsidRDefault="0055561B" w14:paraId="143FF696" w14:textId="77777777">
      <w:pPr>
        <w:spacing w:before="120" w:after="120" w:line="360" w:lineRule="auto"/>
      </w:pPr>
      <w:r>
        <w:t xml:space="preserve">In </w:t>
      </w:r>
      <w:hyperlink w:history="1" r:id="rId60">
        <w:r w:rsidRPr="00371879">
          <w:rPr>
            <w:rStyle w:val="Hyperlink"/>
            <w:b/>
            <w:bCs/>
          </w:rPr>
          <w:t>NAT/766</w:t>
        </w:r>
      </w:hyperlink>
      <w:r>
        <w:t xml:space="preserve"> on the </w:t>
      </w:r>
      <w:r w:rsidRPr="00366BBC">
        <w:rPr>
          <w:b/>
          <w:bCs/>
          <w:i/>
          <w:iCs/>
        </w:rPr>
        <w:t>Evaluation of the Impact of the CAP on Generational Renewal</w:t>
      </w:r>
      <w:r>
        <w:t xml:space="preserve"> </w:t>
      </w:r>
      <w:r w:rsidRPr="00827E5B">
        <w:rPr>
          <w:b/>
          <w:bCs/>
        </w:rPr>
        <w:t>(2019),</w:t>
      </w:r>
      <w:r>
        <w:t xml:space="preserve"> the EESC draws attention to farm income which is a major challenge in attracting young farmers into the sectors in all Member States. The opinion raises the issue of the low level of farm income and the difference between the income in farming and the income in other sectors of society. The EESC highlights that young farmers see the importing of agricultural products with standards below those which apply in the EU as a curb in their ability to get fair prices and returns from the market. </w:t>
      </w:r>
      <w:r w:rsidRPr="006A69DD">
        <w:t xml:space="preserve">The large majority of consulted stakeholders maintain that the supplement to their income granted by the direct payment to young farmers is a decisive factor in choosing a farming career. </w:t>
      </w:r>
      <w:r>
        <w:t>There</w:t>
      </w:r>
      <w:r w:rsidRPr="006A69DD">
        <w:t xml:space="preserve"> is a strong conviction that most young farmers would not have been able to enter the profession without that top-up support.</w:t>
      </w:r>
    </w:p>
    <w:p w:rsidRPr="00026448" w:rsidR="0055561B" w:rsidP="00522A18" w:rsidRDefault="0055561B" w14:paraId="74E38B84" w14:textId="77777777">
      <w:pPr>
        <w:spacing w:before="120" w:after="120" w:line="360" w:lineRule="auto"/>
      </w:pPr>
    </w:p>
    <w:p w:rsidRPr="00026448" w:rsidR="0055561B" w:rsidP="00522A18" w:rsidRDefault="0055561B" w14:paraId="586C3B8A" w14:textId="77777777">
      <w:pPr>
        <w:spacing w:before="120" w:after="120" w:line="360" w:lineRule="auto"/>
      </w:pPr>
      <w:r>
        <w:t xml:space="preserve">In </w:t>
      </w:r>
      <w:hyperlink w:history="1" r:id="rId61">
        <w:r w:rsidRPr="00371879">
          <w:rPr>
            <w:rStyle w:val="Hyperlink"/>
            <w:b/>
            <w:bCs/>
          </w:rPr>
          <w:t>NAT/790</w:t>
        </w:r>
      </w:hyperlink>
      <w:r>
        <w:t xml:space="preserve"> on </w:t>
      </w:r>
      <w:r w:rsidRPr="00366BBC">
        <w:rPr>
          <w:b/>
          <w:bCs/>
          <w:i/>
          <w:iCs/>
        </w:rPr>
        <w:t>An integrated approach for the EU's rural areas, with particular emphasis on vulnerable regions</w:t>
      </w:r>
      <w:r>
        <w:rPr>
          <w:b/>
          <w:bCs/>
        </w:rPr>
        <w:t xml:space="preserve"> (2020)</w:t>
      </w:r>
      <w:r>
        <w:t xml:space="preserve">, draws attention to remote mountain and rural areas and peripheral, outermost and artic regions which are subject to objective constraints such as a lack of critical mass (demographic or economic) as well as difficult accessibility. Conversely, congestion and pressure on natural resources (air, water, soil) are at the same time increasing in urban areas. The EESC stresses that the CAP should operate in close conjunction with regional and cohesion policies to </w:t>
      </w:r>
      <w:r w:rsidRPr="006A69DD">
        <w:t>ensure balanced territorial development as both a consideration and a requirement for any political decision that has a local impact.</w:t>
      </w:r>
    </w:p>
    <w:p w:rsidRPr="00026448" w:rsidR="0055561B" w:rsidP="00522A18" w:rsidRDefault="0055561B" w14:paraId="4B350F40" w14:textId="77777777">
      <w:pPr>
        <w:spacing w:before="120" w:after="120" w:line="360" w:lineRule="auto"/>
        <w:rPr>
          <w:lang w:val="en-GB"/>
        </w:rPr>
      </w:pPr>
    </w:p>
    <w:p w:rsidRPr="00DB1882" w:rsidR="0055561B" w:rsidP="00522A18" w:rsidRDefault="0055561B" w14:paraId="4D96D63A" w14:textId="77777777">
      <w:pPr>
        <w:spacing w:before="120" w:after="120" w:line="360" w:lineRule="auto"/>
      </w:pPr>
      <w:r>
        <w:t xml:space="preserve">In </w:t>
      </w:r>
      <w:hyperlink w:history="1" r:id="rId62">
        <w:r w:rsidRPr="00371879">
          <w:rPr>
            <w:rStyle w:val="Hyperlink"/>
            <w:b/>
            <w:bCs/>
          </w:rPr>
          <w:t>NAT/948</w:t>
        </w:r>
      </w:hyperlink>
      <w:r>
        <w:t xml:space="preserve"> on </w:t>
      </w:r>
      <w:r w:rsidRPr="00366BBC">
        <w:rPr>
          <w:b/>
          <w:bCs/>
          <w:i/>
          <w:iCs/>
        </w:rPr>
        <w:t>Regenerative agriculture as a target towards enhancing sustainable food production, supporting climate and biodiversity objectives</w:t>
      </w:r>
      <w:r>
        <w:rPr>
          <w:b/>
          <w:bCs/>
        </w:rPr>
        <w:t xml:space="preserve"> (2025)</w:t>
      </w:r>
      <w:r>
        <w:t xml:space="preserve">, the EESC stresses that regenerative forms </w:t>
      </w:r>
      <w:r w:rsidRPr="00827E5B">
        <w:t>of agriculture can enhance sustainable food production, supporting climate, soil health and biodiversity objectives, while increasing both income for farmers as well as agricultural productivity and resilience to extreme climate events</w:t>
      </w:r>
      <w:r>
        <w:t xml:space="preserve">. It also considers that the current EU framework does not sufficiently promote regenerative forms of agriculture, in particular with regard to soil health, which has to be considered a public good. Regenerative agriculture promotes a new narrative for agriculture that can drive the renewal of the sector, attracting young people and new entrants, and underpin sustainable business models and financing. The EESC therefore calls for a common understanding of the terms 'regenerative agriculture' (RA). It further proposes short-term and long-term result </w:t>
      </w:r>
      <w:r w:rsidRPr="00827E5B">
        <w:t>and performance-based indicators</w:t>
      </w:r>
      <w:r w:rsidRPr="00827E5B">
        <w:rPr>
          <w:b/>
          <w:bCs/>
        </w:rPr>
        <w:t> </w:t>
      </w:r>
      <w:r w:rsidRPr="00827E5B">
        <w:t>derived from existing control or measurement systems, to be used to align policy instruments, financial mechanisms, regulatory frameworks and supply chains standards</w:t>
      </w:r>
      <w:r>
        <w:t xml:space="preserve">. </w:t>
      </w:r>
    </w:p>
    <w:p w:rsidR="0055561B" w:rsidP="00522A18" w:rsidRDefault="0055561B" w14:paraId="2EA54FF4" w14:textId="77777777">
      <w:pPr>
        <w:spacing w:before="120" w:after="120" w:line="360" w:lineRule="auto"/>
      </w:pPr>
    </w:p>
    <w:p w:rsidR="0055561B" w:rsidP="00522A18" w:rsidRDefault="0055561B" w14:paraId="16F9182A" w14:textId="77777777">
      <w:pPr>
        <w:spacing w:before="120" w:after="120" w:line="360" w:lineRule="auto"/>
        <w:rPr>
          <w:lang w:val="en-GB"/>
        </w:rPr>
      </w:pPr>
      <w:r>
        <w:t xml:space="preserve">In </w:t>
      </w:r>
      <w:hyperlink w:history="1" r:id="rId63">
        <w:r w:rsidRPr="00371879">
          <w:rPr>
            <w:rStyle w:val="Hyperlink"/>
            <w:b/>
            <w:bCs/>
            <w:lang w:val="en-GB"/>
          </w:rPr>
          <w:t>NAT/924</w:t>
        </w:r>
      </w:hyperlink>
      <w:r w:rsidRPr="00371879">
        <w:rPr>
          <w:lang w:val="en-GB"/>
        </w:rPr>
        <w:t xml:space="preserve"> on </w:t>
      </w:r>
      <w:r w:rsidRPr="00366BBC">
        <w:rPr>
          <w:b/>
          <w:bCs/>
          <w:i/>
          <w:iCs/>
          <w:lang w:val="en-GB"/>
        </w:rPr>
        <w:t>How to ensure the social, environmental and economic sustainability of the EU agri-food sector with future enlargement?</w:t>
      </w:r>
      <w:r>
        <w:rPr>
          <w:b/>
          <w:bCs/>
          <w:lang w:val="en-GB"/>
        </w:rPr>
        <w:t xml:space="preserve"> (2024)</w:t>
      </w:r>
      <w:r>
        <w:rPr>
          <w:lang w:val="en-GB"/>
        </w:rPr>
        <w:t xml:space="preserve"> </w:t>
      </w:r>
      <w:r w:rsidRPr="00371879">
        <w:rPr>
          <w:lang w:val="en-GB"/>
        </w:rPr>
        <w:t>the EESC highlights that while this enlargement is different from all previous enlargements due to the exceptional current geopolitical circumstances, this should not be a reason to undermine the level of preparedness of the candidate countries, the importance of the needed legislative reforms and the respect of the core EU values.</w:t>
      </w:r>
      <w:r>
        <w:rPr>
          <w:b/>
          <w:bCs/>
          <w:lang w:val="en-GB"/>
        </w:rPr>
        <w:t xml:space="preserve"> </w:t>
      </w:r>
      <w:r w:rsidRPr="00062B08">
        <w:rPr>
          <w:lang w:val="en-GB"/>
        </w:rPr>
        <w:t>It emphasises the importance of security of supply in EU food production and geopolitical</w:t>
      </w:r>
      <w:r>
        <w:rPr>
          <w:lang w:val="en-GB"/>
        </w:rPr>
        <w:t xml:space="preserve"> tensions, and the need to ensure that all EU regions can maintain agricultural production in the future. </w:t>
      </w:r>
    </w:p>
    <w:p w:rsidRPr="00942699" w:rsidR="00A6315B" w:rsidP="00942699" w:rsidRDefault="0055561B" w14:paraId="51B5E920" w14:textId="68767F79">
      <w:pPr>
        <w:spacing w:before="120" w:after="120" w:line="360" w:lineRule="auto"/>
        <w:rPr>
          <w:b/>
          <w:bCs/>
        </w:rPr>
      </w:pPr>
      <w:r>
        <w:rPr>
          <w:lang w:val="en-GB"/>
        </w:rPr>
        <w:t xml:space="preserve">The ESSC further stresses that candidate countries will have to align with the overall CAP objectives and values, while the CAP necessary reforms and the related financial framework will need to be agreed before the enlargement takes place. It </w:t>
      </w:r>
      <w:r w:rsidRPr="00371879">
        <w:t>recommends a gradual replacement of the present CAP surface-based basic income support with financial incentives for services benefiting the environment and society, degressive payments, mandatory capping or increases for the first hectares for all Member States, and calls for agricultural and rural development policies to become further oriented towards a proximity economy, and for these principles to be transferred to the new candidate countries</w:t>
      </w:r>
      <w:r>
        <w:t xml:space="preserve">. Furthermore, the EESC calls for an </w:t>
      </w:r>
      <w:r w:rsidRPr="00371879">
        <w:t>increased CAP budget that must be dedicated to duly compensating for the negative effects on EU farmers, taking into account also potential social costs</w:t>
      </w:r>
      <w:r>
        <w:t>.</w:t>
      </w:r>
      <w:r w:rsidRPr="004F3938" w:rsidR="00A91BE1">
        <w:rPr>
          <w:lang w:val="en-GB"/>
        </w:rPr>
        <w:br w:type="page"/>
      </w:r>
    </w:p>
    <w:p w:rsidRPr="004F3938" w:rsidR="00A91BE1" w:rsidP="00522A18" w:rsidRDefault="00C21CC2" w14:paraId="41B0F508" w14:textId="4795938A">
      <w:pPr>
        <w:pStyle w:val="Heading1"/>
        <w:spacing w:before="120" w:after="120" w:line="360" w:lineRule="auto"/>
        <w:rPr>
          <w:rFonts w:cs="Times New Roman"/>
          <w:lang w:val="en-GB"/>
        </w:rPr>
      </w:pPr>
      <w:bookmarkStart w:name="_Toc125632268" w:id="64"/>
      <w:bookmarkStart w:name="_Toc224750075" w:id="65"/>
      <w:r w:rsidRPr="00FE4F6A">
        <w:rPr>
          <w:rFonts w:cs="Times New Roman"/>
          <w:lang w:val="en-GB"/>
        </w:rPr>
        <w:t>8</w:t>
      </w:r>
      <w:r w:rsidRPr="00FE4F6A" w:rsidR="00501800">
        <w:rPr>
          <w:rFonts w:cs="Times New Roman"/>
          <w:lang w:val="en-GB"/>
        </w:rPr>
        <w:t xml:space="preserve">. </w:t>
      </w:r>
      <w:r w:rsidRPr="00FE4F6A" w:rsidR="00A91BE1">
        <w:rPr>
          <w:rFonts w:cs="Times New Roman"/>
          <w:lang w:val="en-GB"/>
        </w:rPr>
        <w:t>List of organisations consulted</w:t>
      </w:r>
      <w:bookmarkEnd w:id="64"/>
      <w:bookmarkEnd w:id="65"/>
    </w:p>
    <w:p w:rsidR="00867959" w:rsidP="00522A18" w:rsidRDefault="00867959" w14:paraId="66FD8CF4" w14:textId="77777777">
      <w:pPr>
        <w:spacing w:before="120" w:after="120" w:line="360" w:lineRule="auto"/>
        <w:rPr>
          <w:lang w:val="en-GB"/>
        </w:rPr>
      </w:pPr>
    </w:p>
    <w:tbl>
      <w:tblPr>
        <w:tblW w:w="8814" w:type="dxa"/>
        <w:tblLook w:val="04A0" w:firstRow="1" w:lastRow="0" w:firstColumn="1" w:lastColumn="0" w:noHBand="0" w:noVBand="1"/>
      </w:tblPr>
      <w:tblGrid>
        <w:gridCol w:w="4957"/>
        <w:gridCol w:w="1220"/>
        <w:gridCol w:w="1540"/>
        <w:gridCol w:w="1097"/>
      </w:tblGrid>
      <w:tr w:rsidRPr="00FE4F6A" w:rsidR="00FE4F6A" w:rsidTr="00FE4F6A" w14:paraId="019FF7DC" w14:textId="77777777">
        <w:trPr>
          <w:trHeight w:val="645"/>
          <w:tblHeader/>
        </w:trPr>
        <w:tc>
          <w:tcPr>
            <w:tcW w:w="4957" w:type="dxa"/>
            <w:tcBorders>
              <w:top w:val="single" w:color="auto" w:sz="4" w:space="0"/>
              <w:left w:val="single" w:color="auto" w:sz="4" w:space="0"/>
              <w:bottom w:val="single" w:color="auto" w:sz="4" w:space="0"/>
              <w:right w:val="single" w:color="auto" w:sz="4" w:space="0"/>
            </w:tcBorders>
            <w:shd w:val="clear" w:color="000000" w:fill="000000"/>
            <w:vAlign w:val="center"/>
            <w:hideMark/>
          </w:tcPr>
          <w:p w:rsidRPr="00FE4F6A" w:rsidR="00FE4F6A" w:rsidP="00FE4F6A" w:rsidRDefault="00FE4F6A" w14:paraId="2CCDFBAE" w14:textId="77777777">
            <w:pPr>
              <w:spacing w:line="240" w:lineRule="auto"/>
              <w:jc w:val="left"/>
              <w:rPr>
                <w:b/>
                <w:bCs/>
                <w:color w:val="FFFFFF"/>
                <w:sz w:val="16"/>
                <w:szCs w:val="16"/>
              </w:rPr>
            </w:pPr>
            <w:r w:rsidRPr="00FE4F6A">
              <w:rPr>
                <w:b/>
                <w:bCs/>
                <w:color w:val="FFFFFF"/>
                <w:sz w:val="16"/>
                <w:szCs w:val="16"/>
              </w:rPr>
              <w:t>Organisation Name</w:t>
            </w:r>
          </w:p>
        </w:tc>
        <w:tc>
          <w:tcPr>
            <w:tcW w:w="1220" w:type="dxa"/>
            <w:tcBorders>
              <w:top w:val="single" w:color="auto" w:sz="4" w:space="0"/>
              <w:left w:val="single" w:color="auto" w:sz="4" w:space="0"/>
              <w:bottom w:val="single" w:color="auto" w:sz="4" w:space="0"/>
              <w:right w:val="single" w:color="auto" w:sz="4" w:space="0"/>
            </w:tcBorders>
            <w:shd w:val="clear" w:color="000000" w:fill="000000"/>
            <w:vAlign w:val="center"/>
            <w:hideMark/>
          </w:tcPr>
          <w:p w:rsidRPr="00FE4F6A" w:rsidR="00FE4F6A" w:rsidP="00FE4F6A" w:rsidRDefault="00FE4F6A" w14:paraId="753CFB87" w14:textId="77777777">
            <w:pPr>
              <w:spacing w:line="240" w:lineRule="auto"/>
              <w:jc w:val="left"/>
              <w:rPr>
                <w:b/>
                <w:bCs/>
                <w:color w:val="FFFFFF"/>
                <w:sz w:val="16"/>
                <w:szCs w:val="16"/>
              </w:rPr>
            </w:pPr>
            <w:r w:rsidRPr="00FE4F6A">
              <w:rPr>
                <w:b/>
                <w:bCs/>
                <w:color w:val="FFFFFF"/>
                <w:sz w:val="16"/>
                <w:szCs w:val="16"/>
              </w:rPr>
              <w:t>Member State</w:t>
            </w:r>
          </w:p>
        </w:tc>
        <w:tc>
          <w:tcPr>
            <w:tcW w:w="1540" w:type="dxa"/>
            <w:tcBorders>
              <w:top w:val="single" w:color="auto" w:sz="4" w:space="0"/>
              <w:left w:val="single" w:color="auto" w:sz="4" w:space="0"/>
              <w:bottom w:val="single" w:color="auto" w:sz="4" w:space="0"/>
              <w:right w:val="single" w:color="auto" w:sz="4" w:space="0"/>
            </w:tcBorders>
            <w:shd w:val="clear" w:color="000000" w:fill="000000"/>
            <w:vAlign w:val="center"/>
            <w:hideMark/>
          </w:tcPr>
          <w:p w:rsidRPr="00FE4F6A" w:rsidR="00FE4F6A" w:rsidP="00FE4F6A" w:rsidRDefault="00FE4F6A" w14:paraId="3F8A6886" w14:textId="77777777">
            <w:pPr>
              <w:spacing w:line="240" w:lineRule="auto"/>
              <w:jc w:val="center"/>
              <w:rPr>
                <w:b/>
                <w:bCs/>
                <w:color w:val="FFFFFF"/>
                <w:sz w:val="16"/>
                <w:szCs w:val="16"/>
              </w:rPr>
            </w:pPr>
            <w:r w:rsidRPr="00FE4F6A">
              <w:rPr>
                <w:b/>
                <w:bCs/>
                <w:color w:val="FFFFFF"/>
                <w:sz w:val="16"/>
                <w:szCs w:val="16"/>
              </w:rPr>
              <w:t>Consultation Via Online Questionnaire</w:t>
            </w:r>
          </w:p>
        </w:tc>
        <w:tc>
          <w:tcPr>
            <w:tcW w:w="1097" w:type="dxa"/>
            <w:tcBorders>
              <w:top w:val="single" w:color="auto" w:sz="4" w:space="0"/>
              <w:left w:val="single" w:color="auto" w:sz="4" w:space="0"/>
              <w:bottom w:val="single" w:color="auto" w:sz="4" w:space="0"/>
              <w:right w:val="single" w:color="auto" w:sz="4" w:space="0"/>
            </w:tcBorders>
            <w:shd w:val="clear" w:color="000000" w:fill="000000"/>
            <w:vAlign w:val="center"/>
            <w:hideMark/>
          </w:tcPr>
          <w:p w:rsidRPr="00FE4F6A" w:rsidR="00FE4F6A" w:rsidP="00FE4F6A" w:rsidRDefault="00FE4F6A" w14:paraId="3BD8A789" w14:textId="77777777">
            <w:pPr>
              <w:spacing w:line="240" w:lineRule="auto"/>
              <w:jc w:val="center"/>
              <w:rPr>
                <w:b/>
                <w:bCs/>
                <w:color w:val="FFFFFF"/>
                <w:sz w:val="16"/>
                <w:szCs w:val="16"/>
              </w:rPr>
            </w:pPr>
            <w:r w:rsidRPr="00FE4F6A">
              <w:rPr>
                <w:b/>
                <w:bCs/>
                <w:color w:val="FFFFFF"/>
                <w:sz w:val="16"/>
                <w:szCs w:val="16"/>
              </w:rPr>
              <w:t>Consultation Via Meetings</w:t>
            </w:r>
          </w:p>
        </w:tc>
      </w:tr>
      <w:tr w:rsidRPr="00FE4F6A" w:rsidR="00FE4F6A" w:rsidTr="00FE4F6A" w14:paraId="15877F82"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0F4522A" w14:textId="77777777">
            <w:pPr>
              <w:spacing w:line="240" w:lineRule="auto"/>
              <w:jc w:val="left"/>
              <w:rPr>
                <w:b/>
                <w:bCs/>
                <w:sz w:val="16"/>
                <w:szCs w:val="16"/>
              </w:rPr>
            </w:pPr>
            <w:r w:rsidRPr="00FE4F6A">
              <w:rPr>
                <w:b/>
                <w:bCs/>
                <w:sz w:val="16"/>
                <w:szCs w:val="16"/>
              </w:rPr>
              <w:t xml:space="preserve">Agriculture and Rural Development, Office of the Styrian Provincial Government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8010BA5"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B289E06"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04300EE" w14:textId="77777777">
            <w:pPr>
              <w:spacing w:line="240" w:lineRule="auto"/>
              <w:jc w:val="center"/>
              <w:rPr>
                <w:sz w:val="16"/>
                <w:szCs w:val="16"/>
              </w:rPr>
            </w:pPr>
            <w:r w:rsidRPr="00FE4F6A">
              <w:rPr>
                <w:sz w:val="16"/>
                <w:szCs w:val="16"/>
              </w:rPr>
              <w:t>X</w:t>
            </w:r>
          </w:p>
        </w:tc>
      </w:tr>
      <w:tr w:rsidRPr="00FE4F6A" w:rsidR="00FE4F6A" w:rsidTr="00FE4F6A" w14:paraId="30BF425B"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A3357ED" w14:textId="77777777">
            <w:pPr>
              <w:spacing w:line="240" w:lineRule="auto"/>
              <w:jc w:val="left"/>
              <w:rPr>
                <w:b/>
                <w:bCs/>
                <w:sz w:val="16"/>
                <w:szCs w:val="16"/>
              </w:rPr>
            </w:pPr>
            <w:r w:rsidRPr="00FE4F6A">
              <w:rPr>
                <w:b/>
                <w:bCs/>
                <w:sz w:val="16"/>
                <w:szCs w:val="16"/>
              </w:rPr>
              <w:t xml:space="preserve">Austrian CAP Network </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EC0CD53"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591EC20"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A1C74F1" w14:textId="77777777">
            <w:pPr>
              <w:spacing w:line="240" w:lineRule="auto"/>
              <w:jc w:val="center"/>
              <w:rPr>
                <w:sz w:val="16"/>
                <w:szCs w:val="16"/>
              </w:rPr>
            </w:pPr>
            <w:r w:rsidRPr="00FE4F6A">
              <w:rPr>
                <w:sz w:val="16"/>
                <w:szCs w:val="16"/>
              </w:rPr>
              <w:t>X</w:t>
            </w:r>
          </w:p>
        </w:tc>
      </w:tr>
      <w:tr w:rsidRPr="00FE4F6A" w:rsidR="00FE4F6A" w:rsidTr="00FE4F6A" w14:paraId="6EB67F4C" w14:textId="77777777">
        <w:trPr>
          <w:trHeight w:val="43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46159D4" w14:textId="77777777">
            <w:pPr>
              <w:spacing w:line="240" w:lineRule="auto"/>
              <w:jc w:val="left"/>
              <w:rPr>
                <w:b/>
                <w:bCs/>
                <w:sz w:val="16"/>
                <w:szCs w:val="16"/>
              </w:rPr>
            </w:pPr>
            <w:r w:rsidRPr="00FE4F6A">
              <w:rPr>
                <w:b/>
                <w:bCs/>
                <w:sz w:val="16"/>
                <w:szCs w:val="16"/>
              </w:rPr>
              <w:t>Austrian Chamber of Agricultural Workers (Österreichische Landarbeiterkammer)</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5BFD968"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C0437E1"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8E0AF6B" w14:textId="77777777">
            <w:pPr>
              <w:spacing w:line="240" w:lineRule="auto"/>
              <w:jc w:val="center"/>
              <w:rPr>
                <w:sz w:val="16"/>
                <w:szCs w:val="16"/>
              </w:rPr>
            </w:pPr>
            <w:r w:rsidRPr="00FE4F6A">
              <w:rPr>
                <w:sz w:val="16"/>
                <w:szCs w:val="16"/>
              </w:rPr>
              <w:t>X</w:t>
            </w:r>
          </w:p>
        </w:tc>
      </w:tr>
      <w:tr w:rsidRPr="00FE4F6A" w:rsidR="00FE4F6A" w:rsidTr="00FE4F6A" w14:paraId="4C2C6AAB"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6A3E883C" w14:textId="77777777">
            <w:pPr>
              <w:spacing w:line="240" w:lineRule="auto"/>
              <w:jc w:val="left"/>
              <w:rPr>
                <w:b/>
                <w:bCs/>
                <w:sz w:val="16"/>
                <w:szCs w:val="16"/>
                <w:lang w:val="de-DE"/>
              </w:rPr>
            </w:pPr>
            <w:r w:rsidRPr="009E354E">
              <w:rPr>
                <w:b/>
                <w:bCs/>
                <w:sz w:val="16"/>
                <w:szCs w:val="16"/>
                <w:lang w:val="de-DE"/>
              </w:rPr>
              <w:t>Austrian Chamber of Agriculture (Landwirtschaftskammer Österreich)</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BFD48EC"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EE391DA"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B5F2572" w14:textId="77777777">
            <w:pPr>
              <w:spacing w:line="240" w:lineRule="auto"/>
              <w:jc w:val="center"/>
              <w:rPr>
                <w:sz w:val="16"/>
                <w:szCs w:val="16"/>
              </w:rPr>
            </w:pPr>
            <w:r w:rsidRPr="00FE4F6A">
              <w:rPr>
                <w:sz w:val="16"/>
                <w:szCs w:val="16"/>
              </w:rPr>
              <w:t>X</w:t>
            </w:r>
          </w:p>
        </w:tc>
      </w:tr>
      <w:tr w:rsidRPr="00FE4F6A" w:rsidR="00FE4F6A" w:rsidTr="00FE4F6A" w14:paraId="35D5212D"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F04FD4F" w14:textId="77777777">
            <w:pPr>
              <w:spacing w:line="240" w:lineRule="auto"/>
              <w:rPr>
                <w:b/>
                <w:bCs/>
                <w:sz w:val="16"/>
                <w:szCs w:val="16"/>
              </w:rPr>
            </w:pPr>
            <w:r w:rsidRPr="00FE4F6A">
              <w:rPr>
                <w:b/>
                <w:bCs/>
                <w:sz w:val="16"/>
                <w:szCs w:val="16"/>
              </w:rPr>
              <w:t xml:space="preserve">Austrian Chamber of Labour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D769BB6"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A40710E"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53DFB0F" w14:textId="77777777">
            <w:pPr>
              <w:spacing w:line="240" w:lineRule="auto"/>
              <w:jc w:val="center"/>
              <w:rPr>
                <w:sz w:val="16"/>
                <w:szCs w:val="16"/>
              </w:rPr>
            </w:pPr>
            <w:r w:rsidRPr="00FE4F6A">
              <w:rPr>
                <w:sz w:val="16"/>
                <w:szCs w:val="16"/>
              </w:rPr>
              <w:t>X</w:t>
            </w:r>
          </w:p>
        </w:tc>
      </w:tr>
      <w:tr w:rsidRPr="00FE4F6A" w:rsidR="00FE4F6A" w:rsidTr="00FE4F6A" w14:paraId="20ADCC5A"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C669410" w14:textId="77777777">
            <w:pPr>
              <w:spacing w:line="240" w:lineRule="auto"/>
              <w:jc w:val="left"/>
              <w:rPr>
                <w:b/>
                <w:bCs/>
                <w:sz w:val="16"/>
                <w:szCs w:val="16"/>
              </w:rPr>
            </w:pPr>
            <w:r w:rsidRPr="00FE4F6A">
              <w:rPr>
                <w:b/>
                <w:bCs/>
                <w:sz w:val="16"/>
                <w:szCs w:val="16"/>
              </w:rPr>
              <w:t xml:space="preserve">Austrian Trade Union Federation </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64B060D"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733EB33"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DD2F27E" w14:textId="77777777">
            <w:pPr>
              <w:spacing w:line="240" w:lineRule="auto"/>
              <w:jc w:val="center"/>
              <w:rPr>
                <w:sz w:val="16"/>
                <w:szCs w:val="16"/>
              </w:rPr>
            </w:pPr>
            <w:r w:rsidRPr="00FE4F6A">
              <w:rPr>
                <w:sz w:val="16"/>
                <w:szCs w:val="16"/>
              </w:rPr>
              <w:t>X</w:t>
            </w:r>
          </w:p>
        </w:tc>
      </w:tr>
      <w:tr w:rsidRPr="00FE4F6A" w:rsidR="00FE4F6A" w:rsidTr="00FE4F6A" w14:paraId="47F8B1FB"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68566D8" w14:textId="77777777">
            <w:pPr>
              <w:spacing w:line="240" w:lineRule="auto"/>
              <w:jc w:val="left"/>
              <w:rPr>
                <w:b/>
                <w:bCs/>
                <w:sz w:val="16"/>
                <w:szCs w:val="16"/>
              </w:rPr>
            </w:pPr>
            <w:r w:rsidRPr="00FE4F6A">
              <w:rPr>
                <w:b/>
                <w:bCs/>
                <w:sz w:val="16"/>
                <w:szCs w:val="16"/>
              </w:rPr>
              <w:t xml:space="preserve">Austrian Women Farmers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6C7579F"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8791880"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8ADA0A5" w14:textId="77777777">
            <w:pPr>
              <w:spacing w:line="240" w:lineRule="auto"/>
              <w:jc w:val="center"/>
              <w:rPr>
                <w:sz w:val="16"/>
                <w:szCs w:val="16"/>
              </w:rPr>
            </w:pPr>
            <w:r w:rsidRPr="00FE4F6A">
              <w:rPr>
                <w:sz w:val="16"/>
                <w:szCs w:val="16"/>
              </w:rPr>
              <w:t>X</w:t>
            </w:r>
          </w:p>
        </w:tc>
      </w:tr>
      <w:tr w:rsidRPr="00FE4F6A" w:rsidR="00FE4F6A" w:rsidTr="00FE4F6A" w14:paraId="52FAFF68"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AD0D46F" w14:textId="77777777">
            <w:pPr>
              <w:spacing w:line="240" w:lineRule="auto"/>
              <w:rPr>
                <w:b/>
                <w:bCs/>
                <w:sz w:val="16"/>
                <w:szCs w:val="16"/>
              </w:rPr>
            </w:pPr>
            <w:r w:rsidRPr="00FE4F6A">
              <w:rPr>
                <w:b/>
                <w:bCs/>
                <w:sz w:val="16"/>
                <w:szCs w:val="16"/>
              </w:rPr>
              <w:t>Bauernbund</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8726F88"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92D79A4"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0A05C1F" w14:textId="77777777">
            <w:pPr>
              <w:spacing w:line="240" w:lineRule="auto"/>
              <w:jc w:val="center"/>
              <w:rPr>
                <w:sz w:val="16"/>
                <w:szCs w:val="16"/>
              </w:rPr>
            </w:pPr>
            <w:r w:rsidRPr="00FE4F6A">
              <w:rPr>
                <w:sz w:val="16"/>
                <w:szCs w:val="16"/>
              </w:rPr>
              <w:t> </w:t>
            </w:r>
          </w:p>
        </w:tc>
      </w:tr>
      <w:tr w:rsidRPr="00FE4F6A" w:rsidR="00FE4F6A" w:rsidTr="00FE4F6A" w14:paraId="0EEFAEC2"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2251339" w14:textId="77777777">
            <w:pPr>
              <w:spacing w:line="240" w:lineRule="auto"/>
              <w:jc w:val="left"/>
              <w:rPr>
                <w:b/>
                <w:bCs/>
                <w:sz w:val="16"/>
                <w:szCs w:val="16"/>
              </w:rPr>
            </w:pPr>
            <w:r w:rsidRPr="00FE4F6A">
              <w:rPr>
                <w:b/>
                <w:bCs/>
                <w:sz w:val="16"/>
                <w:szCs w:val="16"/>
              </w:rPr>
              <w:t>Biohof Müllner (Katja Müllner)</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35F2E66"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583DDD7"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EE26955" w14:textId="77777777">
            <w:pPr>
              <w:spacing w:line="240" w:lineRule="auto"/>
              <w:jc w:val="center"/>
              <w:rPr>
                <w:sz w:val="16"/>
                <w:szCs w:val="16"/>
              </w:rPr>
            </w:pPr>
            <w:r w:rsidRPr="00FE4F6A">
              <w:rPr>
                <w:sz w:val="16"/>
                <w:szCs w:val="16"/>
              </w:rPr>
              <w:t> </w:t>
            </w:r>
          </w:p>
        </w:tc>
      </w:tr>
      <w:tr w:rsidRPr="00FE4F6A" w:rsidR="00FE4F6A" w:rsidTr="00FE4F6A" w14:paraId="211CA789"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C1009E4" w14:textId="77777777">
            <w:pPr>
              <w:spacing w:line="240" w:lineRule="auto"/>
              <w:rPr>
                <w:b/>
                <w:bCs/>
                <w:sz w:val="16"/>
                <w:szCs w:val="16"/>
              </w:rPr>
            </w:pPr>
            <w:r w:rsidRPr="00FE4F6A">
              <w:rPr>
                <w:b/>
                <w:bCs/>
                <w:sz w:val="16"/>
                <w:szCs w:val="16"/>
              </w:rPr>
              <w:t>Chamber Directorate - Landwirtschaftskammer Oberösterreich</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E583942"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999731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EE20D14" w14:textId="77777777">
            <w:pPr>
              <w:spacing w:line="240" w:lineRule="auto"/>
              <w:jc w:val="center"/>
              <w:rPr>
                <w:sz w:val="16"/>
                <w:szCs w:val="16"/>
              </w:rPr>
            </w:pPr>
            <w:r w:rsidRPr="00FE4F6A">
              <w:rPr>
                <w:sz w:val="16"/>
                <w:szCs w:val="16"/>
              </w:rPr>
              <w:t> </w:t>
            </w:r>
          </w:p>
        </w:tc>
      </w:tr>
      <w:tr w:rsidRPr="00FE4F6A" w:rsidR="00FE4F6A" w:rsidTr="00FE4F6A" w14:paraId="0BB3CB3F"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354027E" w14:textId="77777777">
            <w:pPr>
              <w:spacing w:line="240" w:lineRule="auto"/>
              <w:rPr>
                <w:b/>
                <w:bCs/>
                <w:sz w:val="16"/>
                <w:szCs w:val="16"/>
              </w:rPr>
            </w:pPr>
            <w:r w:rsidRPr="00FE4F6A">
              <w:rPr>
                <w:b/>
                <w:bCs/>
                <w:sz w:val="16"/>
                <w:szCs w:val="16"/>
              </w:rPr>
              <w:t>Chamber of Agriculture and Forestry in Carinthia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8F07FCE"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D63C81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8010F45" w14:textId="77777777">
            <w:pPr>
              <w:spacing w:line="240" w:lineRule="auto"/>
              <w:jc w:val="center"/>
              <w:rPr>
                <w:sz w:val="16"/>
                <w:szCs w:val="16"/>
              </w:rPr>
            </w:pPr>
            <w:r w:rsidRPr="00FE4F6A">
              <w:rPr>
                <w:sz w:val="16"/>
                <w:szCs w:val="16"/>
              </w:rPr>
              <w:t> </w:t>
            </w:r>
          </w:p>
        </w:tc>
      </w:tr>
      <w:tr w:rsidRPr="00FE4F6A" w:rsidR="00FE4F6A" w:rsidTr="00FE4F6A" w14:paraId="687048AA" w14:textId="77777777">
        <w:trPr>
          <w:trHeight w:val="435"/>
        </w:trPr>
        <w:tc>
          <w:tcPr>
            <w:tcW w:w="4957" w:type="dxa"/>
            <w:tcBorders>
              <w:top w:val="single" w:color="000000" w:sz="4" w:space="0"/>
              <w:left w:val="single" w:color="auto" w:sz="4" w:space="0"/>
              <w:bottom w:val="single" w:color="000000" w:sz="4" w:space="0"/>
              <w:right w:val="nil"/>
            </w:tcBorders>
            <w:vAlign w:val="center"/>
            <w:hideMark/>
          </w:tcPr>
          <w:p w:rsidRPr="009E354E" w:rsidR="00FE4F6A" w:rsidP="00FE4F6A" w:rsidRDefault="00FE4F6A" w14:paraId="0B88E90F" w14:textId="77777777">
            <w:pPr>
              <w:spacing w:line="240" w:lineRule="auto"/>
              <w:jc w:val="left"/>
              <w:rPr>
                <w:b/>
                <w:bCs/>
                <w:sz w:val="16"/>
                <w:szCs w:val="16"/>
                <w:lang w:val="de-DE"/>
              </w:rPr>
            </w:pPr>
            <w:r w:rsidRPr="009E354E">
              <w:rPr>
                <w:b/>
                <w:bCs/>
                <w:sz w:val="16"/>
                <w:szCs w:val="16"/>
                <w:lang w:val="de-DE"/>
              </w:rPr>
              <w:t>Chamber of Agriculture of Lower Austria (Landwirtschaftskammer Niederösterreich)</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E61AEA1"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4752996"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DC923D4" w14:textId="77777777">
            <w:pPr>
              <w:spacing w:line="240" w:lineRule="auto"/>
              <w:jc w:val="center"/>
              <w:rPr>
                <w:sz w:val="16"/>
                <w:szCs w:val="16"/>
              </w:rPr>
            </w:pPr>
            <w:r w:rsidRPr="00FE4F6A">
              <w:rPr>
                <w:sz w:val="16"/>
                <w:szCs w:val="16"/>
              </w:rPr>
              <w:t>X</w:t>
            </w:r>
          </w:p>
        </w:tc>
      </w:tr>
      <w:tr w:rsidRPr="00FE4F6A" w:rsidR="00FE4F6A" w:rsidTr="00FE4F6A" w14:paraId="3BF44538" w14:textId="77777777">
        <w:trPr>
          <w:trHeight w:val="255"/>
        </w:trPr>
        <w:tc>
          <w:tcPr>
            <w:tcW w:w="4957" w:type="dxa"/>
            <w:tcBorders>
              <w:top w:val="single" w:color="000000" w:sz="4" w:space="0"/>
              <w:left w:val="single" w:color="auto" w:sz="4" w:space="0"/>
              <w:bottom w:val="single" w:color="000000" w:sz="4" w:space="0"/>
              <w:right w:val="nil"/>
            </w:tcBorders>
            <w:shd w:val="clear" w:color="D9D9D9" w:fill="D9D9D9"/>
            <w:vAlign w:val="center"/>
            <w:hideMark/>
          </w:tcPr>
          <w:p w:rsidRPr="009E354E" w:rsidR="00FE4F6A" w:rsidP="00FE4F6A" w:rsidRDefault="00FE4F6A" w14:paraId="36A09AFE" w14:textId="77777777">
            <w:pPr>
              <w:spacing w:line="240" w:lineRule="auto"/>
              <w:rPr>
                <w:b/>
                <w:bCs/>
                <w:sz w:val="16"/>
                <w:szCs w:val="16"/>
                <w:lang w:val="de-DE"/>
              </w:rPr>
            </w:pPr>
            <w:r w:rsidRPr="009E354E">
              <w:rPr>
                <w:b/>
                <w:bCs/>
                <w:sz w:val="16"/>
                <w:szCs w:val="16"/>
                <w:lang w:val="de-DE"/>
              </w:rPr>
              <w:t>Crop Production Division - Landwirtschaftskammer Oberösterreich</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A66D811"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67BDD30"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8E1728C" w14:textId="77777777">
            <w:pPr>
              <w:spacing w:line="240" w:lineRule="auto"/>
              <w:jc w:val="center"/>
              <w:rPr>
                <w:sz w:val="16"/>
                <w:szCs w:val="16"/>
              </w:rPr>
            </w:pPr>
            <w:r w:rsidRPr="00FE4F6A">
              <w:rPr>
                <w:sz w:val="16"/>
                <w:szCs w:val="16"/>
              </w:rPr>
              <w:t> </w:t>
            </w:r>
          </w:p>
        </w:tc>
      </w:tr>
      <w:tr w:rsidRPr="00FE4F6A" w:rsidR="00FE4F6A" w:rsidTr="00FE4F6A" w14:paraId="67F31173" w14:textId="77777777">
        <w:trPr>
          <w:trHeight w:val="420"/>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5103F73" w14:textId="77777777">
            <w:pPr>
              <w:spacing w:line="240" w:lineRule="auto"/>
              <w:rPr>
                <w:b/>
                <w:bCs/>
                <w:sz w:val="16"/>
                <w:szCs w:val="16"/>
              </w:rPr>
            </w:pPr>
            <w:r w:rsidRPr="00FE4F6A">
              <w:rPr>
                <w:b/>
                <w:bCs/>
                <w:sz w:val="16"/>
                <w:szCs w:val="16"/>
              </w:rPr>
              <w:t>Department of Business Administration, Market and Innovation - Landwirtschaftskammer Steiermark</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B5EEAE7"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3668EB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07EB504" w14:textId="77777777">
            <w:pPr>
              <w:spacing w:line="240" w:lineRule="auto"/>
              <w:jc w:val="center"/>
              <w:rPr>
                <w:sz w:val="16"/>
                <w:szCs w:val="16"/>
              </w:rPr>
            </w:pPr>
            <w:r w:rsidRPr="00FE4F6A">
              <w:rPr>
                <w:sz w:val="16"/>
                <w:szCs w:val="16"/>
              </w:rPr>
              <w:t> </w:t>
            </w:r>
          </w:p>
        </w:tc>
      </w:tr>
      <w:tr w:rsidRPr="00FE4F6A" w:rsidR="00FE4F6A" w:rsidTr="00FE4F6A" w14:paraId="4824EB18" w14:textId="77777777">
        <w:trPr>
          <w:trHeight w:val="255"/>
        </w:trPr>
        <w:tc>
          <w:tcPr>
            <w:tcW w:w="4957" w:type="dxa"/>
            <w:tcBorders>
              <w:top w:val="single" w:color="000000" w:sz="4" w:space="0"/>
              <w:left w:val="single" w:color="auto" w:sz="4" w:space="0"/>
              <w:bottom w:val="single" w:color="000000" w:sz="4" w:space="0"/>
              <w:right w:val="nil"/>
            </w:tcBorders>
            <w:shd w:val="clear" w:color="D9D9D9" w:fill="D9D9D9"/>
            <w:vAlign w:val="center"/>
            <w:hideMark/>
          </w:tcPr>
          <w:p w:rsidRPr="009E354E" w:rsidR="00FE4F6A" w:rsidP="00FE4F6A" w:rsidRDefault="00FE4F6A" w14:paraId="72F14F0D" w14:textId="77777777">
            <w:pPr>
              <w:spacing w:line="240" w:lineRule="auto"/>
              <w:rPr>
                <w:b/>
                <w:bCs/>
                <w:sz w:val="16"/>
                <w:szCs w:val="16"/>
                <w:lang w:val="de-DE"/>
              </w:rPr>
            </w:pPr>
            <w:r w:rsidRPr="009E354E">
              <w:rPr>
                <w:b/>
                <w:bCs/>
                <w:sz w:val="16"/>
                <w:szCs w:val="16"/>
                <w:lang w:val="de-DE"/>
              </w:rPr>
              <w:t>Division Boden.Wasser.Schutz.Beratung - Landwirtschaftskammer Oberösterreich</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E72A39B"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EFB2AC6"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4A4FA59" w14:textId="77777777">
            <w:pPr>
              <w:spacing w:line="240" w:lineRule="auto"/>
              <w:jc w:val="center"/>
              <w:rPr>
                <w:sz w:val="16"/>
                <w:szCs w:val="16"/>
              </w:rPr>
            </w:pPr>
            <w:r w:rsidRPr="00FE4F6A">
              <w:rPr>
                <w:sz w:val="16"/>
                <w:szCs w:val="16"/>
              </w:rPr>
              <w:t> </w:t>
            </w:r>
          </w:p>
        </w:tc>
      </w:tr>
      <w:tr w:rsidRPr="00FE4F6A" w:rsidR="00FE4F6A" w:rsidTr="00FE4F6A" w14:paraId="6016C88E" w14:textId="77777777">
        <w:trPr>
          <w:trHeight w:val="255"/>
        </w:trPr>
        <w:tc>
          <w:tcPr>
            <w:tcW w:w="4957" w:type="dxa"/>
            <w:tcBorders>
              <w:top w:val="single" w:color="000000" w:sz="4" w:space="0"/>
              <w:left w:val="single" w:color="auto" w:sz="4" w:space="0"/>
              <w:bottom w:val="single" w:color="000000" w:sz="4" w:space="0"/>
              <w:right w:val="nil"/>
            </w:tcBorders>
            <w:vAlign w:val="center"/>
            <w:hideMark/>
          </w:tcPr>
          <w:p w:rsidRPr="009E354E" w:rsidR="00FE4F6A" w:rsidP="00FE4F6A" w:rsidRDefault="00FE4F6A" w14:paraId="4B5BCB7D" w14:textId="77777777">
            <w:pPr>
              <w:spacing w:line="240" w:lineRule="auto"/>
              <w:jc w:val="left"/>
              <w:rPr>
                <w:b/>
                <w:bCs/>
                <w:sz w:val="16"/>
                <w:szCs w:val="16"/>
                <w:lang w:val="de-DE"/>
              </w:rPr>
            </w:pPr>
            <w:r w:rsidRPr="009E354E">
              <w:rPr>
                <w:b/>
                <w:bCs/>
                <w:sz w:val="16"/>
                <w:szCs w:val="16"/>
                <w:lang w:val="de-DE"/>
              </w:rPr>
              <w:t>Division for Agricultural and Regional Policy - Landwirtschaftskammer Österreich</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B9A5719"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B0C2803"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C67AAF7" w14:textId="77777777">
            <w:pPr>
              <w:spacing w:line="240" w:lineRule="auto"/>
              <w:jc w:val="center"/>
              <w:rPr>
                <w:sz w:val="16"/>
                <w:szCs w:val="16"/>
              </w:rPr>
            </w:pPr>
            <w:r w:rsidRPr="00FE4F6A">
              <w:rPr>
                <w:sz w:val="16"/>
                <w:szCs w:val="16"/>
              </w:rPr>
              <w:t> </w:t>
            </w:r>
          </w:p>
        </w:tc>
      </w:tr>
      <w:tr w:rsidRPr="00FE4F6A" w:rsidR="00FE4F6A" w:rsidTr="00FE4F6A" w14:paraId="367B8BBB" w14:textId="77777777">
        <w:trPr>
          <w:trHeight w:val="255"/>
        </w:trPr>
        <w:tc>
          <w:tcPr>
            <w:tcW w:w="4957" w:type="dxa"/>
            <w:tcBorders>
              <w:top w:val="single" w:color="000000" w:sz="4" w:space="0"/>
              <w:left w:val="single" w:color="auto" w:sz="4" w:space="0"/>
              <w:bottom w:val="single" w:color="000000" w:sz="4" w:space="0"/>
              <w:right w:val="nil"/>
            </w:tcBorders>
            <w:shd w:val="clear" w:color="D9D9D9" w:fill="D9D9D9"/>
            <w:vAlign w:val="center"/>
            <w:hideMark/>
          </w:tcPr>
          <w:p w:rsidRPr="00FE4F6A" w:rsidR="00FE4F6A" w:rsidP="00FE4F6A" w:rsidRDefault="00FE4F6A" w14:paraId="6518CF1E" w14:textId="77777777">
            <w:pPr>
              <w:spacing w:line="240" w:lineRule="auto"/>
              <w:jc w:val="left"/>
              <w:rPr>
                <w:b/>
                <w:bCs/>
                <w:sz w:val="16"/>
                <w:szCs w:val="16"/>
              </w:rPr>
            </w:pPr>
            <w:r w:rsidRPr="00FE4F6A">
              <w:rPr>
                <w:b/>
                <w:bCs/>
                <w:sz w:val="16"/>
                <w:szCs w:val="16"/>
              </w:rPr>
              <w:t xml:space="preserve">Eco-Social Forum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3CEA272"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93A9C26"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8852224" w14:textId="77777777">
            <w:pPr>
              <w:spacing w:line="240" w:lineRule="auto"/>
              <w:jc w:val="center"/>
              <w:rPr>
                <w:sz w:val="16"/>
                <w:szCs w:val="16"/>
              </w:rPr>
            </w:pPr>
            <w:r w:rsidRPr="00FE4F6A">
              <w:rPr>
                <w:sz w:val="16"/>
                <w:szCs w:val="16"/>
              </w:rPr>
              <w:t>X</w:t>
            </w:r>
          </w:p>
        </w:tc>
      </w:tr>
      <w:tr w:rsidRPr="00FE4F6A" w:rsidR="00FE4F6A" w:rsidTr="00FE4F6A" w14:paraId="66811B07" w14:textId="77777777">
        <w:trPr>
          <w:trHeight w:val="255"/>
        </w:trPr>
        <w:tc>
          <w:tcPr>
            <w:tcW w:w="4957" w:type="dxa"/>
            <w:tcBorders>
              <w:top w:val="single" w:color="000000" w:sz="4" w:space="0"/>
              <w:left w:val="single" w:color="auto" w:sz="4" w:space="0"/>
              <w:bottom w:val="single" w:color="000000" w:sz="4" w:space="0"/>
              <w:right w:val="nil"/>
            </w:tcBorders>
            <w:vAlign w:val="center"/>
            <w:hideMark/>
          </w:tcPr>
          <w:p w:rsidRPr="00FE4F6A" w:rsidR="00FE4F6A" w:rsidP="00FE4F6A" w:rsidRDefault="00FE4F6A" w14:paraId="3CAC57CE" w14:textId="77777777">
            <w:pPr>
              <w:spacing w:line="240" w:lineRule="auto"/>
              <w:jc w:val="left"/>
              <w:rPr>
                <w:b/>
                <w:bCs/>
                <w:sz w:val="16"/>
                <w:szCs w:val="16"/>
              </w:rPr>
            </w:pPr>
            <w:r w:rsidRPr="00FE4F6A">
              <w:rPr>
                <w:b/>
                <w:bCs/>
                <w:sz w:val="16"/>
                <w:szCs w:val="16"/>
              </w:rPr>
              <w:t>Federal Institute of Agricultural Economics, Rural and Mountain Research</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AB14FA1"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F48AC81"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20EA29C" w14:textId="77777777">
            <w:pPr>
              <w:spacing w:line="240" w:lineRule="auto"/>
              <w:jc w:val="center"/>
              <w:rPr>
                <w:sz w:val="16"/>
                <w:szCs w:val="16"/>
              </w:rPr>
            </w:pPr>
            <w:r w:rsidRPr="00FE4F6A">
              <w:rPr>
                <w:sz w:val="16"/>
                <w:szCs w:val="16"/>
              </w:rPr>
              <w:t>X</w:t>
            </w:r>
          </w:p>
        </w:tc>
      </w:tr>
      <w:tr w:rsidRPr="00FE4F6A" w:rsidR="00FE4F6A" w:rsidTr="00FE4F6A" w14:paraId="60295B70" w14:textId="77777777">
        <w:trPr>
          <w:trHeight w:val="43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1F6CC04" w14:textId="77777777">
            <w:pPr>
              <w:spacing w:line="240" w:lineRule="auto"/>
              <w:jc w:val="left"/>
              <w:rPr>
                <w:b/>
                <w:bCs/>
                <w:sz w:val="16"/>
                <w:szCs w:val="16"/>
              </w:rPr>
            </w:pPr>
            <w:r w:rsidRPr="00FE4F6A">
              <w:rPr>
                <w:b/>
                <w:bCs/>
                <w:sz w:val="16"/>
                <w:szCs w:val="16"/>
              </w:rPr>
              <w:t xml:space="preserve">Federal Ministry Agriculture and Forestry, Climate and Environmental Protection, Regions and Water Management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3FD5B37"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9A13BCD"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9800AC1" w14:textId="77777777">
            <w:pPr>
              <w:spacing w:line="240" w:lineRule="auto"/>
              <w:jc w:val="center"/>
              <w:rPr>
                <w:sz w:val="16"/>
                <w:szCs w:val="16"/>
              </w:rPr>
            </w:pPr>
            <w:r w:rsidRPr="00FE4F6A">
              <w:rPr>
                <w:sz w:val="16"/>
                <w:szCs w:val="16"/>
              </w:rPr>
              <w:t>X</w:t>
            </w:r>
          </w:p>
        </w:tc>
      </w:tr>
      <w:tr w:rsidRPr="00FE4F6A" w:rsidR="00FE4F6A" w:rsidTr="00FE4F6A" w14:paraId="2D2ABC85"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2DA5C2E9" w14:textId="77777777">
            <w:pPr>
              <w:spacing w:line="240" w:lineRule="auto"/>
              <w:rPr>
                <w:b/>
                <w:bCs/>
                <w:sz w:val="16"/>
                <w:szCs w:val="16"/>
                <w:lang w:val="de-DE"/>
              </w:rPr>
            </w:pPr>
            <w:r w:rsidRPr="009E354E">
              <w:rPr>
                <w:b/>
                <w:bCs/>
                <w:sz w:val="16"/>
                <w:szCs w:val="16"/>
                <w:lang w:val="de-DE"/>
              </w:rPr>
              <w:t>Funding/ Cap Payments unit - Landwirtschaftskammer Burgenland</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B333BB6"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786918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088DA47" w14:textId="77777777">
            <w:pPr>
              <w:spacing w:line="240" w:lineRule="auto"/>
              <w:jc w:val="center"/>
              <w:rPr>
                <w:sz w:val="16"/>
                <w:szCs w:val="16"/>
              </w:rPr>
            </w:pPr>
            <w:r w:rsidRPr="00FE4F6A">
              <w:rPr>
                <w:sz w:val="16"/>
                <w:szCs w:val="16"/>
              </w:rPr>
              <w:t> </w:t>
            </w:r>
          </w:p>
        </w:tc>
      </w:tr>
      <w:tr w:rsidRPr="00FE4F6A" w:rsidR="00FE4F6A" w:rsidTr="00FE4F6A" w14:paraId="2DAC79E4"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B8F1547" w14:textId="77777777">
            <w:pPr>
              <w:spacing w:line="240" w:lineRule="auto"/>
              <w:rPr>
                <w:b/>
                <w:bCs/>
                <w:sz w:val="16"/>
                <w:szCs w:val="16"/>
              </w:rPr>
            </w:pPr>
            <w:r w:rsidRPr="00FE4F6A">
              <w:rPr>
                <w:b/>
                <w:bCs/>
                <w:sz w:val="16"/>
                <w:szCs w:val="16"/>
              </w:rPr>
              <w:t>General Assembly of the Landwirtschaftskammer Burgenland</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B303244"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3051CA4"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628936D" w14:textId="77777777">
            <w:pPr>
              <w:spacing w:line="240" w:lineRule="auto"/>
              <w:jc w:val="center"/>
              <w:rPr>
                <w:sz w:val="16"/>
                <w:szCs w:val="16"/>
              </w:rPr>
            </w:pPr>
            <w:r w:rsidRPr="00FE4F6A">
              <w:rPr>
                <w:sz w:val="16"/>
                <w:szCs w:val="16"/>
              </w:rPr>
              <w:t> </w:t>
            </w:r>
          </w:p>
        </w:tc>
      </w:tr>
      <w:tr w:rsidRPr="00FE4F6A" w:rsidR="00FE4F6A" w:rsidTr="00FE4F6A" w14:paraId="548EC735"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CCCE9A2" w14:textId="77777777">
            <w:pPr>
              <w:spacing w:line="240" w:lineRule="auto"/>
              <w:rPr>
                <w:b/>
                <w:bCs/>
                <w:sz w:val="16"/>
                <w:szCs w:val="16"/>
              </w:rPr>
            </w:pPr>
            <w:r w:rsidRPr="00FE4F6A">
              <w:rPr>
                <w:b/>
                <w:bCs/>
                <w:sz w:val="16"/>
                <w:szCs w:val="16"/>
              </w:rPr>
              <w:t>Invekos Department - Landwirtschaftskammer Oberösterreich</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C2BC277"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5D04E8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361A8A0" w14:textId="77777777">
            <w:pPr>
              <w:spacing w:line="240" w:lineRule="auto"/>
              <w:jc w:val="center"/>
              <w:rPr>
                <w:sz w:val="16"/>
                <w:szCs w:val="16"/>
              </w:rPr>
            </w:pPr>
            <w:r w:rsidRPr="00FE4F6A">
              <w:rPr>
                <w:sz w:val="16"/>
                <w:szCs w:val="16"/>
              </w:rPr>
              <w:t> </w:t>
            </w:r>
          </w:p>
        </w:tc>
      </w:tr>
      <w:tr w:rsidRPr="00FE4F6A" w:rsidR="00FE4F6A" w:rsidTr="00FE4F6A" w14:paraId="71629796"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47D283B" w14:textId="77777777">
            <w:pPr>
              <w:spacing w:line="240" w:lineRule="auto"/>
              <w:jc w:val="left"/>
              <w:rPr>
                <w:b/>
                <w:bCs/>
                <w:sz w:val="16"/>
                <w:szCs w:val="16"/>
              </w:rPr>
            </w:pPr>
            <w:r w:rsidRPr="00FE4F6A">
              <w:rPr>
                <w:b/>
                <w:bCs/>
                <w:sz w:val="16"/>
                <w:szCs w:val="16"/>
              </w:rPr>
              <w:t>Invekos Department - Landwirtschaftskammer Österreich</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07D0918"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7D2B74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9CD3B24" w14:textId="77777777">
            <w:pPr>
              <w:spacing w:line="240" w:lineRule="auto"/>
              <w:jc w:val="center"/>
              <w:rPr>
                <w:sz w:val="16"/>
                <w:szCs w:val="16"/>
              </w:rPr>
            </w:pPr>
            <w:r w:rsidRPr="00FE4F6A">
              <w:rPr>
                <w:sz w:val="16"/>
                <w:szCs w:val="16"/>
              </w:rPr>
              <w:t> </w:t>
            </w:r>
          </w:p>
        </w:tc>
      </w:tr>
      <w:tr w:rsidRPr="00FE4F6A" w:rsidR="00FE4F6A" w:rsidTr="00FE4F6A" w14:paraId="55661355"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E5E4894" w14:textId="77777777">
            <w:pPr>
              <w:spacing w:line="240" w:lineRule="auto"/>
              <w:rPr>
                <w:b/>
                <w:bCs/>
                <w:sz w:val="16"/>
                <w:szCs w:val="16"/>
              </w:rPr>
            </w:pPr>
            <w:r w:rsidRPr="00FE4F6A">
              <w:rPr>
                <w:b/>
                <w:bCs/>
                <w:sz w:val="16"/>
                <w:szCs w:val="16"/>
              </w:rPr>
              <w:t>Invekos Department - Landwirtschaftskammer Steiermark</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21355F8"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AD5DCD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9860476" w14:textId="77777777">
            <w:pPr>
              <w:spacing w:line="240" w:lineRule="auto"/>
              <w:jc w:val="center"/>
              <w:rPr>
                <w:sz w:val="16"/>
                <w:szCs w:val="16"/>
              </w:rPr>
            </w:pPr>
            <w:r w:rsidRPr="00FE4F6A">
              <w:rPr>
                <w:sz w:val="16"/>
                <w:szCs w:val="16"/>
              </w:rPr>
              <w:t> </w:t>
            </w:r>
          </w:p>
        </w:tc>
      </w:tr>
      <w:tr w:rsidRPr="00FE4F6A" w:rsidR="00FE4F6A" w:rsidTr="00FE4F6A" w14:paraId="7304C250"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800965F" w14:textId="77777777">
            <w:pPr>
              <w:spacing w:line="240" w:lineRule="auto"/>
              <w:rPr>
                <w:b/>
                <w:bCs/>
                <w:sz w:val="16"/>
                <w:szCs w:val="16"/>
              </w:rPr>
            </w:pPr>
            <w:r w:rsidRPr="00FE4F6A">
              <w:rPr>
                <w:b/>
                <w:bCs/>
                <w:sz w:val="16"/>
                <w:szCs w:val="16"/>
              </w:rPr>
              <w:t>Jungbauern (Jungbauernschaft OÖ)</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99582F7"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7CE305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C2282E8" w14:textId="77777777">
            <w:pPr>
              <w:spacing w:line="240" w:lineRule="auto"/>
              <w:jc w:val="center"/>
              <w:rPr>
                <w:sz w:val="16"/>
                <w:szCs w:val="16"/>
              </w:rPr>
            </w:pPr>
            <w:r w:rsidRPr="00FE4F6A">
              <w:rPr>
                <w:sz w:val="16"/>
                <w:szCs w:val="16"/>
              </w:rPr>
              <w:t> </w:t>
            </w:r>
          </w:p>
        </w:tc>
      </w:tr>
      <w:tr w:rsidRPr="00FE4F6A" w:rsidR="00FE4F6A" w:rsidTr="00FE4F6A" w14:paraId="62AF1021"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89F7492" w14:textId="77777777">
            <w:pPr>
              <w:spacing w:line="240" w:lineRule="auto"/>
              <w:rPr>
                <w:b/>
                <w:bCs/>
                <w:sz w:val="16"/>
                <w:szCs w:val="16"/>
              </w:rPr>
            </w:pPr>
            <w:r w:rsidRPr="00FE4F6A">
              <w:rPr>
                <w:b/>
                <w:bCs/>
                <w:sz w:val="16"/>
                <w:szCs w:val="16"/>
              </w:rPr>
              <w:t>Landwirtschaftskammer Burgenland</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847C21B"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3EE6113"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B0ED285" w14:textId="77777777">
            <w:pPr>
              <w:spacing w:line="240" w:lineRule="auto"/>
              <w:jc w:val="center"/>
              <w:rPr>
                <w:sz w:val="16"/>
                <w:szCs w:val="16"/>
              </w:rPr>
            </w:pPr>
            <w:r w:rsidRPr="00FE4F6A">
              <w:rPr>
                <w:sz w:val="16"/>
                <w:szCs w:val="16"/>
              </w:rPr>
              <w:t> </w:t>
            </w:r>
          </w:p>
        </w:tc>
      </w:tr>
      <w:tr w:rsidRPr="00FE4F6A" w:rsidR="00FE4F6A" w:rsidTr="00FE4F6A" w14:paraId="03B8E959"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10ABDB1" w14:textId="77777777">
            <w:pPr>
              <w:spacing w:line="240" w:lineRule="auto"/>
              <w:rPr>
                <w:b/>
                <w:bCs/>
                <w:sz w:val="16"/>
                <w:szCs w:val="16"/>
              </w:rPr>
            </w:pPr>
            <w:r w:rsidRPr="00FE4F6A">
              <w:rPr>
                <w:b/>
                <w:bCs/>
                <w:sz w:val="16"/>
                <w:szCs w:val="16"/>
              </w:rPr>
              <w:t>Landwirtschaftskammer Burgenland - Head Office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41C2B3B"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7B3610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79F4223" w14:textId="77777777">
            <w:pPr>
              <w:spacing w:line="240" w:lineRule="auto"/>
              <w:jc w:val="center"/>
              <w:rPr>
                <w:sz w:val="16"/>
                <w:szCs w:val="16"/>
              </w:rPr>
            </w:pPr>
            <w:r w:rsidRPr="00FE4F6A">
              <w:rPr>
                <w:sz w:val="16"/>
                <w:szCs w:val="16"/>
              </w:rPr>
              <w:t> </w:t>
            </w:r>
          </w:p>
        </w:tc>
      </w:tr>
      <w:tr w:rsidRPr="00FE4F6A" w:rsidR="00FE4F6A" w:rsidTr="00FE4F6A" w14:paraId="5822ABEC"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7DCAA63" w14:textId="77777777">
            <w:pPr>
              <w:spacing w:line="240" w:lineRule="auto"/>
              <w:rPr>
                <w:b/>
                <w:bCs/>
                <w:sz w:val="16"/>
                <w:szCs w:val="16"/>
              </w:rPr>
            </w:pPr>
            <w:r w:rsidRPr="00FE4F6A">
              <w:rPr>
                <w:b/>
                <w:bCs/>
                <w:sz w:val="16"/>
                <w:szCs w:val="16"/>
              </w:rPr>
              <w:t>Landwirtschaftskammer Oberösterreich</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7817481"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C5F38DA"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C14E1AE" w14:textId="77777777">
            <w:pPr>
              <w:spacing w:line="240" w:lineRule="auto"/>
              <w:jc w:val="center"/>
              <w:rPr>
                <w:sz w:val="16"/>
                <w:szCs w:val="16"/>
              </w:rPr>
            </w:pPr>
            <w:r w:rsidRPr="00FE4F6A">
              <w:rPr>
                <w:sz w:val="16"/>
                <w:szCs w:val="16"/>
              </w:rPr>
              <w:t> </w:t>
            </w:r>
          </w:p>
        </w:tc>
      </w:tr>
      <w:tr w:rsidRPr="00FE4F6A" w:rsidR="00FE4F6A" w:rsidTr="00FE4F6A" w14:paraId="5E2777B3"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52A6329" w14:textId="77777777">
            <w:pPr>
              <w:spacing w:line="240" w:lineRule="auto"/>
              <w:rPr>
                <w:b/>
                <w:bCs/>
                <w:sz w:val="16"/>
                <w:szCs w:val="16"/>
              </w:rPr>
            </w:pPr>
            <w:r w:rsidRPr="00FE4F6A">
              <w:rPr>
                <w:b/>
                <w:bCs/>
                <w:sz w:val="16"/>
                <w:szCs w:val="16"/>
              </w:rPr>
              <w:t>Landwirtschaftskammer Steiermark</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62B015A"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ADF8AE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CE1668A" w14:textId="77777777">
            <w:pPr>
              <w:spacing w:line="240" w:lineRule="auto"/>
              <w:jc w:val="center"/>
              <w:rPr>
                <w:sz w:val="16"/>
                <w:szCs w:val="16"/>
              </w:rPr>
            </w:pPr>
            <w:r w:rsidRPr="00FE4F6A">
              <w:rPr>
                <w:sz w:val="16"/>
                <w:szCs w:val="16"/>
              </w:rPr>
              <w:t> </w:t>
            </w:r>
          </w:p>
        </w:tc>
      </w:tr>
      <w:tr w:rsidRPr="00FE4F6A" w:rsidR="00FE4F6A" w:rsidTr="00FE4F6A" w14:paraId="01011254"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B27F761" w14:textId="77777777">
            <w:pPr>
              <w:spacing w:line="240" w:lineRule="auto"/>
              <w:rPr>
                <w:b/>
                <w:bCs/>
                <w:sz w:val="16"/>
                <w:szCs w:val="16"/>
              </w:rPr>
            </w:pPr>
            <w:r w:rsidRPr="00FE4F6A">
              <w:rPr>
                <w:b/>
                <w:bCs/>
                <w:sz w:val="16"/>
                <w:szCs w:val="16"/>
              </w:rPr>
              <w:t>Landwirtschaftskammer Wien</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74A068D"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DEA1F8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9C90CEA" w14:textId="77777777">
            <w:pPr>
              <w:spacing w:line="240" w:lineRule="auto"/>
              <w:jc w:val="center"/>
              <w:rPr>
                <w:sz w:val="16"/>
                <w:szCs w:val="16"/>
              </w:rPr>
            </w:pPr>
            <w:r w:rsidRPr="00FE4F6A">
              <w:rPr>
                <w:sz w:val="16"/>
                <w:szCs w:val="16"/>
              </w:rPr>
              <w:t> </w:t>
            </w:r>
          </w:p>
        </w:tc>
      </w:tr>
      <w:tr w:rsidRPr="00FE4F6A" w:rsidR="00FE4F6A" w:rsidTr="00FE4F6A" w14:paraId="5B4330AA"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2128BF2A" w14:textId="77777777">
            <w:pPr>
              <w:spacing w:line="240" w:lineRule="auto"/>
              <w:rPr>
                <w:b/>
                <w:bCs/>
                <w:sz w:val="16"/>
                <w:szCs w:val="16"/>
                <w:lang w:val="de-DE"/>
              </w:rPr>
            </w:pPr>
            <w:r w:rsidRPr="009E354E">
              <w:rPr>
                <w:b/>
                <w:bCs/>
                <w:sz w:val="16"/>
                <w:szCs w:val="16"/>
                <w:lang w:val="de-DE"/>
              </w:rPr>
              <w:t>Plant Protection Division- Landwirtschaftskammer Oberösterreich</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33A6CE6"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3709333"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0CBF356" w14:textId="77777777">
            <w:pPr>
              <w:spacing w:line="240" w:lineRule="auto"/>
              <w:jc w:val="center"/>
              <w:rPr>
                <w:sz w:val="16"/>
                <w:szCs w:val="16"/>
              </w:rPr>
            </w:pPr>
            <w:r w:rsidRPr="00FE4F6A">
              <w:rPr>
                <w:sz w:val="16"/>
                <w:szCs w:val="16"/>
              </w:rPr>
              <w:t> </w:t>
            </w:r>
          </w:p>
        </w:tc>
      </w:tr>
      <w:tr w:rsidRPr="00FE4F6A" w:rsidR="00FE4F6A" w:rsidTr="00FE4F6A" w14:paraId="7F9B5883"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BAEBE81" w14:textId="77777777">
            <w:pPr>
              <w:spacing w:line="240" w:lineRule="auto"/>
              <w:rPr>
                <w:b/>
                <w:bCs/>
                <w:sz w:val="16"/>
                <w:szCs w:val="16"/>
              </w:rPr>
            </w:pPr>
            <w:r w:rsidRPr="00FE4F6A">
              <w:rPr>
                <w:b/>
                <w:bCs/>
                <w:sz w:val="16"/>
                <w:szCs w:val="16"/>
              </w:rPr>
              <w:t xml:space="preserve">Rural Youth Austria </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9CF1F0C"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9E6F470"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C3C47CE" w14:textId="77777777">
            <w:pPr>
              <w:spacing w:line="240" w:lineRule="auto"/>
              <w:jc w:val="center"/>
              <w:rPr>
                <w:sz w:val="16"/>
                <w:szCs w:val="16"/>
              </w:rPr>
            </w:pPr>
            <w:r w:rsidRPr="00FE4F6A">
              <w:rPr>
                <w:sz w:val="16"/>
                <w:szCs w:val="16"/>
              </w:rPr>
              <w:t>X</w:t>
            </w:r>
          </w:p>
        </w:tc>
      </w:tr>
      <w:tr w:rsidRPr="00FE4F6A" w:rsidR="00FE4F6A" w:rsidTr="00FE4F6A" w14:paraId="421FFE76"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59FA004" w14:textId="77777777">
            <w:pPr>
              <w:spacing w:line="240" w:lineRule="auto"/>
              <w:rPr>
                <w:b/>
                <w:bCs/>
                <w:sz w:val="16"/>
                <w:szCs w:val="16"/>
              </w:rPr>
            </w:pPr>
            <w:r w:rsidRPr="00FE4F6A">
              <w:rPr>
                <w:b/>
                <w:bCs/>
                <w:sz w:val="16"/>
                <w:szCs w:val="16"/>
              </w:rPr>
              <w:t>RZO -Rinderzuchtverband Oberösterreich</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7CA67D5"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AFE40E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70DA92D" w14:textId="77777777">
            <w:pPr>
              <w:spacing w:line="240" w:lineRule="auto"/>
              <w:jc w:val="center"/>
              <w:rPr>
                <w:sz w:val="16"/>
                <w:szCs w:val="16"/>
              </w:rPr>
            </w:pPr>
            <w:r w:rsidRPr="00FE4F6A">
              <w:rPr>
                <w:sz w:val="16"/>
                <w:szCs w:val="16"/>
              </w:rPr>
              <w:t> </w:t>
            </w:r>
          </w:p>
        </w:tc>
      </w:tr>
      <w:tr w:rsidRPr="00FE4F6A" w:rsidR="00FE4F6A" w:rsidTr="00FE4F6A" w14:paraId="28530BDA"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071C9E9" w14:textId="77777777">
            <w:pPr>
              <w:spacing w:line="240" w:lineRule="auto"/>
              <w:rPr>
                <w:b/>
                <w:bCs/>
                <w:sz w:val="16"/>
                <w:szCs w:val="16"/>
              </w:rPr>
            </w:pPr>
            <w:r w:rsidRPr="00FE4F6A">
              <w:rPr>
                <w:b/>
                <w:bCs/>
                <w:sz w:val="16"/>
                <w:szCs w:val="16"/>
              </w:rPr>
              <w:t>Saatbau Linz</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85BCFB5"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53C00F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9FEA029" w14:textId="77777777">
            <w:pPr>
              <w:spacing w:line="240" w:lineRule="auto"/>
              <w:jc w:val="center"/>
              <w:rPr>
                <w:sz w:val="16"/>
                <w:szCs w:val="16"/>
              </w:rPr>
            </w:pPr>
            <w:r w:rsidRPr="00FE4F6A">
              <w:rPr>
                <w:sz w:val="16"/>
                <w:szCs w:val="16"/>
              </w:rPr>
              <w:t> </w:t>
            </w:r>
          </w:p>
        </w:tc>
      </w:tr>
      <w:tr w:rsidRPr="00FE4F6A" w:rsidR="00FE4F6A" w:rsidTr="00FE4F6A" w14:paraId="17FF9CB5"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4FA8490" w14:textId="77777777">
            <w:pPr>
              <w:spacing w:line="240" w:lineRule="auto"/>
              <w:rPr>
                <w:b/>
                <w:bCs/>
                <w:sz w:val="16"/>
                <w:szCs w:val="16"/>
              </w:rPr>
            </w:pPr>
            <w:r w:rsidRPr="00FE4F6A">
              <w:rPr>
                <w:b/>
                <w:bCs/>
                <w:sz w:val="16"/>
                <w:szCs w:val="16"/>
              </w:rPr>
              <w:t>Spö Bauern</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9BC3E09"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5A4C22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CBA0932" w14:textId="77777777">
            <w:pPr>
              <w:spacing w:line="240" w:lineRule="auto"/>
              <w:jc w:val="center"/>
              <w:rPr>
                <w:sz w:val="16"/>
                <w:szCs w:val="16"/>
              </w:rPr>
            </w:pPr>
            <w:r w:rsidRPr="00FE4F6A">
              <w:rPr>
                <w:sz w:val="16"/>
                <w:szCs w:val="16"/>
              </w:rPr>
              <w:t> </w:t>
            </w:r>
          </w:p>
        </w:tc>
      </w:tr>
      <w:tr w:rsidRPr="00FE4F6A" w:rsidR="00FE4F6A" w:rsidTr="00FE4F6A" w14:paraId="2261FF4F"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42B818D" w14:textId="77777777">
            <w:pPr>
              <w:spacing w:line="240" w:lineRule="auto"/>
              <w:rPr>
                <w:b/>
                <w:bCs/>
                <w:sz w:val="16"/>
                <w:szCs w:val="16"/>
              </w:rPr>
            </w:pPr>
            <w:r w:rsidRPr="00FE4F6A">
              <w:rPr>
                <w:b/>
                <w:bCs/>
                <w:sz w:val="16"/>
                <w:szCs w:val="16"/>
              </w:rPr>
              <w:t>Weinidylle Südburgenland</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415E818"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775D3C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E4B860A" w14:textId="77777777">
            <w:pPr>
              <w:spacing w:line="240" w:lineRule="auto"/>
              <w:jc w:val="center"/>
              <w:rPr>
                <w:sz w:val="16"/>
                <w:szCs w:val="16"/>
              </w:rPr>
            </w:pPr>
            <w:r w:rsidRPr="00FE4F6A">
              <w:rPr>
                <w:sz w:val="16"/>
                <w:szCs w:val="16"/>
              </w:rPr>
              <w:t> </w:t>
            </w:r>
          </w:p>
        </w:tc>
      </w:tr>
      <w:tr w:rsidRPr="00FE4F6A" w:rsidR="00FE4F6A" w:rsidTr="00FE4F6A" w14:paraId="294D3F39"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48C2CBA" w14:textId="77777777">
            <w:pPr>
              <w:spacing w:line="240" w:lineRule="auto"/>
              <w:rPr>
                <w:b/>
                <w:bCs/>
                <w:sz w:val="16"/>
                <w:szCs w:val="16"/>
              </w:rPr>
            </w:pPr>
            <w:r w:rsidRPr="00FE4F6A">
              <w:rPr>
                <w:b/>
                <w:bCs/>
                <w:sz w:val="16"/>
                <w:szCs w:val="16"/>
              </w:rPr>
              <w:t>Youth Advisory Board - Bauernbund</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09CA9CC"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52AC2D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4826443" w14:textId="77777777">
            <w:pPr>
              <w:spacing w:line="240" w:lineRule="auto"/>
              <w:jc w:val="center"/>
              <w:rPr>
                <w:sz w:val="16"/>
                <w:szCs w:val="16"/>
              </w:rPr>
            </w:pPr>
            <w:r w:rsidRPr="00FE4F6A">
              <w:rPr>
                <w:sz w:val="16"/>
                <w:szCs w:val="16"/>
              </w:rPr>
              <w:t> </w:t>
            </w:r>
          </w:p>
        </w:tc>
      </w:tr>
      <w:tr w:rsidRPr="00FE4F6A" w:rsidR="00FE4F6A" w:rsidTr="00FE4F6A" w14:paraId="41EB50CC"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37F423B" w14:textId="77777777">
            <w:pPr>
              <w:spacing w:line="240" w:lineRule="auto"/>
              <w:jc w:val="left"/>
              <w:rPr>
                <w:b/>
                <w:bCs/>
                <w:sz w:val="16"/>
                <w:szCs w:val="16"/>
              </w:rPr>
            </w:pPr>
            <w:r w:rsidRPr="00FE4F6A">
              <w:rPr>
                <w:b/>
                <w:bCs/>
                <w:sz w:val="16"/>
                <w:szCs w:val="16"/>
              </w:rPr>
              <w:t>Agricultural Consultants Association (ACA)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41C80B7"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482B790"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5C8C2F0" w14:textId="77777777">
            <w:pPr>
              <w:spacing w:line="240" w:lineRule="auto"/>
              <w:jc w:val="center"/>
              <w:rPr>
                <w:sz w:val="16"/>
                <w:szCs w:val="16"/>
              </w:rPr>
            </w:pPr>
            <w:r w:rsidRPr="00FE4F6A">
              <w:rPr>
                <w:sz w:val="16"/>
                <w:szCs w:val="16"/>
              </w:rPr>
              <w:t> </w:t>
            </w:r>
          </w:p>
        </w:tc>
      </w:tr>
      <w:tr w:rsidRPr="00FE4F6A" w:rsidR="00FE4F6A" w:rsidTr="00FE4F6A" w14:paraId="185A8211"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B877341" w14:textId="77777777">
            <w:pPr>
              <w:spacing w:line="240" w:lineRule="auto"/>
              <w:jc w:val="left"/>
              <w:rPr>
                <w:b/>
                <w:bCs/>
                <w:sz w:val="16"/>
                <w:szCs w:val="16"/>
              </w:rPr>
            </w:pPr>
            <w:r w:rsidRPr="00FE4F6A">
              <w:rPr>
                <w:b/>
                <w:bCs/>
                <w:sz w:val="16"/>
                <w:szCs w:val="16"/>
              </w:rPr>
              <w:t>Cavan County Local Development</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65D79F4"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B1C4A81"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762E792" w14:textId="77777777">
            <w:pPr>
              <w:spacing w:line="240" w:lineRule="auto"/>
              <w:jc w:val="center"/>
              <w:rPr>
                <w:sz w:val="16"/>
                <w:szCs w:val="16"/>
              </w:rPr>
            </w:pPr>
            <w:r w:rsidRPr="00FE4F6A">
              <w:rPr>
                <w:sz w:val="16"/>
                <w:szCs w:val="16"/>
              </w:rPr>
              <w:t> </w:t>
            </w:r>
          </w:p>
        </w:tc>
      </w:tr>
      <w:tr w:rsidRPr="00FE4F6A" w:rsidR="00FE4F6A" w:rsidTr="00FE4F6A" w14:paraId="2C15D507" w14:textId="77777777">
        <w:trPr>
          <w:trHeight w:val="43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33C783A" w14:textId="77777777">
            <w:pPr>
              <w:spacing w:line="240" w:lineRule="auto"/>
              <w:jc w:val="left"/>
              <w:rPr>
                <w:b/>
                <w:bCs/>
                <w:sz w:val="16"/>
                <w:szCs w:val="16"/>
              </w:rPr>
            </w:pPr>
            <w:r w:rsidRPr="00FE4F6A">
              <w:rPr>
                <w:b/>
                <w:bCs/>
                <w:sz w:val="16"/>
                <w:szCs w:val="16"/>
              </w:rPr>
              <w:t xml:space="preserve">Climate Change and Bioenergy Policy Division - Department of Agriculture, Food and The Marine Ireland </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1DD2FCD"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D7F8013"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F612002" w14:textId="77777777">
            <w:pPr>
              <w:spacing w:line="240" w:lineRule="auto"/>
              <w:jc w:val="center"/>
              <w:rPr>
                <w:sz w:val="16"/>
                <w:szCs w:val="16"/>
              </w:rPr>
            </w:pPr>
            <w:r w:rsidRPr="00FE4F6A">
              <w:rPr>
                <w:sz w:val="16"/>
                <w:szCs w:val="16"/>
              </w:rPr>
              <w:t> </w:t>
            </w:r>
          </w:p>
        </w:tc>
      </w:tr>
      <w:tr w:rsidRPr="00FE4F6A" w:rsidR="00FE4F6A" w:rsidTr="00FE4F6A" w14:paraId="07FDB631"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C9A4163" w14:textId="77777777">
            <w:pPr>
              <w:spacing w:line="240" w:lineRule="auto"/>
              <w:jc w:val="left"/>
              <w:rPr>
                <w:b/>
                <w:bCs/>
                <w:sz w:val="16"/>
                <w:szCs w:val="16"/>
              </w:rPr>
            </w:pPr>
            <w:r w:rsidRPr="00FE4F6A">
              <w:rPr>
                <w:b/>
                <w:bCs/>
                <w:sz w:val="16"/>
                <w:szCs w:val="16"/>
              </w:rPr>
              <w:t>D Rodgers Farming</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4CB569F"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7C6DB91"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2E2204C" w14:textId="77777777">
            <w:pPr>
              <w:spacing w:line="240" w:lineRule="auto"/>
              <w:jc w:val="center"/>
              <w:rPr>
                <w:sz w:val="16"/>
                <w:szCs w:val="16"/>
              </w:rPr>
            </w:pPr>
            <w:r w:rsidRPr="00FE4F6A">
              <w:rPr>
                <w:sz w:val="16"/>
                <w:szCs w:val="16"/>
              </w:rPr>
              <w:t> </w:t>
            </w:r>
          </w:p>
        </w:tc>
      </w:tr>
      <w:tr w:rsidRPr="00FE4F6A" w:rsidR="00FE4F6A" w:rsidTr="00FE4F6A" w14:paraId="37DB7992"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B431A38" w14:textId="77777777">
            <w:pPr>
              <w:spacing w:line="240" w:lineRule="auto"/>
              <w:jc w:val="left"/>
              <w:rPr>
                <w:b/>
                <w:bCs/>
                <w:sz w:val="16"/>
                <w:szCs w:val="16"/>
              </w:rPr>
            </w:pPr>
            <w:r w:rsidRPr="00FE4F6A">
              <w:rPr>
                <w:b/>
                <w:bCs/>
                <w:sz w:val="16"/>
                <w:szCs w:val="16"/>
              </w:rPr>
              <w:t>Dairy Industry Ireland (DII)</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8519476"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CB93C9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956893B" w14:textId="77777777">
            <w:pPr>
              <w:spacing w:line="240" w:lineRule="auto"/>
              <w:jc w:val="center"/>
              <w:rPr>
                <w:sz w:val="16"/>
                <w:szCs w:val="16"/>
              </w:rPr>
            </w:pPr>
            <w:r w:rsidRPr="00FE4F6A">
              <w:rPr>
                <w:sz w:val="16"/>
                <w:szCs w:val="16"/>
              </w:rPr>
              <w:t>X</w:t>
            </w:r>
          </w:p>
        </w:tc>
      </w:tr>
      <w:tr w:rsidRPr="00FE4F6A" w:rsidR="00FE4F6A" w:rsidTr="00FE4F6A" w14:paraId="47D1C595"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9D3A768" w14:textId="77777777">
            <w:pPr>
              <w:spacing w:line="240" w:lineRule="auto"/>
              <w:jc w:val="left"/>
              <w:rPr>
                <w:b/>
                <w:bCs/>
                <w:sz w:val="16"/>
                <w:szCs w:val="16"/>
              </w:rPr>
            </w:pPr>
            <w:r w:rsidRPr="00FE4F6A">
              <w:rPr>
                <w:b/>
                <w:bCs/>
                <w:sz w:val="16"/>
                <w:szCs w:val="16"/>
              </w:rPr>
              <w:t>Department of Agriculture, Food and the Marine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7CA4B06"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6AD03F7"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67DEBF4" w14:textId="77777777">
            <w:pPr>
              <w:spacing w:line="240" w:lineRule="auto"/>
              <w:jc w:val="center"/>
              <w:rPr>
                <w:sz w:val="16"/>
                <w:szCs w:val="16"/>
              </w:rPr>
            </w:pPr>
            <w:r w:rsidRPr="00FE4F6A">
              <w:rPr>
                <w:sz w:val="16"/>
                <w:szCs w:val="16"/>
              </w:rPr>
              <w:t>X</w:t>
            </w:r>
          </w:p>
        </w:tc>
      </w:tr>
      <w:tr w:rsidRPr="00FE4F6A" w:rsidR="00FE4F6A" w:rsidTr="00FE4F6A" w14:paraId="625E38BD"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595CC14" w14:textId="77777777">
            <w:pPr>
              <w:spacing w:line="240" w:lineRule="auto"/>
              <w:jc w:val="left"/>
              <w:rPr>
                <w:b/>
                <w:bCs/>
                <w:sz w:val="16"/>
                <w:szCs w:val="16"/>
              </w:rPr>
            </w:pPr>
            <w:r w:rsidRPr="00FE4F6A">
              <w:rPr>
                <w:b/>
                <w:bCs/>
                <w:sz w:val="16"/>
                <w:szCs w:val="16"/>
              </w:rPr>
              <w:t>Donegal County Council LCDC</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EC30B22"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B8EF87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6DE89EE" w14:textId="77777777">
            <w:pPr>
              <w:spacing w:line="240" w:lineRule="auto"/>
              <w:jc w:val="center"/>
              <w:rPr>
                <w:sz w:val="16"/>
                <w:szCs w:val="16"/>
              </w:rPr>
            </w:pPr>
            <w:r w:rsidRPr="00FE4F6A">
              <w:rPr>
                <w:sz w:val="16"/>
                <w:szCs w:val="16"/>
              </w:rPr>
              <w:t> </w:t>
            </w:r>
          </w:p>
        </w:tc>
      </w:tr>
      <w:tr w:rsidRPr="00FE4F6A" w:rsidR="00FE4F6A" w:rsidTr="00FE4F6A" w14:paraId="0B889AF8"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3B39D3A" w14:textId="77777777">
            <w:pPr>
              <w:spacing w:line="240" w:lineRule="auto"/>
              <w:jc w:val="left"/>
              <w:rPr>
                <w:b/>
                <w:bCs/>
                <w:sz w:val="16"/>
                <w:szCs w:val="16"/>
              </w:rPr>
            </w:pPr>
            <w:r w:rsidRPr="00FE4F6A">
              <w:rPr>
                <w:b/>
                <w:bCs/>
                <w:sz w:val="16"/>
                <w:szCs w:val="16"/>
              </w:rPr>
              <w:t>Donegal Youth Service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CA3897F"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8DE954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E123504" w14:textId="77777777">
            <w:pPr>
              <w:spacing w:line="240" w:lineRule="auto"/>
              <w:jc w:val="center"/>
              <w:rPr>
                <w:sz w:val="16"/>
                <w:szCs w:val="16"/>
              </w:rPr>
            </w:pPr>
            <w:r w:rsidRPr="00FE4F6A">
              <w:rPr>
                <w:sz w:val="16"/>
                <w:szCs w:val="16"/>
              </w:rPr>
              <w:t> </w:t>
            </w:r>
          </w:p>
        </w:tc>
      </w:tr>
      <w:tr w:rsidRPr="00FE4F6A" w:rsidR="00FE4F6A" w:rsidTr="00FE4F6A" w14:paraId="6E479C0F"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2ADDEA2" w14:textId="77777777">
            <w:pPr>
              <w:spacing w:line="240" w:lineRule="auto"/>
              <w:jc w:val="left"/>
              <w:rPr>
                <w:b/>
                <w:bCs/>
                <w:sz w:val="16"/>
                <w:szCs w:val="16"/>
              </w:rPr>
            </w:pPr>
            <w:r w:rsidRPr="00FE4F6A">
              <w:rPr>
                <w:b/>
                <w:bCs/>
                <w:sz w:val="16"/>
                <w:szCs w:val="16"/>
              </w:rPr>
              <w:t>Dunleer Sustainable Energy Community</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342ABB8"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FC2748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1FD5236" w14:textId="77777777">
            <w:pPr>
              <w:spacing w:line="240" w:lineRule="auto"/>
              <w:jc w:val="center"/>
              <w:rPr>
                <w:sz w:val="16"/>
                <w:szCs w:val="16"/>
              </w:rPr>
            </w:pPr>
            <w:r w:rsidRPr="00FE4F6A">
              <w:rPr>
                <w:sz w:val="16"/>
                <w:szCs w:val="16"/>
              </w:rPr>
              <w:t> </w:t>
            </w:r>
          </w:p>
        </w:tc>
      </w:tr>
      <w:tr w:rsidRPr="00FE4F6A" w:rsidR="00FE4F6A" w:rsidTr="00FE4F6A" w14:paraId="371918C6"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C3ADF5D" w14:textId="77777777">
            <w:pPr>
              <w:spacing w:line="240" w:lineRule="auto"/>
              <w:jc w:val="left"/>
              <w:rPr>
                <w:b/>
                <w:bCs/>
                <w:sz w:val="16"/>
                <w:szCs w:val="16"/>
              </w:rPr>
            </w:pPr>
            <w:r w:rsidRPr="00FE4F6A">
              <w:rPr>
                <w:b/>
                <w:bCs/>
                <w:sz w:val="16"/>
                <w:szCs w:val="16"/>
              </w:rPr>
              <w:t>Forsa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997E38E"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301803A"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BA0E90C" w14:textId="77777777">
            <w:pPr>
              <w:spacing w:line="240" w:lineRule="auto"/>
              <w:jc w:val="center"/>
              <w:rPr>
                <w:sz w:val="16"/>
                <w:szCs w:val="16"/>
              </w:rPr>
            </w:pPr>
            <w:r w:rsidRPr="00FE4F6A">
              <w:rPr>
                <w:sz w:val="16"/>
                <w:szCs w:val="16"/>
              </w:rPr>
              <w:t>X</w:t>
            </w:r>
          </w:p>
        </w:tc>
      </w:tr>
      <w:tr w:rsidRPr="00FE4F6A" w:rsidR="00FE4F6A" w:rsidTr="00FE4F6A" w14:paraId="2DD7030F"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8D82C3C" w14:textId="77777777">
            <w:pPr>
              <w:spacing w:line="240" w:lineRule="auto"/>
              <w:jc w:val="left"/>
              <w:rPr>
                <w:b/>
                <w:bCs/>
                <w:sz w:val="16"/>
                <w:szCs w:val="16"/>
              </w:rPr>
            </w:pPr>
            <w:r w:rsidRPr="00FE4F6A">
              <w:rPr>
                <w:b/>
                <w:bCs/>
                <w:sz w:val="16"/>
                <w:szCs w:val="16"/>
              </w:rPr>
              <w:t>FORUM Connemara CLG</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825DE7F"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FD5B32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4460914" w14:textId="77777777">
            <w:pPr>
              <w:spacing w:line="240" w:lineRule="auto"/>
              <w:jc w:val="center"/>
              <w:rPr>
                <w:sz w:val="16"/>
                <w:szCs w:val="16"/>
              </w:rPr>
            </w:pPr>
            <w:r w:rsidRPr="00FE4F6A">
              <w:rPr>
                <w:sz w:val="16"/>
                <w:szCs w:val="16"/>
              </w:rPr>
              <w:t> </w:t>
            </w:r>
          </w:p>
        </w:tc>
      </w:tr>
      <w:tr w:rsidRPr="00FE4F6A" w:rsidR="00FE4F6A" w:rsidTr="00FE4F6A" w14:paraId="00C44EC8"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C9D122B" w14:textId="77777777">
            <w:pPr>
              <w:spacing w:line="240" w:lineRule="auto"/>
              <w:jc w:val="left"/>
              <w:rPr>
                <w:b/>
                <w:bCs/>
                <w:sz w:val="16"/>
                <w:szCs w:val="16"/>
              </w:rPr>
            </w:pPr>
            <w:r w:rsidRPr="00FE4F6A">
              <w:rPr>
                <w:b/>
                <w:bCs/>
                <w:sz w:val="16"/>
                <w:szCs w:val="16"/>
              </w:rPr>
              <w:t>Irish Cattle and Sheep farmers Association  (ICSA)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0CECC8C"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889D0E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A210B89" w14:textId="77777777">
            <w:pPr>
              <w:spacing w:line="240" w:lineRule="auto"/>
              <w:jc w:val="center"/>
              <w:rPr>
                <w:sz w:val="16"/>
                <w:szCs w:val="16"/>
              </w:rPr>
            </w:pPr>
            <w:r w:rsidRPr="00FE4F6A">
              <w:rPr>
                <w:sz w:val="16"/>
                <w:szCs w:val="16"/>
              </w:rPr>
              <w:t> </w:t>
            </w:r>
          </w:p>
        </w:tc>
      </w:tr>
      <w:tr w:rsidRPr="00FE4F6A" w:rsidR="00FE4F6A" w:rsidTr="00FE4F6A" w14:paraId="5965D94C"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60EF121" w14:textId="77777777">
            <w:pPr>
              <w:spacing w:line="240" w:lineRule="auto"/>
              <w:jc w:val="left"/>
              <w:rPr>
                <w:b/>
                <w:bCs/>
                <w:sz w:val="16"/>
                <w:szCs w:val="16"/>
              </w:rPr>
            </w:pPr>
            <w:r w:rsidRPr="00FE4F6A">
              <w:rPr>
                <w:b/>
                <w:bCs/>
                <w:sz w:val="16"/>
                <w:szCs w:val="16"/>
              </w:rPr>
              <w:t>Irish Congress of Trade Unions (ICTU)</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6452163"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51E79E3"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D36C665" w14:textId="77777777">
            <w:pPr>
              <w:spacing w:line="240" w:lineRule="auto"/>
              <w:jc w:val="center"/>
              <w:rPr>
                <w:sz w:val="16"/>
                <w:szCs w:val="16"/>
              </w:rPr>
            </w:pPr>
            <w:r w:rsidRPr="00FE4F6A">
              <w:rPr>
                <w:sz w:val="16"/>
                <w:szCs w:val="16"/>
              </w:rPr>
              <w:t>X</w:t>
            </w:r>
          </w:p>
        </w:tc>
      </w:tr>
      <w:tr w:rsidRPr="00FE4F6A" w:rsidR="00FE4F6A" w:rsidTr="00FE4F6A" w14:paraId="5D81D881"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34E12D3" w14:textId="77777777">
            <w:pPr>
              <w:spacing w:line="240" w:lineRule="auto"/>
              <w:jc w:val="left"/>
              <w:rPr>
                <w:b/>
                <w:bCs/>
                <w:sz w:val="16"/>
                <w:szCs w:val="16"/>
              </w:rPr>
            </w:pPr>
            <w:r w:rsidRPr="00FE4F6A">
              <w:rPr>
                <w:b/>
                <w:bCs/>
                <w:sz w:val="16"/>
                <w:szCs w:val="16"/>
              </w:rPr>
              <w:t>Irish Co-Operative Organisation Society (ICOS)</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534F6CD"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BED019E"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E6400DB" w14:textId="77777777">
            <w:pPr>
              <w:spacing w:line="240" w:lineRule="auto"/>
              <w:jc w:val="center"/>
              <w:rPr>
                <w:sz w:val="16"/>
                <w:szCs w:val="16"/>
              </w:rPr>
            </w:pPr>
            <w:r w:rsidRPr="00FE4F6A">
              <w:rPr>
                <w:sz w:val="16"/>
                <w:szCs w:val="16"/>
              </w:rPr>
              <w:t>X</w:t>
            </w:r>
          </w:p>
        </w:tc>
      </w:tr>
      <w:tr w:rsidRPr="00FE4F6A" w:rsidR="00FE4F6A" w:rsidTr="00FE4F6A" w14:paraId="54B4B77B"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95BABF2" w14:textId="77777777">
            <w:pPr>
              <w:spacing w:line="240" w:lineRule="auto"/>
              <w:jc w:val="left"/>
              <w:rPr>
                <w:b/>
                <w:bCs/>
                <w:sz w:val="16"/>
                <w:szCs w:val="16"/>
              </w:rPr>
            </w:pPr>
            <w:r w:rsidRPr="00FE4F6A">
              <w:rPr>
                <w:b/>
                <w:bCs/>
                <w:sz w:val="16"/>
                <w:szCs w:val="16"/>
              </w:rPr>
              <w:t>Irish Creamery Milk Suppliers Association (ICMSA)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CE05003"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46A488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C6E0B4F" w14:textId="77777777">
            <w:pPr>
              <w:spacing w:line="240" w:lineRule="auto"/>
              <w:jc w:val="center"/>
              <w:rPr>
                <w:sz w:val="16"/>
                <w:szCs w:val="16"/>
              </w:rPr>
            </w:pPr>
            <w:r w:rsidRPr="00FE4F6A">
              <w:rPr>
                <w:sz w:val="16"/>
                <w:szCs w:val="16"/>
              </w:rPr>
              <w:t> </w:t>
            </w:r>
          </w:p>
        </w:tc>
      </w:tr>
      <w:tr w:rsidRPr="00FE4F6A" w:rsidR="00FE4F6A" w:rsidTr="00FE4F6A" w14:paraId="54505B37"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3EFC52C" w14:textId="77777777">
            <w:pPr>
              <w:spacing w:line="240" w:lineRule="auto"/>
              <w:jc w:val="left"/>
              <w:rPr>
                <w:b/>
                <w:bCs/>
                <w:sz w:val="16"/>
                <w:szCs w:val="16"/>
              </w:rPr>
            </w:pPr>
            <w:r w:rsidRPr="00FE4F6A">
              <w:rPr>
                <w:b/>
                <w:bCs/>
                <w:sz w:val="16"/>
                <w:szCs w:val="16"/>
              </w:rPr>
              <w:t>Irish Farmers Association  - Farm Business Committee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06BFA82"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97618A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29DA1AD" w14:textId="77777777">
            <w:pPr>
              <w:spacing w:line="240" w:lineRule="auto"/>
              <w:jc w:val="center"/>
              <w:rPr>
                <w:sz w:val="16"/>
                <w:szCs w:val="16"/>
              </w:rPr>
            </w:pPr>
            <w:r w:rsidRPr="00FE4F6A">
              <w:rPr>
                <w:sz w:val="16"/>
                <w:szCs w:val="16"/>
              </w:rPr>
              <w:t> </w:t>
            </w:r>
          </w:p>
        </w:tc>
      </w:tr>
      <w:tr w:rsidRPr="00FE4F6A" w:rsidR="00FE4F6A" w:rsidTr="00FE4F6A" w14:paraId="5C73AF4E"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9C82001" w14:textId="77777777">
            <w:pPr>
              <w:spacing w:line="240" w:lineRule="auto"/>
              <w:jc w:val="left"/>
              <w:rPr>
                <w:b/>
                <w:bCs/>
                <w:sz w:val="16"/>
                <w:szCs w:val="16"/>
              </w:rPr>
            </w:pPr>
            <w:r w:rsidRPr="00FE4F6A">
              <w:rPr>
                <w:b/>
                <w:bCs/>
                <w:sz w:val="16"/>
                <w:szCs w:val="16"/>
              </w:rPr>
              <w:t>Irish Farmers Association  - Galway Farm Family Committee</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D8083BA"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64A6DB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05F8B67" w14:textId="77777777">
            <w:pPr>
              <w:spacing w:line="240" w:lineRule="auto"/>
              <w:jc w:val="center"/>
              <w:rPr>
                <w:sz w:val="16"/>
                <w:szCs w:val="16"/>
              </w:rPr>
            </w:pPr>
            <w:r w:rsidRPr="00FE4F6A">
              <w:rPr>
                <w:sz w:val="16"/>
                <w:szCs w:val="16"/>
              </w:rPr>
              <w:t> </w:t>
            </w:r>
          </w:p>
        </w:tc>
      </w:tr>
      <w:tr w:rsidRPr="00FE4F6A" w:rsidR="00FE4F6A" w:rsidTr="00FE4F6A" w14:paraId="2D73CA6A"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D1928B6" w14:textId="77777777">
            <w:pPr>
              <w:spacing w:line="240" w:lineRule="auto"/>
              <w:jc w:val="left"/>
              <w:rPr>
                <w:b/>
                <w:bCs/>
                <w:sz w:val="16"/>
                <w:szCs w:val="16"/>
              </w:rPr>
            </w:pPr>
            <w:r w:rsidRPr="00FE4F6A">
              <w:rPr>
                <w:b/>
                <w:bCs/>
                <w:sz w:val="16"/>
                <w:szCs w:val="16"/>
              </w:rPr>
              <w:t>Irish Farmers Association  - Hill Farming Committee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93BC51B"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505615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A7534B4" w14:textId="77777777">
            <w:pPr>
              <w:spacing w:line="240" w:lineRule="auto"/>
              <w:jc w:val="center"/>
              <w:rPr>
                <w:sz w:val="16"/>
                <w:szCs w:val="16"/>
              </w:rPr>
            </w:pPr>
            <w:r w:rsidRPr="00FE4F6A">
              <w:rPr>
                <w:sz w:val="16"/>
                <w:szCs w:val="16"/>
              </w:rPr>
              <w:t> </w:t>
            </w:r>
          </w:p>
        </w:tc>
      </w:tr>
      <w:tr w:rsidRPr="00FE4F6A" w:rsidR="00FE4F6A" w:rsidTr="00FE4F6A" w14:paraId="5768D2AC"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E2902FF" w14:textId="77777777">
            <w:pPr>
              <w:spacing w:line="240" w:lineRule="auto"/>
              <w:jc w:val="left"/>
              <w:rPr>
                <w:b/>
                <w:bCs/>
                <w:sz w:val="16"/>
                <w:szCs w:val="16"/>
              </w:rPr>
            </w:pPr>
            <w:r w:rsidRPr="00FE4F6A">
              <w:rPr>
                <w:b/>
                <w:bCs/>
                <w:sz w:val="16"/>
                <w:szCs w:val="16"/>
              </w:rPr>
              <w:t>Irish Farmers Association  - National Farm Family Committee</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664DD36"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6871BA9"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83D0153" w14:textId="77777777">
            <w:pPr>
              <w:spacing w:line="240" w:lineRule="auto"/>
              <w:jc w:val="center"/>
              <w:rPr>
                <w:sz w:val="16"/>
                <w:szCs w:val="16"/>
              </w:rPr>
            </w:pPr>
            <w:r w:rsidRPr="00FE4F6A">
              <w:rPr>
                <w:sz w:val="16"/>
                <w:szCs w:val="16"/>
              </w:rPr>
              <w:t>X</w:t>
            </w:r>
          </w:p>
        </w:tc>
      </w:tr>
      <w:tr w:rsidRPr="00FE4F6A" w:rsidR="00FE4F6A" w:rsidTr="00FE4F6A" w14:paraId="6D35F720"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B6704B2" w14:textId="77777777">
            <w:pPr>
              <w:spacing w:line="240" w:lineRule="auto"/>
              <w:jc w:val="left"/>
              <w:rPr>
                <w:b/>
                <w:bCs/>
                <w:sz w:val="16"/>
                <w:szCs w:val="16"/>
              </w:rPr>
            </w:pPr>
            <w:r w:rsidRPr="00FE4F6A">
              <w:rPr>
                <w:b/>
                <w:bCs/>
                <w:sz w:val="16"/>
                <w:szCs w:val="16"/>
              </w:rPr>
              <w:t>Irish Farmers Association  - Rural Development, Cork County</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A2C164D"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86068B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59DAE56" w14:textId="77777777">
            <w:pPr>
              <w:spacing w:line="240" w:lineRule="auto"/>
              <w:jc w:val="center"/>
              <w:rPr>
                <w:sz w:val="16"/>
                <w:szCs w:val="16"/>
              </w:rPr>
            </w:pPr>
            <w:r w:rsidRPr="00FE4F6A">
              <w:rPr>
                <w:sz w:val="16"/>
                <w:szCs w:val="16"/>
              </w:rPr>
              <w:t> </w:t>
            </w:r>
          </w:p>
        </w:tc>
      </w:tr>
      <w:tr w:rsidRPr="00FE4F6A" w:rsidR="00FE4F6A" w:rsidTr="00FE4F6A" w14:paraId="69AF4822"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A567751" w14:textId="77777777">
            <w:pPr>
              <w:spacing w:line="240" w:lineRule="auto"/>
              <w:jc w:val="left"/>
              <w:rPr>
                <w:b/>
                <w:bCs/>
                <w:sz w:val="16"/>
                <w:szCs w:val="16"/>
              </w:rPr>
            </w:pPr>
            <w:r w:rsidRPr="00FE4F6A">
              <w:rPr>
                <w:b/>
                <w:bCs/>
                <w:sz w:val="16"/>
                <w:szCs w:val="16"/>
              </w:rPr>
              <w:t xml:space="preserve">Irish Farmers Association - Animal Health Comittee for County Meath </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22C3F75"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68B4DF6"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93AA3EB" w14:textId="77777777">
            <w:pPr>
              <w:spacing w:line="240" w:lineRule="auto"/>
              <w:jc w:val="center"/>
              <w:rPr>
                <w:sz w:val="16"/>
                <w:szCs w:val="16"/>
              </w:rPr>
            </w:pPr>
            <w:r w:rsidRPr="00FE4F6A">
              <w:rPr>
                <w:sz w:val="16"/>
                <w:szCs w:val="16"/>
              </w:rPr>
              <w:t> </w:t>
            </w:r>
          </w:p>
        </w:tc>
      </w:tr>
      <w:tr w:rsidRPr="00FE4F6A" w:rsidR="00FE4F6A" w:rsidTr="00FE4F6A" w14:paraId="6FF73416"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46F316C" w14:textId="77777777">
            <w:pPr>
              <w:spacing w:line="240" w:lineRule="auto"/>
              <w:jc w:val="left"/>
              <w:rPr>
                <w:b/>
                <w:bCs/>
                <w:sz w:val="16"/>
                <w:szCs w:val="16"/>
              </w:rPr>
            </w:pPr>
            <w:r w:rsidRPr="00FE4F6A">
              <w:rPr>
                <w:b/>
                <w:bCs/>
                <w:sz w:val="16"/>
                <w:szCs w:val="16"/>
              </w:rPr>
              <w:t>Irish Farmers Association - Clare County</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8C7B362"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0398473"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99B256B" w14:textId="77777777">
            <w:pPr>
              <w:spacing w:line="240" w:lineRule="auto"/>
              <w:jc w:val="center"/>
              <w:rPr>
                <w:sz w:val="16"/>
                <w:szCs w:val="16"/>
              </w:rPr>
            </w:pPr>
            <w:r w:rsidRPr="00FE4F6A">
              <w:rPr>
                <w:sz w:val="16"/>
                <w:szCs w:val="16"/>
              </w:rPr>
              <w:t> </w:t>
            </w:r>
          </w:p>
        </w:tc>
      </w:tr>
      <w:tr w:rsidRPr="00FE4F6A" w:rsidR="00FE4F6A" w:rsidTr="00FE4F6A" w14:paraId="58363BDE"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996355D" w14:textId="77777777">
            <w:pPr>
              <w:spacing w:line="240" w:lineRule="auto"/>
              <w:jc w:val="left"/>
              <w:rPr>
                <w:b/>
                <w:bCs/>
                <w:sz w:val="16"/>
                <w:szCs w:val="16"/>
              </w:rPr>
            </w:pPr>
            <w:r w:rsidRPr="00FE4F6A">
              <w:rPr>
                <w:b/>
                <w:bCs/>
                <w:sz w:val="16"/>
                <w:szCs w:val="16"/>
              </w:rPr>
              <w:t>Irish Farmers Association - Connacht County</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28A16EA"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69DD8A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08DBA71" w14:textId="77777777">
            <w:pPr>
              <w:spacing w:line="240" w:lineRule="auto"/>
              <w:jc w:val="center"/>
              <w:rPr>
                <w:sz w:val="16"/>
                <w:szCs w:val="16"/>
              </w:rPr>
            </w:pPr>
            <w:r w:rsidRPr="00FE4F6A">
              <w:rPr>
                <w:sz w:val="16"/>
                <w:szCs w:val="16"/>
              </w:rPr>
              <w:t> </w:t>
            </w:r>
          </w:p>
        </w:tc>
      </w:tr>
      <w:tr w:rsidRPr="00FE4F6A" w:rsidR="00FE4F6A" w:rsidTr="00FE4F6A" w14:paraId="00A145D8" w14:textId="77777777">
        <w:trPr>
          <w:trHeight w:val="255"/>
        </w:trPr>
        <w:tc>
          <w:tcPr>
            <w:tcW w:w="4957" w:type="dxa"/>
            <w:tcBorders>
              <w:top w:val="single" w:color="000000" w:sz="4" w:space="0"/>
              <w:left w:val="single" w:color="auto" w:sz="4" w:space="0"/>
              <w:bottom w:val="single" w:color="000000" w:sz="4" w:space="0"/>
              <w:right w:val="nil"/>
            </w:tcBorders>
            <w:shd w:val="clear" w:color="D9D9D9" w:fill="D9D9D9"/>
            <w:vAlign w:val="center"/>
            <w:hideMark/>
          </w:tcPr>
          <w:p w:rsidRPr="00FE4F6A" w:rsidR="00FE4F6A" w:rsidP="00FE4F6A" w:rsidRDefault="00FE4F6A" w14:paraId="33A3A40B" w14:textId="77777777">
            <w:pPr>
              <w:spacing w:line="240" w:lineRule="auto"/>
              <w:jc w:val="left"/>
              <w:rPr>
                <w:b/>
                <w:bCs/>
                <w:sz w:val="16"/>
                <w:szCs w:val="16"/>
              </w:rPr>
            </w:pPr>
            <w:r w:rsidRPr="00FE4F6A">
              <w:rPr>
                <w:b/>
                <w:bCs/>
                <w:sz w:val="16"/>
                <w:szCs w:val="16"/>
              </w:rPr>
              <w:t>Irish Farmers Association - Cork County</w:t>
            </w:r>
          </w:p>
        </w:tc>
        <w:tc>
          <w:tcPr>
            <w:tcW w:w="1220" w:type="dxa"/>
            <w:tcBorders>
              <w:top w:val="single" w:color="000000" w:sz="4" w:space="0"/>
              <w:left w:val="nil"/>
              <w:bottom w:val="single" w:color="000000" w:sz="4" w:space="0"/>
              <w:right w:val="nil"/>
            </w:tcBorders>
            <w:shd w:val="clear" w:color="D9D9D9" w:fill="D9D9D9"/>
            <w:vAlign w:val="center"/>
            <w:hideMark/>
          </w:tcPr>
          <w:p w:rsidRPr="00FE4F6A" w:rsidR="00FE4F6A" w:rsidP="00FE4F6A" w:rsidRDefault="00FE4F6A" w14:paraId="27D90A9F"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C793A52" w14:textId="77777777">
            <w:pPr>
              <w:spacing w:line="240" w:lineRule="auto"/>
              <w:jc w:val="center"/>
              <w:rPr>
                <w:sz w:val="16"/>
                <w:szCs w:val="16"/>
              </w:rPr>
            </w:pPr>
            <w:r w:rsidRPr="00FE4F6A">
              <w:rPr>
                <w:sz w:val="16"/>
                <w:szCs w:val="16"/>
              </w:rPr>
              <w:t>X</w:t>
            </w:r>
          </w:p>
        </w:tc>
        <w:tc>
          <w:tcPr>
            <w:tcW w:w="1097" w:type="dxa"/>
            <w:tcBorders>
              <w:top w:val="single" w:color="000000" w:sz="4" w:space="0"/>
              <w:left w:val="nil"/>
              <w:bottom w:val="single" w:color="000000" w:sz="4" w:space="0"/>
              <w:right w:val="single" w:color="auto" w:sz="4" w:space="0"/>
            </w:tcBorders>
            <w:shd w:val="clear" w:color="D9D9D9" w:fill="D9D9D9"/>
            <w:vAlign w:val="center"/>
            <w:hideMark/>
          </w:tcPr>
          <w:p w:rsidRPr="00FE4F6A" w:rsidR="00FE4F6A" w:rsidP="00FE4F6A" w:rsidRDefault="00FE4F6A" w14:paraId="61BF3D58" w14:textId="77777777">
            <w:pPr>
              <w:spacing w:line="240" w:lineRule="auto"/>
              <w:jc w:val="center"/>
              <w:rPr>
                <w:sz w:val="16"/>
                <w:szCs w:val="16"/>
              </w:rPr>
            </w:pPr>
          </w:p>
        </w:tc>
      </w:tr>
      <w:tr w:rsidRPr="00FE4F6A" w:rsidR="00FE4F6A" w:rsidTr="00FE4F6A" w14:paraId="2925AE27" w14:textId="77777777">
        <w:trPr>
          <w:trHeight w:val="255"/>
        </w:trPr>
        <w:tc>
          <w:tcPr>
            <w:tcW w:w="4957" w:type="dxa"/>
            <w:tcBorders>
              <w:top w:val="single" w:color="000000" w:sz="4" w:space="0"/>
              <w:left w:val="single" w:color="auto" w:sz="4" w:space="0"/>
              <w:bottom w:val="single" w:color="000000" w:sz="4" w:space="0"/>
              <w:right w:val="nil"/>
            </w:tcBorders>
            <w:vAlign w:val="center"/>
            <w:hideMark/>
          </w:tcPr>
          <w:p w:rsidRPr="00FE4F6A" w:rsidR="00FE4F6A" w:rsidP="00FE4F6A" w:rsidRDefault="00FE4F6A" w14:paraId="46012006" w14:textId="77777777">
            <w:pPr>
              <w:spacing w:line="240" w:lineRule="auto"/>
              <w:jc w:val="left"/>
              <w:rPr>
                <w:b/>
                <w:bCs/>
                <w:sz w:val="16"/>
                <w:szCs w:val="16"/>
              </w:rPr>
            </w:pPr>
            <w:r w:rsidRPr="00FE4F6A">
              <w:rPr>
                <w:b/>
                <w:bCs/>
                <w:sz w:val="16"/>
                <w:szCs w:val="16"/>
              </w:rPr>
              <w:t>Irish Farmers Association - Galway County</w:t>
            </w:r>
          </w:p>
        </w:tc>
        <w:tc>
          <w:tcPr>
            <w:tcW w:w="1220" w:type="dxa"/>
            <w:tcBorders>
              <w:top w:val="single" w:color="000000" w:sz="4" w:space="0"/>
              <w:left w:val="nil"/>
              <w:bottom w:val="single" w:color="000000" w:sz="4" w:space="0"/>
              <w:right w:val="nil"/>
            </w:tcBorders>
            <w:vAlign w:val="center"/>
            <w:hideMark/>
          </w:tcPr>
          <w:p w:rsidRPr="00FE4F6A" w:rsidR="00FE4F6A" w:rsidP="00FE4F6A" w:rsidRDefault="00FE4F6A" w14:paraId="343654A2"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359909D" w14:textId="77777777">
            <w:pPr>
              <w:spacing w:line="240" w:lineRule="auto"/>
              <w:jc w:val="center"/>
              <w:rPr>
                <w:sz w:val="16"/>
                <w:szCs w:val="16"/>
              </w:rPr>
            </w:pPr>
            <w:r w:rsidRPr="00FE4F6A">
              <w:rPr>
                <w:sz w:val="16"/>
                <w:szCs w:val="16"/>
              </w:rPr>
              <w:t>X</w:t>
            </w:r>
          </w:p>
        </w:tc>
        <w:tc>
          <w:tcPr>
            <w:tcW w:w="1097" w:type="dxa"/>
            <w:tcBorders>
              <w:top w:val="single" w:color="000000" w:sz="4" w:space="0"/>
              <w:left w:val="nil"/>
              <w:bottom w:val="single" w:color="000000" w:sz="4" w:space="0"/>
              <w:right w:val="single" w:color="auto" w:sz="4" w:space="0"/>
            </w:tcBorders>
            <w:vAlign w:val="center"/>
            <w:hideMark/>
          </w:tcPr>
          <w:p w:rsidRPr="00FE4F6A" w:rsidR="00FE4F6A" w:rsidP="00FE4F6A" w:rsidRDefault="00FE4F6A" w14:paraId="3E0D8EA2" w14:textId="77777777">
            <w:pPr>
              <w:spacing w:line="240" w:lineRule="auto"/>
              <w:jc w:val="center"/>
              <w:rPr>
                <w:sz w:val="16"/>
                <w:szCs w:val="16"/>
              </w:rPr>
            </w:pPr>
          </w:p>
        </w:tc>
      </w:tr>
      <w:tr w:rsidRPr="00FE4F6A" w:rsidR="00FE4F6A" w:rsidTr="00FE4F6A" w14:paraId="0734478A"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596C4B8" w14:textId="77777777">
            <w:pPr>
              <w:spacing w:line="240" w:lineRule="auto"/>
              <w:jc w:val="left"/>
              <w:rPr>
                <w:b/>
                <w:bCs/>
                <w:sz w:val="16"/>
                <w:szCs w:val="16"/>
              </w:rPr>
            </w:pPr>
            <w:r w:rsidRPr="00FE4F6A">
              <w:rPr>
                <w:b/>
                <w:bCs/>
                <w:sz w:val="16"/>
                <w:szCs w:val="16"/>
              </w:rPr>
              <w:t>Irish Farmers Association - Head office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4058350"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28B5DF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79FC423" w14:textId="77777777">
            <w:pPr>
              <w:spacing w:line="240" w:lineRule="auto"/>
              <w:jc w:val="center"/>
              <w:rPr>
                <w:sz w:val="16"/>
                <w:szCs w:val="16"/>
              </w:rPr>
            </w:pPr>
            <w:r w:rsidRPr="00FE4F6A">
              <w:rPr>
                <w:sz w:val="16"/>
                <w:szCs w:val="16"/>
              </w:rPr>
              <w:t>X</w:t>
            </w:r>
          </w:p>
        </w:tc>
      </w:tr>
      <w:tr w:rsidRPr="00FE4F6A" w:rsidR="00FE4F6A" w:rsidTr="00FE4F6A" w14:paraId="75E849E7"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BA934EC" w14:textId="77777777">
            <w:pPr>
              <w:spacing w:line="240" w:lineRule="auto"/>
              <w:jc w:val="left"/>
              <w:rPr>
                <w:b/>
                <w:bCs/>
                <w:sz w:val="16"/>
                <w:szCs w:val="16"/>
              </w:rPr>
            </w:pPr>
            <w:r w:rsidRPr="00FE4F6A">
              <w:rPr>
                <w:b/>
                <w:bCs/>
                <w:sz w:val="16"/>
                <w:szCs w:val="16"/>
              </w:rPr>
              <w:t>Irish Farmers Association - Kildare County</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5603FFE"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883A94B"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E02A106" w14:textId="77777777">
            <w:pPr>
              <w:spacing w:line="240" w:lineRule="auto"/>
              <w:jc w:val="center"/>
              <w:rPr>
                <w:sz w:val="16"/>
                <w:szCs w:val="16"/>
              </w:rPr>
            </w:pPr>
            <w:r w:rsidRPr="00FE4F6A">
              <w:rPr>
                <w:sz w:val="16"/>
                <w:szCs w:val="16"/>
              </w:rPr>
              <w:t> </w:t>
            </w:r>
          </w:p>
        </w:tc>
      </w:tr>
      <w:tr w:rsidRPr="00FE4F6A" w:rsidR="00FE4F6A" w:rsidTr="00FE4F6A" w14:paraId="6D7AA400"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B682451" w14:textId="77777777">
            <w:pPr>
              <w:spacing w:line="240" w:lineRule="auto"/>
              <w:jc w:val="left"/>
              <w:rPr>
                <w:b/>
                <w:bCs/>
                <w:sz w:val="16"/>
                <w:szCs w:val="16"/>
              </w:rPr>
            </w:pPr>
            <w:r w:rsidRPr="00FE4F6A">
              <w:rPr>
                <w:b/>
                <w:bCs/>
                <w:sz w:val="16"/>
                <w:szCs w:val="16"/>
              </w:rPr>
              <w:t>Irish Farmers Association - Livestock, Sheep, and Animal Health Department</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5462BF1"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010816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4417036" w14:textId="77777777">
            <w:pPr>
              <w:spacing w:line="240" w:lineRule="auto"/>
              <w:jc w:val="center"/>
              <w:rPr>
                <w:sz w:val="16"/>
                <w:szCs w:val="16"/>
              </w:rPr>
            </w:pPr>
            <w:r w:rsidRPr="00FE4F6A">
              <w:rPr>
                <w:sz w:val="16"/>
                <w:szCs w:val="16"/>
              </w:rPr>
              <w:t> </w:t>
            </w:r>
          </w:p>
        </w:tc>
      </w:tr>
      <w:tr w:rsidRPr="00FE4F6A" w:rsidR="00FE4F6A" w:rsidTr="00FE4F6A" w14:paraId="56903D24"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4F292C8" w14:textId="77777777">
            <w:pPr>
              <w:spacing w:line="240" w:lineRule="auto"/>
              <w:jc w:val="left"/>
              <w:rPr>
                <w:b/>
                <w:bCs/>
                <w:sz w:val="16"/>
                <w:szCs w:val="16"/>
              </w:rPr>
            </w:pPr>
            <w:r w:rsidRPr="00FE4F6A">
              <w:rPr>
                <w:b/>
                <w:bCs/>
                <w:sz w:val="16"/>
                <w:szCs w:val="16"/>
              </w:rPr>
              <w:t>Irish Farmers Association - Pigs Committee, South Region</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8F5C305"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74771C7"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AE4CCC4" w14:textId="77777777">
            <w:pPr>
              <w:spacing w:line="240" w:lineRule="auto"/>
              <w:jc w:val="center"/>
              <w:rPr>
                <w:sz w:val="16"/>
                <w:szCs w:val="16"/>
              </w:rPr>
            </w:pPr>
            <w:r w:rsidRPr="00FE4F6A">
              <w:rPr>
                <w:sz w:val="16"/>
                <w:szCs w:val="16"/>
              </w:rPr>
              <w:t> </w:t>
            </w:r>
          </w:p>
        </w:tc>
      </w:tr>
      <w:tr w:rsidRPr="00FE4F6A" w:rsidR="00FE4F6A" w:rsidTr="00FE4F6A" w14:paraId="3D0838D1"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68661EB" w14:textId="77777777">
            <w:pPr>
              <w:spacing w:line="240" w:lineRule="auto"/>
              <w:jc w:val="left"/>
              <w:rPr>
                <w:b/>
                <w:bCs/>
                <w:sz w:val="16"/>
                <w:szCs w:val="16"/>
              </w:rPr>
            </w:pPr>
            <w:r w:rsidRPr="00FE4F6A">
              <w:rPr>
                <w:b/>
                <w:bCs/>
                <w:sz w:val="16"/>
                <w:szCs w:val="16"/>
              </w:rPr>
              <w:t xml:space="preserve">Irish Farmers Association - Waterford County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C677E64"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9688C4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ADA8AB6" w14:textId="77777777">
            <w:pPr>
              <w:spacing w:line="240" w:lineRule="auto"/>
              <w:jc w:val="center"/>
              <w:rPr>
                <w:sz w:val="16"/>
                <w:szCs w:val="16"/>
              </w:rPr>
            </w:pPr>
            <w:r w:rsidRPr="00FE4F6A">
              <w:rPr>
                <w:sz w:val="16"/>
                <w:szCs w:val="16"/>
              </w:rPr>
              <w:t> </w:t>
            </w:r>
          </w:p>
        </w:tc>
      </w:tr>
      <w:tr w:rsidRPr="00FE4F6A" w:rsidR="00FE4F6A" w:rsidTr="00FE4F6A" w14:paraId="65817820" w14:textId="77777777">
        <w:trPr>
          <w:trHeight w:val="255"/>
        </w:trPr>
        <w:tc>
          <w:tcPr>
            <w:tcW w:w="4957" w:type="dxa"/>
            <w:tcBorders>
              <w:top w:val="single" w:color="auto" w:sz="4" w:space="0"/>
              <w:left w:val="single" w:color="auto" w:sz="4" w:space="0"/>
              <w:bottom w:val="single" w:color="auto" w:sz="4" w:space="0"/>
              <w:right w:val="single" w:color="auto" w:sz="4" w:space="0"/>
            </w:tcBorders>
            <w:noWrap/>
            <w:vAlign w:val="center"/>
            <w:hideMark/>
          </w:tcPr>
          <w:p w:rsidRPr="00FE4F6A" w:rsidR="00FE4F6A" w:rsidP="00FE4F6A" w:rsidRDefault="00FE4F6A" w14:paraId="7F787573" w14:textId="77777777">
            <w:pPr>
              <w:spacing w:line="240" w:lineRule="auto"/>
              <w:jc w:val="left"/>
              <w:rPr>
                <w:b/>
                <w:bCs/>
                <w:sz w:val="16"/>
                <w:szCs w:val="16"/>
              </w:rPr>
            </w:pPr>
            <w:r w:rsidRPr="00FE4F6A">
              <w:rPr>
                <w:b/>
                <w:bCs/>
                <w:sz w:val="16"/>
                <w:szCs w:val="16"/>
              </w:rPr>
              <w:t>Irish Natura and Hill Farmers Association (INHFA) - County Galway</w:t>
            </w:r>
          </w:p>
        </w:tc>
        <w:tc>
          <w:tcPr>
            <w:tcW w:w="1220" w:type="dxa"/>
            <w:tcBorders>
              <w:top w:val="single" w:color="auto" w:sz="4" w:space="0"/>
              <w:left w:val="single" w:color="auto" w:sz="4" w:space="0"/>
              <w:bottom w:val="single" w:color="auto" w:sz="4" w:space="0"/>
              <w:right w:val="single" w:color="auto" w:sz="4" w:space="0"/>
            </w:tcBorders>
            <w:noWrap/>
            <w:vAlign w:val="center"/>
            <w:hideMark/>
          </w:tcPr>
          <w:p w:rsidRPr="00FE4F6A" w:rsidR="00FE4F6A" w:rsidP="00FE4F6A" w:rsidRDefault="00FE4F6A" w14:paraId="4B3EC093"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16EB4B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noWrap/>
            <w:vAlign w:val="center"/>
            <w:hideMark/>
          </w:tcPr>
          <w:p w:rsidRPr="00FE4F6A" w:rsidR="00FE4F6A" w:rsidP="00FE4F6A" w:rsidRDefault="00FE4F6A" w14:paraId="4F17F792" w14:textId="77777777">
            <w:pPr>
              <w:spacing w:line="240" w:lineRule="auto"/>
              <w:jc w:val="left"/>
              <w:rPr>
                <w:rFonts w:ascii="Arial" w:hAnsi="Arial" w:cs="Arial"/>
                <w:sz w:val="20"/>
                <w:szCs w:val="20"/>
              </w:rPr>
            </w:pPr>
            <w:r w:rsidRPr="00FE4F6A">
              <w:rPr>
                <w:rFonts w:ascii="Arial" w:hAnsi="Arial" w:cs="Arial"/>
                <w:sz w:val="20"/>
                <w:szCs w:val="20"/>
              </w:rPr>
              <w:t> </w:t>
            </w:r>
          </w:p>
        </w:tc>
      </w:tr>
      <w:tr w:rsidRPr="00FE4F6A" w:rsidR="00FE4F6A" w:rsidTr="00FE4F6A" w14:paraId="24B12980"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FE4F6A" w:rsidR="00FE4F6A" w:rsidP="00FE4F6A" w:rsidRDefault="00FE4F6A" w14:paraId="32EA4688" w14:textId="77777777">
            <w:pPr>
              <w:spacing w:line="240" w:lineRule="auto"/>
              <w:jc w:val="left"/>
              <w:rPr>
                <w:b/>
                <w:bCs/>
                <w:sz w:val="16"/>
                <w:szCs w:val="16"/>
              </w:rPr>
            </w:pPr>
            <w:r w:rsidRPr="00FE4F6A">
              <w:rPr>
                <w:b/>
                <w:bCs/>
                <w:sz w:val="16"/>
                <w:szCs w:val="16"/>
              </w:rPr>
              <w:t>Irish Natura and Hill Farmers Association (INHFA) - Head Office</w:t>
            </w:r>
          </w:p>
        </w:tc>
        <w:tc>
          <w:tcPr>
            <w:tcW w:w="1220"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FE4F6A" w:rsidR="00FE4F6A" w:rsidP="00FE4F6A" w:rsidRDefault="00FE4F6A" w14:paraId="60A0A041"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D30B71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FE4F6A" w:rsidR="00FE4F6A" w:rsidP="00FE4F6A" w:rsidRDefault="00FE4F6A" w14:paraId="20EC4F76" w14:textId="77777777">
            <w:pPr>
              <w:spacing w:line="240" w:lineRule="auto"/>
              <w:jc w:val="left"/>
              <w:rPr>
                <w:rFonts w:ascii="Arial" w:hAnsi="Arial" w:cs="Arial"/>
                <w:sz w:val="20"/>
                <w:szCs w:val="20"/>
              </w:rPr>
            </w:pPr>
            <w:r w:rsidRPr="00FE4F6A">
              <w:rPr>
                <w:rFonts w:ascii="Arial" w:hAnsi="Arial" w:cs="Arial"/>
                <w:sz w:val="20"/>
                <w:szCs w:val="20"/>
              </w:rPr>
              <w:t> </w:t>
            </w:r>
          </w:p>
        </w:tc>
      </w:tr>
      <w:tr w:rsidRPr="00FE4F6A" w:rsidR="00FE4F6A" w:rsidTr="00FE4F6A" w14:paraId="4E3DA54E"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B91DFDA" w14:textId="77777777">
            <w:pPr>
              <w:spacing w:line="240" w:lineRule="auto"/>
              <w:jc w:val="left"/>
              <w:rPr>
                <w:b/>
                <w:bCs/>
                <w:sz w:val="16"/>
                <w:szCs w:val="16"/>
              </w:rPr>
            </w:pPr>
            <w:r w:rsidRPr="00FE4F6A">
              <w:rPr>
                <w:b/>
                <w:bCs/>
                <w:sz w:val="16"/>
                <w:szCs w:val="16"/>
              </w:rPr>
              <w:t>Irish Organic Association</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6458B8E"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507ACD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27F71CD" w14:textId="77777777">
            <w:pPr>
              <w:spacing w:line="240" w:lineRule="auto"/>
              <w:jc w:val="center"/>
              <w:rPr>
                <w:sz w:val="16"/>
                <w:szCs w:val="16"/>
              </w:rPr>
            </w:pPr>
            <w:r w:rsidRPr="00FE4F6A">
              <w:rPr>
                <w:sz w:val="16"/>
                <w:szCs w:val="16"/>
              </w:rPr>
              <w:t> </w:t>
            </w:r>
          </w:p>
        </w:tc>
      </w:tr>
      <w:tr w:rsidRPr="00FE4F6A" w:rsidR="00FE4F6A" w:rsidTr="00FE4F6A" w14:paraId="45BC1A95"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DFB8764" w14:textId="77777777">
            <w:pPr>
              <w:spacing w:line="240" w:lineRule="auto"/>
              <w:jc w:val="left"/>
              <w:rPr>
                <w:b/>
                <w:bCs/>
                <w:sz w:val="16"/>
                <w:szCs w:val="16"/>
              </w:rPr>
            </w:pPr>
            <w:r w:rsidRPr="00FE4F6A">
              <w:rPr>
                <w:b/>
                <w:bCs/>
                <w:sz w:val="16"/>
                <w:szCs w:val="16"/>
              </w:rPr>
              <w:t>Kilkenny LEADER Partnership</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585C9F1"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8A0E863"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FFFDC87" w14:textId="77777777">
            <w:pPr>
              <w:spacing w:line="240" w:lineRule="auto"/>
              <w:jc w:val="center"/>
              <w:rPr>
                <w:sz w:val="16"/>
                <w:szCs w:val="16"/>
              </w:rPr>
            </w:pPr>
            <w:r w:rsidRPr="00FE4F6A">
              <w:rPr>
                <w:sz w:val="16"/>
                <w:szCs w:val="16"/>
              </w:rPr>
              <w:t> </w:t>
            </w:r>
          </w:p>
        </w:tc>
      </w:tr>
      <w:tr w:rsidRPr="00FE4F6A" w:rsidR="00FE4F6A" w:rsidTr="00FE4F6A" w14:paraId="06F011E2"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C54A390" w14:textId="77777777">
            <w:pPr>
              <w:spacing w:line="240" w:lineRule="auto"/>
              <w:jc w:val="left"/>
              <w:rPr>
                <w:b/>
                <w:bCs/>
                <w:sz w:val="16"/>
                <w:szCs w:val="16"/>
              </w:rPr>
            </w:pPr>
            <w:r w:rsidRPr="00FE4F6A">
              <w:rPr>
                <w:b/>
                <w:bCs/>
                <w:sz w:val="16"/>
                <w:szCs w:val="16"/>
              </w:rPr>
              <w:t>Meat Industry Ireland (MII)</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613B88F"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D9C195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885252D" w14:textId="77777777">
            <w:pPr>
              <w:spacing w:line="240" w:lineRule="auto"/>
              <w:jc w:val="center"/>
              <w:rPr>
                <w:sz w:val="16"/>
                <w:szCs w:val="16"/>
              </w:rPr>
            </w:pPr>
            <w:r w:rsidRPr="00FE4F6A">
              <w:rPr>
                <w:sz w:val="16"/>
                <w:szCs w:val="16"/>
              </w:rPr>
              <w:t>X</w:t>
            </w:r>
          </w:p>
        </w:tc>
      </w:tr>
      <w:tr w:rsidRPr="00FE4F6A" w:rsidR="00FE4F6A" w:rsidTr="00FE4F6A" w14:paraId="4D4A0797"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2EAB91C" w14:textId="77777777">
            <w:pPr>
              <w:spacing w:line="240" w:lineRule="auto"/>
              <w:jc w:val="left"/>
              <w:rPr>
                <w:b/>
                <w:bCs/>
                <w:sz w:val="16"/>
                <w:szCs w:val="16"/>
              </w:rPr>
            </w:pPr>
            <w:r w:rsidRPr="00FE4F6A">
              <w:rPr>
                <w:b/>
                <w:bCs/>
                <w:sz w:val="16"/>
                <w:szCs w:val="16"/>
              </w:rPr>
              <w:t xml:space="preserve">Moy Hill Farm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1CC2EE1"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12F410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CDFB5B1" w14:textId="77777777">
            <w:pPr>
              <w:spacing w:line="240" w:lineRule="auto"/>
              <w:jc w:val="center"/>
              <w:rPr>
                <w:sz w:val="16"/>
                <w:szCs w:val="16"/>
              </w:rPr>
            </w:pPr>
            <w:r w:rsidRPr="00FE4F6A">
              <w:rPr>
                <w:sz w:val="16"/>
                <w:szCs w:val="16"/>
              </w:rPr>
              <w:t> </w:t>
            </w:r>
          </w:p>
        </w:tc>
      </w:tr>
      <w:tr w:rsidRPr="00FE4F6A" w:rsidR="00FE4F6A" w:rsidTr="00FE4F6A" w14:paraId="1593F43D"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C11FFDA" w14:textId="77777777">
            <w:pPr>
              <w:spacing w:line="240" w:lineRule="auto"/>
              <w:jc w:val="left"/>
              <w:rPr>
                <w:b/>
                <w:bCs/>
                <w:sz w:val="16"/>
                <w:szCs w:val="16"/>
              </w:rPr>
            </w:pPr>
            <w:r w:rsidRPr="00FE4F6A">
              <w:rPr>
                <w:b/>
                <w:bCs/>
                <w:sz w:val="16"/>
                <w:szCs w:val="16"/>
              </w:rPr>
              <w:t>Musgrave</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991196C"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E892C29"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F6FF843" w14:textId="77777777">
            <w:pPr>
              <w:spacing w:line="240" w:lineRule="auto"/>
              <w:jc w:val="center"/>
              <w:rPr>
                <w:sz w:val="16"/>
                <w:szCs w:val="16"/>
              </w:rPr>
            </w:pPr>
            <w:r w:rsidRPr="00FE4F6A">
              <w:rPr>
                <w:sz w:val="16"/>
                <w:szCs w:val="16"/>
              </w:rPr>
              <w:t>X</w:t>
            </w:r>
          </w:p>
        </w:tc>
      </w:tr>
      <w:tr w:rsidRPr="00FE4F6A" w:rsidR="00FE4F6A" w:rsidTr="00FE4F6A" w14:paraId="1F803F40"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80D9017" w14:textId="77777777">
            <w:pPr>
              <w:spacing w:line="240" w:lineRule="auto"/>
              <w:jc w:val="left"/>
              <w:rPr>
                <w:b/>
                <w:bCs/>
                <w:sz w:val="16"/>
                <w:szCs w:val="16"/>
              </w:rPr>
            </w:pPr>
            <w:r w:rsidRPr="00FE4F6A">
              <w:rPr>
                <w:b/>
                <w:bCs/>
                <w:sz w:val="16"/>
                <w:szCs w:val="16"/>
              </w:rPr>
              <w:t>National Milk Agency</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B5DAA94"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365E30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6C28549" w14:textId="77777777">
            <w:pPr>
              <w:spacing w:line="240" w:lineRule="auto"/>
              <w:jc w:val="center"/>
              <w:rPr>
                <w:sz w:val="16"/>
                <w:szCs w:val="16"/>
              </w:rPr>
            </w:pPr>
            <w:r w:rsidRPr="00FE4F6A">
              <w:rPr>
                <w:sz w:val="16"/>
                <w:szCs w:val="16"/>
              </w:rPr>
              <w:t> </w:t>
            </w:r>
          </w:p>
        </w:tc>
      </w:tr>
      <w:tr w:rsidRPr="00FE4F6A" w:rsidR="00FE4F6A" w:rsidTr="00FE4F6A" w14:paraId="142DB81A"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6074C4D" w14:textId="77777777">
            <w:pPr>
              <w:spacing w:line="240" w:lineRule="auto"/>
              <w:jc w:val="left"/>
              <w:rPr>
                <w:b/>
                <w:bCs/>
                <w:sz w:val="16"/>
                <w:szCs w:val="16"/>
              </w:rPr>
            </w:pPr>
            <w:r w:rsidRPr="00FE4F6A">
              <w:rPr>
                <w:b/>
                <w:bCs/>
                <w:sz w:val="16"/>
                <w:szCs w:val="16"/>
              </w:rPr>
              <w:t>National Milk Agency - National Inspectorate</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106D57A"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E38894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9F842F7" w14:textId="77777777">
            <w:pPr>
              <w:spacing w:line="240" w:lineRule="auto"/>
              <w:jc w:val="center"/>
              <w:rPr>
                <w:sz w:val="16"/>
                <w:szCs w:val="16"/>
              </w:rPr>
            </w:pPr>
            <w:r w:rsidRPr="00FE4F6A">
              <w:rPr>
                <w:sz w:val="16"/>
                <w:szCs w:val="16"/>
              </w:rPr>
              <w:t> </w:t>
            </w:r>
          </w:p>
        </w:tc>
      </w:tr>
      <w:tr w:rsidRPr="00FE4F6A" w:rsidR="00FE4F6A" w:rsidTr="00FE4F6A" w14:paraId="0591FA78"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8FC8407" w14:textId="77777777">
            <w:pPr>
              <w:spacing w:line="240" w:lineRule="auto"/>
              <w:rPr>
                <w:b/>
                <w:bCs/>
                <w:sz w:val="16"/>
                <w:szCs w:val="16"/>
              </w:rPr>
            </w:pPr>
            <w:r w:rsidRPr="00FE4F6A">
              <w:rPr>
                <w:b/>
                <w:bCs/>
                <w:sz w:val="16"/>
                <w:szCs w:val="16"/>
              </w:rPr>
              <w:t>Organic Trust GLC</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A61DE6E"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79EEC4B"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6DBB3EB" w14:textId="77777777">
            <w:pPr>
              <w:spacing w:line="240" w:lineRule="auto"/>
              <w:jc w:val="center"/>
              <w:rPr>
                <w:sz w:val="16"/>
                <w:szCs w:val="16"/>
              </w:rPr>
            </w:pPr>
            <w:r w:rsidRPr="00FE4F6A">
              <w:rPr>
                <w:sz w:val="16"/>
                <w:szCs w:val="16"/>
              </w:rPr>
              <w:t> </w:t>
            </w:r>
          </w:p>
        </w:tc>
      </w:tr>
      <w:tr w:rsidRPr="00FE4F6A" w:rsidR="00FE4F6A" w:rsidTr="00FE4F6A" w14:paraId="3382454A"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C4274A2" w14:textId="77777777">
            <w:pPr>
              <w:spacing w:line="240" w:lineRule="auto"/>
              <w:jc w:val="left"/>
              <w:rPr>
                <w:b/>
                <w:bCs/>
                <w:sz w:val="16"/>
                <w:szCs w:val="16"/>
              </w:rPr>
            </w:pPr>
            <w:r w:rsidRPr="00FE4F6A">
              <w:rPr>
                <w:b/>
                <w:bCs/>
                <w:sz w:val="16"/>
                <w:szCs w:val="16"/>
              </w:rPr>
              <w:t>River Blackwater Catchment Trust</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C8136AE"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41B8427"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EA9CF4A" w14:textId="77777777">
            <w:pPr>
              <w:spacing w:line="240" w:lineRule="auto"/>
              <w:jc w:val="center"/>
              <w:rPr>
                <w:sz w:val="16"/>
                <w:szCs w:val="16"/>
              </w:rPr>
            </w:pPr>
            <w:r w:rsidRPr="00FE4F6A">
              <w:rPr>
                <w:sz w:val="16"/>
                <w:szCs w:val="16"/>
              </w:rPr>
              <w:t> </w:t>
            </w:r>
          </w:p>
        </w:tc>
      </w:tr>
      <w:tr w:rsidRPr="00FE4F6A" w:rsidR="00FE4F6A" w:rsidTr="00FE4F6A" w14:paraId="12C5F95D"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7A907F1" w14:textId="77777777">
            <w:pPr>
              <w:spacing w:line="240" w:lineRule="auto"/>
              <w:jc w:val="left"/>
              <w:rPr>
                <w:b/>
                <w:bCs/>
                <w:sz w:val="16"/>
                <w:szCs w:val="16"/>
              </w:rPr>
            </w:pPr>
            <w:r w:rsidRPr="00FE4F6A">
              <w:rPr>
                <w:b/>
                <w:bCs/>
                <w:sz w:val="16"/>
                <w:szCs w:val="16"/>
              </w:rPr>
              <w:t>SafeHabitus</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AA27D26"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6A7D10D"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F0BCD0B" w14:textId="77777777">
            <w:pPr>
              <w:spacing w:line="240" w:lineRule="auto"/>
              <w:jc w:val="center"/>
              <w:rPr>
                <w:sz w:val="16"/>
                <w:szCs w:val="16"/>
              </w:rPr>
            </w:pPr>
            <w:r w:rsidRPr="00FE4F6A">
              <w:rPr>
                <w:sz w:val="16"/>
                <w:szCs w:val="16"/>
              </w:rPr>
              <w:t>X</w:t>
            </w:r>
          </w:p>
        </w:tc>
      </w:tr>
      <w:tr w:rsidRPr="00FE4F6A" w:rsidR="00FE4F6A" w:rsidTr="00FE4F6A" w14:paraId="13A04F78"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FFC1A82" w14:textId="77777777">
            <w:pPr>
              <w:spacing w:line="240" w:lineRule="auto"/>
              <w:jc w:val="left"/>
              <w:rPr>
                <w:b/>
                <w:bCs/>
                <w:sz w:val="16"/>
                <w:szCs w:val="16"/>
              </w:rPr>
            </w:pPr>
            <w:r w:rsidRPr="00FE4F6A">
              <w:rPr>
                <w:b/>
                <w:bCs/>
                <w:sz w:val="16"/>
                <w:szCs w:val="16"/>
              </w:rPr>
              <w:t>Services Industrial Professional and Technical Union (SIPTU)</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591D023"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5EA7934"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F3872FD" w14:textId="77777777">
            <w:pPr>
              <w:spacing w:line="240" w:lineRule="auto"/>
              <w:jc w:val="center"/>
              <w:rPr>
                <w:sz w:val="16"/>
                <w:szCs w:val="16"/>
              </w:rPr>
            </w:pPr>
            <w:r w:rsidRPr="00FE4F6A">
              <w:rPr>
                <w:sz w:val="16"/>
                <w:szCs w:val="16"/>
              </w:rPr>
              <w:t>X</w:t>
            </w:r>
          </w:p>
        </w:tc>
      </w:tr>
      <w:tr w:rsidRPr="00FE4F6A" w:rsidR="00FE4F6A" w:rsidTr="00FE4F6A" w14:paraId="4680EBA7"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815763B" w14:textId="77777777">
            <w:pPr>
              <w:spacing w:line="240" w:lineRule="auto"/>
              <w:jc w:val="left"/>
              <w:rPr>
                <w:b/>
                <w:bCs/>
                <w:sz w:val="16"/>
                <w:szCs w:val="16"/>
              </w:rPr>
            </w:pPr>
            <w:r w:rsidRPr="00FE4F6A">
              <w:rPr>
                <w:b/>
                <w:bCs/>
                <w:sz w:val="16"/>
                <w:szCs w:val="16"/>
              </w:rPr>
              <w:t>Social Justice Ireland</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A655B6C"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D711B9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73C7C7F" w14:textId="77777777">
            <w:pPr>
              <w:spacing w:line="240" w:lineRule="auto"/>
              <w:jc w:val="center"/>
              <w:rPr>
                <w:sz w:val="16"/>
                <w:szCs w:val="16"/>
              </w:rPr>
            </w:pPr>
            <w:r w:rsidRPr="00FE4F6A">
              <w:rPr>
                <w:sz w:val="16"/>
                <w:szCs w:val="16"/>
              </w:rPr>
              <w:t> </w:t>
            </w:r>
          </w:p>
        </w:tc>
      </w:tr>
      <w:tr w:rsidRPr="00FE4F6A" w:rsidR="00FE4F6A" w:rsidTr="00FE4F6A" w14:paraId="4708A339"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ADD4580" w14:textId="77777777">
            <w:pPr>
              <w:spacing w:line="240" w:lineRule="auto"/>
              <w:jc w:val="left"/>
              <w:rPr>
                <w:b/>
                <w:bCs/>
                <w:sz w:val="16"/>
                <w:szCs w:val="16"/>
              </w:rPr>
            </w:pPr>
            <w:r w:rsidRPr="00FE4F6A">
              <w:rPr>
                <w:b/>
                <w:bCs/>
                <w:sz w:val="16"/>
                <w:szCs w:val="16"/>
              </w:rPr>
              <w:t>Teagasc – Agricultural and Food Development Authority</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5C0258D"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76D7B3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E1C196F" w14:textId="77777777">
            <w:pPr>
              <w:spacing w:line="240" w:lineRule="auto"/>
              <w:jc w:val="center"/>
              <w:rPr>
                <w:sz w:val="16"/>
                <w:szCs w:val="16"/>
              </w:rPr>
            </w:pPr>
            <w:r w:rsidRPr="00FE4F6A">
              <w:rPr>
                <w:sz w:val="16"/>
                <w:szCs w:val="16"/>
              </w:rPr>
              <w:t>X</w:t>
            </w:r>
          </w:p>
        </w:tc>
      </w:tr>
      <w:tr w:rsidRPr="00FE4F6A" w:rsidR="00FE4F6A" w:rsidTr="00FE4F6A" w14:paraId="67B62D56"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16A8AC3" w14:textId="77777777">
            <w:pPr>
              <w:spacing w:line="240" w:lineRule="auto"/>
              <w:jc w:val="left"/>
              <w:rPr>
                <w:b/>
                <w:bCs/>
                <w:sz w:val="16"/>
                <w:szCs w:val="16"/>
              </w:rPr>
            </w:pPr>
            <w:r w:rsidRPr="00FE4F6A">
              <w:rPr>
                <w:b/>
                <w:bCs/>
                <w:sz w:val="16"/>
                <w:szCs w:val="16"/>
              </w:rPr>
              <w:t>Tillage Industry Ireland</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F5A3880"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336624A"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86577E9" w14:textId="77777777">
            <w:pPr>
              <w:spacing w:line="240" w:lineRule="auto"/>
              <w:jc w:val="center"/>
              <w:rPr>
                <w:sz w:val="16"/>
                <w:szCs w:val="16"/>
              </w:rPr>
            </w:pPr>
            <w:r w:rsidRPr="00FE4F6A">
              <w:rPr>
                <w:sz w:val="16"/>
                <w:szCs w:val="16"/>
              </w:rPr>
              <w:t> </w:t>
            </w:r>
          </w:p>
        </w:tc>
      </w:tr>
      <w:tr w:rsidRPr="00FE4F6A" w:rsidR="00FE4F6A" w:rsidTr="00FE4F6A" w14:paraId="45D954EA"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2F63AA5" w14:textId="77777777">
            <w:pPr>
              <w:spacing w:line="240" w:lineRule="auto"/>
              <w:jc w:val="left"/>
              <w:rPr>
                <w:b/>
                <w:bCs/>
                <w:sz w:val="16"/>
                <w:szCs w:val="16"/>
              </w:rPr>
            </w:pPr>
            <w:r w:rsidRPr="00FE4F6A">
              <w:rPr>
                <w:b/>
                <w:bCs/>
                <w:sz w:val="16"/>
                <w:szCs w:val="16"/>
              </w:rPr>
              <w:t>University College Dublin</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B34B630"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03E3F0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F03F4F6" w14:textId="77777777">
            <w:pPr>
              <w:spacing w:line="240" w:lineRule="auto"/>
              <w:jc w:val="center"/>
              <w:rPr>
                <w:sz w:val="16"/>
                <w:szCs w:val="16"/>
              </w:rPr>
            </w:pPr>
            <w:r w:rsidRPr="00FE4F6A">
              <w:rPr>
                <w:sz w:val="16"/>
                <w:szCs w:val="16"/>
              </w:rPr>
              <w:t> </w:t>
            </w:r>
          </w:p>
        </w:tc>
      </w:tr>
      <w:tr w:rsidRPr="00FE4F6A" w:rsidR="00FE4F6A" w:rsidTr="00FE4F6A" w14:paraId="58085CEE"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3D9B5CCA" w14:textId="77777777">
            <w:pPr>
              <w:spacing w:line="240" w:lineRule="auto"/>
              <w:jc w:val="left"/>
              <w:rPr>
                <w:b/>
                <w:bCs/>
                <w:sz w:val="16"/>
                <w:szCs w:val="16"/>
                <w:lang w:val="it-IT"/>
              </w:rPr>
            </w:pPr>
            <w:r w:rsidRPr="009E354E">
              <w:rPr>
                <w:b/>
                <w:bCs/>
                <w:sz w:val="16"/>
                <w:szCs w:val="16"/>
                <w:lang w:val="it-IT"/>
              </w:rPr>
              <w:t>Agenzia per le Erogazioni in Agricoltura (AGEA)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C438BAD"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6521A9B"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6D36CF8" w14:textId="77777777">
            <w:pPr>
              <w:spacing w:line="240" w:lineRule="auto"/>
              <w:jc w:val="center"/>
              <w:rPr>
                <w:sz w:val="16"/>
                <w:szCs w:val="16"/>
              </w:rPr>
            </w:pPr>
            <w:r w:rsidRPr="00FE4F6A">
              <w:rPr>
                <w:sz w:val="16"/>
                <w:szCs w:val="16"/>
              </w:rPr>
              <w:t>X</w:t>
            </w:r>
          </w:p>
        </w:tc>
      </w:tr>
      <w:tr w:rsidRPr="00FE4F6A" w:rsidR="00FE4F6A" w:rsidTr="00FE4F6A" w14:paraId="01FBCE10"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3E1F372" w14:textId="77777777">
            <w:pPr>
              <w:spacing w:line="240" w:lineRule="auto"/>
              <w:jc w:val="left"/>
              <w:rPr>
                <w:b/>
                <w:bCs/>
                <w:sz w:val="16"/>
                <w:szCs w:val="16"/>
              </w:rPr>
            </w:pPr>
            <w:r w:rsidRPr="00FE4F6A">
              <w:rPr>
                <w:b/>
                <w:bCs/>
                <w:sz w:val="16"/>
                <w:szCs w:val="16"/>
              </w:rPr>
              <w:t>Aiab Veneto</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E454637"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2A371B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34F3D9F" w14:textId="77777777">
            <w:pPr>
              <w:spacing w:line="240" w:lineRule="auto"/>
              <w:jc w:val="center"/>
              <w:rPr>
                <w:sz w:val="16"/>
                <w:szCs w:val="16"/>
              </w:rPr>
            </w:pPr>
            <w:r w:rsidRPr="00FE4F6A">
              <w:rPr>
                <w:sz w:val="16"/>
                <w:szCs w:val="16"/>
              </w:rPr>
              <w:t> </w:t>
            </w:r>
          </w:p>
        </w:tc>
      </w:tr>
      <w:tr w:rsidRPr="00FE4F6A" w:rsidR="00FE4F6A" w:rsidTr="00FE4F6A" w14:paraId="1CADEAAD"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9E354E" w:rsidR="00FE4F6A" w:rsidP="00FE4F6A" w:rsidRDefault="00FE4F6A" w14:paraId="341CF25D" w14:textId="77777777">
            <w:pPr>
              <w:spacing w:line="240" w:lineRule="auto"/>
              <w:jc w:val="left"/>
              <w:rPr>
                <w:b/>
                <w:bCs/>
                <w:sz w:val="16"/>
                <w:szCs w:val="16"/>
                <w:lang w:val="it-IT"/>
              </w:rPr>
            </w:pPr>
            <w:r w:rsidRPr="009E354E">
              <w:rPr>
                <w:b/>
                <w:bCs/>
                <w:sz w:val="16"/>
                <w:szCs w:val="16"/>
                <w:lang w:val="it-IT"/>
              </w:rPr>
              <w:t>Associazione Generale Cooperative Italiane (AGCI)</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58A9641"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0B31C7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25908A8" w14:textId="77777777">
            <w:pPr>
              <w:spacing w:line="240" w:lineRule="auto"/>
              <w:jc w:val="center"/>
              <w:rPr>
                <w:sz w:val="16"/>
                <w:szCs w:val="16"/>
              </w:rPr>
            </w:pPr>
            <w:r w:rsidRPr="00FE4F6A">
              <w:rPr>
                <w:sz w:val="16"/>
                <w:szCs w:val="16"/>
              </w:rPr>
              <w:t> </w:t>
            </w:r>
          </w:p>
        </w:tc>
      </w:tr>
      <w:tr w:rsidRPr="00FE4F6A" w:rsidR="00FE4F6A" w:rsidTr="00FE4F6A" w14:paraId="4A013AB1"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5710B9ED" w14:textId="77777777">
            <w:pPr>
              <w:spacing w:line="240" w:lineRule="auto"/>
              <w:jc w:val="left"/>
              <w:rPr>
                <w:b/>
                <w:bCs/>
                <w:sz w:val="16"/>
                <w:szCs w:val="16"/>
                <w:lang w:val="it-IT"/>
              </w:rPr>
            </w:pPr>
            <w:r w:rsidRPr="009E354E">
              <w:rPr>
                <w:b/>
                <w:bCs/>
                <w:sz w:val="16"/>
                <w:szCs w:val="16"/>
                <w:lang w:val="it-IT"/>
              </w:rPr>
              <w:t>Associazione Nazionale tra I Produttori di Alimenti Zooteenici (ASSALZOO)</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7B99316"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54C929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5A0EF18" w14:textId="77777777">
            <w:pPr>
              <w:spacing w:line="240" w:lineRule="auto"/>
              <w:jc w:val="center"/>
              <w:rPr>
                <w:sz w:val="16"/>
                <w:szCs w:val="16"/>
              </w:rPr>
            </w:pPr>
            <w:r w:rsidRPr="00FE4F6A">
              <w:rPr>
                <w:sz w:val="16"/>
                <w:szCs w:val="16"/>
              </w:rPr>
              <w:t>X</w:t>
            </w:r>
          </w:p>
        </w:tc>
      </w:tr>
      <w:tr w:rsidRPr="00FE4F6A" w:rsidR="00FE4F6A" w:rsidTr="00FE4F6A" w14:paraId="63E4791B"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FE4F6A" w:rsidR="00FE4F6A" w:rsidP="00FE4F6A" w:rsidRDefault="00FE4F6A" w14:paraId="2C358360" w14:textId="77777777">
            <w:pPr>
              <w:spacing w:line="240" w:lineRule="auto"/>
              <w:jc w:val="left"/>
              <w:rPr>
                <w:b/>
                <w:bCs/>
                <w:sz w:val="16"/>
                <w:szCs w:val="16"/>
              </w:rPr>
            </w:pPr>
            <w:r w:rsidRPr="00FE4F6A">
              <w:rPr>
                <w:b/>
                <w:bCs/>
                <w:sz w:val="16"/>
                <w:szCs w:val="16"/>
              </w:rPr>
              <w:t xml:space="preserve">Az Agricola Miglio Alberto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BFDC302"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12EE1F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EA0A4F1" w14:textId="77777777">
            <w:pPr>
              <w:spacing w:line="240" w:lineRule="auto"/>
              <w:jc w:val="center"/>
              <w:rPr>
                <w:sz w:val="16"/>
                <w:szCs w:val="16"/>
              </w:rPr>
            </w:pPr>
            <w:r w:rsidRPr="00FE4F6A">
              <w:rPr>
                <w:sz w:val="16"/>
                <w:szCs w:val="16"/>
              </w:rPr>
              <w:t> </w:t>
            </w:r>
          </w:p>
        </w:tc>
      </w:tr>
      <w:tr w:rsidRPr="00FE4F6A" w:rsidR="00FE4F6A" w:rsidTr="00FE4F6A" w14:paraId="4ECEAB69"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4F06EC8E" w14:textId="77777777">
            <w:pPr>
              <w:spacing w:line="240" w:lineRule="auto"/>
              <w:jc w:val="left"/>
              <w:rPr>
                <w:b/>
                <w:bCs/>
                <w:sz w:val="16"/>
                <w:szCs w:val="16"/>
                <w:lang w:val="it-IT"/>
              </w:rPr>
            </w:pPr>
            <w:r w:rsidRPr="009E354E">
              <w:rPr>
                <w:b/>
                <w:bCs/>
                <w:sz w:val="16"/>
                <w:szCs w:val="16"/>
                <w:lang w:val="it-IT"/>
              </w:rPr>
              <w:t>Coldiretti – Centro Assistenza Agricola CAA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7ADE511"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539A314"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F32114E" w14:textId="77777777">
            <w:pPr>
              <w:spacing w:line="240" w:lineRule="auto"/>
              <w:jc w:val="center"/>
              <w:rPr>
                <w:sz w:val="16"/>
                <w:szCs w:val="16"/>
              </w:rPr>
            </w:pPr>
            <w:r w:rsidRPr="00FE4F6A">
              <w:rPr>
                <w:sz w:val="16"/>
                <w:szCs w:val="16"/>
              </w:rPr>
              <w:t>X</w:t>
            </w:r>
          </w:p>
        </w:tc>
      </w:tr>
      <w:tr w:rsidRPr="00FE4F6A" w:rsidR="00FE4F6A" w:rsidTr="00FE4F6A" w14:paraId="281F8D81"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992BF52" w14:textId="77777777">
            <w:pPr>
              <w:spacing w:line="240" w:lineRule="auto"/>
              <w:jc w:val="left"/>
              <w:rPr>
                <w:b/>
                <w:bCs/>
                <w:sz w:val="16"/>
                <w:szCs w:val="16"/>
              </w:rPr>
            </w:pPr>
            <w:r w:rsidRPr="00FE4F6A">
              <w:rPr>
                <w:b/>
                <w:bCs/>
                <w:sz w:val="16"/>
                <w:szCs w:val="16"/>
              </w:rPr>
              <w:t xml:space="preserve">Confagricoltura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DC2A75F"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F9BC7A4"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646E081" w14:textId="77777777">
            <w:pPr>
              <w:spacing w:line="240" w:lineRule="auto"/>
              <w:jc w:val="center"/>
              <w:rPr>
                <w:sz w:val="16"/>
                <w:szCs w:val="16"/>
              </w:rPr>
            </w:pPr>
            <w:r w:rsidRPr="00FE4F6A">
              <w:rPr>
                <w:sz w:val="16"/>
                <w:szCs w:val="16"/>
              </w:rPr>
              <w:t>X</w:t>
            </w:r>
          </w:p>
        </w:tc>
      </w:tr>
      <w:tr w:rsidRPr="00FE4F6A" w:rsidR="00FE4F6A" w:rsidTr="00FE4F6A" w14:paraId="5B531324"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D846321" w14:textId="77777777">
            <w:pPr>
              <w:spacing w:line="240" w:lineRule="auto"/>
              <w:jc w:val="left"/>
              <w:rPr>
                <w:b/>
                <w:bCs/>
                <w:sz w:val="16"/>
                <w:szCs w:val="16"/>
              </w:rPr>
            </w:pPr>
            <w:r w:rsidRPr="00FE4F6A">
              <w:rPr>
                <w:b/>
                <w:bCs/>
                <w:sz w:val="16"/>
                <w:szCs w:val="16"/>
              </w:rPr>
              <w:t>Confagricoltura Donna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ADBDDF4"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FDEA1E0"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AF4C5BF" w14:textId="77777777">
            <w:pPr>
              <w:spacing w:line="240" w:lineRule="auto"/>
              <w:jc w:val="center"/>
              <w:rPr>
                <w:sz w:val="16"/>
                <w:szCs w:val="16"/>
              </w:rPr>
            </w:pPr>
            <w:r w:rsidRPr="00FE4F6A">
              <w:rPr>
                <w:sz w:val="16"/>
                <w:szCs w:val="16"/>
              </w:rPr>
              <w:t>X</w:t>
            </w:r>
          </w:p>
        </w:tc>
      </w:tr>
      <w:tr w:rsidRPr="00FE4F6A" w:rsidR="00FE4F6A" w:rsidTr="00FE4F6A" w14:paraId="39B41E91"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D12355B" w14:textId="77777777">
            <w:pPr>
              <w:spacing w:line="240" w:lineRule="auto"/>
              <w:jc w:val="left"/>
              <w:rPr>
                <w:b/>
                <w:bCs/>
                <w:sz w:val="16"/>
                <w:szCs w:val="16"/>
              </w:rPr>
            </w:pPr>
            <w:r w:rsidRPr="00FE4F6A">
              <w:rPr>
                <w:b/>
                <w:bCs/>
                <w:sz w:val="16"/>
                <w:szCs w:val="16"/>
              </w:rPr>
              <w:t>Confagricoltura Giovani</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E959F66"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D1106DD"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1411AF7" w14:textId="77777777">
            <w:pPr>
              <w:spacing w:line="240" w:lineRule="auto"/>
              <w:jc w:val="center"/>
              <w:rPr>
                <w:sz w:val="16"/>
                <w:szCs w:val="16"/>
              </w:rPr>
            </w:pPr>
            <w:r w:rsidRPr="00FE4F6A">
              <w:rPr>
                <w:sz w:val="16"/>
                <w:szCs w:val="16"/>
              </w:rPr>
              <w:t>X</w:t>
            </w:r>
          </w:p>
        </w:tc>
      </w:tr>
      <w:tr w:rsidRPr="00FE4F6A" w:rsidR="00FE4F6A" w:rsidTr="00FE4F6A" w14:paraId="5E51D961" w14:textId="77777777">
        <w:trPr>
          <w:trHeight w:val="255"/>
        </w:trPr>
        <w:tc>
          <w:tcPr>
            <w:tcW w:w="4957" w:type="dxa"/>
            <w:tcBorders>
              <w:top w:val="single" w:color="auto" w:sz="4" w:space="0"/>
              <w:left w:val="single" w:color="auto" w:sz="4" w:space="0"/>
              <w:bottom w:val="single" w:color="auto" w:sz="4" w:space="0"/>
              <w:right w:val="single" w:color="auto" w:sz="4" w:space="0"/>
            </w:tcBorders>
            <w:noWrap/>
            <w:vAlign w:val="center"/>
            <w:hideMark/>
          </w:tcPr>
          <w:p w:rsidRPr="00FE4F6A" w:rsidR="00FE4F6A" w:rsidP="00FE4F6A" w:rsidRDefault="00FE4F6A" w14:paraId="4E057A4A" w14:textId="77777777">
            <w:pPr>
              <w:spacing w:line="240" w:lineRule="auto"/>
              <w:jc w:val="left"/>
              <w:rPr>
                <w:b/>
                <w:bCs/>
                <w:sz w:val="16"/>
                <w:szCs w:val="16"/>
              </w:rPr>
            </w:pPr>
            <w:r w:rsidRPr="00FE4F6A">
              <w:rPr>
                <w:b/>
                <w:bCs/>
                <w:sz w:val="16"/>
                <w:szCs w:val="16"/>
              </w:rPr>
              <w:t>Confagricoltura Lombardia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331577A"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6F5C10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CFC18D8" w14:textId="77777777">
            <w:pPr>
              <w:spacing w:line="240" w:lineRule="auto"/>
              <w:jc w:val="center"/>
              <w:rPr>
                <w:sz w:val="16"/>
                <w:szCs w:val="16"/>
              </w:rPr>
            </w:pPr>
            <w:r w:rsidRPr="00FE4F6A">
              <w:rPr>
                <w:sz w:val="16"/>
                <w:szCs w:val="16"/>
              </w:rPr>
              <w:t> </w:t>
            </w:r>
          </w:p>
        </w:tc>
      </w:tr>
      <w:tr w:rsidRPr="00FE4F6A" w:rsidR="00FE4F6A" w:rsidTr="00FE4F6A" w14:paraId="362778C5" w14:textId="77777777">
        <w:trPr>
          <w:trHeight w:val="450"/>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50D3FF3" w14:textId="77777777">
            <w:pPr>
              <w:spacing w:line="240" w:lineRule="auto"/>
              <w:jc w:val="left"/>
              <w:rPr>
                <w:b/>
                <w:bCs/>
                <w:sz w:val="16"/>
                <w:szCs w:val="16"/>
              </w:rPr>
            </w:pPr>
            <w:r w:rsidRPr="00FE4F6A">
              <w:rPr>
                <w:b/>
                <w:bCs/>
                <w:sz w:val="16"/>
                <w:szCs w:val="16"/>
              </w:rPr>
              <w:t>Confartigianato Imprese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85AFB5B"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569C71A"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607D948" w14:textId="77777777">
            <w:pPr>
              <w:spacing w:line="240" w:lineRule="auto"/>
              <w:jc w:val="center"/>
              <w:rPr>
                <w:sz w:val="16"/>
                <w:szCs w:val="16"/>
              </w:rPr>
            </w:pPr>
            <w:r w:rsidRPr="00FE4F6A">
              <w:rPr>
                <w:sz w:val="16"/>
                <w:szCs w:val="16"/>
              </w:rPr>
              <w:t>*written contribution</w:t>
            </w:r>
          </w:p>
        </w:tc>
      </w:tr>
      <w:tr w:rsidRPr="00FE4F6A" w:rsidR="00FE4F6A" w:rsidTr="00FE4F6A" w14:paraId="1FE4543C"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35100B3" w14:textId="77777777">
            <w:pPr>
              <w:spacing w:line="240" w:lineRule="auto"/>
              <w:jc w:val="left"/>
              <w:rPr>
                <w:b/>
                <w:bCs/>
                <w:sz w:val="16"/>
                <w:szCs w:val="16"/>
              </w:rPr>
            </w:pPr>
            <w:r w:rsidRPr="00FE4F6A">
              <w:rPr>
                <w:b/>
                <w:bCs/>
                <w:sz w:val="16"/>
                <w:szCs w:val="16"/>
              </w:rPr>
              <w:t>Confcooperative Fedagripesca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594926A"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FC1DFF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BBA29DA" w14:textId="77777777">
            <w:pPr>
              <w:spacing w:line="240" w:lineRule="auto"/>
              <w:jc w:val="center"/>
              <w:rPr>
                <w:sz w:val="16"/>
                <w:szCs w:val="16"/>
              </w:rPr>
            </w:pPr>
            <w:r w:rsidRPr="00FE4F6A">
              <w:rPr>
                <w:sz w:val="16"/>
                <w:szCs w:val="16"/>
              </w:rPr>
              <w:t>X</w:t>
            </w:r>
          </w:p>
        </w:tc>
      </w:tr>
      <w:tr w:rsidRPr="00FE4F6A" w:rsidR="00FE4F6A" w:rsidTr="00FE4F6A" w14:paraId="30938D82" w14:textId="77777777">
        <w:trPr>
          <w:trHeight w:val="450"/>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15803294" w14:textId="77777777">
            <w:pPr>
              <w:spacing w:line="240" w:lineRule="auto"/>
              <w:jc w:val="left"/>
              <w:rPr>
                <w:b/>
                <w:bCs/>
                <w:sz w:val="16"/>
                <w:szCs w:val="16"/>
                <w:lang w:val="it-IT"/>
              </w:rPr>
            </w:pPr>
            <w:r w:rsidRPr="009E354E">
              <w:rPr>
                <w:b/>
                <w:bCs/>
                <w:sz w:val="16"/>
                <w:szCs w:val="16"/>
                <w:lang w:val="it-IT"/>
              </w:rPr>
              <w:t>Consiglio Nazionale Dell' Economia E Del Lavoro</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22114C1"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A262AC5"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543AEBF" w14:textId="77777777">
            <w:pPr>
              <w:spacing w:line="240" w:lineRule="auto"/>
              <w:jc w:val="center"/>
              <w:rPr>
                <w:sz w:val="16"/>
                <w:szCs w:val="16"/>
              </w:rPr>
            </w:pPr>
            <w:r w:rsidRPr="00FE4F6A">
              <w:rPr>
                <w:sz w:val="16"/>
                <w:szCs w:val="16"/>
              </w:rPr>
              <w:t>*written contribution</w:t>
            </w:r>
          </w:p>
        </w:tc>
      </w:tr>
      <w:tr w:rsidRPr="00FE4F6A" w:rsidR="00FE4F6A" w:rsidTr="00FE4F6A" w14:paraId="5A6E29CD" w14:textId="77777777">
        <w:trPr>
          <w:trHeight w:val="255"/>
        </w:trPr>
        <w:tc>
          <w:tcPr>
            <w:tcW w:w="4957" w:type="dxa"/>
            <w:tcBorders>
              <w:top w:val="single" w:color="auto" w:sz="4" w:space="0"/>
              <w:left w:val="single" w:color="auto" w:sz="4" w:space="0"/>
              <w:bottom w:val="single" w:color="auto" w:sz="4" w:space="0"/>
              <w:right w:val="single" w:color="auto" w:sz="4" w:space="0"/>
            </w:tcBorders>
            <w:noWrap/>
            <w:vAlign w:val="center"/>
            <w:hideMark/>
          </w:tcPr>
          <w:p w:rsidRPr="00FE4F6A" w:rsidR="00FE4F6A" w:rsidP="00FE4F6A" w:rsidRDefault="00FE4F6A" w14:paraId="27A88FF1" w14:textId="77777777">
            <w:pPr>
              <w:spacing w:line="240" w:lineRule="auto"/>
              <w:jc w:val="left"/>
              <w:rPr>
                <w:b/>
                <w:bCs/>
                <w:sz w:val="16"/>
                <w:szCs w:val="16"/>
              </w:rPr>
            </w:pPr>
            <w:r w:rsidRPr="00FE4F6A">
              <w:rPr>
                <w:b/>
                <w:bCs/>
                <w:sz w:val="16"/>
                <w:szCs w:val="16"/>
              </w:rPr>
              <w:t>Fedagromercati-Confcommercio</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8A6D09E"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29DFC7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1EC1F01" w14:textId="77777777">
            <w:pPr>
              <w:spacing w:line="240" w:lineRule="auto"/>
              <w:jc w:val="center"/>
              <w:rPr>
                <w:sz w:val="16"/>
                <w:szCs w:val="16"/>
              </w:rPr>
            </w:pPr>
            <w:r w:rsidRPr="00FE4F6A">
              <w:rPr>
                <w:sz w:val="16"/>
                <w:szCs w:val="16"/>
              </w:rPr>
              <w:t> </w:t>
            </w:r>
          </w:p>
        </w:tc>
      </w:tr>
      <w:tr w:rsidRPr="00FE4F6A" w:rsidR="00FE4F6A" w:rsidTr="00FE4F6A" w14:paraId="1A91ACB9"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4F469667" w14:textId="77777777">
            <w:pPr>
              <w:spacing w:line="240" w:lineRule="auto"/>
              <w:jc w:val="left"/>
              <w:rPr>
                <w:b/>
                <w:bCs/>
                <w:sz w:val="16"/>
                <w:szCs w:val="16"/>
                <w:lang w:val="it-IT"/>
              </w:rPr>
            </w:pPr>
            <w:r w:rsidRPr="009E354E">
              <w:rPr>
                <w:b/>
                <w:bCs/>
                <w:sz w:val="16"/>
                <w:szCs w:val="16"/>
                <w:lang w:val="it-IT"/>
              </w:rPr>
              <w:t>Federazione Agricola Alimentare Ambientale Industriale Italiana (FAI - CISL)</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204C60E"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C2F02B7"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2881B71" w14:textId="77777777">
            <w:pPr>
              <w:spacing w:line="240" w:lineRule="auto"/>
              <w:jc w:val="center"/>
              <w:rPr>
                <w:sz w:val="16"/>
                <w:szCs w:val="16"/>
              </w:rPr>
            </w:pPr>
            <w:r w:rsidRPr="00FE4F6A">
              <w:rPr>
                <w:sz w:val="16"/>
                <w:szCs w:val="16"/>
              </w:rPr>
              <w:t>X</w:t>
            </w:r>
          </w:p>
        </w:tc>
      </w:tr>
      <w:tr w:rsidRPr="00FE4F6A" w:rsidR="00FE4F6A" w:rsidTr="00FE4F6A" w14:paraId="21B5AB13"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619BF38C" w14:textId="77777777">
            <w:pPr>
              <w:spacing w:line="240" w:lineRule="auto"/>
              <w:jc w:val="left"/>
              <w:rPr>
                <w:b/>
                <w:bCs/>
                <w:sz w:val="16"/>
                <w:szCs w:val="16"/>
                <w:lang w:val="it-IT"/>
              </w:rPr>
            </w:pPr>
            <w:r w:rsidRPr="009E354E">
              <w:rPr>
                <w:b/>
                <w:bCs/>
                <w:sz w:val="16"/>
                <w:szCs w:val="16"/>
                <w:lang w:val="it-IT"/>
              </w:rPr>
              <w:t>Federazione Lavoratori Agroindustria (FLAI-CGIL)</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6DB207F"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F7A6B6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677EC6B" w14:textId="77777777">
            <w:pPr>
              <w:spacing w:line="240" w:lineRule="auto"/>
              <w:jc w:val="center"/>
              <w:rPr>
                <w:sz w:val="16"/>
                <w:szCs w:val="16"/>
              </w:rPr>
            </w:pPr>
            <w:r w:rsidRPr="00FE4F6A">
              <w:rPr>
                <w:sz w:val="16"/>
                <w:szCs w:val="16"/>
              </w:rPr>
              <w:t>X</w:t>
            </w:r>
          </w:p>
        </w:tc>
      </w:tr>
      <w:tr w:rsidRPr="00FE4F6A" w:rsidR="00FE4F6A" w:rsidTr="00FE4F6A" w14:paraId="32AD8AEE"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5170C873" w14:textId="77777777">
            <w:pPr>
              <w:spacing w:line="240" w:lineRule="auto"/>
              <w:jc w:val="left"/>
              <w:rPr>
                <w:b/>
                <w:bCs/>
                <w:sz w:val="16"/>
                <w:szCs w:val="16"/>
                <w:lang w:val="it-IT"/>
              </w:rPr>
            </w:pPr>
            <w:r w:rsidRPr="009E354E">
              <w:rPr>
                <w:b/>
                <w:bCs/>
                <w:sz w:val="16"/>
                <w:szCs w:val="16"/>
                <w:lang w:val="it-IT"/>
              </w:rPr>
              <w:t>Federazione Nazionale degli Operatori all'Ingrosso Agro-Floro-Ittico-Alimentari</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EC6C7BB"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AE9369C"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FE0EB3E" w14:textId="77777777">
            <w:pPr>
              <w:spacing w:line="240" w:lineRule="auto"/>
              <w:jc w:val="center"/>
              <w:rPr>
                <w:sz w:val="16"/>
                <w:szCs w:val="16"/>
              </w:rPr>
            </w:pPr>
            <w:r w:rsidRPr="00FE4F6A">
              <w:rPr>
                <w:sz w:val="16"/>
                <w:szCs w:val="16"/>
              </w:rPr>
              <w:t>X</w:t>
            </w:r>
          </w:p>
        </w:tc>
      </w:tr>
      <w:tr w:rsidRPr="00FE4F6A" w:rsidR="00FE4F6A" w:rsidTr="00FE4F6A" w14:paraId="2B0543A8" w14:textId="77777777">
        <w:trPr>
          <w:trHeight w:val="255"/>
        </w:trPr>
        <w:tc>
          <w:tcPr>
            <w:tcW w:w="4957" w:type="dxa"/>
            <w:tcBorders>
              <w:top w:val="single" w:color="auto" w:sz="4" w:space="0"/>
              <w:left w:val="single" w:color="auto" w:sz="4" w:space="0"/>
              <w:bottom w:val="single" w:color="auto" w:sz="4" w:space="0"/>
              <w:right w:val="single" w:color="auto" w:sz="4" w:space="0"/>
            </w:tcBorders>
            <w:noWrap/>
            <w:vAlign w:val="center"/>
            <w:hideMark/>
          </w:tcPr>
          <w:p w:rsidRPr="00FE4F6A" w:rsidR="00FE4F6A" w:rsidP="00FE4F6A" w:rsidRDefault="00FE4F6A" w14:paraId="46B7AB65" w14:textId="77777777">
            <w:pPr>
              <w:spacing w:line="240" w:lineRule="auto"/>
              <w:jc w:val="left"/>
              <w:rPr>
                <w:b/>
                <w:bCs/>
                <w:sz w:val="16"/>
                <w:szCs w:val="16"/>
              </w:rPr>
            </w:pPr>
            <w:r w:rsidRPr="00FE4F6A">
              <w:rPr>
                <w:b/>
                <w:bCs/>
                <w:sz w:val="16"/>
                <w:szCs w:val="16"/>
              </w:rPr>
              <w:t>Filiera Futura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F3720DB"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0F418E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F6BF0E4" w14:textId="77777777">
            <w:pPr>
              <w:spacing w:line="240" w:lineRule="auto"/>
              <w:jc w:val="center"/>
              <w:rPr>
                <w:sz w:val="16"/>
                <w:szCs w:val="16"/>
              </w:rPr>
            </w:pPr>
            <w:r w:rsidRPr="00FE4F6A">
              <w:rPr>
                <w:sz w:val="16"/>
                <w:szCs w:val="16"/>
              </w:rPr>
              <w:t>X</w:t>
            </w:r>
          </w:p>
        </w:tc>
      </w:tr>
      <w:tr w:rsidRPr="00FE4F6A" w:rsidR="00FE4F6A" w:rsidTr="00FE4F6A" w14:paraId="4AF9909A"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FE4F6A" w:rsidR="00FE4F6A" w:rsidP="00FE4F6A" w:rsidRDefault="00FE4F6A" w14:paraId="04013BEF" w14:textId="77777777">
            <w:pPr>
              <w:spacing w:line="240" w:lineRule="auto"/>
              <w:jc w:val="left"/>
              <w:rPr>
                <w:b/>
                <w:bCs/>
                <w:sz w:val="16"/>
                <w:szCs w:val="16"/>
              </w:rPr>
            </w:pPr>
            <w:r w:rsidRPr="00FE4F6A">
              <w:rPr>
                <w:b/>
                <w:bCs/>
                <w:sz w:val="16"/>
                <w:szCs w:val="16"/>
              </w:rPr>
              <w:t xml:space="preserve">Italia Ortofrutta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E64E045"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EFC837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84D5D19" w14:textId="77777777">
            <w:pPr>
              <w:spacing w:line="240" w:lineRule="auto"/>
              <w:jc w:val="center"/>
              <w:rPr>
                <w:sz w:val="16"/>
                <w:szCs w:val="16"/>
              </w:rPr>
            </w:pPr>
            <w:r w:rsidRPr="00FE4F6A">
              <w:rPr>
                <w:sz w:val="16"/>
                <w:szCs w:val="16"/>
              </w:rPr>
              <w:t>X</w:t>
            </w:r>
          </w:p>
        </w:tc>
      </w:tr>
      <w:tr w:rsidRPr="00FE4F6A" w:rsidR="00FE4F6A" w:rsidTr="00FE4F6A" w14:paraId="22AB6DF1"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32D3BFC" w14:textId="77777777">
            <w:pPr>
              <w:spacing w:line="240" w:lineRule="auto"/>
              <w:jc w:val="left"/>
              <w:rPr>
                <w:b/>
                <w:bCs/>
                <w:sz w:val="16"/>
                <w:szCs w:val="16"/>
              </w:rPr>
            </w:pPr>
            <w:r w:rsidRPr="00FE4F6A">
              <w:rPr>
                <w:b/>
                <w:bCs/>
                <w:sz w:val="16"/>
                <w:szCs w:val="16"/>
              </w:rPr>
              <w:t>Società Agricola Dante</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9631CCB"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A548750"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7D7F3A9" w14:textId="77777777">
            <w:pPr>
              <w:spacing w:line="240" w:lineRule="auto"/>
              <w:jc w:val="center"/>
              <w:rPr>
                <w:sz w:val="16"/>
                <w:szCs w:val="16"/>
              </w:rPr>
            </w:pPr>
            <w:r w:rsidRPr="00FE4F6A">
              <w:rPr>
                <w:sz w:val="16"/>
                <w:szCs w:val="16"/>
              </w:rPr>
              <w:t> </w:t>
            </w:r>
          </w:p>
        </w:tc>
      </w:tr>
      <w:tr w:rsidRPr="00FE4F6A" w:rsidR="00FE4F6A" w:rsidTr="00FE4F6A" w14:paraId="5AACAC7C"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25A57E56" w14:textId="77777777">
            <w:pPr>
              <w:spacing w:line="240" w:lineRule="auto"/>
              <w:jc w:val="left"/>
              <w:rPr>
                <w:b/>
                <w:bCs/>
                <w:sz w:val="16"/>
                <w:szCs w:val="16"/>
                <w:lang w:val="it-IT"/>
              </w:rPr>
            </w:pPr>
            <w:r w:rsidRPr="009E354E">
              <w:rPr>
                <w:b/>
                <w:bCs/>
                <w:sz w:val="16"/>
                <w:szCs w:val="16"/>
                <w:lang w:val="it-IT"/>
              </w:rPr>
              <w:t>Unicarve Associazione Produttori Carni Bovine - Head Office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8EC5D2B"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EBF0FB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2CBACB1" w14:textId="77777777">
            <w:pPr>
              <w:spacing w:line="240" w:lineRule="auto"/>
              <w:jc w:val="center"/>
              <w:rPr>
                <w:sz w:val="16"/>
                <w:szCs w:val="16"/>
              </w:rPr>
            </w:pPr>
            <w:r w:rsidRPr="00FE4F6A">
              <w:rPr>
                <w:sz w:val="16"/>
                <w:szCs w:val="16"/>
              </w:rPr>
              <w:t>X</w:t>
            </w:r>
          </w:p>
        </w:tc>
      </w:tr>
      <w:tr w:rsidRPr="00FE4F6A" w:rsidR="00FE4F6A" w:rsidTr="00FE4F6A" w14:paraId="1BFC2817" w14:textId="77777777">
        <w:trPr>
          <w:trHeight w:val="420"/>
        </w:trPr>
        <w:tc>
          <w:tcPr>
            <w:tcW w:w="4957" w:type="dxa"/>
            <w:tcBorders>
              <w:top w:val="single" w:color="auto" w:sz="4" w:space="0"/>
              <w:left w:val="single" w:color="auto" w:sz="4" w:space="0"/>
              <w:bottom w:val="single" w:color="auto" w:sz="4" w:space="0"/>
              <w:right w:val="single" w:color="auto" w:sz="4" w:space="0"/>
            </w:tcBorders>
            <w:vAlign w:val="center"/>
            <w:hideMark/>
          </w:tcPr>
          <w:p w:rsidRPr="00674505" w:rsidR="00FE4F6A" w:rsidP="00FE4F6A" w:rsidRDefault="00FE4F6A" w14:paraId="2D61F501" w14:textId="77777777">
            <w:pPr>
              <w:spacing w:line="240" w:lineRule="auto"/>
              <w:jc w:val="left"/>
              <w:rPr>
                <w:b/>
                <w:bCs/>
                <w:sz w:val="16"/>
                <w:szCs w:val="16"/>
                <w:lang w:val="it-IT"/>
              </w:rPr>
            </w:pPr>
            <w:r w:rsidRPr="00674505">
              <w:rPr>
                <w:b/>
                <w:bCs/>
                <w:sz w:val="16"/>
                <w:szCs w:val="16"/>
                <w:lang w:val="it-IT"/>
              </w:rPr>
              <w:t>Unicarve Associazione Produttori Carni Bovine - Technical Assistance and Consulting Department</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200FDAF"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B10DFA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16071D7" w14:textId="77777777">
            <w:pPr>
              <w:spacing w:line="240" w:lineRule="auto"/>
              <w:jc w:val="center"/>
              <w:rPr>
                <w:sz w:val="16"/>
                <w:szCs w:val="16"/>
              </w:rPr>
            </w:pPr>
            <w:r w:rsidRPr="00FE4F6A">
              <w:rPr>
                <w:sz w:val="16"/>
                <w:szCs w:val="16"/>
              </w:rPr>
              <w:t> </w:t>
            </w:r>
          </w:p>
        </w:tc>
      </w:tr>
      <w:tr w:rsidRPr="00FE4F6A" w:rsidR="00FE4F6A" w:rsidTr="00FE4F6A" w14:paraId="6E570CFF"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39AABE2" w14:textId="77777777">
            <w:pPr>
              <w:spacing w:line="240" w:lineRule="auto"/>
              <w:jc w:val="left"/>
              <w:rPr>
                <w:b/>
                <w:bCs/>
                <w:sz w:val="16"/>
                <w:szCs w:val="16"/>
              </w:rPr>
            </w:pPr>
            <w:r w:rsidRPr="00FE4F6A">
              <w:rPr>
                <w:b/>
                <w:bCs/>
                <w:sz w:val="16"/>
                <w:szCs w:val="16"/>
              </w:rPr>
              <w:t>Union Alimentari</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FC0D96A"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46188F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CCFE37E" w14:textId="77777777">
            <w:pPr>
              <w:spacing w:line="240" w:lineRule="auto"/>
              <w:jc w:val="center"/>
              <w:rPr>
                <w:sz w:val="16"/>
                <w:szCs w:val="16"/>
              </w:rPr>
            </w:pPr>
            <w:r w:rsidRPr="00FE4F6A">
              <w:rPr>
                <w:sz w:val="16"/>
                <w:szCs w:val="16"/>
              </w:rPr>
              <w:t> </w:t>
            </w:r>
          </w:p>
        </w:tc>
      </w:tr>
      <w:tr w:rsidRPr="00FE4F6A" w:rsidR="00FE4F6A" w:rsidTr="00FE4F6A" w14:paraId="5875A90F"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1C9A83A2" w14:textId="77777777">
            <w:pPr>
              <w:spacing w:line="240" w:lineRule="auto"/>
              <w:jc w:val="left"/>
              <w:rPr>
                <w:b/>
                <w:bCs/>
                <w:sz w:val="16"/>
                <w:szCs w:val="16"/>
                <w:lang w:val="it-IT"/>
              </w:rPr>
            </w:pPr>
            <w:r w:rsidRPr="009E354E">
              <w:rPr>
                <w:b/>
                <w:bCs/>
                <w:sz w:val="16"/>
                <w:szCs w:val="16"/>
                <w:lang w:val="it-IT"/>
              </w:rPr>
              <w:t xml:space="preserve">Unione Italiana Lavori Agroalimentari (UILA-UIL) </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EB88E07" w14:textId="77777777">
            <w:pPr>
              <w:spacing w:line="240" w:lineRule="auto"/>
              <w:jc w:val="left"/>
              <w:rPr>
                <w:sz w:val="16"/>
                <w:szCs w:val="16"/>
              </w:rPr>
            </w:pPr>
            <w:r w:rsidRPr="00FE4F6A">
              <w:rPr>
                <w:sz w:val="16"/>
                <w:szCs w:val="16"/>
              </w:rPr>
              <w:t>Italy</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92D9AE1"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59B78CA" w14:textId="77777777">
            <w:pPr>
              <w:spacing w:line="240" w:lineRule="auto"/>
              <w:jc w:val="center"/>
              <w:rPr>
                <w:sz w:val="16"/>
                <w:szCs w:val="16"/>
              </w:rPr>
            </w:pPr>
            <w:r w:rsidRPr="00FE4F6A">
              <w:rPr>
                <w:sz w:val="16"/>
                <w:szCs w:val="16"/>
              </w:rPr>
              <w:t>X</w:t>
            </w:r>
          </w:p>
        </w:tc>
      </w:tr>
      <w:tr w:rsidRPr="00FE4F6A" w:rsidR="00FE4F6A" w:rsidTr="00FE4F6A" w14:paraId="43230B75"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FE4F6A" w:rsidR="00FE4F6A" w:rsidP="00FE4F6A" w:rsidRDefault="00FE4F6A" w14:paraId="34E38FD3" w14:textId="77777777">
            <w:pPr>
              <w:spacing w:line="240" w:lineRule="auto"/>
              <w:jc w:val="left"/>
              <w:rPr>
                <w:b/>
                <w:bCs/>
                <w:sz w:val="16"/>
                <w:szCs w:val="16"/>
              </w:rPr>
            </w:pPr>
            <w:r w:rsidRPr="00FE4F6A">
              <w:rPr>
                <w:b/>
                <w:bCs/>
                <w:sz w:val="16"/>
                <w:szCs w:val="16"/>
              </w:rPr>
              <w:t>Asociata Eco Ruralis - Head Office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911504C"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8422164"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C07D27F" w14:textId="77777777">
            <w:pPr>
              <w:spacing w:line="240" w:lineRule="auto"/>
              <w:jc w:val="center"/>
              <w:rPr>
                <w:sz w:val="16"/>
                <w:szCs w:val="16"/>
              </w:rPr>
            </w:pPr>
            <w:r w:rsidRPr="00FE4F6A">
              <w:rPr>
                <w:sz w:val="16"/>
                <w:szCs w:val="16"/>
              </w:rPr>
              <w:t>X</w:t>
            </w:r>
          </w:p>
        </w:tc>
      </w:tr>
      <w:tr w:rsidRPr="00FE4F6A" w:rsidR="00FE4F6A" w:rsidTr="00FE4F6A" w14:paraId="79C5D620" w14:textId="77777777">
        <w:trPr>
          <w:trHeight w:val="255"/>
        </w:trPr>
        <w:tc>
          <w:tcPr>
            <w:tcW w:w="4957" w:type="dxa"/>
            <w:tcBorders>
              <w:top w:val="single" w:color="auto" w:sz="4" w:space="0"/>
              <w:left w:val="single" w:color="auto" w:sz="4" w:space="0"/>
              <w:bottom w:val="single" w:color="auto" w:sz="4" w:space="0"/>
              <w:right w:val="single" w:color="auto" w:sz="4" w:space="0"/>
            </w:tcBorders>
            <w:noWrap/>
            <w:vAlign w:val="center"/>
            <w:hideMark/>
          </w:tcPr>
          <w:p w:rsidRPr="00FE4F6A" w:rsidR="00FE4F6A" w:rsidP="00FE4F6A" w:rsidRDefault="00FE4F6A" w14:paraId="327B5F9F" w14:textId="77777777">
            <w:pPr>
              <w:spacing w:line="240" w:lineRule="auto"/>
              <w:jc w:val="left"/>
              <w:rPr>
                <w:b/>
                <w:bCs/>
                <w:sz w:val="16"/>
                <w:szCs w:val="16"/>
              </w:rPr>
            </w:pPr>
            <w:r w:rsidRPr="00FE4F6A">
              <w:rPr>
                <w:b/>
                <w:bCs/>
                <w:sz w:val="16"/>
                <w:szCs w:val="16"/>
              </w:rPr>
              <w:t>Asociata Eco Ruralis - Project Management / Rural Development Programs</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210219E"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FE66F7B"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64FADA8" w14:textId="77777777">
            <w:pPr>
              <w:spacing w:line="240" w:lineRule="auto"/>
              <w:jc w:val="center"/>
              <w:rPr>
                <w:sz w:val="16"/>
                <w:szCs w:val="16"/>
              </w:rPr>
            </w:pPr>
            <w:r w:rsidRPr="00FE4F6A">
              <w:rPr>
                <w:sz w:val="16"/>
                <w:szCs w:val="16"/>
              </w:rPr>
              <w:t> </w:t>
            </w:r>
          </w:p>
        </w:tc>
      </w:tr>
      <w:tr w:rsidRPr="00FE4F6A" w:rsidR="00FE4F6A" w:rsidTr="00FE4F6A" w14:paraId="6E9DC05B"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35B4907F" w14:textId="77777777">
            <w:pPr>
              <w:spacing w:line="240" w:lineRule="auto"/>
              <w:jc w:val="left"/>
              <w:rPr>
                <w:b/>
                <w:bCs/>
                <w:sz w:val="16"/>
                <w:szCs w:val="16"/>
                <w:lang w:val="it-IT"/>
              </w:rPr>
            </w:pPr>
            <w:r w:rsidRPr="009E354E">
              <w:rPr>
                <w:b/>
                <w:bCs/>
                <w:sz w:val="16"/>
                <w:szCs w:val="16"/>
                <w:lang w:val="it-IT"/>
              </w:rPr>
              <w:t>Asociatia Forestierilor din Romania (ASFOR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B18302D"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9FD189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DA56EF0" w14:textId="77777777">
            <w:pPr>
              <w:spacing w:line="240" w:lineRule="auto"/>
              <w:jc w:val="center"/>
              <w:rPr>
                <w:sz w:val="16"/>
                <w:szCs w:val="16"/>
              </w:rPr>
            </w:pPr>
            <w:r w:rsidRPr="00FE4F6A">
              <w:rPr>
                <w:sz w:val="16"/>
                <w:szCs w:val="16"/>
              </w:rPr>
              <w:t>X</w:t>
            </w:r>
          </w:p>
        </w:tc>
      </w:tr>
      <w:tr w:rsidRPr="00FE4F6A" w:rsidR="00FE4F6A" w:rsidTr="00FE4F6A" w14:paraId="09176818"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4E954BA" w14:textId="77777777">
            <w:pPr>
              <w:spacing w:line="240" w:lineRule="auto"/>
              <w:jc w:val="left"/>
              <w:rPr>
                <w:b/>
                <w:bCs/>
                <w:sz w:val="16"/>
                <w:szCs w:val="16"/>
              </w:rPr>
            </w:pPr>
            <w:r w:rsidRPr="00FE4F6A">
              <w:rPr>
                <w:b/>
                <w:bCs/>
                <w:sz w:val="16"/>
                <w:szCs w:val="16"/>
              </w:rPr>
              <w:t>Asociația PRO Consumatori (APC)</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6642C2C"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BFF948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6F32677" w14:textId="77777777">
            <w:pPr>
              <w:spacing w:line="240" w:lineRule="auto"/>
              <w:jc w:val="center"/>
              <w:rPr>
                <w:sz w:val="16"/>
                <w:szCs w:val="16"/>
              </w:rPr>
            </w:pPr>
            <w:r w:rsidRPr="00FE4F6A">
              <w:rPr>
                <w:sz w:val="16"/>
                <w:szCs w:val="16"/>
              </w:rPr>
              <w:t>X</w:t>
            </w:r>
          </w:p>
        </w:tc>
      </w:tr>
      <w:tr w:rsidRPr="00FE4F6A" w:rsidR="00FE4F6A" w:rsidTr="00FE4F6A" w14:paraId="6C56C8DD"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201116C" w14:textId="77777777">
            <w:pPr>
              <w:spacing w:line="240" w:lineRule="auto"/>
              <w:jc w:val="left"/>
              <w:rPr>
                <w:b/>
                <w:bCs/>
                <w:sz w:val="16"/>
                <w:szCs w:val="16"/>
              </w:rPr>
            </w:pPr>
            <w:r w:rsidRPr="00FE4F6A">
              <w:rPr>
                <w:b/>
                <w:bCs/>
                <w:sz w:val="16"/>
                <w:szCs w:val="16"/>
              </w:rPr>
              <w:t xml:space="preserve">COOP RO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E06389F"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FB7042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B281914" w14:textId="77777777">
            <w:pPr>
              <w:spacing w:line="240" w:lineRule="auto"/>
              <w:jc w:val="center"/>
              <w:rPr>
                <w:sz w:val="16"/>
                <w:szCs w:val="16"/>
              </w:rPr>
            </w:pPr>
            <w:r w:rsidRPr="00FE4F6A">
              <w:rPr>
                <w:sz w:val="16"/>
                <w:szCs w:val="16"/>
              </w:rPr>
              <w:t> </w:t>
            </w:r>
          </w:p>
        </w:tc>
      </w:tr>
      <w:tr w:rsidRPr="00FE4F6A" w:rsidR="00FE4F6A" w:rsidTr="00FE4F6A" w14:paraId="26D0A3C7" w14:textId="77777777">
        <w:trPr>
          <w:trHeight w:val="43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864B3C1" w14:textId="77777777">
            <w:pPr>
              <w:spacing w:line="240" w:lineRule="auto"/>
              <w:jc w:val="left"/>
              <w:rPr>
                <w:b/>
                <w:bCs/>
                <w:sz w:val="16"/>
                <w:szCs w:val="16"/>
              </w:rPr>
            </w:pPr>
            <w:r w:rsidRPr="00FE4F6A">
              <w:rPr>
                <w:b/>
                <w:bCs/>
                <w:sz w:val="16"/>
                <w:szCs w:val="16"/>
              </w:rPr>
              <w:t>Direcţia Generală Sanitar</w:t>
            </w:r>
            <w:r w:rsidRPr="00FE4F6A">
              <w:rPr>
                <w:b/>
                <w:bCs/>
                <w:sz w:val="16"/>
                <w:szCs w:val="16"/>
              </w:rPr>
              <w:noBreakHyphen/>
              <w:t>Veterinară şi pentru Siguranţa Lanţului Alimentar - National Sanitary Veterinary &amp; Food Safety Authority (ANSVSA)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A50DB7D"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B01253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5FDDB3D" w14:textId="77777777">
            <w:pPr>
              <w:spacing w:line="240" w:lineRule="auto"/>
              <w:jc w:val="center"/>
              <w:rPr>
                <w:sz w:val="16"/>
                <w:szCs w:val="16"/>
              </w:rPr>
            </w:pPr>
            <w:r w:rsidRPr="00FE4F6A">
              <w:rPr>
                <w:sz w:val="16"/>
                <w:szCs w:val="16"/>
              </w:rPr>
              <w:t> </w:t>
            </w:r>
          </w:p>
        </w:tc>
      </w:tr>
      <w:tr w:rsidRPr="00FE4F6A" w:rsidR="00FE4F6A" w:rsidTr="00FE4F6A" w14:paraId="4A0DA8CD"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2D27E36F" w14:textId="77777777">
            <w:pPr>
              <w:spacing w:line="240" w:lineRule="auto"/>
              <w:jc w:val="left"/>
              <w:rPr>
                <w:b/>
                <w:bCs/>
                <w:sz w:val="16"/>
                <w:szCs w:val="16"/>
                <w:lang w:val="it-IT"/>
              </w:rPr>
            </w:pPr>
            <w:r w:rsidRPr="009E354E">
              <w:rPr>
                <w:b/>
                <w:bCs/>
                <w:sz w:val="16"/>
                <w:szCs w:val="16"/>
                <w:lang w:val="it-IT"/>
              </w:rPr>
              <w:t>Federatia Sindicatelor Din Agricultura Terra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E4CE081"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64DA42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B9E7C27" w14:textId="77777777">
            <w:pPr>
              <w:spacing w:line="240" w:lineRule="auto"/>
              <w:jc w:val="center"/>
              <w:rPr>
                <w:sz w:val="16"/>
                <w:szCs w:val="16"/>
              </w:rPr>
            </w:pPr>
            <w:r w:rsidRPr="00FE4F6A">
              <w:rPr>
                <w:sz w:val="16"/>
                <w:szCs w:val="16"/>
              </w:rPr>
              <w:t>X</w:t>
            </w:r>
          </w:p>
        </w:tc>
      </w:tr>
      <w:tr w:rsidRPr="00FE4F6A" w:rsidR="00FE4F6A" w:rsidTr="00FE4F6A" w14:paraId="21EE5E56"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911A900" w14:textId="77777777">
            <w:pPr>
              <w:spacing w:line="240" w:lineRule="auto"/>
              <w:jc w:val="left"/>
              <w:rPr>
                <w:b/>
                <w:bCs/>
                <w:sz w:val="16"/>
                <w:szCs w:val="16"/>
              </w:rPr>
            </w:pPr>
            <w:r w:rsidRPr="00FE4F6A">
              <w:rPr>
                <w:b/>
                <w:bCs/>
                <w:sz w:val="16"/>
                <w:szCs w:val="16"/>
              </w:rPr>
              <w:t>Forumul Agricultorilor și Procesatorilor Profesioniști din România (FAPPR)</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58D2764"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32CD84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A7126E8" w14:textId="77777777">
            <w:pPr>
              <w:spacing w:line="240" w:lineRule="auto"/>
              <w:jc w:val="center"/>
              <w:rPr>
                <w:sz w:val="16"/>
                <w:szCs w:val="16"/>
              </w:rPr>
            </w:pPr>
            <w:r w:rsidRPr="00FE4F6A">
              <w:rPr>
                <w:sz w:val="16"/>
                <w:szCs w:val="16"/>
              </w:rPr>
              <w:t>X</w:t>
            </w:r>
          </w:p>
        </w:tc>
      </w:tr>
      <w:tr w:rsidRPr="00FE4F6A" w:rsidR="00FE4F6A" w:rsidTr="00FE4F6A" w14:paraId="310EBAFF" w14:textId="77777777">
        <w:trPr>
          <w:trHeight w:val="255"/>
        </w:trPr>
        <w:tc>
          <w:tcPr>
            <w:tcW w:w="4957" w:type="dxa"/>
            <w:tcBorders>
              <w:top w:val="single" w:color="000000" w:sz="4" w:space="0"/>
              <w:left w:val="single" w:color="auto" w:sz="4" w:space="0"/>
              <w:bottom w:val="single" w:color="000000" w:sz="4" w:space="0"/>
              <w:right w:val="nil"/>
            </w:tcBorders>
            <w:shd w:val="clear" w:color="D9D9D9" w:fill="D9D9D9"/>
            <w:vAlign w:val="center"/>
            <w:hideMark/>
          </w:tcPr>
          <w:p w:rsidRPr="00FE4F6A" w:rsidR="00FE4F6A" w:rsidP="00FE4F6A" w:rsidRDefault="00FE4F6A" w14:paraId="50A5CABB" w14:textId="77777777">
            <w:pPr>
              <w:spacing w:line="240" w:lineRule="auto"/>
              <w:jc w:val="left"/>
              <w:rPr>
                <w:b/>
                <w:bCs/>
                <w:sz w:val="16"/>
                <w:szCs w:val="16"/>
              </w:rPr>
            </w:pPr>
            <w:r w:rsidRPr="00FE4F6A">
              <w:rPr>
                <w:b/>
                <w:bCs/>
                <w:sz w:val="16"/>
                <w:szCs w:val="16"/>
              </w:rPr>
              <w:t>Fundatia ADEPT Transilvania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35F3856"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700EAE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940411C" w14:textId="77777777">
            <w:pPr>
              <w:spacing w:line="240" w:lineRule="auto"/>
              <w:jc w:val="center"/>
              <w:rPr>
                <w:sz w:val="16"/>
                <w:szCs w:val="16"/>
              </w:rPr>
            </w:pPr>
            <w:r w:rsidRPr="00FE4F6A">
              <w:rPr>
                <w:sz w:val="16"/>
                <w:szCs w:val="16"/>
              </w:rPr>
              <w:t> </w:t>
            </w:r>
          </w:p>
        </w:tc>
      </w:tr>
      <w:tr w:rsidRPr="00FE4F6A" w:rsidR="00FE4F6A" w:rsidTr="00FE4F6A" w14:paraId="159631B3" w14:textId="77777777">
        <w:trPr>
          <w:trHeight w:val="255"/>
        </w:trPr>
        <w:tc>
          <w:tcPr>
            <w:tcW w:w="4957" w:type="dxa"/>
            <w:tcBorders>
              <w:top w:val="single" w:color="000000" w:sz="4" w:space="0"/>
              <w:left w:val="single" w:color="auto" w:sz="4" w:space="0"/>
              <w:bottom w:val="single" w:color="000000" w:sz="4" w:space="0"/>
              <w:right w:val="nil"/>
            </w:tcBorders>
            <w:vAlign w:val="center"/>
            <w:hideMark/>
          </w:tcPr>
          <w:p w:rsidRPr="00FE4F6A" w:rsidR="00FE4F6A" w:rsidP="00FE4F6A" w:rsidRDefault="00FE4F6A" w14:paraId="1D288ACD" w14:textId="77777777">
            <w:pPr>
              <w:spacing w:line="240" w:lineRule="auto"/>
              <w:jc w:val="left"/>
              <w:rPr>
                <w:b/>
                <w:bCs/>
                <w:sz w:val="16"/>
                <w:szCs w:val="16"/>
              </w:rPr>
            </w:pPr>
            <w:r w:rsidRPr="00FE4F6A">
              <w:rPr>
                <w:b/>
                <w:bCs/>
                <w:sz w:val="16"/>
                <w:szCs w:val="16"/>
              </w:rPr>
              <w:t>Fundația Civitas</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7619CDC"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6CB7B37"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742B7E9" w14:textId="77777777">
            <w:pPr>
              <w:spacing w:line="240" w:lineRule="auto"/>
              <w:jc w:val="center"/>
              <w:rPr>
                <w:sz w:val="16"/>
                <w:szCs w:val="16"/>
              </w:rPr>
            </w:pPr>
            <w:r w:rsidRPr="00FE4F6A">
              <w:rPr>
                <w:sz w:val="16"/>
                <w:szCs w:val="16"/>
              </w:rPr>
              <w:t>X</w:t>
            </w:r>
          </w:p>
        </w:tc>
      </w:tr>
      <w:tr w:rsidRPr="00FE4F6A" w:rsidR="00FE4F6A" w:rsidTr="00FE4F6A" w14:paraId="48DBB404"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DFD6184" w14:textId="77777777">
            <w:pPr>
              <w:spacing w:line="240" w:lineRule="auto"/>
              <w:jc w:val="left"/>
              <w:rPr>
                <w:b/>
                <w:bCs/>
                <w:sz w:val="16"/>
                <w:szCs w:val="16"/>
              </w:rPr>
            </w:pPr>
            <w:r w:rsidRPr="00FE4F6A">
              <w:rPr>
                <w:b/>
                <w:bCs/>
                <w:sz w:val="16"/>
                <w:szCs w:val="16"/>
              </w:rPr>
              <w:t xml:space="preserve">LAG Inima Campiei Transilvane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C92D55A"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80FB3B6"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D6E3B0A" w14:textId="77777777">
            <w:pPr>
              <w:spacing w:line="240" w:lineRule="auto"/>
              <w:jc w:val="center"/>
              <w:rPr>
                <w:sz w:val="16"/>
                <w:szCs w:val="16"/>
              </w:rPr>
            </w:pPr>
            <w:r w:rsidRPr="00FE4F6A">
              <w:rPr>
                <w:sz w:val="16"/>
                <w:szCs w:val="16"/>
              </w:rPr>
              <w:t> </w:t>
            </w:r>
          </w:p>
        </w:tc>
      </w:tr>
      <w:tr w:rsidRPr="00FE4F6A" w:rsidR="00FE4F6A" w:rsidTr="00FE4F6A" w14:paraId="7E3E0F90"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F95DEF0" w14:textId="77777777">
            <w:pPr>
              <w:spacing w:line="240" w:lineRule="auto"/>
              <w:jc w:val="left"/>
              <w:rPr>
                <w:b/>
                <w:bCs/>
                <w:sz w:val="16"/>
                <w:szCs w:val="16"/>
              </w:rPr>
            </w:pPr>
            <w:r w:rsidRPr="00FE4F6A">
              <w:rPr>
                <w:b/>
                <w:bCs/>
                <w:sz w:val="16"/>
                <w:szCs w:val="16"/>
              </w:rPr>
              <w:t>Ministry of Agriculture and Rural Development</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3965CBB"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A70269B"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B85FCC0" w14:textId="77777777">
            <w:pPr>
              <w:spacing w:line="240" w:lineRule="auto"/>
              <w:jc w:val="center"/>
              <w:rPr>
                <w:sz w:val="16"/>
                <w:szCs w:val="16"/>
              </w:rPr>
            </w:pPr>
            <w:r w:rsidRPr="00FE4F6A">
              <w:rPr>
                <w:sz w:val="16"/>
                <w:szCs w:val="16"/>
              </w:rPr>
              <w:t>X</w:t>
            </w:r>
          </w:p>
        </w:tc>
      </w:tr>
      <w:tr w:rsidRPr="00FE4F6A" w:rsidR="00FE4F6A" w:rsidTr="00FE4F6A" w14:paraId="172974CB"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DE801E6" w14:textId="77777777">
            <w:pPr>
              <w:spacing w:line="240" w:lineRule="auto"/>
              <w:jc w:val="left"/>
              <w:rPr>
                <w:b/>
                <w:bCs/>
                <w:sz w:val="16"/>
                <w:szCs w:val="16"/>
              </w:rPr>
            </w:pPr>
            <w:r w:rsidRPr="00FE4F6A">
              <w:rPr>
                <w:b/>
                <w:bCs/>
                <w:sz w:val="16"/>
                <w:szCs w:val="16"/>
              </w:rPr>
              <w:t>MVC LAG</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89D8E53"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F69E1B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C0501F8" w14:textId="77777777">
            <w:pPr>
              <w:spacing w:line="240" w:lineRule="auto"/>
              <w:jc w:val="center"/>
              <w:rPr>
                <w:sz w:val="16"/>
                <w:szCs w:val="16"/>
              </w:rPr>
            </w:pPr>
            <w:r w:rsidRPr="00FE4F6A">
              <w:rPr>
                <w:sz w:val="16"/>
                <w:szCs w:val="16"/>
              </w:rPr>
              <w:t> </w:t>
            </w:r>
          </w:p>
        </w:tc>
      </w:tr>
      <w:tr w:rsidRPr="00FE4F6A" w:rsidR="00FE4F6A" w:rsidTr="00FE4F6A" w14:paraId="35277879" w14:textId="77777777">
        <w:trPr>
          <w:trHeight w:val="43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C72403A" w14:textId="77777777">
            <w:pPr>
              <w:spacing w:line="240" w:lineRule="auto"/>
              <w:jc w:val="left"/>
              <w:rPr>
                <w:b/>
                <w:bCs/>
                <w:sz w:val="16"/>
                <w:szCs w:val="16"/>
              </w:rPr>
            </w:pPr>
            <w:r w:rsidRPr="00FE4F6A">
              <w:rPr>
                <w:b/>
                <w:bCs/>
                <w:sz w:val="16"/>
                <w:szCs w:val="16"/>
              </w:rPr>
              <w:t>National Sanitary Veterinary &amp; Food Safety Authority (ANSVSA) - Food Safety Department</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616B88E"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0B2DE01"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8FB8B9B" w14:textId="77777777">
            <w:pPr>
              <w:spacing w:line="240" w:lineRule="auto"/>
              <w:jc w:val="center"/>
              <w:rPr>
                <w:sz w:val="16"/>
                <w:szCs w:val="16"/>
              </w:rPr>
            </w:pPr>
            <w:r w:rsidRPr="00FE4F6A">
              <w:rPr>
                <w:sz w:val="16"/>
                <w:szCs w:val="16"/>
              </w:rPr>
              <w:t> </w:t>
            </w:r>
          </w:p>
        </w:tc>
      </w:tr>
      <w:tr w:rsidRPr="00FE4F6A" w:rsidR="00FE4F6A" w:rsidTr="00FE4F6A" w14:paraId="1EAE0C7E"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6459884" w14:textId="77777777">
            <w:pPr>
              <w:spacing w:line="240" w:lineRule="auto"/>
              <w:jc w:val="left"/>
              <w:rPr>
                <w:b/>
                <w:bCs/>
                <w:sz w:val="16"/>
                <w:szCs w:val="16"/>
              </w:rPr>
            </w:pPr>
            <w:r w:rsidRPr="00FE4F6A">
              <w:rPr>
                <w:b/>
                <w:bCs/>
                <w:sz w:val="16"/>
                <w:szCs w:val="16"/>
              </w:rPr>
              <w:t>National Sanitary Veterinary &amp; Food Safety Authority (ANSVSA) - Head Office</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6F8E2A1"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51B4328"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1EC3B5C" w14:textId="77777777">
            <w:pPr>
              <w:spacing w:line="240" w:lineRule="auto"/>
              <w:jc w:val="center"/>
              <w:rPr>
                <w:sz w:val="16"/>
                <w:szCs w:val="16"/>
              </w:rPr>
            </w:pPr>
            <w:r w:rsidRPr="00FE4F6A">
              <w:rPr>
                <w:sz w:val="16"/>
                <w:szCs w:val="16"/>
              </w:rPr>
              <w:t>X</w:t>
            </w:r>
          </w:p>
        </w:tc>
      </w:tr>
      <w:tr w:rsidRPr="00FE4F6A" w:rsidR="00FE4F6A" w:rsidTr="00FE4F6A" w14:paraId="3FB3F13D"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6220FF9" w14:textId="77777777">
            <w:pPr>
              <w:spacing w:line="240" w:lineRule="auto"/>
              <w:jc w:val="left"/>
              <w:rPr>
                <w:b/>
                <w:bCs/>
                <w:sz w:val="16"/>
                <w:szCs w:val="16"/>
              </w:rPr>
            </w:pPr>
            <w:r w:rsidRPr="00FE4F6A">
              <w:rPr>
                <w:b/>
                <w:bCs/>
                <w:sz w:val="16"/>
                <w:szCs w:val="16"/>
              </w:rPr>
              <w:t>Rural Investments Financing Agency (AFIR)</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3CB80E6"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11CCF4C"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94964FB" w14:textId="77777777">
            <w:pPr>
              <w:spacing w:line="240" w:lineRule="auto"/>
              <w:jc w:val="center"/>
              <w:rPr>
                <w:sz w:val="16"/>
                <w:szCs w:val="16"/>
              </w:rPr>
            </w:pPr>
            <w:r w:rsidRPr="00FE4F6A">
              <w:rPr>
                <w:sz w:val="16"/>
                <w:szCs w:val="16"/>
              </w:rPr>
              <w:t>X</w:t>
            </w:r>
          </w:p>
        </w:tc>
      </w:tr>
      <w:tr w:rsidRPr="00FE4F6A" w:rsidR="00FE4F6A" w:rsidTr="00FE4F6A" w14:paraId="0DFB05BD"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53A74E4" w14:textId="77777777">
            <w:pPr>
              <w:spacing w:line="240" w:lineRule="auto"/>
              <w:jc w:val="left"/>
              <w:rPr>
                <w:b/>
                <w:bCs/>
                <w:sz w:val="16"/>
                <w:szCs w:val="16"/>
              </w:rPr>
            </w:pPr>
            <w:r w:rsidRPr="00FE4F6A">
              <w:rPr>
                <w:b/>
                <w:bCs/>
                <w:sz w:val="16"/>
                <w:szCs w:val="16"/>
              </w:rPr>
              <w:t>UNCSV (Cooperatives Union)</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EA356D2"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B46AA34"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0FC66A8" w14:textId="77777777">
            <w:pPr>
              <w:spacing w:line="240" w:lineRule="auto"/>
              <w:jc w:val="center"/>
              <w:rPr>
                <w:sz w:val="16"/>
                <w:szCs w:val="16"/>
              </w:rPr>
            </w:pPr>
            <w:r w:rsidRPr="00FE4F6A">
              <w:rPr>
                <w:sz w:val="16"/>
                <w:szCs w:val="16"/>
              </w:rPr>
              <w:t>X</w:t>
            </w:r>
          </w:p>
        </w:tc>
      </w:tr>
      <w:tr w:rsidRPr="00FE4F6A" w:rsidR="00FE4F6A" w:rsidTr="00FE4F6A" w14:paraId="4E49AA3E"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C46B44" w:rsidR="00FE4F6A" w:rsidP="00FE4F6A" w:rsidRDefault="00FE4F6A" w14:paraId="7217DACE" w14:textId="77777777">
            <w:pPr>
              <w:spacing w:line="240" w:lineRule="auto"/>
              <w:jc w:val="left"/>
              <w:rPr>
                <w:b/>
                <w:bCs/>
                <w:sz w:val="16"/>
                <w:szCs w:val="16"/>
                <w:lang w:val="it-IT"/>
              </w:rPr>
            </w:pPr>
            <w:r w:rsidRPr="00C46B44">
              <w:rPr>
                <w:b/>
                <w:bCs/>
                <w:sz w:val="16"/>
                <w:szCs w:val="16"/>
                <w:lang w:val="it-IT"/>
              </w:rPr>
              <w:t>Universitatea de Științe Agricole și Medicină Veterinară (USAMV)</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832050D" w14:textId="77777777">
            <w:pPr>
              <w:spacing w:line="240" w:lineRule="auto"/>
              <w:jc w:val="left"/>
              <w:rPr>
                <w:sz w:val="16"/>
                <w:szCs w:val="16"/>
              </w:rPr>
            </w:pPr>
            <w:r w:rsidRPr="00FE4F6A">
              <w:rPr>
                <w:sz w:val="16"/>
                <w:szCs w:val="16"/>
              </w:rPr>
              <w:t>Romania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1F89312"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82F0117" w14:textId="77777777">
            <w:pPr>
              <w:spacing w:line="240" w:lineRule="auto"/>
              <w:jc w:val="center"/>
              <w:rPr>
                <w:sz w:val="16"/>
                <w:szCs w:val="16"/>
              </w:rPr>
            </w:pPr>
            <w:r w:rsidRPr="00FE4F6A">
              <w:rPr>
                <w:sz w:val="16"/>
                <w:szCs w:val="16"/>
              </w:rPr>
              <w:t>X</w:t>
            </w:r>
          </w:p>
        </w:tc>
      </w:tr>
      <w:tr w:rsidRPr="00FE4F6A" w:rsidR="00FE4F6A" w:rsidTr="00FE4F6A" w14:paraId="05AB42C0"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7B14F306" w14:textId="77777777">
            <w:pPr>
              <w:spacing w:line="240" w:lineRule="auto"/>
              <w:jc w:val="left"/>
              <w:rPr>
                <w:b/>
                <w:bCs/>
                <w:sz w:val="16"/>
                <w:szCs w:val="16"/>
                <w:lang w:val="es-ES_tradnl"/>
              </w:rPr>
            </w:pPr>
            <w:r w:rsidRPr="009E354E">
              <w:rPr>
                <w:b/>
                <w:bCs/>
                <w:sz w:val="16"/>
                <w:szCs w:val="16"/>
                <w:lang w:val="es-ES_tradnl"/>
              </w:rPr>
              <w:t>Asociación Agraria Jóvenes Agricultores (ASAJA)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DBC1999"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42EFC7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99935A0" w14:textId="77777777">
            <w:pPr>
              <w:spacing w:line="240" w:lineRule="auto"/>
              <w:jc w:val="center"/>
              <w:rPr>
                <w:sz w:val="16"/>
                <w:szCs w:val="16"/>
              </w:rPr>
            </w:pPr>
            <w:r w:rsidRPr="00FE4F6A">
              <w:rPr>
                <w:sz w:val="16"/>
                <w:szCs w:val="16"/>
              </w:rPr>
              <w:t>X</w:t>
            </w:r>
          </w:p>
        </w:tc>
      </w:tr>
      <w:tr w:rsidRPr="00FE4F6A" w:rsidR="00FE4F6A" w:rsidTr="00FE4F6A" w14:paraId="10592040"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674505" w:rsidR="00FE4F6A" w:rsidP="00FE4F6A" w:rsidRDefault="00FE4F6A" w14:paraId="162C6A89" w14:textId="77777777">
            <w:pPr>
              <w:spacing w:line="240" w:lineRule="auto"/>
              <w:jc w:val="left"/>
              <w:rPr>
                <w:b/>
                <w:bCs/>
                <w:sz w:val="16"/>
                <w:szCs w:val="16"/>
                <w:lang w:val="pt-PT"/>
              </w:rPr>
            </w:pPr>
            <w:r w:rsidRPr="00674505">
              <w:rPr>
                <w:b/>
                <w:bCs/>
                <w:sz w:val="16"/>
                <w:szCs w:val="16"/>
                <w:lang w:val="pt-PT"/>
              </w:rPr>
              <w:t>Associació D'Iniciatives Rurals i Marítimes de Catalunya (ARCA)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0FFD8BF"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22ADC1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14A7437" w14:textId="77777777">
            <w:pPr>
              <w:spacing w:line="240" w:lineRule="auto"/>
              <w:jc w:val="center"/>
              <w:rPr>
                <w:sz w:val="16"/>
                <w:szCs w:val="16"/>
              </w:rPr>
            </w:pPr>
            <w:r w:rsidRPr="00FE4F6A">
              <w:rPr>
                <w:sz w:val="16"/>
                <w:szCs w:val="16"/>
              </w:rPr>
              <w:t> </w:t>
            </w:r>
          </w:p>
        </w:tc>
      </w:tr>
      <w:tr w:rsidRPr="00FE4F6A" w:rsidR="00FE4F6A" w:rsidTr="00FE4F6A" w14:paraId="6FA260D9"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4636E88E" w14:textId="77777777">
            <w:pPr>
              <w:spacing w:line="240" w:lineRule="auto"/>
              <w:jc w:val="left"/>
              <w:rPr>
                <w:b/>
                <w:bCs/>
                <w:sz w:val="16"/>
                <w:szCs w:val="16"/>
                <w:lang w:val="es-ES_tradnl"/>
              </w:rPr>
            </w:pPr>
            <w:r w:rsidRPr="009E354E">
              <w:rPr>
                <w:b/>
                <w:bCs/>
                <w:sz w:val="16"/>
                <w:szCs w:val="16"/>
                <w:lang w:val="es-ES_tradnl"/>
              </w:rPr>
              <w:t>Centro Nacional INIA - Central Research Campus</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38456FE"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70A2C1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C4A0B5A" w14:textId="77777777">
            <w:pPr>
              <w:spacing w:line="240" w:lineRule="auto"/>
              <w:jc w:val="center"/>
              <w:rPr>
                <w:sz w:val="16"/>
                <w:szCs w:val="16"/>
              </w:rPr>
            </w:pPr>
            <w:r w:rsidRPr="00FE4F6A">
              <w:rPr>
                <w:sz w:val="16"/>
                <w:szCs w:val="16"/>
              </w:rPr>
              <w:t> </w:t>
            </w:r>
          </w:p>
        </w:tc>
      </w:tr>
      <w:tr w:rsidRPr="00FE4F6A" w:rsidR="00FE4F6A" w:rsidTr="00FE4F6A" w14:paraId="1E7336A7"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36A4710" w14:textId="77777777">
            <w:pPr>
              <w:spacing w:line="240" w:lineRule="auto"/>
              <w:jc w:val="left"/>
              <w:rPr>
                <w:b/>
                <w:bCs/>
                <w:sz w:val="16"/>
                <w:szCs w:val="16"/>
              </w:rPr>
            </w:pPr>
            <w:r w:rsidRPr="00FE4F6A">
              <w:rPr>
                <w:b/>
                <w:bCs/>
                <w:sz w:val="16"/>
                <w:szCs w:val="16"/>
              </w:rPr>
              <w:t xml:space="preserve">Comisiones obreras (CCOO) </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F350FBF"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1A9F18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FA4558F" w14:textId="77777777">
            <w:pPr>
              <w:spacing w:line="240" w:lineRule="auto"/>
              <w:jc w:val="center"/>
              <w:rPr>
                <w:sz w:val="16"/>
                <w:szCs w:val="16"/>
              </w:rPr>
            </w:pPr>
            <w:r w:rsidRPr="00FE4F6A">
              <w:rPr>
                <w:sz w:val="16"/>
                <w:szCs w:val="16"/>
              </w:rPr>
              <w:t>X</w:t>
            </w:r>
          </w:p>
        </w:tc>
      </w:tr>
      <w:tr w:rsidRPr="00FE4F6A" w:rsidR="00FE4F6A" w:rsidTr="00FE4F6A" w14:paraId="751F69B3"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45046721" w14:textId="77777777">
            <w:pPr>
              <w:spacing w:line="240" w:lineRule="auto"/>
              <w:jc w:val="left"/>
              <w:rPr>
                <w:b/>
                <w:bCs/>
                <w:sz w:val="16"/>
                <w:szCs w:val="16"/>
                <w:lang w:val="es-ES_tradnl"/>
              </w:rPr>
            </w:pPr>
            <w:r w:rsidRPr="009E354E">
              <w:rPr>
                <w:b/>
                <w:bCs/>
                <w:sz w:val="16"/>
                <w:szCs w:val="16"/>
                <w:lang w:val="es-ES_tradnl"/>
              </w:rPr>
              <w:t>Comisiones obreras (CCOO) - CCOO Industria, Comisión Ejecutiva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4F53B3F"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EEECD0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A3D84E1" w14:textId="77777777">
            <w:pPr>
              <w:spacing w:line="240" w:lineRule="auto"/>
              <w:jc w:val="center"/>
              <w:rPr>
                <w:sz w:val="16"/>
                <w:szCs w:val="16"/>
              </w:rPr>
            </w:pPr>
            <w:r w:rsidRPr="00FE4F6A">
              <w:rPr>
                <w:sz w:val="16"/>
                <w:szCs w:val="16"/>
              </w:rPr>
              <w:t> </w:t>
            </w:r>
          </w:p>
        </w:tc>
      </w:tr>
      <w:tr w:rsidRPr="00FE4F6A" w:rsidR="00FE4F6A" w:rsidTr="00FE4F6A" w14:paraId="223AB64F" w14:textId="77777777">
        <w:trPr>
          <w:trHeight w:val="43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5127008C" w14:textId="77777777">
            <w:pPr>
              <w:spacing w:line="240" w:lineRule="auto"/>
              <w:jc w:val="left"/>
              <w:rPr>
                <w:b/>
                <w:bCs/>
                <w:sz w:val="16"/>
                <w:szCs w:val="16"/>
                <w:lang w:val="es-ES_tradnl"/>
              </w:rPr>
            </w:pPr>
            <w:r w:rsidRPr="009E354E">
              <w:rPr>
                <w:b/>
                <w:bCs/>
                <w:sz w:val="16"/>
                <w:szCs w:val="16"/>
                <w:lang w:val="es-ES_tradnl"/>
              </w:rPr>
              <w:t>Consejería de Agricultura, Ganadería y Desarrollo Rural - Junta de Comunidades de Castilla-La Mancha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04CD2E6"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E43ABCD"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522C70B" w14:textId="77777777">
            <w:pPr>
              <w:spacing w:line="240" w:lineRule="auto"/>
              <w:jc w:val="center"/>
              <w:rPr>
                <w:sz w:val="16"/>
                <w:szCs w:val="16"/>
              </w:rPr>
            </w:pPr>
            <w:r w:rsidRPr="00FE4F6A">
              <w:rPr>
                <w:sz w:val="16"/>
                <w:szCs w:val="16"/>
              </w:rPr>
              <w:t> </w:t>
            </w:r>
          </w:p>
        </w:tc>
      </w:tr>
      <w:tr w:rsidRPr="00FE4F6A" w:rsidR="00FE4F6A" w:rsidTr="00FE4F6A" w14:paraId="70BF48C1" w14:textId="77777777">
        <w:trPr>
          <w:trHeight w:val="43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4170A8D9" w14:textId="77777777">
            <w:pPr>
              <w:spacing w:line="240" w:lineRule="auto"/>
              <w:jc w:val="left"/>
              <w:rPr>
                <w:b/>
                <w:bCs/>
                <w:sz w:val="16"/>
                <w:szCs w:val="16"/>
                <w:lang w:val="es-ES_tradnl"/>
              </w:rPr>
            </w:pPr>
            <w:r w:rsidRPr="009E354E">
              <w:rPr>
                <w:b/>
                <w:bCs/>
                <w:sz w:val="16"/>
                <w:szCs w:val="16"/>
                <w:lang w:val="es-ES_tradnl"/>
              </w:rPr>
              <w:t>Consejería de Agricultura, Pesca, Agua y Desarrollo Rural de la Junta de Andalucía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A0A76DC"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E7E8A39"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7897E4D" w14:textId="77777777">
            <w:pPr>
              <w:spacing w:line="240" w:lineRule="auto"/>
              <w:jc w:val="center"/>
              <w:rPr>
                <w:sz w:val="16"/>
                <w:szCs w:val="16"/>
              </w:rPr>
            </w:pPr>
            <w:r w:rsidRPr="00FE4F6A">
              <w:rPr>
                <w:sz w:val="16"/>
                <w:szCs w:val="16"/>
              </w:rPr>
              <w:t>X</w:t>
            </w:r>
          </w:p>
        </w:tc>
      </w:tr>
      <w:tr w:rsidRPr="00FE4F6A" w:rsidR="00FE4F6A" w:rsidTr="00FE4F6A" w14:paraId="1AF7152C" w14:textId="77777777">
        <w:trPr>
          <w:trHeight w:val="43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75570CD2" w14:textId="77777777">
            <w:pPr>
              <w:spacing w:line="240" w:lineRule="auto"/>
              <w:jc w:val="left"/>
              <w:rPr>
                <w:b/>
                <w:bCs/>
                <w:sz w:val="16"/>
                <w:szCs w:val="16"/>
                <w:lang w:val="es-ES_tradnl"/>
              </w:rPr>
            </w:pPr>
            <w:r w:rsidRPr="009E354E">
              <w:rPr>
                <w:b/>
                <w:bCs/>
                <w:sz w:val="16"/>
                <w:szCs w:val="16"/>
                <w:lang w:val="es-ES_tradnl"/>
              </w:rPr>
              <w:t>Consejo Superior de Investigaciones Científicas (CSIC) - (National Research Organisation)</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793C61B"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B23D05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7FCDEAA" w14:textId="77777777">
            <w:pPr>
              <w:spacing w:line="240" w:lineRule="auto"/>
              <w:jc w:val="center"/>
              <w:rPr>
                <w:sz w:val="16"/>
                <w:szCs w:val="16"/>
              </w:rPr>
            </w:pPr>
            <w:r w:rsidRPr="00FE4F6A">
              <w:rPr>
                <w:sz w:val="16"/>
                <w:szCs w:val="16"/>
              </w:rPr>
              <w:t> </w:t>
            </w:r>
          </w:p>
        </w:tc>
      </w:tr>
      <w:tr w:rsidRPr="00FE4F6A" w:rsidR="00FE4F6A" w:rsidTr="00FE4F6A" w14:paraId="454B914B"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13F404AA" w14:textId="77777777">
            <w:pPr>
              <w:spacing w:line="240" w:lineRule="auto"/>
              <w:jc w:val="left"/>
              <w:rPr>
                <w:b/>
                <w:bCs/>
                <w:sz w:val="16"/>
                <w:szCs w:val="16"/>
                <w:lang w:val="es-ES_tradnl"/>
              </w:rPr>
            </w:pPr>
            <w:r w:rsidRPr="009E354E">
              <w:rPr>
                <w:b/>
                <w:bCs/>
                <w:sz w:val="16"/>
                <w:szCs w:val="16"/>
                <w:lang w:val="es-ES_tradnl"/>
              </w:rPr>
              <w:t>Coordinadora de Agricultores y Ganaderos (COAG)</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363B2C5"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2CDEE34"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1383B66" w14:textId="77777777">
            <w:pPr>
              <w:spacing w:line="240" w:lineRule="auto"/>
              <w:jc w:val="center"/>
              <w:rPr>
                <w:sz w:val="16"/>
                <w:szCs w:val="16"/>
              </w:rPr>
            </w:pPr>
            <w:r w:rsidRPr="00FE4F6A">
              <w:rPr>
                <w:sz w:val="16"/>
                <w:szCs w:val="16"/>
              </w:rPr>
              <w:t>X</w:t>
            </w:r>
          </w:p>
        </w:tc>
      </w:tr>
      <w:tr w:rsidRPr="00FE4F6A" w:rsidR="00FE4F6A" w:rsidTr="00FE4F6A" w14:paraId="7D3084A5" w14:textId="77777777">
        <w:trPr>
          <w:trHeight w:val="450"/>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F11D0E5" w14:textId="77777777">
            <w:pPr>
              <w:spacing w:line="240" w:lineRule="auto"/>
              <w:jc w:val="left"/>
              <w:rPr>
                <w:b/>
                <w:bCs/>
                <w:sz w:val="16"/>
                <w:szCs w:val="16"/>
              </w:rPr>
            </w:pPr>
            <w:r w:rsidRPr="00FE4F6A">
              <w:rPr>
                <w:b/>
                <w:bCs/>
                <w:sz w:val="16"/>
                <w:szCs w:val="16"/>
              </w:rPr>
              <w:t>European Association for Innovation in Local Development (AEIDL)</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987DB8C"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BFE7B87"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CD5B294" w14:textId="77777777">
            <w:pPr>
              <w:spacing w:line="240" w:lineRule="auto"/>
              <w:jc w:val="center"/>
              <w:rPr>
                <w:sz w:val="16"/>
                <w:szCs w:val="16"/>
              </w:rPr>
            </w:pPr>
            <w:r w:rsidRPr="00FE4F6A">
              <w:rPr>
                <w:sz w:val="16"/>
                <w:szCs w:val="16"/>
              </w:rPr>
              <w:t>*written contribution</w:t>
            </w:r>
          </w:p>
        </w:tc>
      </w:tr>
      <w:tr w:rsidRPr="00FE4F6A" w:rsidR="00FE4F6A" w:rsidTr="00FE4F6A" w14:paraId="6F24060A"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495DA693" w14:textId="77777777">
            <w:pPr>
              <w:spacing w:line="240" w:lineRule="auto"/>
              <w:jc w:val="left"/>
              <w:rPr>
                <w:b/>
                <w:bCs/>
                <w:sz w:val="16"/>
                <w:szCs w:val="16"/>
                <w:lang w:val="es-ES_tradnl"/>
              </w:rPr>
            </w:pPr>
            <w:r w:rsidRPr="009E354E">
              <w:rPr>
                <w:b/>
                <w:bCs/>
                <w:sz w:val="16"/>
                <w:szCs w:val="16"/>
                <w:lang w:val="es-ES_tradnl"/>
              </w:rPr>
              <w:t>Federación  Española de Industrias de Alimentación y Bebidas (FIAB)</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28CC4054"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ECC91B6"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8FEB9A0" w14:textId="77777777">
            <w:pPr>
              <w:spacing w:line="240" w:lineRule="auto"/>
              <w:jc w:val="center"/>
              <w:rPr>
                <w:sz w:val="16"/>
                <w:szCs w:val="16"/>
              </w:rPr>
            </w:pPr>
            <w:r w:rsidRPr="00FE4F6A">
              <w:rPr>
                <w:sz w:val="16"/>
                <w:szCs w:val="16"/>
              </w:rPr>
              <w:t>X</w:t>
            </w:r>
          </w:p>
        </w:tc>
      </w:tr>
      <w:tr w:rsidRPr="00FE4F6A" w:rsidR="00FE4F6A" w:rsidTr="00FE4F6A" w14:paraId="02E7C487"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5408A272" w14:textId="77777777">
            <w:pPr>
              <w:spacing w:line="240" w:lineRule="auto"/>
              <w:jc w:val="left"/>
              <w:rPr>
                <w:b/>
                <w:bCs/>
                <w:sz w:val="16"/>
                <w:szCs w:val="16"/>
                <w:lang w:val="es-ES_tradnl"/>
              </w:rPr>
            </w:pPr>
            <w:r w:rsidRPr="009E354E">
              <w:rPr>
                <w:b/>
                <w:bCs/>
                <w:sz w:val="16"/>
                <w:szCs w:val="16"/>
                <w:lang w:val="es-ES_tradnl"/>
              </w:rPr>
              <w:t>Federación de Asociaciones de Mujeres Rurales (FADEMUR)</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A4CD025"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FDA0864"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A809BDB" w14:textId="77777777">
            <w:pPr>
              <w:spacing w:line="240" w:lineRule="auto"/>
              <w:jc w:val="center"/>
              <w:rPr>
                <w:sz w:val="16"/>
                <w:szCs w:val="16"/>
              </w:rPr>
            </w:pPr>
            <w:r w:rsidRPr="00FE4F6A">
              <w:rPr>
                <w:sz w:val="16"/>
                <w:szCs w:val="16"/>
              </w:rPr>
              <w:t>X</w:t>
            </w:r>
          </w:p>
        </w:tc>
      </w:tr>
      <w:tr w:rsidRPr="00FE4F6A" w:rsidR="00FE4F6A" w:rsidTr="00FE4F6A" w14:paraId="6890C023" w14:textId="77777777">
        <w:trPr>
          <w:trHeight w:val="43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106B29B7" w14:textId="77777777">
            <w:pPr>
              <w:spacing w:line="240" w:lineRule="auto"/>
              <w:jc w:val="left"/>
              <w:rPr>
                <w:b/>
                <w:bCs/>
                <w:sz w:val="16"/>
                <w:szCs w:val="16"/>
                <w:lang w:val="es-ES_tradnl"/>
              </w:rPr>
            </w:pPr>
            <w:r w:rsidRPr="009E354E">
              <w:rPr>
                <w:b/>
                <w:bCs/>
                <w:sz w:val="16"/>
                <w:szCs w:val="16"/>
                <w:lang w:val="es-ES_tradnl"/>
              </w:rPr>
              <w:t xml:space="preserve">Federación de Industria, Construcción y Agro de la Unión General de Trabajadores en España (UGT FICA) </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A2C0D92"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711A4CF"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AEC5BF6" w14:textId="77777777">
            <w:pPr>
              <w:spacing w:line="240" w:lineRule="auto"/>
              <w:jc w:val="center"/>
              <w:rPr>
                <w:sz w:val="16"/>
                <w:szCs w:val="16"/>
              </w:rPr>
            </w:pPr>
            <w:r w:rsidRPr="00FE4F6A">
              <w:rPr>
                <w:sz w:val="16"/>
                <w:szCs w:val="16"/>
              </w:rPr>
              <w:t>X</w:t>
            </w:r>
          </w:p>
        </w:tc>
      </w:tr>
      <w:tr w:rsidRPr="00FE4F6A" w:rsidR="00FE4F6A" w:rsidTr="00FE4F6A" w14:paraId="419D34A6"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1427DB67" w14:textId="77777777">
            <w:pPr>
              <w:spacing w:line="240" w:lineRule="auto"/>
              <w:jc w:val="left"/>
              <w:rPr>
                <w:b/>
                <w:bCs/>
                <w:sz w:val="16"/>
                <w:szCs w:val="16"/>
                <w:lang w:val="es-ES_tradnl"/>
              </w:rPr>
            </w:pPr>
            <w:r w:rsidRPr="009E354E">
              <w:rPr>
                <w:b/>
                <w:bCs/>
                <w:sz w:val="16"/>
                <w:szCs w:val="16"/>
                <w:lang w:val="es-ES_tradnl"/>
              </w:rPr>
              <w:t>Fondo Español de Garantía Agraria (FEGA)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818CC58"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A642236"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E814E13" w14:textId="77777777">
            <w:pPr>
              <w:spacing w:line="240" w:lineRule="auto"/>
              <w:jc w:val="center"/>
              <w:rPr>
                <w:sz w:val="16"/>
                <w:szCs w:val="16"/>
              </w:rPr>
            </w:pPr>
            <w:r w:rsidRPr="00FE4F6A">
              <w:rPr>
                <w:sz w:val="16"/>
                <w:szCs w:val="16"/>
              </w:rPr>
              <w:t>X</w:t>
            </w:r>
          </w:p>
        </w:tc>
      </w:tr>
      <w:tr w:rsidRPr="00FE4F6A" w:rsidR="00FE4F6A" w:rsidTr="00FE4F6A" w14:paraId="5E057351"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46F9A6FC" w14:textId="77777777">
            <w:pPr>
              <w:spacing w:line="240" w:lineRule="auto"/>
              <w:jc w:val="left"/>
              <w:rPr>
                <w:b/>
                <w:bCs/>
                <w:sz w:val="16"/>
                <w:szCs w:val="16"/>
                <w:lang w:val="es-ES_tradnl"/>
              </w:rPr>
            </w:pPr>
            <w:r w:rsidRPr="009E354E">
              <w:rPr>
                <w:b/>
                <w:bCs/>
                <w:sz w:val="16"/>
                <w:szCs w:val="16"/>
                <w:lang w:val="es-ES_tradnl"/>
              </w:rPr>
              <w:t>Instituto de las Mujeres, Ministerio de Igualdad</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287F3DA"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4A2D805"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6463253" w14:textId="77777777">
            <w:pPr>
              <w:spacing w:line="240" w:lineRule="auto"/>
              <w:jc w:val="center"/>
              <w:rPr>
                <w:sz w:val="16"/>
                <w:szCs w:val="16"/>
              </w:rPr>
            </w:pPr>
            <w:r w:rsidRPr="00FE4F6A">
              <w:rPr>
                <w:sz w:val="16"/>
                <w:szCs w:val="16"/>
              </w:rPr>
              <w:t> </w:t>
            </w:r>
          </w:p>
        </w:tc>
      </w:tr>
      <w:tr w:rsidRPr="00FE4F6A" w:rsidR="00FE4F6A" w:rsidTr="00FE4F6A" w14:paraId="32A284FF" w14:textId="77777777">
        <w:trPr>
          <w:trHeight w:val="64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1225CA1D" w14:textId="77777777">
            <w:pPr>
              <w:spacing w:line="240" w:lineRule="auto"/>
              <w:jc w:val="left"/>
              <w:rPr>
                <w:b/>
                <w:bCs/>
                <w:sz w:val="16"/>
                <w:szCs w:val="16"/>
                <w:lang w:val="es-ES_tradnl"/>
              </w:rPr>
            </w:pPr>
            <w:r w:rsidRPr="009E354E">
              <w:rPr>
                <w:b/>
                <w:bCs/>
                <w:sz w:val="16"/>
                <w:szCs w:val="16"/>
                <w:lang w:val="es-ES_tradnl"/>
              </w:rPr>
              <w:t>Instituto Nacional de Investigación y Tecnología Agraria y Alimentaria del Consejo Superior de Investigaciones Científicas (INIA-CSIC) - Agricultural Research Institute within CSIC</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EC76C49"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3921DB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78BA0BF" w14:textId="77777777">
            <w:pPr>
              <w:spacing w:line="240" w:lineRule="auto"/>
              <w:jc w:val="center"/>
              <w:rPr>
                <w:sz w:val="16"/>
                <w:szCs w:val="16"/>
              </w:rPr>
            </w:pPr>
            <w:r w:rsidRPr="00FE4F6A">
              <w:rPr>
                <w:sz w:val="16"/>
                <w:szCs w:val="16"/>
              </w:rPr>
              <w:t>X</w:t>
            </w:r>
          </w:p>
        </w:tc>
      </w:tr>
      <w:tr w:rsidRPr="00FE4F6A" w:rsidR="00FE4F6A" w:rsidTr="00FE4F6A" w14:paraId="29FBD6F6" w14:textId="77777777">
        <w:trPr>
          <w:trHeight w:val="43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1FD4FAAA" w14:textId="77777777">
            <w:pPr>
              <w:spacing w:line="240" w:lineRule="auto"/>
              <w:jc w:val="left"/>
              <w:rPr>
                <w:b/>
                <w:bCs/>
                <w:sz w:val="16"/>
                <w:szCs w:val="16"/>
                <w:lang w:val="es-ES_tradnl"/>
              </w:rPr>
            </w:pPr>
            <w:r w:rsidRPr="009E354E">
              <w:rPr>
                <w:b/>
                <w:bCs/>
                <w:sz w:val="16"/>
                <w:szCs w:val="16"/>
                <w:lang w:val="es-ES_tradnl"/>
              </w:rPr>
              <w:t>La Asociación  Española de Distribuidores, Autoservicios y Supermercados (ASEDAS)</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8A0FEEF"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360F2FC"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956976C" w14:textId="77777777">
            <w:pPr>
              <w:spacing w:line="240" w:lineRule="auto"/>
              <w:jc w:val="center"/>
              <w:rPr>
                <w:sz w:val="16"/>
                <w:szCs w:val="16"/>
              </w:rPr>
            </w:pPr>
            <w:r w:rsidRPr="00FE4F6A">
              <w:rPr>
                <w:sz w:val="16"/>
                <w:szCs w:val="16"/>
              </w:rPr>
              <w:t>X</w:t>
            </w:r>
          </w:p>
        </w:tc>
      </w:tr>
      <w:tr w:rsidRPr="00FE4F6A" w:rsidR="00FE4F6A" w:rsidTr="00FE4F6A" w14:paraId="111131D7"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D727535" w14:textId="77777777">
            <w:pPr>
              <w:spacing w:line="240" w:lineRule="auto"/>
              <w:jc w:val="left"/>
              <w:rPr>
                <w:b/>
                <w:bCs/>
                <w:sz w:val="16"/>
                <w:szCs w:val="16"/>
              </w:rPr>
            </w:pPr>
            <w:r w:rsidRPr="00FE4F6A">
              <w:rPr>
                <w:b/>
                <w:bCs/>
                <w:sz w:val="16"/>
                <w:szCs w:val="16"/>
              </w:rPr>
              <w:t>Las Cooperativas Agroalimentarias España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B0743EC"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0C5B47E"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BA9EDB7" w14:textId="77777777">
            <w:pPr>
              <w:spacing w:line="240" w:lineRule="auto"/>
              <w:jc w:val="center"/>
              <w:rPr>
                <w:sz w:val="16"/>
                <w:szCs w:val="16"/>
              </w:rPr>
            </w:pPr>
            <w:r w:rsidRPr="00FE4F6A">
              <w:rPr>
                <w:sz w:val="16"/>
                <w:szCs w:val="16"/>
              </w:rPr>
              <w:t>X</w:t>
            </w:r>
          </w:p>
        </w:tc>
      </w:tr>
      <w:tr w:rsidRPr="00FE4F6A" w:rsidR="00FE4F6A" w:rsidTr="00FE4F6A" w14:paraId="5DB4C7B5" w14:textId="77777777">
        <w:trPr>
          <w:trHeight w:val="450"/>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5BB1CCF6" w14:textId="77777777">
            <w:pPr>
              <w:spacing w:line="240" w:lineRule="auto"/>
              <w:jc w:val="left"/>
              <w:rPr>
                <w:b/>
                <w:bCs/>
                <w:sz w:val="16"/>
                <w:szCs w:val="16"/>
                <w:lang w:val="es-ES_tradnl"/>
              </w:rPr>
            </w:pPr>
            <w:r w:rsidRPr="009E354E">
              <w:rPr>
                <w:b/>
                <w:bCs/>
                <w:sz w:val="16"/>
                <w:szCs w:val="16"/>
                <w:lang w:val="es-ES_tradnl"/>
              </w:rPr>
              <w:t>Ministerio de Agricultura , Pesca y Alimentación de España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F10DAA0"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49FFD1F"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8BE75AA" w14:textId="77777777">
            <w:pPr>
              <w:spacing w:line="240" w:lineRule="auto"/>
              <w:jc w:val="center"/>
              <w:rPr>
                <w:sz w:val="16"/>
                <w:szCs w:val="16"/>
              </w:rPr>
            </w:pPr>
            <w:r w:rsidRPr="00FE4F6A">
              <w:rPr>
                <w:sz w:val="16"/>
                <w:szCs w:val="16"/>
              </w:rPr>
              <w:t>*written contribution X</w:t>
            </w:r>
          </w:p>
        </w:tc>
      </w:tr>
      <w:tr w:rsidRPr="00FE4F6A" w:rsidR="00FE4F6A" w:rsidTr="00FE4F6A" w14:paraId="0C777882"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B5E597F" w14:textId="77777777">
            <w:pPr>
              <w:spacing w:line="240" w:lineRule="auto"/>
              <w:jc w:val="left"/>
              <w:rPr>
                <w:b/>
                <w:bCs/>
                <w:sz w:val="16"/>
                <w:szCs w:val="16"/>
              </w:rPr>
            </w:pPr>
            <w:r w:rsidRPr="00FE4F6A">
              <w:rPr>
                <w:b/>
                <w:bCs/>
                <w:sz w:val="16"/>
                <w:szCs w:val="16"/>
              </w:rPr>
              <w:t>Oxfam Intermón</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D9C48CE"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FA207CA" w14:textId="77777777">
            <w:pPr>
              <w:spacing w:line="240" w:lineRule="auto"/>
              <w:jc w:val="center"/>
              <w:rPr>
                <w:sz w:val="16"/>
                <w:szCs w:val="16"/>
              </w:rPr>
            </w:pPr>
            <w:r w:rsidRPr="00FE4F6A">
              <w:rPr>
                <w:sz w:val="16"/>
                <w:szCs w:val="16"/>
              </w:rPr>
              <w:t> </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6119B17" w14:textId="77777777">
            <w:pPr>
              <w:spacing w:line="240" w:lineRule="auto"/>
              <w:jc w:val="center"/>
              <w:rPr>
                <w:sz w:val="16"/>
                <w:szCs w:val="16"/>
              </w:rPr>
            </w:pPr>
            <w:r w:rsidRPr="00FE4F6A">
              <w:rPr>
                <w:sz w:val="16"/>
                <w:szCs w:val="16"/>
              </w:rPr>
              <w:t>X</w:t>
            </w:r>
          </w:p>
        </w:tc>
      </w:tr>
      <w:tr w:rsidRPr="00FE4F6A" w:rsidR="00FE4F6A" w:rsidTr="00FE4F6A" w14:paraId="7B18589C"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5E56BAB6" w14:textId="77777777">
            <w:pPr>
              <w:spacing w:line="240" w:lineRule="auto"/>
              <w:jc w:val="left"/>
              <w:rPr>
                <w:b/>
                <w:bCs/>
                <w:sz w:val="16"/>
                <w:szCs w:val="16"/>
                <w:lang w:val="es-ES_tradnl"/>
              </w:rPr>
            </w:pPr>
            <w:r w:rsidRPr="009E354E">
              <w:rPr>
                <w:b/>
                <w:bCs/>
                <w:sz w:val="16"/>
                <w:szCs w:val="16"/>
                <w:lang w:val="es-ES_tradnl"/>
              </w:rPr>
              <w:t>Red Espanola de Desarrollo Rural (REDR)</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045CDC1"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50F345B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FC59CAD" w14:textId="77777777">
            <w:pPr>
              <w:spacing w:line="240" w:lineRule="auto"/>
              <w:jc w:val="center"/>
              <w:rPr>
                <w:sz w:val="16"/>
                <w:szCs w:val="16"/>
              </w:rPr>
            </w:pPr>
            <w:r w:rsidRPr="00FE4F6A">
              <w:rPr>
                <w:sz w:val="16"/>
                <w:szCs w:val="16"/>
              </w:rPr>
              <w:t>X</w:t>
            </w:r>
          </w:p>
        </w:tc>
      </w:tr>
      <w:tr w:rsidRPr="00FE4F6A" w:rsidR="00FE4F6A" w:rsidTr="00FE4F6A" w14:paraId="74B378CB"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00C489D" w14:textId="77777777">
            <w:pPr>
              <w:spacing w:line="240" w:lineRule="auto"/>
              <w:jc w:val="left"/>
              <w:rPr>
                <w:b/>
                <w:bCs/>
                <w:sz w:val="16"/>
                <w:szCs w:val="16"/>
              </w:rPr>
            </w:pPr>
            <w:r w:rsidRPr="00FE4F6A">
              <w:rPr>
                <w:b/>
                <w:bCs/>
                <w:sz w:val="16"/>
                <w:szCs w:val="16"/>
              </w:rPr>
              <w:t>RR S.C.</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24A9743"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2299B24B"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D59AFA0" w14:textId="77777777">
            <w:pPr>
              <w:spacing w:line="240" w:lineRule="auto"/>
              <w:jc w:val="center"/>
              <w:rPr>
                <w:sz w:val="16"/>
                <w:szCs w:val="16"/>
              </w:rPr>
            </w:pPr>
            <w:r w:rsidRPr="00FE4F6A">
              <w:rPr>
                <w:sz w:val="16"/>
                <w:szCs w:val="16"/>
              </w:rPr>
              <w:t> </w:t>
            </w:r>
          </w:p>
        </w:tc>
      </w:tr>
      <w:tr w:rsidRPr="00FE4F6A" w:rsidR="00FE4F6A" w:rsidTr="00FE4F6A" w14:paraId="32F106FA"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9E354E" w:rsidR="00FE4F6A" w:rsidP="00FE4F6A" w:rsidRDefault="00FE4F6A" w14:paraId="242E04B3" w14:textId="77777777">
            <w:pPr>
              <w:spacing w:line="240" w:lineRule="auto"/>
              <w:jc w:val="left"/>
              <w:rPr>
                <w:b/>
                <w:bCs/>
                <w:sz w:val="16"/>
                <w:szCs w:val="16"/>
                <w:lang w:val="es-ES_tradnl"/>
              </w:rPr>
            </w:pPr>
            <w:r w:rsidRPr="009E354E">
              <w:rPr>
                <w:b/>
                <w:bCs/>
                <w:sz w:val="16"/>
                <w:szCs w:val="16"/>
                <w:lang w:val="es-ES_tradnl"/>
              </w:rPr>
              <w:t>Union de Agricultores Y Ganaderos de Aragon (UAGA COAG)</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47711BC"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6F01072"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32B3B344" w14:textId="77777777">
            <w:pPr>
              <w:spacing w:line="240" w:lineRule="auto"/>
              <w:jc w:val="center"/>
              <w:rPr>
                <w:sz w:val="16"/>
                <w:szCs w:val="16"/>
              </w:rPr>
            </w:pPr>
            <w:r w:rsidRPr="00FE4F6A">
              <w:rPr>
                <w:sz w:val="16"/>
                <w:szCs w:val="16"/>
              </w:rPr>
              <w:t> </w:t>
            </w:r>
          </w:p>
        </w:tc>
      </w:tr>
      <w:tr w:rsidRPr="00FE4F6A" w:rsidR="00FE4F6A" w:rsidTr="00FE4F6A" w14:paraId="66926CE1"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9E354E" w:rsidR="00FE4F6A" w:rsidP="00FE4F6A" w:rsidRDefault="00FE4F6A" w14:paraId="63A58567" w14:textId="77777777">
            <w:pPr>
              <w:spacing w:line="240" w:lineRule="auto"/>
              <w:jc w:val="left"/>
              <w:rPr>
                <w:b/>
                <w:bCs/>
                <w:sz w:val="16"/>
                <w:szCs w:val="16"/>
                <w:lang w:val="es-ES_tradnl"/>
              </w:rPr>
            </w:pPr>
            <w:r w:rsidRPr="009E354E">
              <w:rPr>
                <w:b/>
                <w:bCs/>
                <w:sz w:val="16"/>
                <w:szCs w:val="16"/>
                <w:lang w:val="es-ES_tradnl"/>
              </w:rPr>
              <w:t>Unión de Pequeños Agricultores y Ganaderos (UPA)</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FFB9F6D"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31FFEB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0D7BEF27" w14:textId="77777777">
            <w:pPr>
              <w:spacing w:line="240" w:lineRule="auto"/>
              <w:jc w:val="center"/>
              <w:rPr>
                <w:sz w:val="16"/>
                <w:szCs w:val="16"/>
              </w:rPr>
            </w:pPr>
            <w:r w:rsidRPr="00FE4F6A">
              <w:rPr>
                <w:sz w:val="16"/>
                <w:szCs w:val="16"/>
              </w:rPr>
              <w:t>X</w:t>
            </w:r>
          </w:p>
        </w:tc>
      </w:tr>
      <w:tr w:rsidRPr="00FE4F6A" w:rsidR="00FE4F6A" w:rsidTr="00FE4F6A" w14:paraId="456A67FB"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A67D90B" w14:textId="77777777">
            <w:pPr>
              <w:spacing w:line="240" w:lineRule="auto"/>
              <w:jc w:val="left"/>
              <w:rPr>
                <w:b/>
                <w:bCs/>
                <w:sz w:val="16"/>
                <w:szCs w:val="16"/>
              </w:rPr>
            </w:pPr>
            <w:r w:rsidRPr="00FE4F6A">
              <w:rPr>
                <w:b/>
                <w:bCs/>
                <w:sz w:val="16"/>
                <w:szCs w:val="16"/>
              </w:rPr>
              <w:t>UPA Aragón (Zaragoza)</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CFE44A7"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19C8359" w14:textId="77777777">
            <w:pPr>
              <w:spacing w:line="240" w:lineRule="auto"/>
              <w:jc w:val="center"/>
              <w:rPr>
                <w:sz w:val="16"/>
                <w:szCs w:val="16"/>
              </w:rPr>
            </w:pPr>
            <w:r w:rsidRPr="00FE4F6A">
              <w:rPr>
                <w:sz w:val="16"/>
                <w:szCs w:val="16"/>
              </w:rPr>
              <w:t>X</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4C67CE83" w14:textId="77777777">
            <w:pPr>
              <w:spacing w:line="240" w:lineRule="auto"/>
              <w:jc w:val="center"/>
              <w:rPr>
                <w:sz w:val="16"/>
                <w:szCs w:val="16"/>
              </w:rPr>
            </w:pPr>
            <w:r w:rsidRPr="00FE4F6A">
              <w:rPr>
                <w:sz w:val="16"/>
                <w:szCs w:val="16"/>
              </w:rPr>
              <w:t> </w:t>
            </w:r>
          </w:p>
        </w:tc>
      </w:tr>
      <w:tr w:rsidRPr="00FE4F6A" w:rsidR="00FE4F6A" w:rsidTr="00FE4F6A" w14:paraId="1B96CAAF"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E23F3B5" w14:textId="77777777">
            <w:pPr>
              <w:spacing w:line="240" w:lineRule="auto"/>
              <w:jc w:val="left"/>
              <w:rPr>
                <w:b/>
                <w:bCs/>
                <w:sz w:val="16"/>
                <w:szCs w:val="16"/>
              </w:rPr>
            </w:pPr>
            <w:r w:rsidRPr="00FE4F6A">
              <w:rPr>
                <w:b/>
                <w:bCs/>
                <w:sz w:val="16"/>
                <w:szCs w:val="16"/>
              </w:rPr>
              <w:t>Individual Farmers</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4493354" w14:textId="77777777">
            <w:pPr>
              <w:spacing w:line="240" w:lineRule="auto"/>
              <w:jc w:val="left"/>
              <w:rPr>
                <w:sz w:val="16"/>
                <w:szCs w:val="16"/>
              </w:rPr>
            </w:pPr>
            <w:r w:rsidRPr="00FE4F6A">
              <w:rPr>
                <w:sz w:val="16"/>
                <w:szCs w:val="16"/>
              </w:rPr>
              <w:t>Austria</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7430FC7" w14:textId="77777777">
            <w:pPr>
              <w:spacing w:line="240" w:lineRule="auto"/>
              <w:jc w:val="center"/>
              <w:rPr>
                <w:sz w:val="16"/>
                <w:szCs w:val="16"/>
              </w:rPr>
            </w:pPr>
            <w:r w:rsidRPr="00FE4F6A">
              <w:rPr>
                <w:sz w:val="16"/>
                <w:szCs w:val="16"/>
              </w:rPr>
              <w:t>10</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2C14593" w14:textId="77777777">
            <w:pPr>
              <w:spacing w:line="240" w:lineRule="auto"/>
              <w:jc w:val="center"/>
              <w:rPr>
                <w:sz w:val="16"/>
                <w:szCs w:val="16"/>
              </w:rPr>
            </w:pPr>
            <w:r w:rsidRPr="00FE4F6A">
              <w:rPr>
                <w:sz w:val="16"/>
                <w:szCs w:val="16"/>
              </w:rPr>
              <w:t> </w:t>
            </w:r>
          </w:p>
        </w:tc>
      </w:tr>
      <w:tr w:rsidRPr="00FE4F6A" w:rsidR="00FE4F6A" w:rsidTr="00FE4F6A" w14:paraId="56AF19F8" w14:textId="77777777">
        <w:trPr>
          <w:trHeight w:val="255"/>
        </w:trPr>
        <w:tc>
          <w:tcPr>
            <w:tcW w:w="495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02EA4A7C" w14:textId="77777777">
            <w:pPr>
              <w:spacing w:line="240" w:lineRule="auto"/>
              <w:jc w:val="left"/>
              <w:rPr>
                <w:b/>
                <w:bCs/>
                <w:sz w:val="16"/>
                <w:szCs w:val="16"/>
              </w:rPr>
            </w:pPr>
            <w:r w:rsidRPr="00FE4F6A">
              <w:rPr>
                <w:b/>
                <w:bCs/>
                <w:sz w:val="16"/>
                <w:szCs w:val="16"/>
              </w:rPr>
              <w:t>Individual Farmers</w:t>
            </w:r>
          </w:p>
        </w:tc>
        <w:tc>
          <w:tcPr>
            <w:tcW w:w="122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71381F48" w14:textId="77777777">
            <w:pPr>
              <w:spacing w:line="240" w:lineRule="auto"/>
              <w:jc w:val="left"/>
              <w:rPr>
                <w:sz w:val="16"/>
                <w:szCs w:val="16"/>
              </w:rPr>
            </w:pPr>
            <w:r w:rsidRPr="00FE4F6A">
              <w:rPr>
                <w:sz w:val="16"/>
                <w:szCs w:val="16"/>
              </w:rPr>
              <w:t>Ireland</w:t>
            </w:r>
          </w:p>
        </w:tc>
        <w:tc>
          <w:tcPr>
            <w:tcW w:w="1540"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1114FBC2" w14:textId="77777777">
            <w:pPr>
              <w:spacing w:line="240" w:lineRule="auto"/>
              <w:jc w:val="center"/>
              <w:rPr>
                <w:sz w:val="16"/>
                <w:szCs w:val="16"/>
              </w:rPr>
            </w:pPr>
            <w:r w:rsidRPr="00FE4F6A">
              <w:rPr>
                <w:sz w:val="16"/>
                <w:szCs w:val="16"/>
              </w:rPr>
              <w:t>14</w:t>
            </w:r>
          </w:p>
        </w:tc>
        <w:tc>
          <w:tcPr>
            <w:tcW w:w="1097" w:type="dxa"/>
            <w:tcBorders>
              <w:top w:val="single" w:color="auto" w:sz="4" w:space="0"/>
              <w:left w:val="single" w:color="auto" w:sz="4" w:space="0"/>
              <w:bottom w:val="single" w:color="auto" w:sz="4" w:space="0"/>
              <w:right w:val="single" w:color="auto" w:sz="4" w:space="0"/>
            </w:tcBorders>
            <w:shd w:val="clear" w:color="D9D9D9" w:fill="D9D9D9"/>
            <w:vAlign w:val="center"/>
            <w:hideMark/>
          </w:tcPr>
          <w:p w:rsidRPr="00FE4F6A" w:rsidR="00FE4F6A" w:rsidP="00FE4F6A" w:rsidRDefault="00FE4F6A" w14:paraId="6D0AE990" w14:textId="77777777">
            <w:pPr>
              <w:spacing w:line="240" w:lineRule="auto"/>
              <w:jc w:val="center"/>
              <w:rPr>
                <w:sz w:val="16"/>
                <w:szCs w:val="16"/>
              </w:rPr>
            </w:pPr>
            <w:r w:rsidRPr="00FE4F6A">
              <w:rPr>
                <w:sz w:val="16"/>
                <w:szCs w:val="16"/>
              </w:rPr>
              <w:t> </w:t>
            </w:r>
          </w:p>
        </w:tc>
      </w:tr>
      <w:tr w:rsidRPr="00FE4F6A" w:rsidR="00FE4F6A" w:rsidTr="00FE4F6A" w14:paraId="649ECB55"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16842539" w14:textId="77777777">
            <w:pPr>
              <w:spacing w:line="240" w:lineRule="auto"/>
              <w:jc w:val="left"/>
              <w:rPr>
                <w:b/>
                <w:bCs/>
                <w:sz w:val="16"/>
                <w:szCs w:val="16"/>
              </w:rPr>
            </w:pPr>
            <w:r w:rsidRPr="00FE4F6A">
              <w:rPr>
                <w:b/>
                <w:bCs/>
                <w:sz w:val="16"/>
                <w:szCs w:val="16"/>
              </w:rPr>
              <w:t>Individual Farmers</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6694C549" w14:textId="77777777">
            <w:pPr>
              <w:spacing w:line="240" w:lineRule="auto"/>
              <w:jc w:val="left"/>
              <w:rPr>
                <w:sz w:val="16"/>
                <w:szCs w:val="16"/>
              </w:rPr>
            </w:pPr>
            <w:r w:rsidRPr="00FE4F6A">
              <w:rPr>
                <w:sz w:val="16"/>
                <w:szCs w:val="16"/>
              </w:rPr>
              <w:t>Spain</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4616998" w14:textId="77777777">
            <w:pPr>
              <w:spacing w:line="240" w:lineRule="auto"/>
              <w:jc w:val="center"/>
              <w:rPr>
                <w:sz w:val="16"/>
                <w:szCs w:val="16"/>
              </w:rPr>
            </w:pPr>
            <w:r w:rsidRPr="00FE4F6A">
              <w:rPr>
                <w:sz w:val="16"/>
                <w:szCs w:val="16"/>
              </w:rPr>
              <w:t>8</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581CD185" w14:textId="77777777">
            <w:pPr>
              <w:spacing w:line="240" w:lineRule="auto"/>
              <w:jc w:val="center"/>
              <w:rPr>
                <w:sz w:val="16"/>
                <w:szCs w:val="16"/>
              </w:rPr>
            </w:pPr>
            <w:r w:rsidRPr="00FE4F6A">
              <w:rPr>
                <w:sz w:val="16"/>
                <w:szCs w:val="16"/>
              </w:rPr>
              <w:t> </w:t>
            </w:r>
          </w:p>
        </w:tc>
      </w:tr>
      <w:tr w:rsidRPr="00FE4F6A" w:rsidR="00FE4F6A" w:rsidTr="00FE4F6A" w14:paraId="10C06758" w14:textId="77777777">
        <w:trPr>
          <w:trHeight w:val="255"/>
        </w:trPr>
        <w:tc>
          <w:tcPr>
            <w:tcW w:w="495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3AEB6AEC" w14:textId="77777777">
            <w:pPr>
              <w:spacing w:line="240" w:lineRule="auto"/>
              <w:jc w:val="left"/>
              <w:rPr>
                <w:b/>
                <w:bCs/>
                <w:color w:val="000000"/>
                <w:sz w:val="16"/>
                <w:szCs w:val="16"/>
              </w:rPr>
            </w:pPr>
            <w:r w:rsidRPr="00FE4F6A">
              <w:rPr>
                <w:b/>
                <w:bCs/>
                <w:color w:val="000000"/>
                <w:sz w:val="16"/>
                <w:szCs w:val="16"/>
              </w:rPr>
              <w:t>Total</w:t>
            </w:r>
          </w:p>
        </w:tc>
        <w:tc>
          <w:tcPr>
            <w:tcW w:w="122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7471C0EA" w14:textId="77777777">
            <w:pPr>
              <w:spacing w:line="240" w:lineRule="auto"/>
              <w:jc w:val="left"/>
              <w:rPr>
                <w:b/>
                <w:bCs/>
                <w:color w:val="000000"/>
                <w:sz w:val="16"/>
                <w:szCs w:val="16"/>
              </w:rPr>
            </w:pPr>
            <w:r w:rsidRPr="00FE4F6A">
              <w:rPr>
                <w:b/>
                <w:bCs/>
                <w:color w:val="000000"/>
                <w:sz w:val="16"/>
                <w:szCs w:val="16"/>
              </w:rPr>
              <w:t> </w:t>
            </w:r>
          </w:p>
        </w:tc>
        <w:tc>
          <w:tcPr>
            <w:tcW w:w="1540"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B02C166" w14:textId="77777777">
            <w:pPr>
              <w:spacing w:line="240" w:lineRule="auto"/>
              <w:jc w:val="center"/>
              <w:rPr>
                <w:b/>
                <w:bCs/>
                <w:color w:val="000000"/>
                <w:sz w:val="16"/>
                <w:szCs w:val="16"/>
              </w:rPr>
            </w:pPr>
            <w:r w:rsidRPr="00FE4F6A">
              <w:rPr>
                <w:b/>
                <w:bCs/>
                <w:color w:val="000000"/>
                <w:sz w:val="16"/>
                <w:szCs w:val="16"/>
              </w:rPr>
              <w:t>148</w:t>
            </w:r>
          </w:p>
        </w:tc>
        <w:tc>
          <w:tcPr>
            <w:tcW w:w="1097" w:type="dxa"/>
            <w:tcBorders>
              <w:top w:val="single" w:color="auto" w:sz="4" w:space="0"/>
              <w:left w:val="single" w:color="auto" w:sz="4" w:space="0"/>
              <w:bottom w:val="single" w:color="auto" w:sz="4" w:space="0"/>
              <w:right w:val="single" w:color="auto" w:sz="4" w:space="0"/>
            </w:tcBorders>
            <w:vAlign w:val="center"/>
            <w:hideMark/>
          </w:tcPr>
          <w:p w:rsidRPr="00FE4F6A" w:rsidR="00FE4F6A" w:rsidP="00FE4F6A" w:rsidRDefault="00FE4F6A" w14:paraId="43C25194" w14:textId="77777777">
            <w:pPr>
              <w:spacing w:line="240" w:lineRule="auto"/>
              <w:jc w:val="center"/>
              <w:rPr>
                <w:b/>
                <w:bCs/>
                <w:color w:val="000000"/>
                <w:sz w:val="16"/>
                <w:szCs w:val="16"/>
              </w:rPr>
            </w:pPr>
            <w:r w:rsidRPr="00FE4F6A">
              <w:rPr>
                <w:b/>
                <w:bCs/>
                <w:color w:val="000000"/>
                <w:sz w:val="16"/>
                <w:szCs w:val="16"/>
              </w:rPr>
              <w:t>67</w:t>
            </w:r>
          </w:p>
        </w:tc>
      </w:tr>
    </w:tbl>
    <w:p w:rsidRPr="004F3938" w:rsidR="00FE4F6A" w:rsidP="00522A18" w:rsidRDefault="00FE4F6A" w14:paraId="413ECEC3" w14:textId="77777777">
      <w:pPr>
        <w:spacing w:before="120" w:after="120" w:line="360" w:lineRule="auto"/>
        <w:rPr>
          <w:lang w:val="en-GB"/>
        </w:rPr>
      </w:pPr>
    </w:p>
    <w:p w:rsidRPr="004F3938" w:rsidR="00C61210" w:rsidP="00522A18" w:rsidRDefault="00A91BE1" w14:paraId="14D82A06" w14:textId="0AF1C099">
      <w:pPr>
        <w:spacing w:before="120" w:after="120" w:line="360" w:lineRule="auto"/>
        <w:jc w:val="center"/>
        <w:rPr>
          <w:lang w:val="en-GB"/>
        </w:rPr>
      </w:pPr>
      <w:r w:rsidRPr="004F3938">
        <w:rPr>
          <w:lang w:val="en-GB"/>
        </w:rPr>
        <w:t>______________</w:t>
      </w:r>
    </w:p>
    <w:sectPr w:rsidRPr="004F3938" w:rsidR="00C61210" w:rsidSect="00A91BE1">
      <w:footerReference w:type="default" r:id="rId64"/>
      <w:pgSz w:w="11907" w:h="16839"/>
      <w:pgMar w:top="1417" w:right="1417" w:bottom="1417" w:left="1417" w:header="709" w:footer="709"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7FC7F48C" w14:textId="77777777" w:rsidR="000757EE" w:rsidRDefault="000757EE" w:rsidP="00A91BE1">
      <w:pPr>
        <w:spacing w:line="240" w:lineRule="auto"/>
      </w:pPr>
      <w:r>
        <w:separator/>
      </w:r>
    </w:p>
  </w:endnote>
  <w:endnote w:type="continuationSeparator" w:id="0">
    <w:p w14:paraId="00561FF1" w14:textId="77777777" w:rsidR="000757EE" w:rsidRDefault="000757EE" w:rsidP="00A91BE1">
      <w:pPr>
        <w:spacing w:line="240" w:lineRule="auto"/>
      </w:pPr>
      <w:r>
        <w:continuationSeparator/>
      </w:r>
    </w:p>
  </w:endnote>
  <w:endnote w:type="continuationNotice" w:id="1">
    <w:p w14:paraId="190C2654" w14:textId="77777777" w:rsidR="00A3798F" w:rsidRDefault="00A3798F">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altName w:val="Calibri"/>
    <w:charset w:val="00"/>
    <w:family w:val="swiss"/>
    <w:pitch w:val="variable"/>
    <w:sig w:usb0="20000287" w:usb1="00000003" w:usb2="00000000" w:usb3="00000000" w:csb0="0000019F" w:csb1="00000000"/>
  </w:font>
  <w:font w:name="Aptos Display">
    <w:altName w:val="Calibri"/>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6213C236" w14:textId="77777777" w:rsidR="0057515A" w:rsidRDefault="0057515A">
    <w:pPr>
      <w:pStyle w:val="Footer"/>
      <w:jc w:val="right"/>
    </w:pPr>
  </w:p>
  <w:p w14:paraId="2B0E7EB7" w14:textId="77777777" w:rsidR="0057515A" w:rsidRDefault="0057515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786858805"/>
      <w:docPartObj>
        <w:docPartGallery w:val="Page Numbers (Bottom of Page)"/>
        <w:docPartUnique/>
      </w:docPartObj>
    </w:sdtPr>
    <w:sdtEndPr>
      <w:rPr>
        <w:noProof/>
      </w:rPr>
    </w:sdtEndPr>
    <w:sdtContent>
      <w:p w14:paraId="256EE842" w14:textId="28BC0ABF" w:rsidR="0057515A" w:rsidRDefault="0057515A">
        <w:pPr>
          <w:pStyle w:val="Footer"/>
          <w:jc w:val="center"/>
        </w:pPr>
        <w:r>
          <w:fldChar w:fldCharType="begin"/>
        </w:r>
        <w:r>
          <w:instrText xml:space="preserve"> PAGE   \* MERGEFORMAT </w:instrText>
        </w:r>
        <w:r>
          <w:fldChar w:fldCharType="separate"/>
        </w:r>
        <w:r w:rsidR="002B520D">
          <w:rPr>
            <w:noProof/>
          </w:rPr>
          <w:t>38</w:t>
        </w:r>
        <w:r>
          <w:rPr>
            <w:noProof/>
          </w:rPr>
          <w:fldChar w:fldCharType="end"/>
        </w:r>
      </w:p>
    </w:sdtContent>
  </w:sdt>
  <w:p w14:paraId="2AD10272" w14:textId="77777777" w:rsidR="0057515A" w:rsidRDefault="0057515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328586AD" w14:textId="77777777" w:rsidR="000757EE" w:rsidRDefault="000757EE" w:rsidP="00A91BE1">
      <w:pPr>
        <w:spacing w:line="240" w:lineRule="auto"/>
      </w:pPr>
      <w:r>
        <w:separator/>
      </w:r>
    </w:p>
  </w:footnote>
  <w:footnote w:type="continuationSeparator" w:id="0">
    <w:p w14:paraId="735C8A7C" w14:textId="77777777" w:rsidR="000757EE" w:rsidRDefault="000757EE" w:rsidP="00A91BE1">
      <w:pPr>
        <w:spacing w:line="240" w:lineRule="auto"/>
      </w:pPr>
      <w:r>
        <w:continuationSeparator/>
      </w:r>
    </w:p>
  </w:footnote>
  <w:footnote w:type="continuationNotice" w:id="1">
    <w:p w14:paraId="7ACE435B" w14:textId="77777777" w:rsidR="00A3798F" w:rsidRDefault="00A3798F">
      <w:pPr>
        <w:spacing w:line="240" w:lineRule="auto"/>
      </w:pPr>
    </w:p>
  </w:footnote>
  <w:footnote w:id="2">
    <w:p w14:paraId="0DC21542" w14:textId="7F778B60" w:rsidR="0057515A" w:rsidRPr="00A50016" w:rsidRDefault="0057515A" w:rsidP="007C6758">
      <w:pPr>
        <w:pStyle w:val="NoSpacing"/>
        <w:rPr>
          <w:color w:val="0E2841" w:themeColor="text2"/>
          <w:sz w:val="16"/>
          <w:szCs w:val="16"/>
          <w:lang w:val="pt-PT"/>
        </w:rPr>
      </w:pPr>
      <w:r w:rsidRPr="00D95148">
        <w:rPr>
          <w:rStyle w:val="FootnoteReference"/>
          <w:szCs w:val="24"/>
        </w:rPr>
        <w:footnoteRef/>
      </w:r>
      <w:r w:rsidRPr="00A50016">
        <w:rPr>
          <w:color w:val="0070C0"/>
          <w:sz w:val="16"/>
          <w:szCs w:val="16"/>
        </w:rPr>
        <w:t xml:space="preserve"> </w:t>
      </w:r>
      <w:r w:rsidR="001646E7">
        <w:rPr>
          <w:color w:val="0070C0"/>
          <w:sz w:val="16"/>
          <w:szCs w:val="16"/>
        </w:rPr>
        <w:tab/>
      </w:r>
      <w:hyperlink r:id="rId1" w:history="1">
        <w:r w:rsidR="001646E7" w:rsidRPr="006A2252">
          <w:rPr>
            <w:rStyle w:val="Hyperlink"/>
            <w:sz w:val="16"/>
            <w:szCs w:val="16"/>
          </w:rPr>
          <w:t>https://commission.europa.eu/document/download/d0bbd77f-bee5-4ee5-b5c4-6110c7605476_en?filename=swd2021_305_en.pdf</w:t>
        </w:r>
      </w:hyperlink>
      <w:r w:rsidRPr="00A50016">
        <w:rPr>
          <w:color w:val="0E2841" w:themeColor="text2"/>
          <w:sz w:val="16"/>
          <w:szCs w:val="16"/>
        </w:rPr>
        <w:t>.</w:t>
      </w:r>
    </w:p>
  </w:footnote>
  <w:footnote w:id="3">
    <w:p w14:paraId="69B64B42" w14:textId="496FC111" w:rsidR="0057515A" w:rsidRPr="00321566" w:rsidRDefault="0057515A" w:rsidP="007C6758">
      <w:pPr>
        <w:pStyle w:val="NoSpacing"/>
        <w:rPr>
          <w:color w:val="0E2841" w:themeColor="text2"/>
          <w:sz w:val="20"/>
          <w:szCs w:val="20"/>
          <w:lang w:val="pt-PT"/>
        </w:rPr>
      </w:pPr>
      <w:r w:rsidRPr="00713423">
        <w:rPr>
          <w:rStyle w:val="FootnoteReference"/>
          <w:szCs w:val="24"/>
        </w:rPr>
        <w:footnoteRef/>
      </w:r>
      <w:r w:rsidRPr="00713423">
        <w:rPr>
          <w:sz w:val="24"/>
          <w:szCs w:val="24"/>
          <w:lang w:val="pt-PT"/>
        </w:rPr>
        <w:t xml:space="preserve"> </w:t>
      </w:r>
      <w:r w:rsidR="001646E7">
        <w:rPr>
          <w:color w:val="0E2841" w:themeColor="text2"/>
          <w:sz w:val="16"/>
          <w:szCs w:val="16"/>
          <w:lang w:val="pt-PT"/>
        </w:rPr>
        <w:tab/>
      </w:r>
      <w:hyperlink r:id="rId2" w:history="1">
        <w:r w:rsidR="001646E7" w:rsidRPr="006A2252">
          <w:rPr>
            <w:rStyle w:val="Hyperlink"/>
            <w:sz w:val="16"/>
            <w:szCs w:val="16"/>
            <w:lang w:val="pt-PT"/>
          </w:rPr>
          <w:t>https://commission.europa.eu/document/download/88ebf8bb-79c1-4cf2-975b-c643dcc766f8_en?filename=BRT-2023-</w:t>
        </w:r>
        <w:r w:rsidR="001646E7" w:rsidRPr="00674505">
          <w:rPr>
            <w:rStyle w:val="Hyperlink"/>
            <w:sz w:val="16"/>
            <w:szCs w:val="16"/>
            <w:u w:val="none"/>
            <w:lang w:val="pt-PT"/>
          </w:rPr>
          <w:tab/>
        </w:r>
        <w:r w:rsidR="001646E7" w:rsidRPr="006A2252">
          <w:rPr>
            <w:rStyle w:val="Hyperlink"/>
            <w:sz w:val="16"/>
            <w:szCs w:val="16"/>
            <w:lang w:val="pt-PT"/>
          </w:rPr>
          <w:t>Chapter%206-How%20to%20carry%20out%20an%20evaluation%20and%20a%20fitness%20check_0.pdf</w:t>
        </w:r>
      </w:hyperlink>
      <w:r w:rsidRPr="00A50016">
        <w:rPr>
          <w:color w:val="0E2841" w:themeColor="text2"/>
          <w:sz w:val="16"/>
          <w:szCs w:val="16"/>
          <w:lang w:val="pt-PT"/>
        </w:rPr>
        <w:t>.</w:t>
      </w:r>
    </w:p>
  </w:footnote>
  <w:footnote w:id="4">
    <w:p w14:paraId="3D9E6A81" w14:textId="46071217" w:rsidR="00125021" w:rsidRPr="00861CE2" w:rsidRDefault="00125021" w:rsidP="00125021">
      <w:pPr>
        <w:pStyle w:val="FootnoteText"/>
        <w:rPr>
          <w:szCs w:val="16"/>
          <w:lang w:val="pt-PT"/>
        </w:rPr>
      </w:pPr>
      <w:r w:rsidRPr="007579A3">
        <w:rPr>
          <w:rStyle w:val="FootnoteReference"/>
          <w:szCs w:val="16"/>
        </w:rPr>
        <w:footnoteRef/>
      </w:r>
      <w:r w:rsidRPr="00861CE2">
        <w:rPr>
          <w:szCs w:val="16"/>
          <w:lang w:val="pt-PT"/>
        </w:rPr>
        <w:t xml:space="preserve"> </w:t>
      </w:r>
      <w:hyperlink r:id="rId3" w:history="1">
        <w:r w:rsidRPr="00861CE2">
          <w:rPr>
            <w:rStyle w:val="Hyperlink"/>
            <w:rFonts w:eastAsiaTheme="majorEastAsia"/>
            <w:szCs w:val="16"/>
            <w:lang w:val="pt-PT"/>
          </w:rPr>
          <w:t>https://www.europarl.europa.eu/factsheets/en/sheet/106/financing-of-the-cap-facts-and-figures</w:t>
        </w:r>
      </w:hyperlink>
    </w:p>
  </w:footnote>
  <w:footnote w:id="5">
    <w:p w14:paraId="269DAE98" w14:textId="47D0B0CA" w:rsidR="00125021" w:rsidRPr="00DE09EC" w:rsidRDefault="00125021" w:rsidP="00125021">
      <w:pPr>
        <w:pStyle w:val="FootnoteText"/>
        <w:rPr>
          <w:szCs w:val="16"/>
          <w:lang w:val="pt-PT"/>
        </w:rPr>
      </w:pPr>
      <w:r w:rsidRPr="007579A3">
        <w:rPr>
          <w:rStyle w:val="FootnoteReference"/>
          <w:szCs w:val="16"/>
        </w:rPr>
        <w:footnoteRef/>
      </w:r>
      <w:r w:rsidRPr="00861CE2">
        <w:rPr>
          <w:szCs w:val="16"/>
          <w:lang w:val="pt-PT"/>
        </w:rPr>
        <w:t xml:space="preserve"> </w:t>
      </w:r>
      <w:hyperlink r:id="rId4" w:history="1">
        <w:r w:rsidRPr="00861CE2">
          <w:rPr>
            <w:rStyle w:val="Hyperlink"/>
            <w:rFonts w:eastAsiaTheme="majorEastAsia"/>
            <w:szCs w:val="16"/>
            <w:lang w:val="pt-PT"/>
          </w:rPr>
          <w:t>https://eur-lex.europa.eu/legal-content/EN/TXT/PDF/?uri=CELEX%3A32021R2115</w:t>
        </w:r>
      </w:hyperlink>
      <w:r w:rsidRPr="00861CE2">
        <w:rPr>
          <w:szCs w:val="16"/>
          <w:lang w:val="pt-PT"/>
        </w:rPr>
        <w:t xml:space="preserve"> </w:t>
      </w:r>
    </w:p>
  </w:footnote>
  <w:footnote w:id="6">
    <w:p w14:paraId="0A3FB8B7" w14:textId="77777777" w:rsidR="00125021" w:rsidRPr="00861CE2" w:rsidRDefault="00125021" w:rsidP="00125021">
      <w:pPr>
        <w:pStyle w:val="FootnoteText"/>
        <w:rPr>
          <w:lang w:val="pt-PT"/>
        </w:rPr>
      </w:pPr>
      <w:r>
        <w:rPr>
          <w:rStyle w:val="FootnoteReference"/>
        </w:rPr>
        <w:footnoteRef/>
      </w:r>
      <w:r w:rsidRPr="00861CE2">
        <w:rPr>
          <w:lang w:val="pt-PT"/>
        </w:rPr>
        <w:t xml:space="preserve"> </w:t>
      </w:r>
      <w:hyperlink r:id="rId5" w:history="1">
        <w:r w:rsidRPr="00861CE2">
          <w:rPr>
            <w:rStyle w:val="Hyperlink"/>
            <w:rFonts w:eastAsiaTheme="majorEastAsia"/>
            <w:lang w:val="pt-PT"/>
          </w:rPr>
          <w:t>https://eu-cap-network.ec.europa.eu/sites/default/files/publications/2025-05/eu-cap-network-report-study-on-simplification.pdf</w:t>
        </w:r>
      </w:hyperlink>
    </w:p>
  </w:footnote>
  <w:footnote w:id="7">
    <w:p w14:paraId="431F4E8A" w14:textId="5D043FB7" w:rsidR="00796BFA" w:rsidRPr="00FD6432" w:rsidRDefault="00796BFA" w:rsidP="00D95148">
      <w:pPr>
        <w:pStyle w:val="FootnoteText"/>
        <w:jc w:val="left"/>
        <w:rPr>
          <w:szCs w:val="16"/>
          <w:lang w:val="pt-PT"/>
        </w:rPr>
      </w:pPr>
      <w:r w:rsidRPr="0049134F">
        <w:rPr>
          <w:rStyle w:val="FootnoteReference"/>
          <w:szCs w:val="24"/>
        </w:rPr>
        <w:footnoteRef/>
      </w:r>
      <w:r w:rsidRPr="00FD6432">
        <w:rPr>
          <w:szCs w:val="16"/>
          <w:lang w:val="pt-PT"/>
        </w:rPr>
        <w:t xml:space="preserve"> </w:t>
      </w:r>
      <w:hyperlink r:id="rId6" w:history="1">
        <w:r w:rsidR="000C3B0B" w:rsidRPr="000C3B0B">
          <w:rPr>
            <w:rStyle w:val="Hyperlink"/>
            <w:szCs w:val="16"/>
            <w:lang w:val="pt-PT"/>
          </w:rPr>
          <w:t>https://www.bmluk.gv.at/dam/jcr:7db5dc43-495d-4156-8c60-3f90112e49db/AT_</w:t>
        </w:r>
        <w:r w:rsidR="000C3B0B" w:rsidRPr="00A83CD8">
          <w:rPr>
            <w:rStyle w:val="Hyperlink"/>
            <w:szCs w:val="16"/>
            <w:lang w:val="pt-PT"/>
          </w:rPr>
          <w:t>Leistungsbericht_2023_Validiert_nach_techn_Korrektur.pdf</w:t>
        </w:r>
      </w:hyperlink>
      <w:r w:rsidR="000C3B0B">
        <w:rPr>
          <w:szCs w:val="16"/>
          <w:lang w:val="pt-PT"/>
        </w:rPr>
        <w:t xml:space="preserve"> </w:t>
      </w:r>
    </w:p>
  </w:footnote>
  <w:footnote w:id="8">
    <w:p w14:paraId="2314DA27" w14:textId="7359DA05" w:rsidR="00796BFA" w:rsidRPr="00796BFA" w:rsidRDefault="00796BFA" w:rsidP="00796BFA">
      <w:pPr>
        <w:pStyle w:val="FootnoteText"/>
        <w:rPr>
          <w:sz w:val="18"/>
          <w:szCs w:val="18"/>
          <w:lang w:val="pt-PT"/>
        </w:rPr>
      </w:pPr>
      <w:r w:rsidRPr="00D95148">
        <w:rPr>
          <w:rStyle w:val="FootnoteReference"/>
          <w:szCs w:val="24"/>
        </w:rPr>
        <w:footnoteRef/>
      </w:r>
      <w:r w:rsidRPr="00D95148">
        <w:rPr>
          <w:sz w:val="24"/>
          <w:szCs w:val="24"/>
          <w:lang w:val="pt-PT"/>
        </w:rPr>
        <w:t xml:space="preserve"> </w:t>
      </w:r>
      <w:hyperlink r:id="rId7" w:anchor="legal-basis" w:history="1">
        <w:r w:rsidR="000C3B0B" w:rsidRPr="00A83CD8">
          <w:rPr>
            <w:rStyle w:val="Hyperlink"/>
            <w:szCs w:val="16"/>
            <w:lang w:val="pt-PT"/>
          </w:rPr>
          <w:t>https://agriculture.ec.europa.eu/cap-my-country/cap-strategic-plans/austria_en#legal-basis</w:t>
        </w:r>
      </w:hyperlink>
      <w:r w:rsidR="000C3B0B">
        <w:rPr>
          <w:szCs w:val="16"/>
          <w:lang w:val="pt-PT"/>
        </w:rPr>
        <w:t xml:space="preserve"> </w:t>
      </w:r>
    </w:p>
  </w:footnote>
  <w:footnote w:id="9">
    <w:p w14:paraId="7201D1B9" w14:textId="1465DB63" w:rsidR="00796BFA" w:rsidRPr="00FD6432" w:rsidRDefault="00796BFA" w:rsidP="00D95148">
      <w:pPr>
        <w:pStyle w:val="FootnoteText"/>
        <w:jc w:val="left"/>
        <w:rPr>
          <w:szCs w:val="16"/>
          <w:lang w:val="pt-PT"/>
        </w:rPr>
      </w:pPr>
      <w:r w:rsidRPr="00D95148">
        <w:rPr>
          <w:rStyle w:val="FootnoteReference"/>
          <w:szCs w:val="24"/>
        </w:rPr>
        <w:footnoteRef/>
      </w:r>
      <w:r w:rsidRPr="00D95148">
        <w:rPr>
          <w:sz w:val="24"/>
          <w:szCs w:val="24"/>
          <w:lang w:val="pt-PT"/>
        </w:rPr>
        <w:t xml:space="preserve"> </w:t>
      </w:r>
      <w:hyperlink r:id="rId8" w:history="1">
        <w:r w:rsidR="000C3B0B" w:rsidRPr="00A83CD8">
          <w:rPr>
            <w:rStyle w:val="Hyperlink"/>
            <w:szCs w:val="16"/>
            <w:lang w:val="pt-PT"/>
          </w:rPr>
          <w:t>https://www.bmluk.gv.at/dam/jcr:284aca02-474b-49c9-9d7c-291486deab8c/Web_Broschuere_BuergerInneninfo_A4_240321_V6_barrierefrei.pdf</w:t>
        </w:r>
      </w:hyperlink>
      <w:r w:rsidR="000C3B0B">
        <w:rPr>
          <w:szCs w:val="16"/>
          <w:lang w:val="pt-PT"/>
        </w:rPr>
        <w:t xml:space="preserve"> </w:t>
      </w:r>
    </w:p>
  </w:footnote>
  <w:footnote w:id="10">
    <w:p w14:paraId="4AD791F4" w14:textId="1888CF34" w:rsidR="00796BFA" w:rsidRPr="00796BFA" w:rsidRDefault="00796BFA" w:rsidP="00796BFA">
      <w:pPr>
        <w:pStyle w:val="FootnoteText"/>
        <w:rPr>
          <w:sz w:val="18"/>
          <w:szCs w:val="18"/>
          <w:lang w:val="pt-PT"/>
        </w:rPr>
      </w:pPr>
      <w:r w:rsidRPr="00FD6432">
        <w:rPr>
          <w:rStyle w:val="FootnoteReference"/>
          <w:sz w:val="16"/>
          <w:szCs w:val="16"/>
        </w:rPr>
        <w:footnoteRef/>
      </w:r>
      <w:r w:rsidRPr="00FD6432">
        <w:rPr>
          <w:szCs w:val="16"/>
          <w:lang w:val="pt-PT"/>
        </w:rPr>
        <w:t xml:space="preserve"> </w:t>
      </w:r>
      <w:hyperlink r:id="rId9" w:history="1">
        <w:r w:rsidR="00632F7C" w:rsidRPr="00A83CD8">
          <w:rPr>
            <w:rStyle w:val="Hyperlink"/>
            <w:szCs w:val="16"/>
            <w:lang w:val="pt-PT"/>
          </w:rPr>
          <w:t>https://agriculture.ec.europa.eu/document/download/cef3e8e8-fea2-47f1-af28-6c0649656d7e_en?filename=csp-at-a-glance-austria_en.pdf</w:t>
        </w:r>
      </w:hyperlink>
      <w:r w:rsidRPr="00FD6432">
        <w:rPr>
          <w:szCs w:val="16"/>
          <w:lang w:val="pt-PT"/>
        </w:rPr>
        <w:t>, p. 3</w:t>
      </w:r>
    </w:p>
  </w:footnote>
  <w:footnote w:id="11">
    <w:p w14:paraId="4B071F46" w14:textId="77777777" w:rsidR="00796BFA" w:rsidRPr="00FD6432" w:rsidRDefault="00796BFA" w:rsidP="00796BFA">
      <w:pPr>
        <w:pStyle w:val="FootnoteText"/>
        <w:rPr>
          <w:szCs w:val="16"/>
          <w:lang w:val="es-ES"/>
        </w:rPr>
      </w:pPr>
      <w:r w:rsidRPr="00A36325">
        <w:rPr>
          <w:rStyle w:val="FootnoteReference"/>
          <w:sz w:val="22"/>
        </w:rPr>
        <w:footnoteRef/>
      </w:r>
      <w:r w:rsidRPr="00A36325">
        <w:rPr>
          <w:sz w:val="22"/>
          <w:lang w:val="es-ES"/>
        </w:rPr>
        <w:t xml:space="preserve"> </w:t>
      </w:r>
      <w:r w:rsidRPr="00FD6432">
        <w:rPr>
          <w:szCs w:val="16"/>
          <w:lang w:val="es-ES"/>
        </w:rPr>
        <w:t>Ibid., p. 7</w:t>
      </w:r>
    </w:p>
  </w:footnote>
  <w:footnote w:id="12">
    <w:p w14:paraId="6B478DE7" w14:textId="62B08E0D" w:rsidR="00796BFA" w:rsidRPr="00FD6432" w:rsidRDefault="00796BFA" w:rsidP="00796BFA">
      <w:pPr>
        <w:pStyle w:val="FootnoteText"/>
        <w:rPr>
          <w:szCs w:val="16"/>
          <w:lang w:val="es-ES"/>
        </w:rPr>
      </w:pPr>
      <w:r w:rsidRPr="00A36325">
        <w:rPr>
          <w:rStyle w:val="FootnoteReference"/>
          <w:sz w:val="22"/>
        </w:rPr>
        <w:footnoteRef/>
      </w:r>
      <w:r w:rsidRPr="00FD6432">
        <w:rPr>
          <w:szCs w:val="16"/>
          <w:lang w:val="es-ES"/>
        </w:rPr>
        <w:t xml:space="preserve"> </w:t>
      </w:r>
      <w:hyperlink r:id="rId10" w:history="1">
        <w:r w:rsidR="00632F7C" w:rsidRPr="00A83CD8">
          <w:rPr>
            <w:rStyle w:val="Hyperlink"/>
            <w:szCs w:val="16"/>
            <w:lang w:val="es-ES"/>
          </w:rPr>
          <w:t>https://www.bmluk.gv.at/dam/jcr:f64398d3-03dd-4505-ab7d-2a4ad33c6610/BML-0002_GAP-Strategieplan_%C3%96sterreich_2023-2027_EN_v6_BF.pdf</w:t>
        </w:r>
      </w:hyperlink>
      <w:r w:rsidR="00632F7C">
        <w:rPr>
          <w:szCs w:val="16"/>
          <w:lang w:val="es-ES"/>
        </w:rPr>
        <w:t xml:space="preserve"> </w:t>
      </w:r>
    </w:p>
  </w:footnote>
  <w:footnote w:id="13">
    <w:p w14:paraId="331BD014" w14:textId="7B4D6EB6" w:rsidR="00796BFA" w:rsidRPr="00FD6432" w:rsidRDefault="00796BFA" w:rsidP="00661176">
      <w:pPr>
        <w:pStyle w:val="FootnoteText"/>
        <w:jc w:val="left"/>
        <w:rPr>
          <w:szCs w:val="16"/>
          <w:lang w:val="es-ES"/>
        </w:rPr>
      </w:pPr>
      <w:r w:rsidRPr="00A36325">
        <w:rPr>
          <w:rStyle w:val="FootnoteReference"/>
          <w:sz w:val="22"/>
        </w:rPr>
        <w:footnoteRef/>
      </w:r>
      <w:r w:rsidRPr="00A36325">
        <w:rPr>
          <w:sz w:val="22"/>
          <w:lang w:val="es-ES"/>
        </w:rPr>
        <w:t xml:space="preserve"> </w:t>
      </w:r>
      <w:hyperlink r:id="rId11" w:history="1">
        <w:r w:rsidR="00632F7C" w:rsidRPr="00A83CD8">
          <w:rPr>
            <w:rStyle w:val="Hyperlink"/>
            <w:szCs w:val="16"/>
            <w:lang w:val="es-ES"/>
          </w:rPr>
          <w:t>https://www.bmluk.gv.at/service/publikationen/landwirtschaft/info-fuer-buergerinnen-und-buerger-gemeinsame-agrarpolitik-in-oesterreich-umsetzung-2024.html</w:t>
        </w:r>
      </w:hyperlink>
      <w:r w:rsidR="00632F7C">
        <w:rPr>
          <w:szCs w:val="16"/>
          <w:lang w:val="es-ES"/>
        </w:rPr>
        <w:t xml:space="preserve"> </w:t>
      </w:r>
    </w:p>
  </w:footnote>
  <w:footnote w:id="14">
    <w:p w14:paraId="4D0A5E2A" w14:textId="77777777" w:rsidR="00796BFA" w:rsidRPr="00FD6432" w:rsidRDefault="00796BFA" w:rsidP="00796BFA">
      <w:pPr>
        <w:pStyle w:val="FootnoteText"/>
        <w:rPr>
          <w:szCs w:val="16"/>
        </w:rPr>
      </w:pPr>
      <w:r w:rsidRPr="00A36325">
        <w:rPr>
          <w:rStyle w:val="FootnoteReference"/>
          <w:sz w:val="22"/>
        </w:rPr>
        <w:footnoteRef/>
      </w:r>
      <w:r w:rsidRPr="00A36325">
        <w:rPr>
          <w:sz w:val="22"/>
        </w:rPr>
        <w:t xml:space="preserve"> </w:t>
      </w:r>
      <w:hyperlink r:id="rId12" w:history="1">
        <w:r w:rsidRPr="00FD6432">
          <w:rPr>
            <w:rStyle w:val="Hyperlink"/>
            <w:szCs w:val="16"/>
          </w:rPr>
          <w:t>At a glance: Austria’s CAP Strategic Plan</w:t>
        </w:r>
      </w:hyperlink>
      <w:r w:rsidRPr="00FD6432">
        <w:rPr>
          <w:szCs w:val="16"/>
        </w:rPr>
        <w:t>, p. 7,</w:t>
      </w:r>
    </w:p>
    <w:p w14:paraId="21CB555D" w14:textId="4CEBBFA9" w:rsidR="00796BFA" w:rsidRPr="00FD6432" w:rsidRDefault="009170BE" w:rsidP="00796BFA">
      <w:pPr>
        <w:pStyle w:val="FootnoteText"/>
        <w:rPr>
          <w:szCs w:val="16"/>
        </w:rPr>
      </w:pPr>
      <w:hyperlink r:id="rId13" w:history="1">
        <w:r w:rsidR="00796BFA" w:rsidRPr="00FD6432">
          <w:rPr>
            <w:rStyle w:val="Hyperlink"/>
            <w:szCs w:val="16"/>
          </w:rPr>
          <w:t>https://agriculture.ec.europa.eu/system/files/2023-06/approved-28-cap-strategic-plans-2023-27.pdf</w:t>
        </w:r>
      </w:hyperlink>
      <w:r w:rsidR="00796BFA" w:rsidRPr="00FD6432">
        <w:rPr>
          <w:szCs w:val="16"/>
        </w:rPr>
        <w:t>, p.</w:t>
      </w:r>
      <w:r w:rsidR="00A36325">
        <w:rPr>
          <w:szCs w:val="16"/>
        </w:rPr>
        <w:t xml:space="preserve"> </w:t>
      </w:r>
      <w:r w:rsidR="00796BFA" w:rsidRPr="00FD6432">
        <w:rPr>
          <w:szCs w:val="16"/>
        </w:rPr>
        <w:t>89</w:t>
      </w:r>
    </w:p>
  </w:footnote>
  <w:footnote w:id="15">
    <w:p w14:paraId="10969E0A" w14:textId="77777777" w:rsidR="00796BFA" w:rsidRPr="00FD6432" w:rsidRDefault="00796BFA" w:rsidP="00796BFA">
      <w:pPr>
        <w:pStyle w:val="FootnoteText"/>
        <w:rPr>
          <w:szCs w:val="16"/>
        </w:rPr>
      </w:pPr>
      <w:r w:rsidRPr="00A36325">
        <w:rPr>
          <w:rStyle w:val="FootnoteReference"/>
          <w:sz w:val="22"/>
        </w:rPr>
        <w:footnoteRef/>
      </w:r>
      <w:r w:rsidRPr="00A36325">
        <w:rPr>
          <w:sz w:val="22"/>
        </w:rPr>
        <w:t xml:space="preserve"> </w:t>
      </w:r>
      <w:hyperlink r:id="rId14" w:history="1">
        <w:r w:rsidRPr="00FD6432">
          <w:rPr>
            <w:rStyle w:val="Hyperlink"/>
            <w:szCs w:val="16"/>
          </w:rPr>
          <w:t>approved-28-cap-strategic-plans-2023-27.pdf</w:t>
        </w:r>
      </w:hyperlink>
      <w:r w:rsidRPr="00FD6432">
        <w:rPr>
          <w:szCs w:val="16"/>
        </w:rPr>
        <w:t>, p. 21</w:t>
      </w:r>
    </w:p>
  </w:footnote>
  <w:footnote w:id="16">
    <w:p w14:paraId="7D39A385" w14:textId="0B2482FA" w:rsidR="00796BFA" w:rsidRPr="00FD6432" w:rsidRDefault="00796BFA" w:rsidP="00796BFA">
      <w:pPr>
        <w:pStyle w:val="FootnoteText"/>
        <w:rPr>
          <w:szCs w:val="16"/>
        </w:rPr>
      </w:pPr>
      <w:r w:rsidRPr="00A36325">
        <w:rPr>
          <w:rStyle w:val="FootnoteReference"/>
          <w:sz w:val="22"/>
        </w:rPr>
        <w:footnoteRef/>
      </w:r>
      <w:r w:rsidRPr="00A36325">
        <w:rPr>
          <w:sz w:val="22"/>
        </w:rPr>
        <w:t xml:space="preserve"> </w:t>
      </w:r>
      <w:hyperlink r:id="rId15" w:history="1">
        <w:r w:rsidRPr="00FD6432">
          <w:rPr>
            <w:rStyle w:val="Hyperlink"/>
            <w:szCs w:val="16"/>
          </w:rPr>
          <w:t>At a glance: Austria’s CAP Strategic Plan</w:t>
        </w:r>
      </w:hyperlink>
      <w:r w:rsidRPr="00FD6432">
        <w:rPr>
          <w:szCs w:val="16"/>
        </w:rPr>
        <w:t>, p.</w:t>
      </w:r>
      <w:r w:rsidR="00A36325">
        <w:rPr>
          <w:szCs w:val="16"/>
        </w:rPr>
        <w:t xml:space="preserve"> </w:t>
      </w:r>
      <w:r w:rsidRPr="00FD6432">
        <w:rPr>
          <w:szCs w:val="16"/>
        </w:rPr>
        <w:t>7</w:t>
      </w:r>
    </w:p>
  </w:footnote>
  <w:footnote w:id="17">
    <w:p w14:paraId="274326DF" w14:textId="77777777" w:rsidR="00796BFA" w:rsidRPr="00A74ADB" w:rsidRDefault="00796BFA" w:rsidP="00796BFA">
      <w:pPr>
        <w:pStyle w:val="FootnoteText"/>
        <w:rPr>
          <w:sz w:val="24"/>
          <w:szCs w:val="24"/>
        </w:rPr>
      </w:pPr>
      <w:r w:rsidRPr="00A74ADB">
        <w:rPr>
          <w:rStyle w:val="FootnoteReference"/>
          <w:sz w:val="22"/>
        </w:rPr>
        <w:footnoteRef/>
      </w:r>
      <w:r w:rsidRPr="00A74ADB">
        <w:rPr>
          <w:sz w:val="22"/>
        </w:rPr>
        <w:t xml:space="preserve"> </w:t>
      </w:r>
      <w:r w:rsidRPr="00670A0E">
        <w:rPr>
          <w:szCs w:val="16"/>
        </w:rPr>
        <w:t>Ibid.</w:t>
      </w:r>
    </w:p>
  </w:footnote>
  <w:footnote w:id="18">
    <w:p w14:paraId="5636EEBC" w14:textId="71C5BAAD" w:rsidR="00796BFA" w:rsidRPr="00A74ADB" w:rsidRDefault="00796BFA" w:rsidP="00796BFA">
      <w:pPr>
        <w:pStyle w:val="FootnoteText"/>
        <w:rPr>
          <w:sz w:val="22"/>
        </w:rPr>
      </w:pPr>
      <w:r w:rsidRPr="00A74ADB">
        <w:rPr>
          <w:rStyle w:val="FootnoteReference"/>
          <w:sz w:val="22"/>
        </w:rPr>
        <w:footnoteRef/>
      </w:r>
      <w:r w:rsidRPr="00A74ADB">
        <w:rPr>
          <w:sz w:val="22"/>
        </w:rPr>
        <w:t xml:space="preserve"> </w:t>
      </w:r>
      <w:hyperlink r:id="rId16" w:history="1">
        <w:r w:rsidRPr="00A74ADB">
          <w:rPr>
            <w:rStyle w:val="Hyperlink"/>
            <w:szCs w:val="16"/>
          </w:rPr>
          <w:t>CAP Strategic Plan Factsheet: Austria | EU CAP Network</w:t>
        </w:r>
      </w:hyperlink>
      <w:r w:rsidRPr="00A74ADB">
        <w:rPr>
          <w:szCs w:val="16"/>
        </w:rPr>
        <w:t>, p.</w:t>
      </w:r>
      <w:r w:rsidR="00A74ADB" w:rsidRPr="00A74ADB">
        <w:rPr>
          <w:szCs w:val="16"/>
        </w:rPr>
        <w:t xml:space="preserve"> </w:t>
      </w:r>
      <w:r w:rsidRPr="00A74ADB">
        <w:rPr>
          <w:szCs w:val="16"/>
        </w:rPr>
        <w:t>5</w:t>
      </w:r>
    </w:p>
  </w:footnote>
  <w:footnote w:id="19">
    <w:p w14:paraId="14718535" w14:textId="77777777" w:rsidR="00796BFA" w:rsidRPr="00A74ADB" w:rsidRDefault="00796BFA" w:rsidP="00796BFA">
      <w:pPr>
        <w:pStyle w:val="FootnoteText"/>
        <w:rPr>
          <w:sz w:val="22"/>
        </w:rPr>
      </w:pPr>
      <w:r w:rsidRPr="00A74ADB">
        <w:rPr>
          <w:rStyle w:val="FootnoteReference"/>
          <w:sz w:val="22"/>
        </w:rPr>
        <w:footnoteRef/>
      </w:r>
      <w:r w:rsidRPr="00A74ADB">
        <w:rPr>
          <w:sz w:val="22"/>
        </w:rPr>
        <w:t xml:space="preserve"> </w:t>
      </w:r>
      <w:hyperlink r:id="rId17" w:history="1">
        <w:r w:rsidRPr="00A74ADB">
          <w:rPr>
            <w:rStyle w:val="Hyperlink"/>
            <w:szCs w:val="16"/>
          </w:rPr>
          <w:t>approved-28-cap-strategic-plans-2023-27.pdf</w:t>
        </w:r>
      </w:hyperlink>
      <w:r w:rsidRPr="00A74ADB">
        <w:rPr>
          <w:szCs w:val="16"/>
        </w:rPr>
        <w:t>, p. 33</w:t>
      </w:r>
    </w:p>
  </w:footnote>
  <w:footnote w:id="20">
    <w:p w14:paraId="620FECBD" w14:textId="7D4D7D8F" w:rsidR="00796BFA" w:rsidRPr="00FD6432" w:rsidRDefault="00796BFA" w:rsidP="00796BFA">
      <w:pPr>
        <w:pStyle w:val="FootnoteText"/>
        <w:rPr>
          <w:szCs w:val="16"/>
        </w:rPr>
      </w:pPr>
      <w:r w:rsidRPr="00A74ADB">
        <w:rPr>
          <w:rStyle w:val="FootnoteReference"/>
          <w:sz w:val="22"/>
        </w:rPr>
        <w:footnoteRef/>
      </w:r>
      <w:r w:rsidRPr="00FD6432">
        <w:rPr>
          <w:szCs w:val="16"/>
        </w:rPr>
        <w:t xml:space="preserve"> </w:t>
      </w:r>
      <w:hyperlink r:id="rId18" w:history="1">
        <w:r w:rsidR="00632F7C" w:rsidRPr="00A83CD8">
          <w:rPr>
            <w:rStyle w:val="Hyperlink"/>
            <w:szCs w:val="16"/>
          </w:rPr>
          <w:t>https://www.bmluk.gv.at/dam/jcr:eea072e5-2341-4834-89da-243f20e901bf/GAP_Leistungsbericht%202024%20final.pdf</w:t>
        </w:r>
      </w:hyperlink>
      <w:r w:rsidR="00632F7C">
        <w:rPr>
          <w:szCs w:val="16"/>
        </w:rPr>
        <w:t xml:space="preserve"> </w:t>
      </w:r>
    </w:p>
  </w:footnote>
  <w:footnote w:id="21">
    <w:p w14:paraId="4A2F1D37" w14:textId="5AFA29AA" w:rsidR="00FD6432" w:rsidRPr="00FD6432" w:rsidRDefault="00FD6432" w:rsidP="00FD6432">
      <w:pPr>
        <w:pStyle w:val="FootnoteText"/>
        <w:rPr>
          <w:szCs w:val="16"/>
        </w:rPr>
      </w:pPr>
      <w:r w:rsidRPr="00FB7AF0">
        <w:rPr>
          <w:rStyle w:val="FootnoteReference"/>
          <w:sz w:val="20"/>
          <w:szCs w:val="20"/>
        </w:rPr>
        <w:footnoteRef/>
      </w:r>
      <w:r w:rsidRPr="00FB7AF0">
        <w:rPr>
          <w:sz w:val="20"/>
          <w:szCs w:val="20"/>
        </w:rPr>
        <w:t xml:space="preserve"> </w:t>
      </w:r>
      <w:hyperlink r:id="rId19" w:anchor="timeline" w:history="1">
        <w:r w:rsidR="00632F7C" w:rsidRPr="00A83CD8">
          <w:rPr>
            <w:rStyle w:val="Hyperlink"/>
            <w:szCs w:val="16"/>
          </w:rPr>
          <w:t>https://agriculture.ec.europa.eu/cap-my-country/cap-strategic-plans/italy_en#timeline</w:t>
        </w:r>
      </w:hyperlink>
      <w:r w:rsidR="00632F7C">
        <w:rPr>
          <w:szCs w:val="16"/>
        </w:rPr>
        <w:t xml:space="preserve"> </w:t>
      </w:r>
    </w:p>
  </w:footnote>
  <w:footnote w:id="22">
    <w:p w14:paraId="0C80A46B" w14:textId="77777777" w:rsidR="00FD6432" w:rsidRPr="00FD6432" w:rsidRDefault="00FD6432" w:rsidP="00FD6432">
      <w:pPr>
        <w:pStyle w:val="FootnoteText"/>
        <w:rPr>
          <w:szCs w:val="16"/>
          <w:lang w:val="es-ES"/>
        </w:rPr>
      </w:pPr>
      <w:r w:rsidRPr="00EA35FF">
        <w:rPr>
          <w:rStyle w:val="FootnoteReference"/>
          <w:sz w:val="20"/>
          <w:szCs w:val="20"/>
        </w:rPr>
        <w:footnoteRef/>
      </w:r>
      <w:r w:rsidRPr="00EA35FF">
        <w:rPr>
          <w:sz w:val="20"/>
          <w:szCs w:val="20"/>
          <w:lang w:val="es-ES"/>
        </w:rPr>
        <w:t xml:space="preserve"> </w:t>
      </w:r>
      <w:r w:rsidRPr="00FD6432">
        <w:rPr>
          <w:szCs w:val="16"/>
          <w:lang w:val="es-ES"/>
        </w:rPr>
        <w:t>Ibid.</w:t>
      </w:r>
    </w:p>
  </w:footnote>
  <w:footnote w:id="23">
    <w:p w14:paraId="3E3063C1" w14:textId="54B83A82" w:rsidR="00FD6432" w:rsidRPr="00FD6432" w:rsidRDefault="00FD6432" w:rsidP="00FD6432">
      <w:pPr>
        <w:pStyle w:val="FootnoteText"/>
        <w:rPr>
          <w:szCs w:val="16"/>
          <w:lang w:val="es-ES"/>
        </w:rPr>
      </w:pPr>
      <w:r w:rsidRPr="00EA35FF">
        <w:rPr>
          <w:rStyle w:val="FootnoteReference"/>
          <w:sz w:val="20"/>
          <w:szCs w:val="20"/>
        </w:rPr>
        <w:footnoteRef/>
      </w:r>
      <w:r w:rsidRPr="00FD6432">
        <w:rPr>
          <w:szCs w:val="16"/>
          <w:lang w:val="es-ES"/>
        </w:rPr>
        <w:t xml:space="preserve"> </w:t>
      </w:r>
      <w:hyperlink r:id="rId20" w:history="1">
        <w:r w:rsidR="00632F7C" w:rsidRPr="00A83CD8">
          <w:rPr>
            <w:rStyle w:val="Hyperlink"/>
            <w:szCs w:val="16"/>
            <w:lang w:val="es-ES"/>
          </w:rPr>
          <w:t>https://agriculture.ec.europa.eu/document/download/34058aa4-eee5-4579-99af-0e7c100d40ba_en?filename=csp-at-a-glance-italy_en.pdf</w:t>
        </w:r>
      </w:hyperlink>
      <w:r w:rsidR="00632F7C">
        <w:rPr>
          <w:szCs w:val="16"/>
          <w:lang w:val="es-ES"/>
        </w:rPr>
        <w:t xml:space="preserve"> </w:t>
      </w:r>
    </w:p>
  </w:footnote>
  <w:footnote w:id="24">
    <w:p w14:paraId="616FB682" w14:textId="7549A540" w:rsidR="00FD6432" w:rsidRPr="00FD6432" w:rsidRDefault="00FD6432" w:rsidP="00FD6432">
      <w:pPr>
        <w:pStyle w:val="FootnoteText"/>
        <w:rPr>
          <w:szCs w:val="16"/>
          <w:lang w:val="es-ES"/>
        </w:rPr>
      </w:pPr>
      <w:r w:rsidRPr="00EA35FF">
        <w:rPr>
          <w:rStyle w:val="FootnoteReference"/>
          <w:sz w:val="20"/>
          <w:szCs w:val="20"/>
        </w:rPr>
        <w:footnoteRef/>
      </w:r>
      <w:r w:rsidRPr="00EA35FF">
        <w:rPr>
          <w:sz w:val="20"/>
          <w:szCs w:val="20"/>
          <w:lang w:val="es-ES"/>
        </w:rPr>
        <w:t xml:space="preserve"> </w:t>
      </w:r>
      <w:hyperlink r:id="rId21" w:history="1">
        <w:r w:rsidR="00632F7C" w:rsidRPr="00A83CD8">
          <w:rPr>
            <w:rStyle w:val="Hyperlink"/>
            <w:szCs w:val="16"/>
            <w:lang w:val="es-ES"/>
          </w:rPr>
          <w:t>https://agridata.ec.europa.eu/extensions/CountryFactsheets/CountryFactsheets.html?memberstate=Italy</w:t>
        </w:r>
      </w:hyperlink>
      <w:r w:rsidR="00632F7C">
        <w:rPr>
          <w:szCs w:val="16"/>
          <w:lang w:val="es-ES"/>
        </w:rPr>
        <w:t xml:space="preserve"> </w:t>
      </w:r>
    </w:p>
  </w:footnote>
  <w:footnote w:id="25">
    <w:p w14:paraId="15B97970" w14:textId="77777777" w:rsidR="00FD6432" w:rsidRPr="00FD6432" w:rsidRDefault="00FD6432" w:rsidP="00FD6432">
      <w:pPr>
        <w:pStyle w:val="FootnoteText"/>
        <w:rPr>
          <w:szCs w:val="16"/>
          <w:lang w:val="es-ES"/>
        </w:rPr>
      </w:pPr>
      <w:r w:rsidRPr="00EA35FF">
        <w:rPr>
          <w:rStyle w:val="FootnoteReference"/>
          <w:sz w:val="20"/>
          <w:szCs w:val="20"/>
        </w:rPr>
        <w:footnoteRef/>
      </w:r>
      <w:r w:rsidRPr="00EA35FF">
        <w:rPr>
          <w:sz w:val="20"/>
          <w:szCs w:val="20"/>
          <w:lang w:val="es-ES"/>
        </w:rPr>
        <w:t xml:space="preserve"> </w:t>
      </w:r>
      <w:hyperlink r:id="rId22" w:history="1">
        <w:r w:rsidRPr="00FD6432">
          <w:rPr>
            <w:rStyle w:val="Hyperlink"/>
            <w:szCs w:val="16"/>
            <w:lang w:val="es-ES"/>
          </w:rPr>
          <w:t>https://agriculture.ec.europa.eu/system/files/2023-06/approved-28-cap-strategic-plans-2023-27.pdf</w:t>
        </w:r>
      </w:hyperlink>
      <w:r w:rsidRPr="00FD6432">
        <w:rPr>
          <w:szCs w:val="16"/>
          <w:lang w:val="es-ES"/>
        </w:rPr>
        <w:t>, p. 16</w:t>
      </w:r>
    </w:p>
  </w:footnote>
  <w:footnote w:id="26">
    <w:p w14:paraId="077479DC" w14:textId="77777777" w:rsidR="00FD6432" w:rsidRPr="00FD6432" w:rsidRDefault="00FD6432" w:rsidP="00FD6432">
      <w:pPr>
        <w:pStyle w:val="FootnoteText"/>
        <w:rPr>
          <w:szCs w:val="16"/>
          <w:lang w:val="es-ES"/>
        </w:rPr>
      </w:pPr>
      <w:r w:rsidRPr="00EA35FF">
        <w:rPr>
          <w:rStyle w:val="FootnoteReference"/>
          <w:sz w:val="20"/>
          <w:szCs w:val="20"/>
        </w:rPr>
        <w:footnoteRef/>
      </w:r>
      <w:r w:rsidRPr="00FD6432">
        <w:rPr>
          <w:szCs w:val="16"/>
          <w:lang w:val="es-ES"/>
        </w:rPr>
        <w:t xml:space="preserve"> </w:t>
      </w:r>
      <w:hyperlink r:id="rId23" w:history="1">
        <w:r w:rsidRPr="00FD6432">
          <w:rPr>
            <w:rStyle w:val="Hyperlink"/>
            <w:szCs w:val="16"/>
            <w:lang w:val="es-ES"/>
          </w:rPr>
          <w:t>https://agriculture.ec.europa.eu/document/download/34058aa4-eee5-4579-99af-0e7c100d40ba_en?filename=csp-at-a-glance-italy_en.pdf</w:t>
        </w:r>
      </w:hyperlink>
      <w:r w:rsidRPr="00FD6432">
        <w:rPr>
          <w:szCs w:val="16"/>
          <w:lang w:val="es-ES"/>
        </w:rPr>
        <w:t>, p. 7</w:t>
      </w:r>
    </w:p>
  </w:footnote>
  <w:footnote w:id="27">
    <w:p w14:paraId="1A739AEE" w14:textId="77777777" w:rsidR="00FD6432" w:rsidRPr="00FD6432" w:rsidRDefault="00FD6432" w:rsidP="00FD6432">
      <w:pPr>
        <w:pStyle w:val="FootnoteText"/>
        <w:rPr>
          <w:szCs w:val="16"/>
        </w:rPr>
      </w:pPr>
      <w:r w:rsidRPr="00290ABB">
        <w:rPr>
          <w:rStyle w:val="FootnoteReference"/>
          <w:sz w:val="18"/>
          <w:szCs w:val="18"/>
        </w:rPr>
        <w:footnoteRef/>
      </w:r>
      <w:r w:rsidRPr="00290ABB">
        <w:rPr>
          <w:sz w:val="18"/>
          <w:szCs w:val="18"/>
        </w:rPr>
        <w:t xml:space="preserve"> </w:t>
      </w:r>
      <w:hyperlink r:id="rId24" w:history="1">
        <w:r w:rsidRPr="00FD6432">
          <w:rPr>
            <w:rStyle w:val="Hyperlink"/>
            <w:szCs w:val="16"/>
          </w:rPr>
          <w:t>approved-28-cap-strategic-plans-2023-27.pdf</w:t>
        </w:r>
      </w:hyperlink>
      <w:r w:rsidRPr="00FD6432">
        <w:rPr>
          <w:szCs w:val="16"/>
        </w:rPr>
        <w:t>, p. 21</w:t>
      </w:r>
    </w:p>
  </w:footnote>
  <w:footnote w:id="28">
    <w:p w14:paraId="600B642A"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Ibid., p.18</w:t>
      </w:r>
    </w:p>
  </w:footnote>
  <w:footnote w:id="29">
    <w:p w14:paraId="300E98F1"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w:t>
      </w:r>
      <w:hyperlink r:id="rId25" w:history="1">
        <w:r w:rsidRPr="00FD6432">
          <w:rPr>
            <w:rStyle w:val="Hyperlink"/>
            <w:szCs w:val="16"/>
          </w:rPr>
          <w:t>At a glance: Italy's CAP Strategic Plan</w:t>
        </w:r>
      </w:hyperlink>
      <w:r w:rsidRPr="00FD6432">
        <w:rPr>
          <w:szCs w:val="16"/>
        </w:rPr>
        <w:t>, p.7</w:t>
      </w:r>
    </w:p>
  </w:footnote>
  <w:footnote w:id="30">
    <w:p w14:paraId="3B0E2ECA"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w:t>
      </w:r>
      <w:hyperlink r:id="rId26" w:history="1">
        <w:r w:rsidRPr="00FD6432">
          <w:rPr>
            <w:rStyle w:val="Hyperlink"/>
            <w:szCs w:val="16"/>
          </w:rPr>
          <w:t>approved-28-cap-strategic-plans-2023-27.pdf</w:t>
        </w:r>
      </w:hyperlink>
      <w:r w:rsidRPr="00FD6432">
        <w:rPr>
          <w:szCs w:val="16"/>
        </w:rPr>
        <w:t>, p. 21</w:t>
      </w:r>
    </w:p>
  </w:footnote>
  <w:footnote w:id="31">
    <w:p w14:paraId="2A25E209"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w:t>
      </w:r>
      <w:hyperlink r:id="rId27" w:history="1">
        <w:r w:rsidRPr="00FD6432">
          <w:rPr>
            <w:rStyle w:val="Hyperlink"/>
            <w:szCs w:val="16"/>
          </w:rPr>
          <w:t>At a glance: Italy's CAP Strategic Plan</w:t>
        </w:r>
      </w:hyperlink>
      <w:r w:rsidRPr="00FD6432">
        <w:rPr>
          <w:szCs w:val="16"/>
        </w:rPr>
        <w:t>, p.7</w:t>
      </w:r>
    </w:p>
  </w:footnote>
  <w:footnote w:id="32">
    <w:p w14:paraId="0A5D4745"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w:t>
      </w:r>
      <w:hyperlink r:id="rId28" w:history="1">
        <w:r w:rsidRPr="00FD6432">
          <w:rPr>
            <w:rStyle w:val="Hyperlink"/>
            <w:szCs w:val="16"/>
          </w:rPr>
          <w:t>approved-28-cap-strategic-plans-2023-27.pdf</w:t>
        </w:r>
      </w:hyperlink>
      <w:r w:rsidRPr="00FD6432">
        <w:rPr>
          <w:szCs w:val="16"/>
        </w:rPr>
        <w:t>, p. 88</w:t>
      </w:r>
    </w:p>
  </w:footnote>
  <w:footnote w:id="33">
    <w:p w14:paraId="3783C6EF"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Ibid., p. 33</w:t>
      </w:r>
    </w:p>
  </w:footnote>
  <w:footnote w:id="34">
    <w:p w14:paraId="55738063" w14:textId="66FF51FA" w:rsidR="00FD6432" w:rsidRPr="00CE1367" w:rsidRDefault="00FD6432" w:rsidP="00FD6432">
      <w:pPr>
        <w:pStyle w:val="FootnoteText"/>
      </w:pPr>
      <w:r w:rsidRPr="00FD6432">
        <w:rPr>
          <w:rStyle w:val="FootnoteReference"/>
          <w:sz w:val="16"/>
          <w:szCs w:val="16"/>
        </w:rPr>
        <w:footnoteRef/>
      </w:r>
      <w:r w:rsidRPr="00FD6432">
        <w:rPr>
          <w:szCs w:val="16"/>
        </w:rPr>
        <w:t xml:space="preserve"> </w:t>
      </w:r>
      <w:hyperlink r:id="rId29" w:history="1">
        <w:r w:rsidRPr="00FD6432">
          <w:rPr>
            <w:rStyle w:val="Hyperlink"/>
            <w:szCs w:val="16"/>
          </w:rPr>
          <w:t>CAP Strategic Plan Factsheet: Italy | EU CAP Network</w:t>
        </w:r>
      </w:hyperlink>
      <w:r w:rsidRPr="00FD6432">
        <w:rPr>
          <w:szCs w:val="16"/>
        </w:rPr>
        <w:t>, p.</w:t>
      </w:r>
      <w:r w:rsidR="00290ABB">
        <w:rPr>
          <w:szCs w:val="16"/>
        </w:rPr>
        <w:t xml:space="preserve"> </w:t>
      </w:r>
      <w:r w:rsidRPr="00FD6432">
        <w:rPr>
          <w:szCs w:val="16"/>
        </w:rPr>
        <w:t>5</w:t>
      </w:r>
    </w:p>
  </w:footnote>
  <w:footnote w:id="35">
    <w:p w14:paraId="4B112D55"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w:t>
      </w:r>
      <w:hyperlink r:id="rId30" w:history="1">
        <w:r w:rsidRPr="00FD6432">
          <w:rPr>
            <w:rStyle w:val="Hyperlink"/>
            <w:szCs w:val="16"/>
          </w:rPr>
          <w:t>approved-28-cap-strategic-plans-2023-27.pdf</w:t>
        </w:r>
      </w:hyperlink>
      <w:r w:rsidRPr="00FD6432">
        <w:rPr>
          <w:szCs w:val="16"/>
        </w:rPr>
        <w:t>, p. 26</w:t>
      </w:r>
    </w:p>
  </w:footnote>
  <w:footnote w:id="36">
    <w:p w14:paraId="6D04E7C6"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w:t>
      </w:r>
      <w:hyperlink r:id="rId31" w:history="1">
        <w:r w:rsidRPr="00FD6432">
          <w:rPr>
            <w:rStyle w:val="Hyperlink"/>
            <w:szCs w:val="16"/>
          </w:rPr>
          <w:t>At a glance: Italy's CAP Strategic Plan</w:t>
        </w:r>
      </w:hyperlink>
      <w:r w:rsidRPr="00FD6432">
        <w:rPr>
          <w:szCs w:val="16"/>
        </w:rPr>
        <w:t>, p. 7</w:t>
      </w:r>
    </w:p>
  </w:footnote>
  <w:footnote w:id="37">
    <w:p w14:paraId="703C8539" w14:textId="77777777" w:rsidR="00FD6432" w:rsidRPr="00FD6432" w:rsidRDefault="00FD6432" w:rsidP="00FD6432">
      <w:pPr>
        <w:pStyle w:val="FootnoteText"/>
        <w:rPr>
          <w:lang w:val="es-ES"/>
        </w:rPr>
      </w:pPr>
      <w:r w:rsidRPr="00FD6432">
        <w:rPr>
          <w:rStyle w:val="FootnoteReference"/>
          <w:sz w:val="16"/>
          <w:szCs w:val="16"/>
        </w:rPr>
        <w:footnoteRef/>
      </w:r>
      <w:r w:rsidRPr="00FD6432">
        <w:rPr>
          <w:szCs w:val="16"/>
          <w:lang w:val="es-ES"/>
        </w:rPr>
        <w:t xml:space="preserve"> Ibid., p. 3</w:t>
      </w:r>
    </w:p>
  </w:footnote>
  <w:footnote w:id="38">
    <w:p w14:paraId="5CCFC3EE" w14:textId="77777777" w:rsidR="00FD6432" w:rsidRPr="00FD6432" w:rsidRDefault="00FD6432" w:rsidP="00FD6432">
      <w:pPr>
        <w:pStyle w:val="FootnoteText"/>
        <w:rPr>
          <w:szCs w:val="16"/>
          <w:lang w:val="es-ES"/>
        </w:rPr>
      </w:pPr>
      <w:r w:rsidRPr="00FD6432">
        <w:rPr>
          <w:rStyle w:val="FootnoteReference"/>
          <w:sz w:val="16"/>
          <w:szCs w:val="16"/>
        </w:rPr>
        <w:footnoteRef/>
      </w:r>
      <w:r w:rsidRPr="00FD6432">
        <w:rPr>
          <w:szCs w:val="16"/>
          <w:lang w:val="es-ES"/>
        </w:rPr>
        <w:t xml:space="preserve"> </w:t>
      </w:r>
      <w:hyperlink r:id="rId32" w:history="1">
        <w:r w:rsidRPr="00FD6432">
          <w:rPr>
            <w:rStyle w:val="Hyperlink"/>
            <w:szCs w:val="16"/>
            <w:lang w:val="es-ES"/>
          </w:rPr>
          <w:t>https://www.agea.gov.it/documents-apigw/documents/d/agea/annual-performance-report-2024-pdf</w:t>
        </w:r>
      </w:hyperlink>
      <w:r w:rsidRPr="00FD6432">
        <w:rPr>
          <w:szCs w:val="16"/>
          <w:lang w:val="es-ES"/>
        </w:rPr>
        <w:t>, p. 10</w:t>
      </w:r>
    </w:p>
  </w:footnote>
  <w:footnote w:id="39">
    <w:p w14:paraId="299C74C7" w14:textId="77777777" w:rsidR="00FD6432" w:rsidRPr="00FD6432" w:rsidRDefault="00FD6432" w:rsidP="00FD6432">
      <w:pPr>
        <w:pStyle w:val="FootnoteText"/>
        <w:rPr>
          <w:szCs w:val="16"/>
        </w:rPr>
      </w:pPr>
      <w:r w:rsidRPr="00FD6432">
        <w:rPr>
          <w:rStyle w:val="FootnoteReference"/>
          <w:sz w:val="16"/>
          <w:szCs w:val="16"/>
        </w:rPr>
        <w:footnoteRef/>
      </w:r>
      <w:r w:rsidRPr="00FD6432">
        <w:rPr>
          <w:szCs w:val="16"/>
        </w:rPr>
        <w:t xml:space="preserve"> Ibid.</w:t>
      </w:r>
    </w:p>
  </w:footnote>
  <w:footnote w:id="40">
    <w:p w14:paraId="7238BEAC" w14:textId="77777777" w:rsidR="00FD6432" w:rsidRPr="00FD6432" w:rsidRDefault="00FD6432" w:rsidP="008667FD">
      <w:pPr>
        <w:pStyle w:val="FootnoteText"/>
        <w:rPr>
          <w:szCs w:val="16"/>
        </w:rPr>
      </w:pPr>
      <w:r w:rsidRPr="00290ABB">
        <w:rPr>
          <w:rStyle w:val="FootnoteReference"/>
          <w:sz w:val="18"/>
          <w:szCs w:val="18"/>
        </w:rPr>
        <w:footnoteRef/>
      </w:r>
      <w:r w:rsidRPr="00290ABB">
        <w:rPr>
          <w:sz w:val="18"/>
          <w:szCs w:val="18"/>
        </w:rPr>
        <w:t xml:space="preserve"> </w:t>
      </w:r>
      <w:r w:rsidRPr="00FD6432">
        <w:rPr>
          <w:szCs w:val="16"/>
        </w:rPr>
        <w:t>Ibid., p. 12</w:t>
      </w:r>
    </w:p>
  </w:footnote>
  <w:footnote w:id="41">
    <w:p w14:paraId="05F7B829" w14:textId="77777777" w:rsidR="00FD6432" w:rsidRPr="00FD6432" w:rsidRDefault="00FD6432" w:rsidP="008667FD">
      <w:pPr>
        <w:pStyle w:val="FootnoteText"/>
        <w:rPr>
          <w:szCs w:val="16"/>
        </w:rPr>
      </w:pPr>
      <w:r w:rsidRPr="00290ABB">
        <w:rPr>
          <w:rStyle w:val="FootnoteReference"/>
          <w:sz w:val="18"/>
          <w:szCs w:val="18"/>
        </w:rPr>
        <w:footnoteRef/>
      </w:r>
      <w:r w:rsidRPr="00FD6432">
        <w:rPr>
          <w:szCs w:val="16"/>
        </w:rPr>
        <w:t xml:space="preserve"> Ibid., p. 37</w:t>
      </w:r>
    </w:p>
  </w:footnote>
  <w:footnote w:id="42">
    <w:p w14:paraId="0B60B120" w14:textId="77777777" w:rsidR="00FD6432" w:rsidRPr="00FD6432" w:rsidRDefault="00FD6432" w:rsidP="008667FD">
      <w:pPr>
        <w:pStyle w:val="FootnoteText"/>
        <w:rPr>
          <w:szCs w:val="16"/>
        </w:rPr>
      </w:pPr>
      <w:r w:rsidRPr="00290ABB">
        <w:rPr>
          <w:rStyle w:val="FootnoteReference"/>
          <w:sz w:val="18"/>
          <w:szCs w:val="18"/>
        </w:rPr>
        <w:footnoteRef/>
      </w:r>
      <w:r w:rsidRPr="00290ABB">
        <w:rPr>
          <w:sz w:val="18"/>
          <w:szCs w:val="18"/>
        </w:rPr>
        <w:t xml:space="preserve"> </w:t>
      </w:r>
      <w:r w:rsidRPr="00FD6432">
        <w:rPr>
          <w:szCs w:val="16"/>
        </w:rPr>
        <w:t>Ibid., p. 13</w:t>
      </w:r>
    </w:p>
  </w:footnote>
  <w:footnote w:id="43">
    <w:p w14:paraId="1777BCE5" w14:textId="77777777" w:rsidR="00FD6432" w:rsidRPr="0077794E" w:rsidRDefault="00FD6432" w:rsidP="008667FD">
      <w:pPr>
        <w:pStyle w:val="FootnoteText"/>
      </w:pPr>
      <w:r w:rsidRPr="00290ABB">
        <w:rPr>
          <w:rStyle w:val="FootnoteReference"/>
          <w:sz w:val="18"/>
          <w:szCs w:val="18"/>
        </w:rPr>
        <w:footnoteRef/>
      </w:r>
      <w:r w:rsidRPr="00290ABB">
        <w:rPr>
          <w:sz w:val="18"/>
          <w:szCs w:val="18"/>
        </w:rPr>
        <w:t xml:space="preserve"> </w:t>
      </w:r>
      <w:r w:rsidRPr="00FD6432">
        <w:rPr>
          <w:szCs w:val="16"/>
        </w:rPr>
        <w:t>Ibid., p. 39</w:t>
      </w:r>
    </w:p>
  </w:footnote>
  <w:footnote w:id="44">
    <w:p w14:paraId="49969F61" w14:textId="5A77CE36" w:rsidR="00C64F15" w:rsidRPr="004B7CB9" w:rsidRDefault="00C64F15" w:rsidP="008667FD">
      <w:pPr>
        <w:pStyle w:val="FootnoteText"/>
      </w:pPr>
      <w:r w:rsidRPr="00290ABB">
        <w:rPr>
          <w:rStyle w:val="FootnoteReference"/>
          <w:sz w:val="22"/>
          <w:szCs w:val="20"/>
        </w:rPr>
        <w:footnoteRef/>
      </w:r>
      <w:r>
        <w:t xml:space="preserve"> </w:t>
      </w:r>
      <w:hyperlink r:id="rId33" w:anchor="annual-performance-reports" w:history="1">
        <w:r w:rsidR="00632F7C" w:rsidRPr="00A83CD8">
          <w:rPr>
            <w:rStyle w:val="Hyperlink"/>
          </w:rPr>
          <w:t>https://agriculture.ec.europa.eu/cap-my-country/cap-strategic-plans/romania_en#annual-performance-reports</w:t>
        </w:r>
      </w:hyperlink>
      <w:r w:rsidR="00632F7C">
        <w:t xml:space="preserve"> </w:t>
      </w:r>
    </w:p>
  </w:footnote>
  <w:footnote w:id="45">
    <w:p w14:paraId="326D1E96" w14:textId="77777777" w:rsidR="00C64F15" w:rsidRPr="00D63E5E" w:rsidRDefault="00C64F15" w:rsidP="008667FD">
      <w:pPr>
        <w:pStyle w:val="FootnoteText"/>
      </w:pPr>
      <w:r w:rsidRPr="00290ABB">
        <w:rPr>
          <w:rStyle w:val="FootnoteReference"/>
          <w:sz w:val="22"/>
          <w:szCs w:val="20"/>
        </w:rPr>
        <w:footnoteRef/>
      </w:r>
      <w:r w:rsidRPr="00290ABB">
        <w:rPr>
          <w:sz w:val="14"/>
          <w:szCs w:val="20"/>
        </w:rPr>
        <w:t xml:space="preserve"> </w:t>
      </w:r>
      <w:r>
        <w:t>Annual Performance Report 2023, p. 5</w:t>
      </w:r>
    </w:p>
  </w:footnote>
  <w:footnote w:id="46">
    <w:p w14:paraId="1F3B2BDF" w14:textId="77777777" w:rsidR="00C64F15" w:rsidRPr="00A3790D" w:rsidRDefault="00C64F15" w:rsidP="008667FD">
      <w:pPr>
        <w:pStyle w:val="FootnoteText"/>
      </w:pPr>
      <w:r w:rsidRPr="00290ABB">
        <w:rPr>
          <w:rStyle w:val="FootnoteReference"/>
          <w:sz w:val="20"/>
          <w:szCs w:val="18"/>
        </w:rPr>
        <w:footnoteRef/>
      </w:r>
      <w:r w:rsidRPr="00290ABB">
        <w:rPr>
          <w:sz w:val="12"/>
          <w:szCs w:val="18"/>
        </w:rPr>
        <w:t xml:space="preserve"> </w:t>
      </w:r>
      <w:r>
        <w:t>Annual Performance Report 2024, p. 10</w:t>
      </w:r>
    </w:p>
  </w:footnote>
  <w:footnote w:id="47">
    <w:p w14:paraId="3C0ED983" w14:textId="193F7373" w:rsidR="00C64F15" w:rsidRPr="00D63E5E" w:rsidRDefault="00C64F15" w:rsidP="00290ABB">
      <w:pPr>
        <w:pStyle w:val="FootnoteText"/>
        <w:jc w:val="left"/>
      </w:pPr>
      <w:r w:rsidRPr="00290ABB">
        <w:rPr>
          <w:rStyle w:val="FootnoteReference"/>
          <w:sz w:val="20"/>
          <w:szCs w:val="18"/>
        </w:rPr>
        <w:footnoteRef/>
      </w:r>
      <w:r>
        <w:t xml:space="preserve"> </w:t>
      </w:r>
      <w:hyperlink r:id="rId34" w:history="1">
        <w:r w:rsidR="00632F7C" w:rsidRPr="00A83CD8">
          <w:rPr>
            <w:rStyle w:val="Hyperlink"/>
          </w:rPr>
          <w:t>https://agriculture.ec.europa.eu/document/download/0c93098c-927c-4691-8c4d-8225fa5dfde5_en?filename=csp-at-a-glance-romania_en.pdf</w:t>
        </w:r>
      </w:hyperlink>
      <w:r w:rsidR="00632F7C">
        <w:t xml:space="preserve"> </w:t>
      </w:r>
    </w:p>
  </w:footnote>
  <w:footnote w:id="48">
    <w:p w14:paraId="20BB45B7" w14:textId="77777777" w:rsidR="00C64F15" w:rsidRPr="003536BE" w:rsidRDefault="00C64F15" w:rsidP="00290ABB">
      <w:pPr>
        <w:pStyle w:val="FootnoteText"/>
        <w:jc w:val="left"/>
      </w:pPr>
      <w:r w:rsidRPr="00290ABB">
        <w:rPr>
          <w:rStyle w:val="FootnoteReference"/>
          <w:sz w:val="20"/>
          <w:szCs w:val="18"/>
        </w:rPr>
        <w:footnoteRef/>
      </w:r>
      <w:r>
        <w:t xml:space="preserve"> </w:t>
      </w:r>
      <w:hyperlink r:id="rId35" w:history="1">
        <w:r w:rsidRPr="00E57DA0">
          <w:rPr>
            <w:rStyle w:val="Hyperlink"/>
          </w:rPr>
          <w:t>https://agriculture.ec.europa.eu/document/download/0c93098c-927c-4691-8c4d-8225fa5dfde5_en?filename=csp-at-a-glance-romania_en.pdf</w:t>
        </w:r>
      </w:hyperlink>
      <w:r>
        <w:t>, p. 7</w:t>
      </w:r>
    </w:p>
  </w:footnote>
  <w:footnote w:id="49">
    <w:p w14:paraId="4B6E5020" w14:textId="77777777" w:rsidR="00C64F15" w:rsidRPr="00EC0EEC" w:rsidRDefault="00C64F15" w:rsidP="00C64F15">
      <w:pPr>
        <w:pStyle w:val="FootnoteText"/>
      </w:pPr>
      <w:r w:rsidRPr="00290ABB">
        <w:rPr>
          <w:rStyle w:val="FootnoteReference"/>
          <w:sz w:val="20"/>
          <w:szCs w:val="18"/>
        </w:rPr>
        <w:footnoteRef/>
      </w:r>
      <w:r w:rsidRPr="00290ABB">
        <w:rPr>
          <w:sz w:val="12"/>
          <w:szCs w:val="18"/>
        </w:rPr>
        <w:t xml:space="preserve"> </w:t>
      </w:r>
      <w:hyperlink r:id="rId36" w:history="1">
        <w:r w:rsidRPr="00921E3B">
          <w:rPr>
            <w:rStyle w:val="Hyperlink"/>
          </w:rPr>
          <w:t>approved-28-cap-strategic-plans-2023-27.pdf</w:t>
        </w:r>
      </w:hyperlink>
      <w:r>
        <w:t>, p. 21</w:t>
      </w:r>
    </w:p>
  </w:footnote>
  <w:footnote w:id="50">
    <w:p w14:paraId="6204C2E0" w14:textId="26BECB01" w:rsidR="00C64F15" w:rsidRPr="006D2C3E" w:rsidRDefault="00C64F15" w:rsidP="00290ABB">
      <w:pPr>
        <w:pStyle w:val="FootnoteText"/>
        <w:jc w:val="left"/>
      </w:pPr>
      <w:r w:rsidRPr="00290ABB">
        <w:rPr>
          <w:rStyle w:val="FootnoteReference"/>
          <w:sz w:val="20"/>
          <w:szCs w:val="18"/>
        </w:rPr>
        <w:footnoteRef/>
      </w:r>
      <w:r>
        <w:t xml:space="preserve"> </w:t>
      </w:r>
      <w:hyperlink r:id="rId37" w:history="1">
        <w:r w:rsidRPr="000213B9">
          <w:rPr>
            <w:rStyle w:val="Hyperlink"/>
          </w:rPr>
          <w:t>https://agriculture.ec.europa.eu/document/download/0c93098c-927c-4691-8c4d-8225fa5dfde5_en?filename=csp-at-a-glance-romania_en.pdf</w:t>
        </w:r>
      </w:hyperlink>
      <w:r>
        <w:t>, p.</w:t>
      </w:r>
      <w:r w:rsidR="00582B66">
        <w:t xml:space="preserve"> </w:t>
      </w:r>
      <w:r>
        <w:t>7</w:t>
      </w:r>
    </w:p>
  </w:footnote>
  <w:footnote w:id="51">
    <w:p w14:paraId="6BB4F0C0" w14:textId="77777777" w:rsidR="00C64F15" w:rsidRPr="00C64F15" w:rsidRDefault="00C64F15" w:rsidP="00C64F15">
      <w:pPr>
        <w:pStyle w:val="FootnoteText"/>
        <w:rPr>
          <w:szCs w:val="16"/>
        </w:rPr>
      </w:pPr>
      <w:r w:rsidRPr="00C64F15">
        <w:rPr>
          <w:rStyle w:val="FootnoteReference"/>
          <w:sz w:val="16"/>
          <w:szCs w:val="16"/>
        </w:rPr>
        <w:footnoteRef/>
      </w:r>
      <w:r w:rsidRPr="00C64F15">
        <w:rPr>
          <w:szCs w:val="16"/>
        </w:rPr>
        <w:t xml:space="preserve"> </w:t>
      </w:r>
      <w:hyperlink r:id="rId38" w:anchor="section--resources" w:history="1">
        <w:r w:rsidRPr="00C64F15">
          <w:rPr>
            <w:rStyle w:val="Hyperlink"/>
            <w:szCs w:val="16"/>
          </w:rPr>
          <w:t>CAP Strategic Plan Factsheet: Romania | EU CAP Network</w:t>
        </w:r>
      </w:hyperlink>
      <w:r w:rsidRPr="00C64F15">
        <w:rPr>
          <w:szCs w:val="16"/>
        </w:rPr>
        <w:t>, p. 5</w:t>
      </w:r>
    </w:p>
  </w:footnote>
  <w:footnote w:id="52">
    <w:p w14:paraId="1784ECBD" w14:textId="126779F8" w:rsidR="00C64F15" w:rsidRPr="00C64F15" w:rsidRDefault="00C64F15" w:rsidP="00290ABB">
      <w:pPr>
        <w:pStyle w:val="FootnoteText"/>
        <w:jc w:val="left"/>
        <w:rPr>
          <w:szCs w:val="16"/>
        </w:rPr>
      </w:pPr>
      <w:r w:rsidRPr="00C64F15">
        <w:rPr>
          <w:rStyle w:val="FootnoteReference"/>
          <w:sz w:val="16"/>
          <w:szCs w:val="16"/>
        </w:rPr>
        <w:footnoteRef/>
      </w:r>
      <w:r w:rsidRPr="00C64F15">
        <w:rPr>
          <w:szCs w:val="16"/>
        </w:rPr>
        <w:t xml:space="preserve"> </w:t>
      </w:r>
      <w:hyperlink r:id="rId39" w:history="1">
        <w:r w:rsidRPr="00C64F15">
          <w:rPr>
            <w:rStyle w:val="Hyperlink"/>
            <w:szCs w:val="16"/>
          </w:rPr>
          <w:t>https://agriculture.ec.europa.eu/document/download/0c93098c-927c-4691-8c4d-8225fa5dfde5_en?filename=csp-at-a-glance-romania_en.pdf</w:t>
        </w:r>
      </w:hyperlink>
      <w:r w:rsidRPr="00C64F15">
        <w:rPr>
          <w:szCs w:val="16"/>
        </w:rPr>
        <w:t>, p.</w:t>
      </w:r>
      <w:r w:rsidR="00582B66">
        <w:rPr>
          <w:szCs w:val="16"/>
        </w:rPr>
        <w:t xml:space="preserve"> </w:t>
      </w:r>
      <w:r w:rsidRPr="00C64F15">
        <w:rPr>
          <w:szCs w:val="16"/>
        </w:rPr>
        <w:t>87</w:t>
      </w:r>
    </w:p>
  </w:footnote>
  <w:footnote w:id="53">
    <w:p w14:paraId="617AD338" w14:textId="77777777" w:rsidR="00C64F15" w:rsidRPr="00C64F15" w:rsidRDefault="00C64F15" w:rsidP="00C64F15">
      <w:pPr>
        <w:pStyle w:val="FootnoteText"/>
        <w:rPr>
          <w:szCs w:val="16"/>
        </w:rPr>
      </w:pPr>
      <w:r w:rsidRPr="00C64F15">
        <w:rPr>
          <w:rStyle w:val="FootnoteReference"/>
          <w:sz w:val="16"/>
          <w:szCs w:val="16"/>
        </w:rPr>
        <w:footnoteRef/>
      </w:r>
      <w:r w:rsidRPr="00C64F15">
        <w:rPr>
          <w:szCs w:val="16"/>
        </w:rPr>
        <w:t xml:space="preserve"> </w:t>
      </w:r>
      <w:hyperlink r:id="rId40" w:history="1">
        <w:r w:rsidRPr="00C64F15">
          <w:rPr>
            <w:rStyle w:val="Hyperlink"/>
            <w:szCs w:val="16"/>
          </w:rPr>
          <w:t>approved-28-cap-strategic-plans-2023-27.pdf</w:t>
        </w:r>
      </w:hyperlink>
      <w:r w:rsidRPr="00C64F15">
        <w:rPr>
          <w:szCs w:val="16"/>
        </w:rPr>
        <w:t>, p. 33</w:t>
      </w:r>
    </w:p>
  </w:footnote>
  <w:footnote w:id="54">
    <w:p w14:paraId="4005ECE7" w14:textId="77777777" w:rsidR="00C64F15" w:rsidRPr="00C64F15" w:rsidRDefault="00C64F15" w:rsidP="00C64F15">
      <w:pPr>
        <w:pStyle w:val="FootnoteText"/>
        <w:rPr>
          <w:szCs w:val="16"/>
        </w:rPr>
      </w:pPr>
      <w:r w:rsidRPr="00C64F15">
        <w:rPr>
          <w:rStyle w:val="FootnoteReference"/>
          <w:sz w:val="16"/>
          <w:szCs w:val="16"/>
        </w:rPr>
        <w:footnoteRef/>
      </w:r>
      <w:r w:rsidRPr="00C64F15">
        <w:rPr>
          <w:szCs w:val="16"/>
        </w:rPr>
        <w:t xml:space="preserve"> </w:t>
      </w:r>
      <w:hyperlink r:id="rId41" w:history="1">
        <w:r w:rsidRPr="00C64F15">
          <w:rPr>
            <w:rStyle w:val="Hyperlink"/>
            <w:szCs w:val="16"/>
          </w:rPr>
          <w:t>At a glance: Romania's CAP Strategic Plan</w:t>
        </w:r>
      </w:hyperlink>
      <w:r w:rsidRPr="00C64F15">
        <w:rPr>
          <w:szCs w:val="16"/>
        </w:rPr>
        <w:t>, p. 7</w:t>
      </w:r>
    </w:p>
  </w:footnote>
  <w:footnote w:id="55">
    <w:p w14:paraId="3E5E206D" w14:textId="77777777" w:rsidR="00C64F15" w:rsidRPr="00C64F15" w:rsidRDefault="00C64F15" w:rsidP="00C64F15">
      <w:pPr>
        <w:pStyle w:val="FootnoteText"/>
        <w:rPr>
          <w:szCs w:val="16"/>
        </w:rPr>
      </w:pPr>
      <w:r w:rsidRPr="00C64F15">
        <w:rPr>
          <w:rStyle w:val="FootnoteReference"/>
          <w:sz w:val="16"/>
          <w:szCs w:val="16"/>
        </w:rPr>
        <w:footnoteRef/>
      </w:r>
      <w:r w:rsidRPr="00C64F15">
        <w:rPr>
          <w:szCs w:val="16"/>
        </w:rPr>
        <w:t xml:space="preserve"> </w:t>
      </w:r>
      <w:hyperlink r:id="rId42" w:history="1">
        <w:r w:rsidRPr="00C64F15">
          <w:rPr>
            <w:rStyle w:val="Hyperlink"/>
            <w:szCs w:val="16"/>
          </w:rPr>
          <w:t>CAP Strategic Plan Factsheet: Romania | EU CAP Network</w:t>
        </w:r>
      </w:hyperlink>
      <w:r w:rsidRPr="00C64F15">
        <w:rPr>
          <w:szCs w:val="16"/>
        </w:rPr>
        <w:t>, p. 5</w:t>
      </w:r>
    </w:p>
  </w:footnote>
  <w:footnote w:id="56">
    <w:p w14:paraId="3C0ECC84" w14:textId="77777777" w:rsidR="00C64F15" w:rsidRPr="00C64F15" w:rsidRDefault="00C64F15" w:rsidP="00C64F15">
      <w:pPr>
        <w:pStyle w:val="FootnoteText"/>
        <w:rPr>
          <w:szCs w:val="16"/>
        </w:rPr>
      </w:pPr>
      <w:r w:rsidRPr="00C64F15">
        <w:rPr>
          <w:rStyle w:val="FootnoteReference"/>
          <w:sz w:val="16"/>
          <w:szCs w:val="16"/>
        </w:rPr>
        <w:footnoteRef/>
      </w:r>
      <w:r w:rsidRPr="00C64F15">
        <w:rPr>
          <w:szCs w:val="16"/>
        </w:rPr>
        <w:t xml:space="preserve"> </w:t>
      </w:r>
      <w:hyperlink r:id="rId43" w:history="1">
        <w:r w:rsidRPr="00C64F15">
          <w:rPr>
            <w:rStyle w:val="Hyperlink"/>
            <w:szCs w:val="16"/>
          </w:rPr>
          <w:t>approved-28-cap-strategic-plans-2023-27.pdf</w:t>
        </w:r>
      </w:hyperlink>
      <w:r w:rsidRPr="00C64F15">
        <w:rPr>
          <w:szCs w:val="16"/>
        </w:rPr>
        <w:t>, p. 38</w:t>
      </w:r>
    </w:p>
  </w:footnote>
  <w:footnote w:id="57">
    <w:p w14:paraId="1EC8B268" w14:textId="77777777" w:rsidR="00C64F15" w:rsidRPr="00C64F15" w:rsidRDefault="00C64F15" w:rsidP="00C64F15">
      <w:pPr>
        <w:pStyle w:val="FootnoteText"/>
        <w:rPr>
          <w:szCs w:val="16"/>
        </w:rPr>
      </w:pPr>
      <w:r w:rsidRPr="00C64F15">
        <w:rPr>
          <w:rStyle w:val="FootnoteReference"/>
          <w:sz w:val="16"/>
          <w:szCs w:val="16"/>
        </w:rPr>
        <w:footnoteRef/>
      </w:r>
      <w:r w:rsidRPr="00C64F15">
        <w:rPr>
          <w:szCs w:val="16"/>
        </w:rPr>
        <w:t xml:space="preserve"> </w:t>
      </w:r>
      <w:hyperlink r:id="rId44" w:history="1">
        <w:r w:rsidRPr="00C64F15">
          <w:rPr>
            <w:rStyle w:val="Hyperlink"/>
            <w:szCs w:val="16"/>
          </w:rPr>
          <w:t>CAP Strategic Plan Factsheet: Romania | EU CAP Network</w:t>
        </w:r>
      </w:hyperlink>
      <w:r w:rsidRPr="00C64F15">
        <w:rPr>
          <w:szCs w:val="16"/>
        </w:rPr>
        <w:t>, p. 5</w:t>
      </w:r>
    </w:p>
  </w:footnote>
  <w:footnote w:id="58">
    <w:p w14:paraId="1470FA14" w14:textId="77777777" w:rsidR="00C64F15" w:rsidRPr="00C64F15" w:rsidRDefault="00C64F15" w:rsidP="00C64F15">
      <w:pPr>
        <w:pStyle w:val="FootnoteText"/>
        <w:rPr>
          <w:szCs w:val="16"/>
        </w:rPr>
      </w:pPr>
      <w:r w:rsidRPr="00C64F15">
        <w:rPr>
          <w:rStyle w:val="FootnoteReference"/>
          <w:sz w:val="16"/>
          <w:szCs w:val="16"/>
        </w:rPr>
        <w:footnoteRef/>
      </w:r>
      <w:r w:rsidRPr="00C64F15">
        <w:rPr>
          <w:szCs w:val="16"/>
        </w:rPr>
        <w:t xml:space="preserve"> </w:t>
      </w:r>
      <w:hyperlink r:id="rId45" w:history="1">
        <w:r w:rsidRPr="00C64F15">
          <w:rPr>
            <w:rStyle w:val="Hyperlink"/>
            <w:szCs w:val="16"/>
          </w:rPr>
          <w:t>approved-28-cap-strategic-plans-2023-27.pdf</w:t>
        </w:r>
      </w:hyperlink>
      <w:r w:rsidRPr="00C64F15">
        <w:rPr>
          <w:szCs w:val="16"/>
        </w:rPr>
        <w:t>, p. 26</w:t>
      </w:r>
    </w:p>
  </w:footnote>
  <w:footnote w:id="59">
    <w:p w14:paraId="4D3690E1" w14:textId="77777777" w:rsidR="00C64F15" w:rsidRPr="00C64F15" w:rsidRDefault="00C64F15" w:rsidP="00C64F15">
      <w:pPr>
        <w:pStyle w:val="FootnoteText"/>
        <w:rPr>
          <w:szCs w:val="16"/>
        </w:rPr>
      </w:pPr>
      <w:r w:rsidRPr="00C64F15">
        <w:rPr>
          <w:rStyle w:val="FootnoteReference"/>
          <w:sz w:val="16"/>
          <w:szCs w:val="16"/>
        </w:rPr>
        <w:footnoteRef/>
      </w:r>
      <w:hyperlink r:id="rId46" w:history="1">
        <w:r w:rsidRPr="00C64F15">
          <w:rPr>
            <w:rStyle w:val="Hyperlink"/>
            <w:szCs w:val="16"/>
          </w:rPr>
          <w:t>At a glance: Romania's CAP Strategic Plan</w:t>
        </w:r>
      </w:hyperlink>
      <w:r w:rsidRPr="00C64F15">
        <w:rPr>
          <w:szCs w:val="16"/>
        </w:rPr>
        <w:t>, p. 7</w:t>
      </w:r>
    </w:p>
    <w:p w14:paraId="4160E9BF" w14:textId="0144F4BC" w:rsidR="00C64F15" w:rsidRPr="00050551" w:rsidRDefault="009170BE" w:rsidP="00C64F15">
      <w:pPr>
        <w:pStyle w:val="FootnoteText"/>
      </w:pPr>
      <w:hyperlink r:id="rId47" w:history="1">
        <w:r w:rsidR="00C64F15" w:rsidRPr="00C64F15">
          <w:rPr>
            <w:rStyle w:val="Hyperlink"/>
            <w:szCs w:val="16"/>
          </w:rPr>
          <w:t>https://agriculture.ec.europa.eu/system/files/2023-06/approved-28-cap-strategic-plans-2023-27.pdf</w:t>
        </w:r>
      </w:hyperlink>
      <w:r w:rsidR="00C64F15" w:rsidRPr="00C64F15">
        <w:rPr>
          <w:szCs w:val="16"/>
        </w:rPr>
        <w:t>, p.</w:t>
      </w:r>
      <w:r w:rsidR="00582B66">
        <w:rPr>
          <w:szCs w:val="16"/>
        </w:rPr>
        <w:t xml:space="preserve"> </w:t>
      </w:r>
      <w:r w:rsidR="00C64F15" w:rsidRPr="00C64F15">
        <w:rPr>
          <w:szCs w:val="16"/>
        </w:rPr>
        <w:t>89</w:t>
      </w:r>
    </w:p>
  </w:footnote>
  <w:footnote w:id="60">
    <w:p w14:paraId="3DF40E57" w14:textId="77777777" w:rsidR="00C64F15" w:rsidRPr="00C64F15" w:rsidRDefault="00C64F15" w:rsidP="00582B66">
      <w:pPr>
        <w:pStyle w:val="FootnoteText"/>
        <w:jc w:val="left"/>
        <w:rPr>
          <w:szCs w:val="16"/>
        </w:rPr>
      </w:pPr>
      <w:r w:rsidRPr="00C64F15">
        <w:rPr>
          <w:rStyle w:val="FootnoteReference"/>
          <w:sz w:val="16"/>
          <w:szCs w:val="16"/>
        </w:rPr>
        <w:footnoteRef/>
      </w:r>
      <w:r w:rsidRPr="00C64F15">
        <w:rPr>
          <w:szCs w:val="16"/>
        </w:rPr>
        <w:t xml:space="preserve"> </w:t>
      </w:r>
      <w:hyperlink r:id="rId48" w:history="1">
        <w:r w:rsidRPr="00C64F15">
          <w:rPr>
            <w:rStyle w:val="Hyperlink"/>
            <w:szCs w:val="16"/>
          </w:rPr>
          <w:t>https://agriculture.ec.europa.eu/document/download/0c93098c-927c-4691-8c4d-8225fa5dfde5_en?filename=csp-at-a-glance-romania_en.pdf</w:t>
        </w:r>
      </w:hyperlink>
      <w:r w:rsidRPr="00C64F15">
        <w:rPr>
          <w:szCs w:val="16"/>
        </w:rPr>
        <w:t>, p. 3</w:t>
      </w:r>
    </w:p>
  </w:footnote>
  <w:footnote w:id="61">
    <w:p w14:paraId="56D70428" w14:textId="77777777" w:rsidR="00C64F15" w:rsidRPr="00C64F15" w:rsidRDefault="00C64F15" w:rsidP="00C64F15">
      <w:pPr>
        <w:pStyle w:val="FootnoteText"/>
        <w:rPr>
          <w:szCs w:val="16"/>
          <w:lang w:val="es-ES"/>
        </w:rPr>
      </w:pPr>
      <w:r w:rsidRPr="00C64F15">
        <w:rPr>
          <w:rStyle w:val="FootnoteReference"/>
          <w:sz w:val="16"/>
          <w:szCs w:val="16"/>
        </w:rPr>
        <w:footnoteRef/>
      </w:r>
      <w:r w:rsidRPr="00C64F15">
        <w:rPr>
          <w:szCs w:val="16"/>
          <w:lang w:val="es-ES"/>
        </w:rPr>
        <w:t xml:space="preserve"> Ibid., p. 4</w:t>
      </w:r>
    </w:p>
  </w:footnote>
  <w:footnote w:id="62">
    <w:p w14:paraId="11C76998" w14:textId="77777777" w:rsidR="00C64F15" w:rsidRPr="00C64F15" w:rsidRDefault="00C64F15" w:rsidP="00582B66">
      <w:pPr>
        <w:pStyle w:val="FootnoteText"/>
        <w:jc w:val="left"/>
        <w:rPr>
          <w:szCs w:val="16"/>
          <w:lang w:val="es-ES"/>
        </w:rPr>
      </w:pPr>
      <w:r w:rsidRPr="00C64F15">
        <w:rPr>
          <w:rStyle w:val="FootnoteReference"/>
          <w:sz w:val="16"/>
          <w:szCs w:val="16"/>
        </w:rPr>
        <w:footnoteRef/>
      </w:r>
      <w:r w:rsidRPr="00C64F15">
        <w:rPr>
          <w:szCs w:val="16"/>
          <w:lang w:val="es-ES"/>
        </w:rPr>
        <w:t xml:space="preserve"> </w:t>
      </w:r>
      <w:hyperlink r:id="rId49" w:history="1">
        <w:r w:rsidRPr="00C64F15">
          <w:rPr>
            <w:rStyle w:val="Hyperlink"/>
            <w:szCs w:val="16"/>
            <w:lang w:val="es-ES"/>
          </w:rPr>
          <w:t>https://agriculture.ec.europa.eu/document/download/0c93098c-927c-4691-8c4d-8225fa5dfde5_en?filename=csp-at-a-glance-romania_en.pdf</w:t>
        </w:r>
      </w:hyperlink>
      <w:r w:rsidRPr="00C64F15">
        <w:rPr>
          <w:szCs w:val="16"/>
          <w:lang w:val="es-ES"/>
        </w:rPr>
        <w:t>, p.7</w:t>
      </w:r>
    </w:p>
  </w:footnote>
  <w:footnote w:id="63">
    <w:p w14:paraId="2A2AB7C0" w14:textId="77777777" w:rsidR="00C64F15" w:rsidRPr="00C64F15" w:rsidRDefault="00C64F15" w:rsidP="00C64F15">
      <w:pPr>
        <w:pStyle w:val="FootnoteText"/>
        <w:rPr>
          <w:szCs w:val="16"/>
          <w:lang w:val="es-ES"/>
        </w:rPr>
      </w:pPr>
      <w:r w:rsidRPr="00C64F15">
        <w:rPr>
          <w:rStyle w:val="FootnoteReference"/>
          <w:sz w:val="16"/>
          <w:szCs w:val="16"/>
        </w:rPr>
        <w:footnoteRef/>
      </w:r>
      <w:r w:rsidRPr="00C64F15">
        <w:rPr>
          <w:szCs w:val="16"/>
          <w:lang w:val="es-ES"/>
        </w:rPr>
        <w:t xml:space="preserve"> Ibid., p. 5</w:t>
      </w:r>
    </w:p>
  </w:footnote>
  <w:footnote w:id="64">
    <w:p w14:paraId="43D7F7D3" w14:textId="41E469D5" w:rsidR="00C64F15" w:rsidRPr="00C64F15" w:rsidRDefault="00C64F15" w:rsidP="00C64F15">
      <w:pPr>
        <w:pStyle w:val="FootnoteText"/>
        <w:rPr>
          <w:szCs w:val="16"/>
          <w:lang w:val="es-ES"/>
        </w:rPr>
      </w:pPr>
      <w:r w:rsidRPr="00C64F15">
        <w:rPr>
          <w:rStyle w:val="FootnoteReference"/>
          <w:sz w:val="16"/>
          <w:szCs w:val="16"/>
        </w:rPr>
        <w:footnoteRef/>
      </w:r>
      <w:r w:rsidRPr="00C64F15">
        <w:rPr>
          <w:szCs w:val="16"/>
          <w:lang w:val="es-ES"/>
        </w:rPr>
        <w:t xml:space="preserve"> </w:t>
      </w:r>
      <w:hyperlink r:id="rId50" w:history="1">
        <w:r w:rsidR="008C4E63" w:rsidRPr="00A83CD8">
          <w:rPr>
            <w:rStyle w:val="Hyperlink"/>
            <w:szCs w:val="16"/>
            <w:lang w:val="es-ES"/>
          </w:rPr>
          <w:t>https://www.madr.ro/planul-national-strategic-pac-post-2020/implementare-ps-pac-2023-2027/raport-anual-ps-pac-2023-2027.html</w:t>
        </w:r>
      </w:hyperlink>
      <w:r w:rsidR="008C4E63">
        <w:rPr>
          <w:szCs w:val="16"/>
          <w:lang w:val="es-E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52755E76" w14:textId="1D245227" w:rsidR="00C21CC2" w:rsidRDefault="00C21CC2" w:rsidP="00C21CC2">
    <w:pPr>
      <w:pStyle w:val="Header"/>
    </w:pPr>
    <w:r w:rsidRPr="009C06A7">
      <w:rPr>
        <w:lang w:val="en-GB"/>
      </w:rPr>
      <w:br w:type="page"/>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0F90914"/>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32D04EC"/>
    <w:multiLevelType w:val="hybridMultilevel"/>
    <w:tmpl w:val="578E60B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 w15:restartNumberingAfterBreak="0">
    <w:nsid w:val="051A56E6"/>
    <w:multiLevelType w:val="hybridMultilevel"/>
    <w:tmpl w:val="EDD0C48C"/>
    <w:lvl w:ilvl="0" w:tplc="E4C614EE">
      <w:start w:val="1"/>
      <w:numFmt w:val="bullet"/>
      <w:lvlText w:val=""/>
      <w:lvlJc w:val="left"/>
      <w:pPr>
        <w:ind w:left="720" w:hanging="360"/>
      </w:pPr>
      <w:rPr>
        <w:rFonts w:ascii="Symbol" w:hAnsi="Symbol" w:hint="default"/>
        <w:color w:val="000000"/>
        <w:u w:val="no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645347A"/>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7A90EDE"/>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9827E1E"/>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A311D8B"/>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BBD74A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0C37571B"/>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C5D7F89"/>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EAA3859"/>
    <w:multiLevelType w:val="hybridMultilevel"/>
    <w:tmpl w:val="D4C65F18"/>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1" w15:restartNumberingAfterBreak="0">
    <w:nsid w:val="0EB96F10"/>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08E5C2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13351299"/>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54B1453"/>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6CD669D"/>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178C0A1C"/>
    <w:multiLevelType w:val="hybridMultilevel"/>
    <w:tmpl w:val="04B4D20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7" w15:restartNumberingAfterBreak="0">
    <w:nsid w:val="193B14B7"/>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1B09689A"/>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1B315BB0"/>
    <w:multiLevelType w:val="hybridMultilevel"/>
    <w:tmpl w:val="578024E0"/>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0" w15:restartNumberingAfterBreak="0">
    <w:nsid w:val="1BB76536"/>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1D602D7E"/>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04E0091"/>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208C4881"/>
    <w:multiLevelType w:val="hybridMultilevel"/>
    <w:tmpl w:val="626A118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4" w15:restartNumberingAfterBreak="0">
    <w:nsid w:val="21112F1E"/>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23EB1F4B"/>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25D35552"/>
    <w:multiLevelType w:val="hybridMultilevel"/>
    <w:tmpl w:val="E10652CC"/>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27" w15:restartNumberingAfterBreak="0">
    <w:nsid w:val="267F139D"/>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26A37AD1"/>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275775B7"/>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27A101D8"/>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27B3279A"/>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294748D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2A913FD0"/>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2BB15B73"/>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2D067285"/>
    <w:multiLevelType w:val="hybridMultilevel"/>
    <w:tmpl w:val="76C85A20"/>
    <w:lvl w:ilvl="0" w:tplc="10000001">
      <w:start w:val="1"/>
      <w:numFmt w:val="bullet"/>
      <w:lvlText w:val=""/>
      <w:lvlJc w:val="left"/>
      <w:pPr>
        <w:ind w:left="1080" w:hanging="360"/>
      </w:pPr>
      <w:rPr>
        <w:rFonts w:ascii="Symbol" w:hAnsi="Symbol" w:hint="default"/>
      </w:rPr>
    </w:lvl>
    <w:lvl w:ilvl="1" w:tplc="10000003" w:tentative="1">
      <w:start w:val="1"/>
      <w:numFmt w:val="bullet"/>
      <w:lvlText w:val="o"/>
      <w:lvlJc w:val="left"/>
      <w:pPr>
        <w:ind w:left="1800" w:hanging="360"/>
      </w:pPr>
      <w:rPr>
        <w:rFonts w:ascii="Courier New" w:hAnsi="Courier New" w:cs="Courier New" w:hint="default"/>
      </w:rPr>
    </w:lvl>
    <w:lvl w:ilvl="2" w:tplc="10000005" w:tentative="1">
      <w:start w:val="1"/>
      <w:numFmt w:val="bullet"/>
      <w:lvlText w:val=""/>
      <w:lvlJc w:val="left"/>
      <w:pPr>
        <w:ind w:left="2520" w:hanging="360"/>
      </w:pPr>
      <w:rPr>
        <w:rFonts w:ascii="Wingdings" w:hAnsi="Wingdings" w:hint="default"/>
      </w:rPr>
    </w:lvl>
    <w:lvl w:ilvl="3" w:tplc="10000001" w:tentative="1">
      <w:start w:val="1"/>
      <w:numFmt w:val="bullet"/>
      <w:lvlText w:val=""/>
      <w:lvlJc w:val="left"/>
      <w:pPr>
        <w:ind w:left="3240" w:hanging="360"/>
      </w:pPr>
      <w:rPr>
        <w:rFonts w:ascii="Symbol" w:hAnsi="Symbol" w:hint="default"/>
      </w:rPr>
    </w:lvl>
    <w:lvl w:ilvl="4" w:tplc="10000003" w:tentative="1">
      <w:start w:val="1"/>
      <w:numFmt w:val="bullet"/>
      <w:lvlText w:val="o"/>
      <w:lvlJc w:val="left"/>
      <w:pPr>
        <w:ind w:left="3960" w:hanging="360"/>
      </w:pPr>
      <w:rPr>
        <w:rFonts w:ascii="Courier New" w:hAnsi="Courier New" w:cs="Courier New" w:hint="default"/>
      </w:rPr>
    </w:lvl>
    <w:lvl w:ilvl="5" w:tplc="10000005" w:tentative="1">
      <w:start w:val="1"/>
      <w:numFmt w:val="bullet"/>
      <w:lvlText w:val=""/>
      <w:lvlJc w:val="left"/>
      <w:pPr>
        <w:ind w:left="4680" w:hanging="360"/>
      </w:pPr>
      <w:rPr>
        <w:rFonts w:ascii="Wingdings" w:hAnsi="Wingdings" w:hint="default"/>
      </w:rPr>
    </w:lvl>
    <w:lvl w:ilvl="6" w:tplc="10000001" w:tentative="1">
      <w:start w:val="1"/>
      <w:numFmt w:val="bullet"/>
      <w:lvlText w:val=""/>
      <w:lvlJc w:val="left"/>
      <w:pPr>
        <w:ind w:left="5400" w:hanging="360"/>
      </w:pPr>
      <w:rPr>
        <w:rFonts w:ascii="Symbol" w:hAnsi="Symbol" w:hint="default"/>
      </w:rPr>
    </w:lvl>
    <w:lvl w:ilvl="7" w:tplc="10000003" w:tentative="1">
      <w:start w:val="1"/>
      <w:numFmt w:val="bullet"/>
      <w:lvlText w:val="o"/>
      <w:lvlJc w:val="left"/>
      <w:pPr>
        <w:ind w:left="6120" w:hanging="360"/>
      </w:pPr>
      <w:rPr>
        <w:rFonts w:ascii="Courier New" w:hAnsi="Courier New" w:cs="Courier New" w:hint="default"/>
      </w:rPr>
    </w:lvl>
    <w:lvl w:ilvl="8" w:tplc="10000005" w:tentative="1">
      <w:start w:val="1"/>
      <w:numFmt w:val="bullet"/>
      <w:lvlText w:val=""/>
      <w:lvlJc w:val="left"/>
      <w:pPr>
        <w:ind w:left="6840" w:hanging="360"/>
      </w:pPr>
      <w:rPr>
        <w:rFonts w:ascii="Wingdings" w:hAnsi="Wingdings" w:hint="default"/>
      </w:rPr>
    </w:lvl>
  </w:abstractNum>
  <w:abstractNum w:abstractNumId="36" w15:restartNumberingAfterBreak="0">
    <w:nsid w:val="2F865B87"/>
    <w:multiLevelType w:val="hybridMultilevel"/>
    <w:tmpl w:val="49BAF10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37" w15:restartNumberingAfterBreak="0">
    <w:nsid w:val="30206C9D"/>
    <w:multiLevelType w:val="hybridMultilevel"/>
    <w:tmpl w:val="3AC299E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8" w15:restartNumberingAfterBreak="0">
    <w:nsid w:val="33091B2B"/>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368708E4"/>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371843D5"/>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37602DD8"/>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2" w15:restartNumberingAfterBreak="0">
    <w:nsid w:val="393C7575"/>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3B057C2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4" w15:restartNumberingAfterBreak="0">
    <w:nsid w:val="4115030D"/>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474A2692"/>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47FB23F2"/>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4B1B1170"/>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8" w15:restartNumberingAfterBreak="0">
    <w:nsid w:val="4C691325"/>
    <w:multiLevelType w:val="hybridMultilevel"/>
    <w:tmpl w:val="2DCEBC78"/>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49" w15:restartNumberingAfterBreak="0">
    <w:nsid w:val="4D2B26A0"/>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0" w15:restartNumberingAfterBreak="0">
    <w:nsid w:val="4EE90B37"/>
    <w:multiLevelType w:val="hybridMultilevel"/>
    <w:tmpl w:val="E62A556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1" w15:restartNumberingAfterBreak="0">
    <w:nsid w:val="51044BB8"/>
    <w:multiLevelType w:val="hybridMultilevel"/>
    <w:tmpl w:val="42787C5E"/>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52" w15:restartNumberingAfterBreak="0">
    <w:nsid w:val="521416CE"/>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3" w15:restartNumberingAfterBreak="0">
    <w:nsid w:val="521D703A"/>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4" w15:restartNumberingAfterBreak="0">
    <w:nsid w:val="52927BE7"/>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5" w15:restartNumberingAfterBreak="0">
    <w:nsid w:val="52F66518"/>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6" w15:restartNumberingAfterBreak="0">
    <w:nsid w:val="542F6985"/>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7" w15:restartNumberingAfterBreak="0">
    <w:nsid w:val="54F160F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8" w15:restartNumberingAfterBreak="0">
    <w:nsid w:val="564305CC"/>
    <w:multiLevelType w:val="hybridMultilevel"/>
    <w:tmpl w:val="2BC44CC0"/>
    <w:lvl w:ilvl="0" w:tplc="10000001">
      <w:start w:val="1"/>
      <w:numFmt w:val="bullet"/>
      <w:lvlText w:val=""/>
      <w:lvlJc w:val="left"/>
      <w:pPr>
        <w:ind w:left="1080" w:hanging="360"/>
      </w:pPr>
      <w:rPr>
        <w:rFonts w:ascii="Symbol" w:hAnsi="Symbol" w:hint="default"/>
      </w:rPr>
    </w:lvl>
    <w:lvl w:ilvl="1" w:tplc="10000003" w:tentative="1">
      <w:start w:val="1"/>
      <w:numFmt w:val="bullet"/>
      <w:lvlText w:val="o"/>
      <w:lvlJc w:val="left"/>
      <w:pPr>
        <w:ind w:left="1800" w:hanging="360"/>
      </w:pPr>
      <w:rPr>
        <w:rFonts w:ascii="Courier New" w:hAnsi="Courier New" w:cs="Courier New" w:hint="default"/>
      </w:rPr>
    </w:lvl>
    <w:lvl w:ilvl="2" w:tplc="10000005" w:tentative="1">
      <w:start w:val="1"/>
      <w:numFmt w:val="bullet"/>
      <w:lvlText w:val=""/>
      <w:lvlJc w:val="left"/>
      <w:pPr>
        <w:ind w:left="2520" w:hanging="360"/>
      </w:pPr>
      <w:rPr>
        <w:rFonts w:ascii="Wingdings" w:hAnsi="Wingdings" w:hint="default"/>
      </w:rPr>
    </w:lvl>
    <w:lvl w:ilvl="3" w:tplc="10000001" w:tentative="1">
      <w:start w:val="1"/>
      <w:numFmt w:val="bullet"/>
      <w:lvlText w:val=""/>
      <w:lvlJc w:val="left"/>
      <w:pPr>
        <w:ind w:left="3240" w:hanging="360"/>
      </w:pPr>
      <w:rPr>
        <w:rFonts w:ascii="Symbol" w:hAnsi="Symbol" w:hint="default"/>
      </w:rPr>
    </w:lvl>
    <w:lvl w:ilvl="4" w:tplc="10000003" w:tentative="1">
      <w:start w:val="1"/>
      <w:numFmt w:val="bullet"/>
      <w:lvlText w:val="o"/>
      <w:lvlJc w:val="left"/>
      <w:pPr>
        <w:ind w:left="3960" w:hanging="360"/>
      </w:pPr>
      <w:rPr>
        <w:rFonts w:ascii="Courier New" w:hAnsi="Courier New" w:cs="Courier New" w:hint="default"/>
      </w:rPr>
    </w:lvl>
    <w:lvl w:ilvl="5" w:tplc="10000005" w:tentative="1">
      <w:start w:val="1"/>
      <w:numFmt w:val="bullet"/>
      <w:lvlText w:val=""/>
      <w:lvlJc w:val="left"/>
      <w:pPr>
        <w:ind w:left="4680" w:hanging="360"/>
      </w:pPr>
      <w:rPr>
        <w:rFonts w:ascii="Wingdings" w:hAnsi="Wingdings" w:hint="default"/>
      </w:rPr>
    </w:lvl>
    <w:lvl w:ilvl="6" w:tplc="10000001" w:tentative="1">
      <w:start w:val="1"/>
      <w:numFmt w:val="bullet"/>
      <w:lvlText w:val=""/>
      <w:lvlJc w:val="left"/>
      <w:pPr>
        <w:ind w:left="5400" w:hanging="360"/>
      </w:pPr>
      <w:rPr>
        <w:rFonts w:ascii="Symbol" w:hAnsi="Symbol" w:hint="default"/>
      </w:rPr>
    </w:lvl>
    <w:lvl w:ilvl="7" w:tplc="10000003" w:tentative="1">
      <w:start w:val="1"/>
      <w:numFmt w:val="bullet"/>
      <w:lvlText w:val="o"/>
      <w:lvlJc w:val="left"/>
      <w:pPr>
        <w:ind w:left="6120" w:hanging="360"/>
      </w:pPr>
      <w:rPr>
        <w:rFonts w:ascii="Courier New" w:hAnsi="Courier New" w:cs="Courier New" w:hint="default"/>
      </w:rPr>
    </w:lvl>
    <w:lvl w:ilvl="8" w:tplc="10000005" w:tentative="1">
      <w:start w:val="1"/>
      <w:numFmt w:val="bullet"/>
      <w:lvlText w:val=""/>
      <w:lvlJc w:val="left"/>
      <w:pPr>
        <w:ind w:left="6840" w:hanging="360"/>
      </w:pPr>
      <w:rPr>
        <w:rFonts w:ascii="Wingdings" w:hAnsi="Wingdings" w:hint="default"/>
      </w:rPr>
    </w:lvl>
  </w:abstractNum>
  <w:abstractNum w:abstractNumId="59" w15:restartNumberingAfterBreak="0">
    <w:nsid w:val="56D56629"/>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0" w15:restartNumberingAfterBreak="0">
    <w:nsid w:val="58852525"/>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1" w15:restartNumberingAfterBreak="0">
    <w:nsid w:val="5937645B"/>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2" w15:restartNumberingAfterBreak="0">
    <w:nsid w:val="59781BE1"/>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3" w15:restartNumberingAfterBreak="0">
    <w:nsid w:val="5D721A72"/>
    <w:multiLevelType w:val="hybridMultilevel"/>
    <w:tmpl w:val="9CC6CC08"/>
    <w:lvl w:ilvl="0" w:tplc="10000001">
      <w:start w:val="1"/>
      <w:numFmt w:val="bullet"/>
      <w:lvlText w:val=""/>
      <w:lvlJc w:val="left"/>
      <w:pPr>
        <w:ind w:left="1080" w:hanging="360"/>
      </w:pPr>
      <w:rPr>
        <w:rFonts w:ascii="Symbol" w:hAnsi="Symbol" w:hint="default"/>
      </w:rPr>
    </w:lvl>
    <w:lvl w:ilvl="1" w:tplc="10000003" w:tentative="1">
      <w:start w:val="1"/>
      <w:numFmt w:val="bullet"/>
      <w:lvlText w:val="o"/>
      <w:lvlJc w:val="left"/>
      <w:pPr>
        <w:ind w:left="1800" w:hanging="360"/>
      </w:pPr>
      <w:rPr>
        <w:rFonts w:ascii="Courier New" w:hAnsi="Courier New" w:cs="Courier New" w:hint="default"/>
      </w:rPr>
    </w:lvl>
    <w:lvl w:ilvl="2" w:tplc="10000005" w:tentative="1">
      <w:start w:val="1"/>
      <w:numFmt w:val="bullet"/>
      <w:lvlText w:val=""/>
      <w:lvlJc w:val="left"/>
      <w:pPr>
        <w:ind w:left="2520" w:hanging="360"/>
      </w:pPr>
      <w:rPr>
        <w:rFonts w:ascii="Wingdings" w:hAnsi="Wingdings" w:hint="default"/>
      </w:rPr>
    </w:lvl>
    <w:lvl w:ilvl="3" w:tplc="10000001" w:tentative="1">
      <w:start w:val="1"/>
      <w:numFmt w:val="bullet"/>
      <w:lvlText w:val=""/>
      <w:lvlJc w:val="left"/>
      <w:pPr>
        <w:ind w:left="3240" w:hanging="360"/>
      </w:pPr>
      <w:rPr>
        <w:rFonts w:ascii="Symbol" w:hAnsi="Symbol" w:hint="default"/>
      </w:rPr>
    </w:lvl>
    <w:lvl w:ilvl="4" w:tplc="10000003" w:tentative="1">
      <w:start w:val="1"/>
      <w:numFmt w:val="bullet"/>
      <w:lvlText w:val="o"/>
      <w:lvlJc w:val="left"/>
      <w:pPr>
        <w:ind w:left="3960" w:hanging="360"/>
      </w:pPr>
      <w:rPr>
        <w:rFonts w:ascii="Courier New" w:hAnsi="Courier New" w:cs="Courier New" w:hint="default"/>
      </w:rPr>
    </w:lvl>
    <w:lvl w:ilvl="5" w:tplc="10000005" w:tentative="1">
      <w:start w:val="1"/>
      <w:numFmt w:val="bullet"/>
      <w:lvlText w:val=""/>
      <w:lvlJc w:val="left"/>
      <w:pPr>
        <w:ind w:left="4680" w:hanging="360"/>
      </w:pPr>
      <w:rPr>
        <w:rFonts w:ascii="Wingdings" w:hAnsi="Wingdings" w:hint="default"/>
      </w:rPr>
    </w:lvl>
    <w:lvl w:ilvl="6" w:tplc="10000001" w:tentative="1">
      <w:start w:val="1"/>
      <w:numFmt w:val="bullet"/>
      <w:lvlText w:val=""/>
      <w:lvlJc w:val="left"/>
      <w:pPr>
        <w:ind w:left="5400" w:hanging="360"/>
      </w:pPr>
      <w:rPr>
        <w:rFonts w:ascii="Symbol" w:hAnsi="Symbol" w:hint="default"/>
      </w:rPr>
    </w:lvl>
    <w:lvl w:ilvl="7" w:tplc="10000003" w:tentative="1">
      <w:start w:val="1"/>
      <w:numFmt w:val="bullet"/>
      <w:lvlText w:val="o"/>
      <w:lvlJc w:val="left"/>
      <w:pPr>
        <w:ind w:left="6120" w:hanging="360"/>
      </w:pPr>
      <w:rPr>
        <w:rFonts w:ascii="Courier New" w:hAnsi="Courier New" w:cs="Courier New" w:hint="default"/>
      </w:rPr>
    </w:lvl>
    <w:lvl w:ilvl="8" w:tplc="10000005" w:tentative="1">
      <w:start w:val="1"/>
      <w:numFmt w:val="bullet"/>
      <w:lvlText w:val=""/>
      <w:lvlJc w:val="left"/>
      <w:pPr>
        <w:ind w:left="6840" w:hanging="360"/>
      </w:pPr>
      <w:rPr>
        <w:rFonts w:ascii="Wingdings" w:hAnsi="Wingdings" w:hint="default"/>
      </w:rPr>
    </w:lvl>
  </w:abstractNum>
  <w:abstractNum w:abstractNumId="64" w15:restartNumberingAfterBreak="0">
    <w:nsid w:val="5DE572E7"/>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5" w15:restartNumberingAfterBreak="0">
    <w:nsid w:val="5EE00C7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6" w15:restartNumberingAfterBreak="0">
    <w:nsid w:val="6057233A"/>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7" w15:restartNumberingAfterBreak="0">
    <w:nsid w:val="62ED6772"/>
    <w:multiLevelType w:val="hybridMultilevel"/>
    <w:tmpl w:val="91248862"/>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68" w15:restartNumberingAfterBreak="0">
    <w:nsid w:val="633959BF"/>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9" w15:restartNumberingAfterBreak="0">
    <w:nsid w:val="63894160"/>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0" w15:restartNumberingAfterBreak="0">
    <w:nsid w:val="64AD0BBF"/>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1" w15:restartNumberingAfterBreak="0">
    <w:nsid w:val="65826FE2"/>
    <w:multiLevelType w:val="hybridMultilevel"/>
    <w:tmpl w:val="E01C508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2" w15:restartNumberingAfterBreak="0">
    <w:nsid w:val="67B02543"/>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3" w15:restartNumberingAfterBreak="0">
    <w:nsid w:val="692E6374"/>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4" w15:restartNumberingAfterBreak="0">
    <w:nsid w:val="695B1C7F"/>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5" w15:restartNumberingAfterBreak="0">
    <w:nsid w:val="6965049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6" w15:restartNumberingAfterBreak="0">
    <w:nsid w:val="6A5C24DF"/>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7" w15:restartNumberingAfterBreak="0">
    <w:nsid w:val="6BFA1A38"/>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8" w15:restartNumberingAfterBreak="0">
    <w:nsid w:val="6C8A403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9" w15:restartNumberingAfterBreak="0">
    <w:nsid w:val="6CBE0D3F"/>
    <w:multiLevelType w:val="hybridMultilevel"/>
    <w:tmpl w:val="B392980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0" w15:restartNumberingAfterBreak="0">
    <w:nsid w:val="6F35193F"/>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1" w15:restartNumberingAfterBreak="0">
    <w:nsid w:val="73F13B1C"/>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2" w15:restartNumberingAfterBreak="0">
    <w:nsid w:val="75867412"/>
    <w:multiLevelType w:val="multilevel"/>
    <w:tmpl w:val="4D506A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3" w15:restartNumberingAfterBreak="0">
    <w:nsid w:val="7778034F"/>
    <w:multiLevelType w:val="hybridMultilevel"/>
    <w:tmpl w:val="5C80ED1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4" w15:restartNumberingAfterBreak="0">
    <w:nsid w:val="77C22A9A"/>
    <w:multiLevelType w:val="hybridMultilevel"/>
    <w:tmpl w:val="42BA4762"/>
    <w:lvl w:ilvl="0" w:tplc="1000000B">
      <w:start w:val="1"/>
      <w:numFmt w:val="bullet"/>
      <w:lvlText w:val=""/>
      <w:lvlJc w:val="left"/>
      <w:pPr>
        <w:ind w:left="720" w:hanging="360"/>
      </w:pPr>
      <w:rPr>
        <w:rFonts w:ascii="Wingdings" w:hAnsi="Wingdings"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85" w15:restartNumberingAfterBreak="0">
    <w:nsid w:val="78FB7B74"/>
    <w:multiLevelType w:val="hybridMultilevel"/>
    <w:tmpl w:val="E29AE7C0"/>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86" w15:restartNumberingAfterBreak="0">
    <w:nsid w:val="7B0247CB"/>
    <w:multiLevelType w:val="hybridMultilevel"/>
    <w:tmpl w:val="EE329EE6"/>
    <w:lvl w:ilvl="0" w:tplc="10000001">
      <w:start w:val="1"/>
      <w:numFmt w:val="bullet"/>
      <w:lvlText w:val=""/>
      <w:lvlJc w:val="left"/>
      <w:pPr>
        <w:ind w:left="1080" w:hanging="360"/>
      </w:pPr>
      <w:rPr>
        <w:rFonts w:ascii="Symbol" w:hAnsi="Symbol" w:hint="default"/>
      </w:rPr>
    </w:lvl>
    <w:lvl w:ilvl="1" w:tplc="10000003" w:tentative="1">
      <w:start w:val="1"/>
      <w:numFmt w:val="bullet"/>
      <w:lvlText w:val="o"/>
      <w:lvlJc w:val="left"/>
      <w:pPr>
        <w:ind w:left="1800" w:hanging="360"/>
      </w:pPr>
      <w:rPr>
        <w:rFonts w:ascii="Courier New" w:hAnsi="Courier New" w:cs="Courier New" w:hint="default"/>
      </w:rPr>
    </w:lvl>
    <w:lvl w:ilvl="2" w:tplc="10000005" w:tentative="1">
      <w:start w:val="1"/>
      <w:numFmt w:val="bullet"/>
      <w:lvlText w:val=""/>
      <w:lvlJc w:val="left"/>
      <w:pPr>
        <w:ind w:left="2520" w:hanging="360"/>
      </w:pPr>
      <w:rPr>
        <w:rFonts w:ascii="Wingdings" w:hAnsi="Wingdings" w:hint="default"/>
      </w:rPr>
    </w:lvl>
    <w:lvl w:ilvl="3" w:tplc="10000001" w:tentative="1">
      <w:start w:val="1"/>
      <w:numFmt w:val="bullet"/>
      <w:lvlText w:val=""/>
      <w:lvlJc w:val="left"/>
      <w:pPr>
        <w:ind w:left="3240" w:hanging="360"/>
      </w:pPr>
      <w:rPr>
        <w:rFonts w:ascii="Symbol" w:hAnsi="Symbol" w:hint="default"/>
      </w:rPr>
    </w:lvl>
    <w:lvl w:ilvl="4" w:tplc="10000003" w:tentative="1">
      <w:start w:val="1"/>
      <w:numFmt w:val="bullet"/>
      <w:lvlText w:val="o"/>
      <w:lvlJc w:val="left"/>
      <w:pPr>
        <w:ind w:left="3960" w:hanging="360"/>
      </w:pPr>
      <w:rPr>
        <w:rFonts w:ascii="Courier New" w:hAnsi="Courier New" w:cs="Courier New" w:hint="default"/>
      </w:rPr>
    </w:lvl>
    <w:lvl w:ilvl="5" w:tplc="10000005" w:tentative="1">
      <w:start w:val="1"/>
      <w:numFmt w:val="bullet"/>
      <w:lvlText w:val=""/>
      <w:lvlJc w:val="left"/>
      <w:pPr>
        <w:ind w:left="4680" w:hanging="360"/>
      </w:pPr>
      <w:rPr>
        <w:rFonts w:ascii="Wingdings" w:hAnsi="Wingdings" w:hint="default"/>
      </w:rPr>
    </w:lvl>
    <w:lvl w:ilvl="6" w:tplc="10000001" w:tentative="1">
      <w:start w:val="1"/>
      <w:numFmt w:val="bullet"/>
      <w:lvlText w:val=""/>
      <w:lvlJc w:val="left"/>
      <w:pPr>
        <w:ind w:left="5400" w:hanging="360"/>
      </w:pPr>
      <w:rPr>
        <w:rFonts w:ascii="Symbol" w:hAnsi="Symbol" w:hint="default"/>
      </w:rPr>
    </w:lvl>
    <w:lvl w:ilvl="7" w:tplc="10000003" w:tentative="1">
      <w:start w:val="1"/>
      <w:numFmt w:val="bullet"/>
      <w:lvlText w:val="o"/>
      <w:lvlJc w:val="left"/>
      <w:pPr>
        <w:ind w:left="6120" w:hanging="360"/>
      </w:pPr>
      <w:rPr>
        <w:rFonts w:ascii="Courier New" w:hAnsi="Courier New" w:cs="Courier New" w:hint="default"/>
      </w:rPr>
    </w:lvl>
    <w:lvl w:ilvl="8" w:tplc="10000005" w:tentative="1">
      <w:start w:val="1"/>
      <w:numFmt w:val="bullet"/>
      <w:lvlText w:val=""/>
      <w:lvlJc w:val="left"/>
      <w:pPr>
        <w:ind w:left="6840" w:hanging="360"/>
      </w:pPr>
      <w:rPr>
        <w:rFonts w:ascii="Wingdings" w:hAnsi="Wingdings" w:hint="default"/>
      </w:rPr>
    </w:lvl>
  </w:abstractNum>
  <w:abstractNum w:abstractNumId="87" w15:restartNumberingAfterBreak="0">
    <w:nsid w:val="7C034542"/>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8" w15:restartNumberingAfterBreak="0">
    <w:nsid w:val="7E8D2C62"/>
    <w:multiLevelType w:val="multilevel"/>
    <w:tmpl w:val="2062C9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9" w15:restartNumberingAfterBreak="0">
    <w:nsid w:val="7F391005"/>
    <w:multiLevelType w:val="hybridMultilevel"/>
    <w:tmpl w:val="8F5C6462"/>
    <w:lvl w:ilvl="0" w:tplc="10000001">
      <w:start w:val="1"/>
      <w:numFmt w:val="bullet"/>
      <w:lvlText w:val=""/>
      <w:lvlJc w:val="left"/>
      <w:pPr>
        <w:ind w:left="1080" w:hanging="360"/>
      </w:pPr>
      <w:rPr>
        <w:rFonts w:ascii="Symbol" w:hAnsi="Symbol" w:hint="default"/>
      </w:rPr>
    </w:lvl>
    <w:lvl w:ilvl="1" w:tplc="10000003" w:tentative="1">
      <w:start w:val="1"/>
      <w:numFmt w:val="bullet"/>
      <w:lvlText w:val="o"/>
      <w:lvlJc w:val="left"/>
      <w:pPr>
        <w:ind w:left="1800" w:hanging="360"/>
      </w:pPr>
      <w:rPr>
        <w:rFonts w:ascii="Courier New" w:hAnsi="Courier New" w:cs="Courier New" w:hint="default"/>
      </w:rPr>
    </w:lvl>
    <w:lvl w:ilvl="2" w:tplc="10000005" w:tentative="1">
      <w:start w:val="1"/>
      <w:numFmt w:val="bullet"/>
      <w:lvlText w:val=""/>
      <w:lvlJc w:val="left"/>
      <w:pPr>
        <w:ind w:left="2520" w:hanging="360"/>
      </w:pPr>
      <w:rPr>
        <w:rFonts w:ascii="Wingdings" w:hAnsi="Wingdings" w:hint="default"/>
      </w:rPr>
    </w:lvl>
    <w:lvl w:ilvl="3" w:tplc="10000001" w:tentative="1">
      <w:start w:val="1"/>
      <w:numFmt w:val="bullet"/>
      <w:lvlText w:val=""/>
      <w:lvlJc w:val="left"/>
      <w:pPr>
        <w:ind w:left="3240" w:hanging="360"/>
      </w:pPr>
      <w:rPr>
        <w:rFonts w:ascii="Symbol" w:hAnsi="Symbol" w:hint="default"/>
      </w:rPr>
    </w:lvl>
    <w:lvl w:ilvl="4" w:tplc="10000003" w:tentative="1">
      <w:start w:val="1"/>
      <w:numFmt w:val="bullet"/>
      <w:lvlText w:val="o"/>
      <w:lvlJc w:val="left"/>
      <w:pPr>
        <w:ind w:left="3960" w:hanging="360"/>
      </w:pPr>
      <w:rPr>
        <w:rFonts w:ascii="Courier New" w:hAnsi="Courier New" w:cs="Courier New" w:hint="default"/>
      </w:rPr>
    </w:lvl>
    <w:lvl w:ilvl="5" w:tplc="10000005" w:tentative="1">
      <w:start w:val="1"/>
      <w:numFmt w:val="bullet"/>
      <w:lvlText w:val=""/>
      <w:lvlJc w:val="left"/>
      <w:pPr>
        <w:ind w:left="4680" w:hanging="360"/>
      </w:pPr>
      <w:rPr>
        <w:rFonts w:ascii="Wingdings" w:hAnsi="Wingdings" w:hint="default"/>
      </w:rPr>
    </w:lvl>
    <w:lvl w:ilvl="6" w:tplc="10000001" w:tentative="1">
      <w:start w:val="1"/>
      <w:numFmt w:val="bullet"/>
      <w:lvlText w:val=""/>
      <w:lvlJc w:val="left"/>
      <w:pPr>
        <w:ind w:left="5400" w:hanging="360"/>
      </w:pPr>
      <w:rPr>
        <w:rFonts w:ascii="Symbol" w:hAnsi="Symbol" w:hint="default"/>
      </w:rPr>
    </w:lvl>
    <w:lvl w:ilvl="7" w:tplc="10000003" w:tentative="1">
      <w:start w:val="1"/>
      <w:numFmt w:val="bullet"/>
      <w:lvlText w:val="o"/>
      <w:lvlJc w:val="left"/>
      <w:pPr>
        <w:ind w:left="6120" w:hanging="360"/>
      </w:pPr>
      <w:rPr>
        <w:rFonts w:ascii="Courier New" w:hAnsi="Courier New" w:cs="Courier New" w:hint="default"/>
      </w:rPr>
    </w:lvl>
    <w:lvl w:ilvl="8" w:tplc="10000005" w:tentative="1">
      <w:start w:val="1"/>
      <w:numFmt w:val="bullet"/>
      <w:lvlText w:val=""/>
      <w:lvlJc w:val="left"/>
      <w:pPr>
        <w:ind w:left="6840" w:hanging="360"/>
      </w:pPr>
      <w:rPr>
        <w:rFonts w:ascii="Wingdings" w:hAnsi="Wingdings" w:hint="default"/>
      </w:rPr>
    </w:lvl>
  </w:abstractNum>
  <w:num w:numId="1">
    <w:abstractNumId w:val="2"/>
  </w:num>
  <w:num w:numId="2">
    <w:abstractNumId w:val="51"/>
  </w:num>
  <w:num w:numId="3">
    <w:abstractNumId w:val="83"/>
  </w:num>
  <w:num w:numId="4">
    <w:abstractNumId w:val="84"/>
  </w:num>
  <w:num w:numId="5">
    <w:abstractNumId w:val="1"/>
  </w:num>
  <w:num w:numId="6">
    <w:abstractNumId w:val="23"/>
  </w:num>
  <w:num w:numId="7">
    <w:abstractNumId w:val="50"/>
  </w:num>
  <w:num w:numId="8">
    <w:abstractNumId w:val="79"/>
  </w:num>
  <w:num w:numId="9">
    <w:abstractNumId w:val="71"/>
  </w:num>
  <w:num w:numId="10">
    <w:abstractNumId w:val="37"/>
  </w:num>
  <w:num w:numId="11">
    <w:abstractNumId w:val="36"/>
  </w:num>
  <w:num w:numId="12">
    <w:abstractNumId w:val="26"/>
  </w:num>
  <w:num w:numId="13">
    <w:abstractNumId w:val="58"/>
  </w:num>
  <w:num w:numId="14">
    <w:abstractNumId w:val="86"/>
  </w:num>
  <w:num w:numId="15">
    <w:abstractNumId w:val="89"/>
  </w:num>
  <w:num w:numId="16">
    <w:abstractNumId w:val="10"/>
  </w:num>
  <w:num w:numId="17">
    <w:abstractNumId w:val="63"/>
  </w:num>
  <w:num w:numId="18">
    <w:abstractNumId w:val="85"/>
  </w:num>
  <w:num w:numId="19">
    <w:abstractNumId w:val="67"/>
  </w:num>
  <w:num w:numId="20">
    <w:abstractNumId w:val="48"/>
  </w:num>
  <w:num w:numId="21">
    <w:abstractNumId w:val="16"/>
  </w:num>
  <w:num w:numId="22">
    <w:abstractNumId w:val="19"/>
  </w:num>
  <w:num w:numId="23">
    <w:abstractNumId w:val="66"/>
  </w:num>
  <w:num w:numId="24">
    <w:abstractNumId w:val="35"/>
  </w:num>
  <w:num w:numId="25">
    <w:abstractNumId w:val="82"/>
  </w:num>
  <w:num w:numId="26">
    <w:abstractNumId w:val="33"/>
  </w:num>
  <w:num w:numId="27">
    <w:abstractNumId w:val="13"/>
  </w:num>
  <w:num w:numId="28">
    <w:abstractNumId w:val="4"/>
  </w:num>
  <w:num w:numId="29">
    <w:abstractNumId w:val="15"/>
  </w:num>
  <w:num w:numId="30">
    <w:abstractNumId w:val="52"/>
  </w:num>
  <w:num w:numId="31">
    <w:abstractNumId w:val="5"/>
  </w:num>
  <w:num w:numId="32">
    <w:abstractNumId w:val="88"/>
  </w:num>
  <w:num w:numId="33">
    <w:abstractNumId w:val="6"/>
  </w:num>
  <w:num w:numId="34">
    <w:abstractNumId w:val="20"/>
  </w:num>
  <w:num w:numId="35">
    <w:abstractNumId w:val="39"/>
  </w:num>
  <w:num w:numId="36">
    <w:abstractNumId w:val="55"/>
  </w:num>
  <w:num w:numId="37">
    <w:abstractNumId w:val="22"/>
  </w:num>
  <w:num w:numId="38">
    <w:abstractNumId w:val="3"/>
  </w:num>
  <w:num w:numId="39">
    <w:abstractNumId w:val="38"/>
  </w:num>
  <w:num w:numId="40">
    <w:abstractNumId w:val="56"/>
  </w:num>
  <w:num w:numId="41">
    <w:abstractNumId w:val="43"/>
  </w:num>
  <w:num w:numId="42">
    <w:abstractNumId w:val="7"/>
  </w:num>
  <w:num w:numId="43">
    <w:abstractNumId w:val="72"/>
  </w:num>
  <w:num w:numId="44">
    <w:abstractNumId w:val="53"/>
  </w:num>
  <w:num w:numId="45">
    <w:abstractNumId w:val="49"/>
  </w:num>
  <w:num w:numId="46">
    <w:abstractNumId w:val="12"/>
  </w:num>
  <w:num w:numId="47">
    <w:abstractNumId w:val="61"/>
  </w:num>
  <w:num w:numId="48">
    <w:abstractNumId w:val="32"/>
  </w:num>
  <w:num w:numId="49">
    <w:abstractNumId w:val="65"/>
  </w:num>
  <w:num w:numId="50">
    <w:abstractNumId w:val="59"/>
  </w:num>
  <w:num w:numId="51">
    <w:abstractNumId w:val="42"/>
  </w:num>
  <w:num w:numId="52">
    <w:abstractNumId w:val="68"/>
  </w:num>
  <w:num w:numId="53">
    <w:abstractNumId w:val="76"/>
  </w:num>
  <w:num w:numId="54">
    <w:abstractNumId w:val="87"/>
  </w:num>
  <w:num w:numId="55">
    <w:abstractNumId w:val="47"/>
  </w:num>
  <w:num w:numId="56">
    <w:abstractNumId w:val="75"/>
  </w:num>
  <w:num w:numId="57">
    <w:abstractNumId w:val="54"/>
  </w:num>
  <w:num w:numId="58">
    <w:abstractNumId w:val="31"/>
  </w:num>
  <w:num w:numId="59">
    <w:abstractNumId w:val="74"/>
  </w:num>
  <w:num w:numId="60">
    <w:abstractNumId w:val="18"/>
  </w:num>
  <w:num w:numId="61">
    <w:abstractNumId w:val="45"/>
  </w:num>
  <w:num w:numId="62">
    <w:abstractNumId w:val="46"/>
  </w:num>
  <w:num w:numId="63">
    <w:abstractNumId w:val="11"/>
  </w:num>
  <w:num w:numId="64">
    <w:abstractNumId w:val="14"/>
  </w:num>
  <w:num w:numId="65">
    <w:abstractNumId w:val="77"/>
  </w:num>
  <w:num w:numId="66">
    <w:abstractNumId w:val="62"/>
  </w:num>
  <w:num w:numId="67">
    <w:abstractNumId w:val="34"/>
  </w:num>
  <w:num w:numId="68">
    <w:abstractNumId w:val="70"/>
  </w:num>
  <w:num w:numId="69">
    <w:abstractNumId w:val="8"/>
  </w:num>
  <w:num w:numId="70">
    <w:abstractNumId w:val="78"/>
  </w:num>
  <w:num w:numId="71">
    <w:abstractNumId w:val="60"/>
  </w:num>
  <w:num w:numId="72">
    <w:abstractNumId w:val="81"/>
  </w:num>
  <w:num w:numId="73">
    <w:abstractNumId w:val="57"/>
  </w:num>
  <w:num w:numId="74">
    <w:abstractNumId w:val="73"/>
  </w:num>
  <w:num w:numId="75">
    <w:abstractNumId w:val="30"/>
  </w:num>
  <w:num w:numId="76">
    <w:abstractNumId w:val="25"/>
  </w:num>
  <w:num w:numId="77">
    <w:abstractNumId w:val="40"/>
  </w:num>
  <w:num w:numId="78">
    <w:abstractNumId w:val="28"/>
  </w:num>
  <w:num w:numId="79">
    <w:abstractNumId w:val="41"/>
  </w:num>
  <w:num w:numId="80">
    <w:abstractNumId w:val="24"/>
  </w:num>
  <w:num w:numId="81">
    <w:abstractNumId w:val="9"/>
  </w:num>
  <w:num w:numId="82">
    <w:abstractNumId w:val="64"/>
  </w:num>
  <w:num w:numId="83">
    <w:abstractNumId w:val="27"/>
  </w:num>
  <w:num w:numId="84">
    <w:abstractNumId w:val="80"/>
  </w:num>
  <w:num w:numId="85">
    <w:abstractNumId w:val="29"/>
  </w:num>
  <w:num w:numId="86">
    <w:abstractNumId w:val="44"/>
  </w:num>
  <w:num w:numId="87">
    <w:abstractNumId w:val="0"/>
  </w:num>
  <w:num w:numId="88">
    <w:abstractNumId w:val="69"/>
  </w:num>
  <w:num w:numId="89">
    <w:abstractNumId w:val="21"/>
  </w:num>
  <w:num w:numId="90">
    <w:abstractNumId w:val="17"/>
  </w:num>
  <w:numIdMacAtCleanup w:val="9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C61210"/>
    <w:rsid w:val="00000742"/>
    <w:rsid w:val="0000093C"/>
    <w:rsid w:val="00000F63"/>
    <w:rsid w:val="00001DAE"/>
    <w:rsid w:val="00003279"/>
    <w:rsid w:val="00007430"/>
    <w:rsid w:val="0001748E"/>
    <w:rsid w:val="000200D1"/>
    <w:rsid w:val="0002114D"/>
    <w:rsid w:val="00023F07"/>
    <w:rsid w:val="00023F77"/>
    <w:rsid w:val="000241D3"/>
    <w:rsid w:val="000251A6"/>
    <w:rsid w:val="000308BF"/>
    <w:rsid w:val="000309FD"/>
    <w:rsid w:val="00030C36"/>
    <w:rsid w:val="000338E7"/>
    <w:rsid w:val="00035CF5"/>
    <w:rsid w:val="00047823"/>
    <w:rsid w:val="00047C60"/>
    <w:rsid w:val="00050046"/>
    <w:rsid w:val="000549A6"/>
    <w:rsid w:val="00057947"/>
    <w:rsid w:val="00060856"/>
    <w:rsid w:val="00061FCE"/>
    <w:rsid w:val="0006273F"/>
    <w:rsid w:val="00063476"/>
    <w:rsid w:val="00064E9F"/>
    <w:rsid w:val="00067509"/>
    <w:rsid w:val="00067835"/>
    <w:rsid w:val="000706F2"/>
    <w:rsid w:val="00070B52"/>
    <w:rsid w:val="0007206E"/>
    <w:rsid w:val="00073B53"/>
    <w:rsid w:val="000757EE"/>
    <w:rsid w:val="00076AD6"/>
    <w:rsid w:val="00077F75"/>
    <w:rsid w:val="00080564"/>
    <w:rsid w:val="000826B9"/>
    <w:rsid w:val="000832D4"/>
    <w:rsid w:val="00084EBB"/>
    <w:rsid w:val="000867F1"/>
    <w:rsid w:val="00087C6E"/>
    <w:rsid w:val="00091AB9"/>
    <w:rsid w:val="000930E2"/>
    <w:rsid w:val="000940AA"/>
    <w:rsid w:val="00095331"/>
    <w:rsid w:val="00095EC2"/>
    <w:rsid w:val="00096B73"/>
    <w:rsid w:val="00096C26"/>
    <w:rsid w:val="00096F28"/>
    <w:rsid w:val="000A2D0F"/>
    <w:rsid w:val="000A412E"/>
    <w:rsid w:val="000A5716"/>
    <w:rsid w:val="000A5C59"/>
    <w:rsid w:val="000A6D6C"/>
    <w:rsid w:val="000A774F"/>
    <w:rsid w:val="000B1395"/>
    <w:rsid w:val="000B263C"/>
    <w:rsid w:val="000B4FA3"/>
    <w:rsid w:val="000B6F92"/>
    <w:rsid w:val="000C09B0"/>
    <w:rsid w:val="000C0A8E"/>
    <w:rsid w:val="000C0F8F"/>
    <w:rsid w:val="000C1155"/>
    <w:rsid w:val="000C3B0B"/>
    <w:rsid w:val="000C3B57"/>
    <w:rsid w:val="000C3D58"/>
    <w:rsid w:val="000C47C9"/>
    <w:rsid w:val="000C4BA7"/>
    <w:rsid w:val="000C69C6"/>
    <w:rsid w:val="000D2BFE"/>
    <w:rsid w:val="000D344E"/>
    <w:rsid w:val="000D4AE0"/>
    <w:rsid w:val="000D4CC5"/>
    <w:rsid w:val="000D5D3F"/>
    <w:rsid w:val="000E0624"/>
    <w:rsid w:val="000E2BD0"/>
    <w:rsid w:val="000E2F35"/>
    <w:rsid w:val="000E5072"/>
    <w:rsid w:val="000F2170"/>
    <w:rsid w:val="000F24B8"/>
    <w:rsid w:val="000F3D3B"/>
    <w:rsid w:val="000F5F90"/>
    <w:rsid w:val="000F6F0B"/>
    <w:rsid w:val="00101E41"/>
    <w:rsid w:val="001026B3"/>
    <w:rsid w:val="0010450D"/>
    <w:rsid w:val="00104898"/>
    <w:rsid w:val="0010552B"/>
    <w:rsid w:val="00105EB3"/>
    <w:rsid w:val="001119D0"/>
    <w:rsid w:val="001129E8"/>
    <w:rsid w:val="00114FCF"/>
    <w:rsid w:val="00115058"/>
    <w:rsid w:val="00122210"/>
    <w:rsid w:val="001226BA"/>
    <w:rsid w:val="001248F6"/>
    <w:rsid w:val="00125021"/>
    <w:rsid w:val="0012730E"/>
    <w:rsid w:val="00131A1E"/>
    <w:rsid w:val="001374DB"/>
    <w:rsid w:val="001375AA"/>
    <w:rsid w:val="001401BA"/>
    <w:rsid w:val="0014195F"/>
    <w:rsid w:val="00141EE8"/>
    <w:rsid w:val="00145339"/>
    <w:rsid w:val="00150F07"/>
    <w:rsid w:val="00151D50"/>
    <w:rsid w:val="00154614"/>
    <w:rsid w:val="00155893"/>
    <w:rsid w:val="001603C4"/>
    <w:rsid w:val="001607ED"/>
    <w:rsid w:val="0016102E"/>
    <w:rsid w:val="0016134E"/>
    <w:rsid w:val="001615D6"/>
    <w:rsid w:val="001622B7"/>
    <w:rsid w:val="001646E7"/>
    <w:rsid w:val="001648B5"/>
    <w:rsid w:val="00165F14"/>
    <w:rsid w:val="00167A25"/>
    <w:rsid w:val="001754D5"/>
    <w:rsid w:val="00176433"/>
    <w:rsid w:val="00177CE0"/>
    <w:rsid w:val="001823DF"/>
    <w:rsid w:val="00182593"/>
    <w:rsid w:val="00184B1F"/>
    <w:rsid w:val="00190DE5"/>
    <w:rsid w:val="00190E7A"/>
    <w:rsid w:val="00190EB3"/>
    <w:rsid w:val="00193E8A"/>
    <w:rsid w:val="001976BF"/>
    <w:rsid w:val="001A12DE"/>
    <w:rsid w:val="001A1420"/>
    <w:rsid w:val="001A3609"/>
    <w:rsid w:val="001A42F3"/>
    <w:rsid w:val="001A66F7"/>
    <w:rsid w:val="001B23BC"/>
    <w:rsid w:val="001B6140"/>
    <w:rsid w:val="001B6285"/>
    <w:rsid w:val="001B7A5F"/>
    <w:rsid w:val="001B7EA3"/>
    <w:rsid w:val="001C2423"/>
    <w:rsid w:val="001C4B94"/>
    <w:rsid w:val="001C574C"/>
    <w:rsid w:val="001C7F5E"/>
    <w:rsid w:val="001D0E5A"/>
    <w:rsid w:val="001D2D5D"/>
    <w:rsid w:val="001D6CA1"/>
    <w:rsid w:val="001E412F"/>
    <w:rsid w:val="001E477C"/>
    <w:rsid w:val="001E50E2"/>
    <w:rsid w:val="001E7604"/>
    <w:rsid w:val="001F0A08"/>
    <w:rsid w:val="001F6DAC"/>
    <w:rsid w:val="002017E4"/>
    <w:rsid w:val="00204AED"/>
    <w:rsid w:val="002050BD"/>
    <w:rsid w:val="00205A0E"/>
    <w:rsid w:val="002067E4"/>
    <w:rsid w:val="0020746E"/>
    <w:rsid w:val="0021230C"/>
    <w:rsid w:val="00220B21"/>
    <w:rsid w:val="00220BD1"/>
    <w:rsid w:val="00221EE4"/>
    <w:rsid w:val="002251D8"/>
    <w:rsid w:val="00225314"/>
    <w:rsid w:val="0022554B"/>
    <w:rsid w:val="00227DD0"/>
    <w:rsid w:val="0023583D"/>
    <w:rsid w:val="00235D5C"/>
    <w:rsid w:val="00236612"/>
    <w:rsid w:val="00237FA7"/>
    <w:rsid w:val="00240F58"/>
    <w:rsid w:val="00243980"/>
    <w:rsid w:val="00244613"/>
    <w:rsid w:val="00247AAB"/>
    <w:rsid w:val="00247C30"/>
    <w:rsid w:val="00247DA7"/>
    <w:rsid w:val="00250ACD"/>
    <w:rsid w:val="00250AEC"/>
    <w:rsid w:val="00252DFA"/>
    <w:rsid w:val="002536E4"/>
    <w:rsid w:val="00255BE7"/>
    <w:rsid w:val="002611AF"/>
    <w:rsid w:val="00264A75"/>
    <w:rsid w:val="00270F25"/>
    <w:rsid w:val="00273FBA"/>
    <w:rsid w:val="00274333"/>
    <w:rsid w:val="002743B3"/>
    <w:rsid w:val="002750E7"/>
    <w:rsid w:val="002764C7"/>
    <w:rsid w:val="00276835"/>
    <w:rsid w:val="0028036D"/>
    <w:rsid w:val="002807A1"/>
    <w:rsid w:val="00281356"/>
    <w:rsid w:val="002833DA"/>
    <w:rsid w:val="00284F1E"/>
    <w:rsid w:val="00290ABB"/>
    <w:rsid w:val="00291153"/>
    <w:rsid w:val="00291290"/>
    <w:rsid w:val="0029159C"/>
    <w:rsid w:val="00291F48"/>
    <w:rsid w:val="00294A64"/>
    <w:rsid w:val="002A15C7"/>
    <w:rsid w:val="002A2A13"/>
    <w:rsid w:val="002A304C"/>
    <w:rsid w:val="002A6D90"/>
    <w:rsid w:val="002A79C7"/>
    <w:rsid w:val="002A7E22"/>
    <w:rsid w:val="002B2006"/>
    <w:rsid w:val="002B2868"/>
    <w:rsid w:val="002B42CE"/>
    <w:rsid w:val="002B520D"/>
    <w:rsid w:val="002B668B"/>
    <w:rsid w:val="002C2F38"/>
    <w:rsid w:val="002C4363"/>
    <w:rsid w:val="002C5F6A"/>
    <w:rsid w:val="002C67FC"/>
    <w:rsid w:val="002C6C9F"/>
    <w:rsid w:val="002C6CE6"/>
    <w:rsid w:val="002C7BB8"/>
    <w:rsid w:val="002D0265"/>
    <w:rsid w:val="002D1586"/>
    <w:rsid w:val="002D1FAF"/>
    <w:rsid w:val="002D2C91"/>
    <w:rsid w:val="002D3D52"/>
    <w:rsid w:val="002D48B6"/>
    <w:rsid w:val="002D56B2"/>
    <w:rsid w:val="002D7A10"/>
    <w:rsid w:val="002E0A97"/>
    <w:rsid w:val="002E0C1C"/>
    <w:rsid w:val="002E3DA1"/>
    <w:rsid w:val="002E596F"/>
    <w:rsid w:val="002E7429"/>
    <w:rsid w:val="002E771D"/>
    <w:rsid w:val="002F09F9"/>
    <w:rsid w:val="002F1A39"/>
    <w:rsid w:val="002F278A"/>
    <w:rsid w:val="002F3A87"/>
    <w:rsid w:val="002F3E6E"/>
    <w:rsid w:val="002F4E34"/>
    <w:rsid w:val="002F52BF"/>
    <w:rsid w:val="003021F2"/>
    <w:rsid w:val="00305E5F"/>
    <w:rsid w:val="00311C75"/>
    <w:rsid w:val="0031245F"/>
    <w:rsid w:val="00312721"/>
    <w:rsid w:val="00313140"/>
    <w:rsid w:val="00313523"/>
    <w:rsid w:val="00313DB7"/>
    <w:rsid w:val="003150CF"/>
    <w:rsid w:val="00315804"/>
    <w:rsid w:val="003163D3"/>
    <w:rsid w:val="00316B4F"/>
    <w:rsid w:val="00316DA3"/>
    <w:rsid w:val="00317BC0"/>
    <w:rsid w:val="0032046E"/>
    <w:rsid w:val="00321778"/>
    <w:rsid w:val="0032517A"/>
    <w:rsid w:val="00325418"/>
    <w:rsid w:val="00330736"/>
    <w:rsid w:val="003314FF"/>
    <w:rsid w:val="0033197A"/>
    <w:rsid w:val="003356F4"/>
    <w:rsid w:val="00336802"/>
    <w:rsid w:val="00344D0F"/>
    <w:rsid w:val="0034639E"/>
    <w:rsid w:val="00347F46"/>
    <w:rsid w:val="0035044D"/>
    <w:rsid w:val="00351A26"/>
    <w:rsid w:val="00351EF6"/>
    <w:rsid w:val="00352531"/>
    <w:rsid w:val="00361712"/>
    <w:rsid w:val="00362F9A"/>
    <w:rsid w:val="003637C7"/>
    <w:rsid w:val="00363ECA"/>
    <w:rsid w:val="003703DF"/>
    <w:rsid w:val="00371F1C"/>
    <w:rsid w:val="00373AC9"/>
    <w:rsid w:val="00373B39"/>
    <w:rsid w:val="00374A23"/>
    <w:rsid w:val="00375E6A"/>
    <w:rsid w:val="00376709"/>
    <w:rsid w:val="003777AF"/>
    <w:rsid w:val="00380C9C"/>
    <w:rsid w:val="003827E4"/>
    <w:rsid w:val="00384818"/>
    <w:rsid w:val="0038567D"/>
    <w:rsid w:val="0038697B"/>
    <w:rsid w:val="003869EB"/>
    <w:rsid w:val="003877BD"/>
    <w:rsid w:val="003938AB"/>
    <w:rsid w:val="00395E98"/>
    <w:rsid w:val="003A16BC"/>
    <w:rsid w:val="003A1D64"/>
    <w:rsid w:val="003A20FA"/>
    <w:rsid w:val="003A590E"/>
    <w:rsid w:val="003A68A8"/>
    <w:rsid w:val="003B1723"/>
    <w:rsid w:val="003B1954"/>
    <w:rsid w:val="003B248B"/>
    <w:rsid w:val="003B5F29"/>
    <w:rsid w:val="003B635F"/>
    <w:rsid w:val="003C12D4"/>
    <w:rsid w:val="003C371C"/>
    <w:rsid w:val="003C46CB"/>
    <w:rsid w:val="003C5DF0"/>
    <w:rsid w:val="003C5E25"/>
    <w:rsid w:val="003C5F04"/>
    <w:rsid w:val="003C68E7"/>
    <w:rsid w:val="003C7998"/>
    <w:rsid w:val="003D7D98"/>
    <w:rsid w:val="003E1F5F"/>
    <w:rsid w:val="003E31C2"/>
    <w:rsid w:val="003E4A06"/>
    <w:rsid w:val="003E6DEE"/>
    <w:rsid w:val="003E7F0F"/>
    <w:rsid w:val="003F09F8"/>
    <w:rsid w:val="003F0BC2"/>
    <w:rsid w:val="003F1BFD"/>
    <w:rsid w:val="003F20EE"/>
    <w:rsid w:val="003F282C"/>
    <w:rsid w:val="003F31FD"/>
    <w:rsid w:val="003F485F"/>
    <w:rsid w:val="003F6969"/>
    <w:rsid w:val="003F6CAE"/>
    <w:rsid w:val="003F6FE9"/>
    <w:rsid w:val="003F7E33"/>
    <w:rsid w:val="00400020"/>
    <w:rsid w:val="00403E3A"/>
    <w:rsid w:val="004047B4"/>
    <w:rsid w:val="0040661B"/>
    <w:rsid w:val="00406622"/>
    <w:rsid w:val="00411269"/>
    <w:rsid w:val="00420288"/>
    <w:rsid w:val="00420D62"/>
    <w:rsid w:val="00421F33"/>
    <w:rsid w:val="00422B63"/>
    <w:rsid w:val="00426DC0"/>
    <w:rsid w:val="00430342"/>
    <w:rsid w:val="0043063D"/>
    <w:rsid w:val="004330F0"/>
    <w:rsid w:val="004338E7"/>
    <w:rsid w:val="00433DA6"/>
    <w:rsid w:val="004343A5"/>
    <w:rsid w:val="0043453B"/>
    <w:rsid w:val="00435403"/>
    <w:rsid w:val="00436AB3"/>
    <w:rsid w:val="00437643"/>
    <w:rsid w:val="004410E6"/>
    <w:rsid w:val="004420AA"/>
    <w:rsid w:val="0044289D"/>
    <w:rsid w:val="00443437"/>
    <w:rsid w:val="00444ECE"/>
    <w:rsid w:val="00445937"/>
    <w:rsid w:val="00446548"/>
    <w:rsid w:val="00460CD4"/>
    <w:rsid w:val="00460D56"/>
    <w:rsid w:val="00462237"/>
    <w:rsid w:val="00465D9A"/>
    <w:rsid w:val="00467144"/>
    <w:rsid w:val="00467319"/>
    <w:rsid w:val="0047316A"/>
    <w:rsid w:val="0047429B"/>
    <w:rsid w:val="00474FC0"/>
    <w:rsid w:val="0047566B"/>
    <w:rsid w:val="00476561"/>
    <w:rsid w:val="004777E1"/>
    <w:rsid w:val="00481929"/>
    <w:rsid w:val="00482830"/>
    <w:rsid w:val="00482B2D"/>
    <w:rsid w:val="00486AA9"/>
    <w:rsid w:val="0049134F"/>
    <w:rsid w:val="00491B20"/>
    <w:rsid w:val="00492690"/>
    <w:rsid w:val="004928EF"/>
    <w:rsid w:val="004935E9"/>
    <w:rsid w:val="00495AB1"/>
    <w:rsid w:val="00496AD6"/>
    <w:rsid w:val="00497D50"/>
    <w:rsid w:val="004A11A4"/>
    <w:rsid w:val="004A3F00"/>
    <w:rsid w:val="004B14B8"/>
    <w:rsid w:val="004B77CE"/>
    <w:rsid w:val="004B7D48"/>
    <w:rsid w:val="004C0157"/>
    <w:rsid w:val="004C36B4"/>
    <w:rsid w:val="004C3A08"/>
    <w:rsid w:val="004C5364"/>
    <w:rsid w:val="004C7303"/>
    <w:rsid w:val="004D072F"/>
    <w:rsid w:val="004D1C02"/>
    <w:rsid w:val="004D3251"/>
    <w:rsid w:val="004D4BC3"/>
    <w:rsid w:val="004E038D"/>
    <w:rsid w:val="004E2756"/>
    <w:rsid w:val="004E7020"/>
    <w:rsid w:val="004F3019"/>
    <w:rsid w:val="004F3938"/>
    <w:rsid w:val="004F43B6"/>
    <w:rsid w:val="004F4FC8"/>
    <w:rsid w:val="004F7BB0"/>
    <w:rsid w:val="00501800"/>
    <w:rsid w:val="00502624"/>
    <w:rsid w:val="00504C1E"/>
    <w:rsid w:val="00504C57"/>
    <w:rsid w:val="0050536C"/>
    <w:rsid w:val="0050715B"/>
    <w:rsid w:val="0050790E"/>
    <w:rsid w:val="00507F87"/>
    <w:rsid w:val="00510AA8"/>
    <w:rsid w:val="0051348D"/>
    <w:rsid w:val="005142B3"/>
    <w:rsid w:val="005144E3"/>
    <w:rsid w:val="00514726"/>
    <w:rsid w:val="0052034C"/>
    <w:rsid w:val="00520D84"/>
    <w:rsid w:val="00522A18"/>
    <w:rsid w:val="005238F3"/>
    <w:rsid w:val="00524267"/>
    <w:rsid w:val="00525DF5"/>
    <w:rsid w:val="005304C0"/>
    <w:rsid w:val="00532222"/>
    <w:rsid w:val="0053269D"/>
    <w:rsid w:val="005329B1"/>
    <w:rsid w:val="00532D74"/>
    <w:rsid w:val="00534A02"/>
    <w:rsid w:val="005355F9"/>
    <w:rsid w:val="00535839"/>
    <w:rsid w:val="00536804"/>
    <w:rsid w:val="00536B9D"/>
    <w:rsid w:val="00543008"/>
    <w:rsid w:val="00545669"/>
    <w:rsid w:val="00550A61"/>
    <w:rsid w:val="00550F75"/>
    <w:rsid w:val="0055287C"/>
    <w:rsid w:val="005537D7"/>
    <w:rsid w:val="00553B1D"/>
    <w:rsid w:val="0055561B"/>
    <w:rsid w:val="005564E6"/>
    <w:rsid w:val="00556B61"/>
    <w:rsid w:val="00560E5F"/>
    <w:rsid w:val="005611A0"/>
    <w:rsid w:val="0056132C"/>
    <w:rsid w:val="00562CD5"/>
    <w:rsid w:val="005642A6"/>
    <w:rsid w:val="00572931"/>
    <w:rsid w:val="00573113"/>
    <w:rsid w:val="00573183"/>
    <w:rsid w:val="00573A54"/>
    <w:rsid w:val="0057515A"/>
    <w:rsid w:val="00575E2A"/>
    <w:rsid w:val="00577C7F"/>
    <w:rsid w:val="00580561"/>
    <w:rsid w:val="00582B66"/>
    <w:rsid w:val="00584AF5"/>
    <w:rsid w:val="005920ED"/>
    <w:rsid w:val="0059241F"/>
    <w:rsid w:val="00592815"/>
    <w:rsid w:val="00593560"/>
    <w:rsid w:val="00594273"/>
    <w:rsid w:val="00594698"/>
    <w:rsid w:val="005951E0"/>
    <w:rsid w:val="005A01AF"/>
    <w:rsid w:val="005A1DD0"/>
    <w:rsid w:val="005A2DE1"/>
    <w:rsid w:val="005A3A07"/>
    <w:rsid w:val="005A4193"/>
    <w:rsid w:val="005A4BAE"/>
    <w:rsid w:val="005B0064"/>
    <w:rsid w:val="005B2C82"/>
    <w:rsid w:val="005B305F"/>
    <w:rsid w:val="005B312C"/>
    <w:rsid w:val="005B6F9C"/>
    <w:rsid w:val="005C38F1"/>
    <w:rsid w:val="005C43E2"/>
    <w:rsid w:val="005C4F41"/>
    <w:rsid w:val="005C6190"/>
    <w:rsid w:val="005C671E"/>
    <w:rsid w:val="005D0177"/>
    <w:rsid w:val="005D2722"/>
    <w:rsid w:val="005D4FBA"/>
    <w:rsid w:val="005D53E3"/>
    <w:rsid w:val="005D5849"/>
    <w:rsid w:val="005D7726"/>
    <w:rsid w:val="005D7A9C"/>
    <w:rsid w:val="005E1C7C"/>
    <w:rsid w:val="005E3E3D"/>
    <w:rsid w:val="005E40B0"/>
    <w:rsid w:val="005E472E"/>
    <w:rsid w:val="005E4B27"/>
    <w:rsid w:val="005E58B1"/>
    <w:rsid w:val="005E640F"/>
    <w:rsid w:val="005E6943"/>
    <w:rsid w:val="005E6F98"/>
    <w:rsid w:val="005E7F44"/>
    <w:rsid w:val="005F10AA"/>
    <w:rsid w:val="005F3B78"/>
    <w:rsid w:val="005F4205"/>
    <w:rsid w:val="005F7145"/>
    <w:rsid w:val="006001B1"/>
    <w:rsid w:val="00605A85"/>
    <w:rsid w:val="00612DEA"/>
    <w:rsid w:val="0061337A"/>
    <w:rsid w:val="00613F14"/>
    <w:rsid w:val="0061478F"/>
    <w:rsid w:val="00617FE5"/>
    <w:rsid w:val="00625B5D"/>
    <w:rsid w:val="0062727A"/>
    <w:rsid w:val="00627AD5"/>
    <w:rsid w:val="00630F25"/>
    <w:rsid w:val="00632F7C"/>
    <w:rsid w:val="00635D9C"/>
    <w:rsid w:val="00637955"/>
    <w:rsid w:val="0064063D"/>
    <w:rsid w:val="00640EB3"/>
    <w:rsid w:val="0064165E"/>
    <w:rsid w:val="00646B73"/>
    <w:rsid w:val="00650848"/>
    <w:rsid w:val="006529DD"/>
    <w:rsid w:val="00654773"/>
    <w:rsid w:val="00654A12"/>
    <w:rsid w:val="00661176"/>
    <w:rsid w:val="00661955"/>
    <w:rsid w:val="006648C2"/>
    <w:rsid w:val="00665027"/>
    <w:rsid w:val="006668A0"/>
    <w:rsid w:val="00670A0E"/>
    <w:rsid w:val="00670AE8"/>
    <w:rsid w:val="00672DD3"/>
    <w:rsid w:val="006733E5"/>
    <w:rsid w:val="00673B45"/>
    <w:rsid w:val="00674505"/>
    <w:rsid w:val="00674550"/>
    <w:rsid w:val="00682BBB"/>
    <w:rsid w:val="006840D9"/>
    <w:rsid w:val="00686112"/>
    <w:rsid w:val="00687058"/>
    <w:rsid w:val="0069611A"/>
    <w:rsid w:val="006965A5"/>
    <w:rsid w:val="00696D74"/>
    <w:rsid w:val="006972DF"/>
    <w:rsid w:val="00697CF6"/>
    <w:rsid w:val="00697E5C"/>
    <w:rsid w:val="006A1973"/>
    <w:rsid w:val="006A3221"/>
    <w:rsid w:val="006A34BD"/>
    <w:rsid w:val="006B0DF8"/>
    <w:rsid w:val="006B11B8"/>
    <w:rsid w:val="006B251A"/>
    <w:rsid w:val="006B3314"/>
    <w:rsid w:val="006B4625"/>
    <w:rsid w:val="006B7A78"/>
    <w:rsid w:val="006C011E"/>
    <w:rsid w:val="006C0984"/>
    <w:rsid w:val="006C21FE"/>
    <w:rsid w:val="006C6384"/>
    <w:rsid w:val="006C6C6B"/>
    <w:rsid w:val="006D02E0"/>
    <w:rsid w:val="006D33AC"/>
    <w:rsid w:val="006D5253"/>
    <w:rsid w:val="006E4824"/>
    <w:rsid w:val="006F4239"/>
    <w:rsid w:val="006F5D49"/>
    <w:rsid w:val="00705855"/>
    <w:rsid w:val="00707057"/>
    <w:rsid w:val="007111AA"/>
    <w:rsid w:val="00711866"/>
    <w:rsid w:val="007121FB"/>
    <w:rsid w:val="00713423"/>
    <w:rsid w:val="00714077"/>
    <w:rsid w:val="00714BB6"/>
    <w:rsid w:val="0071655D"/>
    <w:rsid w:val="00720856"/>
    <w:rsid w:val="00720CDA"/>
    <w:rsid w:val="00720FFE"/>
    <w:rsid w:val="00723B59"/>
    <w:rsid w:val="00727919"/>
    <w:rsid w:val="007335AC"/>
    <w:rsid w:val="007343A8"/>
    <w:rsid w:val="00734693"/>
    <w:rsid w:val="00736B6F"/>
    <w:rsid w:val="00737113"/>
    <w:rsid w:val="00740256"/>
    <w:rsid w:val="00746802"/>
    <w:rsid w:val="00746C80"/>
    <w:rsid w:val="00747E7D"/>
    <w:rsid w:val="00752957"/>
    <w:rsid w:val="007535DD"/>
    <w:rsid w:val="00754F2D"/>
    <w:rsid w:val="00755EF5"/>
    <w:rsid w:val="00756F81"/>
    <w:rsid w:val="00756FFA"/>
    <w:rsid w:val="0075780B"/>
    <w:rsid w:val="0076096F"/>
    <w:rsid w:val="007619DA"/>
    <w:rsid w:val="007625C9"/>
    <w:rsid w:val="00763373"/>
    <w:rsid w:val="00766590"/>
    <w:rsid w:val="007702C2"/>
    <w:rsid w:val="00771E0D"/>
    <w:rsid w:val="007836BA"/>
    <w:rsid w:val="00783EDE"/>
    <w:rsid w:val="00785FB2"/>
    <w:rsid w:val="00786F42"/>
    <w:rsid w:val="00792428"/>
    <w:rsid w:val="00794D15"/>
    <w:rsid w:val="00796BFA"/>
    <w:rsid w:val="00797E3D"/>
    <w:rsid w:val="007A0A40"/>
    <w:rsid w:val="007A0EE3"/>
    <w:rsid w:val="007A1BB0"/>
    <w:rsid w:val="007A2516"/>
    <w:rsid w:val="007A2CE8"/>
    <w:rsid w:val="007A4DD9"/>
    <w:rsid w:val="007B1433"/>
    <w:rsid w:val="007B41A8"/>
    <w:rsid w:val="007B760E"/>
    <w:rsid w:val="007C01EC"/>
    <w:rsid w:val="007C15B9"/>
    <w:rsid w:val="007C27DE"/>
    <w:rsid w:val="007C4AEA"/>
    <w:rsid w:val="007C51D2"/>
    <w:rsid w:val="007C6758"/>
    <w:rsid w:val="007D26FD"/>
    <w:rsid w:val="007D5E59"/>
    <w:rsid w:val="007D6BCD"/>
    <w:rsid w:val="007D6C06"/>
    <w:rsid w:val="007E51BD"/>
    <w:rsid w:val="007F02DF"/>
    <w:rsid w:val="007F1635"/>
    <w:rsid w:val="007F3663"/>
    <w:rsid w:val="007F6701"/>
    <w:rsid w:val="007F7064"/>
    <w:rsid w:val="0080033D"/>
    <w:rsid w:val="0080039C"/>
    <w:rsid w:val="0080120C"/>
    <w:rsid w:val="0080264C"/>
    <w:rsid w:val="008030F4"/>
    <w:rsid w:val="008031A1"/>
    <w:rsid w:val="008037D4"/>
    <w:rsid w:val="00810CEC"/>
    <w:rsid w:val="008116A7"/>
    <w:rsid w:val="0081208C"/>
    <w:rsid w:val="00813DC3"/>
    <w:rsid w:val="0081486B"/>
    <w:rsid w:val="0081694B"/>
    <w:rsid w:val="00817A17"/>
    <w:rsid w:val="00821EB1"/>
    <w:rsid w:val="00823AB2"/>
    <w:rsid w:val="008248EA"/>
    <w:rsid w:val="00824B30"/>
    <w:rsid w:val="00826F53"/>
    <w:rsid w:val="00827882"/>
    <w:rsid w:val="008315D1"/>
    <w:rsid w:val="00831EC2"/>
    <w:rsid w:val="00833378"/>
    <w:rsid w:val="00833403"/>
    <w:rsid w:val="008338C6"/>
    <w:rsid w:val="00834AC1"/>
    <w:rsid w:val="0083614B"/>
    <w:rsid w:val="00836A8F"/>
    <w:rsid w:val="00840A3A"/>
    <w:rsid w:val="008416C8"/>
    <w:rsid w:val="0084515E"/>
    <w:rsid w:val="008452F5"/>
    <w:rsid w:val="00845AAA"/>
    <w:rsid w:val="00847AD8"/>
    <w:rsid w:val="00850091"/>
    <w:rsid w:val="0085045A"/>
    <w:rsid w:val="00850E11"/>
    <w:rsid w:val="00853B66"/>
    <w:rsid w:val="00853C07"/>
    <w:rsid w:val="00854975"/>
    <w:rsid w:val="00857C67"/>
    <w:rsid w:val="00861499"/>
    <w:rsid w:val="00861CE2"/>
    <w:rsid w:val="008625AE"/>
    <w:rsid w:val="008646C0"/>
    <w:rsid w:val="008667FD"/>
    <w:rsid w:val="008672FB"/>
    <w:rsid w:val="008675D1"/>
    <w:rsid w:val="00867959"/>
    <w:rsid w:val="008702C1"/>
    <w:rsid w:val="00872E78"/>
    <w:rsid w:val="00883FBC"/>
    <w:rsid w:val="0088504C"/>
    <w:rsid w:val="008850D8"/>
    <w:rsid w:val="00886E42"/>
    <w:rsid w:val="008872A0"/>
    <w:rsid w:val="008875CC"/>
    <w:rsid w:val="0088763A"/>
    <w:rsid w:val="00891C07"/>
    <w:rsid w:val="00892B67"/>
    <w:rsid w:val="00892DAF"/>
    <w:rsid w:val="008934EA"/>
    <w:rsid w:val="00893623"/>
    <w:rsid w:val="00895198"/>
    <w:rsid w:val="0089613B"/>
    <w:rsid w:val="00896256"/>
    <w:rsid w:val="00896330"/>
    <w:rsid w:val="00896CF1"/>
    <w:rsid w:val="008A130E"/>
    <w:rsid w:val="008A1C5F"/>
    <w:rsid w:val="008A5C79"/>
    <w:rsid w:val="008A5F1C"/>
    <w:rsid w:val="008A622E"/>
    <w:rsid w:val="008A7886"/>
    <w:rsid w:val="008B0DC9"/>
    <w:rsid w:val="008B171A"/>
    <w:rsid w:val="008B3841"/>
    <w:rsid w:val="008B5BA1"/>
    <w:rsid w:val="008B62ED"/>
    <w:rsid w:val="008B6677"/>
    <w:rsid w:val="008B74EE"/>
    <w:rsid w:val="008C4E63"/>
    <w:rsid w:val="008C6A77"/>
    <w:rsid w:val="008C6A7E"/>
    <w:rsid w:val="008C7B2E"/>
    <w:rsid w:val="008D147D"/>
    <w:rsid w:val="008D19E7"/>
    <w:rsid w:val="008D2047"/>
    <w:rsid w:val="008D351F"/>
    <w:rsid w:val="008D7A30"/>
    <w:rsid w:val="008E1438"/>
    <w:rsid w:val="008E2244"/>
    <w:rsid w:val="008E249A"/>
    <w:rsid w:val="008E2511"/>
    <w:rsid w:val="008E2D57"/>
    <w:rsid w:val="008F2A3D"/>
    <w:rsid w:val="008F2EBA"/>
    <w:rsid w:val="008F3F1C"/>
    <w:rsid w:val="008F690F"/>
    <w:rsid w:val="009005F1"/>
    <w:rsid w:val="00901CD6"/>
    <w:rsid w:val="00902536"/>
    <w:rsid w:val="00914928"/>
    <w:rsid w:val="0091709C"/>
    <w:rsid w:val="009170BE"/>
    <w:rsid w:val="009212B8"/>
    <w:rsid w:val="0092320F"/>
    <w:rsid w:val="0092352C"/>
    <w:rsid w:val="00925A0F"/>
    <w:rsid w:val="00926290"/>
    <w:rsid w:val="00930786"/>
    <w:rsid w:val="009331BC"/>
    <w:rsid w:val="00933453"/>
    <w:rsid w:val="0093479C"/>
    <w:rsid w:val="009423B3"/>
    <w:rsid w:val="00942699"/>
    <w:rsid w:val="00942B6A"/>
    <w:rsid w:val="00944B00"/>
    <w:rsid w:val="00944B9F"/>
    <w:rsid w:val="00944BB2"/>
    <w:rsid w:val="00944D12"/>
    <w:rsid w:val="00945192"/>
    <w:rsid w:val="00946B5D"/>
    <w:rsid w:val="00947136"/>
    <w:rsid w:val="00947B47"/>
    <w:rsid w:val="00952381"/>
    <w:rsid w:val="00954E64"/>
    <w:rsid w:val="00955A5A"/>
    <w:rsid w:val="009567CA"/>
    <w:rsid w:val="00957806"/>
    <w:rsid w:val="00960197"/>
    <w:rsid w:val="00963F9E"/>
    <w:rsid w:val="00964D4B"/>
    <w:rsid w:val="00967547"/>
    <w:rsid w:val="00971868"/>
    <w:rsid w:val="009718E1"/>
    <w:rsid w:val="00973D86"/>
    <w:rsid w:val="00977386"/>
    <w:rsid w:val="00977ADE"/>
    <w:rsid w:val="00980481"/>
    <w:rsid w:val="00980DE1"/>
    <w:rsid w:val="0098180A"/>
    <w:rsid w:val="00982C72"/>
    <w:rsid w:val="00983D09"/>
    <w:rsid w:val="009843F8"/>
    <w:rsid w:val="00986B33"/>
    <w:rsid w:val="0098797C"/>
    <w:rsid w:val="00994057"/>
    <w:rsid w:val="0099428B"/>
    <w:rsid w:val="009942A9"/>
    <w:rsid w:val="00994403"/>
    <w:rsid w:val="009A04BF"/>
    <w:rsid w:val="009A1A18"/>
    <w:rsid w:val="009A3D41"/>
    <w:rsid w:val="009A6F04"/>
    <w:rsid w:val="009A709F"/>
    <w:rsid w:val="009A778D"/>
    <w:rsid w:val="009B2DE3"/>
    <w:rsid w:val="009B34C8"/>
    <w:rsid w:val="009B4DFF"/>
    <w:rsid w:val="009B6287"/>
    <w:rsid w:val="009B7465"/>
    <w:rsid w:val="009C0343"/>
    <w:rsid w:val="009C06A7"/>
    <w:rsid w:val="009C137C"/>
    <w:rsid w:val="009C361A"/>
    <w:rsid w:val="009C3AF9"/>
    <w:rsid w:val="009C5CC4"/>
    <w:rsid w:val="009C7743"/>
    <w:rsid w:val="009D1665"/>
    <w:rsid w:val="009D557F"/>
    <w:rsid w:val="009D72F7"/>
    <w:rsid w:val="009D75AA"/>
    <w:rsid w:val="009E16A6"/>
    <w:rsid w:val="009E2CE2"/>
    <w:rsid w:val="009E354E"/>
    <w:rsid w:val="009E38E0"/>
    <w:rsid w:val="009E5E9F"/>
    <w:rsid w:val="009F2335"/>
    <w:rsid w:val="009F3CD9"/>
    <w:rsid w:val="009F4503"/>
    <w:rsid w:val="009F5A61"/>
    <w:rsid w:val="009F5EE9"/>
    <w:rsid w:val="009F6283"/>
    <w:rsid w:val="00A0097F"/>
    <w:rsid w:val="00A04F95"/>
    <w:rsid w:val="00A13F3F"/>
    <w:rsid w:val="00A1526C"/>
    <w:rsid w:val="00A16F46"/>
    <w:rsid w:val="00A214A4"/>
    <w:rsid w:val="00A21B62"/>
    <w:rsid w:val="00A22877"/>
    <w:rsid w:val="00A22F7B"/>
    <w:rsid w:val="00A2310B"/>
    <w:rsid w:val="00A24E6F"/>
    <w:rsid w:val="00A2594C"/>
    <w:rsid w:val="00A32BFF"/>
    <w:rsid w:val="00A33F4B"/>
    <w:rsid w:val="00A341B2"/>
    <w:rsid w:val="00A36325"/>
    <w:rsid w:val="00A3798F"/>
    <w:rsid w:val="00A432D9"/>
    <w:rsid w:val="00A4378D"/>
    <w:rsid w:val="00A44C76"/>
    <w:rsid w:val="00A44CC7"/>
    <w:rsid w:val="00A44EBB"/>
    <w:rsid w:val="00A50016"/>
    <w:rsid w:val="00A51EED"/>
    <w:rsid w:val="00A525EA"/>
    <w:rsid w:val="00A53820"/>
    <w:rsid w:val="00A53E8D"/>
    <w:rsid w:val="00A55813"/>
    <w:rsid w:val="00A61040"/>
    <w:rsid w:val="00A61643"/>
    <w:rsid w:val="00A61C0F"/>
    <w:rsid w:val="00A6315B"/>
    <w:rsid w:val="00A644D2"/>
    <w:rsid w:val="00A65609"/>
    <w:rsid w:val="00A65C9E"/>
    <w:rsid w:val="00A732DA"/>
    <w:rsid w:val="00A74ADB"/>
    <w:rsid w:val="00A77294"/>
    <w:rsid w:val="00A80B6C"/>
    <w:rsid w:val="00A8148B"/>
    <w:rsid w:val="00A8186C"/>
    <w:rsid w:val="00A82281"/>
    <w:rsid w:val="00A83151"/>
    <w:rsid w:val="00A83222"/>
    <w:rsid w:val="00A84CCE"/>
    <w:rsid w:val="00A8580F"/>
    <w:rsid w:val="00A86BB4"/>
    <w:rsid w:val="00A86F9C"/>
    <w:rsid w:val="00A90F15"/>
    <w:rsid w:val="00A91BE1"/>
    <w:rsid w:val="00A96F26"/>
    <w:rsid w:val="00AA2108"/>
    <w:rsid w:val="00AA3224"/>
    <w:rsid w:val="00AA6854"/>
    <w:rsid w:val="00AA7AE7"/>
    <w:rsid w:val="00AA7BEE"/>
    <w:rsid w:val="00AB0A05"/>
    <w:rsid w:val="00AB411B"/>
    <w:rsid w:val="00AB5F5D"/>
    <w:rsid w:val="00AB7619"/>
    <w:rsid w:val="00AB76F2"/>
    <w:rsid w:val="00AB7DD9"/>
    <w:rsid w:val="00AC0EB5"/>
    <w:rsid w:val="00AC104E"/>
    <w:rsid w:val="00AC3D48"/>
    <w:rsid w:val="00AC7586"/>
    <w:rsid w:val="00AD0BC6"/>
    <w:rsid w:val="00AD0F9C"/>
    <w:rsid w:val="00AD1C9D"/>
    <w:rsid w:val="00AD2678"/>
    <w:rsid w:val="00AD49CB"/>
    <w:rsid w:val="00AD5FBB"/>
    <w:rsid w:val="00AD63F9"/>
    <w:rsid w:val="00AD67F6"/>
    <w:rsid w:val="00AE16CF"/>
    <w:rsid w:val="00AE221A"/>
    <w:rsid w:val="00AE3802"/>
    <w:rsid w:val="00AE483E"/>
    <w:rsid w:val="00AE57E5"/>
    <w:rsid w:val="00AF36B9"/>
    <w:rsid w:val="00AF4B48"/>
    <w:rsid w:val="00AF57ED"/>
    <w:rsid w:val="00AF7813"/>
    <w:rsid w:val="00AF7B1B"/>
    <w:rsid w:val="00AF7F86"/>
    <w:rsid w:val="00B00439"/>
    <w:rsid w:val="00B03EFA"/>
    <w:rsid w:val="00B0506F"/>
    <w:rsid w:val="00B0583A"/>
    <w:rsid w:val="00B059C2"/>
    <w:rsid w:val="00B05C8F"/>
    <w:rsid w:val="00B06805"/>
    <w:rsid w:val="00B1146C"/>
    <w:rsid w:val="00B2012E"/>
    <w:rsid w:val="00B20463"/>
    <w:rsid w:val="00B23775"/>
    <w:rsid w:val="00B24223"/>
    <w:rsid w:val="00B271B5"/>
    <w:rsid w:val="00B32661"/>
    <w:rsid w:val="00B33468"/>
    <w:rsid w:val="00B33C28"/>
    <w:rsid w:val="00B422CF"/>
    <w:rsid w:val="00B433E1"/>
    <w:rsid w:val="00B4455A"/>
    <w:rsid w:val="00B457A7"/>
    <w:rsid w:val="00B46432"/>
    <w:rsid w:val="00B50691"/>
    <w:rsid w:val="00B51590"/>
    <w:rsid w:val="00B52277"/>
    <w:rsid w:val="00B53CFE"/>
    <w:rsid w:val="00B5704C"/>
    <w:rsid w:val="00B63CE9"/>
    <w:rsid w:val="00B648C8"/>
    <w:rsid w:val="00B66659"/>
    <w:rsid w:val="00B66E3F"/>
    <w:rsid w:val="00B6776F"/>
    <w:rsid w:val="00B729F9"/>
    <w:rsid w:val="00B7432C"/>
    <w:rsid w:val="00B7745C"/>
    <w:rsid w:val="00B812E5"/>
    <w:rsid w:val="00B8139B"/>
    <w:rsid w:val="00B81AD1"/>
    <w:rsid w:val="00B82F02"/>
    <w:rsid w:val="00B82F68"/>
    <w:rsid w:val="00B841AD"/>
    <w:rsid w:val="00B867F3"/>
    <w:rsid w:val="00B873D6"/>
    <w:rsid w:val="00B918EF"/>
    <w:rsid w:val="00B92F2B"/>
    <w:rsid w:val="00B94426"/>
    <w:rsid w:val="00B9584D"/>
    <w:rsid w:val="00B97117"/>
    <w:rsid w:val="00BA6BD6"/>
    <w:rsid w:val="00BB09F8"/>
    <w:rsid w:val="00BB16A2"/>
    <w:rsid w:val="00BB1F8C"/>
    <w:rsid w:val="00BB3157"/>
    <w:rsid w:val="00BB631B"/>
    <w:rsid w:val="00BB7213"/>
    <w:rsid w:val="00BC1FB4"/>
    <w:rsid w:val="00BC3932"/>
    <w:rsid w:val="00BC5830"/>
    <w:rsid w:val="00BD2E11"/>
    <w:rsid w:val="00BD5062"/>
    <w:rsid w:val="00BD64E9"/>
    <w:rsid w:val="00BD71B6"/>
    <w:rsid w:val="00BE0E98"/>
    <w:rsid w:val="00BE1071"/>
    <w:rsid w:val="00BE1BC1"/>
    <w:rsid w:val="00BE46F5"/>
    <w:rsid w:val="00BE4E2F"/>
    <w:rsid w:val="00BE55E8"/>
    <w:rsid w:val="00BE6445"/>
    <w:rsid w:val="00BE73AD"/>
    <w:rsid w:val="00BF3C93"/>
    <w:rsid w:val="00BF3D87"/>
    <w:rsid w:val="00BF4089"/>
    <w:rsid w:val="00BF52F8"/>
    <w:rsid w:val="00C00C21"/>
    <w:rsid w:val="00C01235"/>
    <w:rsid w:val="00C02710"/>
    <w:rsid w:val="00C02892"/>
    <w:rsid w:val="00C04044"/>
    <w:rsid w:val="00C07936"/>
    <w:rsid w:val="00C130E9"/>
    <w:rsid w:val="00C1466C"/>
    <w:rsid w:val="00C15307"/>
    <w:rsid w:val="00C163C7"/>
    <w:rsid w:val="00C17B9D"/>
    <w:rsid w:val="00C17E09"/>
    <w:rsid w:val="00C20D4E"/>
    <w:rsid w:val="00C21CC2"/>
    <w:rsid w:val="00C21FB0"/>
    <w:rsid w:val="00C2375E"/>
    <w:rsid w:val="00C2399C"/>
    <w:rsid w:val="00C2412E"/>
    <w:rsid w:val="00C2613D"/>
    <w:rsid w:val="00C261E1"/>
    <w:rsid w:val="00C271CB"/>
    <w:rsid w:val="00C27669"/>
    <w:rsid w:val="00C32C9B"/>
    <w:rsid w:val="00C32E8D"/>
    <w:rsid w:val="00C37DF7"/>
    <w:rsid w:val="00C42E2C"/>
    <w:rsid w:val="00C44337"/>
    <w:rsid w:val="00C46B44"/>
    <w:rsid w:val="00C53B55"/>
    <w:rsid w:val="00C55090"/>
    <w:rsid w:val="00C6031B"/>
    <w:rsid w:val="00C61210"/>
    <w:rsid w:val="00C649B1"/>
    <w:rsid w:val="00C649EF"/>
    <w:rsid w:val="00C64BE1"/>
    <w:rsid w:val="00C64F15"/>
    <w:rsid w:val="00C67CA2"/>
    <w:rsid w:val="00C7039C"/>
    <w:rsid w:val="00C70AA0"/>
    <w:rsid w:val="00C75145"/>
    <w:rsid w:val="00C7559A"/>
    <w:rsid w:val="00C822B4"/>
    <w:rsid w:val="00C834EE"/>
    <w:rsid w:val="00C85202"/>
    <w:rsid w:val="00C8761C"/>
    <w:rsid w:val="00C94C24"/>
    <w:rsid w:val="00C954B2"/>
    <w:rsid w:val="00C96AD1"/>
    <w:rsid w:val="00CA0419"/>
    <w:rsid w:val="00CA3E7E"/>
    <w:rsid w:val="00CA6545"/>
    <w:rsid w:val="00CA71D0"/>
    <w:rsid w:val="00CA7FBD"/>
    <w:rsid w:val="00CB0303"/>
    <w:rsid w:val="00CB0A49"/>
    <w:rsid w:val="00CB1EDC"/>
    <w:rsid w:val="00CB408A"/>
    <w:rsid w:val="00CC0CC2"/>
    <w:rsid w:val="00CC67F6"/>
    <w:rsid w:val="00CD05B7"/>
    <w:rsid w:val="00CD2096"/>
    <w:rsid w:val="00CE0614"/>
    <w:rsid w:val="00CE1201"/>
    <w:rsid w:val="00CE2983"/>
    <w:rsid w:val="00CE6AD1"/>
    <w:rsid w:val="00CE7987"/>
    <w:rsid w:val="00CE7B8F"/>
    <w:rsid w:val="00CF0BFB"/>
    <w:rsid w:val="00CF4656"/>
    <w:rsid w:val="00CF6BEE"/>
    <w:rsid w:val="00D003C9"/>
    <w:rsid w:val="00D008DE"/>
    <w:rsid w:val="00D00BC8"/>
    <w:rsid w:val="00D02221"/>
    <w:rsid w:val="00D03195"/>
    <w:rsid w:val="00D034E8"/>
    <w:rsid w:val="00D035F5"/>
    <w:rsid w:val="00D11389"/>
    <w:rsid w:val="00D13188"/>
    <w:rsid w:val="00D13360"/>
    <w:rsid w:val="00D1381A"/>
    <w:rsid w:val="00D15912"/>
    <w:rsid w:val="00D159E1"/>
    <w:rsid w:val="00D16125"/>
    <w:rsid w:val="00D22B85"/>
    <w:rsid w:val="00D22E5A"/>
    <w:rsid w:val="00D23DB2"/>
    <w:rsid w:val="00D24055"/>
    <w:rsid w:val="00D2585D"/>
    <w:rsid w:val="00D30762"/>
    <w:rsid w:val="00D315F8"/>
    <w:rsid w:val="00D34BE5"/>
    <w:rsid w:val="00D352EA"/>
    <w:rsid w:val="00D37BE6"/>
    <w:rsid w:val="00D42F3F"/>
    <w:rsid w:val="00D43636"/>
    <w:rsid w:val="00D436C1"/>
    <w:rsid w:val="00D45BE9"/>
    <w:rsid w:val="00D4713C"/>
    <w:rsid w:val="00D5040E"/>
    <w:rsid w:val="00D53B48"/>
    <w:rsid w:val="00D56D31"/>
    <w:rsid w:val="00D571C2"/>
    <w:rsid w:val="00D57FBF"/>
    <w:rsid w:val="00D60F9F"/>
    <w:rsid w:val="00D650A1"/>
    <w:rsid w:val="00D674B9"/>
    <w:rsid w:val="00D70146"/>
    <w:rsid w:val="00D7206E"/>
    <w:rsid w:val="00D732C4"/>
    <w:rsid w:val="00D73FFE"/>
    <w:rsid w:val="00D759DA"/>
    <w:rsid w:val="00D77162"/>
    <w:rsid w:val="00D775A6"/>
    <w:rsid w:val="00D8014F"/>
    <w:rsid w:val="00D80FE6"/>
    <w:rsid w:val="00D827F0"/>
    <w:rsid w:val="00D85897"/>
    <w:rsid w:val="00D86F94"/>
    <w:rsid w:val="00D90115"/>
    <w:rsid w:val="00D9094D"/>
    <w:rsid w:val="00D92ECE"/>
    <w:rsid w:val="00D94DC0"/>
    <w:rsid w:val="00D95148"/>
    <w:rsid w:val="00D9615F"/>
    <w:rsid w:val="00DA055B"/>
    <w:rsid w:val="00DA252A"/>
    <w:rsid w:val="00DA61D2"/>
    <w:rsid w:val="00DB0333"/>
    <w:rsid w:val="00DB5037"/>
    <w:rsid w:val="00DB5571"/>
    <w:rsid w:val="00DB6650"/>
    <w:rsid w:val="00DC09D8"/>
    <w:rsid w:val="00DC3D6E"/>
    <w:rsid w:val="00DC543B"/>
    <w:rsid w:val="00DC5FC8"/>
    <w:rsid w:val="00DC60ED"/>
    <w:rsid w:val="00DC675B"/>
    <w:rsid w:val="00DC6906"/>
    <w:rsid w:val="00DD0B4E"/>
    <w:rsid w:val="00DD20F9"/>
    <w:rsid w:val="00DD2D79"/>
    <w:rsid w:val="00DD39A8"/>
    <w:rsid w:val="00DD3E74"/>
    <w:rsid w:val="00DD5C8E"/>
    <w:rsid w:val="00DE09EC"/>
    <w:rsid w:val="00DE5AC2"/>
    <w:rsid w:val="00DE5F30"/>
    <w:rsid w:val="00DE6681"/>
    <w:rsid w:val="00DE6C9E"/>
    <w:rsid w:val="00DF01B7"/>
    <w:rsid w:val="00DF092E"/>
    <w:rsid w:val="00DF0C98"/>
    <w:rsid w:val="00DF1B91"/>
    <w:rsid w:val="00DF3ACD"/>
    <w:rsid w:val="00DF4267"/>
    <w:rsid w:val="00DF45EF"/>
    <w:rsid w:val="00DF4F00"/>
    <w:rsid w:val="00DF50C6"/>
    <w:rsid w:val="00DF5414"/>
    <w:rsid w:val="00E06485"/>
    <w:rsid w:val="00E072FE"/>
    <w:rsid w:val="00E07A45"/>
    <w:rsid w:val="00E11B24"/>
    <w:rsid w:val="00E12CDC"/>
    <w:rsid w:val="00E12F75"/>
    <w:rsid w:val="00E15B82"/>
    <w:rsid w:val="00E17F7F"/>
    <w:rsid w:val="00E2016F"/>
    <w:rsid w:val="00E20A8E"/>
    <w:rsid w:val="00E21C4A"/>
    <w:rsid w:val="00E21F7A"/>
    <w:rsid w:val="00E23B3E"/>
    <w:rsid w:val="00E250CF"/>
    <w:rsid w:val="00E262B7"/>
    <w:rsid w:val="00E271A0"/>
    <w:rsid w:val="00E34F25"/>
    <w:rsid w:val="00E4346A"/>
    <w:rsid w:val="00E50800"/>
    <w:rsid w:val="00E50FA9"/>
    <w:rsid w:val="00E511AE"/>
    <w:rsid w:val="00E517B2"/>
    <w:rsid w:val="00E52060"/>
    <w:rsid w:val="00E5432D"/>
    <w:rsid w:val="00E54A74"/>
    <w:rsid w:val="00E55092"/>
    <w:rsid w:val="00E55A89"/>
    <w:rsid w:val="00E55DDA"/>
    <w:rsid w:val="00E652C5"/>
    <w:rsid w:val="00E656AA"/>
    <w:rsid w:val="00E66675"/>
    <w:rsid w:val="00E6677F"/>
    <w:rsid w:val="00E6712E"/>
    <w:rsid w:val="00E700DE"/>
    <w:rsid w:val="00E71E25"/>
    <w:rsid w:val="00E74EB7"/>
    <w:rsid w:val="00E75CD0"/>
    <w:rsid w:val="00E82DC8"/>
    <w:rsid w:val="00E8623F"/>
    <w:rsid w:val="00E864FE"/>
    <w:rsid w:val="00E8787D"/>
    <w:rsid w:val="00E97496"/>
    <w:rsid w:val="00E97B2D"/>
    <w:rsid w:val="00EA0B62"/>
    <w:rsid w:val="00EA2132"/>
    <w:rsid w:val="00EA35FF"/>
    <w:rsid w:val="00EA6BB9"/>
    <w:rsid w:val="00EB0342"/>
    <w:rsid w:val="00EB26B7"/>
    <w:rsid w:val="00EB3FFF"/>
    <w:rsid w:val="00EB5602"/>
    <w:rsid w:val="00EB5E9A"/>
    <w:rsid w:val="00EB69D9"/>
    <w:rsid w:val="00EB75B3"/>
    <w:rsid w:val="00EC05E1"/>
    <w:rsid w:val="00EC32A8"/>
    <w:rsid w:val="00EC5BAB"/>
    <w:rsid w:val="00EC5E0A"/>
    <w:rsid w:val="00EC76AA"/>
    <w:rsid w:val="00EC7B7B"/>
    <w:rsid w:val="00ED5DCD"/>
    <w:rsid w:val="00ED7717"/>
    <w:rsid w:val="00EE3B1E"/>
    <w:rsid w:val="00EE6BAA"/>
    <w:rsid w:val="00EF20EE"/>
    <w:rsid w:val="00EF5357"/>
    <w:rsid w:val="00EF68BE"/>
    <w:rsid w:val="00EF77A9"/>
    <w:rsid w:val="00EF7B11"/>
    <w:rsid w:val="00EF7C80"/>
    <w:rsid w:val="00EF7D99"/>
    <w:rsid w:val="00F043E5"/>
    <w:rsid w:val="00F0483F"/>
    <w:rsid w:val="00F04899"/>
    <w:rsid w:val="00F04FF5"/>
    <w:rsid w:val="00F10A9C"/>
    <w:rsid w:val="00F15387"/>
    <w:rsid w:val="00F1622F"/>
    <w:rsid w:val="00F16535"/>
    <w:rsid w:val="00F201A5"/>
    <w:rsid w:val="00F25019"/>
    <w:rsid w:val="00F26017"/>
    <w:rsid w:val="00F27C9A"/>
    <w:rsid w:val="00F308A2"/>
    <w:rsid w:val="00F30AC0"/>
    <w:rsid w:val="00F31F8F"/>
    <w:rsid w:val="00F353C2"/>
    <w:rsid w:val="00F378A8"/>
    <w:rsid w:val="00F37CF5"/>
    <w:rsid w:val="00F37E17"/>
    <w:rsid w:val="00F4094C"/>
    <w:rsid w:val="00F40F2E"/>
    <w:rsid w:val="00F44B95"/>
    <w:rsid w:val="00F465B2"/>
    <w:rsid w:val="00F466F5"/>
    <w:rsid w:val="00F47EC1"/>
    <w:rsid w:val="00F47FA3"/>
    <w:rsid w:val="00F54BC8"/>
    <w:rsid w:val="00F57064"/>
    <w:rsid w:val="00F616A6"/>
    <w:rsid w:val="00F61AD1"/>
    <w:rsid w:val="00F61D6F"/>
    <w:rsid w:val="00F631D3"/>
    <w:rsid w:val="00F6446C"/>
    <w:rsid w:val="00F665C0"/>
    <w:rsid w:val="00F672C4"/>
    <w:rsid w:val="00F7423C"/>
    <w:rsid w:val="00F75952"/>
    <w:rsid w:val="00F760B8"/>
    <w:rsid w:val="00F76110"/>
    <w:rsid w:val="00F76BCA"/>
    <w:rsid w:val="00F76F25"/>
    <w:rsid w:val="00F853F5"/>
    <w:rsid w:val="00F86022"/>
    <w:rsid w:val="00F8788F"/>
    <w:rsid w:val="00F90208"/>
    <w:rsid w:val="00F90A25"/>
    <w:rsid w:val="00F91DAD"/>
    <w:rsid w:val="00F927DA"/>
    <w:rsid w:val="00F929B1"/>
    <w:rsid w:val="00F92BD3"/>
    <w:rsid w:val="00F93448"/>
    <w:rsid w:val="00F96016"/>
    <w:rsid w:val="00F968CE"/>
    <w:rsid w:val="00FA0866"/>
    <w:rsid w:val="00FA0CF9"/>
    <w:rsid w:val="00FA2B16"/>
    <w:rsid w:val="00FA4162"/>
    <w:rsid w:val="00FA41A3"/>
    <w:rsid w:val="00FA4508"/>
    <w:rsid w:val="00FA6993"/>
    <w:rsid w:val="00FA762B"/>
    <w:rsid w:val="00FB29ED"/>
    <w:rsid w:val="00FB3972"/>
    <w:rsid w:val="00FB470D"/>
    <w:rsid w:val="00FB485F"/>
    <w:rsid w:val="00FB55D6"/>
    <w:rsid w:val="00FB58E0"/>
    <w:rsid w:val="00FB6943"/>
    <w:rsid w:val="00FB7AF0"/>
    <w:rsid w:val="00FB7B38"/>
    <w:rsid w:val="00FC1A8E"/>
    <w:rsid w:val="00FC2896"/>
    <w:rsid w:val="00FC29BC"/>
    <w:rsid w:val="00FC57D3"/>
    <w:rsid w:val="00FD22D3"/>
    <w:rsid w:val="00FD4D87"/>
    <w:rsid w:val="00FD6432"/>
    <w:rsid w:val="00FD6DD9"/>
    <w:rsid w:val="00FD72C5"/>
    <w:rsid w:val="00FD764B"/>
    <w:rsid w:val="00FE275C"/>
    <w:rsid w:val="00FE3F65"/>
    <w:rsid w:val="00FE4F6A"/>
    <w:rsid w:val="00FE50D4"/>
    <w:rsid w:val="00FF20F7"/>
    <w:rsid w:val="00FF419D"/>
    <w:rsid w:val="00FF73EC"/>
  </w:rsids>
  <m:mathPr>
    <m:mathFont m:val="Cambria Math"/>
    <m:brkBin m:val="before"/>
    <m:brkBinSub m:val="--"/>
    <m:smallFrac m:val="0"/>
    <m:dispDef/>
    <m:lMargin m:val="0"/>
    <m:rMargin m:val="0"/>
    <m:defJc m:val="centerGroup"/>
    <m:wrapIndent m:val="1440"/>
    <m:intLim m:val="subSup"/>
    <m:naryLim m:val="undOvr"/>
  </m:mathPr>
  <w:themeFontLang w:val="hu-HU"/>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B209FCC"/>
  <w15:chartTrackingRefBased/>
  <w15:docId w15:val="{95B2FB42-8A6B-4844-9472-A7298C042C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kern w:val="2"/>
        <w:sz w:val="24"/>
        <w:szCs w:val="24"/>
        <w:lang w:val="hu-HU" w:eastAsia="en-US" w:bidi="ar-SA"/>
        <w14:ligatures w14:val="standardContextual"/>
      </w:rPr>
    </w:rPrDefault>
    <w:pPrDefault>
      <w:pPr>
        <w:spacing w:after="160" w:line="278"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A91BE1"/>
    <w:pPr>
      <w:spacing w:after="0" w:line="288" w:lineRule="auto"/>
      <w:jc w:val="both"/>
    </w:pPr>
    <w:rPr>
      <w:rFonts w:ascii="Times New Roman" w:eastAsia="Times New Roman" w:hAnsi="Times New Roman" w:cs="Times New Roman"/>
      <w:kern w:val="0"/>
      <w:sz w:val="22"/>
      <w:szCs w:val="22"/>
      <w:lang w:val="en-US"/>
      <w14:ligatures w14:val="none"/>
    </w:rPr>
  </w:style>
  <w:style w:type="paragraph" w:styleId="Heading1">
    <w:name w:val="heading 1"/>
    <w:basedOn w:val="Normal"/>
    <w:next w:val="Normal"/>
    <w:link w:val="Heading1Char"/>
    <w:qFormat/>
    <w:rsid w:val="00495AB1"/>
    <w:pPr>
      <w:keepNext/>
      <w:keepLines/>
      <w:spacing w:before="360" w:after="80"/>
      <w:outlineLvl w:val="0"/>
    </w:pPr>
    <w:rPr>
      <w:rFonts w:eastAsiaTheme="majorEastAsia" w:cstheme="majorBidi"/>
      <w:b/>
      <w:color w:val="0E2841" w:themeColor="text2"/>
      <w:sz w:val="30"/>
      <w:szCs w:val="40"/>
    </w:rPr>
  </w:style>
  <w:style w:type="paragraph" w:styleId="Heading2">
    <w:name w:val="heading 2"/>
    <w:basedOn w:val="Normal"/>
    <w:next w:val="Normal"/>
    <w:link w:val="Heading2Char"/>
    <w:unhideWhenUsed/>
    <w:qFormat/>
    <w:rsid w:val="00495AB1"/>
    <w:pPr>
      <w:keepNext/>
      <w:keepLines/>
      <w:spacing w:before="160" w:after="80"/>
      <w:outlineLvl w:val="1"/>
    </w:pPr>
    <w:rPr>
      <w:rFonts w:eastAsiaTheme="majorEastAsia" w:cstheme="majorBidi"/>
      <w:b/>
      <w:color w:val="0E2841" w:themeColor="text2"/>
      <w:sz w:val="24"/>
      <w:szCs w:val="32"/>
    </w:rPr>
  </w:style>
  <w:style w:type="paragraph" w:styleId="Heading3">
    <w:name w:val="heading 3"/>
    <w:basedOn w:val="Normal"/>
    <w:next w:val="Normal"/>
    <w:link w:val="Heading3Char"/>
    <w:unhideWhenUsed/>
    <w:qFormat/>
    <w:rsid w:val="00BD2E11"/>
    <w:pPr>
      <w:keepNext/>
      <w:keepLines/>
      <w:spacing w:before="160" w:after="80"/>
      <w:outlineLvl w:val="2"/>
    </w:pPr>
    <w:rPr>
      <w:rFonts w:eastAsiaTheme="majorEastAsia" w:cstheme="majorBidi"/>
      <w:szCs w:val="28"/>
    </w:rPr>
  </w:style>
  <w:style w:type="paragraph" w:styleId="Heading4">
    <w:name w:val="heading 4"/>
    <w:basedOn w:val="Normal"/>
    <w:next w:val="Normal"/>
    <w:link w:val="Heading4Char"/>
    <w:unhideWhenUsed/>
    <w:qFormat/>
    <w:rsid w:val="00C6121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nhideWhenUsed/>
    <w:qFormat/>
    <w:rsid w:val="00C6121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nhideWhenUsed/>
    <w:qFormat/>
    <w:rsid w:val="00C61210"/>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nhideWhenUsed/>
    <w:qFormat/>
    <w:rsid w:val="00C61210"/>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nhideWhenUsed/>
    <w:qFormat/>
    <w:rsid w:val="00C61210"/>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nhideWhenUsed/>
    <w:qFormat/>
    <w:rsid w:val="00C61210"/>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495AB1"/>
    <w:rPr>
      <w:rFonts w:ascii="Times New Roman" w:eastAsiaTheme="majorEastAsia" w:hAnsi="Times New Roman" w:cstheme="majorBidi"/>
      <w:b/>
      <w:color w:val="0E2841" w:themeColor="text2"/>
      <w:kern w:val="0"/>
      <w:sz w:val="30"/>
      <w:szCs w:val="40"/>
      <w:lang w:val="en-US"/>
      <w14:ligatures w14:val="none"/>
    </w:rPr>
  </w:style>
  <w:style w:type="character" w:customStyle="1" w:styleId="Heading2Char">
    <w:name w:val="Heading 2 Char"/>
    <w:basedOn w:val="DefaultParagraphFont"/>
    <w:link w:val="Heading2"/>
    <w:rsid w:val="00495AB1"/>
    <w:rPr>
      <w:rFonts w:ascii="Times New Roman" w:eastAsiaTheme="majorEastAsia" w:hAnsi="Times New Roman" w:cstheme="majorBidi"/>
      <w:b/>
      <w:color w:val="0E2841" w:themeColor="text2"/>
      <w:kern w:val="0"/>
      <w:szCs w:val="32"/>
      <w:lang w:val="en-US"/>
      <w14:ligatures w14:val="none"/>
    </w:rPr>
  </w:style>
  <w:style w:type="character" w:customStyle="1" w:styleId="Heading3Char">
    <w:name w:val="Heading 3 Char"/>
    <w:basedOn w:val="DefaultParagraphFont"/>
    <w:link w:val="Heading3"/>
    <w:rsid w:val="00BD2E11"/>
    <w:rPr>
      <w:rFonts w:ascii="Times New Roman" w:eastAsiaTheme="majorEastAsia" w:hAnsi="Times New Roman" w:cstheme="majorBidi"/>
      <w:kern w:val="0"/>
      <w:sz w:val="22"/>
      <w:szCs w:val="28"/>
      <w:lang w:val="en-US"/>
      <w14:ligatures w14:val="none"/>
    </w:rPr>
  </w:style>
  <w:style w:type="character" w:customStyle="1" w:styleId="Heading4Char">
    <w:name w:val="Heading 4 Char"/>
    <w:basedOn w:val="DefaultParagraphFont"/>
    <w:link w:val="Heading4"/>
    <w:rsid w:val="00C61210"/>
    <w:rPr>
      <w:rFonts w:eastAsiaTheme="majorEastAsia" w:cstheme="majorBidi"/>
      <w:i/>
      <w:iCs/>
      <w:color w:val="0F4761" w:themeColor="accent1" w:themeShade="BF"/>
    </w:rPr>
  </w:style>
  <w:style w:type="character" w:customStyle="1" w:styleId="Heading5Char">
    <w:name w:val="Heading 5 Char"/>
    <w:basedOn w:val="DefaultParagraphFont"/>
    <w:link w:val="Heading5"/>
    <w:rsid w:val="00C61210"/>
    <w:rPr>
      <w:rFonts w:eastAsiaTheme="majorEastAsia" w:cstheme="majorBidi"/>
      <w:color w:val="0F4761" w:themeColor="accent1" w:themeShade="BF"/>
    </w:rPr>
  </w:style>
  <w:style w:type="character" w:customStyle="1" w:styleId="Heading6Char">
    <w:name w:val="Heading 6 Char"/>
    <w:basedOn w:val="DefaultParagraphFont"/>
    <w:link w:val="Heading6"/>
    <w:rsid w:val="00C61210"/>
    <w:rPr>
      <w:rFonts w:eastAsiaTheme="majorEastAsia" w:cstheme="majorBidi"/>
      <w:i/>
      <w:iCs/>
      <w:color w:val="595959" w:themeColor="text1" w:themeTint="A6"/>
    </w:rPr>
  </w:style>
  <w:style w:type="character" w:customStyle="1" w:styleId="Heading7Char">
    <w:name w:val="Heading 7 Char"/>
    <w:basedOn w:val="DefaultParagraphFont"/>
    <w:link w:val="Heading7"/>
    <w:rsid w:val="00C61210"/>
    <w:rPr>
      <w:rFonts w:eastAsiaTheme="majorEastAsia" w:cstheme="majorBidi"/>
      <w:color w:val="595959" w:themeColor="text1" w:themeTint="A6"/>
    </w:rPr>
  </w:style>
  <w:style w:type="character" w:customStyle="1" w:styleId="Heading8Char">
    <w:name w:val="Heading 8 Char"/>
    <w:basedOn w:val="DefaultParagraphFont"/>
    <w:link w:val="Heading8"/>
    <w:rsid w:val="00C61210"/>
    <w:rPr>
      <w:rFonts w:eastAsiaTheme="majorEastAsia" w:cstheme="majorBidi"/>
      <w:i/>
      <w:iCs/>
      <w:color w:val="272727" w:themeColor="text1" w:themeTint="D8"/>
    </w:rPr>
  </w:style>
  <w:style w:type="character" w:customStyle="1" w:styleId="Heading9Char">
    <w:name w:val="Heading 9 Char"/>
    <w:basedOn w:val="DefaultParagraphFont"/>
    <w:link w:val="Heading9"/>
    <w:rsid w:val="00C61210"/>
    <w:rPr>
      <w:rFonts w:eastAsiaTheme="majorEastAsia" w:cstheme="majorBidi"/>
      <w:color w:val="272727" w:themeColor="text1" w:themeTint="D8"/>
    </w:rPr>
  </w:style>
  <w:style w:type="paragraph" w:styleId="Title">
    <w:name w:val="Title"/>
    <w:basedOn w:val="Normal"/>
    <w:next w:val="Normal"/>
    <w:link w:val="TitleChar"/>
    <w:uiPriority w:val="10"/>
    <w:qFormat/>
    <w:rsid w:val="00C6121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C6121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C6121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C6121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C61210"/>
    <w:pPr>
      <w:spacing w:before="160"/>
      <w:jc w:val="center"/>
    </w:pPr>
    <w:rPr>
      <w:i/>
      <w:iCs/>
      <w:color w:val="404040" w:themeColor="text1" w:themeTint="BF"/>
    </w:rPr>
  </w:style>
  <w:style w:type="character" w:customStyle="1" w:styleId="QuoteChar">
    <w:name w:val="Quote Char"/>
    <w:basedOn w:val="DefaultParagraphFont"/>
    <w:link w:val="Quote"/>
    <w:uiPriority w:val="29"/>
    <w:rsid w:val="00C61210"/>
    <w:rPr>
      <w:i/>
      <w:iCs/>
      <w:color w:val="404040" w:themeColor="text1" w:themeTint="BF"/>
    </w:rPr>
  </w:style>
  <w:style w:type="paragraph" w:styleId="ListParagraph">
    <w:name w:val="List Paragraph"/>
    <w:aliases w:val="Resume Title,Listes,Citation List,Ha,List Paragraph1,Body,List Paragraph_Table bullets,Bullet List Paragraph,1st level - Bullet List Paragraph,Lettre d'introduction,Paragrafo elenco,Medium Grid 1 - Accent 21,AFW Body,Normal bullet 2"/>
    <w:basedOn w:val="Normal"/>
    <w:link w:val="ListParagraphChar"/>
    <w:uiPriority w:val="34"/>
    <w:qFormat/>
    <w:rsid w:val="00C61210"/>
    <w:pPr>
      <w:ind w:left="720"/>
      <w:contextualSpacing/>
    </w:pPr>
  </w:style>
  <w:style w:type="character" w:styleId="IntenseEmphasis">
    <w:name w:val="Intense Emphasis"/>
    <w:basedOn w:val="DefaultParagraphFont"/>
    <w:uiPriority w:val="21"/>
    <w:qFormat/>
    <w:rsid w:val="00C61210"/>
    <w:rPr>
      <w:i/>
      <w:iCs/>
      <w:color w:val="0F4761" w:themeColor="accent1" w:themeShade="BF"/>
    </w:rPr>
  </w:style>
  <w:style w:type="paragraph" w:styleId="IntenseQuote">
    <w:name w:val="Intense Quote"/>
    <w:basedOn w:val="Normal"/>
    <w:next w:val="Normal"/>
    <w:link w:val="IntenseQuoteChar"/>
    <w:uiPriority w:val="30"/>
    <w:qFormat/>
    <w:rsid w:val="00C6121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C61210"/>
    <w:rPr>
      <w:i/>
      <w:iCs/>
      <w:color w:val="0F4761" w:themeColor="accent1" w:themeShade="BF"/>
    </w:rPr>
  </w:style>
  <w:style w:type="character" w:styleId="IntenseReference">
    <w:name w:val="Intense Reference"/>
    <w:basedOn w:val="DefaultParagraphFont"/>
    <w:uiPriority w:val="32"/>
    <w:qFormat/>
    <w:rsid w:val="00C61210"/>
    <w:rPr>
      <w:b/>
      <w:bCs/>
      <w:smallCaps/>
      <w:color w:val="0F4761" w:themeColor="accent1" w:themeShade="BF"/>
      <w:spacing w:val="5"/>
    </w:rPr>
  </w:style>
  <w:style w:type="paragraph" w:styleId="Footer">
    <w:name w:val="footer"/>
    <w:basedOn w:val="Normal"/>
    <w:link w:val="FooterChar"/>
    <w:qFormat/>
    <w:rsid w:val="00A91BE1"/>
  </w:style>
  <w:style w:type="character" w:customStyle="1" w:styleId="FooterChar">
    <w:name w:val="Footer Char"/>
    <w:basedOn w:val="DefaultParagraphFont"/>
    <w:link w:val="Footer"/>
    <w:rsid w:val="00A91BE1"/>
    <w:rPr>
      <w:rFonts w:ascii="Times New Roman" w:eastAsia="Times New Roman" w:hAnsi="Times New Roman" w:cs="Times New Roman"/>
      <w:kern w:val="0"/>
      <w:sz w:val="22"/>
      <w:szCs w:val="22"/>
      <w:lang w:val="en-US"/>
      <w14:ligatures w14:val="none"/>
    </w:rPr>
  </w:style>
  <w:style w:type="paragraph" w:styleId="FootnoteText">
    <w:name w:val="footnote text"/>
    <w:aliases w:val="Footnote text,Reference,Fußnote,Footnote Text Char Char,Footnote Text Char Char Char Char,Footnote Text1,Footnote Text Char Char Char,Fu§notentext Char,Fu§notentext Char1 Char1,Fu§notentext Char Char Char Char,o,fn,Fußn"/>
    <w:basedOn w:val="Normal"/>
    <w:link w:val="FootnoteTextChar"/>
    <w:uiPriority w:val="99"/>
    <w:qFormat/>
    <w:rsid w:val="00A91BE1"/>
    <w:pPr>
      <w:keepLines/>
      <w:spacing w:after="60" w:line="240" w:lineRule="auto"/>
      <w:ind w:left="567" w:hanging="567"/>
    </w:pPr>
    <w:rPr>
      <w:sz w:val="16"/>
    </w:rPr>
  </w:style>
  <w:style w:type="character" w:customStyle="1" w:styleId="FootnoteTextChar">
    <w:name w:val="Footnote Text Char"/>
    <w:aliases w:val="Footnote text Char,Reference Char,Fußnote Char,Footnote Text Char Char Char1,Footnote Text Char Char Char Char Char,Footnote Text1 Char,Footnote Text Char Char Char Char1,Fu§notentext Char Char,Fu§notentext Char1 Char1 Char,o Char"/>
    <w:basedOn w:val="DefaultParagraphFont"/>
    <w:link w:val="FootnoteText"/>
    <w:uiPriority w:val="99"/>
    <w:rsid w:val="00A91BE1"/>
    <w:rPr>
      <w:rFonts w:ascii="Times New Roman" w:eastAsia="Times New Roman" w:hAnsi="Times New Roman" w:cs="Times New Roman"/>
      <w:kern w:val="0"/>
      <w:sz w:val="16"/>
      <w:szCs w:val="22"/>
      <w:lang w:val="en-US"/>
      <w14:ligatures w14:val="none"/>
    </w:rPr>
  </w:style>
  <w:style w:type="paragraph" w:styleId="Header">
    <w:name w:val="header"/>
    <w:basedOn w:val="Normal"/>
    <w:link w:val="HeaderChar"/>
    <w:qFormat/>
    <w:rsid w:val="00A91BE1"/>
  </w:style>
  <w:style w:type="character" w:customStyle="1" w:styleId="HeaderChar">
    <w:name w:val="Header Char"/>
    <w:basedOn w:val="DefaultParagraphFont"/>
    <w:link w:val="Header"/>
    <w:rsid w:val="00A91BE1"/>
    <w:rPr>
      <w:rFonts w:ascii="Times New Roman" w:eastAsia="Times New Roman" w:hAnsi="Times New Roman" w:cs="Times New Roman"/>
      <w:kern w:val="0"/>
      <w:sz w:val="22"/>
      <w:szCs w:val="22"/>
      <w:lang w:val="en-US"/>
      <w14:ligatures w14:val="none"/>
    </w:rPr>
  </w:style>
  <w:style w:type="paragraph" w:customStyle="1" w:styleId="quotes">
    <w:name w:val="quotes"/>
    <w:basedOn w:val="Normal"/>
    <w:next w:val="Normal"/>
    <w:rsid w:val="00A91BE1"/>
    <w:pPr>
      <w:ind w:left="720"/>
    </w:pPr>
    <w:rPr>
      <w:i/>
    </w:rPr>
  </w:style>
  <w:style w:type="character" w:styleId="FootnoteReference">
    <w:name w:val="footnote reference"/>
    <w:aliases w:val="Footnote Reference Superscript,BVI fnr, BVI fnr,Footnote symbol,EN Footnote Reference,Times 10 Point,Exposant 3 Point,Footnote reference number,note TESI,stylish,SUPERS,number,no...,Footnote,Ref,de nota al pie"/>
    <w:basedOn w:val="DefaultParagraphFont"/>
    <w:uiPriority w:val="99"/>
    <w:unhideWhenUsed/>
    <w:qFormat/>
    <w:rsid w:val="00A91BE1"/>
    <w:rPr>
      <w:sz w:val="24"/>
      <w:vertAlign w:val="superscript"/>
    </w:rPr>
  </w:style>
  <w:style w:type="table" w:styleId="TableGrid">
    <w:name w:val="Table Grid"/>
    <w:basedOn w:val="TableNormal"/>
    <w:uiPriority w:val="59"/>
    <w:rsid w:val="00A91BE1"/>
    <w:pPr>
      <w:spacing w:after="0" w:line="240" w:lineRule="auto"/>
    </w:pPr>
    <w:rPr>
      <w:kern w:val="0"/>
      <w:sz w:val="22"/>
      <w:szCs w:val="22"/>
      <w:lang w:val="en-US"/>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A91BE1"/>
    <w:pPr>
      <w:spacing w:before="240" w:after="0" w:line="259" w:lineRule="auto"/>
      <w:outlineLvl w:val="9"/>
    </w:pPr>
    <w:rPr>
      <w:sz w:val="32"/>
      <w:szCs w:val="32"/>
    </w:rPr>
  </w:style>
  <w:style w:type="paragraph" w:styleId="TOC1">
    <w:name w:val="toc 1"/>
    <w:basedOn w:val="Normal"/>
    <w:next w:val="Normal"/>
    <w:autoRedefine/>
    <w:uiPriority w:val="39"/>
    <w:unhideWhenUsed/>
    <w:rsid w:val="00A91BE1"/>
    <w:pPr>
      <w:tabs>
        <w:tab w:val="left" w:pos="440"/>
        <w:tab w:val="right" w:leader="dot" w:pos="9063"/>
      </w:tabs>
      <w:spacing w:after="100"/>
    </w:pPr>
    <w:rPr>
      <w:b/>
      <w:noProof/>
      <w:lang w:val="en-GB"/>
    </w:rPr>
  </w:style>
  <w:style w:type="paragraph" w:styleId="TOC2">
    <w:name w:val="toc 2"/>
    <w:basedOn w:val="Normal"/>
    <w:next w:val="Normal"/>
    <w:autoRedefine/>
    <w:uiPriority w:val="39"/>
    <w:unhideWhenUsed/>
    <w:rsid w:val="00A91BE1"/>
    <w:pPr>
      <w:spacing w:after="100"/>
      <w:ind w:left="220"/>
    </w:pPr>
  </w:style>
  <w:style w:type="character" w:styleId="Hyperlink">
    <w:name w:val="Hyperlink"/>
    <w:basedOn w:val="DefaultParagraphFont"/>
    <w:uiPriority w:val="99"/>
    <w:unhideWhenUsed/>
    <w:rsid w:val="00A91BE1"/>
    <w:rPr>
      <w:color w:val="467886" w:themeColor="hyperlink"/>
      <w:u w:val="single"/>
    </w:rPr>
  </w:style>
  <w:style w:type="character" w:customStyle="1" w:styleId="normaltextrun">
    <w:name w:val="normaltextrun"/>
    <w:basedOn w:val="DefaultParagraphFont"/>
    <w:rsid w:val="00A91BE1"/>
  </w:style>
  <w:style w:type="paragraph" w:customStyle="1" w:styleId="paragraph">
    <w:name w:val="paragraph"/>
    <w:basedOn w:val="Normal"/>
    <w:rsid w:val="00A91BE1"/>
    <w:pPr>
      <w:spacing w:before="100" w:beforeAutospacing="1" w:after="100" w:afterAutospacing="1" w:line="240" w:lineRule="auto"/>
      <w:jc w:val="left"/>
    </w:pPr>
    <w:rPr>
      <w:sz w:val="24"/>
      <w:szCs w:val="24"/>
      <w:lang w:val="es-ES" w:eastAsia="es-ES"/>
    </w:rPr>
  </w:style>
  <w:style w:type="character" w:customStyle="1" w:styleId="eop">
    <w:name w:val="eop"/>
    <w:basedOn w:val="DefaultParagraphFont"/>
    <w:rsid w:val="00A91BE1"/>
  </w:style>
  <w:style w:type="character" w:styleId="CommentReference">
    <w:name w:val="annotation reference"/>
    <w:basedOn w:val="DefaultParagraphFont"/>
    <w:uiPriority w:val="99"/>
    <w:semiHidden/>
    <w:unhideWhenUsed/>
    <w:rsid w:val="00A91BE1"/>
    <w:rPr>
      <w:sz w:val="16"/>
      <w:szCs w:val="16"/>
    </w:rPr>
  </w:style>
  <w:style w:type="paragraph" w:styleId="CommentText">
    <w:name w:val="annotation text"/>
    <w:basedOn w:val="Normal"/>
    <w:link w:val="CommentTextChar"/>
    <w:uiPriority w:val="99"/>
    <w:unhideWhenUsed/>
    <w:rsid w:val="00A91BE1"/>
    <w:pPr>
      <w:spacing w:line="240" w:lineRule="auto"/>
    </w:pPr>
    <w:rPr>
      <w:sz w:val="20"/>
      <w:szCs w:val="20"/>
    </w:rPr>
  </w:style>
  <w:style w:type="character" w:customStyle="1" w:styleId="CommentTextChar">
    <w:name w:val="Comment Text Char"/>
    <w:basedOn w:val="DefaultParagraphFont"/>
    <w:link w:val="CommentText"/>
    <w:uiPriority w:val="99"/>
    <w:rsid w:val="00A91BE1"/>
    <w:rPr>
      <w:rFonts w:ascii="Times New Roman" w:eastAsia="Times New Roman" w:hAnsi="Times New Roman" w:cs="Times New Roman"/>
      <w:kern w:val="0"/>
      <w:sz w:val="20"/>
      <w:szCs w:val="20"/>
      <w:lang w:val="en-US"/>
      <w14:ligatures w14:val="none"/>
    </w:rPr>
  </w:style>
  <w:style w:type="paragraph" w:styleId="BalloonText">
    <w:name w:val="Balloon Text"/>
    <w:basedOn w:val="Normal"/>
    <w:link w:val="BalloonTextChar"/>
    <w:uiPriority w:val="99"/>
    <w:semiHidden/>
    <w:unhideWhenUsed/>
    <w:rsid w:val="00A91BE1"/>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A91BE1"/>
    <w:rPr>
      <w:rFonts w:ascii="Segoe UI" w:eastAsia="Times New Roman" w:hAnsi="Segoe UI" w:cs="Segoe UI"/>
      <w:kern w:val="0"/>
      <w:sz w:val="18"/>
      <w:szCs w:val="18"/>
      <w:lang w:val="en-US"/>
      <w14:ligatures w14:val="none"/>
    </w:rPr>
  </w:style>
  <w:style w:type="paragraph" w:styleId="CommentSubject">
    <w:name w:val="annotation subject"/>
    <w:basedOn w:val="CommentText"/>
    <w:next w:val="CommentText"/>
    <w:link w:val="CommentSubjectChar"/>
    <w:semiHidden/>
    <w:unhideWhenUsed/>
    <w:rsid w:val="00A91BE1"/>
    <w:rPr>
      <w:b/>
      <w:bCs/>
    </w:rPr>
  </w:style>
  <w:style w:type="character" w:customStyle="1" w:styleId="CommentSubjectChar">
    <w:name w:val="Comment Subject Char"/>
    <w:basedOn w:val="CommentTextChar"/>
    <w:link w:val="CommentSubject"/>
    <w:semiHidden/>
    <w:rsid w:val="00A91BE1"/>
    <w:rPr>
      <w:rFonts w:ascii="Times New Roman" w:eastAsia="Times New Roman" w:hAnsi="Times New Roman" w:cs="Times New Roman"/>
      <w:b/>
      <w:bCs/>
      <w:kern w:val="0"/>
      <w:sz w:val="20"/>
      <w:szCs w:val="20"/>
      <w:lang w:val="en-US"/>
      <w14:ligatures w14:val="none"/>
    </w:rPr>
  </w:style>
  <w:style w:type="paragraph" w:styleId="NormalWeb">
    <w:name w:val="Normal (Web)"/>
    <w:basedOn w:val="Normal"/>
    <w:uiPriority w:val="99"/>
    <w:unhideWhenUsed/>
    <w:rsid w:val="00A91BE1"/>
    <w:pPr>
      <w:spacing w:before="100" w:beforeAutospacing="1" w:after="100" w:afterAutospacing="1" w:line="240" w:lineRule="auto"/>
      <w:jc w:val="left"/>
    </w:pPr>
    <w:rPr>
      <w:sz w:val="24"/>
      <w:szCs w:val="24"/>
      <w:lang w:val="es-ES" w:eastAsia="es-ES"/>
    </w:rPr>
  </w:style>
  <w:style w:type="character" w:customStyle="1" w:styleId="scxw29950472">
    <w:name w:val="scxw29950472"/>
    <w:basedOn w:val="DefaultParagraphFont"/>
    <w:rsid w:val="00A91BE1"/>
  </w:style>
  <w:style w:type="character" w:styleId="Strong">
    <w:name w:val="Strong"/>
    <w:basedOn w:val="DefaultParagraphFont"/>
    <w:uiPriority w:val="22"/>
    <w:qFormat/>
    <w:rsid w:val="00A91BE1"/>
    <w:rPr>
      <w:b/>
      <w:bCs/>
    </w:rPr>
  </w:style>
  <w:style w:type="paragraph" w:styleId="Caption">
    <w:name w:val="caption"/>
    <w:basedOn w:val="Normal"/>
    <w:next w:val="Normal"/>
    <w:uiPriority w:val="35"/>
    <w:semiHidden/>
    <w:unhideWhenUsed/>
    <w:qFormat/>
    <w:rsid w:val="00A91BE1"/>
    <w:pPr>
      <w:spacing w:after="200" w:line="240" w:lineRule="auto"/>
    </w:pPr>
    <w:rPr>
      <w:i/>
      <w:iCs/>
      <w:color w:val="0E2841" w:themeColor="text2"/>
      <w:sz w:val="18"/>
      <w:szCs w:val="18"/>
    </w:rPr>
  </w:style>
  <w:style w:type="character" w:styleId="FollowedHyperlink">
    <w:name w:val="FollowedHyperlink"/>
    <w:basedOn w:val="DefaultParagraphFont"/>
    <w:uiPriority w:val="99"/>
    <w:semiHidden/>
    <w:unhideWhenUsed/>
    <w:rsid w:val="00A91BE1"/>
    <w:rPr>
      <w:color w:val="96607D" w:themeColor="followedHyperlink"/>
      <w:u w:val="single"/>
    </w:rPr>
  </w:style>
  <w:style w:type="paragraph" w:styleId="Revision">
    <w:name w:val="Revision"/>
    <w:hidden/>
    <w:uiPriority w:val="99"/>
    <w:semiHidden/>
    <w:rsid w:val="00A91BE1"/>
    <w:pPr>
      <w:spacing w:after="0" w:line="240" w:lineRule="auto"/>
    </w:pPr>
    <w:rPr>
      <w:rFonts w:ascii="Times New Roman" w:eastAsia="Times New Roman" w:hAnsi="Times New Roman" w:cs="Times New Roman"/>
      <w:kern w:val="0"/>
      <w:sz w:val="22"/>
      <w:szCs w:val="22"/>
      <w:lang w:val="en-US"/>
      <w14:ligatures w14:val="none"/>
    </w:rPr>
  </w:style>
  <w:style w:type="character" w:customStyle="1" w:styleId="UnresolvedMention1">
    <w:name w:val="Unresolved Mention1"/>
    <w:basedOn w:val="DefaultParagraphFont"/>
    <w:uiPriority w:val="99"/>
    <w:semiHidden/>
    <w:unhideWhenUsed/>
    <w:rsid w:val="00A91BE1"/>
    <w:rPr>
      <w:color w:val="605E5C"/>
      <w:shd w:val="clear" w:color="auto" w:fill="E1DFDD"/>
    </w:rPr>
  </w:style>
  <w:style w:type="character" w:customStyle="1" w:styleId="ListParagraphChar">
    <w:name w:val="List Paragraph Char"/>
    <w:aliases w:val="Resume Title Char,Listes Char,Citation List Char,Ha Char,List Paragraph1 Char,Body Char,List Paragraph_Table bullets Char,Bullet List Paragraph Char,1st level - Bullet List Paragraph Char,Lettre d'introduction Char,AFW Body Char"/>
    <w:link w:val="ListParagraph"/>
    <w:uiPriority w:val="34"/>
    <w:rsid w:val="00A91BE1"/>
  </w:style>
  <w:style w:type="character" w:customStyle="1" w:styleId="y2iqfc">
    <w:name w:val="y2iqfc"/>
    <w:basedOn w:val="DefaultParagraphFont"/>
    <w:rsid w:val="00A91BE1"/>
  </w:style>
  <w:style w:type="paragraph" w:styleId="HTMLPreformatted">
    <w:name w:val="HTML Preformatted"/>
    <w:basedOn w:val="Normal"/>
    <w:link w:val="HTMLPreformattedChar"/>
    <w:uiPriority w:val="99"/>
    <w:unhideWhenUsed/>
    <w:rsid w:val="00A91BE1"/>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jc w:val="left"/>
    </w:pPr>
    <w:rPr>
      <w:rFonts w:ascii="Courier New" w:hAnsi="Courier New" w:cs="Courier New"/>
      <w:sz w:val="20"/>
      <w:szCs w:val="20"/>
      <w:lang w:val="fr-FR" w:eastAsia="fr-FR"/>
    </w:rPr>
  </w:style>
  <w:style w:type="character" w:customStyle="1" w:styleId="HTMLPreformattedChar">
    <w:name w:val="HTML Preformatted Char"/>
    <w:basedOn w:val="DefaultParagraphFont"/>
    <w:link w:val="HTMLPreformatted"/>
    <w:uiPriority w:val="99"/>
    <w:rsid w:val="00A91BE1"/>
    <w:rPr>
      <w:rFonts w:ascii="Courier New" w:eastAsia="Times New Roman" w:hAnsi="Courier New" w:cs="Courier New"/>
      <w:kern w:val="0"/>
      <w:sz w:val="20"/>
      <w:szCs w:val="20"/>
      <w:lang w:val="fr-FR" w:eastAsia="fr-FR"/>
      <w14:ligatures w14:val="none"/>
    </w:rPr>
  </w:style>
  <w:style w:type="table" w:styleId="GridTable5Dark-Accent1">
    <w:name w:val="Grid Table 5 Dark Accent 1"/>
    <w:basedOn w:val="TableNormal"/>
    <w:uiPriority w:val="50"/>
    <w:rsid w:val="00A91BE1"/>
    <w:pPr>
      <w:spacing w:after="0" w:line="240" w:lineRule="auto"/>
    </w:pPr>
    <w:rPr>
      <w:kern w:val="0"/>
      <w:sz w:val="22"/>
      <w:szCs w:val="22"/>
      <w:lang w:val="es-ES"/>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4F5"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56082"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56082"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56082"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56082" w:themeFill="accent1"/>
      </w:tcPr>
    </w:tblStylePr>
    <w:tblStylePr w:type="band1Vert">
      <w:tblPr/>
      <w:tcPr>
        <w:shd w:val="clear" w:color="auto" w:fill="83CAEB" w:themeFill="accent1" w:themeFillTint="66"/>
      </w:tcPr>
    </w:tblStylePr>
    <w:tblStylePr w:type="band1Horz">
      <w:tblPr/>
      <w:tcPr>
        <w:shd w:val="clear" w:color="auto" w:fill="83CAEB" w:themeFill="accent1" w:themeFillTint="66"/>
      </w:tcPr>
    </w:tblStylePr>
  </w:style>
  <w:style w:type="paragraph" w:styleId="TOC3">
    <w:name w:val="toc 3"/>
    <w:basedOn w:val="Normal"/>
    <w:next w:val="Normal"/>
    <w:autoRedefine/>
    <w:uiPriority w:val="39"/>
    <w:unhideWhenUsed/>
    <w:rsid w:val="00A91BE1"/>
    <w:pPr>
      <w:spacing w:after="100"/>
      <w:ind w:left="440"/>
    </w:pPr>
  </w:style>
  <w:style w:type="table" w:styleId="GridTable4">
    <w:name w:val="Grid Table 4"/>
    <w:basedOn w:val="TableNormal"/>
    <w:uiPriority w:val="49"/>
    <w:rsid w:val="00A91BE1"/>
    <w:pPr>
      <w:spacing w:after="0" w:line="240" w:lineRule="auto"/>
    </w:pPr>
    <w:rPr>
      <w:kern w:val="0"/>
      <w:sz w:val="22"/>
      <w:szCs w:val="22"/>
      <w:lang w:val="es-ES"/>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NoSpacing">
    <w:name w:val="No Spacing"/>
    <w:link w:val="NoSpacingChar"/>
    <w:uiPriority w:val="1"/>
    <w:qFormat/>
    <w:rsid w:val="00A91BE1"/>
    <w:pPr>
      <w:spacing w:after="0" w:line="240" w:lineRule="auto"/>
    </w:pPr>
    <w:rPr>
      <w:rFonts w:ascii="Times New Roman" w:hAnsi="Times New Roman"/>
      <w:kern w:val="0"/>
      <w:sz w:val="22"/>
      <w:szCs w:val="22"/>
      <w:lang w:val="fr-BE"/>
      <w14:ligatures w14:val="none"/>
    </w:rPr>
  </w:style>
  <w:style w:type="paragraph" w:customStyle="1" w:styleId="xmsonormal">
    <w:name w:val="x_msonormal"/>
    <w:basedOn w:val="Normal"/>
    <w:rsid w:val="00C17E09"/>
    <w:pPr>
      <w:spacing w:before="100" w:beforeAutospacing="1" w:after="100" w:afterAutospacing="1" w:line="240" w:lineRule="auto"/>
      <w:jc w:val="left"/>
    </w:pPr>
    <w:rPr>
      <w:sz w:val="24"/>
      <w:szCs w:val="24"/>
      <w:lang w:val="de-DE" w:eastAsia="de-DE"/>
    </w:rPr>
  </w:style>
  <w:style w:type="character" w:customStyle="1" w:styleId="ui-provider">
    <w:name w:val="ui-provider"/>
    <w:basedOn w:val="DefaultParagraphFont"/>
    <w:rsid w:val="00C17E09"/>
  </w:style>
  <w:style w:type="character" w:customStyle="1" w:styleId="UnresolvedMention">
    <w:name w:val="Unresolved Mention"/>
    <w:basedOn w:val="DefaultParagraphFont"/>
    <w:uiPriority w:val="99"/>
    <w:semiHidden/>
    <w:unhideWhenUsed/>
    <w:rsid w:val="00B422CF"/>
    <w:rPr>
      <w:color w:val="605E5C"/>
      <w:shd w:val="clear" w:color="auto" w:fill="E1DFDD"/>
    </w:rPr>
  </w:style>
  <w:style w:type="character" w:styleId="SubtleEmphasis">
    <w:name w:val="Subtle Emphasis"/>
    <w:basedOn w:val="DefaultParagraphFont"/>
    <w:uiPriority w:val="19"/>
    <w:qFormat/>
    <w:rsid w:val="00796BFA"/>
    <w:rPr>
      <w:i/>
      <w:iCs/>
      <w:color w:val="404040" w:themeColor="text1" w:themeTint="BF"/>
    </w:rPr>
  </w:style>
  <w:style w:type="character" w:customStyle="1" w:styleId="NoSpacingChar">
    <w:name w:val="No Spacing Char"/>
    <w:basedOn w:val="DefaultParagraphFont"/>
    <w:link w:val="NoSpacing"/>
    <w:uiPriority w:val="1"/>
    <w:rsid w:val="00674505"/>
    <w:rPr>
      <w:rFonts w:ascii="Times New Roman" w:hAnsi="Times New Roman"/>
      <w:kern w:val="0"/>
      <w:sz w:val="22"/>
      <w:szCs w:val="22"/>
      <w:lang w:val="fr-BE"/>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25568084">
      <w:bodyDiv w:val="1"/>
      <w:marLeft w:val="0"/>
      <w:marRight w:val="0"/>
      <w:marTop w:val="0"/>
      <w:marBottom w:val="0"/>
      <w:divBdr>
        <w:top w:val="none" w:sz="0" w:space="0" w:color="auto"/>
        <w:left w:val="none" w:sz="0" w:space="0" w:color="auto"/>
        <w:bottom w:val="none" w:sz="0" w:space="0" w:color="auto"/>
        <w:right w:val="none" w:sz="0" w:space="0" w:color="auto"/>
      </w:divBdr>
    </w:div>
    <w:div w:id="49232478">
      <w:bodyDiv w:val="1"/>
      <w:marLeft w:val="0"/>
      <w:marRight w:val="0"/>
      <w:marTop w:val="0"/>
      <w:marBottom w:val="0"/>
      <w:divBdr>
        <w:top w:val="none" w:sz="0" w:space="0" w:color="auto"/>
        <w:left w:val="none" w:sz="0" w:space="0" w:color="auto"/>
        <w:bottom w:val="none" w:sz="0" w:space="0" w:color="auto"/>
        <w:right w:val="none" w:sz="0" w:space="0" w:color="auto"/>
      </w:divBdr>
    </w:div>
    <w:div w:id="100078711">
      <w:bodyDiv w:val="1"/>
      <w:marLeft w:val="0"/>
      <w:marRight w:val="0"/>
      <w:marTop w:val="0"/>
      <w:marBottom w:val="0"/>
      <w:divBdr>
        <w:top w:val="none" w:sz="0" w:space="0" w:color="auto"/>
        <w:left w:val="none" w:sz="0" w:space="0" w:color="auto"/>
        <w:bottom w:val="none" w:sz="0" w:space="0" w:color="auto"/>
        <w:right w:val="none" w:sz="0" w:space="0" w:color="auto"/>
      </w:divBdr>
    </w:div>
    <w:div w:id="110826845">
      <w:bodyDiv w:val="1"/>
      <w:marLeft w:val="0"/>
      <w:marRight w:val="0"/>
      <w:marTop w:val="0"/>
      <w:marBottom w:val="0"/>
      <w:divBdr>
        <w:top w:val="none" w:sz="0" w:space="0" w:color="auto"/>
        <w:left w:val="none" w:sz="0" w:space="0" w:color="auto"/>
        <w:bottom w:val="none" w:sz="0" w:space="0" w:color="auto"/>
        <w:right w:val="none" w:sz="0" w:space="0" w:color="auto"/>
      </w:divBdr>
      <w:divsChild>
        <w:div w:id="1884516320">
          <w:marLeft w:val="0"/>
          <w:marRight w:val="0"/>
          <w:marTop w:val="0"/>
          <w:marBottom w:val="0"/>
          <w:divBdr>
            <w:top w:val="none" w:sz="0" w:space="0" w:color="auto"/>
            <w:left w:val="none" w:sz="0" w:space="0" w:color="auto"/>
            <w:bottom w:val="none" w:sz="0" w:space="0" w:color="auto"/>
            <w:right w:val="none" w:sz="0" w:space="0" w:color="auto"/>
          </w:divBdr>
          <w:divsChild>
            <w:div w:id="716047707">
              <w:marLeft w:val="0"/>
              <w:marRight w:val="0"/>
              <w:marTop w:val="0"/>
              <w:marBottom w:val="0"/>
              <w:divBdr>
                <w:top w:val="none" w:sz="0" w:space="0" w:color="auto"/>
                <w:left w:val="none" w:sz="0" w:space="0" w:color="auto"/>
                <w:bottom w:val="none" w:sz="0" w:space="0" w:color="auto"/>
                <w:right w:val="none" w:sz="0" w:space="0" w:color="auto"/>
              </w:divBdr>
              <w:divsChild>
                <w:div w:id="690882118">
                  <w:marLeft w:val="0"/>
                  <w:marRight w:val="0"/>
                  <w:marTop w:val="0"/>
                  <w:marBottom w:val="0"/>
                  <w:divBdr>
                    <w:top w:val="none" w:sz="0" w:space="0" w:color="auto"/>
                    <w:left w:val="none" w:sz="0" w:space="0" w:color="auto"/>
                    <w:bottom w:val="none" w:sz="0" w:space="0" w:color="auto"/>
                    <w:right w:val="none" w:sz="0" w:space="0" w:color="auto"/>
                  </w:divBdr>
                  <w:divsChild>
                    <w:div w:id="1744718644">
                      <w:marLeft w:val="0"/>
                      <w:marRight w:val="0"/>
                      <w:marTop w:val="0"/>
                      <w:marBottom w:val="0"/>
                      <w:divBdr>
                        <w:top w:val="none" w:sz="0" w:space="0" w:color="auto"/>
                        <w:left w:val="none" w:sz="0" w:space="0" w:color="auto"/>
                        <w:bottom w:val="none" w:sz="0" w:space="0" w:color="auto"/>
                        <w:right w:val="none" w:sz="0" w:space="0" w:color="auto"/>
                      </w:divBdr>
                      <w:divsChild>
                        <w:div w:id="572618169">
                          <w:marLeft w:val="0"/>
                          <w:marRight w:val="0"/>
                          <w:marTop w:val="0"/>
                          <w:marBottom w:val="0"/>
                          <w:divBdr>
                            <w:top w:val="none" w:sz="0" w:space="0" w:color="auto"/>
                            <w:left w:val="none" w:sz="0" w:space="0" w:color="auto"/>
                            <w:bottom w:val="none" w:sz="0" w:space="0" w:color="auto"/>
                            <w:right w:val="none" w:sz="0" w:space="0" w:color="auto"/>
                          </w:divBdr>
                          <w:divsChild>
                            <w:div w:id="17137226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20095657">
      <w:bodyDiv w:val="1"/>
      <w:marLeft w:val="0"/>
      <w:marRight w:val="0"/>
      <w:marTop w:val="0"/>
      <w:marBottom w:val="0"/>
      <w:divBdr>
        <w:top w:val="none" w:sz="0" w:space="0" w:color="auto"/>
        <w:left w:val="none" w:sz="0" w:space="0" w:color="auto"/>
        <w:bottom w:val="none" w:sz="0" w:space="0" w:color="auto"/>
        <w:right w:val="none" w:sz="0" w:space="0" w:color="auto"/>
      </w:divBdr>
    </w:div>
    <w:div w:id="277492149">
      <w:bodyDiv w:val="1"/>
      <w:marLeft w:val="0"/>
      <w:marRight w:val="0"/>
      <w:marTop w:val="0"/>
      <w:marBottom w:val="0"/>
      <w:divBdr>
        <w:top w:val="none" w:sz="0" w:space="0" w:color="auto"/>
        <w:left w:val="none" w:sz="0" w:space="0" w:color="auto"/>
        <w:bottom w:val="none" w:sz="0" w:space="0" w:color="auto"/>
        <w:right w:val="none" w:sz="0" w:space="0" w:color="auto"/>
      </w:divBdr>
    </w:div>
    <w:div w:id="350884504">
      <w:bodyDiv w:val="1"/>
      <w:marLeft w:val="0"/>
      <w:marRight w:val="0"/>
      <w:marTop w:val="0"/>
      <w:marBottom w:val="0"/>
      <w:divBdr>
        <w:top w:val="none" w:sz="0" w:space="0" w:color="auto"/>
        <w:left w:val="none" w:sz="0" w:space="0" w:color="auto"/>
        <w:bottom w:val="none" w:sz="0" w:space="0" w:color="auto"/>
        <w:right w:val="none" w:sz="0" w:space="0" w:color="auto"/>
      </w:divBdr>
    </w:div>
    <w:div w:id="392237563">
      <w:bodyDiv w:val="1"/>
      <w:marLeft w:val="0"/>
      <w:marRight w:val="0"/>
      <w:marTop w:val="0"/>
      <w:marBottom w:val="0"/>
      <w:divBdr>
        <w:top w:val="none" w:sz="0" w:space="0" w:color="auto"/>
        <w:left w:val="none" w:sz="0" w:space="0" w:color="auto"/>
        <w:bottom w:val="none" w:sz="0" w:space="0" w:color="auto"/>
        <w:right w:val="none" w:sz="0" w:space="0" w:color="auto"/>
      </w:divBdr>
    </w:div>
    <w:div w:id="406391250">
      <w:bodyDiv w:val="1"/>
      <w:marLeft w:val="0"/>
      <w:marRight w:val="0"/>
      <w:marTop w:val="0"/>
      <w:marBottom w:val="0"/>
      <w:divBdr>
        <w:top w:val="none" w:sz="0" w:space="0" w:color="auto"/>
        <w:left w:val="none" w:sz="0" w:space="0" w:color="auto"/>
        <w:bottom w:val="none" w:sz="0" w:space="0" w:color="auto"/>
        <w:right w:val="none" w:sz="0" w:space="0" w:color="auto"/>
      </w:divBdr>
    </w:div>
    <w:div w:id="425856301">
      <w:bodyDiv w:val="1"/>
      <w:marLeft w:val="0"/>
      <w:marRight w:val="0"/>
      <w:marTop w:val="0"/>
      <w:marBottom w:val="0"/>
      <w:divBdr>
        <w:top w:val="none" w:sz="0" w:space="0" w:color="auto"/>
        <w:left w:val="none" w:sz="0" w:space="0" w:color="auto"/>
        <w:bottom w:val="none" w:sz="0" w:space="0" w:color="auto"/>
        <w:right w:val="none" w:sz="0" w:space="0" w:color="auto"/>
      </w:divBdr>
    </w:div>
    <w:div w:id="483278331">
      <w:bodyDiv w:val="1"/>
      <w:marLeft w:val="0"/>
      <w:marRight w:val="0"/>
      <w:marTop w:val="0"/>
      <w:marBottom w:val="0"/>
      <w:divBdr>
        <w:top w:val="none" w:sz="0" w:space="0" w:color="auto"/>
        <w:left w:val="none" w:sz="0" w:space="0" w:color="auto"/>
        <w:bottom w:val="none" w:sz="0" w:space="0" w:color="auto"/>
        <w:right w:val="none" w:sz="0" w:space="0" w:color="auto"/>
      </w:divBdr>
    </w:div>
    <w:div w:id="488332126">
      <w:bodyDiv w:val="1"/>
      <w:marLeft w:val="0"/>
      <w:marRight w:val="0"/>
      <w:marTop w:val="0"/>
      <w:marBottom w:val="0"/>
      <w:divBdr>
        <w:top w:val="none" w:sz="0" w:space="0" w:color="auto"/>
        <w:left w:val="none" w:sz="0" w:space="0" w:color="auto"/>
        <w:bottom w:val="none" w:sz="0" w:space="0" w:color="auto"/>
        <w:right w:val="none" w:sz="0" w:space="0" w:color="auto"/>
      </w:divBdr>
    </w:div>
    <w:div w:id="576404670">
      <w:bodyDiv w:val="1"/>
      <w:marLeft w:val="0"/>
      <w:marRight w:val="0"/>
      <w:marTop w:val="0"/>
      <w:marBottom w:val="0"/>
      <w:divBdr>
        <w:top w:val="none" w:sz="0" w:space="0" w:color="auto"/>
        <w:left w:val="none" w:sz="0" w:space="0" w:color="auto"/>
        <w:bottom w:val="none" w:sz="0" w:space="0" w:color="auto"/>
        <w:right w:val="none" w:sz="0" w:space="0" w:color="auto"/>
      </w:divBdr>
    </w:div>
    <w:div w:id="581186097">
      <w:bodyDiv w:val="1"/>
      <w:marLeft w:val="0"/>
      <w:marRight w:val="0"/>
      <w:marTop w:val="0"/>
      <w:marBottom w:val="0"/>
      <w:divBdr>
        <w:top w:val="none" w:sz="0" w:space="0" w:color="auto"/>
        <w:left w:val="none" w:sz="0" w:space="0" w:color="auto"/>
        <w:bottom w:val="none" w:sz="0" w:space="0" w:color="auto"/>
        <w:right w:val="none" w:sz="0" w:space="0" w:color="auto"/>
      </w:divBdr>
    </w:div>
    <w:div w:id="632634046">
      <w:bodyDiv w:val="1"/>
      <w:marLeft w:val="0"/>
      <w:marRight w:val="0"/>
      <w:marTop w:val="0"/>
      <w:marBottom w:val="0"/>
      <w:divBdr>
        <w:top w:val="none" w:sz="0" w:space="0" w:color="auto"/>
        <w:left w:val="none" w:sz="0" w:space="0" w:color="auto"/>
        <w:bottom w:val="none" w:sz="0" w:space="0" w:color="auto"/>
        <w:right w:val="none" w:sz="0" w:space="0" w:color="auto"/>
      </w:divBdr>
    </w:div>
    <w:div w:id="667170904">
      <w:bodyDiv w:val="1"/>
      <w:marLeft w:val="0"/>
      <w:marRight w:val="0"/>
      <w:marTop w:val="0"/>
      <w:marBottom w:val="0"/>
      <w:divBdr>
        <w:top w:val="none" w:sz="0" w:space="0" w:color="auto"/>
        <w:left w:val="none" w:sz="0" w:space="0" w:color="auto"/>
        <w:bottom w:val="none" w:sz="0" w:space="0" w:color="auto"/>
        <w:right w:val="none" w:sz="0" w:space="0" w:color="auto"/>
      </w:divBdr>
    </w:div>
    <w:div w:id="675885481">
      <w:bodyDiv w:val="1"/>
      <w:marLeft w:val="0"/>
      <w:marRight w:val="0"/>
      <w:marTop w:val="0"/>
      <w:marBottom w:val="0"/>
      <w:divBdr>
        <w:top w:val="none" w:sz="0" w:space="0" w:color="auto"/>
        <w:left w:val="none" w:sz="0" w:space="0" w:color="auto"/>
        <w:bottom w:val="none" w:sz="0" w:space="0" w:color="auto"/>
        <w:right w:val="none" w:sz="0" w:space="0" w:color="auto"/>
      </w:divBdr>
    </w:div>
    <w:div w:id="708653272">
      <w:bodyDiv w:val="1"/>
      <w:marLeft w:val="0"/>
      <w:marRight w:val="0"/>
      <w:marTop w:val="0"/>
      <w:marBottom w:val="0"/>
      <w:divBdr>
        <w:top w:val="none" w:sz="0" w:space="0" w:color="auto"/>
        <w:left w:val="none" w:sz="0" w:space="0" w:color="auto"/>
        <w:bottom w:val="none" w:sz="0" w:space="0" w:color="auto"/>
        <w:right w:val="none" w:sz="0" w:space="0" w:color="auto"/>
      </w:divBdr>
    </w:div>
    <w:div w:id="730037147">
      <w:bodyDiv w:val="1"/>
      <w:marLeft w:val="0"/>
      <w:marRight w:val="0"/>
      <w:marTop w:val="0"/>
      <w:marBottom w:val="0"/>
      <w:divBdr>
        <w:top w:val="none" w:sz="0" w:space="0" w:color="auto"/>
        <w:left w:val="none" w:sz="0" w:space="0" w:color="auto"/>
        <w:bottom w:val="none" w:sz="0" w:space="0" w:color="auto"/>
        <w:right w:val="none" w:sz="0" w:space="0" w:color="auto"/>
      </w:divBdr>
    </w:div>
    <w:div w:id="812059164">
      <w:bodyDiv w:val="1"/>
      <w:marLeft w:val="0"/>
      <w:marRight w:val="0"/>
      <w:marTop w:val="0"/>
      <w:marBottom w:val="0"/>
      <w:divBdr>
        <w:top w:val="none" w:sz="0" w:space="0" w:color="auto"/>
        <w:left w:val="none" w:sz="0" w:space="0" w:color="auto"/>
        <w:bottom w:val="none" w:sz="0" w:space="0" w:color="auto"/>
        <w:right w:val="none" w:sz="0" w:space="0" w:color="auto"/>
      </w:divBdr>
    </w:div>
    <w:div w:id="831411372">
      <w:bodyDiv w:val="1"/>
      <w:marLeft w:val="0"/>
      <w:marRight w:val="0"/>
      <w:marTop w:val="0"/>
      <w:marBottom w:val="0"/>
      <w:divBdr>
        <w:top w:val="none" w:sz="0" w:space="0" w:color="auto"/>
        <w:left w:val="none" w:sz="0" w:space="0" w:color="auto"/>
        <w:bottom w:val="none" w:sz="0" w:space="0" w:color="auto"/>
        <w:right w:val="none" w:sz="0" w:space="0" w:color="auto"/>
      </w:divBdr>
    </w:div>
    <w:div w:id="894971757">
      <w:bodyDiv w:val="1"/>
      <w:marLeft w:val="0"/>
      <w:marRight w:val="0"/>
      <w:marTop w:val="0"/>
      <w:marBottom w:val="0"/>
      <w:divBdr>
        <w:top w:val="none" w:sz="0" w:space="0" w:color="auto"/>
        <w:left w:val="none" w:sz="0" w:space="0" w:color="auto"/>
        <w:bottom w:val="none" w:sz="0" w:space="0" w:color="auto"/>
        <w:right w:val="none" w:sz="0" w:space="0" w:color="auto"/>
      </w:divBdr>
    </w:div>
    <w:div w:id="972713703">
      <w:bodyDiv w:val="1"/>
      <w:marLeft w:val="0"/>
      <w:marRight w:val="0"/>
      <w:marTop w:val="0"/>
      <w:marBottom w:val="0"/>
      <w:divBdr>
        <w:top w:val="none" w:sz="0" w:space="0" w:color="auto"/>
        <w:left w:val="none" w:sz="0" w:space="0" w:color="auto"/>
        <w:bottom w:val="none" w:sz="0" w:space="0" w:color="auto"/>
        <w:right w:val="none" w:sz="0" w:space="0" w:color="auto"/>
      </w:divBdr>
    </w:div>
    <w:div w:id="1045787788">
      <w:bodyDiv w:val="1"/>
      <w:marLeft w:val="0"/>
      <w:marRight w:val="0"/>
      <w:marTop w:val="0"/>
      <w:marBottom w:val="0"/>
      <w:divBdr>
        <w:top w:val="none" w:sz="0" w:space="0" w:color="auto"/>
        <w:left w:val="none" w:sz="0" w:space="0" w:color="auto"/>
        <w:bottom w:val="none" w:sz="0" w:space="0" w:color="auto"/>
        <w:right w:val="none" w:sz="0" w:space="0" w:color="auto"/>
      </w:divBdr>
    </w:div>
    <w:div w:id="1228108484">
      <w:bodyDiv w:val="1"/>
      <w:marLeft w:val="0"/>
      <w:marRight w:val="0"/>
      <w:marTop w:val="0"/>
      <w:marBottom w:val="0"/>
      <w:divBdr>
        <w:top w:val="none" w:sz="0" w:space="0" w:color="auto"/>
        <w:left w:val="none" w:sz="0" w:space="0" w:color="auto"/>
        <w:bottom w:val="none" w:sz="0" w:space="0" w:color="auto"/>
        <w:right w:val="none" w:sz="0" w:space="0" w:color="auto"/>
      </w:divBdr>
    </w:div>
    <w:div w:id="1310746533">
      <w:bodyDiv w:val="1"/>
      <w:marLeft w:val="0"/>
      <w:marRight w:val="0"/>
      <w:marTop w:val="0"/>
      <w:marBottom w:val="0"/>
      <w:divBdr>
        <w:top w:val="none" w:sz="0" w:space="0" w:color="auto"/>
        <w:left w:val="none" w:sz="0" w:space="0" w:color="auto"/>
        <w:bottom w:val="none" w:sz="0" w:space="0" w:color="auto"/>
        <w:right w:val="none" w:sz="0" w:space="0" w:color="auto"/>
      </w:divBdr>
    </w:div>
    <w:div w:id="1330912381">
      <w:bodyDiv w:val="1"/>
      <w:marLeft w:val="0"/>
      <w:marRight w:val="0"/>
      <w:marTop w:val="0"/>
      <w:marBottom w:val="0"/>
      <w:divBdr>
        <w:top w:val="none" w:sz="0" w:space="0" w:color="auto"/>
        <w:left w:val="none" w:sz="0" w:space="0" w:color="auto"/>
        <w:bottom w:val="none" w:sz="0" w:space="0" w:color="auto"/>
        <w:right w:val="none" w:sz="0" w:space="0" w:color="auto"/>
      </w:divBdr>
    </w:div>
    <w:div w:id="1380402567">
      <w:bodyDiv w:val="1"/>
      <w:marLeft w:val="0"/>
      <w:marRight w:val="0"/>
      <w:marTop w:val="0"/>
      <w:marBottom w:val="0"/>
      <w:divBdr>
        <w:top w:val="none" w:sz="0" w:space="0" w:color="auto"/>
        <w:left w:val="none" w:sz="0" w:space="0" w:color="auto"/>
        <w:bottom w:val="none" w:sz="0" w:space="0" w:color="auto"/>
        <w:right w:val="none" w:sz="0" w:space="0" w:color="auto"/>
      </w:divBdr>
    </w:div>
    <w:div w:id="1384981015">
      <w:bodyDiv w:val="1"/>
      <w:marLeft w:val="0"/>
      <w:marRight w:val="0"/>
      <w:marTop w:val="0"/>
      <w:marBottom w:val="0"/>
      <w:divBdr>
        <w:top w:val="none" w:sz="0" w:space="0" w:color="auto"/>
        <w:left w:val="none" w:sz="0" w:space="0" w:color="auto"/>
        <w:bottom w:val="none" w:sz="0" w:space="0" w:color="auto"/>
        <w:right w:val="none" w:sz="0" w:space="0" w:color="auto"/>
      </w:divBdr>
    </w:div>
    <w:div w:id="1431048379">
      <w:bodyDiv w:val="1"/>
      <w:marLeft w:val="0"/>
      <w:marRight w:val="0"/>
      <w:marTop w:val="0"/>
      <w:marBottom w:val="0"/>
      <w:divBdr>
        <w:top w:val="none" w:sz="0" w:space="0" w:color="auto"/>
        <w:left w:val="none" w:sz="0" w:space="0" w:color="auto"/>
        <w:bottom w:val="none" w:sz="0" w:space="0" w:color="auto"/>
        <w:right w:val="none" w:sz="0" w:space="0" w:color="auto"/>
      </w:divBdr>
    </w:div>
    <w:div w:id="1441491473">
      <w:bodyDiv w:val="1"/>
      <w:marLeft w:val="0"/>
      <w:marRight w:val="0"/>
      <w:marTop w:val="0"/>
      <w:marBottom w:val="0"/>
      <w:divBdr>
        <w:top w:val="none" w:sz="0" w:space="0" w:color="auto"/>
        <w:left w:val="none" w:sz="0" w:space="0" w:color="auto"/>
        <w:bottom w:val="none" w:sz="0" w:space="0" w:color="auto"/>
        <w:right w:val="none" w:sz="0" w:space="0" w:color="auto"/>
      </w:divBdr>
    </w:div>
    <w:div w:id="1442384716">
      <w:bodyDiv w:val="1"/>
      <w:marLeft w:val="0"/>
      <w:marRight w:val="0"/>
      <w:marTop w:val="0"/>
      <w:marBottom w:val="0"/>
      <w:divBdr>
        <w:top w:val="none" w:sz="0" w:space="0" w:color="auto"/>
        <w:left w:val="none" w:sz="0" w:space="0" w:color="auto"/>
        <w:bottom w:val="none" w:sz="0" w:space="0" w:color="auto"/>
        <w:right w:val="none" w:sz="0" w:space="0" w:color="auto"/>
      </w:divBdr>
    </w:div>
    <w:div w:id="1468937696">
      <w:bodyDiv w:val="1"/>
      <w:marLeft w:val="0"/>
      <w:marRight w:val="0"/>
      <w:marTop w:val="0"/>
      <w:marBottom w:val="0"/>
      <w:divBdr>
        <w:top w:val="none" w:sz="0" w:space="0" w:color="auto"/>
        <w:left w:val="none" w:sz="0" w:space="0" w:color="auto"/>
        <w:bottom w:val="none" w:sz="0" w:space="0" w:color="auto"/>
        <w:right w:val="none" w:sz="0" w:space="0" w:color="auto"/>
      </w:divBdr>
    </w:div>
    <w:div w:id="1526167854">
      <w:bodyDiv w:val="1"/>
      <w:marLeft w:val="0"/>
      <w:marRight w:val="0"/>
      <w:marTop w:val="0"/>
      <w:marBottom w:val="0"/>
      <w:divBdr>
        <w:top w:val="none" w:sz="0" w:space="0" w:color="auto"/>
        <w:left w:val="none" w:sz="0" w:space="0" w:color="auto"/>
        <w:bottom w:val="none" w:sz="0" w:space="0" w:color="auto"/>
        <w:right w:val="none" w:sz="0" w:space="0" w:color="auto"/>
      </w:divBdr>
    </w:div>
    <w:div w:id="1539508249">
      <w:bodyDiv w:val="1"/>
      <w:marLeft w:val="0"/>
      <w:marRight w:val="0"/>
      <w:marTop w:val="0"/>
      <w:marBottom w:val="0"/>
      <w:divBdr>
        <w:top w:val="none" w:sz="0" w:space="0" w:color="auto"/>
        <w:left w:val="none" w:sz="0" w:space="0" w:color="auto"/>
        <w:bottom w:val="none" w:sz="0" w:space="0" w:color="auto"/>
        <w:right w:val="none" w:sz="0" w:space="0" w:color="auto"/>
      </w:divBdr>
    </w:div>
    <w:div w:id="1611547655">
      <w:bodyDiv w:val="1"/>
      <w:marLeft w:val="0"/>
      <w:marRight w:val="0"/>
      <w:marTop w:val="0"/>
      <w:marBottom w:val="0"/>
      <w:divBdr>
        <w:top w:val="none" w:sz="0" w:space="0" w:color="auto"/>
        <w:left w:val="none" w:sz="0" w:space="0" w:color="auto"/>
        <w:bottom w:val="none" w:sz="0" w:space="0" w:color="auto"/>
        <w:right w:val="none" w:sz="0" w:space="0" w:color="auto"/>
      </w:divBdr>
    </w:div>
    <w:div w:id="1727291928">
      <w:bodyDiv w:val="1"/>
      <w:marLeft w:val="0"/>
      <w:marRight w:val="0"/>
      <w:marTop w:val="0"/>
      <w:marBottom w:val="0"/>
      <w:divBdr>
        <w:top w:val="none" w:sz="0" w:space="0" w:color="auto"/>
        <w:left w:val="none" w:sz="0" w:space="0" w:color="auto"/>
        <w:bottom w:val="none" w:sz="0" w:space="0" w:color="auto"/>
        <w:right w:val="none" w:sz="0" w:space="0" w:color="auto"/>
      </w:divBdr>
    </w:div>
    <w:div w:id="1770814831">
      <w:bodyDiv w:val="1"/>
      <w:marLeft w:val="0"/>
      <w:marRight w:val="0"/>
      <w:marTop w:val="0"/>
      <w:marBottom w:val="0"/>
      <w:divBdr>
        <w:top w:val="none" w:sz="0" w:space="0" w:color="auto"/>
        <w:left w:val="none" w:sz="0" w:space="0" w:color="auto"/>
        <w:bottom w:val="none" w:sz="0" w:space="0" w:color="auto"/>
        <w:right w:val="none" w:sz="0" w:space="0" w:color="auto"/>
      </w:divBdr>
    </w:div>
    <w:div w:id="1819036384">
      <w:bodyDiv w:val="1"/>
      <w:marLeft w:val="0"/>
      <w:marRight w:val="0"/>
      <w:marTop w:val="0"/>
      <w:marBottom w:val="0"/>
      <w:divBdr>
        <w:top w:val="none" w:sz="0" w:space="0" w:color="auto"/>
        <w:left w:val="none" w:sz="0" w:space="0" w:color="auto"/>
        <w:bottom w:val="none" w:sz="0" w:space="0" w:color="auto"/>
        <w:right w:val="none" w:sz="0" w:space="0" w:color="auto"/>
      </w:divBdr>
    </w:div>
    <w:div w:id="1820803676">
      <w:bodyDiv w:val="1"/>
      <w:marLeft w:val="0"/>
      <w:marRight w:val="0"/>
      <w:marTop w:val="0"/>
      <w:marBottom w:val="0"/>
      <w:divBdr>
        <w:top w:val="none" w:sz="0" w:space="0" w:color="auto"/>
        <w:left w:val="none" w:sz="0" w:space="0" w:color="auto"/>
        <w:bottom w:val="none" w:sz="0" w:space="0" w:color="auto"/>
        <w:right w:val="none" w:sz="0" w:space="0" w:color="auto"/>
      </w:divBdr>
    </w:div>
    <w:div w:id="1858958920">
      <w:bodyDiv w:val="1"/>
      <w:marLeft w:val="0"/>
      <w:marRight w:val="0"/>
      <w:marTop w:val="0"/>
      <w:marBottom w:val="0"/>
      <w:divBdr>
        <w:top w:val="none" w:sz="0" w:space="0" w:color="auto"/>
        <w:left w:val="none" w:sz="0" w:space="0" w:color="auto"/>
        <w:bottom w:val="none" w:sz="0" w:space="0" w:color="auto"/>
        <w:right w:val="none" w:sz="0" w:space="0" w:color="auto"/>
      </w:divBdr>
    </w:div>
    <w:div w:id="1950887097">
      <w:bodyDiv w:val="1"/>
      <w:marLeft w:val="0"/>
      <w:marRight w:val="0"/>
      <w:marTop w:val="0"/>
      <w:marBottom w:val="0"/>
      <w:divBdr>
        <w:top w:val="none" w:sz="0" w:space="0" w:color="auto"/>
        <w:left w:val="none" w:sz="0" w:space="0" w:color="auto"/>
        <w:bottom w:val="none" w:sz="0" w:space="0" w:color="auto"/>
        <w:right w:val="none" w:sz="0" w:space="0" w:color="auto"/>
      </w:divBdr>
      <w:divsChild>
        <w:div w:id="1147822383">
          <w:marLeft w:val="0"/>
          <w:marRight w:val="0"/>
          <w:marTop w:val="0"/>
          <w:marBottom w:val="0"/>
          <w:divBdr>
            <w:top w:val="none" w:sz="0" w:space="0" w:color="auto"/>
            <w:left w:val="none" w:sz="0" w:space="0" w:color="auto"/>
            <w:bottom w:val="none" w:sz="0" w:space="0" w:color="auto"/>
            <w:right w:val="none" w:sz="0" w:space="0" w:color="auto"/>
          </w:divBdr>
          <w:divsChild>
            <w:div w:id="377094469">
              <w:marLeft w:val="0"/>
              <w:marRight w:val="0"/>
              <w:marTop w:val="0"/>
              <w:marBottom w:val="0"/>
              <w:divBdr>
                <w:top w:val="none" w:sz="0" w:space="0" w:color="auto"/>
                <w:left w:val="none" w:sz="0" w:space="0" w:color="auto"/>
                <w:bottom w:val="none" w:sz="0" w:space="0" w:color="auto"/>
                <w:right w:val="none" w:sz="0" w:space="0" w:color="auto"/>
              </w:divBdr>
              <w:divsChild>
                <w:div w:id="1099717242">
                  <w:marLeft w:val="0"/>
                  <w:marRight w:val="0"/>
                  <w:marTop w:val="0"/>
                  <w:marBottom w:val="0"/>
                  <w:divBdr>
                    <w:top w:val="none" w:sz="0" w:space="0" w:color="auto"/>
                    <w:left w:val="none" w:sz="0" w:space="0" w:color="auto"/>
                    <w:bottom w:val="none" w:sz="0" w:space="0" w:color="auto"/>
                    <w:right w:val="none" w:sz="0" w:space="0" w:color="auto"/>
                  </w:divBdr>
                  <w:divsChild>
                    <w:div w:id="317073733">
                      <w:marLeft w:val="0"/>
                      <w:marRight w:val="0"/>
                      <w:marTop w:val="0"/>
                      <w:marBottom w:val="0"/>
                      <w:divBdr>
                        <w:top w:val="none" w:sz="0" w:space="0" w:color="auto"/>
                        <w:left w:val="none" w:sz="0" w:space="0" w:color="auto"/>
                        <w:bottom w:val="none" w:sz="0" w:space="0" w:color="auto"/>
                        <w:right w:val="none" w:sz="0" w:space="0" w:color="auto"/>
                      </w:divBdr>
                      <w:divsChild>
                        <w:div w:id="2063940519">
                          <w:marLeft w:val="0"/>
                          <w:marRight w:val="0"/>
                          <w:marTop w:val="0"/>
                          <w:marBottom w:val="0"/>
                          <w:divBdr>
                            <w:top w:val="none" w:sz="0" w:space="0" w:color="auto"/>
                            <w:left w:val="none" w:sz="0" w:space="0" w:color="auto"/>
                            <w:bottom w:val="none" w:sz="0" w:space="0" w:color="auto"/>
                            <w:right w:val="none" w:sz="0" w:space="0" w:color="auto"/>
                          </w:divBdr>
                          <w:divsChild>
                            <w:div w:id="6030725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23436283">
      <w:bodyDiv w:val="1"/>
      <w:marLeft w:val="0"/>
      <w:marRight w:val="0"/>
      <w:marTop w:val="0"/>
      <w:marBottom w:val="0"/>
      <w:divBdr>
        <w:top w:val="none" w:sz="0" w:space="0" w:color="auto"/>
        <w:left w:val="none" w:sz="0" w:space="0" w:color="auto"/>
        <w:bottom w:val="none" w:sz="0" w:space="0" w:color="auto"/>
        <w:right w:val="none" w:sz="0" w:space="0" w:color="auto"/>
      </w:divBdr>
      <w:divsChild>
        <w:div w:id="219827395">
          <w:marLeft w:val="0"/>
          <w:marRight w:val="0"/>
          <w:marTop w:val="0"/>
          <w:marBottom w:val="0"/>
          <w:divBdr>
            <w:top w:val="none" w:sz="0" w:space="0" w:color="auto"/>
            <w:left w:val="none" w:sz="0" w:space="0" w:color="auto"/>
            <w:bottom w:val="none" w:sz="0" w:space="0" w:color="auto"/>
            <w:right w:val="none" w:sz="0" w:space="0" w:color="auto"/>
          </w:divBdr>
          <w:divsChild>
            <w:div w:id="596793277">
              <w:marLeft w:val="0"/>
              <w:marRight w:val="0"/>
              <w:marTop w:val="0"/>
              <w:marBottom w:val="0"/>
              <w:divBdr>
                <w:top w:val="none" w:sz="0" w:space="0" w:color="auto"/>
                <w:left w:val="none" w:sz="0" w:space="0" w:color="auto"/>
                <w:bottom w:val="none" w:sz="0" w:space="0" w:color="auto"/>
                <w:right w:val="none" w:sz="0" w:space="0" w:color="auto"/>
              </w:divBdr>
              <w:divsChild>
                <w:div w:id="1904366919">
                  <w:marLeft w:val="0"/>
                  <w:marRight w:val="0"/>
                  <w:marTop w:val="0"/>
                  <w:marBottom w:val="0"/>
                  <w:divBdr>
                    <w:top w:val="none" w:sz="0" w:space="0" w:color="auto"/>
                    <w:left w:val="none" w:sz="0" w:space="0" w:color="auto"/>
                    <w:bottom w:val="none" w:sz="0" w:space="0" w:color="auto"/>
                    <w:right w:val="none" w:sz="0" w:space="0" w:color="auto"/>
                  </w:divBdr>
                  <w:divsChild>
                    <w:div w:id="1372219549">
                      <w:marLeft w:val="0"/>
                      <w:marRight w:val="0"/>
                      <w:marTop w:val="0"/>
                      <w:marBottom w:val="0"/>
                      <w:divBdr>
                        <w:top w:val="none" w:sz="0" w:space="0" w:color="auto"/>
                        <w:left w:val="none" w:sz="0" w:space="0" w:color="auto"/>
                        <w:bottom w:val="none" w:sz="0" w:space="0" w:color="auto"/>
                        <w:right w:val="none" w:sz="0" w:space="0" w:color="auto"/>
                      </w:divBdr>
                      <w:divsChild>
                        <w:div w:id="1393503964">
                          <w:marLeft w:val="0"/>
                          <w:marRight w:val="0"/>
                          <w:marTop w:val="0"/>
                          <w:marBottom w:val="0"/>
                          <w:divBdr>
                            <w:top w:val="none" w:sz="0" w:space="0" w:color="auto"/>
                            <w:left w:val="none" w:sz="0" w:space="0" w:color="auto"/>
                            <w:bottom w:val="none" w:sz="0" w:space="0" w:color="auto"/>
                            <w:right w:val="none" w:sz="0" w:space="0" w:color="auto"/>
                          </w:divBdr>
                          <w:divsChild>
                            <w:div w:id="57213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28602764">
      <w:bodyDiv w:val="1"/>
      <w:marLeft w:val="0"/>
      <w:marRight w:val="0"/>
      <w:marTop w:val="0"/>
      <w:marBottom w:val="0"/>
      <w:divBdr>
        <w:top w:val="none" w:sz="0" w:space="0" w:color="auto"/>
        <w:left w:val="none" w:sz="0" w:space="0" w:color="auto"/>
        <w:bottom w:val="none" w:sz="0" w:space="0" w:color="auto"/>
        <w:right w:val="none" w:sz="0" w:space="0" w:color="auto"/>
      </w:divBdr>
      <w:divsChild>
        <w:div w:id="1275406045">
          <w:marLeft w:val="0"/>
          <w:marRight w:val="0"/>
          <w:marTop w:val="0"/>
          <w:marBottom w:val="0"/>
          <w:divBdr>
            <w:top w:val="none" w:sz="0" w:space="0" w:color="auto"/>
            <w:left w:val="none" w:sz="0" w:space="0" w:color="auto"/>
            <w:bottom w:val="none" w:sz="0" w:space="0" w:color="auto"/>
            <w:right w:val="none" w:sz="0" w:space="0" w:color="auto"/>
          </w:divBdr>
          <w:divsChild>
            <w:div w:id="1373000245">
              <w:marLeft w:val="0"/>
              <w:marRight w:val="0"/>
              <w:marTop w:val="0"/>
              <w:marBottom w:val="0"/>
              <w:divBdr>
                <w:top w:val="none" w:sz="0" w:space="0" w:color="auto"/>
                <w:left w:val="none" w:sz="0" w:space="0" w:color="auto"/>
                <w:bottom w:val="none" w:sz="0" w:space="0" w:color="auto"/>
                <w:right w:val="none" w:sz="0" w:space="0" w:color="auto"/>
              </w:divBdr>
              <w:divsChild>
                <w:div w:id="871068105">
                  <w:marLeft w:val="0"/>
                  <w:marRight w:val="0"/>
                  <w:marTop w:val="0"/>
                  <w:marBottom w:val="0"/>
                  <w:divBdr>
                    <w:top w:val="none" w:sz="0" w:space="0" w:color="auto"/>
                    <w:left w:val="none" w:sz="0" w:space="0" w:color="auto"/>
                    <w:bottom w:val="none" w:sz="0" w:space="0" w:color="auto"/>
                    <w:right w:val="none" w:sz="0" w:space="0" w:color="auto"/>
                  </w:divBdr>
                  <w:divsChild>
                    <w:div w:id="810175771">
                      <w:marLeft w:val="0"/>
                      <w:marRight w:val="0"/>
                      <w:marTop w:val="0"/>
                      <w:marBottom w:val="0"/>
                      <w:divBdr>
                        <w:top w:val="none" w:sz="0" w:space="0" w:color="auto"/>
                        <w:left w:val="none" w:sz="0" w:space="0" w:color="auto"/>
                        <w:bottom w:val="none" w:sz="0" w:space="0" w:color="auto"/>
                        <w:right w:val="none" w:sz="0" w:space="0" w:color="auto"/>
                      </w:divBdr>
                      <w:divsChild>
                        <w:div w:id="650139892">
                          <w:marLeft w:val="0"/>
                          <w:marRight w:val="0"/>
                          <w:marTop w:val="0"/>
                          <w:marBottom w:val="0"/>
                          <w:divBdr>
                            <w:top w:val="none" w:sz="0" w:space="0" w:color="auto"/>
                            <w:left w:val="none" w:sz="0" w:space="0" w:color="auto"/>
                            <w:bottom w:val="none" w:sz="0" w:space="0" w:color="auto"/>
                            <w:right w:val="none" w:sz="0" w:space="0" w:color="auto"/>
                          </w:divBdr>
                          <w:divsChild>
                            <w:div w:id="16953511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83134894">
      <w:bodyDiv w:val="1"/>
      <w:marLeft w:val="0"/>
      <w:marRight w:val="0"/>
      <w:marTop w:val="0"/>
      <w:marBottom w:val="0"/>
      <w:divBdr>
        <w:top w:val="none" w:sz="0" w:space="0" w:color="auto"/>
        <w:left w:val="none" w:sz="0" w:space="0" w:color="auto"/>
        <w:bottom w:val="none" w:sz="0" w:space="0" w:color="auto"/>
        <w:right w:val="none" w:sz="0" w:space="0" w:color="auto"/>
      </w:divBdr>
    </w:div>
    <w:div w:id="2084595072">
      <w:bodyDiv w:val="1"/>
      <w:marLeft w:val="0"/>
      <w:marRight w:val="0"/>
      <w:marTop w:val="0"/>
      <w:marBottom w:val="0"/>
      <w:divBdr>
        <w:top w:val="none" w:sz="0" w:space="0" w:color="auto"/>
        <w:left w:val="none" w:sz="0" w:space="0" w:color="auto"/>
        <w:bottom w:val="none" w:sz="0" w:space="0" w:color="auto"/>
        <w:right w:val="none" w:sz="0" w:space="0" w:color="auto"/>
      </w:divBdr>
    </w:div>
    <w:div w:id="21374099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memberspage.eesc.europa.eu/members/2027085" TargetMode="External"/><Relationship Id="rId21" Type="http://schemas.openxmlformats.org/officeDocument/2006/relationships/hyperlink" Target="https://memberspage.eesc.europa.eu/members/2038844" TargetMode="External"/><Relationship Id="rId34" Type="http://schemas.openxmlformats.org/officeDocument/2006/relationships/hyperlink" Target="https://eur-lex.europa.eu/legal-content/EN/TXT/PDF/?uri=CELEX%3A32021R2115" TargetMode="External"/><Relationship Id="rId42" Type="http://schemas.openxmlformats.org/officeDocument/2006/relationships/chart" Target="charts/chart10.xml"/><Relationship Id="rId47" Type="http://schemas.openxmlformats.org/officeDocument/2006/relationships/chart" Target="charts/chart15.xml"/><Relationship Id="rId50" Type="http://schemas.openxmlformats.org/officeDocument/2006/relationships/chart" Target="charts/chart18.xml"/><Relationship Id="rId55" Type="http://schemas.openxmlformats.org/officeDocument/2006/relationships/hyperlink" Target="https://www.eesc.europa.eu/en/our-work/opinions-information-reports/opinions/promoting-autonomous-and-sustainable-food-production-strategies-common-agricultural-policy-post-2027" TargetMode="External"/><Relationship Id="rId63" Type="http://schemas.openxmlformats.org/officeDocument/2006/relationships/hyperlink" Target="https://www.eesc.europa.eu/en/our-work/opinions-information-reports/opinions/how-ensure-social-environmental-and-economic-sustainability-eu-agri-food-sector-future-enlargement" TargetMode="External"/><Relationship Id="rId68" Type="http://schemas.openxmlformats.org/officeDocument/2006/relationships/customXml" Target="../customXml/item2.xml"/><Relationship Id="rId7" Type="http://schemas.openxmlformats.org/officeDocument/2006/relationships/settings" Target="settings.xml"/><Relationship Id="rId16" Type="http://schemas.openxmlformats.org/officeDocument/2006/relationships/hyperlink" Target="https://memberspage.eesc.europa.eu/members/2019474" TargetMode="External"/><Relationship Id="rId29" Type="http://schemas.openxmlformats.org/officeDocument/2006/relationships/chart" Target="charts/chart2.xml"/><Relationship Id="rId11" Type="http://schemas.openxmlformats.org/officeDocument/2006/relationships/hyperlink" Target="mailto:Igor.Caldeira@eesc.europa.eu" TargetMode="External"/><Relationship Id="rId24" Type="http://schemas.openxmlformats.org/officeDocument/2006/relationships/hyperlink" Target="https://memberspage.eesc.europa.eu/members/2038807" TargetMode="External"/><Relationship Id="rId32" Type="http://schemas.openxmlformats.org/officeDocument/2006/relationships/hyperlink" Target="https://eur-lex.europa.eu/legal-content/EN/TXT/PDF/?uri=CELEX%3A32021R2115" TargetMode="External"/><Relationship Id="rId37" Type="http://schemas.openxmlformats.org/officeDocument/2006/relationships/chart" Target="charts/chart5.xml"/><Relationship Id="rId40" Type="http://schemas.openxmlformats.org/officeDocument/2006/relationships/chart" Target="charts/chart8.xml"/><Relationship Id="rId45" Type="http://schemas.openxmlformats.org/officeDocument/2006/relationships/chart" Target="charts/chart13.xml"/><Relationship Id="rId53" Type="http://schemas.openxmlformats.org/officeDocument/2006/relationships/chart" Target="charts/chart21.xml"/><Relationship Id="rId58" Type="http://schemas.openxmlformats.org/officeDocument/2006/relationships/hyperlink" Target="https://www.eesc.europa.eu/en/our-work/opinions-information-reports/opinions/eu-long-term-vision-rural-areas" TargetMode="External"/><Relationship Id="rId66"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yperlink" Target="https://www.eesc.europa.eu/en/our-work/opinions-information-reports/opinions/integrated-approach-eus-rural-areas-particular-emphasis-vulnerable-regions-own-initiative-opinion" TargetMode="External"/><Relationship Id="rId19" Type="http://schemas.openxmlformats.org/officeDocument/2006/relationships/hyperlink" Target="https://memberspage.eesc.europa.eu/members/2033076" TargetMode="External"/><Relationship Id="rId14" Type="http://schemas.openxmlformats.org/officeDocument/2006/relationships/header" Target="header1.xml"/><Relationship Id="rId22" Type="http://schemas.openxmlformats.org/officeDocument/2006/relationships/hyperlink" Target="https://memberspage.eesc.europa.eu/members/2038883" TargetMode="External"/><Relationship Id="rId27" Type="http://schemas.openxmlformats.org/officeDocument/2006/relationships/hyperlink" Target="https://memberspage.eesc.europa.eu/members/2031572" TargetMode="External"/><Relationship Id="rId30" Type="http://schemas.openxmlformats.org/officeDocument/2006/relationships/hyperlink" Target="https://eur-lex.europa.eu/legal-content/EN/TXT/PDF/?uri=CELEX%3A32021R2115" TargetMode="External"/><Relationship Id="rId35" Type="http://schemas.openxmlformats.org/officeDocument/2006/relationships/chart" Target="charts/chart3.xml"/><Relationship Id="rId43" Type="http://schemas.openxmlformats.org/officeDocument/2006/relationships/chart" Target="charts/chart11.xml"/><Relationship Id="rId48" Type="http://schemas.openxmlformats.org/officeDocument/2006/relationships/chart" Target="charts/chart16.xml"/><Relationship Id="rId56" Type="http://schemas.openxmlformats.org/officeDocument/2006/relationships/hyperlink" Target="https://www.eesc.europa.eu/en/our-work/opinions-information-reports/opinions/impact-high-energy-prices-agricultural-sector-and-rural-areas" TargetMode="External"/><Relationship Id="rId64" Type="http://schemas.openxmlformats.org/officeDocument/2006/relationships/footer" Target="footer2.xml"/><Relationship Id="rId69" Type="http://schemas.openxmlformats.org/officeDocument/2006/relationships/customXml" Target="../customXml/item3.xml"/><Relationship Id="rId8" Type="http://schemas.openxmlformats.org/officeDocument/2006/relationships/webSettings" Target="webSettings.xml"/><Relationship Id="rId51" Type="http://schemas.openxmlformats.org/officeDocument/2006/relationships/chart" Target="charts/chart19.xml"/><Relationship Id="rId12" Type="http://schemas.openxmlformats.org/officeDocument/2006/relationships/hyperlink" Target="mailto:Myrto.Kolyva@eesc.europa.eu" TargetMode="External"/><Relationship Id="rId17" Type="http://schemas.openxmlformats.org/officeDocument/2006/relationships/hyperlink" Target="https://memberspage.eesc.europa.eu/members/2032935" TargetMode="External"/><Relationship Id="rId25" Type="http://schemas.openxmlformats.org/officeDocument/2006/relationships/hyperlink" Target="https://memberspage.eesc.europa.eu/members?function=MEM&amp;member=2038888" TargetMode="External"/><Relationship Id="rId33" Type="http://schemas.openxmlformats.org/officeDocument/2006/relationships/hyperlink" Target="https://www.agea.gov.it/documents-apigw/documents/d/agea/annual-performance-report-2024-pdf" TargetMode="External"/><Relationship Id="rId38" Type="http://schemas.openxmlformats.org/officeDocument/2006/relationships/chart" Target="charts/chart6.xml"/><Relationship Id="rId46" Type="http://schemas.openxmlformats.org/officeDocument/2006/relationships/chart" Target="charts/chart14.xml"/><Relationship Id="rId59" Type="http://schemas.openxmlformats.org/officeDocument/2006/relationships/hyperlink" Target="https://www.eesc.europa.eu/en/our-work/opinions-information-reports/information-reports/evaluation-caps-impact-territorial-development-rural-areas-information-report" TargetMode="External"/><Relationship Id="rId67" Type="http://schemas.openxmlformats.org/officeDocument/2006/relationships/customXml" Target="../customXml/item1.xml"/><Relationship Id="rId20" Type="http://schemas.openxmlformats.org/officeDocument/2006/relationships/hyperlink" Target="https://memberspage.eesc.europa.eu/members/2033075" TargetMode="External"/><Relationship Id="rId41" Type="http://schemas.openxmlformats.org/officeDocument/2006/relationships/chart" Target="charts/chart9.xml"/><Relationship Id="rId54" Type="http://schemas.openxmlformats.org/officeDocument/2006/relationships/chart" Target="charts/chart22.xml"/><Relationship Id="rId62" Type="http://schemas.openxmlformats.org/officeDocument/2006/relationships/hyperlink" Target="https://www.eesc.europa.eu/en/our-work/opinions-information-reports/opinions/regenerative-agriculture-target-towards-enhancing-sustainable-food-production-supporting-climate-and-biodiversity" TargetMode="External"/><Relationship Id="rId70" Type="http://schemas.openxmlformats.org/officeDocument/2006/relationships/customXml" Target="../customXml/item4.xml"/><Relationship Id="rId6" Type="http://schemas.openxmlformats.org/officeDocument/2006/relationships/styles" Target="styles.xml"/><Relationship Id="rId15" Type="http://schemas.openxmlformats.org/officeDocument/2006/relationships/footer" Target="footer1.xml"/><Relationship Id="rId23" Type="http://schemas.openxmlformats.org/officeDocument/2006/relationships/hyperlink" Target="https://memberspage.eesc.europa.eu/members/2035557" TargetMode="External"/><Relationship Id="rId28" Type="http://schemas.openxmlformats.org/officeDocument/2006/relationships/chart" Target="charts/chart1.xml"/><Relationship Id="rId36" Type="http://schemas.openxmlformats.org/officeDocument/2006/relationships/chart" Target="charts/chart4.xml"/><Relationship Id="rId49" Type="http://schemas.openxmlformats.org/officeDocument/2006/relationships/chart" Target="charts/chart17.xml"/><Relationship Id="rId57" Type="http://schemas.openxmlformats.org/officeDocument/2006/relationships/hyperlink" Target="https://www.eesc.europa.eu/en/our-work/opinions-information-reports/opinions/cap-simplification-package" TargetMode="External"/><Relationship Id="rId10" Type="http://schemas.openxmlformats.org/officeDocument/2006/relationships/endnotes" Target="endnotes.xml"/><Relationship Id="rId31" Type="http://schemas.openxmlformats.org/officeDocument/2006/relationships/hyperlink" Target="https://www.bmluk.gv.at/dam/jcr:7db5dc43-495d-4156-8c60-3f90112e49db/AT_Leistungsbericht_2023_Validiert_nach_techn_Korrektur.pdf" TargetMode="External"/><Relationship Id="rId44" Type="http://schemas.openxmlformats.org/officeDocument/2006/relationships/chart" Target="charts/chart12.xml"/><Relationship Id="rId52" Type="http://schemas.openxmlformats.org/officeDocument/2006/relationships/chart" Target="charts/chart20.xml"/><Relationship Id="rId60" Type="http://schemas.openxmlformats.org/officeDocument/2006/relationships/hyperlink" Target="https://www.eesc.europa.eu/en/our-work/opinions-information-reports/information-reports/evaluation-impact-cap-generational-renewal" TargetMode="External"/><Relationship Id="rId65" Type="http://schemas.openxmlformats.org/officeDocument/2006/relationships/fontTable" Target="fontTable.xml"/><Relationship Id="rId9" Type="http://schemas.openxmlformats.org/officeDocument/2006/relationships/footnotes" Target="footnotes.xml"/><Relationship Id="rId13" Type="http://schemas.openxmlformats.org/officeDocument/2006/relationships/image" Target="media/image1.png"/><Relationship Id="rId18" Type="http://schemas.openxmlformats.org/officeDocument/2006/relationships/hyperlink" Target="https://memberspage.eesc.europa.eu/members/2021345" TargetMode="External"/><Relationship Id="rId39" Type="http://schemas.openxmlformats.org/officeDocument/2006/relationships/chart" Target="charts/chart7.xml"/></Relationships>
</file>

<file path=word/_rels/footnotes.xml.rels><?xml version="1.0" encoding="UTF-8" standalone="yes"?>
<Relationships xmlns="http://schemas.openxmlformats.org/package/2006/relationships"><Relationship Id="rId13" Type="http://schemas.openxmlformats.org/officeDocument/2006/relationships/hyperlink" Target="https://agriculture.ec.europa.eu/system/files/2023-06/approved-28-cap-strategic-plans-2023-27.pdf" TargetMode="External"/><Relationship Id="rId18" Type="http://schemas.openxmlformats.org/officeDocument/2006/relationships/hyperlink" Target="https://www.bmluk.gv.at/dam/jcr:eea072e5-2341-4834-89da-243f20e901bf/GAP_Leistungsbericht%202024%20final.pdf" TargetMode="External"/><Relationship Id="rId26" Type="http://schemas.openxmlformats.org/officeDocument/2006/relationships/hyperlink" Target="https://agriculture.ec.europa.eu/system/files/2023-06/approved-28-cap-strategic-plans-2023-27.pdf" TargetMode="External"/><Relationship Id="rId39" Type="http://schemas.openxmlformats.org/officeDocument/2006/relationships/hyperlink" Target="https://agriculture.ec.europa.eu/document/download/0c93098c-927c-4691-8c4d-8225fa5dfde5_en?filename=csp-at-a-glance-romania_en.pdf" TargetMode="External"/><Relationship Id="rId3" Type="http://schemas.openxmlformats.org/officeDocument/2006/relationships/hyperlink" Target="https://www.europarl.europa.eu/factsheets/en/sheet/106/financing-of-the-cap-facts-and-figures" TargetMode="External"/><Relationship Id="rId21" Type="http://schemas.openxmlformats.org/officeDocument/2006/relationships/hyperlink" Target="https://agridata.ec.europa.eu/extensions/CountryFactsheets/CountryFactsheets.html?memberstate=Italy" TargetMode="External"/><Relationship Id="rId34" Type="http://schemas.openxmlformats.org/officeDocument/2006/relationships/hyperlink" Target="https://agriculture.ec.europa.eu/document/download/0c93098c-927c-4691-8c4d-8225fa5dfde5_en?filename=csp-at-a-glance-romania_en.pdf" TargetMode="External"/><Relationship Id="rId42" Type="http://schemas.openxmlformats.org/officeDocument/2006/relationships/hyperlink" Target="https://eu-cap-network.ec.europa.eu/publications/cap-strategic-plan-factsheet-romania_en" TargetMode="External"/><Relationship Id="rId47" Type="http://schemas.openxmlformats.org/officeDocument/2006/relationships/hyperlink" Target="https://agriculture.ec.europa.eu/system/files/2023-06/approved-28-cap-strategic-plans-2023-27.pdf" TargetMode="External"/><Relationship Id="rId50" Type="http://schemas.openxmlformats.org/officeDocument/2006/relationships/hyperlink" Target="https://www.madr.ro/planul-national-strategic-pac-post-2020/implementare-ps-pac-2023-2027/raport-anual-ps-pac-2023-2027.html" TargetMode="External"/><Relationship Id="rId7" Type="http://schemas.openxmlformats.org/officeDocument/2006/relationships/hyperlink" Target="https://agriculture.ec.europa.eu/cap-my-country/cap-strategic-plans/austria_en" TargetMode="External"/><Relationship Id="rId12" Type="http://schemas.openxmlformats.org/officeDocument/2006/relationships/hyperlink" Target="https://agriculture.ec.europa.eu/document/download/cef3e8e8-fea2-47f1-af28-6c0649656d7e_en?filename=csp-at-a-glance-austria_en.pdf" TargetMode="External"/><Relationship Id="rId17" Type="http://schemas.openxmlformats.org/officeDocument/2006/relationships/hyperlink" Target="https://agriculture.ec.europa.eu/system/files/2023-06/approved-28-cap-strategic-plans-2023-27.pdf" TargetMode="External"/><Relationship Id="rId25" Type="http://schemas.openxmlformats.org/officeDocument/2006/relationships/hyperlink" Target="https://agriculture.ec.europa.eu/system/files/2024-01/csp-at-a-glance-italy_en.pdf" TargetMode="External"/><Relationship Id="rId33" Type="http://schemas.openxmlformats.org/officeDocument/2006/relationships/hyperlink" Target="https://agriculture.ec.europa.eu/cap-my-country/cap-strategic-plans/romania_en" TargetMode="External"/><Relationship Id="rId38" Type="http://schemas.openxmlformats.org/officeDocument/2006/relationships/hyperlink" Target="https://eu-cap-network.ec.europa.eu/publications/cap-strategic-plan-factsheet-romania_en" TargetMode="External"/><Relationship Id="rId46" Type="http://schemas.openxmlformats.org/officeDocument/2006/relationships/hyperlink" Target="https://agriculture.ec.europa.eu/document/download/0c93098c-927c-4691-8c4d-8225fa5dfde5_en?filename=csp-at-a-glance-romania_en.pdf" TargetMode="External"/><Relationship Id="rId2" Type="http://schemas.openxmlformats.org/officeDocument/2006/relationships/hyperlink" Target="https://commission.europa.eu/document/download/88ebf8bb-79c1-4cf2-975b-c643dcc766f8_en?filename=BRT-2023-%09Chapter%206-How%20to%20carry%20out%20an%20evaluation%20and%20a%20fitness%20check_0.pdf" TargetMode="External"/><Relationship Id="rId16" Type="http://schemas.openxmlformats.org/officeDocument/2006/relationships/hyperlink" Target="https://eu-cap-network.ec.europa.eu/publications/cap-strategic-plan-factsheet-austria_en" TargetMode="External"/><Relationship Id="rId20" Type="http://schemas.openxmlformats.org/officeDocument/2006/relationships/hyperlink" Target="https://agriculture.ec.europa.eu/document/download/34058aa4-eee5-4579-99af-0e7c100d40ba_en?filename=csp-at-a-glance-italy_en.pdf" TargetMode="External"/><Relationship Id="rId29" Type="http://schemas.openxmlformats.org/officeDocument/2006/relationships/hyperlink" Target="https://eu-cap-network.ec.europa.eu/publications/cap-strategic-plan-factsheet-italy_en" TargetMode="External"/><Relationship Id="rId41" Type="http://schemas.openxmlformats.org/officeDocument/2006/relationships/hyperlink" Target="https://agriculture.ec.europa.eu/document/download/0c93098c-927c-4691-8c4d-8225fa5dfde5_en?filename=csp-at-a-glance-romania_en.pdf" TargetMode="External"/><Relationship Id="rId1" Type="http://schemas.openxmlformats.org/officeDocument/2006/relationships/hyperlink" Target="https://commission.europa.eu/document/download/d0bbd77f-bee5-4ee5-b5c4-6110c7605476_en?filename=swd2021_305_en.pdf" TargetMode="External"/><Relationship Id="rId6" Type="http://schemas.openxmlformats.org/officeDocument/2006/relationships/hyperlink" Target="https://www.bmluk.gv.at/dam/jcr:7db5dc43-495d-4156-8c60-3f90112e49db/AT_Leistungsbericht_2023_Validiert_nach_techn_Korrektur.pdf" TargetMode="External"/><Relationship Id="rId11" Type="http://schemas.openxmlformats.org/officeDocument/2006/relationships/hyperlink" Target="https://www.bmluk.gv.at/service/publikationen/landwirtschaft/info-fuer-buergerinnen-und-buerger-gemeinsame-agrarpolitik-in-oesterreich-umsetzung-2024.html" TargetMode="External"/><Relationship Id="rId24" Type="http://schemas.openxmlformats.org/officeDocument/2006/relationships/hyperlink" Target="https://agriculture.ec.europa.eu/system/files/2023-06/approved-28-cap-strategic-plans-2023-27.pdf" TargetMode="External"/><Relationship Id="rId32" Type="http://schemas.openxmlformats.org/officeDocument/2006/relationships/hyperlink" Target="https://www.agea.gov.it/documents-apigw/documents/d/agea/annual-performance-report-2024-pdf" TargetMode="External"/><Relationship Id="rId37" Type="http://schemas.openxmlformats.org/officeDocument/2006/relationships/hyperlink" Target="https://agriculture.ec.europa.eu/document/download/0c93098c-927c-4691-8c4d-8225fa5dfde5_en?filename=csp-at-a-glance-romania_en.pdf" TargetMode="External"/><Relationship Id="rId40" Type="http://schemas.openxmlformats.org/officeDocument/2006/relationships/hyperlink" Target="https://agriculture.ec.europa.eu/system/files/2023-06/approved-28-cap-strategic-plans-2023-27.pdf" TargetMode="External"/><Relationship Id="rId45" Type="http://schemas.openxmlformats.org/officeDocument/2006/relationships/hyperlink" Target="https://agriculture.ec.europa.eu/system/files/2023-06/approved-28-cap-strategic-plans-2023-27.pdf" TargetMode="External"/><Relationship Id="rId5" Type="http://schemas.openxmlformats.org/officeDocument/2006/relationships/hyperlink" Target="https://eu-cap-network.ec.europa.eu/sites/default/files/publications/2025-05/eu-cap-network-report-study-on-simplification.pdf" TargetMode="External"/><Relationship Id="rId15" Type="http://schemas.openxmlformats.org/officeDocument/2006/relationships/hyperlink" Target="https://agriculture.ec.europa.eu/document/download/cef3e8e8-fea2-47f1-af28-6c0649656d7e_en?filename=csp-at-a-glance-austria_en.pdf" TargetMode="External"/><Relationship Id="rId23" Type="http://schemas.openxmlformats.org/officeDocument/2006/relationships/hyperlink" Target="https://agriculture.ec.europa.eu/document/download/34058aa4-eee5-4579-99af-0e7c100d40ba_en?filename=csp-at-a-glance-italy_en.pdf" TargetMode="External"/><Relationship Id="rId28" Type="http://schemas.openxmlformats.org/officeDocument/2006/relationships/hyperlink" Target="https://agriculture.ec.europa.eu/system/files/2023-06/approved-28-cap-strategic-plans-2023-27.pdf" TargetMode="External"/><Relationship Id="rId36" Type="http://schemas.openxmlformats.org/officeDocument/2006/relationships/hyperlink" Target="https://agriculture.ec.europa.eu/system/files/2023-06/approved-28-cap-strategic-plans-2023-27.pdf" TargetMode="External"/><Relationship Id="rId49" Type="http://schemas.openxmlformats.org/officeDocument/2006/relationships/hyperlink" Target="https://agriculture.ec.europa.eu/document/download/0c93098c-927c-4691-8c4d-8225fa5dfde5_en?filename=csp-at-a-glance-romania_en.pdf" TargetMode="External"/><Relationship Id="rId10" Type="http://schemas.openxmlformats.org/officeDocument/2006/relationships/hyperlink" Target="https://www.bmluk.gv.at/dam/jcr:f64398d3-03dd-4505-ab7d-2a4ad33c6610/BML-0002_GAP-Strategieplan_%C3%96sterreich_2023-2027_EN_v6_BF.pdf" TargetMode="External"/><Relationship Id="rId19" Type="http://schemas.openxmlformats.org/officeDocument/2006/relationships/hyperlink" Target="https://agriculture.ec.europa.eu/cap-my-country/cap-strategic-plans/italy_en" TargetMode="External"/><Relationship Id="rId31" Type="http://schemas.openxmlformats.org/officeDocument/2006/relationships/hyperlink" Target="https://agriculture.ec.europa.eu/system/files/2024-01/csp-at-a-glance-italy_en.pdf" TargetMode="External"/><Relationship Id="rId44" Type="http://schemas.openxmlformats.org/officeDocument/2006/relationships/hyperlink" Target="https://eu-cap-network.ec.europa.eu/publications/cap-strategic-plan-factsheet-romania_en" TargetMode="External"/><Relationship Id="rId4" Type="http://schemas.openxmlformats.org/officeDocument/2006/relationships/hyperlink" Target="https://eur-lex.europa.eu/legal-content/EN/TXT/PDF/?uri=CELEX%3A32021R2115" TargetMode="External"/><Relationship Id="rId9" Type="http://schemas.openxmlformats.org/officeDocument/2006/relationships/hyperlink" Target="https://agriculture.ec.europa.eu/document/download/cef3e8e8-fea2-47f1-af28-6c0649656d7e_en?filename=csp-at-a-glance-austria_en.pdf" TargetMode="External"/><Relationship Id="rId14" Type="http://schemas.openxmlformats.org/officeDocument/2006/relationships/hyperlink" Target="https://agriculture.ec.europa.eu/system/files/2023-06/approved-28-cap-strategic-plans-2023-27.pdf" TargetMode="External"/><Relationship Id="rId22" Type="http://schemas.openxmlformats.org/officeDocument/2006/relationships/hyperlink" Target="https://agriculture.ec.europa.eu/system/files/2023-06/approved-28-cap-strategic-plans-2023-27.pdf" TargetMode="External"/><Relationship Id="rId27" Type="http://schemas.openxmlformats.org/officeDocument/2006/relationships/hyperlink" Target="https://agriculture.ec.europa.eu/system/files/2024-01/csp-at-a-glance-italy_en.pdf" TargetMode="External"/><Relationship Id="rId30" Type="http://schemas.openxmlformats.org/officeDocument/2006/relationships/hyperlink" Target="https://agriculture.ec.europa.eu/system/files/2023-06/approved-28-cap-strategic-plans-2023-27.pdf" TargetMode="External"/><Relationship Id="rId35" Type="http://schemas.openxmlformats.org/officeDocument/2006/relationships/hyperlink" Target="https://agriculture.ec.europa.eu/document/download/0c93098c-927c-4691-8c4d-8225fa5dfde5_en?filename=csp-at-a-glance-romania_en.pdf" TargetMode="External"/><Relationship Id="rId43" Type="http://schemas.openxmlformats.org/officeDocument/2006/relationships/hyperlink" Target="https://agriculture.ec.europa.eu/system/files/2023-06/approved-28-cap-strategic-plans-2023-27.pdf" TargetMode="External"/><Relationship Id="rId48" Type="http://schemas.openxmlformats.org/officeDocument/2006/relationships/hyperlink" Target="https://agriculture.ec.europa.eu/document/download/0c93098c-927c-4691-8c4d-8225fa5dfde5_en?filename=csp-at-a-glance-romania_en.pdf" TargetMode="External"/><Relationship Id="rId8" Type="http://schemas.openxmlformats.org/officeDocument/2006/relationships/hyperlink" Target="https://www.bmluk.gv.at/dam/jcr:284aca02-474b-49c9-9d7c-291486deab8c/Web_Broschuere_BuergerInneninfo_A4_240321_V6_barrierefrei.pdf"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eesccor-my.sharepoint.com/personal/lilla_szabo_eesc_europa_eu/Documents/Microsoft%20Teams%20Chat%20Files/Results_NAT968_UPDATED.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eesccor-my.sharepoint.com/personal/lilla_szabo_eesc_europa_eu/Documents/Microsoft%20Teams%20Chat%20Files/Results_NAT968_UPDATED.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vpedj\Desktop\copycoswwdepy%20(version%201).xlsb.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vpedj\AppData\Local\Temp\Results_NAT968_UPDATED%20(version%201).xlsb"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vpedj\AppData\Local\Temp\Results_NAT968_UPDATED%20(version%201).xlsb"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https://eesccor-my.sharepoint.com/personal/lilla_szabo_eesc_europa_eu/Documents/Microsoft%20Teams%20Chat%20Files/Results_NAT968_UPDATED.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C:\Users\lisza\Desktop\Results_NAT968_UPDATED.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C:\Users\lisza\Desktop\Results_NAT968_UPDATED.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https://eesccor-my.sharepoint.com/personal/lilla_szabo_eesc_europa_eu/Documents/Microsoft%20Teams%20Chat%20Files/Results_NAT968_UPDATED.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ces-cdr.eu.int\dfs\shr-dirb-fsa-cese\EVALUATIONS\EVALUATIONS%202026-2027\NAT968%20CAP%20Interim%20Evaluation\Technical%20Annex\Questionnaire%20results\CAP_Graphs_Excel.xlsx" TargetMode="External"/><Relationship Id="rId2" Type="http://schemas.microsoft.com/office/2011/relationships/chartColorStyle" Target="colors22.xml"/><Relationship Id="rId1" Type="http://schemas.microsoft.com/office/2011/relationships/chartStyle" Target="style2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latin typeface="Times New Roman" panose="02020603050405020304" pitchFamily="18" charset="0"/>
                <a:cs typeface="Times New Roman" panose="02020603050405020304" pitchFamily="18" charset="0"/>
              </a:rPr>
              <a:t>Who does your</a:t>
            </a:r>
            <a:r>
              <a:rPr lang="en-GB" sz="1200" baseline="0">
                <a:latin typeface="Times New Roman" panose="02020603050405020304" pitchFamily="18" charset="0"/>
                <a:cs typeface="Times New Roman" panose="02020603050405020304" pitchFamily="18" charset="0"/>
              </a:rPr>
              <a:t> organisation represent?</a:t>
            </a:r>
            <a:endParaRPr lang="en-GB" sz="1200">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1"/>
          <c:order val="1"/>
          <c:spPr>
            <a:solidFill>
              <a:schemeClr val="accent2"/>
            </a:solidFill>
            <a:ln>
              <a:noFill/>
            </a:ln>
            <a:effectLst/>
          </c:spPr>
          <c:invertIfNegative val="0"/>
          <c:dPt>
            <c:idx val="0"/>
            <c:invertIfNegative val="0"/>
            <c:bubble3D val="0"/>
            <c:spPr>
              <a:solidFill>
                <a:srgbClr val="006164"/>
              </a:solidFill>
              <a:ln>
                <a:noFill/>
              </a:ln>
              <a:effectLst/>
            </c:spPr>
            <c:extLst>
              <c:ext xmlns:c16="http://schemas.microsoft.com/office/drawing/2014/chart" uri="{C3380CC4-5D6E-409C-BE32-E72D297353CC}">
                <c16:uniqueId val="{00000001-370F-4EB0-8954-9947AE8019D1}"/>
              </c:ext>
            </c:extLst>
          </c:dPt>
          <c:dPt>
            <c:idx val="1"/>
            <c:invertIfNegative val="0"/>
            <c:bubble3D val="0"/>
            <c:spPr>
              <a:solidFill>
                <a:srgbClr val="006164"/>
              </a:solidFill>
              <a:ln>
                <a:noFill/>
              </a:ln>
              <a:effectLst/>
            </c:spPr>
            <c:extLst>
              <c:ext xmlns:c16="http://schemas.microsoft.com/office/drawing/2014/chart" uri="{C3380CC4-5D6E-409C-BE32-E72D297353CC}">
                <c16:uniqueId val="{00000003-370F-4EB0-8954-9947AE8019D1}"/>
              </c:ext>
            </c:extLst>
          </c:dPt>
          <c:dPt>
            <c:idx val="2"/>
            <c:invertIfNegative val="0"/>
            <c:bubble3D val="0"/>
            <c:spPr>
              <a:solidFill>
                <a:srgbClr val="006164"/>
              </a:solidFill>
              <a:ln>
                <a:noFill/>
              </a:ln>
              <a:effectLst/>
            </c:spPr>
            <c:extLst>
              <c:ext xmlns:c16="http://schemas.microsoft.com/office/drawing/2014/chart" uri="{C3380CC4-5D6E-409C-BE32-E72D297353CC}">
                <c16:uniqueId val="{00000005-370F-4EB0-8954-9947AE8019D1}"/>
              </c:ext>
            </c:extLst>
          </c:dPt>
          <c:dPt>
            <c:idx val="3"/>
            <c:invertIfNegative val="0"/>
            <c:bubble3D val="0"/>
            <c:spPr>
              <a:solidFill>
                <a:srgbClr val="006164"/>
              </a:solidFill>
              <a:ln>
                <a:noFill/>
              </a:ln>
              <a:effectLst/>
            </c:spPr>
            <c:extLst>
              <c:ext xmlns:c16="http://schemas.microsoft.com/office/drawing/2014/chart" uri="{C3380CC4-5D6E-409C-BE32-E72D297353CC}">
                <c16:uniqueId val="{00000007-370F-4EB0-8954-9947AE8019D1}"/>
              </c:ext>
            </c:extLst>
          </c:dPt>
          <c:dPt>
            <c:idx val="4"/>
            <c:invertIfNegative val="0"/>
            <c:bubble3D val="0"/>
            <c:spPr>
              <a:solidFill>
                <a:srgbClr val="006164"/>
              </a:solidFill>
              <a:ln>
                <a:noFill/>
              </a:ln>
              <a:effectLst/>
            </c:spPr>
            <c:extLst>
              <c:ext xmlns:c16="http://schemas.microsoft.com/office/drawing/2014/chart" uri="{C3380CC4-5D6E-409C-BE32-E72D297353CC}">
                <c16:uniqueId val="{00000009-370F-4EB0-8954-9947AE8019D1}"/>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Content!$A$3:$A$7</c:f>
              <c:strCache>
                <c:ptCount val="5"/>
                <c:pt idx="0">
                  <c:v>Workers' organisations (national trade unions, confederations, sectoral federations)</c:v>
                </c:pt>
                <c:pt idx="1">
                  <c:v>Business organisations</c:v>
                </c:pt>
                <c:pt idx="2">
                  <c:v>Public authority</c:v>
                </c:pt>
                <c:pt idx="3">
                  <c:v>Civil society organisations (e.g., environmental, rural development, social economy)</c:v>
                </c:pt>
                <c:pt idx="4">
                  <c:v>Farm organisations</c:v>
                </c:pt>
              </c:strCache>
            </c:strRef>
          </c:cat>
          <c:val>
            <c:numRef>
              <c:f>Content!$C$3:$C$7</c:f>
              <c:numCache>
                <c:formatCode>General</c:formatCode>
                <c:ptCount val="5"/>
                <c:pt idx="0">
                  <c:v>7</c:v>
                </c:pt>
                <c:pt idx="1">
                  <c:v>18</c:v>
                </c:pt>
                <c:pt idx="2">
                  <c:v>18</c:v>
                </c:pt>
                <c:pt idx="3">
                  <c:v>20</c:v>
                </c:pt>
                <c:pt idx="4">
                  <c:v>85</c:v>
                </c:pt>
              </c:numCache>
            </c:numRef>
          </c:val>
          <c:extLst>
            <c:ext xmlns:c16="http://schemas.microsoft.com/office/drawing/2014/chart" uri="{C3380CC4-5D6E-409C-BE32-E72D297353CC}">
              <c16:uniqueId val="{0000000A-370F-4EB0-8954-9947AE8019D1}"/>
            </c:ext>
          </c:extLst>
        </c:ser>
        <c:dLbls>
          <c:dLblPos val="outEnd"/>
          <c:showLegendKey val="0"/>
          <c:showVal val="1"/>
          <c:showCatName val="0"/>
          <c:showSerName val="0"/>
          <c:showPercent val="0"/>
          <c:showBubbleSize val="0"/>
        </c:dLbls>
        <c:gapWidth val="182"/>
        <c:axId val="563157408"/>
        <c:axId val="563150208"/>
        <c:extLst>
          <c:ext xmlns:c15="http://schemas.microsoft.com/office/drawing/2012/chart" uri="{02D57815-91ED-43cb-92C2-25804820EDAC}">
            <c15:filteredBarSeries>
              <c15: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Content!$A$3:$A$7</c15:sqref>
                        </c15:formulaRef>
                      </c:ext>
                    </c:extLst>
                    <c:strCache>
                      <c:ptCount val="5"/>
                      <c:pt idx="0">
                        <c:v>Workers' organisations (national trade unions, confederations, sectoral federations)</c:v>
                      </c:pt>
                      <c:pt idx="1">
                        <c:v>Business organisations</c:v>
                      </c:pt>
                      <c:pt idx="2">
                        <c:v>Public authority</c:v>
                      </c:pt>
                      <c:pt idx="3">
                        <c:v>Civil society organisations (e.g., environmental, rural development, social economy)</c:v>
                      </c:pt>
                      <c:pt idx="4">
                        <c:v>Farm organisations</c:v>
                      </c:pt>
                    </c:strCache>
                  </c:strRef>
                </c:cat>
                <c:val>
                  <c:numRef>
                    <c:extLst>
                      <c:ext uri="{02D57815-91ED-43cb-92C2-25804820EDAC}">
                        <c15:formulaRef>
                          <c15:sqref>Content!$B$3:$B$7</c15:sqref>
                        </c15:formulaRef>
                      </c:ext>
                    </c:extLst>
                    <c:numCache>
                      <c:formatCode>General</c:formatCode>
                      <c:ptCount val="5"/>
                    </c:numCache>
                  </c:numRef>
                </c:val>
                <c:extLst>
                  <c:ext xmlns:c16="http://schemas.microsoft.com/office/drawing/2014/chart" uri="{C3380CC4-5D6E-409C-BE32-E72D297353CC}">
                    <c16:uniqueId val="{0000000B-370F-4EB0-8954-9947AE8019D1}"/>
                  </c:ext>
                </c:extLst>
              </c15:ser>
            </c15:filteredBarSeries>
            <c15:filteredBarSeries>
              <c15:ser>
                <c:idx val="2"/>
                <c:order val="2"/>
                <c:spPr>
                  <a:solidFill>
                    <a:schemeClr val="accent3"/>
                  </a:solidFill>
                  <a:ln>
                    <a:noFill/>
                  </a:ln>
                  <a:effectLst/>
                </c:spPr>
                <c:invertIfNegative val="0"/>
                <c:dLbls>
                  <c:delete val="1"/>
                </c:dLbls>
                <c:cat>
                  <c:strRef>
                    <c:extLst xmlns:c15="http://schemas.microsoft.com/office/drawing/2012/chart">
                      <c:ext xmlns:c15="http://schemas.microsoft.com/office/drawing/2012/chart" uri="{02D57815-91ED-43cb-92C2-25804820EDAC}">
                        <c15:formulaRef>
                          <c15:sqref>Content!$A$3:$A$7</c15:sqref>
                        </c15:formulaRef>
                      </c:ext>
                    </c:extLst>
                    <c:strCache>
                      <c:ptCount val="5"/>
                      <c:pt idx="0">
                        <c:v>Workers' organisations (national trade unions, confederations, sectoral federations)</c:v>
                      </c:pt>
                      <c:pt idx="1">
                        <c:v>Business organisations</c:v>
                      </c:pt>
                      <c:pt idx="2">
                        <c:v>Public authority</c:v>
                      </c:pt>
                      <c:pt idx="3">
                        <c:v>Civil society organisations (e.g., environmental, rural development, social economy)</c:v>
                      </c:pt>
                      <c:pt idx="4">
                        <c:v>Farm organisations</c:v>
                      </c:pt>
                    </c:strCache>
                  </c:strRef>
                </c:cat>
                <c:val>
                  <c:numRef>
                    <c:extLst xmlns:c15="http://schemas.microsoft.com/office/drawing/2012/chart">
                      <c:ext xmlns:c15="http://schemas.microsoft.com/office/drawing/2012/chart" uri="{02D57815-91ED-43cb-92C2-25804820EDAC}">
                        <c15:formulaRef>
                          <c15:sqref>Content!$D$3:$D$7</c15:sqref>
                        </c15:formulaRef>
                      </c:ext>
                    </c:extLst>
                    <c:numCache>
                      <c:formatCode>0.000%</c:formatCode>
                      <c:ptCount val="5"/>
                      <c:pt idx="0">
                        <c:v>4.72972972972973E-2</c:v>
                      </c:pt>
                      <c:pt idx="1">
                        <c:v>0.12162162162162163</c:v>
                      </c:pt>
                      <c:pt idx="2">
                        <c:v>0.12162162162162163</c:v>
                      </c:pt>
                      <c:pt idx="3">
                        <c:v>0.13513513513513514</c:v>
                      </c:pt>
                      <c:pt idx="4">
                        <c:v>0.57432432432432434</c:v>
                      </c:pt>
                    </c:numCache>
                  </c:numRef>
                </c:val>
                <c:extLst xmlns:c15="http://schemas.microsoft.com/office/drawing/2012/chart">
                  <c:ext xmlns:c16="http://schemas.microsoft.com/office/drawing/2014/chart" uri="{C3380CC4-5D6E-409C-BE32-E72D297353CC}">
                    <c16:uniqueId val="{0000000C-370F-4EB0-8954-9947AE8019D1}"/>
                  </c:ext>
                </c:extLst>
              </c15:ser>
            </c15:filteredBarSeries>
          </c:ext>
        </c:extLst>
      </c:barChart>
      <c:catAx>
        <c:axId val="5631574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3150208"/>
        <c:crosses val="autoZero"/>
        <c:auto val="1"/>
        <c:lblAlgn val="ctr"/>
        <c:lblOffset val="100"/>
        <c:noMultiLvlLbl val="0"/>
      </c:catAx>
      <c:valAx>
        <c:axId val="56315020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315740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latin typeface="Times New Roman" panose="02020603050405020304" pitchFamily="18" charset="0"/>
                <a:cs typeface="Times New Roman" panose="02020603050405020304" pitchFamily="18" charset="0"/>
              </a:rPr>
              <a:t>In which EU Member</a:t>
            </a:r>
            <a:r>
              <a:rPr lang="en-GB" sz="1200" baseline="0">
                <a:latin typeface="Times New Roman" panose="02020603050405020304" pitchFamily="18" charset="0"/>
                <a:cs typeface="Times New Roman" panose="02020603050405020304" pitchFamily="18" charset="0"/>
              </a:rPr>
              <a:t> State is your organisation based?</a:t>
            </a:r>
            <a:endParaRPr lang="en-GB" sz="1200">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1"/>
          <c:order val="1"/>
          <c:spPr>
            <a:solidFill>
              <a:srgbClr val="006164"/>
            </a:solidFill>
            <a:ln>
              <a:noFill/>
            </a:ln>
            <a:effectLst/>
          </c:spPr>
          <c:invertIfNegative val="0"/>
          <c:dLbls>
            <c:dLbl>
              <c:idx val="0"/>
              <c:layout>
                <c:manualLayout>
                  <c:x val="0"/>
                  <c:y val="-0.3240740740740740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6BA-4756-A2FF-897B09AE6E0F}"/>
                </c:ext>
              </c:extLst>
            </c:dLbl>
            <c:dLbl>
              <c:idx val="1"/>
              <c:layout>
                <c:manualLayout>
                  <c:x val="-5.0925337632079971E-17"/>
                  <c:y val="-0.24074074074074084"/>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6BA-4756-A2FF-897B09AE6E0F}"/>
                </c:ext>
              </c:extLst>
            </c:dLbl>
            <c:dLbl>
              <c:idx val="2"/>
              <c:layout>
                <c:manualLayout>
                  <c:x val="2.777777777777676E-3"/>
                  <c:y val="-0.1990740740740740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6BA-4756-A2FF-897B09AE6E0F}"/>
                </c:ext>
              </c:extLst>
            </c:dLbl>
            <c:dLbl>
              <c:idx val="3"/>
              <c:layout>
                <c:manualLayout>
                  <c:x val="-5.5555555555556572E-3"/>
                  <c:y val="-0.1296296296296296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6BA-4756-A2FF-897B09AE6E0F}"/>
                </c:ext>
              </c:extLst>
            </c:dLbl>
            <c:dLbl>
              <c:idx val="4"/>
              <c:layout>
                <c:manualLayout>
                  <c:x val="-1.0185067526415994E-16"/>
                  <c:y val="-0.1296296296296296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6BA-4756-A2FF-897B09AE6E0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Content!$A$34:$A$38</c:f>
              <c:strCache>
                <c:ptCount val="5"/>
                <c:pt idx="0">
                  <c:v>Ireland</c:v>
                </c:pt>
                <c:pt idx="1">
                  <c:v>Austria</c:v>
                </c:pt>
                <c:pt idx="2">
                  <c:v>Spain</c:v>
                </c:pt>
                <c:pt idx="3">
                  <c:v>Italy</c:v>
                </c:pt>
                <c:pt idx="4">
                  <c:v>Romania</c:v>
                </c:pt>
              </c:strCache>
            </c:strRef>
          </c:cat>
          <c:val>
            <c:numRef>
              <c:f>Content!$C$34:$C$38</c:f>
              <c:numCache>
                <c:formatCode>General</c:formatCode>
                <c:ptCount val="5"/>
                <c:pt idx="0">
                  <c:v>54</c:v>
                </c:pt>
                <c:pt idx="1">
                  <c:v>36</c:v>
                </c:pt>
                <c:pt idx="2">
                  <c:v>28</c:v>
                </c:pt>
                <c:pt idx="3">
                  <c:v>15</c:v>
                </c:pt>
                <c:pt idx="4">
                  <c:v>15</c:v>
                </c:pt>
              </c:numCache>
            </c:numRef>
          </c:val>
          <c:extLst>
            <c:ext xmlns:c16="http://schemas.microsoft.com/office/drawing/2014/chart" uri="{C3380CC4-5D6E-409C-BE32-E72D297353CC}">
              <c16:uniqueId val="{00000005-86BA-4756-A2FF-897B09AE6E0F}"/>
            </c:ext>
          </c:extLst>
        </c:ser>
        <c:dLbls>
          <c:dLblPos val="ctr"/>
          <c:showLegendKey val="0"/>
          <c:showVal val="1"/>
          <c:showCatName val="0"/>
          <c:showSerName val="0"/>
          <c:showPercent val="0"/>
          <c:showBubbleSize val="0"/>
        </c:dLbls>
        <c:gapWidth val="150"/>
        <c:overlap val="100"/>
        <c:axId val="923357424"/>
        <c:axId val="923358384"/>
        <c:extLst>
          <c:ext xmlns:c15="http://schemas.microsoft.com/office/drawing/2012/chart" uri="{02D57815-91ED-43cb-92C2-25804820EDAC}">
            <c15:filteredBarSeries>
              <c15: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Content!$A$34:$A$38</c15:sqref>
                        </c15:formulaRef>
                      </c:ext>
                    </c:extLst>
                    <c:strCache>
                      <c:ptCount val="5"/>
                      <c:pt idx="0">
                        <c:v>Ireland</c:v>
                      </c:pt>
                      <c:pt idx="1">
                        <c:v>Austria</c:v>
                      </c:pt>
                      <c:pt idx="2">
                        <c:v>Spain</c:v>
                      </c:pt>
                      <c:pt idx="3">
                        <c:v>Italy</c:v>
                      </c:pt>
                      <c:pt idx="4">
                        <c:v>Romania</c:v>
                      </c:pt>
                    </c:strCache>
                  </c:strRef>
                </c:cat>
                <c:val>
                  <c:numRef>
                    <c:extLst>
                      <c:ext uri="{02D57815-91ED-43cb-92C2-25804820EDAC}">
                        <c15:formulaRef>
                          <c15:sqref>Content!$B$34:$B$38</c15:sqref>
                        </c15:formulaRef>
                      </c:ext>
                    </c:extLst>
                    <c:numCache>
                      <c:formatCode>General</c:formatCode>
                      <c:ptCount val="5"/>
                    </c:numCache>
                  </c:numRef>
                </c:val>
                <c:extLst>
                  <c:ext xmlns:c16="http://schemas.microsoft.com/office/drawing/2014/chart" uri="{C3380CC4-5D6E-409C-BE32-E72D297353CC}">
                    <c16:uniqueId val="{00000006-86BA-4756-A2FF-897B09AE6E0F}"/>
                  </c:ext>
                </c:extLst>
              </c15:ser>
            </c15:filteredBarSeries>
            <c15:filteredBarSeries>
              <c15:ser>
                <c:idx val="2"/>
                <c:order val="2"/>
                <c:spPr>
                  <a:solidFill>
                    <a:schemeClr val="accent5"/>
                  </a:solidFill>
                  <a:ln>
                    <a:noFill/>
                  </a:ln>
                  <a:effectLst/>
                </c:spPr>
                <c:invertIfNegative val="0"/>
                <c:dLbls>
                  <c:delete val="1"/>
                </c:dLbls>
                <c:cat>
                  <c:strRef>
                    <c:extLst xmlns:c15="http://schemas.microsoft.com/office/drawing/2012/chart">
                      <c:ext xmlns:c15="http://schemas.microsoft.com/office/drawing/2012/chart" uri="{02D57815-91ED-43cb-92C2-25804820EDAC}">
                        <c15:formulaRef>
                          <c15:sqref>Content!$A$34:$A$38</c15:sqref>
                        </c15:formulaRef>
                      </c:ext>
                    </c:extLst>
                    <c:strCache>
                      <c:ptCount val="5"/>
                      <c:pt idx="0">
                        <c:v>Ireland</c:v>
                      </c:pt>
                      <c:pt idx="1">
                        <c:v>Austria</c:v>
                      </c:pt>
                      <c:pt idx="2">
                        <c:v>Spain</c:v>
                      </c:pt>
                      <c:pt idx="3">
                        <c:v>Italy</c:v>
                      </c:pt>
                      <c:pt idx="4">
                        <c:v>Romania</c:v>
                      </c:pt>
                    </c:strCache>
                  </c:strRef>
                </c:cat>
                <c:val>
                  <c:numRef>
                    <c:extLst xmlns:c15="http://schemas.microsoft.com/office/drawing/2012/chart">
                      <c:ext xmlns:c15="http://schemas.microsoft.com/office/drawing/2012/chart" uri="{02D57815-91ED-43cb-92C2-25804820EDAC}">
                        <c15:formulaRef>
                          <c15:sqref>Content!$D$34:$D$38</c15:sqref>
                        </c15:formulaRef>
                      </c:ext>
                    </c:extLst>
                    <c:numCache>
                      <c:formatCode>0.000%</c:formatCode>
                      <c:ptCount val="5"/>
                      <c:pt idx="0">
                        <c:v>0.36486486486486486</c:v>
                      </c:pt>
                      <c:pt idx="1">
                        <c:v>0.24324324324324326</c:v>
                      </c:pt>
                      <c:pt idx="2">
                        <c:v>0.1891891891891892</c:v>
                      </c:pt>
                      <c:pt idx="3">
                        <c:v>0.10135135135135136</c:v>
                      </c:pt>
                      <c:pt idx="4">
                        <c:v>0.10135135135135136</c:v>
                      </c:pt>
                    </c:numCache>
                  </c:numRef>
                </c:val>
                <c:extLst xmlns:c15="http://schemas.microsoft.com/office/drawing/2012/chart">
                  <c:ext xmlns:c16="http://schemas.microsoft.com/office/drawing/2014/chart" uri="{C3380CC4-5D6E-409C-BE32-E72D297353CC}">
                    <c16:uniqueId val="{00000007-86BA-4756-A2FF-897B09AE6E0F}"/>
                  </c:ext>
                </c:extLst>
              </c15:ser>
            </c15:filteredBarSeries>
          </c:ext>
        </c:extLst>
      </c:barChart>
      <c:catAx>
        <c:axId val="9233574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23358384"/>
        <c:crosses val="autoZero"/>
        <c:auto val="1"/>
        <c:lblAlgn val="ctr"/>
        <c:lblOffset val="100"/>
        <c:noMultiLvlLbl val="0"/>
      </c:catAx>
      <c:valAx>
        <c:axId val="923358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2335742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Do you think that the CAP instruments</a:t>
            </a:r>
            <a:r>
              <a:rPr lang="fr-BE" sz="1200" baseline="0"/>
              <a:t> and measures were effective in terms of supporting/maintaining:</a:t>
            </a:r>
            <a:endParaRPr lang="fr-BE" sz="1200"/>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Graphs!$C$3</c:f>
              <c:strCache>
                <c:ptCount val="1"/>
                <c:pt idx="0">
                  <c:v>Very effective</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5BE-4650-A592-A012633533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Graphs!$D$2:$O$2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Maintaining agricultural businesses in rural areas</c:v>
                </c:pt>
                <c:pt idx="10">
                  <c:v>Reducing the gap between agricultural incomes and other sectors</c:v>
                </c:pt>
              </c:strCache>
            </c:strRef>
          </c:cat>
          <c:val>
            <c:numRef>
              <c:f>Graphs!$D$3:$N$3</c:f>
              <c:numCache>
                <c:formatCode>0%</c:formatCode>
                <c:ptCount val="11"/>
                <c:pt idx="0">
                  <c:v>0.135135135135135</c:v>
                </c:pt>
                <c:pt idx="1">
                  <c:v>8.1081081081081099E-2</c:v>
                </c:pt>
                <c:pt idx="2">
                  <c:v>0.114864864864865</c:v>
                </c:pt>
                <c:pt idx="3">
                  <c:v>0.141891891891892</c:v>
                </c:pt>
                <c:pt idx="4">
                  <c:v>0.14864864864864899</c:v>
                </c:pt>
                <c:pt idx="5">
                  <c:v>0.114864864864865</c:v>
                </c:pt>
                <c:pt idx="6">
                  <c:v>0.108108108108108</c:v>
                </c:pt>
                <c:pt idx="7">
                  <c:v>0.14864864864864899</c:v>
                </c:pt>
                <c:pt idx="8">
                  <c:v>8.1081081081081099E-2</c:v>
                </c:pt>
                <c:pt idx="9">
                  <c:v>0.101351351351351</c:v>
                </c:pt>
                <c:pt idx="10">
                  <c:v>7.4324324324324301E-2</c:v>
                </c:pt>
              </c:numCache>
            </c:numRef>
          </c:val>
          <c:extLst>
            <c:ext xmlns:c16="http://schemas.microsoft.com/office/drawing/2014/chart" uri="{C3380CC4-5D6E-409C-BE32-E72D297353CC}">
              <c16:uniqueId val="{00000001-15BE-4650-A592-A012633533E1}"/>
            </c:ext>
          </c:extLst>
        </c:ser>
        <c:ser>
          <c:idx val="1"/>
          <c:order val="1"/>
          <c:tx>
            <c:strRef>
              <c:f>Graphs!$C$4</c:f>
              <c:strCache>
                <c:ptCount val="1"/>
                <c:pt idx="0">
                  <c:v>Moderately effective</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5BE-4650-A592-A012633533E1}"/>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5BE-4650-A592-A012633533E1}"/>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15BE-4650-A592-A012633533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Graphs!$D$2:$O$2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Maintaining agricultural businesses in rural areas</c:v>
                </c:pt>
                <c:pt idx="10">
                  <c:v>Reducing the gap between agricultural incomes and other sectors</c:v>
                </c:pt>
              </c:strCache>
            </c:strRef>
          </c:cat>
          <c:val>
            <c:numRef>
              <c:f>Graphs!$D$4:$N$4</c:f>
              <c:numCache>
                <c:formatCode>0%</c:formatCode>
                <c:ptCount val="11"/>
                <c:pt idx="0">
                  <c:v>0.40540540540540498</c:v>
                </c:pt>
                <c:pt idx="1">
                  <c:v>0.43918918918918898</c:v>
                </c:pt>
                <c:pt idx="2">
                  <c:v>0.45270270270270302</c:v>
                </c:pt>
                <c:pt idx="3">
                  <c:v>0.358108108108108</c:v>
                </c:pt>
                <c:pt idx="4">
                  <c:v>0.391891891891892</c:v>
                </c:pt>
                <c:pt idx="5">
                  <c:v>0.31081081081081102</c:v>
                </c:pt>
                <c:pt idx="6">
                  <c:v>0.358108108108108</c:v>
                </c:pt>
                <c:pt idx="7">
                  <c:v>0.412162162162162</c:v>
                </c:pt>
                <c:pt idx="8">
                  <c:v>0.33108108108108097</c:v>
                </c:pt>
                <c:pt idx="9">
                  <c:v>0.36486486486486502</c:v>
                </c:pt>
                <c:pt idx="10">
                  <c:v>0.21621621621621601</c:v>
                </c:pt>
              </c:numCache>
            </c:numRef>
          </c:val>
          <c:extLst>
            <c:ext xmlns:c16="http://schemas.microsoft.com/office/drawing/2014/chart" uri="{C3380CC4-5D6E-409C-BE32-E72D297353CC}">
              <c16:uniqueId val="{00000005-15BE-4650-A592-A012633533E1}"/>
            </c:ext>
          </c:extLst>
        </c:ser>
        <c:ser>
          <c:idx val="2"/>
          <c:order val="2"/>
          <c:tx>
            <c:strRef>
              <c:f>Graphs!$C$5</c:f>
              <c:strCache>
                <c:ptCount val="1"/>
                <c:pt idx="0">
                  <c:v>Not very effective</c:v>
                </c:pt>
              </c:strCache>
            </c:strRef>
          </c:tx>
          <c:spPr>
            <a:solidFill>
              <a:srgbClr val="EDA24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Graphs!$D$2:$O$2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Maintaining agricultural businesses in rural areas</c:v>
                </c:pt>
                <c:pt idx="10">
                  <c:v>Reducing the gap between agricultural incomes and other sectors</c:v>
                </c:pt>
              </c:strCache>
            </c:strRef>
          </c:cat>
          <c:val>
            <c:numRef>
              <c:f>Graphs!$D$5:$N$5</c:f>
              <c:numCache>
                <c:formatCode>0%</c:formatCode>
                <c:ptCount val="11"/>
                <c:pt idx="0">
                  <c:v>0.33108108108108097</c:v>
                </c:pt>
                <c:pt idx="1">
                  <c:v>0.33108108108108097</c:v>
                </c:pt>
                <c:pt idx="2">
                  <c:v>0.304054054054054</c:v>
                </c:pt>
                <c:pt idx="3">
                  <c:v>0.31756756756756799</c:v>
                </c:pt>
                <c:pt idx="4">
                  <c:v>0.31081081081081102</c:v>
                </c:pt>
                <c:pt idx="5">
                  <c:v>0.39864864864864902</c:v>
                </c:pt>
                <c:pt idx="6">
                  <c:v>0.31756756756756799</c:v>
                </c:pt>
                <c:pt idx="7">
                  <c:v>0.34459459459459502</c:v>
                </c:pt>
                <c:pt idx="8">
                  <c:v>0.35135135135135098</c:v>
                </c:pt>
                <c:pt idx="9">
                  <c:v>0.337837837837838</c:v>
                </c:pt>
                <c:pt idx="10">
                  <c:v>0.37162162162162199</c:v>
                </c:pt>
              </c:numCache>
            </c:numRef>
          </c:val>
          <c:extLst>
            <c:ext xmlns:c16="http://schemas.microsoft.com/office/drawing/2014/chart" uri="{C3380CC4-5D6E-409C-BE32-E72D297353CC}">
              <c16:uniqueId val="{00000006-15BE-4650-A592-A012633533E1}"/>
            </c:ext>
          </c:extLst>
        </c:ser>
        <c:ser>
          <c:idx val="3"/>
          <c:order val="3"/>
          <c:tx>
            <c:strRef>
              <c:f>Graphs!$C$6</c:f>
              <c:strCache>
                <c:ptCount val="1"/>
                <c:pt idx="0">
                  <c:v>Not effective at all</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15BE-4650-A592-A012633533E1}"/>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15BE-4650-A592-A012633533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Graphs!$D$2:$O$2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Maintaining agricultural businesses in rural areas</c:v>
                </c:pt>
                <c:pt idx="10">
                  <c:v>Reducing the gap between agricultural incomes and other sectors</c:v>
                </c:pt>
              </c:strCache>
            </c:strRef>
          </c:cat>
          <c:val>
            <c:numRef>
              <c:f>Graphs!$D$6:$N$6</c:f>
              <c:numCache>
                <c:formatCode>0%</c:formatCode>
                <c:ptCount val="11"/>
                <c:pt idx="0">
                  <c:v>8.1081081081081099E-2</c:v>
                </c:pt>
                <c:pt idx="1">
                  <c:v>0.108108108108108</c:v>
                </c:pt>
                <c:pt idx="2">
                  <c:v>8.7837837837837801E-2</c:v>
                </c:pt>
                <c:pt idx="3">
                  <c:v>0.135135135135135</c:v>
                </c:pt>
                <c:pt idx="4">
                  <c:v>0.108108108108108</c:v>
                </c:pt>
                <c:pt idx="5">
                  <c:v>0.121621621621622</c:v>
                </c:pt>
                <c:pt idx="6">
                  <c:v>0.14864864864864899</c:v>
                </c:pt>
                <c:pt idx="7">
                  <c:v>4.72972972972973E-2</c:v>
                </c:pt>
                <c:pt idx="8">
                  <c:v>0.17567567567567599</c:v>
                </c:pt>
                <c:pt idx="9">
                  <c:v>0.135135135135135</c:v>
                </c:pt>
                <c:pt idx="10">
                  <c:v>0.25675675675675702</c:v>
                </c:pt>
              </c:numCache>
            </c:numRef>
          </c:val>
          <c:extLst>
            <c:ext xmlns:c16="http://schemas.microsoft.com/office/drawing/2014/chart" uri="{C3380CC4-5D6E-409C-BE32-E72D297353CC}">
              <c16:uniqueId val="{00000009-15BE-4650-A592-A012633533E1}"/>
            </c:ext>
          </c:extLst>
        </c:ser>
        <c:ser>
          <c:idx val="4"/>
          <c:order val="4"/>
          <c:tx>
            <c:strRef>
              <c:f>Graphs!$C$7</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Graphs!$D$2:$O$2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Maintaining agricultural businesses in rural areas</c:v>
                </c:pt>
                <c:pt idx="10">
                  <c:v>Reducing the gap between agricultural incomes and other sectors</c:v>
                </c:pt>
              </c:strCache>
            </c:strRef>
          </c:cat>
          <c:val>
            <c:numRef>
              <c:f>Graphs!$D$7:$N$7</c:f>
              <c:numCache>
                <c:formatCode>0%</c:formatCode>
                <c:ptCount val="11"/>
                <c:pt idx="0">
                  <c:v>4.72972972972973E-2</c:v>
                </c:pt>
                <c:pt idx="1">
                  <c:v>4.0540540540540501E-2</c:v>
                </c:pt>
                <c:pt idx="2">
                  <c:v>4.0540540540540501E-2</c:v>
                </c:pt>
                <c:pt idx="3">
                  <c:v>4.72972972972973E-2</c:v>
                </c:pt>
                <c:pt idx="4">
                  <c:v>4.0540540540540501E-2</c:v>
                </c:pt>
                <c:pt idx="5">
                  <c:v>5.4054054054054099E-2</c:v>
                </c:pt>
                <c:pt idx="6">
                  <c:v>6.7567567567567599E-2</c:v>
                </c:pt>
                <c:pt idx="7">
                  <c:v>4.72972972972973E-2</c:v>
                </c:pt>
                <c:pt idx="8">
                  <c:v>6.08108108108108E-2</c:v>
                </c:pt>
                <c:pt idx="9">
                  <c:v>6.08108108108108E-2</c:v>
                </c:pt>
                <c:pt idx="10">
                  <c:v>8.1081081081081099E-2</c:v>
                </c:pt>
              </c:numCache>
            </c:numRef>
          </c:val>
          <c:extLst>
            <c:ext xmlns:c16="http://schemas.microsoft.com/office/drawing/2014/chart" uri="{C3380CC4-5D6E-409C-BE32-E72D297353CC}">
              <c16:uniqueId val="{0000000A-15BE-4650-A592-A012633533E1}"/>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Do you think that the CAP instruments and measures on the food supply chain were effective in terms of</a:t>
            </a:r>
            <a:r>
              <a:rPr lang="fr-BE" sz="1200" baseline="0"/>
              <a:t>:</a:t>
            </a:r>
            <a:endParaRPr lang="hu-HU" sz="1200" baseline="0"/>
          </a:p>
          <a:p>
            <a:pPr>
              <a:defRPr/>
            </a:pPr>
            <a:r>
              <a:rPr lang="hu-HU" sz="1200" b="1" baseline="0"/>
              <a:t>Farm organisations only</a:t>
            </a:r>
            <a:endParaRPr lang="fr-BE" sz="1200" b="1"/>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'Farmer organization Q'!$C$3</c:f>
              <c:strCache>
                <c:ptCount val="1"/>
                <c:pt idx="0">
                  <c:v>Very effective</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ACC-492C-870E-588DEEDCB2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'Farmer organization Q'!$D$2:$P$2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Reducing the gap between agricultural incomes and other sectors</c:v>
                </c:pt>
                <c:pt idx="10">
                  <c:v>Maintaining agricultural businesses in rural areas</c:v>
                </c:pt>
              </c:strCache>
            </c:strRef>
          </c:cat>
          <c:val>
            <c:numRef>
              <c:f>'Farmer organization Q'!$D$3:$O$3</c:f>
              <c:numCache>
                <c:formatCode>0%</c:formatCode>
                <c:ptCount val="12"/>
                <c:pt idx="0">
                  <c:v>0.11764705882352899</c:v>
                </c:pt>
                <c:pt idx="1">
                  <c:v>7.0588235294117646E-2</c:v>
                </c:pt>
                <c:pt idx="2">
                  <c:v>0.10588235294117647</c:v>
                </c:pt>
                <c:pt idx="3">
                  <c:v>0.15294117647058825</c:v>
                </c:pt>
                <c:pt idx="4">
                  <c:v>0.15294117647058825</c:v>
                </c:pt>
                <c:pt idx="5">
                  <c:v>0.1176470588235294</c:v>
                </c:pt>
                <c:pt idx="6">
                  <c:v>0.10588235294117647</c:v>
                </c:pt>
                <c:pt idx="7">
                  <c:v>0.15294117647058825</c:v>
                </c:pt>
                <c:pt idx="8">
                  <c:v>0.10588235294117647</c:v>
                </c:pt>
                <c:pt idx="9">
                  <c:v>7.0588235294117646E-2</c:v>
                </c:pt>
                <c:pt idx="10">
                  <c:v>0.10588235294117647</c:v>
                </c:pt>
              </c:numCache>
            </c:numRef>
          </c:val>
          <c:extLst>
            <c:ext xmlns:c16="http://schemas.microsoft.com/office/drawing/2014/chart" uri="{C3380CC4-5D6E-409C-BE32-E72D297353CC}">
              <c16:uniqueId val="{00000001-2ACC-492C-870E-588DEEDCB235}"/>
            </c:ext>
          </c:extLst>
        </c:ser>
        <c:ser>
          <c:idx val="1"/>
          <c:order val="1"/>
          <c:tx>
            <c:strRef>
              <c:f>'Farmer organization Q'!$C$4</c:f>
              <c:strCache>
                <c:ptCount val="1"/>
                <c:pt idx="0">
                  <c:v>Moderately effective</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ACC-492C-870E-588DEEDCB235}"/>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ACC-492C-870E-588DEEDCB235}"/>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ACC-492C-870E-588DEEDCB2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'Farmer organization Q'!$D$2:$P$2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Reducing the gap between agricultural incomes and other sectors</c:v>
                </c:pt>
                <c:pt idx="10">
                  <c:v>Maintaining agricultural businesses in rural areas</c:v>
                </c:pt>
              </c:strCache>
            </c:strRef>
          </c:cat>
          <c:val>
            <c:numRef>
              <c:f>'Farmer organization Q'!$D$4:$O$4</c:f>
              <c:numCache>
                <c:formatCode>0%</c:formatCode>
                <c:ptCount val="12"/>
                <c:pt idx="0">
                  <c:v>0.37647058823529411</c:v>
                </c:pt>
                <c:pt idx="1">
                  <c:v>0.37647058823529411</c:v>
                </c:pt>
                <c:pt idx="2">
                  <c:v>0.41176470588235292</c:v>
                </c:pt>
                <c:pt idx="3">
                  <c:v>0.35294117647058826</c:v>
                </c:pt>
                <c:pt idx="4">
                  <c:v>0.41176470588235292</c:v>
                </c:pt>
                <c:pt idx="5">
                  <c:v>0.35294117647058826</c:v>
                </c:pt>
                <c:pt idx="6">
                  <c:v>0.38823529411764712</c:v>
                </c:pt>
                <c:pt idx="7">
                  <c:v>0.4</c:v>
                </c:pt>
                <c:pt idx="8">
                  <c:v>0.27058823529411763</c:v>
                </c:pt>
                <c:pt idx="9">
                  <c:v>0.17647058823529413</c:v>
                </c:pt>
                <c:pt idx="10">
                  <c:v>0.36470588235294116</c:v>
                </c:pt>
              </c:numCache>
            </c:numRef>
          </c:val>
          <c:extLst>
            <c:ext xmlns:c16="http://schemas.microsoft.com/office/drawing/2014/chart" uri="{C3380CC4-5D6E-409C-BE32-E72D297353CC}">
              <c16:uniqueId val="{00000005-2ACC-492C-870E-588DEEDCB235}"/>
            </c:ext>
          </c:extLst>
        </c:ser>
        <c:ser>
          <c:idx val="2"/>
          <c:order val="2"/>
          <c:tx>
            <c:strRef>
              <c:f>'Farmer organization Q'!$C$5</c:f>
              <c:strCache>
                <c:ptCount val="1"/>
                <c:pt idx="0">
                  <c:v>Not very effective</c:v>
                </c:pt>
              </c:strCache>
            </c:strRef>
          </c:tx>
          <c:spPr>
            <a:solidFill>
              <a:srgbClr val="EDA24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'Farmer organization Q'!$D$2:$P$2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Reducing the gap between agricultural incomes and other sectors</c:v>
                </c:pt>
                <c:pt idx="10">
                  <c:v>Maintaining agricultural businesses in rural areas</c:v>
                </c:pt>
              </c:strCache>
            </c:strRef>
          </c:cat>
          <c:val>
            <c:numRef>
              <c:f>'Farmer organization Q'!$D$5:$O$5</c:f>
              <c:numCache>
                <c:formatCode>0%</c:formatCode>
                <c:ptCount val="12"/>
                <c:pt idx="0">
                  <c:v>0.37647058823529411</c:v>
                </c:pt>
                <c:pt idx="1">
                  <c:v>0.41176470588235292</c:v>
                </c:pt>
                <c:pt idx="2">
                  <c:v>0.36470588235294116</c:v>
                </c:pt>
                <c:pt idx="3">
                  <c:v>0.29411764705882354</c:v>
                </c:pt>
                <c:pt idx="4">
                  <c:v>0.31764705882352939</c:v>
                </c:pt>
                <c:pt idx="5">
                  <c:v>0.36470588235294116</c:v>
                </c:pt>
                <c:pt idx="6">
                  <c:v>0.27058823529411763</c:v>
                </c:pt>
                <c:pt idx="7">
                  <c:v>0.38823529411764712</c:v>
                </c:pt>
                <c:pt idx="8">
                  <c:v>0.35294117647058826</c:v>
                </c:pt>
                <c:pt idx="9">
                  <c:v>0.37647058823529411</c:v>
                </c:pt>
                <c:pt idx="10">
                  <c:v>0.35294117647058826</c:v>
                </c:pt>
              </c:numCache>
            </c:numRef>
          </c:val>
          <c:extLst>
            <c:ext xmlns:c16="http://schemas.microsoft.com/office/drawing/2014/chart" uri="{C3380CC4-5D6E-409C-BE32-E72D297353CC}">
              <c16:uniqueId val="{00000006-2ACC-492C-870E-588DEEDCB235}"/>
            </c:ext>
          </c:extLst>
        </c:ser>
        <c:ser>
          <c:idx val="3"/>
          <c:order val="3"/>
          <c:tx>
            <c:strRef>
              <c:f>'Farmer organization Q'!$C$6</c:f>
              <c:strCache>
                <c:ptCount val="1"/>
                <c:pt idx="0">
                  <c:v>Not effective at all</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ACC-492C-870E-588DEEDCB235}"/>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2ACC-492C-870E-588DEEDCB2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'Farmer organization Q'!$D$2:$P$2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Reducing the gap between agricultural incomes and other sectors</c:v>
                </c:pt>
                <c:pt idx="10">
                  <c:v>Maintaining agricultural businesses in rural areas</c:v>
                </c:pt>
              </c:strCache>
            </c:strRef>
          </c:cat>
          <c:val>
            <c:numRef>
              <c:f>'Farmer organization Q'!$D$6:$O$6</c:f>
              <c:numCache>
                <c:formatCode>0%</c:formatCode>
                <c:ptCount val="12"/>
                <c:pt idx="0">
                  <c:v>0.12941176470588237</c:v>
                </c:pt>
                <c:pt idx="1">
                  <c:v>0.14117647058823529</c:v>
                </c:pt>
                <c:pt idx="2">
                  <c:v>0.1176470588235294</c:v>
                </c:pt>
                <c:pt idx="3">
                  <c:v>0.2</c:v>
                </c:pt>
                <c:pt idx="4">
                  <c:v>0.1176470588235294</c:v>
                </c:pt>
                <c:pt idx="5">
                  <c:v>0.14117647058823529</c:v>
                </c:pt>
                <c:pt idx="6">
                  <c:v>0.18823529411764706</c:v>
                </c:pt>
                <c:pt idx="7">
                  <c:v>4.7058823529411764E-2</c:v>
                </c:pt>
                <c:pt idx="8">
                  <c:v>0.23529411764705879</c:v>
                </c:pt>
                <c:pt idx="9">
                  <c:v>0.32941176470588229</c:v>
                </c:pt>
                <c:pt idx="10">
                  <c:v>0.15294117647058825</c:v>
                </c:pt>
              </c:numCache>
            </c:numRef>
          </c:val>
          <c:extLst>
            <c:ext xmlns:c16="http://schemas.microsoft.com/office/drawing/2014/chart" uri="{C3380CC4-5D6E-409C-BE32-E72D297353CC}">
              <c16:uniqueId val="{00000009-2ACC-492C-870E-588DEEDCB235}"/>
            </c:ext>
          </c:extLst>
        </c:ser>
        <c:ser>
          <c:idx val="4"/>
          <c:order val="4"/>
          <c:tx>
            <c:strRef>
              <c:f>'Farmer organization Q'!$C$7</c:f>
              <c:strCache>
                <c:ptCount val="1"/>
                <c:pt idx="0">
                  <c:v>I don't know</c:v>
                </c:pt>
              </c:strCache>
            </c:strRef>
          </c:tx>
          <c:spPr>
            <a:solidFill>
              <a:srgbClr val="6F6B6C"/>
            </a:solidFill>
            <a:ln>
              <a:noFill/>
            </a:ln>
            <a:effectLst/>
          </c:spPr>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A-2ACC-492C-870E-588DEEDCB235}"/>
                </c:ext>
              </c:extLst>
            </c:dLbl>
            <c:dLbl>
              <c:idx val="2"/>
              <c:delete val="1"/>
              <c:extLst>
                <c:ext xmlns:c15="http://schemas.microsoft.com/office/drawing/2012/chart" uri="{CE6537A1-D6FC-4f65-9D91-7224C49458BB}"/>
                <c:ext xmlns:c16="http://schemas.microsoft.com/office/drawing/2014/chart" uri="{C3380CC4-5D6E-409C-BE32-E72D297353CC}">
                  <c16:uniqueId val="{0000000B-2ACC-492C-870E-588DEEDCB235}"/>
                </c:ext>
              </c:extLst>
            </c:dLbl>
            <c:dLbl>
              <c:idx val="3"/>
              <c:delete val="1"/>
              <c:extLst>
                <c:ext xmlns:c15="http://schemas.microsoft.com/office/drawing/2012/chart" uri="{CE6537A1-D6FC-4f65-9D91-7224C49458BB}"/>
                <c:ext xmlns:c16="http://schemas.microsoft.com/office/drawing/2014/chart" uri="{C3380CC4-5D6E-409C-BE32-E72D297353CC}">
                  <c16:uniqueId val="{0000000C-2ACC-492C-870E-588DEEDCB235}"/>
                </c:ext>
              </c:extLst>
            </c:dLbl>
            <c:dLbl>
              <c:idx val="4"/>
              <c:delete val="1"/>
              <c:extLst>
                <c:ext xmlns:c15="http://schemas.microsoft.com/office/drawing/2012/chart" uri="{CE6537A1-D6FC-4f65-9D91-7224C49458BB}"/>
                <c:ext xmlns:c16="http://schemas.microsoft.com/office/drawing/2014/chart" uri="{C3380CC4-5D6E-409C-BE32-E72D297353CC}">
                  <c16:uniqueId val="{0000000D-2ACC-492C-870E-588DEEDCB2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'Farmer organization Q'!$D$2:$P$2</c:f>
              <c:strCache>
                <c:ptCount val="11"/>
                <c:pt idx="0">
                  <c:v>A fair income for farmers</c:v>
                </c:pt>
                <c:pt idx="1">
                  <c:v>A fair standard of living for farmers</c:v>
                </c:pt>
                <c:pt idx="2">
                  <c:v>Agricultural production</c:v>
                </c:pt>
                <c:pt idx="3">
                  <c:v>Farm families in rural areas</c:v>
                </c:pt>
                <c:pt idx="4">
                  <c:v>Economic development in rural areas</c:v>
                </c:pt>
                <c:pt idx="5">
                  <c:v>Jobs in rural areas</c:v>
                </c:pt>
                <c:pt idx="6">
                  <c:v>Reducing poverty in rural areas</c:v>
                </c:pt>
                <c:pt idx="7">
                  <c:v>Improving rural development</c:v>
                </c:pt>
                <c:pt idx="8">
                  <c:v>Facilitating a fairer redistribution of CAP direct payments</c:v>
                </c:pt>
                <c:pt idx="9">
                  <c:v>Reducing the gap between agricultural incomes and other sectors</c:v>
                </c:pt>
                <c:pt idx="10">
                  <c:v>Maintaining agricultural businesses in rural areas</c:v>
                </c:pt>
              </c:strCache>
            </c:strRef>
          </c:cat>
          <c:val>
            <c:numRef>
              <c:f>'Farmer organization Q'!$D$7:$N$7</c:f>
              <c:numCache>
                <c:formatCode>0%</c:formatCode>
                <c:ptCount val="11"/>
                <c:pt idx="0">
                  <c:v>0</c:v>
                </c:pt>
                <c:pt idx="1">
                  <c:v>0</c:v>
                </c:pt>
                <c:pt idx="2">
                  <c:v>0</c:v>
                </c:pt>
                <c:pt idx="3">
                  <c:v>0</c:v>
                </c:pt>
                <c:pt idx="4">
                  <c:v>0</c:v>
                </c:pt>
                <c:pt idx="5">
                  <c:v>2.3529411764705882E-2</c:v>
                </c:pt>
                <c:pt idx="6">
                  <c:v>4.7058823529411764E-2</c:v>
                </c:pt>
                <c:pt idx="7">
                  <c:v>1.1764705882352941E-2</c:v>
                </c:pt>
                <c:pt idx="8">
                  <c:v>3.5294117647058823E-2</c:v>
                </c:pt>
                <c:pt idx="9">
                  <c:v>4.7058823529411764E-2</c:v>
                </c:pt>
                <c:pt idx="10">
                  <c:v>2.3529411764705882E-2</c:v>
                </c:pt>
              </c:numCache>
            </c:numRef>
          </c:val>
          <c:extLst>
            <c:ext xmlns:c16="http://schemas.microsoft.com/office/drawing/2014/chart" uri="{C3380CC4-5D6E-409C-BE32-E72D297353CC}">
              <c16:uniqueId val="{0000000E-2ACC-492C-870E-588DEEDCB235}"/>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Do you believe mental health is a challenge in farming?</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Content!$C$222</c:f>
              <c:strCache>
                <c:ptCount val="1"/>
                <c:pt idx="0">
                  <c:v>Answers</c:v>
                </c:pt>
              </c:strCache>
            </c:strRef>
          </c:tx>
          <c:dPt>
            <c:idx val="0"/>
            <c:bubble3D val="0"/>
            <c:spPr>
              <a:solidFill>
                <a:srgbClr val="005B5F"/>
              </a:solidFill>
              <a:ln w="19050">
                <a:solidFill>
                  <a:schemeClr val="lt1"/>
                </a:solidFill>
              </a:ln>
              <a:effectLst/>
            </c:spPr>
            <c:extLst>
              <c:ext xmlns:c16="http://schemas.microsoft.com/office/drawing/2014/chart" uri="{C3380CC4-5D6E-409C-BE32-E72D297353CC}">
                <c16:uniqueId val="{00000001-7113-4833-BFB9-4559947DA8C9}"/>
              </c:ext>
            </c:extLst>
          </c:dPt>
          <c:dPt>
            <c:idx val="1"/>
            <c:bubble3D val="0"/>
            <c:spPr>
              <a:solidFill>
                <a:srgbClr val="D83F29"/>
              </a:solidFill>
              <a:ln w="19050">
                <a:solidFill>
                  <a:schemeClr val="lt1"/>
                </a:solidFill>
              </a:ln>
              <a:effectLst/>
            </c:spPr>
            <c:extLst>
              <c:ext xmlns:c16="http://schemas.microsoft.com/office/drawing/2014/chart" uri="{C3380CC4-5D6E-409C-BE32-E72D297353CC}">
                <c16:uniqueId val="{00000003-7113-4833-BFB9-4559947DA8C9}"/>
              </c:ext>
            </c:extLst>
          </c:dPt>
          <c:dPt>
            <c:idx val="2"/>
            <c:bubble3D val="0"/>
            <c:spPr>
              <a:solidFill>
                <a:srgbClr val="6F6B6C"/>
              </a:solidFill>
              <a:ln w="19050">
                <a:solidFill>
                  <a:schemeClr val="lt1"/>
                </a:solidFill>
              </a:ln>
              <a:effectLst/>
            </c:spPr>
            <c:extLst>
              <c:ext xmlns:c16="http://schemas.microsoft.com/office/drawing/2014/chart" uri="{C3380CC4-5D6E-409C-BE32-E72D297353CC}">
                <c16:uniqueId val="{00000005-7113-4833-BFB9-4559947DA8C9}"/>
              </c:ext>
            </c:extLst>
          </c:dPt>
          <c:dLbls>
            <c:dLbl>
              <c:idx val="0"/>
              <c:layout>
                <c:manualLayout>
                  <c:x val="-6.9982283464566933E-2"/>
                  <c:y val="-0.15819892154268667"/>
                </c:manualLayout>
              </c:layout>
              <c:tx>
                <c:rich>
                  <a:bodyPr/>
                  <a:lstStyle/>
                  <a:p>
                    <a:r>
                      <a:rPr lang="en-US"/>
                      <a:t>82%</a:t>
                    </a:r>
                  </a:p>
                </c:rich>
              </c:tx>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113-4833-BFB9-4559947DA8C9}"/>
                </c:ext>
              </c:extLst>
            </c:dLbl>
            <c:dLbl>
              <c:idx val="1"/>
              <c:tx>
                <c:rich>
                  <a:bodyPr/>
                  <a:lstStyle/>
                  <a:p>
                    <a:r>
                      <a:rPr lang="en-US"/>
                      <a:t>9%</a:t>
                    </a:r>
                  </a:p>
                </c:rich>
              </c:tx>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113-4833-BFB9-4559947DA8C9}"/>
                </c:ext>
              </c:extLst>
            </c:dLbl>
            <c:dLbl>
              <c:idx val="2"/>
              <c:tx>
                <c:rich>
                  <a:bodyPr/>
                  <a:lstStyle/>
                  <a:p>
                    <a:r>
                      <a:rPr lang="en-US"/>
                      <a:t>9%</a:t>
                    </a:r>
                  </a:p>
                </c:rich>
              </c:tx>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113-4833-BFB9-4559947DA8C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Content!$A$223:$B$225</c:f>
              <c:strCache>
                <c:ptCount val="3"/>
                <c:pt idx="0">
                  <c:v>Yes</c:v>
                </c:pt>
                <c:pt idx="1">
                  <c:v>No</c:v>
                </c:pt>
                <c:pt idx="2">
                  <c:v>I don't know</c:v>
                </c:pt>
              </c:strCache>
            </c:strRef>
          </c:cat>
          <c:val>
            <c:numRef>
              <c:f>Content!$C$223:$C$225</c:f>
              <c:numCache>
                <c:formatCode>General</c:formatCode>
                <c:ptCount val="3"/>
                <c:pt idx="0">
                  <c:v>121</c:v>
                </c:pt>
                <c:pt idx="1">
                  <c:v>14</c:v>
                </c:pt>
                <c:pt idx="2">
                  <c:v>13</c:v>
                </c:pt>
              </c:numCache>
            </c:numRef>
          </c:val>
          <c:extLst>
            <c:ext xmlns:c16="http://schemas.microsoft.com/office/drawing/2014/chart" uri="{C3380CC4-5D6E-409C-BE32-E72D297353CC}">
              <c16:uniqueId val="{00000006-7113-4833-BFB9-4559947DA8C9}"/>
            </c:ext>
          </c:extLst>
        </c:ser>
        <c:ser>
          <c:idx val="1"/>
          <c:order val="1"/>
          <c:tx>
            <c:strRef>
              <c:f>Content!$D$222</c:f>
              <c:strCache>
                <c:ptCount val="1"/>
                <c:pt idx="0">
                  <c:v>Ratio</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8-7113-4833-BFB9-4559947DA8C9}"/>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A-7113-4833-BFB9-4559947DA8C9}"/>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C-7113-4833-BFB9-4559947DA8C9}"/>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Content!$A$223:$B$225</c:f>
              <c:strCache>
                <c:ptCount val="3"/>
                <c:pt idx="0">
                  <c:v>Yes</c:v>
                </c:pt>
                <c:pt idx="1">
                  <c:v>No</c:v>
                </c:pt>
                <c:pt idx="2">
                  <c:v>I don't know</c:v>
                </c:pt>
              </c:strCache>
            </c:strRef>
          </c:cat>
          <c:val>
            <c:numRef>
              <c:f>Content!$D$223:$D$225</c:f>
              <c:numCache>
                <c:formatCode>0.000%</c:formatCode>
                <c:ptCount val="3"/>
                <c:pt idx="0">
                  <c:v>0.81756756756756754</c:v>
                </c:pt>
                <c:pt idx="1">
                  <c:v>9.45945945945946E-2</c:v>
                </c:pt>
                <c:pt idx="2">
                  <c:v>8.7837837837837843E-2</c:v>
                </c:pt>
              </c:numCache>
            </c:numRef>
          </c:val>
          <c:extLst>
            <c:ext xmlns:c16="http://schemas.microsoft.com/office/drawing/2014/chart" uri="{C3380CC4-5D6E-409C-BE32-E72D297353CC}">
              <c16:uniqueId val="{0000000D-7113-4833-BFB9-4559947DA8C9}"/>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Do you think that the CAP instruments and measures on the food supply chain were effective in terms of</a:t>
            </a:r>
            <a:r>
              <a:rPr lang="fr-BE" sz="1200" baseline="0"/>
              <a:t>:</a:t>
            </a:r>
            <a:endParaRPr lang="fr-BE" sz="1200"/>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'Q4'!$C$3</c:f>
              <c:strCache>
                <c:ptCount val="1"/>
                <c:pt idx="0">
                  <c:v>Very effective</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248-48B7-8D88-0914786DE2F6}"/>
                </c:ext>
              </c:extLst>
            </c:dLbl>
            <c:dLbl>
              <c:idx val="3"/>
              <c:layout>
                <c:manualLayout>
                  <c:x val="1.1079104808331406E-2"/>
                  <c:y val="1.581445220264736E-7"/>
                </c:manualLayout>
              </c:layout>
              <c:dLblPos val="ctr"/>
              <c:showLegendKey val="0"/>
              <c:showVal val="1"/>
              <c:showCatName val="0"/>
              <c:showSerName val="0"/>
              <c:showPercent val="0"/>
              <c:showBubbleSize val="0"/>
              <c:extLst>
                <c:ext xmlns:c15="http://schemas.microsoft.com/office/drawing/2012/chart" uri="{CE6537A1-D6FC-4f65-9D91-7224C49458BB}">
                  <c15:layout>
                    <c:manualLayout>
                      <c:w val="5.0952890250562245E-2"/>
                      <c:h val="5.3605299739219674E-2"/>
                    </c:manualLayout>
                  </c15:layout>
                </c:ext>
                <c:ext xmlns:c16="http://schemas.microsoft.com/office/drawing/2014/chart" uri="{C3380CC4-5D6E-409C-BE32-E72D297353CC}">
                  <c16:uniqueId val="{00000001-0248-48B7-8D88-0914786DE2F6}"/>
                </c:ext>
              </c:extLst>
            </c:dLbl>
            <c:dLbl>
              <c:idx val="4"/>
              <c:layout>
                <c:manualLayout>
                  <c:x val="8.8632838466651889E-3"/>
                  <c:y val="3.1628904390566362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248-48B7-8D88-0914786DE2F6}"/>
                </c:ext>
              </c:extLst>
            </c:dLbl>
            <c:dLbl>
              <c:idx val="5"/>
              <c:layout>
                <c:manualLayout>
                  <c:x val="8.8632838466651889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248-48B7-8D88-0914786DE2F6}"/>
                </c:ext>
              </c:extLst>
            </c:dLbl>
            <c:dLbl>
              <c:idx val="6"/>
              <c:layout>
                <c:manualLayout>
                  <c:x val="6.6474628849988917E-3"/>
                  <c:y val="3.1628904390566362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248-48B7-8D88-0914786DE2F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('Q4'!$D$2:$J$2,'Q4'!$O$2)</c:f>
              <c:strCache>
                <c:ptCount val="7"/>
                <c:pt idx="0">
                  <c:v>Ensuring a safe and affordable supply of food to consumer</c:v>
                </c:pt>
                <c:pt idx="1">
                  <c:v>Assisting in improving farm incomes</c:v>
                </c:pt>
                <c:pt idx="2">
                  <c:v>Improving the position of farmers in the food supply chain</c:v>
                </c:pt>
                <c:pt idx="3">
                  <c:v>Tackling unfair trading practices in the food supply chain</c:v>
                </c:pt>
                <c:pt idx="4">
                  <c:v>Increasing the bargaining power of farmers in the food supply chain</c:v>
                </c:pt>
                <c:pt idx="5">
                  <c:v>Increasing price transparency along the food supply chain</c:v>
                </c:pt>
                <c:pt idx="6">
                  <c:v>Helping to tackle the imbalances of power between large retailers and small producers in the food supply chain</c:v>
                </c:pt>
              </c:strCache>
              <c:extLst/>
            </c:strRef>
          </c:cat>
          <c:val>
            <c:numRef>
              <c:f>'Q4'!$D$3:$J$3</c:f>
              <c:numCache>
                <c:formatCode>0%</c:formatCode>
                <c:ptCount val="7"/>
                <c:pt idx="0">
                  <c:v>0.14864864864864899</c:v>
                </c:pt>
                <c:pt idx="1">
                  <c:v>8.7837837837837801E-2</c:v>
                </c:pt>
                <c:pt idx="2">
                  <c:v>6.7567567567567599E-2</c:v>
                </c:pt>
                <c:pt idx="3">
                  <c:v>2.7027027027027001E-2</c:v>
                </c:pt>
                <c:pt idx="4">
                  <c:v>2.7027027027027001E-2</c:v>
                </c:pt>
                <c:pt idx="5">
                  <c:v>3.37837837837838E-2</c:v>
                </c:pt>
                <c:pt idx="6">
                  <c:v>3.37837837837838E-2</c:v>
                </c:pt>
              </c:numCache>
              <c:extLst/>
            </c:numRef>
          </c:val>
          <c:extLst>
            <c:ext xmlns:c16="http://schemas.microsoft.com/office/drawing/2014/chart" uri="{C3380CC4-5D6E-409C-BE32-E72D297353CC}">
              <c16:uniqueId val="{00000005-0248-48B7-8D88-0914786DE2F6}"/>
            </c:ext>
          </c:extLst>
        </c:ser>
        <c:ser>
          <c:idx val="1"/>
          <c:order val="1"/>
          <c:tx>
            <c:strRef>
              <c:f>'Q4'!$C$4</c:f>
              <c:strCache>
                <c:ptCount val="1"/>
                <c:pt idx="0">
                  <c:v>Moderately effective</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0248-48B7-8D88-0914786DE2F6}"/>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248-48B7-8D88-0914786DE2F6}"/>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248-48B7-8D88-0914786DE2F6}"/>
                </c:ext>
              </c:extLst>
            </c:dLbl>
            <c:dLbl>
              <c:idx val="6"/>
              <c:layout>
                <c:manualLayout>
                  <c:x val="1.5510746731664082E-2"/>
                  <c:y val="3.1628904390566362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248-48B7-8D88-0914786DE2F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('Q4'!$D$2:$J$2,'Q4'!$O$2)</c:f>
              <c:strCache>
                <c:ptCount val="7"/>
                <c:pt idx="0">
                  <c:v>Ensuring a safe and affordable supply of food to consumer</c:v>
                </c:pt>
                <c:pt idx="1">
                  <c:v>Assisting in improving farm incomes</c:v>
                </c:pt>
                <c:pt idx="2">
                  <c:v>Improving the position of farmers in the food supply chain</c:v>
                </c:pt>
                <c:pt idx="3">
                  <c:v>Tackling unfair trading practices in the food supply chain</c:v>
                </c:pt>
                <c:pt idx="4">
                  <c:v>Increasing the bargaining power of farmers in the food supply chain</c:v>
                </c:pt>
                <c:pt idx="5">
                  <c:v>Increasing price transparency along the food supply chain</c:v>
                </c:pt>
                <c:pt idx="6">
                  <c:v>Helping to tackle the imbalances of power between large retailers and small producers in the food supply chain</c:v>
                </c:pt>
              </c:strCache>
              <c:extLst/>
            </c:strRef>
          </c:cat>
          <c:val>
            <c:numRef>
              <c:f>'Q4'!$D$4:$J$4</c:f>
              <c:numCache>
                <c:formatCode>0%</c:formatCode>
                <c:ptCount val="7"/>
                <c:pt idx="0">
                  <c:v>0.412162162162162</c:v>
                </c:pt>
                <c:pt idx="1">
                  <c:v>0.391891891891892</c:v>
                </c:pt>
                <c:pt idx="2">
                  <c:v>0.358108108108108</c:v>
                </c:pt>
                <c:pt idx="3">
                  <c:v>0.20270270270270299</c:v>
                </c:pt>
                <c:pt idx="4">
                  <c:v>0.162162162162162</c:v>
                </c:pt>
                <c:pt idx="5">
                  <c:v>0.14864864864864899</c:v>
                </c:pt>
                <c:pt idx="6">
                  <c:v>0.114864864864865</c:v>
                </c:pt>
              </c:numCache>
              <c:extLst/>
            </c:numRef>
          </c:val>
          <c:extLst>
            <c:ext xmlns:c16="http://schemas.microsoft.com/office/drawing/2014/chart" uri="{C3380CC4-5D6E-409C-BE32-E72D297353CC}">
              <c16:uniqueId val="{0000000A-0248-48B7-8D88-0914786DE2F6}"/>
            </c:ext>
          </c:extLst>
        </c:ser>
        <c:ser>
          <c:idx val="2"/>
          <c:order val="2"/>
          <c:tx>
            <c:strRef>
              <c:f>'Q4'!$C$5</c:f>
              <c:strCache>
                <c:ptCount val="1"/>
                <c:pt idx="0">
                  <c:v>Not very effective</c:v>
                </c:pt>
              </c:strCache>
            </c:strRef>
          </c:tx>
          <c:spPr>
            <a:solidFill>
              <a:srgbClr val="EDA24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('Q4'!$D$2:$J$2,'Q4'!$O$2)</c:f>
              <c:strCache>
                <c:ptCount val="7"/>
                <c:pt idx="0">
                  <c:v>Ensuring a safe and affordable supply of food to consumer</c:v>
                </c:pt>
                <c:pt idx="1">
                  <c:v>Assisting in improving farm incomes</c:v>
                </c:pt>
                <c:pt idx="2">
                  <c:v>Improving the position of farmers in the food supply chain</c:v>
                </c:pt>
                <c:pt idx="3">
                  <c:v>Tackling unfair trading practices in the food supply chain</c:v>
                </c:pt>
                <c:pt idx="4">
                  <c:v>Increasing the bargaining power of farmers in the food supply chain</c:v>
                </c:pt>
                <c:pt idx="5">
                  <c:v>Increasing price transparency along the food supply chain</c:v>
                </c:pt>
                <c:pt idx="6">
                  <c:v>Helping to tackle the imbalances of power between large retailers and small producers in the food supply chain</c:v>
                </c:pt>
              </c:strCache>
              <c:extLst/>
            </c:strRef>
          </c:cat>
          <c:val>
            <c:numRef>
              <c:f>'Q4'!$D$5:$J$5</c:f>
              <c:numCache>
                <c:formatCode>0%</c:formatCode>
                <c:ptCount val="7"/>
                <c:pt idx="0">
                  <c:v>0.25675675675675702</c:v>
                </c:pt>
                <c:pt idx="1">
                  <c:v>0.337837837837838</c:v>
                </c:pt>
                <c:pt idx="2">
                  <c:v>0.31756756756756799</c:v>
                </c:pt>
                <c:pt idx="3">
                  <c:v>0.39864864864864902</c:v>
                </c:pt>
                <c:pt idx="4">
                  <c:v>0.43243243243243201</c:v>
                </c:pt>
                <c:pt idx="5">
                  <c:v>0.47972972972972999</c:v>
                </c:pt>
                <c:pt idx="6">
                  <c:v>0.391891891891892</c:v>
                </c:pt>
              </c:numCache>
              <c:extLst/>
            </c:numRef>
          </c:val>
          <c:extLst>
            <c:ext xmlns:c16="http://schemas.microsoft.com/office/drawing/2014/chart" uri="{C3380CC4-5D6E-409C-BE32-E72D297353CC}">
              <c16:uniqueId val="{0000000B-0248-48B7-8D88-0914786DE2F6}"/>
            </c:ext>
          </c:extLst>
        </c:ser>
        <c:ser>
          <c:idx val="3"/>
          <c:order val="3"/>
          <c:tx>
            <c:strRef>
              <c:f>'Q4'!$C$6</c:f>
              <c:strCache>
                <c:ptCount val="1"/>
                <c:pt idx="0">
                  <c:v>Not effective at all</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0248-48B7-8D88-0914786DE2F6}"/>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0248-48B7-8D88-0914786DE2F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('Q4'!$D$2:$J$2,'Q4'!$O$2)</c:f>
              <c:strCache>
                <c:ptCount val="7"/>
                <c:pt idx="0">
                  <c:v>Ensuring a safe and affordable supply of food to consumer</c:v>
                </c:pt>
                <c:pt idx="1">
                  <c:v>Assisting in improving farm incomes</c:v>
                </c:pt>
                <c:pt idx="2">
                  <c:v>Improving the position of farmers in the food supply chain</c:v>
                </c:pt>
                <c:pt idx="3">
                  <c:v>Tackling unfair trading practices in the food supply chain</c:v>
                </c:pt>
                <c:pt idx="4">
                  <c:v>Increasing the bargaining power of farmers in the food supply chain</c:v>
                </c:pt>
                <c:pt idx="5">
                  <c:v>Increasing price transparency along the food supply chain</c:v>
                </c:pt>
                <c:pt idx="6">
                  <c:v>Helping to tackle the imbalances of power between large retailers and small producers in the food supply chain</c:v>
                </c:pt>
              </c:strCache>
              <c:extLst/>
            </c:strRef>
          </c:cat>
          <c:val>
            <c:numRef>
              <c:f>'Q4'!$D$6:$J$6</c:f>
              <c:numCache>
                <c:formatCode>0%</c:formatCode>
                <c:ptCount val="7"/>
                <c:pt idx="0">
                  <c:v>0.12837837837837801</c:v>
                </c:pt>
                <c:pt idx="1">
                  <c:v>0.141891891891892</c:v>
                </c:pt>
                <c:pt idx="2">
                  <c:v>0.222972972972973</c:v>
                </c:pt>
                <c:pt idx="3">
                  <c:v>0.32432432432432401</c:v>
                </c:pt>
                <c:pt idx="4">
                  <c:v>0.32432432432432401</c:v>
                </c:pt>
                <c:pt idx="5">
                  <c:v>0.28378378378378399</c:v>
                </c:pt>
                <c:pt idx="6">
                  <c:v>0.412162162162162</c:v>
                </c:pt>
              </c:numCache>
              <c:extLst/>
            </c:numRef>
          </c:val>
          <c:extLst>
            <c:ext xmlns:c16="http://schemas.microsoft.com/office/drawing/2014/chart" uri="{C3380CC4-5D6E-409C-BE32-E72D297353CC}">
              <c16:uniqueId val="{0000000E-0248-48B7-8D88-0914786DE2F6}"/>
            </c:ext>
          </c:extLst>
        </c:ser>
        <c:ser>
          <c:idx val="4"/>
          <c:order val="4"/>
          <c:tx>
            <c:strRef>
              <c:f>'Q4'!$C$7</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('Q4'!$D$2:$J$2,'Q4'!$O$2)</c:f>
              <c:strCache>
                <c:ptCount val="7"/>
                <c:pt idx="0">
                  <c:v>Ensuring a safe and affordable supply of food to consumer</c:v>
                </c:pt>
                <c:pt idx="1">
                  <c:v>Assisting in improving farm incomes</c:v>
                </c:pt>
                <c:pt idx="2">
                  <c:v>Improving the position of farmers in the food supply chain</c:v>
                </c:pt>
                <c:pt idx="3">
                  <c:v>Tackling unfair trading practices in the food supply chain</c:v>
                </c:pt>
                <c:pt idx="4">
                  <c:v>Increasing the bargaining power of farmers in the food supply chain</c:v>
                </c:pt>
                <c:pt idx="5">
                  <c:v>Increasing price transparency along the food supply chain</c:v>
                </c:pt>
                <c:pt idx="6">
                  <c:v>Helping to tackle the imbalances of power between large retailers and small producers in the food supply chain</c:v>
                </c:pt>
              </c:strCache>
              <c:extLst/>
            </c:strRef>
          </c:cat>
          <c:val>
            <c:numRef>
              <c:f>'Q4'!$D$7:$J$7</c:f>
              <c:numCache>
                <c:formatCode>0%</c:formatCode>
                <c:ptCount val="7"/>
                <c:pt idx="0">
                  <c:v>5.4054054054054099E-2</c:v>
                </c:pt>
                <c:pt idx="1">
                  <c:v>4.0540540540540501E-2</c:v>
                </c:pt>
                <c:pt idx="2">
                  <c:v>3.37837837837838E-2</c:v>
                </c:pt>
                <c:pt idx="3">
                  <c:v>4.72972972972973E-2</c:v>
                </c:pt>
                <c:pt idx="4">
                  <c:v>5.4054054054054099E-2</c:v>
                </c:pt>
                <c:pt idx="5">
                  <c:v>5.4054054054054099E-2</c:v>
                </c:pt>
                <c:pt idx="6">
                  <c:v>4.72972972972973E-2</c:v>
                </c:pt>
              </c:numCache>
              <c:extLst/>
            </c:numRef>
          </c:val>
          <c:extLst>
            <c:ext xmlns:c16="http://schemas.microsoft.com/office/drawing/2014/chart" uri="{C3380CC4-5D6E-409C-BE32-E72D297353CC}">
              <c16:uniqueId val="{0000000F-0248-48B7-8D88-0914786DE2F6}"/>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Do you think that the CAP instruments and measures have been effective in ensuring the social</a:t>
            </a:r>
            <a:r>
              <a:rPr lang="fr-BE" sz="1200" baseline="0"/>
              <a:t> inclusion of women in rural areas, e.g. on the following aspects:</a:t>
            </a:r>
            <a:endParaRPr lang="fr-BE" sz="1200"/>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'Q8'!$C$3</c:f>
              <c:strCache>
                <c:ptCount val="1"/>
                <c:pt idx="0">
                  <c:v>Very effective</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7D2-44D9-9439-0FE3AEAC149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('Q8'!$D$2:$I$2,'Q8'!$O$2)</c:f>
              <c:strCache>
                <c:ptCount val="6"/>
                <c:pt idx="0">
                  <c:v>Access of women to ownership/co-ownership of farms</c:v>
                </c:pt>
                <c:pt idx="1">
                  <c:v>Access of women to adequate finance</c:v>
                </c:pt>
                <c:pt idx="2">
                  <c:v>Women taking over the responsibility of managing a farming business in rural areas</c:v>
                </c:pt>
                <c:pt idx="3">
                  <c:v>Encouragement of women to take responsibility in agricultural and non-agricultural economic activities</c:v>
                </c:pt>
                <c:pt idx="4">
                  <c:v>Promotion/recognition of the contribution women make to agricultural activites</c:v>
                </c:pt>
                <c:pt idx="5">
                  <c:v>Undertaking the important administration role on farms</c:v>
                </c:pt>
              </c:strCache>
              <c:extLst/>
            </c:strRef>
          </c:cat>
          <c:val>
            <c:numRef>
              <c:f>'Q8'!$D$3:$I$3</c:f>
              <c:numCache>
                <c:formatCode>0%</c:formatCode>
                <c:ptCount val="6"/>
                <c:pt idx="0">
                  <c:v>0.10135135135135136</c:v>
                </c:pt>
                <c:pt idx="1">
                  <c:v>8.1081081081081086E-2</c:v>
                </c:pt>
                <c:pt idx="2">
                  <c:v>9.45945945945946E-2</c:v>
                </c:pt>
                <c:pt idx="3">
                  <c:v>8.7837837837837843E-2</c:v>
                </c:pt>
                <c:pt idx="4">
                  <c:v>0.12837837837837801</c:v>
                </c:pt>
                <c:pt idx="5">
                  <c:v>0.10135135135135136</c:v>
                </c:pt>
              </c:numCache>
              <c:extLst/>
            </c:numRef>
          </c:val>
          <c:extLst>
            <c:ext xmlns:c16="http://schemas.microsoft.com/office/drawing/2014/chart" uri="{C3380CC4-5D6E-409C-BE32-E72D297353CC}">
              <c16:uniqueId val="{00000001-97D2-44D9-9439-0FE3AEAC149A}"/>
            </c:ext>
          </c:extLst>
        </c:ser>
        <c:ser>
          <c:idx val="1"/>
          <c:order val="1"/>
          <c:tx>
            <c:strRef>
              <c:f>'Q8'!$C$4</c:f>
              <c:strCache>
                <c:ptCount val="1"/>
                <c:pt idx="0">
                  <c:v>Moderately effective</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7D2-44D9-9439-0FE3AEAC149A}"/>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7D2-44D9-9439-0FE3AEAC149A}"/>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7D2-44D9-9439-0FE3AEAC149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('Q8'!$D$2:$I$2,'Q8'!$O$2)</c:f>
              <c:strCache>
                <c:ptCount val="6"/>
                <c:pt idx="0">
                  <c:v>Access of women to ownership/co-ownership of farms</c:v>
                </c:pt>
                <c:pt idx="1">
                  <c:v>Access of women to adequate finance</c:v>
                </c:pt>
                <c:pt idx="2">
                  <c:v>Women taking over the responsibility of managing a farming business in rural areas</c:v>
                </c:pt>
                <c:pt idx="3">
                  <c:v>Encouragement of women to take responsibility in agricultural and non-agricultural economic activities</c:v>
                </c:pt>
                <c:pt idx="4">
                  <c:v>Promotion/recognition of the contribution women make to agricultural activites</c:v>
                </c:pt>
                <c:pt idx="5">
                  <c:v>Undertaking the important administration role on farms</c:v>
                </c:pt>
              </c:strCache>
              <c:extLst/>
            </c:strRef>
          </c:cat>
          <c:val>
            <c:numRef>
              <c:f>'Q8'!$D$4:$I$4</c:f>
              <c:numCache>
                <c:formatCode>0%</c:formatCode>
                <c:ptCount val="6"/>
                <c:pt idx="0">
                  <c:v>0.42567567567567566</c:v>
                </c:pt>
                <c:pt idx="1">
                  <c:v>0.35135135135135137</c:v>
                </c:pt>
                <c:pt idx="2">
                  <c:v>0.39189189189189189</c:v>
                </c:pt>
                <c:pt idx="3">
                  <c:v>0.40540540540540543</c:v>
                </c:pt>
                <c:pt idx="4">
                  <c:v>0.39864864864864863</c:v>
                </c:pt>
                <c:pt idx="5">
                  <c:v>0.3783783783783784</c:v>
                </c:pt>
              </c:numCache>
              <c:extLst/>
            </c:numRef>
          </c:val>
          <c:extLst>
            <c:ext xmlns:c16="http://schemas.microsoft.com/office/drawing/2014/chart" uri="{C3380CC4-5D6E-409C-BE32-E72D297353CC}">
              <c16:uniqueId val="{00000005-97D2-44D9-9439-0FE3AEAC149A}"/>
            </c:ext>
          </c:extLst>
        </c:ser>
        <c:ser>
          <c:idx val="2"/>
          <c:order val="2"/>
          <c:tx>
            <c:strRef>
              <c:f>'Q8'!$C$5</c:f>
              <c:strCache>
                <c:ptCount val="1"/>
                <c:pt idx="0">
                  <c:v>Not very effective</c:v>
                </c:pt>
              </c:strCache>
            </c:strRef>
          </c:tx>
          <c:spPr>
            <a:solidFill>
              <a:srgbClr val="EDA24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('Q8'!$D$2:$I$2,'Q8'!$O$2)</c:f>
              <c:strCache>
                <c:ptCount val="6"/>
                <c:pt idx="0">
                  <c:v>Access of women to ownership/co-ownership of farms</c:v>
                </c:pt>
                <c:pt idx="1">
                  <c:v>Access of women to adequate finance</c:v>
                </c:pt>
                <c:pt idx="2">
                  <c:v>Women taking over the responsibility of managing a farming business in rural areas</c:v>
                </c:pt>
                <c:pt idx="3">
                  <c:v>Encouragement of women to take responsibility in agricultural and non-agricultural economic activities</c:v>
                </c:pt>
                <c:pt idx="4">
                  <c:v>Promotion/recognition of the contribution women make to agricultural activites</c:v>
                </c:pt>
                <c:pt idx="5">
                  <c:v>Undertaking the important administration role on farms</c:v>
                </c:pt>
              </c:strCache>
              <c:extLst/>
            </c:strRef>
          </c:cat>
          <c:val>
            <c:numRef>
              <c:f>'Q8'!$D$5:$I$5</c:f>
              <c:numCache>
                <c:formatCode>0%</c:formatCode>
                <c:ptCount val="6"/>
                <c:pt idx="0">
                  <c:v>0.20945945945945948</c:v>
                </c:pt>
                <c:pt idx="1">
                  <c:v>0.27702702702702703</c:v>
                </c:pt>
                <c:pt idx="2">
                  <c:v>0.29054054054054052</c:v>
                </c:pt>
                <c:pt idx="3">
                  <c:v>0.29054054054054052</c:v>
                </c:pt>
                <c:pt idx="4">
                  <c:v>0.27027027027027029</c:v>
                </c:pt>
                <c:pt idx="5">
                  <c:v>0.27027027027027029</c:v>
                </c:pt>
              </c:numCache>
              <c:extLst/>
            </c:numRef>
          </c:val>
          <c:extLst>
            <c:ext xmlns:c16="http://schemas.microsoft.com/office/drawing/2014/chart" uri="{C3380CC4-5D6E-409C-BE32-E72D297353CC}">
              <c16:uniqueId val="{00000006-97D2-44D9-9439-0FE3AEAC149A}"/>
            </c:ext>
          </c:extLst>
        </c:ser>
        <c:ser>
          <c:idx val="3"/>
          <c:order val="3"/>
          <c:tx>
            <c:strRef>
              <c:f>'Q8'!$C$6</c:f>
              <c:strCache>
                <c:ptCount val="1"/>
                <c:pt idx="0">
                  <c:v>Not effective at all</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7D2-44D9-9439-0FE3AEAC149A}"/>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97D2-44D9-9439-0FE3AEAC149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('Q8'!$D$2:$I$2,'Q8'!$O$2)</c:f>
              <c:strCache>
                <c:ptCount val="6"/>
                <c:pt idx="0">
                  <c:v>Access of women to ownership/co-ownership of farms</c:v>
                </c:pt>
                <c:pt idx="1">
                  <c:v>Access of women to adequate finance</c:v>
                </c:pt>
                <c:pt idx="2">
                  <c:v>Women taking over the responsibility of managing a farming business in rural areas</c:v>
                </c:pt>
                <c:pt idx="3">
                  <c:v>Encouragement of women to take responsibility in agricultural and non-agricultural economic activities</c:v>
                </c:pt>
                <c:pt idx="4">
                  <c:v>Promotion/recognition of the contribution women make to agricultural activites</c:v>
                </c:pt>
                <c:pt idx="5">
                  <c:v>Undertaking the important administration role on farms</c:v>
                </c:pt>
              </c:strCache>
              <c:extLst/>
            </c:strRef>
          </c:cat>
          <c:val>
            <c:numRef>
              <c:f>'Q8'!$D$6:$I$6</c:f>
              <c:numCache>
                <c:formatCode>0%</c:formatCode>
                <c:ptCount val="6"/>
                <c:pt idx="0">
                  <c:v>0.14864864864864866</c:v>
                </c:pt>
                <c:pt idx="1">
                  <c:v>0.13513513513513514</c:v>
                </c:pt>
                <c:pt idx="2">
                  <c:v>0.11486486486486487</c:v>
                </c:pt>
                <c:pt idx="3">
                  <c:v>0.11486486486486487</c:v>
                </c:pt>
                <c:pt idx="4">
                  <c:v>0.11486486486486487</c:v>
                </c:pt>
                <c:pt idx="5">
                  <c:v>0.12837837837837837</c:v>
                </c:pt>
              </c:numCache>
              <c:extLst/>
            </c:numRef>
          </c:val>
          <c:extLst>
            <c:ext xmlns:c16="http://schemas.microsoft.com/office/drawing/2014/chart" uri="{C3380CC4-5D6E-409C-BE32-E72D297353CC}">
              <c16:uniqueId val="{00000009-97D2-44D9-9439-0FE3AEAC149A}"/>
            </c:ext>
          </c:extLst>
        </c:ser>
        <c:ser>
          <c:idx val="4"/>
          <c:order val="4"/>
          <c:tx>
            <c:strRef>
              <c:f>'Q8'!$C$7</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('Q8'!$D$2:$I$2,'Q8'!$O$2)</c:f>
              <c:strCache>
                <c:ptCount val="6"/>
                <c:pt idx="0">
                  <c:v>Access of women to ownership/co-ownership of farms</c:v>
                </c:pt>
                <c:pt idx="1">
                  <c:v>Access of women to adequate finance</c:v>
                </c:pt>
                <c:pt idx="2">
                  <c:v>Women taking over the responsibility of managing a farming business in rural areas</c:v>
                </c:pt>
                <c:pt idx="3">
                  <c:v>Encouragement of women to take responsibility in agricultural and non-agricultural economic activities</c:v>
                </c:pt>
                <c:pt idx="4">
                  <c:v>Promotion/recognition of the contribution women make to agricultural activites</c:v>
                </c:pt>
                <c:pt idx="5">
                  <c:v>Undertaking the important administration role on farms</c:v>
                </c:pt>
              </c:strCache>
              <c:extLst/>
            </c:strRef>
          </c:cat>
          <c:val>
            <c:numRef>
              <c:f>'Q8'!$D$7:$I$7</c:f>
              <c:numCache>
                <c:formatCode>0%</c:formatCode>
                <c:ptCount val="6"/>
                <c:pt idx="0">
                  <c:v>0.11486486486486487</c:v>
                </c:pt>
                <c:pt idx="1">
                  <c:v>0.1554054054054054</c:v>
                </c:pt>
                <c:pt idx="2">
                  <c:v>0.1081081081081081</c:v>
                </c:pt>
                <c:pt idx="3">
                  <c:v>0.10135135135135136</c:v>
                </c:pt>
                <c:pt idx="4">
                  <c:v>8.7837837837837843E-2</c:v>
                </c:pt>
                <c:pt idx="5">
                  <c:v>0.12162162162162163</c:v>
                </c:pt>
              </c:numCache>
              <c:extLst/>
            </c:numRef>
          </c:val>
          <c:extLst>
            <c:ext xmlns:c16="http://schemas.microsoft.com/office/drawing/2014/chart" uri="{C3380CC4-5D6E-409C-BE32-E72D297353CC}">
              <c16:uniqueId val="{0000000A-97D2-44D9-9439-0FE3AEAC149A}"/>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latin typeface="Times New Roman" panose="02020603050405020304" pitchFamily="18" charset="0"/>
                <a:cs typeface="Times New Roman" panose="02020603050405020304" pitchFamily="18" charset="0"/>
              </a:rPr>
              <a:t> To what extent have the various CAP instruments and measures provided farmers and advisors in rural areas with vocational education and training, in terms of availability and accessibility of training for the development of agricultural skill</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1"/>
          <c:order val="1"/>
          <c:spPr>
            <a:solidFill>
              <a:srgbClr val="005B5F"/>
            </a:solidFill>
            <a:ln>
              <a:noFill/>
            </a:ln>
            <a:effectLst/>
          </c:spPr>
          <c:invertIfNegative val="0"/>
          <c:dLbls>
            <c:dLbl>
              <c:idx val="0"/>
              <c:layout>
                <c:manualLayout>
                  <c:x val="-4.6019328117809476E-3"/>
                  <c:y val="-0.1323319027181688"/>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F5E-4B50-8752-D3FDA34D9213}"/>
                </c:ext>
              </c:extLst>
            </c:dLbl>
            <c:dLbl>
              <c:idx val="1"/>
              <c:layout>
                <c:manualLayout>
                  <c:x val="9.0589228536181224E-8"/>
                  <c:y val="-0.26108712671645662"/>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15:layout>
                    <c:manualLayout>
                      <c:w val="6.3552692130694879E-2"/>
                      <c:h val="8.5783402611154275E-2"/>
                    </c:manualLayout>
                  </c15:layout>
                </c:ext>
                <c:ext xmlns:c16="http://schemas.microsoft.com/office/drawing/2014/chart" uri="{C3380CC4-5D6E-409C-BE32-E72D297353CC}">
                  <c16:uniqueId val="{00000001-7F5E-4B50-8752-D3FDA34D9213}"/>
                </c:ext>
              </c:extLst>
            </c:dLbl>
            <c:dLbl>
              <c:idx val="2"/>
              <c:layout>
                <c:manualLayout>
                  <c:x val="2.3010569951190524E-3"/>
                  <c:y val="-0.23962789924864542"/>
                </c:manualLayout>
              </c:layout>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15:layout>
                    <c:manualLayout>
                      <c:w val="6.5853658536585355E-2"/>
                      <c:h val="7.8630326788550559E-2"/>
                    </c:manualLayout>
                  </c15:layout>
                </c:ext>
                <c:ext xmlns:c16="http://schemas.microsoft.com/office/drawing/2014/chart" uri="{C3380CC4-5D6E-409C-BE32-E72D297353CC}">
                  <c16:uniqueId val="{00000002-7F5E-4B50-8752-D3FDA34D9213}"/>
                </c:ext>
              </c:extLst>
            </c:dLbl>
            <c:dLbl>
              <c:idx val="3"/>
              <c:layout>
                <c:manualLayout>
                  <c:x val="-8.4367793592033087E-17"/>
                  <c:y val="-7.868383404864091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F5E-4B50-8752-D3FDA34D9213}"/>
                </c:ext>
              </c:extLst>
            </c:dLbl>
            <c:dLbl>
              <c:idx val="4"/>
              <c:layout>
                <c:manualLayout>
                  <c:x val="0"/>
                  <c:y val="-7.510729613733906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F5E-4B50-8752-D3FDA34D9213}"/>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Content!$A$510:$A$514</c:f>
              <c:strCache>
                <c:ptCount val="5"/>
                <c:pt idx="0">
                  <c:v>To a large extent</c:v>
                </c:pt>
                <c:pt idx="1">
                  <c:v>To a moderate extent</c:v>
                </c:pt>
                <c:pt idx="2">
                  <c:v>To a limited extent</c:v>
                </c:pt>
                <c:pt idx="3">
                  <c:v>Not at all</c:v>
                </c:pt>
                <c:pt idx="4">
                  <c:v>I don´t know</c:v>
                </c:pt>
              </c:strCache>
            </c:strRef>
          </c:cat>
          <c:val>
            <c:numRef>
              <c:f>Content!$C$510:$C$514</c:f>
              <c:numCache>
                <c:formatCode>General</c:formatCode>
                <c:ptCount val="5"/>
                <c:pt idx="0">
                  <c:v>24</c:v>
                </c:pt>
                <c:pt idx="1">
                  <c:v>57</c:v>
                </c:pt>
                <c:pt idx="2">
                  <c:v>48</c:v>
                </c:pt>
                <c:pt idx="3">
                  <c:v>11</c:v>
                </c:pt>
                <c:pt idx="4">
                  <c:v>8</c:v>
                </c:pt>
              </c:numCache>
            </c:numRef>
          </c:val>
          <c:extLst>
            <c:ext xmlns:c16="http://schemas.microsoft.com/office/drawing/2014/chart" uri="{C3380CC4-5D6E-409C-BE32-E72D297353CC}">
              <c16:uniqueId val="{00000005-7F5E-4B50-8752-D3FDA34D9213}"/>
            </c:ext>
          </c:extLst>
        </c:ser>
        <c:dLbls>
          <c:dLblPos val="ctr"/>
          <c:showLegendKey val="0"/>
          <c:showVal val="1"/>
          <c:showCatName val="0"/>
          <c:showSerName val="0"/>
          <c:showPercent val="0"/>
          <c:showBubbleSize val="0"/>
        </c:dLbls>
        <c:gapWidth val="150"/>
        <c:overlap val="100"/>
        <c:axId val="435310448"/>
        <c:axId val="435317168"/>
        <c:extLst>
          <c:ext xmlns:c15="http://schemas.microsoft.com/office/drawing/2012/chart" uri="{02D57815-91ED-43cb-92C2-25804820EDAC}">
            <c15:filteredBarSeries>
              <c15: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Content!$A$510:$A$514</c15:sqref>
                        </c15:formulaRef>
                      </c:ext>
                    </c:extLst>
                    <c:strCache>
                      <c:ptCount val="5"/>
                      <c:pt idx="0">
                        <c:v>To a large extent</c:v>
                      </c:pt>
                      <c:pt idx="1">
                        <c:v>To a moderate extent</c:v>
                      </c:pt>
                      <c:pt idx="2">
                        <c:v>To a limited extent</c:v>
                      </c:pt>
                      <c:pt idx="3">
                        <c:v>Not at all</c:v>
                      </c:pt>
                      <c:pt idx="4">
                        <c:v>I don´t know</c:v>
                      </c:pt>
                    </c:strCache>
                  </c:strRef>
                </c:cat>
                <c:val>
                  <c:numRef>
                    <c:extLst>
                      <c:ext uri="{02D57815-91ED-43cb-92C2-25804820EDAC}">
                        <c15:formulaRef>
                          <c15:sqref>Content!$B$510:$B$514</c15:sqref>
                        </c15:formulaRef>
                      </c:ext>
                    </c:extLst>
                    <c:numCache>
                      <c:formatCode>General</c:formatCode>
                      <c:ptCount val="5"/>
                    </c:numCache>
                  </c:numRef>
                </c:val>
                <c:extLst>
                  <c:ext xmlns:c16="http://schemas.microsoft.com/office/drawing/2014/chart" uri="{C3380CC4-5D6E-409C-BE32-E72D297353CC}">
                    <c16:uniqueId val="{00000006-7F5E-4B50-8752-D3FDA34D9213}"/>
                  </c:ext>
                </c:extLst>
              </c15:ser>
            </c15:filteredBarSeries>
            <c15:filteredBarSeries>
              <c15:ser>
                <c:idx val="2"/>
                <c:order val="2"/>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Content!$A$510:$A$514</c15:sqref>
                        </c15:formulaRef>
                      </c:ext>
                    </c:extLst>
                    <c:strCache>
                      <c:ptCount val="5"/>
                      <c:pt idx="0">
                        <c:v>To a large extent</c:v>
                      </c:pt>
                      <c:pt idx="1">
                        <c:v>To a moderate extent</c:v>
                      </c:pt>
                      <c:pt idx="2">
                        <c:v>To a limited extent</c:v>
                      </c:pt>
                      <c:pt idx="3">
                        <c:v>Not at all</c:v>
                      </c:pt>
                      <c:pt idx="4">
                        <c:v>I don´t know</c:v>
                      </c:pt>
                    </c:strCache>
                  </c:strRef>
                </c:cat>
                <c:val>
                  <c:numRef>
                    <c:extLst xmlns:c15="http://schemas.microsoft.com/office/drawing/2012/chart">
                      <c:ext xmlns:c15="http://schemas.microsoft.com/office/drawing/2012/chart" uri="{02D57815-91ED-43cb-92C2-25804820EDAC}">
                        <c15:formulaRef>
                          <c15:sqref>Content!$D$510:$D$514</c15:sqref>
                        </c15:formulaRef>
                      </c:ext>
                    </c:extLst>
                    <c:numCache>
                      <c:formatCode>0.000%</c:formatCode>
                      <c:ptCount val="5"/>
                      <c:pt idx="0">
                        <c:v>0.16216216216216217</c:v>
                      </c:pt>
                      <c:pt idx="1">
                        <c:v>0.38513513513513514</c:v>
                      </c:pt>
                      <c:pt idx="2">
                        <c:v>0.32432432432432434</c:v>
                      </c:pt>
                      <c:pt idx="3">
                        <c:v>7.4324324324324328E-2</c:v>
                      </c:pt>
                      <c:pt idx="4">
                        <c:v>5.405405405405405E-2</c:v>
                      </c:pt>
                    </c:numCache>
                  </c:numRef>
                </c:val>
                <c:extLst xmlns:c15="http://schemas.microsoft.com/office/drawing/2012/chart">
                  <c:ext xmlns:c16="http://schemas.microsoft.com/office/drawing/2014/chart" uri="{C3380CC4-5D6E-409C-BE32-E72D297353CC}">
                    <c16:uniqueId val="{00000007-7F5E-4B50-8752-D3FDA34D9213}"/>
                  </c:ext>
                </c:extLst>
              </c15:ser>
            </c15:filteredBarSeries>
          </c:ext>
        </c:extLst>
      </c:barChart>
      <c:catAx>
        <c:axId val="435310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5317168"/>
        <c:crosses val="autoZero"/>
        <c:auto val="1"/>
        <c:lblAlgn val="ctr"/>
        <c:lblOffset val="100"/>
        <c:noMultiLvlLbl val="0"/>
      </c:catAx>
      <c:valAx>
        <c:axId val="4353171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531044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 Has the CAP Social Conditionality Clause (Article 14 and Annex IV of Regulation 2021/2115) been effective in:</a:t>
            </a:r>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'Q10'!$C$3</c:f>
              <c:strCache>
                <c:ptCount val="1"/>
                <c:pt idx="0">
                  <c:v>Very effective</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8E7-4082-91BD-3B1DFC37D6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('Q10'!$D$2:$H$2,'Q10'!$O$2)</c:f>
              <c:strCache>
                <c:ptCount val="5"/>
                <c:pt idx="0">
                  <c:v>Improving working conditions of agricultural workers, including migrant and seasonal workers (occupational safety &amp; health, regular labour contracts, rights and freedoms, etc.)</c:v>
                </c:pt>
                <c:pt idx="1">
                  <c:v>Covering all key “high risk” occupational groups, such as the self-employed and seasonal workers?</c:v>
                </c:pt>
                <c:pt idx="2">
                  <c:v>Covering “high risk” agricultural sectors?</c:v>
                </c:pt>
                <c:pt idx="3">
                  <c:v>Ensuring the rights and freedoms of seasonal and migrant workers (when combined with other EU social and employment provisions, such as seasonal workers Directive?</c:v>
                </c:pt>
                <c:pt idx="4">
                  <c:v>Engaging civil society (social partners, agricultural organizations and NGOs) in improving working conditions?</c:v>
                </c:pt>
              </c:strCache>
              <c:extLst/>
            </c:strRef>
          </c:cat>
          <c:val>
            <c:numRef>
              <c:f>'Q10'!$D$3:$H$3</c:f>
              <c:numCache>
                <c:formatCode>0%</c:formatCode>
                <c:ptCount val="5"/>
                <c:pt idx="0">
                  <c:v>6.0810810810810814E-2</c:v>
                </c:pt>
                <c:pt idx="1">
                  <c:v>6.0810810810810814E-2</c:v>
                </c:pt>
                <c:pt idx="2">
                  <c:v>6.0810810810810814E-2</c:v>
                </c:pt>
                <c:pt idx="3">
                  <c:v>7.4324324324324328E-2</c:v>
                </c:pt>
                <c:pt idx="4">
                  <c:v>8.7837837837837843E-2</c:v>
                </c:pt>
              </c:numCache>
              <c:extLst/>
            </c:numRef>
          </c:val>
          <c:extLst>
            <c:ext xmlns:c16="http://schemas.microsoft.com/office/drawing/2014/chart" uri="{C3380CC4-5D6E-409C-BE32-E72D297353CC}">
              <c16:uniqueId val="{00000001-08E7-4082-91BD-3B1DFC37D635}"/>
            </c:ext>
          </c:extLst>
        </c:ser>
        <c:ser>
          <c:idx val="1"/>
          <c:order val="1"/>
          <c:tx>
            <c:strRef>
              <c:f>'Q10'!$C$4</c:f>
              <c:strCache>
                <c:ptCount val="1"/>
                <c:pt idx="0">
                  <c:v>Moderately effective</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8E7-4082-91BD-3B1DFC37D635}"/>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8E7-4082-91BD-3B1DFC37D635}"/>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8E7-4082-91BD-3B1DFC37D6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('Q10'!$D$2:$H$2,'Q10'!$O$2)</c:f>
              <c:strCache>
                <c:ptCount val="5"/>
                <c:pt idx="0">
                  <c:v>Improving working conditions of agricultural workers, including migrant and seasonal workers (occupational safety &amp; health, regular labour contracts, rights and freedoms, etc.)</c:v>
                </c:pt>
                <c:pt idx="1">
                  <c:v>Covering all key “high risk” occupational groups, such as the self-employed and seasonal workers?</c:v>
                </c:pt>
                <c:pt idx="2">
                  <c:v>Covering “high risk” agricultural sectors?</c:v>
                </c:pt>
                <c:pt idx="3">
                  <c:v>Ensuring the rights and freedoms of seasonal and migrant workers (when combined with other EU social and employment provisions, such as seasonal workers Directive?</c:v>
                </c:pt>
                <c:pt idx="4">
                  <c:v>Engaging civil society (social partners, agricultural organizations and NGOs) in improving working conditions?</c:v>
                </c:pt>
              </c:strCache>
              <c:extLst/>
            </c:strRef>
          </c:cat>
          <c:val>
            <c:numRef>
              <c:f>'Q10'!$D$4:$H$4</c:f>
              <c:numCache>
                <c:formatCode>0%</c:formatCode>
                <c:ptCount val="5"/>
                <c:pt idx="0">
                  <c:v>0.45945945945945948</c:v>
                </c:pt>
                <c:pt idx="1">
                  <c:v>0.3716216216216216</c:v>
                </c:pt>
                <c:pt idx="2">
                  <c:v>0.33783783783783783</c:v>
                </c:pt>
                <c:pt idx="3">
                  <c:v>0.39189189189189189</c:v>
                </c:pt>
                <c:pt idx="4">
                  <c:v>0.35810810810810811</c:v>
                </c:pt>
              </c:numCache>
              <c:extLst/>
            </c:numRef>
          </c:val>
          <c:extLst>
            <c:ext xmlns:c16="http://schemas.microsoft.com/office/drawing/2014/chart" uri="{C3380CC4-5D6E-409C-BE32-E72D297353CC}">
              <c16:uniqueId val="{00000005-08E7-4082-91BD-3B1DFC37D635}"/>
            </c:ext>
          </c:extLst>
        </c:ser>
        <c:ser>
          <c:idx val="2"/>
          <c:order val="2"/>
          <c:tx>
            <c:strRef>
              <c:f>'Q10'!$C$5</c:f>
              <c:strCache>
                <c:ptCount val="1"/>
                <c:pt idx="0">
                  <c:v>Not very effective</c:v>
                </c:pt>
              </c:strCache>
            </c:strRef>
          </c:tx>
          <c:spPr>
            <a:solidFill>
              <a:srgbClr val="EDA24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('Q10'!$D$2:$H$2,'Q10'!$O$2)</c:f>
              <c:strCache>
                <c:ptCount val="5"/>
                <c:pt idx="0">
                  <c:v>Improving working conditions of agricultural workers, including migrant and seasonal workers (occupational safety &amp; health, regular labour contracts, rights and freedoms, etc.)</c:v>
                </c:pt>
                <c:pt idx="1">
                  <c:v>Covering all key “high risk” occupational groups, such as the self-employed and seasonal workers?</c:v>
                </c:pt>
                <c:pt idx="2">
                  <c:v>Covering “high risk” agricultural sectors?</c:v>
                </c:pt>
                <c:pt idx="3">
                  <c:v>Ensuring the rights and freedoms of seasonal and migrant workers (when combined with other EU social and employment provisions, such as seasonal workers Directive?</c:v>
                </c:pt>
                <c:pt idx="4">
                  <c:v>Engaging civil society (social partners, agricultural organizations and NGOs) in improving working conditions?</c:v>
                </c:pt>
              </c:strCache>
              <c:extLst/>
            </c:strRef>
          </c:cat>
          <c:val>
            <c:numRef>
              <c:f>'Q10'!$D$5:$H$5</c:f>
              <c:numCache>
                <c:formatCode>0%</c:formatCode>
                <c:ptCount val="5"/>
                <c:pt idx="0">
                  <c:v>0.22297297297297297</c:v>
                </c:pt>
                <c:pt idx="1">
                  <c:v>0.27027027027027029</c:v>
                </c:pt>
                <c:pt idx="2">
                  <c:v>0.29054054054054052</c:v>
                </c:pt>
                <c:pt idx="3">
                  <c:v>0.20270270270270271</c:v>
                </c:pt>
                <c:pt idx="4">
                  <c:v>0.28378378378378377</c:v>
                </c:pt>
              </c:numCache>
              <c:extLst/>
            </c:numRef>
          </c:val>
          <c:extLst>
            <c:ext xmlns:c16="http://schemas.microsoft.com/office/drawing/2014/chart" uri="{C3380CC4-5D6E-409C-BE32-E72D297353CC}">
              <c16:uniqueId val="{00000006-08E7-4082-91BD-3B1DFC37D635}"/>
            </c:ext>
          </c:extLst>
        </c:ser>
        <c:ser>
          <c:idx val="3"/>
          <c:order val="3"/>
          <c:tx>
            <c:strRef>
              <c:f>'Q10'!$C$6</c:f>
              <c:strCache>
                <c:ptCount val="1"/>
                <c:pt idx="0">
                  <c:v>Not effective at all</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8E7-4082-91BD-3B1DFC37D635}"/>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8E7-4082-91BD-3B1DFC37D63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('Q10'!$D$2:$H$2,'Q10'!$O$2)</c:f>
              <c:strCache>
                <c:ptCount val="5"/>
                <c:pt idx="0">
                  <c:v>Improving working conditions of agricultural workers, including migrant and seasonal workers (occupational safety &amp; health, regular labour contracts, rights and freedoms, etc.)</c:v>
                </c:pt>
                <c:pt idx="1">
                  <c:v>Covering all key “high risk” occupational groups, such as the self-employed and seasonal workers?</c:v>
                </c:pt>
                <c:pt idx="2">
                  <c:v>Covering “high risk” agricultural sectors?</c:v>
                </c:pt>
                <c:pt idx="3">
                  <c:v>Ensuring the rights and freedoms of seasonal and migrant workers (when combined with other EU social and employment provisions, such as seasonal workers Directive?</c:v>
                </c:pt>
                <c:pt idx="4">
                  <c:v>Engaging civil society (social partners, agricultural organizations and NGOs) in improving working conditions?</c:v>
                </c:pt>
              </c:strCache>
              <c:extLst/>
            </c:strRef>
          </c:cat>
          <c:val>
            <c:numRef>
              <c:f>'Q10'!$D$6:$H$6</c:f>
              <c:numCache>
                <c:formatCode>0%</c:formatCode>
                <c:ptCount val="5"/>
                <c:pt idx="0">
                  <c:v>8.7837837837837843E-2</c:v>
                </c:pt>
                <c:pt idx="1">
                  <c:v>0.12837837837837837</c:v>
                </c:pt>
                <c:pt idx="2">
                  <c:v>0.13513513513513514</c:v>
                </c:pt>
                <c:pt idx="3">
                  <c:v>9.45945945945946E-2</c:v>
                </c:pt>
                <c:pt idx="4">
                  <c:v>8.1081081081081086E-2</c:v>
                </c:pt>
              </c:numCache>
              <c:extLst/>
            </c:numRef>
          </c:val>
          <c:extLst>
            <c:ext xmlns:c16="http://schemas.microsoft.com/office/drawing/2014/chart" uri="{C3380CC4-5D6E-409C-BE32-E72D297353CC}">
              <c16:uniqueId val="{00000009-08E7-4082-91BD-3B1DFC37D635}"/>
            </c:ext>
          </c:extLst>
        </c:ser>
        <c:ser>
          <c:idx val="4"/>
          <c:order val="4"/>
          <c:tx>
            <c:strRef>
              <c:f>'Q10'!$C$7</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('Q10'!$D$2:$H$2,'Q10'!$O$2)</c:f>
              <c:strCache>
                <c:ptCount val="5"/>
                <c:pt idx="0">
                  <c:v>Improving working conditions of agricultural workers, including migrant and seasonal workers (occupational safety &amp; health, regular labour contracts, rights and freedoms, etc.)</c:v>
                </c:pt>
                <c:pt idx="1">
                  <c:v>Covering all key “high risk” occupational groups, such as the self-employed and seasonal workers?</c:v>
                </c:pt>
                <c:pt idx="2">
                  <c:v>Covering “high risk” agricultural sectors?</c:v>
                </c:pt>
                <c:pt idx="3">
                  <c:v>Ensuring the rights and freedoms of seasonal and migrant workers (when combined with other EU social and employment provisions, such as seasonal workers Directive?</c:v>
                </c:pt>
                <c:pt idx="4">
                  <c:v>Engaging civil society (social partners, agricultural organizations and NGOs) in improving working conditions?</c:v>
                </c:pt>
              </c:strCache>
              <c:extLst/>
            </c:strRef>
          </c:cat>
          <c:val>
            <c:numRef>
              <c:f>'Q10'!$D$7:$H$7</c:f>
              <c:numCache>
                <c:formatCode>0%</c:formatCode>
                <c:ptCount val="5"/>
                <c:pt idx="0">
                  <c:v>0.16891891891891891</c:v>
                </c:pt>
                <c:pt idx="1">
                  <c:v>0.16891891891891891</c:v>
                </c:pt>
                <c:pt idx="2">
                  <c:v>0.17567567567567569</c:v>
                </c:pt>
                <c:pt idx="3">
                  <c:v>0.23648648648648649</c:v>
                </c:pt>
                <c:pt idx="4">
                  <c:v>0.1891891891891892</c:v>
                </c:pt>
              </c:numCache>
              <c:extLst/>
            </c:numRef>
          </c:val>
          <c:extLst>
            <c:ext xmlns:c16="http://schemas.microsoft.com/office/drawing/2014/chart" uri="{C3380CC4-5D6E-409C-BE32-E72D297353CC}">
              <c16:uniqueId val="{0000000A-08E7-4082-91BD-3B1DFC37D635}"/>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a:latin typeface="Times New Roman" panose="02020603050405020304" pitchFamily="18" charset="0"/>
                <a:cs typeface="Times New Roman" panose="02020603050405020304" pitchFamily="18" charset="0"/>
              </a:rPr>
              <a:t>Do you</a:t>
            </a:r>
            <a:r>
              <a:rPr lang="en-US" sz="1200" baseline="0">
                <a:latin typeface="Times New Roman" panose="02020603050405020304" pitchFamily="18" charset="0"/>
                <a:cs typeface="Times New Roman" panose="02020603050405020304" pitchFamily="18" charset="0"/>
              </a:rPr>
              <a:t> consider social protection provisions (e.g. pensions, sick leave, maternity, etc.) adequate for farmers and farm workers in your country?</a:t>
            </a:r>
            <a:endParaRPr lang="en-US" sz="1200">
              <a:latin typeface="Times New Roman" panose="02020603050405020304" pitchFamily="18" charset="0"/>
              <a:cs typeface="Times New Roman" panose="02020603050405020304" pitchFamily="18" charset="0"/>
            </a:endParaRPr>
          </a:p>
        </c:rich>
      </c:tx>
      <c:layout>
        <c:manualLayout>
          <c:xMode val="edge"/>
          <c:yMode val="edge"/>
          <c:x val="0.11545922847912589"/>
          <c:y val="4.80413895048041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Content!$C$563</c:f>
              <c:strCache>
                <c:ptCount val="1"/>
                <c:pt idx="0">
                  <c:v>Answers</c:v>
                </c:pt>
              </c:strCache>
            </c:strRef>
          </c:tx>
          <c:spPr>
            <a:solidFill>
              <a:srgbClr val="D83F29"/>
            </a:solidFill>
          </c:spPr>
          <c:dPt>
            <c:idx val="0"/>
            <c:bubble3D val="0"/>
            <c:spPr>
              <a:solidFill>
                <a:srgbClr val="D83F29"/>
              </a:solidFill>
              <a:ln w="19050">
                <a:solidFill>
                  <a:schemeClr val="lt1"/>
                </a:solidFill>
              </a:ln>
              <a:effectLst/>
            </c:spPr>
            <c:extLst>
              <c:ext xmlns:c16="http://schemas.microsoft.com/office/drawing/2014/chart" uri="{C3380CC4-5D6E-409C-BE32-E72D297353CC}">
                <c16:uniqueId val="{00000001-9C92-45FC-A0B1-97A27A8D9126}"/>
              </c:ext>
            </c:extLst>
          </c:dPt>
          <c:dPt>
            <c:idx val="1"/>
            <c:bubble3D val="0"/>
            <c:spPr>
              <a:solidFill>
                <a:srgbClr val="005B5F"/>
              </a:solidFill>
              <a:ln w="19050">
                <a:solidFill>
                  <a:schemeClr val="lt1"/>
                </a:solidFill>
              </a:ln>
              <a:effectLst/>
            </c:spPr>
            <c:extLst>
              <c:ext xmlns:c16="http://schemas.microsoft.com/office/drawing/2014/chart" uri="{C3380CC4-5D6E-409C-BE32-E72D297353CC}">
                <c16:uniqueId val="{00000003-9C92-45FC-A0B1-97A27A8D9126}"/>
              </c:ext>
            </c:extLst>
          </c:dPt>
          <c:dLbls>
            <c:dLbl>
              <c:idx val="0"/>
              <c:layout>
                <c:manualLayout>
                  <c:x val="-0.12381243744003897"/>
                  <c:y val="-6.2374367838166571E-2"/>
                </c:manualLayout>
              </c:layout>
              <c:tx>
                <c:rich>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fld id="{7FE76938-2CB2-40E0-85AE-419FCC95B0FD}" type="PERCENTAGE">
                      <a:rPr lang="en-US"/>
                      <a:pPr>
                        <a:defRPr>
                          <a:solidFill>
                            <a:schemeClr val="bg1"/>
                          </a:solidFill>
                        </a:defRPr>
                      </a:pPr>
                      <a:t>[PERCENTAGE]</a:t>
                    </a:fld>
                    <a:endParaRPr lang="en-US"/>
                  </a:p>
                </c:rich>
              </c:tx>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9C92-45FC-A0B1-97A27A8D9126}"/>
                </c:ext>
              </c:extLst>
            </c:dLbl>
            <c:dLbl>
              <c:idx val="1"/>
              <c:layout>
                <c:manualLayout>
                  <c:x val="0.13116141979800619"/>
                  <c:y val="3.7677863714929136E-2"/>
                </c:manualLayout>
              </c:layout>
              <c:tx>
                <c:rich>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fld id="{F5EFD719-A573-43B8-9820-E8C8DBD9DC2E}" type="PERCENTAGE">
                      <a:rPr lang="en-US"/>
                      <a:pPr>
                        <a:defRPr>
                          <a:solidFill>
                            <a:schemeClr val="bg1"/>
                          </a:solidFill>
                        </a:defRPr>
                      </a:pPr>
                      <a:t>[PERCENTAGE]</a:t>
                    </a:fld>
                    <a:endParaRPr lang="en-US"/>
                  </a:p>
                </c:rich>
              </c:tx>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0"/>
              <c:showBubbleSize val="0"/>
              <c:extLst>
                <c:ext xmlns:c15="http://schemas.microsoft.com/office/drawing/2012/chart" uri="{CE6537A1-D6FC-4f65-9D91-7224C49458BB}">
                  <c15:layout>
                    <c:manualLayout>
                      <c:w val="8.9041776027996497E-2"/>
                      <c:h val="6.4745552639253412E-2"/>
                    </c:manualLayout>
                  </c15:layout>
                  <c15:dlblFieldTable/>
                  <c15:showDataLabelsRange val="0"/>
                </c:ext>
                <c:ext xmlns:c16="http://schemas.microsoft.com/office/drawing/2014/chart" uri="{C3380CC4-5D6E-409C-BE32-E72D297353CC}">
                  <c16:uniqueId val="{00000003-9C92-45FC-A0B1-97A27A8D912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Content!$A$564:$A$565</c:f>
              <c:strCache>
                <c:ptCount val="2"/>
                <c:pt idx="0">
                  <c:v>No</c:v>
                </c:pt>
                <c:pt idx="1">
                  <c:v>Yes</c:v>
                </c:pt>
              </c:strCache>
              <c:extLst/>
            </c:strRef>
          </c:cat>
          <c:val>
            <c:numRef>
              <c:f>Content!$C$564:$C$565</c:f>
              <c:numCache>
                <c:formatCode>General</c:formatCode>
                <c:ptCount val="2"/>
                <c:pt idx="0">
                  <c:v>84</c:v>
                </c:pt>
                <c:pt idx="1">
                  <c:v>64</c:v>
                </c:pt>
              </c:numCache>
              <c:extLst/>
            </c:numRef>
          </c:val>
          <c:extLst>
            <c:ext xmlns:c16="http://schemas.microsoft.com/office/drawing/2014/chart" uri="{C3380CC4-5D6E-409C-BE32-E72D297353CC}">
              <c16:uniqueId val="{00000004-9C92-45FC-A0B1-97A27A8D9126}"/>
            </c:ext>
          </c:extLst>
        </c:ser>
        <c:dLbls>
          <c:dLblPos val="bestFit"/>
          <c:showLegendKey val="0"/>
          <c:showVal val="1"/>
          <c:showCatName val="0"/>
          <c:showSerName val="0"/>
          <c:showPercent val="0"/>
          <c:showBubbleSize val="0"/>
          <c:showLeaderLines val="1"/>
        </c:dLbls>
        <c:firstSliceAng val="0"/>
        <c:extLst>
          <c:ext xmlns:c15="http://schemas.microsoft.com/office/drawing/2012/chart" uri="{02D57815-91ED-43cb-92C2-25804820EDAC}">
            <c15:filteredPieSeries>
              <c15:ser>
                <c:idx val="1"/>
                <c:order val="1"/>
                <c:tx>
                  <c:strRef>
                    <c:extLst>
                      <c:ext uri="{02D57815-91ED-43cb-92C2-25804820EDAC}">
                        <c15:formulaRef>
                          <c15:sqref>Content!$D$563</c15:sqref>
                        </c15:formulaRef>
                      </c:ext>
                    </c:extLst>
                    <c:strCache>
                      <c:ptCount val="1"/>
                      <c:pt idx="0">
                        <c:v>Ratio</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6-9C92-45FC-A0B1-97A27A8D912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8-9C92-45FC-A0B1-97A27A8D912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uri="{CE6537A1-D6FC-4f65-9D91-7224C49458BB}"/>
                  </c:extLst>
                </c:dLbls>
                <c:cat>
                  <c:strRef>
                    <c:extLst>
                      <c:ext uri="{02D57815-91ED-43cb-92C2-25804820EDAC}">
                        <c15:formulaRef>
                          <c15:sqref>Content!$A$564:$A$565</c15:sqref>
                        </c15:formulaRef>
                      </c:ext>
                    </c:extLst>
                    <c:strCache>
                      <c:ptCount val="2"/>
                      <c:pt idx="0">
                        <c:v>No</c:v>
                      </c:pt>
                      <c:pt idx="1">
                        <c:v>Yes</c:v>
                      </c:pt>
                    </c:strCache>
                  </c:strRef>
                </c:cat>
                <c:val>
                  <c:numRef>
                    <c:extLst>
                      <c:ext uri="{02D57815-91ED-43cb-92C2-25804820EDAC}">
                        <c15:formulaRef>
                          <c15:sqref>Content!$D$564:$D$565</c15:sqref>
                        </c15:formulaRef>
                      </c:ext>
                    </c:extLst>
                    <c:numCache>
                      <c:formatCode>0.000%</c:formatCode>
                      <c:ptCount val="2"/>
                      <c:pt idx="0">
                        <c:v>0.56756756756756754</c:v>
                      </c:pt>
                      <c:pt idx="1">
                        <c:v>0.4324324324324324</c:v>
                      </c:pt>
                    </c:numCache>
                  </c:numRef>
                </c:val>
                <c:extLst>
                  <c:ext xmlns:c16="http://schemas.microsoft.com/office/drawing/2014/chart" uri="{C3380CC4-5D6E-409C-BE32-E72D297353CC}">
                    <c16:uniqueId val="{00000009-9C92-45FC-A0B1-97A27A8D9126}"/>
                  </c:ext>
                </c:extLst>
              </c15:ser>
            </c15:filteredPieSeries>
          </c:ext>
        </c:extLst>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latin typeface="Times New Roman" panose="02020603050405020304" pitchFamily="18" charset="0"/>
                <a:cs typeface="Times New Roman" panose="02020603050405020304" pitchFamily="18" charset="0"/>
              </a:rPr>
              <a:t>Do</a:t>
            </a:r>
            <a:r>
              <a:rPr lang="en-GB" sz="1200" baseline="0">
                <a:latin typeface="Times New Roman" panose="02020603050405020304" pitchFamily="18" charset="0"/>
                <a:cs typeface="Times New Roman" panose="02020603050405020304" pitchFamily="18" charset="0"/>
              </a:rPr>
              <a:t> you consider social protection provisions (e.g. pensions, sick leave, maternity, etc.) adequate for farmers and farm workers in your country?</a:t>
            </a:r>
            <a:endParaRPr lang="hu-HU" sz="1200" baseline="0">
              <a:latin typeface="Times New Roman" panose="02020603050405020304" pitchFamily="18" charset="0"/>
              <a:cs typeface="Times New Roman" panose="02020603050405020304" pitchFamily="18" charset="0"/>
            </a:endParaRPr>
          </a:p>
          <a:p>
            <a:pPr>
              <a:defRPr/>
            </a:pPr>
            <a:r>
              <a:rPr lang="hu-HU" sz="1200" baseline="0">
                <a:latin typeface="Times New Roman" panose="02020603050405020304" pitchFamily="18" charset="0"/>
                <a:cs typeface="Times New Roman" panose="02020603050405020304" pitchFamily="18" charset="0"/>
              </a:rPr>
              <a:t>By country</a:t>
            </a:r>
            <a:endParaRPr lang="en-GB" sz="1200">
              <a:latin typeface="Times New Roman" panose="02020603050405020304" pitchFamily="18" charset="0"/>
              <a:cs typeface="Times New Roman" panose="02020603050405020304" pitchFamily="18" charset="0"/>
            </a:endParaRPr>
          </a:p>
        </c:rich>
      </c:tx>
      <c:layout>
        <c:manualLayout>
          <c:xMode val="edge"/>
          <c:yMode val="edge"/>
          <c:x val="0.11181955380577427"/>
          <c:y val="3.240740740740740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'Cross-Country Q11'!$A$2</c:f>
              <c:strCache>
                <c:ptCount val="1"/>
                <c:pt idx="0">
                  <c:v>Yes</c:v>
                </c:pt>
              </c:strCache>
            </c:strRef>
          </c:tx>
          <c:spPr>
            <a:solidFill>
              <a:srgbClr val="006164"/>
            </a:solidFill>
            <a:ln>
              <a:noFill/>
            </a:ln>
            <a:effectLst/>
          </c:spPr>
          <c:invertIfNegative val="0"/>
          <c:dLbls>
            <c:dLbl>
              <c:idx val="1"/>
              <c:layout>
                <c:manualLayout>
                  <c:x val="-2.6945102218473259E-3"/>
                  <c:y val="-4.9572227088955946E-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EA6-4F03-BC27-F3AF2FE5EEE0}"/>
                </c:ext>
              </c:extLst>
            </c:dLbl>
            <c:dLbl>
              <c:idx val="2"/>
              <c:layout>
                <c:manualLayout>
                  <c:x val="-1.3498879911838521E-2"/>
                  <c:y val="4.548275032397144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EA6-4F03-BC27-F3AF2FE5EEE0}"/>
                </c:ext>
              </c:extLst>
            </c:dLbl>
            <c:dLbl>
              <c:idx val="4"/>
              <c:layout>
                <c:manualLayout>
                  <c:x val="-2.4747660617949985E-17"/>
                  <c:y val="5.4171257153068276E-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EA6-4F03-BC27-F3AF2FE5EEE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'Cross-Country Q11'!$B$1:$F$1</c:f>
              <c:strCache>
                <c:ptCount val="5"/>
                <c:pt idx="0">
                  <c:v>Romania</c:v>
                </c:pt>
                <c:pt idx="1">
                  <c:v>Austria</c:v>
                </c:pt>
                <c:pt idx="2">
                  <c:v>Italy</c:v>
                </c:pt>
                <c:pt idx="3">
                  <c:v>Ireland</c:v>
                </c:pt>
                <c:pt idx="4">
                  <c:v>Spain</c:v>
                </c:pt>
              </c:strCache>
            </c:strRef>
          </c:cat>
          <c:val>
            <c:numRef>
              <c:f>'Cross-Country Q11'!$B$2:$F$2</c:f>
              <c:numCache>
                <c:formatCode>0%</c:formatCode>
                <c:ptCount val="5"/>
                <c:pt idx="0">
                  <c:v>0.73333333333333328</c:v>
                </c:pt>
                <c:pt idx="1">
                  <c:v>0.66666666666666652</c:v>
                </c:pt>
                <c:pt idx="2">
                  <c:v>0.4</c:v>
                </c:pt>
                <c:pt idx="3">
                  <c:v>0.31481481481481483</c:v>
                </c:pt>
                <c:pt idx="4">
                  <c:v>0.21428571428571427</c:v>
                </c:pt>
              </c:numCache>
            </c:numRef>
          </c:val>
          <c:extLst>
            <c:ext xmlns:c16="http://schemas.microsoft.com/office/drawing/2014/chart" uri="{C3380CC4-5D6E-409C-BE32-E72D297353CC}">
              <c16:uniqueId val="{00000003-EEA6-4F03-BC27-F3AF2FE5EEE0}"/>
            </c:ext>
          </c:extLst>
        </c:ser>
        <c:ser>
          <c:idx val="1"/>
          <c:order val="1"/>
          <c:tx>
            <c:strRef>
              <c:f>'Cross-Country Q11'!$A$3</c:f>
              <c:strCache>
                <c:ptCount val="1"/>
                <c:pt idx="0">
                  <c:v>No</c:v>
                </c:pt>
              </c:strCache>
            </c:strRef>
          </c:tx>
          <c:spPr>
            <a:solidFill>
              <a:srgbClr val="D83F29"/>
            </a:solidFill>
            <a:ln>
              <a:noFill/>
            </a:ln>
            <a:effectLst/>
          </c:spPr>
          <c:invertIfNegative val="0"/>
          <c:dLbls>
            <c:dLbl>
              <c:idx val="0"/>
              <c:layout>
                <c:manualLayout>
                  <c:x val="-2.700783161393903E-3"/>
                  <c:y val="-4.4647325666512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EA6-4F03-BC27-F3AF2FE5EEE0}"/>
                </c:ext>
              </c:extLst>
            </c:dLbl>
            <c:dLbl>
              <c:idx val="3"/>
              <c:layout>
                <c:manualLayout>
                  <c:x val="0"/>
                  <c:y val="-4.494382022471910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EA6-4F03-BC27-F3AF2FE5EEE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'Cross-Country Q11'!$B$1:$F$1</c:f>
              <c:strCache>
                <c:ptCount val="5"/>
                <c:pt idx="0">
                  <c:v>Romania</c:v>
                </c:pt>
                <c:pt idx="1">
                  <c:v>Austria</c:v>
                </c:pt>
                <c:pt idx="2">
                  <c:v>Italy</c:v>
                </c:pt>
                <c:pt idx="3">
                  <c:v>Ireland</c:v>
                </c:pt>
                <c:pt idx="4">
                  <c:v>Spain</c:v>
                </c:pt>
              </c:strCache>
            </c:strRef>
          </c:cat>
          <c:val>
            <c:numRef>
              <c:f>'Cross-Country Q11'!$B$3:$F$3</c:f>
              <c:numCache>
                <c:formatCode>0%</c:formatCode>
                <c:ptCount val="5"/>
                <c:pt idx="0">
                  <c:v>0.26666666666666666</c:v>
                </c:pt>
                <c:pt idx="1">
                  <c:v>0.33333333333333326</c:v>
                </c:pt>
                <c:pt idx="2">
                  <c:v>0.6</c:v>
                </c:pt>
                <c:pt idx="3">
                  <c:v>0.68518518518518523</c:v>
                </c:pt>
                <c:pt idx="4">
                  <c:v>0.7857142857142857</c:v>
                </c:pt>
              </c:numCache>
            </c:numRef>
          </c:val>
          <c:extLst>
            <c:ext xmlns:c16="http://schemas.microsoft.com/office/drawing/2014/chart" uri="{C3380CC4-5D6E-409C-BE32-E72D297353CC}">
              <c16:uniqueId val="{00000006-EEA6-4F03-BC27-F3AF2FE5EEE0}"/>
            </c:ext>
          </c:extLst>
        </c:ser>
        <c:dLbls>
          <c:showLegendKey val="0"/>
          <c:showVal val="0"/>
          <c:showCatName val="0"/>
          <c:showSerName val="0"/>
          <c:showPercent val="0"/>
          <c:showBubbleSize val="0"/>
        </c:dLbls>
        <c:gapWidth val="182"/>
        <c:overlap val="100"/>
        <c:axId val="287175920"/>
        <c:axId val="287165360"/>
      </c:barChart>
      <c:catAx>
        <c:axId val="28717592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87165360"/>
        <c:crosses val="autoZero"/>
        <c:auto val="1"/>
        <c:lblAlgn val="ctr"/>
        <c:lblOffset val="100"/>
        <c:noMultiLvlLbl val="0"/>
      </c:catAx>
      <c:valAx>
        <c:axId val="287165360"/>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871759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In</a:t>
            </a:r>
            <a:r>
              <a:rPr lang="fr-BE" sz="1200" baseline="0"/>
              <a:t> the context of wider EU policies and goals, and in terms of farm incomes, how effective do you think the CAP instruments and measures have been in encouraging and supporting farmers to adopt and participate in measures to:</a:t>
            </a:r>
            <a:endParaRPr lang="fr-BE" sz="1200"/>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'Q2'!$C$3</c:f>
              <c:strCache>
                <c:ptCount val="1"/>
                <c:pt idx="0">
                  <c:v>Very effective</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6CB-4F92-970A-34499EF469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('Q2'!$D$2:$L$2,'Q2'!$O$2)</c:f>
              <c:strCache>
                <c:ptCount val="9"/>
                <c:pt idx="0">
                  <c:v>Improve the environment</c:v>
                </c:pt>
                <c:pt idx="1">
                  <c:v>Improve biodiversity</c:v>
                </c:pt>
                <c:pt idx="2">
                  <c:v>Ensure safe quality food supplies at reasonable prices for consumers</c:v>
                </c:pt>
                <c:pt idx="3">
                  <c:v>Help tackle climate change</c:v>
                </c:pt>
                <c:pt idx="4">
                  <c:v>Guarantee food security</c:v>
                </c:pt>
                <c:pt idx="5">
                  <c:v>Enhance rural development</c:v>
                </c:pt>
                <c:pt idx="6">
                  <c:v>Provide for food sovereignty and sustainability</c:v>
                </c:pt>
                <c:pt idx="7">
                  <c:v>Support youth employment</c:v>
                </c:pt>
                <c:pt idx="8">
                  <c:v>Improve the position of farm workers</c:v>
                </c:pt>
              </c:strCache>
              <c:extLst/>
            </c:strRef>
          </c:cat>
          <c:val>
            <c:numRef>
              <c:f>'Q2'!$D$3:$L$3</c:f>
              <c:numCache>
                <c:formatCode>0%</c:formatCode>
                <c:ptCount val="9"/>
                <c:pt idx="0">
                  <c:v>0.222972972972973</c:v>
                </c:pt>
                <c:pt idx="1">
                  <c:v>0.18918918918918901</c:v>
                </c:pt>
                <c:pt idx="2">
                  <c:v>0.18243243243243201</c:v>
                </c:pt>
                <c:pt idx="3">
                  <c:v>0.135135135135135</c:v>
                </c:pt>
                <c:pt idx="4">
                  <c:v>0.195945945945946</c:v>
                </c:pt>
                <c:pt idx="5">
                  <c:v>0.101351351351351</c:v>
                </c:pt>
                <c:pt idx="6">
                  <c:v>0.121621621621622</c:v>
                </c:pt>
                <c:pt idx="7">
                  <c:v>6.7567567567567599E-2</c:v>
                </c:pt>
                <c:pt idx="8">
                  <c:v>6.08108108108108E-2</c:v>
                </c:pt>
              </c:numCache>
              <c:extLst/>
            </c:numRef>
          </c:val>
          <c:extLst>
            <c:ext xmlns:c16="http://schemas.microsoft.com/office/drawing/2014/chart" uri="{C3380CC4-5D6E-409C-BE32-E72D297353CC}">
              <c16:uniqueId val="{00000001-76CB-4F92-970A-34499EF469E1}"/>
            </c:ext>
          </c:extLst>
        </c:ser>
        <c:ser>
          <c:idx val="1"/>
          <c:order val="1"/>
          <c:tx>
            <c:strRef>
              <c:f>'Q2'!$C$4</c:f>
              <c:strCache>
                <c:ptCount val="1"/>
                <c:pt idx="0">
                  <c:v>Moderately effective</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6CB-4F92-970A-34499EF469E1}"/>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6CB-4F92-970A-34499EF469E1}"/>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6CB-4F92-970A-34499EF469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('Q2'!$D$2:$L$2,'Q2'!$O$2)</c:f>
              <c:strCache>
                <c:ptCount val="9"/>
                <c:pt idx="0">
                  <c:v>Improve the environment</c:v>
                </c:pt>
                <c:pt idx="1">
                  <c:v>Improve biodiversity</c:v>
                </c:pt>
                <c:pt idx="2">
                  <c:v>Ensure safe quality food supplies at reasonable prices for consumers</c:v>
                </c:pt>
                <c:pt idx="3">
                  <c:v>Help tackle climate change</c:v>
                </c:pt>
                <c:pt idx="4">
                  <c:v>Guarantee food security</c:v>
                </c:pt>
                <c:pt idx="5">
                  <c:v>Enhance rural development</c:v>
                </c:pt>
                <c:pt idx="6">
                  <c:v>Provide for food sovereignty and sustainability</c:v>
                </c:pt>
                <c:pt idx="7">
                  <c:v>Support youth employment</c:v>
                </c:pt>
                <c:pt idx="8">
                  <c:v>Improve the position of farm workers</c:v>
                </c:pt>
              </c:strCache>
              <c:extLst/>
            </c:strRef>
          </c:cat>
          <c:val>
            <c:numRef>
              <c:f>'Q2'!$D$4:$L$4</c:f>
              <c:numCache>
                <c:formatCode>0%</c:formatCode>
                <c:ptCount val="9"/>
                <c:pt idx="0">
                  <c:v>0.5</c:v>
                </c:pt>
                <c:pt idx="1">
                  <c:v>0.48648648648648701</c:v>
                </c:pt>
                <c:pt idx="2">
                  <c:v>0.40540540540540498</c:v>
                </c:pt>
                <c:pt idx="3">
                  <c:v>0.43243243243243201</c:v>
                </c:pt>
                <c:pt idx="4">
                  <c:v>0.35135135135135098</c:v>
                </c:pt>
                <c:pt idx="5">
                  <c:v>0.391891891891892</c:v>
                </c:pt>
                <c:pt idx="6">
                  <c:v>0.36486486486486502</c:v>
                </c:pt>
                <c:pt idx="7">
                  <c:v>0.28378378378378399</c:v>
                </c:pt>
                <c:pt idx="8">
                  <c:v>0.27027027027027001</c:v>
                </c:pt>
              </c:numCache>
              <c:extLst/>
            </c:numRef>
          </c:val>
          <c:extLst>
            <c:ext xmlns:c16="http://schemas.microsoft.com/office/drawing/2014/chart" uri="{C3380CC4-5D6E-409C-BE32-E72D297353CC}">
              <c16:uniqueId val="{00000005-76CB-4F92-970A-34499EF469E1}"/>
            </c:ext>
          </c:extLst>
        </c:ser>
        <c:ser>
          <c:idx val="2"/>
          <c:order val="2"/>
          <c:tx>
            <c:strRef>
              <c:f>'Q2'!$C$5</c:f>
              <c:strCache>
                <c:ptCount val="1"/>
                <c:pt idx="0">
                  <c:v>Not very effective</c:v>
                </c:pt>
              </c:strCache>
            </c:strRef>
          </c:tx>
          <c:spPr>
            <a:solidFill>
              <a:srgbClr val="EEA14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('Q2'!$D$2:$L$2,'Q2'!$O$2)</c:f>
              <c:strCache>
                <c:ptCount val="9"/>
                <c:pt idx="0">
                  <c:v>Improve the environment</c:v>
                </c:pt>
                <c:pt idx="1">
                  <c:v>Improve biodiversity</c:v>
                </c:pt>
                <c:pt idx="2">
                  <c:v>Ensure safe quality food supplies at reasonable prices for consumers</c:v>
                </c:pt>
                <c:pt idx="3">
                  <c:v>Help tackle climate change</c:v>
                </c:pt>
                <c:pt idx="4">
                  <c:v>Guarantee food security</c:v>
                </c:pt>
                <c:pt idx="5">
                  <c:v>Enhance rural development</c:v>
                </c:pt>
                <c:pt idx="6">
                  <c:v>Provide for food sovereignty and sustainability</c:v>
                </c:pt>
                <c:pt idx="7">
                  <c:v>Support youth employment</c:v>
                </c:pt>
                <c:pt idx="8">
                  <c:v>Improve the position of farm workers</c:v>
                </c:pt>
              </c:strCache>
              <c:extLst/>
            </c:strRef>
          </c:cat>
          <c:val>
            <c:numRef>
              <c:f>'Q2'!$D$5:$L$5</c:f>
              <c:numCache>
                <c:formatCode>0%</c:formatCode>
                <c:ptCount val="9"/>
                <c:pt idx="0">
                  <c:v>0.18243243243243201</c:v>
                </c:pt>
                <c:pt idx="1">
                  <c:v>0.24324324324324301</c:v>
                </c:pt>
                <c:pt idx="2">
                  <c:v>0.222972972972973</c:v>
                </c:pt>
                <c:pt idx="3">
                  <c:v>0.337837837837838</c:v>
                </c:pt>
                <c:pt idx="4">
                  <c:v>0.24324324324324301</c:v>
                </c:pt>
                <c:pt idx="5">
                  <c:v>0.304054054054054</c:v>
                </c:pt>
                <c:pt idx="6">
                  <c:v>0.304054054054054</c:v>
                </c:pt>
                <c:pt idx="7">
                  <c:v>0.304054054054054</c:v>
                </c:pt>
                <c:pt idx="8">
                  <c:v>0.43918918918918898</c:v>
                </c:pt>
              </c:numCache>
              <c:extLst/>
            </c:numRef>
          </c:val>
          <c:extLst>
            <c:ext xmlns:c16="http://schemas.microsoft.com/office/drawing/2014/chart" uri="{C3380CC4-5D6E-409C-BE32-E72D297353CC}">
              <c16:uniqueId val="{00000006-76CB-4F92-970A-34499EF469E1}"/>
            </c:ext>
          </c:extLst>
        </c:ser>
        <c:ser>
          <c:idx val="3"/>
          <c:order val="3"/>
          <c:tx>
            <c:strRef>
              <c:f>'Q2'!$C$6</c:f>
              <c:strCache>
                <c:ptCount val="1"/>
                <c:pt idx="0">
                  <c:v>Not effective at all</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6CB-4F92-970A-34499EF469E1}"/>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6CB-4F92-970A-34499EF469E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('Q2'!$D$2:$L$2,'Q2'!$O$2)</c:f>
              <c:strCache>
                <c:ptCount val="9"/>
                <c:pt idx="0">
                  <c:v>Improve the environment</c:v>
                </c:pt>
                <c:pt idx="1">
                  <c:v>Improve biodiversity</c:v>
                </c:pt>
                <c:pt idx="2">
                  <c:v>Ensure safe quality food supplies at reasonable prices for consumers</c:v>
                </c:pt>
                <c:pt idx="3">
                  <c:v>Help tackle climate change</c:v>
                </c:pt>
                <c:pt idx="4">
                  <c:v>Guarantee food security</c:v>
                </c:pt>
                <c:pt idx="5">
                  <c:v>Enhance rural development</c:v>
                </c:pt>
                <c:pt idx="6">
                  <c:v>Provide for food sovereignty and sustainability</c:v>
                </c:pt>
                <c:pt idx="7">
                  <c:v>Support youth employment</c:v>
                </c:pt>
                <c:pt idx="8">
                  <c:v>Improve the position of farm workers</c:v>
                </c:pt>
              </c:strCache>
              <c:extLst/>
            </c:strRef>
          </c:cat>
          <c:val>
            <c:numRef>
              <c:f>'Q2'!$D$6:$L$6</c:f>
              <c:numCache>
                <c:formatCode>0%</c:formatCode>
                <c:ptCount val="9"/>
                <c:pt idx="0">
                  <c:v>6.08108108108108E-2</c:v>
                </c:pt>
                <c:pt idx="1">
                  <c:v>4.0540540540540501E-2</c:v>
                </c:pt>
                <c:pt idx="2">
                  <c:v>0.15540540540540501</c:v>
                </c:pt>
                <c:pt idx="3">
                  <c:v>5.4054054054054099E-2</c:v>
                </c:pt>
                <c:pt idx="4">
                  <c:v>0.168918918918919</c:v>
                </c:pt>
                <c:pt idx="5">
                  <c:v>0.15540540540540501</c:v>
                </c:pt>
                <c:pt idx="6">
                  <c:v>0.162162162162162</c:v>
                </c:pt>
                <c:pt idx="7">
                  <c:v>0.28378378378378399</c:v>
                </c:pt>
                <c:pt idx="8">
                  <c:v>0.17567567567567599</c:v>
                </c:pt>
              </c:numCache>
              <c:extLst/>
            </c:numRef>
          </c:val>
          <c:extLst>
            <c:ext xmlns:c16="http://schemas.microsoft.com/office/drawing/2014/chart" uri="{C3380CC4-5D6E-409C-BE32-E72D297353CC}">
              <c16:uniqueId val="{00000009-76CB-4F92-970A-34499EF469E1}"/>
            </c:ext>
          </c:extLst>
        </c:ser>
        <c:ser>
          <c:idx val="4"/>
          <c:order val="4"/>
          <c:tx>
            <c:strRef>
              <c:f>'Q2'!$C$7</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('Q2'!$D$2:$L$2,'Q2'!$O$2)</c:f>
              <c:strCache>
                <c:ptCount val="9"/>
                <c:pt idx="0">
                  <c:v>Improve the environment</c:v>
                </c:pt>
                <c:pt idx="1">
                  <c:v>Improve biodiversity</c:v>
                </c:pt>
                <c:pt idx="2">
                  <c:v>Ensure safe quality food supplies at reasonable prices for consumers</c:v>
                </c:pt>
                <c:pt idx="3">
                  <c:v>Help tackle climate change</c:v>
                </c:pt>
                <c:pt idx="4">
                  <c:v>Guarantee food security</c:v>
                </c:pt>
                <c:pt idx="5">
                  <c:v>Enhance rural development</c:v>
                </c:pt>
                <c:pt idx="6">
                  <c:v>Provide for food sovereignty and sustainability</c:v>
                </c:pt>
                <c:pt idx="7">
                  <c:v>Support youth employment</c:v>
                </c:pt>
                <c:pt idx="8">
                  <c:v>Improve the position of farm workers</c:v>
                </c:pt>
              </c:strCache>
              <c:extLst/>
            </c:strRef>
          </c:cat>
          <c:val>
            <c:numRef>
              <c:f>'Q2'!$D$7:$L$7</c:f>
              <c:numCache>
                <c:formatCode>0%</c:formatCode>
                <c:ptCount val="9"/>
                <c:pt idx="0">
                  <c:v>3.37837837837838E-2</c:v>
                </c:pt>
                <c:pt idx="1">
                  <c:v>4.0540540540540501E-2</c:v>
                </c:pt>
                <c:pt idx="2">
                  <c:v>3.37837837837838E-2</c:v>
                </c:pt>
                <c:pt idx="3">
                  <c:v>4.0540540540540501E-2</c:v>
                </c:pt>
                <c:pt idx="4">
                  <c:v>4.0540540540540501E-2</c:v>
                </c:pt>
                <c:pt idx="5">
                  <c:v>4.72972972972973E-2</c:v>
                </c:pt>
                <c:pt idx="6">
                  <c:v>4.72972972972973E-2</c:v>
                </c:pt>
                <c:pt idx="7">
                  <c:v>6.08108108108108E-2</c:v>
                </c:pt>
                <c:pt idx="8">
                  <c:v>5.4054054054054099E-2</c:v>
                </c:pt>
              </c:numCache>
              <c:extLst/>
            </c:numRef>
          </c:val>
          <c:extLst>
            <c:ext xmlns:c16="http://schemas.microsoft.com/office/drawing/2014/chart" uri="{C3380CC4-5D6E-409C-BE32-E72D297353CC}">
              <c16:uniqueId val="{0000000A-76CB-4F92-970A-34499EF469E1}"/>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Are the CAP instruments and measures on the food</a:t>
            </a:r>
            <a:r>
              <a:rPr lang="fr-BE" sz="1200" baseline="0"/>
              <a:t> supply chain working well in terms of delivering on the wider EU policy goals and priorities in respect to:</a:t>
            </a:r>
            <a:endParaRPr lang="fr-BE" sz="1200"/>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'Q5'!$C$3</c:f>
              <c:strCache>
                <c:ptCount val="1"/>
                <c:pt idx="0">
                  <c:v>Positive impact</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EE6-46FE-828C-7DA9FB94B097}"/>
                </c:ext>
              </c:extLst>
            </c:dLbl>
            <c:dLbl>
              <c:idx val="3"/>
              <c:layout>
                <c:manualLayout>
                  <c:x val="8.8632838466651889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EE6-46FE-828C-7DA9FB94B09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'Q5'!$D$2:$G$2</c:f>
              <c:strCache>
                <c:ptCount val="4"/>
                <c:pt idx="0">
                  <c:v>Providing value for money for consumers</c:v>
                </c:pt>
                <c:pt idx="1">
                  <c:v>Maintaining an open and competitive EU single market place</c:v>
                </c:pt>
                <c:pt idx="2">
                  <c:v>Having stable food markets and prices</c:v>
                </c:pt>
                <c:pt idx="3">
                  <c:v>Providing fair prices and incomes for farmers</c:v>
                </c:pt>
              </c:strCache>
              <c:extLst/>
            </c:strRef>
          </c:cat>
          <c:val>
            <c:numRef>
              <c:f>'Q5'!$D$3:$G$3</c:f>
              <c:numCache>
                <c:formatCode>0%</c:formatCode>
                <c:ptCount val="4"/>
                <c:pt idx="0">
                  <c:v>0.222972972972973</c:v>
                </c:pt>
                <c:pt idx="1">
                  <c:v>0.135135135135135</c:v>
                </c:pt>
                <c:pt idx="2">
                  <c:v>0.121621621621622</c:v>
                </c:pt>
                <c:pt idx="3">
                  <c:v>5.4054054054054099E-2</c:v>
                </c:pt>
              </c:numCache>
              <c:extLst/>
            </c:numRef>
          </c:val>
          <c:extLst>
            <c:ext xmlns:c16="http://schemas.microsoft.com/office/drawing/2014/chart" uri="{C3380CC4-5D6E-409C-BE32-E72D297353CC}">
              <c16:uniqueId val="{00000002-9EE6-46FE-828C-7DA9FB94B097}"/>
            </c:ext>
          </c:extLst>
        </c:ser>
        <c:ser>
          <c:idx val="1"/>
          <c:order val="1"/>
          <c:tx>
            <c:strRef>
              <c:f>'Q5'!$C$4</c:f>
              <c:strCache>
                <c:ptCount val="1"/>
                <c:pt idx="0">
                  <c:v>Somewhat positive impact</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EE6-46FE-828C-7DA9FB94B097}"/>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EE6-46FE-828C-7DA9FB94B097}"/>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EE6-46FE-828C-7DA9FB94B09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'Q5'!$D$2:$G$2</c:f>
              <c:strCache>
                <c:ptCount val="4"/>
                <c:pt idx="0">
                  <c:v>Providing value for money for consumers</c:v>
                </c:pt>
                <c:pt idx="1">
                  <c:v>Maintaining an open and competitive EU single market place</c:v>
                </c:pt>
                <c:pt idx="2">
                  <c:v>Having stable food markets and prices</c:v>
                </c:pt>
                <c:pt idx="3">
                  <c:v>Providing fair prices and incomes for farmers</c:v>
                </c:pt>
              </c:strCache>
              <c:extLst/>
            </c:strRef>
          </c:cat>
          <c:val>
            <c:numRef>
              <c:f>'Q5'!$D$4:$G$4</c:f>
              <c:numCache>
                <c:formatCode>0%</c:formatCode>
                <c:ptCount val="4"/>
                <c:pt idx="0">
                  <c:v>0.49324324324324298</c:v>
                </c:pt>
                <c:pt idx="1">
                  <c:v>0.51351351351351304</c:v>
                </c:pt>
                <c:pt idx="2">
                  <c:v>0.43243243243243201</c:v>
                </c:pt>
                <c:pt idx="3">
                  <c:v>0.32432432432432401</c:v>
                </c:pt>
              </c:numCache>
              <c:extLst/>
            </c:numRef>
          </c:val>
          <c:extLst>
            <c:ext xmlns:c16="http://schemas.microsoft.com/office/drawing/2014/chart" uri="{C3380CC4-5D6E-409C-BE32-E72D297353CC}">
              <c16:uniqueId val="{00000006-9EE6-46FE-828C-7DA9FB94B097}"/>
            </c:ext>
          </c:extLst>
        </c:ser>
        <c:ser>
          <c:idx val="2"/>
          <c:order val="2"/>
          <c:tx>
            <c:strRef>
              <c:f>'Q5'!$C$5</c:f>
              <c:strCache>
                <c:ptCount val="1"/>
                <c:pt idx="0">
                  <c:v>Somewhat negative impact</c:v>
                </c:pt>
              </c:strCache>
            </c:strRef>
          </c:tx>
          <c:spPr>
            <a:solidFill>
              <a:srgbClr val="EEA14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'Q5'!$D$2:$G$2</c:f>
              <c:strCache>
                <c:ptCount val="4"/>
                <c:pt idx="0">
                  <c:v>Providing value for money for consumers</c:v>
                </c:pt>
                <c:pt idx="1">
                  <c:v>Maintaining an open and competitive EU single market place</c:v>
                </c:pt>
                <c:pt idx="2">
                  <c:v>Having stable food markets and prices</c:v>
                </c:pt>
                <c:pt idx="3">
                  <c:v>Providing fair prices and incomes for farmers</c:v>
                </c:pt>
              </c:strCache>
              <c:extLst/>
            </c:strRef>
          </c:cat>
          <c:val>
            <c:numRef>
              <c:f>'Q5'!$D$5:$G$5</c:f>
              <c:numCache>
                <c:formatCode>0%</c:formatCode>
                <c:ptCount val="4"/>
                <c:pt idx="0">
                  <c:v>8.7837837837837801E-2</c:v>
                </c:pt>
                <c:pt idx="1">
                  <c:v>0.168918918918919</c:v>
                </c:pt>
                <c:pt idx="2">
                  <c:v>0.222972972972973</c:v>
                </c:pt>
                <c:pt idx="3">
                  <c:v>0.32432432432432401</c:v>
                </c:pt>
              </c:numCache>
              <c:extLst/>
            </c:numRef>
          </c:val>
          <c:extLst>
            <c:ext xmlns:c16="http://schemas.microsoft.com/office/drawing/2014/chart" uri="{C3380CC4-5D6E-409C-BE32-E72D297353CC}">
              <c16:uniqueId val="{00000007-9EE6-46FE-828C-7DA9FB94B097}"/>
            </c:ext>
          </c:extLst>
        </c:ser>
        <c:ser>
          <c:idx val="3"/>
          <c:order val="3"/>
          <c:tx>
            <c:strRef>
              <c:f>'Q5'!$C$6</c:f>
              <c:strCache>
                <c:ptCount val="1"/>
                <c:pt idx="0">
                  <c:v>Negative impact</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9EE6-46FE-828C-7DA9FB94B097}"/>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9EE6-46FE-828C-7DA9FB94B09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'Q5'!$D$2:$G$2</c:f>
              <c:strCache>
                <c:ptCount val="4"/>
                <c:pt idx="0">
                  <c:v>Providing value for money for consumers</c:v>
                </c:pt>
                <c:pt idx="1">
                  <c:v>Maintaining an open and competitive EU single market place</c:v>
                </c:pt>
                <c:pt idx="2">
                  <c:v>Having stable food markets and prices</c:v>
                </c:pt>
                <c:pt idx="3">
                  <c:v>Providing fair prices and incomes for farmers</c:v>
                </c:pt>
              </c:strCache>
              <c:extLst/>
            </c:strRef>
          </c:cat>
          <c:val>
            <c:numRef>
              <c:f>'Q5'!$D$6:$G$6</c:f>
              <c:numCache>
                <c:formatCode>0%</c:formatCode>
                <c:ptCount val="4"/>
                <c:pt idx="0">
                  <c:v>8.1081081081081099E-2</c:v>
                </c:pt>
                <c:pt idx="1">
                  <c:v>7.4324324324324301E-2</c:v>
                </c:pt>
                <c:pt idx="2">
                  <c:v>8.7837837837837801E-2</c:v>
                </c:pt>
                <c:pt idx="3">
                  <c:v>0.14864864864864899</c:v>
                </c:pt>
              </c:numCache>
              <c:extLst/>
            </c:numRef>
          </c:val>
          <c:extLst>
            <c:ext xmlns:c16="http://schemas.microsoft.com/office/drawing/2014/chart" uri="{C3380CC4-5D6E-409C-BE32-E72D297353CC}">
              <c16:uniqueId val="{0000000A-9EE6-46FE-828C-7DA9FB94B097}"/>
            </c:ext>
          </c:extLst>
        </c:ser>
        <c:ser>
          <c:idx val="4"/>
          <c:order val="4"/>
          <c:tx>
            <c:strRef>
              <c:f>'Q5'!$C$7</c:f>
              <c:strCache>
                <c:ptCount val="1"/>
                <c:pt idx="0">
                  <c:v>No impact</c:v>
                </c:pt>
              </c:strCache>
            </c:strRef>
          </c:tx>
          <c:spPr>
            <a:solidFill>
              <a:srgbClr val="999999"/>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'Q5'!$D$2:$G$2</c:f>
              <c:strCache>
                <c:ptCount val="4"/>
                <c:pt idx="0">
                  <c:v>Providing value for money for consumers</c:v>
                </c:pt>
                <c:pt idx="1">
                  <c:v>Maintaining an open and competitive EU single market place</c:v>
                </c:pt>
                <c:pt idx="2">
                  <c:v>Having stable food markets and prices</c:v>
                </c:pt>
                <c:pt idx="3">
                  <c:v>Providing fair prices and incomes for farmers</c:v>
                </c:pt>
              </c:strCache>
              <c:extLst/>
            </c:strRef>
          </c:cat>
          <c:val>
            <c:numRef>
              <c:f>'Q5'!$D$7:$G$7</c:f>
              <c:numCache>
                <c:formatCode>0%</c:formatCode>
                <c:ptCount val="4"/>
                <c:pt idx="0">
                  <c:v>6.08108108108108E-2</c:v>
                </c:pt>
                <c:pt idx="1">
                  <c:v>6.08108108108108E-2</c:v>
                </c:pt>
                <c:pt idx="2">
                  <c:v>7.4324324324324301E-2</c:v>
                </c:pt>
                <c:pt idx="3">
                  <c:v>0.101351351351351</c:v>
                </c:pt>
              </c:numCache>
              <c:extLst/>
            </c:numRef>
          </c:val>
          <c:extLst>
            <c:ext xmlns:c16="http://schemas.microsoft.com/office/drawing/2014/chart" uri="{C3380CC4-5D6E-409C-BE32-E72D297353CC}">
              <c16:uniqueId val="{0000000B-9EE6-46FE-828C-7DA9FB94B097}"/>
            </c:ext>
          </c:extLst>
        </c:ser>
        <c:ser>
          <c:idx val="5"/>
          <c:order val="5"/>
          <c:tx>
            <c:strRef>
              <c:f>'Q5'!$C$8</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'Q5'!$D$2:$G$2</c:f>
              <c:strCache>
                <c:ptCount val="4"/>
                <c:pt idx="0">
                  <c:v>Providing value for money for consumers</c:v>
                </c:pt>
                <c:pt idx="1">
                  <c:v>Maintaining an open and competitive EU single market place</c:v>
                </c:pt>
                <c:pt idx="2">
                  <c:v>Having stable food markets and prices</c:v>
                </c:pt>
                <c:pt idx="3">
                  <c:v>Providing fair prices and incomes for farmers</c:v>
                </c:pt>
              </c:strCache>
              <c:extLst/>
            </c:strRef>
          </c:cat>
          <c:val>
            <c:numRef>
              <c:f>'Q5'!$D$8:$G$8</c:f>
              <c:numCache>
                <c:formatCode>0%</c:formatCode>
                <c:ptCount val="4"/>
                <c:pt idx="0">
                  <c:v>5.4054054054054099E-2</c:v>
                </c:pt>
                <c:pt idx="1">
                  <c:v>4.72972972972973E-2</c:v>
                </c:pt>
                <c:pt idx="2">
                  <c:v>6.08108108108108E-2</c:v>
                </c:pt>
                <c:pt idx="3">
                  <c:v>4.72972972972973E-2</c:v>
                </c:pt>
              </c:numCache>
              <c:extLst/>
            </c:numRef>
          </c:val>
          <c:extLst>
            <c:ext xmlns:c16="http://schemas.microsoft.com/office/drawing/2014/chart" uri="{C3380CC4-5D6E-409C-BE32-E72D297353CC}">
              <c16:uniqueId val="{0000000C-9EE6-46FE-828C-7DA9FB94B097}"/>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In</a:t>
            </a:r>
            <a:r>
              <a:rPr lang="fr-BE" sz="1200" baseline="0"/>
              <a:t> the context of wider EU policies and goals, and in terms of farm incomes, how effective do you think the CAP instruments and measures have been in encouraging and supporting farmers to adopt and participate in measures to:</a:t>
            </a:r>
            <a:endParaRPr lang="fr-BE" sz="1200"/>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'Q6'!$C$3</c:f>
              <c:strCache>
                <c:ptCount val="1"/>
                <c:pt idx="0">
                  <c:v>Very effective</c:v>
                </c:pt>
              </c:strCache>
            </c:strRef>
          </c:tx>
          <c:spPr>
            <a:solidFill>
              <a:srgbClr val="006164"/>
            </a:solidFill>
            <a:ln>
              <a:noFill/>
            </a:ln>
            <a:effectLst/>
          </c:spPr>
          <c:invertIfNegative val="0"/>
          <c:dLbls>
            <c:dLbl>
              <c:idx val="1"/>
              <c:layout>
                <c:manualLayout>
                  <c:x val="1.1079104808331486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9DE-4C57-87B9-3C02F033E2A8}"/>
                </c:ext>
              </c:extLst>
            </c:dLbl>
            <c:dLbl>
              <c:idx val="4"/>
              <c:layout>
                <c:manualLayout>
                  <c:x val="1.1079104808331486E-2"/>
                  <c:y val="3.3378616998155184E-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9DE-4C57-87B9-3C02F033E2A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('Q6'!$D$2:$K$2,'Q6'!$O$2)</c:f>
              <c:strCache>
                <c:ptCount val="8"/>
                <c:pt idx="0">
                  <c:v>Helping and supporting young farmers</c:v>
                </c:pt>
                <c:pt idx="1">
                  <c:v>Assisting older farmers to retire and hand over operations</c:v>
                </c:pt>
                <c:pt idx="2">
                  <c:v>Encouraging new entrants into agriculture</c:v>
                </c:pt>
                <c:pt idx="3">
                  <c:v>Improving the skills, training and access to technology for young farmers</c:v>
                </c:pt>
                <c:pt idx="4">
                  <c:v>Creating new quality jobs in rural areas</c:v>
                </c:pt>
                <c:pt idx="5">
                  <c:v>Farmers maintaining their business in rural areas</c:v>
                </c:pt>
                <c:pt idx="6">
                  <c:v>Young farmers taking over the farm</c:v>
                </c:pt>
                <c:pt idx="7">
                  <c:v>Providing access to financial instruments</c:v>
                </c:pt>
              </c:strCache>
              <c:extLst/>
            </c:strRef>
          </c:cat>
          <c:val>
            <c:numRef>
              <c:f>'Q6'!$D$3:$K$3</c:f>
              <c:numCache>
                <c:formatCode>0%</c:formatCode>
                <c:ptCount val="8"/>
                <c:pt idx="0">
                  <c:v>0.162162162162162</c:v>
                </c:pt>
                <c:pt idx="1">
                  <c:v>2.7027027027027001E-2</c:v>
                </c:pt>
                <c:pt idx="2">
                  <c:v>5.405405405405405E-2</c:v>
                </c:pt>
                <c:pt idx="3">
                  <c:v>0.13513513513513514</c:v>
                </c:pt>
                <c:pt idx="4">
                  <c:v>2.0270270270270271E-2</c:v>
                </c:pt>
                <c:pt idx="5">
                  <c:v>8.1081081081081086E-2</c:v>
                </c:pt>
                <c:pt idx="6">
                  <c:v>0.10135135135135136</c:v>
                </c:pt>
                <c:pt idx="7">
                  <c:v>5.405405405405405E-2</c:v>
                </c:pt>
              </c:numCache>
              <c:extLst/>
            </c:numRef>
          </c:val>
          <c:extLst>
            <c:ext xmlns:c16="http://schemas.microsoft.com/office/drawing/2014/chart" uri="{C3380CC4-5D6E-409C-BE32-E72D297353CC}">
              <c16:uniqueId val="{00000002-D9DE-4C57-87B9-3C02F033E2A8}"/>
            </c:ext>
          </c:extLst>
        </c:ser>
        <c:ser>
          <c:idx val="1"/>
          <c:order val="1"/>
          <c:tx>
            <c:strRef>
              <c:f>'Q6'!$C$4</c:f>
              <c:strCache>
                <c:ptCount val="1"/>
                <c:pt idx="0">
                  <c:v>Moderately effective</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9DE-4C57-87B9-3C02F033E2A8}"/>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D9DE-4C57-87B9-3C02F033E2A8}"/>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D9DE-4C57-87B9-3C02F033E2A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('Q6'!$D$2:$K$2,'Q6'!$O$2)</c:f>
              <c:strCache>
                <c:ptCount val="8"/>
                <c:pt idx="0">
                  <c:v>Helping and supporting young farmers</c:v>
                </c:pt>
                <c:pt idx="1">
                  <c:v>Assisting older farmers to retire and hand over operations</c:v>
                </c:pt>
                <c:pt idx="2">
                  <c:v>Encouraging new entrants into agriculture</c:v>
                </c:pt>
                <c:pt idx="3">
                  <c:v>Improving the skills, training and access to technology for young farmers</c:v>
                </c:pt>
                <c:pt idx="4">
                  <c:v>Creating new quality jobs in rural areas</c:v>
                </c:pt>
                <c:pt idx="5">
                  <c:v>Farmers maintaining their business in rural areas</c:v>
                </c:pt>
                <c:pt idx="6">
                  <c:v>Young farmers taking over the farm</c:v>
                </c:pt>
                <c:pt idx="7">
                  <c:v>Providing access to financial instruments</c:v>
                </c:pt>
              </c:strCache>
              <c:extLst/>
            </c:strRef>
          </c:cat>
          <c:val>
            <c:numRef>
              <c:f>'Q6'!$D$4:$K$4</c:f>
              <c:numCache>
                <c:formatCode>0%</c:formatCode>
                <c:ptCount val="8"/>
                <c:pt idx="0">
                  <c:v>0.45945945945945998</c:v>
                </c:pt>
                <c:pt idx="1">
                  <c:v>0.2162162162162162</c:v>
                </c:pt>
                <c:pt idx="2">
                  <c:v>0.27027027027027029</c:v>
                </c:pt>
                <c:pt idx="3">
                  <c:v>0.5067567567567568</c:v>
                </c:pt>
                <c:pt idx="4">
                  <c:v>0.30405405405405406</c:v>
                </c:pt>
                <c:pt idx="5">
                  <c:v>0.35135135135135137</c:v>
                </c:pt>
                <c:pt idx="6">
                  <c:v>0.33108108108108103</c:v>
                </c:pt>
                <c:pt idx="7">
                  <c:v>0.31756756756756754</c:v>
                </c:pt>
              </c:numCache>
              <c:extLst/>
            </c:numRef>
          </c:val>
          <c:extLst>
            <c:ext xmlns:c16="http://schemas.microsoft.com/office/drawing/2014/chart" uri="{C3380CC4-5D6E-409C-BE32-E72D297353CC}">
              <c16:uniqueId val="{00000006-D9DE-4C57-87B9-3C02F033E2A8}"/>
            </c:ext>
          </c:extLst>
        </c:ser>
        <c:ser>
          <c:idx val="2"/>
          <c:order val="2"/>
          <c:tx>
            <c:strRef>
              <c:f>'Q6'!$C$5</c:f>
              <c:strCache>
                <c:ptCount val="1"/>
                <c:pt idx="0">
                  <c:v>Not very effective</c:v>
                </c:pt>
              </c:strCache>
            </c:strRef>
          </c:tx>
          <c:spPr>
            <a:solidFill>
              <a:srgbClr val="EDA24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('Q6'!$D$2:$K$2,'Q6'!$O$2)</c:f>
              <c:strCache>
                <c:ptCount val="8"/>
                <c:pt idx="0">
                  <c:v>Helping and supporting young farmers</c:v>
                </c:pt>
                <c:pt idx="1">
                  <c:v>Assisting older farmers to retire and hand over operations</c:v>
                </c:pt>
                <c:pt idx="2">
                  <c:v>Encouraging new entrants into agriculture</c:v>
                </c:pt>
                <c:pt idx="3">
                  <c:v>Improving the skills, training and access to technology for young farmers</c:v>
                </c:pt>
                <c:pt idx="4">
                  <c:v>Creating new quality jobs in rural areas</c:v>
                </c:pt>
                <c:pt idx="5">
                  <c:v>Farmers maintaining their business in rural areas</c:v>
                </c:pt>
                <c:pt idx="6">
                  <c:v>Young farmers taking over the farm</c:v>
                </c:pt>
                <c:pt idx="7">
                  <c:v>Providing access to financial instruments</c:v>
                </c:pt>
              </c:strCache>
              <c:extLst/>
            </c:strRef>
          </c:cat>
          <c:val>
            <c:numRef>
              <c:f>'Q6'!$D$5:$K$5</c:f>
              <c:numCache>
                <c:formatCode>0%</c:formatCode>
                <c:ptCount val="8"/>
                <c:pt idx="0">
                  <c:v>0.25</c:v>
                </c:pt>
                <c:pt idx="1">
                  <c:v>0.42567567567567566</c:v>
                </c:pt>
                <c:pt idx="2">
                  <c:v>0.42567567567567599</c:v>
                </c:pt>
                <c:pt idx="3">
                  <c:v>0.25675675675675674</c:v>
                </c:pt>
                <c:pt idx="4">
                  <c:v>0.48648648648648651</c:v>
                </c:pt>
                <c:pt idx="5">
                  <c:v>0.33108108108108103</c:v>
                </c:pt>
                <c:pt idx="6">
                  <c:v>0.36486486486486486</c:v>
                </c:pt>
                <c:pt idx="7">
                  <c:v>0.36486486486486486</c:v>
                </c:pt>
              </c:numCache>
              <c:extLst/>
            </c:numRef>
          </c:val>
          <c:extLst>
            <c:ext xmlns:c16="http://schemas.microsoft.com/office/drawing/2014/chart" uri="{C3380CC4-5D6E-409C-BE32-E72D297353CC}">
              <c16:uniqueId val="{00000007-D9DE-4C57-87B9-3C02F033E2A8}"/>
            </c:ext>
          </c:extLst>
        </c:ser>
        <c:ser>
          <c:idx val="3"/>
          <c:order val="3"/>
          <c:tx>
            <c:strRef>
              <c:f>'Q6'!$C$6</c:f>
              <c:strCache>
                <c:ptCount val="1"/>
                <c:pt idx="0">
                  <c:v>Not effective at all</c:v>
                </c:pt>
              </c:strCache>
            </c:strRef>
          </c:tx>
          <c:spPr>
            <a:solidFill>
              <a:srgbClr val="D83F29"/>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D9DE-4C57-87B9-3C02F033E2A8}"/>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D9DE-4C57-87B9-3C02F033E2A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('Q6'!$D$2:$K$2,'Q6'!$O$2)</c:f>
              <c:strCache>
                <c:ptCount val="8"/>
                <c:pt idx="0">
                  <c:v>Helping and supporting young farmers</c:v>
                </c:pt>
                <c:pt idx="1">
                  <c:v>Assisting older farmers to retire and hand over operations</c:v>
                </c:pt>
                <c:pt idx="2">
                  <c:v>Encouraging new entrants into agriculture</c:v>
                </c:pt>
                <c:pt idx="3">
                  <c:v>Improving the skills, training and access to technology for young farmers</c:v>
                </c:pt>
                <c:pt idx="4">
                  <c:v>Creating new quality jobs in rural areas</c:v>
                </c:pt>
                <c:pt idx="5">
                  <c:v>Farmers maintaining their business in rural areas</c:v>
                </c:pt>
                <c:pt idx="6">
                  <c:v>Young farmers taking over the farm</c:v>
                </c:pt>
                <c:pt idx="7">
                  <c:v>Providing access to financial instruments</c:v>
                </c:pt>
              </c:strCache>
              <c:extLst/>
            </c:strRef>
          </c:cat>
          <c:val>
            <c:numRef>
              <c:f>'Q6'!$D$6:$K$6</c:f>
              <c:numCache>
                <c:formatCode>0%</c:formatCode>
                <c:ptCount val="8"/>
                <c:pt idx="0">
                  <c:v>8.7837837837837801E-2</c:v>
                </c:pt>
                <c:pt idx="1">
                  <c:v>0.26351351351351349</c:v>
                </c:pt>
                <c:pt idx="2">
                  <c:v>0.20945945945945948</c:v>
                </c:pt>
                <c:pt idx="3">
                  <c:v>6.7567567567567571E-2</c:v>
                </c:pt>
                <c:pt idx="4">
                  <c:v>0.14864864864864866</c:v>
                </c:pt>
                <c:pt idx="5">
                  <c:v>0.20270270270270271</c:v>
                </c:pt>
                <c:pt idx="6">
                  <c:v>0.1554054054054054</c:v>
                </c:pt>
                <c:pt idx="7">
                  <c:v>0.20270270270270271</c:v>
                </c:pt>
              </c:numCache>
              <c:extLst/>
            </c:numRef>
          </c:val>
          <c:extLst>
            <c:ext xmlns:c16="http://schemas.microsoft.com/office/drawing/2014/chart" uri="{C3380CC4-5D6E-409C-BE32-E72D297353CC}">
              <c16:uniqueId val="{0000000A-D9DE-4C57-87B9-3C02F033E2A8}"/>
            </c:ext>
          </c:extLst>
        </c:ser>
        <c:ser>
          <c:idx val="4"/>
          <c:order val="4"/>
          <c:tx>
            <c:strRef>
              <c:f>'Q6'!$C$7</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('Q6'!$D$2:$K$2,'Q6'!$O$2)</c:f>
              <c:strCache>
                <c:ptCount val="8"/>
                <c:pt idx="0">
                  <c:v>Helping and supporting young farmers</c:v>
                </c:pt>
                <c:pt idx="1">
                  <c:v>Assisting older farmers to retire and hand over operations</c:v>
                </c:pt>
                <c:pt idx="2">
                  <c:v>Encouraging new entrants into agriculture</c:v>
                </c:pt>
                <c:pt idx="3">
                  <c:v>Improving the skills, training and access to technology for young farmers</c:v>
                </c:pt>
                <c:pt idx="4">
                  <c:v>Creating new quality jobs in rural areas</c:v>
                </c:pt>
                <c:pt idx="5">
                  <c:v>Farmers maintaining their business in rural areas</c:v>
                </c:pt>
                <c:pt idx="6">
                  <c:v>Young farmers taking over the farm</c:v>
                </c:pt>
                <c:pt idx="7">
                  <c:v>Providing access to financial instruments</c:v>
                </c:pt>
              </c:strCache>
              <c:extLst/>
            </c:strRef>
          </c:cat>
          <c:val>
            <c:numRef>
              <c:f>'Q6'!$D$7:$K$7</c:f>
              <c:numCache>
                <c:formatCode>0%</c:formatCode>
                <c:ptCount val="8"/>
                <c:pt idx="0">
                  <c:v>4.0540540540540501E-2</c:v>
                </c:pt>
                <c:pt idx="1">
                  <c:v>6.7567567567567571E-2</c:v>
                </c:pt>
                <c:pt idx="2">
                  <c:v>4.0540540540540543E-2</c:v>
                </c:pt>
                <c:pt idx="3">
                  <c:v>3.3783783783783786E-2</c:v>
                </c:pt>
                <c:pt idx="4">
                  <c:v>4.0540540540540543E-2</c:v>
                </c:pt>
                <c:pt idx="5">
                  <c:v>3.3783783783783786E-2</c:v>
                </c:pt>
                <c:pt idx="6">
                  <c:v>4.72972972972973E-2</c:v>
                </c:pt>
                <c:pt idx="7">
                  <c:v>6.0810810810810814E-2</c:v>
                </c:pt>
              </c:numCache>
              <c:extLst/>
            </c:numRef>
          </c:val>
          <c:extLst>
            <c:ext xmlns:c16="http://schemas.microsoft.com/office/drawing/2014/chart" uri="{C3380CC4-5D6E-409C-BE32-E72D297353CC}">
              <c16:uniqueId val="{0000000B-D9DE-4C57-87B9-3C02F033E2A8}"/>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In</a:t>
            </a:r>
            <a:r>
              <a:rPr lang="fr-BE" sz="1200" baseline="0"/>
              <a:t> the context of wider EU policies and goals, and in terms of farm incomes, how effective do you think the CAP instruments and measures have been in encouraging and supporting farmers to adopt and participate in measures to:</a:t>
            </a:r>
            <a:endParaRPr lang="fr-BE" sz="1200"/>
          </a:p>
        </c:rich>
      </c:tx>
      <c:layout>
        <c:manualLayout>
          <c:xMode val="edge"/>
          <c:yMode val="edge"/>
          <c:x val="0.12976367794470531"/>
          <c:y val="6.476335876664832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'Q7'!$C$3</c:f>
              <c:strCache>
                <c:ptCount val="1"/>
                <c:pt idx="0">
                  <c:v>Yes</c:v>
                </c:pt>
              </c:strCache>
            </c:strRef>
          </c:tx>
          <c:spPr>
            <a:solidFill>
              <a:srgbClr val="006164"/>
            </a:solidFill>
            <a:ln>
              <a:noFill/>
            </a:ln>
            <a:effectLst/>
          </c:spPr>
          <c:invertIfNegative val="0"/>
          <c:dLbls>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F85-4CE3-9953-2D503137381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('Q7'!$D$2:$G$2,'Q7'!$O$2)</c:f>
              <c:strCache>
                <c:ptCount val="4"/>
                <c:pt idx="0">
                  <c:v>Providing higher direct payments to young farmers</c:v>
                </c:pt>
                <c:pt idx="1">
                  <c:v>Ensuring the long-term sustainability of agriculture and food production</c:v>
                </c:pt>
                <c:pt idx="2">
                  <c:v>Working well with National policies</c:v>
                </c:pt>
                <c:pt idx="3">
                  <c:v>Providing access to finance</c:v>
                </c:pt>
              </c:strCache>
              <c:extLst/>
            </c:strRef>
          </c:cat>
          <c:val>
            <c:numRef>
              <c:f>'Q7'!$D$3:$G$3</c:f>
              <c:numCache>
                <c:formatCode>0%</c:formatCode>
                <c:ptCount val="4"/>
                <c:pt idx="0">
                  <c:v>0.57432432432432434</c:v>
                </c:pt>
                <c:pt idx="1">
                  <c:v>0.56756756756756754</c:v>
                </c:pt>
                <c:pt idx="2">
                  <c:v>0.47972972972972966</c:v>
                </c:pt>
                <c:pt idx="3">
                  <c:v>0.36486486486486486</c:v>
                </c:pt>
              </c:numCache>
              <c:extLst/>
            </c:numRef>
          </c:val>
          <c:extLst>
            <c:ext xmlns:c16="http://schemas.microsoft.com/office/drawing/2014/chart" uri="{C3380CC4-5D6E-409C-BE32-E72D297353CC}">
              <c16:uniqueId val="{00000001-4F85-4CE3-9953-2D503137381C}"/>
            </c:ext>
          </c:extLst>
        </c:ser>
        <c:ser>
          <c:idx val="1"/>
          <c:order val="1"/>
          <c:tx>
            <c:strRef>
              <c:f>'Q7'!$C$4</c:f>
              <c:strCache>
                <c:ptCount val="1"/>
                <c:pt idx="0">
                  <c:v>No</c:v>
                </c:pt>
              </c:strCache>
            </c:strRef>
          </c:tx>
          <c:spPr>
            <a:solidFill>
              <a:srgbClr val="DB4325"/>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F85-4CE3-9953-2D503137381C}"/>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F85-4CE3-9953-2D503137381C}"/>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F85-4CE3-9953-2D503137381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('Q7'!$D$2:$G$2,'Q7'!$O$2)</c:f>
              <c:strCache>
                <c:ptCount val="4"/>
                <c:pt idx="0">
                  <c:v>Providing higher direct payments to young farmers</c:v>
                </c:pt>
                <c:pt idx="1">
                  <c:v>Ensuring the long-term sustainability of agriculture and food production</c:v>
                </c:pt>
                <c:pt idx="2">
                  <c:v>Working well with National policies</c:v>
                </c:pt>
                <c:pt idx="3">
                  <c:v>Providing access to finance</c:v>
                </c:pt>
              </c:strCache>
              <c:extLst/>
            </c:strRef>
          </c:cat>
          <c:val>
            <c:numRef>
              <c:f>'Q7'!$D$4:$G$4</c:f>
              <c:numCache>
                <c:formatCode>0%</c:formatCode>
                <c:ptCount val="4"/>
                <c:pt idx="0">
                  <c:v>0.33783783783783783</c:v>
                </c:pt>
                <c:pt idx="1">
                  <c:v>0.35135135135135137</c:v>
                </c:pt>
                <c:pt idx="2">
                  <c:v>0.40540540540540543</c:v>
                </c:pt>
                <c:pt idx="3">
                  <c:v>0.45945945945945948</c:v>
                </c:pt>
              </c:numCache>
              <c:extLst/>
            </c:numRef>
          </c:val>
          <c:extLst>
            <c:ext xmlns:c16="http://schemas.microsoft.com/office/drawing/2014/chart" uri="{C3380CC4-5D6E-409C-BE32-E72D297353CC}">
              <c16:uniqueId val="{00000005-4F85-4CE3-9953-2D503137381C}"/>
            </c:ext>
          </c:extLst>
        </c:ser>
        <c:ser>
          <c:idx val="2"/>
          <c:order val="2"/>
          <c:tx>
            <c:strRef>
              <c:f>'Q7'!$C$5</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('Q7'!$D$2:$G$2,'Q7'!$O$2)</c:f>
              <c:strCache>
                <c:ptCount val="4"/>
                <c:pt idx="0">
                  <c:v>Providing higher direct payments to young farmers</c:v>
                </c:pt>
                <c:pt idx="1">
                  <c:v>Ensuring the long-term sustainability of agriculture and food production</c:v>
                </c:pt>
                <c:pt idx="2">
                  <c:v>Working well with National policies</c:v>
                </c:pt>
                <c:pt idx="3">
                  <c:v>Providing access to finance</c:v>
                </c:pt>
              </c:strCache>
              <c:extLst/>
            </c:strRef>
          </c:cat>
          <c:val>
            <c:numRef>
              <c:f>'Q7'!$D$5:$G$5</c:f>
              <c:numCache>
                <c:formatCode>0%</c:formatCode>
                <c:ptCount val="4"/>
                <c:pt idx="0">
                  <c:v>8.7837837837837843E-2</c:v>
                </c:pt>
                <c:pt idx="1">
                  <c:v>8.1081081081081086E-2</c:v>
                </c:pt>
                <c:pt idx="2">
                  <c:v>0.11486486486486487</c:v>
                </c:pt>
                <c:pt idx="3">
                  <c:v>0.17567567567567569</c:v>
                </c:pt>
              </c:numCache>
              <c:extLst/>
            </c:numRef>
          </c:val>
          <c:extLst>
            <c:ext xmlns:c16="http://schemas.microsoft.com/office/drawing/2014/chart" uri="{C3380CC4-5D6E-409C-BE32-E72D297353CC}">
              <c16:uniqueId val="{00000006-4F85-4CE3-9953-2D503137381C}"/>
            </c:ext>
          </c:extLst>
        </c:ser>
        <c:ser>
          <c:idx val="4"/>
          <c:order val="4"/>
          <c:tx>
            <c:strRef>
              <c:f>'Q7'!#REF!</c:f>
              <c:strCache>
                <c:ptCount val="1"/>
                <c:pt idx="0">
                  <c:v>#REF!</c:v>
                </c:pt>
              </c:strCache>
              <c:extLst xmlns:c15="http://schemas.microsoft.com/office/drawing/2012/chart"/>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('Q7'!$D$2:$G$2,'Q7'!$O$2)</c:f>
              <c:strCache>
                <c:ptCount val="4"/>
                <c:pt idx="0">
                  <c:v>Providing higher direct payments to young farmers</c:v>
                </c:pt>
                <c:pt idx="1">
                  <c:v>Ensuring the long-term sustainability of agriculture and food production</c:v>
                </c:pt>
                <c:pt idx="2">
                  <c:v>Working well with National policies</c:v>
                </c:pt>
                <c:pt idx="3">
                  <c:v>Providing access to finance</c:v>
                </c:pt>
              </c:strCache>
              <c:extLst/>
            </c:strRef>
          </c:cat>
          <c:val>
            <c:numLit>
              <c:formatCode>General</c:formatCode>
              <c:ptCount val="1"/>
              <c:pt idx="0">
                <c:v>1</c:v>
              </c:pt>
            </c:numLit>
          </c:val>
          <c:extLst xmlns:c15="http://schemas.microsoft.com/office/drawing/2012/chart">
            <c:ext xmlns:c16="http://schemas.microsoft.com/office/drawing/2014/chart" uri="{C3380CC4-5D6E-409C-BE32-E72D297353CC}">
              <c16:uniqueId val="{00000007-4F85-4CE3-9953-2D503137381C}"/>
            </c:ext>
          </c:extLst>
        </c:ser>
        <c:dLbls>
          <c:dLblPos val="ctr"/>
          <c:showLegendKey val="0"/>
          <c:showVal val="1"/>
          <c:showCatName val="0"/>
          <c:showSerName val="0"/>
          <c:showPercent val="0"/>
          <c:showBubbleSize val="0"/>
        </c:dLbls>
        <c:gapWidth val="150"/>
        <c:overlap val="100"/>
        <c:axId val="963053376"/>
        <c:axId val="963045504"/>
        <c:extLst>
          <c:ext xmlns:c15="http://schemas.microsoft.com/office/drawing/2012/chart" uri="{02D57815-91ED-43cb-92C2-25804820EDAC}">
            <c15:filteredBarSeries>
              <c15:ser>
                <c:idx val="3"/>
                <c:order val="3"/>
                <c:tx>
                  <c:strRef>
                    <c:extLst>
                      <c:ext uri="{02D57815-91ED-43cb-92C2-25804820EDAC}">
                        <c15:formulaRef>
                          <c15:sqref>'Q7'!$C$6</c15:sqref>
                        </c15:formulaRef>
                      </c:ext>
                    </c:extLst>
                    <c:strCache>
                      <c:ptCount val="1"/>
                    </c:strCache>
                  </c:strRef>
                </c:tx>
                <c:spPr>
                  <a:solidFill>
                    <a:schemeClr val="bg2">
                      <a:lumMod val="50000"/>
                    </a:schemeClr>
                  </a:solidFill>
                  <a:ln>
                    <a:noFill/>
                  </a:ln>
                  <a:effectLst/>
                </c:spPr>
                <c:invertIfNegative val="0"/>
                <c:dLbls>
                  <c:dLbl>
                    <c:idx val="0"/>
                    <c:showLegendKey val="0"/>
                    <c:showVal val="1"/>
                    <c:showCatName val="0"/>
                    <c:showSerName val="0"/>
                    <c:showPercent val="0"/>
                    <c:showBubbleSize val="0"/>
                    <c:extLst>
                      <c:ext uri="{CE6537A1-D6FC-4f65-9D91-7224C49458BB}"/>
                      <c:ext xmlns:c16="http://schemas.microsoft.com/office/drawing/2014/chart" uri="{C3380CC4-5D6E-409C-BE32-E72D297353CC}">
                        <c16:uniqueId val="{00000008-4F85-4CE3-9953-2D503137381C}"/>
                      </c:ext>
                    </c:extLst>
                  </c:dLbl>
                  <c:dLbl>
                    <c:idx val="1"/>
                    <c:showLegendKey val="0"/>
                    <c:showVal val="1"/>
                    <c:showCatName val="0"/>
                    <c:showSerName val="0"/>
                    <c:showPercent val="0"/>
                    <c:showBubbleSize val="0"/>
                    <c:extLst>
                      <c:ext uri="{CE6537A1-D6FC-4f65-9D91-7224C49458BB}"/>
                      <c:ext xmlns:c16="http://schemas.microsoft.com/office/drawing/2014/chart" uri="{C3380CC4-5D6E-409C-BE32-E72D297353CC}">
                        <c16:uniqueId val="{00000009-4F85-4CE3-9953-2D503137381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('Q7'!$D$2:$G$2,'Q7'!$O$2)</c15:sqref>
                        </c15:formulaRef>
                      </c:ext>
                    </c:extLst>
                    <c:strCache>
                      <c:ptCount val="4"/>
                      <c:pt idx="0">
                        <c:v>Providing higher direct payments to young farmers</c:v>
                      </c:pt>
                      <c:pt idx="1">
                        <c:v>Ensuring the long-term sustainability of agriculture and food production</c:v>
                      </c:pt>
                      <c:pt idx="2">
                        <c:v>Working well with National policies</c:v>
                      </c:pt>
                      <c:pt idx="3">
                        <c:v>Providing access to finance</c:v>
                      </c:pt>
                    </c:strCache>
                  </c:strRef>
                </c:cat>
                <c:val>
                  <c:numRef>
                    <c:extLst>
                      <c:ext uri="{02D57815-91ED-43cb-92C2-25804820EDAC}">
                        <c15:formulaRef>
                          <c15:sqref>'Q7'!$D$6:$G$6</c15:sqref>
                        </c15:formulaRef>
                      </c:ext>
                    </c:extLst>
                    <c:numCache>
                      <c:formatCode>General</c:formatCode>
                      <c:ptCount val="4"/>
                    </c:numCache>
                  </c:numRef>
                </c:val>
                <c:extLst>
                  <c:ext xmlns:c16="http://schemas.microsoft.com/office/drawing/2014/chart" uri="{C3380CC4-5D6E-409C-BE32-E72D297353CC}">
                    <c16:uniqueId val="{0000000A-4F85-4CE3-9953-2D503137381C}"/>
                  </c:ext>
                </c:extLst>
              </c15:ser>
            </c15:filteredBarSeries>
          </c:ext>
        </c:extLst>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legendEntry>
        <c:idx val="3"/>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cap="all" spc="120" normalizeH="0" baseline="0">
                <a:solidFill>
                  <a:sysClr val="windowText" lastClr="000000">
                    <a:lumMod val="65000"/>
                    <a:lumOff val="35000"/>
                  </a:sysClr>
                </a:solidFill>
                <a:latin typeface="+mn-lt"/>
                <a:ea typeface="+mn-ea"/>
                <a:cs typeface="+mn-cs"/>
              </a:defRPr>
            </a:pPr>
            <a:r>
              <a:rPr lang="hu-HU" sz="1100" b="0" cap="none">
                <a:solidFill>
                  <a:sysClr val="windowText" lastClr="000000">
                    <a:lumMod val="65000"/>
                    <a:lumOff val="35000"/>
                  </a:sysClr>
                </a:solidFill>
                <a:latin typeface="Times New Roman" panose="02020603050405020304" pitchFamily="18" charset="0"/>
                <a:cs typeface="Times New Roman" panose="02020603050405020304" pitchFamily="18" charset="0"/>
              </a:rPr>
              <a:t>Are </a:t>
            </a:r>
            <a:r>
              <a:rPr lang="en-IE" sz="1100" b="0" cap="none">
                <a:solidFill>
                  <a:sysClr val="windowText" lastClr="000000">
                    <a:lumMod val="65000"/>
                    <a:lumOff val="35000"/>
                  </a:sysClr>
                </a:solidFill>
                <a:latin typeface="Times New Roman" panose="02020603050405020304" pitchFamily="18" charset="0"/>
                <a:cs typeface="Times New Roman" panose="02020603050405020304" pitchFamily="18" charset="0"/>
              </a:rPr>
              <a:t>CAP instruments and measures</a:t>
            </a:r>
            <a:r>
              <a:rPr lang="hu-HU" sz="1100" b="0" cap="none" baseline="0">
                <a:solidFill>
                  <a:sysClr val="windowText" lastClr="000000">
                    <a:lumMod val="65000"/>
                    <a:lumOff val="35000"/>
                  </a:sysClr>
                </a:solidFill>
                <a:latin typeface="Times New Roman" panose="02020603050405020304" pitchFamily="18" charset="0"/>
                <a:cs typeface="Times New Roman" panose="02020603050405020304" pitchFamily="18" charset="0"/>
              </a:rPr>
              <a:t> </a:t>
            </a:r>
            <a:r>
              <a:rPr lang="en-IE" sz="1100" b="0" cap="none">
                <a:solidFill>
                  <a:sysClr val="windowText" lastClr="000000">
                    <a:lumMod val="65000"/>
                    <a:lumOff val="35000"/>
                  </a:sysClr>
                </a:solidFill>
                <a:latin typeface="Times New Roman" panose="02020603050405020304" pitchFamily="18" charset="0"/>
                <a:cs typeface="Times New Roman" panose="02020603050405020304" pitchFamily="18" charset="0"/>
              </a:rPr>
              <a:t>working well with national policies</a:t>
            </a:r>
            <a:r>
              <a:rPr lang="hu-HU" sz="1100" b="0" cap="none">
                <a:solidFill>
                  <a:sysClr val="windowText" lastClr="000000">
                    <a:lumMod val="65000"/>
                    <a:lumOff val="35000"/>
                  </a:sysClr>
                </a:solidFill>
                <a:latin typeface="Times New Roman" panose="02020603050405020304" pitchFamily="18" charset="0"/>
                <a:cs typeface="Times New Roman" panose="02020603050405020304" pitchFamily="18" charset="0"/>
              </a:rPr>
              <a:t> in your country?</a:t>
            </a:r>
          </a:p>
          <a:p>
            <a:pPr algn="ctr">
              <a:defRPr>
                <a:solidFill>
                  <a:sysClr val="windowText" lastClr="000000">
                    <a:lumMod val="65000"/>
                    <a:lumOff val="35000"/>
                  </a:sysClr>
                </a:solidFill>
              </a:defRPr>
            </a:pPr>
            <a:r>
              <a:rPr lang="hu-HU" sz="1100" b="0" cap="none">
                <a:solidFill>
                  <a:sysClr val="windowText" lastClr="000000">
                    <a:lumMod val="65000"/>
                    <a:lumOff val="35000"/>
                  </a:sysClr>
                </a:solidFill>
                <a:latin typeface="Times New Roman" panose="02020603050405020304" pitchFamily="18" charset="0"/>
                <a:cs typeface="Times New Roman" panose="02020603050405020304" pitchFamily="18" charset="0"/>
              </a:rPr>
              <a:t>By country</a:t>
            </a:r>
            <a:endParaRPr lang="en-IE" sz="1100" b="0" cap="none">
              <a:solidFill>
                <a:sysClr val="windowText" lastClr="000000">
                  <a:lumMod val="65000"/>
                  <a:lumOff val="35000"/>
                </a:sysClr>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lgn="ctr">
            <a:defRPr sz="1600" b="1" i="0" u="none" strike="noStrike" kern="1200" cap="all" spc="120" normalizeH="0" baseline="0">
              <a:solidFill>
                <a:sysClr val="windowText" lastClr="000000">
                  <a:lumMod val="65000"/>
                  <a:lumOff val="35000"/>
                </a:sysClr>
              </a:solidFill>
              <a:latin typeface="+mn-lt"/>
              <a:ea typeface="+mn-ea"/>
              <a:cs typeface="+mn-cs"/>
            </a:defRPr>
          </a:pPr>
          <a:endParaRPr lang="en-US"/>
        </a:p>
      </c:txPr>
    </c:title>
    <c:autoTitleDeleted val="0"/>
    <c:plotArea>
      <c:layout/>
      <c:barChart>
        <c:barDir val="bar"/>
        <c:grouping val="stacked"/>
        <c:varyColors val="0"/>
        <c:ser>
          <c:idx val="0"/>
          <c:order val="0"/>
          <c:tx>
            <c:strRef>
              <c:f>General!$Q$426</c:f>
              <c:strCache>
                <c:ptCount val="1"/>
                <c:pt idx="0">
                  <c:v>Yes</c:v>
                </c:pt>
              </c:strCache>
            </c:strRef>
          </c:tx>
          <c:spPr>
            <a:solidFill>
              <a:srgbClr val="005B5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General!$R$425:$V$425</c:f>
              <c:strCache>
                <c:ptCount val="5"/>
                <c:pt idx="0">
                  <c:v>Spain</c:v>
                </c:pt>
                <c:pt idx="1">
                  <c:v>Ireland</c:v>
                </c:pt>
                <c:pt idx="2">
                  <c:v>Italy</c:v>
                </c:pt>
                <c:pt idx="3">
                  <c:v>Romania</c:v>
                </c:pt>
                <c:pt idx="4">
                  <c:v>Austria</c:v>
                </c:pt>
              </c:strCache>
            </c:strRef>
          </c:cat>
          <c:val>
            <c:numRef>
              <c:f>General!$R$426:$V$426</c:f>
              <c:numCache>
                <c:formatCode>0%</c:formatCode>
                <c:ptCount val="5"/>
                <c:pt idx="0">
                  <c:v>0.39285714285714285</c:v>
                </c:pt>
                <c:pt idx="1">
                  <c:v>0.44444444444444442</c:v>
                </c:pt>
                <c:pt idx="2">
                  <c:v>0.46666666666666662</c:v>
                </c:pt>
                <c:pt idx="3">
                  <c:v>0.53333333333333333</c:v>
                </c:pt>
                <c:pt idx="4">
                  <c:v>0.59</c:v>
                </c:pt>
              </c:numCache>
            </c:numRef>
          </c:val>
          <c:extLst>
            <c:ext xmlns:c16="http://schemas.microsoft.com/office/drawing/2014/chart" uri="{C3380CC4-5D6E-409C-BE32-E72D297353CC}">
              <c16:uniqueId val="{00000000-C37B-4FE5-8388-7CE758CE6C5F}"/>
            </c:ext>
          </c:extLst>
        </c:ser>
        <c:ser>
          <c:idx val="1"/>
          <c:order val="1"/>
          <c:tx>
            <c:strRef>
              <c:f>General!$Q$427</c:f>
              <c:strCache>
                <c:ptCount val="1"/>
                <c:pt idx="0">
                  <c:v>Not at all</c:v>
                </c:pt>
              </c:strCache>
            </c:strRef>
          </c:tx>
          <c:spPr>
            <a:solidFill>
              <a:srgbClr val="D83F29"/>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General!$R$425:$V$425</c:f>
              <c:strCache>
                <c:ptCount val="5"/>
                <c:pt idx="0">
                  <c:v>Spain</c:v>
                </c:pt>
                <c:pt idx="1">
                  <c:v>Ireland</c:v>
                </c:pt>
                <c:pt idx="2">
                  <c:v>Italy</c:v>
                </c:pt>
                <c:pt idx="3">
                  <c:v>Romania</c:v>
                </c:pt>
                <c:pt idx="4">
                  <c:v>Austria</c:v>
                </c:pt>
              </c:strCache>
            </c:strRef>
          </c:cat>
          <c:val>
            <c:numRef>
              <c:f>General!$R$427:$V$427</c:f>
              <c:numCache>
                <c:formatCode>0%</c:formatCode>
                <c:ptCount val="5"/>
                <c:pt idx="0">
                  <c:v>0.47</c:v>
                </c:pt>
                <c:pt idx="1">
                  <c:v>0.42592592592592593</c:v>
                </c:pt>
                <c:pt idx="2">
                  <c:v>0.46666666666666662</c:v>
                </c:pt>
                <c:pt idx="3">
                  <c:v>0.33333333333333326</c:v>
                </c:pt>
                <c:pt idx="4">
                  <c:v>0.33333333333333326</c:v>
                </c:pt>
              </c:numCache>
            </c:numRef>
          </c:val>
          <c:extLst>
            <c:ext xmlns:c16="http://schemas.microsoft.com/office/drawing/2014/chart" uri="{C3380CC4-5D6E-409C-BE32-E72D297353CC}">
              <c16:uniqueId val="{00000001-C37B-4FE5-8388-7CE758CE6C5F}"/>
            </c:ext>
          </c:extLst>
        </c:ser>
        <c:ser>
          <c:idx val="2"/>
          <c:order val="2"/>
          <c:tx>
            <c:strRef>
              <c:f>General!$Q$428</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General!$R$425:$V$425</c:f>
              <c:strCache>
                <c:ptCount val="5"/>
                <c:pt idx="0">
                  <c:v>Spain</c:v>
                </c:pt>
                <c:pt idx="1">
                  <c:v>Ireland</c:v>
                </c:pt>
                <c:pt idx="2">
                  <c:v>Italy</c:v>
                </c:pt>
                <c:pt idx="3">
                  <c:v>Romania</c:v>
                </c:pt>
                <c:pt idx="4">
                  <c:v>Austria</c:v>
                </c:pt>
              </c:strCache>
            </c:strRef>
          </c:cat>
          <c:val>
            <c:numRef>
              <c:f>General!$R$428:$V$428</c:f>
              <c:numCache>
                <c:formatCode>0%</c:formatCode>
                <c:ptCount val="5"/>
                <c:pt idx="0">
                  <c:v>0.14285714285714285</c:v>
                </c:pt>
                <c:pt idx="1">
                  <c:v>0.12962962962962962</c:v>
                </c:pt>
                <c:pt idx="2">
                  <c:v>0.06</c:v>
                </c:pt>
                <c:pt idx="3">
                  <c:v>0.14000000000000001</c:v>
                </c:pt>
                <c:pt idx="4">
                  <c:v>8.3333333333333315E-2</c:v>
                </c:pt>
              </c:numCache>
            </c:numRef>
          </c:val>
          <c:extLst>
            <c:ext xmlns:c16="http://schemas.microsoft.com/office/drawing/2014/chart" uri="{C3380CC4-5D6E-409C-BE32-E72D297353CC}">
              <c16:uniqueId val="{00000002-C37B-4FE5-8388-7CE758CE6C5F}"/>
            </c:ext>
          </c:extLst>
        </c:ser>
        <c:dLbls>
          <c:dLblPos val="ctr"/>
          <c:showLegendKey val="0"/>
          <c:showVal val="1"/>
          <c:showCatName val="0"/>
          <c:showSerName val="0"/>
          <c:showPercent val="0"/>
          <c:showBubbleSize val="0"/>
        </c:dLbls>
        <c:gapWidth val="79"/>
        <c:overlap val="100"/>
        <c:axId val="1549841807"/>
        <c:axId val="1549843727"/>
      </c:barChart>
      <c:catAx>
        <c:axId val="154984180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none"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549843727"/>
        <c:crosses val="autoZero"/>
        <c:auto val="1"/>
        <c:lblAlgn val="ctr"/>
        <c:lblOffset val="100"/>
        <c:noMultiLvlLbl val="0"/>
      </c:catAx>
      <c:valAx>
        <c:axId val="1549843727"/>
        <c:scaling>
          <c:orientation val="minMax"/>
          <c:max val="1"/>
        </c:scaling>
        <c:delete val="0"/>
        <c:axPos val="b"/>
        <c:numFmt formatCode="0%" sourceLinked="1"/>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9841807"/>
        <c:crossesAt val="1"/>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fr-BE" sz="1200"/>
              <a:t>Do</a:t>
            </a:r>
            <a:r>
              <a:rPr lang="fr-BE" sz="1200" baseline="0"/>
              <a:t> you think civil society organisations (e.g. farm organisations) were adequately involved in:</a:t>
            </a:r>
            <a:endParaRPr lang="fr-BE" sz="1200"/>
          </a:p>
        </c:rich>
      </c:tx>
      <c:layout>
        <c:manualLayout>
          <c:xMode val="edge"/>
          <c:yMode val="edge"/>
          <c:x val="0.18794593396853529"/>
          <c:y val="5.0542524289726956E-2"/>
        </c:manualLayout>
      </c:layout>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bar"/>
        <c:grouping val="stacked"/>
        <c:varyColors val="0"/>
        <c:ser>
          <c:idx val="0"/>
          <c:order val="0"/>
          <c:tx>
            <c:strRef>
              <c:f>'Q12'!$C$3</c:f>
              <c:strCache>
                <c:ptCount val="1"/>
                <c:pt idx="0">
                  <c:v>To a large extent</c:v>
                </c:pt>
              </c:strCache>
            </c:strRef>
          </c:tx>
          <c:spPr>
            <a:solidFill>
              <a:srgbClr val="00616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('Q12'!$D$2:$I$2,'Q12'!$O$2)</c:f>
              <c:strCache>
                <c:ptCount val="6"/>
                <c:pt idx="0">
                  <c:v> Inputting into CAP National Plans in your country</c:v>
                </c:pt>
                <c:pt idx="1">
                  <c:v> Influencing CAP policy on farm incomes</c:v>
                </c:pt>
                <c:pt idx="2">
                  <c:v> Helping design and implement farm schemes</c:v>
                </c:pt>
                <c:pt idx="3">
                  <c:v>Monitoring and evaluating CAP policies</c:v>
                </c:pt>
                <c:pt idx="4">
                  <c:v>Influencing CAP policy on generational renewal</c:v>
                </c:pt>
                <c:pt idx="5">
                  <c:v>Influencing CAP policy on the food supply chain</c:v>
                </c:pt>
              </c:strCache>
              <c:extLst/>
            </c:strRef>
          </c:cat>
          <c:val>
            <c:numRef>
              <c:f>'Q12'!$D$3:$I$3</c:f>
              <c:numCache>
                <c:formatCode>0%</c:formatCode>
                <c:ptCount val="6"/>
                <c:pt idx="0">
                  <c:v>0.28378378378378377</c:v>
                </c:pt>
                <c:pt idx="1">
                  <c:v>0.18243243243243243</c:v>
                </c:pt>
                <c:pt idx="2">
                  <c:v>0.16216216216216217</c:v>
                </c:pt>
                <c:pt idx="3">
                  <c:v>0.16216216216216217</c:v>
                </c:pt>
                <c:pt idx="4">
                  <c:v>0.14864864864864866</c:v>
                </c:pt>
                <c:pt idx="5">
                  <c:v>0.1081081081081081</c:v>
                </c:pt>
              </c:numCache>
              <c:extLst/>
            </c:numRef>
          </c:val>
          <c:extLst>
            <c:ext xmlns:c16="http://schemas.microsoft.com/office/drawing/2014/chart" uri="{C3380CC4-5D6E-409C-BE32-E72D297353CC}">
              <c16:uniqueId val="{00000000-7E6F-465D-B568-1B9825CD6245}"/>
            </c:ext>
          </c:extLst>
        </c:ser>
        <c:ser>
          <c:idx val="1"/>
          <c:order val="1"/>
          <c:tx>
            <c:strRef>
              <c:f>'Q12'!$C$4</c:f>
              <c:strCache>
                <c:ptCount val="1"/>
                <c:pt idx="0">
                  <c:v>To a moderate extent</c:v>
                </c:pt>
              </c:strCache>
            </c:strRef>
          </c:tx>
          <c:spPr>
            <a:solidFill>
              <a:srgbClr val="57C3A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('Q12'!$D$2:$I$2,'Q12'!$O$2)</c:f>
              <c:strCache>
                <c:ptCount val="6"/>
                <c:pt idx="0">
                  <c:v> Inputting into CAP National Plans in your country</c:v>
                </c:pt>
                <c:pt idx="1">
                  <c:v> Influencing CAP policy on farm incomes</c:v>
                </c:pt>
                <c:pt idx="2">
                  <c:v> Helping design and implement farm schemes</c:v>
                </c:pt>
                <c:pt idx="3">
                  <c:v>Monitoring and evaluating CAP policies</c:v>
                </c:pt>
                <c:pt idx="4">
                  <c:v>Influencing CAP policy on generational renewal</c:v>
                </c:pt>
                <c:pt idx="5">
                  <c:v>Influencing CAP policy on the food supply chain</c:v>
                </c:pt>
              </c:strCache>
              <c:extLst/>
            </c:strRef>
          </c:cat>
          <c:val>
            <c:numRef>
              <c:f>'Q12'!$D$4:$I$4</c:f>
              <c:numCache>
                <c:formatCode>0%</c:formatCode>
                <c:ptCount val="6"/>
                <c:pt idx="0">
                  <c:v>0.33783783783783783</c:v>
                </c:pt>
                <c:pt idx="1">
                  <c:v>0.41216216216216217</c:v>
                </c:pt>
                <c:pt idx="2">
                  <c:v>0.35810810810810811</c:v>
                </c:pt>
                <c:pt idx="3">
                  <c:v>0.35135135135135137</c:v>
                </c:pt>
                <c:pt idx="4">
                  <c:v>0.35135135135135137</c:v>
                </c:pt>
                <c:pt idx="5">
                  <c:v>0.32432432432432434</c:v>
                </c:pt>
              </c:numCache>
              <c:extLst/>
            </c:numRef>
          </c:val>
          <c:extLst>
            <c:ext xmlns:c16="http://schemas.microsoft.com/office/drawing/2014/chart" uri="{C3380CC4-5D6E-409C-BE32-E72D297353CC}">
              <c16:uniqueId val="{00000001-7E6F-465D-B568-1B9825CD6245}"/>
            </c:ext>
          </c:extLst>
        </c:ser>
        <c:ser>
          <c:idx val="2"/>
          <c:order val="2"/>
          <c:tx>
            <c:strRef>
              <c:f>'Q12'!$C$5</c:f>
              <c:strCache>
                <c:ptCount val="1"/>
                <c:pt idx="0">
                  <c:v>To a limited extent</c:v>
                </c:pt>
              </c:strCache>
            </c:strRef>
          </c:tx>
          <c:spPr>
            <a:solidFill>
              <a:srgbClr val="EDA24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('Q12'!$D$2:$I$2,'Q12'!$O$2)</c:f>
              <c:strCache>
                <c:ptCount val="6"/>
                <c:pt idx="0">
                  <c:v> Inputting into CAP National Plans in your country</c:v>
                </c:pt>
                <c:pt idx="1">
                  <c:v> Influencing CAP policy on farm incomes</c:v>
                </c:pt>
                <c:pt idx="2">
                  <c:v> Helping design and implement farm schemes</c:v>
                </c:pt>
                <c:pt idx="3">
                  <c:v>Monitoring and evaluating CAP policies</c:v>
                </c:pt>
                <c:pt idx="4">
                  <c:v>Influencing CAP policy on generational renewal</c:v>
                </c:pt>
                <c:pt idx="5">
                  <c:v>Influencing CAP policy on the food supply chain</c:v>
                </c:pt>
              </c:strCache>
              <c:extLst/>
            </c:strRef>
          </c:cat>
          <c:val>
            <c:numRef>
              <c:f>'Q12'!$D$5:$I$5</c:f>
              <c:numCache>
                <c:formatCode>0%</c:formatCode>
                <c:ptCount val="6"/>
                <c:pt idx="0">
                  <c:v>0.23648648648648649</c:v>
                </c:pt>
                <c:pt idx="1">
                  <c:v>0.28378378378378377</c:v>
                </c:pt>
                <c:pt idx="2">
                  <c:v>0.32432432432432434</c:v>
                </c:pt>
                <c:pt idx="3">
                  <c:v>0.33783783783783783</c:v>
                </c:pt>
                <c:pt idx="4">
                  <c:v>0.33783783783783783</c:v>
                </c:pt>
                <c:pt idx="5">
                  <c:v>0.35135135135135137</c:v>
                </c:pt>
              </c:numCache>
              <c:extLst/>
            </c:numRef>
          </c:val>
          <c:extLst>
            <c:ext xmlns:c16="http://schemas.microsoft.com/office/drawing/2014/chart" uri="{C3380CC4-5D6E-409C-BE32-E72D297353CC}">
              <c16:uniqueId val="{00000002-7E6F-465D-B568-1B9825CD6245}"/>
            </c:ext>
          </c:extLst>
        </c:ser>
        <c:ser>
          <c:idx val="3"/>
          <c:order val="3"/>
          <c:tx>
            <c:strRef>
              <c:f>'Q12'!$C$6</c:f>
              <c:strCache>
                <c:ptCount val="1"/>
                <c:pt idx="0">
                  <c:v>Not at all</c:v>
                </c:pt>
              </c:strCache>
            </c:strRef>
          </c:tx>
          <c:spPr>
            <a:solidFill>
              <a:srgbClr val="D83F29"/>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('Q12'!$D$2:$I$2,'Q12'!$O$2)</c:f>
              <c:strCache>
                <c:ptCount val="6"/>
                <c:pt idx="0">
                  <c:v> Inputting into CAP National Plans in your country</c:v>
                </c:pt>
                <c:pt idx="1">
                  <c:v> Influencing CAP policy on farm incomes</c:v>
                </c:pt>
                <c:pt idx="2">
                  <c:v> Helping design and implement farm schemes</c:v>
                </c:pt>
                <c:pt idx="3">
                  <c:v>Monitoring and evaluating CAP policies</c:v>
                </c:pt>
                <c:pt idx="4">
                  <c:v>Influencing CAP policy on generational renewal</c:v>
                </c:pt>
                <c:pt idx="5">
                  <c:v>Influencing CAP policy on the food supply chain</c:v>
                </c:pt>
              </c:strCache>
              <c:extLst/>
            </c:strRef>
          </c:cat>
          <c:val>
            <c:numRef>
              <c:f>'Q12'!$D$6:$I$6</c:f>
              <c:numCache>
                <c:formatCode>0%</c:formatCode>
                <c:ptCount val="6"/>
                <c:pt idx="0">
                  <c:v>8.1081081081081086E-2</c:v>
                </c:pt>
                <c:pt idx="1">
                  <c:v>8.1081081081081086E-2</c:v>
                </c:pt>
                <c:pt idx="2">
                  <c:v>0.10135135135135136</c:v>
                </c:pt>
                <c:pt idx="3">
                  <c:v>0.10135135135135136</c:v>
                </c:pt>
                <c:pt idx="4">
                  <c:v>0.10135135135135136</c:v>
                </c:pt>
                <c:pt idx="5">
                  <c:v>0.14864864864864866</c:v>
                </c:pt>
              </c:numCache>
              <c:extLst/>
            </c:numRef>
          </c:val>
          <c:extLst>
            <c:ext xmlns:c16="http://schemas.microsoft.com/office/drawing/2014/chart" uri="{C3380CC4-5D6E-409C-BE32-E72D297353CC}">
              <c16:uniqueId val="{00000003-7E6F-465D-B568-1B9825CD6245}"/>
            </c:ext>
          </c:extLst>
        </c:ser>
        <c:ser>
          <c:idx val="4"/>
          <c:order val="4"/>
          <c:tx>
            <c:strRef>
              <c:f>'Q12'!$C$7</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('Q12'!$D$2:$I$2,'Q12'!$O$2)</c:f>
              <c:strCache>
                <c:ptCount val="6"/>
                <c:pt idx="0">
                  <c:v> Inputting into CAP National Plans in your country</c:v>
                </c:pt>
                <c:pt idx="1">
                  <c:v> Influencing CAP policy on farm incomes</c:v>
                </c:pt>
                <c:pt idx="2">
                  <c:v> Helping design and implement farm schemes</c:v>
                </c:pt>
                <c:pt idx="3">
                  <c:v>Monitoring and evaluating CAP policies</c:v>
                </c:pt>
                <c:pt idx="4">
                  <c:v>Influencing CAP policy on generational renewal</c:v>
                </c:pt>
                <c:pt idx="5">
                  <c:v>Influencing CAP policy on the food supply chain</c:v>
                </c:pt>
              </c:strCache>
              <c:extLst/>
            </c:strRef>
          </c:cat>
          <c:val>
            <c:numRef>
              <c:f>'Q12'!$D$7:$I$7</c:f>
              <c:numCache>
                <c:formatCode>0%</c:formatCode>
                <c:ptCount val="6"/>
                <c:pt idx="0">
                  <c:v>6.0810810810810814E-2</c:v>
                </c:pt>
                <c:pt idx="1">
                  <c:v>4.0540540540540543E-2</c:v>
                </c:pt>
                <c:pt idx="2">
                  <c:v>5.405405405405405E-2</c:v>
                </c:pt>
                <c:pt idx="3">
                  <c:v>4.72972972972973E-2</c:v>
                </c:pt>
                <c:pt idx="4">
                  <c:v>6.0810810810810814E-2</c:v>
                </c:pt>
                <c:pt idx="5">
                  <c:v>6.7567567567567571E-2</c:v>
                </c:pt>
              </c:numCache>
              <c:extLst/>
            </c:numRef>
          </c:val>
          <c:extLst>
            <c:ext xmlns:c16="http://schemas.microsoft.com/office/drawing/2014/chart" uri="{C3380CC4-5D6E-409C-BE32-E72D297353CC}">
              <c16:uniqueId val="{00000004-7E6F-465D-B568-1B9825CD6245}"/>
            </c:ext>
          </c:extLst>
        </c:ser>
        <c:dLbls>
          <c:dLblPos val="ctr"/>
          <c:showLegendKey val="0"/>
          <c:showVal val="1"/>
          <c:showCatName val="0"/>
          <c:showSerName val="0"/>
          <c:showPercent val="0"/>
          <c:showBubbleSize val="0"/>
        </c:dLbls>
        <c:gapWidth val="150"/>
        <c:overlap val="100"/>
        <c:axId val="963053376"/>
        <c:axId val="963045504"/>
      </c:barChart>
      <c:catAx>
        <c:axId val="96305337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45504"/>
        <c:crosses val="autoZero"/>
        <c:auto val="1"/>
        <c:lblAlgn val="ctr"/>
        <c:lblOffset val="100"/>
        <c:noMultiLvlLbl val="0"/>
      </c:catAx>
      <c:valAx>
        <c:axId val="963045504"/>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63053376"/>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E" sz="1200" b="0" i="0" u="none" strike="noStrike" baseline="0">
                <a:effectLst/>
                <a:latin typeface="Times New Roman" panose="02020603050405020304" pitchFamily="18" charset="0"/>
                <a:cs typeface="Times New Roman" panose="02020603050405020304" pitchFamily="18" charset="0"/>
              </a:rPr>
              <a:t>In each of the 3 phases of </a:t>
            </a:r>
            <a:r>
              <a:rPr lang="hu-HU" sz="1200" b="0" i="0" u="none" strike="noStrike" baseline="0">
                <a:effectLst/>
                <a:latin typeface="Times New Roman" panose="02020603050405020304" pitchFamily="18" charset="0"/>
                <a:cs typeface="Times New Roman" panose="02020603050405020304" pitchFamily="18" charset="0"/>
              </a:rPr>
              <a:t>CAP, </a:t>
            </a:r>
            <a:r>
              <a:rPr lang="en-IE" sz="1200" b="0" i="0" u="none" strike="noStrike" baseline="0">
                <a:effectLst/>
                <a:latin typeface="Times New Roman" panose="02020603050405020304" pitchFamily="18" charset="0"/>
                <a:cs typeface="Times New Roman" panose="02020603050405020304" pitchFamily="18" charset="0"/>
              </a:rPr>
              <a:t>which are the major obstacles for civil society organisations involvement?</a:t>
            </a:r>
            <a:endParaRPr lang="en-IE" sz="1200" b="0">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'Q13'!$D$2</c:f>
              <c:strCache>
                <c:ptCount val="1"/>
                <c:pt idx="0">
                  <c:v> Lack of financial resources of civil society organisations</c:v>
                </c:pt>
              </c:strCache>
            </c:strRef>
          </c:tx>
          <c:spPr>
            <a:solidFill>
              <a:srgbClr val="57C3AF"/>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EB8-437A-8341-84BACA4AE93F}"/>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EB8-437A-8341-84BACA4AE93F}"/>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EB8-437A-8341-84BACA4AE93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'Q13'!$B$3:$C$5</c:f>
              <c:strCache>
                <c:ptCount val="3"/>
                <c:pt idx="0">
                  <c:v>Planning phase</c:v>
                </c:pt>
                <c:pt idx="1">
                  <c:v>Implementing phase</c:v>
                </c:pt>
                <c:pt idx="2">
                  <c:v>Monitoring and evaluation phase</c:v>
                </c:pt>
              </c:strCache>
            </c:strRef>
          </c:cat>
          <c:val>
            <c:numRef>
              <c:f>'Q13'!$D$3:$D$5</c:f>
              <c:numCache>
                <c:formatCode>0%</c:formatCode>
                <c:ptCount val="3"/>
                <c:pt idx="0">
                  <c:v>0.3716216216216216</c:v>
                </c:pt>
                <c:pt idx="1">
                  <c:v>0.4324324324324324</c:v>
                </c:pt>
                <c:pt idx="2">
                  <c:v>0.24324324324324326</c:v>
                </c:pt>
              </c:numCache>
            </c:numRef>
          </c:val>
          <c:extLst>
            <c:ext xmlns:c16="http://schemas.microsoft.com/office/drawing/2014/chart" uri="{C3380CC4-5D6E-409C-BE32-E72D297353CC}">
              <c16:uniqueId val="{00000003-2EB8-437A-8341-84BACA4AE93F}"/>
            </c:ext>
          </c:extLst>
        </c:ser>
        <c:ser>
          <c:idx val="1"/>
          <c:order val="1"/>
          <c:tx>
            <c:strRef>
              <c:f>'Q13'!$E$2</c:f>
              <c:strCache>
                <c:ptCount val="1"/>
                <c:pt idx="0">
                  <c:v>Lack of capacity (human resources, skills, leaders…)</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'Q13'!$B$3:$C$5</c:f>
              <c:strCache>
                <c:ptCount val="3"/>
                <c:pt idx="0">
                  <c:v>Planning phase</c:v>
                </c:pt>
                <c:pt idx="1">
                  <c:v>Implementing phase</c:v>
                </c:pt>
                <c:pt idx="2">
                  <c:v>Monitoring and evaluation phase</c:v>
                </c:pt>
              </c:strCache>
            </c:strRef>
          </c:cat>
          <c:val>
            <c:numRef>
              <c:f>'Q13'!$E$3:$E$5</c:f>
              <c:numCache>
                <c:formatCode>0%</c:formatCode>
                <c:ptCount val="3"/>
                <c:pt idx="0">
                  <c:v>0.39864864864864863</c:v>
                </c:pt>
                <c:pt idx="1">
                  <c:v>0.44594594594594594</c:v>
                </c:pt>
                <c:pt idx="2">
                  <c:v>0.28378378378378377</c:v>
                </c:pt>
              </c:numCache>
            </c:numRef>
          </c:val>
          <c:extLst>
            <c:ext xmlns:c16="http://schemas.microsoft.com/office/drawing/2014/chart" uri="{C3380CC4-5D6E-409C-BE32-E72D297353CC}">
              <c16:uniqueId val="{00000004-2EB8-437A-8341-84BACA4AE93F}"/>
            </c:ext>
          </c:extLst>
        </c:ser>
        <c:ser>
          <c:idx val="2"/>
          <c:order val="2"/>
          <c:tx>
            <c:strRef>
              <c:f>'Q13'!$F$2</c:f>
              <c:strCache>
                <c:ptCount val="1"/>
                <c:pt idx="0">
                  <c:v>Lack of political interest in involving civil society organisations</c:v>
                </c:pt>
              </c:strCache>
            </c:strRef>
          </c:tx>
          <c:spPr>
            <a:solidFill>
              <a:srgbClr val="56B4E9"/>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'Q13'!$B$3:$C$5</c:f>
              <c:strCache>
                <c:ptCount val="3"/>
                <c:pt idx="0">
                  <c:v>Planning phase</c:v>
                </c:pt>
                <c:pt idx="1">
                  <c:v>Implementing phase</c:v>
                </c:pt>
                <c:pt idx="2">
                  <c:v>Monitoring and evaluation phase</c:v>
                </c:pt>
              </c:strCache>
            </c:strRef>
          </c:cat>
          <c:val>
            <c:numRef>
              <c:f>'Q13'!$F$3:$F$5</c:f>
              <c:numCache>
                <c:formatCode>0%</c:formatCode>
                <c:ptCount val="3"/>
                <c:pt idx="0">
                  <c:v>0.44594594594594594</c:v>
                </c:pt>
                <c:pt idx="1">
                  <c:v>0.39189189189189189</c:v>
                </c:pt>
                <c:pt idx="2">
                  <c:v>0.3783783783783784</c:v>
                </c:pt>
              </c:numCache>
            </c:numRef>
          </c:val>
          <c:extLst>
            <c:ext xmlns:c16="http://schemas.microsoft.com/office/drawing/2014/chart" uri="{C3380CC4-5D6E-409C-BE32-E72D297353CC}">
              <c16:uniqueId val="{00000005-2EB8-437A-8341-84BACA4AE93F}"/>
            </c:ext>
          </c:extLst>
        </c:ser>
        <c:dLbls>
          <c:showLegendKey val="0"/>
          <c:showVal val="0"/>
          <c:showCatName val="0"/>
          <c:showSerName val="0"/>
          <c:showPercent val="0"/>
          <c:showBubbleSize val="0"/>
        </c:dLbls>
        <c:gapWidth val="219"/>
        <c:overlap val="-27"/>
        <c:axId val="1569581104"/>
        <c:axId val="1569567184"/>
      </c:barChart>
      <c:catAx>
        <c:axId val="15695811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9567184"/>
        <c:crosses val="autoZero"/>
        <c:auto val="1"/>
        <c:lblAlgn val="ctr"/>
        <c:lblOffset val="100"/>
        <c:noMultiLvlLbl val="0"/>
      </c:catAx>
      <c:valAx>
        <c:axId val="156956718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95811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E" sz="1200" b="0" i="0" u="none" strike="noStrike" kern="1200" spc="0" baseline="0">
                <a:solidFill>
                  <a:sysClr val="windowText" lastClr="000000">
                    <a:lumMod val="65000"/>
                    <a:lumOff val="35000"/>
                  </a:sysClr>
                </a:solidFill>
                <a:latin typeface="Times New Roman" panose="02020603050405020304" pitchFamily="18" charset="0"/>
                <a:cs typeface="Times New Roman" panose="02020603050405020304" pitchFamily="18" charset="0"/>
              </a:rPr>
              <a:t>In the context of rural development, to what extent has the CAP encouraged the effective engagement and involvement of civil society at the national/local level in delivering on rural development?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General!$U$659</c:f>
              <c:strCache>
                <c:ptCount val="1"/>
                <c:pt idx="0">
                  <c:v>To a large extent</c:v>
                </c:pt>
              </c:strCache>
            </c:strRef>
          </c:tx>
          <c:spPr>
            <a:solidFill>
              <a:srgbClr val="005B5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General!$U$660</c:f>
              <c:numCache>
                <c:formatCode>0%</c:formatCode>
                <c:ptCount val="1"/>
                <c:pt idx="0">
                  <c:v>0.12837837837837837</c:v>
                </c:pt>
              </c:numCache>
            </c:numRef>
          </c:val>
          <c:extLst>
            <c:ext xmlns:c16="http://schemas.microsoft.com/office/drawing/2014/chart" uri="{C3380CC4-5D6E-409C-BE32-E72D297353CC}">
              <c16:uniqueId val="{00000000-0CD8-4680-9B88-745616C7A84A}"/>
            </c:ext>
          </c:extLst>
        </c:ser>
        <c:ser>
          <c:idx val="1"/>
          <c:order val="1"/>
          <c:tx>
            <c:strRef>
              <c:f>General!$V$659</c:f>
              <c:strCache>
                <c:ptCount val="1"/>
                <c:pt idx="0">
                  <c:v>To a moderate extent</c:v>
                </c:pt>
              </c:strCache>
            </c:strRef>
          </c:tx>
          <c:spPr>
            <a:solidFill>
              <a:srgbClr val="57C3A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General!$V$660</c:f>
              <c:numCache>
                <c:formatCode>0%</c:formatCode>
                <c:ptCount val="1"/>
                <c:pt idx="0">
                  <c:v>0.39864864864864863</c:v>
                </c:pt>
              </c:numCache>
            </c:numRef>
          </c:val>
          <c:extLst>
            <c:ext xmlns:c16="http://schemas.microsoft.com/office/drawing/2014/chart" uri="{C3380CC4-5D6E-409C-BE32-E72D297353CC}">
              <c16:uniqueId val="{00000001-0CD8-4680-9B88-745616C7A84A}"/>
            </c:ext>
          </c:extLst>
        </c:ser>
        <c:ser>
          <c:idx val="2"/>
          <c:order val="2"/>
          <c:tx>
            <c:strRef>
              <c:f>General!$W$659</c:f>
              <c:strCache>
                <c:ptCount val="1"/>
                <c:pt idx="0">
                  <c:v>To a limited extent</c:v>
                </c:pt>
              </c:strCache>
            </c:strRef>
          </c:tx>
          <c:spPr>
            <a:solidFill>
              <a:srgbClr val="EEA14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General!$W$660</c:f>
              <c:numCache>
                <c:formatCode>0%</c:formatCode>
                <c:ptCount val="1"/>
                <c:pt idx="0">
                  <c:v>0.32432432432432434</c:v>
                </c:pt>
              </c:numCache>
            </c:numRef>
          </c:val>
          <c:extLst>
            <c:ext xmlns:c16="http://schemas.microsoft.com/office/drawing/2014/chart" uri="{C3380CC4-5D6E-409C-BE32-E72D297353CC}">
              <c16:uniqueId val="{00000002-0CD8-4680-9B88-745616C7A84A}"/>
            </c:ext>
          </c:extLst>
        </c:ser>
        <c:ser>
          <c:idx val="3"/>
          <c:order val="3"/>
          <c:tx>
            <c:strRef>
              <c:f>General!$X$659</c:f>
              <c:strCache>
                <c:ptCount val="1"/>
                <c:pt idx="0">
                  <c:v>No contribution</c:v>
                </c:pt>
              </c:strCache>
            </c:strRef>
          </c:tx>
          <c:spPr>
            <a:solidFill>
              <a:srgbClr val="D83F29"/>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General!$X$660</c:f>
              <c:numCache>
                <c:formatCode>0%</c:formatCode>
                <c:ptCount val="1"/>
                <c:pt idx="0">
                  <c:v>6.7567567567567571E-2</c:v>
                </c:pt>
              </c:numCache>
            </c:numRef>
          </c:val>
          <c:extLst>
            <c:ext xmlns:c16="http://schemas.microsoft.com/office/drawing/2014/chart" uri="{C3380CC4-5D6E-409C-BE32-E72D297353CC}">
              <c16:uniqueId val="{00000003-0CD8-4680-9B88-745616C7A84A}"/>
            </c:ext>
          </c:extLst>
        </c:ser>
        <c:ser>
          <c:idx val="4"/>
          <c:order val="4"/>
          <c:tx>
            <c:strRef>
              <c:f>General!$Y$659</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General!$Y$660</c:f>
              <c:numCache>
                <c:formatCode>0%</c:formatCode>
                <c:ptCount val="1"/>
                <c:pt idx="0">
                  <c:v>8.1081081081081086E-2</c:v>
                </c:pt>
              </c:numCache>
            </c:numRef>
          </c:val>
          <c:extLst>
            <c:ext xmlns:c16="http://schemas.microsoft.com/office/drawing/2014/chart" uri="{C3380CC4-5D6E-409C-BE32-E72D297353CC}">
              <c16:uniqueId val="{00000004-0CD8-4680-9B88-745616C7A84A}"/>
            </c:ext>
          </c:extLst>
        </c:ser>
        <c:dLbls>
          <c:dLblPos val="ctr"/>
          <c:showLegendKey val="0"/>
          <c:showVal val="1"/>
          <c:showCatName val="0"/>
          <c:showSerName val="0"/>
          <c:showPercent val="0"/>
          <c:showBubbleSize val="0"/>
        </c:dLbls>
        <c:gapWidth val="182"/>
        <c:overlap val="100"/>
        <c:axId val="991051775"/>
        <c:axId val="991034495"/>
      </c:barChart>
      <c:catAx>
        <c:axId val="991051775"/>
        <c:scaling>
          <c:orientation val="minMax"/>
        </c:scaling>
        <c:delete val="1"/>
        <c:axPos val="l"/>
        <c:numFmt formatCode="General" sourceLinked="1"/>
        <c:majorTickMark val="none"/>
        <c:minorTickMark val="none"/>
        <c:tickLblPos val="nextTo"/>
        <c:crossAx val="991034495"/>
        <c:crosses val="autoZero"/>
        <c:auto val="1"/>
        <c:lblAlgn val="ctr"/>
        <c:lblOffset val="100"/>
        <c:noMultiLvlLbl val="0"/>
      </c:catAx>
      <c:valAx>
        <c:axId val="991034495"/>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910517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latin typeface="Times New Roman" panose="02020603050405020304" pitchFamily="18" charset="0"/>
                <a:cs typeface="Times New Roman" panose="02020603050405020304" pitchFamily="18" charset="0"/>
              </a:rPr>
              <a:t>In</a:t>
            </a:r>
            <a:r>
              <a:rPr lang="en-GB" sz="1200" baseline="0">
                <a:latin typeface="Times New Roman" panose="02020603050405020304" pitchFamily="18" charset="0"/>
                <a:cs typeface="Times New Roman" panose="02020603050405020304" pitchFamily="18" charset="0"/>
              </a:rPr>
              <a:t> the context of rural development, to what extent has the CAP encouraged the effective engagement and involvement of civil society at the national/local level in delivering on rural development?</a:t>
            </a:r>
            <a:endParaRPr lang="hu-HU" sz="1200" baseline="0">
              <a:latin typeface="Times New Roman" panose="02020603050405020304" pitchFamily="18" charset="0"/>
              <a:cs typeface="Times New Roman" panose="02020603050405020304" pitchFamily="18" charset="0"/>
            </a:endParaRPr>
          </a:p>
          <a:p>
            <a:pPr>
              <a:defRPr/>
            </a:pPr>
            <a:r>
              <a:rPr lang="hu-HU" sz="1200" baseline="0">
                <a:latin typeface="Times New Roman" panose="02020603050405020304" pitchFamily="18" charset="0"/>
                <a:cs typeface="Times New Roman" panose="02020603050405020304" pitchFamily="18" charset="0"/>
              </a:rPr>
              <a:t>By country</a:t>
            </a:r>
            <a:endParaRPr lang="en-GB" sz="1200">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'Cross-country Q14'!$A$2</c:f>
              <c:strCache>
                <c:ptCount val="1"/>
                <c:pt idx="0">
                  <c:v>To a large extent</c:v>
                </c:pt>
              </c:strCache>
            </c:strRef>
          </c:tx>
          <c:spPr>
            <a:solidFill>
              <a:srgbClr val="006164"/>
            </a:solidFill>
            <a:ln>
              <a:noFill/>
            </a:ln>
            <a:effectLst/>
          </c:spPr>
          <c:invertIfNegative val="0"/>
          <c:dLbls>
            <c:dLbl>
              <c:idx val="1"/>
              <c:layout>
                <c:manualLayout>
                  <c:x val="0"/>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36D-4A9F-8960-0D576B681D30}"/>
                </c:ext>
              </c:extLst>
            </c:dLbl>
            <c:dLbl>
              <c:idx val="4"/>
              <c:delete val="1"/>
              <c:extLst>
                <c:ext xmlns:c15="http://schemas.microsoft.com/office/drawing/2012/chart" uri="{CE6537A1-D6FC-4f65-9D91-7224C49458BB}"/>
                <c:ext xmlns:c16="http://schemas.microsoft.com/office/drawing/2014/chart" uri="{C3380CC4-5D6E-409C-BE32-E72D297353CC}">
                  <c16:uniqueId val="{00000001-236D-4A9F-8960-0D576B681D3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'Cross-country Q14'!$B$1:$F$1</c:f>
              <c:strCache>
                <c:ptCount val="5"/>
                <c:pt idx="0">
                  <c:v>Austria</c:v>
                </c:pt>
                <c:pt idx="1">
                  <c:v>Romania</c:v>
                </c:pt>
                <c:pt idx="2">
                  <c:v>Ireland</c:v>
                </c:pt>
                <c:pt idx="3">
                  <c:v>Spain</c:v>
                </c:pt>
                <c:pt idx="4">
                  <c:v>Italy</c:v>
                </c:pt>
              </c:strCache>
            </c:strRef>
          </c:cat>
          <c:val>
            <c:numRef>
              <c:f>'Cross-country Q14'!$B$2:$F$2</c:f>
              <c:numCache>
                <c:formatCode>0%</c:formatCode>
                <c:ptCount val="5"/>
                <c:pt idx="0">
                  <c:v>0.16666666666666699</c:v>
                </c:pt>
                <c:pt idx="1">
                  <c:v>0.26666666666666666</c:v>
                </c:pt>
                <c:pt idx="2">
                  <c:v>7.407407407407407E-2</c:v>
                </c:pt>
                <c:pt idx="3">
                  <c:v>0.17857142857142858</c:v>
                </c:pt>
                <c:pt idx="4">
                  <c:v>0</c:v>
                </c:pt>
              </c:numCache>
            </c:numRef>
          </c:val>
          <c:extLst>
            <c:ext xmlns:c16="http://schemas.microsoft.com/office/drawing/2014/chart" uri="{C3380CC4-5D6E-409C-BE32-E72D297353CC}">
              <c16:uniqueId val="{00000002-236D-4A9F-8960-0D576B681D30}"/>
            </c:ext>
          </c:extLst>
        </c:ser>
        <c:ser>
          <c:idx val="1"/>
          <c:order val="1"/>
          <c:tx>
            <c:strRef>
              <c:f>'Cross-country Q14'!$A$3</c:f>
              <c:strCache>
                <c:ptCount val="1"/>
                <c:pt idx="0">
                  <c:v>To a moderate extent</c:v>
                </c:pt>
              </c:strCache>
            </c:strRef>
          </c:tx>
          <c:spPr>
            <a:solidFill>
              <a:srgbClr val="57C3A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'Cross-country Q14'!$B$1:$F$1</c:f>
              <c:strCache>
                <c:ptCount val="5"/>
                <c:pt idx="0">
                  <c:v>Austria</c:v>
                </c:pt>
                <c:pt idx="1">
                  <c:v>Romania</c:v>
                </c:pt>
                <c:pt idx="2">
                  <c:v>Ireland</c:v>
                </c:pt>
                <c:pt idx="3">
                  <c:v>Spain</c:v>
                </c:pt>
                <c:pt idx="4">
                  <c:v>Italy</c:v>
                </c:pt>
              </c:strCache>
            </c:strRef>
          </c:cat>
          <c:val>
            <c:numRef>
              <c:f>'Cross-country Q14'!$B$3:$F$3</c:f>
              <c:numCache>
                <c:formatCode>0%</c:formatCode>
                <c:ptCount val="5"/>
                <c:pt idx="0">
                  <c:v>0.5</c:v>
                </c:pt>
                <c:pt idx="1">
                  <c:v>0.33333333333333326</c:v>
                </c:pt>
                <c:pt idx="2">
                  <c:v>0.44444444444444442</c:v>
                </c:pt>
                <c:pt idx="3">
                  <c:v>0.2857142857142857</c:v>
                </c:pt>
                <c:pt idx="4">
                  <c:v>0.26666666666666666</c:v>
                </c:pt>
              </c:numCache>
            </c:numRef>
          </c:val>
          <c:extLst>
            <c:ext xmlns:c16="http://schemas.microsoft.com/office/drawing/2014/chart" uri="{C3380CC4-5D6E-409C-BE32-E72D297353CC}">
              <c16:uniqueId val="{00000003-236D-4A9F-8960-0D576B681D30}"/>
            </c:ext>
          </c:extLst>
        </c:ser>
        <c:ser>
          <c:idx val="2"/>
          <c:order val="2"/>
          <c:tx>
            <c:strRef>
              <c:f>'Cross-country Q14'!$A$4</c:f>
              <c:strCache>
                <c:ptCount val="1"/>
                <c:pt idx="0">
                  <c:v>To a limited extent</c:v>
                </c:pt>
              </c:strCache>
            </c:strRef>
          </c:tx>
          <c:spPr>
            <a:solidFill>
              <a:srgbClr val="EEA14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'Cross-country Q14'!$B$1:$F$1</c:f>
              <c:strCache>
                <c:ptCount val="5"/>
                <c:pt idx="0">
                  <c:v>Austria</c:v>
                </c:pt>
                <c:pt idx="1">
                  <c:v>Romania</c:v>
                </c:pt>
                <c:pt idx="2">
                  <c:v>Ireland</c:v>
                </c:pt>
                <c:pt idx="3">
                  <c:v>Spain</c:v>
                </c:pt>
                <c:pt idx="4">
                  <c:v>Italy</c:v>
                </c:pt>
              </c:strCache>
            </c:strRef>
          </c:cat>
          <c:val>
            <c:numRef>
              <c:f>'Cross-country Q14'!$B$4:$F$4</c:f>
              <c:numCache>
                <c:formatCode>0%</c:formatCode>
                <c:ptCount val="5"/>
                <c:pt idx="0">
                  <c:v>0.25</c:v>
                </c:pt>
                <c:pt idx="1">
                  <c:v>0.13333333333333333</c:v>
                </c:pt>
                <c:pt idx="2">
                  <c:v>0.37037037037037041</c:v>
                </c:pt>
                <c:pt idx="3">
                  <c:v>0.2857142857142857</c:v>
                </c:pt>
                <c:pt idx="4">
                  <c:v>0.6</c:v>
                </c:pt>
              </c:numCache>
            </c:numRef>
          </c:val>
          <c:extLst>
            <c:ext xmlns:c16="http://schemas.microsoft.com/office/drawing/2014/chart" uri="{C3380CC4-5D6E-409C-BE32-E72D297353CC}">
              <c16:uniqueId val="{00000004-236D-4A9F-8960-0D576B681D30}"/>
            </c:ext>
          </c:extLst>
        </c:ser>
        <c:ser>
          <c:idx val="3"/>
          <c:order val="3"/>
          <c:tx>
            <c:strRef>
              <c:f>'Cross-country Q14'!$A$5</c:f>
              <c:strCache>
                <c:ptCount val="1"/>
                <c:pt idx="0">
                  <c:v>No contribution</c:v>
                </c:pt>
              </c:strCache>
            </c:strRef>
          </c:tx>
          <c:spPr>
            <a:solidFill>
              <a:srgbClr val="D83F29"/>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'Cross-country Q14'!$B$1:$F$1</c:f>
              <c:strCache>
                <c:ptCount val="5"/>
                <c:pt idx="0">
                  <c:v>Austria</c:v>
                </c:pt>
                <c:pt idx="1">
                  <c:v>Romania</c:v>
                </c:pt>
                <c:pt idx="2">
                  <c:v>Ireland</c:v>
                </c:pt>
                <c:pt idx="3">
                  <c:v>Spain</c:v>
                </c:pt>
                <c:pt idx="4">
                  <c:v>Italy</c:v>
                </c:pt>
              </c:strCache>
            </c:strRef>
          </c:cat>
          <c:val>
            <c:numRef>
              <c:f>'Cross-country Q14'!$B$5:$F$5</c:f>
              <c:numCache>
                <c:formatCode>0%</c:formatCode>
                <c:ptCount val="5"/>
                <c:pt idx="0">
                  <c:v>2.7777777777777776E-2</c:v>
                </c:pt>
                <c:pt idx="1">
                  <c:v>0.13333333333333333</c:v>
                </c:pt>
                <c:pt idx="2">
                  <c:v>1.8518518518518517E-2</c:v>
                </c:pt>
                <c:pt idx="3">
                  <c:v>0.17857142857142858</c:v>
                </c:pt>
                <c:pt idx="4">
                  <c:v>6.6666666666666666E-2</c:v>
                </c:pt>
              </c:numCache>
            </c:numRef>
          </c:val>
          <c:extLst>
            <c:ext xmlns:c16="http://schemas.microsoft.com/office/drawing/2014/chart" uri="{C3380CC4-5D6E-409C-BE32-E72D297353CC}">
              <c16:uniqueId val="{00000005-236D-4A9F-8960-0D576B681D30}"/>
            </c:ext>
          </c:extLst>
        </c:ser>
        <c:ser>
          <c:idx val="4"/>
          <c:order val="4"/>
          <c:tx>
            <c:strRef>
              <c:f>'Cross-country Q14'!$A$6</c:f>
              <c:strCache>
                <c:ptCount val="1"/>
                <c:pt idx="0">
                  <c:v>I don't know</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'Cross-country Q14'!$B$1:$F$1</c:f>
              <c:strCache>
                <c:ptCount val="5"/>
                <c:pt idx="0">
                  <c:v>Austria</c:v>
                </c:pt>
                <c:pt idx="1">
                  <c:v>Romania</c:v>
                </c:pt>
                <c:pt idx="2">
                  <c:v>Ireland</c:v>
                </c:pt>
                <c:pt idx="3">
                  <c:v>Spain</c:v>
                </c:pt>
                <c:pt idx="4">
                  <c:v>Italy</c:v>
                </c:pt>
              </c:strCache>
            </c:strRef>
          </c:cat>
          <c:val>
            <c:numRef>
              <c:f>'Cross-country Q14'!$B$6:$F$6</c:f>
              <c:numCache>
                <c:formatCode>0%</c:formatCode>
                <c:ptCount val="5"/>
                <c:pt idx="0">
                  <c:v>5.5555555555555552E-2</c:v>
                </c:pt>
                <c:pt idx="1">
                  <c:v>0.13333333333333333</c:v>
                </c:pt>
                <c:pt idx="2">
                  <c:v>9.2592592592592601E-2</c:v>
                </c:pt>
                <c:pt idx="3">
                  <c:v>7.1428571428571425E-2</c:v>
                </c:pt>
                <c:pt idx="4">
                  <c:v>6.6666666666666666E-2</c:v>
                </c:pt>
              </c:numCache>
            </c:numRef>
          </c:val>
          <c:extLst>
            <c:ext xmlns:c16="http://schemas.microsoft.com/office/drawing/2014/chart" uri="{C3380CC4-5D6E-409C-BE32-E72D297353CC}">
              <c16:uniqueId val="{00000006-236D-4A9F-8960-0D576B681D30}"/>
            </c:ext>
          </c:extLst>
        </c:ser>
        <c:dLbls>
          <c:showLegendKey val="0"/>
          <c:showVal val="0"/>
          <c:showCatName val="0"/>
          <c:showSerName val="0"/>
          <c:showPercent val="0"/>
          <c:showBubbleSize val="0"/>
        </c:dLbls>
        <c:gapWidth val="150"/>
        <c:overlap val="100"/>
        <c:axId val="287362432"/>
        <c:axId val="287360032"/>
        <c:extLst>
          <c:ext xmlns:c15="http://schemas.microsoft.com/office/drawing/2012/chart" uri="{02D57815-91ED-43cb-92C2-25804820EDAC}">
            <c15:filteredBarSeries>
              <c15:ser>
                <c:idx val="5"/>
                <c:order val="5"/>
                <c:tx>
                  <c:strRef>
                    <c:extLst>
                      <c:ext uri="{02D57815-91ED-43cb-92C2-25804820EDAC}">
                        <c15:formulaRef>
                          <c15:sqref>'Cross-country Q14'!$A$7</c15:sqref>
                        </c15:formulaRef>
                      </c:ext>
                    </c:extLst>
                    <c:strCache>
                      <c:ptCount val="1"/>
                    </c:strCache>
                  </c:strRef>
                </c:tx>
                <c:spPr>
                  <a:solidFill>
                    <a:schemeClr val="accent6"/>
                  </a:solidFill>
                  <a:ln>
                    <a:noFill/>
                  </a:ln>
                  <a:effectLst/>
                </c:spPr>
                <c:invertIfNegative val="0"/>
                <c:cat>
                  <c:strRef>
                    <c:extLst>
                      <c:ext uri="{02D57815-91ED-43cb-92C2-25804820EDAC}">
                        <c15:formulaRef>
                          <c15:sqref>'Cross-country Q14'!$B$1:$F$1</c15:sqref>
                        </c15:formulaRef>
                      </c:ext>
                    </c:extLst>
                    <c:strCache>
                      <c:ptCount val="5"/>
                      <c:pt idx="0">
                        <c:v>Austria</c:v>
                      </c:pt>
                      <c:pt idx="1">
                        <c:v>Romania</c:v>
                      </c:pt>
                      <c:pt idx="2">
                        <c:v>Ireland</c:v>
                      </c:pt>
                      <c:pt idx="3">
                        <c:v>Spain</c:v>
                      </c:pt>
                      <c:pt idx="4">
                        <c:v>Italy</c:v>
                      </c:pt>
                    </c:strCache>
                  </c:strRef>
                </c:cat>
                <c:val>
                  <c:numRef>
                    <c:extLst>
                      <c:ext uri="{02D57815-91ED-43cb-92C2-25804820EDAC}">
                        <c15:formulaRef>
                          <c15:sqref>'Cross-country Q14'!$B$7:$F$7</c15:sqref>
                        </c15:formulaRef>
                      </c:ext>
                    </c:extLst>
                    <c:numCache>
                      <c:formatCode>General</c:formatCode>
                      <c:ptCount val="5"/>
                    </c:numCache>
                  </c:numRef>
                </c:val>
                <c:extLst>
                  <c:ext xmlns:c16="http://schemas.microsoft.com/office/drawing/2014/chart" uri="{C3380CC4-5D6E-409C-BE32-E72D297353CC}">
                    <c16:uniqueId val="{00000007-236D-4A9F-8960-0D576B681D30}"/>
                  </c:ext>
                </c:extLst>
              </c15:ser>
            </c15:filteredBarSeries>
          </c:ext>
        </c:extLst>
      </c:barChart>
      <c:catAx>
        <c:axId val="2873624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87360032"/>
        <c:crosses val="autoZero"/>
        <c:auto val="1"/>
        <c:lblAlgn val="ctr"/>
        <c:lblOffset val="100"/>
        <c:noMultiLvlLbl val="0"/>
      </c:catAx>
      <c:valAx>
        <c:axId val="287360032"/>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873624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latin typeface="Times New Roman" panose="02020603050405020304" pitchFamily="18" charset="0"/>
                <a:cs typeface="Times New Roman" panose="02020603050405020304" pitchFamily="18" charset="0"/>
              </a:rPr>
              <a:t>In your opinion, what would be the most important focus</a:t>
            </a:r>
            <a:r>
              <a:rPr lang="en-GB" sz="1200" baseline="0">
                <a:latin typeface="Times New Roman" panose="02020603050405020304" pitchFamily="18" charset="0"/>
                <a:cs typeface="Times New Roman" panose="02020603050405020304" pitchFamily="18" charset="0"/>
              </a:rPr>
              <a:t> or issue for your country for the next CAP 2027-2032?</a:t>
            </a:r>
            <a:endParaRPr lang="en-GB" sz="1200">
              <a:latin typeface="Times New Roman" panose="02020603050405020304" pitchFamily="18" charset="0"/>
              <a:cs typeface="Times New Roman" panose="02020603050405020304" pitchFamily="18" charset="0"/>
            </a:endParaRPr>
          </a:p>
        </c:rich>
      </c:tx>
      <c:layout>
        <c:manualLayout>
          <c:xMode val="edge"/>
          <c:yMode val="edge"/>
          <c:x val="0.12636111111111112"/>
          <c:y val="4.166666666666666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1"/>
          <c:order val="1"/>
          <c:spPr>
            <a:solidFill>
              <a:srgbClr val="005B5F"/>
            </a:solidFill>
            <a:ln>
              <a:noFill/>
            </a:ln>
            <a:effectLst/>
          </c:spPr>
          <c:invertIfNegative val="0"/>
          <c:dPt>
            <c:idx val="0"/>
            <c:invertIfNegative val="0"/>
            <c:bubble3D val="0"/>
            <c:spPr>
              <a:solidFill>
                <a:srgbClr val="56B4E9"/>
              </a:solidFill>
              <a:ln>
                <a:noFill/>
              </a:ln>
              <a:effectLst/>
            </c:spPr>
            <c:extLst>
              <c:ext xmlns:c16="http://schemas.microsoft.com/office/drawing/2014/chart" uri="{C3380CC4-5D6E-409C-BE32-E72D297353CC}">
                <c16:uniqueId val="{00000001-AC54-4E1A-A43C-A4F3F5151F04}"/>
              </c:ext>
            </c:extLst>
          </c:dPt>
          <c:dPt>
            <c:idx val="1"/>
            <c:invertIfNegative val="0"/>
            <c:bubble3D val="0"/>
            <c:spPr>
              <a:solidFill>
                <a:srgbClr val="002060"/>
              </a:solidFill>
              <a:ln>
                <a:noFill/>
              </a:ln>
              <a:effectLst/>
            </c:spPr>
            <c:extLst>
              <c:ext xmlns:c16="http://schemas.microsoft.com/office/drawing/2014/chart" uri="{C3380CC4-5D6E-409C-BE32-E72D297353CC}">
                <c16:uniqueId val="{00000003-AC54-4E1A-A43C-A4F3F5151F04}"/>
              </c:ext>
            </c:extLst>
          </c:dPt>
          <c:dPt>
            <c:idx val="2"/>
            <c:invertIfNegative val="0"/>
            <c:bubble3D val="0"/>
            <c:spPr>
              <a:solidFill>
                <a:srgbClr val="D83F29"/>
              </a:solidFill>
              <a:ln>
                <a:noFill/>
              </a:ln>
              <a:effectLst/>
            </c:spPr>
            <c:extLst>
              <c:ext xmlns:c16="http://schemas.microsoft.com/office/drawing/2014/chart" uri="{C3380CC4-5D6E-409C-BE32-E72D297353CC}">
                <c16:uniqueId val="{00000005-AC54-4E1A-A43C-A4F3F5151F04}"/>
              </c:ext>
            </c:extLst>
          </c:dPt>
          <c:dPt>
            <c:idx val="3"/>
            <c:invertIfNegative val="0"/>
            <c:bubble3D val="0"/>
            <c:spPr>
              <a:solidFill>
                <a:srgbClr val="EEA144"/>
              </a:solidFill>
              <a:ln>
                <a:noFill/>
              </a:ln>
              <a:effectLst/>
            </c:spPr>
            <c:extLst>
              <c:ext xmlns:c16="http://schemas.microsoft.com/office/drawing/2014/chart" uri="{C3380CC4-5D6E-409C-BE32-E72D297353CC}">
                <c16:uniqueId val="{00000007-AC54-4E1A-A43C-A4F3F5151F04}"/>
              </c:ext>
            </c:extLst>
          </c:dPt>
          <c:dPt>
            <c:idx val="4"/>
            <c:invertIfNegative val="0"/>
            <c:bubble3D val="0"/>
            <c:spPr>
              <a:solidFill>
                <a:srgbClr val="6F6B6C"/>
              </a:solidFill>
              <a:ln>
                <a:noFill/>
              </a:ln>
              <a:effectLst/>
            </c:spPr>
            <c:extLst>
              <c:ext xmlns:c16="http://schemas.microsoft.com/office/drawing/2014/chart" uri="{C3380CC4-5D6E-409C-BE32-E72D297353CC}">
                <c16:uniqueId val="{00000009-AC54-4E1A-A43C-A4F3F5151F04}"/>
              </c:ext>
            </c:extLst>
          </c:dPt>
          <c:dPt>
            <c:idx val="5"/>
            <c:invertIfNegative val="0"/>
            <c:bubble3D val="0"/>
            <c:spPr>
              <a:solidFill>
                <a:srgbClr val="57C3AF"/>
              </a:solidFill>
              <a:ln>
                <a:noFill/>
              </a:ln>
              <a:effectLst/>
            </c:spPr>
            <c:extLst>
              <c:ext xmlns:c16="http://schemas.microsoft.com/office/drawing/2014/chart" uri="{C3380CC4-5D6E-409C-BE32-E72D297353CC}">
                <c16:uniqueId val="{0000000B-AC54-4E1A-A43C-A4F3F5151F0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Content!$A$672:$A$678</c:f>
              <c:strCache>
                <c:ptCount val="7"/>
                <c:pt idx="0">
                  <c:v>Environmental protection issues</c:v>
                </c:pt>
                <c:pt idx="1">
                  <c:v>No Answer</c:v>
                </c:pt>
                <c:pt idx="2">
                  <c:v>CAP food supply chain</c:v>
                </c:pt>
                <c:pt idx="3">
                  <c:v>Generational Renewal</c:v>
                </c:pt>
                <c:pt idx="4">
                  <c:v>Other area</c:v>
                </c:pt>
                <c:pt idx="5">
                  <c:v>CAP Budget</c:v>
                </c:pt>
                <c:pt idx="6">
                  <c:v>CAP direct payments</c:v>
                </c:pt>
              </c:strCache>
            </c:strRef>
          </c:cat>
          <c:val>
            <c:numRef>
              <c:f>Content!$C$672:$C$678</c:f>
              <c:numCache>
                <c:formatCode>General</c:formatCode>
                <c:ptCount val="7"/>
                <c:pt idx="0">
                  <c:v>5</c:v>
                </c:pt>
                <c:pt idx="1">
                  <c:v>5</c:v>
                </c:pt>
                <c:pt idx="2">
                  <c:v>13</c:v>
                </c:pt>
                <c:pt idx="3">
                  <c:v>19</c:v>
                </c:pt>
                <c:pt idx="4">
                  <c:v>19</c:v>
                </c:pt>
                <c:pt idx="5">
                  <c:v>42</c:v>
                </c:pt>
                <c:pt idx="6">
                  <c:v>45</c:v>
                </c:pt>
              </c:numCache>
            </c:numRef>
          </c:val>
          <c:extLst>
            <c:ext xmlns:c16="http://schemas.microsoft.com/office/drawing/2014/chart" uri="{C3380CC4-5D6E-409C-BE32-E72D297353CC}">
              <c16:uniqueId val="{0000000C-AC54-4E1A-A43C-A4F3F5151F04}"/>
            </c:ext>
          </c:extLst>
        </c:ser>
        <c:dLbls>
          <c:dLblPos val="outEnd"/>
          <c:showLegendKey val="0"/>
          <c:showVal val="1"/>
          <c:showCatName val="0"/>
          <c:showSerName val="0"/>
          <c:showPercent val="0"/>
          <c:showBubbleSize val="0"/>
        </c:dLbls>
        <c:gapWidth val="182"/>
        <c:axId val="563125728"/>
        <c:axId val="563118528"/>
        <c:extLst>
          <c:ext xmlns:c15="http://schemas.microsoft.com/office/drawing/2012/chart" uri="{02D57815-91ED-43cb-92C2-25804820EDAC}">
            <c15:filteredBarSeries>
              <c15: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Content!$A$672:$A$678</c15:sqref>
                        </c15:formulaRef>
                      </c:ext>
                    </c:extLst>
                    <c:strCache>
                      <c:ptCount val="7"/>
                      <c:pt idx="0">
                        <c:v>Environmental protection issues</c:v>
                      </c:pt>
                      <c:pt idx="1">
                        <c:v>No Answer</c:v>
                      </c:pt>
                      <c:pt idx="2">
                        <c:v>CAP food supply chain</c:v>
                      </c:pt>
                      <c:pt idx="3">
                        <c:v>Generational Renewal</c:v>
                      </c:pt>
                      <c:pt idx="4">
                        <c:v>Other area</c:v>
                      </c:pt>
                      <c:pt idx="5">
                        <c:v>CAP Budget</c:v>
                      </c:pt>
                      <c:pt idx="6">
                        <c:v>CAP direct payments</c:v>
                      </c:pt>
                    </c:strCache>
                  </c:strRef>
                </c:cat>
                <c:val>
                  <c:numRef>
                    <c:extLst>
                      <c:ext uri="{02D57815-91ED-43cb-92C2-25804820EDAC}">
                        <c15:formulaRef>
                          <c15:sqref>Content!$B$672:$B$678</c15:sqref>
                        </c15:formulaRef>
                      </c:ext>
                    </c:extLst>
                    <c:numCache>
                      <c:formatCode>General</c:formatCode>
                      <c:ptCount val="7"/>
                    </c:numCache>
                  </c:numRef>
                </c:val>
                <c:extLst>
                  <c:ext xmlns:c16="http://schemas.microsoft.com/office/drawing/2014/chart" uri="{C3380CC4-5D6E-409C-BE32-E72D297353CC}">
                    <c16:uniqueId val="{0000000D-AC54-4E1A-A43C-A4F3F5151F04}"/>
                  </c:ext>
                </c:extLst>
              </c15:ser>
            </c15:filteredBarSeries>
            <c15:filteredBarSeries>
              <c15:ser>
                <c:idx val="2"/>
                <c:order val="2"/>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Content!$A$672:$A$678</c15:sqref>
                        </c15:formulaRef>
                      </c:ext>
                    </c:extLst>
                    <c:strCache>
                      <c:ptCount val="7"/>
                      <c:pt idx="0">
                        <c:v>Environmental protection issues</c:v>
                      </c:pt>
                      <c:pt idx="1">
                        <c:v>No Answer</c:v>
                      </c:pt>
                      <c:pt idx="2">
                        <c:v>CAP food supply chain</c:v>
                      </c:pt>
                      <c:pt idx="3">
                        <c:v>Generational Renewal</c:v>
                      </c:pt>
                      <c:pt idx="4">
                        <c:v>Other area</c:v>
                      </c:pt>
                      <c:pt idx="5">
                        <c:v>CAP Budget</c:v>
                      </c:pt>
                      <c:pt idx="6">
                        <c:v>CAP direct payments</c:v>
                      </c:pt>
                    </c:strCache>
                  </c:strRef>
                </c:cat>
                <c:val>
                  <c:numRef>
                    <c:extLst xmlns:c15="http://schemas.microsoft.com/office/drawing/2012/chart">
                      <c:ext xmlns:c15="http://schemas.microsoft.com/office/drawing/2012/chart" uri="{02D57815-91ED-43cb-92C2-25804820EDAC}">
                        <c15:formulaRef>
                          <c15:sqref>Content!$D$672:$D$678</c15:sqref>
                        </c15:formulaRef>
                      </c:ext>
                    </c:extLst>
                    <c:numCache>
                      <c:formatCode>0.000%</c:formatCode>
                      <c:ptCount val="7"/>
                      <c:pt idx="0">
                        <c:v>3.3783783783783786E-2</c:v>
                      </c:pt>
                      <c:pt idx="1">
                        <c:v>3.3783783783783786E-2</c:v>
                      </c:pt>
                      <c:pt idx="2">
                        <c:v>8.7837837837837843E-2</c:v>
                      </c:pt>
                      <c:pt idx="3">
                        <c:v>0.12837837837837837</c:v>
                      </c:pt>
                      <c:pt idx="4">
                        <c:v>0.12837837837837837</c:v>
                      </c:pt>
                      <c:pt idx="5">
                        <c:v>0.28378378378378377</c:v>
                      </c:pt>
                      <c:pt idx="6">
                        <c:v>0.30405405405405406</c:v>
                      </c:pt>
                    </c:numCache>
                  </c:numRef>
                </c:val>
                <c:extLst xmlns:c15="http://schemas.microsoft.com/office/drawing/2012/chart">
                  <c:ext xmlns:c16="http://schemas.microsoft.com/office/drawing/2014/chart" uri="{C3380CC4-5D6E-409C-BE32-E72D297353CC}">
                    <c16:uniqueId val="{0000000E-AC54-4E1A-A43C-A4F3F5151F04}"/>
                  </c:ext>
                </c:extLst>
              </c15:ser>
            </c15:filteredBarSeries>
          </c:ext>
        </c:extLst>
      </c:barChart>
      <c:catAx>
        <c:axId val="5631257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3118528"/>
        <c:crosses val="autoZero"/>
        <c:auto val="1"/>
        <c:lblAlgn val="ctr"/>
        <c:lblOffset val="100"/>
        <c:noMultiLvlLbl val="0"/>
      </c:catAx>
      <c:valAx>
        <c:axId val="56311852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312572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a:latin typeface="Times New Roman" panose="02020603050405020304" pitchFamily="18" charset="0"/>
                <a:cs typeface="Times New Roman" panose="02020603050405020304" pitchFamily="18" charset="0"/>
              </a:rPr>
              <a:t>In</a:t>
            </a:r>
            <a:r>
              <a:rPr lang="en-GB" sz="1200" baseline="0">
                <a:latin typeface="Times New Roman" panose="02020603050405020304" pitchFamily="18" charset="0"/>
                <a:cs typeface="Times New Roman" panose="02020603050405020304" pitchFamily="18" charset="0"/>
              </a:rPr>
              <a:t> your opinion, what would be the most important focus or issue for your country for the next CAP 2027-2032?</a:t>
            </a:r>
            <a:endParaRPr lang="hu-HU" sz="1200" baseline="0">
              <a:latin typeface="Times New Roman" panose="02020603050405020304" pitchFamily="18" charset="0"/>
              <a:cs typeface="Times New Roman" panose="02020603050405020304" pitchFamily="18" charset="0"/>
            </a:endParaRPr>
          </a:p>
          <a:p>
            <a:pPr>
              <a:defRPr/>
            </a:pPr>
            <a:r>
              <a:rPr lang="hu-HU" sz="1200" baseline="0">
                <a:latin typeface="Times New Roman" panose="02020603050405020304" pitchFamily="18" charset="0"/>
                <a:cs typeface="Times New Roman" panose="02020603050405020304" pitchFamily="18" charset="0"/>
              </a:rPr>
              <a:t>By country</a:t>
            </a:r>
            <a:endParaRPr lang="en-GB" sz="1200">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'[CAP_Graphs_Excel.xlsx]Cross-country Q15'!$A$2</c:f>
              <c:strCache>
                <c:ptCount val="1"/>
                <c:pt idx="0">
                  <c:v>CAP Budget</c:v>
                </c:pt>
              </c:strCache>
            </c:strRef>
          </c:tx>
          <c:spPr>
            <a:solidFill>
              <a:srgbClr val="57C3A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'[CAP_Graphs_Excel.xlsx]Cross-country Q15'!$B$1:$F$1</c:f>
              <c:strCache>
                <c:ptCount val="5"/>
                <c:pt idx="0">
                  <c:v>Austria</c:v>
                </c:pt>
                <c:pt idx="1">
                  <c:v>Ireland </c:v>
                </c:pt>
                <c:pt idx="2">
                  <c:v>Italy</c:v>
                </c:pt>
                <c:pt idx="3">
                  <c:v>Romania</c:v>
                </c:pt>
                <c:pt idx="4">
                  <c:v>Spain</c:v>
                </c:pt>
              </c:strCache>
            </c:strRef>
          </c:cat>
          <c:val>
            <c:numRef>
              <c:f>'[CAP_Graphs_Excel.xlsx]Cross-country Q15'!$B$2:$F$2</c:f>
              <c:numCache>
                <c:formatCode>0%</c:formatCode>
                <c:ptCount val="5"/>
                <c:pt idx="0">
                  <c:v>0.25</c:v>
                </c:pt>
                <c:pt idx="1">
                  <c:v>0.33333333333333326</c:v>
                </c:pt>
                <c:pt idx="2">
                  <c:v>0.13333333333333333</c:v>
                </c:pt>
                <c:pt idx="3">
                  <c:v>0.33333333333333326</c:v>
                </c:pt>
                <c:pt idx="4">
                  <c:v>0.2857142857142857</c:v>
                </c:pt>
              </c:numCache>
            </c:numRef>
          </c:val>
          <c:extLst>
            <c:ext xmlns:c16="http://schemas.microsoft.com/office/drawing/2014/chart" uri="{C3380CC4-5D6E-409C-BE32-E72D297353CC}">
              <c16:uniqueId val="{00000000-25F7-41EF-9425-873794C863A4}"/>
            </c:ext>
          </c:extLst>
        </c:ser>
        <c:ser>
          <c:idx val="1"/>
          <c:order val="1"/>
          <c:tx>
            <c:strRef>
              <c:f>'[CAP_Graphs_Excel.xlsx]Cross-country Q15'!$A$3</c:f>
              <c:strCache>
                <c:ptCount val="1"/>
                <c:pt idx="0">
                  <c:v>CAP direct payments</c:v>
                </c:pt>
              </c:strCache>
            </c:strRef>
          </c:tx>
          <c:spPr>
            <a:solidFill>
              <a:srgbClr val="00616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'[CAP_Graphs_Excel.xlsx]Cross-country Q15'!$B$1:$F$1</c:f>
              <c:strCache>
                <c:ptCount val="5"/>
                <c:pt idx="0">
                  <c:v>Austria</c:v>
                </c:pt>
                <c:pt idx="1">
                  <c:v>Ireland </c:v>
                </c:pt>
                <c:pt idx="2">
                  <c:v>Italy</c:v>
                </c:pt>
                <c:pt idx="3">
                  <c:v>Romania</c:v>
                </c:pt>
                <c:pt idx="4">
                  <c:v>Spain</c:v>
                </c:pt>
              </c:strCache>
            </c:strRef>
          </c:cat>
          <c:val>
            <c:numRef>
              <c:f>'[CAP_Graphs_Excel.xlsx]Cross-country Q15'!$B$3:$F$3</c:f>
              <c:numCache>
                <c:formatCode>0%</c:formatCode>
                <c:ptCount val="5"/>
                <c:pt idx="0">
                  <c:v>0.52777777777777779</c:v>
                </c:pt>
                <c:pt idx="1">
                  <c:v>0.33333333333333326</c:v>
                </c:pt>
                <c:pt idx="3">
                  <c:v>0.13333333333333333</c:v>
                </c:pt>
                <c:pt idx="4">
                  <c:v>0.21428571428571427</c:v>
                </c:pt>
              </c:numCache>
            </c:numRef>
          </c:val>
          <c:extLst>
            <c:ext xmlns:c16="http://schemas.microsoft.com/office/drawing/2014/chart" uri="{C3380CC4-5D6E-409C-BE32-E72D297353CC}">
              <c16:uniqueId val="{00000001-25F7-41EF-9425-873794C863A4}"/>
            </c:ext>
          </c:extLst>
        </c:ser>
        <c:ser>
          <c:idx val="2"/>
          <c:order val="2"/>
          <c:tx>
            <c:strRef>
              <c:f>'[CAP_Graphs_Excel.xlsx]Cross-country Q15'!$A$4</c:f>
              <c:strCache>
                <c:ptCount val="1"/>
                <c:pt idx="0">
                  <c:v>Generational Renewal</c:v>
                </c:pt>
              </c:strCache>
            </c:strRef>
          </c:tx>
          <c:spPr>
            <a:solidFill>
              <a:srgbClr val="EEA144"/>
            </a:solidFill>
            <a:ln>
              <a:no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2-25F7-41EF-9425-873794C863A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'[CAP_Graphs_Excel.xlsx]Cross-country Q15'!$B$1:$F$1</c:f>
              <c:strCache>
                <c:ptCount val="5"/>
                <c:pt idx="0">
                  <c:v>Austria</c:v>
                </c:pt>
                <c:pt idx="1">
                  <c:v>Ireland </c:v>
                </c:pt>
                <c:pt idx="2">
                  <c:v>Italy</c:v>
                </c:pt>
                <c:pt idx="3">
                  <c:v>Romania</c:v>
                </c:pt>
                <c:pt idx="4">
                  <c:v>Spain</c:v>
                </c:pt>
              </c:strCache>
            </c:strRef>
          </c:cat>
          <c:val>
            <c:numRef>
              <c:f>'[CAP_Graphs_Excel.xlsx]Cross-country Q15'!$B$4:$F$4</c:f>
              <c:numCache>
                <c:formatCode>0%</c:formatCode>
                <c:ptCount val="5"/>
                <c:pt idx="0">
                  <c:v>2.7777777777777776E-2</c:v>
                </c:pt>
                <c:pt idx="1">
                  <c:v>0.16666666666666663</c:v>
                </c:pt>
                <c:pt idx="2">
                  <c:v>0.26666666666666666</c:v>
                </c:pt>
                <c:pt idx="3">
                  <c:v>0</c:v>
                </c:pt>
                <c:pt idx="4">
                  <c:v>0.17857142857142858</c:v>
                </c:pt>
              </c:numCache>
            </c:numRef>
          </c:val>
          <c:extLst>
            <c:ext xmlns:c16="http://schemas.microsoft.com/office/drawing/2014/chart" uri="{C3380CC4-5D6E-409C-BE32-E72D297353CC}">
              <c16:uniqueId val="{00000003-25F7-41EF-9425-873794C863A4}"/>
            </c:ext>
          </c:extLst>
        </c:ser>
        <c:ser>
          <c:idx val="3"/>
          <c:order val="3"/>
          <c:tx>
            <c:strRef>
              <c:f>'[CAP_Graphs_Excel.xlsx]Cross-country Q15'!$A$5</c:f>
              <c:strCache>
                <c:ptCount val="1"/>
                <c:pt idx="0">
                  <c:v>CAP food supply chain</c:v>
                </c:pt>
              </c:strCache>
            </c:strRef>
          </c:tx>
          <c:spPr>
            <a:solidFill>
              <a:srgbClr val="D83F29"/>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'[CAP_Graphs_Excel.xlsx]Cross-country Q15'!$B$1:$F$1</c:f>
              <c:strCache>
                <c:ptCount val="5"/>
                <c:pt idx="0">
                  <c:v>Austria</c:v>
                </c:pt>
                <c:pt idx="1">
                  <c:v>Ireland </c:v>
                </c:pt>
                <c:pt idx="2">
                  <c:v>Italy</c:v>
                </c:pt>
                <c:pt idx="3">
                  <c:v>Romania</c:v>
                </c:pt>
                <c:pt idx="4">
                  <c:v>Spain</c:v>
                </c:pt>
              </c:strCache>
            </c:strRef>
          </c:cat>
          <c:val>
            <c:numRef>
              <c:f>'[CAP_Graphs_Excel.xlsx]Cross-country Q15'!$B$5:$F$5</c:f>
              <c:numCache>
                <c:formatCode>0%</c:formatCode>
                <c:ptCount val="5"/>
                <c:pt idx="0">
                  <c:v>0.1111111111111111</c:v>
                </c:pt>
                <c:pt idx="1">
                  <c:v>1.8518518518518517E-2</c:v>
                </c:pt>
                <c:pt idx="2">
                  <c:v>0.2</c:v>
                </c:pt>
                <c:pt idx="3">
                  <c:v>0.13333333333333333</c:v>
                </c:pt>
                <c:pt idx="4">
                  <c:v>0.10714285714285714</c:v>
                </c:pt>
              </c:numCache>
            </c:numRef>
          </c:val>
          <c:extLst>
            <c:ext xmlns:c16="http://schemas.microsoft.com/office/drawing/2014/chart" uri="{C3380CC4-5D6E-409C-BE32-E72D297353CC}">
              <c16:uniqueId val="{00000004-25F7-41EF-9425-873794C863A4}"/>
            </c:ext>
          </c:extLst>
        </c:ser>
        <c:ser>
          <c:idx val="4"/>
          <c:order val="4"/>
          <c:tx>
            <c:strRef>
              <c:f>'[CAP_Graphs_Excel.xlsx]Cross-country Q15'!$A$6</c:f>
              <c:strCache>
                <c:ptCount val="1"/>
                <c:pt idx="0">
                  <c:v>Environmental protection issues</c:v>
                </c:pt>
              </c:strCache>
            </c:strRef>
          </c:tx>
          <c:spPr>
            <a:solidFill>
              <a:srgbClr val="56B4E9"/>
            </a:solidFill>
            <a:ln>
              <a:noFill/>
            </a:ln>
            <a:effectLst/>
          </c:spPr>
          <c:invertIfNegative val="0"/>
          <c:dLbls>
            <c:dLbl>
              <c:idx val="1"/>
              <c:layout>
                <c:manualLayout>
                  <c:x val="1.1648223645894001E-2"/>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5F7-41EF-9425-873794C863A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'[CAP_Graphs_Excel.xlsx]Cross-country Q15'!$B$1:$F$1</c:f>
              <c:strCache>
                <c:ptCount val="5"/>
                <c:pt idx="0">
                  <c:v>Austria</c:v>
                </c:pt>
                <c:pt idx="1">
                  <c:v>Ireland </c:v>
                </c:pt>
                <c:pt idx="2">
                  <c:v>Italy</c:v>
                </c:pt>
                <c:pt idx="3">
                  <c:v>Romania</c:v>
                </c:pt>
                <c:pt idx="4">
                  <c:v>Spain</c:v>
                </c:pt>
              </c:strCache>
            </c:strRef>
          </c:cat>
          <c:val>
            <c:numRef>
              <c:f>'[CAP_Graphs_Excel.xlsx]Cross-country Q15'!$B$6:$F$6</c:f>
              <c:numCache>
                <c:formatCode>0%</c:formatCode>
                <c:ptCount val="5"/>
                <c:pt idx="0">
                  <c:v>2.7777777777777776E-2</c:v>
                </c:pt>
                <c:pt idx="1">
                  <c:v>3.7037037037037035E-2</c:v>
                </c:pt>
                <c:pt idx="3">
                  <c:v>6.6666666666666666E-2</c:v>
                </c:pt>
                <c:pt idx="4">
                  <c:v>3.5714285714285712E-2</c:v>
                </c:pt>
              </c:numCache>
            </c:numRef>
          </c:val>
          <c:extLst>
            <c:ext xmlns:c16="http://schemas.microsoft.com/office/drawing/2014/chart" uri="{C3380CC4-5D6E-409C-BE32-E72D297353CC}">
              <c16:uniqueId val="{00000006-25F7-41EF-9425-873794C863A4}"/>
            </c:ext>
          </c:extLst>
        </c:ser>
        <c:ser>
          <c:idx val="5"/>
          <c:order val="5"/>
          <c:tx>
            <c:strRef>
              <c:f>'[CAP_Graphs_Excel.xlsx]Cross-country Q15'!$A$7</c:f>
              <c:strCache>
                <c:ptCount val="1"/>
                <c:pt idx="0">
                  <c:v>Other areas</c:v>
                </c:pt>
              </c:strCache>
            </c:strRef>
          </c:tx>
          <c:spPr>
            <a:solidFill>
              <a:srgbClr val="6F6B6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'[CAP_Graphs_Excel.xlsx]Cross-country Q15'!$B$1:$F$1</c:f>
              <c:strCache>
                <c:ptCount val="5"/>
                <c:pt idx="0">
                  <c:v>Austria</c:v>
                </c:pt>
                <c:pt idx="1">
                  <c:v>Ireland </c:v>
                </c:pt>
                <c:pt idx="2">
                  <c:v>Italy</c:v>
                </c:pt>
                <c:pt idx="3">
                  <c:v>Romania</c:v>
                </c:pt>
                <c:pt idx="4">
                  <c:v>Spain</c:v>
                </c:pt>
              </c:strCache>
            </c:strRef>
          </c:cat>
          <c:val>
            <c:numRef>
              <c:f>'[CAP_Graphs_Excel.xlsx]Cross-country Q15'!$B$7:$F$7</c:f>
              <c:numCache>
                <c:formatCode>0%</c:formatCode>
                <c:ptCount val="5"/>
                <c:pt idx="0">
                  <c:v>5.5555555555555552E-2</c:v>
                </c:pt>
                <c:pt idx="1">
                  <c:v>7.407407407407407E-2</c:v>
                </c:pt>
                <c:pt idx="2">
                  <c:v>0.33333333333333326</c:v>
                </c:pt>
                <c:pt idx="3">
                  <c:v>0.26666666666666666</c:v>
                </c:pt>
                <c:pt idx="4">
                  <c:v>0.14285714285714285</c:v>
                </c:pt>
              </c:numCache>
            </c:numRef>
          </c:val>
          <c:extLst>
            <c:ext xmlns:c16="http://schemas.microsoft.com/office/drawing/2014/chart" uri="{C3380CC4-5D6E-409C-BE32-E72D297353CC}">
              <c16:uniqueId val="{00000007-25F7-41EF-9425-873794C863A4}"/>
            </c:ext>
          </c:extLst>
        </c:ser>
        <c:ser>
          <c:idx val="6"/>
          <c:order val="6"/>
          <c:tx>
            <c:strRef>
              <c:f>'[CAP_Graphs_Excel.xlsx]Cross-country Q15'!$A$8</c:f>
              <c:strCache>
                <c:ptCount val="1"/>
                <c:pt idx="0">
                  <c:v>No answer</c:v>
                </c:pt>
              </c:strCache>
            </c:strRef>
          </c:tx>
          <c:spPr>
            <a:solidFill>
              <a:schemeClr val="accent1">
                <a:lumMod val="60000"/>
              </a:schemeClr>
            </a:solidFill>
            <a:ln>
              <a:no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8-25F7-41EF-9425-873794C863A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'[CAP_Graphs_Excel.xlsx]Cross-country Q15'!$B$1:$F$1</c:f>
              <c:strCache>
                <c:ptCount val="5"/>
                <c:pt idx="0">
                  <c:v>Austria</c:v>
                </c:pt>
                <c:pt idx="1">
                  <c:v>Ireland </c:v>
                </c:pt>
                <c:pt idx="2">
                  <c:v>Italy</c:v>
                </c:pt>
                <c:pt idx="3">
                  <c:v>Romania</c:v>
                </c:pt>
                <c:pt idx="4">
                  <c:v>Spain</c:v>
                </c:pt>
              </c:strCache>
            </c:strRef>
          </c:cat>
          <c:val>
            <c:numRef>
              <c:f>'[CAP_Graphs_Excel.xlsx]Cross-country Q15'!$B$8:$F$8</c:f>
              <c:numCache>
                <c:formatCode>0%</c:formatCode>
                <c:ptCount val="5"/>
                <c:pt idx="0">
                  <c:v>0</c:v>
                </c:pt>
                <c:pt idx="1">
                  <c:v>3.7037037037037035E-2</c:v>
                </c:pt>
                <c:pt idx="2">
                  <c:v>6.6666666666666666E-2</c:v>
                </c:pt>
                <c:pt idx="3">
                  <c:v>6.6666666666666666E-2</c:v>
                </c:pt>
                <c:pt idx="4">
                  <c:v>3.5714285714285712E-2</c:v>
                </c:pt>
              </c:numCache>
            </c:numRef>
          </c:val>
          <c:extLst>
            <c:ext xmlns:c16="http://schemas.microsoft.com/office/drawing/2014/chart" uri="{C3380CC4-5D6E-409C-BE32-E72D297353CC}">
              <c16:uniqueId val="{00000009-25F7-41EF-9425-873794C863A4}"/>
            </c:ext>
          </c:extLst>
        </c:ser>
        <c:dLbls>
          <c:showLegendKey val="0"/>
          <c:showVal val="0"/>
          <c:showCatName val="0"/>
          <c:showSerName val="0"/>
          <c:showPercent val="0"/>
          <c:showBubbleSize val="0"/>
        </c:dLbls>
        <c:gapWidth val="150"/>
        <c:overlap val="100"/>
        <c:axId val="435317168"/>
        <c:axId val="435313328"/>
      </c:barChart>
      <c:catAx>
        <c:axId val="4353171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5313328"/>
        <c:crosses val="autoZero"/>
        <c:auto val="1"/>
        <c:lblAlgn val="ctr"/>
        <c:lblOffset val="100"/>
        <c:noMultiLvlLbl val="0"/>
      </c:catAx>
      <c:valAx>
        <c:axId val="43531332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5317168"/>
        <c:crosses val="autoZero"/>
        <c:crossBetween val="between"/>
      </c:valAx>
      <c:spPr>
        <a:noFill/>
        <a:ln>
          <a:noFill/>
        </a:ln>
        <a:effectLst/>
      </c:spPr>
    </c:plotArea>
    <c:legend>
      <c:legendPos val="b"/>
      <c:legendEntry>
        <c:idx val="1"/>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Entry>
      <c:legendEntry>
        <c:idx val="5"/>
        <c:txPr>
          <a:bodyPr rot="0" spcFirstLastPara="1" vertOverflow="ellipsis" vert="horz" wrap="square" anchor="ctr" anchorCtr="1"/>
          <a:lstStyle/>
          <a:p>
            <a:pPr>
              <a:defRPr sz="900" b="0" i="0" u="none" strike="noStrike" kern="1200" baseline="0">
                <a:solidFill>
                  <a:srgbClr val="6F6B6C"/>
                </a:solidFill>
                <a:latin typeface="+mn-lt"/>
                <a:ea typeface="+mn-ea"/>
                <a:cs typeface="+mn-cs"/>
              </a:defRPr>
            </a:pPr>
            <a:endParaRPr lang="en-US"/>
          </a:p>
        </c:txPr>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8">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word/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M Document" ma:contentTypeID="0x010100EA97B91038054C99906057A708A1480A00B192796EE9568A4C8E77C6EF5F22B614" ma:contentTypeVersion="4" ma:contentTypeDescription="Defines the documents for Document Manager V2" ma:contentTypeScope="" ma:versionID="b9faea45a7e02bbb816d4162149d5e49">
  <xsd:schema xmlns:xsd="http://www.w3.org/2001/XMLSchema" xmlns:xs="http://www.w3.org/2001/XMLSchema" xmlns:p="http://schemas.microsoft.com/office/2006/metadata/properties" xmlns:ns2="1a33af13-4045-4f88-9d7b-618e30f79918" xmlns:ns3="http://schemas.microsoft.com/sharepoint/v3/fields" xmlns:ns4="27994258-8564-426c-a7a1-d6286d62992e" targetNamespace="http://schemas.microsoft.com/office/2006/metadata/properties" ma:root="true" ma:fieldsID="af51dee0f9c2d9a0a51b5858d1a4441d" ns2:_="" ns3:_="" ns4:_="">
    <xsd:import namespace="1a33af13-4045-4f88-9d7b-618e30f79918"/>
    <xsd:import namespace="http://schemas.microsoft.com/sharepoint/v3/fields"/>
    <xsd:import namespace="27994258-8564-426c-a7a1-d6286d62992e"/>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33af13-4045-4f88-9d7b-618e30f7991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c795c8aa-ad9d-4177-b7c3-7e58e1f2dfdf}" ma:internalName="TaxCatchAll" ma:showField="CatchAllData" ma:web="1a33af13-4045-4f88-9d7b-618e30f79918">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c795c8aa-ad9d-4177-b7c3-7e58e1f2dfdf}" ma:internalName="TaxCatchAllLabel" ma:readOnly="true" ma:showField="CatchAllDataLabel" ma:web="1a33af13-4045-4f88-9d7b-618e30f79918">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7994258-8564-426c-a7a1-d6286d62992e"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1a33af13-4045-4f88-9d7b-618e30f79918">A6WAAD5KZT2Q-284857674-11205</_dlc_DocId>
    <_dlc_DocIdUrl xmlns="1a33af13-4045-4f88-9d7b-618e30f79918">
      <Url>http://dm/eesc/2025/_layouts/15/DocIdRedir.aspx?ID=A6WAAD5KZT2Q-284857674-11205</Url>
      <Description>A6WAAD5KZT2Q-284857674-11205</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ANN</TermName>
          <TermId xmlns="http://schemas.microsoft.com/office/infopath/2007/PartnerControls">77e6295a-5435-4751-8cb4-ca5555443730</TermId>
        </TermInfo>
      </Terms>
    </DocumentType_0>
    <Procedure xmlns="1a33af13-4045-4f88-9d7b-618e30f79918"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1a33af13-4045-4f88-9d7b-618e30f79918">2026-03-23T12:00:00+00:00</ProductionDate>
    <FicheYear xmlns="1a33af13-4045-4f88-9d7b-618e30f79918">2025</FicheYear>
    <DocumentNumber xmlns="27994258-8564-426c-a7a1-d6286d62992e">3221</DocumentNumber>
    <DocumentVersion xmlns="1a33af13-4045-4f88-9d7b-618e30f79918">0</DocumentVersion>
    <DossierNumber xmlns="1a33af13-4045-4f88-9d7b-618e30f79918">968</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Internal</TermName>
          <TermId xmlns="http://schemas.microsoft.com/office/infopath/2007/PartnerControls">2451815e-8241-4bbf-a22e-1ab710712bf2</TermId>
        </TermInfo>
      </Terms>
    </Confidentiality_0>
    <MeetingDate xmlns="1a33af13-4045-4f88-9d7b-618e30f79918">2026-03-27T12:00:00+00:00</MeetingDate>
    <TaxCatchAll xmlns="1a33af13-4045-4f88-9d7b-618e30f79918">
      <Value>320</Value>
      <Value>120</Value>
      <Value>60</Value>
      <Value>8</Value>
      <Value>6</Value>
      <Value>5</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DocumentLanguage_0>
    <Rapporteur xmlns="1a33af13-4045-4f88-9d7b-618e30f79918">HEALY &amp; PUXEU ROCAMORA</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1a33af13-4045-4f88-9d7b-618e30f79918">2025</DocumentYear>
    <FicheNumber xmlns="1a33af13-4045-4f88-9d7b-618e30f79918">3303</FicheNumber>
    <OriginalSender xmlns="1a33af13-4045-4f88-9d7b-618e30f79918">
      <UserInfo>
        <DisplayName>TDriveSVCUserProd</DisplayName>
        <AccountId>1358</AccountId>
        <AccountType/>
      </UserInfo>
    </OriginalSender>
    <DocumentPart xmlns="1a33af13-4045-4f88-9d7b-618e30f79918">0</DocumentPart>
    <AdoptionDate xmlns="1a33af13-4045-4f88-9d7b-618e30f79918" xsi:nil="true"/>
    <RequestingService xmlns="1a33af13-4045-4f88-9d7b-618e30f79918">Systèmes alimentaires durables, environnement, dév. rural</RequestingService>
    <MeetingName_0 xmlns="http://schemas.microsoft.com/sharepoint/v3/fields">
      <Terms xmlns="http://schemas.microsoft.com/office/infopath/2007/PartnerControls">
        <TermInfo xmlns="http://schemas.microsoft.com/office/infopath/2007/PartnerControls">
          <TermName xmlns="http://schemas.microsoft.com/office/infopath/2007/PartnerControls">NAT/968</TermName>
          <TermId xmlns="http://schemas.microsoft.com/office/infopath/2007/PartnerControls">a5666a82-0c54-405c-9319-eaeefef30be8</TermId>
        </TermInfo>
      </Term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REF</TermName>
          <TermId xmlns="http://schemas.microsoft.com/office/infopath/2007/PartnerControls">722611fd-7eaf-44e3-8780-a3226646f5f0</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27994258-8564-426c-a7a1-d6286d62992e">2</MeetingNumber>
    <DossierName_0 xmlns="http://schemas.microsoft.com/sharepoint/v3/fields">
      <Terms xmlns="http://schemas.microsoft.com/office/infopath/2007/PartnerControls">
        <TermInfo xmlns="http://schemas.microsoft.com/office/infopath/2007/PartnerControls">
          <TermName xmlns="http://schemas.microsoft.com/office/infopath/2007/PartnerControls">NAT</TermName>
          <TermId xmlns="http://schemas.microsoft.com/office/infopath/2007/PartnerControls">b263ab5d-0564-42a8-87bf-1cc57d938922</TermId>
        </TermInfo>
      </Terms>
    </DossierName_0>
  </documentManagement>
</p:properties>
</file>

<file path=customXml/itemProps1.xml><?xml version="1.0" encoding="utf-8"?>
<ds:datastoreItem xmlns:ds="http://schemas.openxmlformats.org/officeDocument/2006/customXml" ds:itemID="{E315C93C-D110-4093-ABB8-1672D5F838E2}"/>
</file>

<file path=customXml/itemProps2.xml><?xml version="1.0" encoding="utf-8"?>
<ds:datastoreItem xmlns:ds="http://schemas.openxmlformats.org/officeDocument/2006/customXml" ds:itemID="{6E23FB68-9241-49A1-BD52-B55469C6CC17}"/>
</file>

<file path=customXml/itemProps3.xml><?xml version="1.0" encoding="utf-8"?>
<ds:datastoreItem xmlns:ds="http://schemas.openxmlformats.org/officeDocument/2006/customXml" ds:itemID="{C49BCE39-5C89-43D0-AE66-5284471097B2}"/>
</file>

<file path=customXml/itemProps4.xml><?xml version="1.0" encoding="utf-8"?>
<ds:datastoreItem xmlns:ds="http://schemas.openxmlformats.org/officeDocument/2006/customXml" ds:itemID="{16958B84-E472-48F8-AD5C-36ECC073D5B3}"/>
</file>

<file path=docProps/app.xml><?xml version="1.0" encoding="utf-8"?>
<Properties xmlns="http://schemas.openxmlformats.org/officeDocument/2006/extended-properties" xmlns:vt="http://schemas.openxmlformats.org/officeDocument/2006/docPropsVTypes">
  <Template>Normal</Template>
  <TotalTime>0</TotalTime>
  <Pages>2</Pages>
  <Words>58513</Words>
  <Characters>333528</Characters>
  <Application>Microsoft Office Word</Application>
  <DocSecurity>0</DocSecurity>
  <Lines>2779</Lines>
  <Paragraphs>782</Paragraphs>
  <ScaleCrop>false</ScaleCrop>
  <HeadingPairs>
    <vt:vector size="4" baseType="variant">
      <vt:variant>
        <vt:lpstr>Title</vt:lpstr>
      </vt:variant>
      <vt:variant>
        <vt:i4>1</vt:i4>
      </vt:variant>
      <vt:variant>
        <vt:lpstr>Názov</vt:lpstr>
      </vt:variant>
      <vt:variant>
        <vt:i4>1</vt:i4>
      </vt:variant>
    </vt:vector>
  </HeadingPairs>
  <TitlesOfParts>
    <vt:vector size="2" baseType="lpstr">
      <vt:lpstr/>
      <vt:lpstr/>
    </vt:vector>
  </TitlesOfParts>
  <Company/>
  <LinksUpToDate>false</LinksUpToDate>
  <CharactersWithSpaces>391259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Technical Annex - Evaluation of Common Agricultural Policy delivery on its objectives</dc:title>
  <dc:subject>Appendix</dc:subject>
  <dc:creator>Szabo Lilla</dc:creator>
  <cp:keywords>EESC-2025-03221-00-00-ANN-TRA-EN</cp:keywords>
  <dc:description>Rapporteur: - HEALY &amp; PUXEU ROCAMORA Original language: - EN Date of document: - 23/03/2026 Date of meeting: - 27/03/2026 External documents: -  Administrator responsible: -  KOLYVA Myrto</dc:description>
  <cp:lastModifiedBy>TDriveSVCUserProd</cp:lastModifiedBy>
  <cp:revision>30</cp:revision>
  <dcterms:created xsi:type="dcterms:W3CDTF">2026-03-20T18:52:00Z</dcterms:created>
  <dcterms:modified xsi:type="dcterms:W3CDTF">2026-03-23T07:38:00Z</dcterms:modified>
  <cp:category>NAT/968</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0x010100EA97B91038054C99906057A708A1480A00B192796EE9568A4C8E77C6EF5F22B614</vt:lpwstr>
  </property>
  <property fmtid="{D5CDD505-2E9C-101B-9397-08002B2CF9AE}" pid="3" name="_dlc_DocIdItemGuid">
    <vt:lpwstr>2084a500-4de9-4869-9882-401951927858</vt:lpwstr>
  </property>
  <property fmtid="{D5CDD505-2E9C-101B-9397-08002B2CF9AE}" pid="4" name="AvailableTranslations">
    <vt:lpwstr>5;#EN|f2175f21-25d7-44a3-96da-d6a61b075e1b</vt:lpwstr>
  </property>
  <property fmtid="{D5CDD505-2E9C-101B-9397-08002B2CF9AE}" pid="5" name="DocumentType_0">
    <vt:lpwstr>ANN|77e6295a-5435-4751-8cb4-ca5555443730</vt:lpwstr>
  </property>
  <property fmtid="{D5CDD505-2E9C-101B-9397-08002B2CF9AE}" pid="6" name="MeetingNumber">
    <vt:i4>2</vt:i4>
  </property>
  <property fmtid="{D5CDD505-2E9C-101B-9397-08002B2CF9AE}" pid="7" name="DossierName_0">
    <vt:lpwstr>NAT|b263ab5d-0564-42a8-87bf-1cc57d938922</vt:lpwstr>
  </property>
  <property fmtid="{D5CDD505-2E9C-101B-9397-08002B2CF9AE}" pid="8" name="DocumentSource_0">
    <vt:lpwstr>EESC|422833ec-8d7e-4e65-8e4e-8bed07ffb729</vt:lpwstr>
  </property>
  <property fmtid="{D5CDD505-2E9C-101B-9397-08002B2CF9AE}" pid="9" name="DocumentNumber">
    <vt:i4>3221</vt:i4>
  </property>
  <property fmtid="{D5CDD505-2E9C-101B-9397-08002B2CF9AE}" pid="10" name="FicheYear">
    <vt:i4>2025</vt:i4>
  </property>
  <property fmtid="{D5CDD505-2E9C-101B-9397-08002B2CF9AE}" pid="11" name="DocumentVersion">
    <vt:i4>0</vt:i4>
  </property>
  <property fmtid="{D5CDD505-2E9C-101B-9397-08002B2CF9AE}" pid="12" name="DossierNumber">
    <vt:i4>968</vt:i4>
  </property>
  <property fmtid="{D5CDD505-2E9C-101B-9397-08002B2CF9AE}" pid="13" name="DocumentStatus">
    <vt:lpwstr>3;#REF|722611fd-7eaf-44e3-8780-a3226646f5f0</vt:lpwstr>
  </property>
  <property fmtid="{D5CDD505-2E9C-101B-9397-08002B2CF9AE}" pid="14" name="DocumentPart">
    <vt:i4>0</vt:i4>
  </property>
  <property fmtid="{D5CDD505-2E9C-101B-9397-08002B2CF9AE}" pid="15" name="DossierName">
    <vt:lpwstr>120;#NAT|b263ab5d-0564-42a8-87bf-1cc57d938922</vt:lpwstr>
  </property>
  <property fmtid="{D5CDD505-2E9C-101B-9397-08002B2CF9AE}" pid="16" name="DocumentSource">
    <vt:lpwstr>1;#EESC|422833ec-8d7e-4e65-8e4e-8bed07ffb729</vt:lpwstr>
  </property>
  <property fmtid="{D5CDD505-2E9C-101B-9397-08002B2CF9AE}" pid="18" name="DocumentType">
    <vt:lpwstr>60;#ANN|77e6295a-5435-4751-8cb4-ca5555443730</vt:lpwstr>
  </property>
  <property fmtid="{D5CDD505-2E9C-101B-9397-08002B2CF9AE}" pid="19" name="RequestingService">
    <vt:lpwstr>Systèmes alimentaires durables, environnement, dév. rural</vt:lpwstr>
  </property>
  <property fmtid="{D5CDD505-2E9C-101B-9397-08002B2CF9AE}" pid="20" name="Confidentiality">
    <vt:lpwstr>6;#Internal|2451815e-8241-4bbf-a22e-1ab710712bf2</vt:lpwstr>
  </property>
  <property fmtid="{D5CDD505-2E9C-101B-9397-08002B2CF9AE}" pid="21" name="MeetingName_0">
    <vt:lpwstr>NAT/968|a5666a82-0c54-405c-9319-eaeefef30be8</vt:lpwstr>
  </property>
  <property fmtid="{D5CDD505-2E9C-101B-9397-08002B2CF9AE}" pid="22" name="Confidentiality_0">
    <vt:lpwstr>Internal|2451815e-8241-4bbf-a22e-1ab710712bf2</vt:lpwstr>
  </property>
  <property fmtid="{D5CDD505-2E9C-101B-9397-08002B2CF9AE}" pid="23" name="OriginalLanguage">
    <vt:lpwstr>5;#EN|f2175f21-25d7-44a3-96da-d6a61b075e1b</vt:lpwstr>
  </property>
  <property fmtid="{D5CDD505-2E9C-101B-9397-08002B2CF9AE}" pid="24" name="MeetingName">
    <vt:lpwstr>320;#NAT/968|a5666a82-0c54-405c-9319-eaeefef30be8</vt:lpwstr>
  </property>
  <property fmtid="{D5CDD505-2E9C-101B-9397-08002B2CF9AE}" pid="25" name="MeetingDate">
    <vt:filetime>2026-03-27T12:00:00Z</vt:filetime>
  </property>
  <property fmtid="{D5CDD505-2E9C-101B-9397-08002B2CF9AE}" pid="26" name="AvailableTranslations_0">
    <vt:lpwstr/>
  </property>
  <property fmtid="{D5CDD505-2E9C-101B-9397-08002B2CF9AE}" pid="27" name="DocumentStatus_0">
    <vt:lpwstr>REF|722611fd-7eaf-44e3-8780-a3226646f5f0</vt:lpwstr>
  </property>
  <property fmtid="{D5CDD505-2E9C-101B-9397-08002B2CF9AE}" pid="28" name="OriginalLanguage_0">
    <vt:lpwstr>EN|f2175f21-25d7-44a3-96da-d6a61b075e1b</vt:lpwstr>
  </property>
  <property fmtid="{D5CDD505-2E9C-101B-9397-08002B2CF9AE}" pid="29" name="TaxCatchAll">
    <vt:lpwstr>320;#NAT/968|a5666a82-0c54-405c-9319-eaeefef30be8;#120;#NAT|b263ab5d-0564-42a8-87bf-1cc57d938922;#60;#ANN|77e6295a-5435-4751-8cb4-ca5555443730;#8;#Final|ea5e6674-7b27-4bac-b091-73adbb394efe;#6;#Internal|2451815e-8241-4bbf-a22e-1ab710712bf2;#5;#EN|f2175f21-25d7-44a3-96da-d6a61b075e1b;#3;#REF|722611fd-7eaf-44e3-8780-a3226646f5f0;#1;#EESC|422833ec-8d7e-4e65-8e4e-8bed07ffb729</vt:lpwstr>
  </property>
  <property fmtid="{D5CDD505-2E9C-101B-9397-08002B2CF9AE}" pid="30" name="Rapporteur">
    <vt:lpwstr>HEALY &amp; PUXEU ROCAMORA</vt:lpwstr>
  </property>
  <property fmtid="{D5CDD505-2E9C-101B-9397-08002B2CF9AE}" pid="31" name="VersionStatus_0">
    <vt:lpwstr>Final|ea5e6674-7b27-4bac-b091-73adbb394efe</vt:lpwstr>
  </property>
  <property fmtid="{D5CDD505-2E9C-101B-9397-08002B2CF9AE}" pid="32" name="VersionStatus">
    <vt:lpwstr>8;#Final|ea5e6674-7b27-4bac-b091-73adbb394efe</vt:lpwstr>
  </property>
  <property fmtid="{D5CDD505-2E9C-101B-9397-08002B2CF9AE}" pid="33" name="DocumentYear">
    <vt:i4>2025</vt:i4>
  </property>
  <property fmtid="{D5CDD505-2E9C-101B-9397-08002B2CF9AE}" pid="34" name="FicheNumber">
    <vt:i4>3303</vt:i4>
  </property>
  <property fmtid="{D5CDD505-2E9C-101B-9397-08002B2CF9AE}" pid="35" name="DocumentLanguage">
    <vt:lpwstr>5;#EN|f2175f21-25d7-44a3-96da-d6a61b075e1b</vt:lpwstr>
  </property>
  <property fmtid="{D5CDD505-2E9C-101B-9397-08002B2CF9AE}" pid="36" name="_docset_NoMedatataSyncRequired">
    <vt:lpwstr>False</vt:lpwstr>
  </property>
</Properties>
</file>