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5A2306C" w14:textId="3F8A45C6" w:rsidR="003C2229" w:rsidRPr="00CB2F6C" w:rsidRDefault="00287387" w:rsidP="00686EC2">
      <w:pPr>
        <w:spacing w:line="240" w:lineRule="auto"/>
        <w:rPr>
          <w:rFonts w:ascii="Verdana" w:hAnsi="Verdana"/>
          <w:sz w:val="20"/>
        </w:rPr>
      </w:pPr>
      <w:r>
        <w:rPr>
          <w:rFonts w:ascii="Verdana" w:hAnsi="Verdana"/>
          <w:noProof/>
          <w:sz w:val="20"/>
          <w:lang w:val="en-US"/>
        </w:rPr>
        <w:drawing>
          <wp:inline distT="0" distB="0" distL="0" distR="0" wp14:anchorId="3C47A839" wp14:editId="240D6821">
            <wp:extent cx="5754422" cy="1396800"/>
            <wp:effectExtent l="0" t="0" r="0" b="0"/>
            <wp:docPr id="761982559" name="Picture 7619825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ESC-PressRelease-EN-wordheader.jpg"/>
                    <pic:cNvPicPr/>
                  </pic:nvPicPr>
                  <pic:blipFill>
                    <a:blip r:embed="rId11">
                      <a:extLst>
                        <a:ext uri="{28A0092B-C50C-407E-A947-70E740481C1C}">
                          <a14:useLocalDpi xmlns:a14="http://schemas.microsoft.com/office/drawing/2010/main" val="0"/>
                        </a:ext>
                      </a:extLst>
                    </a:blip>
                    <a:stretch>
                      <a:fillRect/>
                    </a:stretch>
                  </pic:blipFill>
                  <pic:spPr>
                    <a:xfrm>
                      <a:off x="0" y="0"/>
                      <a:ext cx="5754422" cy="1396800"/>
                    </a:xfrm>
                    <a:prstGeom prst="rect">
                      <a:avLst/>
                    </a:prstGeom>
                  </pic:spPr>
                </pic:pic>
              </a:graphicData>
            </a:graphic>
          </wp:inline>
        </w:drawing>
      </w:r>
    </w:p>
    <w:tbl>
      <w:tblPr>
        <w:tblW w:w="0" w:type="auto"/>
        <w:tblLook w:val="0000" w:firstRow="0" w:lastRow="0" w:firstColumn="0" w:lastColumn="0" w:noHBand="0" w:noVBand="0"/>
      </w:tblPr>
      <w:tblGrid>
        <w:gridCol w:w="5055"/>
        <w:gridCol w:w="4016"/>
      </w:tblGrid>
      <w:tr w:rsidR="00C93E55" w:rsidRPr="00CB2F6C" w14:paraId="16E539E7" w14:textId="77777777" w:rsidTr="00705C0F">
        <w:trPr>
          <w:cantSplit/>
        </w:trPr>
        <w:tc>
          <w:tcPr>
            <w:tcW w:w="5168" w:type="dxa"/>
          </w:tcPr>
          <w:p w14:paraId="2A287900" w14:textId="7253EB78" w:rsidR="00C93E55" w:rsidRPr="00CB2F6C" w:rsidRDefault="00C93E55" w:rsidP="002F79A3">
            <w:pPr>
              <w:spacing w:before="120" w:after="120" w:line="240" w:lineRule="auto"/>
              <w:rPr>
                <w:rFonts w:ascii="Verdana" w:hAnsi="Verdana"/>
                <w:b/>
                <w:bCs/>
                <w:sz w:val="20"/>
              </w:rPr>
            </w:pPr>
            <w:r>
              <w:rPr>
                <w:rFonts w:ascii="Verdana" w:hAnsi="Verdana"/>
                <w:b/>
                <w:sz w:val="20"/>
              </w:rPr>
              <w:t>Nº 25/2026</w:t>
            </w:r>
          </w:p>
        </w:tc>
        <w:tc>
          <w:tcPr>
            <w:tcW w:w="4119" w:type="dxa"/>
          </w:tcPr>
          <w:p w14:paraId="6DB6BFB3" w14:textId="7A90F75A" w:rsidR="00C93E55" w:rsidRPr="00CB2F6C" w:rsidRDefault="004F1011" w:rsidP="00F92DAC">
            <w:pPr>
              <w:spacing w:before="120" w:after="120" w:line="240" w:lineRule="auto"/>
              <w:jc w:val="right"/>
              <w:rPr>
                <w:rFonts w:ascii="Verdana" w:hAnsi="Verdana"/>
                <w:b/>
                <w:bCs/>
                <w:sz w:val="20"/>
              </w:rPr>
            </w:pPr>
            <w:r>
              <w:rPr>
                <w:rFonts w:ascii="Verdana" w:hAnsi="Verdana"/>
                <w:b/>
                <w:sz w:val="20"/>
              </w:rPr>
              <w:t>9 mai 2026</w:t>
            </w:r>
          </w:p>
        </w:tc>
      </w:tr>
    </w:tbl>
    <w:p w14:paraId="72EB20C4" w14:textId="41F4C791" w:rsidR="00F83179" w:rsidRPr="00CB2F6C" w:rsidRDefault="00F83179" w:rsidP="00686EC2">
      <w:pPr>
        <w:spacing w:line="240" w:lineRule="auto"/>
        <w:rPr>
          <w:rFonts w:ascii="Verdana" w:hAnsi="Verdana"/>
          <w:sz w:val="20"/>
        </w:rPr>
      </w:pPr>
    </w:p>
    <w:p w14:paraId="4154F4D7" w14:textId="77777777" w:rsidR="00F83179" w:rsidRPr="00CB2F6C" w:rsidRDefault="00F83179" w:rsidP="00686EC2">
      <w:pPr>
        <w:spacing w:line="240" w:lineRule="auto"/>
        <w:rPr>
          <w:rFonts w:ascii="Verdana" w:hAnsi="Verdana"/>
          <w:sz w:val="20"/>
        </w:rPr>
        <w:sectPr w:rsidR="00F83179" w:rsidRPr="00CB2F6C" w:rsidSect="00837B82">
          <w:headerReference w:type="even" r:id="rId12"/>
          <w:headerReference w:type="default" r:id="rId13"/>
          <w:footerReference w:type="even" r:id="rId14"/>
          <w:footerReference w:type="default" r:id="rId15"/>
          <w:headerReference w:type="first" r:id="rId16"/>
          <w:footerReference w:type="first" r:id="rId17"/>
          <w:pgSz w:w="11907" w:h="16839" w:code="9"/>
          <w:pgMar w:top="425" w:right="1418" w:bottom="1418" w:left="1418" w:header="709" w:footer="709" w:gutter="0"/>
          <w:cols w:space="720"/>
          <w:docGrid w:linePitch="299"/>
        </w:sectPr>
      </w:pPr>
    </w:p>
    <w:p w14:paraId="65469246" w14:textId="187D5627" w:rsidR="002E1371" w:rsidRPr="00CB2F6C" w:rsidRDefault="0074371D" w:rsidP="002E1371">
      <w:pPr>
        <w:rPr>
          <w:rFonts w:ascii="Verdana" w:hAnsi="Verdana"/>
          <w:sz w:val="18"/>
        </w:rPr>
      </w:pPr>
      <w:r>
        <w:rPr>
          <w:rFonts w:ascii="Verdana" w:hAnsi="Verdana"/>
          <w:noProof/>
          <w:sz w:val="20"/>
        </w:rPr>
        <mc:AlternateContent>
          <mc:Choice Requires="wps">
            <w:drawing>
              <wp:anchor distT="0" distB="0" distL="114300" distR="114300" simplePos="0" relativeHeight="251656704" behindDoc="1" locked="0" layoutInCell="0" allowOverlap="1" wp14:anchorId="02E0DDBB" wp14:editId="560BAA92">
                <wp:simplePos x="0" y="0"/>
                <wp:positionH relativeFrom="page">
                  <wp:posOffset>6769100</wp:posOffset>
                </wp:positionH>
                <wp:positionV relativeFrom="page">
                  <wp:posOffset>10081260</wp:posOffset>
                </wp:positionV>
                <wp:extent cx="647700" cy="396240"/>
                <wp:effectExtent l="0" t="0" r="0" b="381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3A69A6" w14:textId="77777777" w:rsidR="00321382" w:rsidRPr="00260E65" w:rsidRDefault="00321382">
                            <w:pPr>
                              <w:jc w:val="center"/>
                              <w:rPr>
                                <w:rFonts w:ascii="Arial" w:hAnsi="Arial" w:cs="Arial"/>
                                <w:b/>
                                <w:bCs/>
                                <w:sz w:val="48"/>
                              </w:rPr>
                            </w:pPr>
                            <w:r>
                              <w:rPr>
                                <w:rFonts w:ascii="Arial" w:hAnsi="Arial"/>
                                <w:b/>
                                <w:sz w:val="48"/>
                              </w:rPr>
                              <w:t>FR</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http://schemas.openxmlformats.org/drawingml/2006/main" xmlns:pic="http://schemas.openxmlformats.org/drawingml/2006/picture" xmlns:a14="http://schemas.microsoft.com/office/drawing/2010/main">
            <w:pict>
              <v:shapetype id="_x0000_t202" coordsize="21600,21600" o:spt="202" path="m,l,21600r21600,l21600,xe" w14:anchorId="02E0DDBB">
                <v:stroke joinstyle="miter"/>
                <v:path gradientshapeok="t" o:connecttype="rect"/>
              </v:shapetype>
              <v:shape id="Text Box 17" style="position:absolute;left:0;text-align:left;margin-left:533pt;margin-top:793.8pt;width:51pt;height:31.2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hC3ytgIAALoFAAAOAAAAZHJzL2Uyb0RvYy54bWysVNtunDAQfa/Uf7D8ToCtFxYUNkqWpaqU&#10;XqSkH+AFs1gFm9rehbTqv3ds9pbkpWrLA7I94zNnZo7n+mbsWrRnSnMpMhxeBRgxUcqKi22Gvz4W&#10;3gIjbaioaCsFy/AT0/hm+fbN9dCnbCYb2VZMIQAROh36DDfG9Knv67JhHdVXsmcCjLVUHTWwVVu/&#10;UnQA9K71Z0EQ+YNUVa9kybSG03wy4qXDr2tWms91rZlBbYaBm3F/5f4b+/eX1zTdKto3vDzQoH/B&#10;oqNcQNATVE4NRTvFX0F1vFRSy9pclbLzZV3zkrkcIJsweJHNQ0N75nKB4uj+VCb9/2DLT/svCvEq&#10;wzMoj6Ad9OiRjQbdyRGFsa3P0OsU3B56cDQjnEOfXa66v5flN42EXDVUbNmtUnJoGK2AX2hv+hdX&#10;JxxtQTbDR1lBHLoz0gGNteps8aAcCNCByNOpN5ZLCYcRieMALCWY3iXRjLje+TQ9Xu6VNu+Z7JBd&#10;ZFhB6x043d9rY8nQ9OhiYwlZ8LZ17W/FswNwnE4gNFy1NkvCdfNnEiTrxXpBPDKL1h4J8ty7LVbE&#10;i4ownufv8tUqD3/ZuCFJG15VTNgwR2WF5M86d9D4pImTtrRseWXhLCWttptVq9CegrIL97mSg+Xs&#10;5j+n4YoAubxIKYRi3s0Sr4gWsUcKMveSOFh4QZjcJVFAEpIXz1O654L9e0poyHAyn80nLZ1Jv8gt&#10;cN/r3GjacQOzo+VdhhcnJ5paBa5F5VprKG+n9UUpLP1zKaDdx0Y7vVqJTmI142YEFCvijayeQLlK&#10;grJAhDDwYNFI9QOjAYZHhvX3HVUMo/aDAPUnIQF9IuM2ZB7bt6UuLZtLCxUlQGXYYDQtV2aaULte&#10;8W0Dkab3JuQtvJiaOzWfWR3eGQwIl9RhmNkJdLl3XueRu/wNAAD//wMAUEsDBBQABgAIAAAAIQDr&#10;VDFa3gAAAA8BAAAPAAAAZHJzL2Rvd25yZXYueG1sTE9BTsMwELwj8QdrkbhRu4iYEOJUCMQVRIFK&#10;vbnxNomI11HsNuH3bE/0NrMzmp0pV7PvxRHH2AUysFwoEEh1cB01Br4+X29yEDFZcrYPhAZ+McKq&#10;urwobeHCRB94XKdGcAjFwhpoUxoKKWPdordxEQYk1vZh9DYxHRvpRjtxuO/lrVJaetsRf2jtgM8t&#10;1j/rgzfw/bbfbu7Ue/Pis2EKs5LkH6Qx11fz0yOIhHP6N8OpPleHijvtwoFcFD1zpTWPSYyy/F6D&#10;OHmWOufbjpHOlAJZlfJ8R/UHAAD//wMAUEsBAi0AFAAGAAgAAAAhALaDOJL+AAAA4QEAABMAAAAA&#10;AAAAAAAAAAAAAAAAAFtDb250ZW50X1R5cGVzXS54bWxQSwECLQAUAAYACAAAACEAOP0h/9YAAACU&#10;AQAACwAAAAAAAAAAAAAAAAAvAQAAX3JlbHMvLnJlbHNQSwECLQAUAAYACAAAACEAl4Qt8rYCAAC6&#10;BQAADgAAAAAAAAAAAAAAAAAuAgAAZHJzL2Uyb0RvYy54bWxQSwECLQAUAAYACAAAACEA61QxWt4A&#10;AAAPAQAADwAAAAAAAAAAAAAAAAAQBQAAZHJzL2Rvd25yZXYueG1sUEsFBgAAAAAEAAQA8wAAABsG&#10;AAAAAA==&#10;">
                <v:textbox>
                  <w:txbxContent>
                    <w:p w:rsidRPr="00260E65" w:rsidR="00321382" w:rsidRDefault="00321382" w14:paraId="6C3A69A6" w14:textId="77777777">
                      <w:pPr>
                        <w:jc w:val="center"/>
                        <w:rPr>
                          <w:b/>
                          <w:bCs/>
                          <w:sz w:val="48"/>
                          <w:rFonts w:ascii="Arial" w:hAnsi="Arial" w:cs="Arial"/>
                        </w:rPr>
                      </w:pPr>
                      <w:r>
                        <w:rPr>
                          <w:b/>
                          <w:sz w:val="48"/>
                          <w:rFonts w:ascii="Arial" w:hAnsi="Arial"/>
                        </w:rPr>
                        <w:t xml:space="preserve">FR</w:t>
                      </w:r>
                    </w:p>
                  </w:txbxContent>
                </v:textbox>
                <w10:wrap anchorx="page" anchory="page"/>
              </v:shape>
            </w:pict>
          </mc:Fallback>
        </mc:AlternateContent>
      </w:r>
    </w:p>
    <w:p w14:paraId="5F668562" w14:textId="6579B64C" w:rsidR="002E1371" w:rsidRPr="00CD47FB" w:rsidRDefault="00CF6EE3" w:rsidP="002E1371">
      <w:pPr>
        <w:jc w:val="center"/>
        <w:rPr>
          <w:rFonts w:ascii="Verdana" w:hAnsi="Verdana"/>
          <w:b/>
          <w:bCs/>
          <w:color w:val="0070C0"/>
          <w:sz w:val="28"/>
          <w:szCs w:val="24"/>
        </w:rPr>
      </w:pPr>
      <w:r>
        <w:rPr>
          <w:rFonts w:ascii="Verdana" w:hAnsi="Verdana"/>
          <w:b/>
          <w:color w:val="0070C0"/>
          <w:sz w:val="28"/>
        </w:rPr>
        <w:t>Journées portes ouvertes 2026: pour célébrer la Journée de l’Europe (#EuropeDay), le CESE offre une occasion unique de faire l’expérience directe de l’esprit d’engagement</w:t>
      </w:r>
    </w:p>
    <w:p w14:paraId="4819A101" w14:textId="77777777" w:rsidR="00F50AB8" w:rsidRDefault="00F50AB8" w:rsidP="002E1371">
      <w:pPr>
        <w:rPr>
          <w:rFonts w:ascii="Verdana" w:hAnsi="Verdana"/>
          <w:b/>
          <w:bCs/>
          <w:sz w:val="20"/>
        </w:rPr>
      </w:pPr>
    </w:p>
    <w:p w14:paraId="08B4F747" w14:textId="681D5382" w:rsidR="004F1011" w:rsidRDefault="00185E90" w:rsidP="00065921">
      <w:pPr>
        <w:spacing w:line="276" w:lineRule="auto"/>
        <w:rPr>
          <w:rFonts w:ascii="Verdana" w:hAnsi="Verdana"/>
          <w:sz w:val="18"/>
        </w:rPr>
      </w:pPr>
      <w:r>
        <w:rPr>
          <w:rFonts w:ascii="Verdana" w:hAnsi="Verdana"/>
          <w:b/>
          <w:sz w:val="20"/>
        </w:rPr>
        <w:t>Le Comité économique et social européen (CESE) a organisé une journée portes ouvertes pour célébrer l’Europe et mettre en avant le rôle éminent que joue la société civile organisée dans les réalisations de l’Union européenne.</w:t>
      </w:r>
    </w:p>
    <w:p w14:paraId="261479E7" w14:textId="77777777" w:rsidR="004F1011" w:rsidRDefault="004F1011" w:rsidP="00065921">
      <w:pPr>
        <w:spacing w:line="276" w:lineRule="auto"/>
        <w:rPr>
          <w:rFonts w:ascii="Verdana" w:hAnsi="Verdana"/>
          <w:sz w:val="18"/>
        </w:rPr>
      </w:pPr>
    </w:p>
    <w:p w14:paraId="5592B18A" w14:textId="5789EE3C" w:rsidR="00810F41" w:rsidRDefault="00146984" w:rsidP="00065921">
      <w:pPr>
        <w:spacing w:line="276" w:lineRule="auto"/>
        <w:rPr>
          <w:rFonts w:ascii="Verdana" w:hAnsi="Verdana"/>
          <w:sz w:val="18"/>
        </w:rPr>
      </w:pPr>
      <w:r>
        <w:rPr>
          <w:rFonts w:ascii="Verdana" w:hAnsi="Verdana"/>
          <w:sz w:val="18"/>
        </w:rPr>
        <w:t xml:space="preserve">Des milliers de personnes se sont rendues le samedi 9 mai 2026 au siège du CESE à Bruxelles pour participer à la </w:t>
      </w:r>
      <w:hyperlink r:id="rId18" w:history="1">
        <w:r>
          <w:rPr>
            <w:rStyle w:val="Hyperlink"/>
            <w:rFonts w:ascii="Verdana" w:hAnsi="Verdana"/>
            <w:sz w:val="18"/>
          </w:rPr>
          <w:t>journée portes ouvertes</w:t>
        </w:r>
      </w:hyperlink>
      <w:r>
        <w:rPr>
          <w:rFonts w:ascii="Verdana" w:hAnsi="Verdana"/>
          <w:sz w:val="18"/>
        </w:rPr>
        <w:t xml:space="preserve"> que le plus ancien organe consultatif de l’Union européenne a pour tradition d’organiser chaque année</w:t>
      </w:r>
      <w:r>
        <w:t>.</w:t>
      </w:r>
    </w:p>
    <w:p w14:paraId="41A803FA" w14:textId="77777777" w:rsidR="00810F41" w:rsidRDefault="00810F41" w:rsidP="00065921">
      <w:pPr>
        <w:spacing w:line="276" w:lineRule="auto"/>
        <w:rPr>
          <w:rFonts w:ascii="Verdana" w:hAnsi="Verdana"/>
          <w:sz w:val="18"/>
        </w:rPr>
      </w:pPr>
    </w:p>
    <w:p w14:paraId="44119809" w14:textId="42A04C21" w:rsidR="00C352F3" w:rsidRDefault="00810F41" w:rsidP="00065921">
      <w:pPr>
        <w:spacing w:line="276" w:lineRule="auto"/>
        <w:rPr>
          <w:rFonts w:ascii="Verdana" w:hAnsi="Verdana"/>
          <w:sz w:val="18"/>
        </w:rPr>
      </w:pPr>
      <w:r>
        <w:rPr>
          <w:rFonts w:ascii="Verdana" w:hAnsi="Verdana"/>
          <w:sz w:val="18"/>
        </w:rPr>
        <w:t>Le 9 mai, Journée de l’Europe, marque cette année le 76</w:t>
      </w:r>
      <w:r>
        <w:rPr>
          <w:rFonts w:ascii="Verdana" w:hAnsi="Verdana"/>
          <w:sz w:val="18"/>
          <w:vertAlign w:val="superscript"/>
        </w:rPr>
        <w:t>e</w:t>
      </w:r>
      <w:r>
        <w:rPr>
          <w:rFonts w:ascii="Verdana" w:hAnsi="Verdana"/>
          <w:sz w:val="18"/>
        </w:rPr>
        <w:t> anniversaire de la «déclaration Schuman», c’est-à-dire le discours historique que Robert Schuman a prononcé en 1950 alors qu’il était le ministre français des affaires étrangères et par lequel il a ouvert la voie à l’intégration européenne. La Journée de l’Europe est l’occasion de revenir sur les réalisations du projet européen et de célébrer la communauté de valeurs que représente l’Union et que nous, Européens, protégeons et faisons vivre tous les jours.</w:t>
      </w:r>
    </w:p>
    <w:p w14:paraId="28566E34" w14:textId="77777777" w:rsidR="00A505E8" w:rsidRDefault="00A505E8" w:rsidP="00065921">
      <w:pPr>
        <w:spacing w:line="276" w:lineRule="auto"/>
        <w:rPr>
          <w:rFonts w:ascii="Verdana" w:hAnsi="Verdana"/>
          <w:sz w:val="18"/>
        </w:rPr>
      </w:pPr>
    </w:p>
    <w:p w14:paraId="384A0B07" w14:textId="2051BFCC" w:rsidR="00A505E8" w:rsidRPr="00A505E8" w:rsidRDefault="00A505E8" w:rsidP="00065921">
      <w:pPr>
        <w:spacing w:line="276" w:lineRule="auto"/>
        <w:rPr>
          <w:rFonts w:ascii="Verdana" w:hAnsi="Verdana"/>
          <w:sz w:val="18"/>
        </w:rPr>
      </w:pPr>
      <w:r>
        <w:rPr>
          <w:rFonts w:ascii="Verdana" w:hAnsi="Verdana"/>
          <w:sz w:val="18"/>
        </w:rPr>
        <w:t xml:space="preserve">«La Journée de l’Europe constitue un moment privilégié pour faire le point et célébrer les réalisations du projet européen, notamment pour ce qui touche à la paix, à la démocratie et à l’inclusion», a déclaré </w:t>
      </w:r>
      <w:r>
        <w:rPr>
          <w:rFonts w:ascii="Verdana" w:hAnsi="Verdana"/>
          <w:b/>
          <w:sz w:val="18"/>
        </w:rPr>
        <w:t>Séamus Boland</w:t>
      </w:r>
      <w:r>
        <w:rPr>
          <w:rFonts w:ascii="Verdana" w:hAnsi="Verdana"/>
          <w:sz w:val="18"/>
        </w:rPr>
        <w:t>, président du CESE. «Ce fut pour nous un immense plaisir d’accueillir tous ces visiteurs à l’occasion de notre journée portes ouvertes, et de célébrer ensemble cet esprit de participation.»</w:t>
      </w:r>
    </w:p>
    <w:p w14:paraId="62C67F5D" w14:textId="77777777" w:rsidR="0023622D" w:rsidRPr="00A505E8" w:rsidRDefault="0023622D" w:rsidP="00065921">
      <w:pPr>
        <w:spacing w:line="276" w:lineRule="auto"/>
        <w:rPr>
          <w:rFonts w:ascii="Verdana" w:hAnsi="Verdana"/>
          <w:sz w:val="18"/>
        </w:rPr>
      </w:pPr>
    </w:p>
    <w:p w14:paraId="72FAF28A" w14:textId="6ED2341E" w:rsidR="00DA704C" w:rsidRDefault="0023622D" w:rsidP="00065921">
      <w:pPr>
        <w:spacing w:line="276" w:lineRule="auto"/>
        <w:rPr>
          <w:rFonts w:ascii="Verdana" w:hAnsi="Verdana"/>
          <w:sz w:val="18"/>
        </w:rPr>
      </w:pPr>
      <w:r>
        <w:rPr>
          <w:rFonts w:ascii="Verdana" w:hAnsi="Verdana"/>
          <w:sz w:val="18"/>
        </w:rPr>
        <w:t xml:space="preserve">«Je suis enchantée que le CESE ait organisé une journée portes ouvertes et célébré ainsi de manière festive la Journée de l’Europe», a ajouté </w:t>
      </w:r>
      <w:r>
        <w:rPr>
          <w:rFonts w:ascii="Verdana" w:hAnsi="Verdana"/>
          <w:b/>
          <w:sz w:val="18"/>
        </w:rPr>
        <w:t>Marija Hanževački</w:t>
      </w:r>
      <w:r>
        <w:rPr>
          <w:rFonts w:ascii="Verdana" w:hAnsi="Verdana"/>
          <w:sz w:val="18"/>
        </w:rPr>
        <w:t>, vice-présidente du CESE chargée de la communication. «La Journée de l’Europe est une célébration dans la joie de l’unité des citoyens de tous âges, un moment où ils se retrouvent pour partager les valeurs européennes et construire une Europe pour tous. La journée portes ouvertes offre une occasion unique de faire l’expérience directe de l’esprit d’engagement, de découvrir le fonctionnement du Comité et d’en apprendre davantage sur la manière dont il parvient à formuler des avis en partant de débats fort complexes.»</w:t>
      </w:r>
    </w:p>
    <w:p w14:paraId="638427DE" w14:textId="4D54EFBE" w:rsidR="0023622D" w:rsidRDefault="0023622D" w:rsidP="00065921">
      <w:pPr>
        <w:spacing w:line="276" w:lineRule="auto"/>
        <w:rPr>
          <w:rFonts w:ascii="Verdana" w:hAnsi="Verdana"/>
          <w:sz w:val="18"/>
        </w:rPr>
      </w:pPr>
    </w:p>
    <w:p w14:paraId="007455E5" w14:textId="5444EF14" w:rsidR="00810F41" w:rsidRDefault="00DA704C" w:rsidP="00065921">
      <w:pPr>
        <w:spacing w:line="276" w:lineRule="auto"/>
        <w:rPr>
          <w:rFonts w:ascii="Verdana" w:hAnsi="Verdana"/>
          <w:sz w:val="18"/>
        </w:rPr>
      </w:pPr>
      <w:r>
        <w:rPr>
          <w:rFonts w:ascii="Verdana" w:hAnsi="Verdana"/>
          <w:sz w:val="18"/>
        </w:rPr>
        <w:t xml:space="preserve">Le CESE est la seule institution de l’Union européenne qui représente la société civile organisée. Ses membres sont issus de toutes les catégories sociales et professionnelles, et possèdent un très large éventail de connaissances et d’expériences. Ils représentent les associations patronales, le secteur industriel, les chambres de commerce, les associations de petites et moyennes entreprises (PME), les organisations syndicales, les consommateurs, le monde agricole, les défenseurs des droits des </w:t>
      </w:r>
      <w:r>
        <w:rPr>
          <w:rFonts w:ascii="Verdana" w:hAnsi="Verdana"/>
          <w:sz w:val="18"/>
        </w:rPr>
        <w:lastRenderedPageBreak/>
        <w:t>personnes handicapées, le milieu universitaire, les groupes de défense des droits des femmes, les défenseurs de l’environnement, les coopératives, les organisations de jeunesse, les organisations de défense des droits de l’homme et bien d’autres encore.</w:t>
      </w:r>
    </w:p>
    <w:p w14:paraId="4AEDD3F2" w14:textId="77777777" w:rsidR="0084570A" w:rsidRPr="0084570A" w:rsidRDefault="0084570A" w:rsidP="00065921">
      <w:pPr>
        <w:spacing w:line="276" w:lineRule="auto"/>
        <w:rPr>
          <w:rFonts w:ascii="Verdana" w:hAnsi="Verdana"/>
          <w:sz w:val="18"/>
        </w:rPr>
      </w:pPr>
    </w:p>
    <w:p w14:paraId="229FBC71" w14:textId="3FC7BB98" w:rsidR="0084570A" w:rsidRDefault="0084570A" w:rsidP="00065921">
      <w:pPr>
        <w:spacing w:line="276" w:lineRule="auto"/>
        <w:rPr>
          <w:rFonts w:ascii="Verdana" w:hAnsi="Verdana"/>
          <w:sz w:val="18"/>
        </w:rPr>
      </w:pPr>
      <w:r>
        <w:rPr>
          <w:rFonts w:ascii="Verdana" w:hAnsi="Verdana"/>
          <w:sz w:val="18"/>
        </w:rPr>
        <w:t>Les membres du CESE viennent de tous les États membres de l’Union européenne et s’expriment au nom de ceux qui autrement n’auraient pas pu faire entendre leur voix. Ils apportent leur expertise et, lorsqu’ils conseillent les institutions de l’Union, veillent à ce que les avis du CESE présentent les points de vue, les préoccupations et les attentes des citoyens.</w:t>
      </w:r>
    </w:p>
    <w:p w14:paraId="16D1006D" w14:textId="77777777" w:rsidR="0084570A" w:rsidRDefault="0084570A" w:rsidP="00065921">
      <w:pPr>
        <w:spacing w:line="276" w:lineRule="auto"/>
        <w:rPr>
          <w:rFonts w:ascii="Verdana" w:hAnsi="Verdana"/>
          <w:sz w:val="18"/>
        </w:rPr>
      </w:pPr>
    </w:p>
    <w:p w14:paraId="4C98A6DA" w14:textId="4F7F58D8" w:rsidR="0023622D" w:rsidRDefault="00DA704C" w:rsidP="00065921">
      <w:pPr>
        <w:spacing w:line="276" w:lineRule="auto"/>
        <w:rPr>
          <w:rFonts w:ascii="Verdana" w:hAnsi="Verdana"/>
          <w:sz w:val="18"/>
        </w:rPr>
      </w:pPr>
      <w:r>
        <w:rPr>
          <w:rFonts w:ascii="Verdana" w:hAnsi="Verdana"/>
          <w:sz w:val="18"/>
        </w:rPr>
        <w:t>Au cours de la Journée portes ouvertes du CESE, les visiteurs ont pu investir les bâtiments du Comité pour y découvrir comment celui-ci donne la parole à la société civile organisée dans l’ensemble de l’Union et contribue ainsi à la démocratie européenne. Ils ont eu l’occasion de rencontrer les personnes qui y œuvrent dans les coulisses, de s’informer sur la manière dont les avis du CESE sont élaborés et de découvrir par eux-mêmes comment un dialogue inclusif concourt à définir l’avenir de l’Europe et à bâtir une Union plus forte.</w:t>
      </w:r>
    </w:p>
    <w:p w14:paraId="5EA76F27" w14:textId="77777777" w:rsidR="00F50AB8" w:rsidRDefault="00F50AB8" w:rsidP="00065921">
      <w:pPr>
        <w:spacing w:line="276" w:lineRule="auto"/>
        <w:rPr>
          <w:rFonts w:ascii="Verdana" w:hAnsi="Verdana"/>
          <w:sz w:val="18"/>
        </w:rPr>
      </w:pPr>
    </w:p>
    <w:p w14:paraId="28553119" w14:textId="4D71A869" w:rsidR="00810F41" w:rsidRDefault="0073273E" w:rsidP="00065921">
      <w:pPr>
        <w:spacing w:line="276" w:lineRule="auto"/>
        <w:rPr>
          <w:rFonts w:ascii="Verdana" w:hAnsi="Verdana"/>
          <w:sz w:val="18"/>
        </w:rPr>
      </w:pPr>
      <w:r>
        <w:rPr>
          <w:rFonts w:ascii="Verdana" w:hAnsi="Verdana"/>
          <w:sz w:val="18"/>
        </w:rPr>
        <w:t>Pour résumer, la Journée portes ouvertes a été un moment essentiel pour:</w:t>
      </w:r>
    </w:p>
    <w:p w14:paraId="0035E51E" w14:textId="77777777" w:rsidR="0073273E" w:rsidRDefault="0073273E" w:rsidP="00065921">
      <w:pPr>
        <w:spacing w:line="276" w:lineRule="auto"/>
        <w:rPr>
          <w:rFonts w:ascii="Verdana" w:hAnsi="Verdana"/>
          <w:sz w:val="18"/>
        </w:rPr>
      </w:pPr>
    </w:p>
    <w:p w14:paraId="2BDEE696" w14:textId="0E707B60" w:rsidR="0073273E" w:rsidRPr="0073273E" w:rsidRDefault="0073273E" w:rsidP="00065921">
      <w:pPr>
        <w:pStyle w:val="ListParagraph"/>
        <w:numPr>
          <w:ilvl w:val="0"/>
          <w:numId w:val="7"/>
        </w:numPr>
        <w:tabs>
          <w:tab w:val="num" w:pos="720"/>
        </w:tabs>
        <w:spacing w:line="276" w:lineRule="auto"/>
        <w:ind w:left="284" w:hanging="284"/>
        <w:rPr>
          <w:rFonts w:ascii="Verdana" w:hAnsi="Verdana"/>
          <w:sz w:val="18"/>
        </w:rPr>
      </w:pPr>
      <w:r>
        <w:rPr>
          <w:rFonts w:ascii="Verdana" w:hAnsi="Verdana"/>
          <w:sz w:val="18"/>
        </w:rPr>
        <w:t>rencontrer les membres et le personnel du CESE et voir par soi-même la manière dont la société civile organisée influe sur les politiques de l’Union européenne;</w:t>
      </w:r>
    </w:p>
    <w:p w14:paraId="6929ABBE" w14:textId="77777777" w:rsidR="0073273E" w:rsidRDefault="0073273E" w:rsidP="00065921">
      <w:pPr>
        <w:spacing w:line="276" w:lineRule="auto"/>
        <w:rPr>
          <w:rFonts w:ascii="Verdana" w:hAnsi="Verdana"/>
          <w:sz w:val="18"/>
        </w:rPr>
      </w:pPr>
    </w:p>
    <w:p w14:paraId="15C56DCB" w14:textId="2EA3555D" w:rsidR="00DA704C" w:rsidRDefault="00D43F9F" w:rsidP="00065921">
      <w:pPr>
        <w:pStyle w:val="ListParagraph"/>
        <w:numPr>
          <w:ilvl w:val="0"/>
          <w:numId w:val="7"/>
        </w:numPr>
        <w:tabs>
          <w:tab w:val="num" w:pos="720"/>
        </w:tabs>
        <w:spacing w:line="276" w:lineRule="auto"/>
        <w:ind w:left="284" w:hanging="284"/>
        <w:rPr>
          <w:rFonts w:ascii="Verdana" w:hAnsi="Verdana"/>
          <w:sz w:val="18"/>
        </w:rPr>
      </w:pPr>
      <w:r>
        <w:rPr>
          <w:rFonts w:ascii="Verdana" w:hAnsi="Verdana"/>
          <w:sz w:val="18"/>
        </w:rPr>
        <w:t>en apprendre davantage sur le rôle et les activités du CESE et sur la manière dont le Comité prend part au processus décisionnel de l’Union européenne;</w:t>
      </w:r>
    </w:p>
    <w:p w14:paraId="07010C7A" w14:textId="77777777" w:rsidR="00965AE6" w:rsidRPr="00DA704C" w:rsidRDefault="00965AE6" w:rsidP="00065921">
      <w:pPr>
        <w:spacing w:line="276" w:lineRule="auto"/>
        <w:rPr>
          <w:rFonts w:ascii="Verdana" w:hAnsi="Verdana"/>
          <w:sz w:val="18"/>
        </w:rPr>
      </w:pPr>
    </w:p>
    <w:p w14:paraId="4CB65E84" w14:textId="33391EC0" w:rsidR="00633517" w:rsidRPr="00DA704C" w:rsidRDefault="009B5126" w:rsidP="00065921">
      <w:pPr>
        <w:pStyle w:val="ListParagraph"/>
        <w:numPr>
          <w:ilvl w:val="0"/>
          <w:numId w:val="7"/>
        </w:numPr>
        <w:spacing w:line="276" w:lineRule="auto"/>
        <w:ind w:left="284" w:hanging="284"/>
        <w:rPr>
          <w:rFonts w:ascii="Verdana" w:hAnsi="Verdana"/>
          <w:sz w:val="18"/>
        </w:rPr>
      </w:pPr>
      <w:r>
        <w:rPr>
          <w:rFonts w:ascii="Verdana" w:hAnsi="Verdana"/>
          <w:sz w:val="18"/>
        </w:rPr>
        <w:t xml:space="preserve">prendre connaissance du </w:t>
      </w:r>
      <w:hyperlink r:id="rId19" w:history="1">
        <w:r>
          <w:rPr>
            <w:rStyle w:val="Hyperlink"/>
            <w:rFonts w:ascii="Verdana" w:hAnsi="Verdana"/>
            <w:sz w:val="18"/>
          </w:rPr>
          <w:t>programme</w:t>
        </w:r>
      </w:hyperlink>
      <w:r>
        <w:rPr>
          <w:rFonts w:ascii="Verdana" w:hAnsi="Verdana"/>
          <w:sz w:val="18"/>
        </w:rPr>
        <w:t xml:space="preserve"> du président du CESE, des </w:t>
      </w:r>
      <w:hyperlink r:id="rId20" w:history="1">
        <w:r>
          <w:rPr>
            <w:rStyle w:val="Hyperlink"/>
            <w:rFonts w:ascii="Verdana" w:hAnsi="Verdana"/>
            <w:sz w:val="18"/>
          </w:rPr>
          <w:t>travaux</w:t>
        </w:r>
      </w:hyperlink>
      <w:r>
        <w:rPr>
          <w:rFonts w:ascii="Verdana" w:hAnsi="Verdana"/>
          <w:sz w:val="18"/>
        </w:rPr>
        <w:t xml:space="preserve"> en cours du Comité et de ses </w:t>
      </w:r>
      <w:hyperlink r:id="rId21" w:history="1">
        <w:r>
          <w:rPr>
            <w:rStyle w:val="Hyperlink"/>
            <w:rFonts w:ascii="Verdana" w:hAnsi="Verdana"/>
            <w:sz w:val="18"/>
          </w:rPr>
          <w:t>réalisations</w:t>
        </w:r>
      </w:hyperlink>
      <w:r>
        <w:rPr>
          <w:rFonts w:ascii="Verdana" w:hAnsi="Verdana"/>
          <w:sz w:val="18"/>
        </w:rPr>
        <w:t xml:space="preserve"> passées.</w:t>
      </w:r>
    </w:p>
    <w:p w14:paraId="7E1C7F28" w14:textId="25F4775C" w:rsidR="00633517" w:rsidRDefault="00633517" w:rsidP="00065921">
      <w:pPr>
        <w:spacing w:line="276" w:lineRule="auto"/>
        <w:rPr>
          <w:rFonts w:ascii="Verdana" w:hAnsi="Verdana"/>
          <w:sz w:val="18"/>
        </w:rPr>
      </w:pPr>
    </w:p>
    <w:p w14:paraId="2CA22209" w14:textId="4E4D7675" w:rsidR="00810F41" w:rsidRDefault="00633517" w:rsidP="00065921">
      <w:pPr>
        <w:tabs>
          <w:tab w:val="num" w:pos="720"/>
        </w:tabs>
        <w:spacing w:line="276" w:lineRule="auto"/>
        <w:rPr>
          <w:rFonts w:ascii="Verdana" w:hAnsi="Verdana"/>
          <w:sz w:val="18"/>
        </w:rPr>
      </w:pPr>
      <w:r>
        <w:rPr>
          <w:rFonts w:ascii="Verdana" w:hAnsi="Verdana"/>
          <w:sz w:val="18"/>
        </w:rPr>
        <w:t>Cette manifestation a été l’occasion pour le grand public comme pour les membres et le personnel du CESE de s’ouvrir les uns aux autres, d’échanger et de célébrer, et elle proposait à ces fins notamment de prendre part à des discussions passionnantes, à des expériences interactives, à la découverte de stands thématiques et à des visites guidées des installations du bâtiment Jacques Delors.</w:t>
      </w:r>
    </w:p>
    <w:p w14:paraId="25A93ED3" w14:textId="77777777" w:rsidR="00633517" w:rsidRDefault="00633517" w:rsidP="00065921">
      <w:pPr>
        <w:tabs>
          <w:tab w:val="num" w:pos="720"/>
        </w:tabs>
        <w:spacing w:line="276" w:lineRule="auto"/>
        <w:rPr>
          <w:rFonts w:ascii="Verdana" w:hAnsi="Verdana"/>
          <w:sz w:val="18"/>
        </w:rPr>
      </w:pPr>
    </w:p>
    <w:p w14:paraId="595A897B" w14:textId="335AFD36" w:rsidR="00633517" w:rsidRDefault="00172CDD" w:rsidP="00065921">
      <w:pPr>
        <w:tabs>
          <w:tab w:val="num" w:pos="720"/>
        </w:tabs>
        <w:spacing w:line="276" w:lineRule="auto"/>
        <w:rPr>
          <w:rFonts w:ascii="Verdana" w:hAnsi="Verdana"/>
          <w:sz w:val="18"/>
        </w:rPr>
      </w:pPr>
      <w:r>
        <w:rPr>
          <w:rFonts w:ascii="Verdana" w:hAnsi="Verdana"/>
          <w:sz w:val="18"/>
        </w:rPr>
        <w:t xml:space="preserve">Pour en savoir plus sur le CESE, veuillez consulter notre </w:t>
      </w:r>
      <w:hyperlink r:id="rId22" w:history="1">
        <w:r>
          <w:rPr>
            <w:rStyle w:val="Hyperlink"/>
            <w:rFonts w:ascii="Verdana" w:hAnsi="Verdana"/>
            <w:sz w:val="18"/>
          </w:rPr>
          <w:t>site internet</w:t>
        </w:r>
      </w:hyperlink>
      <w:r>
        <w:rPr>
          <w:rFonts w:ascii="Verdana" w:hAnsi="Verdana"/>
          <w:sz w:val="18"/>
        </w:rPr>
        <w:t>.</w:t>
      </w:r>
    </w:p>
    <w:p w14:paraId="4255D68F" w14:textId="77777777" w:rsidR="005C43A1" w:rsidRPr="008C6EE3" w:rsidRDefault="005C43A1" w:rsidP="00795B49">
      <w:pPr>
        <w:rPr>
          <w:rFonts w:ascii="Verdana" w:hAnsi="Verdana"/>
          <w:sz w:val="18"/>
          <w:szCs w:val="18"/>
        </w:rPr>
      </w:pPr>
    </w:p>
    <w:p w14:paraId="721508B5" w14:textId="77777777" w:rsidR="00BD7293" w:rsidRPr="00CB2F6C" w:rsidRDefault="00BD7293" w:rsidP="00BD7293">
      <w:pPr>
        <w:jc w:val="center"/>
        <w:rPr>
          <w:rFonts w:ascii="Verdana" w:hAnsi="Verdana"/>
          <w:sz w:val="18"/>
          <w:szCs w:val="18"/>
        </w:rPr>
      </w:pPr>
      <w:r>
        <w:rPr>
          <w:rFonts w:ascii="Verdana" w:hAnsi="Verdana"/>
          <w:b/>
          <w:sz w:val="18"/>
        </w:rPr>
        <w:t>Pour de plus amples informations:</w:t>
      </w:r>
    </w:p>
    <w:p w14:paraId="2BFC0303" w14:textId="587F60A4" w:rsidR="00BD7293" w:rsidRPr="00146984" w:rsidRDefault="00BD7293" w:rsidP="00BD7293">
      <w:pPr>
        <w:pStyle w:val="Heading1"/>
        <w:numPr>
          <w:ilvl w:val="0"/>
          <w:numId w:val="0"/>
        </w:numPr>
        <w:ind w:left="360"/>
        <w:jc w:val="center"/>
        <w:rPr>
          <w:rFonts w:ascii="Verdana" w:hAnsi="Verdana"/>
          <w:sz w:val="18"/>
          <w:szCs w:val="18"/>
        </w:rPr>
      </w:pPr>
      <w:r>
        <w:rPr>
          <w:rFonts w:ascii="Verdana" w:hAnsi="Verdana"/>
          <w:sz w:val="18"/>
        </w:rPr>
        <w:t>Service de presse du CESE — Marco Pezzani</w:t>
      </w:r>
      <w:r>
        <w:rPr>
          <w:rFonts w:ascii="Verdana" w:hAnsi="Verdana"/>
          <w:sz w:val="18"/>
        </w:rPr>
        <w:br/>
        <w:t>Tél. +32 25469793 — Mobile +32 470881903</w:t>
      </w:r>
    </w:p>
    <w:p w14:paraId="7E0C5C48" w14:textId="77777777" w:rsidR="00BD7293" w:rsidRPr="00146984" w:rsidRDefault="0065511A" w:rsidP="00BD7293">
      <w:pPr>
        <w:jc w:val="center"/>
        <w:rPr>
          <w:rFonts w:ascii="Verdana" w:hAnsi="Verdana"/>
          <w:sz w:val="18"/>
          <w:szCs w:val="18"/>
        </w:rPr>
      </w:pPr>
      <w:hyperlink r:id="rId23" w:history="1">
        <w:r>
          <w:rPr>
            <w:rStyle w:val="Hyperlink"/>
            <w:rFonts w:ascii="Verdana" w:hAnsi="Verdana"/>
            <w:sz w:val="18"/>
          </w:rPr>
          <w:t>marco.pezzani@eesc.europa.eu</w:t>
        </w:r>
      </w:hyperlink>
    </w:p>
    <w:p w14:paraId="180845CD" w14:textId="1F2F044F" w:rsidR="00F90BA1" w:rsidRPr="00065921" w:rsidRDefault="00BD7293" w:rsidP="00065921">
      <w:pPr>
        <w:pStyle w:val="Heading1"/>
        <w:numPr>
          <w:ilvl w:val="0"/>
          <w:numId w:val="0"/>
        </w:numPr>
        <w:jc w:val="center"/>
        <w:rPr>
          <w:rFonts w:ascii="Verdana" w:hAnsi="Verdana"/>
          <w:b/>
          <w:bCs/>
          <w:sz w:val="18"/>
          <w:szCs w:val="18"/>
        </w:rPr>
      </w:pPr>
      <w:r>
        <w:rPr>
          <w:rFonts w:ascii="Verdana" w:hAnsi="Verdana"/>
          <w:b/>
          <w:sz w:val="18"/>
        </w:rPr>
        <w:t>@EESC_PRESS</w:t>
      </w:r>
    </w:p>
    <w:p w14:paraId="2F3F2A91" w14:textId="77777777" w:rsidR="00F83179" w:rsidRPr="00CB2F6C" w:rsidRDefault="00F83179" w:rsidP="00CE439D">
      <w:pPr>
        <w:rPr>
          <w:rFonts w:ascii="Verdana" w:hAnsi="Verdana"/>
          <w:b/>
          <w:bCs/>
          <w:i/>
          <w:sz w:val="16"/>
          <w:szCs w:val="16"/>
        </w:rPr>
      </w:pPr>
      <w:r>
        <w:rPr>
          <w:rFonts w:ascii="Verdana" w:hAnsi="Verdana"/>
          <w:i/>
          <w:sz w:val="16"/>
        </w:rPr>
        <w:t>__</w:t>
      </w:r>
      <w:r>
        <w:rPr>
          <w:rFonts w:ascii="Verdana" w:hAnsi="Verdana"/>
          <w:b/>
          <w:i/>
          <w:sz w:val="16"/>
        </w:rPr>
        <w:t>_____________________________________________________________________________</w:t>
      </w:r>
    </w:p>
    <w:p w14:paraId="2550D65E" w14:textId="77777777" w:rsidR="00F83179" w:rsidRPr="00CB2F6C" w:rsidRDefault="00F83179" w:rsidP="00CE439D">
      <w:pPr>
        <w:rPr>
          <w:rFonts w:ascii="Verdana" w:hAnsi="Verdana"/>
          <w:i/>
          <w:sz w:val="16"/>
          <w:szCs w:val="16"/>
        </w:rPr>
      </w:pPr>
      <w:r>
        <w:rPr>
          <w:rFonts w:ascii="Verdana" w:hAnsi="Verdana"/>
          <w:i/>
          <w:sz w:val="16"/>
        </w:rPr>
        <w:t>Le Comité économique et social européen assure la représentation des différentes composantes à caractère économique et social de la société civile organisée. Il constitue un organe institutionnel consultatif, établi en 1957 par le traité de Rome. Grâce à sa mission de consultation, ses membres, et donc les organisations qu’ils représentent, peuvent participer au processus décisionnel de l’Union européenne.</w:t>
      </w:r>
    </w:p>
    <w:p w14:paraId="293C97E3" w14:textId="77777777" w:rsidR="00F83179" w:rsidRPr="00CB2F6C" w:rsidRDefault="00F83179" w:rsidP="00AB5D9C">
      <w:pPr>
        <w:rPr>
          <w:rFonts w:ascii="Verdana" w:hAnsi="Verdana"/>
          <w:sz w:val="18"/>
        </w:rPr>
      </w:pPr>
      <w:r>
        <w:rPr>
          <w:rFonts w:ascii="Verdana" w:hAnsi="Verdana"/>
          <w:i/>
          <w:sz w:val="16"/>
        </w:rPr>
        <w:t>__</w:t>
      </w:r>
      <w:r>
        <w:rPr>
          <w:rFonts w:ascii="Verdana" w:hAnsi="Verdana"/>
          <w:b/>
          <w:i/>
          <w:sz w:val="16"/>
        </w:rPr>
        <w:t>_____________________________________________________________________________</w:t>
      </w:r>
    </w:p>
    <w:sectPr w:rsidR="00F83179" w:rsidRPr="00CB2F6C" w:rsidSect="00A70691">
      <w:type w:val="continuous"/>
      <w:pgSz w:w="11907" w:h="16839" w:code="9"/>
      <w:pgMar w:top="425" w:right="1418" w:bottom="1418" w:left="1418" w:header="3062" w:footer="119"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4F7842" w14:textId="77777777" w:rsidR="004338BC" w:rsidRDefault="004338BC">
      <w:r>
        <w:separator/>
      </w:r>
    </w:p>
  </w:endnote>
  <w:endnote w:type="continuationSeparator" w:id="0">
    <w:p w14:paraId="07F03652" w14:textId="77777777" w:rsidR="004338BC" w:rsidRDefault="004338B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DokChampa">
    <w:altName w:val="DokChampa"/>
    <w:charset w:val="DE"/>
    <w:family w:val="swiss"/>
    <w:pitch w:val="variable"/>
    <w:sig w:usb0="83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9BAD79" w14:textId="77777777" w:rsidR="00A8496E" w:rsidRDefault="00A8496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208EF4" w14:textId="77777777" w:rsidR="00F83179" w:rsidRPr="0004715C" w:rsidRDefault="00F83179" w:rsidP="0004715C">
    <w:pPr>
      <w:spacing w:line="240" w:lineRule="auto"/>
      <w:jc w:val="center"/>
      <w:rPr>
        <w:rFonts w:ascii="Verdana" w:hAnsi="Verdana"/>
        <w:sz w:val="16"/>
        <w:szCs w:val="16"/>
      </w:rPr>
    </w:pPr>
    <w:r>
      <w:rPr>
        <w:rFonts w:ascii="Verdana" w:hAnsi="Verdana"/>
        <w:sz w:val="16"/>
      </w:rPr>
      <w:t>Rue Belliard 99 — 1040 Bruxelles — BELGIQUE</w:t>
    </w:r>
  </w:p>
  <w:p w14:paraId="7818F7A3" w14:textId="77777777" w:rsidR="00F83179" w:rsidRPr="0004715C" w:rsidRDefault="00F83179" w:rsidP="0004715C">
    <w:pPr>
      <w:spacing w:line="240" w:lineRule="auto"/>
      <w:jc w:val="center"/>
      <w:rPr>
        <w:rFonts w:ascii="Verdana" w:hAnsi="Verdana"/>
        <w:sz w:val="16"/>
        <w:szCs w:val="16"/>
      </w:rPr>
    </w:pPr>
    <w:r>
      <w:rPr>
        <w:rFonts w:ascii="Verdana" w:hAnsi="Verdana"/>
        <w:sz w:val="16"/>
      </w:rPr>
      <w:t>Tél. +32 25469406 — Fax: +32 25469764</w:t>
    </w:r>
  </w:p>
  <w:p w14:paraId="70E10F9D" w14:textId="77777777" w:rsidR="00F83179" w:rsidRDefault="00F83179" w:rsidP="0004715C">
    <w:pPr>
      <w:spacing w:line="240" w:lineRule="auto"/>
      <w:jc w:val="center"/>
      <w:rPr>
        <w:rFonts w:ascii="Verdana" w:hAnsi="Verdana"/>
        <w:sz w:val="16"/>
        <w:szCs w:val="16"/>
      </w:rPr>
    </w:pPr>
    <w:r>
      <w:rPr>
        <w:rFonts w:ascii="Verdana" w:hAnsi="Verdana"/>
        <w:sz w:val="16"/>
      </w:rPr>
      <w:t xml:space="preserve">Courriel: </w:t>
    </w:r>
    <w:hyperlink r:id="rId1" w:history="1">
      <w:r>
        <w:rPr>
          <w:rStyle w:val="Hyperlink"/>
          <w:rFonts w:ascii="Verdana" w:hAnsi="Verdana"/>
          <w:sz w:val="16"/>
        </w:rPr>
        <w:t>press@eesc.europa.eu</w:t>
      </w:r>
    </w:hyperlink>
    <w:r>
      <w:rPr>
        <w:rFonts w:ascii="Verdana" w:hAnsi="Verdana"/>
        <w:sz w:val="16"/>
      </w:rPr>
      <w:t xml:space="preserve"> — Internet: </w:t>
    </w:r>
    <w:hyperlink r:id="rId2" w:history="1">
      <w:r>
        <w:rPr>
          <w:rStyle w:val="Hyperlink"/>
          <w:rFonts w:ascii="Verdana" w:hAnsi="Verdana"/>
          <w:sz w:val="16"/>
        </w:rPr>
        <w:t>www.eesc.europa.eu</w:t>
      </w:r>
    </w:hyperlink>
  </w:p>
  <w:p w14:paraId="0520ED5B" w14:textId="77777777" w:rsidR="00F83179" w:rsidRPr="0004715C" w:rsidRDefault="00046C01" w:rsidP="00F61167">
    <w:pPr>
      <w:spacing w:line="240" w:lineRule="auto"/>
      <w:jc w:val="center"/>
      <w:rPr>
        <w:rFonts w:ascii="Verdana" w:hAnsi="Verdana"/>
        <w:sz w:val="16"/>
        <w:szCs w:val="16"/>
      </w:rPr>
    </w:pPr>
    <w:r>
      <w:rPr>
        <w:rFonts w:ascii="Verdana" w:hAnsi="Verdana"/>
        <w:sz w:val="16"/>
      </w:rPr>
      <w:t xml:space="preserve">Suivez le CESE sur </w:t>
    </w:r>
    <w:r>
      <w:rPr>
        <w:noProof/>
      </w:rPr>
      <w:drawing>
        <wp:inline distT="0" distB="0" distL="0" distR="0" wp14:anchorId="06994DCF" wp14:editId="424AC23D">
          <wp:extent cx="323850" cy="323850"/>
          <wp:effectExtent l="0" t="0" r="0" b="0"/>
          <wp:docPr id="8" name="Graphic 8">
            <a:hlinkClick xmlns:a="http://schemas.openxmlformats.org/drawingml/2006/main" r:id="rId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Graphic 8">
                    <a:hlinkClick r:id="rId3"/>
                  </pic:cNvPr>
                  <pic:cNvPicPr/>
                </pic:nvPicPr>
                <pic:blipFill>
                  <a:blip r:embed="rId4">
                    <a:extLst>
                      <a:ext uri="{96DAC541-7B7A-43D3-8B79-37D633B846F1}">
                        <asvg:svgBlip xmlns:asvg="http://schemas.microsoft.com/office/drawing/2016/SVG/main" r:embed="rId5"/>
                      </a:ext>
                    </a:extLst>
                  </a:blip>
                  <a:stretch>
                    <a:fillRect/>
                  </a:stretch>
                </pic:blipFill>
                <pic:spPr>
                  <a:xfrm>
                    <a:off x="0" y="0"/>
                    <a:ext cx="323850" cy="323850"/>
                  </a:xfrm>
                  <a:prstGeom prst="rect">
                    <a:avLst/>
                  </a:prstGeom>
                </pic:spPr>
              </pic:pic>
            </a:graphicData>
          </a:graphic>
        </wp:inline>
      </w:drawing>
    </w:r>
    <w:r>
      <w:rPr>
        <w:noProof/>
      </w:rPr>
      <w:drawing>
        <wp:inline distT="0" distB="0" distL="0" distR="0" wp14:anchorId="490A65EF" wp14:editId="2EF54CD4">
          <wp:extent cx="323850" cy="323850"/>
          <wp:effectExtent l="0" t="0" r="0" b="0"/>
          <wp:docPr id="7" name="Graphic 7">
            <a:hlinkClick xmlns:a="http://schemas.openxmlformats.org/drawingml/2006/main" r:id="rId6"/>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raphic 7">
                    <a:hlinkClick r:id="rId6"/>
                  </pic:cNvPr>
                  <pic:cNvPicPr/>
                </pic:nvPicPr>
                <pic:blipFill>
                  <a:blip r:embed="rId7">
                    <a:extLst>
                      <a:ext uri="{96DAC541-7B7A-43D3-8B79-37D633B846F1}">
                        <asvg:svgBlip xmlns:asvg="http://schemas.microsoft.com/office/drawing/2016/SVG/main" r:embed="rId8"/>
                      </a:ext>
                    </a:extLst>
                  </a:blip>
                  <a:stretch>
                    <a:fillRect/>
                  </a:stretch>
                </pic:blipFill>
                <pic:spPr>
                  <a:xfrm>
                    <a:off x="0" y="0"/>
                    <a:ext cx="323850" cy="323850"/>
                  </a:xfrm>
                  <a:prstGeom prst="rect">
                    <a:avLst/>
                  </a:prstGeom>
                </pic:spPr>
              </pic:pic>
            </a:graphicData>
          </a:graphic>
        </wp:inline>
      </w:drawing>
    </w:r>
    <w:r>
      <w:rPr>
        <w:noProof/>
      </w:rPr>
      <w:drawing>
        <wp:inline distT="0" distB="0" distL="0" distR="0" wp14:anchorId="1391340A" wp14:editId="44862100">
          <wp:extent cx="323850" cy="323850"/>
          <wp:effectExtent l="0" t="0" r="0" b="0"/>
          <wp:docPr id="3" name="Graphic 3">
            <a:hlinkClick xmlns:a="http://schemas.openxmlformats.org/drawingml/2006/main" r:id="rId9"/>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phic 3">
                    <a:hlinkClick r:id="rId9"/>
                  </pic:cNvPr>
                  <pic:cNvPicPr/>
                </pic:nvPicPr>
                <pic:blipFill>
                  <a:blip r:embed="rId10">
                    <a:extLst>
                      <a:ext uri="{96DAC541-7B7A-43D3-8B79-37D633B846F1}">
                        <asvg:svgBlip xmlns:asvg="http://schemas.microsoft.com/office/drawing/2016/SVG/main" r:embed="rId11"/>
                      </a:ext>
                    </a:extLst>
                  </a:blip>
                  <a:stretch>
                    <a:fillRect/>
                  </a:stretch>
                </pic:blipFill>
                <pic:spPr>
                  <a:xfrm>
                    <a:off x="0" y="0"/>
                    <a:ext cx="323850" cy="323850"/>
                  </a:xfrm>
                  <a:prstGeom prst="rect">
                    <a:avLst/>
                  </a:prstGeom>
                </pic:spPr>
              </pic:pic>
            </a:graphicData>
          </a:graphic>
        </wp:inline>
      </w:drawing>
    </w:r>
    <w:r>
      <w:rPr>
        <w:noProof/>
      </w:rPr>
      <w:drawing>
        <wp:inline distT="0" distB="0" distL="0" distR="0" wp14:anchorId="68ACCDC5" wp14:editId="485EF76D">
          <wp:extent cx="323850" cy="323850"/>
          <wp:effectExtent l="0" t="0" r="0" b="0"/>
          <wp:docPr id="2" name="Graphic 2">
            <a:hlinkClick xmlns:a="http://schemas.openxmlformats.org/drawingml/2006/main" r:id="rId12"/>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phic 2">
                    <a:hlinkClick r:id="rId12"/>
                  </pic:cNvPr>
                  <pic:cNvPicPr/>
                </pic:nvPicPr>
                <pic:blipFill>
                  <a:blip r:embed="rId13">
                    <a:extLst>
                      <a:ext uri="{96DAC541-7B7A-43D3-8B79-37D633B846F1}">
                        <asvg:svgBlip xmlns:asvg="http://schemas.microsoft.com/office/drawing/2016/SVG/main" r:embed="rId14"/>
                      </a:ext>
                    </a:extLst>
                  </a:blip>
                  <a:stretch>
                    <a:fillRect/>
                  </a:stretch>
                </pic:blipFill>
                <pic:spPr>
                  <a:xfrm>
                    <a:off x="0" y="0"/>
                    <a:ext cx="323850" cy="323850"/>
                  </a:xfrm>
                  <a:prstGeom prst="rect">
                    <a:avLst/>
                  </a:prstGeom>
                </pic:spPr>
              </pic:pic>
            </a:graphicData>
          </a:graphic>
        </wp:inline>
      </w:drawing>
    </w:r>
    <w:r>
      <w:rPr>
        <w:noProof/>
      </w:rPr>
      <w:drawing>
        <wp:inline distT="0" distB="0" distL="0" distR="0" wp14:anchorId="7E46E9E9" wp14:editId="01887D45">
          <wp:extent cx="323850" cy="323850"/>
          <wp:effectExtent l="0" t="0" r="0" b="0"/>
          <wp:docPr id="1" name="Graphic 1" descr="https://www.facebook.com/EuropeanEconomicAndSocialCommittee&#10;">
            <a:hlinkClick xmlns:a="http://schemas.openxmlformats.org/drawingml/2006/main" r:id="rId1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phic 1" descr="https://www.facebook.com/EuropeanEconomicAndSocialCommittee&#10;">
                    <a:hlinkClick r:id="rId15"/>
                  </pic:cNvPr>
                  <pic:cNvPicPr/>
                </pic:nvPicPr>
                <pic:blipFill>
                  <a:blip r:embed="rId16">
                    <a:extLst>
                      <a:ext uri="{96DAC541-7B7A-43D3-8B79-37D633B846F1}">
                        <asvg:svgBlip xmlns:asvg="http://schemas.microsoft.com/office/drawing/2016/SVG/main" r:embed="rId17"/>
                      </a:ext>
                    </a:extLst>
                  </a:blip>
                  <a:stretch>
                    <a:fillRect/>
                  </a:stretch>
                </pic:blipFill>
                <pic:spPr>
                  <a:xfrm>
                    <a:off x="0" y="0"/>
                    <a:ext cx="323850" cy="323850"/>
                  </a:xfrm>
                  <a:prstGeom prst="rect">
                    <a:avLst/>
                  </a:prstGeom>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ADC9FF" w14:textId="77777777" w:rsidR="00A8496E" w:rsidRDefault="00A8496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FE82FB" w14:textId="77777777" w:rsidR="004338BC" w:rsidRDefault="004338BC">
      <w:r>
        <w:separator/>
      </w:r>
    </w:p>
  </w:footnote>
  <w:footnote w:type="continuationSeparator" w:id="0">
    <w:p w14:paraId="670B8BA2" w14:textId="77777777" w:rsidR="004338BC" w:rsidRDefault="004338B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D70329" w14:textId="77777777" w:rsidR="00A8496E" w:rsidRDefault="00A8496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FDAD56" w14:textId="77777777" w:rsidR="00A8496E" w:rsidRDefault="00A8496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720C84" w14:textId="77777777" w:rsidR="00A8496E" w:rsidRDefault="00A8496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8DA679E8"/>
    <w:lvl w:ilvl="0">
      <w:start w:val="1"/>
      <w:numFmt w:val="decimal"/>
      <w:pStyle w:val="Heading1"/>
      <w:lvlText w:val="%1."/>
      <w:legacy w:legacy="1" w:legacySpace="0" w:legacyIndent="0"/>
      <w:lvlJc w:val="left"/>
      <w:rPr>
        <w:rFonts w:cs="Times New Roman"/>
      </w:rPr>
    </w:lvl>
    <w:lvl w:ilvl="1">
      <w:start w:val="1"/>
      <w:numFmt w:val="decimal"/>
      <w:pStyle w:val="Heading2"/>
      <w:lvlText w:val="%1.%2"/>
      <w:legacy w:legacy="1" w:legacySpace="144" w:legacyIndent="0"/>
      <w:lvlJc w:val="left"/>
      <w:rPr>
        <w:rFonts w:cs="Times New Roman"/>
      </w:rPr>
    </w:lvl>
    <w:lvl w:ilvl="2">
      <w:start w:val="1"/>
      <w:numFmt w:val="decimal"/>
      <w:pStyle w:val="Heading3"/>
      <w:lvlText w:val="%1.%2.%3"/>
      <w:legacy w:legacy="1" w:legacySpace="144" w:legacyIndent="0"/>
      <w:lvlJc w:val="left"/>
      <w:rPr>
        <w:rFonts w:cs="Times New Roman"/>
      </w:rPr>
    </w:lvl>
    <w:lvl w:ilvl="3">
      <w:start w:val="1"/>
      <w:numFmt w:val="decimal"/>
      <w:pStyle w:val="Heading4"/>
      <w:lvlText w:val="%1.%2.%3.%4"/>
      <w:legacy w:legacy="1" w:legacySpace="144" w:legacyIndent="0"/>
      <w:lvlJc w:val="left"/>
      <w:rPr>
        <w:rFonts w:cs="Times New Roman"/>
      </w:rPr>
    </w:lvl>
    <w:lvl w:ilvl="4">
      <w:start w:val="1"/>
      <w:numFmt w:val="decimal"/>
      <w:pStyle w:val="Heading5"/>
      <w:lvlText w:val="%1.%2.%3.%4.%5"/>
      <w:legacy w:legacy="1" w:legacySpace="144" w:legacyIndent="0"/>
      <w:lvlJc w:val="left"/>
      <w:rPr>
        <w:rFonts w:cs="Times New Roman"/>
      </w:rPr>
    </w:lvl>
    <w:lvl w:ilvl="5">
      <w:start w:val="1"/>
      <w:numFmt w:val="decimal"/>
      <w:pStyle w:val="Heading6"/>
      <w:lvlText w:val="%1.%2.%3.%4.%5.%6"/>
      <w:legacy w:legacy="1" w:legacySpace="144" w:legacyIndent="0"/>
      <w:lvlJc w:val="left"/>
      <w:rPr>
        <w:rFonts w:cs="Times New Roman"/>
      </w:rPr>
    </w:lvl>
    <w:lvl w:ilvl="6">
      <w:start w:val="1"/>
      <w:numFmt w:val="decimal"/>
      <w:pStyle w:val="Heading7"/>
      <w:lvlText w:val="%1.%2.%3.%4.%5.%6.%7"/>
      <w:legacy w:legacy="1" w:legacySpace="144" w:legacyIndent="0"/>
      <w:lvlJc w:val="left"/>
      <w:rPr>
        <w:rFonts w:cs="Times New Roman"/>
      </w:rPr>
    </w:lvl>
    <w:lvl w:ilvl="7">
      <w:start w:val="1"/>
      <w:numFmt w:val="decimal"/>
      <w:pStyle w:val="Heading8"/>
      <w:lvlText w:val="%1.%2.%3.%4.%5.%6.%7.%8"/>
      <w:legacy w:legacy="1" w:legacySpace="144" w:legacyIndent="0"/>
      <w:lvlJc w:val="left"/>
      <w:rPr>
        <w:rFonts w:cs="Times New Roman"/>
      </w:rPr>
    </w:lvl>
    <w:lvl w:ilvl="8">
      <w:start w:val="1"/>
      <w:numFmt w:val="decimal"/>
      <w:pStyle w:val="Heading9"/>
      <w:lvlText w:val="%1.%2.%3.%4.%5.%6.%7.%8.%9"/>
      <w:legacy w:legacy="1" w:legacySpace="144" w:legacyIndent="0"/>
      <w:lvlJc w:val="left"/>
      <w:rPr>
        <w:rFonts w:cs="Times New Roman"/>
      </w:rPr>
    </w:lvl>
  </w:abstractNum>
  <w:abstractNum w:abstractNumId="1" w15:restartNumberingAfterBreak="0">
    <w:nsid w:val="11C30A16"/>
    <w:multiLevelType w:val="hybridMultilevel"/>
    <w:tmpl w:val="1D244A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27708B7"/>
    <w:multiLevelType w:val="multilevel"/>
    <w:tmpl w:val="FA30A8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2B87209C"/>
    <w:multiLevelType w:val="multilevel"/>
    <w:tmpl w:val="947287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37725C48"/>
    <w:multiLevelType w:val="hybridMultilevel"/>
    <w:tmpl w:val="FF60C2D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 w15:restartNumberingAfterBreak="0">
    <w:nsid w:val="4E51513D"/>
    <w:multiLevelType w:val="hybridMultilevel"/>
    <w:tmpl w:val="B7748F5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 w15:restartNumberingAfterBreak="0">
    <w:nsid w:val="585A4D90"/>
    <w:multiLevelType w:val="hybridMultilevel"/>
    <w:tmpl w:val="A8BA9AE4"/>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16cid:durableId="321203719">
    <w:abstractNumId w:val="0"/>
  </w:num>
  <w:num w:numId="2" w16cid:durableId="1272280695">
    <w:abstractNumId w:val="4"/>
  </w:num>
  <w:num w:numId="3" w16cid:durableId="1074087851">
    <w:abstractNumId w:val="6"/>
  </w:num>
  <w:num w:numId="4" w16cid:durableId="1158379050">
    <w:abstractNumId w:val="5"/>
  </w:num>
  <w:num w:numId="5" w16cid:durableId="1693453129">
    <w:abstractNumId w:val="2"/>
  </w:num>
  <w:num w:numId="6" w16cid:durableId="632180712">
    <w:abstractNumId w:val="3"/>
  </w:num>
  <w:num w:numId="7" w16cid:durableId="2083477391">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PersonalInformation/>
  <w:proofState w:spelling="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720"/>
  <w:hyphenationZone w:val="425"/>
  <w:drawingGridHorizontalSpacing w:val="110"/>
  <w:drawingGridVerticalSpacing w:val="299"/>
  <w:displayHorizontalDrawingGridEvery w:val="2"/>
  <w:displayVerticalDrawingGridEvery w:val="0"/>
  <w:noPunctuationKerning/>
  <w:characterSpacingControl w:val="doNotCompress"/>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B36F5"/>
    <w:rsid w:val="00000BF5"/>
    <w:rsid w:val="00002706"/>
    <w:rsid w:val="00023F9C"/>
    <w:rsid w:val="000277B4"/>
    <w:rsid w:val="00041E31"/>
    <w:rsid w:val="000440D3"/>
    <w:rsid w:val="00045128"/>
    <w:rsid w:val="00046C01"/>
    <w:rsid w:val="00046C51"/>
    <w:rsid w:val="0004715C"/>
    <w:rsid w:val="000508D0"/>
    <w:rsid w:val="00065921"/>
    <w:rsid w:val="00067F21"/>
    <w:rsid w:val="0007055E"/>
    <w:rsid w:val="00071F79"/>
    <w:rsid w:val="00092D16"/>
    <w:rsid w:val="000B4413"/>
    <w:rsid w:val="000D06C7"/>
    <w:rsid w:val="000D3FE0"/>
    <w:rsid w:val="000E657D"/>
    <w:rsid w:val="000F2AD2"/>
    <w:rsid w:val="000F629A"/>
    <w:rsid w:val="000F6D61"/>
    <w:rsid w:val="00100731"/>
    <w:rsid w:val="00104DFA"/>
    <w:rsid w:val="00105914"/>
    <w:rsid w:val="00105E49"/>
    <w:rsid w:val="00106A30"/>
    <w:rsid w:val="00112EAE"/>
    <w:rsid w:val="00115153"/>
    <w:rsid w:val="00120CE0"/>
    <w:rsid w:val="0012641E"/>
    <w:rsid w:val="00132CB8"/>
    <w:rsid w:val="00142677"/>
    <w:rsid w:val="00146984"/>
    <w:rsid w:val="00151F40"/>
    <w:rsid w:val="001527B2"/>
    <w:rsid w:val="00155ED8"/>
    <w:rsid w:val="00172CDD"/>
    <w:rsid w:val="00177BD4"/>
    <w:rsid w:val="00177FE7"/>
    <w:rsid w:val="00185E90"/>
    <w:rsid w:val="0018613F"/>
    <w:rsid w:val="001B0569"/>
    <w:rsid w:val="001B6B11"/>
    <w:rsid w:val="001C5F46"/>
    <w:rsid w:val="001D404A"/>
    <w:rsid w:val="001D5281"/>
    <w:rsid w:val="001D64EA"/>
    <w:rsid w:val="001D73C0"/>
    <w:rsid w:val="001E62BC"/>
    <w:rsid w:val="001F0BE1"/>
    <w:rsid w:val="002150A2"/>
    <w:rsid w:val="00220030"/>
    <w:rsid w:val="00227A31"/>
    <w:rsid w:val="002349A2"/>
    <w:rsid w:val="0023622D"/>
    <w:rsid w:val="0023776A"/>
    <w:rsid w:val="00253452"/>
    <w:rsid w:val="0026528E"/>
    <w:rsid w:val="0026646E"/>
    <w:rsid w:val="002734F3"/>
    <w:rsid w:val="00274D99"/>
    <w:rsid w:val="00275154"/>
    <w:rsid w:val="002810CA"/>
    <w:rsid w:val="00287387"/>
    <w:rsid w:val="002A2267"/>
    <w:rsid w:val="002B4379"/>
    <w:rsid w:val="002B6595"/>
    <w:rsid w:val="002C3970"/>
    <w:rsid w:val="002D0CCC"/>
    <w:rsid w:val="002D5709"/>
    <w:rsid w:val="002E1371"/>
    <w:rsid w:val="002E2B93"/>
    <w:rsid w:val="002E4D3E"/>
    <w:rsid w:val="002F1B62"/>
    <w:rsid w:val="002F79A3"/>
    <w:rsid w:val="00306D62"/>
    <w:rsid w:val="00321382"/>
    <w:rsid w:val="00322D65"/>
    <w:rsid w:val="00333F66"/>
    <w:rsid w:val="00337F0A"/>
    <w:rsid w:val="00347036"/>
    <w:rsid w:val="003759BE"/>
    <w:rsid w:val="00384F7A"/>
    <w:rsid w:val="0038577F"/>
    <w:rsid w:val="003872F9"/>
    <w:rsid w:val="00394D81"/>
    <w:rsid w:val="003959F5"/>
    <w:rsid w:val="003A77E7"/>
    <w:rsid w:val="003B714A"/>
    <w:rsid w:val="003C1F6B"/>
    <w:rsid w:val="003C2229"/>
    <w:rsid w:val="003C60BB"/>
    <w:rsid w:val="003D0161"/>
    <w:rsid w:val="003E4E60"/>
    <w:rsid w:val="003E76A5"/>
    <w:rsid w:val="003F3EA6"/>
    <w:rsid w:val="003F5587"/>
    <w:rsid w:val="00404E22"/>
    <w:rsid w:val="00404E43"/>
    <w:rsid w:val="00405274"/>
    <w:rsid w:val="004138F2"/>
    <w:rsid w:val="00414734"/>
    <w:rsid w:val="00415456"/>
    <w:rsid w:val="0042470A"/>
    <w:rsid w:val="00424928"/>
    <w:rsid w:val="004338BC"/>
    <w:rsid w:val="00440A8C"/>
    <w:rsid w:val="004605FD"/>
    <w:rsid w:val="004673DD"/>
    <w:rsid w:val="00474606"/>
    <w:rsid w:val="00486D46"/>
    <w:rsid w:val="004873DA"/>
    <w:rsid w:val="00494573"/>
    <w:rsid w:val="00494BBC"/>
    <w:rsid w:val="004C0408"/>
    <w:rsid w:val="004D6672"/>
    <w:rsid w:val="004E422F"/>
    <w:rsid w:val="004E536F"/>
    <w:rsid w:val="004F1011"/>
    <w:rsid w:val="004F4C5B"/>
    <w:rsid w:val="00511BE8"/>
    <w:rsid w:val="00512080"/>
    <w:rsid w:val="005134C8"/>
    <w:rsid w:val="00516128"/>
    <w:rsid w:val="005244B3"/>
    <w:rsid w:val="005270ED"/>
    <w:rsid w:val="00527D5E"/>
    <w:rsid w:val="0054731F"/>
    <w:rsid w:val="005520A7"/>
    <w:rsid w:val="00552EA9"/>
    <w:rsid w:val="005549A1"/>
    <w:rsid w:val="00556CD0"/>
    <w:rsid w:val="00560900"/>
    <w:rsid w:val="005664C6"/>
    <w:rsid w:val="00566D83"/>
    <w:rsid w:val="0056705F"/>
    <w:rsid w:val="005730BB"/>
    <w:rsid w:val="00574D18"/>
    <w:rsid w:val="00582C7E"/>
    <w:rsid w:val="005A0E46"/>
    <w:rsid w:val="005A186C"/>
    <w:rsid w:val="005A1ABE"/>
    <w:rsid w:val="005A260D"/>
    <w:rsid w:val="005A2BCF"/>
    <w:rsid w:val="005B3342"/>
    <w:rsid w:val="005C07A3"/>
    <w:rsid w:val="005C08F4"/>
    <w:rsid w:val="005C2258"/>
    <w:rsid w:val="005C43A1"/>
    <w:rsid w:val="005C46DB"/>
    <w:rsid w:val="005D3D97"/>
    <w:rsid w:val="005D4A5F"/>
    <w:rsid w:val="005D544D"/>
    <w:rsid w:val="005E2455"/>
    <w:rsid w:val="00612B3A"/>
    <w:rsid w:val="0061756E"/>
    <w:rsid w:val="00624950"/>
    <w:rsid w:val="00626C38"/>
    <w:rsid w:val="00633517"/>
    <w:rsid w:val="0063783D"/>
    <w:rsid w:val="00640604"/>
    <w:rsid w:val="00640DDB"/>
    <w:rsid w:val="00640E00"/>
    <w:rsid w:val="0064141E"/>
    <w:rsid w:val="0064298E"/>
    <w:rsid w:val="00642F54"/>
    <w:rsid w:val="006449A3"/>
    <w:rsid w:val="0065511A"/>
    <w:rsid w:val="00662EE3"/>
    <w:rsid w:val="00685FB4"/>
    <w:rsid w:val="00686EC2"/>
    <w:rsid w:val="006A0D60"/>
    <w:rsid w:val="006A1419"/>
    <w:rsid w:val="006A744F"/>
    <w:rsid w:val="006B3979"/>
    <w:rsid w:val="006B4D96"/>
    <w:rsid w:val="006B4DBE"/>
    <w:rsid w:val="006B7454"/>
    <w:rsid w:val="006C3015"/>
    <w:rsid w:val="006C3695"/>
    <w:rsid w:val="006D4623"/>
    <w:rsid w:val="006E06DC"/>
    <w:rsid w:val="006E2FE3"/>
    <w:rsid w:val="006F09FB"/>
    <w:rsid w:val="006F338B"/>
    <w:rsid w:val="006F774D"/>
    <w:rsid w:val="00702309"/>
    <w:rsid w:val="007114EC"/>
    <w:rsid w:val="0071198F"/>
    <w:rsid w:val="00712975"/>
    <w:rsid w:val="00712EA3"/>
    <w:rsid w:val="00713E86"/>
    <w:rsid w:val="00722D04"/>
    <w:rsid w:val="007245F5"/>
    <w:rsid w:val="007253F3"/>
    <w:rsid w:val="007260DE"/>
    <w:rsid w:val="007313DC"/>
    <w:rsid w:val="0073273E"/>
    <w:rsid w:val="0073691E"/>
    <w:rsid w:val="00741024"/>
    <w:rsid w:val="00742E1D"/>
    <w:rsid w:val="0074371D"/>
    <w:rsid w:val="007600CC"/>
    <w:rsid w:val="0077776D"/>
    <w:rsid w:val="0079001F"/>
    <w:rsid w:val="00795B49"/>
    <w:rsid w:val="00795F29"/>
    <w:rsid w:val="007A23CA"/>
    <w:rsid w:val="007A33E5"/>
    <w:rsid w:val="007A5486"/>
    <w:rsid w:val="007C71FD"/>
    <w:rsid w:val="007D5510"/>
    <w:rsid w:val="007D76CF"/>
    <w:rsid w:val="007E14EC"/>
    <w:rsid w:val="007E7541"/>
    <w:rsid w:val="007F6CB3"/>
    <w:rsid w:val="00807DED"/>
    <w:rsid w:val="00810F41"/>
    <w:rsid w:val="008133EA"/>
    <w:rsid w:val="008141F8"/>
    <w:rsid w:val="0081463C"/>
    <w:rsid w:val="00816631"/>
    <w:rsid w:val="00826961"/>
    <w:rsid w:val="00837248"/>
    <w:rsid w:val="00837609"/>
    <w:rsid w:val="00837B82"/>
    <w:rsid w:val="00837D5E"/>
    <w:rsid w:val="00841166"/>
    <w:rsid w:val="008412F6"/>
    <w:rsid w:val="0084570A"/>
    <w:rsid w:val="00853D56"/>
    <w:rsid w:val="00855802"/>
    <w:rsid w:val="00874A65"/>
    <w:rsid w:val="008820BE"/>
    <w:rsid w:val="008850E4"/>
    <w:rsid w:val="00892A07"/>
    <w:rsid w:val="008A055C"/>
    <w:rsid w:val="008A15C7"/>
    <w:rsid w:val="008A560C"/>
    <w:rsid w:val="008C573E"/>
    <w:rsid w:val="008C6EE3"/>
    <w:rsid w:val="008D60DD"/>
    <w:rsid w:val="008E2965"/>
    <w:rsid w:val="008E3BA2"/>
    <w:rsid w:val="008E71E6"/>
    <w:rsid w:val="008F4CA5"/>
    <w:rsid w:val="00904607"/>
    <w:rsid w:val="0091356C"/>
    <w:rsid w:val="00921A9C"/>
    <w:rsid w:val="0094444D"/>
    <w:rsid w:val="009449D1"/>
    <w:rsid w:val="00944A83"/>
    <w:rsid w:val="00945B9A"/>
    <w:rsid w:val="009515C5"/>
    <w:rsid w:val="00951761"/>
    <w:rsid w:val="00955D3C"/>
    <w:rsid w:val="009572EA"/>
    <w:rsid w:val="00965AE6"/>
    <w:rsid w:val="009666A2"/>
    <w:rsid w:val="0098368F"/>
    <w:rsid w:val="00990253"/>
    <w:rsid w:val="009A012C"/>
    <w:rsid w:val="009A4C63"/>
    <w:rsid w:val="009B5126"/>
    <w:rsid w:val="009C2FCF"/>
    <w:rsid w:val="009D3245"/>
    <w:rsid w:val="009D33D1"/>
    <w:rsid w:val="009E08D8"/>
    <w:rsid w:val="009E41C4"/>
    <w:rsid w:val="009E75B7"/>
    <w:rsid w:val="00A010F0"/>
    <w:rsid w:val="00A06535"/>
    <w:rsid w:val="00A065E9"/>
    <w:rsid w:val="00A1341B"/>
    <w:rsid w:val="00A1723B"/>
    <w:rsid w:val="00A308C6"/>
    <w:rsid w:val="00A505E8"/>
    <w:rsid w:val="00A57B10"/>
    <w:rsid w:val="00A70691"/>
    <w:rsid w:val="00A74687"/>
    <w:rsid w:val="00A778B6"/>
    <w:rsid w:val="00A8496E"/>
    <w:rsid w:val="00A94AE3"/>
    <w:rsid w:val="00A96CE7"/>
    <w:rsid w:val="00AA29ED"/>
    <w:rsid w:val="00AA61D9"/>
    <w:rsid w:val="00AB1496"/>
    <w:rsid w:val="00AB5D9C"/>
    <w:rsid w:val="00AD216D"/>
    <w:rsid w:val="00AF2692"/>
    <w:rsid w:val="00B15098"/>
    <w:rsid w:val="00B162D7"/>
    <w:rsid w:val="00B2321D"/>
    <w:rsid w:val="00B239E2"/>
    <w:rsid w:val="00B26429"/>
    <w:rsid w:val="00B3271E"/>
    <w:rsid w:val="00B40FE0"/>
    <w:rsid w:val="00B42F9E"/>
    <w:rsid w:val="00B47574"/>
    <w:rsid w:val="00B512A4"/>
    <w:rsid w:val="00B514E0"/>
    <w:rsid w:val="00B5702B"/>
    <w:rsid w:val="00B66648"/>
    <w:rsid w:val="00B66DB9"/>
    <w:rsid w:val="00B710AF"/>
    <w:rsid w:val="00B75489"/>
    <w:rsid w:val="00B8166F"/>
    <w:rsid w:val="00B87297"/>
    <w:rsid w:val="00B91556"/>
    <w:rsid w:val="00B9349D"/>
    <w:rsid w:val="00B96D77"/>
    <w:rsid w:val="00BA72BC"/>
    <w:rsid w:val="00BB1A21"/>
    <w:rsid w:val="00BB36F5"/>
    <w:rsid w:val="00BC0660"/>
    <w:rsid w:val="00BD1D6F"/>
    <w:rsid w:val="00BD617C"/>
    <w:rsid w:val="00BD7293"/>
    <w:rsid w:val="00BF0E86"/>
    <w:rsid w:val="00BF6293"/>
    <w:rsid w:val="00BF6669"/>
    <w:rsid w:val="00C0652E"/>
    <w:rsid w:val="00C22A5C"/>
    <w:rsid w:val="00C33584"/>
    <w:rsid w:val="00C352F3"/>
    <w:rsid w:val="00C7168A"/>
    <w:rsid w:val="00C72B00"/>
    <w:rsid w:val="00C740E7"/>
    <w:rsid w:val="00C84F65"/>
    <w:rsid w:val="00C8634A"/>
    <w:rsid w:val="00C90739"/>
    <w:rsid w:val="00C920F4"/>
    <w:rsid w:val="00C93E55"/>
    <w:rsid w:val="00C97D1B"/>
    <w:rsid w:val="00CB17D3"/>
    <w:rsid w:val="00CB2F6C"/>
    <w:rsid w:val="00CB3D64"/>
    <w:rsid w:val="00CB5993"/>
    <w:rsid w:val="00CB68E4"/>
    <w:rsid w:val="00CC276E"/>
    <w:rsid w:val="00CD47FB"/>
    <w:rsid w:val="00CD6A47"/>
    <w:rsid w:val="00CE0255"/>
    <w:rsid w:val="00CE439D"/>
    <w:rsid w:val="00CE6DB7"/>
    <w:rsid w:val="00CF3901"/>
    <w:rsid w:val="00CF6EE3"/>
    <w:rsid w:val="00D016BE"/>
    <w:rsid w:val="00D06185"/>
    <w:rsid w:val="00D1029C"/>
    <w:rsid w:val="00D12070"/>
    <w:rsid w:val="00D212E0"/>
    <w:rsid w:val="00D33655"/>
    <w:rsid w:val="00D3767F"/>
    <w:rsid w:val="00D41605"/>
    <w:rsid w:val="00D43F9F"/>
    <w:rsid w:val="00D44F8B"/>
    <w:rsid w:val="00D450F0"/>
    <w:rsid w:val="00D56843"/>
    <w:rsid w:val="00D6369C"/>
    <w:rsid w:val="00D70036"/>
    <w:rsid w:val="00D8197C"/>
    <w:rsid w:val="00D831D3"/>
    <w:rsid w:val="00D9016E"/>
    <w:rsid w:val="00D9379D"/>
    <w:rsid w:val="00D93A09"/>
    <w:rsid w:val="00DA6993"/>
    <w:rsid w:val="00DA704C"/>
    <w:rsid w:val="00DB575B"/>
    <w:rsid w:val="00DB6FF3"/>
    <w:rsid w:val="00DC66B3"/>
    <w:rsid w:val="00DD3BAC"/>
    <w:rsid w:val="00DE0845"/>
    <w:rsid w:val="00DE26A1"/>
    <w:rsid w:val="00DE7226"/>
    <w:rsid w:val="00DE7713"/>
    <w:rsid w:val="00E00824"/>
    <w:rsid w:val="00E01BEB"/>
    <w:rsid w:val="00E02A60"/>
    <w:rsid w:val="00E179B2"/>
    <w:rsid w:val="00E27017"/>
    <w:rsid w:val="00E27081"/>
    <w:rsid w:val="00E326C0"/>
    <w:rsid w:val="00E45E91"/>
    <w:rsid w:val="00E47ED9"/>
    <w:rsid w:val="00E519C4"/>
    <w:rsid w:val="00E520E0"/>
    <w:rsid w:val="00E52A4F"/>
    <w:rsid w:val="00E91056"/>
    <w:rsid w:val="00EA22E5"/>
    <w:rsid w:val="00EB3335"/>
    <w:rsid w:val="00EC55A1"/>
    <w:rsid w:val="00ED0226"/>
    <w:rsid w:val="00ED35AF"/>
    <w:rsid w:val="00EE424A"/>
    <w:rsid w:val="00EE6566"/>
    <w:rsid w:val="00EE66AF"/>
    <w:rsid w:val="00F11D6A"/>
    <w:rsid w:val="00F135E2"/>
    <w:rsid w:val="00F17C90"/>
    <w:rsid w:val="00F268D7"/>
    <w:rsid w:val="00F27CD5"/>
    <w:rsid w:val="00F376C6"/>
    <w:rsid w:val="00F45A6F"/>
    <w:rsid w:val="00F50AB8"/>
    <w:rsid w:val="00F51000"/>
    <w:rsid w:val="00F5353A"/>
    <w:rsid w:val="00F56655"/>
    <w:rsid w:val="00F61167"/>
    <w:rsid w:val="00F70FFB"/>
    <w:rsid w:val="00F7410C"/>
    <w:rsid w:val="00F76B4C"/>
    <w:rsid w:val="00F83179"/>
    <w:rsid w:val="00F90BA1"/>
    <w:rsid w:val="00F90CFF"/>
    <w:rsid w:val="00F92DAC"/>
    <w:rsid w:val="00FA1B78"/>
    <w:rsid w:val="00FA2E14"/>
    <w:rsid w:val="00FA5559"/>
    <w:rsid w:val="00FB1F97"/>
    <w:rsid w:val="00FB4D23"/>
    <w:rsid w:val="00FD0343"/>
    <w:rsid w:val="00FD794D"/>
    <w:rsid w:val="00FE2A0A"/>
    <w:rsid w:val="00FF4788"/>
  </w:rsids>
  <m:mathPr>
    <m:mathFont m:val="Cambria Math"/>
    <m:brkBin m:val="before"/>
    <m:brkBinSub m:val="--"/>
    <m:smallFrac m:val="0"/>
    <m:dispDef/>
    <m:lMargin m:val="0"/>
    <m:rMargin m:val="0"/>
    <m:defJc m:val="centerGroup"/>
    <m:wrapIndent m:val="1440"/>
    <m:intLim m:val="subSup"/>
    <m:naryLim m:val="undOvr"/>
  </m:mathPr>
  <w:themeFontLang w:val="fr-BE" w:bidi="lo-L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CAEBB4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fr-FR" w:eastAsia="fr-BE"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61167"/>
    <w:pPr>
      <w:overflowPunct w:val="0"/>
      <w:autoSpaceDE w:val="0"/>
      <w:autoSpaceDN w:val="0"/>
      <w:adjustRightInd w:val="0"/>
      <w:spacing w:line="288" w:lineRule="auto"/>
      <w:jc w:val="both"/>
      <w:textAlignment w:val="baseline"/>
    </w:pPr>
    <w:rPr>
      <w:sz w:val="22"/>
      <w:lang w:eastAsia="en-US"/>
    </w:rPr>
  </w:style>
  <w:style w:type="paragraph" w:styleId="Heading1">
    <w:name w:val="heading 1"/>
    <w:basedOn w:val="Normal"/>
    <w:next w:val="Normal"/>
    <w:link w:val="Heading1Char"/>
    <w:uiPriority w:val="9"/>
    <w:qFormat/>
    <w:rsid w:val="00F61167"/>
    <w:pPr>
      <w:numPr>
        <w:numId w:val="1"/>
      </w:numPr>
      <w:ind w:left="720" w:hanging="720"/>
      <w:outlineLvl w:val="0"/>
    </w:pPr>
    <w:rPr>
      <w:kern w:val="28"/>
    </w:rPr>
  </w:style>
  <w:style w:type="paragraph" w:styleId="Heading2">
    <w:name w:val="heading 2"/>
    <w:basedOn w:val="Normal"/>
    <w:next w:val="Normal"/>
    <w:link w:val="Heading2Char"/>
    <w:uiPriority w:val="9"/>
    <w:qFormat/>
    <w:rsid w:val="00F61167"/>
    <w:pPr>
      <w:numPr>
        <w:ilvl w:val="1"/>
        <w:numId w:val="1"/>
      </w:numPr>
      <w:ind w:left="720" w:hanging="720"/>
      <w:outlineLvl w:val="1"/>
    </w:pPr>
  </w:style>
  <w:style w:type="paragraph" w:styleId="Heading3">
    <w:name w:val="heading 3"/>
    <w:basedOn w:val="Normal"/>
    <w:next w:val="Normal"/>
    <w:link w:val="Heading3Char"/>
    <w:uiPriority w:val="9"/>
    <w:qFormat/>
    <w:rsid w:val="00F61167"/>
    <w:pPr>
      <w:numPr>
        <w:ilvl w:val="2"/>
        <w:numId w:val="1"/>
      </w:numPr>
      <w:ind w:left="720" w:hanging="720"/>
      <w:outlineLvl w:val="2"/>
    </w:pPr>
  </w:style>
  <w:style w:type="paragraph" w:styleId="Heading4">
    <w:name w:val="heading 4"/>
    <w:basedOn w:val="Normal"/>
    <w:next w:val="Normal"/>
    <w:link w:val="Heading4Char"/>
    <w:uiPriority w:val="9"/>
    <w:qFormat/>
    <w:rsid w:val="00F61167"/>
    <w:pPr>
      <w:numPr>
        <w:ilvl w:val="3"/>
        <w:numId w:val="1"/>
      </w:numPr>
      <w:ind w:left="720" w:hanging="720"/>
      <w:outlineLvl w:val="3"/>
    </w:pPr>
  </w:style>
  <w:style w:type="paragraph" w:styleId="Heading5">
    <w:name w:val="heading 5"/>
    <w:basedOn w:val="Normal"/>
    <w:next w:val="Normal"/>
    <w:link w:val="Heading5Char"/>
    <w:uiPriority w:val="9"/>
    <w:qFormat/>
    <w:rsid w:val="00F61167"/>
    <w:pPr>
      <w:numPr>
        <w:ilvl w:val="4"/>
        <w:numId w:val="1"/>
      </w:numPr>
      <w:ind w:left="720" w:hanging="720"/>
      <w:outlineLvl w:val="4"/>
    </w:pPr>
  </w:style>
  <w:style w:type="paragraph" w:styleId="Heading6">
    <w:name w:val="heading 6"/>
    <w:basedOn w:val="Normal"/>
    <w:next w:val="Normal"/>
    <w:link w:val="Heading6Char"/>
    <w:uiPriority w:val="9"/>
    <w:qFormat/>
    <w:rsid w:val="00F61167"/>
    <w:pPr>
      <w:numPr>
        <w:ilvl w:val="5"/>
        <w:numId w:val="1"/>
      </w:numPr>
      <w:ind w:left="720" w:hanging="720"/>
      <w:outlineLvl w:val="5"/>
    </w:pPr>
  </w:style>
  <w:style w:type="paragraph" w:styleId="Heading7">
    <w:name w:val="heading 7"/>
    <w:basedOn w:val="Normal"/>
    <w:next w:val="Normal"/>
    <w:link w:val="Heading7Char"/>
    <w:uiPriority w:val="9"/>
    <w:qFormat/>
    <w:rsid w:val="00F61167"/>
    <w:pPr>
      <w:numPr>
        <w:ilvl w:val="6"/>
        <w:numId w:val="1"/>
      </w:numPr>
      <w:ind w:left="720" w:hanging="720"/>
      <w:outlineLvl w:val="6"/>
    </w:pPr>
  </w:style>
  <w:style w:type="paragraph" w:styleId="Heading8">
    <w:name w:val="heading 8"/>
    <w:basedOn w:val="Normal"/>
    <w:next w:val="Normal"/>
    <w:link w:val="Heading8Char"/>
    <w:uiPriority w:val="9"/>
    <w:qFormat/>
    <w:rsid w:val="00F61167"/>
    <w:pPr>
      <w:numPr>
        <w:ilvl w:val="7"/>
        <w:numId w:val="1"/>
      </w:numPr>
      <w:ind w:left="720" w:hanging="720"/>
      <w:outlineLvl w:val="7"/>
    </w:pPr>
  </w:style>
  <w:style w:type="paragraph" w:styleId="Heading9">
    <w:name w:val="heading 9"/>
    <w:basedOn w:val="Normal"/>
    <w:next w:val="Normal"/>
    <w:link w:val="Heading9Char"/>
    <w:uiPriority w:val="9"/>
    <w:qFormat/>
    <w:rsid w:val="00F61167"/>
    <w:pPr>
      <w:numPr>
        <w:ilvl w:val="8"/>
        <w:numId w:val="1"/>
      </w:numPr>
      <w:ind w:left="720" w:hanging="72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374F9"/>
    <w:rPr>
      <w:rFonts w:asciiTheme="majorHAnsi" w:eastAsiaTheme="majorEastAsia" w:hAnsiTheme="majorHAnsi" w:cstheme="majorBidi"/>
      <w:b/>
      <w:bCs/>
      <w:color w:val="365F91" w:themeColor="accent1" w:themeShade="BF"/>
      <w:sz w:val="28"/>
      <w:szCs w:val="28"/>
      <w:lang w:val="fr-FR" w:eastAsia="en-US"/>
    </w:rPr>
  </w:style>
  <w:style w:type="character" w:customStyle="1" w:styleId="Heading2Char">
    <w:name w:val="Heading 2 Char"/>
    <w:basedOn w:val="DefaultParagraphFont"/>
    <w:link w:val="Heading2"/>
    <w:uiPriority w:val="9"/>
    <w:semiHidden/>
    <w:rsid w:val="001374F9"/>
    <w:rPr>
      <w:rFonts w:asciiTheme="majorHAnsi" w:eastAsiaTheme="majorEastAsia" w:hAnsiTheme="majorHAnsi" w:cstheme="majorBidi"/>
      <w:b/>
      <w:bCs/>
      <w:color w:val="4F81BD" w:themeColor="accent1"/>
      <w:sz w:val="26"/>
      <w:szCs w:val="26"/>
      <w:lang w:val="fr-FR" w:eastAsia="en-US"/>
    </w:rPr>
  </w:style>
  <w:style w:type="character" w:customStyle="1" w:styleId="Heading3Char">
    <w:name w:val="Heading 3 Char"/>
    <w:basedOn w:val="DefaultParagraphFont"/>
    <w:link w:val="Heading3"/>
    <w:uiPriority w:val="9"/>
    <w:semiHidden/>
    <w:rsid w:val="001374F9"/>
    <w:rPr>
      <w:rFonts w:asciiTheme="majorHAnsi" w:eastAsiaTheme="majorEastAsia" w:hAnsiTheme="majorHAnsi" w:cstheme="majorBidi"/>
      <w:b/>
      <w:bCs/>
      <w:color w:val="4F81BD" w:themeColor="accent1"/>
      <w:sz w:val="22"/>
      <w:lang w:val="fr-FR" w:eastAsia="en-US"/>
    </w:rPr>
  </w:style>
  <w:style w:type="character" w:customStyle="1" w:styleId="Heading4Char">
    <w:name w:val="Heading 4 Char"/>
    <w:basedOn w:val="DefaultParagraphFont"/>
    <w:link w:val="Heading4"/>
    <w:uiPriority w:val="9"/>
    <w:semiHidden/>
    <w:rsid w:val="001374F9"/>
    <w:rPr>
      <w:rFonts w:asciiTheme="majorHAnsi" w:eastAsiaTheme="majorEastAsia" w:hAnsiTheme="majorHAnsi" w:cstheme="majorBidi"/>
      <w:b/>
      <w:bCs/>
      <w:i/>
      <w:iCs/>
      <w:color w:val="4F81BD" w:themeColor="accent1"/>
      <w:sz w:val="22"/>
      <w:lang w:val="fr-FR" w:eastAsia="en-US"/>
    </w:rPr>
  </w:style>
  <w:style w:type="character" w:customStyle="1" w:styleId="Heading5Char">
    <w:name w:val="Heading 5 Char"/>
    <w:basedOn w:val="DefaultParagraphFont"/>
    <w:link w:val="Heading5"/>
    <w:uiPriority w:val="9"/>
    <w:semiHidden/>
    <w:rsid w:val="001374F9"/>
    <w:rPr>
      <w:rFonts w:asciiTheme="majorHAnsi" w:eastAsiaTheme="majorEastAsia" w:hAnsiTheme="majorHAnsi" w:cstheme="majorBidi"/>
      <w:color w:val="243F60" w:themeColor="accent1" w:themeShade="7F"/>
      <w:sz w:val="22"/>
      <w:lang w:val="fr-FR" w:eastAsia="en-US"/>
    </w:rPr>
  </w:style>
  <w:style w:type="character" w:customStyle="1" w:styleId="Heading6Char">
    <w:name w:val="Heading 6 Char"/>
    <w:basedOn w:val="DefaultParagraphFont"/>
    <w:link w:val="Heading6"/>
    <w:uiPriority w:val="9"/>
    <w:semiHidden/>
    <w:rsid w:val="001374F9"/>
    <w:rPr>
      <w:rFonts w:asciiTheme="majorHAnsi" w:eastAsiaTheme="majorEastAsia" w:hAnsiTheme="majorHAnsi" w:cstheme="majorBidi"/>
      <w:i/>
      <w:iCs/>
      <w:color w:val="243F60" w:themeColor="accent1" w:themeShade="7F"/>
      <w:sz w:val="22"/>
      <w:lang w:val="fr-FR" w:eastAsia="en-US"/>
    </w:rPr>
  </w:style>
  <w:style w:type="character" w:customStyle="1" w:styleId="Heading7Char">
    <w:name w:val="Heading 7 Char"/>
    <w:basedOn w:val="DefaultParagraphFont"/>
    <w:link w:val="Heading7"/>
    <w:uiPriority w:val="9"/>
    <w:semiHidden/>
    <w:rsid w:val="001374F9"/>
    <w:rPr>
      <w:rFonts w:asciiTheme="majorHAnsi" w:eastAsiaTheme="majorEastAsia" w:hAnsiTheme="majorHAnsi" w:cstheme="majorBidi"/>
      <w:i/>
      <w:iCs/>
      <w:color w:val="404040" w:themeColor="text1" w:themeTint="BF"/>
      <w:sz w:val="22"/>
      <w:lang w:val="fr-FR" w:eastAsia="en-US"/>
    </w:rPr>
  </w:style>
  <w:style w:type="character" w:customStyle="1" w:styleId="Heading8Char">
    <w:name w:val="Heading 8 Char"/>
    <w:basedOn w:val="DefaultParagraphFont"/>
    <w:link w:val="Heading8"/>
    <w:uiPriority w:val="9"/>
    <w:semiHidden/>
    <w:rsid w:val="001374F9"/>
    <w:rPr>
      <w:rFonts w:asciiTheme="majorHAnsi" w:eastAsiaTheme="majorEastAsia" w:hAnsiTheme="majorHAnsi" w:cstheme="majorBidi"/>
      <w:color w:val="404040" w:themeColor="text1" w:themeTint="BF"/>
      <w:lang w:val="fr-FR" w:eastAsia="en-US"/>
    </w:rPr>
  </w:style>
  <w:style w:type="character" w:customStyle="1" w:styleId="Heading9Char">
    <w:name w:val="Heading 9 Char"/>
    <w:basedOn w:val="DefaultParagraphFont"/>
    <w:link w:val="Heading9"/>
    <w:uiPriority w:val="9"/>
    <w:semiHidden/>
    <w:rsid w:val="001374F9"/>
    <w:rPr>
      <w:rFonts w:asciiTheme="majorHAnsi" w:eastAsiaTheme="majorEastAsia" w:hAnsiTheme="majorHAnsi" w:cstheme="majorBidi"/>
      <w:i/>
      <w:iCs/>
      <w:color w:val="404040" w:themeColor="text1" w:themeTint="BF"/>
      <w:lang w:val="fr-FR" w:eastAsia="en-US"/>
    </w:rPr>
  </w:style>
  <w:style w:type="paragraph" w:styleId="Footer">
    <w:name w:val="footer"/>
    <w:basedOn w:val="Normal"/>
    <w:link w:val="FooterChar"/>
    <w:uiPriority w:val="99"/>
    <w:rsid w:val="00F61167"/>
  </w:style>
  <w:style w:type="character" w:customStyle="1" w:styleId="FooterChar">
    <w:name w:val="Footer Char"/>
    <w:basedOn w:val="DefaultParagraphFont"/>
    <w:link w:val="Footer"/>
    <w:uiPriority w:val="99"/>
    <w:semiHidden/>
    <w:rsid w:val="001374F9"/>
    <w:rPr>
      <w:sz w:val="22"/>
      <w:lang w:val="fr-FR" w:eastAsia="en-US"/>
    </w:rPr>
  </w:style>
  <w:style w:type="paragraph" w:styleId="FootnoteText">
    <w:name w:val="footnote text"/>
    <w:basedOn w:val="Normal"/>
    <w:link w:val="FootnoteTextChar"/>
    <w:uiPriority w:val="99"/>
    <w:rsid w:val="00F61167"/>
    <w:pPr>
      <w:keepLines/>
      <w:spacing w:after="60" w:line="240" w:lineRule="auto"/>
      <w:ind w:left="720" w:hanging="720"/>
    </w:pPr>
    <w:rPr>
      <w:sz w:val="16"/>
    </w:rPr>
  </w:style>
  <w:style w:type="character" w:customStyle="1" w:styleId="FootnoteTextChar">
    <w:name w:val="Footnote Text Char"/>
    <w:basedOn w:val="DefaultParagraphFont"/>
    <w:link w:val="FootnoteText"/>
    <w:uiPriority w:val="99"/>
    <w:semiHidden/>
    <w:rsid w:val="001374F9"/>
    <w:rPr>
      <w:lang w:val="fr-FR" w:eastAsia="en-US"/>
    </w:rPr>
  </w:style>
  <w:style w:type="paragraph" w:styleId="Header">
    <w:name w:val="header"/>
    <w:basedOn w:val="Normal"/>
    <w:link w:val="HeaderChar"/>
    <w:uiPriority w:val="99"/>
    <w:rsid w:val="00F61167"/>
  </w:style>
  <w:style w:type="character" w:customStyle="1" w:styleId="HeaderChar">
    <w:name w:val="Header Char"/>
    <w:basedOn w:val="DefaultParagraphFont"/>
    <w:link w:val="Header"/>
    <w:uiPriority w:val="99"/>
    <w:semiHidden/>
    <w:rsid w:val="001374F9"/>
    <w:rPr>
      <w:sz w:val="22"/>
      <w:lang w:val="fr-FR" w:eastAsia="en-US"/>
    </w:rPr>
  </w:style>
  <w:style w:type="paragraph" w:customStyle="1" w:styleId="quotes">
    <w:name w:val="quotes"/>
    <w:basedOn w:val="Normal"/>
    <w:next w:val="Normal"/>
    <w:rsid w:val="00F61167"/>
    <w:pPr>
      <w:ind w:left="720"/>
    </w:pPr>
    <w:rPr>
      <w:i/>
    </w:rPr>
  </w:style>
  <w:style w:type="character" w:styleId="FootnoteReference">
    <w:name w:val="footnote reference"/>
    <w:basedOn w:val="DefaultParagraphFont"/>
    <w:uiPriority w:val="99"/>
    <w:semiHidden/>
    <w:rsid w:val="00F61167"/>
    <w:rPr>
      <w:sz w:val="24"/>
      <w:vertAlign w:val="superscript"/>
    </w:rPr>
  </w:style>
  <w:style w:type="character" w:styleId="Hyperlink">
    <w:name w:val="Hyperlink"/>
    <w:basedOn w:val="DefaultParagraphFont"/>
    <w:uiPriority w:val="99"/>
    <w:rPr>
      <w:color w:val="0000FF"/>
      <w:u w:val="single"/>
    </w:rPr>
  </w:style>
  <w:style w:type="character" w:styleId="FollowedHyperlink">
    <w:name w:val="FollowedHyperlink"/>
    <w:basedOn w:val="DefaultParagraphFont"/>
    <w:uiPriority w:val="99"/>
    <w:rPr>
      <w:color w:val="800080"/>
      <w:u w:val="single"/>
    </w:rPr>
  </w:style>
  <w:style w:type="paragraph" w:styleId="BalloonText">
    <w:name w:val="Balloon Text"/>
    <w:basedOn w:val="Normal"/>
    <w:link w:val="BalloonTextChar"/>
    <w:rsid w:val="00B710AF"/>
    <w:pPr>
      <w:spacing w:line="240" w:lineRule="auto"/>
    </w:pPr>
    <w:rPr>
      <w:rFonts w:ascii="Tahoma" w:hAnsi="Tahoma" w:cs="Tahoma"/>
      <w:sz w:val="16"/>
      <w:szCs w:val="16"/>
    </w:rPr>
  </w:style>
  <w:style w:type="character" w:customStyle="1" w:styleId="BalloonTextChar">
    <w:name w:val="Balloon Text Char"/>
    <w:basedOn w:val="DefaultParagraphFont"/>
    <w:link w:val="BalloonText"/>
    <w:rsid w:val="00B710AF"/>
    <w:rPr>
      <w:rFonts w:ascii="Tahoma" w:hAnsi="Tahoma" w:cs="Tahoma"/>
      <w:sz w:val="16"/>
      <w:szCs w:val="16"/>
      <w:lang w:val="fr-FR" w:eastAsia="en-US"/>
    </w:rPr>
  </w:style>
  <w:style w:type="table" w:styleId="TableGrid">
    <w:name w:val="Table Grid"/>
    <w:basedOn w:val="TableNormal"/>
    <w:uiPriority w:val="59"/>
    <w:rsid w:val="00BD7293"/>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5C07A3"/>
    <w:pPr>
      <w:ind w:left="720"/>
      <w:contextualSpacing/>
    </w:pPr>
  </w:style>
  <w:style w:type="character" w:styleId="CommentReference">
    <w:name w:val="annotation reference"/>
    <w:basedOn w:val="DefaultParagraphFont"/>
    <w:semiHidden/>
    <w:unhideWhenUsed/>
    <w:rsid w:val="0073691E"/>
    <w:rPr>
      <w:sz w:val="16"/>
      <w:szCs w:val="16"/>
    </w:rPr>
  </w:style>
  <w:style w:type="paragraph" w:styleId="CommentText">
    <w:name w:val="annotation text"/>
    <w:basedOn w:val="Normal"/>
    <w:link w:val="CommentTextChar"/>
    <w:semiHidden/>
    <w:unhideWhenUsed/>
    <w:rsid w:val="0073691E"/>
    <w:pPr>
      <w:spacing w:line="240" w:lineRule="auto"/>
    </w:pPr>
    <w:rPr>
      <w:sz w:val="20"/>
    </w:rPr>
  </w:style>
  <w:style w:type="character" w:customStyle="1" w:styleId="CommentTextChar">
    <w:name w:val="Comment Text Char"/>
    <w:basedOn w:val="DefaultParagraphFont"/>
    <w:link w:val="CommentText"/>
    <w:semiHidden/>
    <w:rsid w:val="0073691E"/>
    <w:rPr>
      <w:lang w:val="fr-FR" w:eastAsia="en-US"/>
    </w:rPr>
  </w:style>
  <w:style w:type="paragraph" w:styleId="CommentSubject">
    <w:name w:val="annotation subject"/>
    <w:basedOn w:val="CommentText"/>
    <w:next w:val="CommentText"/>
    <w:link w:val="CommentSubjectChar"/>
    <w:semiHidden/>
    <w:unhideWhenUsed/>
    <w:rsid w:val="0073691E"/>
    <w:rPr>
      <w:b/>
      <w:bCs/>
    </w:rPr>
  </w:style>
  <w:style w:type="character" w:customStyle="1" w:styleId="CommentSubjectChar">
    <w:name w:val="Comment Subject Char"/>
    <w:basedOn w:val="CommentTextChar"/>
    <w:link w:val="CommentSubject"/>
    <w:semiHidden/>
    <w:rsid w:val="0073691E"/>
    <w:rPr>
      <w:b/>
      <w:bCs/>
      <w:lang w:val="fr-FR" w:eastAsia="en-US"/>
    </w:rPr>
  </w:style>
  <w:style w:type="paragraph" w:styleId="Revision">
    <w:name w:val="Revision"/>
    <w:hidden/>
    <w:uiPriority w:val="99"/>
    <w:semiHidden/>
    <w:rsid w:val="0073691E"/>
    <w:rPr>
      <w:sz w:val="22"/>
      <w:lang w:eastAsia="en-US"/>
    </w:rPr>
  </w:style>
  <w:style w:type="character" w:customStyle="1" w:styleId="UnresolvedMention1">
    <w:name w:val="Unresolved Mention1"/>
    <w:basedOn w:val="DefaultParagraphFont"/>
    <w:uiPriority w:val="99"/>
    <w:semiHidden/>
    <w:unhideWhenUsed/>
    <w:rsid w:val="009D33D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66328406">
      <w:bodyDiv w:val="1"/>
      <w:marLeft w:val="0"/>
      <w:marRight w:val="0"/>
      <w:marTop w:val="0"/>
      <w:marBottom w:val="0"/>
      <w:divBdr>
        <w:top w:val="none" w:sz="0" w:space="0" w:color="auto"/>
        <w:left w:val="none" w:sz="0" w:space="0" w:color="auto"/>
        <w:bottom w:val="none" w:sz="0" w:space="0" w:color="auto"/>
        <w:right w:val="none" w:sz="0" w:space="0" w:color="auto"/>
      </w:divBdr>
    </w:div>
    <w:div w:id="677274054">
      <w:bodyDiv w:val="1"/>
      <w:marLeft w:val="0"/>
      <w:marRight w:val="0"/>
      <w:marTop w:val="0"/>
      <w:marBottom w:val="0"/>
      <w:divBdr>
        <w:top w:val="none" w:sz="0" w:space="0" w:color="auto"/>
        <w:left w:val="none" w:sz="0" w:space="0" w:color="auto"/>
        <w:bottom w:val="none" w:sz="0" w:space="0" w:color="auto"/>
        <w:right w:val="none" w:sz="0" w:space="0" w:color="auto"/>
      </w:divBdr>
    </w:div>
    <w:div w:id="937757973">
      <w:marLeft w:val="0"/>
      <w:marRight w:val="0"/>
      <w:marTop w:val="0"/>
      <w:marBottom w:val="0"/>
      <w:divBdr>
        <w:top w:val="none" w:sz="0" w:space="0" w:color="auto"/>
        <w:left w:val="none" w:sz="0" w:space="0" w:color="auto"/>
        <w:bottom w:val="none" w:sz="0" w:space="0" w:color="auto"/>
        <w:right w:val="none" w:sz="0" w:space="0" w:color="auto"/>
      </w:divBdr>
    </w:div>
    <w:div w:id="937757974">
      <w:marLeft w:val="0"/>
      <w:marRight w:val="0"/>
      <w:marTop w:val="0"/>
      <w:marBottom w:val="0"/>
      <w:divBdr>
        <w:top w:val="none" w:sz="0" w:space="0" w:color="auto"/>
        <w:left w:val="none" w:sz="0" w:space="0" w:color="auto"/>
        <w:bottom w:val="none" w:sz="0" w:space="0" w:color="auto"/>
        <w:right w:val="none" w:sz="0" w:space="0" w:color="auto"/>
      </w:divBdr>
    </w:div>
    <w:div w:id="1408651520">
      <w:bodyDiv w:val="1"/>
      <w:marLeft w:val="0"/>
      <w:marRight w:val="0"/>
      <w:marTop w:val="0"/>
      <w:marBottom w:val="0"/>
      <w:divBdr>
        <w:top w:val="none" w:sz="0" w:space="0" w:color="auto"/>
        <w:left w:val="none" w:sz="0" w:space="0" w:color="auto"/>
        <w:bottom w:val="none" w:sz="0" w:space="0" w:color="auto"/>
        <w:right w:val="none" w:sz="0" w:space="0" w:color="auto"/>
      </w:divBdr>
    </w:div>
    <w:div w:id="21235697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yperlink" Target="https://www.eesc.europa.eu/fr/agenda/our-events/events/europe-day-2026" TargetMode="External"/><Relationship Id="rId3" Type="http://schemas.openxmlformats.org/officeDocument/2006/relationships/customXml" Target="../customXml/item3.xml"/><Relationship Id="rId21" Type="http://schemas.openxmlformats.org/officeDocument/2006/relationships/hyperlink" Target="https://www.eesc.europa.eu/fr/our-work/publications-other-work/publications/realisations-recentes-du-cese" TargetMode="Externa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yperlink" Target="https://www.eesc.europa.eu/fr/our-work"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mailto:marco.pezzani@eesc.europa.eu" TargetMode="External"/><Relationship Id="rId10" Type="http://schemas.openxmlformats.org/officeDocument/2006/relationships/endnotes" Target="endnotes.xml"/><Relationship Id="rId19" Type="http://schemas.openxmlformats.org/officeDocument/2006/relationships/hyperlink" Target="https://www.eesc.europa.eu/fr/president/priorities/work-programme"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eesc.europa.eu/fr" TargetMode="External"/></Relationships>
</file>

<file path=word/_rels/footer2.xml.rels><?xml version="1.0" encoding="UTF-8" standalone="yes"?>
<Relationships xmlns="http://schemas.openxmlformats.org/package/2006/relationships"><Relationship Id="rId8" Type="http://schemas.openxmlformats.org/officeDocument/2006/relationships/image" Target="media/image5.svg"/><Relationship Id="rId13" Type="http://schemas.openxmlformats.org/officeDocument/2006/relationships/image" Target="media/image8.png"/><Relationship Id="rId3" Type="http://schemas.openxmlformats.org/officeDocument/2006/relationships/hyperlink" Target="https://www.youtube.com/user/EurEcoSocCommittee" TargetMode="External"/><Relationship Id="rId7" Type="http://schemas.openxmlformats.org/officeDocument/2006/relationships/image" Target="media/image4.png"/><Relationship Id="rId12" Type="http://schemas.openxmlformats.org/officeDocument/2006/relationships/hyperlink" Target="https://www.instagram.com/accounts/login/?next=/eu_civilsociety/" TargetMode="External"/><Relationship Id="rId17" Type="http://schemas.openxmlformats.org/officeDocument/2006/relationships/image" Target="media/image11.svg"/><Relationship Id="rId2" Type="http://schemas.openxmlformats.org/officeDocument/2006/relationships/hyperlink" Target="http://www.eesc.europa.eu" TargetMode="External"/><Relationship Id="rId16" Type="http://schemas.openxmlformats.org/officeDocument/2006/relationships/image" Target="media/image10.png"/><Relationship Id="rId1" Type="http://schemas.openxmlformats.org/officeDocument/2006/relationships/hyperlink" Target="mailto:press@eesc.europa.eu" TargetMode="External"/><Relationship Id="rId6" Type="http://schemas.openxmlformats.org/officeDocument/2006/relationships/hyperlink" Target="https://twitter.com/EU_EESC" TargetMode="External"/><Relationship Id="rId11" Type="http://schemas.openxmlformats.org/officeDocument/2006/relationships/image" Target="media/image7.svg"/><Relationship Id="rId5" Type="http://schemas.openxmlformats.org/officeDocument/2006/relationships/image" Target="media/image3.svg"/><Relationship Id="rId15" Type="http://schemas.openxmlformats.org/officeDocument/2006/relationships/hyperlink" Target="https://www.facebook.com/EuropeanEconomicAndSocialCommittee" TargetMode="External"/><Relationship Id="rId10" Type="http://schemas.openxmlformats.org/officeDocument/2006/relationships/image" Target="media/image6.png"/><Relationship Id="rId4" Type="http://schemas.openxmlformats.org/officeDocument/2006/relationships/image" Target="media/image2.png"/><Relationship Id="rId9" Type="http://schemas.openxmlformats.org/officeDocument/2006/relationships/hyperlink" Target="https://be.linkedin.com/company/european-economic-social-committee" TargetMode="External"/><Relationship Id="rId14" Type="http://schemas.openxmlformats.org/officeDocument/2006/relationships/image" Target="media/image9.sv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7d640e6d-779c-472f-a269-6b546787f1c9">VP3JK3XSEPRV-1795132703-1157</_dlc_DocId>
    <_dlc_DocIdUrl xmlns="7d640e6d-779c-472f-a269-6b546787f1c9">
      <Url>http://dm/eesc/2026/_layouts/15/DocIdRedir.aspx?ID=VP3JK3XSEPRV-1795132703-1157</Url>
      <Description>VP3JK3XSEPRV-1795132703-1157</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CP</TermName>
          <TermId xmlns="http://schemas.microsoft.com/office/infopath/2007/PartnerControls">de8ad211-9e8d-408b-8324-674d21bb7d18</TermId>
        </TermInfo>
      </Terms>
    </DocumentType_0>
    <Procedure xmlns="7d640e6d-779c-472f-a269-6b546787f1c9"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7d640e6d-779c-472f-a269-6b546787f1c9">2026-05-08T12:00:00+00:00</ProductionDate>
    <DocumentNumber xmlns="1819524c-29f2-4026-988c-b363cca822d9">1371</DocumentNumber>
    <FicheYear xmlns="7d640e6d-779c-472f-a269-6b546787f1c9"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7d640e6d-779c-472f-a269-6b546787f1c9">
      <Value>36</Value>
      <Value>34</Value>
      <Value>28</Value>
      <Value>23</Value>
      <Value>19</Value>
      <Value>55</Value>
      <Value>13</Value>
      <Value>49</Value>
      <Value>11</Value>
      <Value>9</Value>
      <Value>7</Value>
      <Value>43</Value>
      <Value>4</Value>
      <Value>1</Value>
      <Value>12</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FR</TermName>
          <TermId xmlns="http://schemas.microsoft.com/office/infopath/2007/PartnerControls">d2afafd3-4c81-4f60-8f52-ee33f2f54ff3</TermId>
        </TermInfo>
      </Terms>
    </DocumentLanguage_0>
    <MeetingDate xmlns="7d640e6d-779c-472f-a269-6b546787f1c9" xsi:nil="true"/>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7d640e6d-779c-472f-a269-6b546787f1c9" xsi:nil="true"/>
    <DocumentYear xmlns="7d640e6d-779c-472f-a269-6b546787f1c9">2026</DocumentYear>
    <FicheNumber xmlns="7d640e6d-779c-472f-a269-6b546787f1c9">303139</FicheNumber>
    <OriginalSender xmlns="7d640e6d-779c-472f-a269-6b546787f1c9">
      <UserInfo>
        <DisplayName>Masutti Valeria</DisplayName>
        <AccountId>1718</AccountId>
        <AccountType/>
      </UserInfo>
    </OriginalSender>
    <DocumentPart xmlns="7d640e6d-779c-472f-a269-6b546787f1c9">0</DocumentPart>
    <AdoptionDate xmlns="7d640e6d-779c-472f-a269-6b546787f1c9" xsi:nil="true"/>
    <RequestingService xmlns="7d640e6d-779c-472f-a269-6b546787f1c9">Presse</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1819524c-29f2-4026-988c-b363cca822d9" xsi:nil="true"/>
    <DossierName_0 xmlns="http://schemas.microsoft.com/sharepoint/v3/fields">
      <Terms xmlns="http://schemas.microsoft.com/office/infopath/2007/PartnerControls"/>
    </DossierName_0>
    <DocumentVersion xmlns="7d640e6d-779c-472f-a269-6b546787f1c9">1</DocumentVersion>
    <DossierNumber xmlns="7d640e6d-779c-472f-a269-6b546787f1c9"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M Document" ma:contentTypeID="0x010100EA97B91038054C99906057A708A1480A008DB70E9ED1E50D4285F2944EED0BA178" ma:contentTypeVersion="4" ma:contentTypeDescription="Defines the documents for Document Manager V2" ma:contentTypeScope="" ma:versionID="283023acf4b964714ba604722b5381ea">
  <xsd:schema xmlns:xsd="http://www.w3.org/2001/XMLSchema" xmlns:xs="http://www.w3.org/2001/XMLSchema" xmlns:p="http://schemas.microsoft.com/office/2006/metadata/properties" xmlns:ns2="7d640e6d-779c-472f-a269-6b546787f1c9" xmlns:ns3="http://schemas.microsoft.com/sharepoint/v3/fields" xmlns:ns4="1819524c-29f2-4026-988c-b363cca822d9" targetNamespace="http://schemas.microsoft.com/office/2006/metadata/properties" ma:root="true" ma:fieldsID="73fbf92d162c12cfda624dbfc784d413" ns2:_="" ns3:_="" ns4:_="">
    <xsd:import namespace="7d640e6d-779c-472f-a269-6b546787f1c9"/>
    <xsd:import namespace="http://schemas.microsoft.com/sharepoint/v3/fields"/>
    <xsd:import namespace="1819524c-29f2-4026-988c-b363cca822d9"/>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640e6d-779c-472f-a269-6b546787f1c9"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5d5f94b-50e9-4cbb-ab92-b4cc43d6d222}" ma:internalName="TaxCatchAll" ma:showField="CatchAllData"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5d5f94b-50e9-4cbb-ab92-b4cc43d6d222}" ma:internalName="TaxCatchAllLabel" ma:readOnly="true" ma:showField="CatchAllDataLabel"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19524c-29f2-4026-988c-b363cca822d9"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815827-2F25-4D07-8EDC-6EA812071B36}">
  <ds:schemaRefs>
    <ds:schemaRef ds:uri="http://schemas.microsoft.com/sharepoint/events"/>
  </ds:schemaRefs>
</ds:datastoreItem>
</file>

<file path=customXml/itemProps2.xml><?xml version="1.0" encoding="utf-8"?>
<ds:datastoreItem xmlns:ds="http://schemas.openxmlformats.org/officeDocument/2006/customXml" ds:itemID="{53D858AC-C124-413A-AD43-B260485E9A12}">
  <ds:schemaRefs>
    <ds:schemaRef ds:uri="http://schemas.microsoft.com/sharepoint/v3/contenttype/forms"/>
  </ds:schemaRefs>
</ds:datastoreItem>
</file>

<file path=customXml/itemProps3.xml><?xml version="1.0" encoding="utf-8"?>
<ds:datastoreItem xmlns:ds="http://schemas.openxmlformats.org/officeDocument/2006/customXml" ds:itemID="{A8FE0E60-AA13-47A2-8968-79D9E8C5D1AA}">
  <ds:schemaRefs>
    <ds:schemaRef ds:uri="http://schemas.microsoft.com/office/2006/metadata/properties"/>
    <ds:schemaRef ds:uri="http://schemas.microsoft.com/office/infopath/2007/PartnerControls"/>
    <ds:schemaRef ds:uri="7d640e6d-779c-472f-a269-6b546787f1c9"/>
    <ds:schemaRef ds:uri="http://schemas.microsoft.com/sharepoint/v3/fields"/>
    <ds:schemaRef ds:uri="1819524c-29f2-4026-988c-b363cca822d9"/>
  </ds:schemaRefs>
</ds:datastoreItem>
</file>

<file path=customXml/itemProps4.xml><?xml version="1.0" encoding="utf-8"?>
<ds:datastoreItem xmlns:ds="http://schemas.openxmlformats.org/officeDocument/2006/customXml" ds:itemID="{C1E2CECF-3349-4C3C-935E-AF6D8214B865}"/>
</file>

<file path=docMetadata/LabelInfo.xml><?xml version="1.0" encoding="utf-8"?>
<clbl:labelList xmlns:clbl="http://schemas.microsoft.com/office/2020/mipLabelMetadata">
  <clbl:label id="{01a4edc0-c130-4e09-bfd4-7b7de34700e6}" enabled="0" method="" siteId="{01a4edc0-c130-4e09-bfd4-7b7de34700e6}" removed="1"/>
</clbl:labelList>
</file>

<file path=docProps/app.xml><?xml version="1.0" encoding="utf-8"?>
<Properties xmlns="http://schemas.openxmlformats.org/officeDocument/2006/extended-properties" xmlns:vt="http://schemas.openxmlformats.org/officeDocument/2006/docPropsVTypes">
  <Template>Normal.dotm</Template>
  <TotalTime>5</TotalTime>
  <Pages>2</Pages>
  <Words>851</Words>
  <Characters>5235</Characters>
  <Application>Microsoft Office Word</Application>
  <DocSecurity>0</DocSecurity>
  <Lines>104</Lines>
  <Paragraphs>30</Paragraphs>
  <ScaleCrop>false</ScaleCrop>
  <HeadingPairs>
    <vt:vector size="2" baseType="variant">
      <vt:variant>
        <vt:lpstr>Title</vt:lpstr>
      </vt:variant>
      <vt:variant>
        <vt:i4>1</vt:i4>
      </vt:variant>
    </vt:vector>
  </HeadingPairs>
  <TitlesOfParts>
    <vt:vector size="1" baseType="lpstr">
      <vt:lpstr>EESC CP template updated</vt:lpstr>
    </vt:vector>
  </TitlesOfParts>
  <Manager/>
  <Company/>
  <LinksUpToDate>false</LinksUpToDate>
  <CharactersWithSpaces>6056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Journées portes ouvertes 2026: pour célébrer la Journée de l'Europe (#EuropeDay), le CESE offre une occasion unique de faire l'expérience directe de l'esprit d'engagement</dc:title>
  <dc:subject>Press release</dc:subject>
  <dc:creator/>
  <cp:keywords>EESC-2026-01371-00-00-CP-TRA-EN</cp:keywords>
  <dc:description>Rapporteur: -  Original language: - EN Date of document: - 07/05/2026 Date of meeting: -  External documents: -  Administrator responsible: - M. PEZZANI Marco</dc:description>
  <cp:lastModifiedBy/>
  <cp:revision>11</cp:revision>
  <cp:lastPrinted>2026-05-05T14:19:00Z</cp:lastPrinted>
  <dcterms:created xsi:type="dcterms:W3CDTF">2026-05-08T14:00:00Z</dcterms:created>
  <dcterms:modified xsi:type="dcterms:W3CDTF">2026-05-08T14:45:00Z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07/05/2026, 05/04/2022</vt:lpwstr>
  </property>
  <property fmtid="{D5CDD505-2E9C-101B-9397-08002B2CF9AE}" pid="4" name="Pref_Time">
    <vt:lpwstr>16:22:52, 16:28:46</vt:lpwstr>
  </property>
  <property fmtid="{D5CDD505-2E9C-101B-9397-08002B2CF9AE}" pid="5" name="Pref_User">
    <vt:lpwstr>pacup, enied</vt:lpwstr>
  </property>
  <property fmtid="{D5CDD505-2E9C-101B-9397-08002B2CF9AE}" pid="6" name="Pref_FileName">
    <vt:lpwstr>EESC-2026-01371-00-00-CP-ORI.docx, EESC-2022-01954-00-00-ADMIN-ORI.docx</vt:lpwstr>
  </property>
  <property fmtid="{D5CDD505-2E9C-101B-9397-08002B2CF9AE}" pid="7" name="ContentTypeId">
    <vt:lpwstr>0x010100EA97B91038054C99906057A708A1480A008DB70E9ED1E50D4285F2944EED0BA178</vt:lpwstr>
  </property>
  <property fmtid="{D5CDD505-2E9C-101B-9397-08002B2CF9AE}" pid="8" name="_dlc_DocIdItemGuid">
    <vt:lpwstr>05f01c60-dcf1-40eb-9509-29df54de64cf</vt:lpwstr>
  </property>
  <property fmtid="{D5CDD505-2E9C-101B-9397-08002B2CF9AE}" pid="9" name="AvailableTranslations">
    <vt:lpwstr>43;#BG|1a1b3951-7821-4e6a-85f5-5673fc08bd2c;#23;#FR|d2afafd3-4c81-4f60-8f52-ee33f2f54ff3;#36;#NL|55c6556c-b4f4-441d-9acf-c498d4f838bd;#34;#HR|2f555653-ed1a-4fe6-8362-9082d95989e5;#55;#RO|feb747a2-64cd-4299-af12-4833ddc30497;#11;#DE|f6b31e5a-26fa-4935-b661-318e46daf27e;#4;#EN|f2175f21-25d7-44a3-96da-d6a61b075e1b;#13;#IT|0774613c-01ed-4e5d-a25d-11d2388de825;#28;#PT|50ccc04a-eadd-42ae-a0cb-acaf45f812ba;#12;#ES|e7a6b05b-ae16-40c8-add9-68b64b03aeba</vt:lpwstr>
  </property>
  <property fmtid="{D5CDD505-2E9C-101B-9397-08002B2CF9AE}" pid="10" name="DocumentType_0">
    <vt:lpwstr>CP|de8ad211-9e8d-408b-8324-674d21bb7d18</vt:lpwstr>
  </property>
  <property fmtid="{D5CDD505-2E9C-101B-9397-08002B2CF9AE}" pid="11" name="DossierName_0">
    <vt:lpwstr/>
  </property>
  <property fmtid="{D5CDD505-2E9C-101B-9397-08002B2CF9AE}" pid="12" name="DocumentSource_0">
    <vt:lpwstr>EESC|422833ec-8d7e-4e65-8e4e-8bed07ffb729</vt:lpwstr>
  </property>
  <property fmtid="{D5CDD505-2E9C-101B-9397-08002B2CF9AE}" pid="13" name="DocumentNumber">
    <vt:i4>1371</vt:i4>
  </property>
  <property fmtid="{D5CDD505-2E9C-101B-9397-08002B2CF9AE}" pid="14" name="FicheYear">
    <vt:i4>2026</vt:i4>
  </property>
  <property fmtid="{D5CDD505-2E9C-101B-9397-08002B2CF9AE}" pid="15" name="DocumentVersion">
    <vt:i4>1</vt:i4>
  </property>
  <property fmtid="{D5CDD505-2E9C-101B-9397-08002B2CF9AE}" pid="16" name="DocumentStatus">
    <vt:lpwstr>9;#TRA|150d2a88-1431-44e6-a8ca-0bb753ab8672</vt:lpwstr>
  </property>
  <property fmtid="{D5CDD505-2E9C-101B-9397-08002B2CF9AE}" pid="17" name="DocumentPart">
    <vt:i4>0</vt:i4>
  </property>
  <property fmtid="{D5CDD505-2E9C-101B-9397-08002B2CF9AE}" pid="18" name="DossierName">
    <vt:lpwstr/>
  </property>
  <property fmtid="{D5CDD505-2E9C-101B-9397-08002B2CF9AE}" pid="19" name="DocumentSource">
    <vt:lpwstr>1;#EESC|422833ec-8d7e-4e65-8e4e-8bed07ffb729</vt:lpwstr>
  </property>
  <property fmtid="{D5CDD505-2E9C-101B-9397-08002B2CF9AE}" pid="20" name="DocumentType">
    <vt:lpwstr>49;#CP|de8ad211-9e8d-408b-8324-674d21bb7d18</vt:lpwstr>
  </property>
  <property fmtid="{D5CDD505-2E9C-101B-9397-08002B2CF9AE}" pid="21" name="RequestingService">
    <vt:lpwstr>Presse</vt:lpwstr>
  </property>
  <property fmtid="{D5CDD505-2E9C-101B-9397-08002B2CF9AE}" pid="22" name="Confidentiality">
    <vt:lpwstr>19;#Unrestricted|826e22d7-d029-4ec0-a450-0c28ff673572</vt:lpwstr>
  </property>
  <property fmtid="{D5CDD505-2E9C-101B-9397-08002B2CF9AE}" pid="23" name="MeetingName_0">
    <vt:lpwstr/>
  </property>
  <property fmtid="{D5CDD505-2E9C-101B-9397-08002B2CF9AE}" pid="24" name="Confidentiality_0">
    <vt:lpwstr>Unrestricted|826e22d7-d029-4ec0-a450-0c28ff673572</vt:lpwstr>
  </property>
  <property fmtid="{D5CDD505-2E9C-101B-9397-08002B2CF9AE}" pid="25" name="OriginalLanguage">
    <vt:lpwstr>4;#EN|f2175f21-25d7-44a3-96da-d6a61b075e1b</vt:lpwstr>
  </property>
  <property fmtid="{D5CDD505-2E9C-101B-9397-08002B2CF9AE}" pid="26" name="MeetingName">
    <vt:lpwstr/>
  </property>
  <property fmtid="{D5CDD505-2E9C-101B-9397-08002B2CF9AE}" pid="27" name="AvailableTranslations_0">
    <vt:lpwstr>EN|f2175f21-25d7-44a3-96da-d6a61b075e1b</vt:lpwstr>
  </property>
  <property fmtid="{D5CDD505-2E9C-101B-9397-08002B2CF9AE}" pid="28" name="DocumentStatus_0">
    <vt:lpwstr>TRA|150d2a88-1431-44e6-a8ca-0bb753ab8672</vt:lpwstr>
  </property>
  <property fmtid="{D5CDD505-2E9C-101B-9397-08002B2CF9AE}" pid="29" name="OriginalLanguage_0">
    <vt:lpwstr>EN|f2175f21-25d7-44a3-96da-d6a61b075e1b</vt:lpwstr>
  </property>
  <property fmtid="{D5CDD505-2E9C-101B-9397-08002B2CF9AE}" pid="30" name="TaxCatchAll">
    <vt:lpwstr>49;#CP|de8ad211-9e8d-408b-8324-674d21bb7d18;#9;#TRA|150d2a88-1431-44e6-a8ca-0bb753ab8672;#7;#Final|ea5e6674-7b27-4bac-b091-73adbb394efe;#4;#EN|f2175f21-25d7-44a3-96da-d6a61b075e1b;#19;#Unrestricted|826e22d7-d029-4ec0-a450-0c28ff673572;#1;#EESC|422833ec-8d7e-4e65-8e4e-8bed07ffb729</vt:lpwstr>
  </property>
  <property fmtid="{D5CDD505-2E9C-101B-9397-08002B2CF9AE}" pid="31" name="VersionStatus_0">
    <vt:lpwstr>Final|ea5e6674-7b27-4bac-b091-73adbb394efe</vt:lpwstr>
  </property>
  <property fmtid="{D5CDD505-2E9C-101B-9397-08002B2CF9AE}" pid="32" name="VersionStatus">
    <vt:lpwstr>7;#Final|ea5e6674-7b27-4bac-b091-73adbb394efe</vt:lpwstr>
  </property>
  <property fmtid="{D5CDD505-2E9C-101B-9397-08002B2CF9AE}" pid="33" name="DocumentYear">
    <vt:i4>2026</vt:i4>
  </property>
  <property fmtid="{D5CDD505-2E9C-101B-9397-08002B2CF9AE}" pid="34" name="FicheNumber">
    <vt:i4>303139</vt:i4>
  </property>
  <property fmtid="{D5CDD505-2E9C-101B-9397-08002B2CF9AE}" pid="35" name="DocumentLanguage">
    <vt:lpwstr>23;#FR|d2afafd3-4c81-4f60-8f52-ee33f2f54ff3</vt:lpwstr>
  </property>
  <property fmtid="{D5CDD505-2E9C-101B-9397-08002B2CF9AE}" pid="36" name="_docset_NoMedatataSyncRequired">
    <vt:lpwstr>False</vt:lpwstr>
  </property>
  <property fmtid="{D5CDD505-2E9C-101B-9397-08002B2CF9AE}" pid="38" name="ProductionDate">
    <vt:filetime>2026-05-08T12:00:00Z</vt:filetime>
  </property>
  <property fmtid="{D5CDD505-2E9C-101B-9397-08002B2CF9AE}" pid="39" name="DocumentLanguage_0">
    <vt:lpwstr>EN|f2175f21-25d7-44a3-96da-d6a61b075e1b</vt:lpwstr>
  </property>
  <property fmtid="{D5CDD505-2E9C-101B-9397-08002B2CF9AE}" pid="42" name="OriginalSender">
    <vt:lpwstr>1718;#Masutti Valeria</vt:lpwstr>
  </property>
</Properties>
</file>