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word/footer1.xml" ContentType="application/vnd.openxmlformats-officedocument.wordprocessingml.footer+xml"/>
  <Override PartName="/word/footer2.xml" ContentType="application/vnd.openxmlformats-officedocument.wordprocessingml.footer+xml"/>
  <Override PartName="/word/footnotes.xml" ContentType="application/vnd.openxmlformats-officedocument.wordprocessingml.footnotes+xml"/>
  <Override PartName="/word/footer5.xml" ContentType="application/vnd.openxmlformats-officedocument.wordprocessingml.footer+xml"/>
  <Override PartName="/word/endnotes.xml" ContentType="application/vnd.openxmlformats-officedocument.wordprocessingml.endnotes+xml"/>
  <Override PartName="/word/header3.xml" ContentType="application/vnd.openxmlformats-officedocument.wordprocessingml.header+xml"/>
  <Override PartName="/word/header1.xml" ContentType="application/vnd.openxmlformats-officedocument.wordprocessingml.header+xml"/>
  <Override PartName="/word/header2.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fontTable.xml" ContentType="application/vnd.openxmlformats-officedocument.wordprocessingml.fontTable+xml"/>
  <Override PartName="/word/numbering.xml" ContentType="application/vnd.openxmlformats-officedocument.wordprocessingml.numbering+xml"/>
  <Override PartName="/docProps/core.xml" ContentType="application/vnd.openxmlformats-package.core-properties+xml"/>
  <Override PartName="/word/styles.xml" ContentType="application/vnd.openxmlformats-officedocument.wordprocessingml.styles+xml"/>
  <Override PartName="/docProps/custom.xml" ContentType="application/vnd.openxmlformats-officedocument.custom-properties+xml"/>
  <Override PartName="/word/webSettings.xml" ContentType="application/vnd.openxmlformats-officedocument.wordprocessingml.webSettings+xml"/>
  <Override PartName="/docProps/app.xml" ContentType="application/vnd.openxmlformats-officedocument.extended-properties+xml"/>
  <Override PartName="/docMetadata/LabelInfo.xml" ContentType="application/vnd.ms-office.classificationlabel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982DD4D" w14:textId="12922BDF" w:rsidR="004D7AC0" w:rsidRDefault="00C90BBD" w:rsidP="001766B2">
      <w:pPr>
        <w:jc w:val="center"/>
      </w:pPr>
      <w:r>
        <w:rPr>
          <w:noProof/>
        </w:rPr>
        <w:drawing>
          <wp:inline distT="0" distB="0" distL="0" distR="0" wp14:anchorId="03C00723" wp14:editId="70DE132A">
            <wp:extent cx="1792605" cy="1239520"/>
            <wp:effectExtent l="0" t="0" r="0" b="0"/>
            <wp:docPr id="1" name="Picture 1" title="EESCLogo_PL"/>
            <wp:cNvGraphicFramePr/>
            <a:graphic xmlns:a="http://schemas.openxmlformats.org/drawingml/2006/main">
              <a:graphicData uri="http://schemas.openxmlformats.org/drawingml/2006/picture">
                <pic:pic xmlns:pic="http://schemas.openxmlformats.org/drawingml/2006/picture">
                  <pic:nvPicPr>
                    <pic:cNvPr id="1" name="Picture 1" title="EESCLogo_PL"/>
                    <pic:cNvPicPr/>
                  </pic:nvPicPr>
                  <pic:blipFill>
                    <a:blip r:embed="rId11" cstate="print">
                      <a:extLst>
                        <a:ext uri="{28A0092B-C50C-407E-A947-70E740481C1C}">
                          <a14:useLocalDpi xmlns:a14="http://schemas.microsoft.com/office/drawing/2010/main" val="0"/>
                        </a:ext>
                      </a:extLst>
                    </a:blip>
                    <a:stretch>
                      <a:fillRect/>
                    </a:stretch>
                  </pic:blipFill>
                  <pic:spPr>
                    <a:xfrm>
                      <a:off x="0" y="0"/>
                      <a:ext cx="1792605" cy="1239520"/>
                    </a:xfrm>
                    <a:prstGeom prst="rect">
                      <a:avLst/>
                    </a:prstGeom>
                  </pic:spPr>
                </pic:pic>
              </a:graphicData>
            </a:graphic>
          </wp:inline>
        </w:drawing>
      </w:r>
      <w:r w:rsidR="004D7AC0">
        <w:rPr>
          <w:noProof/>
          <w:sz w:val="20"/>
        </w:rPr>
        <mc:AlternateContent>
          <mc:Choice Requires="wps">
            <w:drawing>
              <wp:anchor distT="0" distB="0" distL="114300" distR="114300" simplePos="0" relativeHeight="251659264" behindDoc="1" locked="0" layoutInCell="0" allowOverlap="1" wp14:anchorId="4982DE48" wp14:editId="0CA9B600">
                <wp:simplePos x="0" y="0"/>
                <wp:positionH relativeFrom="page">
                  <wp:posOffset>6769100</wp:posOffset>
                </wp:positionH>
                <wp:positionV relativeFrom="page">
                  <wp:posOffset>10081260</wp:posOffset>
                </wp:positionV>
                <wp:extent cx="647700" cy="396240"/>
                <wp:effectExtent l="0" t="3810" r="3175" b="0"/>
                <wp:wrapNone/>
                <wp:docPr id="20" name="Text Box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47700" cy="39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982DE54" w14:textId="77777777" w:rsidR="004D7AC0" w:rsidRPr="00260E65" w:rsidRDefault="004D7AC0" w:rsidP="004D7AC0">
                            <w:pPr>
                              <w:jc w:val="center"/>
                              <w:rPr>
                                <w:rFonts w:ascii="Arial" w:hAnsi="Arial" w:cs="Arial"/>
                                <w:b/>
                                <w:bCs/>
                                <w:sz w:val="48"/>
                              </w:rPr>
                            </w:pPr>
                            <w:r>
                              <w:rPr>
                                <w:rFonts w:ascii="Arial" w:hAnsi="Arial"/>
                                <w:b/>
                                <w:sz w:val="48"/>
                              </w:rPr>
                              <w:t>PL</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4982DE48" id="_x0000_t202" coordsize="21600,21600" o:spt="202" path="m,l,21600r21600,l21600,xe">
                <v:stroke joinstyle="miter"/>
                <v:path gradientshapeok="t" o:connecttype="rect"/>
              </v:shapetype>
              <v:shape id="Text Box 17" o:spid="_x0000_s1026" type="#_x0000_t202" style="position:absolute;left:0;text-align:left;margin-left:533pt;margin-top:793.8pt;width:51pt;height:31.2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0NvV8gEAAMcDAAAOAAAAZHJzL2Uyb0RvYy54bWysU9uO0zAQfUfiHyy/07SltGzUdLXsahHS&#10;cpF2+YCJ4yQWiceM3Sbl6xk73VLgDfFi2TPj43POjLfXY9+JgyZv0BZyMZtLoa3CytimkF+f7l+9&#10;lcIHsBV0aHUhj9rL693LF9vB5XqJLXaVJsEg1ueDK2QbgsuzzKtW9+Bn6LTlZI3UQ+AjNVlFMDB6&#10;32XL+XydDUiVI1Tae47eTUm5S/h1rVX4XNdeB9EVkrmFtFJay7hmuy3kDYFrjTrRgH9g0YOx/OgZ&#10;6g4CiD2Zv6B6owg91mGmsM+wro3SSQOrWcz/UPPYgtNJC5vj3dkm//9g1afDFxKmKuSS7bHQc4+e&#10;9BjEOxzFYhP9GZzPuezRcWEYOc59Tlq9e0D1zQuLty3YRt8Q4dBqqJjfIt7MLq5OOD6ClMNHrPgd&#10;2AdMQGNNfTSP7RCMzkSO595ELoqD69VmM+eM4tTrq/VylXqXQf582ZEP7zX2Im4KSdz6BA6HBx8i&#10;GcifS+JbFu9N16X2d/a3ABfGSCIf+U7Mw1iOJzNKrI4sg3CaJp5+3rRIP6QYeJIK6b/vgbQU3QfL&#10;VlwtVkxWhHRYvdlEo+kyU15mwCqGKmSQYtrehmlc945M0/JLk/kWb9i+2iRp0eeJ1Yk3T0tSfJrs&#10;OI6X51T16//tfgIAAP//AwBQSwMEFAAGAAgAAAAhAOtUMVreAAAADwEAAA8AAABkcnMvZG93bnJl&#10;di54bWxMT0FOwzAQvCPxB2uRuFG7iJgQ4lQIxBVEgUq9ufE2iYjXUew24fdsT/Q2szOanSlXs+/F&#10;EcfYBTKwXCgQSHVwHTUGvj5fb3IQMVlytg+EBn4xwqq6vCht4cJEH3hcp0ZwCMXCGmhTGgopY92i&#10;t3ERBiTW9mH0NjEdG+lGO3G47+WtUlp62xF/aO2Azy3WP+uDN/D9tt9u7tR78+KzYQqzkuQfpDHX&#10;V/PTI4iEc/o3w6k+V4eKO+3CgVwUPXOlNY9JjLL8XoM4eZY659uOkc6UAlmV8nxH9QcAAP//AwBQ&#10;SwECLQAUAAYACAAAACEAtoM4kv4AAADhAQAAEwAAAAAAAAAAAAAAAAAAAAAAW0NvbnRlbnRfVHlw&#10;ZXNdLnhtbFBLAQItABQABgAIAAAAIQA4/SH/1gAAAJQBAAALAAAAAAAAAAAAAAAAAC8BAABfcmVs&#10;cy8ucmVsc1BLAQItABQABgAIAAAAIQDQ0NvV8gEAAMcDAAAOAAAAAAAAAAAAAAAAAC4CAABkcnMv&#10;ZTJvRG9jLnhtbFBLAQItABQABgAIAAAAIQDrVDFa3gAAAA8BAAAPAAAAAAAAAAAAAAAAAEwEAABk&#10;cnMvZG93bnJldi54bWxQSwUGAAAAAAQABADzAAAAVwUAAAAA&#10;" o:allowincell="f" filled="f" stroked="f">
                <v:textbox>
                  <w:txbxContent>
                    <w:p w14:paraId="4982DE54" w14:textId="77777777" w:rsidR="004D7AC0" w:rsidRPr="00260E65" w:rsidRDefault="004D7AC0" w:rsidP="004D7AC0">
                      <w:pPr>
                        <w:jc w:val="center"/>
                        <w:rPr>
                          <w:rFonts w:ascii="Arial" w:hAnsi="Arial" w:cs="Arial"/>
                          <w:b/>
                          <w:bCs/>
                          <w:sz w:val="48"/>
                        </w:rPr>
                      </w:pPr>
                      <w:r>
                        <w:rPr>
                          <w:rFonts w:ascii="Arial" w:hAnsi="Arial"/>
                          <w:b/>
                          <w:sz w:val="48"/>
                        </w:rPr>
                        <w:t>PL</w:t>
                      </w:r>
                    </w:p>
                  </w:txbxContent>
                </v:textbox>
                <w10:wrap anchorx="page" anchory="page"/>
              </v:shape>
            </w:pict>
          </mc:Fallback>
        </mc:AlternateContent>
      </w:r>
    </w:p>
    <w:p w14:paraId="4982DD4E" w14:textId="77777777" w:rsidR="004D7AC0" w:rsidRDefault="004D7AC0" w:rsidP="001766B2"/>
    <w:p w14:paraId="4982DD4F" w14:textId="16B68A22" w:rsidR="004D7AC0" w:rsidRDefault="004D7AC0" w:rsidP="001766B2">
      <w:pPr>
        <w:jc w:val="right"/>
      </w:pPr>
      <w:r>
        <w:t>Bruksela, 1 kwietnia 2026 r.</w:t>
      </w:r>
    </w:p>
    <w:p w14:paraId="4982DD50" w14:textId="77777777" w:rsidR="004D7AC0" w:rsidRDefault="004D7AC0" w:rsidP="001766B2"/>
    <w:p w14:paraId="4982DD51" w14:textId="77777777" w:rsidR="004D7AC0" w:rsidRDefault="004D7AC0" w:rsidP="001766B2"/>
    <w:p w14:paraId="4982DD52" w14:textId="77777777" w:rsidR="004D7AC0" w:rsidRDefault="004D7AC0" w:rsidP="001766B2"/>
    <w:tbl>
      <w:tblPr>
        <w:tblW w:w="0" w:type="auto"/>
        <w:tblLook w:val="04A0" w:firstRow="1" w:lastRow="0" w:firstColumn="1" w:lastColumn="0" w:noHBand="0" w:noVBand="1"/>
      </w:tblPr>
      <w:tblGrid>
        <w:gridCol w:w="9289"/>
      </w:tblGrid>
      <w:tr w:rsidR="004D7AC0" w14:paraId="4982DD59" w14:textId="77777777" w:rsidTr="00600C84">
        <w:tc>
          <w:tcPr>
            <w:tcW w:w="9289" w:type="dxa"/>
            <w:tcBorders>
              <w:bottom w:val="double" w:sz="4" w:space="0" w:color="auto"/>
            </w:tcBorders>
          </w:tcPr>
          <w:p w14:paraId="4982DD53" w14:textId="5069CA10" w:rsidR="003066BE" w:rsidRDefault="005A73CB" w:rsidP="001766B2">
            <w:pPr>
              <w:snapToGrid w:val="0"/>
              <w:jc w:val="center"/>
              <w:rPr>
                <w:b/>
                <w:sz w:val="32"/>
                <w:szCs w:val="32"/>
              </w:rPr>
            </w:pPr>
            <w:r>
              <w:rPr>
                <w:b/>
                <w:sz w:val="32"/>
              </w:rPr>
              <w:t>604. SESJA PLENARNA</w:t>
            </w:r>
          </w:p>
          <w:p w14:paraId="4982DD54" w14:textId="77777777" w:rsidR="003066BE" w:rsidRDefault="003066BE" w:rsidP="001766B2">
            <w:pPr>
              <w:snapToGrid w:val="0"/>
              <w:jc w:val="center"/>
              <w:rPr>
                <w:b/>
                <w:sz w:val="32"/>
                <w:szCs w:val="32"/>
              </w:rPr>
            </w:pPr>
          </w:p>
          <w:p w14:paraId="4982DD55" w14:textId="48C9682F" w:rsidR="003066BE" w:rsidRDefault="006017C9" w:rsidP="001766B2">
            <w:pPr>
              <w:snapToGrid w:val="0"/>
              <w:jc w:val="center"/>
              <w:rPr>
                <w:b/>
                <w:sz w:val="32"/>
                <w:szCs w:val="32"/>
              </w:rPr>
            </w:pPr>
            <w:r>
              <w:rPr>
                <w:b/>
                <w:sz w:val="32"/>
              </w:rPr>
              <w:t>18 i 19 marca 2026 r.</w:t>
            </w:r>
          </w:p>
          <w:p w14:paraId="4982DD56" w14:textId="77777777" w:rsidR="003066BE" w:rsidRDefault="003066BE" w:rsidP="001766B2">
            <w:pPr>
              <w:snapToGrid w:val="0"/>
              <w:jc w:val="center"/>
              <w:rPr>
                <w:b/>
                <w:sz w:val="32"/>
                <w:szCs w:val="32"/>
              </w:rPr>
            </w:pPr>
          </w:p>
          <w:p w14:paraId="4982DD57" w14:textId="71AEB707" w:rsidR="004D7AC0" w:rsidRPr="0081153B" w:rsidRDefault="00754027" w:rsidP="001766B2">
            <w:pPr>
              <w:snapToGrid w:val="0"/>
              <w:jc w:val="center"/>
              <w:rPr>
                <w:rFonts w:eastAsia="MS Mincho"/>
                <w:b/>
                <w:sz w:val="32"/>
                <w:szCs w:val="32"/>
              </w:rPr>
            </w:pPr>
            <w:r>
              <w:rPr>
                <w:b/>
                <w:sz w:val="32"/>
              </w:rPr>
              <w:t>STRESZCZENIE PRZYJĘTYCH OPINII</w:t>
            </w:r>
          </w:p>
          <w:p w14:paraId="4982DD58" w14:textId="77777777" w:rsidR="004D7AC0" w:rsidRDefault="004D7AC0" w:rsidP="001766B2">
            <w:pPr>
              <w:snapToGrid w:val="0"/>
            </w:pPr>
          </w:p>
        </w:tc>
      </w:tr>
      <w:tr w:rsidR="004D7AC0" w14:paraId="4982DD5F" w14:textId="77777777" w:rsidTr="00600C84">
        <w:tc>
          <w:tcPr>
            <w:tcW w:w="9289" w:type="dxa"/>
            <w:tcBorders>
              <w:top w:val="double" w:sz="4" w:space="0" w:color="auto"/>
              <w:left w:val="double" w:sz="4" w:space="0" w:color="auto"/>
              <w:bottom w:val="double" w:sz="4" w:space="0" w:color="auto"/>
              <w:right w:val="double" w:sz="4" w:space="0" w:color="auto"/>
            </w:tcBorders>
          </w:tcPr>
          <w:p w14:paraId="4982DD5A" w14:textId="0C0FF99D" w:rsidR="004D7AC0" w:rsidRPr="0081153B" w:rsidRDefault="004D7AC0" w:rsidP="001766B2">
            <w:pPr>
              <w:snapToGrid w:val="0"/>
              <w:jc w:val="center"/>
            </w:pPr>
            <w:r>
              <w:t>Niniejszy dokument jest dostępny w językach urzędowych Unii Europejskiej na stronie internetowej EKES-u pod adresem:</w:t>
            </w:r>
            <w:r>
              <w:br/>
            </w:r>
            <w:r>
              <w:br/>
            </w:r>
            <w:hyperlink r:id="rId12" w:history="1">
              <w:r>
                <w:rPr>
                  <w:rStyle w:val="Hyperlink"/>
                </w:rPr>
                <w:t>https://www.eesc.europa.eu/pl/our-work/opinions-information-reports/plenary-session-summaries</w:t>
              </w:r>
            </w:hyperlink>
          </w:p>
          <w:p w14:paraId="4982DD5B" w14:textId="77777777" w:rsidR="004D7AC0" w:rsidRPr="0081153B" w:rsidRDefault="004D7AC0" w:rsidP="001766B2">
            <w:pPr>
              <w:snapToGrid w:val="0"/>
              <w:jc w:val="center"/>
            </w:pPr>
          </w:p>
          <w:p w14:paraId="4982DD5C" w14:textId="77777777" w:rsidR="004D7AC0" w:rsidRPr="0081153B" w:rsidRDefault="004D7AC0" w:rsidP="001766B2">
            <w:pPr>
              <w:snapToGrid w:val="0"/>
              <w:jc w:val="center"/>
              <w:rPr>
                <w:rFonts w:eastAsia="SimSun"/>
              </w:rPr>
            </w:pPr>
          </w:p>
          <w:p w14:paraId="4982DD5D" w14:textId="77777777" w:rsidR="004D7AC0" w:rsidRPr="00044561" w:rsidRDefault="004D7AC0" w:rsidP="001766B2">
            <w:pPr>
              <w:snapToGrid w:val="0"/>
              <w:jc w:val="center"/>
            </w:pPr>
            <w:r>
              <w:t>Niżej wymienione opinie można także znaleźć w formie elektronicznej za pomocą internetowej wyszukiwarki EKES-u:</w:t>
            </w:r>
            <w:r>
              <w:br/>
            </w:r>
            <w:r>
              <w:br/>
            </w:r>
            <w:hyperlink r:id="rId13" w:history="1">
              <w:r>
                <w:rPr>
                  <w:rStyle w:val="Hyperlink"/>
                </w:rPr>
                <w:t>https://dmsearch.eesc.europa.eu/search/opinion</w:t>
              </w:r>
            </w:hyperlink>
          </w:p>
          <w:p w14:paraId="4982DD5E" w14:textId="77777777" w:rsidR="004D7AC0" w:rsidRPr="00044561" w:rsidRDefault="004D7AC0" w:rsidP="001766B2">
            <w:pPr>
              <w:snapToGrid w:val="0"/>
              <w:jc w:val="center"/>
            </w:pPr>
          </w:p>
        </w:tc>
      </w:tr>
    </w:tbl>
    <w:p w14:paraId="4982DD60" w14:textId="77777777" w:rsidR="004D7AC0" w:rsidRDefault="004D7AC0" w:rsidP="001766B2"/>
    <w:p w14:paraId="4982DD61" w14:textId="77777777" w:rsidR="004D7AC0" w:rsidRDefault="004D7AC0" w:rsidP="001766B2"/>
    <w:p w14:paraId="4982DD62" w14:textId="77777777" w:rsidR="004D7AC0" w:rsidRDefault="004D7AC0" w:rsidP="001766B2">
      <w:pPr>
        <w:sectPr w:rsidR="004D7AC0" w:rsidSect="000500FD">
          <w:headerReference w:type="even" r:id="rId14"/>
          <w:headerReference w:type="default" r:id="rId15"/>
          <w:footerReference w:type="even" r:id="rId16"/>
          <w:footerReference w:type="default" r:id="rId17"/>
          <w:headerReference w:type="first" r:id="rId18"/>
          <w:footerReference w:type="first" r:id="rId19"/>
          <w:pgSz w:w="11907" w:h="16839"/>
          <w:pgMar w:top="1417" w:right="1417" w:bottom="1417" w:left="1417" w:header="709" w:footer="709" w:gutter="0"/>
          <w:pgNumType w:start="1"/>
          <w:cols w:space="708"/>
          <w:docGrid w:linePitch="360"/>
        </w:sectPr>
      </w:pPr>
    </w:p>
    <w:p w14:paraId="4982DD63" w14:textId="77777777" w:rsidR="004D7AC0" w:rsidRPr="00A81AFE" w:rsidRDefault="004D7AC0" w:rsidP="001766B2">
      <w:pPr>
        <w:rPr>
          <w:b/>
        </w:rPr>
      </w:pPr>
      <w:r>
        <w:rPr>
          <w:b/>
        </w:rPr>
        <w:lastRenderedPageBreak/>
        <w:t>Spis treści:</w:t>
      </w:r>
    </w:p>
    <w:sdt>
      <w:sdtPr>
        <w:rPr>
          <w:rFonts w:ascii="Times New Roman" w:eastAsia="Times New Roman" w:hAnsi="Times New Roman" w:cs="Times New Roman"/>
          <w:color w:val="auto"/>
          <w:sz w:val="22"/>
          <w:szCs w:val="22"/>
        </w:rPr>
        <w:id w:val="-17007477"/>
        <w:docPartObj>
          <w:docPartGallery w:val="Table of Contents"/>
          <w:docPartUnique/>
        </w:docPartObj>
      </w:sdtPr>
      <w:sdtEndPr>
        <w:rPr>
          <w:b/>
          <w:bCs/>
          <w:noProof/>
        </w:rPr>
      </w:sdtEndPr>
      <w:sdtContent>
        <w:p w14:paraId="4982DD64" w14:textId="77777777" w:rsidR="004D7AC0" w:rsidRPr="00A81AFE" w:rsidRDefault="004D7AC0" w:rsidP="001766B2">
          <w:pPr>
            <w:pStyle w:val="TOCHeading"/>
            <w:spacing w:before="0" w:line="288" w:lineRule="auto"/>
            <w:rPr>
              <w:rFonts w:ascii="Times New Roman" w:hAnsi="Times New Roman" w:cs="Times New Roman"/>
              <w:color w:val="auto"/>
              <w:sz w:val="22"/>
              <w:szCs w:val="22"/>
            </w:rPr>
          </w:pPr>
        </w:p>
        <w:p w14:paraId="5E7CFF42" w14:textId="719B091E" w:rsidR="00081601" w:rsidRDefault="004D7AC0" w:rsidP="00081601">
          <w:pPr>
            <w:pStyle w:val="TOC1"/>
            <w:jc w:val="left"/>
            <w:rPr>
              <w:rFonts w:asciiTheme="minorHAnsi" w:eastAsiaTheme="minorEastAsia" w:hAnsiTheme="minorHAnsi" w:cstheme="minorBidi"/>
              <w:noProof/>
              <w:lang w:val="fr-FR" w:eastAsia="fr-FR"/>
            </w:rPr>
          </w:pPr>
          <w:r>
            <w:fldChar w:fldCharType="begin"/>
          </w:r>
          <w:r>
            <w:instrText xml:space="preserve"> TOC \o "1-3" \h \z \u </w:instrText>
          </w:r>
          <w:r>
            <w:fldChar w:fldCharType="separate"/>
          </w:r>
          <w:hyperlink w:anchor="_Toc226552857" w:history="1">
            <w:r w:rsidR="00081601" w:rsidRPr="00ED79CF">
              <w:rPr>
                <w:rStyle w:val="Hyperlink"/>
                <w:bCs/>
                <w:noProof/>
              </w:rPr>
              <w:t>1.</w:t>
            </w:r>
            <w:r w:rsidR="00081601">
              <w:rPr>
                <w:rFonts w:asciiTheme="minorHAnsi" w:eastAsiaTheme="minorEastAsia" w:hAnsiTheme="minorHAnsi" w:cstheme="minorBidi"/>
                <w:noProof/>
                <w:lang w:val="fr-FR" w:eastAsia="fr-FR"/>
              </w:rPr>
              <w:tab/>
            </w:r>
            <w:r w:rsidR="00081601" w:rsidRPr="00ED79CF">
              <w:rPr>
                <w:rStyle w:val="Hyperlink"/>
                <w:b/>
                <w:noProof/>
              </w:rPr>
              <w:t>UNIA GOSPODARCZA I WALUTOWA ORAZ SPÓJNOŚĆ GOSPODARCZA I SPOŁECZNA</w:t>
            </w:r>
            <w:r w:rsidR="00081601">
              <w:rPr>
                <w:noProof/>
                <w:webHidden/>
              </w:rPr>
              <w:tab/>
            </w:r>
            <w:r w:rsidR="00081601">
              <w:rPr>
                <w:noProof/>
                <w:webHidden/>
              </w:rPr>
              <w:fldChar w:fldCharType="begin"/>
            </w:r>
            <w:r w:rsidR="00081601">
              <w:rPr>
                <w:noProof/>
                <w:webHidden/>
              </w:rPr>
              <w:instrText xml:space="preserve"> PAGEREF _Toc226552857 \h </w:instrText>
            </w:r>
            <w:r w:rsidR="00081601">
              <w:rPr>
                <w:noProof/>
                <w:webHidden/>
              </w:rPr>
            </w:r>
            <w:r w:rsidR="00081601">
              <w:rPr>
                <w:noProof/>
                <w:webHidden/>
              </w:rPr>
              <w:fldChar w:fldCharType="separate"/>
            </w:r>
            <w:r w:rsidR="00D921FE">
              <w:rPr>
                <w:noProof/>
                <w:webHidden/>
              </w:rPr>
              <w:t>3</w:t>
            </w:r>
            <w:r w:rsidR="00081601">
              <w:rPr>
                <w:noProof/>
                <w:webHidden/>
              </w:rPr>
              <w:fldChar w:fldCharType="end"/>
            </w:r>
          </w:hyperlink>
        </w:p>
        <w:p w14:paraId="5FAE5114" w14:textId="65691070" w:rsidR="00081601" w:rsidRDefault="00081601" w:rsidP="00081601">
          <w:pPr>
            <w:pStyle w:val="TOC1"/>
            <w:jc w:val="left"/>
            <w:rPr>
              <w:rFonts w:asciiTheme="minorHAnsi" w:eastAsiaTheme="minorEastAsia" w:hAnsiTheme="minorHAnsi" w:cstheme="minorBidi"/>
              <w:noProof/>
              <w:lang w:val="fr-FR" w:eastAsia="fr-FR"/>
            </w:rPr>
          </w:pPr>
          <w:hyperlink w:anchor="_Toc226552865" w:history="1">
            <w:r w:rsidRPr="00ED79CF">
              <w:rPr>
                <w:rStyle w:val="Hyperlink"/>
                <w:bCs/>
                <w:noProof/>
              </w:rPr>
              <w:t>2.</w:t>
            </w:r>
            <w:r>
              <w:rPr>
                <w:rFonts w:asciiTheme="minorHAnsi" w:eastAsiaTheme="minorEastAsia" w:hAnsiTheme="minorHAnsi" w:cstheme="minorBidi"/>
                <w:noProof/>
                <w:lang w:val="fr-FR" w:eastAsia="fr-FR"/>
              </w:rPr>
              <w:tab/>
            </w:r>
            <w:r w:rsidRPr="00ED79CF">
              <w:rPr>
                <w:rStyle w:val="Hyperlink"/>
                <w:b/>
                <w:noProof/>
              </w:rPr>
              <w:t>ZATRUDNIENIE, SPRAWY SPOŁECZNE I OBYWATELSTWO</w:t>
            </w:r>
            <w:r>
              <w:rPr>
                <w:noProof/>
                <w:webHidden/>
              </w:rPr>
              <w:tab/>
            </w:r>
            <w:r>
              <w:rPr>
                <w:noProof/>
                <w:webHidden/>
              </w:rPr>
              <w:fldChar w:fldCharType="begin"/>
            </w:r>
            <w:r>
              <w:rPr>
                <w:noProof/>
                <w:webHidden/>
              </w:rPr>
              <w:instrText xml:space="preserve"> PAGEREF _Toc226552865 \h </w:instrText>
            </w:r>
            <w:r>
              <w:rPr>
                <w:noProof/>
                <w:webHidden/>
              </w:rPr>
            </w:r>
            <w:r>
              <w:rPr>
                <w:noProof/>
                <w:webHidden/>
              </w:rPr>
              <w:fldChar w:fldCharType="separate"/>
            </w:r>
            <w:r w:rsidR="00D921FE">
              <w:rPr>
                <w:noProof/>
                <w:webHidden/>
              </w:rPr>
              <w:t>6</w:t>
            </w:r>
            <w:r>
              <w:rPr>
                <w:noProof/>
                <w:webHidden/>
              </w:rPr>
              <w:fldChar w:fldCharType="end"/>
            </w:r>
          </w:hyperlink>
        </w:p>
        <w:p w14:paraId="3DAEF68F" w14:textId="7BDC8F99" w:rsidR="00081601" w:rsidRDefault="00081601" w:rsidP="00081601">
          <w:pPr>
            <w:pStyle w:val="TOC1"/>
            <w:jc w:val="left"/>
            <w:rPr>
              <w:rFonts w:asciiTheme="minorHAnsi" w:eastAsiaTheme="minorEastAsia" w:hAnsiTheme="minorHAnsi" w:cstheme="minorBidi"/>
              <w:noProof/>
              <w:lang w:val="fr-FR" w:eastAsia="fr-FR"/>
            </w:rPr>
          </w:pPr>
          <w:hyperlink w:anchor="_Toc226552881" w:history="1">
            <w:r w:rsidRPr="00ED79CF">
              <w:rPr>
                <w:rStyle w:val="Hyperlink"/>
                <w:bCs/>
                <w:noProof/>
              </w:rPr>
              <w:t>3.</w:t>
            </w:r>
            <w:r>
              <w:rPr>
                <w:rFonts w:asciiTheme="minorHAnsi" w:eastAsiaTheme="minorEastAsia" w:hAnsiTheme="minorHAnsi" w:cstheme="minorBidi"/>
                <w:noProof/>
                <w:lang w:val="fr-FR" w:eastAsia="fr-FR"/>
              </w:rPr>
              <w:tab/>
            </w:r>
            <w:r w:rsidRPr="00ED79CF">
              <w:rPr>
                <w:rStyle w:val="Hyperlink"/>
                <w:b/>
                <w:noProof/>
              </w:rPr>
              <w:t xml:space="preserve">TRANSPORT, ENERGIA, INFRASTRUKTURA </w:t>
            </w:r>
            <w:r>
              <w:rPr>
                <w:rStyle w:val="Hyperlink"/>
                <w:b/>
                <w:noProof/>
              </w:rPr>
              <w:br/>
            </w:r>
            <w:r w:rsidRPr="00ED79CF">
              <w:rPr>
                <w:rStyle w:val="Hyperlink"/>
                <w:b/>
                <w:noProof/>
              </w:rPr>
              <w:t>I SPOŁECZEŃSTWO INFORMACYJNE</w:t>
            </w:r>
            <w:r>
              <w:rPr>
                <w:noProof/>
                <w:webHidden/>
              </w:rPr>
              <w:tab/>
            </w:r>
            <w:r>
              <w:rPr>
                <w:noProof/>
                <w:webHidden/>
              </w:rPr>
              <w:fldChar w:fldCharType="begin"/>
            </w:r>
            <w:r>
              <w:rPr>
                <w:noProof/>
                <w:webHidden/>
              </w:rPr>
              <w:instrText xml:space="preserve"> PAGEREF _Toc226552881 \h </w:instrText>
            </w:r>
            <w:r>
              <w:rPr>
                <w:noProof/>
                <w:webHidden/>
              </w:rPr>
            </w:r>
            <w:r>
              <w:rPr>
                <w:noProof/>
                <w:webHidden/>
              </w:rPr>
              <w:fldChar w:fldCharType="separate"/>
            </w:r>
            <w:r w:rsidR="00D921FE">
              <w:rPr>
                <w:noProof/>
                <w:webHidden/>
              </w:rPr>
              <w:t>9</w:t>
            </w:r>
            <w:r>
              <w:rPr>
                <w:noProof/>
                <w:webHidden/>
              </w:rPr>
              <w:fldChar w:fldCharType="end"/>
            </w:r>
          </w:hyperlink>
        </w:p>
        <w:p w14:paraId="7C35930E" w14:textId="139B2B64" w:rsidR="00081601" w:rsidRDefault="00081601" w:rsidP="00081601">
          <w:pPr>
            <w:pStyle w:val="TOC1"/>
            <w:jc w:val="left"/>
            <w:rPr>
              <w:rFonts w:asciiTheme="minorHAnsi" w:eastAsiaTheme="minorEastAsia" w:hAnsiTheme="minorHAnsi" w:cstheme="minorBidi"/>
              <w:noProof/>
              <w:lang w:val="fr-FR" w:eastAsia="fr-FR"/>
            </w:rPr>
          </w:pPr>
          <w:hyperlink w:anchor="_Toc226552882" w:history="1">
            <w:r w:rsidRPr="00ED79CF">
              <w:rPr>
                <w:rStyle w:val="Hyperlink"/>
                <w:bCs/>
                <w:noProof/>
              </w:rPr>
              <w:t>4.</w:t>
            </w:r>
            <w:r>
              <w:rPr>
                <w:rFonts w:asciiTheme="minorHAnsi" w:eastAsiaTheme="minorEastAsia" w:hAnsiTheme="minorHAnsi" w:cstheme="minorBidi"/>
                <w:noProof/>
                <w:lang w:val="fr-FR" w:eastAsia="fr-FR"/>
              </w:rPr>
              <w:tab/>
            </w:r>
            <w:r w:rsidRPr="00ED79CF">
              <w:rPr>
                <w:rStyle w:val="Hyperlink"/>
                <w:b/>
                <w:noProof/>
              </w:rPr>
              <w:t>JEDNOLITY RYNEK, PRODUKCJA I KONSUMPCJA</w:t>
            </w:r>
            <w:r>
              <w:rPr>
                <w:noProof/>
                <w:webHidden/>
              </w:rPr>
              <w:tab/>
            </w:r>
            <w:r>
              <w:rPr>
                <w:noProof/>
                <w:webHidden/>
              </w:rPr>
              <w:fldChar w:fldCharType="begin"/>
            </w:r>
            <w:r>
              <w:rPr>
                <w:noProof/>
                <w:webHidden/>
              </w:rPr>
              <w:instrText xml:space="preserve"> PAGEREF _Toc226552882 \h </w:instrText>
            </w:r>
            <w:r>
              <w:rPr>
                <w:noProof/>
                <w:webHidden/>
              </w:rPr>
            </w:r>
            <w:r>
              <w:rPr>
                <w:noProof/>
                <w:webHidden/>
              </w:rPr>
              <w:fldChar w:fldCharType="separate"/>
            </w:r>
            <w:r w:rsidR="00D921FE">
              <w:rPr>
                <w:noProof/>
                <w:webHidden/>
              </w:rPr>
              <w:t>17</w:t>
            </w:r>
            <w:r>
              <w:rPr>
                <w:noProof/>
                <w:webHidden/>
              </w:rPr>
              <w:fldChar w:fldCharType="end"/>
            </w:r>
          </w:hyperlink>
        </w:p>
        <w:p w14:paraId="2E576863" w14:textId="1C237FD8" w:rsidR="00081601" w:rsidRDefault="00081601" w:rsidP="00081601">
          <w:pPr>
            <w:pStyle w:val="TOC1"/>
            <w:jc w:val="left"/>
            <w:rPr>
              <w:rFonts w:asciiTheme="minorHAnsi" w:eastAsiaTheme="minorEastAsia" w:hAnsiTheme="minorHAnsi" w:cstheme="minorBidi"/>
              <w:noProof/>
              <w:lang w:val="fr-FR" w:eastAsia="fr-FR"/>
            </w:rPr>
          </w:pPr>
          <w:hyperlink w:anchor="_Toc226552883" w:history="1">
            <w:r w:rsidRPr="00ED79CF">
              <w:rPr>
                <w:rStyle w:val="Hyperlink"/>
                <w:bCs/>
                <w:noProof/>
              </w:rPr>
              <w:t>5.</w:t>
            </w:r>
            <w:r>
              <w:rPr>
                <w:rFonts w:asciiTheme="minorHAnsi" w:eastAsiaTheme="minorEastAsia" w:hAnsiTheme="minorHAnsi" w:cstheme="minorBidi"/>
                <w:noProof/>
                <w:lang w:val="fr-FR" w:eastAsia="fr-FR"/>
              </w:rPr>
              <w:tab/>
            </w:r>
            <w:r w:rsidRPr="00ED79CF">
              <w:rPr>
                <w:rStyle w:val="Hyperlink"/>
                <w:b/>
                <w:noProof/>
              </w:rPr>
              <w:t>ROLNICTWO, ROZWÓJ WSI I ŚRODOWISKO NATURALNE</w:t>
            </w:r>
            <w:r>
              <w:rPr>
                <w:noProof/>
                <w:webHidden/>
              </w:rPr>
              <w:tab/>
            </w:r>
            <w:r>
              <w:rPr>
                <w:noProof/>
                <w:webHidden/>
              </w:rPr>
              <w:fldChar w:fldCharType="begin"/>
            </w:r>
            <w:r>
              <w:rPr>
                <w:noProof/>
                <w:webHidden/>
              </w:rPr>
              <w:instrText xml:space="preserve"> PAGEREF _Toc226552883 \h </w:instrText>
            </w:r>
            <w:r>
              <w:rPr>
                <w:noProof/>
                <w:webHidden/>
              </w:rPr>
            </w:r>
            <w:r>
              <w:rPr>
                <w:noProof/>
                <w:webHidden/>
              </w:rPr>
              <w:fldChar w:fldCharType="separate"/>
            </w:r>
            <w:r w:rsidR="00D921FE">
              <w:rPr>
                <w:noProof/>
                <w:webHidden/>
              </w:rPr>
              <w:t>21</w:t>
            </w:r>
            <w:r>
              <w:rPr>
                <w:noProof/>
                <w:webHidden/>
              </w:rPr>
              <w:fldChar w:fldCharType="end"/>
            </w:r>
          </w:hyperlink>
        </w:p>
        <w:p w14:paraId="26413E3B" w14:textId="37F76240" w:rsidR="00081601" w:rsidRDefault="00081601" w:rsidP="00081601">
          <w:pPr>
            <w:pStyle w:val="TOC1"/>
            <w:jc w:val="left"/>
            <w:rPr>
              <w:rFonts w:asciiTheme="minorHAnsi" w:eastAsiaTheme="minorEastAsia" w:hAnsiTheme="minorHAnsi" w:cstheme="minorBidi"/>
              <w:noProof/>
              <w:lang w:val="fr-FR" w:eastAsia="fr-FR"/>
            </w:rPr>
          </w:pPr>
          <w:hyperlink w:anchor="_Toc226552893" w:history="1">
            <w:r w:rsidRPr="00ED79CF">
              <w:rPr>
                <w:rStyle w:val="Hyperlink"/>
                <w:bCs/>
                <w:noProof/>
              </w:rPr>
              <w:t>6.</w:t>
            </w:r>
            <w:r>
              <w:rPr>
                <w:rFonts w:asciiTheme="minorHAnsi" w:eastAsiaTheme="minorEastAsia" w:hAnsiTheme="minorHAnsi" w:cstheme="minorBidi"/>
                <w:noProof/>
                <w:lang w:val="fr-FR" w:eastAsia="fr-FR"/>
              </w:rPr>
              <w:tab/>
            </w:r>
            <w:r w:rsidRPr="00ED79CF">
              <w:rPr>
                <w:rStyle w:val="Hyperlink"/>
                <w:b/>
                <w:noProof/>
              </w:rPr>
              <w:t>KOMISJA KONSULTACYJNA DS. PRZEMIAN W PRZEMYŚLE</w:t>
            </w:r>
            <w:r>
              <w:rPr>
                <w:noProof/>
                <w:webHidden/>
              </w:rPr>
              <w:tab/>
            </w:r>
            <w:r>
              <w:rPr>
                <w:noProof/>
                <w:webHidden/>
              </w:rPr>
              <w:fldChar w:fldCharType="begin"/>
            </w:r>
            <w:r>
              <w:rPr>
                <w:noProof/>
                <w:webHidden/>
              </w:rPr>
              <w:instrText xml:space="preserve"> PAGEREF _Toc226552893 \h </w:instrText>
            </w:r>
            <w:r>
              <w:rPr>
                <w:noProof/>
                <w:webHidden/>
              </w:rPr>
            </w:r>
            <w:r>
              <w:rPr>
                <w:noProof/>
                <w:webHidden/>
              </w:rPr>
              <w:fldChar w:fldCharType="separate"/>
            </w:r>
            <w:r w:rsidR="00D921FE">
              <w:rPr>
                <w:noProof/>
                <w:webHidden/>
              </w:rPr>
              <w:t>28</w:t>
            </w:r>
            <w:r>
              <w:rPr>
                <w:noProof/>
                <w:webHidden/>
              </w:rPr>
              <w:fldChar w:fldCharType="end"/>
            </w:r>
          </w:hyperlink>
        </w:p>
        <w:p w14:paraId="4982DD6A" w14:textId="2FFD27D7" w:rsidR="004D7AC0" w:rsidRDefault="004D7AC0" w:rsidP="001766B2">
          <w:r>
            <w:rPr>
              <w:b/>
            </w:rPr>
            <w:fldChar w:fldCharType="end"/>
          </w:r>
        </w:p>
      </w:sdtContent>
    </w:sdt>
    <w:p w14:paraId="4982DD6B" w14:textId="77777777" w:rsidR="004D7AC0" w:rsidRDefault="004D7AC0" w:rsidP="001766B2"/>
    <w:p w14:paraId="4982DD6C" w14:textId="12787099" w:rsidR="00F872A9" w:rsidRDefault="00F872A9">
      <w:pPr>
        <w:spacing w:after="160" w:line="259" w:lineRule="auto"/>
        <w:jc w:val="left"/>
      </w:pPr>
      <w:r>
        <w:br w:type="page"/>
      </w:r>
    </w:p>
    <w:p w14:paraId="4982DD6D" w14:textId="77777777" w:rsidR="004D7AC0" w:rsidRDefault="004D7AC0" w:rsidP="001766B2">
      <w:pPr>
        <w:pStyle w:val="Heading1"/>
        <w:rPr>
          <w:b/>
        </w:rPr>
      </w:pPr>
      <w:bookmarkStart w:id="0" w:name="_Toc226552857"/>
      <w:r>
        <w:rPr>
          <w:b/>
        </w:rPr>
        <w:lastRenderedPageBreak/>
        <w:t>UNIA GOSPODARCZA I WALUTOWA ORAZ SPÓJNOŚĆ GOSPODARCZA I SPOŁECZNA</w:t>
      </w:r>
      <w:bookmarkEnd w:id="0"/>
    </w:p>
    <w:p w14:paraId="4982DD6E" w14:textId="77777777" w:rsidR="004D7AC0" w:rsidRDefault="004D7AC0" w:rsidP="001766B2"/>
    <w:p w14:paraId="795ABEBD" w14:textId="5ABEF66C" w:rsidR="00D05F41" w:rsidRPr="00D05F41" w:rsidRDefault="003B7EDD" w:rsidP="00D05F41">
      <w:pPr>
        <w:widowControl w:val="0"/>
        <w:numPr>
          <w:ilvl w:val="0"/>
          <w:numId w:val="10"/>
        </w:numPr>
        <w:overflowPunct w:val="0"/>
        <w:autoSpaceDE w:val="0"/>
        <w:autoSpaceDN w:val="0"/>
        <w:adjustRightInd w:val="0"/>
        <w:ind w:hanging="567"/>
        <w:textAlignment w:val="baseline"/>
        <w:rPr>
          <w:sz w:val="20"/>
          <w:szCs w:val="20"/>
        </w:rPr>
      </w:pPr>
      <w:hyperlink r:id="rId20">
        <w:r w:rsidR="00D05F41">
          <w:rPr>
            <w:b/>
            <w:i/>
            <w:color w:val="0000FF"/>
            <w:sz w:val="28"/>
            <w:u w:val="single"/>
          </w:rPr>
          <w:t>Zmiana rozporządzenia w sprawie ujawniania informacji związanych ze zrównoważonym rozwojem w sektorze usług finansowych</w:t>
        </w:r>
      </w:hyperlink>
    </w:p>
    <w:p w14:paraId="0A3987E7" w14:textId="77777777" w:rsidR="0095364A" w:rsidRPr="00D05F41" w:rsidRDefault="0095364A" w:rsidP="00D05F41">
      <w:pPr>
        <w:tabs>
          <w:tab w:val="center" w:pos="284"/>
        </w:tabs>
        <w:overflowPunct w:val="0"/>
        <w:autoSpaceDE w:val="0"/>
        <w:autoSpaceDN w:val="0"/>
        <w:adjustRightInd w:val="0"/>
        <w:ind w:left="266" w:hanging="266"/>
        <w:textAlignment w:val="baseline"/>
        <w:rPr>
          <w:b/>
          <w:lang w:val="en-GB"/>
        </w:rPr>
      </w:pPr>
    </w:p>
    <w:tbl>
      <w:tblPr>
        <w:tblStyle w:val="TableGrid1"/>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31"/>
        <w:gridCol w:w="7400"/>
      </w:tblGrid>
      <w:tr w:rsidR="00D05F41" w:rsidRPr="00D05F41" w14:paraId="0ACF8EDF" w14:textId="77777777" w:rsidTr="00EF3752">
        <w:tc>
          <w:tcPr>
            <w:tcW w:w="1077" w:type="pct"/>
          </w:tcPr>
          <w:p w14:paraId="220D5D0A" w14:textId="77777777" w:rsidR="00D05F41" w:rsidRPr="00D05F41" w:rsidRDefault="00D05F41" w:rsidP="00D05F41">
            <w:pPr>
              <w:tabs>
                <w:tab w:val="center" w:pos="284"/>
              </w:tabs>
              <w:overflowPunct w:val="0"/>
              <w:autoSpaceDE w:val="0"/>
              <w:autoSpaceDN w:val="0"/>
              <w:adjustRightInd w:val="0"/>
              <w:ind w:left="266" w:hanging="266"/>
              <w:textAlignment w:val="baseline"/>
              <w:rPr>
                <w:b/>
              </w:rPr>
            </w:pPr>
            <w:r>
              <w:rPr>
                <w:b/>
              </w:rPr>
              <w:t>Sprawozdawca</w:t>
            </w:r>
          </w:p>
        </w:tc>
        <w:tc>
          <w:tcPr>
            <w:tcW w:w="3923" w:type="pct"/>
          </w:tcPr>
          <w:p w14:paraId="75B70F36" w14:textId="6B006593" w:rsidR="00D05F41" w:rsidRPr="00D05F41" w:rsidRDefault="00D05F41" w:rsidP="00D05F41">
            <w:pPr>
              <w:tabs>
                <w:tab w:val="center" w:pos="284"/>
              </w:tabs>
              <w:overflowPunct w:val="0"/>
              <w:autoSpaceDE w:val="0"/>
              <w:autoSpaceDN w:val="0"/>
              <w:adjustRightInd w:val="0"/>
              <w:ind w:left="266" w:right="-3091" w:hanging="266"/>
              <w:textAlignment w:val="baseline"/>
            </w:pPr>
            <w:r>
              <w:t>Javier DOZ ORRIT (Grupa Pracowników – ES)</w:t>
            </w:r>
          </w:p>
        </w:tc>
      </w:tr>
      <w:tr w:rsidR="00D05F41" w:rsidRPr="00D05F41" w14:paraId="1424568B" w14:textId="77777777" w:rsidTr="00EF3752">
        <w:tc>
          <w:tcPr>
            <w:tcW w:w="1077" w:type="pct"/>
          </w:tcPr>
          <w:p w14:paraId="57A8A50D" w14:textId="77777777" w:rsidR="00D05F41" w:rsidRPr="00D05F41" w:rsidRDefault="00D05F41" w:rsidP="00D05F41">
            <w:pPr>
              <w:tabs>
                <w:tab w:val="center" w:pos="284"/>
              </w:tabs>
              <w:overflowPunct w:val="0"/>
              <w:autoSpaceDE w:val="0"/>
              <w:autoSpaceDN w:val="0"/>
              <w:adjustRightInd w:val="0"/>
              <w:ind w:left="266" w:hanging="266"/>
              <w:textAlignment w:val="baseline"/>
              <w:rPr>
                <w:b/>
              </w:rPr>
            </w:pPr>
          </w:p>
        </w:tc>
        <w:tc>
          <w:tcPr>
            <w:tcW w:w="3923" w:type="pct"/>
          </w:tcPr>
          <w:p w14:paraId="7BD0CBB8" w14:textId="77777777" w:rsidR="00D05F41" w:rsidRPr="00D05F41" w:rsidRDefault="00D05F41" w:rsidP="00D05F41">
            <w:pPr>
              <w:tabs>
                <w:tab w:val="center" w:pos="284"/>
              </w:tabs>
              <w:overflowPunct w:val="0"/>
              <w:autoSpaceDE w:val="0"/>
              <w:autoSpaceDN w:val="0"/>
              <w:adjustRightInd w:val="0"/>
              <w:ind w:left="266" w:right="-3091" w:hanging="266"/>
              <w:textAlignment w:val="baseline"/>
            </w:pPr>
          </w:p>
        </w:tc>
      </w:tr>
      <w:tr w:rsidR="00D05F41" w:rsidRPr="00D05F41" w14:paraId="277CE8D7" w14:textId="77777777" w:rsidTr="00EF3752">
        <w:tc>
          <w:tcPr>
            <w:tcW w:w="1077" w:type="pct"/>
          </w:tcPr>
          <w:p w14:paraId="5118E059" w14:textId="77777777" w:rsidR="00D05F41" w:rsidRPr="00D05F41" w:rsidRDefault="00D05F41" w:rsidP="00D05F41">
            <w:pPr>
              <w:tabs>
                <w:tab w:val="center" w:pos="284"/>
              </w:tabs>
              <w:overflowPunct w:val="0"/>
              <w:autoSpaceDE w:val="0"/>
              <w:autoSpaceDN w:val="0"/>
              <w:adjustRightInd w:val="0"/>
              <w:ind w:left="266" w:hanging="266"/>
              <w:textAlignment w:val="baseline"/>
              <w:rPr>
                <w:b/>
              </w:rPr>
            </w:pPr>
            <w:r>
              <w:rPr>
                <w:b/>
              </w:rPr>
              <w:t>Dokumenty</w:t>
            </w:r>
          </w:p>
        </w:tc>
        <w:tc>
          <w:tcPr>
            <w:tcW w:w="3923" w:type="pct"/>
          </w:tcPr>
          <w:p w14:paraId="4263859B" w14:textId="0945982A" w:rsidR="00D05F41" w:rsidRPr="00D05F41" w:rsidRDefault="00D05F41" w:rsidP="00D05F41">
            <w:pPr>
              <w:tabs>
                <w:tab w:val="center" w:pos="284"/>
              </w:tabs>
              <w:overflowPunct w:val="0"/>
              <w:autoSpaceDE w:val="0"/>
              <w:autoSpaceDN w:val="0"/>
              <w:adjustRightInd w:val="0"/>
              <w:ind w:left="266" w:right="-3091" w:hanging="266"/>
              <w:textAlignment w:val="baseline"/>
            </w:pPr>
            <w:r>
              <w:t xml:space="preserve">COM(2025) 841 final </w:t>
            </w:r>
          </w:p>
          <w:p w14:paraId="7F096BE3" w14:textId="77777777" w:rsidR="00D05F41" w:rsidRPr="00D05F41" w:rsidRDefault="00D05F41" w:rsidP="00D05F41">
            <w:pPr>
              <w:tabs>
                <w:tab w:val="center" w:pos="284"/>
              </w:tabs>
              <w:overflowPunct w:val="0"/>
              <w:autoSpaceDE w:val="0"/>
              <w:autoSpaceDN w:val="0"/>
              <w:adjustRightInd w:val="0"/>
              <w:ind w:left="266" w:right="-3091" w:hanging="266"/>
              <w:textAlignment w:val="baseline"/>
            </w:pPr>
            <w:r>
              <w:t>EESC-2025-04434-00-00-AC</w:t>
            </w:r>
          </w:p>
        </w:tc>
      </w:tr>
    </w:tbl>
    <w:p w14:paraId="7DFD3FDE" w14:textId="77777777" w:rsidR="00D05F41" w:rsidRPr="00D05F41" w:rsidRDefault="00D05F41" w:rsidP="00D05F41">
      <w:pPr>
        <w:tabs>
          <w:tab w:val="center" w:pos="284"/>
        </w:tabs>
        <w:overflowPunct w:val="0"/>
        <w:autoSpaceDE w:val="0"/>
        <w:autoSpaceDN w:val="0"/>
        <w:adjustRightInd w:val="0"/>
        <w:ind w:left="266" w:hanging="266"/>
        <w:textAlignment w:val="baseline"/>
        <w:rPr>
          <w:b/>
          <w:lang w:val="pt-PT"/>
        </w:rPr>
      </w:pPr>
    </w:p>
    <w:p w14:paraId="77881797" w14:textId="77777777" w:rsidR="00D05F41" w:rsidRPr="00D05F41" w:rsidRDefault="00D05F41" w:rsidP="00D05F41">
      <w:pPr>
        <w:keepNext/>
        <w:keepLines/>
        <w:tabs>
          <w:tab w:val="center" w:pos="284"/>
        </w:tabs>
        <w:overflowPunct w:val="0"/>
        <w:autoSpaceDE w:val="0"/>
        <w:autoSpaceDN w:val="0"/>
        <w:adjustRightInd w:val="0"/>
        <w:ind w:left="266" w:hanging="266"/>
        <w:textAlignment w:val="baseline"/>
        <w:rPr>
          <w:b/>
        </w:rPr>
      </w:pPr>
      <w:r>
        <w:rPr>
          <w:b/>
        </w:rPr>
        <w:t>Główne punkty</w:t>
      </w:r>
    </w:p>
    <w:p w14:paraId="3AFDE415" w14:textId="77777777" w:rsidR="00D05F41" w:rsidRPr="00D05F41" w:rsidRDefault="00D05F41" w:rsidP="00D05F41">
      <w:pPr>
        <w:keepNext/>
        <w:keepLines/>
        <w:tabs>
          <w:tab w:val="center" w:pos="284"/>
        </w:tabs>
        <w:overflowPunct w:val="0"/>
        <w:autoSpaceDE w:val="0"/>
        <w:autoSpaceDN w:val="0"/>
        <w:adjustRightInd w:val="0"/>
        <w:ind w:left="266" w:hanging="266"/>
        <w:textAlignment w:val="baseline"/>
        <w:rPr>
          <w:b/>
          <w:lang w:val="en-GB"/>
        </w:rPr>
      </w:pPr>
    </w:p>
    <w:p w14:paraId="3923C695" w14:textId="77777777" w:rsidR="00D05F41" w:rsidRDefault="00D05F41" w:rsidP="00D05F41">
      <w:pPr>
        <w:overflowPunct w:val="0"/>
        <w:autoSpaceDE w:val="0"/>
        <w:autoSpaceDN w:val="0"/>
        <w:adjustRightInd w:val="0"/>
        <w:textAlignment w:val="baseline"/>
        <w:rPr>
          <w:bCs/>
          <w:iCs/>
        </w:rPr>
      </w:pPr>
      <w:r>
        <w:t>EKES zaleca co następuje:</w:t>
      </w:r>
    </w:p>
    <w:p w14:paraId="3B980948" w14:textId="77777777" w:rsidR="00C8006A" w:rsidRPr="00D05F41" w:rsidRDefault="00C8006A" w:rsidP="00D05F41">
      <w:pPr>
        <w:overflowPunct w:val="0"/>
        <w:autoSpaceDE w:val="0"/>
        <w:autoSpaceDN w:val="0"/>
        <w:adjustRightInd w:val="0"/>
        <w:textAlignment w:val="baseline"/>
        <w:rPr>
          <w:bCs/>
          <w:iCs/>
          <w:lang w:val="en-GB"/>
        </w:rPr>
      </w:pPr>
    </w:p>
    <w:p w14:paraId="2C860A83" w14:textId="77777777" w:rsidR="00D05F41" w:rsidRPr="00D05F41" w:rsidRDefault="00D05F41" w:rsidP="00B333A7">
      <w:pPr>
        <w:widowControl w:val="0"/>
        <w:numPr>
          <w:ilvl w:val="0"/>
          <w:numId w:val="32"/>
        </w:numPr>
        <w:overflowPunct w:val="0"/>
        <w:autoSpaceDE w:val="0"/>
        <w:autoSpaceDN w:val="0"/>
        <w:adjustRightInd w:val="0"/>
        <w:ind w:left="284" w:hanging="284"/>
        <w:textAlignment w:val="baseline"/>
        <w:rPr>
          <w:bCs/>
          <w:iCs/>
        </w:rPr>
      </w:pPr>
      <w:r>
        <w:t xml:space="preserve">Należy dopilnować, aby wszelkie uproszczenia przepisów dotyczących zrównoważonego finansowania, w tym wymogów dotyczących ujawniania informacji, nie osłabiały ani wkładu systemu finansowego oraz jego produktów kredytowych i inwestycyjnych w osiągnięcie celów Europejskiego Zielonego Ładu w prawnie wiążących terminach, ani środków przeciwko pseudoekologicznemu marketingowi. </w:t>
      </w:r>
    </w:p>
    <w:p w14:paraId="2D4E08E6" w14:textId="77777777" w:rsidR="00D05F41" w:rsidRPr="00D05F41" w:rsidRDefault="00D05F41" w:rsidP="00B333A7">
      <w:pPr>
        <w:widowControl w:val="0"/>
        <w:numPr>
          <w:ilvl w:val="0"/>
          <w:numId w:val="32"/>
        </w:numPr>
        <w:overflowPunct w:val="0"/>
        <w:autoSpaceDE w:val="0"/>
        <w:autoSpaceDN w:val="0"/>
        <w:adjustRightInd w:val="0"/>
        <w:ind w:left="284" w:hanging="284"/>
        <w:textAlignment w:val="baseline"/>
        <w:rPr>
          <w:bCs/>
          <w:iCs/>
        </w:rPr>
      </w:pPr>
      <w:r>
        <w:t xml:space="preserve">Trzeba zapewnić wiarygodność i integralność rozporządzenia w sprawie ujawniania informacji związanych ze zrównoważonym rozwojem w sektorze usług finansowych poprzez utrzymanie wyłączeń określonych we wniosku zmieniającym Komisji i poleganie na uznanych normach ekologicznych i społecznych. </w:t>
      </w:r>
    </w:p>
    <w:p w14:paraId="25B83A12" w14:textId="77777777" w:rsidR="00D05F41" w:rsidRPr="00D05F41" w:rsidRDefault="00D05F41" w:rsidP="00B333A7">
      <w:pPr>
        <w:widowControl w:val="0"/>
        <w:numPr>
          <w:ilvl w:val="0"/>
          <w:numId w:val="32"/>
        </w:numPr>
        <w:overflowPunct w:val="0"/>
        <w:autoSpaceDE w:val="0"/>
        <w:autoSpaceDN w:val="0"/>
        <w:adjustRightInd w:val="0"/>
        <w:ind w:left="284" w:hanging="284"/>
        <w:textAlignment w:val="baseline"/>
        <w:rPr>
          <w:bCs/>
          <w:iCs/>
        </w:rPr>
      </w:pPr>
      <w:r>
        <w:t xml:space="preserve">Konieczne jest zachowanie wysoce uproszczonego i znormalizowanego zestawu ujawnianych informacji na poziomie podmiotu, ograniczonego do informacji, których nie można w znaczący sposób uzyskać ze sprawozdawczości na poziomie produktu. </w:t>
      </w:r>
    </w:p>
    <w:p w14:paraId="27988833" w14:textId="77777777" w:rsidR="00D05F41" w:rsidRPr="00D05F41" w:rsidRDefault="00D05F41" w:rsidP="00B333A7">
      <w:pPr>
        <w:widowControl w:val="0"/>
        <w:numPr>
          <w:ilvl w:val="0"/>
          <w:numId w:val="32"/>
        </w:numPr>
        <w:overflowPunct w:val="0"/>
        <w:autoSpaceDE w:val="0"/>
        <w:autoSpaceDN w:val="0"/>
        <w:adjustRightInd w:val="0"/>
        <w:ind w:left="284" w:hanging="284"/>
        <w:textAlignment w:val="baseline"/>
        <w:rPr>
          <w:bCs/>
          <w:iCs/>
        </w:rPr>
      </w:pPr>
      <w:r>
        <w:t xml:space="preserve">Należy wprowadzić wymóg ujawniania informacji obejmujących całą kategorię na podstawie ograniczonego i znormalizowanego zestawu wskaźników związanych z głównymi niekorzystnymi skutkami. Chodzi przy tym o ograniczenie rozrastającej się liczby wskaźników niestandardowych, specyficznych dla danego produktu. </w:t>
      </w:r>
    </w:p>
    <w:p w14:paraId="21ADE731" w14:textId="77777777" w:rsidR="00D05F41" w:rsidRPr="00D05F41" w:rsidRDefault="00D05F41" w:rsidP="00B333A7">
      <w:pPr>
        <w:widowControl w:val="0"/>
        <w:numPr>
          <w:ilvl w:val="0"/>
          <w:numId w:val="32"/>
        </w:numPr>
        <w:overflowPunct w:val="0"/>
        <w:autoSpaceDE w:val="0"/>
        <w:autoSpaceDN w:val="0"/>
        <w:adjustRightInd w:val="0"/>
        <w:ind w:left="284" w:hanging="284"/>
        <w:textAlignment w:val="baseline"/>
        <w:rPr>
          <w:bCs/>
          <w:iCs/>
        </w:rPr>
      </w:pPr>
      <w:r>
        <w:t>W całym rozporządzeniu w sprawie ujawniania informacji związanych ze zrównoważonym rozwojem w sektorze usług finansowych trzeba zwiększyć rolę i stopień uwzględnienia zarządzania.</w:t>
      </w:r>
    </w:p>
    <w:p w14:paraId="278B1466" w14:textId="77777777" w:rsidR="00D05F41" w:rsidRPr="00D05F41" w:rsidRDefault="00D05F41" w:rsidP="00B333A7">
      <w:pPr>
        <w:widowControl w:val="0"/>
        <w:numPr>
          <w:ilvl w:val="0"/>
          <w:numId w:val="32"/>
        </w:numPr>
        <w:overflowPunct w:val="0"/>
        <w:autoSpaceDE w:val="0"/>
        <w:autoSpaceDN w:val="0"/>
        <w:adjustRightInd w:val="0"/>
        <w:ind w:left="284" w:hanging="284"/>
        <w:textAlignment w:val="baseline"/>
        <w:rPr>
          <w:bCs/>
          <w:iCs/>
        </w:rPr>
      </w:pPr>
      <w:r>
        <w:t>W definicji produktów finansowych zawartej w rozporządzeniu w sprawie ujawniania informacji związanych ze zrównoważonym rozwojem w sektorze usług finansowych należy utrzymać zarządzane portfele.</w:t>
      </w:r>
    </w:p>
    <w:p w14:paraId="1D9A5F7A" w14:textId="77777777" w:rsidR="00D05F41" w:rsidRPr="00D05F41" w:rsidRDefault="00D05F41" w:rsidP="00B333A7">
      <w:pPr>
        <w:widowControl w:val="0"/>
        <w:numPr>
          <w:ilvl w:val="0"/>
          <w:numId w:val="32"/>
        </w:numPr>
        <w:overflowPunct w:val="0"/>
        <w:autoSpaceDE w:val="0"/>
        <w:autoSpaceDN w:val="0"/>
        <w:adjustRightInd w:val="0"/>
        <w:ind w:left="284" w:hanging="284"/>
        <w:textAlignment w:val="baseline"/>
        <w:rPr>
          <w:bCs/>
          <w:iCs/>
        </w:rPr>
      </w:pPr>
      <w:r>
        <w:t>Trzeba zachować oparte na ujawnianiu informacji podejście do uznawania inwestowania społecznego w kategoriach przejściowych i zrównoważonego rozwoju, przy jednoczesnym wzmocnieniu wiarygodności dzięki przejrzystszym zabezpieczeniom.</w:t>
      </w:r>
    </w:p>
    <w:p w14:paraId="464D9DAB" w14:textId="77777777" w:rsidR="00D05F41" w:rsidRPr="00D05F41" w:rsidRDefault="00D05F41" w:rsidP="00B333A7">
      <w:pPr>
        <w:widowControl w:val="0"/>
        <w:numPr>
          <w:ilvl w:val="0"/>
          <w:numId w:val="32"/>
        </w:numPr>
        <w:overflowPunct w:val="0"/>
        <w:autoSpaceDE w:val="0"/>
        <w:autoSpaceDN w:val="0"/>
        <w:adjustRightInd w:val="0"/>
        <w:ind w:left="284" w:hanging="284"/>
        <w:textAlignment w:val="baseline"/>
        <w:rPr>
          <w:bCs/>
          <w:iCs/>
        </w:rPr>
      </w:pPr>
      <w:r>
        <w:t>Potrzebne jest zaostrzenie wymogów dotyczących planu transformacji w ramach kryteriów kwalifikowalności kategorii inwestycji w transformację. Kryteria zrównoważonego finansowania powinny sprawić, by przedsiębiorstwa przyjęły wiarygodne plany stopniowego wycofywania paliw kopalnych, a w szczególności węgla, w zgodzie z porozumieniem paryskim.</w:t>
      </w:r>
    </w:p>
    <w:p w14:paraId="2AA67480" w14:textId="77777777" w:rsidR="00D05F41" w:rsidRPr="00D05F41" w:rsidRDefault="00D05F41" w:rsidP="00D921FE">
      <w:pPr>
        <w:numPr>
          <w:ilvl w:val="0"/>
          <w:numId w:val="32"/>
        </w:numPr>
        <w:overflowPunct w:val="0"/>
        <w:autoSpaceDE w:val="0"/>
        <w:autoSpaceDN w:val="0"/>
        <w:adjustRightInd w:val="0"/>
        <w:ind w:left="284" w:hanging="284"/>
        <w:textAlignment w:val="baseline"/>
        <w:rPr>
          <w:bCs/>
          <w:iCs/>
        </w:rPr>
      </w:pPr>
      <w:r>
        <w:lastRenderedPageBreak/>
        <w:t>Należy zagwarantować dostosowanie do szerszych ram zrównoważonego finansowania. Trzeba przy tym dopilnować, by kategorie produktów nie były sprzeczne z celami polityki klimatyczno-energetycznej UE.</w:t>
      </w:r>
    </w:p>
    <w:p w14:paraId="4ED02200" w14:textId="77777777" w:rsidR="00D05F41" w:rsidRPr="00D05F41" w:rsidRDefault="00D05F41" w:rsidP="00D05F41">
      <w:pPr>
        <w:widowControl w:val="0"/>
        <w:overflowPunct w:val="0"/>
        <w:autoSpaceDE w:val="0"/>
        <w:autoSpaceDN w:val="0"/>
        <w:adjustRightInd w:val="0"/>
        <w:ind w:left="709"/>
        <w:textAlignment w:val="baseline"/>
        <w:rPr>
          <w:szCs w:val="20"/>
          <w:lang w:val="en-GB"/>
        </w:rPr>
      </w:pPr>
    </w:p>
    <w:tbl>
      <w:tblPr>
        <w:tblStyle w:val="TableGrid1"/>
        <w:tblW w:w="5079"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326"/>
        <w:gridCol w:w="8254"/>
      </w:tblGrid>
      <w:tr w:rsidR="00D05F41" w:rsidRPr="00D05F41" w14:paraId="5B73D551" w14:textId="77777777" w:rsidTr="00EF3752">
        <w:tc>
          <w:tcPr>
            <w:tcW w:w="692" w:type="pct"/>
          </w:tcPr>
          <w:p w14:paraId="21B52920" w14:textId="77777777" w:rsidR="00D05F41" w:rsidRPr="00D05F41" w:rsidRDefault="00D05F41" w:rsidP="00D05F41">
            <w:pPr>
              <w:overflowPunct w:val="0"/>
              <w:autoSpaceDE w:val="0"/>
              <w:autoSpaceDN w:val="0"/>
              <w:adjustRightInd w:val="0"/>
              <w:textAlignment w:val="baseline"/>
              <w:rPr>
                <w:i/>
              </w:rPr>
            </w:pPr>
            <w:r>
              <w:rPr>
                <w:b/>
                <w:i/>
              </w:rPr>
              <w:t>Kontakt</w:t>
            </w:r>
          </w:p>
        </w:tc>
        <w:tc>
          <w:tcPr>
            <w:tcW w:w="4308" w:type="pct"/>
          </w:tcPr>
          <w:p w14:paraId="3DF78345" w14:textId="77777777" w:rsidR="00D05F41" w:rsidRPr="00D05F41" w:rsidRDefault="00D05F41" w:rsidP="00D05F41">
            <w:pPr>
              <w:overflowPunct w:val="0"/>
              <w:autoSpaceDE w:val="0"/>
              <w:autoSpaceDN w:val="0"/>
              <w:adjustRightInd w:val="0"/>
              <w:textAlignment w:val="baseline"/>
              <w:rPr>
                <w:i/>
              </w:rPr>
            </w:pPr>
            <w:r>
              <w:rPr>
                <w:i/>
              </w:rPr>
              <w:t>Gerald Klec</w:t>
            </w:r>
          </w:p>
        </w:tc>
      </w:tr>
      <w:tr w:rsidR="00D05F41" w:rsidRPr="00D05F41" w14:paraId="0631776E" w14:textId="77777777" w:rsidTr="00EF3752">
        <w:tc>
          <w:tcPr>
            <w:tcW w:w="692" w:type="pct"/>
          </w:tcPr>
          <w:p w14:paraId="05CB69CF" w14:textId="77777777" w:rsidR="00D05F41" w:rsidRPr="00D05F41" w:rsidRDefault="00D05F41" w:rsidP="00D05F41">
            <w:pPr>
              <w:overflowPunct w:val="0"/>
              <w:autoSpaceDE w:val="0"/>
              <w:autoSpaceDN w:val="0"/>
              <w:adjustRightInd w:val="0"/>
              <w:textAlignment w:val="baseline"/>
              <w:rPr>
                <w:i/>
              </w:rPr>
            </w:pPr>
            <w:r>
              <w:rPr>
                <w:i/>
              </w:rPr>
              <w:t>tel.</w:t>
            </w:r>
          </w:p>
        </w:tc>
        <w:tc>
          <w:tcPr>
            <w:tcW w:w="4308" w:type="pct"/>
          </w:tcPr>
          <w:p w14:paraId="67A6D475" w14:textId="77777777" w:rsidR="00D05F41" w:rsidRPr="00D05F41" w:rsidRDefault="00D05F41" w:rsidP="00D05F41">
            <w:pPr>
              <w:overflowPunct w:val="0"/>
              <w:autoSpaceDE w:val="0"/>
              <w:autoSpaceDN w:val="0"/>
              <w:adjustRightInd w:val="0"/>
              <w:textAlignment w:val="baseline"/>
              <w:rPr>
                <w:i/>
              </w:rPr>
            </w:pPr>
            <w:r>
              <w:rPr>
                <w:i/>
              </w:rPr>
              <w:t>+32 25469909</w:t>
            </w:r>
          </w:p>
        </w:tc>
      </w:tr>
      <w:tr w:rsidR="00D05F41" w:rsidRPr="00D05F41" w14:paraId="7798698C" w14:textId="77777777" w:rsidTr="00EF3752">
        <w:tc>
          <w:tcPr>
            <w:tcW w:w="692" w:type="pct"/>
          </w:tcPr>
          <w:p w14:paraId="32BF7228" w14:textId="77777777" w:rsidR="00D05F41" w:rsidRPr="00D05F41" w:rsidRDefault="00D05F41" w:rsidP="00D05F41">
            <w:pPr>
              <w:overflowPunct w:val="0"/>
              <w:autoSpaceDE w:val="0"/>
              <w:autoSpaceDN w:val="0"/>
              <w:adjustRightInd w:val="0"/>
              <w:textAlignment w:val="baseline"/>
              <w:rPr>
                <w:i/>
              </w:rPr>
            </w:pPr>
            <w:r>
              <w:rPr>
                <w:i/>
              </w:rPr>
              <w:t>e-mail</w:t>
            </w:r>
          </w:p>
        </w:tc>
        <w:tc>
          <w:tcPr>
            <w:tcW w:w="4308" w:type="pct"/>
          </w:tcPr>
          <w:p w14:paraId="758B2F09" w14:textId="77777777" w:rsidR="00D05F41" w:rsidRPr="00D05F41" w:rsidRDefault="003B7EDD" w:rsidP="00D05F41">
            <w:pPr>
              <w:overflowPunct w:val="0"/>
              <w:autoSpaceDE w:val="0"/>
              <w:autoSpaceDN w:val="0"/>
              <w:adjustRightInd w:val="0"/>
              <w:textAlignment w:val="baseline"/>
              <w:rPr>
                <w:i/>
              </w:rPr>
            </w:pPr>
            <w:hyperlink r:id="rId21" w:history="1">
              <w:r w:rsidR="00D05F41">
                <w:rPr>
                  <w:i/>
                  <w:color w:val="0000FF"/>
                  <w:u w:val="single"/>
                </w:rPr>
                <w:t>Gerald.Klec@eesc.europa.eu</w:t>
              </w:r>
            </w:hyperlink>
          </w:p>
        </w:tc>
      </w:tr>
    </w:tbl>
    <w:p w14:paraId="4982DD97" w14:textId="229A630D" w:rsidR="00032280" w:rsidRDefault="00032280" w:rsidP="001766B2">
      <w:pPr>
        <w:pStyle w:val="ListParagraph"/>
        <w:ind w:left="0"/>
      </w:pPr>
    </w:p>
    <w:p w14:paraId="17D6AAEA" w14:textId="77777777" w:rsidR="00032280" w:rsidRDefault="00032280">
      <w:pPr>
        <w:spacing w:after="160" w:line="259" w:lineRule="auto"/>
        <w:jc w:val="left"/>
      </w:pPr>
      <w:r>
        <w:br w:type="page"/>
      </w:r>
    </w:p>
    <w:p w14:paraId="259BBFDC" w14:textId="4DEB3C21" w:rsidR="00500C18" w:rsidRPr="00500C18" w:rsidRDefault="003B7EDD" w:rsidP="00500C18">
      <w:pPr>
        <w:widowControl w:val="0"/>
        <w:numPr>
          <w:ilvl w:val="0"/>
          <w:numId w:val="10"/>
        </w:numPr>
        <w:overflowPunct w:val="0"/>
        <w:autoSpaceDE w:val="0"/>
        <w:autoSpaceDN w:val="0"/>
        <w:adjustRightInd w:val="0"/>
        <w:ind w:hanging="567"/>
        <w:textAlignment w:val="baseline"/>
        <w:rPr>
          <w:sz w:val="20"/>
          <w:szCs w:val="20"/>
        </w:rPr>
      </w:pPr>
      <w:hyperlink r:id="rId22">
        <w:r w:rsidR="00500C18">
          <w:rPr>
            <w:b/>
            <w:i/>
            <w:color w:val="0000FF"/>
            <w:sz w:val="28"/>
            <w:u w:val="single"/>
          </w:rPr>
          <w:t>Integracja rynkowa i skuteczny nadzór rynku w UE</w:t>
        </w:r>
      </w:hyperlink>
    </w:p>
    <w:p w14:paraId="631C28C5" w14:textId="77777777" w:rsidR="00500C18" w:rsidRPr="00500C18" w:rsidRDefault="00500C18" w:rsidP="00500C18">
      <w:pPr>
        <w:tabs>
          <w:tab w:val="center" w:pos="284"/>
        </w:tabs>
        <w:overflowPunct w:val="0"/>
        <w:autoSpaceDE w:val="0"/>
        <w:autoSpaceDN w:val="0"/>
        <w:adjustRightInd w:val="0"/>
        <w:ind w:left="266" w:hanging="266"/>
        <w:textAlignment w:val="baseline"/>
        <w:rPr>
          <w:b/>
          <w:lang w:val="en-GB"/>
        </w:rPr>
      </w:pPr>
    </w:p>
    <w:tbl>
      <w:tblPr>
        <w:tblStyle w:val="TableGrid26"/>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31"/>
        <w:gridCol w:w="7400"/>
      </w:tblGrid>
      <w:tr w:rsidR="00500C18" w:rsidRPr="00500C18" w14:paraId="5FF97AF7" w14:textId="77777777" w:rsidTr="007759E5">
        <w:tc>
          <w:tcPr>
            <w:tcW w:w="1077" w:type="pct"/>
          </w:tcPr>
          <w:p w14:paraId="4A550334" w14:textId="77777777" w:rsidR="00500C18" w:rsidRPr="00500C18" w:rsidRDefault="00500C18" w:rsidP="00500C18">
            <w:pPr>
              <w:tabs>
                <w:tab w:val="center" w:pos="284"/>
              </w:tabs>
              <w:overflowPunct w:val="0"/>
              <w:autoSpaceDE w:val="0"/>
              <w:autoSpaceDN w:val="0"/>
              <w:adjustRightInd w:val="0"/>
              <w:ind w:left="266" w:hanging="266"/>
              <w:textAlignment w:val="baseline"/>
              <w:rPr>
                <w:b/>
              </w:rPr>
            </w:pPr>
            <w:r>
              <w:rPr>
                <w:b/>
              </w:rPr>
              <w:t>Sprawozdawca</w:t>
            </w:r>
          </w:p>
        </w:tc>
        <w:tc>
          <w:tcPr>
            <w:tcW w:w="3923" w:type="pct"/>
          </w:tcPr>
          <w:p w14:paraId="3A68C279" w14:textId="546E92A8" w:rsidR="00500C18" w:rsidRPr="00500C18" w:rsidRDefault="00500C18" w:rsidP="00500C18">
            <w:pPr>
              <w:tabs>
                <w:tab w:val="center" w:pos="284"/>
              </w:tabs>
              <w:overflowPunct w:val="0"/>
              <w:autoSpaceDE w:val="0"/>
              <w:autoSpaceDN w:val="0"/>
              <w:adjustRightInd w:val="0"/>
              <w:ind w:left="266" w:right="-3091" w:hanging="266"/>
              <w:textAlignment w:val="baseline"/>
            </w:pPr>
            <w:r>
              <w:t>Antonio GARCÍA DEL RIEGO (Grupa Pracodawców – ES)</w:t>
            </w:r>
          </w:p>
        </w:tc>
      </w:tr>
      <w:tr w:rsidR="00500C18" w:rsidRPr="00500C18" w14:paraId="24C98694" w14:textId="77777777" w:rsidTr="007759E5">
        <w:tc>
          <w:tcPr>
            <w:tcW w:w="1077" w:type="pct"/>
          </w:tcPr>
          <w:p w14:paraId="00EF3BDD" w14:textId="77777777" w:rsidR="00500C18" w:rsidRPr="00500C18" w:rsidRDefault="00500C18" w:rsidP="00500C18">
            <w:pPr>
              <w:tabs>
                <w:tab w:val="center" w:pos="284"/>
              </w:tabs>
              <w:overflowPunct w:val="0"/>
              <w:autoSpaceDE w:val="0"/>
              <w:autoSpaceDN w:val="0"/>
              <w:adjustRightInd w:val="0"/>
              <w:ind w:left="266" w:hanging="266"/>
              <w:textAlignment w:val="baseline"/>
              <w:rPr>
                <w:b/>
                <w:lang w:val="es-ES"/>
              </w:rPr>
            </w:pPr>
          </w:p>
        </w:tc>
        <w:tc>
          <w:tcPr>
            <w:tcW w:w="3923" w:type="pct"/>
          </w:tcPr>
          <w:p w14:paraId="74D83080" w14:textId="77777777" w:rsidR="00500C18" w:rsidRPr="00500C18" w:rsidRDefault="00500C18" w:rsidP="00500C18">
            <w:pPr>
              <w:tabs>
                <w:tab w:val="center" w:pos="284"/>
              </w:tabs>
              <w:overflowPunct w:val="0"/>
              <w:autoSpaceDE w:val="0"/>
              <w:autoSpaceDN w:val="0"/>
              <w:adjustRightInd w:val="0"/>
              <w:ind w:left="266" w:right="-3091" w:hanging="266"/>
              <w:textAlignment w:val="baseline"/>
              <w:rPr>
                <w:lang w:val="es-ES"/>
              </w:rPr>
            </w:pPr>
          </w:p>
        </w:tc>
      </w:tr>
      <w:tr w:rsidR="00500C18" w:rsidRPr="00500C18" w14:paraId="7DCA9896" w14:textId="77777777" w:rsidTr="007759E5">
        <w:tc>
          <w:tcPr>
            <w:tcW w:w="1077" w:type="pct"/>
          </w:tcPr>
          <w:p w14:paraId="623CA651" w14:textId="77777777" w:rsidR="00500C18" w:rsidRPr="00500C18" w:rsidRDefault="00500C18" w:rsidP="00500C18">
            <w:pPr>
              <w:tabs>
                <w:tab w:val="center" w:pos="284"/>
              </w:tabs>
              <w:overflowPunct w:val="0"/>
              <w:autoSpaceDE w:val="0"/>
              <w:autoSpaceDN w:val="0"/>
              <w:adjustRightInd w:val="0"/>
              <w:ind w:left="266" w:hanging="266"/>
              <w:textAlignment w:val="baseline"/>
              <w:rPr>
                <w:b/>
              </w:rPr>
            </w:pPr>
            <w:r>
              <w:rPr>
                <w:b/>
              </w:rPr>
              <w:t>Dokumenty</w:t>
            </w:r>
          </w:p>
        </w:tc>
        <w:tc>
          <w:tcPr>
            <w:tcW w:w="3923" w:type="pct"/>
          </w:tcPr>
          <w:p w14:paraId="4BC5675D" w14:textId="78F2BBDE" w:rsidR="00500C18" w:rsidRPr="00500C18" w:rsidRDefault="00500C18" w:rsidP="00500C18">
            <w:pPr>
              <w:tabs>
                <w:tab w:val="center" w:pos="284"/>
              </w:tabs>
              <w:overflowPunct w:val="0"/>
              <w:autoSpaceDE w:val="0"/>
              <w:autoSpaceDN w:val="0"/>
              <w:adjustRightInd w:val="0"/>
              <w:ind w:left="266" w:right="-3091" w:hanging="266"/>
              <w:textAlignment w:val="baseline"/>
            </w:pPr>
            <w:r>
              <w:t xml:space="preserve">COM (2025) 941 final </w:t>
            </w:r>
          </w:p>
          <w:p w14:paraId="6F1B30E0" w14:textId="08DA8265" w:rsidR="00500C18" w:rsidRPr="00500C18" w:rsidRDefault="00500C18" w:rsidP="00500C18">
            <w:pPr>
              <w:tabs>
                <w:tab w:val="center" w:pos="284"/>
              </w:tabs>
              <w:overflowPunct w:val="0"/>
              <w:autoSpaceDE w:val="0"/>
              <w:autoSpaceDN w:val="0"/>
              <w:adjustRightInd w:val="0"/>
              <w:ind w:left="266" w:right="-3091" w:hanging="266"/>
              <w:textAlignment w:val="baseline"/>
            </w:pPr>
            <w:r>
              <w:t>COM (2025) 942 final</w:t>
            </w:r>
          </w:p>
          <w:p w14:paraId="012EF644" w14:textId="58CEBB2E" w:rsidR="00500C18" w:rsidRPr="00500C18" w:rsidRDefault="00500C18" w:rsidP="00500C18">
            <w:pPr>
              <w:tabs>
                <w:tab w:val="center" w:pos="284"/>
              </w:tabs>
              <w:overflowPunct w:val="0"/>
              <w:autoSpaceDE w:val="0"/>
              <w:autoSpaceDN w:val="0"/>
              <w:adjustRightInd w:val="0"/>
              <w:ind w:left="266" w:right="-3091" w:hanging="266"/>
              <w:textAlignment w:val="baseline"/>
            </w:pPr>
            <w:r>
              <w:t>COM (2025) 943 final</w:t>
            </w:r>
          </w:p>
          <w:p w14:paraId="01AA4FF8" w14:textId="77777777" w:rsidR="00500C18" w:rsidRPr="00500C18" w:rsidRDefault="00500C18" w:rsidP="00500C18">
            <w:pPr>
              <w:tabs>
                <w:tab w:val="center" w:pos="284"/>
              </w:tabs>
              <w:overflowPunct w:val="0"/>
              <w:autoSpaceDE w:val="0"/>
              <w:autoSpaceDN w:val="0"/>
              <w:adjustRightInd w:val="0"/>
              <w:ind w:left="58" w:right="-3091" w:hanging="58"/>
              <w:textAlignment w:val="baseline"/>
            </w:pPr>
            <w:r>
              <w:t>EESC-2025-04268-00-00-AC</w:t>
            </w:r>
          </w:p>
        </w:tc>
      </w:tr>
    </w:tbl>
    <w:p w14:paraId="604CA05F" w14:textId="77777777" w:rsidR="00500C18" w:rsidRPr="00500C18" w:rsidRDefault="00500C18" w:rsidP="00500C18">
      <w:pPr>
        <w:tabs>
          <w:tab w:val="center" w:pos="284"/>
        </w:tabs>
        <w:overflowPunct w:val="0"/>
        <w:autoSpaceDE w:val="0"/>
        <w:autoSpaceDN w:val="0"/>
        <w:adjustRightInd w:val="0"/>
        <w:ind w:left="266" w:hanging="266"/>
        <w:textAlignment w:val="baseline"/>
        <w:rPr>
          <w:b/>
          <w:lang w:val="pt-PT"/>
        </w:rPr>
      </w:pPr>
    </w:p>
    <w:p w14:paraId="76B140FD" w14:textId="77777777" w:rsidR="00500C18" w:rsidRPr="00500C18" w:rsidRDefault="00500C18" w:rsidP="00500C18">
      <w:pPr>
        <w:keepNext/>
        <w:keepLines/>
        <w:tabs>
          <w:tab w:val="center" w:pos="284"/>
        </w:tabs>
        <w:overflowPunct w:val="0"/>
        <w:autoSpaceDE w:val="0"/>
        <w:autoSpaceDN w:val="0"/>
        <w:adjustRightInd w:val="0"/>
        <w:ind w:left="266" w:hanging="266"/>
        <w:textAlignment w:val="baseline"/>
        <w:rPr>
          <w:b/>
        </w:rPr>
      </w:pPr>
      <w:r>
        <w:rPr>
          <w:b/>
        </w:rPr>
        <w:t>Główne punkty</w:t>
      </w:r>
    </w:p>
    <w:p w14:paraId="09171A02" w14:textId="77777777" w:rsidR="00500C18" w:rsidRPr="00500C18" w:rsidRDefault="00500C18" w:rsidP="00500C18">
      <w:pPr>
        <w:keepNext/>
        <w:keepLines/>
        <w:tabs>
          <w:tab w:val="center" w:pos="284"/>
        </w:tabs>
        <w:overflowPunct w:val="0"/>
        <w:autoSpaceDE w:val="0"/>
        <w:autoSpaceDN w:val="0"/>
        <w:adjustRightInd w:val="0"/>
        <w:ind w:left="266" w:hanging="266"/>
        <w:textAlignment w:val="baseline"/>
        <w:rPr>
          <w:b/>
          <w:lang w:val="en-GB"/>
        </w:rPr>
      </w:pPr>
    </w:p>
    <w:p w14:paraId="564D6803" w14:textId="77777777" w:rsidR="00500C18" w:rsidRDefault="00500C18" w:rsidP="00500C18">
      <w:pPr>
        <w:overflowPunct w:val="0"/>
        <w:autoSpaceDE w:val="0"/>
        <w:autoSpaceDN w:val="0"/>
        <w:adjustRightInd w:val="0"/>
        <w:textAlignment w:val="baseline"/>
        <w:rPr>
          <w:bCs/>
          <w:iCs/>
        </w:rPr>
      </w:pPr>
      <w:r>
        <w:t>EKES:</w:t>
      </w:r>
    </w:p>
    <w:p w14:paraId="58491C2D" w14:textId="77777777" w:rsidR="00C155F0" w:rsidRPr="00500C18" w:rsidRDefault="00C155F0" w:rsidP="00500C18">
      <w:pPr>
        <w:overflowPunct w:val="0"/>
        <w:autoSpaceDE w:val="0"/>
        <w:autoSpaceDN w:val="0"/>
        <w:adjustRightInd w:val="0"/>
        <w:textAlignment w:val="baseline"/>
        <w:rPr>
          <w:bCs/>
          <w:iCs/>
          <w:lang w:val="en-GB"/>
        </w:rPr>
      </w:pPr>
    </w:p>
    <w:p w14:paraId="729C1826" w14:textId="77777777" w:rsidR="00500C18" w:rsidRPr="00500C18" w:rsidRDefault="00500C18" w:rsidP="00D21A06">
      <w:pPr>
        <w:numPr>
          <w:ilvl w:val="0"/>
          <w:numId w:val="33"/>
        </w:numPr>
        <w:overflowPunct w:val="0"/>
        <w:autoSpaceDE w:val="0"/>
        <w:autoSpaceDN w:val="0"/>
        <w:adjustRightInd w:val="0"/>
        <w:spacing w:line="240" w:lineRule="auto"/>
        <w:ind w:left="284" w:hanging="284"/>
        <w:textAlignment w:val="baseline"/>
        <w:outlineLvl w:val="1"/>
        <w:rPr>
          <w:szCs w:val="20"/>
        </w:rPr>
      </w:pPr>
      <w:bookmarkStart w:id="1" w:name="_Toc226552858"/>
      <w:r>
        <w:rPr>
          <w:b/>
        </w:rPr>
        <w:t>Uważa</w:t>
      </w:r>
      <w:r>
        <w:t>, że rynki kapitałowe przyczyniają się do alokacji kapitału i odzwierciedlają zaufanie społeczeństwa do jego przyszłości.</w:t>
      </w:r>
      <w:bookmarkEnd w:id="1"/>
    </w:p>
    <w:p w14:paraId="69575A92" w14:textId="77777777" w:rsidR="00500C18" w:rsidRPr="00500C18" w:rsidRDefault="00500C18" w:rsidP="00D21A06">
      <w:pPr>
        <w:numPr>
          <w:ilvl w:val="0"/>
          <w:numId w:val="33"/>
        </w:numPr>
        <w:overflowPunct w:val="0"/>
        <w:autoSpaceDE w:val="0"/>
        <w:autoSpaceDN w:val="0"/>
        <w:adjustRightInd w:val="0"/>
        <w:spacing w:line="240" w:lineRule="auto"/>
        <w:ind w:left="284" w:hanging="284"/>
        <w:textAlignment w:val="baseline"/>
        <w:outlineLvl w:val="1"/>
        <w:rPr>
          <w:szCs w:val="20"/>
        </w:rPr>
      </w:pPr>
      <w:bookmarkStart w:id="2" w:name="_Toc226552859"/>
      <w:r>
        <w:rPr>
          <w:b/>
        </w:rPr>
        <w:t>Wzywa</w:t>
      </w:r>
      <w:r>
        <w:t xml:space="preserve"> współprawodawców do poparcia celów i środków określonych we wnioskach Komisji Europejskiej i </w:t>
      </w:r>
      <w:r>
        <w:rPr>
          <w:b/>
        </w:rPr>
        <w:t>podkreśla</w:t>
      </w:r>
      <w:r>
        <w:t xml:space="preserve">, że konieczne są ambitniejsze reformy. </w:t>
      </w:r>
      <w:r>
        <w:rPr>
          <w:b/>
        </w:rPr>
        <w:t>Wzywa</w:t>
      </w:r>
      <w:r>
        <w:t xml:space="preserve"> też państwa członkowskie do stanowczego zobowiązania się do integracji rynków kapitałowych i rozwoju rynków lokalnych.</w:t>
      </w:r>
      <w:bookmarkEnd w:id="2"/>
    </w:p>
    <w:p w14:paraId="573A7B1D" w14:textId="39D82C99" w:rsidR="00500C18" w:rsidRPr="00500C18" w:rsidRDefault="00500C18" w:rsidP="00D21A06">
      <w:pPr>
        <w:numPr>
          <w:ilvl w:val="0"/>
          <w:numId w:val="33"/>
        </w:numPr>
        <w:overflowPunct w:val="0"/>
        <w:autoSpaceDE w:val="0"/>
        <w:autoSpaceDN w:val="0"/>
        <w:adjustRightInd w:val="0"/>
        <w:spacing w:line="240" w:lineRule="auto"/>
        <w:ind w:left="284" w:hanging="284"/>
        <w:textAlignment w:val="baseline"/>
        <w:outlineLvl w:val="1"/>
        <w:rPr>
          <w:szCs w:val="20"/>
        </w:rPr>
      </w:pPr>
      <w:bookmarkStart w:id="3" w:name="_Toc226552860"/>
      <w:r>
        <w:rPr>
          <w:b/>
        </w:rPr>
        <w:t>Apeluje</w:t>
      </w:r>
      <w:r>
        <w:t xml:space="preserve"> do współprawodawców, by poparli objęcie infrastruktur rynkowych prowadzących znaczącą działalność transgraniczną nadzorem centralnym. </w:t>
      </w:r>
      <w:r>
        <w:rPr>
          <w:b/>
        </w:rPr>
        <w:t>Podkreśla</w:t>
      </w:r>
      <w:r>
        <w:t xml:space="preserve">, że nadzór powinien przynieść identyczne wyniki w całej UE. </w:t>
      </w:r>
      <w:r>
        <w:rPr>
          <w:b/>
        </w:rPr>
        <w:t>Zaleca</w:t>
      </w:r>
      <w:r>
        <w:t xml:space="preserve"> jasny podział obowiązków, by ograniczyć powielanie i</w:t>
      </w:r>
      <w:r w:rsidR="00D21A06">
        <w:t> </w:t>
      </w:r>
      <w:r>
        <w:t>złożoność, oraz sugeruje koordynację, aby uniknąć nakładania się na siebie poziomów nadzoru.</w:t>
      </w:r>
      <w:bookmarkEnd w:id="3"/>
    </w:p>
    <w:p w14:paraId="7991ECD6" w14:textId="1CE5A308" w:rsidR="00500C18" w:rsidRPr="00500C18" w:rsidRDefault="00500C18" w:rsidP="00D21A06">
      <w:pPr>
        <w:numPr>
          <w:ilvl w:val="0"/>
          <w:numId w:val="33"/>
        </w:numPr>
        <w:overflowPunct w:val="0"/>
        <w:autoSpaceDE w:val="0"/>
        <w:autoSpaceDN w:val="0"/>
        <w:adjustRightInd w:val="0"/>
        <w:spacing w:line="240" w:lineRule="auto"/>
        <w:ind w:left="284" w:hanging="284"/>
        <w:textAlignment w:val="baseline"/>
        <w:outlineLvl w:val="1"/>
        <w:rPr>
          <w:szCs w:val="20"/>
        </w:rPr>
      </w:pPr>
      <w:bookmarkStart w:id="4" w:name="_Toc226552861"/>
      <w:r>
        <w:rPr>
          <w:b/>
        </w:rPr>
        <w:t>Apeluje</w:t>
      </w:r>
      <w:r>
        <w:t xml:space="preserve"> o rozważenie usunięcia dalszych nakładających się na siebie obowiązków sprawozdawczych w przepisach sektorowych, a także o zapewnienie równych warunków działania podczas negocjacji. </w:t>
      </w:r>
      <w:r>
        <w:rPr>
          <w:b/>
        </w:rPr>
        <w:t>Zaleca</w:t>
      </w:r>
      <w:r>
        <w:t xml:space="preserve"> dodatkowe środki zachęcające zarządzających funduszami do rozliczania. </w:t>
      </w:r>
      <w:r>
        <w:rPr>
          <w:b/>
        </w:rPr>
        <w:t>Apeluje</w:t>
      </w:r>
      <w:r>
        <w:t xml:space="preserve"> o dokonanie oceny stosowania zasady proporcjonalności w ramach aktu w</w:t>
      </w:r>
      <w:r w:rsidR="00D21A06">
        <w:t> </w:t>
      </w:r>
      <w:r>
        <w:t>sprawie operacyjnej odporności cyfrowej.</w:t>
      </w:r>
      <w:bookmarkEnd w:id="4"/>
    </w:p>
    <w:p w14:paraId="6E37BDC2" w14:textId="77777777" w:rsidR="00500C18" w:rsidRPr="00500C18" w:rsidRDefault="00500C18" w:rsidP="00D21A06">
      <w:pPr>
        <w:numPr>
          <w:ilvl w:val="0"/>
          <w:numId w:val="33"/>
        </w:numPr>
        <w:overflowPunct w:val="0"/>
        <w:autoSpaceDE w:val="0"/>
        <w:autoSpaceDN w:val="0"/>
        <w:adjustRightInd w:val="0"/>
        <w:spacing w:line="240" w:lineRule="auto"/>
        <w:ind w:left="284" w:hanging="284"/>
        <w:textAlignment w:val="baseline"/>
        <w:outlineLvl w:val="1"/>
        <w:rPr>
          <w:szCs w:val="20"/>
        </w:rPr>
      </w:pPr>
      <w:bookmarkStart w:id="5" w:name="_Toc226552862"/>
      <w:r>
        <w:rPr>
          <w:b/>
        </w:rPr>
        <w:t>Nawołuje do</w:t>
      </w:r>
      <w:r>
        <w:t xml:space="preserve"> przyjęcia środków mających na celu zwiększenie przejrzystości i zmniejszenie fragmentacji płynności na unijnych rynkach akcji. </w:t>
      </w:r>
      <w:r>
        <w:rPr>
          <w:b/>
        </w:rPr>
        <w:t>Zaleca</w:t>
      </w:r>
      <w:r>
        <w:t xml:space="preserve"> wzmocnienie równych warunków działania mechanizmów realizacji, w tym przegląd wymogów przejrzystości dla podmiotów systematycznie internalizujących transakcje. </w:t>
      </w:r>
      <w:r>
        <w:rPr>
          <w:b/>
        </w:rPr>
        <w:t>Proponuje</w:t>
      </w:r>
      <w:r>
        <w:t xml:space="preserve">, aby ESMA i brytyjski Urząd Nadzoru Finansowego (Financial Conduct Authority, FCA) współpracowały w celu rozwiązania problemów związanych z danymi. </w:t>
      </w:r>
      <w:r>
        <w:rPr>
          <w:b/>
        </w:rPr>
        <w:t>Popiera</w:t>
      </w:r>
      <w:r>
        <w:t xml:space="preserve"> proponowane włączenie podmiotów systematycznie internalizujących transakcje do systemu publikacji informacji skonsolidowanych na temat przedtransakcyjnych instrumentów kapitałowych.</w:t>
      </w:r>
      <w:bookmarkEnd w:id="5"/>
    </w:p>
    <w:p w14:paraId="6B77AA98" w14:textId="0ED8B60A" w:rsidR="00500C18" w:rsidRPr="00500C18" w:rsidRDefault="00500C18" w:rsidP="00D21A06">
      <w:pPr>
        <w:numPr>
          <w:ilvl w:val="0"/>
          <w:numId w:val="33"/>
        </w:numPr>
        <w:overflowPunct w:val="0"/>
        <w:autoSpaceDE w:val="0"/>
        <w:autoSpaceDN w:val="0"/>
        <w:adjustRightInd w:val="0"/>
        <w:spacing w:line="240" w:lineRule="auto"/>
        <w:ind w:left="284" w:hanging="284"/>
        <w:textAlignment w:val="baseline"/>
        <w:outlineLvl w:val="1"/>
        <w:rPr>
          <w:szCs w:val="20"/>
        </w:rPr>
      </w:pPr>
      <w:bookmarkStart w:id="6" w:name="_Toc226552863"/>
      <w:r>
        <w:rPr>
          <w:b/>
        </w:rPr>
        <w:t>Proponuje</w:t>
      </w:r>
      <w:r>
        <w:t>, by rozważyć utworzenie kategorii „zabezpieczonych obligacji transgranicznych” w</w:t>
      </w:r>
      <w:r w:rsidR="00D21A06">
        <w:t> </w:t>
      </w:r>
      <w:r>
        <w:t>odniesieniu do dużych emisji niepublicznych, objętych zbiorem przepisów na szczeblu UE i</w:t>
      </w:r>
      <w:r w:rsidR="00D21A06">
        <w:t> </w:t>
      </w:r>
      <w:r>
        <w:t>nadzorem ESMA. UE powinna wyciągnąć pragmatyczne wnioski z udanych inicjatyw za granicą. Istotnym przykładem jest amerykańska ustawa o ulepszaniu krajowych rynków papierów wartościowych</w:t>
      </w:r>
      <w:r w:rsidRPr="00500C18">
        <w:rPr>
          <w:sz w:val="24"/>
          <w:szCs w:val="20"/>
          <w:vertAlign w:val="superscript"/>
          <w:lang w:val="en-GB"/>
        </w:rPr>
        <w:footnoteReference w:id="1"/>
      </w:r>
      <w:r>
        <w:t xml:space="preserve"> (National Securities Markets Improvement Act – NSMIA).</w:t>
      </w:r>
      <w:bookmarkEnd w:id="6"/>
    </w:p>
    <w:p w14:paraId="68D87171" w14:textId="77777777" w:rsidR="00500C18" w:rsidRPr="00500C18" w:rsidRDefault="00500C18" w:rsidP="00D21A06">
      <w:pPr>
        <w:numPr>
          <w:ilvl w:val="0"/>
          <w:numId w:val="33"/>
        </w:numPr>
        <w:overflowPunct w:val="0"/>
        <w:autoSpaceDE w:val="0"/>
        <w:autoSpaceDN w:val="0"/>
        <w:adjustRightInd w:val="0"/>
        <w:spacing w:line="240" w:lineRule="auto"/>
        <w:ind w:left="284" w:hanging="284"/>
        <w:textAlignment w:val="baseline"/>
        <w:outlineLvl w:val="1"/>
        <w:rPr>
          <w:szCs w:val="20"/>
        </w:rPr>
      </w:pPr>
      <w:bookmarkStart w:id="7" w:name="_Toc226552864"/>
      <w:r>
        <w:rPr>
          <w:b/>
        </w:rPr>
        <w:t>Z zadowoleniem przyjmuje</w:t>
      </w:r>
      <w:r>
        <w:t xml:space="preserve"> wysiłki na ułatwienia innowacji i usunięcia przeszkód regulacyjnych dla innowacji opartych na technologii rozproszonego rejestru (DLT).</w:t>
      </w:r>
      <w:bookmarkEnd w:id="7"/>
    </w:p>
    <w:p w14:paraId="5284EF5D" w14:textId="77777777" w:rsidR="00500C18" w:rsidRPr="00500C18" w:rsidRDefault="00500C18" w:rsidP="00D21A06">
      <w:pPr>
        <w:numPr>
          <w:ilvl w:val="0"/>
          <w:numId w:val="33"/>
        </w:numPr>
        <w:overflowPunct w:val="0"/>
        <w:autoSpaceDE w:val="0"/>
        <w:autoSpaceDN w:val="0"/>
        <w:adjustRightInd w:val="0"/>
        <w:spacing w:after="200" w:line="240" w:lineRule="auto"/>
        <w:ind w:left="284" w:hanging="284"/>
        <w:contextualSpacing/>
        <w:textAlignment w:val="baseline"/>
        <w:rPr>
          <w:bCs/>
          <w:iCs/>
        </w:rPr>
      </w:pPr>
      <w:r>
        <w:rPr>
          <w:b/>
        </w:rPr>
        <w:t>Popiera</w:t>
      </w:r>
      <w:r>
        <w:t xml:space="preserve"> przegląd dyrektywy o ostateczności rozrachunku i dyrektywy w sprawie zabezpieczeń finansowych. </w:t>
      </w:r>
      <w:r>
        <w:rPr>
          <w:b/>
        </w:rPr>
        <w:t>Zaleca</w:t>
      </w:r>
      <w:r>
        <w:t xml:space="preserve"> dokonanie oceny proponowanych zmian w systemie rozrachunku, aby nie rozszerzano nadmiernie zakresu odstąpienia od stosowania standardowych przepisów prawa upadłościowego.</w:t>
      </w:r>
    </w:p>
    <w:p w14:paraId="50DFB187" w14:textId="77777777" w:rsidR="00500C18" w:rsidRPr="00D21A06" w:rsidRDefault="00500C18" w:rsidP="00D21A06">
      <w:pPr>
        <w:widowControl w:val="0"/>
        <w:overflowPunct w:val="0"/>
        <w:autoSpaceDE w:val="0"/>
        <w:autoSpaceDN w:val="0"/>
        <w:adjustRightInd w:val="0"/>
        <w:spacing w:line="240" w:lineRule="auto"/>
        <w:ind w:left="709"/>
        <w:textAlignment w:val="baseline"/>
        <w:rPr>
          <w:sz w:val="12"/>
          <w:szCs w:val="12"/>
          <w:lang w:val="en-GB"/>
        </w:rPr>
      </w:pPr>
    </w:p>
    <w:tbl>
      <w:tblPr>
        <w:tblStyle w:val="TableGrid26"/>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31"/>
        <w:gridCol w:w="7400"/>
      </w:tblGrid>
      <w:tr w:rsidR="00500C18" w:rsidRPr="00500C18" w14:paraId="4CF3B34C" w14:textId="77777777" w:rsidTr="007759E5">
        <w:tc>
          <w:tcPr>
            <w:tcW w:w="1077" w:type="pct"/>
          </w:tcPr>
          <w:p w14:paraId="30AA73B7" w14:textId="77777777" w:rsidR="00500C18" w:rsidRPr="00500C18" w:rsidRDefault="00500C18" w:rsidP="00D21A06">
            <w:pPr>
              <w:overflowPunct w:val="0"/>
              <w:autoSpaceDE w:val="0"/>
              <w:autoSpaceDN w:val="0"/>
              <w:adjustRightInd w:val="0"/>
              <w:spacing w:line="240" w:lineRule="auto"/>
              <w:textAlignment w:val="baseline"/>
              <w:rPr>
                <w:i/>
              </w:rPr>
            </w:pPr>
            <w:r>
              <w:rPr>
                <w:b/>
                <w:i/>
              </w:rPr>
              <w:t>Kontakt</w:t>
            </w:r>
          </w:p>
        </w:tc>
        <w:tc>
          <w:tcPr>
            <w:tcW w:w="3923" w:type="pct"/>
          </w:tcPr>
          <w:p w14:paraId="16260DFF" w14:textId="77777777" w:rsidR="00500C18" w:rsidRPr="00500C18" w:rsidRDefault="00500C18" w:rsidP="00D21A06">
            <w:pPr>
              <w:overflowPunct w:val="0"/>
              <w:autoSpaceDE w:val="0"/>
              <w:autoSpaceDN w:val="0"/>
              <w:adjustRightInd w:val="0"/>
              <w:spacing w:line="240" w:lineRule="auto"/>
              <w:textAlignment w:val="baseline"/>
              <w:rPr>
                <w:i/>
              </w:rPr>
            </w:pPr>
            <w:r>
              <w:rPr>
                <w:i/>
              </w:rPr>
              <w:t>Sergio Lorencio Matallana</w:t>
            </w:r>
          </w:p>
        </w:tc>
      </w:tr>
      <w:tr w:rsidR="00500C18" w:rsidRPr="00500C18" w14:paraId="43A8BEF7" w14:textId="77777777" w:rsidTr="007759E5">
        <w:tc>
          <w:tcPr>
            <w:tcW w:w="1077" w:type="pct"/>
          </w:tcPr>
          <w:p w14:paraId="3C324546" w14:textId="77777777" w:rsidR="00500C18" w:rsidRPr="00500C18" w:rsidRDefault="00500C18" w:rsidP="00D21A06">
            <w:pPr>
              <w:overflowPunct w:val="0"/>
              <w:autoSpaceDE w:val="0"/>
              <w:autoSpaceDN w:val="0"/>
              <w:adjustRightInd w:val="0"/>
              <w:spacing w:line="240" w:lineRule="auto"/>
              <w:textAlignment w:val="baseline"/>
              <w:rPr>
                <w:i/>
              </w:rPr>
            </w:pPr>
            <w:r>
              <w:rPr>
                <w:i/>
              </w:rPr>
              <w:t>tel.</w:t>
            </w:r>
          </w:p>
        </w:tc>
        <w:tc>
          <w:tcPr>
            <w:tcW w:w="3923" w:type="pct"/>
          </w:tcPr>
          <w:p w14:paraId="6F986006" w14:textId="77777777" w:rsidR="00500C18" w:rsidRPr="00500C18" w:rsidRDefault="00500C18" w:rsidP="00D21A06">
            <w:pPr>
              <w:overflowPunct w:val="0"/>
              <w:autoSpaceDE w:val="0"/>
              <w:autoSpaceDN w:val="0"/>
              <w:adjustRightInd w:val="0"/>
              <w:spacing w:line="240" w:lineRule="auto"/>
              <w:textAlignment w:val="baseline"/>
              <w:rPr>
                <w:i/>
              </w:rPr>
            </w:pPr>
            <w:r>
              <w:rPr>
                <w:i/>
              </w:rPr>
              <w:t>+32 25469240</w:t>
            </w:r>
          </w:p>
        </w:tc>
      </w:tr>
      <w:tr w:rsidR="00500C18" w:rsidRPr="00500C18" w14:paraId="57B8A770" w14:textId="77777777" w:rsidTr="007759E5">
        <w:tc>
          <w:tcPr>
            <w:tcW w:w="1077" w:type="pct"/>
          </w:tcPr>
          <w:p w14:paraId="3BB2DC14" w14:textId="77777777" w:rsidR="00500C18" w:rsidRPr="00500C18" w:rsidRDefault="00500C18" w:rsidP="00D21A06">
            <w:pPr>
              <w:overflowPunct w:val="0"/>
              <w:autoSpaceDE w:val="0"/>
              <w:autoSpaceDN w:val="0"/>
              <w:adjustRightInd w:val="0"/>
              <w:spacing w:line="240" w:lineRule="auto"/>
              <w:textAlignment w:val="baseline"/>
              <w:rPr>
                <w:i/>
              </w:rPr>
            </w:pPr>
            <w:r>
              <w:rPr>
                <w:i/>
              </w:rPr>
              <w:t>e-mail</w:t>
            </w:r>
          </w:p>
        </w:tc>
        <w:tc>
          <w:tcPr>
            <w:tcW w:w="3923" w:type="pct"/>
          </w:tcPr>
          <w:p w14:paraId="57B1B6A4" w14:textId="77777777" w:rsidR="00500C18" w:rsidRPr="00500C18" w:rsidRDefault="003B7EDD" w:rsidP="00D21A06">
            <w:pPr>
              <w:overflowPunct w:val="0"/>
              <w:autoSpaceDE w:val="0"/>
              <w:autoSpaceDN w:val="0"/>
              <w:adjustRightInd w:val="0"/>
              <w:spacing w:line="240" w:lineRule="auto"/>
              <w:textAlignment w:val="baseline"/>
              <w:rPr>
                <w:color w:val="0000FF"/>
                <w:u w:val="single"/>
              </w:rPr>
            </w:pPr>
            <w:hyperlink r:id="rId23" w:history="1">
              <w:r w:rsidR="00500C18">
                <w:rPr>
                  <w:i/>
                  <w:color w:val="0000FF"/>
                  <w:u w:val="single"/>
                </w:rPr>
                <w:t>Sergio.LorencioMatallana@eesc.europa.eu</w:t>
              </w:r>
            </w:hyperlink>
          </w:p>
        </w:tc>
      </w:tr>
    </w:tbl>
    <w:p w14:paraId="4AAD77F8" w14:textId="77777777" w:rsidR="00D21A06" w:rsidRPr="00D21A06" w:rsidRDefault="00D21A06">
      <w:pPr>
        <w:spacing w:after="160" w:line="259" w:lineRule="auto"/>
        <w:jc w:val="left"/>
        <w:rPr>
          <w:i/>
          <w:sz w:val="16"/>
          <w:szCs w:val="16"/>
        </w:rPr>
      </w:pPr>
      <w:r>
        <w:rPr>
          <w:i/>
        </w:rPr>
        <w:br w:type="page"/>
      </w:r>
    </w:p>
    <w:p w14:paraId="4982DD99" w14:textId="77777777" w:rsidR="004D7AC0" w:rsidRDefault="004D7AC0" w:rsidP="001766B2">
      <w:pPr>
        <w:pStyle w:val="Heading1"/>
        <w:rPr>
          <w:b/>
        </w:rPr>
      </w:pPr>
      <w:bookmarkStart w:id="8" w:name="_Toc75527081"/>
      <w:bookmarkStart w:id="9" w:name="_Toc226552865"/>
      <w:r>
        <w:rPr>
          <w:b/>
        </w:rPr>
        <w:lastRenderedPageBreak/>
        <w:t>ZATRUDNIENIE, SPRAWY SPOŁECZNE I OBYWATELSTWO</w:t>
      </w:r>
      <w:bookmarkEnd w:id="8"/>
      <w:bookmarkEnd w:id="9"/>
    </w:p>
    <w:p w14:paraId="69CAC03E" w14:textId="77777777" w:rsidR="008C0FBC" w:rsidRDefault="008C0FBC" w:rsidP="3A238B25"/>
    <w:p w14:paraId="41A940C3" w14:textId="238D111E" w:rsidR="0065164C" w:rsidRPr="0065164C" w:rsidRDefault="003B7EDD" w:rsidP="0065164C">
      <w:pPr>
        <w:widowControl w:val="0"/>
        <w:numPr>
          <w:ilvl w:val="0"/>
          <w:numId w:val="12"/>
        </w:numPr>
        <w:overflowPunct w:val="0"/>
        <w:autoSpaceDE w:val="0"/>
        <w:autoSpaceDN w:val="0"/>
        <w:adjustRightInd w:val="0"/>
        <w:ind w:left="567" w:hanging="567"/>
        <w:textAlignment w:val="baseline"/>
        <w:rPr>
          <w:color w:val="0000FF"/>
          <w:sz w:val="16"/>
          <w:szCs w:val="16"/>
          <w:u w:val="single"/>
        </w:rPr>
      </w:pPr>
      <w:hyperlink r:id="rId24" w:history="1">
        <w:r w:rsidR="0065164C">
          <w:rPr>
            <w:b/>
            <w:i/>
            <w:color w:val="0000FF"/>
            <w:sz w:val="28"/>
            <w:u w:val="single"/>
          </w:rPr>
          <w:t>Poprawa jakości zatrudnienia i warunków pracy poprzez wprowadzenie i</w:t>
        </w:r>
        <w:r w:rsidR="00D21A06">
          <w:rPr>
            <w:b/>
            <w:i/>
            <w:color w:val="0000FF"/>
            <w:sz w:val="28"/>
            <w:u w:val="single"/>
          </w:rPr>
          <w:t> </w:t>
        </w:r>
        <w:r w:rsidR="0065164C">
          <w:rPr>
            <w:b/>
            <w:i/>
            <w:color w:val="0000FF"/>
            <w:sz w:val="28"/>
            <w:u w:val="single"/>
          </w:rPr>
          <w:t>promowanie powiązanych narzędzi (w tym sztucznej inteligencji) oraz wzmocnienie dialogu społecznego i rokowań zbiorowych</w:t>
        </w:r>
      </w:hyperlink>
    </w:p>
    <w:p w14:paraId="15265BE6" w14:textId="77777777" w:rsidR="0065164C" w:rsidRPr="0065164C" w:rsidRDefault="0065164C" w:rsidP="0065164C">
      <w:pPr>
        <w:widowControl w:val="0"/>
        <w:overflowPunct w:val="0"/>
        <w:autoSpaceDE w:val="0"/>
        <w:autoSpaceDN w:val="0"/>
        <w:adjustRightInd w:val="0"/>
        <w:textAlignment w:val="baseline"/>
      </w:pPr>
    </w:p>
    <w:tbl>
      <w:tblPr>
        <w:tblStyle w:val="TableGrid28"/>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761"/>
        <w:gridCol w:w="6946"/>
      </w:tblGrid>
      <w:tr w:rsidR="0065164C" w:rsidRPr="0065164C" w14:paraId="7BE94B23" w14:textId="77777777" w:rsidTr="00B333A7">
        <w:tc>
          <w:tcPr>
            <w:tcW w:w="1701" w:type="dxa"/>
          </w:tcPr>
          <w:p w14:paraId="7BA03EF9" w14:textId="77777777" w:rsidR="0065164C" w:rsidRPr="0065164C" w:rsidRDefault="0065164C" w:rsidP="0065164C">
            <w:pPr>
              <w:tabs>
                <w:tab w:val="center" w:pos="284"/>
              </w:tabs>
              <w:overflowPunct w:val="0"/>
              <w:autoSpaceDE w:val="0"/>
              <w:autoSpaceDN w:val="0"/>
              <w:adjustRightInd w:val="0"/>
              <w:spacing w:line="240" w:lineRule="auto"/>
              <w:ind w:left="567" w:hanging="567"/>
              <w:textAlignment w:val="baseline"/>
              <w:rPr>
                <w:b/>
              </w:rPr>
            </w:pPr>
            <w:r>
              <w:rPr>
                <w:b/>
              </w:rPr>
              <w:t>Sprawozdawczyni</w:t>
            </w:r>
          </w:p>
          <w:p w14:paraId="4D9CCE0B" w14:textId="77777777" w:rsidR="0065164C" w:rsidRPr="0065164C" w:rsidRDefault="0065164C" w:rsidP="0065164C">
            <w:pPr>
              <w:tabs>
                <w:tab w:val="center" w:pos="284"/>
              </w:tabs>
              <w:overflowPunct w:val="0"/>
              <w:autoSpaceDE w:val="0"/>
              <w:autoSpaceDN w:val="0"/>
              <w:adjustRightInd w:val="0"/>
              <w:spacing w:line="240" w:lineRule="auto"/>
              <w:ind w:left="567" w:hanging="567"/>
              <w:textAlignment w:val="baseline"/>
              <w:rPr>
                <w:b/>
              </w:rPr>
            </w:pPr>
          </w:p>
        </w:tc>
        <w:tc>
          <w:tcPr>
            <w:tcW w:w="6946" w:type="dxa"/>
          </w:tcPr>
          <w:p w14:paraId="139951F1" w14:textId="77777777" w:rsidR="0065164C" w:rsidRPr="0065164C" w:rsidRDefault="0065164C" w:rsidP="0065164C">
            <w:pPr>
              <w:overflowPunct w:val="0"/>
              <w:autoSpaceDE w:val="0"/>
              <w:autoSpaceDN w:val="0"/>
              <w:adjustRightInd w:val="0"/>
              <w:spacing w:line="240" w:lineRule="auto"/>
              <w:ind w:left="567" w:hanging="567"/>
              <w:textAlignment w:val="baseline"/>
            </w:pPr>
            <w:r>
              <w:t>Nicoletta MERLO (Grupa Pracowników – IT)</w:t>
            </w:r>
          </w:p>
        </w:tc>
      </w:tr>
      <w:tr w:rsidR="0065164C" w:rsidRPr="0065164C" w14:paraId="044E66E2" w14:textId="77777777" w:rsidTr="00B333A7">
        <w:tc>
          <w:tcPr>
            <w:tcW w:w="1701" w:type="dxa"/>
          </w:tcPr>
          <w:p w14:paraId="3FF46D95" w14:textId="77777777" w:rsidR="0065164C" w:rsidRPr="0065164C" w:rsidRDefault="0065164C" w:rsidP="0065164C">
            <w:pPr>
              <w:tabs>
                <w:tab w:val="center" w:pos="284"/>
              </w:tabs>
              <w:overflowPunct w:val="0"/>
              <w:autoSpaceDE w:val="0"/>
              <w:autoSpaceDN w:val="0"/>
              <w:adjustRightInd w:val="0"/>
              <w:spacing w:line="240" w:lineRule="auto"/>
              <w:ind w:left="567" w:hanging="567"/>
              <w:textAlignment w:val="baseline"/>
              <w:rPr>
                <w:b/>
              </w:rPr>
            </w:pPr>
            <w:r>
              <w:rPr>
                <w:b/>
              </w:rPr>
              <w:t>Dokumenty</w:t>
            </w:r>
          </w:p>
        </w:tc>
        <w:tc>
          <w:tcPr>
            <w:tcW w:w="6946" w:type="dxa"/>
          </w:tcPr>
          <w:p w14:paraId="5B2192C8" w14:textId="518A68C8" w:rsidR="0065164C" w:rsidRDefault="0065164C" w:rsidP="0065164C">
            <w:pPr>
              <w:tabs>
                <w:tab w:val="center" w:pos="284"/>
              </w:tabs>
              <w:overflowPunct w:val="0"/>
              <w:autoSpaceDE w:val="0"/>
              <w:autoSpaceDN w:val="0"/>
              <w:adjustRightInd w:val="0"/>
              <w:spacing w:line="240" w:lineRule="auto"/>
              <w:ind w:left="567" w:right="172" w:hanging="567"/>
              <w:textAlignment w:val="baseline"/>
            </w:pPr>
            <w:r>
              <w:t>Opinia rozpoznawcza na wniosek cypryjskiej prezydencji Rady UE</w:t>
            </w:r>
          </w:p>
          <w:p w14:paraId="1F1CCE50" w14:textId="552081D4" w:rsidR="0065164C" w:rsidRPr="0065164C" w:rsidRDefault="0065164C" w:rsidP="0065164C">
            <w:pPr>
              <w:tabs>
                <w:tab w:val="center" w:pos="284"/>
              </w:tabs>
              <w:overflowPunct w:val="0"/>
              <w:autoSpaceDE w:val="0"/>
              <w:autoSpaceDN w:val="0"/>
              <w:adjustRightInd w:val="0"/>
              <w:spacing w:line="240" w:lineRule="auto"/>
              <w:ind w:left="567" w:hanging="567"/>
              <w:textAlignment w:val="baseline"/>
            </w:pPr>
            <w:r>
              <w:t>EESC-2025-03786-00-00-AC-TRA</w:t>
            </w:r>
          </w:p>
          <w:p w14:paraId="26EFAA50" w14:textId="77777777" w:rsidR="0065164C" w:rsidRDefault="0065164C" w:rsidP="0065164C">
            <w:pPr>
              <w:tabs>
                <w:tab w:val="center" w:pos="284"/>
              </w:tabs>
              <w:overflowPunct w:val="0"/>
              <w:autoSpaceDE w:val="0"/>
              <w:autoSpaceDN w:val="0"/>
              <w:adjustRightInd w:val="0"/>
              <w:spacing w:line="240" w:lineRule="auto"/>
              <w:ind w:left="567" w:hanging="567"/>
              <w:textAlignment w:val="baseline"/>
              <w:rPr>
                <w:lang w:val="pt-PT"/>
              </w:rPr>
            </w:pPr>
          </w:p>
          <w:p w14:paraId="2F239D18" w14:textId="77777777" w:rsidR="008C0FBC" w:rsidRPr="0065164C" w:rsidRDefault="008C0FBC" w:rsidP="0065164C">
            <w:pPr>
              <w:tabs>
                <w:tab w:val="center" w:pos="284"/>
              </w:tabs>
              <w:overflowPunct w:val="0"/>
              <w:autoSpaceDE w:val="0"/>
              <w:autoSpaceDN w:val="0"/>
              <w:adjustRightInd w:val="0"/>
              <w:spacing w:line="240" w:lineRule="auto"/>
              <w:ind w:left="567" w:hanging="567"/>
              <w:textAlignment w:val="baseline"/>
              <w:rPr>
                <w:lang w:val="pt-PT"/>
              </w:rPr>
            </w:pPr>
          </w:p>
        </w:tc>
      </w:tr>
    </w:tbl>
    <w:p w14:paraId="4ECD9250" w14:textId="77777777" w:rsidR="0065164C" w:rsidRDefault="0065164C" w:rsidP="0065164C">
      <w:pPr>
        <w:keepNext/>
        <w:keepLines/>
        <w:tabs>
          <w:tab w:val="center" w:pos="284"/>
        </w:tabs>
        <w:overflowPunct w:val="0"/>
        <w:autoSpaceDE w:val="0"/>
        <w:autoSpaceDN w:val="0"/>
        <w:adjustRightInd w:val="0"/>
        <w:spacing w:line="240" w:lineRule="auto"/>
        <w:ind w:left="266" w:hanging="266"/>
        <w:textAlignment w:val="baseline"/>
        <w:rPr>
          <w:b/>
        </w:rPr>
      </w:pPr>
      <w:r>
        <w:rPr>
          <w:b/>
        </w:rPr>
        <w:t>Główne punkty</w:t>
      </w:r>
    </w:p>
    <w:p w14:paraId="763AA6BD" w14:textId="77777777" w:rsidR="008C0FBC" w:rsidRPr="0065164C" w:rsidRDefault="008C0FBC" w:rsidP="0065164C">
      <w:pPr>
        <w:keepNext/>
        <w:keepLines/>
        <w:tabs>
          <w:tab w:val="center" w:pos="284"/>
        </w:tabs>
        <w:overflowPunct w:val="0"/>
        <w:autoSpaceDE w:val="0"/>
        <w:autoSpaceDN w:val="0"/>
        <w:adjustRightInd w:val="0"/>
        <w:spacing w:line="240" w:lineRule="auto"/>
        <w:ind w:left="266" w:hanging="266"/>
        <w:textAlignment w:val="baseline"/>
        <w:rPr>
          <w:b/>
          <w:lang w:val="en-GB"/>
        </w:rPr>
      </w:pPr>
    </w:p>
    <w:p w14:paraId="3F72F954" w14:textId="77777777" w:rsidR="0065164C" w:rsidRPr="0065164C" w:rsidRDefault="0065164C" w:rsidP="0065164C">
      <w:pPr>
        <w:spacing w:before="100" w:beforeAutospacing="1" w:after="100" w:afterAutospacing="1" w:line="240" w:lineRule="auto"/>
        <w:rPr>
          <w:sz w:val="24"/>
          <w:szCs w:val="24"/>
        </w:rPr>
      </w:pPr>
      <w:r>
        <w:rPr>
          <w:b/>
          <w:sz w:val="24"/>
        </w:rPr>
        <w:t>EKES:</w:t>
      </w:r>
    </w:p>
    <w:p w14:paraId="38D3E56E" w14:textId="77777777" w:rsidR="0065164C" w:rsidRPr="0065164C" w:rsidRDefault="0065164C" w:rsidP="00B333A7">
      <w:pPr>
        <w:numPr>
          <w:ilvl w:val="0"/>
          <w:numId w:val="35"/>
        </w:numPr>
        <w:overflowPunct w:val="0"/>
        <w:autoSpaceDE w:val="0"/>
        <w:autoSpaceDN w:val="0"/>
        <w:adjustRightInd w:val="0"/>
        <w:ind w:left="284" w:hanging="284"/>
        <w:textAlignment w:val="baseline"/>
        <w:outlineLvl w:val="1"/>
        <w:rPr>
          <w:szCs w:val="20"/>
        </w:rPr>
      </w:pPr>
      <w:bookmarkStart w:id="10" w:name="_Toc226552866"/>
      <w:r>
        <w:t>Podkreśla, że sztuczna inteligencja (AI) i zarządzanie algorytmiczne mogą poprawiać jakość zatrudnienia i warunków pracy, o ile są zgodne z zasadą kontroli przez człowieka oraz sprzyjają zrównoważonemu pod względem gospodarczym, środowiskowym i społecznym wzrostowi gospodarczemu poprzez zwiększenie wydajności i konkurencyjności w Europie.</w:t>
      </w:r>
      <w:bookmarkEnd w:id="10"/>
    </w:p>
    <w:p w14:paraId="3415859A" w14:textId="77777777" w:rsidR="0065164C" w:rsidRPr="0065164C" w:rsidRDefault="0065164C" w:rsidP="00B333A7">
      <w:pPr>
        <w:numPr>
          <w:ilvl w:val="0"/>
          <w:numId w:val="35"/>
        </w:numPr>
        <w:overflowPunct w:val="0"/>
        <w:autoSpaceDE w:val="0"/>
        <w:autoSpaceDN w:val="0"/>
        <w:adjustRightInd w:val="0"/>
        <w:ind w:left="284" w:hanging="284"/>
        <w:textAlignment w:val="baseline"/>
        <w:outlineLvl w:val="1"/>
        <w:rPr>
          <w:szCs w:val="20"/>
        </w:rPr>
      </w:pPr>
      <w:bookmarkStart w:id="11" w:name="_Toc226552867"/>
      <w:r>
        <w:t>Uznaje potencjał sztucznej inteligencji jako strategicznego czynnika wzmacniającego bezpieczeństwo i higienę pracy, pod warunkiem zapobiegania ryzyku dyskryminacji lub niewłaściwego stosowania.</w:t>
      </w:r>
      <w:bookmarkEnd w:id="11"/>
    </w:p>
    <w:p w14:paraId="38B33A37" w14:textId="77777777" w:rsidR="0065164C" w:rsidRPr="0065164C" w:rsidRDefault="0065164C" w:rsidP="00B333A7">
      <w:pPr>
        <w:numPr>
          <w:ilvl w:val="0"/>
          <w:numId w:val="35"/>
        </w:numPr>
        <w:overflowPunct w:val="0"/>
        <w:autoSpaceDE w:val="0"/>
        <w:autoSpaceDN w:val="0"/>
        <w:adjustRightInd w:val="0"/>
        <w:ind w:left="284" w:hanging="284"/>
        <w:textAlignment w:val="baseline"/>
        <w:outlineLvl w:val="1"/>
        <w:rPr>
          <w:szCs w:val="20"/>
        </w:rPr>
      </w:pPr>
      <w:bookmarkStart w:id="12" w:name="_Toc226552868"/>
      <w:r>
        <w:t>Podkreśla, że wykorzystanie AI może poprawić organizację pracy i równowagę między życiem zawodowym a prywatnym.</w:t>
      </w:r>
      <w:bookmarkEnd w:id="12"/>
    </w:p>
    <w:p w14:paraId="4ECD1E94" w14:textId="3C63540E" w:rsidR="0065164C" w:rsidRPr="0065164C" w:rsidRDefault="0065164C" w:rsidP="00B333A7">
      <w:pPr>
        <w:numPr>
          <w:ilvl w:val="0"/>
          <w:numId w:val="35"/>
        </w:numPr>
        <w:overflowPunct w:val="0"/>
        <w:autoSpaceDE w:val="0"/>
        <w:autoSpaceDN w:val="0"/>
        <w:adjustRightInd w:val="0"/>
        <w:ind w:left="284" w:hanging="284"/>
        <w:textAlignment w:val="baseline"/>
        <w:outlineLvl w:val="1"/>
        <w:rPr>
          <w:szCs w:val="20"/>
        </w:rPr>
      </w:pPr>
      <w:bookmarkStart w:id="13" w:name="_Toc226552869"/>
      <w:r>
        <w:t>Uznaje wkład sztucznej inteligencji i narzędzi informacyjnych dotyczących rynku pracy w</w:t>
      </w:r>
      <w:r w:rsidR="00D21A06">
        <w:t> </w:t>
      </w:r>
      <w:r>
        <w:t>przewidywanie potrzeb w zakresie umiejętności oraz wspieranie ścieżek szkolenia, przekwalifikowania i rozwoju zawodowego.</w:t>
      </w:r>
      <w:bookmarkEnd w:id="13"/>
    </w:p>
    <w:p w14:paraId="2E1B025C" w14:textId="130F6DD3" w:rsidR="0065164C" w:rsidRPr="0065164C" w:rsidRDefault="0065164C" w:rsidP="00B333A7">
      <w:pPr>
        <w:numPr>
          <w:ilvl w:val="0"/>
          <w:numId w:val="35"/>
        </w:numPr>
        <w:overflowPunct w:val="0"/>
        <w:autoSpaceDE w:val="0"/>
        <w:autoSpaceDN w:val="0"/>
        <w:adjustRightInd w:val="0"/>
        <w:ind w:left="284" w:hanging="284"/>
        <w:textAlignment w:val="baseline"/>
        <w:outlineLvl w:val="1"/>
        <w:rPr>
          <w:szCs w:val="20"/>
        </w:rPr>
      </w:pPr>
      <w:bookmarkStart w:id="14" w:name="_Toc226552870"/>
      <w:r>
        <w:t>Zwraca uwagę na zagrożenia związane z wprowadzeniem AI i zarządzania algorytmicznego, szczególnie dotyczące intensyfikacji pracy, zwiększenia ryzyka psychospołecznego, ograniczenia autonomii w podejmowaniu decyzji oraz technostresu. Zgodnie z ramami BHP, które zobowiązują pracodawców do oceny wszystkich zagrożeń dla zdrowia i bezpieczeństwa pracowników, w</w:t>
      </w:r>
      <w:r w:rsidR="00D21A06">
        <w:t> </w:t>
      </w:r>
      <w:r>
        <w:t>stosownych przypadkach zagrożenia te wchodzą w zakres oceny ryzyka w zakresie BHP i należy się nimi zająć za pomocą odpowiednich środków, z udziałem partnerów społecznych i w drodze rokowań zbiorowych na odpowiednim szczeblu.</w:t>
      </w:r>
      <w:bookmarkEnd w:id="14"/>
    </w:p>
    <w:p w14:paraId="5D366128" w14:textId="77777777" w:rsidR="0065164C" w:rsidRPr="0065164C" w:rsidRDefault="0065164C" w:rsidP="00B333A7">
      <w:pPr>
        <w:numPr>
          <w:ilvl w:val="0"/>
          <w:numId w:val="35"/>
        </w:numPr>
        <w:overflowPunct w:val="0"/>
        <w:autoSpaceDE w:val="0"/>
        <w:autoSpaceDN w:val="0"/>
        <w:adjustRightInd w:val="0"/>
        <w:ind w:left="284" w:hanging="284"/>
        <w:textAlignment w:val="baseline"/>
        <w:outlineLvl w:val="1"/>
        <w:rPr>
          <w:szCs w:val="20"/>
        </w:rPr>
      </w:pPr>
      <w:bookmarkStart w:id="15" w:name="_Toc226552871"/>
      <w:r>
        <w:t>Podkreśla znaczenie zapewnienia przejrzystości, wyjaśnialności i sprawiedliwości w stosowaniu systemów sztucznej inteligencji i zarządzania algorytmicznego.</w:t>
      </w:r>
      <w:bookmarkEnd w:id="15"/>
    </w:p>
    <w:p w14:paraId="0A3A1E4A" w14:textId="3C321F8F" w:rsidR="0065164C" w:rsidRPr="0065164C" w:rsidRDefault="0065164C" w:rsidP="00B333A7">
      <w:pPr>
        <w:numPr>
          <w:ilvl w:val="0"/>
          <w:numId w:val="35"/>
        </w:numPr>
        <w:overflowPunct w:val="0"/>
        <w:autoSpaceDE w:val="0"/>
        <w:autoSpaceDN w:val="0"/>
        <w:adjustRightInd w:val="0"/>
        <w:ind w:left="284" w:hanging="284"/>
        <w:textAlignment w:val="baseline"/>
        <w:outlineLvl w:val="1"/>
        <w:rPr>
          <w:szCs w:val="20"/>
        </w:rPr>
      </w:pPr>
      <w:bookmarkStart w:id="16" w:name="_Toc226552872"/>
      <w:r>
        <w:t>Podkreśla kluczowe znaczenie promowania przejrzystego, proporcjonalnego i odpowiednio zabezpieczonego wykorzystywania danych, w tym wyraźnych ograniczeń w korzystaniu z</w:t>
      </w:r>
      <w:r w:rsidR="00D21A06">
        <w:t> </w:t>
      </w:r>
      <w:r>
        <w:t>inwazyjnych aplikacji.</w:t>
      </w:r>
      <w:bookmarkEnd w:id="16"/>
    </w:p>
    <w:p w14:paraId="72A8BFCA" w14:textId="6F02201C" w:rsidR="0065164C" w:rsidRPr="0065164C" w:rsidRDefault="0065164C" w:rsidP="00B333A7">
      <w:pPr>
        <w:numPr>
          <w:ilvl w:val="0"/>
          <w:numId w:val="35"/>
        </w:numPr>
        <w:overflowPunct w:val="0"/>
        <w:autoSpaceDE w:val="0"/>
        <w:autoSpaceDN w:val="0"/>
        <w:adjustRightInd w:val="0"/>
        <w:ind w:left="284" w:hanging="284"/>
        <w:textAlignment w:val="baseline"/>
        <w:outlineLvl w:val="1"/>
        <w:rPr>
          <w:szCs w:val="20"/>
        </w:rPr>
      </w:pPr>
      <w:bookmarkStart w:id="17" w:name="_Toc226552873"/>
      <w:r>
        <w:t>Popiera rezolucję Parlamentu Europejskiego, w której ten wzywa Komisję do przeprowadzenia dogłębnej oceny obowiązującego prawodawstwa dotyczącego wprowadzenia narzędzi AI i</w:t>
      </w:r>
      <w:r w:rsidR="00D21A06">
        <w:t> </w:t>
      </w:r>
      <w:r>
        <w:t>zarządzania algorytmicznego w miejscu pracy oraz do przedstawienia, na podstawie jej wyników, wniosku w sprawie zarządzania algorytmicznego w miejscu pracy, by w pełni uwzględnić jego specyficzny wpływ na warunki pracy. Należy przy tym wystrzegać się tworzenia nakładających się na siebie instrumentów prawnych oraz ulepszyć harmonizację rynku wewnętrznego.</w:t>
      </w:r>
      <w:bookmarkEnd w:id="17"/>
      <w:r>
        <w:t xml:space="preserve"> </w:t>
      </w:r>
    </w:p>
    <w:p w14:paraId="4ED2B074" w14:textId="78D54628" w:rsidR="0065164C" w:rsidRPr="0065164C" w:rsidRDefault="0065164C" w:rsidP="00B333A7">
      <w:pPr>
        <w:numPr>
          <w:ilvl w:val="0"/>
          <w:numId w:val="35"/>
        </w:numPr>
        <w:overflowPunct w:val="0"/>
        <w:autoSpaceDE w:val="0"/>
        <w:autoSpaceDN w:val="0"/>
        <w:adjustRightInd w:val="0"/>
        <w:ind w:left="284" w:hanging="284"/>
        <w:textAlignment w:val="baseline"/>
        <w:outlineLvl w:val="1"/>
        <w:rPr>
          <w:szCs w:val="20"/>
        </w:rPr>
      </w:pPr>
      <w:bookmarkStart w:id="18" w:name="_Toc226552874"/>
      <w:r>
        <w:lastRenderedPageBreak/>
        <w:t>Przyznaje, że obecnie obowiązujące przepisy, w tym przepisy wynikające z ogólnego rozporządzenia o ochronie danych (RODO) i aktu w sprawie sztucznej inteligencji (aktu w sprawie AI), powinny zostać w pełni wdrożone i wyegzekwowane odnośnie do wprowadzenia narzędzi AI i zarządzania algorytmicznego w miejscu pracy. Stanowi to okazję do objęcia wszystkich pracownic i</w:t>
      </w:r>
      <w:r w:rsidR="00D21A06">
        <w:t> </w:t>
      </w:r>
      <w:r>
        <w:t>pracowników zasadami dyrektywy w sprawie pracy za pośrednictwem platform internetowych w</w:t>
      </w:r>
      <w:r w:rsidR="00D21A06">
        <w:t> </w:t>
      </w:r>
      <w:r>
        <w:t>celu zwiększenia ich ochrony.</w:t>
      </w:r>
      <w:bookmarkEnd w:id="18"/>
      <w:r>
        <w:t xml:space="preserve"> </w:t>
      </w:r>
    </w:p>
    <w:p w14:paraId="03C82697" w14:textId="77777777" w:rsidR="0065164C" w:rsidRPr="0065164C" w:rsidRDefault="0065164C" w:rsidP="00B333A7">
      <w:pPr>
        <w:numPr>
          <w:ilvl w:val="0"/>
          <w:numId w:val="35"/>
        </w:numPr>
        <w:overflowPunct w:val="0"/>
        <w:autoSpaceDE w:val="0"/>
        <w:autoSpaceDN w:val="0"/>
        <w:adjustRightInd w:val="0"/>
        <w:ind w:left="284" w:hanging="284"/>
        <w:textAlignment w:val="baseline"/>
        <w:outlineLvl w:val="1"/>
        <w:rPr>
          <w:szCs w:val="20"/>
        </w:rPr>
      </w:pPr>
      <w:bookmarkStart w:id="19" w:name="_Toc226552875"/>
      <w:r>
        <w:t>Podkreśla, że dialog społeczny i rokowania zbiorowe na wszystkich szczeblach oraz zorganizowana współpraca między Europejskim Urzędem ds. AI, Komisją Europejską i partnerami społecznymi mają pierwszoplanowe znaczenie dla tego, by wdrażanie AI przyczyniało się do sprawiedliwej, inkluzywnej i konkurencyjnej transformacji cyfrowej, systematycznie uwzględniającej aspekty dotyczące płci, pokoleń i podatności na zagrożenia oraz potrzeby MŚP.</w:t>
      </w:r>
      <w:bookmarkEnd w:id="19"/>
    </w:p>
    <w:p w14:paraId="49EE9BD2" w14:textId="77777777" w:rsidR="0065164C" w:rsidRPr="0065164C" w:rsidRDefault="0065164C" w:rsidP="0065164C">
      <w:pPr>
        <w:overflowPunct w:val="0"/>
        <w:autoSpaceDE w:val="0"/>
        <w:autoSpaceDN w:val="0"/>
        <w:adjustRightInd w:val="0"/>
        <w:textAlignment w:val="baseline"/>
        <w:rPr>
          <w:szCs w:val="20"/>
          <w:lang w:val="en-GB"/>
        </w:rPr>
      </w:pPr>
    </w:p>
    <w:tbl>
      <w:tblPr>
        <w:tblStyle w:val="TableGrid28"/>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210"/>
        <w:gridCol w:w="4493"/>
      </w:tblGrid>
      <w:tr w:rsidR="0065164C" w:rsidRPr="0065164C" w14:paraId="20D02F1D" w14:textId="77777777" w:rsidTr="002960E2">
        <w:tc>
          <w:tcPr>
            <w:tcW w:w="1210" w:type="dxa"/>
          </w:tcPr>
          <w:p w14:paraId="61DCA0E7" w14:textId="77777777" w:rsidR="0065164C" w:rsidRPr="0065164C" w:rsidRDefault="0065164C" w:rsidP="0065164C">
            <w:pPr>
              <w:overflowPunct w:val="0"/>
              <w:autoSpaceDE w:val="0"/>
              <w:autoSpaceDN w:val="0"/>
              <w:adjustRightInd w:val="0"/>
              <w:spacing w:line="240" w:lineRule="auto"/>
              <w:textAlignment w:val="baseline"/>
              <w:rPr>
                <w:i/>
              </w:rPr>
            </w:pPr>
            <w:r>
              <w:rPr>
                <w:b/>
                <w:i/>
              </w:rPr>
              <w:t>Kontakt</w:t>
            </w:r>
          </w:p>
        </w:tc>
        <w:tc>
          <w:tcPr>
            <w:tcW w:w="4493" w:type="dxa"/>
          </w:tcPr>
          <w:p w14:paraId="6815A10C" w14:textId="77777777" w:rsidR="0065164C" w:rsidRPr="0065164C" w:rsidRDefault="0065164C" w:rsidP="0065164C">
            <w:pPr>
              <w:overflowPunct w:val="0"/>
              <w:autoSpaceDE w:val="0"/>
              <w:autoSpaceDN w:val="0"/>
              <w:adjustRightInd w:val="0"/>
              <w:spacing w:line="240" w:lineRule="auto"/>
              <w:ind w:hanging="12"/>
              <w:textAlignment w:val="baseline"/>
              <w:rPr>
                <w:i/>
              </w:rPr>
            </w:pPr>
            <w:r>
              <w:rPr>
                <w:i/>
              </w:rPr>
              <w:t>Ana Dumitrache</w:t>
            </w:r>
          </w:p>
        </w:tc>
      </w:tr>
      <w:tr w:rsidR="0065164C" w:rsidRPr="0065164C" w14:paraId="092C93D7" w14:textId="77777777" w:rsidTr="002960E2">
        <w:tc>
          <w:tcPr>
            <w:tcW w:w="1210" w:type="dxa"/>
          </w:tcPr>
          <w:p w14:paraId="6DAC38A2" w14:textId="77777777" w:rsidR="0065164C" w:rsidRPr="0065164C" w:rsidRDefault="0065164C" w:rsidP="0065164C">
            <w:pPr>
              <w:overflowPunct w:val="0"/>
              <w:autoSpaceDE w:val="0"/>
              <w:autoSpaceDN w:val="0"/>
              <w:adjustRightInd w:val="0"/>
              <w:spacing w:line="240" w:lineRule="auto"/>
              <w:textAlignment w:val="baseline"/>
              <w:rPr>
                <w:i/>
              </w:rPr>
            </w:pPr>
            <w:r>
              <w:rPr>
                <w:i/>
              </w:rPr>
              <w:t>tel.</w:t>
            </w:r>
          </w:p>
        </w:tc>
        <w:tc>
          <w:tcPr>
            <w:tcW w:w="4493" w:type="dxa"/>
          </w:tcPr>
          <w:p w14:paraId="03059B89" w14:textId="77777777" w:rsidR="0065164C" w:rsidRPr="0065164C" w:rsidRDefault="0065164C" w:rsidP="0065164C">
            <w:pPr>
              <w:overflowPunct w:val="0"/>
              <w:autoSpaceDE w:val="0"/>
              <w:autoSpaceDN w:val="0"/>
              <w:adjustRightInd w:val="0"/>
              <w:spacing w:line="240" w:lineRule="auto"/>
              <w:textAlignment w:val="baseline"/>
              <w:rPr>
                <w:i/>
              </w:rPr>
            </w:pPr>
            <w:r>
              <w:rPr>
                <w:i/>
              </w:rPr>
              <w:t>+32 25468131</w:t>
            </w:r>
          </w:p>
        </w:tc>
      </w:tr>
      <w:tr w:rsidR="0065164C" w:rsidRPr="0065164C" w14:paraId="5F945D1B" w14:textId="77777777" w:rsidTr="002960E2">
        <w:tc>
          <w:tcPr>
            <w:tcW w:w="1210" w:type="dxa"/>
          </w:tcPr>
          <w:p w14:paraId="0E305403" w14:textId="77777777" w:rsidR="0065164C" w:rsidRPr="0065164C" w:rsidRDefault="0065164C" w:rsidP="0065164C">
            <w:pPr>
              <w:overflowPunct w:val="0"/>
              <w:autoSpaceDE w:val="0"/>
              <w:autoSpaceDN w:val="0"/>
              <w:adjustRightInd w:val="0"/>
              <w:spacing w:line="240" w:lineRule="auto"/>
              <w:textAlignment w:val="baseline"/>
              <w:rPr>
                <w:i/>
              </w:rPr>
            </w:pPr>
            <w:r>
              <w:rPr>
                <w:i/>
              </w:rPr>
              <w:t>e-mail</w:t>
            </w:r>
          </w:p>
        </w:tc>
        <w:tc>
          <w:tcPr>
            <w:tcW w:w="4493" w:type="dxa"/>
          </w:tcPr>
          <w:p w14:paraId="6F13A456" w14:textId="77777777" w:rsidR="0065164C" w:rsidRPr="0065164C" w:rsidRDefault="003B7EDD" w:rsidP="0065164C">
            <w:pPr>
              <w:overflowPunct w:val="0"/>
              <w:autoSpaceDE w:val="0"/>
              <w:autoSpaceDN w:val="0"/>
              <w:adjustRightInd w:val="0"/>
              <w:spacing w:line="240" w:lineRule="auto"/>
              <w:textAlignment w:val="baseline"/>
              <w:rPr>
                <w:i/>
              </w:rPr>
            </w:pPr>
            <w:hyperlink r:id="rId25" w:history="1">
              <w:r w:rsidR="0065164C">
                <w:rPr>
                  <w:i/>
                  <w:color w:val="0000FF"/>
                  <w:u w:val="single"/>
                </w:rPr>
                <w:t>Ana.Dumitrache@eesc.europa.eu</w:t>
              </w:r>
            </w:hyperlink>
          </w:p>
        </w:tc>
      </w:tr>
    </w:tbl>
    <w:p w14:paraId="49D168EC" w14:textId="6D14AA32" w:rsidR="657B25EA" w:rsidRDefault="657B25EA" w:rsidP="657B25EA"/>
    <w:p w14:paraId="208DDE75" w14:textId="77777777" w:rsidR="00E6289E" w:rsidRDefault="00E6289E">
      <w:pPr>
        <w:spacing w:after="160" w:line="259" w:lineRule="auto"/>
        <w:jc w:val="left"/>
      </w:pPr>
      <w:r>
        <w:br w:type="page"/>
      </w:r>
    </w:p>
    <w:p w14:paraId="7B1658F9" w14:textId="612F919F" w:rsidR="00C2316F" w:rsidRPr="00C2316F" w:rsidRDefault="003B7EDD" w:rsidP="00C2316F">
      <w:pPr>
        <w:widowControl w:val="0"/>
        <w:numPr>
          <w:ilvl w:val="0"/>
          <w:numId w:val="10"/>
        </w:numPr>
        <w:overflowPunct w:val="0"/>
        <w:autoSpaceDE w:val="0"/>
        <w:autoSpaceDN w:val="0"/>
        <w:adjustRightInd w:val="0"/>
        <w:ind w:hanging="567"/>
        <w:textAlignment w:val="baseline"/>
        <w:rPr>
          <w:sz w:val="24"/>
          <w:szCs w:val="24"/>
        </w:rPr>
      </w:pPr>
      <w:hyperlink r:id="rId26">
        <w:r w:rsidR="00C2316F" w:rsidRPr="00D21A06">
          <w:rPr>
            <w:b/>
            <w:i/>
            <w:color w:val="0000FF"/>
            <w:sz w:val="28"/>
            <w:u w:val="single"/>
          </w:rPr>
          <w:t>Włączenie społeczne i niezależne życie osób z niepełnosprawnościami dzięki specjalistycznym usługom społecznym wysokiej jakości</w:t>
        </w:r>
      </w:hyperlink>
    </w:p>
    <w:p w14:paraId="23603E9F" w14:textId="77777777" w:rsidR="00C2316F" w:rsidRPr="00C2316F" w:rsidRDefault="00C2316F" w:rsidP="00C2316F">
      <w:pPr>
        <w:tabs>
          <w:tab w:val="center" w:pos="284"/>
        </w:tabs>
        <w:overflowPunct w:val="0"/>
        <w:autoSpaceDE w:val="0"/>
        <w:autoSpaceDN w:val="0"/>
        <w:adjustRightInd w:val="0"/>
        <w:ind w:left="266" w:hanging="266"/>
        <w:textAlignment w:val="baseline"/>
        <w:rPr>
          <w:b/>
          <w:sz w:val="16"/>
          <w:szCs w:val="16"/>
          <w:lang w:val="en-GB"/>
        </w:rPr>
      </w:pPr>
    </w:p>
    <w:tbl>
      <w:tblPr>
        <w:tblStyle w:val="TableGrid4"/>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701"/>
        <w:gridCol w:w="6521"/>
      </w:tblGrid>
      <w:tr w:rsidR="00C2316F" w:rsidRPr="00C2316F" w14:paraId="43721D9F" w14:textId="77777777" w:rsidTr="00EF3752">
        <w:tc>
          <w:tcPr>
            <w:tcW w:w="1701" w:type="dxa"/>
          </w:tcPr>
          <w:p w14:paraId="3E4F1E79" w14:textId="77777777" w:rsidR="00C2316F" w:rsidRPr="00C2316F" w:rsidRDefault="00C2316F" w:rsidP="00C2316F">
            <w:pPr>
              <w:tabs>
                <w:tab w:val="center" w:pos="284"/>
              </w:tabs>
              <w:overflowPunct w:val="0"/>
              <w:autoSpaceDE w:val="0"/>
              <w:autoSpaceDN w:val="0"/>
              <w:adjustRightInd w:val="0"/>
              <w:ind w:left="266" w:hanging="266"/>
              <w:textAlignment w:val="baseline"/>
              <w:rPr>
                <w:b/>
              </w:rPr>
            </w:pPr>
            <w:r>
              <w:rPr>
                <w:b/>
              </w:rPr>
              <w:t>Sprawozdawca</w:t>
            </w:r>
          </w:p>
        </w:tc>
        <w:tc>
          <w:tcPr>
            <w:tcW w:w="6521" w:type="dxa"/>
          </w:tcPr>
          <w:p w14:paraId="7C50D115" w14:textId="78F275CC" w:rsidR="00C2316F" w:rsidRPr="00C2316F" w:rsidRDefault="00C2316F" w:rsidP="00C2316F">
            <w:pPr>
              <w:tabs>
                <w:tab w:val="center" w:pos="284"/>
              </w:tabs>
              <w:overflowPunct w:val="0"/>
              <w:autoSpaceDE w:val="0"/>
              <w:autoSpaceDN w:val="0"/>
              <w:adjustRightInd w:val="0"/>
              <w:ind w:left="266" w:hanging="266"/>
              <w:textAlignment w:val="baseline"/>
            </w:pPr>
            <w:r>
              <w:t>Pietro Vittorio BARBIERI (Grupa Organizacji Społeczeństwa Obywatelskiego – IT)</w:t>
            </w:r>
          </w:p>
        </w:tc>
      </w:tr>
      <w:tr w:rsidR="00C2316F" w:rsidRPr="00C2316F" w14:paraId="3FD6073D" w14:textId="77777777" w:rsidTr="00EF3752">
        <w:tc>
          <w:tcPr>
            <w:tcW w:w="8222" w:type="dxa"/>
            <w:gridSpan w:val="2"/>
          </w:tcPr>
          <w:p w14:paraId="0BE73482" w14:textId="77777777" w:rsidR="00C2316F" w:rsidRPr="00C2316F" w:rsidRDefault="00C2316F" w:rsidP="00C2316F">
            <w:pPr>
              <w:tabs>
                <w:tab w:val="center" w:pos="284"/>
              </w:tabs>
              <w:overflowPunct w:val="0"/>
              <w:autoSpaceDE w:val="0"/>
              <w:autoSpaceDN w:val="0"/>
              <w:adjustRightInd w:val="0"/>
              <w:spacing w:line="160" w:lineRule="exact"/>
              <w:ind w:left="266" w:hanging="266"/>
              <w:textAlignment w:val="baseline"/>
              <w:rPr>
                <w:lang w:val="it-IT"/>
              </w:rPr>
            </w:pPr>
          </w:p>
        </w:tc>
      </w:tr>
      <w:tr w:rsidR="00C2316F" w:rsidRPr="00C2316F" w14:paraId="35B84A18" w14:textId="77777777" w:rsidTr="00EF3752">
        <w:tc>
          <w:tcPr>
            <w:tcW w:w="1701" w:type="dxa"/>
            <w:vMerge w:val="restart"/>
          </w:tcPr>
          <w:p w14:paraId="10E088DA" w14:textId="31BF882D" w:rsidR="00C2316F" w:rsidRPr="00C2316F" w:rsidRDefault="00C2316F" w:rsidP="00C2316F">
            <w:pPr>
              <w:tabs>
                <w:tab w:val="center" w:pos="284"/>
              </w:tabs>
              <w:overflowPunct w:val="0"/>
              <w:autoSpaceDE w:val="0"/>
              <w:autoSpaceDN w:val="0"/>
              <w:adjustRightInd w:val="0"/>
              <w:ind w:left="266" w:hanging="266"/>
              <w:textAlignment w:val="baseline"/>
              <w:rPr>
                <w:b/>
              </w:rPr>
            </w:pPr>
            <w:r>
              <w:rPr>
                <w:b/>
              </w:rPr>
              <w:t>Dokumenty</w:t>
            </w:r>
          </w:p>
        </w:tc>
        <w:tc>
          <w:tcPr>
            <w:tcW w:w="6521" w:type="dxa"/>
          </w:tcPr>
          <w:p w14:paraId="10EED6EF" w14:textId="77777777" w:rsidR="00C2316F" w:rsidRPr="00C2316F" w:rsidRDefault="00C2316F" w:rsidP="00C2316F">
            <w:pPr>
              <w:tabs>
                <w:tab w:val="center" w:pos="284"/>
              </w:tabs>
              <w:overflowPunct w:val="0"/>
              <w:autoSpaceDE w:val="0"/>
              <w:autoSpaceDN w:val="0"/>
              <w:adjustRightInd w:val="0"/>
              <w:ind w:left="266" w:hanging="266"/>
              <w:textAlignment w:val="baseline"/>
            </w:pPr>
            <w:r>
              <w:t>Opinia z inicjatywy własnej</w:t>
            </w:r>
          </w:p>
        </w:tc>
      </w:tr>
      <w:tr w:rsidR="00C2316F" w:rsidRPr="00C2316F" w14:paraId="6F0A4444" w14:textId="77777777" w:rsidTr="00EF3752">
        <w:tc>
          <w:tcPr>
            <w:tcW w:w="1701" w:type="dxa"/>
            <w:vMerge/>
          </w:tcPr>
          <w:p w14:paraId="79FF4831" w14:textId="77777777" w:rsidR="00C2316F" w:rsidRPr="00C2316F" w:rsidRDefault="00C2316F" w:rsidP="00C2316F">
            <w:pPr>
              <w:tabs>
                <w:tab w:val="center" w:pos="284"/>
              </w:tabs>
              <w:overflowPunct w:val="0"/>
              <w:autoSpaceDE w:val="0"/>
              <w:autoSpaceDN w:val="0"/>
              <w:adjustRightInd w:val="0"/>
              <w:ind w:left="266" w:hanging="266"/>
              <w:textAlignment w:val="baseline"/>
              <w:rPr>
                <w:b/>
                <w:lang w:val="en-GB"/>
              </w:rPr>
            </w:pPr>
          </w:p>
        </w:tc>
        <w:tc>
          <w:tcPr>
            <w:tcW w:w="6521" w:type="dxa"/>
          </w:tcPr>
          <w:p w14:paraId="518178F6" w14:textId="77777777" w:rsidR="00C2316F" w:rsidRPr="00C2316F" w:rsidRDefault="00C2316F" w:rsidP="00C2316F">
            <w:pPr>
              <w:tabs>
                <w:tab w:val="center" w:pos="284"/>
              </w:tabs>
              <w:overflowPunct w:val="0"/>
              <w:autoSpaceDE w:val="0"/>
              <w:autoSpaceDN w:val="0"/>
              <w:adjustRightInd w:val="0"/>
              <w:ind w:left="266" w:hanging="266"/>
              <w:textAlignment w:val="baseline"/>
            </w:pPr>
            <w:r>
              <w:t>EESC-2025-03630-00-00-AC</w:t>
            </w:r>
          </w:p>
        </w:tc>
      </w:tr>
    </w:tbl>
    <w:p w14:paraId="002372D5" w14:textId="77777777" w:rsidR="008C0FBC" w:rsidRDefault="008C0FBC" w:rsidP="00C2316F">
      <w:pPr>
        <w:keepNext/>
        <w:keepLines/>
        <w:tabs>
          <w:tab w:val="center" w:pos="284"/>
        </w:tabs>
        <w:overflowPunct w:val="0"/>
        <w:autoSpaceDE w:val="0"/>
        <w:autoSpaceDN w:val="0"/>
        <w:adjustRightInd w:val="0"/>
        <w:ind w:left="266" w:hanging="266"/>
        <w:textAlignment w:val="baseline"/>
        <w:rPr>
          <w:b/>
          <w:lang w:val="en-GB"/>
        </w:rPr>
      </w:pPr>
    </w:p>
    <w:p w14:paraId="77E9C8CE" w14:textId="1BD7EA16" w:rsidR="00C2316F" w:rsidRPr="00C2316F" w:rsidRDefault="00C2316F" w:rsidP="00C2316F">
      <w:pPr>
        <w:keepNext/>
        <w:keepLines/>
        <w:tabs>
          <w:tab w:val="center" w:pos="284"/>
        </w:tabs>
        <w:overflowPunct w:val="0"/>
        <w:autoSpaceDE w:val="0"/>
        <w:autoSpaceDN w:val="0"/>
        <w:adjustRightInd w:val="0"/>
        <w:ind w:left="266" w:hanging="266"/>
        <w:textAlignment w:val="baseline"/>
        <w:rPr>
          <w:b/>
        </w:rPr>
      </w:pPr>
      <w:r>
        <w:rPr>
          <w:b/>
        </w:rPr>
        <w:t>Główne punkty</w:t>
      </w:r>
    </w:p>
    <w:p w14:paraId="5EC97A73" w14:textId="77777777" w:rsidR="00C2316F" w:rsidRPr="00C2316F" w:rsidRDefault="00C2316F" w:rsidP="00C2316F">
      <w:pPr>
        <w:overflowPunct w:val="0"/>
        <w:autoSpaceDE w:val="0"/>
        <w:autoSpaceDN w:val="0"/>
        <w:adjustRightInd w:val="0"/>
        <w:textAlignment w:val="baseline"/>
        <w:rPr>
          <w:bCs/>
          <w:iCs/>
          <w:sz w:val="16"/>
          <w:szCs w:val="16"/>
          <w:lang w:val="en-GB"/>
        </w:rPr>
      </w:pPr>
    </w:p>
    <w:p w14:paraId="726B721B" w14:textId="77777777" w:rsidR="00C2316F" w:rsidRPr="00C2316F" w:rsidRDefault="00C2316F" w:rsidP="00C2316F">
      <w:pPr>
        <w:overflowPunct w:val="0"/>
        <w:autoSpaceDE w:val="0"/>
        <w:autoSpaceDN w:val="0"/>
        <w:adjustRightInd w:val="0"/>
        <w:textAlignment w:val="baseline"/>
        <w:rPr>
          <w:bCs/>
          <w:iCs/>
        </w:rPr>
      </w:pPr>
      <w:r>
        <w:t>EKES:</w:t>
      </w:r>
    </w:p>
    <w:p w14:paraId="1F0557F8" w14:textId="77777777" w:rsidR="00C2316F" w:rsidRPr="00C2316F" w:rsidRDefault="00C2316F" w:rsidP="00C2316F">
      <w:pPr>
        <w:overflowPunct w:val="0"/>
        <w:autoSpaceDE w:val="0"/>
        <w:autoSpaceDN w:val="0"/>
        <w:adjustRightInd w:val="0"/>
        <w:textAlignment w:val="baseline"/>
        <w:rPr>
          <w:bCs/>
          <w:iCs/>
          <w:lang w:val="en-GB"/>
        </w:rPr>
      </w:pPr>
    </w:p>
    <w:p w14:paraId="2B0C76C6" w14:textId="77777777" w:rsidR="00C2316F" w:rsidRPr="00C2316F" w:rsidRDefault="00C2316F" w:rsidP="00B333A7">
      <w:pPr>
        <w:numPr>
          <w:ilvl w:val="0"/>
          <w:numId w:val="36"/>
        </w:numPr>
        <w:overflowPunct w:val="0"/>
        <w:autoSpaceDE w:val="0"/>
        <w:autoSpaceDN w:val="0"/>
        <w:adjustRightInd w:val="0"/>
        <w:ind w:left="284" w:hanging="284"/>
        <w:textAlignment w:val="baseline"/>
        <w:outlineLvl w:val="1"/>
        <w:rPr>
          <w:szCs w:val="20"/>
        </w:rPr>
      </w:pPr>
      <w:bookmarkStart w:id="20" w:name="_Toc225158883"/>
      <w:bookmarkStart w:id="21" w:name="_Toc226552876"/>
      <w:r>
        <w:t>Zauważa, że istniejące dane wskazują na tendencję do instytucjonalizacji.</w:t>
      </w:r>
      <w:bookmarkEnd w:id="20"/>
      <w:bookmarkEnd w:id="21"/>
    </w:p>
    <w:p w14:paraId="4FF71421" w14:textId="77777777" w:rsidR="00C2316F" w:rsidRPr="00C2316F" w:rsidRDefault="00C2316F" w:rsidP="00B333A7">
      <w:pPr>
        <w:numPr>
          <w:ilvl w:val="0"/>
          <w:numId w:val="36"/>
        </w:numPr>
        <w:overflowPunct w:val="0"/>
        <w:autoSpaceDE w:val="0"/>
        <w:autoSpaceDN w:val="0"/>
        <w:adjustRightInd w:val="0"/>
        <w:ind w:left="284" w:hanging="284"/>
        <w:textAlignment w:val="baseline"/>
        <w:outlineLvl w:val="1"/>
        <w:rPr>
          <w:szCs w:val="20"/>
        </w:rPr>
      </w:pPr>
      <w:bookmarkStart w:id="22" w:name="_Toc225158884"/>
      <w:bookmarkStart w:id="23" w:name="_Toc226552877"/>
      <w:r>
        <w:t>Jest zdania, że konieczne jest: przyjęcie wiążącej dyrektywy, która przełoży art. 19 Konwencji ONZ o prawach osób niepełnosprawnych na konkretne wymogi dzięki jasnej definicji „placówki” oraz „usługi świadczonej na poziomie społeczności lokalnych”, oraz rozwiązanie kwestii transinstytucjonalizacji. Równolegle do tego należy nałożyć wymóg sporządzenia krajowych strategii deinstytucjonalizacji, które będą obejmować specjalne budżety, ramy czasowe oraz wymierne wskaźniki opracowywane wspólnie z organizacjami osób z niepełnosprawnościami.</w:t>
      </w:r>
      <w:bookmarkEnd w:id="22"/>
      <w:bookmarkEnd w:id="23"/>
    </w:p>
    <w:p w14:paraId="36314B0A" w14:textId="77777777" w:rsidR="00C2316F" w:rsidRPr="00C2316F" w:rsidRDefault="00C2316F" w:rsidP="00B333A7">
      <w:pPr>
        <w:numPr>
          <w:ilvl w:val="0"/>
          <w:numId w:val="36"/>
        </w:numPr>
        <w:overflowPunct w:val="0"/>
        <w:autoSpaceDE w:val="0"/>
        <w:autoSpaceDN w:val="0"/>
        <w:adjustRightInd w:val="0"/>
        <w:ind w:left="284" w:hanging="284"/>
        <w:textAlignment w:val="baseline"/>
        <w:outlineLvl w:val="1"/>
        <w:rPr>
          <w:szCs w:val="20"/>
        </w:rPr>
      </w:pPr>
      <w:bookmarkStart w:id="24" w:name="_Toc225158885"/>
      <w:bookmarkStart w:id="25" w:name="_Toc226552878"/>
      <w:r>
        <w:t>Wzywa do: włączenia odniesienia do deinstytucjonalizacji do planu na rzecz przystępnych cenowo mieszkań, uwzględnienia wymogów dostępności we wszystkich inwestycjach w mieszkalnictwo finansowanych przez UE, opracowania krajowych strategii na rzecz dostępnych mieszkań oraz do stworzenia większej synergii między EFS+, EFRR i InvestEU, by rozwinąć rozwiązania oparte na mieszkaniach objętych pomocą w ramach społeczności.</w:t>
      </w:r>
      <w:bookmarkEnd w:id="24"/>
      <w:bookmarkEnd w:id="25"/>
    </w:p>
    <w:p w14:paraId="73E96ACB" w14:textId="77777777" w:rsidR="00C2316F" w:rsidRPr="00C2316F" w:rsidRDefault="00C2316F" w:rsidP="00B333A7">
      <w:pPr>
        <w:numPr>
          <w:ilvl w:val="0"/>
          <w:numId w:val="36"/>
        </w:numPr>
        <w:overflowPunct w:val="0"/>
        <w:autoSpaceDE w:val="0"/>
        <w:autoSpaceDN w:val="0"/>
        <w:adjustRightInd w:val="0"/>
        <w:ind w:left="284" w:hanging="284"/>
        <w:textAlignment w:val="baseline"/>
        <w:outlineLvl w:val="1"/>
        <w:rPr>
          <w:szCs w:val="20"/>
        </w:rPr>
      </w:pPr>
      <w:bookmarkStart w:id="26" w:name="_Toc225158886"/>
      <w:bookmarkStart w:id="27" w:name="_Toc226552879"/>
      <w:r>
        <w:t>Ponownie podkreśla potrzebę przeglądu wniosku Komisji dotyczącego rozporządzenia w sprawie międzynarodowej ochrony osób dorosłych</w:t>
      </w:r>
      <w:r w:rsidRPr="00C2316F">
        <w:rPr>
          <w:sz w:val="24"/>
          <w:szCs w:val="20"/>
          <w:vertAlign w:val="superscript"/>
          <w:lang w:val="en-GB"/>
        </w:rPr>
        <w:footnoteReference w:id="2"/>
      </w:r>
      <w:r>
        <w:t>, zgodnie z Konwencją ONZ o prawach osób niepełnosprawnych (w szczególności jej art. 12 i 19) jako głównym punktem odniesienia prawnego.</w:t>
      </w:r>
      <w:bookmarkEnd w:id="26"/>
      <w:bookmarkEnd w:id="27"/>
    </w:p>
    <w:p w14:paraId="56AA3D18" w14:textId="77777777" w:rsidR="00C2316F" w:rsidRPr="00C2316F" w:rsidRDefault="00C2316F" w:rsidP="00B333A7">
      <w:pPr>
        <w:widowControl w:val="0"/>
        <w:numPr>
          <w:ilvl w:val="0"/>
          <w:numId w:val="36"/>
        </w:numPr>
        <w:overflowPunct w:val="0"/>
        <w:autoSpaceDE w:val="0"/>
        <w:autoSpaceDN w:val="0"/>
        <w:adjustRightInd w:val="0"/>
        <w:spacing w:line="276" w:lineRule="auto"/>
        <w:ind w:left="284" w:hanging="284"/>
        <w:textAlignment w:val="baseline"/>
        <w:outlineLvl w:val="1"/>
        <w:rPr>
          <w:szCs w:val="20"/>
        </w:rPr>
      </w:pPr>
      <w:bookmarkStart w:id="28" w:name="_Toc225158887"/>
      <w:bookmarkStart w:id="29" w:name="_Toc226552880"/>
      <w:r>
        <w:t>Wzywa do utrzymania i wzmocnienia klauzul ochronnych w przyszłych WRF na lata 2028–2034 oraz do uzależnienia kwestii funduszy europejskich od spełnienia warunków gwarantujących, że nie doprowadzą one do finansowania środowisk, w których panuje segregacja.</w:t>
      </w:r>
      <w:bookmarkEnd w:id="28"/>
      <w:bookmarkEnd w:id="29"/>
      <w:r>
        <w:t xml:space="preserve"> </w:t>
      </w:r>
    </w:p>
    <w:p w14:paraId="2A7056D7" w14:textId="77777777" w:rsidR="00C2316F" w:rsidRPr="00C2316F" w:rsidRDefault="00C2316F" w:rsidP="00C2316F">
      <w:pPr>
        <w:overflowPunct w:val="0"/>
        <w:autoSpaceDE w:val="0"/>
        <w:autoSpaceDN w:val="0"/>
        <w:adjustRightInd w:val="0"/>
        <w:textAlignment w:val="baseline"/>
        <w:rPr>
          <w:szCs w:val="20"/>
        </w:rPr>
      </w:pPr>
    </w:p>
    <w:tbl>
      <w:tblPr>
        <w:tblStyle w:val="TableGrid4"/>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238"/>
        <w:gridCol w:w="238"/>
        <w:gridCol w:w="4507"/>
      </w:tblGrid>
      <w:tr w:rsidR="00C2316F" w:rsidRPr="00C2316F" w14:paraId="5AF5E4FC" w14:textId="77777777" w:rsidTr="00EF3752">
        <w:tc>
          <w:tcPr>
            <w:tcW w:w="1238" w:type="dxa"/>
          </w:tcPr>
          <w:p w14:paraId="32C03BDD" w14:textId="77777777" w:rsidR="00C2316F" w:rsidRPr="00C2316F" w:rsidRDefault="00C2316F" w:rsidP="00C2316F">
            <w:pPr>
              <w:overflowPunct w:val="0"/>
              <w:autoSpaceDE w:val="0"/>
              <w:autoSpaceDN w:val="0"/>
              <w:adjustRightInd w:val="0"/>
              <w:spacing w:line="240" w:lineRule="auto"/>
              <w:textAlignment w:val="baseline"/>
              <w:rPr>
                <w:i/>
              </w:rPr>
            </w:pPr>
            <w:r>
              <w:rPr>
                <w:b/>
                <w:i/>
              </w:rPr>
              <w:t>Kontakt</w:t>
            </w:r>
          </w:p>
        </w:tc>
        <w:tc>
          <w:tcPr>
            <w:tcW w:w="238" w:type="dxa"/>
          </w:tcPr>
          <w:p w14:paraId="13C56B40" w14:textId="77777777" w:rsidR="00C2316F" w:rsidRPr="00C2316F" w:rsidRDefault="00C2316F" w:rsidP="00C2316F">
            <w:pPr>
              <w:overflowPunct w:val="0"/>
              <w:autoSpaceDE w:val="0"/>
              <w:autoSpaceDN w:val="0"/>
              <w:adjustRightInd w:val="0"/>
              <w:spacing w:line="240" w:lineRule="auto"/>
              <w:textAlignment w:val="baseline"/>
              <w:rPr>
                <w:i/>
                <w:lang w:val="en-GB"/>
              </w:rPr>
            </w:pPr>
          </w:p>
        </w:tc>
        <w:tc>
          <w:tcPr>
            <w:tcW w:w="4507" w:type="dxa"/>
          </w:tcPr>
          <w:p w14:paraId="17B02130" w14:textId="77777777" w:rsidR="00C2316F" w:rsidRPr="00C2316F" w:rsidRDefault="00C2316F" w:rsidP="00C2316F">
            <w:pPr>
              <w:overflowPunct w:val="0"/>
              <w:autoSpaceDE w:val="0"/>
              <w:autoSpaceDN w:val="0"/>
              <w:adjustRightInd w:val="0"/>
              <w:spacing w:line="240" w:lineRule="auto"/>
              <w:textAlignment w:val="baseline"/>
              <w:rPr>
                <w:i/>
              </w:rPr>
            </w:pPr>
            <w:r>
              <w:rPr>
                <w:i/>
              </w:rPr>
              <w:t>Valeria Atzori</w:t>
            </w:r>
          </w:p>
        </w:tc>
      </w:tr>
      <w:tr w:rsidR="00C2316F" w:rsidRPr="00C2316F" w14:paraId="02F962DF" w14:textId="77777777" w:rsidTr="00EF3752">
        <w:tc>
          <w:tcPr>
            <w:tcW w:w="1238" w:type="dxa"/>
          </w:tcPr>
          <w:p w14:paraId="265E7A61" w14:textId="77777777" w:rsidR="00C2316F" w:rsidRPr="00C2316F" w:rsidRDefault="00C2316F" w:rsidP="00C2316F">
            <w:pPr>
              <w:overflowPunct w:val="0"/>
              <w:autoSpaceDE w:val="0"/>
              <w:autoSpaceDN w:val="0"/>
              <w:adjustRightInd w:val="0"/>
              <w:spacing w:line="240" w:lineRule="auto"/>
              <w:textAlignment w:val="baseline"/>
              <w:rPr>
                <w:i/>
              </w:rPr>
            </w:pPr>
            <w:r>
              <w:rPr>
                <w:i/>
              </w:rPr>
              <w:t>tel.</w:t>
            </w:r>
          </w:p>
        </w:tc>
        <w:tc>
          <w:tcPr>
            <w:tcW w:w="238" w:type="dxa"/>
          </w:tcPr>
          <w:p w14:paraId="1189A51F" w14:textId="77777777" w:rsidR="00C2316F" w:rsidRPr="00C2316F" w:rsidRDefault="00C2316F" w:rsidP="00C2316F">
            <w:pPr>
              <w:overflowPunct w:val="0"/>
              <w:autoSpaceDE w:val="0"/>
              <w:autoSpaceDN w:val="0"/>
              <w:adjustRightInd w:val="0"/>
              <w:spacing w:line="240" w:lineRule="auto"/>
              <w:textAlignment w:val="baseline"/>
              <w:rPr>
                <w:i/>
                <w:lang w:val="en-GB"/>
              </w:rPr>
            </w:pPr>
          </w:p>
        </w:tc>
        <w:tc>
          <w:tcPr>
            <w:tcW w:w="4507" w:type="dxa"/>
          </w:tcPr>
          <w:p w14:paraId="68904D7B" w14:textId="77777777" w:rsidR="00C2316F" w:rsidRPr="00C2316F" w:rsidRDefault="00C2316F" w:rsidP="00C2316F">
            <w:pPr>
              <w:overflowPunct w:val="0"/>
              <w:autoSpaceDE w:val="0"/>
              <w:autoSpaceDN w:val="0"/>
              <w:adjustRightInd w:val="0"/>
              <w:spacing w:line="240" w:lineRule="auto"/>
              <w:textAlignment w:val="baseline"/>
              <w:rPr>
                <w:i/>
              </w:rPr>
            </w:pPr>
            <w:r>
              <w:rPr>
                <w:i/>
              </w:rPr>
              <w:t>+ 32 25468774</w:t>
            </w:r>
          </w:p>
        </w:tc>
      </w:tr>
      <w:tr w:rsidR="00C2316F" w:rsidRPr="00C2316F" w14:paraId="63F88E98" w14:textId="77777777" w:rsidTr="00EF3752">
        <w:tc>
          <w:tcPr>
            <w:tcW w:w="1238" w:type="dxa"/>
          </w:tcPr>
          <w:p w14:paraId="3452A9CD" w14:textId="453C0943" w:rsidR="00C2316F" w:rsidRPr="00C2316F" w:rsidRDefault="00C909A9" w:rsidP="00C2316F">
            <w:pPr>
              <w:overflowPunct w:val="0"/>
              <w:autoSpaceDE w:val="0"/>
              <w:autoSpaceDN w:val="0"/>
              <w:adjustRightInd w:val="0"/>
              <w:spacing w:line="240" w:lineRule="auto"/>
              <w:textAlignment w:val="baseline"/>
              <w:rPr>
                <w:i/>
              </w:rPr>
            </w:pPr>
            <w:r>
              <w:rPr>
                <w:i/>
              </w:rPr>
              <w:t>e-mail</w:t>
            </w:r>
          </w:p>
        </w:tc>
        <w:tc>
          <w:tcPr>
            <w:tcW w:w="238" w:type="dxa"/>
          </w:tcPr>
          <w:p w14:paraId="6248FE6E" w14:textId="77777777" w:rsidR="00C2316F" w:rsidRPr="00C2316F" w:rsidRDefault="00C2316F" w:rsidP="00C2316F">
            <w:pPr>
              <w:overflowPunct w:val="0"/>
              <w:autoSpaceDE w:val="0"/>
              <w:autoSpaceDN w:val="0"/>
              <w:adjustRightInd w:val="0"/>
              <w:spacing w:line="240" w:lineRule="auto"/>
              <w:textAlignment w:val="baseline"/>
              <w:rPr>
                <w:lang w:val="en-GB"/>
              </w:rPr>
            </w:pPr>
          </w:p>
        </w:tc>
        <w:tc>
          <w:tcPr>
            <w:tcW w:w="4507" w:type="dxa"/>
          </w:tcPr>
          <w:p w14:paraId="2555B474" w14:textId="77777777" w:rsidR="00C2316F" w:rsidRPr="00C2316F" w:rsidRDefault="003B7EDD" w:rsidP="00C2316F">
            <w:pPr>
              <w:overflowPunct w:val="0"/>
              <w:autoSpaceDE w:val="0"/>
              <w:autoSpaceDN w:val="0"/>
              <w:adjustRightInd w:val="0"/>
              <w:spacing w:line="240" w:lineRule="auto"/>
              <w:textAlignment w:val="baseline"/>
              <w:rPr>
                <w:i/>
                <w:iCs/>
              </w:rPr>
            </w:pPr>
            <w:hyperlink r:id="rId27" w:history="1">
              <w:r w:rsidR="00C2316F">
                <w:rPr>
                  <w:i/>
                  <w:color w:val="0000FF"/>
                  <w:u w:val="single"/>
                </w:rPr>
                <w:t>Valeria.Atzori@eesc.europa.eu</w:t>
              </w:r>
            </w:hyperlink>
          </w:p>
        </w:tc>
      </w:tr>
    </w:tbl>
    <w:p w14:paraId="2A0C4D7B" w14:textId="77777777" w:rsidR="004D7AC0" w:rsidRPr="00803CA6" w:rsidRDefault="004D7AC0" w:rsidP="001766B2">
      <w:pPr>
        <w:pStyle w:val="ListParagraph"/>
        <w:ind w:left="0"/>
      </w:pPr>
    </w:p>
    <w:p w14:paraId="4982DDC5" w14:textId="77777777" w:rsidR="004D7AC0" w:rsidRDefault="004D7AC0" w:rsidP="001766B2">
      <w:pPr>
        <w:jc w:val="left"/>
      </w:pPr>
      <w:r>
        <w:br w:type="page"/>
      </w:r>
    </w:p>
    <w:p w14:paraId="4982DDC6" w14:textId="77777777" w:rsidR="004D7AC0" w:rsidRDefault="004D7AC0" w:rsidP="001766B2">
      <w:pPr>
        <w:pStyle w:val="Heading1"/>
        <w:rPr>
          <w:b/>
        </w:rPr>
      </w:pPr>
      <w:bookmarkStart w:id="30" w:name="_Toc24617160"/>
      <w:bookmarkStart w:id="31" w:name="_Toc75527082"/>
      <w:bookmarkStart w:id="32" w:name="_Toc226552881"/>
      <w:r>
        <w:rPr>
          <w:b/>
        </w:rPr>
        <w:lastRenderedPageBreak/>
        <w:t>TRANSPORT, ENERGIA, INFRASTRUKTURA I SPOŁECZEŃSTWO INFORMACYJNE</w:t>
      </w:r>
      <w:bookmarkEnd w:id="30"/>
      <w:bookmarkEnd w:id="31"/>
      <w:bookmarkEnd w:id="32"/>
    </w:p>
    <w:p w14:paraId="4982DDC7" w14:textId="77777777" w:rsidR="004D7AC0" w:rsidRDefault="004D7AC0" w:rsidP="001766B2"/>
    <w:p w14:paraId="51A2493B" w14:textId="2B3C1CD1" w:rsidR="0032087F" w:rsidRPr="0032087F" w:rsidRDefault="003B7EDD" w:rsidP="0032087F">
      <w:pPr>
        <w:widowControl w:val="0"/>
        <w:numPr>
          <w:ilvl w:val="0"/>
          <w:numId w:val="10"/>
        </w:numPr>
        <w:overflowPunct w:val="0"/>
        <w:autoSpaceDE w:val="0"/>
        <w:autoSpaceDN w:val="0"/>
        <w:adjustRightInd w:val="0"/>
        <w:ind w:hanging="567"/>
        <w:textAlignment w:val="baseline"/>
        <w:rPr>
          <w:b/>
        </w:rPr>
      </w:pPr>
      <w:hyperlink r:id="rId28" w:history="1">
        <w:r w:rsidR="0032087F">
          <w:rPr>
            <w:b/>
            <w:i/>
            <w:color w:val="0000FF"/>
            <w:sz w:val="28"/>
            <w:u w:val="single"/>
          </w:rPr>
          <w:t>Zwolnienie pojazdów elektrycznych kategorii N2 z wymogów dotyczących urządzeń ograniczenia prędkości</w:t>
        </w:r>
      </w:hyperlink>
    </w:p>
    <w:p w14:paraId="59E040D6" w14:textId="77777777" w:rsidR="0032087F" w:rsidRPr="0032087F" w:rsidRDefault="0032087F" w:rsidP="0032087F">
      <w:pPr>
        <w:widowControl w:val="0"/>
        <w:overflowPunct w:val="0"/>
        <w:autoSpaceDE w:val="0"/>
        <w:autoSpaceDN w:val="0"/>
        <w:adjustRightInd w:val="0"/>
        <w:textAlignment w:val="baseline"/>
        <w:rPr>
          <w:b/>
          <w:lang w:val="en-GB"/>
        </w:rPr>
      </w:pPr>
    </w:p>
    <w:tbl>
      <w:tblPr>
        <w:tblStyle w:val="TableGrid5"/>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09"/>
        <w:gridCol w:w="7262"/>
      </w:tblGrid>
      <w:tr w:rsidR="0032087F" w:rsidRPr="0032087F" w14:paraId="16AF278F" w14:textId="77777777" w:rsidTr="00EF3752">
        <w:tc>
          <w:tcPr>
            <w:tcW w:w="1809" w:type="dxa"/>
          </w:tcPr>
          <w:p w14:paraId="0B243ADF" w14:textId="77777777" w:rsidR="0032087F" w:rsidRPr="0032087F" w:rsidRDefault="0032087F" w:rsidP="0032087F">
            <w:pPr>
              <w:tabs>
                <w:tab w:val="center" w:pos="284"/>
              </w:tabs>
              <w:overflowPunct w:val="0"/>
              <w:autoSpaceDE w:val="0"/>
              <w:autoSpaceDN w:val="0"/>
              <w:adjustRightInd w:val="0"/>
              <w:ind w:left="266" w:right="163" w:hanging="266"/>
              <w:textAlignment w:val="baseline"/>
              <w:rPr>
                <w:b/>
              </w:rPr>
            </w:pPr>
            <w:r>
              <w:rPr>
                <w:b/>
              </w:rPr>
              <w:t>Sprawozdawca</w:t>
            </w:r>
          </w:p>
        </w:tc>
        <w:tc>
          <w:tcPr>
            <w:tcW w:w="7262" w:type="dxa"/>
          </w:tcPr>
          <w:p w14:paraId="07F32A6C" w14:textId="3E679808" w:rsidR="0032087F" w:rsidRPr="0032087F" w:rsidRDefault="009D1DBF" w:rsidP="0032087F">
            <w:pPr>
              <w:tabs>
                <w:tab w:val="center" w:pos="284"/>
              </w:tabs>
              <w:overflowPunct w:val="0"/>
              <w:autoSpaceDE w:val="0"/>
              <w:autoSpaceDN w:val="0"/>
              <w:adjustRightInd w:val="0"/>
              <w:ind w:left="266" w:hanging="266"/>
              <w:textAlignment w:val="baseline"/>
            </w:pPr>
            <w:r>
              <w:t>Miroslav HAJNOŠ (Grupa Pracowników – SK)</w:t>
            </w:r>
          </w:p>
        </w:tc>
      </w:tr>
      <w:tr w:rsidR="0032087F" w:rsidRPr="0032087F" w14:paraId="639D0ADC" w14:textId="77777777" w:rsidTr="00EF3752">
        <w:tc>
          <w:tcPr>
            <w:tcW w:w="1809" w:type="dxa"/>
          </w:tcPr>
          <w:p w14:paraId="588D66E0" w14:textId="77777777" w:rsidR="0032087F" w:rsidRPr="0032087F" w:rsidRDefault="0032087F" w:rsidP="0032087F">
            <w:pPr>
              <w:tabs>
                <w:tab w:val="center" w:pos="284"/>
              </w:tabs>
              <w:overflowPunct w:val="0"/>
              <w:autoSpaceDE w:val="0"/>
              <w:autoSpaceDN w:val="0"/>
              <w:adjustRightInd w:val="0"/>
              <w:ind w:left="266" w:hanging="266"/>
              <w:textAlignment w:val="baseline"/>
              <w:rPr>
                <w:b/>
              </w:rPr>
            </w:pPr>
          </w:p>
        </w:tc>
        <w:tc>
          <w:tcPr>
            <w:tcW w:w="7262" w:type="dxa"/>
          </w:tcPr>
          <w:p w14:paraId="43B0759E" w14:textId="77777777" w:rsidR="0032087F" w:rsidRPr="0032087F" w:rsidRDefault="0032087F" w:rsidP="0032087F">
            <w:pPr>
              <w:tabs>
                <w:tab w:val="center" w:pos="284"/>
              </w:tabs>
              <w:overflowPunct w:val="0"/>
              <w:autoSpaceDE w:val="0"/>
              <w:autoSpaceDN w:val="0"/>
              <w:adjustRightInd w:val="0"/>
              <w:ind w:left="266" w:hanging="266"/>
              <w:textAlignment w:val="baseline"/>
            </w:pPr>
          </w:p>
        </w:tc>
      </w:tr>
      <w:tr w:rsidR="0032087F" w:rsidRPr="0032087F" w14:paraId="67F60569" w14:textId="77777777" w:rsidTr="00EF3752">
        <w:tc>
          <w:tcPr>
            <w:tcW w:w="1809" w:type="dxa"/>
          </w:tcPr>
          <w:p w14:paraId="1AB6794F" w14:textId="77777777" w:rsidR="0032087F" w:rsidRPr="0032087F" w:rsidRDefault="0032087F" w:rsidP="0032087F">
            <w:pPr>
              <w:tabs>
                <w:tab w:val="center" w:pos="284"/>
              </w:tabs>
              <w:overflowPunct w:val="0"/>
              <w:autoSpaceDE w:val="0"/>
              <w:autoSpaceDN w:val="0"/>
              <w:adjustRightInd w:val="0"/>
              <w:ind w:left="266" w:hanging="266"/>
              <w:textAlignment w:val="baseline"/>
              <w:rPr>
                <w:b/>
              </w:rPr>
            </w:pPr>
            <w:r>
              <w:rPr>
                <w:b/>
              </w:rPr>
              <w:t>Dokumenty</w:t>
            </w:r>
          </w:p>
        </w:tc>
        <w:tc>
          <w:tcPr>
            <w:tcW w:w="7262" w:type="dxa"/>
          </w:tcPr>
          <w:p w14:paraId="655887F1" w14:textId="2740480B" w:rsidR="0032087F" w:rsidRPr="0032087F" w:rsidRDefault="0032087F" w:rsidP="0032087F">
            <w:pPr>
              <w:tabs>
                <w:tab w:val="center" w:pos="284"/>
              </w:tabs>
              <w:overflowPunct w:val="0"/>
              <w:autoSpaceDE w:val="0"/>
              <w:autoSpaceDN w:val="0"/>
              <w:adjustRightInd w:val="0"/>
              <w:ind w:left="266" w:hanging="266"/>
              <w:textAlignment w:val="baseline"/>
            </w:pPr>
            <w:r>
              <w:t xml:space="preserve">COM(2025) 999 final </w:t>
            </w:r>
          </w:p>
          <w:p w14:paraId="106403E4" w14:textId="77777777" w:rsidR="0032087F" w:rsidRPr="0032087F" w:rsidRDefault="0032087F" w:rsidP="0032087F">
            <w:pPr>
              <w:tabs>
                <w:tab w:val="center" w:pos="284"/>
              </w:tabs>
              <w:overflowPunct w:val="0"/>
              <w:autoSpaceDE w:val="0"/>
              <w:autoSpaceDN w:val="0"/>
              <w:adjustRightInd w:val="0"/>
              <w:ind w:left="266" w:hanging="266"/>
              <w:textAlignment w:val="baseline"/>
            </w:pPr>
            <w:r>
              <w:t>EESC-2026-00219-00-00-AC</w:t>
            </w:r>
          </w:p>
        </w:tc>
      </w:tr>
    </w:tbl>
    <w:p w14:paraId="643A8733" w14:textId="77777777" w:rsidR="0032087F" w:rsidRPr="0032087F" w:rsidRDefault="0032087F" w:rsidP="0032087F">
      <w:pPr>
        <w:tabs>
          <w:tab w:val="center" w:pos="284"/>
        </w:tabs>
        <w:overflowPunct w:val="0"/>
        <w:autoSpaceDE w:val="0"/>
        <w:autoSpaceDN w:val="0"/>
        <w:adjustRightInd w:val="0"/>
        <w:ind w:left="266" w:hanging="266"/>
        <w:textAlignment w:val="baseline"/>
        <w:rPr>
          <w:lang w:val="pt-PT"/>
        </w:rPr>
      </w:pPr>
    </w:p>
    <w:p w14:paraId="3461AB9C" w14:textId="77777777" w:rsidR="0032087F" w:rsidRPr="0032087F" w:rsidRDefault="0032087F" w:rsidP="0032087F">
      <w:pPr>
        <w:keepNext/>
        <w:keepLines/>
        <w:tabs>
          <w:tab w:val="center" w:pos="284"/>
        </w:tabs>
        <w:overflowPunct w:val="0"/>
        <w:autoSpaceDE w:val="0"/>
        <w:autoSpaceDN w:val="0"/>
        <w:adjustRightInd w:val="0"/>
        <w:ind w:left="266" w:hanging="266"/>
        <w:textAlignment w:val="baseline"/>
        <w:rPr>
          <w:b/>
        </w:rPr>
      </w:pPr>
      <w:r>
        <w:rPr>
          <w:b/>
        </w:rPr>
        <w:t>Główne punkty</w:t>
      </w:r>
    </w:p>
    <w:p w14:paraId="220151B8" w14:textId="77777777" w:rsidR="0032087F" w:rsidRPr="0032087F" w:rsidRDefault="0032087F" w:rsidP="0032087F">
      <w:pPr>
        <w:keepNext/>
        <w:keepLines/>
        <w:tabs>
          <w:tab w:val="center" w:pos="284"/>
        </w:tabs>
        <w:overflowPunct w:val="0"/>
        <w:autoSpaceDE w:val="0"/>
        <w:autoSpaceDN w:val="0"/>
        <w:adjustRightInd w:val="0"/>
        <w:ind w:left="266" w:hanging="266"/>
        <w:textAlignment w:val="baseline"/>
        <w:rPr>
          <w:b/>
          <w:lang w:val="en-GB"/>
        </w:rPr>
      </w:pPr>
    </w:p>
    <w:p w14:paraId="27A8D5B7" w14:textId="77777777" w:rsidR="0032087F" w:rsidRDefault="0032087F" w:rsidP="0032087F">
      <w:pPr>
        <w:overflowPunct w:val="0"/>
        <w:autoSpaceDE w:val="0"/>
        <w:autoSpaceDN w:val="0"/>
        <w:adjustRightInd w:val="0"/>
        <w:textAlignment w:val="baseline"/>
        <w:rPr>
          <w:bCs/>
          <w:iCs/>
        </w:rPr>
      </w:pPr>
      <w:r>
        <w:t>EKES:</w:t>
      </w:r>
    </w:p>
    <w:p w14:paraId="207C9C0A" w14:textId="77777777" w:rsidR="009D1DBF" w:rsidRPr="0032087F" w:rsidRDefault="009D1DBF" w:rsidP="0032087F">
      <w:pPr>
        <w:overflowPunct w:val="0"/>
        <w:autoSpaceDE w:val="0"/>
        <w:autoSpaceDN w:val="0"/>
        <w:adjustRightInd w:val="0"/>
        <w:textAlignment w:val="baseline"/>
        <w:rPr>
          <w:bCs/>
          <w:iCs/>
          <w:lang w:val="en-GB"/>
        </w:rPr>
      </w:pPr>
    </w:p>
    <w:p w14:paraId="131B871A" w14:textId="77777777" w:rsidR="0032087F" w:rsidRPr="0032087F" w:rsidRDefault="0032087F" w:rsidP="00B333A7">
      <w:pPr>
        <w:widowControl w:val="0"/>
        <w:numPr>
          <w:ilvl w:val="0"/>
          <w:numId w:val="37"/>
        </w:numPr>
        <w:overflowPunct w:val="0"/>
        <w:autoSpaceDE w:val="0"/>
        <w:autoSpaceDN w:val="0"/>
        <w:adjustRightInd w:val="0"/>
        <w:spacing w:line="276" w:lineRule="auto"/>
        <w:ind w:left="284" w:hanging="284"/>
        <w:textAlignment w:val="baseline"/>
        <w:rPr>
          <w:bCs/>
          <w:iCs/>
        </w:rPr>
      </w:pPr>
      <w:bookmarkStart w:id="33" w:name="_Hlk221271736"/>
      <w:r>
        <w:t xml:space="preserve">Akcentuje, że uproszczenie przepisów nie powinno odbywać się kosztem utrwalonych norm bezpieczeństwa ruchu drogowego ani kosztem ochrony kierowców i niechronionych uczestników ruchu drogowego, w tym rowerzystów i pieszych. </w:t>
      </w:r>
      <w:bookmarkEnd w:id="33"/>
    </w:p>
    <w:p w14:paraId="221ABE13" w14:textId="77777777" w:rsidR="0032087F" w:rsidRPr="0032087F" w:rsidRDefault="0032087F" w:rsidP="00B333A7">
      <w:pPr>
        <w:widowControl w:val="0"/>
        <w:numPr>
          <w:ilvl w:val="0"/>
          <w:numId w:val="37"/>
        </w:numPr>
        <w:overflowPunct w:val="0"/>
        <w:autoSpaceDE w:val="0"/>
        <w:autoSpaceDN w:val="0"/>
        <w:adjustRightInd w:val="0"/>
        <w:spacing w:line="276" w:lineRule="auto"/>
        <w:ind w:left="284" w:hanging="284"/>
        <w:textAlignment w:val="baseline"/>
        <w:rPr>
          <w:bCs/>
          <w:iCs/>
        </w:rPr>
      </w:pPr>
      <w:r>
        <w:t xml:space="preserve">Zaznacza, że proponowana inicjatywa musi pozostać w pełni spójna z celami wspólnej polityki transportowej UE i wpisywać się w ramy bezpieczeństwa ruchu drogowego. </w:t>
      </w:r>
    </w:p>
    <w:p w14:paraId="76FA9945" w14:textId="77777777" w:rsidR="0032087F" w:rsidRPr="0032087F" w:rsidRDefault="0032087F" w:rsidP="00B333A7">
      <w:pPr>
        <w:widowControl w:val="0"/>
        <w:numPr>
          <w:ilvl w:val="0"/>
          <w:numId w:val="37"/>
        </w:numPr>
        <w:overflowPunct w:val="0"/>
        <w:autoSpaceDE w:val="0"/>
        <w:autoSpaceDN w:val="0"/>
        <w:adjustRightInd w:val="0"/>
        <w:spacing w:line="276" w:lineRule="auto"/>
        <w:ind w:left="284" w:hanging="284"/>
        <w:textAlignment w:val="baseline"/>
        <w:rPr>
          <w:bCs/>
          <w:iCs/>
        </w:rPr>
      </w:pPr>
      <w:r>
        <w:t>Podkreśla znaczenie bezemisyjnych pojazdów użytkowych dla osiągnięcia celów klimatycznych UE, zwłaszcza jeżeli chodzi o dystrybucję i świadczenie usług w miastach.</w:t>
      </w:r>
    </w:p>
    <w:p w14:paraId="06D6D904" w14:textId="77777777" w:rsidR="0032087F" w:rsidRPr="0032087F" w:rsidRDefault="0032087F" w:rsidP="00B333A7">
      <w:pPr>
        <w:widowControl w:val="0"/>
        <w:numPr>
          <w:ilvl w:val="0"/>
          <w:numId w:val="37"/>
        </w:numPr>
        <w:overflowPunct w:val="0"/>
        <w:autoSpaceDE w:val="0"/>
        <w:autoSpaceDN w:val="0"/>
        <w:adjustRightInd w:val="0"/>
        <w:spacing w:line="276" w:lineRule="auto"/>
        <w:ind w:left="284" w:hanging="284"/>
        <w:textAlignment w:val="baseline"/>
        <w:rPr>
          <w:bCs/>
          <w:iCs/>
        </w:rPr>
      </w:pPr>
      <w:r>
        <w:rPr>
          <w:sz w:val="24"/>
        </w:rPr>
        <w:t>Zwraca się do Komisji o tymczasowe utrzymanie warunkowego charakteru zwolnienia, jeżeli zostanie ono przyjęte. Warunkowość powinna być powiązana z oceną przeprowadzoną po pewnym czasie.</w:t>
      </w:r>
    </w:p>
    <w:p w14:paraId="7B50261F" w14:textId="77777777" w:rsidR="0032087F" w:rsidRPr="0032087F" w:rsidRDefault="0032087F" w:rsidP="0032087F">
      <w:pPr>
        <w:widowControl w:val="0"/>
        <w:overflowPunct w:val="0"/>
        <w:autoSpaceDE w:val="0"/>
        <w:autoSpaceDN w:val="0"/>
        <w:adjustRightInd w:val="0"/>
        <w:ind w:left="709"/>
        <w:textAlignment w:val="baseline"/>
        <w:rPr>
          <w:szCs w:val="20"/>
          <w:lang w:val="en-GB"/>
        </w:rPr>
      </w:pPr>
    </w:p>
    <w:tbl>
      <w:tblPr>
        <w:tblStyle w:val="TableGrid5"/>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09"/>
        <w:gridCol w:w="7371"/>
      </w:tblGrid>
      <w:tr w:rsidR="0032087F" w:rsidRPr="0032087F" w14:paraId="31212059" w14:textId="77777777" w:rsidTr="00EF3752">
        <w:tc>
          <w:tcPr>
            <w:tcW w:w="1809" w:type="dxa"/>
          </w:tcPr>
          <w:p w14:paraId="4CD371E4" w14:textId="77777777" w:rsidR="0032087F" w:rsidRPr="0032087F" w:rsidRDefault="0032087F" w:rsidP="0032087F">
            <w:pPr>
              <w:overflowPunct w:val="0"/>
              <w:autoSpaceDE w:val="0"/>
              <w:autoSpaceDN w:val="0"/>
              <w:adjustRightInd w:val="0"/>
              <w:textAlignment w:val="baseline"/>
              <w:rPr>
                <w:i/>
              </w:rPr>
            </w:pPr>
            <w:r>
              <w:rPr>
                <w:b/>
                <w:i/>
              </w:rPr>
              <w:t>Kontakt</w:t>
            </w:r>
          </w:p>
        </w:tc>
        <w:tc>
          <w:tcPr>
            <w:tcW w:w="7371" w:type="dxa"/>
          </w:tcPr>
          <w:p w14:paraId="66C510C4" w14:textId="77777777" w:rsidR="0032087F" w:rsidRPr="0032087F" w:rsidRDefault="0032087F" w:rsidP="0032087F">
            <w:pPr>
              <w:overflowPunct w:val="0"/>
              <w:autoSpaceDE w:val="0"/>
              <w:autoSpaceDN w:val="0"/>
              <w:adjustRightInd w:val="0"/>
              <w:textAlignment w:val="baseline"/>
              <w:rPr>
                <w:i/>
              </w:rPr>
            </w:pPr>
            <w:r>
              <w:rPr>
                <w:i/>
              </w:rPr>
              <w:t>Aleksandra Sarman Grilc</w:t>
            </w:r>
          </w:p>
        </w:tc>
      </w:tr>
      <w:tr w:rsidR="0032087F" w:rsidRPr="0032087F" w14:paraId="14A96FE1" w14:textId="77777777" w:rsidTr="00EF3752">
        <w:tc>
          <w:tcPr>
            <w:tcW w:w="1809" w:type="dxa"/>
          </w:tcPr>
          <w:p w14:paraId="5EE2B472" w14:textId="77777777" w:rsidR="0032087F" w:rsidRPr="0032087F" w:rsidRDefault="0032087F" w:rsidP="0032087F">
            <w:pPr>
              <w:overflowPunct w:val="0"/>
              <w:autoSpaceDE w:val="0"/>
              <w:autoSpaceDN w:val="0"/>
              <w:adjustRightInd w:val="0"/>
              <w:textAlignment w:val="baseline"/>
              <w:rPr>
                <w:i/>
              </w:rPr>
            </w:pPr>
            <w:r>
              <w:rPr>
                <w:i/>
              </w:rPr>
              <w:t>tel.</w:t>
            </w:r>
          </w:p>
        </w:tc>
        <w:tc>
          <w:tcPr>
            <w:tcW w:w="7371" w:type="dxa"/>
          </w:tcPr>
          <w:p w14:paraId="3A316982" w14:textId="77777777" w:rsidR="0032087F" w:rsidRPr="0032087F" w:rsidRDefault="0032087F" w:rsidP="0032087F">
            <w:pPr>
              <w:overflowPunct w:val="0"/>
              <w:autoSpaceDE w:val="0"/>
              <w:autoSpaceDN w:val="0"/>
              <w:adjustRightInd w:val="0"/>
              <w:textAlignment w:val="baseline"/>
              <w:rPr>
                <w:i/>
              </w:rPr>
            </w:pPr>
            <w:r>
              <w:rPr>
                <w:i/>
              </w:rPr>
              <w:t>+32 25468333</w:t>
            </w:r>
          </w:p>
        </w:tc>
      </w:tr>
      <w:tr w:rsidR="0032087F" w:rsidRPr="0032087F" w14:paraId="4C524A5B" w14:textId="77777777" w:rsidTr="00EF3752">
        <w:tc>
          <w:tcPr>
            <w:tcW w:w="1809" w:type="dxa"/>
          </w:tcPr>
          <w:p w14:paraId="4335C170" w14:textId="77777777" w:rsidR="0032087F" w:rsidRPr="0032087F" w:rsidRDefault="0032087F" w:rsidP="0032087F">
            <w:pPr>
              <w:overflowPunct w:val="0"/>
              <w:autoSpaceDE w:val="0"/>
              <w:autoSpaceDN w:val="0"/>
              <w:adjustRightInd w:val="0"/>
              <w:textAlignment w:val="baseline"/>
              <w:rPr>
                <w:i/>
              </w:rPr>
            </w:pPr>
            <w:r>
              <w:rPr>
                <w:i/>
              </w:rPr>
              <w:t>e-mail</w:t>
            </w:r>
          </w:p>
        </w:tc>
        <w:tc>
          <w:tcPr>
            <w:tcW w:w="7371" w:type="dxa"/>
          </w:tcPr>
          <w:p w14:paraId="004AB018" w14:textId="77777777" w:rsidR="0032087F" w:rsidRPr="0032087F" w:rsidRDefault="003B7EDD" w:rsidP="0032087F">
            <w:pPr>
              <w:overflowPunct w:val="0"/>
              <w:autoSpaceDE w:val="0"/>
              <w:autoSpaceDN w:val="0"/>
              <w:adjustRightInd w:val="0"/>
              <w:textAlignment w:val="baseline"/>
              <w:rPr>
                <w:i/>
                <w:iCs/>
              </w:rPr>
            </w:pPr>
            <w:hyperlink r:id="rId29" w:history="1">
              <w:r w:rsidR="0032087F">
                <w:rPr>
                  <w:i/>
                  <w:color w:val="0000FF"/>
                  <w:u w:val="single"/>
                </w:rPr>
                <w:t>Aleksandra.SarmanGrilc@eesc.europa.eu</w:t>
              </w:r>
            </w:hyperlink>
          </w:p>
        </w:tc>
      </w:tr>
    </w:tbl>
    <w:p w14:paraId="4982DDF1" w14:textId="76E33420" w:rsidR="0032087F" w:rsidRDefault="0032087F" w:rsidP="001766B2">
      <w:pPr>
        <w:pStyle w:val="ListParagraph"/>
        <w:ind w:left="0"/>
      </w:pPr>
    </w:p>
    <w:p w14:paraId="0553B91F" w14:textId="77777777" w:rsidR="0032087F" w:rsidRDefault="0032087F">
      <w:pPr>
        <w:spacing w:after="160" w:line="259" w:lineRule="auto"/>
        <w:jc w:val="left"/>
      </w:pPr>
      <w:r>
        <w:br w:type="page"/>
      </w:r>
    </w:p>
    <w:p w14:paraId="4557C155" w14:textId="68189F5E" w:rsidR="00B23563" w:rsidRPr="00B23563" w:rsidRDefault="003B7EDD" w:rsidP="00B23563">
      <w:pPr>
        <w:widowControl w:val="0"/>
        <w:numPr>
          <w:ilvl w:val="0"/>
          <w:numId w:val="10"/>
        </w:numPr>
        <w:overflowPunct w:val="0"/>
        <w:autoSpaceDE w:val="0"/>
        <w:autoSpaceDN w:val="0"/>
        <w:adjustRightInd w:val="0"/>
        <w:ind w:hanging="567"/>
        <w:textAlignment w:val="baseline"/>
        <w:rPr>
          <w:sz w:val="28"/>
          <w:szCs w:val="28"/>
        </w:rPr>
      </w:pPr>
      <w:hyperlink r:id="rId30" w:history="1">
        <w:r w:rsidR="00B23563">
          <w:rPr>
            <w:b/>
            <w:i/>
            <w:color w:val="0000FF"/>
            <w:sz w:val="28"/>
            <w:u w:val="single"/>
          </w:rPr>
          <w:t>Obliczanie jednostek emisji dla pojazdów ciężkich (2025–2029)</w:t>
        </w:r>
      </w:hyperlink>
    </w:p>
    <w:p w14:paraId="52A0A1BC" w14:textId="77777777" w:rsidR="00B23563" w:rsidRPr="00B23563" w:rsidRDefault="00B23563" w:rsidP="00B23563">
      <w:pPr>
        <w:tabs>
          <w:tab w:val="center" w:pos="284"/>
        </w:tabs>
        <w:overflowPunct w:val="0"/>
        <w:autoSpaceDE w:val="0"/>
        <w:autoSpaceDN w:val="0"/>
        <w:adjustRightInd w:val="0"/>
        <w:ind w:left="266" w:hanging="266"/>
        <w:textAlignment w:val="baseline"/>
        <w:rPr>
          <w:b/>
          <w:lang w:val="en-GB"/>
        </w:rPr>
      </w:pPr>
    </w:p>
    <w:tbl>
      <w:tblPr>
        <w:tblStyle w:val="TableGrid6"/>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701"/>
        <w:gridCol w:w="6379"/>
      </w:tblGrid>
      <w:tr w:rsidR="00B23563" w:rsidRPr="00B23563" w14:paraId="28D54D9B" w14:textId="77777777" w:rsidTr="00B333A7">
        <w:tc>
          <w:tcPr>
            <w:tcW w:w="1701" w:type="dxa"/>
          </w:tcPr>
          <w:p w14:paraId="77698A8D" w14:textId="77777777" w:rsidR="00B23563" w:rsidRPr="00B23563" w:rsidRDefault="00B23563" w:rsidP="00B23563">
            <w:pPr>
              <w:tabs>
                <w:tab w:val="center" w:pos="284"/>
              </w:tabs>
              <w:overflowPunct w:val="0"/>
              <w:autoSpaceDE w:val="0"/>
              <w:autoSpaceDN w:val="0"/>
              <w:adjustRightInd w:val="0"/>
              <w:ind w:left="266" w:hanging="379"/>
              <w:textAlignment w:val="baseline"/>
              <w:rPr>
                <w:b/>
              </w:rPr>
            </w:pPr>
            <w:r>
              <w:rPr>
                <w:b/>
              </w:rPr>
              <w:t>Sprawozdawczyni</w:t>
            </w:r>
          </w:p>
        </w:tc>
        <w:tc>
          <w:tcPr>
            <w:tcW w:w="6379" w:type="dxa"/>
          </w:tcPr>
          <w:p w14:paraId="2C911F3B" w14:textId="3BA329BD" w:rsidR="00B23563" w:rsidRDefault="00B23563" w:rsidP="000811AC">
            <w:pPr>
              <w:tabs>
                <w:tab w:val="center" w:pos="284"/>
              </w:tabs>
              <w:overflowPunct w:val="0"/>
              <w:autoSpaceDE w:val="0"/>
              <w:autoSpaceDN w:val="0"/>
              <w:adjustRightInd w:val="0"/>
              <w:ind w:left="266" w:right="-248" w:hanging="266"/>
              <w:textAlignment w:val="baseline"/>
            </w:pPr>
            <w:r>
              <w:t>Corina Andrea MURAFA BENGA (Grupa Organizacji Społeczeństwa Obywatelskiego – RO)</w:t>
            </w:r>
          </w:p>
          <w:p w14:paraId="26F53A96" w14:textId="77777777" w:rsidR="000811AC" w:rsidRPr="00B23563" w:rsidRDefault="000811AC" w:rsidP="00B23563">
            <w:pPr>
              <w:tabs>
                <w:tab w:val="center" w:pos="284"/>
              </w:tabs>
              <w:overflowPunct w:val="0"/>
              <w:autoSpaceDE w:val="0"/>
              <w:autoSpaceDN w:val="0"/>
              <w:adjustRightInd w:val="0"/>
              <w:ind w:left="266" w:hanging="266"/>
              <w:textAlignment w:val="baseline"/>
            </w:pPr>
          </w:p>
        </w:tc>
      </w:tr>
      <w:tr w:rsidR="00B23563" w:rsidRPr="00B23563" w14:paraId="6DFA4058" w14:textId="77777777" w:rsidTr="00B333A7">
        <w:tc>
          <w:tcPr>
            <w:tcW w:w="1701" w:type="dxa"/>
            <w:vMerge w:val="restart"/>
          </w:tcPr>
          <w:p w14:paraId="1A0F073B" w14:textId="77777777" w:rsidR="00B23563" w:rsidRPr="00B23563" w:rsidRDefault="00B23563" w:rsidP="00B23563">
            <w:pPr>
              <w:tabs>
                <w:tab w:val="center" w:pos="284"/>
              </w:tabs>
              <w:overflowPunct w:val="0"/>
              <w:autoSpaceDE w:val="0"/>
              <w:autoSpaceDN w:val="0"/>
              <w:adjustRightInd w:val="0"/>
              <w:ind w:left="266" w:hanging="379"/>
              <w:textAlignment w:val="baseline"/>
              <w:rPr>
                <w:b/>
              </w:rPr>
            </w:pPr>
            <w:r>
              <w:rPr>
                <w:b/>
              </w:rPr>
              <w:t>Dokumenty</w:t>
            </w:r>
          </w:p>
        </w:tc>
        <w:tc>
          <w:tcPr>
            <w:tcW w:w="6379" w:type="dxa"/>
          </w:tcPr>
          <w:p w14:paraId="4D9526B1" w14:textId="77777777" w:rsidR="00B23563" w:rsidRPr="00B23563" w:rsidRDefault="00B23563" w:rsidP="00B23563">
            <w:pPr>
              <w:tabs>
                <w:tab w:val="center" w:pos="284"/>
              </w:tabs>
              <w:overflowPunct w:val="0"/>
              <w:autoSpaceDE w:val="0"/>
              <w:autoSpaceDN w:val="0"/>
              <w:adjustRightInd w:val="0"/>
              <w:ind w:left="266" w:hanging="266"/>
              <w:textAlignment w:val="baseline"/>
            </w:pPr>
            <w:r>
              <w:t>(COM(2025) 784 final)</w:t>
            </w:r>
          </w:p>
        </w:tc>
      </w:tr>
      <w:tr w:rsidR="00B23563" w:rsidRPr="00B23563" w14:paraId="493B4372" w14:textId="77777777" w:rsidTr="00B333A7">
        <w:tc>
          <w:tcPr>
            <w:tcW w:w="1701" w:type="dxa"/>
            <w:vMerge/>
          </w:tcPr>
          <w:p w14:paraId="34836D53" w14:textId="77777777" w:rsidR="00B23563" w:rsidRPr="00B23563" w:rsidRDefault="00B23563" w:rsidP="00B23563">
            <w:pPr>
              <w:tabs>
                <w:tab w:val="center" w:pos="284"/>
              </w:tabs>
              <w:overflowPunct w:val="0"/>
              <w:autoSpaceDE w:val="0"/>
              <w:autoSpaceDN w:val="0"/>
              <w:adjustRightInd w:val="0"/>
              <w:ind w:left="266" w:hanging="266"/>
              <w:textAlignment w:val="baseline"/>
              <w:rPr>
                <w:b/>
              </w:rPr>
            </w:pPr>
          </w:p>
        </w:tc>
        <w:tc>
          <w:tcPr>
            <w:tcW w:w="6379" w:type="dxa"/>
          </w:tcPr>
          <w:p w14:paraId="3105DEA6" w14:textId="77777777" w:rsidR="00B23563" w:rsidRPr="00B23563" w:rsidRDefault="00B23563" w:rsidP="00B23563">
            <w:pPr>
              <w:tabs>
                <w:tab w:val="center" w:pos="284"/>
              </w:tabs>
              <w:overflowPunct w:val="0"/>
              <w:autoSpaceDE w:val="0"/>
              <w:autoSpaceDN w:val="0"/>
              <w:adjustRightInd w:val="0"/>
              <w:ind w:left="266" w:hanging="266"/>
              <w:textAlignment w:val="baseline"/>
            </w:pPr>
            <w:r>
              <w:t>EESC-2026-00229-00-00-AC</w:t>
            </w:r>
          </w:p>
        </w:tc>
      </w:tr>
    </w:tbl>
    <w:p w14:paraId="01974EA6" w14:textId="77777777" w:rsidR="00B23563" w:rsidRPr="00B23563" w:rsidRDefault="00B23563" w:rsidP="00B23563">
      <w:pPr>
        <w:tabs>
          <w:tab w:val="center" w:pos="284"/>
        </w:tabs>
        <w:overflowPunct w:val="0"/>
        <w:autoSpaceDE w:val="0"/>
        <w:autoSpaceDN w:val="0"/>
        <w:adjustRightInd w:val="0"/>
        <w:ind w:left="266" w:hanging="266"/>
        <w:textAlignment w:val="baseline"/>
        <w:rPr>
          <w:lang w:val="en-GB"/>
        </w:rPr>
      </w:pPr>
    </w:p>
    <w:p w14:paraId="24B0EECD" w14:textId="77777777" w:rsidR="00B23563" w:rsidRPr="00B23563" w:rsidRDefault="00B23563" w:rsidP="00B23563">
      <w:pPr>
        <w:keepNext/>
        <w:keepLines/>
        <w:tabs>
          <w:tab w:val="center" w:pos="284"/>
        </w:tabs>
        <w:overflowPunct w:val="0"/>
        <w:autoSpaceDE w:val="0"/>
        <w:autoSpaceDN w:val="0"/>
        <w:adjustRightInd w:val="0"/>
        <w:ind w:left="266" w:hanging="266"/>
        <w:textAlignment w:val="baseline"/>
        <w:rPr>
          <w:b/>
        </w:rPr>
      </w:pPr>
      <w:r>
        <w:rPr>
          <w:b/>
        </w:rPr>
        <w:t>Główne punkty</w:t>
      </w:r>
    </w:p>
    <w:p w14:paraId="32C606AA" w14:textId="77777777" w:rsidR="00B23563" w:rsidRPr="00B23563" w:rsidRDefault="00B23563" w:rsidP="00B23563">
      <w:pPr>
        <w:keepNext/>
        <w:keepLines/>
        <w:tabs>
          <w:tab w:val="center" w:pos="284"/>
        </w:tabs>
        <w:overflowPunct w:val="0"/>
        <w:autoSpaceDE w:val="0"/>
        <w:autoSpaceDN w:val="0"/>
        <w:adjustRightInd w:val="0"/>
        <w:ind w:left="266" w:hanging="266"/>
        <w:textAlignment w:val="baseline"/>
        <w:rPr>
          <w:b/>
          <w:lang w:val="en-GB"/>
        </w:rPr>
      </w:pPr>
    </w:p>
    <w:p w14:paraId="71FA8514" w14:textId="77777777" w:rsidR="00B23563" w:rsidRPr="00B23563" w:rsidRDefault="00B23563" w:rsidP="00B23563">
      <w:pPr>
        <w:overflowPunct w:val="0"/>
        <w:autoSpaceDE w:val="0"/>
        <w:autoSpaceDN w:val="0"/>
        <w:adjustRightInd w:val="0"/>
        <w:textAlignment w:val="baseline"/>
        <w:rPr>
          <w:bCs/>
          <w:iCs/>
        </w:rPr>
      </w:pPr>
      <w:r>
        <w:t>EKES:</w:t>
      </w:r>
    </w:p>
    <w:p w14:paraId="32D0463E" w14:textId="77777777" w:rsidR="00B23563" w:rsidRPr="00B23563" w:rsidRDefault="00B23563" w:rsidP="00B23563">
      <w:pPr>
        <w:overflowPunct w:val="0"/>
        <w:autoSpaceDE w:val="0"/>
        <w:autoSpaceDN w:val="0"/>
        <w:adjustRightInd w:val="0"/>
        <w:textAlignment w:val="baseline"/>
        <w:rPr>
          <w:bCs/>
          <w:iCs/>
          <w:lang w:val="en-GB"/>
        </w:rPr>
      </w:pPr>
    </w:p>
    <w:p w14:paraId="7B237F07" w14:textId="07C9536C" w:rsidR="00B23563" w:rsidRPr="00B23563" w:rsidRDefault="00B23563" w:rsidP="00B333A7">
      <w:pPr>
        <w:widowControl w:val="0"/>
        <w:numPr>
          <w:ilvl w:val="0"/>
          <w:numId w:val="38"/>
        </w:numPr>
        <w:overflowPunct w:val="0"/>
        <w:autoSpaceDE w:val="0"/>
        <w:autoSpaceDN w:val="0"/>
        <w:adjustRightInd w:val="0"/>
        <w:ind w:left="284" w:hanging="284"/>
        <w:textAlignment w:val="baseline"/>
        <w:rPr>
          <w:bCs/>
          <w:iCs/>
        </w:rPr>
      </w:pPr>
      <w:r>
        <w:t>Dostrzega znaczenie przemysłu motoryzacyjnego dla gospodarki europejskiej, jeżeli chodzi o</w:t>
      </w:r>
      <w:r w:rsidR="00D21A06">
        <w:t> </w:t>
      </w:r>
      <w:r>
        <w:t xml:space="preserve">tworzenie miejsc pracy i wartość dodaną dla gospodarki i całego społeczeństwa. Przyznaje, że aby producenci mogli </w:t>
      </w:r>
      <w:r>
        <w:rPr>
          <w:b/>
        </w:rPr>
        <w:t>utrzymać globalną konkurencyjność</w:t>
      </w:r>
      <w:r>
        <w:t xml:space="preserve">, zwłaszcza wobec mocno subsydiowanych podmiotów międzynarodowych, oraz aby chronić miejsca pracy wymagające wysokich kwalifikacji, </w:t>
      </w:r>
      <w:r>
        <w:rPr>
          <w:b/>
        </w:rPr>
        <w:t>niezbędne są wspierające ramy regulacyjne</w:t>
      </w:r>
      <w:r>
        <w:t>. Przemysł motoryzacyjny musi być jednak częścią wspólnych wysiłków na rzecz ograniczenia emisji gazów cieplarnianych.</w:t>
      </w:r>
    </w:p>
    <w:p w14:paraId="1BCD2CD3" w14:textId="77777777" w:rsidR="00B23563" w:rsidRPr="00B23563" w:rsidRDefault="00B23563" w:rsidP="00B333A7">
      <w:pPr>
        <w:widowControl w:val="0"/>
        <w:numPr>
          <w:ilvl w:val="0"/>
          <w:numId w:val="38"/>
        </w:numPr>
        <w:overflowPunct w:val="0"/>
        <w:autoSpaceDE w:val="0"/>
        <w:autoSpaceDN w:val="0"/>
        <w:adjustRightInd w:val="0"/>
        <w:ind w:left="284" w:hanging="284"/>
        <w:textAlignment w:val="baseline"/>
        <w:rPr>
          <w:bCs/>
          <w:iCs/>
        </w:rPr>
      </w:pPr>
      <w:r>
        <w:t xml:space="preserve">Uważa, że </w:t>
      </w:r>
      <w:r>
        <w:rPr>
          <w:b/>
        </w:rPr>
        <w:t>należy równomiernie rozłożyć wysiłki</w:t>
      </w:r>
      <w:r>
        <w:t xml:space="preserve"> między producentów (po stronie podaży), przedsiębiorstwa transportowe i spedytorów (po stronie popytu) oraz państwo/sektor energetyczny (infrastruktura ładowania jako warunek podstawowy) i zwraca uwagę na </w:t>
      </w:r>
      <w:r>
        <w:rPr>
          <w:b/>
        </w:rPr>
        <w:t>konieczność stworzenia warunków podstawowych</w:t>
      </w:r>
      <w:r>
        <w:t>.</w:t>
      </w:r>
    </w:p>
    <w:p w14:paraId="293D691B" w14:textId="77777777" w:rsidR="00B23563" w:rsidRPr="00B23563" w:rsidRDefault="00B23563" w:rsidP="00B333A7">
      <w:pPr>
        <w:widowControl w:val="0"/>
        <w:numPr>
          <w:ilvl w:val="0"/>
          <w:numId w:val="38"/>
        </w:numPr>
        <w:overflowPunct w:val="0"/>
        <w:autoSpaceDE w:val="0"/>
        <w:autoSpaceDN w:val="0"/>
        <w:adjustRightInd w:val="0"/>
        <w:ind w:left="284" w:hanging="284"/>
        <w:textAlignment w:val="baseline"/>
        <w:rPr>
          <w:bCs/>
          <w:iCs/>
        </w:rPr>
      </w:pPr>
      <w:r>
        <w:t xml:space="preserve">Zaleca, by </w:t>
      </w:r>
      <w:r>
        <w:rPr>
          <w:b/>
        </w:rPr>
        <w:t>utrzymać indeksację obliczeń jednostek i kar na podstawie 2025 r. do 2027 r.</w:t>
      </w:r>
      <w:r>
        <w:t xml:space="preserve"> Takie tymczasowe podejście zapewnia krótkoterminową elastyczność, co pozwala uniknąć natychmiastowych kar, a jednocześnie zachowuje długoterminową integralność polityki klimatycznej i przewidywalność polityki gospodarczej.</w:t>
      </w:r>
    </w:p>
    <w:p w14:paraId="7C492A6B" w14:textId="77777777" w:rsidR="00B23563" w:rsidRPr="00B23563" w:rsidRDefault="00B23563" w:rsidP="00B23563">
      <w:pPr>
        <w:widowControl w:val="0"/>
        <w:overflowPunct w:val="0"/>
        <w:autoSpaceDE w:val="0"/>
        <w:autoSpaceDN w:val="0"/>
        <w:adjustRightInd w:val="0"/>
        <w:ind w:left="709"/>
        <w:textAlignment w:val="baseline"/>
        <w:rPr>
          <w:szCs w:val="20"/>
          <w:lang w:val="en-GB"/>
        </w:rPr>
      </w:pPr>
    </w:p>
    <w:tbl>
      <w:tblPr>
        <w:tblStyle w:val="TableGrid6"/>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418"/>
        <w:gridCol w:w="5670"/>
      </w:tblGrid>
      <w:tr w:rsidR="00B23563" w:rsidRPr="00B23563" w14:paraId="5BB99BDF" w14:textId="77777777" w:rsidTr="00EF3752">
        <w:tc>
          <w:tcPr>
            <w:tcW w:w="1418" w:type="dxa"/>
          </w:tcPr>
          <w:p w14:paraId="1DED533E" w14:textId="77777777" w:rsidR="00B23563" w:rsidRPr="00B23563" w:rsidRDefault="00B23563" w:rsidP="00B23563">
            <w:pPr>
              <w:overflowPunct w:val="0"/>
              <w:autoSpaceDE w:val="0"/>
              <w:autoSpaceDN w:val="0"/>
              <w:adjustRightInd w:val="0"/>
              <w:spacing w:line="240" w:lineRule="auto"/>
              <w:textAlignment w:val="baseline"/>
              <w:rPr>
                <w:i/>
              </w:rPr>
            </w:pPr>
            <w:r>
              <w:rPr>
                <w:b/>
                <w:i/>
              </w:rPr>
              <w:t>Kontakt</w:t>
            </w:r>
          </w:p>
        </w:tc>
        <w:tc>
          <w:tcPr>
            <w:tcW w:w="5670" w:type="dxa"/>
          </w:tcPr>
          <w:p w14:paraId="349F3B7B" w14:textId="77777777" w:rsidR="00B23563" w:rsidRPr="00B23563" w:rsidRDefault="00B23563" w:rsidP="00B23563">
            <w:pPr>
              <w:overflowPunct w:val="0"/>
              <w:autoSpaceDE w:val="0"/>
              <w:autoSpaceDN w:val="0"/>
              <w:adjustRightInd w:val="0"/>
              <w:spacing w:line="240" w:lineRule="auto"/>
              <w:textAlignment w:val="baseline"/>
              <w:rPr>
                <w:i/>
              </w:rPr>
            </w:pPr>
            <w:r>
              <w:rPr>
                <w:i/>
              </w:rPr>
              <w:t>Maja Radman</w:t>
            </w:r>
          </w:p>
        </w:tc>
      </w:tr>
      <w:tr w:rsidR="00B23563" w:rsidRPr="00B23563" w14:paraId="02A0E667" w14:textId="77777777" w:rsidTr="00EF3752">
        <w:tc>
          <w:tcPr>
            <w:tcW w:w="1418" w:type="dxa"/>
          </w:tcPr>
          <w:p w14:paraId="7A9DB112" w14:textId="77777777" w:rsidR="00B23563" w:rsidRPr="00B23563" w:rsidRDefault="00B23563" w:rsidP="00B23563">
            <w:pPr>
              <w:overflowPunct w:val="0"/>
              <w:autoSpaceDE w:val="0"/>
              <w:autoSpaceDN w:val="0"/>
              <w:adjustRightInd w:val="0"/>
              <w:spacing w:line="240" w:lineRule="auto"/>
              <w:textAlignment w:val="baseline"/>
              <w:rPr>
                <w:i/>
              </w:rPr>
            </w:pPr>
            <w:r>
              <w:rPr>
                <w:i/>
              </w:rPr>
              <w:t>tel.</w:t>
            </w:r>
          </w:p>
        </w:tc>
        <w:tc>
          <w:tcPr>
            <w:tcW w:w="5670" w:type="dxa"/>
          </w:tcPr>
          <w:p w14:paraId="0E9EF16F" w14:textId="77777777" w:rsidR="00B23563" w:rsidRPr="00B23563" w:rsidRDefault="00B23563" w:rsidP="00B23563">
            <w:pPr>
              <w:overflowPunct w:val="0"/>
              <w:autoSpaceDE w:val="0"/>
              <w:autoSpaceDN w:val="0"/>
              <w:adjustRightInd w:val="0"/>
              <w:spacing w:line="240" w:lineRule="auto"/>
              <w:textAlignment w:val="baseline"/>
              <w:rPr>
                <w:i/>
              </w:rPr>
            </w:pPr>
            <w:r>
              <w:rPr>
                <w:i/>
              </w:rPr>
              <w:t>+32 25469051</w:t>
            </w:r>
          </w:p>
        </w:tc>
      </w:tr>
      <w:tr w:rsidR="00B23563" w:rsidRPr="00B23563" w14:paraId="3DC7F257" w14:textId="77777777" w:rsidTr="00EF3752">
        <w:tc>
          <w:tcPr>
            <w:tcW w:w="1418" w:type="dxa"/>
          </w:tcPr>
          <w:p w14:paraId="71B39DEF" w14:textId="77777777" w:rsidR="00B23563" w:rsidRPr="00B23563" w:rsidRDefault="00B23563" w:rsidP="00B23563">
            <w:pPr>
              <w:overflowPunct w:val="0"/>
              <w:autoSpaceDE w:val="0"/>
              <w:autoSpaceDN w:val="0"/>
              <w:adjustRightInd w:val="0"/>
              <w:spacing w:line="240" w:lineRule="auto"/>
              <w:textAlignment w:val="baseline"/>
              <w:rPr>
                <w:i/>
              </w:rPr>
            </w:pPr>
            <w:r>
              <w:rPr>
                <w:i/>
              </w:rPr>
              <w:t>e-mail</w:t>
            </w:r>
          </w:p>
        </w:tc>
        <w:tc>
          <w:tcPr>
            <w:tcW w:w="5670" w:type="dxa"/>
          </w:tcPr>
          <w:p w14:paraId="12BED397" w14:textId="77777777" w:rsidR="00B23563" w:rsidRPr="00B23563" w:rsidRDefault="003B7EDD" w:rsidP="00B23563">
            <w:pPr>
              <w:overflowPunct w:val="0"/>
              <w:autoSpaceDE w:val="0"/>
              <w:autoSpaceDN w:val="0"/>
              <w:adjustRightInd w:val="0"/>
              <w:spacing w:line="240" w:lineRule="auto"/>
              <w:textAlignment w:val="baseline"/>
              <w:rPr>
                <w:i/>
              </w:rPr>
            </w:pPr>
            <w:hyperlink r:id="rId31" w:history="1">
              <w:r w:rsidR="00B23563">
                <w:rPr>
                  <w:i/>
                  <w:color w:val="0000FF"/>
                  <w:u w:val="single"/>
                </w:rPr>
                <w:t>Maja.Radman@eesc.europa.eu</w:t>
              </w:r>
            </w:hyperlink>
            <w:r w:rsidR="00B23563">
              <w:rPr>
                <w:i/>
              </w:rPr>
              <w:t xml:space="preserve"> </w:t>
            </w:r>
          </w:p>
        </w:tc>
      </w:tr>
    </w:tbl>
    <w:p w14:paraId="4A4C9454" w14:textId="183B2128" w:rsidR="00B23563" w:rsidRDefault="00B23563" w:rsidP="001766B2">
      <w:pPr>
        <w:pStyle w:val="ListParagraph"/>
        <w:ind w:left="0"/>
      </w:pPr>
    </w:p>
    <w:p w14:paraId="2F73BAFF" w14:textId="77777777" w:rsidR="00B23563" w:rsidRDefault="00B23563">
      <w:pPr>
        <w:spacing w:after="160" w:line="259" w:lineRule="auto"/>
        <w:jc w:val="left"/>
      </w:pPr>
      <w:r>
        <w:br w:type="page"/>
      </w:r>
    </w:p>
    <w:p w14:paraId="6BB9BBA0" w14:textId="13A6BD08" w:rsidR="00AB4A06" w:rsidRPr="00AB4A06" w:rsidRDefault="003B7EDD" w:rsidP="00AB4A06">
      <w:pPr>
        <w:widowControl w:val="0"/>
        <w:numPr>
          <w:ilvl w:val="0"/>
          <w:numId w:val="10"/>
        </w:numPr>
        <w:overflowPunct w:val="0"/>
        <w:autoSpaceDE w:val="0"/>
        <w:autoSpaceDN w:val="0"/>
        <w:adjustRightInd w:val="0"/>
        <w:ind w:hanging="567"/>
        <w:textAlignment w:val="baseline"/>
        <w:rPr>
          <w:sz w:val="20"/>
          <w:szCs w:val="20"/>
        </w:rPr>
      </w:pPr>
      <w:hyperlink r:id="rId32" w:history="1">
        <w:r w:rsidR="00AB4A06">
          <w:rPr>
            <w:b/>
            <w:i/>
            <w:color w:val="0000FF"/>
            <w:sz w:val="28"/>
            <w:u w:val="single"/>
          </w:rPr>
          <w:t>Program badawczo-szkoleniowy Euratom na lata 2028–2032</w:t>
        </w:r>
      </w:hyperlink>
    </w:p>
    <w:p w14:paraId="32133CB2" w14:textId="77777777" w:rsidR="000D519A" w:rsidRPr="00AB4A06" w:rsidRDefault="000D519A" w:rsidP="00AB4A06">
      <w:pPr>
        <w:tabs>
          <w:tab w:val="center" w:pos="284"/>
        </w:tabs>
        <w:overflowPunct w:val="0"/>
        <w:autoSpaceDE w:val="0"/>
        <w:autoSpaceDN w:val="0"/>
        <w:adjustRightInd w:val="0"/>
        <w:ind w:left="266" w:hanging="266"/>
        <w:textAlignment w:val="baseline"/>
        <w:rPr>
          <w:b/>
          <w:lang w:val="en-GB"/>
        </w:rPr>
      </w:pPr>
    </w:p>
    <w:tbl>
      <w:tblPr>
        <w:tblStyle w:val="TableGrid7"/>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51"/>
        <w:gridCol w:w="7229"/>
      </w:tblGrid>
      <w:tr w:rsidR="00AB4A06" w:rsidRPr="00AB4A06" w14:paraId="5C5CD279" w14:textId="77777777" w:rsidTr="00EF3752">
        <w:tc>
          <w:tcPr>
            <w:tcW w:w="1951" w:type="dxa"/>
          </w:tcPr>
          <w:p w14:paraId="2BA9E2BB" w14:textId="77777777" w:rsidR="00AB4A06" w:rsidRPr="00AB4A06" w:rsidRDefault="00AB4A06" w:rsidP="00AB4A06">
            <w:pPr>
              <w:tabs>
                <w:tab w:val="center" w:pos="284"/>
              </w:tabs>
              <w:overflowPunct w:val="0"/>
              <w:autoSpaceDE w:val="0"/>
              <w:autoSpaceDN w:val="0"/>
              <w:adjustRightInd w:val="0"/>
              <w:ind w:left="266" w:hanging="266"/>
              <w:textAlignment w:val="baseline"/>
              <w:rPr>
                <w:b/>
              </w:rPr>
            </w:pPr>
            <w:r>
              <w:rPr>
                <w:b/>
              </w:rPr>
              <w:t>Sprawozdawczyni</w:t>
            </w:r>
          </w:p>
        </w:tc>
        <w:tc>
          <w:tcPr>
            <w:tcW w:w="7229" w:type="dxa"/>
          </w:tcPr>
          <w:p w14:paraId="5FDFBF1E" w14:textId="4BC3D590" w:rsidR="00AB4A06" w:rsidRDefault="00AB4A06" w:rsidP="00AB4A06">
            <w:pPr>
              <w:tabs>
                <w:tab w:val="center" w:pos="284"/>
              </w:tabs>
              <w:overflowPunct w:val="0"/>
              <w:autoSpaceDE w:val="0"/>
              <w:autoSpaceDN w:val="0"/>
              <w:adjustRightInd w:val="0"/>
              <w:ind w:left="266" w:hanging="266"/>
              <w:textAlignment w:val="baseline"/>
            </w:pPr>
            <w:r>
              <w:t>Alena MASTANTUONO (Grupa Pracodawców – CZ)</w:t>
            </w:r>
          </w:p>
          <w:p w14:paraId="2F6BF9D9" w14:textId="060600BE" w:rsidR="000D519A" w:rsidRPr="00AB4A06" w:rsidRDefault="000D519A" w:rsidP="00AB4A06">
            <w:pPr>
              <w:tabs>
                <w:tab w:val="center" w:pos="284"/>
              </w:tabs>
              <w:overflowPunct w:val="0"/>
              <w:autoSpaceDE w:val="0"/>
              <w:autoSpaceDN w:val="0"/>
              <w:adjustRightInd w:val="0"/>
              <w:ind w:left="266" w:hanging="266"/>
              <w:textAlignment w:val="baseline"/>
            </w:pPr>
          </w:p>
        </w:tc>
      </w:tr>
      <w:tr w:rsidR="00AB4A06" w:rsidRPr="00AB4A06" w14:paraId="62BCBC16" w14:textId="77777777" w:rsidTr="00EF3752">
        <w:tc>
          <w:tcPr>
            <w:tcW w:w="1951" w:type="dxa"/>
          </w:tcPr>
          <w:p w14:paraId="70034139" w14:textId="77777777" w:rsidR="00AB4A06" w:rsidRPr="00AB4A06" w:rsidRDefault="00AB4A06" w:rsidP="00AB4A06">
            <w:pPr>
              <w:tabs>
                <w:tab w:val="center" w:pos="284"/>
              </w:tabs>
              <w:overflowPunct w:val="0"/>
              <w:autoSpaceDE w:val="0"/>
              <w:autoSpaceDN w:val="0"/>
              <w:adjustRightInd w:val="0"/>
              <w:ind w:left="266" w:hanging="266"/>
              <w:textAlignment w:val="baseline"/>
              <w:rPr>
                <w:b/>
              </w:rPr>
            </w:pPr>
            <w:r>
              <w:rPr>
                <w:b/>
              </w:rPr>
              <w:t>Dokumenty</w:t>
            </w:r>
          </w:p>
        </w:tc>
        <w:tc>
          <w:tcPr>
            <w:tcW w:w="7229" w:type="dxa"/>
          </w:tcPr>
          <w:p w14:paraId="47EA1CAC" w14:textId="77777777" w:rsidR="00AB4A06" w:rsidRPr="00AB4A06" w:rsidRDefault="00AB4A06" w:rsidP="00AB4A06">
            <w:pPr>
              <w:tabs>
                <w:tab w:val="center" w:pos="284"/>
              </w:tabs>
              <w:overflowPunct w:val="0"/>
              <w:autoSpaceDE w:val="0"/>
              <w:autoSpaceDN w:val="0"/>
              <w:adjustRightInd w:val="0"/>
              <w:ind w:left="266" w:hanging="266"/>
              <w:textAlignment w:val="baseline"/>
            </w:pPr>
            <w:r>
              <w:t>COM(2025) 594 final</w:t>
            </w:r>
          </w:p>
          <w:p w14:paraId="7B5ABAC9" w14:textId="77777777" w:rsidR="00AB4A06" w:rsidRPr="00AB4A06" w:rsidRDefault="00AB4A06" w:rsidP="00AB4A06">
            <w:pPr>
              <w:tabs>
                <w:tab w:val="center" w:pos="284"/>
              </w:tabs>
              <w:overflowPunct w:val="0"/>
              <w:autoSpaceDE w:val="0"/>
              <w:autoSpaceDN w:val="0"/>
              <w:adjustRightInd w:val="0"/>
              <w:ind w:left="266" w:hanging="266"/>
              <w:textAlignment w:val="baseline"/>
            </w:pPr>
            <w:r>
              <w:t>EESC-2025-03597-00-00-AC</w:t>
            </w:r>
          </w:p>
        </w:tc>
      </w:tr>
    </w:tbl>
    <w:p w14:paraId="7D8876A0" w14:textId="77777777" w:rsidR="00AB4A06" w:rsidRPr="00AB4A06" w:rsidRDefault="00AB4A06" w:rsidP="00AB4A06">
      <w:pPr>
        <w:tabs>
          <w:tab w:val="center" w:pos="284"/>
        </w:tabs>
        <w:overflowPunct w:val="0"/>
        <w:autoSpaceDE w:val="0"/>
        <w:autoSpaceDN w:val="0"/>
        <w:adjustRightInd w:val="0"/>
        <w:ind w:left="266" w:hanging="266"/>
        <w:textAlignment w:val="baseline"/>
        <w:rPr>
          <w:lang w:val="pt-PT"/>
        </w:rPr>
      </w:pPr>
    </w:p>
    <w:p w14:paraId="773BC1C5" w14:textId="77777777" w:rsidR="00AB4A06" w:rsidRPr="00AB4A06" w:rsidRDefault="00AB4A06" w:rsidP="00AB4A06">
      <w:pPr>
        <w:keepNext/>
        <w:keepLines/>
        <w:tabs>
          <w:tab w:val="center" w:pos="284"/>
        </w:tabs>
        <w:overflowPunct w:val="0"/>
        <w:autoSpaceDE w:val="0"/>
        <w:autoSpaceDN w:val="0"/>
        <w:adjustRightInd w:val="0"/>
        <w:ind w:left="266" w:hanging="266"/>
        <w:textAlignment w:val="baseline"/>
        <w:rPr>
          <w:b/>
        </w:rPr>
      </w:pPr>
      <w:r>
        <w:rPr>
          <w:b/>
        </w:rPr>
        <w:t>Główne punkty</w:t>
      </w:r>
    </w:p>
    <w:p w14:paraId="4A85A744" w14:textId="77777777" w:rsidR="00AB4A06" w:rsidRPr="00AB4A06" w:rsidRDefault="00AB4A06" w:rsidP="00AB4A06">
      <w:pPr>
        <w:keepNext/>
        <w:keepLines/>
        <w:tabs>
          <w:tab w:val="center" w:pos="284"/>
        </w:tabs>
        <w:overflowPunct w:val="0"/>
        <w:autoSpaceDE w:val="0"/>
        <w:autoSpaceDN w:val="0"/>
        <w:adjustRightInd w:val="0"/>
        <w:ind w:left="266" w:hanging="266"/>
        <w:textAlignment w:val="baseline"/>
        <w:rPr>
          <w:b/>
          <w:lang w:val="en-GB"/>
        </w:rPr>
      </w:pPr>
    </w:p>
    <w:p w14:paraId="046EA98F" w14:textId="77777777" w:rsidR="00AB4A06" w:rsidRDefault="00AB4A06" w:rsidP="00AB4A06">
      <w:pPr>
        <w:overflowPunct w:val="0"/>
        <w:autoSpaceDE w:val="0"/>
        <w:autoSpaceDN w:val="0"/>
        <w:adjustRightInd w:val="0"/>
        <w:textAlignment w:val="baseline"/>
        <w:rPr>
          <w:bCs/>
          <w:iCs/>
        </w:rPr>
      </w:pPr>
      <w:r>
        <w:t>EKES:</w:t>
      </w:r>
    </w:p>
    <w:p w14:paraId="261CBEA4" w14:textId="77777777" w:rsidR="000D519A" w:rsidRPr="00AB4A06" w:rsidRDefault="000D519A" w:rsidP="00AB4A06">
      <w:pPr>
        <w:overflowPunct w:val="0"/>
        <w:autoSpaceDE w:val="0"/>
        <w:autoSpaceDN w:val="0"/>
        <w:adjustRightInd w:val="0"/>
        <w:textAlignment w:val="baseline"/>
        <w:rPr>
          <w:bCs/>
          <w:iCs/>
          <w:lang w:val="en-GB"/>
        </w:rPr>
      </w:pPr>
    </w:p>
    <w:p w14:paraId="246B7BDD" w14:textId="392E22E7" w:rsidR="00AB4A06" w:rsidRPr="00AB4A06" w:rsidRDefault="00AB4A06" w:rsidP="00B333A7">
      <w:pPr>
        <w:widowControl w:val="0"/>
        <w:numPr>
          <w:ilvl w:val="0"/>
          <w:numId w:val="39"/>
        </w:numPr>
        <w:overflowPunct w:val="0"/>
        <w:autoSpaceDE w:val="0"/>
        <w:autoSpaceDN w:val="0"/>
        <w:adjustRightInd w:val="0"/>
        <w:ind w:left="284" w:hanging="284"/>
        <w:contextualSpacing/>
        <w:textAlignment w:val="baseline"/>
        <w:rPr>
          <w:bCs/>
          <w:iCs/>
        </w:rPr>
      </w:pPr>
      <w:r>
        <w:t>Apeluje, by zapewnić odpowiednie finansowanie na rzecz przedsiębiorstw każdej wielkości i</w:t>
      </w:r>
      <w:r w:rsidR="00D21A06">
        <w:t> </w:t>
      </w:r>
      <w:r>
        <w:t>angażować różne podmioty we wspólne i transgraniczne partnerstwa w zakresie badań naukowych i</w:t>
      </w:r>
      <w:r w:rsidR="00D21A06">
        <w:t> </w:t>
      </w:r>
      <w:r>
        <w:t>innowacji, tak by zwiększać konkurencyjność europejskich ekosystemów przemysłowych oraz bezpieczeństwo gospodarcze UE.</w:t>
      </w:r>
    </w:p>
    <w:p w14:paraId="4A7B8781" w14:textId="77777777" w:rsidR="00AB4A06" w:rsidRPr="00AB4A06" w:rsidRDefault="00AB4A06" w:rsidP="00B333A7">
      <w:pPr>
        <w:widowControl w:val="0"/>
        <w:numPr>
          <w:ilvl w:val="0"/>
          <w:numId w:val="39"/>
        </w:numPr>
        <w:overflowPunct w:val="0"/>
        <w:autoSpaceDE w:val="0"/>
        <w:autoSpaceDN w:val="0"/>
        <w:adjustRightInd w:val="0"/>
        <w:ind w:left="284" w:hanging="284"/>
        <w:textAlignment w:val="baseline"/>
        <w:rPr>
          <w:bCs/>
          <w:iCs/>
        </w:rPr>
      </w:pPr>
      <w:r>
        <w:t>Postrzega rozwój energii syntezy jądrowej jako kluczowy cel finansowania w ramach programu. Jest zdania, że trzeba wspierać rolę UE w ITER, aby wzmacniać europejski ekosystem energii syntezy jądrowej w kontekście globalnym oraz przyspieszyć wprowadzanie jej na rynek i stosowanie w UE.</w:t>
      </w:r>
    </w:p>
    <w:p w14:paraId="000A3EE0" w14:textId="77777777" w:rsidR="00AB4A06" w:rsidRPr="00AB4A06" w:rsidRDefault="00AB4A06" w:rsidP="00B333A7">
      <w:pPr>
        <w:widowControl w:val="0"/>
        <w:numPr>
          <w:ilvl w:val="0"/>
          <w:numId w:val="39"/>
        </w:numPr>
        <w:overflowPunct w:val="0"/>
        <w:autoSpaceDE w:val="0"/>
        <w:autoSpaceDN w:val="0"/>
        <w:adjustRightInd w:val="0"/>
        <w:ind w:left="284" w:hanging="284"/>
        <w:textAlignment w:val="baseline"/>
        <w:rPr>
          <w:bCs/>
          <w:iCs/>
        </w:rPr>
      </w:pPr>
      <w:r>
        <w:t>Podkreśla, że należy zapewnić odpowiednie finansowanie rozwoju innych technologii jądrowych w sektorze energetycznym, w tym małych i zaawansowanych reaktorów modułowych (SMR i AMR), zaawansowanych paliw i materiałów oraz bezpiecznych rozwiązań w zakresie gospodarowania odpadami promieniotwórczymi i wypalonym paliwem jądrowym, ze szczególnym uwzględnieniem jądrowego cyklu paliwowego.</w:t>
      </w:r>
    </w:p>
    <w:p w14:paraId="241AD724" w14:textId="77777777" w:rsidR="00AB4A06" w:rsidRPr="00AB4A06" w:rsidRDefault="00AB4A06" w:rsidP="00B333A7">
      <w:pPr>
        <w:widowControl w:val="0"/>
        <w:numPr>
          <w:ilvl w:val="0"/>
          <w:numId w:val="39"/>
        </w:numPr>
        <w:overflowPunct w:val="0"/>
        <w:autoSpaceDE w:val="0"/>
        <w:autoSpaceDN w:val="0"/>
        <w:adjustRightInd w:val="0"/>
        <w:ind w:left="284" w:hanging="284"/>
        <w:textAlignment w:val="baseline"/>
        <w:rPr>
          <w:bCs/>
          <w:iCs/>
        </w:rPr>
      </w:pPr>
      <w:r>
        <w:t>Zachęca do skoncentrowania zasobów na rozwoju i wykorzystaniu technologii jądrowych niezwiązanych z wytwarzaniem energii, takich jak zastosowania w sektorze medycznym, kosmicznym, rolnym i przemysłowym. Uważa zapobieganie ryzyku i gotowość na wypadek zagrożeń oraz ochronę ludzi i środowiska przed zagrożeniami dla bezpieczeństwa i ochrony za przekrojowe cele programu i apeluje o podnoszenie wiedzy na temat kwestii jądrowych poprzez komunikację i interakcje ze społeczeństwem obywatelskim.</w:t>
      </w:r>
    </w:p>
    <w:p w14:paraId="34BC49A9" w14:textId="5825BF81" w:rsidR="00AB4A06" w:rsidRPr="00AB4A06" w:rsidRDefault="00AB4A06" w:rsidP="00B333A7">
      <w:pPr>
        <w:widowControl w:val="0"/>
        <w:numPr>
          <w:ilvl w:val="0"/>
          <w:numId w:val="39"/>
        </w:numPr>
        <w:overflowPunct w:val="0"/>
        <w:autoSpaceDE w:val="0"/>
        <w:autoSpaceDN w:val="0"/>
        <w:adjustRightInd w:val="0"/>
        <w:ind w:left="284" w:hanging="284"/>
        <w:textAlignment w:val="baseline"/>
        <w:rPr>
          <w:bCs/>
          <w:iCs/>
        </w:rPr>
      </w:pPr>
      <w:r>
        <w:t>Apeluje o należyte inwestycje w rozwój umiejętności i kompetencji w dziedzinie jądrowej, aby zapewnić dostępność zarówno światowej klasy specjalistów, jak i wykwalifikowanej siły roboczej. Zachęca, by w tym celu kwestie jądrowe uwzględniać na wszystkich szczeblach edukacji i</w:t>
      </w:r>
      <w:r w:rsidR="00D21A06">
        <w:t> </w:t>
      </w:r>
      <w:r>
        <w:t>promować atrakcyjność zawodów związanych z dziedziną jądrową, a jednocześnie by zwiększać mobilność transgraniczną oraz tworzenie sieci kontaktów dzięki wysokiej jakości infrastrukturze badawczej i technologicznej.</w:t>
      </w:r>
    </w:p>
    <w:p w14:paraId="3662A7BF" w14:textId="77777777" w:rsidR="00AB4A06" w:rsidRPr="00AB4A06" w:rsidRDefault="00AB4A06" w:rsidP="00AB4A06">
      <w:pPr>
        <w:widowControl w:val="0"/>
        <w:overflowPunct w:val="0"/>
        <w:autoSpaceDE w:val="0"/>
        <w:autoSpaceDN w:val="0"/>
        <w:adjustRightInd w:val="0"/>
        <w:ind w:left="709"/>
        <w:textAlignment w:val="baseline"/>
        <w:rPr>
          <w:szCs w:val="20"/>
          <w:lang w:val="en-GB"/>
        </w:rPr>
      </w:pPr>
    </w:p>
    <w:tbl>
      <w:tblPr>
        <w:tblStyle w:val="TableGrid7"/>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51"/>
        <w:gridCol w:w="7229"/>
      </w:tblGrid>
      <w:tr w:rsidR="00AB4A06" w:rsidRPr="00AB4A06" w14:paraId="6B11BA62" w14:textId="77777777" w:rsidTr="00EF3752">
        <w:tc>
          <w:tcPr>
            <w:tcW w:w="1951" w:type="dxa"/>
          </w:tcPr>
          <w:p w14:paraId="01CA0B94" w14:textId="77777777" w:rsidR="00AB4A06" w:rsidRPr="00AB4A06" w:rsidRDefault="00AB4A06" w:rsidP="00AB4A06">
            <w:pPr>
              <w:overflowPunct w:val="0"/>
              <w:autoSpaceDE w:val="0"/>
              <w:autoSpaceDN w:val="0"/>
              <w:adjustRightInd w:val="0"/>
              <w:textAlignment w:val="baseline"/>
              <w:rPr>
                <w:i/>
              </w:rPr>
            </w:pPr>
            <w:r>
              <w:rPr>
                <w:b/>
                <w:i/>
              </w:rPr>
              <w:t>Kontakt</w:t>
            </w:r>
          </w:p>
        </w:tc>
        <w:tc>
          <w:tcPr>
            <w:tcW w:w="7229" w:type="dxa"/>
          </w:tcPr>
          <w:p w14:paraId="3F2AE14A" w14:textId="56724B1A" w:rsidR="00AB4A06" w:rsidRPr="00AB4A06" w:rsidRDefault="00AB4A06" w:rsidP="00AB4A06">
            <w:pPr>
              <w:overflowPunct w:val="0"/>
              <w:autoSpaceDE w:val="0"/>
              <w:autoSpaceDN w:val="0"/>
              <w:adjustRightInd w:val="0"/>
              <w:textAlignment w:val="baseline"/>
              <w:rPr>
                <w:i/>
              </w:rPr>
            </w:pPr>
            <w:r>
              <w:rPr>
                <w:i/>
              </w:rPr>
              <w:t>Albert Precup</w:t>
            </w:r>
          </w:p>
        </w:tc>
      </w:tr>
      <w:tr w:rsidR="00AB4A06" w:rsidRPr="00AB4A06" w14:paraId="0490D6A9" w14:textId="77777777" w:rsidTr="00EF3752">
        <w:tc>
          <w:tcPr>
            <w:tcW w:w="1951" w:type="dxa"/>
          </w:tcPr>
          <w:p w14:paraId="22284507" w14:textId="77777777" w:rsidR="00AB4A06" w:rsidRPr="00AB4A06" w:rsidRDefault="00AB4A06" w:rsidP="00AB4A06">
            <w:pPr>
              <w:overflowPunct w:val="0"/>
              <w:autoSpaceDE w:val="0"/>
              <w:autoSpaceDN w:val="0"/>
              <w:adjustRightInd w:val="0"/>
              <w:textAlignment w:val="baseline"/>
              <w:rPr>
                <w:i/>
              </w:rPr>
            </w:pPr>
            <w:r>
              <w:rPr>
                <w:i/>
              </w:rPr>
              <w:t>tel.</w:t>
            </w:r>
          </w:p>
        </w:tc>
        <w:tc>
          <w:tcPr>
            <w:tcW w:w="7229" w:type="dxa"/>
          </w:tcPr>
          <w:p w14:paraId="7DECE818" w14:textId="77777777" w:rsidR="00AB4A06" w:rsidRPr="00AB4A06" w:rsidRDefault="00AB4A06" w:rsidP="00AB4A06">
            <w:pPr>
              <w:overflowPunct w:val="0"/>
              <w:autoSpaceDE w:val="0"/>
              <w:autoSpaceDN w:val="0"/>
              <w:adjustRightInd w:val="0"/>
              <w:textAlignment w:val="baseline"/>
              <w:rPr>
                <w:i/>
              </w:rPr>
            </w:pPr>
            <w:r>
              <w:rPr>
                <w:i/>
              </w:rPr>
              <w:t>+32 25469326</w:t>
            </w:r>
          </w:p>
        </w:tc>
      </w:tr>
      <w:tr w:rsidR="00AB4A06" w:rsidRPr="00AB4A06" w14:paraId="27F3E837" w14:textId="77777777" w:rsidTr="00EF3752">
        <w:tc>
          <w:tcPr>
            <w:tcW w:w="1951" w:type="dxa"/>
          </w:tcPr>
          <w:p w14:paraId="4387C146" w14:textId="77777777" w:rsidR="00AB4A06" w:rsidRPr="00AB4A06" w:rsidRDefault="00AB4A06" w:rsidP="00AB4A06">
            <w:pPr>
              <w:overflowPunct w:val="0"/>
              <w:autoSpaceDE w:val="0"/>
              <w:autoSpaceDN w:val="0"/>
              <w:adjustRightInd w:val="0"/>
              <w:textAlignment w:val="baseline"/>
              <w:rPr>
                <w:i/>
              </w:rPr>
            </w:pPr>
            <w:r>
              <w:rPr>
                <w:i/>
              </w:rPr>
              <w:t>e-mail</w:t>
            </w:r>
          </w:p>
        </w:tc>
        <w:tc>
          <w:tcPr>
            <w:tcW w:w="7229" w:type="dxa"/>
          </w:tcPr>
          <w:p w14:paraId="4A0E76E4" w14:textId="77777777" w:rsidR="00AB4A06" w:rsidRPr="00AB4A06" w:rsidRDefault="003B7EDD" w:rsidP="00AB4A06">
            <w:pPr>
              <w:overflowPunct w:val="0"/>
              <w:autoSpaceDE w:val="0"/>
              <w:autoSpaceDN w:val="0"/>
              <w:adjustRightInd w:val="0"/>
              <w:textAlignment w:val="baseline"/>
              <w:rPr>
                <w:i/>
              </w:rPr>
            </w:pPr>
            <w:hyperlink r:id="rId33" w:history="1">
              <w:r w:rsidR="00AB4A06">
                <w:rPr>
                  <w:i/>
                  <w:color w:val="0000FF"/>
                  <w:u w:val="single"/>
                </w:rPr>
                <w:t>Albert.Precup@eesc.europa.eu</w:t>
              </w:r>
            </w:hyperlink>
          </w:p>
        </w:tc>
      </w:tr>
    </w:tbl>
    <w:p w14:paraId="513C7AAD" w14:textId="1621962B" w:rsidR="00AB4A06" w:rsidRDefault="00AB4A06" w:rsidP="001766B2">
      <w:pPr>
        <w:pStyle w:val="ListParagraph"/>
        <w:ind w:left="0"/>
      </w:pPr>
    </w:p>
    <w:p w14:paraId="218AA473" w14:textId="77777777" w:rsidR="00AB4A06" w:rsidRDefault="00AB4A06">
      <w:pPr>
        <w:spacing w:after="160" w:line="259" w:lineRule="auto"/>
        <w:jc w:val="left"/>
      </w:pPr>
      <w:r>
        <w:br w:type="page"/>
      </w:r>
    </w:p>
    <w:p w14:paraId="73C2C08D" w14:textId="32E4E495" w:rsidR="00EB538E" w:rsidRPr="00EB538E" w:rsidRDefault="00EB538E" w:rsidP="00EB538E">
      <w:pPr>
        <w:widowControl w:val="0"/>
        <w:numPr>
          <w:ilvl w:val="0"/>
          <w:numId w:val="18"/>
        </w:numPr>
        <w:overflowPunct w:val="0"/>
        <w:autoSpaceDE w:val="0"/>
        <w:autoSpaceDN w:val="0"/>
        <w:adjustRightInd w:val="0"/>
        <w:ind w:left="567" w:hanging="567"/>
        <w:contextualSpacing/>
        <w:jc w:val="left"/>
        <w:textAlignment w:val="baseline"/>
        <w:rPr>
          <w:rFonts w:ascii="Calibri" w:hAnsi="Calibri"/>
        </w:rPr>
      </w:pPr>
      <w:r w:rsidRPr="00EB538E">
        <w:rPr>
          <w:b/>
          <w:i/>
          <w:sz w:val="28"/>
        </w:rPr>
        <w:lastRenderedPageBreak/>
        <w:fldChar w:fldCharType="begin"/>
      </w:r>
      <w:r w:rsidRPr="00EB538E">
        <w:rPr>
          <w:b/>
          <w:i/>
          <w:sz w:val="28"/>
        </w:rPr>
        <w:instrText>HYPERLINK "https://www.eesc.europa.eu/pl/our-work/opinions-information-reports/opinions/military-mobility"</w:instrText>
      </w:r>
      <w:r w:rsidRPr="00EB538E">
        <w:rPr>
          <w:b/>
          <w:i/>
          <w:sz w:val="28"/>
        </w:rPr>
        <w:fldChar w:fldCharType="separate"/>
      </w:r>
      <w:r>
        <w:rPr>
          <w:b/>
          <w:i/>
          <w:color w:val="0000FF"/>
          <w:sz w:val="28"/>
          <w:u w:val="single"/>
        </w:rPr>
        <w:t>Mobilność wojskowa</w:t>
      </w:r>
    </w:p>
    <w:p w14:paraId="1161CAA6" w14:textId="77777777" w:rsidR="00EB538E" w:rsidRPr="00EB538E" w:rsidRDefault="00EB538E" w:rsidP="00EB538E">
      <w:pPr>
        <w:tabs>
          <w:tab w:val="center" w:pos="284"/>
        </w:tabs>
        <w:overflowPunct w:val="0"/>
        <w:autoSpaceDE w:val="0"/>
        <w:autoSpaceDN w:val="0"/>
        <w:adjustRightInd w:val="0"/>
        <w:ind w:left="266" w:hanging="266"/>
        <w:textAlignment w:val="baseline"/>
      </w:pPr>
      <w:r w:rsidRPr="00EB538E">
        <w:rPr>
          <w:b/>
          <w:i/>
          <w:sz w:val="28"/>
        </w:rPr>
        <w:fldChar w:fldCharType="end"/>
      </w:r>
    </w:p>
    <w:tbl>
      <w:tblPr>
        <w:tblStyle w:val="TableGrid8"/>
        <w:tblW w:w="0" w:type="auto"/>
        <w:tblInd w:w="39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55"/>
        <w:gridCol w:w="7184"/>
      </w:tblGrid>
      <w:tr w:rsidR="00EB538E" w:rsidRPr="00EB538E" w14:paraId="11B1F722" w14:textId="77777777" w:rsidTr="00EF3752">
        <w:tc>
          <w:tcPr>
            <w:tcW w:w="1876" w:type="dxa"/>
          </w:tcPr>
          <w:p w14:paraId="6FA80BA8" w14:textId="77777777" w:rsidR="00EB538E" w:rsidRPr="00EB538E" w:rsidRDefault="00EB538E" w:rsidP="00B333A7">
            <w:pPr>
              <w:tabs>
                <w:tab w:val="center" w:pos="284"/>
              </w:tabs>
              <w:overflowPunct w:val="0"/>
              <w:autoSpaceDE w:val="0"/>
              <w:autoSpaceDN w:val="0"/>
              <w:adjustRightInd w:val="0"/>
              <w:ind w:left="266" w:hanging="340"/>
              <w:textAlignment w:val="baseline"/>
              <w:rPr>
                <w:b/>
              </w:rPr>
            </w:pPr>
            <w:r>
              <w:rPr>
                <w:b/>
              </w:rPr>
              <w:t>Sprawozdawca</w:t>
            </w:r>
          </w:p>
        </w:tc>
        <w:tc>
          <w:tcPr>
            <w:tcW w:w="7479" w:type="dxa"/>
          </w:tcPr>
          <w:p w14:paraId="1CD42591" w14:textId="1221F7DB" w:rsidR="00EB538E" w:rsidRPr="00EB538E" w:rsidRDefault="00EB538E" w:rsidP="00B333A7">
            <w:pPr>
              <w:tabs>
                <w:tab w:val="center" w:pos="284"/>
              </w:tabs>
              <w:overflowPunct w:val="0"/>
              <w:autoSpaceDE w:val="0"/>
              <w:autoSpaceDN w:val="0"/>
              <w:adjustRightInd w:val="0"/>
              <w:ind w:left="266" w:hanging="340"/>
              <w:textAlignment w:val="baseline"/>
            </w:pPr>
            <w:r>
              <w:t>Tomas ARVIDSSON (Grupa Pracodawców – SE)</w:t>
            </w:r>
          </w:p>
        </w:tc>
      </w:tr>
      <w:tr w:rsidR="00EB538E" w:rsidRPr="00EB538E" w14:paraId="05865053" w14:textId="77777777" w:rsidTr="00EF3752">
        <w:tc>
          <w:tcPr>
            <w:tcW w:w="1876" w:type="dxa"/>
          </w:tcPr>
          <w:p w14:paraId="73628374" w14:textId="77777777" w:rsidR="00EB538E" w:rsidRPr="00EB538E" w:rsidRDefault="00EB538E" w:rsidP="00B333A7">
            <w:pPr>
              <w:tabs>
                <w:tab w:val="center" w:pos="284"/>
              </w:tabs>
              <w:overflowPunct w:val="0"/>
              <w:autoSpaceDE w:val="0"/>
              <w:autoSpaceDN w:val="0"/>
              <w:adjustRightInd w:val="0"/>
              <w:ind w:left="266" w:hanging="340"/>
              <w:textAlignment w:val="baseline"/>
              <w:rPr>
                <w:b/>
              </w:rPr>
            </w:pPr>
          </w:p>
        </w:tc>
        <w:tc>
          <w:tcPr>
            <w:tcW w:w="7479" w:type="dxa"/>
          </w:tcPr>
          <w:p w14:paraId="2559EA82" w14:textId="77777777" w:rsidR="00EB538E" w:rsidRPr="00EB538E" w:rsidRDefault="00EB538E" w:rsidP="00B333A7">
            <w:pPr>
              <w:tabs>
                <w:tab w:val="center" w:pos="284"/>
              </w:tabs>
              <w:overflowPunct w:val="0"/>
              <w:autoSpaceDE w:val="0"/>
              <w:autoSpaceDN w:val="0"/>
              <w:adjustRightInd w:val="0"/>
              <w:ind w:left="266" w:hanging="340"/>
              <w:textAlignment w:val="baseline"/>
              <w:rPr>
                <w:lang w:val="en-GB"/>
              </w:rPr>
            </w:pPr>
          </w:p>
        </w:tc>
      </w:tr>
      <w:tr w:rsidR="00EB538E" w:rsidRPr="00EB538E" w14:paraId="4C0104AF" w14:textId="77777777" w:rsidTr="00EF3752">
        <w:tc>
          <w:tcPr>
            <w:tcW w:w="1876" w:type="dxa"/>
            <w:vMerge w:val="restart"/>
          </w:tcPr>
          <w:p w14:paraId="0CC4447E" w14:textId="77777777" w:rsidR="00EB538E" w:rsidRPr="00EB538E" w:rsidRDefault="00EB538E" w:rsidP="00B333A7">
            <w:pPr>
              <w:tabs>
                <w:tab w:val="center" w:pos="284"/>
              </w:tabs>
              <w:overflowPunct w:val="0"/>
              <w:autoSpaceDE w:val="0"/>
              <w:autoSpaceDN w:val="0"/>
              <w:adjustRightInd w:val="0"/>
              <w:ind w:left="266" w:hanging="340"/>
              <w:textAlignment w:val="baseline"/>
              <w:rPr>
                <w:b/>
              </w:rPr>
            </w:pPr>
            <w:r>
              <w:rPr>
                <w:b/>
              </w:rPr>
              <w:t>Dokumenty</w:t>
            </w:r>
          </w:p>
        </w:tc>
        <w:tc>
          <w:tcPr>
            <w:tcW w:w="7479" w:type="dxa"/>
          </w:tcPr>
          <w:p w14:paraId="60843C0F" w14:textId="3C2E4A3A" w:rsidR="00EB538E" w:rsidRPr="00EB538E" w:rsidRDefault="00EB538E" w:rsidP="00B333A7">
            <w:pPr>
              <w:tabs>
                <w:tab w:val="center" w:pos="284"/>
              </w:tabs>
              <w:overflowPunct w:val="0"/>
              <w:autoSpaceDE w:val="0"/>
              <w:autoSpaceDN w:val="0"/>
              <w:adjustRightInd w:val="0"/>
              <w:ind w:left="266" w:hanging="340"/>
              <w:textAlignment w:val="baseline"/>
            </w:pPr>
            <w:r>
              <w:t xml:space="preserve">COM(2025) 847 final </w:t>
            </w:r>
          </w:p>
        </w:tc>
      </w:tr>
      <w:tr w:rsidR="00EB538E" w:rsidRPr="00EB538E" w14:paraId="5F38CB01" w14:textId="77777777" w:rsidTr="00EF3752">
        <w:tc>
          <w:tcPr>
            <w:tcW w:w="1876" w:type="dxa"/>
            <w:vMerge/>
          </w:tcPr>
          <w:p w14:paraId="5E1D835E" w14:textId="77777777" w:rsidR="00EB538E" w:rsidRPr="00EB538E" w:rsidRDefault="00EB538E" w:rsidP="00B333A7">
            <w:pPr>
              <w:tabs>
                <w:tab w:val="center" w:pos="284"/>
              </w:tabs>
              <w:overflowPunct w:val="0"/>
              <w:autoSpaceDE w:val="0"/>
              <w:autoSpaceDN w:val="0"/>
              <w:adjustRightInd w:val="0"/>
              <w:ind w:left="266" w:hanging="340"/>
              <w:textAlignment w:val="baseline"/>
              <w:rPr>
                <w:b/>
              </w:rPr>
            </w:pPr>
          </w:p>
        </w:tc>
        <w:tc>
          <w:tcPr>
            <w:tcW w:w="7479" w:type="dxa"/>
          </w:tcPr>
          <w:p w14:paraId="2D45862A" w14:textId="77777777" w:rsidR="00EB538E" w:rsidRPr="00EB538E" w:rsidRDefault="00EB538E" w:rsidP="00B333A7">
            <w:pPr>
              <w:tabs>
                <w:tab w:val="center" w:pos="284"/>
              </w:tabs>
              <w:overflowPunct w:val="0"/>
              <w:autoSpaceDE w:val="0"/>
              <w:autoSpaceDN w:val="0"/>
              <w:adjustRightInd w:val="0"/>
              <w:ind w:left="266" w:hanging="340"/>
              <w:textAlignment w:val="baseline"/>
            </w:pPr>
            <w:r>
              <w:t>EESC-2025-04194-00-00-AC</w:t>
            </w:r>
          </w:p>
        </w:tc>
      </w:tr>
    </w:tbl>
    <w:p w14:paraId="20D0C5B9" w14:textId="77777777" w:rsidR="00EB538E" w:rsidRDefault="00EB538E" w:rsidP="00EB538E">
      <w:pPr>
        <w:contextualSpacing/>
        <w:rPr>
          <w:b/>
        </w:rPr>
      </w:pPr>
    </w:p>
    <w:p w14:paraId="0A0FEDDC" w14:textId="57916608" w:rsidR="000D519A" w:rsidRDefault="000D519A" w:rsidP="00EB538E">
      <w:pPr>
        <w:contextualSpacing/>
        <w:rPr>
          <w:b/>
        </w:rPr>
      </w:pPr>
      <w:r>
        <w:rPr>
          <w:b/>
        </w:rPr>
        <w:t>Główne punkty</w:t>
      </w:r>
    </w:p>
    <w:p w14:paraId="14E887FA" w14:textId="77777777" w:rsidR="000D519A" w:rsidRPr="00EB538E" w:rsidRDefault="000D519A" w:rsidP="00EB538E">
      <w:pPr>
        <w:contextualSpacing/>
        <w:rPr>
          <w:b/>
        </w:rPr>
      </w:pPr>
    </w:p>
    <w:p w14:paraId="043E1451" w14:textId="77777777" w:rsidR="00EB538E" w:rsidRDefault="00EB538E" w:rsidP="00EB538E">
      <w:pPr>
        <w:ind w:left="1134" w:hanging="1134"/>
        <w:contextualSpacing/>
        <w:rPr>
          <w:b/>
        </w:rPr>
      </w:pPr>
      <w:r>
        <w:rPr>
          <w:b/>
        </w:rPr>
        <w:t>EKES:</w:t>
      </w:r>
    </w:p>
    <w:p w14:paraId="1D054583" w14:textId="77777777" w:rsidR="000D519A" w:rsidRPr="00EB538E" w:rsidRDefault="000D519A" w:rsidP="00EB538E">
      <w:pPr>
        <w:ind w:left="1134" w:hanging="1134"/>
        <w:contextualSpacing/>
        <w:rPr>
          <w:b/>
        </w:rPr>
      </w:pPr>
    </w:p>
    <w:p w14:paraId="5C9E0D30" w14:textId="77777777" w:rsidR="00EB538E" w:rsidRPr="00EB538E" w:rsidRDefault="00EB538E" w:rsidP="00B333A7">
      <w:pPr>
        <w:widowControl w:val="0"/>
        <w:numPr>
          <w:ilvl w:val="0"/>
          <w:numId w:val="40"/>
        </w:numPr>
        <w:overflowPunct w:val="0"/>
        <w:autoSpaceDE w:val="0"/>
        <w:autoSpaceDN w:val="0"/>
        <w:adjustRightInd w:val="0"/>
        <w:spacing w:line="276" w:lineRule="auto"/>
        <w:ind w:left="284" w:hanging="284"/>
        <w:contextualSpacing/>
        <w:textAlignment w:val="baseline"/>
        <w:rPr>
          <w:bCs/>
          <w:iCs/>
        </w:rPr>
      </w:pPr>
      <w:r>
        <w:t xml:space="preserve">Podkreśla, że mobilność wojskowa ma zasadnicze znaczenie dla odstraszania i dla obrony UE, zwłaszcza w przypadku państw członkowskich pierwszej linii i państw tranzytowych na </w:t>
      </w:r>
      <w:r>
        <w:rPr>
          <w:b/>
        </w:rPr>
        <w:t>wschodniej flance UE</w:t>
      </w:r>
      <w:r>
        <w:t>, i apeluje o:</w:t>
      </w:r>
    </w:p>
    <w:p w14:paraId="366CD942" w14:textId="77777777" w:rsidR="00EB538E" w:rsidRPr="00EB538E" w:rsidRDefault="00EB538E" w:rsidP="00B333A7">
      <w:pPr>
        <w:numPr>
          <w:ilvl w:val="1"/>
          <w:numId w:val="41"/>
        </w:numPr>
        <w:overflowPunct w:val="0"/>
        <w:autoSpaceDE w:val="0"/>
        <w:autoSpaceDN w:val="0"/>
        <w:adjustRightInd w:val="0"/>
        <w:spacing w:line="276" w:lineRule="auto"/>
        <w:ind w:left="567" w:hanging="283"/>
        <w:textAlignment w:val="baseline"/>
        <w:rPr>
          <w:bCs/>
          <w:iCs/>
        </w:rPr>
      </w:pPr>
      <w:r>
        <w:rPr>
          <w:b/>
        </w:rPr>
        <w:t>szybkie wzmocnienie</w:t>
      </w:r>
      <w:r>
        <w:t xml:space="preserve"> tych regionów </w:t>
      </w:r>
      <w:r>
        <w:rPr>
          <w:b/>
        </w:rPr>
        <w:t>jako najwyższy priorytet</w:t>
      </w:r>
      <w:r>
        <w:t xml:space="preserve"> we wdrażaniu rozporządzenia;</w:t>
      </w:r>
    </w:p>
    <w:p w14:paraId="08D78542" w14:textId="56E2595A" w:rsidR="00EB538E" w:rsidRPr="00EB538E" w:rsidRDefault="00EB538E" w:rsidP="00B333A7">
      <w:pPr>
        <w:numPr>
          <w:ilvl w:val="1"/>
          <w:numId w:val="41"/>
        </w:numPr>
        <w:overflowPunct w:val="0"/>
        <w:autoSpaceDE w:val="0"/>
        <w:autoSpaceDN w:val="0"/>
        <w:adjustRightInd w:val="0"/>
        <w:spacing w:line="276" w:lineRule="auto"/>
        <w:ind w:left="567" w:hanging="283"/>
        <w:textAlignment w:val="baseline"/>
      </w:pPr>
      <w:r>
        <w:rPr>
          <w:b/>
        </w:rPr>
        <w:t>uproszczenie i harmonizację</w:t>
      </w:r>
      <w:r>
        <w:t xml:space="preserve"> przepisów logistycznych, celnych i transportowych </w:t>
      </w:r>
      <w:r>
        <w:rPr>
          <w:b/>
        </w:rPr>
        <w:t>bez uszczerbku dla praw pracowniczych</w:t>
      </w:r>
      <w:r>
        <w:t>, warunków pracy i bezpieczeństwa.</w:t>
      </w:r>
    </w:p>
    <w:p w14:paraId="4F1FE501" w14:textId="50D11DE2" w:rsidR="00EB538E" w:rsidRPr="00EB538E" w:rsidRDefault="00EB538E" w:rsidP="00B333A7">
      <w:pPr>
        <w:widowControl w:val="0"/>
        <w:numPr>
          <w:ilvl w:val="0"/>
          <w:numId w:val="40"/>
        </w:numPr>
        <w:overflowPunct w:val="0"/>
        <w:autoSpaceDE w:val="0"/>
        <w:autoSpaceDN w:val="0"/>
        <w:adjustRightInd w:val="0"/>
        <w:spacing w:line="276" w:lineRule="auto"/>
        <w:ind w:left="284" w:hanging="284"/>
        <w:contextualSpacing/>
        <w:textAlignment w:val="baseline"/>
        <w:rPr>
          <w:bCs/>
          <w:iCs/>
        </w:rPr>
      </w:pPr>
      <w:r>
        <w:t xml:space="preserve">Podkreśla </w:t>
      </w:r>
      <w:r>
        <w:rPr>
          <w:b/>
        </w:rPr>
        <w:t>kluczową rolę zasobów cywilnych i personelu cywilnego</w:t>
      </w:r>
      <w:r>
        <w:t xml:space="preserve"> w mobilności wojskowej i</w:t>
      </w:r>
      <w:r w:rsidR="00D21A06">
        <w:t> </w:t>
      </w:r>
      <w:r>
        <w:t>domaga się:</w:t>
      </w:r>
    </w:p>
    <w:p w14:paraId="15A141C4" w14:textId="31921FA1" w:rsidR="00EB538E" w:rsidRPr="00EB538E" w:rsidRDefault="00EB538E" w:rsidP="00B333A7">
      <w:pPr>
        <w:numPr>
          <w:ilvl w:val="0"/>
          <w:numId w:val="43"/>
        </w:numPr>
        <w:overflowPunct w:val="0"/>
        <w:autoSpaceDE w:val="0"/>
        <w:autoSpaceDN w:val="0"/>
        <w:adjustRightInd w:val="0"/>
        <w:spacing w:line="276" w:lineRule="auto"/>
        <w:ind w:left="567" w:hanging="283"/>
        <w:contextualSpacing/>
        <w:textAlignment w:val="baseline"/>
        <w:rPr>
          <w:bCs/>
          <w:iCs/>
        </w:rPr>
      </w:pPr>
      <w:r>
        <w:rPr>
          <w:b/>
        </w:rPr>
        <w:t>jasnych ram prawnych</w:t>
      </w:r>
      <w:r>
        <w:t xml:space="preserve"> określających ich zaangażowanie zarówno </w:t>
      </w:r>
      <w:r>
        <w:rPr>
          <w:b/>
        </w:rPr>
        <w:t>w czasie pokoju, jak i</w:t>
      </w:r>
      <w:r w:rsidR="00D21A06">
        <w:rPr>
          <w:b/>
        </w:rPr>
        <w:t> </w:t>
      </w:r>
      <w:r>
        <w:rPr>
          <w:b/>
        </w:rPr>
        <w:t>w</w:t>
      </w:r>
      <w:r w:rsidR="00D21A06">
        <w:rPr>
          <w:b/>
        </w:rPr>
        <w:t> </w:t>
      </w:r>
      <w:r>
        <w:rPr>
          <w:b/>
        </w:rPr>
        <w:t>czasie kryzysów, przejrzystości i uzasadnienia</w:t>
      </w:r>
      <w:r>
        <w:t xml:space="preserve"> wszelkich nadzwyczajnych odstępstw w</w:t>
      </w:r>
      <w:r w:rsidR="00D21A06">
        <w:t> </w:t>
      </w:r>
      <w:r>
        <w:t xml:space="preserve">ramach </w:t>
      </w:r>
      <w:r>
        <w:rPr>
          <w:b/>
        </w:rPr>
        <w:t>EMERS</w:t>
      </w:r>
      <w:r>
        <w:t xml:space="preserve">, które po uruchomieniu powinny pozostać </w:t>
      </w:r>
      <w:r>
        <w:rPr>
          <w:b/>
        </w:rPr>
        <w:t>uzasadnione, proporcjonalne i</w:t>
      </w:r>
      <w:r w:rsidR="00D21A06">
        <w:rPr>
          <w:b/>
        </w:rPr>
        <w:t> </w:t>
      </w:r>
      <w:r>
        <w:rPr>
          <w:b/>
        </w:rPr>
        <w:t>ograniczone w czasie</w:t>
      </w:r>
      <w:r>
        <w:t xml:space="preserve">, przy należytym uwzględnieniu </w:t>
      </w:r>
      <w:r>
        <w:rPr>
          <w:b/>
        </w:rPr>
        <w:t>dobrostanu kierowców</w:t>
      </w:r>
      <w:r>
        <w:t>;</w:t>
      </w:r>
    </w:p>
    <w:p w14:paraId="6664ACFB" w14:textId="77777777" w:rsidR="00EB538E" w:rsidRPr="00EB538E" w:rsidRDefault="00EB538E" w:rsidP="00B333A7">
      <w:pPr>
        <w:numPr>
          <w:ilvl w:val="0"/>
          <w:numId w:val="43"/>
        </w:numPr>
        <w:overflowPunct w:val="0"/>
        <w:autoSpaceDE w:val="0"/>
        <w:autoSpaceDN w:val="0"/>
        <w:adjustRightInd w:val="0"/>
        <w:spacing w:line="276" w:lineRule="auto"/>
        <w:ind w:left="567" w:hanging="283"/>
        <w:contextualSpacing/>
        <w:textAlignment w:val="baseline"/>
        <w:rPr>
          <w:bCs/>
          <w:iCs/>
        </w:rPr>
      </w:pPr>
      <w:r>
        <w:t xml:space="preserve">godziwej rekompensaty, solidnej ochrony </w:t>
      </w:r>
      <w:r>
        <w:rPr>
          <w:b/>
        </w:rPr>
        <w:t>(np. ubezpieczenia)</w:t>
      </w:r>
      <w:r>
        <w:t>;</w:t>
      </w:r>
      <w:r>
        <w:rPr>
          <w:b/>
        </w:rPr>
        <w:t xml:space="preserve"> </w:t>
      </w:r>
    </w:p>
    <w:p w14:paraId="3F4CFC8A" w14:textId="62D14AB8" w:rsidR="00EB538E" w:rsidRPr="00EB538E" w:rsidRDefault="00EB538E" w:rsidP="00B333A7">
      <w:pPr>
        <w:numPr>
          <w:ilvl w:val="0"/>
          <w:numId w:val="43"/>
        </w:numPr>
        <w:overflowPunct w:val="0"/>
        <w:autoSpaceDE w:val="0"/>
        <w:autoSpaceDN w:val="0"/>
        <w:adjustRightInd w:val="0"/>
        <w:spacing w:line="276" w:lineRule="auto"/>
        <w:ind w:left="567" w:hanging="283"/>
        <w:contextualSpacing/>
        <w:textAlignment w:val="baseline"/>
      </w:pPr>
      <w:r>
        <w:rPr>
          <w:b/>
        </w:rPr>
        <w:t>inwestycji</w:t>
      </w:r>
      <w:r>
        <w:t xml:space="preserve"> w siłę roboczą w sektorze transportu w celu </w:t>
      </w:r>
      <w:r>
        <w:rPr>
          <w:b/>
        </w:rPr>
        <w:t>poprawy warunków zatrudnienia i</w:t>
      </w:r>
      <w:r w:rsidR="00D21A06">
        <w:rPr>
          <w:b/>
        </w:rPr>
        <w:t> </w:t>
      </w:r>
      <w:r>
        <w:rPr>
          <w:b/>
        </w:rPr>
        <w:t>pracy</w:t>
      </w:r>
      <w:r>
        <w:t xml:space="preserve"> oraz </w:t>
      </w:r>
      <w:r>
        <w:rPr>
          <w:b/>
        </w:rPr>
        <w:t>szkolenia pracowników</w:t>
      </w:r>
      <w:r>
        <w:t xml:space="preserve">. </w:t>
      </w:r>
    </w:p>
    <w:p w14:paraId="07810E6E" w14:textId="77777777" w:rsidR="00EB538E" w:rsidRPr="00EB538E" w:rsidRDefault="00EB538E" w:rsidP="00B333A7">
      <w:pPr>
        <w:widowControl w:val="0"/>
        <w:numPr>
          <w:ilvl w:val="0"/>
          <w:numId w:val="40"/>
        </w:numPr>
        <w:overflowPunct w:val="0"/>
        <w:autoSpaceDE w:val="0"/>
        <w:autoSpaceDN w:val="0"/>
        <w:adjustRightInd w:val="0"/>
        <w:spacing w:line="276" w:lineRule="auto"/>
        <w:ind w:left="284" w:hanging="284"/>
        <w:contextualSpacing/>
        <w:textAlignment w:val="baseline"/>
      </w:pPr>
      <w:r>
        <w:rPr>
          <w:b/>
        </w:rPr>
        <w:t>Apeluje o priorytetowe finansowanie przez UE infrastruktury i technologii podwójnego zastosowania</w:t>
      </w:r>
      <w:r>
        <w:t>, co obejmuje m.in.:</w:t>
      </w:r>
    </w:p>
    <w:p w14:paraId="7D1352B2" w14:textId="77777777" w:rsidR="00EB538E" w:rsidRPr="00EB538E" w:rsidRDefault="00EB538E" w:rsidP="00B333A7">
      <w:pPr>
        <w:numPr>
          <w:ilvl w:val="1"/>
          <w:numId w:val="45"/>
        </w:numPr>
        <w:overflowPunct w:val="0"/>
        <w:autoSpaceDE w:val="0"/>
        <w:autoSpaceDN w:val="0"/>
        <w:adjustRightInd w:val="0"/>
        <w:spacing w:line="276" w:lineRule="auto"/>
        <w:ind w:left="567" w:hanging="283"/>
        <w:textAlignment w:val="baseline"/>
        <w:rPr>
          <w:bCs/>
          <w:iCs/>
        </w:rPr>
      </w:pPr>
      <w:r>
        <w:t xml:space="preserve">koleje, drogi, sieci danych, łączność satelitarną, drony i innowacyjne systemy napędu w celu zwiększenia </w:t>
      </w:r>
      <w:r>
        <w:rPr>
          <w:b/>
        </w:rPr>
        <w:t>konkurencyjności, spójności rynku wewnętrznego i odporności</w:t>
      </w:r>
      <w:r>
        <w:t>;</w:t>
      </w:r>
    </w:p>
    <w:p w14:paraId="69587477" w14:textId="77777777" w:rsidR="00EB538E" w:rsidRPr="00EB538E" w:rsidRDefault="00EB538E" w:rsidP="00B333A7">
      <w:pPr>
        <w:numPr>
          <w:ilvl w:val="1"/>
          <w:numId w:val="45"/>
        </w:numPr>
        <w:overflowPunct w:val="0"/>
        <w:autoSpaceDE w:val="0"/>
        <w:autoSpaceDN w:val="0"/>
        <w:adjustRightInd w:val="0"/>
        <w:spacing w:line="276" w:lineRule="auto"/>
        <w:ind w:left="567" w:hanging="283"/>
        <w:textAlignment w:val="baseline"/>
        <w:rPr>
          <w:iCs/>
        </w:rPr>
      </w:pPr>
      <w:r>
        <w:t xml:space="preserve">znaczne </w:t>
      </w:r>
      <w:r>
        <w:rPr>
          <w:b/>
        </w:rPr>
        <w:t>zwiększenie</w:t>
      </w:r>
      <w:r>
        <w:t xml:space="preserve"> budżetu na transport w ramach instrumentu „Łącząc Europę” </w:t>
      </w:r>
      <w:r>
        <w:rPr>
          <w:b/>
        </w:rPr>
        <w:t>(CEF)</w:t>
      </w:r>
      <w:r>
        <w:t>, ze specjalnym, wyodrębnionym przydziałem środków na mobilność wojskową;</w:t>
      </w:r>
    </w:p>
    <w:p w14:paraId="0178F88A" w14:textId="4C5FB861" w:rsidR="00EB538E" w:rsidRPr="00EB538E" w:rsidRDefault="00EB538E" w:rsidP="00B333A7">
      <w:pPr>
        <w:numPr>
          <w:ilvl w:val="1"/>
          <w:numId w:val="45"/>
        </w:numPr>
        <w:overflowPunct w:val="0"/>
        <w:autoSpaceDE w:val="0"/>
        <w:autoSpaceDN w:val="0"/>
        <w:adjustRightInd w:val="0"/>
        <w:spacing w:line="276" w:lineRule="auto"/>
        <w:ind w:left="567" w:hanging="283"/>
        <w:textAlignment w:val="baseline"/>
        <w:rPr>
          <w:bCs/>
          <w:iCs/>
        </w:rPr>
      </w:pPr>
      <w:r>
        <w:t xml:space="preserve">zbadanie możliwości stworzenia </w:t>
      </w:r>
      <w:r>
        <w:rPr>
          <w:b/>
        </w:rPr>
        <w:t>długoterminowego unijnego instrumentu inwestycyjnego</w:t>
      </w:r>
      <w:r>
        <w:t xml:space="preserve"> w</w:t>
      </w:r>
      <w:r w:rsidR="00D21A06">
        <w:t> </w:t>
      </w:r>
      <w:r>
        <w:t>celu finansowania projektów mobilności wojskowej na dużą skalę.</w:t>
      </w:r>
    </w:p>
    <w:p w14:paraId="18E36A8D" w14:textId="77777777" w:rsidR="00EB538E" w:rsidRPr="00EB538E" w:rsidRDefault="00EB538E" w:rsidP="00B333A7">
      <w:pPr>
        <w:widowControl w:val="0"/>
        <w:numPr>
          <w:ilvl w:val="0"/>
          <w:numId w:val="46"/>
        </w:numPr>
        <w:overflowPunct w:val="0"/>
        <w:autoSpaceDE w:val="0"/>
        <w:autoSpaceDN w:val="0"/>
        <w:adjustRightInd w:val="0"/>
        <w:spacing w:line="276" w:lineRule="auto"/>
        <w:ind w:left="284" w:hanging="284"/>
        <w:contextualSpacing/>
        <w:textAlignment w:val="baseline"/>
        <w:rPr>
          <w:bCs/>
          <w:iCs/>
        </w:rPr>
      </w:pPr>
      <w:r>
        <w:t xml:space="preserve">Domaga się rygorystycznych </w:t>
      </w:r>
      <w:r>
        <w:rPr>
          <w:b/>
        </w:rPr>
        <w:t>kryteriów zlecania podwykonawstwa transportu wojskowego operatorom cywilnym</w:t>
      </w:r>
      <w:r>
        <w:t xml:space="preserve">, w szczególności w </w:t>
      </w:r>
      <w:r>
        <w:rPr>
          <w:b/>
        </w:rPr>
        <w:t>sektorach transportu drogowego i morskiego</w:t>
      </w:r>
      <w:r>
        <w:t>, aby zapewnić:</w:t>
      </w:r>
    </w:p>
    <w:p w14:paraId="677B6156" w14:textId="77777777" w:rsidR="00EB538E" w:rsidRPr="00EB538E" w:rsidRDefault="00EB538E" w:rsidP="00B333A7">
      <w:pPr>
        <w:numPr>
          <w:ilvl w:val="1"/>
          <w:numId w:val="47"/>
        </w:numPr>
        <w:overflowPunct w:val="0"/>
        <w:autoSpaceDE w:val="0"/>
        <w:autoSpaceDN w:val="0"/>
        <w:adjustRightInd w:val="0"/>
        <w:spacing w:line="276" w:lineRule="auto"/>
        <w:ind w:left="567" w:hanging="283"/>
        <w:textAlignment w:val="baseline"/>
        <w:rPr>
          <w:bCs/>
          <w:iCs/>
        </w:rPr>
      </w:pPr>
      <w:r>
        <w:rPr>
          <w:b/>
        </w:rPr>
        <w:t>przejrzystość, zgodność z prawem i przestrzeganie przepisów</w:t>
      </w:r>
      <w:r>
        <w:t xml:space="preserve"> przez wszystkich podwykonawców;</w:t>
      </w:r>
    </w:p>
    <w:p w14:paraId="03521BD7" w14:textId="6EF37D17" w:rsidR="00EB538E" w:rsidRPr="00EB538E" w:rsidRDefault="00EB538E" w:rsidP="00B333A7">
      <w:pPr>
        <w:numPr>
          <w:ilvl w:val="1"/>
          <w:numId w:val="47"/>
        </w:numPr>
        <w:overflowPunct w:val="0"/>
        <w:autoSpaceDE w:val="0"/>
        <w:autoSpaceDN w:val="0"/>
        <w:adjustRightInd w:val="0"/>
        <w:spacing w:line="276" w:lineRule="auto"/>
        <w:ind w:left="567" w:hanging="283"/>
        <w:textAlignment w:val="baseline"/>
        <w:rPr>
          <w:bCs/>
          <w:iCs/>
        </w:rPr>
      </w:pPr>
      <w:r>
        <w:t xml:space="preserve">egzekwowanie przepisów, które obejmuje </w:t>
      </w:r>
      <w:r>
        <w:rPr>
          <w:b/>
        </w:rPr>
        <w:t>kontrole</w:t>
      </w:r>
      <w:r>
        <w:t xml:space="preserve"> licencji, rejestrów pojazdów i zgodności z</w:t>
      </w:r>
      <w:r w:rsidR="00D21A06">
        <w:t> </w:t>
      </w:r>
      <w:r>
        <w:t>odstępstwami.</w:t>
      </w:r>
    </w:p>
    <w:p w14:paraId="0002BF02" w14:textId="77777777" w:rsidR="00EB538E" w:rsidRPr="00EB538E" w:rsidRDefault="00EB538E" w:rsidP="00B333A7">
      <w:pPr>
        <w:widowControl w:val="0"/>
        <w:numPr>
          <w:ilvl w:val="0"/>
          <w:numId w:val="44"/>
        </w:numPr>
        <w:overflowPunct w:val="0"/>
        <w:autoSpaceDE w:val="0"/>
        <w:autoSpaceDN w:val="0"/>
        <w:adjustRightInd w:val="0"/>
        <w:spacing w:line="276" w:lineRule="auto"/>
        <w:ind w:left="284" w:hanging="284"/>
        <w:contextualSpacing/>
        <w:textAlignment w:val="baseline"/>
        <w:rPr>
          <w:bCs/>
          <w:iCs/>
        </w:rPr>
      </w:pPr>
      <w:r>
        <w:rPr>
          <w:b/>
        </w:rPr>
        <w:t>Podkreśla</w:t>
      </w:r>
      <w:r>
        <w:t xml:space="preserve"> potrzebę </w:t>
      </w:r>
      <w:r>
        <w:rPr>
          <w:b/>
        </w:rPr>
        <w:t>zorganizowanego dialogu ze społeczeństwem obywatelskim i partnerami społecznymi</w:t>
      </w:r>
      <w:r>
        <w:t xml:space="preserve"> </w:t>
      </w:r>
      <w:r>
        <w:rPr>
          <w:b/>
        </w:rPr>
        <w:t>od najwcześniejszych etapów</w:t>
      </w:r>
      <w:r>
        <w:t xml:space="preserve"> planowania, szkolenia i ćwiczeń w celu:</w:t>
      </w:r>
    </w:p>
    <w:p w14:paraId="0466502D" w14:textId="77777777" w:rsidR="00EB538E" w:rsidRPr="00EB538E" w:rsidRDefault="00EB538E" w:rsidP="00B333A7">
      <w:pPr>
        <w:numPr>
          <w:ilvl w:val="1"/>
          <w:numId w:val="49"/>
        </w:numPr>
        <w:overflowPunct w:val="0"/>
        <w:autoSpaceDE w:val="0"/>
        <w:autoSpaceDN w:val="0"/>
        <w:adjustRightInd w:val="0"/>
        <w:spacing w:line="276" w:lineRule="auto"/>
        <w:ind w:left="284" w:hanging="284"/>
        <w:textAlignment w:val="baseline"/>
        <w:rPr>
          <w:bCs/>
          <w:iCs/>
        </w:rPr>
      </w:pPr>
      <w:r>
        <w:rPr>
          <w:b/>
        </w:rPr>
        <w:t>zapewnienia akceptacji społecznej i skuteczności operacyjnej</w:t>
      </w:r>
      <w:r>
        <w:t>;</w:t>
      </w:r>
    </w:p>
    <w:p w14:paraId="641E8B68" w14:textId="77777777" w:rsidR="00EB538E" w:rsidRPr="00EB538E" w:rsidRDefault="00EB538E" w:rsidP="00B333A7">
      <w:pPr>
        <w:numPr>
          <w:ilvl w:val="1"/>
          <w:numId w:val="49"/>
        </w:numPr>
        <w:overflowPunct w:val="0"/>
        <w:autoSpaceDE w:val="0"/>
        <w:autoSpaceDN w:val="0"/>
        <w:adjustRightInd w:val="0"/>
        <w:spacing w:line="276" w:lineRule="auto"/>
        <w:ind w:left="284" w:hanging="284"/>
        <w:textAlignment w:val="baseline"/>
        <w:rPr>
          <w:bCs/>
          <w:iCs/>
        </w:rPr>
      </w:pPr>
      <w:r>
        <w:rPr>
          <w:b/>
        </w:rPr>
        <w:lastRenderedPageBreak/>
        <w:t>włączenia zabezpieczeń antykorupcyjnych</w:t>
      </w:r>
      <w:r>
        <w:t xml:space="preserve">, w tym </w:t>
      </w:r>
      <w:r>
        <w:rPr>
          <w:b/>
        </w:rPr>
        <w:t>ujawniania informacji o beneficjentach rzeczywistych i możliwości kontroli</w:t>
      </w:r>
      <w:r>
        <w:t xml:space="preserve"> w zakresie zamówień publicznych i podwykonawstwa.</w:t>
      </w:r>
    </w:p>
    <w:p w14:paraId="02D7059E" w14:textId="77777777" w:rsidR="00EB538E" w:rsidRPr="00EB538E" w:rsidRDefault="00EB538E" w:rsidP="00EB538E">
      <w:pPr>
        <w:overflowPunct w:val="0"/>
        <w:autoSpaceDE w:val="0"/>
        <w:autoSpaceDN w:val="0"/>
        <w:adjustRightInd w:val="0"/>
        <w:textAlignment w:val="baseline"/>
        <w:rPr>
          <w:bCs/>
          <w:iCs/>
          <w:lang w:val="en-GB"/>
        </w:rPr>
      </w:pPr>
    </w:p>
    <w:tbl>
      <w:tblPr>
        <w:tblStyle w:val="TableGrid8"/>
        <w:tblW w:w="932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668"/>
        <w:gridCol w:w="7654"/>
      </w:tblGrid>
      <w:tr w:rsidR="00EB538E" w:rsidRPr="00EB538E" w14:paraId="6A997039" w14:textId="77777777" w:rsidTr="00EF3752">
        <w:tc>
          <w:tcPr>
            <w:tcW w:w="1668" w:type="dxa"/>
          </w:tcPr>
          <w:p w14:paraId="0DFF37B9" w14:textId="77777777" w:rsidR="00EB538E" w:rsidRPr="00EB538E" w:rsidRDefault="00EB538E" w:rsidP="00EB538E">
            <w:pPr>
              <w:overflowPunct w:val="0"/>
              <w:autoSpaceDE w:val="0"/>
              <w:autoSpaceDN w:val="0"/>
              <w:adjustRightInd w:val="0"/>
              <w:ind w:firstLine="29"/>
              <w:textAlignment w:val="baseline"/>
              <w:rPr>
                <w:i/>
              </w:rPr>
            </w:pPr>
            <w:r>
              <w:rPr>
                <w:b/>
                <w:i/>
              </w:rPr>
              <w:t>Kontakt</w:t>
            </w:r>
          </w:p>
        </w:tc>
        <w:tc>
          <w:tcPr>
            <w:tcW w:w="7654" w:type="dxa"/>
          </w:tcPr>
          <w:p w14:paraId="130965F7" w14:textId="77777777" w:rsidR="00EB538E" w:rsidRPr="00EB538E" w:rsidRDefault="00EB538E" w:rsidP="00EB538E">
            <w:pPr>
              <w:overflowPunct w:val="0"/>
              <w:autoSpaceDE w:val="0"/>
              <w:autoSpaceDN w:val="0"/>
              <w:adjustRightInd w:val="0"/>
              <w:ind w:firstLine="29"/>
              <w:textAlignment w:val="baseline"/>
              <w:rPr>
                <w:i/>
              </w:rPr>
            </w:pPr>
            <w:r>
              <w:rPr>
                <w:i/>
              </w:rPr>
              <w:t>Konstantina Angelopoulou</w:t>
            </w:r>
          </w:p>
        </w:tc>
      </w:tr>
      <w:tr w:rsidR="00EB538E" w:rsidRPr="00EB538E" w14:paraId="052A3256" w14:textId="77777777" w:rsidTr="00EF3752">
        <w:tc>
          <w:tcPr>
            <w:tcW w:w="1668" w:type="dxa"/>
          </w:tcPr>
          <w:p w14:paraId="1B731D17" w14:textId="77777777" w:rsidR="00EB538E" w:rsidRPr="00EB538E" w:rsidRDefault="00EB538E" w:rsidP="00EB538E">
            <w:pPr>
              <w:overflowPunct w:val="0"/>
              <w:autoSpaceDE w:val="0"/>
              <w:autoSpaceDN w:val="0"/>
              <w:adjustRightInd w:val="0"/>
              <w:ind w:firstLine="29"/>
              <w:textAlignment w:val="baseline"/>
              <w:rPr>
                <w:i/>
              </w:rPr>
            </w:pPr>
            <w:r>
              <w:rPr>
                <w:i/>
              </w:rPr>
              <w:t>tel.</w:t>
            </w:r>
          </w:p>
        </w:tc>
        <w:tc>
          <w:tcPr>
            <w:tcW w:w="7654" w:type="dxa"/>
          </w:tcPr>
          <w:p w14:paraId="2A2FC1CA" w14:textId="77777777" w:rsidR="00EB538E" w:rsidRPr="00EB538E" w:rsidRDefault="00EB538E" w:rsidP="00EB538E">
            <w:pPr>
              <w:overflowPunct w:val="0"/>
              <w:autoSpaceDE w:val="0"/>
              <w:autoSpaceDN w:val="0"/>
              <w:adjustRightInd w:val="0"/>
              <w:ind w:firstLine="29"/>
              <w:textAlignment w:val="baseline"/>
              <w:rPr>
                <w:i/>
              </w:rPr>
            </w:pPr>
            <w:r>
              <w:rPr>
                <w:i/>
              </w:rPr>
              <w:t>+32 25469747</w:t>
            </w:r>
          </w:p>
        </w:tc>
      </w:tr>
      <w:tr w:rsidR="00EB538E" w:rsidRPr="00EB538E" w14:paraId="0AAE95F4" w14:textId="77777777" w:rsidTr="00EF3752">
        <w:tc>
          <w:tcPr>
            <w:tcW w:w="1668" w:type="dxa"/>
          </w:tcPr>
          <w:p w14:paraId="3ED9B973" w14:textId="448ABA12" w:rsidR="00EB538E" w:rsidRPr="00EB538E" w:rsidRDefault="00D00022" w:rsidP="00EB538E">
            <w:pPr>
              <w:overflowPunct w:val="0"/>
              <w:autoSpaceDE w:val="0"/>
              <w:autoSpaceDN w:val="0"/>
              <w:adjustRightInd w:val="0"/>
              <w:ind w:firstLine="29"/>
              <w:textAlignment w:val="baseline"/>
              <w:rPr>
                <w:i/>
              </w:rPr>
            </w:pPr>
            <w:r>
              <w:rPr>
                <w:i/>
              </w:rPr>
              <w:t>e-mail</w:t>
            </w:r>
          </w:p>
        </w:tc>
        <w:tc>
          <w:tcPr>
            <w:tcW w:w="7654" w:type="dxa"/>
          </w:tcPr>
          <w:p w14:paraId="41AC510F" w14:textId="77777777" w:rsidR="00EB538E" w:rsidRPr="00EB538E" w:rsidRDefault="003B7EDD" w:rsidP="00EB538E">
            <w:pPr>
              <w:overflowPunct w:val="0"/>
              <w:autoSpaceDE w:val="0"/>
              <w:autoSpaceDN w:val="0"/>
              <w:adjustRightInd w:val="0"/>
              <w:ind w:firstLine="29"/>
              <w:textAlignment w:val="baseline"/>
              <w:rPr>
                <w:i/>
                <w:iCs/>
              </w:rPr>
            </w:pPr>
            <w:hyperlink r:id="rId34" w:history="1">
              <w:r w:rsidR="00EB538E">
                <w:rPr>
                  <w:i/>
                  <w:color w:val="0000FF"/>
                  <w:u w:val="single"/>
                </w:rPr>
                <w:t>Konstantina.Angelopoulou@eesc.europa.eu</w:t>
              </w:r>
            </w:hyperlink>
          </w:p>
        </w:tc>
      </w:tr>
    </w:tbl>
    <w:p w14:paraId="6E03780E" w14:textId="4A494EF0" w:rsidR="00EB538E" w:rsidRDefault="00EB538E" w:rsidP="001766B2">
      <w:pPr>
        <w:pStyle w:val="ListParagraph"/>
        <w:ind w:left="0"/>
      </w:pPr>
    </w:p>
    <w:p w14:paraId="58D3DC19" w14:textId="77777777" w:rsidR="00DD5BA1" w:rsidRDefault="00DD5BA1" w:rsidP="001766B2">
      <w:pPr>
        <w:pStyle w:val="ListParagraph"/>
        <w:ind w:left="0"/>
      </w:pPr>
    </w:p>
    <w:p w14:paraId="300951AE" w14:textId="50A5649D" w:rsidR="00E218FC" w:rsidRPr="00E027D2" w:rsidRDefault="003B7EDD" w:rsidP="00B333A7">
      <w:pPr>
        <w:pStyle w:val="ListParagraph"/>
        <w:numPr>
          <w:ilvl w:val="0"/>
          <w:numId w:val="50"/>
        </w:numPr>
        <w:spacing w:after="160" w:line="259" w:lineRule="auto"/>
        <w:ind w:hanging="720"/>
        <w:jc w:val="left"/>
        <w:rPr>
          <w:sz w:val="20"/>
          <w:szCs w:val="20"/>
        </w:rPr>
      </w:pPr>
      <w:hyperlink r:id="rId35" w:history="1">
        <w:r w:rsidR="00E218FC">
          <w:rPr>
            <w:b/>
            <w:i/>
            <w:color w:val="0000FF"/>
            <w:sz w:val="28"/>
            <w:u w:val="single"/>
          </w:rPr>
          <w:t>Ekologicznie czyste pojazdy korporacyjne</w:t>
        </w:r>
      </w:hyperlink>
    </w:p>
    <w:p w14:paraId="708F4F55" w14:textId="77777777" w:rsidR="00E218FC" w:rsidRPr="00E218FC" w:rsidRDefault="00E218FC" w:rsidP="00E218FC">
      <w:pPr>
        <w:tabs>
          <w:tab w:val="center" w:pos="284"/>
        </w:tabs>
        <w:overflowPunct w:val="0"/>
        <w:autoSpaceDE w:val="0"/>
        <w:autoSpaceDN w:val="0"/>
        <w:adjustRightInd w:val="0"/>
        <w:ind w:left="266" w:hanging="266"/>
        <w:textAlignment w:val="baseline"/>
        <w:rPr>
          <w:b/>
          <w:lang w:val="en-GB"/>
        </w:rPr>
      </w:pPr>
    </w:p>
    <w:tbl>
      <w:tblPr>
        <w:tblStyle w:val="TableGrid9"/>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51"/>
        <w:gridCol w:w="7229"/>
      </w:tblGrid>
      <w:tr w:rsidR="00E218FC" w:rsidRPr="00E218FC" w14:paraId="046D38BC" w14:textId="77777777" w:rsidTr="00EF3752">
        <w:tc>
          <w:tcPr>
            <w:tcW w:w="1951" w:type="dxa"/>
          </w:tcPr>
          <w:p w14:paraId="44E368E3" w14:textId="77777777" w:rsidR="00E218FC" w:rsidRPr="00E218FC" w:rsidRDefault="00E218FC" w:rsidP="00E218FC">
            <w:pPr>
              <w:tabs>
                <w:tab w:val="center" w:pos="284"/>
              </w:tabs>
              <w:overflowPunct w:val="0"/>
              <w:autoSpaceDE w:val="0"/>
              <w:autoSpaceDN w:val="0"/>
              <w:adjustRightInd w:val="0"/>
              <w:ind w:left="266" w:hanging="266"/>
              <w:textAlignment w:val="baseline"/>
              <w:rPr>
                <w:b/>
              </w:rPr>
            </w:pPr>
            <w:r>
              <w:rPr>
                <w:b/>
              </w:rPr>
              <w:t>Sprawozdawczyni</w:t>
            </w:r>
          </w:p>
        </w:tc>
        <w:tc>
          <w:tcPr>
            <w:tcW w:w="7229" w:type="dxa"/>
          </w:tcPr>
          <w:p w14:paraId="633BB3CA" w14:textId="7411AE21" w:rsidR="00E218FC" w:rsidRPr="00E218FC" w:rsidRDefault="00E218FC" w:rsidP="00E218FC">
            <w:pPr>
              <w:tabs>
                <w:tab w:val="center" w:pos="284"/>
              </w:tabs>
              <w:overflowPunct w:val="0"/>
              <w:autoSpaceDE w:val="0"/>
              <w:autoSpaceDN w:val="0"/>
              <w:adjustRightInd w:val="0"/>
              <w:ind w:left="266" w:hanging="266"/>
              <w:textAlignment w:val="baseline"/>
            </w:pPr>
            <w:r>
              <w:t>Corina Andrea MURAFA BENGA (Grupa Organizacji Społeczeństwa Obywatelskiego – RO)</w:t>
            </w:r>
          </w:p>
        </w:tc>
      </w:tr>
      <w:tr w:rsidR="00E218FC" w:rsidRPr="00E218FC" w14:paraId="0DC7E4CD" w14:textId="77777777" w:rsidTr="00EF3752">
        <w:tc>
          <w:tcPr>
            <w:tcW w:w="1951" w:type="dxa"/>
          </w:tcPr>
          <w:p w14:paraId="6D262A6F" w14:textId="77777777" w:rsidR="00E218FC" w:rsidRPr="00E218FC" w:rsidRDefault="00E218FC" w:rsidP="00E218FC">
            <w:pPr>
              <w:tabs>
                <w:tab w:val="center" w:pos="284"/>
              </w:tabs>
              <w:overflowPunct w:val="0"/>
              <w:autoSpaceDE w:val="0"/>
              <w:autoSpaceDN w:val="0"/>
              <w:adjustRightInd w:val="0"/>
              <w:ind w:left="266" w:hanging="266"/>
              <w:textAlignment w:val="baseline"/>
              <w:rPr>
                <w:b/>
              </w:rPr>
            </w:pPr>
          </w:p>
        </w:tc>
        <w:tc>
          <w:tcPr>
            <w:tcW w:w="7229" w:type="dxa"/>
          </w:tcPr>
          <w:p w14:paraId="6C36CF9F" w14:textId="77777777" w:rsidR="00E218FC" w:rsidRPr="00E218FC" w:rsidRDefault="00E218FC" w:rsidP="00E218FC">
            <w:pPr>
              <w:tabs>
                <w:tab w:val="center" w:pos="284"/>
              </w:tabs>
              <w:overflowPunct w:val="0"/>
              <w:autoSpaceDE w:val="0"/>
              <w:autoSpaceDN w:val="0"/>
              <w:adjustRightInd w:val="0"/>
              <w:ind w:left="266" w:hanging="266"/>
              <w:textAlignment w:val="baseline"/>
            </w:pPr>
          </w:p>
        </w:tc>
      </w:tr>
      <w:tr w:rsidR="00E218FC" w:rsidRPr="00E218FC" w14:paraId="129C0F5E" w14:textId="77777777" w:rsidTr="00EF3752">
        <w:tc>
          <w:tcPr>
            <w:tcW w:w="1951" w:type="dxa"/>
          </w:tcPr>
          <w:p w14:paraId="48A13E73" w14:textId="77777777" w:rsidR="00E218FC" w:rsidRPr="00E218FC" w:rsidRDefault="00E218FC" w:rsidP="00E218FC">
            <w:pPr>
              <w:tabs>
                <w:tab w:val="center" w:pos="284"/>
              </w:tabs>
              <w:overflowPunct w:val="0"/>
              <w:autoSpaceDE w:val="0"/>
              <w:autoSpaceDN w:val="0"/>
              <w:adjustRightInd w:val="0"/>
              <w:ind w:left="266" w:hanging="266"/>
              <w:textAlignment w:val="baseline"/>
              <w:rPr>
                <w:b/>
              </w:rPr>
            </w:pPr>
            <w:r>
              <w:rPr>
                <w:b/>
              </w:rPr>
              <w:t>Dokumenty</w:t>
            </w:r>
          </w:p>
        </w:tc>
        <w:tc>
          <w:tcPr>
            <w:tcW w:w="7229" w:type="dxa"/>
          </w:tcPr>
          <w:p w14:paraId="6CE5A189" w14:textId="77777777" w:rsidR="00E218FC" w:rsidRPr="00E218FC" w:rsidRDefault="00E218FC" w:rsidP="00E218FC">
            <w:pPr>
              <w:tabs>
                <w:tab w:val="center" w:pos="284"/>
              </w:tabs>
              <w:overflowPunct w:val="0"/>
              <w:autoSpaceDE w:val="0"/>
              <w:autoSpaceDN w:val="0"/>
              <w:adjustRightInd w:val="0"/>
              <w:ind w:left="266" w:hanging="266"/>
              <w:textAlignment w:val="baseline"/>
            </w:pPr>
            <w:r>
              <w:t>COM(2025) 994 final</w:t>
            </w:r>
          </w:p>
          <w:p w14:paraId="4072E3DB" w14:textId="77777777" w:rsidR="00E218FC" w:rsidRPr="00E218FC" w:rsidRDefault="00E218FC" w:rsidP="00E218FC">
            <w:pPr>
              <w:tabs>
                <w:tab w:val="center" w:pos="284"/>
              </w:tabs>
              <w:overflowPunct w:val="0"/>
              <w:autoSpaceDE w:val="0"/>
              <w:autoSpaceDN w:val="0"/>
              <w:adjustRightInd w:val="0"/>
              <w:ind w:left="266" w:hanging="266"/>
              <w:textAlignment w:val="baseline"/>
            </w:pPr>
            <w:r>
              <w:t>EESC-2025-03938-00-00-AC</w:t>
            </w:r>
          </w:p>
        </w:tc>
      </w:tr>
    </w:tbl>
    <w:p w14:paraId="08065594" w14:textId="77777777" w:rsidR="00E218FC" w:rsidRPr="00E218FC" w:rsidRDefault="00E218FC" w:rsidP="00E218FC">
      <w:pPr>
        <w:tabs>
          <w:tab w:val="center" w:pos="284"/>
        </w:tabs>
        <w:overflowPunct w:val="0"/>
        <w:autoSpaceDE w:val="0"/>
        <w:autoSpaceDN w:val="0"/>
        <w:adjustRightInd w:val="0"/>
        <w:ind w:left="266" w:hanging="266"/>
        <w:textAlignment w:val="baseline"/>
        <w:rPr>
          <w:lang w:val="pt-PT"/>
        </w:rPr>
      </w:pPr>
    </w:p>
    <w:p w14:paraId="760DCCBA" w14:textId="77777777" w:rsidR="00E218FC" w:rsidRPr="00E218FC" w:rsidRDefault="00E218FC" w:rsidP="00E218FC">
      <w:pPr>
        <w:keepNext/>
        <w:keepLines/>
        <w:tabs>
          <w:tab w:val="center" w:pos="284"/>
        </w:tabs>
        <w:overflowPunct w:val="0"/>
        <w:autoSpaceDE w:val="0"/>
        <w:autoSpaceDN w:val="0"/>
        <w:adjustRightInd w:val="0"/>
        <w:ind w:left="266" w:hanging="266"/>
        <w:textAlignment w:val="baseline"/>
        <w:rPr>
          <w:b/>
        </w:rPr>
      </w:pPr>
      <w:r>
        <w:rPr>
          <w:b/>
        </w:rPr>
        <w:t>Główne punkty</w:t>
      </w:r>
    </w:p>
    <w:p w14:paraId="0A740418" w14:textId="77777777" w:rsidR="00E218FC" w:rsidRPr="00E218FC" w:rsidRDefault="00E218FC" w:rsidP="00E218FC">
      <w:pPr>
        <w:keepNext/>
        <w:keepLines/>
        <w:tabs>
          <w:tab w:val="center" w:pos="284"/>
        </w:tabs>
        <w:overflowPunct w:val="0"/>
        <w:autoSpaceDE w:val="0"/>
        <w:autoSpaceDN w:val="0"/>
        <w:adjustRightInd w:val="0"/>
        <w:ind w:left="266" w:hanging="266"/>
        <w:textAlignment w:val="baseline"/>
        <w:rPr>
          <w:b/>
          <w:lang w:val="en-GB"/>
        </w:rPr>
      </w:pPr>
    </w:p>
    <w:p w14:paraId="1FCDBE66" w14:textId="77777777" w:rsidR="00E218FC" w:rsidRDefault="00E218FC" w:rsidP="00E218FC">
      <w:pPr>
        <w:overflowPunct w:val="0"/>
        <w:autoSpaceDE w:val="0"/>
        <w:autoSpaceDN w:val="0"/>
        <w:adjustRightInd w:val="0"/>
        <w:textAlignment w:val="baseline"/>
        <w:rPr>
          <w:bCs/>
          <w:iCs/>
        </w:rPr>
      </w:pPr>
      <w:r>
        <w:t>EKES:</w:t>
      </w:r>
    </w:p>
    <w:p w14:paraId="1731F175" w14:textId="77777777" w:rsidR="00E027D2" w:rsidRPr="00E218FC" w:rsidRDefault="00E027D2" w:rsidP="00E218FC">
      <w:pPr>
        <w:overflowPunct w:val="0"/>
        <w:autoSpaceDE w:val="0"/>
        <w:autoSpaceDN w:val="0"/>
        <w:adjustRightInd w:val="0"/>
        <w:textAlignment w:val="baseline"/>
        <w:rPr>
          <w:bCs/>
          <w:iCs/>
          <w:lang w:val="en-GB"/>
        </w:rPr>
      </w:pPr>
    </w:p>
    <w:p w14:paraId="330E12F1" w14:textId="0255E788" w:rsidR="00E218FC" w:rsidRPr="00E218FC" w:rsidRDefault="00E218FC" w:rsidP="00B333A7">
      <w:pPr>
        <w:widowControl w:val="0"/>
        <w:numPr>
          <w:ilvl w:val="0"/>
          <w:numId w:val="51"/>
        </w:numPr>
        <w:overflowPunct w:val="0"/>
        <w:autoSpaceDE w:val="0"/>
        <w:autoSpaceDN w:val="0"/>
        <w:adjustRightInd w:val="0"/>
        <w:ind w:left="284" w:hanging="284"/>
        <w:textAlignment w:val="baseline"/>
        <w:rPr>
          <w:bCs/>
          <w:iCs/>
        </w:rPr>
      </w:pPr>
      <w:r>
        <w:t>Zaleca, aby w rozporządzeniu wyraźnie opowiedziano się za pojazdami bezemisyjnymi i</w:t>
      </w:r>
      <w:r w:rsidR="00D21A06">
        <w:t> </w:t>
      </w:r>
      <w:r>
        <w:t xml:space="preserve">niskoemisyjnymi. Pojazdy niskoemisyjne – przy użytkowaniu głównie w trybie elektrycznym – działają jako krótko- i średnioterminowy czynnik umożliwiający rozwój infrastruktury paliw alternatywnych i wspierają dostosowanie przemysłu. </w:t>
      </w:r>
    </w:p>
    <w:p w14:paraId="3DF970C2" w14:textId="77777777" w:rsidR="00E218FC" w:rsidRPr="00E218FC" w:rsidRDefault="00E218FC" w:rsidP="00B333A7">
      <w:pPr>
        <w:widowControl w:val="0"/>
        <w:numPr>
          <w:ilvl w:val="0"/>
          <w:numId w:val="51"/>
        </w:numPr>
        <w:overflowPunct w:val="0"/>
        <w:autoSpaceDE w:val="0"/>
        <w:autoSpaceDN w:val="0"/>
        <w:adjustRightInd w:val="0"/>
        <w:ind w:left="284" w:hanging="284"/>
        <w:textAlignment w:val="baseline"/>
        <w:rPr>
          <w:bCs/>
          <w:iCs/>
        </w:rPr>
      </w:pPr>
      <w:r>
        <w:t xml:space="preserve">Zwraca uwagę na fakt, że cele krajowe nie powinny być niższe niż cele już osiągane przez rynek, nie mogą przekształcić się w cele oparte na przedsiębiorstwach podczas transpozycji. Musi im towarzyszyć skuteczne wdrożenie wspierającej infrastruktury ładowania i odpowiednia przepustowość sieci elektroenergetycznych, aby chronić konkurencyjność przedsiębiorstw. </w:t>
      </w:r>
    </w:p>
    <w:p w14:paraId="256787B6" w14:textId="77777777" w:rsidR="00E218FC" w:rsidRPr="00E218FC" w:rsidRDefault="00E218FC" w:rsidP="00B333A7">
      <w:pPr>
        <w:widowControl w:val="0"/>
        <w:numPr>
          <w:ilvl w:val="0"/>
          <w:numId w:val="51"/>
        </w:numPr>
        <w:overflowPunct w:val="0"/>
        <w:autoSpaceDE w:val="0"/>
        <w:autoSpaceDN w:val="0"/>
        <w:adjustRightInd w:val="0"/>
        <w:ind w:left="284" w:hanging="284"/>
        <w:textAlignment w:val="baseline"/>
        <w:rPr>
          <w:bCs/>
          <w:iCs/>
        </w:rPr>
      </w:pPr>
      <w:r>
        <w:t>Wzywa państwa członkowskie do rozważenia zachęt podatkowych na rzecz dekarbonizacji flot korporacyjnych, w tym poprzez usunięcie bezpośrednich i pośrednich korzyści dla samochodów służbowych napędzanych paliwami kopalnymi.</w:t>
      </w:r>
    </w:p>
    <w:p w14:paraId="0FCE24AA" w14:textId="77777777" w:rsidR="00E218FC" w:rsidRPr="00E218FC" w:rsidRDefault="00E218FC" w:rsidP="00B333A7">
      <w:pPr>
        <w:widowControl w:val="0"/>
        <w:numPr>
          <w:ilvl w:val="0"/>
          <w:numId w:val="51"/>
        </w:numPr>
        <w:overflowPunct w:val="0"/>
        <w:autoSpaceDE w:val="0"/>
        <w:autoSpaceDN w:val="0"/>
        <w:adjustRightInd w:val="0"/>
        <w:ind w:left="284" w:hanging="284"/>
        <w:textAlignment w:val="baseline"/>
        <w:rPr>
          <w:bCs/>
          <w:iCs/>
        </w:rPr>
      </w:pPr>
      <w:r>
        <w:t xml:space="preserve">Potwierdza zasadę neutralności technologicznej w zakresie dekarbonizacji transportu drogowego. Planowanie powinno być spójne w ramach wszystkich rodzajów transportu i zgodne z kryteriami zrównoważonego rozwoju, cyklu życia i wykonalności ekonomicznej. </w:t>
      </w:r>
    </w:p>
    <w:p w14:paraId="72615589" w14:textId="77777777" w:rsidR="00E218FC" w:rsidRPr="00E218FC" w:rsidRDefault="00E218FC" w:rsidP="00B333A7">
      <w:pPr>
        <w:widowControl w:val="0"/>
        <w:numPr>
          <w:ilvl w:val="0"/>
          <w:numId w:val="51"/>
        </w:numPr>
        <w:overflowPunct w:val="0"/>
        <w:autoSpaceDE w:val="0"/>
        <w:autoSpaceDN w:val="0"/>
        <w:adjustRightInd w:val="0"/>
        <w:ind w:left="284" w:hanging="284"/>
        <w:textAlignment w:val="baseline"/>
        <w:rPr>
          <w:bCs/>
          <w:iCs/>
        </w:rPr>
      </w:pPr>
      <w:r>
        <w:t>Apeluje o nadzór nad planami krajowymi na szczeblu UE. Taki nadzór powinien oceniać kompletność i postępy w stosunku do wyznaczonych celów, umożliwiać ustrukturyzowane porównywanie planów krajowych oraz wspierać działania naprawcze i wspólne uczenie się.</w:t>
      </w:r>
    </w:p>
    <w:p w14:paraId="1B1B696D" w14:textId="77777777" w:rsidR="00E218FC" w:rsidRPr="00E218FC" w:rsidRDefault="00E218FC" w:rsidP="00E218FC">
      <w:pPr>
        <w:widowControl w:val="0"/>
        <w:overflowPunct w:val="0"/>
        <w:autoSpaceDE w:val="0"/>
        <w:autoSpaceDN w:val="0"/>
        <w:adjustRightInd w:val="0"/>
        <w:ind w:left="709"/>
        <w:textAlignment w:val="baseline"/>
        <w:rPr>
          <w:szCs w:val="20"/>
          <w:lang w:val="en-GB"/>
        </w:rPr>
      </w:pPr>
    </w:p>
    <w:tbl>
      <w:tblPr>
        <w:tblStyle w:val="TableGrid9"/>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51"/>
        <w:gridCol w:w="7229"/>
      </w:tblGrid>
      <w:tr w:rsidR="00E218FC" w:rsidRPr="00E218FC" w14:paraId="7B041B91" w14:textId="77777777" w:rsidTr="00EF3752">
        <w:tc>
          <w:tcPr>
            <w:tcW w:w="1951" w:type="dxa"/>
          </w:tcPr>
          <w:p w14:paraId="05A8296F" w14:textId="77777777" w:rsidR="00E218FC" w:rsidRPr="00E218FC" w:rsidRDefault="00E218FC" w:rsidP="00E218FC">
            <w:pPr>
              <w:overflowPunct w:val="0"/>
              <w:autoSpaceDE w:val="0"/>
              <w:autoSpaceDN w:val="0"/>
              <w:adjustRightInd w:val="0"/>
              <w:textAlignment w:val="baseline"/>
              <w:rPr>
                <w:i/>
              </w:rPr>
            </w:pPr>
            <w:r>
              <w:rPr>
                <w:b/>
                <w:i/>
              </w:rPr>
              <w:t>Kontakt</w:t>
            </w:r>
          </w:p>
        </w:tc>
        <w:tc>
          <w:tcPr>
            <w:tcW w:w="7229" w:type="dxa"/>
          </w:tcPr>
          <w:p w14:paraId="1F4A2898" w14:textId="75E267AB" w:rsidR="00E218FC" w:rsidRPr="00E218FC" w:rsidRDefault="00E218FC" w:rsidP="00E218FC">
            <w:pPr>
              <w:overflowPunct w:val="0"/>
              <w:autoSpaceDE w:val="0"/>
              <w:autoSpaceDN w:val="0"/>
              <w:adjustRightInd w:val="0"/>
              <w:textAlignment w:val="baseline"/>
              <w:rPr>
                <w:i/>
              </w:rPr>
            </w:pPr>
            <w:r>
              <w:rPr>
                <w:i/>
              </w:rPr>
              <w:t>Albert Precup</w:t>
            </w:r>
          </w:p>
        </w:tc>
      </w:tr>
      <w:tr w:rsidR="00E218FC" w:rsidRPr="00E218FC" w14:paraId="37101C23" w14:textId="77777777" w:rsidTr="00EF3752">
        <w:tc>
          <w:tcPr>
            <w:tcW w:w="1951" w:type="dxa"/>
          </w:tcPr>
          <w:p w14:paraId="67A28D66" w14:textId="77777777" w:rsidR="00E218FC" w:rsidRPr="00E218FC" w:rsidRDefault="00E218FC" w:rsidP="00E218FC">
            <w:pPr>
              <w:overflowPunct w:val="0"/>
              <w:autoSpaceDE w:val="0"/>
              <w:autoSpaceDN w:val="0"/>
              <w:adjustRightInd w:val="0"/>
              <w:textAlignment w:val="baseline"/>
              <w:rPr>
                <w:i/>
              </w:rPr>
            </w:pPr>
            <w:r>
              <w:rPr>
                <w:i/>
              </w:rPr>
              <w:t>tel.</w:t>
            </w:r>
          </w:p>
        </w:tc>
        <w:tc>
          <w:tcPr>
            <w:tcW w:w="7229" w:type="dxa"/>
          </w:tcPr>
          <w:p w14:paraId="6217687B" w14:textId="77777777" w:rsidR="00E218FC" w:rsidRPr="00E218FC" w:rsidRDefault="00E218FC" w:rsidP="00E218FC">
            <w:pPr>
              <w:overflowPunct w:val="0"/>
              <w:autoSpaceDE w:val="0"/>
              <w:autoSpaceDN w:val="0"/>
              <w:adjustRightInd w:val="0"/>
              <w:textAlignment w:val="baseline"/>
              <w:rPr>
                <w:i/>
              </w:rPr>
            </w:pPr>
            <w:r>
              <w:rPr>
                <w:i/>
              </w:rPr>
              <w:t>+32 25469326</w:t>
            </w:r>
          </w:p>
        </w:tc>
      </w:tr>
      <w:tr w:rsidR="00E218FC" w:rsidRPr="00E218FC" w14:paraId="5C0CCDA5" w14:textId="77777777" w:rsidTr="00EF3752">
        <w:tc>
          <w:tcPr>
            <w:tcW w:w="1951" w:type="dxa"/>
          </w:tcPr>
          <w:p w14:paraId="0014424F" w14:textId="77777777" w:rsidR="00E218FC" w:rsidRPr="00E218FC" w:rsidRDefault="00E218FC" w:rsidP="00E218FC">
            <w:pPr>
              <w:overflowPunct w:val="0"/>
              <w:autoSpaceDE w:val="0"/>
              <w:autoSpaceDN w:val="0"/>
              <w:adjustRightInd w:val="0"/>
              <w:textAlignment w:val="baseline"/>
              <w:rPr>
                <w:i/>
              </w:rPr>
            </w:pPr>
            <w:r>
              <w:rPr>
                <w:i/>
              </w:rPr>
              <w:t>e-mail</w:t>
            </w:r>
          </w:p>
        </w:tc>
        <w:tc>
          <w:tcPr>
            <w:tcW w:w="7229" w:type="dxa"/>
          </w:tcPr>
          <w:p w14:paraId="24409124" w14:textId="77777777" w:rsidR="00E218FC" w:rsidRPr="00E218FC" w:rsidRDefault="003B7EDD" w:rsidP="00E218FC">
            <w:pPr>
              <w:overflowPunct w:val="0"/>
              <w:autoSpaceDE w:val="0"/>
              <w:autoSpaceDN w:val="0"/>
              <w:adjustRightInd w:val="0"/>
              <w:textAlignment w:val="baseline"/>
              <w:rPr>
                <w:i/>
              </w:rPr>
            </w:pPr>
            <w:hyperlink r:id="rId36" w:history="1">
              <w:r w:rsidR="00E218FC">
                <w:rPr>
                  <w:i/>
                  <w:color w:val="0000FF"/>
                  <w:u w:val="single"/>
                </w:rPr>
                <w:t>Albert.Precup@eesc.europa.eu</w:t>
              </w:r>
            </w:hyperlink>
          </w:p>
        </w:tc>
      </w:tr>
    </w:tbl>
    <w:p w14:paraId="7C8D0D6F" w14:textId="3A29888A" w:rsidR="00804A03" w:rsidRDefault="00804A03" w:rsidP="001766B2">
      <w:pPr>
        <w:pStyle w:val="ListParagraph"/>
        <w:ind w:left="0"/>
      </w:pPr>
    </w:p>
    <w:p w14:paraId="6667EA34" w14:textId="77777777" w:rsidR="00804A03" w:rsidRDefault="00804A03">
      <w:pPr>
        <w:spacing w:after="160" w:line="259" w:lineRule="auto"/>
        <w:jc w:val="left"/>
      </w:pPr>
      <w:r>
        <w:br w:type="page"/>
      </w:r>
    </w:p>
    <w:p w14:paraId="25B172D7" w14:textId="655212AF" w:rsidR="009A0DB8" w:rsidRPr="009A0DB8" w:rsidRDefault="003B7EDD" w:rsidP="009A0DB8">
      <w:pPr>
        <w:widowControl w:val="0"/>
        <w:numPr>
          <w:ilvl w:val="0"/>
          <w:numId w:val="10"/>
        </w:numPr>
        <w:overflowPunct w:val="0"/>
        <w:autoSpaceDE w:val="0"/>
        <w:autoSpaceDN w:val="0"/>
        <w:adjustRightInd w:val="0"/>
        <w:ind w:hanging="567"/>
        <w:textAlignment w:val="baseline"/>
        <w:rPr>
          <w:sz w:val="20"/>
          <w:szCs w:val="20"/>
        </w:rPr>
      </w:pPr>
      <w:hyperlink r:id="rId37" w:history="1">
        <w:r w:rsidR="009A0DB8">
          <w:rPr>
            <w:b/>
            <w:i/>
            <w:color w:val="0000FF"/>
            <w:sz w:val="28"/>
            <w:u w:val="single"/>
          </w:rPr>
          <w:t>Pakiet dotyczący europejskich sieci energetycznych</w:t>
        </w:r>
      </w:hyperlink>
    </w:p>
    <w:p w14:paraId="238F7953" w14:textId="77777777" w:rsidR="009A0DB8" w:rsidRPr="009A0DB8" w:rsidRDefault="009A0DB8" w:rsidP="009A0DB8">
      <w:pPr>
        <w:tabs>
          <w:tab w:val="center" w:pos="284"/>
        </w:tabs>
        <w:overflowPunct w:val="0"/>
        <w:autoSpaceDE w:val="0"/>
        <w:autoSpaceDN w:val="0"/>
        <w:adjustRightInd w:val="0"/>
        <w:ind w:left="266" w:hanging="266"/>
        <w:textAlignment w:val="baseline"/>
        <w:rPr>
          <w:b/>
          <w:lang w:val="en-GB"/>
        </w:rPr>
      </w:pPr>
    </w:p>
    <w:tbl>
      <w:tblPr>
        <w:tblStyle w:val="TableGrid10"/>
        <w:tblW w:w="3907"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623"/>
        <w:gridCol w:w="5746"/>
      </w:tblGrid>
      <w:tr w:rsidR="009A0DB8" w:rsidRPr="009A0DB8" w14:paraId="2DD6C03B" w14:textId="77777777" w:rsidTr="00EF3752">
        <w:tc>
          <w:tcPr>
            <w:tcW w:w="1101" w:type="pct"/>
          </w:tcPr>
          <w:p w14:paraId="522E291D" w14:textId="77777777" w:rsidR="009A0DB8" w:rsidRPr="009A0DB8" w:rsidRDefault="009A0DB8" w:rsidP="009A0DB8">
            <w:pPr>
              <w:tabs>
                <w:tab w:val="center" w:pos="284"/>
              </w:tabs>
              <w:overflowPunct w:val="0"/>
              <w:autoSpaceDE w:val="0"/>
              <w:autoSpaceDN w:val="0"/>
              <w:adjustRightInd w:val="0"/>
              <w:ind w:left="266" w:hanging="266"/>
              <w:textAlignment w:val="baseline"/>
              <w:rPr>
                <w:b/>
              </w:rPr>
            </w:pPr>
            <w:r>
              <w:rPr>
                <w:b/>
              </w:rPr>
              <w:t>Sprawozdawca</w:t>
            </w:r>
          </w:p>
        </w:tc>
        <w:tc>
          <w:tcPr>
            <w:tcW w:w="3899" w:type="pct"/>
          </w:tcPr>
          <w:p w14:paraId="4EC0CA2E" w14:textId="18A3B698" w:rsidR="009A0DB8" w:rsidRDefault="009A0DB8" w:rsidP="009A0DB8">
            <w:pPr>
              <w:tabs>
                <w:tab w:val="center" w:pos="284"/>
              </w:tabs>
              <w:overflowPunct w:val="0"/>
              <w:autoSpaceDE w:val="0"/>
              <w:autoSpaceDN w:val="0"/>
              <w:adjustRightInd w:val="0"/>
              <w:ind w:left="266" w:right="-3091" w:hanging="266"/>
              <w:textAlignment w:val="baseline"/>
            </w:pPr>
            <w:r>
              <w:t>Thomas KATTNIG (Grupa Pracowników – AT)</w:t>
            </w:r>
          </w:p>
          <w:p w14:paraId="4FEC0DB5" w14:textId="35D1CA16" w:rsidR="00E027D2" w:rsidRPr="009A0DB8" w:rsidRDefault="00E027D2" w:rsidP="009A0DB8">
            <w:pPr>
              <w:tabs>
                <w:tab w:val="center" w:pos="284"/>
              </w:tabs>
              <w:overflowPunct w:val="0"/>
              <w:autoSpaceDE w:val="0"/>
              <w:autoSpaceDN w:val="0"/>
              <w:adjustRightInd w:val="0"/>
              <w:ind w:left="266" w:right="-3091" w:hanging="266"/>
              <w:textAlignment w:val="baseline"/>
            </w:pPr>
          </w:p>
        </w:tc>
      </w:tr>
      <w:tr w:rsidR="009A0DB8" w:rsidRPr="009A0DB8" w14:paraId="03D0621A" w14:textId="77777777" w:rsidTr="00EF3752">
        <w:tc>
          <w:tcPr>
            <w:tcW w:w="1101" w:type="pct"/>
          </w:tcPr>
          <w:p w14:paraId="22996B5B" w14:textId="77777777" w:rsidR="009A0DB8" w:rsidRPr="009A0DB8" w:rsidRDefault="009A0DB8" w:rsidP="009A0DB8">
            <w:pPr>
              <w:tabs>
                <w:tab w:val="center" w:pos="284"/>
              </w:tabs>
              <w:overflowPunct w:val="0"/>
              <w:autoSpaceDE w:val="0"/>
              <w:autoSpaceDN w:val="0"/>
              <w:adjustRightInd w:val="0"/>
              <w:ind w:left="266" w:hanging="266"/>
              <w:textAlignment w:val="baseline"/>
              <w:rPr>
                <w:b/>
              </w:rPr>
            </w:pPr>
            <w:r>
              <w:rPr>
                <w:b/>
              </w:rPr>
              <w:t>Dokumenty</w:t>
            </w:r>
          </w:p>
        </w:tc>
        <w:tc>
          <w:tcPr>
            <w:tcW w:w="3899" w:type="pct"/>
          </w:tcPr>
          <w:p w14:paraId="427081B7" w14:textId="2EE162CD" w:rsidR="00E027D2" w:rsidRDefault="009A0DB8" w:rsidP="009A0DB8">
            <w:pPr>
              <w:tabs>
                <w:tab w:val="center" w:pos="284"/>
              </w:tabs>
              <w:overflowPunct w:val="0"/>
              <w:autoSpaceDE w:val="0"/>
              <w:autoSpaceDN w:val="0"/>
              <w:adjustRightInd w:val="0"/>
              <w:ind w:left="266" w:right="-3091" w:hanging="266"/>
              <w:textAlignment w:val="baseline"/>
            </w:pPr>
            <w:r>
              <w:t>COM(2025) 1005 final</w:t>
            </w:r>
          </w:p>
          <w:p w14:paraId="22A7E58C" w14:textId="42B258B4" w:rsidR="00E027D2" w:rsidRDefault="009A0DB8" w:rsidP="009A0DB8">
            <w:pPr>
              <w:tabs>
                <w:tab w:val="center" w:pos="284"/>
              </w:tabs>
              <w:overflowPunct w:val="0"/>
              <w:autoSpaceDE w:val="0"/>
              <w:autoSpaceDN w:val="0"/>
              <w:adjustRightInd w:val="0"/>
              <w:ind w:left="266" w:right="-3091" w:hanging="266"/>
              <w:textAlignment w:val="baseline"/>
            </w:pPr>
            <w:r>
              <w:t>COM(2005) 1006 final</w:t>
            </w:r>
          </w:p>
          <w:p w14:paraId="72B84651" w14:textId="4F01BB7E" w:rsidR="009A0DB8" w:rsidRPr="009A0DB8" w:rsidRDefault="00E027D2" w:rsidP="009A0DB8">
            <w:pPr>
              <w:tabs>
                <w:tab w:val="center" w:pos="284"/>
              </w:tabs>
              <w:overflowPunct w:val="0"/>
              <w:autoSpaceDE w:val="0"/>
              <w:autoSpaceDN w:val="0"/>
              <w:adjustRightInd w:val="0"/>
              <w:ind w:left="266" w:right="-3091" w:hanging="266"/>
              <w:textAlignment w:val="baseline"/>
            </w:pPr>
            <w:r>
              <w:t>COM(2005) 1007 final</w:t>
            </w:r>
          </w:p>
          <w:p w14:paraId="226E7D79" w14:textId="77777777" w:rsidR="009A0DB8" w:rsidRPr="009A0DB8" w:rsidRDefault="009A0DB8" w:rsidP="009A0DB8">
            <w:pPr>
              <w:tabs>
                <w:tab w:val="center" w:pos="284"/>
              </w:tabs>
              <w:overflowPunct w:val="0"/>
              <w:autoSpaceDE w:val="0"/>
              <w:autoSpaceDN w:val="0"/>
              <w:adjustRightInd w:val="0"/>
              <w:ind w:left="266" w:right="-3091" w:hanging="266"/>
              <w:textAlignment w:val="baseline"/>
            </w:pPr>
            <w:r>
              <w:t>EESC-2025-03854-00-00-AC</w:t>
            </w:r>
          </w:p>
        </w:tc>
      </w:tr>
      <w:tr w:rsidR="009A0DB8" w:rsidRPr="009A0DB8" w14:paraId="65674C5C" w14:textId="77777777" w:rsidTr="00EF3752">
        <w:tc>
          <w:tcPr>
            <w:tcW w:w="1101" w:type="pct"/>
          </w:tcPr>
          <w:p w14:paraId="6C503C6F" w14:textId="77777777" w:rsidR="009A0DB8" w:rsidRPr="009A0DB8" w:rsidRDefault="009A0DB8" w:rsidP="009A0DB8">
            <w:pPr>
              <w:tabs>
                <w:tab w:val="center" w:pos="284"/>
              </w:tabs>
              <w:overflowPunct w:val="0"/>
              <w:autoSpaceDE w:val="0"/>
              <w:autoSpaceDN w:val="0"/>
              <w:adjustRightInd w:val="0"/>
              <w:ind w:left="266" w:hanging="266"/>
              <w:textAlignment w:val="baseline"/>
              <w:rPr>
                <w:b/>
                <w:lang w:val="pt-PT"/>
              </w:rPr>
            </w:pPr>
          </w:p>
        </w:tc>
        <w:tc>
          <w:tcPr>
            <w:tcW w:w="3899" w:type="pct"/>
          </w:tcPr>
          <w:p w14:paraId="5D2B68FB" w14:textId="77777777" w:rsidR="009A0DB8" w:rsidRPr="009A0DB8" w:rsidRDefault="009A0DB8" w:rsidP="009A0DB8">
            <w:pPr>
              <w:tabs>
                <w:tab w:val="center" w:pos="284"/>
              </w:tabs>
              <w:overflowPunct w:val="0"/>
              <w:autoSpaceDE w:val="0"/>
              <w:autoSpaceDN w:val="0"/>
              <w:adjustRightInd w:val="0"/>
              <w:ind w:left="266" w:right="-3091" w:hanging="266"/>
              <w:textAlignment w:val="baseline"/>
              <w:rPr>
                <w:lang w:val="pt-PT"/>
              </w:rPr>
            </w:pPr>
          </w:p>
        </w:tc>
      </w:tr>
    </w:tbl>
    <w:p w14:paraId="46E943D5" w14:textId="77777777" w:rsidR="009A0DB8" w:rsidRPr="009A0DB8" w:rsidRDefault="009A0DB8" w:rsidP="009A0DB8">
      <w:pPr>
        <w:tabs>
          <w:tab w:val="center" w:pos="284"/>
        </w:tabs>
        <w:overflowPunct w:val="0"/>
        <w:autoSpaceDE w:val="0"/>
        <w:autoSpaceDN w:val="0"/>
        <w:adjustRightInd w:val="0"/>
        <w:ind w:left="266" w:hanging="266"/>
        <w:textAlignment w:val="baseline"/>
        <w:rPr>
          <w:b/>
          <w:lang w:val="pt-PT"/>
        </w:rPr>
      </w:pPr>
    </w:p>
    <w:p w14:paraId="7DDC171F" w14:textId="77777777" w:rsidR="009A0DB8" w:rsidRPr="009A0DB8" w:rsidRDefault="009A0DB8" w:rsidP="009A0DB8">
      <w:pPr>
        <w:keepNext/>
        <w:keepLines/>
        <w:tabs>
          <w:tab w:val="center" w:pos="284"/>
        </w:tabs>
        <w:overflowPunct w:val="0"/>
        <w:autoSpaceDE w:val="0"/>
        <w:autoSpaceDN w:val="0"/>
        <w:adjustRightInd w:val="0"/>
        <w:ind w:left="266" w:hanging="266"/>
        <w:textAlignment w:val="baseline"/>
        <w:rPr>
          <w:b/>
        </w:rPr>
      </w:pPr>
      <w:r>
        <w:rPr>
          <w:b/>
        </w:rPr>
        <w:t>Główne punkty</w:t>
      </w:r>
    </w:p>
    <w:p w14:paraId="7F6FEACE" w14:textId="77777777" w:rsidR="009A0DB8" w:rsidRPr="009A0DB8" w:rsidRDefault="009A0DB8" w:rsidP="009A0DB8">
      <w:pPr>
        <w:keepNext/>
        <w:keepLines/>
        <w:tabs>
          <w:tab w:val="center" w:pos="284"/>
        </w:tabs>
        <w:overflowPunct w:val="0"/>
        <w:autoSpaceDE w:val="0"/>
        <w:autoSpaceDN w:val="0"/>
        <w:adjustRightInd w:val="0"/>
        <w:ind w:left="266" w:hanging="266"/>
        <w:textAlignment w:val="baseline"/>
        <w:rPr>
          <w:b/>
          <w:lang w:val="en-GB"/>
        </w:rPr>
      </w:pPr>
    </w:p>
    <w:p w14:paraId="038FEC6E" w14:textId="77777777" w:rsidR="009A0DB8" w:rsidRPr="009A0DB8" w:rsidRDefault="009A0DB8" w:rsidP="009A0DB8">
      <w:pPr>
        <w:overflowPunct w:val="0"/>
        <w:autoSpaceDE w:val="0"/>
        <w:autoSpaceDN w:val="0"/>
        <w:adjustRightInd w:val="0"/>
        <w:textAlignment w:val="baseline"/>
        <w:rPr>
          <w:bCs/>
          <w:iCs/>
        </w:rPr>
      </w:pPr>
      <w:r>
        <w:t>EKES:</w:t>
      </w:r>
    </w:p>
    <w:p w14:paraId="436DFAB9" w14:textId="77777777" w:rsidR="009A0DB8" w:rsidRPr="009A0DB8" w:rsidRDefault="009A0DB8" w:rsidP="009A0DB8">
      <w:pPr>
        <w:spacing w:line="240" w:lineRule="auto"/>
        <w:ind w:left="540"/>
        <w:jc w:val="left"/>
        <w:rPr>
          <w:rFonts w:ascii="Aptos" w:hAnsi="Aptos" w:cs="Calibri"/>
        </w:rPr>
      </w:pPr>
      <w:r>
        <w:rPr>
          <w:rFonts w:ascii="Aptos" w:hAnsi="Aptos"/>
        </w:rPr>
        <w:t> </w:t>
      </w:r>
    </w:p>
    <w:p w14:paraId="6D385EF9" w14:textId="77777777" w:rsidR="009A0DB8" w:rsidRPr="009A0DB8" w:rsidRDefault="009A0DB8" w:rsidP="00B333A7">
      <w:pPr>
        <w:numPr>
          <w:ilvl w:val="0"/>
          <w:numId w:val="52"/>
        </w:numPr>
        <w:overflowPunct w:val="0"/>
        <w:autoSpaceDE w:val="0"/>
        <w:autoSpaceDN w:val="0"/>
        <w:adjustRightInd w:val="0"/>
        <w:ind w:left="284" w:hanging="284"/>
        <w:textAlignment w:val="baseline"/>
      </w:pPr>
      <w:r>
        <w:t xml:space="preserve">Podkreśla, że </w:t>
      </w:r>
      <w:r>
        <w:rPr>
          <w:b/>
        </w:rPr>
        <w:t>zrównoważone, bezpieczne i przystępne cenowo dostawy energii</w:t>
      </w:r>
      <w:r>
        <w:t xml:space="preserve"> należy uznać za </w:t>
      </w:r>
      <w:r>
        <w:rPr>
          <w:b/>
        </w:rPr>
        <w:t>dobro publiczne</w:t>
      </w:r>
      <w:r>
        <w:t xml:space="preserve"> i podstawę dobrobytu, konkurencyjności i spójności społecznej UE.</w:t>
      </w:r>
    </w:p>
    <w:p w14:paraId="26A07982" w14:textId="77777777" w:rsidR="009A0DB8" w:rsidRPr="009A0DB8" w:rsidRDefault="009A0DB8" w:rsidP="00B333A7">
      <w:pPr>
        <w:numPr>
          <w:ilvl w:val="0"/>
          <w:numId w:val="52"/>
        </w:numPr>
        <w:overflowPunct w:val="0"/>
        <w:autoSpaceDE w:val="0"/>
        <w:autoSpaceDN w:val="0"/>
        <w:adjustRightInd w:val="0"/>
        <w:ind w:left="284" w:hanging="284"/>
        <w:textAlignment w:val="baseline"/>
      </w:pPr>
      <w:r>
        <w:t xml:space="preserve">Apeluje o opracowanie </w:t>
      </w:r>
      <w:r>
        <w:rPr>
          <w:b/>
        </w:rPr>
        <w:t>odzwierciedlających koszty taryf sieciowych</w:t>
      </w:r>
      <w:r>
        <w:t xml:space="preserve"> oraz o </w:t>
      </w:r>
      <w:r>
        <w:rPr>
          <w:b/>
        </w:rPr>
        <w:t>podniesienie unijnych limitów opłat za wprowadzanie energii do sieci</w:t>
      </w:r>
      <w:r>
        <w:t>, aby umożliwić stosowanie zróżnicowanych taryf, które zachęcają do zachowań wspierających sieć, zapewniają przewidywalność inwestycji i zmniejszają obciążenie finansowe konsumentów.</w:t>
      </w:r>
    </w:p>
    <w:p w14:paraId="75623E39" w14:textId="77777777" w:rsidR="009A0DB8" w:rsidRPr="009A0DB8" w:rsidRDefault="009A0DB8" w:rsidP="00B333A7">
      <w:pPr>
        <w:numPr>
          <w:ilvl w:val="0"/>
          <w:numId w:val="52"/>
        </w:numPr>
        <w:overflowPunct w:val="0"/>
        <w:autoSpaceDE w:val="0"/>
        <w:autoSpaceDN w:val="0"/>
        <w:adjustRightInd w:val="0"/>
        <w:ind w:left="284" w:hanging="284"/>
        <w:textAlignment w:val="baseline"/>
      </w:pPr>
      <w:r>
        <w:t xml:space="preserve">Popiera </w:t>
      </w:r>
      <w:r>
        <w:rPr>
          <w:b/>
        </w:rPr>
        <w:t>rozwój zdecentralizowanego wytwarzania energii</w:t>
      </w:r>
      <w:r>
        <w:t>, co może zmniejszyć potrzebę rozbudowy sieci i zwiększyć akceptację społeczną dla transformacji energetycznej.</w:t>
      </w:r>
    </w:p>
    <w:p w14:paraId="54FA1448" w14:textId="05A15E19" w:rsidR="009A0DB8" w:rsidRPr="009A0DB8" w:rsidRDefault="009A0DB8" w:rsidP="00B333A7">
      <w:pPr>
        <w:numPr>
          <w:ilvl w:val="0"/>
          <w:numId w:val="52"/>
        </w:numPr>
        <w:overflowPunct w:val="0"/>
        <w:autoSpaceDE w:val="0"/>
        <w:autoSpaceDN w:val="0"/>
        <w:adjustRightInd w:val="0"/>
        <w:ind w:left="284" w:hanging="284"/>
        <w:textAlignment w:val="baseline"/>
      </w:pPr>
      <w:r>
        <w:t xml:space="preserve">Wzywa do </w:t>
      </w:r>
      <w:r>
        <w:rPr>
          <w:b/>
        </w:rPr>
        <w:t>ściślejszej koordynacji na szczeblu UE w zakresie zarządzania siecią</w:t>
      </w:r>
      <w:r>
        <w:t>, przy jednoczesnym utrzymaniu odpowiedzialności państw członkowskich za planowanie i nadzór, w</w:t>
      </w:r>
      <w:r w:rsidR="00D21A06">
        <w:t> </w:t>
      </w:r>
      <w:r>
        <w:t xml:space="preserve">przypadku gdy koszty rozbudowy sieci, zarządzania ograniczeniami przesyłowymi i stabilności są przede wszystkim kosztami krajowymi, oraz podkreśla </w:t>
      </w:r>
      <w:r>
        <w:rPr>
          <w:b/>
        </w:rPr>
        <w:t>znaczenie przyspieszenia cyfryzacji sieci elektroenergetycznych</w:t>
      </w:r>
      <w:r>
        <w:t xml:space="preserve"> i </w:t>
      </w:r>
      <w:r>
        <w:rPr>
          <w:b/>
        </w:rPr>
        <w:t>zapewnienia zgodności planów rozwoju sieci z krajowymi planami w</w:t>
      </w:r>
      <w:r w:rsidR="00D21A06">
        <w:rPr>
          <w:b/>
        </w:rPr>
        <w:t> </w:t>
      </w:r>
      <w:r>
        <w:rPr>
          <w:b/>
        </w:rPr>
        <w:t>dziedzinie energii i klimatu</w:t>
      </w:r>
      <w:r>
        <w:t>.</w:t>
      </w:r>
    </w:p>
    <w:p w14:paraId="18E8E680" w14:textId="13DAF833" w:rsidR="009A0DB8" w:rsidRPr="009A0DB8" w:rsidRDefault="009A0DB8" w:rsidP="00B333A7">
      <w:pPr>
        <w:numPr>
          <w:ilvl w:val="0"/>
          <w:numId w:val="52"/>
        </w:numPr>
        <w:overflowPunct w:val="0"/>
        <w:autoSpaceDE w:val="0"/>
        <w:autoSpaceDN w:val="0"/>
        <w:adjustRightInd w:val="0"/>
        <w:ind w:left="284" w:hanging="284"/>
        <w:textAlignment w:val="baseline"/>
      </w:pPr>
      <w:r>
        <w:t xml:space="preserve">Apeluje o </w:t>
      </w:r>
      <w:r>
        <w:rPr>
          <w:b/>
        </w:rPr>
        <w:t>zwiększenie finansowania w ramach instrumentu „Łącząc Europę”</w:t>
      </w:r>
      <w:r>
        <w:t xml:space="preserve"> i podkreśla </w:t>
      </w:r>
      <w:r>
        <w:rPr>
          <w:b/>
        </w:rPr>
        <w:t>współfinansowanie publiczne rozbudowy sieci</w:t>
      </w:r>
      <w:r>
        <w:t xml:space="preserve">, w tym za pośrednictwem instytucji takich jak EBI, co zapewni tworzenie europejskiej wartości, udział MŚP i terminową realizację projektów, przy jednoczesnym poszanowaniu prawa pracy (zgodnie z prawem unijnym i krajowym) i rokowań zbiorowych, a jednocześnie zapobiegnie nieuzasadnionej dyskryminacji niektórych rodzajów przedsiębiorstw lub państw członkowskich. Proponuje również wprowadzenie </w:t>
      </w:r>
      <w:r>
        <w:rPr>
          <w:b/>
        </w:rPr>
        <w:t>wspieranych przez państwo hybrydowych instrumentów kapitałowych</w:t>
      </w:r>
      <w:r>
        <w:t xml:space="preserve"> w celu zmniejszenia kosztów finansowania i</w:t>
      </w:r>
      <w:r w:rsidR="00D21A06">
        <w:t> </w:t>
      </w:r>
      <w:r>
        <w:t>zapewnienia, aby korzyści były przenoszone na użytkowników sieci poprzez bardziej przystępne taryfy.</w:t>
      </w:r>
    </w:p>
    <w:p w14:paraId="39DF75E5" w14:textId="77777777" w:rsidR="009A0DB8" w:rsidRPr="009A0DB8" w:rsidRDefault="009A0DB8" w:rsidP="00B333A7">
      <w:pPr>
        <w:numPr>
          <w:ilvl w:val="0"/>
          <w:numId w:val="52"/>
        </w:numPr>
        <w:overflowPunct w:val="0"/>
        <w:autoSpaceDE w:val="0"/>
        <w:autoSpaceDN w:val="0"/>
        <w:adjustRightInd w:val="0"/>
        <w:ind w:left="284" w:hanging="284"/>
        <w:textAlignment w:val="baseline"/>
      </w:pPr>
      <w:r>
        <w:t xml:space="preserve">Podkreśla, że </w:t>
      </w:r>
      <w:r>
        <w:rPr>
          <w:b/>
        </w:rPr>
        <w:t>inwestycje w infrastrukturę muszą przyczyniać się do stabilności społeczno-gospodarczej i rozwoju regionalnego</w:t>
      </w:r>
      <w:r>
        <w:t>, w tym do tworzenia możliwości zatrudnienia dla pracowników przechodzących transformację sektorów wysokoemisyjnych.</w:t>
      </w:r>
    </w:p>
    <w:p w14:paraId="4CBAB146" w14:textId="77777777" w:rsidR="009A0DB8" w:rsidRPr="009A0DB8" w:rsidRDefault="009A0DB8" w:rsidP="00B333A7">
      <w:pPr>
        <w:numPr>
          <w:ilvl w:val="0"/>
          <w:numId w:val="52"/>
        </w:numPr>
        <w:overflowPunct w:val="0"/>
        <w:autoSpaceDE w:val="0"/>
        <w:autoSpaceDN w:val="0"/>
        <w:adjustRightInd w:val="0"/>
        <w:ind w:left="284" w:hanging="284"/>
        <w:textAlignment w:val="baseline"/>
        <w:rPr>
          <w:sz w:val="24"/>
          <w:szCs w:val="24"/>
        </w:rPr>
      </w:pPr>
      <w:r>
        <w:t xml:space="preserve">Wzywa do uznania </w:t>
      </w:r>
      <w:r>
        <w:rPr>
          <w:b/>
        </w:rPr>
        <w:t>rozbudowy sieci za środek istotny z punktu widzenia bezpieczeństwa</w:t>
      </w:r>
      <w:r>
        <w:t xml:space="preserve"> oraz do włączenia jej do mechanizmów finansowania i wsparcia przewidzianych w rozporządzeniu SAFE, przy jednoczesnym zapewnieniu przyspieszonych procedur wydawania pozwoleń, poprzez wyposażenie organów w wystarczające zasoby.</w:t>
      </w:r>
    </w:p>
    <w:p w14:paraId="312FB787" w14:textId="77777777" w:rsidR="009A0DB8" w:rsidRPr="009A0DB8" w:rsidRDefault="009A0DB8" w:rsidP="009A0DB8">
      <w:pPr>
        <w:keepNext/>
        <w:keepLines/>
        <w:spacing w:line="240" w:lineRule="auto"/>
        <w:ind w:left="426"/>
        <w:rPr>
          <w:sz w:val="24"/>
          <w:szCs w:val="24"/>
          <w:lang w:eastAsia="en-GB"/>
        </w:rPr>
      </w:pPr>
    </w:p>
    <w:tbl>
      <w:tblPr>
        <w:tblStyle w:val="TableGrid10"/>
        <w:tblW w:w="4609"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32"/>
        <w:gridCol w:w="6367"/>
        <w:gridCol w:w="294"/>
      </w:tblGrid>
      <w:tr w:rsidR="009A0DB8" w:rsidRPr="009A0DB8" w14:paraId="3DE963DD" w14:textId="77777777" w:rsidTr="00EF3752">
        <w:tc>
          <w:tcPr>
            <w:tcW w:w="1169" w:type="pct"/>
          </w:tcPr>
          <w:p w14:paraId="0EA07B81" w14:textId="77777777" w:rsidR="009A0DB8" w:rsidRPr="009A0DB8" w:rsidRDefault="009A0DB8" w:rsidP="009A0DB8">
            <w:pPr>
              <w:keepNext/>
              <w:keepLines/>
              <w:overflowPunct w:val="0"/>
              <w:autoSpaceDE w:val="0"/>
              <w:autoSpaceDN w:val="0"/>
              <w:adjustRightInd w:val="0"/>
              <w:textAlignment w:val="baseline"/>
              <w:rPr>
                <w:i/>
              </w:rPr>
            </w:pPr>
            <w:r>
              <w:rPr>
                <w:b/>
                <w:i/>
              </w:rPr>
              <w:t>Kontakt</w:t>
            </w:r>
          </w:p>
        </w:tc>
        <w:tc>
          <w:tcPr>
            <w:tcW w:w="3662" w:type="pct"/>
          </w:tcPr>
          <w:p w14:paraId="3DAEC5F3" w14:textId="77777777" w:rsidR="009A0DB8" w:rsidRPr="009A0DB8" w:rsidRDefault="009A0DB8" w:rsidP="009A0DB8">
            <w:pPr>
              <w:keepNext/>
              <w:keepLines/>
              <w:overflowPunct w:val="0"/>
              <w:autoSpaceDE w:val="0"/>
              <w:autoSpaceDN w:val="0"/>
              <w:adjustRightInd w:val="0"/>
              <w:textAlignment w:val="baseline"/>
              <w:rPr>
                <w:i/>
              </w:rPr>
            </w:pPr>
            <w:r>
              <w:rPr>
                <w:i/>
              </w:rPr>
              <w:t>Giorgia Bordignon</w:t>
            </w:r>
          </w:p>
        </w:tc>
        <w:tc>
          <w:tcPr>
            <w:tcW w:w="169" w:type="pct"/>
          </w:tcPr>
          <w:p w14:paraId="74ECDD0E" w14:textId="77777777" w:rsidR="009A0DB8" w:rsidRPr="009A0DB8" w:rsidRDefault="009A0DB8" w:rsidP="009A0DB8">
            <w:pPr>
              <w:keepNext/>
              <w:keepLines/>
              <w:overflowPunct w:val="0"/>
              <w:autoSpaceDE w:val="0"/>
              <w:autoSpaceDN w:val="0"/>
              <w:adjustRightInd w:val="0"/>
              <w:textAlignment w:val="baseline"/>
              <w:rPr>
                <w:i/>
              </w:rPr>
            </w:pPr>
          </w:p>
        </w:tc>
      </w:tr>
      <w:tr w:rsidR="009A0DB8" w:rsidRPr="009A0DB8" w14:paraId="7BDAFDDC" w14:textId="77777777" w:rsidTr="00EF3752">
        <w:tc>
          <w:tcPr>
            <w:tcW w:w="1169" w:type="pct"/>
          </w:tcPr>
          <w:p w14:paraId="3DA8DFD7" w14:textId="77777777" w:rsidR="009A0DB8" w:rsidRPr="009A0DB8" w:rsidRDefault="009A0DB8" w:rsidP="009A0DB8">
            <w:pPr>
              <w:keepNext/>
              <w:keepLines/>
              <w:overflowPunct w:val="0"/>
              <w:autoSpaceDE w:val="0"/>
              <w:autoSpaceDN w:val="0"/>
              <w:adjustRightInd w:val="0"/>
              <w:textAlignment w:val="baseline"/>
              <w:rPr>
                <w:i/>
              </w:rPr>
            </w:pPr>
            <w:r>
              <w:rPr>
                <w:i/>
              </w:rPr>
              <w:t>tel.</w:t>
            </w:r>
          </w:p>
        </w:tc>
        <w:tc>
          <w:tcPr>
            <w:tcW w:w="3662" w:type="pct"/>
          </w:tcPr>
          <w:p w14:paraId="12A00AAF" w14:textId="77777777" w:rsidR="009A0DB8" w:rsidRPr="009A0DB8" w:rsidRDefault="009A0DB8" w:rsidP="009A0DB8">
            <w:pPr>
              <w:keepNext/>
              <w:keepLines/>
              <w:overflowPunct w:val="0"/>
              <w:autoSpaceDE w:val="0"/>
              <w:autoSpaceDN w:val="0"/>
              <w:adjustRightInd w:val="0"/>
              <w:textAlignment w:val="baseline"/>
              <w:rPr>
                <w:i/>
              </w:rPr>
            </w:pPr>
            <w:r>
              <w:rPr>
                <w:i/>
              </w:rPr>
              <w:t>+32 25468535</w:t>
            </w:r>
          </w:p>
        </w:tc>
        <w:tc>
          <w:tcPr>
            <w:tcW w:w="169" w:type="pct"/>
          </w:tcPr>
          <w:p w14:paraId="20C68B4E" w14:textId="77777777" w:rsidR="009A0DB8" w:rsidRPr="009A0DB8" w:rsidRDefault="009A0DB8" w:rsidP="009A0DB8">
            <w:pPr>
              <w:keepNext/>
              <w:keepLines/>
              <w:overflowPunct w:val="0"/>
              <w:autoSpaceDE w:val="0"/>
              <w:autoSpaceDN w:val="0"/>
              <w:adjustRightInd w:val="0"/>
              <w:textAlignment w:val="baseline"/>
              <w:rPr>
                <w:i/>
              </w:rPr>
            </w:pPr>
          </w:p>
        </w:tc>
      </w:tr>
      <w:tr w:rsidR="009A0DB8" w:rsidRPr="009A0DB8" w14:paraId="585F48C2" w14:textId="77777777" w:rsidTr="00EF3752">
        <w:tc>
          <w:tcPr>
            <w:tcW w:w="1169" w:type="pct"/>
          </w:tcPr>
          <w:p w14:paraId="1B49C88D" w14:textId="77777777" w:rsidR="009A0DB8" w:rsidRPr="009A0DB8" w:rsidRDefault="009A0DB8" w:rsidP="009A0DB8">
            <w:pPr>
              <w:keepNext/>
              <w:keepLines/>
              <w:overflowPunct w:val="0"/>
              <w:autoSpaceDE w:val="0"/>
              <w:autoSpaceDN w:val="0"/>
              <w:adjustRightInd w:val="0"/>
              <w:textAlignment w:val="baseline"/>
              <w:rPr>
                <w:i/>
              </w:rPr>
            </w:pPr>
            <w:r>
              <w:rPr>
                <w:i/>
              </w:rPr>
              <w:t>e-mail</w:t>
            </w:r>
          </w:p>
        </w:tc>
        <w:tc>
          <w:tcPr>
            <w:tcW w:w="3662" w:type="pct"/>
          </w:tcPr>
          <w:p w14:paraId="789F84CA" w14:textId="77777777" w:rsidR="009A0DB8" w:rsidRPr="009A0DB8" w:rsidRDefault="003B7EDD" w:rsidP="009A0DB8">
            <w:pPr>
              <w:keepNext/>
              <w:keepLines/>
              <w:overflowPunct w:val="0"/>
              <w:autoSpaceDE w:val="0"/>
              <w:autoSpaceDN w:val="0"/>
              <w:adjustRightInd w:val="0"/>
              <w:textAlignment w:val="baseline"/>
              <w:rPr>
                <w:i/>
              </w:rPr>
            </w:pPr>
            <w:hyperlink r:id="rId38" w:history="1">
              <w:r w:rsidR="009A0DB8">
                <w:rPr>
                  <w:i/>
                  <w:color w:val="0000FF"/>
                  <w:u w:val="single"/>
                </w:rPr>
                <w:t>GiorgiaAndrea.Bordignon@eesc.europa.eu</w:t>
              </w:r>
            </w:hyperlink>
            <w:r w:rsidR="009A0DB8">
              <w:rPr>
                <w:i/>
              </w:rPr>
              <w:t xml:space="preserve"> </w:t>
            </w:r>
          </w:p>
        </w:tc>
        <w:tc>
          <w:tcPr>
            <w:tcW w:w="169" w:type="pct"/>
          </w:tcPr>
          <w:p w14:paraId="1AB622BC" w14:textId="77777777" w:rsidR="009A0DB8" w:rsidRPr="009A0DB8" w:rsidRDefault="009A0DB8" w:rsidP="009A0DB8">
            <w:pPr>
              <w:keepNext/>
              <w:keepLines/>
              <w:overflowPunct w:val="0"/>
              <w:autoSpaceDE w:val="0"/>
              <w:autoSpaceDN w:val="0"/>
              <w:adjustRightInd w:val="0"/>
              <w:textAlignment w:val="baseline"/>
              <w:rPr>
                <w:i/>
              </w:rPr>
            </w:pPr>
          </w:p>
        </w:tc>
      </w:tr>
    </w:tbl>
    <w:p w14:paraId="02D4D62F" w14:textId="0EC4CF48" w:rsidR="003D51E8" w:rsidRDefault="003D51E8" w:rsidP="001766B2">
      <w:pPr>
        <w:pStyle w:val="ListParagraph"/>
        <w:ind w:left="0"/>
      </w:pPr>
    </w:p>
    <w:p w14:paraId="2F50C23E" w14:textId="77777777" w:rsidR="003D51E8" w:rsidRDefault="003D51E8">
      <w:pPr>
        <w:spacing w:after="160" w:line="259" w:lineRule="auto"/>
        <w:jc w:val="left"/>
      </w:pPr>
      <w:r>
        <w:br w:type="page"/>
      </w:r>
    </w:p>
    <w:p w14:paraId="5D39D12D" w14:textId="1082C344" w:rsidR="00D56E10" w:rsidRPr="00D56E10" w:rsidRDefault="003B7EDD" w:rsidP="00E027D2">
      <w:pPr>
        <w:widowControl w:val="0"/>
        <w:numPr>
          <w:ilvl w:val="0"/>
          <w:numId w:val="20"/>
        </w:numPr>
        <w:overflowPunct w:val="0"/>
        <w:autoSpaceDE w:val="0"/>
        <w:autoSpaceDN w:val="0"/>
        <w:adjustRightInd w:val="0"/>
        <w:ind w:left="567" w:hanging="567"/>
        <w:textAlignment w:val="baseline"/>
        <w:rPr>
          <w:sz w:val="20"/>
          <w:szCs w:val="20"/>
        </w:rPr>
      </w:pPr>
      <w:hyperlink r:id="rId39" w:history="1">
        <w:r w:rsidR="00D56E10">
          <w:rPr>
            <w:b/>
            <w:i/>
            <w:color w:val="0000FF"/>
            <w:sz w:val="28"/>
            <w:u w:val="single"/>
          </w:rPr>
          <w:t>Przeciwdziałanie niedoborowi mieszkań dzięki strategiom w zakresie przystępnego cenowo, zrównoważonego i ukierunkowanego na rodziny mieszkalnictwa</w:t>
        </w:r>
      </w:hyperlink>
    </w:p>
    <w:p w14:paraId="0E1A91EE" w14:textId="77777777" w:rsidR="00D56E10" w:rsidRPr="00D56E10" w:rsidRDefault="00D56E10" w:rsidP="00D56E10">
      <w:pPr>
        <w:tabs>
          <w:tab w:val="center" w:pos="284"/>
        </w:tabs>
        <w:overflowPunct w:val="0"/>
        <w:autoSpaceDE w:val="0"/>
        <w:autoSpaceDN w:val="0"/>
        <w:adjustRightInd w:val="0"/>
        <w:ind w:left="266" w:hanging="266"/>
        <w:textAlignment w:val="baseline"/>
        <w:rPr>
          <w:b/>
          <w:lang w:val="en-GB"/>
        </w:rPr>
      </w:pPr>
    </w:p>
    <w:tbl>
      <w:tblPr>
        <w:tblStyle w:val="TableGrid11"/>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31"/>
        <w:gridCol w:w="7400"/>
      </w:tblGrid>
      <w:tr w:rsidR="00D56E10" w:rsidRPr="00D56E10" w14:paraId="0BFC9803" w14:textId="77777777" w:rsidTr="00EF3752">
        <w:tc>
          <w:tcPr>
            <w:tcW w:w="1077" w:type="pct"/>
          </w:tcPr>
          <w:p w14:paraId="2C5CFE20" w14:textId="77777777" w:rsidR="00D56E10" w:rsidRPr="00D56E10" w:rsidRDefault="00D56E10" w:rsidP="00D56E10">
            <w:pPr>
              <w:tabs>
                <w:tab w:val="center" w:pos="284"/>
              </w:tabs>
              <w:overflowPunct w:val="0"/>
              <w:autoSpaceDE w:val="0"/>
              <w:autoSpaceDN w:val="0"/>
              <w:adjustRightInd w:val="0"/>
              <w:ind w:left="266" w:hanging="266"/>
              <w:textAlignment w:val="baseline"/>
              <w:rPr>
                <w:b/>
              </w:rPr>
            </w:pPr>
            <w:r>
              <w:rPr>
                <w:b/>
              </w:rPr>
              <w:t>Sprawozdawca</w:t>
            </w:r>
          </w:p>
        </w:tc>
        <w:tc>
          <w:tcPr>
            <w:tcW w:w="3923" w:type="pct"/>
          </w:tcPr>
          <w:p w14:paraId="60E2153E" w14:textId="0389D02A" w:rsidR="00D56E10" w:rsidRDefault="00D56E10" w:rsidP="00D56E10">
            <w:pPr>
              <w:tabs>
                <w:tab w:val="center" w:pos="284"/>
              </w:tabs>
              <w:overflowPunct w:val="0"/>
              <w:autoSpaceDE w:val="0"/>
              <w:autoSpaceDN w:val="0"/>
              <w:adjustRightInd w:val="0"/>
              <w:ind w:left="266" w:right="-3091" w:hanging="266"/>
              <w:textAlignment w:val="baseline"/>
            </w:pPr>
            <w:r>
              <w:t>Thomas KATTNIG (Grupa Pracowników – AT)</w:t>
            </w:r>
          </w:p>
          <w:p w14:paraId="068DE0FA" w14:textId="7E22CDEC" w:rsidR="00E027D2" w:rsidRPr="00D56E10" w:rsidRDefault="00E027D2" w:rsidP="00D56E10">
            <w:pPr>
              <w:tabs>
                <w:tab w:val="center" w:pos="284"/>
              </w:tabs>
              <w:overflowPunct w:val="0"/>
              <w:autoSpaceDE w:val="0"/>
              <w:autoSpaceDN w:val="0"/>
              <w:adjustRightInd w:val="0"/>
              <w:ind w:left="266" w:right="-3091" w:hanging="266"/>
              <w:textAlignment w:val="baseline"/>
              <w:rPr>
                <w:lang w:val="en-GB"/>
              </w:rPr>
            </w:pPr>
          </w:p>
        </w:tc>
      </w:tr>
      <w:tr w:rsidR="00D56E10" w:rsidRPr="00D56E10" w14:paraId="519FBF45" w14:textId="77777777" w:rsidTr="00EF3752">
        <w:tc>
          <w:tcPr>
            <w:tcW w:w="1077" w:type="pct"/>
          </w:tcPr>
          <w:p w14:paraId="74605F9D" w14:textId="77777777" w:rsidR="00D56E10" w:rsidRPr="00D56E10" w:rsidRDefault="00D56E10" w:rsidP="00D56E10">
            <w:pPr>
              <w:tabs>
                <w:tab w:val="center" w:pos="284"/>
              </w:tabs>
              <w:overflowPunct w:val="0"/>
              <w:autoSpaceDE w:val="0"/>
              <w:autoSpaceDN w:val="0"/>
              <w:adjustRightInd w:val="0"/>
              <w:ind w:left="266" w:hanging="266"/>
              <w:textAlignment w:val="baseline"/>
              <w:rPr>
                <w:b/>
              </w:rPr>
            </w:pPr>
            <w:r>
              <w:rPr>
                <w:b/>
              </w:rPr>
              <w:t>Dokumenty</w:t>
            </w:r>
          </w:p>
        </w:tc>
        <w:tc>
          <w:tcPr>
            <w:tcW w:w="3923" w:type="pct"/>
          </w:tcPr>
          <w:p w14:paraId="3040F08A" w14:textId="767F4B60" w:rsidR="00D56E10" w:rsidRPr="00D56E10" w:rsidRDefault="00D56E10" w:rsidP="00D56E10">
            <w:pPr>
              <w:overflowPunct w:val="0"/>
              <w:autoSpaceDE w:val="0"/>
              <w:autoSpaceDN w:val="0"/>
              <w:adjustRightInd w:val="0"/>
              <w:ind w:right="-106"/>
              <w:textAlignment w:val="baseline"/>
            </w:pPr>
            <w:r>
              <w:t>Opinia rozpoznawcza na wniosek cypryjskiej prezydencji Rady UE</w:t>
            </w:r>
          </w:p>
          <w:p w14:paraId="4658A431" w14:textId="77777777" w:rsidR="00D56E10" w:rsidRPr="00D56E10" w:rsidRDefault="00D56E10" w:rsidP="00D56E10">
            <w:pPr>
              <w:overflowPunct w:val="0"/>
              <w:autoSpaceDE w:val="0"/>
              <w:autoSpaceDN w:val="0"/>
              <w:adjustRightInd w:val="0"/>
              <w:ind w:right="-106"/>
              <w:textAlignment w:val="baseline"/>
            </w:pPr>
            <w:r>
              <w:t>EESC-2025-3564-00-00-AC</w:t>
            </w:r>
          </w:p>
        </w:tc>
      </w:tr>
    </w:tbl>
    <w:p w14:paraId="05A85852" w14:textId="77777777" w:rsidR="00E027D2" w:rsidRPr="00D56E10" w:rsidRDefault="00E027D2" w:rsidP="00D56E10">
      <w:pPr>
        <w:tabs>
          <w:tab w:val="center" w:pos="284"/>
        </w:tabs>
        <w:overflowPunct w:val="0"/>
        <w:autoSpaceDE w:val="0"/>
        <w:autoSpaceDN w:val="0"/>
        <w:adjustRightInd w:val="0"/>
        <w:ind w:left="266" w:hanging="266"/>
        <w:textAlignment w:val="baseline"/>
        <w:rPr>
          <w:b/>
          <w:lang w:val="en-GB"/>
        </w:rPr>
      </w:pPr>
    </w:p>
    <w:p w14:paraId="6D2BA5EE" w14:textId="77777777" w:rsidR="00D56E10" w:rsidRPr="00D56E10" w:rsidRDefault="00D56E10" w:rsidP="00D56E10">
      <w:pPr>
        <w:keepNext/>
        <w:keepLines/>
        <w:tabs>
          <w:tab w:val="center" w:pos="284"/>
        </w:tabs>
        <w:overflowPunct w:val="0"/>
        <w:autoSpaceDE w:val="0"/>
        <w:autoSpaceDN w:val="0"/>
        <w:adjustRightInd w:val="0"/>
        <w:ind w:left="266" w:hanging="266"/>
        <w:textAlignment w:val="baseline"/>
        <w:rPr>
          <w:b/>
        </w:rPr>
      </w:pPr>
      <w:r>
        <w:rPr>
          <w:b/>
        </w:rPr>
        <w:t>Główne punkty</w:t>
      </w:r>
    </w:p>
    <w:p w14:paraId="3E899692" w14:textId="77777777" w:rsidR="00D56E10" w:rsidRPr="00D56E10" w:rsidRDefault="00D56E10" w:rsidP="00D56E10">
      <w:pPr>
        <w:keepNext/>
        <w:keepLines/>
        <w:tabs>
          <w:tab w:val="center" w:pos="284"/>
        </w:tabs>
        <w:overflowPunct w:val="0"/>
        <w:autoSpaceDE w:val="0"/>
        <w:autoSpaceDN w:val="0"/>
        <w:adjustRightInd w:val="0"/>
        <w:ind w:left="266" w:hanging="266"/>
        <w:textAlignment w:val="baseline"/>
        <w:rPr>
          <w:b/>
          <w:lang w:val="en-GB"/>
        </w:rPr>
      </w:pPr>
    </w:p>
    <w:p w14:paraId="3F62234D" w14:textId="77777777" w:rsidR="00D56E10" w:rsidRDefault="00D56E10" w:rsidP="00D56E10">
      <w:pPr>
        <w:overflowPunct w:val="0"/>
        <w:autoSpaceDE w:val="0"/>
        <w:autoSpaceDN w:val="0"/>
        <w:adjustRightInd w:val="0"/>
        <w:textAlignment w:val="baseline"/>
        <w:rPr>
          <w:bCs/>
          <w:iCs/>
        </w:rPr>
      </w:pPr>
      <w:r>
        <w:t>EKES:</w:t>
      </w:r>
    </w:p>
    <w:p w14:paraId="2E290040" w14:textId="77777777" w:rsidR="00E027D2" w:rsidRPr="00D56E10" w:rsidRDefault="00E027D2" w:rsidP="00D56E10">
      <w:pPr>
        <w:overflowPunct w:val="0"/>
        <w:autoSpaceDE w:val="0"/>
        <w:autoSpaceDN w:val="0"/>
        <w:adjustRightInd w:val="0"/>
        <w:textAlignment w:val="baseline"/>
        <w:rPr>
          <w:bCs/>
          <w:iCs/>
          <w:lang w:val="en-GB"/>
        </w:rPr>
      </w:pPr>
    </w:p>
    <w:p w14:paraId="32F106A8" w14:textId="3DDC0FAA" w:rsidR="00D56E10" w:rsidRPr="00D56E10" w:rsidRDefault="00D56E10" w:rsidP="00B333A7">
      <w:pPr>
        <w:widowControl w:val="0"/>
        <w:numPr>
          <w:ilvl w:val="0"/>
          <w:numId w:val="53"/>
        </w:numPr>
        <w:overflowPunct w:val="0"/>
        <w:autoSpaceDE w:val="0"/>
        <w:autoSpaceDN w:val="0"/>
        <w:adjustRightInd w:val="0"/>
        <w:textAlignment w:val="baseline"/>
        <w:rPr>
          <w:bCs/>
          <w:iCs/>
        </w:rPr>
      </w:pPr>
      <w:r>
        <w:t xml:space="preserve">Wzywa Komisję do przyjęcia </w:t>
      </w:r>
      <w:r>
        <w:rPr>
          <w:b/>
        </w:rPr>
        <w:t>ambitniejszych środków w celu zaradzenia strukturalnemu kryzysowi mieszkaniowemu</w:t>
      </w:r>
      <w:r>
        <w:t>, w tym lepszych warunków ramowych, prawa do odpowiednich i</w:t>
      </w:r>
      <w:r w:rsidR="00D21A06">
        <w:t> </w:t>
      </w:r>
      <w:r>
        <w:t xml:space="preserve">przystępnych cenowo mieszkań w prawie pierwotnym UE, zaleceń dotyczących zwalczania trwającej finansjalizacji, wystarczającego finansowania i większego skupienia się na młodych ludziach, rodzinach i zrównoważonym rozwoju. </w:t>
      </w:r>
    </w:p>
    <w:p w14:paraId="63993205" w14:textId="77777777" w:rsidR="00D56E10" w:rsidRPr="00D56E10" w:rsidRDefault="00D56E10" w:rsidP="00B333A7">
      <w:pPr>
        <w:widowControl w:val="0"/>
        <w:numPr>
          <w:ilvl w:val="0"/>
          <w:numId w:val="53"/>
        </w:numPr>
        <w:overflowPunct w:val="0"/>
        <w:autoSpaceDE w:val="0"/>
        <w:autoSpaceDN w:val="0"/>
        <w:adjustRightInd w:val="0"/>
        <w:textAlignment w:val="baseline"/>
        <w:rPr>
          <w:bCs/>
          <w:iCs/>
        </w:rPr>
      </w:pPr>
      <w:r>
        <w:t xml:space="preserve">Apeluje o </w:t>
      </w:r>
      <w:r>
        <w:rPr>
          <w:b/>
        </w:rPr>
        <w:t>kompleksowe zrozumienie</w:t>
      </w:r>
      <w:r>
        <w:t xml:space="preserve"> koncentrujące się na połączeniu odpowiedzialności za środowisko z przystępnością finansową, o regulowane podstawowe zużycie energii dla gospodarstw domowych znajdujących się w trudnej sytuacji oraz o zakaz odłączania ich od sieci.</w:t>
      </w:r>
    </w:p>
    <w:p w14:paraId="0720E59A" w14:textId="77777777" w:rsidR="00D56E10" w:rsidRPr="00D56E10" w:rsidRDefault="00D56E10" w:rsidP="00B333A7">
      <w:pPr>
        <w:widowControl w:val="0"/>
        <w:numPr>
          <w:ilvl w:val="0"/>
          <w:numId w:val="53"/>
        </w:numPr>
        <w:overflowPunct w:val="0"/>
        <w:autoSpaceDE w:val="0"/>
        <w:autoSpaceDN w:val="0"/>
        <w:adjustRightInd w:val="0"/>
        <w:textAlignment w:val="baseline"/>
        <w:rPr>
          <w:bCs/>
          <w:iCs/>
        </w:rPr>
      </w:pPr>
      <w:r>
        <w:t xml:space="preserve">Wzywa do rozszerzonego i jasno zdefiniowanego </w:t>
      </w:r>
      <w:r>
        <w:rPr>
          <w:b/>
        </w:rPr>
        <w:t>wyłączenia w zasadach pomocy państwa</w:t>
      </w:r>
      <w:r>
        <w:t xml:space="preserve"> w celu ochrony publicznych modeli mieszkalnictwa socjalnego w całej UE. Kwestie tego, jak zdefiniować grupy docelowe i przeprowadzać kontrolę dochodów, należy pozostawić państwom członkowskim zgodnie z zasadą pomocniczości.</w:t>
      </w:r>
    </w:p>
    <w:p w14:paraId="1414FB1F" w14:textId="77777777" w:rsidR="00D56E10" w:rsidRPr="00D56E10" w:rsidRDefault="00D56E10" w:rsidP="00B333A7">
      <w:pPr>
        <w:widowControl w:val="0"/>
        <w:numPr>
          <w:ilvl w:val="0"/>
          <w:numId w:val="53"/>
        </w:numPr>
        <w:overflowPunct w:val="0"/>
        <w:autoSpaceDE w:val="0"/>
        <w:autoSpaceDN w:val="0"/>
        <w:adjustRightInd w:val="0"/>
        <w:textAlignment w:val="baseline"/>
        <w:rPr>
          <w:bCs/>
          <w:iCs/>
        </w:rPr>
      </w:pPr>
      <w:r>
        <w:t xml:space="preserve">EKES postuluje, by właściciele i właścicielki domów ogrzewanych paliwami kopalnymi ponosili część kosztów podatku od emisji dwutlenku węgla ponoszonych przez te domy, tak by </w:t>
      </w:r>
      <w:r>
        <w:rPr>
          <w:b/>
        </w:rPr>
        <w:t>chronić ich najemców przed nadmiernym wzrostem czynszu</w:t>
      </w:r>
      <w:r>
        <w:t xml:space="preserve"> z powodu przenoszenia kosztów.</w:t>
      </w:r>
    </w:p>
    <w:p w14:paraId="03F29441" w14:textId="73D0F673" w:rsidR="00D56E10" w:rsidRPr="00D56E10" w:rsidRDefault="00D56E10" w:rsidP="00B333A7">
      <w:pPr>
        <w:widowControl w:val="0"/>
        <w:numPr>
          <w:ilvl w:val="0"/>
          <w:numId w:val="53"/>
        </w:numPr>
        <w:overflowPunct w:val="0"/>
        <w:autoSpaceDE w:val="0"/>
        <w:autoSpaceDN w:val="0"/>
        <w:adjustRightInd w:val="0"/>
        <w:textAlignment w:val="baseline"/>
        <w:rPr>
          <w:bCs/>
          <w:iCs/>
        </w:rPr>
      </w:pPr>
      <w:r>
        <w:t xml:space="preserve">Uznaje </w:t>
      </w:r>
      <w:r>
        <w:rPr>
          <w:b/>
        </w:rPr>
        <w:t>rolę, jaką PPP mogą odegrać</w:t>
      </w:r>
      <w:r>
        <w:t xml:space="preserve"> w udostępnianiu przystępnych cenowo mieszkań w</w:t>
      </w:r>
      <w:r w:rsidR="00D21A06">
        <w:t> </w:t>
      </w:r>
      <w:r>
        <w:t>połączeniu z jasnymi ramami, obowiązkową analizą ex ante stosunku wartości do ceny – ujawnianiem informacji na temat odpowiedzialności, podziałem dochodów, przystępnością cenową umów oraz zabezpieczeniami społecznymi i środowiskowymi. Model ograniczonego zysku w</w:t>
      </w:r>
      <w:r w:rsidR="00D21A06">
        <w:t> </w:t>
      </w:r>
      <w:r>
        <w:t>mieszkalnictwie jest doskonałym przykładem takiej współpracy.</w:t>
      </w:r>
    </w:p>
    <w:p w14:paraId="0C2E39BD" w14:textId="2C9CD22D" w:rsidR="00D56E10" w:rsidRPr="00D56E10" w:rsidRDefault="00D56E10" w:rsidP="00B333A7">
      <w:pPr>
        <w:widowControl w:val="0"/>
        <w:numPr>
          <w:ilvl w:val="0"/>
          <w:numId w:val="53"/>
        </w:numPr>
        <w:overflowPunct w:val="0"/>
        <w:autoSpaceDE w:val="0"/>
        <w:autoSpaceDN w:val="0"/>
        <w:adjustRightInd w:val="0"/>
        <w:textAlignment w:val="baseline"/>
        <w:rPr>
          <w:bCs/>
          <w:iCs/>
        </w:rPr>
      </w:pPr>
      <w:r>
        <w:t xml:space="preserve">Ponownie przypomina, że państwa członkowskie muszą przedłożyć </w:t>
      </w:r>
      <w:r>
        <w:rPr>
          <w:b/>
        </w:rPr>
        <w:t>plany społeczno-klimatyczne</w:t>
      </w:r>
      <w:r>
        <w:t xml:space="preserve"> i</w:t>
      </w:r>
      <w:r w:rsidR="00D21A06">
        <w:t> </w:t>
      </w:r>
      <w:r>
        <w:t>wywiązać się z zapisanych w nich zobowiązań.</w:t>
      </w:r>
    </w:p>
    <w:p w14:paraId="6469BD02" w14:textId="77777777" w:rsidR="00D56E10" w:rsidRPr="00D56E10" w:rsidRDefault="00D56E10" w:rsidP="00B333A7">
      <w:pPr>
        <w:widowControl w:val="0"/>
        <w:numPr>
          <w:ilvl w:val="0"/>
          <w:numId w:val="53"/>
        </w:numPr>
        <w:overflowPunct w:val="0"/>
        <w:autoSpaceDE w:val="0"/>
        <w:autoSpaceDN w:val="0"/>
        <w:adjustRightInd w:val="0"/>
        <w:textAlignment w:val="baseline"/>
        <w:rPr>
          <w:bCs/>
          <w:iCs/>
        </w:rPr>
      </w:pPr>
      <w:r>
        <w:t xml:space="preserve">Uważa, że w </w:t>
      </w:r>
      <w:r>
        <w:rPr>
          <w:b/>
        </w:rPr>
        <w:t>następnych WRF</w:t>
      </w:r>
      <w:r>
        <w:t xml:space="preserve"> należy przeznaczyć większe środki na Społeczny Fundusz Klimatyczny, Fundusz na rzecz Sprawiedliwej Transformacji i EFS+ oraz że </w:t>
      </w:r>
      <w:r>
        <w:rPr>
          <w:b/>
        </w:rPr>
        <w:t>strumienie finansowania unijnego na rzecz ekologicznych renowacji budynków</w:t>
      </w:r>
      <w:r>
        <w:t xml:space="preserve"> muszą być bezpośrednio dostępne dla gospodarstw domowych i rodzin w potrzebie.</w:t>
      </w:r>
    </w:p>
    <w:p w14:paraId="4784DC27" w14:textId="77777777" w:rsidR="00D56E10" w:rsidRPr="00D56E10" w:rsidRDefault="00D56E10" w:rsidP="00D56E10">
      <w:pPr>
        <w:widowControl w:val="0"/>
        <w:overflowPunct w:val="0"/>
        <w:autoSpaceDE w:val="0"/>
        <w:autoSpaceDN w:val="0"/>
        <w:adjustRightInd w:val="0"/>
        <w:ind w:left="567"/>
        <w:textAlignment w:val="baseline"/>
        <w:rPr>
          <w:bCs/>
          <w:iCs/>
          <w:lang w:val="en-GB"/>
        </w:rPr>
      </w:pPr>
    </w:p>
    <w:tbl>
      <w:tblPr>
        <w:tblStyle w:val="TableGrid11"/>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31"/>
        <w:gridCol w:w="7400"/>
      </w:tblGrid>
      <w:tr w:rsidR="00D56E10" w:rsidRPr="00D56E10" w14:paraId="08863380" w14:textId="77777777" w:rsidTr="00EF3752">
        <w:tc>
          <w:tcPr>
            <w:tcW w:w="1077" w:type="pct"/>
          </w:tcPr>
          <w:p w14:paraId="4EFEA99F" w14:textId="77777777" w:rsidR="00D56E10" w:rsidRPr="00D56E10" w:rsidRDefault="00D56E10" w:rsidP="00D56E10">
            <w:pPr>
              <w:overflowPunct w:val="0"/>
              <w:autoSpaceDE w:val="0"/>
              <w:autoSpaceDN w:val="0"/>
              <w:adjustRightInd w:val="0"/>
              <w:textAlignment w:val="baseline"/>
              <w:rPr>
                <w:i/>
              </w:rPr>
            </w:pPr>
            <w:r>
              <w:rPr>
                <w:b/>
                <w:i/>
              </w:rPr>
              <w:t>Kontakt</w:t>
            </w:r>
          </w:p>
        </w:tc>
        <w:tc>
          <w:tcPr>
            <w:tcW w:w="3923" w:type="pct"/>
          </w:tcPr>
          <w:p w14:paraId="1ABE105B" w14:textId="77777777" w:rsidR="00D56E10" w:rsidRPr="00D56E10" w:rsidRDefault="00D56E10" w:rsidP="00D56E10">
            <w:pPr>
              <w:overflowPunct w:val="0"/>
              <w:autoSpaceDE w:val="0"/>
              <w:autoSpaceDN w:val="0"/>
              <w:adjustRightInd w:val="0"/>
              <w:textAlignment w:val="baseline"/>
              <w:rPr>
                <w:i/>
              </w:rPr>
            </w:pPr>
            <w:r>
              <w:rPr>
                <w:i/>
              </w:rPr>
              <w:t>Francesco Napolitano</w:t>
            </w:r>
          </w:p>
        </w:tc>
      </w:tr>
      <w:tr w:rsidR="00D56E10" w:rsidRPr="00D56E10" w14:paraId="3864375B" w14:textId="77777777" w:rsidTr="00EF3752">
        <w:tc>
          <w:tcPr>
            <w:tcW w:w="1077" w:type="pct"/>
          </w:tcPr>
          <w:p w14:paraId="1F727112" w14:textId="77777777" w:rsidR="00D56E10" w:rsidRPr="00D56E10" w:rsidRDefault="00D56E10" w:rsidP="00D56E10">
            <w:pPr>
              <w:overflowPunct w:val="0"/>
              <w:autoSpaceDE w:val="0"/>
              <w:autoSpaceDN w:val="0"/>
              <w:adjustRightInd w:val="0"/>
              <w:textAlignment w:val="baseline"/>
              <w:rPr>
                <w:i/>
              </w:rPr>
            </w:pPr>
            <w:r>
              <w:rPr>
                <w:i/>
              </w:rPr>
              <w:t>tel.</w:t>
            </w:r>
          </w:p>
        </w:tc>
        <w:tc>
          <w:tcPr>
            <w:tcW w:w="3923" w:type="pct"/>
          </w:tcPr>
          <w:p w14:paraId="04688287" w14:textId="77777777" w:rsidR="00D56E10" w:rsidRPr="00D56E10" w:rsidRDefault="00D56E10" w:rsidP="00D56E10">
            <w:pPr>
              <w:overflowPunct w:val="0"/>
              <w:autoSpaceDE w:val="0"/>
              <w:autoSpaceDN w:val="0"/>
              <w:adjustRightInd w:val="0"/>
              <w:textAlignment w:val="baseline"/>
              <w:rPr>
                <w:i/>
              </w:rPr>
            </w:pPr>
            <w:r>
              <w:rPr>
                <w:i/>
              </w:rPr>
              <w:t>+32 25468921</w:t>
            </w:r>
          </w:p>
        </w:tc>
      </w:tr>
      <w:tr w:rsidR="00D56E10" w:rsidRPr="00D56E10" w14:paraId="5E6EF66B" w14:textId="77777777" w:rsidTr="00EF3752">
        <w:tc>
          <w:tcPr>
            <w:tcW w:w="1077" w:type="pct"/>
          </w:tcPr>
          <w:p w14:paraId="77AC6E61" w14:textId="77777777" w:rsidR="00D56E10" w:rsidRPr="00D56E10" w:rsidRDefault="00D56E10" w:rsidP="00D56E10">
            <w:pPr>
              <w:overflowPunct w:val="0"/>
              <w:autoSpaceDE w:val="0"/>
              <w:autoSpaceDN w:val="0"/>
              <w:adjustRightInd w:val="0"/>
              <w:textAlignment w:val="baseline"/>
              <w:rPr>
                <w:i/>
              </w:rPr>
            </w:pPr>
            <w:r>
              <w:rPr>
                <w:i/>
              </w:rPr>
              <w:t>e-mail</w:t>
            </w:r>
          </w:p>
        </w:tc>
        <w:tc>
          <w:tcPr>
            <w:tcW w:w="3923" w:type="pct"/>
          </w:tcPr>
          <w:p w14:paraId="2D1374A7" w14:textId="77777777" w:rsidR="00D56E10" w:rsidRPr="00D56E10" w:rsidRDefault="003B7EDD" w:rsidP="00D56E10">
            <w:pPr>
              <w:overflowPunct w:val="0"/>
              <w:autoSpaceDE w:val="0"/>
              <w:autoSpaceDN w:val="0"/>
              <w:adjustRightInd w:val="0"/>
              <w:textAlignment w:val="baseline"/>
              <w:rPr>
                <w:i/>
              </w:rPr>
            </w:pPr>
            <w:hyperlink r:id="rId40" w:history="1">
              <w:r w:rsidR="00D56E10">
                <w:rPr>
                  <w:i/>
                  <w:color w:val="0000FF"/>
                  <w:u w:val="single"/>
                </w:rPr>
                <w:t>Francesco.Napolitano@eesc.europa.eu</w:t>
              </w:r>
            </w:hyperlink>
            <w:r w:rsidR="00D56E10">
              <w:rPr>
                <w:i/>
              </w:rPr>
              <w:t xml:space="preserve">  </w:t>
            </w:r>
          </w:p>
        </w:tc>
      </w:tr>
    </w:tbl>
    <w:p w14:paraId="61F05936" w14:textId="77777777" w:rsidR="00D56E10" w:rsidRPr="00D56E10" w:rsidRDefault="00D56E10" w:rsidP="00D56E10">
      <w:pPr>
        <w:widowControl w:val="0"/>
        <w:overflowPunct w:val="0"/>
        <w:autoSpaceDE w:val="0"/>
        <w:autoSpaceDN w:val="0"/>
        <w:adjustRightInd w:val="0"/>
        <w:textAlignment w:val="baseline"/>
        <w:rPr>
          <w:bCs/>
          <w:iCs/>
          <w:lang w:val="en-GB"/>
        </w:rPr>
      </w:pPr>
    </w:p>
    <w:p w14:paraId="4982DDF2" w14:textId="77777777" w:rsidR="004D7AC0" w:rsidRDefault="004D7AC0" w:rsidP="001766B2">
      <w:pPr>
        <w:jc w:val="left"/>
      </w:pPr>
      <w:r>
        <w:br w:type="page"/>
      </w:r>
    </w:p>
    <w:p w14:paraId="4982DDF3" w14:textId="77777777" w:rsidR="004D7AC0" w:rsidRDefault="004D7AC0" w:rsidP="001766B2">
      <w:pPr>
        <w:pStyle w:val="Heading1"/>
        <w:rPr>
          <w:b/>
        </w:rPr>
      </w:pPr>
      <w:bookmarkStart w:id="34" w:name="_Toc75527083"/>
      <w:bookmarkStart w:id="35" w:name="_Toc226552882"/>
      <w:r>
        <w:rPr>
          <w:b/>
        </w:rPr>
        <w:lastRenderedPageBreak/>
        <w:t>JEDNOLITY RYNEK, PRODUKCJA I KONSUMPCJA</w:t>
      </w:r>
      <w:bookmarkEnd w:id="34"/>
      <w:bookmarkEnd w:id="35"/>
    </w:p>
    <w:p w14:paraId="4982DDF4" w14:textId="77777777" w:rsidR="004D7AC0" w:rsidRDefault="004D7AC0" w:rsidP="001766B2"/>
    <w:p w14:paraId="50203146" w14:textId="0C7B8C47" w:rsidR="005C75F4" w:rsidRPr="005C75F4" w:rsidRDefault="003B7EDD" w:rsidP="005C75F4">
      <w:pPr>
        <w:widowControl w:val="0"/>
        <w:numPr>
          <w:ilvl w:val="0"/>
          <w:numId w:val="10"/>
        </w:numPr>
        <w:overflowPunct w:val="0"/>
        <w:autoSpaceDE w:val="0"/>
        <w:autoSpaceDN w:val="0"/>
        <w:adjustRightInd w:val="0"/>
        <w:ind w:hanging="567"/>
        <w:textAlignment w:val="baseline"/>
        <w:rPr>
          <w:b/>
          <w:color w:val="0000FF"/>
          <w:u w:val="single"/>
        </w:rPr>
      </w:pPr>
      <w:hyperlink r:id="rId41" w:tgtFrame="_blank" w:history="1">
        <w:r w:rsidR="005C75F4">
          <w:rPr>
            <w:b/>
            <w:i/>
            <w:color w:val="0000FF"/>
            <w:sz w:val="28"/>
            <w:u w:val="single"/>
          </w:rPr>
          <w:t>Akt zbiorczy prawa cyfrowego</w:t>
        </w:r>
      </w:hyperlink>
    </w:p>
    <w:p w14:paraId="4D08CC40" w14:textId="77777777" w:rsidR="0095364A" w:rsidRPr="005C75F4" w:rsidRDefault="0095364A" w:rsidP="005C75F4">
      <w:pPr>
        <w:widowControl w:val="0"/>
        <w:overflowPunct w:val="0"/>
        <w:autoSpaceDE w:val="0"/>
        <w:autoSpaceDN w:val="0"/>
        <w:adjustRightInd w:val="0"/>
        <w:ind w:left="567"/>
        <w:textAlignment w:val="baseline"/>
        <w:rPr>
          <w:b/>
          <w:lang w:val="en-GB"/>
        </w:rPr>
      </w:pPr>
    </w:p>
    <w:tbl>
      <w:tblPr>
        <w:tblStyle w:val="TableGrid12"/>
        <w:tblW w:w="4766"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64"/>
        <w:gridCol w:w="6926"/>
      </w:tblGrid>
      <w:tr w:rsidR="005C75F4" w:rsidRPr="005C75F4" w14:paraId="00D0BB70" w14:textId="77777777" w:rsidTr="00EF3752">
        <w:tc>
          <w:tcPr>
            <w:tcW w:w="1148" w:type="pct"/>
          </w:tcPr>
          <w:p w14:paraId="26035BD6" w14:textId="77777777" w:rsidR="005C75F4" w:rsidRPr="005C75F4" w:rsidRDefault="005C75F4" w:rsidP="005C75F4">
            <w:pPr>
              <w:tabs>
                <w:tab w:val="center" w:pos="284"/>
              </w:tabs>
              <w:overflowPunct w:val="0"/>
              <w:autoSpaceDE w:val="0"/>
              <w:autoSpaceDN w:val="0"/>
              <w:adjustRightInd w:val="0"/>
              <w:ind w:left="266" w:hanging="376"/>
              <w:textAlignment w:val="baseline"/>
              <w:rPr>
                <w:b/>
              </w:rPr>
            </w:pPr>
            <w:r>
              <w:rPr>
                <w:b/>
              </w:rPr>
              <w:t>Sprawozdawca</w:t>
            </w:r>
          </w:p>
          <w:p w14:paraId="69E6DD5B" w14:textId="77777777" w:rsidR="005C75F4" w:rsidRPr="005C75F4" w:rsidRDefault="005C75F4" w:rsidP="005C75F4">
            <w:pPr>
              <w:tabs>
                <w:tab w:val="center" w:pos="284"/>
              </w:tabs>
              <w:overflowPunct w:val="0"/>
              <w:autoSpaceDE w:val="0"/>
              <w:autoSpaceDN w:val="0"/>
              <w:adjustRightInd w:val="0"/>
              <w:ind w:left="266" w:hanging="376"/>
              <w:textAlignment w:val="baseline"/>
              <w:rPr>
                <w:b/>
                <w:bCs/>
              </w:rPr>
            </w:pPr>
            <w:r>
              <w:rPr>
                <w:b/>
              </w:rPr>
              <w:t>Współsprawozdawca</w:t>
            </w:r>
          </w:p>
        </w:tc>
        <w:tc>
          <w:tcPr>
            <w:tcW w:w="3852" w:type="pct"/>
          </w:tcPr>
          <w:p w14:paraId="58C6EA3D" w14:textId="60713464" w:rsidR="005C75F4" w:rsidRPr="005C75F4" w:rsidRDefault="005C75F4" w:rsidP="005C75F4">
            <w:pPr>
              <w:tabs>
                <w:tab w:val="center" w:pos="284"/>
              </w:tabs>
              <w:overflowPunct w:val="0"/>
              <w:autoSpaceDE w:val="0"/>
              <w:autoSpaceDN w:val="0"/>
              <w:adjustRightInd w:val="0"/>
              <w:ind w:left="266" w:hanging="266"/>
              <w:textAlignment w:val="baseline"/>
            </w:pPr>
            <w:r>
              <w:t>Heiko WILLEMS (Grupa Pracodawców – DE)</w:t>
            </w:r>
          </w:p>
          <w:p w14:paraId="6214FB80" w14:textId="71F3DB22" w:rsidR="005C75F4" w:rsidRPr="005C75F4" w:rsidRDefault="005C75F4" w:rsidP="005C75F4">
            <w:pPr>
              <w:tabs>
                <w:tab w:val="center" w:pos="284"/>
              </w:tabs>
              <w:overflowPunct w:val="0"/>
              <w:autoSpaceDE w:val="0"/>
              <w:autoSpaceDN w:val="0"/>
              <w:adjustRightInd w:val="0"/>
              <w:ind w:left="266" w:hanging="266"/>
              <w:textAlignment w:val="baseline"/>
            </w:pPr>
            <w:r>
              <w:t>Angelo PAGLIARA (Grupa Pracowników – IT)</w:t>
            </w:r>
          </w:p>
          <w:p w14:paraId="5A01596E" w14:textId="77777777" w:rsidR="005C75F4" w:rsidRPr="005C75F4" w:rsidRDefault="005C75F4" w:rsidP="005C75F4">
            <w:pPr>
              <w:tabs>
                <w:tab w:val="center" w:pos="284"/>
              </w:tabs>
              <w:overflowPunct w:val="0"/>
              <w:autoSpaceDE w:val="0"/>
              <w:autoSpaceDN w:val="0"/>
              <w:adjustRightInd w:val="0"/>
              <w:ind w:left="266" w:hanging="266"/>
              <w:textAlignment w:val="baseline"/>
            </w:pPr>
          </w:p>
        </w:tc>
      </w:tr>
      <w:tr w:rsidR="005C75F4" w:rsidRPr="005C75F4" w14:paraId="78BACB30" w14:textId="77777777" w:rsidTr="00EF3752">
        <w:tc>
          <w:tcPr>
            <w:tcW w:w="1148" w:type="pct"/>
            <w:vMerge w:val="restart"/>
          </w:tcPr>
          <w:p w14:paraId="62B36F6F" w14:textId="77777777" w:rsidR="005C75F4" w:rsidRPr="005C75F4" w:rsidRDefault="005C75F4" w:rsidP="005C75F4">
            <w:pPr>
              <w:tabs>
                <w:tab w:val="center" w:pos="284"/>
              </w:tabs>
              <w:overflowPunct w:val="0"/>
              <w:autoSpaceDE w:val="0"/>
              <w:autoSpaceDN w:val="0"/>
              <w:adjustRightInd w:val="0"/>
              <w:ind w:left="266" w:hanging="376"/>
              <w:textAlignment w:val="baseline"/>
              <w:rPr>
                <w:b/>
              </w:rPr>
            </w:pPr>
            <w:r>
              <w:rPr>
                <w:b/>
              </w:rPr>
              <w:t>Dokumenty</w:t>
            </w:r>
          </w:p>
        </w:tc>
        <w:tc>
          <w:tcPr>
            <w:tcW w:w="3852" w:type="pct"/>
          </w:tcPr>
          <w:p w14:paraId="18C6D490" w14:textId="332A9C64" w:rsidR="005C75F4" w:rsidRPr="005C75F4" w:rsidRDefault="005C75F4" w:rsidP="005C75F4">
            <w:pPr>
              <w:tabs>
                <w:tab w:val="center" w:pos="284"/>
              </w:tabs>
              <w:overflowPunct w:val="0"/>
              <w:autoSpaceDE w:val="0"/>
              <w:autoSpaceDN w:val="0"/>
              <w:adjustRightInd w:val="0"/>
              <w:ind w:left="266" w:hanging="266"/>
              <w:textAlignment w:val="baseline"/>
            </w:pPr>
            <w:r>
              <w:t xml:space="preserve">COM(2025) 836 final </w:t>
            </w:r>
          </w:p>
          <w:p w14:paraId="1ED55216" w14:textId="04BE77AE" w:rsidR="005C75F4" w:rsidRPr="005C75F4" w:rsidRDefault="005C75F4" w:rsidP="005C75F4">
            <w:pPr>
              <w:tabs>
                <w:tab w:val="center" w:pos="284"/>
              </w:tabs>
              <w:overflowPunct w:val="0"/>
              <w:autoSpaceDE w:val="0"/>
              <w:autoSpaceDN w:val="0"/>
              <w:adjustRightInd w:val="0"/>
              <w:ind w:left="266" w:hanging="266"/>
              <w:textAlignment w:val="baseline"/>
            </w:pPr>
            <w:r>
              <w:t xml:space="preserve">COM(2025) 837 final </w:t>
            </w:r>
          </w:p>
        </w:tc>
      </w:tr>
      <w:tr w:rsidR="005C75F4" w:rsidRPr="005C75F4" w14:paraId="18FEFF7B" w14:textId="77777777" w:rsidTr="00EF3752">
        <w:tc>
          <w:tcPr>
            <w:tcW w:w="1148" w:type="pct"/>
            <w:vMerge/>
          </w:tcPr>
          <w:p w14:paraId="3111EF4B" w14:textId="77777777" w:rsidR="005C75F4" w:rsidRPr="005C75F4" w:rsidRDefault="005C75F4" w:rsidP="005C75F4">
            <w:pPr>
              <w:tabs>
                <w:tab w:val="center" w:pos="284"/>
              </w:tabs>
              <w:overflowPunct w:val="0"/>
              <w:autoSpaceDE w:val="0"/>
              <w:autoSpaceDN w:val="0"/>
              <w:adjustRightInd w:val="0"/>
              <w:ind w:left="266" w:hanging="266"/>
              <w:textAlignment w:val="baseline"/>
              <w:rPr>
                <w:b/>
              </w:rPr>
            </w:pPr>
          </w:p>
        </w:tc>
        <w:tc>
          <w:tcPr>
            <w:tcW w:w="3852" w:type="pct"/>
          </w:tcPr>
          <w:p w14:paraId="1815D7A8" w14:textId="77777777" w:rsidR="005C75F4" w:rsidRPr="005C75F4" w:rsidRDefault="005C75F4" w:rsidP="005C75F4">
            <w:pPr>
              <w:tabs>
                <w:tab w:val="center" w:pos="284"/>
              </w:tabs>
              <w:overflowPunct w:val="0"/>
              <w:autoSpaceDE w:val="0"/>
              <w:autoSpaceDN w:val="0"/>
              <w:adjustRightInd w:val="0"/>
              <w:ind w:left="266" w:hanging="266"/>
              <w:textAlignment w:val="baseline"/>
            </w:pPr>
            <w:r>
              <w:t>EESC-2025-03929-00-00-AC</w:t>
            </w:r>
          </w:p>
        </w:tc>
      </w:tr>
    </w:tbl>
    <w:p w14:paraId="099BD50C" w14:textId="77777777" w:rsidR="005C75F4" w:rsidRPr="005C75F4" w:rsidRDefault="005C75F4" w:rsidP="005C75F4">
      <w:pPr>
        <w:tabs>
          <w:tab w:val="center" w:pos="284"/>
        </w:tabs>
        <w:overflowPunct w:val="0"/>
        <w:autoSpaceDE w:val="0"/>
        <w:autoSpaceDN w:val="0"/>
        <w:adjustRightInd w:val="0"/>
        <w:ind w:left="266" w:hanging="266"/>
        <w:textAlignment w:val="baseline"/>
        <w:rPr>
          <w:lang w:val="en-GB"/>
        </w:rPr>
      </w:pPr>
    </w:p>
    <w:p w14:paraId="3A48EC26" w14:textId="77777777" w:rsidR="005C75F4" w:rsidRPr="005C75F4" w:rsidRDefault="005C75F4" w:rsidP="005C75F4">
      <w:pPr>
        <w:keepNext/>
        <w:keepLines/>
        <w:tabs>
          <w:tab w:val="center" w:pos="284"/>
        </w:tabs>
        <w:overflowPunct w:val="0"/>
        <w:autoSpaceDE w:val="0"/>
        <w:autoSpaceDN w:val="0"/>
        <w:adjustRightInd w:val="0"/>
        <w:ind w:left="266" w:hanging="266"/>
        <w:textAlignment w:val="baseline"/>
        <w:rPr>
          <w:b/>
        </w:rPr>
      </w:pPr>
      <w:r>
        <w:rPr>
          <w:b/>
        </w:rPr>
        <w:t>Główne punkty</w:t>
      </w:r>
    </w:p>
    <w:p w14:paraId="1A984FE3" w14:textId="77777777" w:rsidR="005C75F4" w:rsidRPr="005C75F4" w:rsidRDefault="005C75F4" w:rsidP="005C75F4">
      <w:pPr>
        <w:keepNext/>
        <w:keepLines/>
        <w:tabs>
          <w:tab w:val="center" w:pos="284"/>
        </w:tabs>
        <w:overflowPunct w:val="0"/>
        <w:autoSpaceDE w:val="0"/>
        <w:autoSpaceDN w:val="0"/>
        <w:adjustRightInd w:val="0"/>
        <w:ind w:left="266" w:hanging="266"/>
        <w:textAlignment w:val="baseline"/>
        <w:rPr>
          <w:b/>
          <w:lang w:val="en-GB"/>
        </w:rPr>
      </w:pPr>
    </w:p>
    <w:p w14:paraId="603D8863" w14:textId="77777777" w:rsidR="005C75F4" w:rsidRPr="005C75F4" w:rsidRDefault="005C75F4" w:rsidP="005C75F4">
      <w:pPr>
        <w:overflowPunct w:val="0"/>
        <w:autoSpaceDE w:val="0"/>
        <w:autoSpaceDN w:val="0"/>
        <w:adjustRightInd w:val="0"/>
        <w:textAlignment w:val="baseline"/>
        <w:rPr>
          <w:bCs/>
          <w:iCs/>
        </w:rPr>
      </w:pPr>
      <w:r>
        <w:t>EKES:</w:t>
      </w:r>
    </w:p>
    <w:p w14:paraId="33A61E66" w14:textId="77777777" w:rsidR="005C75F4" w:rsidRPr="005C75F4" w:rsidRDefault="005C75F4" w:rsidP="005C75F4">
      <w:pPr>
        <w:overflowPunct w:val="0"/>
        <w:autoSpaceDE w:val="0"/>
        <w:autoSpaceDN w:val="0"/>
        <w:adjustRightInd w:val="0"/>
        <w:textAlignment w:val="baseline"/>
        <w:rPr>
          <w:bCs/>
          <w:iCs/>
          <w:lang w:val="en-GB"/>
        </w:rPr>
      </w:pPr>
    </w:p>
    <w:p w14:paraId="06E90022" w14:textId="77777777" w:rsidR="005C75F4" w:rsidRPr="005C75F4" w:rsidRDefault="005C75F4" w:rsidP="00B333A7">
      <w:pPr>
        <w:numPr>
          <w:ilvl w:val="0"/>
          <w:numId w:val="54"/>
        </w:numPr>
        <w:overflowPunct w:val="0"/>
        <w:autoSpaceDE w:val="0"/>
        <w:autoSpaceDN w:val="0"/>
        <w:adjustRightInd w:val="0"/>
        <w:ind w:left="284" w:hanging="284"/>
        <w:textAlignment w:val="baseline"/>
      </w:pPr>
      <w:r>
        <w:t>Zwraca uwagę, że pakiet zbiorczy dotyczący prawa cyfrowego i pakiet zbiorczy dotyczący AI powinny wspierać dynamiczną, sprawiedliwą i zrównoważoną gospodarkę cyfrową, która przynosi korzyści przedsiębiorstwom, pracownikom, konsumentom i całemu społeczeństwu. Wszelkie środki upraszczające należy opracowywać i wdrażać w partnerstwie z nimi.</w:t>
      </w:r>
    </w:p>
    <w:p w14:paraId="33B6B9FF" w14:textId="77777777" w:rsidR="005C75F4" w:rsidRPr="005C75F4" w:rsidRDefault="005C75F4" w:rsidP="00B333A7">
      <w:pPr>
        <w:numPr>
          <w:ilvl w:val="0"/>
          <w:numId w:val="54"/>
        </w:numPr>
        <w:overflowPunct w:val="0"/>
        <w:autoSpaceDE w:val="0"/>
        <w:autoSpaceDN w:val="0"/>
        <w:adjustRightInd w:val="0"/>
        <w:ind w:left="284" w:hanging="284"/>
        <w:textAlignment w:val="baseline"/>
      </w:pPr>
      <w:r>
        <w:t>Apeluje o jasne definicje „danych osobowych”, „posiadacza danych”, „użytkownika”, „usługi przetwarzania danych” i „wprowadzania do obrotu” we wszystkich odpowiednich aktach prawnych.</w:t>
      </w:r>
    </w:p>
    <w:p w14:paraId="040A3479" w14:textId="77777777" w:rsidR="005C75F4" w:rsidRPr="005C75F4" w:rsidRDefault="005C75F4" w:rsidP="00B333A7">
      <w:pPr>
        <w:numPr>
          <w:ilvl w:val="0"/>
          <w:numId w:val="54"/>
        </w:numPr>
        <w:overflowPunct w:val="0"/>
        <w:autoSpaceDE w:val="0"/>
        <w:autoSpaceDN w:val="0"/>
        <w:adjustRightInd w:val="0"/>
        <w:ind w:left="284" w:hanging="284"/>
        <w:textAlignment w:val="baseline"/>
      </w:pPr>
      <w:r>
        <w:t>Zaleca dostosowanie terminów składania wniosków dotyczących obowiązków w zakresie sztucznej inteligencji wysokiego ryzyka do dostępności zharmonizowanych norm opracowanych przez CEC/CENELEC, w razie potrzeby z udziałem partnerów społecznych, a także do zdolności jednostek notyfikowanych.</w:t>
      </w:r>
    </w:p>
    <w:p w14:paraId="168BA85A" w14:textId="77777777" w:rsidR="005C75F4" w:rsidRPr="005C75F4" w:rsidRDefault="005C75F4" w:rsidP="00B333A7">
      <w:pPr>
        <w:numPr>
          <w:ilvl w:val="0"/>
          <w:numId w:val="54"/>
        </w:numPr>
        <w:overflowPunct w:val="0"/>
        <w:autoSpaceDE w:val="0"/>
        <w:autoSpaceDN w:val="0"/>
        <w:adjustRightInd w:val="0"/>
        <w:ind w:left="284" w:hanging="284"/>
        <w:textAlignment w:val="baseline"/>
      </w:pPr>
      <w:r>
        <w:t>Stoi na stanowisku, że należy zapewnić, by w przypadku, gdy dostawca uważa, że system AI nie jest systemem wysokiego ryzyka (art. 6 ust. 4), wprowadzono odpowiednie mechanizmy przejrzystości na potrzeby właściwych organów krajowych.</w:t>
      </w:r>
    </w:p>
    <w:p w14:paraId="06C6467C" w14:textId="77777777" w:rsidR="005C75F4" w:rsidRPr="005C75F4" w:rsidRDefault="005C75F4" w:rsidP="00B333A7">
      <w:pPr>
        <w:numPr>
          <w:ilvl w:val="0"/>
          <w:numId w:val="54"/>
        </w:numPr>
        <w:overflowPunct w:val="0"/>
        <w:autoSpaceDE w:val="0"/>
        <w:autoSpaceDN w:val="0"/>
        <w:adjustRightInd w:val="0"/>
        <w:ind w:left="284" w:hanging="284"/>
        <w:textAlignment w:val="baseline"/>
      </w:pPr>
      <w:r>
        <w:t>Zdecydowanie popiera prawdziwie interoperacyjny unijny pojedynczy punkt kontaktowy obejmujący sprawozdawczość w zakresie NIS2, RODO, DORA, eIDAS i CER.</w:t>
      </w:r>
    </w:p>
    <w:p w14:paraId="7F8AC8F4" w14:textId="543550E5" w:rsidR="005C75F4" w:rsidRPr="005C75F4" w:rsidRDefault="005C75F4" w:rsidP="00B333A7">
      <w:pPr>
        <w:numPr>
          <w:ilvl w:val="0"/>
          <w:numId w:val="54"/>
        </w:numPr>
        <w:overflowPunct w:val="0"/>
        <w:autoSpaceDE w:val="0"/>
        <w:autoSpaceDN w:val="0"/>
        <w:adjustRightInd w:val="0"/>
        <w:ind w:left="284" w:hanging="284"/>
        <w:textAlignment w:val="baseline"/>
      </w:pPr>
      <w:r>
        <w:t>Popiera rozszerzenie uproszczenia dokumentacji, sprawozdawczości i procedur na małe spółki o</w:t>
      </w:r>
      <w:r w:rsidR="00D21A06">
        <w:t> </w:t>
      </w:r>
      <w:r>
        <w:t>średniej kapitalizacji (obok MŚP i przedsiębiorstw typu start-up).</w:t>
      </w:r>
    </w:p>
    <w:p w14:paraId="0A4C248A" w14:textId="27EE3784" w:rsidR="005C75F4" w:rsidRPr="005C75F4" w:rsidRDefault="005C75F4" w:rsidP="00B333A7">
      <w:pPr>
        <w:numPr>
          <w:ilvl w:val="0"/>
          <w:numId w:val="54"/>
        </w:numPr>
        <w:overflowPunct w:val="0"/>
        <w:autoSpaceDE w:val="0"/>
        <w:autoSpaceDN w:val="0"/>
        <w:adjustRightInd w:val="0"/>
        <w:ind w:left="284" w:hanging="284"/>
        <w:textAlignment w:val="baseline"/>
      </w:pPr>
      <w:r>
        <w:t>Uważa, że obowiązkowe wymogi dotyczące udostępniania danych na podstawie aktu w sprawie danych powinny być ograniczone do przypadków, w których jest to absolutnie niezbędne, na przykład w sytuacji niebezpieczeństwa publicznego lub w celu ochrony praw pracowniczych i</w:t>
      </w:r>
      <w:r w:rsidR="00D21A06">
        <w:t> </w:t>
      </w:r>
      <w:r>
        <w:t>podstawowych.</w:t>
      </w:r>
    </w:p>
    <w:p w14:paraId="26228B31" w14:textId="0DB59EC3" w:rsidR="005C75F4" w:rsidRPr="005C75F4" w:rsidRDefault="005C75F4" w:rsidP="00B333A7">
      <w:pPr>
        <w:numPr>
          <w:ilvl w:val="0"/>
          <w:numId w:val="54"/>
        </w:numPr>
        <w:overflowPunct w:val="0"/>
        <w:autoSpaceDE w:val="0"/>
        <w:autoSpaceDN w:val="0"/>
        <w:adjustRightInd w:val="0"/>
        <w:ind w:left="284" w:hanging="284"/>
        <w:textAlignment w:val="baseline"/>
        <w:rPr>
          <w:rFonts w:ascii="Calibri" w:hAnsi="Calibri"/>
        </w:rPr>
      </w:pPr>
      <w:r>
        <w:t>Wzywa Komisję do skoncentrowania się na zachętach do dobrowolnego udostępniania danych oraz wspierania wdrażania wspólnych europejskich przestrzeni danych w celu utrzymania przejrzystości i</w:t>
      </w:r>
      <w:r w:rsidR="00D21A06">
        <w:t> </w:t>
      </w:r>
      <w:r>
        <w:t>zaufania.</w:t>
      </w:r>
    </w:p>
    <w:p w14:paraId="16428E1A" w14:textId="77777777" w:rsidR="005C75F4" w:rsidRPr="005C75F4" w:rsidRDefault="005C75F4" w:rsidP="008E5568">
      <w:pPr>
        <w:widowControl w:val="0"/>
        <w:overflowPunct w:val="0"/>
        <w:autoSpaceDE w:val="0"/>
        <w:autoSpaceDN w:val="0"/>
        <w:adjustRightInd w:val="0"/>
        <w:ind w:left="284" w:hanging="284"/>
        <w:textAlignment w:val="baseline"/>
        <w:rPr>
          <w:szCs w:val="20"/>
          <w:lang w:val="en-GB"/>
        </w:rPr>
      </w:pPr>
    </w:p>
    <w:tbl>
      <w:tblPr>
        <w:tblStyle w:val="TableGrid12"/>
        <w:tblW w:w="3516"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64"/>
        <w:gridCol w:w="4568"/>
      </w:tblGrid>
      <w:tr w:rsidR="005C75F4" w:rsidRPr="005C75F4" w14:paraId="363A6154" w14:textId="77777777" w:rsidTr="00EF3752">
        <w:tc>
          <w:tcPr>
            <w:tcW w:w="1556" w:type="pct"/>
          </w:tcPr>
          <w:p w14:paraId="125230DF" w14:textId="77777777" w:rsidR="005C75F4" w:rsidRPr="005C75F4" w:rsidRDefault="005C75F4" w:rsidP="005C75F4">
            <w:pPr>
              <w:overflowPunct w:val="0"/>
              <w:autoSpaceDE w:val="0"/>
              <w:autoSpaceDN w:val="0"/>
              <w:adjustRightInd w:val="0"/>
              <w:textAlignment w:val="baseline"/>
              <w:rPr>
                <w:i/>
              </w:rPr>
            </w:pPr>
            <w:r>
              <w:rPr>
                <w:b/>
                <w:i/>
              </w:rPr>
              <w:t>Kontakt</w:t>
            </w:r>
          </w:p>
        </w:tc>
        <w:tc>
          <w:tcPr>
            <w:tcW w:w="3444" w:type="pct"/>
          </w:tcPr>
          <w:p w14:paraId="7629A20A" w14:textId="77777777" w:rsidR="005C75F4" w:rsidRPr="005C75F4" w:rsidRDefault="005C75F4" w:rsidP="005C75F4">
            <w:pPr>
              <w:overflowPunct w:val="0"/>
              <w:autoSpaceDE w:val="0"/>
              <w:autoSpaceDN w:val="0"/>
              <w:adjustRightInd w:val="0"/>
              <w:textAlignment w:val="baseline"/>
              <w:rPr>
                <w:i/>
              </w:rPr>
            </w:pPr>
            <w:r>
              <w:rPr>
                <w:i/>
              </w:rPr>
              <w:t>Marco Manfroni</w:t>
            </w:r>
          </w:p>
        </w:tc>
      </w:tr>
      <w:tr w:rsidR="005C75F4" w:rsidRPr="005C75F4" w14:paraId="46F7EB19" w14:textId="77777777" w:rsidTr="00EF3752">
        <w:tc>
          <w:tcPr>
            <w:tcW w:w="1556" w:type="pct"/>
          </w:tcPr>
          <w:p w14:paraId="78B4AB8E" w14:textId="77777777" w:rsidR="005C75F4" w:rsidRPr="005C75F4" w:rsidRDefault="005C75F4" w:rsidP="005C75F4">
            <w:pPr>
              <w:overflowPunct w:val="0"/>
              <w:autoSpaceDE w:val="0"/>
              <w:autoSpaceDN w:val="0"/>
              <w:adjustRightInd w:val="0"/>
              <w:textAlignment w:val="baseline"/>
              <w:rPr>
                <w:i/>
              </w:rPr>
            </w:pPr>
            <w:r>
              <w:rPr>
                <w:i/>
              </w:rPr>
              <w:t>tel.</w:t>
            </w:r>
          </w:p>
        </w:tc>
        <w:tc>
          <w:tcPr>
            <w:tcW w:w="3444" w:type="pct"/>
          </w:tcPr>
          <w:p w14:paraId="462650D6" w14:textId="77777777" w:rsidR="005C75F4" w:rsidRPr="005C75F4" w:rsidRDefault="005C75F4" w:rsidP="005C75F4">
            <w:pPr>
              <w:overflowPunct w:val="0"/>
              <w:autoSpaceDE w:val="0"/>
              <w:autoSpaceDN w:val="0"/>
              <w:adjustRightInd w:val="0"/>
              <w:textAlignment w:val="baseline"/>
              <w:rPr>
                <w:i/>
              </w:rPr>
            </w:pPr>
            <w:r>
              <w:rPr>
                <w:i/>
              </w:rPr>
              <w:t>+32 25469140</w:t>
            </w:r>
          </w:p>
        </w:tc>
      </w:tr>
      <w:tr w:rsidR="005C75F4" w:rsidRPr="005C75F4" w14:paraId="77CBA0E6" w14:textId="77777777" w:rsidTr="00EF3752">
        <w:tc>
          <w:tcPr>
            <w:tcW w:w="1556" w:type="pct"/>
          </w:tcPr>
          <w:p w14:paraId="3002F141" w14:textId="1A020F67" w:rsidR="005C75F4" w:rsidRPr="005C75F4" w:rsidRDefault="008E5568" w:rsidP="005C75F4">
            <w:pPr>
              <w:overflowPunct w:val="0"/>
              <w:autoSpaceDE w:val="0"/>
              <w:autoSpaceDN w:val="0"/>
              <w:adjustRightInd w:val="0"/>
              <w:textAlignment w:val="baseline"/>
              <w:rPr>
                <w:i/>
              </w:rPr>
            </w:pPr>
            <w:r>
              <w:rPr>
                <w:i/>
              </w:rPr>
              <w:t>e-mail</w:t>
            </w:r>
          </w:p>
        </w:tc>
        <w:tc>
          <w:tcPr>
            <w:tcW w:w="3444" w:type="pct"/>
          </w:tcPr>
          <w:p w14:paraId="7BEE15EA" w14:textId="77777777" w:rsidR="005C75F4" w:rsidRPr="005C75F4" w:rsidRDefault="003B7EDD" w:rsidP="005C75F4">
            <w:pPr>
              <w:overflowPunct w:val="0"/>
              <w:autoSpaceDE w:val="0"/>
              <w:autoSpaceDN w:val="0"/>
              <w:adjustRightInd w:val="0"/>
              <w:textAlignment w:val="baseline"/>
              <w:rPr>
                <w:i/>
                <w:iCs/>
              </w:rPr>
            </w:pPr>
            <w:hyperlink r:id="rId42" w:history="1">
              <w:r w:rsidR="005C75F4">
                <w:rPr>
                  <w:i/>
                  <w:color w:val="0000FF"/>
                  <w:u w:val="single"/>
                </w:rPr>
                <w:t>Marco.Manfroni@eesc.europa.eu</w:t>
              </w:r>
            </w:hyperlink>
          </w:p>
        </w:tc>
      </w:tr>
    </w:tbl>
    <w:p w14:paraId="4982DE1D" w14:textId="416C7ED8" w:rsidR="005C75F4" w:rsidRDefault="005C75F4" w:rsidP="001766B2">
      <w:pPr>
        <w:pStyle w:val="ListParagraph"/>
        <w:ind w:left="0"/>
      </w:pPr>
    </w:p>
    <w:p w14:paraId="7A4AEB46" w14:textId="77777777" w:rsidR="005C75F4" w:rsidRDefault="005C75F4">
      <w:pPr>
        <w:spacing w:after="160" w:line="259" w:lineRule="auto"/>
        <w:jc w:val="left"/>
      </w:pPr>
      <w:r>
        <w:br w:type="page"/>
      </w:r>
    </w:p>
    <w:p w14:paraId="49D1A668" w14:textId="5C1596F1" w:rsidR="008B135F" w:rsidRPr="008B135F" w:rsidRDefault="003B7EDD" w:rsidP="008B135F">
      <w:pPr>
        <w:widowControl w:val="0"/>
        <w:numPr>
          <w:ilvl w:val="0"/>
          <w:numId w:val="10"/>
        </w:numPr>
        <w:overflowPunct w:val="0"/>
        <w:autoSpaceDE w:val="0"/>
        <w:autoSpaceDN w:val="0"/>
        <w:adjustRightInd w:val="0"/>
        <w:ind w:hanging="567"/>
        <w:textAlignment w:val="baseline"/>
        <w:rPr>
          <w:b/>
        </w:rPr>
      </w:pPr>
      <w:hyperlink r:id="rId43" w:history="1">
        <w:r w:rsidR="008B135F">
          <w:rPr>
            <w:b/>
            <w:i/>
            <w:color w:val="0000FF"/>
            <w:sz w:val="28"/>
            <w:u w:val="single"/>
          </w:rPr>
          <w:t>Sprawozdanie dotyczące prognozy strategicznej z 2025 r.</w:t>
        </w:r>
      </w:hyperlink>
    </w:p>
    <w:p w14:paraId="1D2E5A3C" w14:textId="77777777" w:rsidR="00B7251D" w:rsidRPr="00D21A06" w:rsidRDefault="00B7251D" w:rsidP="008B135F">
      <w:pPr>
        <w:widowControl w:val="0"/>
        <w:overflowPunct w:val="0"/>
        <w:autoSpaceDE w:val="0"/>
        <w:autoSpaceDN w:val="0"/>
        <w:adjustRightInd w:val="0"/>
        <w:ind w:left="567"/>
        <w:textAlignment w:val="baseline"/>
        <w:rPr>
          <w:b/>
          <w:lang w:val="en-GB"/>
        </w:rPr>
      </w:pPr>
    </w:p>
    <w:tbl>
      <w:tblPr>
        <w:tblStyle w:val="TableGrid13"/>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56"/>
        <w:gridCol w:w="7375"/>
      </w:tblGrid>
      <w:tr w:rsidR="008B135F" w:rsidRPr="008B135F" w14:paraId="00B1716D" w14:textId="77777777" w:rsidTr="00EF3752">
        <w:tc>
          <w:tcPr>
            <w:tcW w:w="1090" w:type="pct"/>
          </w:tcPr>
          <w:p w14:paraId="43C33271" w14:textId="77777777" w:rsidR="008B135F" w:rsidRPr="008B135F" w:rsidRDefault="008B135F" w:rsidP="008B135F">
            <w:pPr>
              <w:tabs>
                <w:tab w:val="center" w:pos="284"/>
              </w:tabs>
              <w:overflowPunct w:val="0"/>
              <w:autoSpaceDE w:val="0"/>
              <w:autoSpaceDN w:val="0"/>
              <w:adjustRightInd w:val="0"/>
              <w:ind w:left="266" w:hanging="374"/>
              <w:textAlignment w:val="baseline"/>
              <w:rPr>
                <w:b/>
              </w:rPr>
            </w:pPr>
            <w:r>
              <w:rPr>
                <w:b/>
              </w:rPr>
              <w:t>Sprawozdawca</w:t>
            </w:r>
          </w:p>
        </w:tc>
        <w:tc>
          <w:tcPr>
            <w:tcW w:w="3910" w:type="pct"/>
          </w:tcPr>
          <w:p w14:paraId="2FD93774" w14:textId="434C820E" w:rsidR="008B135F" w:rsidRDefault="008B135F" w:rsidP="008B135F">
            <w:pPr>
              <w:tabs>
                <w:tab w:val="center" w:pos="284"/>
              </w:tabs>
              <w:overflowPunct w:val="0"/>
              <w:autoSpaceDE w:val="0"/>
              <w:autoSpaceDN w:val="0"/>
              <w:adjustRightInd w:val="0"/>
              <w:ind w:left="266" w:hanging="266"/>
              <w:textAlignment w:val="baseline"/>
            </w:pPr>
            <w:r>
              <w:t>Philip VON BROCKDORFF (Grupa Pracowników – MT)</w:t>
            </w:r>
          </w:p>
          <w:p w14:paraId="3272FF1B" w14:textId="3967A5CF" w:rsidR="004D5378" w:rsidRPr="008B135F" w:rsidRDefault="004D5378" w:rsidP="008B135F">
            <w:pPr>
              <w:tabs>
                <w:tab w:val="center" w:pos="284"/>
              </w:tabs>
              <w:overflowPunct w:val="0"/>
              <w:autoSpaceDE w:val="0"/>
              <w:autoSpaceDN w:val="0"/>
              <w:adjustRightInd w:val="0"/>
              <w:ind w:left="266" w:hanging="266"/>
              <w:textAlignment w:val="baseline"/>
            </w:pPr>
          </w:p>
        </w:tc>
      </w:tr>
      <w:tr w:rsidR="008B135F" w:rsidRPr="008B135F" w14:paraId="76CF837C" w14:textId="77777777" w:rsidTr="00EF3752">
        <w:tc>
          <w:tcPr>
            <w:tcW w:w="1090" w:type="pct"/>
            <w:vMerge w:val="restart"/>
          </w:tcPr>
          <w:p w14:paraId="32590212" w14:textId="77777777" w:rsidR="008B135F" w:rsidRPr="008B135F" w:rsidRDefault="008B135F" w:rsidP="008B135F">
            <w:pPr>
              <w:tabs>
                <w:tab w:val="center" w:pos="284"/>
              </w:tabs>
              <w:overflowPunct w:val="0"/>
              <w:autoSpaceDE w:val="0"/>
              <w:autoSpaceDN w:val="0"/>
              <w:adjustRightInd w:val="0"/>
              <w:ind w:left="266" w:hanging="374"/>
              <w:textAlignment w:val="baseline"/>
              <w:rPr>
                <w:b/>
              </w:rPr>
            </w:pPr>
            <w:r>
              <w:rPr>
                <w:b/>
              </w:rPr>
              <w:t>Dokumenty</w:t>
            </w:r>
          </w:p>
        </w:tc>
        <w:tc>
          <w:tcPr>
            <w:tcW w:w="3910" w:type="pct"/>
          </w:tcPr>
          <w:p w14:paraId="1BB12B1C" w14:textId="639BBB32" w:rsidR="004D5378" w:rsidRPr="008B135F" w:rsidRDefault="008B135F" w:rsidP="004D5378">
            <w:pPr>
              <w:tabs>
                <w:tab w:val="center" w:pos="284"/>
              </w:tabs>
              <w:overflowPunct w:val="0"/>
              <w:autoSpaceDE w:val="0"/>
              <w:autoSpaceDN w:val="0"/>
              <w:adjustRightInd w:val="0"/>
              <w:ind w:left="266" w:hanging="266"/>
              <w:textAlignment w:val="baseline"/>
            </w:pPr>
            <w:r>
              <w:t>COM(2025) 484 final</w:t>
            </w:r>
          </w:p>
        </w:tc>
      </w:tr>
      <w:tr w:rsidR="008B135F" w:rsidRPr="008B135F" w14:paraId="7193F781" w14:textId="77777777" w:rsidTr="00EF3752">
        <w:tc>
          <w:tcPr>
            <w:tcW w:w="1090" w:type="pct"/>
            <w:vMerge/>
          </w:tcPr>
          <w:p w14:paraId="11F417FC" w14:textId="77777777" w:rsidR="008B135F" w:rsidRPr="008B135F" w:rsidRDefault="008B135F" w:rsidP="008B135F">
            <w:pPr>
              <w:tabs>
                <w:tab w:val="center" w:pos="284"/>
              </w:tabs>
              <w:overflowPunct w:val="0"/>
              <w:autoSpaceDE w:val="0"/>
              <w:autoSpaceDN w:val="0"/>
              <w:adjustRightInd w:val="0"/>
              <w:ind w:left="266" w:hanging="266"/>
              <w:textAlignment w:val="baseline"/>
              <w:rPr>
                <w:b/>
                <w:lang w:val="pt-PT"/>
              </w:rPr>
            </w:pPr>
          </w:p>
        </w:tc>
        <w:tc>
          <w:tcPr>
            <w:tcW w:w="3910" w:type="pct"/>
          </w:tcPr>
          <w:p w14:paraId="5C48D804" w14:textId="77777777" w:rsidR="008B135F" w:rsidRPr="008B135F" w:rsidRDefault="008B135F" w:rsidP="008B135F">
            <w:pPr>
              <w:tabs>
                <w:tab w:val="center" w:pos="284"/>
              </w:tabs>
              <w:overflowPunct w:val="0"/>
              <w:autoSpaceDE w:val="0"/>
              <w:autoSpaceDN w:val="0"/>
              <w:adjustRightInd w:val="0"/>
              <w:ind w:left="266" w:hanging="266"/>
              <w:textAlignment w:val="baseline"/>
            </w:pPr>
            <w:r>
              <w:t>EESC-2025-03385-00-00-AC</w:t>
            </w:r>
          </w:p>
        </w:tc>
      </w:tr>
    </w:tbl>
    <w:p w14:paraId="548AF8D6" w14:textId="77777777" w:rsidR="008B135F" w:rsidRPr="00D21A06" w:rsidRDefault="008B135F" w:rsidP="008B135F">
      <w:pPr>
        <w:tabs>
          <w:tab w:val="center" w:pos="284"/>
        </w:tabs>
        <w:overflowPunct w:val="0"/>
        <w:autoSpaceDE w:val="0"/>
        <w:autoSpaceDN w:val="0"/>
        <w:adjustRightInd w:val="0"/>
        <w:ind w:left="266" w:hanging="266"/>
        <w:textAlignment w:val="baseline"/>
        <w:rPr>
          <w:sz w:val="18"/>
          <w:szCs w:val="18"/>
          <w:lang w:val="en-GB"/>
        </w:rPr>
      </w:pPr>
    </w:p>
    <w:p w14:paraId="72791603" w14:textId="77777777" w:rsidR="008B135F" w:rsidRDefault="008B135F" w:rsidP="008B135F">
      <w:pPr>
        <w:keepNext/>
        <w:keepLines/>
        <w:tabs>
          <w:tab w:val="center" w:pos="284"/>
        </w:tabs>
        <w:overflowPunct w:val="0"/>
        <w:autoSpaceDE w:val="0"/>
        <w:autoSpaceDN w:val="0"/>
        <w:adjustRightInd w:val="0"/>
        <w:ind w:left="266" w:hanging="266"/>
        <w:textAlignment w:val="baseline"/>
        <w:rPr>
          <w:b/>
        </w:rPr>
      </w:pPr>
      <w:r>
        <w:rPr>
          <w:b/>
        </w:rPr>
        <w:t>Główne punkty</w:t>
      </w:r>
    </w:p>
    <w:p w14:paraId="2A6C9E94" w14:textId="77777777" w:rsidR="004D5378" w:rsidRPr="00D21A06" w:rsidRDefault="004D5378" w:rsidP="008B135F">
      <w:pPr>
        <w:keepNext/>
        <w:keepLines/>
        <w:tabs>
          <w:tab w:val="center" w:pos="284"/>
        </w:tabs>
        <w:overflowPunct w:val="0"/>
        <w:autoSpaceDE w:val="0"/>
        <w:autoSpaceDN w:val="0"/>
        <w:adjustRightInd w:val="0"/>
        <w:ind w:left="266" w:hanging="266"/>
        <w:textAlignment w:val="baseline"/>
        <w:rPr>
          <w:b/>
          <w:sz w:val="18"/>
          <w:szCs w:val="18"/>
          <w:lang w:val="en-GB"/>
        </w:rPr>
      </w:pPr>
    </w:p>
    <w:p w14:paraId="2A4E5CFD" w14:textId="77777777" w:rsidR="008B135F" w:rsidRDefault="008B135F" w:rsidP="008B135F">
      <w:pPr>
        <w:overflowPunct w:val="0"/>
        <w:autoSpaceDE w:val="0"/>
        <w:autoSpaceDN w:val="0"/>
        <w:adjustRightInd w:val="0"/>
        <w:textAlignment w:val="baseline"/>
        <w:rPr>
          <w:bCs/>
          <w:iCs/>
        </w:rPr>
      </w:pPr>
      <w:r>
        <w:t>EKES:</w:t>
      </w:r>
    </w:p>
    <w:p w14:paraId="20E015F9" w14:textId="77777777" w:rsidR="004D5378" w:rsidRPr="00D21A06" w:rsidRDefault="004D5378" w:rsidP="008B135F">
      <w:pPr>
        <w:overflowPunct w:val="0"/>
        <w:autoSpaceDE w:val="0"/>
        <w:autoSpaceDN w:val="0"/>
        <w:adjustRightInd w:val="0"/>
        <w:textAlignment w:val="baseline"/>
        <w:rPr>
          <w:bCs/>
          <w:iCs/>
          <w:sz w:val="18"/>
          <w:szCs w:val="18"/>
          <w:lang w:val="en-GB"/>
        </w:rPr>
      </w:pPr>
    </w:p>
    <w:p w14:paraId="1B521EF8" w14:textId="77777777" w:rsidR="008B135F" w:rsidRPr="008B135F" w:rsidRDefault="008B135F" w:rsidP="00B333A7">
      <w:pPr>
        <w:widowControl w:val="0"/>
        <w:numPr>
          <w:ilvl w:val="0"/>
          <w:numId w:val="55"/>
        </w:numPr>
        <w:overflowPunct w:val="0"/>
        <w:autoSpaceDE w:val="0"/>
        <w:autoSpaceDN w:val="0"/>
        <w:adjustRightInd w:val="0"/>
        <w:ind w:left="284" w:hanging="284"/>
        <w:textAlignment w:val="baseline"/>
        <w:rPr>
          <w:szCs w:val="20"/>
        </w:rPr>
      </w:pPr>
      <w:r>
        <w:t xml:space="preserve">Z zadowoleniem przyjmuje sprawozdanie dotyczące prognozy strategicznej z 2025 r., ale uważa, że zaprezentowane w nim podejście analityczne jest </w:t>
      </w:r>
      <w:r>
        <w:rPr>
          <w:b/>
        </w:rPr>
        <w:t>zbyt bliskie istniejącym trajektoriom politycznym</w:t>
      </w:r>
      <w:r>
        <w:t>, co ogranicza jego przydatność dla długoterminowej gotowości strategicznej.</w:t>
      </w:r>
    </w:p>
    <w:p w14:paraId="387AC764" w14:textId="1DD5F302" w:rsidR="008B135F" w:rsidRPr="008B135F" w:rsidRDefault="008B135F" w:rsidP="00B333A7">
      <w:pPr>
        <w:widowControl w:val="0"/>
        <w:numPr>
          <w:ilvl w:val="0"/>
          <w:numId w:val="55"/>
        </w:numPr>
        <w:overflowPunct w:val="0"/>
        <w:autoSpaceDE w:val="0"/>
        <w:autoSpaceDN w:val="0"/>
        <w:adjustRightInd w:val="0"/>
        <w:ind w:left="284" w:hanging="284"/>
        <w:textAlignment w:val="baseline"/>
        <w:rPr>
          <w:szCs w:val="20"/>
        </w:rPr>
      </w:pPr>
      <w:r>
        <w:t xml:space="preserve">Podkreśla, że </w:t>
      </w:r>
      <w:r>
        <w:rPr>
          <w:b/>
        </w:rPr>
        <w:t>przyszłe sprawozdania dotyczące prognozy strategicznej</w:t>
      </w:r>
      <w:r>
        <w:t xml:space="preserve"> muszą uwzględniać radykalne zakłócenia, w tym zmiany nieliniowe, luki innowacyjne w UE i wewnętrzne wyzwania instytucjonalne. Należy w nich też </w:t>
      </w:r>
      <w:r>
        <w:rPr>
          <w:b/>
        </w:rPr>
        <w:t>ocenić koszty braku rozszerzenia</w:t>
      </w:r>
      <w:r>
        <w:t xml:space="preserve"> w kontekście globalnym, w</w:t>
      </w:r>
      <w:r w:rsidR="00D21A06">
        <w:t> </w:t>
      </w:r>
      <w:r>
        <w:t>którym bezpieczeństwo nabiera coraz większego znaczenia.</w:t>
      </w:r>
    </w:p>
    <w:p w14:paraId="5940231D" w14:textId="101B6EEC" w:rsidR="008B135F" w:rsidRPr="008B135F" w:rsidRDefault="008B135F" w:rsidP="00B333A7">
      <w:pPr>
        <w:widowControl w:val="0"/>
        <w:numPr>
          <w:ilvl w:val="0"/>
          <w:numId w:val="55"/>
        </w:numPr>
        <w:overflowPunct w:val="0"/>
        <w:autoSpaceDE w:val="0"/>
        <w:autoSpaceDN w:val="0"/>
        <w:adjustRightInd w:val="0"/>
        <w:ind w:left="284" w:hanging="284"/>
        <w:textAlignment w:val="baseline"/>
        <w:rPr>
          <w:szCs w:val="20"/>
        </w:rPr>
      </w:pPr>
      <w:r>
        <w:t xml:space="preserve">Apeluje o </w:t>
      </w:r>
      <w:r>
        <w:rPr>
          <w:b/>
        </w:rPr>
        <w:t>systematyczne stosowanie wielu rozbieżnych scenariuszy</w:t>
      </w:r>
      <w:r>
        <w:t>, by testować strategie i</w:t>
      </w:r>
      <w:r w:rsidR="00D21A06">
        <w:t> </w:t>
      </w:r>
      <w:r>
        <w:t xml:space="preserve">założenia polityczne pod katem warunków skrajnych, w oparciu o </w:t>
      </w:r>
      <w:r>
        <w:rPr>
          <w:b/>
        </w:rPr>
        <w:t>przejrzystą metodykę</w:t>
      </w:r>
      <w:r>
        <w:t>.</w:t>
      </w:r>
    </w:p>
    <w:p w14:paraId="0C8FFCEF" w14:textId="77777777" w:rsidR="008B135F" w:rsidRPr="008B135F" w:rsidRDefault="008B135F" w:rsidP="00B333A7">
      <w:pPr>
        <w:widowControl w:val="0"/>
        <w:numPr>
          <w:ilvl w:val="0"/>
          <w:numId w:val="55"/>
        </w:numPr>
        <w:overflowPunct w:val="0"/>
        <w:autoSpaceDE w:val="0"/>
        <w:autoSpaceDN w:val="0"/>
        <w:adjustRightInd w:val="0"/>
        <w:ind w:left="284" w:hanging="284"/>
        <w:textAlignment w:val="baseline"/>
        <w:rPr>
          <w:szCs w:val="20"/>
        </w:rPr>
      </w:pPr>
      <w:r>
        <w:t xml:space="preserve">Zaleca opracowanie </w:t>
      </w:r>
      <w:r>
        <w:rPr>
          <w:b/>
        </w:rPr>
        <w:t>wspólnych, weryfikowalnych ogólnounijnych wskaźników odporności społeczno-gospodarczej i instytucjonalnej</w:t>
      </w:r>
      <w:r>
        <w:t xml:space="preserve">, wspierających zrównoważony dobrostan w ramach europejskiego modelu społecznego, z wyraźnym odniesieniem do </w:t>
      </w:r>
      <w:r>
        <w:rPr>
          <w:b/>
        </w:rPr>
        <w:t>Europejskiego filaru praw socjalnych</w:t>
      </w:r>
      <w:r>
        <w:t>.</w:t>
      </w:r>
    </w:p>
    <w:p w14:paraId="0AE717CC" w14:textId="77777777" w:rsidR="008B135F" w:rsidRPr="008B135F" w:rsidRDefault="008B135F" w:rsidP="00B333A7">
      <w:pPr>
        <w:widowControl w:val="0"/>
        <w:numPr>
          <w:ilvl w:val="0"/>
          <w:numId w:val="55"/>
        </w:numPr>
        <w:overflowPunct w:val="0"/>
        <w:autoSpaceDE w:val="0"/>
        <w:autoSpaceDN w:val="0"/>
        <w:adjustRightInd w:val="0"/>
        <w:ind w:left="284" w:hanging="284"/>
        <w:textAlignment w:val="baseline"/>
        <w:rPr>
          <w:szCs w:val="20"/>
        </w:rPr>
      </w:pPr>
      <w:r>
        <w:t xml:space="preserve">Wzywa Komisję do zajęcia się kwestią </w:t>
      </w:r>
      <w:r>
        <w:rPr>
          <w:b/>
        </w:rPr>
        <w:t>fragmentacji unijnych rynków kapitałowych</w:t>
      </w:r>
      <w:r>
        <w:t xml:space="preserve">, która ogranicza sprawny przepływ kapitału do przedsiębiorstw każdej wielkości, i zdecydowanie popiera </w:t>
      </w:r>
      <w:r>
        <w:rPr>
          <w:b/>
        </w:rPr>
        <w:t>szybkie dokończenie budowy unii oszczędności i inwestycji</w:t>
      </w:r>
      <w:r>
        <w:t xml:space="preserve"> jako głównego filaru strategii UE na rzecz odporności.</w:t>
      </w:r>
    </w:p>
    <w:p w14:paraId="5E889EB6" w14:textId="77777777" w:rsidR="008B135F" w:rsidRPr="008B135F" w:rsidRDefault="008B135F" w:rsidP="00B333A7">
      <w:pPr>
        <w:widowControl w:val="0"/>
        <w:numPr>
          <w:ilvl w:val="0"/>
          <w:numId w:val="55"/>
        </w:numPr>
        <w:overflowPunct w:val="0"/>
        <w:autoSpaceDE w:val="0"/>
        <w:autoSpaceDN w:val="0"/>
        <w:adjustRightInd w:val="0"/>
        <w:ind w:left="284" w:hanging="284"/>
        <w:textAlignment w:val="baseline"/>
        <w:rPr>
          <w:szCs w:val="20"/>
        </w:rPr>
      </w:pPr>
      <w:r>
        <w:t xml:space="preserve">Apeluje o </w:t>
      </w:r>
      <w:r>
        <w:rPr>
          <w:b/>
        </w:rPr>
        <w:t>uwzględnianie w większym stopniu przedsiębiorczości, MŚP i mikroprzedsiębiorstw</w:t>
      </w:r>
      <w:r>
        <w:t xml:space="preserve">, w uznaniu ich zasadniczego wkładu w zatrudnienie i stabilność regionalną, oraz o stosowanie prognozowania w celu </w:t>
      </w:r>
      <w:r>
        <w:rPr>
          <w:b/>
        </w:rPr>
        <w:t>określenia konkretnych sposobów eliminowania luk innowacyjnych</w:t>
      </w:r>
      <w:r>
        <w:t>.</w:t>
      </w:r>
    </w:p>
    <w:p w14:paraId="3A3D8F66" w14:textId="77777777" w:rsidR="008B135F" w:rsidRPr="008B135F" w:rsidRDefault="008B135F" w:rsidP="00B333A7">
      <w:pPr>
        <w:widowControl w:val="0"/>
        <w:numPr>
          <w:ilvl w:val="0"/>
          <w:numId w:val="55"/>
        </w:numPr>
        <w:overflowPunct w:val="0"/>
        <w:autoSpaceDE w:val="0"/>
        <w:autoSpaceDN w:val="0"/>
        <w:adjustRightInd w:val="0"/>
        <w:ind w:left="284" w:hanging="284"/>
        <w:textAlignment w:val="baseline"/>
        <w:rPr>
          <w:szCs w:val="20"/>
        </w:rPr>
      </w:pPr>
      <w:r>
        <w:t xml:space="preserve">Zaleca, aby działania prognostyczne </w:t>
      </w:r>
      <w:r>
        <w:rPr>
          <w:b/>
        </w:rPr>
        <w:t>obejmowały konkretne, uwzględniające warunki skrajne analizy migracji zarobkowej</w:t>
      </w:r>
      <w:r>
        <w:t xml:space="preserve"> jako podstawowej konieczności gospodarczej z uwagi na przewidywany spadek liczby ludności w wieku produkcyjnym. Wzywa też do rygorystycznej analizy prognostycznej w zakresie </w:t>
      </w:r>
      <w:r>
        <w:rPr>
          <w:b/>
        </w:rPr>
        <w:t>odporności społecznej i zdolności do integracji</w:t>
      </w:r>
      <w:r>
        <w:t>.</w:t>
      </w:r>
    </w:p>
    <w:p w14:paraId="66B30961" w14:textId="1574786E" w:rsidR="008B135F" w:rsidRPr="008B135F" w:rsidRDefault="008B135F" w:rsidP="00B333A7">
      <w:pPr>
        <w:widowControl w:val="0"/>
        <w:numPr>
          <w:ilvl w:val="0"/>
          <w:numId w:val="55"/>
        </w:numPr>
        <w:overflowPunct w:val="0"/>
        <w:autoSpaceDE w:val="0"/>
        <w:autoSpaceDN w:val="0"/>
        <w:adjustRightInd w:val="0"/>
        <w:ind w:left="284" w:hanging="284"/>
        <w:textAlignment w:val="baseline"/>
        <w:rPr>
          <w:szCs w:val="20"/>
        </w:rPr>
      </w:pPr>
      <w:r>
        <w:t xml:space="preserve">Apeluje o bardziej szczegółową, opartą na prognozowaniu ocenę </w:t>
      </w:r>
      <w:r>
        <w:rPr>
          <w:b/>
        </w:rPr>
        <w:t>potrójnego kryzysu planetarnego</w:t>
      </w:r>
      <w:r>
        <w:t xml:space="preserve"> i zaleca opracowanie specjalnych rozdziałów dotyczących klimatu, różnorodności biologicznej i</w:t>
      </w:r>
      <w:r w:rsidR="00D21A06">
        <w:t> </w:t>
      </w:r>
      <w:r>
        <w:t xml:space="preserve">zanieczyszczenia, obejmujących </w:t>
      </w:r>
      <w:r>
        <w:rPr>
          <w:b/>
        </w:rPr>
        <w:t>scenariusze krótko-, średnio- i długoterminowe</w:t>
      </w:r>
      <w:r>
        <w:t>.</w:t>
      </w:r>
    </w:p>
    <w:p w14:paraId="7D7BB975" w14:textId="77777777" w:rsidR="008B135F" w:rsidRPr="008B135F" w:rsidRDefault="008B135F" w:rsidP="00B333A7">
      <w:pPr>
        <w:widowControl w:val="0"/>
        <w:numPr>
          <w:ilvl w:val="0"/>
          <w:numId w:val="55"/>
        </w:numPr>
        <w:overflowPunct w:val="0"/>
        <w:autoSpaceDE w:val="0"/>
        <w:autoSpaceDN w:val="0"/>
        <w:adjustRightInd w:val="0"/>
        <w:ind w:left="284" w:hanging="284"/>
        <w:textAlignment w:val="baseline"/>
        <w:rPr>
          <w:szCs w:val="20"/>
        </w:rPr>
      </w:pPr>
      <w:r>
        <w:t xml:space="preserve">Uważa, że jest </w:t>
      </w:r>
      <w:r>
        <w:rPr>
          <w:b/>
        </w:rPr>
        <w:t>wyjątkowo dobrze przygotowany do wykrywania słabych sygnałów</w:t>
      </w:r>
      <w:r>
        <w:t xml:space="preserve">, i apeluje o </w:t>
      </w:r>
      <w:r>
        <w:rPr>
          <w:b/>
        </w:rPr>
        <w:t>stały, ustrukturyzowany mechanizm</w:t>
      </w:r>
      <w:r>
        <w:t xml:space="preserve">, który będzie stale dostarczał informacji na potrzeby prac prognostycznych Komisji, w połączeniu ze </w:t>
      </w:r>
      <w:r>
        <w:rPr>
          <w:b/>
        </w:rPr>
        <w:t>wspólnym prognozowaniem ukierunkowanym na rozwijanie strategicznych wizji</w:t>
      </w:r>
      <w:r>
        <w:t>, które to wizje przyjęłyby wszystkie instytucje UE.</w:t>
      </w:r>
    </w:p>
    <w:p w14:paraId="0E86BAF0" w14:textId="77777777" w:rsidR="008B135F" w:rsidRPr="008B135F" w:rsidRDefault="008B135F" w:rsidP="008B135F">
      <w:pPr>
        <w:widowControl w:val="0"/>
        <w:overflowPunct w:val="0"/>
        <w:autoSpaceDE w:val="0"/>
        <w:autoSpaceDN w:val="0"/>
        <w:adjustRightInd w:val="0"/>
        <w:ind w:left="709"/>
        <w:textAlignment w:val="baseline"/>
        <w:rPr>
          <w:sz w:val="16"/>
          <w:szCs w:val="16"/>
          <w:lang w:val="en-GB"/>
        </w:rPr>
      </w:pPr>
    </w:p>
    <w:tbl>
      <w:tblPr>
        <w:tblStyle w:val="TableGrid13"/>
        <w:tblW w:w="3516"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64"/>
        <w:gridCol w:w="4568"/>
      </w:tblGrid>
      <w:tr w:rsidR="008B135F" w:rsidRPr="008B135F" w14:paraId="1DB8946B" w14:textId="77777777" w:rsidTr="00EF3752">
        <w:tc>
          <w:tcPr>
            <w:tcW w:w="1556" w:type="pct"/>
          </w:tcPr>
          <w:p w14:paraId="61BE3F5C" w14:textId="77777777" w:rsidR="008B135F" w:rsidRPr="008B135F" w:rsidRDefault="008B135F" w:rsidP="008B135F">
            <w:pPr>
              <w:overflowPunct w:val="0"/>
              <w:autoSpaceDE w:val="0"/>
              <w:autoSpaceDN w:val="0"/>
              <w:adjustRightInd w:val="0"/>
              <w:textAlignment w:val="baseline"/>
              <w:rPr>
                <w:i/>
              </w:rPr>
            </w:pPr>
            <w:r>
              <w:rPr>
                <w:b/>
                <w:i/>
              </w:rPr>
              <w:t>Kontakt</w:t>
            </w:r>
          </w:p>
        </w:tc>
        <w:tc>
          <w:tcPr>
            <w:tcW w:w="3444" w:type="pct"/>
          </w:tcPr>
          <w:p w14:paraId="5A9192C6" w14:textId="77777777" w:rsidR="008B135F" w:rsidRPr="008B135F" w:rsidRDefault="008B135F" w:rsidP="008B135F">
            <w:pPr>
              <w:overflowPunct w:val="0"/>
              <w:autoSpaceDE w:val="0"/>
              <w:autoSpaceDN w:val="0"/>
              <w:adjustRightInd w:val="0"/>
              <w:textAlignment w:val="baseline"/>
              <w:rPr>
                <w:i/>
              </w:rPr>
            </w:pPr>
            <w:r>
              <w:rPr>
                <w:i/>
              </w:rPr>
              <w:t>Pierluigi Brombo</w:t>
            </w:r>
          </w:p>
        </w:tc>
      </w:tr>
      <w:tr w:rsidR="008B135F" w:rsidRPr="008B135F" w14:paraId="22F45F05" w14:textId="77777777" w:rsidTr="00EF3752">
        <w:tc>
          <w:tcPr>
            <w:tcW w:w="1556" w:type="pct"/>
          </w:tcPr>
          <w:p w14:paraId="4D228238" w14:textId="77777777" w:rsidR="008B135F" w:rsidRPr="008B135F" w:rsidRDefault="008B135F" w:rsidP="008B135F">
            <w:pPr>
              <w:overflowPunct w:val="0"/>
              <w:autoSpaceDE w:val="0"/>
              <w:autoSpaceDN w:val="0"/>
              <w:adjustRightInd w:val="0"/>
              <w:textAlignment w:val="baseline"/>
              <w:rPr>
                <w:i/>
              </w:rPr>
            </w:pPr>
            <w:r>
              <w:rPr>
                <w:i/>
              </w:rPr>
              <w:t>tel.</w:t>
            </w:r>
          </w:p>
        </w:tc>
        <w:tc>
          <w:tcPr>
            <w:tcW w:w="3444" w:type="pct"/>
          </w:tcPr>
          <w:p w14:paraId="3FEA84C5" w14:textId="77777777" w:rsidR="008B135F" w:rsidRPr="008B135F" w:rsidRDefault="008B135F" w:rsidP="008B135F">
            <w:pPr>
              <w:overflowPunct w:val="0"/>
              <w:autoSpaceDE w:val="0"/>
              <w:autoSpaceDN w:val="0"/>
              <w:adjustRightInd w:val="0"/>
              <w:textAlignment w:val="baseline"/>
              <w:rPr>
                <w:i/>
              </w:rPr>
            </w:pPr>
            <w:r>
              <w:rPr>
                <w:i/>
              </w:rPr>
              <w:t>+32 25469718</w:t>
            </w:r>
          </w:p>
        </w:tc>
      </w:tr>
      <w:tr w:rsidR="008B135F" w:rsidRPr="008B135F" w14:paraId="0408AC10" w14:textId="77777777" w:rsidTr="00EF3752">
        <w:tc>
          <w:tcPr>
            <w:tcW w:w="1556" w:type="pct"/>
          </w:tcPr>
          <w:p w14:paraId="13EE1A69" w14:textId="77777777" w:rsidR="008B135F" w:rsidRPr="008B135F" w:rsidRDefault="008B135F" w:rsidP="008B135F">
            <w:pPr>
              <w:overflowPunct w:val="0"/>
              <w:autoSpaceDE w:val="0"/>
              <w:autoSpaceDN w:val="0"/>
              <w:adjustRightInd w:val="0"/>
              <w:textAlignment w:val="baseline"/>
              <w:rPr>
                <w:i/>
              </w:rPr>
            </w:pPr>
            <w:r>
              <w:rPr>
                <w:i/>
              </w:rPr>
              <w:t>e-mail</w:t>
            </w:r>
          </w:p>
        </w:tc>
        <w:tc>
          <w:tcPr>
            <w:tcW w:w="3444" w:type="pct"/>
          </w:tcPr>
          <w:p w14:paraId="3077EE96" w14:textId="77777777" w:rsidR="008B135F" w:rsidRPr="008B135F" w:rsidRDefault="003B7EDD" w:rsidP="008B135F">
            <w:pPr>
              <w:overflowPunct w:val="0"/>
              <w:autoSpaceDE w:val="0"/>
              <w:autoSpaceDN w:val="0"/>
              <w:adjustRightInd w:val="0"/>
              <w:textAlignment w:val="baseline"/>
              <w:rPr>
                <w:i/>
                <w:iCs/>
              </w:rPr>
            </w:pPr>
            <w:hyperlink r:id="rId44" w:history="1">
              <w:r w:rsidR="008B135F">
                <w:rPr>
                  <w:i/>
                  <w:color w:val="0000FF"/>
                  <w:u w:val="single"/>
                </w:rPr>
                <w:t>Pierluigi.Brombo@eesc.europa.eu</w:t>
              </w:r>
            </w:hyperlink>
          </w:p>
        </w:tc>
      </w:tr>
    </w:tbl>
    <w:p w14:paraId="3481EF80" w14:textId="77777777" w:rsidR="008B135F" w:rsidRPr="00D21A06" w:rsidRDefault="008B135F" w:rsidP="00D21A06">
      <w:pPr>
        <w:spacing w:line="259" w:lineRule="auto"/>
        <w:jc w:val="left"/>
        <w:rPr>
          <w:sz w:val="16"/>
          <w:szCs w:val="16"/>
        </w:rPr>
      </w:pPr>
      <w:r>
        <w:br w:type="page"/>
      </w:r>
    </w:p>
    <w:p w14:paraId="5EA3673E" w14:textId="69261924" w:rsidR="003F77EB" w:rsidRPr="003F77EB" w:rsidRDefault="003B7EDD" w:rsidP="003F77EB">
      <w:pPr>
        <w:widowControl w:val="0"/>
        <w:numPr>
          <w:ilvl w:val="0"/>
          <w:numId w:val="56"/>
        </w:numPr>
        <w:overflowPunct w:val="0"/>
        <w:autoSpaceDE w:val="0"/>
        <w:autoSpaceDN w:val="0"/>
        <w:adjustRightInd w:val="0"/>
        <w:ind w:hanging="567"/>
        <w:textAlignment w:val="baseline"/>
        <w:rPr>
          <w:i/>
          <w:iCs/>
          <w:sz w:val="28"/>
          <w:szCs w:val="28"/>
        </w:rPr>
      </w:pPr>
      <w:hyperlink r:id="rId45" w:history="1">
        <w:r w:rsidR="003F77EB">
          <w:rPr>
            <w:b/>
            <w:i/>
            <w:color w:val="0000FF"/>
            <w:sz w:val="28"/>
            <w:u w:val="single"/>
          </w:rPr>
          <w:t>Europejskie portfele biznesowe</w:t>
        </w:r>
      </w:hyperlink>
    </w:p>
    <w:p w14:paraId="2BC33AB9" w14:textId="77777777" w:rsidR="000D682C" w:rsidRPr="003F77EB" w:rsidRDefault="000D682C" w:rsidP="003F77EB">
      <w:pPr>
        <w:tabs>
          <w:tab w:val="center" w:pos="284"/>
        </w:tabs>
        <w:overflowPunct w:val="0"/>
        <w:autoSpaceDE w:val="0"/>
        <w:autoSpaceDN w:val="0"/>
        <w:adjustRightInd w:val="0"/>
        <w:ind w:left="266" w:hanging="266"/>
        <w:textAlignment w:val="baseline"/>
        <w:rPr>
          <w:b/>
        </w:rPr>
      </w:pPr>
    </w:p>
    <w:tbl>
      <w:tblPr>
        <w:tblStyle w:val="TableGrid29"/>
        <w:tblW w:w="4453"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64"/>
        <w:gridCol w:w="6335"/>
      </w:tblGrid>
      <w:tr w:rsidR="003F77EB" w:rsidRPr="003F77EB" w14:paraId="76A33899" w14:textId="77777777" w:rsidTr="00696968">
        <w:trPr>
          <w:trHeight w:val="406"/>
        </w:trPr>
        <w:tc>
          <w:tcPr>
            <w:tcW w:w="1229" w:type="pct"/>
          </w:tcPr>
          <w:p w14:paraId="09D4066C" w14:textId="77777777" w:rsidR="003F77EB" w:rsidRPr="003F77EB" w:rsidRDefault="003F77EB" w:rsidP="003F77EB">
            <w:pPr>
              <w:tabs>
                <w:tab w:val="center" w:pos="284"/>
              </w:tabs>
              <w:overflowPunct w:val="0"/>
              <w:autoSpaceDE w:val="0"/>
              <w:autoSpaceDN w:val="0"/>
              <w:adjustRightInd w:val="0"/>
              <w:ind w:left="266" w:hanging="266"/>
              <w:textAlignment w:val="baseline"/>
              <w:rPr>
                <w:b/>
              </w:rPr>
            </w:pPr>
            <w:r>
              <w:rPr>
                <w:b/>
              </w:rPr>
              <w:t>Sprawozdawca</w:t>
            </w:r>
          </w:p>
        </w:tc>
        <w:tc>
          <w:tcPr>
            <w:tcW w:w="3771" w:type="pct"/>
          </w:tcPr>
          <w:p w14:paraId="260706F9" w14:textId="759F73E9" w:rsidR="003F77EB" w:rsidRPr="003F77EB" w:rsidRDefault="003F77EB" w:rsidP="003F77EB">
            <w:pPr>
              <w:tabs>
                <w:tab w:val="center" w:pos="0"/>
              </w:tabs>
              <w:overflowPunct w:val="0"/>
              <w:autoSpaceDE w:val="0"/>
              <w:autoSpaceDN w:val="0"/>
              <w:adjustRightInd w:val="0"/>
              <w:ind w:left="266" w:hanging="266"/>
              <w:textAlignment w:val="baseline"/>
            </w:pPr>
            <w:r>
              <w:t>Philip VON BROCKDORFF (Grupa Pracowników – MT)</w:t>
            </w:r>
          </w:p>
        </w:tc>
      </w:tr>
      <w:tr w:rsidR="003F77EB" w:rsidRPr="003F77EB" w14:paraId="7E3B656B" w14:textId="77777777" w:rsidTr="00696968">
        <w:tc>
          <w:tcPr>
            <w:tcW w:w="1229" w:type="pct"/>
          </w:tcPr>
          <w:p w14:paraId="6EBF43FC" w14:textId="77777777" w:rsidR="003F77EB" w:rsidRPr="003F77EB" w:rsidRDefault="003F77EB" w:rsidP="003F77EB">
            <w:pPr>
              <w:tabs>
                <w:tab w:val="center" w:pos="284"/>
              </w:tabs>
              <w:overflowPunct w:val="0"/>
              <w:autoSpaceDE w:val="0"/>
              <w:autoSpaceDN w:val="0"/>
              <w:adjustRightInd w:val="0"/>
              <w:ind w:left="266" w:hanging="266"/>
              <w:textAlignment w:val="baseline"/>
              <w:rPr>
                <w:b/>
              </w:rPr>
            </w:pPr>
            <w:r>
              <w:rPr>
                <w:b/>
              </w:rPr>
              <w:t>Dokumenty</w:t>
            </w:r>
          </w:p>
        </w:tc>
        <w:tc>
          <w:tcPr>
            <w:tcW w:w="3771" w:type="pct"/>
          </w:tcPr>
          <w:p w14:paraId="3AA004DF" w14:textId="012E98D3" w:rsidR="003F77EB" w:rsidRPr="003F77EB" w:rsidRDefault="003F77EB" w:rsidP="003F77EB">
            <w:pPr>
              <w:tabs>
                <w:tab w:val="center" w:pos="284"/>
              </w:tabs>
              <w:overflowPunct w:val="0"/>
              <w:autoSpaceDE w:val="0"/>
              <w:autoSpaceDN w:val="0"/>
              <w:adjustRightInd w:val="0"/>
              <w:ind w:left="266" w:hanging="266"/>
              <w:textAlignment w:val="baseline"/>
            </w:pPr>
            <w:r>
              <w:t xml:space="preserve">COM(2025) 838 final </w:t>
            </w:r>
          </w:p>
          <w:p w14:paraId="27E7AF43" w14:textId="77777777" w:rsidR="003F77EB" w:rsidRPr="003F77EB" w:rsidRDefault="003F77EB" w:rsidP="003F77EB">
            <w:pPr>
              <w:tabs>
                <w:tab w:val="center" w:pos="284"/>
              </w:tabs>
              <w:overflowPunct w:val="0"/>
              <w:autoSpaceDE w:val="0"/>
              <w:autoSpaceDN w:val="0"/>
              <w:adjustRightInd w:val="0"/>
              <w:ind w:left="266" w:hanging="266"/>
              <w:textAlignment w:val="baseline"/>
            </w:pPr>
            <w:r>
              <w:t>EESC-2025-03899-00-00-AC</w:t>
            </w:r>
          </w:p>
        </w:tc>
      </w:tr>
    </w:tbl>
    <w:p w14:paraId="47AEB008" w14:textId="77777777" w:rsidR="003F77EB" w:rsidRPr="003F77EB" w:rsidRDefault="003F77EB" w:rsidP="003F77EB">
      <w:pPr>
        <w:keepNext/>
        <w:keepLines/>
        <w:tabs>
          <w:tab w:val="center" w:pos="284"/>
        </w:tabs>
        <w:overflowPunct w:val="0"/>
        <w:autoSpaceDE w:val="0"/>
        <w:autoSpaceDN w:val="0"/>
        <w:adjustRightInd w:val="0"/>
        <w:ind w:left="266" w:hanging="266"/>
        <w:textAlignment w:val="baseline"/>
        <w:rPr>
          <w:b/>
          <w:lang w:val="pt-PT"/>
        </w:rPr>
      </w:pPr>
    </w:p>
    <w:p w14:paraId="13A40DFB" w14:textId="77777777" w:rsidR="003F77EB" w:rsidRPr="003F77EB" w:rsidRDefault="003F77EB" w:rsidP="003F77EB">
      <w:pPr>
        <w:keepNext/>
        <w:keepLines/>
        <w:tabs>
          <w:tab w:val="center" w:pos="284"/>
        </w:tabs>
        <w:overflowPunct w:val="0"/>
        <w:autoSpaceDE w:val="0"/>
        <w:autoSpaceDN w:val="0"/>
        <w:adjustRightInd w:val="0"/>
        <w:ind w:left="266" w:hanging="266"/>
        <w:textAlignment w:val="baseline"/>
        <w:rPr>
          <w:b/>
        </w:rPr>
      </w:pPr>
      <w:r>
        <w:rPr>
          <w:b/>
        </w:rPr>
        <w:t>Główne punkty</w:t>
      </w:r>
    </w:p>
    <w:p w14:paraId="17B91F51" w14:textId="77777777" w:rsidR="003F77EB" w:rsidRPr="003F77EB" w:rsidRDefault="003F77EB" w:rsidP="003F77EB">
      <w:pPr>
        <w:keepNext/>
        <w:keepLines/>
        <w:tabs>
          <w:tab w:val="center" w:pos="284"/>
        </w:tabs>
        <w:overflowPunct w:val="0"/>
        <w:autoSpaceDE w:val="0"/>
        <w:autoSpaceDN w:val="0"/>
        <w:adjustRightInd w:val="0"/>
        <w:ind w:left="266" w:hanging="266"/>
        <w:textAlignment w:val="baseline"/>
        <w:rPr>
          <w:bCs/>
          <w:lang w:val="en-GB"/>
        </w:rPr>
      </w:pPr>
    </w:p>
    <w:p w14:paraId="33F324B1" w14:textId="77777777" w:rsidR="003F77EB" w:rsidRPr="003F77EB" w:rsidRDefault="003F77EB" w:rsidP="003F77EB">
      <w:pPr>
        <w:overflowPunct w:val="0"/>
        <w:autoSpaceDE w:val="0"/>
        <w:autoSpaceDN w:val="0"/>
        <w:adjustRightInd w:val="0"/>
        <w:textAlignment w:val="baseline"/>
        <w:rPr>
          <w:bCs/>
          <w:iCs/>
        </w:rPr>
      </w:pPr>
      <w:r>
        <w:t>EKES:</w:t>
      </w:r>
    </w:p>
    <w:p w14:paraId="0F41CEAC" w14:textId="29849269" w:rsidR="003F77EB" w:rsidRDefault="003F77EB" w:rsidP="00B333A7">
      <w:pPr>
        <w:numPr>
          <w:ilvl w:val="0"/>
          <w:numId w:val="57"/>
        </w:numPr>
        <w:overflowPunct w:val="0"/>
        <w:autoSpaceDE w:val="0"/>
        <w:autoSpaceDN w:val="0"/>
        <w:adjustRightInd w:val="0"/>
        <w:spacing w:before="100" w:beforeAutospacing="1" w:line="276" w:lineRule="auto"/>
        <w:ind w:left="284" w:hanging="284"/>
        <w:textAlignment w:val="baseline"/>
      </w:pPr>
      <w:r>
        <w:t xml:space="preserve">Podkreśla potrzebę zapewnienia </w:t>
      </w:r>
      <w:r>
        <w:rPr>
          <w:b/>
        </w:rPr>
        <w:t>zgodności między europejskim portfelem biznesowym a</w:t>
      </w:r>
      <w:r w:rsidR="00D21A06">
        <w:rPr>
          <w:b/>
        </w:rPr>
        <w:t> </w:t>
      </w:r>
      <w:r>
        <w:rPr>
          <w:b/>
        </w:rPr>
        <w:t>rzeczywistymi potrzebami biznesowymi</w:t>
      </w:r>
      <w:r>
        <w:t xml:space="preserve"> w sposób wykraczający poza uproszczenie.</w:t>
      </w:r>
    </w:p>
    <w:p w14:paraId="77C7FE7F" w14:textId="16ADB996" w:rsidR="003F77EB" w:rsidRPr="003F77EB" w:rsidRDefault="003F77EB" w:rsidP="00B333A7">
      <w:pPr>
        <w:numPr>
          <w:ilvl w:val="0"/>
          <w:numId w:val="57"/>
        </w:numPr>
        <w:overflowPunct w:val="0"/>
        <w:autoSpaceDE w:val="0"/>
        <w:autoSpaceDN w:val="0"/>
        <w:adjustRightInd w:val="0"/>
        <w:spacing w:before="100" w:beforeAutospacing="1" w:line="276" w:lineRule="auto"/>
        <w:ind w:left="284" w:hanging="284"/>
        <w:textAlignment w:val="baseline"/>
      </w:pPr>
      <w:r>
        <w:t xml:space="preserve">Apeluje o bardziej </w:t>
      </w:r>
      <w:r>
        <w:rPr>
          <w:b/>
        </w:rPr>
        <w:t>zharmonizowane dopasowywanie tożsamości oraz bardziej zharmonizowane struktury upoważnień</w:t>
      </w:r>
      <w:r>
        <w:t xml:space="preserve">, a także o </w:t>
      </w:r>
      <w:r>
        <w:rPr>
          <w:b/>
        </w:rPr>
        <w:t>wyraźne rozróżnienie między portfelem tożsamości cyfrowej a</w:t>
      </w:r>
      <w:r w:rsidR="00D21A06">
        <w:rPr>
          <w:b/>
        </w:rPr>
        <w:t> </w:t>
      </w:r>
      <w:r>
        <w:rPr>
          <w:b/>
        </w:rPr>
        <w:t>portfelem biznesowym</w:t>
      </w:r>
      <w:r>
        <w:t xml:space="preserve"> dzięki określeniu ich odpowiednich ról, zakresu regulacyjnego i interakcji z przepisami sektorowymi.</w:t>
      </w:r>
    </w:p>
    <w:p w14:paraId="4E7B524F" w14:textId="77777777" w:rsidR="003F77EB" w:rsidRPr="003F77EB" w:rsidRDefault="003F77EB" w:rsidP="00B333A7">
      <w:pPr>
        <w:numPr>
          <w:ilvl w:val="0"/>
          <w:numId w:val="57"/>
        </w:numPr>
        <w:overflowPunct w:val="0"/>
        <w:autoSpaceDE w:val="0"/>
        <w:autoSpaceDN w:val="0"/>
        <w:adjustRightInd w:val="0"/>
        <w:spacing w:before="100" w:beforeAutospacing="1" w:line="276" w:lineRule="auto"/>
        <w:ind w:left="284" w:hanging="284"/>
        <w:textAlignment w:val="baseline"/>
      </w:pPr>
      <w:r>
        <w:t xml:space="preserve">Zaleca, aby europejski portfel biznesowy ułatwiał </w:t>
      </w:r>
      <w:r>
        <w:rPr>
          <w:b/>
        </w:rPr>
        <w:t>innowacje</w:t>
      </w:r>
      <w:r>
        <w:t xml:space="preserve"> i </w:t>
      </w:r>
      <w:r>
        <w:rPr>
          <w:b/>
        </w:rPr>
        <w:t>jak najlepiej wykorzystywał potencjał 28. systemu prawnego</w:t>
      </w:r>
      <w:r>
        <w:t xml:space="preserve"> poprzez zapobieganie obniżaniu standardów społecznych.</w:t>
      </w:r>
    </w:p>
    <w:p w14:paraId="6C118A6C" w14:textId="4AAD6735" w:rsidR="003F77EB" w:rsidRPr="003F77EB" w:rsidRDefault="003F77EB" w:rsidP="00B333A7">
      <w:pPr>
        <w:numPr>
          <w:ilvl w:val="0"/>
          <w:numId w:val="57"/>
        </w:numPr>
        <w:overflowPunct w:val="0"/>
        <w:autoSpaceDE w:val="0"/>
        <w:autoSpaceDN w:val="0"/>
        <w:adjustRightInd w:val="0"/>
        <w:spacing w:before="100" w:beforeAutospacing="1" w:line="276" w:lineRule="auto"/>
        <w:ind w:left="284" w:hanging="284"/>
        <w:textAlignment w:val="baseline"/>
      </w:pPr>
      <w:r>
        <w:t xml:space="preserve">Podkreśla, że należy zapewnić </w:t>
      </w:r>
      <w:r>
        <w:rPr>
          <w:b/>
        </w:rPr>
        <w:t>bezpieczeństwo i rozliczalność</w:t>
      </w:r>
      <w:r>
        <w:t xml:space="preserve">, a także jasną </w:t>
      </w:r>
      <w:r>
        <w:rPr>
          <w:b/>
        </w:rPr>
        <w:t>komunikację i</w:t>
      </w:r>
      <w:r w:rsidR="00D21A06">
        <w:rPr>
          <w:b/>
        </w:rPr>
        <w:t> </w:t>
      </w:r>
      <w:r>
        <w:rPr>
          <w:b/>
        </w:rPr>
        <w:t>wiarygodność</w:t>
      </w:r>
      <w:r>
        <w:t>.</w:t>
      </w:r>
    </w:p>
    <w:p w14:paraId="77F83662" w14:textId="77777777" w:rsidR="003F77EB" w:rsidRPr="003F77EB" w:rsidRDefault="003F77EB" w:rsidP="00B333A7">
      <w:pPr>
        <w:numPr>
          <w:ilvl w:val="0"/>
          <w:numId w:val="57"/>
        </w:numPr>
        <w:overflowPunct w:val="0"/>
        <w:autoSpaceDE w:val="0"/>
        <w:autoSpaceDN w:val="0"/>
        <w:adjustRightInd w:val="0"/>
        <w:spacing w:before="100" w:beforeAutospacing="1" w:line="276" w:lineRule="auto"/>
        <w:ind w:left="284" w:hanging="284"/>
        <w:textAlignment w:val="baseline"/>
      </w:pPr>
      <w:r>
        <w:t xml:space="preserve">Apeluje o </w:t>
      </w:r>
      <w:r>
        <w:rPr>
          <w:b/>
        </w:rPr>
        <w:t>międzynarodową operacyjność</w:t>
      </w:r>
      <w:r>
        <w:t xml:space="preserve"> europejskiego portfela biznesowego.</w:t>
      </w:r>
    </w:p>
    <w:p w14:paraId="084B5633" w14:textId="77777777" w:rsidR="003F77EB" w:rsidRPr="003F77EB" w:rsidRDefault="003F77EB" w:rsidP="00B333A7">
      <w:pPr>
        <w:numPr>
          <w:ilvl w:val="0"/>
          <w:numId w:val="57"/>
        </w:numPr>
        <w:overflowPunct w:val="0"/>
        <w:autoSpaceDE w:val="0"/>
        <w:autoSpaceDN w:val="0"/>
        <w:adjustRightInd w:val="0"/>
        <w:spacing w:before="100" w:beforeAutospacing="1" w:line="276" w:lineRule="auto"/>
        <w:ind w:left="284" w:hanging="284"/>
        <w:textAlignment w:val="baseline"/>
      </w:pPr>
      <w:r>
        <w:t xml:space="preserve">Podkreśla, że należy zapewnić </w:t>
      </w:r>
      <w:r>
        <w:rPr>
          <w:b/>
        </w:rPr>
        <w:t>odpowiednią ochronę</w:t>
      </w:r>
      <w:r>
        <w:t xml:space="preserve"> pracownikom odpowiedzialnym za zarządzanie europejskimi portfelami biznesowymi.</w:t>
      </w:r>
    </w:p>
    <w:p w14:paraId="4D369B19" w14:textId="09C2B372" w:rsidR="003F77EB" w:rsidRPr="003F77EB" w:rsidRDefault="003F77EB" w:rsidP="00B333A7">
      <w:pPr>
        <w:numPr>
          <w:ilvl w:val="0"/>
          <w:numId w:val="57"/>
        </w:numPr>
        <w:overflowPunct w:val="0"/>
        <w:autoSpaceDE w:val="0"/>
        <w:autoSpaceDN w:val="0"/>
        <w:adjustRightInd w:val="0"/>
        <w:spacing w:before="100" w:beforeAutospacing="1" w:line="276" w:lineRule="auto"/>
        <w:ind w:left="284" w:hanging="284"/>
        <w:textAlignment w:val="baseline"/>
      </w:pPr>
      <w:r>
        <w:t xml:space="preserve">Zaleca, aby państwa członkowskie </w:t>
      </w:r>
      <w:r>
        <w:rPr>
          <w:b/>
        </w:rPr>
        <w:t>zachęcały MŚP i mikroprzedsiębiorstwa</w:t>
      </w:r>
      <w:r>
        <w:t xml:space="preserve"> do korzystania z</w:t>
      </w:r>
      <w:r w:rsidR="00D21A06">
        <w:t> </w:t>
      </w:r>
      <w:r>
        <w:t>europejskiego portfela biznesowego.</w:t>
      </w:r>
    </w:p>
    <w:p w14:paraId="42E8ED3E" w14:textId="77777777" w:rsidR="003F77EB" w:rsidRPr="003F77EB" w:rsidRDefault="003F77EB" w:rsidP="00B333A7">
      <w:pPr>
        <w:numPr>
          <w:ilvl w:val="0"/>
          <w:numId w:val="57"/>
        </w:numPr>
        <w:overflowPunct w:val="0"/>
        <w:autoSpaceDE w:val="0"/>
        <w:autoSpaceDN w:val="0"/>
        <w:adjustRightInd w:val="0"/>
        <w:spacing w:before="100" w:beforeAutospacing="1" w:line="276" w:lineRule="auto"/>
        <w:ind w:left="284" w:hanging="284"/>
        <w:textAlignment w:val="baseline"/>
        <w:rPr>
          <w:bCs/>
          <w:iCs/>
        </w:rPr>
      </w:pPr>
      <w:r>
        <w:t xml:space="preserve">Kładzie nacisk na zapewnienie </w:t>
      </w:r>
      <w:r>
        <w:rPr>
          <w:b/>
        </w:rPr>
        <w:t>poprawności prawnej tłumaczeń</w:t>
      </w:r>
      <w:r>
        <w:t xml:space="preserve"> nazewnictwa opisującego rodzaj struktury organizacyjnej przedsiębiorstwa lub stowarzyszenia, które mogą być bardzo specyficzne na szczeblu krajowym.</w:t>
      </w:r>
    </w:p>
    <w:p w14:paraId="7CE23138" w14:textId="77777777" w:rsidR="003F77EB" w:rsidRPr="003F77EB" w:rsidRDefault="003F77EB" w:rsidP="003F77EB">
      <w:pPr>
        <w:overflowPunct w:val="0"/>
        <w:autoSpaceDE w:val="0"/>
        <w:autoSpaceDN w:val="0"/>
        <w:adjustRightInd w:val="0"/>
        <w:textAlignment w:val="baseline"/>
        <w:rPr>
          <w:bCs/>
          <w:iCs/>
          <w:szCs w:val="20"/>
          <w:lang w:val="en-GB"/>
        </w:rPr>
      </w:pPr>
    </w:p>
    <w:tbl>
      <w:tblPr>
        <w:tblStyle w:val="TableGrid29"/>
        <w:tblW w:w="3516"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405"/>
        <w:gridCol w:w="5227"/>
      </w:tblGrid>
      <w:tr w:rsidR="003F77EB" w:rsidRPr="003F77EB" w14:paraId="5FE55591" w14:textId="77777777" w:rsidTr="00696968">
        <w:tc>
          <w:tcPr>
            <w:tcW w:w="1059" w:type="pct"/>
          </w:tcPr>
          <w:p w14:paraId="0C873F69" w14:textId="77777777" w:rsidR="003F77EB" w:rsidRPr="003F77EB" w:rsidRDefault="003F77EB" w:rsidP="003F77EB">
            <w:pPr>
              <w:overflowPunct w:val="0"/>
              <w:autoSpaceDE w:val="0"/>
              <w:autoSpaceDN w:val="0"/>
              <w:adjustRightInd w:val="0"/>
              <w:spacing w:line="240" w:lineRule="auto"/>
              <w:textAlignment w:val="baseline"/>
              <w:rPr>
                <w:i/>
              </w:rPr>
            </w:pPr>
            <w:r>
              <w:rPr>
                <w:b/>
                <w:i/>
              </w:rPr>
              <w:t>Kontakt</w:t>
            </w:r>
          </w:p>
        </w:tc>
        <w:tc>
          <w:tcPr>
            <w:tcW w:w="3941" w:type="pct"/>
          </w:tcPr>
          <w:p w14:paraId="3B98619B" w14:textId="38F74F3C" w:rsidR="003F77EB" w:rsidRPr="003F77EB" w:rsidRDefault="003F77EB" w:rsidP="003F77EB">
            <w:pPr>
              <w:overflowPunct w:val="0"/>
              <w:autoSpaceDE w:val="0"/>
              <w:autoSpaceDN w:val="0"/>
              <w:adjustRightInd w:val="0"/>
              <w:spacing w:line="240" w:lineRule="auto"/>
              <w:textAlignment w:val="baseline"/>
              <w:rPr>
                <w:i/>
              </w:rPr>
            </w:pPr>
            <w:r>
              <w:rPr>
                <w:i/>
              </w:rPr>
              <w:t>Marco Manfroni</w:t>
            </w:r>
          </w:p>
        </w:tc>
      </w:tr>
      <w:tr w:rsidR="003F77EB" w:rsidRPr="003F77EB" w14:paraId="49F5FD4E" w14:textId="77777777" w:rsidTr="00696968">
        <w:tc>
          <w:tcPr>
            <w:tcW w:w="1059" w:type="pct"/>
          </w:tcPr>
          <w:p w14:paraId="7C1088D8" w14:textId="77777777" w:rsidR="003F77EB" w:rsidRPr="003F77EB" w:rsidRDefault="003F77EB" w:rsidP="003F77EB">
            <w:pPr>
              <w:overflowPunct w:val="0"/>
              <w:autoSpaceDE w:val="0"/>
              <w:autoSpaceDN w:val="0"/>
              <w:adjustRightInd w:val="0"/>
              <w:spacing w:line="240" w:lineRule="auto"/>
              <w:textAlignment w:val="baseline"/>
              <w:rPr>
                <w:i/>
              </w:rPr>
            </w:pPr>
            <w:r>
              <w:rPr>
                <w:i/>
              </w:rPr>
              <w:t>tel.</w:t>
            </w:r>
          </w:p>
        </w:tc>
        <w:tc>
          <w:tcPr>
            <w:tcW w:w="3941" w:type="pct"/>
          </w:tcPr>
          <w:p w14:paraId="215EB943" w14:textId="4AD71DA5" w:rsidR="003F77EB" w:rsidRPr="003F77EB" w:rsidRDefault="003F77EB" w:rsidP="003F77EB">
            <w:pPr>
              <w:overflowPunct w:val="0"/>
              <w:autoSpaceDE w:val="0"/>
              <w:autoSpaceDN w:val="0"/>
              <w:adjustRightInd w:val="0"/>
              <w:spacing w:line="240" w:lineRule="auto"/>
              <w:textAlignment w:val="baseline"/>
              <w:rPr>
                <w:i/>
              </w:rPr>
            </w:pPr>
            <w:r>
              <w:rPr>
                <w:i/>
              </w:rPr>
              <w:t>+32 25469140</w:t>
            </w:r>
          </w:p>
        </w:tc>
      </w:tr>
      <w:tr w:rsidR="003F77EB" w:rsidRPr="003F77EB" w14:paraId="29AD1E25" w14:textId="77777777" w:rsidTr="00696968">
        <w:tc>
          <w:tcPr>
            <w:tcW w:w="1059" w:type="pct"/>
          </w:tcPr>
          <w:p w14:paraId="7D037B7D" w14:textId="77777777" w:rsidR="003F77EB" w:rsidRPr="003F77EB" w:rsidRDefault="003F77EB" w:rsidP="003F77EB">
            <w:pPr>
              <w:overflowPunct w:val="0"/>
              <w:autoSpaceDE w:val="0"/>
              <w:autoSpaceDN w:val="0"/>
              <w:adjustRightInd w:val="0"/>
              <w:spacing w:line="240" w:lineRule="auto"/>
              <w:textAlignment w:val="baseline"/>
              <w:rPr>
                <w:i/>
              </w:rPr>
            </w:pPr>
            <w:r>
              <w:rPr>
                <w:i/>
              </w:rPr>
              <w:t>e-mail</w:t>
            </w:r>
          </w:p>
        </w:tc>
        <w:tc>
          <w:tcPr>
            <w:tcW w:w="3941" w:type="pct"/>
          </w:tcPr>
          <w:p w14:paraId="09A568AB" w14:textId="77777777" w:rsidR="003F77EB" w:rsidRPr="003F77EB" w:rsidRDefault="003B7EDD" w:rsidP="003F77EB">
            <w:pPr>
              <w:overflowPunct w:val="0"/>
              <w:autoSpaceDE w:val="0"/>
              <w:autoSpaceDN w:val="0"/>
              <w:adjustRightInd w:val="0"/>
              <w:spacing w:line="240" w:lineRule="auto"/>
              <w:textAlignment w:val="baseline"/>
              <w:rPr>
                <w:i/>
                <w:iCs/>
              </w:rPr>
            </w:pPr>
            <w:hyperlink r:id="rId46" w:history="1">
              <w:r w:rsidR="003F77EB">
                <w:rPr>
                  <w:i/>
                  <w:color w:val="0000FF"/>
                  <w:u w:val="single"/>
                </w:rPr>
                <w:t>Marco.Manfroni@eesc.europa.eu</w:t>
              </w:r>
            </w:hyperlink>
          </w:p>
        </w:tc>
      </w:tr>
    </w:tbl>
    <w:p w14:paraId="0F491417" w14:textId="00BDBA1D" w:rsidR="00693110" w:rsidRDefault="00693110" w:rsidP="001766B2">
      <w:pPr>
        <w:pStyle w:val="ListParagraph"/>
        <w:ind w:left="0"/>
      </w:pPr>
    </w:p>
    <w:p w14:paraId="0999A2CF" w14:textId="77777777" w:rsidR="00693110" w:rsidRDefault="00693110">
      <w:pPr>
        <w:spacing w:after="160" w:line="259" w:lineRule="auto"/>
        <w:jc w:val="left"/>
      </w:pPr>
      <w:r>
        <w:br w:type="page"/>
      </w:r>
    </w:p>
    <w:p w14:paraId="3B8C2A56" w14:textId="3FCFCEE6" w:rsidR="007253CF" w:rsidRPr="00DC201B" w:rsidRDefault="003B7EDD" w:rsidP="00B333A7">
      <w:pPr>
        <w:widowControl w:val="0"/>
        <w:numPr>
          <w:ilvl w:val="0"/>
          <w:numId w:val="10"/>
        </w:numPr>
        <w:overflowPunct w:val="0"/>
        <w:autoSpaceDE w:val="0"/>
        <w:autoSpaceDN w:val="0"/>
        <w:adjustRightInd w:val="0"/>
        <w:ind w:hanging="567"/>
        <w:textAlignment w:val="baseline"/>
        <w:rPr>
          <w:b/>
          <w:bCs/>
          <w:i/>
          <w:iCs/>
          <w:color w:val="0000FF"/>
          <w:sz w:val="28"/>
          <w:szCs w:val="28"/>
          <w:u w:val="single"/>
        </w:rPr>
      </w:pPr>
      <w:hyperlink r:id="rId47" w:history="1">
        <w:r w:rsidR="007253CF">
          <w:rPr>
            <w:b/>
            <w:i/>
            <w:color w:val="0000FF"/>
            <w:sz w:val="28"/>
            <w:u w:val="single"/>
          </w:rPr>
          <w:t>Uproszczenie wymogów technicznych i procedur badań pojazdów silnikowych</w:t>
        </w:r>
      </w:hyperlink>
    </w:p>
    <w:p w14:paraId="3A64B049" w14:textId="77777777" w:rsidR="00CF0825" w:rsidRPr="007253CF" w:rsidRDefault="00CF0825" w:rsidP="007253CF">
      <w:pPr>
        <w:tabs>
          <w:tab w:val="center" w:pos="284"/>
        </w:tabs>
        <w:overflowPunct w:val="0"/>
        <w:autoSpaceDE w:val="0"/>
        <w:autoSpaceDN w:val="0"/>
        <w:adjustRightInd w:val="0"/>
        <w:ind w:left="266" w:hanging="266"/>
        <w:textAlignment w:val="baseline"/>
        <w:rPr>
          <w:b/>
        </w:rPr>
      </w:pPr>
    </w:p>
    <w:tbl>
      <w:tblPr>
        <w:tblStyle w:val="TableGrid15"/>
        <w:tblW w:w="4453"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557"/>
        <w:gridCol w:w="5842"/>
      </w:tblGrid>
      <w:tr w:rsidR="007253CF" w:rsidRPr="007253CF" w14:paraId="667615DC" w14:textId="77777777" w:rsidTr="00EF3752">
        <w:trPr>
          <w:trHeight w:val="406"/>
        </w:trPr>
        <w:tc>
          <w:tcPr>
            <w:tcW w:w="1522" w:type="pct"/>
          </w:tcPr>
          <w:p w14:paraId="56758696" w14:textId="77777777" w:rsidR="007253CF" w:rsidRPr="007253CF" w:rsidRDefault="007253CF" w:rsidP="007253CF">
            <w:pPr>
              <w:tabs>
                <w:tab w:val="center" w:pos="284"/>
              </w:tabs>
              <w:overflowPunct w:val="0"/>
              <w:autoSpaceDE w:val="0"/>
              <w:autoSpaceDN w:val="0"/>
              <w:adjustRightInd w:val="0"/>
              <w:ind w:left="266" w:hanging="266"/>
              <w:textAlignment w:val="baseline"/>
              <w:rPr>
                <w:b/>
              </w:rPr>
            </w:pPr>
            <w:r>
              <w:rPr>
                <w:b/>
              </w:rPr>
              <w:t>Sprawozdawca generalny</w:t>
            </w:r>
          </w:p>
          <w:p w14:paraId="75B909BF" w14:textId="77777777" w:rsidR="007253CF" w:rsidRPr="007253CF" w:rsidRDefault="007253CF" w:rsidP="007253CF">
            <w:pPr>
              <w:tabs>
                <w:tab w:val="center" w:pos="284"/>
              </w:tabs>
              <w:overflowPunct w:val="0"/>
              <w:autoSpaceDE w:val="0"/>
              <w:autoSpaceDN w:val="0"/>
              <w:adjustRightInd w:val="0"/>
              <w:ind w:left="266" w:hanging="266"/>
              <w:textAlignment w:val="baseline"/>
              <w:rPr>
                <w:b/>
              </w:rPr>
            </w:pPr>
          </w:p>
        </w:tc>
        <w:tc>
          <w:tcPr>
            <w:tcW w:w="3478" w:type="pct"/>
          </w:tcPr>
          <w:p w14:paraId="56B7DBBF" w14:textId="224136AE" w:rsidR="007253CF" w:rsidRPr="007253CF" w:rsidRDefault="007253CF" w:rsidP="007253CF">
            <w:pPr>
              <w:tabs>
                <w:tab w:val="center" w:pos="0"/>
              </w:tabs>
              <w:overflowPunct w:val="0"/>
              <w:autoSpaceDE w:val="0"/>
              <w:autoSpaceDN w:val="0"/>
              <w:adjustRightInd w:val="0"/>
              <w:ind w:left="266" w:hanging="266"/>
              <w:textAlignment w:val="baseline"/>
            </w:pPr>
            <w:r>
              <w:t>David HAFNER (Grupa Pracowników – AT)</w:t>
            </w:r>
          </w:p>
        </w:tc>
      </w:tr>
      <w:tr w:rsidR="007253CF" w:rsidRPr="007253CF" w14:paraId="0E997936" w14:textId="77777777" w:rsidTr="00EF3752">
        <w:tc>
          <w:tcPr>
            <w:tcW w:w="1522" w:type="pct"/>
          </w:tcPr>
          <w:p w14:paraId="5B319334" w14:textId="77777777" w:rsidR="007253CF" w:rsidRPr="007253CF" w:rsidRDefault="007253CF" w:rsidP="007253CF">
            <w:pPr>
              <w:tabs>
                <w:tab w:val="center" w:pos="284"/>
              </w:tabs>
              <w:overflowPunct w:val="0"/>
              <w:autoSpaceDE w:val="0"/>
              <w:autoSpaceDN w:val="0"/>
              <w:adjustRightInd w:val="0"/>
              <w:ind w:left="266" w:hanging="266"/>
              <w:textAlignment w:val="baseline"/>
              <w:rPr>
                <w:b/>
              </w:rPr>
            </w:pPr>
            <w:r>
              <w:rPr>
                <w:b/>
              </w:rPr>
              <w:t>Dokumenty</w:t>
            </w:r>
          </w:p>
        </w:tc>
        <w:tc>
          <w:tcPr>
            <w:tcW w:w="3478" w:type="pct"/>
          </w:tcPr>
          <w:p w14:paraId="17E91C84" w14:textId="3ADB84FB" w:rsidR="007253CF" w:rsidRPr="007253CF" w:rsidRDefault="007253CF" w:rsidP="007253CF">
            <w:pPr>
              <w:tabs>
                <w:tab w:val="center" w:pos="284"/>
              </w:tabs>
              <w:overflowPunct w:val="0"/>
              <w:autoSpaceDE w:val="0"/>
              <w:autoSpaceDN w:val="0"/>
              <w:adjustRightInd w:val="0"/>
              <w:ind w:left="266" w:hanging="266"/>
              <w:textAlignment w:val="baseline"/>
            </w:pPr>
            <w:r>
              <w:t xml:space="preserve">COM(2025) 993 final </w:t>
            </w:r>
          </w:p>
          <w:p w14:paraId="64F7B9A2" w14:textId="77777777" w:rsidR="007253CF" w:rsidRPr="007253CF" w:rsidRDefault="007253CF" w:rsidP="007253CF">
            <w:pPr>
              <w:tabs>
                <w:tab w:val="center" w:pos="284"/>
              </w:tabs>
              <w:overflowPunct w:val="0"/>
              <w:autoSpaceDE w:val="0"/>
              <w:autoSpaceDN w:val="0"/>
              <w:adjustRightInd w:val="0"/>
              <w:ind w:left="266" w:hanging="266"/>
              <w:textAlignment w:val="baseline"/>
            </w:pPr>
            <w:r>
              <w:t>EESC-2026-00266-00-00-AC</w:t>
            </w:r>
          </w:p>
        </w:tc>
      </w:tr>
    </w:tbl>
    <w:p w14:paraId="30CBBBAC" w14:textId="77777777" w:rsidR="007253CF" w:rsidRPr="007253CF" w:rsidRDefault="007253CF" w:rsidP="007253CF">
      <w:pPr>
        <w:keepNext/>
        <w:keepLines/>
        <w:tabs>
          <w:tab w:val="center" w:pos="284"/>
        </w:tabs>
        <w:overflowPunct w:val="0"/>
        <w:autoSpaceDE w:val="0"/>
        <w:autoSpaceDN w:val="0"/>
        <w:adjustRightInd w:val="0"/>
        <w:ind w:left="266" w:hanging="266"/>
        <w:textAlignment w:val="baseline"/>
        <w:rPr>
          <w:b/>
          <w:lang w:val="pt-PT"/>
        </w:rPr>
      </w:pPr>
    </w:p>
    <w:p w14:paraId="12EB9206" w14:textId="77777777" w:rsidR="007253CF" w:rsidRPr="007253CF" w:rsidRDefault="007253CF" w:rsidP="007253CF">
      <w:pPr>
        <w:keepNext/>
        <w:keepLines/>
        <w:tabs>
          <w:tab w:val="center" w:pos="284"/>
        </w:tabs>
        <w:overflowPunct w:val="0"/>
        <w:autoSpaceDE w:val="0"/>
        <w:autoSpaceDN w:val="0"/>
        <w:adjustRightInd w:val="0"/>
        <w:ind w:left="266" w:hanging="266"/>
        <w:textAlignment w:val="baseline"/>
        <w:rPr>
          <w:b/>
        </w:rPr>
      </w:pPr>
      <w:r>
        <w:rPr>
          <w:b/>
        </w:rPr>
        <w:t>Główne punkty</w:t>
      </w:r>
    </w:p>
    <w:p w14:paraId="724DB02A" w14:textId="77777777" w:rsidR="007253CF" w:rsidRPr="007253CF" w:rsidRDefault="007253CF" w:rsidP="007253CF">
      <w:pPr>
        <w:keepNext/>
        <w:keepLines/>
        <w:tabs>
          <w:tab w:val="center" w:pos="284"/>
        </w:tabs>
        <w:overflowPunct w:val="0"/>
        <w:autoSpaceDE w:val="0"/>
        <w:autoSpaceDN w:val="0"/>
        <w:adjustRightInd w:val="0"/>
        <w:ind w:left="266" w:hanging="266"/>
        <w:textAlignment w:val="baseline"/>
        <w:rPr>
          <w:bCs/>
          <w:lang w:val="en-GB"/>
        </w:rPr>
      </w:pPr>
    </w:p>
    <w:p w14:paraId="296C401B" w14:textId="77777777" w:rsidR="007253CF" w:rsidRPr="007253CF" w:rsidRDefault="007253CF" w:rsidP="007253CF">
      <w:pPr>
        <w:overflowPunct w:val="0"/>
        <w:autoSpaceDE w:val="0"/>
        <w:autoSpaceDN w:val="0"/>
        <w:adjustRightInd w:val="0"/>
        <w:textAlignment w:val="baseline"/>
        <w:rPr>
          <w:bCs/>
          <w:iCs/>
        </w:rPr>
      </w:pPr>
      <w:r>
        <w:t>EKES:</w:t>
      </w:r>
    </w:p>
    <w:p w14:paraId="38E42799" w14:textId="5354CAEB" w:rsidR="007253CF" w:rsidRPr="007253CF" w:rsidRDefault="007253CF" w:rsidP="00B333A7">
      <w:pPr>
        <w:numPr>
          <w:ilvl w:val="0"/>
          <w:numId w:val="58"/>
        </w:numPr>
        <w:overflowPunct w:val="0"/>
        <w:autoSpaceDE w:val="0"/>
        <w:autoSpaceDN w:val="0"/>
        <w:adjustRightInd w:val="0"/>
        <w:spacing w:before="100" w:beforeAutospacing="1" w:after="100" w:afterAutospacing="1"/>
        <w:ind w:left="284" w:hanging="284"/>
        <w:textAlignment w:val="baseline"/>
      </w:pPr>
      <w:r>
        <w:t xml:space="preserve">Akcentuje </w:t>
      </w:r>
      <w:r>
        <w:rPr>
          <w:b/>
        </w:rPr>
        <w:t>strategiczne znaczenie europejskiego sektora motoryzacyjnego</w:t>
      </w:r>
      <w:r>
        <w:t xml:space="preserve"> dla przemysłowych łańcuchów wartości, zatrudnienia i innowacji oraz apeluje o wzmocnienie zdolności produkcyjnych i</w:t>
      </w:r>
      <w:r w:rsidR="00D21A06">
        <w:t> </w:t>
      </w:r>
      <w:r>
        <w:t>wiodącej pozycji technologicznej zgodnie z celami Unii ujętymi w haśle „Made in Europe”.</w:t>
      </w:r>
    </w:p>
    <w:p w14:paraId="23CFDF9E" w14:textId="59670011" w:rsidR="007253CF" w:rsidRPr="007253CF" w:rsidRDefault="007253CF" w:rsidP="00B333A7">
      <w:pPr>
        <w:numPr>
          <w:ilvl w:val="0"/>
          <w:numId w:val="58"/>
        </w:numPr>
        <w:overflowPunct w:val="0"/>
        <w:autoSpaceDE w:val="0"/>
        <w:autoSpaceDN w:val="0"/>
        <w:adjustRightInd w:val="0"/>
        <w:spacing w:before="100" w:beforeAutospacing="1" w:after="100" w:afterAutospacing="1"/>
        <w:ind w:left="284" w:hanging="284"/>
        <w:textAlignment w:val="baseline"/>
      </w:pPr>
      <w:r>
        <w:t xml:space="preserve">Podkreśla, że </w:t>
      </w:r>
      <w:r>
        <w:rPr>
          <w:b/>
        </w:rPr>
        <w:t>uproszczenie przepisów musi pozostać w pełni zgodne z celami klimatycznymi i</w:t>
      </w:r>
      <w:r w:rsidR="00D21A06">
        <w:rPr>
          <w:b/>
        </w:rPr>
        <w:t> </w:t>
      </w:r>
      <w:r>
        <w:rPr>
          <w:b/>
        </w:rPr>
        <w:t>ścieżką dekarbonizacji Unii</w:t>
      </w:r>
      <w:r>
        <w:t xml:space="preserve">. Należy przy tym zadbać o to, by </w:t>
      </w:r>
      <w:r>
        <w:rPr>
          <w:b/>
        </w:rPr>
        <w:t>różnice w technologii napędowej nie stały się uzasadnieniem dla niższych standardów bezpieczeństwa, ochrony zdrowia czy egzekwowania przepisów</w:t>
      </w:r>
      <w:r>
        <w:t>.</w:t>
      </w:r>
    </w:p>
    <w:p w14:paraId="78C26B5D" w14:textId="77777777" w:rsidR="007253CF" w:rsidRPr="007253CF" w:rsidRDefault="007253CF" w:rsidP="00B333A7">
      <w:pPr>
        <w:numPr>
          <w:ilvl w:val="0"/>
          <w:numId w:val="58"/>
        </w:numPr>
        <w:overflowPunct w:val="0"/>
        <w:autoSpaceDE w:val="0"/>
        <w:autoSpaceDN w:val="0"/>
        <w:adjustRightInd w:val="0"/>
        <w:spacing w:before="100" w:beforeAutospacing="1" w:after="100" w:afterAutospacing="1"/>
        <w:ind w:left="284" w:hanging="284"/>
        <w:textAlignment w:val="baseline"/>
      </w:pPr>
      <w:r>
        <w:t xml:space="preserve">Aprobuje </w:t>
      </w:r>
      <w:r>
        <w:rPr>
          <w:b/>
        </w:rPr>
        <w:t>utworzenie podkategorii M1e dla małych pojazdów elektrycznych</w:t>
      </w:r>
      <w:r>
        <w:t xml:space="preserve"> jako środek polityki przemysłowej oraz </w:t>
      </w:r>
      <w:r>
        <w:rPr>
          <w:b/>
        </w:rPr>
        <w:t>wzywa, by przyjąć spójne podejście do porównywalnych kategorii pojazdów, w tym lekkich pojazdów użytkowych</w:t>
      </w:r>
      <w:r>
        <w:t xml:space="preserve"> (N1).</w:t>
      </w:r>
    </w:p>
    <w:p w14:paraId="559DCD1D" w14:textId="77777777" w:rsidR="007253CF" w:rsidRPr="007253CF" w:rsidRDefault="007253CF" w:rsidP="00B333A7">
      <w:pPr>
        <w:numPr>
          <w:ilvl w:val="0"/>
          <w:numId w:val="58"/>
        </w:numPr>
        <w:overflowPunct w:val="0"/>
        <w:autoSpaceDE w:val="0"/>
        <w:autoSpaceDN w:val="0"/>
        <w:adjustRightInd w:val="0"/>
        <w:spacing w:before="100" w:beforeAutospacing="1" w:after="100" w:afterAutospacing="1"/>
        <w:ind w:left="284" w:hanging="284"/>
        <w:textAlignment w:val="baseline"/>
      </w:pPr>
      <w:r>
        <w:t xml:space="preserve">Podkreśla </w:t>
      </w:r>
      <w:r>
        <w:rPr>
          <w:b/>
        </w:rPr>
        <w:t>centralną rolę tachografu cyfrowego</w:t>
      </w:r>
      <w:r>
        <w:t xml:space="preserve"> w zapewnianiu bezpieczeństwa ruchu drogowego, dobrostanu kierowców i egzekwowania przepisów socjalnych. Akcentuje także, że </w:t>
      </w:r>
      <w:r>
        <w:rPr>
          <w:b/>
        </w:rPr>
        <w:t>zwolnienia muszą być proporcjonalne, ograniczone</w:t>
      </w:r>
      <w:r>
        <w:t xml:space="preserve"> i nie mogą narażać na szwank monitorowania pojazdów wykonujących przewozy zarobkowe w imieniu osób trzecich.</w:t>
      </w:r>
    </w:p>
    <w:p w14:paraId="21D2B4F8" w14:textId="00C24C1D" w:rsidR="007253CF" w:rsidRPr="007253CF" w:rsidRDefault="007253CF" w:rsidP="00151443">
      <w:pPr>
        <w:numPr>
          <w:ilvl w:val="0"/>
          <w:numId w:val="58"/>
        </w:numPr>
        <w:overflowPunct w:val="0"/>
        <w:autoSpaceDE w:val="0"/>
        <w:autoSpaceDN w:val="0"/>
        <w:adjustRightInd w:val="0"/>
        <w:ind w:left="284" w:hanging="284"/>
        <w:textAlignment w:val="baseline"/>
      </w:pPr>
      <w:r>
        <w:t xml:space="preserve">Apeluje, by </w:t>
      </w:r>
      <w:r>
        <w:rPr>
          <w:b/>
        </w:rPr>
        <w:t>zadbać o spójność regulacyjną w ramach pakietu motoryzacyjnego</w:t>
      </w:r>
      <w:r>
        <w:t>, w tym o</w:t>
      </w:r>
      <w:r w:rsidR="00D21A06">
        <w:t> </w:t>
      </w:r>
      <w:r>
        <w:t>interoperacyjność między pojazdami, infrastrukturą ładowania i siecią elektroenergetyczną, oraz o</w:t>
      </w:r>
      <w:r w:rsidR="00D21A06">
        <w:t> </w:t>
      </w:r>
      <w:r>
        <w:t>dostosowanie do przepisów dotyczących homologacji typu, do dyrektywy RED III i do rozporządzenia w sprawie baterii, co umożliwi wykorzystywanie ładowania inteligentnego i</w:t>
      </w:r>
      <w:r w:rsidR="00D21A06">
        <w:t> </w:t>
      </w:r>
      <w:r>
        <w:t>dwukierunkowego (V2G).</w:t>
      </w:r>
    </w:p>
    <w:p w14:paraId="2B7542FF" w14:textId="77777777" w:rsidR="007253CF" w:rsidRPr="007253CF" w:rsidRDefault="007253CF" w:rsidP="007253CF">
      <w:pPr>
        <w:overflowPunct w:val="0"/>
        <w:autoSpaceDE w:val="0"/>
        <w:autoSpaceDN w:val="0"/>
        <w:adjustRightInd w:val="0"/>
        <w:textAlignment w:val="baseline"/>
        <w:rPr>
          <w:bCs/>
          <w:iCs/>
          <w:lang w:val="en-GB"/>
        </w:rPr>
      </w:pPr>
    </w:p>
    <w:tbl>
      <w:tblPr>
        <w:tblStyle w:val="TableGrid15"/>
        <w:tblW w:w="3516"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405"/>
        <w:gridCol w:w="5227"/>
      </w:tblGrid>
      <w:tr w:rsidR="007253CF" w:rsidRPr="007253CF" w14:paraId="6CB1874D" w14:textId="77777777" w:rsidTr="00EF3752">
        <w:tc>
          <w:tcPr>
            <w:tcW w:w="1059" w:type="pct"/>
          </w:tcPr>
          <w:p w14:paraId="4C97ED41" w14:textId="77777777" w:rsidR="007253CF" w:rsidRPr="007253CF" w:rsidRDefault="007253CF" w:rsidP="007253CF">
            <w:pPr>
              <w:overflowPunct w:val="0"/>
              <w:autoSpaceDE w:val="0"/>
              <w:autoSpaceDN w:val="0"/>
              <w:adjustRightInd w:val="0"/>
              <w:textAlignment w:val="baseline"/>
              <w:rPr>
                <w:i/>
              </w:rPr>
            </w:pPr>
            <w:r>
              <w:rPr>
                <w:b/>
                <w:i/>
              </w:rPr>
              <w:t>Kontakt</w:t>
            </w:r>
          </w:p>
        </w:tc>
        <w:tc>
          <w:tcPr>
            <w:tcW w:w="3941" w:type="pct"/>
          </w:tcPr>
          <w:p w14:paraId="7B75AE6D" w14:textId="4AD3F9C4" w:rsidR="007253CF" w:rsidRPr="007253CF" w:rsidRDefault="007253CF" w:rsidP="007253CF">
            <w:pPr>
              <w:overflowPunct w:val="0"/>
              <w:autoSpaceDE w:val="0"/>
              <w:autoSpaceDN w:val="0"/>
              <w:adjustRightInd w:val="0"/>
              <w:textAlignment w:val="baseline"/>
              <w:rPr>
                <w:i/>
              </w:rPr>
            </w:pPr>
            <w:r>
              <w:rPr>
                <w:i/>
              </w:rPr>
              <w:t>Silvia Staffa</w:t>
            </w:r>
          </w:p>
        </w:tc>
      </w:tr>
      <w:tr w:rsidR="007253CF" w:rsidRPr="007253CF" w14:paraId="293A9C47" w14:textId="77777777" w:rsidTr="00EF3752">
        <w:tc>
          <w:tcPr>
            <w:tcW w:w="1059" w:type="pct"/>
          </w:tcPr>
          <w:p w14:paraId="71A090FA" w14:textId="77777777" w:rsidR="007253CF" w:rsidRPr="007253CF" w:rsidRDefault="007253CF" w:rsidP="007253CF">
            <w:pPr>
              <w:overflowPunct w:val="0"/>
              <w:autoSpaceDE w:val="0"/>
              <w:autoSpaceDN w:val="0"/>
              <w:adjustRightInd w:val="0"/>
              <w:textAlignment w:val="baseline"/>
              <w:rPr>
                <w:i/>
              </w:rPr>
            </w:pPr>
            <w:r>
              <w:rPr>
                <w:i/>
              </w:rPr>
              <w:t>tel.</w:t>
            </w:r>
          </w:p>
        </w:tc>
        <w:tc>
          <w:tcPr>
            <w:tcW w:w="3941" w:type="pct"/>
          </w:tcPr>
          <w:p w14:paraId="37E6B856" w14:textId="12896DDF" w:rsidR="007253CF" w:rsidRPr="007253CF" w:rsidRDefault="007253CF" w:rsidP="007253CF">
            <w:pPr>
              <w:overflowPunct w:val="0"/>
              <w:autoSpaceDE w:val="0"/>
              <w:autoSpaceDN w:val="0"/>
              <w:adjustRightInd w:val="0"/>
              <w:textAlignment w:val="baseline"/>
              <w:rPr>
                <w:i/>
              </w:rPr>
            </w:pPr>
            <w:r>
              <w:rPr>
                <w:i/>
              </w:rPr>
              <w:t>+32 25468378</w:t>
            </w:r>
          </w:p>
        </w:tc>
      </w:tr>
      <w:tr w:rsidR="007253CF" w:rsidRPr="007253CF" w14:paraId="01B7A07B" w14:textId="77777777" w:rsidTr="00EF3752">
        <w:tc>
          <w:tcPr>
            <w:tcW w:w="1059" w:type="pct"/>
          </w:tcPr>
          <w:p w14:paraId="488A0BE3" w14:textId="77777777" w:rsidR="007253CF" w:rsidRPr="007253CF" w:rsidRDefault="007253CF" w:rsidP="007253CF">
            <w:pPr>
              <w:overflowPunct w:val="0"/>
              <w:autoSpaceDE w:val="0"/>
              <w:autoSpaceDN w:val="0"/>
              <w:adjustRightInd w:val="0"/>
              <w:textAlignment w:val="baseline"/>
              <w:rPr>
                <w:i/>
              </w:rPr>
            </w:pPr>
            <w:r>
              <w:rPr>
                <w:i/>
              </w:rPr>
              <w:t>e-mail</w:t>
            </w:r>
          </w:p>
        </w:tc>
        <w:tc>
          <w:tcPr>
            <w:tcW w:w="3941" w:type="pct"/>
          </w:tcPr>
          <w:p w14:paraId="72F6D0DD" w14:textId="77777777" w:rsidR="007253CF" w:rsidRPr="007253CF" w:rsidRDefault="003B7EDD" w:rsidP="007253CF">
            <w:pPr>
              <w:overflowPunct w:val="0"/>
              <w:autoSpaceDE w:val="0"/>
              <w:autoSpaceDN w:val="0"/>
              <w:adjustRightInd w:val="0"/>
              <w:textAlignment w:val="baseline"/>
              <w:rPr>
                <w:i/>
                <w:iCs/>
              </w:rPr>
            </w:pPr>
            <w:hyperlink r:id="rId48" w:history="1">
              <w:r w:rsidR="007253CF">
                <w:rPr>
                  <w:i/>
                  <w:color w:val="0000FF"/>
                  <w:u w:val="single"/>
                </w:rPr>
                <w:t>Silvia.Staffa@eesc.europa.eu</w:t>
              </w:r>
            </w:hyperlink>
          </w:p>
        </w:tc>
      </w:tr>
    </w:tbl>
    <w:p w14:paraId="42DF0488" w14:textId="77777777" w:rsidR="004D7AC0" w:rsidRDefault="004D7AC0" w:rsidP="001766B2">
      <w:pPr>
        <w:pStyle w:val="ListParagraph"/>
        <w:ind w:left="0"/>
      </w:pPr>
    </w:p>
    <w:p w14:paraId="4982DE1E" w14:textId="77777777" w:rsidR="004D7AC0" w:rsidRDefault="004D7AC0" w:rsidP="001766B2">
      <w:pPr>
        <w:jc w:val="left"/>
      </w:pPr>
      <w:r>
        <w:br w:type="page"/>
      </w:r>
    </w:p>
    <w:p w14:paraId="4982DE1F" w14:textId="77777777" w:rsidR="004D7AC0" w:rsidRDefault="004D7AC0" w:rsidP="001766B2">
      <w:pPr>
        <w:pStyle w:val="Heading1"/>
        <w:rPr>
          <w:b/>
        </w:rPr>
      </w:pPr>
      <w:bookmarkStart w:id="36" w:name="_Toc70322234"/>
      <w:bookmarkStart w:id="37" w:name="_Toc75527084"/>
      <w:bookmarkStart w:id="38" w:name="_Toc226552883"/>
      <w:r>
        <w:rPr>
          <w:b/>
        </w:rPr>
        <w:lastRenderedPageBreak/>
        <w:t>ROLNICTWO, ROZWÓJ WSI I ŚRODOWISKO NATURALNE</w:t>
      </w:r>
      <w:bookmarkEnd w:id="36"/>
      <w:bookmarkEnd w:id="37"/>
      <w:bookmarkEnd w:id="38"/>
    </w:p>
    <w:p w14:paraId="4982DE20" w14:textId="77777777" w:rsidR="004D7AC0" w:rsidRDefault="004D7AC0" w:rsidP="001766B2"/>
    <w:p w14:paraId="31C2054C" w14:textId="2DAABA6E" w:rsidR="001C2923" w:rsidRPr="001C2923" w:rsidRDefault="003B7EDD" w:rsidP="001C2923">
      <w:pPr>
        <w:widowControl w:val="0"/>
        <w:numPr>
          <w:ilvl w:val="0"/>
          <w:numId w:val="10"/>
        </w:numPr>
        <w:overflowPunct w:val="0"/>
        <w:autoSpaceDE w:val="0"/>
        <w:autoSpaceDN w:val="0"/>
        <w:adjustRightInd w:val="0"/>
        <w:ind w:hanging="567"/>
        <w:textAlignment w:val="baseline"/>
        <w:rPr>
          <w:sz w:val="20"/>
          <w:szCs w:val="20"/>
        </w:rPr>
      </w:pPr>
      <w:hyperlink r:id="rId49" w:history="1">
        <w:r w:rsidR="001C2923">
          <w:rPr>
            <w:b/>
            <w:i/>
            <w:color w:val="0000FF"/>
            <w:sz w:val="28"/>
            <w:u w:val="single"/>
          </w:rPr>
          <w:t>GreenData4All – zaktualizowane przepisy dotyczące geoprzestrzennych danych środowiskowych oraz dostępu do informacji dotyczących środowiska</w:t>
        </w:r>
      </w:hyperlink>
    </w:p>
    <w:p w14:paraId="52731C5C" w14:textId="77777777" w:rsidR="000D682C" w:rsidRPr="001C2923" w:rsidRDefault="000D682C" w:rsidP="001C2923">
      <w:pPr>
        <w:tabs>
          <w:tab w:val="center" w:pos="284"/>
        </w:tabs>
        <w:overflowPunct w:val="0"/>
        <w:autoSpaceDE w:val="0"/>
        <w:autoSpaceDN w:val="0"/>
        <w:adjustRightInd w:val="0"/>
        <w:ind w:left="266" w:hanging="266"/>
        <w:textAlignment w:val="baseline"/>
        <w:rPr>
          <w:b/>
          <w:lang w:val="en-GB"/>
        </w:rPr>
      </w:pPr>
    </w:p>
    <w:tbl>
      <w:tblPr>
        <w:tblStyle w:val="TableGrid16"/>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31"/>
        <w:gridCol w:w="7400"/>
      </w:tblGrid>
      <w:tr w:rsidR="001C2923" w:rsidRPr="001C2923" w14:paraId="038F5298" w14:textId="77777777" w:rsidTr="00EF3752">
        <w:tc>
          <w:tcPr>
            <w:tcW w:w="1077" w:type="pct"/>
          </w:tcPr>
          <w:p w14:paraId="11F65202" w14:textId="77777777" w:rsidR="001C2923" w:rsidRPr="001C2923" w:rsidRDefault="001C2923" w:rsidP="001C2923">
            <w:pPr>
              <w:tabs>
                <w:tab w:val="center" w:pos="284"/>
              </w:tabs>
              <w:overflowPunct w:val="0"/>
              <w:autoSpaceDE w:val="0"/>
              <w:autoSpaceDN w:val="0"/>
              <w:adjustRightInd w:val="0"/>
              <w:ind w:left="266" w:hanging="266"/>
              <w:textAlignment w:val="baseline"/>
              <w:rPr>
                <w:b/>
              </w:rPr>
            </w:pPr>
            <w:r>
              <w:rPr>
                <w:b/>
              </w:rPr>
              <w:t>Sprawozdawczyni</w:t>
            </w:r>
          </w:p>
        </w:tc>
        <w:tc>
          <w:tcPr>
            <w:tcW w:w="3923" w:type="pct"/>
          </w:tcPr>
          <w:p w14:paraId="68A94BF3" w14:textId="77777777" w:rsidR="001C2923" w:rsidRDefault="001C2923" w:rsidP="001C2923">
            <w:pPr>
              <w:tabs>
                <w:tab w:val="center" w:pos="284"/>
              </w:tabs>
              <w:overflowPunct w:val="0"/>
              <w:autoSpaceDE w:val="0"/>
              <w:autoSpaceDN w:val="0"/>
              <w:adjustRightInd w:val="0"/>
              <w:ind w:left="266" w:right="-3091" w:hanging="266"/>
              <w:textAlignment w:val="baseline"/>
            </w:pPr>
            <w:r>
              <w:t>Anna SCHOEMAKER (Grupa Organizacji Społeczeństwa Obywatelskiego – NL)</w:t>
            </w:r>
          </w:p>
          <w:p w14:paraId="31B4E3AE" w14:textId="0EC353F2" w:rsidR="00496049" w:rsidRPr="002517AA" w:rsidRDefault="00496049" w:rsidP="001C2923">
            <w:pPr>
              <w:tabs>
                <w:tab w:val="center" w:pos="284"/>
              </w:tabs>
              <w:overflowPunct w:val="0"/>
              <w:autoSpaceDE w:val="0"/>
              <w:autoSpaceDN w:val="0"/>
              <w:adjustRightInd w:val="0"/>
              <w:ind w:left="266" w:right="-3091" w:hanging="266"/>
              <w:textAlignment w:val="baseline"/>
            </w:pPr>
          </w:p>
        </w:tc>
      </w:tr>
      <w:tr w:rsidR="001C2923" w:rsidRPr="001C2923" w14:paraId="0066589D" w14:textId="77777777" w:rsidTr="00EF3752">
        <w:tc>
          <w:tcPr>
            <w:tcW w:w="1077" w:type="pct"/>
          </w:tcPr>
          <w:p w14:paraId="2C605687" w14:textId="77777777" w:rsidR="001C2923" w:rsidRPr="001C2923" w:rsidRDefault="001C2923" w:rsidP="001C2923">
            <w:pPr>
              <w:tabs>
                <w:tab w:val="center" w:pos="284"/>
              </w:tabs>
              <w:overflowPunct w:val="0"/>
              <w:autoSpaceDE w:val="0"/>
              <w:autoSpaceDN w:val="0"/>
              <w:adjustRightInd w:val="0"/>
              <w:ind w:left="266" w:hanging="266"/>
              <w:textAlignment w:val="baseline"/>
              <w:rPr>
                <w:b/>
              </w:rPr>
            </w:pPr>
            <w:r>
              <w:rPr>
                <w:b/>
              </w:rPr>
              <w:t>Dokumenty</w:t>
            </w:r>
          </w:p>
        </w:tc>
        <w:tc>
          <w:tcPr>
            <w:tcW w:w="3923" w:type="pct"/>
          </w:tcPr>
          <w:p w14:paraId="76F19974" w14:textId="0069AEE0" w:rsidR="004501BC" w:rsidRDefault="004501BC" w:rsidP="001C2923">
            <w:pPr>
              <w:tabs>
                <w:tab w:val="center" w:pos="284"/>
              </w:tabs>
              <w:overflowPunct w:val="0"/>
              <w:autoSpaceDE w:val="0"/>
              <w:autoSpaceDN w:val="0"/>
              <w:adjustRightInd w:val="0"/>
              <w:ind w:left="266" w:right="-3091" w:hanging="266"/>
              <w:textAlignment w:val="baseline"/>
            </w:pPr>
            <w:r>
              <w:t>COM(2025) 985 final</w:t>
            </w:r>
          </w:p>
          <w:p w14:paraId="06E4538F" w14:textId="09BEEA6D" w:rsidR="001C2923" w:rsidRPr="001C2923" w:rsidRDefault="001C2923" w:rsidP="001C2923">
            <w:pPr>
              <w:tabs>
                <w:tab w:val="center" w:pos="284"/>
              </w:tabs>
              <w:overflowPunct w:val="0"/>
              <w:autoSpaceDE w:val="0"/>
              <w:autoSpaceDN w:val="0"/>
              <w:adjustRightInd w:val="0"/>
              <w:ind w:left="266" w:right="-3091" w:hanging="266"/>
              <w:textAlignment w:val="baseline"/>
            </w:pPr>
            <w:r>
              <w:t>EESC-2025-04350-00-00-AC</w:t>
            </w:r>
          </w:p>
        </w:tc>
      </w:tr>
    </w:tbl>
    <w:p w14:paraId="71623355" w14:textId="77777777" w:rsidR="001C2923" w:rsidRPr="001C2923" w:rsidRDefault="001C2923" w:rsidP="001C2923">
      <w:pPr>
        <w:tabs>
          <w:tab w:val="center" w:pos="284"/>
        </w:tabs>
        <w:overflowPunct w:val="0"/>
        <w:autoSpaceDE w:val="0"/>
        <w:autoSpaceDN w:val="0"/>
        <w:adjustRightInd w:val="0"/>
        <w:ind w:left="266" w:hanging="266"/>
        <w:textAlignment w:val="baseline"/>
        <w:rPr>
          <w:b/>
          <w:lang w:val="en-GB"/>
        </w:rPr>
      </w:pPr>
    </w:p>
    <w:p w14:paraId="5F583BD7" w14:textId="77777777" w:rsidR="001C2923" w:rsidRPr="001C2923" w:rsidRDefault="001C2923" w:rsidP="001C2923">
      <w:pPr>
        <w:keepNext/>
        <w:keepLines/>
        <w:tabs>
          <w:tab w:val="center" w:pos="284"/>
        </w:tabs>
        <w:overflowPunct w:val="0"/>
        <w:autoSpaceDE w:val="0"/>
        <w:autoSpaceDN w:val="0"/>
        <w:adjustRightInd w:val="0"/>
        <w:ind w:left="266" w:hanging="266"/>
        <w:textAlignment w:val="baseline"/>
        <w:rPr>
          <w:b/>
        </w:rPr>
      </w:pPr>
      <w:r>
        <w:rPr>
          <w:b/>
        </w:rPr>
        <w:t>Główne punkty</w:t>
      </w:r>
    </w:p>
    <w:p w14:paraId="56FC87FD" w14:textId="77777777" w:rsidR="001C2923" w:rsidRPr="001C2923" w:rsidRDefault="001C2923" w:rsidP="001C2923">
      <w:pPr>
        <w:keepNext/>
        <w:keepLines/>
        <w:tabs>
          <w:tab w:val="center" w:pos="284"/>
        </w:tabs>
        <w:overflowPunct w:val="0"/>
        <w:autoSpaceDE w:val="0"/>
        <w:autoSpaceDN w:val="0"/>
        <w:adjustRightInd w:val="0"/>
        <w:ind w:left="266" w:hanging="266"/>
        <w:textAlignment w:val="baseline"/>
        <w:rPr>
          <w:b/>
          <w:lang w:val="en-GB"/>
        </w:rPr>
      </w:pPr>
    </w:p>
    <w:p w14:paraId="30F9C96E" w14:textId="77777777" w:rsidR="001C2923" w:rsidRDefault="001C2923" w:rsidP="001C2923">
      <w:pPr>
        <w:overflowPunct w:val="0"/>
        <w:autoSpaceDE w:val="0"/>
        <w:autoSpaceDN w:val="0"/>
        <w:adjustRightInd w:val="0"/>
        <w:textAlignment w:val="baseline"/>
        <w:rPr>
          <w:szCs w:val="20"/>
        </w:rPr>
      </w:pPr>
      <w:r>
        <w:t>EKES:</w:t>
      </w:r>
    </w:p>
    <w:p w14:paraId="79B1569A" w14:textId="34070B6A" w:rsidR="001C2923" w:rsidRPr="00496049" w:rsidRDefault="001C2923" w:rsidP="00B333A7">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39" w:name="_Toc225158891"/>
      <w:r>
        <w:t>Z zadowoleniem przyjmuje przegląd dyrektywy 2007/2/WE (INSPIRE) oraz proponowane zmiany mające na celu uproszczenie obowiązków, usunięcie nieaktualnych przepisów, ograniczenie powielania działań i modernizację zarządzania, przy jednoczesnym zachowaniu spójnej i</w:t>
      </w:r>
      <w:r w:rsidR="00D21A06">
        <w:t> </w:t>
      </w:r>
      <w:r>
        <w:t>zharmonizowanej europejskiej infrastruktury informacji przestrzennej.</w:t>
      </w:r>
      <w:bookmarkEnd w:id="39"/>
    </w:p>
    <w:p w14:paraId="23544364" w14:textId="3CA9B20E" w:rsidR="001C2923" w:rsidRPr="00B333A7" w:rsidRDefault="001C2923" w:rsidP="00B333A7">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40" w:name="_Toc225158892"/>
      <w:r>
        <w:t>Popiera dostosowanie zmienionych ram INSPIRE do dyrektywy (UE) 2019/1024 w sprawie otwartych danych i ponownego wykorzystywania informacji sektora publicznego oraz z</w:t>
      </w:r>
      <w:r w:rsidR="00D21A06">
        <w:t> </w:t>
      </w:r>
      <w:r>
        <w:t>zadowoleniem przyjmuje usunięcie pokrywających się przepisów odzwierciedlających ewolucję w</w:t>
      </w:r>
      <w:r w:rsidR="00D21A06">
        <w:t> </w:t>
      </w:r>
      <w:r>
        <w:t>kierunku jednolitego europejskiego ekosystemu danych.</w:t>
      </w:r>
      <w:bookmarkEnd w:id="40"/>
    </w:p>
    <w:p w14:paraId="72AA071A" w14:textId="5DBE3273" w:rsidR="001C2923" w:rsidRPr="00496049" w:rsidRDefault="001C2923" w:rsidP="00B333A7">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41" w:name="_Toc225158893"/>
      <w:r>
        <w:t>Przypomina, że dane, których dotyczy inicjatywa GreenData4All, mają charakter transgraniczny i</w:t>
      </w:r>
      <w:r w:rsidR="00D21A06">
        <w:t> </w:t>
      </w:r>
      <w:r>
        <w:t>międzysektorowy oraz stanowią strategiczny zasób publiczny dla państw członkowskich i polityki Unii.</w:t>
      </w:r>
      <w:bookmarkEnd w:id="41"/>
    </w:p>
    <w:p w14:paraId="7FDF5DFD" w14:textId="444C0A12" w:rsidR="001C2923" w:rsidRPr="003165E1" w:rsidRDefault="001C2923" w:rsidP="00B333A7">
      <w:pPr>
        <w:numPr>
          <w:ilvl w:val="0"/>
          <w:numId w:val="65"/>
        </w:numPr>
        <w:overflowPunct w:val="0"/>
        <w:autoSpaceDE w:val="0"/>
        <w:autoSpaceDN w:val="0"/>
        <w:adjustRightInd w:val="0"/>
        <w:spacing w:before="100" w:beforeAutospacing="1" w:after="100" w:afterAutospacing="1"/>
        <w:ind w:left="284" w:hanging="284"/>
        <w:textAlignment w:val="baseline"/>
      </w:pPr>
      <w:bookmarkStart w:id="42" w:name="_Toc225158894"/>
      <w:r>
        <w:t>Opowiada się za wyraźnym odniesieniem do partnerów społecznych i organizacji społeczeństwa obywatelskiego w art. 18 dyrektywy 2007/2/WE, aby uniknąć rozbieżnych interpretacji i</w:t>
      </w:r>
      <w:r w:rsidR="00D21A06">
        <w:t> </w:t>
      </w:r>
      <w:r>
        <w:t>uznaniowego stosowania na szczeblu państw członkowskich.</w:t>
      </w:r>
      <w:bookmarkEnd w:id="42"/>
    </w:p>
    <w:p w14:paraId="3725A254" w14:textId="77777777" w:rsidR="001C2923" w:rsidRPr="003165E1" w:rsidRDefault="001C2923" w:rsidP="00B333A7">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43" w:name="_Toc225158895"/>
      <w:r>
        <w:t>Podkreśla, że oczekuje się, iż uproszczenie i modernizacja ram INSPIRE przyniosą roczne oszczędności kosztów w wysokości około 12 mln EUR, zmniejszając tym samym koszty przestrzegania przepisów ponoszone przez organy publiczne i ułatwiając dostęp do zbiorów danych geoprzestrzennych o wysokiej wartości zarówno użytkownikom publicznym, jak i prywatnym.</w:t>
      </w:r>
      <w:bookmarkEnd w:id="43"/>
    </w:p>
    <w:p w14:paraId="39D14E40" w14:textId="77777777" w:rsidR="001C2923" w:rsidRPr="003165E1" w:rsidRDefault="001C2923" w:rsidP="00B333A7">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44" w:name="_Toc225158896"/>
      <w:r>
        <w:t>EKES zaleca jednak zadbanie o to, by państwa członkowskie miały dostęp do odpowiedniego sprzętu i oprogramowania, tak aby mogły stosować te same normy i procedury techniczne, a tym samym aby mogły zapewnić interoperacyjność danych.</w:t>
      </w:r>
      <w:bookmarkEnd w:id="44"/>
    </w:p>
    <w:p w14:paraId="2DB3D002" w14:textId="77777777" w:rsidR="001C2923" w:rsidRPr="003165E1" w:rsidRDefault="001C2923" w:rsidP="00B333A7">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45" w:name="_Toc225158897"/>
      <w:r>
        <w:t>Podkreśla, że zasada sprawiedliwości międzypokoleniowej ma znaczenie w gromadzeniu, przetwarzaniu i publikacji danych przestrzennych, ponieważ są one wykorzystywane do podejmowania decyzji politycznych o trwałym wpływie na środowisko i społeczeństwo.</w:t>
      </w:r>
      <w:bookmarkEnd w:id="45"/>
    </w:p>
    <w:p w14:paraId="663F9FA3" w14:textId="77777777" w:rsidR="001C2923" w:rsidRDefault="001C2923" w:rsidP="003165E1">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46" w:name="_Toc225158898"/>
      <w:r>
        <w:t>Zwraca uwagę, że sprawiedliwość międzypokoleniowa obejmuje unikanie szkód dla środowiska, przeciwdziałanie konsekwencjom społecznym – w tym wykluczeniu w „białych plamach” – oraz uwzględnianie potencjalnych negatywnych skutków AI, przy zapewnieniu, aby infrastruktura danych przestrzennych pozostała dostępna i korzystna zarówno dla obecnych, jak i przyszłych pokoleń.</w:t>
      </w:r>
      <w:bookmarkEnd w:id="46"/>
    </w:p>
    <w:p w14:paraId="70583662" w14:textId="77777777" w:rsidR="001C2923" w:rsidRPr="00496049" w:rsidRDefault="001C2923" w:rsidP="00151443">
      <w:pPr>
        <w:numPr>
          <w:ilvl w:val="0"/>
          <w:numId w:val="65"/>
        </w:numPr>
        <w:overflowPunct w:val="0"/>
        <w:autoSpaceDE w:val="0"/>
        <w:autoSpaceDN w:val="0"/>
        <w:adjustRightInd w:val="0"/>
        <w:ind w:left="284" w:hanging="284"/>
        <w:textAlignment w:val="baseline"/>
        <w:rPr>
          <w:szCs w:val="20"/>
        </w:rPr>
      </w:pPr>
      <w:bookmarkStart w:id="47" w:name="_Toc225158899"/>
      <w:r>
        <w:lastRenderedPageBreak/>
        <w:t>Zdecydowanie zaleca, aby wdrażaniu zmienionych ram INSPIRE towarzyszyły wzmożone wysiłki na rzecz zapewnienia gromadzenia, przechowywania, przetwarzania i ochrony europejskich danych przestrzennych w Unii, w ramach europejskiej jurysdykcji prawnej.</w:t>
      </w:r>
      <w:bookmarkEnd w:id="47"/>
      <w:r>
        <w:t xml:space="preserve"> </w:t>
      </w:r>
    </w:p>
    <w:p w14:paraId="032B432B" w14:textId="77777777" w:rsidR="001C2923" w:rsidRPr="001C2923" w:rsidRDefault="001C2923" w:rsidP="001C2923">
      <w:pPr>
        <w:widowControl w:val="0"/>
        <w:overflowPunct w:val="0"/>
        <w:autoSpaceDE w:val="0"/>
        <w:autoSpaceDN w:val="0"/>
        <w:adjustRightInd w:val="0"/>
        <w:ind w:left="709"/>
        <w:textAlignment w:val="baseline"/>
        <w:rPr>
          <w:szCs w:val="20"/>
          <w:lang w:val="en-GB"/>
        </w:rPr>
      </w:pPr>
    </w:p>
    <w:tbl>
      <w:tblPr>
        <w:tblStyle w:val="TableGrid16"/>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31"/>
        <w:gridCol w:w="7400"/>
      </w:tblGrid>
      <w:tr w:rsidR="001C2923" w:rsidRPr="001C2923" w14:paraId="1D8AB4BA" w14:textId="77777777" w:rsidTr="00EF3752">
        <w:tc>
          <w:tcPr>
            <w:tcW w:w="1077" w:type="pct"/>
          </w:tcPr>
          <w:p w14:paraId="2DBC7BF3" w14:textId="77777777" w:rsidR="001C2923" w:rsidRPr="001C2923" w:rsidRDefault="001C2923" w:rsidP="001C2923">
            <w:pPr>
              <w:overflowPunct w:val="0"/>
              <w:autoSpaceDE w:val="0"/>
              <w:autoSpaceDN w:val="0"/>
              <w:adjustRightInd w:val="0"/>
              <w:textAlignment w:val="baseline"/>
              <w:rPr>
                <w:i/>
              </w:rPr>
            </w:pPr>
            <w:r>
              <w:rPr>
                <w:b/>
                <w:i/>
              </w:rPr>
              <w:t>Kontakt</w:t>
            </w:r>
          </w:p>
        </w:tc>
        <w:tc>
          <w:tcPr>
            <w:tcW w:w="3923" w:type="pct"/>
          </w:tcPr>
          <w:p w14:paraId="32EBDD04" w14:textId="30701CF2" w:rsidR="001C2923" w:rsidRPr="001C2923" w:rsidRDefault="001C2923" w:rsidP="001C2923">
            <w:pPr>
              <w:overflowPunct w:val="0"/>
              <w:autoSpaceDE w:val="0"/>
              <w:autoSpaceDN w:val="0"/>
              <w:adjustRightInd w:val="0"/>
              <w:textAlignment w:val="baseline"/>
              <w:rPr>
                <w:i/>
              </w:rPr>
            </w:pPr>
            <w:r>
              <w:rPr>
                <w:i/>
              </w:rPr>
              <w:t>Alejandra Molina Saavedra</w:t>
            </w:r>
          </w:p>
        </w:tc>
      </w:tr>
      <w:tr w:rsidR="001C2923" w:rsidRPr="001C2923" w14:paraId="35B2DC96" w14:textId="77777777" w:rsidTr="00EF3752">
        <w:tc>
          <w:tcPr>
            <w:tcW w:w="1077" w:type="pct"/>
          </w:tcPr>
          <w:p w14:paraId="6D4407FA" w14:textId="77777777" w:rsidR="001C2923" w:rsidRPr="001C2923" w:rsidRDefault="001C2923" w:rsidP="001C2923">
            <w:pPr>
              <w:overflowPunct w:val="0"/>
              <w:autoSpaceDE w:val="0"/>
              <w:autoSpaceDN w:val="0"/>
              <w:adjustRightInd w:val="0"/>
              <w:textAlignment w:val="baseline"/>
              <w:rPr>
                <w:i/>
              </w:rPr>
            </w:pPr>
            <w:r>
              <w:rPr>
                <w:i/>
              </w:rPr>
              <w:t>tel.</w:t>
            </w:r>
          </w:p>
        </w:tc>
        <w:tc>
          <w:tcPr>
            <w:tcW w:w="3923" w:type="pct"/>
          </w:tcPr>
          <w:p w14:paraId="65F2FBCD" w14:textId="481D97EC" w:rsidR="001C2923" w:rsidRPr="001C2923" w:rsidRDefault="001C2923" w:rsidP="001C2923">
            <w:pPr>
              <w:overflowPunct w:val="0"/>
              <w:autoSpaceDE w:val="0"/>
              <w:autoSpaceDN w:val="0"/>
              <w:adjustRightInd w:val="0"/>
              <w:textAlignment w:val="baseline"/>
              <w:rPr>
                <w:i/>
              </w:rPr>
            </w:pPr>
            <w:r>
              <w:rPr>
                <w:i/>
              </w:rPr>
              <w:t>+32 25468249</w:t>
            </w:r>
          </w:p>
        </w:tc>
      </w:tr>
      <w:tr w:rsidR="001C2923" w:rsidRPr="001C2923" w14:paraId="4F238BF8" w14:textId="77777777" w:rsidTr="00EF3752">
        <w:tc>
          <w:tcPr>
            <w:tcW w:w="1077" w:type="pct"/>
          </w:tcPr>
          <w:p w14:paraId="29C53CA9" w14:textId="77777777" w:rsidR="001C2923" w:rsidRPr="001C2923" w:rsidRDefault="001C2923" w:rsidP="001C2923">
            <w:pPr>
              <w:overflowPunct w:val="0"/>
              <w:autoSpaceDE w:val="0"/>
              <w:autoSpaceDN w:val="0"/>
              <w:adjustRightInd w:val="0"/>
              <w:textAlignment w:val="baseline"/>
              <w:rPr>
                <w:i/>
              </w:rPr>
            </w:pPr>
            <w:r>
              <w:rPr>
                <w:i/>
              </w:rPr>
              <w:t>e-mail</w:t>
            </w:r>
          </w:p>
        </w:tc>
        <w:tc>
          <w:tcPr>
            <w:tcW w:w="3923" w:type="pct"/>
          </w:tcPr>
          <w:p w14:paraId="0EB4F4E4" w14:textId="77777777" w:rsidR="001C2923" w:rsidRPr="001C2923" w:rsidRDefault="003B7EDD" w:rsidP="001C2923">
            <w:pPr>
              <w:overflowPunct w:val="0"/>
              <w:autoSpaceDE w:val="0"/>
              <w:autoSpaceDN w:val="0"/>
              <w:adjustRightInd w:val="0"/>
              <w:textAlignment w:val="baseline"/>
              <w:rPr>
                <w:i/>
              </w:rPr>
            </w:pPr>
            <w:hyperlink r:id="rId50" w:history="1">
              <w:r w:rsidR="001C2923">
                <w:rPr>
                  <w:i/>
                  <w:color w:val="0000FF"/>
                  <w:u w:val="single"/>
                </w:rPr>
                <w:t>Alejandra.Molinasaavedra@eesc.europa.eu</w:t>
              </w:r>
            </w:hyperlink>
            <w:r w:rsidR="001C2923">
              <w:rPr>
                <w:i/>
              </w:rPr>
              <w:t xml:space="preserve"> </w:t>
            </w:r>
          </w:p>
        </w:tc>
      </w:tr>
    </w:tbl>
    <w:p w14:paraId="0AB0D1D5" w14:textId="37FE891A" w:rsidR="007771E9" w:rsidRDefault="007771E9" w:rsidP="001766B2">
      <w:pPr>
        <w:jc w:val="left"/>
      </w:pPr>
    </w:p>
    <w:p w14:paraId="3ADE7A05" w14:textId="77777777" w:rsidR="007771E9" w:rsidRDefault="007771E9">
      <w:pPr>
        <w:spacing w:after="160" w:line="259" w:lineRule="auto"/>
        <w:jc w:val="left"/>
      </w:pPr>
      <w:r>
        <w:br w:type="page"/>
      </w:r>
    </w:p>
    <w:p w14:paraId="28371126" w14:textId="476BEA90" w:rsidR="007771E9" w:rsidRPr="007771E9" w:rsidRDefault="003B7EDD" w:rsidP="007771E9">
      <w:pPr>
        <w:widowControl w:val="0"/>
        <w:numPr>
          <w:ilvl w:val="0"/>
          <w:numId w:val="10"/>
        </w:numPr>
        <w:overflowPunct w:val="0"/>
        <w:autoSpaceDE w:val="0"/>
        <w:autoSpaceDN w:val="0"/>
        <w:adjustRightInd w:val="0"/>
        <w:ind w:hanging="567"/>
        <w:textAlignment w:val="baseline"/>
        <w:rPr>
          <w:sz w:val="20"/>
          <w:szCs w:val="20"/>
        </w:rPr>
      </w:pPr>
      <w:hyperlink r:id="rId51" w:history="1">
        <w:r w:rsidR="007771E9">
          <w:rPr>
            <w:b/>
            <w:i/>
            <w:color w:val="0000FF"/>
            <w:sz w:val="28"/>
            <w:u w:val="single"/>
          </w:rPr>
          <w:t>Przepisy dotyczące produkcji ekologicznej – ukierunkowana zmiana rozporządzenia 2018/848</w:t>
        </w:r>
      </w:hyperlink>
    </w:p>
    <w:p w14:paraId="605AA62F" w14:textId="77777777" w:rsidR="000D682C" w:rsidRPr="007771E9" w:rsidRDefault="000D682C" w:rsidP="007771E9">
      <w:pPr>
        <w:tabs>
          <w:tab w:val="center" w:pos="284"/>
        </w:tabs>
        <w:overflowPunct w:val="0"/>
        <w:autoSpaceDE w:val="0"/>
        <w:autoSpaceDN w:val="0"/>
        <w:adjustRightInd w:val="0"/>
        <w:ind w:left="266" w:hanging="266"/>
        <w:textAlignment w:val="baseline"/>
        <w:rPr>
          <w:b/>
          <w:lang w:val="en-GB"/>
        </w:rPr>
      </w:pPr>
    </w:p>
    <w:tbl>
      <w:tblPr>
        <w:tblStyle w:val="TableGrid17"/>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31"/>
        <w:gridCol w:w="7400"/>
      </w:tblGrid>
      <w:tr w:rsidR="007771E9" w:rsidRPr="007771E9" w14:paraId="4C98F77C" w14:textId="77777777" w:rsidTr="00EF3752">
        <w:tc>
          <w:tcPr>
            <w:tcW w:w="1077" w:type="pct"/>
          </w:tcPr>
          <w:p w14:paraId="191FBCB5" w14:textId="77777777" w:rsidR="007771E9" w:rsidRPr="007771E9" w:rsidRDefault="007771E9" w:rsidP="007771E9">
            <w:pPr>
              <w:tabs>
                <w:tab w:val="center" w:pos="284"/>
              </w:tabs>
              <w:overflowPunct w:val="0"/>
              <w:autoSpaceDE w:val="0"/>
              <w:autoSpaceDN w:val="0"/>
              <w:adjustRightInd w:val="0"/>
              <w:ind w:left="266" w:hanging="266"/>
              <w:textAlignment w:val="baseline"/>
              <w:rPr>
                <w:b/>
              </w:rPr>
            </w:pPr>
            <w:r>
              <w:rPr>
                <w:b/>
              </w:rPr>
              <w:t>Sprawozdawca</w:t>
            </w:r>
          </w:p>
        </w:tc>
        <w:tc>
          <w:tcPr>
            <w:tcW w:w="3923" w:type="pct"/>
          </w:tcPr>
          <w:p w14:paraId="6133E35F" w14:textId="03479400" w:rsidR="007771E9" w:rsidRDefault="007771E9" w:rsidP="007771E9">
            <w:pPr>
              <w:tabs>
                <w:tab w:val="center" w:pos="284"/>
              </w:tabs>
              <w:overflowPunct w:val="0"/>
              <w:autoSpaceDE w:val="0"/>
              <w:autoSpaceDN w:val="0"/>
              <w:adjustRightInd w:val="0"/>
              <w:ind w:left="266" w:right="-3091" w:hanging="266"/>
              <w:textAlignment w:val="baseline"/>
            </w:pPr>
            <w:r>
              <w:t>Andreas THURNER (Grupa Organizacji Społeczeństwa Obywatelskiego – DE)</w:t>
            </w:r>
          </w:p>
          <w:p w14:paraId="28AFFA73" w14:textId="77777777" w:rsidR="0024312E" w:rsidRDefault="0024312E" w:rsidP="007771E9">
            <w:pPr>
              <w:tabs>
                <w:tab w:val="center" w:pos="284"/>
              </w:tabs>
              <w:overflowPunct w:val="0"/>
              <w:autoSpaceDE w:val="0"/>
              <w:autoSpaceDN w:val="0"/>
              <w:adjustRightInd w:val="0"/>
              <w:ind w:left="266" w:right="-3091" w:hanging="266"/>
              <w:textAlignment w:val="baseline"/>
            </w:pPr>
          </w:p>
          <w:p w14:paraId="719718A2" w14:textId="3BC4FA5E" w:rsidR="0024312E" w:rsidRPr="007771E9" w:rsidRDefault="0024312E" w:rsidP="007771E9">
            <w:pPr>
              <w:tabs>
                <w:tab w:val="center" w:pos="284"/>
              </w:tabs>
              <w:overflowPunct w:val="0"/>
              <w:autoSpaceDE w:val="0"/>
              <w:autoSpaceDN w:val="0"/>
              <w:adjustRightInd w:val="0"/>
              <w:ind w:left="266" w:right="-3091" w:hanging="266"/>
              <w:textAlignment w:val="baseline"/>
            </w:pPr>
          </w:p>
        </w:tc>
      </w:tr>
      <w:tr w:rsidR="007771E9" w:rsidRPr="007771E9" w14:paraId="4C68562D" w14:textId="77777777" w:rsidTr="00EF3752">
        <w:tc>
          <w:tcPr>
            <w:tcW w:w="1077" w:type="pct"/>
          </w:tcPr>
          <w:p w14:paraId="235B3AF9" w14:textId="51E68A91" w:rsidR="007771E9" w:rsidRPr="007771E9" w:rsidRDefault="007771E9" w:rsidP="007771E9">
            <w:pPr>
              <w:tabs>
                <w:tab w:val="center" w:pos="284"/>
              </w:tabs>
              <w:overflowPunct w:val="0"/>
              <w:autoSpaceDE w:val="0"/>
              <w:autoSpaceDN w:val="0"/>
              <w:adjustRightInd w:val="0"/>
              <w:ind w:left="266" w:hanging="266"/>
              <w:textAlignment w:val="baseline"/>
              <w:rPr>
                <w:b/>
              </w:rPr>
            </w:pPr>
            <w:r>
              <w:rPr>
                <w:b/>
              </w:rPr>
              <w:t>Dokumenty</w:t>
            </w:r>
          </w:p>
        </w:tc>
        <w:tc>
          <w:tcPr>
            <w:tcW w:w="3923" w:type="pct"/>
          </w:tcPr>
          <w:p w14:paraId="3B11A6E0" w14:textId="3F980FA5" w:rsidR="00CE5A9C" w:rsidRDefault="00CE5A9C" w:rsidP="007771E9">
            <w:pPr>
              <w:tabs>
                <w:tab w:val="center" w:pos="284"/>
              </w:tabs>
              <w:overflowPunct w:val="0"/>
              <w:autoSpaceDE w:val="0"/>
              <w:autoSpaceDN w:val="0"/>
              <w:adjustRightInd w:val="0"/>
              <w:ind w:left="266" w:right="-3091" w:hanging="266"/>
              <w:textAlignment w:val="baseline"/>
            </w:pPr>
            <w:r>
              <w:t>COM(2025) 780 final</w:t>
            </w:r>
          </w:p>
          <w:p w14:paraId="7DF21DA6" w14:textId="1AC60DF1" w:rsidR="007771E9" w:rsidRPr="007771E9" w:rsidRDefault="007771E9" w:rsidP="007771E9">
            <w:pPr>
              <w:tabs>
                <w:tab w:val="center" w:pos="284"/>
              </w:tabs>
              <w:overflowPunct w:val="0"/>
              <w:autoSpaceDE w:val="0"/>
              <w:autoSpaceDN w:val="0"/>
              <w:adjustRightInd w:val="0"/>
              <w:ind w:left="266" w:right="-3091" w:hanging="266"/>
              <w:textAlignment w:val="baseline"/>
            </w:pPr>
            <w:r>
              <w:t>EESC-2025-04393-00-00-AC-TRA</w:t>
            </w:r>
          </w:p>
        </w:tc>
      </w:tr>
    </w:tbl>
    <w:p w14:paraId="59BED357" w14:textId="77777777" w:rsidR="007771E9" w:rsidRPr="007771E9" w:rsidRDefault="007771E9" w:rsidP="007771E9">
      <w:pPr>
        <w:tabs>
          <w:tab w:val="center" w:pos="284"/>
        </w:tabs>
        <w:overflowPunct w:val="0"/>
        <w:autoSpaceDE w:val="0"/>
        <w:autoSpaceDN w:val="0"/>
        <w:adjustRightInd w:val="0"/>
        <w:ind w:left="266" w:hanging="266"/>
        <w:textAlignment w:val="baseline"/>
        <w:rPr>
          <w:b/>
          <w:lang w:val="en-GB"/>
        </w:rPr>
      </w:pPr>
    </w:p>
    <w:p w14:paraId="08BE8607" w14:textId="77777777" w:rsidR="007771E9" w:rsidRPr="007771E9" w:rsidRDefault="007771E9" w:rsidP="007771E9">
      <w:pPr>
        <w:keepNext/>
        <w:keepLines/>
        <w:tabs>
          <w:tab w:val="center" w:pos="284"/>
        </w:tabs>
        <w:overflowPunct w:val="0"/>
        <w:autoSpaceDE w:val="0"/>
        <w:autoSpaceDN w:val="0"/>
        <w:adjustRightInd w:val="0"/>
        <w:ind w:left="266" w:hanging="266"/>
        <w:textAlignment w:val="baseline"/>
        <w:rPr>
          <w:b/>
        </w:rPr>
      </w:pPr>
      <w:r>
        <w:rPr>
          <w:b/>
        </w:rPr>
        <w:t>Główne punkty</w:t>
      </w:r>
    </w:p>
    <w:p w14:paraId="102870B8" w14:textId="77777777" w:rsidR="007771E9" w:rsidRPr="007771E9" w:rsidRDefault="007771E9" w:rsidP="007771E9">
      <w:pPr>
        <w:keepNext/>
        <w:keepLines/>
        <w:tabs>
          <w:tab w:val="center" w:pos="284"/>
        </w:tabs>
        <w:overflowPunct w:val="0"/>
        <w:autoSpaceDE w:val="0"/>
        <w:autoSpaceDN w:val="0"/>
        <w:adjustRightInd w:val="0"/>
        <w:ind w:left="266" w:hanging="266"/>
        <w:textAlignment w:val="baseline"/>
        <w:rPr>
          <w:b/>
          <w:lang w:val="en-GB"/>
        </w:rPr>
      </w:pPr>
    </w:p>
    <w:p w14:paraId="7A7902D4" w14:textId="77777777" w:rsidR="007771E9" w:rsidRDefault="007771E9" w:rsidP="007771E9">
      <w:pPr>
        <w:overflowPunct w:val="0"/>
        <w:autoSpaceDE w:val="0"/>
        <w:autoSpaceDN w:val="0"/>
        <w:adjustRightInd w:val="0"/>
        <w:textAlignment w:val="baseline"/>
        <w:rPr>
          <w:bCs/>
          <w:iCs/>
        </w:rPr>
      </w:pPr>
      <w:r>
        <w:t>EKES:</w:t>
      </w:r>
    </w:p>
    <w:p w14:paraId="672AA6CD" w14:textId="77777777" w:rsidR="0024312E" w:rsidRPr="007771E9" w:rsidRDefault="0024312E" w:rsidP="007771E9">
      <w:pPr>
        <w:overflowPunct w:val="0"/>
        <w:autoSpaceDE w:val="0"/>
        <w:autoSpaceDN w:val="0"/>
        <w:adjustRightInd w:val="0"/>
        <w:textAlignment w:val="baseline"/>
        <w:rPr>
          <w:bCs/>
          <w:iCs/>
          <w:lang w:val="en-GB"/>
        </w:rPr>
      </w:pPr>
    </w:p>
    <w:p w14:paraId="0F6E83DE" w14:textId="77777777" w:rsidR="007771E9" w:rsidRPr="007771E9" w:rsidRDefault="007771E9" w:rsidP="00B333A7">
      <w:pPr>
        <w:widowControl w:val="0"/>
        <w:numPr>
          <w:ilvl w:val="0"/>
          <w:numId w:val="66"/>
        </w:numPr>
        <w:overflowPunct w:val="0"/>
        <w:autoSpaceDE w:val="0"/>
        <w:autoSpaceDN w:val="0"/>
        <w:adjustRightInd w:val="0"/>
        <w:ind w:left="284" w:hanging="284"/>
        <w:textAlignment w:val="baseline"/>
        <w:rPr>
          <w:bCs/>
          <w:iCs/>
        </w:rPr>
      </w:pPr>
      <w:r>
        <w:t>Popiera wniosek Komisji dotyczący precyzyjnego i ukierunkowanego przeglądu unijnych przepisów ramowych dotyczących produkcji ekologicznej i uważa, że proponowane zmiany są ogólnie odpowiednie i konieczne.</w:t>
      </w:r>
    </w:p>
    <w:p w14:paraId="1DC59113" w14:textId="7A59917B" w:rsidR="007771E9" w:rsidRPr="007771E9" w:rsidRDefault="007771E9" w:rsidP="00B333A7">
      <w:pPr>
        <w:widowControl w:val="0"/>
        <w:numPr>
          <w:ilvl w:val="0"/>
          <w:numId w:val="66"/>
        </w:numPr>
        <w:overflowPunct w:val="0"/>
        <w:autoSpaceDE w:val="0"/>
        <w:autoSpaceDN w:val="0"/>
        <w:adjustRightInd w:val="0"/>
        <w:ind w:left="284" w:hanging="284"/>
        <w:textAlignment w:val="baseline"/>
        <w:rPr>
          <w:bCs/>
          <w:iCs/>
        </w:rPr>
      </w:pPr>
      <w:r>
        <w:t>Podkreśla, że wszystkie elementy wniosku mają znaczenie dla osiągnięcia pożądanego rezultatu, jakim są nieulegające dezaktualizacji ramy produkcji ekologicznej. W związku z tym ukierunkowana zmiana aktu podstawowego, proponowany harmonogram dalszych wyjaśnień i uproszczeń w</w:t>
      </w:r>
      <w:r w:rsidR="00D21A06">
        <w:t> </w:t>
      </w:r>
      <w:r>
        <w:t>dziedzinie prawa wtórnego oraz aktualizacja unijnego planu działania na rzecz rozwoju produkcji ekologicznej powinny być postrzegane jako pakiet i iść ze sobą w parze.</w:t>
      </w:r>
    </w:p>
    <w:p w14:paraId="3F5B4CEF" w14:textId="77777777" w:rsidR="007771E9" w:rsidRPr="007771E9" w:rsidRDefault="007771E9" w:rsidP="00B333A7">
      <w:pPr>
        <w:widowControl w:val="0"/>
        <w:numPr>
          <w:ilvl w:val="0"/>
          <w:numId w:val="66"/>
        </w:numPr>
        <w:overflowPunct w:val="0"/>
        <w:autoSpaceDE w:val="0"/>
        <w:autoSpaceDN w:val="0"/>
        <w:adjustRightInd w:val="0"/>
        <w:ind w:left="284" w:hanging="284"/>
        <w:textAlignment w:val="baseline"/>
        <w:rPr>
          <w:bCs/>
          <w:iCs/>
        </w:rPr>
      </w:pPr>
      <w:r>
        <w:t>Podkreśla, że zmiany legislacyjne nie mogą prowadzić do dodatkowych obciążeń administracyjnych dla podmiotów gospodarczych, lecz raczej przyczyniać się do uproszczenia przy jednoczesnym utrzymaniu integralności unijnych norm ekologicznych.</w:t>
      </w:r>
    </w:p>
    <w:p w14:paraId="2CA34E28" w14:textId="77777777" w:rsidR="007771E9" w:rsidRPr="007771E9" w:rsidRDefault="007771E9" w:rsidP="00B333A7">
      <w:pPr>
        <w:widowControl w:val="0"/>
        <w:numPr>
          <w:ilvl w:val="0"/>
          <w:numId w:val="66"/>
        </w:numPr>
        <w:overflowPunct w:val="0"/>
        <w:autoSpaceDE w:val="0"/>
        <w:autoSpaceDN w:val="0"/>
        <w:adjustRightInd w:val="0"/>
        <w:ind w:left="284" w:hanging="284"/>
        <w:textAlignment w:val="baseline"/>
        <w:rPr>
          <w:bCs/>
          <w:iCs/>
        </w:rPr>
      </w:pPr>
      <w:r>
        <w:t>Zaleca szybkie przyjęcie wniosku Komisji w celu zapewnienia uproszczenia i pewności prawa dla podmiotów gospodarczych i zainteresowanych stron w dziedzinie produkcji ekologicznej, znakowania, certyfikacji i handlu.</w:t>
      </w:r>
    </w:p>
    <w:p w14:paraId="0FFA2C80" w14:textId="77777777" w:rsidR="007771E9" w:rsidRPr="007771E9" w:rsidRDefault="007771E9" w:rsidP="007771E9">
      <w:pPr>
        <w:widowControl w:val="0"/>
        <w:overflowPunct w:val="0"/>
        <w:autoSpaceDE w:val="0"/>
        <w:autoSpaceDN w:val="0"/>
        <w:adjustRightInd w:val="0"/>
        <w:ind w:left="709"/>
        <w:textAlignment w:val="baseline"/>
        <w:rPr>
          <w:szCs w:val="20"/>
          <w:lang w:val="en-GB"/>
        </w:rPr>
      </w:pPr>
    </w:p>
    <w:tbl>
      <w:tblPr>
        <w:tblStyle w:val="TableGrid17"/>
        <w:tblW w:w="5079"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768"/>
        <w:gridCol w:w="7812"/>
      </w:tblGrid>
      <w:tr w:rsidR="007771E9" w:rsidRPr="007771E9" w14:paraId="74238662" w14:textId="77777777" w:rsidTr="00EF3752">
        <w:tc>
          <w:tcPr>
            <w:tcW w:w="923" w:type="pct"/>
          </w:tcPr>
          <w:p w14:paraId="0B89E76C" w14:textId="77777777" w:rsidR="007771E9" w:rsidRPr="007771E9" w:rsidRDefault="007771E9" w:rsidP="007771E9">
            <w:pPr>
              <w:overflowPunct w:val="0"/>
              <w:autoSpaceDE w:val="0"/>
              <w:autoSpaceDN w:val="0"/>
              <w:adjustRightInd w:val="0"/>
              <w:textAlignment w:val="baseline"/>
              <w:rPr>
                <w:i/>
              </w:rPr>
            </w:pPr>
            <w:r>
              <w:rPr>
                <w:b/>
                <w:i/>
              </w:rPr>
              <w:t>Kontakt</w:t>
            </w:r>
          </w:p>
        </w:tc>
        <w:tc>
          <w:tcPr>
            <w:tcW w:w="4077" w:type="pct"/>
          </w:tcPr>
          <w:p w14:paraId="447FC132" w14:textId="0BFFCEAA" w:rsidR="007771E9" w:rsidRPr="007771E9" w:rsidRDefault="007771E9" w:rsidP="007771E9">
            <w:pPr>
              <w:overflowPunct w:val="0"/>
              <w:autoSpaceDE w:val="0"/>
              <w:autoSpaceDN w:val="0"/>
              <w:adjustRightInd w:val="0"/>
              <w:textAlignment w:val="baseline"/>
              <w:rPr>
                <w:i/>
              </w:rPr>
            </w:pPr>
            <w:r>
              <w:rPr>
                <w:i/>
              </w:rPr>
              <w:t>Arturo Iniguez</w:t>
            </w:r>
          </w:p>
        </w:tc>
      </w:tr>
      <w:tr w:rsidR="007771E9" w:rsidRPr="007771E9" w14:paraId="4748BB67" w14:textId="77777777" w:rsidTr="00EF3752">
        <w:tc>
          <w:tcPr>
            <w:tcW w:w="923" w:type="pct"/>
          </w:tcPr>
          <w:p w14:paraId="11E75B09" w14:textId="77777777" w:rsidR="007771E9" w:rsidRPr="007771E9" w:rsidRDefault="007771E9" w:rsidP="007771E9">
            <w:pPr>
              <w:overflowPunct w:val="0"/>
              <w:autoSpaceDE w:val="0"/>
              <w:autoSpaceDN w:val="0"/>
              <w:adjustRightInd w:val="0"/>
              <w:textAlignment w:val="baseline"/>
              <w:rPr>
                <w:i/>
              </w:rPr>
            </w:pPr>
            <w:r>
              <w:rPr>
                <w:i/>
              </w:rPr>
              <w:t>tel.</w:t>
            </w:r>
          </w:p>
        </w:tc>
        <w:tc>
          <w:tcPr>
            <w:tcW w:w="4077" w:type="pct"/>
          </w:tcPr>
          <w:p w14:paraId="739C1E71" w14:textId="77777777" w:rsidR="007771E9" w:rsidRPr="007771E9" w:rsidRDefault="007771E9" w:rsidP="007771E9">
            <w:pPr>
              <w:overflowPunct w:val="0"/>
              <w:autoSpaceDE w:val="0"/>
              <w:autoSpaceDN w:val="0"/>
              <w:adjustRightInd w:val="0"/>
              <w:textAlignment w:val="baseline"/>
              <w:rPr>
                <w:i/>
              </w:rPr>
            </w:pPr>
            <w:r>
              <w:rPr>
                <w:i/>
              </w:rPr>
              <w:t>+32 25468768</w:t>
            </w:r>
          </w:p>
        </w:tc>
      </w:tr>
      <w:tr w:rsidR="007771E9" w:rsidRPr="007771E9" w14:paraId="5C7BEBB2" w14:textId="77777777" w:rsidTr="00EF3752">
        <w:tc>
          <w:tcPr>
            <w:tcW w:w="923" w:type="pct"/>
          </w:tcPr>
          <w:p w14:paraId="4C4A3D0D" w14:textId="77777777" w:rsidR="007771E9" w:rsidRPr="007771E9" w:rsidRDefault="007771E9" w:rsidP="007771E9">
            <w:pPr>
              <w:overflowPunct w:val="0"/>
              <w:autoSpaceDE w:val="0"/>
              <w:autoSpaceDN w:val="0"/>
              <w:adjustRightInd w:val="0"/>
              <w:textAlignment w:val="baseline"/>
              <w:rPr>
                <w:i/>
              </w:rPr>
            </w:pPr>
            <w:r>
              <w:rPr>
                <w:i/>
              </w:rPr>
              <w:t>e-mail</w:t>
            </w:r>
          </w:p>
        </w:tc>
        <w:tc>
          <w:tcPr>
            <w:tcW w:w="4077" w:type="pct"/>
          </w:tcPr>
          <w:p w14:paraId="5715055F" w14:textId="77777777" w:rsidR="007771E9" w:rsidRPr="007771E9" w:rsidRDefault="003B7EDD" w:rsidP="007771E9">
            <w:pPr>
              <w:overflowPunct w:val="0"/>
              <w:autoSpaceDE w:val="0"/>
              <w:autoSpaceDN w:val="0"/>
              <w:adjustRightInd w:val="0"/>
              <w:textAlignment w:val="baseline"/>
              <w:rPr>
                <w:i/>
              </w:rPr>
            </w:pPr>
            <w:hyperlink r:id="rId52" w:history="1">
              <w:r w:rsidR="007771E9">
                <w:rPr>
                  <w:i/>
                  <w:color w:val="0000FF"/>
                  <w:u w:val="single"/>
                </w:rPr>
                <w:t>Arturo.Iniguez@eesc.europa.eu</w:t>
              </w:r>
            </w:hyperlink>
          </w:p>
        </w:tc>
      </w:tr>
    </w:tbl>
    <w:p w14:paraId="41E637FC" w14:textId="0AFDC608" w:rsidR="007771E9" w:rsidRDefault="007771E9" w:rsidP="001766B2">
      <w:pPr>
        <w:jc w:val="left"/>
      </w:pPr>
    </w:p>
    <w:p w14:paraId="44A2DDAC" w14:textId="77777777" w:rsidR="007771E9" w:rsidRDefault="007771E9">
      <w:pPr>
        <w:spacing w:after="160" w:line="259" w:lineRule="auto"/>
        <w:jc w:val="left"/>
      </w:pPr>
      <w:r>
        <w:br w:type="page"/>
      </w:r>
    </w:p>
    <w:p w14:paraId="02D16DB7" w14:textId="6748C6A4" w:rsidR="00643E70" w:rsidRPr="00643E70" w:rsidRDefault="003B7EDD" w:rsidP="00643E70">
      <w:pPr>
        <w:widowControl w:val="0"/>
        <w:numPr>
          <w:ilvl w:val="0"/>
          <w:numId w:val="24"/>
        </w:numPr>
        <w:overflowPunct w:val="0"/>
        <w:autoSpaceDE w:val="0"/>
        <w:autoSpaceDN w:val="0"/>
        <w:adjustRightInd w:val="0"/>
        <w:ind w:left="567" w:hanging="567"/>
        <w:contextualSpacing/>
        <w:textAlignment w:val="baseline"/>
        <w:rPr>
          <w:i/>
          <w:iCs/>
        </w:rPr>
      </w:pPr>
      <w:hyperlink r:id="rId53" w:history="1">
        <w:r w:rsidR="00643E70">
          <w:rPr>
            <w:b/>
            <w:i/>
            <w:color w:val="0000FF"/>
            <w:sz w:val="28"/>
            <w:u w:val="single"/>
          </w:rPr>
          <w:t>Pakiet zbiorczy dotyczący ochrony środowiska – Uproszczenie obciążeń administracyjnych w przepisach o ochronie środowiska</w:t>
        </w:r>
      </w:hyperlink>
    </w:p>
    <w:p w14:paraId="376AB5E3" w14:textId="77777777" w:rsidR="00643E70" w:rsidRPr="00B333A7" w:rsidRDefault="00643E70" w:rsidP="00643E70">
      <w:pPr>
        <w:widowControl w:val="0"/>
        <w:overflowPunct w:val="0"/>
        <w:autoSpaceDE w:val="0"/>
        <w:autoSpaceDN w:val="0"/>
        <w:adjustRightInd w:val="0"/>
        <w:ind w:left="567"/>
        <w:textAlignment w:val="baseline"/>
        <w:rPr>
          <w:bCs/>
          <w:sz w:val="28"/>
          <w:szCs w:val="28"/>
          <w:lang w:val="en-GB"/>
        </w:rPr>
      </w:pPr>
    </w:p>
    <w:tbl>
      <w:tblPr>
        <w:tblStyle w:val="TableGrid18"/>
        <w:tblW w:w="932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701"/>
        <w:gridCol w:w="7621"/>
      </w:tblGrid>
      <w:tr w:rsidR="00643E70" w:rsidRPr="00643E70" w14:paraId="35EAE05F" w14:textId="77777777" w:rsidTr="00EF3752">
        <w:tc>
          <w:tcPr>
            <w:tcW w:w="1701" w:type="dxa"/>
          </w:tcPr>
          <w:p w14:paraId="13D085FC" w14:textId="77777777" w:rsidR="00643E70" w:rsidRPr="00643E70" w:rsidRDefault="00643E70" w:rsidP="00643E70">
            <w:pPr>
              <w:tabs>
                <w:tab w:val="center" w:pos="284"/>
              </w:tabs>
              <w:overflowPunct w:val="0"/>
              <w:autoSpaceDE w:val="0"/>
              <w:autoSpaceDN w:val="0"/>
              <w:adjustRightInd w:val="0"/>
              <w:ind w:left="266" w:hanging="266"/>
              <w:textAlignment w:val="baseline"/>
              <w:rPr>
                <w:b/>
              </w:rPr>
            </w:pPr>
            <w:r>
              <w:rPr>
                <w:b/>
              </w:rPr>
              <w:t>Sprawozdawca</w:t>
            </w:r>
          </w:p>
        </w:tc>
        <w:tc>
          <w:tcPr>
            <w:tcW w:w="7621" w:type="dxa"/>
          </w:tcPr>
          <w:p w14:paraId="41B0C7B9" w14:textId="77777777" w:rsidR="00643E70" w:rsidRPr="00643E70" w:rsidRDefault="00643E70" w:rsidP="00643E70">
            <w:pPr>
              <w:tabs>
                <w:tab w:val="center" w:pos="284"/>
              </w:tabs>
              <w:overflowPunct w:val="0"/>
              <w:autoSpaceDE w:val="0"/>
              <w:autoSpaceDN w:val="0"/>
              <w:adjustRightInd w:val="0"/>
              <w:ind w:left="266" w:hanging="266"/>
              <w:textAlignment w:val="baseline"/>
              <w:rPr>
                <w:b/>
                <w:bCs/>
                <w:spacing w:val="-4"/>
              </w:rPr>
            </w:pPr>
            <w:r>
              <w:t>Felipe MEDINA (Grupa Pracodawców – ES)</w:t>
            </w:r>
          </w:p>
        </w:tc>
      </w:tr>
      <w:tr w:rsidR="00643E70" w:rsidRPr="00643E70" w14:paraId="5B5EA81E" w14:textId="77777777" w:rsidTr="00EF3752">
        <w:tc>
          <w:tcPr>
            <w:tcW w:w="1701" w:type="dxa"/>
          </w:tcPr>
          <w:p w14:paraId="0EAE6007" w14:textId="77777777" w:rsidR="00643E70" w:rsidRPr="00643E70" w:rsidRDefault="00643E70" w:rsidP="00643E70">
            <w:pPr>
              <w:tabs>
                <w:tab w:val="center" w:pos="284"/>
              </w:tabs>
              <w:overflowPunct w:val="0"/>
              <w:autoSpaceDE w:val="0"/>
              <w:autoSpaceDN w:val="0"/>
              <w:adjustRightInd w:val="0"/>
              <w:ind w:left="266" w:hanging="266"/>
              <w:textAlignment w:val="baseline"/>
              <w:rPr>
                <w:b/>
                <w:sz w:val="16"/>
                <w:szCs w:val="16"/>
              </w:rPr>
            </w:pPr>
          </w:p>
        </w:tc>
        <w:tc>
          <w:tcPr>
            <w:tcW w:w="7621" w:type="dxa"/>
          </w:tcPr>
          <w:p w14:paraId="52A692E8" w14:textId="77777777" w:rsidR="00643E70" w:rsidRPr="00643E70" w:rsidRDefault="00643E70" w:rsidP="00643E70">
            <w:pPr>
              <w:tabs>
                <w:tab w:val="center" w:pos="284"/>
              </w:tabs>
              <w:overflowPunct w:val="0"/>
              <w:autoSpaceDE w:val="0"/>
              <w:autoSpaceDN w:val="0"/>
              <w:adjustRightInd w:val="0"/>
              <w:ind w:left="266" w:hanging="266"/>
              <w:textAlignment w:val="baseline"/>
              <w:rPr>
                <w:b/>
                <w:bCs/>
                <w:sz w:val="16"/>
                <w:szCs w:val="16"/>
                <w:lang w:val="en-GB"/>
              </w:rPr>
            </w:pPr>
          </w:p>
        </w:tc>
      </w:tr>
      <w:tr w:rsidR="00643E70" w:rsidRPr="00643E70" w14:paraId="49A00902" w14:textId="77777777" w:rsidTr="00EF3752">
        <w:tc>
          <w:tcPr>
            <w:tcW w:w="1701" w:type="dxa"/>
          </w:tcPr>
          <w:p w14:paraId="59647EEF" w14:textId="77777777" w:rsidR="00643E70" w:rsidRPr="00643E70" w:rsidRDefault="00643E70" w:rsidP="00643E70">
            <w:pPr>
              <w:tabs>
                <w:tab w:val="center" w:pos="284"/>
              </w:tabs>
              <w:overflowPunct w:val="0"/>
              <w:autoSpaceDE w:val="0"/>
              <w:autoSpaceDN w:val="0"/>
              <w:adjustRightInd w:val="0"/>
              <w:ind w:left="266" w:hanging="266"/>
              <w:textAlignment w:val="baseline"/>
              <w:rPr>
                <w:b/>
              </w:rPr>
            </w:pPr>
            <w:r>
              <w:rPr>
                <w:b/>
              </w:rPr>
              <w:t>Dokumenty</w:t>
            </w:r>
          </w:p>
        </w:tc>
        <w:tc>
          <w:tcPr>
            <w:tcW w:w="7621" w:type="dxa"/>
          </w:tcPr>
          <w:p w14:paraId="5A3953D5" w14:textId="6DF97351" w:rsidR="000E5D9B" w:rsidRDefault="00643E70" w:rsidP="00643E70">
            <w:pPr>
              <w:tabs>
                <w:tab w:val="center" w:pos="284"/>
              </w:tabs>
              <w:overflowPunct w:val="0"/>
              <w:autoSpaceDE w:val="0"/>
              <w:autoSpaceDN w:val="0"/>
              <w:adjustRightInd w:val="0"/>
              <w:ind w:left="266" w:hanging="266"/>
              <w:textAlignment w:val="baseline"/>
            </w:pPr>
            <w:r>
              <w:t xml:space="preserve">COM(2025) 980 final </w:t>
            </w:r>
          </w:p>
          <w:p w14:paraId="7864C58C" w14:textId="15C9E04A" w:rsidR="000E5D9B" w:rsidRDefault="000E5D9B" w:rsidP="00643E70">
            <w:pPr>
              <w:tabs>
                <w:tab w:val="center" w:pos="284"/>
              </w:tabs>
              <w:overflowPunct w:val="0"/>
              <w:autoSpaceDE w:val="0"/>
              <w:autoSpaceDN w:val="0"/>
              <w:adjustRightInd w:val="0"/>
              <w:ind w:left="266" w:hanging="266"/>
              <w:textAlignment w:val="baseline"/>
            </w:pPr>
            <w:r>
              <w:t>COM(2025) 981 final</w:t>
            </w:r>
          </w:p>
          <w:p w14:paraId="01B9B955" w14:textId="77777777" w:rsidR="000E5D9B" w:rsidRDefault="000E5D9B" w:rsidP="00643E70">
            <w:pPr>
              <w:tabs>
                <w:tab w:val="center" w:pos="284"/>
              </w:tabs>
              <w:overflowPunct w:val="0"/>
              <w:autoSpaceDE w:val="0"/>
              <w:autoSpaceDN w:val="0"/>
              <w:adjustRightInd w:val="0"/>
              <w:ind w:left="266" w:hanging="266"/>
              <w:textAlignment w:val="baseline"/>
            </w:pPr>
            <w:r>
              <w:t>COM(2025) 982 final</w:t>
            </w:r>
          </w:p>
          <w:p w14:paraId="5E11D71E" w14:textId="679607E5" w:rsidR="000E5D9B" w:rsidRDefault="000E5D9B" w:rsidP="00643E70">
            <w:pPr>
              <w:tabs>
                <w:tab w:val="center" w:pos="284"/>
              </w:tabs>
              <w:overflowPunct w:val="0"/>
              <w:autoSpaceDE w:val="0"/>
              <w:autoSpaceDN w:val="0"/>
              <w:adjustRightInd w:val="0"/>
              <w:ind w:left="266" w:hanging="266"/>
              <w:textAlignment w:val="baseline"/>
            </w:pPr>
            <w:r>
              <w:t xml:space="preserve"> COM(2025) 983 final</w:t>
            </w:r>
          </w:p>
          <w:p w14:paraId="7F667036" w14:textId="7CAE4614" w:rsidR="00643E70" w:rsidRDefault="00643E70" w:rsidP="00643E70">
            <w:pPr>
              <w:tabs>
                <w:tab w:val="center" w:pos="284"/>
              </w:tabs>
              <w:overflowPunct w:val="0"/>
              <w:autoSpaceDE w:val="0"/>
              <w:autoSpaceDN w:val="0"/>
              <w:adjustRightInd w:val="0"/>
              <w:ind w:left="266" w:hanging="266"/>
              <w:textAlignment w:val="baseline"/>
            </w:pPr>
            <w:r>
              <w:t>COM(2025) 984 final</w:t>
            </w:r>
          </w:p>
          <w:p w14:paraId="42FF5A84" w14:textId="25BB6AC2" w:rsidR="000E5D9B" w:rsidRDefault="000E5D9B" w:rsidP="00643E70">
            <w:pPr>
              <w:tabs>
                <w:tab w:val="center" w:pos="284"/>
              </w:tabs>
              <w:overflowPunct w:val="0"/>
              <w:autoSpaceDE w:val="0"/>
              <w:autoSpaceDN w:val="0"/>
              <w:adjustRightInd w:val="0"/>
              <w:ind w:left="266" w:hanging="266"/>
              <w:textAlignment w:val="baseline"/>
            </w:pPr>
            <w:r>
              <w:t>COM(2025) 986 final</w:t>
            </w:r>
          </w:p>
          <w:p w14:paraId="17EBBC35" w14:textId="77777777" w:rsidR="00643E70" w:rsidRPr="00643E70" w:rsidRDefault="00643E70" w:rsidP="00643E70">
            <w:pPr>
              <w:tabs>
                <w:tab w:val="center" w:pos="284"/>
              </w:tabs>
              <w:overflowPunct w:val="0"/>
              <w:autoSpaceDE w:val="0"/>
              <w:autoSpaceDN w:val="0"/>
              <w:adjustRightInd w:val="0"/>
              <w:ind w:left="266" w:hanging="266"/>
              <w:textAlignment w:val="baseline"/>
            </w:pPr>
            <w:r>
              <w:t>EESC-2025-03982-00-00-AC</w:t>
            </w:r>
          </w:p>
        </w:tc>
      </w:tr>
    </w:tbl>
    <w:p w14:paraId="1B865DB5" w14:textId="77777777" w:rsidR="00643E70" w:rsidRPr="00643E70" w:rsidRDefault="00643E70" w:rsidP="00643E70">
      <w:pPr>
        <w:keepNext/>
        <w:keepLines/>
        <w:tabs>
          <w:tab w:val="center" w:pos="284"/>
        </w:tabs>
        <w:overflowPunct w:val="0"/>
        <w:autoSpaceDE w:val="0"/>
        <w:autoSpaceDN w:val="0"/>
        <w:adjustRightInd w:val="0"/>
        <w:ind w:left="266" w:hanging="266"/>
        <w:textAlignment w:val="baseline"/>
        <w:rPr>
          <w:bCs/>
          <w:sz w:val="16"/>
          <w:szCs w:val="16"/>
          <w:lang w:val="pt-PT"/>
        </w:rPr>
      </w:pPr>
    </w:p>
    <w:p w14:paraId="0CC5A347" w14:textId="77777777" w:rsidR="00643E70" w:rsidRPr="00643E70" w:rsidRDefault="00643E70" w:rsidP="00643E70">
      <w:pPr>
        <w:keepNext/>
        <w:keepLines/>
        <w:tabs>
          <w:tab w:val="center" w:pos="284"/>
        </w:tabs>
        <w:overflowPunct w:val="0"/>
        <w:autoSpaceDE w:val="0"/>
        <w:autoSpaceDN w:val="0"/>
        <w:adjustRightInd w:val="0"/>
        <w:ind w:left="266" w:hanging="266"/>
        <w:textAlignment w:val="baseline"/>
        <w:rPr>
          <w:b/>
        </w:rPr>
      </w:pPr>
      <w:r>
        <w:rPr>
          <w:b/>
        </w:rPr>
        <w:t>Główne punkty</w:t>
      </w:r>
    </w:p>
    <w:p w14:paraId="151588F4" w14:textId="77777777" w:rsidR="00643E70" w:rsidRPr="00643E70" w:rsidRDefault="00643E70" w:rsidP="00643E70">
      <w:pPr>
        <w:keepNext/>
        <w:keepLines/>
        <w:tabs>
          <w:tab w:val="center" w:pos="284"/>
        </w:tabs>
        <w:overflowPunct w:val="0"/>
        <w:autoSpaceDE w:val="0"/>
        <w:autoSpaceDN w:val="0"/>
        <w:adjustRightInd w:val="0"/>
        <w:ind w:left="266" w:hanging="266"/>
        <w:textAlignment w:val="baseline"/>
        <w:rPr>
          <w:bCs/>
          <w:sz w:val="16"/>
          <w:szCs w:val="16"/>
          <w:lang w:val="en-GB"/>
        </w:rPr>
      </w:pPr>
    </w:p>
    <w:p w14:paraId="7633A7EB" w14:textId="77777777" w:rsidR="00643E70" w:rsidRDefault="00643E70" w:rsidP="00B333A7">
      <w:pPr>
        <w:overflowPunct w:val="0"/>
        <w:autoSpaceDE w:val="0"/>
        <w:autoSpaceDN w:val="0"/>
        <w:adjustRightInd w:val="0"/>
        <w:spacing w:after="240"/>
        <w:textAlignment w:val="baseline"/>
        <w:rPr>
          <w:bCs/>
          <w:iCs/>
        </w:rPr>
      </w:pPr>
      <w:r>
        <w:t>EKES:</w:t>
      </w:r>
    </w:p>
    <w:p w14:paraId="36BDD3D0" w14:textId="7EA40CC3" w:rsidR="00643E70" w:rsidRPr="000E5D9B" w:rsidRDefault="00643E70" w:rsidP="00B333A7">
      <w:pPr>
        <w:numPr>
          <w:ilvl w:val="0"/>
          <w:numId w:val="65"/>
        </w:numPr>
        <w:overflowPunct w:val="0"/>
        <w:autoSpaceDE w:val="0"/>
        <w:autoSpaceDN w:val="0"/>
        <w:adjustRightInd w:val="0"/>
        <w:spacing w:before="100" w:beforeAutospacing="1"/>
        <w:ind w:left="284" w:hanging="284"/>
        <w:textAlignment w:val="baseline"/>
        <w:rPr>
          <w:szCs w:val="20"/>
        </w:rPr>
      </w:pPr>
      <w:bookmarkStart w:id="48" w:name="_Toc225158900"/>
      <w:r>
        <w:t xml:space="preserve">Uważa, że – pod warunkiem zachowania podstawowych celów i poziomu ambicji istniejącego dorobku prawnego – uproszczenie może przyczynić się do </w:t>
      </w:r>
      <w:r>
        <w:rPr>
          <w:b/>
        </w:rPr>
        <w:t>stworzenia skuteczniejszych i</w:t>
      </w:r>
      <w:r w:rsidR="00D21A06">
        <w:rPr>
          <w:b/>
        </w:rPr>
        <w:t> </w:t>
      </w:r>
      <w:r>
        <w:rPr>
          <w:b/>
        </w:rPr>
        <w:t>wydajniejszych ram regulacyjnych</w:t>
      </w:r>
      <w:r>
        <w:t xml:space="preserve">, a jednocześnie wspierać konkurencyjność i odporność gospodarki europejskiej </w:t>
      </w:r>
      <w:r>
        <w:rPr>
          <w:b/>
        </w:rPr>
        <w:t>w trakcie transformacji ekologicznej</w:t>
      </w:r>
      <w:r>
        <w:t>.</w:t>
      </w:r>
      <w:bookmarkEnd w:id="48"/>
    </w:p>
    <w:p w14:paraId="2B73ACB4" w14:textId="3F64A339" w:rsidR="00643E70" w:rsidRPr="000E5D9B" w:rsidRDefault="00643E70" w:rsidP="00B333A7">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49" w:name="_Toc225158901"/>
      <w:r>
        <w:t xml:space="preserve">Wierzy, że dzięki rozwiązaniu problemów systemowych, które wskazano w poddanych przeglądowi aktach ustawodawczych, Unia może </w:t>
      </w:r>
      <w:r>
        <w:rPr>
          <w:b/>
        </w:rPr>
        <w:t>wzmocnić zarówno swoje cele środowiskowe, jak i</w:t>
      </w:r>
      <w:r w:rsidR="00D21A06">
        <w:rPr>
          <w:b/>
        </w:rPr>
        <w:t> </w:t>
      </w:r>
      <w:r>
        <w:rPr>
          <w:b/>
        </w:rPr>
        <w:t>odporność gospodarczą</w:t>
      </w:r>
      <w:r>
        <w:t>.</w:t>
      </w:r>
      <w:bookmarkEnd w:id="49"/>
    </w:p>
    <w:p w14:paraId="0FB53C93" w14:textId="77777777" w:rsidR="00643E70" w:rsidRPr="000E5D9B" w:rsidRDefault="00643E70" w:rsidP="00B333A7">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50" w:name="_Toc225158902"/>
      <w:r>
        <w:t xml:space="preserve">Zauważa, że środki upraszczające muszą być ukierunkowane przede wszystkim na </w:t>
      </w:r>
      <w:r>
        <w:rPr>
          <w:b/>
        </w:rPr>
        <w:t>ograniczenie powielania wymogów i harmonizację formatów</w:t>
      </w:r>
      <w:r>
        <w:t>, a jednocześnie nie mogą znosić obowiązku monitorowania wpływu na środowisko.</w:t>
      </w:r>
      <w:bookmarkEnd w:id="50"/>
    </w:p>
    <w:p w14:paraId="36E19C4F" w14:textId="4ABBC254" w:rsidR="00643E70" w:rsidRPr="000E5D9B" w:rsidRDefault="00643E70" w:rsidP="00B333A7">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51" w:name="_Toc225158903"/>
      <w:r>
        <w:t xml:space="preserve">Jest zdania, że podstawą zarządzania środowiskowego w UE powinno stać się systematyczne stosowanie </w:t>
      </w:r>
      <w:r>
        <w:rPr>
          <w:b/>
        </w:rPr>
        <w:t>zasady jednorazowości</w:t>
      </w:r>
      <w:r>
        <w:t>, zgodnie z którą te same dane są dostarczane tylko raz i</w:t>
      </w:r>
      <w:r w:rsidR="00D21A06">
        <w:t> </w:t>
      </w:r>
      <w:r>
        <w:t>ponownie wykorzystywane na potrzeby różnych ram regulacyjnych.</w:t>
      </w:r>
      <w:bookmarkEnd w:id="51"/>
    </w:p>
    <w:p w14:paraId="0836526D" w14:textId="55965DAE" w:rsidR="00643E70" w:rsidRPr="000E5D9B" w:rsidRDefault="00643E70" w:rsidP="00B333A7">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52" w:name="_Toc225158904"/>
      <w:r>
        <w:t>Kładzie nacisk na konieczność racjonalizacji procedur wydawania pozwoleń i zezwoleń, a</w:t>
      </w:r>
      <w:r w:rsidR="00D21A06">
        <w:t> </w:t>
      </w:r>
      <w:r>
        <w:t>jednocześnie zapewnienia proporcjonalności między skalą i czasem trwania działalności i</w:t>
      </w:r>
      <w:r w:rsidR="00D21A06">
        <w:t> </w:t>
      </w:r>
      <w:r>
        <w:t>ryzykiem z nią związanym a nałożonymi wymogami administracyjnymi.</w:t>
      </w:r>
      <w:bookmarkEnd w:id="52"/>
    </w:p>
    <w:p w14:paraId="2704DD44" w14:textId="5B323EB3" w:rsidR="00643E70" w:rsidRPr="000E5D9B" w:rsidRDefault="00643E70" w:rsidP="00B333A7">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53" w:name="_Toc225158905"/>
      <w:r>
        <w:t>Ponownie podkreśla znaczenie zasięgania jego opinii, wydawania na szczeblu UE wytycznych, udzielania odpowiedzi na często zadawane pytania oraz przyjmowania aktów wykonawczych z</w:t>
      </w:r>
      <w:r w:rsidR="00D21A06">
        <w:t> </w:t>
      </w:r>
      <w:r>
        <w:t>odpowiednim wyprzedzeniem przed datą rozpoczęcia stosowania.</w:t>
      </w:r>
      <w:bookmarkEnd w:id="53"/>
    </w:p>
    <w:p w14:paraId="00A93FFD" w14:textId="77777777" w:rsidR="00643E70" w:rsidRPr="000E5D9B" w:rsidRDefault="00643E70" w:rsidP="00B333A7">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54" w:name="_Toc225158906"/>
      <w:r>
        <w:t xml:space="preserve">Zachęca Komisję, by rozważyła przeprowadzenie </w:t>
      </w:r>
      <w:r>
        <w:rPr>
          <w:b/>
        </w:rPr>
        <w:t>pełnej i kompleksowej oceny skutków wniosku zbiorczego</w:t>
      </w:r>
      <w:r>
        <w:t>.</w:t>
      </w:r>
      <w:bookmarkEnd w:id="54"/>
    </w:p>
    <w:p w14:paraId="78088EEB" w14:textId="77777777" w:rsidR="00643E70" w:rsidRPr="000E5D9B" w:rsidRDefault="00643E70" w:rsidP="00B333A7">
      <w:pPr>
        <w:numPr>
          <w:ilvl w:val="0"/>
          <w:numId w:val="65"/>
        </w:numPr>
        <w:overflowPunct w:val="0"/>
        <w:autoSpaceDE w:val="0"/>
        <w:autoSpaceDN w:val="0"/>
        <w:adjustRightInd w:val="0"/>
        <w:spacing w:line="276" w:lineRule="auto"/>
        <w:ind w:left="284" w:hanging="284"/>
        <w:textAlignment w:val="baseline"/>
        <w:rPr>
          <w:szCs w:val="20"/>
        </w:rPr>
      </w:pPr>
      <w:bookmarkStart w:id="55" w:name="_Toc225158907"/>
      <w:r>
        <w:t>Zaznacza, że należy utrzymać pełne i kompleksowe oceny oddziaływania poszczególnych projektów na środowisko.</w:t>
      </w:r>
      <w:bookmarkEnd w:id="55"/>
    </w:p>
    <w:p w14:paraId="7B5FCE8C" w14:textId="77777777" w:rsidR="00643E70" w:rsidRPr="00B333A7" w:rsidRDefault="00643E70" w:rsidP="00B333A7">
      <w:pPr>
        <w:numPr>
          <w:ilvl w:val="0"/>
          <w:numId w:val="65"/>
        </w:numPr>
        <w:overflowPunct w:val="0"/>
        <w:autoSpaceDE w:val="0"/>
        <w:autoSpaceDN w:val="0"/>
        <w:adjustRightInd w:val="0"/>
        <w:spacing w:line="276" w:lineRule="auto"/>
        <w:ind w:left="284" w:hanging="284"/>
        <w:textAlignment w:val="baseline"/>
        <w:rPr>
          <w:spacing w:val="-4"/>
          <w:szCs w:val="20"/>
        </w:rPr>
      </w:pPr>
      <w:bookmarkStart w:id="56" w:name="_Toc225158908"/>
      <w:r>
        <w:t xml:space="preserve">Z zadowoleniem przyjmuje to, że państwa członkowskie będą mogły zdecydować, czy wymagać od producentów mających siedzibę w państwach trzecich wyznaczenia upoważnionego przedstawiciela ds. </w:t>
      </w:r>
      <w:r>
        <w:rPr>
          <w:b/>
        </w:rPr>
        <w:t>rozszerzonej odpowiedzialności producenta</w:t>
      </w:r>
      <w:r>
        <w:t>.</w:t>
      </w:r>
      <w:bookmarkEnd w:id="56"/>
    </w:p>
    <w:p w14:paraId="2583BBEF" w14:textId="77777777" w:rsidR="00643E70" w:rsidRPr="006512A5" w:rsidRDefault="00643E70" w:rsidP="00B333A7">
      <w:pPr>
        <w:numPr>
          <w:ilvl w:val="0"/>
          <w:numId w:val="65"/>
        </w:numPr>
        <w:overflowPunct w:val="0"/>
        <w:autoSpaceDE w:val="0"/>
        <w:autoSpaceDN w:val="0"/>
        <w:adjustRightInd w:val="0"/>
        <w:spacing w:line="276" w:lineRule="auto"/>
        <w:ind w:left="284" w:hanging="284"/>
        <w:textAlignment w:val="baseline"/>
        <w:rPr>
          <w:szCs w:val="20"/>
        </w:rPr>
      </w:pPr>
      <w:bookmarkStart w:id="57" w:name="_Toc225158909"/>
      <w:r>
        <w:t xml:space="preserve">Uważa, że aby osiągnąć rzeczywiste uproszczenie, przy wdrażaniu przepisów i przyszłych środków zbiorczych należy uwzględnić </w:t>
      </w:r>
      <w:r>
        <w:rPr>
          <w:b/>
        </w:rPr>
        <w:t>wkład systemów kaucyjnych i środków ponownego użycia</w:t>
      </w:r>
      <w:r>
        <w:t>.</w:t>
      </w:r>
      <w:bookmarkEnd w:id="57"/>
    </w:p>
    <w:p w14:paraId="49CD8907" w14:textId="77777777" w:rsidR="00643E70" w:rsidRPr="006512A5" w:rsidRDefault="00643E70" w:rsidP="00B333A7">
      <w:pPr>
        <w:numPr>
          <w:ilvl w:val="0"/>
          <w:numId w:val="65"/>
        </w:numPr>
        <w:overflowPunct w:val="0"/>
        <w:autoSpaceDE w:val="0"/>
        <w:autoSpaceDN w:val="0"/>
        <w:adjustRightInd w:val="0"/>
        <w:spacing w:line="276" w:lineRule="auto"/>
        <w:ind w:left="284" w:hanging="284"/>
        <w:textAlignment w:val="baseline"/>
        <w:rPr>
          <w:szCs w:val="20"/>
        </w:rPr>
      </w:pPr>
      <w:bookmarkStart w:id="58" w:name="_Toc225158910"/>
      <w:r>
        <w:lastRenderedPageBreak/>
        <w:t>Przypomina, że próg dla gospodarstw hodowlanych należy podnieść na podstawie nowej kompleksowej oceny skutków technologii chowu.</w:t>
      </w:r>
      <w:bookmarkEnd w:id="58"/>
    </w:p>
    <w:p w14:paraId="6D0EBD23" w14:textId="77777777" w:rsidR="00643E70" w:rsidRPr="00643E70" w:rsidRDefault="00643E70" w:rsidP="006512A5">
      <w:pPr>
        <w:overflowPunct w:val="0"/>
        <w:autoSpaceDE w:val="0"/>
        <w:autoSpaceDN w:val="0"/>
        <w:adjustRightInd w:val="0"/>
        <w:textAlignment w:val="baseline"/>
        <w:rPr>
          <w:sz w:val="16"/>
          <w:szCs w:val="16"/>
          <w:lang w:val="en-GB"/>
        </w:rPr>
      </w:pPr>
    </w:p>
    <w:tbl>
      <w:tblPr>
        <w:tblStyle w:val="TableGrid18"/>
        <w:tblW w:w="932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755"/>
        <w:gridCol w:w="7567"/>
      </w:tblGrid>
      <w:tr w:rsidR="00643E70" w:rsidRPr="00643E70" w14:paraId="54CA4471" w14:textId="77777777" w:rsidTr="00EF3752">
        <w:trPr>
          <w:trHeight w:val="300"/>
        </w:trPr>
        <w:tc>
          <w:tcPr>
            <w:tcW w:w="1755" w:type="dxa"/>
          </w:tcPr>
          <w:p w14:paraId="697AE19F" w14:textId="77777777" w:rsidR="00643E70" w:rsidRPr="00B333A7" w:rsidRDefault="00643E70" w:rsidP="00643E70">
            <w:pPr>
              <w:overflowPunct w:val="0"/>
              <w:autoSpaceDE w:val="0"/>
              <w:autoSpaceDN w:val="0"/>
              <w:adjustRightInd w:val="0"/>
              <w:textAlignment w:val="baseline"/>
              <w:rPr>
                <w:i/>
                <w:iCs/>
              </w:rPr>
            </w:pPr>
            <w:r>
              <w:rPr>
                <w:b/>
                <w:i/>
                <w:sz w:val="22"/>
              </w:rPr>
              <w:t>Kontakt</w:t>
            </w:r>
          </w:p>
        </w:tc>
        <w:tc>
          <w:tcPr>
            <w:tcW w:w="7567" w:type="dxa"/>
          </w:tcPr>
          <w:p w14:paraId="2A2E7EFC" w14:textId="456A6224" w:rsidR="00643E70" w:rsidRPr="006E4FF4" w:rsidRDefault="00643E70" w:rsidP="00643E70">
            <w:pPr>
              <w:overflowPunct w:val="0"/>
              <w:autoSpaceDE w:val="0"/>
              <w:autoSpaceDN w:val="0"/>
              <w:adjustRightInd w:val="0"/>
              <w:ind w:left="-55"/>
              <w:textAlignment w:val="baseline"/>
              <w:rPr>
                <w:i/>
                <w:iCs/>
              </w:rPr>
            </w:pPr>
            <w:r w:rsidRPr="006E4FF4">
              <w:rPr>
                <w:i/>
                <w:iCs/>
              </w:rPr>
              <w:t>Gaizka Malo Elcoro-Iribe</w:t>
            </w:r>
          </w:p>
        </w:tc>
      </w:tr>
      <w:tr w:rsidR="00643E70" w:rsidRPr="00643E70" w14:paraId="584220CA" w14:textId="77777777" w:rsidTr="00EF3752">
        <w:trPr>
          <w:trHeight w:val="300"/>
        </w:trPr>
        <w:tc>
          <w:tcPr>
            <w:tcW w:w="1755" w:type="dxa"/>
          </w:tcPr>
          <w:p w14:paraId="6EB0740C" w14:textId="77777777" w:rsidR="00643E70" w:rsidRPr="00B333A7" w:rsidRDefault="00643E70" w:rsidP="00643E70">
            <w:pPr>
              <w:overflowPunct w:val="0"/>
              <w:autoSpaceDE w:val="0"/>
              <w:autoSpaceDN w:val="0"/>
              <w:adjustRightInd w:val="0"/>
              <w:textAlignment w:val="baseline"/>
              <w:rPr>
                <w:i/>
              </w:rPr>
            </w:pPr>
            <w:r>
              <w:rPr>
                <w:i/>
                <w:sz w:val="22"/>
              </w:rPr>
              <w:t>tel.</w:t>
            </w:r>
          </w:p>
        </w:tc>
        <w:tc>
          <w:tcPr>
            <w:tcW w:w="7567" w:type="dxa"/>
          </w:tcPr>
          <w:p w14:paraId="0260D7C4" w14:textId="77777777" w:rsidR="00643E70" w:rsidRPr="00B333A7" w:rsidRDefault="00643E70" w:rsidP="00643E70">
            <w:pPr>
              <w:overflowPunct w:val="0"/>
              <w:autoSpaceDE w:val="0"/>
              <w:autoSpaceDN w:val="0"/>
              <w:adjustRightInd w:val="0"/>
              <w:ind w:left="-55"/>
              <w:textAlignment w:val="baseline"/>
              <w:rPr>
                <w:i/>
                <w:iCs/>
              </w:rPr>
            </w:pPr>
            <w:r>
              <w:rPr>
                <w:i/>
                <w:sz w:val="22"/>
              </w:rPr>
              <w:t>+32 25468526</w:t>
            </w:r>
          </w:p>
        </w:tc>
      </w:tr>
      <w:tr w:rsidR="00643E70" w:rsidRPr="00643E70" w14:paraId="5DBEA56B" w14:textId="77777777" w:rsidTr="00EF3752">
        <w:trPr>
          <w:trHeight w:val="300"/>
        </w:trPr>
        <w:tc>
          <w:tcPr>
            <w:tcW w:w="1755" w:type="dxa"/>
          </w:tcPr>
          <w:p w14:paraId="7BF0D420" w14:textId="77777777" w:rsidR="00643E70" w:rsidRPr="00B333A7" w:rsidRDefault="00643E70" w:rsidP="00643E70">
            <w:pPr>
              <w:overflowPunct w:val="0"/>
              <w:autoSpaceDE w:val="0"/>
              <w:autoSpaceDN w:val="0"/>
              <w:adjustRightInd w:val="0"/>
              <w:textAlignment w:val="baseline"/>
              <w:rPr>
                <w:i/>
              </w:rPr>
            </w:pPr>
            <w:r>
              <w:rPr>
                <w:i/>
                <w:sz w:val="22"/>
              </w:rPr>
              <w:t>e-mail</w:t>
            </w:r>
          </w:p>
        </w:tc>
        <w:tc>
          <w:tcPr>
            <w:tcW w:w="7567" w:type="dxa"/>
          </w:tcPr>
          <w:p w14:paraId="10715A14" w14:textId="77777777" w:rsidR="00643E70" w:rsidRDefault="003B7EDD" w:rsidP="00643E70">
            <w:pPr>
              <w:overflowPunct w:val="0"/>
              <w:autoSpaceDE w:val="0"/>
              <w:autoSpaceDN w:val="0"/>
              <w:adjustRightInd w:val="0"/>
              <w:ind w:left="-55"/>
              <w:textAlignment w:val="baseline"/>
            </w:pPr>
            <w:hyperlink r:id="rId54" w:history="1">
              <w:r w:rsidR="00643E70">
                <w:rPr>
                  <w:i/>
                  <w:color w:val="0000FF"/>
                  <w:sz w:val="22"/>
                  <w:u w:val="single"/>
                </w:rPr>
                <w:t>Gaizka.MaloElcoro-Iribe@eesc.europa.eu</w:t>
              </w:r>
            </w:hyperlink>
          </w:p>
          <w:p w14:paraId="6106D24C" w14:textId="77777777" w:rsidR="003140C3" w:rsidRPr="00B333A7" w:rsidRDefault="003140C3" w:rsidP="00643E70">
            <w:pPr>
              <w:overflowPunct w:val="0"/>
              <w:autoSpaceDE w:val="0"/>
              <w:autoSpaceDN w:val="0"/>
              <w:adjustRightInd w:val="0"/>
              <w:ind w:left="-55"/>
              <w:textAlignment w:val="baseline"/>
              <w:rPr>
                <w:i/>
                <w:iCs/>
                <w:color w:val="0000FF"/>
                <w:u w:val="single"/>
              </w:rPr>
            </w:pPr>
          </w:p>
        </w:tc>
      </w:tr>
    </w:tbl>
    <w:p w14:paraId="524C69D1" w14:textId="77777777" w:rsidR="00D21A06" w:rsidRPr="0084490B" w:rsidRDefault="00D21A06" w:rsidP="0084490B">
      <w:pPr>
        <w:spacing w:after="160" w:line="259" w:lineRule="auto"/>
        <w:jc w:val="left"/>
        <w:rPr>
          <w:sz w:val="20"/>
          <w:szCs w:val="20"/>
        </w:rPr>
      </w:pPr>
    </w:p>
    <w:p w14:paraId="26B78E40" w14:textId="77777777" w:rsidR="00D21A06" w:rsidRPr="0084490B" w:rsidRDefault="00D21A06" w:rsidP="0084490B">
      <w:pPr>
        <w:spacing w:after="160" w:line="259" w:lineRule="auto"/>
        <w:jc w:val="left"/>
        <w:rPr>
          <w:sz w:val="20"/>
          <w:szCs w:val="20"/>
        </w:rPr>
      </w:pPr>
    </w:p>
    <w:p w14:paraId="7CD5B260" w14:textId="15638A26" w:rsidR="008076DD" w:rsidRPr="001607A4" w:rsidRDefault="003B7EDD" w:rsidP="00B333A7">
      <w:pPr>
        <w:pStyle w:val="ListParagraph"/>
        <w:numPr>
          <w:ilvl w:val="0"/>
          <w:numId w:val="72"/>
        </w:numPr>
        <w:spacing w:after="160" w:line="259" w:lineRule="auto"/>
        <w:ind w:hanging="720"/>
        <w:jc w:val="left"/>
        <w:rPr>
          <w:sz w:val="20"/>
          <w:szCs w:val="20"/>
        </w:rPr>
      </w:pPr>
      <w:hyperlink r:id="rId55" w:history="1">
        <w:r w:rsidR="008076DD">
          <w:rPr>
            <w:b/>
            <w:i/>
            <w:color w:val="0000FF"/>
            <w:sz w:val="28"/>
            <w:u w:val="single"/>
          </w:rPr>
          <w:t>Strategia odnowy pokoleń</w:t>
        </w:r>
      </w:hyperlink>
    </w:p>
    <w:p w14:paraId="2D290BBB" w14:textId="77777777" w:rsidR="008076DD" w:rsidRPr="008076DD" w:rsidRDefault="008076DD" w:rsidP="008076DD">
      <w:pPr>
        <w:tabs>
          <w:tab w:val="center" w:pos="284"/>
        </w:tabs>
        <w:overflowPunct w:val="0"/>
        <w:autoSpaceDE w:val="0"/>
        <w:autoSpaceDN w:val="0"/>
        <w:adjustRightInd w:val="0"/>
        <w:ind w:left="266" w:hanging="266"/>
        <w:textAlignment w:val="baseline"/>
        <w:rPr>
          <w:b/>
          <w:sz w:val="16"/>
          <w:szCs w:val="16"/>
          <w:lang w:val="en-GB"/>
        </w:rPr>
      </w:pPr>
    </w:p>
    <w:tbl>
      <w:tblPr>
        <w:tblStyle w:val="TableGrid19"/>
        <w:tblW w:w="4924"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357"/>
        <w:gridCol w:w="6931"/>
      </w:tblGrid>
      <w:tr w:rsidR="008076DD" w:rsidRPr="008076DD" w14:paraId="3496E33C" w14:textId="77777777" w:rsidTr="007759E5">
        <w:tc>
          <w:tcPr>
            <w:tcW w:w="1269" w:type="pct"/>
          </w:tcPr>
          <w:p w14:paraId="1AB3CC58" w14:textId="77777777" w:rsidR="008076DD" w:rsidRPr="008076DD" w:rsidRDefault="008076DD" w:rsidP="008076DD">
            <w:pPr>
              <w:tabs>
                <w:tab w:val="center" w:pos="284"/>
              </w:tabs>
              <w:overflowPunct w:val="0"/>
              <w:autoSpaceDE w:val="0"/>
              <w:autoSpaceDN w:val="0"/>
              <w:adjustRightInd w:val="0"/>
              <w:ind w:left="266" w:hanging="266"/>
              <w:textAlignment w:val="baseline"/>
              <w:rPr>
                <w:b/>
              </w:rPr>
            </w:pPr>
            <w:r>
              <w:rPr>
                <w:b/>
              </w:rPr>
              <w:t>Sprawozdawca generalny</w:t>
            </w:r>
          </w:p>
        </w:tc>
        <w:tc>
          <w:tcPr>
            <w:tcW w:w="3728" w:type="pct"/>
          </w:tcPr>
          <w:p w14:paraId="7EB3036A" w14:textId="77777777" w:rsidR="008076DD" w:rsidRPr="008076DD" w:rsidRDefault="008076DD" w:rsidP="008076DD">
            <w:pPr>
              <w:tabs>
                <w:tab w:val="center" w:pos="284"/>
              </w:tabs>
              <w:overflowPunct w:val="0"/>
              <w:autoSpaceDE w:val="0"/>
              <w:autoSpaceDN w:val="0"/>
              <w:adjustRightInd w:val="0"/>
              <w:ind w:left="266" w:hanging="266"/>
              <w:textAlignment w:val="baseline"/>
              <w:rPr>
                <w:bCs/>
              </w:rPr>
            </w:pPr>
            <w:r>
              <w:t>Arnold PUECH D’ALISSAC (Grupa Pracodawców – FR)</w:t>
            </w:r>
          </w:p>
        </w:tc>
      </w:tr>
      <w:tr w:rsidR="008076DD" w:rsidRPr="008076DD" w14:paraId="3902C372" w14:textId="77777777" w:rsidTr="007759E5">
        <w:tc>
          <w:tcPr>
            <w:tcW w:w="5000" w:type="pct"/>
            <w:gridSpan w:val="2"/>
          </w:tcPr>
          <w:p w14:paraId="1B9833AA" w14:textId="77777777" w:rsidR="008076DD" w:rsidRPr="008076DD" w:rsidRDefault="008076DD" w:rsidP="008076DD">
            <w:pPr>
              <w:tabs>
                <w:tab w:val="center" w:pos="284"/>
              </w:tabs>
              <w:overflowPunct w:val="0"/>
              <w:autoSpaceDE w:val="0"/>
              <w:autoSpaceDN w:val="0"/>
              <w:adjustRightInd w:val="0"/>
              <w:spacing w:line="160" w:lineRule="exact"/>
              <w:ind w:left="266" w:hanging="266"/>
              <w:textAlignment w:val="baseline"/>
            </w:pPr>
          </w:p>
        </w:tc>
      </w:tr>
      <w:tr w:rsidR="008076DD" w:rsidRPr="008076DD" w14:paraId="0B0139F0" w14:textId="77777777" w:rsidTr="007759E5">
        <w:tc>
          <w:tcPr>
            <w:tcW w:w="1269" w:type="pct"/>
            <w:vMerge w:val="restart"/>
          </w:tcPr>
          <w:p w14:paraId="3A10B937" w14:textId="77777777" w:rsidR="008076DD" w:rsidRPr="008076DD" w:rsidRDefault="008076DD" w:rsidP="008076DD">
            <w:pPr>
              <w:tabs>
                <w:tab w:val="center" w:pos="284"/>
              </w:tabs>
              <w:overflowPunct w:val="0"/>
              <w:autoSpaceDE w:val="0"/>
              <w:autoSpaceDN w:val="0"/>
              <w:adjustRightInd w:val="0"/>
              <w:ind w:left="266" w:hanging="266"/>
              <w:textAlignment w:val="baseline"/>
              <w:rPr>
                <w:b/>
              </w:rPr>
            </w:pPr>
            <w:r>
              <w:rPr>
                <w:b/>
              </w:rPr>
              <w:t>Dokumenty</w:t>
            </w:r>
          </w:p>
        </w:tc>
        <w:tc>
          <w:tcPr>
            <w:tcW w:w="3728" w:type="pct"/>
          </w:tcPr>
          <w:p w14:paraId="15F347AD" w14:textId="06286994" w:rsidR="00AB756C" w:rsidRDefault="00AB756C" w:rsidP="008076DD">
            <w:pPr>
              <w:tabs>
                <w:tab w:val="center" w:pos="284"/>
              </w:tabs>
              <w:overflowPunct w:val="0"/>
              <w:autoSpaceDE w:val="0"/>
              <w:autoSpaceDN w:val="0"/>
              <w:adjustRightInd w:val="0"/>
              <w:ind w:left="266" w:hanging="266"/>
              <w:textAlignment w:val="baseline"/>
            </w:pPr>
            <w:r>
              <w:t>COM(2025) 872 final</w:t>
            </w:r>
          </w:p>
          <w:p w14:paraId="2E9E53CA" w14:textId="54CBDA6B" w:rsidR="008076DD" w:rsidRPr="008076DD" w:rsidRDefault="008076DD" w:rsidP="008076DD">
            <w:pPr>
              <w:tabs>
                <w:tab w:val="center" w:pos="284"/>
              </w:tabs>
              <w:overflowPunct w:val="0"/>
              <w:autoSpaceDE w:val="0"/>
              <w:autoSpaceDN w:val="0"/>
              <w:adjustRightInd w:val="0"/>
              <w:ind w:left="266" w:hanging="266"/>
              <w:textAlignment w:val="baseline"/>
            </w:pPr>
            <w:r>
              <w:t>EESC-2025-03547-00-00-AC</w:t>
            </w:r>
          </w:p>
        </w:tc>
      </w:tr>
      <w:tr w:rsidR="008076DD" w:rsidRPr="008076DD" w14:paraId="7C27C175" w14:textId="77777777" w:rsidTr="007759E5">
        <w:tc>
          <w:tcPr>
            <w:tcW w:w="1269" w:type="pct"/>
            <w:vMerge/>
          </w:tcPr>
          <w:p w14:paraId="49185F97" w14:textId="77777777" w:rsidR="008076DD" w:rsidRPr="008076DD" w:rsidRDefault="008076DD" w:rsidP="008076DD">
            <w:pPr>
              <w:tabs>
                <w:tab w:val="center" w:pos="284"/>
              </w:tabs>
              <w:overflowPunct w:val="0"/>
              <w:autoSpaceDE w:val="0"/>
              <w:autoSpaceDN w:val="0"/>
              <w:adjustRightInd w:val="0"/>
              <w:ind w:left="266" w:hanging="266"/>
              <w:textAlignment w:val="baseline"/>
              <w:rPr>
                <w:b/>
              </w:rPr>
            </w:pPr>
          </w:p>
        </w:tc>
        <w:tc>
          <w:tcPr>
            <w:tcW w:w="3728" w:type="pct"/>
          </w:tcPr>
          <w:p w14:paraId="4717EE8F" w14:textId="77777777" w:rsidR="008076DD" w:rsidRPr="008076DD" w:rsidRDefault="008076DD" w:rsidP="008076DD">
            <w:pPr>
              <w:tabs>
                <w:tab w:val="center" w:pos="284"/>
              </w:tabs>
              <w:overflowPunct w:val="0"/>
              <w:autoSpaceDE w:val="0"/>
              <w:autoSpaceDN w:val="0"/>
              <w:adjustRightInd w:val="0"/>
              <w:ind w:left="266" w:hanging="266"/>
              <w:textAlignment w:val="baseline"/>
              <w:rPr>
                <w:sz w:val="16"/>
                <w:szCs w:val="16"/>
              </w:rPr>
            </w:pPr>
          </w:p>
        </w:tc>
      </w:tr>
    </w:tbl>
    <w:p w14:paraId="1C3599B8" w14:textId="77777777" w:rsidR="008076DD" w:rsidRPr="008076DD" w:rsidRDefault="008076DD" w:rsidP="008076DD">
      <w:pPr>
        <w:keepNext/>
        <w:keepLines/>
        <w:overflowPunct w:val="0"/>
        <w:autoSpaceDE w:val="0"/>
        <w:autoSpaceDN w:val="0"/>
        <w:adjustRightInd w:val="0"/>
        <w:textAlignment w:val="baseline"/>
        <w:rPr>
          <w:b/>
        </w:rPr>
      </w:pPr>
      <w:r>
        <w:rPr>
          <w:b/>
        </w:rPr>
        <w:t>Główne punkty</w:t>
      </w:r>
    </w:p>
    <w:p w14:paraId="5655FA5A" w14:textId="77777777" w:rsidR="008076DD" w:rsidRPr="008076DD" w:rsidRDefault="008076DD" w:rsidP="008076DD">
      <w:pPr>
        <w:overflowPunct w:val="0"/>
        <w:autoSpaceDE w:val="0"/>
        <w:autoSpaceDN w:val="0"/>
        <w:adjustRightInd w:val="0"/>
        <w:textAlignment w:val="baseline"/>
        <w:rPr>
          <w:bCs/>
          <w:iCs/>
          <w:lang w:val="en-GB"/>
        </w:rPr>
      </w:pPr>
    </w:p>
    <w:p w14:paraId="3B722995" w14:textId="77777777" w:rsidR="008076DD" w:rsidRDefault="008076DD" w:rsidP="008076DD">
      <w:pPr>
        <w:overflowPunct w:val="0"/>
        <w:autoSpaceDE w:val="0"/>
        <w:autoSpaceDN w:val="0"/>
        <w:adjustRightInd w:val="0"/>
        <w:textAlignment w:val="baseline"/>
        <w:rPr>
          <w:szCs w:val="20"/>
        </w:rPr>
      </w:pPr>
      <w:r>
        <w:t>EKES:</w:t>
      </w:r>
    </w:p>
    <w:p w14:paraId="434252AF" w14:textId="77777777" w:rsidR="00AB756C" w:rsidRPr="008076DD" w:rsidRDefault="00AB756C" w:rsidP="008076DD">
      <w:pPr>
        <w:overflowPunct w:val="0"/>
        <w:autoSpaceDE w:val="0"/>
        <w:autoSpaceDN w:val="0"/>
        <w:adjustRightInd w:val="0"/>
        <w:textAlignment w:val="baseline"/>
        <w:rPr>
          <w:szCs w:val="20"/>
          <w:lang w:val="en-GB"/>
        </w:rPr>
      </w:pPr>
    </w:p>
    <w:p w14:paraId="25B21FA2" w14:textId="77777777" w:rsidR="008076DD" w:rsidRPr="008076DD" w:rsidRDefault="008076DD" w:rsidP="00B333A7">
      <w:pPr>
        <w:numPr>
          <w:ilvl w:val="0"/>
          <w:numId w:val="71"/>
        </w:numPr>
        <w:overflowPunct w:val="0"/>
        <w:autoSpaceDE w:val="0"/>
        <w:autoSpaceDN w:val="0"/>
        <w:adjustRightInd w:val="0"/>
        <w:spacing w:after="200" w:line="276" w:lineRule="auto"/>
        <w:ind w:left="284" w:hanging="284"/>
        <w:contextualSpacing/>
        <w:textAlignment w:val="baseline"/>
      </w:pPr>
      <w:r>
        <w:t>Z zadowoleniem przyjmuje strategię Komisji na rzecz wymiany pokoleń w rolnictwie, ale wzywa do nadania jej bardziej wiążącego charakteru oraz do dostosowania przez państwa członkowskie ram krajowych do jej zaleceń.</w:t>
      </w:r>
    </w:p>
    <w:p w14:paraId="3D744FE9" w14:textId="77777777" w:rsidR="008076DD" w:rsidRPr="008076DD" w:rsidRDefault="008076DD" w:rsidP="00B333A7">
      <w:pPr>
        <w:numPr>
          <w:ilvl w:val="0"/>
          <w:numId w:val="71"/>
        </w:numPr>
        <w:overflowPunct w:val="0"/>
        <w:autoSpaceDE w:val="0"/>
        <w:autoSpaceDN w:val="0"/>
        <w:adjustRightInd w:val="0"/>
        <w:spacing w:after="200" w:line="276" w:lineRule="auto"/>
        <w:ind w:left="284" w:hanging="284"/>
        <w:contextualSpacing/>
        <w:textAlignment w:val="baseline"/>
      </w:pPr>
      <w:r>
        <w:t>Wyraża głębokie zaniepokojenie zmniejszeniem przyszłego budżetu WPR i podkreśla, że wymiana pokoleń nie będzie możliwa bez odpowiednio finansowanej i wzmocnionej wspólnej polityki rolnej, w tym obowiązkowej 6-procentowej puli środków finansowych na młodych rolników.</w:t>
      </w:r>
    </w:p>
    <w:p w14:paraId="322A711E" w14:textId="77777777" w:rsidR="008076DD" w:rsidRPr="008076DD" w:rsidRDefault="008076DD" w:rsidP="00B333A7">
      <w:pPr>
        <w:numPr>
          <w:ilvl w:val="0"/>
          <w:numId w:val="71"/>
        </w:numPr>
        <w:overflowPunct w:val="0"/>
        <w:autoSpaceDE w:val="0"/>
        <w:autoSpaceDN w:val="0"/>
        <w:adjustRightInd w:val="0"/>
        <w:spacing w:after="200" w:line="276" w:lineRule="auto"/>
        <w:ind w:left="284" w:hanging="284"/>
        <w:contextualSpacing/>
        <w:textAlignment w:val="baseline"/>
      </w:pPr>
      <w:r>
        <w:t>Wzywa do konsolidacji i wzmocnienia istniejących instrumentów WPR (wsparcie dochodu, pomoc na rozpoczęcie działalności, wsparcie inwestycyjne i narzędzia zarządzania ryzykiem), aby zapewnić rentowne i odporne przedsiębiorstwa rolne, w które można zainwestować.</w:t>
      </w:r>
    </w:p>
    <w:p w14:paraId="21424CB7" w14:textId="0D0C79A1" w:rsidR="008076DD" w:rsidRPr="008076DD" w:rsidRDefault="008076DD" w:rsidP="00B333A7">
      <w:pPr>
        <w:numPr>
          <w:ilvl w:val="0"/>
          <w:numId w:val="71"/>
        </w:numPr>
        <w:overflowPunct w:val="0"/>
        <w:autoSpaceDE w:val="0"/>
        <w:autoSpaceDN w:val="0"/>
        <w:adjustRightInd w:val="0"/>
        <w:spacing w:after="200" w:line="276" w:lineRule="auto"/>
        <w:ind w:left="284" w:hanging="284"/>
        <w:contextualSpacing/>
        <w:textAlignment w:val="baseline"/>
      </w:pPr>
      <w:r>
        <w:t>Podkreśla, że dostęp do gruntów, finansowania i uczciwych warunków rynkowych – w</w:t>
      </w:r>
      <w:r w:rsidR="0084490B">
        <w:t> </w:t>
      </w:r>
      <w:r>
        <w:t>szczególności poprzez obowiązkowe zawieranie umów i wzmocnienie organizacji producentów – są zasadniczymi warunkami wstępnymi stabilności gospodarczej młodych rolników.</w:t>
      </w:r>
    </w:p>
    <w:p w14:paraId="0785C088" w14:textId="28C84BA1" w:rsidR="008076DD" w:rsidRPr="008076DD" w:rsidRDefault="008076DD" w:rsidP="00B333A7">
      <w:pPr>
        <w:numPr>
          <w:ilvl w:val="0"/>
          <w:numId w:val="71"/>
        </w:numPr>
        <w:overflowPunct w:val="0"/>
        <w:autoSpaceDE w:val="0"/>
        <w:autoSpaceDN w:val="0"/>
        <w:adjustRightInd w:val="0"/>
        <w:spacing w:after="200" w:line="276" w:lineRule="auto"/>
        <w:ind w:left="284" w:hanging="284"/>
        <w:contextualSpacing/>
        <w:textAlignment w:val="baseline"/>
      </w:pPr>
      <w:r>
        <w:t>Zwraca uwagę na znaczenie wzmocnionego szkolenia wstępnego i ustawicznego w dziedzinie rolnictwa, lepszego rozwoju umiejętności i większego udziału w unijnych programach mobilności w</w:t>
      </w:r>
      <w:r w:rsidR="0084490B">
        <w:t> </w:t>
      </w:r>
      <w:r>
        <w:t>celu zwiększenia atrakcyjności rolnictwa jako kariery zawodowej.</w:t>
      </w:r>
    </w:p>
    <w:p w14:paraId="3137CFCA" w14:textId="77777777" w:rsidR="008076DD" w:rsidRPr="008076DD" w:rsidRDefault="008076DD" w:rsidP="00B333A7">
      <w:pPr>
        <w:numPr>
          <w:ilvl w:val="0"/>
          <w:numId w:val="71"/>
        </w:numPr>
        <w:overflowPunct w:val="0"/>
        <w:autoSpaceDE w:val="0"/>
        <w:autoSpaceDN w:val="0"/>
        <w:adjustRightInd w:val="0"/>
        <w:spacing w:after="200" w:line="276" w:lineRule="auto"/>
        <w:ind w:left="284" w:hanging="284"/>
        <w:contextualSpacing/>
        <w:textAlignment w:val="baseline"/>
      </w:pPr>
      <w:r>
        <w:t>Podkreśla, że wymiana pokoleń zależy od dynamicznych obszarów wiejskich oferujących odpowiednie usługi, mieszkalnictwo, łączność i jakość życia.</w:t>
      </w:r>
    </w:p>
    <w:p w14:paraId="452B3C91" w14:textId="4D26AA1F" w:rsidR="008076DD" w:rsidRPr="008076DD" w:rsidRDefault="008076DD" w:rsidP="00B333A7">
      <w:pPr>
        <w:numPr>
          <w:ilvl w:val="0"/>
          <w:numId w:val="71"/>
        </w:numPr>
        <w:overflowPunct w:val="0"/>
        <w:autoSpaceDE w:val="0"/>
        <w:autoSpaceDN w:val="0"/>
        <w:adjustRightInd w:val="0"/>
        <w:spacing w:after="200" w:line="276" w:lineRule="auto"/>
        <w:ind w:left="284" w:hanging="284"/>
        <w:contextualSpacing/>
        <w:textAlignment w:val="baseline"/>
      </w:pPr>
      <w:r>
        <w:t>Apeluje o skuteczne mechanizmy dziedziczenia, przechodzenia na emeryturę i wcześniejszej emerytury, które zapewnią godne odejście z pracy, ułatwią przekazywanie gospodarstw rolnych i</w:t>
      </w:r>
      <w:r w:rsidR="0084490B">
        <w:t> </w:t>
      </w:r>
      <w:r>
        <w:t>zapobiegną akumulacji płatności i emerytur w ramach WPR.</w:t>
      </w:r>
    </w:p>
    <w:p w14:paraId="1895A63B" w14:textId="77777777" w:rsidR="008076DD" w:rsidRPr="008076DD" w:rsidRDefault="008076DD" w:rsidP="008076DD">
      <w:pPr>
        <w:widowControl w:val="0"/>
        <w:overflowPunct w:val="0"/>
        <w:autoSpaceDE w:val="0"/>
        <w:autoSpaceDN w:val="0"/>
        <w:adjustRightInd w:val="0"/>
        <w:ind w:left="709"/>
        <w:textAlignment w:val="baseline"/>
        <w:rPr>
          <w:rFonts w:asciiTheme="minorHAnsi" w:hAnsiTheme="minorHAnsi"/>
          <w:szCs w:val="20"/>
          <w:lang w:val="en-GB"/>
        </w:rPr>
      </w:pPr>
    </w:p>
    <w:tbl>
      <w:tblPr>
        <w:tblStyle w:val="TableGrid19"/>
        <w:tblW w:w="296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739"/>
        <w:gridCol w:w="3846"/>
      </w:tblGrid>
      <w:tr w:rsidR="008076DD" w:rsidRPr="008076DD" w14:paraId="572567D0" w14:textId="77777777" w:rsidTr="007759E5">
        <w:tc>
          <w:tcPr>
            <w:tcW w:w="1557" w:type="pct"/>
          </w:tcPr>
          <w:p w14:paraId="4016D41D" w14:textId="77777777" w:rsidR="008076DD" w:rsidRPr="008076DD" w:rsidRDefault="008076DD" w:rsidP="008076DD">
            <w:pPr>
              <w:overflowPunct w:val="0"/>
              <w:autoSpaceDE w:val="0"/>
              <w:autoSpaceDN w:val="0"/>
              <w:adjustRightInd w:val="0"/>
              <w:spacing w:line="240" w:lineRule="auto"/>
              <w:textAlignment w:val="baseline"/>
              <w:rPr>
                <w:i/>
              </w:rPr>
            </w:pPr>
            <w:r>
              <w:rPr>
                <w:b/>
                <w:i/>
              </w:rPr>
              <w:t xml:space="preserve">Kontakt </w:t>
            </w:r>
          </w:p>
        </w:tc>
        <w:tc>
          <w:tcPr>
            <w:tcW w:w="3443" w:type="pct"/>
          </w:tcPr>
          <w:p w14:paraId="46D43C98" w14:textId="2B872E56" w:rsidR="008076DD" w:rsidRPr="008076DD" w:rsidRDefault="008076DD" w:rsidP="008076DD">
            <w:pPr>
              <w:overflowPunct w:val="0"/>
              <w:autoSpaceDE w:val="0"/>
              <w:autoSpaceDN w:val="0"/>
              <w:adjustRightInd w:val="0"/>
              <w:spacing w:line="240" w:lineRule="auto"/>
              <w:textAlignment w:val="baseline"/>
              <w:rPr>
                <w:i/>
              </w:rPr>
            </w:pPr>
            <w:r>
              <w:rPr>
                <w:i/>
              </w:rPr>
              <w:t>Nicolas Stenger</w:t>
            </w:r>
          </w:p>
        </w:tc>
      </w:tr>
      <w:tr w:rsidR="008076DD" w:rsidRPr="008076DD" w14:paraId="779B26B2" w14:textId="77777777" w:rsidTr="007759E5">
        <w:tc>
          <w:tcPr>
            <w:tcW w:w="1557" w:type="pct"/>
          </w:tcPr>
          <w:p w14:paraId="510C732C" w14:textId="77777777" w:rsidR="008076DD" w:rsidRPr="008076DD" w:rsidRDefault="008076DD" w:rsidP="008076DD">
            <w:pPr>
              <w:overflowPunct w:val="0"/>
              <w:autoSpaceDE w:val="0"/>
              <w:autoSpaceDN w:val="0"/>
              <w:adjustRightInd w:val="0"/>
              <w:spacing w:line="240" w:lineRule="auto"/>
              <w:textAlignment w:val="baseline"/>
              <w:rPr>
                <w:i/>
              </w:rPr>
            </w:pPr>
            <w:r>
              <w:rPr>
                <w:i/>
              </w:rPr>
              <w:t>tel.</w:t>
            </w:r>
          </w:p>
        </w:tc>
        <w:tc>
          <w:tcPr>
            <w:tcW w:w="3443" w:type="pct"/>
          </w:tcPr>
          <w:p w14:paraId="65AB4C4E" w14:textId="77777777" w:rsidR="008076DD" w:rsidRPr="008076DD" w:rsidRDefault="008076DD" w:rsidP="008076DD">
            <w:pPr>
              <w:overflowPunct w:val="0"/>
              <w:autoSpaceDE w:val="0"/>
              <w:autoSpaceDN w:val="0"/>
              <w:adjustRightInd w:val="0"/>
              <w:spacing w:line="240" w:lineRule="auto"/>
              <w:textAlignment w:val="baseline"/>
              <w:rPr>
                <w:i/>
              </w:rPr>
            </w:pPr>
            <w:r>
              <w:rPr>
                <w:i/>
              </w:rPr>
              <w:t>+32 25468152</w:t>
            </w:r>
          </w:p>
        </w:tc>
      </w:tr>
      <w:tr w:rsidR="008076DD" w:rsidRPr="008076DD" w14:paraId="0C3833C6" w14:textId="77777777" w:rsidTr="007759E5">
        <w:tc>
          <w:tcPr>
            <w:tcW w:w="1557" w:type="pct"/>
          </w:tcPr>
          <w:p w14:paraId="16287D1E" w14:textId="7C096F8E" w:rsidR="008076DD" w:rsidRPr="008076DD" w:rsidRDefault="00AB756C" w:rsidP="008076DD">
            <w:pPr>
              <w:overflowPunct w:val="0"/>
              <w:autoSpaceDE w:val="0"/>
              <w:autoSpaceDN w:val="0"/>
              <w:adjustRightInd w:val="0"/>
              <w:spacing w:line="240" w:lineRule="auto"/>
              <w:textAlignment w:val="baseline"/>
              <w:rPr>
                <w:i/>
              </w:rPr>
            </w:pPr>
            <w:r>
              <w:rPr>
                <w:i/>
              </w:rPr>
              <w:t>e-mail</w:t>
            </w:r>
          </w:p>
        </w:tc>
        <w:tc>
          <w:tcPr>
            <w:tcW w:w="3443" w:type="pct"/>
          </w:tcPr>
          <w:p w14:paraId="2A54A484" w14:textId="77777777" w:rsidR="008076DD" w:rsidRPr="008076DD" w:rsidRDefault="003B7EDD" w:rsidP="008076DD">
            <w:pPr>
              <w:overflowPunct w:val="0"/>
              <w:autoSpaceDE w:val="0"/>
              <w:autoSpaceDN w:val="0"/>
              <w:adjustRightInd w:val="0"/>
              <w:spacing w:line="240" w:lineRule="auto"/>
              <w:textAlignment w:val="baseline"/>
              <w:rPr>
                <w:i/>
              </w:rPr>
            </w:pPr>
            <w:hyperlink r:id="rId56" w:history="1">
              <w:r w:rsidR="008076DD">
                <w:rPr>
                  <w:i/>
                  <w:color w:val="0000FF"/>
                  <w:u w:val="single"/>
                </w:rPr>
                <w:t>Nicolas.Stenger@eesc.europa.eu</w:t>
              </w:r>
            </w:hyperlink>
            <w:r w:rsidR="008076DD">
              <w:rPr>
                <w:i/>
              </w:rPr>
              <w:t xml:space="preserve">  </w:t>
            </w:r>
          </w:p>
        </w:tc>
      </w:tr>
    </w:tbl>
    <w:p w14:paraId="4F10A9CE" w14:textId="77777777" w:rsidR="009833A8" w:rsidRDefault="009833A8">
      <w:pPr>
        <w:spacing w:after="160" w:line="259" w:lineRule="auto"/>
        <w:jc w:val="left"/>
      </w:pPr>
      <w:r>
        <w:br w:type="page"/>
      </w:r>
    </w:p>
    <w:p w14:paraId="416EA104" w14:textId="1109A462" w:rsidR="0033034C" w:rsidRPr="0033034C" w:rsidRDefault="003B7EDD" w:rsidP="0033034C">
      <w:pPr>
        <w:widowControl w:val="0"/>
        <w:numPr>
          <w:ilvl w:val="0"/>
          <w:numId w:val="73"/>
        </w:numPr>
        <w:overflowPunct w:val="0"/>
        <w:autoSpaceDE w:val="0"/>
        <w:autoSpaceDN w:val="0"/>
        <w:adjustRightInd w:val="0"/>
        <w:ind w:hanging="567"/>
        <w:textAlignment w:val="baseline"/>
        <w:rPr>
          <w:sz w:val="20"/>
          <w:szCs w:val="20"/>
        </w:rPr>
      </w:pPr>
      <w:hyperlink r:id="rId57" w:history="1">
        <w:r w:rsidR="0033034C">
          <w:rPr>
            <w:b/>
            <w:i/>
            <w:color w:val="0000FF"/>
            <w:sz w:val="28"/>
            <w:u w:val="single"/>
          </w:rPr>
          <w:t>Unijna strategia odporności wodnej oraz zintegrowane ramy europejskiej odporności na zmianę klimatu i zarządzania ryzykiem</w:t>
        </w:r>
      </w:hyperlink>
    </w:p>
    <w:p w14:paraId="207FFE0F" w14:textId="77777777" w:rsidR="00DD5BA1" w:rsidRPr="0084490B" w:rsidRDefault="00DD5BA1" w:rsidP="0033034C">
      <w:pPr>
        <w:tabs>
          <w:tab w:val="center" w:pos="284"/>
        </w:tabs>
        <w:overflowPunct w:val="0"/>
        <w:autoSpaceDE w:val="0"/>
        <w:autoSpaceDN w:val="0"/>
        <w:adjustRightInd w:val="0"/>
        <w:ind w:left="266" w:hanging="266"/>
        <w:textAlignment w:val="baseline"/>
        <w:rPr>
          <w:b/>
          <w:lang w:val="en-GB"/>
        </w:rPr>
      </w:pPr>
    </w:p>
    <w:tbl>
      <w:tblPr>
        <w:tblStyle w:val="TableGrid30"/>
        <w:tblW w:w="4924"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357"/>
        <w:gridCol w:w="6931"/>
      </w:tblGrid>
      <w:tr w:rsidR="0033034C" w:rsidRPr="0033034C" w14:paraId="2A857004" w14:textId="77777777" w:rsidTr="00696968">
        <w:tc>
          <w:tcPr>
            <w:tcW w:w="1269" w:type="pct"/>
          </w:tcPr>
          <w:p w14:paraId="1A6177F0" w14:textId="77777777" w:rsidR="0033034C" w:rsidRPr="0033034C" w:rsidRDefault="0033034C" w:rsidP="0033034C">
            <w:pPr>
              <w:tabs>
                <w:tab w:val="center" w:pos="284"/>
              </w:tabs>
              <w:overflowPunct w:val="0"/>
              <w:autoSpaceDE w:val="0"/>
              <w:autoSpaceDN w:val="0"/>
              <w:adjustRightInd w:val="0"/>
              <w:ind w:left="266" w:hanging="266"/>
              <w:textAlignment w:val="baseline"/>
              <w:rPr>
                <w:b/>
              </w:rPr>
            </w:pPr>
            <w:r>
              <w:rPr>
                <w:b/>
              </w:rPr>
              <w:t>Sprawozdawca generalny</w:t>
            </w:r>
          </w:p>
        </w:tc>
        <w:tc>
          <w:tcPr>
            <w:tcW w:w="3731" w:type="pct"/>
          </w:tcPr>
          <w:p w14:paraId="2842ECDC" w14:textId="77777777" w:rsidR="0033034C" w:rsidRPr="0033034C" w:rsidRDefault="0033034C" w:rsidP="0033034C">
            <w:pPr>
              <w:tabs>
                <w:tab w:val="center" w:pos="284"/>
              </w:tabs>
              <w:overflowPunct w:val="0"/>
              <w:autoSpaceDE w:val="0"/>
              <w:autoSpaceDN w:val="0"/>
              <w:adjustRightInd w:val="0"/>
              <w:ind w:left="266" w:hanging="266"/>
              <w:textAlignment w:val="baseline"/>
              <w:rPr>
                <w:bCs/>
              </w:rPr>
            </w:pPr>
            <w:r>
              <w:t>Anastasis YIAPANIS (Grupa Organizacji Społeczeństwa Obywatelskiego – CY)</w:t>
            </w:r>
          </w:p>
        </w:tc>
      </w:tr>
      <w:tr w:rsidR="0033034C" w:rsidRPr="0033034C" w14:paraId="5FE9F7E9" w14:textId="77777777" w:rsidTr="00696968">
        <w:tc>
          <w:tcPr>
            <w:tcW w:w="1269" w:type="pct"/>
          </w:tcPr>
          <w:p w14:paraId="5C2716DA" w14:textId="77777777" w:rsidR="0033034C" w:rsidRPr="0033034C" w:rsidRDefault="0033034C" w:rsidP="0033034C">
            <w:pPr>
              <w:tabs>
                <w:tab w:val="center" w:pos="284"/>
              </w:tabs>
              <w:overflowPunct w:val="0"/>
              <w:autoSpaceDE w:val="0"/>
              <w:autoSpaceDN w:val="0"/>
              <w:adjustRightInd w:val="0"/>
              <w:ind w:left="266" w:hanging="266"/>
              <w:textAlignment w:val="baseline"/>
              <w:rPr>
                <w:b/>
              </w:rPr>
            </w:pPr>
          </w:p>
        </w:tc>
        <w:tc>
          <w:tcPr>
            <w:tcW w:w="3731" w:type="pct"/>
          </w:tcPr>
          <w:p w14:paraId="62A49B62" w14:textId="77777777" w:rsidR="0033034C" w:rsidRPr="0033034C" w:rsidRDefault="0033034C" w:rsidP="0033034C">
            <w:pPr>
              <w:tabs>
                <w:tab w:val="center" w:pos="284"/>
              </w:tabs>
              <w:overflowPunct w:val="0"/>
              <w:autoSpaceDE w:val="0"/>
              <w:autoSpaceDN w:val="0"/>
              <w:adjustRightInd w:val="0"/>
              <w:ind w:left="266" w:hanging="266"/>
              <w:textAlignment w:val="baseline"/>
              <w:rPr>
                <w:lang w:val="en-GB"/>
              </w:rPr>
            </w:pPr>
          </w:p>
        </w:tc>
      </w:tr>
      <w:tr w:rsidR="0033034C" w:rsidRPr="0033034C" w14:paraId="012D52F9" w14:textId="77777777" w:rsidTr="00696968">
        <w:tc>
          <w:tcPr>
            <w:tcW w:w="1269" w:type="pct"/>
          </w:tcPr>
          <w:p w14:paraId="2DD88268" w14:textId="1CF8CF9E" w:rsidR="0033034C" w:rsidRPr="0033034C" w:rsidRDefault="0033034C" w:rsidP="0033034C">
            <w:pPr>
              <w:tabs>
                <w:tab w:val="center" w:pos="284"/>
              </w:tabs>
              <w:overflowPunct w:val="0"/>
              <w:autoSpaceDE w:val="0"/>
              <w:autoSpaceDN w:val="0"/>
              <w:adjustRightInd w:val="0"/>
              <w:ind w:left="266" w:hanging="266"/>
              <w:textAlignment w:val="baseline"/>
              <w:rPr>
                <w:b/>
              </w:rPr>
            </w:pPr>
            <w:r>
              <w:rPr>
                <w:b/>
              </w:rPr>
              <w:t>Dokumenty</w:t>
            </w:r>
          </w:p>
        </w:tc>
        <w:tc>
          <w:tcPr>
            <w:tcW w:w="3731" w:type="pct"/>
          </w:tcPr>
          <w:p w14:paraId="606F06B7" w14:textId="280F2218" w:rsidR="004A644E" w:rsidRDefault="004A644E" w:rsidP="0033034C">
            <w:pPr>
              <w:tabs>
                <w:tab w:val="center" w:pos="284"/>
              </w:tabs>
              <w:overflowPunct w:val="0"/>
              <w:autoSpaceDE w:val="0"/>
              <w:autoSpaceDN w:val="0"/>
              <w:adjustRightInd w:val="0"/>
              <w:ind w:left="266" w:hanging="266"/>
              <w:textAlignment w:val="baseline"/>
            </w:pPr>
            <w:r>
              <w:t>Opinia rozpoznawcza na wniosek cypryjskiej prezydencji Rady UE</w:t>
            </w:r>
          </w:p>
          <w:p w14:paraId="660FA4AC" w14:textId="40E30621" w:rsidR="0033034C" w:rsidRPr="0033034C" w:rsidRDefault="0033034C" w:rsidP="0033034C">
            <w:pPr>
              <w:tabs>
                <w:tab w:val="center" w:pos="284"/>
              </w:tabs>
              <w:overflowPunct w:val="0"/>
              <w:autoSpaceDE w:val="0"/>
              <w:autoSpaceDN w:val="0"/>
              <w:adjustRightInd w:val="0"/>
              <w:ind w:left="266" w:hanging="266"/>
              <w:textAlignment w:val="baseline"/>
            </w:pPr>
            <w:r>
              <w:t>EESC-2025-03736-00-00-AC</w:t>
            </w:r>
          </w:p>
        </w:tc>
      </w:tr>
    </w:tbl>
    <w:p w14:paraId="42D4D0EE" w14:textId="77777777" w:rsidR="0033034C" w:rsidRPr="0033034C" w:rsidRDefault="0033034C" w:rsidP="0033034C">
      <w:pPr>
        <w:keepNext/>
        <w:keepLines/>
        <w:overflowPunct w:val="0"/>
        <w:autoSpaceDE w:val="0"/>
        <w:autoSpaceDN w:val="0"/>
        <w:adjustRightInd w:val="0"/>
        <w:textAlignment w:val="baseline"/>
        <w:rPr>
          <w:b/>
          <w:sz w:val="16"/>
          <w:szCs w:val="16"/>
          <w:lang w:val="en-GB"/>
        </w:rPr>
      </w:pPr>
    </w:p>
    <w:p w14:paraId="79601652" w14:textId="77777777" w:rsidR="0033034C" w:rsidRPr="0033034C" w:rsidRDefault="0033034C" w:rsidP="0033034C">
      <w:pPr>
        <w:keepNext/>
        <w:keepLines/>
        <w:overflowPunct w:val="0"/>
        <w:autoSpaceDE w:val="0"/>
        <w:autoSpaceDN w:val="0"/>
        <w:adjustRightInd w:val="0"/>
        <w:textAlignment w:val="baseline"/>
        <w:rPr>
          <w:b/>
        </w:rPr>
      </w:pPr>
      <w:r>
        <w:rPr>
          <w:b/>
        </w:rPr>
        <w:t>Główne punkty</w:t>
      </w:r>
    </w:p>
    <w:p w14:paraId="7645479D" w14:textId="77777777" w:rsidR="0033034C" w:rsidRPr="0033034C" w:rsidRDefault="0033034C" w:rsidP="0033034C">
      <w:pPr>
        <w:keepNext/>
        <w:keepLines/>
        <w:tabs>
          <w:tab w:val="center" w:pos="284"/>
        </w:tabs>
        <w:overflowPunct w:val="0"/>
        <w:autoSpaceDE w:val="0"/>
        <w:autoSpaceDN w:val="0"/>
        <w:adjustRightInd w:val="0"/>
        <w:ind w:left="266" w:hanging="266"/>
        <w:textAlignment w:val="baseline"/>
        <w:rPr>
          <w:b/>
          <w:sz w:val="16"/>
          <w:szCs w:val="16"/>
          <w:lang w:val="en-GB"/>
        </w:rPr>
      </w:pPr>
    </w:p>
    <w:p w14:paraId="5AD94DBE" w14:textId="77777777" w:rsidR="0033034C" w:rsidRDefault="0033034C" w:rsidP="0033034C">
      <w:pPr>
        <w:overflowPunct w:val="0"/>
        <w:autoSpaceDE w:val="0"/>
        <w:autoSpaceDN w:val="0"/>
        <w:adjustRightInd w:val="0"/>
        <w:textAlignment w:val="baseline"/>
        <w:rPr>
          <w:szCs w:val="20"/>
        </w:rPr>
      </w:pPr>
      <w:r>
        <w:t>EKES:</w:t>
      </w:r>
    </w:p>
    <w:p w14:paraId="4463D101" w14:textId="77777777" w:rsidR="004A644E" w:rsidRPr="0033034C" w:rsidRDefault="004A644E" w:rsidP="0033034C">
      <w:pPr>
        <w:overflowPunct w:val="0"/>
        <w:autoSpaceDE w:val="0"/>
        <w:autoSpaceDN w:val="0"/>
        <w:adjustRightInd w:val="0"/>
        <w:textAlignment w:val="baseline"/>
        <w:rPr>
          <w:bCs/>
          <w:iCs/>
          <w:lang w:val="en-GB"/>
        </w:rPr>
      </w:pPr>
    </w:p>
    <w:p w14:paraId="5D8847AA" w14:textId="77777777" w:rsidR="0033034C" w:rsidRPr="0033034C" w:rsidRDefault="0033034C" w:rsidP="0084490B">
      <w:pPr>
        <w:numPr>
          <w:ilvl w:val="0"/>
          <w:numId w:val="74"/>
        </w:numPr>
        <w:overflowPunct w:val="0"/>
        <w:autoSpaceDE w:val="0"/>
        <w:autoSpaceDN w:val="0"/>
        <w:adjustRightInd w:val="0"/>
        <w:spacing w:line="240" w:lineRule="auto"/>
        <w:ind w:left="284" w:hanging="284"/>
        <w:contextualSpacing/>
        <w:textAlignment w:val="baseline"/>
      </w:pPr>
      <w:r>
        <w:t xml:space="preserve">Uważa, że </w:t>
      </w:r>
      <w:r>
        <w:rPr>
          <w:b/>
        </w:rPr>
        <w:t>zapewnienie powszechnego dostępu do bezpiecznej i przystępnej cenowo wody oraz urządzeń sanitarnych</w:t>
      </w:r>
      <w:r>
        <w:t xml:space="preserve"> musi pozostać jednym z podstawowych zobowiązań UE.</w:t>
      </w:r>
    </w:p>
    <w:p w14:paraId="50323633" w14:textId="77777777" w:rsidR="0033034C" w:rsidRPr="0033034C" w:rsidRDefault="0033034C" w:rsidP="0084490B">
      <w:pPr>
        <w:numPr>
          <w:ilvl w:val="0"/>
          <w:numId w:val="74"/>
        </w:numPr>
        <w:overflowPunct w:val="0"/>
        <w:autoSpaceDE w:val="0"/>
        <w:autoSpaceDN w:val="0"/>
        <w:adjustRightInd w:val="0"/>
        <w:spacing w:line="240" w:lineRule="auto"/>
        <w:ind w:left="284" w:hanging="284"/>
        <w:contextualSpacing/>
        <w:textAlignment w:val="baseline"/>
      </w:pPr>
      <w:r>
        <w:t xml:space="preserve">Podkreśla, że </w:t>
      </w:r>
      <w:r>
        <w:rPr>
          <w:b/>
        </w:rPr>
        <w:t>odporność gospodarki wodnej i przystosowanie się do zmiany klimatu</w:t>
      </w:r>
      <w:r>
        <w:t xml:space="preserve"> wzajemnie się wzmacniają i muszą być traktowane łącznie w ramach </w:t>
      </w:r>
      <w:r>
        <w:rPr>
          <w:b/>
        </w:rPr>
        <w:t>specjalnego, spójnego podejścia politycznego</w:t>
      </w:r>
      <w:r>
        <w:t>.</w:t>
      </w:r>
    </w:p>
    <w:p w14:paraId="31561C84" w14:textId="3D23CF03" w:rsidR="0033034C" w:rsidRPr="0033034C" w:rsidRDefault="0033034C" w:rsidP="0084490B">
      <w:pPr>
        <w:numPr>
          <w:ilvl w:val="0"/>
          <w:numId w:val="74"/>
        </w:numPr>
        <w:overflowPunct w:val="0"/>
        <w:autoSpaceDE w:val="0"/>
        <w:autoSpaceDN w:val="0"/>
        <w:adjustRightInd w:val="0"/>
        <w:spacing w:line="240" w:lineRule="auto"/>
        <w:ind w:left="284" w:hanging="284"/>
        <w:contextualSpacing/>
        <w:textAlignment w:val="baseline"/>
      </w:pPr>
      <w:r>
        <w:t xml:space="preserve">Wzywa do przyjęcia </w:t>
      </w:r>
      <w:r>
        <w:rPr>
          <w:b/>
        </w:rPr>
        <w:t>wzmocnionych ram na rzecz odporności na zmianę klimatu</w:t>
      </w:r>
      <w:r>
        <w:t>, które będą w</w:t>
      </w:r>
      <w:r w:rsidR="0084490B">
        <w:t> </w:t>
      </w:r>
      <w:r>
        <w:t xml:space="preserve">pełni wspierać i uzupełniać </w:t>
      </w:r>
      <w:r>
        <w:rPr>
          <w:b/>
        </w:rPr>
        <w:t>strategię odporności gospodarki wodnej</w:t>
      </w:r>
      <w:r>
        <w:t xml:space="preserve"> oraz będą spójne z</w:t>
      </w:r>
      <w:r w:rsidR="0084490B">
        <w:t> </w:t>
      </w:r>
      <w:r>
        <w:t>międzynarodowymi zobowiązaniami.</w:t>
      </w:r>
    </w:p>
    <w:p w14:paraId="4F90D390" w14:textId="77777777" w:rsidR="0033034C" w:rsidRPr="0033034C" w:rsidRDefault="0033034C" w:rsidP="0084490B">
      <w:pPr>
        <w:numPr>
          <w:ilvl w:val="0"/>
          <w:numId w:val="74"/>
        </w:numPr>
        <w:overflowPunct w:val="0"/>
        <w:autoSpaceDE w:val="0"/>
        <w:autoSpaceDN w:val="0"/>
        <w:adjustRightInd w:val="0"/>
        <w:spacing w:line="240" w:lineRule="auto"/>
        <w:ind w:left="284" w:hanging="284"/>
        <w:contextualSpacing/>
        <w:textAlignment w:val="baseline"/>
      </w:pPr>
      <w:r>
        <w:t xml:space="preserve">Odnotowuje, że zasadami porządkującymi unijną politykę wodną i klimatyczną powinny stać się </w:t>
      </w:r>
      <w:r>
        <w:rPr>
          <w:b/>
        </w:rPr>
        <w:t>zapobieganie i gotowość</w:t>
      </w:r>
      <w:r>
        <w:t>.</w:t>
      </w:r>
    </w:p>
    <w:p w14:paraId="02110C77" w14:textId="77777777" w:rsidR="0033034C" w:rsidRPr="0033034C" w:rsidRDefault="0033034C" w:rsidP="0084490B">
      <w:pPr>
        <w:numPr>
          <w:ilvl w:val="0"/>
          <w:numId w:val="74"/>
        </w:numPr>
        <w:overflowPunct w:val="0"/>
        <w:autoSpaceDE w:val="0"/>
        <w:autoSpaceDN w:val="0"/>
        <w:adjustRightInd w:val="0"/>
        <w:spacing w:line="240" w:lineRule="auto"/>
        <w:ind w:left="284" w:hanging="284"/>
        <w:contextualSpacing/>
        <w:textAlignment w:val="baseline"/>
      </w:pPr>
      <w:r>
        <w:t xml:space="preserve">Wzywa do systematycznego </w:t>
      </w:r>
      <w:r>
        <w:rPr>
          <w:b/>
        </w:rPr>
        <w:t>stosowania „testu wodnego” w procesach legislacyjnych UE</w:t>
      </w:r>
      <w:r>
        <w:t>, tak aby wnioski w kluczowych sektorach były oceniane pod kątem ich oddziaływania na zasoby wodne oraz były zgodne z celami Europejskiej strategii odporności gospodarki wodnej.</w:t>
      </w:r>
    </w:p>
    <w:p w14:paraId="6317D9D7" w14:textId="77777777" w:rsidR="0033034C" w:rsidRPr="0033034C" w:rsidRDefault="0033034C" w:rsidP="0084490B">
      <w:pPr>
        <w:numPr>
          <w:ilvl w:val="0"/>
          <w:numId w:val="74"/>
        </w:numPr>
        <w:overflowPunct w:val="0"/>
        <w:autoSpaceDE w:val="0"/>
        <w:autoSpaceDN w:val="0"/>
        <w:adjustRightInd w:val="0"/>
        <w:spacing w:line="240" w:lineRule="auto"/>
        <w:ind w:left="284" w:hanging="284"/>
        <w:contextualSpacing/>
        <w:textAlignment w:val="baseline"/>
      </w:pPr>
      <w:r>
        <w:t xml:space="preserve">Apeluje o </w:t>
      </w:r>
      <w:r>
        <w:rPr>
          <w:b/>
        </w:rPr>
        <w:t>wzmocnienie współpracy transgranicznej</w:t>
      </w:r>
      <w:r>
        <w:t xml:space="preserve"> opartej na wspólnych danych, jednolitych protokołach i mechanizmach solidarnościowych, włączając w to współpracę z sąsiednimi państwami nienależącymi do UE.</w:t>
      </w:r>
    </w:p>
    <w:p w14:paraId="250CF82F" w14:textId="77777777" w:rsidR="0033034C" w:rsidRPr="0033034C" w:rsidRDefault="0033034C" w:rsidP="0084490B">
      <w:pPr>
        <w:numPr>
          <w:ilvl w:val="0"/>
          <w:numId w:val="74"/>
        </w:numPr>
        <w:overflowPunct w:val="0"/>
        <w:autoSpaceDE w:val="0"/>
        <w:autoSpaceDN w:val="0"/>
        <w:adjustRightInd w:val="0"/>
        <w:spacing w:line="240" w:lineRule="auto"/>
        <w:ind w:left="284" w:hanging="284"/>
        <w:contextualSpacing/>
        <w:textAlignment w:val="baseline"/>
      </w:pPr>
      <w:r>
        <w:t xml:space="preserve">Zaznacza, że </w:t>
      </w:r>
      <w:r>
        <w:rPr>
          <w:b/>
        </w:rPr>
        <w:t>polityka rolna powinna priorytetowo traktować zrównoważoną gospodarkę wodną</w:t>
      </w:r>
      <w:r>
        <w:t>, a polityki przemysłowe powinny promować przyjęcie efektywnych systemów wodnych.</w:t>
      </w:r>
    </w:p>
    <w:p w14:paraId="7D99DCD7" w14:textId="77777777" w:rsidR="0033034C" w:rsidRPr="0033034C" w:rsidRDefault="0033034C" w:rsidP="0084490B">
      <w:pPr>
        <w:numPr>
          <w:ilvl w:val="0"/>
          <w:numId w:val="74"/>
        </w:numPr>
        <w:overflowPunct w:val="0"/>
        <w:autoSpaceDE w:val="0"/>
        <w:autoSpaceDN w:val="0"/>
        <w:adjustRightInd w:val="0"/>
        <w:spacing w:line="240" w:lineRule="auto"/>
        <w:ind w:left="284" w:hanging="284"/>
        <w:contextualSpacing/>
        <w:textAlignment w:val="baseline"/>
      </w:pPr>
      <w:r>
        <w:t xml:space="preserve">Wzywa Komisję do zaproponowania </w:t>
      </w:r>
      <w:r>
        <w:rPr>
          <w:b/>
        </w:rPr>
        <w:t>kompleksowego rozporządzenia ustanawiającego jasną hierarchię wykorzystania wody</w:t>
      </w:r>
      <w:r>
        <w:t>, w którym priorytetowo potraktowane zostaną podstawowe potrzeby ludzkie, ochrona ekosystemów i zrównoważona działalność gospodarcza.</w:t>
      </w:r>
    </w:p>
    <w:p w14:paraId="12BA2609" w14:textId="4B2C3466" w:rsidR="0033034C" w:rsidRPr="0033034C" w:rsidRDefault="0033034C" w:rsidP="0084490B">
      <w:pPr>
        <w:numPr>
          <w:ilvl w:val="0"/>
          <w:numId w:val="74"/>
        </w:numPr>
        <w:overflowPunct w:val="0"/>
        <w:autoSpaceDE w:val="0"/>
        <w:autoSpaceDN w:val="0"/>
        <w:adjustRightInd w:val="0"/>
        <w:spacing w:line="240" w:lineRule="auto"/>
        <w:ind w:left="284" w:hanging="284"/>
        <w:contextualSpacing/>
        <w:textAlignment w:val="baseline"/>
      </w:pPr>
      <w:r>
        <w:t>Podkreśla, że jako centralny filar odporności wodnej oraz przystosowania się do zmiany klimatu i</w:t>
      </w:r>
      <w:r w:rsidR="0084490B">
        <w:t> </w:t>
      </w:r>
      <w:r>
        <w:t xml:space="preserve">łagodzenia jej skutków </w:t>
      </w:r>
      <w:r>
        <w:rPr>
          <w:b/>
        </w:rPr>
        <w:t>należy na szeroką skalę wdrażać rozwiązania oparte na zasobach przyrody</w:t>
      </w:r>
      <w:r>
        <w:t>.</w:t>
      </w:r>
    </w:p>
    <w:p w14:paraId="0A51D98D" w14:textId="77777777" w:rsidR="0033034C" w:rsidRPr="0033034C" w:rsidRDefault="0033034C" w:rsidP="0084490B">
      <w:pPr>
        <w:numPr>
          <w:ilvl w:val="0"/>
          <w:numId w:val="74"/>
        </w:numPr>
        <w:overflowPunct w:val="0"/>
        <w:autoSpaceDE w:val="0"/>
        <w:autoSpaceDN w:val="0"/>
        <w:adjustRightInd w:val="0"/>
        <w:spacing w:line="240" w:lineRule="auto"/>
        <w:ind w:left="284" w:hanging="284"/>
        <w:contextualSpacing/>
        <w:textAlignment w:val="baseline"/>
      </w:pPr>
      <w:r>
        <w:t xml:space="preserve">Uważa, że </w:t>
      </w:r>
      <w:r>
        <w:rPr>
          <w:b/>
        </w:rPr>
        <w:t>planowanie przestrzenne na szczeblu miejskim i regionalnym musi uwzględniać projektowanie wrażliwe na kwestie związane z wodą</w:t>
      </w:r>
      <w:r>
        <w:t>.</w:t>
      </w:r>
    </w:p>
    <w:p w14:paraId="0113A522" w14:textId="77777777" w:rsidR="0033034C" w:rsidRPr="0033034C" w:rsidRDefault="0033034C" w:rsidP="0084490B">
      <w:pPr>
        <w:numPr>
          <w:ilvl w:val="0"/>
          <w:numId w:val="74"/>
        </w:numPr>
        <w:overflowPunct w:val="0"/>
        <w:autoSpaceDE w:val="0"/>
        <w:autoSpaceDN w:val="0"/>
        <w:adjustRightInd w:val="0"/>
        <w:spacing w:line="240" w:lineRule="auto"/>
        <w:ind w:left="284" w:hanging="284"/>
        <w:contextualSpacing/>
        <w:textAlignment w:val="baseline"/>
      </w:pPr>
      <w:r>
        <w:t xml:space="preserve">Podkreśla, że </w:t>
      </w:r>
      <w:r>
        <w:rPr>
          <w:b/>
        </w:rPr>
        <w:t>w kolejnych wieloletnich ramach finansowych należy wyraźnie nadać priorytet odporności wodnej</w:t>
      </w:r>
      <w:r>
        <w:t xml:space="preserve"> – zwłaszcza w regionach borykających się z poważnym niedoborem wody.</w:t>
      </w:r>
    </w:p>
    <w:p w14:paraId="69B2B196" w14:textId="77777777" w:rsidR="0033034C" w:rsidRPr="0033034C" w:rsidRDefault="0033034C" w:rsidP="0084490B">
      <w:pPr>
        <w:numPr>
          <w:ilvl w:val="0"/>
          <w:numId w:val="74"/>
        </w:numPr>
        <w:overflowPunct w:val="0"/>
        <w:autoSpaceDE w:val="0"/>
        <w:autoSpaceDN w:val="0"/>
        <w:adjustRightInd w:val="0"/>
        <w:spacing w:line="240" w:lineRule="auto"/>
        <w:ind w:left="284" w:hanging="284"/>
        <w:contextualSpacing/>
        <w:textAlignment w:val="baseline"/>
      </w:pPr>
      <w:r>
        <w:t xml:space="preserve">Podkreśla, że </w:t>
      </w:r>
      <w:r>
        <w:rPr>
          <w:b/>
        </w:rPr>
        <w:t>odporność wodna i przystosowanie się do zmiany klimatu zależą od wykwalifikowanej siły roboczej</w:t>
      </w:r>
      <w:r>
        <w:t>. Konieczne są trwałe inwestycje w kształcenie i szkolenie w celu zaradzenia niedoborom kwalifikacji w zakresie gospodarki wodnej, przystosowania się do zmiany klimatu, monitorowania cyfrowego oraz rozwiązań opartych na przyrodzie.</w:t>
      </w:r>
    </w:p>
    <w:p w14:paraId="0753B617" w14:textId="77777777" w:rsidR="0033034C" w:rsidRPr="0033034C" w:rsidRDefault="0033034C" w:rsidP="0033034C">
      <w:pPr>
        <w:widowControl w:val="0"/>
        <w:overflowPunct w:val="0"/>
        <w:autoSpaceDE w:val="0"/>
        <w:autoSpaceDN w:val="0"/>
        <w:adjustRightInd w:val="0"/>
        <w:ind w:left="709"/>
        <w:textAlignment w:val="baseline"/>
        <w:rPr>
          <w:rFonts w:asciiTheme="minorHAnsi" w:hAnsiTheme="minorHAnsi"/>
          <w:sz w:val="16"/>
          <w:szCs w:val="16"/>
          <w:lang w:val="en-GB"/>
        </w:rPr>
      </w:pPr>
    </w:p>
    <w:tbl>
      <w:tblPr>
        <w:tblStyle w:val="TableGrid30"/>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733"/>
        <w:gridCol w:w="7698"/>
      </w:tblGrid>
      <w:tr w:rsidR="0033034C" w:rsidRPr="0033034C" w14:paraId="3F90DBB3" w14:textId="77777777" w:rsidTr="00696968">
        <w:tc>
          <w:tcPr>
            <w:tcW w:w="919" w:type="pct"/>
          </w:tcPr>
          <w:p w14:paraId="317D5331" w14:textId="77777777" w:rsidR="0033034C" w:rsidRPr="0033034C" w:rsidRDefault="0033034C" w:rsidP="0033034C">
            <w:pPr>
              <w:overflowPunct w:val="0"/>
              <w:autoSpaceDE w:val="0"/>
              <w:autoSpaceDN w:val="0"/>
              <w:adjustRightInd w:val="0"/>
              <w:spacing w:line="240" w:lineRule="auto"/>
              <w:textAlignment w:val="baseline"/>
              <w:rPr>
                <w:i/>
              </w:rPr>
            </w:pPr>
            <w:r>
              <w:rPr>
                <w:b/>
                <w:i/>
              </w:rPr>
              <w:t xml:space="preserve">Kontakt </w:t>
            </w:r>
          </w:p>
        </w:tc>
        <w:tc>
          <w:tcPr>
            <w:tcW w:w="4081" w:type="pct"/>
          </w:tcPr>
          <w:p w14:paraId="2FED598A" w14:textId="41230DB2" w:rsidR="0033034C" w:rsidRPr="0033034C" w:rsidRDefault="0033034C" w:rsidP="0033034C">
            <w:pPr>
              <w:overflowPunct w:val="0"/>
              <w:autoSpaceDE w:val="0"/>
              <w:autoSpaceDN w:val="0"/>
              <w:adjustRightInd w:val="0"/>
              <w:spacing w:line="240" w:lineRule="auto"/>
              <w:textAlignment w:val="baseline"/>
              <w:rPr>
                <w:i/>
              </w:rPr>
            </w:pPr>
            <w:r>
              <w:rPr>
                <w:i/>
              </w:rPr>
              <w:t>Gaizka Malo Elcoro-Iribe</w:t>
            </w:r>
          </w:p>
        </w:tc>
      </w:tr>
      <w:tr w:rsidR="0033034C" w:rsidRPr="0033034C" w14:paraId="55CDC104" w14:textId="77777777" w:rsidTr="00696968">
        <w:tc>
          <w:tcPr>
            <w:tcW w:w="919" w:type="pct"/>
          </w:tcPr>
          <w:p w14:paraId="33493054" w14:textId="77777777" w:rsidR="0033034C" w:rsidRPr="0033034C" w:rsidRDefault="0033034C" w:rsidP="0033034C">
            <w:pPr>
              <w:overflowPunct w:val="0"/>
              <w:autoSpaceDE w:val="0"/>
              <w:autoSpaceDN w:val="0"/>
              <w:adjustRightInd w:val="0"/>
              <w:spacing w:line="240" w:lineRule="auto"/>
              <w:textAlignment w:val="baseline"/>
              <w:rPr>
                <w:i/>
              </w:rPr>
            </w:pPr>
            <w:r>
              <w:rPr>
                <w:i/>
              </w:rPr>
              <w:t>tel.</w:t>
            </w:r>
          </w:p>
        </w:tc>
        <w:tc>
          <w:tcPr>
            <w:tcW w:w="4081" w:type="pct"/>
          </w:tcPr>
          <w:p w14:paraId="19CFD93D" w14:textId="77777777" w:rsidR="0033034C" w:rsidRPr="0033034C" w:rsidRDefault="0033034C" w:rsidP="0033034C">
            <w:pPr>
              <w:overflowPunct w:val="0"/>
              <w:autoSpaceDE w:val="0"/>
              <w:autoSpaceDN w:val="0"/>
              <w:adjustRightInd w:val="0"/>
              <w:spacing w:line="240" w:lineRule="auto"/>
              <w:textAlignment w:val="baseline"/>
              <w:rPr>
                <w:i/>
              </w:rPr>
            </w:pPr>
            <w:r>
              <w:rPr>
                <w:i/>
              </w:rPr>
              <w:t>+32 25468526</w:t>
            </w:r>
          </w:p>
        </w:tc>
      </w:tr>
      <w:tr w:rsidR="0033034C" w:rsidRPr="0033034C" w14:paraId="217F29F0" w14:textId="77777777" w:rsidTr="00696968">
        <w:tc>
          <w:tcPr>
            <w:tcW w:w="919" w:type="pct"/>
          </w:tcPr>
          <w:p w14:paraId="517297B6" w14:textId="77777777" w:rsidR="0033034C" w:rsidRPr="0033034C" w:rsidRDefault="0033034C" w:rsidP="0033034C">
            <w:pPr>
              <w:overflowPunct w:val="0"/>
              <w:autoSpaceDE w:val="0"/>
              <w:autoSpaceDN w:val="0"/>
              <w:adjustRightInd w:val="0"/>
              <w:spacing w:line="240" w:lineRule="auto"/>
              <w:textAlignment w:val="baseline"/>
              <w:rPr>
                <w:i/>
              </w:rPr>
            </w:pPr>
            <w:r>
              <w:rPr>
                <w:i/>
              </w:rPr>
              <w:t>e-mail</w:t>
            </w:r>
          </w:p>
        </w:tc>
        <w:tc>
          <w:tcPr>
            <w:tcW w:w="4081" w:type="pct"/>
          </w:tcPr>
          <w:p w14:paraId="3432F21E" w14:textId="77777777" w:rsidR="0033034C" w:rsidRPr="0033034C" w:rsidRDefault="003B7EDD" w:rsidP="0033034C">
            <w:pPr>
              <w:overflowPunct w:val="0"/>
              <w:autoSpaceDE w:val="0"/>
              <w:autoSpaceDN w:val="0"/>
              <w:adjustRightInd w:val="0"/>
              <w:spacing w:line="240" w:lineRule="auto"/>
              <w:textAlignment w:val="baseline"/>
              <w:rPr>
                <w:i/>
              </w:rPr>
            </w:pPr>
            <w:hyperlink r:id="rId58" w:history="1">
              <w:r w:rsidR="0033034C">
                <w:rPr>
                  <w:i/>
                  <w:color w:val="0000FF"/>
                  <w:u w:val="single"/>
                </w:rPr>
                <w:t>Gaizka.MaloElcoro-Iribe@eesc.europa.eu</w:t>
              </w:r>
            </w:hyperlink>
          </w:p>
        </w:tc>
      </w:tr>
    </w:tbl>
    <w:p w14:paraId="53BCCE83" w14:textId="77777777" w:rsidR="0033034C" w:rsidRDefault="0033034C">
      <w:pPr>
        <w:spacing w:after="160" w:line="259" w:lineRule="auto"/>
        <w:jc w:val="left"/>
      </w:pPr>
      <w:r>
        <w:br w:type="page"/>
      </w:r>
    </w:p>
    <w:p w14:paraId="6124DEA2" w14:textId="4D379564" w:rsidR="007B2130" w:rsidRPr="007B2130" w:rsidRDefault="003B7EDD" w:rsidP="007B2130">
      <w:pPr>
        <w:numPr>
          <w:ilvl w:val="0"/>
          <w:numId w:val="27"/>
        </w:numPr>
        <w:spacing w:line="276" w:lineRule="auto"/>
        <w:ind w:left="567" w:hanging="567"/>
        <w:contextualSpacing/>
        <w:rPr>
          <w:i/>
          <w:iCs/>
        </w:rPr>
      </w:pPr>
      <w:hyperlink r:id="rId59" w:history="1">
        <w:r w:rsidR="007B2130">
          <w:rPr>
            <w:b/>
            <w:i/>
            <w:color w:val="0000FF"/>
            <w:sz w:val="28"/>
            <w:u w:val="single"/>
          </w:rPr>
          <w:t>Zmiana mechanizmu dostosowywania cen na granicach z uwzględnieniem emisji CO</w:t>
        </w:r>
        <w:r w:rsidR="007B2130">
          <w:rPr>
            <w:b/>
            <w:i/>
            <w:color w:val="0000FF"/>
            <w:sz w:val="28"/>
            <w:u w:val="single"/>
            <w:vertAlign w:val="subscript"/>
          </w:rPr>
          <w:t>2</w:t>
        </w:r>
        <w:r w:rsidR="007B2130">
          <w:rPr>
            <w:b/>
            <w:i/>
            <w:color w:val="0000FF"/>
            <w:sz w:val="28"/>
            <w:u w:val="single"/>
          </w:rPr>
          <w:t xml:space="preserve"> (CBAM)</w:t>
        </w:r>
      </w:hyperlink>
    </w:p>
    <w:p w14:paraId="1A5D58B6" w14:textId="77777777" w:rsidR="00E47E45" w:rsidRPr="0084490B" w:rsidRDefault="00E47E45" w:rsidP="007B2130">
      <w:pPr>
        <w:widowControl w:val="0"/>
        <w:ind w:left="567"/>
        <w:rPr>
          <w:bCs/>
        </w:rPr>
      </w:pPr>
    </w:p>
    <w:tbl>
      <w:tblPr>
        <w:tblStyle w:val="TableGrid21"/>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701"/>
        <w:gridCol w:w="7479"/>
      </w:tblGrid>
      <w:tr w:rsidR="007B2130" w:rsidRPr="007B2130" w14:paraId="6AA933A3" w14:textId="77777777" w:rsidTr="007759E5">
        <w:tc>
          <w:tcPr>
            <w:tcW w:w="1701" w:type="dxa"/>
          </w:tcPr>
          <w:p w14:paraId="1A2826E1" w14:textId="77777777" w:rsidR="007B2130" w:rsidRPr="007B2130" w:rsidRDefault="007B2130" w:rsidP="007B2130">
            <w:pPr>
              <w:tabs>
                <w:tab w:val="center" w:pos="284"/>
              </w:tabs>
              <w:ind w:left="266" w:hanging="266"/>
              <w:rPr>
                <w:b/>
              </w:rPr>
            </w:pPr>
            <w:r>
              <w:rPr>
                <w:b/>
              </w:rPr>
              <w:t>Sprawozdawca</w:t>
            </w:r>
          </w:p>
        </w:tc>
        <w:tc>
          <w:tcPr>
            <w:tcW w:w="7479" w:type="dxa"/>
          </w:tcPr>
          <w:p w14:paraId="1168559D" w14:textId="77777777" w:rsidR="007B2130" w:rsidRPr="007B2130" w:rsidRDefault="007B2130" w:rsidP="007B2130">
            <w:pPr>
              <w:tabs>
                <w:tab w:val="center" w:pos="284"/>
              </w:tabs>
              <w:ind w:left="266" w:hanging="266"/>
              <w:rPr>
                <w:b/>
                <w:bCs/>
                <w:spacing w:val="-4"/>
              </w:rPr>
            </w:pPr>
            <w:r>
              <w:t>Teppo SÄKKINEN (Grupa Pracodawców – FI)</w:t>
            </w:r>
          </w:p>
        </w:tc>
      </w:tr>
      <w:tr w:rsidR="007B2130" w:rsidRPr="007B2130" w14:paraId="7FEEFE85" w14:textId="77777777" w:rsidTr="007759E5">
        <w:tc>
          <w:tcPr>
            <w:tcW w:w="1701" w:type="dxa"/>
          </w:tcPr>
          <w:p w14:paraId="782ED89E" w14:textId="77777777" w:rsidR="007B2130" w:rsidRPr="007B2130" w:rsidRDefault="007B2130" w:rsidP="007B2130">
            <w:pPr>
              <w:tabs>
                <w:tab w:val="center" w:pos="284"/>
              </w:tabs>
              <w:ind w:left="266" w:hanging="266"/>
              <w:rPr>
                <w:b/>
              </w:rPr>
            </w:pPr>
          </w:p>
        </w:tc>
        <w:tc>
          <w:tcPr>
            <w:tcW w:w="7479" w:type="dxa"/>
          </w:tcPr>
          <w:p w14:paraId="38390E86" w14:textId="77777777" w:rsidR="007B2130" w:rsidRPr="007B2130" w:rsidRDefault="007B2130" w:rsidP="007B2130">
            <w:pPr>
              <w:tabs>
                <w:tab w:val="center" w:pos="284"/>
              </w:tabs>
              <w:ind w:left="266" w:hanging="266"/>
              <w:rPr>
                <w:b/>
                <w:spacing w:val="-4"/>
              </w:rPr>
            </w:pPr>
          </w:p>
        </w:tc>
      </w:tr>
      <w:tr w:rsidR="007B2130" w:rsidRPr="007B2130" w14:paraId="7F2BE9B7" w14:textId="77777777" w:rsidTr="007759E5">
        <w:tc>
          <w:tcPr>
            <w:tcW w:w="1701" w:type="dxa"/>
          </w:tcPr>
          <w:p w14:paraId="0EA73E56" w14:textId="20EA92A5" w:rsidR="007B2130" w:rsidRPr="007B2130" w:rsidRDefault="007B2130" w:rsidP="007B2130">
            <w:pPr>
              <w:tabs>
                <w:tab w:val="center" w:pos="284"/>
              </w:tabs>
              <w:ind w:left="266" w:hanging="266"/>
              <w:rPr>
                <w:b/>
              </w:rPr>
            </w:pPr>
            <w:r>
              <w:rPr>
                <w:b/>
              </w:rPr>
              <w:t>Dokumenty</w:t>
            </w:r>
          </w:p>
        </w:tc>
        <w:tc>
          <w:tcPr>
            <w:tcW w:w="7479" w:type="dxa"/>
          </w:tcPr>
          <w:p w14:paraId="530DCBDC" w14:textId="07C56B21" w:rsidR="00A20833" w:rsidRDefault="00A20833" w:rsidP="007B2130">
            <w:pPr>
              <w:tabs>
                <w:tab w:val="center" w:pos="284"/>
              </w:tabs>
              <w:ind w:left="266" w:hanging="266"/>
            </w:pPr>
            <w:r>
              <w:t>COM(2025) 989 final</w:t>
            </w:r>
          </w:p>
          <w:p w14:paraId="10031611" w14:textId="448F932C" w:rsidR="0072411A" w:rsidRDefault="0072411A" w:rsidP="007B2130">
            <w:pPr>
              <w:tabs>
                <w:tab w:val="center" w:pos="284"/>
              </w:tabs>
              <w:ind w:left="266" w:hanging="266"/>
            </w:pPr>
            <w:r>
              <w:t>COM(2025) 990 final</w:t>
            </w:r>
          </w:p>
          <w:p w14:paraId="410F3332" w14:textId="2B30F3BB" w:rsidR="007B2130" w:rsidRPr="007B2130" w:rsidRDefault="007B2130" w:rsidP="007B2130">
            <w:pPr>
              <w:tabs>
                <w:tab w:val="center" w:pos="284"/>
              </w:tabs>
              <w:ind w:left="266" w:hanging="266"/>
            </w:pPr>
            <w:r>
              <w:t>EESC-2025-04390-00-00-AC</w:t>
            </w:r>
          </w:p>
        </w:tc>
      </w:tr>
    </w:tbl>
    <w:p w14:paraId="52B2088A" w14:textId="77777777" w:rsidR="007B2130" w:rsidRPr="007B2130" w:rsidRDefault="007B2130" w:rsidP="007B2130">
      <w:pPr>
        <w:keepNext/>
        <w:keepLines/>
        <w:tabs>
          <w:tab w:val="center" w:pos="284"/>
        </w:tabs>
        <w:ind w:left="266" w:hanging="266"/>
        <w:rPr>
          <w:bCs/>
          <w:sz w:val="16"/>
          <w:szCs w:val="16"/>
        </w:rPr>
      </w:pPr>
    </w:p>
    <w:p w14:paraId="12FE881A" w14:textId="77777777" w:rsidR="007B2130" w:rsidRPr="007B2130" w:rsidRDefault="007B2130" w:rsidP="007B2130">
      <w:pPr>
        <w:keepNext/>
        <w:keepLines/>
        <w:tabs>
          <w:tab w:val="center" w:pos="284"/>
        </w:tabs>
        <w:spacing w:line="276" w:lineRule="auto"/>
        <w:ind w:left="266" w:hanging="266"/>
        <w:rPr>
          <w:b/>
        </w:rPr>
      </w:pPr>
      <w:r>
        <w:rPr>
          <w:b/>
        </w:rPr>
        <w:t>Główne punkty</w:t>
      </w:r>
    </w:p>
    <w:p w14:paraId="49B80B7C" w14:textId="77777777" w:rsidR="007B2130" w:rsidRPr="007B2130" w:rsidRDefault="007B2130" w:rsidP="007B2130">
      <w:pPr>
        <w:keepNext/>
        <w:keepLines/>
        <w:tabs>
          <w:tab w:val="center" w:pos="284"/>
        </w:tabs>
        <w:spacing w:line="276" w:lineRule="auto"/>
        <w:ind w:left="266" w:hanging="266"/>
        <w:rPr>
          <w:bCs/>
          <w:sz w:val="16"/>
          <w:szCs w:val="16"/>
        </w:rPr>
      </w:pPr>
    </w:p>
    <w:p w14:paraId="349D7D2C" w14:textId="77777777" w:rsidR="007B2130" w:rsidRDefault="007B2130" w:rsidP="007B2130">
      <w:pPr>
        <w:spacing w:line="240" w:lineRule="auto"/>
        <w:rPr>
          <w:bCs/>
          <w:iCs/>
        </w:rPr>
      </w:pPr>
      <w:r>
        <w:t>EKES:</w:t>
      </w:r>
    </w:p>
    <w:p w14:paraId="03267B34" w14:textId="77777777" w:rsidR="00A20833" w:rsidRPr="007B2130" w:rsidRDefault="00A20833" w:rsidP="007B2130">
      <w:pPr>
        <w:spacing w:line="240" w:lineRule="auto"/>
      </w:pPr>
    </w:p>
    <w:p w14:paraId="18D7D4C2" w14:textId="77777777" w:rsidR="007B2130" w:rsidRPr="007B2130" w:rsidRDefault="007B2130" w:rsidP="00B333A7">
      <w:pPr>
        <w:numPr>
          <w:ilvl w:val="1"/>
          <w:numId w:val="76"/>
        </w:numPr>
        <w:outlineLvl w:val="1"/>
        <w:rPr>
          <w:i/>
          <w:iCs/>
        </w:rPr>
      </w:pPr>
      <w:bookmarkStart w:id="59" w:name="_Toc225158911"/>
      <w:bookmarkStart w:id="60" w:name="_Toc226552884"/>
      <w:r>
        <w:t xml:space="preserve">Potwierdza swoje </w:t>
      </w:r>
      <w:r>
        <w:rPr>
          <w:b/>
        </w:rPr>
        <w:t>zaangażowanie na rzecz celów klimatycznych UE</w:t>
      </w:r>
      <w:r>
        <w:t xml:space="preserve"> oraz </w:t>
      </w:r>
      <w:r>
        <w:rPr>
          <w:b/>
        </w:rPr>
        <w:t>poparcie dla systemu handlu uprawnieniami do emisji</w:t>
      </w:r>
      <w:r>
        <w:t xml:space="preserve"> (ETS) jako kluczowego narzędzia napędzającego dekarbonizację.</w:t>
      </w:r>
      <w:bookmarkEnd w:id="59"/>
      <w:bookmarkEnd w:id="60"/>
    </w:p>
    <w:p w14:paraId="2B09CCCD" w14:textId="77777777" w:rsidR="007B2130" w:rsidRPr="007B2130" w:rsidRDefault="007B2130" w:rsidP="00B333A7">
      <w:pPr>
        <w:numPr>
          <w:ilvl w:val="1"/>
          <w:numId w:val="76"/>
        </w:numPr>
        <w:outlineLvl w:val="1"/>
        <w:rPr>
          <w:i/>
          <w:iCs/>
        </w:rPr>
      </w:pPr>
      <w:bookmarkStart w:id="61" w:name="_Toc225158912"/>
      <w:bookmarkStart w:id="62" w:name="_Toc226552885"/>
      <w:r>
        <w:t xml:space="preserve">Podkreśla, że </w:t>
      </w:r>
      <w:r>
        <w:rPr>
          <w:b/>
        </w:rPr>
        <w:t>należy zdecydowanie zająć się ryzykiem ucieczki emisji</w:t>
      </w:r>
      <w:r>
        <w:t xml:space="preserve"> oraz uważnie monitorować wpływ CBAM, jego zdolność do łagodzenia ucieczki emisji i stopniowe wycofywanie bezpłatnych uprawnień.</w:t>
      </w:r>
      <w:bookmarkEnd w:id="61"/>
      <w:bookmarkEnd w:id="62"/>
    </w:p>
    <w:p w14:paraId="3202A266" w14:textId="77777777" w:rsidR="007B2130" w:rsidRPr="007B2130" w:rsidRDefault="007B2130" w:rsidP="00B333A7">
      <w:pPr>
        <w:numPr>
          <w:ilvl w:val="1"/>
          <w:numId w:val="76"/>
        </w:numPr>
        <w:outlineLvl w:val="1"/>
      </w:pPr>
      <w:bookmarkStart w:id="63" w:name="_Toc225158913"/>
      <w:bookmarkStart w:id="64" w:name="_Toc226552886"/>
      <w:r>
        <w:t xml:space="preserve">Ponownie wyraża </w:t>
      </w:r>
      <w:r>
        <w:rPr>
          <w:b/>
        </w:rPr>
        <w:t>poparcie dla rozszerzenia zakresu</w:t>
      </w:r>
      <w:r>
        <w:t xml:space="preserve"> CBAM, aby uniknąć przenoszenia ryzyka ucieczki emisji na niższe poziomy łańcucha wartości.</w:t>
      </w:r>
      <w:bookmarkEnd w:id="63"/>
      <w:bookmarkEnd w:id="64"/>
    </w:p>
    <w:p w14:paraId="2A1CF94C" w14:textId="77777777" w:rsidR="007B2130" w:rsidRPr="007B2130" w:rsidRDefault="007B2130" w:rsidP="00B333A7">
      <w:pPr>
        <w:numPr>
          <w:ilvl w:val="1"/>
          <w:numId w:val="76"/>
        </w:numPr>
        <w:outlineLvl w:val="1"/>
      </w:pPr>
      <w:bookmarkStart w:id="65" w:name="_Toc225158914"/>
      <w:bookmarkStart w:id="66" w:name="_Toc226552887"/>
      <w:r>
        <w:t xml:space="preserve">Wzywa Komisję, aby </w:t>
      </w:r>
      <w:r>
        <w:rPr>
          <w:b/>
        </w:rPr>
        <w:t>zdwoiła naciski na wdrażanie</w:t>
      </w:r>
      <w:r>
        <w:t xml:space="preserve"> i rozważyła wprowadzenie ograniczonego okresu przejściowego na rozszerzenie na rynek niższego szczebla.</w:t>
      </w:r>
      <w:bookmarkEnd w:id="65"/>
      <w:bookmarkEnd w:id="66"/>
    </w:p>
    <w:p w14:paraId="3494B512" w14:textId="77777777" w:rsidR="007B2130" w:rsidRPr="007B2130" w:rsidRDefault="007B2130" w:rsidP="00B333A7">
      <w:pPr>
        <w:numPr>
          <w:ilvl w:val="1"/>
          <w:numId w:val="76"/>
        </w:numPr>
        <w:outlineLvl w:val="1"/>
      </w:pPr>
      <w:bookmarkStart w:id="67" w:name="_Toc225158915"/>
      <w:bookmarkStart w:id="68" w:name="_Toc226552888"/>
      <w:r>
        <w:t xml:space="preserve">Popiera środki przeciwdziałające obchodzeniu przepisów zaproponowane przez Komisję oraz wzywa Komisję i państwa członkowskie do podjęcia pilnych działań w celu </w:t>
      </w:r>
      <w:r>
        <w:rPr>
          <w:b/>
        </w:rPr>
        <w:t>zwiększenia dostępności weryfikatorów</w:t>
      </w:r>
      <w:r>
        <w:t>.</w:t>
      </w:r>
      <w:bookmarkEnd w:id="67"/>
      <w:bookmarkEnd w:id="68"/>
    </w:p>
    <w:p w14:paraId="47F352EC" w14:textId="5A900ED1" w:rsidR="007B2130" w:rsidRPr="007B2130" w:rsidRDefault="007B2130" w:rsidP="00B333A7">
      <w:pPr>
        <w:numPr>
          <w:ilvl w:val="1"/>
          <w:numId w:val="76"/>
        </w:numPr>
        <w:outlineLvl w:val="1"/>
      </w:pPr>
      <w:bookmarkStart w:id="69" w:name="_Toc225158916"/>
      <w:bookmarkStart w:id="70" w:name="_Toc226552889"/>
      <w:r>
        <w:t xml:space="preserve">Zauważa, że nowo zaproponowany </w:t>
      </w:r>
      <w:r>
        <w:rPr>
          <w:b/>
        </w:rPr>
        <w:t>art. 27a</w:t>
      </w:r>
      <w:r>
        <w:t>, który umożliwia tymczasowe wyłączenie towarów z</w:t>
      </w:r>
      <w:r w:rsidR="0084490B">
        <w:t> </w:t>
      </w:r>
      <w:r>
        <w:t xml:space="preserve">zakresu CBAM w poważnych i nieprzewidzianych okolicznościach, </w:t>
      </w:r>
      <w:r>
        <w:rPr>
          <w:b/>
        </w:rPr>
        <w:t>musi zostać jasno określony</w:t>
      </w:r>
      <w:r>
        <w:t>, aby uniknąć niepewności rynkowej i inwestycyjnej. W przypadku zastosowania art. 27a należy wdrożyć środki uzupełniające, by zapobiec ucieczce emisji oraz negatywnemu wpływowi na dekarbonizację.</w:t>
      </w:r>
      <w:bookmarkEnd w:id="69"/>
      <w:bookmarkEnd w:id="70"/>
    </w:p>
    <w:p w14:paraId="5CC10A57" w14:textId="77777777" w:rsidR="007B2130" w:rsidRPr="007B2130" w:rsidRDefault="007B2130" w:rsidP="00B333A7">
      <w:pPr>
        <w:numPr>
          <w:ilvl w:val="1"/>
          <w:numId w:val="76"/>
        </w:numPr>
        <w:outlineLvl w:val="1"/>
        <w:rPr>
          <w:i/>
          <w:iCs/>
        </w:rPr>
      </w:pPr>
      <w:bookmarkStart w:id="71" w:name="_Toc225158917"/>
      <w:bookmarkStart w:id="72" w:name="_Toc226552890"/>
      <w:r>
        <w:t xml:space="preserve">Przypomina, że CBAM jest </w:t>
      </w:r>
      <w:r>
        <w:rPr>
          <w:b/>
        </w:rPr>
        <w:t>instrumentem klimatycznym, którego głównym celem jest przyczynianie się do realizacji globalnych celów klimatycznych</w:t>
      </w:r>
      <w:r>
        <w:t xml:space="preserve"> w sposób racjonalny pod względem kosztów, i podkreśla, że głównym celem CBAM nie powinna być maksymalizacja poboru zasobów własnych UE.</w:t>
      </w:r>
      <w:bookmarkEnd w:id="71"/>
      <w:bookmarkEnd w:id="72"/>
    </w:p>
    <w:p w14:paraId="74B686F1" w14:textId="7119E196" w:rsidR="007B2130" w:rsidRPr="007B2130" w:rsidRDefault="007B2130" w:rsidP="00B333A7">
      <w:pPr>
        <w:numPr>
          <w:ilvl w:val="1"/>
          <w:numId w:val="76"/>
        </w:numPr>
        <w:outlineLvl w:val="1"/>
      </w:pPr>
      <w:bookmarkStart w:id="73" w:name="_Toc225158918"/>
      <w:bookmarkStart w:id="74" w:name="_Toc226552891"/>
      <w:r>
        <w:t xml:space="preserve">Podkreśla, że </w:t>
      </w:r>
      <w:r>
        <w:rPr>
          <w:b/>
        </w:rPr>
        <w:t>potrzebne są długoterminowe mechanizmy operacyjne</w:t>
      </w:r>
      <w:r>
        <w:t xml:space="preserve"> w celu wsparcia europejskich sektorów zorientowanych na wywóz po tym, jak nastąpi stopniowa rezygnacja z</w:t>
      </w:r>
      <w:r w:rsidR="0084490B">
        <w:t> </w:t>
      </w:r>
      <w:r>
        <w:t>przydziału bezpłatnych uprawnień w ramach EU ETS.</w:t>
      </w:r>
      <w:bookmarkEnd w:id="73"/>
      <w:bookmarkEnd w:id="74"/>
    </w:p>
    <w:p w14:paraId="1963B581" w14:textId="77777777" w:rsidR="007B2130" w:rsidRPr="007B2130" w:rsidRDefault="007B2130" w:rsidP="00B333A7">
      <w:pPr>
        <w:numPr>
          <w:ilvl w:val="1"/>
          <w:numId w:val="76"/>
        </w:numPr>
        <w:outlineLvl w:val="1"/>
      </w:pPr>
      <w:bookmarkStart w:id="75" w:name="_Toc225158919"/>
      <w:bookmarkStart w:id="76" w:name="_Toc226552892"/>
      <w:r>
        <w:t>Zaleca, aby UE współpracowała z partnerami handlowymi, szczególnie z krajami rozwijającymi się, by lepiej przygotować ich do przestrzegania CBAM, do uzyskiwania wiarygodnych danych dotyczących emisji oraz do przyjmowania systemów ustalania cen emisji dwutlenku węgla.</w:t>
      </w:r>
      <w:bookmarkEnd w:id="75"/>
      <w:bookmarkEnd w:id="76"/>
    </w:p>
    <w:p w14:paraId="2136C359" w14:textId="77777777" w:rsidR="007B2130" w:rsidRPr="007B2130" w:rsidRDefault="007B2130" w:rsidP="007B2130">
      <w:pPr>
        <w:spacing w:line="240" w:lineRule="auto"/>
        <w:rPr>
          <w:sz w:val="16"/>
          <w:szCs w:val="16"/>
        </w:rPr>
      </w:pPr>
    </w:p>
    <w:tbl>
      <w:tblPr>
        <w:tblStyle w:val="TableGrid21"/>
        <w:tblW w:w="932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755"/>
        <w:gridCol w:w="7567"/>
      </w:tblGrid>
      <w:tr w:rsidR="007B2130" w:rsidRPr="007B2130" w14:paraId="48671214" w14:textId="77777777" w:rsidTr="007759E5">
        <w:trPr>
          <w:trHeight w:val="300"/>
        </w:trPr>
        <w:tc>
          <w:tcPr>
            <w:tcW w:w="1755" w:type="dxa"/>
          </w:tcPr>
          <w:p w14:paraId="4CF0EA9F" w14:textId="77777777" w:rsidR="007B2130" w:rsidRPr="007B2130" w:rsidRDefault="007B2130" w:rsidP="007B2130">
            <w:pPr>
              <w:spacing w:line="240" w:lineRule="auto"/>
              <w:rPr>
                <w:i/>
                <w:iCs/>
              </w:rPr>
            </w:pPr>
            <w:r>
              <w:rPr>
                <w:b/>
                <w:i/>
              </w:rPr>
              <w:t>Kontakt</w:t>
            </w:r>
          </w:p>
        </w:tc>
        <w:tc>
          <w:tcPr>
            <w:tcW w:w="7567" w:type="dxa"/>
          </w:tcPr>
          <w:p w14:paraId="5165C5EE" w14:textId="5DDC4CF8" w:rsidR="007B2130" w:rsidRPr="006E4FF4" w:rsidRDefault="007B2130" w:rsidP="007B2130">
            <w:pPr>
              <w:spacing w:line="240" w:lineRule="auto"/>
              <w:ind w:left="-55"/>
              <w:rPr>
                <w:i/>
                <w:iCs/>
              </w:rPr>
            </w:pPr>
            <w:r w:rsidRPr="006E4FF4">
              <w:rPr>
                <w:i/>
                <w:iCs/>
              </w:rPr>
              <w:t xml:space="preserve">Gaizka Malo Elcoro-Iribe </w:t>
            </w:r>
          </w:p>
        </w:tc>
      </w:tr>
      <w:tr w:rsidR="007B2130" w:rsidRPr="007B2130" w14:paraId="657A5562" w14:textId="77777777" w:rsidTr="007759E5">
        <w:trPr>
          <w:trHeight w:val="300"/>
        </w:trPr>
        <w:tc>
          <w:tcPr>
            <w:tcW w:w="1755" w:type="dxa"/>
          </w:tcPr>
          <w:p w14:paraId="352D6235" w14:textId="77777777" w:rsidR="007B2130" w:rsidRPr="007B2130" w:rsidRDefault="007B2130" w:rsidP="007B2130">
            <w:pPr>
              <w:spacing w:line="240" w:lineRule="auto"/>
              <w:rPr>
                <w:i/>
              </w:rPr>
            </w:pPr>
            <w:r>
              <w:rPr>
                <w:i/>
              </w:rPr>
              <w:t>tel.</w:t>
            </w:r>
          </w:p>
        </w:tc>
        <w:tc>
          <w:tcPr>
            <w:tcW w:w="7567" w:type="dxa"/>
          </w:tcPr>
          <w:p w14:paraId="291D5609" w14:textId="77777777" w:rsidR="007B2130" w:rsidRPr="007B2130" w:rsidRDefault="007B2130" w:rsidP="007B2130">
            <w:pPr>
              <w:spacing w:line="240" w:lineRule="auto"/>
              <w:ind w:left="-55"/>
              <w:rPr>
                <w:i/>
                <w:iCs/>
              </w:rPr>
            </w:pPr>
            <w:r>
              <w:rPr>
                <w:i/>
              </w:rPr>
              <w:t>+32 25468526</w:t>
            </w:r>
          </w:p>
        </w:tc>
      </w:tr>
      <w:tr w:rsidR="007B2130" w:rsidRPr="007B2130" w14:paraId="3FB76620" w14:textId="77777777" w:rsidTr="007759E5">
        <w:trPr>
          <w:trHeight w:val="300"/>
        </w:trPr>
        <w:tc>
          <w:tcPr>
            <w:tcW w:w="1755" w:type="dxa"/>
          </w:tcPr>
          <w:p w14:paraId="212A80B2" w14:textId="77777777" w:rsidR="007B2130" w:rsidRPr="007B2130" w:rsidRDefault="007B2130" w:rsidP="007B2130">
            <w:pPr>
              <w:spacing w:line="240" w:lineRule="auto"/>
              <w:rPr>
                <w:i/>
              </w:rPr>
            </w:pPr>
            <w:r>
              <w:rPr>
                <w:i/>
              </w:rPr>
              <w:t>e-mail</w:t>
            </w:r>
          </w:p>
        </w:tc>
        <w:tc>
          <w:tcPr>
            <w:tcW w:w="7567" w:type="dxa"/>
          </w:tcPr>
          <w:p w14:paraId="7697FC4F" w14:textId="77777777" w:rsidR="007B2130" w:rsidRPr="007B2130" w:rsidRDefault="003B7EDD" w:rsidP="007B2130">
            <w:pPr>
              <w:spacing w:line="240" w:lineRule="auto"/>
              <w:ind w:left="-55"/>
              <w:rPr>
                <w:i/>
                <w:iCs/>
                <w:color w:val="0000FF"/>
                <w:u w:val="single"/>
              </w:rPr>
            </w:pPr>
            <w:hyperlink r:id="rId60" w:history="1">
              <w:r w:rsidR="007B2130">
                <w:rPr>
                  <w:i/>
                  <w:color w:val="0000FF"/>
                  <w:u w:val="single"/>
                </w:rPr>
                <w:t>Gaizka.MaloElcoro-Iribe@eesc.europa.eu</w:t>
              </w:r>
            </w:hyperlink>
          </w:p>
        </w:tc>
      </w:tr>
    </w:tbl>
    <w:p w14:paraId="7CF4589E" w14:textId="77777777" w:rsidR="007D3393" w:rsidRDefault="007D3393">
      <w:pPr>
        <w:spacing w:after="160" w:line="259" w:lineRule="auto"/>
        <w:jc w:val="left"/>
      </w:pPr>
      <w:r>
        <w:br w:type="page"/>
      </w:r>
    </w:p>
    <w:p w14:paraId="528C73AA" w14:textId="46DE726B" w:rsidR="006D2C8A" w:rsidRPr="006D2C8A" w:rsidRDefault="006D2C8A" w:rsidP="001766B2">
      <w:pPr>
        <w:pStyle w:val="Heading1"/>
        <w:rPr>
          <w:b/>
        </w:rPr>
      </w:pPr>
      <w:bookmarkStart w:id="77" w:name="_Toc226552893"/>
      <w:r>
        <w:rPr>
          <w:b/>
          <w:color w:val="222A35" w:themeColor="text2" w:themeShade="80"/>
        </w:rPr>
        <w:lastRenderedPageBreak/>
        <w:t>KOMISJA KONSULTACYJNA DS. PRZEMIAN W PRZEMYŚLE</w:t>
      </w:r>
      <w:bookmarkEnd w:id="77"/>
    </w:p>
    <w:p w14:paraId="47383BEE" w14:textId="686AF30B" w:rsidR="00E1781A" w:rsidRPr="007D3393" w:rsidRDefault="00E1781A" w:rsidP="00E1781A">
      <w:pPr>
        <w:widowControl w:val="0"/>
        <w:overflowPunct w:val="0"/>
        <w:autoSpaceDE w:val="0"/>
        <w:autoSpaceDN w:val="0"/>
        <w:adjustRightInd w:val="0"/>
        <w:jc w:val="center"/>
        <w:textAlignment w:val="baseline"/>
        <w:rPr>
          <w:bCs/>
          <w:iCs/>
          <w:color w:val="0000FF"/>
          <w:u w:val="single"/>
        </w:rPr>
      </w:pPr>
      <w:r w:rsidRPr="007D3393">
        <w:rPr>
          <w:b/>
          <w:i/>
          <w:sz w:val="28"/>
        </w:rPr>
        <w:fldChar w:fldCharType="begin"/>
      </w:r>
      <w:r w:rsidRPr="007D3393">
        <w:rPr>
          <w:b/>
          <w:i/>
          <w:sz w:val="28"/>
        </w:rPr>
        <w:instrText>HYPERLINK "https://www.eesc.europa.eu/pl/our-work/opinions-information-reports/opinions/battery-booster-strategy"</w:instrText>
      </w:r>
      <w:r w:rsidRPr="007D3393">
        <w:rPr>
          <w:b/>
          <w:i/>
          <w:sz w:val="28"/>
        </w:rPr>
        <w:fldChar w:fldCharType="separate"/>
      </w:r>
    </w:p>
    <w:p w14:paraId="53600103" w14:textId="7227FBF5" w:rsidR="00E1781A" w:rsidRPr="00B333A7" w:rsidRDefault="00E1781A" w:rsidP="00D272F5">
      <w:pPr>
        <w:widowControl w:val="0"/>
        <w:numPr>
          <w:ilvl w:val="0"/>
          <w:numId w:val="28"/>
        </w:numPr>
        <w:overflowPunct w:val="0"/>
        <w:autoSpaceDE w:val="0"/>
        <w:autoSpaceDN w:val="0"/>
        <w:adjustRightInd w:val="0"/>
        <w:ind w:hanging="720"/>
        <w:contextualSpacing/>
        <w:jc w:val="left"/>
        <w:textAlignment w:val="baseline"/>
        <w:rPr>
          <w:rFonts w:ascii="Calibri" w:hAnsi="Calibri"/>
          <w:b/>
        </w:rPr>
      </w:pPr>
      <w:r>
        <w:rPr>
          <w:b/>
          <w:i/>
          <w:color w:val="0000FF"/>
          <w:sz w:val="28"/>
          <w:u w:val="single"/>
        </w:rPr>
        <w:t>Strategia „Booster branży baterii”</w:t>
      </w:r>
      <w:r w:rsidRPr="007D3393">
        <w:rPr>
          <w:b/>
          <w:i/>
          <w:sz w:val="28"/>
        </w:rPr>
        <w:fldChar w:fldCharType="end"/>
      </w:r>
    </w:p>
    <w:p w14:paraId="76C715D9" w14:textId="77777777" w:rsidR="005E1C18" w:rsidRPr="007D3393" w:rsidRDefault="005E1C18" w:rsidP="00B333A7">
      <w:pPr>
        <w:widowControl w:val="0"/>
        <w:overflowPunct w:val="0"/>
        <w:autoSpaceDE w:val="0"/>
        <w:autoSpaceDN w:val="0"/>
        <w:adjustRightInd w:val="0"/>
        <w:spacing w:after="200" w:line="276" w:lineRule="auto"/>
        <w:ind w:left="360"/>
        <w:contextualSpacing/>
        <w:jc w:val="left"/>
        <w:textAlignment w:val="baseline"/>
        <w:rPr>
          <w:rFonts w:ascii="Calibri" w:hAnsi="Calibri"/>
          <w:b/>
          <w:lang w:val="en-GB" w:eastAsia="zh-CN"/>
        </w:rPr>
      </w:pPr>
    </w:p>
    <w:tbl>
      <w:tblPr>
        <w:tblStyle w:val="TableGrid22"/>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17"/>
        <w:gridCol w:w="5670"/>
      </w:tblGrid>
      <w:tr w:rsidR="00E1781A" w:rsidRPr="007D3393" w14:paraId="21F4E438" w14:textId="77777777" w:rsidTr="0084490B">
        <w:tc>
          <w:tcPr>
            <w:tcW w:w="2017" w:type="dxa"/>
          </w:tcPr>
          <w:p w14:paraId="2513B95E" w14:textId="77777777" w:rsidR="00E1781A" w:rsidRPr="007D3393" w:rsidRDefault="00E1781A" w:rsidP="007759E5">
            <w:pPr>
              <w:tabs>
                <w:tab w:val="center" w:pos="284"/>
              </w:tabs>
              <w:overflowPunct w:val="0"/>
              <w:autoSpaceDE w:val="0"/>
              <w:autoSpaceDN w:val="0"/>
              <w:adjustRightInd w:val="0"/>
              <w:ind w:left="266" w:hanging="266"/>
              <w:textAlignment w:val="baseline"/>
              <w:rPr>
                <w:b/>
              </w:rPr>
            </w:pPr>
            <w:r>
              <w:rPr>
                <w:b/>
              </w:rPr>
              <w:t>Sprawozdawca</w:t>
            </w:r>
          </w:p>
        </w:tc>
        <w:tc>
          <w:tcPr>
            <w:tcW w:w="5670" w:type="dxa"/>
          </w:tcPr>
          <w:p w14:paraId="00BB067F" w14:textId="77777777" w:rsidR="00E1781A" w:rsidRPr="007D3393" w:rsidRDefault="00E1781A" w:rsidP="007759E5">
            <w:pPr>
              <w:tabs>
                <w:tab w:val="center" w:pos="284"/>
              </w:tabs>
              <w:overflowPunct w:val="0"/>
              <w:autoSpaceDE w:val="0"/>
              <w:autoSpaceDN w:val="0"/>
              <w:adjustRightInd w:val="0"/>
              <w:ind w:left="266" w:hanging="266"/>
              <w:textAlignment w:val="baseline"/>
            </w:pPr>
            <w:r>
              <w:t>Jason DEGUARA (Grupa Pracowników – MT)</w:t>
            </w:r>
          </w:p>
        </w:tc>
      </w:tr>
      <w:tr w:rsidR="00E1781A" w:rsidRPr="007D3393" w14:paraId="53222141" w14:textId="77777777" w:rsidTr="0084490B">
        <w:tc>
          <w:tcPr>
            <w:tcW w:w="2017" w:type="dxa"/>
          </w:tcPr>
          <w:p w14:paraId="4AE40705" w14:textId="77777777" w:rsidR="00E1781A" w:rsidRPr="007D3393" w:rsidRDefault="00E1781A" w:rsidP="007759E5">
            <w:pPr>
              <w:tabs>
                <w:tab w:val="center" w:pos="284"/>
              </w:tabs>
              <w:overflowPunct w:val="0"/>
              <w:autoSpaceDE w:val="0"/>
              <w:autoSpaceDN w:val="0"/>
              <w:adjustRightInd w:val="0"/>
              <w:ind w:left="266" w:hanging="266"/>
              <w:textAlignment w:val="baseline"/>
              <w:rPr>
                <w:b/>
              </w:rPr>
            </w:pPr>
            <w:r>
              <w:rPr>
                <w:b/>
              </w:rPr>
              <w:t>Współsprawozdawca</w:t>
            </w:r>
          </w:p>
        </w:tc>
        <w:tc>
          <w:tcPr>
            <w:tcW w:w="5670" w:type="dxa"/>
          </w:tcPr>
          <w:p w14:paraId="28EE2585" w14:textId="36DD9CE1" w:rsidR="00E1781A" w:rsidRPr="007D3393" w:rsidRDefault="00E1781A" w:rsidP="007759E5">
            <w:pPr>
              <w:tabs>
                <w:tab w:val="center" w:pos="284"/>
              </w:tabs>
              <w:overflowPunct w:val="0"/>
              <w:autoSpaceDE w:val="0"/>
              <w:autoSpaceDN w:val="0"/>
              <w:adjustRightInd w:val="0"/>
              <w:ind w:left="266" w:hanging="266"/>
              <w:textAlignment w:val="baseline"/>
            </w:pPr>
            <w:r>
              <w:t>Marco MENSINK (Kat. 1 – NL)</w:t>
            </w:r>
          </w:p>
        </w:tc>
      </w:tr>
      <w:tr w:rsidR="00E1781A" w:rsidRPr="007D3393" w14:paraId="63000228" w14:textId="77777777" w:rsidTr="0084490B">
        <w:tc>
          <w:tcPr>
            <w:tcW w:w="7687" w:type="dxa"/>
            <w:gridSpan w:val="2"/>
          </w:tcPr>
          <w:p w14:paraId="5F628E75" w14:textId="77777777" w:rsidR="00E1781A" w:rsidRPr="007D3393" w:rsidRDefault="00E1781A" w:rsidP="007759E5">
            <w:pPr>
              <w:tabs>
                <w:tab w:val="center" w:pos="284"/>
              </w:tabs>
              <w:overflowPunct w:val="0"/>
              <w:autoSpaceDE w:val="0"/>
              <w:autoSpaceDN w:val="0"/>
              <w:adjustRightInd w:val="0"/>
              <w:spacing w:line="160" w:lineRule="exact"/>
              <w:ind w:left="266" w:hanging="266"/>
              <w:textAlignment w:val="baseline"/>
            </w:pPr>
          </w:p>
        </w:tc>
      </w:tr>
      <w:tr w:rsidR="00E1781A" w:rsidRPr="007D3393" w14:paraId="3FC6DFE2" w14:textId="77777777" w:rsidTr="0084490B">
        <w:tc>
          <w:tcPr>
            <w:tcW w:w="2017" w:type="dxa"/>
          </w:tcPr>
          <w:p w14:paraId="125FA8B4" w14:textId="77777777" w:rsidR="00E1781A" w:rsidRPr="007D3393" w:rsidRDefault="00E1781A" w:rsidP="007759E5">
            <w:pPr>
              <w:tabs>
                <w:tab w:val="center" w:pos="284"/>
              </w:tabs>
              <w:overflowPunct w:val="0"/>
              <w:autoSpaceDE w:val="0"/>
              <w:autoSpaceDN w:val="0"/>
              <w:adjustRightInd w:val="0"/>
              <w:ind w:left="266" w:hanging="266"/>
              <w:textAlignment w:val="baseline"/>
              <w:rPr>
                <w:b/>
              </w:rPr>
            </w:pPr>
            <w:r>
              <w:rPr>
                <w:b/>
              </w:rPr>
              <w:t>Dokumenty</w:t>
            </w:r>
          </w:p>
        </w:tc>
        <w:tc>
          <w:tcPr>
            <w:tcW w:w="5670" w:type="dxa"/>
          </w:tcPr>
          <w:p w14:paraId="3157A432" w14:textId="46DAECD8" w:rsidR="00D272F5" w:rsidRDefault="00D272F5" w:rsidP="007759E5">
            <w:pPr>
              <w:tabs>
                <w:tab w:val="center" w:pos="284"/>
              </w:tabs>
              <w:overflowPunct w:val="0"/>
              <w:autoSpaceDE w:val="0"/>
              <w:autoSpaceDN w:val="0"/>
              <w:adjustRightInd w:val="0"/>
              <w:ind w:left="266" w:hanging="266"/>
              <w:textAlignment w:val="baseline"/>
            </w:pPr>
            <w:r>
              <w:t>C(2025) 8950 final</w:t>
            </w:r>
          </w:p>
          <w:p w14:paraId="7AD7B1A4" w14:textId="3BA4838E" w:rsidR="00E1781A" w:rsidRPr="007D3393" w:rsidRDefault="00E1781A" w:rsidP="007759E5">
            <w:pPr>
              <w:tabs>
                <w:tab w:val="center" w:pos="284"/>
              </w:tabs>
              <w:overflowPunct w:val="0"/>
              <w:autoSpaceDE w:val="0"/>
              <w:autoSpaceDN w:val="0"/>
              <w:adjustRightInd w:val="0"/>
              <w:ind w:left="266" w:hanging="266"/>
              <w:textAlignment w:val="baseline"/>
            </w:pPr>
            <w:r>
              <w:t>EESC-2026-00017-00-00-AC</w:t>
            </w:r>
          </w:p>
        </w:tc>
      </w:tr>
    </w:tbl>
    <w:p w14:paraId="26E481C1" w14:textId="77777777" w:rsidR="00E1781A" w:rsidRPr="007D3393" w:rsidRDefault="00E1781A" w:rsidP="00E1781A">
      <w:pPr>
        <w:keepNext/>
        <w:keepLines/>
        <w:tabs>
          <w:tab w:val="center" w:pos="284"/>
        </w:tabs>
        <w:overflowPunct w:val="0"/>
        <w:autoSpaceDE w:val="0"/>
        <w:autoSpaceDN w:val="0"/>
        <w:adjustRightInd w:val="0"/>
        <w:ind w:left="266" w:hanging="266"/>
        <w:textAlignment w:val="baseline"/>
        <w:rPr>
          <w:b/>
        </w:rPr>
      </w:pPr>
      <w:r>
        <w:rPr>
          <w:b/>
        </w:rPr>
        <w:t>Główne punkty</w:t>
      </w:r>
    </w:p>
    <w:p w14:paraId="2752A2A8" w14:textId="77777777" w:rsidR="00E1781A" w:rsidRPr="007D3393" w:rsidRDefault="00E1781A" w:rsidP="00E1781A">
      <w:pPr>
        <w:tabs>
          <w:tab w:val="center" w:pos="284"/>
        </w:tabs>
        <w:overflowPunct w:val="0"/>
        <w:autoSpaceDE w:val="0"/>
        <w:autoSpaceDN w:val="0"/>
        <w:adjustRightInd w:val="0"/>
        <w:ind w:left="266" w:hanging="266"/>
        <w:textAlignment w:val="baseline"/>
        <w:rPr>
          <w:b/>
          <w:lang w:val="en-GB"/>
        </w:rPr>
      </w:pPr>
    </w:p>
    <w:p w14:paraId="2836BCD5" w14:textId="77777777" w:rsidR="00E1781A" w:rsidRPr="007D3393" w:rsidRDefault="00E1781A" w:rsidP="00E1781A">
      <w:pPr>
        <w:keepNext/>
        <w:keepLines/>
        <w:tabs>
          <w:tab w:val="center" w:pos="284"/>
        </w:tabs>
        <w:overflowPunct w:val="0"/>
        <w:autoSpaceDE w:val="0"/>
        <w:autoSpaceDN w:val="0"/>
        <w:adjustRightInd w:val="0"/>
        <w:ind w:left="266" w:hanging="266"/>
        <w:textAlignment w:val="baseline"/>
        <w:rPr>
          <w:bCs/>
        </w:rPr>
      </w:pPr>
      <w:r>
        <w:t>EKES:</w:t>
      </w:r>
    </w:p>
    <w:p w14:paraId="56F6FAE3" w14:textId="77777777" w:rsidR="00E1781A" w:rsidRPr="007D3393" w:rsidRDefault="00E1781A" w:rsidP="00E1781A">
      <w:pPr>
        <w:tabs>
          <w:tab w:val="center" w:pos="284"/>
        </w:tabs>
        <w:overflowPunct w:val="0"/>
        <w:autoSpaceDE w:val="0"/>
        <w:autoSpaceDN w:val="0"/>
        <w:adjustRightInd w:val="0"/>
        <w:ind w:left="266" w:hanging="266"/>
        <w:textAlignment w:val="baseline"/>
        <w:rPr>
          <w:bCs/>
          <w:lang w:val="en-GB"/>
        </w:rPr>
      </w:pPr>
    </w:p>
    <w:p w14:paraId="5C03C98E" w14:textId="77777777" w:rsidR="00E1781A" w:rsidRPr="007D3393" w:rsidRDefault="00E1781A" w:rsidP="00B333A7">
      <w:pPr>
        <w:numPr>
          <w:ilvl w:val="0"/>
          <w:numId w:val="77"/>
        </w:numPr>
        <w:overflowPunct w:val="0"/>
        <w:autoSpaceDE w:val="0"/>
        <w:autoSpaceDN w:val="0"/>
        <w:adjustRightInd w:val="0"/>
        <w:spacing w:line="276" w:lineRule="auto"/>
        <w:ind w:left="284" w:hanging="284"/>
        <w:textAlignment w:val="baseline"/>
      </w:pPr>
      <w:r>
        <w:t>Popiera strategię „Booster branży baterii” w celu wzmocnienia europejskiego łańcucha wartości baterii, ale apeluje o jaśniejsze priorytety, silniejsze narzędzia i zakres wykraczający poza baterie do pojazdów elektrycznych.</w:t>
      </w:r>
    </w:p>
    <w:p w14:paraId="1858266D" w14:textId="77777777" w:rsidR="00E1781A" w:rsidRPr="007D3393" w:rsidRDefault="00E1781A" w:rsidP="00B333A7">
      <w:pPr>
        <w:numPr>
          <w:ilvl w:val="0"/>
          <w:numId w:val="77"/>
        </w:numPr>
        <w:overflowPunct w:val="0"/>
        <w:autoSpaceDE w:val="0"/>
        <w:autoSpaceDN w:val="0"/>
        <w:adjustRightInd w:val="0"/>
        <w:spacing w:line="276" w:lineRule="auto"/>
        <w:ind w:left="284" w:hanging="284"/>
        <w:textAlignment w:val="baseline"/>
      </w:pPr>
      <w:r>
        <w:t>Apeluje o wiarygodny długoterminowy plan finansowania UE, z większym wsparciem ze strony Komisji i państw członkowskich, w tym za pośrednictwem kolejnych WRF.</w:t>
      </w:r>
    </w:p>
    <w:p w14:paraId="08C6F546" w14:textId="77777777" w:rsidR="00E1781A" w:rsidRPr="007D3393" w:rsidRDefault="00E1781A" w:rsidP="00B333A7">
      <w:pPr>
        <w:numPr>
          <w:ilvl w:val="0"/>
          <w:numId w:val="77"/>
        </w:numPr>
        <w:overflowPunct w:val="0"/>
        <w:autoSpaceDE w:val="0"/>
        <w:autoSpaceDN w:val="0"/>
        <w:adjustRightInd w:val="0"/>
        <w:spacing w:line="276" w:lineRule="auto"/>
        <w:ind w:left="284" w:hanging="284"/>
        <w:textAlignment w:val="baseline"/>
      </w:pPr>
      <w:r>
        <w:t>Podkreśla, że inicjatywa „Made in Europe” powinna sygnalizować wysoką jakość i wysokie standardy społeczne i środowiskowe oraz że przekształcenie projektów w konkurencyjne gigafabryki wymaga terminowego finansowania z wykonalnymi warunkami, dostosowanych narzędzi wydawania pozwoleń i dostępu do rynku oraz równego egzekwowania przepisów w odniesieniu do wszystkich produktów sprzedawanych w UE.</w:t>
      </w:r>
    </w:p>
    <w:p w14:paraId="53BC3174" w14:textId="074E2A2E" w:rsidR="00E1781A" w:rsidRPr="007D3393" w:rsidRDefault="00E1781A" w:rsidP="00B333A7">
      <w:pPr>
        <w:numPr>
          <w:ilvl w:val="0"/>
          <w:numId w:val="77"/>
        </w:numPr>
        <w:overflowPunct w:val="0"/>
        <w:autoSpaceDE w:val="0"/>
        <w:autoSpaceDN w:val="0"/>
        <w:adjustRightInd w:val="0"/>
        <w:spacing w:line="276" w:lineRule="auto"/>
        <w:ind w:left="284" w:hanging="284"/>
        <w:textAlignment w:val="baseline"/>
      </w:pPr>
      <w:r>
        <w:t>Apeluje o integracyjne podejście ekosystemowe, które obok dużych zakładów wspiera MŚP, dostawców i podmioty zajmujące się recyklingiem, oraz podkreśla, że wsparcie publiczne powinno być powiązane z wysokiej jakości miejscami pracy, pełną zgodnością z przepisami UE i</w:t>
      </w:r>
      <w:r w:rsidR="0084490B">
        <w:t> </w:t>
      </w:r>
      <w:r>
        <w:t>Europejskim filarem praw socjalnych.</w:t>
      </w:r>
    </w:p>
    <w:p w14:paraId="75C223BA" w14:textId="77777777" w:rsidR="00E1781A" w:rsidRPr="007D3393" w:rsidRDefault="00E1781A" w:rsidP="00B333A7">
      <w:pPr>
        <w:numPr>
          <w:ilvl w:val="0"/>
          <w:numId w:val="77"/>
        </w:numPr>
        <w:overflowPunct w:val="0"/>
        <w:autoSpaceDE w:val="0"/>
        <w:autoSpaceDN w:val="0"/>
        <w:adjustRightInd w:val="0"/>
        <w:spacing w:line="276" w:lineRule="auto"/>
        <w:ind w:left="284" w:hanging="284"/>
        <w:textAlignment w:val="baseline"/>
      </w:pPr>
      <w:r>
        <w:t>Zaleca powiązanie pomocy państwa, zamówień publicznych i dotacji z warunkami dotyczącymi transferu technologii i realiów lokalnych w celu budowania wiedzy fachowej UE.</w:t>
      </w:r>
    </w:p>
    <w:p w14:paraId="33E188B0" w14:textId="77777777" w:rsidR="00E1781A" w:rsidRPr="007D3393" w:rsidRDefault="00E1781A" w:rsidP="00B333A7">
      <w:pPr>
        <w:numPr>
          <w:ilvl w:val="0"/>
          <w:numId w:val="77"/>
        </w:numPr>
        <w:overflowPunct w:val="0"/>
        <w:autoSpaceDE w:val="0"/>
        <w:autoSpaceDN w:val="0"/>
        <w:adjustRightInd w:val="0"/>
        <w:spacing w:line="276" w:lineRule="auto"/>
        <w:ind w:left="284" w:hanging="284"/>
        <w:textAlignment w:val="baseline"/>
      </w:pPr>
      <w:r>
        <w:t>Apeluje, aby zwiększeniu skali towarzyszyły większe zdolności w zakresie demontażu i recyklingu, finansowanie technologii nowej generacji, bardziej zharmonizowana zbiórka i środki zwiększające atrakcyjność ekonomiczną recyklingu.</w:t>
      </w:r>
    </w:p>
    <w:p w14:paraId="6E4593FD" w14:textId="7889BDB9" w:rsidR="00E1781A" w:rsidRPr="007D3393" w:rsidRDefault="00E1781A" w:rsidP="00B333A7">
      <w:pPr>
        <w:numPr>
          <w:ilvl w:val="0"/>
          <w:numId w:val="77"/>
        </w:numPr>
        <w:overflowPunct w:val="0"/>
        <w:autoSpaceDE w:val="0"/>
        <w:autoSpaceDN w:val="0"/>
        <w:adjustRightInd w:val="0"/>
        <w:spacing w:line="276" w:lineRule="auto"/>
        <w:ind w:left="284" w:hanging="284"/>
        <w:textAlignment w:val="baseline"/>
      </w:pPr>
      <w:r>
        <w:t>Apeluje, aby w badaniach naukowych i innowacjach priorytetowo traktowano projekty pilotażowe i</w:t>
      </w:r>
      <w:r w:rsidR="0084490B">
        <w:t> </w:t>
      </w:r>
      <w:r>
        <w:t>pierwsze w swoim rodzaju linie dotyczące chemikaliów o krytycznym znaczeniu i maszyn wyprodukowanych w UE oraz aby finansowano rozwiązania z użyciem sodu i inne niezwiązane z</w:t>
      </w:r>
      <w:r w:rsidR="0084490B">
        <w:t> </w:t>
      </w:r>
      <w:r>
        <w:t>litem.</w:t>
      </w:r>
    </w:p>
    <w:p w14:paraId="7E4B38C2" w14:textId="5C0C27E4" w:rsidR="00E1781A" w:rsidRPr="007D3393" w:rsidRDefault="00E1781A" w:rsidP="00B333A7">
      <w:pPr>
        <w:numPr>
          <w:ilvl w:val="0"/>
          <w:numId w:val="77"/>
        </w:numPr>
        <w:overflowPunct w:val="0"/>
        <w:autoSpaceDE w:val="0"/>
        <w:autoSpaceDN w:val="0"/>
        <w:adjustRightInd w:val="0"/>
        <w:spacing w:line="276" w:lineRule="auto"/>
        <w:ind w:left="284" w:hanging="284"/>
        <w:textAlignment w:val="baseline"/>
      </w:pPr>
      <w:r>
        <w:t>Proponuje, aby w pracach dotyczących bezpieczeństwa materiałów wykorzystywanych w bateriach ustanowiono jasne normy w zakresie zamówień publicznych i zgodności oraz aby dążono do zmniejszenia fragmentacji i wspierania wydajnej produkcji, zgodnie z przepisami unijnymi i</w:t>
      </w:r>
      <w:r w:rsidR="0084490B">
        <w:t> </w:t>
      </w:r>
      <w:r>
        <w:t>międzynarodowymi.</w:t>
      </w:r>
    </w:p>
    <w:p w14:paraId="26CD6164" w14:textId="4E22998B" w:rsidR="00E1781A" w:rsidRPr="007D3393" w:rsidRDefault="00E1781A" w:rsidP="00B333A7">
      <w:pPr>
        <w:numPr>
          <w:ilvl w:val="0"/>
          <w:numId w:val="77"/>
        </w:numPr>
        <w:overflowPunct w:val="0"/>
        <w:autoSpaceDE w:val="0"/>
        <w:autoSpaceDN w:val="0"/>
        <w:adjustRightInd w:val="0"/>
        <w:spacing w:line="276" w:lineRule="auto"/>
        <w:ind w:left="284" w:hanging="284"/>
        <w:textAlignment w:val="baseline"/>
        <w:rPr>
          <w:sz w:val="24"/>
          <w:szCs w:val="20"/>
        </w:rPr>
      </w:pPr>
      <w:r>
        <w:t>Ostrzega, że szybki rozwój w tej dziedzinie wymaga wzmocnionego BHP, w tym odpowiedniego personelu, szkoleń, inwestycji zapobiegawczych, jasnej dokumentacji dotyczącej materiałów niebezpiecznych, skutecznych inspekcji (w tym w odniesieniu do pracowników migrujących i</w:t>
      </w:r>
      <w:r w:rsidR="0084490B">
        <w:t> </w:t>
      </w:r>
      <w:r>
        <w:t>mobilnych) oraz znacznego uczestnictwa pracowników i dialogu społecznego.</w:t>
      </w:r>
    </w:p>
    <w:p w14:paraId="301DF6FF" w14:textId="77777777" w:rsidR="00E1781A" w:rsidRPr="0084490B" w:rsidRDefault="00E1781A" w:rsidP="00E1781A">
      <w:pPr>
        <w:overflowPunct w:val="0"/>
        <w:autoSpaceDE w:val="0"/>
        <w:autoSpaceDN w:val="0"/>
        <w:adjustRightInd w:val="0"/>
        <w:textAlignment w:val="baseline"/>
        <w:rPr>
          <w:sz w:val="12"/>
          <w:szCs w:val="12"/>
          <w:lang w:val="en-GB"/>
        </w:rPr>
      </w:pPr>
    </w:p>
    <w:tbl>
      <w:tblPr>
        <w:tblStyle w:val="TableGrid22"/>
        <w:tblW w:w="3516"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64"/>
        <w:gridCol w:w="4568"/>
      </w:tblGrid>
      <w:tr w:rsidR="00E1781A" w:rsidRPr="007D3393" w14:paraId="3E186733" w14:textId="77777777" w:rsidTr="007759E5">
        <w:tc>
          <w:tcPr>
            <w:tcW w:w="1556" w:type="pct"/>
          </w:tcPr>
          <w:p w14:paraId="08995AEC" w14:textId="77777777" w:rsidR="00E1781A" w:rsidRPr="007D3393" w:rsidRDefault="00E1781A" w:rsidP="007759E5">
            <w:pPr>
              <w:overflowPunct w:val="0"/>
              <w:autoSpaceDE w:val="0"/>
              <w:autoSpaceDN w:val="0"/>
              <w:adjustRightInd w:val="0"/>
              <w:spacing w:line="240" w:lineRule="auto"/>
              <w:textAlignment w:val="baseline"/>
              <w:rPr>
                <w:i/>
              </w:rPr>
            </w:pPr>
            <w:r>
              <w:rPr>
                <w:b/>
                <w:i/>
              </w:rPr>
              <w:t>Kontakt</w:t>
            </w:r>
          </w:p>
        </w:tc>
        <w:tc>
          <w:tcPr>
            <w:tcW w:w="3444" w:type="pct"/>
          </w:tcPr>
          <w:p w14:paraId="7E41D1BE" w14:textId="02F9D307" w:rsidR="00E1781A" w:rsidRPr="006E4FF4" w:rsidRDefault="00E1781A" w:rsidP="007759E5">
            <w:pPr>
              <w:overflowPunct w:val="0"/>
              <w:autoSpaceDE w:val="0"/>
              <w:autoSpaceDN w:val="0"/>
              <w:adjustRightInd w:val="0"/>
              <w:spacing w:line="240" w:lineRule="auto"/>
              <w:textAlignment w:val="baseline"/>
              <w:rPr>
                <w:i/>
                <w:iCs/>
              </w:rPr>
            </w:pPr>
            <w:r w:rsidRPr="006E4FF4">
              <w:rPr>
                <w:i/>
                <w:iCs/>
              </w:rPr>
              <w:t>Maria Libertini</w:t>
            </w:r>
          </w:p>
        </w:tc>
      </w:tr>
      <w:tr w:rsidR="00E1781A" w:rsidRPr="007D3393" w14:paraId="41329D5F" w14:textId="77777777" w:rsidTr="007759E5">
        <w:tc>
          <w:tcPr>
            <w:tcW w:w="1556" w:type="pct"/>
          </w:tcPr>
          <w:p w14:paraId="493BEF10" w14:textId="77777777" w:rsidR="00E1781A" w:rsidRPr="007D3393" w:rsidRDefault="00E1781A" w:rsidP="007759E5">
            <w:pPr>
              <w:overflowPunct w:val="0"/>
              <w:autoSpaceDE w:val="0"/>
              <w:autoSpaceDN w:val="0"/>
              <w:adjustRightInd w:val="0"/>
              <w:spacing w:line="240" w:lineRule="auto"/>
              <w:textAlignment w:val="baseline"/>
              <w:rPr>
                <w:i/>
              </w:rPr>
            </w:pPr>
            <w:r>
              <w:rPr>
                <w:i/>
              </w:rPr>
              <w:t>tel.</w:t>
            </w:r>
          </w:p>
        </w:tc>
        <w:tc>
          <w:tcPr>
            <w:tcW w:w="3444" w:type="pct"/>
          </w:tcPr>
          <w:p w14:paraId="1B4F02FE" w14:textId="77777777" w:rsidR="00E1781A" w:rsidRPr="006E4FF4" w:rsidRDefault="00E1781A" w:rsidP="007759E5">
            <w:pPr>
              <w:overflowPunct w:val="0"/>
              <w:autoSpaceDE w:val="0"/>
              <w:autoSpaceDN w:val="0"/>
              <w:adjustRightInd w:val="0"/>
              <w:spacing w:line="240" w:lineRule="auto"/>
              <w:textAlignment w:val="baseline"/>
              <w:rPr>
                <w:i/>
                <w:iCs/>
              </w:rPr>
            </w:pPr>
            <w:r w:rsidRPr="006E4FF4">
              <w:rPr>
                <w:i/>
                <w:iCs/>
              </w:rPr>
              <w:t>+32 25468724</w:t>
            </w:r>
          </w:p>
        </w:tc>
      </w:tr>
      <w:tr w:rsidR="00E1781A" w:rsidRPr="007D3393" w14:paraId="2373E5EB" w14:textId="77777777" w:rsidTr="007759E5">
        <w:tc>
          <w:tcPr>
            <w:tcW w:w="1556" w:type="pct"/>
          </w:tcPr>
          <w:p w14:paraId="4DCC09D9" w14:textId="77777777" w:rsidR="00E1781A" w:rsidRPr="007D3393" w:rsidRDefault="00E1781A" w:rsidP="007759E5">
            <w:pPr>
              <w:overflowPunct w:val="0"/>
              <w:autoSpaceDE w:val="0"/>
              <w:autoSpaceDN w:val="0"/>
              <w:adjustRightInd w:val="0"/>
              <w:spacing w:line="240" w:lineRule="auto"/>
              <w:textAlignment w:val="baseline"/>
              <w:rPr>
                <w:i/>
              </w:rPr>
            </w:pPr>
            <w:r>
              <w:rPr>
                <w:i/>
              </w:rPr>
              <w:t>e-mail</w:t>
            </w:r>
          </w:p>
        </w:tc>
        <w:tc>
          <w:tcPr>
            <w:tcW w:w="3444" w:type="pct"/>
          </w:tcPr>
          <w:p w14:paraId="27A2967C" w14:textId="77777777" w:rsidR="00E1781A" w:rsidRPr="006E4FF4" w:rsidRDefault="003B7EDD" w:rsidP="007759E5">
            <w:pPr>
              <w:overflowPunct w:val="0"/>
              <w:autoSpaceDE w:val="0"/>
              <w:autoSpaceDN w:val="0"/>
              <w:adjustRightInd w:val="0"/>
              <w:spacing w:line="240" w:lineRule="auto"/>
              <w:textAlignment w:val="baseline"/>
              <w:rPr>
                <w:i/>
                <w:iCs/>
              </w:rPr>
            </w:pPr>
            <w:hyperlink r:id="rId61" w:history="1">
              <w:r w:rsidR="00E1781A" w:rsidRPr="006E4FF4">
                <w:rPr>
                  <w:i/>
                  <w:iCs/>
                  <w:color w:val="0000FF"/>
                  <w:u w:val="single"/>
                </w:rPr>
                <w:t>Maria.Libertini@eesc.europa.eu</w:t>
              </w:r>
            </w:hyperlink>
            <w:r w:rsidR="00E1781A" w:rsidRPr="006E4FF4">
              <w:rPr>
                <w:i/>
                <w:iCs/>
              </w:rPr>
              <w:t xml:space="preserve"> </w:t>
            </w:r>
          </w:p>
        </w:tc>
      </w:tr>
    </w:tbl>
    <w:p w14:paraId="5E85AA45" w14:textId="77777777" w:rsidR="00E1781A" w:rsidRPr="0084490B" w:rsidRDefault="00E1781A" w:rsidP="00E1781A">
      <w:pPr>
        <w:spacing w:after="160" w:line="259" w:lineRule="auto"/>
        <w:jc w:val="left"/>
        <w:rPr>
          <w:sz w:val="12"/>
          <w:szCs w:val="12"/>
        </w:rPr>
      </w:pPr>
      <w:r>
        <w:br w:type="page"/>
      </w:r>
    </w:p>
    <w:p w14:paraId="48E2112D" w14:textId="35D86597" w:rsidR="00E1781A" w:rsidRPr="00866D51" w:rsidRDefault="003B7EDD" w:rsidP="00E1781A">
      <w:pPr>
        <w:widowControl w:val="0"/>
        <w:numPr>
          <w:ilvl w:val="0"/>
          <w:numId w:val="10"/>
        </w:numPr>
        <w:overflowPunct w:val="0"/>
        <w:autoSpaceDE w:val="0"/>
        <w:autoSpaceDN w:val="0"/>
        <w:adjustRightInd w:val="0"/>
        <w:ind w:hanging="567"/>
        <w:textAlignment w:val="baseline"/>
        <w:rPr>
          <w:sz w:val="20"/>
          <w:szCs w:val="20"/>
        </w:rPr>
      </w:pPr>
      <w:hyperlink r:id="rId62" w:history="1">
        <w:r w:rsidR="00E1781A">
          <w:rPr>
            <w:b/>
            <w:i/>
            <w:color w:val="0000FF"/>
            <w:sz w:val="28"/>
            <w:u w:val="single"/>
          </w:rPr>
          <w:t>Europejski akt w sprawie biotechnologii i towarzysząca mu dyrektywa w</w:t>
        </w:r>
        <w:r w:rsidR="007F05CC">
          <w:rPr>
            <w:b/>
            <w:i/>
            <w:color w:val="0000FF"/>
            <w:sz w:val="28"/>
            <w:u w:val="single"/>
          </w:rPr>
          <w:t> </w:t>
        </w:r>
        <w:r w:rsidR="00E1781A">
          <w:rPr>
            <w:b/>
            <w:i/>
            <w:color w:val="0000FF"/>
            <w:sz w:val="28"/>
            <w:u w:val="single"/>
          </w:rPr>
          <w:t>sprawie mikroorganizmów zmodyfikowanych genetycznie</w:t>
        </w:r>
      </w:hyperlink>
    </w:p>
    <w:tbl>
      <w:tblPr>
        <w:tblStyle w:val="TableGrid23"/>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17"/>
        <w:gridCol w:w="768"/>
        <w:gridCol w:w="1835"/>
        <w:gridCol w:w="4811"/>
      </w:tblGrid>
      <w:tr w:rsidR="00E1781A" w:rsidRPr="00866D51" w14:paraId="2E877F4E" w14:textId="77777777" w:rsidTr="007759E5">
        <w:tc>
          <w:tcPr>
            <w:tcW w:w="1641" w:type="dxa"/>
          </w:tcPr>
          <w:p w14:paraId="31E1ECF6" w14:textId="77777777" w:rsidR="00D448D7" w:rsidRPr="00866D51" w:rsidRDefault="00D448D7" w:rsidP="007759E5">
            <w:pPr>
              <w:tabs>
                <w:tab w:val="center" w:pos="284"/>
              </w:tabs>
              <w:overflowPunct w:val="0"/>
              <w:autoSpaceDE w:val="0"/>
              <w:autoSpaceDN w:val="0"/>
              <w:adjustRightInd w:val="0"/>
              <w:ind w:left="266" w:hanging="266"/>
              <w:rPr>
                <w:b/>
              </w:rPr>
            </w:pPr>
          </w:p>
          <w:p w14:paraId="29C8A8DC" w14:textId="77777777" w:rsidR="00E1781A" w:rsidRPr="00866D51" w:rsidRDefault="00E1781A" w:rsidP="007759E5">
            <w:pPr>
              <w:tabs>
                <w:tab w:val="center" w:pos="284"/>
              </w:tabs>
              <w:overflowPunct w:val="0"/>
              <w:autoSpaceDE w:val="0"/>
              <w:autoSpaceDN w:val="0"/>
              <w:adjustRightInd w:val="0"/>
              <w:ind w:left="266" w:hanging="266"/>
              <w:rPr>
                <w:b/>
              </w:rPr>
            </w:pPr>
            <w:r>
              <w:rPr>
                <w:b/>
              </w:rPr>
              <w:t>Sprawozdawca</w:t>
            </w:r>
          </w:p>
        </w:tc>
        <w:tc>
          <w:tcPr>
            <w:tcW w:w="769" w:type="dxa"/>
          </w:tcPr>
          <w:p w14:paraId="1202CC0D" w14:textId="77777777" w:rsidR="00E1781A" w:rsidRPr="00866D51" w:rsidRDefault="00E1781A" w:rsidP="007759E5">
            <w:pPr>
              <w:tabs>
                <w:tab w:val="center" w:pos="284"/>
              </w:tabs>
              <w:overflowPunct w:val="0"/>
              <w:autoSpaceDE w:val="0"/>
              <w:autoSpaceDN w:val="0"/>
              <w:adjustRightInd w:val="0"/>
              <w:ind w:left="266" w:hanging="266"/>
            </w:pPr>
          </w:p>
        </w:tc>
        <w:tc>
          <w:tcPr>
            <w:tcW w:w="6661" w:type="dxa"/>
            <w:gridSpan w:val="2"/>
          </w:tcPr>
          <w:p w14:paraId="6261B13C" w14:textId="77777777" w:rsidR="00D448D7" w:rsidRDefault="00D448D7" w:rsidP="007759E5">
            <w:pPr>
              <w:tabs>
                <w:tab w:val="center" w:pos="284"/>
              </w:tabs>
              <w:overflowPunct w:val="0"/>
              <w:autoSpaceDE w:val="0"/>
              <w:autoSpaceDN w:val="0"/>
              <w:adjustRightInd w:val="0"/>
              <w:ind w:left="266" w:hanging="266"/>
            </w:pPr>
          </w:p>
          <w:p w14:paraId="07FDCBFE" w14:textId="2F23695A" w:rsidR="00E1781A" w:rsidRPr="00866D51" w:rsidRDefault="00E1781A" w:rsidP="007759E5">
            <w:pPr>
              <w:tabs>
                <w:tab w:val="center" w:pos="284"/>
              </w:tabs>
              <w:overflowPunct w:val="0"/>
              <w:autoSpaceDE w:val="0"/>
              <w:autoSpaceDN w:val="0"/>
              <w:adjustRightInd w:val="0"/>
              <w:ind w:left="266" w:hanging="266"/>
            </w:pPr>
            <w:r>
              <w:t>Joan ROGET ALEMANY (Grupa Pracodawców – ES)</w:t>
            </w:r>
          </w:p>
        </w:tc>
      </w:tr>
      <w:tr w:rsidR="00E1781A" w:rsidRPr="00866D51" w14:paraId="29AA9A7A" w14:textId="77777777" w:rsidTr="007759E5">
        <w:tc>
          <w:tcPr>
            <w:tcW w:w="1641" w:type="dxa"/>
            <w:hideMark/>
          </w:tcPr>
          <w:p w14:paraId="1F2B9760" w14:textId="77777777" w:rsidR="00E1781A" w:rsidRPr="00866D51" w:rsidRDefault="00E1781A" w:rsidP="007759E5">
            <w:pPr>
              <w:tabs>
                <w:tab w:val="center" w:pos="284"/>
              </w:tabs>
              <w:overflowPunct w:val="0"/>
              <w:autoSpaceDE w:val="0"/>
              <w:autoSpaceDN w:val="0"/>
              <w:adjustRightInd w:val="0"/>
              <w:ind w:left="266" w:hanging="266"/>
              <w:rPr>
                <w:b/>
              </w:rPr>
            </w:pPr>
            <w:r>
              <w:rPr>
                <w:b/>
              </w:rPr>
              <w:t>Współsprawozdawca</w:t>
            </w:r>
          </w:p>
        </w:tc>
        <w:tc>
          <w:tcPr>
            <w:tcW w:w="769" w:type="dxa"/>
          </w:tcPr>
          <w:p w14:paraId="665AEEA7" w14:textId="77777777" w:rsidR="00E1781A" w:rsidRPr="00866D51" w:rsidRDefault="00E1781A" w:rsidP="007759E5">
            <w:pPr>
              <w:tabs>
                <w:tab w:val="center" w:pos="284"/>
              </w:tabs>
              <w:overflowPunct w:val="0"/>
              <w:autoSpaceDE w:val="0"/>
              <w:autoSpaceDN w:val="0"/>
              <w:adjustRightInd w:val="0"/>
              <w:ind w:left="266" w:hanging="266"/>
            </w:pPr>
          </w:p>
        </w:tc>
        <w:tc>
          <w:tcPr>
            <w:tcW w:w="6661" w:type="dxa"/>
            <w:gridSpan w:val="2"/>
            <w:hideMark/>
          </w:tcPr>
          <w:p w14:paraId="49826006" w14:textId="7C8D6F9E" w:rsidR="00E1781A" w:rsidRPr="00866D51" w:rsidRDefault="00E1781A" w:rsidP="007759E5">
            <w:pPr>
              <w:tabs>
                <w:tab w:val="center" w:pos="284"/>
              </w:tabs>
              <w:overflowPunct w:val="0"/>
              <w:autoSpaceDE w:val="0"/>
              <w:autoSpaceDN w:val="0"/>
              <w:adjustRightInd w:val="0"/>
              <w:ind w:left="266" w:hanging="266"/>
            </w:pPr>
            <w:r>
              <w:t>Thomas STUDENT (Kat. 2 – DE)</w:t>
            </w:r>
          </w:p>
        </w:tc>
      </w:tr>
      <w:tr w:rsidR="00E1781A" w:rsidRPr="00866D51" w14:paraId="1F9614B2" w14:textId="77777777" w:rsidTr="007759E5">
        <w:tc>
          <w:tcPr>
            <w:tcW w:w="4249" w:type="dxa"/>
            <w:gridSpan w:val="3"/>
          </w:tcPr>
          <w:p w14:paraId="10F4FB10" w14:textId="77777777" w:rsidR="00E1781A" w:rsidRPr="00866D51" w:rsidRDefault="00E1781A" w:rsidP="007759E5">
            <w:pPr>
              <w:tabs>
                <w:tab w:val="center" w:pos="284"/>
              </w:tabs>
              <w:overflowPunct w:val="0"/>
              <w:autoSpaceDE w:val="0"/>
              <w:autoSpaceDN w:val="0"/>
              <w:adjustRightInd w:val="0"/>
              <w:spacing w:line="160" w:lineRule="exact"/>
              <w:ind w:left="266" w:hanging="266"/>
            </w:pPr>
          </w:p>
        </w:tc>
        <w:tc>
          <w:tcPr>
            <w:tcW w:w="4822" w:type="dxa"/>
          </w:tcPr>
          <w:p w14:paraId="215045E5" w14:textId="77777777" w:rsidR="00E1781A" w:rsidRPr="00866D51" w:rsidRDefault="00E1781A" w:rsidP="007759E5">
            <w:pPr>
              <w:tabs>
                <w:tab w:val="center" w:pos="284"/>
              </w:tabs>
              <w:overflowPunct w:val="0"/>
              <w:autoSpaceDE w:val="0"/>
              <w:autoSpaceDN w:val="0"/>
              <w:adjustRightInd w:val="0"/>
              <w:spacing w:line="160" w:lineRule="exact"/>
              <w:ind w:left="266" w:hanging="266"/>
            </w:pPr>
          </w:p>
        </w:tc>
      </w:tr>
      <w:tr w:rsidR="00E1781A" w:rsidRPr="00866D51" w14:paraId="0948DC83" w14:textId="77777777" w:rsidTr="007759E5">
        <w:tc>
          <w:tcPr>
            <w:tcW w:w="1641" w:type="dxa"/>
            <w:hideMark/>
          </w:tcPr>
          <w:p w14:paraId="5BA4B479" w14:textId="77777777" w:rsidR="00E1781A" w:rsidRPr="00866D51" w:rsidRDefault="00E1781A" w:rsidP="007759E5">
            <w:pPr>
              <w:tabs>
                <w:tab w:val="center" w:pos="284"/>
              </w:tabs>
              <w:overflowPunct w:val="0"/>
              <w:autoSpaceDE w:val="0"/>
              <w:autoSpaceDN w:val="0"/>
              <w:adjustRightInd w:val="0"/>
              <w:ind w:left="266" w:hanging="266"/>
              <w:rPr>
                <w:b/>
              </w:rPr>
            </w:pPr>
            <w:r>
              <w:rPr>
                <w:b/>
              </w:rPr>
              <w:t>Dokumenty</w:t>
            </w:r>
          </w:p>
        </w:tc>
        <w:tc>
          <w:tcPr>
            <w:tcW w:w="769" w:type="dxa"/>
          </w:tcPr>
          <w:p w14:paraId="58AC6E8E" w14:textId="77777777" w:rsidR="00E1781A" w:rsidRPr="00866D51" w:rsidRDefault="00E1781A" w:rsidP="007759E5">
            <w:pPr>
              <w:tabs>
                <w:tab w:val="center" w:pos="284"/>
              </w:tabs>
              <w:overflowPunct w:val="0"/>
              <w:autoSpaceDE w:val="0"/>
              <w:autoSpaceDN w:val="0"/>
              <w:adjustRightInd w:val="0"/>
              <w:ind w:left="266" w:hanging="266"/>
            </w:pPr>
          </w:p>
        </w:tc>
        <w:tc>
          <w:tcPr>
            <w:tcW w:w="6661" w:type="dxa"/>
            <w:gridSpan w:val="2"/>
            <w:hideMark/>
          </w:tcPr>
          <w:p w14:paraId="2EC11B33" w14:textId="204ECB13" w:rsidR="00D272F5" w:rsidRDefault="00D272F5" w:rsidP="007759E5">
            <w:pPr>
              <w:tabs>
                <w:tab w:val="center" w:pos="284"/>
              </w:tabs>
              <w:overflowPunct w:val="0"/>
              <w:autoSpaceDE w:val="0"/>
              <w:autoSpaceDN w:val="0"/>
              <w:adjustRightInd w:val="0"/>
              <w:ind w:left="266" w:hanging="266"/>
            </w:pPr>
            <w:r>
              <w:t>COM(2025) 1022 final</w:t>
            </w:r>
          </w:p>
          <w:p w14:paraId="6A87A327" w14:textId="5D89DB15" w:rsidR="00D272F5" w:rsidRDefault="00D272F5" w:rsidP="007759E5">
            <w:pPr>
              <w:tabs>
                <w:tab w:val="center" w:pos="284"/>
              </w:tabs>
              <w:overflowPunct w:val="0"/>
              <w:autoSpaceDE w:val="0"/>
              <w:autoSpaceDN w:val="0"/>
              <w:adjustRightInd w:val="0"/>
              <w:ind w:left="266" w:hanging="266"/>
            </w:pPr>
            <w:r>
              <w:t>COM(2025) 1031 final</w:t>
            </w:r>
          </w:p>
          <w:p w14:paraId="6A1A2D4D" w14:textId="58FFFD01" w:rsidR="00E1781A" w:rsidRPr="00866D51" w:rsidRDefault="00E1781A" w:rsidP="007759E5">
            <w:pPr>
              <w:tabs>
                <w:tab w:val="center" w:pos="284"/>
              </w:tabs>
              <w:overflowPunct w:val="0"/>
              <w:autoSpaceDE w:val="0"/>
              <w:autoSpaceDN w:val="0"/>
              <w:adjustRightInd w:val="0"/>
              <w:ind w:left="266" w:hanging="266"/>
            </w:pPr>
            <w:r>
              <w:t>EESC-2026-00031-00-00-AC</w:t>
            </w:r>
          </w:p>
        </w:tc>
      </w:tr>
    </w:tbl>
    <w:p w14:paraId="4B403287" w14:textId="77777777" w:rsidR="00E1781A" w:rsidRPr="00866D51" w:rsidRDefault="00E1781A" w:rsidP="00E1781A">
      <w:pPr>
        <w:keepNext/>
        <w:keepLines/>
        <w:tabs>
          <w:tab w:val="center" w:pos="284"/>
        </w:tabs>
        <w:overflowPunct w:val="0"/>
        <w:autoSpaceDE w:val="0"/>
        <w:autoSpaceDN w:val="0"/>
        <w:adjustRightInd w:val="0"/>
        <w:ind w:left="266" w:hanging="266"/>
        <w:textAlignment w:val="baseline"/>
        <w:rPr>
          <w:b/>
          <w:lang w:val="en-GB"/>
        </w:rPr>
      </w:pPr>
    </w:p>
    <w:p w14:paraId="78DF53EF" w14:textId="77777777" w:rsidR="00E1781A" w:rsidRPr="00866D51" w:rsidRDefault="00E1781A" w:rsidP="00E1781A">
      <w:pPr>
        <w:keepNext/>
        <w:keepLines/>
        <w:tabs>
          <w:tab w:val="center" w:pos="284"/>
        </w:tabs>
        <w:overflowPunct w:val="0"/>
        <w:autoSpaceDE w:val="0"/>
        <w:autoSpaceDN w:val="0"/>
        <w:adjustRightInd w:val="0"/>
        <w:ind w:left="266" w:hanging="266"/>
        <w:textAlignment w:val="baseline"/>
        <w:rPr>
          <w:b/>
        </w:rPr>
      </w:pPr>
      <w:r>
        <w:rPr>
          <w:b/>
        </w:rPr>
        <w:t>Główne punkty</w:t>
      </w:r>
    </w:p>
    <w:p w14:paraId="2AA3F16F" w14:textId="77777777" w:rsidR="00E1781A" w:rsidRPr="00866D51" w:rsidRDefault="00E1781A" w:rsidP="00E1781A">
      <w:pPr>
        <w:keepNext/>
        <w:keepLines/>
        <w:tabs>
          <w:tab w:val="center" w:pos="284"/>
        </w:tabs>
        <w:overflowPunct w:val="0"/>
        <w:autoSpaceDE w:val="0"/>
        <w:autoSpaceDN w:val="0"/>
        <w:adjustRightInd w:val="0"/>
        <w:ind w:left="266" w:hanging="266"/>
        <w:textAlignment w:val="baseline"/>
        <w:rPr>
          <w:b/>
          <w:lang w:val="en-GB"/>
        </w:rPr>
      </w:pPr>
    </w:p>
    <w:p w14:paraId="6E7201AB" w14:textId="77777777" w:rsidR="00E1781A" w:rsidRPr="00866D51" w:rsidRDefault="00E1781A" w:rsidP="00E1781A">
      <w:pPr>
        <w:keepNext/>
        <w:keepLines/>
        <w:tabs>
          <w:tab w:val="center" w:pos="284"/>
        </w:tabs>
        <w:overflowPunct w:val="0"/>
        <w:autoSpaceDE w:val="0"/>
        <w:autoSpaceDN w:val="0"/>
        <w:adjustRightInd w:val="0"/>
        <w:ind w:left="266" w:hanging="266"/>
        <w:textAlignment w:val="baseline"/>
        <w:rPr>
          <w:bCs/>
        </w:rPr>
      </w:pPr>
      <w:r>
        <w:t>EKES:</w:t>
      </w:r>
    </w:p>
    <w:p w14:paraId="26B6EEDD" w14:textId="77777777" w:rsidR="00E1781A" w:rsidRPr="00866D51" w:rsidRDefault="00E1781A" w:rsidP="00E1781A">
      <w:pPr>
        <w:keepNext/>
        <w:keepLines/>
        <w:tabs>
          <w:tab w:val="center" w:pos="284"/>
        </w:tabs>
        <w:overflowPunct w:val="0"/>
        <w:autoSpaceDE w:val="0"/>
        <w:autoSpaceDN w:val="0"/>
        <w:adjustRightInd w:val="0"/>
        <w:ind w:left="266" w:hanging="266"/>
        <w:textAlignment w:val="baseline"/>
        <w:rPr>
          <w:b/>
          <w:lang w:val="en-GB"/>
        </w:rPr>
      </w:pPr>
    </w:p>
    <w:p w14:paraId="52F663EF" w14:textId="77777777" w:rsidR="00E1781A" w:rsidRPr="00866D51" w:rsidRDefault="00E1781A" w:rsidP="00B333A7">
      <w:pPr>
        <w:numPr>
          <w:ilvl w:val="0"/>
          <w:numId w:val="75"/>
        </w:numPr>
        <w:overflowPunct w:val="0"/>
        <w:autoSpaceDE w:val="0"/>
        <w:autoSpaceDN w:val="0"/>
        <w:adjustRightInd w:val="0"/>
        <w:spacing w:line="276" w:lineRule="auto"/>
        <w:ind w:left="284" w:hanging="284"/>
        <w:textAlignment w:val="baseline"/>
      </w:pPr>
      <w:r>
        <w:t>Apeluje o ukierunkowane inwestycje w badania naukowe i innowacje oraz produkcję w dziedzinie biotechnologii zdrowotnej, o większe wsparcie UE dla klastrów biotechnologicznych i ich narzędzi zwiększania skali, a także o włączenie strategii UE w zakresie biotechnologii do powiązanych inicjatyw UE.</w:t>
      </w:r>
    </w:p>
    <w:p w14:paraId="5164A4E2" w14:textId="77777777" w:rsidR="00E1781A" w:rsidRPr="00866D51" w:rsidRDefault="00E1781A" w:rsidP="00B333A7">
      <w:pPr>
        <w:numPr>
          <w:ilvl w:val="0"/>
          <w:numId w:val="75"/>
        </w:numPr>
        <w:overflowPunct w:val="0"/>
        <w:autoSpaceDE w:val="0"/>
        <w:autoSpaceDN w:val="0"/>
        <w:adjustRightInd w:val="0"/>
        <w:spacing w:line="276" w:lineRule="auto"/>
        <w:ind w:left="284" w:hanging="284"/>
        <w:textAlignment w:val="baseline"/>
      </w:pPr>
      <w:r>
        <w:t>Uważa, że Europejska Agencja Leków powinna być jedynym organem UE odpowiedzialnym za licencjonowanie produktów farmaceutycznych, i z zadowoleniem przyjmuje piaskownice regulacyjne z definicjami dostosowanymi do EMA oraz testowanie akceptowalności społecznej.</w:t>
      </w:r>
    </w:p>
    <w:p w14:paraId="1D1662DF" w14:textId="77777777" w:rsidR="00E1781A" w:rsidRPr="00866D51" w:rsidRDefault="00E1781A" w:rsidP="00B333A7">
      <w:pPr>
        <w:numPr>
          <w:ilvl w:val="0"/>
          <w:numId w:val="75"/>
        </w:numPr>
        <w:overflowPunct w:val="0"/>
        <w:autoSpaceDE w:val="0"/>
        <w:autoSpaceDN w:val="0"/>
        <w:adjustRightInd w:val="0"/>
        <w:spacing w:line="276" w:lineRule="auto"/>
        <w:ind w:left="284" w:hanging="284"/>
        <w:textAlignment w:val="baseline"/>
      </w:pPr>
      <w:r>
        <w:t>Popiera roczne SPC w przypadku produktu, który jest innowacyjny, produkowany w UE i oferuje znacznie inny mechanizm zapewniający bezpieczeństwo i skuteczność co najmniej równoważne istniejącym dozwolonym w UE metodom leczenia tej samej choroby.</w:t>
      </w:r>
    </w:p>
    <w:p w14:paraId="7EDBC6A5" w14:textId="7F3B0394" w:rsidR="00E1781A" w:rsidRPr="00866D51" w:rsidRDefault="00E1781A" w:rsidP="00B333A7">
      <w:pPr>
        <w:numPr>
          <w:ilvl w:val="0"/>
          <w:numId w:val="75"/>
        </w:numPr>
        <w:overflowPunct w:val="0"/>
        <w:autoSpaceDE w:val="0"/>
        <w:autoSpaceDN w:val="0"/>
        <w:adjustRightInd w:val="0"/>
        <w:spacing w:line="276" w:lineRule="auto"/>
        <w:ind w:left="284" w:hanging="284"/>
        <w:textAlignment w:val="baseline"/>
      </w:pPr>
      <w:r>
        <w:t>Z zadowoleniem przyjmuje dwuletni projekt pilotażowy dotyczący „stymulatora kapitałowego” i</w:t>
      </w:r>
      <w:r w:rsidR="0084490B">
        <w:t> </w:t>
      </w:r>
      <w:r>
        <w:t>apeluje o stałe narzędzie na późnym etapie – przy czym EBI powinien kierować środki finansowe – o bardziej zharmonizowane przepisy dotyczące kapitału, silniejszy transfer między środowiskiem akademickim a przemysłem oraz usprawnioną sieć wsparcia z dodatkowym finansowaniem i bez powielania działań.</w:t>
      </w:r>
    </w:p>
    <w:p w14:paraId="5060ACA4" w14:textId="612B6752" w:rsidR="00E1781A" w:rsidRPr="00866D51" w:rsidRDefault="00E1781A" w:rsidP="00B333A7">
      <w:pPr>
        <w:numPr>
          <w:ilvl w:val="0"/>
          <w:numId w:val="75"/>
        </w:numPr>
        <w:overflowPunct w:val="0"/>
        <w:autoSpaceDE w:val="0"/>
        <w:autoSpaceDN w:val="0"/>
        <w:adjustRightInd w:val="0"/>
        <w:spacing w:line="276" w:lineRule="auto"/>
        <w:ind w:left="284" w:hanging="284"/>
        <w:textAlignment w:val="baseline"/>
      </w:pPr>
      <w:r>
        <w:t>Popiera zasadę „domyślności cyfrowej” i proporcjonalne wykorzystanie sztucznej inteligencji w</w:t>
      </w:r>
      <w:r w:rsidR="0084490B">
        <w:t> </w:t>
      </w:r>
      <w:r>
        <w:t>badaniach klinicznych i z zadowoleniem przyjmuje usprawnienia w unijnym systemie badań klinicznych. Jednocześnie apeluje o proste, jasne i przewidywalne ramy, lepsze dostosowanie do unijnych strategii cyfrowych i strategii w zakresie sztucznej inteligencji oraz o zasadę podejmowania decyzji przez człowieka.</w:t>
      </w:r>
    </w:p>
    <w:p w14:paraId="27CBDD6E" w14:textId="60BE7AD9" w:rsidR="00E1781A" w:rsidRPr="00866D51" w:rsidRDefault="00E1781A" w:rsidP="00B333A7">
      <w:pPr>
        <w:numPr>
          <w:ilvl w:val="0"/>
          <w:numId w:val="75"/>
        </w:numPr>
        <w:overflowPunct w:val="0"/>
        <w:autoSpaceDE w:val="0"/>
        <w:autoSpaceDN w:val="0"/>
        <w:adjustRightInd w:val="0"/>
        <w:spacing w:line="276" w:lineRule="auto"/>
        <w:ind w:left="284" w:hanging="284"/>
        <w:textAlignment w:val="baseline"/>
      </w:pPr>
      <w:r>
        <w:t>Z zadowoleniem przyjmuje skupienie się na bezpieczeństwie biologicznym i wzywa do identyfikowalności i współpracy międzynarodowej w zakresie technologii wrażliwych, z</w:t>
      </w:r>
      <w:r w:rsidR="0084490B">
        <w:t> </w:t>
      </w:r>
      <w:r>
        <w:t>proporcjonalnymi kontrolami, takimi jak licencjonowanie użytkowników końcowych i</w:t>
      </w:r>
      <w:r w:rsidR="0084490B">
        <w:t> </w:t>
      </w:r>
      <w:r>
        <w:t>procedurami takimi, jak w przypadku prekursorów narkotyków, a w odniesieniu do innowacji opartych na GMM – z indywidualną oceną ryzyka zgodnie z zasadą ostrożności oraz z</w:t>
      </w:r>
      <w:r w:rsidR="0084490B">
        <w:t> </w:t>
      </w:r>
      <w:r>
        <w:t>zabezpieczeniami wykrywalności i odwracalności.</w:t>
      </w:r>
    </w:p>
    <w:p w14:paraId="52FA943C" w14:textId="77777777" w:rsidR="00E1781A" w:rsidRPr="00866D51" w:rsidRDefault="00E1781A" w:rsidP="00B333A7">
      <w:pPr>
        <w:numPr>
          <w:ilvl w:val="0"/>
          <w:numId w:val="75"/>
        </w:numPr>
        <w:overflowPunct w:val="0"/>
        <w:autoSpaceDE w:val="0"/>
        <w:autoSpaceDN w:val="0"/>
        <w:adjustRightInd w:val="0"/>
        <w:spacing w:line="276" w:lineRule="auto"/>
        <w:ind w:left="284" w:hanging="284"/>
        <w:textAlignment w:val="baseline"/>
        <w:rPr>
          <w:rFonts w:ascii="Calibri" w:hAnsi="Calibri"/>
        </w:rPr>
      </w:pPr>
      <w:r>
        <w:t>Ostrzega, że uproszczenie nie może stać się deregulacją. Wzywa do utrzymania ochrony pracowników, środowiska i BHP. Wzywa również do rygorystycznej, niezależnej oceny zastosowań biotechnologicznych przed wprowadzeniem do obrotu, w tym z uwzględnieniem kwestii bioasekuracji i bioetyki, popartej odpowiednimi funduszami UE w celu uniknięcia opóźnień.</w:t>
      </w:r>
    </w:p>
    <w:p w14:paraId="7215A260" w14:textId="70A1E9AF" w:rsidR="00E1781A" w:rsidRPr="00866D51" w:rsidRDefault="00E1781A" w:rsidP="00B333A7">
      <w:pPr>
        <w:numPr>
          <w:ilvl w:val="0"/>
          <w:numId w:val="75"/>
        </w:numPr>
        <w:overflowPunct w:val="0"/>
        <w:autoSpaceDE w:val="0"/>
        <w:autoSpaceDN w:val="0"/>
        <w:adjustRightInd w:val="0"/>
        <w:spacing w:line="276" w:lineRule="auto"/>
        <w:ind w:left="284" w:hanging="284"/>
        <w:textAlignment w:val="baseline"/>
        <w:rPr>
          <w:rFonts w:ascii="Calibri" w:hAnsi="Calibri"/>
        </w:rPr>
      </w:pPr>
      <w:r>
        <w:t>Podkreśla rolę leków profilaktycznych. Wzywa do wzmocnienia infrastruktury badawczej i</w:t>
      </w:r>
      <w:r w:rsidR="0084490B">
        <w:t> </w:t>
      </w:r>
      <w:r>
        <w:t>koordynacji w zakresie szczepionek. Zaleca wprowadzenie przyspieszonych, proporcjonalnych i</w:t>
      </w:r>
      <w:r w:rsidR="0084490B">
        <w:t> </w:t>
      </w:r>
      <w:r>
        <w:t xml:space="preserve">inkluzywnych ścieżek badań klinicznych z udziałem populacji pediatrycznej i badań nad chorobami </w:t>
      </w:r>
      <w:r>
        <w:lastRenderedPageBreak/>
        <w:t>rzadkimi. Wzywa również do pluralistycznego dialogu z zainteresowanymi stronami i lepszej koordynacji krajowych medycznych komisji etycznych.</w:t>
      </w:r>
    </w:p>
    <w:p w14:paraId="4303423F" w14:textId="77777777" w:rsidR="00E1781A" w:rsidRPr="00866D51" w:rsidRDefault="00E1781A" w:rsidP="00AD0E56">
      <w:pPr>
        <w:keepNext/>
        <w:keepLines/>
        <w:tabs>
          <w:tab w:val="center" w:pos="284"/>
        </w:tabs>
        <w:overflowPunct w:val="0"/>
        <w:autoSpaceDE w:val="0"/>
        <w:autoSpaceDN w:val="0"/>
        <w:adjustRightInd w:val="0"/>
        <w:ind w:left="284" w:hanging="284"/>
        <w:textAlignment w:val="baseline"/>
        <w:rPr>
          <w:b/>
          <w:szCs w:val="20"/>
          <w:lang w:val="en-GB"/>
        </w:rPr>
      </w:pPr>
    </w:p>
    <w:tbl>
      <w:tblPr>
        <w:tblStyle w:val="TableGrid23"/>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31"/>
        <w:gridCol w:w="7400"/>
      </w:tblGrid>
      <w:tr w:rsidR="00E1781A" w:rsidRPr="00866D51" w14:paraId="5802AB21" w14:textId="77777777" w:rsidTr="007759E5">
        <w:tc>
          <w:tcPr>
            <w:tcW w:w="1077" w:type="pct"/>
          </w:tcPr>
          <w:p w14:paraId="6F115103" w14:textId="77777777" w:rsidR="00E1781A" w:rsidRPr="00866D51" w:rsidRDefault="00E1781A" w:rsidP="007759E5">
            <w:pPr>
              <w:overflowPunct w:val="0"/>
              <w:autoSpaceDE w:val="0"/>
              <w:autoSpaceDN w:val="0"/>
              <w:adjustRightInd w:val="0"/>
              <w:textAlignment w:val="baseline"/>
              <w:rPr>
                <w:i/>
              </w:rPr>
            </w:pPr>
            <w:r>
              <w:rPr>
                <w:b/>
                <w:i/>
              </w:rPr>
              <w:t>Kontakt</w:t>
            </w:r>
          </w:p>
        </w:tc>
        <w:tc>
          <w:tcPr>
            <w:tcW w:w="3923" w:type="pct"/>
          </w:tcPr>
          <w:p w14:paraId="065DD009" w14:textId="12E6AB3A" w:rsidR="00E1781A" w:rsidRPr="00866D51" w:rsidRDefault="00E1781A" w:rsidP="007759E5">
            <w:pPr>
              <w:overflowPunct w:val="0"/>
              <w:autoSpaceDE w:val="0"/>
              <w:autoSpaceDN w:val="0"/>
              <w:adjustRightInd w:val="0"/>
              <w:textAlignment w:val="baseline"/>
              <w:rPr>
                <w:i/>
              </w:rPr>
            </w:pPr>
            <w:r>
              <w:rPr>
                <w:i/>
              </w:rPr>
              <w:t>Maria Libertini</w:t>
            </w:r>
          </w:p>
        </w:tc>
      </w:tr>
      <w:tr w:rsidR="00E1781A" w:rsidRPr="00866D51" w14:paraId="3758AA56" w14:textId="77777777" w:rsidTr="007759E5">
        <w:tc>
          <w:tcPr>
            <w:tcW w:w="1077" w:type="pct"/>
          </w:tcPr>
          <w:p w14:paraId="796C043A" w14:textId="77777777" w:rsidR="00E1781A" w:rsidRPr="00866D51" w:rsidRDefault="00E1781A" w:rsidP="007759E5">
            <w:pPr>
              <w:overflowPunct w:val="0"/>
              <w:autoSpaceDE w:val="0"/>
              <w:autoSpaceDN w:val="0"/>
              <w:adjustRightInd w:val="0"/>
              <w:textAlignment w:val="baseline"/>
              <w:rPr>
                <w:i/>
              </w:rPr>
            </w:pPr>
            <w:r>
              <w:rPr>
                <w:i/>
              </w:rPr>
              <w:t>tel.</w:t>
            </w:r>
          </w:p>
        </w:tc>
        <w:tc>
          <w:tcPr>
            <w:tcW w:w="3923" w:type="pct"/>
          </w:tcPr>
          <w:p w14:paraId="3FEB0CD9" w14:textId="32AE8D1A" w:rsidR="00E1781A" w:rsidRPr="00866D51" w:rsidRDefault="00E1781A" w:rsidP="007759E5">
            <w:pPr>
              <w:overflowPunct w:val="0"/>
              <w:autoSpaceDE w:val="0"/>
              <w:autoSpaceDN w:val="0"/>
              <w:adjustRightInd w:val="0"/>
              <w:textAlignment w:val="baseline"/>
              <w:rPr>
                <w:i/>
              </w:rPr>
            </w:pPr>
            <w:r>
              <w:rPr>
                <w:i/>
              </w:rPr>
              <w:t>+32 25468724</w:t>
            </w:r>
          </w:p>
        </w:tc>
      </w:tr>
      <w:tr w:rsidR="00E1781A" w:rsidRPr="00866D51" w14:paraId="5986F4C1" w14:textId="77777777" w:rsidTr="007759E5">
        <w:tc>
          <w:tcPr>
            <w:tcW w:w="1077" w:type="pct"/>
          </w:tcPr>
          <w:p w14:paraId="5F8B8659" w14:textId="77777777" w:rsidR="00E1781A" w:rsidRPr="00866D51" w:rsidRDefault="00E1781A" w:rsidP="007759E5">
            <w:pPr>
              <w:overflowPunct w:val="0"/>
              <w:autoSpaceDE w:val="0"/>
              <w:autoSpaceDN w:val="0"/>
              <w:adjustRightInd w:val="0"/>
              <w:textAlignment w:val="baseline"/>
              <w:rPr>
                <w:i/>
              </w:rPr>
            </w:pPr>
            <w:r>
              <w:rPr>
                <w:i/>
              </w:rPr>
              <w:t>e-mail</w:t>
            </w:r>
          </w:p>
        </w:tc>
        <w:tc>
          <w:tcPr>
            <w:tcW w:w="3923" w:type="pct"/>
          </w:tcPr>
          <w:p w14:paraId="06ADEDC3" w14:textId="77777777" w:rsidR="00E1781A" w:rsidRPr="00866D51" w:rsidRDefault="003B7EDD" w:rsidP="007759E5">
            <w:pPr>
              <w:overflowPunct w:val="0"/>
              <w:autoSpaceDE w:val="0"/>
              <w:autoSpaceDN w:val="0"/>
              <w:adjustRightInd w:val="0"/>
              <w:textAlignment w:val="baseline"/>
              <w:rPr>
                <w:i/>
              </w:rPr>
            </w:pPr>
            <w:hyperlink r:id="rId63" w:history="1">
              <w:r w:rsidR="00E1781A">
                <w:rPr>
                  <w:i/>
                  <w:color w:val="0000FF"/>
                  <w:u w:val="single"/>
                </w:rPr>
                <w:t>Maria.Libertini@eesc.europa.eu</w:t>
              </w:r>
            </w:hyperlink>
            <w:r w:rsidR="00E1781A">
              <w:rPr>
                <w:i/>
              </w:rPr>
              <w:t xml:space="preserve"> </w:t>
            </w:r>
          </w:p>
        </w:tc>
      </w:tr>
    </w:tbl>
    <w:p w14:paraId="296882AE" w14:textId="77777777" w:rsidR="00E1781A" w:rsidRDefault="00E1781A" w:rsidP="00E1781A">
      <w:pPr>
        <w:jc w:val="left"/>
      </w:pPr>
    </w:p>
    <w:p w14:paraId="296A1CA3" w14:textId="77777777" w:rsidR="00E1781A" w:rsidRDefault="00E1781A" w:rsidP="00E1781A">
      <w:pPr>
        <w:spacing w:after="160" w:line="259" w:lineRule="auto"/>
        <w:jc w:val="left"/>
      </w:pPr>
      <w:r>
        <w:br w:type="page"/>
      </w:r>
    </w:p>
    <w:p w14:paraId="66D9615E" w14:textId="7EFBBCE7" w:rsidR="00E1781A" w:rsidRPr="0084490B" w:rsidRDefault="003B7EDD" w:rsidP="00E1781A">
      <w:pPr>
        <w:widowControl w:val="0"/>
        <w:numPr>
          <w:ilvl w:val="0"/>
          <w:numId w:val="28"/>
        </w:numPr>
        <w:overflowPunct w:val="0"/>
        <w:autoSpaceDE w:val="0"/>
        <w:autoSpaceDN w:val="0"/>
        <w:adjustRightInd w:val="0"/>
        <w:ind w:left="567" w:hanging="567"/>
        <w:contextualSpacing/>
        <w:jc w:val="left"/>
        <w:textAlignment w:val="baseline"/>
        <w:rPr>
          <w:sz w:val="28"/>
          <w:szCs w:val="28"/>
          <w:u w:val="single"/>
        </w:rPr>
      </w:pPr>
      <w:hyperlink r:id="rId64" w:history="1">
        <w:r w:rsidR="00E1781A" w:rsidRPr="0084490B">
          <w:rPr>
            <w:b/>
            <w:i/>
            <w:color w:val="0000FF"/>
            <w:sz w:val="28"/>
            <w:u w:val="single"/>
          </w:rPr>
          <w:t>Plan działania na rzecz europejskiej gotowości obronnej</w:t>
        </w:r>
      </w:hyperlink>
    </w:p>
    <w:p w14:paraId="5390D6D8" w14:textId="77777777" w:rsidR="004D7515" w:rsidRPr="0084490B" w:rsidRDefault="004D7515" w:rsidP="00E1781A">
      <w:pPr>
        <w:widowControl w:val="0"/>
        <w:ind w:left="567"/>
        <w:contextualSpacing/>
        <w:jc w:val="left"/>
        <w:rPr>
          <w:u w:val="single"/>
          <w:lang w:val="en-GB" w:eastAsia="zh-CN"/>
        </w:rPr>
      </w:pPr>
    </w:p>
    <w:tbl>
      <w:tblPr>
        <w:tblStyle w:val="TableGrid24"/>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17"/>
        <w:gridCol w:w="7414"/>
      </w:tblGrid>
      <w:tr w:rsidR="00E1781A" w:rsidRPr="00A95C8D" w14:paraId="319F540C" w14:textId="77777777" w:rsidTr="007759E5">
        <w:tc>
          <w:tcPr>
            <w:tcW w:w="1701" w:type="dxa"/>
          </w:tcPr>
          <w:p w14:paraId="15099AAC" w14:textId="77777777" w:rsidR="00E1781A" w:rsidRPr="00A95C8D" w:rsidRDefault="00E1781A" w:rsidP="007759E5">
            <w:pPr>
              <w:tabs>
                <w:tab w:val="center" w:pos="284"/>
              </w:tabs>
              <w:overflowPunct w:val="0"/>
              <w:autoSpaceDE w:val="0"/>
              <w:autoSpaceDN w:val="0"/>
              <w:adjustRightInd w:val="0"/>
              <w:ind w:left="266" w:hanging="266"/>
              <w:textAlignment w:val="baseline"/>
              <w:rPr>
                <w:b/>
              </w:rPr>
            </w:pPr>
            <w:r>
              <w:rPr>
                <w:b/>
              </w:rPr>
              <w:t>Sprawozdawca</w:t>
            </w:r>
          </w:p>
        </w:tc>
        <w:tc>
          <w:tcPr>
            <w:tcW w:w="7479" w:type="dxa"/>
          </w:tcPr>
          <w:p w14:paraId="2C7F7B06" w14:textId="77777777" w:rsidR="00E1781A" w:rsidRPr="00A95C8D" w:rsidRDefault="00E1781A" w:rsidP="007759E5">
            <w:pPr>
              <w:tabs>
                <w:tab w:val="center" w:pos="284"/>
              </w:tabs>
              <w:overflowPunct w:val="0"/>
              <w:autoSpaceDE w:val="0"/>
              <w:autoSpaceDN w:val="0"/>
              <w:adjustRightInd w:val="0"/>
              <w:ind w:left="266" w:hanging="266"/>
              <w:textAlignment w:val="baseline"/>
            </w:pPr>
            <w:r>
              <w:t>Christian MOOS (Grupa Organizacji Społeczeństwa Obywatelskiego – DE)</w:t>
            </w:r>
          </w:p>
        </w:tc>
      </w:tr>
      <w:tr w:rsidR="00E1781A" w:rsidRPr="00A95C8D" w14:paraId="76D485B3" w14:textId="77777777" w:rsidTr="007759E5">
        <w:tc>
          <w:tcPr>
            <w:tcW w:w="1701" w:type="dxa"/>
          </w:tcPr>
          <w:p w14:paraId="4868130C" w14:textId="77777777" w:rsidR="00E1781A" w:rsidRPr="00A95C8D" w:rsidRDefault="00E1781A" w:rsidP="007759E5">
            <w:pPr>
              <w:tabs>
                <w:tab w:val="center" w:pos="284"/>
              </w:tabs>
              <w:overflowPunct w:val="0"/>
              <w:autoSpaceDE w:val="0"/>
              <w:autoSpaceDN w:val="0"/>
              <w:adjustRightInd w:val="0"/>
              <w:ind w:left="266" w:hanging="266"/>
              <w:textAlignment w:val="baseline"/>
              <w:rPr>
                <w:b/>
              </w:rPr>
            </w:pPr>
            <w:r>
              <w:rPr>
                <w:b/>
              </w:rPr>
              <w:t>Współsprawozdawca</w:t>
            </w:r>
          </w:p>
        </w:tc>
        <w:tc>
          <w:tcPr>
            <w:tcW w:w="7479" w:type="dxa"/>
          </w:tcPr>
          <w:p w14:paraId="5BAF8029" w14:textId="157D9B17" w:rsidR="00E1781A" w:rsidRPr="00A95C8D" w:rsidRDefault="00E1781A" w:rsidP="007759E5">
            <w:pPr>
              <w:tabs>
                <w:tab w:val="center" w:pos="284"/>
              </w:tabs>
              <w:overflowPunct w:val="0"/>
              <w:autoSpaceDE w:val="0"/>
              <w:autoSpaceDN w:val="0"/>
              <w:adjustRightInd w:val="0"/>
              <w:ind w:left="266" w:hanging="266"/>
              <w:textAlignment w:val="baseline"/>
            </w:pPr>
            <w:r>
              <w:t xml:space="preserve">Christophe TYTGAT (Kat. 2 - BE) </w:t>
            </w:r>
          </w:p>
        </w:tc>
      </w:tr>
      <w:tr w:rsidR="00E1781A" w:rsidRPr="00A95C8D" w14:paraId="23069801" w14:textId="77777777" w:rsidTr="007759E5">
        <w:tc>
          <w:tcPr>
            <w:tcW w:w="1701" w:type="dxa"/>
          </w:tcPr>
          <w:p w14:paraId="521A17F1" w14:textId="77777777" w:rsidR="00E1781A" w:rsidRPr="00A95C8D" w:rsidRDefault="00E1781A" w:rsidP="007759E5">
            <w:pPr>
              <w:tabs>
                <w:tab w:val="center" w:pos="284"/>
              </w:tabs>
              <w:overflowPunct w:val="0"/>
              <w:autoSpaceDE w:val="0"/>
              <w:autoSpaceDN w:val="0"/>
              <w:adjustRightInd w:val="0"/>
              <w:ind w:left="266" w:hanging="266"/>
              <w:textAlignment w:val="baseline"/>
              <w:rPr>
                <w:b/>
              </w:rPr>
            </w:pPr>
          </w:p>
        </w:tc>
        <w:tc>
          <w:tcPr>
            <w:tcW w:w="7479" w:type="dxa"/>
          </w:tcPr>
          <w:p w14:paraId="4E155264" w14:textId="77777777" w:rsidR="00E1781A" w:rsidRPr="00A95C8D" w:rsidRDefault="00E1781A" w:rsidP="007759E5">
            <w:pPr>
              <w:tabs>
                <w:tab w:val="center" w:pos="284"/>
              </w:tabs>
              <w:overflowPunct w:val="0"/>
              <w:autoSpaceDE w:val="0"/>
              <w:autoSpaceDN w:val="0"/>
              <w:adjustRightInd w:val="0"/>
              <w:ind w:left="266" w:hanging="266"/>
              <w:textAlignment w:val="baseline"/>
            </w:pPr>
          </w:p>
        </w:tc>
      </w:tr>
      <w:tr w:rsidR="00E1781A" w:rsidRPr="00A95C8D" w14:paraId="5262CE56" w14:textId="77777777" w:rsidTr="007759E5">
        <w:tc>
          <w:tcPr>
            <w:tcW w:w="1701" w:type="dxa"/>
          </w:tcPr>
          <w:p w14:paraId="4F021164" w14:textId="77777777" w:rsidR="00E1781A" w:rsidRPr="00A95C8D" w:rsidRDefault="00E1781A" w:rsidP="007759E5">
            <w:pPr>
              <w:tabs>
                <w:tab w:val="center" w:pos="284"/>
              </w:tabs>
              <w:overflowPunct w:val="0"/>
              <w:autoSpaceDE w:val="0"/>
              <w:autoSpaceDN w:val="0"/>
              <w:adjustRightInd w:val="0"/>
              <w:ind w:left="266" w:hanging="266"/>
              <w:textAlignment w:val="baseline"/>
              <w:rPr>
                <w:b/>
              </w:rPr>
            </w:pPr>
            <w:r>
              <w:rPr>
                <w:b/>
              </w:rPr>
              <w:t>Dokumenty</w:t>
            </w:r>
          </w:p>
        </w:tc>
        <w:tc>
          <w:tcPr>
            <w:tcW w:w="7479" w:type="dxa"/>
          </w:tcPr>
          <w:p w14:paraId="335F7370" w14:textId="5752BA88" w:rsidR="00451477" w:rsidRDefault="00451477" w:rsidP="007759E5">
            <w:pPr>
              <w:tabs>
                <w:tab w:val="center" w:pos="284"/>
              </w:tabs>
              <w:overflowPunct w:val="0"/>
              <w:autoSpaceDE w:val="0"/>
              <w:autoSpaceDN w:val="0"/>
              <w:adjustRightInd w:val="0"/>
              <w:ind w:left="266" w:hanging="266"/>
              <w:textAlignment w:val="baseline"/>
            </w:pPr>
            <w:r>
              <w:t>JOIN(2025) final</w:t>
            </w:r>
          </w:p>
          <w:p w14:paraId="1D61F78E" w14:textId="345EC95B" w:rsidR="00E1781A" w:rsidRPr="00A95C8D" w:rsidRDefault="00E1781A" w:rsidP="007759E5">
            <w:pPr>
              <w:tabs>
                <w:tab w:val="center" w:pos="284"/>
              </w:tabs>
              <w:overflowPunct w:val="0"/>
              <w:autoSpaceDE w:val="0"/>
              <w:autoSpaceDN w:val="0"/>
              <w:adjustRightInd w:val="0"/>
              <w:ind w:left="266" w:hanging="266"/>
              <w:textAlignment w:val="baseline"/>
            </w:pPr>
            <w:r>
              <w:t>EESC-2025-04332-00-00-AC</w:t>
            </w:r>
          </w:p>
        </w:tc>
      </w:tr>
    </w:tbl>
    <w:p w14:paraId="3392AB95" w14:textId="77777777" w:rsidR="00E1781A" w:rsidRPr="00A95C8D" w:rsidRDefault="00E1781A" w:rsidP="00E1781A">
      <w:pPr>
        <w:keepNext/>
        <w:keepLines/>
        <w:tabs>
          <w:tab w:val="center" w:pos="284"/>
        </w:tabs>
        <w:overflowPunct w:val="0"/>
        <w:autoSpaceDE w:val="0"/>
        <w:autoSpaceDN w:val="0"/>
        <w:adjustRightInd w:val="0"/>
        <w:ind w:left="266" w:hanging="266"/>
        <w:textAlignment w:val="baseline"/>
        <w:rPr>
          <w:b/>
          <w:lang w:val="en-GB"/>
        </w:rPr>
      </w:pPr>
    </w:p>
    <w:p w14:paraId="1CCD5403" w14:textId="77777777" w:rsidR="00E1781A" w:rsidRPr="00A95C8D" w:rsidRDefault="00E1781A" w:rsidP="00E1781A">
      <w:pPr>
        <w:keepNext/>
        <w:keepLines/>
        <w:tabs>
          <w:tab w:val="center" w:pos="284"/>
        </w:tabs>
        <w:overflowPunct w:val="0"/>
        <w:autoSpaceDE w:val="0"/>
        <w:autoSpaceDN w:val="0"/>
        <w:adjustRightInd w:val="0"/>
        <w:ind w:left="266" w:hanging="266"/>
        <w:textAlignment w:val="baseline"/>
        <w:rPr>
          <w:b/>
        </w:rPr>
      </w:pPr>
      <w:r>
        <w:rPr>
          <w:b/>
        </w:rPr>
        <w:t>Główne punkty</w:t>
      </w:r>
    </w:p>
    <w:p w14:paraId="0C1CCB9D" w14:textId="77777777" w:rsidR="00E1781A" w:rsidRPr="00A95C8D" w:rsidRDefault="00E1781A" w:rsidP="00E1781A">
      <w:pPr>
        <w:keepNext/>
        <w:keepLines/>
        <w:tabs>
          <w:tab w:val="center" w:pos="284"/>
        </w:tabs>
        <w:overflowPunct w:val="0"/>
        <w:autoSpaceDE w:val="0"/>
        <w:autoSpaceDN w:val="0"/>
        <w:adjustRightInd w:val="0"/>
        <w:ind w:left="266" w:hanging="266"/>
        <w:textAlignment w:val="baseline"/>
        <w:rPr>
          <w:b/>
          <w:sz w:val="16"/>
          <w:szCs w:val="16"/>
          <w:lang w:val="en-GB"/>
        </w:rPr>
      </w:pPr>
    </w:p>
    <w:p w14:paraId="47BBF551" w14:textId="77777777" w:rsidR="00E1781A" w:rsidRDefault="00E1781A" w:rsidP="00E1781A">
      <w:pPr>
        <w:keepNext/>
        <w:keepLines/>
        <w:tabs>
          <w:tab w:val="center" w:pos="284"/>
        </w:tabs>
        <w:overflowPunct w:val="0"/>
        <w:autoSpaceDE w:val="0"/>
        <w:autoSpaceDN w:val="0"/>
        <w:adjustRightInd w:val="0"/>
        <w:ind w:left="266" w:hanging="266"/>
        <w:textAlignment w:val="baseline"/>
        <w:rPr>
          <w:bCs/>
        </w:rPr>
      </w:pPr>
      <w:r>
        <w:t>EKES:</w:t>
      </w:r>
    </w:p>
    <w:p w14:paraId="4C5417A2" w14:textId="77777777" w:rsidR="00451477" w:rsidRPr="00A95C8D" w:rsidRDefault="00451477" w:rsidP="00E1781A">
      <w:pPr>
        <w:keepNext/>
        <w:keepLines/>
        <w:tabs>
          <w:tab w:val="center" w:pos="284"/>
        </w:tabs>
        <w:overflowPunct w:val="0"/>
        <w:autoSpaceDE w:val="0"/>
        <w:autoSpaceDN w:val="0"/>
        <w:adjustRightInd w:val="0"/>
        <w:ind w:left="266" w:hanging="266"/>
        <w:textAlignment w:val="baseline"/>
        <w:rPr>
          <w:bCs/>
          <w:lang w:val="en-GB"/>
        </w:rPr>
      </w:pPr>
    </w:p>
    <w:p w14:paraId="10BEEF82" w14:textId="77777777" w:rsidR="00E1781A" w:rsidRPr="00A95C8D" w:rsidRDefault="00E1781A" w:rsidP="00B333A7">
      <w:pPr>
        <w:numPr>
          <w:ilvl w:val="0"/>
          <w:numId w:val="78"/>
        </w:numPr>
        <w:shd w:val="clear" w:color="auto" w:fill="FEFEFE"/>
        <w:overflowPunct w:val="0"/>
        <w:autoSpaceDE w:val="0"/>
        <w:autoSpaceDN w:val="0"/>
        <w:adjustRightInd w:val="0"/>
        <w:ind w:left="284" w:hanging="284"/>
        <w:contextualSpacing/>
        <w:textAlignment w:val="baseline"/>
      </w:pPr>
      <w:r>
        <w:t>Popiera opracowanie kompleksowej europejskiej strategii w dziedzinie obronności w odpowiedzi na powrót wojny do Europy i zmieniającą się rywalizację geopolityczną.</w:t>
      </w:r>
    </w:p>
    <w:p w14:paraId="07F701DB" w14:textId="77777777" w:rsidR="00E1781A" w:rsidRPr="00A95C8D" w:rsidRDefault="00E1781A" w:rsidP="00B333A7">
      <w:pPr>
        <w:numPr>
          <w:ilvl w:val="0"/>
          <w:numId w:val="78"/>
        </w:numPr>
        <w:shd w:val="clear" w:color="auto" w:fill="FEFEFE"/>
        <w:overflowPunct w:val="0"/>
        <w:autoSpaceDE w:val="0"/>
        <w:autoSpaceDN w:val="0"/>
        <w:adjustRightInd w:val="0"/>
        <w:ind w:left="284" w:hanging="284"/>
        <w:contextualSpacing/>
        <w:textAlignment w:val="baseline"/>
      </w:pPr>
      <w:r>
        <w:t>Podkreśla, że wiarygodna obrona europejska musi opierać się na demokratycznej rozliczalności, przejrzystości i nadzorze cywilnym.</w:t>
      </w:r>
    </w:p>
    <w:p w14:paraId="2A0EE7CE" w14:textId="77777777" w:rsidR="00E1781A" w:rsidRPr="00A95C8D" w:rsidRDefault="00E1781A" w:rsidP="00B333A7">
      <w:pPr>
        <w:numPr>
          <w:ilvl w:val="0"/>
          <w:numId w:val="78"/>
        </w:numPr>
        <w:shd w:val="clear" w:color="auto" w:fill="FEFEFE"/>
        <w:overflowPunct w:val="0"/>
        <w:autoSpaceDE w:val="0"/>
        <w:autoSpaceDN w:val="0"/>
        <w:adjustRightInd w:val="0"/>
        <w:ind w:left="284" w:hanging="284"/>
        <w:contextualSpacing/>
        <w:textAlignment w:val="baseline"/>
      </w:pPr>
      <w:r>
        <w:t>Wzywa do przyjęcia podejścia do gotowości obronnej obejmującego całe społeczeństwo, w tym do ustanowienia europejskiego paktu na rzecz umiejętności obronnych i solidnych norm pracy.</w:t>
      </w:r>
    </w:p>
    <w:p w14:paraId="18DF9AFC" w14:textId="77777777" w:rsidR="00E1781A" w:rsidRPr="00A95C8D" w:rsidRDefault="00E1781A" w:rsidP="00B333A7">
      <w:pPr>
        <w:numPr>
          <w:ilvl w:val="0"/>
          <w:numId w:val="78"/>
        </w:numPr>
        <w:shd w:val="clear" w:color="auto" w:fill="FEFEFE"/>
        <w:overflowPunct w:val="0"/>
        <w:autoSpaceDE w:val="0"/>
        <w:autoSpaceDN w:val="0"/>
        <w:adjustRightInd w:val="0"/>
        <w:ind w:left="284" w:hanging="284"/>
        <w:contextualSpacing/>
        <w:textAlignment w:val="baseline"/>
      </w:pPr>
      <w:r>
        <w:t>Z zadowoleniem przyjmuje ustrukturyzowane podejście zawarte w planie działania na rzecz gotowości obronnej, ale ubolewa nad brakiem obrony morskiej jako kluczowego elementu gotowości obronnej UE.</w:t>
      </w:r>
    </w:p>
    <w:p w14:paraId="55498485" w14:textId="77777777" w:rsidR="00E1781A" w:rsidRPr="00A95C8D" w:rsidRDefault="00E1781A" w:rsidP="00B333A7">
      <w:pPr>
        <w:numPr>
          <w:ilvl w:val="0"/>
          <w:numId w:val="78"/>
        </w:numPr>
        <w:shd w:val="clear" w:color="auto" w:fill="FEFEFE"/>
        <w:overflowPunct w:val="0"/>
        <w:autoSpaceDE w:val="0"/>
        <w:autoSpaceDN w:val="0"/>
        <w:adjustRightInd w:val="0"/>
        <w:ind w:left="284" w:hanging="284"/>
        <w:contextualSpacing/>
        <w:textAlignment w:val="baseline"/>
      </w:pPr>
      <w:r>
        <w:t>Apeluje, aby gotowość obronna priorytetowo traktowała obszary zdolności o krytycznym znaczeniu, a także ochronę infrastruktury krytycznej, takiej jak porty i koleje.</w:t>
      </w:r>
    </w:p>
    <w:p w14:paraId="006DCD65" w14:textId="77777777" w:rsidR="00E1781A" w:rsidRPr="00A95C8D" w:rsidRDefault="00E1781A" w:rsidP="00B333A7">
      <w:pPr>
        <w:numPr>
          <w:ilvl w:val="0"/>
          <w:numId w:val="78"/>
        </w:numPr>
        <w:shd w:val="clear" w:color="auto" w:fill="FEFEFE"/>
        <w:overflowPunct w:val="0"/>
        <w:autoSpaceDE w:val="0"/>
        <w:autoSpaceDN w:val="0"/>
        <w:adjustRightInd w:val="0"/>
        <w:ind w:left="284" w:hanging="284"/>
        <w:contextualSpacing/>
        <w:textAlignment w:val="baseline"/>
      </w:pPr>
      <w:r>
        <w:t>Wzywa UE do przezwyciężenia fragmentacji poprzez wzmocnienie i optymalizację europejskiej bazy technologiczno-przemysłowej sektora obronnego (EDTIB), zacieśnienie współpracy, promowanie wspólnych zamówień, zmniejszenie zależności zagranicznych i poprawę odporności łańcucha dostaw.</w:t>
      </w:r>
    </w:p>
    <w:p w14:paraId="0F6D3E76" w14:textId="101BCBAC" w:rsidR="00E1781A" w:rsidRPr="00A95C8D" w:rsidRDefault="00E1781A" w:rsidP="00B333A7">
      <w:pPr>
        <w:numPr>
          <w:ilvl w:val="0"/>
          <w:numId w:val="78"/>
        </w:numPr>
        <w:shd w:val="clear" w:color="auto" w:fill="FEFEFE"/>
        <w:overflowPunct w:val="0"/>
        <w:autoSpaceDE w:val="0"/>
        <w:autoSpaceDN w:val="0"/>
        <w:adjustRightInd w:val="0"/>
        <w:ind w:left="284" w:hanging="284"/>
        <w:contextualSpacing/>
        <w:textAlignment w:val="baseline"/>
      </w:pPr>
      <w:r>
        <w:t>Ostrzega przed krajowym protekcjonizmem w zamówieniach publicznych w dziedzinie obronności i</w:t>
      </w:r>
      <w:r w:rsidR="0084490B">
        <w:t> </w:t>
      </w:r>
      <w:r>
        <w:t>opowiada się za utworzeniem stałej europejskiej platformy wspólnych zamówień w celu ulepszenia interoperacyjności, efektywności i korzyści skali we wszystkich państwach członkowskich.</w:t>
      </w:r>
    </w:p>
    <w:p w14:paraId="6D01F322" w14:textId="4E995E1D" w:rsidR="00E1781A" w:rsidRPr="00A95C8D" w:rsidRDefault="00E1781A" w:rsidP="00B333A7">
      <w:pPr>
        <w:numPr>
          <w:ilvl w:val="0"/>
          <w:numId w:val="78"/>
        </w:numPr>
        <w:shd w:val="clear" w:color="auto" w:fill="FEFEFE"/>
        <w:overflowPunct w:val="0"/>
        <w:autoSpaceDE w:val="0"/>
        <w:autoSpaceDN w:val="0"/>
        <w:adjustRightInd w:val="0"/>
        <w:ind w:left="284" w:hanging="284"/>
        <w:contextualSpacing/>
        <w:textAlignment w:val="baseline"/>
      </w:pPr>
      <w:r>
        <w:t>Wzywa do ustanowienia prawdziwego jednolitego rynku wyposażenia wojskowego opartego na wspólnych normach, przejrzystości i równych warunkach działania dla przedsiębiorstw publicznych i prywatnych, przy jednoczesnym zapewnieniu ukierunkowanego wsparcia dla MŚP i</w:t>
      </w:r>
      <w:r w:rsidR="0084490B">
        <w:t> </w:t>
      </w:r>
      <w:r>
        <w:t>innowacyjnych przedsiębiorstw.</w:t>
      </w:r>
    </w:p>
    <w:p w14:paraId="7ED94284" w14:textId="77777777" w:rsidR="00E1781A" w:rsidRPr="00A95C8D" w:rsidRDefault="00E1781A" w:rsidP="00B333A7">
      <w:pPr>
        <w:numPr>
          <w:ilvl w:val="0"/>
          <w:numId w:val="78"/>
        </w:numPr>
        <w:shd w:val="clear" w:color="auto" w:fill="FEFEFE"/>
        <w:overflowPunct w:val="0"/>
        <w:autoSpaceDE w:val="0"/>
        <w:autoSpaceDN w:val="0"/>
        <w:adjustRightInd w:val="0"/>
        <w:ind w:left="284" w:hanging="284"/>
        <w:contextualSpacing/>
        <w:textAlignment w:val="baseline"/>
      </w:pPr>
      <w:r>
        <w:t>Zaleca utworzenie do 2027 r. w pełni zintegrowanego unijnego obszaru mobilności wojskowej dzięki zharmonizowanym przepisom transportowym, celnym i infrastrukturalnym, wymiernym wskaźnikom skuteczności działania oraz systemowi kompleksowej odprawy celnej dla transgranicznych ruchów wojskowych.</w:t>
      </w:r>
    </w:p>
    <w:p w14:paraId="6FD9BE68" w14:textId="77777777" w:rsidR="00E1781A" w:rsidRPr="00A95C8D" w:rsidRDefault="00E1781A" w:rsidP="00B333A7">
      <w:pPr>
        <w:numPr>
          <w:ilvl w:val="0"/>
          <w:numId w:val="78"/>
        </w:numPr>
        <w:shd w:val="clear" w:color="auto" w:fill="FEFEFE"/>
        <w:overflowPunct w:val="0"/>
        <w:autoSpaceDE w:val="0"/>
        <w:autoSpaceDN w:val="0"/>
        <w:adjustRightInd w:val="0"/>
        <w:ind w:left="284" w:hanging="284"/>
        <w:contextualSpacing/>
        <w:textAlignment w:val="baseline"/>
      </w:pPr>
      <w:r>
        <w:t>Podkreśla potrzebę wzmocnienia zdolności przemysłu obronnego za pomocą skoordynowanych instrumentów finansowych UE.</w:t>
      </w:r>
    </w:p>
    <w:p w14:paraId="0F6A90BF" w14:textId="77777777" w:rsidR="00E1781A" w:rsidRPr="00A95C8D" w:rsidRDefault="00E1781A" w:rsidP="00E1781A">
      <w:pPr>
        <w:shd w:val="clear" w:color="auto" w:fill="FEFEFE"/>
        <w:ind w:left="720"/>
        <w:contextualSpacing/>
        <w:rPr>
          <w:sz w:val="16"/>
          <w:szCs w:val="16"/>
          <w:lang w:val="en-GB" w:eastAsia="zh-CN"/>
        </w:rPr>
      </w:pPr>
    </w:p>
    <w:tbl>
      <w:tblPr>
        <w:tblStyle w:val="TableGrid24"/>
        <w:tblW w:w="94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09"/>
        <w:gridCol w:w="7655"/>
      </w:tblGrid>
      <w:tr w:rsidR="00E1781A" w:rsidRPr="00A95C8D" w14:paraId="4D6292FF" w14:textId="77777777" w:rsidTr="007759E5">
        <w:tc>
          <w:tcPr>
            <w:tcW w:w="1809" w:type="dxa"/>
          </w:tcPr>
          <w:p w14:paraId="063FB7B2" w14:textId="77777777" w:rsidR="00E1781A" w:rsidRPr="00A95C8D" w:rsidRDefault="00E1781A" w:rsidP="007759E5">
            <w:pPr>
              <w:overflowPunct w:val="0"/>
              <w:autoSpaceDE w:val="0"/>
              <w:autoSpaceDN w:val="0"/>
              <w:adjustRightInd w:val="0"/>
              <w:textAlignment w:val="baseline"/>
              <w:rPr>
                <w:i/>
              </w:rPr>
            </w:pPr>
            <w:r>
              <w:rPr>
                <w:b/>
                <w:i/>
              </w:rPr>
              <w:t>Kontakt</w:t>
            </w:r>
          </w:p>
        </w:tc>
        <w:tc>
          <w:tcPr>
            <w:tcW w:w="7655" w:type="dxa"/>
          </w:tcPr>
          <w:p w14:paraId="5576E601" w14:textId="35098CC4" w:rsidR="00E1781A" w:rsidRPr="006E4FF4" w:rsidRDefault="00E1781A" w:rsidP="007759E5">
            <w:pPr>
              <w:overflowPunct w:val="0"/>
              <w:autoSpaceDE w:val="0"/>
              <w:autoSpaceDN w:val="0"/>
              <w:adjustRightInd w:val="0"/>
              <w:textAlignment w:val="baseline"/>
              <w:rPr>
                <w:bCs/>
                <w:i/>
                <w:iCs/>
              </w:rPr>
            </w:pPr>
            <w:r w:rsidRPr="006E4FF4">
              <w:rPr>
                <w:i/>
                <w:iCs/>
              </w:rPr>
              <w:t>Adam Dorywalski</w:t>
            </w:r>
          </w:p>
        </w:tc>
      </w:tr>
      <w:tr w:rsidR="00E1781A" w:rsidRPr="00A95C8D" w14:paraId="5022AF98" w14:textId="77777777" w:rsidTr="007759E5">
        <w:tc>
          <w:tcPr>
            <w:tcW w:w="1809" w:type="dxa"/>
          </w:tcPr>
          <w:p w14:paraId="59AE2A49" w14:textId="77777777" w:rsidR="00E1781A" w:rsidRPr="00A95C8D" w:rsidRDefault="00E1781A" w:rsidP="007759E5">
            <w:pPr>
              <w:overflowPunct w:val="0"/>
              <w:autoSpaceDE w:val="0"/>
              <w:autoSpaceDN w:val="0"/>
              <w:adjustRightInd w:val="0"/>
              <w:textAlignment w:val="baseline"/>
              <w:rPr>
                <w:i/>
              </w:rPr>
            </w:pPr>
            <w:r>
              <w:rPr>
                <w:i/>
              </w:rPr>
              <w:t>tel.</w:t>
            </w:r>
          </w:p>
        </w:tc>
        <w:tc>
          <w:tcPr>
            <w:tcW w:w="7655" w:type="dxa"/>
          </w:tcPr>
          <w:p w14:paraId="099910B5" w14:textId="77777777" w:rsidR="00E1781A" w:rsidRPr="00A95C8D" w:rsidRDefault="00E1781A" w:rsidP="007759E5">
            <w:pPr>
              <w:overflowPunct w:val="0"/>
              <w:autoSpaceDE w:val="0"/>
              <w:autoSpaceDN w:val="0"/>
              <w:adjustRightInd w:val="0"/>
              <w:textAlignment w:val="baseline"/>
              <w:rPr>
                <w:i/>
              </w:rPr>
            </w:pPr>
            <w:r>
              <w:rPr>
                <w:i/>
              </w:rPr>
              <w:t>+32 25469397</w:t>
            </w:r>
          </w:p>
        </w:tc>
      </w:tr>
      <w:tr w:rsidR="00E1781A" w:rsidRPr="00A95C8D" w14:paraId="64313535" w14:textId="77777777" w:rsidTr="007759E5">
        <w:trPr>
          <w:trHeight w:val="244"/>
        </w:trPr>
        <w:tc>
          <w:tcPr>
            <w:tcW w:w="1809" w:type="dxa"/>
          </w:tcPr>
          <w:p w14:paraId="5DB72AC4" w14:textId="77777777" w:rsidR="00E1781A" w:rsidRPr="00A95C8D" w:rsidRDefault="00E1781A" w:rsidP="007759E5">
            <w:pPr>
              <w:overflowPunct w:val="0"/>
              <w:autoSpaceDE w:val="0"/>
              <w:autoSpaceDN w:val="0"/>
              <w:adjustRightInd w:val="0"/>
              <w:textAlignment w:val="baseline"/>
              <w:rPr>
                <w:i/>
              </w:rPr>
            </w:pPr>
            <w:r>
              <w:rPr>
                <w:i/>
              </w:rPr>
              <w:t>e-mail</w:t>
            </w:r>
          </w:p>
        </w:tc>
        <w:tc>
          <w:tcPr>
            <w:tcW w:w="7655" w:type="dxa"/>
          </w:tcPr>
          <w:p w14:paraId="56F08528" w14:textId="77777777" w:rsidR="00E1781A" w:rsidRPr="00A95C8D" w:rsidRDefault="003B7EDD" w:rsidP="007759E5">
            <w:pPr>
              <w:overflowPunct w:val="0"/>
              <w:autoSpaceDE w:val="0"/>
              <w:autoSpaceDN w:val="0"/>
              <w:adjustRightInd w:val="0"/>
              <w:textAlignment w:val="baseline"/>
              <w:rPr>
                <w:i/>
                <w:iCs/>
              </w:rPr>
            </w:pPr>
            <w:hyperlink r:id="rId65" w:history="1">
              <w:r w:rsidR="00E1781A">
                <w:rPr>
                  <w:i/>
                  <w:color w:val="0000FF"/>
                  <w:u w:val="single"/>
                </w:rPr>
                <w:t>Adam.Dorywalski@eesc.europa.eu</w:t>
              </w:r>
            </w:hyperlink>
          </w:p>
        </w:tc>
      </w:tr>
    </w:tbl>
    <w:p w14:paraId="144F8631" w14:textId="77777777" w:rsidR="00E1781A" w:rsidRDefault="00E1781A" w:rsidP="00E1781A">
      <w:pPr>
        <w:spacing w:after="160" w:line="259" w:lineRule="auto"/>
        <w:jc w:val="left"/>
      </w:pPr>
      <w:r>
        <w:br w:type="page"/>
      </w:r>
    </w:p>
    <w:p w14:paraId="49DBC27E" w14:textId="16D212D4" w:rsidR="00E1781A" w:rsidRPr="006C64FD" w:rsidRDefault="003B7EDD" w:rsidP="00E1781A">
      <w:pPr>
        <w:widowControl w:val="0"/>
        <w:numPr>
          <w:ilvl w:val="0"/>
          <w:numId w:val="28"/>
        </w:numPr>
        <w:overflowPunct w:val="0"/>
        <w:autoSpaceDE w:val="0"/>
        <w:autoSpaceDN w:val="0"/>
        <w:adjustRightInd w:val="0"/>
        <w:ind w:left="567" w:hanging="567"/>
        <w:contextualSpacing/>
        <w:jc w:val="left"/>
        <w:textAlignment w:val="baseline"/>
        <w:rPr>
          <w:sz w:val="28"/>
          <w:szCs w:val="28"/>
        </w:rPr>
      </w:pPr>
      <w:hyperlink r:id="rId66" w:history="1">
        <w:r w:rsidR="00E1781A">
          <w:rPr>
            <w:b/>
            <w:i/>
            <w:color w:val="0000FF"/>
            <w:sz w:val="28"/>
            <w:u w:val="single"/>
          </w:rPr>
          <w:t>Plan działania w zakresie transformacji unijnego przemysłu obronnego</w:t>
        </w:r>
      </w:hyperlink>
    </w:p>
    <w:p w14:paraId="1C649A60" w14:textId="77777777" w:rsidR="005E1C18" w:rsidRPr="006C64FD" w:rsidRDefault="005E1C18" w:rsidP="00E1781A">
      <w:pPr>
        <w:widowControl w:val="0"/>
        <w:ind w:left="567"/>
        <w:contextualSpacing/>
        <w:jc w:val="left"/>
        <w:rPr>
          <w:lang w:val="en-GB" w:eastAsia="zh-CN"/>
        </w:rPr>
      </w:pPr>
    </w:p>
    <w:tbl>
      <w:tblPr>
        <w:tblStyle w:val="TableGrid25"/>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17"/>
        <w:gridCol w:w="7414"/>
      </w:tblGrid>
      <w:tr w:rsidR="00E1781A" w:rsidRPr="006C64FD" w14:paraId="77E99D0C" w14:textId="77777777" w:rsidTr="007759E5">
        <w:tc>
          <w:tcPr>
            <w:tcW w:w="1701" w:type="dxa"/>
          </w:tcPr>
          <w:p w14:paraId="25F0512C" w14:textId="77777777" w:rsidR="00E1781A" w:rsidRPr="006C64FD" w:rsidRDefault="00E1781A" w:rsidP="007759E5">
            <w:pPr>
              <w:tabs>
                <w:tab w:val="center" w:pos="284"/>
              </w:tabs>
              <w:overflowPunct w:val="0"/>
              <w:autoSpaceDE w:val="0"/>
              <w:autoSpaceDN w:val="0"/>
              <w:adjustRightInd w:val="0"/>
              <w:ind w:left="266" w:hanging="266"/>
              <w:textAlignment w:val="baseline"/>
              <w:rPr>
                <w:b/>
              </w:rPr>
            </w:pPr>
            <w:r>
              <w:rPr>
                <w:b/>
              </w:rPr>
              <w:t>Sprawozdawca</w:t>
            </w:r>
          </w:p>
        </w:tc>
        <w:tc>
          <w:tcPr>
            <w:tcW w:w="7479" w:type="dxa"/>
          </w:tcPr>
          <w:p w14:paraId="0F66DAEE" w14:textId="77777777" w:rsidR="00E1781A" w:rsidRPr="006C64FD" w:rsidRDefault="00E1781A" w:rsidP="007759E5">
            <w:pPr>
              <w:tabs>
                <w:tab w:val="center" w:pos="284"/>
              </w:tabs>
              <w:overflowPunct w:val="0"/>
              <w:autoSpaceDE w:val="0"/>
              <w:autoSpaceDN w:val="0"/>
              <w:adjustRightInd w:val="0"/>
              <w:ind w:left="266" w:hanging="266"/>
              <w:textAlignment w:val="baseline"/>
            </w:pPr>
            <w:r>
              <w:t>Maurizio MENSI (Grupa Organizacji Społeczeństwa Obywatelskiego – IT)</w:t>
            </w:r>
          </w:p>
        </w:tc>
      </w:tr>
      <w:tr w:rsidR="00E1781A" w:rsidRPr="006C64FD" w14:paraId="4A2E3EA4" w14:textId="77777777" w:rsidTr="007759E5">
        <w:tc>
          <w:tcPr>
            <w:tcW w:w="1701" w:type="dxa"/>
          </w:tcPr>
          <w:p w14:paraId="583AC53A" w14:textId="77777777" w:rsidR="00E1781A" w:rsidRPr="006C64FD" w:rsidRDefault="00E1781A" w:rsidP="007759E5">
            <w:pPr>
              <w:tabs>
                <w:tab w:val="center" w:pos="284"/>
              </w:tabs>
              <w:overflowPunct w:val="0"/>
              <w:autoSpaceDE w:val="0"/>
              <w:autoSpaceDN w:val="0"/>
              <w:adjustRightInd w:val="0"/>
              <w:ind w:left="266" w:hanging="266"/>
              <w:textAlignment w:val="baseline"/>
              <w:rPr>
                <w:b/>
              </w:rPr>
            </w:pPr>
            <w:r>
              <w:rPr>
                <w:b/>
              </w:rPr>
              <w:t>Współsprawozdawca</w:t>
            </w:r>
          </w:p>
        </w:tc>
        <w:tc>
          <w:tcPr>
            <w:tcW w:w="7479" w:type="dxa"/>
          </w:tcPr>
          <w:p w14:paraId="61AD2340" w14:textId="77777777" w:rsidR="00E1781A" w:rsidRPr="006C64FD" w:rsidRDefault="00E1781A" w:rsidP="007759E5">
            <w:pPr>
              <w:tabs>
                <w:tab w:val="center" w:pos="284"/>
              </w:tabs>
              <w:overflowPunct w:val="0"/>
              <w:autoSpaceDE w:val="0"/>
              <w:autoSpaceDN w:val="0"/>
              <w:adjustRightInd w:val="0"/>
              <w:ind w:left="266" w:hanging="266"/>
              <w:textAlignment w:val="baseline"/>
            </w:pPr>
            <w:r>
              <w:t>Christian TYTGAT (Grupa Pracodawców – BE)</w:t>
            </w:r>
          </w:p>
        </w:tc>
      </w:tr>
      <w:tr w:rsidR="00E1781A" w:rsidRPr="006C64FD" w14:paraId="5815493B" w14:textId="77777777" w:rsidTr="007759E5">
        <w:tc>
          <w:tcPr>
            <w:tcW w:w="1701" w:type="dxa"/>
          </w:tcPr>
          <w:p w14:paraId="6B260519" w14:textId="77777777" w:rsidR="00E1781A" w:rsidRPr="006C64FD" w:rsidRDefault="00E1781A" w:rsidP="007759E5">
            <w:pPr>
              <w:tabs>
                <w:tab w:val="center" w:pos="284"/>
              </w:tabs>
              <w:overflowPunct w:val="0"/>
              <w:autoSpaceDE w:val="0"/>
              <w:autoSpaceDN w:val="0"/>
              <w:adjustRightInd w:val="0"/>
              <w:ind w:left="266" w:hanging="266"/>
              <w:textAlignment w:val="baseline"/>
              <w:rPr>
                <w:b/>
                <w:lang w:val="en-GB"/>
              </w:rPr>
            </w:pPr>
          </w:p>
        </w:tc>
        <w:tc>
          <w:tcPr>
            <w:tcW w:w="7479" w:type="dxa"/>
          </w:tcPr>
          <w:p w14:paraId="2C9E8306" w14:textId="77777777" w:rsidR="00E1781A" w:rsidRPr="006C64FD" w:rsidRDefault="00E1781A" w:rsidP="007759E5">
            <w:pPr>
              <w:tabs>
                <w:tab w:val="center" w:pos="284"/>
              </w:tabs>
              <w:overflowPunct w:val="0"/>
              <w:autoSpaceDE w:val="0"/>
              <w:autoSpaceDN w:val="0"/>
              <w:adjustRightInd w:val="0"/>
              <w:ind w:left="266" w:hanging="266"/>
              <w:textAlignment w:val="baseline"/>
            </w:pPr>
          </w:p>
        </w:tc>
      </w:tr>
      <w:tr w:rsidR="00E1781A" w:rsidRPr="006C64FD" w14:paraId="50D93163" w14:textId="77777777" w:rsidTr="007759E5">
        <w:tc>
          <w:tcPr>
            <w:tcW w:w="1701" w:type="dxa"/>
          </w:tcPr>
          <w:p w14:paraId="43A74449" w14:textId="77777777" w:rsidR="00E1781A" w:rsidRPr="006C64FD" w:rsidRDefault="00E1781A" w:rsidP="007759E5">
            <w:pPr>
              <w:tabs>
                <w:tab w:val="center" w:pos="284"/>
              </w:tabs>
              <w:overflowPunct w:val="0"/>
              <w:autoSpaceDE w:val="0"/>
              <w:autoSpaceDN w:val="0"/>
              <w:adjustRightInd w:val="0"/>
              <w:ind w:left="266" w:hanging="266"/>
              <w:textAlignment w:val="baseline"/>
              <w:rPr>
                <w:b/>
              </w:rPr>
            </w:pPr>
            <w:r>
              <w:rPr>
                <w:b/>
              </w:rPr>
              <w:t>Dokument</w:t>
            </w:r>
          </w:p>
        </w:tc>
        <w:tc>
          <w:tcPr>
            <w:tcW w:w="7479" w:type="dxa"/>
          </w:tcPr>
          <w:p w14:paraId="05B93112" w14:textId="535719FE" w:rsidR="00451477" w:rsidRDefault="00451477" w:rsidP="007759E5">
            <w:pPr>
              <w:tabs>
                <w:tab w:val="center" w:pos="284"/>
              </w:tabs>
              <w:overflowPunct w:val="0"/>
              <w:autoSpaceDE w:val="0"/>
              <w:autoSpaceDN w:val="0"/>
              <w:adjustRightInd w:val="0"/>
              <w:ind w:left="266" w:hanging="266"/>
              <w:textAlignment w:val="baseline"/>
            </w:pPr>
            <w:r>
              <w:t>COM(2025) 845 final</w:t>
            </w:r>
          </w:p>
          <w:p w14:paraId="02F374EC" w14:textId="34218A08" w:rsidR="00E1781A" w:rsidRPr="006C64FD" w:rsidRDefault="00E1781A" w:rsidP="007759E5">
            <w:pPr>
              <w:tabs>
                <w:tab w:val="center" w:pos="284"/>
              </w:tabs>
              <w:overflowPunct w:val="0"/>
              <w:autoSpaceDE w:val="0"/>
              <w:autoSpaceDN w:val="0"/>
              <w:adjustRightInd w:val="0"/>
              <w:ind w:left="266" w:hanging="266"/>
              <w:textAlignment w:val="baseline"/>
            </w:pPr>
            <w:r>
              <w:t>EESC-2026-00134-00-00-AC</w:t>
            </w:r>
          </w:p>
        </w:tc>
      </w:tr>
    </w:tbl>
    <w:p w14:paraId="374890E3" w14:textId="77777777" w:rsidR="00E1781A" w:rsidRPr="006C64FD" w:rsidRDefault="00E1781A" w:rsidP="00E1781A">
      <w:pPr>
        <w:keepNext/>
        <w:keepLines/>
        <w:tabs>
          <w:tab w:val="center" w:pos="284"/>
        </w:tabs>
        <w:overflowPunct w:val="0"/>
        <w:autoSpaceDE w:val="0"/>
        <w:autoSpaceDN w:val="0"/>
        <w:adjustRightInd w:val="0"/>
        <w:ind w:left="266" w:hanging="266"/>
        <w:textAlignment w:val="baseline"/>
        <w:rPr>
          <w:b/>
          <w:lang w:val="en-GB"/>
        </w:rPr>
      </w:pPr>
    </w:p>
    <w:p w14:paraId="75EB30D9" w14:textId="77777777" w:rsidR="00E1781A" w:rsidRPr="006C64FD" w:rsidRDefault="00E1781A" w:rsidP="00E1781A">
      <w:pPr>
        <w:keepNext/>
        <w:keepLines/>
        <w:tabs>
          <w:tab w:val="center" w:pos="284"/>
        </w:tabs>
        <w:overflowPunct w:val="0"/>
        <w:autoSpaceDE w:val="0"/>
        <w:autoSpaceDN w:val="0"/>
        <w:adjustRightInd w:val="0"/>
        <w:ind w:left="266" w:hanging="266"/>
        <w:textAlignment w:val="baseline"/>
        <w:rPr>
          <w:b/>
        </w:rPr>
      </w:pPr>
      <w:r>
        <w:rPr>
          <w:b/>
        </w:rPr>
        <w:t>Główne punkty</w:t>
      </w:r>
    </w:p>
    <w:p w14:paraId="5ABDF39C" w14:textId="77777777" w:rsidR="00E1781A" w:rsidRPr="006C64FD" w:rsidRDefault="00E1781A" w:rsidP="00E1781A">
      <w:pPr>
        <w:keepNext/>
        <w:keepLines/>
        <w:tabs>
          <w:tab w:val="center" w:pos="284"/>
        </w:tabs>
        <w:overflowPunct w:val="0"/>
        <w:autoSpaceDE w:val="0"/>
        <w:autoSpaceDN w:val="0"/>
        <w:adjustRightInd w:val="0"/>
        <w:ind w:left="266" w:hanging="266"/>
        <w:textAlignment w:val="baseline"/>
        <w:rPr>
          <w:b/>
          <w:lang w:val="en-GB"/>
        </w:rPr>
      </w:pPr>
    </w:p>
    <w:p w14:paraId="44378E66" w14:textId="77777777" w:rsidR="00E1781A" w:rsidRDefault="00E1781A" w:rsidP="00E1781A">
      <w:pPr>
        <w:keepNext/>
        <w:keepLines/>
        <w:tabs>
          <w:tab w:val="center" w:pos="284"/>
        </w:tabs>
        <w:overflowPunct w:val="0"/>
        <w:autoSpaceDE w:val="0"/>
        <w:autoSpaceDN w:val="0"/>
        <w:adjustRightInd w:val="0"/>
        <w:ind w:left="266" w:hanging="266"/>
        <w:textAlignment w:val="baseline"/>
        <w:rPr>
          <w:bCs/>
        </w:rPr>
      </w:pPr>
      <w:r>
        <w:t>EKES:</w:t>
      </w:r>
    </w:p>
    <w:p w14:paraId="69329013" w14:textId="77777777" w:rsidR="00451477" w:rsidRPr="006C64FD" w:rsidRDefault="00451477" w:rsidP="00E1781A">
      <w:pPr>
        <w:keepNext/>
        <w:keepLines/>
        <w:tabs>
          <w:tab w:val="center" w:pos="284"/>
        </w:tabs>
        <w:overflowPunct w:val="0"/>
        <w:autoSpaceDE w:val="0"/>
        <w:autoSpaceDN w:val="0"/>
        <w:adjustRightInd w:val="0"/>
        <w:ind w:left="266" w:hanging="266"/>
        <w:textAlignment w:val="baseline"/>
        <w:rPr>
          <w:bCs/>
          <w:lang w:val="en-GB"/>
        </w:rPr>
      </w:pPr>
    </w:p>
    <w:p w14:paraId="225EBA05" w14:textId="13E72666" w:rsidR="00E1781A" w:rsidRPr="006C64FD" w:rsidRDefault="00E1781A" w:rsidP="00B333A7">
      <w:pPr>
        <w:numPr>
          <w:ilvl w:val="0"/>
          <w:numId w:val="79"/>
        </w:numPr>
        <w:shd w:val="clear" w:color="auto" w:fill="FEFEFE"/>
        <w:overflowPunct w:val="0"/>
        <w:autoSpaceDE w:val="0"/>
        <w:autoSpaceDN w:val="0"/>
        <w:adjustRightInd w:val="0"/>
        <w:spacing w:line="276" w:lineRule="auto"/>
        <w:ind w:left="284" w:hanging="284"/>
        <w:contextualSpacing/>
        <w:textAlignment w:val="baseline"/>
      </w:pPr>
      <w:r>
        <w:t>W pełni popiera przyjęcie Planu działania w zakresie transformacji unijnego przemysłu obronnego i</w:t>
      </w:r>
      <w:r w:rsidR="0084490B">
        <w:t> </w:t>
      </w:r>
      <w:r>
        <w:t>uważa go za kluczowy instrument wzmacniania gotowości obronnej i zdolności przemysłowej Europy.</w:t>
      </w:r>
    </w:p>
    <w:p w14:paraId="271318ED" w14:textId="77777777" w:rsidR="00E1781A" w:rsidRPr="006C64FD" w:rsidRDefault="00E1781A" w:rsidP="00B333A7">
      <w:pPr>
        <w:numPr>
          <w:ilvl w:val="0"/>
          <w:numId w:val="79"/>
        </w:numPr>
        <w:shd w:val="clear" w:color="auto" w:fill="FEFEFE"/>
        <w:overflowPunct w:val="0"/>
        <w:autoSpaceDE w:val="0"/>
        <w:autoSpaceDN w:val="0"/>
        <w:adjustRightInd w:val="0"/>
        <w:spacing w:line="276" w:lineRule="auto"/>
        <w:ind w:left="284" w:hanging="284"/>
        <w:contextualSpacing/>
        <w:textAlignment w:val="baseline"/>
      </w:pPr>
      <w:r>
        <w:t>Apeluje o przywrócenie europejskiej strategicznej autonomii przemysłowej jako głównego celu planu działania, dzięki czemu UE będzie mogła projektować, wytwarzać, utrzymywać i rozwijać krytyczne systemy obrony dysponujące odpornymi i skalowalnymi łańcuchami dostaw.</w:t>
      </w:r>
    </w:p>
    <w:p w14:paraId="22AFFE09" w14:textId="77777777" w:rsidR="00E1781A" w:rsidRPr="006C64FD" w:rsidRDefault="00E1781A" w:rsidP="00B333A7">
      <w:pPr>
        <w:numPr>
          <w:ilvl w:val="0"/>
          <w:numId w:val="79"/>
        </w:numPr>
        <w:shd w:val="clear" w:color="auto" w:fill="FEFEFE"/>
        <w:overflowPunct w:val="0"/>
        <w:autoSpaceDE w:val="0"/>
        <w:autoSpaceDN w:val="0"/>
        <w:adjustRightInd w:val="0"/>
        <w:spacing w:line="276" w:lineRule="auto"/>
        <w:ind w:left="284" w:hanging="284"/>
        <w:contextualSpacing/>
        <w:textAlignment w:val="baseline"/>
      </w:pPr>
      <w:r>
        <w:t>Podkreśla, że należy wzmocnić suwerenność technologiczną, co wymaga wiodącej roli w dziedzinie wiedzy, umiejętności, inżynierii, własności intelektualnej, transferu technologii i zdolności produkcyjnych, w ramach całego łańcucha dostaw w dziedzinie obronności, w tym surowców krytycznych.</w:t>
      </w:r>
    </w:p>
    <w:p w14:paraId="54B1731D" w14:textId="77777777" w:rsidR="00E1781A" w:rsidRPr="006C64FD" w:rsidRDefault="00E1781A" w:rsidP="00B333A7">
      <w:pPr>
        <w:numPr>
          <w:ilvl w:val="0"/>
          <w:numId w:val="79"/>
        </w:numPr>
        <w:shd w:val="clear" w:color="auto" w:fill="FEFEFE"/>
        <w:overflowPunct w:val="0"/>
        <w:autoSpaceDE w:val="0"/>
        <w:autoSpaceDN w:val="0"/>
        <w:adjustRightInd w:val="0"/>
        <w:spacing w:line="276" w:lineRule="auto"/>
        <w:ind w:left="284" w:hanging="284"/>
        <w:contextualSpacing/>
        <w:textAlignment w:val="baseline"/>
      </w:pPr>
      <w:r>
        <w:t>Podkreśla, że finansowanie planu działania nie powinno osłabiać istniejących programów wspierających europejską bazę technologiczno-przemysłową sektora obronnego (EDTIB) ani zagrażać celom transformacji społecznej, cyfrowej i ekologicznej UE.</w:t>
      </w:r>
    </w:p>
    <w:p w14:paraId="369A0331" w14:textId="77777777" w:rsidR="00E1781A" w:rsidRPr="006C64FD" w:rsidRDefault="00E1781A" w:rsidP="00B333A7">
      <w:pPr>
        <w:numPr>
          <w:ilvl w:val="0"/>
          <w:numId w:val="79"/>
        </w:numPr>
        <w:shd w:val="clear" w:color="auto" w:fill="FEFEFE"/>
        <w:overflowPunct w:val="0"/>
        <w:autoSpaceDE w:val="0"/>
        <w:autoSpaceDN w:val="0"/>
        <w:adjustRightInd w:val="0"/>
        <w:spacing w:line="276" w:lineRule="auto"/>
        <w:ind w:left="284" w:hanging="284"/>
        <w:contextualSpacing/>
        <w:textAlignment w:val="baseline"/>
      </w:pPr>
      <w:r>
        <w:t>Zaleca dopilnowanie, aby transformacja bazy technologiczno-przemysłowej sektora obronnego przyniosła korzyści szerszemu europejskiemu ekosystemowi przemysłowemu poprzez zaangażowanie MŚP, przedsiębiorstw typu start-up i sektorów podwójnego zastosowania, takich jak zaawansowane technologie produkcyjne i przemysł motoryzacyjny.</w:t>
      </w:r>
    </w:p>
    <w:p w14:paraId="4D79389B" w14:textId="77777777" w:rsidR="00E1781A" w:rsidRPr="006C64FD" w:rsidRDefault="00E1781A" w:rsidP="00B333A7">
      <w:pPr>
        <w:numPr>
          <w:ilvl w:val="0"/>
          <w:numId w:val="79"/>
        </w:numPr>
        <w:shd w:val="clear" w:color="auto" w:fill="FEFEFE"/>
        <w:overflowPunct w:val="0"/>
        <w:autoSpaceDE w:val="0"/>
        <w:autoSpaceDN w:val="0"/>
        <w:adjustRightInd w:val="0"/>
        <w:spacing w:line="276" w:lineRule="auto"/>
        <w:ind w:left="284" w:hanging="284"/>
        <w:contextualSpacing/>
        <w:textAlignment w:val="baseline"/>
      </w:pPr>
      <w:r>
        <w:t>Wzywa państwa członkowskie, by wspierały wspólne zamówienia i opracowały wspólne ramy kwalifikacji i certyfikacji technologii obronnych, tak by ograniczyć fragmentację, przyspieszyć wprowadzanie tych technologii i wzmocnić interoperacyjność.</w:t>
      </w:r>
    </w:p>
    <w:p w14:paraId="3E7D68ED" w14:textId="77777777" w:rsidR="00E1781A" w:rsidRPr="006C64FD" w:rsidRDefault="00E1781A" w:rsidP="00B333A7">
      <w:pPr>
        <w:numPr>
          <w:ilvl w:val="0"/>
          <w:numId w:val="79"/>
        </w:numPr>
        <w:shd w:val="clear" w:color="auto" w:fill="FEFEFE"/>
        <w:overflowPunct w:val="0"/>
        <w:autoSpaceDE w:val="0"/>
        <w:autoSpaceDN w:val="0"/>
        <w:adjustRightInd w:val="0"/>
        <w:spacing w:line="276" w:lineRule="auto"/>
        <w:ind w:left="284" w:hanging="284"/>
        <w:contextualSpacing/>
        <w:textAlignment w:val="baseline"/>
      </w:pPr>
      <w:r>
        <w:t>Podkreśla potrzebę uproszczenia procedur regulacyjnych i administracyjnych przy jednoczesnym zapewnieniu przejrzystości, równego traktowania i należytego zarządzania finansami w programach innowacji i zamówień w dziedzinie obronności.</w:t>
      </w:r>
    </w:p>
    <w:p w14:paraId="6C2F2509" w14:textId="3EF9412A" w:rsidR="00E1781A" w:rsidRPr="006C64FD" w:rsidRDefault="00E1781A" w:rsidP="00B333A7">
      <w:pPr>
        <w:numPr>
          <w:ilvl w:val="0"/>
          <w:numId w:val="79"/>
        </w:numPr>
        <w:shd w:val="clear" w:color="auto" w:fill="FEFEFE"/>
        <w:overflowPunct w:val="0"/>
        <w:autoSpaceDE w:val="0"/>
        <w:autoSpaceDN w:val="0"/>
        <w:adjustRightInd w:val="0"/>
        <w:spacing w:line="276" w:lineRule="auto"/>
        <w:ind w:left="284" w:hanging="284"/>
        <w:contextualSpacing/>
        <w:textAlignment w:val="baseline"/>
      </w:pPr>
      <w:r>
        <w:t>Popiera środki, które mają wspomóc rozwój umiejętności, mobilność siły roboczej i</w:t>
      </w:r>
      <w:r w:rsidR="0084490B">
        <w:t> </w:t>
      </w:r>
      <w:r>
        <w:t>przekwalifikowanie, w szczególności umożliwić pracownikom z sektorów pokrewnych przejście do sektorów związanych z obronnością poprzez skoordynowane inicjatywy w zakresie kształcenia, szkolenia i uczenia się przez całe życie.</w:t>
      </w:r>
    </w:p>
    <w:p w14:paraId="67ACBB69" w14:textId="77777777" w:rsidR="00E1781A" w:rsidRPr="006C64FD" w:rsidRDefault="00E1781A" w:rsidP="00B333A7">
      <w:pPr>
        <w:overflowPunct w:val="0"/>
        <w:autoSpaceDE w:val="0"/>
        <w:autoSpaceDN w:val="0"/>
        <w:adjustRightInd w:val="0"/>
        <w:spacing w:line="276" w:lineRule="auto"/>
        <w:textAlignment w:val="baseline"/>
        <w:rPr>
          <w:szCs w:val="20"/>
          <w:lang w:val="en-GB"/>
        </w:rPr>
      </w:pPr>
    </w:p>
    <w:tbl>
      <w:tblPr>
        <w:tblStyle w:val="TableGrid31"/>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418"/>
        <w:gridCol w:w="7762"/>
      </w:tblGrid>
      <w:tr w:rsidR="00E16DA0" w:rsidRPr="00E16DA0" w14:paraId="13B5B280" w14:textId="77777777" w:rsidTr="00696968">
        <w:tc>
          <w:tcPr>
            <w:tcW w:w="1418" w:type="dxa"/>
          </w:tcPr>
          <w:p w14:paraId="1E76DD62" w14:textId="77777777" w:rsidR="00E16DA0" w:rsidRPr="00E16DA0" w:rsidRDefault="00E16DA0" w:rsidP="00E16DA0">
            <w:pPr>
              <w:overflowPunct w:val="0"/>
              <w:autoSpaceDE w:val="0"/>
              <w:autoSpaceDN w:val="0"/>
              <w:adjustRightInd w:val="0"/>
              <w:textAlignment w:val="baseline"/>
              <w:rPr>
                <w:i/>
              </w:rPr>
            </w:pPr>
            <w:r>
              <w:rPr>
                <w:b/>
                <w:i/>
              </w:rPr>
              <w:t>Kontakt</w:t>
            </w:r>
          </w:p>
        </w:tc>
        <w:tc>
          <w:tcPr>
            <w:tcW w:w="7762" w:type="dxa"/>
          </w:tcPr>
          <w:p w14:paraId="5117A8DB" w14:textId="6C8DBA1F" w:rsidR="00E16DA0" w:rsidRPr="00E16DA0" w:rsidRDefault="00E16DA0" w:rsidP="00E16DA0">
            <w:pPr>
              <w:overflowPunct w:val="0"/>
              <w:autoSpaceDE w:val="0"/>
              <w:autoSpaceDN w:val="0"/>
              <w:adjustRightInd w:val="0"/>
              <w:textAlignment w:val="baseline"/>
              <w:rPr>
                <w:bCs/>
                <w:i/>
              </w:rPr>
            </w:pPr>
            <w:r>
              <w:rPr>
                <w:i/>
              </w:rPr>
              <w:t>Laia Tomas Vinardell</w:t>
            </w:r>
          </w:p>
        </w:tc>
      </w:tr>
      <w:tr w:rsidR="00E16DA0" w:rsidRPr="00E16DA0" w14:paraId="2A5FAA29" w14:textId="77777777" w:rsidTr="00696968">
        <w:tc>
          <w:tcPr>
            <w:tcW w:w="1418" w:type="dxa"/>
          </w:tcPr>
          <w:p w14:paraId="3C8DA347" w14:textId="77777777" w:rsidR="00E16DA0" w:rsidRPr="00E16DA0" w:rsidRDefault="00E16DA0" w:rsidP="00E16DA0">
            <w:pPr>
              <w:overflowPunct w:val="0"/>
              <w:autoSpaceDE w:val="0"/>
              <w:autoSpaceDN w:val="0"/>
              <w:adjustRightInd w:val="0"/>
              <w:textAlignment w:val="baseline"/>
              <w:rPr>
                <w:i/>
              </w:rPr>
            </w:pPr>
            <w:r>
              <w:rPr>
                <w:i/>
              </w:rPr>
              <w:t>tel.</w:t>
            </w:r>
          </w:p>
        </w:tc>
        <w:tc>
          <w:tcPr>
            <w:tcW w:w="7762" w:type="dxa"/>
          </w:tcPr>
          <w:p w14:paraId="20BDBF46" w14:textId="77777777" w:rsidR="00E16DA0" w:rsidRPr="00E16DA0" w:rsidRDefault="00E16DA0" w:rsidP="00E16DA0">
            <w:pPr>
              <w:overflowPunct w:val="0"/>
              <w:autoSpaceDE w:val="0"/>
              <w:autoSpaceDN w:val="0"/>
              <w:adjustRightInd w:val="0"/>
              <w:textAlignment w:val="baseline"/>
              <w:rPr>
                <w:i/>
              </w:rPr>
            </w:pPr>
            <w:r>
              <w:rPr>
                <w:i/>
              </w:rPr>
              <w:t>+32 25469149</w:t>
            </w:r>
          </w:p>
        </w:tc>
      </w:tr>
      <w:tr w:rsidR="00E16DA0" w:rsidRPr="00E16DA0" w14:paraId="71596B5A" w14:textId="77777777" w:rsidTr="00696968">
        <w:trPr>
          <w:trHeight w:val="244"/>
        </w:trPr>
        <w:tc>
          <w:tcPr>
            <w:tcW w:w="1418" w:type="dxa"/>
          </w:tcPr>
          <w:p w14:paraId="330FB68B" w14:textId="77777777" w:rsidR="00E16DA0" w:rsidRPr="00E16DA0" w:rsidRDefault="00E16DA0" w:rsidP="00E16DA0">
            <w:pPr>
              <w:overflowPunct w:val="0"/>
              <w:autoSpaceDE w:val="0"/>
              <w:autoSpaceDN w:val="0"/>
              <w:adjustRightInd w:val="0"/>
              <w:textAlignment w:val="baseline"/>
              <w:rPr>
                <w:i/>
              </w:rPr>
            </w:pPr>
            <w:r>
              <w:rPr>
                <w:i/>
              </w:rPr>
              <w:t>e-mail</w:t>
            </w:r>
          </w:p>
        </w:tc>
        <w:tc>
          <w:tcPr>
            <w:tcW w:w="7762" w:type="dxa"/>
          </w:tcPr>
          <w:p w14:paraId="7CDACF8E" w14:textId="7F3066FE" w:rsidR="000500FD" w:rsidRPr="00E16DA0" w:rsidRDefault="003B7EDD">
            <w:pPr>
              <w:overflowPunct w:val="0"/>
              <w:autoSpaceDE w:val="0"/>
              <w:autoSpaceDN w:val="0"/>
              <w:adjustRightInd w:val="0"/>
              <w:textAlignment w:val="baseline"/>
              <w:rPr>
                <w:i/>
              </w:rPr>
            </w:pPr>
            <w:hyperlink r:id="rId67" w:history="1">
              <w:r w:rsidR="000500FD">
                <w:rPr>
                  <w:rStyle w:val="Hyperlink"/>
                  <w:i/>
                </w:rPr>
                <w:t>Laia.TomasVinardell@eesc.europa.eu</w:t>
              </w:r>
            </w:hyperlink>
          </w:p>
        </w:tc>
      </w:tr>
    </w:tbl>
    <w:p w14:paraId="21891B46" w14:textId="77777777" w:rsidR="00E1781A" w:rsidRDefault="00E1781A" w:rsidP="001766B2">
      <w:pPr>
        <w:jc w:val="left"/>
      </w:pPr>
    </w:p>
    <w:p w14:paraId="18AF67AC" w14:textId="77777777" w:rsidR="00E1781A" w:rsidRDefault="00E1781A" w:rsidP="001766B2">
      <w:pPr>
        <w:jc w:val="left"/>
      </w:pPr>
    </w:p>
    <w:p w14:paraId="2E28EF19" w14:textId="65CAFCC1" w:rsidR="000D394D" w:rsidRPr="001766B2" w:rsidRDefault="001766B2" w:rsidP="001766B2">
      <w:pPr>
        <w:overflowPunct w:val="0"/>
        <w:autoSpaceDE w:val="0"/>
        <w:autoSpaceDN w:val="0"/>
        <w:adjustRightInd w:val="0"/>
        <w:jc w:val="center"/>
        <w:textAlignment w:val="baseline"/>
      </w:pPr>
      <w:r>
        <w:t>_____________</w:t>
      </w:r>
    </w:p>
    <w:sectPr w:rsidR="000D394D" w:rsidRPr="001766B2" w:rsidSect="00B333A7">
      <w:headerReference w:type="even" r:id="rId68"/>
      <w:headerReference w:type="default" r:id="rId69"/>
      <w:footerReference w:type="even" r:id="rId70"/>
      <w:footerReference w:type="default" r:id="rId71"/>
      <w:headerReference w:type="first" r:id="rId72"/>
      <w:footerReference w:type="first" r:id="rId73"/>
      <w:pgSz w:w="11907" w:h="16839"/>
      <w:pgMar w:top="1417" w:right="1275" w:bottom="1417" w:left="1417"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87F414B" w14:textId="77777777" w:rsidR="00F73D98" w:rsidRDefault="00F73D98" w:rsidP="00B518C9">
      <w:pPr>
        <w:spacing w:line="240" w:lineRule="auto"/>
      </w:pPr>
      <w:r>
        <w:separator/>
      </w:r>
    </w:p>
  </w:endnote>
  <w:endnote w:type="continuationSeparator" w:id="0">
    <w:p w14:paraId="73C2A5EE" w14:textId="77777777" w:rsidR="00F73D98" w:rsidRDefault="00F73D98" w:rsidP="00B518C9">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altName w:val="Calibri"/>
    <w:charset w:val="00"/>
    <w:family w:val="swiss"/>
    <w:pitch w:val="variable"/>
    <w:sig w:usb0="20000287" w:usb1="00000003" w:usb2="00000000" w:usb3="00000000" w:csb0="0000019F"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Yu Mincho">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C93CBB" w14:textId="77777777" w:rsidR="00F67E99" w:rsidRPr="000500FD" w:rsidRDefault="00F67E99" w:rsidP="000500FD">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82DE51" w14:textId="3E54AEB6" w:rsidR="00B518C9" w:rsidRPr="000500FD" w:rsidRDefault="000500FD" w:rsidP="000500FD">
    <w:pPr>
      <w:pStyle w:val="Footer"/>
    </w:pPr>
    <w:r>
      <w:t xml:space="preserve">EESC-2026-00582-00-00-TCD-TRA (EN) </w:t>
    </w:r>
    <w:r>
      <w:fldChar w:fldCharType="begin"/>
    </w:r>
    <w:r>
      <w:instrText xml:space="preserve"> PAGE  \* Arabic  \* MERGEFORMAT </w:instrText>
    </w:r>
    <w:r>
      <w:fldChar w:fldCharType="separate"/>
    </w:r>
    <w:r w:rsidR="00D577F9">
      <w:t>1</w:t>
    </w:r>
    <w:r>
      <w:fldChar w:fldCharType="end"/>
    </w:r>
    <w:r>
      <w:t>/</w:t>
    </w:r>
    <w:r w:rsidR="003B7EDD">
      <w:fldChar w:fldCharType="begin"/>
    </w:r>
    <w:r w:rsidR="003B7EDD">
      <w:instrText xml:space="preserve"> NUMPAGES </w:instrText>
    </w:r>
    <w:r w:rsidR="003B7EDD">
      <w:fldChar w:fldCharType="separate"/>
    </w:r>
    <w:r w:rsidR="00D577F9">
      <w:t>1</w:t>
    </w:r>
    <w:r w:rsidR="003B7EDD">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E58E9A" w14:textId="77777777" w:rsidR="00F67E99" w:rsidRPr="000500FD" w:rsidRDefault="00F67E99" w:rsidP="000500FD">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78B79A" w14:textId="77777777" w:rsidR="000500FD" w:rsidRPr="000500FD" w:rsidRDefault="000500FD" w:rsidP="000500FD">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6C2C02" w14:textId="10ACBBCA" w:rsidR="000500FD" w:rsidRPr="000500FD" w:rsidRDefault="000500FD" w:rsidP="000500FD">
    <w:pPr>
      <w:pStyle w:val="Footer"/>
    </w:pPr>
    <w:r>
      <w:t xml:space="preserve">EESC-2026-00582-00-00-TCD-TRA (EN) </w:t>
    </w:r>
    <w:r>
      <w:fldChar w:fldCharType="begin"/>
    </w:r>
    <w:r>
      <w:instrText xml:space="preserve"> PAGE  \* Arabic  \* MERGEFORMAT </w:instrText>
    </w:r>
    <w:r>
      <w:fldChar w:fldCharType="separate"/>
    </w:r>
    <w:r>
      <w:t>2</w:t>
    </w:r>
    <w:r>
      <w:fldChar w:fldCharType="end"/>
    </w:r>
    <w:r>
      <w:t>/</w:t>
    </w:r>
    <w:r w:rsidR="003B7EDD">
      <w:fldChar w:fldCharType="begin"/>
    </w:r>
    <w:r w:rsidR="003B7EDD">
      <w:instrText xml:space="preserve"> NUMPAGES </w:instrText>
    </w:r>
    <w:r w:rsidR="003B7EDD">
      <w:fldChar w:fldCharType="separate"/>
    </w:r>
    <w:r>
      <w:t>35</w:t>
    </w:r>
    <w:r w:rsidR="003B7EDD">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42EB29" w14:textId="77777777" w:rsidR="000500FD" w:rsidRPr="000500FD" w:rsidRDefault="000500FD" w:rsidP="000500FD">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733416E" w14:textId="77777777" w:rsidR="00F73D98" w:rsidRDefault="00F73D98" w:rsidP="00B518C9">
      <w:pPr>
        <w:spacing w:line="240" w:lineRule="auto"/>
      </w:pPr>
      <w:r>
        <w:separator/>
      </w:r>
    </w:p>
  </w:footnote>
  <w:footnote w:type="continuationSeparator" w:id="0">
    <w:p w14:paraId="79FD730D" w14:textId="77777777" w:rsidR="00F73D98" w:rsidRDefault="00F73D98" w:rsidP="00B518C9">
      <w:pPr>
        <w:spacing w:line="240" w:lineRule="auto"/>
      </w:pPr>
      <w:r>
        <w:continuationSeparator/>
      </w:r>
    </w:p>
  </w:footnote>
  <w:footnote w:id="1">
    <w:p w14:paraId="61FC692C" w14:textId="77777777" w:rsidR="00500C18" w:rsidRPr="00B0040A" w:rsidRDefault="00500C18" w:rsidP="00500C18">
      <w:pPr>
        <w:pStyle w:val="FootnoteText"/>
        <w:spacing w:after="0"/>
        <w:jc w:val="left"/>
      </w:pPr>
      <w:r>
        <w:rPr>
          <w:rStyle w:val="FootnoteReference"/>
        </w:rPr>
        <w:footnoteRef/>
      </w:r>
      <w:r>
        <w:tab/>
      </w:r>
      <w:hyperlink r:id="rId1" w:history="1">
        <w:r>
          <w:rPr>
            <w:rStyle w:val="Hyperlink"/>
          </w:rPr>
          <w:t>National Securities Markets Improvement Act of 1996</w:t>
        </w:r>
      </w:hyperlink>
      <w:r>
        <w:t>, sprawozdanie, Kongres Stanów Zjednoczonych, 1996 r.</w:t>
      </w:r>
    </w:p>
  </w:footnote>
  <w:footnote w:id="2">
    <w:p w14:paraId="51834FDC" w14:textId="77777777" w:rsidR="00C2316F" w:rsidRPr="00F55969" w:rsidRDefault="00C2316F" w:rsidP="00C2316F">
      <w:pPr>
        <w:pStyle w:val="FootnoteText"/>
        <w:spacing w:after="0"/>
      </w:pPr>
      <w:r>
        <w:rPr>
          <w:rStyle w:val="FootnoteReference"/>
        </w:rPr>
        <w:footnoteRef/>
      </w:r>
      <w:r>
        <w:tab/>
      </w:r>
      <w:hyperlink r:id="rId2" w:history="1">
        <w:r>
          <w:rPr>
            <w:rStyle w:val="Hyperlink"/>
          </w:rPr>
          <w:t>Dz.U. C, C/2024/1581, 5.3.2024, ELI</w:t>
        </w:r>
      </w:hyperlink>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906B0F" w14:textId="77777777" w:rsidR="00F67E99" w:rsidRPr="000500FD" w:rsidRDefault="00F67E99" w:rsidP="000500F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F61ED5" w14:textId="29ADB328" w:rsidR="7022F566" w:rsidRPr="000500FD" w:rsidRDefault="7022F566" w:rsidP="000500FD">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BFAD35" w14:textId="77777777" w:rsidR="00F67E99" w:rsidRPr="000500FD" w:rsidRDefault="00F67E99" w:rsidP="000500FD">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440B90" w14:textId="77777777" w:rsidR="000500FD" w:rsidRPr="000500FD" w:rsidRDefault="000500FD" w:rsidP="000500FD">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842911" w14:textId="3CF71A70" w:rsidR="7022F566" w:rsidRPr="000500FD" w:rsidRDefault="7022F566" w:rsidP="000500FD">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B804F5" w14:textId="77777777" w:rsidR="000500FD" w:rsidRPr="000500FD" w:rsidRDefault="000500FD" w:rsidP="000500F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FB"/>
    <w:multiLevelType w:val="multilevel"/>
    <w:tmpl w:val="D89C93DC"/>
    <w:lvl w:ilvl="0">
      <w:start w:val="1"/>
      <w:numFmt w:val="decimal"/>
      <w:pStyle w:val="Heading1"/>
      <w:lvlText w:val="%1."/>
      <w:legacy w:legacy="1" w:legacySpace="0" w:legacyIndent="0"/>
      <w:lvlJc w:val="left"/>
      <w:rPr>
        <w:b w:val="0"/>
        <w:bCs/>
      </w:rPr>
    </w:lvl>
    <w:lvl w:ilvl="1">
      <w:start w:val="1"/>
      <w:numFmt w:val="decimal"/>
      <w:pStyle w:val="Heading2"/>
      <w:lvlText w:val="%1.%2"/>
      <w:legacy w:legacy="1" w:legacySpace="144" w:legacyIndent="0"/>
      <w:lvlJc w:val="left"/>
    </w:lvl>
    <w:lvl w:ilvl="2">
      <w:start w:val="1"/>
      <w:numFmt w:val="decimal"/>
      <w:pStyle w:val="Heading3"/>
      <w:lvlText w:val="%1.%2.%3"/>
      <w:legacy w:legacy="1" w:legacySpace="144" w:legacyIndent="0"/>
      <w:lvlJc w:val="left"/>
    </w:lvl>
    <w:lvl w:ilvl="3">
      <w:start w:val="1"/>
      <w:numFmt w:val="decimal"/>
      <w:pStyle w:val="Heading4"/>
      <w:lvlText w:val="%1.%2.%3.%4"/>
      <w:legacy w:legacy="1" w:legacySpace="144" w:legacyIndent="0"/>
      <w:lvlJc w:val="left"/>
    </w:lvl>
    <w:lvl w:ilvl="4">
      <w:start w:val="1"/>
      <w:numFmt w:val="decimal"/>
      <w:pStyle w:val="Heading5"/>
      <w:lvlText w:val="%1.%2.%3.%4.%5"/>
      <w:legacy w:legacy="1" w:legacySpace="144" w:legacyIndent="0"/>
      <w:lvlJc w:val="left"/>
    </w:lvl>
    <w:lvl w:ilvl="5">
      <w:start w:val="1"/>
      <w:numFmt w:val="decimal"/>
      <w:pStyle w:val="Heading6"/>
      <w:lvlText w:val="%1.%2.%3.%4.%5.%6"/>
      <w:legacy w:legacy="1" w:legacySpace="144" w:legacyIndent="0"/>
      <w:lvlJc w:val="left"/>
    </w:lvl>
    <w:lvl w:ilvl="6">
      <w:start w:val="1"/>
      <w:numFmt w:val="decimal"/>
      <w:pStyle w:val="Heading7"/>
      <w:lvlText w:val="%1.%2.%3.%4.%5.%6.%7"/>
      <w:legacy w:legacy="1" w:legacySpace="144" w:legacyIndent="0"/>
      <w:lvlJc w:val="left"/>
    </w:lvl>
    <w:lvl w:ilvl="7">
      <w:start w:val="1"/>
      <w:numFmt w:val="decimal"/>
      <w:pStyle w:val="Heading8"/>
      <w:lvlText w:val="%1.%2.%3.%4.%5.%6.%7.%8"/>
      <w:legacy w:legacy="1" w:legacySpace="144" w:legacyIndent="0"/>
      <w:lvlJc w:val="left"/>
    </w:lvl>
    <w:lvl w:ilvl="8">
      <w:start w:val="1"/>
      <w:numFmt w:val="decimal"/>
      <w:pStyle w:val="Heading9"/>
      <w:lvlText w:val="%1.%2.%3.%4.%5.%6.%7.%8.%9"/>
      <w:legacy w:legacy="1" w:legacySpace="144" w:legacyIndent="0"/>
      <w:lvlJc w:val="left"/>
    </w:lvl>
  </w:abstractNum>
  <w:abstractNum w:abstractNumId="1" w15:restartNumberingAfterBreak="0">
    <w:nsid w:val="FFFFFFFE"/>
    <w:multiLevelType w:val="singleLevel"/>
    <w:tmpl w:val="481CB516"/>
    <w:lvl w:ilvl="0">
      <w:numFmt w:val="decimal"/>
      <w:lvlText w:val="*"/>
      <w:lvlJc w:val="left"/>
    </w:lvl>
  </w:abstractNum>
  <w:abstractNum w:abstractNumId="2" w15:restartNumberingAfterBreak="0">
    <w:nsid w:val="01293A9F"/>
    <w:multiLevelType w:val="hybridMultilevel"/>
    <w:tmpl w:val="B45CA180"/>
    <w:lvl w:ilvl="0" w:tplc="1444B67C">
      <w:start w:val="1"/>
      <w:numFmt w:val="bullet"/>
      <w:lvlText w:val="·"/>
      <w:lvlJc w:val="left"/>
      <w:pPr>
        <w:ind w:left="720" w:hanging="360"/>
      </w:pPr>
      <w:rPr>
        <w:rFonts w:ascii="Symbol" w:hAnsi="Symbol" w:hint="default"/>
      </w:rPr>
    </w:lvl>
    <w:lvl w:ilvl="1" w:tplc="2DD81070">
      <w:start w:val="1"/>
      <w:numFmt w:val="bullet"/>
      <w:lvlText w:val="o"/>
      <w:lvlJc w:val="left"/>
      <w:pPr>
        <w:ind w:left="1440" w:hanging="360"/>
      </w:pPr>
      <w:rPr>
        <w:rFonts w:ascii="Courier New" w:hAnsi="Courier New" w:hint="default"/>
      </w:rPr>
    </w:lvl>
    <w:lvl w:ilvl="2" w:tplc="F73075EC">
      <w:start w:val="1"/>
      <w:numFmt w:val="bullet"/>
      <w:lvlText w:val=""/>
      <w:lvlJc w:val="left"/>
      <w:pPr>
        <w:ind w:left="2160" w:hanging="360"/>
      </w:pPr>
      <w:rPr>
        <w:rFonts w:ascii="Wingdings" w:hAnsi="Wingdings" w:hint="default"/>
      </w:rPr>
    </w:lvl>
    <w:lvl w:ilvl="3" w:tplc="4DA078D2">
      <w:start w:val="1"/>
      <w:numFmt w:val="bullet"/>
      <w:lvlText w:val=""/>
      <w:lvlJc w:val="left"/>
      <w:pPr>
        <w:ind w:left="2880" w:hanging="360"/>
      </w:pPr>
      <w:rPr>
        <w:rFonts w:ascii="Symbol" w:hAnsi="Symbol" w:hint="default"/>
      </w:rPr>
    </w:lvl>
    <w:lvl w:ilvl="4" w:tplc="AB101D54">
      <w:start w:val="1"/>
      <w:numFmt w:val="bullet"/>
      <w:lvlText w:val="o"/>
      <w:lvlJc w:val="left"/>
      <w:pPr>
        <w:ind w:left="3600" w:hanging="360"/>
      </w:pPr>
      <w:rPr>
        <w:rFonts w:ascii="Courier New" w:hAnsi="Courier New" w:hint="default"/>
      </w:rPr>
    </w:lvl>
    <w:lvl w:ilvl="5" w:tplc="8D1AAAFA">
      <w:start w:val="1"/>
      <w:numFmt w:val="bullet"/>
      <w:lvlText w:val=""/>
      <w:lvlJc w:val="left"/>
      <w:pPr>
        <w:ind w:left="4320" w:hanging="360"/>
      </w:pPr>
      <w:rPr>
        <w:rFonts w:ascii="Wingdings" w:hAnsi="Wingdings" w:hint="default"/>
      </w:rPr>
    </w:lvl>
    <w:lvl w:ilvl="6" w:tplc="B3F2E0D2">
      <w:start w:val="1"/>
      <w:numFmt w:val="bullet"/>
      <w:lvlText w:val=""/>
      <w:lvlJc w:val="left"/>
      <w:pPr>
        <w:ind w:left="5040" w:hanging="360"/>
      </w:pPr>
      <w:rPr>
        <w:rFonts w:ascii="Symbol" w:hAnsi="Symbol" w:hint="default"/>
      </w:rPr>
    </w:lvl>
    <w:lvl w:ilvl="7" w:tplc="71461770">
      <w:start w:val="1"/>
      <w:numFmt w:val="bullet"/>
      <w:lvlText w:val="o"/>
      <w:lvlJc w:val="left"/>
      <w:pPr>
        <w:ind w:left="5760" w:hanging="360"/>
      </w:pPr>
      <w:rPr>
        <w:rFonts w:ascii="Courier New" w:hAnsi="Courier New" w:hint="default"/>
      </w:rPr>
    </w:lvl>
    <w:lvl w:ilvl="8" w:tplc="7F069016">
      <w:start w:val="1"/>
      <w:numFmt w:val="bullet"/>
      <w:lvlText w:val=""/>
      <w:lvlJc w:val="left"/>
      <w:pPr>
        <w:ind w:left="6480" w:hanging="360"/>
      </w:pPr>
      <w:rPr>
        <w:rFonts w:ascii="Wingdings" w:hAnsi="Wingdings" w:hint="default"/>
      </w:rPr>
    </w:lvl>
  </w:abstractNum>
  <w:abstractNum w:abstractNumId="3" w15:restartNumberingAfterBreak="0">
    <w:nsid w:val="06E5F851"/>
    <w:multiLevelType w:val="hybridMultilevel"/>
    <w:tmpl w:val="12BACA80"/>
    <w:lvl w:ilvl="0" w:tplc="36220532">
      <w:start w:val="1"/>
      <w:numFmt w:val="bullet"/>
      <w:lvlText w:val="·"/>
      <w:lvlJc w:val="left"/>
      <w:pPr>
        <w:ind w:left="720" w:hanging="360"/>
      </w:pPr>
      <w:rPr>
        <w:rFonts w:ascii="Symbol" w:hAnsi="Symbol" w:hint="default"/>
      </w:rPr>
    </w:lvl>
    <w:lvl w:ilvl="1" w:tplc="D1C05F00">
      <w:start w:val="1"/>
      <w:numFmt w:val="bullet"/>
      <w:lvlText w:val="o"/>
      <w:lvlJc w:val="left"/>
      <w:pPr>
        <w:ind w:left="1440" w:hanging="360"/>
      </w:pPr>
      <w:rPr>
        <w:rFonts w:ascii="Courier New" w:hAnsi="Courier New" w:hint="default"/>
      </w:rPr>
    </w:lvl>
    <w:lvl w:ilvl="2" w:tplc="DC74E85E">
      <w:start w:val="1"/>
      <w:numFmt w:val="bullet"/>
      <w:lvlText w:val=""/>
      <w:lvlJc w:val="left"/>
      <w:pPr>
        <w:ind w:left="2160" w:hanging="360"/>
      </w:pPr>
      <w:rPr>
        <w:rFonts w:ascii="Wingdings" w:hAnsi="Wingdings" w:hint="default"/>
      </w:rPr>
    </w:lvl>
    <w:lvl w:ilvl="3" w:tplc="0F802322">
      <w:start w:val="1"/>
      <w:numFmt w:val="bullet"/>
      <w:lvlText w:val=""/>
      <w:lvlJc w:val="left"/>
      <w:pPr>
        <w:ind w:left="2880" w:hanging="360"/>
      </w:pPr>
      <w:rPr>
        <w:rFonts w:ascii="Symbol" w:hAnsi="Symbol" w:hint="default"/>
      </w:rPr>
    </w:lvl>
    <w:lvl w:ilvl="4" w:tplc="34646D70">
      <w:start w:val="1"/>
      <w:numFmt w:val="bullet"/>
      <w:lvlText w:val="o"/>
      <w:lvlJc w:val="left"/>
      <w:pPr>
        <w:ind w:left="3600" w:hanging="360"/>
      </w:pPr>
      <w:rPr>
        <w:rFonts w:ascii="Courier New" w:hAnsi="Courier New" w:hint="default"/>
      </w:rPr>
    </w:lvl>
    <w:lvl w:ilvl="5" w:tplc="E48C8964">
      <w:start w:val="1"/>
      <w:numFmt w:val="bullet"/>
      <w:lvlText w:val=""/>
      <w:lvlJc w:val="left"/>
      <w:pPr>
        <w:ind w:left="4320" w:hanging="360"/>
      </w:pPr>
      <w:rPr>
        <w:rFonts w:ascii="Wingdings" w:hAnsi="Wingdings" w:hint="default"/>
      </w:rPr>
    </w:lvl>
    <w:lvl w:ilvl="6" w:tplc="25D47D34">
      <w:start w:val="1"/>
      <w:numFmt w:val="bullet"/>
      <w:lvlText w:val=""/>
      <w:lvlJc w:val="left"/>
      <w:pPr>
        <w:ind w:left="5040" w:hanging="360"/>
      </w:pPr>
      <w:rPr>
        <w:rFonts w:ascii="Symbol" w:hAnsi="Symbol" w:hint="default"/>
      </w:rPr>
    </w:lvl>
    <w:lvl w:ilvl="7" w:tplc="B9F20A1C">
      <w:start w:val="1"/>
      <w:numFmt w:val="bullet"/>
      <w:lvlText w:val="o"/>
      <w:lvlJc w:val="left"/>
      <w:pPr>
        <w:ind w:left="5760" w:hanging="360"/>
      </w:pPr>
      <w:rPr>
        <w:rFonts w:ascii="Courier New" w:hAnsi="Courier New" w:hint="default"/>
      </w:rPr>
    </w:lvl>
    <w:lvl w:ilvl="8" w:tplc="55447D28">
      <w:start w:val="1"/>
      <w:numFmt w:val="bullet"/>
      <w:lvlText w:val=""/>
      <w:lvlJc w:val="left"/>
      <w:pPr>
        <w:ind w:left="6480" w:hanging="360"/>
      </w:pPr>
      <w:rPr>
        <w:rFonts w:ascii="Wingdings" w:hAnsi="Wingdings" w:hint="default"/>
      </w:rPr>
    </w:lvl>
  </w:abstractNum>
  <w:abstractNum w:abstractNumId="4" w15:restartNumberingAfterBreak="0">
    <w:nsid w:val="08BF35DC"/>
    <w:multiLevelType w:val="hybridMultilevel"/>
    <w:tmpl w:val="A588EC9C"/>
    <w:lvl w:ilvl="0" w:tplc="8E864B0C">
      <w:start w:val="1"/>
      <w:numFmt w:val="bullet"/>
      <w:lvlText w:val=""/>
      <w:lvlJc w:val="left"/>
      <w:pPr>
        <w:ind w:left="1287" w:hanging="360"/>
      </w:pPr>
      <w:rPr>
        <w:rFonts w:ascii="Symbol" w:hAnsi="Symbol" w:hint="default"/>
        <w:color w:val="auto"/>
        <w:sz w:val="28"/>
        <w:szCs w:val="28"/>
      </w:rPr>
    </w:lvl>
    <w:lvl w:ilvl="1" w:tplc="FFFFFFFF" w:tentative="1">
      <w:start w:val="1"/>
      <w:numFmt w:val="bullet"/>
      <w:lvlText w:val="o"/>
      <w:lvlJc w:val="left"/>
      <w:pPr>
        <w:ind w:left="2007"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5" w15:restartNumberingAfterBreak="0">
    <w:nsid w:val="0C677318"/>
    <w:multiLevelType w:val="hybridMultilevel"/>
    <w:tmpl w:val="C0B0A2CA"/>
    <w:lvl w:ilvl="0" w:tplc="8E864B0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 w15:restartNumberingAfterBreak="0">
    <w:nsid w:val="0C8F051E"/>
    <w:multiLevelType w:val="hybridMultilevel"/>
    <w:tmpl w:val="DE921FAA"/>
    <w:lvl w:ilvl="0" w:tplc="8E864B0C">
      <w:start w:val="1"/>
      <w:numFmt w:val="bullet"/>
      <w:lvlText w:val=""/>
      <w:lvlJc w:val="left"/>
      <w:pPr>
        <w:ind w:left="720" w:hanging="360"/>
      </w:pPr>
      <w:rPr>
        <w:rFonts w:ascii="Symbol" w:hAnsi="Symbol" w:hint="default"/>
        <w:color w:val="auto"/>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7" w15:restartNumberingAfterBreak="0">
    <w:nsid w:val="1129786E"/>
    <w:multiLevelType w:val="hybridMultilevel"/>
    <w:tmpl w:val="F0707962"/>
    <w:lvl w:ilvl="0" w:tplc="3DCAE438">
      <w:start w:val="1"/>
      <w:numFmt w:val="bullet"/>
      <w:lvlText w:val=""/>
      <w:lvlJc w:val="left"/>
      <w:pPr>
        <w:ind w:left="720" w:hanging="360"/>
      </w:pPr>
      <w:rPr>
        <w:rFonts w:ascii="Symbol" w:hAnsi="Symbol" w:hint="default"/>
        <w:sz w:val="28"/>
        <w:szCs w:val="28"/>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8" w15:restartNumberingAfterBreak="0">
    <w:nsid w:val="13928E2C"/>
    <w:multiLevelType w:val="hybridMultilevel"/>
    <w:tmpl w:val="2B3E4E1A"/>
    <w:lvl w:ilvl="0" w:tplc="BC989DF8">
      <w:start w:val="1"/>
      <w:numFmt w:val="bullet"/>
      <w:lvlText w:val="·"/>
      <w:lvlJc w:val="left"/>
      <w:pPr>
        <w:ind w:left="720" w:hanging="360"/>
      </w:pPr>
      <w:rPr>
        <w:rFonts w:ascii="Symbol" w:hAnsi="Symbol" w:hint="default"/>
      </w:rPr>
    </w:lvl>
    <w:lvl w:ilvl="1" w:tplc="B98E275C">
      <w:start w:val="1"/>
      <w:numFmt w:val="bullet"/>
      <w:lvlText w:val="o"/>
      <w:lvlJc w:val="left"/>
      <w:pPr>
        <w:ind w:left="1440" w:hanging="360"/>
      </w:pPr>
      <w:rPr>
        <w:rFonts w:ascii="Courier New" w:hAnsi="Courier New" w:hint="default"/>
      </w:rPr>
    </w:lvl>
    <w:lvl w:ilvl="2" w:tplc="493E2E7E">
      <w:start w:val="1"/>
      <w:numFmt w:val="bullet"/>
      <w:lvlText w:val=""/>
      <w:lvlJc w:val="left"/>
      <w:pPr>
        <w:ind w:left="2160" w:hanging="360"/>
      </w:pPr>
      <w:rPr>
        <w:rFonts w:ascii="Wingdings" w:hAnsi="Wingdings" w:hint="default"/>
      </w:rPr>
    </w:lvl>
    <w:lvl w:ilvl="3" w:tplc="0D8AE04A">
      <w:start w:val="1"/>
      <w:numFmt w:val="bullet"/>
      <w:lvlText w:val=""/>
      <w:lvlJc w:val="left"/>
      <w:pPr>
        <w:ind w:left="2880" w:hanging="360"/>
      </w:pPr>
      <w:rPr>
        <w:rFonts w:ascii="Symbol" w:hAnsi="Symbol" w:hint="default"/>
      </w:rPr>
    </w:lvl>
    <w:lvl w:ilvl="4" w:tplc="1DA49E4C">
      <w:start w:val="1"/>
      <w:numFmt w:val="bullet"/>
      <w:lvlText w:val="o"/>
      <w:lvlJc w:val="left"/>
      <w:pPr>
        <w:ind w:left="3600" w:hanging="360"/>
      </w:pPr>
      <w:rPr>
        <w:rFonts w:ascii="Courier New" w:hAnsi="Courier New" w:hint="default"/>
      </w:rPr>
    </w:lvl>
    <w:lvl w:ilvl="5" w:tplc="642C7DB2">
      <w:start w:val="1"/>
      <w:numFmt w:val="bullet"/>
      <w:lvlText w:val=""/>
      <w:lvlJc w:val="left"/>
      <w:pPr>
        <w:ind w:left="4320" w:hanging="360"/>
      </w:pPr>
      <w:rPr>
        <w:rFonts w:ascii="Wingdings" w:hAnsi="Wingdings" w:hint="default"/>
      </w:rPr>
    </w:lvl>
    <w:lvl w:ilvl="6" w:tplc="B394A4E4">
      <w:start w:val="1"/>
      <w:numFmt w:val="bullet"/>
      <w:lvlText w:val=""/>
      <w:lvlJc w:val="left"/>
      <w:pPr>
        <w:ind w:left="5040" w:hanging="360"/>
      </w:pPr>
      <w:rPr>
        <w:rFonts w:ascii="Symbol" w:hAnsi="Symbol" w:hint="default"/>
      </w:rPr>
    </w:lvl>
    <w:lvl w:ilvl="7" w:tplc="60DAE52E">
      <w:start w:val="1"/>
      <w:numFmt w:val="bullet"/>
      <w:lvlText w:val="o"/>
      <w:lvlJc w:val="left"/>
      <w:pPr>
        <w:ind w:left="5760" w:hanging="360"/>
      </w:pPr>
      <w:rPr>
        <w:rFonts w:ascii="Courier New" w:hAnsi="Courier New" w:hint="default"/>
      </w:rPr>
    </w:lvl>
    <w:lvl w:ilvl="8" w:tplc="D47638EE">
      <w:start w:val="1"/>
      <w:numFmt w:val="bullet"/>
      <w:lvlText w:val=""/>
      <w:lvlJc w:val="left"/>
      <w:pPr>
        <w:ind w:left="6480" w:hanging="360"/>
      </w:pPr>
      <w:rPr>
        <w:rFonts w:ascii="Wingdings" w:hAnsi="Wingdings" w:hint="default"/>
      </w:rPr>
    </w:lvl>
  </w:abstractNum>
  <w:abstractNum w:abstractNumId="9" w15:restartNumberingAfterBreak="0">
    <w:nsid w:val="1C3675D2"/>
    <w:multiLevelType w:val="hybridMultilevel"/>
    <w:tmpl w:val="6FF0C624"/>
    <w:lvl w:ilvl="0" w:tplc="8E864B0C">
      <w:start w:val="1"/>
      <w:numFmt w:val="bullet"/>
      <w:lvlText w:val=""/>
      <w:lvlJc w:val="left"/>
      <w:pPr>
        <w:ind w:left="644" w:hanging="360"/>
      </w:pPr>
      <w:rPr>
        <w:rFonts w:ascii="Symbol" w:hAnsi="Symbol" w:hint="default"/>
        <w:color w:val="auto"/>
      </w:rPr>
    </w:lvl>
    <w:lvl w:ilvl="1" w:tplc="080C0003">
      <w:start w:val="1"/>
      <w:numFmt w:val="bullet"/>
      <w:lvlText w:val="o"/>
      <w:lvlJc w:val="left"/>
      <w:pPr>
        <w:ind w:left="1364" w:hanging="360"/>
      </w:pPr>
      <w:rPr>
        <w:rFonts w:ascii="Courier New" w:hAnsi="Courier New" w:cs="Courier New" w:hint="default"/>
      </w:rPr>
    </w:lvl>
    <w:lvl w:ilvl="2" w:tplc="080C0005" w:tentative="1">
      <w:start w:val="1"/>
      <w:numFmt w:val="bullet"/>
      <w:lvlText w:val=""/>
      <w:lvlJc w:val="left"/>
      <w:pPr>
        <w:ind w:left="2084" w:hanging="360"/>
      </w:pPr>
      <w:rPr>
        <w:rFonts w:ascii="Wingdings" w:hAnsi="Wingdings" w:hint="default"/>
      </w:rPr>
    </w:lvl>
    <w:lvl w:ilvl="3" w:tplc="080C0001" w:tentative="1">
      <w:start w:val="1"/>
      <w:numFmt w:val="bullet"/>
      <w:lvlText w:val=""/>
      <w:lvlJc w:val="left"/>
      <w:pPr>
        <w:ind w:left="2804" w:hanging="360"/>
      </w:pPr>
      <w:rPr>
        <w:rFonts w:ascii="Symbol" w:hAnsi="Symbol" w:hint="default"/>
      </w:rPr>
    </w:lvl>
    <w:lvl w:ilvl="4" w:tplc="080C0003" w:tentative="1">
      <w:start w:val="1"/>
      <w:numFmt w:val="bullet"/>
      <w:lvlText w:val="o"/>
      <w:lvlJc w:val="left"/>
      <w:pPr>
        <w:ind w:left="3524" w:hanging="360"/>
      </w:pPr>
      <w:rPr>
        <w:rFonts w:ascii="Courier New" w:hAnsi="Courier New" w:cs="Courier New" w:hint="default"/>
      </w:rPr>
    </w:lvl>
    <w:lvl w:ilvl="5" w:tplc="080C0005" w:tentative="1">
      <w:start w:val="1"/>
      <w:numFmt w:val="bullet"/>
      <w:lvlText w:val=""/>
      <w:lvlJc w:val="left"/>
      <w:pPr>
        <w:ind w:left="4244" w:hanging="360"/>
      </w:pPr>
      <w:rPr>
        <w:rFonts w:ascii="Wingdings" w:hAnsi="Wingdings" w:hint="default"/>
      </w:rPr>
    </w:lvl>
    <w:lvl w:ilvl="6" w:tplc="080C0001" w:tentative="1">
      <w:start w:val="1"/>
      <w:numFmt w:val="bullet"/>
      <w:lvlText w:val=""/>
      <w:lvlJc w:val="left"/>
      <w:pPr>
        <w:ind w:left="4964" w:hanging="360"/>
      </w:pPr>
      <w:rPr>
        <w:rFonts w:ascii="Symbol" w:hAnsi="Symbol" w:hint="default"/>
      </w:rPr>
    </w:lvl>
    <w:lvl w:ilvl="7" w:tplc="080C0003" w:tentative="1">
      <w:start w:val="1"/>
      <w:numFmt w:val="bullet"/>
      <w:lvlText w:val="o"/>
      <w:lvlJc w:val="left"/>
      <w:pPr>
        <w:ind w:left="5684" w:hanging="360"/>
      </w:pPr>
      <w:rPr>
        <w:rFonts w:ascii="Courier New" w:hAnsi="Courier New" w:cs="Courier New" w:hint="default"/>
      </w:rPr>
    </w:lvl>
    <w:lvl w:ilvl="8" w:tplc="080C0005" w:tentative="1">
      <w:start w:val="1"/>
      <w:numFmt w:val="bullet"/>
      <w:lvlText w:val=""/>
      <w:lvlJc w:val="left"/>
      <w:pPr>
        <w:ind w:left="6404" w:hanging="360"/>
      </w:pPr>
      <w:rPr>
        <w:rFonts w:ascii="Wingdings" w:hAnsi="Wingdings" w:hint="default"/>
      </w:rPr>
    </w:lvl>
  </w:abstractNum>
  <w:abstractNum w:abstractNumId="10" w15:restartNumberingAfterBreak="0">
    <w:nsid w:val="1D7D6C26"/>
    <w:multiLevelType w:val="hybridMultilevel"/>
    <w:tmpl w:val="74B0051C"/>
    <w:lvl w:ilvl="0" w:tplc="8E864B0C">
      <w:start w:val="1"/>
      <w:numFmt w:val="bullet"/>
      <w:lvlText w:val=""/>
      <w:lvlJc w:val="left"/>
      <w:pPr>
        <w:ind w:left="644" w:hanging="360"/>
      </w:pPr>
      <w:rPr>
        <w:rFonts w:ascii="Symbol" w:hAnsi="Symbol" w:hint="default"/>
        <w:color w:val="auto"/>
      </w:rPr>
    </w:lvl>
    <w:lvl w:ilvl="1" w:tplc="080C0003" w:tentative="1">
      <w:start w:val="1"/>
      <w:numFmt w:val="bullet"/>
      <w:lvlText w:val="o"/>
      <w:lvlJc w:val="left"/>
      <w:pPr>
        <w:ind w:left="1364" w:hanging="360"/>
      </w:pPr>
      <w:rPr>
        <w:rFonts w:ascii="Courier New" w:hAnsi="Courier New" w:cs="Courier New" w:hint="default"/>
      </w:rPr>
    </w:lvl>
    <w:lvl w:ilvl="2" w:tplc="080C0005" w:tentative="1">
      <w:start w:val="1"/>
      <w:numFmt w:val="bullet"/>
      <w:lvlText w:val=""/>
      <w:lvlJc w:val="left"/>
      <w:pPr>
        <w:ind w:left="2084" w:hanging="360"/>
      </w:pPr>
      <w:rPr>
        <w:rFonts w:ascii="Wingdings" w:hAnsi="Wingdings" w:hint="default"/>
      </w:rPr>
    </w:lvl>
    <w:lvl w:ilvl="3" w:tplc="080C0001" w:tentative="1">
      <w:start w:val="1"/>
      <w:numFmt w:val="bullet"/>
      <w:lvlText w:val=""/>
      <w:lvlJc w:val="left"/>
      <w:pPr>
        <w:ind w:left="2804" w:hanging="360"/>
      </w:pPr>
      <w:rPr>
        <w:rFonts w:ascii="Symbol" w:hAnsi="Symbol" w:hint="default"/>
      </w:rPr>
    </w:lvl>
    <w:lvl w:ilvl="4" w:tplc="080C0003" w:tentative="1">
      <w:start w:val="1"/>
      <w:numFmt w:val="bullet"/>
      <w:lvlText w:val="o"/>
      <w:lvlJc w:val="left"/>
      <w:pPr>
        <w:ind w:left="3524" w:hanging="360"/>
      </w:pPr>
      <w:rPr>
        <w:rFonts w:ascii="Courier New" w:hAnsi="Courier New" w:cs="Courier New" w:hint="default"/>
      </w:rPr>
    </w:lvl>
    <w:lvl w:ilvl="5" w:tplc="080C0005" w:tentative="1">
      <w:start w:val="1"/>
      <w:numFmt w:val="bullet"/>
      <w:lvlText w:val=""/>
      <w:lvlJc w:val="left"/>
      <w:pPr>
        <w:ind w:left="4244" w:hanging="360"/>
      </w:pPr>
      <w:rPr>
        <w:rFonts w:ascii="Wingdings" w:hAnsi="Wingdings" w:hint="default"/>
      </w:rPr>
    </w:lvl>
    <w:lvl w:ilvl="6" w:tplc="080C0001" w:tentative="1">
      <w:start w:val="1"/>
      <w:numFmt w:val="bullet"/>
      <w:lvlText w:val=""/>
      <w:lvlJc w:val="left"/>
      <w:pPr>
        <w:ind w:left="4964" w:hanging="360"/>
      </w:pPr>
      <w:rPr>
        <w:rFonts w:ascii="Symbol" w:hAnsi="Symbol" w:hint="default"/>
      </w:rPr>
    </w:lvl>
    <w:lvl w:ilvl="7" w:tplc="080C0003" w:tentative="1">
      <w:start w:val="1"/>
      <w:numFmt w:val="bullet"/>
      <w:lvlText w:val="o"/>
      <w:lvlJc w:val="left"/>
      <w:pPr>
        <w:ind w:left="5684" w:hanging="360"/>
      </w:pPr>
      <w:rPr>
        <w:rFonts w:ascii="Courier New" w:hAnsi="Courier New" w:cs="Courier New" w:hint="default"/>
      </w:rPr>
    </w:lvl>
    <w:lvl w:ilvl="8" w:tplc="080C0005" w:tentative="1">
      <w:start w:val="1"/>
      <w:numFmt w:val="bullet"/>
      <w:lvlText w:val=""/>
      <w:lvlJc w:val="left"/>
      <w:pPr>
        <w:ind w:left="6404" w:hanging="360"/>
      </w:pPr>
      <w:rPr>
        <w:rFonts w:ascii="Wingdings" w:hAnsi="Wingdings" w:hint="default"/>
      </w:rPr>
    </w:lvl>
  </w:abstractNum>
  <w:abstractNum w:abstractNumId="11" w15:restartNumberingAfterBreak="0">
    <w:nsid w:val="1DD1145F"/>
    <w:multiLevelType w:val="hybridMultilevel"/>
    <w:tmpl w:val="5824BB7E"/>
    <w:lvl w:ilvl="0" w:tplc="8E864B0C">
      <w:start w:val="1"/>
      <w:numFmt w:val="bullet"/>
      <w:lvlText w:val=""/>
      <w:lvlJc w:val="left"/>
      <w:pPr>
        <w:ind w:left="644" w:hanging="360"/>
      </w:pPr>
      <w:rPr>
        <w:rFonts w:ascii="Symbol" w:hAnsi="Symbol" w:hint="default"/>
        <w:color w:val="auto"/>
      </w:rPr>
    </w:lvl>
    <w:lvl w:ilvl="1" w:tplc="080C0003" w:tentative="1">
      <w:start w:val="1"/>
      <w:numFmt w:val="bullet"/>
      <w:lvlText w:val="o"/>
      <w:lvlJc w:val="left"/>
      <w:pPr>
        <w:ind w:left="1364" w:hanging="360"/>
      </w:pPr>
      <w:rPr>
        <w:rFonts w:ascii="Courier New" w:hAnsi="Courier New" w:cs="Courier New" w:hint="default"/>
      </w:rPr>
    </w:lvl>
    <w:lvl w:ilvl="2" w:tplc="080C0005" w:tentative="1">
      <w:start w:val="1"/>
      <w:numFmt w:val="bullet"/>
      <w:lvlText w:val=""/>
      <w:lvlJc w:val="left"/>
      <w:pPr>
        <w:ind w:left="2084" w:hanging="360"/>
      </w:pPr>
      <w:rPr>
        <w:rFonts w:ascii="Wingdings" w:hAnsi="Wingdings" w:hint="default"/>
      </w:rPr>
    </w:lvl>
    <w:lvl w:ilvl="3" w:tplc="080C0001" w:tentative="1">
      <w:start w:val="1"/>
      <w:numFmt w:val="bullet"/>
      <w:lvlText w:val=""/>
      <w:lvlJc w:val="left"/>
      <w:pPr>
        <w:ind w:left="2804" w:hanging="360"/>
      </w:pPr>
      <w:rPr>
        <w:rFonts w:ascii="Symbol" w:hAnsi="Symbol" w:hint="default"/>
      </w:rPr>
    </w:lvl>
    <w:lvl w:ilvl="4" w:tplc="080C0003" w:tentative="1">
      <w:start w:val="1"/>
      <w:numFmt w:val="bullet"/>
      <w:lvlText w:val="o"/>
      <w:lvlJc w:val="left"/>
      <w:pPr>
        <w:ind w:left="3524" w:hanging="360"/>
      </w:pPr>
      <w:rPr>
        <w:rFonts w:ascii="Courier New" w:hAnsi="Courier New" w:cs="Courier New" w:hint="default"/>
      </w:rPr>
    </w:lvl>
    <w:lvl w:ilvl="5" w:tplc="080C0005" w:tentative="1">
      <w:start w:val="1"/>
      <w:numFmt w:val="bullet"/>
      <w:lvlText w:val=""/>
      <w:lvlJc w:val="left"/>
      <w:pPr>
        <w:ind w:left="4244" w:hanging="360"/>
      </w:pPr>
      <w:rPr>
        <w:rFonts w:ascii="Wingdings" w:hAnsi="Wingdings" w:hint="default"/>
      </w:rPr>
    </w:lvl>
    <w:lvl w:ilvl="6" w:tplc="080C0001" w:tentative="1">
      <w:start w:val="1"/>
      <w:numFmt w:val="bullet"/>
      <w:lvlText w:val=""/>
      <w:lvlJc w:val="left"/>
      <w:pPr>
        <w:ind w:left="4964" w:hanging="360"/>
      </w:pPr>
      <w:rPr>
        <w:rFonts w:ascii="Symbol" w:hAnsi="Symbol" w:hint="default"/>
      </w:rPr>
    </w:lvl>
    <w:lvl w:ilvl="7" w:tplc="080C0003" w:tentative="1">
      <w:start w:val="1"/>
      <w:numFmt w:val="bullet"/>
      <w:lvlText w:val="o"/>
      <w:lvlJc w:val="left"/>
      <w:pPr>
        <w:ind w:left="5684" w:hanging="360"/>
      </w:pPr>
      <w:rPr>
        <w:rFonts w:ascii="Courier New" w:hAnsi="Courier New" w:cs="Courier New" w:hint="default"/>
      </w:rPr>
    </w:lvl>
    <w:lvl w:ilvl="8" w:tplc="080C0005" w:tentative="1">
      <w:start w:val="1"/>
      <w:numFmt w:val="bullet"/>
      <w:lvlText w:val=""/>
      <w:lvlJc w:val="left"/>
      <w:pPr>
        <w:ind w:left="6404" w:hanging="360"/>
      </w:pPr>
      <w:rPr>
        <w:rFonts w:ascii="Wingdings" w:hAnsi="Wingdings" w:hint="default"/>
      </w:rPr>
    </w:lvl>
  </w:abstractNum>
  <w:abstractNum w:abstractNumId="12" w15:restartNumberingAfterBreak="0">
    <w:nsid w:val="1E5846B3"/>
    <w:multiLevelType w:val="hybridMultilevel"/>
    <w:tmpl w:val="E8F6B34E"/>
    <w:lvl w:ilvl="0" w:tplc="FFFFFFFF">
      <w:start w:val="1"/>
      <w:numFmt w:val="bullet"/>
      <w:lvlText w:val=""/>
      <w:lvlJc w:val="left"/>
      <w:pPr>
        <w:ind w:left="720" w:hanging="360"/>
      </w:pPr>
      <w:rPr>
        <w:rFonts w:ascii="Symbol" w:hAnsi="Symbol" w:hint="default"/>
      </w:rPr>
    </w:lvl>
    <w:lvl w:ilvl="1" w:tplc="8E864B0C">
      <w:start w:val="1"/>
      <w:numFmt w:val="bullet"/>
      <w:lvlText w:val=""/>
      <w:lvlJc w:val="left"/>
      <w:pPr>
        <w:ind w:left="1287" w:hanging="360"/>
      </w:pPr>
      <w:rPr>
        <w:rFonts w:ascii="Symbol" w:hAnsi="Symbol" w:hint="default"/>
        <w:color w:val="auto"/>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3" w15:restartNumberingAfterBreak="0">
    <w:nsid w:val="1FAE0A9A"/>
    <w:multiLevelType w:val="hybridMultilevel"/>
    <w:tmpl w:val="AE06B6D0"/>
    <w:lvl w:ilvl="0" w:tplc="20000001">
      <w:start w:val="1"/>
      <w:numFmt w:val="bullet"/>
      <w:lvlText w:val=""/>
      <w:lvlJc w:val="left"/>
      <w:pPr>
        <w:ind w:left="720" w:hanging="360"/>
      </w:pPr>
      <w:rPr>
        <w:rFonts w:ascii="Symbol" w:hAnsi="Symbol" w:hint="default"/>
      </w:rPr>
    </w:lvl>
    <w:lvl w:ilvl="1" w:tplc="20000003">
      <w:start w:val="1"/>
      <w:numFmt w:val="bullet"/>
      <w:lvlText w:val="o"/>
      <w:lvlJc w:val="left"/>
      <w:pPr>
        <w:ind w:left="1440" w:hanging="360"/>
      </w:pPr>
      <w:rPr>
        <w:rFonts w:ascii="Courier New" w:hAnsi="Courier New" w:cs="Courier New" w:hint="default"/>
      </w:rPr>
    </w:lvl>
    <w:lvl w:ilvl="2" w:tplc="20000005">
      <w:start w:val="1"/>
      <w:numFmt w:val="bullet"/>
      <w:lvlText w:val=""/>
      <w:lvlJc w:val="left"/>
      <w:pPr>
        <w:ind w:left="2160" w:hanging="360"/>
      </w:pPr>
      <w:rPr>
        <w:rFonts w:ascii="Wingdings" w:hAnsi="Wingdings" w:hint="default"/>
      </w:rPr>
    </w:lvl>
    <w:lvl w:ilvl="3" w:tplc="20000001">
      <w:start w:val="1"/>
      <w:numFmt w:val="bullet"/>
      <w:lvlText w:val=""/>
      <w:lvlJc w:val="left"/>
      <w:pPr>
        <w:ind w:left="2880" w:hanging="360"/>
      </w:pPr>
      <w:rPr>
        <w:rFonts w:ascii="Symbol" w:hAnsi="Symbol" w:hint="default"/>
      </w:rPr>
    </w:lvl>
    <w:lvl w:ilvl="4" w:tplc="20000003">
      <w:start w:val="1"/>
      <w:numFmt w:val="bullet"/>
      <w:lvlText w:val="o"/>
      <w:lvlJc w:val="left"/>
      <w:pPr>
        <w:ind w:left="3600" w:hanging="360"/>
      </w:pPr>
      <w:rPr>
        <w:rFonts w:ascii="Courier New" w:hAnsi="Courier New" w:cs="Courier New" w:hint="default"/>
      </w:rPr>
    </w:lvl>
    <w:lvl w:ilvl="5" w:tplc="20000005">
      <w:start w:val="1"/>
      <w:numFmt w:val="bullet"/>
      <w:lvlText w:val=""/>
      <w:lvlJc w:val="left"/>
      <w:pPr>
        <w:ind w:left="4320" w:hanging="360"/>
      </w:pPr>
      <w:rPr>
        <w:rFonts w:ascii="Wingdings" w:hAnsi="Wingdings" w:hint="default"/>
      </w:rPr>
    </w:lvl>
    <w:lvl w:ilvl="6" w:tplc="20000001">
      <w:start w:val="1"/>
      <w:numFmt w:val="bullet"/>
      <w:lvlText w:val=""/>
      <w:lvlJc w:val="left"/>
      <w:pPr>
        <w:ind w:left="5040" w:hanging="360"/>
      </w:pPr>
      <w:rPr>
        <w:rFonts w:ascii="Symbol" w:hAnsi="Symbol" w:hint="default"/>
      </w:rPr>
    </w:lvl>
    <w:lvl w:ilvl="7" w:tplc="20000003">
      <w:start w:val="1"/>
      <w:numFmt w:val="bullet"/>
      <w:lvlText w:val="o"/>
      <w:lvlJc w:val="left"/>
      <w:pPr>
        <w:ind w:left="5760" w:hanging="360"/>
      </w:pPr>
      <w:rPr>
        <w:rFonts w:ascii="Courier New" w:hAnsi="Courier New" w:cs="Courier New" w:hint="default"/>
      </w:rPr>
    </w:lvl>
    <w:lvl w:ilvl="8" w:tplc="20000005">
      <w:start w:val="1"/>
      <w:numFmt w:val="bullet"/>
      <w:lvlText w:val=""/>
      <w:lvlJc w:val="left"/>
      <w:pPr>
        <w:ind w:left="6480" w:hanging="360"/>
      </w:pPr>
      <w:rPr>
        <w:rFonts w:ascii="Wingdings" w:hAnsi="Wingdings" w:hint="default"/>
      </w:rPr>
    </w:lvl>
  </w:abstractNum>
  <w:abstractNum w:abstractNumId="14" w15:restartNumberingAfterBreak="0">
    <w:nsid w:val="206A28EE"/>
    <w:multiLevelType w:val="hybridMultilevel"/>
    <w:tmpl w:val="E7B48EC0"/>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5" w15:restartNumberingAfterBreak="0">
    <w:nsid w:val="208D710B"/>
    <w:multiLevelType w:val="hybridMultilevel"/>
    <w:tmpl w:val="8AA66734"/>
    <w:lvl w:ilvl="0" w:tplc="BF8E286E">
      <w:numFmt w:val="bullet"/>
      <w:lvlText w:val="•"/>
      <w:lvlJc w:val="left"/>
      <w:pPr>
        <w:ind w:left="900" w:hanging="360"/>
      </w:pPr>
      <w:rPr>
        <w:rFonts w:ascii="Aptos" w:eastAsia="Times New Roman" w:hAnsi="Aptos" w:cs="Calibri" w:hint="default"/>
      </w:rPr>
    </w:lvl>
    <w:lvl w:ilvl="1" w:tplc="08090003" w:tentative="1">
      <w:start w:val="1"/>
      <w:numFmt w:val="bullet"/>
      <w:lvlText w:val="o"/>
      <w:lvlJc w:val="left"/>
      <w:pPr>
        <w:ind w:left="1620" w:hanging="360"/>
      </w:pPr>
      <w:rPr>
        <w:rFonts w:ascii="Courier New" w:hAnsi="Courier New" w:cs="Courier New" w:hint="default"/>
      </w:rPr>
    </w:lvl>
    <w:lvl w:ilvl="2" w:tplc="08090005" w:tentative="1">
      <w:start w:val="1"/>
      <w:numFmt w:val="bullet"/>
      <w:lvlText w:val=""/>
      <w:lvlJc w:val="left"/>
      <w:pPr>
        <w:ind w:left="2340" w:hanging="360"/>
      </w:pPr>
      <w:rPr>
        <w:rFonts w:ascii="Wingdings" w:hAnsi="Wingdings" w:hint="default"/>
      </w:rPr>
    </w:lvl>
    <w:lvl w:ilvl="3" w:tplc="08090001" w:tentative="1">
      <w:start w:val="1"/>
      <w:numFmt w:val="bullet"/>
      <w:lvlText w:val=""/>
      <w:lvlJc w:val="left"/>
      <w:pPr>
        <w:ind w:left="3060" w:hanging="360"/>
      </w:pPr>
      <w:rPr>
        <w:rFonts w:ascii="Symbol" w:hAnsi="Symbol" w:hint="default"/>
      </w:rPr>
    </w:lvl>
    <w:lvl w:ilvl="4" w:tplc="08090003" w:tentative="1">
      <w:start w:val="1"/>
      <w:numFmt w:val="bullet"/>
      <w:lvlText w:val="o"/>
      <w:lvlJc w:val="left"/>
      <w:pPr>
        <w:ind w:left="3780" w:hanging="360"/>
      </w:pPr>
      <w:rPr>
        <w:rFonts w:ascii="Courier New" w:hAnsi="Courier New" w:cs="Courier New" w:hint="default"/>
      </w:rPr>
    </w:lvl>
    <w:lvl w:ilvl="5" w:tplc="08090005" w:tentative="1">
      <w:start w:val="1"/>
      <w:numFmt w:val="bullet"/>
      <w:lvlText w:val=""/>
      <w:lvlJc w:val="left"/>
      <w:pPr>
        <w:ind w:left="4500" w:hanging="360"/>
      </w:pPr>
      <w:rPr>
        <w:rFonts w:ascii="Wingdings" w:hAnsi="Wingdings" w:hint="default"/>
      </w:rPr>
    </w:lvl>
    <w:lvl w:ilvl="6" w:tplc="08090001" w:tentative="1">
      <w:start w:val="1"/>
      <w:numFmt w:val="bullet"/>
      <w:lvlText w:val=""/>
      <w:lvlJc w:val="left"/>
      <w:pPr>
        <w:ind w:left="5220" w:hanging="360"/>
      </w:pPr>
      <w:rPr>
        <w:rFonts w:ascii="Symbol" w:hAnsi="Symbol" w:hint="default"/>
      </w:rPr>
    </w:lvl>
    <w:lvl w:ilvl="7" w:tplc="08090003" w:tentative="1">
      <w:start w:val="1"/>
      <w:numFmt w:val="bullet"/>
      <w:lvlText w:val="o"/>
      <w:lvlJc w:val="left"/>
      <w:pPr>
        <w:ind w:left="5940" w:hanging="360"/>
      </w:pPr>
      <w:rPr>
        <w:rFonts w:ascii="Courier New" w:hAnsi="Courier New" w:cs="Courier New" w:hint="default"/>
      </w:rPr>
    </w:lvl>
    <w:lvl w:ilvl="8" w:tplc="08090005" w:tentative="1">
      <w:start w:val="1"/>
      <w:numFmt w:val="bullet"/>
      <w:lvlText w:val=""/>
      <w:lvlJc w:val="left"/>
      <w:pPr>
        <w:ind w:left="6660" w:hanging="360"/>
      </w:pPr>
      <w:rPr>
        <w:rFonts w:ascii="Wingdings" w:hAnsi="Wingdings" w:hint="default"/>
      </w:rPr>
    </w:lvl>
  </w:abstractNum>
  <w:abstractNum w:abstractNumId="16" w15:restartNumberingAfterBreak="0">
    <w:nsid w:val="24CC6DD4"/>
    <w:multiLevelType w:val="hybridMultilevel"/>
    <w:tmpl w:val="6C0A2A6E"/>
    <w:lvl w:ilvl="0" w:tplc="8E864B0C">
      <w:start w:val="1"/>
      <w:numFmt w:val="bullet"/>
      <w:lvlText w:val=""/>
      <w:lvlJc w:val="left"/>
      <w:pPr>
        <w:ind w:left="720" w:hanging="360"/>
      </w:pPr>
      <w:rPr>
        <w:rFonts w:ascii="Symbol" w:hAnsi="Symbol" w:hint="default"/>
        <w:color w:val="auto"/>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7" w15:restartNumberingAfterBreak="0">
    <w:nsid w:val="27CBE32E"/>
    <w:multiLevelType w:val="hybridMultilevel"/>
    <w:tmpl w:val="54B0424C"/>
    <w:lvl w:ilvl="0" w:tplc="C7C2F478">
      <w:numFmt w:val="decimal"/>
      <w:lvlText w:val="*"/>
      <w:lvlJc w:val="left"/>
      <w:pPr>
        <w:ind w:left="720" w:hanging="360"/>
      </w:pPr>
    </w:lvl>
    <w:lvl w:ilvl="1" w:tplc="63CC1EE4">
      <w:start w:val="1"/>
      <w:numFmt w:val="lowerLetter"/>
      <w:lvlText w:val="%2."/>
      <w:lvlJc w:val="left"/>
      <w:pPr>
        <w:ind w:left="1440" w:hanging="360"/>
      </w:pPr>
    </w:lvl>
    <w:lvl w:ilvl="2" w:tplc="99EEADA4">
      <w:start w:val="1"/>
      <w:numFmt w:val="lowerRoman"/>
      <w:lvlText w:val="%3."/>
      <w:lvlJc w:val="right"/>
      <w:pPr>
        <w:ind w:left="2160" w:hanging="180"/>
      </w:pPr>
    </w:lvl>
    <w:lvl w:ilvl="3" w:tplc="02BC302A">
      <w:start w:val="1"/>
      <w:numFmt w:val="decimal"/>
      <w:lvlText w:val="%4."/>
      <w:lvlJc w:val="left"/>
      <w:pPr>
        <w:ind w:left="2880" w:hanging="360"/>
      </w:pPr>
    </w:lvl>
    <w:lvl w:ilvl="4" w:tplc="259641CC">
      <w:start w:val="1"/>
      <w:numFmt w:val="lowerLetter"/>
      <w:lvlText w:val="%5."/>
      <w:lvlJc w:val="left"/>
      <w:pPr>
        <w:ind w:left="3600" w:hanging="360"/>
      </w:pPr>
    </w:lvl>
    <w:lvl w:ilvl="5" w:tplc="B4326C54">
      <w:start w:val="1"/>
      <w:numFmt w:val="lowerRoman"/>
      <w:lvlText w:val="%6."/>
      <w:lvlJc w:val="right"/>
      <w:pPr>
        <w:ind w:left="4320" w:hanging="180"/>
      </w:pPr>
    </w:lvl>
    <w:lvl w:ilvl="6" w:tplc="5CBE6D78">
      <w:start w:val="1"/>
      <w:numFmt w:val="decimal"/>
      <w:lvlText w:val="%7."/>
      <w:lvlJc w:val="left"/>
      <w:pPr>
        <w:ind w:left="5040" w:hanging="360"/>
      </w:pPr>
    </w:lvl>
    <w:lvl w:ilvl="7" w:tplc="20746D68">
      <w:start w:val="1"/>
      <w:numFmt w:val="lowerLetter"/>
      <w:lvlText w:val="%8."/>
      <w:lvlJc w:val="left"/>
      <w:pPr>
        <w:ind w:left="5760" w:hanging="360"/>
      </w:pPr>
    </w:lvl>
    <w:lvl w:ilvl="8" w:tplc="A1945B8E">
      <w:start w:val="1"/>
      <w:numFmt w:val="lowerRoman"/>
      <w:lvlText w:val="%9."/>
      <w:lvlJc w:val="right"/>
      <w:pPr>
        <w:ind w:left="6480" w:hanging="180"/>
      </w:pPr>
    </w:lvl>
  </w:abstractNum>
  <w:abstractNum w:abstractNumId="18" w15:restartNumberingAfterBreak="0">
    <w:nsid w:val="27F9256C"/>
    <w:multiLevelType w:val="hybridMultilevel"/>
    <w:tmpl w:val="33827384"/>
    <w:lvl w:ilvl="0" w:tplc="8E864B0C">
      <w:start w:val="1"/>
      <w:numFmt w:val="bullet"/>
      <w:lvlText w:val=""/>
      <w:lvlJc w:val="left"/>
      <w:pPr>
        <w:ind w:left="720" w:hanging="360"/>
      </w:pPr>
      <w:rPr>
        <w:rFonts w:ascii="Symbol" w:hAnsi="Symbol" w:hint="default"/>
        <w:color w:val="auto"/>
      </w:rPr>
    </w:lvl>
    <w:lvl w:ilvl="1" w:tplc="FFFFFFFF">
      <w:start w:val="1"/>
      <w:numFmt w:val="bullet"/>
      <w:lvlText w:val="o"/>
      <w:lvlJc w:val="left"/>
      <w:pPr>
        <w:ind w:left="1440" w:hanging="360"/>
      </w:pPr>
      <w:rPr>
        <w:rFonts w:ascii="Courier New" w:hAnsi="Courier New" w:hint="default"/>
      </w:rPr>
    </w:lvl>
    <w:lvl w:ilvl="2" w:tplc="FFFFFFFF">
      <w:start w:val="1"/>
      <w:numFmt w:val="bullet"/>
      <w:lvlText w:val=""/>
      <w:lvlJc w:val="left"/>
      <w:pPr>
        <w:ind w:left="2160" w:hanging="360"/>
      </w:pPr>
      <w:rPr>
        <w:rFonts w:ascii="Wingdings" w:hAnsi="Wingdings" w:hint="default"/>
      </w:rPr>
    </w:lvl>
    <w:lvl w:ilvl="3" w:tplc="FFFFFFFF">
      <w:start w:val="1"/>
      <w:numFmt w:val="bullet"/>
      <w:lvlText w:val=""/>
      <w:lvlJc w:val="left"/>
      <w:pPr>
        <w:ind w:left="2880" w:hanging="360"/>
      </w:pPr>
      <w:rPr>
        <w:rFonts w:ascii="Symbol" w:hAnsi="Symbol" w:hint="default"/>
      </w:rPr>
    </w:lvl>
    <w:lvl w:ilvl="4" w:tplc="FFFFFFFF">
      <w:start w:val="1"/>
      <w:numFmt w:val="bullet"/>
      <w:lvlText w:val="o"/>
      <w:lvlJc w:val="left"/>
      <w:pPr>
        <w:ind w:left="3600" w:hanging="360"/>
      </w:pPr>
      <w:rPr>
        <w:rFonts w:ascii="Courier New" w:hAnsi="Courier New" w:hint="default"/>
      </w:rPr>
    </w:lvl>
    <w:lvl w:ilvl="5" w:tplc="FFFFFFFF">
      <w:start w:val="1"/>
      <w:numFmt w:val="bullet"/>
      <w:lvlText w:val=""/>
      <w:lvlJc w:val="left"/>
      <w:pPr>
        <w:ind w:left="4320" w:hanging="360"/>
      </w:pPr>
      <w:rPr>
        <w:rFonts w:ascii="Wingdings" w:hAnsi="Wingdings" w:hint="default"/>
      </w:rPr>
    </w:lvl>
    <w:lvl w:ilvl="6" w:tplc="FFFFFFFF">
      <w:start w:val="1"/>
      <w:numFmt w:val="bullet"/>
      <w:lvlText w:val=""/>
      <w:lvlJc w:val="left"/>
      <w:pPr>
        <w:ind w:left="5040" w:hanging="360"/>
      </w:pPr>
      <w:rPr>
        <w:rFonts w:ascii="Symbol" w:hAnsi="Symbol" w:hint="default"/>
      </w:rPr>
    </w:lvl>
    <w:lvl w:ilvl="7" w:tplc="FFFFFFFF">
      <w:start w:val="1"/>
      <w:numFmt w:val="bullet"/>
      <w:lvlText w:val="o"/>
      <w:lvlJc w:val="left"/>
      <w:pPr>
        <w:ind w:left="5760" w:hanging="360"/>
      </w:pPr>
      <w:rPr>
        <w:rFonts w:ascii="Courier New" w:hAnsi="Courier New" w:hint="default"/>
      </w:rPr>
    </w:lvl>
    <w:lvl w:ilvl="8" w:tplc="FFFFFFFF">
      <w:start w:val="1"/>
      <w:numFmt w:val="bullet"/>
      <w:lvlText w:val=""/>
      <w:lvlJc w:val="left"/>
      <w:pPr>
        <w:ind w:left="6480" w:hanging="360"/>
      </w:pPr>
      <w:rPr>
        <w:rFonts w:ascii="Wingdings" w:hAnsi="Wingdings" w:hint="default"/>
      </w:rPr>
    </w:lvl>
  </w:abstractNum>
  <w:abstractNum w:abstractNumId="19" w15:restartNumberingAfterBreak="0">
    <w:nsid w:val="293C0FF9"/>
    <w:multiLevelType w:val="hybridMultilevel"/>
    <w:tmpl w:val="D7A0A904"/>
    <w:lvl w:ilvl="0" w:tplc="994C99FC">
      <w:start w:val="1"/>
      <w:numFmt w:val="bullet"/>
      <w:lvlText w:val=""/>
      <w:lvlJc w:val="left"/>
      <w:pPr>
        <w:ind w:left="1287" w:hanging="360"/>
      </w:pPr>
      <w:rPr>
        <w:rFonts w:ascii="Symbol" w:hAnsi="Symbol" w:hint="default"/>
        <w:sz w:val="28"/>
        <w:szCs w:val="28"/>
      </w:rPr>
    </w:lvl>
    <w:lvl w:ilvl="1" w:tplc="08090003" w:tentative="1">
      <w:start w:val="1"/>
      <w:numFmt w:val="bullet"/>
      <w:lvlText w:val="o"/>
      <w:lvlJc w:val="left"/>
      <w:pPr>
        <w:ind w:left="2007" w:hanging="360"/>
      </w:pPr>
      <w:rPr>
        <w:rFonts w:ascii="Courier New" w:hAnsi="Courier New" w:cs="Courier New" w:hint="default"/>
      </w:rPr>
    </w:lvl>
    <w:lvl w:ilvl="2" w:tplc="08090005" w:tentative="1">
      <w:start w:val="1"/>
      <w:numFmt w:val="bullet"/>
      <w:lvlText w:val=""/>
      <w:lvlJc w:val="left"/>
      <w:pPr>
        <w:ind w:left="2727" w:hanging="360"/>
      </w:pPr>
      <w:rPr>
        <w:rFonts w:ascii="Wingdings" w:hAnsi="Wingdings" w:hint="default"/>
      </w:rPr>
    </w:lvl>
    <w:lvl w:ilvl="3" w:tplc="08090001" w:tentative="1">
      <w:start w:val="1"/>
      <w:numFmt w:val="bullet"/>
      <w:lvlText w:val=""/>
      <w:lvlJc w:val="left"/>
      <w:pPr>
        <w:ind w:left="3447" w:hanging="360"/>
      </w:pPr>
      <w:rPr>
        <w:rFonts w:ascii="Symbol" w:hAnsi="Symbol" w:hint="default"/>
      </w:rPr>
    </w:lvl>
    <w:lvl w:ilvl="4" w:tplc="08090003" w:tentative="1">
      <w:start w:val="1"/>
      <w:numFmt w:val="bullet"/>
      <w:lvlText w:val="o"/>
      <w:lvlJc w:val="left"/>
      <w:pPr>
        <w:ind w:left="4167" w:hanging="360"/>
      </w:pPr>
      <w:rPr>
        <w:rFonts w:ascii="Courier New" w:hAnsi="Courier New" w:cs="Courier New" w:hint="default"/>
      </w:rPr>
    </w:lvl>
    <w:lvl w:ilvl="5" w:tplc="08090005" w:tentative="1">
      <w:start w:val="1"/>
      <w:numFmt w:val="bullet"/>
      <w:lvlText w:val=""/>
      <w:lvlJc w:val="left"/>
      <w:pPr>
        <w:ind w:left="4887" w:hanging="360"/>
      </w:pPr>
      <w:rPr>
        <w:rFonts w:ascii="Wingdings" w:hAnsi="Wingdings" w:hint="default"/>
      </w:rPr>
    </w:lvl>
    <w:lvl w:ilvl="6" w:tplc="08090001" w:tentative="1">
      <w:start w:val="1"/>
      <w:numFmt w:val="bullet"/>
      <w:lvlText w:val=""/>
      <w:lvlJc w:val="left"/>
      <w:pPr>
        <w:ind w:left="5607" w:hanging="360"/>
      </w:pPr>
      <w:rPr>
        <w:rFonts w:ascii="Symbol" w:hAnsi="Symbol" w:hint="default"/>
      </w:rPr>
    </w:lvl>
    <w:lvl w:ilvl="7" w:tplc="08090003" w:tentative="1">
      <w:start w:val="1"/>
      <w:numFmt w:val="bullet"/>
      <w:lvlText w:val="o"/>
      <w:lvlJc w:val="left"/>
      <w:pPr>
        <w:ind w:left="6327" w:hanging="360"/>
      </w:pPr>
      <w:rPr>
        <w:rFonts w:ascii="Courier New" w:hAnsi="Courier New" w:cs="Courier New" w:hint="default"/>
      </w:rPr>
    </w:lvl>
    <w:lvl w:ilvl="8" w:tplc="08090005" w:tentative="1">
      <w:start w:val="1"/>
      <w:numFmt w:val="bullet"/>
      <w:lvlText w:val=""/>
      <w:lvlJc w:val="left"/>
      <w:pPr>
        <w:ind w:left="7047" w:hanging="360"/>
      </w:pPr>
      <w:rPr>
        <w:rFonts w:ascii="Wingdings" w:hAnsi="Wingdings" w:hint="default"/>
      </w:rPr>
    </w:lvl>
  </w:abstractNum>
  <w:abstractNum w:abstractNumId="20" w15:restartNumberingAfterBreak="0">
    <w:nsid w:val="2F713D26"/>
    <w:multiLevelType w:val="hybridMultilevel"/>
    <w:tmpl w:val="238CF4B4"/>
    <w:lvl w:ilvl="0" w:tplc="8E864B0C">
      <w:start w:val="1"/>
      <w:numFmt w:val="bullet"/>
      <w:lvlText w:val=""/>
      <w:lvlJc w:val="left"/>
      <w:pPr>
        <w:ind w:left="720" w:hanging="360"/>
      </w:pPr>
      <w:rPr>
        <w:rFonts w:ascii="Symbol" w:hAnsi="Symbol" w:hint="default"/>
        <w:color w:val="auto"/>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1" w15:restartNumberingAfterBreak="0">
    <w:nsid w:val="30B41623"/>
    <w:multiLevelType w:val="hybridMultilevel"/>
    <w:tmpl w:val="BF3E4D26"/>
    <w:lvl w:ilvl="0" w:tplc="8E864B0C">
      <w:start w:val="1"/>
      <w:numFmt w:val="bullet"/>
      <w:lvlText w:val=""/>
      <w:lvlJc w:val="left"/>
      <w:pPr>
        <w:ind w:left="644" w:hanging="360"/>
      </w:pPr>
      <w:rPr>
        <w:rFonts w:ascii="Symbol" w:hAnsi="Symbol" w:hint="default"/>
        <w:color w:val="auto"/>
      </w:rPr>
    </w:lvl>
    <w:lvl w:ilvl="1" w:tplc="080C0003" w:tentative="1">
      <w:start w:val="1"/>
      <w:numFmt w:val="bullet"/>
      <w:lvlText w:val="o"/>
      <w:lvlJc w:val="left"/>
      <w:pPr>
        <w:ind w:left="1364" w:hanging="360"/>
      </w:pPr>
      <w:rPr>
        <w:rFonts w:ascii="Courier New" w:hAnsi="Courier New" w:cs="Courier New" w:hint="default"/>
      </w:rPr>
    </w:lvl>
    <w:lvl w:ilvl="2" w:tplc="080C0005" w:tentative="1">
      <w:start w:val="1"/>
      <w:numFmt w:val="bullet"/>
      <w:lvlText w:val=""/>
      <w:lvlJc w:val="left"/>
      <w:pPr>
        <w:ind w:left="2084" w:hanging="360"/>
      </w:pPr>
      <w:rPr>
        <w:rFonts w:ascii="Wingdings" w:hAnsi="Wingdings" w:hint="default"/>
      </w:rPr>
    </w:lvl>
    <w:lvl w:ilvl="3" w:tplc="080C0001" w:tentative="1">
      <w:start w:val="1"/>
      <w:numFmt w:val="bullet"/>
      <w:lvlText w:val=""/>
      <w:lvlJc w:val="left"/>
      <w:pPr>
        <w:ind w:left="2804" w:hanging="360"/>
      </w:pPr>
      <w:rPr>
        <w:rFonts w:ascii="Symbol" w:hAnsi="Symbol" w:hint="default"/>
      </w:rPr>
    </w:lvl>
    <w:lvl w:ilvl="4" w:tplc="080C0003" w:tentative="1">
      <w:start w:val="1"/>
      <w:numFmt w:val="bullet"/>
      <w:lvlText w:val="o"/>
      <w:lvlJc w:val="left"/>
      <w:pPr>
        <w:ind w:left="3524" w:hanging="360"/>
      </w:pPr>
      <w:rPr>
        <w:rFonts w:ascii="Courier New" w:hAnsi="Courier New" w:cs="Courier New" w:hint="default"/>
      </w:rPr>
    </w:lvl>
    <w:lvl w:ilvl="5" w:tplc="080C0005" w:tentative="1">
      <w:start w:val="1"/>
      <w:numFmt w:val="bullet"/>
      <w:lvlText w:val=""/>
      <w:lvlJc w:val="left"/>
      <w:pPr>
        <w:ind w:left="4244" w:hanging="360"/>
      </w:pPr>
      <w:rPr>
        <w:rFonts w:ascii="Wingdings" w:hAnsi="Wingdings" w:hint="default"/>
      </w:rPr>
    </w:lvl>
    <w:lvl w:ilvl="6" w:tplc="080C0001" w:tentative="1">
      <w:start w:val="1"/>
      <w:numFmt w:val="bullet"/>
      <w:lvlText w:val=""/>
      <w:lvlJc w:val="left"/>
      <w:pPr>
        <w:ind w:left="4964" w:hanging="360"/>
      </w:pPr>
      <w:rPr>
        <w:rFonts w:ascii="Symbol" w:hAnsi="Symbol" w:hint="default"/>
      </w:rPr>
    </w:lvl>
    <w:lvl w:ilvl="7" w:tplc="080C0003" w:tentative="1">
      <w:start w:val="1"/>
      <w:numFmt w:val="bullet"/>
      <w:lvlText w:val="o"/>
      <w:lvlJc w:val="left"/>
      <w:pPr>
        <w:ind w:left="5684" w:hanging="360"/>
      </w:pPr>
      <w:rPr>
        <w:rFonts w:ascii="Courier New" w:hAnsi="Courier New" w:cs="Courier New" w:hint="default"/>
      </w:rPr>
    </w:lvl>
    <w:lvl w:ilvl="8" w:tplc="080C0005" w:tentative="1">
      <w:start w:val="1"/>
      <w:numFmt w:val="bullet"/>
      <w:lvlText w:val=""/>
      <w:lvlJc w:val="left"/>
      <w:pPr>
        <w:ind w:left="6404" w:hanging="360"/>
      </w:pPr>
      <w:rPr>
        <w:rFonts w:ascii="Wingdings" w:hAnsi="Wingdings" w:hint="default"/>
      </w:rPr>
    </w:lvl>
  </w:abstractNum>
  <w:abstractNum w:abstractNumId="22" w15:restartNumberingAfterBreak="0">
    <w:nsid w:val="32D85229"/>
    <w:multiLevelType w:val="multilevel"/>
    <w:tmpl w:val="FFB09A32"/>
    <w:lvl w:ilvl="0">
      <w:start w:val="1"/>
      <w:numFmt w:val="decimal"/>
      <w:lvlText w:val="%1."/>
      <w:legacy w:legacy="1" w:legacySpace="0" w:legacyIndent="0"/>
      <w:lvlJc w:val="left"/>
      <w:rPr>
        <w:b w:val="0"/>
        <w:bCs/>
      </w:rPr>
    </w:lvl>
    <w:lvl w:ilvl="1">
      <w:start w:val="1"/>
      <w:numFmt w:val="bullet"/>
      <w:lvlText w:val=""/>
      <w:lvlJc w:val="left"/>
      <w:pPr>
        <w:ind w:left="360" w:hanging="360"/>
      </w:pPr>
      <w:rPr>
        <w:rFonts w:ascii="Symbol" w:hAnsi="Symbol" w:hint="default"/>
        <w:color w:val="auto"/>
      </w:rPr>
    </w:lvl>
    <w:lvl w:ilvl="2">
      <w:start w:val="1"/>
      <w:numFmt w:val="decimal"/>
      <w:lvlText w:val="%1.%2.%3"/>
      <w:legacy w:legacy="1" w:legacySpace="144" w:legacyIndent="0"/>
      <w:lvlJc w:val="left"/>
    </w:lvl>
    <w:lvl w:ilvl="3">
      <w:start w:val="1"/>
      <w:numFmt w:val="decimal"/>
      <w:lvlText w:val="%1.%2.%3.%4"/>
      <w:legacy w:legacy="1" w:legacySpace="144" w:legacyIndent="0"/>
      <w:lvlJc w:val="left"/>
    </w:lvl>
    <w:lvl w:ilvl="4">
      <w:start w:val="1"/>
      <w:numFmt w:val="decimal"/>
      <w:lvlText w:val="%1.%2.%3.%4.%5"/>
      <w:legacy w:legacy="1" w:legacySpace="144" w:legacyIndent="0"/>
      <w:lvlJc w:val="left"/>
    </w:lvl>
    <w:lvl w:ilvl="5">
      <w:start w:val="1"/>
      <w:numFmt w:val="decimal"/>
      <w:lvlText w:val="%1.%2.%3.%4.%5.%6"/>
      <w:legacy w:legacy="1" w:legacySpace="144" w:legacyIndent="0"/>
      <w:lvlJc w:val="left"/>
    </w:lvl>
    <w:lvl w:ilvl="6">
      <w:start w:val="1"/>
      <w:numFmt w:val="decimal"/>
      <w:lvlText w:val="%1.%2.%3.%4.%5.%6.%7"/>
      <w:legacy w:legacy="1" w:legacySpace="144" w:legacyIndent="0"/>
      <w:lvlJc w:val="left"/>
    </w:lvl>
    <w:lvl w:ilvl="7">
      <w:start w:val="1"/>
      <w:numFmt w:val="decimal"/>
      <w:lvlText w:val="%1.%2.%3.%4.%5.%6.%7.%8"/>
      <w:legacy w:legacy="1" w:legacySpace="144" w:legacyIndent="0"/>
      <w:lvlJc w:val="left"/>
    </w:lvl>
    <w:lvl w:ilvl="8">
      <w:start w:val="1"/>
      <w:numFmt w:val="decimal"/>
      <w:lvlText w:val="%1.%2.%3.%4.%5.%6.%7.%8.%9"/>
      <w:legacy w:legacy="1" w:legacySpace="144" w:legacyIndent="0"/>
      <w:lvlJc w:val="left"/>
    </w:lvl>
  </w:abstractNum>
  <w:abstractNum w:abstractNumId="23" w15:restartNumberingAfterBreak="0">
    <w:nsid w:val="36052F36"/>
    <w:multiLevelType w:val="hybridMultilevel"/>
    <w:tmpl w:val="E40AFE54"/>
    <w:lvl w:ilvl="0" w:tplc="8E864B0C">
      <w:start w:val="1"/>
      <w:numFmt w:val="bullet"/>
      <w:lvlText w:val=""/>
      <w:lvlJc w:val="left"/>
      <w:pPr>
        <w:ind w:left="1287" w:hanging="360"/>
      </w:pPr>
      <w:rPr>
        <w:rFonts w:ascii="Symbol" w:hAnsi="Symbol" w:hint="default"/>
        <w:color w:val="auto"/>
      </w:rPr>
    </w:lvl>
    <w:lvl w:ilvl="1" w:tplc="FFFFFFFF" w:tentative="1">
      <w:start w:val="1"/>
      <w:numFmt w:val="bullet"/>
      <w:lvlText w:val="o"/>
      <w:lvlJc w:val="left"/>
      <w:pPr>
        <w:ind w:left="2007"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24" w15:restartNumberingAfterBreak="0">
    <w:nsid w:val="395E1550"/>
    <w:multiLevelType w:val="hybridMultilevel"/>
    <w:tmpl w:val="2EF25804"/>
    <w:lvl w:ilvl="0" w:tplc="8E864B0C">
      <w:start w:val="1"/>
      <w:numFmt w:val="bullet"/>
      <w:lvlText w:val=""/>
      <w:lvlJc w:val="left"/>
      <w:pPr>
        <w:ind w:left="900" w:hanging="360"/>
      </w:pPr>
      <w:rPr>
        <w:rFonts w:ascii="Symbol" w:hAnsi="Symbol" w:hint="default"/>
        <w:color w:val="auto"/>
      </w:rPr>
    </w:lvl>
    <w:lvl w:ilvl="1" w:tplc="FFFFFFFF" w:tentative="1">
      <w:start w:val="1"/>
      <w:numFmt w:val="bullet"/>
      <w:lvlText w:val="o"/>
      <w:lvlJc w:val="left"/>
      <w:pPr>
        <w:ind w:left="1620" w:hanging="360"/>
      </w:pPr>
      <w:rPr>
        <w:rFonts w:ascii="Courier New" w:hAnsi="Courier New" w:cs="Courier New" w:hint="default"/>
      </w:rPr>
    </w:lvl>
    <w:lvl w:ilvl="2" w:tplc="FFFFFFFF" w:tentative="1">
      <w:start w:val="1"/>
      <w:numFmt w:val="bullet"/>
      <w:lvlText w:val=""/>
      <w:lvlJc w:val="left"/>
      <w:pPr>
        <w:ind w:left="2340" w:hanging="360"/>
      </w:pPr>
      <w:rPr>
        <w:rFonts w:ascii="Wingdings" w:hAnsi="Wingdings" w:hint="default"/>
      </w:rPr>
    </w:lvl>
    <w:lvl w:ilvl="3" w:tplc="FFFFFFFF" w:tentative="1">
      <w:start w:val="1"/>
      <w:numFmt w:val="bullet"/>
      <w:lvlText w:val=""/>
      <w:lvlJc w:val="left"/>
      <w:pPr>
        <w:ind w:left="3060" w:hanging="360"/>
      </w:pPr>
      <w:rPr>
        <w:rFonts w:ascii="Symbol" w:hAnsi="Symbol" w:hint="default"/>
      </w:rPr>
    </w:lvl>
    <w:lvl w:ilvl="4" w:tplc="FFFFFFFF" w:tentative="1">
      <w:start w:val="1"/>
      <w:numFmt w:val="bullet"/>
      <w:lvlText w:val="o"/>
      <w:lvlJc w:val="left"/>
      <w:pPr>
        <w:ind w:left="3780" w:hanging="360"/>
      </w:pPr>
      <w:rPr>
        <w:rFonts w:ascii="Courier New" w:hAnsi="Courier New" w:cs="Courier New" w:hint="default"/>
      </w:rPr>
    </w:lvl>
    <w:lvl w:ilvl="5" w:tplc="FFFFFFFF" w:tentative="1">
      <w:start w:val="1"/>
      <w:numFmt w:val="bullet"/>
      <w:lvlText w:val=""/>
      <w:lvlJc w:val="left"/>
      <w:pPr>
        <w:ind w:left="4500" w:hanging="360"/>
      </w:pPr>
      <w:rPr>
        <w:rFonts w:ascii="Wingdings" w:hAnsi="Wingdings" w:hint="default"/>
      </w:rPr>
    </w:lvl>
    <w:lvl w:ilvl="6" w:tplc="FFFFFFFF" w:tentative="1">
      <w:start w:val="1"/>
      <w:numFmt w:val="bullet"/>
      <w:lvlText w:val=""/>
      <w:lvlJc w:val="left"/>
      <w:pPr>
        <w:ind w:left="5220" w:hanging="360"/>
      </w:pPr>
      <w:rPr>
        <w:rFonts w:ascii="Symbol" w:hAnsi="Symbol" w:hint="default"/>
      </w:rPr>
    </w:lvl>
    <w:lvl w:ilvl="7" w:tplc="FFFFFFFF" w:tentative="1">
      <w:start w:val="1"/>
      <w:numFmt w:val="bullet"/>
      <w:lvlText w:val="o"/>
      <w:lvlJc w:val="left"/>
      <w:pPr>
        <w:ind w:left="5940" w:hanging="360"/>
      </w:pPr>
      <w:rPr>
        <w:rFonts w:ascii="Courier New" w:hAnsi="Courier New" w:cs="Courier New" w:hint="default"/>
      </w:rPr>
    </w:lvl>
    <w:lvl w:ilvl="8" w:tplc="FFFFFFFF" w:tentative="1">
      <w:start w:val="1"/>
      <w:numFmt w:val="bullet"/>
      <w:lvlText w:val=""/>
      <w:lvlJc w:val="left"/>
      <w:pPr>
        <w:ind w:left="6660" w:hanging="360"/>
      </w:pPr>
      <w:rPr>
        <w:rFonts w:ascii="Wingdings" w:hAnsi="Wingdings" w:hint="default"/>
      </w:rPr>
    </w:lvl>
  </w:abstractNum>
  <w:abstractNum w:abstractNumId="25" w15:restartNumberingAfterBreak="0">
    <w:nsid w:val="39B22688"/>
    <w:multiLevelType w:val="hybridMultilevel"/>
    <w:tmpl w:val="AF0CCE9E"/>
    <w:lvl w:ilvl="0" w:tplc="8E864B0C">
      <w:start w:val="1"/>
      <w:numFmt w:val="bullet"/>
      <w:lvlText w:val=""/>
      <w:lvlJc w:val="left"/>
      <w:pPr>
        <w:ind w:left="360" w:hanging="360"/>
      </w:pPr>
      <w:rPr>
        <w:rFonts w:ascii="Symbol" w:hAnsi="Symbol" w:hint="default"/>
        <w:color w:val="auto"/>
      </w:rPr>
    </w:lvl>
    <w:lvl w:ilvl="1" w:tplc="080C0003" w:tentative="1">
      <w:start w:val="1"/>
      <w:numFmt w:val="bullet"/>
      <w:lvlText w:val="o"/>
      <w:lvlJc w:val="left"/>
      <w:pPr>
        <w:ind w:left="1080" w:hanging="360"/>
      </w:pPr>
      <w:rPr>
        <w:rFonts w:ascii="Courier New" w:hAnsi="Courier New" w:cs="Courier New"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26" w15:restartNumberingAfterBreak="0">
    <w:nsid w:val="3A6326AA"/>
    <w:multiLevelType w:val="hybridMultilevel"/>
    <w:tmpl w:val="FAD42BAC"/>
    <w:lvl w:ilvl="0" w:tplc="20000001">
      <w:start w:val="1"/>
      <w:numFmt w:val="bullet"/>
      <w:lvlText w:val=""/>
      <w:lvlJc w:val="left"/>
      <w:pPr>
        <w:ind w:left="720" w:hanging="360"/>
      </w:pPr>
      <w:rPr>
        <w:rFonts w:ascii="Symbol" w:hAnsi="Symbol" w:hint="default"/>
      </w:rPr>
    </w:lvl>
    <w:lvl w:ilvl="1" w:tplc="20000003">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7" w15:restartNumberingAfterBreak="0">
    <w:nsid w:val="3B8A5211"/>
    <w:multiLevelType w:val="hybridMultilevel"/>
    <w:tmpl w:val="E38AB162"/>
    <w:lvl w:ilvl="0" w:tplc="8E864B0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8" w15:restartNumberingAfterBreak="0">
    <w:nsid w:val="3F9D2745"/>
    <w:multiLevelType w:val="hybridMultilevel"/>
    <w:tmpl w:val="714ABECE"/>
    <w:lvl w:ilvl="0" w:tplc="8E864B0C">
      <w:start w:val="1"/>
      <w:numFmt w:val="bullet"/>
      <w:lvlText w:val=""/>
      <w:lvlJc w:val="left"/>
      <w:pPr>
        <w:ind w:left="720" w:hanging="360"/>
      </w:pPr>
      <w:rPr>
        <w:rFonts w:ascii="Symbol" w:hAnsi="Symbol" w:hint="default"/>
        <w:color w:val="auto"/>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9" w15:restartNumberingAfterBreak="0">
    <w:nsid w:val="402757F9"/>
    <w:multiLevelType w:val="hybridMultilevel"/>
    <w:tmpl w:val="1E3E7DD8"/>
    <w:lvl w:ilvl="0" w:tplc="8E864B0C">
      <w:start w:val="1"/>
      <w:numFmt w:val="bullet"/>
      <w:lvlText w:val=""/>
      <w:lvlJc w:val="left"/>
      <w:pPr>
        <w:ind w:left="1287" w:hanging="360"/>
      </w:pPr>
      <w:rPr>
        <w:rFonts w:ascii="Symbol" w:hAnsi="Symbol" w:hint="default"/>
        <w:color w:val="auto"/>
        <w:sz w:val="28"/>
        <w:szCs w:val="28"/>
      </w:rPr>
    </w:lvl>
    <w:lvl w:ilvl="1" w:tplc="FFFFFFFF" w:tentative="1">
      <w:start w:val="1"/>
      <w:numFmt w:val="bullet"/>
      <w:lvlText w:val="o"/>
      <w:lvlJc w:val="left"/>
      <w:pPr>
        <w:ind w:left="2007"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30" w15:restartNumberingAfterBreak="0">
    <w:nsid w:val="403C7B2A"/>
    <w:multiLevelType w:val="hybridMultilevel"/>
    <w:tmpl w:val="B89EFB6E"/>
    <w:lvl w:ilvl="0" w:tplc="08090001">
      <w:start w:val="1"/>
      <w:numFmt w:val="bullet"/>
      <w:lvlText w:val=""/>
      <w:lvlJc w:val="left"/>
      <w:pPr>
        <w:ind w:left="360" w:hanging="360"/>
      </w:pPr>
      <w:rPr>
        <w:rFonts w:ascii="Symbol" w:hAnsi="Symbol" w:hint="default"/>
      </w:rPr>
    </w:lvl>
    <w:lvl w:ilvl="1" w:tplc="080C0003" w:tentative="1">
      <w:start w:val="1"/>
      <w:numFmt w:val="bullet"/>
      <w:lvlText w:val="o"/>
      <w:lvlJc w:val="left"/>
      <w:pPr>
        <w:ind w:left="1080" w:hanging="360"/>
      </w:pPr>
      <w:rPr>
        <w:rFonts w:ascii="Courier New" w:hAnsi="Courier New" w:cs="Courier New"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31" w15:restartNumberingAfterBreak="0">
    <w:nsid w:val="40CD3705"/>
    <w:multiLevelType w:val="hybridMultilevel"/>
    <w:tmpl w:val="C29EBBE8"/>
    <w:lvl w:ilvl="0" w:tplc="FFFFFFFF">
      <w:start w:val="1"/>
      <w:numFmt w:val="bullet"/>
      <w:lvlText w:val=""/>
      <w:lvlJc w:val="left"/>
      <w:pPr>
        <w:ind w:left="720" w:hanging="360"/>
      </w:pPr>
      <w:rPr>
        <w:rFonts w:ascii="Symbol" w:hAnsi="Symbol" w:hint="default"/>
      </w:rPr>
    </w:lvl>
    <w:lvl w:ilvl="1" w:tplc="8E864B0C">
      <w:start w:val="1"/>
      <w:numFmt w:val="bullet"/>
      <w:lvlText w:val=""/>
      <w:lvlJc w:val="left"/>
      <w:pPr>
        <w:ind w:left="1287" w:hanging="360"/>
      </w:pPr>
      <w:rPr>
        <w:rFonts w:ascii="Symbol" w:hAnsi="Symbol" w:hint="default"/>
        <w:color w:val="auto"/>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2" w15:restartNumberingAfterBreak="0">
    <w:nsid w:val="411E61A8"/>
    <w:multiLevelType w:val="hybridMultilevel"/>
    <w:tmpl w:val="8B0CCF1E"/>
    <w:lvl w:ilvl="0" w:tplc="8E864B0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3" w15:restartNumberingAfterBreak="0">
    <w:nsid w:val="418E318A"/>
    <w:multiLevelType w:val="hybridMultilevel"/>
    <w:tmpl w:val="09069F74"/>
    <w:lvl w:ilvl="0" w:tplc="FFFFFFFF">
      <w:start w:val="1"/>
      <w:numFmt w:val="bullet"/>
      <w:lvlText w:val=""/>
      <w:lvlJc w:val="left"/>
      <w:pPr>
        <w:ind w:left="720" w:hanging="360"/>
      </w:pPr>
      <w:rPr>
        <w:rFonts w:ascii="Symbol" w:hAnsi="Symbol" w:hint="default"/>
      </w:rPr>
    </w:lvl>
    <w:lvl w:ilvl="1" w:tplc="8E864B0C">
      <w:start w:val="1"/>
      <w:numFmt w:val="bullet"/>
      <w:lvlText w:val=""/>
      <w:lvlJc w:val="left"/>
      <w:pPr>
        <w:ind w:left="1287" w:hanging="360"/>
      </w:pPr>
      <w:rPr>
        <w:rFonts w:ascii="Symbol" w:hAnsi="Symbol" w:hint="default"/>
        <w:color w:val="auto"/>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4" w15:restartNumberingAfterBreak="0">
    <w:nsid w:val="42B1532D"/>
    <w:multiLevelType w:val="hybridMultilevel"/>
    <w:tmpl w:val="7A769AD6"/>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5" w15:restartNumberingAfterBreak="0">
    <w:nsid w:val="433E74B8"/>
    <w:multiLevelType w:val="hybridMultilevel"/>
    <w:tmpl w:val="C46842D2"/>
    <w:lvl w:ilvl="0" w:tplc="C456B938">
      <w:start w:val="1"/>
      <w:numFmt w:val="bullet"/>
      <w:lvlText w:val="·"/>
      <w:lvlJc w:val="left"/>
      <w:pPr>
        <w:ind w:left="720" w:hanging="360"/>
      </w:pPr>
      <w:rPr>
        <w:rFonts w:ascii="Symbol" w:hAnsi="Symbol" w:hint="default"/>
      </w:rPr>
    </w:lvl>
    <w:lvl w:ilvl="1" w:tplc="5002C6CA">
      <w:start w:val="1"/>
      <w:numFmt w:val="bullet"/>
      <w:lvlText w:val="o"/>
      <w:lvlJc w:val="left"/>
      <w:pPr>
        <w:ind w:left="1440" w:hanging="360"/>
      </w:pPr>
      <w:rPr>
        <w:rFonts w:ascii="Courier New" w:hAnsi="Courier New" w:hint="default"/>
      </w:rPr>
    </w:lvl>
    <w:lvl w:ilvl="2" w:tplc="E374842C">
      <w:start w:val="1"/>
      <w:numFmt w:val="bullet"/>
      <w:lvlText w:val=""/>
      <w:lvlJc w:val="left"/>
      <w:pPr>
        <w:ind w:left="2160" w:hanging="360"/>
      </w:pPr>
      <w:rPr>
        <w:rFonts w:ascii="Wingdings" w:hAnsi="Wingdings" w:hint="default"/>
      </w:rPr>
    </w:lvl>
    <w:lvl w:ilvl="3" w:tplc="F1889D3E">
      <w:start w:val="1"/>
      <w:numFmt w:val="bullet"/>
      <w:lvlText w:val=""/>
      <w:lvlJc w:val="left"/>
      <w:pPr>
        <w:ind w:left="2880" w:hanging="360"/>
      </w:pPr>
      <w:rPr>
        <w:rFonts w:ascii="Symbol" w:hAnsi="Symbol" w:hint="default"/>
      </w:rPr>
    </w:lvl>
    <w:lvl w:ilvl="4" w:tplc="F71CA90C">
      <w:start w:val="1"/>
      <w:numFmt w:val="bullet"/>
      <w:lvlText w:val="o"/>
      <w:lvlJc w:val="left"/>
      <w:pPr>
        <w:ind w:left="3600" w:hanging="360"/>
      </w:pPr>
      <w:rPr>
        <w:rFonts w:ascii="Courier New" w:hAnsi="Courier New" w:hint="default"/>
      </w:rPr>
    </w:lvl>
    <w:lvl w:ilvl="5" w:tplc="DAEC3304">
      <w:start w:val="1"/>
      <w:numFmt w:val="bullet"/>
      <w:lvlText w:val=""/>
      <w:lvlJc w:val="left"/>
      <w:pPr>
        <w:ind w:left="4320" w:hanging="360"/>
      </w:pPr>
      <w:rPr>
        <w:rFonts w:ascii="Wingdings" w:hAnsi="Wingdings" w:hint="default"/>
      </w:rPr>
    </w:lvl>
    <w:lvl w:ilvl="6" w:tplc="B0761C6C">
      <w:start w:val="1"/>
      <w:numFmt w:val="bullet"/>
      <w:lvlText w:val=""/>
      <w:lvlJc w:val="left"/>
      <w:pPr>
        <w:ind w:left="5040" w:hanging="360"/>
      </w:pPr>
      <w:rPr>
        <w:rFonts w:ascii="Symbol" w:hAnsi="Symbol" w:hint="default"/>
      </w:rPr>
    </w:lvl>
    <w:lvl w:ilvl="7" w:tplc="A49EB8C6">
      <w:start w:val="1"/>
      <w:numFmt w:val="bullet"/>
      <w:lvlText w:val="o"/>
      <w:lvlJc w:val="left"/>
      <w:pPr>
        <w:ind w:left="5760" w:hanging="360"/>
      </w:pPr>
      <w:rPr>
        <w:rFonts w:ascii="Courier New" w:hAnsi="Courier New" w:hint="default"/>
      </w:rPr>
    </w:lvl>
    <w:lvl w:ilvl="8" w:tplc="11565FE4">
      <w:start w:val="1"/>
      <w:numFmt w:val="bullet"/>
      <w:lvlText w:val=""/>
      <w:lvlJc w:val="left"/>
      <w:pPr>
        <w:ind w:left="6480" w:hanging="360"/>
      </w:pPr>
      <w:rPr>
        <w:rFonts w:ascii="Wingdings" w:hAnsi="Wingdings" w:hint="default"/>
      </w:rPr>
    </w:lvl>
  </w:abstractNum>
  <w:abstractNum w:abstractNumId="36" w15:restartNumberingAfterBreak="0">
    <w:nsid w:val="44F8155C"/>
    <w:multiLevelType w:val="hybridMultilevel"/>
    <w:tmpl w:val="44A4A9D8"/>
    <w:lvl w:ilvl="0" w:tplc="04090003">
      <w:start w:val="1"/>
      <w:numFmt w:val="bullet"/>
      <w:lvlText w:val="o"/>
      <w:lvlJc w:val="left"/>
      <w:pPr>
        <w:ind w:left="1440" w:hanging="360"/>
      </w:pPr>
      <w:rPr>
        <w:rFonts w:ascii="Courier New" w:hAnsi="Courier New" w:cs="Courier New" w:hint="default"/>
      </w:rPr>
    </w:lvl>
    <w:lvl w:ilvl="1" w:tplc="20000003">
      <w:start w:val="1"/>
      <w:numFmt w:val="bullet"/>
      <w:lvlText w:val="o"/>
      <w:lvlJc w:val="left"/>
      <w:pPr>
        <w:ind w:left="2160" w:hanging="360"/>
      </w:pPr>
      <w:rPr>
        <w:rFonts w:ascii="Courier New" w:hAnsi="Courier New" w:cs="Courier New" w:hint="default"/>
      </w:rPr>
    </w:lvl>
    <w:lvl w:ilvl="2" w:tplc="20000005" w:tentative="1">
      <w:start w:val="1"/>
      <w:numFmt w:val="bullet"/>
      <w:lvlText w:val=""/>
      <w:lvlJc w:val="left"/>
      <w:pPr>
        <w:ind w:left="2880" w:hanging="360"/>
      </w:pPr>
      <w:rPr>
        <w:rFonts w:ascii="Wingdings" w:hAnsi="Wingdings" w:hint="default"/>
      </w:rPr>
    </w:lvl>
    <w:lvl w:ilvl="3" w:tplc="20000001" w:tentative="1">
      <w:start w:val="1"/>
      <w:numFmt w:val="bullet"/>
      <w:lvlText w:val=""/>
      <w:lvlJc w:val="left"/>
      <w:pPr>
        <w:ind w:left="3600" w:hanging="360"/>
      </w:pPr>
      <w:rPr>
        <w:rFonts w:ascii="Symbol" w:hAnsi="Symbol" w:hint="default"/>
      </w:rPr>
    </w:lvl>
    <w:lvl w:ilvl="4" w:tplc="20000003" w:tentative="1">
      <w:start w:val="1"/>
      <w:numFmt w:val="bullet"/>
      <w:lvlText w:val="o"/>
      <w:lvlJc w:val="left"/>
      <w:pPr>
        <w:ind w:left="4320" w:hanging="360"/>
      </w:pPr>
      <w:rPr>
        <w:rFonts w:ascii="Courier New" w:hAnsi="Courier New" w:cs="Courier New" w:hint="default"/>
      </w:rPr>
    </w:lvl>
    <w:lvl w:ilvl="5" w:tplc="20000005" w:tentative="1">
      <w:start w:val="1"/>
      <w:numFmt w:val="bullet"/>
      <w:lvlText w:val=""/>
      <w:lvlJc w:val="left"/>
      <w:pPr>
        <w:ind w:left="5040" w:hanging="360"/>
      </w:pPr>
      <w:rPr>
        <w:rFonts w:ascii="Wingdings" w:hAnsi="Wingdings" w:hint="default"/>
      </w:rPr>
    </w:lvl>
    <w:lvl w:ilvl="6" w:tplc="20000001" w:tentative="1">
      <w:start w:val="1"/>
      <w:numFmt w:val="bullet"/>
      <w:lvlText w:val=""/>
      <w:lvlJc w:val="left"/>
      <w:pPr>
        <w:ind w:left="5760" w:hanging="360"/>
      </w:pPr>
      <w:rPr>
        <w:rFonts w:ascii="Symbol" w:hAnsi="Symbol" w:hint="default"/>
      </w:rPr>
    </w:lvl>
    <w:lvl w:ilvl="7" w:tplc="20000003" w:tentative="1">
      <w:start w:val="1"/>
      <w:numFmt w:val="bullet"/>
      <w:lvlText w:val="o"/>
      <w:lvlJc w:val="left"/>
      <w:pPr>
        <w:ind w:left="6480" w:hanging="360"/>
      </w:pPr>
      <w:rPr>
        <w:rFonts w:ascii="Courier New" w:hAnsi="Courier New" w:cs="Courier New" w:hint="default"/>
      </w:rPr>
    </w:lvl>
    <w:lvl w:ilvl="8" w:tplc="20000005" w:tentative="1">
      <w:start w:val="1"/>
      <w:numFmt w:val="bullet"/>
      <w:lvlText w:val=""/>
      <w:lvlJc w:val="left"/>
      <w:pPr>
        <w:ind w:left="7200" w:hanging="360"/>
      </w:pPr>
      <w:rPr>
        <w:rFonts w:ascii="Wingdings" w:hAnsi="Wingdings" w:hint="default"/>
      </w:rPr>
    </w:lvl>
  </w:abstractNum>
  <w:abstractNum w:abstractNumId="37" w15:restartNumberingAfterBreak="0">
    <w:nsid w:val="493D623B"/>
    <w:multiLevelType w:val="hybridMultilevel"/>
    <w:tmpl w:val="9D647D66"/>
    <w:lvl w:ilvl="0" w:tplc="8E864B0C">
      <w:start w:val="1"/>
      <w:numFmt w:val="bullet"/>
      <w:lvlText w:val=""/>
      <w:lvlJc w:val="left"/>
      <w:pPr>
        <w:ind w:left="644" w:hanging="360"/>
      </w:pPr>
      <w:rPr>
        <w:rFonts w:ascii="Symbol" w:hAnsi="Symbol" w:hint="default"/>
        <w:color w:val="auto"/>
      </w:rPr>
    </w:lvl>
    <w:lvl w:ilvl="1" w:tplc="080C0003">
      <w:start w:val="1"/>
      <w:numFmt w:val="bullet"/>
      <w:lvlText w:val="o"/>
      <w:lvlJc w:val="left"/>
      <w:pPr>
        <w:ind w:left="1364" w:hanging="360"/>
      </w:pPr>
      <w:rPr>
        <w:rFonts w:ascii="Courier New" w:hAnsi="Courier New" w:cs="Courier New" w:hint="default"/>
      </w:rPr>
    </w:lvl>
    <w:lvl w:ilvl="2" w:tplc="080C0005" w:tentative="1">
      <w:start w:val="1"/>
      <w:numFmt w:val="bullet"/>
      <w:lvlText w:val=""/>
      <w:lvlJc w:val="left"/>
      <w:pPr>
        <w:ind w:left="2084" w:hanging="360"/>
      </w:pPr>
      <w:rPr>
        <w:rFonts w:ascii="Wingdings" w:hAnsi="Wingdings" w:hint="default"/>
      </w:rPr>
    </w:lvl>
    <w:lvl w:ilvl="3" w:tplc="080C0001" w:tentative="1">
      <w:start w:val="1"/>
      <w:numFmt w:val="bullet"/>
      <w:lvlText w:val=""/>
      <w:lvlJc w:val="left"/>
      <w:pPr>
        <w:ind w:left="2804" w:hanging="360"/>
      </w:pPr>
      <w:rPr>
        <w:rFonts w:ascii="Symbol" w:hAnsi="Symbol" w:hint="default"/>
      </w:rPr>
    </w:lvl>
    <w:lvl w:ilvl="4" w:tplc="080C0003" w:tentative="1">
      <w:start w:val="1"/>
      <w:numFmt w:val="bullet"/>
      <w:lvlText w:val="o"/>
      <w:lvlJc w:val="left"/>
      <w:pPr>
        <w:ind w:left="3524" w:hanging="360"/>
      </w:pPr>
      <w:rPr>
        <w:rFonts w:ascii="Courier New" w:hAnsi="Courier New" w:cs="Courier New" w:hint="default"/>
      </w:rPr>
    </w:lvl>
    <w:lvl w:ilvl="5" w:tplc="080C0005" w:tentative="1">
      <w:start w:val="1"/>
      <w:numFmt w:val="bullet"/>
      <w:lvlText w:val=""/>
      <w:lvlJc w:val="left"/>
      <w:pPr>
        <w:ind w:left="4244" w:hanging="360"/>
      </w:pPr>
      <w:rPr>
        <w:rFonts w:ascii="Wingdings" w:hAnsi="Wingdings" w:hint="default"/>
      </w:rPr>
    </w:lvl>
    <w:lvl w:ilvl="6" w:tplc="080C0001" w:tentative="1">
      <w:start w:val="1"/>
      <w:numFmt w:val="bullet"/>
      <w:lvlText w:val=""/>
      <w:lvlJc w:val="left"/>
      <w:pPr>
        <w:ind w:left="4964" w:hanging="360"/>
      </w:pPr>
      <w:rPr>
        <w:rFonts w:ascii="Symbol" w:hAnsi="Symbol" w:hint="default"/>
      </w:rPr>
    </w:lvl>
    <w:lvl w:ilvl="7" w:tplc="080C0003" w:tentative="1">
      <w:start w:val="1"/>
      <w:numFmt w:val="bullet"/>
      <w:lvlText w:val="o"/>
      <w:lvlJc w:val="left"/>
      <w:pPr>
        <w:ind w:left="5684" w:hanging="360"/>
      </w:pPr>
      <w:rPr>
        <w:rFonts w:ascii="Courier New" w:hAnsi="Courier New" w:cs="Courier New" w:hint="default"/>
      </w:rPr>
    </w:lvl>
    <w:lvl w:ilvl="8" w:tplc="080C0005" w:tentative="1">
      <w:start w:val="1"/>
      <w:numFmt w:val="bullet"/>
      <w:lvlText w:val=""/>
      <w:lvlJc w:val="left"/>
      <w:pPr>
        <w:ind w:left="6404" w:hanging="360"/>
      </w:pPr>
      <w:rPr>
        <w:rFonts w:ascii="Wingdings" w:hAnsi="Wingdings" w:hint="default"/>
      </w:rPr>
    </w:lvl>
  </w:abstractNum>
  <w:abstractNum w:abstractNumId="38" w15:restartNumberingAfterBreak="0">
    <w:nsid w:val="4965751C"/>
    <w:multiLevelType w:val="hybridMultilevel"/>
    <w:tmpl w:val="7C94C464"/>
    <w:lvl w:ilvl="0" w:tplc="8E864B0C">
      <w:start w:val="1"/>
      <w:numFmt w:val="bullet"/>
      <w:lvlText w:val=""/>
      <w:lvlJc w:val="left"/>
      <w:pPr>
        <w:ind w:left="1287" w:hanging="360"/>
      </w:pPr>
      <w:rPr>
        <w:rFonts w:ascii="Symbol" w:hAnsi="Symbol" w:hint="default"/>
        <w:color w:val="auto"/>
        <w:sz w:val="28"/>
        <w:szCs w:val="28"/>
      </w:rPr>
    </w:lvl>
    <w:lvl w:ilvl="1" w:tplc="FFFFFFFF" w:tentative="1">
      <w:start w:val="1"/>
      <w:numFmt w:val="bullet"/>
      <w:lvlText w:val="o"/>
      <w:lvlJc w:val="left"/>
      <w:pPr>
        <w:ind w:left="2007"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39" w15:restartNumberingAfterBreak="0">
    <w:nsid w:val="4B9B456F"/>
    <w:multiLevelType w:val="hybridMultilevel"/>
    <w:tmpl w:val="CFD80D54"/>
    <w:lvl w:ilvl="0" w:tplc="8E864B0C">
      <w:start w:val="1"/>
      <w:numFmt w:val="bullet"/>
      <w:lvlText w:val=""/>
      <w:lvlJc w:val="left"/>
      <w:pPr>
        <w:ind w:left="720" w:hanging="360"/>
      </w:pPr>
      <w:rPr>
        <w:rFonts w:ascii="Symbol" w:hAnsi="Symbol" w:hint="default"/>
        <w:color w:val="auto"/>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40" w15:restartNumberingAfterBreak="0">
    <w:nsid w:val="4EA78741"/>
    <w:multiLevelType w:val="hybridMultilevel"/>
    <w:tmpl w:val="50320358"/>
    <w:lvl w:ilvl="0" w:tplc="B8A654EC">
      <w:start w:val="1"/>
      <w:numFmt w:val="bullet"/>
      <w:lvlText w:val="·"/>
      <w:lvlJc w:val="left"/>
      <w:pPr>
        <w:ind w:left="720" w:hanging="360"/>
      </w:pPr>
      <w:rPr>
        <w:rFonts w:ascii="Symbol" w:hAnsi="Symbol" w:hint="default"/>
      </w:rPr>
    </w:lvl>
    <w:lvl w:ilvl="1" w:tplc="77124DD2">
      <w:start w:val="1"/>
      <w:numFmt w:val="bullet"/>
      <w:lvlText w:val="o"/>
      <w:lvlJc w:val="left"/>
      <w:pPr>
        <w:ind w:left="1440" w:hanging="360"/>
      </w:pPr>
      <w:rPr>
        <w:rFonts w:ascii="Courier New" w:hAnsi="Courier New" w:hint="default"/>
      </w:rPr>
    </w:lvl>
    <w:lvl w:ilvl="2" w:tplc="D020FEDE">
      <w:start w:val="1"/>
      <w:numFmt w:val="bullet"/>
      <w:lvlText w:val=""/>
      <w:lvlJc w:val="left"/>
      <w:pPr>
        <w:ind w:left="2160" w:hanging="360"/>
      </w:pPr>
      <w:rPr>
        <w:rFonts w:ascii="Wingdings" w:hAnsi="Wingdings" w:hint="default"/>
      </w:rPr>
    </w:lvl>
    <w:lvl w:ilvl="3" w:tplc="25DE036C">
      <w:start w:val="1"/>
      <w:numFmt w:val="bullet"/>
      <w:lvlText w:val=""/>
      <w:lvlJc w:val="left"/>
      <w:pPr>
        <w:ind w:left="2880" w:hanging="360"/>
      </w:pPr>
      <w:rPr>
        <w:rFonts w:ascii="Symbol" w:hAnsi="Symbol" w:hint="default"/>
      </w:rPr>
    </w:lvl>
    <w:lvl w:ilvl="4" w:tplc="B7A6F246">
      <w:start w:val="1"/>
      <w:numFmt w:val="bullet"/>
      <w:lvlText w:val="o"/>
      <w:lvlJc w:val="left"/>
      <w:pPr>
        <w:ind w:left="3600" w:hanging="360"/>
      </w:pPr>
      <w:rPr>
        <w:rFonts w:ascii="Courier New" w:hAnsi="Courier New" w:hint="default"/>
      </w:rPr>
    </w:lvl>
    <w:lvl w:ilvl="5" w:tplc="EE40CB34">
      <w:start w:val="1"/>
      <w:numFmt w:val="bullet"/>
      <w:lvlText w:val=""/>
      <w:lvlJc w:val="left"/>
      <w:pPr>
        <w:ind w:left="4320" w:hanging="360"/>
      </w:pPr>
      <w:rPr>
        <w:rFonts w:ascii="Wingdings" w:hAnsi="Wingdings" w:hint="default"/>
      </w:rPr>
    </w:lvl>
    <w:lvl w:ilvl="6" w:tplc="2586CEB2">
      <w:start w:val="1"/>
      <w:numFmt w:val="bullet"/>
      <w:lvlText w:val=""/>
      <w:lvlJc w:val="left"/>
      <w:pPr>
        <w:ind w:left="5040" w:hanging="360"/>
      </w:pPr>
      <w:rPr>
        <w:rFonts w:ascii="Symbol" w:hAnsi="Symbol" w:hint="default"/>
      </w:rPr>
    </w:lvl>
    <w:lvl w:ilvl="7" w:tplc="FDF8D300">
      <w:start w:val="1"/>
      <w:numFmt w:val="bullet"/>
      <w:lvlText w:val="o"/>
      <w:lvlJc w:val="left"/>
      <w:pPr>
        <w:ind w:left="5760" w:hanging="360"/>
      </w:pPr>
      <w:rPr>
        <w:rFonts w:ascii="Courier New" w:hAnsi="Courier New" w:hint="default"/>
      </w:rPr>
    </w:lvl>
    <w:lvl w:ilvl="8" w:tplc="350A3DFC">
      <w:start w:val="1"/>
      <w:numFmt w:val="bullet"/>
      <w:lvlText w:val=""/>
      <w:lvlJc w:val="left"/>
      <w:pPr>
        <w:ind w:left="6480" w:hanging="360"/>
      </w:pPr>
      <w:rPr>
        <w:rFonts w:ascii="Wingdings" w:hAnsi="Wingdings" w:hint="default"/>
      </w:rPr>
    </w:lvl>
  </w:abstractNum>
  <w:abstractNum w:abstractNumId="41" w15:restartNumberingAfterBreak="0">
    <w:nsid w:val="56251800"/>
    <w:multiLevelType w:val="hybridMultilevel"/>
    <w:tmpl w:val="E53A926A"/>
    <w:lvl w:ilvl="0" w:tplc="8E864B0C">
      <w:start w:val="1"/>
      <w:numFmt w:val="bullet"/>
      <w:lvlText w:val=""/>
      <w:lvlJc w:val="left"/>
      <w:pPr>
        <w:ind w:left="644" w:hanging="360"/>
      </w:pPr>
      <w:rPr>
        <w:rFonts w:ascii="Symbol" w:hAnsi="Symbol" w:hint="default"/>
        <w:color w:val="auto"/>
      </w:rPr>
    </w:lvl>
    <w:lvl w:ilvl="1" w:tplc="080C0003" w:tentative="1">
      <w:start w:val="1"/>
      <w:numFmt w:val="bullet"/>
      <w:lvlText w:val="o"/>
      <w:lvlJc w:val="left"/>
      <w:pPr>
        <w:ind w:left="1364" w:hanging="360"/>
      </w:pPr>
      <w:rPr>
        <w:rFonts w:ascii="Courier New" w:hAnsi="Courier New" w:cs="Courier New" w:hint="default"/>
      </w:rPr>
    </w:lvl>
    <w:lvl w:ilvl="2" w:tplc="080C0005" w:tentative="1">
      <w:start w:val="1"/>
      <w:numFmt w:val="bullet"/>
      <w:lvlText w:val=""/>
      <w:lvlJc w:val="left"/>
      <w:pPr>
        <w:ind w:left="2084" w:hanging="360"/>
      </w:pPr>
      <w:rPr>
        <w:rFonts w:ascii="Wingdings" w:hAnsi="Wingdings" w:hint="default"/>
      </w:rPr>
    </w:lvl>
    <w:lvl w:ilvl="3" w:tplc="080C0001" w:tentative="1">
      <w:start w:val="1"/>
      <w:numFmt w:val="bullet"/>
      <w:lvlText w:val=""/>
      <w:lvlJc w:val="left"/>
      <w:pPr>
        <w:ind w:left="2804" w:hanging="360"/>
      </w:pPr>
      <w:rPr>
        <w:rFonts w:ascii="Symbol" w:hAnsi="Symbol" w:hint="default"/>
      </w:rPr>
    </w:lvl>
    <w:lvl w:ilvl="4" w:tplc="080C0003" w:tentative="1">
      <w:start w:val="1"/>
      <w:numFmt w:val="bullet"/>
      <w:lvlText w:val="o"/>
      <w:lvlJc w:val="left"/>
      <w:pPr>
        <w:ind w:left="3524" w:hanging="360"/>
      </w:pPr>
      <w:rPr>
        <w:rFonts w:ascii="Courier New" w:hAnsi="Courier New" w:cs="Courier New" w:hint="default"/>
      </w:rPr>
    </w:lvl>
    <w:lvl w:ilvl="5" w:tplc="080C0005" w:tentative="1">
      <w:start w:val="1"/>
      <w:numFmt w:val="bullet"/>
      <w:lvlText w:val=""/>
      <w:lvlJc w:val="left"/>
      <w:pPr>
        <w:ind w:left="4244" w:hanging="360"/>
      </w:pPr>
      <w:rPr>
        <w:rFonts w:ascii="Wingdings" w:hAnsi="Wingdings" w:hint="default"/>
      </w:rPr>
    </w:lvl>
    <w:lvl w:ilvl="6" w:tplc="080C0001" w:tentative="1">
      <w:start w:val="1"/>
      <w:numFmt w:val="bullet"/>
      <w:lvlText w:val=""/>
      <w:lvlJc w:val="left"/>
      <w:pPr>
        <w:ind w:left="4964" w:hanging="360"/>
      </w:pPr>
      <w:rPr>
        <w:rFonts w:ascii="Symbol" w:hAnsi="Symbol" w:hint="default"/>
      </w:rPr>
    </w:lvl>
    <w:lvl w:ilvl="7" w:tplc="080C0003" w:tentative="1">
      <w:start w:val="1"/>
      <w:numFmt w:val="bullet"/>
      <w:lvlText w:val="o"/>
      <w:lvlJc w:val="left"/>
      <w:pPr>
        <w:ind w:left="5684" w:hanging="360"/>
      </w:pPr>
      <w:rPr>
        <w:rFonts w:ascii="Courier New" w:hAnsi="Courier New" w:cs="Courier New" w:hint="default"/>
      </w:rPr>
    </w:lvl>
    <w:lvl w:ilvl="8" w:tplc="080C0005" w:tentative="1">
      <w:start w:val="1"/>
      <w:numFmt w:val="bullet"/>
      <w:lvlText w:val=""/>
      <w:lvlJc w:val="left"/>
      <w:pPr>
        <w:ind w:left="6404" w:hanging="360"/>
      </w:pPr>
      <w:rPr>
        <w:rFonts w:ascii="Wingdings" w:hAnsi="Wingdings" w:hint="default"/>
      </w:rPr>
    </w:lvl>
  </w:abstractNum>
  <w:abstractNum w:abstractNumId="42" w15:restartNumberingAfterBreak="0">
    <w:nsid w:val="56FB1590"/>
    <w:multiLevelType w:val="hybridMultilevel"/>
    <w:tmpl w:val="EB2EF05C"/>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43" w15:restartNumberingAfterBreak="0">
    <w:nsid w:val="572874BE"/>
    <w:multiLevelType w:val="multilevel"/>
    <w:tmpl w:val="F1ACD4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4" w15:restartNumberingAfterBreak="0">
    <w:nsid w:val="588D6A86"/>
    <w:multiLevelType w:val="hybridMultilevel"/>
    <w:tmpl w:val="B7FAAB60"/>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45" w15:restartNumberingAfterBreak="0">
    <w:nsid w:val="59317132"/>
    <w:multiLevelType w:val="hybridMultilevel"/>
    <w:tmpl w:val="C49AD26E"/>
    <w:lvl w:ilvl="0" w:tplc="8E864B0C">
      <w:start w:val="1"/>
      <w:numFmt w:val="bullet"/>
      <w:lvlText w:val=""/>
      <w:lvlJc w:val="left"/>
      <w:pPr>
        <w:ind w:left="644" w:hanging="360"/>
      </w:pPr>
      <w:rPr>
        <w:rFonts w:ascii="Symbol" w:hAnsi="Symbol" w:hint="default"/>
        <w:color w:val="auto"/>
      </w:rPr>
    </w:lvl>
    <w:lvl w:ilvl="1" w:tplc="080C0003" w:tentative="1">
      <w:start w:val="1"/>
      <w:numFmt w:val="bullet"/>
      <w:lvlText w:val="o"/>
      <w:lvlJc w:val="left"/>
      <w:pPr>
        <w:ind w:left="1364" w:hanging="360"/>
      </w:pPr>
      <w:rPr>
        <w:rFonts w:ascii="Courier New" w:hAnsi="Courier New" w:cs="Courier New" w:hint="default"/>
      </w:rPr>
    </w:lvl>
    <w:lvl w:ilvl="2" w:tplc="080C0005" w:tentative="1">
      <w:start w:val="1"/>
      <w:numFmt w:val="bullet"/>
      <w:lvlText w:val=""/>
      <w:lvlJc w:val="left"/>
      <w:pPr>
        <w:ind w:left="2084" w:hanging="360"/>
      </w:pPr>
      <w:rPr>
        <w:rFonts w:ascii="Wingdings" w:hAnsi="Wingdings" w:hint="default"/>
      </w:rPr>
    </w:lvl>
    <w:lvl w:ilvl="3" w:tplc="080C0001" w:tentative="1">
      <w:start w:val="1"/>
      <w:numFmt w:val="bullet"/>
      <w:lvlText w:val=""/>
      <w:lvlJc w:val="left"/>
      <w:pPr>
        <w:ind w:left="2804" w:hanging="360"/>
      </w:pPr>
      <w:rPr>
        <w:rFonts w:ascii="Symbol" w:hAnsi="Symbol" w:hint="default"/>
      </w:rPr>
    </w:lvl>
    <w:lvl w:ilvl="4" w:tplc="080C0003" w:tentative="1">
      <w:start w:val="1"/>
      <w:numFmt w:val="bullet"/>
      <w:lvlText w:val="o"/>
      <w:lvlJc w:val="left"/>
      <w:pPr>
        <w:ind w:left="3524" w:hanging="360"/>
      </w:pPr>
      <w:rPr>
        <w:rFonts w:ascii="Courier New" w:hAnsi="Courier New" w:cs="Courier New" w:hint="default"/>
      </w:rPr>
    </w:lvl>
    <w:lvl w:ilvl="5" w:tplc="080C0005" w:tentative="1">
      <w:start w:val="1"/>
      <w:numFmt w:val="bullet"/>
      <w:lvlText w:val=""/>
      <w:lvlJc w:val="left"/>
      <w:pPr>
        <w:ind w:left="4244" w:hanging="360"/>
      </w:pPr>
      <w:rPr>
        <w:rFonts w:ascii="Wingdings" w:hAnsi="Wingdings" w:hint="default"/>
      </w:rPr>
    </w:lvl>
    <w:lvl w:ilvl="6" w:tplc="080C0001" w:tentative="1">
      <w:start w:val="1"/>
      <w:numFmt w:val="bullet"/>
      <w:lvlText w:val=""/>
      <w:lvlJc w:val="left"/>
      <w:pPr>
        <w:ind w:left="4964" w:hanging="360"/>
      </w:pPr>
      <w:rPr>
        <w:rFonts w:ascii="Symbol" w:hAnsi="Symbol" w:hint="default"/>
      </w:rPr>
    </w:lvl>
    <w:lvl w:ilvl="7" w:tplc="080C0003" w:tentative="1">
      <w:start w:val="1"/>
      <w:numFmt w:val="bullet"/>
      <w:lvlText w:val="o"/>
      <w:lvlJc w:val="left"/>
      <w:pPr>
        <w:ind w:left="5684" w:hanging="360"/>
      </w:pPr>
      <w:rPr>
        <w:rFonts w:ascii="Courier New" w:hAnsi="Courier New" w:cs="Courier New" w:hint="default"/>
      </w:rPr>
    </w:lvl>
    <w:lvl w:ilvl="8" w:tplc="080C0005" w:tentative="1">
      <w:start w:val="1"/>
      <w:numFmt w:val="bullet"/>
      <w:lvlText w:val=""/>
      <w:lvlJc w:val="left"/>
      <w:pPr>
        <w:ind w:left="6404" w:hanging="360"/>
      </w:pPr>
      <w:rPr>
        <w:rFonts w:ascii="Wingdings" w:hAnsi="Wingdings" w:hint="default"/>
      </w:rPr>
    </w:lvl>
  </w:abstractNum>
  <w:abstractNum w:abstractNumId="46" w15:restartNumberingAfterBreak="0">
    <w:nsid w:val="5BE99A12"/>
    <w:multiLevelType w:val="hybridMultilevel"/>
    <w:tmpl w:val="DE90DD5A"/>
    <w:lvl w:ilvl="0" w:tplc="67DCFB12">
      <w:start w:val="1"/>
      <w:numFmt w:val="bullet"/>
      <w:lvlText w:val=""/>
      <w:lvlJc w:val="left"/>
      <w:pPr>
        <w:ind w:left="720" w:hanging="360"/>
      </w:pPr>
      <w:rPr>
        <w:rFonts w:ascii="Symbol" w:hAnsi="Symbol" w:hint="default"/>
      </w:rPr>
    </w:lvl>
    <w:lvl w:ilvl="1" w:tplc="AC7C95A6">
      <w:start w:val="1"/>
      <w:numFmt w:val="bullet"/>
      <w:lvlText w:val="o"/>
      <w:lvlJc w:val="left"/>
      <w:pPr>
        <w:ind w:left="1440" w:hanging="360"/>
      </w:pPr>
      <w:rPr>
        <w:rFonts w:ascii="Courier New" w:hAnsi="Courier New" w:hint="default"/>
      </w:rPr>
    </w:lvl>
    <w:lvl w:ilvl="2" w:tplc="758611F0">
      <w:start w:val="1"/>
      <w:numFmt w:val="bullet"/>
      <w:lvlText w:val=""/>
      <w:lvlJc w:val="left"/>
      <w:pPr>
        <w:ind w:left="2160" w:hanging="360"/>
      </w:pPr>
      <w:rPr>
        <w:rFonts w:ascii="Wingdings" w:hAnsi="Wingdings" w:hint="default"/>
      </w:rPr>
    </w:lvl>
    <w:lvl w:ilvl="3" w:tplc="956CDA4E">
      <w:start w:val="1"/>
      <w:numFmt w:val="bullet"/>
      <w:lvlText w:val=""/>
      <w:lvlJc w:val="left"/>
      <w:pPr>
        <w:ind w:left="2880" w:hanging="360"/>
      </w:pPr>
      <w:rPr>
        <w:rFonts w:ascii="Symbol" w:hAnsi="Symbol" w:hint="default"/>
      </w:rPr>
    </w:lvl>
    <w:lvl w:ilvl="4" w:tplc="8E9A2976">
      <w:start w:val="1"/>
      <w:numFmt w:val="bullet"/>
      <w:lvlText w:val="o"/>
      <w:lvlJc w:val="left"/>
      <w:pPr>
        <w:ind w:left="3600" w:hanging="360"/>
      </w:pPr>
      <w:rPr>
        <w:rFonts w:ascii="Courier New" w:hAnsi="Courier New" w:hint="default"/>
      </w:rPr>
    </w:lvl>
    <w:lvl w:ilvl="5" w:tplc="0F9C2606">
      <w:start w:val="1"/>
      <w:numFmt w:val="bullet"/>
      <w:lvlText w:val=""/>
      <w:lvlJc w:val="left"/>
      <w:pPr>
        <w:ind w:left="4320" w:hanging="360"/>
      </w:pPr>
      <w:rPr>
        <w:rFonts w:ascii="Wingdings" w:hAnsi="Wingdings" w:hint="default"/>
      </w:rPr>
    </w:lvl>
    <w:lvl w:ilvl="6" w:tplc="16C85F98">
      <w:start w:val="1"/>
      <w:numFmt w:val="bullet"/>
      <w:lvlText w:val=""/>
      <w:lvlJc w:val="left"/>
      <w:pPr>
        <w:ind w:left="5040" w:hanging="360"/>
      </w:pPr>
      <w:rPr>
        <w:rFonts w:ascii="Symbol" w:hAnsi="Symbol" w:hint="default"/>
      </w:rPr>
    </w:lvl>
    <w:lvl w:ilvl="7" w:tplc="D2C6AEF0">
      <w:start w:val="1"/>
      <w:numFmt w:val="bullet"/>
      <w:lvlText w:val="o"/>
      <w:lvlJc w:val="left"/>
      <w:pPr>
        <w:ind w:left="5760" w:hanging="360"/>
      </w:pPr>
      <w:rPr>
        <w:rFonts w:ascii="Courier New" w:hAnsi="Courier New" w:hint="default"/>
      </w:rPr>
    </w:lvl>
    <w:lvl w:ilvl="8" w:tplc="BA9EF1D6">
      <w:start w:val="1"/>
      <w:numFmt w:val="bullet"/>
      <w:lvlText w:val=""/>
      <w:lvlJc w:val="left"/>
      <w:pPr>
        <w:ind w:left="6480" w:hanging="360"/>
      </w:pPr>
      <w:rPr>
        <w:rFonts w:ascii="Wingdings" w:hAnsi="Wingdings" w:hint="default"/>
      </w:rPr>
    </w:lvl>
  </w:abstractNum>
  <w:abstractNum w:abstractNumId="47" w15:restartNumberingAfterBreak="0">
    <w:nsid w:val="5C713380"/>
    <w:multiLevelType w:val="hybridMultilevel"/>
    <w:tmpl w:val="50C61224"/>
    <w:lvl w:ilvl="0" w:tplc="8E864B0C">
      <w:start w:val="1"/>
      <w:numFmt w:val="bullet"/>
      <w:lvlText w:val=""/>
      <w:lvlJc w:val="left"/>
      <w:pPr>
        <w:ind w:left="1287" w:hanging="360"/>
      </w:pPr>
      <w:rPr>
        <w:rFonts w:ascii="Symbol" w:hAnsi="Symbol" w:hint="default"/>
        <w:color w:val="auto"/>
      </w:rPr>
    </w:lvl>
    <w:lvl w:ilvl="1" w:tplc="FFFFFFFF" w:tentative="1">
      <w:start w:val="1"/>
      <w:numFmt w:val="bullet"/>
      <w:lvlText w:val="o"/>
      <w:lvlJc w:val="left"/>
      <w:pPr>
        <w:ind w:left="2007"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48" w15:restartNumberingAfterBreak="0">
    <w:nsid w:val="5F173C66"/>
    <w:multiLevelType w:val="hybridMultilevel"/>
    <w:tmpl w:val="9E9AF702"/>
    <w:lvl w:ilvl="0" w:tplc="8E864B0C">
      <w:start w:val="1"/>
      <w:numFmt w:val="bullet"/>
      <w:lvlText w:val=""/>
      <w:lvlJc w:val="left"/>
      <w:pPr>
        <w:ind w:left="720" w:hanging="360"/>
      </w:pPr>
      <w:rPr>
        <w:rFonts w:ascii="Symbol" w:hAnsi="Symbol" w:hint="default"/>
        <w:color w:val="auto"/>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49" w15:restartNumberingAfterBreak="0">
    <w:nsid w:val="5F3A0E66"/>
    <w:multiLevelType w:val="hybridMultilevel"/>
    <w:tmpl w:val="FC62E9A8"/>
    <w:lvl w:ilvl="0" w:tplc="FFFFFFFF">
      <w:start w:val="1"/>
      <w:numFmt w:val="bullet"/>
      <w:lvlText w:val=""/>
      <w:lvlJc w:val="left"/>
      <w:pPr>
        <w:ind w:left="720" w:hanging="360"/>
      </w:pPr>
      <w:rPr>
        <w:rFonts w:ascii="Symbol" w:hAnsi="Symbol" w:hint="default"/>
      </w:rPr>
    </w:lvl>
    <w:lvl w:ilvl="1" w:tplc="8E864B0C">
      <w:start w:val="1"/>
      <w:numFmt w:val="bullet"/>
      <w:lvlText w:val=""/>
      <w:lvlJc w:val="left"/>
      <w:pPr>
        <w:ind w:left="1287" w:hanging="360"/>
      </w:pPr>
      <w:rPr>
        <w:rFonts w:ascii="Symbol" w:hAnsi="Symbol" w:hint="default"/>
        <w:color w:val="auto"/>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0" w15:restartNumberingAfterBreak="0">
    <w:nsid w:val="629127EF"/>
    <w:multiLevelType w:val="hybridMultilevel"/>
    <w:tmpl w:val="50E6D88A"/>
    <w:lvl w:ilvl="0" w:tplc="8E864B0C">
      <w:start w:val="1"/>
      <w:numFmt w:val="bullet"/>
      <w:lvlText w:val=""/>
      <w:lvlJc w:val="left"/>
      <w:pPr>
        <w:ind w:left="720" w:hanging="360"/>
      </w:pPr>
      <w:rPr>
        <w:rFonts w:ascii="Symbol" w:hAnsi="Symbol" w:hint="default"/>
        <w:color w:val="auto"/>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51" w15:restartNumberingAfterBreak="0">
    <w:nsid w:val="6380786C"/>
    <w:multiLevelType w:val="hybridMultilevel"/>
    <w:tmpl w:val="5D16AE9E"/>
    <w:lvl w:ilvl="0" w:tplc="7F229798">
      <w:start w:val="1"/>
      <w:numFmt w:val="bullet"/>
      <w:lvlText w:val=""/>
      <w:lvlJc w:val="left"/>
      <w:pPr>
        <w:ind w:left="720" w:hanging="360"/>
      </w:pPr>
      <w:rPr>
        <w:rFonts w:ascii="Symbol" w:hAnsi="Symbol" w:hint="default"/>
        <w:sz w:val="28"/>
        <w:szCs w:val="28"/>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52" w15:restartNumberingAfterBreak="0">
    <w:nsid w:val="6537323D"/>
    <w:multiLevelType w:val="hybridMultilevel"/>
    <w:tmpl w:val="3DDA6962"/>
    <w:lvl w:ilvl="0" w:tplc="20000001">
      <w:start w:val="1"/>
      <w:numFmt w:val="bullet"/>
      <w:lvlText w:val=""/>
      <w:lvlJc w:val="left"/>
      <w:pPr>
        <w:ind w:left="1287" w:hanging="360"/>
      </w:pPr>
      <w:rPr>
        <w:rFonts w:ascii="Symbol" w:hAnsi="Symbol" w:hint="default"/>
      </w:rPr>
    </w:lvl>
    <w:lvl w:ilvl="1" w:tplc="20000003" w:tentative="1">
      <w:start w:val="1"/>
      <w:numFmt w:val="bullet"/>
      <w:lvlText w:val="o"/>
      <w:lvlJc w:val="left"/>
      <w:pPr>
        <w:ind w:left="2007" w:hanging="360"/>
      </w:pPr>
      <w:rPr>
        <w:rFonts w:ascii="Courier New" w:hAnsi="Courier New" w:cs="Courier New" w:hint="default"/>
      </w:rPr>
    </w:lvl>
    <w:lvl w:ilvl="2" w:tplc="20000005" w:tentative="1">
      <w:start w:val="1"/>
      <w:numFmt w:val="bullet"/>
      <w:lvlText w:val=""/>
      <w:lvlJc w:val="left"/>
      <w:pPr>
        <w:ind w:left="2727" w:hanging="360"/>
      </w:pPr>
      <w:rPr>
        <w:rFonts w:ascii="Wingdings" w:hAnsi="Wingdings" w:hint="default"/>
      </w:rPr>
    </w:lvl>
    <w:lvl w:ilvl="3" w:tplc="20000001" w:tentative="1">
      <w:start w:val="1"/>
      <w:numFmt w:val="bullet"/>
      <w:lvlText w:val=""/>
      <w:lvlJc w:val="left"/>
      <w:pPr>
        <w:ind w:left="3447" w:hanging="360"/>
      </w:pPr>
      <w:rPr>
        <w:rFonts w:ascii="Symbol" w:hAnsi="Symbol" w:hint="default"/>
      </w:rPr>
    </w:lvl>
    <w:lvl w:ilvl="4" w:tplc="20000003" w:tentative="1">
      <w:start w:val="1"/>
      <w:numFmt w:val="bullet"/>
      <w:lvlText w:val="o"/>
      <w:lvlJc w:val="left"/>
      <w:pPr>
        <w:ind w:left="4167" w:hanging="360"/>
      </w:pPr>
      <w:rPr>
        <w:rFonts w:ascii="Courier New" w:hAnsi="Courier New" w:cs="Courier New" w:hint="default"/>
      </w:rPr>
    </w:lvl>
    <w:lvl w:ilvl="5" w:tplc="20000005" w:tentative="1">
      <w:start w:val="1"/>
      <w:numFmt w:val="bullet"/>
      <w:lvlText w:val=""/>
      <w:lvlJc w:val="left"/>
      <w:pPr>
        <w:ind w:left="4887" w:hanging="360"/>
      </w:pPr>
      <w:rPr>
        <w:rFonts w:ascii="Wingdings" w:hAnsi="Wingdings" w:hint="default"/>
      </w:rPr>
    </w:lvl>
    <w:lvl w:ilvl="6" w:tplc="20000001" w:tentative="1">
      <w:start w:val="1"/>
      <w:numFmt w:val="bullet"/>
      <w:lvlText w:val=""/>
      <w:lvlJc w:val="left"/>
      <w:pPr>
        <w:ind w:left="5607" w:hanging="360"/>
      </w:pPr>
      <w:rPr>
        <w:rFonts w:ascii="Symbol" w:hAnsi="Symbol" w:hint="default"/>
      </w:rPr>
    </w:lvl>
    <w:lvl w:ilvl="7" w:tplc="20000003" w:tentative="1">
      <w:start w:val="1"/>
      <w:numFmt w:val="bullet"/>
      <w:lvlText w:val="o"/>
      <w:lvlJc w:val="left"/>
      <w:pPr>
        <w:ind w:left="6327" w:hanging="360"/>
      </w:pPr>
      <w:rPr>
        <w:rFonts w:ascii="Courier New" w:hAnsi="Courier New" w:cs="Courier New" w:hint="default"/>
      </w:rPr>
    </w:lvl>
    <w:lvl w:ilvl="8" w:tplc="20000005" w:tentative="1">
      <w:start w:val="1"/>
      <w:numFmt w:val="bullet"/>
      <w:lvlText w:val=""/>
      <w:lvlJc w:val="left"/>
      <w:pPr>
        <w:ind w:left="7047" w:hanging="360"/>
      </w:pPr>
      <w:rPr>
        <w:rFonts w:ascii="Wingdings" w:hAnsi="Wingdings" w:hint="default"/>
      </w:rPr>
    </w:lvl>
  </w:abstractNum>
  <w:abstractNum w:abstractNumId="53" w15:restartNumberingAfterBreak="0">
    <w:nsid w:val="66580CD2"/>
    <w:multiLevelType w:val="hybridMultilevel"/>
    <w:tmpl w:val="9A7E4134"/>
    <w:lvl w:ilvl="0" w:tplc="8E864B0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4" w15:restartNumberingAfterBreak="0">
    <w:nsid w:val="68153425"/>
    <w:multiLevelType w:val="hybridMultilevel"/>
    <w:tmpl w:val="4596177C"/>
    <w:lvl w:ilvl="0" w:tplc="8E864B0C">
      <w:start w:val="1"/>
      <w:numFmt w:val="bullet"/>
      <w:lvlText w:val=""/>
      <w:lvlJc w:val="left"/>
      <w:pPr>
        <w:ind w:left="720" w:hanging="360"/>
      </w:pPr>
      <w:rPr>
        <w:rFonts w:ascii="Symbol" w:hAnsi="Symbol" w:hint="default"/>
        <w:color w:val="auto"/>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55" w15:restartNumberingAfterBreak="0">
    <w:nsid w:val="6919261B"/>
    <w:multiLevelType w:val="hybridMultilevel"/>
    <w:tmpl w:val="A676AB46"/>
    <w:lvl w:ilvl="0" w:tplc="8E864B0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6" w15:restartNumberingAfterBreak="0">
    <w:nsid w:val="69E014D1"/>
    <w:multiLevelType w:val="hybridMultilevel"/>
    <w:tmpl w:val="84DED000"/>
    <w:lvl w:ilvl="0" w:tplc="4D645226">
      <w:start w:val="1"/>
      <w:numFmt w:val="bullet"/>
      <w:lvlText w:val=""/>
      <w:lvlJc w:val="left"/>
      <w:pPr>
        <w:ind w:left="1070" w:hanging="360"/>
      </w:pPr>
      <w:rPr>
        <w:rFonts w:ascii="Symbol" w:hAnsi="Symbol" w:hint="default"/>
        <w:sz w:val="28"/>
        <w:szCs w:val="28"/>
      </w:rPr>
    </w:lvl>
    <w:lvl w:ilvl="1" w:tplc="04090003" w:tentative="1">
      <w:start w:val="1"/>
      <w:numFmt w:val="bullet"/>
      <w:lvlText w:val="o"/>
      <w:lvlJc w:val="left"/>
      <w:pPr>
        <w:ind w:left="1790" w:hanging="360"/>
      </w:pPr>
      <w:rPr>
        <w:rFonts w:ascii="Courier New" w:hAnsi="Courier New" w:cs="Courier New" w:hint="default"/>
      </w:rPr>
    </w:lvl>
    <w:lvl w:ilvl="2" w:tplc="04090005" w:tentative="1">
      <w:start w:val="1"/>
      <w:numFmt w:val="bullet"/>
      <w:lvlText w:val=""/>
      <w:lvlJc w:val="left"/>
      <w:pPr>
        <w:ind w:left="2510" w:hanging="360"/>
      </w:pPr>
      <w:rPr>
        <w:rFonts w:ascii="Wingdings" w:hAnsi="Wingdings" w:hint="default"/>
      </w:rPr>
    </w:lvl>
    <w:lvl w:ilvl="3" w:tplc="04090001" w:tentative="1">
      <w:start w:val="1"/>
      <w:numFmt w:val="bullet"/>
      <w:lvlText w:val=""/>
      <w:lvlJc w:val="left"/>
      <w:pPr>
        <w:ind w:left="3230" w:hanging="360"/>
      </w:pPr>
      <w:rPr>
        <w:rFonts w:ascii="Symbol" w:hAnsi="Symbol" w:hint="default"/>
      </w:rPr>
    </w:lvl>
    <w:lvl w:ilvl="4" w:tplc="04090003" w:tentative="1">
      <w:start w:val="1"/>
      <w:numFmt w:val="bullet"/>
      <w:lvlText w:val="o"/>
      <w:lvlJc w:val="left"/>
      <w:pPr>
        <w:ind w:left="3950" w:hanging="360"/>
      </w:pPr>
      <w:rPr>
        <w:rFonts w:ascii="Courier New" w:hAnsi="Courier New" w:cs="Courier New" w:hint="default"/>
      </w:rPr>
    </w:lvl>
    <w:lvl w:ilvl="5" w:tplc="04090005" w:tentative="1">
      <w:start w:val="1"/>
      <w:numFmt w:val="bullet"/>
      <w:lvlText w:val=""/>
      <w:lvlJc w:val="left"/>
      <w:pPr>
        <w:ind w:left="4670" w:hanging="360"/>
      </w:pPr>
      <w:rPr>
        <w:rFonts w:ascii="Wingdings" w:hAnsi="Wingdings" w:hint="default"/>
      </w:rPr>
    </w:lvl>
    <w:lvl w:ilvl="6" w:tplc="04090001" w:tentative="1">
      <w:start w:val="1"/>
      <w:numFmt w:val="bullet"/>
      <w:lvlText w:val=""/>
      <w:lvlJc w:val="left"/>
      <w:pPr>
        <w:ind w:left="5390" w:hanging="360"/>
      </w:pPr>
      <w:rPr>
        <w:rFonts w:ascii="Symbol" w:hAnsi="Symbol" w:hint="default"/>
      </w:rPr>
    </w:lvl>
    <w:lvl w:ilvl="7" w:tplc="04090003" w:tentative="1">
      <w:start w:val="1"/>
      <w:numFmt w:val="bullet"/>
      <w:lvlText w:val="o"/>
      <w:lvlJc w:val="left"/>
      <w:pPr>
        <w:ind w:left="6110" w:hanging="360"/>
      </w:pPr>
      <w:rPr>
        <w:rFonts w:ascii="Courier New" w:hAnsi="Courier New" w:cs="Courier New" w:hint="default"/>
      </w:rPr>
    </w:lvl>
    <w:lvl w:ilvl="8" w:tplc="04090005" w:tentative="1">
      <w:start w:val="1"/>
      <w:numFmt w:val="bullet"/>
      <w:lvlText w:val=""/>
      <w:lvlJc w:val="left"/>
      <w:pPr>
        <w:ind w:left="6830" w:hanging="360"/>
      </w:pPr>
      <w:rPr>
        <w:rFonts w:ascii="Wingdings" w:hAnsi="Wingdings" w:hint="default"/>
      </w:rPr>
    </w:lvl>
  </w:abstractNum>
  <w:abstractNum w:abstractNumId="57" w15:restartNumberingAfterBreak="0">
    <w:nsid w:val="6BA30A8B"/>
    <w:multiLevelType w:val="hybridMultilevel"/>
    <w:tmpl w:val="4F32AFDC"/>
    <w:lvl w:ilvl="0" w:tplc="2814F4AE">
      <w:start w:val="1"/>
      <w:numFmt w:val="bullet"/>
      <w:lvlText w:val=""/>
      <w:lvlJc w:val="left"/>
      <w:pPr>
        <w:ind w:left="720" w:hanging="360"/>
      </w:pPr>
      <w:rPr>
        <w:rFonts w:ascii="Symbol" w:hAnsi="Symbol" w:hint="default"/>
        <w:sz w:val="28"/>
        <w:szCs w:val="28"/>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58" w15:restartNumberingAfterBreak="0">
    <w:nsid w:val="6C721AEE"/>
    <w:multiLevelType w:val="hybridMultilevel"/>
    <w:tmpl w:val="56CE8B7A"/>
    <w:lvl w:ilvl="0" w:tplc="8E864B0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9" w15:restartNumberingAfterBreak="0">
    <w:nsid w:val="6D231F35"/>
    <w:multiLevelType w:val="hybridMultilevel"/>
    <w:tmpl w:val="B9C07B0C"/>
    <w:lvl w:ilvl="0" w:tplc="E4346086">
      <w:start w:val="1"/>
      <w:numFmt w:val="bullet"/>
      <w:lvlText w:val=""/>
      <w:lvlJc w:val="left"/>
      <w:pPr>
        <w:ind w:left="720" w:hanging="360"/>
      </w:pPr>
      <w:rPr>
        <w:rFonts w:ascii="Symbol" w:hAnsi="Symbol" w:hint="default"/>
        <w:sz w:val="28"/>
        <w:szCs w:val="28"/>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60" w15:restartNumberingAfterBreak="0">
    <w:nsid w:val="6D790D12"/>
    <w:multiLevelType w:val="hybridMultilevel"/>
    <w:tmpl w:val="A63CD1AA"/>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61" w15:restartNumberingAfterBreak="0">
    <w:nsid w:val="70DA3AF1"/>
    <w:multiLevelType w:val="hybridMultilevel"/>
    <w:tmpl w:val="B98CE7C0"/>
    <w:lvl w:ilvl="0" w:tplc="8E864B0C">
      <w:start w:val="1"/>
      <w:numFmt w:val="bullet"/>
      <w:lvlText w:val=""/>
      <w:lvlJc w:val="left"/>
      <w:pPr>
        <w:ind w:left="644" w:hanging="360"/>
      </w:pPr>
      <w:rPr>
        <w:rFonts w:ascii="Symbol" w:hAnsi="Symbol" w:hint="default"/>
        <w:color w:val="auto"/>
      </w:rPr>
    </w:lvl>
    <w:lvl w:ilvl="1" w:tplc="080C0003" w:tentative="1">
      <w:start w:val="1"/>
      <w:numFmt w:val="bullet"/>
      <w:lvlText w:val="o"/>
      <w:lvlJc w:val="left"/>
      <w:pPr>
        <w:ind w:left="1364" w:hanging="360"/>
      </w:pPr>
      <w:rPr>
        <w:rFonts w:ascii="Courier New" w:hAnsi="Courier New" w:cs="Courier New" w:hint="default"/>
      </w:rPr>
    </w:lvl>
    <w:lvl w:ilvl="2" w:tplc="080C0005" w:tentative="1">
      <w:start w:val="1"/>
      <w:numFmt w:val="bullet"/>
      <w:lvlText w:val=""/>
      <w:lvlJc w:val="left"/>
      <w:pPr>
        <w:ind w:left="2084" w:hanging="360"/>
      </w:pPr>
      <w:rPr>
        <w:rFonts w:ascii="Wingdings" w:hAnsi="Wingdings" w:hint="default"/>
      </w:rPr>
    </w:lvl>
    <w:lvl w:ilvl="3" w:tplc="080C0001" w:tentative="1">
      <w:start w:val="1"/>
      <w:numFmt w:val="bullet"/>
      <w:lvlText w:val=""/>
      <w:lvlJc w:val="left"/>
      <w:pPr>
        <w:ind w:left="2804" w:hanging="360"/>
      </w:pPr>
      <w:rPr>
        <w:rFonts w:ascii="Symbol" w:hAnsi="Symbol" w:hint="default"/>
      </w:rPr>
    </w:lvl>
    <w:lvl w:ilvl="4" w:tplc="080C0003" w:tentative="1">
      <w:start w:val="1"/>
      <w:numFmt w:val="bullet"/>
      <w:lvlText w:val="o"/>
      <w:lvlJc w:val="left"/>
      <w:pPr>
        <w:ind w:left="3524" w:hanging="360"/>
      </w:pPr>
      <w:rPr>
        <w:rFonts w:ascii="Courier New" w:hAnsi="Courier New" w:cs="Courier New" w:hint="default"/>
      </w:rPr>
    </w:lvl>
    <w:lvl w:ilvl="5" w:tplc="080C0005" w:tentative="1">
      <w:start w:val="1"/>
      <w:numFmt w:val="bullet"/>
      <w:lvlText w:val=""/>
      <w:lvlJc w:val="left"/>
      <w:pPr>
        <w:ind w:left="4244" w:hanging="360"/>
      </w:pPr>
      <w:rPr>
        <w:rFonts w:ascii="Wingdings" w:hAnsi="Wingdings" w:hint="default"/>
      </w:rPr>
    </w:lvl>
    <w:lvl w:ilvl="6" w:tplc="080C0001" w:tentative="1">
      <w:start w:val="1"/>
      <w:numFmt w:val="bullet"/>
      <w:lvlText w:val=""/>
      <w:lvlJc w:val="left"/>
      <w:pPr>
        <w:ind w:left="4964" w:hanging="360"/>
      </w:pPr>
      <w:rPr>
        <w:rFonts w:ascii="Symbol" w:hAnsi="Symbol" w:hint="default"/>
      </w:rPr>
    </w:lvl>
    <w:lvl w:ilvl="7" w:tplc="080C0003" w:tentative="1">
      <w:start w:val="1"/>
      <w:numFmt w:val="bullet"/>
      <w:lvlText w:val="o"/>
      <w:lvlJc w:val="left"/>
      <w:pPr>
        <w:ind w:left="5684" w:hanging="360"/>
      </w:pPr>
      <w:rPr>
        <w:rFonts w:ascii="Courier New" w:hAnsi="Courier New" w:cs="Courier New" w:hint="default"/>
      </w:rPr>
    </w:lvl>
    <w:lvl w:ilvl="8" w:tplc="080C0005" w:tentative="1">
      <w:start w:val="1"/>
      <w:numFmt w:val="bullet"/>
      <w:lvlText w:val=""/>
      <w:lvlJc w:val="left"/>
      <w:pPr>
        <w:ind w:left="6404" w:hanging="360"/>
      </w:pPr>
      <w:rPr>
        <w:rFonts w:ascii="Wingdings" w:hAnsi="Wingdings" w:hint="default"/>
      </w:rPr>
    </w:lvl>
  </w:abstractNum>
  <w:abstractNum w:abstractNumId="62" w15:restartNumberingAfterBreak="0">
    <w:nsid w:val="728101D1"/>
    <w:multiLevelType w:val="hybridMultilevel"/>
    <w:tmpl w:val="DBC84A22"/>
    <w:lvl w:ilvl="0" w:tplc="8E864B0C">
      <w:start w:val="1"/>
      <w:numFmt w:val="bullet"/>
      <w:lvlText w:val=""/>
      <w:lvlJc w:val="left"/>
      <w:pPr>
        <w:ind w:left="644" w:hanging="360"/>
      </w:pPr>
      <w:rPr>
        <w:rFonts w:ascii="Symbol" w:hAnsi="Symbol" w:hint="default"/>
        <w:color w:val="auto"/>
      </w:rPr>
    </w:lvl>
    <w:lvl w:ilvl="1" w:tplc="080C0003" w:tentative="1">
      <w:start w:val="1"/>
      <w:numFmt w:val="bullet"/>
      <w:lvlText w:val="o"/>
      <w:lvlJc w:val="left"/>
      <w:pPr>
        <w:ind w:left="1364" w:hanging="360"/>
      </w:pPr>
      <w:rPr>
        <w:rFonts w:ascii="Courier New" w:hAnsi="Courier New" w:cs="Courier New" w:hint="default"/>
      </w:rPr>
    </w:lvl>
    <w:lvl w:ilvl="2" w:tplc="080C0005" w:tentative="1">
      <w:start w:val="1"/>
      <w:numFmt w:val="bullet"/>
      <w:lvlText w:val=""/>
      <w:lvlJc w:val="left"/>
      <w:pPr>
        <w:ind w:left="2084" w:hanging="360"/>
      </w:pPr>
      <w:rPr>
        <w:rFonts w:ascii="Wingdings" w:hAnsi="Wingdings" w:hint="default"/>
      </w:rPr>
    </w:lvl>
    <w:lvl w:ilvl="3" w:tplc="080C0001" w:tentative="1">
      <w:start w:val="1"/>
      <w:numFmt w:val="bullet"/>
      <w:lvlText w:val=""/>
      <w:lvlJc w:val="left"/>
      <w:pPr>
        <w:ind w:left="2804" w:hanging="360"/>
      </w:pPr>
      <w:rPr>
        <w:rFonts w:ascii="Symbol" w:hAnsi="Symbol" w:hint="default"/>
      </w:rPr>
    </w:lvl>
    <w:lvl w:ilvl="4" w:tplc="080C0003" w:tentative="1">
      <w:start w:val="1"/>
      <w:numFmt w:val="bullet"/>
      <w:lvlText w:val="o"/>
      <w:lvlJc w:val="left"/>
      <w:pPr>
        <w:ind w:left="3524" w:hanging="360"/>
      </w:pPr>
      <w:rPr>
        <w:rFonts w:ascii="Courier New" w:hAnsi="Courier New" w:cs="Courier New" w:hint="default"/>
      </w:rPr>
    </w:lvl>
    <w:lvl w:ilvl="5" w:tplc="080C0005" w:tentative="1">
      <w:start w:val="1"/>
      <w:numFmt w:val="bullet"/>
      <w:lvlText w:val=""/>
      <w:lvlJc w:val="left"/>
      <w:pPr>
        <w:ind w:left="4244" w:hanging="360"/>
      </w:pPr>
      <w:rPr>
        <w:rFonts w:ascii="Wingdings" w:hAnsi="Wingdings" w:hint="default"/>
      </w:rPr>
    </w:lvl>
    <w:lvl w:ilvl="6" w:tplc="080C0001" w:tentative="1">
      <w:start w:val="1"/>
      <w:numFmt w:val="bullet"/>
      <w:lvlText w:val=""/>
      <w:lvlJc w:val="left"/>
      <w:pPr>
        <w:ind w:left="4964" w:hanging="360"/>
      </w:pPr>
      <w:rPr>
        <w:rFonts w:ascii="Symbol" w:hAnsi="Symbol" w:hint="default"/>
      </w:rPr>
    </w:lvl>
    <w:lvl w:ilvl="7" w:tplc="080C0003" w:tentative="1">
      <w:start w:val="1"/>
      <w:numFmt w:val="bullet"/>
      <w:lvlText w:val="o"/>
      <w:lvlJc w:val="left"/>
      <w:pPr>
        <w:ind w:left="5684" w:hanging="360"/>
      </w:pPr>
      <w:rPr>
        <w:rFonts w:ascii="Courier New" w:hAnsi="Courier New" w:cs="Courier New" w:hint="default"/>
      </w:rPr>
    </w:lvl>
    <w:lvl w:ilvl="8" w:tplc="080C0005" w:tentative="1">
      <w:start w:val="1"/>
      <w:numFmt w:val="bullet"/>
      <w:lvlText w:val=""/>
      <w:lvlJc w:val="left"/>
      <w:pPr>
        <w:ind w:left="6404" w:hanging="360"/>
      </w:pPr>
      <w:rPr>
        <w:rFonts w:ascii="Wingdings" w:hAnsi="Wingdings" w:hint="default"/>
      </w:rPr>
    </w:lvl>
  </w:abstractNum>
  <w:abstractNum w:abstractNumId="63" w15:restartNumberingAfterBreak="0">
    <w:nsid w:val="750D46D9"/>
    <w:multiLevelType w:val="hybridMultilevel"/>
    <w:tmpl w:val="C2DE561A"/>
    <w:lvl w:ilvl="0" w:tplc="8E864B0C">
      <w:start w:val="1"/>
      <w:numFmt w:val="bullet"/>
      <w:lvlText w:val=""/>
      <w:lvlJc w:val="left"/>
      <w:pPr>
        <w:ind w:left="1287" w:hanging="360"/>
      </w:pPr>
      <w:rPr>
        <w:rFonts w:ascii="Symbol" w:hAnsi="Symbol" w:hint="default"/>
        <w:color w:val="auto"/>
        <w:sz w:val="28"/>
        <w:szCs w:val="28"/>
      </w:rPr>
    </w:lvl>
    <w:lvl w:ilvl="1" w:tplc="FFFFFFFF" w:tentative="1">
      <w:start w:val="1"/>
      <w:numFmt w:val="bullet"/>
      <w:lvlText w:val="o"/>
      <w:lvlJc w:val="left"/>
      <w:pPr>
        <w:ind w:left="2007"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64" w15:restartNumberingAfterBreak="0">
    <w:nsid w:val="753127E0"/>
    <w:multiLevelType w:val="hybridMultilevel"/>
    <w:tmpl w:val="D4264962"/>
    <w:lvl w:ilvl="0" w:tplc="8E864B0C">
      <w:start w:val="1"/>
      <w:numFmt w:val="bullet"/>
      <w:lvlText w:val=""/>
      <w:lvlJc w:val="left"/>
      <w:pPr>
        <w:ind w:left="644" w:hanging="360"/>
      </w:pPr>
      <w:rPr>
        <w:rFonts w:ascii="Symbol" w:hAnsi="Symbol" w:hint="default"/>
        <w:color w:val="auto"/>
      </w:rPr>
    </w:lvl>
    <w:lvl w:ilvl="1" w:tplc="080C0003" w:tentative="1">
      <w:start w:val="1"/>
      <w:numFmt w:val="bullet"/>
      <w:lvlText w:val="o"/>
      <w:lvlJc w:val="left"/>
      <w:pPr>
        <w:ind w:left="1364" w:hanging="360"/>
      </w:pPr>
      <w:rPr>
        <w:rFonts w:ascii="Courier New" w:hAnsi="Courier New" w:cs="Courier New" w:hint="default"/>
      </w:rPr>
    </w:lvl>
    <w:lvl w:ilvl="2" w:tplc="080C0005" w:tentative="1">
      <w:start w:val="1"/>
      <w:numFmt w:val="bullet"/>
      <w:lvlText w:val=""/>
      <w:lvlJc w:val="left"/>
      <w:pPr>
        <w:ind w:left="2084" w:hanging="360"/>
      </w:pPr>
      <w:rPr>
        <w:rFonts w:ascii="Wingdings" w:hAnsi="Wingdings" w:hint="default"/>
      </w:rPr>
    </w:lvl>
    <w:lvl w:ilvl="3" w:tplc="080C0001" w:tentative="1">
      <w:start w:val="1"/>
      <w:numFmt w:val="bullet"/>
      <w:lvlText w:val=""/>
      <w:lvlJc w:val="left"/>
      <w:pPr>
        <w:ind w:left="2804" w:hanging="360"/>
      </w:pPr>
      <w:rPr>
        <w:rFonts w:ascii="Symbol" w:hAnsi="Symbol" w:hint="default"/>
      </w:rPr>
    </w:lvl>
    <w:lvl w:ilvl="4" w:tplc="080C0003" w:tentative="1">
      <w:start w:val="1"/>
      <w:numFmt w:val="bullet"/>
      <w:lvlText w:val="o"/>
      <w:lvlJc w:val="left"/>
      <w:pPr>
        <w:ind w:left="3524" w:hanging="360"/>
      </w:pPr>
      <w:rPr>
        <w:rFonts w:ascii="Courier New" w:hAnsi="Courier New" w:cs="Courier New" w:hint="default"/>
      </w:rPr>
    </w:lvl>
    <w:lvl w:ilvl="5" w:tplc="080C0005" w:tentative="1">
      <w:start w:val="1"/>
      <w:numFmt w:val="bullet"/>
      <w:lvlText w:val=""/>
      <w:lvlJc w:val="left"/>
      <w:pPr>
        <w:ind w:left="4244" w:hanging="360"/>
      </w:pPr>
      <w:rPr>
        <w:rFonts w:ascii="Wingdings" w:hAnsi="Wingdings" w:hint="default"/>
      </w:rPr>
    </w:lvl>
    <w:lvl w:ilvl="6" w:tplc="080C0001" w:tentative="1">
      <w:start w:val="1"/>
      <w:numFmt w:val="bullet"/>
      <w:lvlText w:val=""/>
      <w:lvlJc w:val="left"/>
      <w:pPr>
        <w:ind w:left="4964" w:hanging="360"/>
      </w:pPr>
      <w:rPr>
        <w:rFonts w:ascii="Symbol" w:hAnsi="Symbol" w:hint="default"/>
      </w:rPr>
    </w:lvl>
    <w:lvl w:ilvl="7" w:tplc="080C0003" w:tentative="1">
      <w:start w:val="1"/>
      <w:numFmt w:val="bullet"/>
      <w:lvlText w:val="o"/>
      <w:lvlJc w:val="left"/>
      <w:pPr>
        <w:ind w:left="5684" w:hanging="360"/>
      </w:pPr>
      <w:rPr>
        <w:rFonts w:ascii="Courier New" w:hAnsi="Courier New" w:cs="Courier New" w:hint="default"/>
      </w:rPr>
    </w:lvl>
    <w:lvl w:ilvl="8" w:tplc="080C0005" w:tentative="1">
      <w:start w:val="1"/>
      <w:numFmt w:val="bullet"/>
      <w:lvlText w:val=""/>
      <w:lvlJc w:val="left"/>
      <w:pPr>
        <w:ind w:left="6404" w:hanging="360"/>
      </w:pPr>
      <w:rPr>
        <w:rFonts w:ascii="Wingdings" w:hAnsi="Wingdings" w:hint="default"/>
      </w:rPr>
    </w:lvl>
  </w:abstractNum>
  <w:abstractNum w:abstractNumId="65" w15:restartNumberingAfterBreak="0">
    <w:nsid w:val="762E02D8"/>
    <w:multiLevelType w:val="hybridMultilevel"/>
    <w:tmpl w:val="DE2A7D2E"/>
    <w:lvl w:ilvl="0" w:tplc="8E864B0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6" w15:restartNumberingAfterBreak="0">
    <w:nsid w:val="767D7BDC"/>
    <w:multiLevelType w:val="hybridMultilevel"/>
    <w:tmpl w:val="193433BE"/>
    <w:lvl w:ilvl="0" w:tplc="89029AA0">
      <w:start w:val="1"/>
      <w:numFmt w:val="bullet"/>
      <w:lvlText w:val=""/>
      <w:lvlJc w:val="left"/>
      <w:pPr>
        <w:ind w:left="1995" w:hanging="360"/>
      </w:pPr>
      <w:rPr>
        <w:rFonts w:ascii="Symbol" w:hAnsi="Symbol" w:hint="default"/>
      </w:rPr>
    </w:lvl>
    <w:lvl w:ilvl="1" w:tplc="04090003" w:tentative="1">
      <w:start w:val="1"/>
      <w:numFmt w:val="bullet"/>
      <w:lvlText w:val="o"/>
      <w:lvlJc w:val="left"/>
      <w:pPr>
        <w:ind w:left="2715" w:hanging="360"/>
      </w:pPr>
      <w:rPr>
        <w:rFonts w:ascii="Courier New" w:hAnsi="Courier New" w:cs="Courier New" w:hint="default"/>
      </w:rPr>
    </w:lvl>
    <w:lvl w:ilvl="2" w:tplc="04090005" w:tentative="1">
      <w:start w:val="1"/>
      <w:numFmt w:val="bullet"/>
      <w:lvlText w:val=""/>
      <w:lvlJc w:val="left"/>
      <w:pPr>
        <w:ind w:left="3435" w:hanging="360"/>
      </w:pPr>
      <w:rPr>
        <w:rFonts w:ascii="Wingdings" w:hAnsi="Wingdings" w:hint="default"/>
      </w:rPr>
    </w:lvl>
    <w:lvl w:ilvl="3" w:tplc="04090001" w:tentative="1">
      <w:start w:val="1"/>
      <w:numFmt w:val="bullet"/>
      <w:lvlText w:val=""/>
      <w:lvlJc w:val="left"/>
      <w:pPr>
        <w:ind w:left="4155" w:hanging="360"/>
      </w:pPr>
      <w:rPr>
        <w:rFonts w:ascii="Symbol" w:hAnsi="Symbol" w:hint="default"/>
      </w:rPr>
    </w:lvl>
    <w:lvl w:ilvl="4" w:tplc="04090003" w:tentative="1">
      <w:start w:val="1"/>
      <w:numFmt w:val="bullet"/>
      <w:lvlText w:val="o"/>
      <w:lvlJc w:val="left"/>
      <w:pPr>
        <w:ind w:left="4875" w:hanging="360"/>
      </w:pPr>
      <w:rPr>
        <w:rFonts w:ascii="Courier New" w:hAnsi="Courier New" w:cs="Courier New" w:hint="default"/>
      </w:rPr>
    </w:lvl>
    <w:lvl w:ilvl="5" w:tplc="04090005" w:tentative="1">
      <w:start w:val="1"/>
      <w:numFmt w:val="bullet"/>
      <w:lvlText w:val=""/>
      <w:lvlJc w:val="left"/>
      <w:pPr>
        <w:ind w:left="5595" w:hanging="360"/>
      </w:pPr>
      <w:rPr>
        <w:rFonts w:ascii="Wingdings" w:hAnsi="Wingdings" w:hint="default"/>
      </w:rPr>
    </w:lvl>
    <w:lvl w:ilvl="6" w:tplc="04090001" w:tentative="1">
      <w:start w:val="1"/>
      <w:numFmt w:val="bullet"/>
      <w:lvlText w:val=""/>
      <w:lvlJc w:val="left"/>
      <w:pPr>
        <w:ind w:left="6315" w:hanging="360"/>
      </w:pPr>
      <w:rPr>
        <w:rFonts w:ascii="Symbol" w:hAnsi="Symbol" w:hint="default"/>
      </w:rPr>
    </w:lvl>
    <w:lvl w:ilvl="7" w:tplc="04090003" w:tentative="1">
      <w:start w:val="1"/>
      <w:numFmt w:val="bullet"/>
      <w:lvlText w:val="o"/>
      <w:lvlJc w:val="left"/>
      <w:pPr>
        <w:ind w:left="7035" w:hanging="360"/>
      </w:pPr>
      <w:rPr>
        <w:rFonts w:ascii="Courier New" w:hAnsi="Courier New" w:cs="Courier New" w:hint="default"/>
      </w:rPr>
    </w:lvl>
    <w:lvl w:ilvl="8" w:tplc="04090005" w:tentative="1">
      <w:start w:val="1"/>
      <w:numFmt w:val="bullet"/>
      <w:lvlText w:val=""/>
      <w:lvlJc w:val="left"/>
      <w:pPr>
        <w:ind w:left="7755" w:hanging="360"/>
      </w:pPr>
      <w:rPr>
        <w:rFonts w:ascii="Wingdings" w:hAnsi="Wingdings" w:hint="default"/>
      </w:rPr>
    </w:lvl>
  </w:abstractNum>
  <w:abstractNum w:abstractNumId="67" w15:restartNumberingAfterBreak="0">
    <w:nsid w:val="76FD2921"/>
    <w:multiLevelType w:val="singleLevel"/>
    <w:tmpl w:val="CF160B00"/>
    <w:lvl w:ilvl="0">
      <w:start w:val="1"/>
      <w:numFmt w:val="bullet"/>
      <w:lvlText w:val=""/>
      <w:lvlJc w:val="left"/>
      <w:pPr>
        <w:ind w:left="360" w:hanging="360"/>
      </w:pPr>
      <w:rPr>
        <w:rFonts w:ascii="Symbol" w:hAnsi="Symbol" w:hint="default"/>
        <w:sz w:val="28"/>
        <w:szCs w:val="28"/>
      </w:rPr>
    </w:lvl>
  </w:abstractNum>
  <w:abstractNum w:abstractNumId="68" w15:restartNumberingAfterBreak="0">
    <w:nsid w:val="77781515"/>
    <w:multiLevelType w:val="hybridMultilevel"/>
    <w:tmpl w:val="FC9EF52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9" w15:restartNumberingAfterBreak="0">
    <w:nsid w:val="793B1FC1"/>
    <w:multiLevelType w:val="hybridMultilevel"/>
    <w:tmpl w:val="DCD8FEBA"/>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70" w15:restartNumberingAfterBreak="0">
    <w:nsid w:val="794051F4"/>
    <w:multiLevelType w:val="hybridMultilevel"/>
    <w:tmpl w:val="92C2AB24"/>
    <w:lvl w:ilvl="0" w:tplc="0809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71" w15:restartNumberingAfterBreak="0">
    <w:nsid w:val="79FF7857"/>
    <w:multiLevelType w:val="hybridMultilevel"/>
    <w:tmpl w:val="65B08018"/>
    <w:lvl w:ilvl="0" w:tplc="8E864B0C">
      <w:start w:val="1"/>
      <w:numFmt w:val="bullet"/>
      <w:lvlText w:val=""/>
      <w:lvlJc w:val="left"/>
      <w:pPr>
        <w:ind w:left="1440" w:hanging="360"/>
      </w:pPr>
      <w:rPr>
        <w:rFonts w:ascii="Symbol" w:hAnsi="Symbol" w:hint="default"/>
        <w:color w:val="auto"/>
      </w:rPr>
    </w:lvl>
    <w:lvl w:ilvl="1" w:tplc="FFFFFFFF">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72" w15:restartNumberingAfterBreak="0">
    <w:nsid w:val="7BE301D6"/>
    <w:multiLevelType w:val="hybridMultilevel"/>
    <w:tmpl w:val="D5907C04"/>
    <w:lvl w:ilvl="0" w:tplc="8E864B0C">
      <w:start w:val="1"/>
      <w:numFmt w:val="bullet"/>
      <w:lvlText w:val=""/>
      <w:lvlJc w:val="left"/>
      <w:pPr>
        <w:ind w:left="1287" w:hanging="360"/>
      </w:pPr>
      <w:rPr>
        <w:rFonts w:ascii="Symbol" w:hAnsi="Symbol" w:hint="default"/>
        <w:color w:val="auto"/>
        <w:sz w:val="28"/>
        <w:szCs w:val="28"/>
      </w:rPr>
    </w:lvl>
    <w:lvl w:ilvl="1" w:tplc="FFFFFFFF" w:tentative="1">
      <w:start w:val="1"/>
      <w:numFmt w:val="bullet"/>
      <w:lvlText w:val="o"/>
      <w:lvlJc w:val="left"/>
      <w:pPr>
        <w:ind w:left="2007"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73" w15:restartNumberingAfterBreak="0">
    <w:nsid w:val="7CDA0ED7"/>
    <w:multiLevelType w:val="hybridMultilevel"/>
    <w:tmpl w:val="070A69FA"/>
    <w:lvl w:ilvl="0" w:tplc="8E864B0C">
      <w:start w:val="1"/>
      <w:numFmt w:val="bullet"/>
      <w:lvlText w:val=""/>
      <w:lvlJc w:val="left"/>
      <w:pPr>
        <w:ind w:left="720" w:hanging="360"/>
      </w:pPr>
      <w:rPr>
        <w:rFonts w:ascii="Symbol" w:hAnsi="Symbol" w:hint="default"/>
        <w:color w:val="auto"/>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74" w15:restartNumberingAfterBreak="0">
    <w:nsid w:val="7D05097F"/>
    <w:multiLevelType w:val="hybridMultilevel"/>
    <w:tmpl w:val="D820CBFA"/>
    <w:lvl w:ilvl="0" w:tplc="8E864B0C">
      <w:start w:val="1"/>
      <w:numFmt w:val="bullet"/>
      <w:lvlText w:val=""/>
      <w:lvlJc w:val="left"/>
      <w:pPr>
        <w:ind w:left="720" w:hanging="360"/>
      </w:pPr>
      <w:rPr>
        <w:rFonts w:ascii="Symbol" w:hAnsi="Symbol" w:hint="default"/>
        <w:color w:val="auto"/>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75" w15:restartNumberingAfterBreak="0">
    <w:nsid w:val="7FD605E5"/>
    <w:multiLevelType w:val="hybridMultilevel"/>
    <w:tmpl w:val="B030C0A0"/>
    <w:lvl w:ilvl="0" w:tplc="8E864B0C">
      <w:start w:val="1"/>
      <w:numFmt w:val="bullet"/>
      <w:lvlText w:val=""/>
      <w:lvlJc w:val="left"/>
      <w:pPr>
        <w:ind w:left="720" w:hanging="360"/>
      </w:pPr>
      <w:rPr>
        <w:rFonts w:ascii="Symbol" w:hAnsi="Symbol" w:hint="default"/>
        <w:color w:val="auto"/>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num w:numId="1">
    <w:abstractNumId w:val="46"/>
  </w:num>
  <w:num w:numId="2">
    <w:abstractNumId w:val="40"/>
  </w:num>
  <w:num w:numId="3">
    <w:abstractNumId w:val="3"/>
  </w:num>
  <w:num w:numId="4">
    <w:abstractNumId w:val="8"/>
  </w:num>
  <w:num w:numId="5">
    <w:abstractNumId w:val="2"/>
  </w:num>
  <w:num w:numId="6">
    <w:abstractNumId w:val="17"/>
  </w:num>
  <w:num w:numId="7">
    <w:abstractNumId w:val="0"/>
  </w:num>
  <w:num w:numId="8">
    <w:abstractNumId w:val="56"/>
  </w:num>
  <w:num w:numId="9">
    <w:abstractNumId w:val="66"/>
  </w:num>
  <w:num w:numId="10">
    <w:abstractNumId w:val="1"/>
    <w:lvlOverride w:ilvl="0">
      <w:lvl w:ilvl="0">
        <w:start w:val="1"/>
        <w:numFmt w:val="bullet"/>
        <w:lvlText w:val=""/>
        <w:legacy w:legacy="1" w:legacySpace="0" w:legacyIndent="283"/>
        <w:lvlJc w:val="left"/>
        <w:pPr>
          <w:ind w:left="567" w:hanging="283"/>
        </w:pPr>
        <w:rPr>
          <w:rFonts w:ascii="Symbol" w:hAnsi="Symbol" w:hint="default"/>
          <w:color w:val="auto"/>
          <w:sz w:val="28"/>
          <w:szCs w:val="28"/>
        </w:rPr>
      </w:lvl>
    </w:lvlOverride>
  </w:num>
  <w:num w:numId="11">
    <w:abstractNumId w:val="68"/>
  </w:num>
  <w:num w:numId="12">
    <w:abstractNumId w:val="1"/>
    <w:lvlOverride w:ilvl="0">
      <w:lvl w:ilvl="0">
        <w:start w:val="1"/>
        <w:numFmt w:val="bullet"/>
        <w:lvlText w:val=""/>
        <w:lvlJc w:val="left"/>
        <w:pPr>
          <w:ind w:left="720" w:hanging="360"/>
        </w:pPr>
        <w:rPr>
          <w:rFonts w:ascii="Symbol" w:hAnsi="Symbol" w:hint="default"/>
          <w:color w:val="auto"/>
          <w:sz w:val="28"/>
          <w:szCs w:val="28"/>
        </w:rPr>
      </w:lvl>
    </w:lvlOverride>
  </w:num>
  <w:num w:numId="13">
    <w:abstractNumId w:val="52"/>
  </w:num>
  <w:num w:numId="14">
    <w:abstractNumId w:val="69"/>
  </w:num>
  <w:num w:numId="15">
    <w:abstractNumId w:val="44"/>
  </w:num>
  <w:num w:numId="16">
    <w:abstractNumId w:val="26"/>
  </w:num>
  <w:num w:numId="17">
    <w:abstractNumId w:val="36"/>
  </w:num>
  <w:num w:numId="18">
    <w:abstractNumId w:val="19"/>
  </w:num>
  <w:num w:numId="19">
    <w:abstractNumId w:val="15"/>
  </w:num>
  <w:num w:numId="20">
    <w:abstractNumId w:val="67"/>
  </w:num>
  <w:num w:numId="21">
    <w:abstractNumId w:val="34"/>
  </w:num>
  <w:num w:numId="22">
    <w:abstractNumId w:val="70"/>
  </w:num>
  <w:num w:numId="23">
    <w:abstractNumId w:val="60"/>
  </w:num>
  <w:num w:numId="24">
    <w:abstractNumId w:val="57"/>
  </w:num>
  <w:num w:numId="25">
    <w:abstractNumId w:val="42"/>
  </w:num>
  <w:num w:numId="26">
    <w:abstractNumId w:val="35"/>
  </w:num>
  <w:num w:numId="27">
    <w:abstractNumId w:val="30"/>
  </w:num>
  <w:num w:numId="28">
    <w:abstractNumId w:val="7"/>
  </w:num>
  <w:num w:numId="29">
    <w:abstractNumId w:val="13"/>
  </w:num>
  <w:num w:numId="30">
    <w:abstractNumId w:val="43"/>
  </w:num>
  <w:num w:numId="31">
    <w:abstractNumId w:val="14"/>
  </w:num>
  <w:num w:numId="32">
    <w:abstractNumId w:val="21"/>
  </w:num>
  <w:num w:numId="33">
    <w:abstractNumId w:val="27"/>
  </w:num>
  <w:num w:numId="34">
    <w:abstractNumId w:val="23"/>
  </w:num>
  <w:num w:numId="35">
    <w:abstractNumId w:val="47"/>
  </w:num>
  <w:num w:numId="36">
    <w:abstractNumId w:val="62"/>
  </w:num>
  <w:num w:numId="37">
    <w:abstractNumId w:val="41"/>
  </w:num>
  <w:num w:numId="38">
    <w:abstractNumId w:val="10"/>
  </w:num>
  <w:num w:numId="39">
    <w:abstractNumId w:val="16"/>
  </w:num>
  <w:num w:numId="40">
    <w:abstractNumId w:val="63"/>
  </w:num>
  <w:num w:numId="41">
    <w:abstractNumId w:val="31"/>
  </w:num>
  <w:num w:numId="42">
    <w:abstractNumId w:val="72"/>
  </w:num>
  <w:num w:numId="43">
    <w:abstractNumId w:val="71"/>
  </w:num>
  <w:num w:numId="44">
    <w:abstractNumId w:val="29"/>
  </w:num>
  <w:num w:numId="45">
    <w:abstractNumId w:val="49"/>
  </w:num>
  <w:num w:numId="46">
    <w:abstractNumId w:val="4"/>
  </w:num>
  <w:num w:numId="47">
    <w:abstractNumId w:val="33"/>
  </w:num>
  <w:num w:numId="48">
    <w:abstractNumId w:val="38"/>
  </w:num>
  <w:num w:numId="49">
    <w:abstractNumId w:val="12"/>
  </w:num>
  <w:num w:numId="50">
    <w:abstractNumId w:val="59"/>
  </w:num>
  <w:num w:numId="51">
    <w:abstractNumId w:val="61"/>
  </w:num>
  <w:num w:numId="52">
    <w:abstractNumId w:val="24"/>
  </w:num>
  <w:num w:numId="53">
    <w:abstractNumId w:val="25"/>
  </w:num>
  <w:num w:numId="54">
    <w:abstractNumId w:val="65"/>
  </w:num>
  <w:num w:numId="55">
    <w:abstractNumId w:val="45"/>
  </w:num>
  <w:num w:numId="56">
    <w:abstractNumId w:val="1"/>
    <w:lvlOverride w:ilvl="0">
      <w:lvl w:ilvl="0">
        <w:start w:val="1"/>
        <w:numFmt w:val="bullet"/>
        <w:lvlText w:val=""/>
        <w:legacy w:legacy="1" w:legacySpace="0" w:legacyIndent="283"/>
        <w:lvlJc w:val="left"/>
        <w:pPr>
          <w:ind w:left="567" w:hanging="283"/>
        </w:pPr>
        <w:rPr>
          <w:rFonts w:ascii="Symbol" w:hAnsi="Symbol" w:hint="default"/>
          <w:color w:val="auto"/>
        </w:rPr>
      </w:lvl>
    </w:lvlOverride>
  </w:num>
  <w:num w:numId="57">
    <w:abstractNumId w:val="5"/>
  </w:num>
  <w:num w:numId="58">
    <w:abstractNumId w:val="55"/>
  </w:num>
  <w:num w:numId="59">
    <w:abstractNumId w:val="48"/>
  </w:num>
  <w:num w:numId="60">
    <w:abstractNumId w:val="73"/>
  </w:num>
  <w:num w:numId="61">
    <w:abstractNumId w:val="20"/>
  </w:num>
  <w:num w:numId="62">
    <w:abstractNumId w:val="39"/>
  </w:num>
  <w:num w:numId="63">
    <w:abstractNumId w:val="50"/>
  </w:num>
  <w:num w:numId="64">
    <w:abstractNumId w:val="74"/>
  </w:num>
  <w:num w:numId="65">
    <w:abstractNumId w:val="75"/>
  </w:num>
  <w:num w:numId="66">
    <w:abstractNumId w:val="11"/>
  </w:num>
  <w:num w:numId="67">
    <w:abstractNumId w:val="54"/>
  </w:num>
  <w:num w:numId="68">
    <w:abstractNumId w:val="6"/>
  </w:num>
  <w:num w:numId="69">
    <w:abstractNumId w:val="37"/>
  </w:num>
  <w:num w:numId="70">
    <w:abstractNumId w:val="9"/>
  </w:num>
  <w:num w:numId="71">
    <w:abstractNumId w:val="32"/>
  </w:num>
  <w:num w:numId="72">
    <w:abstractNumId w:val="51"/>
  </w:num>
  <w:num w:numId="73">
    <w:abstractNumId w:val="1"/>
    <w:lvlOverride w:ilvl="0">
      <w:lvl w:ilvl="0">
        <w:start w:val="1"/>
        <w:numFmt w:val="bullet"/>
        <w:lvlText w:val=""/>
        <w:legacy w:legacy="1" w:legacySpace="0" w:legacyIndent="283"/>
        <w:lvlJc w:val="left"/>
        <w:pPr>
          <w:ind w:left="567" w:hanging="283"/>
        </w:pPr>
        <w:rPr>
          <w:rFonts w:ascii="Symbol" w:hAnsi="Symbol" w:hint="default"/>
          <w:color w:val="auto"/>
          <w:sz w:val="28"/>
          <w:szCs w:val="28"/>
        </w:rPr>
      </w:lvl>
    </w:lvlOverride>
  </w:num>
  <w:num w:numId="74">
    <w:abstractNumId w:val="18"/>
  </w:num>
  <w:num w:numId="75">
    <w:abstractNumId w:val="64"/>
  </w:num>
  <w:num w:numId="76">
    <w:abstractNumId w:val="22"/>
  </w:num>
  <w:num w:numId="77">
    <w:abstractNumId w:val="28"/>
  </w:num>
  <w:num w:numId="78">
    <w:abstractNumId w:val="58"/>
  </w:num>
  <w:num w:numId="79">
    <w:abstractNumId w:val="53"/>
  </w:num>
  <w:numIdMacAtCleanup w:val="7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removePersonalInformation/>
  <w:proofState w:spelling="clean"/>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720"/>
  <w:hyphenationZone w:val="425"/>
  <w:characterSpacingControl w:val="doNotCompress"/>
  <w:hdrShapeDefaults>
    <o:shapedefaults v:ext="edit" spidmax="4097"/>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D7AC0"/>
    <w:rsid w:val="00000C98"/>
    <w:rsid w:val="000071E5"/>
    <w:rsid w:val="000076E0"/>
    <w:rsid w:val="00010A4D"/>
    <w:rsid w:val="00015A69"/>
    <w:rsid w:val="000260FC"/>
    <w:rsid w:val="00032280"/>
    <w:rsid w:val="000500FD"/>
    <w:rsid w:val="000501F7"/>
    <w:rsid w:val="00051FCE"/>
    <w:rsid w:val="00063DFF"/>
    <w:rsid w:val="000811AC"/>
    <w:rsid w:val="00081601"/>
    <w:rsid w:val="000913EE"/>
    <w:rsid w:val="000C141F"/>
    <w:rsid w:val="000D394D"/>
    <w:rsid w:val="000D519A"/>
    <w:rsid w:val="000D682C"/>
    <w:rsid w:val="000E5285"/>
    <w:rsid w:val="000E5D9B"/>
    <w:rsid w:val="000F4436"/>
    <w:rsid w:val="000F7F3B"/>
    <w:rsid w:val="00106A1F"/>
    <w:rsid w:val="00151443"/>
    <w:rsid w:val="001607A4"/>
    <w:rsid w:val="001766B2"/>
    <w:rsid w:val="001839D0"/>
    <w:rsid w:val="00190387"/>
    <w:rsid w:val="001C2923"/>
    <w:rsid w:val="001E391D"/>
    <w:rsid w:val="0022201A"/>
    <w:rsid w:val="0024312E"/>
    <w:rsid w:val="002517AA"/>
    <w:rsid w:val="002A5636"/>
    <w:rsid w:val="002B2158"/>
    <w:rsid w:val="002B7981"/>
    <w:rsid w:val="002C2466"/>
    <w:rsid w:val="002C3D09"/>
    <w:rsid w:val="002C487D"/>
    <w:rsid w:val="002E195C"/>
    <w:rsid w:val="002E6842"/>
    <w:rsid w:val="002E7950"/>
    <w:rsid w:val="00301618"/>
    <w:rsid w:val="00304B65"/>
    <w:rsid w:val="003066BE"/>
    <w:rsid w:val="003140C3"/>
    <w:rsid w:val="003165E1"/>
    <w:rsid w:val="0032087F"/>
    <w:rsid w:val="0032259F"/>
    <w:rsid w:val="003227CC"/>
    <w:rsid w:val="0033034C"/>
    <w:rsid w:val="00352985"/>
    <w:rsid w:val="0036058E"/>
    <w:rsid w:val="00392868"/>
    <w:rsid w:val="003A29C9"/>
    <w:rsid w:val="003D51E8"/>
    <w:rsid w:val="003E5844"/>
    <w:rsid w:val="003E6CFA"/>
    <w:rsid w:val="003F326D"/>
    <w:rsid w:val="003F77EB"/>
    <w:rsid w:val="003F79EF"/>
    <w:rsid w:val="00403871"/>
    <w:rsid w:val="0043191A"/>
    <w:rsid w:val="004501BC"/>
    <w:rsid w:val="00451477"/>
    <w:rsid w:val="004514D5"/>
    <w:rsid w:val="004917EB"/>
    <w:rsid w:val="00496049"/>
    <w:rsid w:val="004A5CD7"/>
    <w:rsid w:val="004A644E"/>
    <w:rsid w:val="004D5378"/>
    <w:rsid w:val="004D7515"/>
    <w:rsid w:val="004D7AC0"/>
    <w:rsid w:val="004F5C69"/>
    <w:rsid w:val="004F61FE"/>
    <w:rsid w:val="004F7B84"/>
    <w:rsid w:val="00500C18"/>
    <w:rsid w:val="00502563"/>
    <w:rsid w:val="00522F0E"/>
    <w:rsid w:val="00532089"/>
    <w:rsid w:val="00567A6B"/>
    <w:rsid w:val="00586B4B"/>
    <w:rsid w:val="0059127C"/>
    <w:rsid w:val="005A0BDA"/>
    <w:rsid w:val="005A73CB"/>
    <w:rsid w:val="005A7C61"/>
    <w:rsid w:val="005C75F4"/>
    <w:rsid w:val="005E1C18"/>
    <w:rsid w:val="005E7651"/>
    <w:rsid w:val="006017C9"/>
    <w:rsid w:val="00625CA3"/>
    <w:rsid w:val="006350A0"/>
    <w:rsid w:val="00641262"/>
    <w:rsid w:val="00643E70"/>
    <w:rsid w:val="00645234"/>
    <w:rsid w:val="006512A5"/>
    <w:rsid w:val="0065164C"/>
    <w:rsid w:val="00665C3B"/>
    <w:rsid w:val="006674F4"/>
    <w:rsid w:val="00693110"/>
    <w:rsid w:val="006A6B7D"/>
    <w:rsid w:val="006C64FD"/>
    <w:rsid w:val="006D2C8A"/>
    <w:rsid w:val="006D2D64"/>
    <w:rsid w:val="006E0E57"/>
    <w:rsid w:val="006E4FF4"/>
    <w:rsid w:val="00706B97"/>
    <w:rsid w:val="0072411A"/>
    <w:rsid w:val="007253CF"/>
    <w:rsid w:val="007268F9"/>
    <w:rsid w:val="00754027"/>
    <w:rsid w:val="00766B1A"/>
    <w:rsid w:val="007771E9"/>
    <w:rsid w:val="007A5701"/>
    <w:rsid w:val="007B2130"/>
    <w:rsid w:val="007C5E57"/>
    <w:rsid w:val="007D3393"/>
    <w:rsid w:val="007F05CC"/>
    <w:rsid w:val="007F5784"/>
    <w:rsid w:val="00804A03"/>
    <w:rsid w:val="008076DD"/>
    <w:rsid w:val="0084490B"/>
    <w:rsid w:val="00845F24"/>
    <w:rsid w:val="0084664A"/>
    <w:rsid w:val="008559FD"/>
    <w:rsid w:val="00866D51"/>
    <w:rsid w:val="00874E1E"/>
    <w:rsid w:val="0088219D"/>
    <w:rsid w:val="008A67AC"/>
    <w:rsid w:val="008B135F"/>
    <w:rsid w:val="008C045C"/>
    <w:rsid w:val="008C0FBC"/>
    <w:rsid w:val="008D6FD4"/>
    <w:rsid w:val="008E5568"/>
    <w:rsid w:val="00905676"/>
    <w:rsid w:val="00933AD7"/>
    <w:rsid w:val="00943234"/>
    <w:rsid w:val="00946578"/>
    <w:rsid w:val="00950F04"/>
    <w:rsid w:val="0095364A"/>
    <w:rsid w:val="0097524D"/>
    <w:rsid w:val="009833A8"/>
    <w:rsid w:val="009A0DB8"/>
    <w:rsid w:val="009A1E88"/>
    <w:rsid w:val="009D1DBF"/>
    <w:rsid w:val="009E5D9F"/>
    <w:rsid w:val="009F1ADE"/>
    <w:rsid w:val="00A20833"/>
    <w:rsid w:val="00A20E9D"/>
    <w:rsid w:val="00A272B2"/>
    <w:rsid w:val="00A35550"/>
    <w:rsid w:val="00A50553"/>
    <w:rsid w:val="00A95C8D"/>
    <w:rsid w:val="00AA0C5D"/>
    <w:rsid w:val="00AB4A06"/>
    <w:rsid w:val="00AB756C"/>
    <w:rsid w:val="00AD0E56"/>
    <w:rsid w:val="00AD5941"/>
    <w:rsid w:val="00B203DA"/>
    <w:rsid w:val="00B23563"/>
    <w:rsid w:val="00B333A7"/>
    <w:rsid w:val="00B366CF"/>
    <w:rsid w:val="00B37B80"/>
    <w:rsid w:val="00B518C9"/>
    <w:rsid w:val="00B7251D"/>
    <w:rsid w:val="00BE54B3"/>
    <w:rsid w:val="00BF2447"/>
    <w:rsid w:val="00BF4684"/>
    <w:rsid w:val="00C008B4"/>
    <w:rsid w:val="00C01B7C"/>
    <w:rsid w:val="00C155F0"/>
    <w:rsid w:val="00C17ABD"/>
    <w:rsid w:val="00C2316F"/>
    <w:rsid w:val="00C26C67"/>
    <w:rsid w:val="00C27850"/>
    <w:rsid w:val="00C5105F"/>
    <w:rsid w:val="00C8006A"/>
    <w:rsid w:val="00C821A5"/>
    <w:rsid w:val="00C909A9"/>
    <w:rsid w:val="00C90BBD"/>
    <w:rsid w:val="00C9279F"/>
    <w:rsid w:val="00CA1A03"/>
    <w:rsid w:val="00CA2A9C"/>
    <w:rsid w:val="00CA43C1"/>
    <w:rsid w:val="00CE45DE"/>
    <w:rsid w:val="00CE5A9C"/>
    <w:rsid w:val="00CF0825"/>
    <w:rsid w:val="00D00022"/>
    <w:rsid w:val="00D05F41"/>
    <w:rsid w:val="00D21989"/>
    <w:rsid w:val="00D21A06"/>
    <w:rsid w:val="00D24A71"/>
    <w:rsid w:val="00D25FEE"/>
    <w:rsid w:val="00D272F5"/>
    <w:rsid w:val="00D31DC8"/>
    <w:rsid w:val="00D43613"/>
    <w:rsid w:val="00D448D7"/>
    <w:rsid w:val="00D46990"/>
    <w:rsid w:val="00D477C1"/>
    <w:rsid w:val="00D56E10"/>
    <w:rsid w:val="00D577F9"/>
    <w:rsid w:val="00D64166"/>
    <w:rsid w:val="00D7076A"/>
    <w:rsid w:val="00D7470D"/>
    <w:rsid w:val="00D81F5E"/>
    <w:rsid w:val="00D921FE"/>
    <w:rsid w:val="00D92269"/>
    <w:rsid w:val="00D952EC"/>
    <w:rsid w:val="00D9731E"/>
    <w:rsid w:val="00DA0A41"/>
    <w:rsid w:val="00DB3038"/>
    <w:rsid w:val="00DC201B"/>
    <w:rsid w:val="00DD5BA1"/>
    <w:rsid w:val="00DE176A"/>
    <w:rsid w:val="00DF2949"/>
    <w:rsid w:val="00E00A6B"/>
    <w:rsid w:val="00E027D2"/>
    <w:rsid w:val="00E153E6"/>
    <w:rsid w:val="00E16DA0"/>
    <w:rsid w:val="00E1781A"/>
    <w:rsid w:val="00E218FC"/>
    <w:rsid w:val="00E47E45"/>
    <w:rsid w:val="00E6289E"/>
    <w:rsid w:val="00E77899"/>
    <w:rsid w:val="00E972BE"/>
    <w:rsid w:val="00EB538E"/>
    <w:rsid w:val="00EE639F"/>
    <w:rsid w:val="00EF3011"/>
    <w:rsid w:val="00F07E11"/>
    <w:rsid w:val="00F14209"/>
    <w:rsid w:val="00F55F11"/>
    <w:rsid w:val="00F67E99"/>
    <w:rsid w:val="00F73D98"/>
    <w:rsid w:val="00F83C17"/>
    <w:rsid w:val="00F86359"/>
    <w:rsid w:val="00F872A9"/>
    <w:rsid w:val="00F96D7F"/>
    <w:rsid w:val="00FA31E3"/>
    <w:rsid w:val="00FA68B4"/>
    <w:rsid w:val="00FC456F"/>
    <w:rsid w:val="00FD79B7"/>
    <w:rsid w:val="00FE017A"/>
    <w:rsid w:val="05633759"/>
    <w:rsid w:val="0A34466A"/>
    <w:rsid w:val="0AAF364E"/>
    <w:rsid w:val="0C9BC491"/>
    <w:rsid w:val="0CC71064"/>
    <w:rsid w:val="0F6F75CB"/>
    <w:rsid w:val="13A1BFD5"/>
    <w:rsid w:val="166A291B"/>
    <w:rsid w:val="18EFF16C"/>
    <w:rsid w:val="1A759C44"/>
    <w:rsid w:val="1E212288"/>
    <w:rsid w:val="23FABDEA"/>
    <w:rsid w:val="2415BBC1"/>
    <w:rsid w:val="298FBD58"/>
    <w:rsid w:val="363CC168"/>
    <w:rsid w:val="395212DF"/>
    <w:rsid w:val="395D5455"/>
    <w:rsid w:val="3A238B25"/>
    <w:rsid w:val="3E08AAC4"/>
    <w:rsid w:val="3E736B31"/>
    <w:rsid w:val="3F818426"/>
    <w:rsid w:val="4531BA1A"/>
    <w:rsid w:val="46BDB82F"/>
    <w:rsid w:val="4D396D5F"/>
    <w:rsid w:val="4D6219E9"/>
    <w:rsid w:val="5D20E025"/>
    <w:rsid w:val="5FE02689"/>
    <w:rsid w:val="657B25EA"/>
    <w:rsid w:val="67AD9435"/>
    <w:rsid w:val="7022F566"/>
    <w:rsid w:val="75F604F7"/>
    <w:rsid w:val="76A5B187"/>
    <w:rsid w:val="76EF4BBB"/>
    <w:rsid w:val="7814D22F"/>
    <w:rsid w:val="7A2C65E9"/>
    <w:rsid w:val="7A580143"/>
    <w:rsid w:val="7D055D0C"/>
    <w:rsid w:val="7D597C0B"/>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4:docId w14:val="4982DD4D"/>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pl-PL"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qFormat="1"/>
    <w:lsdException w:name="annotation text" w:semiHidden="1" w:unhideWhenUsed="1"/>
    <w:lsdException w:name="header" w:semiHidden="1" w:uiPriority="0" w:unhideWhenUsed="1" w:qFormat="1"/>
    <w:lsdException w:name="footer" w:semiHidden="1" w:uiPriority="0"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D7AC0"/>
    <w:pPr>
      <w:spacing w:after="0" w:line="288" w:lineRule="auto"/>
      <w:jc w:val="both"/>
    </w:pPr>
    <w:rPr>
      <w:rFonts w:ascii="Times New Roman" w:eastAsia="Times New Roman" w:hAnsi="Times New Roman" w:cs="Times New Roman"/>
    </w:rPr>
  </w:style>
  <w:style w:type="paragraph" w:styleId="Heading1">
    <w:name w:val="heading 1"/>
    <w:basedOn w:val="Normal"/>
    <w:next w:val="Normal"/>
    <w:link w:val="Heading1Char"/>
    <w:qFormat/>
    <w:rsid w:val="004D7AC0"/>
    <w:pPr>
      <w:numPr>
        <w:numId w:val="7"/>
      </w:numPr>
      <w:ind w:left="567" w:hanging="567"/>
      <w:outlineLvl w:val="0"/>
    </w:pPr>
    <w:rPr>
      <w:kern w:val="28"/>
    </w:rPr>
  </w:style>
  <w:style w:type="paragraph" w:styleId="Heading2">
    <w:name w:val="heading 2"/>
    <w:basedOn w:val="Normal"/>
    <w:next w:val="Normal"/>
    <w:link w:val="Heading2Char"/>
    <w:qFormat/>
    <w:rsid w:val="004D7AC0"/>
    <w:pPr>
      <w:numPr>
        <w:ilvl w:val="1"/>
        <w:numId w:val="7"/>
      </w:numPr>
      <w:ind w:left="567" w:hanging="567"/>
      <w:outlineLvl w:val="1"/>
    </w:pPr>
  </w:style>
  <w:style w:type="paragraph" w:styleId="Heading3">
    <w:name w:val="heading 3"/>
    <w:basedOn w:val="Normal"/>
    <w:next w:val="Normal"/>
    <w:link w:val="Heading3Char"/>
    <w:qFormat/>
    <w:rsid w:val="004D7AC0"/>
    <w:pPr>
      <w:numPr>
        <w:ilvl w:val="2"/>
        <w:numId w:val="7"/>
      </w:numPr>
      <w:ind w:left="567" w:hanging="567"/>
      <w:outlineLvl w:val="2"/>
    </w:pPr>
  </w:style>
  <w:style w:type="paragraph" w:styleId="Heading4">
    <w:name w:val="heading 4"/>
    <w:basedOn w:val="Normal"/>
    <w:next w:val="Normal"/>
    <w:link w:val="Heading4Char"/>
    <w:qFormat/>
    <w:rsid w:val="004D7AC0"/>
    <w:pPr>
      <w:numPr>
        <w:ilvl w:val="3"/>
        <w:numId w:val="7"/>
      </w:numPr>
      <w:ind w:left="567" w:hanging="567"/>
      <w:outlineLvl w:val="3"/>
    </w:pPr>
  </w:style>
  <w:style w:type="paragraph" w:styleId="Heading5">
    <w:name w:val="heading 5"/>
    <w:basedOn w:val="Normal"/>
    <w:next w:val="Normal"/>
    <w:link w:val="Heading5Char"/>
    <w:qFormat/>
    <w:rsid w:val="004D7AC0"/>
    <w:pPr>
      <w:numPr>
        <w:ilvl w:val="4"/>
        <w:numId w:val="7"/>
      </w:numPr>
      <w:ind w:left="567" w:hanging="567"/>
      <w:outlineLvl w:val="4"/>
    </w:pPr>
  </w:style>
  <w:style w:type="paragraph" w:styleId="Heading6">
    <w:name w:val="heading 6"/>
    <w:basedOn w:val="Normal"/>
    <w:next w:val="Normal"/>
    <w:link w:val="Heading6Char"/>
    <w:qFormat/>
    <w:rsid w:val="004D7AC0"/>
    <w:pPr>
      <w:numPr>
        <w:ilvl w:val="5"/>
        <w:numId w:val="7"/>
      </w:numPr>
      <w:ind w:left="567" w:hanging="567"/>
      <w:outlineLvl w:val="5"/>
    </w:pPr>
  </w:style>
  <w:style w:type="paragraph" w:styleId="Heading7">
    <w:name w:val="heading 7"/>
    <w:basedOn w:val="Normal"/>
    <w:next w:val="Normal"/>
    <w:link w:val="Heading7Char"/>
    <w:qFormat/>
    <w:rsid w:val="004D7AC0"/>
    <w:pPr>
      <w:numPr>
        <w:ilvl w:val="6"/>
        <w:numId w:val="7"/>
      </w:numPr>
      <w:ind w:left="567" w:hanging="567"/>
      <w:outlineLvl w:val="6"/>
    </w:pPr>
  </w:style>
  <w:style w:type="paragraph" w:styleId="Heading8">
    <w:name w:val="heading 8"/>
    <w:basedOn w:val="Normal"/>
    <w:next w:val="Normal"/>
    <w:link w:val="Heading8Char"/>
    <w:qFormat/>
    <w:rsid w:val="004D7AC0"/>
    <w:pPr>
      <w:numPr>
        <w:ilvl w:val="7"/>
        <w:numId w:val="7"/>
      </w:numPr>
      <w:ind w:left="567" w:hanging="567"/>
      <w:outlineLvl w:val="7"/>
    </w:pPr>
  </w:style>
  <w:style w:type="paragraph" w:styleId="Heading9">
    <w:name w:val="heading 9"/>
    <w:basedOn w:val="Normal"/>
    <w:next w:val="Normal"/>
    <w:link w:val="Heading9Char"/>
    <w:qFormat/>
    <w:rsid w:val="004D7AC0"/>
    <w:pPr>
      <w:numPr>
        <w:ilvl w:val="8"/>
        <w:numId w:val="7"/>
      </w:numPr>
      <w:ind w:left="567" w:hanging="567"/>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4D7AC0"/>
    <w:rPr>
      <w:rFonts w:ascii="Times New Roman" w:eastAsia="Times New Roman" w:hAnsi="Times New Roman" w:cs="Times New Roman"/>
      <w:kern w:val="28"/>
    </w:rPr>
  </w:style>
  <w:style w:type="character" w:customStyle="1" w:styleId="Heading2Char">
    <w:name w:val="Heading 2 Char"/>
    <w:basedOn w:val="DefaultParagraphFont"/>
    <w:link w:val="Heading2"/>
    <w:rsid w:val="004D7AC0"/>
    <w:rPr>
      <w:rFonts w:ascii="Times New Roman" w:eastAsia="Times New Roman" w:hAnsi="Times New Roman" w:cs="Times New Roman"/>
    </w:rPr>
  </w:style>
  <w:style w:type="character" w:customStyle="1" w:styleId="Heading3Char">
    <w:name w:val="Heading 3 Char"/>
    <w:basedOn w:val="DefaultParagraphFont"/>
    <w:link w:val="Heading3"/>
    <w:rsid w:val="004D7AC0"/>
    <w:rPr>
      <w:rFonts w:ascii="Times New Roman" w:eastAsia="Times New Roman" w:hAnsi="Times New Roman" w:cs="Times New Roman"/>
    </w:rPr>
  </w:style>
  <w:style w:type="character" w:customStyle="1" w:styleId="Heading4Char">
    <w:name w:val="Heading 4 Char"/>
    <w:basedOn w:val="DefaultParagraphFont"/>
    <w:link w:val="Heading4"/>
    <w:rsid w:val="004D7AC0"/>
    <w:rPr>
      <w:rFonts w:ascii="Times New Roman" w:eastAsia="Times New Roman" w:hAnsi="Times New Roman" w:cs="Times New Roman"/>
    </w:rPr>
  </w:style>
  <w:style w:type="character" w:customStyle="1" w:styleId="Heading5Char">
    <w:name w:val="Heading 5 Char"/>
    <w:basedOn w:val="DefaultParagraphFont"/>
    <w:link w:val="Heading5"/>
    <w:rsid w:val="004D7AC0"/>
    <w:rPr>
      <w:rFonts w:ascii="Times New Roman" w:eastAsia="Times New Roman" w:hAnsi="Times New Roman" w:cs="Times New Roman"/>
    </w:rPr>
  </w:style>
  <w:style w:type="character" w:customStyle="1" w:styleId="Heading6Char">
    <w:name w:val="Heading 6 Char"/>
    <w:basedOn w:val="DefaultParagraphFont"/>
    <w:link w:val="Heading6"/>
    <w:rsid w:val="004D7AC0"/>
    <w:rPr>
      <w:rFonts w:ascii="Times New Roman" w:eastAsia="Times New Roman" w:hAnsi="Times New Roman" w:cs="Times New Roman"/>
    </w:rPr>
  </w:style>
  <w:style w:type="character" w:customStyle="1" w:styleId="Heading7Char">
    <w:name w:val="Heading 7 Char"/>
    <w:basedOn w:val="DefaultParagraphFont"/>
    <w:link w:val="Heading7"/>
    <w:rsid w:val="004D7AC0"/>
    <w:rPr>
      <w:rFonts w:ascii="Times New Roman" w:eastAsia="Times New Roman" w:hAnsi="Times New Roman" w:cs="Times New Roman"/>
    </w:rPr>
  </w:style>
  <w:style w:type="character" w:customStyle="1" w:styleId="Heading8Char">
    <w:name w:val="Heading 8 Char"/>
    <w:basedOn w:val="DefaultParagraphFont"/>
    <w:link w:val="Heading8"/>
    <w:rsid w:val="004D7AC0"/>
    <w:rPr>
      <w:rFonts w:ascii="Times New Roman" w:eastAsia="Times New Roman" w:hAnsi="Times New Roman" w:cs="Times New Roman"/>
    </w:rPr>
  </w:style>
  <w:style w:type="character" w:customStyle="1" w:styleId="Heading9Char">
    <w:name w:val="Heading 9 Char"/>
    <w:basedOn w:val="DefaultParagraphFont"/>
    <w:link w:val="Heading9"/>
    <w:rsid w:val="004D7AC0"/>
    <w:rPr>
      <w:rFonts w:ascii="Times New Roman" w:eastAsia="Times New Roman" w:hAnsi="Times New Roman" w:cs="Times New Roman"/>
    </w:rPr>
  </w:style>
  <w:style w:type="paragraph" w:styleId="Footer">
    <w:name w:val="footer"/>
    <w:basedOn w:val="Normal"/>
    <w:link w:val="FooterChar"/>
    <w:qFormat/>
    <w:rsid w:val="004D7AC0"/>
  </w:style>
  <w:style w:type="character" w:customStyle="1" w:styleId="FooterChar">
    <w:name w:val="Footer Char"/>
    <w:basedOn w:val="DefaultParagraphFont"/>
    <w:link w:val="Footer"/>
    <w:rsid w:val="004D7AC0"/>
    <w:rPr>
      <w:rFonts w:ascii="Times New Roman" w:eastAsia="Times New Roman" w:hAnsi="Times New Roman" w:cs="Times New Roman"/>
    </w:rPr>
  </w:style>
  <w:style w:type="paragraph" w:styleId="FootnoteText">
    <w:name w:val="footnote text"/>
    <w:basedOn w:val="Normal"/>
    <w:link w:val="FootnoteTextChar"/>
    <w:qFormat/>
    <w:rsid w:val="004D7AC0"/>
    <w:pPr>
      <w:keepLines/>
      <w:spacing w:after="60" w:line="240" w:lineRule="auto"/>
      <w:ind w:left="567" w:hanging="567"/>
    </w:pPr>
    <w:rPr>
      <w:sz w:val="16"/>
    </w:rPr>
  </w:style>
  <w:style w:type="character" w:customStyle="1" w:styleId="FootnoteTextChar">
    <w:name w:val="Footnote Text Char"/>
    <w:basedOn w:val="DefaultParagraphFont"/>
    <w:link w:val="FootnoteText"/>
    <w:rsid w:val="004D7AC0"/>
    <w:rPr>
      <w:rFonts w:ascii="Times New Roman" w:eastAsia="Times New Roman" w:hAnsi="Times New Roman" w:cs="Times New Roman"/>
      <w:sz w:val="16"/>
    </w:rPr>
  </w:style>
  <w:style w:type="paragraph" w:styleId="Header">
    <w:name w:val="header"/>
    <w:basedOn w:val="Normal"/>
    <w:link w:val="HeaderChar"/>
    <w:qFormat/>
    <w:rsid w:val="004D7AC0"/>
  </w:style>
  <w:style w:type="character" w:customStyle="1" w:styleId="HeaderChar">
    <w:name w:val="Header Char"/>
    <w:basedOn w:val="DefaultParagraphFont"/>
    <w:link w:val="Header"/>
    <w:rsid w:val="004D7AC0"/>
    <w:rPr>
      <w:rFonts w:ascii="Times New Roman" w:eastAsia="Times New Roman" w:hAnsi="Times New Roman" w:cs="Times New Roman"/>
    </w:rPr>
  </w:style>
  <w:style w:type="paragraph" w:customStyle="1" w:styleId="quotes">
    <w:name w:val="quotes"/>
    <w:basedOn w:val="Normal"/>
    <w:next w:val="Normal"/>
    <w:rsid w:val="004D7AC0"/>
    <w:pPr>
      <w:ind w:left="720"/>
    </w:pPr>
    <w:rPr>
      <w:i/>
    </w:rPr>
  </w:style>
  <w:style w:type="character" w:styleId="FootnoteReference">
    <w:name w:val="footnote reference"/>
    <w:basedOn w:val="DefaultParagraphFont"/>
    <w:uiPriority w:val="99"/>
    <w:unhideWhenUsed/>
    <w:qFormat/>
    <w:rsid w:val="004D7AC0"/>
    <w:rPr>
      <w:sz w:val="24"/>
      <w:vertAlign w:val="superscript"/>
    </w:rPr>
  </w:style>
  <w:style w:type="character" w:styleId="Hyperlink">
    <w:name w:val="Hyperlink"/>
    <w:basedOn w:val="DefaultParagraphFont"/>
    <w:uiPriority w:val="99"/>
    <w:rsid w:val="004D7AC0"/>
    <w:rPr>
      <w:rFonts w:ascii="Times New Roman" w:hAnsi="Times New Roman"/>
      <w:color w:val="0000FF"/>
      <w:u w:val="single"/>
    </w:rPr>
  </w:style>
  <w:style w:type="paragraph" w:styleId="ListParagraph">
    <w:name w:val="List Paragraph"/>
    <w:basedOn w:val="Normal"/>
    <w:uiPriority w:val="34"/>
    <w:qFormat/>
    <w:rsid w:val="004D7AC0"/>
    <w:pPr>
      <w:ind w:left="720"/>
      <w:contextualSpacing/>
    </w:pPr>
  </w:style>
  <w:style w:type="table" w:styleId="TableGrid">
    <w:name w:val="Table Grid"/>
    <w:basedOn w:val="TableNormal"/>
    <w:uiPriority w:val="39"/>
    <w:rsid w:val="004D7AC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Heading">
    <w:name w:val="TOC Heading"/>
    <w:basedOn w:val="Heading1"/>
    <w:next w:val="Normal"/>
    <w:uiPriority w:val="39"/>
    <w:unhideWhenUsed/>
    <w:qFormat/>
    <w:rsid w:val="004D7AC0"/>
    <w:pPr>
      <w:keepNext/>
      <w:keepLines/>
      <w:numPr>
        <w:numId w:val="0"/>
      </w:numPr>
      <w:spacing w:before="240" w:line="259" w:lineRule="auto"/>
      <w:jc w:val="left"/>
      <w:outlineLvl w:val="9"/>
    </w:pPr>
    <w:rPr>
      <w:rFonts w:asciiTheme="majorHAnsi" w:eastAsiaTheme="majorEastAsia" w:hAnsiTheme="majorHAnsi" w:cstheme="majorBidi"/>
      <w:color w:val="2E74B5" w:themeColor="accent1" w:themeShade="BF"/>
      <w:kern w:val="0"/>
      <w:sz w:val="32"/>
      <w:szCs w:val="32"/>
    </w:rPr>
  </w:style>
  <w:style w:type="paragraph" w:styleId="TOC1">
    <w:name w:val="toc 1"/>
    <w:basedOn w:val="Normal"/>
    <w:next w:val="Normal"/>
    <w:autoRedefine/>
    <w:uiPriority w:val="39"/>
    <w:unhideWhenUsed/>
    <w:rsid w:val="00081601"/>
    <w:pPr>
      <w:tabs>
        <w:tab w:val="left" w:pos="440"/>
        <w:tab w:val="right" w:leader="dot" w:pos="9205"/>
      </w:tabs>
      <w:spacing w:after="100"/>
    </w:pPr>
  </w:style>
  <w:style w:type="character" w:styleId="FollowedHyperlink">
    <w:name w:val="FollowedHyperlink"/>
    <w:basedOn w:val="DefaultParagraphFont"/>
    <w:uiPriority w:val="99"/>
    <w:semiHidden/>
    <w:unhideWhenUsed/>
    <w:rsid w:val="00B518C9"/>
    <w:rPr>
      <w:color w:val="954F72" w:themeColor="followedHyperlink"/>
      <w:u w:val="single"/>
    </w:rPr>
  </w:style>
  <w:style w:type="table" w:customStyle="1" w:styleId="TableGrid1">
    <w:name w:val="Table Grid1"/>
    <w:basedOn w:val="TableNormal"/>
    <w:next w:val="TableGrid"/>
    <w:rsid w:val="00D05F41"/>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rsid w:val="00032280"/>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Normal"/>
    <w:next w:val="TableGrid"/>
    <w:rsid w:val="004F61FE"/>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TableNormal"/>
    <w:next w:val="TableGrid"/>
    <w:rsid w:val="00C2316F"/>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5">
    <w:name w:val="Table Grid5"/>
    <w:basedOn w:val="TableNormal"/>
    <w:next w:val="TableGrid"/>
    <w:rsid w:val="0032087F"/>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6">
    <w:name w:val="Table Grid6"/>
    <w:basedOn w:val="TableNormal"/>
    <w:next w:val="TableGrid"/>
    <w:rsid w:val="00B23563"/>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7">
    <w:name w:val="Table Grid7"/>
    <w:basedOn w:val="TableNormal"/>
    <w:next w:val="TableGrid"/>
    <w:rsid w:val="00AB4A06"/>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8">
    <w:name w:val="Table Grid8"/>
    <w:basedOn w:val="TableNormal"/>
    <w:next w:val="TableGrid"/>
    <w:rsid w:val="00EB538E"/>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9">
    <w:name w:val="Table Grid9"/>
    <w:basedOn w:val="TableNormal"/>
    <w:next w:val="TableGrid"/>
    <w:rsid w:val="00E218FC"/>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0">
    <w:name w:val="Table Grid10"/>
    <w:basedOn w:val="TableNormal"/>
    <w:next w:val="TableGrid"/>
    <w:rsid w:val="009A0DB8"/>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
    <w:name w:val="Table Grid11"/>
    <w:basedOn w:val="TableNormal"/>
    <w:next w:val="TableGrid"/>
    <w:rsid w:val="00D56E10"/>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2">
    <w:name w:val="Table Grid12"/>
    <w:basedOn w:val="TableNormal"/>
    <w:next w:val="TableGrid"/>
    <w:rsid w:val="005C75F4"/>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3">
    <w:name w:val="Table Grid13"/>
    <w:basedOn w:val="TableNormal"/>
    <w:next w:val="TableGrid"/>
    <w:rsid w:val="008B135F"/>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4">
    <w:name w:val="Table Grid14"/>
    <w:basedOn w:val="TableNormal"/>
    <w:next w:val="TableGrid"/>
    <w:rsid w:val="00693110"/>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5">
    <w:name w:val="Table Grid15"/>
    <w:basedOn w:val="TableNormal"/>
    <w:next w:val="TableGrid"/>
    <w:rsid w:val="007253CF"/>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6">
    <w:name w:val="Table Grid16"/>
    <w:basedOn w:val="TableNormal"/>
    <w:next w:val="TableGrid"/>
    <w:rsid w:val="001C2923"/>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7">
    <w:name w:val="Table Grid17"/>
    <w:basedOn w:val="TableNormal"/>
    <w:next w:val="TableGrid"/>
    <w:rsid w:val="007771E9"/>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8">
    <w:name w:val="Table Grid18"/>
    <w:basedOn w:val="TableNormal"/>
    <w:next w:val="TableGrid"/>
    <w:rsid w:val="00643E70"/>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9">
    <w:name w:val="Table Grid19"/>
    <w:basedOn w:val="TableNormal"/>
    <w:next w:val="TableGrid"/>
    <w:rsid w:val="008076DD"/>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0">
    <w:name w:val="Table Grid20"/>
    <w:basedOn w:val="TableNormal"/>
    <w:next w:val="TableGrid"/>
    <w:rsid w:val="009833A8"/>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1">
    <w:name w:val="Table Grid21"/>
    <w:basedOn w:val="TableNormal"/>
    <w:next w:val="TableGrid"/>
    <w:rsid w:val="007B2130"/>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2">
    <w:name w:val="Table Grid22"/>
    <w:basedOn w:val="TableNormal"/>
    <w:next w:val="TableGrid"/>
    <w:rsid w:val="007D3393"/>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3">
    <w:name w:val="Table Grid23"/>
    <w:basedOn w:val="TableNormal"/>
    <w:next w:val="TableGrid"/>
    <w:rsid w:val="00866D51"/>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4">
    <w:name w:val="Table Grid24"/>
    <w:basedOn w:val="TableNormal"/>
    <w:next w:val="TableGrid"/>
    <w:rsid w:val="00A95C8D"/>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5">
    <w:name w:val="Table Grid25"/>
    <w:basedOn w:val="TableNormal"/>
    <w:next w:val="TableGrid"/>
    <w:rsid w:val="006C64FD"/>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EE639F"/>
    <w:rPr>
      <w:color w:val="605E5C"/>
      <w:shd w:val="clear" w:color="auto" w:fill="E1DFDD"/>
    </w:rPr>
  </w:style>
  <w:style w:type="paragraph" w:styleId="Revision">
    <w:name w:val="Revision"/>
    <w:hidden/>
    <w:uiPriority w:val="99"/>
    <w:semiHidden/>
    <w:rsid w:val="005A73CB"/>
    <w:pPr>
      <w:spacing w:after="0" w:line="240" w:lineRule="auto"/>
    </w:pPr>
    <w:rPr>
      <w:rFonts w:ascii="Times New Roman" w:eastAsia="Times New Roman" w:hAnsi="Times New Roman" w:cs="Times New Roman"/>
    </w:rPr>
  </w:style>
  <w:style w:type="paragraph" w:styleId="TOC2">
    <w:name w:val="toc 2"/>
    <w:basedOn w:val="Normal"/>
    <w:next w:val="Normal"/>
    <w:autoRedefine/>
    <w:uiPriority w:val="39"/>
    <w:unhideWhenUsed/>
    <w:rsid w:val="003A29C9"/>
    <w:pPr>
      <w:spacing w:after="100"/>
      <w:ind w:left="220"/>
    </w:pPr>
  </w:style>
  <w:style w:type="table" w:customStyle="1" w:styleId="TableGrid26">
    <w:name w:val="Table Grid26"/>
    <w:basedOn w:val="TableNormal"/>
    <w:next w:val="TableGrid"/>
    <w:rsid w:val="00500C18"/>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normaltextrun">
    <w:name w:val="normaltextrun"/>
    <w:basedOn w:val="DefaultParagraphFont"/>
    <w:rsid w:val="008C045C"/>
  </w:style>
  <w:style w:type="table" w:customStyle="1" w:styleId="TableGrid27">
    <w:name w:val="Table Grid27"/>
    <w:basedOn w:val="TableNormal"/>
    <w:next w:val="TableGrid"/>
    <w:rsid w:val="00522F0E"/>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8">
    <w:name w:val="Table Grid28"/>
    <w:basedOn w:val="TableNormal"/>
    <w:next w:val="TableGrid"/>
    <w:rsid w:val="0065164C"/>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9">
    <w:name w:val="Table Grid29"/>
    <w:basedOn w:val="TableNormal"/>
    <w:next w:val="TableGrid"/>
    <w:rsid w:val="003F77EB"/>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0">
    <w:name w:val="Table Grid30"/>
    <w:basedOn w:val="TableNormal"/>
    <w:next w:val="TableGrid"/>
    <w:rsid w:val="0033034C"/>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1">
    <w:name w:val="Table Grid31"/>
    <w:basedOn w:val="TableNormal"/>
    <w:next w:val="TableGrid"/>
    <w:rsid w:val="00E16DA0"/>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eesc.europa.eu/pl/our-work/opinions-information-reports/opinions/social-inclusion-and-independent-living-persons-disabilities-through-high-quality-and-specialized-social-services" TargetMode="External"/><Relationship Id="rId21" Type="http://schemas.openxmlformats.org/officeDocument/2006/relationships/hyperlink" Target="mailto:Gerald.Klec@eesc.europa.eu" TargetMode="External"/><Relationship Id="rId42" Type="http://schemas.openxmlformats.org/officeDocument/2006/relationships/hyperlink" Target="mailto:Marco.Manfroni@eesc.europa.eu" TargetMode="External"/><Relationship Id="rId47" Type="http://schemas.openxmlformats.org/officeDocument/2006/relationships/hyperlink" Target="https://www.eesc.europa.eu/pl/our-work/opinions-information-reports/opinions/motor-vehicles-simplifying-technical-requirements-and-testing" TargetMode="External"/><Relationship Id="rId63" Type="http://schemas.openxmlformats.org/officeDocument/2006/relationships/hyperlink" Target="mailto:Maria.Libertini@eesc.europa.eu" TargetMode="External"/><Relationship Id="rId68" Type="http://schemas.openxmlformats.org/officeDocument/2006/relationships/header" Target="header4.xml"/><Relationship Id="rId2" Type="http://schemas.openxmlformats.org/officeDocument/2006/relationships/customXml" Target="../customXml/item2.xml"/><Relationship Id="rId16" Type="http://schemas.openxmlformats.org/officeDocument/2006/relationships/footer" Target="footer1.xml"/><Relationship Id="rId29" Type="http://schemas.openxmlformats.org/officeDocument/2006/relationships/hyperlink" Target="mailto:Aleksandra.SarmanGrilc@eesc.europa.eu" TargetMode="External"/><Relationship Id="rId11" Type="http://schemas.openxmlformats.org/officeDocument/2006/relationships/image" Target="media/image1.jpeg"/><Relationship Id="rId24" Type="http://schemas.openxmlformats.org/officeDocument/2006/relationships/hyperlink" Target="https://www.eesc.europa.eu/pl/our-work/opinions-information-reports/opinions/enhancing-quality-employment-and-working-conditions-introducing-and-promoting-related-tools-incl-ai-and-strengthening" TargetMode="External"/><Relationship Id="rId32" Type="http://schemas.openxmlformats.org/officeDocument/2006/relationships/hyperlink" Target="https://www.eesc.europa.eu/pl/our-work/opinions-information-reports/opinions/euratom-research-and-training-programme-2028-2032" TargetMode="External"/><Relationship Id="rId37" Type="http://schemas.openxmlformats.org/officeDocument/2006/relationships/hyperlink" Target="https://www.eesc.europa.eu/pl/our-work/opinions-information-reports/opinions/european-grids-package" TargetMode="External"/><Relationship Id="rId40" Type="http://schemas.openxmlformats.org/officeDocument/2006/relationships/hyperlink" Target="mailto:Francesco.Napolitano@eesc.europa.eu" TargetMode="External"/><Relationship Id="rId45" Type="http://schemas.openxmlformats.org/officeDocument/2006/relationships/hyperlink" Target="https://www.eesc.europa.eu/pl/our-work/opinions-information-reports/opinions/european-business-wallet" TargetMode="External"/><Relationship Id="rId53" Type="http://schemas.openxmlformats.org/officeDocument/2006/relationships/hyperlink" Target="https://www.eesc.europa.eu/pl/our-work/opinions-information-reports/opinions/omnibus-environment-simplification-administrative-burden-environmental-legislation" TargetMode="External"/><Relationship Id="rId58" Type="http://schemas.openxmlformats.org/officeDocument/2006/relationships/hyperlink" Target="mailto:gaizka.maloelcoro-iribe@eesc.europa.eu" TargetMode="External"/><Relationship Id="rId66" Type="http://schemas.openxmlformats.org/officeDocument/2006/relationships/hyperlink" Target="https://www.eesc.europa.eu/pl/our-work/opinions-information-reports/opinions/european-defence-industry-transformation-roadmap" TargetMode="External"/><Relationship Id="rId74" Type="http://schemas.openxmlformats.org/officeDocument/2006/relationships/fontTable" Target="fontTable.xml"/><Relationship Id="rId5" Type="http://schemas.openxmlformats.org/officeDocument/2006/relationships/numbering" Target="numbering.xml"/><Relationship Id="rId61" Type="http://schemas.openxmlformats.org/officeDocument/2006/relationships/hyperlink" Target="mailto:Maria.Libertini@eesc.europa.eu" TargetMode="External"/><Relationship Id="rId19" Type="http://schemas.openxmlformats.org/officeDocument/2006/relationships/footer" Target="footer3.xml"/><Relationship Id="rId14" Type="http://schemas.openxmlformats.org/officeDocument/2006/relationships/header" Target="header1.xml"/><Relationship Id="rId22" Type="http://schemas.openxmlformats.org/officeDocument/2006/relationships/hyperlink" Target="https://www.eesc.europa.eu/pl/our-work/opinions-information-reports/opinions/eu-market-integration-and-efficient-supervision" TargetMode="External"/><Relationship Id="rId27" Type="http://schemas.openxmlformats.org/officeDocument/2006/relationships/hyperlink" Target="mailto:Valeria.Atzori@eesc.europa.eu" TargetMode="External"/><Relationship Id="rId30" Type="http://schemas.openxmlformats.org/officeDocument/2006/relationships/hyperlink" Target="https://www.eesc.europa.eu/pl/our-work/opinions-information-reports/opinions/calculation-heavy-duty-vehicles-emission-credits-2025-2029" TargetMode="External"/><Relationship Id="rId35" Type="http://schemas.openxmlformats.org/officeDocument/2006/relationships/hyperlink" Target="https://www.eesc.europa.eu/pl/our-work/opinions-information-reports/opinions/clean-corporate-vehicles" TargetMode="External"/><Relationship Id="rId43" Type="http://schemas.openxmlformats.org/officeDocument/2006/relationships/hyperlink" Target="https://www.eesc.europa.eu/pl/our-work/opinions-information-reports/opinions/strategic-foresight-report-2025" TargetMode="External"/><Relationship Id="rId48" Type="http://schemas.openxmlformats.org/officeDocument/2006/relationships/hyperlink" Target="mailto:Silvia.Staffa@eesc.europa.eu" TargetMode="External"/><Relationship Id="rId56" Type="http://schemas.openxmlformats.org/officeDocument/2006/relationships/hyperlink" Target="mailto:Nicolas.Stenger@eesc.europa.eu" TargetMode="External"/><Relationship Id="rId64" Type="http://schemas.openxmlformats.org/officeDocument/2006/relationships/hyperlink" Target="https://www.eesc.europa.eu/pl/our-work/opinions-information-reports/opinions/roadmap-european-defence-readiness" TargetMode="External"/><Relationship Id="rId69" Type="http://schemas.openxmlformats.org/officeDocument/2006/relationships/header" Target="header5.xml"/><Relationship Id="rId8" Type="http://schemas.openxmlformats.org/officeDocument/2006/relationships/webSettings" Target="webSettings.xml"/><Relationship Id="rId51" Type="http://schemas.openxmlformats.org/officeDocument/2006/relationships/hyperlink" Target="https://www.eesc.europa.eu/pl/our-work/opinions-information-reports/opinions/organic-production-rules-targeted-amendment-regulation-2018848" TargetMode="External"/><Relationship Id="rId72" Type="http://schemas.openxmlformats.org/officeDocument/2006/relationships/header" Target="header6.xml"/><Relationship Id="rId3" Type="http://schemas.openxmlformats.org/officeDocument/2006/relationships/customXml" Target="../customXml/item3.xml"/><Relationship Id="rId12" Type="http://schemas.openxmlformats.org/officeDocument/2006/relationships/hyperlink" Target="https://www.eesc.europa.eu/pl/our-work/opinions-information-reports/plenary-session-summaries" TargetMode="External"/><Relationship Id="rId17" Type="http://schemas.openxmlformats.org/officeDocument/2006/relationships/footer" Target="footer2.xml"/><Relationship Id="rId25" Type="http://schemas.openxmlformats.org/officeDocument/2006/relationships/hyperlink" Target="mailto:Ana.Dumitrache@eesc.europa.eu" TargetMode="External"/><Relationship Id="rId33" Type="http://schemas.openxmlformats.org/officeDocument/2006/relationships/hyperlink" Target="mailto:Albert.Precup@eesc.europa.eu" TargetMode="External"/><Relationship Id="rId38" Type="http://schemas.openxmlformats.org/officeDocument/2006/relationships/hyperlink" Target="mailto:GiorgiaAndrea.Bordignon@eesc.europa.eu" TargetMode="External"/><Relationship Id="rId46" Type="http://schemas.openxmlformats.org/officeDocument/2006/relationships/hyperlink" Target="mailto:Marco.Manfroni@eesc.europa.eu" TargetMode="External"/><Relationship Id="rId59" Type="http://schemas.openxmlformats.org/officeDocument/2006/relationships/hyperlink" Target="https://www.eesc.europa.eu/pl/our-work/opinions-information-reports/opinions/revision-carbon-border-adjustment-mechanism-cbam" TargetMode="External"/><Relationship Id="rId67" Type="http://schemas.openxmlformats.org/officeDocument/2006/relationships/hyperlink" Target="mailto:Laia.TomasVinardell@eesc.europa.eu" TargetMode="External"/><Relationship Id="rId20" Type="http://schemas.openxmlformats.org/officeDocument/2006/relationships/hyperlink" Target="https://www.eesc.europa.eu/pl/our-work/opinions-information-reports/opinions/sustainable-finance-disclosure-regulation-review" TargetMode="External"/><Relationship Id="rId41" Type="http://schemas.openxmlformats.org/officeDocument/2006/relationships/hyperlink" Target="https://www.eesc.europa.eu/pl/our-work/opinions-information-reports/opinions/digital-omnibus" TargetMode="External"/><Relationship Id="rId54" Type="http://schemas.openxmlformats.org/officeDocument/2006/relationships/hyperlink" Target="mailto:Gaizka.MaloElcoro-Iribe@eesc.europa.eu" TargetMode="External"/><Relationship Id="rId62" Type="http://schemas.openxmlformats.org/officeDocument/2006/relationships/hyperlink" Target="https://www.eesc.europa.eu/pl/our-work/opinions-information-reports/opinions/european-biotech-act-and-accompanying-directive-genetically-modified-micro-organisms" TargetMode="External"/><Relationship Id="rId70" Type="http://schemas.openxmlformats.org/officeDocument/2006/relationships/footer" Target="footer4.xm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eader" Target="header2.xml"/><Relationship Id="rId23" Type="http://schemas.openxmlformats.org/officeDocument/2006/relationships/hyperlink" Target="mailto:Sergio.LorencioMatallana@eesc.europa.eu" TargetMode="External"/><Relationship Id="rId28" Type="http://schemas.openxmlformats.org/officeDocument/2006/relationships/hyperlink" Target="https://www.eesc.europa.eu/pl/our-work/opinions-information-reports/opinions/exemption-n2-electric-vehicles-speed-limiter-requirements" TargetMode="External"/><Relationship Id="rId36" Type="http://schemas.openxmlformats.org/officeDocument/2006/relationships/hyperlink" Target="mailto:Albert.Precup@eesc.europa.eu" TargetMode="External"/><Relationship Id="rId49" Type="http://schemas.openxmlformats.org/officeDocument/2006/relationships/hyperlink" Target="https://www.eesc.europa.eu/pl/our-work/opinions-information-reports/opinions/greendata4all-updated-rules-geospatial-environmental-data-and-access-environmental-information" TargetMode="External"/><Relationship Id="rId57" Type="http://schemas.openxmlformats.org/officeDocument/2006/relationships/hyperlink" Target="https://www.eesc.europa.eu/pl/our-work/opinions-information-reports/opinions/water-resilience-strategy-and-european-climate-adaptation-plan" TargetMode="External"/><Relationship Id="rId10" Type="http://schemas.openxmlformats.org/officeDocument/2006/relationships/endnotes" Target="endnotes.xml"/><Relationship Id="rId31" Type="http://schemas.openxmlformats.org/officeDocument/2006/relationships/hyperlink" Target="mailto:Maja.Radman@eesc.europa.eu" TargetMode="External"/><Relationship Id="rId44" Type="http://schemas.openxmlformats.org/officeDocument/2006/relationships/hyperlink" Target="mailto:Pierluigi.Brombo@eesc.europa.eu" TargetMode="External"/><Relationship Id="rId52" Type="http://schemas.openxmlformats.org/officeDocument/2006/relationships/hyperlink" Target="mailto:Arturo.Iniguez@eesc.europa.eu" TargetMode="External"/><Relationship Id="rId60" Type="http://schemas.openxmlformats.org/officeDocument/2006/relationships/hyperlink" Target="mailto:Gaizka.MaloElcoro-Iribe@eesc.europa.eu" TargetMode="External"/><Relationship Id="rId65" Type="http://schemas.openxmlformats.org/officeDocument/2006/relationships/hyperlink" Target="mailto:Adam.Dorywalski@eesc.europa.eu" TargetMode="External"/><Relationship Id="rId73" Type="http://schemas.openxmlformats.org/officeDocument/2006/relationships/footer" Target="footer6.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hyperlink" Target="https://dmsearch.eesc.europa.eu/search/opinion" TargetMode="External"/><Relationship Id="rId18" Type="http://schemas.openxmlformats.org/officeDocument/2006/relationships/header" Target="header3.xml"/><Relationship Id="rId39" Type="http://schemas.openxmlformats.org/officeDocument/2006/relationships/hyperlink" Target="https://www.eesc.europa.eu/pl/our-work/opinions-information-reports/opinions/tackling-housing-scarcity-through-affordable-sustainable-and-family-oriented-housing-policies" TargetMode="External"/><Relationship Id="rId34" Type="http://schemas.openxmlformats.org/officeDocument/2006/relationships/hyperlink" Target="mailto:Konstantina.Angelopoulou@eesc.europa.eu" TargetMode="External"/><Relationship Id="rId50" Type="http://schemas.openxmlformats.org/officeDocument/2006/relationships/hyperlink" Target="mailto:Alejandra.Molinasaavedra@eesc.europa.eu" TargetMode="External"/><Relationship Id="rId55" Type="http://schemas.openxmlformats.org/officeDocument/2006/relationships/hyperlink" Target="https://www.eesc.europa.eu/pl/our-work/opinions-information-reports/opinions/generation-renewal-strategy" TargetMode="External"/><Relationship Id="rId76" Type="http://schemas.openxmlformats.org/officeDocument/2006/relationships/customXml" Target="../customXml/item5.xml"/><Relationship Id="rId7" Type="http://schemas.openxmlformats.org/officeDocument/2006/relationships/settings" Target="settings.xml"/><Relationship Id="rId71" Type="http://schemas.openxmlformats.org/officeDocument/2006/relationships/footer" Target="footer5.xml"/></Relationships>
</file>

<file path=word/_rels/footnotes.xml.rels><?xml version="1.0" encoding="UTF-8" standalone="yes"?>
<Relationships xmlns="http://schemas.openxmlformats.org/package/2006/relationships"><Relationship Id="rId2" Type="http://schemas.openxmlformats.org/officeDocument/2006/relationships/hyperlink" Target="https://eur-lex.europa.eu/eli/C/2024/1581/oj?eliuri=eli%3AC%3A2024%3A1581%3Aoj&amp;locale=pl" TargetMode="External"/><Relationship Id="rId1" Type="http://schemas.openxmlformats.org/officeDocument/2006/relationships/hyperlink" Target="https://www.congress.gov/104/plaws/publ290/PLAW-104publ290.pdf"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M Document" ma:contentTypeID="0x010100EA97B91038054C99906057A708A1480A0042CFDF3EA65A64469BBC042F89C9AB74" ma:contentTypeVersion="4" ma:contentTypeDescription="Defines the documents for Document Manager V2" ma:contentTypeScope="" ma:versionID="950fd1e17e619020af71b7c808e1ed46">
  <xsd:schema xmlns:xsd="http://www.w3.org/2001/XMLSchema" xmlns:xs="http://www.w3.org/2001/XMLSchema" xmlns:p="http://schemas.microsoft.com/office/2006/metadata/properties" xmlns:ns2="7d640e6d-779c-472f-a269-6b546787f1c9" xmlns:ns3="http://schemas.microsoft.com/sharepoint/v3/fields" xmlns:ns4="a95533f8-59af-4217-bc7a-c1167744adb0" targetNamespace="http://schemas.microsoft.com/office/2006/metadata/properties" ma:root="true" ma:fieldsID="6ac0e0394313d7e2a7cc0de55d4cf26a" ns2:_="" ns3:_="" ns4:_="">
    <xsd:import namespace="7d640e6d-779c-472f-a269-6b546787f1c9"/>
    <xsd:import namespace="http://schemas.microsoft.com/sharepoint/v3/fields"/>
    <xsd:import namespace="a95533f8-59af-4217-bc7a-c1167744adb0"/>
    <xsd:element name="properties">
      <xsd:complexType>
        <xsd:sequence>
          <xsd:element name="documentManagement">
            <xsd:complexType>
              <xsd:all>
                <xsd:element ref="ns2:_dlc_DocId" minOccurs="0"/>
                <xsd:element ref="ns2:_dlc_DocIdUrl" minOccurs="0"/>
                <xsd:element ref="ns2:_dlc_DocIdPersistId" minOccurs="0"/>
                <xsd:element ref="ns2:ProductionDate" minOccurs="0"/>
                <xsd:element ref="ns2:OriginalSender" minOccurs="0"/>
                <xsd:element ref="ns3:DocumentLanguage_0" minOccurs="0"/>
                <xsd:element ref="ns2:DossierNumber" minOccurs="0"/>
                <xsd:element ref="ns4:MeetingNumber" minOccurs="0"/>
                <xsd:element ref="ns2:Rapporteur" minOccurs="0"/>
                <xsd:element ref="ns2:AdoptionDate" minOccurs="0"/>
                <xsd:element ref="ns3:Confidentiality_0" minOccurs="0"/>
                <xsd:element ref="ns2:TaxCatchAll" minOccurs="0"/>
                <xsd:element ref="ns2:TaxCatchAllLabel" minOccurs="0"/>
                <xsd:element ref="ns3:DocumentSource_0" minOccurs="0"/>
                <xsd:element ref="ns4:DocumentNumber" minOccurs="0"/>
                <xsd:element ref="ns2:MeetingDate" minOccurs="0"/>
                <xsd:element ref="ns3:OriginalLanguage_0" minOccurs="0"/>
                <xsd:element ref="ns2:Procedure" minOccurs="0"/>
                <xsd:element ref="ns3:VersionStatus_0" minOccurs="0"/>
                <xsd:element ref="ns3:DocumentStatus_0" minOccurs="0"/>
                <xsd:element ref="ns2:DocumentYear"/>
                <xsd:element ref="ns3:DocumentType_0" minOccurs="0"/>
                <xsd:element ref="ns2:DocumentPart" minOccurs="0"/>
                <xsd:element ref="ns3:MeetingName_0" minOccurs="0"/>
                <xsd:element ref="ns3:AvailableTranslations_0" minOccurs="0"/>
                <xsd:element ref="ns2:FicheYear" minOccurs="0"/>
                <xsd:element ref="ns2:RequestingService" minOccurs="0"/>
                <xsd:element ref="ns2:FicheNumber" minOccurs="0"/>
                <xsd:element ref="ns3:DossierName_0" minOccurs="0"/>
                <xsd:element ref="ns2:DocumentVers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d640e6d-779c-472f-a269-6b546787f1c9"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ProductionDate" ma:index="12" nillable="true" ma:displayName="Production Date" ma:format="DateOnly" ma:internalName="ProductionDate">
      <xsd:simpleType>
        <xsd:restriction base="dms:DateTime"/>
      </xsd:simpleType>
    </xsd:element>
    <xsd:element name="OriginalSender" ma:index="13" nillable="true" ma:displayName="Original Sender" ma:internalName="OriginalSend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ossierNumber" ma:index="15" nillable="true" ma:displayName="Dossier Number" ma:decimals="0" ma:internalName="DossierNumber">
      <xsd:simpleType>
        <xsd:restriction base="dms:Unknown"/>
      </xsd:simpleType>
    </xsd:element>
    <xsd:element name="Rapporteur" ma:index="17" nillable="true" ma:displayName="Rapporteur" ma:internalName="Rapporteur">
      <xsd:simpleType>
        <xsd:restriction base="dms:Text"/>
      </xsd:simpleType>
    </xsd:element>
    <xsd:element name="AdoptionDate" ma:index="18" nillable="true" ma:displayName="Adoption Date" ma:format="DateOnly" ma:internalName="AdoptionDate">
      <xsd:simpleType>
        <xsd:restriction base="dms:DateTime"/>
      </xsd:simpleType>
    </xsd:element>
    <xsd:element name="TaxCatchAll" ma:index="20" nillable="true" ma:displayName="Taxonomy Catch All Column" ma:hidden="true" ma:list="{e5d5f94b-50e9-4cbb-ab92-b4cc43d6d222}" ma:internalName="TaxCatchAll" ma:showField="CatchAllData" ma:web="7d640e6d-779c-472f-a269-6b546787f1c9">
      <xsd:complexType>
        <xsd:complexContent>
          <xsd:extension base="dms:MultiChoiceLookup">
            <xsd:sequence>
              <xsd:element name="Value" type="dms:Lookup" maxOccurs="unbounded" minOccurs="0" nillable="true"/>
            </xsd:sequence>
          </xsd:extension>
        </xsd:complexContent>
      </xsd:complexType>
    </xsd:element>
    <xsd:element name="TaxCatchAllLabel" ma:index="21" nillable="true" ma:displayName="Taxonomy Catch All Column1" ma:hidden="true" ma:list="{e5d5f94b-50e9-4cbb-ab92-b4cc43d6d222}" ma:internalName="TaxCatchAllLabel" ma:readOnly="true" ma:showField="CatchAllDataLabel" ma:web="7d640e6d-779c-472f-a269-6b546787f1c9">
      <xsd:complexType>
        <xsd:complexContent>
          <xsd:extension base="dms:MultiChoiceLookup">
            <xsd:sequence>
              <xsd:element name="Value" type="dms:Lookup" maxOccurs="unbounded" minOccurs="0" nillable="true"/>
            </xsd:sequence>
          </xsd:extension>
        </xsd:complexContent>
      </xsd:complexType>
    </xsd:element>
    <xsd:element name="MeetingDate" ma:index="26" nillable="true" ma:displayName="Meeting Date" ma:format="DateOnly" ma:internalName="MeetingDate">
      <xsd:simpleType>
        <xsd:restriction base="dms:DateTime"/>
      </xsd:simpleType>
    </xsd:element>
    <xsd:element name="Procedure" ma:index="29" nillable="true" ma:displayName="Procedure" ma:internalName="Procedure">
      <xsd:simpleType>
        <xsd:restriction base="dms:Text"/>
      </xsd:simpleType>
    </xsd:element>
    <xsd:element name="DocumentYear" ma:index="34" ma:displayName="Document Year" ma:decimals="0" ma:internalName="DocumentYear">
      <xsd:simpleType>
        <xsd:restriction base="dms:Unknown"/>
      </xsd:simpleType>
    </xsd:element>
    <xsd:element name="DocumentPart" ma:index="37" nillable="true" ma:displayName="Document Part" ma:decimals="0" ma:internalName="DocumentPart">
      <xsd:simpleType>
        <xsd:restriction base="dms:Unknown"/>
      </xsd:simpleType>
    </xsd:element>
    <xsd:element name="FicheYear" ma:index="42" nillable="true" ma:displayName="Fiche Year" ma:decimals="0" ma:internalName="FicheYear">
      <xsd:simpleType>
        <xsd:restriction base="dms:Unknown"/>
      </xsd:simpleType>
    </xsd:element>
    <xsd:element name="RequestingService" ma:index="43" nillable="true" ma:displayName="Requesting Service" ma:internalName="RequestingService">
      <xsd:simpleType>
        <xsd:restriction base="dms:Text"/>
      </xsd:simpleType>
    </xsd:element>
    <xsd:element name="FicheNumber" ma:index="44" nillable="true" ma:displayName="Fiche Number" ma:decimals="0" ma:internalName="FicheNumber">
      <xsd:simpleType>
        <xsd:restriction base="dms:Unknown"/>
      </xsd:simpleType>
    </xsd:element>
    <xsd:element name="DocumentVersion" ma:index="47" nillable="true" ma:displayName="Document Version" ma:decimals="0" ma:internalName="DocumentVersion">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DocumentLanguage_0" ma:index="14" nillable="true" ma:taxonomy="true" ma:internalName="DocumentLanguage_0" ma:taxonomyFieldName="DocumentLanguage" ma:displayName="Document Language" ma:fieldId="{ee5c55ab-e8dd-441f-8840-fdce66906fe3}"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Confidentiality_0" ma:index="19" nillable="true" ma:taxonomy="true" ma:internalName="Confidentiality_0" ma:taxonomyFieldName="Confidentiality" ma:displayName="Confidentiality" ma:fieldId="{ee5c4bfe-2b62-4831-9131-22edf8f3665c}" ma:sspId="5004ddca-ed1a-45fa-b2df-508b3c5dfc98" ma:termSetId="11d040ac-3a9a-4d4c-b9cf-922342a701d6" ma:anchorId="00000000-0000-0000-0000-000000000000" ma:open="false" ma:isKeyword="false">
      <xsd:complexType>
        <xsd:sequence>
          <xsd:element ref="pc:Terms" minOccurs="0" maxOccurs="1"/>
        </xsd:sequence>
      </xsd:complexType>
    </xsd:element>
    <xsd:element name="DocumentSource_0" ma:index="23" ma:taxonomy="true" ma:internalName="DocumentSource_0" ma:taxonomyFieldName="DocumentSource" ma:displayName="Document Source" ma:fieldId="{ee5c1c29-f257-4aae-8e5e-529c0040e17a}" ma:sspId="5004ddca-ed1a-45fa-b2df-508b3c5dfc98" ma:termSetId="ca143256-a90d-4d26-b249-02646b17c0c5" ma:anchorId="00000000-0000-0000-0000-000000000000" ma:open="false" ma:isKeyword="false">
      <xsd:complexType>
        <xsd:sequence>
          <xsd:element ref="pc:Terms" minOccurs="0" maxOccurs="1"/>
        </xsd:sequence>
      </xsd:complexType>
    </xsd:element>
    <xsd:element name="OriginalLanguage_0" ma:index="27" nillable="true" ma:taxonomy="true" ma:internalName="OriginalLanguage_0" ma:taxonomyFieldName="OriginalLanguage" ma:displayName="Original Language" ma:fieldId="{ee5ce750-ff6c-4875-8192-ef11fb51efba}"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VersionStatus_0" ma:index="30" ma:taxonomy="true" ma:internalName="VersionStatus_0" ma:taxonomyFieldName="VersionStatus" ma:displayName="Version Status" ma:indexed="true" ma:fieldId="{ee5cb94b-3df1-4df3-b49b-6e47ce2a7e87}" ma:sspId="5004ddca-ed1a-45fa-b2df-508b3c5dfc98" ma:termSetId="adeca67b-2bdd-4d0f-b3af-a690b4c6d95d" ma:anchorId="00000000-0000-0000-0000-000000000000" ma:open="false" ma:isKeyword="false">
      <xsd:complexType>
        <xsd:sequence>
          <xsd:element ref="pc:Terms" minOccurs="0" maxOccurs="1"/>
        </xsd:sequence>
      </xsd:complexType>
    </xsd:element>
    <xsd:element name="DocumentStatus_0" ma:index="32" nillable="true" ma:taxonomy="true" ma:internalName="DocumentStatus_0" ma:taxonomyFieldName="DocumentStatus" ma:displayName="Document Status" ma:fieldId="{ee5cab93-ac4d-4e2f-b298-e5342324388c}" ma:sspId="5004ddca-ed1a-45fa-b2df-508b3c5dfc98" ma:termSetId="54b85ca4-9023-4cbf-8e96-81af7735228f" ma:anchorId="00000000-0000-0000-0000-000000000000" ma:open="false" ma:isKeyword="false">
      <xsd:complexType>
        <xsd:sequence>
          <xsd:element ref="pc:Terms" minOccurs="0" maxOccurs="1"/>
        </xsd:sequence>
      </xsd:complexType>
    </xsd:element>
    <xsd:element name="DocumentType_0" ma:index="35" nillable="true" ma:taxonomy="true" ma:internalName="DocumentType_0" ma:taxonomyFieldName="DocumentType" ma:displayName="Document Type" ma:indexed="true" ma:fieldId="{ee5cf431-2d10-41e6-bd88-1b6bd5b84f5f}" ma:sspId="5004ddca-ed1a-45fa-b2df-508b3c5dfc98" ma:termSetId="67a76952-94e0-437b-9a60-5085083dde02" ma:anchorId="00000000-0000-0000-0000-000000000000" ma:open="false" ma:isKeyword="false">
      <xsd:complexType>
        <xsd:sequence>
          <xsd:element ref="pc:Terms" minOccurs="0" maxOccurs="1"/>
        </xsd:sequence>
      </xsd:complexType>
    </xsd:element>
    <xsd:element name="MeetingName_0" ma:index="38" nillable="true" ma:taxonomy="true" ma:internalName="MeetingName_0" ma:taxonomyFieldName="MeetingName" ma:displayName="Meeting Name" ma:indexed="true" ma:fieldId="{ee5c9b55-8403-4f9e-a156-b6ce5b7b9456}" ma:sspId="5004ddca-ed1a-45fa-b2df-508b3c5dfc98" ma:termSetId="a04e9634-de73-4a41-8cb5-e1efdb89060c" ma:anchorId="00000000-0000-0000-0000-000000000000" ma:open="false" ma:isKeyword="false">
      <xsd:complexType>
        <xsd:sequence>
          <xsd:element ref="pc:Terms" minOccurs="0" maxOccurs="1"/>
        </xsd:sequence>
      </xsd:complexType>
    </xsd:element>
    <xsd:element name="AvailableTranslations_0" ma:index="40" nillable="true" ma:taxonomy="true" ma:internalName="AvailableTranslations_0" ma:taxonomyFieldName="AvailableTranslations" ma:displayName="Available Translations" ma:fieldId="{ee5c7c01-1a65-4138-aa64-80e01e34d799}"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DossierName_0" ma:index="45" nillable="true" ma:taxonomy="true" ma:internalName="DossierName_0" ma:taxonomyFieldName="DossierName" ma:displayName="Dossier Name" ma:fieldId="{ee5cf7da-503b-4593-8db2-4f0e09c901fd}" ma:sspId="5004ddca-ed1a-45fa-b2df-508b3c5dfc98" ma:termSetId="2b392f04-1222-4352-87c1-6fd60ec33b64"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95533f8-59af-4217-bc7a-c1167744adb0" elementFormDefault="qualified">
    <xsd:import namespace="http://schemas.microsoft.com/office/2006/documentManagement/types"/>
    <xsd:import namespace="http://schemas.microsoft.com/office/infopath/2007/PartnerControls"/>
    <xsd:element name="MeetingNumber" ma:index="16" nillable="true" ma:displayName="Meeting Number" ma:decimals="0" ma:indexed="true" ma:internalName="MeetingNumber">
      <xsd:simpleType>
        <xsd:restriction base="dms:Unknown"/>
      </xsd:simpleType>
    </xsd:element>
    <xsd:element name="DocumentNumber" ma:index="25" nillable="true" ma:displayName="Document Number" ma:decimals="0" ma:indexed="true" ma:internalName="DocumentNumber">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_dlc_DocId xmlns="7d640e6d-779c-472f-a269-6b546787f1c9">VP3JK3XSEPRV-2087481956-6039</_dlc_DocId>
    <_dlc_DocIdUrl xmlns="7d640e6d-779c-472f-a269-6b546787f1c9">
      <Url>http://dm/eesc/2026/_layouts/15/DocIdRedir.aspx?ID=VP3JK3XSEPRV-2087481956-6039</Url>
      <Description>VP3JK3XSEPRV-2087481956-6039</Description>
    </_dlc_DocIdUrl>
    <DocumentType_0 xmlns="http://schemas.microsoft.com/sharepoint/v3/fields">
      <Terms xmlns="http://schemas.microsoft.com/office/infopath/2007/PartnerControls">
        <TermInfo xmlns="http://schemas.microsoft.com/office/infopath/2007/PartnerControls">
          <TermName xmlns="http://schemas.microsoft.com/office/infopath/2007/PartnerControls">TCD</TermName>
          <TermId xmlns="http://schemas.microsoft.com/office/infopath/2007/PartnerControls">cd9d6eb6-3f4f-424a-b2d1-57c9d450eaaf</TermId>
        </TermInfo>
      </Terms>
    </DocumentType_0>
    <Procedure xmlns="7d640e6d-779c-472f-a269-6b546787f1c9" xsi:nil="true"/>
    <DocumentSource_0 xmlns="http://schemas.microsoft.com/sharepoint/v3/fields">
      <Terms xmlns="http://schemas.microsoft.com/office/infopath/2007/PartnerControls">
        <TermInfo xmlns="http://schemas.microsoft.com/office/infopath/2007/PartnerControls">
          <TermName xmlns="http://schemas.microsoft.com/office/infopath/2007/PartnerControls">EESC</TermName>
          <TermId xmlns="http://schemas.microsoft.com/office/infopath/2007/PartnerControls">422833ec-8d7e-4e65-8e4e-8bed07ffb729</TermId>
        </TermInfo>
      </Terms>
    </DocumentSource_0>
    <ProductionDate xmlns="7d640e6d-779c-472f-a269-6b546787f1c9">2026-04-08T12:00:00+00:00</ProductionDate>
    <DocumentNumber xmlns="a95533f8-59af-4217-bc7a-c1167744adb0">582</DocumentNumber>
    <FicheYear xmlns="7d640e6d-779c-472f-a269-6b546787f1c9" xsi:nil="true"/>
    <DossierNumber xmlns="7d640e6d-779c-472f-a269-6b546787f1c9" xsi:nil="true"/>
    <Confidentiality_0 xmlns="http://schemas.microsoft.com/sharepoint/v3/fields">
      <Terms xmlns="http://schemas.microsoft.com/office/infopath/2007/PartnerControls">
        <TermInfo xmlns="http://schemas.microsoft.com/office/infopath/2007/PartnerControls">
          <TermName xmlns="http://schemas.microsoft.com/office/infopath/2007/PartnerControls">Unrestricted</TermName>
          <TermId xmlns="http://schemas.microsoft.com/office/infopath/2007/PartnerControls">826e22d7-d029-4ec0-a450-0c28ff673572</TermId>
        </TermInfo>
      </Terms>
    </Confidentiality_0>
    <TaxCatchAll xmlns="7d640e6d-779c-472f-a269-6b546787f1c9">
      <Value>32</Value>
      <Value>18</Value>
      <Value>9</Value>
      <Value>59</Value>
      <Value>7</Value>
      <Value>4</Value>
      <Value>19</Value>
      <Value>1</Value>
    </TaxCatchAll>
    <DocumentLanguage_0 xmlns="http://schemas.microsoft.com/sharepoint/v3/fields">
      <Terms xmlns="http://schemas.microsoft.com/office/infopath/2007/PartnerControls">
        <TermInfo xmlns="http://schemas.microsoft.com/office/infopath/2007/PartnerControls">
          <TermName xmlns="http://schemas.microsoft.com/office/infopath/2007/PartnerControls">PL</TermName>
          <TermId xmlns="http://schemas.microsoft.com/office/infopath/2007/PartnerControls">1e03da61-4678-4e07-b136-b5024ca9197b</TermId>
        </TermInfo>
      </Terms>
    </DocumentLanguage_0>
    <MeetingDate xmlns="7d640e6d-779c-472f-a269-6b546787f1c9">2026-04-29T12:00:00+00:00</MeetingDate>
    <VersionStatus_0 xmlns="http://schemas.microsoft.com/sharepoint/v3/fields">
      <Terms xmlns="http://schemas.microsoft.com/office/infopath/2007/PartnerControls">
        <TermInfo xmlns="http://schemas.microsoft.com/office/infopath/2007/PartnerControls">
          <TermName xmlns="http://schemas.microsoft.com/office/infopath/2007/PartnerControls">Final</TermName>
          <TermId xmlns="http://schemas.microsoft.com/office/infopath/2007/PartnerControls">ea5e6674-7b27-4bac-b091-73adbb394efe</TermId>
        </TermInfo>
      </Terms>
    </VersionStatus_0>
    <Rapporteur xmlns="7d640e6d-779c-472f-a269-6b546787f1c9" xsi:nil="true"/>
    <DocumentYear xmlns="7d640e6d-779c-472f-a269-6b546787f1c9">2026</DocumentYear>
    <FicheNumber xmlns="7d640e6d-779c-472f-a269-6b546787f1c9">301707</FicheNumber>
    <OriginalSender xmlns="7d640e6d-779c-472f-a269-6b546787f1c9">
      <UserInfo>
        <DisplayName>Klimaszewska Agnieszka</DisplayName>
        <AccountId>1383</AccountId>
        <AccountType/>
      </UserInfo>
    </OriginalSender>
    <DocumentPart xmlns="7d640e6d-779c-472f-a269-6b546787f1c9">0</DocumentPart>
    <AdoptionDate xmlns="7d640e6d-779c-472f-a269-6b546787f1c9" xsi:nil="true"/>
    <RequestingService xmlns="7d640e6d-779c-472f-a269-6b546787f1c9">Greffe</RequestingService>
    <MeetingName_0 xmlns="http://schemas.microsoft.com/sharepoint/v3/fields">
      <Terms xmlns="http://schemas.microsoft.com/office/infopath/2007/PartnerControls">
        <TermInfo xmlns="http://schemas.microsoft.com/office/infopath/2007/PartnerControls">
          <TermName xmlns="http://schemas.microsoft.com/office/infopath/2007/PartnerControls">SPL-CES</TermName>
          <TermId xmlns="http://schemas.microsoft.com/office/infopath/2007/PartnerControls">32d8cb1f-c9ec-4365-95c7-8385a18618ac</TermId>
        </TermInfo>
      </Terms>
    </MeetingName_0>
    <AvailableTranslations_0 xmlns="http://schemas.microsoft.com/sharepoint/v3/fields">
      <Terms xmlns="http://schemas.microsoft.com/office/infopath/2007/PartnerControls"/>
    </AvailableTranslations_0>
    <DocumentStatus_0 xmlns="http://schemas.microsoft.com/sharepoint/v3/fields">
      <Terms xmlns="http://schemas.microsoft.com/office/infopath/2007/PartnerControls">
        <TermInfo xmlns="http://schemas.microsoft.com/office/infopath/2007/PartnerControls">
          <TermName xmlns="http://schemas.microsoft.com/office/infopath/2007/PartnerControls">TRA</TermName>
          <TermId xmlns="http://schemas.microsoft.com/office/infopath/2007/PartnerControls">150d2a88-1431-44e6-a8ca-0bb753ab8672</TermId>
        </TermInfo>
      </Terms>
    </DocumentStatus_0>
    <OriginalLanguage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OriginalLanguage_0>
    <MeetingNumber xmlns="a95533f8-59af-4217-bc7a-c1167744adb0">605</MeetingNumber>
    <DossierName_0 xmlns="http://schemas.microsoft.com/sharepoint/v3/fields">
      <Terms xmlns="http://schemas.microsoft.com/office/infopath/2007/PartnerControls"/>
    </DossierName_0>
    <DocumentVersion xmlns="7d640e6d-779c-472f-a269-6b546787f1c9">0</DocumentVersion>
  </documentManagement>
</p:properti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C5E282E0-DFD8-47CD-9F2B-35F0DE3B189D}">
  <ds:schemaRefs>
    <ds:schemaRef ds:uri="http://schemas.openxmlformats.org/officeDocument/2006/bibliography"/>
  </ds:schemaRefs>
</ds:datastoreItem>
</file>

<file path=customXml/itemProps2.xml><?xml version="1.0" encoding="utf-8"?>
<ds:datastoreItem xmlns:ds="http://schemas.openxmlformats.org/officeDocument/2006/customXml" ds:itemID="{A5982D98-2B49-4D8D-9E82-3A196D630916}">
  <ds:schemaRefs>
    <ds:schemaRef ds:uri="http://schemas.microsoft.com/sharepoint/v3/contenttype/forms"/>
  </ds:schemaRefs>
</ds:datastoreItem>
</file>

<file path=customXml/itemProps3.xml><?xml version="1.0" encoding="utf-8"?>
<ds:datastoreItem xmlns:ds="http://schemas.openxmlformats.org/officeDocument/2006/customXml" ds:itemID="{661033B5-72CE-4631-BC98-51A9A8E33077}"/>
</file>

<file path=customXml/itemProps4.xml><?xml version="1.0" encoding="utf-8"?>
<ds:datastoreItem xmlns:ds="http://schemas.openxmlformats.org/officeDocument/2006/customXml" ds:itemID="{FA5B0471-EE33-4BA9-BB89-D492EFC236E6}">
  <ds:schemaRefs>
    <ds:schemaRef ds:uri="http://schemas.microsoft.com/office/2006/metadata/properties"/>
    <ds:schemaRef ds:uri="http://schemas.microsoft.com/office/infopath/2007/PartnerControls"/>
    <ds:schemaRef ds:uri="4a86bcb4-3079-4d0d-a1eb-bd925b132791"/>
  </ds:schemaRefs>
</ds:datastoreItem>
</file>

<file path=customXml/itemProps5.xml><?xml version="1.0" encoding="utf-8"?>
<ds:datastoreItem xmlns:ds="http://schemas.openxmlformats.org/officeDocument/2006/customXml" ds:itemID="{8D7C5EBE-E7D6-4B49-AD61-DB8A9AB33300}"/>
</file>

<file path=docMetadata/LabelInfo.xml><?xml version="1.0" encoding="utf-8"?>
<clbl:labelList xmlns:clbl="http://schemas.microsoft.com/office/2020/mipLabelMetadata">
  <clbl:label id="{01a4edc0-c130-4e09-bfd4-7b7de34700e6}" enabled="0" method="" siteId="{01a4edc0-c130-4e09-bfd4-7b7de34700e6}" removed="1"/>
</clbl:labelList>
</file>

<file path=docProps/app.xml><?xml version="1.0" encoding="utf-8"?>
<Properties xmlns="http://schemas.openxmlformats.org/officeDocument/2006/extended-properties" xmlns:vt="http://schemas.openxmlformats.org/officeDocument/2006/docPropsVTypes">
  <Template>Normal.dotm</Template>
  <TotalTime>0</TotalTime>
  <Pages>32</Pages>
  <Words>10175</Words>
  <Characters>55963</Characters>
  <Application>Microsoft Office Word</Application>
  <DocSecurity>0</DocSecurity>
  <Lines>466</Lines>
  <Paragraphs>132</Paragraphs>
  <ScaleCrop>false</ScaleCrop>
  <HeadingPairs>
    <vt:vector size="2" baseType="variant">
      <vt:variant>
        <vt:lpstr>Title</vt:lpstr>
      </vt:variant>
      <vt:variant>
        <vt:i4>1</vt:i4>
      </vt:variant>
    </vt:vector>
  </HeadingPairs>
  <TitlesOfParts>
    <vt:vector size="1" baseType="lpstr">
      <vt:lpstr>Summary of opinions - EESC new model</vt:lpstr>
    </vt:vector>
  </TitlesOfParts>
  <Manager/>
  <Company/>
  <LinksUpToDate>false</LinksUpToDate>
  <CharactersWithSpaces>66006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Streszczenie opinii - 604. sesja plenarna - marzec 2026 r.</dc:title>
  <dc:subject>ADMIN</dc:subject>
  <dc:creator/>
  <cp:keywords>COR-EESC-2022-02583-00-00-ADMIN-TRA-EN</cp:keywords>
  <dc:description>Rapporteur:  - Original language: EN - Date of document: 20/05/2022 - Date of meeting:  - External documents:  - Administrator:  SUCIU Serban</dc:description>
  <cp:lastModifiedBy/>
  <cp:revision>17</cp:revision>
  <dcterms:created xsi:type="dcterms:W3CDTF">2026-03-27T15:06:00Z</dcterms:created>
  <dcterms:modified xsi:type="dcterms:W3CDTF">2026-04-08T13:11:00Z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f_formatted">
    <vt:bool>true</vt:bool>
  </property>
  <property fmtid="{D5CDD505-2E9C-101B-9397-08002B2CF9AE}" pid="3" name="Pref_Date">
    <vt:lpwstr>27/03/2026, 02/05/2022, 02/05/2022, 28/06/2021</vt:lpwstr>
  </property>
  <property fmtid="{D5CDD505-2E9C-101B-9397-08002B2CF9AE}" pid="4" name="Pref_Time">
    <vt:lpwstr>15:57:20, 12:28:29, 12:25:37, 08:41:48</vt:lpwstr>
  </property>
  <property fmtid="{D5CDD505-2E9C-101B-9397-08002B2CF9AE}" pid="5" name="Pref_User">
    <vt:lpwstr>jhvi, enied, enied, enied</vt:lpwstr>
  </property>
  <property fmtid="{D5CDD505-2E9C-101B-9397-08002B2CF9AE}" pid="6" name="Pref_FileName">
    <vt:lpwstr>EESC-2026-00582-00-00-TCD-ORI.docx, Summary of opinions.docx, COR-EESC-2022-02370-00-00-ADMIN-ORI.docx, Synthese des avis Template.docx</vt:lpwstr>
  </property>
  <property fmtid="{D5CDD505-2E9C-101B-9397-08002B2CF9AE}" pid="7" name="ContentTypeId">
    <vt:lpwstr>0x010100EA97B91038054C99906057A708A1480A0042CFDF3EA65A64469BBC042F89C9AB74</vt:lpwstr>
  </property>
  <property fmtid="{D5CDD505-2E9C-101B-9397-08002B2CF9AE}" pid="8" name="_dlc_DocIdItemGuid">
    <vt:lpwstr>e2e7ffb9-7a67-4fbe-b360-64af8ac27bd8</vt:lpwstr>
  </property>
  <property fmtid="{D5CDD505-2E9C-101B-9397-08002B2CF9AE}" pid="9" name="AvailableTranslations">
    <vt:lpwstr/>
  </property>
  <property fmtid="{D5CDD505-2E9C-101B-9397-08002B2CF9AE}" pid="10" name="DocumentType_0">
    <vt:lpwstr>TCD|cd9d6eb6-3f4f-424a-b2d1-57c9d450eaaf</vt:lpwstr>
  </property>
  <property fmtid="{D5CDD505-2E9C-101B-9397-08002B2CF9AE}" pid="11" name="DocumentSource_0">
    <vt:lpwstr>EESC|422833ec-8d7e-4e65-8e4e-8bed07ffb729</vt:lpwstr>
  </property>
  <property fmtid="{D5CDD505-2E9C-101B-9397-08002B2CF9AE}" pid="12" name="ProductionDate">
    <vt:filetime>2022-05-18T12:00:00Z</vt:filetime>
  </property>
  <property fmtid="{D5CDD505-2E9C-101B-9397-08002B2CF9AE}" pid="13" name="DocumentNumber">
    <vt:i4>582</vt:i4>
  </property>
  <property fmtid="{D5CDD505-2E9C-101B-9397-08002B2CF9AE}" pid="14" name="DocumentVersion">
    <vt:i4>0</vt:i4>
  </property>
  <property fmtid="{D5CDD505-2E9C-101B-9397-08002B2CF9AE}" pid="15" name="DocumentStatus">
    <vt:lpwstr>9;#TRA|150d2a88-1431-44e6-a8ca-0bb753ab8672</vt:lpwstr>
  </property>
  <property fmtid="{D5CDD505-2E9C-101B-9397-08002B2CF9AE}" pid="16" name="DossierName">
    <vt:lpwstr/>
  </property>
  <property fmtid="{D5CDD505-2E9C-101B-9397-08002B2CF9AE}" pid="17" name="Confidentiality_0">
    <vt:lpwstr>Unrestricted|826e22d7-d029-4ec0-a450-0c28ff673572</vt:lpwstr>
  </property>
  <property fmtid="{D5CDD505-2E9C-101B-9397-08002B2CF9AE}" pid="18" name="Confidentiality">
    <vt:lpwstr>19;#Unrestricted|826e22d7-d029-4ec0-a450-0c28ff673572</vt:lpwstr>
  </property>
  <property fmtid="{D5CDD505-2E9C-101B-9397-08002B2CF9AE}" pid="19" name="OriginalLanguage">
    <vt:lpwstr>4;#EN|f2175f21-25d7-44a3-96da-d6a61b075e1b</vt:lpwstr>
  </property>
  <property fmtid="{D5CDD505-2E9C-101B-9397-08002B2CF9AE}" pid="20" name="MeetingName">
    <vt:lpwstr>59;#SPL-CES|32d8cb1f-c9ec-4365-95c7-8385a18618ac</vt:lpwstr>
  </property>
  <property fmtid="{D5CDD505-2E9C-101B-9397-08002B2CF9AE}" pid="21" name="TaxCatchAll">
    <vt:lpwstr>18;#TCD|cd9d6eb6-3f4f-424a-b2d1-57c9d450eaaf;#9;#TRA|150d2a88-1431-44e6-a8ca-0bb753ab8672;#59;#SPL-CES|32d8cb1f-c9ec-4365-95c7-8385a18618ac;#7;#Final|ea5e6674-7b27-4bac-b091-73adbb394efe;#4;#EN|f2175f21-25d7-44a3-96da-d6a61b075e1b;#19;#Unrestricted|826e22d7-d029-4ec0-a450-0c28ff673572;#1;#EESC|422833ec-8d7e-4e65-8e4e-8bed07ffb729</vt:lpwstr>
  </property>
  <property fmtid="{D5CDD505-2E9C-101B-9397-08002B2CF9AE}" pid="22" name="DocumentLanguage_0">
    <vt:lpwstr>EN|f2175f21-25d7-44a3-96da-d6a61b075e1b</vt:lpwstr>
  </property>
  <property fmtid="{D5CDD505-2E9C-101B-9397-08002B2CF9AE}" pid="23" name="VersionStatus_0">
    <vt:lpwstr>Final|ea5e6674-7b27-4bac-b091-73adbb394efe</vt:lpwstr>
  </property>
  <property fmtid="{D5CDD505-2E9C-101B-9397-08002B2CF9AE}" pid="24" name="VersionStatus">
    <vt:lpwstr>7;#Final|ea5e6674-7b27-4bac-b091-73adbb394efe</vt:lpwstr>
  </property>
  <property fmtid="{D5CDD505-2E9C-101B-9397-08002B2CF9AE}" pid="25" name="DocumentYear">
    <vt:i4>2026</vt:i4>
  </property>
  <property fmtid="{D5CDD505-2E9C-101B-9397-08002B2CF9AE}" pid="26" name="FicheNumber">
    <vt:i4>301707</vt:i4>
  </property>
  <property fmtid="{D5CDD505-2E9C-101B-9397-08002B2CF9AE}" pid="27" name="OriginalSender">
    <vt:lpwstr>1528;#TDriveSVCUserProd</vt:lpwstr>
  </property>
  <property fmtid="{D5CDD505-2E9C-101B-9397-08002B2CF9AE}" pid="28" name="DocumentPart">
    <vt:i4>0</vt:i4>
  </property>
  <property fmtid="{D5CDD505-2E9C-101B-9397-08002B2CF9AE}" pid="29" name="DocumentSource">
    <vt:lpwstr>1;#EESC|422833ec-8d7e-4e65-8e4e-8bed07ffb729</vt:lpwstr>
  </property>
  <property fmtid="{D5CDD505-2E9C-101B-9397-08002B2CF9AE}" pid="30" name="DocumentType">
    <vt:lpwstr>18;#TCD|cd9d6eb6-3f4f-424a-b2d1-57c9d450eaaf</vt:lpwstr>
  </property>
  <property fmtid="{D5CDD505-2E9C-101B-9397-08002B2CF9AE}" pid="31" name="RequestingService">
    <vt:lpwstr>Greffe</vt:lpwstr>
  </property>
  <property fmtid="{D5CDD505-2E9C-101B-9397-08002B2CF9AE}" pid="32" name="DocumentLanguage">
    <vt:lpwstr>32;#PL|1e03da61-4678-4e07-b136-b5024ca9197b</vt:lpwstr>
  </property>
  <property fmtid="{D5CDD505-2E9C-101B-9397-08002B2CF9AE}" pid="33" name="AvailableTranslations_0">
    <vt:lpwstr/>
  </property>
  <property fmtid="{D5CDD505-2E9C-101B-9397-08002B2CF9AE}" pid="34" name="DocumentStatus_0">
    <vt:lpwstr>TRA|150d2a88-1431-44e6-a8ca-0bb753ab8672</vt:lpwstr>
  </property>
  <property fmtid="{D5CDD505-2E9C-101B-9397-08002B2CF9AE}" pid="35" name="OriginalLanguage_0">
    <vt:lpwstr>EN|f2175f21-25d7-44a3-96da-d6a61b075e1b</vt:lpwstr>
  </property>
  <property fmtid="{D5CDD505-2E9C-101B-9397-08002B2CF9AE}" pid="36" name="_docset_NoMedatataSyncRequired">
    <vt:lpwstr>False</vt:lpwstr>
  </property>
  <property fmtid="{D5CDD505-2E9C-101B-9397-08002B2CF9AE}" pid="37" name="MeetingName_0">
    <vt:lpwstr>SPL-CES|32d8cb1f-c9ec-4365-95c7-8385a18618ac</vt:lpwstr>
  </property>
  <property fmtid="{D5CDD505-2E9C-101B-9397-08002B2CF9AE}" pid="38" name="DossierName_0">
    <vt:lpwstr/>
  </property>
  <property fmtid="{D5CDD505-2E9C-101B-9397-08002B2CF9AE}" pid="39" name="MeetingNumber">
    <vt:i4>605</vt:i4>
  </property>
  <property fmtid="{D5CDD505-2E9C-101B-9397-08002B2CF9AE}" pid="40" name="MeetingDate">
    <vt:filetime>2026-04-29T12:00:00Z</vt:filetime>
  </property>
</Properties>
</file>