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5"/>
  </p:notesMasterIdLst>
  <p:sldIdLst>
    <p:sldId id="256" r:id="rId2"/>
    <p:sldId id="415" r:id="rId3"/>
    <p:sldId id="778" r:id="rId4"/>
    <p:sldId id="325" r:id="rId5"/>
    <p:sldId id="782" r:id="rId6"/>
    <p:sldId id="470" r:id="rId7"/>
    <p:sldId id="772" r:id="rId8"/>
    <p:sldId id="274" r:id="rId9"/>
    <p:sldId id="275" r:id="rId10"/>
    <p:sldId id="361" r:id="rId11"/>
    <p:sldId id="482" r:id="rId12"/>
    <p:sldId id="1185" r:id="rId13"/>
    <p:sldId id="26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0655" autoAdjust="0"/>
  </p:normalViewPr>
  <p:slideViewPr>
    <p:cSldViewPr>
      <p:cViewPr varScale="1">
        <p:scale>
          <a:sx n="127" d="100"/>
          <a:sy n="127" d="100"/>
        </p:scale>
        <p:origin x="2760" y="120"/>
      </p:cViewPr>
      <p:guideLst>
        <p:guide orient="horz" pos="1620"/>
        <p:guide pos="2880"/>
      </p:guideLst>
    </p:cSldViewPr>
  </p:slideViewPr>
  <p:notesTextViewPr>
    <p:cViewPr>
      <p:scale>
        <a:sx n="1" d="1"/>
        <a:sy n="1" d="1"/>
      </p:scale>
      <p:origin x="0" y="0"/>
    </p:cViewPr>
  </p:notesTextViewPr>
  <p:notesViewPr>
    <p:cSldViewPr>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9736853988429"/>
          <c:y val="6.887649721137001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1.2599955096584972E-2"/>
          <c:y val="0.90299145771624822"/>
          <c:w val="0.92066021282702992"/>
          <c:h val="9.700854228375177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3369F-07C3-49D5-8D3A-C96E1506E638}" type="datetimeFigureOut">
              <a:rPr lang="en-GB" smtClean="0"/>
              <a:t>09/04/2026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76BFB-9230-4FA6-8168-C4D9D1066BB0}" type="slidenum">
              <a:rPr lang="en-GB" smtClean="0"/>
              <a:t>‹#›</a:t>
            </a:fld>
            <a:endParaRPr lang="en-GB"/>
          </a:p>
        </p:txBody>
      </p:sp>
    </p:spTree>
    <p:extLst>
      <p:ext uri="{BB962C8B-B14F-4D97-AF65-F5344CB8AC3E}">
        <p14:creationId xmlns:p14="http://schemas.microsoft.com/office/powerpoint/2010/main" val="367571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276BFB-9230-4FA6-8168-C4D9D1066BB0}" type="slidenum">
              <a:rPr lang="en-GB" smtClean="0"/>
              <a:t>1</a:t>
            </a:fld>
            <a:endParaRPr lang="en-GB"/>
          </a:p>
        </p:txBody>
      </p:sp>
    </p:spTree>
    <p:extLst>
      <p:ext uri="{BB962C8B-B14F-4D97-AF65-F5344CB8AC3E}">
        <p14:creationId xmlns:p14="http://schemas.microsoft.com/office/powerpoint/2010/main" val="79685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414A2E-E536-F24F-9175-F90AB07FCF07}" type="slidenum">
              <a:rPr lang="en-US" smtClean="0"/>
              <a:t>11</a:t>
            </a:fld>
            <a:endParaRPr lang="en-US"/>
          </a:p>
        </p:txBody>
      </p:sp>
    </p:spTree>
    <p:extLst>
      <p:ext uri="{BB962C8B-B14F-4D97-AF65-F5344CB8AC3E}">
        <p14:creationId xmlns:p14="http://schemas.microsoft.com/office/powerpoint/2010/main" val="107398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473E7-698D-152A-E9E9-1A179F1E90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B322BC-2E7D-C9CC-C9C1-0519A3A783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C5EE41-7EB1-56DA-C6ED-A33B9BFFD50E}"/>
              </a:ext>
            </a:extLst>
          </p:cNvPr>
          <p:cNvSpPr>
            <a:spLocks noGrp="1"/>
          </p:cNvSpPr>
          <p:nvPr>
            <p:ph type="body" idx="1"/>
          </p:nvPr>
        </p:nvSpPr>
        <p:spPr/>
        <p:txBody>
          <a:bodyPr/>
          <a:lstStyle/>
          <a:p>
            <a:r>
              <a:rPr lang="fr-FR" dirty="0"/>
              <a:t>OSH Pulse: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t>A survey gathering </a:t>
            </a:r>
            <a:r>
              <a:rPr lang="en-US" sz="1200" dirty="0"/>
              <a:t>opinions and experience in the area of OSH (main issues they are facing, what they think of OSH measures in their workplace, </a:t>
            </a:r>
            <a:r>
              <a:rPr lang="en-US" sz="1200" dirty="0" err="1"/>
              <a:t>etc</a:t>
            </a:r>
            <a:r>
              <a:rPr lang="en-US" sz="120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t>Flash: </a:t>
            </a:r>
            <a:r>
              <a:rPr lang="en-US" dirty="0"/>
              <a:t>shorter duration of fieldwork (about three weeks)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Representative sample of (employed) workers in all EU27 countries + Norway and Iceland (Switzerland carrying out their own survey using our questionnaire)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Probabilistic sample based on Random Digital </a:t>
            </a:r>
            <a:r>
              <a:rPr lang="en-US" dirty="0" err="1"/>
              <a:t>Dialling</a:t>
            </a:r>
            <a:r>
              <a:rPr lang="en-US" dirty="0"/>
              <a:t> (RDD) - mobile phones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Shorter questionnaire = 18.5 questions (although multi item, so number of variables is higher) + demographic questions (job and worker characteristics)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Data comparable across countries (although not for too granular analysis at country level)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About 25000 participants (500 in smaller countries, 1000 in rest of countries</a:t>
            </a:r>
            <a:endParaRPr lang="fr-FR" dirty="0"/>
          </a:p>
        </p:txBody>
      </p:sp>
      <p:sp>
        <p:nvSpPr>
          <p:cNvPr id="4" name="Espace réservé du numéro de diapositive 3">
            <a:extLst>
              <a:ext uri="{FF2B5EF4-FFF2-40B4-BE49-F238E27FC236}">
                <a16:creationId xmlns:a16="http://schemas.microsoft.com/office/drawing/2014/main" id="{D48A5C05-A727-E865-690D-EA67512A3BC2}"/>
              </a:ext>
            </a:extLst>
          </p:cNvPr>
          <p:cNvSpPr>
            <a:spLocks noGrp="1"/>
          </p:cNvSpPr>
          <p:nvPr>
            <p:ph type="sldNum" sz="quarter" idx="5"/>
          </p:nvPr>
        </p:nvSpPr>
        <p:spPr/>
        <p:txBody>
          <a:bodyPr/>
          <a:lstStyle/>
          <a:p>
            <a:fld id="{6380CDF6-FD1A-4B86-81F0-2F4F28F36075}" type="slidenum">
              <a:rPr lang="fr-BE" smtClean="0"/>
              <a:t>12</a:t>
            </a:fld>
            <a:endParaRPr lang="fr-BE"/>
          </a:p>
        </p:txBody>
      </p:sp>
    </p:spTree>
    <p:extLst>
      <p:ext uri="{BB962C8B-B14F-4D97-AF65-F5344CB8AC3E}">
        <p14:creationId xmlns:p14="http://schemas.microsoft.com/office/powerpoint/2010/main" val="187182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7713"/>
            <a:ext cx="6621462" cy="37258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F06F0D-8B92-483C-8571-8A71C8095E3E}" type="slidenum">
              <a:rPr lang="en-GB" smtClean="0"/>
              <a:t>13</a:t>
            </a:fld>
            <a:endParaRPr lang="en-GB"/>
          </a:p>
        </p:txBody>
      </p:sp>
    </p:spTree>
    <p:extLst>
      <p:ext uri="{BB962C8B-B14F-4D97-AF65-F5344CB8AC3E}">
        <p14:creationId xmlns:p14="http://schemas.microsoft.com/office/powerpoint/2010/main" val="28949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A429A8-13B9-4F68-A0ED-507080D09EF9}" type="slidenum">
              <a:rPr lang="en-GB" smtClean="0"/>
              <a:t>2</a:t>
            </a:fld>
            <a:endParaRPr lang="en-GB"/>
          </a:p>
        </p:txBody>
      </p:sp>
      <p:sp>
        <p:nvSpPr>
          <p:cNvPr id="6" name="Notes Placeholder 5">
            <a:extLst>
              <a:ext uri="{FF2B5EF4-FFF2-40B4-BE49-F238E27FC236}">
                <a16:creationId xmlns:a16="http://schemas.microsoft.com/office/drawing/2014/main" id="{03DF66E8-A730-3512-C91E-F93537A7D68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4698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
        <p:nvSpPr>
          <p:cNvPr id="6" name="Notes Placeholder 5">
            <a:extLst>
              <a:ext uri="{FF2B5EF4-FFF2-40B4-BE49-F238E27FC236}">
                <a16:creationId xmlns:a16="http://schemas.microsoft.com/office/drawing/2014/main" id="{5CE5CD56-533F-79B8-14A3-1A239986ED3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03ED3-EFC4-28CC-73D0-3D0A33B6D3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3E109F-3253-2DAB-EF23-37EF1644B0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A3659C-3ABD-9ADD-B7D6-E6E3C6B58A9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fr-BE" dirty="0"/>
          </a:p>
        </p:txBody>
      </p:sp>
      <p:sp>
        <p:nvSpPr>
          <p:cNvPr id="4" name="Espace réservé du numéro de diapositive 3">
            <a:extLst>
              <a:ext uri="{FF2B5EF4-FFF2-40B4-BE49-F238E27FC236}">
                <a16:creationId xmlns:a16="http://schemas.microsoft.com/office/drawing/2014/main" id="{683AF9E6-EEF3-BF84-4654-79E8B5314A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0CDF6-FD1A-4B86-81F0-2F4F28F36075}" type="slidenum">
              <a:rPr kumimoji="0" lang="fr-B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519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000" indent="-189000" defTabSz="342900">
              <a:lnSpc>
                <a:spcPct val="80000"/>
              </a:lnSpc>
              <a:spcBef>
                <a:spcPts val="450"/>
              </a:spcBef>
              <a:buClr>
                <a:schemeClr val="tx2"/>
              </a:buClr>
              <a:buFont typeface="Wingdings" pitchFamily="2" charset="2"/>
              <a:buChar char="§"/>
            </a:pPr>
            <a:endParaRPr lang="en-GB" sz="1200" b="1" dirty="0">
              <a:solidFill>
                <a:schemeClr val="tx2"/>
              </a:solidFill>
            </a:endParaRPr>
          </a:p>
          <a:p>
            <a:endParaRPr lang="en-GB" sz="1200" dirty="0"/>
          </a:p>
          <a:p>
            <a:endParaRPr lang="en-GB" dirty="0"/>
          </a:p>
        </p:txBody>
      </p:sp>
      <p:sp>
        <p:nvSpPr>
          <p:cNvPr id="4" name="Slide Number Placeholder 3"/>
          <p:cNvSpPr>
            <a:spLocks noGrp="1"/>
          </p:cNvSpPr>
          <p:nvPr>
            <p:ph type="sldNum" sz="quarter" idx="10"/>
          </p:nvPr>
        </p:nvSpPr>
        <p:spPr/>
        <p:txBody>
          <a:bodyPr/>
          <a:lstStyle/>
          <a:p>
            <a:fld id="{955349F1-900B-4850-AD35-DCDA59EBF816}" type="slidenum">
              <a:rPr lang="en-GB" smtClean="0"/>
              <a:t>6</a:t>
            </a:fld>
            <a:endParaRPr lang="en-GB"/>
          </a:p>
        </p:txBody>
      </p:sp>
    </p:spTree>
    <p:extLst>
      <p:ext uri="{BB962C8B-B14F-4D97-AF65-F5344CB8AC3E}">
        <p14:creationId xmlns:p14="http://schemas.microsoft.com/office/powerpoint/2010/main" val="303934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s-ES" sz="1800" dirty="0"/>
          </a:p>
          <a:p>
            <a:pPr defTabSz="941923">
              <a:defRPr/>
            </a:pPr>
            <a:endParaRPr lang="es-ES" sz="1800" dirty="0"/>
          </a:p>
          <a:p>
            <a:pPr defTabSz="941923">
              <a:defRPr/>
            </a:pPr>
            <a:endParaRPr lang="es-ES" sz="1800" dirty="0"/>
          </a:p>
          <a:p>
            <a:pPr defTabSz="941923">
              <a:defRPr/>
            </a:pPr>
            <a:endParaRPr lang="es-ES" sz="1800" dirty="0"/>
          </a:p>
        </p:txBody>
      </p:sp>
      <p:sp>
        <p:nvSpPr>
          <p:cNvPr id="4" name="Slide Number Placeholder 3"/>
          <p:cNvSpPr>
            <a:spLocks noGrp="1"/>
          </p:cNvSpPr>
          <p:nvPr>
            <p:ph type="sldNum" sz="quarter" idx="10"/>
          </p:nvPr>
        </p:nvSpPr>
        <p:spPr/>
        <p:txBody>
          <a:bodyPr/>
          <a:lstStyle/>
          <a:p>
            <a:fld id="{955349F1-900B-4850-AD35-DCDA59EBF816}" type="slidenum">
              <a:rPr lang="en-GB" smtClean="0"/>
              <a:t>7</a:t>
            </a:fld>
            <a:endParaRPr lang="en-GB"/>
          </a:p>
        </p:txBody>
      </p:sp>
    </p:spTree>
    <p:extLst>
      <p:ext uri="{BB962C8B-B14F-4D97-AF65-F5344CB8AC3E}">
        <p14:creationId xmlns:p14="http://schemas.microsoft.com/office/powerpoint/2010/main" val="122125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D035-EA81-03D0-9A0B-738C62E45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3F852-CAEF-0737-857B-29769F71B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A3709-A8BD-038B-D47C-0D770F9A7586}"/>
              </a:ext>
            </a:extLst>
          </p:cNvPr>
          <p:cNvSpPr>
            <a:spLocks noGrp="1"/>
          </p:cNvSpPr>
          <p:nvPr>
            <p:ph type="body" idx="1"/>
          </p:nvPr>
        </p:nvSpPr>
        <p:spPr/>
        <p:txBody>
          <a:bodyPr/>
          <a:lstStyle/>
          <a:p>
            <a:pPr marL="0" indent="0">
              <a:buNone/>
            </a:pPr>
            <a:endParaRPr lang="en-US" sz="1200" b="1" dirty="0">
              <a:solidFill>
                <a:srgbClr val="003399"/>
              </a:solidFill>
            </a:endParaRPr>
          </a:p>
        </p:txBody>
      </p:sp>
      <p:sp>
        <p:nvSpPr>
          <p:cNvPr id="4" name="Slide Number Placeholder 3">
            <a:extLst>
              <a:ext uri="{FF2B5EF4-FFF2-40B4-BE49-F238E27FC236}">
                <a16:creationId xmlns:a16="http://schemas.microsoft.com/office/drawing/2014/main" id="{071CCC6F-ED07-A023-C9CA-CE4BB3BAAF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3569F-B657-4919-8154-566B57F9EB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39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BFF85-B43C-5E4D-6CAE-C0A21B73C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7B4B4-6383-DC23-B07E-4B9058569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63994-8298-3B74-DE60-FECBE896B1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9580B3-5A05-4A8A-5977-259A24A4BEEC}"/>
              </a:ext>
            </a:extLst>
          </p:cNvPr>
          <p:cNvSpPr>
            <a:spLocks noGrp="1"/>
          </p:cNvSpPr>
          <p:nvPr>
            <p:ph type="sldNum" sz="quarter" idx="5"/>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1073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175834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FONDO-PORTADA-PATRON-COBRANDED.png"/>
          <p:cNvPicPr>
            <a:picLocks/>
          </p:cNvPicPr>
          <p:nvPr/>
        </p:nvPicPr>
        <p:blipFill>
          <a:blip r:embed="rId2">
            <a:extLst>
              <a:ext uri="{28A0092B-C50C-407E-A947-70E740481C1C}">
                <a14:useLocalDpi xmlns:a14="http://schemas.microsoft.com/office/drawing/2010/main" val="0"/>
              </a:ext>
            </a:extLst>
          </a:blip>
          <a:srcRect/>
          <a:stretch/>
        </p:blipFill>
        <p:spPr>
          <a:xfrm>
            <a:off x="0" y="2736"/>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0000" y="4431506"/>
            <a:ext cx="863247" cy="244800"/>
          </a:xfrm>
          <a:prstGeom prst="rect">
            <a:avLst/>
          </a:prstGeom>
          <a:noFill/>
          <a:ln w="9525">
            <a:noFill/>
            <a:miter lim="800000"/>
            <a:headEnd/>
            <a:tailEnd/>
          </a:ln>
        </p:spPr>
      </p:pic>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4" name="Bild 4" descr="111004_EU-OSHA_PPT_EU logo.png"/>
          <p:cNvPicPr>
            <a:picLocks noChangeAspect="1"/>
          </p:cNvPicPr>
          <p:nvPr/>
        </p:nvPicPr>
        <p:blipFill>
          <a:blip r:embed="rId4" cstate="print"/>
          <a:srcRect/>
          <a:stretch>
            <a:fillRect/>
          </a:stretch>
        </p:blipFill>
        <p:spPr bwMode="auto">
          <a:xfrm>
            <a:off x="7723909" y="4431506"/>
            <a:ext cx="372491" cy="242888"/>
          </a:xfrm>
          <a:prstGeom prst="rect">
            <a:avLst/>
          </a:prstGeom>
          <a:noFill/>
          <a:ln w="9525">
            <a:noFill/>
            <a:miter lim="800000"/>
            <a:headEnd/>
            <a:tailEnd/>
          </a:ln>
        </p:spPr>
      </p:pic>
      <p:pic>
        <p:nvPicPr>
          <p:cNvPr id="16" name="imagen-portada-COBRANDED-1.png"/>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92"/>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3" name="Picture 2">
            <a:extLst>
              <a:ext uri="{FF2B5EF4-FFF2-40B4-BE49-F238E27FC236}">
                <a16:creationId xmlns:a16="http://schemas.microsoft.com/office/drawing/2014/main" id="{30E409BB-F773-4873-C0AB-EE92711C19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125588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17200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37501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74648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5102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43001" y="310102"/>
            <a:ext cx="7329487" cy="151323"/>
          </a:xfrm>
        </p:spPr>
        <p:txBody>
          <a:bodyPr vert="horz" wrap="square" lIns="0" tIns="12700" rIns="0" bIns="0" rtlCol="0" anchor="ctr">
            <a:spAutoFit/>
          </a:bodyPr>
          <a:lstStyle>
            <a:lvl1pPr>
              <a:defRPr sz="900" kern="0">
                <a:solidFill>
                  <a:schemeClr val="bg1"/>
                </a:solidFill>
                <a:latin typeface="Verdana" panose="020B0604030504040204" pitchFamily="34" charset="0"/>
                <a:ea typeface="Verdana" panose="020B0604030504040204" pitchFamily="34" charset="0"/>
              </a:defRPr>
            </a:lvl1pPr>
          </a:lstStyle>
          <a:p>
            <a:pPr lvl="0"/>
            <a:endParaRPr lang="en-US"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endParaRPr dirty="0"/>
          </a:p>
        </p:txBody>
      </p:sp>
      <p:sp>
        <p:nvSpPr>
          <p:cNvPr id="3" name="Rectangle 2">
            <a:extLst>
              <a:ext uri="{FF2B5EF4-FFF2-40B4-BE49-F238E27FC236}">
                <a16:creationId xmlns:a16="http://schemas.microsoft.com/office/drawing/2014/main" id="{9C7EFE2A-CC47-20B2-1CB7-DDFEE8A8C744}"/>
              </a:ext>
            </a:extLst>
          </p:cNvPr>
          <p:cNvSpPr/>
          <p:nvPr userDrawn="1"/>
        </p:nvSpPr>
        <p:spPr>
          <a:xfrm>
            <a:off x="3635896" y="4659982"/>
            <a:ext cx="1296144" cy="360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443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2">
            <a:extLst>
              <a:ext uri="{FF2B5EF4-FFF2-40B4-BE49-F238E27FC236}">
                <a16:creationId xmlns:a16="http://schemas.microsoft.com/office/drawing/2014/main" id="{036BFF2C-D33D-7F11-7A15-64FE35CC9B71}"/>
              </a:ext>
            </a:extLst>
          </p:cNvPr>
          <p:cNvSpPr/>
          <p:nvPr userDrawn="1"/>
        </p:nvSpPr>
        <p:spPr>
          <a:xfrm>
            <a:off x="3635896" y="4731990"/>
            <a:ext cx="1224136" cy="2765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59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COBRANDED.png"/>
          <p:cNvPicPr>
            <a:picLocks/>
          </p:cNvPicPr>
          <p:nvPr/>
        </p:nvPicPr>
        <p:blipFill>
          <a:blip r:embed="rId2">
            <a:extLst>
              <a:ext uri="{28A0092B-C50C-407E-A947-70E740481C1C}">
                <a14:useLocalDpi xmlns:a14="http://schemas.microsoft.com/office/drawing/2010/main" val="0"/>
              </a:ext>
            </a:extLst>
          </a:blip>
          <a:srcRect/>
          <a:stretch/>
        </p:blipFill>
        <p:spPr>
          <a:xfrm>
            <a:off x="0" y="22535"/>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2" name="Bild 4" descr="111004_EU-OSHA_PPT_EU logo.png"/>
          <p:cNvPicPr>
            <a:picLocks noChangeAspect="1"/>
          </p:cNvPicPr>
          <p:nvPr/>
        </p:nvPicPr>
        <p:blipFill>
          <a:blip r:embed="rId3" cstate="print"/>
          <a:srcRect/>
          <a:stretch>
            <a:fillRect/>
          </a:stretch>
        </p:blipFill>
        <p:spPr bwMode="auto">
          <a:xfrm>
            <a:off x="7723909" y="4431506"/>
            <a:ext cx="372491" cy="242888"/>
          </a:xfrm>
          <a:prstGeom prst="rect">
            <a:avLst/>
          </a:prstGeom>
          <a:noFill/>
          <a:ln w="9525">
            <a:noFill/>
            <a:miter lim="800000"/>
            <a:headEnd/>
            <a:tailEnd/>
          </a:ln>
        </p:spPr>
      </p:pic>
      <p:pic>
        <p:nvPicPr>
          <p:cNvPr id="13"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9" name="Textplatzhalter 2"/>
          <p:cNvSpPr txBox="1">
            <a:spLocks/>
          </p:cNvSpPr>
          <p:nvPr/>
        </p:nvSpPr>
        <p:spPr>
          <a:xfrm>
            <a:off x="450851" y="4844812"/>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4" name="Rectangle 11">
            <a:extLst>
              <a:ext uri="{FF2B5EF4-FFF2-40B4-BE49-F238E27FC236}">
                <a16:creationId xmlns:a16="http://schemas.microsoft.com/office/drawing/2014/main" id="{5A7E4092-01AE-24B8-A54E-B4AF1F8BE4F2}"/>
              </a:ext>
            </a:extLst>
          </p:cNvPr>
          <p:cNvSpPr>
            <a:spLocks noChangeArrowheads="1"/>
          </p:cNvSpPr>
          <p:nvPr userDrawn="1"/>
        </p:nvSpPr>
        <p:spPr bwMode="auto">
          <a:xfrm>
            <a:off x="3265088" y="4431506"/>
            <a:ext cx="2016224" cy="290454"/>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a:t>
            </a:r>
            <a:r>
              <a:rPr lang="en-GB" sz="675" b="1" noProof="0" dirty="0" err="1">
                <a:solidFill>
                  <a:schemeClr val="tx2"/>
                </a:solidFill>
                <a:latin typeface="Arial" charset="0"/>
                <a:ea typeface="ＭＳ Ｐゴシック" charset="-128"/>
                <a:cs typeface="ＭＳ Ｐゴシック" charset="-128"/>
              </a:rPr>
              <a:t>EUhealthyworkplaces</a:t>
            </a:r>
            <a:endParaRPr lang="en-GB" sz="675" b="1" noProof="0" dirty="0">
              <a:solidFill>
                <a:schemeClr val="tx2"/>
              </a:solidFill>
              <a:latin typeface="Arial" charset="0"/>
              <a:ea typeface="ＭＳ Ｐゴシック" charset="-128"/>
              <a:cs typeface="ＭＳ Ｐゴシック" charset="-128"/>
            </a:endParaRPr>
          </a:p>
          <a:p>
            <a:pPr algn="ctr">
              <a:lnSpc>
                <a:spcPct val="90000"/>
              </a:lnSpc>
              <a:spcBef>
                <a:spcPct val="30000"/>
              </a:spcBef>
              <a:buClr>
                <a:srgbClr val="00529F"/>
              </a:buClr>
              <a:defRPr/>
            </a:pPr>
            <a:r>
              <a:rPr lang="es-ES" sz="675" b="1" noProof="0" dirty="0">
                <a:solidFill>
                  <a:schemeClr val="tx2"/>
                </a:solidFill>
                <a:latin typeface="Arial" charset="0"/>
                <a:ea typeface="ＭＳ Ｐゴシック" charset="-128"/>
                <a:cs typeface="ＭＳ Ｐゴシック" charset="-128"/>
              </a:rPr>
              <a:t>#</a:t>
            </a:r>
            <a:r>
              <a:rPr lang="es-ES" sz="675" b="1" noProof="0" dirty="0" err="1">
                <a:solidFill>
                  <a:schemeClr val="tx2"/>
                </a:solidFill>
                <a:latin typeface="Arial" charset="0"/>
                <a:ea typeface="ＭＳ Ｐゴシック" charset="-128"/>
                <a:cs typeface="ＭＳ Ｐゴシック" charset="-128"/>
              </a:rPr>
              <a:t>StopthePandemic</a:t>
            </a:r>
            <a:endParaRPr lang="en-GB" sz="675" b="1" noProof="0" dirty="0">
              <a:solidFill>
                <a:schemeClr val="tx2"/>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56354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cial Med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D3ACD-1988-45B5-B99E-B628ACF905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4" y="0"/>
            <a:ext cx="9130474" cy="5143500"/>
          </a:xfrm>
          <a:prstGeom prst="rect">
            <a:avLst/>
          </a:prstGeom>
        </p:spPr>
      </p:pic>
      <p:sp>
        <p:nvSpPr>
          <p:cNvPr id="4" name="TextBox 3">
            <a:extLst>
              <a:ext uri="{FF2B5EF4-FFF2-40B4-BE49-F238E27FC236}">
                <a16:creationId xmlns:a16="http://schemas.microsoft.com/office/drawing/2014/main" id="{4053E5F9-769F-4724-A14F-0A8FF262142C}"/>
              </a:ext>
            </a:extLst>
          </p:cNvPr>
          <p:cNvSpPr txBox="1"/>
          <p:nvPr/>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B9842893-2903-44D3-9BAF-2AEC21F364A9}"/>
              </a:ext>
            </a:extLst>
          </p:cNvPr>
          <p:cNvSpPr txBox="1"/>
          <p:nvPr/>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a:t>
            </a:r>
            <a:r>
              <a:rPr lang="en-IE" dirty="0" err="1">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752E714B-9A10-4C9E-BCC6-84FA7092988A}"/>
              </a:ext>
            </a:extLst>
          </p:cNvPr>
          <p:cNvSpPr txBox="1"/>
          <p:nvPr/>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86D01CC2-3DBB-4D08-9580-AC37FCEF7CBE}"/>
              </a:ext>
            </a:extLst>
          </p:cNvPr>
          <p:cNvSpPr txBox="1"/>
          <p:nvPr/>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14258FC6-CC7F-4F82-A9E1-0608FBFCD56F}"/>
              </a:ext>
            </a:extLst>
          </p:cNvPr>
          <p:cNvSpPr txBox="1"/>
          <p:nvPr/>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E0B0BF0C-1C43-40C6-8D79-A79F4C7DC847}"/>
              </a:ext>
            </a:extLst>
          </p:cNvPr>
          <p:cNvSpPr txBox="1"/>
          <p:nvPr/>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135011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0C08-1D13-F181-4705-69373AFD745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333181F-493E-7A4E-18F2-E49551E109BB}"/>
              </a:ext>
            </a:extLst>
          </p:cNvPr>
          <p:cNvSpPr txBox="1">
            <a:spLocks/>
          </p:cNvSpPr>
          <p:nvPr/>
        </p:nvSpPr>
        <p:spPr>
          <a:xfrm>
            <a:off x="450000" y="837000"/>
            <a:ext cx="7560000" cy="3645000"/>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Author:</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Project management:                                     (EU-OSHA)</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Neither the European Agency for Safety and Health at Work nor any person acting on behalf of the agency is responsible for the use that might be made of the following information.</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 European Agency for Safety and Health at Work, </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Reproduction is </a:t>
            </a:r>
            <a:r>
              <a:rPr kumimoji="0" lang="en-US" sz="1100" b="1" i="0" u="none" strike="noStrike" kern="1200" cap="none" spc="0" normalizeH="0" baseline="0" noProof="0" dirty="0" err="1">
                <a:ln>
                  <a:noFill/>
                </a:ln>
                <a:solidFill>
                  <a:srgbClr val="003399"/>
                </a:solidFill>
                <a:effectLst/>
                <a:uLnTx/>
                <a:uFillTx/>
                <a:latin typeface="Arial"/>
                <a:ea typeface="+mn-ea"/>
                <a:cs typeface="+mn-cs"/>
              </a:rPr>
              <a:t>authorised</a:t>
            </a:r>
            <a:r>
              <a:rPr kumimoji="0" lang="en-US" sz="1100" b="1" i="0" u="none" strike="noStrike" kern="1200" cap="none" spc="0" normalizeH="0" baseline="0" noProof="0" dirty="0">
                <a:ln>
                  <a:noFill/>
                </a:ln>
                <a:solidFill>
                  <a:srgbClr val="003399"/>
                </a:solidFill>
                <a:effectLst/>
                <a:uLnTx/>
                <a:uFillTx/>
                <a:latin typeface="Arial"/>
                <a:ea typeface="+mn-ea"/>
                <a:cs typeface="+mn-cs"/>
              </a:rPr>
              <a:t> provided the source is acknowledged.</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For any use or reproduction of photos or other material that is not under the copyright of the European Agency for Safety and Health at Work, permission must be sought directly from the copyright holders.</a:t>
            </a:r>
          </a:p>
          <a:p>
            <a:pPr marL="189000" marR="0" lvl="0" indent="-189000" algn="l" defTabSz="342900" rtl="0" eaLnBrk="1" fontAlgn="auto" latinLnBrk="0" hangingPunct="1">
              <a:lnSpc>
                <a:spcPct val="100000"/>
              </a:lnSpc>
              <a:spcBef>
                <a:spcPts val="450"/>
              </a:spcBef>
              <a:spcAft>
                <a:spcPts val="0"/>
              </a:spcAft>
              <a:buClr>
                <a:srgbClr val="003399"/>
              </a:buClr>
              <a:buSzTx/>
              <a:buFont typeface="Wingdings" pitchFamily="2" charset="2"/>
              <a:buChar char="§"/>
              <a:tabLst/>
              <a:defRPr/>
            </a:pPr>
            <a:endParaRPr kumimoji="0" lang="en-GB" sz="1350" b="1" i="0" u="none" strike="noStrike" kern="1200" cap="none" spc="0" normalizeH="0" baseline="0" noProof="0" dirty="0">
              <a:ln>
                <a:noFill/>
              </a:ln>
              <a:solidFill>
                <a:srgbClr val="003399"/>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14E43108-E4FC-4CC1-124E-129630EA5B94}"/>
              </a:ext>
            </a:extLst>
          </p:cNvPr>
          <p:cNvSpPr>
            <a:spLocks noGrp="1"/>
          </p:cNvSpPr>
          <p:nvPr>
            <p:ph sz="half" idx="1" hasCustomPrompt="1"/>
          </p:nvPr>
        </p:nvSpPr>
        <p:spPr>
          <a:xfrm>
            <a:off x="1019700" y="2500417"/>
            <a:ext cx="5568524" cy="222583"/>
          </a:xfrm>
        </p:spPr>
        <p:txBody>
          <a:bodyPr>
            <a:normAutofit/>
          </a:bodyPr>
          <a:lstStyle>
            <a:lvl1pPr marL="0" indent="0">
              <a:buNone/>
              <a:defRPr sz="11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dirty="0"/>
              <a:t>Enter author</a:t>
            </a:r>
          </a:p>
        </p:txBody>
      </p:sp>
      <p:sp>
        <p:nvSpPr>
          <p:cNvPr id="5" name="Content Placeholder 2">
            <a:extLst>
              <a:ext uri="{FF2B5EF4-FFF2-40B4-BE49-F238E27FC236}">
                <a16:creationId xmlns:a16="http://schemas.microsoft.com/office/drawing/2014/main" id="{5971BE78-E9DB-67C0-3E02-A5D0467BFF7A}"/>
              </a:ext>
            </a:extLst>
          </p:cNvPr>
          <p:cNvSpPr>
            <a:spLocks noGrp="1"/>
          </p:cNvSpPr>
          <p:nvPr>
            <p:ph sz="half" idx="10" hasCustomPrompt="1"/>
          </p:nvPr>
        </p:nvSpPr>
        <p:spPr>
          <a:xfrm>
            <a:off x="3842654" y="3360866"/>
            <a:ext cx="1089386" cy="222583"/>
          </a:xfrm>
        </p:spPr>
        <p:txBody>
          <a:bodyPr>
            <a:normAutofit/>
          </a:bodyPr>
          <a:lstStyle>
            <a:lvl1pPr marL="0" indent="0">
              <a:buNone/>
              <a:defRPr sz="11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dirty="0"/>
              <a:t>Year</a:t>
            </a:r>
          </a:p>
        </p:txBody>
      </p:sp>
      <p:sp>
        <p:nvSpPr>
          <p:cNvPr id="6" name="Content Placeholder 2">
            <a:extLst>
              <a:ext uri="{FF2B5EF4-FFF2-40B4-BE49-F238E27FC236}">
                <a16:creationId xmlns:a16="http://schemas.microsoft.com/office/drawing/2014/main" id="{E185B128-DA71-565F-04F1-DE69A837C7BD}"/>
              </a:ext>
            </a:extLst>
          </p:cNvPr>
          <p:cNvSpPr>
            <a:spLocks noGrp="1"/>
          </p:cNvSpPr>
          <p:nvPr>
            <p:ph sz="half" idx="11" hasCustomPrompt="1"/>
          </p:nvPr>
        </p:nvSpPr>
        <p:spPr>
          <a:xfrm>
            <a:off x="1979712" y="2714342"/>
            <a:ext cx="1296144" cy="222583"/>
          </a:xfrm>
        </p:spPr>
        <p:txBody>
          <a:bodyPr>
            <a:normAutofit/>
          </a:bodyPr>
          <a:lstStyle>
            <a:lvl1pPr marL="0" indent="0">
              <a:buNone/>
              <a:defRPr sz="11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dirty="0"/>
              <a:t>Enter author</a:t>
            </a:r>
          </a:p>
        </p:txBody>
      </p:sp>
    </p:spTree>
    <p:extLst>
      <p:ext uri="{BB962C8B-B14F-4D97-AF65-F5344CB8AC3E}">
        <p14:creationId xmlns:p14="http://schemas.microsoft.com/office/powerpoint/2010/main" val="7160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3976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905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6001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42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FONDO-PATRON-COBRANDED.png"/>
          <p:cNvPicPr>
            <a:picLocks/>
          </p:cNvPicPr>
          <p:nvPr/>
        </p:nvPicPr>
        <p:blipFill>
          <a:blip r:embed="rId16">
            <a:extLst>
              <a:ext uri="{28A0092B-C50C-407E-A947-70E740481C1C}">
                <a14:useLocalDpi xmlns:a14="http://schemas.microsoft.com/office/drawing/2010/main" val="0"/>
              </a:ext>
            </a:extLst>
          </a:blip>
          <a:srcRect/>
          <a:stretch/>
        </p:blipFill>
        <p:spPr>
          <a:xfrm>
            <a:off x="0" y="2736"/>
            <a:ext cx="9144000" cy="5138927"/>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Bild 3" descr="111004_EU-OSHA_PPT_Corporate logo_inner slide.png"/>
          <p:cNvPicPr>
            <a:picLocks noChangeAspect="1"/>
          </p:cNvPicPr>
          <p:nvPr/>
        </p:nvPicPr>
        <p:blipFill>
          <a:blip r:embed="rId17" cstate="print"/>
          <a:srcRect/>
          <a:stretch>
            <a:fillRect/>
          </a:stretch>
        </p:blipFill>
        <p:spPr bwMode="auto">
          <a:xfrm>
            <a:off x="442913" y="4705350"/>
            <a:ext cx="816719" cy="233363"/>
          </a:xfrm>
          <a:prstGeom prst="rect">
            <a:avLst/>
          </a:prstGeom>
          <a:noFill/>
          <a:ln w="9525">
            <a:noFill/>
            <a:miter lim="800000"/>
            <a:headEnd/>
            <a:tailEnd/>
          </a:ln>
        </p:spPr>
      </p:pic>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sp>
        <p:nvSpPr>
          <p:cNvPr id="4" name="Rectangle 11">
            <a:extLst>
              <a:ext uri="{FF2B5EF4-FFF2-40B4-BE49-F238E27FC236}">
                <a16:creationId xmlns:a16="http://schemas.microsoft.com/office/drawing/2014/main" id="{164CCB2F-DFC8-9F87-D30F-D78244C45672}"/>
              </a:ext>
            </a:extLst>
          </p:cNvPr>
          <p:cNvSpPr>
            <a:spLocks noChangeArrowheads="1"/>
          </p:cNvSpPr>
          <p:nvPr userDrawn="1"/>
        </p:nvSpPr>
        <p:spPr bwMode="auto">
          <a:xfrm>
            <a:off x="3221825" y="4751814"/>
            <a:ext cx="2016224" cy="290454"/>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a:t>
            </a:r>
            <a:r>
              <a:rPr lang="en-GB" sz="675" b="1" noProof="0" dirty="0" err="1">
                <a:solidFill>
                  <a:schemeClr val="tx2"/>
                </a:solidFill>
                <a:latin typeface="Arial" charset="0"/>
                <a:ea typeface="ＭＳ Ｐゴシック" charset="-128"/>
                <a:cs typeface="ＭＳ Ｐゴシック" charset="-128"/>
              </a:rPr>
              <a:t>EUhealthyworkplaces</a:t>
            </a:r>
            <a:endParaRPr lang="en-GB" sz="675" b="1" noProof="0" dirty="0">
              <a:solidFill>
                <a:schemeClr val="tx2"/>
              </a:solidFill>
              <a:latin typeface="Arial" charset="0"/>
              <a:ea typeface="ＭＳ Ｐゴシック" charset="-128"/>
              <a:cs typeface="ＭＳ Ｐゴシック" charset="-128"/>
            </a:endParaRPr>
          </a:p>
          <a:p>
            <a:pPr algn="ctr">
              <a:lnSpc>
                <a:spcPct val="90000"/>
              </a:lnSpc>
              <a:spcBef>
                <a:spcPct val="30000"/>
              </a:spcBef>
              <a:buClr>
                <a:srgbClr val="00529F"/>
              </a:buClr>
              <a:defRPr/>
            </a:pPr>
            <a:r>
              <a:rPr lang="es-ES" sz="675" b="1" noProof="0" dirty="0">
                <a:solidFill>
                  <a:schemeClr val="tx2"/>
                </a:solidFill>
                <a:latin typeface="Arial" charset="0"/>
                <a:ea typeface="ＭＳ Ｐゴシック" charset="-128"/>
                <a:cs typeface="ＭＳ Ｐゴシック" charset="-128"/>
              </a:rPr>
              <a:t>#</a:t>
            </a:r>
            <a:r>
              <a:rPr lang="es-ES" sz="675" b="1" noProof="0" dirty="0" err="1">
                <a:solidFill>
                  <a:schemeClr val="tx2"/>
                </a:solidFill>
                <a:latin typeface="Arial" charset="0"/>
                <a:ea typeface="ＭＳ Ｐゴシック" charset="-128"/>
                <a:cs typeface="ＭＳ Ｐゴシック" charset="-128"/>
              </a:rPr>
              <a:t>StopthePandemic</a:t>
            </a:r>
            <a:endParaRPr lang="en-GB" sz="675" b="1" noProof="0" dirty="0">
              <a:solidFill>
                <a:schemeClr val="tx2"/>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5314691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hyperlink" Target="http://www.youtube.com/user/EUOSHA" TargetMode="External"/><Relationship Id="rId13" Type="http://schemas.openxmlformats.org/officeDocument/2006/relationships/image" Target="../media/image24.jpeg"/><Relationship Id="rId3" Type="http://schemas.openxmlformats.org/officeDocument/2006/relationships/hyperlink" Target="https://osha.europa.eu/" TargetMode="External"/><Relationship Id="rId7" Type="http://schemas.openxmlformats.org/officeDocument/2006/relationships/image" Target="../media/image21.png"/><Relationship Id="rId12" Type="http://schemas.openxmlformats.org/officeDocument/2006/relationships/hyperlink" Target="https://www.linkedin.com/company/europeanagency-for-safety-and-health-at-wor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flickr.com/photos/euosha" TargetMode="External"/><Relationship Id="rId11" Type="http://schemas.openxmlformats.org/officeDocument/2006/relationships/image" Target="../media/image23.png"/><Relationship Id="rId5" Type="http://schemas.openxmlformats.org/officeDocument/2006/relationships/hyperlink" Target="https://osha.europa.eu/en/publications" TargetMode="External"/><Relationship Id="rId10" Type="http://schemas.openxmlformats.org/officeDocument/2006/relationships/hyperlink" Target="https://www.facebook.com/EuropeanAgencyforSafetyandHealthatWork" TargetMode="External"/><Relationship Id="rId4" Type="http://schemas.openxmlformats.org/officeDocument/2006/relationships/hyperlink" Target="https://osha.europa.eu/en/news/oshmail" TargetMode="External"/><Relationship Id="rId9" Type="http://schemas.openxmlformats.org/officeDocument/2006/relationships/image" Target="../media/image22.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2673000"/>
            <a:ext cx="8010432" cy="474814"/>
          </a:xfrm>
        </p:spPr>
        <p:txBody>
          <a:bodyPr/>
          <a:lstStyle/>
          <a:p>
            <a:r>
              <a:rPr lang="en-US" sz="2000" dirty="0"/>
              <a:t>Safe and healthy work in a digital world</a:t>
            </a:r>
            <a:br>
              <a:rPr lang="en-US" sz="2000" dirty="0"/>
            </a:br>
            <a:r>
              <a:rPr lang="en-US" sz="2000" dirty="0"/>
              <a:t>	 				</a:t>
            </a:r>
            <a:r>
              <a:rPr lang="en-US" sz="2000" b="0" i="1" dirty="0"/>
              <a:t>– the role of AI and the impact of psychosocial risks</a:t>
            </a:r>
          </a:p>
        </p:txBody>
      </p:sp>
      <p:sp>
        <p:nvSpPr>
          <p:cNvPr id="3" name="Subtitle 2"/>
          <p:cNvSpPr>
            <a:spLocks noGrp="1"/>
          </p:cNvSpPr>
          <p:nvPr>
            <p:ph type="subTitle" idx="10"/>
          </p:nvPr>
        </p:nvSpPr>
        <p:spPr>
          <a:xfrm>
            <a:off x="465903" y="3579862"/>
            <a:ext cx="7646400" cy="576064"/>
          </a:xfrm>
        </p:spPr>
        <p:txBody>
          <a:bodyPr>
            <a:normAutofit fontScale="92500"/>
          </a:bodyPr>
          <a:lstStyle/>
          <a:p>
            <a:r>
              <a:rPr lang="en-US" sz="1800" b="0" dirty="0"/>
              <a:t>Exchange with EESC section for Employment, Social Affairs and Citizenship</a:t>
            </a:r>
          </a:p>
          <a:p>
            <a:r>
              <a:rPr lang="en-GB" b="0" dirty="0"/>
              <a:t>14 April 2026</a:t>
            </a:r>
          </a:p>
        </p:txBody>
      </p:sp>
      <p:sp>
        <p:nvSpPr>
          <p:cNvPr id="5" name="TextBox 4"/>
          <p:cNvSpPr txBox="1"/>
          <p:nvPr/>
        </p:nvSpPr>
        <p:spPr>
          <a:xfrm>
            <a:off x="5747642" y="4011910"/>
            <a:ext cx="2376264" cy="461665"/>
          </a:xfrm>
          <a:prstGeom prst="rect">
            <a:avLst/>
          </a:prstGeom>
          <a:noFill/>
        </p:spPr>
        <p:txBody>
          <a:bodyPr wrap="square" rtlCol="0">
            <a:spAutoFit/>
          </a:bodyPr>
          <a:lstStyle/>
          <a:p>
            <a:r>
              <a:rPr lang="en-GB" sz="1400" dirty="0"/>
              <a:t>William Cockburn</a:t>
            </a:r>
          </a:p>
          <a:p>
            <a:r>
              <a:rPr lang="en-GB" sz="1000" dirty="0"/>
              <a:t>EU-OSHA Executive Director</a:t>
            </a:r>
          </a:p>
        </p:txBody>
      </p:sp>
    </p:spTree>
    <p:extLst>
      <p:ext uri="{BB962C8B-B14F-4D97-AF65-F5344CB8AC3E}">
        <p14:creationId xmlns:p14="http://schemas.microsoft.com/office/powerpoint/2010/main" val="123910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19F9-B0C1-FF8B-8B70-32A8DED854FB}"/>
              </a:ext>
            </a:extLst>
          </p:cNvPr>
          <p:cNvSpPr>
            <a:spLocks noGrp="1"/>
          </p:cNvSpPr>
          <p:nvPr>
            <p:ph type="title"/>
          </p:nvPr>
        </p:nvSpPr>
        <p:spPr/>
        <p:txBody>
          <a:bodyPr lIns="0"/>
          <a:lstStyle/>
          <a:p>
            <a:r>
              <a:rPr lang="en-GB" sz="2100" dirty="0"/>
              <a:t>Key pointers for OSH prevention </a:t>
            </a:r>
          </a:p>
        </p:txBody>
      </p:sp>
      <p:sp>
        <p:nvSpPr>
          <p:cNvPr id="5" name="Content Placeholder 2">
            <a:extLst>
              <a:ext uri="{FF2B5EF4-FFF2-40B4-BE49-F238E27FC236}">
                <a16:creationId xmlns:a16="http://schemas.microsoft.com/office/drawing/2014/main" id="{ECA96797-7E29-4EA4-BC72-9D36735DCD61}"/>
              </a:ext>
            </a:extLst>
          </p:cNvPr>
          <p:cNvSpPr txBox="1">
            <a:spLocks/>
          </p:cNvSpPr>
          <p:nvPr/>
        </p:nvSpPr>
        <p:spPr>
          <a:xfrm>
            <a:off x="539552" y="1395857"/>
            <a:ext cx="8109244" cy="4056213"/>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spcBef>
                <a:spcPts val="0"/>
              </a:spcBef>
              <a:spcAft>
                <a:spcPts val="600"/>
              </a:spcAft>
            </a:pPr>
            <a:r>
              <a:rPr lang="en-US" sz="1600" b="0" dirty="0">
                <a:solidFill>
                  <a:schemeClr val="tx1"/>
                </a:solidFill>
              </a:rPr>
              <a:t>Regulation and enforcement</a:t>
            </a:r>
          </a:p>
          <a:p>
            <a:pPr>
              <a:spcBef>
                <a:spcPts val="0"/>
              </a:spcBef>
              <a:spcAft>
                <a:spcPts val="600"/>
              </a:spcAft>
            </a:pPr>
            <a:r>
              <a:rPr lang="en-US" sz="1600" b="0" dirty="0">
                <a:solidFill>
                  <a:schemeClr val="tx1"/>
                </a:solidFill>
              </a:rPr>
              <a:t>Prevention-through-design</a:t>
            </a:r>
          </a:p>
          <a:p>
            <a:pPr>
              <a:spcBef>
                <a:spcPts val="0"/>
              </a:spcBef>
              <a:spcAft>
                <a:spcPts val="600"/>
              </a:spcAft>
            </a:pPr>
            <a:r>
              <a:rPr lang="en-US" sz="1600" b="0" dirty="0">
                <a:solidFill>
                  <a:schemeClr val="tx1"/>
                </a:solidFill>
              </a:rPr>
              <a:t>Correct selection of tasks and processes to be </a:t>
            </a:r>
            <a:r>
              <a:rPr lang="en-US" sz="1600" b="0" dirty="0" err="1">
                <a:solidFill>
                  <a:schemeClr val="tx1"/>
                </a:solidFill>
              </a:rPr>
              <a:t>digitalised</a:t>
            </a:r>
            <a:endParaRPr lang="en-US" sz="1600" b="0" dirty="0">
              <a:solidFill>
                <a:schemeClr val="tx1"/>
              </a:solidFill>
            </a:endParaRPr>
          </a:p>
          <a:p>
            <a:pPr>
              <a:spcBef>
                <a:spcPts val="0"/>
              </a:spcBef>
              <a:spcAft>
                <a:spcPts val="600"/>
              </a:spcAft>
            </a:pPr>
            <a:r>
              <a:rPr lang="en-US" sz="1600" b="0" dirty="0">
                <a:solidFill>
                  <a:schemeClr val="tx1"/>
                </a:solidFill>
              </a:rPr>
              <a:t>Preserve work</a:t>
            </a:r>
            <a:r>
              <a:rPr lang="en-US" sz="1600" b="0" dirty="0">
                <a:solidFill>
                  <a:schemeClr val="tx1"/>
                </a:solidFill>
                <a:cs typeface="Calibri" panose="020F0502020204030204" pitchFamily="34" charset="0"/>
              </a:rPr>
              <a:t>ers’ control and autonomy</a:t>
            </a:r>
          </a:p>
          <a:p>
            <a:pPr>
              <a:spcBef>
                <a:spcPts val="0"/>
              </a:spcBef>
              <a:spcAft>
                <a:spcPts val="600"/>
              </a:spcAft>
            </a:pPr>
            <a:r>
              <a:rPr lang="en-GB" sz="1600" b="0" dirty="0">
                <a:solidFill>
                  <a:schemeClr val="tx1"/>
                </a:solidFill>
                <a:ea typeface="Aptos" panose="020B0004020202020204" pitchFamily="34" charset="0"/>
                <a:cs typeface="Aptos" panose="020B0004020202020204" pitchFamily="34" charset="0"/>
              </a:rPr>
              <a:t>Sound OSH policy and OSH management system</a:t>
            </a:r>
          </a:p>
          <a:p>
            <a:pPr>
              <a:spcBef>
                <a:spcPts val="0"/>
              </a:spcBef>
              <a:spcAft>
                <a:spcPts val="600"/>
              </a:spcAft>
            </a:pPr>
            <a:r>
              <a:rPr lang="en-US" sz="1600" b="0" dirty="0">
                <a:solidFill>
                  <a:schemeClr val="tx1"/>
                </a:solidFill>
              </a:rPr>
              <a:t>Regular Workplace Risk Assessment (EU-OSHA </a:t>
            </a:r>
            <a:r>
              <a:rPr lang="en-US" sz="1600" b="0" dirty="0" err="1">
                <a:solidFill>
                  <a:schemeClr val="tx1"/>
                </a:solidFill>
              </a:rPr>
              <a:t>OiRA</a:t>
            </a:r>
            <a:r>
              <a:rPr lang="en-US" sz="1600" b="0" dirty="0">
                <a:solidFill>
                  <a:schemeClr val="tx1"/>
                </a:solidFill>
              </a:rPr>
              <a:t> tools on Telework &amp; Automation)</a:t>
            </a:r>
          </a:p>
          <a:p>
            <a:pPr>
              <a:spcBef>
                <a:spcPts val="0"/>
              </a:spcBef>
              <a:spcAft>
                <a:spcPts val="600"/>
              </a:spcAft>
            </a:pPr>
            <a:r>
              <a:rPr lang="en-US" sz="1600" b="0" dirty="0">
                <a:solidFill>
                  <a:schemeClr val="tx1"/>
                </a:solidFill>
              </a:rPr>
              <a:t>Training and upskilling</a:t>
            </a:r>
          </a:p>
          <a:p>
            <a:pPr>
              <a:spcBef>
                <a:spcPts val="0"/>
              </a:spcBef>
              <a:spcAft>
                <a:spcPts val="600"/>
              </a:spcAft>
            </a:pPr>
            <a:r>
              <a:rPr lang="en-US" sz="1600" b="0" dirty="0">
                <a:solidFill>
                  <a:schemeClr val="tx1"/>
                </a:solidFill>
              </a:rPr>
              <a:t>Equal access to information, and worker participation</a:t>
            </a:r>
          </a:p>
          <a:p>
            <a:pPr>
              <a:spcBef>
                <a:spcPts val="0"/>
              </a:spcBef>
              <a:spcAft>
                <a:spcPts val="600"/>
              </a:spcAft>
            </a:pPr>
            <a:r>
              <a:rPr lang="en-GB" sz="1600" b="0" dirty="0">
                <a:solidFill>
                  <a:schemeClr val="tx1"/>
                </a:solidFill>
              </a:rPr>
              <a:t>Raise awareness about </a:t>
            </a:r>
            <a:r>
              <a:rPr lang="en-GB" sz="1600" b="0" dirty="0">
                <a:solidFill>
                  <a:schemeClr val="tx1"/>
                </a:solidFill>
                <a:ea typeface="Blogger Sans" panose="02000506030000020004" pitchFamily="2" charset="0"/>
                <a:cs typeface="Arial" panose="020B0604020202020204" pitchFamily="34" charset="0"/>
              </a:rPr>
              <a:t>psychosocial risks and mental health</a:t>
            </a:r>
            <a:endParaRPr lang="en-GB" sz="1600" b="0" dirty="0">
              <a:solidFill>
                <a:schemeClr val="tx1"/>
              </a:solidFill>
              <a:ea typeface="Aptos" panose="020B0004020202020204" pitchFamily="34" charset="0"/>
              <a:cs typeface="Aptos" panose="020B0004020202020204" pitchFamily="34" charset="0"/>
            </a:endParaRPr>
          </a:p>
          <a:p>
            <a:pPr>
              <a:spcBef>
                <a:spcPts val="0"/>
              </a:spcBef>
              <a:spcAft>
                <a:spcPts val="600"/>
              </a:spcAft>
            </a:pPr>
            <a:r>
              <a:rPr lang="en-150" sz="1600" b="0" dirty="0">
                <a:solidFill>
                  <a:schemeClr val="tx1"/>
                </a:solidFill>
              </a:rPr>
              <a:t>Exchange of expertise</a:t>
            </a:r>
            <a:r>
              <a:rPr lang="es-ES" sz="1600" b="0" dirty="0">
                <a:solidFill>
                  <a:schemeClr val="tx1"/>
                </a:solidFill>
              </a:rPr>
              <a:t> (EU-OSHA Case </a:t>
            </a:r>
            <a:r>
              <a:rPr lang="es-ES" sz="1600" b="0" dirty="0" err="1">
                <a:solidFill>
                  <a:schemeClr val="tx1"/>
                </a:solidFill>
              </a:rPr>
              <a:t>studies</a:t>
            </a:r>
            <a:r>
              <a:rPr lang="es-ES" sz="1600" b="0" dirty="0">
                <a:solidFill>
                  <a:schemeClr val="tx1"/>
                </a:solidFill>
              </a:rPr>
              <a:t> &amp; Good </a:t>
            </a:r>
            <a:r>
              <a:rPr lang="es-ES" sz="1600" b="0" dirty="0" err="1">
                <a:solidFill>
                  <a:schemeClr val="tx1"/>
                </a:solidFill>
              </a:rPr>
              <a:t>practices</a:t>
            </a:r>
            <a:r>
              <a:rPr lang="es-ES" sz="1600" b="0" dirty="0">
                <a:solidFill>
                  <a:schemeClr val="tx1"/>
                </a:solidFill>
              </a:rPr>
              <a:t>)</a:t>
            </a:r>
            <a:endParaRPr lang="en-150" sz="1600" b="1" dirty="0">
              <a:solidFill>
                <a:schemeClr val="tx1"/>
              </a:solidFill>
            </a:endParaRPr>
          </a:p>
          <a:p>
            <a:pPr>
              <a:spcBef>
                <a:spcPts val="0"/>
              </a:spcBef>
              <a:spcAft>
                <a:spcPts val="600"/>
              </a:spcAft>
              <a:buClr>
                <a:srgbClr val="ACC700"/>
              </a:buClr>
              <a:buFont typeface="Wingdings" panose="05000000000000000000" pitchFamily="2" charset="2"/>
              <a:buChar char="ü"/>
            </a:pPr>
            <a:endParaRPr lang="en-US" sz="1600" b="0" dirty="0">
              <a:solidFill>
                <a:srgbClr val="003399"/>
              </a:solidFill>
            </a:endParaRPr>
          </a:p>
        </p:txBody>
      </p:sp>
      <p:sp>
        <p:nvSpPr>
          <p:cNvPr id="9" name="Content Placeholder 2">
            <a:extLst>
              <a:ext uri="{FF2B5EF4-FFF2-40B4-BE49-F238E27FC236}">
                <a16:creationId xmlns:a16="http://schemas.microsoft.com/office/drawing/2014/main" id="{274B1E5F-05A1-D0B5-D7E0-E5069B2F5E18}"/>
              </a:ext>
            </a:extLst>
          </p:cNvPr>
          <p:cNvSpPr txBox="1">
            <a:spLocks/>
          </p:cNvSpPr>
          <p:nvPr/>
        </p:nvSpPr>
        <p:spPr>
          <a:xfrm>
            <a:off x="489870" y="994509"/>
            <a:ext cx="8114578" cy="857161"/>
          </a:xfrm>
          <a:prstGeom prst="rect">
            <a:avLst/>
          </a:prstGeom>
        </p:spPr>
        <p:txBody>
          <a:bodyPr vert="horz" lIns="0" tIns="0" rIns="0" bIns="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spcBef>
                <a:spcPts val="300"/>
              </a:spcBef>
              <a:spcAft>
                <a:spcPts val="300"/>
              </a:spcAft>
              <a:buFont typeface="Wingdings" pitchFamily="2" charset="2"/>
              <a:buNone/>
            </a:pPr>
            <a:r>
              <a:rPr lang="en-GB" sz="1800" b="0" dirty="0"/>
              <a:t>A human-centred approach with humans in command</a:t>
            </a:r>
          </a:p>
        </p:txBody>
      </p:sp>
    </p:spTree>
    <p:extLst>
      <p:ext uri="{BB962C8B-B14F-4D97-AF65-F5344CB8AC3E}">
        <p14:creationId xmlns:p14="http://schemas.microsoft.com/office/powerpoint/2010/main" val="38450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E01715-C72B-9CAB-EF37-B3177C97B204}"/>
              </a:ext>
            </a:extLst>
          </p:cNvPr>
          <p:cNvSpPr>
            <a:spLocks noGrp="1"/>
          </p:cNvSpPr>
          <p:nvPr>
            <p:ph sz="half" idx="1"/>
          </p:nvPr>
        </p:nvSpPr>
        <p:spPr>
          <a:xfrm>
            <a:off x="474742" y="699542"/>
            <a:ext cx="8289692" cy="3861024"/>
          </a:xfrm>
        </p:spPr>
        <p:txBody>
          <a:bodyPr anchor="ctr">
            <a:normAutofit fontScale="25000" lnSpcReduction="20000"/>
          </a:bodyPr>
          <a:lstStyle/>
          <a:p>
            <a:pPr marL="0" lvl="0" indent="0">
              <a:lnSpc>
                <a:spcPct val="107000"/>
              </a:lnSpc>
              <a:spcAft>
                <a:spcPts val="800"/>
              </a:spcAft>
              <a:buNone/>
            </a:pPr>
            <a:r>
              <a:rPr lang="en-GB" sz="6000" u="sng" dirty="0">
                <a:ea typeface="Aptos" panose="020B0004020202020204" pitchFamily="34" charset="0"/>
                <a:cs typeface="Times New Roman" panose="02020603050405020304" pitchFamily="18" charset="0"/>
              </a:rPr>
              <a:t>P</a:t>
            </a:r>
            <a:r>
              <a:rPr lang="en-GB" sz="6000" u="sng" dirty="0">
                <a:effectLst/>
                <a:ea typeface="Aptos" panose="020B0004020202020204" pitchFamily="34" charset="0"/>
                <a:cs typeface="Times New Roman" panose="02020603050405020304" pitchFamily="18" charset="0"/>
              </a:rPr>
              <a:t>riority areas</a:t>
            </a:r>
          </a:p>
          <a:p>
            <a:pPr marL="0" indent="0">
              <a:lnSpc>
                <a:spcPct val="107000"/>
              </a:lnSpc>
              <a:spcAft>
                <a:spcPts val="300"/>
              </a:spcAft>
              <a:buNone/>
            </a:pPr>
            <a:r>
              <a:rPr lang="en-GB" sz="5600" dirty="0">
                <a:effectLst/>
                <a:ea typeface="Aptos" panose="020B0004020202020204" pitchFamily="34" charset="0"/>
                <a:cs typeface="Times New Roman" panose="02020603050405020304" pitchFamily="18" charset="0"/>
              </a:rPr>
              <a:t>1. Psychosocial risk assessment and management - </a:t>
            </a:r>
            <a:r>
              <a:rPr lang="en-GB" sz="5600" i="1" dirty="0"/>
              <a:t>February – May 2027  </a:t>
            </a:r>
            <a:endParaRPr lang="en-GB" sz="4400" dirty="0">
              <a:effectLst/>
              <a:ea typeface="Aptos" panose="020B0004020202020204" pitchFamily="34" charset="0"/>
              <a:cs typeface="Times New Roman" panose="02020603050405020304" pitchFamily="18" charset="0"/>
            </a:endParaRPr>
          </a:p>
          <a:p>
            <a:pPr marL="177800" lvl="0" indent="0">
              <a:lnSpc>
                <a:spcPct val="107000"/>
              </a:lnSpc>
              <a:spcBef>
                <a:spcPts val="0"/>
              </a:spcBef>
              <a:spcAft>
                <a:spcPts val="800"/>
              </a:spcAft>
              <a:buNone/>
            </a:pPr>
            <a:r>
              <a:rPr lang="en-GB" sz="4800" b="0" dirty="0">
                <a:effectLst/>
                <a:ea typeface="Aptos" panose="020B0004020202020204" pitchFamily="34" charset="0"/>
                <a:cs typeface="Times New Roman" panose="02020603050405020304" pitchFamily="18" charset="0"/>
              </a:rPr>
              <a:t>- </a:t>
            </a:r>
            <a:r>
              <a:rPr lang="en-GB" sz="4800" b="0" i="1" dirty="0">
                <a:ea typeface="Aptos" panose="020B0004020202020204" pitchFamily="34" charset="0"/>
                <a:cs typeface="Times New Roman" panose="02020603050405020304" pitchFamily="18" charset="0"/>
              </a:rPr>
              <a:t>b</a:t>
            </a:r>
            <a:r>
              <a:rPr lang="en-GB" sz="4800" b="0" i="1" dirty="0">
                <a:effectLst/>
                <a:ea typeface="Aptos" panose="020B0004020202020204" pitchFamily="34" charset="0"/>
                <a:cs typeface="Times New Roman" panose="02020603050405020304" pitchFamily="18" charset="0"/>
              </a:rPr>
              <a:t>etter awareness and understanding, leadership, worker involvement, positive aspects</a:t>
            </a:r>
          </a:p>
          <a:p>
            <a:pPr marL="0" indent="0">
              <a:lnSpc>
                <a:spcPct val="107000"/>
              </a:lnSpc>
              <a:spcAft>
                <a:spcPts val="300"/>
              </a:spcAft>
              <a:buNone/>
            </a:pPr>
            <a:r>
              <a:rPr lang="en-GB" sz="5600" dirty="0">
                <a:ea typeface="Aptos" panose="020B0004020202020204" pitchFamily="34" charset="0"/>
                <a:cs typeface="Times New Roman" panose="02020603050405020304" pitchFamily="18" charset="0"/>
              </a:rPr>
              <a:t>2. Harassment, sexual harassment, and violence - </a:t>
            </a:r>
            <a:r>
              <a:rPr lang="en-GB" sz="5600" i="1" dirty="0"/>
              <a:t>June – September 2027  </a:t>
            </a:r>
          </a:p>
          <a:p>
            <a:pPr marL="177800" indent="0">
              <a:lnSpc>
                <a:spcPct val="107000"/>
              </a:lnSpc>
              <a:spcBef>
                <a:spcPts val="0"/>
              </a:spcBef>
              <a:spcAft>
                <a:spcPts val="800"/>
              </a:spcAft>
              <a:buNone/>
            </a:pPr>
            <a:r>
              <a:rPr lang="en-GB" sz="4800" b="0" dirty="0">
                <a:ea typeface="Aptos" panose="020B0004020202020204" pitchFamily="34" charset="0"/>
                <a:cs typeface="Times New Roman" panose="02020603050405020304" pitchFamily="18" charset="0"/>
              </a:rPr>
              <a:t>- </a:t>
            </a:r>
            <a:r>
              <a:rPr lang="en-GB" sz="4800" b="0" i="1" dirty="0">
                <a:ea typeface="Aptos" panose="020B0004020202020204" pitchFamily="34" charset="0"/>
                <a:cs typeface="Times New Roman" panose="02020603050405020304" pitchFamily="18" charset="0"/>
              </a:rPr>
              <a:t>better awareness and understanding, consequences, good prevention practices, cyberbullying</a:t>
            </a:r>
          </a:p>
          <a:p>
            <a:pPr marL="0" indent="0">
              <a:lnSpc>
                <a:spcPct val="107000"/>
              </a:lnSpc>
              <a:spcAft>
                <a:spcPts val="300"/>
              </a:spcAft>
              <a:buNone/>
            </a:pPr>
            <a:r>
              <a:rPr lang="en-GB" sz="5600" dirty="0">
                <a:effectLst/>
                <a:ea typeface="Aptos" panose="020B0004020202020204" pitchFamily="34" charset="0"/>
                <a:cs typeface="Times New Roman" panose="02020603050405020304" pitchFamily="18" charset="0"/>
              </a:rPr>
              <a:t>3. Physical risks and mental health - </a:t>
            </a:r>
            <a:r>
              <a:rPr lang="en-GB" sz="5600" i="1" dirty="0">
                <a:solidFill>
                  <a:schemeClr val="accent1"/>
                </a:solidFill>
              </a:rPr>
              <a:t>October 2027 – January 2028 </a:t>
            </a:r>
            <a:endParaRPr lang="en-GB" sz="5600" dirty="0">
              <a:effectLst/>
              <a:ea typeface="Aptos" panose="020B0004020202020204" pitchFamily="34" charset="0"/>
              <a:cs typeface="Times New Roman" panose="02020603050405020304" pitchFamily="18" charset="0"/>
            </a:endParaRPr>
          </a:p>
          <a:p>
            <a:pPr marL="0" lvl="0" indent="177800">
              <a:lnSpc>
                <a:spcPct val="107000"/>
              </a:lnSpc>
              <a:spcBef>
                <a:spcPts val="0"/>
              </a:spcBef>
              <a:spcAft>
                <a:spcPts val="800"/>
              </a:spcAft>
              <a:buNone/>
            </a:pPr>
            <a:r>
              <a:rPr lang="en-GB" sz="4800" b="0" i="1" dirty="0">
                <a:effectLst/>
                <a:ea typeface="Aptos" panose="020B0004020202020204" pitchFamily="34" charset="0"/>
                <a:cs typeface="Times New Roman" panose="02020603050405020304" pitchFamily="18" charset="0"/>
              </a:rPr>
              <a:t>- </a:t>
            </a:r>
            <a:r>
              <a:rPr lang="en-GB" sz="4800" b="0" i="1" dirty="0">
                <a:cs typeface="Times New Roman" panose="02020603050405020304" pitchFamily="18" charset="0"/>
              </a:rPr>
              <a:t>interaction</a:t>
            </a:r>
            <a:r>
              <a:rPr lang="en-GB" sz="4800" b="0" i="1" dirty="0">
                <a:effectLst/>
                <a:ea typeface="Aptos" panose="020B0004020202020204" pitchFamily="34" charset="0"/>
                <a:cs typeface="Times New Roman" panose="02020603050405020304" pitchFamily="18" charset="0"/>
              </a:rPr>
              <a:t> between different risks, effects of physical risks on mental health, inc. agriculture and construction</a:t>
            </a:r>
          </a:p>
          <a:p>
            <a:pPr marL="0" indent="0">
              <a:lnSpc>
                <a:spcPct val="107000"/>
              </a:lnSpc>
              <a:spcAft>
                <a:spcPts val="300"/>
              </a:spcAft>
              <a:buNone/>
            </a:pPr>
            <a:r>
              <a:rPr lang="en-GB" sz="5600" dirty="0">
                <a:effectLst/>
                <a:ea typeface="Aptos" panose="020B0004020202020204" pitchFamily="34" charset="0"/>
                <a:cs typeface="Times New Roman" panose="02020603050405020304" pitchFamily="18" charset="0"/>
              </a:rPr>
              <a:t>4. Psychosocial risks in the health and social care sector - </a:t>
            </a:r>
            <a:r>
              <a:rPr lang="en-GB" sz="5600" i="1" dirty="0"/>
              <a:t>February – May 2028 </a:t>
            </a:r>
            <a:endParaRPr lang="en-GB" sz="5600" dirty="0">
              <a:effectLst/>
              <a:ea typeface="Aptos" panose="020B0004020202020204" pitchFamily="34" charset="0"/>
              <a:cs typeface="Times New Roman" panose="02020603050405020304" pitchFamily="18" charset="0"/>
            </a:endParaRPr>
          </a:p>
          <a:p>
            <a:pPr marL="0" lvl="0" indent="177800">
              <a:lnSpc>
                <a:spcPct val="107000"/>
              </a:lnSpc>
              <a:spcBef>
                <a:spcPts val="0"/>
              </a:spcBef>
              <a:spcAft>
                <a:spcPts val="800"/>
              </a:spcAft>
              <a:buNone/>
            </a:pPr>
            <a:r>
              <a:rPr lang="en-GB" sz="4800" b="0" i="1" dirty="0">
                <a:effectLst/>
                <a:ea typeface="Aptos" panose="020B0004020202020204" pitchFamily="34" charset="0"/>
                <a:cs typeface="Times New Roman" panose="02020603050405020304" pitchFamily="18" charset="0"/>
              </a:rPr>
              <a:t>- high prevalence of PSR risks, overlooked groups within the sector</a:t>
            </a:r>
          </a:p>
          <a:p>
            <a:pPr marL="0" indent="0">
              <a:lnSpc>
                <a:spcPct val="107000"/>
              </a:lnSpc>
              <a:spcAft>
                <a:spcPts val="300"/>
              </a:spcAft>
              <a:buNone/>
            </a:pPr>
            <a:r>
              <a:rPr lang="en-GB" sz="5600" dirty="0">
                <a:ea typeface="Aptos" panose="020B0004020202020204" pitchFamily="34" charset="0"/>
                <a:cs typeface="Times New Roman" panose="02020603050405020304" pitchFamily="18" charset="0"/>
              </a:rPr>
              <a:t>5. Working with mental health problems - </a:t>
            </a:r>
            <a:r>
              <a:rPr lang="en-GB" sz="5600" i="1" dirty="0"/>
              <a:t>June – September 2028</a:t>
            </a:r>
            <a:endParaRPr lang="en-GB" sz="5600" dirty="0">
              <a:ea typeface="Aptos" panose="020B0004020202020204" pitchFamily="34" charset="0"/>
              <a:cs typeface="Times New Roman" panose="02020603050405020304" pitchFamily="18" charset="0"/>
            </a:endParaRPr>
          </a:p>
          <a:p>
            <a:pPr marL="0" indent="177800">
              <a:lnSpc>
                <a:spcPct val="107000"/>
              </a:lnSpc>
              <a:spcBef>
                <a:spcPts val="0"/>
              </a:spcBef>
              <a:spcAft>
                <a:spcPts val="800"/>
              </a:spcAft>
              <a:buNone/>
            </a:pPr>
            <a:r>
              <a:rPr lang="en-GB" sz="4800" b="0" dirty="0">
                <a:ea typeface="Aptos" panose="020B0004020202020204" pitchFamily="34" charset="0"/>
                <a:cs typeface="Times New Roman" panose="02020603050405020304" pitchFamily="18" charset="0"/>
              </a:rPr>
              <a:t>- </a:t>
            </a:r>
            <a:r>
              <a:rPr lang="en-GB" sz="4800" b="0" i="1" dirty="0">
                <a:ea typeface="Aptos" panose="020B0004020202020204" pitchFamily="34" charset="0"/>
                <a:cs typeface="Times New Roman" panose="02020603050405020304" pitchFamily="18" charset="0"/>
              </a:rPr>
              <a:t>inclusive workplaces, early intervention, return to work</a:t>
            </a:r>
            <a:r>
              <a:rPr lang="es-ES" sz="4800" b="0" i="1" dirty="0"/>
              <a:t> </a:t>
            </a:r>
            <a:endParaRPr lang="en-GB" sz="4800" b="0" i="1" dirty="0"/>
          </a:p>
        </p:txBody>
      </p:sp>
      <p:sp>
        <p:nvSpPr>
          <p:cNvPr id="4" name="Title 1">
            <a:extLst>
              <a:ext uri="{FF2B5EF4-FFF2-40B4-BE49-F238E27FC236}">
                <a16:creationId xmlns:a16="http://schemas.microsoft.com/office/drawing/2014/main" id="{9369476C-5E0D-D3C5-B073-60EB6673B3C9}"/>
              </a:ext>
            </a:extLst>
          </p:cNvPr>
          <p:cNvSpPr>
            <a:spLocks noGrp="1"/>
          </p:cNvSpPr>
          <p:nvPr>
            <p:ph type="title"/>
          </p:nvPr>
        </p:nvSpPr>
        <p:spPr>
          <a:xfrm>
            <a:off x="450001" y="130829"/>
            <a:ext cx="7559873" cy="367200"/>
          </a:xfrm>
        </p:spPr>
        <p:txBody>
          <a:bodyPr/>
          <a:lstStyle/>
          <a:p>
            <a:r>
              <a:rPr lang="en-US" sz="2000" dirty="0"/>
              <a:t>TOGETHER FOR MENTAL HEALTH AT WORK  </a:t>
            </a:r>
            <a:br>
              <a:rPr lang="en-US" sz="2000" dirty="0"/>
            </a:br>
            <a:r>
              <a:rPr lang="en-US" sz="1600" dirty="0"/>
              <a:t>Healthy Workplaces Campaign 2026-2028</a:t>
            </a:r>
            <a:endParaRPr lang="en-GB" sz="2400" dirty="0"/>
          </a:p>
        </p:txBody>
      </p:sp>
      <p:sp>
        <p:nvSpPr>
          <p:cNvPr id="5" name="TextBox 4">
            <a:extLst>
              <a:ext uri="{FF2B5EF4-FFF2-40B4-BE49-F238E27FC236}">
                <a16:creationId xmlns:a16="http://schemas.microsoft.com/office/drawing/2014/main" id="{BFFC642A-DD3C-3708-D254-FEDDE667C6EE}"/>
              </a:ext>
            </a:extLst>
          </p:cNvPr>
          <p:cNvSpPr txBox="1"/>
          <p:nvPr/>
        </p:nvSpPr>
        <p:spPr>
          <a:xfrm>
            <a:off x="1691680" y="4515966"/>
            <a:ext cx="4590184" cy="323165"/>
          </a:xfrm>
          <a:prstGeom prst="rect">
            <a:avLst/>
          </a:prstGeom>
          <a:noFill/>
        </p:spPr>
        <p:txBody>
          <a:bodyPr wrap="square">
            <a:spAutoFit/>
          </a:bodyPr>
          <a:lstStyle/>
          <a:p>
            <a:r>
              <a:rPr kumimoji="0" lang="en-GB" sz="1500" b="1" i="0" u="sng" strike="noStrike" kern="1200" cap="none" spc="-25" normalizeH="0" baseline="0" noProof="0" dirty="0">
                <a:ln>
                  <a:noFill/>
                </a:ln>
                <a:solidFill>
                  <a:srgbClr val="ACC700"/>
                </a:solidFill>
                <a:effectLst/>
                <a:uLnTx/>
                <a:uFillTx/>
                <a:latin typeface="Arial"/>
                <a:ea typeface="+mn-ea"/>
                <a:cs typeface="Arial"/>
              </a:rPr>
              <a:t>https://healthy-workplaces.osha.europa.eu/</a:t>
            </a:r>
            <a:r>
              <a:rPr kumimoji="0" lang="en-GB" sz="1500" b="1" i="0" u="sng" strike="noStrike" kern="1200" cap="none" spc="-20" normalizeH="0" baseline="0" noProof="0" dirty="0">
                <a:ln>
                  <a:noFill/>
                </a:ln>
                <a:solidFill>
                  <a:srgbClr val="ACC700"/>
                </a:solidFill>
                <a:effectLst/>
                <a:uLnTx/>
                <a:uFillTx/>
                <a:latin typeface="Arial"/>
                <a:ea typeface="+mn-ea"/>
                <a:cs typeface="Arial"/>
              </a:rPr>
              <a:t> </a:t>
            </a:r>
            <a:endParaRPr lang="en-GB" dirty="0"/>
          </a:p>
        </p:txBody>
      </p:sp>
      <p:pic>
        <p:nvPicPr>
          <p:cNvPr id="2" name="Picture 1">
            <a:extLst>
              <a:ext uri="{FF2B5EF4-FFF2-40B4-BE49-F238E27FC236}">
                <a16:creationId xmlns:a16="http://schemas.microsoft.com/office/drawing/2014/main" id="{713ECBF5-ACFF-C992-FE14-D737ACA41858}"/>
              </a:ext>
            </a:extLst>
          </p:cNvPr>
          <p:cNvPicPr>
            <a:picLocks noChangeAspect="1"/>
          </p:cNvPicPr>
          <p:nvPr/>
        </p:nvPicPr>
        <p:blipFill>
          <a:blip r:embed="rId3"/>
          <a:srcRect t="1750"/>
          <a:stretch>
            <a:fillRect/>
          </a:stretch>
        </p:blipFill>
        <p:spPr>
          <a:xfrm>
            <a:off x="6804248" y="314429"/>
            <a:ext cx="2037971" cy="1205454"/>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14637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04A5B-4240-66DE-7E09-EF7C9F3CB983}"/>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3226F9-F8A3-DF32-4E32-81A4ABC6EA2C}"/>
              </a:ext>
            </a:extLst>
          </p:cNvPr>
          <p:cNvPicPr>
            <a:picLocks noGrp="1" noChangeAspect="1"/>
          </p:cNvPicPr>
          <p:nvPr>
            <p:ph sz="half" idx="1"/>
          </p:nvPr>
        </p:nvPicPr>
        <p:blipFill>
          <a:blip r:embed="rId3"/>
          <a:stretch>
            <a:fillRect/>
          </a:stretch>
        </p:blipFill>
        <p:spPr>
          <a:xfrm>
            <a:off x="1013368" y="627534"/>
            <a:ext cx="3216199" cy="4032250"/>
          </a:xfrm>
          <a:prstGeom prst="rect">
            <a:avLst/>
          </a:prstGeom>
        </p:spPr>
      </p:pic>
      <p:sp>
        <p:nvSpPr>
          <p:cNvPr id="4" name="Title 1">
            <a:extLst>
              <a:ext uri="{FF2B5EF4-FFF2-40B4-BE49-F238E27FC236}">
                <a16:creationId xmlns:a16="http://schemas.microsoft.com/office/drawing/2014/main" id="{561EA11D-E1D8-F3A2-E567-8CCC65902AD5}"/>
              </a:ext>
            </a:extLst>
          </p:cNvPr>
          <p:cNvSpPr txBox="1">
            <a:spLocks/>
          </p:cNvSpPr>
          <p:nvPr/>
        </p:nvSpPr>
        <p:spPr>
          <a:xfrm>
            <a:off x="450000" y="195486"/>
            <a:ext cx="7559135" cy="311593"/>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25" dirty="0"/>
              <a:t>Data - Climate change in the OSH Pulse survey 2025 </a:t>
            </a:r>
            <a:endParaRPr lang="en-GB" sz="2025" dirty="0"/>
          </a:p>
        </p:txBody>
      </p:sp>
      <p:pic>
        <p:nvPicPr>
          <p:cNvPr id="7" name="Picture 6">
            <a:extLst>
              <a:ext uri="{FF2B5EF4-FFF2-40B4-BE49-F238E27FC236}">
                <a16:creationId xmlns:a16="http://schemas.microsoft.com/office/drawing/2014/main" id="{786A5CC4-275D-6FAC-FB63-109FAD982AC3}"/>
              </a:ext>
            </a:extLst>
          </p:cNvPr>
          <p:cNvPicPr>
            <a:picLocks noChangeAspect="1"/>
          </p:cNvPicPr>
          <p:nvPr/>
        </p:nvPicPr>
        <p:blipFill>
          <a:blip r:embed="rId4"/>
          <a:stretch>
            <a:fillRect/>
          </a:stretch>
        </p:blipFill>
        <p:spPr>
          <a:xfrm>
            <a:off x="4788024" y="627534"/>
            <a:ext cx="3216199" cy="4101900"/>
          </a:xfrm>
          <a:prstGeom prst="rect">
            <a:avLst/>
          </a:prstGeom>
        </p:spPr>
      </p:pic>
    </p:spTree>
    <p:extLst>
      <p:ext uri="{BB962C8B-B14F-4D97-AF65-F5344CB8AC3E}">
        <p14:creationId xmlns:p14="http://schemas.microsoft.com/office/powerpoint/2010/main" val="314809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545636"/>
            <a:ext cx="5669905" cy="367200"/>
          </a:xfrm>
        </p:spPr>
        <p:txBody>
          <a:bodyPr/>
          <a:lstStyle/>
          <a:p>
            <a:r>
              <a:rPr lang="en-GB" b="0" noProof="0" dirty="0">
                <a:solidFill>
                  <a:schemeClr val="tx1"/>
                </a:solidFill>
              </a:rPr>
              <a:t>Find out more:</a:t>
            </a:r>
          </a:p>
        </p:txBody>
      </p:sp>
      <p:sp>
        <p:nvSpPr>
          <p:cNvPr id="3" name="Content Placeholder 2"/>
          <p:cNvSpPr>
            <a:spLocks noGrp="1"/>
          </p:cNvSpPr>
          <p:nvPr>
            <p:ph sz="half" idx="1"/>
          </p:nvPr>
        </p:nvSpPr>
        <p:spPr>
          <a:xfrm>
            <a:off x="1480500" y="2085696"/>
            <a:ext cx="6007824" cy="1836204"/>
          </a:xfrm>
        </p:spPr>
        <p:txBody>
          <a:bodyPr/>
          <a:lstStyle/>
          <a:p>
            <a:pPr>
              <a:spcBef>
                <a:spcPts val="2400"/>
              </a:spcBef>
            </a:pPr>
            <a:r>
              <a:rPr lang="en-GB" noProof="0" dirty="0">
                <a:solidFill>
                  <a:schemeClr val="tx1"/>
                </a:solidFill>
              </a:rPr>
              <a:t>Multilingual website: </a:t>
            </a:r>
            <a:r>
              <a:rPr lang="en-GB" b="0" u="sng" noProof="0" dirty="0">
                <a:solidFill>
                  <a:schemeClr val="tx1"/>
                </a:solidFill>
                <a:hlinkClick r:id="rId3">
                  <a:extLst>
                    <a:ext uri="{A12FA001-AC4F-418D-AE19-62706E023703}">
                      <ahyp:hlinkClr xmlns:ahyp="http://schemas.microsoft.com/office/drawing/2018/hyperlinkcolor" val="tx"/>
                    </a:ext>
                  </a:extLst>
                </a:hlinkClick>
              </a:rPr>
              <a:t>https://osha.europa.eu</a:t>
            </a:r>
            <a:endParaRPr lang="en-GB" b="0" u="sng" noProof="0" dirty="0">
              <a:solidFill>
                <a:schemeClr val="tx1"/>
              </a:solidFill>
            </a:endParaRPr>
          </a:p>
          <a:p>
            <a:pPr>
              <a:spcBef>
                <a:spcPts val="2400"/>
              </a:spcBef>
            </a:pPr>
            <a:r>
              <a:rPr lang="en-GB" noProof="0" dirty="0">
                <a:solidFill>
                  <a:schemeClr val="tx1"/>
                </a:solidFill>
              </a:rPr>
              <a:t>Monthly e-newsletter </a:t>
            </a:r>
            <a:r>
              <a:rPr lang="en-GB" noProof="0" dirty="0" err="1">
                <a:solidFill>
                  <a:schemeClr val="tx1"/>
                </a:solidFill>
              </a:rPr>
              <a:t>OSHmail</a:t>
            </a:r>
            <a:r>
              <a:rPr lang="en-GB" noProof="0" dirty="0">
                <a:solidFill>
                  <a:schemeClr val="tx1"/>
                </a:solidFill>
              </a:rPr>
              <a:t>: </a:t>
            </a:r>
            <a:r>
              <a:rPr lang="en-GB" b="0" u="sng" noProof="0" dirty="0">
                <a:solidFill>
                  <a:schemeClr val="tx1"/>
                </a:solidFill>
                <a:hlinkClick r:id="rId4">
                  <a:extLst>
                    <a:ext uri="{A12FA001-AC4F-418D-AE19-62706E023703}">
                      <ahyp:hlinkClr xmlns:ahyp="http://schemas.microsoft.com/office/drawing/2018/hyperlinkcolor" val="tx"/>
                    </a:ext>
                  </a:extLst>
                </a:hlinkClick>
              </a:rPr>
              <a:t>https://osha.europa.eu/en/news/oshmail</a:t>
            </a:r>
            <a:endParaRPr lang="en-GB" b="0" u="sng" noProof="0" dirty="0">
              <a:solidFill>
                <a:schemeClr val="tx1"/>
              </a:solidFill>
            </a:endParaRPr>
          </a:p>
          <a:p>
            <a:pPr>
              <a:spcBef>
                <a:spcPts val="2400"/>
              </a:spcBef>
            </a:pPr>
            <a:r>
              <a:rPr lang="en-GB" noProof="0" dirty="0">
                <a:solidFill>
                  <a:schemeClr val="tx1"/>
                </a:solidFill>
              </a:rPr>
              <a:t>Publications: </a:t>
            </a:r>
            <a:r>
              <a:rPr lang="en-GB" b="0" noProof="0" dirty="0">
                <a:solidFill>
                  <a:schemeClr val="tx1"/>
                </a:solidFill>
                <a:hlinkClick r:id="rId5">
                  <a:extLst>
                    <a:ext uri="{A12FA001-AC4F-418D-AE19-62706E023703}">
                      <ahyp:hlinkClr xmlns:ahyp="http://schemas.microsoft.com/office/drawing/2018/hyperlinkcolor" val="tx"/>
                    </a:ext>
                  </a:extLst>
                </a:hlinkClick>
              </a:rPr>
              <a:t>https://osha.europa.eu/en/publications</a:t>
            </a:r>
            <a:endParaRPr lang="en-GB" b="0" noProof="0" dirty="0">
              <a:solidFill>
                <a:schemeClr val="tx1"/>
              </a:solidFill>
            </a:endParaRPr>
          </a:p>
          <a:p>
            <a:pPr>
              <a:spcBef>
                <a:spcPts val="2400"/>
              </a:spcBef>
            </a:pPr>
            <a:r>
              <a:rPr lang="en-GB" noProof="0" dirty="0">
                <a:solidFill>
                  <a:schemeClr val="tx1"/>
                </a:solidFill>
              </a:rPr>
              <a:t>Social media: </a:t>
            </a:r>
          </a:p>
          <a:p>
            <a:endParaRPr lang="en-GB" noProof="0" dirty="0"/>
          </a:p>
        </p:txBody>
      </p:sp>
      <p:sp>
        <p:nvSpPr>
          <p:cNvPr id="9" name="Title 1"/>
          <p:cNvSpPr txBox="1">
            <a:spLocks/>
          </p:cNvSpPr>
          <p:nvPr/>
        </p:nvSpPr>
        <p:spPr>
          <a:xfrm>
            <a:off x="611560" y="123478"/>
            <a:ext cx="4437203" cy="36720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100" dirty="0"/>
              <a:t>Thank you</a:t>
            </a:r>
          </a:p>
        </p:txBody>
      </p:sp>
      <p:grpSp>
        <p:nvGrpSpPr>
          <p:cNvPr id="10" name="Group 9">
            <a:extLst>
              <a:ext uri="{FF2B5EF4-FFF2-40B4-BE49-F238E27FC236}">
                <a16:creationId xmlns:a16="http://schemas.microsoft.com/office/drawing/2014/main" id="{7C73697F-3C69-715C-D9DA-394A02C52968}"/>
              </a:ext>
            </a:extLst>
          </p:cNvPr>
          <p:cNvGrpSpPr/>
          <p:nvPr/>
        </p:nvGrpSpPr>
        <p:grpSpPr>
          <a:xfrm>
            <a:off x="3131840" y="3435846"/>
            <a:ext cx="2329283" cy="439064"/>
            <a:chOff x="2747090" y="2762800"/>
            <a:chExt cx="2329283" cy="439064"/>
          </a:xfrm>
        </p:grpSpPr>
        <p:pic>
          <p:nvPicPr>
            <p:cNvPr id="11" name="Picture 10">
              <a:hlinkClick r:id="rId6"/>
              <a:extLst>
                <a:ext uri="{FF2B5EF4-FFF2-40B4-BE49-F238E27FC236}">
                  <a16:creationId xmlns:a16="http://schemas.microsoft.com/office/drawing/2014/main" id="{B03800CC-59D7-2B79-F378-CB5C8AE7F1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90954" y="2762800"/>
              <a:ext cx="585419" cy="439064"/>
            </a:xfrm>
            <a:prstGeom prst="rect">
              <a:avLst/>
            </a:prstGeom>
          </p:spPr>
        </p:pic>
        <p:pic>
          <p:nvPicPr>
            <p:cNvPr id="12" name="Picture 12" descr="https://lh4.googleusercontent.com/9Difi9bypu9-FoUsfFWpX6odYLLjXQk_q0aPxZBSFynecMOSLoKRKWRWIfZdXRGOdXMZCahrLBG6vWrwIeT-A26iDjTucgFVCP0Fuzr79BHW5kLJ3sw">
              <a:hlinkClick r:id="rId8"/>
              <a:extLst>
                <a:ext uri="{FF2B5EF4-FFF2-40B4-BE49-F238E27FC236}">
                  <a16:creationId xmlns:a16="http://schemas.microsoft.com/office/drawing/2014/main" id="{78FCF7FD-6572-65AF-96B7-9685CD53956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99220" y="2838824"/>
              <a:ext cx="300233" cy="3002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s://fbcdn-sphotos-b-a.akamaihd.net/hphotos-ak-xap1/t31.0-8/1271084_10152203108461729_809245696_o.png?dl=1">
              <a:hlinkClick r:id="rId10"/>
              <a:extLst>
                <a:ext uri="{FF2B5EF4-FFF2-40B4-BE49-F238E27FC236}">
                  <a16:creationId xmlns:a16="http://schemas.microsoft.com/office/drawing/2014/main" id="{93EC117F-5E49-E595-B137-87877AEEC27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13166" y="2838824"/>
              <a:ext cx="300233" cy="3002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cincoaescomunicacion.com/wp-content/uploads/2013/11/linkedin-3.jpg">
              <a:hlinkClick r:id="rId12"/>
              <a:extLst>
                <a:ext uri="{FF2B5EF4-FFF2-40B4-BE49-F238E27FC236}">
                  <a16:creationId xmlns:a16="http://schemas.microsoft.com/office/drawing/2014/main" id="{29BAD609-25FD-9960-8FF6-53597FFA4246}"/>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159957" y="2838825"/>
              <a:ext cx="300233" cy="3002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60710F2-6B5A-05F7-E8D9-4BCD6B7114FC}"/>
                </a:ext>
              </a:extLst>
            </p:cNvPr>
            <p:cNvPicPr>
              <a:picLocks noChangeAspect="1"/>
            </p:cNvPicPr>
            <p:nvPr/>
          </p:nvPicPr>
          <p:blipFill>
            <a:blip r:embed="rId14"/>
            <a:stretch>
              <a:fillRect/>
            </a:stretch>
          </p:blipFill>
          <p:spPr>
            <a:xfrm>
              <a:off x="2747090" y="2816702"/>
              <a:ext cx="347880" cy="361576"/>
            </a:xfrm>
            <a:prstGeom prst="rect">
              <a:avLst/>
            </a:prstGeom>
          </p:spPr>
        </p:pic>
      </p:grpSp>
    </p:spTree>
    <p:extLst>
      <p:ext uri="{BB962C8B-B14F-4D97-AF65-F5344CB8AC3E}">
        <p14:creationId xmlns:p14="http://schemas.microsoft.com/office/powerpoint/2010/main" val="116466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67E2-1668-E015-2C70-CB9BFA8DA148}"/>
              </a:ext>
            </a:extLst>
          </p:cNvPr>
          <p:cNvSpPr>
            <a:spLocks noGrp="1"/>
          </p:cNvSpPr>
          <p:nvPr>
            <p:ph type="title"/>
          </p:nvPr>
        </p:nvSpPr>
        <p:spPr>
          <a:xfrm>
            <a:off x="359532" y="146643"/>
            <a:ext cx="6660740" cy="367200"/>
          </a:xfrm>
        </p:spPr>
        <p:txBody>
          <a:bodyPr/>
          <a:lstStyle/>
          <a:p>
            <a:r>
              <a:rPr lang="en-GB" sz="2100" dirty="0"/>
              <a:t>Changing world of work </a:t>
            </a:r>
          </a:p>
        </p:txBody>
      </p:sp>
      <p:graphicFrame>
        <p:nvGraphicFramePr>
          <p:cNvPr id="6" name="Table 5">
            <a:extLst>
              <a:ext uri="{FF2B5EF4-FFF2-40B4-BE49-F238E27FC236}">
                <a16:creationId xmlns:a16="http://schemas.microsoft.com/office/drawing/2014/main" id="{42C453AF-FE82-5ECD-B09E-26E860F4908F}"/>
              </a:ext>
            </a:extLst>
          </p:cNvPr>
          <p:cNvGraphicFramePr>
            <a:graphicFrameLocks noGrp="1"/>
          </p:cNvGraphicFramePr>
          <p:nvPr>
            <p:extLst>
              <p:ext uri="{D42A27DB-BD31-4B8C-83A1-F6EECF244321}">
                <p14:modId xmlns:p14="http://schemas.microsoft.com/office/powerpoint/2010/main" val="2720409028"/>
              </p:ext>
            </p:extLst>
          </p:nvPr>
        </p:nvGraphicFramePr>
        <p:xfrm>
          <a:off x="430848" y="915566"/>
          <a:ext cx="7776864" cy="3168352"/>
        </p:xfrm>
        <a:graphic>
          <a:graphicData uri="http://schemas.openxmlformats.org/drawingml/2006/table">
            <a:tbl>
              <a:tblPr firstRow="1" bandRow="1">
                <a:tableStyleId>{21E4AEA4-8DFA-4A89-87EB-49C32662AFE0}</a:tableStyleId>
              </a:tblPr>
              <a:tblGrid>
                <a:gridCol w="5778184">
                  <a:extLst>
                    <a:ext uri="{9D8B030D-6E8A-4147-A177-3AD203B41FA5}">
                      <a16:colId xmlns:a16="http://schemas.microsoft.com/office/drawing/2014/main" val="3756181671"/>
                    </a:ext>
                  </a:extLst>
                </a:gridCol>
                <a:gridCol w="990568">
                  <a:extLst>
                    <a:ext uri="{9D8B030D-6E8A-4147-A177-3AD203B41FA5}">
                      <a16:colId xmlns:a16="http://schemas.microsoft.com/office/drawing/2014/main" val="507992808"/>
                    </a:ext>
                  </a:extLst>
                </a:gridCol>
                <a:gridCol w="1008112">
                  <a:extLst>
                    <a:ext uri="{9D8B030D-6E8A-4147-A177-3AD203B41FA5}">
                      <a16:colId xmlns:a16="http://schemas.microsoft.com/office/drawing/2014/main" val="1726369030"/>
                    </a:ext>
                  </a:extLst>
                </a:gridCol>
              </a:tblGrid>
              <a:tr h="396044">
                <a:tc>
                  <a:txBody>
                    <a:bodyPr/>
                    <a:lstStyle/>
                    <a:p>
                      <a:pPr algn="l">
                        <a:spcBef>
                          <a:spcPts val="600"/>
                        </a:spcBef>
                        <a:spcAft>
                          <a:spcPts val="600"/>
                        </a:spcAft>
                      </a:pPr>
                      <a:r>
                        <a:rPr lang="en-GB" sz="1200" b="1" i="0" dirty="0">
                          <a:effectLst/>
                          <a:latin typeface="+mj-lt"/>
                          <a:ea typeface="Times New Roman" panose="02020603050405020304" pitchFamily="18" charset="0"/>
                          <a:cs typeface="Times New Roman" panose="02020603050405020304" pitchFamily="18" charset="0"/>
                        </a:rPr>
                        <a:t>ESENER 2024</a:t>
                      </a:r>
                      <a:endParaRPr lang="en-GB" sz="1200" i="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b="1" i="0" dirty="0">
                          <a:effectLst/>
                          <a:latin typeface="+mj-lt"/>
                          <a:ea typeface="Times New Roman" panose="02020603050405020304" pitchFamily="18" charset="0"/>
                          <a:cs typeface="Times New Roman" panose="02020603050405020304" pitchFamily="18" charset="0"/>
                        </a:rPr>
                        <a:t>2019</a:t>
                      </a:r>
                    </a:p>
                  </a:txBody>
                  <a:tcPr anchor="ctr"/>
                </a:tc>
                <a:tc>
                  <a:txBody>
                    <a:bodyPr/>
                    <a:lstStyle/>
                    <a:p>
                      <a:pPr algn="ctr">
                        <a:spcBef>
                          <a:spcPts val="600"/>
                        </a:spcBef>
                        <a:spcAft>
                          <a:spcPts val="600"/>
                        </a:spcAft>
                      </a:pPr>
                      <a:r>
                        <a:rPr lang="es-ES" sz="1200" i="0" dirty="0">
                          <a:effectLst/>
                          <a:latin typeface="+mj-lt"/>
                          <a:cs typeface="Times New Roman" panose="02020603050405020304" pitchFamily="18" charset="0"/>
                        </a:rPr>
                        <a:t>2024</a:t>
                      </a:r>
                      <a:endParaRPr lang="en-GB" sz="1200" i="0" dirty="0">
                        <a:effectLst/>
                        <a:latin typeface="+mj-lt"/>
                        <a:cs typeface="Times New Roman" panose="02020603050405020304" pitchFamily="18" charset="0"/>
                      </a:endParaRPr>
                    </a:p>
                  </a:txBody>
                  <a:tcPr anchor="ctr"/>
                </a:tc>
                <a:extLst>
                  <a:ext uri="{0D108BD9-81ED-4DB2-BD59-A6C34878D82A}">
                    <a16:rowId xmlns:a16="http://schemas.microsoft.com/office/drawing/2014/main" val="4178000629"/>
                  </a:ext>
                </a:extLst>
              </a:tr>
              <a:tr h="396044">
                <a:tc>
                  <a:txBody>
                    <a:bodyPr/>
                    <a:lstStyle/>
                    <a:p>
                      <a:pPr algn="l">
                        <a:spcBef>
                          <a:spcPts val="600"/>
                        </a:spcBef>
                        <a:spcAft>
                          <a:spcPts val="600"/>
                        </a:spcAft>
                      </a:pPr>
                      <a:r>
                        <a:rPr lang="en-GB" sz="1100" i="0" dirty="0">
                          <a:effectLst/>
                          <a:latin typeface="+mj-lt"/>
                          <a:ea typeface="Times New Roman" panose="02020603050405020304" pitchFamily="18" charset="0"/>
                          <a:cs typeface="Times New Roman" panose="02020603050405020304" pitchFamily="18" charset="0"/>
                        </a:rPr>
                        <a:t>Employees working from home on a regular basis</a:t>
                      </a:r>
                    </a:p>
                  </a:txBody>
                  <a:tcPr marL="68580" marR="68580" marT="0" marB="0"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100" i="0" dirty="0">
                          <a:effectLst/>
                          <a:latin typeface="+mj-lt"/>
                          <a:ea typeface="Times New Roman" panose="02020603050405020304" pitchFamily="18" charset="0"/>
                          <a:cs typeface="Times New Roman" panose="02020603050405020304" pitchFamily="18" charset="0"/>
                        </a:rPr>
                        <a:t>13%</a:t>
                      </a:r>
                    </a:p>
                  </a:txBody>
                  <a:tcPr anchor="ctr"/>
                </a:tc>
                <a:tc>
                  <a:txBody>
                    <a:bodyPr/>
                    <a:lstStyle/>
                    <a:p>
                      <a:pPr algn="ctr"/>
                      <a:r>
                        <a:rPr lang="en-GB" sz="1100" i="0" dirty="0">
                          <a:effectLst/>
                          <a:latin typeface="+mj-lt"/>
                          <a:ea typeface="Times New Roman" panose="02020603050405020304" pitchFamily="18" charset="0"/>
                          <a:cs typeface="Times New Roman" panose="02020603050405020304" pitchFamily="18" charset="0"/>
                        </a:rPr>
                        <a:t>23% </a:t>
                      </a:r>
                      <a:endParaRPr lang="en-GB" sz="1100" i="0" dirty="0">
                        <a:latin typeface="+mj-lt"/>
                      </a:endParaRPr>
                    </a:p>
                  </a:txBody>
                  <a:tcPr marL="68580" marR="68580" marT="0" marB="0" anchor="ctr"/>
                </a:tc>
                <a:extLst>
                  <a:ext uri="{0D108BD9-81ED-4DB2-BD59-A6C34878D82A}">
                    <a16:rowId xmlns:a16="http://schemas.microsoft.com/office/drawing/2014/main" val="350336165"/>
                  </a:ext>
                </a:extLst>
              </a:tr>
              <a:tr h="396044">
                <a:tc>
                  <a:txBody>
                    <a:bodyPr/>
                    <a:lstStyle/>
                    <a:p>
                      <a:pPr algn="l">
                        <a:spcBef>
                          <a:spcPts val="600"/>
                        </a:spcBef>
                        <a:spcAft>
                          <a:spcPts val="600"/>
                        </a:spcAft>
                      </a:pPr>
                      <a:r>
                        <a:rPr lang="en-GB" sz="1100" b="0" i="0" dirty="0">
                          <a:effectLst/>
                          <a:latin typeface="+mj-lt"/>
                          <a:ea typeface="Times New Roman" panose="02020603050405020304" pitchFamily="18" charset="0"/>
                          <a:cs typeface="Times New Roman" panose="02020603050405020304" pitchFamily="18" charset="0"/>
                        </a:rPr>
                        <a:t>Employees consulted on working from home practices (*)</a:t>
                      </a:r>
                    </a:p>
                  </a:txBody>
                  <a:tcPr marL="68580" marR="68580" marT="0" marB="0" anchor="ctr"/>
                </a:tc>
                <a:tc>
                  <a:txBody>
                    <a:bodyPr/>
                    <a:lstStyle/>
                    <a:p>
                      <a:pPr algn="ctr"/>
                      <a:endParaRPr lang="en-GB" sz="1100" b="0" i="0" dirty="0">
                        <a:latin typeface="+mj-lt"/>
                      </a:endParaRPr>
                    </a:p>
                  </a:txBody>
                  <a:tcPr marL="68580" marR="68580" marT="0" marB="0" anchor="ctr"/>
                </a:tc>
                <a:tc>
                  <a:txBody>
                    <a:bodyPr/>
                    <a:lstStyle/>
                    <a:p>
                      <a:pPr algn="ctr"/>
                      <a:r>
                        <a:rPr lang="en-GB" sz="1100" b="0" i="0" dirty="0">
                          <a:effectLst/>
                          <a:latin typeface="+mj-lt"/>
                          <a:ea typeface="Times New Roman" panose="02020603050405020304" pitchFamily="18" charset="0"/>
                          <a:cs typeface="Times New Roman" panose="02020603050405020304" pitchFamily="18" charset="0"/>
                        </a:rPr>
                        <a:t>77%</a:t>
                      </a:r>
                      <a:endParaRPr lang="en-GB" sz="1100" b="0" i="0" dirty="0">
                        <a:latin typeface="+mj-lt"/>
                      </a:endParaRPr>
                    </a:p>
                  </a:txBody>
                  <a:tcPr marL="68580" marR="68580" marT="0" marB="0" anchor="ctr"/>
                </a:tc>
                <a:extLst>
                  <a:ext uri="{0D108BD9-81ED-4DB2-BD59-A6C34878D82A}">
                    <a16:rowId xmlns:a16="http://schemas.microsoft.com/office/drawing/2014/main" val="2030806990"/>
                  </a:ext>
                </a:extLst>
              </a:tr>
              <a:tr h="396044">
                <a:tc>
                  <a:txBody>
                    <a:bodyPr/>
                    <a:lstStyle/>
                    <a:p>
                      <a:pPr algn="l">
                        <a:spcBef>
                          <a:spcPts val="600"/>
                        </a:spcBef>
                        <a:spcAft>
                          <a:spcPts val="600"/>
                        </a:spcAft>
                      </a:pPr>
                      <a:r>
                        <a:rPr lang="en-GB" sz="1100" b="0" i="0" dirty="0">
                          <a:effectLst/>
                          <a:latin typeface="+mj-lt"/>
                          <a:ea typeface="Times New Roman" panose="02020603050405020304" pitchFamily="18" charset="0"/>
                          <a:cs typeface="Times New Roman" panose="02020603050405020304" pitchFamily="18" charset="0"/>
                        </a:rPr>
                        <a:t>Risk assessments cover home workplaces (**)</a:t>
                      </a:r>
                    </a:p>
                  </a:txBody>
                  <a:tcPr marL="68580" marR="68580" marT="0" marB="0"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100" b="0" i="0" dirty="0">
                          <a:effectLst/>
                          <a:latin typeface="+mj-lt"/>
                          <a:ea typeface="Times New Roman" panose="02020603050405020304" pitchFamily="18" charset="0"/>
                          <a:cs typeface="Times New Roman" panose="02020603050405020304" pitchFamily="18" charset="0"/>
                        </a:rPr>
                        <a:t>31%</a:t>
                      </a:r>
                    </a:p>
                  </a:txBody>
                  <a:tcPr marL="68580" marR="68580" marT="0" marB="0" anchor="ctr"/>
                </a:tc>
                <a:tc>
                  <a:txBody>
                    <a:bodyPr/>
                    <a:lstStyle/>
                    <a:p>
                      <a:pPr algn="ctr"/>
                      <a:r>
                        <a:rPr lang="en-GB" sz="1100" b="0" i="0" dirty="0">
                          <a:effectLst/>
                          <a:latin typeface="+mj-lt"/>
                          <a:ea typeface="Times New Roman" panose="02020603050405020304" pitchFamily="18" charset="0"/>
                          <a:cs typeface="Times New Roman" panose="02020603050405020304" pitchFamily="18" charset="0"/>
                        </a:rPr>
                        <a:t>48%</a:t>
                      </a:r>
                      <a:endParaRPr lang="en-GB" sz="1100" b="0" i="0" dirty="0">
                        <a:latin typeface="+mj-lt"/>
                      </a:endParaRPr>
                    </a:p>
                  </a:txBody>
                  <a:tcPr marL="68580" marR="68580" marT="0" marB="0" anchor="ctr"/>
                </a:tc>
                <a:extLst>
                  <a:ext uri="{0D108BD9-81ED-4DB2-BD59-A6C34878D82A}">
                    <a16:rowId xmlns:a16="http://schemas.microsoft.com/office/drawing/2014/main" val="2106213399"/>
                  </a:ext>
                </a:extLst>
              </a:tr>
              <a:tr h="396044">
                <a:tc>
                  <a:txBody>
                    <a:bodyPr/>
                    <a:lstStyle/>
                    <a:p>
                      <a:pPr algn="l">
                        <a:spcBef>
                          <a:spcPts val="600"/>
                        </a:spcBef>
                        <a:spcAft>
                          <a:spcPts val="600"/>
                        </a:spcAft>
                      </a:pPr>
                      <a:r>
                        <a:rPr lang="en-GB" sz="1100" b="0" i="0" dirty="0">
                          <a:effectLst/>
                          <a:latin typeface="+mj-lt"/>
                          <a:ea typeface="Times New Roman" panose="02020603050405020304" pitchFamily="18" charset="0"/>
                          <a:cs typeface="Times New Roman" panose="02020603050405020304" pitchFamily="18" charset="0"/>
                        </a:rPr>
                        <a:t>Use of digital technologies covered in risk assessments (***)</a:t>
                      </a:r>
                    </a:p>
                  </a:txBody>
                  <a:tcPr marL="68580" marR="68580" marT="0" marB="0" anchor="ctr"/>
                </a:tc>
                <a:tc>
                  <a:txBody>
                    <a:bodyPr/>
                    <a:lstStyle/>
                    <a:p>
                      <a:pPr algn="ctr"/>
                      <a:endParaRPr lang="en-GB" sz="1100" b="0" i="0" dirty="0">
                        <a:latin typeface="+mj-lt"/>
                      </a:endParaRPr>
                    </a:p>
                  </a:txBody>
                  <a:tcPr marL="68580" marR="68580" marT="0" marB="0" anchor="ctr"/>
                </a:tc>
                <a:tc>
                  <a:txBody>
                    <a:bodyPr/>
                    <a:lstStyle/>
                    <a:p>
                      <a:pPr algn="ctr"/>
                      <a:r>
                        <a:rPr lang="en-GB" sz="1100" b="0" i="0" dirty="0">
                          <a:effectLst/>
                          <a:latin typeface="+mj-lt"/>
                          <a:ea typeface="Times New Roman" panose="02020603050405020304" pitchFamily="18" charset="0"/>
                          <a:cs typeface="Times New Roman" panose="02020603050405020304" pitchFamily="18" charset="0"/>
                        </a:rPr>
                        <a:t>56%</a:t>
                      </a:r>
                      <a:endParaRPr lang="en-GB" sz="1100" b="0" i="0" dirty="0">
                        <a:latin typeface="+mj-lt"/>
                      </a:endParaRPr>
                    </a:p>
                  </a:txBody>
                  <a:tcPr marL="68580" marR="68580" marT="0" marB="0" anchor="ctr"/>
                </a:tc>
                <a:extLst>
                  <a:ext uri="{0D108BD9-81ED-4DB2-BD59-A6C34878D82A}">
                    <a16:rowId xmlns:a16="http://schemas.microsoft.com/office/drawing/2014/main" val="3433163649"/>
                  </a:ext>
                </a:extLst>
              </a:tr>
              <a:tr h="396044">
                <a:tc>
                  <a:txBody>
                    <a:bodyPr/>
                    <a:lstStyle/>
                    <a:p>
                      <a:pPr algn="l">
                        <a:spcBef>
                          <a:spcPts val="600"/>
                        </a:spcBef>
                        <a:spcAft>
                          <a:spcPts val="600"/>
                        </a:spcAft>
                      </a:pPr>
                      <a:r>
                        <a:rPr lang="en-GB" sz="1100" b="0" i="0" dirty="0">
                          <a:effectLst/>
                          <a:latin typeface="+mj-lt"/>
                          <a:ea typeface="Times New Roman" panose="02020603050405020304" pitchFamily="18" charset="0"/>
                          <a:cs typeface="Times New Roman" panose="02020603050405020304" pitchFamily="18" charset="0"/>
                        </a:rPr>
                        <a:t>Training on routine use of digital technologies (****)</a:t>
                      </a:r>
                    </a:p>
                  </a:txBody>
                  <a:tcPr marL="68580" marR="68580" marT="0" marB="0" anchor="ctr"/>
                </a:tc>
                <a:tc>
                  <a:txBody>
                    <a:bodyPr/>
                    <a:lstStyle/>
                    <a:p>
                      <a:pPr algn="ctr">
                        <a:spcBef>
                          <a:spcPts val="600"/>
                        </a:spcBef>
                        <a:spcAft>
                          <a:spcPts val="600"/>
                        </a:spcAft>
                      </a:pPr>
                      <a:endParaRPr lang="en-GB" sz="1100" b="0" i="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342900" rtl="0" eaLnBrk="1" fontAlgn="auto" latinLnBrk="0" hangingPunct="1">
                        <a:lnSpc>
                          <a:spcPct val="100000"/>
                        </a:lnSpc>
                        <a:spcBef>
                          <a:spcPts val="600"/>
                        </a:spcBef>
                        <a:spcAft>
                          <a:spcPts val="600"/>
                        </a:spcAft>
                        <a:buClrTx/>
                        <a:buSzTx/>
                        <a:buFontTx/>
                        <a:buNone/>
                        <a:tabLst/>
                        <a:defRPr/>
                      </a:pPr>
                      <a:r>
                        <a:rPr lang="en-GB" sz="1100" b="0" i="0" dirty="0">
                          <a:effectLst/>
                          <a:latin typeface="+mj-lt"/>
                          <a:ea typeface="Times New Roman" panose="02020603050405020304" pitchFamily="18" charset="0"/>
                          <a:cs typeface="Times New Roman" panose="02020603050405020304" pitchFamily="18" charset="0"/>
                        </a:rPr>
                        <a:t>44%</a:t>
                      </a:r>
                    </a:p>
                  </a:txBody>
                  <a:tcPr marL="68580" marR="68580" marT="0" marB="0" anchor="ctr"/>
                </a:tc>
                <a:extLst>
                  <a:ext uri="{0D108BD9-81ED-4DB2-BD59-A6C34878D82A}">
                    <a16:rowId xmlns:a16="http://schemas.microsoft.com/office/drawing/2014/main" val="2655826439"/>
                  </a:ext>
                </a:extLst>
              </a:tr>
              <a:tr h="396044">
                <a:tc>
                  <a:txBody>
                    <a:bodyPr/>
                    <a:lstStyle/>
                    <a:p>
                      <a:pPr algn="l">
                        <a:spcBef>
                          <a:spcPts val="600"/>
                        </a:spcBef>
                        <a:spcAft>
                          <a:spcPts val="600"/>
                        </a:spcAft>
                      </a:pPr>
                      <a:r>
                        <a:rPr lang="en-GB" sz="1100" i="0" dirty="0">
                          <a:effectLst/>
                          <a:latin typeface="+mj-lt"/>
                          <a:ea typeface="Times New Roman" panose="02020603050405020304" pitchFamily="18" charset="0"/>
                          <a:cs typeface="Times New Roman" panose="02020603050405020304" pitchFamily="18" charset="0"/>
                        </a:rPr>
                        <a:t>Having employees that have difficulties understanding the language spoken at the premises</a:t>
                      </a:r>
                    </a:p>
                  </a:txBody>
                  <a:tcPr marL="68580" marR="68580" marT="0" marB="0" anchor="ctr"/>
                </a:tc>
                <a:tc>
                  <a:txBody>
                    <a:bodyPr/>
                    <a:lstStyle/>
                    <a:p>
                      <a:pPr algn="ctr">
                        <a:spcBef>
                          <a:spcPts val="600"/>
                        </a:spcBef>
                        <a:spcAft>
                          <a:spcPts val="600"/>
                        </a:spcAft>
                      </a:pPr>
                      <a:r>
                        <a:rPr lang="en-GB" sz="1100" i="0" dirty="0">
                          <a:effectLst/>
                          <a:latin typeface="+mj-lt"/>
                          <a:ea typeface="Times New Roman" panose="02020603050405020304" pitchFamily="18" charset="0"/>
                          <a:cs typeface="Times New Roman" panose="02020603050405020304" pitchFamily="18" charset="0"/>
                        </a:rPr>
                        <a:t>8%</a:t>
                      </a:r>
                    </a:p>
                  </a:txBody>
                  <a:tcPr marL="68580" marR="68580" marT="0" marB="0" anchor="ctr"/>
                </a:tc>
                <a:tc>
                  <a:txBody>
                    <a:bodyPr/>
                    <a:lstStyle/>
                    <a:p>
                      <a:pPr marL="0" marR="0" lvl="0" indent="0" algn="ctr" defTabSz="342900" rtl="0" eaLnBrk="1" fontAlgn="auto" latinLnBrk="0" hangingPunct="1">
                        <a:lnSpc>
                          <a:spcPct val="100000"/>
                        </a:lnSpc>
                        <a:spcBef>
                          <a:spcPts val="600"/>
                        </a:spcBef>
                        <a:spcAft>
                          <a:spcPts val="600"/>
                        </a:spcAft>
                        <a:buClrTx/>
                        <a:buSzTx/>
                        <a:buFontTx/>
                        <a:buNone/>
                        <a:tabLst/>
                        <a:defRPr/>
                      </a:pPr>
                      <a:r>
                        <a:rPr lang="en-GB" sz="1100" i="0" dirty="0">
                          <a:effectLst/>
                          <a:latin typeface="+mj-lt"/>
                          <a:ea typeface="Times New Roman" panose="02020603050405020304" pitchFamily="18" charset="0"/>
                          <a:cs typeface="Times New Roman" panose="02020603050405020304" pitchFamily="18" charset="0"/>
                        </a:rPr>
                        <a:t>10% </a:t>
                      </a:r>
                    </a:p>
                  </a:txBody>
                  <a:tcPr marL="68580" marR="68580" marT="0" marB="0" anchor="ctr"/>
                </a:tc>
                <a:extLst>
                  <a:ext uri="{0D108BD9-81ED-4DB2-BD59-A6C34878D82A}">
                    <a16:rowId xmlns:a16="http://schemas.microsoft.com/office/drawing/2014/main" val="1191790813"/>
                  </a:ext>
                </a:extLst>
              </a:tr>
              <a:tr h="396044">
                <a:tc>
                  <a:txBody>
                    <a:bodyPr/>
                    <a:lstStyle/>
                    <a:p>
                      <a:pPr algn="l">
                        <a:spcBef>
                          <a:spcPts val="600"/>
                        </a:spcBef>
                        <a:spcAft>
                          <a:spcPts val="600"/>
                        </a:spcAft>
                      </a:pPr>
                      <a:r>
                        <a:rPr lang="en-GB" sz="1100" i="0" dirty="0">
                          <a:effectLst/>
                          <a:latin typeface="+mj-lt"/>
                          <a:ea typeface="Times New Roman" panose="02020603050405020304" pitchFamily="18" charset="0"/>
                          <a:cs typeface="Times New Roman" panose="02020603050405020304" pitchFamily="18" charset="0"/>
                        </a:rPr>
                        <a:t>Training provided in other languages (*****)</a:t>
                      </a:r>
                    </a:p>
                  </a:txBody>
                  <a:tcPr marL="68580" marR="68580" marT="0" marB="0" anchor="ctr"/>
                </a:tc>
                <a:tc>
                  <a:txBody>
                    <a:bodyPr/>
                    <a:lstStyle/>
                    <a:p>
                      <a:pPr algn="ctr">
                        <a:spcBef>
                          <a:spcPts val="600"/>
                        </a:spcBef>
                        <a:spcAft>
                          <a:spcPts val="600"/>
                        </a:spcAft>
                      </a:pPr>
                      <a:r>
                        <a:rPr lang="en-GB" sz="1100" i="0" dirty="0">
                          <a:effectLst/>
                          <a:latin typeface="+mj-lt"/>
                          <a:ea typeface="Times New Roman" panose="02020603050405020304" pitchFamily="18" charset="0"/>
                          <a:cs typeface="Times New Roman" panose="02020603050405020304" pitchFamily="18" charset="0"/>
                        </a:rPr>
                        <a:t>21%</a:t>
                      </a:r>
                    </a:p>
                  </a:txBody>
                  <a:tcPr marL="68580" marR="68580" marT="0" marB="0" anchor="ctr"/>
                </a:tc>
                <a:tc>
                  <a:txBody>
                    <a:bodyPr/>
                    <a:lstStyle/>
                    <a:p>
                      <a:pPr marL="0" marR="0" lvl="0" indent="0" algn="ctr" defTabSz="342900" rtl="0" eaLnBrk="1" fontAlgn="auto" latinLnBrk="0" hangingPunct="1">
                        <a:lnSpc>
                          <a:spcPct val="100000"/>
                        </a:lnSpc>
                        <a:spcBef>
                          <a:spcPts val="600"/>
                        </a:spcBef>
                        <a:spcAft>
                          <a:spcPts val="600"/>
                        </a:spcAft>
                        <a:buClrTx/>
                        <a:buSzTx/>
                        <a:buFontTx/>
                        <a:buNone/>
                        <a:tabLst/>
                        <a:defRPr/>
                      </a:pPr>
                      <a:r>
                        <a:rPr lang="en-GB" sz="1100" i="0" dirty="0">
                          <a:effectLst/>
                          <a:latin typeface="+mj-lt"/>
                          <a:ea typeface="Times New Roman" panose="02020603050405020304" pitchFamily="18" charset="0"/>
                          <a:cs typeface="Times New Roman" panose="02020603050405020304" pitchFamily="18" charset="0"/>
                        </a:rPr>
                        <a:t>27%</a:t>
                      </a:r>
                    </a:p>
                  </a:txBody>
                  <a:tcPr marL="68580" marR="68580" marT="0" marB="0" anchor="ctr"/>
                </a:tc>
                <a:extLst>
                  <a:ext uri="{0D108BD9-81ED-4DB2-BD59-A6C34878D82A}">
                    <a16:rowId xmlns:a16="http://schemas.microsoft.com/office/drawing/2014/main" val="3256839094"/>
                  </a:ext>
                </a:extLst>
              </a:tr>
            </a:tbl>
          </a:graphicData>
        </a:graphic>
      </p:graphicFrame>
      <p:sp>
        <p:nvSpPr>
          <p:cNvPr id="8" name="Arrow: Down 7">
            <a:extLst>
              <a:ext uri="{FF2B5EF4-FFF2-40B4-BE49-F238E27FC236}">
                <a16:creationId xmlns:a16="http://schemas.microsoft.com/office/drawing/2014/main" id="{B38DA55E-93ED-1133-B370-2839BBBE21B8}"/>
              </a:ext>
            </a:extLst>
          </p:cNvPr>
          <p:cNvSpPr/>
          <p:nvPr/>
        </p:nvSpPr>
        <p:spPr>
          <a:xfrm rot="10800000">
            <a:off x="8388424" y="1366973"/>
            <a:ext cx="252720" cy="3600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768166F9-A756-8814-6C27-8A805B40510F}"/>
              </a:ext>
            </a:extLst>
          </p:cNvPr>
          <p:cNvSpPr/>
          <p:nvPr/>
        </p:nvSpPr>
        <p:spPr>
          <a:xfrm rot="10800000">
            <a:off x="8388424" y="2087053"/>
            <a:ext cx="252720" cy="3600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5D451235-3F03-E2F1-8091-E776D1FC6324}"/>
              </a:ext>
            </a:extLst>
          </p:cNvPr>
          <p:cNvSpPr/>
          <p:nvPr/>
        </p:nvSpPr>
        <p:spPr>
          <a:xfrm rot="10800000">
            <a:off x="8460432" y="3311189"/>
            <a:ext cx="144016"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F106E63-0FA2-C3D4-2010-1CC2A5FE14F7}"/>
              </a:ext>
            </a:extLst>
          </p:cNvPr>
          <p:cNvSpPr txBox="1"/>
          <p:nvPr/>
        </p:nvSpPr>
        <p:spPr>
          <a:xfrm>
            <a:off x="624467" y="4103687"/>
            <a:ext cx="2735767" cy="215444"/>
          </a:xfrm>
          <a:prstGeom prst="rect">
            <a:avLst/>
          </a:prstGeom>
          <a:noFill/>
        </p:spPr>
        <p:txBody>
          <a:bodyPr wrap="square" rtlCol="0">
            <a:spAutoFit/>
          </a:bodyPr>
          <a:lstStyle/>
          <a:p>
            <a:r>
              <a:rPr lang="es-ES" sz="800" dirty="0"/>
              <a:t>Base: </a:t>
            </a:r>
            <a:r>
              <a:rPr lang="es-ES" sz="800" dirty="0" err="1"/>
              <a:t>asked</a:t>
            </a:r>
            <a:r>
              <a:rPr lang="es-ES" sz="800" dirty="0"/>
              <a:t> </a:t>
            </a:r>
            <a:r>
              <a:rPr lang="es-ES" sz="800" dirty="0" err="1"/>
              <a:t>to</a:t>
            </a:r>
            <a:r>
              <a:rPr lang="es-ES" sz="800" dirty="0"/>
              <a:t> </a:t>
            </a:r>
            <a:r>
              <a:rPr lang="es-ES" sz="800" dirty="0" err="1"/>
              <a:t>all</a:t>
            </a:r>
            <a:r>
              <a:rPr lang="es-ES" sz="800" dirty="0"/>
              <a:t> establishments in the EU-27 </a:t>
            </a:r>
            <a:r>
              <a:rPr lang="es-ES" sz="800" dirty="0" err="1"/>
              <a:t>except</a:t>
            </a:r>
            <a:r>
              <a:rPr lang="es-ES" sz="800" dirty="0"/>
              <a:t>: </a:t>
            </a:r>
            <a:endParaRPr lang="en-GB" sz="800" dirty="0"/>
          </a:p>
        </p:txBody>
      </p:sp>
      <p:sp>
        <p:nvSpPr>
          <p:cNvPr id="4" name="TextBox 3">
            <a:extLst>
              <a:ext uri="{FF2B5EF4-FFF2-40B4-BE49-F238E27FC236}">
                <a16:creationId xmlns:a16="http://schemas.microsoft.com/office/drawing/2014/main" id="{7B4A4B96-D581-309E-216A-9921F28044F1}"/>
              </a:ext>
            </a:extLst>
          </p:cNvPr>
          <p:cNvSpPr txBox="1"/>
          <p:nvPr/>
        </p:nvSpPr>
        <p:spPr>
          <a:xfrm>
            <a:off x="3114910" y="4103687"/>
            <a:ext cx="4170556" cy="630942"/>
          </a:xfrm>
          <a:prstGeom prst="rect">
            <a:avLst/>
          </a:prstGeom>
          <a:noFill/>
        </p:spPr>
        <p:txBody>
          <a:bodyPr wrap="square" rtlCol="0">
            <a:spAutoFit/>
          </a:bodyPr>
          <a:lstStyle/>
          <a:p>
            <a:r>
              <a:rPr lang="es-ES" sz="700" dirty="0"/>
              <a:t>(*) </a:t>
            </a:r>
            <a:r>
              <a:rPr lang="es-ES" sz="700" dirty="0" err="1"/>
              <a:t>having</a:t>
            </a:r>
            <a:r>
              <a:rPr lang="es-ES" sz="700" dirty="0"/>
              <a:t> </a:t>
            </a:r>
            <a:r>
              <a:rPr lang="es-ES" sz="700" dirty="0" err="1"/>
              <a:t>employees</a:t>
            </a:r>
            <a:r>
              <a:rPr lang="es-ES" sz="700" dirty="0"/>
              <a:t> </a:t>
            </a:r>
            <a:r>
              <a:rPr lang="es-ES" sz="700" dirty="0" err="1"/>
              <a:t>working</a:t>
            </a:r>
            <a:r>
              <a:rPr lang="es-ES" sz="700" dirty="0"/>
              <a:t> </a:t>
            </a:r>
            <a:r>
              <a:rPr lang="es-ES" sz="700" dirty="0" err="1"/>
              <a:t>from</a:t>
            </a:r>
            <a:r>
              <a:rPr lang="es-ES" sz="700" dirty="0"/>
              <a:t> home</a:t>
            </a:r>
          </a:p>
          <a:p>
            <a:r>
              <a:rPr lang="es-ES" sz="700" dirty="0"/>
              <a:t>(**) </a:t>
            </a:r>
            <a:r>
              <a:rPr lang="es-ES" sz="700" dirty="0" err="1"/>
              <a:t>carrying</a:t>
            </a:r>
            <a:r>
              <a:rPr lang="es-ES" sz="700" dirty="0"/>
              <a:t> </a:t>
            </a:r>
            <a:r>
              <a:rPr lang="es-ES" sz="700" dirty="0" err="1"/>
              <a:t>out</a:t>
            </a:r>
            <a:r>
              <a:rPr lang="es-ES" sz="700" dirty="0"/>
              <a:t> </a:t>
            </a:r>
            <a:r>
              <a:rPr lang="es-ES" sz="700" dirty="0" err="1"/>
              <a:t>risk</a:t>
            </a:r>
            <a:r>
              <a:rPr lang="es-ES" sz="700" dirty="0"/>
              <a:t> </a:t>
            </a:r>
            <a:r>
              <a:rPr lang="es-ES" sz="700" dirty="0" err="1"/>
              <a:t>assesments</a:t>
            </a:r>
            <a:r>
              <a:rPr lang="es-ES" sz="700" dirty="0"/>
              <a:t> and </a:t>
            </a:r>
            <a:r>
              <a:rPr lang="es-ES" sz="700" dirty="0" err="1"/>
              <a:t>having</a:t>
            </a:r>
            <a:r>
              <a:rPr lang="es-ES" sz="700" dirty="0"/>
              <a:t> </a:t>
            </a:r>
            <a:r>
              <a:rPr lang="es-ES" sz="700" dirty="0" err="1"/>
              <a:t>employees</a:t>
            </a:r>
            <a:r>
              <a:rPr lang="es-ES" sz="700" dirty="0"/>
              <a:t> </a:t>
            </a:r>
            <a:r>
              <a:rPr lang="es-ES" sz="700" dirty="0" err="1"/>
              <a:t>working</a:t>
            </a:r>
            <a:r>
              <a:rPr lang="es-ES" sz="700" dirty="0"/>
              <a:t> </a:t>
            </a:r>
            <a:r>
              <a:rPr lang="es-ES" sz="700" dirty="0" err="1"/>
              <a:t>from</a:t>
            </a:r>
            <a:r>
              <a:rPr lang="es-ES" sz="700" dirty="0"/>
              <a:t> home</a:t>
            </a:r>
          </a:p>
          <a:p>
            <a:r>
              <a:rPr lang="es-ES" sz="700" dirty="0"/>
              <a:t>(***) </a:t>
            </a:r>
            <a:r>
              <a:rPr lang="es-ES" sz="700" dirty="0" err="1"/>
              <a:t>carrying</a:t>
            </a:r>
            <a:r>
              <a:rPr lang="es-ES" sz="700" dirty="0"/>
              <a:t> </a:t>
            </a:r>
            <a:r>
              <a:rPr lang="es-ES" sz="700" dirty="0" err="1"/>
              <a:t>out</a:t>
            </a:r>
            <a:r>
              <a:rPr lang="es-ES" sz="700" dirty="0"/>
              <a:t> </a:t>
            </a:r>
            <a:r>
              <a:rPr lang="es-ES" sz="700" dirty="0" err="1"/>
              <a:t>risk</a:t>
            </a:r>
            <a:r>
              <a:rPr lang="es-ES" sz="700" dirty="0"/>
              <a:t> </a:t>
            </a:r>
            <a:r>
              <a:rPr lang="es-ES" sz="700" dirty="0" err="1"/>
              <a:t>assessments</a:t>
            </a:r>
            <a:endParaRPr lang="es-ES" sz="700" dirty="0"/>
          </a:p>
          <a:p>
            <a:r>
              <a:rPr lang="es-ES" sz="700" dirty="0"/>
              <a:t>(****) </a:t>
            </a:r>
            <a:r>
              <a:rPr lang="es-ES" sz="700" dirty="0" err="1"/>
              <a:t>reporting</a:t>
            </a:r>
            <a:r>
              <a:rPr lang="es-ES" sz="700" dirty="0"/>
              <a:t> use </a:t>
            </a:r>
            <a:r>
              <a:rPr lang="es-ES" sz="700" dirty="0" err="1"/>
              <a:t>of</a:t>
            </a:r>
            <a:r>
              <a:rPr lang="es-ES" sz="700" dirty="0"/>
              <a:t> digital </a:t>
            </a:r>
            <a:r>
              <a:rPr lang="es-ES" sz="700" dirty="0" err="1"/>
              <a:t>technologies</a:t>
            </a:r>
            <a:endParaRPr lang="es-ES" sz="700" dirty="0"/>
          </a:p>
          <a:p>
            <a:r>
              <a:rPr lang="es-ES" sz="700" dirty="0"/>
              <a:t>(*****) </a:t>
            </a:r>
            <a:r>
              <a:rPr lang="es-ES" sz="700" dirty="0" err="1"/>
              <a:t>having</a:t>
            </a:r>
            <a:r>
              <a:rPr lang="es-ES" sz="700" dirty="0"/>
              <a:t> </a:t>
            </a:r>
            <a:r>
              <a:rPr lang="es-ES" sz="700" dirty="0" err="1"/>
              <a:t>employees</a:t>
            </a:r>
            <a:r>
              <a:rPr lang="es-ES" sz="700" dirty="0"/>
              <a:t> </a:t>
            </a:r>
            <a:r>
              <a:rPr lang="es-ES" sz="700" dirty="0" err="1"/>
              <a:t>with</a:t>
            </a:r>
            <a:r>
              <a:rPr lang="es-ES" sz="700" dirty="0"/>
              <a:t> </a:t>
            </a:r>
            <a:r>
              <a:rPr lang="es-ES" sz="700" dirty="0" err="1"/>
              <a:t>difficulties</a:t>
            </a:r>
            <a:r>
              <a:rPr lang="es-ES" sz="700" dirty="0"/>
              <a:t> </a:t>
            </a:r>
            <a:r>
              <a:rPr lang="es-ES" sz="700" dirty="0" err="1"/>
              <a:t>understanding</a:t>
            </a:r>
            <a:r>
              <a:rPr lang="es-ES" sz="700" dirty="0"/>
              <a:t> </a:t>
            </a:r>
            <a:r>
              <a:rPr lang="es-ES" sz="700" dirty="0" err="1"/>
              <a:t>language</a:t>
            </a:r>
            <a:r>
              <a:rPr lang="es-ES" sz="700" dirty="0"/>
              <a:t> </a:t>
            </a:r>
            <a:r>
              <a:rPr lang="es-ES" sz="700" dirty="0" err="1"/>
              <a:t>spoken</a:t>
            </a:r>
            <a:r>
              <a:rPr lang="es-ES" sz="700" dirty="0"/>
              <a:t> at premises</a:t>
            </a:r>
            <a:endParaRPr lang="en-GB" sz="700" dirty="0"/>
          </a:p>
        </p:txBody>
      </p:sp>
      <p:sp>
        <p:nvSpPr>
          <p:cNvPr id="7" name="Arrow: Down 6">
            <a:extLst>
              <a:ext uri="{FF2B5EF4-FFF2-40B4-BE49-F238E27FC236}">
                <a16:creationId xmlns:a16="http://schemas.microsoft.com/office/drawing/2014/main" id="{870A42CF-404C-3E37-7F4F-F115F9E07099}"/>
              </a:ext>
            </a:extLst>
          </p:cNvPr>
          <p:cNvSpPr/>
          <p:nvPr/>
        </p:nvSpPr>
        <p:spPr>
          <a:xfrm rot="10800000">
            <a:off x="8464152" y="3746089"/>
            <a:ext cx="144016"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4BEC43D-75E4-03CD-AC87-3E75FD722673}"/>
              </a:ext>
            </a:extLst>
          </p:cNvPr>
          <p:cNvSpPr/>
          <p:nvPr/>
        </p:nvSpPr>
        <p:spPr>
          <a:xfrm>
            <a:off x="430848" y="1366973"/>
            <a:ext cx="7669544" cy="194421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
            <a:extLst>
              <a:ext uri="{FF2B5EF4-FFF2-40B4-BE49-F238E27FC236}">
                <a16:creationId xmlns:a16="http://schemas.microsoft.com/office/drawing/2014/main" id="{C30FE22C-F62B-6D08-4D5F-CDC91F99A65B}"/>
              </a:ext>
            </a:extLst>
          </p:cNvPr>
          <p:cNvSpPr txBox="1"/>
          <p:nvPr/>
        </p:nvSpPr>
        <p:spPr>
          <a:xfrm>
            <a:off x="358262" y="4401220"/>
            <a:ext cx="2664296" cy="2294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dirty="0"/>
              <a:t>ESENER, % of all establishments EU-27</a:t>
            </a:r>
            <a:endParaRPr lang="en-GB" sz="1050" kern="1200" dirty="0"/>
          </a:p>
        </p:txBody>
      </p:sp>
    </p:spTree>
    <p:extLst>
      <p:ext uri="{BB962C8B-B14F-4D97-AF65-F5344CB8AC3E}">
        <p14:creationId xmlns:p14="http://schemas.microsoft.com/office/powerpoint/2010/main" val="29281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E887-B374-3144-C247-23B9A752B507}"/>
              </a:ext>
            </a:extLst>
          </p:cNvPr>
          <p:cNvSpPr>
            <a:spLocks noGrp="1"/>
          </p:cNvSpPr>
          <p:nvPr>
            <p:ph type="title"/>
          </p:nvPr>
        </p:nvSpPr>
        <p:spPr/>
        <p:txBody>
          <a:bodyPr/>
          <a:lstStyle/>
          <a:p>
            <a:r>
              <a:rPr lang="en-GB" sz="2100" dirty="0"/>
              <a:t>What is digital technology being used for?</a:t>
            </a:r>
          </a:p>
        </p:txBody>
      </p:sp>
      <p:pic>
        <p:nvPicPr>
          <p:cNvPr id="4" name="Picture 3">
            <a:extLst>
              <a:ext uri="{FF2B5EF4-FFF2-40B4-BE49-F238E27FC236}">
                <a16:creationId xmlns:a16="http://schemas.microsoft.com/office/drawing/2014/main" id="{3D8D6B9F-37AE-1091-69F8-A5A998A4A64A}"/>
              </a:ext>
            </a:extLst>
          </p:cNvPr>
          <p:cNvPicPr>
            <a:picLocks noChangeAspect="1"/>
          </p:cNvPicPr>
          <p:nvPr/>
        </p:nvPicPr>
        <p:blipFill>
          <a:blip r:embed="rId2"/>
          <a:stretch>
            <a:fillRect/>
          </a:stretch>
        </p:blipFill>
        <p:spPr>
          <a:xfrm>
            <a:off x="139760" y="915566"/>
            <a:ext cx="8824728" cy="3137861"/>
          </a:xfrm>
          <a:prstGeom prst="rect">
            <a:avLst/>
          </a:prstGeom>
        </p:spPr>
      </p:pic>
      <p:sp>
        <p:nvSpPr>
          <p:cNvPr id="5" name="TextBox 4">
            <a:extLst>
              <a:ext uri="{FF2B5EF4-FFF2-40B4-BE49-F238E27FC236}">
                <a16:creationId xmlns:a16="http://schemas.microsoft.com/office/drawing/2014/main" id="{A5C95053-CDD1-1B49-5E2A-C01379860601}"/>
              </a:ext>
            </a:extLst>
          </p:cNvPr>
          <p:cNvSpPr txBox="1"/>
          <p:nvPr/>
        </p:nvSpPr>
        <p:spPr>
          <a:xfrm>
            <a:off x="450001" y="4299942"/>
            <a:ext cx="1601719" cy="261610"/>
          </a:xfrm>
          <a:prstGeom prst="rect">
            <a:avLst/>
          </a:prstGeom>
          <a:noFill/>
        </p:spPr>
        <p:txBody>
          <a:bodyPr wrap="square" rtlCol="0">
            <a:spAutoFit/>
          </a:bodyPr>
          <a:lstStyle/>
          <a:p>
            <a:r>
              <a:rPr lang="en-GB" sz="1100" dirty="0"/>
              <a:t>OSH Pulse 2025</a:t>
            </a:r>
          </a:p>
        </p:txBody>
      </p:sp>
    </p:spTree>
    <p:extLst>
      <p:ext uri="{BB962C8B-B14F-4D97-AF65-F5344CB8AC3E}">
        <p14:creationId xmlns:p14="http://schemas.microsoft.com/office/powerpoint/2010/main" val="182891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400" y="140028"/>
            <a:ext cx="9409160" cy="415498"/>
          </a:xfrm>
          <a:prstGeom prst="rect">
            <a:avLst/>
          </a:prstGeom>
          <a:noFill/>
        </p:spPr>
        <p:txBody>
          <a:bodyPr wrap="square" rtlCol="0">
            <a:spAutoFit/>
          </a:bodyPr>
          <a:lstStyle/>
          <a:p>
            <a:r>
              <a:rPr lang="en-US" sz="2100" b="1" dirty="0">
                <a:solidFill>
                  <a:schemeClr val="accent1"/>
                </a:solidFill>
                <a:latin typeface="+mj-lt"/>
              </a:rPr>
              <a:t>Facts and figures: digital technologies &amp; psychosocial risks</a:t>
            </a:r>
            <a:endParaRPr lang="el-GR" sz="2100" b="1" dirty="0">
              <a:solidFill>
                <a:schemeClr val="accent1"/>
              </a:solidFill>
              <a:latin typeface="+mj-lt"/>
            </a:endParaRP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251520" y="699542"/>
            <a:ext cx="8145203" cy="461665"/>
          </a:xfrm>
          <a:prstGeom prst="rect">
            <a:avLst/>
          </a:prstGeom>
        </p:spPr>
        <p:txBody>
          <a:bodyPr vert="horz" lIns="91440" tIns="45720" rIns="91440" bIns="45720" rtlCol="0" anchor="b">
            <a:normAutofit fontScale="92500" lnSpcReduction="20000"/>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en-GB" sz="1700" dirty="0"/>
              <a:t>EU-OSHA, ESENER 2019</a:t>
            </a:r>
            <a:br>
              <a:rPr lang="en-GB" sz="1400" dirty="0">
                <a:solidFill>
                  <a:srgbClr val="ACC700"/>
                </a:solidFill>
              </a:rPr>
            </a:br>
            <a:r>
              <a:rPr lang="en-GB" sz="1200" b="0" dirty="0">
                <a:latin typeface="Arial" panose="020B0604020202020204" pitchFamily="34" charset="0"/>
                <a:ea typeface="SimSun" panose="02010600030101010101" pitchFamily="2" charset="-122"/>
                <a:cs typeface="Times New Roman" panose="02020603050405020304" pitchFamily="18" charset="0"/>
              </a:rPr>
              <a:t>Workplaces reporting psychosocial risks by presence of digital technology, EU27</a:t>
            </a:r>
            <a:endParaRPr lang="el-GR" sz="1200" b="0" dirty="0"/>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nvGraphicFramePr>
        <p:xfrm>
          <a:off x="380068" y="1293016"/>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en-US" sz="900" b="1" u="none" strike="noStrike">
                          <a:effectLst/>
                        </a:rPr>
                        <a:t>Personal computers at fixed workplaces</a:t>
                      </a:r>
                      <a:endParaRPr lang="en-US" sz="900" b="1" i="0" u="none" strike="noStrike">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en-US" sz="900" b="1" u="none" strike="noStrike">
                          <a:effectLst/>
                        </a:rPr>
                        <a:t>Laptops, tablets, smartphones, or other mobile computer devices</a:t>
                      </a:r>
                      <a:endParaRPr lang="en-US" sz="900" b="1" i="0" u="none" strike="noStrike">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en-GB" sz="900" b="1" u="none" strike="noStrike">
                          <a:effectLst/>
                        </a:rPr>
                        <a:t>Robots interacting with workers</a:t>
                      </a:r>
                      <a:endParaRPr lang="en-GB" sz="900" b="1" i="0" u="none" strike="noStrike">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en-US" sz="900" b="1" u="none" strike="noStrike">
                          <a:effectLst/>
                        </a:rPr>
                        <a:t>Machines, systems, or computers determining the content or pace of work</a:t>
                      </a:r>
                      <a:endParaRPr lang="en-US" sz="900" b="1" i="0" u="none" strike="noStrike">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en-US" sz="900" b="1" u="none" strike="noStrike">
                          <a:effectLst/>
                        </a:rPr>
                        <a:t>Machines, systems, or computers monitoring workers’ performance</a:t>
                      </a:r>
                      <a:endParaRPr lang="en-US" sz="900" b="1" i="0" u="none" strike="noStrike">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en-GB" sz="900" b="1" u="none" strike="noStrike" dirty="0">
                          <a:effectLst/>
                        </a:rPr>
                        <a:t>Wearable devices</a:t>
                      </a: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6336053"/>
                  </a:ext>
                </a:extLst>
              </a:tr>
            </a:tbl>
          </a:graphicData>
        </a:graphic>
      </p:graphicFrame>
      <p:sp>
        <p:nvSpPr>
          <p:cNvPr id="6" name="TextBox 5">
            <a:extLst>
              <a:ext uri="{FF2B5EF4-FFF2-40B4-BE49-F238E27FC236}">
                <a16:creationId xmlns:a16="http://schemas.microsoft.com/office/drawing/2014/main" id="{A3E5EC7F-8988-4237-B483-D11D58965220}"/>
              </a:ext>
            </a:extLst>
          </p:cNvPr>
          <p:cNvSpPr txBox="1"/>
          <p:nvPr/>
        </p:nvSpPr>
        <p:spPr>
          <a:xfrm flipH="1">
            <a:off x="6835700" y="699542"/>
            <a:ext cx="2200796" cy="1323439"/>
          </a:xfrm>
          <a:prstGeom prst="rect">
            <a:avLst/>
          </a:prstGeom>
          <a:noFill/>
          <a:ln w="28575">
            <a:solidFill>
              <a:schemeClr val="tx2"/>
            </a:solidFill>
          </a:ln>
        </p:spPr>
        <p:txBody>
          <a:bodyPr wrap="square" rtlCol="0">
            <a:spAutoFit/>
          </a:bodyPr>
          <a:lstStyle/>
          <a:p>
            <a:pPr algn="ctr"/>
            <a:r>
              <a:rPr lang="en-US" sz="1600" dirty="0">
                <a:solidFill>
                  <a:srgbClr val="FF0000"/>
                </a:solidFill>
              </a:rPr>
              <a:t>Where technology is present, </a:t>
            </a:r>
            <a:r>
              <a:rPr lang="en-US" sz="1600" dirty="0">
                <a:solidFill>
                  <a:srgbClr val="FF0000"/>
                </a:solidFill>
                <a:latin typeface="Arial" panose="020B0604020202020204" pitchFamily="34" charset="0"/>
                <a:cs typeface="Arial" panose="020B0604020202020204" pitchFamily="34" charset="0"/>
              </a:rPr>
              <a:t>it is more </a:t>
            </a:r>
            <a:r>
              <a:rPr lang="en-US" sz="1600" dirty="0">
                <a:solidFill>
                  <a:srgbClr val="FF0000"/>
                </a:solidFill>
              </a:rPr>
              <a:t>probable that psychosocial risks are mentioned</a:t>
            </a:r>
            <a:endParaRPr lang="en-GB" sz="1600" dirty="0">
              <a:solidFill>
                <a:srgbClr val="FF0000"/>
              </a:solidFill>
            </a:endParaRPr>
          </a:p>
        </p:txBody>
      </p:sp>
      <p:sp>
        <p:nvSpPr>
          <p:cNvPr id="4" name="Arrow: Left 3">
            <a:extLst>
              <a:ext uri="{FF2B5EF4-FFF2-40B4-BE49-F238E27FC236}">
                <a16:creationId xmlns:a16="http://schemas.microsoft.com/office/drawing/2014/main" id="{D5B78FDE-91BF-4ADD-A290-D1EB1E86190F}"/>
              </a:ext>
            </a:extLst>
          </p:cNvPr>
          <p:cNvSpPr/>
          <p:nvPr/>
        </p:nvSpPr>
        <p:spPr>
          <a:xfrm>
            <a:off x="6316945" y="1620700"/>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Left 19">
            <a:extLst>
              <a:ext uri="{FF2B5EF4-FFF2-40B4-BE49-F238E27FC236}">
                <a16:creationId xmlns:a16="http://schemas.microsoft.com/office/drawing/2014/main" id="{DB5120F9-7269-42A6-B1C4-17EF2AD1D7C7}"/>
              </a:ext>
            </a:extLst>
          </p:cNvPr>
          <p:cNvSpPr/>
          <p:nvPr/>
        </p:nvSpPr>
        <p:spPr>
          <a:xfrm>
            <a:off x="6525698" y="2197766"/>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EC7E4A79-0B1F-4E5B-AA46-BA995E291598}"/>
              </a:ext>
            </a:extLst>
          </p:cNvPr>
          <p:cNvSpPr/>
          <p:nvPr/>
        </p:nvSpPr>
        <p:spPr>
          <a:xfrm>
            <a:off x="6981218" y="2746154"/>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88E065C1-DA1F-41F7-903E-E78FE20712C9}"/>
              </a:ext>
            </a:extLst>
          </p:cNvPr>
          <p:cNvSpPr/>
          <p:nvPr/>
        </p:nvSpPr>
        <p:spPr>
          <a:xfrm>
            <a:off x="7113729" y="329842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58EA97AF-DCC1-4263-8DBA-C92D040E5A7C}"/>
              </a:ext>
            </a:extLst>
          </p:cNvPr>
          <p:cNvSpPr/>
          <p:nvPr/>
        </p:nvSpPr>
        <p:spPr>
          <a:xfrm>
            <a:off x="7398724" y="387705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Left 23">
            <a:extLst>
              <a:ext uri="{FF2B5EF4-FFF2-40B4-BE49-F238E27FC236}">
                <a16:creationId xmlns:a16="http://schemas.microsoft.com/office/drawing/2014/main" id="{B5917B50-BCB9-4C58-A8EC-21E1C2A0518E}"/>
              </a:ext>
            </a:extLst>
          </p:cNvPr>
          <p:cNvSpPr/>
          <p:nvPr/>
        </p:nvSpPr>
        <p:spPr>
          <a:xfrm>
            <a:off x="7189971" y="4399273"/>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177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C29B-FAA5-7F3D-0DAC-93A3E1A7F9B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8D1ED2-CD5D-F062-1C8E-EC9E3C447520}"/>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8" name="SlideTitle">
            <a:extLst>
              <a:ext uri="{FF2B5EF4-FFF2-40B4-BE49-F238E27FC236}">
                <a16:creationId xmlns:a16="http://schemas.microsoft.com/office/drawing/2014/main" id="{C556C234-9097-927C-F01F-E4C3C5E06B42}"/>
              </a:ext>
            </a:extLst>
          </p:cNvPr>
          <p:cNvSpPr txBox="1">
            <a:spLocks/>
          </p:cNvSpPr>
          <p:nvPr/>
        </p:nvSpPr>
        <p:spPr>
          <a:xfrm>
            <a:off x="347590" y="27407"/>
            <a:ext cx="7968825" cy="462723"/>
          </a:xfrm>
          <a:prstGeom prst="rect">
            <a:avLst/>
          </a:prstGeom>
        </p:spPr>
        <p:txBody>
          <a:bodyPr vert="horz" wrap="square" lIns="0" tIns="7143" rIns="0" bIns="0" rtlCol="0" anchor="b">
            <a:noAutofit/>
          </a:bodyPr>
          <a:lstStyle>
            <a:lvl1pPr>
              <a:defRPr sz="1600" b="0" i="0" kern="0">
                <a:solidFill>
                  <a:schemeClr val="bg1"/>
                </a:solidFill>
                <a:latin typeface="Verdana" panose="020B0604030504040204" pitchFamily="34" charset="0"/>
                <a:ea typeface="Verdana" panose="020B0604030504040204" pitchFamily="34" charset="0"/>
                <a:cs typeface="Tahoma"/>
              </a:defRPr>
            </a:lvl1pPr>
          </a:lstStyle>
          <a:p>
            <a:pPr marL="0" marR="0" lvl="0" indent="0" defTabSz="342900" fontAlgn="auto">
              <a:lnSpc>
                <a:spcPct val="100000"/>
              </a:lnSpc>
              <a:spcBef>
                <a:spcPct val="0"/>
              </a:spcBef>
              <a:spcAft>
                <a:spcPts val="0"/>
              </a:spcAft>
              <a:buClrTx/>
              <a:buSzTx/>
              <a:tabLst/>
              <a:defRPr/>
            </a:pPr>
            <a:r>
              <a:rPr lang="en-US" sz="2100" b="1" kern="1200" dirty="0">
                <a:solidFill>
                  <a:schemeClr val="tx2"/>
                </a:solidFill>
                <a:latin typeface="+mj-lt"/>
                <a:ea typeface="+mj-ea"/>
              </a:rPr>
              <a:t>Work-related health problems and the stigma of mental health</a:t>
            </a:r>
          </a:p>
        </p:txBody>
      </p:sp>
      <p:sp>
        <p:nvSpPr>
          <p:cNvPr id="15" name="ZoneTexte 14">
            <a:extLst>
              <a:ext uri="{FF2B5EF4-FFF2-40B4-BE49-F238E27FC236}">
                <a16:creationId xmlns:a16="http://schemas.microsoft.com/office/drawing/2014/main" id="{4651E9BE-11B5-0AFF-0B8C-7216BABBC461}"/>
              </a:ext>
            </a:extLst>
          </p:cNvPr>
          <p:cNvSpPr txBox="1"/>
          <p:nvPr/>
        </p:nvSpPr>
        <p:spPr>
          <a:xfrm>
            <a:off x="2307431" y="3454792"/>
            <a:ext cx="4000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3000" b="1" i="0" u="none" strike="noStrike" kern="1200" cap="none" spc="0" normalizeH="0" baseline="0" noProof="0" dirty="0">
              <a:ln>
                <a:noFill/>
              </a:ln>
              <a:solidFill>
                <a:srgbClr val="DBE3F1"/>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043641A8-F69B-5949-E7B2-03246AE48B70}"/>
              </a:ext>
            </a:extLst>
          </p:cNvPr>
          <p:cNvSpPr txBox="1"/>
          <p:nvPr/>
        </p:nvSpPr>
        <p:spPr>
          <a:xfrm>
            <a:off x="395536" y="699542"/>
            <a:ext cx="6984776" cy="369332"/>
          </a:xfrm>
          <a:prstGeom prst="rect">
            <a:avLst/>
          </a:prstGeom>
          <a:noFill/>
        </p:spPr>
        <p:txBody>
          <a:bodyPr wrap="square">
            <a:spAutoFit/>
          </a:bodyPr>
          <a:lstStyle/>
          <a:p>
            <a:pPr marR="0" lvl="0" algn="l" defTabSz="514282" rtl="0" eaLnBrk="1" fontAlgn="auto" latinLnBrk="0" hangingPunct="1">
              <a:lnSpc>
                <a:spcPct val="100000"/>
              </a:lnSpc>
              <a:spcBef>
                <a:spcPts val="0"/>
              </a:spcBef>
              <a:spcAft>
                <a:spcPts val="0"/>
              </a:spcAft>
              <a:buClrTx/>
              <a:buSzTx/>
              <a:tabLst/>
              <a:defRPr/>
            </a:pPr>
            <a:r>
              <a:rPr kumimoji="0" lang="en-US" i="0" u="none" strike="noStrike" kern="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Health problems caused or made worse by your work</a:t>
            </a:r>
          </a:p>
        </p:txBody>
      </p:sp>
      <p:pic>
        <p:nvPicPr>
          <p:cNvPr id="6" name="Picture 5">
            <a:extLst>
              <a:ext uri="{FF2B5EF4-FFF2-40B4-BE49-F238E27FC236}">
                <a16:creationId xmlns:a16="http://schemas.microsoft.com/office/drawing/2014/main" id="{7CED8DCD-1FF4-A6DD-7401-31E96AD9DCAC}"/>
              </a:ext>
            </a:extLst>
          </p:cNvPr>
          <p:cNvPicPr>
            <a:picLocks noChangeAspect="1"/>
          </p:cNvPicPr>
          <p:nvPr/>
        </p:nvPicPr>
        <p:blipFill>
          <a:blip r:embed="rId3"/>
          <a:stretch>
            <a:fillRect/>
          </a:stretch>
        </p:blipFill>
        <p:spPr>
          <a:xfrm>
            <a:off x="395536" y="1059582"/>
            <a:ext cx="7088086" cy="236986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6EA4AA7-804D-E86A-017F-D692C682C8F1}"/>
              </a:ext>
            </a:extLst>
          </p:cNvPr>
          <p:cNvPicPr>
            <a:picLocks noChangeAspect="1"/>
          </p:cNvPicPr>
          <p:nvPr/>
        </p:nvPicPr>
        <p:blipFill>
          <a:blip r:embed="rId4"/>
          <a:stretch>
            <a:fillRect/>
          </a:stretch>
        </p:blipFill>
        <p:spPr>
          <a:xfrm>
            <a:off x="3131840" y="3516484"/>
            <a:ext cx="5256584" cy="1215506"/>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E9324322-53BB-B2E1-2ECF-7952711FA002}"/>
              </a:ext>
            </a:extLst>
          </p:cNvPr>
          <p:cNvSpPr txBox="1"/>
          <p:nvPr/>
        </p:nvSpPr>
        <p:spPr>
          <a:xfrm>
            <a:off x="395536" y="3651870"/>
            <a:ext cx="2880320" cy="369332"/>
          </a:xfrm>
          <a:prstGeom prst="rect">
            <a:avLst/>
          </a:prstGeom>
          <a:noFill/>
        </p:spPr>
        <p:txBody>
          <a:bodyPr wrap="square">
            <a:spAutoFit/>
          </a:bodyPr>
          <a:lstStyle/>
          <a:p>
            <a:pPr algn="r"/>
            <a:r>
              <a:rPr lang="en-US" kern="0" dirty="0">
                <a:solidFill>
                  <a:schemeClr val="tx2"/>
                </a:solidFill>
                <a:latin typeface="Arial" panose="020B0604020202020204" pitchFamily="34" charset="0"/>
                <a:ea typeface="Verdana" panose="020B0604030504040204" pitchFamily="34" charset="0"/>
                <a:cs typeface="Arial" panose="020B0604020202020204" pitchFamily="34" charset="0"/>
              </a:rPr>
              <a:t>Mental health stigma</a:t>
            </a:r>
            <a:endParaRPr lang="en-GB"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8088CB-08D2-7A08-15B1-1A7ED29F23F7}"/>
              </a:ext>
            </a:extLst>
          </p:cNvPr>
          <p:cNvSpPr txBox="1"/>
          <p:nvPr/>
        </p:nvSpPr>
        <p:spPr>
          <a:xfrm>
            <a:off x="291207" y="4382451"/>
            <a:ext cx="4032448" cy="276999"/>
          </a:xfrm>
          <a:prstGeom prst="rect">
            <a:avLst/>
          </a:prstGeom>
          <a:noFill/>
        </p:spPr>
        <p:txBody>
          <a:bodyPr wrap="square" rtlCol="0">
            <a:spAutoFit/>
          </a:bodyPr>
          <a:lstStyle/>
          <a:p>
            <a:r>
              <a:rPr lang="en-US" sz="1200" dirty="0"/>
              <a:t>OSH Pulse 2025</a:t>
            </a:r>
            <a:endParaRPr lang="en-GB" sz="1200" dirty="0"/>
          </a:p>
        </p:txBody>
      </p:sp>
      <p:sp>
        <p:nvSpPr>
          <p:cNvPr id="2" name="Rectangle: Rounded Corners 1">
            <a:extLst>
              <a:ext uri="{FF2B5EF4-FFF2-40B4-BE49-F238E27FC236}">
                <a16:creationId xmlns:a16="http://schemas.microsoft.com/office/drawing/2014/main" id="{4213C8A8-A292-B39B-F799-2D9688B8C9B8}"/>
              </a:ext>
            </a:extLst>
          </p:cNvPr>
          <p:cNvSpPr/>
          <p:nvPr/>
        </p:nvSpPr>
        <p:spPr>
          <a:xfrm>
            <a:off x="1619672" y="1122298"/>
            <a:ext cx="5760640" cy="8995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37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9575" y="729677"/>
            <a:ext cx="8250898" cy="4146329"/>
          </a:xfrm>
        </p:spPr>
        <p:txBody>
          <a:bodyPr>
            <a:normAutofit/>
          </a:bodyPr>
          <a:lstStyle/>
          <a:p>
            <a:pPr>
              <a:lnSpc>
                <a:spcPct val="95000"/>
              </a:lnSpc>
              <a:spcAft>
                <a:spcPts val="600"/>
              </a:spcAft>
            </a:pPr>
            <a:r>
              <a:rPr lang="en-GB" sz="1600" b="0" dirty="0">
                <a:solidFill>
                  <a:schemeClr val="tx1"/>
                </a:solidFill>
              </a:rPr>
              <a:t>Constant monitoring and direction</a:t>
            </a:r>
          </a:p>
          <a:p>
            <a:pPr>
              <a:lnSpc>
                <a:spcPct val="95000"/>
              </a:lnSpc>
              <a:spcAft>
                <a:spcPts val="600"/>
              </a:spcAft>
            </a:pPr>
            <a:r>
              <a:rPr lang="en-GB" sz="1600" b="0" dirty="0">
                <a:solidFill>
                  <a:schemeClr val="tx1"/>
                </a:solidFill>
              </a:rPr>
              <a:t>Reduced autonomy and job control</a:t>
            </a:r>
          </a:p>
          <a:p>
            <a:pPr>
              <a:lnSpc>
                <a:spcPct val="95000"/>
              </a:lnSpc>
              <a:spcAft>
                <a:spcPts val="600"/>
              </a:spcAft>
            </a:pPr>
            <a:r>
              <a:rPr lang="en-GB" sz="1600" b="0" dirty="0">
                <a:solidFill>
                  <a:schemeClr val="tx1"/>
                </a:solidFill>
              </a:rPr>
              <a:t>Increased pressure or work intensity</a:t>
            </a:r>
          </a:p>
          <a:p>
            <a:pPr>
              <a:lnSpc>
                <a:spcPct val="95000"/>
              </a:lnSpc>
              <a:spcAft>
                <a:spcPts val="600"/>
              </a:spcAft>
            </a:pPr>
            <a:r>
              <a:rPr lang="en-GB" sz="1600" b="0" dirty="0">
                <a:solidFill>
                  <a:schemeClr val="tx1"/>
                </a:solidFill>
              </a:rPr>
              <a:t>Isolation and feeling of loneliness</a:t>
            </a:r>
          </a:p>
          <a:p>
            <a:pPr>
              <a:lnSpc>
                <a:spcPct val="95000"/>
              </a:lnSpc>
              <a:spcAft>
                <a:spcPts val="600"/>
              </a:spcAft>
            </a:pPr>
            <a:r>
              <a:rPr lang="en-GB" sz="1600" b="0" dirty="0">
                <a:solidFill>
                  <a:schemeClr val="tx1"/>
                </a:solidFill>
              </a:rPr>
              <a:t>Reduced interaction with managers and peers</a:t>
            </a:r>
          </a:p>
          <a:p>
            <a:pPr>
              <a:lnSpc>
                <a:spcPct val="95000"/>
              </a:lnSpc>
              <a:spcAft>
                <a:spcPts val="600"/>
              </a:spcAft>
            </a:pPr>
            <a:r>
              <a:rPr lang="en-GB" sz="1600" b="0" dirty="0">
                <a:solidFill>
                  <a:schemeClr val="tx1"/>
                </a:solidFill>
              </a:rPr>
              <a:t>Reduced role in decision-making</a:t>
            </a:r>
          </a:p>
          <a:p>
            <a:pPr marL="189000" lvl="1" indent="-189000">
              <a:lnSpc>
                <a:spcPct val="95000"/>
              </a:lnSpc>
              <a:spcBef>
                <a:spcPts val="450"/>
              </a:spcBef>
              <a:spcAft>
                <a:spcPts val="600"/>
              </a:spcAft>
              <a:buClr>
                <a:schemeClr val="tx2"/>
              </a:buClr>
              <a:buFont typeface="Wingdings" pitchFamily="2" charset="2"/>
              <a:buChar char="§"/>
            </a:pPr>
            <a:r>
              <a:rPr lang="en-GB" sz="1600" dirty="0"/>
              <a:t>Lack of transparency and information imbalance</a:t>
            </a:r>
          </a:p>
          <a:p>
            <a:pPr marL="189000" lvl="1" indent="-189000">
              <a:lnSpc>
                <a:spcPct val="95000"/>
              </a:lnSpc>
              <a:spcBef>
                <a:spcPts val="450"/>
              </a:spcBef>
              <a:spcAft>
                <a:spcPts val="600"/>
              </a:spcAft>
              <a:buClr>
                <a:schemeClr val="tx2"/>
              </a:buClr>
              <a:buFont typeface="Wingdings" pitchFamily="2" charset="2"/>
              <a:buChar char="§"/>
            </a:pPr>
            <a:r>
              <a:rPr lang="en-US" sz="1600" dirty="0"/>
              <a:t>Few opportunities for feedback or negotiation</a:t>
            </a:r>
          </a:p>
          <a:p>
            <a:pPr>
              <a:lnSpc>
                <a:spcPct val="95000"/>
              </a:lnSpc>
              <a:spcAft>
                <a:spcPts val="600"/>
              </a:spcAft>
            </a:pPr>
            <a:r>
              <a:rPr lang="en-GB" sz="1600" b="0" dirty="0">
                <a:solidFill>
                  <a:schemeClr val="tx1"/>
                </a:solidFill>
              </a:rPr>
              <a:t>Privacy and data protection issues</a:t>
            </a:r>
          </a:p>
        </p:txBody>
      </p:sp>
      <p:sp>
        <p:nvSpPr>
          <p:cNvPr id="5" name="Content Placeholder 1"/>
          <p:cNvSpPr txBox="1">
            <a:spLocks/>
          </p:cNvSpPr>
          <p:nvPr/>
        </p:nvSpPr>
        <p:spPr>
          <a:xfrm>
            <a:off x="4667234" y="1194672"/>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a:solidFill>
                <a:schemeClr val="tx2"/>
              </a:solidFill>
            </a:endParaRP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135000"/>
            <a:ext cx="7559873"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dirty="0">
                <a:solidFill>
                  <a:srgbClr val="003399"/>
                </a:solidFill>
              </a:rPr>
              <a:t>AI-based worker management (AIWM) – OSH risks</a:t>
            </a:r>
          </a:p>
        </p:txBody>
      </p:sp>
      <p:pic>
        <p:nvPicPr>
          <p:cNvPr id="3" name="Picture 2" descr="A hand with a triangle and exclamation mark&#10;&#10;Description automatically generated">
            <a:extLst>
              <a:ext uri="{FF2B5EF4-FFF2-40B4-BE49-F238E27FC236}">
                <a16:creationId xmlns:a16="http://schemas.microsoft.com/office/drawing/2014/main" id="{C1D3E074-5781-C6AB-B5EA-6B32B9127DD0}"/>
              </a:ext>
            </a:extLst>
          </p:cNvPr>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577828" y="2568699"/>
            <a:ext cx="1695336" cy="1695336"/>
          </a:xfrm>
          <a:prstGeom prst="rect">
            <a:avLst/>
          </a:prstGeom>
        </p:spPr>
      </p:pic>
      <p:sp>
        <p:nvSpPr>
          <p:cNvPr id="4" name="Content Placeholder 2">
            <a:extLst>
              <a:ext uri="{FF2B5EF4-FFF2-40B4-BE49-F238E27FC236}">
                <a16:creationId xmlns:a16="http://schemas.microsoft.com/office/drawing/2014/main" id="{280734B4-561D-82FE-0122-C93927D0A2E5}"/>
              </a:ext>
            </a:extLst>
          </p:cNvPr>
          <p:cNvSpPr txBox="1">
            <a:spLocks/>
          </p:cNvSpPr>
          <p:nvPr/>
        </p:nvSpPr>
        <p:spPr>
          <a:xfrm>
            <a:off x="107504" y="4378885"/>
            <a:ext cx="8114578" cy="857161"/>
          </a:xfrm>
          <a:prstGeom prst="rect">
            <a:avLst/>
          </a:prstGeom>
        </p:spPr>
        <p:txBody>
          <a:bodyPr vert="horz" lIns="0" tIns="0" rIns="0" bIns="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lgn="ctr">
              <a:spcBef>
                <a:spcPts val="600"/>
              </a:spcBef>
              <a:spcAft>
                <a:spcPts val="600"/>
              </a:spcAft>
              <a:buFont typeface="Wingdings" pitchFamily="2" charset="2"/>
              <a:buNone/>
            </a:pPr>
            <a:endParaRPr lang="en-GB" sz="1900" b="0" dirty="0">
              <a:solidFill>
                <a:srgbClr val="FF0000"/>
              </a:solidFill>
            </a:endParaRPr>
          </a:p>
          <a:p>
            <a:pPr algn="ctr"/>
            <a:endParaRPr lang="en-GB" sz="1900" b="0" dirty="0">
              <a:solidFill>
                <a:srgbClr val="FF0000"/>
              </a:solidFill>
            </a:endParaRPr>
          </a:p>
          <a:p>
            <a:pPr algn="ctr"/>
            <a:endParaRPr lang="en-GB" sz="1900" b="0" dirty="0">
              <a:solidFill>
                <a:srgbClr val="FF0000"/>
              </a:solidFill>
            </a:endParaRPr>
          </a:p>
        </p:txBody>
      </p:sp>
      <p:sp>
        <p:nvSpPr>
          <p:cNvPr id="6" name="TextBox 5">
            <a:extLst>
              <a:ext uri="{FF2B5EF4-FFF2-40B4-BE49-F238E27FC236}">
                <a16:creationId xmlns:a16="http://schemas.microsoft.com/office/drawing/2014/main" id="{D0A0ED12-E8BC-85DE-D257-7E5ED21CA79F}"/>
              </a:ext>
            </a:extLst>
          </p:cNvPr>
          <p:cNvSpPr txBox="1"/>
          <p:nvPr/>
        </p:nvSpPr>
        <p:spPr>
          <a:xfrm flipH="1">
            <a:off x="1255922" y="4299942"/>
            <a:ext cx="5188286" cy="369332"/>
          </a:xfrm>
          <a:prstGeom prst="rect">
            <a:avLst/>
          </a:prstGeom>
          <a:noFill/>
          <a:ln w="28575">
            <a:solidFill>
              <a:schemeClr val="tx2"/>
            </a:solidFill>
          </a:ln>
        </p:spPr>
        <p:txBody>
          <a:bodyPr wrap="square" rtlCol="0">
            <a:spAutoFit/>
          </a:bodyPr>
          <a:lstStyle/>
          <a:p>
            <a:pPr algn="ctr"/>
            <a:r>
              <a:rPr lang="en-US" dirty="0">
                <a:solidFill>
                  <a:srgbClr val="FF0000"/>
                </a:solidFill>
              </a:rPr>
              <a:t>Psychosocial risks need specific attention </a:t>
            </a:r>
            <a:endParaRPr lang="en-GB" dirty="0">
              <a:solidFill>
                <a:srgbClr val="FF0000"/>
              </a:solidFill>
            </a:endParaRPr>
          </a:p>
        </p:txBody>
      </p:sp>
    </p:spTree>
    <p:extLst>
      <p:ext uri="{BB962C8B-B14F-4D97-AF65-F5344CB8AC3E}">
        <p14:creationId xmlns:p14="http://schemas.microsoft.com/office/powerpoint/2010/main" val="72593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361141" y="1074143"/>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a:solidFill>
                <a:schemeClr val="tx2"/>
              </a:solidFill>
            </a:endParaRPr>
          </a:p>
        </p:txBody>
      </p:sp>
      <p:sp>
        <p:nvSpPr>
          <p:cNvPr id="6" name="TextBox 5">
            <a:extLst>
              <a:ext uri="{FF2B5EF4-FFF2-40B4-BE49-F238E27FC236}">
                <a16:creationId xmlns:a16="http://schemas.microsoft.com/office/drawing/2014/main" id="{628A901A-C53A-D4C7-D41F-031EBFCAE5B1}"/>
              </a:ext>
            </a:extLst>
          </p:cNvPr>
          <p:cNvSpPr txBox="1"/>
          <p:nvPr/>
        </p:nvSpPr>
        <p:spPr>
          <a:xfrm>
            <a:off x="1421149" y="987574"/>
            <a:ext cx="6895267" cy="2349361"/>
          </a:xfrm>
          <a:prstGeom prst="rect">
            <a:avLst/>
          </a:prstGeom>
          <a:noFill/>
        </p:spPr>
        <p:txBody>
          <a:bodyPr wrap="square">
            <a:spAutoFit/>
          </a:bodyPr>
          <a:lstStyle/>
          <a:p>
            <a:pPr marL="189000" indent="-189000" defTabSz="342900">
              <a:spcBef>
                <a:spcPts val="450"/>
              </a:spcBef>
              <a:spcAft>
                <a:spcPts val="1200"/>
              </a:spcAft>
              <a:buClr>
                <a:schemeClr val="tx2"/>
              </a:buClr>
              <a:buFont typeface="Wingdings" pitchFamily="2" charset="2"/>
              <a:buChar char="§"/>
            </a:pPr>
            <a:r>
              <a:rPr lang="en-GB" dirty="0"/>
              <a:t>Better allocation of tasks and workload</a:t>
            </a:r>
          </a:p>
          <a:p>
            <a:pPr marL="189000" indent="-189000" defTabSz="342900">
              <a:spcBef>
                <a:spcPts val="450"/>
              </a:spcBef>
              <a:spcAft>
                <a:spcPts val="1200"/>
              </a:spcAft>
              <a:buClr>
                <a:schemeClr val="tx2"/>
              </a:buClr>
              <a:buFont typeface="Wingdings" pitchFamily="2" charset="2"/>
              <a:buChar char="§"/>
            </a:pPr>
            <a:r>
              <a:rPr lang="en-GB" dirty="0"/>
              <a:t>Risk monitoring and alert for various psychosocial risks</a:t>
            </a:r>
          </a:p>
          <a:p>
            <a:pPr marL="189000" indent="-189000" defTabSz="342900">
              <a:spcBef>
                <a:spcPts val="450"/>
              </a:spcBef>
              <a:spcAft>
                <a:spcPts val="1200"/>
              </a:spcAft>
              <a:buClr>
                <a:schemeClr val="tx2"/>
              </a:buClr>
              <a:buFont typeface="Wingdings" pitchFamily="2" charset="2"/>
              <a:buChar char="§"/>
            </a:pPr>
            <a:r>
              <a:rPr lang="en-GB" dirty="0"/>
              <a:t>Personalised digital counselling</a:t>
            </a:r>
          </a:p>
          <a:p>
            <a:pPr marL="189000" indent="-189000" defTabSz="342900">
              <a:spcBef>
                <a:spcPts val="450"/>
              </a:spcBef>
              <a:spcAft>
                <a:spcPts val="1200"/>
              </a:spcAft>
              <a:buClr>
                <a:schemeClr val="tx2"/>
              </a:buClr>
              <a:buFont typeface="Wingdings" pitchFamily="2" charset="2"/>
              <a:buChar char="§"/>
            </a:pPr>
            <a:r>
              <a:rPr lang="en-GB" dirty="0"/>
              <a:t>Data to </a:t>
            </a:r>
            <a:r>
              <a:rPr lang="en-US" dirty="0"/>
              <a:t>support risk assessment</a:t>
            </a:r>
          </a:p>
          <a:p>
            <a:pPr marL="189000" indent="-189000" defTabSz="342900">
              <a:spcBef>
                <a:spcPts val="450"/>
              </a:spcBef>
              <a:spcAft>
                <a:spcPts val="1200"/>
              </a:spcAft>
              <a:buClr>
                <a:schemeClr val="tx2"/>
              </a:buClr>
              <a:buFont typeface="Wingdings" pitchFamily="2" charset="2"/>
              <a:buChar char="§"/>
            </a:pPr>
            <a:r>
              <a:rPr lang="en-US" dirty="0"/>
              <a:t>Input to OSH training </a:t>
            </a:r>
            <a:r>
              <a:rPr lang="en-US" dirty="0" err="1"/>
              <a:t>programmes</a:t>
            </a:r>
            <a:endParaRPr lang="en-US" dirty="0"/>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135000"/>
            <a:ext cx="8162514"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dirty="0">
                <a:solidFill>
                  <a:srgbClr val="003399"/>
                </a:solidFill>
              </a:rPr>
              <a:t>Potential benefits of AIWM for OSH</a:t>
            </a:r>
          </a:p>
        </p:txBody>
      </p:sp>
      <p:sp>
        <p:nvSpPr>
          <p:cNvPr id="3" name="TextBox 2">
            <a:extLst>
              <a:ext uri="{FF2B5EF4-FFF2-40B4-BE49-F238E27FC236}">
                <a16:creationId xmlns:a16="http://schemas.microsoft.com/office/drawing/2014/main" id="{141575BD-AB41-DD61-1BC6-C56DBBE2178E}"/>
              </a:ext>
            </a:extLst>
          </p:cNvPr>
          <p:cNvSpPr txBox="1"/>
          <p:nvPr/>
        </p:nvSpPr>
        <p:spPr>
          <a:xfrm>
            <a:off x="395535" y="3579862"/>
            <a:ext cx="8352929" cy="400110"/>
          </a:xfrm>
          <a:prstGeom prst="rect">
            <a:avLst/>
          </a:prstGeom>
          <a:noFill/>
          <a:ln w="28575">
            <a:solidFill>
              <a:schemeClr val="tx2"/>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lvl="1" algn="ctr"/>
            <a:r>
              <a:rPr lang="en-GB" sz="2000" dirty="0">
                <a:solidFill>
                  <a:srgbClr val="FF0000"/>
                </a:solidFill>
                <a:latin typeface="Arial" panose="020B0604020202020204" pitchFamily="34" charset="0"/>
                <a:ea typeface="SimSun" panose="02010600030101010101" pitchFamily="2" charset="-122"/>
                <a:cs typeface="Times New Roman" panose="02020603050405020304" pitchFamily="18" charset="0"/>
              </a:rPr>
              <a:t>OSH improvements through AIWM remain limited in practice</a:t>
            </a:r>
          </a:p>
        </p:txBody>
      </p:sp>
      <p:pic>
        <p:nvPicPr>
          <p:cNvPr id="2" name="Picture 1" descr="A hand with keys on it&#10;&#10;Description automatically generated">
            <a:extLst>
              <a:ext uri="{FF2B5EF4-FFF2-40B4-BE49-F238E27FC236}">
                <a16:creationId xmlns:a16="http://schemas.microsoft.com/office/drawing/2014/main" id="{7AA4A285-D532-ACDA-0C7F-B9F75B810CCC}"/>
              </a:ext>
            </a:extLst>
          </p:cNvPr>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81504" y="1301728"/>
            <a:ext cx="1011388" cy="1011388"/>
          </a:xfrm>
          <a:prstGeom prst="rect">
            <a:avLst/>
          </a:prstGeom>
        </p:spPr>
      </p:pic>
    </p:spTree>
    <p:extLst>
      <p:ext uri="{BB962C8B-B14F-4D97-AF65-F5344CB8AC3E}">
        <p14:creationId xmlns:p14="http://schemas.microsoft.com/office/powerpoint/2010/main" val="34963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6C11-EE55-B35C-5B4C-1494149DE1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02F57-12A9-A3A6-53EB-969BE3C5CE3C}"/>
              </a:ext>
            </a:extLst>
          </p:cNvPr>
          <p:cNvSpPr>
            <a:spLocks noGrp="1"/>
          </p:cNvSpPr>
          <p:nvPr>
            <p:ph sz="half" idx="1"/>
          </p:nvPr>
        </p:nvSpPr>
        <p:spPr>
          <a:xfrm>
            <a:off x="179512" y="1794081"/>
            <a:ext cx="7848872" cy="1929797"/>
          </a:xfrm>
        </p:spPr>
        <p:txBody>
          <a:bodyPr>
            <a:noAutofit/>
          </a:bodyPr>
          <a:lstStyle/>
          <a:p>
            <a:pPr lvl="1">
              <a:spcBef>
                <a:spcPts val="600"/>
              </a:spcBef>
              <a:buClr>
                <a:schemeClr val="tx2"/>
              </a:buClr>
              <a:buFont typeface="Wingdings" panose="05000000000000000000" pitchFamily="2" charset="2"/>
              <a:buChar char="§"/>
            </a:pPr>
            <a:r>
              <a:rPr lang="en-GB" sz="1400" dirty="0"/>
              <a:t>Smart glasses, or drones </a:t>
            </a:r>
            <a:r>
              <a:rPr lang="en-US" sz="1400" dirty="0"/>
              <a:t>in construction and mining, to reach and monitor dangerous areas</a:t>
            </a:r>
          </a:p>
          <a:p>
            <a:pPr lvl="1">
              <a:spcBef>
                <a:spcPts val="600"/>
              </a:spcBef>
              <a:buClr>
                <a:schemeClr val="tx2"/>
              </a:buClr>
              <a:buFont typeface="Wingdings" panose="05000000000000000000" pitchFamily="2" charset="2"/>
              <a:buChar char="§"/>
            </a:pPr>
            <a:r>
              <a:rPr lang="en-CA" sz="1400" dirty="0"/>
              <a:t>Wearable devices to identify levels of gases, noise and high-risk temperatures</a:t>
            </a:r>
          </a:p>
          <a:p>
            <a:pPr lvl="1">
              <a:spcBef>
                <a:spcPts val="600"/>
              </a:spcBef>
              <a:buClr>
                <a:schemeClr val="tx2"/>
              </a:buClr>
              <a:buFont typeface="Wingdings" panose="05000000000000000000" pitchFamily="2" charset="2"/>
              <a:buChar char="§"/>
            </a:pPr>
            <a:r>
              <a:rPr lang="en-US" sz="1400" dirty="0"/>
              <a:t>Smart sensors, e.g. signaling when a specific limit is exceeded for dangerous substances</a:t>
            </a:r>
          </a:p>
          <a:p>
            <a:pPr lvl="1">
              <a:spcBef>
                <a:spcPts val="600"/>
              </a:spcBef>
              <a:buClr>
                <a:schemeClr val="tx2"/>
              </a:buClr>
              <a:buFont typeface="Wingdings" panose="05000000000000000000" pitchFamily="2" charset="2"/>
              <a:buChar char="§"/>
            </a:pPr>
            <a:r>
              <a:rPr lang="en-GB" sz="1400" dirty="0"/>
              <a:t>Smart wearables to monitor workers’ vital signs, e.g. detecting sleepiness</a:t>
            </a:r>
          </a:p>
          <a:p>
            <a:pPr lvl="1">
              <a:spcBef>
                <a:spcPts val="600"/>
              </a:spcBef>
              <a:buClr>
                <a:schemeClr val="tx2"/>
              </a:buClr>
              <a:buFont typeface="Wingdings" panose="05000000000000000000" pitchFamily="2" charset="2"/>
              <a:buChar char="§"/>
            </a:pPr>
            <a:r>
              <a:rPr lang="en-US" sz="1400" dirty="0"/>
              <a:t>E</a:t>
            </a:r>
            <a:r>
              <a:rPr lang="en-GB" sz="1400" dirty="0"/>
              <a:t>-textiles, smart helmets or smart glasses interact with workers, </a:t>
            </a:r>
            <a:r>
              <a:rPr lang="en-US" sz="1400" dirty="0"/>
              <a:t>e.g. construction, firemen</a:t>
            </a:r>
          </a:p>
          <a:p>
            <a:pPr lvl="1">
              <a:spcBef>
                <a:spcPts val="600"/>
              </a:spcBef>
              <a:buClr>
                <a:schemeClr val="tx2"/>
              </a:buClr>
              <a:buFont typeface="Wingdings" panose="05000000000000000000" pitchFamily="2" charset="2"/>
              <a:buChar char="§"/>
            </a:pPr>
            <a:r>
              <a:rPr lang="en-GB" sz="1400" dirty="0"/>
              <a:t>Phone apps for reporting or task assistance in the event of accidents, or to assist workers </a:t>
            </a:r>
            <a:endParaRPr lang="en-US" sz="1400" b="0" dirty="0">
              <a:solidFill>
                <a:schemeClr val="tx1"/>
              </a:solidFill>
            </a:endParaRPr>
          </a:p>
        </p:txBody>
      </p:sp>
      <p:pic>
        <p:nvPicPr>
          <p:cNvPr id="4" name="Picture 3">
            <a:extLst>
              <a:ext uri="{FF2B5EF4-FFF2-40B4-BE49-F238E27FC236}">
                <a16:creationId xmlns:a16="http://schemas.microsoft.com/office/drawing/2014/main" id="{338844E8-0A3E-CD4D-ACB0-224ED63F3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8525" y="3867894"/>
            <a:ext cx="1773443" cy="1182295"/>
          </a:xfrm>
          <a:prstGeom prst="rect">
            <a:avLst/>
          </a:prstGeom>
        </p:spPr>
      </p:pic>
      <p:pic>
        <p:nvPicPr>
          <p:cNvPr id="5" name="Picture 4">
            <a:extLst>
              <a:ext uri="{FF2B5EF4-FFF2-40B4-BE49-F238E27FC236}">
                <a16:creationId xmlns:a16="http://schemas.microsoft.com/office/drawing/2014/main" id="{C6C6AE61-1B72-E3C8-D9B5-14B733EDA7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8138" y="3867895"/>
            <a:ext cx="1867125" cy="1152128"/>
          </a:xfrm>
          <a:prstGeom prst="rect">
            <a:avLst/>
          </a:prstGeom>
        </p:spPr>
      </p:pic>
      <p:pic>
        <p:nvPicPr>
          <p:cNvPr id="6" name="Picture 5">
            <a:extLst>
              <a:ext uri="{FF2B5EF4-FFF2-40B4-BE49-F238E27FC236}">
                <a16:creationId xmlns:a16="http://schemas.microsoft.com/office/drawing/2014/main" id="{6EF6B511-C4CD-BAD4-2D84-21E9509698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128" y="3866568"/>
            <a:ext cx="1226789" cy="1226789"/>
          </a:xfrm>
          <a:prstGeom prst="rect">
            <a:avLst/>
          </a:prstGeom>
        </p:spPr>
      </p:pic>
      <p:pic>
        <p:nvPicPr>
          <p:cNvPr id="7" name="Picture 6">
            <a:extLst>
              <a:ext uri="{FF2B5EF4-FFF2-40B4-BE49-F238E27FC236}">
                <a16:creationId xmlns:a16="http://schemas.microsoft.com/office/drawing/2014/main" id="{5FD33D10-7FD8-E01D-E6E7-BF2B1EBE4B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20551" y="2110731"/>
            <a:ext cx="1423449" cy="1460421"/>
          </a:xfrm>
          <a:prstGeom prst="rect">
            <a:avLst/>
          </a:prstGeom>
        </p:spPr>
      </p:pic>
      <p:sp>
        <p:nvSpPr>
          <p:cNvPr id="8" name="Τίτλος 1">
            <a:extLst>
              <a:ext uri="{FF2B5EF4-FFF2-40B4-BE49-F238E27FC236}">
                <a16:creationId xmlns:a16="http://schemas.microsoft.com/office/drawing/2014/main" id="{802E7555-341E-A647-CFDB-82686428DE15}"/>
              </a:ext>
            </a:extLst>
          </p:cNvPr>
          <p:cNvSpPr txBox="1">
            <a:spLocks/>
          </p:cNvSpPr>
          <p:nvPr/>
        </p:nvSpPr>
        <p:spPr>
          <a:xfrm>
            <a:off x="324494" y="145290"/>
            <a:ext cx="7559873"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dirty="0">
                <a:solidFill>
                  <a:srgbClr val="003399"/>
                </a:solidFill>
              </a:rPr>
              <a:t>Smart digital systems for OSH</a:t>
            </a:r>
            <a:endParaRPr lang="el-GR" sz="2100" dirty="0"/>
          </a:p>
        </p:txBody>
      </p:sp>
      <p:sp>
        <p:nvSpPr>
          <p:cNvPr id="2" name="TextBox 1">
            <a:extLst>
              <a:ext uri="{FF2B5EF4-FFF2-40B4-BE49-F238E27FC236}">
                <a16:creationId xmlns:a16="http://schemas.microsoft.com/office/drawing/2014/main" id="{A432BD55-B289-D1B3-7F36-F2C7D71038B2}"/>
              </a:ext>
            </a:extLst>
          </p:cNvPr>
          <p:cNvSpPr txBox="1"/>
          <p:nvPr/>
        </p:nvSpPr>
        <p:spPr>
          <a:xfrm>
            <a:off x="350153" y="699542"/>
            <a:ext cx="1341527" cy="338554"/>
          </a:xfrm>
          <a:prstGeom prst="rect">
            <a:avLst/>
          </a:prstGeom>
          <a:noFill/>
        </p:spPr>
        <p:txBody>
          <a:bodyPr wrap="square" rtlCol="0">
            <a:spAutoFit/>
          </a:bodyPr>
          <a:lstStyle/>
          <a:p>
            <a:pPr lvl="0"/>
            <a:r>
              <a:rPr lang="en-GB" sz="1600" dirty="0">
                <a:solidFill>
                  <a:schemeClr val="tx2"/>
                </a:solidFill>
              </a:rPr>
              <a:t>Definition:</a:t>
            </a:r>
            <a:endParaRPr lang="en-US" sz="1600" dirty="0">
              <a:solidFill>
                <a:schemeClr val="tx2"/>
              </a:solidFill>
            </a:endParaRPr>
          </a:p>
        </p:txBody>
      </p:sp>
      <p:sp>
        <p:nvSpPr>
          <p:cNvPr id="9" name="TextBox 8">
            <a:extLst>
              <a:ext uri="{FF2B5EF4-FFF2-40B4-BE49-F238E27FC236}">
                <a16:creationId xmlns:a16="http://schemas.microsoft.com/office/drawing/2014/main" id="{6088B0EE-75EB-53CD-83A9-36022AB92B97}"/>
              </a:ext>
            </a:extLst>
          </p:cNvPr>
          <p:cNvSpPr txBox="1"/>
          <p:nvPr/>
        </p:nvSpPr>
        <p:spPr>
          <a:xfrm>
            <a:off x="360040" y="987574"/>
            <a:ext cx="8748464" cy="553998"/>
          </a:xfrm>
          <a:prstGeom prst="rect">
            <a:avLst/>
          </a:prstGeom>
          <a:noFill/>
        </p:spPr>
        <p:txBody>
          <a:bodyPr wrap="square" rtlCol="0">
            <a:spAutoFit/>
          </a:bodyPr>
          <a:lstStyle/>
          <a:p>
            <a:pPr marL="0" indent="0">
              <a:buNone/>
            </a:pPr>
            <a:r>
              <a:rPr lang="en-US" sz="1500" b="0" dirty="0"/>
              <a:t>Digital systems that collect and </a:t>
            </a:r>
            <a:r>
              <a:rPr lang="en-US" sz="1500" b="0" dirty="0" err="1"/>
              <a:t>analyse</a:t>
            </a:r>
            <a:r>
              <a:rPr lang="en-US" sz="1500" b="0" dirty="0"/>
              <a:t> data, often real-time, to identify, alert and/or assess OSH risks, thereby preventing or </a:t>
            </a:r>
            <a:r>
              <a:rPr lang="en-US" sz="1500" b="0" dirty="0" err="1"/>
              <a:t>minimising</a:t>
            </a:r>
            <a:r>
              <a:rPr lang="en-US" sz="1500" b="0" dirty="0"/>
              <a:t> harm and promoting OSH</a:t>
            </a:r>
            <a:r>
              <a:rPr lang="en-GB" sz="1500" b="0" dirty="0"/>
              <a:t> </a:t>
            </a:r>
          </a:p>
        </p:txBody>
      </p:sp>
    </p:spTree>
    <p:extLst>
      <p:ext uri="{BB962C8B-B14F-4D97-AF65-F5344CB8AC3E}">
        <p14:creationId xmlns:p14="http://schemas.microsoft.com/office/powerpoint/2010/main" val="313477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564E2-400D-69C5-FC90-1A9790FAE7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1F6A69-6889-B755-1D2E-C5AA460A3C4E}"/>
              </a:ext>
            </a:extLst>
          </p:cNvPr>
          <p:cNvSpPr txBox="1"/>
          <p:nvPr/>
        </p:nvSpPr>
        <p:spPr>
          <a:xfrm>
            <a:off x="539750" y="812195"/>
            <a:ext cx="5976466" cy="3877985"/>
          </a:xfrm>
          <a:prstGeom prst="rect">
            <a:avLst/>
          </a:prstGeom>
          <a:noFill/>
        </p:spPr>
        <p:txBody>
          <a:bodyPr wrap="square" rtlCol="0">
            <a:spAutoFit/>
          </a:bodyPr>
          <a:lstStyle/>
          <a:p>
            <a:pPr lvl="0"/>
            <a:r>
              <a:rPr lang="en-GB" dirty="0">
                <a:solidFill>
                  <a:schemeClr val="tx2"/>
                </a:solidFill>
              </a:rPr>
              <a:t>Opportunities:</a:t>
            </a:r>
            <a:r>
              <a:rPr lang="en-GB" dirty="0">
                <a:solidFill>
                  <a:srgbClr val="ACC700"/>
                </a:solidFill>
              </a:rPr>
              <a:t> </a:t>
            </a:r>
          </a:p>
          <a:p>
            <a:pPr marL="285750" lvl="0" indent="-285750">
              <a:spcBef>
                <a:spcPts val="600"/>
              </a:spcBef>
              <a:spcAft>
                <a:spcPts val="600"/>
              </a:spcAft>
              <a:buClr>
                <a:schemeClr val="tx2"/>
              </a:buClr>
              <a:buFont typeface="Wingdings" panose="05000000000000000000" pitchFamily="2" charset="2"/>
              <a:buChar char="§"/>
            </a:pPr>
            <a:r>
              <a:rPr lang="en-US" sz="1500" dirty="0"/>
              <a:t>Monitor (real-time) risks, support risk assessment </a:t>
            </a:r>
          </a:p>
          <a:p>
            <a:pPr marL="285750" lvl="0" indent="-285750">
              <a:spcAft>
                <a:spcPts val="600"/>
              </a:spcAft>
              <a:buClr>
                <a:schemeClr val="tx2"/>
              </a:buClr>
              <a:buFont typeface="Wingdings" panose="05000000000000000000" pitchFamily="2" charset="2"/>
              <a:buChar char="§"/>
            </a:pPr>
            <a:r>
              <a:rPr lang="en-US" sz="1500" dirty="0"/>
              <a:t>Digital counselling for workers</a:t>
            </a:r>
          </a:p>
          <a:p>
            <a:pPr marL="285750" indent="-285750">
              <a:spcAft>
                <a:spcPts val="600"/>
              </a:spcAft>
              <a:buClr>
                <a:schemeClr val="tx2"/>
              </a:buClr>
              <a:buFont typeface="Wingdings" panose="05000000000000000000" pitchFamily="2" charset="2"/>
              <a:buChar char="§"/>
            </a:pPr>
            <a:r>
              <a:rPr lang="en-US" sz="1500" dirty="0"/>
              <a:t>Informed decision-making</a:t>
            </a:r>
          </a:p>
          <a:p>
            <a:pPr marL="285750" lvl="0" indent="-285750">
              <a:spcAft>
                <a:spcPts val="600"/>
              </a:spcAft>
              <a:buClr>
                <a:schemeClr val="tx2"/>
              </a:buClr>
              <a:buFont typeface="Wingdings" panose="05000000000000000000" pitchFamily="2" charset="2"/>
              <a:buChar char="§"/>
            </a:pPr>
            <a:r>
              <a:rPr lang="en-US" sz="1500" dirty="0"/>
              <a:t>Input to design OSH trainings</a:t>
            </a:r>
          </a:p>
          <a:p>
            <a:pPr marL="285750" indent="-285750">
              <a:spcAft>
                <a:spcPts val="600"/>
              </a:spcAft>
              <a:buClr>
                <a:schemeClr val="tx2"/>
              </a:buClr>
              <a:buFont typeface="Wingdings" panose="05000000000000000000" pitchFamily="2" charset="2"/>
              <a:buChar char="§"/>
            </a:pPr>
            <a:r>
              <a:rPr lang="en-US" sz="1500" dirty="0"/>
              <a:t>Support targeted OSH inspections</a:t>
            </a:r>
          </a:p>
          <a:p>
            <a:pPr marL="285750" indent="-285750">
              <a:buFont typeface="Arial" panose="020B0604020202020204" pitchFamily="34" charset="0"/>
              <a:buChar char="•"/>
            </a:pPr>
            <a:endParaRPr lang="en-GB" sz="1500" dirty="0">
              <a:solidFill>
                <a:srgbClr val="003399"/>
              </a:solidFill>
            </a:endParaRPr>
          </a:p>
          <a:p>
            <a:pPr lvl="0" defTabSz="342900">
              <a:spcBef>
                <a:spcPts val="1200"/>
              </a:spcBef>
              <a:buClr>
                <a:srgbClr val="003399"/>
              </a:buClr>
            </a:pPr>
            <a:r>
              <a:rPr lang="en-GB" dirty="0">
                <a:solidFill>
                  <a:schemeClr val="tx2"/>
                </a:solidFill>
              </a:rPr>
              <a:t>Risks and challenges:</a:t>
            </a:r>
          </a:p>
          <a:p>
            <a:pPr marL="285750" lvl="0" indent="-285750">
              <a:spcBef>
                <a:spcPts val="600"/>
              </a:spcBef>
              <a:spcAft>
                <a:spcPts val="600"/>
              </a:spcAft>
              <a:buClr>
                <a:schemeClr val="tx2"/>
              </a:buClr>
              <a:buFont typeface="Wingdings" panose="05000000000000000000" pitchFamily="2" charset="2"/>
              <a:buChar char="§"/>
            </a:pPr>
            <a:r>
              <a:rPr lang="en-US" sz="1500" dirty="0"/>
              <a:t>Data inaccuracy or misinterpretation</a:t>
            </a:r>
          </a:p>
          <a:p>
            <a:pPr marL="285750" lvl="0" indent="-285750">
              <a:spcAft>
                <a:spcPts val="600"/>
              </a:spcAft>
              <a:buClr>
                <a:schemeClr val="tx2"/>
              </a:buClr>
              <a:buFont typeface="Wingdings" panose="05000000000000000000" pitchFamily="2" charset="2"/>
              <a:buChar char="§"/>
            </a:pPr>
            <a:r>
              <a:rPr lang="en-US" sz="1500" dirty="0"/>
              <a:t>Overreliance on technology</a:t>
            </a:r>
          </a:p>
          <a:p>
            <a:pPr marL="285750" indent="-285750" fontAlgn="base">
              <a:spcAft>
                <a:spcPts val="600"/>
              </a:spcAft>
              <a:buClr>
                <a:schemeClr val="tx2"/>
              </a:buClr>
              <a:buFont typeface="Wingdings" panose="05000000000000000000" pitchFamily="2" charset="2"/>
              <a:buChar char="§"/>
              <a:defRPr/>
            </a:pPr>
            <a:r>
              <a:rPr lang="en-GB" sz="1500" dirty="0"/>
              <a:t>Privacy and data protection</a:t>
            </a:r>
          </a:p>
          <a:p>
            <a:pPr marL="285750" indent="-285750" fontAlgn="base">
              <a:spcAft>
                <a:spcPts val="600"/>
              </a:spcAft>
              <a:buClr>
                <a:schemeClr val="tx2"/>
              </a:buClr>
              <a:buFont typeface="Wingdings" panose="05000000000000000000" pitchFamily="2" charset="2"/>
              <a:buChar char="§"/>
              <a:defRPr/>
            </a:pPr>
            <a:r>
              <a:rPr lang="en-GB" sz="1500" dirty="0"/>
              <a:t>Information overload for OSH management</a:t>
            </a:r>
            <a:endParaRPr lang="en-GB" sz="1500" i="1" dirty="0">
              <a:latin typeface="Arial" panose="020B0604020202020204" pitchFamily="34" charset="0"/>
              <a:ea typeface="SimSun" panose="02010600030101010101" pitchFamily="2" charset="-122"/>
              <a:cs typeface="Times New Roman" panose="02020603050405020304" pitchFamily="18" charset="0"/>
            </a:endParaRPr>
          </a:p>
        </p:txBody>
      </p:sp>
      <p:sp>
        <p:nvSpPr>
          <p:cNvPr id="3" name="Content Placeholder 1">
            <a:extLst>
              <a:ext uri="{FF2B5EF4-FFF2-40B4-BE49-F238E27FC236}">
                <a16:creationId xmlns:a16="http://schemas.microsoft.com/office/drawing/2014/main" id="{510678F9-AA9B-0323-9DD6-6C48A3B92F51}"/>
              </a:ext>
            </a:extLst>
          </p:cNvPr>
          <p:cNvSpPr txBox="1">
            <a:spLocks/>
          </p:cNvSpPr>
          <p:nvPr/>
        </p:nvSpPr>
        <p:spPr>
          <a:xfrm>
            <a:off x="4998104" y="2067694"/>
            <a:ext cx="3600202" cy="1349443"/>
          </a:xfrm>
          <a:prstGeom prst="rect">
            <a:avLst/>
          </a:prstGeom>
          <a:ln>
            <a:solidFill>
              <a:schemeClr val="accent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2"/>
                </a:solidFill>
                <a:cs typeface="Arial" panose="020B0604020202020204" pitchFamily="34" charset="0"/>
              </a:rPr>
              <a:t>Examples:</a:t>
            </a:r>
          </a:p>
          <a:p>
            <a:pPr>
              <a:buClr>
                <a:schemeClr val="tx2"/>
              </a:buClr>
              <a:buFont typeface="Wingdings" panose="05000000000000000000" pitchFamily="2" charset="2"/>
              <a:buChar char="§"/>
            </a:pPr>
            <a:r>
              <a:rPr lang="en-GB" sz="1350" dirty="0">
                <a:cs typeface="Arial" panose="020B0604020202020204" pitchFamily="34" charset="0"/>
              </a:rPr>
              <a:t>COVID-19 monitoring workers’ proximity, helping to maintain safe distance </a:t>
            </a:r>
          </a:p>
          <a:p>
            <a:pPr>
              <a:buClr>
                <a:schemeClr val="tx2"/>
              </a:buClr>
              <a:buFont typeface="Wingdings" panose="05000000000000000000" pitchFamily="2" charset="2"/>
              <a:buChar char="§"/>
            </a:pPr>
            <a:r>
              <a:rPr lang="en-GB" sz="1350" dirty="0">
                <a:cs typeface="Arial" panose="020B0604020202020204" pitchFamily="34" charset="0"/>
              </a:rPr>
              <a:t>Worker and fork-lift position can be monitored to avoid collision in warehouses</a:t>
            </a:r>
          </a:p>
        </p:txBody>
      </p:sp>
      <p:sp>
        <p:nvSpPr>
          <p:cNvPr id="7" name="Τίτλος 1">
            <a:extLst>
              <a:ext uri="{FF2B5EF4-FFF2-40B4-BE49-F238E27FC236}">
                <a16:creationId xmlns:a16="http://schemas.microsoft.com/office/drawing/2014/main" id="{E2A759D4-A21F-6089-40B4-EDEF66CCC5C1}"/>
              </a:ext>
            </a:extLst>
          </p:cNvPr>
          <p:cNvSpPr txBox="1">
            <a:spLocks/>
          </p:cNvSpPr>
          <p:nvPr/>
        </p:nvSpPr>
        <p:spPr>
          <a:xfrm>
            <a:off x="379494" y="142356"/>
            <a:ext cx="7559873"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dirty="0">
                <a:solidFill>
                  <a:srgbClr val="003399"/>
                </a:solidFill>
              </a:rPr>
              <a:t>Smart digital systems for OSH</a:t>
            </a:r>
            <a:endParaRPr lang="el-GR" sz="2100" dirty="0"/>
          </a:p>
        </p:txBody>
      </p:sp>
    </p:spTree>
    <p:extLst>
      <p:ext uri="{BB962C8B-B14F-4D97-AF65-F5344CB8AC3E}">
        <p14:creationId xmlns:p14="http://schemas.microsoft.com/office/powerpoint/2010/main" val="2059709721"/>
      </p:ext>
    </p:extLst>
  </p:cSld>
  <p:clrMapOvr>
    <a:masterClrMapping/>
  </p:clrMapOvr>
</p:sld>
</file>

<file path=ppt/theme/theme1.xml><?xml version="1.0" encoding="utf-8"?>
<a:theme xmlns:a="http://schemas.openxmlformats.org/drawingml/2006/main" name="EUOSHA Corporate">
  <a:themeElements>
    <a:clrScheme name="EUOSHA Corporate">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extraClrScheme>
  </a:extraClrSchemeLst>
  <a:extLst>
    <a:ext uri="{05A4C25C-085E-4340-85A3-A5531E510DB2}">
      <thm15:themeFamily xmlns:thm15="http://schemas.microsoft.com/office/thememl/2012/main" name="EUOSHA Corporate" id="{1CC56F52-C567-4E40-9B1A-48D11CC17774}" vid="{55481904-9CE4-40CC-ACB1-0472ADC6E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Corporate</Template>
  <TotalTime>0</TotalTime>
  <Words>1082</Words>
  <Application>Microsoft Office PowerPoint</Application>
  <PresentationFormat>On-screen Show (16:9)</PresentationFormat>
  <Paragraphs>161</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Courier New</vt:lpstr>
      <vt:lpstr>Verdana</vt:lpstr>
      <vt:lpstr>Wingdings</vt:lpstr>
      <vt:lpstr>EUOSHA Corporate</vt:lpstr>
      <vt:lpstr>Safe and healthy work in a digital world       – the role of AI and the impact of psychosocial risks</vt:lpstr>
      <vt:lpstr>Changing world of work </vt:lpstr>
      <vt:lpstr>What is digital technology being used for?</vt:lpstr>
      <vt:lpstr>PowerPoint Presentation</vt:lpstr>
      <vt:lpstr>PowerPoint Presentation</vt:lpstr>
      <vt:lpstr>PowerPoint Presentation</vt:lpstr>
      <vt:lpstr>PowerPoint Presentation</vt:lpstr>
      <vt:lpstr>PowerPoint Presentation</vt:lpstr>
      <vt:lpstr>PowerPoint Presentation</vt:lpstr>
      <vt:lpstr>Key pointers for OSH prevention </vt:lpstr>
      <vt:lpstr>TOGETHER FOR MENTAL HEALTH AT WORK   Healthy Workplaces Campaign 2026-2028</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strategic framework on health and safety at work 2021-2027</dc:title>
  <dc:creator>William</dc:creator>
  <cp:lastModifiedBy>Doudard Joelle</cp:lastModifiedBy>
  <cp:revision>72</cp:revision>
  <dcterms:created xsi:type="dcterms:W3CDTF">2021-08-31T13:57:32Z</dcterms:created>
  <dcterms:modified xsi:type="dcterms:W3CDTF">2026-04-09T15:30:04Z</dcterms:modified>
</cp:coreProperties>
</file>