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75" r:id="rId2"/>
    <p:sldId id="523" r:id="rId3"/>
    <p:sldId id="399" r:id="rId4"/>
    <p:sldId id="1808" r:id="rId5"/>
    <p:sldId id="1550" r:id="rId6"/>
    <p:sldId id="289" r:id="rId7"/>
    <p:sldId id="1805" r:id="rId8"/>
    <p:sldId id="1801" r:id="rId9"/>
    <p:sldId id="1802" r:id="rId10"/>
    <p:sldId id="1803" r:id="rId11"/>
    <p:sldId id="1804" r:id="rId12"/>
    <p:sldId id="344" r:id="rId13"/>
  </p:sldIdLst>
  <p:sldSz cx="9144000" cy="5715000" type="screen16x1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orient="horz" pos="189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DED8D8-DAE4-3777-948F-BDAACCC2910D}" name="Stefan Kah" initials="SK" userId="S::stefan.kah@strath.ac.uk::62f37a78-6735-40da-a953-ee9e11af5e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E8BC3"/>
    <a:srgbClr val="F7B32B"/>
    <a:srgbClr val="E28DBD"/>
    <a:srgbClr val="7ADE98"/>
    <a:srgbClr val="ED9DC3"/>
    <a:srgbClr val="164C6A"/>
    <a:srgbClr val="95A6BE"/>
    <a:srgbClr val="E9CED7"/>
    <a:srgbClr val="9E6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0" autoAdjust="0"/>
    <p:restoredTop sz="91388" autoAdjust="0"/>
  </p:normalViewPr>
  <p:slideViewPr>
    <p:cSldViewPr snapToGrid="0" snapToObjects="1">
      <p:cViewPr varScale="1">
        <p:scale>
          <a:sx n="69" d="100"/>
          <a:sy n="69" d="100"/>
        </p:scale>
        <p:origin x="924" y="48"/>
      </p:cViewPr>
      <p:guideLst>
        <p:guide orient="horz" pos="1256"/>
        <p:guide pos="2767"/>
        <p:guide orient="horz" pos="189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6F899-A76A-CE4E-AD97-52DD8F1982E6}" type="datetime1">
              <a:rPr lang="fr-BE" smtClean="0"/>
              <a:t>24-02-26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B5210-216E-CA46-ADC5-71177F4BCD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000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662B1-1ABD-0145-B0C0-DC4EB50F9F25}" type="datetime1">
              <a:rPr lang="fr-BE" smtClean="0"/>
              <a:t>24-02-26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FB2E-1B10-C84B-B0AA-85687548D4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619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1FB2E-1B10-C84B-B0AA-85687548D4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71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31731" y="2018805"/>
            <a:ext cx="6840000" cy="9227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31728" y="3539867"/>
            <a:ext cx="6840000" cy="50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en-GB" dirty="0"/>
              <a:t>Event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5382C2-0DC2-4CFE-8B99-336768E0AA6D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Helvetica" panose="020B04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EE40BB-6BBA-41DF-BDF3-96F91E4BD625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31A58C-D5C2-4D7F-96A2-8BB7A21BE31E}"/>
              </a:ext>
            </a:extLst>
          </p:cNvPr>
          <p:cNvSpPr/>
          <p:nvPr userDrawn="1"/>
        </p:nvSpPr>
        <p:spPr>
          <a:xfrm rot="5400000">
            <a:off x="-2616999" y="2737996"/>
            <a:ext cx="5571572" cy="36943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333F488-8D66-465E-ADF8-75B9DEB5CD1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84546" y="2586883"/>
            <a:ext cx="1129818" cy="0"/>
          </a:xfrm>
          <a:prstGeom prst="line">
            <a:avLst/>
          </a:prstGeom>
          <a:ln w="88900">
            <a:solidFill>
              <a:srgbClr val="F7D02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06BC89D6-B094-4F61-A767-66BF6FF0D5AF}"/>
              </a:ext>
            </a:extLst>
          </p:cNvPr>
          <p:cNvCxnSpPr>
            <a:cxnSpLocks/>
          </p:cNvCxnSpPr>
          <p:nvPr userDrawn="1"/>
        </p:nvCxnSpPr>
        <p:spPr>
          <a:xfrm>
            <a:off x="829876" y="3151792"/>
            <a:ext cx="0" cy="1023564"/>
          </a:xfrm>
          <a:prstGeom prst="line">
            <a:avLst/>
          </a:prstGeom>
          <a:ln w="88900">
            <a:solidFill>
              <a:srgbClr val="5ECBF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BE96769A-38E8-4BC3-A623-1B4C15F0C19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163240" y="3098665"/>
            <a:ext cx="2153382" cy="0"/>
          </a:xfrm>
          <a:prstGeom prst="line">
            <a:avLst/>
          </a:prstGeom>
          <a:ln w="88900">
            <a:solidFill>
              <a:srgbClr val="1F2F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5473119-F735-430C-BF67-6996090ED9D6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029402D-4EF7-4286-9770-A6997FDFF8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31730" y="2956828"/>
            <a:ext cx="6840000" cy="56772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chemeClr val="tx1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en-GB" dirty="0"/>
              <a:t>Speaker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D2A3774-FE75-4875-A115-993B9731BD3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31729" y="4048411"/>
            <a:ext cx="6840000" cy="37357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en-GB" dirty="0"/>
              <a:t>Location/date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C1B19-FE36-8C43-8256-C290FECE93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729" y="595314"/>
            <a:ext cx="2353310" cy="1120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731" y="4644639"/>
            <a:ext cx="768096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3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927B87-F5FB-4D1C-8ACE-049C9F3FDD49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Helvetica" panose="020B04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CC83AC-5737-459D-BC83-BA5EAB87C6FD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550B51-EF6D-4E6E-8E54-62CBB20E745F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A961DB-69EA-4F04-882A-406C29DF63C4}"/>
              </a:ext>
            </a:extLst>
          </p:cNvPr>
          <p:cNvSpPr/>
          <p:nvPr userDrawn="1"/>
        </p:nvSpPr>
        <p:spPr>
          <a:xfrm rot="5400000">
            <a:off x="-2642152" y="2715338"/>
            <a:ext cx="5621880" cy="36943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582974E-2C45-45C2-AB9C-FE2090CA59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845" y="5409780"/>
            <a:ext cx="3004210" cy="3154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0">
                <a:solidFill>
                  <a:srgbClr val="606060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Presentation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19" name="Espace réservé du numéro de diapositive 3">
            <a:extLst>
              <a:ext uri="{FF2B5EF4-FFF2-40B4-BE49-F238E27FC236}">
                <a16:creationId xmlns:a16="http://schemas.microsoft.com/office/drawing/2014/main" id="{EBAC5E5C-8783-4216-A26C-EC69BF03E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0403" y="5448782"/>
            <a:ext cx="592211" cy="289579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143DB63-695E-48F8-BFEE-F752140B1F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2890" y="2005803"/>
            <a:ext cx="3557491" cy="3009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4170C8B-38FE-493F-A9A6-B39E7F6412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2890" y="1113247"/>
            <a:ext cx="3557491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45F260F-574D-40F5-BCEE-332414292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892" y="486888"/>
            <a:ext cx="3557489" cy="537786"/>
          </a:xfrm>
          <a:prstGeom prst="rect">
            <a:avLst/>
          </a:prstGeom>
        </p:spPr>
        <p:txBody>
          <a:bodyPr vert="horz"/>
          <a:lstStyle>
            <a:lvl1pPr algn="l">
              <a:defRPr sz="2600" b="1" cap="all" spc="0" baseline="0">
                <a:solidFill>
                  <a:srgbClr val="5ECBF2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r>
              <a:rPr lang="fr-FR" dirty="0"/>
              <a:t>TITLE PICTURE</a:t>
            </a:r>
            <a:endParaRPr lang="en-GB" dirty="0"/>
          </a:p>
        </p:txBody>
      </p:sp>
      <p:sp>
        <p:nvSpPr>
          <p:cNvPr id="5" name="Picture Placeholder 20"/>
          <p:cNvSpPr>
            <a:spLocks noGrp="1"/>
          </p:cNvSpPr>
          <p:nvPr>
            <p:ph type="pic" sz="quarter" idx="14" hasCustomPrompt="1"/>
          </p:nvPr>
        </p:nvSpPr>
        <p:spPr>
          <a:xfrm>
            <a:off x="4239792" y="-760357"/>
            <a:ext cx="6592895" cy="6653519"/>
          </a:xfrm>
          <a:prstGeom prst="ellipse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C192F"/>
                </a:solidFill>
                <a:latin typeface="Helvetica" panose="020B0403020202020204" pitchFamily="34" charset="0"/>
              </a:defRPr>
            </a:lvl1pPr>
          </a:lstStyle>
          <a:p>
            <a:r>
              <a:rPr lang="en-GB" dirty="0"/>
              <a:t>picture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97B516-5AC1-4631-AF0E-EA110C2DDD3A}"/>
              </a:ext>
            </a:extLst>
          </p:cNvPr>
          <p:cNvGrpSpPr/>
          <p:nvPr userDrawn="1"/>
        </p:nvGrpSpPr>
        <p:grpSpPr>
          <a:xfrm>
            <a:off x="545379" y="615353"/>
            <a:ext cx="174107" cy="914402"/>
            <a:chOff x="545379" y="615353"/>
            <a:chExt cx="174107" cy="914402"/>
          </a:xfrm>
        </p:grpSpPr>
        <p:cxnSp>
          <p:nvCxnSpPr>
            <p:cNvPr id="31" name="Connecteur droit 39">
              <a:extLst>
                <a:ext uri="{FF2B5EF4-FFF2-40B4-BE49-F238E27FC236}">
                  <a16:creationId xmlns:a16="http://schemas.microsoft.com/office/drawing/2014/main" id="{0D60BA4B-977E-4E29-B32A-5218F79E500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388393" y="774356"/>
              <a:ext cx="313971" cy="0"/>
            </a:xfrm>
            <a:prstGeom prst="line">
              <a:avLst/>
            </a:prstGeom>
            <a:ln w="889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40">
              <a:extLst>
                <a:ext uri="{FF2B5EF4-FFF2-40B4-BE49-F238E27FC236}">
                  <a16:creationId xmlns:a16="http://schemas.microsoft.com/office/drawing/2014/main" id="{AB4AB62D-153B-44C1-B79D-F80A8ECCC912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332418" y="1230548"/>
              <a:ext cx="598414" cy="0"/>
            </a:xfrm>
            <a:prstGeom prst="line">
              <a:avLst/>
            </a:prstGeom>
            <a:ln w="889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41">
              <a:extLst>
                <a:ext uri="{FF2B5EF4-FFF2-40B4-BE49-F238E27FC236}">
                  <a16:creationId xmlns:a16="http://schemas.microsoft.com/office/drawing/2014/main" id="{485E9713-6F31-4154-8AE1-0A52711C197B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62285" y="1072554"/>
              <a:ext cx="914402" cy="0"/>
            </a:xfrm>
            <a:prstGeom prst="line">
              <a:avLst/>
            </a:prstGeom>
            <a:ln w="889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34CEEBB-C71F-4CA3-90F2-6778A539FDE5}"/>
              </a:ext>
            </a:extLst>
          </p:cNvPr>
          <p:cNvGrpSpPr/>
          <p:nvPr userDrawn="1"/>
        </p:nvGrpSpPr>
        <p:grpSpPr>
          <a:xfrm>
            <a:off x="4846457" y="5515221"/>
            <a:ext cx="520372" cy="151017"/>
            <a:chOff x="8014218" y="5515221"/>
            <a:chExt cx="520372" cy="151017"/>
          </a:xfrm>
        </p:grpSpPr>
        <p:cxnSp>
          <p:nvCxnSpPr>
            <p:cNvPr id="35" name="Connecteur droit 21">
              <a:extLst>
                <a:ext uri="{FF2B5EF4-FFF2-40B4-BE49-F238E27FC236}">
                  <a16:creationId xmlns:a16="http://schemas.microsoft.com/office/drawing/2014/main" id="{AB4026D4-1104-453A-B997-2894673917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22">
              <a:extLst>
                <a:ext uri="{FF2B5EF4-FFF2-40B4-BE49-F238E27FC236}">
                  <a16:creationId xmlns:a16="http://schemas.microsoft.com/office/drawing/2014/main" id="{E11A8B22-D115-4CB6-9AC0-F5CACD48A3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23">
              <a:extLst>
                <a:ext uri="{FF2B5EF4-FFF2-40B4-BE49-F238E27FC236}">
                  <a16:creationId xmlns:a16="http://schemas.microsoft.com/office/drawing/2014/main" id="{AEC98385-BA92-488F-95CB-8A3EB3B327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274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0EECA3F-40B5-4D0E-97D0-22FF85BCBAE3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FE235C-FC16-4A8C-9A43-EB9BB6DD7979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CE0627-E50E-4BD6-B6E8-D5844FB7F45F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A9556C-5756-4A0A-989A-37DECC8A7F0B}"/>
              </a:ext>
            </a:extLst>
          </p:cNvPr>
          <p:cNvSpPr/>
          <p:nvPr userDrawn="1"/>
        </p:nvSpPr>
        <p:spPr>
          <a:xfrm rot="5400000">
            <a:off x="-2642152" y="2715338"/>
            <a:ext cx="5621880" cy="36943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65204C0-B765-4038-AF08-624EBA5C2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845" y="5409780"/>
            <a:ext cx="4318000" cy="3154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i="1">
                <a:solidFill>
                  <a:srgbClr val="606060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Presentation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19" name="Espace réservé du numéro de diapositive 3">
            <a:extLst>
              <a:ext uri="{FF2B5EF4-FFF2-40B4-BE49-F238E27FC236}">
                <a16:creationId xmlns:a16="http://schemas.microsoft.com/office/drawing/2014/main" id="{C2A0FD47-406C-4C31-8819-2A2C13170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703" y="5448782"/>
            <a:ext cx="592211" cy="289579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72D7CF07-9DD5-4665-88A0-C700B6F2E4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467" y="-663547"/>
            <a:ext cx="7130212" cy="7195776"/>
          </a:xfrm>
          <a:prstGeom prst="ellipse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C192F"/>
                </a:solidFill>
                <a:latin typeface="Helvetica" panose="020B0403020202020204" pitchFamily="34" charset="0"/>
              </a:defRPr>
            </a:lvl1pPr>
          </a:lstStyle>
          <a:p>
            <a:r>
              <a:rPr lang="en-GB" dirty="0"/>
              <a:t>picture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C98CDF-F616-4A44-B6E9-20720D163FD6}"/>
              </a:ext>
            </a:extLst>
          </p:cNvPr>
          <p:cNvGrpSpPr/>
          <p:nvPr userDrawn="1"/>
        </p:nvGrpSpPr>
        <p:grpSpPr>
          <a:xfrm>
            <a:off x="8014218" y="5515221"/>
            <a:ext cx="520372" cy="151017"/>
            <a:chOff x="8014218" y="5515221"/>
            <a:chExt cx="520372" cy="151017"/>
          </a:xfrm>
        </p:grpSpPr>
        <p:cxnSp>
          <p:nvCxnSpPr>
            <p:cNvPr id="24" name="Connecteur droit 21">
              <a:extLst>
                <a:ext uri="{FF2B5EF4-FFF2-40B4-BE49-F238E27FC236}">
                  <a16:creationId xmlns:a16="http://schemas.microsoft.com/office/drawing/2014/main" id="{B6E24936-3337-4306-A419-DD78357639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2">
              <a:extLst>
                <a:ext uri="{FF2B5EF4-FFF2-40B4-BE49-F238E27FC236}">
                  <a16:creationId xmlns:a16="http://schemas.microsoft.com/office/drawing/2014/main" id="{E0173000-4D57-4EDC-BFCA-29301431F5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3">
              <a:extLst>
                <a:ext uri="{FF2B5EF4-FFF2-40B4-BE49-F238E27FC236}">
                  <a16:creationId xmlns:a16="http://schemas.microsoft.com/office/drawing/2014/main" id="{90555B05-1267-4F9E-B99E-80A74665BE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3A1E74D-F89A-9947-AE3E-74B35F386E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345" y="104248"/>
            <a:ext cx="521289" cy="4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31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0EECA3F-40B5-4D0E-97D0-22FF85BCBAE3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FE235C-FC16-4A8C-9A43-EB9BB6DD7979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CE0627-E50E-4BD6-B6E8-D5844FB7F45F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Helvetica" panose="020B04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A9556C-5756-4A0A-989A-37DECC8A7F0B}"/>
              </a:ext>
            </a:extLst>
          </p:cNvPr>
          <p:cNvSpPr/>
          <p:nvPr userDrawn="1"/>
        </p:nvSpPr>
        <p:spPr>
          <a:xfrm rot="5400000">
            <a:off x="-2642152" y="2715338"/>
            <a:ext cx="5621880" cy="36943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65204C0-B765-4038-AF08-624EBA5C2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845" y="5409780"/>
            <a:ext cx="4318000" cy="3154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i="1">
                <a:solidFill>
                  <a:srgbClr val="606060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Presentation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19" name="Espace réservé du numéro de diapositive 3">
            <a:extLst>
              <a:ext uri="{FF2B5EF4-FFF2-40B4-BE49-F238E27FC236}">
                <a16:creationId xmlns:a16="http://schemas.microsoft.com/office/drawing/2014/main" id="{C2A0FD47-406C-4C31-8819-2A2C13170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703" y="5448782"/>
            <a:ext cx="592211" cy="289579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72D7CF07-9DD5-4665-88A0-C700B6F2E4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3508" y="315683"/>
            <a:ext cx="8491407" cy="51129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C192F"/>
                </a:solidFill>
                <a:latin typeface="Helvetica" panose="020B0403020202020204" pitchFamily="34" charset="0"/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0F7A3B42-FE83-4DC7-98A0-3998C315E8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845" y="4275865"/>
            <a:ext cx="1691298" cy="10610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fr-FR" dirty="0"/>
              <a:t>Picture Description</a:t>
            </a:r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2CE47B-2F83-43DF-8DBC-1893E3A52101}"/>
              </a:ext>
            </a:extLst>
          </p:cNvPr>
          <p:cNvGrpSpPr/>
          <p:nvPr userDrawn="1"/>
        </p:nvGrpSpPr>
        <p:grpSpPr>
          <a:xfrm>
            <a:off x="8014218" y="5515221"/>
            <a:ext cx="520372" cy="151017"/>
            <a:chOff x="8014218" y="5515221"/>
            <a:chExt cx="520372" cy="151017"/>
          </a:xfrm>
        </p:grpSpPr>
        <p:cxnSp>
          <p:nvCxnSpPr>
            <p:cNvPr id="26" name="Connecteur droit 21">
              <a:extLst>
                <a:ext uri="{FF2B5EF4-FFF2-40B4-BE49-F238E27FC236}">
                  <a16:creationId xmlns:a16="http://schemas.microsoft.com/office/drawing/2014/main" id="{7CC66865-0FAC-47BB-8EEB-345BDCCF53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2">
              <a:extLst>
                <a:ext uri="{FF2B5EF4-FFF2-40B4-BE49-F238E27FC236}">
                  <a16:creationId xmlns:a16="http://schemas.microsoft.com/office/drawing/2014/main" id="{C4CDFF09-9D0E-430A-BFB9-89EEC2054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3">
              <a:extLst>
                <a:ext uri="{FF2B5EF4-FFF2-40B4-BE49-F238E27FC236}">
                  <a16:creationId xmlns:a16="http://schemas.microsoft.com/office/drawing/2014/main" id="{4345E4DD-AF87-4C47-B980-CDA9019A4B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3876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BE4D824-D1D2-49A6-B11C-526BCCDD4B41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Helvetica" panose="020B04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70AC6B-8D76-4B1D-98A7-CE8D087B842A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48B28E-DC2A-4A0D-9129-46171F78D42C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98A2B772-FD33-4B1B-A3A6-94FC3ABE9E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2890" y="2005803"/>
            <a:ext cx="3557491" cy="3009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CDABE7-2BEA-4F79-966B-1C3A95548ACF}"/>
              </a:ext>
            </a:extLst>
          </p:cNvPr>
          <p:cNvSpPr/>
          <p:nvPr userDrawn="1"/>
        </p:nvSpPr>
        <p:spPr>
          <a:xfrm rot="5400000">
            <a:off x="-2642152" y="2715338"/>
            <a:ext cx="5621880" cy="36943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837A097-29FC-428B-B1FB-085BF9114D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2890" y="1113247"/>
            <a:ext cx="732422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A2F6406-3016-4F31-9807-9BA490A4D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892" y="486888"/>
            <a:ext cx="7324218" cy="537786"/>
          </a:xfrm>
          <a:prstGeom prst="rect">
            <a:avLst/>
          </a:prstGeom>
        </p:spPr>
        <p:txBody>
          <a:bodyPr vert="horz"/>
          <a:lstStyle>
            <a:lvl1pPr algn="l">
              <a:defRPr sz="2600" b="1" cap="all" spc="0" baseline="0">
                <a:solidFill>
                  <a:srgbClr val="5ECBF2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r>
              <a:rPr lang="fr-FR" dirty="0"/>
              <a:t>TITLE TEXT &amp; QUOTE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9DF13A0-22E7-4542-8793-953EE3D51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845" y="5409780"/>
            <a:ext cx="4318000" cy="3154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i="1">
                <a:solidFill>
                  <a:srgbClr val="606060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Presentation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26" name="Espace réservé du numéro de diapositive 3">
            <a:extLst>
              <a:ext uri="{FF2B5EF4-FFF2-40B4-BE49-F238E27FC236}">
                <a16:creationId xmlns:a16="http://schemas.microsoft.com/office/drawing/2014/main" id="{1268CCF0-A48A-4CDC-B72B-64AE8CA52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703" y="5448782"/>
            <a:ext cx="592211" cy="289579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3AD79BD-C99C-4470-841D-C11F10AADAF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342440" y="2529032"/>
            <a:ext cx="1033183" cy="0"/>
          </a:xfrm>
          <a:prstGeom prst="line">
            <a:avLst/>
          </a:prstGeom>
          <a:ln w="88900">
            <a:solidFill>
              <a:srgbClr val="F7D02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8C0910DD-4564-4CE1-8498-57D48C6D7575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954852" y="4030223"/>
            <a:ext cx="1969199" cy="0"/>
          </a:xfrm>
          <a:prstGeom prst="line">
            <a:avLst/>
          </a:prstGeom>
          <a:ln w="88900">
            <a:solidFill>
              <a:srgbClr val="5ECBF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F263F6B-3203-4AE3-A559-383585538255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517800" y="3510314"/>
            <a:ext cx="3009018" cy="0"/>
          </a:xfrm>
          <a:prstGeom prst="line">
            <a:avLst/>
          </a:prstGeom>
          <a:ln w="88900">
            <a:solidFill>
              <a:srgbClr val="0C22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CE3B5B2-B665-479F-9E2F-E0A09002CA62}"/>
              </a:ext>
            </a:extLst>
          </p:cNvPr>
          <p:cNvGrpSpPr/>
          <p:nvPr userDrawn="1"/>
        </p:nvGrpSpPr>
        <p:grpSpPr>
          <a:xfrm>
            <a:off x="8014218" y="5515221"/>
            <a:ext cx="520372" cy="151017"/>
            <a:chOff x="8014218" y="5515221"/>
            <a:chExt cx="520372" cy="151017"/>
          </a:xfrm>
        </p:grpSpPr>
        <p:cxnSp>
          <p:nvCxnSpPr>
            <p:cNvPr id="37" name="Connecteur droit 21">
              <a:extLst>
                <a:ext uri="{FF2B5EF4-FFF2-40B4-BE49-F238E27FC236}">
                  <a16:creationId xmlns:a16="http://schemas.microsoft.com/office/drawing/2014/main" id="{70DD4813-5041-489A-845C-C3394087F4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22">
              <a:extLst>
                <a:ext uri="{FF2B5EF4-FFF2-40B4-BE49-F238E27FC236}">
                  <a16:creationId xmlns:a16="http://schemas.microsoft.com/office/drawing/2014/main" id="{FAFA8CAB-8FEB-46C5-A99C-ADB763D4BA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23">
              <a:extLst>
                <a:ext uri="{FF2B5EF4-FFF2-40B4-BE49-F238E27FC236}">
                  <a16:creationId xmlns:a16="http://schemas.microsoft.com/office/drawing/2014/main" id="{23448BFB-5D76-4C70-9BAA-60BAF2B27D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044DD56-5705-F548-813A-1FCCEFA12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345" y="104248"/>
            <a:ext cx="521289" cy="4962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373688" y="2593975"/>
            <a:ext cx="2913062" cy="168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400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Some text here</a:t>
            </a:r>
          </a:p>
          <a:p>
            <a:pPr lvl="1"/>
            <a:r>
              <a:rPr lang="en-US" dirty="0"/>
              <a:t>Not too much</a:t>
            </a:r>
          </a:p>
        </p:txBody>
      </p:sp>
    </p:spTree>
    <p:extLst>
      <p:ext uri="{BB962C8B-B14F-4D97-AF65-F5344CB8AC3E}">
        <p14:creationId xmlns:p14="http://schemas.microsoft.com/office/powerpoint/2010/main" val="111118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cific pro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681628" y="1945777"/>
            <a:ext cx="1809750" cy="3883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FUNDING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681628" y="2304106"/>
            <a:ext cx="2163286" cy="5352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i="1">
                <a:solidFill>
                  <a:srgbClr val="34C5F1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1,000,000 €</a:t>
            </a:r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681628" y="3246582"/>
            <a:ext cx="1809750" cy="3883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ABOUT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681628" y="3604911"/>
            <a:ext cx="2163286" cy="5352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i="1">
                <a:solidFill>
                  <a:srgbClr val="34C5F1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X MONTHS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320C60-2109-4915-9FE4-85A1C55E76F5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Helvetica" panose="020B0403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C6149E-9CC3-4449-B6F1-C2DB7DBE8ACB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9F5B1F-C141-4E85-B6AE-E3F6346A7DD1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B06176E-C133-4528-9AA5-EA77BA02EF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2890" y="2005803"/>
            <a:ext cx="4361669" cy="3009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98B8DA-057B-43BF-8118-190DA845AFFA}"/>
              </a:ext>
            </a:extLst>
          </p:cNvPr>
          <p:cNvSpPr/>
          <p:nvPr userDrawn="1"/>
        </p:nvSpPr>
        <p:spPr>
          <a:xfrm rot="5400000">
            <a:off x="-2642152" y="2715338"/>
            <a:ext cx="5621880" cy="36943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A68C4C8-88AE-4E7E-9FFB-F1F66D94AA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2890" y="1113247"/>
            <a:ext cx="732422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2DABBD0-0E4B-4B97-8257-C967EBD481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892" y="486888"/>
            <a:ext cx="7324218" cy="537786"/>
          </a:xfrm>
          <a:prstGeom prst="rect">
            <a:avLst/>
          </a:prstGeom>
        </p:spPr>
        <p:txBody>
          <a:bodyPr vert="horz"/>
          <a:lstStyle>
            <a:lvl1pPr algn="l">
              <a:defRPr sz="2600" b="1" cap="all" spc="0" baseline="0">
                <a:solidFill>
                  <a:srgbClr val="5ECBF2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&amp; </a:t>
            </a:r>
            <a:r>
              <a:rPr lang="fr-FR" dirty="0" err="1"/>
              <a:t>NUMBERS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AC121A3F-EA30-4A5D-8237-6C14E44BC2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5845" y="5409780"/>
            <a:ext cx="4318000" cy="3154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0">
                <a:solidFill>
                  <a:srgbClr val="606060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Presentation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26" name="Espace réservé du numéro de diapositive 3">
            <a:extLst>
              <a:ext uri="{FF2B5EF4-FFF2-40B4-BE49-F238E27FC236}">
                <a16:creationId xmlns:a16="http://schemas.microsoft.com/office/drawing/2014/main" id="{300F906A-93A2-4FEB-A915-87087D53C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703" y="5448782"/>
            <a:ext cx="592211" cy="289579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324E24FA-627D-4C01-B7E4-788701C07D1C}"/>
              </a:ext>
            </a:extLst>
          </p:cNvPr>
          <p:cNvCxnSpPr>
            <a:cxnSpLocks/>
          </p:cNvCxnSpPr>
          <p:nvPr userDrawn="1"/>
        </p:nvCxnSpPr>
        <p:spPr>
          <a:xfrm>
            <a:off x="5532208" y="3115429"/>
            <a:ext cx="1033183" cy="0"/>
          </a:xfrm>
          <a:prstGeom prst="line">
            <a:avLst/>
          </a:prstGeom>
          <a:ln w="88900">
            <a:solidFill>
              <a:srgbClr val="F7D02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235C453-7BF1-44A1-AD30-1917B9F36D62}"/>
              </a:ext>
            </a:extLst>
          </p:cNvPr>
          <p:cNvCxnSpPr>
            <a:cxnSpLocks/>
          </p:cNvCxnSpPr>
          <p:nvPr userDrawn="1"/>
        </p:nvCxnSpPr>
        <p:spPr>
          <a:xfrm>
            <a:off x="6565391" y="3035008"/>
            <a:ext cx="1969199" cy="0"/>
          </a:xfrm>
          <a:prstGeom prst="line">
            <a:avLst/>
          </a:prstGeom>
          <a:ln w="88900">
            <a:solidFill>
              <a:srgbClr val="5ECBF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79905FB-D735-4749-891C-3AACF7F1ED91}"/>
              </a:ext>
            </a:extLst>
          </p:cNvPr>
          <p:cNvCxnSpPr>
            <a:cxnSpLocks/>
          </p:cNvCxnSpPr>
          <p:nvPr userDrawn="1"/>
        </p:nvCxnSpPr>
        <p:spPr>
          <a:xfrm>
            <a:off x="5525572" y="2952151"/>
            <a:ext cx="3009018" cy="0"/>
          </a:xfrm>
          <a:prstGeom prst="line">
            <a:avLst/>
          </a:prstGeom>
          <a:ln w="88900">
            <a:solidFill>
              <a:srgbClr val="0C22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EDC1E2-FE37-4F83-AFD9-27654C28D327}"/>
              </a:ext>
            </a:extLst>
          </p:cNvPr>
          <p:cNvGrpSpPr/>
          <p:nvPr userDrawn="1"/>
        </p:nvGrpSpPr>
        <p:grpSpPr>
          <a:xfrm>
            <a:off x="8014218" y="5515221"/>
            <a:ext cx="520372" cy="151017"/>
            <a:chOff x="8014218" y="5515221"/>
            <a:chExt cx="520372" cy="151017"/>
          </a:xfrm>
        </p:grpSpPr>
        <p:cxnSp>
          <p:nvCxnSpPr>
            <p:cNvPr id="38" name="Connecteur droit 21">
              <a:extLst>
                <a:ext uri="{FF2B5EF4-FFF2-40B4-BE49-F238E27FC236}">
                  <a16:creationId xmlns:a16="http://schemas.microsoft.com/office/drawing/2014/main" id="{E4D16870-C86F-45E5-B75C-A186CC7A54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22">
              <a:extLst>
                <a:ext uri="{FF2B5EF4-FFF2-40B4-BE49-F238E27FC236}">
                  <a16:creationId xmlns:a16="http://schemas.microsoft.com/office/drawing/2014/main" id="{18B13D0E-4D38-436F-8CEF-C691461C2E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23">
              <a:extLst>
                <a:ext uri="{FF2B5EF4-FFF2-40B4-BE49-F238E27FC236}">
                  <a16:creationId xmlns:a16="http://schemas.microsoft.com/office/drawing/2014/main" id="{23522F14-3925-4D58-AE31-2D100B4D1F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5532208" y="3301217"/>
            <a:ext cx="72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5531483" y="2050361"/>
            <a:ext cx="720725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icon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9E059FE-CD1C-D844-9130-3F21D25A0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345" y="104248"/>
            <a:ext cx="521289" cy="4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78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36600" y="3341920"/>
            <a:ext cx="2455863" cy="16190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rgbClr val="0C192F"/>
                </a:solidFill>
                <a:latin typeface="Helvetica" panose="020B0403020202020204" pitchFamily="34" charset="0"/>
              </a:defRPr>
            </a:lvl1pPr>
          </a:lstStyle>
          <a:p>
            <a:pPr algn="ctr"/>
            <a:r>
              <a:rPr lang="fr-FR" sz="1600" b="1" dirty="0" err="1"/>
              <a:t>Lorem</a:t>
            </a:r>
            <a:r>
              <a:rPr lang="fr-FR" sz="1600" b="1" dirty="0"/>
              <a:t> </a:t>
            </a:r>
            <a:r>
              <a:rPr lang="fr-FR" sz="1600" b="1" dirty="0" err="1"/>
              <a:t>Ipsum</a:t>
            </a:r>
            <a:endParaRPr lang="fr-FR" sz="1600" b="1" dirty="0"/>
          </a:p>
          <a:p>
            <a:pPr algn="ctr"/>
            <a:r>
              <a:rPr lang="en-US" sz="1600" dirty="0"/>
              <a:t>It is a long established fact that a reader will be distracted by the readable.</a:t>
            </a:r>
            <a:endParaRPr lang="fr-FR" sz="1600" dirty="0"/>
          </a:p>
          <a:p>
            <a:pPr lvl="0"/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980926" y="3341920"/>
            <a:ext cx="2455863" cy="16190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rgbClr val="0C192F"/>
                </a:solidFill>
                <a:latin typeface="Helvetica" panose="020B0403020202020204" pitchFamily="34" charset="0"/>
              </a:defRPr>
            </a:lvl1pPr>
          </a:lstStyle>
          <a:p>
            <a:pPr algn="ctr"/>
            <a:r>
              <a:rPr lang="fr-FR" sz="1600" b="1" dirty="0" err="1"/>
              <a:t>Lorem</a:t>
            </a:r>
            <a:r>
              <a:rPr lang="fr-FR" sz="1600" b="1" dirty="0"/>
              <a:t> </a:t>
            </a:r>
            <a:r>
              <a:rPr lang="fr-FR" sz="1600" b="1" dirty="0" err="1"/>
              <a:t>Ipsum</a:t>
            </a:r>
            <a:endParaRPr lang="fr-FR" sz="1600" b="1" dirty="0"/>
          </a:p>
          <a:p>
            <a:pPr algn="ctr"/>
            <a:r>
              <a:rPr lang="en-US" sz="1600" dirty="0"/>
              <a:t>It is a long established fact that a reader will be distracted by the readable.</a:t>
            </a:r>
            <a:endParaRPr lang="fr-FR" sz="1600" dirty="0"/>
          </a:p>
          <a:p>
            <a:pPr lvl="0"/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340324" y="3341920"/>
            <a:ext cx="2455863" cy="16190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rgbClr val="0C192F"/>
                </a:solidFill>
                <a:latin typeface="Helvetica" panose="020B0403020202020204" pitchFamily="34" charset="0"/>
              </a:defRPr>
            </a:lvl1pPr>
          </a:lstStyle>
          <a:p>
            <a:pPr algn="ctr"/>
            <a:r>
              <a:rPr lang="fr-FR" sz="1600" b="1" dirty="0" err="1"/>
              <a:t>Lorem</a:t>
            </a:r>
            <a:r>
              <a:rPr lang="fr-FR" sz="1600" b="1" dirty="0"/>
              <a:t> </a:t>
            </a:r>
            <a:r>
              <a:rPr lang="fr-FR" sz="1600" b="1" dirty="0" err="1"/>
              <a:t>Ipsum</a:t>
            </a:r>
            <a:endParaRPr lang="fr-FR" sz="1600" b="1" dirty="0"/>
          </a:p>
          <a:p>
            <a:pPr algn="ctr"/>
            <a:r>
              <a:rPr lang="en-US" sz="1600" dirty="0"/>
              <a:t>It is a long established fact that a reader will be distracted by the readable.</a:t>
            </a:r>
            <a:endParaRPr lang="fr-FR" sz="1600" dirty="0"/>
          </a:p>
          <a:p>
            <a:pPr lvl="0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01B401-9117-44C6-8E56-86A002AAC155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Helvetica" panose="020B04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0D8307-1592-464E-B86D-128D396D0157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FC8E33-6488-4777-8FA8-5157C2D8BF88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9E330-A5BE-4377-8CA2-A41DC7C3A9B4}"/>
              </a:ext>
            </a:extLst>
          </p:cNvPr>
          <p:cNvSpPr/>
          <p:nvPr userDrawn="1"/>
        </p:nvSpPr>
        <p:spPr>
          <a:xfrm rot="5400000">
            <a:off x="-2642152" y="2715338"/>
            <a:ext cx="5621880" cy="36943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101A581-B362-4AFD-82CA-AE0C320410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2890" y="1113247"/>
            <a:ext cx="732422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1F2F59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AE4A5EB-0C2A-40D9-B3F2-49D2C51E8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892" y="486888"/>
            <a:ext cx="7324218" cy="537786"/>
          </a:xfrm>
          <a:prstGeom prst="rect">
            <a:avLst/>
          </a:prstGeom>
        </p:spPr>
        <p:txBody>
          <a:bodyPr vert="horz"/>
          <a:lstStyle>
            <a:lvl1pPr algn="l">
              <a:defRPr sz="2600" b="1" cap="all" spc="0" baseline="0">
                <a:solidFill>
                  <a:srgbClr val="5ECBF2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&amp; </a:t>
            </a:r>
            <a:r>
              <a:rPr lang="fr-FR" dirty="0" err="1"/>
              <a:t>ICONS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AC570EC-3724-4C2C-8085-6BF2BACE29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845" y="5409780"/>
            <a:ext cx="4318000" cy="3154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0">
                <a:solidFill>
                  <a:srgbClr val="606060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Presentation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21" name="Espace réservé du numéro de diapositive 3">
            <a:extLst>
              <a:ext uri="{FF2B5EF4-FFF2-40B4-BE49-F238E27FC236}">
                <a16:creationId xmlns:a16="http://schemas.microsoft.com/office/drawing/2014/main" id="{519FF6E7-9DAD-40E8-9615-AF45605B9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703" y="5448782"/>
            <a:ext cx="592211" cy="289579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14AAD9-BB90-48E1-B615-A30EB419DB89}"/>
              </a:ext>
            </a:extLst>
          </p:cNvPr>
          <p:cNvGrpSpPr/>
          <p:nvPr userDrawn="1"/>
        </p:nvGrpSpPr>
        <p:grpSpPr>
          <a:xfrm>
            <a:off x="8014218" y="5515221"/>
            <a:ext cx="520372" cy="151017"/>
            <a:chOff x="8014218" y="5515221"/>
            <a:chExt cx="520372" cy="151017"/>
          </a:xfrm>
        </p:grpSpPr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8A0D6691-F546-431F-A008-0803E8B8D2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DF44FB7B-1BAE-4665-B47B-7CBDCF9856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FB959B50-7254-4CF8-B9CD-A90820B912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CBAA58D-F5F3-447D-8383-06B0FBE06C08}"/>
              </a:ext>
            </a:extLst>
          </p:cNvPr>
          <p:cNvCxnSpPr>
            <a:cxnSpLocks/>
          </p:cNvCxnSpPr>
          <p:nvPr userDrawn="1"/>
        </p:nvCxnSpPr>
        <p:spPr>
          <a:xfrm>
            <a:off x="3345740" y="5124226"/>
            <a:ext cx="843250" cy="0"/>
          </a:xfrm>
          <a:prstGeom prst="line">
            <a:avLst/>
          </a:prstGeom>
          <a:ln w="88900">
            <a:solidFill>
              <a:srgbClr val="F7D02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BCB0AD9-0892-4012-977A-281C5FF3D6E3}"/>
              </a:ext>
            </a:extLst>
          </p:cNvPr>
          <p:cNvCxnSpPr>
            <a:cxnSpLocks/>
          </p:cNvCxnSpPr>
          <p:nvPr userDrawn="1"/>
        </p:nvCxnSpPr>
        <p:spPr>
          <a:xfrm>
            <a:off x="4188990" y="5043805"/>
            <a:ext cx="1607197" cy="0"/>
          </a:xfrm>
          <a:prstGeom prst="line">
            <a:avLst/>
          </a:prstGeom>
          <a:ln w="88900">
            <a:solidFill>
              <a:srgbClr val="5ECBF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D1CE3AA-923F-4003-9D91-52E99D5D860F}"/>
              </a:ext>
            </a:extLst>
          </p:cNvPr>
          <p:cNvCxnSpPr>
            <a:cxnSpLocks/>
          </p:cNvCxnSpPr>
          <p:nvPr userDrawn="1"/>
        </p:nvCxnSpPr>
        <p:spPr>
          <a:xfrm>
            <a:off x="3340324" y="4960948"/>
            <a:ext cx="2455863" cy="0"/>
          </a:xfrm>
          <a:prstGeom prst="line">
            <a:avLst/>
          </a:prstGeom>
          <a:ln w="88900">
            <a:solidFill>
              <a:srgbClr val="0C22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1370531" y="2044283"/>
            <a:ext cx="1188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3962068" y="2044283"/>
            <a:ext cx="1188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26" hasCustomPrompt="1"/>
          </p:nvPr>
        </p:nvSpPr>
        <p:spPr>
          <a:xfrm>
            <a:off x="6614857" y="2044283"/>
            <a:ext cx="1188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 dirty="0"/>
              <a:t>icon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9E059FE-CD1C-D844-9130-3F21D25A0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345" y="104248"/>
            <a:ext cx="521289" cy="4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9E85D1-7906-4BBC-BF72-E5E3ADA82B92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1BFA7-CADE-4E01-915F-BAA49B730FE9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3A0334-E168-43D6-B0D5-A811140D1A15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44CEEA-962F-4629-87AB-B6218A89C66E}"/>
              </a:ext>
            </a:extLst>
          </p:cNvPr>
          <p:cNvSpPr/>
          <p:nvPr userDrawn="1"/>
        </p:nvSpPr>
        <p:spPr>
          <a:xfrm rot="5400000">
            <a:off x="-2642152" y="2715338"/>
            <a:ext cx="5621880" cy="369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42CAE9C5-6EA3-4A8E-BA75-8F3920C48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703" y="5448782"/>
            <a:ext cx="592211" cy="289579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F738E4E-EAB0-4788-A18F-0790D1510946}"/>
              </a:ext>
            </a:extLst>
          </p:cNvPr>
          <p:cNvSpPr/>
          <p:nvPr userDrawn="1"/>
        </p:nvSpPr>
        <p:spPr>
          <a:xfrm>
            <a:off x="2018185" y="181841"/>
            <a:ext cx="5351320" cy="5351318"/>
          </a:xfrm>
          <a:prstGeom prst="ellipse">
            <a:avLst/>
          </a:prstGeom>
          <a:solidFill>
            <a:srgbClr val="F7D021"/>
          </a:solidFill>
          <a:ln w="381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5225EB9-57CF-4DD8-A2D5-9BC396E956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00263" y="2515782"/>
            <a:ext cx="5200650" cy="837018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i="0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fr-FR" dirty="0" err="1"/>
              <a:t>Thanks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DBC3B9-0F24-41B8-8563-ADFFA0956C12}"/>
              </a:ext>
            </a:extLst>
          </p:cNvPr>
          <p:cNvGrpSpPr/>
          <p:nvPr userDrawn="1"/>
        </p:nvGrpSpPr>
        <p:grpSpPr>
          <a:xfrm>
            <a:off x="8014218" y="5515221"/>
            <a:ext cx="520372" cy="151017"/>
            <a:chOff x="8014218" y="5515221"/>
            <a:chExt cx="520372" cy="151017"/>
          </a:xfrm>
        </p:grpSpPr>
        <p:cxnSp>
          <p:nvCxnSpPr>
            <p:cNvPr id="18" name="Connecteur droit 21">
              <a:extLst>
                <a:ext uri="{FF2B5EF4-FFF2-40B4-BE49-F238E27FC236}">
                  <a16:creationId xmlns:a16="http://schemas.microsoft.com/office/drawing/2014/main" id="{52FBE400-39E0-459F-BA45-5311110B74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22">
              <a:extLst>
                <a:ext uri="{FF2B5EF4-FFF2-40B4-BE49-F238E27FC236}">
                  <a16:creationId xmlns:a16="http://schemas.microsoft.com/office/drawing/2014/main" id="{FC13DCA0-1AFF-4022-BF5F-12C9CDEA0D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23">
              <a:extLst>
                <a:ext uri="{FF2B5EF4-FFF2-40B4-BE49-F238E27FC236}">
                  <a16:creationId xmlns:a16="http://schemas.microsoft.com/office/drawing/2014/main" id="{A3090D6B-29F2-479D-976B-B9266AECC6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4706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9E85D1-7906-4BBC-BF72-E5E3ADA82B92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1BFA7-CADE-4E01-915F-BAA49B730FE9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3A0334-E168-43D6-B0D5-A811140D1A15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44CEEA-962F-4629-87AB-B6218A89C66E}"/>
              </a:ext>
            </a:extLst>
          </p:cNvPr>
          <p:cNvSpPr/>
          <p:nvPr userDrawn="1"/>
        </p:nvSpPr>
        <p:spPr>
          <a:xfrm rot="5400000">
            <a:off x="-2642152" y="2715338"/>
            <a:ext cx="5621880" cy="369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42CAE9C5-6EA3-4A8E-BA75-8F3920C48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703" y="5448782"/>
            <a:ext cx="592211" cy="289579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F738E4E-EAB0-4788-A18F-0790D1510946}"/>
              </a:ext>
            </a:extLst>
          </p:cNvPr>
          <p:cNvSpPr/>
          <p:nvPr userDrawn="1"/>
        </p:nvSpPr>
        <p:spPr>
          <a:xfrm>
            <a:off x="2018185" y="205284"/>
            <a:ext cx="5351320" cy="5351318"/>
          </a:xfrm>
          <a:prstGeom prst="ellipse">
            <a:avLst/>
          </a:prstGeom>
          <a:solidFill>
            <a:srgbClr val="5ECBF2"/>
          </a:solidFill>
          <a:ln w="381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5225EB9-57CF-4DD8-A2D5-9BC396E956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8831" y="2515782"/>
            <a:ext cx="5236369" cy="837018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i="0">
                <a:solidFill>
                  <a:srgbClr val="000000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fr-FR" dirty="0" err="1"/>
              <a:t>Thanks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5F9641-8DC3-4BCC-A61F-118F45A29A00}"/>
              </a:ext>
            </a:extLst>
          </p:cNvPr>
          <p:cNvGrpSpPr/>
          <p:nvPr userDrawn="1"/>
        </p:nvGrpSpPr>
        <p:grpSpPr>
          <a:xfrm>
            <a:off x="8014218" y="5515221"/>
            <a:ext cx="520372" cy="151017"/>
            <a:chOff x="8014218" y="5515221"/>
            <a:chExt cx="520372" cy="151017"/>
          </a:xfrm>
        </p:grpSpPr>
        <p:cxnSp>
          <p:nvCxnSpPr>
            <p:cNvPr id="18" name="Connecteur droit 21">
              <a:extLst>
                <a:ext uri="{FF2B5EF4-FFF2-40B4-BE49-F238E27FC236}">
                  <a16:creationId xmlns:a16="http://schemas.microsoft.com/office/drawing/2014/main" id="{C5CC07FA-1142-4941-A83D-DAFE671D6A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22">
              <a:extLst>
                <a:ext uri="{FF2B5EF4-FFF2-40B4-BE49-F238E27FC236}">
                  <a16:creationId xmlns:a16="http://schemas.microsoft.com/office/drawing/2014/main" id="{2AB9A0EA-4716-46F2-A2B6-BD2014261C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23">
              <a:extLst>
                <a:ext uri="{FF2B5EF4-FFF2-40B4-BE49-F238E27FC236}">
                  <a16:creationId xmlns:a16="http://schemas.microsoft.com/office/drawing/2014/main" id="{D89CFDAA-D1C8-42CD-83D5-3DA93D44A2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566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B">
    <p:bg>
      <p:bgPr>
        <a:solidFill>
          <a:srgbClr val="0F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9E85D1-7906-4BBC-BF72-E5E3ADA82B92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1BFA7-CADE-4E01-915F-BAA49B730FE9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3A0334-E168-43D6-B0D5-A811140D1A15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44CEEA-962F-4629-87AB-B6218A89C66E}"/>
              </a:ext>
            </a:extLst>
          </p:cNvPr>
          <p:cNvSpPr/>
          <p:nvPr userDrawn="1"/>
        </p:nvSpPr>
        <p:spPr>
          <a:xfrm rot="5400000">
            <a:off x="-2642152" y="2715338"/>
            <a:ext cx="5621880" cy="369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42CAE9C5-6EA3-4A8E-BA75-8F3920C48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703" y="5448782"/>
            <a:ext cx="592211" cy="289579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5225EB9-57CF-4DD8-A2D5-9BC396E956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4540" y="2030931"/>
            <a:ext cx="6362298" cy="1321869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>
                <a:solidFill>
                  <a:schemeClr val="tx1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fr-FR" dirty="0" err="1"/>
              <a:t>Thanks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</a:p>
          <a:p>
            <a:pPr lvl="0"/>
            <a:r>
              <a:rPr lang="fr-FR" dirty="0" err="1"/>
              <a:t>name@email.com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5F9641-8DC3-4BCC-A61F-118F45A29A00}"/>
              </a:ext>
            </a:extLst>
          </p:cNvPr>
          <p:cNvGrpSpPr/>
          <p:nvPr userDrawn="1"/>
        </p:nvGrpSpPr>
        <p:grpSpPr>
          <a:xfrm>
            <a:off x="8014218" y="5515221"/>
            <a:ext cx="520372" cy="151017"/>
            <a:chOff x="8014218" y="5515221"/>
            <a:chExt cx="520372" cy="151017"/>
          </a:xfrm>
        </p:grpSpPr>
        <p:cxnSp>
          <p:nvCxnSpPr>
            <p:cNvPr id="18" name="Connecteur droit 21">
              <a:extLst>
                <a:ext uri="{FF2B5EF4-FFF2-40B4-BE49-F238E27FC236}">
                  <a16:creationId xmlns:a16="http://schemas.microsoft.com/office/drawing/2014/main" id="{C5CC07FA-1142-4941-A83D-DAFE671D6A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22">
              <a:extLst>
                <a:ext uri="{FF2B5EF4-FFF2-40B4-BE49-F238E27FC236}">
                  <a16:creationId xmlns:a16="http://schemas.microsoft.com/office/drawing/2014/main" id="{2AB9A0EA-4716-46F2-A2B6-BD2014261C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23">
              <a:extLst>
                <a:ext uri="{FF2B5EF4-FFF2-40B4-BE49-F238E27FC236}">
                  <a16:creationId xmlns:a16="http://schemas.microsoft.com/office/drawing/2014/main" id="{D89CFDAA-D1C8-42CD-83D5-3DA93D44A2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7170" y="3643037"/>
            <a:ext cx="2029668" cy="140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170" y="3668643"/>
            <a:ext cx="2933503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14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ssion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69937B-3676-40E6-8AF7-9E91D7380476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9F34F6-0B68-4CEB-A02B-F35519E4582C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01CF68-FA60-400C-BD97-5847E597FF3F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BEDA28-292F-41A8-A271-3A5B2958D2AB}"/>
              </a:ext>
            </a:extLst>
          </p:cNvPr>
          <p:cNvSpPr/>
          <p:nvPr userDrawn="1"/>
        </p:nvSpPr>
        <p:spPr>
          <a:xfrm rot="5400000">
            <a:off x="-2642152" y="2715338"/>
            <a:ext cx="5621880" cy="36943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0EE461-49FF-4CEB-8B45-F627F385D8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818" y="2147472"/>
            <a:ext cx="4762500" cy="7556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 b="1" baseline="0">
                <a:solidFill>
                  <a:srgbClr val="F7D021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en-GB" dirty="0"/>
              <a:t>PART 1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B96162-504D-4275-A35C-D963598D11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4818" y="2900795"/>
            <a:ext cx="4762500" cy="7556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aseline="0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en-GB" dirty="0"/>
              <a:t>TITLE OF THE PART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52AB5C-6636-45D6-93EB-C543A45958D9}"/>
              </a:ext>
            </a:extLst>
          </p:cNvPr>
          <p:cNvSpPr/>
          <p:nvPr userDrawn="1"/>
        </p:nvSpPr>
        <p:spPr>
          <a:xfrm>
            <a:off x="3927764" y="3656445"/>
            <a:ext cx="1085850" cy="244188"/>
          </a:xfrm>
          <a:prstGeom prst="rect">
            <a:avLst/>
          </a:prstGeom>
          <a:solidFill>
            <a:srgbClr val="F7D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1CB44ED-1BFA-4EC9-BA7B-AEC4973666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845" y="5409780"/>
            <a:ext cx="4318000" cy="3154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0">
                <a:solidFill>
                  <a:srgbClr val="606060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Presentation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25" name="Espace réservé du numéro de diapositive 3">
            <a:extLst>
              <a:ext uri="{FF2B5EF4-FFF2-40B4-BE49-F238E27FC236}">
                <a16:creationId xmlns:a16="http://schemas.microsoft.com/office/drawing/2014/main" id="{DD4CEE12-3751-4B10-BBFA-3716F51EF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703" y="5448782"/>
            <a:ext cx="592211" cy="289579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279A90F-AE4D-459D-BF62-D45A1B5FC3D8}"/>
              </a:ext>
            </a:extLst>
          </p:cNvPr>
          <p:cNvSpPr/>
          <p:nvPr userDrawn="1"/>
        </p:nvSpPr>
        <p:spPr>
          <a:xfrm>
            <a:off x="1880408" y="175755"/>
            <a:ext cx="5351320" cy="5351318"/>
          </a:xfrm>
          <a:prstGeom prst="ellipse">
            <a:avLst/>
          </a:prstGeom>
          <a:noFill/>
          <a:ln w="381000">
            <a:solidFill>
              <a:srgbClr val="F7D0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28A79E-1AD1-45D0-A090-4481565D2410}"/>
              </a:ext>
            </a:extLst>
          </p:cNvPr>
          <p:cNvGrpSpPr/>
          <p:nvPr userDrawn="1"/>
        </p:nvGrpSpPr>
        <p:grpSpPr>
          <a:xfrm>
            <a:off x="8014218" y="5515221"/>
            <a:ext cx="520372" cy="151017"/>
            <a:chOff x="8014218" y="5515221"/>
            <a:chExt cx="520372" cy="151017"/>
          </a:xfrm>
        </p:grpSpPr>
        <p:cxnSp>
          <p:nvCxnSpPr>
            <p:cNvPr id="20" name="Connecteur droit 21">
              <a:extLst>
                <a:ext uri="{FF2B5EF4-FFF2-40B4-BE49-F238E27FC236}">
                  <a16:creationId xmlns:a16="http://schemas.microsoft.com/office/drawing/2014/main" id="{7795D5D1-DFC6-400B-9E6C-E923758D13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2">
              <a:extLst>
                <a:ext uri="{FF2B5EF4-FFF2-40B4-BE49-F238E27FC236}">
                  <a16:creationId xmlns:a16="http://schemas.microsoft.com/office/drawing/2014/main" id="{9A9D5088-88C8-46A4-BF76-4E3DF4273B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3">
              <a:extLst>
                <a:ext uri="{FF2B5EF4-FFF2-40B4-BE49-F238E27FC236}">
                  <a16:creationId xmlns:a16="http://schemas.microsoft.com/office/drawing/2014/main" id="{2B27FAFE-C8F2-4ACE-8CBE-AEDD60AA67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C8D9C99-05BF-574F-B0F0-A711EE5BA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345" y="104248"/>
            <a:ext cx="521289" cy="4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8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ssion B">
    <p:bg>
      <p:bgPr>
        <a:solidFill>
          <a:srgbClr val="0C22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6E007D-6D56-4EBF-B2A6-90915F730836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C8C671-DBDA-466C-B2B4-78EFBDB67549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5CF45E-827C-4035-AC98-950D637316AE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B4FBE0-6544-486A-8298-C36A69FF5CDF}"/>
              </a:ext>
            </a:extLst>
          </p:cNvPr>
          <p:cNvSpPr/>
          <p:nvPr userDrawn="1"/>
        </p:nvSpPr>
        <p:spPr>
          <a:xfrm rot="5400000">
            <a:off x="-2642152" y="2715338"/>
            <a:ext cx="5621880" cy="369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6114049-080F-4CD6-9D44-23BF259620E7}"/>
              </a:ext>
            </a:extLst>
          </p:cNvPr>
          <p:cNvSpPr/>
          <p:nvPr userDrawn="1"/>
        </p:nvSpPr>
        <p:spPr>
          <a:xfrm>
            <a:off x="1880408" y="175755"/>
            <a:ext cx="5351320" cy="5351318"/>
          </a:xfrm>
          <a:prstGeom prst="ellipse">
            <a:avLst/>
          </a:prstGeom>
          <a:noFill/>
          <a:ln w="381000">
            <a:solidFill>
              <a:srgbClr val="5ECB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0EE461-49FF-4CEB-8B45-F627F385D8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95269" y="2097727"/>
            <a:ext cx="4762500" cy="7556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 b="1" baseline="0">
                <a:solidFill>
                  <a:srgbClr val="5ECBF2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en-GB" dirty="0"/>
              <a:t>PART 1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B96162-504D-4275-A35C-D963598D11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74818" y="2861101"/>
            <a:ext cx="4762500" cy="7556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en-GB" dirty="0"/>
              <a:t>TITLE OF THE PART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E3C1FA-D0B5-4A64-9F37-D78E28AB8B7F}"/>
              </a:ext>
            </a:extLst>
          </p:cNvPr>
          <p:cNvSpPr/>
          <p:nvPr userDrawn="1"/>
        </p:nvSpPr>
        <p:spPr>
          <a:xfrm>
            <a:off x="3927764" y="3632200"/>
            <a:ext cx="1085850" cy="244188"/>
          </a:xfrm>
          <a:prstGeom prst="rect">
            <a:avLst/>
          </a:prstGeom>
          <a:solidFill>
            <a:srgbClr val="5ECB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A6E7172-6F84-4630-8F89-9D76136C08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845" y="5409780"/>
            <a:ext cx="4318000" cy="3154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i="0">
                <a:solidFill>
                  <a:srgbClr val="606060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Presentation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19" name="Espace réservé du numéro de diapositive 3">
            <a:extLst>
              <a:ext uri="{FF2B5EF4-FFF2-40B4-BE49-F238E27FC236}">
                <a16:creationId xmlns:a16="http://schemas.microsoft.com/office/drawing/2014/main" id="{0E5C1C22-1955-4968-AB32-6C6D98126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703" y="5448782"/>
            <a:ext cx="592211" cy="289579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A47BBB-C41F-4D2A-B88E-C5035285CD94}"/>
              </a:ext>
            </a:extLst>
          </p:cNvPr>
          <p:cNvGrpSpPr/>
          <p:nvPr userDrawn="1"/>
        </p:nvGrpSpPr>
        <p:grpSpPr>
          <a:xfrm>
            <a:off x="8014218" y="5515221"/>
            <a:ext cx="520372" cy="151017"/>
            <a:chOff x="8014218" y="5515221"/>
            <a:chExt cx="520372" cy="151017"/>
          </a:xfrm>
        </p:grpSpPr>
        <p:cxnSp>
          <p:nvCxnSpPr>
            <p:cNvPr id="23" name="Connecteur droit 21">
              <a:extLst>
                <a:ext uri="{FF2B5EF4-FFF2-40B4-BE49-F238E27FC236}">
                  <a16:creationId xmlns:a16="http://schemas.microsoft.com/office/drawing/2014/main" id="{F5904CD6-A496-45D6-868F-304145CF2B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2">
              <a:extLst>
                <a:ext uri="{FF2B5EF4-FFF2-40B4-BE49-F238E27FC236}">
                  <a16:creationId xmlns:a16="http://schemas.microsoft.com/office/drawing/2014/main" id="{61576C88-FDEE-4DE7-8E4B-C71C2FB1A1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3">
              <a:extLst>
                <a:ext uri="{FF2B5EF4-FFF2-40B4-BE49-F238E27FC236}">
                  <a16:creationId xmlns:a16="http://schemas.microsoft.com/office/drawing/2014/main" id="{ABD358E9-8E0A-4920-A5FA-B5553721CB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4E169C5-FE80-E34B-8A47-DB6426EDD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345" y="104248"/>
            <a:ext cx="521289" cy="4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slide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17600" y="1874405"/>
            <a:ext cx="6515100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accent1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965200"/>
            <a:ext cx="4762500" cy="75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cap="all" baseline="0">
                <a:solidFill>
                  <a:schemeClr val="bg2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en-GB" dirty="0"/>
              <a:t>INTRODUCTION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FF6D3D-E370-46ED-93BE-34FF20CD4A0B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DB83E2-1F85-4BC3-A230-D457AB9EECC2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AB9DAF-5870-48C5-9F76-6E11EDA30E09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DCDB55-5C3A-4142-9B1A-BFEBA663C5BA}"/>
              </a:ext>
            </a:extLst>
          </p:cNvPr>
          <p:cNvSpPr/>
          <p:nvPr userDrawn="1"/>
        </p:nvSpPr>
        <p:spPr>
          <a:xfrm rot="5400000">
            <a:off x="-2642152" y="2715338"/>
            <a:ext cx="5621880" cy="369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005377C-512D-458A-8E8B-26D5CD802AA1}"/>
              </a:ext>
            </a:extLst>
          </p:cNvPr>
          <p:cNvGrpSpPr/>
          <p:nvPr userDrawn="1"/>
        </p:nvGrpSpPr>
        <p:grpSpPr>
          <a:xfrm>
            <a:off x="1124857" y="628599"/>
            <a:ext cx="2153382" cy="163996"/>
            <a:chOff x="1124857" y="628599"/>
            <a:chExt cx="2153382" cy="163996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388FB076-6ADF-4C32-A613-510EB5E5A2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24857" y="792595"/>
              <a:ext cx="1129818" cy="0"/>
            </a:xfrm>
            <a:prstGeom prst="line">
              <a:avLst/>
            </a:prstGeom>
            <a:ln w="889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67985753-94F6-4C91-9926-46D5E66DEE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4675" y="712174"/>
              <a:ext cx="1023564" cy="0"/>
            </a:xfrm>
            <a:prstGeom prst="line">
              <a:avLst/>
            </a:prstGeom>
            <a:ln w="889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C5B88734-DE75-46CE-B39C-DEC38370B9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24857" y="628599"/>
              <a:ext cx="2153382" cy="0"/>
            </a:xfrm>
            <a:prstGeom prst="line">
              <a:avLst/>
            </a:prstGeom>
            <a:ln w="88900">
              <a:solidFill>
                <a:srgbClr val="1F2F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E58E56A-BCA0-4C3A-A95C-211D03242D4C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5845" y="5409780"/>
            <a:ext cx="4318000" cy="3154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0">
                <a:solidFill>
                  <a:srgbClr val="606060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Presentation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22" name="Espace réservé du numéro de diapositive 3">
            <a:extLst>
              <a:ext uri="{FF2B5EF4-FFF2-40B4-BE49-F238E27FC236}">
                <a16:creationId xmlns:a16="http://schemas.microsoft.com/office/drawing/2014/main" id="{4137ADD2-E977-4F50-BBE1-C0BAC02CA1C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252703" y="5448782"/>
            <a:ext cx="592211" cy="289579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20E367-92CF-454C-BBD5-0B15FE81734D}"/>
              </a:ext>
            </a:extLst>
          </p:cNvPr>
          <p:cNvGrpSpPr/>
          <p:nvPr userDrawn="1"/>
        </p:nvGrpSpPr>
        <p:grpSpPr>
          <a:xfrm>
            <a:off x="8014218" y="5515221"/>
            <a:ext cx="520372" cy="151017"/>
            <a:chOff x="8014218" y="5515221"/>
            <a:chExt cx="520372" cy="151017"/>
          </a:xfrm>
        </p:grpSpPr>
        <p:cxnSp>
          <p:nvCxnSpPr>
            <p:cNvPr id="20" name="Connecteur droit 21">
              <a:extLst>
                <a:ext uri="{FF2B5EF4-FFF2-40B4-BE49-F238E27FC236}">
                  <a16:creationId xmlns:a16="http://schemas.microsoft.com/office/drawing/2014/main" id="{2611EBEF-A51D-4D77-993E-A15CC7E981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2">
              <a:extLst>
                <a:ext uri="{FF2B5EF4-FFF2-40B4-BE49-F238E27FC236}">
                  <a16:creationId xmlns:a16="http://schemas.microsoft.com/office/drawing/2014/main" id="{3C4F5EE0-CBE9-471F-8310-885CF20F48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3">
              <a:extLst>
                <a:ext uri="{FF2B5EF4-FFF2-40B4-BE49-F238E27FC236}">
                  <a16:creationId xmlns:a16="http://schemas.microsoft.com/office/drawing/2014/main" id="{4C82ED00-45AF-447C-9CC7-69338F245F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0DCBC5C-A329-704B-B2C8-155A481320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345" y="104248"/>
            <a:ext cx="521289" cy="4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0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AD604F0-E274-4CFA-BF34-355F36AD5074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1DFD29-967A-425D-B418-6FCD299FD203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B244AD-0583-43B0-B687-E3850312ED18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A22C9C-000E-4998-A7BA-3D9EF88FD802}"/>
              </a:ext>
            </a:extLst>
          </p:cNvPr>
          <p:cNvSpPr/>
          <p:nvPr userDrawn="1"/>
        </p:nvSpPr>
        <p:spPr>
          <a:xfrm rot="5400000">
            <a:off x="-2642152" y="2715338"/>
            <a:ext cx="5621880" cy="36943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able Placeholder 23"/>
          <p:cNvSpPr>
            <a:spLocks noGrp="1"/>
          </p:cNvSpPr>
          <p:nvPr>
            <p:ph type="tbl" sz="quarter" idx="13" hasCustomPrompt="1"/>
          </p:nvPr>
        </p:nvSpPr>
        <p:spPr>
          <a:xfrm>
            <a:off x="962892" y="1516506"/>
            <a:ext cx="7289811" cy="33020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Helvetica" panose="020B0403020202020204" pitchFamily="34" charset="0"/>
              </a:defRPr>
            </a:lvl1pPr>
          </a:lstStyle>
          <a:p>
            <a:r>
              <a:rPr lang="en-GB" dirty="0"/>
              <a:t>Table (enter n of columns)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0919890-B291-4500-AC3D-8F7FAB97CE2E}"/>
              </a:ext>
            </a:extLst>
          </p:cNvPr>
          <p:cNvGrpSpPr/>
          <p:nvPr userDrawn="1"/>
        </p:nvGrpSpPr>
        <p:grpSpPr>
          <a:xfrm rot="5400000">
            <a:off x="-1046493" y="3077634"/>
            <a:ext cx="3290457" cy="163278"/>
            <a:chOff x="4422142" y="3577645"/>
            <a:chExt cx="1460091" cy="163278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9716E3EA-9299-4BD5-85EE-F655D3B0A1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25362" y="3740923"/>
              <a:ext cx="501340" cy="0"/>
            </a:xfrm>
            <a:prstGeom prst="line">
              <a:avLst/>
            </a:prstGeom>
            <a:ln w="889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069E68C6-C213-4FDF-A4FD-AEF5B6A987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926702" y="3660502"/>
              <a:ext cx="955531" cy="0"/>
            </a:xfrm>
            <a:prstGeom prst="line">
              <a:avLst/>
            </a:prstGeom>
            <a:ln w="889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30A924D-4EDE-4362-A7CD-C99CF70C23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22142" y="3577645"/>
              <a:ext cx="1460091" cy="0"/>
            </a:xfrm>
            <a:prstGeom prst="line">
              <a:avLst/>
            </a:prstGeom>
            <a:ln w="88900">
              <a:solidFill>
                <a:srgbClr val="1F2F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8B1D1A36-D471-4AEE-8A36-6F8F2921E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892" y="486888"/>
            <a:ext cx="7324218" cy="537786"/>
          </a:xfrm>
          <a:prstGeom prst="rect">
            <a:avLst/>
          </a:prstGeom>
        </p:spPr>
        <p:txBody>
          <a:bodyPr vert="horz"/>
          <a:lstStyle>
            <a:lvl1pPr algn="l">
              <a:defRPr sz="2600" b="1" cap="all" spc="0" baseline="0">
                <a:solidFill>
                  <a:srgbClr val="5ECBF2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r>
              <a:rPr lang="fr-FR" dirty="0"/>
              <a:t>TABLE OF CONTENTS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8372B107-6F02-4856-B611-EF61E55DE2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845" y="5409780"/>
            <a:ext cx="4318000" cy="3154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0">
                <a:solidFill>
                  <a:srgbClr val="606060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Presentation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34" name="Espace réservé du numéro de diapositive 3">
            <a:extLst>
              <a:ext uri="{FF2B5EF4-FFF2-40B4-BE49-F238E27FC236}">
                <a16:creationId xmlns:a16="http://schemas.microsoft.com/office/drawing/2014/main" id="{63D3DDD5-DE9E-43D6-A49B-2529806F5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703" y="5448782"/>
            <a:ext cx="592211" cy="289579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67F219-AE47-4F86-AA85-0F395ABFBC49}"/>
              </a:ext>
            </a:extLst>
          </p:cNvPr>
          <p:cNvGrpSpPr/>
          <p:nvPr userDrawn="1"/>
        </p:nvGrpSpPr>
        <p:grpSpPr>
          <a:xfrm>
            <a:off x="8014218" y="5515221"/>
            <a:ext cx="520372" cy="151017"/>
            <a:chOff x="8014218" y="5515221"/>
            <a:chExt cx="520372" cy="151017"/>
          </a:xfrm>
        </p:grpSpPr>
        <p:cxnSp>
          <p:nvCxnSpPr>
            <p:cNvPr id="21" name="Connecteur droit 21">
              <a:extLst>
                <a:ext uri="{FF2B5EF4-FFF2-40B4-BE49-F238E27FC236}">
                  <a16:creationId xmlns:a16="http://schemas.microsoft.com/office/drawing/2014/main" id="{27E5DD2F-2234-4969-AB3C-6AB3B26AEA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2">
              <a:extLst>
                <a:ext uri="{FF2B5EF4-FFF2-40B4-BE49-F238E27FC236}">
                  <a16:creationId xmlns:a16="http://schemas.microsoft.com/office/drawing/2014/main" id="{518CECC6-FC8B-4BED-AF8A-1F3454E362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3">
              <a:extLst>
                <a:ext uri="{FF2B5EF4-FFF2-40B4-BE49-F238E27FC236}">
                  <a16:creationId xmlns:a16="http://schemas.microsoft.com/office/drawing/2014/main" id="{A486B6C2-700F-4F2A-9643-78914814F6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8B30B4F-6816-DC4D-936D-AEA488B87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345" y="104248"/>
            <a:ext cx="521289" cy="4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3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B249DF-3E52-467B-838E-7EF5946D65A9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542CE-DD66-471F-B334-44AAA0A21576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DB6FB3-A9F0-4A8E-A66C-C81A71495FE2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7C062B-6841-4004-84B8-46781A118654}"/>
              </a:ext>
            </a:extLst>
          </p:cNvPr>
          <p:cNvSpPr/>
          <p:nvPr userDrawn="1"/>
        </p:nvSpPr>
        <p:spPr>
          <a:xfrm rot="5400000">
            <a:off x="-2642152" y="2715338"/>
            <a:ext cx="5621880" cy="369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79BD4B8-0EE8-45F5-B49B-06A4014F5A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845" y="5409780"/>
            <a:ext cx="4318000" cy="3154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0">
                <a:solidFill>
                  <a:srgbClr val="606060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Presentation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15C71AE5-DBF3-4088-A39D-E9411BE40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703" y="5448782"/>
            <a:ext cx="592211" cy="289579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43CB9BD-1EAA-485D-AF6C-D941CEED5ADA}"/>
              </a:ext>
            </a:extLst>
          </p:cNvPr>
          <p:cNvSpPr/>
          <p:nvPr userDrawn="1"/>
        </p:nvSpPr>
        <p:spPr>
          <a:xfrm>
            <a:off x="2018185" y="181841"/>
            <a:ext cx="5351320" cy="5351318"/>
          </a:xfrm>
          <a:prstGeom prst="ellipse">
            <a:avLst/>
          </a:prstGeom>
          <a:solidFill>
            <a:srgbClr val="5ECBF2"/>
          </a:solidFill>
          <a:ln w="381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427596" y="1438742"/>
            <a:ext cx="4494698" cy="2868971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i="0">
                <a:solidFill>
                  <a:schemeClr val="tx1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fr-FR" dirty="0"/>
              <a:t>"</a:t>
            </a:r>
            <a:r>
              <a:rPr lang="fr-FR" dirty="0" err="1"/>
              <a:t>Neque</a:t>
            </a:r>
            <a:r>
              <a:rPr lang="fr-FR" dirty="0"/>
              <a:t> </a:t>
            </a:r>
            <a:r>
              <a:rPr lang="fr-FR" dirty="0" err="1"/>
              <a:t>porro</a:t>
            </a:r>
            <a:r>
              <a:rPr lang="fr-FR" dirty="0"/>
              <a:t> </a:t>
            </a:r>
            <a:r>
              <a:rPr lang="fr-FR" dirty="0" err="1"/>
              <a:t>quisquam</a:t>
            </a:r>
            <a:r>
              <a:rPr lang="fr-FR" dirty="0"/>
              <a:t> est qui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quia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, </a:t>
            </a:r>
            <a:r>
              <a:rPr lang="fr-FR" dirty="0" err="1"/>
              <a:t>adipisci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..."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C1B5EF-96E5-4D65-A4AB-F51FBD69FC49}"/>
              </a:ext>
            </a:extLst>
          </p:cNvPr>
          <p:cNvGrpSpPr/>
          <p:nvPr userDrawn="1"/>
        </p:nvGrpSpPr>
        <p:grpSpPr>
          <a:xfrm>
            <a:off x="8014218" y="5515221"/>
            <a:ext cx="520372" cy="151017"/>
            <a:chOff x="8014218" y="5515221"/>
            <a:chExt cx="520372" cy="151017"/>
          </a:xfrm>
        </p:grpSpPr>
        <p:cxnSp>
          <p:nvCxnSpPr>
            <p:cNvPr id="18" name="Connecteur droit 21">
              <a:extLst>
                <a:ext uri="{FF2B5EF4-FFF2-40B4-BE49-F238E27FC236}">
                  <a16:creationId xmlns:a16="http://schemas.microsoft.com/office/drawing/2014/main" id="{261D09EA-A6B6-4068-A764-5C85BDD64E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22">
              <a:extLst>
                <a:ext uri="{FF2B5EF4-FFF2-40B4-BE49-F238E27FC236}">
                  <a16:creationId xmlns:a16="http://schemas.microsoft.com/office/drawing/2014/main" id="{1042102A-9512-4B0C-AADC-74E61544D2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23">
              <a:extLst>
                <a:ext uri="{FF2B5EF4-FFF2-40B4-BE49-F238E27FC236}">
                  <a16:creationId xmlns:a16="http://schemas.microsoft.com/office/drawing/2014/main" id="{75C5E7CC-FC46-45FC-81FD-13425D90DE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5092502-F228-0446-A576-9F3156166F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345" y="104248"/>
            <a:ext cx="521289" cy="4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88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.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31DB9D7-E0B3-4D84-B379-430CD5FCD1B7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Helvetica" panose="020B04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BB6A2-2835-4C7E-A739-58840E279452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8EFF1A-AE22-4E26-9A8C-62F74024B56C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62890" y="2005803"/>
            <a:ext cx="7324220" cy="3009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24E76B-739C-44D5-B19D-EA6A099F719E}"/>
              </a:ext>
            </a:extLst>
          </p:cNvPr>
          <p:cNvSpPr/>
          <p:nvPr userDrawn="1"/>
        </p:nvSpPr>
        <p:spPr>
          <a:xfrm rot="5400000">
            <a:off x="-2642152" y="2715338"/>
            <a:ext cx="5621880" cy="36943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3D4E15-43E7-47C6-8459-12D6F3E2B336}"/>
              </a:ext>
            </a:extLst>
          </p:cNvPr>
          <p:cNvGrpSpPr/>
          <p:nvPr userDrawn="1"/>
        </p:nvGrpSpPr>
        <p:grpSpPr>
          <a:xfrm>
            <a:off x="545379" y="615353"/>
            <a:ext cx="174107" cy="914402"/>
            <a:chOff x="545379" y="615353"/>
            <a:chExt cx="174107" cy="914402"/>
          </a:xfrm>
        </p:grpSpPr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AF6952A0-9610-4E7B-91AC-82FD26942AA5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388393" y="774356"/>
              <a:ext cx="313971" cy="0"/>
            </a:xfrm>
            <a:prstGeom prst="line">
              <a:avLst/>
            </a:prstGeom>
            <a:ln w="889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4F984013-51A0-4971-BAC0-613017C12D3E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332418" y="1230548"/>
              <a:ext cx="598414" cy="0"/>
            </a:xfrm>
            <a:prstGeom prst="line">
              <a:avLst/>
            </a:prstGeom>
            <a:ln w="889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5900D75E-4052-42BB-852E-B9C7CAC551B3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62285" y="1072554"/>
              <a:ext cx="914402" cy="0"/>
            </a:xfrm>
            <a:prstGeom prst="line">
              <a:avLst/>
            </a:prstGeom>
            <a:ln w="889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0F3D3BB-B535-47C2-8138-6874959218E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62890" y="1113247"/>
            <a:ext cx="732422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en-GB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A37DB041-80F2-4942-AC02-1822AF2F6C7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62892" y="486888"/>
            <a:ext cx="7324218" cy="537786"/>
          </a:xfrm>
          <a:prstGeom prst="rect">
            <a:avLst/>
          </a:prstGeom>
        </p:spPr>
        <p:txBody>
          <a:bodyPr vert="horz"/>
          <a:lstStyle>
            <a:lvl1pPr algn="l">
              <a:defRPr sz="2600" b="1" cap="all" spc="0" baseline="0">
                <a:solidFill>
                  <a:srgbClr val="5ECBF2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r>
              <a:rPr lang="fr-FR" dirty="0"/>
              <a:t>TITLE ONE COLUMN</a:t>
            </a:r>
            <a:endParaRPr lang="en-GB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B247BF3C-A01B-4617-B92D-E90D6DA5374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5845" y="5409780"/>
            <a:ext cx="4318000" cy="3154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0">
                <a:solidFill>
                  <a:srgbClr val="606060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Presentation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39" name="Espace réservé du numéro de diapositive 3">
            <a:extLst>
              <a:ext uri="{FF2B5EF4-FFF2-40B4-BE49-F238E27FC236}">
                <a16:creationId xmlns:a16="http://schemas.microsoft.com/office/drawing/2014/main" id="{8C266EDC-F56C-4F13-A813-580C3295BA2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252703" y="5448782"/>
            <a:ext cx="592211" cy="289579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7760EA-BAE0-4B64-8C6A-CB65D7DDAB55}"/>
              </a:ext>
            </a:extLst>
          </p:cNvPr>
          <p:cNvGrpSpPr/>
          <p:nvPr userDrawn="1"/>
        </p:nvGrpSpPr>
        <p:grpSpPr>
          <a:xfrm>
            <a:off x="8014218" y="5515221"/>
            <a:ext cx="520372" cy="151017"/>
            <a:chOff x="8014218" y="5515221"/>
            <a:chExt cx="520372" cy="151017"/>
          </a:xfrm>
        </p:grpSpPr>
        <p:cxnSp>
          <p:nvCxnSpPr>
            <p:cNvPr id="21" name="Connecteur droit 21">
              <a:extLst>
                <a:ext uri="{FF2B5EF4-FFF2-40B4-BE49-F238E27FC236}">
                  <a16:creationId xmlns:a16="http://schemas.microsoft.com/office/drawing/2014/main" id="{67A086FC-B4C2-4661-AA4B-AD0A56AD5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2">
              <a:extLst>
                <a:ext uri="{FF2B5EF4-FFF2-40B4-BE49-F238E27FC236}">
                  <a16:creationId xmlns:a16="http://schemas.microsoft.com/office/drawing/2014/main" id="{B63075F2-29C7-4DAF-9D4C-6D0F297C02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3">
              <a:extLst>
                <a:ext uri="{FF2B5EF4-FFF2-40B4-BE49-F238E27FC236}">
                  <a16:creationId xmlns:a16="http://schemas.microsoft.com/office/drawing/2014/main" id="{714AB2F4-3038-4991-9E88-804B636CC3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A44E9CD-3A45-1045-B214-A5278371C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345" y="104248"/>
            <a:ext cx="521289" cy="4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2111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31DB9D7-E0B3-4D84-B379-430CD5FCD1B7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Helvetica" panose="020B04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BB6A2-2835-4C7E-A739-58840E279452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8EFF1A-AE22-4E26-9A8C-62F74024B56C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62892" y="2005803"/>
            <a:ext cx="3557491" cy="3009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24E76B-739C-44D5-B19D-EA6A099F719E}"/>
              </a:ext>
            </a:extLst>
          </p:cNvPr>
          <p:cNvSpPr/>
          <p:nvPr userDrawn="1"/>
        </p:nvSpPr>
        <p:spPr>
          <a:xfrm rot="5400000">
            <a:off x="-2634486" y="2729598"/>
            <a:ext cx="5621880" cy="36943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0F3D3BB-B535-47C2-8138-6874959218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2890" y="1113247"/>
            <a:ext cx="732422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en-GB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A37DB041-80F2-4942-AC02-1822AF2F6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892" y="486888"/>
            <a:ext cx="7324218" cy="537786"/>
          </a:xfrm>
          <a:prstGeom prst="rect">
            <a:avLst/>
          </a:prstGeom>
        </p:spPr>
        <p:txBody>
          <a:bodyPr vert="horz"/>
          <a:lstStyle>
            <a:lvl1pPr algn="l">
              <a:defRPr sz="2600" b="1" cap="all" spc="0" baseline="0">
                <a:solidFill>
                  <a:srgbClr val="5ECBF2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r>
              <a:rPr lang="fr-FR" dirty="0"/>
              <a:t>TITLE TWO COLUMN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7AE8B10-1614-4016-87B8-58A5339AE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619" y="2011356"/>
            <a:ext cx="3557491" cy="3009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en-GB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B247BF3C-A01B-4617-B92D-E90D6DA537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845" y="5409780"/>
            <a:ext cx="4318000" cy="3154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0">
                <a:solidFill>
                  <a:srgbClr val="606060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Presentation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39" name="Espace réservé du numéro de diapositive 3">
            <a:extLst>
              <a:ext uri="{FF2B5EF4-FFF2-40B4-BE49-F238E27FC236}">
                <a16:creationId xmlns:a16="http://schemas.microsoft.com/office/drawing/2014/main" id="{8C266EDC-F56C-4F13-A813-580C3295B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703" y="5448782"/>
            <a:ext cx="592211" cy="289579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2695C1-36BE-480C-AE13-59A09A72357F}"/>
              </a:ext>
            </a:extLst>
          </p:cNvPr>
          <p:cNvGrpSpPr/>
          <p:nvPr userDrawn="1"/>
        </p:nvGrpSpPr>
        <p:grpSpPr>
          <a:xfrm>
            <a:off x="545379" y="615353"/>
            <a:ext cx="174107" cy="914402"/>
            <a:chOff x="545379" y="615353"/>
            <a:chExt cx="174107" cy="914402"/>
          </a:xfrm>
        </p:grpSpPr>
        <p:cxnSp>
          <p:nvCxnSpPr>
            <p:cNvPr id="22" name="Connecteur droit 39">
              <a:extLst>
                <a:ext uri="{FF2B5EF4-FFF2-40B4-BE49-F238E27FC236}">
                  <a16:creationId xmlns:a16="http://schemas.microsoft.com/office/drawing/2014/main" id="{44083218-7570-46C5-8C2F-874CB5820CAB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388393" y="774356"/>
              <a:ext cx="313971" cy="0"/>
            </a:xfrm>
            <a:prstGeom prst="line">
              <a:avLst/>
            </a:prstGeom>
            <a:ln w="889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40">
              <a:extLst>
                <a:ext uri="{FF2B5EF4-FFF2-40B4-BE49-F238E27FC236}">
                  <a16:creationId xmlns:a16="http://schemas.microsoft.com/office/drawing/2014/main" id="{5E36934C-70F8-4366-B50C-575ABEAD4D8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332418" y="1230548"/>
              <a:ext cx="598414" cy="0"/>
            </a:xfrm>
            <a:prstGeom prst="line">
              <a:avLst/>
            </a:prstGeom>
            <a:ln w="889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41">
              <a:extLst>
                <a:ext uri="{FF2B5EF4-FFF2-40B4-BE49-F238E27FC236}">
                  <a16:creationId xmlns:a16="http://schemas.microsoft.com/office/drawing/2014/main" id="{ED89D5DE-0C8E-4116-AFF4-E47FB32FD258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62285" y="1072554"/>
              <a:ext cx="914402" cy="0"/>
            </a:xfrm>
            <a:prstGeom prst="line">
              <a:avLst/>
            </a:prstGeom>
            <a:ln w="889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C16C01-4FA1-407B-837B-DDEBA6BD9752}"/>
              </a:ext>
            </a:extLst>
          </p:cNvPr>
          <p:cNvGrpSpPr/>
          <p:nvPr userDrawn="1"/>
        </p:nvGrpSpPr>
        <p:grpSpPr>
          <a:xfrm>
            <a:off x="8014218" y="5515221"/>
            <a:ext cx="520372" cy="151017"/>
            <a:chOff x="8014218" y="5515221"/>
            <a:chExt cx="520372" cy="151017"/>
          </a:xfrm>
        </p:grpSpPr>
        <p:cxnSp>
          <p:nvCxnSpPr>
            <p:cNvPr id="26" name="Connecteur droit 21">
              <a:extLst>
                <a:ext uri="{FF2B5EF4-FFF2-40B4-BE49-F238E27FC236}">
                  <a16:creationId xmlns:a16="http://schemas.microsoft.com/office/drawing/2014/main" id="{91B06DC3-DAB7-445F-A106-4563BA82C9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2">
              <a:extLst>
                <a:ext uri="{FF2B5EF4-FFF2-40B4-BE49-F238E27FC236}">
                  <a16:creationId xmlns:a16="http://schemas.microsoft.com/office/drawing/2014/main" id="{D47C3130-32D0-4AA3-B11F-A61B798CEB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3">
              <a:extLst>
                <a:ext uri="{FF2B5EF4-FFF2-40B4-BE49-F238E27FC236}">
                  <a16:creationId xmlns:a16="http://schemas.microsoft.com/office/drawing/2014/main" id="{2DC71EAE-D0D1-4E0C-B8D2-67EDA66720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8340C9A-4FED-8546-B473-8B8C3A401C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345" y="104248"/>
            <a:ext cx="521289" cy="4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403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l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31DB9D7-E0B3-4D84-B379-430CD5FCD1B7}"/>
              </a:ext>
            </a:extLst>
          </p:cNvPr>
          <p:cNvSpPr/>
          <p:nvPr userDrawn="1"/>
        </p:nvSpPr>
        <p:spPr>
          <a:xfrm>
            <a:off x="6405" y="5404705"/>
            <a:ext cx="9144000" cy="303795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Helvetica" panose="020B04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BB6A2-2835-4C7E-A739-58840E279452}"/>
              </a:ext>
            </a:extLst>
          </p:cNvPr>
          <p:cNvSpPr/>
          <p:nvPr userDrawn="1"/>
        </p:nvSpPr>
        <p:spPr>
          <a:xfrm rot="5400000">
            <a:off x="6186721" y="2658194"/>
            <a:ext cx="5621878" cy="30548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8EFF1A-AE22-4E26-9A8C-62F74024B56C}"/>
              </a:ext>
            </a:extLst>
          </p:cNvPr>
          <p:cNvSpPr/>
          <p:nvPr userDrawn="1"/>
        </p:nvSpPr>
        <p:spPr>
          <a:xfrm>
            <a:off x="-15932" y="-1295"/>
            <a:ext cx="9144000" cy="31697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24E76B-739C-44D5-B19D-EA6A099F719E}"/>
              </a:ext>
            </a:extLst>
          </p:cNvPr>
          <p:cNvSpPr/>
          <p:nvPr userDrawn="1"/>
        </p:nvSpPr>
        <p:spPr>
          <a:xfrm rot="5400000">
            <a:off x="-2642152" y="2715338"/>
            <a:ext cx="5621880" cy="36943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0F3D3BB-B535-47C2-8138-6874959218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2890" y="1113247"/>
            <a:ext cx="732422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C192F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en-GB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A37DB041-80F2-4942-AC02-1822AF2F6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892" y="486888"/>
            <a:ext cx="7324218" cy="537786"/>
          </a:xfrm>
          <a:prstGeom prst="rect">
            <a:avLst/>
          </a:prstGeom>
        </p:spPr>
        <p:txBody>
          <a:bodyPr vert="horz"/>
          <a:lstStyle>
            <a:lvl1pPr algn="l">
              <a:defRPr sz="2600" b="1" cap="all" spc="0" baseline="0">
                <a:solidFill>
                  <a:srgbClr val="5ECBF2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COLUMN</a:t>
            </a:r>
            <a:endParaRPr lang="en-GB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B247BF3C-A01B-4617-B92D-E90D6DA537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845" y="5409780"/>
            <a:ext cx="4318000" cy="3154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i="0">
                <a:solidFill>
                  <a:srgbClr val="606060"/>
                </a:solidFill>
                <a:latin typeface="Helvetica" panose="020B0403020202020204" pitchFamily="34" charset="0"/>
                <a:cs typeface="Helvetica" panose="020B0403020202020204" pitchFamily="34" charset="0"/>
              </a:defRPr>
            </a:lvl1pPr>
          </a:lstStyle>
          <a:p>
            <a:pPr lvl="0"/>
            <a:r>
              <a:rPr lang="nl-BE" dirty="0"/>
              <a:t>Presentation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39" name="Espace réservé du numéro de diapositive 3">
            <a:extLst>
              <a:ext uri="{FF2B5EF4-FFF2-40B4-BE49-F238E27FC236}">
                <a16:creationId xmlns:a16="http://schemas.microsoft.com/office/drawing/2014/main" id="{8C266EDC-F56C-4F13-A813-580C3295B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2703" y="5448782"/>
            <a:ext cx="592211" cy="289579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rgbClr val="5ECBF2"/>
                </a:solidFill>
                <a:latin typeface="Helvetica" panose="020B0403020202020204" pitchFamily="34" charset="0"/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DFFD70-DCD6-4493-937B-B55B5FAEF4FC}"/>
              </a:ext>
            </a:extLst>
          </p:cNvPr>
          <p:cNvGrpSpPr/>
          <p:nvPr userDrawn="1"/>
        </p:nvGrpSpPr>
        <p:grpSpPr>
          <a:xfrm>
            <a:off x="545379" y="615353"/>
            <a:ext cx="174107" cy="914402"/>
            <a:chOff x="545379" y="615353"/>
            <a:chExt cx="174107" cy="914402"/>
          </a:xfrm>
        </p:grpSpPr>
        <p:cxnSp>
          <p:nvCxnSpPr>
            <p:cNvPr id="24" name="Connecteur droit 39">
              <a:extLst>
                <a:ext uri="{FF2B5EF4-FFF2-40B4-BE49-F238E27FC236}">
                  <a16:creationId xmlns:a16="http://schemas.microsoft.com/office/drawing/2014/main" id="{CC5D91C7-6A81-481A-B703-6047B6C89BD5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388393" y="774356"/>
              <a:ext cx="313971" cy="0"/>
            </a:xfrm>
            <a:prstGeom prst="line">
              <a:avLst/>
            </a:prstGeom>
            <a:ln w="889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40">
              <a:extLst>
                <a:ext uri="{FF2B5EF4-FFF2-40B4-BE49-F238E27FC236}">
                  <a16:creationId xmlns:a16="http://schemas.microsoft.com/office/drawing/2014/main" id="{E3E9E605-279C-4C9C-B692-DDCDF0F13FC1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332418" y="1230548"/>
              <a:ext cx="598414" cy="0"/>
            </a:xfrm>
            <a:prstGeom prst="line">
              <a:avLst/>
            </a:prstGeom>
            <a:ln w="889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41">
              <a:extLst>
                <a:ext uri="{FF2B5EF4-FFF2-40B4-BE49-F238E27FC236}">
                  <a16:creationId xmlns:a16="http://schemas.microsoft.com/office/drawing/2014/main" id="{00F8F228-BFE7-4A7C-9976-635CF8359BBB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62285" y="1072554"/>
              <a:ext cx="914402" cy="0"/>
            </a:xfrm>
            <a:prstGeom prst="line">
              <a:avLst/>
            </a:prstGeom>
            <a:ln w="889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711AA9E-8CA9-4356-98F5-4E8EFD1D5AD0}"/>
              </a:ext>
            </a:extLst>
          </p:cNvPr>
          <p:cNvGrpSpPr/>
          <p:nvPr userDrawn="1"/>
        </p:nvGrpSpPr>
        <p:grpSpPr>
          <a:xfrm>
            <a:off x="8014218" y="5515221"/>
            <a:ext cx="520372" cy="151017"/>
            <a:chOff x="8014218" y="5515221"/>
            <a:chExt cx="520372" cy="151017"/>
          </a:xfrm>
        </p:grpSpPr>
        <p:cxnSp>
          <p:nvCxnSpPr>
            <p:cNvPr id="28" name="Connecteur droit 21">
              <a:extLst>
                <a:ext uri="{FF2B5EF4-FFF2-40B4-BE49-F238E27FC236}">
                  <a16:creationId xmlns:a16="http://schemas.microsoft.com/office/drawing/2014/main" id="{B7A671E7-39ED-43D6-AE1A-D12255C8BE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666238"/>
              <a:ext cx="238485" cy="0"/>
            </a:xfrm>
            <a:prstGeom prst="line">
              <a:avLst/>
            </a:prstGeom>
            <a:ln w="63500">
              <a:solidFill>
                <a:srgbClr val="F7D0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2">
              <a:extLst>
                <a:ext uri="{FF2B5EF4-FFF2-40B4-BE49-F238E27FC236}">
                  <a16:creationId xmlns:a16="http://schemas.microsoft.com/office/drawing/2014/main" id="{123ADA8A-B282-41EF-A8E6-1BB917347B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52703" y="5579992"/>
              <a:ext cx="281887" cy="0"/>
            </a:xfrm>
            <a:prstGeom prst="line">
              <a:avLst/>
            </a:prstGeom>
            <a:ln w="63500">
              <a:solidFill>
                <a:srgbClr val="5ECB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3">
              <a:extLst>
                <a:ext uri="{FF2B5EF4-FFF2-40B4-BE49-F238E27FC236}">
                  <a16:creationId xmlns:a16="http://schemas.microsoft.com/office/drawing/2014/main" id="{7C5EFE2D-8897-4E0D-9A0F-5827064CAB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14218" y="5515221"/>
              <a:ext cx="432639" cy="0"/>
            </a:xfrm>
            <a:prstGeom prst="line">
              <a:avLst/>
            </a:prstGeom>
            <a:ln w="63500">
              <a:solidFill>
                <a:srgbClr val="0C22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FCB4511A-9A44-EB42-B422-CE864850C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345" y="104248"/>
            <a:ext cx="521289" cy="496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962892" y="1822237"/>
            <a:ext cx="3600000" cy="337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FontTx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>
              <a:buFontTx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>
              <a:buFontTx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>
              <a:buFontTx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quarter" idx="17"/>
          </p:nvPr>
        </p:nvSpPr>
        <p:spPr>
          <a:xfrm>
            <a:off x="4687110" y="1822237"/>
            <a:ext cx="3600000" cy="337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FontTx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>
              <a:buFontTx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>
              <a:buFontTx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>
              <a:buFontTx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71693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0278246C-EC20-4621-9145-8B376AB7B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96304" y="5213652"/>
            <a:ext cx="2133600" cy="4454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B5C"/>
                </a:solidFill>
              </a:defRPr>
            </a:lvl1pPr>
          </a:lstStyle>
          <a:p>
            <a:fld id="{1C0CC0F3-E61D-6543-9B4D-7D7FDFFE389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009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93" r:id="rId3"/>
    <p:sldLayoutId id="2147483689" r:id="rId4"/>
    <p:sldLayoutId id="2147483690" r:id="rId5"/>
    <p:sldLayoutId id="2147483675" r:id="rId6"/>
    <p:sldLayoutId id="2147483677" r:id="rId7"/>
    <p:sldLayoutId id="2147483694" r:id="rId8"/>
    <p:sldLayoutId id="2147483695" r:id="rId9"/>
    <p:sldLayoutId id="2147483682" r:id="rId10"/>
    <p:sldLayoutId id="2147483683" r:id="rId11"/>
    <p:sldLayoutId id="2147483696" r:id="rId12"/>
    <p:sldLayoutId id="2147483684" r:id="rId13"/>
    <p:sldLayoutId id="2147483712" r:id="rId14"/>
    <p:sldLayoutId id="2147483713" r:id="rId15"/>
    <p:sldLayoutId id="2147483688" r:id="rId16"/>
    <p:sldLayoutId id="2147483697" r:id="rId17"/>
    <p:sldLayoutId id="2147483714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1117348" y="4177430"/>
            <a:ext cx="6149300" cy="302004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GB" dirty="0"/>
              <a:t>25 February 2026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7348" y="1788289"/>
            <a:ext cx="6149300" cy="1643303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ctr"/>
            <a:endParaRPr lang="en-GB" sz="4400" dirty="0"/>
          </a:p>
          <a:p>
            <a:pPr algn="ctr"/>
            <a:r>
              <a:rPr lang="en-GB" sz="4400" dirty="0"/>
              <a:t>Cohesion policy 2028-2034: A new fund, a new framework, a new role for civil society?</a:t>
            </a:r>
          </a:p>
          <a:p>
            <a:pPr algn="ctr"/>
            <a:endParaRPr lang="en-GB" sz="4400" dirty="0"/>
          </a:p>
          <a:p>
            <a:pPr algn="ctr"/>
            <a:r>
              <a:rPr lang="en-GB" sz="4400" dirty="0"/>
              <a:t>The territorial dimension</a:t>
            </a:r>
          </a:p>
          <a:p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117348" y="3538775"/>
            <a:ext cx="6149300" cy="531472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GB" dirty="0"/>
              <a:t>Dr Martin Ferry</a:t>
            </a:r>
          </a:p>
        </p:txBody>
      </p:sp>
    </p:spTree>
    <p:extLst>
      <p:ext uri="{BB962C8B-B14F-4D97-AF65-F5344CB8AC3E}">
        <p14:creationId xmlns:p14="http://schemas.microsoft.com/office/powerpoint/2010/main" val="385669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1D37A0-D533-39C8-7BA3-30756822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0" y="481558"/>
            <a:ext cx="7882023" cy="760191"/>
          </a:xfrm>
        </p:spPr>
        <p:txBody>
          <a:bodyPr/>
          <a:lstStyle/>
          <a:p>
            <a:r>
              <a:rPr lang="en-GB" sz="2000" dirty="0"/>
              <a:t>…but risks, uncertainties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ED581-6A3C-1B17-9094-0ECFF794C3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FFDE0-E418-F650-2E95-BE91A4A5D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B940B2-E41A-9256-90FE-90DB61EE5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64243"/>
              </p:ext>
            </p:extLst>
          </p:nvPr>
        </p:nvGraphicFramePr>
        <p:xfrm>
          <a:off x="873889" y="898265"/>
          <a:ext cx="7894265" cy="4407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054">
                  <a:extLst>
                    <a:ext uri="{9D8B030D-6E8A-4147-A177-3AD203B41FA5}">
                      <a16:colId xmlns:a16="http://schemas.microsoft.com/office/drawing/2014/main" val="514174678"/>
                    </a:ext>
                  </a:extLst>
                </a:gridCol>
                <a:gridCol w="5143211">
                  <a:extLst>
                    <a:ext uri="{9D8B030D-6E8A-4147-A177-3AD203B41FA5}">
                      <a16:colId xmlns:a16="http://schemas.microsoft.com/office/drawing/2014/main" val="275945556"/>
                    </a:ext>
                  </a:extLst>
                </a:gridCol>
              </a:tblGrid>
              <a:tr h="319988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j-lt"/>
                        </a:rPr>
                        <a:t>Implication for territorial instruments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129104"/>
                  </a:ext>
                </a:extLst>
              </a:tr>
              <a:tr h="2360481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How do territorial stakeholders fit into single regulatory framework (NRP Plan Regulation)?</a:t>
                      </a:r>
                      <a:r>
                        <a:rPr lang="en-GB" sz="1200" dirty="0">
                          <a:latin typeface="+mj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192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" panose="020B0403020202020204" pitchFamily="34" charset="0"/>
                        </a:rPr>
                        <a:t>Integration could be positive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192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" panose="020B0403020202020204" pitchFamily="34" charset="0"/>
                        </a:rPr>
                        <a:t>… bringing together cohesion, rural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C192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" panose="020B0403020202020204" pitchFamily="34" charset="0"/>
                        </a:rPr>
                        <a:t>dev’t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192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" panose="020B0403020202020204" pitchFamily="34" charset="0"/>
                        </a:rPr>
                        <a:t> etc, can in theory support territorial cohesion.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192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" panose="020B0403020202020204" pitchFamily="34" charset="0"/>
                        </a:rPr>
                        <a:t>But…risks of sectoral orientation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192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" panose="020B0403020202020204" pitchFamily="34" charset="0"/>
                        </a:rPr>
                        <a:t>, sectors as separate chapters rather than integrated into national or regional frameworks?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192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" panose="020B0403020202020204" pitchFamily="34" charset="0"/>
                        </a:rPr>
                        <a:t>Include regional and territorial chapters ‘where relevant’ but unclear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192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" panose="020B0403020202020204" pitchFamily="34" charset="0"/>
                        </a:rPr>
                        <a:t>– optional? include dedicated ‘territorial sections’?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192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" panose="020B0403020202020204" pitchFamily="34" charset="0"/>
                        </a:rPr>
                        <a:t>Implications for sub-national governance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192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" panose="020B0403020202020204" pitchFamily="34" charset="0"/>
                        </a:rPr>
                        <a:t>: move to national plans strengthening central admin. role, weakening voices of regional, territorial stakeholders?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192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" panose="020B0403020202020204" pitchFamily="34" charset="0"/>
                        </a:rPr>
                        <a:t>Simplification at what level?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192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" panose="020B0403020202020204" pitchFamily="34" charset="0"/>
                        </a:rPr>
                        <a:t>Single plans risk becoming lengthy and complex – challenging for local authorities, territorial actors to navigate ‘on the ground’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815317"/>
                  </a:ext>
                </a:extLst>
              </a:tr>
              <a:tr h="847534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Performance-based funding model and territorial cohesion?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192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" panose="020B0403020202020204" pitchFamily="34" charset="0"/>
                        </a:rPr>
                        <a:t>Sub-national administrations may lack competence to deliver against investment and reform milestones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192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Helvetica" panose="020B0403020202020204" pitchFamily="34" charset="0"/>
                        </a:rPr>
                        <a:t>. TDMs often focus on process and capacity-building (tangible results in long-term), but performance-based model requires clear, quantifiable targets.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855093"/>
                  </a:ext>
                </a:extLst>
              </a:tr>
              <a:tr h="807175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Implications for TDMs if mandatory earmarking of ERDF’s 8% for SUD is removed?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j-lt"/>
                        </a:rPr>
                        <a:t>Trade off - more flexibility, but no guaranteed funding</a:t>
                      </a:r>
                      <a:r>
                        <a:rPr lang="en-GB" sz="1200" dirty="0">
                          <a:latin typeface="+mj-lt"/>
                        </a:rPr>
                        <a:t>, TDM continuation only where embedded? Without safeguards, territorial actors risk exclusion from decision-making and funding.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33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05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32894D-2B06-8627-25BC-E936432D46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9029" y="944930"/>
            <a:ext cx="7569631" cy="4525226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GB" sz="16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latin typeface="+mj-lt"/>
              </a:rPr>
              <a:t>CSOs have helped TDMs tailor policy to </a:t>
            </a:r>
            <a:r>
              <a:rPr lang="en-GB" sz="1600" b="1" dirty="0">
                <a:latin typeface="+mj-lt"/>
              </a:rPr>
              <a:t>local needs </a:t>
            </a:r>
            <a:r>
              <a:rPr lang="en-GB" sz="1600" dirty="0">
                <a:latin typeface="+mj-lt"/>
              </a:rPr>
              <a:t>and strengthen </a:t>
            </a:r>
            <a:r>
              <a:rPr lang="en-GB" sz="1600" b="1" dirty="0">
                <a:latin typeface="+mj-lt"/>
              </a:rPr>
              <a:t>territorial implementation</a:t>
            </a:r>
            <a:r>
              <a:rPr lang="en-GB" sz="1600" dirty="0">
                <a:latin typeface="+mj-lt"/>
              </a:rPr>
              <a:t>,</a:t>
            </a:r>
            <a:r>
              <a:rPr lang="en-GB" sz="1600" dirty="0"/>
              <a:t> </a:t>
            </a:r>
            <a:r>
              <a:rPr lang="en-GB" sz="1600" b="1" dirty="0"/>
              <a:t>functional area </a:t>
            </a:r>
            <a:r>
              <a:rPr lang="en-GB" sz="1600" dirty="0"/>
              <a:t>planning, territorial </a:t>
            </a:r>
            <a:r>
              <a:rPr lang="en-GB" sz="1600" b="1" dirty="0"/>
              <a:t>coherence</a:t>
            </a:r>
            <a:r>
              <a:rPr lang="en-GB" sz="1600" dirty="0"/>
              <a:t> of CP investment</a:t>
            </a:r>
            <a:r>
              <a:rPr lang="en-GB" sz="1600" dirty="0">
                <a:latin typeface="+mj-lt"/>
              </a:rPr>
              <a:t>.</a:t>
            </a:r>
          </a:p>
          <a:p>
            <a:pPr>
              <a:spcBef>
                <a:spcPts val="0"/>
              </a:spcBef>
            </a:pPr>
            <a:endParaRPr lang="en-GB" sz="16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latin typeface="+mj-lt"/>
              </a:rPr>
              <a:t>This contribution relies on strong </a:t>
            </a:r>
            <a:r>
              <a:rPr lang="en-GB" sz="1600" b="1" dirty="0">
                <a:latin typeface="+mj-lt"/>
              </a:rPr>
              <a:t>multi-level governance systems that recognise role of territorial partners. </a:t>
            </a:r>
          </a:p>
          <a:p>
            <a:pPr>
              <a:spcBef>
                <a:spcPts val="0"/>
              </a:spcBef>
            </a:pPr>
            <a:endParaRPr lang="en-GB" sz="16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600" b="1" dirty="0">
                <a:latin typeface="+mj-lt"/>
              </a:rPr>
              <a:t>Supported by growing trust and capacity </a:t>
            </a:r>
            <a:r>
              <a:rPr lang="en-GB" sz="1600" dirty="0">
                <a:latin typeface="+mj-lt"/>
              </a:rPr>
              <a:t>to meet transaction costs, address complexity and bottlenecks, overcome delays.</a:t>
            </a:r>
          </a:p>
          <a:p>
            <a:pPr>
              <a:spcBef>
                <a:spcPts val="0"/>
              </a:spcBef>
            </a:pPr>
            <a:endParaRPr lang="en-GB" sz="16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600" b="1" dirty="0">
                <a:latin typeface="+mj-lt"/>
              </a:rPr>
              <a:t>Proposals offer opportunities: </a:t>
            </a:r>
            <a:r>
              <a:rPr lang="en-GB" sz="1600" dirty="0">
                <a:latin typeface="+mj-lt"/>
              </a:rPr>
              <a:t>integration, flexibility, building on experience, capacity.</a:t>
            </a:r>
          </a:p>
          <a:p>
            <a:pPr>
              <a:spcBef>
                <a:spcPts val="0"/>
              </a:spcBef>
            </a:pPr>
            <a:endParaRPr lang="en-GB" sz="1600" b="1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600" b="1" dirty="0">
                <a:latin typeface="+mj-lt"/>
              </a:rPr>
              <a:t>But more centralised systems have implications for territorial stakeholders: </a:t>
            </a:r>
            <a:r>
              <a:rPr lang="en-GB" sz="1600" dirty="0">
                <a:latin typeface="+mj-lt"/>
              </a:rPr>
              <a:t>national authorities act as gatekeepers, priorities set at higher governance levels, territorial versus sectoral orientation, challenge of finding appropriate arenas, structures, systems for meaningful participation?</a:t>
            </a:r>
          </a:p>
          <a:p>
            <a:pPr>
              <a:spcBef>
                <a:spcPts val="0"/>
              </a:spcBef>
            </a:pPr>
            <a:endParaRPr lang="en-GB" sz="1600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DC426E-AE4B-C440-349C-48FB7054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C3DD6-2C42-5DB3-D89E-300CD1CBC2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EA63-5D5A-2177-09A3-BFA45A432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1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311892" y="1535631"/>
            <a:ext cx="4194483" cy="1321869"/>
          </a:xfrm>
        </p:spPr>
        <p:txBody>
          <a:bodyPr/>
          <a:lstStyle/>
          <a:p>
            <a:r>
              <a:rPr lang="en-GB" dirty="0"/>
              <a:t>Thanks for your attention!</a:t>
            </a:r>
          </a:p>
          <a:p>
            <a:r>
              <a:rPr lang="en-GB" sz="2000" dirty="0"/>
              <a:t>martin.ferry@strath.ac.uk</a:t>
            </a:r>
          </a:p>
        </p:txBody>
      </p:sp>
    </p:spTree>
    <p:extLst>
      <p:ext uri="{BB962C8B-B14F-4D97-AF65-F5344CB8AC3E}">
        <p14:creationId xmlns:p14="http://schemas.microsoft.com/office/powerpoint/2010/main" val="7388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93D74-C43F-479F-8F79-28BFA679C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24567E-CDBA-4B4C-9F7B-59AF3B48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456" y="384012"/>
            <a:ext cx="7133088" cy="862628"/>
          </a:xfrm>
        </p:spPr>
        <p:txBody>
          <a:bodyPr/>
          <a:lstStyle/>
          <a:p>
            <a:r>
              <a:rPr lang="en-GB" sz="2800" dirty="0">
                <a:latin typeface="Century Gothic" panose="020B0502020202020204" pitchFamily="34" charset="0"/>
              </a:rPr>
              <a:t>EPRC &amp; CP TERRITORIAL INSTRUMENTS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47BBD49-C1D0-A98D-9E7F-826E95C9A6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5845" y="5409780"/>
            <a:ext cx="3833298" cy="31547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F33F2F-623A-4DB1-18F1-EC53DEF77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19072" y="1024182"/>
            <a:ext cx="1019472" cy="14409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64C77D-61B8-8E3F-3BBA-05239E1AF7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55906" y="2550096"/>
            <a:ext cx="1037734" cy="14644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163FE-8A72-4B76-97B4-FCB502A3B7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7724" y="1186575"/>
            <a:ext cx="4874890" cy="4387037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Long standing work on </a:t>
            </a:r>
            <a:r>
              <a:rPr lang="en-GB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territorial delivery mechanisms</a:t>
            </a:r>
          </a:p>
          <a:p>
            <a:pPr>
              <a:spcAft>
                <a:spcPct val="20000"/>
              </a:spcAft>
            </a:pPr>
            <a:r>
              <a:rPr lang="en-GB" altLang="zh-CN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COM initial assessment of use (2017)</a:t>
            </a:r>
          </a:p>
          <a:p>
            <a:pPr>
              <a:spcAft>
                <a:spcPct val="20000"/>
              </a:spcAft>
            </a:pPr>
            <a:r>
              <a:rPr lang="en-GB" altLang="zh-CN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COM Ex-post 2014-20</a:t>
            </a:r>
          </a:p>
          <a:p>
            <a:pPr>
              <a:spcAft>
                <a:spcPct val="20000"/>
              </a:spcAft>
            </a:pPr>
            <a:r>
              <a:rPr lang="en-GB" altLang="zh-CN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European Parliament studies</a:t>
            </a:r>
          </a:p>
          <a:p>
            <a:pPr>
              <a:spcAft>
                <a:spcPct val="20000"/>
              </a:spcAft>
            </a:pPr>
            <a:r>
              <a:rPr lang="en-GB" altLang="zh-CN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JRC Handbooks for practitioners</a:t>
            </a:r>
          </a:p>
          <a:p>
            <a:pPr>
              <a:spcAft>
                <a:spcPct val="20000"/>
              </a:spcAft>
            </a:pPr>
            <a:r>
              <a:rPr lang="en-GB" altLang="zh-CN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IQ-Net reports (2018, 2022)</a:t>
            </a:r>
          </a:p>
          <a:p>
            <a:pPr marL="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altLang="zh-CN" sz="16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lvl="1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2DD0D5E-13FD-4F44-EB71-03D524C8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029428" y="2857500"/>
            <a:ext cx="1132061" cy="17197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white paper with blue text&#10;&#10;AI-generated content may be incorrect.">
            <a:extLst>
              <a:ext uri="{FF2B5EF4-FFF2-40B4-BE49-F238E27FC236}">
                <a16:creationId xmlns:a16="http://schemas.microsoft.com/office/drawing/2014/main" id="{0CEAD8CB-F702-56B7-266E-EF62FE585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492" y="1275710"/>
            <a:ext cx="1104580" cy="14409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A cover of a book&#10;&#10;AI-generated content may be incorrect.">
            <a:extLst>
              <a:ext uri="{FF2B5EF4-FFF2-40B4-BE49-F238E27FC236}">
                <a16:creationId xmlns:a16="http://schemas.microsoft.com/office/drawing/2014/main" id="{1A243401-8A0D-B312-71AE-518BB0056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9729" y="3856741"/>
            <a:ext cx="1021094" cy="14409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663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9D185-AA36-F96D-E0EF-5976877A1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CDE921-38C9-A38A-E2FB-53EDF990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88" y="462846"/>
            <a:ext cx="7504982" cy="537786"/>
          </a:xfrm>
        </p:spPr>
        <p:txBody>
          <a:bodyPr vert="horz" lIns="91440" tIns="45720" rIns="91440" bIns="45720" anchor="t"/>
          <a:lstStyle/>
          <a:p>
            <a:r>
              <a:rPr lang="en-GB" sz="1600" dirty="0"/>
              <a:t>Location of TDM strategies and associated funding – 2014-20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725D40-C03C-CEAF-F6E2-8E6438D74B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5928FD-DFAB-1F98-E1D3-0A4077352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13821" y="207109"/>
            <a:ext cx="858391" cy="267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map of europe with colorful dots&#10;&#10;Description automatically generated">
            <a:extLst>
              <a:ext uri="{FF2B5EF4-FFF2-40B4-BE49-F238E27FC236}">
                <a16:creationId xmlns:a16="http://schemas.microsoft.com/office/drawing/2014/main" id="{9E3B5846-2EAA-FBDD-F4C5-1C9B728D4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76" y="766855"/>
            <a:ext cx="6551704" cy="46250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A655B4D4-C977-E50E-D3E9-07C6A4796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58" y="3830973"/>
            <a:ext cx="1340322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822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sz="600" dirty="0">
                <a:solidFill>
                  <a:srgbClr val="17406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map prepared by Niek Lurling, TU Delft, based on STRAT-Board and Cohesion Open Data.</a:t>
            </a:r>
            <a:endParaRPr lang="lt-LT" sz="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1800"/>
              </a:spcAft>
            </a:pPr>
            <a:r>
              <a:rPr lang="en-GB" sz="600" dirty="0">
                <a:solidFill>
                  <a:srgbClr val="17406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Note: map does not include TDMs in the outermost territories of La Reunion, Mayotte, French Guiana, Guadeloupe and Martinique. The map reflects some minor discrepancies stemming from STRAT-Board data that should be revised.</a:t>
            </a:r>
            <a:endParaRPr lang="lt-LT" sz="600" dirty="0">
              <a:solidFill>
                <a:srgbClr val="325BA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0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783DD6-4400-F045-EF0A-263BDBA8F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0709" y="960410"/>
            <a:ext cx="3557491" cy="4192465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GB" b="1" dirty="0">
              <a:solidFill>
                <a:srgbClr val="000080"/>
              </a:solidFill>
              <a:latin typeface="Myriad Pro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Helvetica" panose="020B0403020202020204"/>
                <a:ea typeface="Open Sans"/>
                <a:cs typeface="Helvetica" panose="020B0403020202020204"/>
              </a:rPr>
              <a:t>Cross-sectoral actions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Helvetica" panose="020B0403020202020204"/>
                <a:ea typeface="Open Sans"/>
                <a:cs typeface="Helvetica" panose="020B0403020202020204"/>
              </a:rPr>
              <a:t>for CP territorial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Helvetica" panose="020B0403020202020204"/>
                <a:ea typeface="Open Sans"/>
                <a:cs typeface="Helvetica" panose="020B0403020202020204"/>
              </a:rPr>
              <a:t>Can integrate OPs, priorities,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Helvetica" panose="020B0403020202020204"/>
                <a:ea typeface="Open Sans"/>
                <a:cs typeface="Helvetica" panose="020B0403020202020204"/>
              </a:rPr>
              <a:t>Designated territory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Helvetica" panose="020B0403020202020204"/>
                <a:ea typeface="Open Sans"/>
                <a:cs typeface="Helvetica" panose="020B0403020202020204"/>
              </a:rPr>
              <a:t>(urban, urban-rural, sub-regional, inter-regional..)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Helvetica" panose="020B0403020202020204"/>
                <a:ea typeface="Open Sans"/>
                <a:cs typeface="Helvetica" panose="020B0403020202020204"/>
              </a:rPr>
              <a:t>Territorial strategy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Helvetica" panose="020B0403020202020204"/>
                <a:ea typeface="Open Sans"/>
                <a:cs typeface="Helvetica" panose="020B0403020202020204"/>
              </a:rPr>
              <a:t>, package of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Helvetica" panose="020B0403020202020204"/>
                <a:ea typeface="Open Sans"/>
                <a:cs typeface="Helvetica" panose="020B0403020202020204"/>
              </a:rPr>
              <a:t>Delegation of tasks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Helvetica" panose="020B0403020202020204"/>
                <a:ea typeface="Open Sans"/>
                <a:cs typeface="Helvetica" panose="020B0403020202020204"/>
              </a:rPr>
              <a:t>to territorial actors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5C3C88-401F-CCEB-BBB9-AAC8FFE4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principles of TDMs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6901D-D968-91FF-34A8-0D20E7477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5802" y="960410"/>
            <a:ext cx="3557491" cy="4192465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+mn-lt"/>
                <a:ea typeface="Open Sans"/>
                <a:cs typeface="Helvetica" panose="020B0403020202020204"/>
                <a:sym typeface="Open Sans"/>
              </a:rPr>
              <a:t>Place-based concept operationalised </a:t>
            </a:r>
            <a:r>
              <a:rPr lang="en-GB" dirty="0">
                <a:solidFill>
                  <a:schemeClr val="tx1"/>
                </a:solidFill>
                <a:latin typeface="+mn-lt"/>
                <a:ea typeface="Open Sans"/>
                <a:cs typeface="Helvetica" panose="020B0403020202020204"/>
                <a:sym typeface="Open Sans"/>
              </a:rPr>
              <a:t>through “territorial development mechanisms”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+mn-lt"/>
              </a:rPr>
              <a:t>Integrated Territorial Investment (ITI)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(could be used for ‘earmarked % of ERDF for urban development)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+mn-lt"/>
              </a:rPr>
              <a:t>Community-led Local Development (CLLD)</a:t>
            </a:r>
          </a:p>
          <a:p>
            <a:endParaRPr lang="en-GB" b="1" dirty="0"/>
          </a:p>
          <a:p>
            <a:endParaRPr lang="en-GB" dirty="0">
              <a:solidFill>
                <a:schemeClr val="tx1"/>
              </a:solidFill>
              <a:latin typeface="Helvetica" panose="020B0403020202020204"/>
              <a:ea typeface="Open Sans"/>
              <a:cs typeface="Helvetica" panose="020B0403020202020204"/>
              <a:sym typeface="Open Sans"/>
            </a:endParaRPr>
          </a:p>
          <a:p>
            <a:endParaRPr lang="en-GB" dirty="0">
              <a:solidFill>
                <a:schemeClr val="tx1"/>
              </a:solidFill>
              <a:latin typeface="Helvetica" panose="020B0403020202020204"/>
              <a:ea typeface="Open Sans"/>
              <a:cs typeface="Helvetica" panose="020B0403020202020204"/>
              <a:sym typeface="Open Sans"/>
            </a:endParaRPr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904B3D-3049-DDAB-B1BC-C356CB49E4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072DB-6519-A354-05C4-8B5ACEDE4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85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55F064E4-B0E1-0E84-C597-931D8D649C26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213822518"/>
              </p:ext>
            </p:extLst>
          </p:nvPr>
        </p:nvGraphicFramePr>
        <p:xfrm>
          <a:off x="723418" y="979563"/>
          <a:ext cx="7595247" cy="4147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392">
                  <a:extLst>
                    <a:ext uri="{9D8B030D-6E8A-4147-A177-3AD203B41FA5}">
                      <a16:colId xmlns:a16="http://schemas.microsoft.com/office/drawing/2014/main" val="4177072001"/>
                    </a:ext>
                  </a:extLst>
                </a:gridCol>
                <a:gridCol w="3366655">
                  <a:extLst>
                    <a:ext uri="{9D8B030D-6E8A-4147-A177-3AD203B41FA5}">
                      <a16:colId xmlns:a16="http://schemas.microsoft.com/office/drawing/2014/main" val="8423595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84179594"/>
                    </a:ext>
                  </a:extLst>
                </a:gridCol>
              </a:tblGrid>
              <a:tr h="26672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869275"/>
                  </a:ext>
                </a:extLst>
              </a:tr>
              <a:tr h="45442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Strategic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Filling ‘strategic gap’ (e.g. metro strategies) </a:t>
                      </a: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Limited quality of some new strategies (e.g. weak intervention logic)</a:t>
                      </a: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1394731083"/>
                  </a:ext>
                </a:extLst>
              </a:tr>
              <a:tr h="106196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Functionally integrated CP 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Investments under different fields target specific territory (e.g. skills and business support in deprived districts)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Investments in specific field linked across territory (e.g. sustainable urban mobility)</a:t>
                      </a: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Less evident where instruments covered administrative borders not functional space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Regulatory challenges (e.g. integrating ERDF, ESF)</a:t>
                      </a: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2702883026"/>
                  </a:ext>
                </a:extLst>
              </a:tr>
              <a:tr h="632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Local governance of 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Through delegation, local authorities and their partners (incl. CSOs) acquire capacity to manage EU funds – not just beneficiaries</a:t>
                      </a: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Delegation fullest where capacities already established</a:t>
                      </a: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1186303144"/>
                  </a:ext>
                </a:extLst>
              </a:tr>
              <a:tr h="81005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Spillovers to domestic policy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Administrative policy learning, institution building at local level (e.g. new local departments or agencies, inter-municipal structures)</a:t>
                      </a: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Strongest where CP funding on territorial instruments high and where parallel processes of domestic policy review or reform were underway</a:t>
                      </a: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3612452248"/>
                  </a:ext>
                </a:extLst>
              </a:tr>
              <a:tr h="8305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EU visibility ‘on the ground’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Drafting and launch of strategies raises local awareness, more opportunity for publicity.</a:t>
                      </a: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Varies according to investment type (‘softer’ interventions less visible)</a:t>
                      </a: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91295804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EA799F20-4A33-7D94-B94A-81360D01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Overview: ADDED VALUE &amp; LIMITATIONS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3D8E4-EAA1-0305-B8DA-6465BE474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41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01120B-1B2D-CD55-4909-6811ADA6B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485" y="1167869"/>
            <a:ext cx="6297815" cy="3702423"/>
          </a:xfrm>
        </p:spPr>
        <p:txBody>
          <a:bodyPr/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 sz="1600" b="1" dirty="0">
                <a:solidFill>
                  <a:srgbClr val="002B5C"/>
                </a:solidFill>
                <a:latin typeface="+mn-lt"/>
                <a:ea typeface="Century Gothic" panose="020B0502020202020204" pitchFamily="34" charset="0"/>
                <a:cs typeface="Times New Roman" panose="02020603050405020304" pitchFamily="18" charset="0"/>
              </a:rPr>
              <a:t>TDMs</a:t>
            </a:r>
            <a:r>
              <a:rPr lang="en-GB" sz="1600" b="1" dirty="0">
                <a:solidFill>
                  <a:srgbClr val="002B5C"/>
                </a:solidFill>
                <a:effectLst/>
                <a:latin typeface="+mn-lt"/>
                <a:ea typeface="Century Gothic" panose="020B0502020202020204" pitchFamily="34" charset="0"/>
                <a:cs typeface="Times New Roman" panose="02020603050405020304" pitchFamily="18" charset="0"/>
              </a:rPr>
              <a:t> offer CSOs a variety of responsibilities</a:t>
            </a:r>
            <a:r>
              <a:rPr lang="en-GB" sz="1600" b="1" dirty="0">
                <a:solidFill>
                  <a:srgbClr val="002B5C"/>
                </a:solidFill>
                <a:latin typeface="+mn-lt"/>
                <a:ea typeface="Century Gothic" panose="020B0502020202020204" pitchFamily="34" charset="0"/>
                <a:cs typeface="Times New Roman" panose="02020603050405020304" pitchFamily="18" charset="0"/>
              </a:rPr>
              <a:t>:</a:t>
            </a:r>
            <a:endParaRPr lang="en-GB" sz="1600" dirty="0">
              <a:solidFill>
                <a:srgbClr val="002B5C"/>
              </a:solidFill>
              <a:effectLst/>
              <a:latin typeface="+mn-lt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srgbClr val="002B5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CSOs have supported participatory approach to drafting territorial strategies </a:t>
            </a:r>
            <a:r>
              <a:rPr lang="en-GB" sz="1400" dirty="0">
                <a:solidFill>
                  <a:srgbClr val="002B5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(e.g. CSO Dialogue Centre in </a:t>
            </a:r>
            <a:r>
              <a:rPr lang="en-GB" sz="1400" dirty="0" err="1">
                <a:solidFill>
                  <a:srgbClr val="002B5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Banská</a:t>
            </a:r>
            <a:r>
              <a:rPr lang="en-GB" sz="1400" dirty="0">
                <a:solidFill>
                  <a:srgbClr val="002B5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2B5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Bystrica</a:t>
            </a:r>
            <a:r>
              <a:rPr lang="en-GB" sz="1400" dirty="0">
                <a:solidFill>
                  <a:srgbClr val="002B5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 helped in participatory process (“</a:t>
            </a:r>
            <a:r>
              <a:rPr lang="en-GB" sz="1400" dirty="0" err="1">
                <a:solidFill>
                  <a:srgbClr val="002B5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Ideathon</a:t>
            </a:r>
            <a:r>
              <a:rPr lang="en-GB" sz="1400" dirty="0">
                <a:solidFill>
                  <a:srgbClr val="002B5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”) to collect citizens’ ideas for ITI strategy projects.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srgbClr val="002B5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CSO role in governance and implementation</a:t>
            </a:r>
            <a:r>
              <a:rPr lang="en-GB" sz="1400" dirty="0">
                <a:solidFill>
                  <a:srgbClr val="002B5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. (e.g. active in Local Action Groups implementing CLLD, sitting at table with local authorities, communities to design project solutions for territories (e.g. Sachsen-Anhalt CLLD LAG involves 10 local associations).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solidFill>
                  <a:srgbClr val="002B5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CSOs and monitoring</a:t>
            </a:r>
            <a:r>
              <a:rPr lang="en-GB" sz="1400" dirty="0">
                <a:solidFill>
                  <a:srgbClr val="002B5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. Role in generating accurate data for TDMs ‘on the ground’ and drafting accurate and actionable civic monitoring reports. contributed to an evidence-based discussion of project implementation and results.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GB" sz="700" dirty="0">
              <a:solidFill>
                <a:srgbClr val="002B5C"/>
              </a:solidFill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GB" sz="2800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92D926-BD37-E263-1EA7-F78FF937A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85" y="499162"/>
            <a:ext cx="7324218" cy="537786"/>
          </a:xfrm>
        </p:spPr>
        <p:txBody>
          <a:bodyPr/>
          <a:lstStyle/>
          <a:p>
            <a:r>
              <a:rPr lang="en-GB" dirty="0"/>
              <a:t>Civil society PARTICIPATION IN TDMS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B4B20-5CEB-07B9-54C5-866AE3D9B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F3CDE-42D7-0F9A-A15E-9F3C91A2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610" y="1583658"/>
            <a:ext cx="737680" cy="73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D7FB1-F8C3-76F7-E63D-C5C7C06F9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479" y="2799553"/>
            <a:ext cx="627942" cy="634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8FA56D-A31D-F05A-6B33-24B53FC3A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610" y="3752310"/>
            <a:ext cx="73768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1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F7D9D-8DEA-90E1-13FE-5326B6498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28062-0937-613A-25D0-A5D39F828D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4818" y="2147472"/>
            <a:ext cx="4762500" cy="1846558"/>
          </a:xfrm>
        </p:spPr>
        <p:txBody>
          <a:bodyPr/>
          <a:lstStyle/>
          <a:p>
            <a:r>
              <a:rPr lang="en-GB" dirty="0"/>
              <a:t>Looking ahead: the territorial dimension </a:t>
            </a:r>
            <a:br>
              <a:rPr lang="en-GB" dirty="0"/>
            </a:br>
            <a:r>
              <a:rPr lang="en-GB" dirty="0"/>
              <a:t>post-2027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9824FD-9BC5-18D5-A856-0565CC4FC3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06677-F46D-7215-E00A-B781B18CB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2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AC062B-D0B0-3188-D554-56CFB71E61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9890" y="1629285"/>
            <a:ext cx="7324220" cy="3009020"/>
          </a:xfrm>
        </p:spPr>
        <p:txBody>
          <a:bodyPr/>
          <a:lstStyle/>
          <a:p>
            <a:endParaRPr lang="en-GB" sz="1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B94291-2864-5BBA-94CB-AD3E2F6F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Territorial dimension UNDERLINED in reports…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D9B051-A7E2-3BC1-FDD4-BA94236B14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DE1D-3FD5-9410-8D95-ACA555580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C58178-7526-7EB7-AE6A-159FD28BD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77347"/>
              </p:ext>
            </p:extLst>
          </p:nvPr>
        </p:nvGraphicFramePr>
        <p:xfrm>
          <a:off x="712845" y="1214888"/>
          <a:ext cx="7835963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150">
                  <a:extLst>
                    <a:ext uri="{9D8B030D-6E8A-4147-A177-3AD203B41FA5}">
                      <a16:colId xmlns:a16="http://schemas.microsoft.com/office/drawing/2014/main" val="1299943701"/>
                    </a:ext>
                  </a:extLst>
                </a:gridCol>
                <a:gridCol w="5687813">
                  <a:extLst>
                    <a:ext uri="{9D8B030D-6E8A-4147-A177-3AD203B41FA5}">
                      <a16:colId xmlns:a16="http://schemas.microsoft.com/office/drawing/2014/main" val="241443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Opinion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02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Letta Report on the future of the single market (2024)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/>
                        <a:t>“To build a successful strategy, there is a need to </a:t>
                      </a:r>
                      <a:r>
                        <a:rPr lang="en-GB" sz="1400" b="1" i="0" dirty="0"/>
                        <a:t>rely on regional and local governments which have a deep knowledge of the specific strengths and weaknesses of their territory</a:t>
                      </a:r>
                      <a:r>
                        <a:rPr lang="en-GB" sz="1400" i="0" dirty="0"/>
                        <a:t>. Sub-national authorities are also well-placed to avoid coordination failures between different levels of government and engage with local private actors”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954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High-Level Group Report on the Future of Cohesion Policy (2024)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ITI, CLLD as </a:t>
                      </a:r>
                      <a:r>
                        <a:rPr lang="en-GB" sz="1400" dirty="0"/>
                        <a:t>‘</a:t>
                      </a:r>
                      <a:r>
                        <a:rPr lang="en-GB" sz="1400" b="1" dirty="0"/>
                        <a:t>pioneering place-based tools</a:t>
                      </a:r>
                      <a:r>
                        <a:rPr lang="en-GB" sz="1400" dirty="0"/>
                        <a:t>’ potential to build on this experience, using more sophisticated regional and territorial diagnosis to better target investments and to closely align interventions and investments with local conditions and European 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147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Warsaw declaration from European ministers in charge of Cohesion policy, territorial development and urban policy (2025)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Emphasises the need for the Commission and national governments to ensure that </a:t>
                      </a:r>
                      <a:r>
                        <a:rPr lang="en-GB" sz="1400" b="1" dirty="0"/>
                        <a:t>all EU and national policies consider the territorial dimension</a:t>
                      </a:r>
                      <a:r>
                        <a:rPr lang="en-GB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113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36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57D29-3D93-DFBB-4A62-0FBD001E8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676945-E54A-5893-472B-5AAFB2FFAF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9890" y="1629285"/>
            <a:ext cx="7324220" cy="3009020"/>
          </a:xfrm>
        </p:spPr>
        <p:txBody>
          <a:bodyPr/>
          <a:lstStyle/>
          <a:p>
            <a:endParaRPr lang="en-GB" sz="1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AFFB63-0041-206E-3EAF-DFB0B529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2" y="486888"/>
            <a:ext cx="7428754" cy="537786"/>
          </a:xfrm>
        </p:spPr>
        <p:txBody>
          <a:bodyPr/>
          <a:lstStyle/>
          <a:p>
            <a:r>
              <a:rPr lang="en-GB" sz="2800" dirty="0"/>
              <a:t>Some positive signs IN PROPOSALS….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786D79-39BD-9F11-5D37-C565BB9E25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0E3AE-2AA4-A428-43DC-A6CEF43D4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0CC0F3-E61D-6543-9B4D-7D7FDFFE389F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CB0AAA-AB85-F043-51D9-C7714B1A6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114119"/>
              </p:ext>
            </p:extLst>
          </p:nvPr>
        </p:nvGraphicFramePr>
        <p:xfrm>
          <a:off x="707019" y="1207268"/>
          <a:ext cx="7835963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150">
                  <a:extLst>
                    <a:ext uri="{9D8B030D-6E8A-4147-A177-3AD203B41FA5}">
                      <a16:colId xmlns:a16="http://schemas.microsoft.com/office/drawing/2014/main" val="1299943701"/>
                    </a:ext>
                  </a:extLst>
                </a:gridCol>
                <a:gridCol w="5687813">
                  <a:extLst>
                    <a:ext uri="{9D8B030D-6E8A-4147-A177-3AD203B41FA5}">
                      <a16:colId xmlns:a16="http://schemas.microsoft.com/office/drawing/2014/main" val="241443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Article in proposals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02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Partnership principle included (Art. 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/>
                        <a:t>Refers to partnership principle – inclusion of regional, local stakeholders in CP governance. But very vague - when and how? </a:t>
                      </a:r>
                    </a:p>
                    <a:p>
                      <a:endParaRPr lang="en-GB" sz="1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954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192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Inclusion of ITI, SUD and CLLD strategies (Art. 74)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ITI, CLLD strategies included as types of territorial and local cooperation initiatives that Member States, again no requirement - ‘may establish’.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147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TDM principles noted (Art.75, Art. 76)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15"/>
                        </a:spcBef>
                        <a:buNone/>
                      </a:pPr>
                      <a:r>
                        <a:rPr lang="en-GB" sz="1400" dirty="0"/>
                        <a:t>MAs can select </a:t>
                      </a:r>
                      <a:r>
                        <a:rPr lang="en-GB" sz="1400" b="1" dirty="0"/>
                        <a:t>integrated territorial and urban development strategies</a:t>
                      </a:r>
                      <a:r>
                        <a:rPr lang="en-GB" sz="1400" dirty="0"/>
                        <a:t> that: set out the </a:t>
                      </a:r>
                      <a:r>
                        <a:rPr lang="en-GB" sz="1400" b="1" dirty="0"/>
                        <a:t>geographical area </a:t>
                      </a:r>
                      <a:r>
                        <a:rPr lang="en-GB" sz="1400" dirty="0"/>
                        <a:t>and population </a:t>
                      </a:r>
                      <a:r>
                        <a:rPr lang="en-GB" sz="1400" kern="1200" dirty="0">
                          <a:solidFill>
                            <a:srgbClr val="0C192F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implemented under the responsibility of the relevant </a:t>
                      </a:r>
                      <a:r>
                        <a:rPr lang="en-GB" sz="1400" b="1" kern="1200" dirty="0">
                          <a:solidFill>
                            <a:srgbClr val="0C192F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territorial or urban authorities or bodies, which shall select, or be involved in selecting, the operations.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113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935006"/>
      </p:ext>
    </p:extLst>
  </p:cSld>
  <p:clrMapOvr>
    <a:masterClrMapping/>
  </p:clrMapOvr>
</p:sld>
</file>

<file path=ppt/theme/theme1.xml><?xml version="1.0" encoding="utf-8"?>
<a:theme xmlns:a="http://schemas.openxmlformats.org/drawingml/2006/main" name="Cohesify">
  <a:themeElements>
    <a:clrScheme name="EPRC">
      <a:dk1>
        <a:srgbClr val="0C192F"/>
      </a:dk1>
      <a:lt1>
        <a:sysClr val="window" lastClr="FFFFFF"/>
      </a:lt1>
      <a:dk2>
        <a:srgbClr val="363636"/>
      </a:dk2>
      <a:lt2>
        <a:srgbClr val="F0F0F0"/>
      </a:lt2>
      <a:accent1>
        <a:srgbClr val="54C0EC"/>
      </a:accent1>
      <a:accent2>
        <a:srgbClr val="F6D01E"/>
      </a:accent2>
      <a:accent3>
        <a:srgbClr val="4682E5"/>
      </a:accent3>
      <a:accent4>
        <a:srgbClr val="D15A2B"/>
      </a:accent4>
      <a:accent5>
        <a:srgbClr val="07747E"/>
      </a:accent5>
      <a:accent6>
        <a:srgbClr val="FF9833"/>
      </a:accent6>
      <a:hlink>
        <a:srgbClr val="ECF9FE"/>
      </a:hlink>
      <a:folHlink>
        <a:srgbClr val="FF9596"/>
      </a:folHlink>
    </a:clrScheme>
    <a:fontScheme name="EPRC 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PRC_2019" id="{B611256E-62DF-4AAF-AE22-677E2D5CB3BE}" vid="{6B9D4B89-993F-4C2C-A7A4-864EABEBEB0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EPRC_2019</Template>
  <TotalTime>0</TotalTime>
  <Words>1226</Words>
  <Application>Microsoft Office PowerPoint</Application>
  <PresentationFormat>On-screen Show (16:10)</PresentationFormat>
  <Paragraphs>111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Helvetica</vt:lpstr>
      <vt:lpstr>Myriad Pro</vt:lpstr>
      <vt:lpstr>Symbol</vt:lpstr>
      <vt:lpstr>Times New Roman</vt:lpstr>
      <vt:lpstr>Cohesify</vt:lpstr>
      <vt:lpstr>PowerPoint Presentation</vt:lpstr>
      <vt:lpstr>EPRC &amp; CP TERRITORIAL INSTRUMENTS</vt:lpstr>
      <vt:lpstr>Location of TDM strategies and associated funding – 2014-20</vt:lpstr>
      <vt:lpstr>Key principles of TDMs</vt:lpstr>
      <vt:lpstr>Overview: ADDED VALUE &amp; LIMITATIONS</vt:lpstr>
      <vt:lpstr>Civil society PARTICIPATION IN TDMS</vt:lpstr>
      <vt:lpstr>PowerPoint Presentation</vt:lpstr>
      <vt:lpstr>Territorial dimension UNDERLINED in reports…</vt:lpstr>
      <vt:lpstr>Some positive signs IN PROPOSALS….</vt:lpstr>
      <vt:lpstr>…but risks, uncertainties</vt:lpstr>
      <vt:lpstr>CONCLUSIONS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Kah</dc:creator>
  <cp:lastModifiedBy>Ciolek Elzbieta</cp:lastModifiedBy>
  <cp:revision>100</cp:revision>
  <dcterms:created xsi:type="dcterms:W3CDTF">2023-02-27T15:02:02Z</dcterms:created>
  <dcterms:modified xsi:type="dcterms:W3CDTF">2026-02-24T14:59:44Z</dcterms:modified>
</cp:coreProperties>
</file>