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5"/>
    <p:sldMasterId id="2147483657" r:id="rId6"/>
    <p:sldMasterId id="2147483665" r:id="rId7"/>
    <p:sldMasterId id="2147483701" r:id="rId8"/>
  </p:sldMasterIdLst>
  <p:notesMasterIdLst>
    <p:notesMasterId r:id="rId20"/>
  </p:notesMasterIdLst>
  <p:sldIdLst>
    <p:sldId id="283" r:id="rId9"/>
    <p:sldId id="334" r:id="rId10"/>
    <p:sldId id="332" r:id="rId11"/>
    <p:sldId id="336" r:id="rId12"/>
    <p:sldId id="324" r:id="rId13"/>
    <p:sldId id="327" r:id="rId14"/>
    <p:sldId id="328" r:id="rId15"/>
    <p:sldId id="329" r:id="rId16"/>
    <p:sldId id="330" r:id="rId17"/>
    <p:sldId id="331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BEC29-FAA8-1860-CE82-10E62F1362A6}" name="COMUNIAN, Cristina" initials="CC" userId="S::cristina.comunian@cedefop.europa.eu::bec44682-38a6-45b8-bc58-a6c632d59fdc" providerId="AD"/>
  <p188:author id="{7A17A8A1-7B91-65E0-D036-974C1E5951A3}" name="BARA, Evangelia" initials="BE" userId="S::Villy.Bara@cedefop.europa.eu::1cf47909-5b4d-4411-b277-9a73850a5f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E"/>
    <a:srgbClr val="85C6EC"/>
    <a:srgbClr val="0096D8"/>
    <a:srgbClr val="94C6EC"/>
    <a:srgbClr val="FFE000"/>
    <a:srgbClr val="ECCC00"/>
    <a:srgbClr val="09539D"/>
    <a:srgbClr val="375AB4"/>
    <a:srgbClr val="00337B"/>
    <a:srgbClr val="37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8" autoAdjust="0"/>
    <p:restoredTop sz="62972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outlineViewPr>
    <p:cViewPr>
      <p:scale>
        <a:sx n="33" d="100"/>
        <a:sy n="33" d="100"/>
      </p:scale>
      <p:origin x="0" y="-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KIS, George" userId="bb813f81-c433-40d9-8ac3-390cda6b00cd" providerId="ADAL" clId="{50F4D70E-6ED4-4847-92DD-29670068A2BD}"/>
    <pc:docChg chg="custSel modSld">
      <pc:chgData name="KOSTAKIS, George" userId="bb813f81-c433-40d9-8ac3-390cda6b00cd" providerId="ADAL" clId="{50F4D70E-6ED4-4847-92DD-29670068A2BD}" dt="2026-02-23T11:47:45.028" v="209" actId="20577"/>
      <pc:docMkLst>
        <pc:docMk/>
      </pc:docMkLst>
      <pc:sldChg chg="addSp delSp modSp mod modNotesTx">
        <pc:chgData name="KOSTAKIS, George" userId="bb813f81-c433-40d9-8ac3-390cda6b00cd" providerId="ADAL" clId="{50F4D70E-6ED4-4847-92DD-29670068A2BD}" dt="2026-02-23T11:47:45.028" v="209" actId="20577"/>
        <pc:sldMkLst>
          <pc:docMk/>
          <pc:sldMk cId="138216509" sldId="324"/>
        </pc:sldMkLst>
        <pc:spChg chg="mod">
          <ac:chgData name="KOSTAKIS, George" userId="bb813f81-c433-40d9-8ac3-390cda6b00cd" providerId="ADAL" clId="{50F4D70E-6ED4-4847-92DD-29670068A2BD}" dt="2026-02-23T10:48:31.564" v="9" actId="20577"/>
          <ac:spMkLst>
            <pc:docMk/>
            <pc:sldMk cId="138216509" sldId="324"/>
            <ac:spMk id="34" creationId="{EA68B527-6D91-349D-86F8-24604C1D0354}"/>
          </ac:spMkLst>
        </pc:spChg>
        <pc:spChg chg="mod">
          <ac:chgData name="KOSTAKIS, George" userId="bb813f81-c433-40d9-8ac3-390cda6b00cd" providerId="ADAL" clId="{50F4D70E-6ED4-4847-92DD-29670068A2BD}" dt="2026-02-23T10:57:29.351" v="117" actId="14100"/>
          <ac:spMkLst>
            <pc:docMk/>
            <pc:sldMk cId="138216509" sldId="324"/>
            <ac:spMk id="36" creationId="{6C9C880B-9995-0074-D676-3D7C5DF25002}"/>
          </ac:spMkLst>
        </pc:spChg>
        <pc:spChg chg="mod">
          <ac:chgData name="KOSTAKIS, George" userId="bb813f81-c433-40d9-8ac3-390cda6b00cd" providerId="ADAL" clId="{50F4D70E-6ED4-4847-92DD-29670068A2BD}" dt="2026-02-23T11:00:03.893" v="200" actId="20577"/>
          <ac:spMkLst>
            <pc:docMk/>
            <pc:sldMk cId="138216509" sldId="324"/>
            <ac:spMk id="37" creationId="{9D029092-FA93-E55B-7CD1-A6382FE4564F}"/>
          </ac:spMkLst>
        </pc:spChg>
        <pc:spChg chg="mod">
          <ac:chgData name="KOSTAKIS, George" userId="bb813f81-c433-40d9-8ac3-390cda6b00cd" providerId="ADAL" clId="{50F4D70E-6ED4-4847-92DD-29670068A2BD}" dt="2026-02-23T10:48:13.152" v="5" actId="1076"/>
          <ac:spMkLst>
            <pc:docMk/>
            <pc:sldMk cId="138216509" sldId="324"/>
            <ac:spMk id="65" creationId="{E990573D-E0A3-D4E8-544B-F3D7F6E08D9F}"/>
          </ac:spMkLst>
        </pc:spChg>
        <pc:picChg chg="add mod">
          <ac:chgData name="KOSTAKIS, George" userId="bb813f81-c433-40d9-8ac3-390cda6b00cd" providerId="ADAL" clId="{50F4D70E-6ED4-4847-92DD-29670068A2BD}" dt="2026-02-23T11:00:54.438" v="206" actId="14100"/>
          <ac:picMkLst>
            <pc:docMk/>
            <pc:sldMk cId="138216509" sldId="324"/>
            <ac:picMk id="4" creationId="{BDBE4A0E-D353-14B1-ED47-B5207EF7FC33}"/>
          </ac:picMkLst>
        </pc:picChg>
        <pc:picChg chg="del">
          <ac:chgData name="KOSTAKIS, George" userId="bb813f81-c433-40d9-8ac3-390cda6b00cd" providerId="ADAL" clId="{50F4D70E-6ED4-4847-92DD-29670068A2BD}" dt="2026-02-23T11:00:39.278" v="202" actId="478"/>
          <ac:picMkLst>
            <pc:docMk/>
            <pc:sldMk cId="138216509" sldId="324"/>
            <ac:picMk id="14" creationId="{C582A201-8091-E703-42BC-74745B600FBD}"/>
          </ac:picMkLst>
        </pc:picChg>
        <pc:picChg chg="mod">
          <ac:chgData name="KOSTAKIS, George" userId="bb813f81-c433-40d9-8ac3-390cda6b00cd" providerId="ADAL" clId="{50F4D70E-6ED4-4847-92DD-29670068A2BD}" dt="2026-02-23T10:48:01.413" v="3" actId="1076"/>
          <ac:picMkLst>
            <pc:docMk/>
            <pc:sldMk cId="138216509" sldId="324"/>
            <ac:picMk id="22" creationId="{00A9206D-DFD8-94B7-0637-74587DC3649A}"/>
          </ac:picMkLst>
        </pc:picChg>
        <pc:picChg chg="mod">
          <ac:chgData name="KOSTAKIS, George" userId="bb813f81-c433-40d9-8ac3-390cda6b00cd" providerId="ADAL" clId="{50F4D70E-6ED4-4847-92DD-29670068A2BD}" dt="2026-02-23T10:48:05.156" v="4" actId="1076"/>
          <ac:picMkLst>
            <pc:docMk/>
            <pc:sldMk cId="138216509" sldId="324"/>
            <ac:picMk id="26" creationId="{5B4D1A58-928E-8422-E0AE-2660DEFEEF90}"/>
          </ac:picMkLst>
        </pc:picChg>
      </pc:sldChg>
      <pc:sldChg chg="modNotesTx">
        <pc:chgData name="KOSTAKIS, George" userId="bb813f81-c433-40d9-8ac3-390cda6b00cd" providerId="ADAL" clId="{50F4D70E-6ED4-4847-92DD-29670068A2BD}" dt="2026-02-23T11:47:34.663" v="208" actId="20577"/>
        <pc:sldMkLst>
          <pc:docMk/>
          <pc:sldMk cId="2622342952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1FB0-47FA-6642-80D7-89C8B85B2DE6}" type="datetimeFigureOut">
              <a:rPr lang="en-GR" smtClean="0"/>
              <a:t>02/23/2026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1C16-92DB-EE4A-8C2C-848A7B9AEBB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303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538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021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FEDF-B63A-D391-4409-6CB1E42F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8D95C-ADC3-907A-1DD0-982948094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44A0B-D3CB-8030-6799-1CFEFE1C7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9421D-A7F7-F948-CF8A-9A4F9401D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898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7526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D0F45-1A93-CAA0-AC12-CADC72DA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2EF9D-77D9-738E-FFC4-7963B6C8B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6AEF3-FE44-79B1-C0FA-D50F2ABC9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C5C66-4A96-7F02-5CFE-DD566D3E3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56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183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471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0532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026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054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0D3127-EF9C-FB51-4CEB-99CC0A840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B05586-FA51-8671-B188-98A43F7DC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394683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2000" y="396000"/>
            <a:ext cx="11129129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none" baseline="0">
                <a:solidFill>
                  <a:srgbClr val="009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07615"/>
            <a:ext cx="11129129" cy="3484145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Clr>
                <a:srgbClr val="0093D6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88000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 indent="-288000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text styles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28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C3CAB-A14D-2E4B-B5B7-4D4E50791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07615"/>
            <a:ext cx="11129129" cy="3484145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Clr>
                <a:srgbClr val="0093D6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88000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 indent="-288000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956BF-D99E-D231-D1BA-EA950ABF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11129128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none" baseline="0">
                <a:solidFill>
                  <a:srgbClr val="009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1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C43B8-620F-DB57-6155-D81300FD9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73552" y="-4180"/>
            <a:ext cx="8418448" cy="63142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34C6EE-5C68-DB1E-4E6C-E358CA86246F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EBF1D-683F-94D1-1E3D-15E0D0C49F16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F4FC111-98F1-494A-64C2-D91FAFB8F2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5FDAC5-638B-CEF6-1117-6A388CD89C38}"/>
              </a:ext>
            </a:extLst>
          </p:cNvPr>
          <p:cNvSpPr/>
          <p:nvPr userDrawn="1"/>
        </p:nvSpPr>
        <p:spPr>
          <a:xfrm>
            <a:off x="11000232" y="-3474"/>
            <a:ext cx="1191768" cy="6314221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2FEA5ED-0B6F-C1A5-0BCD-384A88D7C08B}"/>
              </a:ext>
            </a:extLst>
          </p:cNvPr>
          <p:cNvSpPr/>
          <p:nvPr userDrawn="1"/>
        </p:nvSpPr>
        <p:spPr>
          <a:xfrm>
            <a:off x="9753600" y="-10620"/>
            <a:ext cx="2438400" cy="6320661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581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447596" y="6517828"/>
            <a:ext cx="8832985" cy="64027"/>
            <a:chOff x="1835696" y="4888371"/>
            <a:chExt cx="6624739" cy="48020"/>
          </a:xfrm>
        </p:grpSpPr>
        <p:sp>
          <p:nvSpPr>
            <p:cNvPr id="95" name="Rectangle 94"/>
            <p:cNvSpPr/>
            <p:nvPr/>
          </p:nvSpPr>
          <p:spPr>
            <a:xfrm>
              <a:off x="1835696" y="4888371"/>
              <a:ext cx="6624739" cy="47027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96" name="Group 95"/>
            <p:cNvGrpSpPr/>
            <p:nvPr userDrawn="1"/>
          </p:nvGrpSpPr>
          <p:grpSpPr>
            <a:xfrm>
              <a:off x="2827572" y="4888371"/>
              <a:ext cx="5173941" cy="48020"/>
              <a:chOff x="896786" y="6751484"/>
              <a:chExt cx="7586765" cy="130813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</p:grpSp>
      <p:sp>
        <p:nvSpPr>
          <p:cNvPr id="105" name="Title 1"/>
          <p:cNvSpPr txBox="1">
            <a:spLocks/>
          </p:cNvSpPr>
          <p:nvPr userDrawn="1"/>
        </p:nvSpPr>
        <p:spPr>
          <a:xfrm>
            <a:off x="609600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109" name="Title 1"/>
          <p:cNvSpPr txBox="1">
            <a:spLocks/>
          </p:cNvSpPr>
          <p:nvPr userDrawn="1"/>
        </p:nvSpPr>
        <p:spPr>
          <a:xfrm>
            <a:off x="3613631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 userDrawn="1"/>
        </p:nvSpPr>
        <p:spPr>
          <a:xfrm>
            <a:off x="623396" y="1155555"/>
            <a:ext cx="11129129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A5D24-71AA-EFB2-D9E8-BCFB71AA8B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1" y="6428384"/>
            <a:ext cx="1621084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 userDrawn="1"/>
        </p:nvSpPr>
        <p:spPr>
          <a:xfrm>
            <a:off x="609600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109" name="Title 1"/>
          <p:cNvSpPr txBox="1">
            <a:spLocks/>
          </p:cNvSpPr>
          <p:nvPr userDrawn="1"/>
        </p:nvSpPr>
        <p:spPr>
          <a:xfrm>
            <a:off x="3613631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 userDrawn="1"/>
        </p:nvSpPr>
        <p:spPr>
          <a:xfrm>
            <a:off x="623396" y="1155555"/>
            <a:ext cx="11129129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0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 userDrawn="1"/>
        </p:nvSpPr>
        <p:spPr>
          <a:xfrm>
            <a:off x="815414" y="3485054"/>
            <a:ext cx="4800533" cy="470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600" b="0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815414" y="4082209"/>
            <a:ext cx="4045789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</a:t>
            </a:r>
            <a:endParaRPr lang="en-GB" sz="24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/>
          <p:cNvSpPr txBox="1">
            <a:spLocks/>
          </p:cNvSpPr>
          <p:nvPr userDrawn="1"/>
        </p:nvSpPr>
        <p:spPr>
          <a:xfrm>
            <a:off x="815414" y="2177450"/>
            <a:ext cx="4800533" cy="1056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800" b="1" baseline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800" b="1" dirty="0">
              <a:solidFill>
                <a:srgbClr val="0093D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3973BE-8C2C-0240-A7B6-51C73BF46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14" y="4593549"/>
            <a:ext cx="3213327" cy="642305"/>
          </a:xfrm>
          <a:prstGeom prst="rect">
            <a:avLst/>
          </a:prstGeom>
        </p:spPr>
      </p:pic>
      <p:pic>
        <p:nvPicPr>
          <p:cNvPr id="3" name="Picture 2" descr="A logo with black text&#10;&#10;Description automatically generated">
            <a:extLst>
              <a:ext uri="{FF2B5EF4-FFF2-40B4-BE49-F238E27FC236}">
                <a16:creationId xmlns:a16="http://schemas.microsoft.com/office/drawing/2014/main" id="{92C9B48B-2DD6-7A86-AD2B-720CA5611A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53" y="5722443"/>
            <a:ext cx="4867835" cy="814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00C148-5033-4913-0E68-D0AC007F2F6E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5D0F4-2129-0C2E-78A0-6887C876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55" y="2140527"/>
            <a:ext cx="6230587" cy="1895138"/>
          </a:xfrm>
        </p:spPr>
        <p:txBody>
          <a:bodyPr/>
          <a:lstStyle/>
          <a:p>
            <a:r>
              <a:rPr lang="en-GB" b="0" dirty="0"/>
              <a:t>Making VET qualifications transparent and recognised across Europe</a:t>
            </a:r>
            <a:endParaRPr lang="en-G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4F01FB-F2E4-F96A-1679-DDC0C62EE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sz="1400" b="1" dirty="0"/>
              <a:t>Fair Labour Mobility Package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February 2026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3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5E4C27-FAFD-D5B7-0FB6-523DDD0FD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4" y="6329275"/>
            <a:ext cx="680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George Kostakis,</a:t>
            </a:r>
            <a:r>
              <a:rPr lang="en-GB" dirty="0"/>
              <a:t> Department for VET and Qualifications,</a:t>
            </a:r>
            <a:r>
              <a:rPr lang="en-GR" dirty="0"/>
              <a:t> Coordinator, Cedefop</a:t>
            </a:r>
          </a:p>
        </p:txBody>
      </p:sp>
    </p:spTree>
    <p:extLst>
      <p:ext uri="{BB962C8B-B14F-4D97-AF65-F5344CB8AC3E}">
        <p14:creationId xmlns:p14="http://schemas.microsoft.com/office/powerpoint/2010/main" val="185822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A64C-711A-E83C-F19E-2D6EA3C1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A9039-304A-3309-DB0F-2B451E78EEC7}"/>
              </a:ext>
            </a:extLst>
          </p:cNvPr>
          <p:cNvSpPr/>
          <p:nvPr/>
        </p:nvSpPr>
        <p:spPr>
          <a:xfrm>
            <a:off x="578300" y="1694585"/>
            <a:ext cx="11613700" cy="156123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337B"/>
              </a:gs>
              <a:gs pos="74000">
                <a:srgbClr val="0092D5">
                  <a:alpha val="92019"/>
                </a:srgbClr>
              </a:gs>
              <a:gs pos="28000">
                <a:srgbClr val="006CB1"/>
              </a:gs>
              <a:gs pos="55000">
                <a:srgbClr val="0092D5">
                  <a:alpha val="88251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76FF3B-7464-0150-D254-C37F5162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0096D8"/>
                </a:solidFill>
                <a:latin typeface="Arial"/>
                <a:cs typeface="Arial"/>
              </a:rPr>
              <a:t>Taking work 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further</a:t>
            </a:r>
            <a:r>
              <a:rPr lang="en-GB" sz="3600" dirty="0">
                <a:solidFill>
                  <a:srgbClr val="0096D8"/>
                </a:solidFill>
                <a:latin typeface="Arial"/>
                <a:cs typeface="Arial"/>
              </a:rPr>
              <a:t>  </a:t>
            </a:r>
            <a:endParaRPr lang="en-GR" sz="3600" dirty="0">
              <a:solidFill>
                <a:srgbClr val="0096D8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D2602-DCDD-C283-5413-5CA8B3CD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73" y="1904550"/>
            <a:ext cx="11105699" cy="1141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solidFill>
                  <a:schemeClr val="bg1"/>
                </a:solidFill>
              </a:rPr>
              <a:t>Forthcoming study:  </a:t>
            </a:r>
            <a:br>
              <a:rPr lang="en-GB" sz="21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From comparison to recognition - Developing a methodology </a:t>
            </a:r>
            <a:br>
              <a:rPr lang="en-GB" sz="22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for the recognition of VET qualifications across Europe</a:t>
            </a:r>
            <a:endParaRPr lang="en-GR" b="1" dirty="0">
              <a:solidFill>
                <a:srgbClr val="0096D8"/>
              </a:solidFill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78DEAD6-F35F-6214-6E9F-6D6397B7870E}"/>
              </a:ext>
            </a:extLst>
          </p:cNvPr>
          <p:cNvSpPr txBox="1">
            <a:spLocks/>
          </p:cNvSpPr>
          <p:nvPr/>
        </p:nvSpPr>
        <p:spPr>
          <a:xfrm>
            <a:off x="1703879" y="3465784"/>
            <a:ext cx="4549609" cy="2307510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rgbClr val="00478E"/>
                </a:solidFill>
              </a:rPr>
              <a:t>map and analyse </a:t>
            </a:r>
            <a:br>
              <a:rPr lang="en-GB" sz="2000" b="1" dirty="0">
                <a:solidFill>
                  <a:srgbClr val="00478E"/>
                </a:solidFill>
              </a:rPr>
            </a:br>
            <a:r>
              <a:rPr lang="en-GB" sz="2000" dirty="0">
                <a:solidFill>
                  <a:srgbClr val="00478E"/>
                </a:solidFill>
              </a:rPr>
              <a:t>national policies and practices related to the comparison and recognition of VET qualifications and skills, with a particular focus on </a:t>
            </a:r>
            <a:r>
              <a:rPr lang="en-GB" sz="2000" b="1" dirty="0">
                <a:solidFill>
                  <a:srgbClr val="00478E"/>
                </a:solidFill>
              </a:rPr>
              <a:t>access to employment and pathways to further learning</a:t>
            </a:r>
            <a:r>
              <a:rPr lang="en-GB" sz="2000" dirty="0">
                <a:solidFill>
                  <a:srgbClr val="00478E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6C27B-8FD7-532F-B601-5F351243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BB54B9D-F010-651B-A558-4CA8635CB5B7}"/>
              </a:ext>
            </a:extLst>
          </p:cNvPr>
          <p:cNvSpPr txBox="1">
            <a:spLocks/>
          </p:cNvSpPr>
          <p:nvPr/>
        </p:nvSpPr>
        <p:spPr>
          <a:xfrm>
            <a:off x="7853924" y="3429000"/>
            <a:ext cx="3791577" cy="3036728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rgbClr val="0096D8"/>
                </a:solidFill>
              </a:rPr>
              <a:t>develop </a:t>
            </a:r>
            <a:br>
              <a:rPr lang="en-GB" sz="2000" b="1" dirty="0">
                <a:solidFill>
                  <a:srgbClr val="0096D8"/>
                </a:solidFill>
              </a:rPr>
            </a:br>
            <a:r>
              <a:rPr lang="en-GB" sz="2000" dirty="0">
                <a:solidFill>
                  <a:srgbClr val="0096D8"/>
                </a:solidFill>
              </a:rPr>
              <a:t>a user-oriented </a:t>
            </a:r>
            <a:r>
              <a:rPr lang="en-GB" sz="2000" b="1" dirty="0">
                <a:solidFill>
                  <a:srgbClr val="0096D8"/>
                </a:solidFill>
              </a:rPr>
              <a:t>methodology </a:t>
            </a:r>
            <a:r>
              <a:rPr lang="en-GB" sz="2000" dirty="0">
                <a:solidFill>
                  <a:srgbClr val="0096D8"/>
                </a:solidFill>
              </a:rPr>
              <a:t>to support the recognition of </a:t>
            </a:r>
            <a:r>
              <a:rPr lang="en-GB" sz="2000" b="1" dirty="0">
                <a:solidFill>
                  <a:srgbClr val="0096D8"/>
                </a:solidFill>
              </a:rPr>
              <a:t>foreign VET qualifications across the EU</a:t>
            </a:r>
            <a:r>
              <a:rPr lang="en-GB" sz="2000" dirty="0">
                <a:solidFill>
                  <a:srgbClr val="0096D8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pic>
        <p:nvPicPr>
          <p:cNvPr id="11" name="Graphic 10" descr="Research with solid fill">
            <a:extLst>
              <a:ext uri="{FF2B5EF4-FFF2-40B4-BE49-F238E27FC236}">
                <a16:creationId xmlns:a16="http://schemas.microsoft.com/office/drawing/2014/main" id="{DB9E132B-6A69-EA22-83A5-DE277915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299" y="3465784"/>
            <a:ext cx="1218969" cy="1218969"/>
          </a:xfrm>
          <a:prstGeom prst="rect">
            <a:avLst/>
          </a:prstGeom>
        </p:spPr>
      </p:pic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7CFFF05C-0E94-ECE5-32F6-3D35976E6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4956" y="3465785"/>
            <a:ext cx="1218968" cy="12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516C7DE-41A5-F4B7-465D-19711F70BAF5}"/>
              </a:ext>
            </a:extLst>
          </p:cNvPr>
          <p:cNvSpPr txBox="1">
            <a:spLocks/>
          </p:cNvSpPr>
          <p:nvPr/>
        </p:nvSpPr>
        <p:spPr>
          <a:xfrm>
            <a:off x="815414" y="6428225"/>
            <a:ext cx="517581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" b="1" dirty="0">
                <a:solidFill>
                  <a:srgbClr val="222222"/>
                </a:solidFill>
                <a:cs typeface="Arial"/>
              </a:rPr>
              <a:t>Images licence: </a:t>
            </a:r>
            <a:r>
              <a:rPr lang="en-GB" sz="800" dirty="0" err="1">
                <a:solidFill>
                  <a:srgbClr val="222222"/>
                </a:solidFill>
                <a:cs typeface="Arial"/>
              </a:rPr>
              <a:t>stock.adobe.com</a:t>
            </a:r>
            <a:r>
              <a:rPr lang="en-GB" sz="800" dirty="0">
                <a:solidFill>
                  <a:srgbClr val="222222"/>
                </a:solidFill>
                <a:cs typeface="Arial"/>
              </a:rPr>
              <a:t>, slide 2 </a:t>
            </a:r>
            <a:r>
              <a:rPr lang="en-GB" sz="800" dirty="0" err="1">
                <a:solidFill>
                  <a:srgbClr val="222222"/>
                </a:solidFill>
                <a:cs typeface="Arial"/>
              </a:rPr>
              <a:t>stock.adobe.com</a:t>
            </a:r>
            <a:r>
              <a:rPr lang="en-GB" sz="800" dirty="0">
                <a:solidFill>
                  <a:srgbClr val="222222"/>
                </a:solidFill>
                <a:cs typeface="Arial"/>
              </a:rPr>
              <a:t> and Cedefop</a:t>
            </a:r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3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0FFA1-D15C-EF10-290D-902A4D31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02D49F0-3552-BF2B-D366-A8284356C140}"/>
              </a:ext>
            </a:extLst>
          </p:cNvPr>
          <p:cNvSpPr/>
          <p:nvPr/>
        </p:nvSpPr>
        <p:spPr>
          <a:xfrm>
            <a:off x="1" y="4313693"/>
            <a:ext cx="12192000" cy="156123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337B"/>
              </a:gs>
              <a:gs pos="74000">
                <a:srgbClr val="0092D5">
                  <a:alpha val="92019"/>
                </a:srgbClr>
              </a:gs>
              <a:gs pos="28000">
                <a:srgbClr val="006CB1"/>
              </a:gs>
              <a:gs pos="55000">
                <a:srgbClr val="0092D5">
                  <a:alpha val="88251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20" name="Picture 19" descr="A person and person wearing hard hats and looking at a tablet&#10;&#10;AI-generated content may be incorrect.">
            <a:extLst>
              <a:ext uri="{FF2B5EF4-FFF2-40B4-BE49-F238E27FC236}">
                <a16:creationId xmlns:a16="http://schemas.microsoft.com/office/drawing/2014/main" id="{F0F36C77-E0D3-ECB5-35D8-633BC3C93E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818" y="1969703"/>
            <a:ext cx="3369028" cy="224919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7C61956-B1B3-1978-F753-C86539C4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4756017" cy="1028131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we are</a:t>
            </a:r>
            <a:br>
              <a:rPr lang="en-GR" sz="3600" dirty="0">
                <a:solidFill>
                  <a:srgbClr val="0092D5"/>
                </a:solidFill>
              </a:rPr>
            </a:br>
            <a:r>
              <a:rPr lang="en-GR" sz="3600" dirty="0">
                <a:solidFill>
                  <a:srgbClr val="0092D5"/>
                </a:solidFill>
              </a:rPr>
              <a:t>what we do</a:t>
            </a:r>
          </a:p>
        </p:txBody>
      </p:sp>
      <p:pic>
        <p:nvPicPr>
          <p:cNvPr id="13" name="Picture 12" descr="A map of europe with yellow stars&#10;&#10;AI-generated content may be incorrect.">
            <a:extLst>
              <a:ext uri="{FF2B5EF4-FFF2-40B4-BE49-F238E27FC236}">
                <a16:creationId xmlns:a16="http://schemas.microsoft.com/office/drawing/2014/main" id="{5B6A20DB-1E96-1AF9-D4FE-A303547F31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69703"/>
            <a:ext cx="3055818" cy="2249196"/>
          </a:xfrm>
          <a:prstGeom prst="rect">
            <a:avLst/>
          </a:prstGeom>
        </p:spPr>
      </p:pic>
      <p:pic>
        <p:nvPicPr>
          <p:cNvPr id="18" name="Picture 17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BFFCFBB8-57DD-8B0A-3AE7-B64192650B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9251" y="1827136"/>
            <a:ext cx="3925849" cy="2389002"/>
          </a:xfrm>
          <a:prstGeom prst="rect">
            <a:avLst/>
          </a:prstGeom>
        </p:spPr>
      </p:pic>
      <p:pic>
        <p:nvPicPr>
          <p:cNvPr id="11" name="Picture 10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C19884F2-EBF5-1D97-1F56-94D37AD28B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9943" y="1858120"/>
            <a:ext cx="2852057" cy="23594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C6212F-5290-C303-7DC4-C3F6022D1554}"/>
              </a:ext>
            </a:extLst>
          </p:cNvPr>
          <p:cNvSpPr/>
          <p:nvPr/>
        </p:nvSpPr>
        <p:spPr>
          <a:xfrm>
            <a:off x="6431255" y="4313693"/>
            <a:ext cx="2760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75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in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 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 Berlin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founded upon the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initiative of the EESC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95A202-2B56-E18B-4111-19765573F571}"/>
              </a:ext>
            </a:extLst>
          </p:cNvPr>
          <p:cNvSpPr/>
          <p:nvPr/>
        </p:nvSpPr>
        <p:spPr>
          <a:xfrm>
            <a:off x="431999" y="4313693"/>
            <a:ext cx="2147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lnSpc>
                <a:spcPts val="2400"/>
              </a:lnSpc>
              <a:spcAft>
                <a:spcPts val="675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one of the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first ‘decentralised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’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 agencies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1E2EC2-8A5D-5C2D-5DC6-EF952798560D}"/>
              </a:ext>
            </a:extLst>
          </p:cNvPr>
          <p:cNvSpPr/>
          <p:nvPr/>
        </p:nvSpPr>
        <p:spPr>
          <a:xfrm>
            <a:off x="3140342" y="4313693"/>
            <a:ext cx="3142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specialising in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vocational education and training (VET), skills and qualifications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7D745-306C-548B-029D-38B339056E5C}"/>
              </a:ext>
            </a:extLst>
          </p:cNvPr>
          <p:cNvSpPr txBox="1"/>
          <p:nvPr/>
        </p:nvSpPr>
        <p:spPr>
          <a:xfrm>
            <a:off x="9427528" y="4313693"/>
            <a:ext cx="2764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moved to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Thessaloniki </a:t>
            </a:r>
          </a:p>
          <a:p>
            <a:pPr>
              <a:lnSpc>
                <a:spcPts val="2400"/>
              </a:lnSpc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1995</a:t>
            </a:r>
          </a:p>
          <a:p>
            <a:pPr algn="l">
              <a:lnSpc>
                <a:spcPts val="2400"/>
              </a:lnSpc>
            </a:pPr>
            <a:endParaRPr lang="en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13D04-7009-15CA-8E5A-EF39FB996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4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4300C-BFE5-52AA-259C-08C0696AF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6211625-7784-7C7E-4569-ECE09F2AE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F5854-C52C-6792-6AF9-9070B0D357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5789" y="0"/>
            <a:ext cx="12227789" cy="6858000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  <a:alpha val="63000"/>
                </a:srgbClr>
              </a:gs>
              <a:gs pos="97000">
                <a:srgbClr val="0092D5">
                  <a:alpha val="93000"/>
                </a:srgbClr>
              </a:gs>
              <a:gs pos="74000">
                <a:srgbClr val="0092D5">
                  <a:alpha val="35755"/>
                </a:srgbClr>
              </a:gs>
              <a:gs pos="28000">
                <a:srgbClr val="006CB1">
                  <a:alpha val="79000"/>
                </a:srgbClr>
              </a:gs>
              <a:gs pos="55000">
                <a:srgbClr val="0092D5">
                  <a:alpha val="4353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rgbClr val="09539D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819651-BD49-BF04-9792-0D1046A0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156" y="1774223"/>
            <a:ext cx="2821154" cy="1204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Europe faces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labour and skills shortages</a:t>
            </a:r>
            <a:endParaRPr lang="en-GR" sz="2200" b="1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6278FF-E921-4CBC-D57A-A703F0C1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Why recognition matters</a:t>
            </a:r>
            <a:endParaRPr lang="en-GR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3764CA1-782B-10BB-64C5-B9F1729459B3}"/>
              </a:ext>
            </a:extLst>
          </p:cNvPr>
          <p:cNvSpPr txBox="1">
            <a:spLocks/>
          </p:cNvSpPr>
          <p:nvPr/>
        </p:nvSpPr>
        <p:spPr>
          <a:xfrm>
            <a:off x="5003306" y="1774223"/>
            <a:ext cx="2821154" cy="928933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200" b="1" dirty="0">
                <a:solidFill>
                  <a:schemeClr val="bg1"/>
                </a:solidFill>
              </a:rPr>
              <a:t>Builds trust </a:t>
            </a:r>
          </a:p>
          <a:p>
            <a:pPr marL="0" indent="0">
              <a:buFont typeface="Wingdings" pitchFamily="2" charset="2"/>
              <a:buNone/>
            </a:pPr>
            <a:r>
              <a:rPr lang="en-GB" sz="2200" dirty="0">
                <a:solidFill>
                  <a:schemeClr val="bg1"/>
                </a:solidFill>
              </a:rPr>
              <a:t>between countries</a:t>
            </a:r>
          </a:p>
          <a:p>
            <a:pPr marL="0" indent="0">
              <a:buFont typeface="Wingdings" pitchFamily="2" charset="2"/>
              <a:buNone/>
            </a:pPr>
            <a:endParaRPr lang="en-GR" sz="2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ED3D8C2-1B5B-8B49-620F-65924CC60503}"/>
              </a:ext>
            </a:extLst>
          </p:cNvPr>
          <p:cNvSpPr txBox="1">
            <a:spLocks/>
          </p:cNvSpPr>
          <p:nvPr/>
        </p:nvSpPr>
        <p:spPr>
          <a:xfrm>
            <a:off x="1251156" y="3282408"/>
            <a:ext cx="2469462" cy="1122837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Supports </a:t>
            </a:r>
            <a:r>
              <a:rPr lang="en-GB" sz="2200" b="1" dirty="0">
                <a:solidFill>
                  <a:schemeClr val="bg1"/>
                </a:solidFill>
              </a:rPr>
              <a:t>labour mobility </a:t>
            </a:r>
            <a:r>
              <a:rPr lang="en-GB" sz="2200" dirty="0">
                <a:solidFill>
                  <a:schemeClr val="bg1"/>
                </a:solidFill>
              </a:rPr>
              <a:t>and the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single market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FB223A0-4754-7BFB-18AB-B291FEBF8557}"/>
              </a:ext>
            </a:extLst>
          </p:cNvPr>
          <p:cNvSpPr txBox="1">
            <a:spLocks/>
          </p:cNvSpPr>
          <p:nvPr/>
        </p:nvSpPr>
        <p:spPr>
          <a:xfrm>
            <a:off x="8863069" y="1774223"/>
            <a:ext cx="2821154" cy="1136175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Helps people use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their qualifications across borders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3048415-2395-DF76-A86F-29667AB5372F}"/>
              </a:ext>
            </a:extLst>
          </p:cNvPr>
          <p:cNvSpPr txBox="1">
            <a:spLocks/>
          </p:cNvSpPr>
          <p:nvPr/>
        </p:nvSpPr>
        <p:spPr>
          <a:xfrm>
            <a:off x="8863069" y="3282408"/>
            <a:ext cx="2600993" cy="1136175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Recognition helps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access jobs and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further learning</a:t>
            </a:r>
          </a:p>
        </p:txBody>
      </p:sp>
      <p:pic>
        <p:nvPicPr>
          <p:cNvPr id="41" name="Graphic 40" descr="Bullseye with solid fill">
            <a:extLst>
              <a:ext uri="{FF2B5EF4-FFF2-40B4-BE49-F238E27FC236}">
                <a16:creationId xmlns:a16="http://schemas.microsoft.com/office/drawing/2014/main" id="{AC36BB65-1FBE-31A0-EB78-96FB8294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927" y="1785862"/>
            <a:ext cx="669685" cy="669685"/>
          </a:xfrm>
          <a:prstGeom prst="rect">
            <a:avLst/>
          </a:prstGeom>
        </p:spPr>
      </p:pic>
      <p:pic>
        <p:nvPicPr>
          <p:cNvPr id="42" name="Graphic 41" descr="Bullseye with solid fill">
            <a:extLst>
              <a:ext uri="{FF2B5EF4-FFF2-40B4-BE49-F238E27FC236}">
                <a16:creationId xmlns:a16="http://schemas.microsoft.com/office/drawing/2014/main" id="{EE8CD419-3676-E55B-963B-6EAD60EE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4790" y="1785862"/>
            <a:ext cx="669685" cy="669685"/>
          </a:xfrm>
          <a:prstGeom prst="rect">
            <a:avLst/>
          </a:prstGeom>
        </p:spPr>
      </p:pic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5DDE7742-5443-026F-CE8C-225BB1760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927" y="3253154"/>
            <a:ext cx="669685" cy="669685"/>
          </a:xfrm>
          <a:prstGeom prst="rect">
            <a:avLst/>
          </a:prstGeom>
        </p:spPr>
      </p:pic>
      <p:pic>
        <p:nvPicPr>
          <p:cNvPr id="46" name="Graphic 45" descr="Bullseye with solid fill">
            <a:extLst>
              <a:ext uri="{FF2B5EF4-FFF2-40B4-BE49-F238E27FC236}">
                <a16:creationId xmlns:a16="http://schemas.microsoft.com/office/drawing/2014/main" id="{BCD5BE32-96E6-9CE7-9447-4745BCCC6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289" y="3253154"/>
            <a:ext cx="669685" cy="669685"/>
          </a:xfrm>
          <a:prstGeom prst="rect">
            <a:avLst/>
          </a:prstGeom>
        </p:spPr>
      </p:pic>
      <p:pic>
        <p:nvPicPr>
          <p:cNvPr id="48" name="Graphic 47" descr="Bullseye with solid fill">
            <a:extLst>
              <a:ext uri="{FF2B5EF4-FFF2-40B4-BE49-F238E27FC236}">
                <a16:creationId xmlns:a16="http://schemas.microsoft.com/office/drawing/2014/main" id="{FF03AFAB-F98F-8E5A-87C1-44084ED4A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289" y="1785862"/>
            <a:ext cx="669685" cy="6696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A5340C-8FB6-CB52-6C3D-C9A9BDBC1651}"/>
              </a:ext>
            </a:extLst>
          </p:cNvPr>
          <p:cNvGrpSpPr/>
          <p:nvPr/>
        </p:nvGrpSpPr>
        <p:grpSpPr>
          <a:xfrm>
            <a:off x="10323379" y="5842227"/>
            <a:ext cx="1868621" cy="365125"/>
            <a:chOff x="10323379" y="5842227"/>
            <a:chExt cx="1868621" cy="36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E49C5F-69EA-EB06-CBB8-E7D432F64242}"/>
                </a:ext>
              </a:extLst>
            </p:cNvPr>
            <p:cNvSpPr/>
            <p:nvPr/>
          </p:nvSpPr>
          <p:spPr>
            <a:xfrm>
              <a:off x="10323379" y="5842227"/>
              <a:ext cx="1868621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06CAF98-00F6-CC6B-6CEB-5B2FE2DB1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0944" y="5925121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753A07E-2F8D-BAD9-11E5-E5D4A4F0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1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2A0FD-86B6-AA39-9979-86B99763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26EACE-A559-A723-05A2-52566226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0096D8"/>
                </a:solidFill>
              </a:rPr>
              <a:t>Why focus 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VET</a:t>
            </a:r>
            <a:endParaRPr lang="en-GR" sz="3600" dirty="0">
              <a:solidFill>
                <a:srgbClr val="0096D8"/>
              </a:solidFill>
            </a:endParaRPr>
          </a:p>
        </p:txBody>
      </p:sp>
      <p:pic>
        <p:nvPicPr>
          <p:cNvPr id="41" name="Graphic 40" descr="Bullseye with solid fill">
            <a:extLst>
              <a:ext uri="{FF2B5EF4-FFF2-40B4-BE49-F238E27FC236}">
                <a16:creationId xmlns:a16="http://schemas.microsoft.com/office/drawing/2014/main" id="{CB0786F3-1F64-4E7F-0E26-639A220C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100" y="1663902"/>
            <a:ext cx="669685" cy="669685"/>
          </a:xfrm>
          <a:prstGeom prst="rect">
            <a:avLst/>
          </a:prstGeom>
        </p:spPr>
      </p:pic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79104E9B-2239-637F-8CA3-10F0D4D79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400" y="4446609"/>
            <a:ext cx="669685" cy="669685"/>
          </a:xfrm>
          <a:prstGeom prst="rect">
            <a:avLst/>
          </a:prstGeom>
        </p:spPr>
      </p:pic>
      <p:pic>
        <p:nvPicPr>
          <p:cNvPr id="46" name="Graphic 45" descr="Bullseye with solid fill">
            <a:extLst>
              <a:ext uri="{FF2B5EF4-FFF2-40B4-BE49-F238E27FC236}">
                <a16:creationId xmlns:a16="http://schemas.microsoft.com/office/drawing/2014/main" id="{07EFED77-36CA-4D2C-8A3E-AAECA25BC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652" y="3740451"/>
            <a:ext cx="669685" cy="669685"/>
          </a:xfrm>
          <a:prstGeom prst="rect">
            <a:avLst/>
          </a:prstGeom>
        </p:spPr>
      </p:pic>
      <p:pic>
        <p:nvPicPr>
          <p:cNvPr id="48" name="Graphic 47" descr="Bullseye with solid fill">
            <a:extLst>
              <a:ext uri="{FF2B5EF4-FFF2-40B4-BE49-F238E27FC236}">
                <a16:creationId xmlns:a16="http://schemas.microsoft.com/office/drawing/2014/main" id="{756E7222-2F11-715C-5240-00F0A062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8469" y="994217"/>
            <a:ext cx="669685" cy="669685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FFB14D2-3D9E-A848-DF1A-3FA38CBE02B9}"/>
              </a:ext>
            </a:extLst>
          </p:cNvPr>
          <p:cNvSpPr txBox="1">
            <a:spLocks/>
          </p:cNvSpPr>
          <p:nvPr/>
        </p:nvSpPr>
        <p:spPr>
          <a:xfrm>
            <a:off x="1165185" y="1663902"/>
            <a:ext cx="3267151" cy="1345944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>
                <a:solidFill>
                  <a:srgbClr val="0096D8"/>
                </a:solidFill>
              </a:rPr>
              <a:t>Many </a:t>
            </a:r>
            <a:r>
              <a:rPr lang="en-GB" b="1" dirty="0">
                <a:solidFill>
                  <a:srgbClr val="0096D8"/>
                </a:solidFill>
              </a:rPr>
              <a:t>shortage jobs </a:t>
            </a:r>
            <a:r>
              <a:rPr lang="en-GB" dirty="0">
                <a:solidFill>
                  <a:srgbClr val="0096D8"/>
                </a:solidFill>
              </a:rPr>
              <a:t>require </a:t>
            </a:r>
            <a:r>
              <a:rPr lang="en-GB" b="1" dirty="0">
                <a:solidFill>
                  <a:srgbClr val="0096D8"/>
                </a:solidFill>
              </a:rPr>
              <a:t>vocational skills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04F1A0D-3F5E-5B2C-459D-4C77E9353A80}"/>
              </a:ext>
            </a:extLst>
          </p:cNvPr>
          <p:cNvSpPr txBox="1">
            <a:spLocks/>
          </p:cNvSpPr>
          <p:nvPr/>
        </p:nvSpPr>
        <p:spPr>
          <a:xfrm>
            <a:off x="8529468" y="1663902"/>
            <a:ext cx="2841172" cy="10464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>
                <a:solidFill>
                  <a:srgbClr val="0096D8"/>
                </a:solidFill>
              </a:rPr>
              <a:t>Skills</a:t>
            </a:r>
            <a:r>
              <a:rPr lang="en-GB" dirty="0">
                <a:solidFill>
                  <a:srgbClr val="0096D8"/>
                </a:solidFill>
              </a:rPr>
              <a:t> exist 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096D8"/>
                </a:solidFill>
              </a:rPr>
              <a:t>but are </a:t>
            </a:r>
            <a:r>
              <a:rPr lang="en-GB" b="1" dirty="0">
                <a:solidFill>
                  <a:srgbClr val="0096D8"/>
                </a:solidFill>
              </a:rPr>
              <a:t>not always recognised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D28D148-DBA9-2D21-DF75-C0BFA28E1217}"/>
              </a:ext>
            </a:extLst>
          </p:cNvPr>
          <p:cNvSpPr txBox="1">
            <a:spLocks/>
          </p:cNvSpPr>
          <p:nvPr/>
        </p:nvSpPr>
        <p:spPr>
          <a:xfrm>
            <a:off x="8535671" y="4437145"/>
            <a:ext cx="2841172" cy="13459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>
                <a:solidFill>
                  <a:srgbClr val="0096D8"/>
                </a:solidFill>
              </a:rPr>
              <a:t>Recognition in VET </a:t>
            </a:r>
            <a:r>
              <a:rPr lang="en-GB" dirty="0">
                <a:solidFill>
                  <a:srgbClr val="0096D8"/>
                </a:solidFill>
              </a:rPr>
              <a:t>is </a:t>
            </a:r>
            <a:r>
              <a:rPr lang="en-GB" b="1" dirty="0">
                <a:solidFill>
                  <a:srgbClr val="0096D8"/>
                </a:solidFill>
              </a:rPr>
              <a:t>less developed </a:t>
            </a:r>
            <a:r>
              <a:rPr lang="en-GB" dirty="0">
                <a:solidFill>
                  <a:srgbClr val="0096D8"/>
                </a:solidFill>
              </a:rPr>
              <a:t>than </a:t>
            </a:r>
            <a:r>
              <a:rPr lang="en-GB" b="1" dirty="0">
                <a:solidFill>
                  <a:srgbClr val="0096D8"/>
                </a:solidFill>
              </a:rPr>
              <a:t>in higher education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8651C12-7448-283B-CB85-6DCD73814B99}"/>
              </a:ext>
            </a:extLst>
          </p:cNvPr>
          <p:cNvSpPr txBox="1">
            <a:spLocks/>
          </p:cNvSpPr>
          <p:nvPr/>
        </p:nvSpPr>
        <p:spPr>
          <a:xfrm>
            <a:off x="1177885" y="4424445"/>
            <a:ext cx="2644811" cy="1345944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6000" indent="-288000" algn="l" defTabSz="1219170" rtl="0" eaLnBrk="1" latinLnBrk="0" hangingPunct="1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rgbClr val="0096D8"/>
                </a:solidFill>
              </a:rPr>
              <a:t>Demand for </a:t>
            </a:r>
            <a:br>
              <a:rPr lang="en-GB" sz="2200" b="1" dirty="0">
                <a:solidFill>
                  <a:srgbClr val="0096D8"/>
                </a:solidFill>
              </a:rPr>
            </a:br>
            <a:r>
              <a:rPr lang="en-GB" sz="2200" b="1" dirty="0">
                <a:solidFill>
                  <a:srgbClr val="0096D8"/>
                </a:solidFill>
              </a:rPr>
              <a:t>recognition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96D8"/>
                </a:solidFill>
              </a:rPr>
              <a:t>is increasing</a:t>
            </a:r>
          </a:p>
          <a:p>
            <a:pPr marL="0" indent="0">
              <a:buFont typeface="Wingdings" pitchFamily="2" charset="2"/>
              <a:buNone/>
            </a:pPr>
            <a:endParaRPr lang="en-GR" dirty="0">
              <a:solidFill>
                <a:srgbClr val="0096D8"/>
              </a:solidFill>
            </a:endParaRPr>
          </a:p>
        </p:txBody>
      </p:sp>
      <p:pic>
        <p:nvPicPr>
          <p:cNvPr id="22" name="Picture 21" descr="A group of people standing next to a paper&#10;&#10;AI-generated content may be incorrect.">
            <a:extLst>
              <a:ext uri="{FF2B5EF4-FFF2-40B4-BE49-F238E27FC236}">
                <a16:creationId xmlns:a16="http://schemas.microsoft.com/office/drawing/2014/main" id="{567B76E9-C297-AA0D-7DBC-78BA6556F6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960" y="904007"/>
            <a:ext cx="5466112" cy="5466112"/>
          </a:xfrm>
          <a:prstGeom prst="rect">
            <a:avLst/>
          </a:prstGeom>
        </p:spPr>
      </p:pic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72DB23B-5180-A3A9-2724-8435F17E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ook cover with arrows and text&#10;&#10;AI-generated content may be incorrect.">
            <a:extLst>
              <a:ext uri="{FF2B5EF4-FFF2-40B4-BE49-F238E27FC236}">
                <a16:creationId xmlns:a16="http://schemas.microsoft.com/office/drawing/2014/main" id="{CB817D87-68D6-6DCC-59E9-3311F11E7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2" y="1471817"/>
            <a:ext cx="1113898" cy="1620000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cover of a research paper&#10;&#10;AI-generated content may be incorrect.">
            <a:extLst>
              <a:ext uri="{FF2B5EF4-FFF2-40B4-BE49-F238E27FC236}">
                <a16:creationId xmlns:a16="http://schemas.microsoft.com/office/drawing/2014/main" id="{00A9206D-DFD8-94B7-0637-74587DC364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429" y="1463942"/>
            <a:ext cx="1145268" cy="16200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blue and white cover with a map&#10;&#10;AI-generated content may be incorrect.">
            <a:extLst>
              <a:ext uri="{FF2B5EF4-FFF2-40B4-BE49-F238E27FC236}">
                <a16:creationId xmlns:a16="http://schemas.microsoft.com/office/drawing/2014/main" id="{BCDB77E8-4B38-0FF3-9745-160754788D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609" y="1471817"/>
            <a:ext cx="1143257" cy="1620000"/>
          </a:xfrm>
          <a:prstGeom prst="rect">
            <a:avLst/>
          </a:prstGeom>
          <a:effectLst>
            <a:outerShdw blurRad="165100" dist="38100" dir="2700000" sx="102000" sy="102000" algn="tl" rotWithShape="0">
              <a:prstClr val="black">
                <a:alpha val="39000"/>
              </a:prstClr>
            </a:outerShdw>
          </a:effectLst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F216904B-63CC-09E9-D414-623A02DF72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08" y="4185594"/>
            <a:ext cx="1147883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AC7BF8-73E2-CFB8-DF9C-D3E989D1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R" sz="3600" dirty="0">
                <a:solidFill>
                  <a:srgbClr val="0096D8"/>
                </a:solidFill>
              </a:rPr>
              <a:t>Cedefop’s</a:t>
            </a:r>
            <a:r>
              <a:rPr lang="en-GR" sz="3600" dirty="0"/>
              <a:t> 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  <a:endParaRPr lang="en-GR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BAA103-8111-54E4-63A7-1D7EC156CA6E}"/>
              </a:ext>
            </a:extLst>
          </p:cNvPr>
          <p:cNvCxnSpPr/>
          <p:nvPr/>
        </p:nvCxnSpPr>
        <p:spPr>
          <a:xfrm>
            <a:off x="0" y="3664527"/>
            <a:ext cx="12192000" cy="0"/>
          </a:xfrm>
          <a:prstGeom prst="line">
            <a:avLst/>
          </a:prstGeom>
          <a:ln w="28575">
            <a:solidFill>
              <a:srgbClr val="0047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CBB315-C462-413D-3436-F8924DFC17DB}"/>
              </a:ext>
            </a:extLst>
          </p:cNvPr>
          <p:cNvCxnSpPr>
            <a:cxnSpLocks/>
          </p:cNvCxnSpPr>
          <p:nvPr/>
        </p:nvCxnSpPr>
        <p:spPr>
          <a:xfrm>
            <a:off x="948107" y="3127540"/>
            <a:ext cx="0" cy="522844"/>
          </a:xfrm>
          <a:prstGeom prst="line">
            <a:avLst/>
          </a:prstGeom>
          <a:ln w="28575">
            <a:solidFill>
              <a:srgbClr val="0096D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C9C880B-9995-0074-D676-3D7C5DF25002}"/>
              </a:ext>
            </a:extLst>
          </p:cNvPr>
          <p:cNvSpPr txBox="1"/>
          <p:nvPr/>
        </p:nvSpPr>
        <p:spPr>
          <a:xfrm>
            <a:off x="1613752" y="1466695"/>
            <a:ext cx="1662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2009</a:t>
            </a:r>
            <a:br>
              <a:rPr lang="en-GR" sz="1400" dirty="0"/>
            </a:br>
            <a:r>
              <a:rPr lang="en-GB" sz="1400" dirty="0"/>
              <a:t>The shift to learning outcomes</a:t>
            </a:r>
            <a:endParaRPr lang="en-GR" sz="14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01B5BA-8E84-8746-A967-36018EB7CEF2}"/>
              </a:ext>
            </a:extLst>
          </p:cNvPr>
          <p:cNvSpPr/>
          <p:nvPr/>
        </p:nvSpPr>
        <p:spPr>
          <a:xfrm>
            <a:off x="801600" y="3505200"/>
            <a:ext cx="293014" cy="29301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6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29092-FA93-E55B-7CD1-A6382FE4564F}"/>
              </a:ext>
            </a:extLst>
          </p:cNvPr>
          <p:cNvSpPr txBox="1"/>
          <p:nvPr/>
        </p:nvSpPr>
        <p:spPr>
          <a:xfrm>
            <a:off x="176475" y="4100152"/>
            <a:ext cx="16365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R" b="1" dirty="0">
                <a:solidFill>
                  <a:srgbClr val="0096D8"/>
                </a:solidFill>
              </a:rPr>
              <a:t>201</a:t>
            </a:r>
            <a:r>
              <a:rPr lang="en-GB" b="1" dirty="0">
                <a:solidFill>
                  <a:srgbClr val="0096D8"/>
                </a:solidFill>
              </a:rPr>
              <a:t>2</a:t>
            </a:r>
            <a:br>
              <a:rPr lang="en-GR" sz="1400" dirty="0"/>
            </a:br>
            <a:r>
              <a:rPr lang="en-GB" sz="1400" dirty="0"/>
              <a:t>Qualifications frameworks in Europe: an instrument for transparency and change</a:t>
            </a:r>
            <a:endParaRPr lang="en-GR" sz="14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6906DF-67B5-52D8-C5FD-7998301377EC}"/>
              </a:ext>
            </a:extLst>
          </p:cNvPr>
          <p:cNvGrpSpPr/>
          <p:nvPr/>
        </p:nvGrpSpPr>
        <p:grpSpPr>
          <a:xfrm rot="10800000">
            <a:off x="2325415" y="3515337"/>
            <a:ext cx="293014" cy="670674"/>
            <a:chOff x="1591312" y="3335360"/>
            <a:chExt cx="293014" cy="67067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B61CF8-3F6F-5A87-5451-E2187CD7FBE4}"/>
                </a:ext>
              </a:extLst>
            </p:cNvPr>
            <p:cNvCxnSpPr>
              <a:cxnSpLocks/>
            </p:cNvCxnSpPr>
            <p:nvPr/>
          </p:nvCxnSpPr>
          <p:spPr>
            <a:xfrm>
              <a:off x="1737819" y="333536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E93993E-4EEA-94C5-ECB6-DFF042E7FBEF}"/>
                </a:ext>
              </a:extLst>
            </p:cNvPr>
            <p:cNvSpPr/>
            <p:nvPr/>
          </p:nvSpPr>
          <p:spPr>
            <a:xfrm>
              <a:off x="1591312" y="371302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7461194-8528-F4B8-89A3-8CCDAA8744D4}"/>
              </a:ext>
            </a:extLst>
          </p:cNvPr>
          <p:cNvSpPr txBox="1"/>
          <p:nvPr/>
        </p:nvSpPr>
        <p:spPr>
          <a:xfrm>
            <a:off x="4805359" y="1466695"/>
            <a:ext cx="160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2018</a:t>
            </a:r>
            <a:br>
              <a:rPr lang="en-GR" sz="1400" dirty="0"/>
            </a:br>
            <a:r>
              <a:rPr lang="en-GR" sz="1400" dirty="0"/>
              <a:t>Analysis and overview of NQF level descriptors in European countries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7AEFD2F-9531-32E0-E53D-11451122D8C5}"/>
              </a:ext>
            </a:extLst>
          </p:cNvPr>
          <p:cNvGrpSpPr/>
          <p:nvPr/>
        </p:nvGrpSpPr>
        <p:grpSpPr>
          <a:xfrm>
            <a:off x="3991508" y="3151976"/>
            <a:ext cx="293014" cy="670674"/>
            <a:chOff x="954000" y="3279940"/>
            <a:chExt cx="293014" cy="67067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A15BE3-D0B7-560B-0A17-FA1CF675EAFE}"/>
                </a:ext>
              </a:extLst>
            </p:cNvPr>
            <p:cNvCxnSpPr>
              <a:cxnSpLocks/>
            </p:cNvCxnSpPr>
            <p:nvPr/>
          </p:nvCxnSpPr>
          <p:spPr>
            <a:xfrm>
              <a:off x="1100507" y="327994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9765D62-E562-39C5-7DD4-CC71635E8A0F}"/>
                </a:ext>
              </a:extLst>
            </p:cNvPr>
            <p:cNvSpPr/>
            <p:nvPr/>
          </p:nvSpPr>
          <p:spPr>
            <a:xfrm>
              <a:off x="954000" y="365760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03C82A0-185F-0377-A84B-CC0871724FE6}"/>
              </a:ext>
            </a:extLst>
          </p:cNvPr>
          <p:cNvSpPr txBox="1"/>
          <p:nvPr/>
        </p:nvSpPr>
        <p:spPr>
          <a:xfrm>
            <a:off x="6300878" y="4139090"/>
            <a:ext cx="18750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2020</a:t>
            </a:r>
            <a:br>
              <a:rPr lang="en-GR" sz="1400" dirty="0"/>
            </a:br>
            <a:r>
              <a:rPr lang="en-GR" sz="1400" dirty="0"/>
              <a:t>Overview </a:t>
            </a:r>
            <a:br>
              <a:rPr lang="en-GR" sz="1400" dirty="0"/>
            </a:br>
            <a:r>
              <a:rPr lang="en-GR" sz="1400" dirty="0"/>
              <a:t>of national qualifications framework developments </a:t>
            </a:r>
            <a:br>
              <a:rPr lang="en-GR" sz="1400" dirty="0"/>
            </a:br>
            <a:r>
              <a:rPr lang="en-GR" sz="1400" dirty="0"/>
              <a:t>in Europe 2020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8C70E3-BF71-57FF-A855-D6A7200D9113}"/>
              </a:ext>
            </a:extLst>
          </p:cNvPr>
          <p:cNvGrpSpPr/>
          <p:nvPr/>
        </p:nvGrpSpPr>
        <p:grpSpPr>
          <a:xfrm rot="10800000">
            <a:off x="5476899" y="3515337"/>
            <a:ext cx="293014" cy="670674"/>
            <a:chOff x="1591312" y="3335360"/>
            <a:chExt cx="293014" cy="67067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0FA8C5-6085-2B78-F941-710F5B3690AC}"/>
                </a:ext>
              </a:extLst>
            </p:cNvPr>
            <p:cNvCxnSpPr>
              <a:cxnSpLocks/>
            </p:cNvCxnSpPr>
            <p:nvPr/>
          </p:nvCxnSpPr>
          <p:spPr>
            <a:xfrm>
              <a:off x="1737819" y="333536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F143CBD-3200-E6E9-A5AF-3DAB0878206C}"/>
                </a:ext>
              </a:extLst>
            </p:cNvPr>
            <p:cNvSpPr/>
            <p:nvPr/>
          </p:nvSpPr>
          <p:spPr>
            <a:xfrm>
              <a:off x="1591312" y="371302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D434662-FC5C-54B5-86DA-7C57596E9B84}"/>
              </a:ext>
            </a:extLst>
          </p:cNvPr>
          <p:cNvSpPr txBox="1"/>
          <p:nvPr/>
        </p:nvSpPr>
        <p:spPr>
          <a:xfrm>
            <a:off x="7864792" y="1466695"/>
            <a:ext cx="1373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2022</a:t>
            </a:r>
            <a:br>
              <a:rPr lang="en-GR" sz="1400" dirty="0"/>
            </a:br>
            <a:r>
              <a:rPr lang="en-GR" sz="1400" dirty="0"/>
              <a:t>Comparing vocational </a:t>
            </a:r>
            <a:br>
              <a:rPr lang="en-GR" sz="1400" dirty="0"/>
            </a:br>
            <a:r>
              <a:rPr lang="en-GR" sz="1400" dirty="0"/>
              <a:t>education a</a:t>
            </a:r>
            <a:r>
              <a:rPr lang="en-GB" sz="1400" dirty="0" err="1"/>
              <a:t>nd</a:t>
            </a:r>
            <a:r>
              <a:rPr lang="en-GR" sz="1400" dirty="0"/>
              <a:t> training </a:t>
            </a:r>
            <a:br>
              <a:rPr lang="en-GR" sz="1400" dirty="0"/>
            </a:br>
            <a:r>
              <a:rPr lang="en-GR" sz="1400" dirty="0"/>
              <a:t>qualifications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95F2BC-4958-0D98-A019-82C8CD3EAD97}"/>
              </a:ext>
            </a:extLst>
          </p:cNvPr>
          <p:cNvGrpSpPr/>
          <p:nvPr/>
        </p:nvGrpSpPr>
        <p:grpSpPr>
          <a:xfrm>
            <a:off x="7054443" y="3089319"/>
            <a:ext cx="293014" cy="670674"/>
            <a:chOff x="954000" y="3279940"/>
            <a:chExt cx="293014" cy="67067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990660-BFFB-2A61-D8DA-4D0AE2143FAF}"/>
                </a:ext>
              </a:extLst>
            </p:cNvPr>
            <p:cNvCxnSpPr>
              <a:cxnSpLocks/>
            </p:cNvCxnSpPr>
            <p:nvPr/>
          </p:nvCxnSpPr>
          <p:spPr>
            <a:xfrm>
              <a:off x="1100507" y="327994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5BE7079-543E-F1EB-DAC0-6111C0068DBA}"/>
                </a:ext>
              </a:extLst>
            </p:cNvPr>
            <p:cNvSpPr/>
            <p:nvPr/>
          </p:nvSpPr>
          <p:spPr>
            <a:xfrm>
              <a:off x="954000" y="365760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A68B527-6D91-349D-86F8-24604C1D0354}"/>
              </a:ext>
            </a:extLst>
          </p:cNvPr>
          <p:cNvSpPr txBox="1"/>
          <p:nvPr/>
        </p:nvSpPr>
        <p:spPr>
          <a:xfrm>
            <a:off x="10696773" y="1442227"/>
            <a:ext cx="14952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2024</a:t>
            </a:r>
            <a:br>
              <a:rPr lang="en-GR" sz="1400" dirty="0"/>
            </a:br>
            <a:r>
              <a:rPr lang="en-GB" sz="1400" dirty="0"/>
              <a:t>Transparency and transferability of learning outcomes: a   20-year journey</a:t>
            </a:r>
            <a:endParaRPr lang="en-GR" sz="1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DF1588-2963-0E8F-D262-720125C7F3DA}"/>
              </a:ext>
            </a:extLst>
          </p:cNvPr>
          <p:cNvGrpSpPr/>
          <p:nvPr/>
        </p:nvGrpSpPr>
        <p:grpSpPr>
          <a:xfrm rot="10800000">
            <a:off x="8558472" y="3515337"/>
            <a:ext cx="293014" cy="670674"/>
            <a:chOff x="1591312" y="3335360"/>
            <a:chExt cx="293014" cy="670674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7A5F67-0250-6918-EAF0-202324380D88}"/>
                </a:ext>
              </a:extLst>
            </p:cNvPr>
            <p:cNvCxnSpPr>
              <a:cxnSpLocks/>
            </p:cNvCxnSpPr>
            <p:nvPr/>
          </p:nvCxnSpPr>
          <p:spPr>
            <a:xfrm>
              <a:off x="1737819" y="333536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DF4FC8F-8D61-FC15-35BD-C26015062A76}"/>
                </a:ext>
              </a:extLst>
            </p:cNvPr>
            <p:cNvSpPr/>
            <p:nvPr/>
          </p:nvSpPr>
          <p:spPr>
            <a:xfrm>
              <a:off x="1591312" y="371302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4E013D-0C7F-B29C-DDF2-84994261A089}"/>
              </a:ext>
            </a:extLst>
          </p:cNvPr>
          <p:cNvGrpSpPr/>
          <p:nvPr/>
        </p:nvGrpSpPr>
        <p:grpSpPr>
          <a:xfrm>
            <a:off x="9944556" y="3110124"/>
            <a:ext cx="293014" cy="670674"/>
            <a:chOff x="954000" y="3279940"/>
            <a:chExt cx="293014" cy="67067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E894CD3-B442-2BAF-903F-78BCF7A974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0507" y="3279940"/>
              <a:ext cx="0" cy="522844"/>
            </a:xfrm>
            <a:prstGeom prst="line">
              <a:avLst/>
            </a:prstGeom>
            <a:ln w="28575">
              <a:solidFill>
                <a:srgbClr val="0096D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E067876-85D0-43C4-7A3F-4A298AD09E47}"/>
                </a:ext>
              </a:extLst>
            </p:cNvPr>
            <p:cNvSpPr/>
            <p:nvPr/>
          </p:nvSpPr>
          <p:spPr>
            <a:xfrm>
              <a:off x="954000" y="3657600"/>
              <a:ext cx="293014" cy="2930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90573D-E0A3-D4E8-544B-F3D7F6E08D9F}"/>
              </a:ext>
            </a:extLst>
          </p:cNvPr>
          <p:cNvSpPr txBox="1"/>
          <p:nvPr/>
        </p:nvSpPr>
        <p:spPr>
          <a:xfrm>
            <a:off x="9391906" y="4213553"/>
            <a:ext cx="182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rgbClr val="0096D8"/>
                </a:solidFill>
              </a:rPr>
              <a:t>2023</a:t>
            </a:r>
            <a:br>
              <a:rPr lang="en-GR" sz="1400" dirty="0"/>
            </a:br>
            <a:r>
              <a:rPr lang="en-GB" sz="1400" dirty="0"/>
              <a:t>European</a:t>
            </a:r>
            <a:br>
              <a:rPr lang="en-GB" sz="1400" dirty="0"/>
            </a:br>
            <a:r>
              <a:rPr lang="en-GB" sz="1400" dirty="0"/>
              <a:t>guidelines</a:t>
            </a:r>
            <a:br>
              <a:rPr lang="en-GB" sz="1400" dirty="0"/>
            </a:br>
            <a:r>
              <a:rPr lang="en-GB" sz="1400" dirty="0"/>
              <a:t>for validating</a:t>
            </a:r>
            <a:br>
              <a:rPr lang="en-GB" sz="1400" dirty="0"/>
            </a:br>
            <a:r>
              <a:rPr lang="en-GB" sz="1400" dirty="0"/>
              <a:t>non-formal </a:t>
            </a:r>
            <a:br>
              <a:rPr lang="en-GB" sz="1400" dirty="0"/>
            </a:br>
            <a:r>
              <a:rPr lang="en-GB" sz="1400" dirty="0"/>
              <a:t>and informal</a:t>
            </a:r>
            <a:br>
              <a:rPr lang="en-GB" sz="1400" dirty="0"/>
            </a:br>
            <a:r>
              <a:rPr lang="en-GB" sz="1400" dirty="0"/>
              <a:t>learning</a:t>
            </a:r>
            <a:endParaRPr lang="en-GR" sz="140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D1A6D4F-CC8C-3E0A-F956-5660461D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A cover of a book&#10;&#10;AI-generated content may be incorrect.">
            <a:extLst>
              <a:ext uri="{FF2B5EF4-FFF2-40B4-BE49-F238E27FC236}">
                <a16:creationId xmlns:a16="http://schemas.microsoft.com/office/drawing/2014/main" id="{98CD793F-B22A-30C8-F8E1-BF515F2D37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670" y="1471817"/>
            <a:ext cx="1138629" cy="1620000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over of a book&#10;&#10;AI-generated content may be incorrect.">
            <a:extLst>
              <a:ext uri="{FF2B5EF4-FFF2-40B4-BE49-F238E27FC236}">
                <a16:creationId xmlns:a16="http://schemas.microsoft.com/office/drawing/2014/main" id="{5B4D1A58-928E-8422-E0AE-2660DEFEEF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368" y="4237238"/>
            <a:ext cx="1147886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E4A0E-D353-14B1-ED47-B5207EF7F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812" y="4139090"/>
            <a:ext cx="1139337" cy="16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DC385-CDFD-1281-3393-1A117BFC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378C-1EAB-0D14-45A8-90EAB7EF7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" y="-1195"/>
            <a:ext cx="12189878" cy="6859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E8EC2-4AC7-9B53-8EE9-B725323DD1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676"/>
          <a:stretch>
            <a:fillRect/>
          </a:stretch>
        </p:blipFill>
        <p:spPr>
          <a:xfrm>
            <a:off x="-157656" y="3088145"/>
            <a:ext cx="11439141" cy="36086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C19ED-8C87-FDDC-578F-E6B1A4D8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007" y="3769855"/>
            <a:ext cx="4757107" cy="2462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Many EU tools </a:t>
            </a:r>
            <a:r>
              <a:rPr lang="en-GB" sz="2200" dirty="0">
                <a:solidFill>
                  <a:schemeClr val="bg1"/>
                </a:solidFill>
              </a:rPr>
              <a:t>developed to support transparency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FFE000"/>
                </a:solidFill>
              </a:rPr>
              <a:t>Landscape remains complex </a:t>
            </a:r>
            <a:r>
              <a:rPr lang="en-GB" sz="2200" dirty="0">
                <a:solidFill>
                  <a:srgbClr val="FFE000"/>
                </a:solidFill>
              </a:rPr>
              <a:t>for individuals and employers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Terms and procedures differ </a:t>
            </a:r>
            <a:r>
              <a:rPr lang="en-GB" sz="2200" dirty="0">
                <a:solidFill>
                  <a:schemeClr val="bg1"/>
                </a:solidFill>
              </a:rPr>
              <a:t>across countries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FFE000"/>
                </a:solidFill>
              </a:rPr>
              <a:t>Not all tools </a:t>
            </a:r>
            <a:r>
              <a:rPr lang="en-GB" sz="2200" dirty="0">
                <a:solidFill>
                  <a:srgbClr val="FFE000"/>
                </a:solidFill>
              </a:rPr>
              <a:t>are </a:t>
            </a:r>
            <a:r>
              <a:rPr lang="en-GB" sz="2200" b="1" dirty="0">
                <a:solidFill>
                  <a:srgbClr val="FFE000"/>
                </a:solidFill>
              </a:rPr>
              <a:t>well known</a:t>
            </a:r>
          </a:p>
          <a:p>
            <a:pPr marL="0" indent="0">
              <a:buNone/>
            </a:pPr>
            <a:endParaRPr lang="en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ED1E52-A9E6-8376-CB94-8A03069E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1618418" cy="63408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Tools</a:t>
            </a:r>
            <a:endParaRPr lang="en-GR" sz="3600" dirty="0">
              <a:solidFill>
                <a:schemeClr val="bg1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E7EE75C-1618-E5F2-633B-B8788B8307D9}"/>
              </a:ext>
            </a:extLst>
          </p:cNvPr>
          <p:cNvSpPr txBox="1">
            <a:spLocks/>
          </p:cNvSpPr>
          <p:nvPr/>
        </p:nvSpPr>
        <p:spPr>
          <a:xfrm>
            <a:off x="6281007" y="3172684"/>
            <a:ext cx="4020257" cy="512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rgbClr val="0093D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>
                <a:solidFill>
                  <a:srgbClr val="ECCC00"/>
                </a:solidFill>
              </a:rPr>
              <a:t>And challenges</a:t>
            </a:r>
            <a:endParaRPr lang="en-GR" sz="3600" dirty="0">
              <a:solidFill>
                <a:srgbClr val="ECCC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A03D3-10DE-2860-7DE2-8973FBD990B9}"/>
              </a:ext>
            </a:extLst>
          </p:cNvPr>
          <p:cNvSpPr txBox="1"/>
          <p:nvPr/>
        </p:nvSpPr>
        <p:spPr>
          <a:xfrm>
            <a:off x="2051907" y="837375"/>
            <a:ext cx="97080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 Qualifications Directive   </a:t>
            </a:r>
            <a:br>
              <a:rPr lang="en-GB" sz="2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rgbClr val="8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Qualifications Framework (EQF)  </a:t>
            </a:r>
            <a:r>
              <a:rPr lang="en-GB" sz="2200" b="1" dirty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Qualifications Framework (NQFs) 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 (European Skills, Competences, </a:t>
            </a: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Qualifications and Occupations) classification   </a:t>
            </a:r>
            <a:r>
              <a:rPr lang="en-GB" sz="2200" b="1" dirty="0" err="1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GB" sz="2200" dirty="0">
                <a:solidFill>
                  <a:srgbClr val="94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GB" sz="2200" dirty="0">
                <a:solidFill>
                  <a:srgbClr val="94C6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rgbClr val="8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Lisbon Recognition Convention (LRC)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on Automatic Recognition  </a:t>
            </a:r>
            <a:r>
              <a:rPr lang="en-GB" sz="2200" dirty="0">
                <a:solidFill>
                  <a:srgbClr val="8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Learning model</a:t>
            </a:r>
            <a:endParaRPr lang="en-GB" sz="2200" dirty="0">
              <a:solidFill>
                <a:srgbClr val="85C6E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3537AF-9584-13B2-747E-FF755188728B}"/>
              </a:ext>
            </a:extLst>
          </p:cNvPr>
          <p:cNvGrpSpPr/>
          <p:nvPr/>
        </p:nvGrpSpPr>
        <p:grpSpPr>
          <a:xfrm>
            <a:off x="10323379" y="5842227"/>
            <a:ext cx="1868621" cy="365125"/>
            <a:chOff x="10323379" y="5842227"/>
            <a:chExt cx="1868621" cy="3651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8A8382-CD8E-75B4-7221-9F7D4A795410}"/>
                </a:ext>
              </a:extLst>
            </p:cNvPr>
            <p:cNvSpPr/>
            <p:nvPr/>
          </p:nvSpPr>
          <p:spPr>
            <a:xfrm>
              <a:off x="10323379" y="5842227"/>
              <a:ext cx="1868621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B0B6B17-24F7-6919-3CFF-E5D6CB123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0944" y="5925121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9BAE2A1-26D9-3839-684D-E91DE7E28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5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9EAD-9995-C381-4416-84A7C571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2E963-675E-CACA-A004-BE333209D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" y="-1195"/>
            <a:ext cx="6215798" cy="685919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D81CA-F4C4-1357-C80A-C7C9DC7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290" y="1642299"/>
            <a:ext cx="5185905" cy="40788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9600" b="1" dirty="0"/>
              <a:t>Fragmented practices </a:t>
            </a:r>
            <a:br>
              <a:rPr lang="en-GB" sz="9600" b="1" dirty="0"/>
            </a:br>
            <a:r>
              <a:rPr lang="en-GB" sz="9600" dirty="0"/>
              <a:t>within and across countries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9600" dirty="0">
                <a:solidFill>
                  <a:srgbClr val="0096D8"/>
                </a:solidFill>
              </a:rPr>
              <a:t>Automatic recognition is </a:t>
            </a:r>
            <a:r>
              <a:rPr lang="en-GB" sz="9600" b="1" dirty="0">
                <a:solidFill>
                  <a:srgbClr val="0096D8"/>
                </a:solidFill>
              </a:rPr>
              <a:t>rare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9600" b="1" dirty="0"/>
              <a:t>Case‑by‑case assessment </a:t>
            </a:r>
            <a:br>
              <a:rPr lang="en-GB" sz="9600" b="1" dirty="0"/>
            </a:br>
            <a:r>
              <a:rPr lang="en-GB" sz="9600" dirty="0"/>
              <a:t>is common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9600" dirty="0">
                <a:solidFill>
                  <a:srgbClr val="0096D8"/>
                </a:solidFill>
              </a:rPr>
              <a:t>Information and documentation </a:t>
            </a:r>
            <a:br>
              <a:rPr lang="en-GB" sz="9600" dirty="0">
                <a:solidFill>
                  <a:srgbClr val="0096D8"/>
                </a:solidFill>
              </a:rPr>
            </a:br>
            <a:r>
              <a:rPr lang="en-GB" sz="9600" b="1" dirty="0">
                <a:solidFill>
                  <a:srgbClr val="0096D8"/>
                </a:solidFill>
              </a:rPr>
              <a:t>can be limited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9600" dirty="0"/>
              <a:t>Demand is increasing but </a:t>
            </a:r>
            <a:br>
              <a:rPr lang="en-GB" sz="9600" dirty="0"/>
            </a:br>
            <a:r>
              <a:rPr lang="en-GB" sz="9600" b="1" dirty="0"/>
              <a:t>coordination</a:t>
            </a:r>
            <a:r>
              <a:rPr lang="en-GB" sz="9600" dirty="0"/>
              <a:t> </a:t>
            </a:r>
            <a:r>
              <a:rPr lang="en-GB" sz="9600" b="1" dirty="0"/>
              <a:t>is limited</a:t>
            </a:r>
          </a:p>
          <a:p>
            <a:pPr marL="0" indent="0">
              <a:buNone/>
            </a:pPr>
            <a:endParaRPr lang="en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75267D-26A5-22CB-6333-BDD11FA7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261229" cy="163962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Recognition practices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rgbClr val="85C6EC"/>
                </a:solidFill>
              </a:rPr>
              <a:t>for VET qualifications</a:t>
            </a:r>
            <a:endParaRPr lang="en-GR" sz="3600" dirty="0">
              <a:solidFill>
                <a:srgbClr val="85C6EC"/>
              </a:solidFill>
            </a:endParaRPr>
          </a:p>
        </p:txBody>
      </p:sp>
      <p:pic>
        <p:nvPicPr>
          <p:cNvPr id="9" name="Picture 8" descr="A white line drawing of a certificate&#10;&#10;AI-generated content may be incorrect.">
            <a:extLst>
              <a:ext uri="{FF2B5EF4-FFF2-40B4-BE49-F238E27FC236}">
                <a16:creationId xmlns:a16="http://schemas.microsoft.com/office/drawing/2014/main" id="{8DB7D73E-EFB2-EBA6-D60A-5FA8C5CA4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276" y="2193496"/>
            <a:ext cx="7772400" cy="3859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2E9D6-DCB8-8E52-BD2D-E87C587C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9459" y="5619151"/>
            <a:ext cx="2557849" cy="5682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FB773C-7EF9-1117-BF64-D5D3663AF06E}"/>
              </a:ext>
            </a:extLst>
          </p:cNvPr>
          <p:cNvGrpSpPr/>
          <p:nvPr/>
        </p:nvGrpSpPr>
        <p:grpSpPr>
          <a:xfrm>
            <a:off x="10323379" y="5842227"/>
            <a:ext cx="1868621" cy="365125"/>
            <a:chOff x="10323379" y="5842227"/>
            <a:chExt cx="1868621" cy="365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28F566-155B-C4B6-2A60-30D072C62690}"/>
                </a:ext>
              </a:extLst>
            </p:cNvPr>
            <p:cNvSpPr/>
            <p:nvPr/>
          </p:nvSpPr>
          <p:spPr>
            <a:xfrm>
              <a:off x="10323379" y="5842227"/>
              <a:ext cx="1868621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80DFBA1-CAFA-93BC-A1DA-CDF64DACB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0944" y="5925121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737B551-6361-283F-D08C-C6E397F44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6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2D069-AA9F-4CB3-9274-955E142C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30611-1553-95F0-EE0B-EC5FAFBE75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" y="-1195"/>
            <a:ext cx="6215798" cy="685919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F0EA45-1C3F-AF7C-0A4D-76F27BD8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42" y="1621014"/>
            <a:ext cx="4985658" cy="424638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3100" b="1" dirty="0"/>
              <a:t>Trust </a:t>
            </a:r>
            <a:r>
              <a:rPr lang="en-GB" sz="3100" dirty="0"/>
              <a:t>between systems is essential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3100" dirty="0">
                <a:solidFill>
                  <a:srgbClr val="0096D8"/>
                </a:solidFill>
              </a:rPr>
              <a:t>Countries focus on differences rather than </a:t>
            </a:r>
            <a:r>
              <a:rPr lang="en-GB" sz="3100" b="1" dirty="0">
                <a:solidFill>
                  <a:srgbClr val="0096D8"/>
                </a:solidFill>
              </a:rPr>
              <a:t>similarities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3100" b="1" dirty="0"/>
              <a:t>Limited transparency </a:t>
            </a:r>
            <a:r>
              <a:rPr lang="en-GB" sz="3100" dirty="0"/>
              <a:t>on recognition decisions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3100" b="1" dirty="0">
                <a:solidFill>
                  <a:srgbClr val="0096D8"/>
                </a:solidFill>
              </a:rPr>
              <a:t>Limited cooperation </a:t>
            </a:r>
            <a:r>
              <a:rPr lang="en-GB" sz="3100" dirty="0">
                <a:solidFill>
                  <a:srgbClr val="0096D8"/>
                </a:solidFill>
              </a:rPr>
              <a:t>between countries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3100" dirty="0"/>
              <a:t>Need </a:t>
            </a:r>
            <a:r>
              <a:rPr lang="en-GB" sz="3100" b="1" dirty="0"/>
              <a:t>more information sharing </a:t>
            </a:r>
            <a:r>
              <a:rPr lang="en-GB" sz="3100" dirty="0"/>
              <a:t>and </a:t>
            </a:r>
            <a:r>
              <a:rPr lang="en-GB" sz="3100" b="1" dirty="0"/>
              <a:t>openness</a:t>
            </a:r>
          </a:p>
          <a:p>
            <a:pPr marL="0" indent="0">
              <a:buNone/>
            </a:pPr>
            <a:endParaRPr lang="en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A145C0-737B-B194-410F-18C41034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3846086" cy="182468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Addressing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rgbClr val="85C6EC"/>
                </a:solidFill>
              </a:rPr>
              <a:t>mutual trust</a:t>
            </a:r>
            <a:endParaRPr lang="en-GR" sz="3600" dirty="0">
              <a:solidFill>
                <a:srgbClr val="85C6EC"/>
              </a:solidFill>
            </a:endParaRPr>
          </a:p>
        </p:txBody>
      </p:sp>
      <p:pic>
        <p:nvPicPr>
          <p:cNvPr id="13" name="Picture 12" descr="A line drawing of hands shaking&#10;&#10;AI-generated content may be incorrect.">
            <a:extLst>
              <a:ext uri="{FF2B5EF4-FFF2-40B4-BE49-F238E27FC236}">
                <a16:creationId xmlns:a16="http://schemas.microsoft.com/office/drawing/2014/main" id="{377F0EC4-2821-9D8D-C169-474DE3AF8C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971" y="2517970"/>
            <a:ext cx="7772400" cy="3944030"/>
          </a:xfrm>
          <a:prstGeom prst="rect">
            <a:avLst/>
          </a:prstGeom>
        </p:spPr>
      </p:pic>
      <p:pic>
        <p:nvPicPr>
          <p:cNvPr id="15" name="Picture 14" descr="A line drawing of hands shaking&#10;&#10;AI-generated content may be incorrect.">
            <a:extLst>
              <a:ext uri="{FF2B5EF4-FFF2-40B4-BE49-F238E27FC236}">
                <a16:creationId xmlns:a16="http://schemas.microsoft.com/office/drawing/2014/main" id="{9CA8E49E-BDA5-A162-5590-8A0D49E398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7919" y="2517970"/>
            <a:ext cx="1075509" cy="39440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C7D924-546B-F3C4-8EC5-82BCCE11DF94}"/>
              </a:ext>
            </a:extLst>
          </p:cNvPr>
          <p:cNvGrpSpPr/>
          <p:nvPr/>
        </p:nvGrpSpPr>
        <p:grpSpPr>
          <a:xfrm>
            <a:off x="10323379" y="5842227"/>
            <a:ext cx="1868621" cy="365125"/>
            <a:chOff x="10323379" y="5842227"/>
            <a:chExt cx="1868621" cy="365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981DE6-D8B6-430D-FF14-2AEB747B2CB9}"/>
                </a:ext>
              </a:extLst>
            </p:cNvPr>
            <p:cNvSpPr/>
            <p:nvPr/>
          </p:nvSpPr>
          <p:spPr>
            <a:xfrm>
              <a:off x="10323379" y="5842227"/>
              <a:ext cx="1868621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A60C3DC-4550-5958-6AD9-B2D86C89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0944" y="5925121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2C8F5F-73CB-0C0A-A233-C26CD67BC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4E003-58D2-4782-74F5-77DCD345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C0C44-6CB2-291A-DA07-891A6B90FC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" y="-1195"/>
            <a:ext cx="6215798" cy="685919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CB76C-4CD4-BA70-CFF7-97C3A6E0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655" y="798267"/>
            <a:ext cx="4833758" cy="5287484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dirty="0"/>
              <a:t>Approaches focusing on </a:t>
            </a:r>
            <a:r>
              <a:rPr lang="en-GB" b="1" dirty="0"/>
              <a:t>individuals and employers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b="1" dirty="0">
                <a:solidFill>
                  <a:srgbClr val="0096D8"/>
                </a:solidFill>
              </a:rPr>
              <a:t>Simpler recognition </a:t>
            </a:r>
            <a:r>
              <a:rPr lang="en-GB" dirty="0">
                <a:solidFill>
                  <a:srgbClr val="0096D8"/>
                </a:solidFill>
              </a:rPr>
              <a:t>systems and </a:t>
            </a:r>
            <a:r>
              <a:rPr lang="en-GB" b="1" dirty="0">
                <a:solidFill>
                  <a:srgbClr val="0096D8"/>
                </a:solidFill>
              </a:rPr>
              <a:t>better coordination </a:t>
            </a:r>
            <a:r>
              <a:rPr lang="en-GB" dirty="0">
                <a:solidFill>
                  <a:srgbClr val="0096D8"/>
                </a:solidFill>
              </a:rPr>
              <a:t>between actors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dirty="0"/>
              <a:t>Stronger </a:t>
            </a:r>
            <a:r>
              <a:rPr lang="en-GB" b="1" dirty="0"/>
              <a:t>European cooperation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dirty="0">
                <a:solidFill>
                  <a:srgbClr val="0096D8"/>
                </a:solidFill>
              </a:rPr>
              <a:t>Better use of </a:t>
            </a:r>
            <a:r>
              <a:rPr lang="en-GB" b="1" dirty="0">
                <a:solidFill>
                  <a:srgbClr val="0096D8"/>
                </a:solidFill>
              </a:rPr>
              <a:t>digital tools and AI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dirty="0"/>
              <a:t>Clearer </a:t>
            </a:r>
            <a:r>
              <a:rPr lang="en-GB" b="1" dirty="0"/>
              <a:t>descriptions of qualifications</a:t>
            </a:r>
          </a:p>
          <a:p>
            <a:pPr marL="0" indent="0">
              <a:buNone/>
            </a:pPr>
            <a:endParaRPr lang="en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70148-EC93-7EAD-B3A3-83170295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3916976" cy="146182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Priority </a:t>
            </a:r>
            <a:r>
              <a:rPr lang="en-GB" sz="3600" dirty="0">
                <a:solidFill>
                  <a:srgbClr val="85C6EC"/>
                </a:solidFill>
              </a:rPr>
              <a:t>solutions</a:t>
            </a:r>
            <a:endParaRPr lang="en-GR" sz="3600" dirty="0">
              <a:solidFill>
                <a:srgbClr val="85C6EC"/>
              </a:solidFill>
            </a:endParaRPr>
          </a:p>
        </p:txBody>
      </p:sp>
      <p:pic>
        <p:nvPicPr>
          <p:cNvPr id="14" name="Picture 13" descr="A white exclamation mark on a black background&#10;&#10;AI-generated content may be incorrect.">
            <a:extLst>
              <a:ext uri="{FF2B5EF4-FFF2-40B4-BE49-F238E27FC236}">
                <a16:creationId xmlns:a16="http://schemas.microsoft.com/office/drawing/2014/main" id="{CED3E239-D1B8-3D64-1A1B-E75B00CA30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39999"/>
            <a:ext cx="6217920" cy="5564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0663C6-20F3-E324-EACD-C9AAC66BA7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7920" y="4222375"/>
            <a:ext cx="3864816" cy="26356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9D6D44-C85C-C4D9-D53D-F13484DC6A9C}"/>
              </a:ext>
            </a:extLst>
          </p:cNvPr>
          <p:cNvGrpSpPr/>
          <p:nvPr/>
        </p:nvGrpSpPr>
        <p:grpSpPr>
          <a:xfrm>
            <a:off x="10323379" y="5842227"/>
            <a:ext cx="1868621" cy="365125"/>
            <a:chOff x="10323379" y="5842227"/>
            <a:chExt cx="1868621" cy="365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4AA9B5-3105-D7C4-5CCD-DE2B5D31CC76}"/>
                </a:ext>
              </a:extLst>
            </p:cNvPr>
            <p:cNvSpPr/>
            <p:nvPr/>
          </p:nvSpPr>
          <p:spPr>
            <a:xfrm>
              <a:off x="10323379" y="5842227"/>
              <a:ext cx="1868621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73CD7A5-6A32-8EBC-E237-7F513DEA4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0944" y="5925121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715C93A-5C08-EB69-4245-2CF15AF3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39483"/>
            <a:ext cx="758032" cy="365125"/>
          </a:xfrm>
        </p:spPr>
        <p:txBody>
          <a:bodyPr/>
          <a:lstStyle/>
          <a:p>
            <a:fld id="{79B35624-E6C7-4EAC-983E-474C00997AB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57849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_12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 slid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 slid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0525720-0550-40d9-a5c6-5cbbc684595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307e23-d754-4bd0-b2b4-84430ba90baf" xsi:nil="true"/>
    <lcf76f155ced4ddcb4097134ff3c332f xmlns="2fa7a484-32d8-4aa4-b8a7-eaa05db6ea27">
      <Terms xmlns="http://schemas.microsoft.com/office/infopath/2007/PartnerControls"/>
    </lcf76f155ced4ddcb4097134ff3c332f>
    <Comments xmlns="2fa7a484-32d8-4aa4-b8a7-eaa05db6ea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3BB6D9387E04D9F08F5120C121754" ma:contentTypeVersion="15" ma:contentTypeDescription="Create a new document." ma:contentTypeScope="" ma:versionID="6eeb9eee202608b477ad68539c4dcb7c">
  <xsd:schema xmlns:xsd="http://www.w3.org/2001/XMLSchema" xmlns:xs="http://www.w3.org/2001/XMLSchema" xmlns:p="http://schemas.microsoft.com/office/2006/metadata/properties" xmlns:ns2="2fa7a484-32d8-4aa4-b8a7-eaa05db6ea27" xmlns:ns3="91307e23-d754-4bd0-b2b4-84430ba90baf" targetNamespace="http://schemas.microsoft.com/office/2006/metadata/properties" ma:root="true" ma:fieldsID="fc1be962850a9746275274ee536df1c4" ns2:_="" ns3:_="">
    <xsd:import namespace="2fa7a484-32d8-4aa4-b8a7-eaa05db6ea27"/>
    <xsd:import namespace="91307e23-d754-4bd0-b2b4-84430ba90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7a484-32d8-4aa4-b8a7-eaa05db6e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525720-0550-40d9-a5c6-5cbbc68459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7e23-d754-4bd0-b2b4-84430ba90ba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b3048b-de45-42b7-b3b9-6e6450cb311c}" ma:internalName="TaxCatchAll" ma:showField="CatchAllData" ma:web="91307e23-d754-4bd0-b2b4-84430ba90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BFCB1A-F54C-46D0-A64C-D4764B9D573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2AFBC51-8CF8-4F31-BD2C-57D1A9DD744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1307e23-d754-4bd0-b2b4-84430ba90baf"/>
    <ds:schemaRef ds:uri="2fa7a484-32d8-4aa4-b8a7-eaa05db6ea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7FE9D0-7574-4FC9-BD2E-D35174A85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7a484-32d8-4aa4-b8a7-eaa05db6ea27"/>
    <ds:schemaRef ds:uri="91307e23-d754-4bd0-b2b4-84430ba90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9313D5-65BE-47E1-92D4-2B134AAE50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a6e589b-f770-4cfd-a0d8-05d4414f8c9c}" enabled="1" method="Privileged" siteId="{45c6777d-e213-4b45-85ae-ebd6288b17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517</Words>
  <Application>Microsoft Office PowerPoint</Application>
  <PresentationFormat>Widescreen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Intro slide_12</vt:lpstr>
      <vt:lpstr>In slide_01</vt:lpstr>
      <vt:lpstr>In slide_02</vt:lpstr>
      <vt:lpstr>End slide</vt:lpstr>
      <vt:lpstr>Making VET qualifications transparent and recognised across Europe</vt:lpstr>
      <vt:lpstr>Who we are what we do</vt:lpstr>
      <vt:lpstr>Why recognition matters</vt:lpstr>
      <vt:lpstr>Why focus on VET</vt:lpstr>
      <vt:lpstr>Cedefop’s work</vt:lpstr>
      <vt:lpstr>Tools</vt:lpstr>
      <vt:lpstr>Recognition practices  for VET qualifications</vt:lpstr>
      <vt:lpstr>Addressing  mutual trust</vt:lpstr>
      <vt:lpstr>Priority solutions</vt:lpstr>
      <vt:lpstr>Taking work further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Cedefop powerpoint template 16-9_EYS.pptx</dc:title>
  <dc:creator>BARA, Evangelia</dc:creator>
  <cp:lastModifiedBy>KOSTAKIS, George</cp:lastModifiedBy>
  <cp:revision>91</cp:revision>
  <dcterms:created xsi:type="dcterms:W3CDTF">2019-11-13T12:43:38Z</dcterms:created>
  <dcterms:modified xsi:type="dcterms:W3CDTF">2026-02-23T11:48:34Z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0x010100FC03BB6D9387E04D9F08F5120C121754</vt:lpwstr>
  </property>
  <property fmtid="{D5CDD505-2E9C-101B-9397-08002B2CF9AE}" pid="3" name="Order">
    <vt:r8>100</vt:r8>
  </property>
  <property fmtid="{D5CDD505-2E9C-101B-9397-08002B2CF9AE}" pid="4" name="_tzSourceUrl">
    <vt:lpwstr>https://livelink.cedefop.europa.eu/livelink/livelink.exe?func=ll&amp;objId=29779949&amp;objAction=VersionProperties&amp;vernum=1</vt:lpwstr>
  </property>
  <property fmtid="{D5CDD505-2E9C-101B-9397-08002B2CF9AE}" pid="5" name="{DFC8691F-2432-4741-B780-3CAE3235A612}">
    <vt:lpwstr>&lt;?xml version="1.0" encoding="utf-16"?&gt;&lt;XmlFileSourceXmlGenerator xmlns:xsd="http://www.w3.org/2001/XMLSchema" xmlns:xsi="http://www.w3.org/2001/XMLSchema-instance"&gt;&lt;SourceInfoStoreType&gt;ContentServer&lt;/SourceInfoStoreType&gt;&lt;Url&gt;T:/Exports/FINAL/10.DCM - Communications/Content Server Data/FileStore/10. DCM - Communications/Content mgmt/1550 Layout and Design/05 Visual Corporate Image/_2023 EYS visual material/Powerpoint presentation/2023 Cedefop powerpoint template 16-9_EYS.pptx&lt;/Url&gt;&lt;UrlForOpen&gt;T:/Exports/FINAL/10.DCM - Communications/Content Server Data/FileStore/10. DCM - Communications/Content mgmt/1550 Layout and Design/05 Visual Corporate Image/_2023 EYS visual material/2023 Cedefop powerpoint template 16-9_EYS-V1.pptx&lt;/UrlForOpen&gt;&lt;SourceUid&gt;https://livelink.cedefop.europa.eu/livelink/livelink.exe?func=ll&amp;objId=29779949&amp;objAction=VersionProperties&amp;vernum=1&lt;/SourceUid&gt;&lt;/XmlFileSourceXmlGenerator&gt;</vt:lpwstr>
  </property>
  <property fmtid="{D5CDD505-2E9C-101B-9397-08002B2CF9AE}" pid="6" name="Created Date">
    <vt:lpwstr>2023-03-14T08:17:21</vt:lpwstr>
  </property>
  <property fmtid="{D5CDD505-2E9C-101B-9397-08002B2CF9AE}" pid="7" name="BusinessClassification">
    <vt:lpwstr>12;#Visual Corporate Image|38e97790-337e-40ca-93af-a26c7f2e8c3b</vt:lpwstr>
  </property>
  <property fmtid="{D5CDD505-2E9C-101B-9397-08002B2CF9AE}" pid="8" name="OrigDeptService">
    <vt:lpwstr/>
  </property>
  <property fmtid="{D5CDD505-2E9C-101B-9397-08002B2CF9AE}" pid="9" name="TypeOfDocument">
    <vt:lpwstr/>
  </property>
  <property fmtid="{D5CDD505-2E9C-101B-9397-08002B2CF9AE}" pid="10" name="_dlc_DocIdItemGuid">
    <vt:lpwstr>31e5d4f9-6ac5-4da7-8759-3f9b54c38a72</vt:lpwstr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</Properties>
</file>