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20" r:id="rId4"/>
  </p:sldMasterIdLst>
  <p:notesMasterIdLst>
    <p:notesMasterId r:id="rId13"/>
  </p:notesMasterIdLst>
  <p:handoutMasterIdLst>
    <p:handoutMasterId r:id="rId14"/>
  </p:handoutMasterIdLst>
  <p:sldIdLst>
    <p:sldId id="256" r:id="rId5"/>
    <p:sldId id="856" r:id="rId6"/>
    <p:sldId id="366" r:id="rId7"/>
    <p:sldId id="405" r:id="rId8"/>
    <p:sldId id="406" r:id="rId9"/>
    <p:sldId id="3688" r:id="rId10"/>
    <p:sldId id="3689" r:id="rId11"/>
    <p:sldId id="399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9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h3YP3xexYcFoahXa2ehi0H5V4Za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714222-2BD7-A40E-0825-13C0A7EC6D9A}" name="ABELOOS Benoit (EMPL)" initials="A(" userId="S::benoit.abeloos@ec.europa.eu::8dd79988-f21b-4178-ba93-92d1f3aea8ee" providerId="AD"/>
  <p188:author id="{1A7BE739-47AB-831F-B6E7-C2631A06EB59}" name="LUCHICI Andrei (EMPL)" initials="L(" userId="S::andrei.luchici@ec.europa.eu::fc05fb06-aa16-4eb8-81cc-5739ba8d5cd0" providerId="AD"/>
  <p188:author id="{531A0191-A47F-BD41-8003-3DDEEE183BB1}" name="DION David (EMPL)" initials="D(" userId="S::david.dion@ec.europa.eu::2e7824f7-61c8-4d8f-95a2-ab8a9d3ad193" providerId="AD"/>
  <p188:author id="{9F9D96A4-041A-29D8-FB1A-47842AA54007}" name="CARVALHO Artur (EMPL)" initials="C(" userId="S::artur.carvalho@ec.europa.eu::6f33aca6-841c-44ea-ab80-19ad69f9a712" providerId="AD"/>
  <p188:author id="{CAE963CA-EDE6-07D1-9839-7A1AA168BDB8}" name="MAES Raymond (EMPL)" initials="M(" userId="S::raymond.maes@ec.europa.eu::3484341a-d7f3-4fc7-86dd-6b1ea87cbed0" providerId="AD"/>
  <p188:author id="{C05383F3-1795-6C0B-5859-22F85252F5B1}" name="LAMBRECHT Regine (ESTAT-EXT)" initials="RL" userId="S::Regine.LAMBRECHT@ext.ec.europa.eu::1a5166bf-0d9b-4429-b96c-64f3c887b7a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D0D0D"/>
    <a:srgbClr val="003399"/>
    <a:srgbClr val="FFD34E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08" y="60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3" Type="http://customschemas.google.com/relationships/presentationmetadata" Target="metadata"/><Relationship Id="rId58" Type="http://schemas.microsoft.com/office/2018/10/relationships/authors" Target="authors.xml"/><Relationship Id="rId5" Type="http://schemas.openxmlformats.org/officeDocument/2006/relationships/slide" Target="slides/slide1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56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4D34D8-E3B4-F069-6ADD-F8D442E60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2191E5-897D-1F21-6B64-C79FF3AD2E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E606C-77CD-45C1-9571-DE74CA837D88}" type="datetimeFigureOut">
              <a:rPr lang="en-IE" smtClean="0"/>
              <a:t>23/02/2026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903FA3-5DC7-AAE3-B405-7184FD6B12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454CF8-DBD9-2EAE-C757-6C20B65855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08B9C-ED77-41BB-BC53-D69EC8827C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5320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 option 1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75400-3E4A-4805-76D4-89E3DBA22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17486"/>
            <a:ext cx="2743200" cy="17252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r>
              <a:rPr lang="fr-BE"/>
              <a:t>DD/MM/YYYY</a:t>
            </a:r>
            <a:endParaRPr lang="en-I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290A50-B43D-A2B6-515F-75425256A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0714"/>
            <a:ext cx="10515600" cy="1020337"/>
          </a:xfrm>
          <a:noFill/>
        </p:spPr>
        <p:txBody>
          <a:bodyPr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a title</a:t>
            </a:r>
            <a:endParaRPr lang="en-IE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9D02D42-BA7D-84CC-873F-80F08362B3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219575"/>
            <a:ext cx="4929188" cy="6111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00E4EF-7051-9AAC-2C78-0958FBC514B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5243158"/>
            <a:ext cx="3176847" cy="304616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0" indent="0">
              <a:buNone/>
              <a:defRPr sz="1600" b="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European Commission">
            <a:extLst>
              <a:ext uri="{FF2B5EF4-FFF2-40B4-BE49-F238E27FC236}">
                <a16:creationId xmlns:a16="http://schemas.microsoft.com/office/drawing/2014/main" id="{85D80D5D-B11B-B8B1-1D33-81E7377D59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463383" y="5738784"/>
            <a:ext cx="2544024" cy="941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5015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989056"/>
            <a:ext cx="5019675" cy="3271102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39DED1-43B7-A54B-D3D7-54792E535D2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4125" y="1989056"/>
            <a:ext cx="5019675" cy="3271102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416748-3994-A02A-B7BD-AC8272883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8569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989056"/>
            <a:ext cx="5019675" cy="3271102"/>
          </a:xfrm>
          <a:solidFill>
            <a:schemeClr val="tx2"/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0E4D59-AF6A-8993-094A-5A4FED57EA3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4125" y="1989056"/>
            <a:ext cx="5019675" cy="3271102"/>
          </a:xfrm>
          <a:solidFill>
            <a:schemeClr val="tx2"/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3588F2-1E00-50BC-0820-CB663EE97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9454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920A60-FD35-93DC-D952-15BAEF0C0B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501967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8E071-31DF-2C06-04A9-3BC538CDA6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34126" y="2029022"/>
            <a:ext cx="501967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8A63BF-772E-9151-C37F-6751BC1781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34125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AA9BB-29EC-79EA-02CA-8452ADF64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729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with subtitl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8270BF-EE76-A46D-95E0-FB617042099B}"/>
              </a:ext>
            </a:extLst>
          </p:cNvPr>
          <p:cNvSpPr>
            <a:spLocks/>
          </p:cNvSpPr>
          <p:nvPr/>
        </p:nvSpPr>
        <p:spPr>
          <a:xfrm>
            <a:off x="0" y="1487978"/>
            <a:ext cx="12192000" cy="53700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920A60-FD35-93DC-D952-15BAEF0C0B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5019674" cy="460375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8E071-31DF-2C06-04A9-3BC538CDA6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34126" y="2029022"/>
            <a:ext cx="5019674" cy="460375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8A63BF-772E-9151-C37F-6751BC1781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34125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7262511B-BA2E-7984-66D6-B5152DA09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11" name="Picture 10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B557BE9-B8DC-E601-A0F8-16CD84F918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FAC7B2-2467-A72A-9F8B-CBD0FB0D8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23666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colu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CCFB38-4E5F-126B-A212-3CBD911F98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87978"/>
            <a:ext cx="12192000" cy="53700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87083"/>
            <a:ext cx="4670502" cy="2899317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6259F-C7F8-D963-3DFD-92239B4D3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87083"/>
            <a:ext cx="5181600" cy="2899317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02BBC44B-821F-21ED-8464-03E521698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22B46DA4-CDDE-5119-2E5E-AD549E681C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A321162-C08B-5D98-4E1F-FE50C321D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6760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9056"/>
            <a:ext cx="305507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A8786C-FCBD-3783-706E-0CBF5B0343E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29467" y="1989056"/>
            <a:ext cx="305640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DC31AC-D39C-A8A3-ED76-D3399E224DE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97400" y="1989056"/>
            <a:ext cx="305640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D635DEE-A882-2487-2337-D6BB66A7A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0173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 text three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9056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F39438-760E-ED2B-8243-319A5EF047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68465" y="1989055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A7DAD-79FF-9241-7523-B9F28613F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284C9D-0459-8584-A6B3-FFE83837141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98730" y="1989055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2440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E2655-E9DF-246B-F4FD-D62B2B37A4B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304564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1C7A71E-B4AA-350C-C619-6CD926C5F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90199"/>
            <a:ext cx="3045644" cy="25982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64B145-4048-55E1-B2E9-6B27CC0E587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586925" y="2010169"/>
            <a:ext cx="3132055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6044468-6F92-BCD9-357B-E3328166560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86926" y="2690199"/>
            <a:ext cx="3132055" cy="25982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2839C1-28EB-C84A-8FE0-1EB86DE1BDE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422064" y="2029022"/>
            <a:ext cx="304564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1E8E11D-2B2A-C5C5-EFFC-16D79851057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422064" y="2690199"/>
            <a:ext cx="3045644" cy="2598238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761D88-1D18-A805-8D96-5BEBFEFE2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20171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 and image coloured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9DE773-46A1-EE6A-D3DF-FC96DCA4C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851"/>
            <a:ext cx="4670502" cy="3638549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CC71E5-FBEB-2751-9FF1-D81B32C5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2" y="1825625"/>
            <a:ext cx="5003800" cy="3638550"/>
          </a:xfrm>
          <a:solidFill>
            <a:schemeClr val="tx2"/>
          </a:solidFill>
          <a:ln w="76200">
            <a:noFill/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3834467-B58A-08E2-AA0A-DB1D50F36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5" name="Picture 4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570F0233-3DB4-DD9F-5F0F-396910702D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4DF5A1-9706-DCB7-1601-51D0F26AE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25619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 and imag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9BD169-F6A4-2E23-F2D4-B7DED1FC9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851"/>
            <a:ext cx="4670502" cy="3638549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CC71E5-FBEB-2751-9FF1-D81B32C5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2" y="1825625"/>
            <a:ext cx="5003800" cy="3638550"/>
          </a:xfrm>
          <a:solidFill>
            <a:schemeClr val="tx2"/>
          </a:solidFill>
          <a:ln w="76200">
            <a:noFill/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C2FD4-3B80-FE70-83EA-C9956AF11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85923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5;p31">
            <a:extLst>
              <a:ext uri="{FF2B5EF4-FFF2-40B4-BE49-F238E27FC236}">
                <a16:creationId xmlns:a16="http://schemas.microsoft.com/office/drawing/2014/main" id="{D3CADB7B-43FA-62FF-A4B3-5E073752114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981200"/>
            <a:ext cx="12192000" cy="48767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0E61F-C8F9-4190-1EE4-9217CF0F1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94518"/>
            <a:ext cx="10515600" cy="1068400"/>
          </a:xfrm>
          <a:solidFill>
            <a:schemeClr val="bg1"/>
          </a:solidFill>
        </p:spPr>
        <p:txBody>
          <a:bodyPr lIns="144000" tIns="144000" rIns="144000" bIns="144000" anchor="b">
            <a:noAutofit/>
          </a:bodyPr>
          <a:lstStyle>
            <a:lvl1pPr>
              <a:defRPr sz="8800"/>
            </a:lvl1pPr>
          </a:lstStyle>
          <a:p>
            <a:r>
              <a:rPr lang="en-US"/>
              <a:t>Click to add a title</a:t>
            </a:r>
            <a:endParaRPr lang="en-IE"/>
          </a:p>
        </p:txBody>
      </p:sp>
      <p:sp>
        <p:nvSpPr>
          <p:cNvPr id="6" name="Content Placeholder 14">
            <a:extLst>
              <a:ext uri="{FF2B5EF4-FFF2-40B4-BE49-F238E27FC236}">
                <a16:creationId xmlns:a16="http://schemas.microsoft.com/office/drawing/2014/main" id="{F041A8C2-E23F-3F85-E8AE-2AEEB496419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942564"/>
            <a:ext cx="4929188" cy="611188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95398073-E69B-2867-360F-504F7007FD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6437CF6F-3079-899D-F025-61C0BCD596A4}"/>
              </a:ext>
            </a:extLst>
          </p:cNvPr>
          <p:cNvPicPr/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European Commission">
            <a:extLst>
              <a:ext uri="{FF2B5EF4-FFF2-40B4-BE49-F238E27FC236}">
                <a16:creationId xmlns:a16="http://schemas.microsoft.com/office/drawing/2014/main" id="{97034CB8-2B4A-3519-77AF-1512D68F2797}"/>
              </a:ext>
            </a:extLst>
          </p:cNvPr>
          <p:cNvPicPr/>
          <p:nvPr userDrawn="1"/>
        </p:nvPicPr>
        <p:blipFill>
          <a:blip r:embed="rId3"/>
          <a:srcRect/>
          <a:stretch/>
        </p:blipFill>
        <p:spPr>
          <a:xfrm>
            <a:off x="170664" y="174518"/>
            <a:ext cx="2544024" cy="915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9597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4 images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91;p33">
            <a:extLst>
              <a:ext uri="{FF2B5EF4-FFF2-40B4-BE49-F238E27FC236}">
                <a16:creationId xmlns:a16="http://schemas.microsoft.com/office/drawing/2014/main" id="{A9F38C94-2545-ED67-4909-C5A475FCF803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3538332" y="2197664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95;p33">
            <a:extLst>
              <a:ext uri="{FF2B5EF4-FFF2-40B4-BE49-F238E27FC236}">
                <a16:creationId xmlns:a16="http://schemas.microsoft.com/office/drawing/2014/main" id="{45EC68E1-18F5-04CB-00B3-F8948F3B4F18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6161035" y="2197663"/>
            <a:ext cx="2461593" cy="16381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0A4763F-1C9A-B628-1609-DA5C75C90F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2758" y="2197100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err="1"/>
              <a:t>cond</a:t>
            </a:r>
            <a:r>
              <a:rPr lang="en-US"/>
              <a:t> level</a:t>
            </a:r>
          </a:p>
        </p:txBody>
      </p:sp>
      <p:sp>
        <p:nvSpPr>
          <p:cNvPr id="15" name="Google Shape;91;p33">
            <a:extLst>
              <a:ext uri="{FF2B5EF4-FFF2-40B4-BE49-F238E27FC236}">
                <a16:creationId xmlns:a16="http://schemas.microsoft.com/office/drawing/2014/main" id="{0AB5F208-A96D-CEBC-874F-7B719FD86FE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538332" y="4031391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7" name="Google Shape;95;p33">
            <a:extLst>
              <a:ext uri="{FF2B5EF4-FFF2-40B4-BE49-F238E27FC236}">
                <a16:creationId xmlns:a16="http://schemas.microsoft.com/office/drawing/2014/main" id="{0AC28D44-5B34-89F9-D8AB-62E99E380E3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61035" y="4031390"/>
            <a:ext cx="2461593" cy="16381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14095A4F-385F-CF4A-5E10-E3628D85F6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2758" y="4030827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92A6C90-A6CE-C107-4350-7906F5FDD7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39" y="2197100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FA45C4F8-1803-A72B-10DF-5927ABF6E4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839" y="4030827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F9C7B51-3F16-5ABF-3BE2-AA17BD10D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04727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457" y="589047"/>
            <a:ext cx="7587343" cy="71724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766457" y="1895333"/>
            <a:ext cx="7587342" cy="384557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5917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 coloured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F83483-47D9-4712-A8D7-6CBF6177582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25185" y="6162533"/>
            <a:ext cx="6090558" cy="390667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43" y="589047"/>
            <a:ext cx="5138057" cy="717240"/>
          </a:xfrm>
          <a:solidFill>
            <a:schemeClr val="bg1"/>
          </a:solidFill>
        </p:spPr>
        <p:txBody>
          <a:bodyPr lIns="72000" tIns="72000" rIns="72000" bIns="72000">
            <a:noAutofit/>
          </a:bodyPr>
          <a:lstStyle>
            <a:lvl1pPr>
              <a:defRPr sz="4400">
                <a:solidFill>
                  <a:schemeClr val="bg1"/>
                </a:solidFill>
                <a:highlight>
                  <a:srgbClr val="003399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15743" y="1895333"/>
            <a:ext cx="5138056" cy="3845577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772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 coloured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F035CA-6728-7746-C9FC-81382094BF06}"/>
              </a:ext>
            </a:extLst>
          </p:cNvPr>
          <p:cNvSpPr/>
          <p:nvPr/>
        </p:nvSpPr>
        <p:spPr>
          <a:xfrm>
            <a:off x="5388429" y="0"/>
            <a:ext cx="6803571" cy="685799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E701F0-97E6-7792-DA18-AD6E08BC874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25185" y="6162533"/>
            <a:ext cx="6090558" cy="390667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43" y="589046"/>
            <a:ext cx="5138057" cy="1000267"/>
          </a:xfrm>
          <a:noFill/>
        </p:spPr>
        <p:txBody>
          <a:bodyPr lIns="72000" tIns="72000" rIns="72000" bIns="72000">
            <a:noAutofit/>
          </a:bodyPr>
          <a:lstStyle>
            <a:lvl1pPr>
              <a:defRPr sz="4400">
                <a:solidFill>
                  <a:schemeClr val="tx2"/>
                </a:solidFill>
                <a:highlight>
                  <a:srgbClr val="FFD34E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15743" y="1895333"/>
            <a:ext cx="5138056" cy="3845577"/>
          </a:xfrm>
          <a:noFill/>
        </p:spPr>
        <p:txBody>
          <a:bodyPr>
            <a:noAutofit/>
          </a:bodyPr>
          <a:lstStyle>
            <a:lvl1pPr marL="0" indent="0">
              <a:buClr>
                <a:schemeClr val="bg1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F07C9B7E-A9F7-E74E-8B7F-3BB737CA3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B7786630-3DC2-B1C3-65DD-397E446197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07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in 2 columns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7773642" y="0"/>
            <a:ext cx="4418358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8936A4-CDCB-C345-F71F-92F2A35F2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067"/>
            <a:ext cx="7915275" cy="71724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E590DB-1C31-60F0-D6F8-A1706796115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33753"/>
            <a:ext cx="2974761" cy="363855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4C5D68-6EAE-4A7A-7185-241C6CF3B9B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305921" y="1833753"/>
            <a:ext cx="2974761" cy="363855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blue flag with yellow stars&#10;&#10;Description automatically generated">
            <a:extLst>
              <a:ext uri="{FF2B5EF4-FFF2-40B4-BE49-F238E27FC236}">
                <a16:creationId xmlns:a16="http://schemas.microsoft.com/office/drawing/2014/main" id="{901A7271-B7CF-4C49-1423-D7CA7ECEF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Picture 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C0DCEE1B-27AC-37B6-7683-71F823E43E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97D846-EECB-7092-C88A-21E2250B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55953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s and thre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1187F8-6993-4E2B-6622-C2542933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2591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FA7EE-FB05-1C4E-138A-F50BCF45EE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3125" y="4591050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72;p30">
            <a:extLst>
              <a:ext uri="{FF2B5EF4-FFF2-40B4-BE49-F238E27FC236}">
                <a16:creationId xmlns:a16="http://schemas.microsoft.com/office/drawing/2014/main" id="{463AB235-233D-D0DB-E16C-CB9366541FFD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4608944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21AD6DD-14BD-E044-8AD7-2881DB8918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09133" y="4611671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72;p30">
            <a:extLst>
              <a:ext uri="{FF2B5EF4-FFF2-40B4-BE49-F238E27FC236}">
                <a16:creationId xmlns:a16="http://schemas.microsoft.com/office/drawing/2014/main" id="{18BFCAC6-D624-8622-7879-6E32A21B7DB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345298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415A3E-5C31-4007-8208-34FF613FDA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45487" y="4611671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314E959-31F1-870D-FAE7-99D8E6333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28489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s and three colour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1187F8-6993-4E2B-6622-C2542933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2591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FA7EE-FB05-1C4E-138A-F50BCF45EE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3125" y="4591050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72;p30">
            <a:extLst>
              <a:ext uri="{FF2B5EF4-FFF2-40B4-BE49-F238E27FC236}">
                <a16:creationId xmlns:a16="http://schemas.microsoft.com/office/drawing/2014/main" id="{463AB235-233D-D0DB-E16C-CB9366541FFD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4608944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21AD6DD-14BD-E044-8AD7-2881DB8918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09133" y="4611671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72;p30">
            <a:extLst>
              <a:ext uri="{FF2B5EF4-FFF2-40B4-BE49-F238E27FC236}">
                <a16:creationId xmlns:a16="http://schemas.microsoft.com/office/drawing/2014/main" id="{18BFCAC6-D624-8622-7879-6E32A21B7DB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345298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415A3E-5C31-4007-8208-34FF613FDA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45487" y="4611671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2517C-B46F-A98F-0643-A97107DEC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183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a coloure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0C1291-4A16-4E7F-D6F2-0662C6CC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90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706136"/>
            <a:ext cx="4840275" cy="346317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1CCFCC-12CB-E276-21C2-DAA2C8D36EC9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393779" y="1706137"/>
            <a:ext cx="4960021" cy="3463178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240A71C-FBDC-ABE7-AF08-221E5E629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0522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positiv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559404-34AB-2AB1-76B4-CB85000D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16904"/>
            <a:ext cx="10515600" cy="81690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012AF7B-3A7E-8763-817E-DD321C64A6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38038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A2B82B-3461-6DA2-3E41-F3AC813918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994438"/>
            <a:ext cx="6096000" cy="4521200"/>
          </a:xfrm>
          <a:solidFill>
            <a:schemeClr val="tx2"/>
          </a:solidFill>
        </p:spPr>
        <p:txBody>
          <a:bodyPr lIns="504000" anchor="ctr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 lang="en-US" sz="2400" b="1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Google Shape;66;p29" descr="Quote">
            <a:extLst>
              <a:ext uri="{FF2B5EF4-FFF2-40B4-BE49-F238E27FC236}">
                <a16:creationId xmlns:a16="http://schemas.microsoft.com/office/drawing/2014/main" id="{2BA61D73-E039-6C69-A4A9-27D86CB30D1D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BE2FFB7F-6A6F-E203-E2CE-AAC503E40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Google Shape;66;p29" descr="Quote">
            <a:extLst>
              <a:ext uri="{FF2B5EF4-FFF2-40B4-BE49-F238E27FC236}">
                <a16:creationId xmlns:a16="http://schemas.microsoft.com/office/drawing/2014/main" id="{D61A7912-F509-F977-C8A3-05B55096DDA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blue flag with yellow stars&#10;&#10;Description automatically generated">
            <a:extLst>
              <a:ext uri="{FF2B5EF4-FFF2-40B4-BE49-F238E27FC236}">
                <a16:creationId xmlns:a16="http://schemas.microsoft.com/office/drawing/2014/main" id="{519F3A2E-810F-F3DF-534B-DFE8563EDC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0BD146-26A9-B2E3-790A-137432E69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1349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egativ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16039EEF-B8E6-4383-4827-068F0611752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38038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1BE876A1-64BE-0A6D-B28E-A01C8883D1F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994438"/>
            <a:ext cx="6096000" cy="4521200"/>
          </a:xfrm>
          <a:solidFill>
            <a:schemeClr val="bg2"/>
          </a:solidFill>
        </p:spPr>
        <p:txBody>
          <a:bodyPr lIns="504000" anchor="ctr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 lang="en-US" sz="2400" b="1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oogle Shape;66;p29" descr="Quote">
            <a:extLst>
              <a:ext uri="{FF2B5EF4-FFF2-40B4-BE49-F238E27FC236}">
                <a16:creationId xmlns:a16="http://schemas.microsoft.com/office/drawing/2014/main" id="{E1B4A183-929D-5431-B365-FECE6A72A484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E6CD1AA0-BE2D-038C-5423-E271CF163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148383-BBA9-7909-CFDF-60BEA0FE9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3511"/>
            <a:ext cx="10515600" cy="816904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pic>
        <p:nvPicPr>
          <p:cNvPr id="6" name="Google Shape;66;p29" descr="Quote">
            <a:extLst>
              <a:ext uri="{FF2B5EF4-FFF2-40B4-BE49-F238E27FC236}">
                <a16:creationId xmlns:a16="http://schemas.microsoft.com/office/drawing/2014/main" id="{DE2EBF53-76CE-6C8F-0861-C3A5D384E18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AB87E6E1-A561-866F-CE99-26D9647684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765A446-C679-3C21-6DB2-E6E244E9D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022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8779EA-6394-AAE5-959A-6BB82A7D90AE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Google Shape;75;p31">
            <a:extLst>
              <a:ext uri="{FF2B5EF4-FFF2-40B4-BE49-F238E27FC236}">
                <a16:creationId xmlns:a16="http://schemas.microsoft.com/office/drawing/2014/main" id="{66DB0E40-389A-4ADF-E594-6BBAB29E7192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D6BCEAD-64F8-A9C2-D826-FF1F037B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A59C8E60-AD13-6DDB-15AD-A3F8E3F22A7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239B419-47F7-2FF3-C377-FBB7B2DBA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522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le picture coloured background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152718" y="1683033"/>
            <a:ext cx="3886563" cy="3886563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43A5598A-C2EA-5505-BEB5-E80CA68AE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4" name="Picture 3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3D5D7A7A-28D1-BC55-7F75-53B9E5FBC5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B7D111-DE2E-9994-A799-F62F38E83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0056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s pictures coloured background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200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7DC5575C-474B-C81C-6517-E882E9E5246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90896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28;p36">
            <a:extLst>
              <a:ext uri="{FF2B5EF4-FFF2-40B4-BE49-F238E27FC236}">
                <a16:creationId xmlns:a16="http://schemas.microsoft.com/office/drawing/2014/main" id="{948E1B30-A652-44AE-9B5E-AC9365965BF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43593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4D01C79-8E51-7320-51B2-6B4D1CD15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3" name="Picture 2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6200794-8F7F-E0F0-3735-90CCC24A8A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271D99-21D4-ED76-0E54-1ECA6FD71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75834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s pictures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200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7DC5575C-474B-C81C-6517-E882E9E5246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90896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28;p36">
            <a:extLst>
              <a:ext uri="{FF2B5EF4-FFF2-40B4-BE49-F238E27FC236}">
                <a16:creationId xmlns:a16="http://schemas.microsoft.com/office/drawing/2014/main" id="{948E1B30-A652-44AE-9B5E-AC9365965BF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43593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7EF38B-E8AF-66F2-44F8-7A5DA7FF3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7060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ircles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Google Shape;128;p36">
            <a:extLst>
              <a:ext uri="{FF2B5EF4-FFF2-40B4-BE49-F238E27FC236}">
                <a16:creationId xmlns:a16="http://schemas.microsoft.com/office/drawing/2014/main" id="{C6066961-5253-C2E8-C59C-7D3AEA190748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644073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7354" y="1792421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oogle Shape;128;p36">
            <a:extLst>
              <a:ext uri="{FF2B5EF4-FFF2-40B4-BE49-F238E27FC236}">
                <a16:creationId xmlns:a16="http://schemas.microsoft.com/office/drawing/2014/main" id="{530B519E-B8E9-0851-34A7-4EBCABDB1F24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38198" y="3793520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7CC6BA2-60D9-1664-3253-8468AB06B3BA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2887352" y="3941868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Google Shape;128;p36">
            <a:extLst>
              <a:ext uri="{FF2B5EF4-FFF2-40B4-BE49-F238E27FC236}">
                <a16:creationId xmlns:a16="http://schemas.microsoft.com/office/drawing/2014/main" id="{B0466037-50F3-96B3-1B0E-06D3D18B8BCE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6422796" y="1679603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C1C8BB-B6BF-EFC9-4FB7-FE68ADABF649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71950" y="1827951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2B2D1DEC-353D-0530-46BD-FAC7D81DC42A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422794" y="3829050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C01048-C2DE-CFE9-C353-8ED3741099B7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471948" y="3977398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67E4CCE-C35C-C711-24D0-0F4BCA80C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98333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rectangles pictures white background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15" name="Google Shape;97;p33">
            <a:extLst>
              <a:ext uri="{FF2B5EF4-FFF2-40B4-BE49-F238E27FC236}">
                <a16:creationId xmlns:a16="http://schemas.microsoft.com/office/drawing/2014/main" id="{51CBB8A7-3E08-DCAC-14AF-878AC33CDC3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38200" y="1931348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438DF5-CCC4-87AD-037A-C14F79B626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08868" y="1931348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Google Shape;97;p33">
            <a:extLst>
              <a:ext uri="{FF2B5EF4-FFF2-40B4-BE49-F238E27FC236}">
                <a16:creationId xmlns:a16="http://schemas.microsoft.com/office/drawing/2014/main" id="{BFE9E99F-07A9-26A1-106E-78351E5222CA}"/>
              </a:ext>
            </a:extLst>
          </p:cNvPr>
          <p:cNvSpPr>
            <a:spLocks noGrp="1"/>
          </p:cNvSpPr>
          <p:nvPr>
            <p:ph type="pic" idx="7"/>
          </p:nvPr>
        </p:nvSpPr>
        <p:spPr>
          <a:xfrm>
            <a:off x="838202" y="3740272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A6A52A8-BCDE-0058-03FA-48265F58CC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08868" y="3740131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oogle Shape;95;p33">
            <a:extLst>
              <a:ext uri="{FF2B5EF4-FFF2-40B4-BE49-F238E27FC236}">
                <a16:creationId xmlns:a16="http://schemas.microsoft.com/office/drawing/2014/main" id="{A15E4B72-6400-86B0-FD40-4FCA9F38655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80157" y="1931348"/>
            <a:ext cx="2461593" cy="163815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6022ECE-0EE9-F2CA-72F3-353CAD2AB4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587" y="1931348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97;p33">
            <a:extLst>
              <a:ext uri="{FF2B5EF4-FFF2-40B4-BE49-F238E27FC236}">
                <a16:creationId xmlns:a16="http://schemas.microsoft.com/office/drawing/2014/main" id="{0D3E0C88-3573-7B0F-D8F7-5AAD283A42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180157" y="3740272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F2FF4C0-B8CC-5E9A-7FF2-0BA1FD8666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1587" y="3740131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F815C1-0113-F490-4A53-0227959CF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1121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squared pictures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114;p35">
            <a:extLst>
              <a:ext uri="{FF2B5EF4-FFF2-40B4-BE49-F238E27FC236}">
                <a16:creationId xmlns:a16="http://schemas.microsoft.com/office/drawing/2014/main" id="{28399EF8-5B4D-A564-C46D-6AC3EE3700F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61373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Google Shape;115;p35">
            <a:extLst>
              <a:ext uri="{FF2B5EF4-FFF2-40B4-BE49-F238E27FC236}">
                <a16:creationId xmlns:a16="http://schemas.microsoft.com/office/drawing/2014/main" id="{1DB67F50-B209-813A-55E2-A45CCD6BCAE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2993028" y="161373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Google Shape;116;p35">
            <a:extLst>
              <a:ext uri="{FF2B5EF4-FFF2-40B4-BE49-F238E27FC236}">
                <a16:creationId xmlns:a16="http://schemas.microsoft.com/office/drawing/2014/main" id="{80AA888C-2660-9749-11E6-8A96DD56EAC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147856" y="1613729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17;p35">
            <a:extLst>
              <a:ext uri="{FF2B5EF4-FFF2-40B4-BE49-F238E27FC236}">
                <a16:creationId xmlns:a16="http://schemas.microsoft.com/office/drawing/2014/main" id="{95752BFF-4A6F-68EA-E048-C405D776F6A9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7302684" y="161372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Google Shape;118;p35">
            <a:extLst>
              <a:ext uri="{FF2B5EF4-FFF2-40B4-BE49-F238E27FC236}">
                <a16:creationId xmlns:a16="http://schemas.microsoft.com/office/drawing/2014/main" id="{69A61CD2-9393-897F-4851-B55A256B6577}"/>
              </a:ext>
            </a:extLst>
          </p:cNvPr>
          <p:cNvSpPr>
            <a:spLocks noGrp="1"/>
          </p:cNvSpPr>
          <p:nvPr>
            <p:ph type="pic" idx="6"/>
          </p:nvPr>
        </p:nvSpPr>
        <p:spPr>
          <a:xfrm>
            <a:off x="9457512" y="161372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5" name="Google Shape;114;p35">
            <a:extLst>
              <a:ext uri="{FF2B5EF4-FFF2-40B4-BE49-F238E27FC236}">
                <a16:creationId xmlns:a16="http://schemas.microsoft.com/office/drawing/2014/main" id="{5BBBB0BA-17D9-1A2A-5573-A96E32CB11C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38200" y="379976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6" name="Google Shape;115;p35">
            <a:extLst>
              <a:ext uri="{FF2B5EF4-FFF2-40B4-BE49-F238E27FC236}">
                <a16:creationId xmlns:a16="http://schemas.microsoft.com/office/drawing/2014/main" id="{E234676C-5503-D335-7C9F-8EBF756F24A7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2993028" y="379976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7" name="Google Shape;116;p35">
            <a:extLst>
              <a:ext uri="{FF2B5EF4-FFF2-40B4-BE49-F238E27FC236}">
                <a16:creationId xmlns:a16="http://schemas.microsoft.com/office/drawing/2014/main" id="{8C059826-5CA9-F193-6C89-8B0DECF9ACE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47856" y="3799759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8" name="Google Shape;117;p35">
            <a:extLst>
              <a:ext uri="{FF2B5EF4-FFF2-40B4-BE49-F238E27FC236}">
                <a16:creationId xmlns:a16="http://schemas.microsoft.com/office/drawing/2014/main" id="{E57729DD-0495-06CF-3D2B-B8EC5F7D6EF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302684" y="379975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9" name="Google Shape;118;p35">
            <a:extLst>
              <a:ext uri="{FF2B5EF4-FFF2-40B4-BE49-F238E27FC236}">
                <a16:creationId xmlns:a16="http://schemas.microsoft.com/office/drawing/2014/main" id="{DDFD3960-357B-A667-2997-F567232AE448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9457512" y="379975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4EF7B-6FA5-122A-260D-E885CDDAA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52003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quared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114;p35">
            <a:extLst>
              <a:ext uri="{FF2B5EF4-FFF2-40B4-BE49-F238E27FC236}">
                <a16:creationId xmlns:a16="http://schemas.microsoft.com/office/drawing/2014/main" id="{28399EF8-5B4D-A564-C46D-6AC3EE3700F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82651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Google Shape;115;p35">
            <a:extLst>
              <a:ext uri="{FF2B5EF4-FFF2-40B4-BE49-F238E27FC236}">
                <a16:creationId xmlns:a16="http://schemas.microsoft.com/office/drawing/2014/main" id="{1DB67F50-B209-813A-55E2-A45CCD6BCAE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746625" y="2079624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2" name="Google Shape;121;p35">
            <a:extLst>
              <a:ext uri="{FF2B5EF4-FFF2-40B4-BE49-F238E27FC236}">
                <a16:creationId xmlns:a16="http://schemas.microsoft.com/office/drawing/2014/main" id="{2EA4C09F-A3D0-2FDF-C8EF-EDEF2FCF78CE}"/>
              </a:ext>
            </a:extLst>
          </p:cNvPr>
          <p:cNvSpPr>
            <a:spLocks noGrp="1"/>
          </p:cNvSpPr>
          <p:nvPr>
            <p:ph type="pic" idx="9"/>
          </p:nvPr>
        </p:nvSpPr>
        <p:spPr>
          <a:xfrm>
            <a:off x="8655051" y="2079623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CC5C1-4287-4FC9-8450-3D86D951F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8614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quared pictures coloured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8" name="Google Shape;114;p35">
            <a:extLst>
              <a:ext uri="{FF2B5EF4-FFF2-40B4-BE49-F238E27FC236}">
                <a16:creationId xmlns:a16="http://schemas.microsoft.com/office/drawing/2014/main" id="{F38470BA-1066-4059-A16D-B9EE9722C73D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82651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15;p35">
            <a:extLst>
              <a:ext uri="{FF2B5EF4-FFF2-40B4-BE49-F238E27FC236}">
                <a16:creationId xmlns:a16="http://schemas.microsoft.com/office/drawing/2014/main" id="{4C5EDD4B-6148-8C81-CEE4-C4C5BFE4E787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746625" y="2079624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Google Shape;121;p35">
            <a:extLst>
              <a:ext uri="{FF2B5EF4-FFF2-40B4-BE49-F238E27FC236}">
                <a16:creationId xmlns:a16="http://schemas.microsoft.com/office/drawing/2014/main" id="{85A61031-57E6-E855-38A1-FA502D6C575D}"/>
              </a:ext>
            </a:extLst>
          </p:cNvPr>
          <p:cNvSpPr>
            <a:spLocks noGrp="1"/>
          </p:cNvSpPr>
          <p:nvPr>
            <p:ph type="pic" idx="9"/>
          </p:nvPr>
        </p:nvSpPr>
        <p:spPr>
          <a:xfrm>
            <a:off x="8655051" y="2079623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3" name="Picture 2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EC730096-D3D5-78FF-DEE5-BE9525C4D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4" name="Picture 3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F9F566B8-5CFB-8DB0-6A67-925C39BEFB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800A1-1EE4-975A-7B55-1404DB41F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69800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st page with credi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35C05-B6C4-EFD6-820E-25F6561D0D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56739"/>
            <a:ext cx="10515600" cy="1020337"/>
          </a:xfrm>
        </p:spPr>
        <p:txBody>
          <a:bodyPr>
            <a:noAutofit/>
          </a:bodyPr>
          <a:lstStyle>
            <a:lvl1pPr>
              <a:defRPr sz="8800">
                <a:solidFill>
                  <a:schemeClr val="tx2"/>
                </a:solidFill>
              </a:defRPr>
            </a:lvl1pPr>
          </a:lstStyle>
          <a:p>
            <a:r>
              <a:rPr lang="en-US"/>
              <a:t>Thank you</a:t>
            </a:r>
            <a:endParaRPr lang="en-IE"/>
          </a:p>
        </p:txBody>
      </p:sp>
      <p:pic>
        <p:nvPicPr>
          <p:cNvPr id="4" name="Google Shape;444;p20">
            <a:extLst>
              <a:ext uri="{FF2B5EF4-FFF2-40B4-BE49-F238E27FC236}">
                <a16:creationId xmlns:a16="http://schemas.microsoft.com/office/drawing/2014/main" id="{DA7E9652-CF81-1788-7674-E1FA25BFE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3471269"/>
            <a:ext cx="1023496" cy="3580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144BEB-A192-AF1A-3CE0-A12C2705D8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996499"/>
            <a:ext cx="10515600" cy="16668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Google Shape;444;p20">
            <a:extLst>
              <a:ext uri="{FF2B5EF4-FFF2-40B4-BE49-F238E27FC236}">
                <a16:creationId xmlns:a16="http://schemas.microsoft.com/office/drawing/2014/main" id="{8A55753B-1E31-7005-E76C-7A1B520A3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3471269"/>
            <a:ext cx="1023496" cy="35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FE782E-88D7-720D-47B0-E5C4BDBFE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13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641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5B256C-F848-9C9F-2A9C-E218DE9A1995}"/>
              </a:ext>
            </a:extLst>
          </p:cNvPr>
          <p:cNvSpPr/>
          <p:nvPr userDrawn="1"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35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D58619-8012-9B7D-9C59-16671B374575}"/>
              </a:ext>
            </a:extLst>
          </p:cNvPr>
          <p:cNvSpPr/>
          <p:nvPr userDrawn="1"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374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45A3C0-5810-CECB-04D1-E370BADB2EE8}"/>
              </a:ext>
            </a:extLst>
          </p:cNvPr>
          <p:cNvSpPr/>
          <p:nvPr userDrawn="1"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0155"/>
            <a:ext cx="10515600" cy="816904"/>
          </a:xfrm>
          <a:solidFill>
            <a:schemeClr val="bg1"/>
          </a:solidFill>
        </p:spPr>
        <p:txBody>
          <a:bodyPr lIns="180000" tIns="144000" rIns="144000" bIns="144000" anchor="ctr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482397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BD178DF-B2B3-E383-43AA-D54BBF227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C194F48-423C-93CB-1A61-CE12CAB5B4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3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526B31-D383-5ABA-08B1-8097743DECE0}"/>
              </a:ext>
            </a:extLst>
          </p:cNvPr>
          <p:cNvSpPr/>
          <p:nvPr userDrawn="1"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0155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482397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D7151F52-9DDF-CEC4-58EC-587B7A1D7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8" name="Picture 7" descr="A blue flag with yellow stars&#10;&#10;Description automatically generated">
            <a:extLst>
              <a:ext uri="{FF2B5EF4-FFF2-40B4-BE49-F238E27FC236}">
                <a16:creationId xmlns:a16="http://schemas.microsoft.com/office/drawing/2014/main" id="{8B94F84F-1590-9DE6-C3AC-9FBA58E40E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1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BD8A8F-01F7-069C-2D69-AFCA2F78D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8473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87499CD-21D1-84C4-7FD1-F33A39639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9922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09BE7C2-2602-0313-8D83-EAB1C755A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8473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342900" indent="-3429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  <a:defRPr sz="2000"/>
            </a:lvl1pPr>
            <a:lvl2pPr>
              <a:buClr>
                <a:schemeClr val="tx2"/>
              </a:buClr>
              <a:buSzPct val="100000"/>
              <a:defRPr sz="1800"/>
            </a:lvl2pPr>
            <a:lvl3pPr>
              <a:buClr>
                <a:schemeClr val="tx2"/>
              </a:buClr>
              <a:defRPr sz="1600"/>
            </a:lvl3pPr>
            <a:lvl4pPr>
              <a:buClr>
                <a:schemeClr val="tx2"/>
              </a:buCl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endParaRPr lang="en-US"/>
          </a:p>
          <a:p>
            <a:pPr lvl="3"/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D43C2E6-DFE0-78B7-AEF2-E94F28383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4900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FE374-A678-A684-FA4B-26330CF65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4A1E0C-386D-FF7A-6872-1942CD4335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365126"/>
            <a:ext cx="10515600" cy="816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E66B9-5E84-94E6-4EDD-A9E25FB07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42619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0"/>
            <a:endParaRPr lang="en-US"/>
          </a:p>
          <a:p>
            <a:pPr lvl="1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653097-A9FD-84E7-4EFA-47C8DA485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Picture 4" descr="A close-up of a line&#10;&#10;Description automatically generated" hidden="1">
            <a:extLst>
              <a:ext uri="{FF2B5EF4-FFF2-40B4-BE49-F238E27FC236}">
                <a16:creationId xmlns:a16="http://schemas.microsoft.com/office/drawing/2014/main" id="{CE57FDCE-6642-0FA5-3739-FA81457769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640C55-B1A0-5DE0-B0E4-F05DE5506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1"/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8" name="Picture 7" descr="A close-up of a line&#10;&#10;Description automatically generated" hidden="1">
            <a:extLst>
              <a:ext uri="{FF2B5EF4-FFF2-40B4-BE49-F238E27FC236}">
                <a16:creationId xmlns:a16="http://schemas.microsoft.com/office/drawing/2014/main" id="{A12B438D-C839-BF7B-253A-401802D9F2AC}"/>
              </a:ext>
            </a:extLst>
          </p:cNvPr>
          <p:cNvPicPr/>
          <p:nvPr userDrawn="1"/>
        </p:nvPicPr>
        <p:blipFill>
          <a:blip r:embed="rId4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37" r:id="rId17"/>
    <p:sldLayoutId id="2147483938" r:id="rId18"/>
    <p:sldLayoutId id="2147483939" r:id="rId19"/>
    <p:sldLayoutId id="2147483940" r:id="rId20"/>
    <p:sldLayoutId id="2147483941" r:id="rId21"/>
    <p:sldLayoutId id="2147483942" r:id="rId22"/>
    <p:sldLayoutId id="2147483943" r:id="rId23"/>
    <p:sldLayoutId id="2147483944" r:id="rId24"/>
    <p:sldLayoutId id="2147483945" r:id="rId25"/>
    <p:sldLayoutId id="2147483946" r:id="rId26"/>
    <p:sldLayoutId id="2147483947" r:id="rId27"/>
    <p:sldLayoutId id="2147483948" r:id="rId28"/>
    <p:sldLayoutId id="2147483949" r:id="rId29"/>
    <p:sldLayoutId id="2147483950" r:id="rId30"/>
    <p:sldLayoutId id="2147483951" r:id="rId31"/>
    <p:sldLayoutId id="2147483952" r:id="rId32"/>
    <p:sldLayoutId id="2147483953" r:id="rId33"/>
    <p:sldLayoutId id="2147483954" r:id="rId34"/>
    <p:sldLayoutId id="2147483955" r:id="rId35"/>
    <p:sldLayoutId id="2147483956" r:id="rId36"/>
    <p:sldLayoutId id="2147483957" r:id="rId37"/>
    <p:sldLayoutId id="2147483958" r:id="rId38"/>
    <p:sldLayoutId id="2147483960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BD512D0-79B6-670C-07FD-9168EC3E2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endParaRPr lang="en-I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504D590-9922-C06A-407C-2B718394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Fair labour mobility package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1456CEF-57DB-B4CE-60F1-7B93F72DA5B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68706F-E58B-D844-F68A-2379B7D107A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5243158"/>
            <a:ext cx="4257676" cy="304616"/>
          </a:xfrm>
        </p:spPr>
        <p:txBody>
          <a:bodyPr/>
          <a:lstStyle/>
          <a:p>
            <a:r>
              <a:rPr lang="en-IE" dirty="0"/>
              <a:t>EESC, 24 February 2026</a:t>
            </a:r>
          </a:p>
        </p:txBody>
      </p:sp>
      <p:pic>
        <p:nvPicPr>
          <p:cNvPr id="9" name="Picture 8" descr="European Commission">
            <a:extLst>
              <a:ext uri="{FF2B5EF4-FFF2-40B4-BE49-F238E27FC236}">
                <a16:creationId xmlns:a16="http://schemas.microsoft.com/office/drawing/2014/main" id="{179F3FC9-B6FB-BFA2-12E7-546955BFD0B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463383" y="5738784"/>
            <a:ext cx="2544024" cy="941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F1829-E611-2619-7293-0CBB572C5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4DBD61-8652-4DED-5302-1446554F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0A41CE-6BEC-FBCE-1BDF-A246C200A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5400"/>
              <a:t>The figures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35C365-43F8-1CD1-1766-0F35152BF8F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942564"/>
            <a:ext cx="10509371" cy="611188"/>
          </a:xfrm>
        </p:spPr>
        <p:txBody>
          <a:bodyPr vert="horz" lIns="144000" tIns="144000" rIns="144000" bIns="144000" rtlCol="0" anchor="t">
            <a:noAutofit/>
          </a:bodyPr>
          <a:lstStyle/>
          <a:p>
            <a:pPr marL="342900" indent="-342900">
              <a:buFontTx/>
              <a:buChar char="-"/>
            </a:pPr>
            <a:endParaRPr lang="en-GB" b="1" i="1" dirty="0"/>
          </a:p>
          <a:p>
            <a:pPr marL="342900" indent="-342900">
              <a:buFontTx/>
              <a:buChar char="-"/>
            </a:pPr>
            <a:r>
              <a:rPr lang="en-GB" b="1" i="1" dirty="0"/>
              <a:t>14 million European citizens living/working in another EU Member State</a:t>
            </a:r>
          </a:p>
          <a:p>
            <a:pPr marL="342900" indent="-342900">
              <a:buFontTx/>
              <a:buChar char="-"/>
            </a:pPr>
            <a:endParaRPr lang="en-GB" b="1" i="1" dirty="0"/>
          </a:p>
          <a:p>
            <a:pPr marL="342900" indent="-342900">
              <a:buFontTx/>
              <a:buChar char="-"/>
            </a:pPr>
            <a:r>
              <a:rPr lang="en-GB" b="1" i="1" dirty="0"/>
              <a:t>1.9 million Europeans are cross-border workers</a:t>
            </a:r>
            <a:endParaRPr lang="en-GB" b="1" i="1" dirty="0">
              <a:cs typeface="Arial"/>
            </a:endParaRPr>
          </a:p>
          <a:p>
            <a:pPr marL="342900" indent="-342900">
              <a:buFontTx/>
              <a:buChar char="-"/>
            </a:pPr>
            <a:endParaRPr lang="en-GB" b="1" i="1" dirty="0"/>
          </a:p>
          <a:p>
            <a:pPr marL="342900" indent="-342900">
              <a:buFontTx/>
              <a:buChar char="-"/>
            </a:pPr>
            <a:r>
              <a:rPr lang="en-GB" b="1" i="1" dirty="0"/>
              <a:t>Appr. 3.6 million posted workers</a:t>
            </a:r>
          </a:p>
          <a:p>
            <a:pPr marL="342900" indent="-342900">
              <a:buFontTx/>
              <a:buChar char="-"/>
            </a:pPr>
            <a:endParaRPr lang="en-GB" b="1" i="1" dirty="0"/>
          </a:p>
          <a:p>
            <a:endParaRPr lang="en-GB" b="1" i="1" dirty="0">
              <a:cs typeface="Arial"/>
            </a:endParaRPr>
          </a:p>
        </p:txBody>
      </p:sp>
      <p:pic>
        <p:nvPicPr>
          <p:cNvPr id="2" name="Picture 1" descr="European Commission">
            <a:extLst>
              <a:ext uri="{FF2B5EF4-FFF2-40B4-BE49-F238E27FC236}">
                <a16:creationId xmlns:a16="http://schemas.microsoft.com/office/drawing/2014/main" id="{CB9103C2-F996-7E0E-44C3-C64972F5DBAA}"/>
              </a:ext>
            </a:extLst>
          </p:cNvPr>
          <p:cNvPicPr/>
          <p:nvPr/>
        </p:nvPicPr>
        <p:blipFill>
          <a:blip r:embed="rId2"/>
          <a:srcRect/>
          <a:stretch/>
        </p:blipFill>
        <p:spPr>
          <a:xfrm>
            <a:off x="170664" y="174518"/>
            <a:ext cx="2544024" cy="915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7307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16995D0-EE7F-91FF-418B-D48294F25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9EFFDF-2A20-D852-DFF2-6B9785B39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5400"/>
              <a:t>Overall context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51A7BCF-D166-7C26-0977-73DF8B83E1D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942564"/>
            <a:ext cx="10515600" cy="611188"/>
          </a:xfrm>
        </p:spPr>
        <p:txBody>
          <a:bodyPr vert="horz" lIns="144000" tIns="144000" rIns="144000" bIns="144000" rtlCol="0" anchor="t">
            <a:noAutofit/>
          </a:bodyPr>
          <a:lstStyle/>
          <a:p>
            <a:pPr marL="342900" indent="-342900">
              <a:buFontTx/>
              <a:buChar char="-"/>
            </a:pPr>
            <a:endParaRPr lang="en-GB" b="1" i="1" dirty="0"/>
          </a:p>
          <a:p>
            <a:pPr marL="342900" indent="-342900">
              <a:buFontTx/>
              <a:buChar char="-"/>
            </a:pPr>
            <a:r>
              <a:rPr lang="en-GB" b="1" i="1" dirty="0"/>
              <a:t>Mission letter EVP </a:t>
            </a:r>
            <a:r>
              <a:rPr lang="en-GB" b="1" i="1" dirty="0" err="1"/>
              <a:t>Mînzatu</a:t>
            </a:r>
            <a:endParaRPr lang="en-GB" b="1" i="1" dirty="0"/>
          </a:p>
          <a:p>
            <a:pPr marL="342900" indent="-342900">
              <a:buFontTx/>
              <a:buChar char="-"/>
            </a:pPr>
            <a:endParaRPr lang="en-GB" b="1" i="1" dirty="0"/>
          </a:p>
          <a:p>
            <a:pPr marL="342900" indent="-342900">
              <a:buFontTx/>
              <a:buChar char="-"/>
            </a:pPr>
            <a:r>
              <a:rPr lang="en-GB" b="1" i="1" dirty="0"/>
              <a:t>Draghi and Letta reports</a:t>
            </a:r>
          </a:p>
          <a:p>
            <a:pPr marL="342900" indent="-342900">
              <a:buFontTx/>
              <a:buChar char="-"/>
            </a:pPr>
            <a:endParaRPr lang="en-GB" b="1" i="1" dirty="0"/>
          </a:p>
          <a:p>
            <a:pPr marL="342900" indent="-342900">
              <a:buFontTx/>
              <a:buChar char="-"/>
            </a:pPr>
            <a:r>
              <a:rPr lang="en-GB" b="1" i="1" dirty="0"/>
              <a:t>Single Market Strategy</a:t>
            </a:r>
          </a:p>
          <a:p>
            <a:pPr marL="342900" indent="-342900">
              <a:buFontTx/>
              <a:buChar char="-"/>
            </a:pPr>
            <a:endParaRPr lang="en-GB" b="1" i="1" dirty="0"/>
          </a:p>
          <a:p>
            <a:pPr>
              <a:buFontTx/>
            </a:pPr>
            <a:r>
              <a:rPr lang="en-GB" b="1" i="1" dirty="0"/>
              <a:t> </a:t>
            </a:r>
            <a:endParaRPr lang="en-GB" b="1" i="1" dirty="0">
              <a:cs typeface="Arial"/>
            </a:endParaRPr>
          </a:p>
        </p:txBody>
      </p:sp>
      <p:pic>
        <p:nvPicPr>
          <p:cNvPr id="2" name="Picture 1" descr="European Commission">
            <a:extLst>
              <a:ext uri="{FF2B5EF4-FFF2-40B4-BE49-F238E27FC236}">
                <a16:creationId xmlns:a16="http://schemas.microsoft.com/office/drawing/2014/main" id="{BA594C8D-664D-1400-1277-E4CCB799D727}"/>
              </a:ext>
            </a:extLst>
          </p:cNvPr>
          <p:cNvPicPr/>
          <p:nvPr/>
        </p:nvPicPr>
        <p:blipFill>
          <a:blip r:embed="rId2"/>
          <a:srcRect/>
          <a:stretch/>
        </p:blipFill>
        <p:spPr>
          <a:xfrm>
            <a:off x="170664" y="174518"/>
            <a:ext cx="2544024" cy="915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9880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E1D90-58D8-0DEE-343F-5FCC1C5F9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82EE01F-B344-3A0B-68F7-6002CEF1D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D99892-1926-BB8B-7A4D-9CDFB4985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5400" dirty="0"/>
              <a:t>Main components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EA79791-EF82-652F-ABCA-557B7D8BBF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942564"/>
            <a:ext cx="10223500" cy="611188"/>
          </a:xfrm>
        </p:spPr>
        <p:txBody>
          <a:bodyPr vert="horz" lIns="144000" tIns="144000" rIns="144000" bIns="144000" rtlCol="0" anchor="t">
            <a:noAutofit/>
          </a:bodyPr>
          <a:lstStyle/>
          <a:p>
            <a:pPr marL="342900" indent="-342900">
              <a:buFontTx/>
              <a:buChar char="-"/>
            </a:pPr>
            <a:r>
              <a:rPr lang="en-GB" b="1" i="1" dirty="0"/>
              <a:t>Proposal for a European Social Security Pass</a:t>
            </a:r>
          </a:p>
          <a:p>
            <a:pPr marL="342900" indent="-342900">
              <a:buFontTx/>
              <a:buChar char="-"/>
            </a:pPr>
            <a:endParaRPr lang="en-GB" b="1" i="1" dirty="0">
              <a:cs typeface="Arial"/>
            </a:endParaRPr>
          </a:p>
          <a:p>
            <a:pPr marL="342900" indent="-342900">
              <a:buFontTx/>
              <a:buChar char="-"/>
            </a:pPr>
            <a:r>
              <a:rPr lang="en-GB" b="1" i="1" dirty="0">
                <a:cs typeface="Arial"/>
              </a:rPr>
              <a:t>Strengthening</a:t>
            </a:r>
            <a:r>
              <a:rPr lang="en-GB" b="1" i="1" dirty="0"/>
              <a:t> the European Labour Authority (ELA) incl. reviewing</a:t>
            </a:r>
            <a:r>
              <a:rPr lang="en-US" b="1" i="1" dirty="0"/>
              <a:t> its mandate</a:t>
            </a:r>
          </a:p>
          <a:p>
            <a:pPr marL="342900" indent="-342900">
              <a:buFontTx/>
              <a:buChar char="-"/>
            </a:pPr>
            <a:endParaRPr lang="en-GB" dirty="0">
              <a:solidFill>
                <a:srgbClr val="000000"/>
              </a:solidFill>
              <a:cs typeface="Arial"/>
            </a:endParaRPr>
          </a:p>
          <a:p>
            <a:pPr marL="342900" indent="-342900">
              <a:buFontTx/>
              <a:buChar char="-"/>
            </a:pPr>
            <a:r>
              <a:rPr lang="en-GB" b="1" i="1" dirty="0">
                <a:cs typeface="Arial"/>
              </a:rPr>
              <a:t>Skills portability initiative</a:t>
            </a:r>
            <a:endParaRPr lang="en-GB" dirty="0">
              <a:cs typeface="Arial"/>
            </a:endParaRPr>
          </a:p>
          <a:p>
            <a:endParaRPr lang="en-GB" b="1" i="1" dirty="0"/>
          </a:p>
        </p:txBody>
      </p:sp>
      <p:pic>
        <p:nvPicPr>
          <p:cNvPr id="2" name="Picture 1" descr="European Commission">
            <a:extLst>
              <a:ext uri="{FF2B5EF4-FFF2-40B4-BE49-F238E27FC236}">
                <a16:creationId xmlns:a16="http://schemas.microsoft.com/office/drawing/2014/main" id="{CA47083E-95E3-5C2B-7190-5F6C99DD5B09}"/>
              </a:ext>
            </a:extLst>
          </p:cNvPr>
          <p:cNvPicPr/>
          <p:nvPr/>
        </p:nvPicPr>
        <p:blipFill>
          <a:blip r:embed="rId2"/>
          <a:srcRect/>
          <a:stretch/>
        </p:blipFill>
        <p:spPr>
          <a:xfrm>
            <a:off x="170664" y="174518"/>
            <a:ext cx="2544024" cy="915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3275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8C5BE-B8E6-9B02-72CD-0CADD253B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A6F2CBC-CF95-84B7-6F60-FB9D9B78B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2662918"/>
            <a:ext cx="12192000" cy="4195081"/>
          </a:xfrm>
        </p:spPr>
        <p:txBody>
          <a:bodyPr/>
          <a:lstStyle/>
          <a:p>
            <a:endParaRPr lang="en-I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283B5D-BA76-A765-EBF1-3E73E521D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11638"/>
            <a:ext cx="10820400" cy="1068400"/>
          </a:xfrm>
        </p:spPr>
        <p:txBody>
          <a:bodyPr/>
          <a:lstStyle/>
          <a:p>
            <a:pPr algn="ctr"/>
            <a:r>
              <a:rPr lang="en-GB" sz="4400" dirty="0"/>
              <a:t>European Social Security Pass (ESSPASS)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44203D6-0CD5-134B-8B18-272EC6D2655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942564"/>
            <a:ext cx="10223500" cy="611188"/>
          </a:xfrm>
        </p:spPr>
        <p:txBody>
          <a:bodyPr vert="horz" lIns="144000" tIns="144000" rIns="144000" bIns="14400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i="1" dirty="0"/>
              <a:t>Proposal for a Regulation setting rules for digitally issuing and verifying portable documents</a:t>
            </a:r>
            <a:endParaRPr lang="en-GB" b="1" i="1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i="1" dirty="0"/>
              <a:t>Facilitate proving and verifying social security entitlements across borders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i="1" dirty="0"/>
              <a:t>Use of existing and forthcoming tools (single digital gateway, EUDI wallet)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i="1" dirty="0"/>
              <a:t>Follow-up to piloting over past two years and 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1" i="1" dirty="0"/>
          </a:p>
          <a:p>
            <a:endParaRPr lang="en-GB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1" i="1" dirty="0"/>
          </a:p>
        </p:txBody>
      </p:sp>
      <p:pic>
        <p:nvPicPr>
          <p:cNvPr id="2" name="Picture 1" descr="European Commission">
            <a:extLst>
              <a:ext uri="{FF2B5EF4-FFF2-40B4-BE49-F238E27FC236}">
                <a16:creationId xmlns:a16="http://schemas.microsoft.com/office/drawing/2014/main" id="{6B719C4B-D471-7BB2-C1C4-E9D22E43D7BB}"/>
              </a:ext>
            </a:extLst>
          </p:cNvPr>
          <p:cNvPicPr/>
          <p:nvPr/>
        </p:nvPicPr>
        <p:blipFill>
          <a:blip r:embed="rId2"/>
          <a:srcRect/>
          <a:stretch/>
        </p:blipFill>
        <p:spPr>
          <a:xfrm>
            <a:off x="170664" y="174518"/>
            <a:ext cx="2544024" cy="915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1140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7">
            <a:extLst>
              <a:ext uri="{FF2B5EF4-FFF2-40B4-BE49-F238E27FC236}">
                <a16:creationId xmlns:a16="http://schemas.microsoft.com/office/drawing/2014/main" id="{D99F17F4-1FDB-964C-80AE-3EF1744C9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8838" y="5454811"/>
            <a:ext cx="1778219" cy="712307"/>
          </a:xfrm>
          <a:custGeom>
            <a:avLst/>
            <a:gdLst>
              <a:gd name="T0" fmla="*/ 4775 w 4776"/>
              <a:gd name="T1" fmla="*/ 1848 h 1849"/>
              <a:gd name="T2" fmla="*/ 1584 w 4776"/>
              <a:gd name="T3" fmla="*/ 1848 h 1849"/>
              <a:gd name="T4" fmla="*/ 0 w 4776"/>
              <a:gd name="T5" fmla="*/ 0 h 1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76" h="1849">
                <a:moveTo>
                  <a:pt x="4775" y="1848"/>
                </a:moveTo>
                <a:lnTo>
                  <a:pt x="1584" y="1848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6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 panose="020B0306030504020204" pitchFamily="34" charset="0"/>
              <a:cs typeface="Arial"/>
              <a:sym typeface="Arial"/>
            </a:endParaRPr>
          </a:p>
        </p:txBody>
      </p:sp>
      <p:sp>
        <p:nvSpPr>
          <p:cNvPr id="3" name="Freeform 1">
            <a:extLst>
              <a:ext uri="{FF2B5EF4-FFF2-40B4-BE49-F238E27FC236}">
                <a16:creationId xmlns:a16="http://schemas.microsoft.com/office/drawing/2014/main" id="{86A7F654-8010-1C4E-9B5C-78F02636A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006" y="1844632"/>
            <a:ext cx="5439043" cy="819313"/>
          </a:xfrm>
          <a:prstGeom prst="roundRect">
            <a:avLst>
              <a:gd name="adj" fmla="val 50000"/>
            </a:avLst>
          </a:prstGeom>
          <a:solidFill>
            <a:srgbClr val="C6E5D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6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 panose="020B0306030504020204" pitchFamily="34" charset="0"/>
              <a:cs typeface="Arial"/>
              <a:sym typeface="Arial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C3E0B1F5-F135-4E42-8875-D852D337F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005" y="1844632"/>
            <a:ext cx="1009919" cy="819313"/>
          </a:xfrm>
          <a:custGeom>
            <a:avLst/>
            <a:gdLst>
              <a:gd name="T0" fmla="*/ 2374 w 2375"/>
              <a:gd name="T1" fmla="*/ 1860 h 1861"/>
              <a:gd name="T2" fmla="*/ 928 w 2375"/>
              <a:gd name="T3" fmla="*/ 1860 h 1861"/>
              <a:gd name="T4" fmla="*/ 928 w 2375"/>
              <a:gd name="T5" fmla="*/ 1860 h 1861"/>
              <a:gd name="T6" fmla="*/ 0 w 2375"/>
              <a:gd name="T7" fmla="*/ 930 h 1861"/>
              <a:gd name="T8" fmla="*/ 0 w 2375"/>
              <a:gd name="T9" fmla="*/ 930 h 1861"/>
              <a:gd name="T10" fmla="*/ 272 w 2375"/>
              <a:gd name="T11" fmla="*/ 272 h 1861"/>
              <a:gd name="T12" fmla="*/ 272 w 2375"/>
              <a:gd name="T13" fmla="*/ 272 h 1861"/>
              <a:gd name="T14" fmla="*/ 928 w 2375"/>
              <a:gd name="T15" fmla="*/ 0 h 1861"/>
              <a:gd name="T16" fmla="*/ 2374 w 2375"/>
              <a:gd name="T17" fmla="*/ 1860 h 1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75" h="1861">
                <a:moveTo>
                  <a:pt x="2374" y="1860"/>
                </a:moveTo>
                <a:lnTo>
                  <a:pt x="928" y="1860"/>
                </a:lnTo>
                <a:lnTo>
                  <a:pt x="928" y="1860"/>
                </a:lnTo>
                <a:cubicBezTo>
                  <a:pt x="415" y="1860"/>
                  <a:pt x="0" y="1443"/>
                  <a:pt x="0" y="930"/>
                </a:cubicBezTo>
                <a:lnTo>
                  <a:pt x="0" y="930"/>
                </a:lnTo>
                <a:cubicBezTo>
                  <a:pt x="0" y="673"/>
                  <a:pt x="104" y="440"/>
                  <a:pt x="272" y="272"/>
                </a:cubicBezTo>
                <a:lnTo>
                  <a:pt x="272" y="272"/>
                </a:lnTo>
                <a:cubicBezTo>
                  <a:pt x="439" y="104"/>
                  <a:pt x="672" y="0"/>
                  <a:pt x="928" y="0"/>
                </a:cubicBezTo>
                <a:lnTo>
                  <a:pt x="2374" y="186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6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 panose="020B0306030504020204" pitchFamily="34" charset="0"/>
              <a:cs typeface="Arial"/>
              <a:sym typeface="Arial"/>
            </a:endParaRP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5AB76F92-44E9-D847-92BD-628B75B00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006" y="2782294"/>
            <a:ext cx="5439043" cy="819313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6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47DC0416-E2AB-8E4B-8DAF-058EB97F7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005" y="2782294"/>
            <a:ext cx="1009919" cy="819313"/>
          </a:xfrm>
          <a:custGeom>
            <a:avLst/>
            <a:gdLst>
              <a:gd name="T0" fmla="*/ 2374 w 2375"/>
              <a:gd name="T1" fmla="*/ 1860 h 1861"/>
              <a:gd name="T2" fmla="*/ 928 w 2375"/>
              <a:gd name="T3" fmla="*/ 1860 h 1861"/>
              <a:gd name="T4" fmla="*/ 928 w 2375"/>
              <a:gd name="T5" fmla="*/ 1860 h 1861"/>
              <a:gd name="T6" fmla="*/ 0 w 2375"/>
              <a:gd name="T7" fmla="*/ 930 h 1861"/>
              <a:gd name="T8" fmla="*/ 0 w 2375"/>
              <a:gd name="T9" fmla="*/ 930 h 1861"/>
              <a:gd name="T10" fmla="*/ 272 w 2375"/>
              <a:gd name="T11" fmla="*/ 273 h 1861"/>
              <a:gd name="T12" fmla="*/ 272 w 2375"/>
              <a:gd name="T13" fmla="*/ 273 h 1861"/>
              <a:gd name="T14" fmla="*/ 928 w 2375"/>
              <a:gd name="T15" fmla="*/ 0 h 1861"/>
              <a:gd name="T16" fmla="*/ 2374 w 2375"/>
              <a:gd name="T17" fmla="*/ 1860 h 1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75" h="1861">
                <a:moveTo>
                  <a:pt x="2374" y="1860"/>
                </a:moveTo>
                <a:lnTo>
                  <a:pt x="928" y="1860"/>
                </a:lnTo>
                <a:lnTo>
                  <a:pt x="928" y="1860"/>
                </a:lnTo>
                <a:cubicBezTo>
                  <a:pt x="415" y="1860"/>
                  <a:pt x="0" y="1444"/>
                  <a:pt x="0" y="930"/>
                </a:cubicBezTo>
                <a:lnTo>
                  <a:pt x="0" y="930"/>
                </a:lnTo>
                <a:cubicBezTo>
                  <a:pt x="0" y="673"/>
                  <a:pt x="104" y="441"/>
                  <a:pt x="272" y="273"/>
                </a:cubicBezTo>
                <a:lnTo>
                  <a:pt x="272" y="273"/>
                </a:lnTo>
                <a:cubicBezTo>
                  <a:pt x="439" y="104"/>
                  <a:pt x="672" y="0"/>
                  <a:pt x="928" y="0"/>
                </a:cubicBezTo>
                <a:lnTo>
                  <a:pt x="2374" y="186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6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 panose="020B0306030504020204" pitchFamily="34" charset="0"/>
              <a:cs typeface="Arial"/>
              <a:sym typeface="Arial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04A488D2-3348-444C-8D06-C66A7E980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006" y="3719955"/>
            <a:ext cx="5439043" cy="819313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6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 panose="020B0306030504020204" pitchFamily="34" charset="0"/>
              <a:cs typeface="Arial"/>
              <a:sym typeface="Arial"/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72762861-F334-5A4E-B38B-F74EA105C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005" y="3719955"/>
            <a:ext cx="1009919" cy="819313"/>
          </a:xfrm>
          <a:custGeom>
            <a:avLst/>
            <a:gdLst>
              <a:gd name="T0" fmla="*/ 2374 w 2375"/>
              <a:gd name="T1" fmla="*/ 1859 h 1860"/>
              <a:gd name="T2" fmla="*/ 928 w 2375"/>
              <a:gd name="T3" fmla="*/ 1859 h 1860"/>
              <a:gd name="T4" fmla="*/ 928 w 2375"/>
              <a:gd name="T5" fmla="*/ 1859 h 1860"/>
              <a:gd name="T6" fmla="*/ 0 w 2375"/>
              <a:gd name="T7" fmla="*/ 930 h 1860"/>
              <a:gd name="T8" fmla="*/ 0 w 2375"/>
              <a:gd name="T9" fmla="*/ 930 h 1860"/>
              <a:gd name="T10" fmla="*/ 272 w 2375"/>
              <a:gd name="T11" fmla="*/ 272 h 1860"/>
              <a:gd name="T12" fmla="*/ 272 w 2375"/>
              <a:gd name="T13" fmla="*/ 272 h 1860"/>
              <a:gd name="T14" fmla="*/ 928 w 2375"/>
              <a:gd name="T15" fmla="*/ 0 h 1860"/>
              <a:gd name="T16" fmla="*/ 2374 w 2375"/>
              <a:gd name="T17" fmla="*/ 1859 h 1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75" h="1860">
                <a:moveTo>
                  <a:pt x="2374" y="1859"/>
                </a:moveTo>
                <a:lnTo>
                  <a:pt x="928" y="1859"/>
                </a:lnTo>
                <a:lnTo>
                  <a:pt x="928" y="1859"/>
                </a:lnTo>
                <a:cubicBezTo>
                  <a:pt x="415" y="1859"/>
                  <a:pt x="0" y="1442"/>
                  <a:pt x="0" y="930"/>
                </a:cubicBezTo>
                <a:lnTo>
                  <a:pt x="0" y="930"/>
                </a:lnTo>
                <a:cubicBezTo>
                  <a:pt x="0" y="673"/>
                  <a:pt x="104" y="441"/>
                  <a:pt x="272" y="272"/>
                </a:cubicBezTo>
                <a:lnTo>
                  <a:pt x="272" y="272"/>
                </a:lnTo>
                <a:cubicBezTo>
                  <a:pt x="439" y="104"/>
                  <a:pt x="672" y="0"/>
                  <a:pt x="928" y="0"/>
                </a:cubicBezTo>
                <a:lnTo>
                  <a:pt x="2374" y="1859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6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 panose="020B0306030504020204" pitchFamily="34" charset="0"/>
              <a:cs typeface="Arial"/>
              <a:sym typeface="Arial"/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9154E893-ACE3-914C-B881-F51500C18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006" y="4648092"/>
            <a:ext cx="5439043" cy="819313"/>
          </a:xfrm>
          <a:prstGeom prst="roundRect">
            <a:avLst>
              <a:gd name="adj" fmla="val 50000"/>
            </a:avLst>
          </a:prstGeom>
          <a:solidFill>
            <a:srgbClr val="003399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6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 panose="020B0306030504020204" pitchFamily="34" charset="0"/>
              <a:cs typeface="Arial"/>
              <a:sym typeface="Arial"/>
            </a:endParaRPr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89E94A17-F2E1-C247-BD27-C375F121D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005" y="4648092"/>
            <a:ext cx="1009919" cy="819313"/>
          </a:xfrm>
          <a:custGeom>
            <a:avLst/>
            <a:gdLst>
              <a:gd name="T0" fmla="*/ 2374 w 2375"/>
              <a:gd name="T1" fmla="*/ 1860 h 1861"/>
              <a:gd name="T2" fmla="*/ 928 w 2375"/>
              <a:gd name="T3" fmla="*/ 1860 h 1861"/>
              <a:gd name="T4" fmla="*/ 928 w 2375"/>
              <a:gd name="T5" fmla="*/ 1860 h 1861"/>
              <a:gd name="T6" fmla="*/ 0 w 2375"/>
              <a:gd name="T7" fmla="*/ 931 h 1861"/>
              <a:gd name="T8" fmla="*/ 0 w 2375"/>
              <a:gd name="T9" fmla="*/ 931 h 1861"/>
              <a:gd name="T10" fmla="*/ 272 w 2375"/>
              <a:gd name="T11" fmla="*/ 273 h 1861"/>
              <a:gd name="T12" fmla="*/ 272 w 2375"/>
              <a:gd name="T13" fmla="*/ 273 h 1861"/>
              <a:gd name="T14" fmla="*/ 928 w 2375"/>
              <a:gd name="T15" fmla="*/ 0 h 1861"/>
              <a:gd name="T16" fmla="*/ 2374 w 2375"/>
              <a:gd name="T17" fmla="*/ 1860 h 1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75" h="1861">
                <a:moveTo>
                  <a:pt x="2374" y="1860"/>
                </a:moveTo>
                <a:lnTo>
                  <a:pt x="928" y="1860"/>
                </a:lnTo>
                <a:lnTo>
                  <a:pt x="928" y="1860"/>
                </a:lnTo>
                <a:cubicBezTo>
                  <a:pt x="415" y="1860"/>
                  <a:pt x="0" y="1444"/>
                  <a:pt x="0" y="931"/>
                </a:cubicBezTo>
                <a:lnTo>
                  <a:pt x="0" y="931"/>
                </a:lnTo>
                <a:cubicBezTo>
                  <a:pt x="0" y="674"/>
                  <a:pt x="104" y="441"/>
                  <a:pt x="272" y="273"/>
                </a:cubicBezTo>
                <a:lnTo>
                  <a:pt x="272" y="273"/>
                </a:lnTo>
                <a:cubicBezTo>
                  <a:pt x="439" y="105"/>
                  <a:pt x="672" y="0"/>
                  <a:pt x="928" y="0"/>
                </a:cubicBezTo>
                <a:lnTo>
                  <a:pt x="2374" y="186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6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 panose="020B0306030504020204" pitchFamily="34" charset="0"/>
              <a:cs typeface="Arial"/>
              <a:sym typeface="Arial"/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DEEE956D-5D7C-6D46-8B61-70A79561B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006" y="5595278"/>
            <a:ext cx="5439043" cy="819313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6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 panose="020B0306030504020204" pitchFamily="34" charset="0"/>
              <a:cs typeface="Arial"/>
              <a:sym typeface="Arial"/>
            </a:endParaRPr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9FCA5292-15AA-F649-B332-C7A2695AB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005" y="5595278"/>
            <a:ext cx="1009919" cy="819313"/>
          </a:xfrm>
          <a:custGeom>
            <a:avLst/>
            <a:gdLst>
              <a:gd name="T0" fmla="*/ 2374 w 2375"/>
              <a:gd name="T1" fmla="*/ 1860 h 1861"/>
              <a:gd name="T2" fmla="*/ 928 w 2375"/>
              <a:gd name="T3" fmla="*/ 1860 h 1861"/>
              <a:gd name="T4" fmla="*/ 928 w 2375"/>
              <a:gd name="T5" fmla="*/ 1860 h 1861"/>
              <a:gd name="T6" fmla="*/ 0 w 2375"/>
              <a:gd name="T7" fmla="*/ 930 h 1861"/>
              <a:gd name="T8" fmla="*/ 0 w 2375"/>
              <a:gd name="T9" fmla="*/ 930 h 1861"/>
              <a:gd name="T10" fmla="*/ 272 w 2375"/>
              <a:gd name="T11" fmla="*/ 272 h 1861"/>
              <a:gd name="T12" fmla="*/ 272 w 2375"/>
              <a:gd name="T13" fmla="*/ 272 h 1861"/>
              <a:gd name="T14" fmla="*/ 928 w 2375"/>
              <a:gd name="T15" fmla="*/ 0 h 1861"/>
              <a:gd name="T16" fmla="*/ 2374 w 2375"/>
              <a:gd name="T17" fmla="*/ 1860 h 1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75" h="1861">
                <a:moveTo>
                  <a:pt x="2374" y="1860"/>
                </a:moveTo>
                <a:lnTo>
                  <a:pt x="928" y="1860"/>
                </a:lnTo>
                <a:lnTo>
                  <a:pt x="928" y="1860"/>
                </a:lnTo>
                <a:cubicBezTo>
                  <a:pt x="415" y="1860"/>
                  <a:pt x="0" y="1443"/>
                  <a:pt x="0" y="930"/>
                </a:cubicBezTo>
                <a:lnTo>
                  <a:pt x="0" y="930"/>
                </a:lnTo>
                <a:cubicBezTo>
                  <a:pt x="0" y="673"/>
                  <a:pt x="104" y="441"/>
                  <a:pt x="272" y="272"/>
                </a:cubicBezTo>
                <a:lnTo>
                  <a:pt x="272" y="272"/>
                </a:lnTo>
                <a:cubicBezTo>
                  <a:pt x="439" y="104"/>
                  <a:pt x="672" y="0"/>
                  <a:pt x="928" y="0"/>
                </a:cubicBezTo>
                <a:lnTo>
                  <a:pt x="2374" y="186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6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 panose="020B0306030504020204" pitchFamily="34" charset="0"/>
              <a:cs typeface="Arial"/>
              <a:sym typeface="Arial"/>
            </a:endParaRPr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9FFAE5DC-FDE8-584A-A7E3-31C23A932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937" y="2136662"/>
            <a:ext cx="1841120" cy="712307"/>
          </a:xfrm>
          <a:custGeom>
            <a:avLst/>
            <a:gdLst>
              <a:gd name="T0" fmla="*/ 4776 w 4777"/>
              <a:gd name="T1" fmla="*/ 0 h 1848"/>
              <a:gd name="T2" fmla="*/ 1585 w 4777"/>
              <a:gd name="T3" fmla="*/ 0 h 1848"/>
              <a:gd name="T4" fmla="*/ 0 w 4777"/>
              <a:gd name="T5" fmla="*/ 1847 h 1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77" h="1848">
                <a:moveTo>
                  <a:pt x="4776" y="0"/>
                </a:moveTo>
                <a:lnTo>
                  <a:pt x="1585" y="0"/>
                </a:lnTo>
                <a:lnTo>
                  <a:pt x="0" y="1847"/>
                </a:lnTo>
              </a:path>
            </a:pathLst>
          </a:custGeom>
          <a:noFill/>
          <a:ln w="38100" cap="flat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6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 panose="020B0306030504020204" pitchFamily="34" charset="0"/>
              <a:cs typeface="Arial"/>
              <a:sym typeface="Arial"/>
            </a:endParaRPr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993285E2-98E9-8240-9DE0-D62063374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0939" y="3144398"/>
            <a:ext cx="1586118" cy="414805"/>
          </a:xfrm>
          <a:custGeom>
            <a:avLst/>
            <a:gdLst>
              <a:gd name="T0" fmla="*/ 4112 w 4113"/>
              <a:gd name="T1" fmla="*/ 0 h 1074"/>
              <a:gd name="T2" fmla="*/ 921 w 4113"/>
              <a:gd name="T3" fmla="*/ 0 h 1074"/>
              <a:gd name="T4" fmla="*/ 0 w 4113"/>
              <a:gd name="T5" fmla="*/ 1073 h 10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13" h="1074">
                <a:moveTo>
                  <a:pt x="4112" y="0"/>
                </a:moveTo>
                <a:lnTo>
                  <a:pt x="921" y="0"/>
                </a:lnTo>
                <a:lnTo>
                  <a:pt x="0" y="1073"/>
                </a:lnTo>
              </a:path>
            </a:pathLst>
          </a:custGeom>
          <a:noFill/>
          <a:ln w="38100" cap="flat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6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 panose="020B0306030504020204" pitchFamily="34" charset="0"/>
              <a:cs typeface="Arial"/>
              <a:sym typeface="Arial"/>
            </a:endParaRPr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1393EFCE-4C03-9541-A5D1-720167B32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0939" y="4761741"/>
            <a:ext cx="1586118" cy="414805"/>
          </a:xfrm>
          <a:custGeom>
            <a:avLst/>
            <a:gdLst>
              <a:gd name="T0" fmla="*/ 4112 w 4113"/>
              <a:gd name="T1" fmla="*/ 1073 h 1074"/>
              <a:gd name="T2" fmla="*/ 921 w 4113"/>
              <a:gd name="T3" fmla="*/ 1073 h 1074"/>
              <a:gd name="T4" fmla="*/ 0 w 4113"/>
              <a:gd name="T5" fmla="*/ 0 h 10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13" h="1074">
                <a:moveTo>
                  <a:pt x="4112" y="1073"/>
                </a:moveTo>
                <a:lnTo>
                  <a:pt x="921" y="1073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6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 panose="020B0306030504020204" pitchFamily="34" charset="0"/>
              <a:cs typeface="Arial"/>
              <a:sym typeface="Arial"/>
            </a:endParaRPr>
          </a:p>
        </p:txBody>
      </p:sp>
      <p:sp>
        <p:nvSpPr>
          <p:cNvPr id="22" name="Line 20">
            <a:extLst>
              <a:ext uri="{FF2B5EF4-FFF2-40B4-BE49-F238E27FC236}">
                <a16:creationId xmlns:a16="http://schemas.microsoft.com/office/drawing/2014/main" id="{E0225E94-04A5-DD4B-9DF3-CEAC9D5D1E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38141" y="4131743"/>
            <a:ext cx="1587817" cy="1699"/>
          </a:xfrm>
          <a:prstGeom prst="line">
            <a:avLst/>
          </a:prstGeom>
          <a:noFill/>
          <a:ln w="38100" cap="flat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6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 panose="020B0306030504020204" pitchFamily="34" charset="0"/>
              <a:cs typeface="Arial"/>
              <a:sym typeface="Arial"/>
            </a:endParaRPr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283CA9C4-0DE0-4C48-B724-8379F9743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6557" y="2819816"/>
            <a:ext cx="82410" cy="82409"/>
          </a:xfrm>
          <a:custGeom>
            <a:avLst/>
            <a:gdLst>
              <a:gd name="T0" fmla="*/ 375 w 376"/>
              <a:gd name="T1" fmla="*/ 188 h 377"/>
              <a:gd name="T2" fmla="*/ 375 w 376"/>
              <a:gd name="T3" fmla="*/ 188 h 377"/>
              <a:gd name="T4" fmla="*/ 188 w 376"/>
              <a:gd name="T5" fmla="*/ 376 h 377"/>
              <a:gd name="T6" fmla="*/ 188 w 376"/>
              <a:gd name="T7" fmla="*/ 376 h 377"/>
              <a:gd name="T8" fmla="*/ 0 w 376"/>
              <a:gd name="T9" fmla="*/ 188 h 377"/>
              <a:gd name="T10" fmla="*/ 0 w 376"/>
              <a:gd name="T11" fmla="*/ 188 h 377"/>
              <a:gd name="T12" fmla="*/ 188 w 376"/>
              <a:gd name="T13" fmla="*/ 0 h 377"/>
              <a:gd name="T14" fmla="*/ 188 w 376"/>
              <a:gd name="T15" fmla="*/ 0 h 377"/>
              <a:gd name="T16" fmla="*/ 375 w 376"/>
              <a:gd name="T17" fmla="*/ 188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6" h="377">
                <a:moveTo>
                  <a:pt x="375" y="188"/>
                </a:moveTo>
                <a:lnTo>
                  <a:pt x="375" y="188"/>
                </a:lnTo>
                <a:cubicBezTo>
                  <a:pt x="375" y="291"/>
                  <a:pt x="291" y="376"/>
                  <a:pt x="188" y="376"/>
                </a:cubicBezTo>
                <a:lnTo>
                  <a:pt x="188" y="376"/>
                </a:lnTo>
                <a:cubicBezTo>
                  <a:pt x="84" y="376"/>
                  <a:pt x="0" y="291"/>
                  <a:pt x="0" y="188"/>
                </a:cubicBezTo>
                <a:lnTo>
                  <a:pt x="0" y="188"/>
                </a:lnTo>
                <a:cubicBezTo>
                  <a:pt x="0" y="84"/>
                  <a:pt x="84" y="0"/>
                  <a:pt x="188" y="0"/>
                </a:cubicBezTo>
                <a:lnTo>
                  <a:pt x="188" y="0"/>
                </a:lnTo>
                <a:cubicBezTo>
                  <a:pt x="291" y="0"/>
                  <a:pt x="375" y="84"/>
                  <a:pt x="375" y="188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6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 panose="020B0306030504020204" pitchFamily="34" charset="0"/>
              <a:cs typeface="Arial"/>
              <a:sym typeface="Arial"/>
            </a:endParaRPr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3780DDE9-8B7A-5044-BAAE-88B95B670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485" y="3530748"/>
            <a:ext cx="82409" cy="82410"/>
          </a:xfrm>
          <a:custGeom>
            <a:avLst/>
            <a:gdLst>
              <a:gd name="T0" fmla="*/ 375 w 376"/>
              <a:gd name="T1" fmla="*/ 187 h 376"/>
              <a:gd name="T2" fmla="*/ 375 w 376"/>
              <a:gd name="T3" fmla="*/ 187 h 376"/>
              <a:gd name="T4" fmla="*/ 188 w 376"/>
              <a:gd name="T5" fmla="*/ 375 h 376"/>
              <a:gd name="T6" fmla="*/ 188 w 376"/>
              <a:gd name="T7" fmla="*/ 375 h 376"/>
              <a:gd name="T8" fmla="*/ 0 w 376"/>
              <a:gd name="T9" fmla="*/ 187 h 376"/>
              <a:gd name="T10" fmla="*/ 0 w 376"/>
              <a:gd name="T11" fmla="*/ 187 h 376"/>
              <a:gd name="T12" fmla="*/ 188 w 376"/>
              <a:gd name="T13" fmla="*/ 0 h 376"/>
              <a:gd name="T14" fmla="*/ 188 w 376"/>
              <a:gd name="T15" fmla="*/ 0 h 376"/>
              <a:gd name="T16" fmla="*/ 375 w 376"/>
              <a:gd name="T17" fmla="*/ 187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6" h="376">
                <a:moveTo>
                  <a:pt x="375" y="187"/>
                </a:moveTo>
                <a:lnTo>
                  <a:pt x="375" y="187"/>
                </a:lnTo>
                <a:cubicBezTo>
                  <a:pt x="375" y="291"/>
                  <a:pt x="291" y="375"/>
                  <a:pt x="188" y="375"/>
                </a:cubicBezTo>
                <a:lnTo>
                  <a:pt x="188" y="375"/>
                </a:lnTo>
                <a:cubicBezTo>
                  <a:pt x="84" y="375"/>
                  <a:pt x="0" y="291"/>
                  <a:pt x="0" y="187"/>
                </a:cubicBezTo>
                <a:lnTo>
                  <a:pt x="0" y="187"/>
                </a:lnTo>
                <a:cubicBezTo>
                  <a:pt x="0" y="84"/>
                  <a:pt x="84" y="0"/>
                  <a:pt x="188" y="0"/>
                </a:cubicBezTo>
                <a:lnTo>
                  <a:pt x="188" y="0"/>
                </a:lnTo>
                <a:cubicBezTo>
                  <a:pt x="291" y="0"/>
                  <a:pt x="375" y="84"/>
                  <a:pt x="375" y="187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6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 panose="020B0306030504020204" pitchFamily="34" charset="0"/>
              <a:cs typeface="Arial"/>
              <a:sym typeface="Arial"/>
            </a:endParaRPr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C2AFB11E-B9B9-9345-8FD8-8035A5EC1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3785" y="4100913"/>
            <a:ext cx="82410" cy="82410"/>
          </a:xfrm>
          <a:custGeom>
            <a:avLst/>
            <a:gdLst>
              <a:gd name="T0" fmla="*/ 375 w 376"/>
              <a:gd name="T1" fmla="*/ 188 h 376"/>
              <a:gd name="T2" fmla="*/ 375 w 376"/>
              <a:gd name="T3" fmla="*/ 188 h 376"/>
              <a:gd name="T4" fmla="*/ 188 w 376"/>
              <a:gd name="T5" fmla="*/ 375 h 376"/>
              <a:gd name="T6" fmla="*/ 188 w 376"/>
              <a:gd name="T7" fmla="*/ 375 h 376"/>
              <a:gd name="T8" fmla="*/ 0 w 376"/>
              <a:gd name="T9" fmla="*/ 188 h 376"/>
              <a:gd name="T10" fmla="*/ 0 w 376"/>
              <a:gd name="T11" fmla="*/ 188 h 376"/>
              <a:gd name="T12" fmla="*/ 188 w 376"/>
              <a:gd name="T13" fmla="*/ 0 h 376"/>
              <a:gd name="T14" fmla="*/ 188 w 376"/>
              <a:gd name="T15" fmla="*/ 0 h 376"/>
              <a:gd name="T16" fmla="*/ 375 w 376"/>
              <a:gd name="T17" fmla="*/ 188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6" h="376">
                <a:moveTo>
                  <a:pt x="375" y="188"/>
                </a:moveTo>
                <a:lnTo>
                  <a:pt x="375" y="188"/>
                </a:lnTo>
                <a:cubicBezTo>
                  <a:pt x="375" y="290"/>
                  <a:pt x="291" y="375"/>
                  <a:pt x="188" y="375"/>
                </a:cubicBezTo>
                <a:lnTo>
                  <a:pt x="188" y="375"/>
                </a:lnTo>
                <a:cubicBezTo>
                  <a:pt x="84" y="375"/>
                  <a:pt x="0" y="290"/>
                  <a:pt x="0" y="188"/>
                </a:cubicBezTo>
                <a:lnTo>
                  <a:pt x="0" y="188"/>
                </a:lnTo>
                <a:cubicBezTo>
                  <a:pt x="0" y="84"/>
                  <a:pt x="84" y="0"/>
                  <a:pt x="188" y="0"/>
                </a:cubicBezTo>
                <a:lnTo>
                  <a:pt x="188" y="0"/>
                </a:lnTo>
                <a:cubicBezTo>
                  <a:pt x="291" y="0"/>
                  <a:pt x="375" y="84"/>
                  <a:pt x="375" y="188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6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 panose="020B0306030504020204" pitchFamily="34" charset="0"/>
              <a:cs typeface="Arial"/>
              <a:sym typeface="Arial"/>
            </a:endParaRPr>
          </a:p>
        </p:txBody>
      </p:sp>
      <p:sp>
        <p:nvSpPr>
          <p:cNvPr id="26" name="Freeform 24">
            <a:extLst>
              <a:ext uri="{FF2B5EF4-FFF2-40B4-BE49-F238E27FC236}">
                <a16:creationId xmlns:a16="http://schemas.microsoft.com/office/drawing/2014/main" id="{E0BAACA1-A8DA-4443-BFF2-9A29A6D6C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3785" y="4711187"/>
            <a:ext cx="82410" cy="82410"/>
          </a:xfrm>
          <a:custGeom>
            <a:avLst/>
            <a:gdLst>
              <a:gd name="T0" fmla="*/ 375 w 376"/>
              <a:gd name="T1" fmla="*/ 188 h 376"/>
              <a:gd name="T2" fmla="*/ 375 w 376"/>
              <a:gd name="T3" fmla="*/ 188 h 376"/>
              <a:gd name="T4" fmla="*/ 188 w 376"/>
              <a:gd name="T5" fmla="*/ 375 h 376"/>
              <a:gd name="T6" fmla="*/ 188 w 376"/>
              <a:gd name="T7" fmla="*/ 375 h 376"/>
              <a:gd name="T8" fmla="*/ 0 w 376"/>
              <a:gd name="T9" fmla="*/ 188 h 376"/>
              <a:gd name="T10" fmla="*/ 0 w 376"/>
              <a:gd name="T11" fmla="*/ 188 h 376"/>
              <a:gd name="T12" fmla="*/ 188 w 376"/>
              <a:gd name="T13" fmla="*/ 0 h 376"/>
              <a:gd name="T14" fmla="*/ 188 w 376"/>
              <a:gd name="T15" fmla="*/ 0 h 376"/>
              <a:gd name="T16" fmla="*/ 375 w 376"/>
              <a:gd name="T17" fmla="*/ 188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6" h="376">
                <a:moveTo>
                  <a:pt x="375" y="188"/>
                </a:moveTo>
                <a:lnTo>
                  <a:pt x="375" y="188"/>
                </a:lnTo>
                <a:cubicBezTo>
                  <a:pt x="375" y="291"/>
                  <a:pt x="291" y="375"/>
                  <a:pt x="188" y="375"/>
                </a:cubicBezTo>
                <a:lnTo>
                  <a:pt x="188" y="375"/>
                </a:lnTo>
                <a:cubicBezTo>
                  <a:pt x="84" y="375"/>
                  <a:pt x="0" y="291"/>
                  <a:pt x="0" y="188"/>
                </a:cubicBezTo>
                <a:lnTo>
                  <a:pt x="0" y="188"/>
                </a:lnTo>
                <a:cubicBezTo>
                  <a:pt x="0" y="84"/>
                  <a:pt x="84" y="0"/>
                  <a:pt x="188" y="0"/>
                </a:cubicBezTo>
                <a:lnTo>
                  <a:pt x="188" y="0"/>
                </a:lnTo>
                <a:cubicBezTo>
                  <a:pt x="291" y="0"/>
                  <a:pt x="375" y="84"/>
                  <a:pt x="375" y="188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6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 panose="020B0306030504020204" pitchFamily="34" charset="0"/>
              <a:cs typeface="Arial"/>
              <a:sym typeface="Arial"/>
            </a:endParaRPr>
          </a:p>
        </p:txBody>
      </p:sp>
      <p:sp>
        <p:nvSpPr>
          <p:cNvPr id="27" name="Freeform 25">
            <a:extLst>
              <a:ext uri="{FF2B5EF4-FFF2-40B4-BE49-F238E27FC236}">
                <a16:creationId xmlns:a16="http://schemas.microsoft.com/office/drawing/2014/main" id="{53020D40-7542-B24B-823B-5E1040194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683" y="5395756"/>
            <a:ext cx="82409" cy="82410"/>
          </a:xfrm>
          <a:custGeom>
            <a:avLst/>
            <a:gdLst>
              <a:gd name="T0" fmla="*/ 376 w 377"/>
              <a:gd name="T1" fmla="*/ 188 h 377"/>
              <a:gd name="T2" fmla="*/ 376 w 377"/>
              <a:gd name="T3" fmla="*/ 188 h 377"/>
              <a:gd name="T4" fmla="*/ 188 w 377"/>
              <a:gd name="T5" fmla="*/ 376 h 377"/>
              <a:gd name="T6" fmla="*/ 188 w 377"/>
              <a:gd name="T7" fmla="*/ 376 h 377"/>
              <a:gd name="T8" fmla="*/ 0 w 377"/>
              <a:gd name="T9" fmla="*/ 188 h 377"/>
              <a:gd name="T10" fmla="*/ 0 w 377"/>
              <a:gd name="T11" fmla="*/ 188 h 377"/>
              <a:gd name="T12" fmla="*/ 188 w 377"/>
              <a:gd name="T13" fmla="*/ 0 h 377"/>
              <a:gd name="T14" fmla="*/ 188 w 377"/>
              <a:gd name="T15" fmla="*/ 0 h 377"/>
              <a:gd name="T16" fmla="*/ 376 w 377"/>
              <a:gd name="T17" fmla="*/ 188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7" h="377">
                <a:moveTo>
                  <a:pt x="376" y="188"/>
                </a:moveTo>
                <a:lnTo>
                  <a:pt x="376" y="188"/>
                </a:lnTo>
                <a:cubicBezTo>
                  <a:pt x="376" y="291"/>
                  <a:pt x="292" y="376"/>
                  <a:pt x="188" y="376"/>
                </a:cubicBezTo>
                <a:lnTo>
                  <a:pt x="188" y="376"/>
                </a:lnTo>
                <a:cubicBezTo>
                  <a:pt x="84" y="376"/>
                  <a:pt x="0" y="291"/>
                  <a:pt x="0" y="188"/>
                </a:cubicBezTo>
                <a:lnTo>
                  <a:pt x="0" y="188"/>
                </a:lnTo>
                <a:cubicBezTo>
                  <a:pt x="0" y="85"/>
                  <a:pt x="84" y="0"/>
                  <a:pt x="188" y="0"/>
                </a:cubicBezTo>
                <a:lnTo>
                  <a:pt x="188" y="0"/>
                </a:lnTo>
                <a:cubicBezTo>
                  <a:pt x="292" y="0"/>
                  <a:pt x="376" y="85"/>
                  <a:pt x="376" y="188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6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 panose="020B0306030504020204" pitchFamily="34" charset="0"/>
              <a:cs typeface="Arial"/>
              <a:sym typeface="Arial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FBE430C-F06F-F144-BA3B-527A1725C36A}"/>
              </a:ext>
            </a:extLst>
          </p:cNvPr>
          <p:cNvSpPr txBox="1"/>
          <p:nvPr/>
        </p:nvSpPr>
        <p:spPr>
          <a:xfrm>
            <a:off x="6035212" y="1911186"/>
            <a:ext cx="4524375" cy="73866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League Spartan" charset="0"/>
                <a:cs typeface="Poppins SemiBold" pitchFamily="2" charset="77"/>
                <a:sym typeface="Arial"/>
              </a:rPr>
              <a:t>Data handling competencies to facilitate access to the Internal Market Information System (IMI), and boost inspection-related cooperation; 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8BAE7B1-41B6-ED42-B4EB-05DE953C453A}"/>
              </a:ext>
            </a:extLst>
          </p:cNvPr>
          <p:cNvSpPr txBox="1"/>
          <p:nvPr/>
        </p:nvSpPr>
        <p:spPr>
          <a:xfrm>
            <a:off x="5744670" y="2819127"/>
            <a:ext cx="4703532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League Spartan" charset="0"/>
                <a:cs typeface="Poppins SemiBold" pitchFamily="2" charset="77"/>
                <a:sym typeface="Arial"/>
              </a:rPr>
              <a:t>Cooperation with and between Member States </a:t>
            </a:r>
          </a:p>
        </p:txBody>
      </p:sp>
      <p:sp>
        <p:nvSpPr>
          <p:cNvPr id="101" name="Subtitle 2">
            <a:extLst>
              <a:ext uri="{FF2B5EF4-FFF2-40B4-BE49-F238E27FC236}">
                <a16:creationId xmlns:a16="http://schemas.microsoft.com/office/drawing/2014/main" id="{8A32DDBF-9F98-0B4B-8C1B-571311052703}"/>
              </a:ext>
            </a:extLst>
          </p:cNvPr>
          <p:cNvSpPr txBox="1">
            <a:spLocks/>
          </p:cNvSpPr>
          <p:nvPr/>
        </p:nvSpPr>
        <p:spPr>
          <a:xfrm>
            <a:off x="6035212" y="3107844"/>
            <a:ext cx="4484026" cy="415498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Open Sans Light" panose="020B0306030504020204" pitchFamily="34" charset="0"/>
                <a:cs typeface="Open Sans Light" panose="020B0306030504020204" pitchFamily="34" charset="0"/>
                <a:sym typeface="Arial"/>
              </a:rPr>
              <a:t>(including in terms of information provision and potentially developing a wage calculator in the posting context); 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C50E985-21F9-AC4A-8671-4320EB32E6D3}"/>
              </a:ext>
            </a:extLst>
          </p:cNvPr>
          <p:cNvSpPr txBox="1"/>
          <p:nvPr/>
        </p:nvSpPr>
        <p:spPr>
          <a:xfrm>
            <a:off x="6213637" y="3830122"/>
            <a:ext cx="3887787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League Spartan" charset="0"/>
                <a:cs typeface="Poppins SemiBold" pitchFamily="2" charset="77"/>
                <a:sym typeface="Arial"/>
              </a:rPr>
              <a:t>ELA’s role vis-à-vis third-country nationals; 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C9E58BD-E775-554D-B0FB-84EB9807F166}"/>
              </a:ext>
            </a:extLst>
          </p:cNvPr>
          <p:cNvSpPr txBox="1"/>
          <p:nvPr/>
        </p:nvSpPr>
        <p:spPr>
          <a:xfrm>
            <a:off x="6213637" y="4767712"/>
            <a:ext cx="3832719" cy="58568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League Spartan" charset="0"/>
                <a:cs typeface="Poppins SemiBold" pitchFamily="2" charset="77"/>
                <a:sym typeface="Arial"/>
              </a:rPr>
              <a:t>ELA’s responsibilities for the development of EURES; 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823B2A2-4614-664C-92C4-053A06B7E3C0}"/>
              </a:ext>
            </a:extLst>
          </p:cNvPr>
          <p:cNvSpPr txBox="1"/>
          <p:nvPr/>
        </p:nvSpPr>
        <p:spPr>
          <a:xfrm>
            <a:off x="6096000" y="5817369"/>
            <a:ext cx="3788217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League Spartan" charset="0"/>
                <a:cs typeface="Poppins SemiBold" pitchFamily="2" charset="77"/>
                <a:sym typeface="Arial"/>
              </a:rPr>
              <a:t>Governance related challenges.  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810905F-365B-8740-AB91-1F78EB1938EB}"/>
              </a:ext>
            </a:extLst>
          </p:cNvPr>
          <p:cNvSpPr txBox="1"/>
          <p:nvPr/>
        </p:nvSpPr>
        <p:spPr>
          <a:xfrm>
            <a:off x="5207683" y="1954207"/>
            <a:ext cx="420308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League Spartan" charset="0"/>
                <a:cs typeface="Poppins SemiBold" pitchFamily="2" charset="77"/>
                <a:sym typeface="Arial"/>
              </a:rPr>
              <a:t>1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94546C1-2AA1-C741-9DBD-F4B9F61F0639}"/>
              </a:ext>
            </a:extLst>
          </p:cNvPr>
          <p:cNvSpPr txBox="1"/>
          <p:nvPr/>
        </p:nvSpPr>
        <p:spPr>
          <a:xfrm>
            <a:off x="5203677" y="2891868"/>
            <a:ext cx="428322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League Spartan" charset="0"/>
                <a:cs typeface="Poppins SemiBold" pitchFamily="2" charset="77"/>
                <a:sym typeface="Arial"/>
              </a:rPr>
              <a:t>2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0A2E917-8924-174D-AA41-8729CA3048CB}"/>
              </a:ext>
            </a:extLst>
          </p:cNvPr>
          <p:cNvSpPr txBox="1"/>
          <p:nvPr/>
        </p:nvSpPr>
        <p:spPr>
          <a:xfrm>
            <a:off x="5207683" y="3829530"/>
            <a:ext cx="420308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League Spartan" charset="0"/>
                <a:cs typeface="Poppins SemiBold" pitchFamily="2" charset="77"/>
                <a:sym typeface="Arial"/>
              </a:rPr>
              <a:t>3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63BDB79-AFAD-E849-8AC1-9F59CB2C0C89}"/>
              </a:ext>
            </a:extLst>
          </p:cNvPr>
          <p:cNvSpPr txBox="1"/>
          <p:nvPr/>
        </p:nvSpPr>
        <p:spPr>
          <a:xfrm>
            <a:off x="5207683" y="4757666"/>
            <a:ext cx="420307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League Spartan" charset="0"/>
                <a:cs typeface="Poppins SemiBold" pitchFamily="2" charset="77"/>
                <a:sym typeface="Arial"/>
              </a:rPr>
              <a:t>4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C6DDB4F-4DD0-914B-9DAC-477EF4A69BD4}"/>
              </a:ext>
            </a:extLst>
          </p:cNvPr>
          <p:cNvSpPr txBox="1"/>
          <p:nvPr/>
        </p:nvSpPr>
        <p:spPr>
          <a:xfrm>
            <a:off x="5207683" y="5704852"/>
            <a:ext cx="420308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League Spartan" charset="0"/>
                <a:cs typeface="Poppins SemiBold" pitchFamily="2" charset="77"/>
                <a:sym typeface="Arial"/>
              </a:rPr>
              <a:t>5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469D2BD9-55B3-022E-6E25-9A794EDF0E28}"/>
              </a:ext>
            </a:extLst>
          </p:cNvPr>
          <p:cNvSpPr txBox="1">
            <a:spLocks/>
          </p:cNvSpPr>
          <p:nvPr/>
        </p:nvSpPr>
        <p:spPr>
          <a:xfrm>
            <a:off x="1291106" y="166317"/>
            <a:ext cx="10515600" cy="1068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European Labour Authority (ELA)</a:t>
            </a:r>
            <a:endParaRPr kumimoji="0" lang="en-IE" sz="48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4FCAFF4-0B8A-E1E4-C558-6874F1E57073}"/>
              </a:ext>
            </a:extLst>
          </p:cNvPr>
          <p:cNvSpPr/>
          <p:nvPr/>
        </p:nvSpPr>
        <p:spPr>
          <a:xfrm>
            <a:off x="2310384" y="1065510"/>
            <a:ext cx="7571232" cy="436898"/>
          </a:xfrm>
          <a:prstGeom prst="roundRect">
            <a:avLst/>
          </a:prstGeom>
          <a:solidFill>
            <a:srgbClr val="C6E5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E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F32368-6B60-A7EC-162A-22AB3DA5BD4D}"/>
              </a:ext>
            </a:extLst>
          </p:cNvPr>
          <p:cNvSpPr txBox="1"/>
          <p:nvPr/>
        </p:nvSpPr>
        <p:spPr>
          <a:xfrm>
            <a:off x="2798416" y="1117000"/>
            <a:ext cx="73030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Evaluation presented in May 2025 – to be followed by ELA’s action plan</a:t>
            </a:r>
          </a:p>
        </p:txBody>
      </p:sp>
      <p:pic>
        <p:nvPicPr>
          <p:cNvPr id="32" name="Picture 31" descr="A blue and black notepad&#10;&#10;AI-generated content may be incorrect.">
            <a:extLst>
              <a:ext uri="{FF2B5EF4-FFF2-40B4-BE49-F238E27FC236}">
                <a16:creationId xmlns:a16="http://schemas.microsoft.com/office/drawing/2014/main" id="{E7AD3568-DEE6-0493-CC98-8664B957E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330" y="936437"/>
            <a:ext cx="628058" cy="628058"/>
          </a:xfrm>
          <a:prstGeom prst="rect">
            <a:avLst/>
          </a:prstGeom>
        </p:spPr>
      </p:pic>
      <p:sp>
        <p:nvSpPr>
          <p:cNvPr id="34" name="Freeform 30">
            <a:extLst>
              <a:ext uri="{FF2B5EF4-FFF2-40B4-BE49-F238E27FC236}">
                <a16:creationId xmlns:a16="http://schemas.microsoft.com/office/drawing/2014/main" id="{DA87D881-FE7B-9F63-4089-6210E7B19601}"/>
              </a:ext>
            </a:extLst>
          </p:cNvPr>
          <p:cNvSpPr/>
          <p:nvPr/>
        </p:nvSpPr>
        <p:spPr>
          <a:xfrm>
            <a:off x="529073" y="2922719"/>
            <a:ext cx="2672535" cy="2289026"/>
          </a:xfrm>
          <a:custGeom>
            <a:avLst/>
            <a:gdLst>
              <a:gd name="f0" fmla="val w"/>
              <a:gd name="f1" fmla="val h"/>
              <a:gd name="f2" fmla="val 0"/>
              <a:gd name="f3" fmla="val 1055816"/>
              <a:gd name="f4" fmla="val 904305"/>
              <a:gd name="f5" fmla="val 98493"/>
              <a:gd name="f6" fmla="val 957323"/>
              <a:gd name="f7" fmla="val 983445"/>
              <a:gd name="f8" fmla="val 1008497"/>
              <a:gd name="f9" fmla="val 10377"/>
              <a:gd name="f10" fmla="val 1026968"/>
              <a:gd name="f11" fmla="val 28848"/>
              <a:gd name="f12" fmla="val 1045439"/>
              <a:gd name="f13" fmla="val 47319"/>
              <a:gd name="f14" fmla="val 72371"/>
              <a:gd name="f15" fmla="val 805813"/>
              <a:gd name="f16" fmla="val 860209"/>
              <a:gd name="f17" fmla="val 1011719"/>
              <a:gd name="f18" fmla="val 44097"/>
              <a:gd name="f19" fmla="*/ f0 1 1055816"/>
              <a:gd name="f20" fmla="*/ f1 1 904305"/>
              <a:gd name="f21" fmla="val f2"/>
              <a:gd name="f22" fmla="val f3"/>
              <a:gd name="f23" fmla="val f4"/>
              <a:gd name="f24" fmla="+- f23 0 f21"/>
              <a:gd name="f25" fmla="+- f22 0 f21"/>
              <a:gd name="f26" fmla="*/ f25 1 1055816"/>
              <a:gd name="f27" fmla="*/ f24 1 904305"/>
              <a:gd name="f28" fmla="*/ f21 1 f26"/>
              <a:gd name="f29" fmla="*/ f22 1 f26"/>
              <a:gd name="f30" fmla="*/ f21 1 f27"/>
              <a:gd name="f31" fmla="*/ f23 1 f27"/>
              <a:gd name="f32" fmla="*/ f28 f19 1"/>
              <a:gd name="f33" fmla="*/ f29 f19 1"/>
              <a:gd name="f34" fmla="*/ f31 f20 1"/>
              <a:gd name="f35" fmla="*/ f30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2" t="f35" r="f33" b="f34"/>
            <a:pathLst>
              <a:path w="1055816" h="904305">
                <a:moveTo>
                  <a:pt x="f5" y="f2"/>
                </a:moveTo>
                <a:lnTo>
                  <a:pt x="f6" y="f2"/>
                </a:lnTo>
                <a:cubicBezTo>
                  <a:pt x="f7" y="f2"/>
                  <a:pt x="f8" y="f9"/>
                  <a:pt x="f10" y="f11"/>
                </a:cubicBezTo>
                <a:cubicBezTo>
                  <a:pt x="f12" y="f13"/>
                  <a:pt x="f3" y="f14"/>
                  <a:pt x="f3" y="f5"/>
                </a:cubicBezTo>
                <a:lnTo>
                  <a:pt x="f3" y="f15"/>
                </a:lnTo>
                <a:cubicBezTo>
                  <a:pt x="f3" y="f16"/>
                  <a:pt x="f17" y="f4"/>
                  <a:pt x="f6" y="f4"/>
                </a:cubicBezTo>
                <a:lnTo>
                  <a:pt x="f5" y="f4"/>
                </a:lnTo>
                <a:cubicBezTo>
                  <a:pt x="f18" y="f4"/>
                  <a:pt x="f2" y="f16"/>
                  <a:pt x="f2" y="f15"/>
                </a:cubicBezTo>
                <a:lnTo>
                  <a:pt x="f2" y="f5"/>
                </a:lnTo>
                <a:cubicBezTo>
                  <a:pt x="f2" y="f18"/>
                  <a:pt x="f18" y="f2"/>
                  <a:pt x="f5" y="f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BE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5419DAA-8182-BEFF-06C2-61C1FEDB1CF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70373" y="3049912"/>
            <a:ext cx="1989934" cy="198993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E93106C-1613-45C0-C4B7-82B5B0D4C0F5}"/>
              </a:ext>
            </a:extLst>
          </p:cNvPr>
          <p:cNvSpPr txBox="1"/>
          <p:nvPr/>
        </p:nvSpPr>
        <p:spPr>
          <a:xfrm>
            <a:off x="620630" y="3375055"/>
            <a:ext cx="249398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TARGETED REVISION OF THE ELA MANDATE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Main elements to be tackled: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8544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37D75-65D5-98C1-9E57-E41F6E3B9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C7DD55F-D865-9B97-6FCA-3DA96E942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1C2F81-8B3F-EDFC-A45B-4A92919D7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5400" dirty="0"/>
              <a:t>Further related topics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89D2660-2D37-5811-5902-8121D7678CF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942564"/>
            <a:ext cx="10515600" cy="611188"/>
          </a:xfrm>
        </p:spPr>
        <p:txBody>
          <a:bodyPr vert="horz" lIns="144000" tIns="144000" rIns="144000" bIns="144000" rtlCol="0" anchor="t">
            <a:noAutofit/>
          </a:bodyPr>
          <a:lstStyle/>
          <a:p>
            <a:pPr marL="342900" indent="-342900">
              <a:buFontTx/>
              <a:buChar char="-"/>
            </a:pPr>
            <a:endParaRPr lang="en-GB" b="1" i="1" dirty="0"/>
          </a:p>
          <a:p>
            <a:pPr marL="342900" indent="-342900">
              <a:buFontTx/>
              <a:buChar char="-"/>
            </a:pPr>
            <a:r>
              <a:rPr lang="en-GB" b="1" i="1" dirty="0"/>
              <a:t>Revision social security coordination rules</a:t>
            </a:r>
          </a:p>
          <a:p>
            <a:pPr marL="342900" indent="-342900">
              <a:buFontTx/>
              <a:buChar char="-"/>
            </a:pPr>
            <a:endParaRPr lang="en-GB" b="1" i="1" dirty="0"/>
          </a:p>
          <a:p>
            <a:pPr marL="342900" indent="-342900">
              <a:buFontTx/>
              <a:buChar char="-"/>
            </a:pPr>
            <a:r>
              <a:rPr lang="en-GB" b="1" i="1" dirty="0"/>
              <a:t>Posting of third country nationals</a:t>
            </a:r>
          </a:p>
          <a:p>
            <a:pPr marL="342900" indent="-342900">
              <a:buFontTx/>
              <a:buChar char="-"/>
            </a:pPr>
            <a:endParaRPr lang="en-GB" b="1" i="1" dirty="0"/>
          </a:p>
          <a:p>
            <a:pPr marL="342900" indent="-342900">
              <a:buFontTx/>
              <a:buChar char="-"/>
            </a:pPr>
            <a:r>
              <a:rPr lang="en-GB" b="1" i="1" dirty="0"/>
              <a:t>Subcontracting (</a:t>
            </a:r>
            <a:r>
              <a:rPr lang="en-GB" b="1" i="1"/>
              <a:t>quality jobs act)</a:t>
            </a:r>
            <a:endParaRPr lang="en-GB" b="1" i="1" dirty="0"/>
          </a:p>
          <a:p>
            <a:pPr marL="342900" indent="-342900">
              <a:buFontTx/>
              <a:buChar char="-"/>
            </a:pPr>
            <a:endParaRPr lang="en-GB" b="1" i="1" dirty="0"/>
          </a:p>
          <a:p>
            <a:pPr>
              <a:buFontTx/>
            </a:pPr>
            <a:r>
              <a:rPr lang="en-GB" b="1" i="1" dirty="0"/>
              <a:t> </a:t>
            </a:r>
            <a:endParaRPr lang="en-GB" b="1" i="1" dirty="0">
              <a:cs typeface="Arial"/>
            </a:endParaRPr>
          </a:p>
        </p:txBody>
      </p:sp>
      <p:pic>
        <p:nvPicPr>
          <p:cNvPr id="2" name="Picture 1" descr="European Commission">
            <a:extLst>
              <a:ext uri="{FF2B5EF4-FFF2-40B4-BE49-F238E27FC236}">
                <a16:creationId xmlns:a16="http://schemas.microsoft.com/office/drawing/2014/main" id="{43058538-2A13-500F-0442-BBEDCEAD8768}"/>
              </a:ext>
            </a:extLst>
          </p:cNvPr>
          <p:cNvPicPr/>
          <p:nvPr/>
        </p:nvPicPr>
        <p:blipFill>
          <a:blip r:embed="rId2"/>
          <a:srcRect/>
          <a:stretch/>
        </p:blipFill>
        <p:spPr>
          <a:xfrm>
            <a:off x="170664" y="174518"/>
            <a:ext cx="2544024" cy="915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556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89FAE5-D3E9-8389-A22F-2F63C0FC0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55C0DC-F406-3C80-40AD-12D2D17E9A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Google Shape;445;p20">
            <a:extLst>
              <a:ext uri="{FF2B5EF4-FFF2-40B4-BE49-F238E27FC236}">
                <a16:creationId xmlns:a16="http://schemas.microsoft.com/office/drawing/2014/main" id="{38E61E29-8603-546B-ECBD-D4F8E851B3FC}"/>
              </a:ext>
            </a:extLst>
          </p:cNvPr>
          <p:cNvSpPr txBox="1"/>
          <p:nvPr/>
        </p:nvSpPr>
        <p:spPr>
          <a:xfrm>
            <a:off x="838200" y="4652301"/>
            <a:ext cx="8941016" cy="877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© European Union 2026</a:t>
            </a:r>
            <a:endParaRPr sz="1200" dirty="0">
              <a:solidFill>
                <a:schemeClr val="tx2"/>
              </a:solidFill>
              <a:latin typeface="+mj-lt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Unless otherwise noted the reuse of this presentation is authorised under the </a:t>
            </a:r>
            <a:r>
              <a:rPr lang="en-GB" sz="1200" u="sng" dirty="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4.0</a:t>
            </a:r>
            <a:r>
              <a:rPr lang="en-GB" sz="1200" dirty="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 license. For any use or reproduction of elements that are not owned by the EU, permission may need to be sought directly from the respective right holders.</a:t>
            </a:r>
            <a:endParaRPr sz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Google Shape;412;p46">
            <a:extLst>
              <a:ext uri="{FF2B5EF4-FFF2-40B4-BE49-F238E27FC236}">
                <a16:creationId xmlns:a16="http://schemas.microsoft.com/office/drawing/2014/main" id="{36D114E6-D0BC-BDB4-8662-B5C3F4389BB5}"/>
              </a:ext>
            </a:extLst>
          </p:cNvPr>
          <p:cNvSpPr txBox="1"/>
          <p:nvPr/>
        </p:nvSpPr>
        <p:spPr>
          <a:xfrm>
            <a:off x="9510079" y="0"/>
            <a:ext cx="2727959" cy="3693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200" b="0" i="0" u="none" strike="noStrike" cap="none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Fill in copyright information.</a:t>
            </a:r>
            <a:endParaRPr sz="1200" b="0" i="0" u="none" strike="noStrike" cap="none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8372291"/>
      </p:ext>
    </p:extLst>
  </p:cSld>
  <p:clrMapOvr>
    <a:masterClrMapping/>
  </p:clrMapOvr>
</p:sld>
</file>

<file path=ppt/theme/theme1.xml><?xml version="1.0" encoding="utf-8"?>
<a:theme xmlns:a="http://schemas.openxmlformats.org/drawingml/2006/main" name="colour palette new PPT">
  <a:themeElements>
    <a:clrScheme name="EC Colour Palette 2024">
      <a:dk1>
        <a:sysClr val="windowText" lastClr="000000"/>
      </a:dk1>
      <a:lt1>
        <a:sysClr val="window" lastClr="FFFFFF"/>
      </a:lt1>
      <a:dk2>
        <a:srgbClr val="003399"/>
      </a:dk2>
      <a:lt2>
        <a:srgbClr val="C6E5DF"/>
      </a:lt2>
      <a:accent1>
        <a:srgbClr val="44BA7E"/>
      </a:accent1>
      <a:accent2>
        <a:srgbClr val="000083"/>
      </a:accent2>
      <a:accent3>
        <a:srgbClr val="48038C"/>
      </a:accent3>
      <a:accent4>
        <a:srgbClr val="FF712C"/>
      </a:accent4>
      <a:accent5>
        <a:srgbClr val="FFD34E"/>
      </a:accent5>
      <a:accent6>
        <a:srgbClr val="DD0C86"/>
      </a:accent6>
      <a:hlink>
        <a:srgbClr val="003399"/>
      </a:hlink>
      <a:folHlink>
        <a:srgbClr val="003399"/>
      </a:folHlink>
    </a:clrScheme>
    <a:fontScheme name="EC reva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our palette new PPT" id="{E6BB5664-7BDD-4A65-BCFB-018F3705D2C3}" vid="{6B9E8826-94D2-4F42-A051-4126D816BA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21A5D62C0C87419F720947190A6CAF" ma:contentTypeVersion="15" ma:contentTypeDescription="Create a new document." ma:contentTypeScope="" ma:versionID="af10c48d818851980c7153637efb3cfe">
  <xsd:schema xmlns:xsd="http://www.w3.org/2001/XMLSchema" xmlns:xs="http://www.w3.org/2001/XMLSchema" xmlns:p="http://schemas.microsoft.com/office/2006/metadata/properties" xmlns:ns2="8504f6c6-571f-44b8-81a9-b453d1b229fb" xmlns:ns3="117b56ba-d0cd-4d1e-a8d4-537443f29732" targetNamespace="http://schemas.microsoft.com/office/2006/metadata/properties" ma:root="true" ma:fieldsID="57aa5afa565a438abf77322e03c7013b" ns2:_="" ns3:_="">
    <xsd:import namespace="8504f6c6-571f-44b8-81a9-b453d1b229fb"/>
    <xsd:import namespace="117b56ba-d0cd-4d1e-a8d4-537443f297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04f6c6-571f-44b8-81a9-b453d1b229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4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b56ba-d0cd-4d1e-a8d4-537443f2973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ab24fe1-eef3-4190-b530-38f546e0a335}" ma:internalName="TaxCatchAll" ma:showField="CatchAllData" ma:web="117b56ba-d0cd-4d1e-a8d4-537443f297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504f6c6-571f-44b8-81a9-b453d1b229fb">
      <Terms xmlns="http://schemas.microsoft.com/office/infopath/2007/PartnerControls"/>
    </lcf76f155ced4ddcb4097134ff3c332f>
    <TaxCatchAll xmlns="117b56ba-d0cd-4d1e-a8d4-537443f2973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113575-D377-4A8B-8182-BA1F49AD8B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04f6c6-571f-44b8-81a9-b453d1b229fb"/>
    <ds:schemaRef ds:uri="117b56ba-d0cd-4d1e-a8d4-537443f297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A2DCB3-BFED-4F85-829E-3A1A9F4EE1EF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8504f6c6-571f-44b8-81a9-b453d1b229fb"/>
    <ds:schemaRef ds:uri="http://schemas.microsoft.com/office/2006/metadata/properties"/>
    <ds:schemaRef ds:uri="http://www.w3.org/XML/1998/namespace"/>
    <ds:schemaRef ds:uri="117b56ba-d0cd-4d1e-a8d4-537443f29732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2F3B215-DCD8-4B08-9205-EA8636E862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298</Words>
  <Application>Microsoft Office PowerPoint</Application>
  <PresentationFormat>Widescreen</PresentationFormat>
  <Paragraphs>60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Open Sans Light</vt:lpstr>
      <vt:lpstr>colour palette new PPT</vt:lpstr>
      <vt:lpstr>Fair labour mobility package</vt:lpstr>
      <vt:lpstr>The figures</vt:lpstr>
      <vt:lpstr>Overall context</vt:lpstr>
      <vt:lpstr>Main components</vt:lpstr>
      <vt:lpstr>European Social Security Pass (ESSPASS)</vt:lpstr>
      <vt:lpstr>PowerPoint Presentation</vt:lpstr>
      <vt:lpstr>Further related topics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JOSSON Sophie (EMPL)</cp:lastModifiedBy>
  <cp:revision>16</cp:revision>
  <dcterms:created xsi:type="dcterms:W3CDTF">2019-08-09T12:06:42Z</dcterms:created>
  <dcterms:modified xsi:type="dcterms:W3CDTF">2026-02-23T14:52:25Z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0x0101002121A5D62C0C87419F720947190A6CAF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2023-09-26T10:27:54Z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5f9041e0-26c3-439f-9557-91c751557f9e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ediaServiceImageTags">
    <vt:lpwstr/>
  </property>
</Properties>
</file>