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notesMasterIdLst>
    <p:notesMasterId r:id="rId10"/>
  </p:notesMasterIdLst>
  <p:sldIdLst>
    <p:sldId id="279" r:id="rId4"/>
    <p:sldId id="256" r:id="rId5"/>
    <p:sldId id="281" r:id="rId6"/>
    <p:sldId id="280" r:id="rId7"/>
    <p:sldId id="257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4E7C53-502F-4830-AC90-A2DBAE3BEA89}" v="20" dt="2026-02-23T10:58:17.3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0E58-FD5E-489E-AA18-9CCB8F9F08AA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1010A-DE77-499F-8F24-64278AB15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21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Welcome, thank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971C16-92DB-EE4A-8C2C-848A7B9AEBB1}" type="slidenum">
              <a:rPr kumimoji="0" lang="en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279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Thank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971C16-92DB-EE4A-8C2C-848A7B9AEBB1}" type="slidenum">
              <a:rPr kumimoji="0" lang="en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3845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5D0019-2079-8B81-741C-A85D4ABF8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3CB6BB3-08B0-C9C7-95BF-941DEF5C83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7AB32A-80DE-4679-704D-4816FB04B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553876-4936-F3B8-D42D-F081BD82D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80B4A9-224B-E445-501F-95FE30327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35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791EE3-5FC0-5852-6EEC-34500BD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9121E-D07A-00A3-DFED-8EA38C125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54E77D-825C-DE19-60E7-315B1FA3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26C38D-D3D5-0FB0-1CDD-AE0191D33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48F331-7897-C7AB-3091-4E467970A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47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9293781-067F-2B8C-DAF5-94BD4D533F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31E26B1-E9D9-AA21-E062-7576746A5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B9BE92-C0C6-FB84-25AE-F85EAAD1A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834B97-A23A-2E1A-1F39-57475BD4D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3413783-674D-5B85-1B5C-55AA029F9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728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900BA-4244-EF54-EB36-AE749217D0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5219" y="2211572"/>
            <a:ext cx="6230587" cy="121333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4600"/>
              </a:lnSpc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</a:t>
            </a:r>
            <a:br>
              <a:rPr lang="en-GB" dirty="0"/>
            </a:br>
            <a:r>
              <a:rPr lang="en-GB" dirty="0"/>
              <a:t>Master title style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19EC8B-A3F5-C4C1-4CFB-3DB72F158E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5852" y="3516977"/>
            <a:ext cx="6230587" cy="468675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GR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E1C7915-8647-0F99-6EB8-D934212529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2555" y="6329275"/>
            <a:ext cx="53074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0033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R" dirty="0"/>
              <a:t>Name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C621F10-E73B-A2F2-A497-2C6384EB72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096000" y="6329275"/>
            <a:ext cx="5492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0033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R" b="1" dirty="0"/>
              <a:t>Event title </a:t>
            </a:r>
            <a:r>
              <a:rPr lang="en-GR" dirty="0"/>
              <a:t>I Date</a:t>
            </a:r>
          </a:p>
        </p:txBody>
      </p:sp>
    </p:spTree>
    <p:extLst>
      <p:ext uri="{BB962C8B-B14F-4D97-AF65-F5344CB8AC3E}">
        <p14:creationId xmlns:p14="http://schemas.microsoft.com/office/powerpoint/2010/main" val="3286338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32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D6D453-6DAB-4211-BBAA-337341B10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46F319-B056-3638-FBF2-EFCA23A07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B599D5-9136-C96F-9208-9F499C074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0E826F-8284-7A55-6B40-3EDD21C1E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DE2078-33DE-DFC4-375F-FAE89EEFE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40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BA89D3-FE40-B599-472F-0AA034BDF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E459A7-5244-0443-6865-3BEA091BA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5C231D-82DB-4DBF-91A2-A4716A211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1CF68D-3074-D953-0530-4E8F62D69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DBFA4C-AAF1-70EF-6A74-A1F0E02DA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93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4B5A5C-E091-EA3D-9244-D7B62D5E1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AB613E-902E-BCE8-D6CD-D4DF86B757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D198726-9110-F884-E276-1B4ABDEE7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4E360D7-BB04-7081-BA11-F9FB8F18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D2CC551-80D2-C1D8-B940-75FAAB53D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B667560-6B8B-F385-5626-9DC539A9B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589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7844FC-F1CD-1B2E-D902-2C37728FC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0D2464A-9B8F-E654-576E-61B7BDB1C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13554AF-BB39-3C9C-27D8-D6BF0963FA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7075092-7898-2BE3-AE68-08F20C0874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3D7A378-D2DC-94CE-3B7D-7ACD1DA922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0A12CA-801F-DABB-2787-35E5B2D68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084E9E6-27EA-0296-ABAE-C6E12098D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AC7634F-6F3B-D568-E60A-2B42343D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901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FA0244-1D25-BA1C-E256-CF2A6A933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0EB10F7-714E-3F47-E24C-888DFA61F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364F26B-EF97-FE6A-1C32-0A6EE3A80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C23B298-73E0-B432-61C1-60A021330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168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23B7BB7-5BEC-0447-49A9-4F428BDFA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A061B43-DC67-FDA4-B86C-69F0320C9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08C95C4-09F5-F287-E087-72D716949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5243D1-2719-68E8-991C-91F309113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0DEFD2-294E-F30F-D3F0-FBFBEF8AC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3C4F166-163E-0359-6C5E-483445FF6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F5D0EE-7CF5-1B72-6740-BDD3C8E22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465C8E0-AE15-F147-E303-2F135FFA6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BD229E6-F03C-5B60-4E5E-4A2C8CD4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365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748A0F-5F89-BBE7-A1BD-BE0FEC2FD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4EC9314-7BE5-41C5-9B42-D2512D518D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A50EB53-48E4-17AF-1769-7CF8A13F7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211549-9679-D8AF-F594-536B20D1C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BA9293E-B5B4-2064-FC21-A3C828A91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8DCA50F-F39A-885A-68D0-C3EF0281E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75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DEF1E59-D449-8F67-9CEA-6507F524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8F603AF-B09E-1618-90BA-0CE204D91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218FE1-C4BE-A6E0-09DF-0432231725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6BEFC1-7CDF-490A-B664-AD1350BBE20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ECF0C6-DCE9-7981-115A-7BE63C8C5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248A5C-26E0-587B-F9ED-FB0AD38613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271692-E299-4621-9881-49E13C6F45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23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79BCAE3-B22C-9C09-E093-30EB99E77D79}"/>
              </a:ext>
            </a:extLst>
          </p:cNvPr>
          <p:cNvSpPr/>
          <p:nvPr userDrawn="1"/>
        </p:nvSpPr>
        <p:spPr>
          <a:xfrm>
            <a:off x="0" y="6730738"/>
            <a:ext cx="12192000" cy="186205"/>
          </a:xfrm>
          <a:prstGeom prst="rect">
            <a:avLst/>
          </a:prstGeom>
          <a:gradFill>
            <a:gsLst>
              <a:gs pos="0">
                <a:srgbClr val="00337B">
                  <a:lumMod val="100000"/>
                </a:srgbClr>
              </a:gs>
              <a:gs pos="100000">
                <a:srgbClr val="0092D5"/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>
              <a:solidFill>
                <a:srgbClr val="09539D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1BB4B1-FAEE-354F-A54D-0D71379C3F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486" y="0"/>
            <a:ext cx="12180513" cy="6308272"/>
          </a:xfrm>
          <a:prstGeom prst="rect">
            <a:avLst/>
          </a:prstGeom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EAF6A29-2159-B437-9F09-C97EFA0348B1}"/>
              </a:ext>
            </a:extLst>
          </p:cNvPr>
          <p:cNvSpPr/>
          <p:nvPr userDrawn="1"/>
        </p:nvSpPr>
        <p:spPr>
          <a:xfrm>
            <a:off x="0" y="-4180"/>
            <a:ext cx="9960900" cy="6314222"/>
          </a:xfrm>
          <a:prstGeom prst="rect">
            <a:avLst/>
          </a:prstGeom>
          <a:gradFill>
            <a:gsLst>
              <a:gs pos="0">
                <a:srgbClr val="00337B">
                  <a:lumMod val="100000"/>
                </a:srgbClr>
              </a:gs>
              <a:gs pos="97000">
                <a:srgbClr val="0092D5">
                  <a:alpha val="0"/>
                </a:srgbClr>
              </a:gs>
              <a:gs pos="74000">
                <a:srgbClr val="0092D5">
                  <a:alpha val="92019"/>
                </a:srgbClr>
              </a:gs>
              <a:gs pos="33000">
                <a:srgbClr val="006CB1"/>
              </a:gs>
              <a:gs pos="55000">
                <a:srgbClr val="0092D5">
                  <a:alpha val="9400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>
              <a:solidFill>
                <a:srgbClr val="09539D"/>
              </a:solidFill>
            </a:endParaRPr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AD3A23BF-86C6-F8CC-35D8-7C787E6E57F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7544" y="611417"/>
            <a:ext cx="5418790" cy="89382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FF48F5B-6BE4-90C9-A7BF-493673C8FB50}"/>
              </a:ext>
            </a:extLst>
          </p:cNvPr>
          <p:cNvSpPr/>
          <p:nvPr userDrawn="1"/>
        </p:nvSpPr>
        <p:spPr>
          <a:xfrm>
            <a:off x="11000232" y="0"/>
            <a:ext cx="1191768" cy="6308272"/>
          </a:xfrm>
          <a:prstGeom prst="rect">
            <a:avLst/>
          </a:prstGeom>
          <a:gradFill>
            <a:gsLst>
              <a:gs pos="0">
                <a:srgbClr val="94C6EC">
                  <a:alpha val="37221"/>
                </a:srgbClr>
              </a:gs>
              <a:gs pos="100000">
                <a:srgbClr val="0092D5"/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5C0D6ACB-C75B-F6CD-D5D3-EF45EDB30B86}"/>
              </a:ext>
            </a:extLst>
          </p:cNvPr>
          <p:cNvSpPr/>
          <p:nvPr userDrawn="1"/>
        </p:nvSpPr>
        <p:spPr>
          <a:xfrm>
            <a:off x="9753600" y="0"/>
            <a:ext cx="2412839" cy="6308272"/>
          </a:xfrm>
          <a:prstGeom prst="parallelogram">
            <a:avLst/>
          </a:prstGeom>
          <a:gradFill>
            <a:gsLst>
              <a:gs pos="0">
                <a:srgbClr val="94C6EC">
                  <a:alpha val="41522"/>
                </a:srgbClr>
              </a:gs>
              <a:gs pos="100000">
                <a:srgbClr val="0092D5"/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64221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 userDrawn="1"/>
        </p:nvSpPr>
        <p:spPr>
          <a:xfrm>
            <a:off x="815414" y="3485054"/>
            <a:ext cx="4800533" cy="47059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600" b="0" dirty="0">
                <a:solidFill>
                  <a:srgbClr val="0093D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www.cedefop.europa.eu</a:t>
            </a:r>
            <a:endParaRPr lang="en-GB" sz="2600" b="0" dirty="0">
              <a:solidFill>
                <a:srgbClr val="0093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2"/>
          <p:cNvSpPr txBox="1">
            <a:spLocks/>
          </p:cNvSpPr>
          <p:nvPr userDrawn="1"/>
        </p:nvSpPr>
        <p:spPr>
          <a:xfrm>
            <a:off x="815414" y="4082209"/>
            <a:ext cx="4045789" cy="51134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Follow us on social media</a:t>
            </a:r>
            <a:endParaRPr lang="en-GB" sz="2400" b="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itle 2"/>
          <p:cNvSpPr txBox="1">
            <a:spLocks/>
          </p:cNvSpPr>
          <p:nvPr userDrawn="1"/>
        </p:nvSpPr>
        <p:spPr>
          <a:xfrm>
            <a:off x="815414" y="2177450"/>
            <a:ext cx="4800533" cy="105611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800" b="1" dirty="0">
                <a:solidFill>
                  <a:srgbClr val="0093D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</a:t>
            </a:r>
            <a:r>
              <a:rPr lang="en-GB" sz="4800" b="1" baseline="0" dirty="0">
                <a:solidFill>
                  <a:srgbClr val="0093D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you</a:t>
            </a:r>
            <a:endParaRPr lang="en-GB" sz="4800" b="1" dirty="0">
              <a:solidFill>
                <a:srgbClr val="0093D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23973BE-8C2C-0240-A7B6-51C73BF46E3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5414" y="4593549"/>
            <a:ext cx="3213327" cy="642305"/>
          </a:xfrm>
          <a:prstGeom prst="rect">
            <a:avLst/>
          </a:prstGeom>
        </p:spPr>
      </p:pic>
      <p:pic>
        <p:nvPicPr>
          <p:cNvPr id="3" name="Picture 2" descr="A logo with black text&#10;&#10;Description automatically generated">
            <a:extLst>
              <a:ext uri="{FF2B5EF4-FFF2-40B4-BE49-F238E27FC236}">
                <a16:creationId xmlns:a16="http://schemas.microsoft.com/office/drawing/2014/main" id="{92C9B48B-2DD6-7A86-AD2B-720CA5611A2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73153" y="5722443"/>
            <a:ext cx="4867835" cy="81413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C00C148-5033-4913-0E68-D0AC007F2F6E}"/>
              </a:ext>
            </a:extLst>
          </p:cNvPr>
          <p:cNvSpPr/>
          <p:nvPr userDrawn="1"/>
        </p:nvSpPr>
        <p:spPr>
          <a:xfrm>
            <a:off x="0" y="6730738"/>
            <a:ext cx="12192000" cy="186205"/>
          </a:xfrm>
          <a:prstGeom prst="rect">
            <a:avLst/>
          </a:prstGeom>
          <a:gradFill>
            <a:gsLst>
              <a:gs pos="0">
                <a:srgbClr val="00337B">
                  <a:lumMod val="100000"/>
                </a:srgbClr>
              </a:gs>
              <a:gs pos="100000">
                <a:srgbClr val="0092D5"/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>
              <a:solidFill>
                <a:srgbClr val="0953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17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9DE718-120C-8820-B2B8-C59F05BD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5218" y="2211572"/>
            <a:ext cx="6735033" cy="1213330"/>
          </a:xfrm>
        </p:spPr>
        <p:txBody>
          <a:bodyPr/>
          <a:lstStyle/>
          <a:p>
            <a:r>
              <a:rPr lang="en-GB" dirty="0"/>
              <a:t>Current and future VET and labour market trends</a:t>
            </a:r>
            <a:endParaRPr lang="en-GR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687B283-17D9-9CC7-C7E5-870E4460E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5852" y="3516977"/>
            <a:ext cx="7096331" cy="468675"/>
          </a:xfrm>
        </p:spPr>
        <p:txBody>
          <a:bodyPr/>
          <a:lstStyle/>
          <a:p>
            <a:r>
              <a:rPr lang="en-GB" dirty="0"/>
              <a:t>Inspiration for the EU VET strategy</a:t>
            </a:r>
            <a:endParaRPr lang="en-GR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BC3C39-9D0B-CDFE-2843-B64E5D76F2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657735" y="6329274"/>
            <a:ext cx="5492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3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337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Debate on VET strategy EESC 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337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24 February 2026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8714988-BCE0-AEC9-4898-B9CC357ABDC6}"/>
              </a:ext>
            </a:extLst>
          </p:cNvPr>
          <p:cNvSpPr txBox="1">
            <a:spLocks/>
          </p:cNvSpPr>
          <p:nvPr/>
        </p:nvSpPr>
        <p:spPr>
          <a:xfrm>
            <a:off x="226789" y="6329275"/>
            <a:ext cx="53074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rgbClr val="00337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337B"/>
                </a:solidFill>
                <a:effectLst/>
                <a:highlight>
                  <a:srgbClr val="FFFFFF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Jasper van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337B"/>
                </a:solidFill>
                <a:effectLst/>
                <a:highlight>
                  <a:srgbClr val="FFFFFF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Loo,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337B"/>
                </a:solidFill>
                <a:effectLst/>
                <a:highlight>
                  <a:srgbClr val="FFFFFF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Coordinator Department for VET and Skills</a:t>
            </a:r>
            <a:endParaRPr kumimoji="0" lang="en-GR" sz="1400" b="0" i="0" u="none" strike="noStrike" kern="1200" cap="none" spc="0" normalizeH="0" baseline="0" noProof="0" dirty="0">
              <a:ln>
                <a:noFill/>
              </a:ln>
              <a:solidFill>
                <a:srgbClr val="00337B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407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testo, schermata, diagramma, Diagramma&#10;&#10;Il contenuto generato dall'IA potrebbe non essere corretto.">
            <a:extLst>
              <a:ext uri="{FF2B5EF4-FFF2-40B4-BE49-F238E27FC236}">
                <a16:creationId xmlns:a16="http://schemas.microsoft.com/office/drawing/2014/main" id="{7A4FB726-766B-D67E-50F0-CD2DDB624E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6" y="1211580"/>
            <a:ext cx="11868526" cy="49374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3EFE681-5751-8CAD-EA37-331446D2735B}"/>
              </a:ext>
            </a:extLst>
          </p:cNvPr>
          <p:cNvSpPr txBox="1"/>
          <p:nvPr/>
        </p:nvSpPr>
        <p:spPr>
          <a:xfrm>
            <a:off x="1016283" y="246549"/>
            <a:ext cx="11175717" cy="551765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defTabSz="1219170">
              <a:spcBef>
                <a:spcPct val="0"/>
              </a:spcBef>
              <a:buNone/>
              <a:defRPr sz="2800" b="1" cap="none" baseline="0">
                <a:solidFill>
                  <a:srgbClr val="0093D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2600" dirty="0"/>
              <a:t>VET remains strong: students in 2015 and 2023 by ISCED level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6F5894A-3FAB-B9EA-63D9-14C0AB0EA925}"/>
              </a:ext>
            </a:extLst>
          </p:cNvPr>
          <p:cNvSpPr txBox="1"/>
          <p:nvPr/>
        </p:nvSpPr>
        <p:spPr>
          <a:xfrm>
            <a:off x="655864" y="6242119"/>
            <a:ext cx="89296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Source: Cedefop's calculations based on Eurostat, UOE data on formal education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FE79EF-0B5F-CA97-A95E-147ADF9F87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0366" y="5920740"/>
            <a:ext cx="1871634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211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B9B79-183A-50A5-9994-A2E6106A6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97D507FC-CB09-F074-32E7-601BEC0A4F6A}"/>
              </a:ext>
            </a:extLst>
          </p:cNvPr>
          <p:cNvSpPr txBox="1"/>
          <p:nvPr/>
        </p:nvSpPr>
        <p:spPr>
          <a:xfrm>
            <a:off x="726305" y="254167"/>
            <a:ext cx="12216307" cy="551765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defTabSz="1219170">
              <a:spcBef>
                <a:spcPct val="0"/>
              </a:spcBef>
              <a:buNone/>
              <a:defRPr sz="2800" b="1" cap="none" baseline="0">
                <a:solidFill>
                  <a:srgbClr val="0093D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2400" dirty="0"/>
              <a:t>How VET attractiveness became a priority and why it needs to remain key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8DE28A3-6B86-A4D7-B082-A6A5079FD139}"/>
              </a:ext>
            </a:extLst>
          </p:cNvPr>
          <p:cNvSpPr txBox="1"/>
          <p:nvPr/>
        </p:nvSpPr>
        <p:spPr>
          <a:xfrm>
            <a:off x="573219" y="6322465"/>
            <a:ext cx="6934909" cy="365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Source: Cedefop policy reporting based on </a:t>
            </a:r>
            <a:r>
              <a:rPr lang="en-GB" dirty="0" err="1"/>
              <a:t>ReferNet</a:t>
            </a:r>
            <a:r>
              <a:rPr lang="en-GB" dirty="0"/>
              <a:t> VET monitoring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2D0F3E-FA0A-BF56-228A-6A26CB578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9950" y="6173011"/>
            <a:ext cx="1871634" cy="36579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066462A-6FA8-36FC-7E93-CBA6B64FD9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347" y="1828800"/>
            <a:ext cx="6934909" cy="42923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6C2995-9ABF-2A96-4255-5809377C120C}"/>
              </a:ext>
            </a:extLst>
          </p:cNvPr>
          <p:cNvSpPr txBox="1"/>
          <p:nvPr/>
        </p:nvSpPr>
        <p:spPr>
          <a:xfrm>
            <a:off x="573219" y="1007242"/>
            <a:ext cx="68221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Number of policy actions/measures promoting VET attractiveness in EU Member States and Norway and Iceland, 2015-24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73EFEB-0F4E-84CD-BB57-1AA8880EA70A}"/>
              </a:ext>
            </a:extLst>
          </p:cNvPr>
          <p:cNvSpPr txBox="1"/>
          <p:nvPr/>
        </p:nvSpPr>
        <p:spPr>
          <a:xfrm>
            <a:off x="7767084" y="872828"/>
            <a:ext cx="4062569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Persistent issues</a:t>
            </a:r>
          </a:p>
          <a:p>
            <a:endParaRPr lang="en-GB" sz="1000" kern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sz="24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Gender imbalances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women underrepresented in science (45% of VET enrolment), IT technology (14%), engineering (15%)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Overrepresented in education (89% of VET enrolment), health and welfare (82%), and social sciences (60%)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Teacher shortages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discourage people from entering the teaching profession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cause some teachers to leave the field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Create a vicious cycle of low-quality education that reinforces inequalities.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85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12500-8C6F-84AE-D5F5-3C8FDCF8D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B6D1786-D8A7-EF8D-B764-020F452A47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419" y="-163930"/>
            <a:ext cx="11025740" cy="666731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5983A0FF-83EE-0BEC-5C56-B5516421AEA9}"/>
              </a:ext>
            </a:extLst>
          </p:cNvPr>
          <p:cNvSpPr txBox="1"/>
          <p:nvPr/>
        </p:nvSpPr>
        <p:spPr>
          <a:xfrm>
            <a:off x="590824" y="271601"/>
            <a:ext cx="11175717" cy="551765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defTabSz="1219170">
              <a:spcBef>
                <a:spcPct val="0"/>
              </a:spcBef>
              <a:buNone/>
              <a:defRPr sz="2800" b="1" cap="none" baseline="0">
                <a:solidFill>
                  <a:srgbClr val="0093D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2600" dirty="0"/>
              <a:t>Mean completion rate in upper secondary are low in shortage fields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9F3084-1E9D-D8BB-C878-A69C818D9C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6512" y="6320484"/>
            <a:ext cx="1871634" cy="3657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2DC8CDE-BB8C-7883-1970-F366811A2E0D}"/>
              </a:ext>
            </a:extLst>
          </p:cNvPr>
          <p:cNvSpPr txBox="1"/>
          <p:nvPr/>
        </p:nvSpPr>
        <p:spPr>
          <a:xfrm>
            <a:off x="271294" y="6241770"/>
            <a:ext cx="669317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Mean completion rates in upper secondary VET by field of study and gender, EU27. </a:t>
            </a:r>
            <a:r>
              <a:rPr kumimoji="0" lang="en-GB" sz="14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Cedefop policy brief on VET attractiveness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(in publication)</a:t>
            </a:r>
            <a:endParaRPr kumimoji="0" lang="en-GB" sz="14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02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9A761-63C6-13D0-7B44-F2237C9B1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081EE611-898B-A41F-BB6F-A25E36340E45}"/>
              </a:ext>
            </a:extLst>
          </p:cNvPr>
          <p:cNvSpPr txBox="1"/>
          <p:nvPr/>
        </p:nvSpPr>
        <p:spPr>
          <a:xfrm>
            <a:off x="2384010" y="6158923"/>
            <a:ext cx="4353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Source: Cedefop Skills Forecast, 2026</a:t>
            </a:r>
          </a:p>
        </p:txBody>
      </p:sp>
      <p:sp>
        <p:nvSpPr>
          <p:cNvPr id="3" name="Callout: freccia a sinistra 2">
            <a:extLst>
              <a:ext uri="{FF2B5EF4-FFF2-40B4-BE49-F238E27FC236}">
                <a16:creationId xmlns:a16="http://schemas.microsoft.com/office/drawing/2014/main" id="{797304D9-1B63-9E29-5662-5E6DD623A37F}"/>
              </a:ext>
            </a:extLst>
          </p:cNvPr>
          <p:cNvSpPr/>
          <p:nvPr/>
        </p:nvSpPr>
        <p:spPr>
          <a:xfrm>
            <a:off x="9348252" y="4726940"/>
            <a:ext cx="2397978" cy="1016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482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D6BACA-A665-E925-3A16-AD62909B98D2}"/>
              </a:ext>
            </a:extLst>
          </p:cNvPr>
          <p:cNvSpPr txBox="1"/>
          <p:nvPr/>
        </p:nvSpPr>
        <p:spPr>
          <a:xfrm>
            <a:off x="10019030" y="4911774"/>
            <a:ext cx="172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General and Vocational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F65AEAA-8C3E-7AAF-BF2F-A7D9CC5A2340}"/>
              </a:ext>
            </a:extLst>
          </p:cNvPr>
          <p:cNvSpPr txBox="1"/>
          <p:nvPr/>
        </p:nvSpPr>
        <p:spPr>
          <a:xfrm>
            <a:off x="9936480" y="2663681"/>
            <a:ext cx="1892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Stable demand for medium-VET</a:t>
            </a:r>
          </a:p>
        </p:txBody>
      </p:sp>
      <p:pic>
        <p:nvPicPr>
          <p:cNvPr id="8" name="Immagine 7" descr="Immagine che contiene testo, schermata, Parallelo, diagramma&#10;&#10;Il contenuto generato dall'IA potrebbe non essere corretto.">
            <a:extLst>
              <a:ext uri="{FF2B5EF4-FFF2-40B4-BE49-F238E27FC236}">
                <a16:creationId xmlns:a16="http://schemas.microsoft.com/office/drawing/2014/main" id="{28F67989-8D8E-1850-5D33-FF92DF7CC5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515" y="1143000"/>
            <a:ext cx="8969395" cy="5027094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9DE723E5-6D39-96EE-9569-4C9A95E79F2B}"/>
              </a:ext>
            </a:extLst>
          </p:cNvPr>
          <p:cNvSpPr txBox="1">
            <a:spLocks/>
          </p:cNvSpPr>
          <p:nvPr/>
        </p:nvSpPr>
        <p:spPr>
          <a:xfrm>
            <a:off x="343515" y="232869"/>
            <a:ext cx="12201735" cy="634083"/>
          </a:xfrm>
          <a:prstGeom prst="rect">
            <a:avLst/>
          </a:prstGeom>
        </p:spPr>
        <p:txBody>
          <a:bodyPr>
            <a:noAutofit/>
          </a:bodyPr>
          <a:lstStyle>
            <a:lvl1pPr defTabSz="1219170">
              <a:spcBef>
                <a:spcPct val="0"/>
              </a:spcBef>
              <a:buNone/>
              <a:defRPr sz="2800" b="1" cap="none" baseline="0">
                <a:solidFill>
                  <a:srgbClr val="0093D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2400" dirty="0"/>
              <a:t>Europe relies on high quality VET - job opportunities by qualification until 2035</a:t>
            </a:r>
          </a:p>
        </p:txBody>
      </p:sp>
      <p:sp>
        <p:nvSpPr>
          <p:cNvPr id="11" name="Callout: freccia a sinistra 10">
            <a:extLst>
              <a:ext uri="{FF2B5EF4-FFF2-40B4-BE49-F238E27FC236}">
                <a16:creationId xmlns:a16="http://schemas.microsoft.com/office/drawing/2014/main" id="{8E10943E-8C51-057D-B960-587E1094CEA7}"/>
              </a:ext>
            </a:extLst>
          </p:cNvPr>
          <p:cNvSpPr/>
          <p:nvPr/>
        </p:nvSpPr>
        <p:spPr>
          <a:xfrm>
            <a:off x="9352062" y="2524760"/>
            <a:ext cx="2397978" cy="1016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4825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84188F-00E7-E2DB-88EE-1C1342BE1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0366" y="6158923"/>
            <a:ext cx="1871634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85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23107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Intro slide_05">
  <a:themeElements>
    <a:clrScheme name="Custom 1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End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a6e589b-f770-4cfd-a0d8-05d4414f8c9c}" enabled="1" method="Standard" siteId="{45c6777d-e213-4b45-85ae-ebd6288b17b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247</Words>
  <Application>Microsoft Office PowerPoint</Application>
  <PresentationFormat>Widescreen</PresentationFormat>
  <Paragraphs>29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Times New Roman</vt:lpstr>
      <vt:lpstr>Wingdings</vt:lpstr>
      <vt:lpstr>Tema di Office</vt:lpstr>
      <vt:lpstr>Intro slide_05</vt:lpstr>
      <vt:lpstr>End slide</vt:lpstr>
      <vt:lpstr>Current and future VET and labour market trends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RANIERI, Antonio</dc:creator>
  <cp:lastModifiedBy>Doudard Joelle</cp:lastModifiedBy>
  <cp:revision>4</cp:revision>
  <dcterms:created xsi:type="dcterms:W3CDTF">2026-02-21T15:35:20Z</dcterms:created>
  <dcterms:modified xsi:type="dcterms:W3CDTF">2026-02-23T11:26:52Z</dcterms:modified>
</cp:coreProperties>
</file>