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20" r:id="rId4"/>
    <p:sldMasterId id="2147483959" r:id="rId5"/>
  </p:sldMasterIdLst>
  <p:notesMasterIdLst>
    <p:notesMasterId r:id="rId14"/>
  </p:notesMasterIdLst>
  <p:handoutMasterIdLst>
    <p:handoutMasterId r:id="rId15"/>
  </p:handoutMasterIdLst>
  <p:sldIdLst>
    <p:sldId id="366" r:id="rId6"/>
    <p:sldId id="421" r:id="rId7"/>
    <p:sldId id="400" r:id="rId8"/>
    <p:sldId id="2147472430" r:id="rId9"/>
    <p:sldId id="2147472404" r:id="rId10"/>
    <p:sldId id="2147472424" r:id="rId11"/>
    <p:sldId id="2147481667" r:id="rId12"/>
    <p:sldId id="2147472431" r:id="rId13"/>
  </p:sldIdLst>
  <p:sldSz cx="12192000" cy="6858000"/>
  <p:notesSz cx="6669088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9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h3YP3xexYcFoahXa2ehi0H5V4Za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7BC301-D653-F446-2504-8E21B70F67EF}" name="PAPANDREOU Marios (EMPL)" initials="MP" userId="S::Marios.PAPANDREOU@ec.europa.eu::230781d5-cdf7-4234-9ef4-0c1c327532f9" providerId="AD"/>
  <p188:author id="{B726090C-57F4-F3A5-A81D-57E29453B9D9}" name="NOMDEN Koen (EMPL)" initials="KN" userId="S::Koeno.NOMDEN@ec.europa.eu::88471499-6f99-43d5-af07-0b6ddd257049" providerId="AD"/>
  <p188:author id="{6D606919-2737-5B1B-FD76-A4D339EDF050}" name="LADRON ARROYO Isabel (EMPL)" initials="L(" userId="S::isabel.ladron-arroyo@ec.europa.eu::124c7743-d7e7-4261-af7b-13b6744d1701" providerId="AD"/>
  <p188:author id="{8631B62A-499A-1150-B3B6-1AD8A32EDC56}" name="BANCZYK Anna (EMPL)" initials="AB" userId="S::Anna.BANCZYK@ec.europa.eu::512462d1-0a19-4c18-8a91-b739eeacffdb" providerId="AD"/>
  <p188:author id="{92915037-FF49-8A65-A60C-61B6D1D7644F}" name="OKEEFFE William (EMPL)" initials="O(" userId="S::william.okeeffe@ec.europa.eu::3f2b72ea-d682-45c4-a1ce-23c3028f4879" providerId="AD"/>
  <p188:author id="{76A92E50-715C-2361-DF8A-D73D15AD5B60}" name="LADRON ARROYO Isabel (EMPL)" initials="IL" userId="S::Isabel.LADRON-ARROYO@ec.europa.eu::124c7743-d7e7-4261-af7b-13b6744d1701" providerId="AD"/>
  <p188:author id="{50F11A85-DAEA-4728-0CEC-AFF2189F6FBA}" name="BANCZYK Anna (EMPL)" initials="B(" userId="S::anna.banczyk@ec.europa.eu::512462d1-0a19-4c18-8a91-b739eeacffdb" providerId="AD"/>
  <p188:author id="{4715898D-8987-A1AE-4AB2-72ABEA50A19A}" name="JAMBON Celine (EMPL)" initials="" userId="S::Celine.JAMBON1@ec.europa.eu::77741424-eb66-4e4f-b3a1-6f60cb12fa7c" providerId="AD"/>
  <p188:author id="{DB14288F-10C7-CC09-D2F5-AF4772C72F78}" name="WALASZCZYK-TERRASSE Agata (EMPL)" initials="W(" userId="S::agata.walaszczyk-terrasse@ec.europa.eu::9096864d-33e3-4073-883e-a180cefbcee8" providerId="AD"/>
  <p188:author id="{65D2E8A1-7A51-CAFE-3458-32945B1CD622}" name="WALASZCZYK-TERRASSE Agata (EMPL)" initials="AW" userId="S::Agata.WALASZCZYK-TERRASSE@ec.europa.eu::9096864d-33e3-4073-883e-a180cefbcee8" providerId="AD"/>
  <p188:author id="{995391AE-29AB-5C02-1720-4054B0951666}" name="LEUNER Vera (EMPL)" initials="REGIO" userId="LEUNER Vera (EMPL)" providerId="None"/>
  <p188:author id="{1FF2CDDD-92FF-098B-B605-B159727C0E5E}" name="LEUNER Vera (EMPL)" initials="" userId="S::Vera.LEUNER@ec.europa.eu::4a653a2c-a2d3-480c-81c6-1f013035812c" providerId="AD"/>
  <p188:author id="{87C957E5-EA06-CA0A-DC6D-EF0932AE7544}" name="OKEEFFE William (EMPL)" initials="" userId="S::William.OKEEFFE@ec.europa.eu::3f2b72ea-d682-45c4-a1ce-23c3028f4879" providerId="AD"/>
  <p188:author id="{C05383F3-1795-6C0B-5859-22F85252F5B1}" name="LAMBRECHT Regine (ESTAT-EXT)" initials="RL" userId="S::Regine.LAMBRECHT@ext.ec.europa.eu::1a5166bf-0d9b-4429-b96c-64f3c887b7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D34E"/>
    <a:srgbClr val="000000"/>
    <a:srgbClr val="0D0D0D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2" Type="http://schemas.openxmlformats.org/officeDocument/2006/relationships/customXml" Target="../customXml/item2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60" Type="http://customschemas.google.com/relationships/presentationmetadata" Target="metadata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6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8A4235-FCCC-4B0D-A427-6393560D3D76}" type="doc">
      <dgm:prSet loTypeId="urn:microsoft.com/office/officeart/2005/8/layout/lProcess2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60AE3166-E4EA-45DD-9891-B4338AE0830F}">
      <dgm:prSet phldr="0"/>
      <dgm:spPr/>
      <dgm:t>
        <a:bodyPr/>
        <a:lstStyle/>
        <a:p>
          <a:pPr rtl="0"/>
          <a:r>
            <a:rPr lang="en-US" sz="1100">
              <a:latin typeface="Calibri"/>
              <a:ea typeface="Calibri"/>
              <a:cs typeface="Calibri"/>
            </a:rPr>
            <a:t>EC Political Guidelines 2024-2029</a:t>
          </a:r>
        </a:p>
      </dgm:t>
    </dgm:pt>
    <dgm:pt modelId="{BF641863-813D-4524-99AF-3CD84FB4BECC}" type="parTrans" cxnId="{24869E6B-AEF6-45C6-A008-63AA4F4AD931}">
      <dgm:prSet/>
      <dgm:spPr/>
      <dgm:t>
        <a:bodyPr/>
        <a:lstStyle/>
        <a:p>
          <a:endParaRPr lang="en-IE"/>
        </a:p>
      </dgm:t>
    </dgm:pt>
    <dgm:pt modelId="{6A02A2BA-9E76-41F5-94C6-D3E99F40DBEC}" type="sibTrans" cxnId="{24869E6B-AEF6-45C6-A008-63AA4F4AD931}">
      <dgm:prSet/>
      <dgm:spPr/>
      <dgm:t>
        <a:bodyPr/>
        <a:lstStyle/>
        <a:p>
          <a:endParaRPr lang="en-IE"/>
        </a:p>
      </dgm:t>
    </dgm:pt>
    <dgm:pt modelId="{41C828F0-38FA-40E7-AA4D-FE0802A5E913}">
      <dgm:prSet phldr="0"/>
      <dgm:spPr/>
      <dgm:t>
        <a:bodyPr/>
        <a:lstStyle/>
        <a:p>
          <a:r>
            <a:rPr lang="en-US" sz="1100">
              <a:latin typeface="Calibri"/>
              <a:ea typeface="Calibri"/>
              <a:cs typeface="Calibri"/>
            </a:rPr>
            <a:t>2024 Draghi Report </a:t>
          </a:r>
        </a:p>
      </dgm:t>
    </dgm:pt>
    <dgm:pt modelId="{D09807EE-4039-4739-A759-7C9F80FC22B5}" type="parTrans" cxnId="{CC40889A-367F-4120-93F0-689CAA106319}">
      <dgm:prSet/>
      <dgm:spPr/>
      <dgm:t>
        <a:bodyPr/>
        <a:lstStyle/>
        <a:p>
          <a:endParaRPr lang="en-IE"/>
        </a:p>
      </dgm:t>
    </dgm:pt>
    <dgm:pt modelId="{C6C28FD7-38E9-4CB8-B39A-9B869ADF1FBF}" type="sibTrans" cxnId="{CC40889A-367F-4120-93F0-689CAA106319}">
      <dgm:prSet/>
      <dgm:spPr/>
      <dgm:t>
        <a:bodyPr/>
        <a:lstStyle/>
        <a:p>
          <a:endParaRPr lang="en-IE"/>
        </a:p>
      </dgm:t>
    </dgm:pt>
    <dgm:pt modelId="{3F21A719-8538-4E12-8F09-8DE439D6CE87}">
      <dgm:prSet phldr="0"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2000" b="1">
              <a:latin typeface="Calibri"/>
              <a:ea typeface="Calibri"/>
              <a:cs typeface="Calibri"/>
            </a:rPr>
            <a:t>VET Recommendation </a:t>
          </a:r>
        </a:p>
        <a:p>
          <a:pPr marL="0" lvl="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b="1">
              <a:latin typeface="Calibri"/>
              <a:ea typeface="Calibri"/>
              <a:cs typeface="Calibri"/>
            </a:rPr>
            <a:t>2025 Herning Declaration</a:t>
          </a:r>
        </a:p>
        <a:p>
          <a:pPr marL="0"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1100">
            <a:latin typeface="Arial"/>
            <a:ea typeface="Calibri"/>
            <a:cs typeface="Arial"/>
          </a:endParaRPr>
        </a:p>
      </dgm:t>
    </dgm:pt>
    <dgm:pt modelId="{693F78AC-17A9-46FE-BBC9-691717EA233E}" type="parTrans" cxnId="{9783C2BB-9CA8-49D3-A464-CE68D37922EB}">
      <dgm:prSet/>
      <dgm:spPr/>
      <dgm:t>
        <a:bodyPr/>
        <a:lstStyle/>
        <a:p>
          <a:endParaRPr lang="en-IE"/>
        </a:p>
      </dgm:t>
    </dgm:pt>
    <dgm:pt modelId="{9CD92429-5DAE-4A7D-89A5-424DD4ED00B9}" type="sibTrans" cxnId="{9783C2BB-9CA8-49D3-A464-CE68D37922EB}">
      <dgm:prSet/>
      <dgm:spPr/>
      <dgm:t>
        <a:bodyPr/>
        <a:lstStyle/>
        <a:p>
          <a:endParaRPr lang="en-IE"/>
        </a:p>
      </dgm:t>
    </dgm:pt>
    <dgm:pt modelId="{FE375FA7-25ED-4559-9B98-293A3D66783F}">
      <dgm:prSet phldr="0" custT="1"/>
      <dgm:spPr/>
      <dgm:t>
        <a:bodyPr/>
        <a:lstStyle/>
        <a:p>
          <a:pPr algn="l" rtl="0"/>
          <a:r>
            <a:rPr lang="en-US" sz="1800">
              <a:latin typeface="Arial"/>
              <a:ea typeface="Calibri"/>
              <a:cs typeface="Arial"/>
            </a:rPr>
            <a:t>VET strategy - </a:t>
          </a:r>
        </a:p>
        <a:p>
          <a:pPr algn="l" rtl="0"/>
          <a:r>
            <a:rPr lang="en-US" sz="1800">
              <a:latin typeface="Arial"/>
              <a:ea typeface="Calibri"/>
              <a:cs typeface="Arial"/>
            </a:rPr>
            <a:t>Explicit call for VET to be “given the prominence it deserves” </a:t>
          </a:r>
          <a:endParaRPr lang="en-US" sz="1800">
            <a:latin typeface="Calibri"/>
            <a:ea typeface="Calibri"/>
            <a:cs typeface="Calibri"/>
          </a:endParaRPr>
        </a:p>
      </dgm:t>
    </dgm:pt>
    <dgm:pt modelId="{8D722750-430C-427F-A6DA-93CBF7028DAD}" type="parTrans" cxnId="{EF3E4580-E96F-4CFE-8D35-B78BF8B904E4}">
      <dgm:prSet/>
      <dgm:spPr/>
      <dgm:t>
        <a:bodyPr/>
        <a:lstStyle/>
        <a:p>
          <a:endParaRPr lang="en-IE"/>
        </a:p>
      </dgm:t>
    </dgm:pt>
    <dgm:pt modelId="{3ADEE3DE-8339-440D-9A22-6EC4D10B8EA3}" type="sibTrans" cxnId="{EF3E4580-E96F-4CFE-8D35-B78BF8B904E4}">
      <dgm:prSet/>
      <dgm:spPr/>
      <dgm:t>
        <a:bodyPr/>
        <a:lstStyle/>
        <a:p>
          <a:endParaRPr lang="en-IE"/>
        </a:p>
      </dgm:t>
    </dgm:pt>
    <dgm:pt modelId="{87E9F374-9131-430D-9179-2B6A2DB733D4}">
      <dgm:prSet phldr="0" custT="1"/>
      <dgm:spPr/>
      <dgm:t>
        <a:bodyPr/>
        <a:lstStyle/>
        <a:p>
          <a:pPr algn="l" rtl="0"/>
          <a:r>
            <a:rPr lang="en-US" sz="1800">
              <a:latin typeface="Arial"/>
              <a:ea typeface="Calibri"/>
              <a:cs typeface="Arial"/>
            </a:rPr>
            <a:t>Investment in skills -particularly vocational and technical skills -is fundamental to achieving strategic autonomy, innovation, and social cohesion in Europe. </a:t>
          </a:r>
          <a:endParaRPr lang="en-US" sz="1800">
            <a:latin typeface="Calibri"/>
            <a:ea typeface="Calibri"/>
            <a:cs typeface="Calibri"/>
          </a:endParaRPr>
        </a:p>
      </dgm:t>
    </dgm:pt>
    <dgm:pt modelId="{CB6F3779-C2F7-400F-8D9F-FD1C7E5C2F0B}" type="parTrans" cxnId="{0598BF73-F196-4538-924D-8FCA8F94DCC9}">
      <dgm:prSet/>
      <dgm:spPr/>
      <dgm:t>
        <a:bodyPr/>
        <a:lstStyle/>
        <a:p>
          <a:endParaRPr lang="en-IE"/>
        </a:p>
      </dgm:t>
    </dgm:pt>
    <dgm:pt modelId="{8270358B-3008-4251-8EB6-5E8A5BEB4E40}" type="sibTrans" cxnId="{0598BF73-F196-4538-924D-8FCA8F94DCC9}">
      <dgm:prSet/>
      <dgm:spPr/>
      <dgm:t>
        <a:bodyPr/>
        <a:lstStyle/>
        <a:p>
          <a:endParaRPr lang="en-IE"/>
        </a:p>
      </dgm:t>
    </dgm:pt>
    <dgm:pt modelId="{D8D960D6-5CF6-4900-ADD8-07D30C90E3B1}">
      <dgm:prSet phldr="0"/>
      <dgm:spPr/>
      <dgm:t>
        <a:bodyPr/>
        <a:lstStyle/>
        <a:p>
          <a:pPr rtl="0"/>
          <a:r>
            <a:rPr lang="en-US" sz="2200">
              <a:latin typeface="Arial"/>
              <a:ea typeface="Calibri"/>
              <a:cs typeface="Arial"/>
            </a:rPr>
            <a:t>European VET policy 2026-30</a:t>
          </a:r>
        </a:p>
      </dgm:t>
    </dgm:pt>
    <dgm:pt modelId="{1DF64D20-50F3-4C25-A587-26952C554086}" type="parTrans" cxnId="{2764F2F3-C84A-4AFB-BA6B-569AF17D67DF}">
      <dgm:prSet/>
      <dgm:spPr/>
      <dgm:t>
        <a:bodyPr/>
        <a:lstStyle/>
        <a:p>
          <a:endParaRPr lang="en-IE"/>
        </a:p>
      </dgm:t>
    </dgm:pt>
    <dgm:pt modelId="{1ED0F549-4D24-43DF-86A9-166ABC033EE8}" type="sibTrans" cxnId="{2764F2F3-C84A-4AFB-BA6B-569AF17D67DF}">
      <dgm:prSet/>
      <dgm:spPr/>
      <dgm:t>
        <a:bodyPr/>
        <a:lstStyle/>
        <a:p>
          <a:endParaRPr lang="en-IE"/>
        </a:p>
      </dgm:t>
    </dgm:pt>
    <dgm:pt modelId="{D780A475-851A-41A4-9A04-2701D9E0F2AE}">
      <dgm:prSet phldr="0" custT="1"/>
      <dgm:spPr/>
      <dgm:t>
        <a:bodyPr/>
        <a:lstStyle/>
        <a:p>
          <a:pPr rtl="0"/>
          <a:r>
            <a:rPr lang="en-US" sz="2400" b="1"/>
            <a:t>Union of Skills</a:t>
          </a:r>
        </a:p>
      </dgm:t>
    </dgm:pt>
    <dgm:pt modelId="{9EE4F4E9-C64F-4888-AB71-C521601FA378}" type="parTrans" cxnId="{4735E0DF-764B-4FF7-BACB-104C9C8DED04}">
      <dgm:prSet/>
      <dgm:spPr/>
      <dgm:t>
        <a:bodyPr/>
        <a:lstStyle/>
        <a:p>
          <a:endParaRPr lang="en-IE"/>
        </a:p>
      </dgm:t>
    </dgm:pt>
    <dgm:pt modelId="{DBCE31AF-809C-432C-83CB-6E1CF3E12E4C}" type="sibTrans" cxnId="{4735E0DF-764B-4FF7-BACB-104C9C8DED04}">
      <dgm:prSet/>
      <dgm:spPr/>
      <dgm:t>
        <a:bodyPr/>
        <a:lstStyle/>
        <a:p>
          <a:endParaRPr lang="en-IE"/>
        </a:p>
      </dgm:t>
    </dgm:pt>
    <dgm:pt modelId="{A42046F2-A48B-40A2-8F2B-A52CBB391397}" type="pres">
      <dgm:prSet presAssocID="{BF8A4235-FCCC-4B0D-A427-6393560D3D76}" presName="theList" presStyleCnt="0">
        <dgm:presLayoutVars>
          <dgm:dir/>
          <dgm:animLvl val="lvl"/>
          <dgm:resizeHandles val="exact"/>
        </dgm:presLayoutVars>
      </dgm:prSet>
      <dgm:spPr/>
    </dgm:pt>
    <dgm:pt modelId="{3D08EA70-9715-478C-81AE-10C716997159}" type="pres">
      <dgm:prSet presAssocID="{60AE3166-E4EA-45DD-9891-B4338AE0830F}" presName="compNode" presStyleCnt="0"/>
      <dgm:spPr/>
    </dgm:pt>
    <dgm:pt modelId="{D7D3356D-55BD-4D37-9B4A-112FE99BC25A}" type="pres">
      <dgm:prSet presAssocID="{60AE3166-E4EA-45DD-9891-B4338AE0830F}" presName="aNode" presStyleLbl="bgShp" presStyleIdx="0" presStyleCnt="3" custLinFactNeighborX="-38"/>
      <dgm:spPr/>
    </dgm:pt>
    <dgm:pt modelId="{793B00FF-CEC1-4A91-B278-6A74C55271DD}" type="pres">
      <dgm:prSet presAssocID="{60AE3166-E4EA-45DD-9891-B4338AE0830F}" presName="textNode" presStyleLbl="bgShp" presStyleIdx="0" presStyleCnt="3"/>
      <dgm:spPr/>
    </dgm:pt>
    <dgm:pt modelId="{ACC9ADB6-98FD-4766-952C-F84C7D7FA1F0}" type="pres">
      <dgm:prSet presAssocID="{60AE3166-E4EA-45DD-9891-B4338AE0830F}" presName="compChildNode" presStyleCnt="0"/>
      <dgm:spPr/>
    </dgm:pt>
    <dgm:pt modelId="{7A3274B8-5886-46DC-B1A9-1F3379F806BA}" type="pres">
      <dgm:prSet presAssocID="{60AE3166-E4EA-45DD-9891-B4338AE0830F}" presName="theInnerList" presStyleCnt="0"/>
      <dgm:spPr/>
    </dgm:pt>
    <dgm:pt modelId="{45DC0E31-166F-48CF-AECB-C6DD88A84C04}" type="pres">
      <dgm:prSet presAssocID="{FE375FA7-25ED-4559-9B98-293A3D66783F}" presName="childNode" presStyleLbl="node1" presStyleIdx="0" presStyleCnt="4" custLinFactNeighborX="-77" custLinFactNeighborY="-1160">
        <dgm:presLayoutVars>
          <dgm:bulletEnabled val="1"/>
        </dgm:presLayoutVars>
      </dgm:prSet>
      <dgm:spPr/>
    </dgm:pt>
    <dgm:pt modelId="{91D025EA-9090-4469-8677-2F00210C6ABA}" type="pres">
      <dgm:prSet presAssocID="{60AE3166-E4EA-45DD-9891-B4338AE0830F}" presName="aSpace" presStyleCnt="0"/>
      <dgm:spPr/>
    </dgm:pt>
    <dgm:pt modelId="{336CCB10-05E2-415F-A97A-FC01B370BA99}" type="pres">
      <dgm:prSet presAssocID="{41C828F0-38FA-40E7-AA4D-FE0802A5E913}" presName="compNode" presStyleCnt="0"/>
      <dgm:spPr/>
    </dgm:pt>
    <dgm:pt modelId="{ADDC7A6A-070A-403E-A547-AA0AE1751633}" type="pres">
      <dgm:prSet presAssocID="{41C828F0-38FA-40E7-AA4D-FE0802A5E913}" presName="aNode" presStyleLbl="bgShp" presStyleIdx="1" presStyleCnt="3"/>
      <dgm:spPr/>
    </dgm:pt>
    <dgm:pt modelId="{895ECC38-998A-4D93-A3B8-D8BAB709AFA9}" type="pres">
      <dgm:prSet presAssocID="{41C828F0-38FA-40E7-AA4D-FE0802A5E913}" presName="textNode" presStyleLbl="bgShp" presStyleIdx="1" presStyleCnt="3"/>
      <dgm:spPr/>
    </dgm:pt>
    <dgm:pt modelId="{51719810-0D74-4E3A-8442-015AE609ECC7}" type="pres">
      <dgm:prSet presAssocID="{41C828F0-38FA-40E7-AA4D-FE0802A5E913}" presName="compChildNode" presStyleCnt="0"/>
      <dgm:spPr/>
    </dgm:pt>
    <dgm:pt modelId="{5BB1E6DA-8FFA-4273-BCF2-1C68967B5086}" type="pres">
      <dgm:prSet presAssocID="{41C828F0-38FA-40E7-AA4D-FE0802A5E913}" presName="theInnerList" presStyleCnt="0"/>
      <dgm:spPr/>
    </dgm:pt>
    <dgm:pt modelId="{7DD566F8-43D2-4D04-A4C0-173F2AD0E7ED}" type="pres">
      <dgm:prSet presAssocID="{87E9F374-9131-430D-9179-2B6A2DB733D4}" presName="childNode" presStyleLbl="node1" presStyleIdx="1" presStyleCnt="4">
        <dgm:presLayoutVars>
          <dgm:bulletEnabled val="1"/>
        </dgm:presLayoutVars>
      </dgm:prSet>
      <dgm:spPr/>
    </dgm:pt>
    <dgm:pt modelId="{9455CCC3-434E-40A4-961F-F49C21ACCC7C}" type="pres">
      <dgm:prSet presAssocID="{41C828F0-38FA-40E7-AA4D-FE0802A5E913}" presName="aSpace" presStyleCnt="0"/>
      <dgm:spPr/>
    </dgm:pt>
    <dgm:pt modelId="{D59D0B16-0921-43C6-B667-FEABD24F0CB3}" type="pres">
      <dgm:prSet presAssocID="{D8D960D6-5CF6-4900-ADD8-07D30C90E3B1}" presName="compNode" presStyleCnt="0"/>
      <dgm:spPr/>
    </dgm:pt>
    <dgm:pt modelId="{DD14331F-13D0-437A-8041-B84409E06BCF}" type="pres">
      <dgm:prSet presAssocID="{D8D960D6-5CF6-4900-ADD8-07D30C90E3B1}" presName="aNode" presStyleLbl="bgShp" presStyleIdx="2" presStyleCnt="3"/>
      <dgm:spPr/>
    </dgm:pt>
    <dgm:pt modelId="{1006C6CE-9BA8-48EA-9DAD-98865FBAD17D}" type="pres">
      <dgm:prSet presAssocID="{D8D960D6-5CF6-4900-ADD8-07D30C90E3B1}" presName="textNode" presStyleLbl="bgShp" presStyleIdx="2" presStyleCnt="3"/>
      <dgm:spPr/>
    </dgm:pt>
    <dgm:pt modelId="{3CB4DD66-9088-4D2A-B12A-5764908C7D69}" type="pres">
      <dgm:prSet presAssocID="{D8D960D6-5CF6-4900-ADD8-07D30C90E3B1}" presName="compChildNode" presStyleCnt="0"/>
      <dgm:spPr/>
    </dgm:pt>
    <dgm:pt modelId="{75F56662-2D2C-4706-BEDD-B63C52E0396D}" type="pres">
      <dgm:prSet presAssocID="{D8D960D6-5CF6-4900-ADD8-07D30C90E3B1}" presName="theInnerList" presStyleCnt="0"/>
      <dgm:spPr/>
    </dgm:pt>
    <dgm:pt modelId="{77D9E1A9-2A22-4694-AB4A-551BF81C76E1}" type="pres">
      <dgm:prSet presAssocID="{3F21A719-8538-4E12-8F09-8DE439D6CE87}" presName="childNode" presStyleLbl="node1" presStyleIdx="2" presStyleCnt="4" custScaleY="169304" custLinFactY="89635" custLinFactNeighborX="1027" custLinFactNeighborY="100000">
        <dgm:presLayoutVars>
          <dgm:bulletEnabled val="1"/>
        </dgm:presLayoutVars>
      </dgm:prSet>
      <dgm:spPr/>
    </dgm:pt>
    <dgm:pt modelId="{81924A3D-58D7-4F50-8D97-1DAAB8AE1D96}" type="pres">
      <dgm:prSet presAssocID="{3F21A719-8538-4E12-8F09-8DE439D6CE87}" presName="aSpace2" presStyleCnt="0"/>
      <dgm:spPr/>
    </dgm:pt>
    <dgm:pt modelId="{56B55712-D5F7-4A42-BF71-16A68513217D}" type="pres">
      <dgm:prSet presAssocID="{D780A475-851A-41A4-9A04-2701D9E0F2AE}" presName="childNode" presStyleLbl="node1" presStyleIdx="3" presStyleCnt="4" custLinFactY="-166878" custLinFactNeighborX="-685" custLinFactNeighborY="-200000">
        <dgm:presLayoutVars>
          <dgm:bulletEnabled val="1"/>
        </dgm:presLayoutVars>
      </dgm:prSet>
      <dgm:spPr/>
    </dgm:pt>
  </dgm:ptLst>
  <dgm:cxnLst>
    <dgm:cxn modelId="{DB242A01-0430-43B5-B2AE-5F6E8678DA84}" type="presOf" srcId="{60AE3166-E4EA-45DD-9891-B4338AE0830F}" destId="{793B00FF-CEC1-4A91-B278-6A74C55271DD}" srcOrd="1" destOrd="0" presId="urn:microsoft.com/office/officeart/2005/8/layout/lProcess2"/>
    <dgm:cxn modelId="{A11CC709-9FD6-4F36-B0BA-1A0636BC9268}" type="presOf" srcId="{D8D960D6-5CF6-4900-ADD8-07D30C90E3B1}" destId="{1006C6CE-9BA8-48EA-9DAD-98865FBAD17D}" srcOrd="1" destOrd="0" presId="urn:microsoft.com/office/officeart/2005/8/layout/lProcess2"/>
    <dgm:cxn modelId="{24869E6B-AEF6-45C6-A008-63AA4F4AD931}" srcId="{BF8A4235-FCCC-4B0D-A427-6393560D3D76}" destId="{60AE3166-E4EA-45DD-9891-B4338AE0830F}" srcOrd="0" destOrd="0" parTransId="{BF641863-813D-4524-99AF-3CD84FB4BECC}" sibTransId="{6A02A2BA-9E76-41F5-94C6-D3E99F40DBEC}"/>
    <dgm:cxn modelId="{25295853-1460-4C39-87AA-EEBB55203CB4}" type="presOf" srcId="{FE375FA7-25ED-4559-9B98-293A3D66783F}" destId="{45DC0E31-166F-48CF-AECB-C6DD88A84C04}" srcOrd="0" destOrd="0" presId="urn:microsoft.com/office/officeart/2005/8/layout/lProcess2"/>
    <dgm:cxn modelId="{0598BF73-F196-4538-924D-8FCA8F94DCC9}" srcId="{41C828F0-38FA-40E7-AA4D-FE0802A5E913}" destId="{87E9F374-9131-430D-9179-2B6A2DB733D4}" srcOrd="0" destOrd="0" parTransId="{CB6F3779-C2F7-400F-8D9F-FD1C7E5C2F0B}" sibTransId="{8270358B-3008-4251-8EB6-5E8A5BEB4E40}"/>
    <dgm:cxn modelId="{4F015778-9EEA-43C2-8AC3-8AFEB066C942}" type="presOf" srcId="{41C828F0-38FA-40E7-AA4D-FE0802A5E913}" destId="{895ECC38-998A-4D93-A3B8-D8BAB709AFA9}" srcOrd="1" destOrd="0" presId="urn:microsoft.com/office/officeart/2005/8/layout/lProcess2"/>
    <dgm:cxn modelId="{BBE6055A-07CC-42AE-B737-2F5D54B988DB}" type="presOf" srcId="{87E9F374-9131-430D-9179-2B6A2DB733D4}" destId="{7DD566F8-43D2-4D04-A4C0-173F2AD0E7ED}" srcOrd="0" destOrd="0" presId="urn:microsoft.com/office/officeart/2005/8/layout/lProcess2"/>
    <dgm:cxn modelId="{EF3E4580-E96F-4CFE-8D35-B78BF8B904E4}" srcId="{60AE3166-E4EA-45DD-9891-B4338AE0830F}" destId="{FE375FA7-25ED-4559-9B98-293A3D66783F}" srcOrd="0" destOrd="0" parTransId="{8D722750-430C-427F-A6DA-93CBF7028DAD}" sibTransId="{3ADEE3DE-8339-440D-9A22-6EC4D10B8EA3}"/>
    <dgm:cxn modelId="{E21F1993-FE98-4B68-B029-969DC5A7B5BB}" type="presOf" srcId="{41C828F0-38FA-40E7-AA4D-FE0802A5E913}" destId="{ADDC7A6A-070A-403E-A547-AA0AE1751633}" srcOrd="0" destOrd="0" presId="urn:microsoft.com/office/officeart/2005/8/layout/lProcess2"/>
    <dgm:cxn modelId="{CC40889A-367F-4120-93F0-689CAA106319}" srcId="{BF8A4235-FCCC-4B0D-A427-6393560D3D76}" destId="{41C828F0-38FA-40E7-AA4D-FE0802A5E913}" srcOrd="1" destOrd="0" parTransId="{D09807EE-4039-4739-A759-7C9F80FC22B5}" sibTransId="{C6C28FD7-38E9-4CB8-B39A-9B869ADF1FBF}"/>
    <dgm:cxn modelId="{DE97129F-35A2-4398-AD27-87BCDC44D3EB}" type="presOf" srcId="{3F21A719-8538-4E12-8F09-8DE439D6CE87}" destId="{77D9E1A9-2A22-4694-AB4A-551BF81C76E1}" srcOrd="0" destOrd="0" presId="urn:microsoft.com/office/officeart/2005/8/layout/lProcess2"/>
    <dgm:cxn modelId="{9783C2BB-9CA8-49D3-A464-CE68D37922EB}" srcId="{D8D960D6-5CF6-4900-ADD8-07D30C90E3B1}" destId="{3F21A719-8538-4E12-8F09-8DE439D6CE87}" srcOrd="0" destOrd="0" parTransId="{693F78AC-17A9-46FE-BBC9-691717EA233E}" sibTransId="{9CD92429-5DAE-4A7D-89A5-424DD4ED00B9}"/>
    <dgm:cxn modelId="{80DEABD2-5242-48FC-9E3B-D3BE786D507A}" type="presOf" srcId="{60AE3166-E4EA-45DD-9891-B4338AE0830F}" destId="{D7D3356D-55BD-4D37-9B4A-112FE99BC25A}" srcOrd="0" destOrd="0" presId="urn:microsoft.com/office/officeart/2005/8/layout/lProcess2"/>
    <dgm:cxn modelId="{B218CBD6-E01E-4D16-90CF-66682DA6DCF1}" type="presOf" srcId="{D8D960D6-5CF6-4900-ADD8-07D30C90E3B1}" destId="{DD14331F-13D0-437A-8041-B84409E06BCF}" srcOrd="0" destOrd="0" presId="urn:microsoft.com/office/officeart/2005/8/layout/lProcess2"/>
    <dgm:cxn modelId="{3374EFDC-9134-4AE5-A651-C90F0ACD5C0D}" type="presOf" srcId="{BF8A4235-FCCC-4B0D-A427-6393560D3D76}" destId="{A42046F2-A48B-40A2-8F2B-A52CBB391397}" srcOrd="0" destOrd="0" presId="urn:microsoft.com/office/officeart/2005/8/layout/lProcess2"/>
    <dgm:cxn modelId="{4735E0DF-764B-4FF7-BACB-104C9C8DED04}" srcId="{D8D960D6-5CF6-4900-ADD8-07D30C90E3B1}" destId="{D780A475-851A-41A4-9A04-2701D9E0F2AE}" srcOrd="1" destOrd="0" parTransId="{9EE4F4E9-C64F-4888-AB71-C521601FA378}" sibTransId="{DBCE31AF-809C-432C-83CB-6E1CF3E12E4C}"/>
    <dgm:cxn modelId="{2764F2F3-C84A-4AFB-BA6B-569AF17D67DF}" srcId="{BF8A4235-FCCC-4B0D-A427-6393560D3D76}" destId="{D8D960D6-5CF6-4900-ADD8-07D30C90E3B1}" srcOrd="2" destOrd="0" parTransId="{1DF64D20-50F3-4C25-A587-26952C554086}" sibTransId="{1ED0F549-4D24-43DF-86A9-166ABC033EE8}"/>
    <dgm:cxn modelId="{AA6EDBF9-8B3C-4A48-8E7D-4B9E68EB575F}" type="presOf" srcId="{D780A475-851A-41A4-9A04-2701D9E0F2AE}" destId="{56B55712-D5F7-4A42-BF71-16A68513217D}" srcOrd="0" destOrd="0" presId="urn:microsoft.com/office/officeart/2005/8/layout/lProcess2"/>
    <dgm:cxn modelId="{8B38347D-9111-427E-B6DC-D7DADDF1C02E}" type="presParOf" srcId="{A42046F2-A48B-40A2-8F2B-A52CBB391397}" destId="{3D08EA70-9715-478C-81AE-10C716997159}" srcOrd="0" destOrd="0" presId="urn:microsoft.com/office/officeart/2005/8/layout/lProcess2"/>
    <dgm:cxn modelId="{CDC1B923-BD16-45C0-BCA6-FD695150886A}" type="presParOf" srcId="{3D08EA70-9715-478C-81AE-10C716997159}" destId="{D7D3356D-55BD-4D37-9B4A-112FE99BC25A}" srcOrd="0" destOrd="0" presId="urn:microsoft.com/office/officeart/2005/8/layout/lProcess2"/>
    <dgm:cxn modelId="{6DD039C9-3FB1-4A1C-BD2C-AB5FEA960582}" type="presParOf" srcId="{3D08EA70-9715-478C-81AE-10C716997159}" destId="{793B00FF-CEC1-4A91-B278-6A74C55271DD}" srcOrd="1" destOrd="0" presId="urn:microsoft.com/office/officeart/2005/8/layout/lProcess2"/>
    <dgm:cxn modelId="{3BFF3BC6-650C-4CF1-B829-EE5F8CB6D74E}" type="presParOf" srcId="{3D08EA70-9715-478C-81AE-10C716997159}" destId="{ACC9ADB6-98FD-4766-952C-F84C7D7FA1F0}" srcOrd="2" destOrd="0" presId="urn:microsoft.com/office/officeart/2005/8/layout/lProcess2"/>
    <dgm:cxn modelId="{11E2CC36-BF6E-42FC-B7B1-D7799B93CD5C}" type="presParOf" srcId="{ACC9ADB6-98FD-4766-952C-F84C7D7FA1F0}" destId="{7A3274B8-5886-46DC-B1A9-1F3379F806BA}" srcOrd="0" destOrd="0" presId="urn:microsoft.com/office/officeart/2005/8/layout/lProcess2"/>
    <dgm:cxn modelId="{23D8C1D5-F7BA-419F-A327-51B33D738E5D}" type="presParOf" srcId="{7A3274B8-5886-46DC-B1A9-1F3379F806BA}" destId="{45DC0E31-166F-48CF-AECB-C6DD88A84C04}" srcOrd="0" destOrd="0" presId="urn:microsoft.com/office/officeart/2005/8/layout/lProcess2"/>
    <dgm:cxn modelId="{2B79BDFC-9A5F-4C9B-BA45-6E72F44DCFC8}" type="presParOf" srcId="{A42046F2-A48B-40A2-8F2B-A52CBB391397}" destId="{91D025EA-9090-4469-8677-2F00210C6ABA}" srcOrd="1" destOrd="0" presId="urn:microsoft.com/office/officeart/2005/8/layout/lProcess2"/>
    <dgm:cxn modelId="{7D63665E-EE63-4C74-BE26-5497E22D86DC}" type="presParOf" srcId="{A42046F2-A48B-40A2-8F2B-A52CBB391397}" destId="{336CCB10-05E2-415F-A97A-FC01B370BA99}" srcOrd="2" destOrd="0" presId="urn:microsoft.com/office/officeart/2005/8/layout/lProcess2"/>
    <dgm:cxn modelId="{9D405600-E7C7-4AD4-AF14-F45DF8378FED}" type="presParOf" srcId="{336CCB10-05E2-415F-A97A-FC01B370BA99}" destId="{ADDC7A6A-070A-403E-A547-AA0AE1751633}" srcOrd="0" destOrd="0" presId="urn:microsoft.com/office/officeart/2005/8/layout/lProcess2"/>
    <dgm:cxn modelId="{A52764C6-D75C-4545-95E1-6ACA0A5DD8E2}" type="presParOf" srcId="{336CCB10-05E2-415F-A97A-FC01B370BA99}" destId="{895ECC38-998A-4D93-A3B8-D8BAB709AFA9}" srcOrd="1" destOrd="0" presId="urn:microsoft.com/office/officeart/2005/8/layout/lProcess2"/>
    <dgm:cxn modelId="{F98EA766-3CE1-4100-AABE-6705B576572E}" type="presParOf" srcId="{336CCB10-05E2-415F-A97A-FC01B370BA99}" destId="{51719810-0D74-4E3A-8442-015AE609ECC7}" srcOrd="2" destOrd="0" presId="urn:microsoft.com/office/officeart/2005/8/layout/lProcess2"/>
    <dgm:cxn modelId="{FEA5D02B-DAB3-4D43-BB64-F6E303BC57D4}" type="presParOf" srcId="{51719810-0D74-4E3A-8442-015AE609ECC7}" destId="{5BB1E6DA-8FFA-4273-BCF2-1C68967B5086}" srcOrd="0" destOrd="0" presId="urn:microsoft.com/office/officeart/2005/8/layout/lProcess2"/>
    <dgm:cxn modelId="{40DD9AB4-D5E0-48EE-A313-ADDB3458C5D6}" type="presParOf" srcId="{5BB1E6DA-8FFA-4273-BCF2-1C68967B5086}" destId="{7DD566F8-43D2-4D04-A4C0-173F2AD0E7ED}" srcOrd="0" destOrd="0" presId="urn:microsoft.com/office/officeart/2005/8/layout/lProcess2"/>
    <dgm:cxn modelId="{766FA4E9-3B42-49A9-AB0C-0001ED19FFBB}" type="presParOf" srcId="{A42046F2-A48B-40A2-8F2B-A52CBB391397}" destId="{9455CCC3-434E-40A4-961F-F49C21ACCC7C}" srcOrd="3" destOrd="0" presId="urn:microsoft.com/office/officeart/2005/8/layout/lProcess2"/>
    <dgm:cxn modelId="{CA800F9F-C636-44A9-84A4-A73CB1F3F903}" type="presParOf" srcId="{A42046F2-A48B-40A2-8F2B-A52CBB391397}" destId="{D59D0B16-0921-43C6-B667-FEABD24F0CB3}" srcOrd="4" destOrd="0" presId="urn:microsoft.com/office/officeart/2005/8/layout/lProcess2"/>
    <dgm:cxn modelId="{2BD8525F-46ED-4A32-BB79-2720214B2FDE}" type="presParOf" srcId="{D59D0B16-0921-43C6-B667-FEABD24F0CB3}" destId="{DD14331F-13D0-437A-8041-B84409E06BCF}" srcOrd="0" destOrd="0" presId="urn:microsoft.com/office/officeart/2005/8/layout/lProcess2"/>
    <dgm:cxn modelId="{9BD6B27D-699E-4E3C-8706-EA3504ABF965}" type="presParOf" srcId="{D59D0B16-0921-43C6-B667-FEABD24F0CB3}" destId="{1006C6CE-9BA8-48EA-9DAD-98865FBAD17D}" srcOrd="1" destOrd="0" presId="urn:microsoft.com/office/officeart/2005/8/layout/lProcess2"/>
    <dgm:cxn modelId="{87C919EB-5BC1-4696-8935-A5FABE55E97A}" type="presParOf" srcId="{D59D0B16-0921-43C6-B667-FEABD24F0CB3}" destId="{3CB4DD66-9088-4D2A-B12A-5764908C7D69}" srcOrd="2" destOrd="0" presId="urn:microsoft.com/office/officeart/2005/8/layout/lProcess2"/>
    <dgm:cxn modelId="{29F3542A-BC64-4107-BABE-B58DEE9A839A}" type="presParOf" srcId="{3CB4DD66-9088-4D2A-B12A-5764908C7D69}" destId="{75F56662-2D2C-4706-BEDD-B63C52E0396D}" srcOrd="0" destOrd="0" presId="urn:microsoft.com/office/officeart/2005/8/layout/lProcess2"/>
    <dgm:cxn modelId="{94A2F2A4-E184-4B4E-9340-EED464EE0739}" type="presParOf" srcId="{75F56662-2D2C-4706-BEDD-B63C52E0396D}" destId="{77D9E1A9-2A22-4694-AB4A-551BF81C76E1}" srcOrd="0" destOrd="0" presId="urn:microsoft.com/office/officeart/2005/8/layout/lProcess2"/>
    <dgm:cxn modelId="{FDF82F07-315C-49BD-B1C5-9D547A8F9E71}" type="presParOf" srcId="{75F56662-2D2C-4706-BEDD-B63C52E0396D}" destId="{81924A3D-58D7-4F50-8D97-1DAAB8AE1D96}" srcOrd="1" destOrd="0" presId="urn:microsoft.com/office/officeart/2005/8/layout/lProcess2"/>
    <dgm:cxn modelId="{EA12C687-C25B-45D9-8C94-CEA459449940}" type="presParOf" srcId="{75F56662-2D2C-4706-BEDD-B63C52E0396D}" destId="{56B55712-D5F7-4A42-BF71-16A68513217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3356D-55BD-4D37-9B4A-112FE99BC25A}">
      <dsp:nvSpPr>
        <dsp:cNvPr id="0" name=""/>
        <dsp:cNvSpPr/>
      </dsp:nvSpPr>
      <dsp:spPr>
        <a:xfrm>
          <a:off x="15" y="0"/>
          <a:ext cx="3337470" cy="363855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/>
              <a:ea typeface="Calibri"/>
              <a:cs typeface="Calibri"/>
            </a:rPr>
            <a:t>EC Political Guidelines 2024-2029</a:t>
          </a:r>
        </a:p>
      </dsp:txBody>
      <dsp:txXfrm>
        <a:off x="15" y="0"/>
        <a:ext cx="3337470" cy="1091565"/>
      </dsp:txXfrm>
    </dsp:sp>
    <dsp:sp modelId="{45DC0E31-166F-48CF-AECB-C6DD88A84C04}">
      <dsp:nvSpPr>
        <dsp:cNvPr id="0" name=""/>
        <dsp:cNvSpPr/>
      </dsp:nvSpPr>
      <dsp:spPr>
        <a:xfrm>
          <a:off x="332974" y="1064130"/>
          <a:ext cx="2669976" cy="23650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ea typeface="Calibri"/>
              <a:cs typeface="Arial"/>
            </a:rPr>
            <a:t>VET strategy - </a:t>
          </a:r>
        </a:p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ea typeface="Calibri"/>
              <a:cs typeface="Arial"/>
            </a:rPr>
            <a:t>Explicit call for VET to be “given the prominence it deserves” </a:t>
          </a:r>
          <a:endParaRPr lang="en-US" sz="1800" kern="1200">
            <a:latin typeface="Calibri"/>
            <a:ea typeface="Calibri"/>
            <a:cs typeface="Calibri"/>
          </a:endParaRPr>
        </a:p>
      </dsp:txBody>
      <dsp:txXfrm>
        <a:off x="402244" y="1133400"/>
        <a:ext cx="2531436" cy="2226517"/>
      </dsp:txXfrm>
    </dsp:sp>
    <dsp:sp modelId="{ADDC7A6A-070A-403E-A547-AA0AE1751633}">
      <dsp:nvSpPr>
        <dsp:cNvPr id="0" name=""/>
        <dsp:cNvSpPr/>
      </dsp:nvSpPr>
      <dsp:spPr>
        <a:xfrm>
          <a:off x="3589064" y="0"/>
          <a:ext cx="3337470" cy="363855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Calibri"/>
              <a:ea typeface="Calibri"/>
              <a:cs typeface="Calibri"/>
            </a:rPr>
            <a:t>2024 Draghi Report </a:t>
          </a:r>
        </a:p>
      </dsp:txBody>
      <dsp:txXfrm>
        <a:off x="3589064" y="0"/>
        <a:ext cx="3337470" cy="1091565"/>
      </dsp:txXfrm>
    </dsp:sp>
    <dsp:sp modelId="{7DD566F8-43D2-4D04-A4C0-173F2AD0E7ED}">
      <dsp:nvSpPr>
        <dsp:cNvPr id="0" name=""/>
        <dsp:cNvSpPr/>
      </dsp:nvSpPr>
      <dsp:spPr>
        <a:xfrm>
          <a:off x="3922811" y="1091565"/>
          <a:ext cx="2669976" cy="23650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ea typeface="Calibri"/>
              <a:cs typeface="Arial"/>
            </a:rPr>
            <a:t>Investment in skills -particularly vocational and technical skills -is fundamental to achieving strategic autonomy, innovation, and social cohesion in Europe. </a:t>
          </a:r>
          <a:endParaRPr lang="en-US" sz="1800" kern="1200">
            <a:latin typeface="Calibri"/>
            <a:ea typeface="Calibri"/>
            <a:cs typeface="Calibri"/>
          </a:endParaRPr>
        </a:p>
      </dsp:txBody>
      <dsp:txXfrm>
        <a:off x="3992081" y="1160835"/>
        <a:ext cx="2531436" cy="2226517"/>
      </dsp:txXfrm>
    </dsp:sp>
    <dsp:sp modelId="{DD14331F-13D0-437A-8041-B84409E06BCF}">
      <dsp:nvSpPr>
        <dsp:cNvPr id="0" name=""/>
        <dsp:cNvSpPr/>
      </dsp:nvSpPr>
      <dsp:spPr>
        <a:xfrm>
          <a:off x="7176845" y="0"/>
          <a:ext cx="3337470" cy="363855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"/>
              <a:ea typeface="Calibri"/>
              <a:cs typeface="Arial"/>
            </a:rPr>
            <a:t>European VET policy 2026-30</a:t>
          </a:r>
        </a:p>
      </dsp:txBody>
      <dsp:txXfrm>
        <a:off x="7176845" y="0"/>
        <a:ext cx="3337470" cy="1091565"/>
      </dsp:txXfrm>
    </dsp:sp>
    <dsp:sp modelId="{77D9E1A9-2A22-4694-AB4A-551BF81C76E1}">
      <dsp:nvSpPr>
        <dsp:cNvPr id="0" name=""/>
        <dsp:cNvSpPr/>
      </dsp:nvSpPr>
      <dsp:spPr>
        <a:xfrm>
          <a:off x="7538013" y="1964182"/>
          <a:ext cx="2669976" cy="14057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en-US" sz="2000" b="1" kern="1200">
              <a:latin typeface="Calibri"/>
              <a:ea typeface="Calibri"/>
              <a:cs typeface="Calibri"/>
            </a:rPr>
            <a:t>VET Recommendation </a:t>
          </a:r>
        </a:p>
        <a:p>
          <a:pPr marL="0" lvl="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b="1" kern="1200">
              <a:latin typeface="Calibri"/>
              <a:ea typeface="Calibri"/>
              <a:cs typeface="Calibri"/>
            </a:rPr>
            <a:t>2025 Herning Declaration</a:t>
          </a:r>
        </a:p>
        <a:p>
          <a:pPr marL="0"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1100" kern="1200">
            <a:latin typeface="Arial"/>
            <a:ea typeface="Calibri"/>
            <a:cs typeface="Arial"/>
          </a:endParaRPr>
        </a:p>
      </dsp:txBody>
      <dsp:txXfrm>
        <a:off x="7579186" y="2005355"/>
        <a:ext cx="2587630" cy="1323403"/>
      </dsp:txXfrm>
    </dsp:sp>
    <dsp:sp modelId="{56B55712-D5F7-4A42-BF71-16A68513217D}">
      <dsp:nvSpPr>
        <dsp:cNvPr id="0" name=""/>
        <dsp:cNvSpPr/>
      </dsp:nvSpPr>
      <dsp:spPr>
        <a:xfrm>
          <a:off x="7492303" y="984596"/>
          <a:ext cx="2669976" cy="8303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Union of Skills</a:t>
          </a:r>
        </a:p>
      </dsp:txBody>
      <dsp:txXfrm>
        <a:off x="7516622" y="1008915"/>
        <a:ext cx="2621338" cy="781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4D34D8-E3B4-F069-6ADD-F8D442E609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2191E5-897D-1F21-6B64-C79FF3AD2E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E606C-77CD-45C1-9571-DE74CA837D88}" type="datetimeFigureOut">
              <a:rPr lang="en-IE" smtClean="0"/>
              <a:t>23/02/2026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03FA3-5DC7-AAE3-B405-7184FD6B12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54CF8-DBD9-2EAE-C757-6C20B65855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08B9C-ED77-41BB-BC53-D69EC8827C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5320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889938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57188" y="1239838"/>
            <a:ext cx="5954712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889938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100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7813" y="1247775"/>
            <a:ext cx="5988050" cy="3368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E85143-3DEA-9D5B-7225-365081BF4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4294" y="4803312"/>
            <a:ext cx="5234346" cy="4334764"/>
          </a:xfrm>
        </p:spPr>
        <p:txBody>
          <a:bodyPr/>
          <a:lstStyle/>
          <a:p>
            <a:endParaRPr lang="en-US" sz="11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614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A3D93-835A-ACB5-1262-C82727305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CC1333-482E-D6EB-C261-EC103B8F20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3B5767-FDD8-B9E1-033C-BDCB03B97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en-IE" sz="1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EAAA7-3672-A096-5EF8-27A4A34DD7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208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505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A7208-7A80-BBB4-0D68-F9012C689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1BEBF3-2A48-82B7-259C-D3B7F633A0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172FBA-3AA0-8EFB-F722-7A3652522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DB173-B379-7824-2D5B-6D39CFA07A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18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F177F-9CF9-E7DA-F579-0EA64D9BD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CBB3E5-570A-A9C1-B4FA-02763E1C3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264437-E187-E0A0-4444-3954C7277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E2B3F-6676-6842-3C5F-95002E9196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240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846D6-0575-A3B5-95EC-A8B8F2E44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2CF43A-9F90-D869-EBC4-DDCA3AA2C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7359BB-C1E0-5B25-F300-78AE135F5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D976C-6261-74A6-6D12-02C8D60FFD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868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 option 1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75400-3E4A-4805-76D4-89E3DBA22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7486"/>
            <a:ext cx="2743200" cy="17252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/>
              <a:t>DD/MM/YYYY</a:t>
            </a:r>
            <a:endParaRPr lang="en-I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0714"/>
            <a:ext cx="10515600" cy="1020337"/>
          </a:xfrm>
          <a:noFill/>
        </p:spPr>
        <p:txBody>
          <a:bodyPr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9D02D42-BA7D-84CC-873F-80F08362B3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219575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00E4EF-7051-9AAC-2C78-0958FBC514B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5243158"/>
            <a:ext cx="3176847" cy="304616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0" indent="0">
              <a:buNone/>
              <a:defRPr sz="16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European Commission">
            <a:extLst>
              <a:ext uri="{FF2B5EF4-FFF2-40B4-BE49-F238E27FC236}">
                <a16:creationId xmlns:a16="http://schemas.microsoft.com/office/drawing/2014/main" id="{85D80D5D-B11B-B8B1-1D33-81E7377D59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5015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16748-3994-A02A-B7BD-AC827288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569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E4D59-AF6A-8993-094A-5A4FED57EA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588F2-1E00-50BC-0820-CB663EE97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454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AA9BB-29EC-79EA-02CA-8452ADF64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729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270BF-EE76-A46D-95E0-FB617042099B}"/>
              </a:ext>
            </a:extLst>
          </p:cNvPr>
          <p:cNvSpPr>
            <a:spLocks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7262511B-BA2E-7984-66D6-B5152DA09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11" name="Picture 10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B557BE9-B8DC-E601-A0F8-16CD84F918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FAC7B2-2467-A72A-9F8B-CBD0FB0D8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3666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col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FB38-4E5F-126B-A212-3CBD911F98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7083"/>
            <a:ext cx="4670502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6259F-C7F8-D963-3DFD-92239B4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7083"/>
            <a:ext cx="5181600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2BBC44B-821F-21ED-8464-03E521698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22B46DA4-CDDE-5119-2E5E-AD549E681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321162-C08B-5D98-4E1F-FE50C321D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6760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8786C-FCBD-3783-706E-0CBF5B0343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467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DC31AC-D39C-A8A3-ED76-D3399E224D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7400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635DEE-A882-2487-2337-D6BB66A7A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173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39438-760E-ED2B-8243-319A5EF047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8465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A7DAD-79FF-9241-7523-B9F28613F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284C9D-0459-8584-A6B3-FFE83837141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8730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440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2655-E9DF-246B-F4FD-D62B2B37A4B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C7A71E-B4AA-350C-C619-6CD926C5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0199"/>
            <a:ext cx="3045644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4B145-4048-55E1-B2E9-6B27CC0E587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586925" y="2010169"/>
            <a:ext cx="3132055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044468-6F92-BCD9-357B-E332816656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86926" y="2690199"/>
            <a:ext cx="3132055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839C1-28EB-C84A-8FE0-1EB86DE1BDE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22064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E8E11D-2B2A-C5C5-EFFC-16D7985105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2690199"/>
            <a:ext cx="3045644" cy="259823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761D88-1D18-A805-8D96-5BEBFEFE2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0171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DE773-46A1-EE6A-D3DF-FC96DCA4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3834467-B58A-08E2-AA0A-DB1D50F36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570F0233-3DB4-DD9F-5F0F-396910702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DF5A1-9706-DCB7-1601-51D0F26AE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5619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BD169-F6A4-2E23-F2D4-B7DED1FC9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C2FD4-3B80-FE70-83EA-C9956AF11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5923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1">
            <a:extLst>
              <a:ext uri="{FF2B5EF4-FFF2-40B4-BE49-F238E27FC236}">
                <a16:creationId xmlns:a16="http://schemas.microsoft.com/office/drawing/2014/main" id="{D3CADB7B-43FA-62FF-A4B3-5E073752114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981200"/>
            <a:ext cx="12192000" cy="4876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0E61F-C8F9-4190-1EE4-9217CF0F1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94518"/>
            <a:ext cx="10515600" cy="1068400"/>
          </a:xfrm>
          <a:solidFill>
            <a:schemeClr val="bg1"/>
          </a:solidFill>
        </p:spPr>
        <p:txBody>
          <a:bodyPr lIns="144000" tIns="144000" rIns="144000" bIns="144000" anchor="b">
            <a:noAutofit/>
          </a:bodyPr>
          <a:lstStyle>
            <a:lvl1pPr>
              <a:defRPr sz="8800"/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F041A8C2-E23F-3F85-E8AE-2AEEB49641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942564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5398073-E69B-2867-360F-504F7007F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6437CF6F-3079-899D-F025-61C0BCD596A4}"/>
              </a:ext>
            </a:extLst>
          </p:cNvPr>
          <p:cNvPicPr/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uropean Commission">
            <a:extLst>
              <a:ext uri="{FF2B5EF4-FFF2-40B4-BE49-F238E27FC236}">
                <a16:creationId xmlns:a16="http://schemas.microsoft.com/office/drawing/2014/main" id="{97034CB8-2B4A-3519-77AF-1512D68F2797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597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cond</a:t>
            </a:r>
            <a:r>
              <a:rPr lang="en-US"/>
              <a:t> level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92A6C90-A6CE-C107-4350-7906F5FDD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39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A45C4F8-1803-A72B-10DF-5927ABF6E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839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9C7B51-3F16-5ABF-3BE2-AA17BD10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4727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57" y="589047"/>
            <a:ext cx="7587343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66457" y="1895333"/>
            <a:ext cx="7587342" cy="384557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5917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7"/>
            <a:ext cx="5138057" cy="717240"/>
          </a:xfrm>
          <a:solidFill>
            <a:schemeClr val="bg1"/>
          </a:solidFill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bg1"/>
                </a:solidFill>
                <a:highlight>
                  <a:srgbClr val="003399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72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F035CA-6728-7746-C9FC-81382094BF06}"/>
              </a:ext>
            </a:extLst>
          </p:cNvPr>
          <p:cNvSpPr/>
          <p:nvPr/>
        </p:nvSpPr>
        <p:spPr>
          <a:xfrm>
            <a:off x="5388429" y="0"/>
            <a:ext cx="6803571" cy="6857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701F0-97E6-7792-DA18-AD6E08BC874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6"/>
            <a:ext cx="5138057" cy="1000267"/>
          </a:xfrm>
          <a:noFill/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tx2"/>
                </a:solidFill>
                <a:highlight>
                  <a:srgbClr val="FFD34E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noFill/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07C9B7E-A9F7-E74E-8B7F-3BB737CA3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B7786630-3DC2-B1C3-65DD-397E446197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07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0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1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0DCEE1B-27AC-37B6-7683-71F823E43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7D846-EECB-7092-C88A-21E2250B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5953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14E959-31F1-870D-FAE7-99D8E633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8489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517C-B46F-A98F-0643-A97107DEC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2183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a colou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0C1291-4A16-4E7F-D6F2-0662C6C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706136"/>
            <a:ext cx="4840275" cy="346317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1CCFCC-12CB-E276-21C2-DAA2C8D36EC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93779" y="1706137"/>
            <a:ext cx="4960021" cy="3463178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40A71C-FBDC-ABE7-AF08-221E5E629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0522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osi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559404-34AB-2AB1-76B4-CB85000D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6904"/>
            <a:ext cx="10515600" cy="8169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12AF7B-3A7E-8763-817E-DD321C64A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2B82B-3461-6DA2-3E41-F3AC813918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tx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oogle Shape;66;p29" descr="Quote">
            <a:extLst>
              <a:ext uri="{FF2B5EF4-FFF2-40B4-BE49-F238E27FC236}">
                <a16:creationId xmlns:a16="http://schemas.microsoft.com/office/drawing/2014/main" id="{2BA61D73-E039-6C69-A4A9-27D86CB30D1D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E2FFB7F-6A6F-E203-E2CE-AAC503E40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Google Shape;66;p29" descr="Quote">
            <a:extLst>
              <a:ext uri="{FF2B5EF4-FFF2-40B4-BE49-F238E27FC236}">
                <a16:creationId xmlns:a16="http://schemas.microsoft.com/office/drawing/2014/main" id="{D61A7912-F509-F977-C8A3-05B55096DDA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19F3A2E-810F-F3DF-534B-DFE8563ED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BD146-26A9-B2E3-790A-137432E69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1349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039EEF-B8E6-4383-4827-068F06117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BE876A1-64BE-0A6D-B28E-A01C8883D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bg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oogle Shape;66;p29" descr="Quote">
            <a:extLst>
              <a:ext uri="{FF2B5EF4-FFF2-40B4-BE49-F238E27FC236}">
                <a16:creationId xmlns:a16="http://schemas.microsoft.com/office/drawing/2014/main" id="{E1B4A183-929D-5431-B365-FECE6A72A48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6CD1AA0-BE2D-038C-5423-E271CF163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48383-BBA9-7909-CFDF-60BEA0FE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3511"/>
            <a:ext cx="10515600" cy="816904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pic>
        <p:nvPicPr>
          <p:cNvPr id="6" name="Google Shape;66;p29" descr="Quote">
            <a:extLst>
              <a:ext uri="{FF2B5EF4-FFF2-40B4-BE49-F238E27FC236}">
                <a16:creationId xmlns:a16="http://schemas.microsoft.com/office/drawing/2014/main" id="{DE2EBF53-76CE-6C8F-0861-C3A5D384E18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B87E6E1-A561-866F-CE99-26D9647684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65A446-C679-3C21-6DB2-E6E244E9D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022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779EA-6394-AAE5-959A-6BB82A7D90AE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Google Shape;75;p31">
            <a:extLst>
              <a:ext uri="{FF2B5EF4-FFF2-40B4-BE49-F238E27FC236}">
                <a16:creationId xmlns:a16="http://schemas.microsoft.com/office/drawing/2014/main" id="{66DB0E40-389A-4ADF-E594-6BBAB29E71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BCEAD-64F8-A9C2-D826-FF1F03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9C8E60-AD13-6DDB-15AD-A3F8E3F22A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239B419-47F7-2FF3-C377-FBB7B2DBA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522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ture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52718" y="1683033"/>
            <a:ext cx="3886563" cy="3886563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43A5598A-C2EA-5505-BEB5-E80CA68AE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3D5D7A7A-28D1-BC55-7F75-53B9E5FBC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B7D111-DE2E-9994-A799-F62F38E8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0056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D01C79-8E51-7320-51B2-6B4D1CD15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6200794-8F7F-E0F0-3735-90CCC24A8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271D99-21D4-ED76-0E54-1ECA6FD71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5834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7EF38B-E8AF-66F2-44F8-7A5DA7FF3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7060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s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Google Shape;128;p36">
            <a:extLst>
              <a:ext uri="{FF2B5EF4-FFF2-40B4-BE49-F238E27FC236}">
                <a16:creationId xmlns:a16="http://schemas.microsoft.com/office/drawing/2014/main" id="{C6066961-5253-C2E8-C59C-7D3AEA1907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4407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54" y="179242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128;p36">
            <a:extLst>
              <a:ext uri="{FF2B5EF4-FFF2-40B4-BE49-F238E27FC236}">
                <a16:creationId xmlns:a16="http://schemas.microsoft.com/office/drawing/2014/main" id="{530B519E-B8E9-0851-34A7-4EBCABDB1F2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38198" y="379352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CC6BA2-60D9-1664-3253-8468AB06B3B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887352" y="394186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28;p36">
            <a:extLst>
              <a:ext uri="{FF2B5EF4-FFF2-40B4-BE49-F238E27FC236}">
                <a16:creationId xmlns:a16="http://schemas.microsoft.com/office/drawing/2014/main" id="{B0466037-50F3-96B3-1B0E-06D3D18B8BCE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422796" y="167960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C1C8BB-B6BF-EFC9-4FB7-FE68ADABF64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71950" y="182795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2B2D1DEC-353D-0530-46BD-FAC7D81DC42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422794" y="382905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C01048-C2DE-CFE9-C353-8ED3741099B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471948" y="397739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7E4CCE-C35C-C711-24D0-0F4BCA80C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9833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ectangles pictures white backgroun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5" name="Google Shape;97;p33">
            <a:extLst>
              <a:ext uri="{FF2B5EF4-FFF2-40B4-BE49-F238E27FC236}">
                <a16:creationId xmlns:a16="http://schemas.microsoft.com/office/drawing/2014/main" id="{51CBB8A7-3E08-DCAC-14AF-878AC33CDC3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8200" y="1931348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8DF5-CCC4-87AD-037A-C14F79B62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868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97;p33">
            <a:extLst>
              <a:ext uri="{FF2B5EF4-FFF2-40B4-BE49-F238E27FC236}">
                <a16:creationId xmlns:a16="http://schemas.microsoft.com/office/drawing/2014/main" id="{BFE9E99F-07A9-26A1-106E-78351E5222CA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838202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A6A52A8-BCDE-0058-03FA-48265F58C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868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95;p33">
            <a:extLst>
              <a:ext uri="{FF2B5EF4-FFF2-40B4-BE49-F238E27FC236}">
                <a16:creationId xmlns:a16="http://schemas.microsoft.com/office/drawing/2014/main" id="{A15E4B72-6400-86B0-FD40-4FCA9F386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0157" y="1931348"/>
            <a:ext cx="2461593" cy="163815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022ECE-0EE9-F2CA-72F3-353CAD2A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587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97;p33">
            <a:extLst>
              <a:ext uri="{FF2B5EF4-FFF2-40B4-BE49-F238E27FC236}">
                <a16:creationId xmlns:a16="http://schemas.microsoft.com/office/drawing/2014/main" id="{0D3E0C88-3573-7B0F-D8F7-5AAD283A42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80157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F2FF4C0-B8CC-5E9A-7FF2-0BA1FD866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87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F815C1-0113-F490-4A53-0227959CF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1121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squared picture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993028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Google Shape;116;p35">
            <a:extLst>
              <a:ext uri="{FF2B5EF4-FFF2-40B4-BE49-F238E27FC236}">
                <a16:creationId xmlns:a16="http://schemas.microsoft.com/office/drawing/2014/main" id="{80AA888C-2660-9749-11E6-8A96DD56EAC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47856" y="161372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17;p35">
            <a:extLst>
              <a:ext uri="{FF2B5EF4-FFF2-40B4-BE49-F238E27FC236}">
                <a16:creationId xmlns:a16="http://schemas.microsoft.com/office/drawing/2014/main" id="{95752BFF-4A6F-68EA-E048-C405D776F6A9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302684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18;p35">
            <a:extLst>
              <a:ext uri="{FF2B5EF4-FFF2-40B4-BE49-F238E27FC236}">
                <a16:creationId xmlns:a16="http://schemas.microsoft.com/office/drawing/2014/main" id="{69A61CD2-9393-897F-4851-B55A256B6577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9457512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5" name="Google Shape;114;p35">
            <a:extLst>
              <a:ext uri="{FF2B5EF4-FFF2-40B4-BE49-F238E27FC236}">
                <a16:creationId xmlns:a16="http://schemas.microsoft.com/office/drawing/2014/main" id="{5BBBB0BA-17D9-1A2A-5573-A96E32CB11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8200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6" name="Google Shape;115;p35">
            <a:extLst>
              <a:ext uri="{FF2B5EF4-FFF2-40B4-BE49-F238E27FC236}">
                <a16:creationId xmlns:a16="http://schemas.microsoft.com/office/drawing/2014/main" id="{E234676C-5503-D335-7C9F-8EBF756F24A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93028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116;p35">
            <a:extLst>
              <a:ext uri="{FF2B5EF4-FFF2-40B4-BE49-F238E27FC236}">
                <a16:creationId xmlns:a16="http://schemas.microsoft.com/office/drawing/2014/main" id="{8C059826-5CA9-F193-6C89-8B0DECF9AC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47856" y="379975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Google Shape;117;p35">
            <a:extLst>
              <a:ext uri="{FF2B5EF4-FFF2-40B4-BE49-F238E27FC236}">
                <a16:creationId xmlns:a16="http://schemas.microsoft.com/office/drawing/2014/main" id="{E57729DD-0495-06CF-3D2B-B8EC5F7D6E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02684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9" name="Google Shape;118;p35">
            <a:extLst>
              <a:ext uri="{FF2B5EF4-FFF2-40B4-BE49-F238E27FC236}">
                <a16:creationId xmlns:a16="http://schemas.microsoft.com/office/drawing/2014/main" id="{DDFD3960-357B-A667-2997-F567232AE44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457512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EF7B-6FA5-122A-260D-E885CDDA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2003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Google Shape;121;p35">
            <a:extLst>
              <a:ext uri="{FF2B5EF4-FFF2-40B4-BE49-F238E27FC236}">
                <a16:creationId xmlns:a16="http://schemas.microsoft.com/office/drawing/2014/main" id="{2EA4C09F-A3D0-2FDF-C8EF-EDEF2FCF78CE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CC5C1-4287-4FC9-8450-3D86D951F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8614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Google Shape;114;p35">
            <a:extLst>
              <a:ext uri="{FF2B5EF4-FFF2-40B4-BE49-F238E27FC236}">
                <a16:creationId xmlns:a16="http://schemas.microsoft.com/office/drawing/2014/main" id="{F38470BA-1066-4059-A16D-B9EE9722C7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15;p35">
            <a:extLst>
              <a:ext uri="{FF2B5EF4-FFF2-40B4-BE49-F238E27FC236}">
                <a16:creationId xmlns:a16="http://schemas.microsoft.com/office/drawing/2014/main" id="{4C5EDD4B-6148-8C81-CEE4-C4C5BFE4E78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21;p35">
            <a:extLst>
              <a:ext uri="{FF2B5EF4-FFF2-40B4-BE49-F238E27FC236}">
                <a16:creationId xmlns:a16="http://schemas.microsoft.com/office/drawing/2014/main" id="{85A61031-57E6-E855-38A1-FA502D6C575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C730096-D3D5-78FF-DEE5-BE9525C4D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9F566B8-5CFB-8DB0-6A67-925C39BEFB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800A1-1EE4-975A-7B55-1404DB41F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9800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5C05-B6C4-EFD6-820E-25F6561D0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56739"/>
            <a:ext cx="10515600" cy="1020337"/>
          </a:xfrm>
        </p:spPr>
        <p:txBody>
          <a:bodyPr>
            <a:noAutofit/>
          </a:bodyPr>
          <a:lstStyle>
            <a:lvl1pPr>
              <a:defRPr sz="8800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  <a:endParaRPr lang="en-IE"/>
          </a:p>
        </p:txBody>
      </p:sp>
      <p:pic>
        <p:nvPicPr>
          <p:cNvPr id="4" name="Google Shape;444;p20">
            <a:extLst>
              <a:ext uri="{FF2B5EF4-FFF2-40B4-BE49-F238E27FC236}">
                <a16:creationId xmlns:a16="http://schemas.microsoft.com/office/drawing/2014/main" id="{DA7E9652-CF81-1788-7674-E1FA25BFE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4BEB-A192-AF1A-3CE0-A12C2705D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996499"/>
            <a:ext cx="10515600" cy="16668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444;p20">
            <a:extLst>
              <a:ext uri="{FF2B5EF4-FFF2-40B4-BE49-F238E27FC236}">
                <a16:creationId xmlns:a16="http://schemas.microsoft.com/office/drawing/2014/main" id="{8A55753B-1E31-7005-E76C-7A1B520A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E782E-88D7-720D-47B0-E5C4BDBFE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13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 option 1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75400-3E4A-4805-76D4-89E3DBA22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7486"/>
            <a:ext cx="2743200" cy="17252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/>
              <a:t>DD/MM/YYYY</a:t>
            </a:r>
            <a:endParaRPr lang="en-I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0714"/>
            <a:ext cx="10515600" cy="1020337"/>
          </a:xfrm>
          <a:noFill/>
        </p:spPr>
        <p:txBody>
          <a:bodyPr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9D02D42-BA7D-84CC-873F-80F08362B3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219575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00E4EF-7051-9AAC-2C78-0958FBC514B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5243158"/>
            <a:ext cx="3176847" cy="304616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0" indent="0">
              <a:buNone/>
              <a:defRPr sz="16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European Commission">
            <a:extLst>
              <a:ext uri="{FF2B5EF4-FFF2-40B4-BE49-F238E27FC236}">
                <a16:creationId xmlns:a16="http://schemas.microsoft.com/office/drawing/2014/main" id="{85D80D5D-B11B-B8B1-1D33-81E7377D59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2006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5B256C-F848-9C9F-2A9C-E218DE9A199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3509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1">
            <a:extLst>
              <a:ext uri="{FF2B5EF4-FFF2-40B4-BE49-F238E27FC236}">
                <a16:creationId xmlns:a16="http://schemas.microsoft.com/office/drawing/2014/main" id="{D3CADB7B-43FA-62FF-A4B3-5E073752114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981200"/>
            <a:ext cx="12192000" cy="4876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0E61F-C8F9-4190-1EE4-9217CF0F1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94518"/>
            <a:ext cx="10515600" cy="1068400"/>
          </a:xfrm>
          <a:solidFill>
            <a:schemeClr val="bg1"/>
          </a:solidFill>
        </p:spPr>
        <p:txBody>
          <a:bodyPr lIns="144000" tIns="144000" rIns="144000" bIns="144000" anchor="b">
            <a:noAutofit/>
          </a:bodyPr>
          <a:lstStyle>
            <a:lvl1pPr>
              <a:defRPr sz="8800"/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F041A8C2-E23F-3F85-E8AE-2AEEB49641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942564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5398073-E69B-2867-360F-504F7007F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6437CF6F-3079-899D-F025-61C0BCD596A4}"/>
              </a:ext>
            </a:extLst>
          </p:cNvPr>
          <p:cNvPicPr/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uropean Commission">
            <a:extLst>
              <a:ext uri="{FF2B5EF4-FFF2-40B4-BE49-F238E27FC236}">
                <a16:creationId xmlns:a16="http://schemas.microsoft.com/office/drawing/2014/main" id="{97034CB8-2B4A-3519-77AF-1512D68F2797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6200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779EA-6394-AAE5-959A-6BB82A7D90AE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Google Shape;75;p31">
            <a:extLst>
              <a:ext uri="{FF2B5EF4-FFF2-40B4-BE49-F238E27FC236}">
                <a16:creationId xmlns:a16="http://schemas.microsoft.com/office/drawing/2014/main" id="{66DB0E40-389A-4ADF-E594-6BBAB29E71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BCEAD-64F8-A9C2-D826-FF1F03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9C8E60-AD13-6DDB-15AD-A3F8E3F22A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239B419-47F7-2FF3-C377-FBB7B2DBA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D8C14CF6-6F1D-C458-1F86-A760F31FEE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2715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5B256C-F848-9C9F-2A9C-E218DE9A199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A1F22256-0B85-5AAD-C0B2-E8F5E3C50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10916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D58619-8012-9B7D-9C59-16671B37457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A0835BD4-2C09-6FBA-FC30-3BD6A2866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827410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45A3C0-5810-CECB-04D1-E370BADB2EE8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 tIns="144000" rIns="144000" bIns="144000" anchor="ctr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BD178DF-B2B3-E383-43AA-D54BBF227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C194F48-423C-93CB-1A61-CE12CAB5B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5037411D-B917-4DD6-582A-69CDCB27D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7549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526B31-D383-5ABA-08B1-8097743DECE0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D7151F52-9DDF-CEC4-58EC-587B7A1D77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blue flag with yellow stars&#10;&#10;Description automatically generated">
            <a:extLst>
              <a:ext uri="{FF2B5EF4-FFF2-40B4-BE49-F238E27FC236}">
                <a16:creationId xmlns:a16="http://schemas.microsoft.com/office/drawing/2014/main" id="{8B94F84F-1590-9DE6-C3AC-9FBA58E40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6D8387C3-85B8-44CF-42FB-C414F5876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1783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499CD-21D1-84C4-7FD1-F33A3963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3A7104ED-A036-D2F4-B40F-5A65C505A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6683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/>
            </a:lvl1pPr>
            <a:lvl2pPr>
              <a:buClr>
                <a:schemeClr val="tx2"/>
              </a:buClr>
              <a:buSzPct val="100000"/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43C2E6-DFE0-78B7-AEF2-E94F2838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2BE520F0-58F1-06F4-10C5-832EFDCE6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62169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5570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85570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16748-3994-A02A-B7BD-AC827288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6A56761B-AC86-49AF-4B3B-2CCCDB7A4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5300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5570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E4D59-AF6A-8993-094A-5A4FED57EA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85570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588F2-1E00-50BC-0820-CB663EE97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575C568-2951-1529-11F7-C12F1B067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0378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D58619-8012-9B7D-9C59-16671B37457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7485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AA9BB-29EC-79EA-02CA-8452ADF64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1BA1A05-4F7E-D9F9-D094-9C9394F84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20553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270BF-EE76-A46D-95E0-FB617042099B}"/>
              </a:ext>
            </a:extLst>
          </p:cNvPr>
          <p:cNvSpPr>
            <a:spLocks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7262511B-BA2E-7984-66D6-B5152DA09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11" name="Picture 10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B557BE9-B8DC-E601-A0F8-16CD84F918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FAC7B2-2467-A72A-9F8B-CBD0FB0D8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D838E642-5C12-54DE-94A0-3EDA044A5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11211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col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FB38-4E5F-126B-A212-3CBD911F98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7083"/>
            <a:ext cx="4670502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6259F-C7F8-D963-3DFD-92239B4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7083"/>
            <a:ext cx="5181600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2BBC44B-821F-21ED-8464-03E5216981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22B46DA4-CDDE-5119-2E5E-AD549E681C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321162-C08B-5D98-4E1F-FE50C321D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400899-1203-EA20-07C6-EFFB182F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1805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8786C-FCBD-3783-706E-0CBF5B0343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467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DC31AC-D39C-A8A3-ED76-D3399E224D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7400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635DEE-A882-2487-2337-D6BB66A7A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440D1373-D055-D2EC-8197-171DDBDAD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51965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39438-760E-ED2B-8243-319A5EF047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8465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A7DAD-79FF-9241-7523-B9F28613F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284C9D-0459-8584-A6B3-FFE83837141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8730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9454014D-FC40-DABB-5F97-62E05A376F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84862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2655-E9DF-246B-F4FD-D62B2B37A4B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C7A71E-B4AA-350C-C619-6CD926C5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0199"/>
            <a:ext cx="3045644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4B145-4048-55E1-B2E9-6B27CC0E587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586925" y="2010169"/>
            <a:ext cx="3132055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044468-6F92-BCD9-357B-E332816656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86926" y="2690199"/>
            <a:ext cx="3132055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839C1-28EB-C84A-8FE0-1EB86DE1BDE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22064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E8E11D-2B2A-C5C5-EFFC-16D7985105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2690199"/>
            <a:ext cx="3045644" cy="259823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761D88-1D18-A805-8D96-5BEBFEFE2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C4BB2291-2147-D1C0-AB46-6D3DE9C2D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299712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DE773-46A1-EE6A-D3DF-FC96DCA4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3834467-B58A-08E2-AA0A-DB1D50F36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570F0233-3DB4-DD9F-5F0F-396910702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DF5A1-9706-DCB7-1601-51D0F26AE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FB7DFF0-1C84-8F6C-0408-2B1515126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546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BD169-F6A4-2E23-F2D4-B7DED1FC9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C2FD4-3B80-FE70-83EA-C9956AF11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B7624A9B-CC72-EEB9-2AE2-FDB9629A0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2904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92A6C90-A6CE-C107-4350-7906F5FDD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39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A45C4F8-1803-A72B-10DF-5927ABF6E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839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9C7B51-3F16-5ABF-3BE2-AA17BD10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F256C38A-CD2B-89BF-A117-9ED92151C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7873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57" y="589047"/>
            <a:ext cx="7587343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66457" y="1895333"/>
            <a:ext cx="7587342" cy="384557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E7AFEC3F-1C21-3132-B967-9F0F25A56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2728" y="62689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7284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45A3C0-5810-CECB-04D1-E370BADB2EE8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 tIns="144000" rIns="144000" bIns="144000" anchor="ctr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BD178DF-B2B3-E383-43AA-D54BBF227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C194F48-423C-93CB-1A61-CE12CAB5B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350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7"/>
            <a:ext cx="5138057" cy="717240"/>
          </a:xfrm>
          <a:solidFill>
            <a:schemeClr val="bg1"/>
          </a:solidFill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bg1"/>
                </a:solidFill>
                <a:highlight>
                  <a:srgbClr val="003399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8931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F035CA-6728-7746-C9FC-81382094BF06}"/>
              </a:ext>
            </a:extLst>
          </p:cNvPr>
          <p:cNvSpPr/>
          <p:nvPr/>
        </p:nvSpPr>
        <p:spPr>
          <a:xfrm>
            <a:off x="5388429" y="0"/>
            <a:ext cx="6803571" cy="6857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701F0-97E6-7792-DA18-AD6E08BC874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6"/>
            <a:ext cx="5138057" cy="1000267"/>
          </a:xfrm>
          <a:noFill/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tx2"/>
                </a:solidFill>
                <a:highlight>
                  <a:srgbClr val="FFD34E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noFill/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07C9B7E-A9F7-E74E-8B7F-3BB737CA39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B7786630-3DC2-B1C3-65DD-397E446197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72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0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1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0DCEE1B-27AC-37B6-7683-71F823E43E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7D846-EECB-7092-C88A-21E2250B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296A4E82-A1A1-EFC7-7768-E6DDC71C4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01425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14E959-31F1-870D-FAE7-99D8E633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F6ADE38F-D638-BFB1-E702-D0F6D0CB0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341849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517C-B46F-A98F-0643-A97107DEC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D6F6E54-ED8F-C9DE-9355-5B2E347C2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14114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a colou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0C1291-4A16-4E7F-D6F2-0662C6C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706136"/>
            <a:ext cx="4840275" cy="346317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1CCFCC-12CB-E276-21C2-DAA2C8D36EC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93779" y="1706137"/>
            <a:ext cx="4960021" cy="3463178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40A71C-FBDC-ABE7-AF08-221E5E629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C1FACF7A-9967-0A10-F75B-7E70FCAB2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794882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osi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559404-34AB-2AB1-76B4-CB85000D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6904"/>
            <a:ext cx="10515600" cy="8169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12AF7B-3A7E-8763-817E-DD321C64A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2B82B-3461-6DA2-3E41-F3AC813918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tx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oogle Shape;66;p29" descr="Quote">
            <a:extLst>
              <a:ext uri="{FF2B5EF4-FFF2-40B4-BE49-F238E27FC236}">
                <a16:creationId xmlns:a16="http://schemas.microsoft.com/office/drawing/2014/main" id="{2BA61D73-E039-6C69-A4A9-27D86CB30D1D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E2FFB7F-6A6F-E203-E2CE-AAC503E40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Google Shape;66;p29" descr="Quote">
            <a:extLst>
              <a:ext uri="{FF2B5EF4-FFF2-40B4-BE49-F238E27FC236}">
                <a16:creationId xmlns:a16="http://schemas.microsoft.com/office/drawing/2014/main" id="{D61A7912-F509-F977-C8A3-05B55096DDA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19F3A2E-810F-F3DF-534B-DFE8563EDC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BD146-26A9-B2E3-790A-137432E69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3E557AF9-465E-61C3-8C33-29231AE45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54659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039EEF-B8E6-4383-4827-068F06117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BE876A1-64BE-0A6D-B28E-A01C8883D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bg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oogle Shape;66;p29" descr="Quote">
            <a:extLst>
              <a:ext uri="{FF2B5EF4-FFF2-40B4-BE49-F238E27FC236}">
                <a16:creationId xmlns:a16="http://schemas.microsoft.com/office/drawing/2014/main" id="{E1B4A183-929D-5431-B365-FECE6A72A48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6CD1AA0-BE2D-038C-5423-E271CF163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48383-BBA9-7909-CFDF-60BEA0FE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3511"/>
            <a:ext cx="10515600" cy="816904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pic>
        <p:nvPicPr>
          <p:cNvPr id="6" name="Google Shape;66;p29" descr="Quote">
            <a:extLst>
              <a:ext uri="{FF2B5EF4-FFF2-40B4-BE49-F238E27FC236}">
                <a16:creationId xmlns:a16="http://schemas.microsoft.com/office/drawing/2014/main" id="{DE2EBF53-76CE-6C8F-0861-C3A5D384E18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B87E6E1-A561-866F-CE99-26D9647684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65A446-C679-3C21-6DB2-E6E244E9D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11C79F0A-B650-EE29-9ABF-AC09E7753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8345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ture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52718" y="1683033"/>
            <a:ext cx="3886563" cy="3886563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43A5598A-C2EA-5505-BEB5-E80CA68AED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3D5D7A7A-28D1-BC55-7F75-53B9E5FBC5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B7D111-DE2E-9994-A799-F62F38E8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33A6EEA9-52B7-550C-7CFD-E465C8DB4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5088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D01C79-8E51-7320-51B2-6B4D1CD15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6200794-8F7F-E0F0-3735-90CCC24A8A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271D99-21D4-ED76-0E54-1ECA6FD71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36249086-331D-49C8-6F5E-1FD73ADA2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3027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526B31-D383-5ABA-08B1-8097743DECE0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D7151F52-9DDF-CEC4-58EC-587B7A1D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blue flag with yellow stars&#10;&#10;Description automatically generated">
            <a:extLst>
              <a:ext uri="{FF2B5EF4-FFF2-40B4-BE49-F238E27FC236}">
                <a16:creationId xmlns:a16="http://schemas.microsoft.com/office/drawing/2014/main" id="{8B94F84F-1590-9DE6-C3AC-9FBA58E40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161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7EF38B-E8AF-66F2-44F8-7A5DA7FF3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0850E44D-CF7B-5CF4-6BF7-5B2F65007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8751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s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Google Shape;128;p36">
            <a:extLst>
              <a:ext uri="{FF2B5EF4-FFF2-40B4-BE49-F238E27FC236}">
                <a16:creationId xmlns:a16="http://schemas.microsoft.com/office/drawing/2014/main" id="{C6066961-5253-C2E8-C59C-7D3AEA1907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4407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54" y="179242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128;p36">
            <a:extLst>
              <a:ext uri="{FF2B5EF4-FFF2-40B4-BE49-F238E27FC236}">
                <a16:creationId xmlns:a16="http://schemas.microsoft.com/office/drawing/2014/main" id="{530B519E-B8E9-0851-34A7-4EBCABDB1F2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38198" y="379352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CC6BA2-60D9-1664-3253-8468AB06B3B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887352" y="394186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28;p36">
            <a:extLst>
              <a:ext uri="{FF2B5EF4-FFF2-40B4-BE49-F238E27FC236}">
                <a16:creationId xmlns:a16="http://schemas.microsoft.com/office/drawing/2014/main" id="{B0466037-50F3-96B3-1B0E-06D3D18B8BCE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422796" y="167960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C1C8BB-B6BF-EFC9-4FB7-FE68ADABF64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71950" y="182795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2B2D1DEC-353D-0530-46BD-FAC7D81DC42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422794" y="382905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C01048-C2DE-CFE9-C353-8ED3741099B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471948" y="397739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7E4CCE-C35C-C711-24D0-0F4BCA80C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3B38F9D4-3EE2-3396-18AD-F87E42190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787526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ectangles pictures white backgroun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5" name="Google Shape;97;p33">
            <a:extLst>
              <a:ext uri="{FF2B5EF4-FFF2-40B4-BE49-F238E27FC236}">
                <a16:creationId xmlns:a16="http://schemas.microsoft.com/office/drawing/2014/main" id="{51CBB8A7-3E08-DCAC-14AF-878AC33CDC3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8200" y="1931348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8DF5-CCC4-87AD-037A-C14F79B62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868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97;p33">
            <a:extLst>
              <a:ext uri="{FF2B5EF4-FFF2-40B4-BE49-F238E27FC236}">
                <a16:creationId xmlns:a16="http://schemas.microsoft.com/office/drawing/2014/main" id="{BFE9E99F-07A9-26A1-106E-78351E5222CA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838202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A6A52A8-BCDE-0058-03FA-48265F58C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868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95;p33">
            <a:extLst>
              <a:ext uri="{FF2B5EF4-FFF2-40B4-BE49-F238E27FC236}">
                <a16:creationId xmlns:a16="http://schemas.microsoft.com/office/drawing/2014/main" id="{A15E4B72-6400-86B0-FD40-4FCA9F386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0157" y="1931348"/>
            <a:ext cx="2461593" cy="163815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022ECE-0EE9-F2CA-72F3-353CAD2A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587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97;p33">
            <a:extLst>
              <a:ext uri="{FF2B5EF4-FFF2-40B4-BE49-F238E27FC236}">
                <a16:creationId xmlns:a16="http://schemas.microsoft.com/office/drawing/2014/main" id="{0D3E0C88-3573-7B0F-D8F7-5AAD283A42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80157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F2FF4C0-B8CC-5E9A-7FF2-0BA1FD866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87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F815C1-0113-F490-4A53-0227959CF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40C61561-6F08-5417-8327-52799F612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368008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squared picture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993028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Google Shape;116;p35">
            <a:extLst>
              <a:ext uri="{FF2B5EF4-FFF2-40B4-BE49-F238E27FC236}">
                <a16:creationId xmlns:a16="http://schemas.microsoft.com/office/drawing/2014/main" id="{80AA888C-2660-9749-11E6-8A96DD56EAC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47856" y="161372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17;p35">
            <a:extLst>
              <a:ext uri="{FF2B5EF4-FFF2-40B4-BE49-F238E27FC236}">
                <a16:creationId xmlns:a16="http://schemas.microsoft.com/office/drawing/2014/main" id="{95752BFF-4A6F-68EA-E048-C405D776F6A9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302684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18;p35">
            <a:extLst>
              <a:ext uri="{FF2B5EF4-FFF2-40B4-BE49-F238E27FC236}">
                <a16:creationId xmlns:a16="http://schemas.microsoft.com/office/drawing/2014/main" id="{69A61CD2-9393-897F-4851-B55A256B6577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9457512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5" name="Google Shape;114;p35">
            <a:extLst>
              <a:ext uri="{FF2B5EF4-FFF2-40B4-BE49-F238E27FC236}">
                <a16:creationId xmlns:a16="http://schemas.microsoft.com/office/drawing/2014/main" id="{5BBBB0BA-17D9-1A2A-5573-A96E32CB11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8200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6" name="Google Shape;115;p35">
            <a:extLst>
              <a:ext uri="{FF2B5EF4-FFF2-40B4-BE49-F238E27FC236}">
                <a16:creationId xmlns:a16="http://schemas.microsoft.com/office/drawing/2014/main" id="{E234676C-5503-D335-7C9F-8EBF756F24A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93028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116;p35">
            <a:extLst>
              <a:ext uri="{FF2B5EF4-FFF2-40B4-BE49-F238E27FC236}">
                <a16:creationId xmlns:a16="http://schemas.microsoft.com/office/drawing/2014/main" id="{8C059826-5CA9-F193-6C89-8B0DECF9AC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47856" y="379975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Google Shape;117;p35">
            <a:extLst>
              <a:ext uri="{FF2B5EF4-FFF2-40B4-BE49-F238E27FC236}">
                <a16:creationId xmlns:a16="http://schemas.microsoft.com/office/drawing/2014/main" id="{E57729DD-0495-06CF-3D2B-B8EC5F7D6E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02684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9" name="Google Shape;118;p35">
            <a:extLst>
              <a:ext uri="{FF2B5EF4-FFF2-40B4-BE49-F238E27FC236}">
                <a16:creationId xmlns:a16="http://schemas.microsoft.com/office/drawing/2014/main" id="{DDFD3960-357B-A667-2997-F567232AE44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457512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EF7B-6FA5-122A-260D-E885CDDA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2F8295BB-BABD-70B5-D58D-1DF08E62A28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7303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Google Shape;121;p35">
            <a:extLst>
              <a:ext uri="{FF2B5EF4-FFF2-40B4-BE49-F238E27FC236}">
                <a16:creationId xmlns:a16="http://schemas.microsoft.com/office/drawing/2014/main" id="{2EA4C09F-A3D0-2FDF-C8EF-EDEF2FCF78CE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CC5C1-4287-4FC9-8450-3D86D951F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F95AF122-27C1-57B4-2A7C-54A134842A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633022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Google Shape;114;p35">
            <a:extLst>
              <a:ext uri="{FF2B5EF4-FFF2-40B4-BE49-F238E27FC236}">
                <a16:creationId xmlns:a16="http://schemas.microsoft.com/office/drawing/2014/main" id="{F38470BA-1066-4059-A16D-B9EE9722C7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15;p35">
            <a:extLst>
              <a:ext uri="{FF2B5EF4-FFF2-40B4-BE49-F238E27FC236}">
                <a16:creationId xmlns:a16="http://schemas.microsoft.com/office/drawing/2014/main" id="{4C5EDD4B-6148-8C81-CEE4-C4C5BFE4E78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21;p35">
            <a:extLst>
              <a:ext uri="{FF2B5EF4-FFF2-40B4-BE49-F238E27FC236}">
                <a16:creationId xmlns:a16="http://schemas.microsoft.com/office/drawing/2014/main" id="{85A61031-57E6-E855-38A1-FA502D6C575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C730096-D3D5-78FF-DEE5-BE9525C4DB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9F566B8-5CFB-8DB0-6A67-925C39BEFB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800A1-1EE4-975A-7B55-1404DB41F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D39D4F72-AD6A-6B47-A2FF-9CFB1C55FF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59373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44;p20">
            <a:extLst>
              <a:ext uri="{FF2B5EF4-FFF2-40B4-BE49-F238E27FC236}">
                <a16:creationId xmlns:a16="http://schemas.microsoft.com/office/drawing/2014/main" id="{DA7E9652-CF81-1788-7674-E1FA25BFE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4BEB-A192-AF1A-3CE0-A12C2705D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996499"/>
            <a:ext cx="10515600" cy="16668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444;p20">
            <a:extLst>
              <a:ext uri="{FF2B5EF4-FFF2-40B4-BE49-F238E27FC236}">
                <a16:creationId xmlns:a16="http://schemas.microsoft.com/office/drawing/2014/main" id="{8A55753B-1E31-7005-E76C-7A1B520A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E782E-88D7-720D-47B0-E5C4BDBFE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698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905699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Google Shape;27;p23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870335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62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499CD-21D1-84C4-7FD1-F33A3963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922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/>
            </a:lvl1pPr>
            <a:lvl2pPr>
              <a:buClr>
                <a:schemeClr val="tx2"/>
              </a:buClr>
              <a:buSzPct val="100000"/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3"/>
            <a:endParaRPr lang="en-US"/>
          </a:p>
          <a:p>
            <a:pPr lvl="3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43C2E6-DFE0-78B7-AEF2-E94F2838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900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42" Type="http://schemas.openxmlformats.org/officeDocument/2006/relationships/image" Target="../media/image9.png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slideLayout" Target="../slideLayouts/slideLayout78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43" Type="http://schemas.openxmlformats.org/officeDocument/2006/relationships/image" Target="../media/image10.jpeg"/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FE374-A678-A684-FA4B-26330CF6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A1E0C-386D-FF7A-6872-1942CD433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66B9-5E84-94E6-4EDD-A9E25FB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2619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53097-A9FD-84E7-4EFA-47C8DA48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CE57FDCE-6642-0FA5-3739-FA81457769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1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640C55-B1A0-5DE0-B0E4-F05DE5506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A12B438D-C839-BF7B-253A-401802D9F2AC}"/>
              </a:ext>
            </a:extLst>
          </p:cNvPr>
          <p:cNvPicPr/>
          <p:nvPr userDrawn="1"/>
        </p:nvPicPr>
        <p:blipFill>
          <a:blip r:embed="rId41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  <p:sldLayoutId id="2147483945" r:id="rId25"/>
    <p:sldLayoutId id="2147483946" r:id="rId26"/>
    <p:sldLayoutId id="2147483947" r:id="rId27"/>
    <p:sldLayoutId id="2147483948" r:id="rId28"/>
    <p:sldLayoutId id="2147483949" r:id="rId29"/>
    <p:sldLayoutId id="2147483950" r:id="rId30"/>
    <p:sldLayoutId id="2147483951" r:id="rId31"/>
    <p:sldLayoutId id="2147483952" r:id="rId32"/>
    <p:sldLayoutId id="2147483953" r:id="rId33"/>
    <p:sldLayoutId id="2147483954" r:id="rId34"/>
    <p:sldLayoutId id="2147483955" r:id="rId35"/>
    <p:sldLayoutId id="2147483956" r:id="rId36"/>
    <p:sldLayoutId id="2147483957" r:id="rId37"/>
    <p:sldLayoutId id="2147483958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FE374-A678-A684-FA4B-26330CF6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A1E0C-386D-FF7A-6872-1942CD433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66B9-5E84-94E6-4EDD-A9E25FB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2619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53097-A9FD-84E7-4EFA-47C8DA48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CE57FDCE-6642-0FA5-3739-FA81457769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640C55-B1A0-5DE0-B0E4-F05DE5506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A12B438D-C839-BF7B-253A-401802D9F2AC}"/>
              </a:ext>
            </a:extLst>
          </p:cNvPr>
          <p:cNvPicPr/>
          <p:nvPr userDrawn="1"/>
        </p:nvPicPr>
        <p:blipFill>
          <a:blip r:embed="rId4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756ABFE-DCB4-5FCC-525D-A462F5BB0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011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7" r:id="rId18"/>
    <p:sldLayoutId id="2147483978" r:id="rId19"/>
    <p:sldLayoutId id="2147483979" r:id="rId20"/>
    <p:sldLayoutId id="2147483980" r:id="rId21"/>
    <p:sldLayoutId id="2147483981" r:id="rId22"/>
    <p:sldLayoutId id="2147483982" r:id="rId23"/>
    <p:sldLayoutId id="2147483983" r:id="rId24"/>
    <p:sldLayoutId id="2147483984" r:id="rId25"/>
    <p:sldLayoutId id="2147483985" r:id="rId26"/>
    <p:sldLayoutId id="2147483986" r:id="rId27"/>
    <p:sldLayoutId id="2147483987" r:id="rId28"/>
    <p:sldLayoutId id="2147483988" r:id="rId29"/>
    <p:sldLayoutId id="2147483989" r:id="rId30"/>
    <p:sldLayoutId id="2147483990" r:id="rId31"/>
    <p:sldLayoutId id="2147483991" r:id="rId32"/>
    <p:sldLayoutId id="2147483992" r:id="rId33"/>
    <p:sldLayoutId id="2147483993" r:id="rId34"/>
    <p:sldLayoutId id="2147483994" r:id="rId35"/>
    <p:sldLayoutId id="2147483995" r:id="rId36"/>
    <p:sldLayoutId id="2147483996" r:id="rId37"/>
    <p:sldLayoutId id="2147483997" r:id="rId38"/>
    <p:sldLayoutId id="2147483998" r:id="rId39"/>
    <p:sldLayoutId id="2147483999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hand holding a ladder&#10;&#10;Description automatically generated">
            <a:extLst>
              <a:ext uri="{FF2B5EF4-FFF2-40B4-BE49-F238E27FC236}">
                <a16:creationId xmlns:a16="http://schemas.microsoft.com/office/drawing/2014/main" id="{BA35C726-C53D-15BF-EB56-105DB4B6FEA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4396" b="14396"/>
          <a:stretch>
            <a:fillRect/>
          </a:stretch>
        </p:blipFill>
        <p:spPr>
          <a:xfrm flipH="1">
            <a:off x="170664" y="2145793"/>
            <a:ext cx="12021336" cy="48767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9EFFDF-2A20-D852-DFF2-6B9785B3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64" y="1090366"/>
            <a:ext cx="12021336" cy="1773936"/>
          </a:xfrm>
        </p:spPr>
        <p:txBody>
          <a:bodyPr/>
          <a:lstStyle/>
          <a:p>
            <a:r>
              <a:rPr lang="en-GB" sz="4600"/>
              <a:t>European VET strategy</a:t>
            </a:r>
            <a:endParaRPr lang="en-GB" sz="4600">
              <a:cs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1A7BCF-D166-7C26-0977-73DF8B83E1D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0664" y="4584192"/>
            <a:ext cx="5654064" cy="2122179"/>
          </a:xfrm>
        </p:spPr>
        <p:txBody>
          <a:bodyPr vert="horz" lIns="144000" tIns="144000" rIns="144000" bIns="144000" rtlCol="0" anchor="t">
            <a:noAutofit/>
          </a:bodyPr>
          <a:lstStyle/>
          <a:p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>
                <a:solidFill>
                  <a:schemeClr val="bg1"/>
                </a:solidFill>
              </a:rPr>
              <a:t>Directorate-General for Employment, Social Affairs and Inclusion, European Commission</a:t>
            </a:r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  <a:cs typeface="Arial"/>
            </a:endParaRPr>
          </a:p>
        </p:txBody>
      </p:sp>
      <p:pic>
        <p:nvPicPr>
          <p:cNvPr id="2" name="Picture 1" descr="European Commission">
            <a:extLst>
              <a:ext uri="{FF2B5EF4-FFF2-40B4-BE49-F238E27FC236}">
                <a16:creationId xmlns:a16="http://schemas.microsoft.com/office/drawing/2014/main" id="{BA594C8D-664D-1400-1277-E4CCB799D727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9880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black striped background&#10;&#10;AI-generated content may be incorrect.">
            <a:extLst>
              <a:ext uri="{FF2B5EF4-FFF2-40B4-BE49-F238E27FC236}">
                <a16:creationId xmlns:a16="http://schemas.microsoft.com/office/drawing/2014/main" id="{02CC2AFB-4E06-DDA0-A3AA-F7717F63A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594" y="0"/>
            <a:ext cx="5526405" cy="6858000"/>
          </a:xfrm>
          <a:prstGeom prst="rect">
            <a:avLst/>
          </a:prstGeom>
        </p:spPr>
      </p:pic>
      <p:pic>
        <p:nvPicPr>
          <p:cNvPr id="10" name="Picture 9" descr="A person and person looking at a computer screen&#10;&#10;AI-generated content may be incorrect.">
            <a:extLst>
              <a:ext uri="{FF2B5EF4-FFF2-40B4-BE49-F238E27FC236}">
                <a16:creationId xmlns:a16="http://schemas.microsoft.com/office/drawing/2014/main" id="{6737AD89-BC36-CE26-F374-264D4D081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802" y="2572535"/>
            <a:ext cx="6428197" cy="428546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504D590-9922-C06A-407C-2B71839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24" y="2497929"/>
            <a:ext cx="11688566" cy="102033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a-DK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a-DK" sz="36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Political</a:t>
            </a:r>
            <a:r>
              <a:rPr lang="da-DK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36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context</a:t>
            </a:r>
            <a:br>
              <a:rPr lang="da-DK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a-DK" sz="36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Figures</a:t>
            </a:r>
            <a:r>
              <a:rPr lang="da-DK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a-DK" sz="36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challenges</a:t>
            </a:r>
            <a:r>
              <a:rPr lang="da-DK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VET</a:t>
            </a:r>
            <a:br>
              <a:rPr lang="da-DK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European VET </a:t>
            </a:r>
            <a:r>
              <a:rPr lang="da-DK" sz="36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strategy</a:t>
            </a:r>
            <a:br>
              <a:rPr lang="hu-HU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u-HU" sz="36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Consultation</a:t>
            </a:r>
            <a:r>
              <a:rPr lang="hu-HU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</a:t>
            </a:r>
            <a:br>
              <a:rPr lang="hu-HU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a-DK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a-DK" sz="3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IE" sz="32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European Commission">
            <a:extLst>
              <a:ext uri="{FF2B5EF4-FFF2-40B4-BE49-F238E27FC236}">
                <a16:creationId xmlns:a16="http://schemas.microsoft.com/office/drawing/2014/main" id="{179F3FC9-B6FB-BFA2-12E7-546955BFD0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00694" y="5738784"/>
            <a:ext cx="2544024" cy="941017"/>
          </a:xfrm>
          <a:prstGeom prst="rect">
            <a:avLst/>
          </a:prstGeom>
          <a:noFill/>
        </p:spPr>
      </p:pic>
      <p:pic>
        <p:nvPicPr>
          <p:cNvPr id="14" name="Picture 13" descr="A black and orange rectangle&#10;&#10;AI-generated content may be incorrect.">
            <a:extLst>
              <a:ext uri="{FF2B5EF4-FFF2-40B4-BE49-F238E27FC236}">
                <a16:creationId xmlns:a16="http://schemas.microsoft.com/office/drawing/2014/main" id="{B08FB636-3C7C-1873-AC47-E8FD596D6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10" y="367332"/>
            <a:ext cx="1925166" cy="1020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A5795-1770-FD16-1B7A-44F78FF4EAEA}"/>
              </a:ext>
            </a:extLst>
          </p:cNvPr>
          <p:cNvSpPr txBox="1"/>
          <p:nvPr/>
        </p:nvSpPr>
        <p:spPr>
          <a:xfrm>
            <a:off x="992124" y="634369"/>
            <a:ext cx="6300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200" b="1" kern="1200" err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Outline</a:t>
            </a:r>
            <a:r>
              <a:rPr lang="da-DK" sz="3200" b="1" kern="120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da-DK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39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271CC-ECD2-3F4D-4B53-6897944B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36" y="211161"/>
            <a:ext cx="11615928" cy="816904"/>
          </a:xfrm>
        </p:spPr>
        <p:txBody>
          <a:bodyPr/>
          <a:lstStyle/>
          <a:p>
            <a:pPr algn="ctr"/>
            <a:br>
              <a:rPr lang="en-US">
                <a:cs typeface="Arial"/>
              </a:rPr>
            </a:br>
            <a:r>
              <a:rPr lang="en-US" b="1">
                <a:cs typeface="Arial"/>
              </a:rPr>
              <a:t>Framing the </a:t>
            </a:r>
            <a:r>
              <a:rPr lang="en-US" sz="4000" b="1">
                <a:cs typeface="Arial"/>
              </a:rPr>
              <a:t>European cooperation on VET – political context:</a:t>
            </a:r>
            <a:br>
              <a:rPr lang="en-US">
                <a:cs typeface="Arial"/>
              </a:rPr>
            </a:br>
            <a:r>
              <a:rPr lang="en-US" sz="2800" b="1">
                <a:cs typeface="Arial"/>
              </a:rPr>
              <a:t> VET at the heart of competitiveness and resilience </a:t>
            </a:r>
            <a:endParaRPr lang="en-US" sz="2800" b="1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A467F74-35B4-2A5E-9766-1537F358ED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6760" y="2099945"/>
          <a:ext cx="10515600" cy="36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291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21ABA-6682-901C-C2DB-76449FA22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97759-C5A4-54E2-1B95-7049CF248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8" y="391312"/>
            <a:ext cx="11321144" cy="816904"/>
          </a:xfrm>
        </p:spPr>
        <p:txBody>
          <a:bodyPr/>
          <a:lstStyle/>
          <a:p>
            <a:r>
              <a:rPr lang="en-US" sz="4000">
                <a:solidFill>
                  <a:srgbClr val="003399"/>
                </a:solidFill>
              </a:rPr>
              <a:t>VET in the EU – some figures….</a:t>
            </a:r>
            <a:endParaRPr lang="en-IE" sz="4000">
              <a:solidFill>
                <a:srgbClr val="00339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46E38-7A5E-C63F-8076-51DEAD32A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94" y="1081217"/>
            <a:ext cx="11084011" cy="5386008"/>
          </a:xfrm>
        </p:spPr>
        <p:txBody>
          <a:bodyPr vert="horz" lIns="144000" tIns="144000" rIns="144000" bIns="144000" rtlCol="0" anchor="t">
            <a:noAutofit/>
          </a:bodyPr>
          <a:lstStyle/>
          <a:p>
            <a:pPr marL="0" indent="0">
              <a:buNone/>
            </a:pPr>
            <a:r>
              <a:rPr lang="en-US" sz="2400" b="1">
                <a:solidFill>
                  <a:srgbClr val="000000"/>
                </a:solidFill>
                <a:ea typeface="Calibri"/>
                <a:cs typeface="Calibri"/>
              </a:rPr>
              <a:t>Participation</a:t>
            </a:r>
          </a:p>
          <a:p>
            <a:r>
              <a:rPr lang="en-US" sz="2400" b="1" i="1">
                <a:solidFill>
                  <a:srgbClr val="000000"/>
                </a:solidFill>
                <a:ea typeface="Calibri"/>
                <a:cs typeface="Calibri"/>
              </a:rPr>
              <a:t>10.4 million young Europeans </a:t>
            </a:r>
            <a:r>
              <a:rPr lang="en-US" sz="2400">
                <a:solidFill>
                  <a:srgbClr val="000000"/>
                </a:solidFill>
                <a:ea typeface="Calibri"/>
                <a:cs typeface="Calibri"/>
              </a:rPr>
              <a:t>are in medium-level initial VET - (9 million ISCED 3 and 1.4 million ISCED 4)</a:t>
            </a:r>
            <a:endParaRPr lang="en-US" sz="2400">
              <a:cs typeface="Arial"/>
            </a:endParaRPr>
          </a:p>
          <a:p>
            <a:pPr marL="0" indent="0">
              <a:buNone/>
            </a:pPr>
            <a:r>
              <a:rPr lang="en-US" sz="2400" b="1"/>
              <a:t>Performance of VET </a:t>
            </a:r>
            <a:r>
              <a:rPr lang="en-US" sz="2400"/>
              <a:t>in the recent years:</a:t>
            </a:r>
            <a:endParaRPr lang="en-US" sz="2400">
              <a:cs typeface="Arial"/>
            </a:endParaRPr>
          </a:p>
          <a:p>
            <a:r>
              <a:rPr lang="en-US" sz="2400"/>
              <a:t>2025 </a:t>
            </a:r>
            <a:r>
              <a:rPr lang="en-US" sz="2400" b="1" i="1"/>
              <a:t>work-based learning </a:t>
            </a:r>
            <a:r>
              <a:rPr lang="en-US" sz="2400"/>
              <a:t>exposure target (60%) – as a proxy for measuring quality – exceeded – 2/3 of VET learners in practical training</a:t>
            </a:r>
            <a:endParaRPr lang="en-US" sz="2400">
              <a:cs typeface="Arial"/>
            </a:endParaRPr>
          </a:p>
          <a:p>
            <a:r>
              <a:rPr lang="en-US" sz="2400"/>
              <a:t> 80% of VET </a:t>
            </a:r>
            <a:r>
              <a:rPr lang="en-US" sz="2400" b="1" i="1"/>
              <a:t>graduate employment rate</a:t>
            </a:r>
            <a:r>
              <a:rPr lang="en-US" sz="2400" b="1"/>
              <a:t> </a:t>
            </a:r>
            <a:r>
              <a:rPr lang="en-US" sz="2400"/>
              <a:t>– close to the target of 82% </a:t>
            </a:r>
            <a:endParaRPr lang="en-US" sz="2400">
              <a:cs typeface="Arial"/>
            </a:endParaRPr>
          </a:p>
          <a:p>
            <a:pPr marL="0" indent="0">
              <a:buNone/>
            </a:pPr>
            <a:r>
              <a:rPr lang="en-US" sz="2400" b="1"/>
              <a:t>VET mobility </a:t>
            </a:r>
            <a:endParaRPr lang="en-US" sz="2400" b="1">
              <a:cs typeface="Arial"/>
            </a:endParaRPr>
          </a:p>
          <a:p>
            <a:r>
              <a:rPr lang="en-US" sz="2400"/>
              <a:t> slowly getting back on track with </a:t>
            </a:r>
            <a:r>
              <a:rPr lang="en-US" sz="2400" b="1" i="1"/>
              <a:t>5.3% of mobile VET students in 2023 </a:t>
            </a:r>
            <a:r>
              <a:rPr lang="en-US" sz="2400"/>
              <a:t>(Erasmus+ data); still far away from the </a:t>
            </a:r>
            <a:r>
              <a:rPr lang="en-US" sz="2400" b="1" i="1"/>
              <a:t>2030 target of 12% - target much lower than in higher education (23%)</a:t>
            </a:r>
            <a:endParaRPr lang="en-US" sz="2400" b="1" i="1">
              <a:cs typeface="Arial"/>
            </a:endParaRPr>
          </a:p>
          <a:p>
            <a:pPr marL="0" indent="0">
              <a:buNone/>
            </a:pPr>
            <a:endParaRPr lang="en-IE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14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C17BF-B178-5DF1-B1EC-12B6A8DE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VET in the EU – challenges:</a:t>
            </a:r>
            <a:br>
              <a:rPr lang="en-US" sz="4000"/>
            </a:br>
            <a:r>
              <a:rPr lang="en-US" sz="3600" i="1"/>
              <a:t>A systemic </a:t>
            </a:r>
            <a:r>
              <a:rPr lang="en-US" sz="3600" i="1" err="1"/>
              <a:t>underutilisation</a:t>
            </a:r>
            <a:r>
              <a:rPr lang="en-US" sz="3600" i="1"/>
              <a:t> of VET’s potential…</a:t>
            </a:r>
            <a:endParaRPr lang="en-IE" sz="3600" i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37EC-9ED2-8FD7-03AA-4BF52B7F4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297" y="1510985"/>
            <a:ext cx="11084011" cy="4154282"/>
          </a:xfrm>
        </p:spPr>
        <p:txBody>
          <a:bodyPr vert="horz" lIns="144000" tIns="144000" rIns="144000" bIns="144000" rtlCol="0" anchor="t">
            <a:noAutofit/>
          </a:bodyPr>
          <a:lstStyle/>
          <a:p>
            <a:pPr>
              <a:defRPr sz="1800"/>
            </a:pPr>
            <a:r>
              <a:rPr lang="en-US" sz="2400"/>
              <a:t>Persistent </a:t>
            </a:r>
            <a:r>
              <a:rPr lang="en-US" sz="2400" b="1"/>
              <a:t>VET skills shortages and mismatches </a:t>
            </a:r>
            <a:r>
              <a:rPr lang="en-US" sz="2400"/>
              <a:t>across Member States, in particular in green, digital, and care sectors</a:t>
            </a:r>
          </a:p>
          <a:p>
            <a:pPr>
              <a:defRPr sz="1800"/>
            </a:pPr>
            <a:r>
              <a:rPr lang="en-US" sz="2400" b="1"/>
              <a:t>Low attractiveness of VET </a:t>
            </a:r>
            <a:r>
              <a:rPr lang="en-US" sz="2400"/>
              <a:t>and perception as a 'second-choice' pathway</a:t>
            </a:r>
          </a:p>
          <a:p>
            <a:pPr>
              <a:defRPr sz="1800"/>
            </a:pPr>
            <a:r>
              <a:rPr lang="en-US" sz="2400"/>
              <a:t>Gender </a:t>
            </a:r>
            <a:r>
              <a:rPr lang="en-US" sz="2400" b="1"/>
              <a:t>stereotypes</a:t>
            </a:r>
            <a:r>
              <a:rPr lang="en-US" sz="2400"/>
              <a:t> and imbalanced participation</a:t>
            </a:r>
          </a:p>
          <a:p>
            <a:pPr>
              <a:defRPr sz="1800"/>
            </a:pPr>
            <a:r>
              <a:rPr lang="en-US" sz="2400" b="1"/>
              <a:t>Weak cooperation with industry </a:t>
            </a:r>
            <a:r>
              <a:rPr lang="en-US" sz="2400"/>
              <a:t>and</a:t>
            </a:r>
            <a:r>
              <a:rPr lang="en-US" sz="2400" b="1"/>
              <a:t> limited innovation capacity</a:t>
            </a:r>
          </a:p>
          <a:p>
            <a:pPr>
              <a:defRPr sz="1800"/>
            </a:pPr>
            <a:r>
              <a:rPr lang="en-US" sz="2400" b="1"/>
              <a:t>Low mobility rates </a:t>
            </a:r>
            <a:r>
              <a:rPr lang="en-US" sz="2400"/>
              <a:t>(5.3% vs 12% 2030 target)</a:t>
            </a:r>
          </a:p>
          <a:p>
            <a:pPr marL="0" indent="0">
              <a:buNone/>
            </a:pPr>
            <a:endParaRPr lang="sv-SE" sz="2400"/>
          </a:p>
          <a:p>
            <a:pPr marL="0" indent="0">
              <a:buNone/>
            </a:pPr>
            <a:r>
              <a:rPr lang="sv-SE" sz="2400"/>
              <a:t>                    </a:t>
            </a:r>
            <a:r>
              <a:rPr lang="sv-SE" sz="2800" i="1" err="1"/>
              <a:t>Threaten</a:t>
            </a:r>
            <a:r>
              <a:rPr lang="sv-SE" sz="2800" i="1"/>
              <a:t> </a:t>
            </a:r>
            <a:r>
              <a:rPr lang="sv-SE" sz="2800" i="1" err="1"/>
              <a:t>competitiveness</a:t>
            </a:r>
            <a:r>
              <a:rPr lang="sv-SE" sz="2800" i="1"/>
              <a:t>, </a:t>
            </a:r>
            <a:r>
              <a:rPr lang="sv-SE" sz="2800" i="1" err="1"/>
              <a:t>resilience</a:t>
            </a:r>
            <a:r>
              <a:rPr lang="sv-SE" sz="2800" i="1"/>
              <a:t> and social </a:t>
            </a:r>
            <a:r>
              <a:rPr lang="sv-SE" sz="2800" i="1" err="1"/>
              <a:t>inclusion</a:t>
            </a:r>
            <a:endParaRPr lang="sv-SE" sz="2800" i="1"/>
          </a:p>
          <a:p>
            <a:pPr marL="0" indent="0">
              <a:buNone/>
            </a:pPr>
            <a:r>
              <a:rPr lang="en-US" sz="2400">
                <a:cs typeface="Arial"/>
              </a:rPr>
              <a:t> </a:t>
            </a:r>
          </a:p>
          <a:p>
            <a:pPr marL="0" indent="0">
              <a:buNone/>
            </a:pPr>
            <a:endParaRPr lang="en-IE" sz="2400">
              <a:cs typeface="Arial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5398E09-FDA5-A85C-F78C-2CE78BE9B438}"/>
              </a:ext>
            </a:extLst>
          </p:cNvPr>
          <p:cNvSpPr/>
          <p:nvPr/>
        </p:nvSpPr>
        <p:spPr>
          <a:xfrm>
            <a:off x="1371600" y="460857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3559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72AD6-8C51-BA13-7C11-8AD8A7823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E62C-942B-BDEB-83BA-2ECDA177B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" y="101417"/>
            <a:ext cx="11622024" cy="816904"/>
          </a:xfrm>
        </p:spPr>
        <p:txBody>
          <a:bodyPr/>
          <a:lstStyle/>
          <a:p>
            <a:pPr algn="ctr"/>
            <a:r>
              <a:rPr lang="en-US" sz="4000" b="1"/>
              <a:t>European VET strategy  – aim &amp; key objectives</a:t>
            </a:r>
            <a:endParaRPr lang="en-IE" sz="40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9E35A-2E40-A435-315D-D7F63A115745}"/>
              </a:ext>
            </a:extLst>
          </p:cNvPr>
          <p:cNvSpPr txBox="1"/>
          <p:nvPr/>
        </p:nvSpPr>
        <p:spPr>
          <a:xfrm>
            <a:off x="467498" y="918321"/>
            <a:ext cx="11059295" cy="55758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03399"/>
              </a:buClr>
              <a:buSzPct val="150000"/>
              <a:defRPr/>
            </a:pPr>
            <a:r>
              <a:rPr lang="en-US" sz="1800" b="1" i="1" kern="1200">
                <a:solidFill>
                  <a:schemeClr val="tx2"/>
                </a:solidFill>
                <a:ea typeface="+mn-ea"/>
                <a:cs typeface="+mn-cs"/>
              </a:rPr>
              <a:t>Strategy aims at: </a:t>
            </a:r>
            <a:endParaRPr lang="en-US" sz="1800" b="0" i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003399"/>
              </a:buClr>
              <a:buSzPct val="150000"/>
              <a:buFont typeface="Wingdings"/>
              <a:buChar char="ü"/>
              <a:defRPr/>
            </a:pPr>
            <a:r>
              <a:rPr lang="en-US" sz="1800" i="1" kern="1200">
                <a:solidFill>
                  <a:schemeClr val="tx2"/>
                </a:solidFill>
                <a:ea typeface="+mn-ea"/>
                <a:cs typeface="+mn-cs"/>
              </a:rPr>
              <a:t>Supporting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Member States in</a:t>
            </a:r>
            <a:r>
              <a:rPr lang="en-GB" sz="1800" i="1" kern="1200">
                <a:solidFill>
                  <a:schemeClr val="tx2"/>
                </a:solidFill>
                <a:ea typeface="+mn-ea"/>
                <a:cs typeface="+mn-cs"/>
              </a:rPr>
              <a:t> strengthening delivery of future-ready and labour market-relevant VET skills, as a driver of increased competitiveness, employment and innovation across different sectors of the economy. </a:t>
            </a:r>
            <a:endParaRPr lang="en-GB" sz="1800" i="1" kern="1200">
              <a:solidFill>
                <a:schemeClr val="tx2"/>
              </a:solidFill>
              <a:ea typeface="+mn-ea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Wingdings"/>
              <a:buChar char="ü"/>
              <a:defRPr/>
            </a:pPr>
            <a:r>
              <a:rPr lang="en-GB" sz="1800" i="1" kern="1200">
                <a:solidFill>
                  <a:schemeClr val="tx2"/>
                </a:solidFill>
                <a:ea typeface="+mn-ea"/>
                <a:cs typeface="+mn-cs"/>
              </a:rPr>
              <a:t>Providing a response of VET to the structural changes in the economy, helping Member States to adapt their VET systems to new realities, including to ensure strategic autonomy across entire value chains.</a:t>
            </a:r>
            <a:endParaRPr lang="en-US" sz="1800">
              <a:solidFill>
                <a:schemeClr val="tx2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3399"/>
              </a:buClr>
              <a:buSzPct val="150000"/>
              <a:defRPr/>
            </a:pPr>
            <a:r>
              <a:rPr lang="en-US" sz="1800" b="1" i="1" kern="1200">
                <a:solidFill>
                  <a:schemeClr val="tx2"/>
                </a:solidFill>
                <a:ea typeface="+mn-ea"/>
                <a:cs typeface="+mn-cs"/>
              </a:rPr>
              <a:t>Overall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lang="en-US" sz="1800" b="1" i="1" kern="1200">
                <a:solidFill>
                  <a:schemeClr val="tx2"/>
                </a:solidFill>
                <a:ea typeface="+mn-ea"/>
                <a:cs typeface="+mn-cs"/>
              </a:rPr>
              <a:t>objective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: </a:t>
            </a:r>
            <a:endParaRPr lang="en-US" sz="1800" b="1" i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1800" i="1" kern="1200">
                <a:solidFill>
                  <a:schemeClr val="tx2"/>
                </a:solidFill>
                <a:ea typeface="+mn-ea"/>
                <a:cs typeface="+mn-cs"/>
              </a:rPr>
              <a:t>make VET more attractive, innovative, inclusive and future-ready by boosting quality, work-based learning, mobility where relevant, labour market relevance and tackling negative stereotypes related to VET.</a:t>
            </a:r>
            <a:endParaRPr lang="en-US" sz="1800" i="1" kern="120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en-GB" sz="1800" i="1" kern="1200">
              <a:solidFill>
                <a:schemeClr val="tx2"/>
              </a:solidFill>
              <a:ea typeface="+mn-ea"/>
              <a:cs typeface="+mn-cs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3399"/>
              </a:buClr>
              <a:buSzPct val="150000"/>
              <a:defRPr/>
            </a:pPr>
            <a:r>
              <a:rPr lang="en-US" sz="2000" b="1" i="1" kern="120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Key elements</a:t>
            </a:r>
            <a:r>
              <a:rPr lang="en-US" sz="2000" i="1" kern="1200">
                <a:solidFill>
                  <a:prstClr val="black">
                    <a:lumMod val="95000"/>
                    <a:lumOff val="5000"/>
                  </a:prstClr>
                </a:solidFill>
                <a:ea typeface="+mn-ea"/>
                <a:cs typeface="+mn-cs"/>
              </a:rPr>
              <a:t>:</a:t>
            </a:r>
            <a:endParaRPr lang="en-US" sz="2000" i="1" kern="1200">
              <a:solidFill>
                <a:prstClr val="black">
                  <a:lumMod val="95000"/>
                  <a:lumOff val="5000"/>
                </a:prstClr>
              </a:solidFill>
              <a:ea typeface="+mn-ea"/>
            </a:endParaRPr>
          </a:p>
          <a:p>
            <a:pPr marL="342900" lvl="0" indent="-342900">
              <a:buClr>
                <a:srgbClr val="003399"/>
              </a:buClr>
              <a:buSzPct val="150000"/>
              <a:buFont typeface="Wingdings" panose="020B0604020202020204" pitchFamily="34" charset="0"/>
              <a:buChar char="ü"/>
              <a:defRPr/>
            </a:pPr>
            <a:r>
              <a:rPr lang="en-GB" sz="2000"/>
              <a:t>Ensuring quality and labour market relevance of VET</a:t>
            </a:r>
          </a:p>
          <a:p>
            <a:pPr marL="342900" indent="-342900">
              <a:buClr>
                <a:srgbClr val="003399"/>
              </a:buClr>
              <a:buSzPct val="150000"/>
              <a:buFont typeface="Wingdings" panose="020B0604020202020204" pitchFamily="34" charset="0"/>
              <a:buChar char="ü"/>
              <a:defRPr/>
            </a:pPr>
            <a:r>
              <a:rPr lang="en-GB" sz="2000"/>
              <a:t>Participation and attractiveness</a:t>
            </a:r>
            <a:endParaRPr lang="en-GB"/>
          </a:p>
          <a:p>
            <a:pPr marL="342900" lvl="0" indent="-342900">
              <a:buClr>
                <a:srgbClr val="003399"/>
              </a:buClr>
              <a:buSzPct val="150000"/>
              <a:buFont typeface="Wingdings" panose="020B0604020202020204" pitchFamily="34" charset="0"/>
              <a:buChar char="ü"/>
              <a:defRPr/>
            </a:pPr>
            <a:r>
              <a:rPr lang="en-GB" sz="2000"/>
              <a:t>Innovation, excellence and entrepreneurship</a:t>
            </a:r>
            <a:endParaRPr lang="en-GB"/>
          </a:p>
          <a:p>
            <a:pPr marL="342900" lvl="0" indent="-342900">
              <a:buClr>
                <a:srgbClr val="003399"/>
              </a:buClr>
              <a:buSzPct val="150000"/>
              <a:buFont typeface="Wingdings" panose="020B0604020202020204" pitchFamily="34" charset="0"/>
              <a:buChar char="ü"/>
              <a:defRPr/>
            </a:pPr>
            <a:r>
              <a:rPr lang="en-GB" sz="2000"/>
              <a:t>VET mobility</a:t>
            </a:r>
            <a:endParaRPr lang="en-GB"/>
          </a:p>
          <a:p>
            <a:pPr marL="342900" indent="-342900">
              <a:buClr>
                <a:srgbClr val="003399"/>
              </a:buClr>
              <a:buSzPct val="150000"/>
              <a:buFont typeface="Wingdings" panose="020B0604020202020204" pitchFamily="34" charset="0"/>
              <a:buChar char="ü"/>
              <a:defRPr/>
            </a:pPr>
            <a:r>
              <a:rPr lang="en-GB" sz="2000"/>
              <a:t>External dimension/internationalisation of VET</a:t>
            </a:r>
            <a:endParaRPr lang="en-GB"/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Clr>
                <a:srgbClr val="003399"/>
              </a:buClr>
              <a:buSzPct val="150000"/>
              <a:buFont typeface="Wingdings" panose="020B0604020202020204" pitchFamily="34" charset="0"/>
              <a:buChar char="ü"/>
              <a:defRPr/>
            </a:pPr>
            <a:endParaRPr lang="en-US" sz="2000" b="0" u="none" strike="noStrike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09564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51C4B-E3B3-6319-7849-FE464A8E8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30F02-908E-58FC-3A4A-0CF50FB5D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" y="101417"/>
            <a:ext cx="11622024" cy="816904"/>
          </a:xfrm>
        </p:spPr>
        <p:txBody>
          <a:bodyPr/>
          <a:lstStyle/>
          <a:p>
            <a:pPr algn="ctr"/>
            <a:r>
              <a:rPr lang="en-US" sz="4000" b="1"/>
              <a:t>European VET strategy  – relevance for sectors</a:t>
            </a:r>
            <a:endParaRPr lang="en-IE" sz="40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923000-3526-E7BF-42E5-EEAE828F3F56}"/>
              </a:ext>
            </a:extLst>
          </p:cNvPr>
          <p:cNvSpPr txBox="1"/>
          <p:nvPr/>
        </p:nvSpPr>
        <p:spPr>
          <a:xfrm>
            <a:off x="467498" y="918321"/>
            <a:ext cx="11059295" cy="63802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03399"/>
              </a:buClr>
              <a:buSzPct val="150000"/>
              <a:defRPr/>
            </a:pPr>
            <a:endParaRPr lang="en-US" sz="1800" b="1" i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000" b="1" kern="1200">
                <a:solidFill>
                  <a:schemeClr val="tx2"/>
                </a:solidFill>
                <a:ea typeface="+mn-ea"/>
              </a:rPr>
              <a:t>Most of the current shortages are in 'vocational' jobs:</a:t>
            </a:r>
            <a:endParaRPr lang="en-US" sz="2000" b="1" kern="1200">
              <a:ea typeface="+mn-ea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  <a:defRPr/>
            </a:pPr>
            <a:r>
              <a:rPr lang="en-GB" sz="2000" kern="1200">
                <a:solidFill>
                  <a:schemeClr val="tx2"/>
                </a:solidFill>
                <a:ea typeface="+mn-ea"/>
              </a:rPr>
              <a:t>according to 2024 ELA/ </a:t>
            </a:r>
            <a:r>
              <a:rPr lang="en-US" sz="2000" kern="1200">
                <a:solidFill>
                  <a:schemeClr val="tx2"/>
                </a:solidFill>
                <a:ea typeface="+mn-ea"/>
              </a:rPr>
              <a:t>EURES Report on </a:t>
            </a:r>
            <a:r>
              <a:rPr lang="en-US" sz="2000" kern="1200" err="1">
                <a:solidFill>
                  <a:schemeClr val="tx2"/>
                </a:solidFill>
                <a:ea typeface="+mn-ea"/>
              </a:rPr>
              <a:t>Labour</a:t>
            </a:r>
            <a:r>
              <a:rPr lang="en-US" sz="2000" kern="1200">
                <a:solidFill>
                  <a:schemeClr val="tx2"/>
                </a:solidFill>
                <a:ea typeface="+mn-ea"/>
              </a:rPr>
              <a:t> Shortages and Surpluses, nine out of ten main shortages occupations in the EU require vocational qualifications.</a:t>
            </a:r>
            <a:endParaRPr lang="en-GB">
              <a:solidFill>
                <a:schemeClr val="tx2"/>
              </a:solidFill>
              <a:ea typeface="+mn-ea"/>
            </a:endParaRPr>
          </a:p>
          <a:p>
            <a:pPr>
              <a:defRPr/>
            </a:pPr>
            <a:endParaRPr lang="en-GB" sz="2000" kern="1200">
              <a:solidFill>
                <a:schemeClr val="tx2"/>
              </a:solidFill>
              <a:ea typeface="+mn-ea"/>
            </a:endParaRPr>
          </a:p>
          <a:p>
            <a:pPr>
              <a:defRPr/>
            </a:pPr>
            <a:endParaRPr lang="en-GB" sz="2000" kern="1200">
              <a:solidFill>
                <a:schemeClr val="tx2"/>
              </a:solidFill>
              <a:ea typeface="+mn-ea"/>
            </a:endParaRPr>
          </a:p>
          <a:p>
            <a:pPr>
              <a:defRPr/>
            </a:pPr>
            <a:r>
              <a:rPr lang="en-GB" sz="2000" b="1" kern="1200">
                <a:solidFill>
                  <a:schemeClr val="tx2"/>
                </a:solidFill>
                <a:ea typeface="+mn-ea"/>
                <a:cs typeface="+mn-cs"/>
              </a:rPr>
              <a:t>VET systems should support sectors by: </a:t>
            </a:r>
          </a:p>
          <a:p>
            <a:pPr>
              <a:defRPr/>
            </a:pPr>
            <a:endParaRPr lang="en-GB" sz="2000" i="1" kern="120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kern="1200">
                <a:solidFill>
                  <a:schemeClr val="tx2"/>
                </a:solidFill>
                <a:ea typeface="+mn-ea"/>
                <a:cs typeface="+mn-cs"/>
              </a:rPr>
              <a:t>supplying future job-ready graduates who can be timely operational and productive; </a:t>
            </a:r>
          </a:p>
          <a:p>
            <a:pPr>
              <a:defRPr/>
            </a:pPr>
            <a:endParaRPr lang="en-US" sz="2000">
              <a:solidFill>
                <a:schemeClr val="tx2"/>
              </a:solidFill>
              <a:ea typeface="+mn-ea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kern="1200">
                <a:solidFill>
                  <a:schemeClr val="tx2"/>
                </a:solidFill>
                <a:ea typeface="+mn-ea"/>
                <a:cs typeface="+mn-cs"/>
              </a:rPr>
              <a:t>ensuring permeability between general education, VET, higher education and adult learning;</a:t>
            </a:r>
          </a:p>
          <a:p>
            <a:pPr>
              <a:defRPr/>
            </a:pPr>
            <a:endParaRPr lang="en-GB" sz="200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kern="1200">
                <a:solidFill>
                  <a:schemeClr val="tx2"/>
                </a:solidFill>
                <a:ea typeface="+mn-ea"/>
                <a:cs typeface="+mn-cs"/>
              </a:rPr>
              <a:t>ensuring the adaptability and occupation mobility of the workforce; and </a:t>
            </a:r>
          </a:p>
          <a:p>
            <a:pPr>
              <a:defRPr/>
            </a:pPr>
            <a:endParaRPr lang="en-GB" sz="200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kern="1200">
                <a:solidFill>
                  <a:schemeClr val="tx2"/>
                </a:solidFill>
                <a:ea typeface="+mn-ea"/>
                <a:cs typeface="+mn-cs"/>
              </a:rPr>
              <a:t>providing digital and green skills, problem-solving capabilities and other transversal skills. </a:t>
            </a:r>
            <a:endParaRPr lang="en-GB" sz="2000">
              <a:solidFill>
                <a:schemeClr val="tx2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003399"/>
              </a:buClr>
              <a:buSzPct val="150000"/>
              <a:buFont typeface="Arial"/>
              <a:buChar char="•"/>
              <a:defRPr/>
            </a:pPr>
            <a:endParaRPr lang="en-GB" sz="1800" i="1" kern="1200">
              <a:solidFill>
                <a:schemeClr val="tx2"/>
              </a:solidFill>
              <a:ea typeface="+mn-e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en-GB" sz="2000" kern="1200">
              <a:solidFill>
                <a:schemeClr val="tx2"/>
              </a:solidFill>
              <a:ea typeface="+mn-e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en-GB" sz="1800" i="1" kern="1200">
              <a:solidFill>
                <a:schemeClr val="tx2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Clr>
                <a:srgbClr val="003399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en-US" sz="20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1820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FE90C-56C6-14B4-8D2F-818EB0C99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DBE29-0952-729B-C823-921B0E68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VET strategy – consultation process</a:t>
            </a:r>
            <a:endParaRPr lang="en-IE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A2678-DE41-24D2-8FB8-EED3F800B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032" y="4583551"/>
            <a:ext cx="4879848" cy="1952806"/>
          </a:xfr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r>
              <a:rPr lang="en-US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Dedicated webinars + discussions at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r>
              <a:rPr lang="en-US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regular meetings of DGVT, ACVT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r>
              <a:rPr lang="en-US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VET providers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r>
              <a:rPr lang="en-US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Social Partners hearing</a:t>
            </a:r>
            <a:endParaRPr lang="en-IE"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r>
              <a:rPr lang="en-IE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Other relevant stakeholders</a:t>
            </a:r>
            <a:endParaRPr lang="en-US"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Tx/>
            </a:pPr>
            <a:endParaRPr lang="en-IE"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AE1767-7191-4A7E-D050-29E5CA5FE0D9}"/>
              </a:ext>
            </a:extLst>
          </p:cNvPr>
          <p:cNvSpPr txBox="1">
            <a:spLocks/>
          </p:cNvSpPr>
          <p:nvPr/>
        </p:nvSpPr>
        <p:spPr>
          <a:xfrm>
            <a:off x="704088" y="1169125"/>
            <a:ext cx="10433304" cy="522515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Evidence gathering (Q3/2025 – Q2/2026)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3A70D3-4ECE-D910-9B8F-D1C07A251337}"/>
              </a:ext>
            </a:extLst>
          </p:cNvPr>
          <p:cNvSpPr txBox="1">
            <a:spLocks/>
          </p:cNvSpPr>
          <p:nvPr/>
        </p:nvSpPr>
        <p:spPr>
          <a:xfrm>
            <a:off x="704088" y="3583774"/>
            <a:ext cx="4828032" cy="741337"/>
          </a:xfrm>
          <a:prstGeom prst="rect">
            <a:avLst/>
          </a:prstGeom>
          <a:solidFill>
            <a:srgbClr val="003399"/>
          </a:solidFill>
        </p:spPr>
        <p:txBody>
          <a:bodyPr vert="horz" lIns="144000" tIns="144000" rIns="144000" bIns="14400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>
                <a:solidFill>
                  <a:schemeClr val="bg1"/>
                </a:solidFill>
                <a:highlight>
                  <a:srgbClr val="003399"/>
                </a:highlight>
              </a:rPr>
              <a:t>General public/stakeholders views (Q4/2025 – Q1/2026</a:t>
            </a:r>
          </a:p>
          <a:p>
            <a:endParaRPr lang="en-IE" sz="1600">
              <a:solidFill>
                <a:schemeClr val="bg1"/>
              </a:solidFill>
              <a:highlight>
                <a:srgbClr val="003399"/>
              </a:highlight>
              <a:cs typeface="Arial"/>
            </a:endParaRPr>
          </a:p>
          <a:p>
            <a:endParaRPr lang="en-IE">
              <a:solidFill>
                <a:schemeClr val="bg1"/>
              </a:solidFill>
              <a:highlight>
                <a:srgbClr val="003399"/>
              </a:highlight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41F7C-2F4A-9C05-AD7D-055F26C02D02}"/>
              </a:ext>
            </a:extLst>
          </p:cNvPr>
          <p:cNvSpPr txBox="1"/>
          <p:nvPr/>
        </p:nvSpPr>
        <p:spPr>
          <a:xfrm>
            <a:off x="838199" y="4583551"/>
            <a:ext cx="469391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Eurobarometer on attractiveness of VET (results </a:t>
            </a:r>
            <a:r>
              <a:rPr lang="en-IE" sz="1800"/>
              <a:t>Q1</a:t>
            </a:r>
            <a:r>
              <a:rPr kumimoji="0" lang="en-I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2026)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Call for evidence –</a:t>
            </a:r>
            <a:r>
              <a: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Q1 </a:t>
            </a:r>
            <a:r>
              <a:rPr kumimoji="0" lang="en-I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2026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41D25-68D6-EFF6-4BBD-08874C0A846C}"/>
              </a:ext>
            </a:extLst>
          </p:cNvPr>
          <p:cNvSpPr txBox="1"/>
          <p:nvPr/>
        </p:nvSpPr>
        <p:spPr>
          <a:xfrm>
            <a:off x="6352032" y="3583774"/>
            <a:ext cx="4879848" cy="646331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Targeted stakeholders’ consultation </a:t>
            </a:r>
          </a:p>
          <a:p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(Q4/2025 – Q1/2026)</a:t>
            </a:r>
            <a:endParaRPr lang="en-IE" sz="11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C0A79C-B2E5-6EB3-8CAD-19EFACE4AA70}"/>
              </a:ext>
            </a:extLst>
          </p:cNvPr>
          <p:cNvSpPr txBox="1"/>
          <p:nvPr/>
        </p:nvSpPr>
        <p:spPr>
          <a:xfrm>
            <a:off x="2672080" y="1950080"/>
            <a:ext cx="828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Commission report on the implementation of the VET Recommendation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Attractiveness study (Cedefop)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Citizenship competence in VET (Cedefop)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Projects on AI (JRC, OECD)</a:t>
            </a:r>
          </a:p>
        </p:txBody>
      </p:sp>
    </p:spTree>
    <p:extLst>
      <p:ext uri="{BB962C8B-B14F-4D97-AF65-F5344CB8AC3E}">
        <p14:creationId xmlns:p14="http://schemas.microsoft.com/office/powerpoint/2010/main" val="3996154512"/>
      </p:ext>
    </p:extLst>
  </p:cSld>
  <p:clrMapOvr>
    <a:masterClrMapping/>
  </p:clrMapOvr>
</p:sld>
</file>

<file path=ppt/theme/theme1.xml><?xml version="1.0" encoding="utf-8"?>
<a:theme xmlns:a="http://schemas.openxmlformats.org/drawingml/2006/main" name="colour palette new PPT">
  <a:themeElements>
    <a:clrScheme name="EC Colour Palette 2024">
      <a:dk1>
        <a:sysClr val="windowText" lastClr="000000"/>
      </a:dk1>
      <a:lt1>
        <a:sysClr val="window" lastClr="FFFFFF"/>
      </a:lt1>
      <a:dk2>
        <a:srgbClr val="003399"/>
      </a:dk2>
      <a:lt2>
        <a:srgbClr val="C6E5DF"/>
      </a:lt2>
      <a:accent1>
        <a:srgbClr val="44BA7E"/>
      </a:accent1>
      <a:accent2>
        <a:srgbClr val="000083"/>
      </a:accent2>
      <a:accent3>
        <a:srgbClr val="48038C"/>
      </a:accent3>
      <a:accent4>
        <a:srgbClr val="FF712C"/>
      </a:accent4>
      <a:accent5>
        <a:srgbClr val="FFD34E"/>
      </a:accent5>
      <a:accent6>
        <a:srgbClr val="DD0C86"/>
      </a:accent6>
      <a:hlink>
        <a:srgbClr val="003399"/>
      </a:hlink>
      <a:folHlink>
        <a:srgbClr val="003399"/>
      </a:folHlink>
    </a:clrScheme>
    <a:fontScheme name="EC reva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ur palette new PPT" id="{E6BB5664-7BDD-4A65-BCFB-018F3705D2C3}" vid="{6B9E8826-94D2-4F42-A051-4126D816BAA4}"/>
    </a:ext>
  </a:extLst>
</a:theme>
</file>

<file path=ppt/theme/theme2.xml><?xml version="1.0" encoding="utf-8"?>
<a:theme xmlns:a="http://schemas.openxmlformats.org/drawingml/2006/main" name="1_colour palette new PPT">
  <a:themeElements>
    <a:clrScheme name="EC Colour Palette 2024">
      <a:dk1>
        <a:sysClr val="windowText" lastClr="000000"/>
      </a:dk1>
      <a:lt1>
        <a:sysClr val="window" lastClr="FFFFFF"/>
      </a:lt1>
      <a:dk2>
        <a:srgbClr val="003399"/>
      </a:dk2>
      <a:lt2>
        <a:srgbClr val="C6E5DF"/>
      </a:lt2>
      <a:accent1>
        <a:srgbClr val="44BA7E"/>
      </a:accent1>
      <a:accent2>
        <a:srgbClr val="000083"/>
      </a:accent2>
      <a:accent3>
        <a:srgbClr val="48038C"/>
      </a:accent3>
      <a:accent4>
        <a:srgbClr val="FF712C"/>
      </a:accent4>
      <a:accent5>
        <a:srgbClr val="FFD34E"/>
      </a:accent5>
      <a:accent6>
        <a:srgbClr val="DD0C86"/>
      </a:accent6>
      <a:hlink>
        <a:srgbClr val="003399"/>
      </a:hlink>
      <a:folHlink>
        <a:srgbClr val="003399"/>
      </a:folHlink>
    </a:clrScheme>
    <a:fontScheme name="EC reva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amp_VI_EC_Corporate_PPT_Template_2024 2.pptx" id="{82638BCC-62B9-435A-B3D4-91B8F41A0F82}" vid="{331CF50E-8039-4F5B-9C47-F59CDFBC175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1a8a8b-b856-4d35-a5c7-7f2c0ec3d499">
      <Terms xmlns="http://schemas.microsoft.com/office/infopath/2007/PartnerControls"/>
    </lcf76f155ced4ddcb4097134ff3c332f>
    <EC_ARES_DATE_TRANSFERRED xmlns="e0757b53-df10-4b98-9811-094c4c3e23a8" xsi:nil="true"/>
    <Corefiles xmlns="541a8a8b-b856-4d35-a5c7-7f2c0ec3d499" xsi:nil="true"/>
    <IconOverlay xmlns="http://schemas.microsoft.com/sharepoint/v4" xsi:nil="true"/>
    <TaxCatchAll xmlns="e0757b53-df10-4b98-9811-094c4c3e23a8" xsi:nil="true"/>
    <EC_ARES_TRANSFERRED_BY xmlns="e0757b53-df10-4b98-9811-094c4c3e23a8" xsi:nil="true"/>
    <EC_ARES_NUMBER xmlns="e0757b53-df10-4b98-9811-094c4c3e23a8">
      <Url xsi:nil="true"/>
      <Description xsi:nil="true"/>
    </EC_ARES_NUMBE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7E4EC354ADFB40AC5D4FC129E379BA" ma:contentTypeVersion="24" ma:contentTypeDescription="Create a new document." ma:contentTypeScope="" ma:versionID="932c0d38332bf3181dfb34ca70387b05">
  <xsd:schema xmlns:xsd="http://www.w3.org/2001/XMLSchema" xmlns:xs="http://www.w3.org/2001/XMLSchema" xmlns:p="http://schemas.microsoft.com/office/2006/metadata/properties" xmlns:ns1="http://schemas.microsoft.com/sharepoint/v3" xmlns:ns2="541a8a8b-b856-4d35-a5c7-7f2c0ec3d499" xmlns:ns3="e0757b53-df10-4b98-9811-094c4c3e23a8" xmlns:ns4="http://schemas.microsoft.com/sharepoint/v4" targetNamespace="http://schemas.microsoft.com/office/2006/metadata/properties" ma:root="true" ma:fieldsID="b2e2fb34347b3b8884f1062204d98c12" ns1:_="" ns2:_="" ns3:_="" ns4:_="">
    <xsd:import namespace="http://schemas.microsoft.com/sharepoint/v3"/>
    <xsd:import namespace="541a8a8b-b856-4d35-a5c7-7f2c0ec3d499"/>
    <xsd:import namespace="e0757b53-df10-4b98-9811-094c4c3e23a8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Corefile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3:EC_ARES_NUMBER" minOccurs="0"/>
                <xsd:element ref="ns3:EC_ARES_DATE_TRANSFERRED" minOccurs="0"/>
                <xsd:element ref="ns3:EC_ARES_TRANSFERRED_BY" minOccurs="0"/>
                <xsd:element ref="ns1:_vti_ItemHoldRecordStatus" minOccurs="0"/>
                <xsd:element ref="ns4:IconOverlay" minOccurs="0"/>
                <xsd:element ref="ns1:_vti_ItemDeclaredRecor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vti_ItemHoldRecordStatus" ma:index="29" nillable="true" ma:displayName="Hold and Record Status" ma:decimals="0" ma:hidden="true" ma:internalName="_vti_ItemHoldRecordStatus" ma:readOnly="true">
      <xsd:simpleType>
        <xsd:restriction base="dms:Unknown"/>
      </xsd:simpleType>
    </xsd:element>
    <xsd:element name="_vti_ItemDeclaredRecord" ma:index="31" nillable="true" ma:displayName="Declared Record" ma:hidden="true" ma:internalName="_vti_ItemDeclaredRecord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1a8a8b-b856-4d35-a5c7-7f2c0ec3d4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Corefiles" ma:index="18" nillable="true" ma:displayName="Core files" ma:format="Dropdown" ma:internalName="Corefiles">
      <xsd:simpleType>
        <xsd:union memberTypes="dms:Text">
          <xsd:simpleType>
            <xsd:restriction base="dms:Choice">
              <xsd:enumeration value="EAfA"/>
              <xsd:enumeration value="Green skills"/>
              <xsd:enumeration value="Year of Skills"/>
            </xsd:restriction>
          </xsd:simpleType>
        </xsd:un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757b53-df10-4b98-9811-094c4c3e23a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495a30ac-0df1-4504-8268-50cd82b05225}" ma:internalName="TaxCatchAll" ma:showField="CatchAllData" ma:web="e0757b53-df10-4b98-9811-094c4c3e23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C_ARES_NUMBER" ma:index="26" nillable="true" ma:displayName="Ares Number" ma:format="Hyperlink" ma:hidden="true" ma:internalName="EC_ARES_NUMBER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EC_ARES_DATE_TRANSFERRED" ma:index="27" nillable="true" ma:displayName="Transferred to Ares" ma:format="DateTime" ma:hidden="true" ma:internalName="EC_ARES_DATE_TRANSFERRED">
      <xsd:simpleType>
        <xsd:restriction base="dms:DateTime"/>
      </xsd:simpleType>
    </xsd:element>
    <xsd:element name="EC_ARES_TRANSFERRED_BY" ma:index="28" nillable="true" ma:displayName="Transferred By" ma:hidden="true" ma:internalName="EC_ARES_TRANSFERRED_B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3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A2DCB3-BFED-4F85-829E-3A1A9F4EE1EF}">
  <ds:schemaRefs>
    <ds:schemaRef ds:uri="2de36a7b-df33-4247-8be8-9f6fd9881b6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41a8a8b-b856-4d35-a5c7-7f2c0ec3d499"/>
    <ds:schemaRef ds:uri="e0757b53-df10-4b98-9811-094c4c3e23a8"/>
    <ds:schemaRef ds:uri="http://schemas.microsoft.com/sharepoint/v4"/>
  </ds:schemaRefs>
</ds:datastoreItem>
</file>

<file path=customXml/itemProps2.xml><?xml version="1.0" encoding="utf-8"?>
<ds:datastoreItem xmlns:ds="http://schemas.openxmlformats.org/officeDocument/2006/customXml" ds:itemID="{CB935691-815F-4CAD-A344-4E0A2D5721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41a8a8b-b856-4d35-a5c7-7f2c0ec3d499"/>
    <ds:schemaRef ds:uri="e0757b53-df10-4b98-9811-094c4c3e23a8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F3B215-DCD8-4B08-9205-EA8636E862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</TotalTime>
  <Words>664</Words>
  <Application>Microsoft Office PowerPoint</Application>
  <PresentationFormat>Widescreen</PresentationFormat>
  <Paragraphs>86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Arial,Sans-Serif</vt:lpstr>
      <vt:lpstr>Calibri</vt:lpstr>
      <vt:lpstr>Wingdings</vt:lpstr>
      <vt:lpstr>colour palette new PPT</vt:lpstr>
      <vt:lpstr>1_colour palette new PPT</vt:lpstr>
      <vt:lpstr>European VET strategy</vt:lpstr>
      <vt:lpstr>- Political context - Figures and challenges in VET - European VET strategy - Consultation process   </vt:lpstr>
      <vt:lpstr> Framing the European cooperation on VET – political context:  VET at the heart of competitiveness and resilience </vt:lpstr>
      <vt:lpstr>VET in the EU – some figures….</vt:lpstr>
      <vt:lpstr>VET in the EU – challenges: A systemic underutilisation of VET’s potential…</vt:lpstr>
      <vt:lpstr>European VET strategy  – aim &amp; key objectives</vt:lpstr>
      <vt:lpstr>European VET strategy  – relevance for sectors</vt:lpstr>
      <vt:lpstr>VET strategy – consultation process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Yvonne (COMM)</dc:creator>
  <cp:lastModifiedBy>Doudard Joelle</cp:lastModifiedBy>
  <cp:revision>10</cp:revision>
  <cp:lastPrinted>2026-02-04T11:25:10Z</cp:lastPrinted>
  <dcterms:created xsi:type="dcterms:W3CDTF">2019-08-09T12:06:42Z</dcterms:created>
  <dcterms:modified xsi:type="dcterms:W3CDTF">2026-02-23T09:24:50Z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0x010100087E4EC354ADFB40AC5D4FC129E379BA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2023-09-26T10:27:54Z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5f9041e0-26c3-439f-9557-91c751557f9e</vt:lpwstr>
  </property>
  <property fmtid="{D5CDD505-2E9C-101B-9397-08002B2CF9AE}" pid="9" name="MSIP_Label_6bd9ddd1-4d20-43f6-abfa-fc3c07406f94_ContentBits">
    <vt:lpwstr>0</vt:lpwstr>
  </property>
  <property fmtid="{D5CDD505-2E9C-101B-9397-08002B2CF9AE}" pid="10" name="MSIP_Label_6bd9ddd1-4d20-43f6-abfa-fc3c07406f94_Tag">
    <vt:lpwstr>10, 3, 0, 2</vt:lpwstr>
  </property>
  <property fmtid="{D5CDD505-2E9C-101B-9397-08002B2CF9AE}" pid="11" name="MediaServiceImageTags">
    <vt:lpwstr/>
  </property>
</Properties>
</file>