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sl/news-media/articles/integrating-young-voices-eu-decision-making" TargetMode="External"/><Relationship Id="rId3" Type="http://schemas.openxmlformats.org/officeDocument/2006/relationships/hyperlink" Target="https://www.eesc.europa.eu/sl/our-work/publications-other-work/publications/recent-eesc-achievements" TargetMode="External"/><Relationship Id="rId7" Type="http://schemas.openxmlformats.org/officeDocument/2006/relationships/hyperlink" Target="https://www.eesc.europa.eu/sl/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sl" TargetMode="External"/><Relationship Id="rId9" Type="http://schemas.openxmlformats.org/officeDocument/2006/relationships/hyperlink" Target="https://www.eesc.europa.eu/sl/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sl/work-with-us/traineeships" TargetMode="External"/><Relationship Id="rId3" Type="http://schemas.openxmlformats.org/officeDocument/2006/relationships/hyperlink" Target="https://www.eesc.europa.eu/sl/our-work/opinions-information-reports/follow-opinions" TargetMode="External"/><Relationship Id="rId7" Type="http://schemas.openxmlformats.org/officeDocument/2006/relationships/hyperlink" Target="https://www.eesc.europa.eu/sl/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sl/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sl/home" TargetMode="External"/><Relationship Id="rId9" Type="http://schemas.openxmlformats.org/officeDocument/2006/relationships/hyperlink" Target="https://www.eesc.europa.eu/sl/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sl/sections-other-bodies/other/eesc-youth-group" TargetMode="External"/><Relationship Id="rId7" Type="http://schemas.openxmlformats.org/officeDocument/2006/relationships/hyperlink" Target="https://www.eesc.europa.eu/sl/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sl/initiatives/okrogle-mize-za-mlade-o-podnebju-trajnosti" TargetMode="External"/><Relationship Id="rId11" Type="http://schemas.openxmlformats.org/officeDocument/2006/relationships/image" Target="../media/image38.png"/><Relationship Id="rId5" Type="http://schemas.openxmlformats.org/officeDocument/2006/relationships/hyperlink" Target="https://www.eesc.europa.eu/sl/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sl/initiatives/your-europe-your-say"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esc.europa.eu/sl/members-groups/groups/employers-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esc.europa.eu/sl/members-groups/groups/civil-society-organisations-group" TargetMode="External"/><Relationship Id="rId4" Type="http://schemas.openxmlformats.org/officeDocument/2006/relationships/hyperlink" Target="https://www.eesc.europa.eu/sl/members-groups/groups/workers-gro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sl/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sl/sections-other-bodies/sections-commission/transport-energy-infrastructure-and-information-society-ten" TargetMode="External"/><Relationship Id="rId4" Type="http://schemas.openxmlformats.org/officeDocument/2006/relationships/hyperlink" Target="https://www.eesc.europa.eu/sl/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sl/sections-other-bodies/sections-commission/consultative-commission-industrial-change-ccmi" TargetMode="External"/><Relationship Id="rId7" Type="http://schemas.openxmlformats.org/officeDocument/2006/relationships/hyperlink" Target="https://www.eesc.europa.eu/sl/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sl/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sl/sections-other-bodies/sections-commission/sect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sl/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sl/sections-other-bodies/observatories/labour-market-observatory" TargetMode="External"/><Relationship Id="rId3" Type="http://schemas.openxmlformats.org/officeDocument/2006/relationships/slide" Target="slide20.xml"/><Relationship Id="rId7" Type="http://schemas.openxmlformats.org/officeDocument/2006/relationships/hyperlink" Target="https://www.eesc.europa.eu/sl/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sl/sections-other-bodies/observatories/sustainable-development-observatory" TargetMode="External"/><Relationship Id="rId11" Type="http://schemas.openxmlformats.org/officeDocument/2006/relationships/image" Target="../media/image17.png"/><Relationship Id="rId5" Type="http://schemas.openxmlformats.org/officeDocument/2006/relationships/hyperlink" Target="https://www.eesc.europa.eu/sl/sections-other-bodies/other/ad-hoc-group-equality" TargetMode="External"/><Relationship Id="rId10" Type="http://schemas.openxmlformats.org/officeDocument/2006/relationships/image" Target="../media/image16.png"/><Relationship Id="rId4" Type="http://schemas.openxmlformats.org/officeDocument/2006/relationships/hyperlink" Target="https://www.eesc.europa.eu/sl/sections-other-bodies/other/eesc-youth-group"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sl-SI" sz="9600" b="1">
                <a:solidFill>
                  <a:prstClr val="white"/>
                </a:solidFill>
                <a:effectLst>
                  <a:outerShdw blurRad="127000" dist="38100" dir="2700000" algn="tl" rotWithShape="0">
                    <a:prstClr val="black">
                      <a:alpha val="40000"/>
                    </a:prstClr>
                  </a:outerShdw>
                </a:effectLst>
              </a:rPr>
              <a:t>DOBRODOŠLI</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20000"/>
            <a:ext cx="3780000" cy="1800000"/>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8000"/>
            <a:ext cx="3780000" cy="1800000"/>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180000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1800000"/>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551305"/>
          </a:xfrm>
          <a:prstGeom prst="rect">
            <a:avLst/>
          </a:prstGeom>
        </p:spPr>
        <p:txBody>
          <a:bodyPr wrap="square" lIns="0" tIns="0" rIns="0" bIns="0" rtlCol="0" anchor="t">
            <a:spAutoFit/>
          </a:bodyPr>
          <a:lstStyle/>
          <a:p>
            <a:pPr algn="ctr">
              <a:lnSpc>
                <a:spcPts val="2239"/>
              </a:lnSpc>
            </a:pPr>
            <a:r>
              <a:rPr lang="sl-SI" sz="1600" b="1">
                <a:solidFill>
                  <a:srgbClr val="3C4C59"/>
                </a:solidFill>
                <a:ea typeface="Calibri (MS) Bold"/>
                <a:cs typeface="Calibri (MS) Bold"/>
                <a:sym typeface="Calibri (MS) Bold"/>
                <a:hlinkClick r:id="rId2" tooltip="https://www.eesc.europa.eu/sites/default/files/2024-12/qe-01-24-021-en-n.pdf"/>
              </a:rPr>
              <a:t>Spoštovanje pravice do cenovno dostopne energije za vse</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544170" cy="977861"/>
            <a:chOff x="0" y="-374723"/>
            <a:chExt cx="708834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1365682" y="-374723"/>
              <a:ext cx="5722659" cy="1057725"/>
            </a:xfrm>
            <a:prstGeom prst="rect">
              <a:avLst/>
            </a:prstGeom>
          </p:spPr>
          <p:txBody>
            <a:bodyPr wrap="square" lIns="0" tIns="0" rIns="0" bIns="0" rtlCol="0" anchor="t">
              <a:spAutoFit/>
            </a:bodyPr>
            <a:lstStyle/>
            <a:p>
              <a:pPr algn="ctr">
                <a:lnSpc>
                  <a:spcPts val="2147"/>
                </a:lnSpc>
              </a:pPr>
              <a:r>
                <a:rPr lang="sl-SI" sz="1600" b="1" u="sng">
                  <a:solidFill>
                    <a:srgbClr val="3C4C59"/>
                  </a:solidFill>
                  <a:ea typeface="Calibri (MS) Bold"/>
                  <a:cs typeface="Calibri (MS) Bold"/>
                  <a:sym typeface="Calibri (MS) Bold"/>
                  <a:hlinkClick r:id="rId3" tooltip="https://www.eesc.europa.eu/sites/default/files/2024-12/qe-01-24-023-en-n_0.pdf"/>
                </a:rPr>
                <a:t>Trgovinski sporazumi, ki koristijo vsem delom družbe</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sl-SI" sz="1600" b="1" u="sng">
                  <a:solidFill>
                    <a:srgbClr val="3C4C59"/>
                  </a:solidFill>
                  <a:ea typeface="Calibri (MS) Bold"/>
                  <a:cs typeface="Calibri (MS) Bold"/>
                  <a:sym typeface="Calibri (MS) Bold"/>
                  <a:hlinkClick r:id="rId4" tooltip="https://www.eesc.europa.eu/sites/default/files/2024-12/qe-01-24-020-en-n.pdf"/>
                </a:rPr>
                <a:t>Zavzemanje za akcijski načrt EU</a:t>
              </a:r>
            </a:p>
            <a:p>
              <a:pPr algn="ctr">
                <a:lnSpc>
                  <a:spcPts val="2239"/>
                </a:lnSpc>
              </a:pPr>
              <a:r>
                <a:rPr lang="sl-SI" sz="1600" b="1" u="sng">
                  <a:solidFill>
                    <a:srgbClr val="3C4C59"/>
                  </a:solidFill>
                  <a:ea typeface="Calibri (MS) Bold"/>
                  <a:cs typeface="Calibri (MS) Bold"/>
                  <a:sym typeface="Calibri (MS) Bold"/>
                  <a:hlinkClick r:id="rId4" tooltip="https://www.eesc.europa.eu/sites/default/files/2024-12/qe-01-24-020-en-n.pdf"/>
                </a:rPr>
                <a:t>za redke bolezni</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1064287"/>
            </a:xfrm>
            <a:prstGeom prst="rect">
              <a:avLst/>
            </a:prstGeom>
          </p:spPr>
          <p:txBody>
            <a:bodyPr wrap="square" lIns="0" tIns="0" rIns="0" bIns="0" rtlCol="0" anchor="t">
              <a:spAutoFit/>
            </a:bodyPr>
            <a:lstStyle/>
            <a:p>
              <a:pPr algn="ctr">
                <a:lnSpc>
                  <a:spcPts val="2239"/>
                </a:lnSpc>
              </a:pPr>
              <a:r>
                <a:rPr lang="sl-SI" sz="1600" b="1" u="sng">
                  <a:solidFill>
                    <a:srgbClr val="3C4C59"/>
                  </a:solidFill>
                  <a:ea typeface="Calibri (MS) Bold"/>
                  <a:cs typeface="Calibri (MS) Bold"/>
                  <a:sym typeface="Calibri (MS) Bold"/>
                  <a:hlinkClick r:id="rId5" tooltip="https://www.eesc.europa.eu/sites/default/files/2024-12/qe-01-24-016-en-n.pdf"/>
                </a:rPr>
                <a:t>Vodstvo pri zavzemanju za strategijo EU za vodo</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sl-SI"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184247" y="5134875"/>
            <a:ext cx="3733364" cy="646908"/>
          </a:xfrm>
          <a:prstGeom prst="rect">
            <a:avLst/>
          </a:prstGeom>
        </p:spPr>
        <p:txBody>
          <a:bodyPr wrap="square" lIns="0" tIns="0" rIns="0" bIns="0" rtlCol="0" anchor="t">
            <a:spAutoFit/>
          </a:bodyPr>
          <a:lstStyle/>
          <a:p>
            <a:pPr algn="just">
              <a:lnSpc>
                <a:spcPts val="1680"/>
              </a:lnSpc>
              <a:spcBef>
                <a:spcPct val="0"/>
              </a:spcBef>
            </a:pPr>
            <a:r>
              <a:rPr lang="sl-SI" sz="1400">
                <a:ea typeface="Calibri (MS)"/>
                <a:cs typeface="Calibri (MS)"/>
                <a:sym typeface="Calibri (MS)"/>
              </a:rPr>
              <a:t>Na podlagi priporočila EESO o evropski opazovalnici za energetsko revščino je Evropska komisija ustanovila Evropsko svetovalno vozlišče za energetsko revščino (EPAH).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sl-SI" sz="4000" b="1">
                <a:solidFill>
                  <a:schemeClr val="bg1"/>
                </a:solidFill>
                <a:ea typeface="Calibri (MS) Bold"/>
                <a:cs typeface="Calibri (MS) Bold"/>
                <a:sym typeface="Calibri (MS) Bold"/>
              </a:rPr>
              <a:t>NAJNOVEJŠE ZGODBE O USPEHU</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257703" y="5166192"/>
            <a:ext cx="3623431" cy="769441"/>
          </a:xfrm>
          <a:prstGeom prst="rect">
            <a:avLst/>
          </a:prstGeom>
        </p:spPr>
        <p:txBody>
          <a:bodyPr wrap="square" lIns="0" tIns="0" rIns="0" bIns="0" rtlCol="0" anchor="t">
            <a:spAutoFit/>
          </a:bodyPr>
          <a:lstStyle/>
          <a:p>
            <a:pPr algn="just">
              <a:lnSpc>
                <a:spcPts val="1493"/>
              </a:lnSpc>
              <a:spcBef>
                <a:spcPct val="0"/>
              </a:spcBef>
            </a:pPr>
            <a:r>
              <a:rPr lang="sl-SI" sz="1400">
                <a:ea typeface="Calibri (MS)"/>
                <a:cs typeface="Calibri (MS)"/>
                <a:sym typeface="Calibri (MS)"/>
              </a:rPr>
              <a:t>Komisija je leta 2023 v okviru Nove agende za potrošnike predstavila zakonodajni predlog o pravici do popravila. Obravnava ovire, ki potrošnike odvračajo od popravila izdelkov.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602182" cy="861774"/>
          </a:xfrm>
          <a:prstGeom prst="rect">
            <a:avLst/>
          </a:prstGeom>
        </p:spPr>
        <p:txBody>
          <a:bodyPr wrap="square" lIns="0" tIns="0" rIns="0" bIns="0" rtlCol="0" anchor="t">
            <a:spAutoFit/>
          </a:bodyPr>
          <a:lstStyle/>
          <a:p>
            <a:pPr algn="just">
              <a:spcBef>
                <a:spcPct val="0"/>
              </a:spcBef>
            </a:pPr>
            <a:r>
              <a:rPr lang="sl-SI" sz="1400">
                <a:ea typeface="Calibri (MS)"/>
                <a:cs typeface="Calibri (MS)"/>
                <a:sym typeface="Calibri (MS)"/>
              </a:rPr>
              <a:t>Zahteve EESO so bile upoštevane v </a:t>
            </a:r>
            <a:r>
              <a:rPr lang="sl-SI" sz="1400" u="sng">
                <a:solidFill>
                  <a:srgbClr val="545454"/>
                </a:solidFill>
                <a:ea typeface="Calibri (MS)"/>
                <a:cs typeface="Calibri (MS)"/>
                <a:sym typeface="Calibri (MS)"/>
                <a:hlinkClick r:id="rId6" tooltip="https://wayback.archive-it.org/12710/20241019021126/https:/belgian-presidency.consilium.europa.eu/en/news/liege-declaration-towards-affordable-decent-and-sustainable-housing-for-all/"/>
              </a:rPr>
              <a:t>izjavi iz Liègea</a:t>
            </a:r>
            <a:r>
              <a:rPr lang="sl-SI" sz="1400">
                <a:ea typeface="Calibri (MS)"/>
                <a:cs typeface="Calibri (MS)"/>
                <a:sym typeface="Calibri (MS)"/>
              </a:rPr>
              <a:t>, ki je bila sprejeta marca 2024 na konferenci evropskih ministrov in ministric za stanovanjsko politiko med belgijskim predsedovanjem Svetu.</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68104" y="2802729"/>
            <a:ext cx="3670380" cy="864917"/>
          </a:xfrm>
          <a:prstGeom prst="rect">
            <a:avLst/>
          </a:prstGeom>
        </p:spPr>
        <p:txBody>
          <a:bodyPr wrap="square" lIns="0" tIns="0" rIns="0" bIns="0" rtlCol="0" anchor="t">
            <a:spAutoFit/>
          </a:bodyPr>
          <a:lstStyle/>
          <a:p>
            <a:pPr algn="just">
              <a:lnSpc>
                <a:spcPts val="1680"/>
              </a:lnSpc>
              <a:spcBef>
                <a:spcPct val="0"/>
              </a:spcBef>
            </a:pPr>
            <a:r>
              <a:rPr lang="sl-SI" sz="1400">
                <a:ea typeface="Calibri (MS)"/>
                <a:cs typeface="Calibri (MS)"/>
                <a:sym typeface="Calibri (MS)"/>
              </a:rPr>
              <a:t>Evropska komisija je EESO imenovala za sekretariat vseh notranjih svetovalnih skupin EU, ki ga vodi glavna koordinatorka Tanja Buzek, članica EESO.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296635" y="2792776"/>
            <a:ext cx="3669609" cy="1025922"/>
          </a:xfrm>
          <a:prstGeom prst="rect">
            <a:avLst/>
          </a:prstGeom>
        </p:spPr>
        <p:txBody>
          <a:bodyPr wrap="square" lIns="0" tIns="0" rIns="0" bIns="0" rtlCol="0" anchor="t">
            <a:spAutoFit/>
          </a:bodyPr>
          <a:lstStyle/>
          <a:p>
            <a:pPr algn="just">
              <a:lnSpc>
                <a:spcPts val="1586"/>
              </a:lnSpc>
              <a:spcBef>
                <a:spcPct val="0"/>
              </a:spcBef>
            </a:pPr>
            <a:r>
              <a:rPr lang="sl-SI" sz="1400">
                <a:ea typeface="Calibri (MS)"/>
                <a:cs typeface="Calibri (MS)"/>
                <a:sym typeface="Calibri (MS)"/>
              </a:rPr>
              <a:t>EESO je leta 2023 uvedel modri dogovor EU – prvi velik poziv k enotni vodni politiki EU. S to pobudo je ne le opredelil vprašanja v zvezi z vodo v Evropi, temveč je ponudil tudi jasen in konkreten načrt za njihovo reševanje.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62578" y="5070716"/>
            <a:ext cx="3681431" cy="864917"/>
          </a:xfrm>
          <a:prstGeom prst="rect">
            <a:avLst/>
          </a:prstGeom>
        </p:spPr>
        <p:txBody>
          <a:bodyPr wrap="square" lIns="0" tIns="0" rIns="0" bIns="0" rtlCol="0" anchor="t">
            <a:spAutoFit/>
          </a:bodyPr>
          <a:lstStyle/>
          <a:p>
            <a:pPr algn="just">
              <a:lnSpc>
                <a:spcPts val="1679"/>
              </a:lnSpc>
              <a:spcBef>
                <a:spcPct val="0"/>
              </a:spcBef>
            </a:pPr>
            <a:r>
              <a:rPr lang="sl-SI" sz="1400">
                <a:ea typeface="Calibri (MS)"/>
                <a:cs typeface="Calibri (MS)"/>
                <a:sym typeface="Calibri (MS)"/>
              </a:rPr>
              <a:t>EESO si z vrsto priporočil in konferenc prizadeva, da bi bil akcijski načrt EU za redke bolezni vključen v naslednji delovni program Komisije.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547842"/>
          </a:xfrm>
          <a:prstGeom prst="rect">
            <a:avLst/>
          </a:prstGeom>
        </p:spPr>
        <p:txBody>
          <a:bodyPr wrap="square" lIns="0" tIns="0" rIns="0" bIns="0" rtlCol="0" anchor="t">
            <a:spAutoFit/>
          </a:bodyPr>
          <a:lstStyle/>
          <a:p>
            <a:pPr algn="ctr">
              <a:lnSpc>
                <a:spcPts val="2239"/>
              </a:lnSpc>
              <a:spcBef>
                <a:spcPct val="0"/>
              </a:spcBef>
            </a:pPr>
            <a:r>
              <a:rPr lang="sl-SI" sz="1600" b="1">
                <a:solidFill>
                  <a:srgbClr val="3C4C59"/>
                </a:solidFill>
                <a:ea typeface="Calibri (MS) Bold"/>
                <a:cs typeface="Calibri (MS) Bold"/>
                <a:sym typeface="Calibri (MS) Bold"/>
                <a:hlinkClick r:id="rId7"/>
              </a:rPr>
              <a:t>Umestitev pravice do popravila v središče politike EU za varstvo potrošnikov</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54639"/>
          </a:xfrm>
          <a:prstGeom prst="rect">
            <a:avLst/>
          </a:prstGeom>
        </p:spPr>
        <p:txBody>
          <a:bodyPr wrap="square" lIns="0" tIns="0" rIns="0" bIns="0" rtlCol="0" anchor="t">
            <a:spAutoFit/>
          </a:bodyPr>
          <a:lstStyle/>
          <a:p>
            <a:pPr algn="ctr">
              <a:lnSpc>
                <a:spcPts val="2239"/>
              </a:lnSpc>
            </a:pPr>
            <a:r>
              <a:rPr lang="sl-SI" sz="1600" b="1">
                <a:solidFill>
                  <a:srgbClr val="3C4C59"/>
                </a:solidFill>
                <a:ea typeface="Calibri (MS) Bold"/>
                <a:cs typeface="Calibri (MS) Bold"/>
                <a:sym typeface="Calibri (MS) Bold"/>
                <a:hlinkClick r:id="rId8"/>
              </a:rPr>
              <a:t>Zavzemanje za dostop do socialnih in cenovno dostopnih stanovanj za vse</a:t>
            </a: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646331"/>
          </a:xfrm>
          <a:prstGeom prst="rect">
            <a:avLst/>
          </a:prstGeom>
          <a:noFill/>
        </p:spPr>
        <p:txBody>
          <a:bodyPr wrap="square" rtlCol="0">
            <a:spAutoFit/>
          </a:bodyPr>
          <a:lstStyle/>
          <a:p>
            <a:pPr algn="ctr"/>
            <a:r>
              <a:rPr lang="sl-SI" b="1">
                <a:solidFill>
                  <a:srgbClr val="174195"/>
                </a:solidFill>
              </a:rPr>
              <a:t>Ta niz najnovejših zgodb o uspehu prikazuje vpliv EESO na zakonodajo EU s primeri, ko smo EU predstavili bistvena vprašanja civilne družbe in se uveljavili kot ključni akterji.</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8000"/>
            <a:ext cx="3780000" cy="1800000"/>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20000"/>
            <a:ext cx="3780000" cy="1800000"/>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80000" cy="1860129"/>
            <a:chOff x="-4427" y="-140187"/>
            <a:chExt cx="694202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534952"/>
            </a:xfrm>
            <a:prstGeom prst="rect">
              <a:avLst/>
            </a:prstGeom>
          </p:spPr>
          <p:txBody>
            <a:bodyPr wrap="square" lIns="0" tIns="0" rIns="0" bIns="0" rtlCol="0" anchor="t">
              <a:spAutoFit/>
            </a:bodyPr>
            <a:lstStyle/>
            <a:p>
              <a:pPr algn="ctr">
                <a:lnSpc>
                  <a:spcPts val="2239"/>
                </a:lnSpc>
              </a:pPr>
              <a:r>
                <a:rPr lang="sl-SI" sz="1600" b="1">
                  <a:solidFill>
                    <a:srgbClr val="3C4C59"/>
                  </a:solidFill>
                  <a:ea typeface="Calibri (MS) Bold"/>
                  <a:cs typeface="Calibri (MS) Bold"/>
                  <a:sym typeface="Calibri (MS) Bold"/>
                  <a:hlinkClick r:id="rId2" tooltip="https://www.eesc.europa.eu/sites/default/files/2024-12/qe-01-24-013-en-n.pdf"/>
                </a:rPr>
                <a:t>Spodbujanje trajnostne prihodnosti z evropsko platformo deležnikov za krožno gospodarstvo</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6" y="1534084"/>
              <a:ext cx="6758285" cy="1128943"/>
            </a:xfrm>
            <a:prstGeom prst="rect">
              <a:avLst/>
            </a:prstGeom>
          </p:spPr>
          <p:txBody>
            <a:bodyPr wrap="square" lIns="0" tIns="0" rIns="0" bIns="0" rtlCol="0" anchor="t">
              <a:spAutoFit/>
            </a:bodyPr>
            <a:lstStyle/>
            <a:p>
              <a:pPr algn="just">
                <a:lnSpc>
                  <a:spcPts val="1586"/>
                </a:lnSpc>
                <a:spcBef>
                  <a:spcPct val="0"/>
                </a:spcBef>
              </a:pPr>
              <a:r>
                <a:rPr lang="sl-SI" sz="1400">
                  <a:ea typeface="Calibri (MS)"/>
                  <a:cs typeface="Calibri (MS)"/>
                  <a:sym typeface="Calibri (MS)"/>
                </a:rPr>
                <a:t>EESO je leta 2017 v partnerstvu z Evropsko komisijo vzpostavil evropsko platformo deležnikov za krožno gospodarstvo.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1799999"/>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sl-SI" sz="1600" b="1">
                  <a:solidFill>
                    <a:srgbClr val="3C4C59"/>
                  </a:solidFill>
                  <a:ea typeface="Calibri (MS) Bold"/>
                  <a:cs typeface="Calibri (MS) Bold"/>
                  <a:sym typeface="Calibri (MS) Bold"/>
                  <a:hlinkClick r:id="rId3" tooltip="https://www.eesc.europa.eu/sl/our-work/publications-other-work/publications/recent-eesc-achievements"/>
                </a:rPr>
                <a:t>... in še veliko drugih!</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sl-SI" sz="1400">
                  <a:ea typeface="Calibri (MS)"/>
                  <a:cs typeface="Calibri (MS)"/>
                  <a:sym typeface="Calibri (MS)"/>
                </a:rPr>
                <a:t>O drugih najnovejših dosežkih si preberite na: </a:t>
              </a:r>
              <a:r>
                <a:rPr lang="sl-SI" sz="1400" u="sng">
                  <a:solidFill>
                    <a:srgbClr val="545454"/>
                  </a:solidFill>
                  <a:ea typeface="Calibri (MS)"/>
                  <a:cs typeface="Calibri (MS)"/>
                  <a:sym typeface="Calibri (MS)"/>
                  <a:hlinkClick r:id="rId4" tooltip="https://www.eesc.europa.eu/sl"/>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sl-SI"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NAJNOVEJŠE ZGODBE O USPEHU</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5"/>
            <a:ext cx="3794763" cy="1800000"/>
            <a:chOff x="85838" y="0"/>
            <a:chExt cx="7589526"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100499"/>
              <a:ext cx="7311278" cy="1367113"/>
            </a:xfrm>
            <a:prstGeom prst="rect">
              <a:avLst/>
            </a:prstGeom>
          </p:spPr>
          <p:txBody>
            <a:bodyPr wrap="square" lIns="0" tIns="0" rIns="0" bIns="0" rtlCol="0" anchor="t">
              <a:spAutoFit/>
            </a:bodyPr>
            <a:lstStyle/>
            <a:p>
              <a:pPr algn="ctr">
                <a:lnSpc>
                  <a:spcPts val="2147"/>
                </a:lnSpc>
              </a:pPr>
              <a:r>
                <a:rPr lang="sl-SI" sz="1600" b="1" u="sng">
                  <a:solidFill>
                    <a:srgbClr val="3C4C59"/>
                  </a:solidFill>
                  <a:ea typeface="Calibri (MS) Bold"/>
                  <a:cs typeface="Calibri (MS) Bold"/>
                  <a:sym typeface="Calibri (MS) Bold"/>
                  <a:hlinkClick r:id="rId5" tooltip="https://www.eesc.europa.eu/sites/default/files/2024-12/qe-01-24-019-en-n.pdf"/>
                </a:rPr>
                <a:t>Obvezno posvetovanje s civilno družbo o potrebnih gospodarskih reformah</a:t>
              </a:r>
            </a:p>
            <a:p>
              <a:pPr algn="ctr">
                <a:lnSpc>
                  <a:spcPts val="2147"/>
                </a:lnSpc>
              </a:pPr>
              <a:endParaRPr lang="en-US" sz="16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210198" y="1158943"/>
              <a:ext cx="7311278" cy="1857417"/>
            </a:xfrm>
            <a:prstGeom prst="rect">
              <a:avLst/>
            </a:prstGeom>
          </p:spPr>
          <p:txBody>
            <a:bodyPr wrap="square" lIns="0" tIns="0" rIns="0" bIns="0" rtlCol="0" anchor="t">
              <a:spAutoFit/>
            </a:bodyPr>
            <a:lstStyle/>
            <a:p>
              <a:pPr algn="just">
                <a:lnSpc>
                  <a:spcPts val="1400"/>
                </a:lnSpc>
                <a:spcBef>
                  <a:spcPct val="0"/>
                </a:spcBef>
              </a:pPr>
              <a:r>
                <a:rPr lang="sl-SI" sz="1400">
                  <a:ea typeface="Calibri (MS)"/>
                  <a:cs typeface="Calibri (MS)"/>
                  <a:sym typeface="Calibri (MS)"/>
                </a:rPr>
                <a:t>Evropska komisija je leta 2023 predstavila predlog za reformo okvira ekonomskega upravljanja EU, da bi lahko reševali današnje gospodarske izzive. EESO je pripravil ključna priporočila, ki so pomembno vplivala na končni zakonodajni sveženj.</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237302" y="4054759"/>
            <a:ext cx="3780000" cy="1800000"/>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59152" y="730803"/>
              <a:ext cx="7338545" cy="2237367"/>
            </a:xfrm>
            <a:prstGeom prst="rect">
              <a:avLst/>
            </a:prstGeom>
          </p:spPr>
          <p:txBody>
            <a:bodyPr wrap="square" lIns="0" tIns="0" rIns="0" bIns="0" rtlCol="0" anchor="t">
              <a:spAutoFit/>
            </a:bodyPr>
            <a:lstStyle/>
            <a:p>
              <a:pPr algn="just">
                <a:lnSpc>
                  <a:spcPts val="1586"/>
                </a:lnSpc>
                <a:spcBef>
                  <a:spcPct val="0"/>
                </a:spcBef>
              </a:pPr>
              <a:r>
                <a:rPr lang="sl-SI" sz="1400" i="1">
                  <a:ea typeface="Calibri (MS)"/>
                  <a:cs typeface="Calibri (MS)"/>
                  <a:sym typeface="Calibri (MS)"/>
                </a:rPr>
                <a:t>Ad hoc</a:t>
              </a:r>
              <a:r>
                <a:rPr lang="sl-SI" sz="1400">
                  <a:ea typeface="Calibri (MS)"/>
                  <a:cs typeface="Calibri (MS)"/>
                  <a:sym typeface="Calibri (MS)"/>
                </a:rPr>
                <a:t> skupina EESO za Okvirno konvencijo Združenih narodov o spremembi podnebja (UNFCCC) je leta 2023 prispevala k </a:t>
              </a:r>
              <a:r>
                <a:rPr lang="sl-SI" sz="1400" u="sng">
                  <a:solidFill>
                    <a:srgbClr val="545454"/>
                  </a:solidFill>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delovnemu programu za pravični prehod</a:t>
              </a:r>
              <a:r>
                <a:rPr lang="sl-SI" sz="1400">
                  <a:ea typeface="Calibri (MS)"/>
                  <a:cs typeface="Calibri (MS)"/>
                  <a:sym typeface="Calibri (MS)"/>
                </a:rPr>
                <a:t>, tako da je neposredno vplivala na stališča držav članic EU in Komisije.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sl-SI" sz="1600" b="1">
                  <a:solidFill>
                    <a:srgbClr val="3C4C59"/>
                  </a:solidFill>
                  <a:ea typeface="Calibri (MS)"/>
                  <a:cs typeface="Calibri (MS)"/>
                  <a:sym typeface="Calibri (MS)"/>
                </a:rPr>
                <a:t> </a:t>
              </a:r>
              <a:r>
                <a:rPr lang="sl-SI" sz="1600" b="1" u="sng">
                  <a:solidFill>
                    <a:srgbClr val="3C4C59"/>
                  </a:solidFill>
                  <a:ea typeface="Calibri (MS) Bold"/>
                  <a:cs typeface="Calibri (MS) Bold"/>
                  <a:sym typeface="Calibri (MS) Bold"/>
                  <a:hlinkClick r:id="rId7" tooltip="https://www.eesc.europa.eu/sl/news-media/articles/leading-way-just-transition"/>
                </a:rPr>
                <a:t>Utiranje poti za pravični prehod</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1800000"/>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sl-SI" sz="1600" b="1">
                  <a:solidFill>
                    <a:srgbClr val="3C4C59"/>
                  </a:solidFill>
                  <a:ea typeface="Calibri (MS) Bold"/>
                  <a:cs typeface="Calibri (MS) Bold"/>
                  <a:sym typeface="Calibri (MS) Bold"/>
                  <a:hlinkClick r:id="rId8" tooltip="https://www.eesc.europa.eu/sites/default/files/2024-12/qe-01-24-017-en-n.pdf"/>
                </a:rPr>
                <a:t>Vključevanje stališč mladih </a:t>
              </a:r>
            </a:p>
            <a:p>
              <a:pPr algn="ctr">
                <a:lnSpc>
                  <a:spcPts val="2239"/>
                </a:lnSpc>
              </a:pPr>
              <a:r>
                <a:rPr lang="sl-SI" sz="1600" b="1">
                  <a:solidFill>
                    <a:srgbClr val="3C4C59"/>
                  </a:solidFill>
                  <a:ea typeface="Calibri (MS) Bold"/>
                  <a:cs typeface="Calibri (MS) Bold"/>
                  <a:sym typeface="Calibri (MS) Bold"/>
                  <a:hlinkClick r:id="rId8" tooltip="https://www.eesc.europa.eu/sites/default/files/2024-12/qe-01-24-017-en-n.pdf"/>
                </a:rPr>
                <a:t>v odločanje v EU</a:t>
              </a: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1461423"/>
            </a:xfrm>
            <a:prstGeom prst="rect">
              <a:avLst/>
            </a:prstGeom>
          </p:spPr>
          <p:txBody>
            <a:bodyPr wrap="square" lIns="0" tIns="0" rIns="0" bIns="0" rtlCol="0" anchor="t">
              <a:spAutoFit/>
            </a:bodyPr>
            <a:lstStyle/>
            <a:p>
              <a:pPr algn="just">
                <a:lnSpc>
                  <a:spcPts val="1586"/>
                </a:lnSpc>
                <a:spcBef>
                  <a:spcPct val="0"/>
                </a:spcBef>
              </a:pPr>
              <a:r>
                <a:rPr lang="sl-SI" sz="1400">
                  <a:ea typeface="Calibri (MS)"/>
                  <a:cs typeface="Calibri (MS)"/>
                  <a:sym typeface="Calibri (MS)"/>
                </a:rPr>
                <a:t>EESO je leta 2022 postal prva institucija EU, ki se je zavezala </a:t>
              </a:r>
              <a:r>
                <a:rPr lang="sl-SI" sz="1400" u="sng">
                  <a:solidFill>
                    <a:srgbClr val="545454"/>
                  </a:solidFill>
                  <a:ea typeface="Calibri (MS)"/>
                  <a:cs typeface="Calibri (MS)"/>
                  <a:sym typeface="Calibri (MS)"/>
                  <a:hlinkClick r:id="rId9" tooltip="https://www.eesc.europa.eu/sl/our-work/opinions-information-reports/opinions/eu-youth-test"/>
                </a:rPr>
                <a:t>oceni učinka EU z vidika mladih</a:t>
              </a:r>
              <a:r>
                <a:rPr lang="sl-SI" sz="1400">
                  <a:ea typeface="Calibri (MS)"/>
                  <a:cs typeface="Calibri (MS)"/>
                  <a:sym typeface="Calibri (MS)"/>
                </a:rPr>
                <a:t>, pionirskemu orodju za vključevanje mladih v oblikovanje politik.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3"/>
            <a:ext cx="3780000" cy="1800000"/>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sl-SI" sz="1600" b="1">
                  <a:solidFill>
                    <a:srgbClr val="3C4C59"/>
                  </a:solidFill>
                  <a:ea typeface="Calibri (MS) Bold"/>
                  <a:cs typeface="Calibri (MS) Bold"/>
                  <a:sym typeface="Calibri (MS) Bold"/>
                  <a:hlinkClick r:id="rId10" tooltip="https://www.eesc.europa.eu/sites/default/files/2024-12/qe-01-24-022-en-n.pdf"/>
                </a:rPr>
                <a:t>Prehranska politika na dnevnem redu EU</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sl-SI" sz="1400">
                  <a:ea typeface="Calibri (MS)"/>
                  <a:cs typeface="Calibri (MS)"/>
                  <a:sym typeface="Calibri (MS)"/>
                </a:rPr>
                <a:t>EESO je leta 2024 sprejel priporočila za skupno kmetijsko politiko po letu 2027 ter si prizadeval za bolj trajnostne prehranske možnosti, ki bi bile dostopne potrošnikom EU in cenovno ugodne za socialno ranljive skupine.</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80000" cy="1800000"/>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sl-SI" sz="2000" b="0">
                <a:solidFill>
                  <a:srgbClr val="000000"/>
                </a:solidFill>
              </a:rPr>
              <a:t>Močno se zavedamo vrednosti vseh</a:t>
            </a:r>
            <a:r>
              <a:rPr lang="sl-SI" sz="2000"/>
              <a:t> </a:t>
            </a:r>
            <a:r>
              <a:rPr lang="sl-SI" sz="2000" b="1">
                <a:solidFill>
                  <a:srgbClr val="1F5FA0"/>
                </a:solidFill>
              </a:rPr>
              <a:t>24 </a:t>
            </a:r>
            <a:r>
              <a:rPr lang="sl-SI" sz="2000" b="1" i="0" u="none" strike="noStrike">
                <a:solidFill>
                  <a:srgbClr val="1F5FA0"/>
                </a:solidFill>
                <a:effectLst/>
              </a:rPr>
              <a:t>uradnih jezikov EU</a:t>
            </a:r>
            <a:r>
              <a:rPr lang="sl-SI" sz="2000"/>
              <a:t> </a:t>
            </a:r>
            <a:r>
              <a:rPr lang="sl-SI" sz="2000" b="0" i="0" u="none" strike="noStrike">
                <a:solidFill>
                  <a:srgbClr val="000000"/>
                </a:solidFill>
                <a:effectLst/>
              </a:rPr>
              <a:t>in dejavno podpiramo njihovo uporabo. </a:t>
            </a:r>
          </a:p>
          <a:p>
            <a:pPr algn="ctr">
              <a:spcBef>
                <a:spcPts val="1200"/>
              </a:spcBef>
              <a:defRPr/>
            </a:pPr>
            <a:r>
              <a:rPr lang="sl-SI" sz="2000" b="0" i="0" u="none" strike="noStrike">
                <a:solidFill>
                  <a:srgbClr val="000000"/>
                </a:solidFill>
                <a:effectLst/>
              </a:rPr>
              <a:t>Zato imajo naši člani pravico,</a:t>
            </a:r>
            <a:r>
              <a:rPr lang="sl-SI" sz="2000">
                <a:solidFill>
                  <a:srgbClr val="000000"/>
                </a:solidFill>
              </a:rPr>
              <a:t> da se pri svojem delu izražajo v lastnem jeziku, tako ustno kot pisno</a:t>
            </a:r>
            <a:r>
              <a:rPr lang="sl-SI" sz="2000" b="0" i="0" u="none" strike="noStrike">
                <a:solidFill>
                  <a:srgbClr val="000000"/>
                </a:solidFill>
                <a:effectLst/>
              </a:rPr>
              <a:t>.</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sl-SI" sz="2000" b="0" i="0" u="none" strike="noStrike">
                <a:solidFill>
                  <a:srgbClr val="000000"/>
                </a:solidFill>
                <a:effectLst/>
              </a:rPr>
              <a:t>Geslo EU</a:t>
            </a:r>
            <a:r>
              <a:rPr lang="sl-SI" sz="2000" u="none" strike="noStrike">
                <a:effectLst/>
              </a:rPr>
              <a:t> </a:t>
            </a:r>
            <a:r>
              <a:rPr lang="sl-SI" sz="2000" b="1" i="1" u="none" strike="noStrike">
                <a:solidFill>
                  <a:srgbClr val="1F5FA0"/>
                </a:solidFill>
                <a:effectLst/>
              </a:rPr>
              <a:t>Združena v raznolikosti</a:t>
            </a:r>
            <a:r>
              <a:rPr lang="sl-SI" sz="2000" b="0" i="0" u="none" strike="noStrike">
                <a:solidFill>
                  <a:srgbClr val="1F5FA0"/>
                </a:solidFill>
                <a:effectLst/>
              </a:rPr>
              <a:t> </a:t>
            </a:r>
            <a:r>
              <a:rPr lang="sl-SI" sz="2000" b="0" i="0" u="none" strike="noStrike">
                <a:solidFill>
                  <a:srgbClr val="000000"/>
                </a:solidFill>
                <a:effectLst/>
              </a:rPr>
              <a:t>se v EESO uresničuje z večjezičnostjo.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sl-SI" sz="2000" b="0" i="0" u="none" strike="noStrike">
                <a:solidFill>
                  <a:srgbClr val="000000"/>
                </a:solidFill>
                <a:effectLst/>
              </a:rPr>
              <a:t>Vsa mnenja EESO, uradni dokumenti in večina digitalnih vsebin so </a:t>
            </a:r>
            <a:r>
              <a:rPr lang="sl-SI" sz="2000" b="1" i="0" u="none" strike="noStrike">
                <a:solidFill>
                  <a:srgbClr val="1F5FA0"/>
                </a:solidFill>
                <a:effectLst/>
              </a:rPr>
              <a:t>na voljo v vseh</a:t>
            </a:r>
            <a:r>
              <a:rPr lang="sl-SI" sz="2000">
                <a:solidFill>
                  <a:srgbClr val="1F5FA0"/>
                </a:solidFill>
              </a:rPr>
              <a:t> </a:t>
            </a:r>
            <a:r>
              <a:rPr lang="sl-SI" sz="2000" b="1" i="0" u="none" strike="noStrike">
                <a:solidFill>
                  <a:srgbClr val="1F5FA0"/>
                </a:solidFill>
                <a:effectLst/>
              </a:rPr>
              <a:t>jezikih</a:t>
            </a:r>
            <a:r>
              <a:rPr lang="sl-SI" sz="2000" b="0" i="0" u="none" strike="noStrike">
                <a:solidFill>
                  <a:srgbClr val="000000"/>
                </a:solidFill>
                <a:effectLst/>
              </a:rPr>
              <a:t> po zaslugi </a:t>
            </a:r>
            <a:r>
              <a:rPr lang="sl-SI" sz="2000">
                <a:solidFill>
                  <a:srgbClr val="000000"/>
                </a:solidFill>
              </a:rPr>
              <a:t>predanega dela naše Direkcije</a:t>
            </a:r>
            <a:r>
              <a:rPr lang="sl-SI" sz="2000" b="0" i="0" u="none" strike="noStrike">
                <a:solidFill>
                  <a:srgbClr val="000000"/>
                </a:solidFill>
                <a:effectLst/>
              </a:rPr>
              <a:t> za prevajanje.</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sl-SI" sz="4000" b="1">
                <a:solidFill>
                  <a:schemeClr val="bg1"/>
                </a:solidFill>
                <a:latin typeface="Calibri" panose="020F0502020204030204" pitchFamily="34" charset="0"/>
              </a:rPr>
              <a:t>VEČJEZIČNOST V ODBORU</a:t>
            </a:r>
          </a:p>
          <a:p>
            <a:pPr algn="ctr"/>
            <a:r>
              <a:rPr lang="sl-SI"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sl-SI" sz="2000" b="1"/>
              <a:t>Za obrazec za oceno skenirajte kodo QR</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396371" cy="707886"/>
          </a:xfrm>
          <a:prstGeom prst="rect">
            <a:avLst/>
          </a:prstGeom>
          <a:noFill/>
        </p:spPr>
        <p:txBody>
          <a:bodyPr wrap="square" rtlCol="0">
            <a:spAutoFit/>
          </a:bodyPr>
          <a:lstStyle/>
          <a:p>
            <a:pPr algn="ctr"/>
            <a:r>
              <a:rPr lang="sl-SI" sz="2000"/>
              <a:t>Želite stopiti v stik z nami? Pišite nam na e-naslov: </a:t>
            </a:r>
            <a:r>
              <a:rPr lang="sl-SI" sz="2000" b="1">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615197" y="3893183"/>
            <a:ext cx="3946078" cy="400110"/>
          </a:xfrm>
          <a:prstGeom prst="rect">
            <a:avLst/>
          </a:prstGeom>
          <a:noFill/>
        </p:spPr>
        <p:txBody>
          <a:bodyPr wrap="square" rtlCol="0">
            <a:spAutoFit/>
          </a:bodyPr>
          <a:lstStyle/>
          <a:p>
            <a:pPr algn="just"/>
            <a:r>
              <a:rPr lang="sl-SI" sz="2000" b="1" dirty="0"/>
              <a:t>Za več informacij nam sledite na:</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sl-SI" sz="4000" b="1">
                <a:solidFill>
                  <a:schemeClr val="bg1"/>
                </a:solidFill>
                <a:latin typeface="+mn-lt"/>
              </a:rPr>
              <a:t>ALI IMATE KAKŠNA VPRAŠANJA?</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3600" b="1">
                <a:solidFill>
                  <a:srgbClr val="0060A0"/>
                </a:solidFill>
                <a:latin typeface="+mn-lt"/>
              </a:rPr>
              <a:t>Ostanimo v stiku!</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38547"/>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24457"/>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452486"/>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39211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78785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02136"/>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3" y="4465432"/>
            <a:ext cx="3031238" cy="323165"/>
          </a:xfrm>
          <a:prstGeom prst="rect">
            <a:avLst/>
          </a:prstGeom>
          <a:noFill/>
        </p:spPr>
        <p:txBody>
          <a:bodyPr wrap="square" rtlCol="0">
            <a:spAutoFit/>
          </a:bodyPr>
          <a:lstStyle/>
          <a:p>
            <a:r>
              <a:rPr lang="sl-SI" sz="1500" i="0" dirty="0">
                <a:effectLst/>
                <a:hlinkClick r:id="rId17"/>
              </a:rPr>
              <a:t>Evropski ekonomsko-socialni odbor</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1501201" cy="323165"/>
          </a:xfrm>
          <a:prstGeom prst="rect">
            <a:avLst/>
          </a:prstGeom>
          <a:noFill/>
        </p:spPr>
        <p:txBody>
          <a:bodyPr wrap="square" rtlCol="0">
            <a:spAutoFit/>
          </a:bodyPr>
          <a:lstStyle/>
          <a:p>
            <a:r>
              <a:rPr lang="sl-SI" sz="1500" i="0" dirty="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74425"/>
            <a:ext cx="1607527" cy="323165"/>
          </a:xfrm>
          <a:prstGeom prst="rect">
            <a:avLst/>
          </a:prstGeom>
          <a:noFill/>
        </p:spPr>
        <p:txBody>
          <a:bodyPr wrap="square" rtlCol="0">
            <a:spAutoFit/>
          </a:bodyPr>
          <a:lstStyle/>
          <a:p>
            <a:r>
              <a:rPr lang="sl-SI" sz="1500" i="0" dirty="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89484"/>
            <a:ext cx="3511069" cy="323165"/>
          </a:xfrm>
          <a:prstGeom prst="rect">
            <a:avLst/>
          </a:prstGeom>
          <a:noFill/>
        </p:spPr>
        <p:txBody>
          <a:bodyPr wrap="square" rtlCol="0">
            <a:spAutoFit/>
          </a:bodyPr>
          <a:lstStyle/>
          <a:p>
            <a:r>
              <a:rPr lang="sl-SI" sz="1500" i="0" dirty="0">
                <a:effectLst/>
                <a:hlinkClick r:id="rId20"/>
              </a:rPr>
              <a:t>EESO – Evropski ekonomsko-socialni odbor</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6" y="6082181"/>
            <a:ext cx="1057580" cy="323165"/>
          </a:xfrm>
          <a:prstGeom prst="rect">
            <a:avLst/>
          </a:prstGeom>
          <a:noFill/>
        </p:spPr>
        <p:txBody>
          <a:bodyPr wrap="square" rtlCol="0">
            <a:spAutoFit/>
          </a:bodyPr>
          <a:lstStyle/>
          <a:p>
            <a:r>
              <a:rPr lang="sl-SI" sz="1500" i="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92386"/>
            <a:ext cx="2062515" cy="323165"/>
          </a:xfrm>
          <a:prstGeom prst="rect">
            <a:avLst/>
          </a:prstGeom>
          <a:noFill/>
        </p:spPr>
        <p:txBody>
          <a:bodyPr wrap="square" rtlCol="0">
            <a:spAutoFit/>
          </a:bodyPr>
          <a:lstStyle/>
          <a:p>
            <a:r>
              <a:rPr lang="sl-SI" sz="1500" i="0" dirty="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443620" y="1482894"/>
            <a:ext cx="1937627" cy="3179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896291" y="2355620"/>
            <a:ext cx="1114893" cy="1421135"/>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sl-SI" sz="3600" b="1">
                <a:solidFill>
                  <a:schemeClr val="bg1"/>
                </a:solidFill>
                <a:ea typeface="Calibri" panose="020F0502020204030204" pitchFamily="34" charset="0"/>
                <a:cs typeface="Calibri" panose="020F0502020204030204" pitchFamily="34" charset="0"/>
                <a:sym typeface="Open Sans Bold"/>
              </a:rPr>
              <a:t>DODATEK: </a:t>
            </a:r>
          </a:p>
          <a:p>
            <a:pPr algn="ctr">
              <a:lnSpc>
                <a:spcPts val="3125"/>
              </a:lnSpc>
            </a:pPr>
            <a:r>
              <a:rPr lang="sl-SI" sz="3600" b="1">
                <a:solidFill>
                  <a:schemeClr val="bg1"/>
                </a:solidFill>
                <a:ea typeface="Calibri" panose="020F0502020204030204" pitchFamily="34" charset="0"/>
                <a:cs typeface="Calibri" panose="020F0502020204030204" pitchFamily="34" charset="0"/>
                <a:sym typeface="Open Sans Bold"/>
              </a:rPr>
              <a:t>VEČ INFORMACIJ</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589199" y="429118"/>
            <a:ext cx="2135175" cy="565026"/>
          </a:xfrm>
          <a:prstGeom prst="rect">
            <a:avLst/>
          </a:prstGeom>
        </p:spPr>
        <p:txBody>
          <a:bodyPr wrap="square" lIns="0" tIns="0" rIns="0" bIns="0" rtlCol="0" anchor="t">
            <a:spAutoFit/>
          </a:bodyPr>
          <a:lstStyle/>
          <a:p>
            <a:pPr>
              <a:lnSpc>
                <a:spcPts val="2427"/>
              </a:lnSpc>
            </a:pPr>
            <a:r>
              <a:rPr lang="sl-SI" sz="2400" b="1" u="sng">
                <a:solidFill>
                  <a:srgbClr val="2C4390"/>
                </a:solidFill>
                <a:ea typeface="Open Sans Bold"/>
                <a:cs typeface="Open Sans Bold"/>
                <a:sym typeface="Open Sans Bold"/>
                <a:hlinkClick r:id="rId2" tooltip="https://memberspage.eesc.europa.eu/members"/>
              </a:rPr>
              <a:t>Strani</a:t>
            </a:r>
            <a:r>
              <a:rPr lang="sl-SI" sz="2200" b="1" u="sng">
                <a:solidFill>
                  <a:srgbClr val="2C4390"/>
                </a:solidFill>
                <a:ea typeface="Open Sans Bold"/>
                <a:cs typeface="Open Sans Bold"/>
                <a:sym typeface="Open Sans Bold"/>
                <a:hlinkClick r:id="rId2" tooltip="https://memberspage.eesc.europa.eu/members"/>
              </a:rPr>
              <a:t> </a:t>
            </a:r>
            <a:r>
              <a:rPr lang="sl-SI" sz="2400" b="1" u="sng">
                <a:solidFill>
                  <a:srgbClr val="2C4390"/>
                </a:solidFill>
                <a:ea typeface="Open Sans Bold"/>
                <a:cs typeface="Open Sans Bold"/>
                <a:sym typeface="Open Sans Bold"/>
                <a:hlinkClick r:id="rId2" tooltip="https://memberspage.eesc.europa.eu/members"/>
              </a:rPr>
              <a:t>članov</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8129807" y="437677"/>
            <a:ext cx="2933693" cy="571760"/>
          </a:xfrm>
          <a:prstGeom prst="rect">
            <a:avLst/>
          </a:prstGeom>
        </p:spPr>
        <p:txBody>
          <a:bodyPr wrap="square" lIns="0" tIns="0" rIns="0" bIns="0" rtlCol="0" anchor="t">
            <a:spAutoFit/>
          </a:bodyPr>
          <a:lstStyle/>
          <a:p>
            <a:pPr algn="r">
              <a:lnSpc>
                <a:spcPts val="2427"/>
              </a:lnSpc>
            </a:pPr>
            <a:r>
              <a:rPr lang="sl-SI" sz="2400" b="1" u="sng">
                <a:solidFill>
                  <a:srgbClr val="2C4390"/>
                </a:solidFill>
                <a:ea typeface="Open Sans Bold"/>
                <a:cs typeface="Open Sans Bold"/>
                <a:sym typeface="Open Sans Bold"/>
                <a:hlinkClick r:id="rId3" tooltip="https://www.eesc.europa.eu/sl/our-work/opinions-information-reports/follow-opinions"/>
              </a:rPr>
              <a:t>Spremljanje mnenj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413347" y="5465763"/>
            <a:ext cx="3260245" cy="312073"/>
          </a:xfrm>
          <a:prstGeom prst="rect">
            <a:avLst/>
          </a:prstGeom>
        </p:spPr>
        <p:txBody>
          <a:bodyPr wrap="square" lIns="0" tIns="0" rIns="0" bIns="0" rtlCol="0" anchor="t">
            <a:spAutoFit/>
          </a:bodyPr>
          <a:lstStyle/>
          <a:p>
            <a:pPr algn="r">
              <a:lnSpc>
                <a:spcPts val="2427"/>
              </a:lnSpc>
            </a:pPr>
            <a:r>
              <a:rPr lang="sl-SI" sz="2400" b="1" u="sng">
                <a:solidFill>
                  <a:srgbClr val="2C4390"/>
                </a:solidFill>
                <a:ea typeface="Open Sans Bold"/>
                <a:cs typeface="Open Sans Bold"/>
                <a:sym typeface="Open Sans Bold"/>
                <a:hlinkClick r:id="rId4" tooltip="https://what-europe-does-for-me.europarl.europa.eu/sl/home"/>
              </a:rPr>
              <a:t>Kaj Evropa počne zame</a:t>
            </a:r>
          </a:p>
        </p:txBody>
      </p:sp>
      <p:sp>
        <p:nvSpPr>
          <p:cNvPr id="36" name="TextBox 36"/>
          <p:cNvSpPr txBox="1"/>
          <p:nvPr/>
        </p:nvSpPr>
        <p:spPr>
          <a:xfrm>
            <a:off x="1463433" y="795261"/>
            <a:ext cx="2121391" cy="738664"/>
          </a:xfrm>
          <a:prstGeom prst="rect">
            <a:avLst/>
          </a:prstGeom>
        </p:spPr>
        <p:txBody>
          <a:bodyPr lIns="0" tIns="0" rIns="0" bIns="0" rtlCol="0" anchor="t">
            <a:spAutoFit/>
          </a:bodyPr>
          <a:lstStyle/>
          <a:p>
            <a:pPr marR="0" lvl="0" algn="ctr" defTabSz="914400" rtl="0" eaLnBrk="1" fontAlgn="auto" latinLnBrk="0" hangingPunct="1">
              <a:spcBef>
                <a:spcPts val="0"/>
              </a:spcBef>
              <a:spcAft>
                <a:spcPts val="0"/>
              </a:spcAft>
              <a:buClrTx/>
              <a:buSzTx/>
              <a:tabLst/>
              <a:defRPr/>
            </a:pPr>
            <a:r>
              <a:rPr kumimoji="0" lang="sl-SI" sz="1600" b="0" i="0" u="none" strike="noStrike" cap="none" normalizeH="0" baseline="0" noProof="0">
                <a:ln>
                  <a:noFill/>
                </a:ln>
                <a:solidFill>
                  <a:schemeClr val="bg2">
                    <a:lumMod val="25000"/>
                  </a:schemeClr>
                </a:solidFill>
                <a:effectLst/>
                <a:uLnTx/>
                <a:uFillTx/>
                <a:ea typeface="+mn-ea"/>
                <a:cs typeface="+mn-cs"/>
              </a:rPr>
              <a:t>Seznam vseh sedanjih</a:t>
            </a:r>
            <a:r>
              <a:rPr lang="sl-SI" sz="1600">
                <a:solidFill>
                  <a:schemeClr val="bg2">
                    <a:lumMod val="25000"/>
                  </a:schemeClr>
                </a:solidFill>
              </a:rPr>
              <a:t> članov EESO </a:t>
            </a:r>
            <a:r>
              <a:rPr kumimoji="0" lang="sl-SI" sz="1600" b="0" i="0" u="none" strike="noStrike" cap="none" normalizeH="0" baseline="0" noProof="0">
                <a:ln>
                  <a:noFill/>
                </a:ln>
                <a:solidFill>
                  <a:schemeClr val="bg2">
                    <a:lumMod val="25000"/>
                  </a:schemeClr>
                </a:solidFill>
                <a:effectLst/>
                <a:uLnTx/>
                <a:uFillTx/>
                <a:ea typeface="+mn-ea"/>
                <a:cs typeface="+mn-cs"/>
              </a:rPr>
              <a:t>in delegatov CCMI</a:t>
            </a:r>
          </a:p>
        </p:txBody>
      </p:sp>
      <p:sp>
        <p:nvSpPr>
          <p:cNvPr id="37" name="TextBox 37"/>
          <p:cNvSpPr txBox="1"/>
          <p:nvPr/>
        </p:nvSpPr>
        <p:spPr>
          <a:xfrm>
            <a:off x="8622164" y="838782"/>
            <a:ext cx="1980637" cy="487313"/>
          </a:xfrm>
          <a:prstGeom prst="rect">
            <a:avLst/>
          </a:prstGeom>
        </p:spPr>
        <p:txBody>
          <a:bodyPr lIns="0" tIns="0" rIns="0" bIns="0" rtlCol="0" anchor="t">
            <a:spAutoFit/>
          </a:bodyPr>
          <a:lstStyle/>
          <a:p>
            <a:pPr algn="ctr">
              <a:lnSpc>
                <a:spcPts val="1867"/>
              </a:lnSpc>
            </a:pPr>
            <a:r>
              <a:rPr lang="sl-SI" sz="1600">
                <a:solidFill>
                  <a:srgbClr val="4F4F59"/>
                </a:solidFill>
                <a:ea typeface="Calibri (MS)"/>
                <a:cs typeface="Calibri (MS)"/>
                <a:sym typeface="Calibri (MS)"/>
              </a:rPr>
              <a:t>Ukrepi, sprejeti v zvezi z mnenji EESO </a:t>
            </a:r>
          </a:p>
        </p:txBody>
      </p:sp>
      <p:sp>
        <p:nvSpPr>
          <p:cNvPr id="38" name="TextBox 38"/>
          <p:cNvSpPr txBox="1"/>
          <p:nvPr/>
        </p:nvSpPr>
        <p:spPr>
          <a:xfrm>
            <a:off x="5318864" y="5884374"/>
            <a:ext cx="2572069" cy="487313"/>
          </a:xfrm>
          <a:prstGeom prst="rect">
            <a:avLst/>
          </a:prstGeom>
        </p:spPr>
        <p:txBody>
          <a:bodyPr wrap="square" lIns="0" tIns="0" rIns="0" bIns="0" rtlCol="0" anchor="t">
            <a:spAutoFit/>
          </a:bodyPr>
          <a:lstStyle/>
          <a:p>
            <a:pPr algn="ctr">
              <a:lnSpc>
                <a:spcPts val="1867"/>
              </a:lnSpc>
            </a:pPr>
            <a:r>
              <a:rPr lang="sl-SI" sz="1600">
                <a:solidFill>
                  <a:srgbClr val="4F4F59"/>
                </a:solidFill>
                <a:ea typeface="Calibri (MS)"/>
                <a:cs typeface="Calibri (MS)"/>
                <a:sym typeface="Calibri (MS)"/>
              </a:rPr>
              <a:t>Vpliv ukrepov EU na vsakdanje življenje Evropejcev</a:t>
            </a:r>
          </a:p>
        </p:txBody>
      </p:sp>
      <p:sp>
        <p:nvSpPr>
          <p:cNvPr id="43" name="TextBox 43"/>
          <p:cNvSpPr txBox="1"/>
          <p:nvPr/>
        </p:nvSpPr>
        <p:spPr>
          <a:xfrm>
            <a:off x="1167736" y="2119904"/>
            <a:ext cx="1843153" cy="571760"/>
          </a:xfrm>
          <a:prstGeom prst="rect">
            <a:avLst/>
          </a:prstGeom>
        </p:spPr>
        <p:txBody>
          <a:bodyPr wrap="square" lIns="0" tIns="0" rIns="0" bIns="0" rtlCol="0" anchor="t">
            <a:spAutoFit/>
          </a:bodyPr>
          <a:lstStyle/>
          <a:p>
            <a:pPr>
              <a:lnSpc>
                <a:spcPts val="2427"/>
              </a:lnSpc>
            </a:pPr>
            <a:r>
              <a:rPr lang="sl-SI" sz="2400" b="1" u="sng">
                <a:solidFill>
                  <a:srgbClr val="2C4390"/>
                </a:solidFill>
                <a:ea typeface="Open Sans Bold"/>
                <a:cs typeface="Open Sans Bold"/>
                <a:sym typeface="Open Sans Bold"/>
                <a:hlinkClick r:id="rId5" tooltip="https://www.eesc.europa.eu/sl/our-work/opinions-information-reports/in-the-spotlight"/>
              </a:rPr>
              <a:t>Mnenja EESO</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3" y="2453791"/>
            <a:ext cx="1980637" cy="487313"/>
          </a:xfrm>
          <a:prstGeom prst="rect">
            <a:avLst/>
          </a:prstGeom>
        </p:spPr>
        <p:txBody>
          <a:bodyPr lIns="0" tIns="0" rIns="0" bIns="0" rtlCol="0" anchor="t">
            <a:spAutoFit/>
          </a:bodyPr>
          <a:lstStyle/>
          <a:p>
            <a:pPr algn="ctr">
              <a:lnSpc>
                <a:spcPts val="1867"/>
              </a:lnSpc>
            </a:pPr>
            <a:r>
              <a:rPr lang="sl-SI" sz="1600">
                <a:solidFill>
                  <a:srgbClr val="4F4F59"/>
                </a:solidFill>
                <a:ea typeface="Calibri (MS)"/>
                <a:cs typeface="Calibri (MS)"/>
                <a:sym typeface="Calibri (MS)"/>
              </a:rPr>
              <a:t>Mnenja, ki so trenutno v središču pozornosti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sl-SI" sz="2400" b="1" u="sng">
                <a:solidFill>
                  <a:srgbClr val="2C4390"/>
                </a:solidFill>
                <a:ea typeface="Open Sans Bold"/>
                <a:cs typeface="Open Sans Bold"/>
                <a:sym typeface="Open Sans Bold"/>
                <a:hlinkClick r:id="rId6" tooltip="https://www.eesc.europa.eu/ceslink/en"/>
              </a:rPr>
              <a:t>CESlink</a:t>
            </a:r>
            <a:r>
              <a:rPr lang="sl-SI" sz="2400" u="sng">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sl-SI" sz="2400" b="1" u="sng">
                <a:solidFill>
                  <a:srgbClr val="2C4390"/>
                </a:solidFill>
                <a:ea typeface="Open Sans Bold"/>
                <a:cs typeface="Open Sans Bold"/>
                <a:sym typeface="Open Sans Bold"/>
                <a:hlinkClick r:id="rId7" tooltip="https://www.eesc.europa.eu/sl/news-media/videos/lifecycle-opinion"/>
              </a:rPr>
              <a:t>Življenjski cikel mnenja</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sl-SI" sz="1600">
                <a:solidFill>
                  <a:srgbClr val="4F4F59"/>
                </a:solidFill>
                <a:ea typeface="Calibri (MS)"/>
                <a:cs typeface="Calibri (MS)"/>
                <a:sym typeface="Calibri (MS)"/>
              </a:rPr>
              <a:t>Kako poteka priprava mnenj EESO (videoposnetek)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sl-SI" sz="1600">
                <a:solidFill>
                  <a:srgbClr val="4F4F59"/>
                </a:solidFill>
                <a:ea typeface="Calibri (MS)"/>
                <a:cs typeface="Calibri (MS)"/>
                <a:sym typeface="Calibri (MS)"/>
              </a:rPr>
              <a:t>Spletna skupnost nacionalnih ekonomsko-socialnih svetov</a:t>
            </a:r>
          </a:p>
        </p:txBody>
      </p:sp>
      <p:sp>
        <p:nvSpPr>
          <p:cNvPr id="53" name="TextBox 53"/>
          <p:cNvSpPr txBox="1"/>
          <p:nvPr/>
        </p:nvSpPr>
        <p:spPr>
          <a:xfrm>
            <a:off x="1138621" y="3776380"/>
            <a:ext cx="1881883" cy="571760"/>
          </a:xfrm>
          <a:prstGeom prst="rect">
            <a:avLst/>
          </a:prstGeom>
        </p:spPr>
        <p:txBody>
          <a:bodyPr wrap="square" lIns="0" tIns="0" rIns="0" bIns="0" rtlCol="0" anchor="t">
            <a:spAutoFit/>
          </a:bodyPr>
          <a:lstStyle/>
          <a:p>
            <a:pPr>
              <a:lnSpc>
                <a:spcPts val="2427"/>
              </a:lnSpc>
            </a:pPr>
            <a:r>
              <a:rPr lang="sl-SI" sz="2400" b="1" u="sng">
                <a:solidFill>
                  <a:srgbClr val="2C4390"/>
                </a:solidFill>
                <a:ea typeface="Open Sans Bold"/>
                <a:cs typeface="Open Sans Bold"/>
                <a:sym typeface="Open Sans Bold"/>
                <a:hlinkClick r:id="rId8" tooltip="https://www.eesc.europa.eu/sl/work-with-us/traineeships"/>
              </a:rPr>
              <a:t> Delajte z nami</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196793" y="2234761"/>
            <a:ext cx="2613741" cy="571760"/>
          </a:xfrm>
          <a:prstGeom prst="rect">
            <a:avLst/>
          </a:prstGeom>
        </p:spPr>
        <p:txBody>
          <a:bodyPr wrap="square" lIns="0" tIns="0" rIns="0" bIns="0" rtlCol="0" anchor="t">
            <a:spAutoFit/>
          </a:bodyPr>
          <a:lstStyle/>
          <a:p>
            <a:pPr algn="ctr">
              <a:lnSpc>
                <a:spcPts val="2427"/>
              </a:lnSpc>
            </a:pPr>
            <a:r>
              <a:rPr lang="sl-SI" sz="2400" b="1" u="sng" dirty="0">
                <a:solidFill>
                  <a:srgbClr val="2C4390"/>
                </a:solidFill>
                <a:ea typeface="Open Sans Bold"/>
                <a:cs typeface="Open Sans Bold"/>
                <a:sym typeface="Open Sans Bold"/>
                <a:hlinkClick r:id="rId9" tooltip="https://www.eesc.europa.eu/sl/agenda/plenary-sessions"/>
              </a:rPr>
              <a:t>Plenarna zasedanja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sl-SI" sz="1600">
                <a:solidFill>
                  <a:srgbClr val="4F4F59"/>
                </a:solidFill>
                <a:ea typeface="Calibri (MS)"/>
                <a:cs typeface="Calibri (MS)"/>
                <a:sym typeface="Calibri (MS)"/>
              </a:rPr>
              <a:t>EESO dvakrat letno ponuja petmesečno plačano </a:t>
            </a:r>
            <a:r>
              <a:rPr lang="sl-SI" sz="1600" b="1">
                <a:solidFill>
                  <a:srgbClr val="4F4F59"/>
                </a:solidFill>
                <a:ea typeface="Calibri (MS)"/>
                <a:cs typeface="Calibri (MS)"/>
                <a:sym typeface="Calibri (MS)"/>
              </a:rPr>
              <a:t>pripravništvo</a:t>
            </a:r>
            <a:r>
              <a:rPr lang="sl-SI" sz="1600">
                <a:solidFill>
                  <a:srgbClr val="4F4F59"/>
                </a:solidFill>
                <a:ea typeface="Calibri (MS)"/>
                <a:cs typeface="Calibri (MS)"/>
                <a:sym typeface="Calibri (MS)"/>
              </a:rPr>
              <a:t> na različnih področjih. </a:t>
            </a:r>
          </a:p>
        </p:txBody>
      </p:sp>
      <p:sp>
        <p:nvSpPr>
          <p:cNvPr id="56" name="TextBox 56"/>
          <p:cNvSpPr txBox="1"/>
          <p:nvPr/>
        </p:nvSpPr>
        <p:spPr>
          <a:xfrm>
            <a:off x="9596654" y="2556117"/>
            <a:ext cx="1980637" cy="487313"/>
          </a:xfrm>
          <a:prstGeom prst="rect">
            <a:avLst/>
          </a:prstGeom>
        </p:spPr>
        <p:txBody>
          <a:bodyPr lIns="0" tIns="0" rIns="0" bIns="0" rtlCol="0" anchor="t">
            <a:spAutoFit/>
          </a:bodyPr>
          <a:lstStyle/>
          <a:p>
            <a:pPr algn="ctr">
              <a:lnSpc>
                <a:spcPts val="1867"/>
              </a:lnSpc>
            </a:pPr>
            <a:r>
              <a:rPr lang="sl-SI" sz="1600">
                <a:solidFill>
                  <a:srgbClr val="4F4F59"/>
                </a:solidFill>
                <a:ea typeface="Calibri (MS)"/>
                <a:cs typeface="Calibri (MS)"/>
                <a:sym typeface="Calibri (MS)"/>
              </a:rPr>
              <a:t>Kako lahko spremljate plenarno zasedanje EESO</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58300" y="3096181"/>
            <a:ext cx="2560637" cy="16498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78504"/>
            <a:ext cx="4420211" cy="36500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550854" y="3734784"/>
            <a:ext cx="5196254" cy="1312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62346" y="5046784"/>
            <a:ext cx="5196254" cy="1631216"/>
          </a:xfrm>
          <a:prstGeom prst="rect">
            <a:avLst/>
          </a:prstGeom>
          <a:noFill/>
        </p:spPr>
        <p:txBody>
          <a:bodyPr wrap="square" rtlCol="0">
            <a:spAutoFit/>
          </a:bodyPr>
          <a:lstStyle/>
          <a:p>
            <a:pPr algn="just"/>
            <a:r>
              <a:rPr lang="sl-SI" sz="2000" dirty="0"/>
              <a:t>EESO ima v mandatu 2025–2030 </a:t>
            </a:r>
            <a:r>
              <a:rPr lang="sl-SI" sz="2000" b="1" dirty="0">
                <a:solidFill>
                  <a:srgbClr val="0CAFAD"/>
                </a:solidFill>
              </a:rPr>
              <a:t>največ članic</a:t>
            </a:r>
            <a:r>
              <a:rPr lang="sl-SI" sz="2000" dirty="0"/>
              <a:t>, odkar se vodi statistika o članstvu (od 2010). </a:t>
            </a:r>
          </a:p>
          <a:p>
            <a:pPr algn="just"/>
            <a:endParaRPr lang="en-US" sz="2000" dirty="0"/>
          </a:p>
          <a:p>
            <a:pPr algn="just"/>
            <a:r>
              <a:rPr lang="sl-SI" sz="2000" dirty="0"/>
              <a:t>Delež žensk v Odboru je vse večji: </a:t>
            </a:r>
            <a:r>
              <a:rPr lang="sl-SI" sz="2000" b="1" dirty="0">
                <a:solidFill>
                  <a:srgbClr val="0CAFAD"/>
                </a:solidFill>
              </a:rPr>
              <a:t>39 %</a:t>
            </a:r>
            <a:r>
              <a:rPr lang="sl-SI" sz="2000" dirty="0"/>
              <a:t> v primerjavi s 33 % leta 2020 in 28 % leta 2015!</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554545"/>
          </a:xfrm>
          <a:prstGeom prst="rect">
            <a:avLst/>
          </a:prstGeom>
          <a:noFill/>
        </p:spPr>
        <p:txBody>
          <a:bodyPr wrap="square" rtlCol="0">
            <a:spAutoFit/>
          </a:bodyPr>
          <a:lstStyle/>
          <a:p>
            <a:pPr algn="just"/>
            <a:r>
              <a:rPr lang="sl-SI" sz="2000"/>
              <a:t>Tako kot v drugih evropskih institucijah je </a:t>
            </a:r>
            <a:r>
              <a:rPr lang="sl-SI" sz="2000" b="1">
                <a:solidFill>
                  <a:srgbClr val="0CAFAD"/>
                </a:solidFill>
              </a:rPr>
              <a:t>geografska zastopanost</a:t>
            </a:r>
            <a:r>
              <a:rPr lang="sl-SI" sz="2000"/>
              <a:t> v EESO </a:t>
            </a:r>
            <a:r>
              <a:rPr lang="sl-SI" sz="2000" b="1">
                <a:solidFill>
                  <a:srgbClr val="0CAFAD"/>
                </a:solidFill>
              </a:rPr>
              <a:t>sorazmerna</a:t>
            </a:r>
            <a:r>
              <a:rPr lang="sl-SI" sz="2000"/>
              <a:t>, kar pomeni, da države z več prebivalci zastopa večje število članov. </a:t>
            </a:r>
          </a:p>
          <a:p>
            <a:pPr algn="just"/>
            <a:endParaRPr lang="en-US" sz="2000" dirty="0"/>
          </a:p>
          <a:p>
            <a:pPr algn="just"/>
            <a:r>
              <a:rPr lang="sl-SI" sz="2000"/>
              <a:t>Tako imajo največ članov </a:t>
            </a:r>
            <a:r>
              <a:rPr lang="sl-SI" sz="2000" b="1">
                <a:solidFill>
                  <a:srgbClr val="0CAFAD"/>
                </a:solidFill>
              </a:rPr>
              <a:t>Francija, Nemčija in Italija</a:t>
            </a:r>
            <a:r>
              <a:rPr lang="sl-SI" sz="2000"/>
              <a:t> (</a:t>
            </a:r>
            <a:r>
              <a:rPr lang="sl-SI" sz="2000" b="1">
                <a:solidFill>
                  <a:srgbClr val="0CAFAD"/>
                </a:solidFill>
              </a:rPr>
              <a:t>24</a:t>
            </a:r>
            <a:r>
              <a:rPr lang="sl-SI" sz="2000"/>
              <a:t>), najmanj pa </a:t>
            </a:r>
            <a:r>
              <a:rPr lang="sl-SI" sz="2000" b="1">
                <a:solidFill>
                  <a:srgbClr val="0CAFAD"/>
                </a:solidFill>
              </a:rPr>
              <a:t>Malta</a:t>
            </a:r>
            <a:r>
              <a:rPr lang="sl-SI" sz="2000"/>
              <a:t> (</a:t>
            </a:r>
            <a:r>
              <a:rPr lang="sl-SI" sz="2000" b="1">
                <a:solidFill>
                  <a:srgbClr val="0CAFAD"/>
                </a:solidFill>
              </a:rPr>
              <a:t>5</a:t>
            </a:r>
            <a:r>
              <a:rPr lang="sl-SI" sz="200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sl-SI" sz="4000" b="1" dirty="0">
                <a:solidFill>
                  <a:schemeClr val="bg1"/>
                </a:solidFill>
              </a:rPr>
              <a:t>URAVNOTEŽENA ZASTOPANOST SPOLOV</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4000" b="1">
                <a:solidFill>
                  <a:schemeClr val="bg1"/>
                </a:solidFill>
                <a:latin typeface="+mn-lt"/>
              </a:rPr>
              <a:t>ČLANI PO DRŽAVAH</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sl-SI" b="1">
                <a:solidFill>
                  <a:srgbClr val="1F5FA0"/>
                </a:solidFill>
              </a:rPr>
              <a:t>Poskusi</a:t>
            </a:r>
          </a:p>
          <a:p>
            <a:pPr algn="just"/>
            <a:r>
              <a:rPr lang="sl-SI" sz="1400"/>
              <a:t>Ali razmišljaš o zaposlitvi v institucijah EU ali v drugi državi EU? </a:t>
            </a:r>
          </a:p>
          <a:p>
            <a:pPr algn="just"/>
            <a:r>
              <a:rPr lang="sl-SI" sz="1400"/>
              <a:t>EU vsako leto </a:t>
            </a:r>
            <a:r>
              <a:rPr lang="sl-SI" sz="1400" b="1">
                <a:solidFill>
                  <a:srgbClr val="0CAFAD"/>
                </a:solidFill>
              </a:rPr>
              <a:t>mladim univerzitetnim diplomantom</a:t>
            </a:r>
            <a:r>
              <a:rPr lang="sl-SI" sz="1400"/>
              <a:t> ponuja plačano pripravništvo.</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sl-SI" b="1">
                <a:solidFill>
                  <a:srgbClr val="1F5FA0"/>
                </a:solidFill>
              </a:rPr>
              <a:t>Študiraj</a:t>
            </a:r>
          </a:p>
          <a:p>
            <a:pPr algn="just"/>
            <a:r>
              <a:rPr lang="sl-SI" sz="1400"/>
              <a:t>Na vseh univerzah v EU imaš pravico do študija pod enakimi pogoji kot tamkajšnji državljani. </a:t>
            </a:r>
          </a:p>
          <a:p>
            <a:pPr algn="just"/>
            <a:r>
              <a:rPr lang="sl-SI" sz="1400"/>
              <a:t>Program </a:t>
            </a:r>
            <a:r>
              <a:rPr lang="sl-SI" sz="1400" b="1">
                <a:solidFill>
                  <a:srgbClr val="0CAFAD"/>
                </a:solidFill>
              </a:rPr>
              <a:t>ERASMUS</a:t>
            </a:r>
            <a:r>
              <a:rPr lang="sl-SI" sz="1400"/>
              <a:t> ti omogoča, da del univerzitetnega študija opraviš v tujini.</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sl-SI" b="1">
                <a:solidFill>
                  <a:srgbClr val="1F5FA0"/>
                </a:solidFill>
              </a:rPr>
              <a:t>Povej svoje mnenje</a:t>
            </a:r>
          </a:p>
          <a:p>
            <a:pPr algn="just"/>
            <a:r>
              <a:rPr lang="sl-SI" sz="1400"/>
              <a:t>Sodeluješ lahko na mladinskih dogodkih, na primer v mladinskem dialogu EU, na Evropski prireditvi za mlade, ki jo organizira Evropski parlament, ali na dogodku </a:t>
            </a:r>
            <a:r>
              <a:rPr lang="sl-SI" sz="1400" b="1" i="1">
                <a:solidFill>
                  <a:srgbClr val="0CAFAD"/>
                </a:solidFill>
              </a:rPr>
              <a:t>Vaša Evropa, vaš glas!</a:t>
            </a:r>
            <a:r>
              <a:rPr lang="sl-SI" sz="1400"/>
              <a:t> pod okriljem EESO. </a:t>
            </a:r>
          </a:p>
          <a:p>
            <a:pPr algn="just"/>
            <a:r>
              <a:rPr lang="sl-SI" sz="1400"/>
              <a:t>Na njih lahko poveš svoje mnenje.</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sl-SI" b="1">
                <a:solidFill>
                  <a:srgbClr val="1F5FA0"/>
                </a:solidFill>
              </a:rPr>
              <a:t>Delo</a:t>
            </a:r>
          </a:p>
          <a:p>
            <a:pPr algn="just"/>
            <a:r>
              <a:rPr lang="sl-SI" sz="1400"/>
              <a:t>Ko dopolniš 18 let, se lahko prijaviš na delovna mesta kjerkoli v Evropski uniji. Mreža </a:t>
            </a:r>
            <a:r>
              <a:rPr lang="sl-SI" sz="1400" b="1">
                <a:solidFill>
                  <a:srgbClr val="0CAFAD"/>
                </a:solidFill>
              </a:rPr>
              <a:t>EURES</a:t>
            </a:r>
            <a:r>
              <a:rPr lang="sl-SI" sz="1400"/>
              <a:t> te poveže z delodajalci po vsej EU, na Norveškem in Islandiji.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sl-SI" b="1">
                <a:solidFill>
                  <a:srgbClr val="1F5FA0"/>
                </a:solidFill>
              </a:rPr>
              <a:t>Potuj</a:t>
            </a:r>
          </a:p>
          <a:p>
            <a:pPr algn="just"/>
            <a:r>
              <a:rPr lang="sl-SI" sz="1400"/>
              <a:t>Schengensko območje brez meja 400 milijonom državljanom EU omogoča prosto gibanje med državami. Z železniško vozovnico </a:t>
            </a:r>
            <a:r>
              <a:rPr lang="sl-SI" sz="1400" b="1">
                <a:solidFill>
                  <a:srgbClr val="0CAFAD"/>
                </a:solidFill>
              </a:rPr>
              <a:t>INTERRAIL</a:t>
            </a:r>
            <a:r>
              <a:rPr lang="sl-SI" sz="1400"/>
              <a:t> lahko odpotuješ do več kot 40 000 krajev v 30 državah.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sl-SI" sz="4000" b="1">
                <a:solidFill>
                  <a:schemeClr val="bg1"/>
                </a:solidFill>
                <a:latin typeface="+mn-lt"/>
              </a:rPr>
              <a:t>KAJ EU PONUJA MLADIM?</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269887"/>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150325" y="1134845"/>
            <a:ext cx="2592000" cy="2592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462538" y="1261798"/>
            <a:ext cx="1942658" cy="44315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l-SI" sz="1600" b="1" dirty="0">
                <a:solidFill>
                  <a:schemeClr val="bg1"/>
                </a:solidFill>
                <a:latin typeface="Calibri" pitchFamily="34" charset="0"/>
              </a:rPr>
              <a:t>Skupina EESO za mlade</a:t>
            </a:r>
          </a:p>
        </p:txBody>
      </p:sp>
      <p:sp>
        <p:nvSpPr>
          <p:cNvPr id="17" name="Oval 16">
            <a:hlinkClick r:id="rId4"/>
          </p:cNvPr>
          <p:cNvSpPr/>
          <p:nvPr/>
        </p:nvSpPr>
        <p:spPr>
          <a:xfrm>
            <a:off x="3751945" y="1134438"/>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19665" y="1392500"/>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l-SI" sz="1600" b="1">
                <a:solidFill>
                  <a:schemeClr val="bg1"/>
                </a:solidFill>
                <a:latin typeface="Calibri" pitchFamily="34" charset="0"/>
              </a:rPr>
              <a:t>Vaša Evropa, vaš glas!</a:t>
            </a:r>
          </a:p>
        </p:txBody>
      </p:sp>
      <p:sp>
        <p:nvSpPr>
          <p:cNvPr id="19" name="Oval 18">
            <a:hlinkClick r:id="rId5"/>
          </p:cNvPr>
          <p:cNvSpPr/>
          <p:nvPr/>
        </p:nvSpPr>
        <p:spPr>
          <a:xfrm>
            <a:off x="9019746" y="1151966"/>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403559" y="1564705"/>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l-SI" sz="1600" b="1">
                <a:solidFill>
                  <a:schemeClr val="bg1"/>
                </a:solidFill>
                <a:latin typeface="Calibri"/>
                <a:ea typeface="Calibri"/>
                <a:cs typeface="Calibri"/>
              </a:rPr>
              <a:t>Mladinski test EU v EESO</a:t>
            </a: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538129" y="1254429"/>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l-SI" sz="1600" b="1" dirty="0">
                <a:solidFill>
                  <a:schemeClr val="bg1"/>
                </a:solidFill>
                <a:latin typeface="Calibri"/>
                <a:ea typeface="Calibri"/>
                <a:cs typeface="Calibri"/>
              </a:rPr>
              <a:t>Študija o udeležbi mladih na različnih ravneh</a:t>
            </a:r>
          </a:p>
        </p:txBody>
      </p:sp>
      <p:sp>
        <p:nvSpPr>
          <p:cNvPr id="15" name="Oval 14">
            <a:hlinkClick r:id="rId6"/>
          </p:cNvPr>
          <p:cNvSpPr/>
          <p:nvPr/>
        </p:nvSpPr>
        <p:spPr>
          <a:xfrm>
            <a:off x="6400622" y="323011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644418" y="3594788"/>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l-SI" sz="1600" b="1" dirty="0">
                <a:solidFill>
                  <a:schemeClr val="bg1"/>
                </a:solidFill>
                <a:latin typeface="Calibri" pitchFamily="34" charset="0"/>
              </a:rPr>
              <a:t>Okrogle mize za mlade</a:t>
            </a:r>
            <a:br>
              <a:rPr lang="sl-SI" sz="1600" b="1" dirty="0">
                <a:solidFill>
                  <a:schemeClr val="bg1"/>
                </a:solidFill>
                <a:latin typeface="Calibri" pitchFamily="34" charset="0"/>
              </a:rPr>
            </a:br>
            <a:r>
              <a:rPr lang="sl-SI" sz="1600" b="1" dirty="0">
                <a:solidFill>
                  <a:schemeClr val="bg1"/>
                </a:solidFill>
                <a:latin typeface="Calibri" pitchFamily="34" charset="0"/>
              </a:rPr>
              <a:t>o podnebju in trajnosti</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1277183" y="3489235"/>
            <a:ext cx="3384000" cy="3384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sl-SI" sz="4800" b="1">
                <a:solidFill>
                  <a:schemeClr val="bg1"/>
                </a:solidFill>
                <a:latin typeface="+mn-lt"/>
              </a:rPr>
              <a:t>MLADINSKE POBUDE EESO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31638" y="1093036"/>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322707" y="1869627"/>
            <a:ext cx="2629544" cy="1930614"/>
          </a:xfrm>
          <a:prstGeom prst="rect">
            <a:avLst/>
          </a:prstGeom>
          <a:noFill/>
        </p:spPr>
        <p:txBody>
          <a:bodyPr wrap="square" rtlCol="0">
            <a:spAutoFit/>
          </a:bodyPr>
          <a:lstStyle/>
          <a:p>
            <a:pPr algn="just"/>
            <a:r>
              <a:rPr lang="sl-SI" sz="1200" i="0" dirty="0">
                <a:solidFill>
                  <a:schemeClr val="bg1"/>
                </a:solidFill>
                <a:effectLst/>
              </a:rPr>
              <a:t>Mladinski test EU, tj. ocena učinka EU z vidika mladih, je orodje za večje sodelovanje mladih pri oblikovanju politik. V EESO to npr. pomeni, da lahko predstavniki mladih sodelujejo pri pripravi mnenj. Če neka organizacija izrazi zanimanje za mnenje, bi bile mogoče tudi druge oblike sodelovanja, kot je podajanje prispevka po e-pošti, na seji s člani EESO ali drugače.</a:t>
            </a:r>
          </a:p>
        </p:txBody>
      </p:sp>
      <p:sp>
        <p:nvSpPr>
          <p:cNvPr id="32" name="TextBox 31">
            <a:extLst>
              <a:ext uri="{FF2B5EF4-FFF2-40B4-BE49-F238E27FC236}">
                <a16:creationId xmlns:a16="http://schemas.microsoft.com/office/drawing/2014/main" id="{499DF70F-B6A1-4E77-A85C-27EA21993E7C}"/>
              </a:ext>
            </a:extLst>
          </p:cNvPr>
          <p:cNvSpPr txBox="1"/>
          <p:nvPr/>
        </p:nvSpPr>
        <p:spPr>
          <a:xfrm>
            <a:off x="436161" y="1678580"/>
            <a:ext cx="2084935" cy="1754326"/>
          </a:xfrm>
          <a:prstGeom prst="rect">
            <a:avLst/>
          </a:prstGeom>
          <a:noFill/>
        </p:spPr>
        <p:txBody>
          <a:bodyPr wrap="square" rtlCol="0">
            <a:spAutoFit/>
          </a:bodyPr>
          <a:lstStyle/>
          <a:p>
            <a:pPr algn="just"/>
            <a:r>
              <a:rPr lang="sl-SI" sz="1200" dirty="0">
                <a:solidFill>
                  <a:schemeClr val="bg1"/>
                </a:solidFill>
              </a:rPr>
              <a:t>Leta 2023 oblikovana skupina za večje sodelovanje mladih pri oblikovanju politik EU povezuje člane EESO in mladinske organizacije, da bi upoštevali stališča mladih, učinek EU ocenjevali z vidika mladih in usklajevali mladinske pobude.</a:t>
            </a:r>
          </a:p>
        </p:txBody>
      </p:sp>
      <p:sp>
        <p:nvSpPr>
          <p:cNvPr id="36" name="TextBox 35">
            <a:extLst>
              <a:ext uri="{FF2B5EF4-FFF2-40B4-BE49-F238E27FC236}">
                <a16:creationId xmlns:a16="http://schemas.microsoft.com/office/drawing/2014/main" id="{1B2D2801-B429-4E42-BC37-1964632292B1}"/>
              </a:ext>
            </a:extLst>
          </p:cNvPr>
          <p:cNvSpPr txBox="1"/>
          <p:nvPr/>
        </p:nvSpPr>
        <p:spPr>
          <a:xfrm>
            <a:off x="4088993" y="1496278"/>
            <a:ext cx="2376376" cy="2390398"/>
          </a:xfrm>
          <a:prstGeom prst="rect">
            <a:avLst/>
          </a:prstGeom>
          <a:noFill/>
        </p:spPr>
        <p:txBody>
          <a:bodyPr wrap="square" rtlCol="0">
            <a:spAutoFit/>
          </a:bodyPr>
          <a:lstStyle/>
          <a:p>
            <a:pPr algn="just"/>
            <a:br>
              <a:rPr lang="sl-SI" sz="1400">
                <a:solidFill>
                  <a:schemeClr val="bg1"/>
                </a:solidFill>
              </a:rPr>
            </a:br>
            <a:r>
              <a:rPr lang="sl-SI" sz="1200">
                <a:solidFill>
                  <a:schemeClr val="bg1"/>
                </a:solidFill>
              </a:rPr>
              <a:t>Vaša Evropa, vaš glas! (YEYS) je vsakoletni mladinski dogodek EESO, na katerem se zberejo dijaki iz vseh držav članic EU in držav kandidatk ter pobliže spoznavajo EU. Od leta 2010 mladi udeleženci v Bruslju razpravljajo, izmenjujejo zamisli in pripravljajo resolucije o svoji viziji prihodnosti Evrope; te nato posredujejo institucijam EU.</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703328" y="4161009"/>
            <a:ext cx="2619380" cy="1595643"/>
          </a:xfrm>
          <a:prstGeom prst="rect">
            <a:avLst/>
          </a:prstGeom>
          <a:noFill/>
        </p:spPr>
        <p:txBody>
          <a:bodyPr wrap="square" rtlCol="0">
            <a:spAutoFit/>
          </a:bodyPr>
          <a:lstStyle/>
          <a:p>
            <a:pPr algn="just"/>
            <a:r>
              <a:rPr lang="sl-SI" sz="1200">
                <a:solidFill>
                  <a:schemeClr val="bg1"/>
                </a:solidFill>
              </a:rPr>
              <a:t>Namen te pobude EESO je spodbujati dialog med mladimi in nosilci odločanja EU o podnebju in trajnostnosti. S srečanji, ki se pripravijo dvakrat letno skupaj z Evropsko komisijo in mladinskimi mrežami, zagotavljamo, da se predlogi mladih slišijo in tudi konkretno upoštevajo.</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0340" y="4295941"/>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792471" y="3800241"/>
            <a:ext cx="2436094" cy="369332"/>
          </a:xfrm>
          <a:prstGeom prst="rect">
            <a:avLst/>
          </a:prstGeom>
          <a:noFill/>
        </p:spPr>
        <p:txBody>
          <a:bodyPr wrap="square" rtlCol="0">
            <a:spAutoFit/>
          </a:bodyPr>
          <a:lstStyle/>
          <a:p>
            <a:r>
              <a:rPr lang="sl-SI" sz="1800" b="1">
                <a:solidFill>
                  <a:srgbClr val="FFFFFF"/>
                </a:solidFill>
                <a:latin typeface="Calibri"/>
              </a:rPr>
              <a:t>Mladinski delegat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42775" y="4497177"/>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618984" y="4088685"/>
            <a:ext cx="2776324" cy="2308324"/>
          </a:xfrm>
          <a:prstGeom prst="rect">
            <a:avLst/>
          </a:prstGeom>
          <a:noFill/>
        </p:spPr>
        <p:txBody>
          <a:bodyPr wrap="square" rtlCol="0">
            <a:spAutoFit/>
          </a:bodyPr>
          <a:lstStyle/>
          <a:p>
            <a:pPr algn="just"/>
            <a:r>
              <a:rPr lang="sl-SI" sz="1200" dirty="0">
                <a:solidFill>
                  <a:schemeClr val="bg1"/>
                </a:solidFill>
              </a:rPr>
              <a:t>Na pobudo EESO se predstavnik mladih pridruži delegaciji EU na konferencah OZN o podnebju in biotski raznovrstnosti. Vsaki dve leti se izbere z odprtim postopkom skupaj z Evropskim mladinskim forumom in </a:t>
            </a:r>
            <a:r>
              <a:rPr lang="sl-SI" sz="1200" dirty="0" err="1">
                <a:solidFill>
                  <a:schemeClr val="bg1"/>
                </a:solidFill>
              </a:rPr>
              <a:t>Generation</a:t>
            </a:r>
            <a:r>
              <a:rPr lang="sl-SI" sz="1200" dirty="0">
                <a:solidFill>
                  <a:schemeClr val="bg1"/>
                </a:solidFill>
              </a:rPr>
              <a:t> </a:t>
            </a:r>
            <a:r>
              <a:rPr lang="sl-SI" sz="1200" dirty="0" err="1">
                <a:solidFill>
                  <a:schemeClr val="bg1"/>
                </a:solidFill>
              </a:rPr>
              <a:t>Climate</a:t>
            </a:r>
            <a:r>
              <a:rPr lang="sl-SI" sz="1200" dirty="0">
                <a:solidFill>
                  <a:schemeClr val="bg1"/>
                </a:solidFill>
              </a:rPr>
              <a:t> Europe ter prispeva k delu EESO glede podnebne politike pred zasedanji konferenc COP, med njimi in po njih, da bi se stališča mladih upoštevala v mednarodnih razpravah o podnebju in trajnostnosti.</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91712" y="2099776"/>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4000" b="1">
                <a:solidFill>
                  <a:schemeClr val="bg1"/>
                </a:solidFill>
                <a:latin typeface="+mn-lt"/>
              </a:rPr>
              <a:t>MLADINSKI TEST EU V EESO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2862322"/>
          </a:xfrm>
          <a:prstGeom prst="rect">
            <a:avLst/>
          </a:prstGeom>
          <a:noFill/>
        </p:spPr>
        <p:txBody>
          <a:bodyPr wrap="square" rtlCol="0">
            <a:spAutoFit/>
          </a:bodyPr>
          <a:lstStyle/>
          <a:p>
            <a:pPr algn="just"/>
            <a:r>
              <a:rPr lang="sl-SI" sz="2000">
                <a:solidFill>
                  <a:schemeClr val="tx1">
                    <a:lumMod val="75000"/>
                    <a:lumOff val="25000"/>
                  </a:schemeClr>
                </a:solidFill>
              </a:rPr>
              <a:t>Mladinski test je orodje za </a:t>
            </a:r>
            <a:r>
              <a:rPr lang="sl-SI" sz="2000" b="1">
                <a:solidFill>
                  <a:srgbClr val="0CAFAD"/>
                </a:solidFill>
              </a:rPr>
              <a:t>krepitev udeležbe mladih in njihovega vključevanja v oblikovanje politik</a:t>
            </a:r>
            <a:r>
              <a:rPr lang="sl-SI" sz="2000"/>
              <a:t>. </a:t>
            </a:r>
            <a:r>
              <a:rPr lang="sl-SI" sz="2000">
                <a:solidFill>
                  <a:schemeClr val="tx1">
                    <a:lumMod val="75000"/>
                    <a:lumOff val="25000"/>
                  </a:schemeClr>
                </a:solidFill>
              </a:rPr>
              <a:t>V EESO to pomeni, da lahko predstavniki mladih sodelujejo pri pripravi političnih priporočil EESO: </a:t>
            </a:r>
          </a:p>
          <a:p>
            <a:pPr algn="just"/>
            <a:endParaRPr lang="en-US" sz="2000" dirty="0"/>
          </a:p>
          <a:p>
            <a:pPr algn="just"/>
            <a:r>
              <a:rPr lang="sl-SI" sz="2000">
                <a:solidFill>
                  <a:schemeClr val="tx1">
                    <a:lumMod val="75000"/>
                    <a:lumOff val="25000"/>
                  </a:schemeClr>
                </a:solidFill>
              </a:rPr>
              <a:t>    se udeležujejo sej in posvetovanj, </a:t>
            </a:r>
          </a:p>
          <a:p>
            <a:pPr algn="just"/>
            <a:r>
              <a:rPr lang="sl-SI" sz="2000">
                <a:solidFill>
                  <a:schemeClr val="tx1">
                    <a:lumMod val="75000"/>
                    <a:lumOff val="25000"/>
                  </a:schemeClr>
                </a:solidFill>
              </a:rPr>
              <a:t>    podajajo pisne prispevke in </a:t>
            </a:r>
          </a:p>
          <a:p>
            <a:pPr algn="just"/>
            <a:r>
              <a:rPr lang="sl-SI" sz="2000">
                <a:solidFill>
                  <a:schemeClr val="tx1">
                    <a:lumMod val="75000"/>
                    <a:lumOff val="25000"/>
                  </a:schemeClr>
                </a:solidFill>
              </a:rPr>
              <a:t>    spremljajo upoštevanje mnenja.</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273" y="4310113"/>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273" y="4575192"/>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272" y="4873339"/>
            <a:ext cx="265079" cy="265079"/>
          </a:xfrm>
          <a:prstGeom prst="rect">
            <a:avLst/>
          </a:prstGeom>
        </p:spPr>
      </p:pic>
      <p:pic>
        <p:nvPicPr>
          <p:cNvPr id="7" name="Picture 6">
            <a:extLst>
              <a:ext uri="{FF2B5EF4-FFF2-40B4-BE49-F238E27FC236}">
                <a16:creationId xmlns:a16="http://schemas.microsoft.com/office/drawing/2014/main" id="{E3AB2A35-A4E2-4BCF-8739-5DFD6F592A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2305" y="2066544"/>
            <a:ext cx="6449695" cy="3310128"/>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sl-SI" sz="2400" b="1">
                <a:solidFill>
                  <a:srgbClr val="0060A0"/>
                </a:solidFill>
                <a:latin typeface="+mn-lt"/>
              </a:rPr>
              <a:t>Evropski parlament</a:t>
            </a:r>
            <a:r>
              <a:rPr lang="sl-SI" sz="2400">
                <a:solidFill>
                  <a:srgbClr val="0060A0"/>
                </a:solidFill>
                <a:latin typeface="+mn-lt"/>
              </a:rPr>
              <a:t>, </a:t>
            </a:r>
            <a:r>
              <a:rPr lang="sl-SI" sz="2400" b="1">
                <a:solidFill>
                  <a:srgbClr val="0060A0"/>
                </a:solidFill>
                <a:latin typeface="+mn-lt"/>
              </a:rPr>
              <a:t>Svet EU</a:t>
            </a:r>
            <a:r>
              <a:rPr lang="sl-SI" sz="2400">
                <a:solidFill>
                  <a:srgbClr val="0060A0"/>
                </a:solidFill>
                <a:latin typeface="+mn-lt"/>
              </a:rPr>
              <a:t> in </a:t>
            </a:r>
            <a:r>
              <a:rPr lang="sl-SI" sz="2400" b="1">
                <a:solidFill>
                  <a:srgbClr val="0060A0"/>
                </a:solidFill>
                <a:latin typeface="+mn-lt"/>
              </a:rPr>
              <a:t>Evropska komisija</a:t>
            </a:r>
            <a:r>
              <a:rPr lang="sl-SI" sz="2400">
                <a:solidFill>
                  <a:srgbClr val="0060A0"/>
                </a:solidFill>
                <a:latin typeface="+mn-lt"/>
              </a:rPr>
              <a:t> so na številnih področjih pravno zavezani k posvetovanju z </a:t>
            </a:r>
            <a:r>
              <a:rPr lang="sl-SI" sz="2400" b="1">
                <a:solidFill>
                  <a:srgbClr val="0060A0"/>
                </a:solidFill>
                <a:latin typeface="+mn-lt"/>
              </a:rPr>
              <a:t>EESO</a:t>
            </a:r>
            <a:r>
              <a:rPr lang="sl-SI" sz="2400">
                <a:solidFill>
                  <a:srgbClr val="0060A0"/>
                </a:solidFill>
                <a:latin typeface="+mn-lt"/>
              </a:rPr>
              <a:t>, ko sprejemajo novo zakonodajo. Ta področja so:</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4000" b="1"/>
              <a:t>V SREDIŠČU ODLOČANJA EU</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sl-SI" sz="1800" b="0" noProof="0">
                          <a:solidFill>
                            <a:schemeClr val="tx1"/>
                          </a:solidFill>
                          <a:effectLst/>
                        </a:rPr>
                        <a:t>kmetijstvo in ribištvo</a:t>
                      </a:r>
                    </a:p>
                    <a:p>
                      <a:pPr marL="342900" lvl="0" indent="-342900">
                        <a:buFont typeface="Courier New" panose="02070309020205020404" pitchFamily="49" charset="0"/>
                        <a:buChar char="o"/>
                      </a:pPr>
                      <a:r>
                        <a:rPr lang="sl-SI" sz="1800" b="0" noProof="0">
                          <a:solidFill>
                            <a:schemeClr val="tx1"/>
                          </a:solidFill>
                          <a:effectLst/>
                        </a:rPr>
                        <a:t>skupna pravila o konkurenci, obdavčitvi in približevanju zakonodaje</a:t>
                      </a:r>
                    </a:p>
                    <a:p>
                      <a:pPr marL="342900" lvl="0" indent="-342900">
                        <a:buFont typeface="Courier New" panose="02070309020205020404" pitchFamily="49" charset="0"/>
                        <a:buChar char="o"/>
                      </a:pPr>
                      <a:r>
                        <a:rPr lang="sl-SI" sz="1800" b="0" noProof="0">
                          <a:solidFill>
                            <a:schemeClr val="tx1"/>
                          </a:solidFill>
                          <a:effectLst/>
                        </a:rPr>
                        <a:t>varstvo potrošnikov</a:t>
                      </a:r>
                    </a:p>
                    <a:p>
                      <a:pPr marL="342900" lvl="0" indent="-342900">
                        <a:buFont typeface="Courier New" panose="02070309020205020404" pitchFamily="49" charset="0"/>
                        <a:buChar char="o"/>
                      </a:pPr>
                      <a:r>
                        <a:rPr lang="sl-SI" sz="1800" b="0" noProof="0">
                          <a:solidFill>
                            <a:schemeClr val="tx1"/>
                          </a:solidFill>
                          <a:effectLst/>
                        </a:rPr>
                        <a:t>ekonomska, socialna in teritorialna kohezija</a:t>
                      </a:r>
                    </a:p>
                    <a:p>
                      <a:pPr marL="342900" lvl="0" indent="-342900">
                        <a:buFont typeface="Courier New" panose="02070309020205020404" pitchFamily="49" charset="0"/>
                        <a:buChar char="o"/>
                      </a:pPr>
                      <a:r>
                        <a:rPr lang="sl-SI" sz="1800" b="0" noProof="0">
                          <a:solidFill>
                            <a:schemeClr val="tx1"/>
                          </a:solidFill>
                          <a:effectLst/>
                        </a:rPr>
                        <a:t>izobraževanje, poklicno usposabljanje, mladina in šport</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l-SI" sz="1800" b="0" noProof="0">
                          <a:solidFill>
                            <a:schemeClr val="tx1"/>
                          </a:solidFill>
                          <a:effectLst/>
                        </a:rPr>
                        <a:t>zaposlovanje</a:t>
                      </a:r>
                    </a:p>
                    <a:p>
                      <a:pPr marL="342900" lvl="0" indent="-342900">
                        <a:buFont typeface="Courier New" panose="02070309020205020404" pitchFamily="49" charset="0"/>
                        <a:buChar char="o"/>
                      </a:pPr>
                      <a:r>
                        <a:rPr lang="sl-SI" sz="1800" b="0" noProof="0">
                          <a:solidFill>
                            <a:schemeClr val="tx1"/>
                          </a:solidFill>
                          <a:effectLst/>
                        </a:rPr>
                        <a:t>energija</a:t>
                      </a:r>
                    </a:p>
                    <a:p>
                      <a:pPr marL="342900" lvl="0" indent="-342900">
                        <a:buFont typeface="Courier New" panose="02070309020205020404" pitchFamily="49" charset="0"/>
                        <a:buChar char="o"/>
                      </a:pPr>
                      <a:r>
                        <a:rPr lang="sl-SI" sz="1800" b="0" noProof="0">
                          <a:solidFill>
                            <a:schemeClr val="tx1"/>
                          </a:solidFill>
                          <a:effectLst/>
                        </a:rPr>
                        <a:t>okolje</a:t>
                      </a:r>
                    </a:p>
                    <a:p>
                      <a:pPr marL="342900" lvl="0" indent="-342900">
                        <a:buFont typeface="Courier New" panose="02070309020205020404" pitchFamily="49" charset="0"/>
                        <a:buChar char="o"/>
                      </a:pPr>
                      <a:r>
                        <a:rPr lang="sl-SI" sz="1800" b="0" noProof="0">
                          <a:solidFill>
                            <a:schemeClr val="tx1"/>
                          </a:solidFill>
                          <a:effectLst/>
                        </a:rPr>
                        <a:t>Evropski socialni sklad</a:t>
                      </a:r>
                    </a:p>
                    <a:p>
                      <a:pPr marL="342900" lvl="0" indent="-342900">
                        <a:buFont typeface="Courier New" panose="02070309020205020404" pitchFamily="49" charset="0"/>
                        <a:buChar char="o"/>
                      </a:pPr>
                      <a:r>
                        <a:rPr lang="sl-SI" sz="1800" b="0" noProof="0">
                          <a:solidFill>
                            <a:schemeClr val="tx1"/>
                          </a:solidFill>
                          <a:effectLst/>
                        </a:rPr>
                        <a:t>prosti pretok oseb,</a:t>
                      </a:r>
                      <a:br>
                        <a:rPr lang="sl-SI" sz="1800" b="0" noProof="0">
                          <a:solidFill>
                            <a:schemeClr val="tx1"/>
                          </a:solidFill>
                          <a:effectLst/>
                        </a:rPr>
                      </a:br>
                      <a:r>
                        <a:rPr lang="sl-SI" sz="1800" b="0" noProof="0">
                          <a:solidFill>
                            <a:schemeClr val="tx1"/>
                          </a:solidFill>
                          <a:effectLst/>
                        </a:rPr>
                        <a:t>storitev in kapitala </a:t>
                      </a:r>
                    </a:p>
                    <a:p>
                      <a:pPr marL="342900" lvl="0" indent="-342900">
                        <a:buFont typeface="Courier New" panose="02070309020205020404" pitchFamily="49" charset="0"/>
                        <a:buChar char="o"/>
                      </a:pPr>
                      <a:r>
                        <a:rPr lang="sl-SI" sz="1800" b="0" noProof="0">
                          <a:solidFill>
                            <a:schemeClr val="tx1"/>
                          </a:solidFill>
                          <a:effectLst/>
                        </a:rPr>
                        <a:t>zdravje in varnost</a:t>
                      </a:r>
                    </a:p>
                    <a:p>
                      <a:pPr marL="342900" lvl="0" indent="-342900">
                        <a:buFont typeface="Courier New" panose="02070309020205020404" pitchFamily="49" charset="0"/>
                        <a:buChar char="o"/>
                      </a:pPr>
                      <a:r>
                        <a:rPr lang="sl-SI" sz="1800" b="0" noProof="0">
                          <a:solidFill>
                            <a:schemeClr val="tx1"/>
                          </a:solidFill>
                          <a:effectLst/>
                        </a:rPr>
                        <a:t>industrija</a:t>
                      </a:r>
                    </a:p>
                    <a:p>
                      <a:pPr marL="342900" lvl="0" indent="-342900">
                        <a:buFont typeface="Courier New" panose="02070309020205020404" pitchFamily="49" charset="0"/>
                        <a:buChar char="o"/>
                      </a:pPr>
                      <a:r>
                        <a:rPr lang="sl-SI" sz="1800" b="0" noProof="0">
                          <a:solidFill>
                            <a:schemeClr val="tx1"/>
                          </a:solidFill>
                          <a:effectLst/>
                        </a:rPr>
                        <a:t>naložbe</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l-SI" sz="1800" b="0" noProof="0">
                          <a:solidFill>
                            <a:schemeClr val="tx1"/>
                          </a:solidFill>
                          <a:effectLst/>
                        </a:rPr>
                        <a:t>nediskriminacija in državljanstvo Unije</a:t>
                      </a:r>
                    </a:p>
                    <a:p>
                      <a:pPr marL="342900" lvl="0" indent="-342900">
                        <a:buFont typeface="Courier New" panose="02070309020205020404" pitchFamily="49" charset="0"/>
                        <a:buChar char="o"/>
                      </a:pPr>
                      <a:r>
                        <a:rPr lang="sl-SI" sz="1800" b="0" noProof="0">
                          <a:solidFill>
                            <a:schemeClr val="tx1"/>
                          </a:solidFill>
                          <a:effectLst/>
                        </a:rPr>
                        <a:t>jedrski skupni trg</a:t>
                      </a:r>
                    </a:p>
                    <a:p>
                      <a:pPr marL="342900" lvl="0" indent="-342900">
                        <a:buFont typeface="Courier New" panose="02070309020205020404" pitchFamily="49" charset="0"/>
                        <a:buChar char="o"/>
                      </a:pPr>
                      <a:r>
                        <a:rPr lang="sl-SI" sz="1800" b="0" noProof="0">
                          <a:solidFill>
                            <a:schemeClr val="tx1"/>
                          </a:solidFill>
                          <a:effectLst/>
                        </a:rPr>
                        <a:t>javno zdravje</a:t>
                      </a:r>
                    </a:p>
                    <a:p>
                      <a:pPr marL="342900" lvl="0" indent="-342900">
                        <a:buFont typeface="Courier New" panose="02070309020205020404" pitchFamily="49" charset="0"/>
                        <a:buChar char="o"/>
                      </a:pPr>
                      <a:r>
                        <a:rPr lang="sl-SI" sz="1800" b="0" noProof="0">
                          <a:solidFill>
                            <a:schemeClr val="tx1"/>
                          </a:solidFill>
                          <a:effectLst/>
                        </a:rPr>
                        <a:t>raziskave, tehnološki razvoj in vesolje</a:t>
                      </a:r>
                    </a:p>
                    <a:p>
                      <a:pPr marL="342900" lvl="0" indent="-342900">
                        <a:buFont typeface="Courier New" panose="02070309020205020404" pitchFamily="49" charset="0"/>
                        <a:buChar char="o"/>
                      </a:pPr>
                      <a:r>
                        <a:rPr lang="sl-SI" sz="1800" b="0" noProof="0">
                          <a:solidFill>
                            <a:schemeClr val="tx1"/>
                          </a:solidFill>
                          <a:effectLst/>
                        </a:rPr>
                        <a:t>socialna politika</a:t>
                      </a:r>
                    </a:p>
                    <a:p>
                      <a:pPr marL="342900" lvl="0" indent="-342900">
                        <a:buFont typeface="Courier New" panose="02070309020205020404" pitchFamily="49" charset="0"/>
                        <a:buChar char="o"/>
                      </a:pPr>
                      <a:r>
                        <a:rPr lang="sl-SI" sz="1800" b="0" noProof="0">
                          <a:solidFill>
                            <a:schemeClr val="tx1"/>
                          </a:solidFill>
                          <a:effectLst/>
                        </a:rPr>
                        <a:t>vseevropska omrežja</a:t>
                      </a:r>
                    </a:p>
                    <a:p>
                      <a:pPr marL="342900" lvl="0" indent="-342900">
                        <a:buFont typeface="Courier New" panose="02070309020205020404" pitchFamily="49" charset="0"/>
                        <a:buChar char="o"/>
                      </a:pPr>
                      <a:r>
                        <a:rPr lang="sl-SI" sz="1800" b="0" noProof="0">
                          <a:solidFill>
                            <a:schemeClr val="tx1"/>
                          </a:solidFill>
                          <a:effectLst/>
                        </a:rPr>
                        <a:t>promet</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sl-SI"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Evropski ekonomsko-socialni obor je</a:t>
            </a:r>
            <a:br>
              <a:rPr lang="sl-SI"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sl-SI"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posvetovalni organ, ki zastopa</a:t>
            </a:r>
            <a:br>
              <a:rPr lang="sl-SI"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sl-SI"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organizirano civilno družbo</a:t>
            </a:r>
            <a:r>
              <a:rPr lang="sl-SI"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a:t>
            </a:r>
            <a:br>
              <a:rPr lang="sl-SI" sz="4267" b="1">
                <a:solidFill>
                  <a:schemeClr val="bg1"/>
                </a:solidFill>
                <a:latin typeface="Calibri" panose="020F0502020204030204" pitchFamily="34" charset="0"/>
                <a:ea typeface="MS PGothic" charset="0"/>
              </a:rPr>
            </a:br>
            <a:endParaRPr lang="sl-SI"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sl-SI">
                <a:solidFill>
                  <a:schemeClr val="tx1"/>
                </a:solidFill>
                <a:latin typeface="Calibri" panose="020F0502020204030204" pitchFamily="34" charset="0"/>
                <a:ea typeface="+mn-ea"/>
              </a:rPr>
              <a:t>„Evropskemu parlamentu, Svetu </a:t>
            </a:r>
          </a:p>
          <a:p>
            <a:pPr algn="ctr" eaLnBrk="1" hangingPunct="1">
              <a:lnSpc>
                <a:spcPct val="110000"/>
              </a:lnSpc>
              <a:spcBef>
                <a:spcPts val="1000"/>
              </a:spcBef>
              <a:buNone/>
            </a:pPr>
            <a:r>
              <a:rPr lang="sl-SI">
                <a:solidFill>
                  <a:schemeClr val="tx1"/>
                </a:solidFill>
                <a:latin typeface="Calibri" panose="020F0502020204030204" pitchFamily="34" charset="0"/>
                <a:ea typeface="+mn-ea"/>
              </a:rPr>
              <a:t>in Komisiji </a:t>
            </a:r>
            <a:r>
              <a:rPr lang="sl-SI" b="1">
                <a:solidFill>
                  <a:srgbClr val="174195"/>
                </a:solidFill>
                <a:latin typeface="Calibri" panose="020F0502020204030204" pitchFamily="34" charset="0"/>
                <a:ea typeface="+mn-ea"/>
              </a:rPr>
              <a:t>pomagata </a:t>
            </a:r>
          </a:p>
          <a:p>
            <a:pPr algn="ctr" eaLnBrk="1" hangingPunct="1">
              <a:lnSpc>
                <a:spcPct val="110000"/>
              </a:lnSpc>
              <a:spcBef>
                <a:spcPts val="1000"/>
              </a:spcBef>
              <a:buNone/>
            </a:pPr>
            <a:r>
              <a:rPr lang="sl-SI" b="1">
                <a:solidFill>
                  <a:srgbClr val="174195"/>
                </a:solidFill>
                <a:latin typeface="Calibri" panose="020F0502020204030204" pitchFamily="34" charset="0"/>
                <a:ea typeface="+mn-ea"/>
              </a:rPr>
              <a:t>Ekonomsko socialni odbor </a:t>
            </a:r>
          </a:p>
          <a:p>
            <a:pPr algn="ctr" eaLnBrk="1" hangingPunct="1">
              <a:lnSpc>
                <a:spcPct val="110000"/>
              </a:lnSpc>
              <a:spcBef>
                <a:spcPts val="1000"/>
              </a:spcBef>
              <a:buNone/>
            </a:pPr>
            <a:r>
              <a:rPr lang="sl-SI">
                <a:solidFill>
                  <a:schemeClr val="tx1"/>
                </a:solidFill>
                <a:latin typeface="Calibri" panose="020F0502020204030204" pitchFamily="34" charset="0"/>
                <a:ea typeface="+mn-ea"/>
              </a:rPr>
              <a:t>in Odbor regij, ki opravljata </a:t>
            </a:r>
          </a:p>
          <a:p>
            <a:pPr algn="ctr" eaLnBrk="1" hangingPunct="1">
              <a:lnSpc>
                <a:spcPct val="110000"/>
              </a:lnSpc>
              <a:spcBef>
                <a:spcPts val="1000"/>
              </a:spcBef>
              <a:buNone/>
            </a:pPr>
            <a:r>
              <a:rPr lang="sl-SI">
                <a:latin typeface="Calibri" panose="020F0502020204030204" pitchFamily="34" charset="0"/>
                <a:ea typeface="+mn-ea"/>
              </a:rPr>
              <a:t>svetovalno funkcijo.“</a:t>
            </a:r>
            <a:r>
              <a:rPr lang="sl-SI" b="1">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sl-SI" b="1">
                <a:solidFill>
                  <a:schemeClr val="tx1"/>
                </a:solidFill>
                <a:latin typeface="Calibri" panose="020F0502020204030204" pitchFamily="34" charset="0"/>
                <a:ea typeface="+mn-ea"/>
              </a:rPr>
              <a:t>Pogodba o Evropski uniji, člen 13</a:t>
            </a:r>
          </a:p>
        </p:txBody>
      </p:sp>
      <p:pic>
        <p:nvPicPr>
          <p:cNvPr id="5" name="Picture 4">
            <a:extLst>
              <a:ext uri="{FF2B5EF4-FFF2-40B4-BE49-F238E27FC236}">
                <a16:creationId xmlns:a16="http://schemas.microsoft.com/office/drawing/2014/main" id="{0A4FCE73-784B-48D3-A1E9-7A468274A5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3094" y="1835150"/>
            <a:ext cx="4750874" cy="5022849"/>
          </a:xfrm>
          <a:prstGeom prst="rect">
            <a:avLst/>
          </a:prstGeom>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sl-SI" sz="1800" b="0" i="0" u="none" strike="noStrike" baseline="0">
                <a:latin typeface="Calibri" panose="020F0502020204030204" pitchFamily="34" charset="0"/>
              </a:rPr>
              <a:t>skupina za</a:t>
            </a:r>
            <a:r>
              <a:rPr lang="sl-SI" sz="1800" i="0" u="none" strike="noStrike" baseline="0">
                <a:latin typeface="Calibri" panose="020F0502020204030204" pitchFamily="34" charset="0"/>
              </a:rPr>
              <a:t> </a:t>
            </a:r>
            <a:r>
              <a:rPr lang="sl-SI" sz="1800" b="1" i="0" u="none" strike="noStrike" baseline="0">
                <a:latin typeface="Calibri" panose="020F0502020204030204" pitchFamily="34" charset="0"/>
              </a:rPr>
              <a:t>temeljne pravice in pravno državo</a:t>
            </a:r>
          </a:p>
          <a:p>
            <a:pPr>
              <a:buFont typeface="Courier New" panose="02070309020205020404" pitchFamily="49" charset="0"/>
              <a:buChar char="o"/>
            </a:pPr>
            <a:r>
              <a:rPr lang="sl-SI" sz="1800" b="0" i="0" u="none" strike="noStrike" baseline="0">
                <a:latin typeface="Calibri" panose="020F0502020204030204" pitchFamily="34" charset="0"/>
              </a:rPr>
              <a:t>skupina za</a:t>
            </a:r>
            <a:r>
              <a:rPr lang="sl-SI" sz="1800" i="0" u="none" strike="noStrike" baseline="0">
                <a:latin typeface="Calibri" panose="020F0502020204030204" pitchFamily="34" charset="0"/>
              </a:rPr>
              <a:t> </a:t>
            </a:r>
            <a:r>
              <a:rPr lang="sl-SI" sz="1800" b="1" i="0" u="none" strike="noStrike" baseline="0">
                <a:latin typeface="Calibri" panose="020F0502020204030204" pitchFamily="34" charset="0"/>
              </a:rPr>
              <a:t>evropski semester</a:t>
            </a:r>
          </a:p>
          <a:p>
            <a:pPr>
              <a:buFont typeface="Courier New" panose="02070309020205020404" pitchFamily="49" charset="0"/>
              <a:buChar char="o"/>
            </a:pPr>
            <a:r>
              <a:rPr lang="sl-SI" sz="1800" b="0" i="0" u="none" strike="noStrike" baseline="0">
                <a:latin typeface="Calibri" panose="020F0502020204030204" pitchFamily="34" charset="0"/>
              </a:rPr>
              <a:t>skupina za</a:t>
            </a:r>
            <a:r>
              <a:rPr lang="sl-SI" sz="1800" i="0" u="none" strike="noStrike" baseline="0">
                <a:latin typeface="Calibri" panose="020F0502020204030204" pitchFamily="34" charset="0"/>
              </a:rPr>
              <a:t> </a:t>
            </a:r>
            <a:r>
              <a:rPr lang="sl-SI" sz="1800" b="1" i="0" u="none" strike="noStrike" baseline="0">
                <a:latin typeface="Calibri" panose="020F0502020204030204" pitchFamily="34" charset="0"/>
              </a:rPr>
              <a:t>Konferenco pogodbenic Okvirne konvencije Združenih narodov o spremembi podnebja</a:t>
            </a:r>
          </a:p>
          <a:p>
            <a:pPr>
              <a:buFont typeface="Courier New" panose="02070309020205020404" pitchFamily="49" charset="0"/>
              <a:buChar char="o"/>
            </a:pPr>
            <a:r>
              <a:rPr lang="sl-SI" sz="1800" b="0" i="0" u="none" strike="noStrike" baseline="0">
                <a:latin typeface="Calibri" panose="020F0502020204030204" pitchFamily="34" charset="0"/>
              </a:rPr>
              <a:t>skupina za</a:t>
            </a:r>
            <a:r>
              <a:rPr lang="sl-SI" sz="1800" i="0" u="none" strike="noStrike" baseline="0">
                <a:latin typeface="Calibri" panose="020F0502020204030204" pitchFamily="34" charset="0"/>
              </a:rPr>
              <a:t> </a:t>
            </a:r>
            <a:r>
              <a:rPr lang="sl-SI" sz="1800" b="1" i="0" u="none" strike="noStrike" baseline="0">
                <a:latin typeface="Calibri" panose="020F0502020204030204" pitchFamily="34" charset="0"/>
              </a:rPr>
              <a:t>storitve splošnega pomena</a:t>
            </a:r>
          </a:p>
          <a:p>
            <a:pPr>
              <a:buFont typeface="Courier New" panose="02070309020205020404" pitchFamily="49" charset="0"/>
              <a:buChar char="o"/>
            </a:pPr>
            <a:r>
              <a:rPr lang="sl-SI" sz="1800" b="0" i="0" u="none" strike="noStrike" baseline="0">
                <a:latin typeface="Calibri" panose="020F0502020204030204" pitchFamily="34" charset="0"/>
              </a:rPr>
              <a:t>skupina za</a:t>
            </a:r>
            <a:r>
              <a:rPr lang="sl-SI" sz="1800" i="0" u="none" strike="noStrike" baseline="0">
                <a:latin typeface="Calibri" panose="020F0502020204030204" pitchFamily="34" charset="0"/>
              </a:rPr>
              <a:t> </a:t>
            </a:r>
            <a:r>
              <a:rPr lang="sl-SI" sz="1800" b="1" i="0" u="none" strike="noStrike" baseline="0">
                <a:latin typeface="Calibri" panose="020F0502020204030204" pitchFamily="34" charset="0"/>
              </a:rPr>
              <a:t>energijo</a:t>
            </a:r>
          </a:p>
          <a:p>
            <a:pPr>
              <a:buFont typeface="Courier New" panose="02070309020205020404" pitchFamily="49" charset="0"/>
              <a:buChar char="o"/>
            </a:pPr>
            <a:r>
              <a:rPr lang="sl-SI" sz="1800" b="0">
                <a:latin typeface="Calibri" panose="020F0502020204030204" pitchFamily="34" charset="0"/>
              </a:rPr>
              <a:t>skupina za</a:t>
            </a:r>
            <a:r>
              <a:rPr lang="sl-SI" sz="1800">
                <a:latin typeface="Calibri" panose="020F0502020204030204" pitchFamily="34" charset="0"/>
              </a:rPr>
              <a:t> </a:t>
            </a:r>
            <a:r>
              <a:rPr lang="sl-SI" sz="1800" b="1">
                <a:latin typeface="Calibri" panose="020F0502020204030204" pitchFamily="34" charset="0"/>
              </a:rPr>
              <a:t>promet</a:t>
            </a:r>
          </a:p>
          <a:p>
            <a:pPr>
              <a:buFont typeface="Courier New" panose="02070309020205020404" pitchFamily="49" charset="0"/>
              <a:buChar char="o"/>
            </a:pPr>
            <a:r>
              <a:rPr lang="sl-SI" sz="1800">
                <a:latin typeface="Calibri" panose="020F0502020204030204" pitchFamily="34" charset="0"/>
              </a:rPr>
              <a:t>skupina za </a:t>
            </a:r>
            <a:r>
              <a:rPr lang="sl-SI" sz="1800" b="1">
                <a:latin typeface="Calibri" panose="020F0502020204030204" pitchFamily="34" charset="0"/>
              </a:rPr>
              <a:t>priseljevanje in vključevanje</a:t>
            </a:r>
          </a:p>
          <a:p>
            <a:pPr>
              <a:buFont typeface="Courier New" panose="02070309020205020404" pitchFamily="49" charset="0"/>
              <a:buChar char="o"/>
            </a:pPr>
            <a:r>
              <a:rPr lang="sl-SI" sz="1800" b="0" i="0" u="none" strike="noStrike" baseline="0">
                <a:latin typeface="Calibri" panose="020F0502020204030204" pitchFamily="34" charset="0"/>
              </a:rPr>
              <a:t>skupina za</a:t>
            </a:r>
            <a:r>
              <a:rPr lang="sl-SI" sz="1800" i="0" u="none" strike="noStrike" baseline="0">
                <a:latin typeface="Calibri" panose="020F0502020204030204" pitchFamily="34" charset="0"/>
              </a:rPr>
              <a:t> </a:t>
            </a:r>
            <a:r>
              <a:rPr lang="sl-SI" sz="1800" b="1" i="0" u="none" strike="noStrike" baseline="0">
                <a:latin typeface="Calibri" panose="020F0502020204030204" pitchFamily="34" charset="0"/>
              </a:rPr>
              <a:t>vključevanje Romov</a:t>
            </a:r>
          </a:p>
          <a:p>
            <a:pPr>
              <a:buFont typeface="Courier New" panose="02070309020205020404" pitchFamily="49" charset="0"/>
              <a:buChar char="o"/>
            </a:pPr>
            <a:r>
              <a:rPr lang="sl-SI" sz="1800">
                <a:latin typeface="Calibri" panose="020F0502020204030204" pitchFamily="34" charset="0"/>
              </a:rPr>
              <a:t>skupina za </a:t>
            </a:r>
            <a:r>
              <a:rPr lang="sl-SI" sz="1800" b="1">
                <a:latin typeface="Calibri" panose="020F0502020204030204" pitchFamily="34" charset="0"/>
              </a:rPr>
              <a:t>pravice invalidov</a:t>
            </a:r>
          </a:p>
          <a:p>
            <a:pPr>
              <a:buFont typeface="Courier New" panose="02070309020205020404" pitchFamily="49" charset="0"/>
              <a:buChar char="o"/>
            </a:pPr>
            <a:r>
              <a:rPr lang="sl-SI" sz="1800">
                <a:latin typeface="Calibri" panose="020F0502020204030204" pitchFamily="34" charset="0"/>
              </a:rPr>
              <a:t>skupina za </a:t>
            </a:r>
            <a:r>
              <a:rPr lang="sl-SI" sz="1800" b="1">
                <a:latin typeface="Calibri" panose="020F0502020204030204" pitchFamily="34" charset="0"/>
              </a:rPr>
              <a:t>trajnostne prehranske sisteme</a:t>
            </a:r>
            <a:r>
              <a:rPr lang="sl-SI" sz="1800" b="1" i="0" u="none" strike="noStrike" baseline="0">
                <a:latin typeface="Calibri" panose="020F0502020204030204" pitchFamily="34" charset="0"/>
              </a:rPr>
              <a:t>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4400"/>
              <a:t>Stalne skupine</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92500"/>
          </a:bodyPr>
          <a:lstStyle/>
          <a:p>
            <a:pPr marL="0" lvl="0" indent="0" algn="ctr">
              <a:lnSpc>
                <a:spcPct val="110000"/>
              </a:lnSpc>
              <a:buNone/>
            </a:pPr>
            <a:r>
              <a:rPr lang="sl-SI" sz="2600">
                <a:latin typeface="Calibri" panose="020F0502020204030204" pitchFamily="34" charset="0"/>
              </a:rPr>
              <a:t>Člane na predlog vsake države članice imenuje </a:t>
            </a:r>
            <a:r>
              <a:rPr lang="sl-SI" sz="2600" b="1">
                <a:solidFill>
                  <a:srgbClr val="0060A0"/>
                </a:solidFill>
                <a:latin typeface="Calibri" panose="020F0502020204030204" pitchFamily="34" charset="0"/>
              </a:rPr>
              <a:t>Svet za petletni mandat z možnostjo podaljšanja</a:t>
            </a:r>
            <a:r>
              <a:rPr lang="sl-SI" sz="2600">
                <a:latin typeface="Calibri" panose="020F0502020204030204" pitchFamily="34" charset="0"/>
              </a:rPr>
              <a:t>.</a:t>
            </a:r>
          </a:p>
          <a:p>
            <a:pPr marL="0" indent="0" algn="ctr">
              <a:lnSpc>
                <a:spcPct val="110000"/>
              </a:lnSpc>
              <a:buNone/>
            </a:pPr>
            <a:r>
              <a:rPr lang="sl-SI" sz="2600">
                <a:latin typeface="Calibri" panose="020F0502020204030204" pitchFamily="34" charset="0"/>
              </a:rPr>
              <a:t>Pri svojem delu v Odboru so neodvisni </a:t>
            </a:r>
            <a:r>
              <a:rPr lang="sl-SI" sz="2600" b="1">
                <a:solidFill>
                  <a:srgbClr val="0060A0"/>
                </a:solidFill>
                <a:latin typeface="Calibri" panose="020F0502020204030204" pitchFamily="34" charset="0"/>
              </a:rPr>
              <a:t>(= brez politične pripadnosti)</a:t>
            </a:r>
            <a:r>
              <a:rPr lang="sl-SI" sz="2600">
                <a:latin typeface="Calibri" panose="020F0502020204030204" pitchFamily="34" charset="0"/>
              </a:rPr>
              <a:t> in delujejo v interesu vseh državljanov EU.</a:t>
            </a:r>
          </a:p>
          <a:p>
            <a:pPr marL="0" indent="0" algn="ctr">
              <a:lnSpc>
                <a:spcPct val="110000"/>
              </a:lnSpc>
              <a:buNone/>
            </a:pPr>
            <a:r>
              <a:rPr lang="sl-SI" sz="2600" b="1">
                <a:solidFill>
                  <a:srgbClr val="0060A0"/>
                </a:solidFill>
                <a:latin typeface="Calibri" panose="020F0502020204030204" pitchFamily="34" charset="0"/>
              </a:rPr>
              <a:t>Niso stalno nastanjeni v Bruslju</a:t>
            </a:r>
            <a:r>
              <a:rPr lang="sl-SI" sz="2600">
                <a:latin typeface="Calibri" panose="020F0502020204030204" pitchFamily="34" charset="0"/>
              </a:rPr>
              <a:t>: večina jih še naprej dela za svoje organizacije v svoji državi. EESO krije njihove potne stroške in stroške bivanja.</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sl-SI" sz="4000" b="1">
                <a:solidFill>
                  <a:schemeClr val="bg1"/>
                </a:solidFill>
                <a:latin typeface="Calibri" panose="020F0502020204030204" pitchFamily="34" charset="0"/>
              </a:rPr>
              <a:t>SKUPŠČINA 329 ČLANOV</a:t>
            </a:r>
            <a:br>
              <a:rPr lang="sl-SI" sz="4000" b="1">
                <a:solidFill>
                  <a:schemeClr val="bg1"/>
                </a:solidFill>
                <a:latin typeface="Calibri" panose="020F0502020204030204" pitchFamily="34" charset="0"/>
              </a:rPr>
            </a:br>
            <a:r>
              <a:rPr lang="sl-SI" sz="4000" b="1">
                <a:solidFill>
                  <a:schemeClr val="bg1"/>
                </a:solidFill>
                <a:latin typeface="Calibri" panose="020F0502020204030204" pitchFamily="34" charset="0"/>
              </a:rPr>
              <a:t>IZ VSEH DRŽAV ČLANIC EVROPSKE UNIJE</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a:bodyPr>
          <a:lstStyle/>
          <a:p>
            <a:pPr marL="0" lvl="1" indent="0" algn="ctr">
              <a:buNone/>
            </a:pPr>
            <a:r>
              <a:rPr lang="sl-SI">
                <a:latin typeface="Calibri" charset="0"/>
                <a:ea typeface="MS PGothic" charset="-128"/>
              </a:rPr>
              <a:t>Organizirana civilna družba so vse skupine in organizacije, v katerih</a:t>
            </a:r>
            <a:r>
              <a:rPr lang="sl-SI" b="1">
                <a:solidFill>
                  <a:srgbClr val="0060A0"/>
                </a:solidFill>
                <a:latin typeface="Calibri" charset="0"/>
                <a:ea typeface="MS PGothic" charset="-128"/>
              </a:rPr>
              <a:t> ljudje sodelujejo</a:t>
            </a:r>
            <a:r>
              <a:rPr lang="sl-SI">
                <a:solidFill>
                  <a:srgbClr val="0060A0"/>
                </a:solidFill>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sl-SI" sz="2533" b="1">
                <a:solidFill>
                  <a:schemeClr val="bg1"/>
                </a:solidFill>
                <a:latin typeface="Calibri" panose="020F0502020204030204" pitchFamily="34" charset="0"/>
                <a:ea typeface="+mj-ea"/>
              </a:rPr>
              <a:t>Delodajalci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sl-SI" sz="2533" b="1">
                <a:solidFill>
                  <a:schemeClr val="bg1"/>
                </a:solidFill>
                <a:latin typeface="Calibri" panose="020F0502020204030204" pitchFamily="34" charset="0"/>
                <a:ea typeface="+mj-ea"/>
              </a:rPr>
              <a:t>Delojemalci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sl-SI" sz="2667" b="1">
                <a:solidFill>
                  <a:schemeClr val="bg1"/>
                </a:solidFill>
                <a:latin typeface="Calibri" panose="020F0502020204030204" pitchFamily="34" charset="0"/>
                <a:ea typeface="+mj-ea"/>
              </a:rPr>
              <a:t>Organizacije civilne družbe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sl-SI" sz="2400" b="1">
                <a:solidFill>
                  <a:srgbClr val="1F5FA0"/>
                </a:solidFill>
                <a:latin typeface="Calibri" charset="0"/>
                <a:ea typeface="MS PGothic" charset="-128"/>
              </a:rPr>
              <a:t>Zavezane so varstvu interesov svojih skupin (ali skupnosti) in zavzemanju za njihove cilje ter pogosto delujejo kot posredniki med nosilci odločanja in širšo javnostjo.</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sl-SI" sz="1867">
                <a:solidFill>
                  <a:schemeClr val="bg1"/>
                </a:solidFill>
              </a:rPr>
              <a:t>združenja delodajalcev,</a:t>
            </a:r>
          </a:p>
          <a:p>
            <a:pPr algn="ctr"/>
            <a:r>
              <a:rPr lang="sl-SI" sz="1867">
                <a:solidFill>
                  <a:schemeClr val="bg1"/>
                </a:solidFill>
              </a:rPr>
              <a:t>gospodarske zbornice,</a:t>
            </a:r>
          </a:p>
          <a:p>
            <a:pPr algn="ctr"/>
            <a:r>
              <a:rPr lang="sl-SI" sz="1867">
                <a:solidFill>
                  <a:schemeClr val="bg1"/>
                </a:solidFill>
              </a:rPr>
              <a:t>organizacije MSP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sl-SI" sz="1867">
                <a:solidFill>
                  <a:schemeClr val="bg1"/>
                </a:solidFill>
              </a:rPr>
              <a:t>sindikati</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sl-SI" sz="1867">
                <a:solidFill>
                  <a:schemeClr val="bg1"/>
                </a:solidFill>
              </a:rPr>
              <a:t>zastopajo kmete, potrošnike, mlade, samostojne poklice, invalide, akademike, zadruge, nevladne organizacije ...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sl-SI" sz="4000" b="1">
                <a:solidFill>
                  <a:schemeClr val="bg1"/>
                </a:solidFill>
                <a:latin typeface="Calibri" panose="020F0502020204030204" pitchFamily="34" charset="0"/>
                <a:ea typeface="+mj-ea"/>
              </a:rPr>
              <a:t>KAJ JE ORGANIZIRANA CIVILNA DRUŽBA?</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sl-SI" sz="1400">
                <a:solidFill>
                  <a:srgbClr val="174195"/>
                </a:solidFill>
              </a:rPr>
              <a:t>* Dva člana nista povezana z nobeno od treh skupin.</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sl-SI" sz="4000" b="1">
                <a:solidFill>
                  <a:schemeClr val="bg1"/>
                </a:solidFill>
                <a:latin typeface="+mn-lt"/>
                <a:ea typeface="+mn-ea"/>
                <a:cs typeface="+mn-cs"/>
              </a:rPr>
              <a:t>KAKŠNA JE VLOGA EESO?</a:t>
            </a:r>
          </a:p>
        </p:txBody>
      </p:sp>
      <p:sp>
        <p:nvSpPr>
          <p:cNvPr id="5" name="Rectangle 4"/>
          <p:cNvSpPr/>
          <p:nvPr/>
        </p:nvSpPr>
        <p:spPr>
          <a:xfrm>
            <a:off x="124545" y="1144284"/>
            <a:ext cx="7105335" cy="5509200"/>
          </a:xfrm>
          <a:prstGeom prst="rect">
            <a:avLst/>
          </a:prstGeom>
        </p:spPr>
        <p:txBody>
          <a:bodyPr wrap="square">
            <a:spAutoFit/>
          </a:bodyPr>
          <a:lstStyle/>
          <a:p>
            <a:pPr algn="just"/>
            <a:r>
              <a:rPr lang="sl-SI" sz="2000" b="1" dirty="0">
                <a:solidFill>
                  <a:srgbClr val="1F5FA0"/>
                </a:solidFill>
              </a:rPr>
              <a:t>Evropski parlament</a:t>
            </a:r>
            <a:r>
              <a:rPr lang="sl-SI" sz="2000" dirty="0"/>
              <a:t>, </a:t>
            </a:r>
            <a:r>
              <a:rPr lang="sl-SI" sz="2000" b="1" dirty="0">
                <a:solidFill>
                  <a:srgbClr val="1F5FA0"/>
                </a:solidFill>
              </a:rPr>
              <a:t>Svet EU</a:t>
            </a:r>
            <a:r>
              <a:rPr lang="sl-SI" sz="2000" dirty="0"/>
              <a:t> in </a:t>
            </a:r>
            <a:r>
              <a:rPr lang="sl-SI" sz="2000" b="1" dirty="0">
                <a:solidFill>
                  <a:srgbClr val="1F5FA0"/>
                </a:solidFill>
              </a:rPr>
              <a:t>Evropska komisija</a:t>
            </a:r>
            <a:r>
              <a:rPr lang="sl-SI" sz="2000" dirty="0"/>
              <a:t> so </a:t>
            </a:r>
            <a:r>
              <a:rPr lang="sl-SI" sz="2000" b="1" dirty="0">
                <a:solidFill>
                  <a:srgbClr val="0060A0"/>
                </a:solidFill>
              </a:rPr>
              <a:t>pravno zavezani k posvetovanju z EESO</a:t>
            </a:r>
            <a:r>
              <a:rPr lang="sl-SI" sz="2000" dirty="0"/>
              <a:t>, ko sprejemajo novo zakonodajo. </a:t>
            </a:r>
            <a:r>
              <a:rPr lang="sl-SI" sz="2000" b="1" dirty="0"/>
              <a:t>Posvetovanje</a:t>
            </a:r>
            <a:r>
              <a:rPr lang="sl-SI" sz="2000" dirty="0"/>
              <a:t> lahko zadeva številna področja. </a:t>
            </a:r>
          </a:p>
          <a:p>
            <a:pPr algn="just"/>
            <a:endParaRPr lang="en-GB" altLang="fr-FR" sz="2000" dirty="0">
              <a:solidFill>
                <a:srgbClr val="0060A0"/>
              </a:solidFill>
            </a:endParaRPr>
          </a:p>
          <a:p>
            <a:pPr algn="just"/>
            <a:r>
              <a:rPr lang="sl-SI" sz="2000" b="1" dirty="0">
                <a:solidFill>
                  <a:srgbClr val="1F5FA0"/>
                </a:solidFill>
              </a:rPr>
              <a:t>Člani EESO iz vseh treh skupin</a:t>
            </a:r>
            <a:r>
              <a:rPr lang="sl-SI" sz="2000" dirty="0"/>
              <a:t> o predlagani zakonodaji </a:t>
            </a:r>
            <a:r>
              <a:rPr lang="sl-SI" sz="2000" b="1" dirty="0">
                <a:solidFill>
                  <a:srgbClr val="0060A0"/>
                </a:solidFill>
              </a:rPr>
              <a:t>razpravljajo, se o njej posvetujejo in dosežejo soglasje, ki ga predstavijo v skupnem dokumentu, imenovanem „mnenje“</a:t>
            </a:r>
            <a:r>
              <a:rPr lang="sl-SI" sz="2000" dirty="0"/>
              <a:t>.</a:t>
            </a:r>
          </a:p>
          <a:p>
            <a:pPr algn="just"/>
            <a:endParaRPr lang="en-GB" altLang="fr-FR" sz="2000" dirty="0"/>
          </a:p>
          <a:p>
            <a:pPr algn="just"/>
            <a:r>
              <a:rPr lang="sl-SI" sz="2000" dirty="0"/>
              <a:t>Ko je </a:t>
            </a:r>
            <a:r>
              <a:rPr lang="sl-SI" sz="2000" b="1" dirty="0">
                <a:solidFill>
                  <a:srgbClr val="1F5FA0"/>
                </a:solidFill>
              </a:rPr>
              <a:t>mnenje sprejeto, se pošlje institucijam EU</a:t>
            </a:r>
            <a:r>
              <a:rPr lang="sl-SI" sz="2000" dirty="0"/>
              <a:t>, da lahko o njem razpravljajo, in objavi v Uradnem listu EU (v 24 jezikih).</a:t>
            </a:r>
          </a:p>
          <a:p>
            <a:pPr algn="just"/>
            <a:endParaRPr lang="en-GB" altLang="fr-FR" sz="2000" dirty="0"/>
          </a:p>
          <a:p>
            <a:pPr algn="just"/>
            <a:r>
              <a:rPr lang="sl-SI" sz="2000" dirty="0"/>
              <a:t>Poročevalec </a:t>
            </a:r>
            <a:r>
              <a:rPr lang="sl-SI" sz="2000" b="1" dirty="0">
                <a:solidFill>
                  <a:srgbClr val="1F5FA0"/>
                </a:solidFill>
              </a:rPr>
              <a:t>predstavi glavne ugotovitve</a:t>
            </a:r>
            <a:r>
              <a:rPr lang="sl-SI" sz="2000" dirty="0"/>
              <a:t> mnenja EESO ter z njim </a:t>
            </a:r>
            <a:r>
              <a:rPr lang="sl-SI" sz="2000" b="1" dirty="0">
                <a:solidFill>
                  <a:srgbClr val="1F5FA0"/>
                </a:solidFill>
              </a:rPr>
              <a:t>seznanja</a:t>
            </a:r>
            <a:r>
              <a:rPr lang="sl-SI" sz="2000" dirty="0"/>
              <a:t> na ravni EU, v državah članicah in na lokalni ravni.</a:t>
            </a:r>
          </a:p>
          <a:p>
            <a:pPr algn="just"/>
            <a:endParaRPr lang="en-GB" altLang="fr-FR" sz="2000" dirty="0"/>
          </a:p>
          <a:p>
            <a:pPr algn="just"/>
            <a:r>
              <a:rPr lang="sl-SI" sz="2000" dirty="0"/>
              <a:t>EESO vsako leto pripravi približno </a:t>
            </a:r>
            <a:r>
              <a:rPr lang="sl-SI" sz="2000" b="1" dirty="0">
                <a:solidFill>
                  <a:srgbClr val="1F5FA0"/>
                </a:solidFill>
              </a:rPr>
              <a:t>200 mnenj</a:t>
            </a:r>
            <a:r>
              <a:rPr lang="sl-SI" sz="2000" dirty="0"/>
              <a:t>.</a:t>
            </a:r>
          </a:p>
          <a:p>
            <a:pPr algn="just"/>
            <a:endParaRPr lang="en-GB" altLang="fr-FR" sz="2000" dirty="0">
              <a:solidFill>
                <a:srgbClr val="FF0000"/>
              </a:solidFill>
            </a:endParaRPr>
          </a:p>
          <a:p>
            <a:pPr marL="285750" indent="-285750" algn="just">
              <a:buFont typeface="Arial" panose="020B0604020202020204" pitchFamily="34" charset="0"/>
              <a:buChar char="•"/>
            </a:pPr>
            <a:endParaRPr lang="en-GB" altLang="fr-FR" sz="16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209887" y="6164440"/>
            <a:ext cx="3254557" cy="338554"/>
          </a:xfrm>
          <a:prstGeom prst="rect">
            <a:avLst/>
          </a:prstGeom>
          <a:noFill/>
        </p:spPr>
        <p:txBody>
          <a:bodyPr wrap="square">
            <a:spAutoFit/>
          </a:bodyPr>
          <a:lstStyle/>
          <a:p>
            <a:r>
              <a:rPr lang="sl-SI" sz="1600" b="1"/>
              <a:t>Za več informacij skeniraj kodo QR!</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32957" y="6115277"/>
            <a:ext cx="436880" cy="436880"/>
          </a:xfrm>
          <a:prstGeom prst="rect">
            <a:avLst/>
          </a:prstGeom>
        </p:spPr>
      </p:pic>
      <p:pic>
        <p:nvPicPr>
          <p:cNvPr id="9" name="Picture 8">
            <a:extLst>
              <a:ext uri="{FF2B5EF4-FFF2-40B4-BE49-F238E27FC236}">
                <a16:creationId xmlns:a16="http://schemas.microsoft.com/office/drawing/2014/main" id="{2246D229-74EE-4D45-8B4B-DFA64F85BB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4259" y="4529"/>
            <a:ext cx="4867741" cy="6824487"/>
          </a:xfrm>
          <a:prstGeom prst="rect">
            <a:avLst/>
          </a:prstGeo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3724096"/>
          </a:xfrm>
          <a:prstGeom prst="rect">
            <a:avLst/>
          </a:prstGeom>
          <a:noFill/>
        </p:spPr>
        <p:txBody>
          <a:bodyPr wrap="square">
            <a:spAutoFit/>
          </a:bodyPr>
          <a:lstStyle/>
          <a:p>
            <a:pPr algn="ctr">
              <a:spcBef>
                <a:spcPts val="1200"/>
              </a:spcBef>
              <a:defRPr/>
            </a:pPr>
            <a:r>
              <a:rPr lang="sl-SI" sz="2400"/>
              <a:t>Odbor je edini</a:t>
            </a:r>
            <a:r>
              <a:rPr lang="sl-SI" sz="2400" b="1"/>
              <a:t> institucionalni kraj za srečevanje in forum za dialog na evropski ravni</a:t>
            </a:r>
            <a:r>
              <a:rPr lang="sl-SI" sz="2400"/>
              <a:t>, ki omogoča doseganje </a:t>
            </a:r>
            <a:r>
              <a:rPr lang="sl-SI" sz="2400" b="1">
                <a:solidFill>
                  <a:srgbClr val="0060A0"/>
                </a:solidFill>
              </a:rPr>
              <a:t>soglasja</a:t>
            </a:r>
            <a:r>
              <a:rPr lang="sl-SI" sz="2400"/>
              <a:t> med različnimi interesi. Za </a:t>
            </a:r>
            <a:r>
              <a:rPr lang="sl-SI" sz="2400" b="1">
                <a:solidFill>
                  <a:srgbClr val="0060A0"/>
                </a:solidFill>
              </a:rPr>
              <a:t>interesne skupine v Evropi</a:t>
            </a:r>
            <a:r>
              <a:rPr lang="sl-SI" sz="2400"/>
              <a:t> je to edini način, da </a:t>
            </a:r>
            <a:r>
              <a:rPr lang="sl-SI" sz="2400" b="1">
                <a:solidFill>
                  <a:srgbClr val="0060A0"/>
                </a:solidFill>
              </a:rPr>
              <a:t>v medinstitucionalnem okviru</a:t>
            </a:r>
            <a:r>
              <a:rPr lang="sl-SI" sz="2400"/>
              <a:t> formalno </a:t>
            </a:r>
            <a:r>
              <a:rPr lang="sl-SI" sz="2400" b="1">
                <a:solidFill>
                  <a:srgbClr val="0060A0"/>
                </a:solidFill>
              </a:rPr>
              <a:t>vplivajo na zakonodajne predloge EU</a:t>
            </a:r>
            <a:r>
              <a:rPr lang="sl-SI" sz="2400"/>
              <a:t>.</a:t>
            </a:r>
          </a:p>
          <a:p>
            <a:pPr algn="ctr">
              <a:spcBef>
                <a:spcPts val="1200"/>
              </a:spcBef>
              <a:defRPr/>
            </a:pPr>
            <a:r>
              <a:rPr lang="sl-SI" sz="2400">
                <a:latin typeface="Calibri" pitchFamily="34" charset="0"/>
              </a:rPr>
              <a:t>Udeležba organizacij civilne družbe je temeljni element evropske demokracije:</a:t>
            </a:r>
            <a:br>
              <a:rPr lang="sl-SI" sz="2400">
                <a:latin typeface="Calibri" pitchFamily="34" charset="0"/>
              </a:rPr>
            </a:br>
            <a:r>
              <a:rPr lang="sl-SI" sz="2400" b="1">
                <a:solidFill>
                  <a:srgbClr val="0060A0"/>
                </a:solidFill>
                <a:latin typeface="Calibri" pitchFamily="34" charset="0"/>
              </a:rPr>
              <a:t>participativna demokracija</a:t>
            </a:r>
            <a:r>
              <a:rPr lang="sl-SI" sz="2400">
                <a:latin typeface="Calibri" pitchFamily="34" charset="0"/>
              </a:rPr>
              <a:t>.</a:t>
            </a:r>
          </a:p>
          <a:p>
            <a:pPr algn="ctr">
              <a:spcBef>
                <a:spcPts val="1200"/>
              </a:spcBef>
              <a:defRPr/>
            </a:pPr>
            <a:r>
              <a:rPr lang="sl-SI" sz="2400">
                <a:latin typeface="Calibri" pitchFamily="34" charset="0"/>
              </a:rPr>
              <a:t>Odbor obravnava številne </a:t>
            </a:r>
            <a:r>
              <a:rPr lang="sl-SI" sz="2400" b="1">
                <a:solidFill>
                  <a:srgbClr val="0060A0"/>
                </a:solidFill>
                <a:latin typeface="Calibri" pitchFamily="34" charset="0"/>
                <a:hlinkClick r:id="rId2" action="ppaction://hlinksldjump"/>
              </a:rPr>
              <a:t>teme, ki so pomembne za naš vsakdan</a:t>
            </a:r>
            <a:r>
              <a:rPr lang="sl-SI" sz="2400">
                <a:latin typeface="Calibri" pitchFamily="34" charset="0"/>
              </a:rPr>
              <a:t>: zaposlovanje, zdravje, pravice potrošnikov, kmetijstvo, boj proti organiziranem kriminalu itd.</a:t>
            </a:r>
            <a:r>
              <a:rPr lang="sl-SI" sz="240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sl-SI" sz="4000" b="1">
                <a:solidFill>
                  <a:schemeClr val="bg1"/>
                </a:solidFill>
                <a:latin typeface="Calibri" panose="020F0502020204030204" pitchFamily="34" charset="0"/>
              </a:rPr>
              <a:t>ZAKAJ JE EESO POMEMBEN ZA EU?</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sl-SI" sz="4000" b="1">
                <a:solidFill>
                  <a:schemeClr val="bg1"/>
                </a:solidFill>
                <a:latin typeface="Calibri" charset="0"/>
              </a:rPr>
              <a:t>DELOVNA TELESA: 6 STROKOVNIH SKUPIN IN 1 KOMISIJA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Zunanji odnosi</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Kmetijstvo, razvoj podeželja in okolje</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sl-SI" sz="1600"/>
              <a:t>dialog civilne družbe s tretjimi državami</a:t>
            </a:r>
          </a:p>
          <a:p>
            <a:pPr marL="285750" indent="-285750">
              <a:buFont typeface="Courier New" panose="02070309020205020404" pitchFamily="49" charset="0"/>
              <a:buChar char="o"/>
            </a:pPr>
            <a:r>
              <a:rPr lang="sl-SI" sz="1600"/>
              <a:t>širitev</a:t>
            </a:r>
          </a:p>
          <a:p>
            <a:pPr marL="285750" indent="-285750">
              <a:buFont typeface="Courier New" panose="02070309020205020404" pitchFamily="49" charset="0"/>
              <a:buChar char="o"/>
            </a:pPr>
            <a:r>
              <a:rPr lang="sl-SI" sz="1600"/>
              <a:t>trgovina</a:t>
            </a:r>
          </a:p>
          <a:p>
            <a:pPr marL="285750" indent="-285750">
              <a:buFont typeface="Courier New" panose="02070309020205020404" pitchFamily="49" charset="0"/>
              <a:buChar char="o"/>
            </a:pPr>
            <a:r>
              <a:rPr lang="sl-SI" sz="1600"/>
              <a:t>sosedski odnosi</a:t>
            </a:r>
          </a:p>
          <a:p>
            <a:pPr marL="285750" indent="-285750">
              <a:buFont typeface="Courier New" panose="02070309020205020404" pitchFamily="49" charset="0"/>
              <a:buChar char="o"/>
            </a:pPr>
            <a:r>
              <a:rPr lang="sl-SI" sz="1600"/>
              <a:t>mednarodno sodelovanje</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Promet, energija, infrastruktura in informacijska družba</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sl-SI" sz="1600"/>
              <a:t>cenovno dostopna in čista energija</a:t>
            </a:r>
          </a:p>
          <a:p>
            <a:pPr marL="285750" indent="-285750">
              <a:buFont typeface="Courier New" panose="02070309020205020404" pitchFamily="49" charset="0"/>
              <a:buChar char="o"/>
            </a:pPr>
            <a:r>
              <a:rPr lang="sl-SI" sz="1600"/>
              <a:t>trajnostni in pametni promet</a:t>
            </a:r>
          </a:p>
          <a:p>
            <a:pPr marL="285750" indent="-285750">
              <a:buFont typeface="Courier New" panose="02070309020205020404" pitchFamily="49" charset="0"/>
              <a:buChar char="o"/>
            </a:pPr>
            <a:r>
              <a:rPr lang="sl-SI" sz="1600"/>
              <a:t>dostojna, dostopna in cenovno ugodna stanovanja</a:t>
            </a:r>
          </a:p>
          <a:p>
            <a:pPr marL="285750" indent="-285750">
              <a:buFont typeface="Courier New" panose="02070309020205020404" pitchFamily="49" charset="0"/>
              <a:buChar char="o"/>
            </a:pPr>
            <a:r>
              <a:rPr lang="sl-SI" sz="1600"/>
              <a:t>prostorsko načrtovanje za širšo javnost in civilno družbo</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sl-SI" sz="1600"/>
              <a:t>trajnostni prehranski sistem</a:t>
            </a:r>
          </a:p>
          <a:p>
            <a:pPr marL="285750" indent="-285750">
              <a:buFont typeface="Courier New" panose="02070309020205020404" pitchFamily="49" charset="0"/>
              <a:buChar char="o"/>
            </a:pPr>
            <a:r>
              <a:rPr lang="sl-SI" sz="1600"/>
              <a:t>podnebni ukrepi</a:t>
            </a:r>
          </a:p>
          <a:p>
            <a:pPr marL="285750" indent="-285750">
              <a:buFont typeface="Courier New" panose="02070309020205020404" pitchFamily="49" charset="0"/>
              <a:buChar char="o"/>
            </a:pPr>
            <a:r>
              <a:rPr lang="sl-SI" sz="1600"/>
              <a:t>okolje in biotska raznovrstnost</a:t>
            </a:r>
          </a:p>
          <a:p>
            <a:pPr marL="285750" indent="-285750">
              <a:buFont typeface="Courier New" panose="02070309020205020404" pitchFamily="49" charset="0"/>
              <a:buChar char="o"/>
            </a:pPr>
            <a:r>
              <a:rPr lang="sl-SI" sz="1600"/>
              <a:t>kmetijstvo </a:t>
            </a:r>
          </a:p>
          <a:p>
            <a:pPr marL="285750" indent="-285750">
              <a:buFont typeface="Courier New" panose="02070309020205020404" pitchFamily="49" charset="0"/>
              <a:buChar char="o"/>
            </a:pPr>
            <a:r>
              <a:rPr lang="sl-SI" sz="1600"/>
              <a:t>trajnostni razvoj na splošno</a:t>
            </a:r>
          </a:p>
          <a:p>
            <a:pPr marL="285750" indent="-285750">
              <a:buFont typeface="Courier New" panose="02070309020205020404" pitchFamily="49" charset="0"/>
              <a:buChar char="o"/>
            </a:pPr>
            <a:r>
              <a:rPr lang="sl-SI" sz="1600"/>
              <a:t>trajnostni razvoj podeželja in mest</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sl-SI" sz="4000" b="1">
                <a:solidFill>
                  <a:schemeClr val="bg1"/>
                </a:solidFill>
                <a:latin typeface="Calibri" charset="0"/>
              </a:rPr>
              <a:t>DELOVNA TELESA: 6 STROKOVNIH SKUPIN IN 1 KOMISIJA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Posvetovalna komisija za spremembe v industriji</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264642"/>
          </a:xfrm>
          <a:prstGeom prst="rect">
            <a:avLst/>
          </a:prstGeom>
          <a:noFill/>
        </p:spPr>
        <p:txBody>
          <a:bodyPr wrap="square">
            <a:spAutoFit/>
          </a:bodyPr>
          <a:lstStyle/>
          <a:p>
            <a:pPr algn="ctr">
              <a:lnSpc>
                <a:spcPct val="107000"/>
              </a:lnSpc>
              <a:spcAft>
                <a:spcPts val="800"/>
              </a:spcAft>
            </a:pPr>
            <a:b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Ekonomska in monetarna unija ter ekonomska in socialna kohezija</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Zaposlovanje, socialne zadeve in državljanstvo</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sl-SI"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Enotni trg, proizvodnja in potrošnja</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sl-SI" sz="1600"/>
              <a:t>ekonomska in monetarna unija </a:t>
            </a:r>
          </a:p>
          <a:p>
            <a:pPr marL="285750" indent="-285750">
              <a:buFont typeface="Courier New" panose="02070309020205020404" pitchFamily="49" charset="0"/>
              <a:buChar char="o"/>
            </a:pPr>
            <a:r>
              <a:rPr lang="sl-SI" sz="1600"/>
              <a:t>finančni in kapitalski trgi </a:t>
            </a:r>
          </a:p>
          <a:p>
            <a:pPr marL="285750" indent="-285750">
              <a:buFont typeface="Courier New" panose="02070309020205020404" pitchFamily="49" charset="0"/>
              <a:buChar char="o"/>
            </a:pPr>
            <a:r>
              <a:rPr lang="sl-SI" sz="1600"/>
              <a:t>obdavčitev</a:t>
            </a:r>
          </a:p>
          <a:p>
            <a:pPr marL="285750" indent="-285750">
              <a:buFont typeface="Courier New" panose="02070309020205020404" pitchFamily="49" charset="0"/>
              <a:buChar char="o"/>
            </a:pPr>
            <a:r>
              <a:rPr lang="sl-SI" sz="1600"/>
              <a:t>proračun EU in lastna sredstva </a:t>
            </a:r>
          </a:p>
          <a:p>
            <a:pPr marL="285750" indent="-285750">
              <a:buFont typeface="Courier New" panose="02070309020205020404" pitchFamily="49" charset="0"/>
              <a:buChar char="o"/>
            </a:pPr>
            <a:r>
              <a:rPr lang="sl-SI" sz="1600"/>
              <a:t>kohezijska in mestna politika</a:t>
            </a:r>
          </a:p>
          <a:p>
            <a:pPr marL="285750" indent="-285750">
              <a:buFont typeface="Courier New" panose="02070309020205020404" pitchFamily="49" charset="0"/>
              <a:buChar char="o"/>
            </a:pPr>
            <a:r>
              <a:rPr lang="sl-SI" sz="1600"/>
              <a:t>statistika</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sl-SI" sz="1600"/>
              <a:t>zaposlovanje</a:t>
            </a:r>
          </a:p>
          <a:p>
            <a:pPr marL="285750" indent="-285750">
              <a:buFont typeface="Courier New" panose="02070309020205020404" pitchFamily="49" charset="0"/>
              <a:buChar char="o"/>
            </a:pPr>
            <a:r>
              <a:rPr lang="sl-SI" sz="1600"/>
              <a:t>socialna vključenost</a:t>
            </a:r>
          </a:p>
          <a:p>
            <a:pPr marL="285750" indent="-285750">
              <a:buFont typeface="Courier New" panose="02070309020205020404" pitchFamily="49" charset="0"/>
              <a:buChar char="o"/>
            </a:pPr>
            <a:r>
              <a:rPr lang="sl-SI" sz="1600"/>
              <a:t>državljanstvo</a:t>
            </a:r>
          </a:p>
          <a:p>
            <a:pPr marL="285750" indent="-285750">
              <a:buFont typeface="Courier New" panose="02070309020205020404" pitchFamily="49" charset="0"/>
              <a:buChar char="o"/>
            </a:pPr>
            <a:r>
              <a:rPr lang="sl-SI" sz="1600"/>
              <a:t>socialna zaščita</a:t>
            </a:r>
          </a:p>
          <a:p>
            <a:pPr marL="285750" indent="-285750">
              <a:buFont typeface="Courier New" panose="02070309020205020404" pitchFamily="49" charset="0"/>
              <a:buChar char="o"/>
            </a:pPr>
            <a:r>
              <a:rPr lang="sl-SI" sz="1600"/>
              <a:t>enake možnosti</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sl-SI" sz="1600"/>
              <a:t>varstvo potrošnikov</a:t>
            </a:r>
          </a:p>
          <a:p>
            <a:pPr marL="285750" indent="-285750">
              <a:buFont typeface="Courier New" panose="02070309020205020404" pitchFamily="49" charset="0"/>
              <a:buChar char="o"/>
            </a:pPr>
            <a:r>
              <a:rPr lang="sl-SI" sz="1600"/>
              <a:t>enotni trg</a:t>
            </a:r>
          </a:p>
          <a:p>
            <a:pPr marL="285750" indent="-285750">
              <a:buFont typeface="Courier New" panose="02070309020205020404" pitchFamily="49" charset="0"/>
              <a:buChar char="o"/>
            </a:pPr>
            <a:r>
              <a:rPr lang="sl-SI" sz="1600"/>
              <a:t>podjetja</a:t>
            </a:r>
          </a:p>
          <a:p>
            <a:pPr marL="285750" indent="-285750">
              <a:buFont typeface="Courier New" panose="02070309020205020404" pitchFamily="49" charset="0"/>
              <a:buChar char="o"/>
            </a:pPr>
            <a:r>
              <a:rPr lang="sl-SI" sz="1600"/>
              <a:t>industrijska politika</a:t>
            </a:r>
          </a:p>
          <a:p>
            <a:pPr marL="285750" indent="-285750">
              <a:buFont typeface="Courier New" panose="02070309020205020404" pitchFamily="49" charset="0"/>
              <a:buChar char="o"/>
            </a:pPr>
            <a:r>
              <a:rPr lang="sl-SI" sz="1600"/>
              <a:t>finančne storitve</a:t>
            </a:r>
          </a:p>
          <a:p>
            <a:pPr marL="285750" indent="-285750">
              <a:buFont typeface="Courier New" panose="02070309020205020404" pitchFamily="49" charset="0"/>
              <a:buChar char="o"/>
            </a:pPr>
            <a:r>
              <a:rPr lang="sl-SI" sz="1600"/>
              <a:t>raziskave in inovacije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800767"/>
          </a:xfrm>
          <a:prstGeom prst="rect">
            <a:avLst/>
          </a:prstGeom>
          <a:noFill/>
        </p:spPr>
        <p:txBody>
          <a:bodyPr wrap="square" rtlCol="0">
            <a:spAutoFit/>
          </a:bodyPr>
          <a:lstStyle/>
          <a:p>
            <a:pPr marL="285750" indent="-285750">
              <a:buFont typeface="Courier New" panose="02070309020205020404" pitchFamily="49" charset="0"/>
              <a:buChar char="o"/>
            </a:pPr>
            <a:r>
              <a:rPr lang="sl-SI" sz="1600"/>
              <a:t>sektorske industrijske politike: obramba, voda, zdravje, energetsko intenzivne panoge, robotika ...</a:t>
            </a:r>
          </a:p>
          <a:p>
            <a:pPr marL="285750" indent="-285750">
              <a:buFont typeface="Courier New" panose="02070309020205020404" pitchFamily="49" charset="0"/>
              <a:buChar char="o"/>
            </a:pPr>
            <a:r>
              <a:rPr lang="sl-SI" sz="1600"/>
              <a:t>industrijsko in tehnološko predvidevanje</a:t>
            </a:r>
          </a:p>
          <a:p>
            <a:pPr marL="285750" indent="-285750">
              <a:buFont typeface="Courier New" panose="02070309020205020404" pitchFamily="49" charset="0"/>
              <a:buChar char="o"/>
            </a:pPr>
            <a:r>
              <a:rPr lang="sl-SI" sz="1600"/>
              <a:t>kritične surovine</a:t>
            </a:r>
          </a:p>
          <a:p>
            <a:pPr marL="285750" indent="-285750">
              <a:buFont typeface="Courier New" panose="02070309020205020404" pitchFamily="49" charset="0"/>
              <a:buChar char="o"/>
            </a:pPr>
            <a:r>
              <a:rPr lang="sl-SI" sz="1600"/>
              <a:t>usklajevanje glede </a:t>
            </a:r>
            <a:r>
              <a:rPr lang="sl-SI" sz="1600">
                <a:hlinkClick r:id="rId7">
                  <a:extLst>
                    <a:ext uri="{A12FA001-AC4F-418D-AE19-62706E023703}">
                      <ahyp:hlinkClr xmlns:ahyp="http://schemas.microsoft.com/office/drawing/2018/hyperlinkcolor" val="tx"/>
                    </a:ext>
                  </a:extLst>
                </a:hlinkClick>
              </a:rPr>
              <a:t>modrega dogovora EU</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solidFill>
                  <a:srgbClr val="174195"/>
                </a:solidFill>
                <a:hlinkClick r:id="rId3" action="ppaction://hlinksldjump">
                  <a:extLst>
                    <a:ext uri="{A12FA001-AC4F-418D-AE19-62706E023703}">
                      <ahyp:hlinkClr xmlns:ahyp="http://schemas.microsoft.com/office/drawing/2018/hyperlinkcolor" val="tx"/>
                    </a:ext>
                  </a:extLst>
                </a:hlinkClick>
              </a:rPr>
              <a:t>10 stalnih skupin</a:t>
            </a:r>
            <a:r>
              <a:rPr lang="sl-SI" b="1">
                <a:solidFill>
                  <a:srgbClr val="174195"/>
                </a:solidFill>
              </a:rPr>
              <a:t>,</a:t>
            </a:r>
            <a:br>
              <a:rPr lang="sl-SI" b="1">
                <a:solidFill>
                  <a:srgbClr val="174195"/>
                </a:solidFill>
              </a:rPr>
            </a:br>
            <a:r>
              <a:rPr lang="sl-SI">
                <a:solidFill>
                  <a:srgbClr val="174195"/>
                </a:solidFill>
              </a:rPr>
              <a:t>povezanih</a:t>
            </a:r>
            <a:r>
              <a:rPr lang="sl-SI" b="1">
                <a:solidFill>
                  <a:srgbClr val="174195"/>
                </a:solidFill>
              </a:rPr>
              <a:t> </a:t>
            </a:r>
            <a:r>
              <a:rPr lang="sl-SI">
                <a:solidFill>
                  <a:srgbClr val="174195"/>
                </a:solidFill>
              </a:rPr>
              <a:t>z dejavnostmi strokovnih skupin</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sl-SI" sz="4000" b="1">
                <a:solidFill>
                  <a:schemeClr val="bg1"/>
                </a:solidFill>
                <a:latin typeface="Calibri" charset="0"/>
              </a:rPr>
              <a:t>DRUGA DELOVNA TELESA</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3170099"/>
          </a:xfrm>
          <a:prstGeom prst="rect">
            <a:avLst/>
          </a:prstGeom>
          <a:noFill/>
        </p:spPr>
        <p:txBody>
          <a:bodyPr wrap="square" rtlCol="0">
            <a:spAutoFit/>
          </a:bodyPr>
          <a:lstStyle/>
          <a:p>
            <a:pPr algn="ctr"/>
            <a:r>
              <a:rPr lang="sl-SI" b="1" i="1">
                <a:solidFill>
                  <a:srgbClr val="174195"/>
                </a:solidFill>
              </a:rPr>
              <a:t>Ad hoc</a:t>
            </a:r>
            <a:r>
              <a:rPr lang="sl-SI" b="1">
                <a:solidFill>
                  <a:srgbClr val="174195"/>
                </a:solidFill>
              </a:rPr>
              <a:t> skupine</a:t>
            </a:r>
          </a:p>
          <a:p>
            <a:pPr algn="ctr"/>
            <a:endParaRPr lang="en-GB" sz="2000" b="1" dirty="0">
              <a:solidFill>
                <a:srgbClr val="174195"/>
              </a:solidFill>
            </a:endParaRPr>
          </a:p>
          <a:p>
            <a:pPr marL="285750" indent="-285750">
              <a:buFont typeface="Courier New" panose="02070309020205020404" pitchFamily="49" charset="0"/>
              <a:buChar char="o"/>
            </a:pPr>
            <a:r>
              <a:rPr lang="sl-SI">
                <a:solidFill>
                  <a:srgbClr val="174195"/>
                </a:solidFill>
              </a:rPr>
              <a:t>skupina za </a:t>
            </a:r>
            <a:r>
              <a:rPr lang="sl-SI" b="1">
                <a:solidFill>
                  <a:srgbClr val="174195"/>
                </a:solidFill>
              </a:rPr>
              <a:t>evropsko državljansko pobudo</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sl-SI">
                <a:solidFill>
                  <a:srgbClr val="174195"/>
                </a:solidFill>
              </a:rPr>
              <a:t>skupina </a:t>
            </a:r>
            <a:r>
              <a:rPr lang="sl-SI" b="1">
                <a:solidFill>
                  <a:srgbClr val="174195"/>
                </a:solidFill>
                <a:hlinkClick r:id="rId4">
                  <a:extLst>
                    <a:ext uri="{A12FA001-AC4F-418D-AE19-62706E023703}">
                      <ahyp:hlinkClr xmlns:ahyp="http://schemas.microsoft.com/office/drawing/2018/hyperlinkcolor" val="tx"/>
                    </a:ext>
                  </a:extLst>
                </a:hlinkClick>
              </a:rPr>
              <a:t>EESO za mlade</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sl-SI">
                <a:solidFill>
                  <a:srgbClr val="174195"/>
                </a:solidFill>
              </a:rPr>
              <a:t>skupina za </a:t>
            </a:r>
            <a:r>
              <a:rPr lang="sl-SI" b="1">
                <a:solidFill>
                  <a:srgbClr val="174195"/>
                </a:solidFill>
                <a:hlinkClick r:id="rId5">
                  <a:extLst>
                    <a:ext uri="{A12FA001-AC4F-418D-AE19-62706E023703}">
                      <ahyp:hlinkClr xmlns:ahyp="http://schemas.microsoft.com/office/drawing/2018/hyperlinkcolor" val="tx"/>
                    </a:ext>
                  </a:extLst>
                </a:hlinkClick>
              </a:rPr>
              <a:t>enakost</a:t>
            </a:r>
            <a:r>
              <a:rPr lang="sl-SI">
                <a:solidFill>
                  <a:srgbClr val="174195"/>
                </a:solidFill>
                <a:hlinkClick r:id="rId5">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07146" y="1394702"/>
            <a:ext cx="3098486" cy="3416320"/>
          </a:xfrm>
          <a:prstGeom prst="rect">
            <a:avLst/>
          </a:prstGeom>
          <a:noFill/>
          <a:ln>
            <a:noFill/>
          </a:ln>
        </p:spPr>
        <p:txBody>
          <a:bodyPr wrap="square" rtlCol="0">
            <a:spAutoFit/>
          </a:bodyPr>
          <a:lstStyle/>
          <a:p>
            <a:pPr algn="ctr"/>
            <a:r>
              <a:rPr lang="sl-SI" b="1">
                <a:solidFill>
                  <a:srgbClr val="174195"/>
                </a:solidFill>
              </a:rPr>
              <a:t>Opazovalne skupine</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sl-SI">
                <a:solidFill>
                  <a:srgbClr val="174195"/>
                </a:solidFill>
              </a:rPr>
              <a:t>opazovalna skupina za </a:t>
            </a:r>
            <a:r>
              <a:rPr lang="sl-SI" b="1">
                <a:solidFill>
                  <a:srgbClr val="174195"/>
                </a:solidFill>
                <a:hlinkClick r:id="rId6">
                  <a:extLst>
                    <a:ext uri="{A12FA001-AC4F-418D-AE19-62706E023703}">
                      <ahyp:hlinkClr xmlns:ahyp="http://schemas.microsoft.com/office/drawing/2018/hyperlinkcolor" val="tx"/>
                    </a:ext>
                  </a:extLst>
                </a:hlinkClick>
              </a:rPr>
              <a:t>trajnostni razvoj</a:t>
            </a:r>
            <a:r>
              <a:rPr lang="sl-SI">
                <a:solidFill>
                  <a:srgbClr val="174195"/>
                </a:solidFill>
              </a:rPr>
              <a:t> (ODD)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sl-SI">
                <a:solidFill>
                  <a:srgbClr val="174195"/>
                </a:solidFill>
              </a:rPr>
              <a:t>opazovalna skupina za </a:t>
            </a:r>
            <a:r>
              <a:rPr lang="sl-SI" b="1">
                <a:solidFill>
                  <a:srgbClr val="174195"/>
                </a:solidFill>
                <a:hlinkClick r:id="rId7">
                  <a:extLst>
                    <a:ext uri="{A12FA001-AC4F-418D-AE19-62706E023703}">
                      <ahyp:hlinkClr xmlns:ahyp="http://schemas.microsoft.com/office/drawing/2018/hyperlinkcolor" val="tx"/>
                    </a:ext>
                  </a:extLst>
                </a:hlinkClick>
              </a:rPr>
              <a:t>uveljavljanje pravil enotnega trga</a:t>
            </a:r>
            <a:r>
              <a:rPr lang="sl-SI">
                <a:solidFill>
                  <a:srgbClr val="174195"/>
                </a:solidFill>
              </a:rPr>
              <a:t> (SMEO)</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sl-SI">
                <a:solidFill>
                  <a:srgbClr val="174195"/>
                </a:solidFill>
              </a:rPr>
              <a:t>opazovalna skupina za </a:t>
            </a:r>
            <a:r>
              <a:rPr lang="sl-SI" b="1">
                <a:solidFill>
                  <a:srgbClr val="174195"/>
                </a:solidFill>
                <a:hlinkClick r:id="rId8">
                  <a:extLst>
                    <a:ext uri="{A12FA001-AC4F-418D-AE19-62706E023703}">
                      <ahyp:hlinkClr xmlns:ahyp="http://schemas.microsoft.com/office/drawing/2018/hyperlinkcolor" val="tx"/>
                    </a:ext>
                  </a:extLst>
                </a:hlinkClick>
              </a:rPr>
              <a:t>trg dela</a:t>
            </a:r>
            <a:r>
              <a:rPr lang="sl-SI">
                <a:solidFill>
                  <a:srgbClr val="174195"/>
                </a:solidFill>
              </a:rPr>
              <a:t> (OMT)</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33854" y="4480413"/>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A6WAAD5KZT2Q-604569563-16716</_dlc_DocId>
    <_dlc_DocIdUrl xmlns="1a33af13-4045-4f88-9d7b-618e30f79918">
      <Url>http://dm/eesc/2025/_layouts/15/DocIdRedir.aspx?ID=A6WAAD5KZT2Q-604569563-16716</Url>
      <Description>A6WAAD5KZT2Q-604569563-16716</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2025-11-18T12:00:00+00:00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SL</TermName>
          <TermId xmlns="http://schemas.microsoft.com/office/infopath/2007/PartnerControls">98a412ae-eb01-49e9-ae3d-585a81724cfc</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Sinko Borut</DisplayName>
        <AccountId>1493</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E4165-32CC-4F29-978E-3B7C21A89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customXml/itemProps3.xml><?xml version="1.0" encoding="utf-8"?>
<ds:datastoreItem xmlns:ds="http://schemas.openxmlformats.org/officeDocument/2006/customXml" ds:itemID="{5BB213E8-3885-4FCB-9125-64F9419E3F57}">
  <ds:schemaRefs>
    <ds:schemaRef ds:uri="http://schemas.microsoft.com/sharepoint/events"/>
  </ds:schemaRefs>
</ds:datastoreItem>
</file>

<file path=customXml/itemProps4.xml><?xml version="1.0" encoding="utf-8"?>
<ds:datastoreItem xmlns:ds="http://schemas.openxmlformats.org/officeDocument/2006/customXml" ds:itemID="{F135D837-2201-456A-B999-EC0EB5B41A7C}">
  <ds:schemaRefs>
    <ds:schemaRef ds:uri="http://schemas.microsoft.com/sharepoint/v3/contenttype/form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41</TotalTime>
  <Words>2244</Words>
  <Application>Microsoft Macintosh PowerPoint</Application>
  <PresentationFormat>Grand écran</PresentationFormat>
  <Paragraphs>266</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Evropski ekonomsko-socialni obor je posvetovalni organ, ki zastopa organizirano civilno družbo. </vt:lpstr>
      <vt:lpstr>Présentation PowerPoint</vt:lpstr>
      <vt:lpstr>Présentation PowerPoint</vt:lpstr>
      <vt:lpstr>KAKŠNA JE VLOGA EESO?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KAJ EU PONUJA MLADIM?</vt:lpstr>
      <vt:lpstr>MLADINSKE POBUDE EESO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predstavitev za obiskovalce EESO</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282</cp:revision>
  <cp:lastPrinted>2025-10-21T13:38:22Z</cp:lastPrinted>
  <dcterms:created xsi:type="dcterms:W3CDTF">2024-07-17T07:57:29Z</dcterms:created>
  <dcterms:modified xsi:type="dcterms:W3CDTF">2025-12-02T09:56:55Z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1164b1db-6924-4f53-99cc-20d9886444ad</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DA|5d49c027-8956-412b-aa16-e85a0f96ad0e;ET|ff6c3f4c-b02c-4c3c-ab07-2c37995a7a0a;HU|6b229040-c589-4408-b4c1-4285663d20a8;EN|f2175f21-25d7-44a3-96da-d6a61b075e1b;FI|87606a43-d45f-42d6-b8c9-e1a3457db5b7;PL|1e03da61-4678-4e07-b136-b5024ca9197b;RO|feb747a2-64c</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36;#RO|feb747a2-64cd-4299-af12-4833ddc30497;#35;#FI|87606a43-d45f-42d6-b8c9-e1a3457db5b7;#32;#MT|7df99101-6854-4a26-b53a-b88c0da02c26;#43;#GA|762d2456-c427-4ecb-b312-af3dad8e258c;#12;#FR|d2afafd3-4c81-4f60-8f52-ee33f2f54ff3;#24;#PL|1e03da61-4678-4e07-b136</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31;#SL|98a412ae-eb01-49e9-ae3d-585a81724cfc</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