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303" r:id="rId6"/>
    <p:sldId id="365" r:id="rId7"/>
    <p:sldId id="263" r:id="rId8"/>
    <p:sldId id="356" r:id="rId9"/>
    <p:sldId id="279" r:id="rId10"/>
    <p:sldId id="274" r:id="rId11"/>
    <p:sldId id="387" r:id="rId12"/>
    <p:sldId id="388" r:id="rId13"/>
    <p:sldId id="384" r:id="rId14"/>
    <p:sldId id="377" r:id="rId15"/>
    <p:sldId id="378" r:id="rId16"/>
    <p:sldId id="368" r:id="rId17"/>
    <p:sldId id="381" r:id="rId18"/>
    <p:sldId id="256" r:id="rId19"/>
    <p:sldId id="389" r:id="rId20"/>
    <p:sldId id="355" r:id="rId21"/>
    <p:sldId id="343" r:id="rId22"/>
    <p:sldId id="379" r:id="rId23"/>
    <p:sldId id="363" r:id="rId24"/>
    <p:sldId id="386" r:id="rId25"/>
  </p:sldIdLst>
  <p:sldSz cx="12192000" cy="6858000"/>
  <p:notesSz cx="6724650" cy="97742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F832C1-3299-41B0-9386-CA92DFCADE95}">
          <p14:sldIdLst>
            <p14:sldId id="303"/>
            <p14:sldId id="365"/>
            <p14:sldId id="263"/>
            <p14:sldId id="356"/>
            <p14:sldId id="279"/>
            <p14:sldId id="274"/>
            <p14:sldId id="387"/>
            <p14:sldId id="388"/>
            <p14:sldId id="384"/>
            <p14:sldId id="377"/>
            <p14:sldId id="378"/>
            <p14:sldId id="368"/>
            <p14:sldId id="381"/>
            <p14:sldId id="256"/>
            <p14:sldId id="389"/>
            <p14:sldId id="355"/>
            <p14:sldId id="343"/>
            <p14:sldId id="379"/>
            <p14:sldId id="363"/>
            <p14:sldId id="38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z Porres" initials="bpor" lastIdx="1" clrIdx="0">
    <p:extLst>
      <p:ext uri="{19B8F6BF-5375-455C-9EA6-DF929625EA0E}">
        <p15:presenceInfo xmlns:p15="http://schemas.microsoft.com/office/powerpoint/2012/main" userId="Beatriz Porres" providerId="None"/>
      </p:ext>
    </p:extLst>
  </p:cmAuthor>
  <p:cmAuthor id="2" name="Kokkini Chrysanthi" initials="KC" lastIdx="51" clrIdx="1">
    <p:extLst>
      <p:ext uri="{19B8F6BF-5375-455C-9EA6-DF929625EA0E}">
        <p15:presenceInfo xmlns:p15="http://schemas.microsoft.com/office/powerpoint/2012/main" userId="S::Chrysanthi.Kokkini@eesc.europa.eu::1dbed518-65dc-46b7-ab53-cc0b2795357f" providerId="AD"/>
      </p:ext>
    </p:extLst>
  </p:cmAuthor>
  <p:cmAuthor id="3" name="Andrejczuk Emilia" initials="AE" lastIdx="26" clrIdx="2">
    <p:extLst>
      <p:ext uri="{19B8F6BF-5375-455C-9EA6-DF929625EA0E}">
        <p15:presenceInfo xmlns:p15="http://schemas.microsoft.com/office/powerpoint/2012/main" userId="S::Emilia.Andrejczuk@eesc.europa.eu::737fdaaa-6a72-4ebd-94a8-b97b30311213" providerId="AD"/>
      </p:ext>
    </p:extLst>
  </p:cmAuthor>
  <p:cmAuthor id="4" name="Boukhenfouf Nadia" initials="BN" lastIdx="2" clrIdx="3">
    <p:extLst>
      <p:ext uri="{19B8F6BF-5375-455C-9EA6-DF929625EA0E}">
        <p15:presenceInfo xmlns:p15="http://schemas.microsoft.com/office/powerpoint/2012/main" userId="S::Nadia.Boukhenfouf@eesc.europa.eu::080b0764-1748-423f-8ab2-3f229873f2cd" providerId="AD"/>
      </p:ext>
    </p:extLst>
  </p:cmAuthor>
  <p:cmAuthor id="5" name="Williams Stephanie" initials="WS" lastIdx="5" clrIdx="4">
    <p:extLst>
      <p:ext uri="{19B8F6BF-5375-455C-9EA6-DF929625EA0E}">
        <p15:presenceInfo xmlns:p15="http://schemas.microsoft.com/office/powerpoint/2012/main" userId="S::stephanie.williams@eesc.europa.eu::ba695c79-144c-49de-ac92-966cddeb6e6a" providerId="AD"/>
      </p:ext>
    </p:extLst>
  </p:cmAuthor>
  <p:cmAuthor id="6" name="rcod" initials="r" lastIdx="1" clrIdx="5">
    <p:extLst>
      <p:ext uri="{19B8F6BF-5375-455C-9EA6-DF929625EA0E}">
        <p15:presenceInfo xmlns:p15="http://schemas.microsoft.com/office/powerpoint/2012/main" userId="rco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AFAD"/>
    <a:srgbClr val="174195"/>
    <a:srgbClr val="0060A0"/>
    <a:srgbClr val="4F9B2B"/>
    <a:srgbClr val="1F5FA0"/>
    <a:srgbClr val="07A1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3" autoAdjust="0"/>
    <p:restoredTop sz="96296"/>
  </p:normalViewPr>
  <p:slideViewPr>
    <p:cSldViewPr snapToGrid="0">
      <p:cViewPr varScale="1">
        <p:scale>
          <a:sx n="155" d="100"/>
          <a:sy n="155" d="100"/>
        </p:scale>
        <p:origin x="216"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Sheet1!$F$4</c:f>
              <c:strCache>
                <c:ptCount val="1"/>
                <c:pt idx="0">
                  <c:v>&lt;cf&gt;♀&lt;/cf&gt;</c:v>
                </c:pt>
              </c:strCache>
            </c:strRef>
          </c:tx>
          <c:spPr>
            <a:solidFill>
              <a:schemeClr val="accent2"/>
            </a:solidFill>
            <a:ln>
              <a:noFill/>
            </a:ln>
            <a:effectLst/>
          </c:spPr>
          <c:invertIfNegative val="0"/>
          <c:cat>
            <c:strRef>
              <c:f>Sheet1!$B$5:$B$31</c:f>
              <c:strCache>
                <c:ptCount val="27"/>
                <c:pt idx="0">
                  <c:v>EE</c:v>
                </c:pt>
                <c:pt idx="1">
                  <c:v>CZ</c:v>
                </c:pt>
                <c:pt idx="2">
                  <c:v>HR</c:v>
                </c:pt>
                <c:pt idx="3">
                  <c:v>HU</c:v>
                </c:pt>
                <c:pt idx="4">
                  <c:v>LV</c:v>
                </c:pt>
                <c:pt idx="5">
                  <c:v>LT</c:v>
                </c:pt>
                <c:pt idx="6">
                  <c:v>FR</c:v>
                </c:pt>
                <c:pt idx="7">
                  <c:v>SE</c:v>
                </c:pt>
                <c:pt idx="8">
                  <c:v>DK</c:v>
                </c:pt>
                <c:pt idx="9">
                  <c:v>FI</c:v>
                </c:pt>
                <c:pt idx="10">
                  <c:v>SI</c:v>
                </c:pt>
                <c:pt idx="11">
                  <c:v>NL</c:v>
                </c:pt>
                <c:pt idx="12">
                  <c:v>LU</c:v>
                </c:pt>
                <c:pt idx="13">
                  <c:v>DE</c:v>
                </c:pt>
                <c:pt idx="14">
                  <c:v>ES</c:v>
                </c:pt>
                <c:pt idx="15">
                  <c:v>AT</c:v>
                </c:pt>
                <c:pt idx="16">
                  <c:v>BG</c:v>
                </c:pt>
                <c:pt idx="17">
                  <c:v>IE</c:v>
                </c:pt>
                <c:pt idx="18">
                  <c:v>IT</c:v>
                </c:pt>
                <c:pt idx="19">
                  <c:v>MT</c:v>
                </c:pt>
                <c:pt idx="20">
                  <c:v>EL</c:v>
                </c:pt>
                <c:pt idx="21">
                  <c:v>PL</c:v>
                </c:pt>
                <c:pt idx="22">
                  <c:v>SK</c:v>
                </c:pt>
                <c:pt idx="23">
                  <c:v>BE</c:v>
                </c:pt>
                <c:pt idx="24">
                  <c:v>RO</c:v>
                </c:pt>
                <c:pt idx="25">
                  <c:v>PT</c:v>
                </c:pt>
                <c:pt idx="26">
                  <c:v>CY</c:v>
                </c:pt>
              </c:strCache>
            </c:strRef>
          </c:cat>
          <c:val>
            <c:numRef>
              <c:f>Sheet1!$F$5:$F$31</c:f>
              <c:numCache>
                <c:formatCode>0%</c:formatCode>
                <c:ptCount val="27"/>
                <c:pt idx="0">
                  <c:v>0.8571428571428571</c:v>
                </c:pt>
                <c:pt idx="1">
                  <c:v>0.58333333333333337</c:v>
                </c:pt>
                <c:pt idx="2">
                  <c:v>0.77777777777777779</c:v>
                </c:pt>
                <c:pt idx="3">
                  <c:v>0.41666666666666669</c:v>
                </c:pt>
                <c:pt idx="4">
                  <c:v>0.5714285714285714</c:v>
                </c:pt>
                <c:pt idx="5">
                  <c:v>0.55555555555555558</c:v>
                </c:pt>
                <c:pt idx="6">
                  <c:v>0.5</c:v>
                </c:pt>
                <c:pt idx="7">
                  <c:v>0.5</c:v>
                </c:pt>
                <c:pt idx="8">
                  <c:v>0.66666666666666663</c:v>
                </c:pt>
                <c:pt idx="9">
                  <c:v>0.44444444444444442</c:v>
                </c:pt>
                <c:pt idx="10">
                  <c:v>0.2857142857142857</c:v>
                </c:pt>
                <c:pt idx="11">
                  <c:v>0.5</c:v>
                </c:pt>
                <c:pt idx="12">
                  <c:v>0.5</c:v>
                </c:pt>
                <c:pt idx="13">
                  <c:v>0.58333333333333337</c:v>
                </c:pt>
                <c:pt idx="14">
                  <c:v>0.38095238095238093</c:v>
                </c:pt>
                <c:pt idx="15">
                  <c:v>0.25</c:v>
                </c:pt>
                <c:pt idx="16">
                  <c:v>0.5</c:v>
                </c:pt>
                <c:pt idx="17">
                  <c:v>0.1111111111111111</c:v>
                </c:pt>
                <c:pt idx="18">
                  <c:v>0.16666666666666666</c:v>
                </c:pt>
                <c:pt idx="19">
                  <c:v>0.4</c:v>
                </c:pt>
                <c:pt idx="20">
                  <c:v>0.16666666666666666</c:v>
                </c:pt>
                <c:pt idx="21">
                  <c:v>0.2857142857142857</c:v>
                </c:pt>
                <c:pt idx="22">
                  <c:v>0.22222222222222221</c:v>
                </c:pt>
                <c:pt idx="23">
                  <c:v>8.3333333333333329E-2</c:v>
                </c:pt>
                <c:pt idx="24">
                  <c:v>0.33333333333333331</c:v>
                </c:pt>
                <c:pt idx="25">
                  <c:v>8.3333333333333329E-2</c:v>
                </c:pt>
                <c:pt idx="26">
                  <c:v>0</c:v>
                </c:pt>
              </c:numCache>
            </c:numRef>
          </c:val>
          <c:extLst>
            <c:ext xmlns:c16="http://schemas.microsoft.com/office/drawing/2014/chart" uri="{C3380CC4-5D6E-409C-BE32-E72D297353CC}">
              <c16:uniqueId val="{00000000-F334-4C72-B9F9-050BF7B4874A}"/>
            </c:ext>
          </c:extLst>
        </c:ser>
        <c:ser>
          <c:idx val="1"/>
          <c:order val="1"/>
          <c:tx>
            <c:strRef>
              <c:f>Sheet1!$G$4</c:f>
              <c:strCache>
                <c:ptCount val="1"/>
                <c:pt idx="0">
                  <c:v>&lt;cf&gt;♂&lt;/cf&gt;</c:v>
                </c:pt>
              </c:strCache>
            </c:strRef>
          </c:tx>
          <c:spPr>
            <a:solidFill>
              <a:srgbClr val="00B0F0"/>
            </a:solidFill>
            <a:ln>
              <a:noFill/>
            </a:ln>
            <a:effectLst/>
          </c:spPr>
          <c:invertIfNegative val="0"/>
          <c:cat>
            <c:strRef>
              <c:f>Sheet1!$B$5:$B$31</c:f>
              <c:strCache>
                <c:ptCount val="27"/>
                <c:pt idx="0">
                  <c:v>EE</c:v>
                </c:pt>
                <c:pt idx="1">
                  <c:v>CZ</c:v>
                </c:pt>
                <c:pt idx="2">
                  <c:v>HR</c:v>
                </c:pt>
                <c:pt idx="3">
                  <c:v>HU</c:v>
                </c:pt>
                <c:pt idx="4">
                  <c:v>LV</c:v>
                </c:pt>
                <c:pt idx="5">
                  <c:v>LT</c:v>
                </c:pt>
                <c:pt idx="6">
                  <c:v>FR</c:v>
                </c:pt>
                <c:pt idx="7">
                  <c:v>SE</c:v>
                </c:pt>
                <c:pt idx="8">
                  <c:v>DK</c:v>
                </c:pt>
                <c:pt idx="9">
                  <c:v>FI</c:v>
                </c:pt>
                <c:pt idx="10">
                  <c:v>SI</c:v>
                </c:pt>
                <c:pt idx="11">
                  <c:v>NL</c:v>
                </c:pt>
                <c:pt idx="12">
                  <c:v>LU</c:v>
                </c:pt>
                <c:pt idx="13">
                  <c:v>DE</c:v>
                </c:pt>
                <c:pt idx="14">
                  <c:v>ES</c:v>
                </c:pt>
                <c:pt idx="15">
                  <c:v>AT</c:v>
                </c:pt>
                <c:pt idx="16">
                  <c:v>BG</c:v>
                </c:pt>
                <c:pt idx="17">
                  <c:v>IE</c:v>
                </c:pt>
                <c:pt idx="18">
                  <c:v>IT</c:v>
                </c:pt>
                <c:pt idx="19">
                  <c:v>MT</c:v>
                </c:pt>
                <c:pt idx="20">
                  <c:v>EL</c:v>
                </c:pt>
                <c:pt idx="21">
                  <c:v>PL</c:v>
                </c:pt>
                <c:pt idx="22">
                  <c:v>SK</c:v>
                </c:pt>
                <c:pt idx="23">
                  <c:v>BE</c:v>
                </c:pt>
                <c:pt idx="24">
                  <c:v>RO</c:v>
                </c:pt>
                <c:pt idx="25">
                  <c:v>PT</c:v>
                </c:pt>
                <c:pt idx="26">
                  <c:v>CY</c:v>
                </c:pt>
              </c:strCache>
            </c:strRef>
          </c:cat>
          <c:val>
            <c:numRef>
              <c:f>Sheet1!$G$5:$G$31</c:f>
              <c:numCache>
                <c:formatCode>0%</c:formatCode>
                <c:ptCount val="27"/>
                <c:pt idx="0">
                  <c:v>0.14285714285714285</c:v>
                </c:pt>
                <c:pt idx="1">
                  <c:v>0.41666666666666669</c:v>
                </c:pt>
                <c:pt idx="2">
                  <c:v>0.22222222222222221</c:v>
                </c:pt>
                <c:pt idx="3">
                  <c:v>0.58333333333333337</c:v>
                </c:pt>
                <c:pt idx="4">
                  <c:v>0.42857142857142855</c:v>
                </c:pt>
                <c:pt idx="5">
                  <c:v>0.44444444444444442</c:v>
                </c:pt>
                <c:pt idx="6">
                  <c:v>0.5</c:v>
                </c:pt>
                <c:pt idx="7">
                  <c:v>0.5</c:v>
                </c:pt>
                <c:pt idx="8">
                  <c:v>0.33333333333333331</c:v>
                </c:pt>
                <c:pt idx="9">
                  <c:v>0.55555555555555558</c:v>
                </c:pt>
                <c:pt idx="10">
                  <c:v>0.7142857142857143</c:v>
                </c:pt>
                <c:pt idx="11">
                  <c:v>0.5</c:v>
                </c:pt>
                <c:pt idx="12">
                  <c:v>0.5</c:v>
                </c:pt>
                <c:pt idx="13">
                  <c:v>0.41666666666666669</c:v>
                </c:pt>
                <c:pt idx="14">
                  <c:v>0.61904761904761907</c:v>
                </c:pt>
                <c:pt idx="15">
                  <c:v>0.75</c:v>
                </c:pt>
                <c:pt idx="16">
                  <c:v>0.5</c:v>
                </c:pt>
                <c:pt idx="17">
                  <c:v>0.88888888888888884</c:v>
                </c:pt>
                <c:pt idx="18">
                  <c:v>0.83333333333333337</c:v>
                </c:pt>
                <c:pt idx="19">
                  <c:v>0.6</c:v>
                </c:pt>
                <c:pt idx="20">
                  <c:v>0.83333333333333337</c:v>
                </c:pt>
                <c:pt idx="21">
                  <c:v>0.7142857142857143</c:v>
                </c:pt>
                <c:pt idx="22">
                  <c:v>0.77777777777777779</c:v>
                </c:pt>
                <c:pt idx="23">
                  <c:v>0.91666666666666663</c:v>
                </c:pt>
                <c:pt idx="24">
                  <c:v>0.66666666666666663</c:v>
                </c:pt>
                <c:pt idx="25">
                  <c:v>0.91666666666666663</c:v>
                </c:pt>
                <c:pt idx="26">
                  <c:v>1</c:v>
                </c:pt>
              </c:numCache>
            </c:numRef>
          </c:val>
          <c:extLst>
            <c:ext xmlns:c16="http://schemas.microsoft.com/office/drawing/2014/chart" uri="{C3380CC4-5D6E-409C-BE32-E72D297353CC}">
              <c16:uniqueId val="{00000001-F334-4C72-B9F9-050BF7B4874A}"/>
            </c:ext>
          </c:extLst>
        </c:ser>
        <c:dLbls>
          <c:showLegendKey val="0"/>
          <c:showVal val="0"/>
          <c:showCatName val="0"/>
          <c:showSerName val="0"/>
          <c:showPercent val="0"/>
          <c:showBubbleSize val="0"/>
        </c:dLbls>
        <c:gapWidth val="219"/>
        <c:overlap val="-27"/>
        <c:axId val="1484350128"/>
        <c:axId val="1484351568"/>
      </c:barChart>
      <c:catAx>
        <c:axId val="148435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84351568"/>
        <c:crosses val="autoZero"/>
        <c:auto val="1"/>
        <c:lblAlgn val="ctr"/>
        <c:lblOffset val="100"/>
        <c:noMultiLvlLbl val="0"/>
      </c:catAx>
      <c:valAx>
        <c:axId val="14843515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84350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861" tIns="45930" rIns="91861" bIns="45930" rtlCol="0"/>
          <a:lstStyle>
            <a:lvl1pPr algn="l">
              <a:defRPr sz="1200"/>
            </a:lvl1pPr>
          </a:lstStyle>
          <a:p>
            <a:endParaRPr lang="fr-BE" dirty="0"/>
          </a:p>
        </p:txBody>
      </p:sp>
      <p:sp>
        <p:nvSpPr>
          <p:cNvPr id="3" name="Date Placeholder 2"/>
          <p:cNvSpPr>
            <a:spLocks noGrp="1"/>
          </p:cNvSpPr>
          <p:nvPr>
            <p:ph type="dt" idx="1"/>
          </p:nvPr>
        </p:nvSpPr>
        <p:spPr>
          <a:xfrm>
            <a:off x="3809079" y="0"/>
            <a:ext cx="2914015" cy="490409"/>
          </a:xfrm>
          <a:prstGeom prst="rect">
            <a:avLst/>
          </a:prstGeom>
        </p:spPr>
        <p:txBody>
          <a:bodyPr vert="horz" lIns="91861" tIns="45930" rIns="91861" bIns="45930" rtlCol="0"/>
          <a:lstStyle>
            <a:lvl1pPr algn="r">
              <a:defRPr sz="1200"/>
            </a:lvl1pPr>
          </a:lstStyle>
          <a:p>
            <a:fld id="{0F803BF0-E97C-469C-AF60-F17B5FF059B5}" type="datetimeFigureOut">
              <a:rPr lang="fr-BE" smtClean="0"/>
              <a:t>2/12/25</a:t>
            </a:fld>
            <a:endParaRPr lang="fr-BE" dirty="0"/>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861" tIns="45930" rIns="91861" bIns="45930" rtlCol="0" anchor="ctr"/>
          <a:lstStyle/>
          <a:p>
            <a:endParaRPr lang="fr-BE" dirty="0"/>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861" tIns="45930" rIns="91861" bIns="459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283831"/>
            <a:ext cx="2914015" cy="490408"/>
          </a:xfrm>
          <a:prstGeom prst="rect">
            <a:avLst/>
          </a:prstGeom>
        </p:spPr>
        <p:txBody>
          <a:bodyPr vert="horz" lIns="91861" tIns="45930" rIns="91861" bIns="45930" rtlCol="0" anchor="b"/>
          <a:lstStyle>
            <a:lvl1pPr algn="l">
              <a:defRPr sz="1200"/>
            </a:lvl1pPr>
          </a:lstStyle>
          <a:p>
            <a:endParaRPr lang="fr-BE" dirty="0"/>
          </a:p>
        </p:txBody>
      </p:sp>
      <p:sp>
        <p:nvSpPr>
          <p:cNvPr id="7" name="Slide Number Placeholder 6"/>
          <p:cNvSpPr>
            <a:spLocks noGrp="1"/>
          </p:cNvSpPr>
          <p:nvPr>
            <p:ph type="sldNum" sz="quarter" idx="5"/>
          </p:nvPr>
        </p:nvSpPr>
        <p:spPr>
          <a:xfrm>
            <a:off x="3809079" y="9283831"/>
            <a:ext cx="2914015" cy="490408"/>
          </a:xfrm>
          <a:prstGeom prst="rect">
            <a:avLst/>
          </a:prstGeom>
        </p:spPr>
        <p:txBody>
          <a:bodyPr vert="horz" lIns="91861" tIns="45930" rIns="91861" bIns="45930" rtlCol="0" anchor="b"/>
          <a:lstStyle>
            <a:lvl1pPr algn="r">
              <a:defRPr sz="1200"/>
            </a:lvl1pPr>
          </a:lstStyle>
          <a:p>
            <a:fld id="{1CACB815-C936-4E99-8363-076A4EF2A191}" type="slidenum">
              <a:rPr lang="fr-BE" smtClean="0"/>
              <a:t>‹N°›</a:t>
            </a:fld>
            <a:endParaRPr lang="fr-BE" dirty="0"/>
          </a:p>
        </p:txBody>
      </p:sp>
    </p:spTree>
    <p:extLst>
      <p:ext uri="{BB962C8B-B14F-4D97-AF65-F5344CB8AC3E}">
        <p14:creationId xmlns:p14="http://schemas.microsoft.com/office/powerpoint/2010/main" val="44035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D621B-A482-9F46-974E-D63789982922}" type="slidenum">
              <a:rPr lang="en-US" smtClean="0"/>
              <a:t>4</a:t>
            </a:fld>
            <a:endParaRPr lang="en-US" dirty="0"/>
          </a:p>
        </p:txBody>
      </p:sp>
    </p:spTree>
    <p:extLst>
      <p:ext uri="{BB962C8B-B14F-4D97-AF65-F5344CB8AC3E}">
        <p14:creationId xmlns:p14="http://schemas.microsoft.com/office/powerpoint/2010/main" val="203895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2650-2A0E-3513-BB81-E191EC716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157BD-0924-79D0-4C2E-A4960C28B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7B311-8600-7614-10CE-9A0717282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C101E-89CE-AF55-9CC8-A054C8C268CF}"/>
              </a:ext>
            </a:extLst>
          </p:cNvPr>
          <p:cNvSpPr>
            <a:spLocks noGrp="1"/>
          </p:cNvSpPr>
          <p:nvPr>
            <p:ph type="sldNum" sz="quarter" idx="10"/>
          </p:nvPr>
        </p:nvSpPr>
        <p:spPr/>
        <p:txBody>
          <a:bodyPr/>
          <a:lstStyle/>
          <a:p>
            <a:fld id="{822D621B-A482-9F46-974E-D63789982922}" type="slidenum">
              <a:rPr lang="en-US" smtClean="0"/>
              <a:t>7</a:t>
            </a:fld>
            <a:endParaRPr lang="en-US" dirty="0"/>
          </a:p>
        </p:txBody>
      </p:sp>
    </p:spTree>
    <p:extLst>
      <p:ext uri="{BB962C8B-B14F-4D97-AF65-F5344CB8AC3E}">
        <p14:creationId xmlns:p14="http://schemas.microsoft.com/office/powerpoint/2010/main" val="149725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2650-2A0E-3513-BB81-E191EC716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157BD-0924-79D0-4C2E-A4960C28B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7B311-8600-7614-10CE-9A0717282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C101E-89CE-AF55-9CC8-A054C8C268CF}"/>
              </a:ext>
            </a:extLst>
          </p:cNvPr>
          <p:cNvSpPr>
            <a:spLocks noGrp="1"/>
          </p:cNvSpPr>
          <p:nvPr>
            <p:ph type="sldNum" sz="quarter" idx="10"/>
          </p:nvPr>
        </p:nvSpPr>
        <p:spPr/>
        <p:txBody>
          <a:bodyPr/>
          <a:lstStyle/>
          <a:p>
            <a:fld id="{822D621B-A482-9F46-974E-D63789982922}" type="slidenum">
              <a:rPr lang="en-US" smtClean="0"/>
              <a:t>8</a:t>
            </a:fld>
            <a:endParaRPr lang="en-US" dirty="0"/>
          </a:p>
        </p:txBody>
      </p:sp>
    </p:spTree>
    <p:extLst>
      <p:ext uri="{BB962C8B-B14F-4D97-AF65-F5344CB8AC3E}">
        <p14:creationId xmlns:p14="http://schemas.microsoft.com/office/powerpoint/2010/main" val="275790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D621B-A482-9F46-974E-D63789982922}" type="slidenum">
              <a:rPr lang="en-US" smtClean="0"/>
              <a:t>9</a:t>
            </a:fld>
            <a:endParaRPr lang="en-US" dirty="0"/>
          </a:p>
        </p:txBody>
      </p:sp>
    </p:spTree>
    <p:extLst>
      <p:ext uri="{BB962C8B-B14F-4D97-AF65-F5344CB8AC3E}">
        <p14:creationId xmlns:p14="http://schemas.microsoft.com/office/powerpoint/2010/main" val="24361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years now, the EESC has been working on how to better integrate the voice of young Europeans in its work and in the EU decision-making process in a structured and meaningful way</a:t>
            </a:r>
            <a:endParaRPr lang="en-GB" dirty="0"/>
          </a:p>
        </p:txBody>
      </p:sp>
      <p:sp>
        <p:nvSpPr>
          <p:cNvPr id="4" name="Slide Number Placeholder 3"/>
          <p:cNvSpPr>
            <a:spLocks noGrp="1"/>
          </p:cNvSpPr>
          <p:nvPr>
            <p:ph type="sldNum" sz="quarter" idx="10"/>
          </p:nvPr>
        </p:nvSpPr>
        <p:spPr/>
        <p:txBody>
          <a:bodyPr/>
          <a:lstStyle/>
          <a:p>
            <a:fld id="{822D621B-A482-9F46-974E-D63789982922}" type="slidenum">
              <a:rPr lang="en-US" smtClean="0"/>
              <a:t>17</a:t>
            </a:fld>
            <a:endParaRPr lang="en-US" dirty="0"/>
          </a:p>
        </p:txBody>
      </p:sp>
    </p:spTree>
    <p:extLst>
      <p:ext uri="{BB962C8B-B14F-4D97-AF65-F5344CB8AC3E}">
        <p14:creationId xmlns:p14="http://schemas.microsoft.com/office/powerpoint/2010/main" val="4052082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8BCB-1AA3-47DD-B0AF-D1BE25486D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9DD851D8-243B-4A0B-8E39-98F5968E5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DC9E29BE-A65B-48EA-8300-9735CC06B6EC}"/>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63BA849F-5162-4368-9740-634FA7F5CD4F}"/>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5ECA7076-24AC-4AA4-9CF5-B5513FC08E99}"/>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60210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A06C-040C-4402-9537-0B7B072B34EC}"/>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0EBD9FFC-57CA-4AD9-9DF0-AE3DE1E545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FF4CF21E-F473-41F6-A590-BE48ECDCE15A}"/>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0B2003BA-DEF5-45CF-86FA-93D7EECBE90D}"/>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E164BF19-61AE-43EB-8960-904786533609}"/>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95166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D4914D-68CD-432E-A2B8-8A8079EAF2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5D3885EE-813E-44B5-9613-0163F4FC5F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91627BEE-BF15-4715-BC32-719A9C8FF832}"/>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0CDD9E59-D43E-41F4-AEAE-FC07DA1DA996}"/>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8E80100E-F2BB-4D9A-915B-A2C04EBBFCA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32794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1E2CB-3271-45A1-9EC5-90242F094D30}"/>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DEA86207-EC44-4C3D-94FF-693E17667D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03C666B3-0D3F-4438-A96D-83301C2A129A}"/>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2722C06E-535A-46C3-A3F3-24F27759C505}"/>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955931B2-ECEC-499C-A336-D4F733EBD34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1305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190F-78FA-4AAE-9FB3-B9FFE7169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90E706FF-9B57-4C18-8B91-5E6C65C90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C8E82A-39FB-4EC0-A6AD-91F4BD78792E}"/>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FE8E1FF3-76A5-42EB-A32E-B4CF5CD4101D}"/>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5918E69F-2385-4097-B656-95A26E76AB7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57333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12D6-F440-4124-9E9A-DB59061D1597}"/>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3109D97F-69C5-45C6-83F2-F7F04FEB1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CD5975D1-8BD1-49F2-95C3-7A12230AF6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F9D5DE11-4BDA-4175-B042-6B243D4BFE44}"/>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F4834AE0-D5A1-4B77-8554-F3164B38776B}"/>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AC7B5477-AD78-4F97-9584-E21957B6EE06}"/>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27875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1013-E172-4291-99C6-2886E5ABCCBE}"/>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E0FD7858-620A-49AE-A6CF-FDEA41F2C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27198F-87F3-4712-8BA2-A78EA40A6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8B5620C0-BDEA-4A00-B69D-1E9350A0BE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718F9-713D-4361-BE54-B0BA4CDADB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74505A7E-026E-40B8-8063-F6E028641881}"/>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8" name="Footer Placeholder 7">
            <a:extLst>
              <a:ext uri="{FF2B5EF4-FFF2-40B4-BE49-F238E27FC236}">
                <a16:creationId xmlns:a16="http://schemas.microsoft.com/office/drawing/2014/main" id="{3EE2493D-0050-4A49-ADD5-173C02CCD315}"/>
              </a:ext>
            </a:extLst>
          </p:cNvPr>
          <p:cNvSpPr>
            <a:spLocks noGrp="1"/>
          </p:cNvSpPr>
          <p:nvPr>
            <p:ph type="ftr" sz="quarter" idx="11"/>
          </p:nvPr>
        </p:nvSpPr>
        <p:spPr/>
        <p:txBody>
          <a:bodyPr/>
          <a:lstStyle/>
          <a:p>
            <a:endParaRPr lang="fr-BE" dirty="0"/>
          </a:p>
        </p:txBody>
      </p:sp>
      <p:sp>
        <p:nvSpPr>
          <p:cNvPr id="9" name="Slide Number Placeholder 8">
            <a:extLst>
              <a:ext uri="{FF2B5EF4-FFF2-40B4-BE49-F238E27FC236}">
                <a16:creationId xmlns:a16="http://schemas.microsoft.com/office/drawing/2014/main" id="{1F837541-2C90-431B-A1BF-C6770B288667}"/>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86949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5325-D07A-4E81-A588-93D3F35C1263}"/>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7D87C8E9-875C-40B7-8897-5EA56BF462A8}"/>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4" name="Footer Placeholder 3">
            <a:extLst>
              <a:ext uri="{FF2B5EF4-FFF2-40B4-BE49-F238E27FC236}">
                <a16:creationId xmlns:a16="http://schemas.microsoft.com/office/drawing/2014/main" id="{0CEC260E-325C-441A-A2B0-0775E18A6582}"/>
              </a:ext>
            </a:extLst>
          </p:cNvPr>
          <p:cNvSpPr>
            <a:spLocks noGrp="1"/>
          </p:cNvSpPr>
          <p:nvPr>
            <p:ph type="ftr" sz="quarter" idx="11"/>
          </p:nvPr>
        </p:nvSpPr>
        <p:spPr/>
        <p:txBody>
          <a:bodyPr/>
          <a:lstStyle/>
          <a:p>
            <a:endParaRPr lang="fr-BE" dirty="0"/>
          </a:p>
        </p:txBody>
      </p:sp>
      <p:sp>
        <p:nvSpPr>
          <p:cNvPr id="5" name="Slide Number Placeholder 4">
            <a:extLst>
              <a:ext uri="{FF2B5EF4-FFF2-40B4-BE49-F238E27FC236}">
                <a16:creationId xmlns:a16="http://schemas.microsoft.com/office/drawing/2014/main" id="{D7C19B9B-43DE-45C7-839F-553A5B2B651C}"/>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93536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A11C6-2785-4D57-B651-A7087E129C70}"/>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3" name="Footer Placeholder 2">
            <a:extLst>
              <a:ext uri="{FF2B5EF4-FFF2-40B4-BE49-F238E27FC236}">
                <a16:creationId xmlns:a16="http://schemas.microsoft.com/office/drawing/2014/main" id="{2B0D4B91-D563-427D-9B42-583ED73AE654}"/>
              </a:ext>
            </a:extLst>
          </p:cNvPr>
          <p:cNvSpPr>
            <a:spLocks noGrp="1"/>
          </p:cNvSpPr>
          <p:nvPr>
            <p:ph type="ftr" sz="quarter" idx="11"/>
          </p:nvPr>
        </p:nvSpPr>
        <p:spPr/>
        <p:txBody>
          <a:bodyPr/>
          <a:lstStyle/>
          <a:p>
            <a:endParaRPr lang="fr-BE" dirty="0"/>
          </a:p>
        </p:txBody>
      </p:sp>
      <p:sp>
        <p:nvSpPr>
          <p:cNvPr id="4" name="Slide Number Placeholder 3">
            <a:extLst>
              <a:ext uri="{FF2B5EF4-FFF2-40B4-BE49-F238E27FC236}">
                <a16:creationId xmlns:a16="http://schemas.microsoft.com/office/drawing/2014/main" id="{1A27F2D0-5989-496C-828E-51D0CF9F0AAC}"/>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43415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F027-8B70-4278-90EC-E0C382E48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1689FD22-648F-46D4-9DB5-0B07D43DA9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E093A660-7AC0-407E-BC4B-12BC1252C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2883C-6A78-4623-8A67-C8C352243768}"/>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0525E2FF-9A4B-4B49-9BF6-DB4A614A3135}"/>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5BCAFF41-67BA-49B7-AF66-C45284C8240B}"/>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87759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77D4-06AC-4739-9108-2FFD6D6ED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28C16E47-723C-495F-B9E1-B19D455EA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Text Placeholder 3">
            <a:extLst>
              <a:ext uri="{FF2B5EF4-FFF2-40B4-BE49-F238E27FC236}">
                <a16:creationId xmlns:a16="http://schemas.microsoft.com/office/drawing/2014/main" id="{1AEA9B44-BFE9-4D11-8CEA-36B9D3A9A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D65FD-C32B-40B7-B987-5323347FC4D3}"/>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A56783F4-5F11-436D-92FA-3C5F9EB3A225}"/>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2E8D8AFE-C5EA-4BD3-9D9E-DF99E824106B}"/>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330687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5F36FF-66B9-4B49-AD27-F9288542F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7C2EF2DC-0EB2-4371-925B-2ACCADA40E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1C3B89D4-5AD6-4115-9B19-72902174A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C57C7755-FA5A-4F03-A13A-3C157AB73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Slide Number Placeholder 5">
            <a:extLst>
              <a:ext uri="{FF2B5EF4-FFF2-40B4-BE49-F238E27FC236}">
                <a16:creationId xmlns:a16="http://schemas.microsoft.com/office/drawing/2014/main" id="{18D6746E-51BA-4A03-A63D-1520E27BB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404F1-E730-4DE8-A095-6F63BB718036}" type="slidenum">
              <a:rPr lang="fr-BE" smtClean="0"/>
              <a:t>‹N°›</a:t>
            </a:fld>
            <a:endParaRPr lang="fr-BE" dirty="0"/>
          </a:p>
        </p:txBody>
      </p:sp>
    </p:spTree>
    <p:extLst>
      <p:ext uri="{BB962C8B-B14F-4D97-AF65-F5344CB8AC3E}">
        <p14:creationId xmlns:p14="http://schemas.microsoft.com/office/powerpoint/2010/main" val="683837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eesc.europa.eu/sites/default/files/2024-12/qe-01-24-018-en-n.pdf" TargetMode="External"/><Relationship Id="rId3" Type="http://schemas.openxmlformats.org/officeDocument/2006/relationships/hyperlink" Target="https://www.eesc.europa.eu/sites/default/files/2024-12/qe-01-24-023-en-n_0.pdf" TargetMode="External"/><Relationship Id="rId7" Type="http://schemas.openxmlformats.org/officeDocument/2006/relationships/hyperlink" Target="https://www.eesc.europa.eu/sites/default/files/2024-12/qe-01-24-017-en-n.pdf" TargetMode="External"/><Relationship Id="rId2" Type="http://schemas.openxmlformats.org/officeDocument/2006/relationships/hyperlink" Target="https://www.eesc.europa.eu/sites/default/files/2024-12/qe-01-24-021-en-n.pdf" TargetMode="External"/><Relationship Id="rId1" Type="http://schemas.openxmlformats.org/officeDocument/2006/relationships/slideLayout" Target="../slideLayouts/slideLayout2.xml"/><Relationship Id="rId6" Type="http://schemas.openxmlformats.org/officeDocument/2006/relationships/hyperlink" Target="https://wayback.archive-it.org/12710/20241019021126/https:/belgian-presidency.consilium.europa.eu/en/news/liege-declaration-towards-affordable-decent-and-sustainable-housing-for-all/" TargetMode="External"/><Relationship Id="rId5" Type="http://schemas.openxmlformats.org/officeDocument/2006/relationships/hyperlink" Target="https://www.eesc.europa.eu/sites/default/files/2024-12/qe-01-24-016-en-n.pdf" TargetMode="External"/><Relationship Id="rId4" Type="http://schemas.openxmlformats.org/officeDocument/2006/relationships/hyperlink" Target="https://www.eesc.europa.eu/sites/default/files/2024-12/qe-01-24-020-en-n.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eesc.europa.eu/ro/news-media/articles/integrating-young-voices-eu-decision-making" TargetMode="External"/><Relationship Id="rId3" Type="http://schemas.openxmlformats.org/officeDocument/2006/relationships/hyperlink" Target="https://www.eesc.europa.eu/en/our-work/publications-other-work/publications/recent-eesc-achievements" TargetMode="External"/><Relationship Id="rId7" Type="http://schemas.openxmlformats.org/officeDocument/2006/relationships/hyperlink" Target="https://www.eesc.europa.eu/en/news-media/articles/leading-way-just-transition" TargetMode="External"/><Relationship Id="rId2" Type="http://schemas.openxmlformats.org/officeDocument/2006/relationships/hyperlink" Target="https://www.eesc.europa.eu/sites/default/files/2024-12/qe-01-24-013-en-n.pdf" TargetMode="External"/><Relationship Id="rId1" Type="http://schemas.openxmlformats.org/officeDocument/2006/relationships/slideLayout" Target="../slideLayouts/slideLayout2.xml"/><Relationship Id="rId6" Type="http://schemas.openxmlformats.org/officeDocument/2006/relationships/hyperlink" Target="https://unfccc.int/topics/just-transition/united-arab-emirates-just-transition-work-programme%23%3A%7E%3Atext%3DJust%20Transition%20Pathways-%2CThe%20First%20Dialogue%20under%20the%20United%20Arab%20Emirates%20Just%20Transition%2CJune%200800%20to%201200%20CEST" TargetMode="External"/><Relationship Id="rId5" Type="http://schemas.openxmlformats.org/officeDocument/2006/relationships/hyperlink" Target="https://www.eesc.europa.eu/sites/default/files/2024-12/qe-01-24-019-en-n.pdf" TargetMode="External"/><Relationship Id="rId10" Type="http://schemas.openxmlformats.org/officeDocument/2006/relationships/hyperlink" Target="https://www.eesc.europa.eu/sites/default/files/2024-12/qe-01-24-022-en-n.pdf" TargetMode="External"/><Relationship Id="rId4" Type="http://schemas.openxmlformats.org/officeDocument/2006/relationships/hyperlink" Target="https://www.eesc.europa.eu/ro" TargetMode="External"/><Relationship Id="rId9" Type="http://schemas.openxmlformats.org/officeDocument/2006/relationships/hyperlink" Target="https://www.eesc.europa.eu/ro/our-work/opinions-information-reports/opinions/eu-youth-tes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cid:image003.png@01DB9EFF.F664ECA0" TargetMode="External"/><Relationship Id="rId13" Type="http://schemas.openxmlformats.org/officeDocument/2006/relationships/image" Target="../media/image25.png"/><Relationship Id="rId18" Type="http://schemas.openxmlformats.org/officeDocument/2006/relationships/hyperlink" Target="https://www.instagram.com/eu_civilsociety/" TargetMode="External"/><Relationship Id="rId26" Type="http://schemas.openxmlformats.org/officeDocument/2006/relationships/image" Target="../media/image30.png"/><Relationship Id="rId3" Type="http://schemas.openxmlformats.org/officeDocument/2006/relationships/image" Target="../media/image19.png"/><Relationship Id="rId21" Type="http://schemas.openxmlformats.org/officeDocument/2006/relationships/hyperlink" Target="https://x.com/EU_EESC" TargetMode="External"/><Relationship Id="rId7" Type="http://schemas.openxmlformats.org/officeDocument/2006/relationships/image" Target="../media/image22.png"/><Relationship Id="rId12" Type="http://schemas.openxmlformats.org/officeDocument/2006/relationships/image" Target="cid:image005.png@01DB9EFF.F664ECA0" TargetMode="External"/><Relationship Id="rId17" Type="http://schemas.openxmlformats.org/officeDocument/2006/relationships/hyperlink" Target="https://www.linkedin.com/company/european-economic-social-committee/posts/?feedView=all" TargetMode="External"/><Relationship Id="rId25" Type="http://schemas.openxmlformats.org/officeDocument/2006/relationships/image" Target="../media/image29.jpeg"/><Relationship Id="rId2" Type="http://schemas.openxmlformats.org/officeDocument/2006/relationships/hyperlink" Target="mailto:visitEESC@eesc.europa.eu" TargetMode="External"/><Relationship Id="rId16" Type="http://schemas.openxmlformats.org/officeDocument/2006/relationships/image" Target="cid:image007.png@01DB9EFF.F664ECA0" TargetMode="External"/><Relationship Id="rId20" Type="http://schemas.openxmlformats.org/officeDocument/2006/relationships/hyperlink" Target="https://www.facebook.com/EuropeanEconomicAndSocialCommittee/" TargetMode="External"/><Relationship Id="rId1" Type="http://schemas.openxmlformats.org/officeDocument/2006/relationships/slideLayout" Target="../slideLayouts/slideLayout2.xml"/><Relationship Id="rId6" Type="http://schemas.openxmlformats.org/officeDocument/2006/relationships/image" Target="cid:image002.png@01DB9EFF.F664ECA0" TargetMode="External"/><Relationship Id="rId11" Type="http://schemas.openxmlformats.org/officeDocument/2006/relationships/image" Target="../media/image24.png"/><Relationship Id="rId24" Type="http://schemas.openxmlformats.org/officeDocument/2006/relationships/image" Target="../media/image28.png"/><Relationship Id="rId5" Type="http://schemas.openxmlformats.org/officeDocument/2006/relationships/image" Target="../media/image21.png"/><Relationship Id="rId15" Type="http://schemas.openxmlformats.org/officeDocument/2006/relationships/image" Target="../media/image26.gif"/><Relationship Id="rId23" Type="http://schemas.openxmlformats.org/officeDocument/2006/relationships/image" Target="../media/image27.jpeg"/><Relationship Id="rId10" Type="http://schemas.openxmlformats.org/officeDocument/2006/relationships/image" Target="cid:image004.png@01DB9EFF.F664ECA0" TargetMode="External"/><Relationship Id="rId19" Type="http://schemas.openxmlformats.org/officeDocument/2006/relationships/hyperlink" Target="https://bsky.app/profile/eesc.bsky.social" TargetMode="External"/><Relationship Id="rId4" Type="http://schemas.openxmlformats.org/officeDocument/2006/relationships/image" Target="../media/image20.svg"/><Relationship Id="rId9" Type="http://schemas.openxmlformats.org/officeDocument/2006/relationships/image" Target="../media/image23.png"/><Relationship Id="rId14" Type="http://schemas.openxmlformats.org/officeDocument/2006/relationships/image" Target="cid:image006.png@01DB9EFF.F664ECA0" TargetMode="External"/><Relationship Id="rId22" Type="http://schemas.openxmlformats.org/officeDocument/2006/relationships/hyperlink" Target="https://www.youtube.com/EurEcoSocCommitte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eesc.europa.eu/ro/work-with-us/traineeships" TargetMode="External"/><Relationship Id="rId3" Type="http://schemas.openxmlformats.org/officeDocument/2006/relationships/hyperlink" Target="https://www.eesc.europa.eu/ro/our-work/opinions-information-reports/follow-opinions" TargetMode="External"/><Relationship Id="rId7" Type="http://schemas.openxmlformats.org/officeDocument/2006/relationships/hyperlink" Target="https://www.eesc.europa.eu/ro/news-media/videos/lifecycle-opinion" TargetMode="External"/><Relationship Id="rId2" Type="http://schemas.openxmlformats.org/officeDocument/2006/relationships/hyperlink" Target="https://memberspage.eesc.europa.eu/members" TargetMode="External"/><Relationship Id="rId1" Type="http://schemas.openxmlformats.org/officeDocument/2006/relationships/slideLayout" Target="../slideLayouts/slideLayout7.xml"/><Relationship Id="rId6" Type="http://schemas.openxmlformats.org/officeDocument/2006/relationships/hyperlink" Target="https://www.eesc.europa.eu/ceslink/en" TargetMode="External"/><Relationship Id="rId11" Type="http://schemas.openxmlformats.org/officeDocument/2006/relationships/image" Target="../media/image32.png"/><Relationship Id="rId5" Type="http://schemas.openxmlformats.org/officeDocument/2006/relationships/hyperlink" Target="https://www.eesc.europa.eu/ro/our-work/opinions-information-reports/in-the-spotlight" TargetMode="External"/><Relationship Id="rId10" Type="http://schemas.openxmlformats.org/officeDocument/2006/relationships/image" Target="../media/image31.png"/><Relationship Id="rId4" Type="http://schemas.openxmlformats.org/officeDocument/2006/relationships/hyperlink" Target="https://what-europe-does-for-me.europarl.europa.eu/" TargetMode="External"/><Relationship Id="rId9" Type="http://schemas.openxmlformats.org/officeDocument/2006/relationships/hyperlink" Target="https://www.eesc.europa.eu/ro/agenda/plenary-sessions"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eesc.europa.eu/ro/sections-other-bodies/other/eesc-youth-group" TargetMode="External"/><Relationship Id="rId7" Type="http://schemas.openxmlformats.org/officeDocument/2006/relationships/hyperlink" Target="https://www.eesc.europa.eu/en/initiatives/eesc-youth-delegate" TargetMode="External"/><Relationship Id="rId12"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eesc.europa.eu/ro/initiatives/mesele-rotunde-pentru-tineret-privind-clima-si-durabilitatea" TargetMode="External"/><Relationship Id="rId11" Type="http://schemas.openxmlformats.org/officeDocument/2006/relationships/image" Target="../media/image38.png"/><Relationship Id="rId5" Type="http://schemas.openxmlformats.org/officeDocument/2006/relationships/hyperlink" Target="https://www.eesc.europa.eu/en/our-work/opinions-information-reports/opinions/eu-youth-test" TargetMode="External"/><Relationship Id="rId10" Type="http://schemas.openxmlformats.org/officeDocument/2006/relationships/image" Target="../media/image37.png"/><Relationship Id="rId4" Type="http://schemas.openxmlformats.org/officeDocument/2006/relationships/hyperlink" Target="https://www.eesc.europa.eu/ro/initiatives/europa-ta-parerea-ta" TargetMode="External"/><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esc.europa.eu/ro/members-groups/groups/employers-grou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eesc.europa.eu/ro/members-groups/groups/civil-society-organisations-group" TargetMode="External"/><Relationship Id="rId4" Type="http://schemas.openxmlformats.org/officeDocument/2006/relationships/hyperlink" Target="https://www.eesc.europa.eu/ro/members-groups/groups/workers-grou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eesc.europa.eu/ro/sections-other-bodies/sections-commission/external-relations-section-rex"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eesc.europa.eu/ro/sections-other-bodies/sections-commission/economic-and-monetary-union-and-economic-and-social-cohesion-eco" TargetMode="External"/><Relationship Id="rId4" Type="http://schemas.openxmlformats.org/officeDocument/2006/relationships/hyperlink" Target="https://www.eesc.europa.eu/ro/sections-other-bodies/sections-commission/agriculture-rural-development-and-environment-nat" TargetMode="External"/></Relationships>
</file>

<file path=ppt/slides/_rels/slide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hyperlink" Target="https://www.eesc.europa.eu/ro/sections-other-bodies/sections-commission/consultative-commission-industrial-change-ccmi" TargetMode="External"/><Relationship Id="rId7" Type="http://schemas.openxmlformats.org/officeDocument/2006/relationships/hyperlink" Target="https://www.eesc.europa.eu/ro/initiatives/eu-blue-deal" TargetMode="External"/><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esc.europa.eu/ro/sections-other-bodies/sections-commission/single-market-production-and-consumption-int" TargetMode="External"/><Relationship Id="rId11" Type="http://schemas.openxmlformats.org/officeDocument/2006/relationships/image" Target="../media/image13.png"/><Relationship Id="rId5" Type="http://schemas.openxmlformats.org/officeDocument/2006/relationships/hyperlink" Target="https://www.eesc.europa.eu/ro/sections-other-bodies/sections-commission/section-employment-social-affairs-and-citizenship-soc" TargetMode="External"/><Relationship Id="rId10" Type="http://schemas.openxmlformats.org/officeDocument/2006/relationships/image" Target="../media/image12.png"/><Relationship Id="rId4" Type="http://schemas.openxmlformats.org/officeDocument/2006/relationships/hyperlink" Target="https://www.eesc.europa.eu/ro/sections-other-bodies/sections-commission/economic-and-monetary-union-and-economic-and-social-cohesion-eco" TargetMode="Externa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hyperlink" Target="https://www.eesc.europa.eu/ro/sections-other-bodies/observatories/labour-market-observatory" TargetMode="External"/><Relationship Id="rId3" Type="http://schemas.openxmlformats.org/officeDocument/2006/relationships/slide" Target="slide20.xml"/><Relationship Id="rId7" Type="http://schemas.openxmlformats.org/officeDocument/2006/relationships/hyperlink" Target="https://www.eesc.europa.eu/ro/sections-other-bodies/observatories/observatory-digital-transition-and-single-mark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eesc.europa.eu/ro/sections-other-bodies/observatories/sustainable-development-observatory" TargetMode="External"/><Relationship Id="rId11" Type="http://schemas.openxmlformats.org/officeDocument/2006/relationships/image" Target="../media/image17.png"/><Relationship Id="rId5" Type="http://schemas.openxmlformats.org/officeDocument/2006/relationships/hyperlink" Target="https://www.eesc.europa.eu/ro/sections-other-bodies/other/ad-hoc-group-equality" TargetMode="External"/><Relationship Id="rId10" Type="http://schemas.openxmlformats.org/officeDocument/2006/relationships/image" Target="../media/image16.png"/><Relationship Id="rId4" Type="http://schemas.openxmlformats.org/officeDocument/2006/relationships/hyperlink" Target="https://www.eesc.europa.eu/ro/sections-other-bodies/other/eesc-youth-group" TargetMode="Externa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419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750BBB-6078-460B-B9E5-B88E7EB456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0576" y="-2298452"/>
            <a:ext cx="13729447" cy="9156452"/>
          </a:xfrm>
          <a:prstGeom prst="rect">
            <a:avLst/>
          </a:prstGeom>
        </p:spPr>
      </p:pic>
      <p:sp>
        <p:nvSpPr>
          <p:cNvPr id="9" name="TextBox 8"/>
          <p:cNvSpPr txBox="1"/>
          <p:nvPr/>
        </p:nvSpPr>
        <p:spPr>
          <a:xfrm>
            <a:off x="2370219" y="165311"/>
            <a:ext cx="10617200" cy="1569660"/>
          </a:xfrm>
          <a:prstGeom prst="rect">
            <a:avLst/>
          </a:prstGeom>
          <a:noFill/>
        </p:spPr>
        <p:txBody>
          <a:bodyPr wrap="square" rtlCol="0">
            <a:spAutoFit/>
          </a:bodyPr>
          <a:lstStyle/>
          <a:p>
            <a:pPr algn="ctr"/>
            <a:r>
              <a:rPr lang="ro-RO" sz="9600" b="1">
                <a:solidFill>
                  <a:prstClr val="white"/>
                </a:solidFill>
                <a:effectLst>
                  <a:outerShdw blurRad="127000" dist="38100" dir="2700000" algn="tl" rotWithShape="0">
                    <a:prstClr val="black">
                      <a:alpha val="40000"/>
                    </a:prstClr>
                  </a:outerShdw>
                </a:effectLst>
              </a:rPr>
              <a:t>BINE AȚI VENIT</a:t>
            </a:r>
          </a:p>
        </p:txBody>
      </p:sp>
    </p:spTree>
    <p:extLst>
      <p:ext uri="{BB962C8B-B14F-4D97-AF65-F5344CB8AC3E}">
        <p14:creationId xmlns:p14="http://schemas.microsoft.com/office/powerpoint/2010/main" val="309040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42">
            <a:extLst>
              <a:ext uri="{FF2B5EF4-FFF2-40B4-BE49-F238E27FC236}">
                <a16:creationId xmlns:a16="http://schemas.microsoft.com/office/drawing/2014/main" id="{ADDC99CD-DA21-6490-AE64-12838C690144}"/>
              </a:ext>
            </a:extLst>
          </p:cNvPr>
          <p:cNvGrpSpPr/>
          <p:nvPr/>
        </p:nvGrpSpPr>
        <p:grpSpPr>
          <a:xfrm>
            <a:off x="8299394" y="4320000"/>
            <a:ext cx="3780000" cy="1800000"/>
            <a:chOff x="0" y="0"/>
            <a:chExt cx="1592202" cy="1135747"/>
          </a:xfrm>
          <a:noFill/>
        </p:grpSpPr>
        <p:sp>
          <p:nvSpPr>
            <p:cNvPr id="64" name="Freeform 43">
              <a:extLst>
                <a:ext uri="{FF2B5EF4-FFF2-40B4-BE49-F238E27FC236}">
                  <a16:creationId xmlns:a16="http://schemas.microsoft.com/office/drawing/2014/main" id="{A3C51FC8-FD68-311F-06AB-8E22B0E3D2AD}"/>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sp>
        <p:nvSpPr>
          <p:cNvPr id="62" name="Rectangle 61">
            <a:extLst>
              <a:ext uri="{FF2B5EF4-FFF2-40B4-BE49-F238E27FC236}">
                <a16:creationId xmlns:a16="http://schemas.microsoft.com/office/drawing/2014/main" id="{79CEF58B-5C8A-DFA7-FB76-0AD2DFC9AA72}"/>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a:t> </a:t>
            </a:r>
          </a:p>
        </p:txBody>
      </p:sp>
      <p:grpSp>
        <p:nvGrpSpPr>
          <p:cNvPr id="4" name="Group 2">
            <a:extLst>
              <a:ext uri="{FF2B5EF4-FFF2-40B4-BE49-F238E27FC236}">
                <a16:creationId xmlns:a16="http://schemas.microsoft.com/office/drawing/2014/main" id="{A001FE9B-1937-8217-BFEC-60C354B71C4E}"/>
              </a:ext>
            </a:extLst>
          </p:cNvPr>
          <p:cNvGrpSpPr/>
          <p:nvPr/>
        </p:nvGrpSpPr>
        <p:grpSpPr>
          <a:xfrm>
            <a:off x="169709" y="2088000"/>
            <a:ext cx="3780000" cy="1800000"/>
            <a:chOff x="0" y="0"/>
            <a:chExt cx="1592202" cy="1135747"/>
          </a:xfrm>
          <a:noFill/>
        </p:grpSpPr>
        <p:sp>
          <p:nvSpPr>
            <p:cNvPr id="5" name="Freeform 3">
              <a:extLst>
                <a:ext uri="{FF2B5EF4-FFF2-40B4-BE49-F238E27FC236}">
                  <a16:creationId xmlns:a16="http://schemas.microsoft.com/office/drawing/2014/main" id="{6E31C329-DA8C-4270-57D1-6058BCF56598}"/>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6" name="Group 4">
            <a:extLst>
              <a:ext uri="{FF2B5EF4-FFF2-40B4-BE49-F238E27FC236}">
                <a16:creationId xmlns:a16="http://schemas.microsoft.com/office/drawing/2014/main" id="{7F1613FA-0CDF-DF4F-FD1C-5BC724B95039}"/>
              </a:ext>
            </a:extLst>
          </p:cNvPr>
          <p:cNvGrpSpPr/>
          <p:nvPr/>
        </p:nvGrpSpPr>
        <p:grpSpPr>
          <a:xfrm>
            <a:off x="8305069" y="2088000"/>
            <a:ext cx="3779999" cy="1800000"/>
            <a:chOff x="0" y="0"/>
            <a:chExt cx="2156708" cy="992181"/>
          </a:xfrm>
          <a:noFill/>
        </p:grpSpPr>
        <p:sp>
          <p:nvSpPr>
            <p:cNvPr id="7" name="Freeform 5">
              <a:extLst>
                <a:ext uri="{FF2B5EF4-FFF2-40B4-BE49-F238E27FC236}">
                  <a16:creationId xmlns:a16="http://schemas.microsoft.com/office/drawing/2014/main" id="{128A9A11-0154-A5A8-766B-BB50F8E075FF}"/>
                </a:ext>
              </a:extLst>
            </p:cNvPr>
            <p:cNvSpPr/>
            <p:nvPr/>
          </p:nvSpPr>
          <p:spPr>
            <a:xfrm>
              <a:off x="0" y="0"/>
              <a:ext cx="2156708" cy="992181"/>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10" name="Group 11">
            <a:extLst>
              <a:ext uri="{FF2B5EF4-FFF2-40B4-BE49-F238E27FC236}">
                <a16:creationId xmlns:a16="http://schemas.microsoft.com/office/drawing/2014/main" id="{F4E166ED-8B9F-D225-01E8-5F1577E9C37F}"/>
              </a:ext>
            </a:extLst>
          </p:cNvPr>
          <p:cNvGrpSpPr/>
          <p:nvPr/>
        </p:nvGrpSpPr>
        <p:grpSpPr>
          <a:xfrm>
            <a:off x="8542368" y="4399410"/>
            <a:ext cx="3375970" cy="1668702"/>
            <a:chOff x="0" y="0"/>
            <a:chExt cx="1592202" cy="1135747"/>
          </a:xfrm>
          <a:noFill/>
        </p:grpSpPr>
        <p:sp>
          <p:nvSpPr>
            <p:cNvPr id="11" name="Freeform 12">
              <a:extLst>
                <a:ext uri="{FF2B5EF4-FFF2-40B4-BE49-F238E27FC236}">
                  <a16:creationId xmlns:a16="http://schemas.microsoft.com/office/drawing/2014/main" id="{84623C86-4C1A-1C76-31D7-8CD644A74040}"/>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p:spPr>
          <p:txBody>
            <a:bodyPr/>
            <a:lstStyle/>
            <a:p>
              <a:endParaRPr lang="en-GB" dirty="0"/>
            </a:p>
          </p:txBody>
        </p:sp>
      </p:grpSp>
      <p:grpSp>
        <p:nvGrpSpPr>
          <p:cNvPr id="12" name="Group 13">
            <a:extLst>
              <a:ext uri="{FF2B5EF4-FFF2-40B4-BE49-F238E27FC236}">
                <a16:creationId xmlns:a16="http://schemas.microsoft.com/office/drawing/2014/main" id="{CDDD465E-4DA3-B6EE-CAF5-88AC0094F9B3}"/>
              </a:ext>
            </a:extLst>
          </p:cNvPr>
          <p:cNvGrpSpPr/>
          <p:nvPr/>
        </p:nvGrpSpPr>
        <p:grpSpPr>
          <a:xfrm>
            <a:off x="8246932" y="4823737"/>
            <a:ext cx="2461561" cy="1755640"/>
            <a:chOff x="0" y="0"/>
            <a:chExt cx="1404462" cy="1001694"/>
          </a:xfrm>
          <a:noFill/>
        </p:grpSpPr>
        <p:sp>
          <p:nvSpPr>
            <p:cNvPr id="13" name="Freeform 14">
              <a:extLst>
                <a:ext uri="{FF2B5EF4-FFF2-40B4-BE49-F238E27FC236}">
                  <a16:creationId xmlns:a16="http://schemas.microsoft.com/office/drawing/2014/main" id="{0572B1CD-05A7-D222-6DA2-49F6C22A0BB4}"/>
                </a:ext>
              </a:extLst>
            </p:cNvPr>
            <p:cNvSpPr/>
            <p:nvPr/>
          </p:nvSpPr>
          <p:spPr>
            <a:xfrm>
              <a:off x="0" y="0"/>
              <a:ext cx="1404463" cy="1001694"/>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p:spPr>
          <p:txBody>
            <a:bodyPr/>
            <a:lstStyle/>
            <a:p>
              <a:endParaRPr lang="en-GB" dirty="0"/>
            </a:p>
          </p:txBody>
        </p:sp>
      </p:grpSp>
      <p:grpSp>
        <p:nvGrpSpPr>
          <p:cNvPr id="14" name="Group 17">
            <a:extLst>
              <a:ext uri="{FF2B5EF4-FFF2-40B4-BE49-F238E27FC236}">
                <a16:creationId xmlns:a16="http://schemas.microsoft.com/office/drawing/2014/main" id="{3580B6EA-AE95-DC30-53DF-0CF01CF67DBD}"/>
              </a:ext>
            </a:extLst>
          </p:cNvPr>
          <p:cNvGrpSpPr/>
          <p:nvPr/>
        </p:nvGrpSpPr>
        <p:grpSpPr>
          <a:xfrm>
            <a:off x="169200" y="4320000"/>
            <a:ext cx="3779999" cy="1800000"/>
            <a:chOff x="0" y="0"/>
            <a:chExt cx="1902819" cy="905691"/>
          </a:xfrm>
          <a:noFill/>
        </p:grpSpPr>
        <p:sp>
          <p:nvSpPr>
            <p:cNvPr id="15" name="Freeform 18">
              <a:extLst>
                <a:ext uri="{FF2B5EF4-FFF2-40B4-BE49-F238E27FC236}">
                  <a16:creationId xmlns:a16="http://schemas.microsoft.com/office/drawing/2014/main" id="{483368BD-4E20-CF26-9FDA-9874B2327515}"/>
                </a:ext>
              </a:extLst>
            </p:cNvPr>
            <p:cNvSpPr/>
            <p:nvPr/>
          </p:nvSpPr>
          <p:spPr>
            <a:xfrm>
              <a:off x="0" y="0"/>
              <a:ext cx="1902819" cy="905691"/>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a:ln>
              <a:solidFill>
                <a:srgbClr val="174195"/>
              </a:solidFill>
            </a:ln>
          </p:spPr>
          <p:txBody>
            <a:bodyPr/>
            <a:lstStyle/>
            <a:p>
              <a:endParaRPr lang="en-GB" dirty="0"/>
            </a:p>
          </p:txBody>
        </p:sp>
      </p:grpSp>
      <p:sp>
        <p:nvSpPr>
          <p:cNvPr id="16" name="TextBox 19">
            <a:extLst>
              <a:ext uri="{FF2B5EF4-FFF2-40B4-BE49-F238E27FC236}">
                <a16:creationId xmlns:a16="http://schemas.microsoft.com/office/drawing/2014/main" id="{2CE23239-3AB5-49C7-88DD-4840039C9524}"/>
              </a:ext>
            </a:extLst>
          </p:cNvPr>
          <p:cNvSpPr txBox="1"/>
          <p:nvPr/>
        </p:nvSpPr>
        <p:spPr>
          <a:xfrm>
            <a:off x="402249" y="4458348"/>
            <a:ext cx="3314920" cy="492443"/>
          </a:xfrm>
          <a:prstGeom prst="rect">
            <a:avLst/>
          </a:prstGeom>
        </p:spPr>
        <p:txBody>
          <a:bodyPr wrap="square" lIns="0" tIns="0" rIns="0" bIns="0" rtlCol="0" anchor="t">
            <a:spAutoFit/>
          </a:bodyPr>
          <a:lstStyle/>
          <a:p>
            <a:pPr algn="ctr"/>
            <a:r>
              <a:rPr lang="ro-RO" sz="1600" b="1" dirty="0">
                <a:solidFill>
                  <a:srgbClr val="3C4C59"/>
                </a:solidFill>
                <a:ea typeface="Calibri (MS) Bold"/>
                <a:cs typeface="Calibri (MS) Bold"/>
                <a:sym typeface="Calibri (MS) Bold"/>
                <a:hlinkClick r:id="rId2" tooltip="https://www.eesc.europa.eu/sites/default/files/2024-12/qe-01-24-021-en-n.pdf"/>
              </a:rPr>
              <a:t>Respectarea dreptului la energie </a:t>
            </a:r>
            <a:br>
              <a:rPr lang="ro-RO" sz="1600" b="1" dirty="0">
                <a:solidFill>
                  <a:srgbClr val="3C4C59"/>
                </a:solidFill>
                <a:ea typeface="Calibri (MS) Bold"/>
                <a:cs typeface="Calibri (MS) Bold"/>
                <a:sym typeface="Calibri (MS) Bold"/>
                <a:hlinkClick r:id="rId2" tooltip="https://www.eesc.europa.eu/sites/default/files/2024-12/qe-01-24-021-en-n.pdf"/>
              </a:rPr>
            </a:br>
            <a:r>
              <a:rPr lang="ro-RO" sz="1600" b="1" dirty="0">
                <a:solidFill>
                  <a:srgbClr val="3C4C59"/>
                </a:solidFill>
                <a:ea typeface="Calibri (MS) Bold"/>
                <a:cs typeface="Calibri (MS) Bold"/>
                <a:sym typeface="Calibri (MS) Bold"/>
                <a:hlinkClick r:id="rId2" tooltip="https://www.eesc.europa.eu/sites/default/files/2024-12/qe-01-24-021-en-n.pdf"/>
              </a:rPr>
              <a:t>la prețuri accesibile pentru toți</a:t>
            </a:r>
          </a:p>
        </p:txBody>
      </p:sp>
      <p:grpSp>
        <p:nvGrpSpPr>
          <p:cNvPr id="20" name="Group 23">
            <a:extLst>
              <a:ext uri="{FF2B5EF4-FFF2-40B4-BE49-F238E27FC236}">
                <a16:creationId xmlns:a16="http://schemas.microsoft.com/office/drawing/2014/main" id="{238F9ECA-9DC3-7734-A468-BCA6DDE639D3}"/>
              </a:ext>
            </a:extLst>
          </p:cNvPr>
          <p:cNvGrpSpPr/>
          <p:nvPr/>
        </p:nvGrpSpPr>
        <p:grpSpPr>
          <a:xfrm>
            <a:off x="4259395" y="2018529"/>
            <a:ext cx="2790606" cy="2056161"/>
            <a:chOff x="0" y="0"/>
            <a:chExt cx="1592202" cy="1135747"/>
          </a:xfrm>
          <a:noFill/>
        </p:grpSpPr>
        <p:sp>
          <p:nvSpPr>
            <p:cNvPr id="21" name="Freeform 24">
              <a:extLst>
                <a:ext uri="{FF2B5EF4-FFF2-40B4-BE49-F238E27FC236}">
                  <a16:creationId xmlns:a16="http://schemas.microsoft.com/office/drawing/2014/main" id="{F3E62A8F-558A-3180-3723-7144F479F47F}"/>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p:spPr>
          <p:txBody>
            <a:bodyPr/>
            <a:lstStyle/>
            <a:p>
              <a:endParaRPr lang="en-GB" dirty="0"/>
            </a:p>
          </p:txBody>
        </p:sp>
      </p:grpSp>
      <p:grpSp>
        <p:nvGrpSpPr>
          <p:cNvPr id="29" name="Group 33">
            <a:extLst>
              <a:ext uri="{FF2B5EF4-FFF2-40B4-BE49-F238E27FC236}">
                <a16:creationId xmlns:a16="http://schemas.microsoft.com/office/drawing/2014/main" id="{ABFCB4E6-FF31-C8BF-71DF-1F98D93B0794}"/>
              </a:ext>
            </a:extLst>
          </p:cNvPr>
          <p:cNvGrpSpPr/>
          <p:nvPr/>
        </p:nvGrpSpPr>
        <p:grpSpPr>
          <a:xfrm>
            <a:off x="8089787" y="2091958"/>
            <a:ext cx="3544168" cy="1027903"/>
            <a:chOff x="0" y="-474807"/>
            <a:chExt cx="7088337" cy="2055805"/>
          </a:xfrm>
        </p:grpSpPr>
        <p:sp>
          <p:nvSpPr>
            <p:cNvPr id="30" name="TextBox 34">
              <a:extLst>
                <a:ext uri="{FF2B5EF4-FFF2-40B4-BE49-F238E27FC236}">
                  <a16:creationId xmlns:a16="http://schemas.microsoft.com/office/drawing/2014/main" id="{F2A9B6F1-703E-54DB-4A69-B7759CDA6F19}"/>
                </a:ext>
              </a:extLst>
            </p:cNvPr>
            <p:cNvSpPr txBox="1"/>
            <p:nvPr/>
          </p:nvSpPr>
          <p:spPr>
            <a:xfrm>
              <a:off x="1365678" y="-474807"/>
              <a:ext cx="5722659" cy="1477327"/>
            </a:xfrm>
            <a:prstGeom prst="rect">
              <a:avLst/>
            </a:prstGeom>
          </p:spPr>
          <p:txBody>
            <a:bodyPr wrap="square" lIns="0" tIns="0" rIns="0" bIns="0" rtlCol="0" anchor="t">
              <a:spAutoFit/>
            </a:bodyPr>
            <a:lstStyle/>
            <a:p>
              <a:pPr algn="ctr"/>
              <a:r>
                <a:rPr lang="ro-RO" sz="1600" b="1" u="sng" dirty="0">
                  <a:solidFill>
                    <a:srgbClr val="3C4C59"/>
                  </a:solidFill>
                  <a:ea typeface="Calibri (MS) Bold"/>
                  <a:cs typeface="Calibri (MS) Bold"/>
                  <a:sym typeface="Calibri (MS) Bold"/>
                  <a:hlinkClick r:id="rId3" tooltip="https://www.eesc.europa.eu/sites/default/files/2024-12/qe-01-24-023-en-n_0.pdf"/>
                </a:rPr>
                <a:t>Garantarea faptului că acordurile comerciale aduc beneficii tuturor sectoarelor societății</a:t>
              </a:r>
            </a:p>
          </p:txBody>
        </p:sp>
        <p:sp>
          <p:nvSpPr>
            <p:cNvPr id="31" name="TextBox 35">
              <a:extLst>
                <a:ext uri="{FF2B5EF4-FFF2-40B4-BE49-F238E27FC236}">
                  <a16:creationId xmlns:a16="http://schemas.microsoft.com/office/drawing/2014/main" id="{44754F6E-191F-B8E2-0435-B31FE5931CB4}"/>
                </a:ext>
              </a:extLst>
            </p:cNvPr>
            <p:cNvSpPr txBox="1"/>
            <p:nvPr/>
          </p:nvSpPr>
          <p:spPr>
            <a:xfrm>
              <a:off x="0" y="1211154"/>
              <a:ext cx="5481579" cy="369844"/>
            </a:xfrm>
            <a:prstGeom prst="rect">
              <a:avLst/>
            </a:prstGeom>
          </p:spPr>
          <p:txBody>
            <a:bodyPr lIns="0" tIns="0" rIns="0" bIns="0" rtlCol="0" anchor="t">
              <a:spAutoFit/>
            </a:bodyPr>
            <a:lstStyle/>
            <a:p>
              <a:pPr algn="ctr">
                <a:lnSpc>
                  <a:spcPts val="1493"/>
                </a:lnSpc>
                <a:spcBef>
                  <a:spcPct val="0"/>
                </a:spcBef>
              </a:pPr>
              <a:endParaRPr lang="en-GB" sz="1200" dirty="0"/>
            </a:p>
          </p:txBody>
        </p:sp>
      </p:grpSp>
      <p:grpSp>
        <p:nvGrpSpPr>
          <p:cNvPr id="32" name="Group 36">
            <a:extLst>
              <a:ext uri="{FF2B5EF4-FFF2-40B4-BE49-F238E27FC236}">
                <a16:creationId xmlns:a16="http://schemas.microsoft.com/office/drawing/2014/main" id="{F1813BD5-87AD-7724-3BF4-1EEEB1C2D948}"/>
              </a:ext>
            </a:extLst>
          </p:cNvPr>
          <p:cNvGrpSpPr/>
          <p:nvPr/>
        </p:nvGrpSpPr>
        <p:grpSpPr>
          <a:xfrm>
            <a:off x="7612592" y="4460400"/>
            <a:ext cx="4498604" cy="505999"/>
            <a:chOff x="0" y="-738349"/>
            <a:chExt cx="6479565" cy="3147028"/>
          </a:xfrm>
        </p:grpSpPr>
        <p:sp>
          <p:nvSpPr>
            <p:cNvPr id="33" name="TextBox 38">
              <a:extLst>
                <a:ext uri="{FF2B5EF4-FFF2-40B4-BE49-F238E27FC236}">
                  <a16:creationId xmlns:a16="http://schemas.microsoft.com/office/drawing/2014/main" id="{DB59B2C4-7545-7473-08BC-3CDE1E6791A8}"/>
                </a:ext>
              </a:extLst>
            </p:cNvPr>
            <p:cNvSpPr txBox="1"/>
            <p:nvPr/>
          </p:nvSpPr>
          <p:spPr>
            <a:xfrm>
              <a:off x="0" y="1258569"/>
              <a:ext cx="5303512" cy="1150110"/>
            </a:xfrm>
            <a:prstGeom prst="rect">
              <a:avLst/>
            </a:prstGeom>
          </p:spPr>
          <p:txBody>
            <a:bodyPr lIns="0" tIns="0" rIns="0" bIns="0" rtlCol="0" anchor="t">
              <a:spAutoFit/>
            </a:bodyPr>
            <a:lstStyle/>
            <a:p>
              <a:pPr algn="ctr">
                <a:lnSpc>
                  <a:spcPts val="1493"/>
                </a:lnSpc>
                <a:spcBef>
                  <a:spcPct val="0"/>
                </a:spcBef>
              </a:pPr>
              <a:endParaRPr lang="en-GB" sz="1200" dirty="0"/>
            </a:p>
          </p:txBody>
        </p:sp>
        <p:sp>
          <p:nvSpPr>
            <p:cNvPr id="34" name="TextBox 37">
              <a:extLst>
                <a:ext uri="{FF2B5EF4-FFF2-40B4-BE49-F238E27FC236}">
                  <a16:creationId xmlns:a16="http://schemas.microsoft.com/office/drawing/2014/main" id="{BC90BE21-1179-1B5A-4917-08FD3E5A7076}"/>
                </a:ext>
              </a:extLst>
            </p:cNvPr>
            <p:cNvSpPr txBox="1"/>
            <p:nvPr/>
          </p:nvSpPr>
          <p:spPr>
            <a:xfrm>
              <a:off x="983464" y="-738349"/>
              <a:ext cx="5496101" cy="3062717"/>
            </a:xfrm>
            <a:prstGeom prst="rect">
              <a:avLst/>
            </a:prstGeom>
          </p:spPr>
          <p:txBody>
            <a:bodyPr wrap="square" lIns="0" tIns="0" rIns="0" bIns="0" rtlCol="0" anchor="t">
              <a:spAutoFit/>
            </a:bodyPr>
            <a:lstStyle/>
            <a:p>
              <a:pPr algn="ctr"/>
              <a:r>
                <a:rPr lang="ro-RO" sz="1600" b="1" u="sng" dirty="0">
                  <a:solidFill>
                    <a:srgbClr val="3C4C59"/>
                  </a:solidFill>
                  <a:ea typeface="Calibri (MS) Bold"/>
                  <a:cs typeface="Calibri (MS) Bold"/>
                  <a:sym typeface="Calibri (MS) Bold"/>
                  <a:hlinkClick r:id="rId4" tooltip="https://www.eesc.europa.eu/sites/default/files/2024-12/qe-01-24-020-en-n.pdf"/>
                </a:rPr>
                <a:t>Solicitarea unui plan de acțiune al UE</a:t>
              </a:r>
            </a:p>
            <a:p>
              <a:pPr algn="ctr"/>
              <a:r>
                <a:rPr lang="ro-RO" sz="1600" b="1" u="sng" dirty="0">
                  <a:solidFill>
                    <a:srgbClr val="3C4C59"/>
                  </a:solidFill>
                  <a:ea typeface="Calibri (MS) Bold"/>
                  <a:cs typeface="Calibri (MS) Bold"/>
                  <a:sym typeface="Calibri (MS) Bold"/>
                  <a:hlinkClick r:id="rId4" tooltip="https://www.eesc.europa.eu/sites/default/files/2024-12/qe-01-24-020-en-n.pdf"/>
                </a:rPr>
                <a:t>privind bolile rare</a:t>
              </a:r>
            </a:p>
          </p:txBody>
        </p:sp>
      </p:grpSp>
      <p:grpSp>
        <p:nvGrpSpPr>
          <p:cNvPr id="35" name="Group 39">
            <a:extLst>
              <a:ext uri="{FF2B5EF4-FFF2-40B4-BE49-F238E27FC236}">
                <a16:creationId xmlns:a16="http://schemas.microsoft.com/office/drawing/2014/main" id="{A4247363-A503-C95D-77A5-E3D0A082FD0F}"/>
              </a:ext>
            </a:extLst>
          </p:cNvPr>
          <p:cNvGrpSpPr/>
          <p:nvPr/>
        </p:nvGrpSpPr>
        <p:grpSpPr>
          <a:xfrm>
            <a:off x="4365660" y="2145542"/>
            <a:ext cx="3515474" cy="618744"/>
            <a:chOff x="-317932" y="-479053"/>
            <a:chExt cx="7030947" cy="2478308"/>
          </a:xfrm>
        </p:grpSpPr>
        <p:sp>
          <p:nvSpPr>
            <p:cNvPr id="36" name="TextBox 40">
              <a:extLst>
                <a:ext uri="{FF2B5EF4-FFF2-40B4-BE49-F238E27FC236}">
                  <a16:creationId xmlns:a16="http://schemas.microsoft.com/office/drawing/2014/main" id="{41DB221D-9AA7-C57D-DDF0-F7C5A9D7AEC4}"/>
                </a:ext>
              </a:extLst>
            </p:cNvPr>
            <p:cNvSpPr txBox="1"/>
            <p:nvPr/>
          </p:nvSpPr>
          <p:spPr>
            <a:xfrm>
              <a:off x="-317932" y="-479053"/>
              <a:ext cx="7030947" cy="1972424"/>
            </a:xfrm>
            <a:prstGeom prst="rect">
              <a:avLst/>
            </a:prstGeom>
          </p:spPr>
          <p:txBody>
            <a:bodyPr wrap="square" lIns="0" tIns="0" rIns="0" bIns="0" rtlCol="0" anchor="t">
              <a:spAutoFit/>
            </a:bodyPr>
            <a:lstStyle/>
            <a:p>
              <a:pPr algn="ctr"/>
              <a:r>
                <a:rPr lang="ro-RO" sz="1600" b="1" u="sng" dirty="0">
                  <a:solidFill>
                    <a:srgbClr val="3C4C59"/>
                  </a:solidFill>
                  <a:ea typeface="Calibri (MS) Bold"/>
                  <a:cs typeface="Calibri (MS) Bold"/>
                  <a:sym typeface="Calibri (MS) Bold"/>
                  <a:hlinkClick r:id="rId5" tooltip="https://www.eesc.europa.eu/sites/default/files/2024-12/qe-01-24-016-en-n.pdf"/>
                </a:rPr>
                <a:t>Inițierea unui apel pentru o strategie a UE </a:t>
              </a:r>
              <a:br>
                <a:rPr lang="ro-RO" sz="1600" b="1" u="sng" dirty="0">
                  <a:solidFill>
                    <a:srgbClr val="3C4C59"/>
                  </a:solidFill>
                  <a:ea typeface="Calibri (MS) Bold"/>
                  <a:cs typeface="Calibri (MS) Bold"/>
                  <a:sym typeface="Calibri (MS) Bold"/>
                  <a:hlinkClick r:id="rId5" tooltip="https://www.eesc.europa.eu/sites/default/files/2024-12/qe-01-24-016-en-n.pdf"/>
                </a:rPr>
              </a:br>
              <a:r>
                <a:rPr lang="ro-RO" sz="1600" b="1" u="sng" dirty="0">
                  <a:solidFill>
                    <a:srgbClr val="3C4C59"/>
                  </a:solidFill>
                  <a:ea typeface="Calibri (MS) Bold"/>
                  <a:cs typeface="Calibri (MS) Bold"/>
                  <a:sym typeface="Calibri (MS) Bold"/>
                  <a:hlinkClick r:id="rId5" tooltip="https://www.eesc.europa.eu/sites/default/files/2024-12/qe-01-24-016-en-n.pdf"/>
                </a:rPr>
                <a:t>în domeniul apei</a:t>
              </a:r>
            </a:p>
          </p:txBody>
        </p:sp>
        <p:sp>
          <p:nvSpPr>
            <p:cNvPr id="37" name="TextBox 41">
              <a:extLst>
                <a:ext uri="{FF2B5EF4-FFF2-40B4-BE49-F238E27FC236}">
                  <a16:creationId xmlns:a16="http://schemas.microsoft.com/office/drawing/2014/main" id="{A914F9A9-7DC4-853A-EB64-1F307D7EC146}"/>
                </a:ext>
              </a:extLst>
            </p:cNvPr>
            <p:cNvSpPr txBox="1"/>
            <p:nvPr/>
          </p:nvSpPr>
          <p:spPr>
            <a:xfrm>
              <a:off x="2" y="1258571"/>
              <a:ext cx="5197743" cy="740684"/>
            </a:xfrm>
            <a:prstGeom prst="rect">
              <a:avLst/>
            </a:prstGeom>
          </p:spPr>
          <p:txBody>
            <a:bodyPr lIns="0" tIns="0" rIns="0" bIns="0" rtlCol="0" anchor="t">
              <a:spAutoFit/>
            </a:bodyPr>
            <a:lstStyle/>
            <a:p>
              <a:pPr algn="ctr">
                <a:lnSpc>
                  <a:spcPts val="1493"/>
                </a:lnSpc>
                <a:spcBef>
                  <a:spcPct val="0"/>
                </a:spcBef>
              </a:pPr>
              <a:endParaRPr lang="en-GB" sz="1200" dirty="0"/>
            </a:p>
          </p:txBody>
        </p:sp>
      </p:grpSp>
      <p:sp>
        <p:nvSpPr>
          <p:cNvPr id="45" name="TextBox 54">
            <a:extLst>
              <a:ext uri="{FF2B5EF4-FFF2-40B4-BE49-F238E27FC236}">
                <a16:creationId xmlns:a16="http://schemas.microsoft.com/office/drawing/2014/main" id="{F4686873-2794-D33C-9102-D52280CA528C}"/>
              </a:ext>
            </a:extLst>
          </p:cNvPr>
          <p:cNvSpPr txBox="1"/>
          <p:nvPr/>
        </p:nvSpPr>
        <p:spPr>
          <a:xfrm>
            <a:off x="1025948" y="6054536"/>
            <a:ext cx="2464446" cy="180370"/>
          </a:xfrm>
          <a:prstGeom prst="rect">
            <a:avLst/>
          </a:prstGeom>
        </p:spPr>
        <p:txBody>
          <a:bodyPr lIns="0" tIns="0" rIns="0" bIns="0" rtlCol="0" anchor="t">
            <a:spAutoFit/>
          </a:bodyPr>
          <a:lstStyle/>
          <a:p>
            <a:pPr algn="ctr">
              <a:lnSpc>
                <a:spcPts val="1493"/>
              </a:lnSpc>
              <a:spcBef>
                <a:spcPct val="0"/>
              </a:spcBef>
            </a:pPr>
            <a:r>
              <a:rPr lang="ro-RO" sz="1066">
                <a:solidFill>
                  <a:srgbClr val="545454"/>
                </a:solidFill>
                <a:ea typeface="Calibri (MS)"/>
                <a:cs typeface="Calibri (MS)"/>
                <a:sym typeface="Calibri (MS)"/>
              </a:rPr>
              <a:t> </a:t>
            </a:r>
          </a:p>
        </p:txBody>
      </p:sp>
      <p:sp>
        <p:nvSpPr>
          <p:cNvPr id="46" name="TextBox 55">
            <a:extLst>
              <a:ext uri="{FF2B5EF4-FFF2-40B4-BE49-F238E27FC236}">
                <a16:creationId xmlns:a16="http://schemas.microsoft.com/office/drawing/2014/main" id="{8943E300-3DA3-38C9-BFF6-70548B0F8443}"/>
              </a:ext>
            </a:extLst>
          </p:cNvPr>
          <p:cNvSpPr txBox="1"/>
          <p:nvPr/>
        </p:nvSpPr>
        <p:spPr>
          <a:xfrm>
            <a:off x="258618" y="5134875"/>
            <a:ext cx="3596364" cy="864917"/>
          </a:xfrm>
          <a:prstGeom prst="rect">
            <a:avLst/>
          </a:prstGeom>
        </p:spPr>
        <p:txBody>
          <a:bodyPr wrap="square" lIns="0" tIns="0" rIns="0" bIns="0" rtlCol="0" anchor="t">
            <a:spAutoFit/>
          </a:bodyPr>
          <a:lstStyle/>
          <a:p>
            <a:pPr algn="just">
              <a:lnSpc>
                <a:spcPts val="1680"/>
              </a:lnSpc>
              <a:spcBef>
                <a:spcPct val="0"/>
              </a:spcBef>
            </a:pPr>
            <a:r>
              <a:rPr lang="ro-RO" sz="1400" dirty="0">
                <a:ea typeface="Calibri (MS)"/>
                <a:cs typeface="Calibri (MS)"/>
                <a:sym typeface="Calibri (MS)"/>
              </a:rPr>
              <a:t>Recomandarea CESE privind înființarea unui observator european al sărăciei a determinat Comisia Europeană să creeze Platforma de consiliere privind sărăcia energetică. </a:t>
            </a:r>
          </a:p>
        </p:txBody>
      </p:sp>
      <p:sp>
        <p:nvSpPr>
          <p:cNvPr id="47" name="TextBox 56">
            <a:extLst>
              <a:ext uri="{FF2B5EF4-FFF2-40B4-BE49-F238E27FC236}">
                <a16:creationId xmlns:a16="http://schemas.microsoft.com/office/drawing/2014/main" id="{78B07D24-BE58-8FDF-DB67-624443542F1B}"/>
              </a:ext>
            </a:extLst>
          </p:cNvPr>
          <p:cNvSpPr txBox="1"/>
          <p:nvPr/>
        </p:nvSpPr>
        <p:spPr>
          <a:xfrm>
            <a:off x="-1" y="468000"/>
            <a:ext cx="12191999" cy="466346"/>
          </a:xfrm>
          <a:prstGeom prst="rect">
            <a:avLst/>
          </a:prstGeom>
        </p:spPr>
        <p:txBody>
          <a:bodyPr wrap="square" lIns="0" tIns="0" rIns="0" bIns="0" rtlCol="0" anchor="t">
            <a:spAutoFit/>
          </a:bodyPr>
          <a:lstStyle/>
          <a:p>
            <a:pPr algn="ctr">
              <a:lnSpc>
                <a:spcPts val="3296"/>
              </a:lnSpc>
            </a:pPr>
            <a:r>
              <a:rPr lang="ro-RO" sz="4000" b="1">
                <a:solidFill>
                  <a:schemeClr val="bg1"/>
                </a:solidFill>
                <a:ea typeface="Calibri (MS) Bold"/>
                <a:cs typeface="Calibri (MS) Bold"/>
                <a:sym typeface="Calibri (MS) Bold"/>
              </a:rPr>
              <a:t>POVEȘTI DE SUCCES RECENTE</a:t>
            </a:r>
          </a:p>
        </p:txBody>
      </p:sp>
      <p:sp>
        <p:nvSpPr>
          <p:cNvPr id="48" name="TextBox 57">
            <a:extLst>
              <a:ext uri="{FF2B5EF4-FFF2-40B4-BE49-F238E27FC236}">
                <a16:creationId xmlns:a16="http://schemas.microsoft.com/office/drawing/2014/main" id="{E37A11B2-94A2-5EAA-30A2-1FA7EF5C71A0}"/>
              </a:ext>
            </a:extLst>
          </p:cNvPr>
          <p:cNvSpPr txBox="1"/>
          <p:nvPr/>
        </p:nvSpPr>
        <p:spPr>
          <a:xfrm>
            <a:off x="4312537" y="5064947"/>
            <a:ext cx="3570289" cy="961802"/>
          </a:xfrm>
          <a:prstGeom prst="rect">
            <a:avLst/>
          </a:prstGeom>
        </p:spPr>
        <p:txBody>
          <a:bodyPr wrap="square" lIns="0" tIns="0" rIns="0" bIns="0" rtlCol="0" anchor="t">
            <a:spAutoFit/>
          </a:bodyPr>
          <a:lstStyle/>
          <a:p>
            <a:pPr algn="just">
              <a:lnSpc>
                <a:spcPts val="1493"/>
              </a:lnSpc>
              <a:spcBef>
                <a:spcPct val="0"/>
              </a:spcBef>
            </a:pPr>
            <a:r>
              <a:rPr lang="ro-RO" sz="1400" dirty="0">
                <a:ea typeface="Calibri (MS)"/>
                <a:cs typeface="Calibri (MS)"/>
                <a:sym typeface="Calibri (MS)"/>
              </a:rPr>
              <a:t>În 2023, Comisia a prezentat propunerea legislativă intitulată „Dreptul la reparare” în cadrul Noii agende privind consumatorii. Aceasta abordează obstacolele care îi descurajează pe consumatori să repare produsele. </a:t>
            </a:r>
          </a:p>
        </p:txBody>
      </p:sp>
      <p:sp>
        <p:nvSpPr>
          <p:cNvPr id="49" name="TextBox 58">
            <a:extLst>
              <a:ext uri="{FF2B5EF4-FFF2-40B4-BE49-F238E27FC236}">
                <a16:creationId xmlns:a16="http://schemas.microsoft.com/office/drawing/2014/main" id="{4E858E3F-C117-307B-056B-F2A8573C1AD4}"/>
              </a:ext>
            </a:extLst>
          </p:cNvPr>
          <p:cNvSpPr txBox="1"/>
          <p:nvPr/>
        </p:nvSpPr>
        <p:spPr>
          <a:xfrm>
            <a:off x="258618" y="2869309"/>
            <a:ext cx="3602182" cy="861774"/>
          </a:xfrm>
          <a:prstGeom prst="rect">
            <a:avLst/>
          </a:prstGeom>
        </p:spPr>
        <p:txBody>
          <a:bodyPr wrap="square" lIns="0" tIns="0" rIns="0" bIns="0" rtlCol="0" anchor="t">
            <a:spAutoFit/>
          </a:bodyPr>
          <a:lstStyle/>
          <a:p>
            <a:pPr algn="just">
              <a:spcBef>
                <a:spcPct val="0"/>
              </a:spcBef>
            </a:pPr>
            <a:r>
              <a:rPr lang="ro-RO" sz="1400">
                <a:ea typeface="Calibri (MS)"/>
                <a:cs typeface="Calibri (MS)"/>
                <a:sym typeface="Calibri (MS)"/>
              </a:rPr>
              <a:t>Solicitările CESE au inspirat</a:t>
            </a:r>
            <a:r>
              <a:rPr lang="ro-RO" sz="1400" u="sng">
                <a:ea typeface="Calibri (MS)"/>
                <a:cs typeface="Calibri (MS)"/>
                <a:sym typeface="Calibri (MS)"/>
                <a:hlinkClick r:id="rId6" tooltip="https://wayback.archive-it.org/12710/20241019021126/https:/belgian-presidency.consilium.europa.eu/en/news/liege-declaration-towards-affordable-decent-and-sustainable-housing-for-all/"/>
              </a:rPr>
              <a:t>Declarația de la Liège</a:t>
            </a:r>
            <a:r>
              <a:rPr lang="ro-RO" sz="1400">
                <a:ea typeface="Calibri (MS)"/>
                <a:cs typeface="Calibri (MS)"/>
                <a:sym typeface="Calibri (MS)"/>
              </a:rPr>
              <a:t> din martie 2024, adoptată cu ocazia Conferinței europene a miniștrilor locuințelor din cadrul Președinției belgiene a Consiliului.</a:t>
            </a:r>
          </a:p>
        </p:txBody>
      </p:sp>
      <p:sp>
        <p:nvSpPr>
          <p:cNvPr id="50" name="TextBox 59">
            <a:extLst>
              <a:ext uri="{FF2B5EF4-FFF2-40B4-BE49-F238E27FC236}">
                <a16:creationId xmlns:a16="http://schemas.microsoft.com/office/drawing/2014/main" id="{A7D6516B-89A6-830A-3C93-8257DDE9889E}"/>
              </a:ext>
            </a:extLst>
          </p:cNvPr>
          <p:cNvSpPr txBox="1"/>
          <p:nvPr/>
        </p:nvSpPr>
        <p:spPr>
          <a:xfrm>
            <a:off x="8455742" y="2802729"/>
            <a:ext cx="3462596" cy="1082925"/>
          </a:xfrm>
          <a:prstGeom prst="rect">
            <a:avLst/>
          </a:prstGeom>
        </p:spPr>
        <p:txBody>
          <a:bodyPr wrap="square" lIns="0" tIns="0" rIns="0" bIns="0" rtlCol="0" anchor="t">
            <a:spAutoFit/>
          </a:bodyPr>
          <a:lstStyle/>
          <a:p>
            <a:pPr algn="just">
              <a:lnSpc>
                <a:spcPts val="1680"/>
              </a:lnSpc>
              <a:spcBef>
                <a:spcPct val="0"/>
              </a:spcBef>
            </a:pPr>
            <a:r>
              <a:rPr lang="ro-RO" sz="1400" dirty="0">
                <a:ea typeface="Calibri (MS)"/>
                <a:cs typeface="Calibri (MS)"/>
                <a:sym typeface="Calibri (MS)"/>
              </a:rPr>
              <a:t>CESE a fost numit de Comisia Europeană </a:t>
            </a:r>
            <a:br>
              <a:rPr lang="ro-RO" sz="1400" dirty="0">
                <a:ea typeface="Calibri (MS)"/>
                <a:cs typeface="Calibri (MS)"/>
                <a:sym typeface="Calibri (MS)"/>
              </a:rPr>
            </a:br>
            <a:r>
              <a:rPr lang="ro-RO" sz="1400" dirty="0">
                <a:ea typeface="Calibri (MS)"/>
                <a:cs typeface="Calibri (MS)"/>
                <a:sym typeface="Calibri (MS)"/>
              </a:rPr>
              <a:t>în calitate de secretariat al tuturor grupurilor consultative interne ale UE (GCI), </a:t>
            </a:r>
            <a:br>
              <a:rPr lang="ro-RO" sz="1400" dirty="0">
                <a:ea typeface="Calibri (MS)"/>
                <a:cs typeface="Calibri (MS)"/>
                <a:sym typeface="Calibri (MS)"/>
              </a:rPr>
            </a:br>
            <a:r>
              <a:rPr lang="ro-RO" sz="1400" dirty="0">
                <a:ea typeface="Calibri (MS)"/>
                <a:cs typeface="Calibri (MS)"/>
                <a:sym typeface="Calibri (MS)"/>
              </a:rPr>
              <a:t>sub conducerea coordonatoarei principale, </a:t>
            </a:r>
            <a:br>
              <a:rPr lang="ro-RO" sz="1400" dirty="0">
                <a:ea typeface="Calibri (MS)"/>
                <a:cs typeface="Calibri (MS)"/>
                <a:sym typeface="Calibri (MS)"/>
              </a:rPr>
            </a:br>
            <a:r>
              <a:rPr lang="ro-RO" sz="1400" dirty="0">
                <a:ea typeface="Calibri (MS)"/>
                <a:cs typeface="Calibri (MS)"/>
                <a:sym typeface="Calibri (MS)"/>
              </a:rPr>
              <a:t>dna </a:t>
            </a:r>
            <a:r>
              <a:rPr lang="ro-RO" sz="1400" dirty="0" err="1">
                <a:ea typeface="Calibri (MS)"/>
                <a:cs typeface="Calibri (MS)"/>
                <a:sym typeface="Calibri (MS)"/>
              </a:rPr>
              <a:t>Tanja</a:t>
            </a:r>
            <a:r>
              <a:rPr lang="ro-RO" sz="1400" dirty="0">
                <a:ea typeface="Calibri (MS)"/>
                <a:cs typeface="Calibri (MS)"/>
                <a:sym typeface="Calibri (MS)"/>
              </a:rPr>
              <a:t> </a:t>
            </a:r>
            <a:r>
              <a:rPr lang="ro-RO" sz="1400" dirty="0" err="1">
                <a:ea typeface="Calibri (MS)"/>
                <a:cs typeface="Calibri (MS)"/>
                <a:sym typeface="Calibri (MS)"/>
              </a:rPr>
              <a:t>Buzek</a:t>
            </a:r>
            <a:r>
              <a:rPr lang="ro-RO" sz="1400" dirty="0">
                <a:ea typeface="Calibri (MS)"/>
                <a:cs typeface="Calibri (MS)"/>
                <a:sym typeface="Calibri (MS)"/>
              </a:rPr>
              <a:t>, membră a CESE. </a:t>
            </a:r>
          </a:p>
        </p:txBody>
      </p:sp>
      <p:sp>
        <p:nvSpPr>
          <p:cNvPr id="51" name="TextBox 60">
            <a:extLst>
              <a:ext uri="{FF2B5EF4-FFF2-40B4-BE49-F238E27FC236}">
                <a16:creationId xmlns:a16="http://schemas.microsoft.com/office/drawing/2014/main" id="{580341AE-6B8D-5757-020E-BA96A63C9169}"/>
              </a:ext>
            </a:extLst>
          </p:cNvPr>
          <p:cNvSpPr txBox="1"/>
          <p:nvPr/>
        </p:nvSpPr>
        <p:spPr>
          <a:xfrm>
            <a:off x="4312537" y="2607478"/>
            <a:ext cx="3568597" cy="1223797"/>
          </a:xfrm>
          <a:prstGeom prst="rect">
            <a:avLst/>
          </a:prstGeom>
        </p:spPr>
        <p:txBody>
          <a:bodyPr wrap="square" lIns="0" tIns="0" rIns="0" bIns="0" rtlCol="0" anchor="t">
            <a:spAutoFit/>
          </a:bodyPr>
          <a:lstStyle/>
          <a:p>
            <a:pPr algn="just">
              <a:lnSpc>
                <a:spcPts val="1586"/>
              </a:lnSpc>
              <a:spcBef>
                <a:spcPct val="0"/>
              </a:spcBef>
            </a:pPr>
            <a:r>
              <a:rPr lang="ro-RO" sz="1300" dirty="0">
                <a:ea typeface="Calibri (MS)"/>
                <a:cs typeface="Calibri (MS)"/>
                <a:sym typeface="Calibri (MS)"/>
              </a:rPr>
              <a:t>În 2023, CESE a lansat Pactul albastru european – primul apel important pentru o politică armonizată a UE în domeniul apei. Această inițiativă nu numai că identifică problemele legate de apă din Europa, ci oferă și o foaie de parcurs clară și concretă pentru abordarea acestora. </a:t>
            </a:r>
          </a:p>
        </p:txBody>
      </p:sp>
      <p:sp>
        <p:nvSpPr>
          <p:cNvPr id="52" name="TextBox 61">
            <a:extLst>
              <a:ext uri="{FF2B5EF4-FFF2-40B4-BE49-F238E27FC236}">
                <a16:creationId xmlns:a16="http://schemas.microsoft.com/office/drawing/2014/main" id="{7CFE9865-C951-DCC9-6C12-0A9763949C40}"/>
              </a:ext>
            </a:extLst>
          </p:cNvPr>
          <p:cNvSpPr txBox="1"/>
          <p:nvPr/>
        </p:nvSpPr>
        <p:spPr>
          <a:xfrm>
            <a:off x="8455741" y="5070716"/>
            <a:ext cx="3462597" cy="864917"/>
          </a:xfrm>
          <a:prstGeom prst="rect">
            <a:avLst/>
          </a:prstGeom>
        </p:spPr>
        <p:txBody>
          <a:bodyPr wrap="square" lIns="0" tIns="0" rIns="0" bIns="0" rtlCol="0" anchor="t">
            <a:spAutoFit/>
          </a:bodyPr>
          <a:lstStyle/>
          <a:p>
            <a:pPr algn="just">
              <a:lnSpc>
                <a:spcPts val="1679"/>
              </a:lnSpc>
              <a:spcBef>
                <a:spcPct val="0"/>
              </a:spcBef>
            </a:pPr>
            <a:r>
              <a:rPr lang="ro-RO" sz="1400" dirty="0">
                <a:ea typeface="Calibri (MS)"/>
                <a:cs typeface="Calibri (MS)"/>
                <a:sym typeface="Calibri (MS)"/>
              </a:rPr>
              <a:t>Printr-o serie de recomandări și conferințe, CESE a insistat asupra includerii unui plan de acțiune al UE privind bolile rare în următorul program de lucru al Comisiei. </a:t>
            </a:r>
          </a:p>
        </p:txBody>
      </p:sp>
      <p:sp>
        <p:nvSpPr>
          <p:cNvPr id="53" name="TextBox 62">
            <a:extLst>
              <a:ext uri="{FF2B5EF4-FFF2-40B4-BE49-F238E27FC236}">
                <a16:creationId xmlns:a16="http://schemas.microsoft.com/office/drawing/2014/main" id="{382D50AD-0DCC-097D-3C03-6C5A85784EF9}"/>
              </a:ext>
            </a:extLst>
          </p:cNvPr>
          <p:cNvSpPr txBox="1"/>
          <p:nvPr/>
        </p:nvSpPr>
        <p:spPr>
          <a:xfrm>
            <a:off x="4225053" y="4461811"/>
            <a:ext cx="3741191" cy="492443"/>
          </a:xfrm>
          <a:prstGeom prst="rect">
            <a:avLst/>
          </a:prstGeom>
        </p:spPr>
        <p:txBody>
          <a:bodyPr wrap="square" lIns="0" tIns="0" rIns="0" bIns="0" rtlCol="0" anchor="t">
            <a:spAutoFit/>
          </a:bodyPr>
          <a:lstStyle/>
          <a:p>
            <a:pPr algn="ctr">
              <a:spcBef>
                <a:spcPct val="0"/>
              </a:spcBef>
            </a:pPr>
            <a:r>
              <a:rPr lang="ro-RO" sz="1600" b="1" dirty="0">
                <a:solidFill>
                  <a:srgbClr val="3C4C59"/>
                </a:solidFill>
                <a:ea typeface="Calibri (MS) Bold"/>
                <a:cs typeface="Calibri (MS) Bold"/>
                <a:sym typeface="Calibri (MS) Bold"/>
                <a:hlinkClick r:id="rId7"/>
              </a:rPr>
              <a:t>Plasarea dreptului la reparare în centrul politicii UE de protecție a consumatorilor</a:t>
            </a:r>
          </a:p>
        </p:txBody>
      </p:sp>
      <p:sp>
        <p:nvSpPr>
          <p:cNvPr id="54" name="Arrow: Right 53">
            <a:extLst>
              <a:ext uri="{FF2B5EF4-FFF2-40B4-BE49-F238E27FC236}">
                <a16:creationId xmlns:a16="http://schemas.microsoft.com/office/drawing/2014/main" id="{F29A9B8C-B0EE-0A45-C711-133F2C9ADBE2}"/>
              </a:ext>
            </a:extLst>
          </p:cNvPr>
          <p:cNvSpPr/>
          <p:nvPr/>
        </p:nvSpPr>
        <p:spPr>
          <a:xfrm>
            <a:off x="11166051" y="6488483"/>
            <a:ext cx="886164" cy="2284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ln>
                <a:solidFill>
                  <a:schemeClr val="tx2"/>
                </a:solidFill>
              </a:ln>
              <a:solidFill>
                <a:schemeClr val="tx2"/>
              </a:solidFill>
            </a:endParaRPr>
          </a:p>
        </p:txBody>
      </p:sp>
      <p:sp>
        <p:nvSpPr>
          <p:cNvPr id="67" name="TextBox 9">
            <a:extLst>
              <a:ext uri="{FF2B5EF4-FFF2-40B4-BE49-F238E27FC236}">
                <a16:creationId xmlns:a16="http://schemas.microsoft.com/office/drawing/2014/main" id="{50E07AF2-8E11-7391-87CB-0FA28FD2EDAE}"/>
              </a:ext>
            </a:extLst>
          </p:cNvPr>
          <p:cNvSpPr txBox="1"/>
          <p:nvPr/>
        </p:nvSpPr>
        <p:spPr>
          <a:xfrm>
            <a:off x="204380" y="2211210"/>
            <a:ext cx="3693099" cy="492443"/>
          </a:xfrm>
          <a:prstGeom prst="rect">
            <a:avLst/>
          </a:prstGeom>
        </p:spPr>
        <p:txBody>
          <a:bodyPr wrap="square" lIns="0" tIns="0" rIns="0" bIns="0" rtlCol="0" anchor="t">
            <a:spAutoFit/>
          </a:bodyPr>
          <a:lstStyle/>
          <a:p>
            <a:pPr algn="ctr"/>
            <a:r>
              <a:rPr lang="ro-RO" sz="1600" b="1" dirty="0">
                <a:solidFill>
                  <a:srgbClr val="3C4C59"/>
                </a:solidFill>
                <a:ea typeface="Calibri (MS) Bold"/>
                <a:cs typeface="Calibri (MS) Bold"/>
                <a:sym typeface="Calibri (MS) Bold"/>
                <a:hlinkClick r:id="rId8"/>
              </a:rPr>
              <a:t>Garantarea accesului la locuințe sociale </a:t>
            </a:r>
            <a:br>
              <a:rPr lang="ro-RO" sz="1600" b="1" dirty="0">
                <a:solidFill>
                  <a:srgbClr val="3C4C59"/>
                </a:solidFill>
                <a:ea typeface="Calibri (MS) Bold"/>
                <a:cs typeface="Calibri (MS) Bold"/>
                <a:sym typeface="Calibri (MS) Bold"/>
                <a:hlinkClick r:id="rId8"/>
              </a:rPr>
            </a:br>
            <a:r>
              <a:rPr lang="ro-RO" sz="1600" b="1" dirty="0">
                <a:solidFill>
                  <a:srgbClr val="3C4C59"/>
                </a:solidFill>
                <a:ea typeface="Calibri (MS) Bold"/>
                <a:cs typeface="Calibri (MS) Bold"/>
                <a:sym typeface="Calibri (MS) Bold"/>
                <a:hlinkClick r:id="rId8"/>
              </a:rPr>
              <a:t>și la prețuri accesibile pentru toți</a:t>
            </a:r>
          </a:p>
        </p:txBody>
      </p:sp>
      <p:sp>
        <p:nvSpPr>
          <p:cNvPr id="2" name="TextBox 1">
            <a:extLst>
              <a:ext uri="{FF2B5EF4-FFF2-40B4-BE49-F238E27FC236}">
                <a16:creationId xmlns:a16="http://schemas.microsoft.com/office/drawing/2014/main" id="{CAD65887-BC2E-4CDE-AECD-FBD7CCDBAC68}"/>
              </a:ext>
            </a:extLst>
          </p:cNvPr>
          <p:cNvSpPr txBox="1"/>
          <p:nvPr/>
        </p:nvSpPr>
        <p:spPr>
          <a:xfrm>
            <a:off x="636779" y="1118430"/>
            <a:ext cx="11442615" cy="923330"/>
          </a:xfrm>
          <a:prstGeom prst="rect">
            <a:avLst/>
          </a:prstGeom>
          <a:noFill/>
        </p:spPr>
        <p:txBody>
          <a:bodyPr wrap="square" rtlCol="0">
            <a:spAutoFit/>
          </a:bodyPr>
          <a:lstStyle/>
          <a:p>
            <a:pPr algn="ctr"/>
            <a:r>
              <a:rPr lang="ro-RO" b="1" dirty="0">
                <a:solidFill>
                  <a:srgbClr val="174195"/>
                </a:solidFill>
              </a:rPr>
              <a:t>Această serie de povești de succes recente urmărește să ilustreze impactul pe care CESE l-a avut </a:t>
            </a:r>
            <a:br>
              <a:rPr lang="ro-RO" b="1" dirty="0">
                <a:solidFill>
                  <a:srgbClr val="174195"/>
                </a:solidFill>
              </a:rPr>
            </a:br>
            <a:r>
              <a:rPr lang="ro-RO" b="1" dirty="0">
                <a:solidFill>
                  <a:srgbClr val="174195"/>
                </a:solidFill>
              </a:rPr>
              <a:t>asupra legislației europene, atrăgând atenția UE asupra unor aspecte esențiale pentru societatea civilă </a:t>
            </a:r>
            <a:br>
              <a:rPr lang="ro-RO" b="1" dirty="0">
                <a:solidFill>
                  <a:srgbClr val="174195"/>
                </a:solidFill>
              </a:rPr>
            </a:br>
            <a:r>
              <a:rPr lang="ro-RO" b="1" dirty="0">
                <a:solidFill>
                  <a:srgbClr val="174195"/>
                </a:solidFill>
              </a:rPr>
              <a:t>și poziționându-se ca actor-cheie în aceste domenii</a:t>
            </a:r>
          </a:p>
        </p:txBody>
      </p:sp>
      <p:grpSp>
        <p:nvGrpSpPr>
          <p:cNvPr id="65" name="Group 2">
            <a:extLst>
              <a:ext uri="{FF2B5EF4-FFF2-40B4-BE49-F238E27FC236}">
                <a16:creationId xmlns:a16="http://schemas.microsoft.com/office/drawing/2014/main" id="{A7EE0B47-9393-4F4D-8F3A-332D0D1F17E9}"/>
              </a:ext>
            </a:extLst>
          </p:cNvPr>
          <p:cNvGrpSpPr/>
          <p:nvPr/>
        </p:nvGrpSpPr>
        <p:grpSpPr>
          <a:xfrm>
            <a:off x="4204800" y="2088000"/>
            <a:ext cx="3780000" cy="1800000"/>
            <a:chOff x="0" y="0"/>
            <a:chExt cx="2157177" cy="991422"/>
          </a:xfrm>
          <a:noFill/>
        </p:grpSpPr>
        <p:sp>
          <p:nvSpPr>
            <p:cNvPr id="66" name="Freeform 3">
              <a:extLst>
                <a:ext uri="{FF2B5EF4-FFF2-40B4-BE49-F238E27FC236}">
                  <a16:creationId xmlns:a16="http://schemas.microsoft.com/office/drawing/2014/main" id="{152821CC-B790-441D-B8E6-CC1251E6DAF5}"/>
                </a:ext>
              </a:extLst>
            </p:cNvPr>
            <p:cNvSpPr/>
            <p:nvPr/>
          </p:nvSpPr>
          <p:spPr>
            <a:xfrm>
              <a:off x="0" y="0"/>
              <a:ext cx="2157177" cy="991422"/>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68" name="Group 42">
            <a:extLst>
              <a:ext uri="{FF2B5EF4-FFF2-40B4-BE49-F238E27FC236}">
                <a16:creationId xmlns:a16="http://schemas.microsoft.com/office/drawing/2014/main" id="{F6918B68-2298-46FC-A530-911A2884632E}"/>
              </a:ext>
            </a:extLst>
          </p:cNvPr>
          <p:cNvGrpSpPr/>
          <p:nvPr/>
        </p:nvGrpSpPr>
        <p:grpSpPr>
          <a:xfrm>
            <a:off x="4205649" y="4320000"/>
            <a:ext cx="3780000" cy="1800000"/>
            <a:chOff x="0" y="0"/>
            <a:chExt cx="1592202" cy="1135747"/>
          </a:xfrm>
          <a:noFill/>
        </p:grpSpPr>
        <p:sp>
          <p:nvSpPr>
            <p:cNvPr id="69" name="Freeform 43">
              <a:extLst>
                <a:ext uri="{FF2B5EF4-FFF2-40B4-BE49-F238E27FC236}">
                  <a16:creationId xmlns:a16="http://schemas.microsoft.com/office/drawing/2014/main" id="{308D879B-FCCA-434D-89F6-A4D0E3C65DCF}"/>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spTree>
    <p:extLst>
      <p:ext uri="{BB962C8B-B14F-4D97-AF65-F5344CB8AC3E}">
        <p14:creationId xmlns:p14="http://schemas.microsoft.com/office/powerpoint/2010/main" val="295870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ppt_x"/>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500" fill="hold"/>
                                        <p:tgtEl>
                                          <p:spTgt spid="46"/>
                                        </p:tgtEl>
                                        <p:attrNameLst>
                                          <p:attrName>ppt_x</p:attrName>
                                        </p:attrNameLst>
                                      </p:cBhvr>
                                      <p:tavLst>
                                        <p:tav tm="0">
                                          <p:val>
                                            <p:strVal val="#ppt_x"/>
                                          </p:val>
                                        </p:tav>
                                        <p:tav tm="100000">
                                          <p:val>
                                            <p:strVal val="#ppt_x"/>
                                          </p:val>
                                        </p:tav>
                                      </p:tavLst>
                                    </p:anim>
                                    <p:anim calcmode="lin" valueType="num">
                                      <p:cBhvr additive="base">
                                        <p:cTn id="57" dur="5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fill="hold"/>
                                        <p:tgtEl>
                                          <p:spTgt spid="48"/>
                                        </p:tgtEl>
                                        <p:attrNameLst>
                                          <p:attrName>ppt_x</p:attrName>
                                        </p:attrNameLst>
                                      </p:cBhvr>
                                      <p:tavLst>
                                        <p:tav tm="0">
                                          <p:val>
                                            <p:strVal val="#ppt_x"/>
                                          </p:val>
                                        </p:tav>
                                        <p:tav tm="100000">
                                          <p:val>
                                            <p:strVal val="#ppt_x"/>
                                          </p:val>
                                        </p:tav>
                                      </p:tavLst>
                                    </p:anim>
                                    <p:anim calcmode="lin" valueType="num">
                                      <p:cBhvr additive="base">
                                        <p:cTn id="61" dur="500" fill="hold"/>
                                        <p:tgtEl>
                                          <p:spTgt spid="4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additive="base">
                                        <p:cTn id="64" dur="500" fill="hold"/>
                                        <p:tgtEl>
                                          <p:spTgt spid="49"/>
                                        </p:tgtEl>
                                        <p:attrNameLst>
                                          <p:attrName>ppt_x</p:attrName>
                                        </p:attrNameLst>
                                      </p:cBhvr>
                                      <p:tavLst>
                                        <p:tav tm="0">
                                          <p:val>
                                            <p:strVal val="#ppt_x"/>
                                          </p:val>
                                        </p:tav>
                                        <p:tav tm="100000">
                                          <p:val>
                                            <p:strVal val="#ppt_x"/>
                                          </p:val>
                                        </p:tav>
                                      </p:tavLst>
                                    </p:anim>
                                    <p:anim calcmode="lin" valueType="num">
                                      <p:cBhvr additive="base">
                                        <p:cTn id="65" dur="500" fill="hold"/>
                                        <p:tgtEl>
                                          <p:spTgt spid="4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ppt_x"/>
                                          </p:val>
                                        </p:tav>
                                        <p:tav tm="100000">
                                          <p:val>
                                            <p:strVal val="#ppt_x"/>
                                          </p:val>
                                        </p:tav>
                                      </p:tavLst>
                                    </p:anim>
                                    <p:anim calcmode="lin" valueType="num">
                                      <p:cBhvr additive="base">
                                        <p:cTn id="69" dur="500" fill="hold"/>
                                        <p:tgtEl>
                                          <p:spTgt spid="5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500" fill="hold"/>
                                        <p:tgtEl>
                                          <p:spTgt spid="51"/>
                                        </p:tgtEl>
                                        <p:attrNameLst>
                                          <p:attrName>ppt_x</p:attrName>
                                        </p:attrNameLst>
                                      </p:cBhvr>
                                      <p:tavLst>
                                        <p:tav tm="0">
                                          <p:val>
                                            <p:strVal val="#ppt_x"/>
                                          </p:val>
                                        </p:tav>
                                        <p:tav tm="100000">
                                          <p:val>
                                            <p:strVal val="#ppt_x"/>
                                          </p:val>
                                        </p:tav>
                                      </p:tavLst>
                                    </p:anim>
                                    <p:anim calcmode="lin" valueType="num">
                                      <p:cBhvr additive="base">
                                        <p:cTn id="73" dur="500" fill="hold"/>
                                        <p:tgtEl>
                                          <p:spTgt spid="5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additive="base">
                                        <p:cTn id="76" dur="500" fill="hold"/>
                                        <p:tgtEl>
                                          <p:spTgt spid="52"/>
                                        </p:tgtEl>
                                        <p:attrNameLst>
                                          <p:attrName>ppt_x</p:attrName>
                                        </p:attrNameLst>
                                      </p:cBhvr>
                                      <p:tavLst>
                                        <p:tav tm="0">
                                          <p:val>
                                            <p:strVal val="#ppt_x"/>
                                          </p:val>
                                        </p:tav>
                                        <p:tav tm="100000">
                                          <p:val>
                                            <p:strVal val="#ppt_x"/>
                                          </p:val>
                                        </p:tav>
                                      </p:tavLst>
                                    </p:anim>
                                    <p:anim calcmode="lin" valueType="num">
                                      <p:cBhvr additive="base">
                                        <p:cTn id="77" dur="500" fill="hold"/>
                                        <p:tgtEl>
                                          <p:spTgt spid="5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additive="base">
                                        <p:cTn id="80" dur="500" fill="hold"/>
                                        <p:tgtEl>
                                          <p:spTgt spid="53"/>
                                        </p:tgtEl>
                                        <p:attrNameLst>
                                          <p:attrName>ppt_x</p:attrName>
                                        </p:attrNameLst>
                                      </p:cBhvr>
                                      <p:tavLst>
                                        <p:tav tm="0">
                                          <p:val>
                                            <p:strVal val="#ppt_x"/>
                                          </p:val>
                                        </p:tav>
                                        <p:tav tm="100000">
                                          <p:val>
                                            <p:strVal val="#ppt_x"/>
                                          </p:val>
                                        </p:tav>
                                      </p:tavLst>
                                    </p:anim>
                                    <p:anim calcmode="lin" valueType="num">
                                      <p:cBhvr additive="base">
                                        <p:cTn id="81" dur="500" fill="hold"/>
                                        <p:tgtEl>
                                          <p:spTgt spid="53"/>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additive="base">
                                        <p:cTn id="84" dur="500" fill="hold"/>
                                        <p:tgtEl>
                                          <p:spTgt spid="63"/>
                                        </p:tgtEl>
                                        <p:attrNameLst>
                                          <p:attrName>ppt_x</p:attrName>
                                        </p:attrNameLst>
                                      </p:cBhvr>
                                      <p:tavLst>
                                        <p:tav tm="0">
                                          <p:val>
                                            <p:strVal val="#ppt_x"/>
                                          </p:val>
                                        </p:tav>
                                        <p:tav tm="100000">
                                          <p:val>
                                            <p:strVal val="#ppt_x"/>
                                          </p:val>
                                        </p:tav>
                                      </p:tavLst>
                                    </p:anim>
                                    <p:anim calcmode="lin" valueType="num">
                                      <p:cBhvr additive="base">
                                        <p:cTn id="85" dur="500" fill="hold"/>
                                        <p:tgtEl>
                                          <p:spTgt spid="6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67"/>
                                        </p:tgtEl>
                                        <p:attrNameLst>
                                          <p:attrName>style.visibility</p:attrName>
                                        </p:attrNameLst>
                                      </p:cBhvr>
                                      <p:to>
                                        <p:strVal val="visible"/>
                                      </p:to>
                                    </p:set>
                                    <p:anim calcmode="lin" valueType="num">
                                      <p:cBhvr additive="base">
                                        <p:cTn id="88" dur="500" fill="hold"/>
                                        <p:tgtEl>
                                          <p:spTgt spid="67"/>
                                        </p:tgtEl>
                                        <p:attrNameLst>
                                          <p:attrName>ppt_x</p:attrName>
                                        </p:attrNameLst>
                                      </p:cBhvr>
                                      <p:tavLst>
                                        <p:tav tm="0">
                                          <p:val>
                                            <p:strVal val="#ppt_x"/>
                                          </p:val>
                                        </p:tav>
                                        <p:tav tm="100000">
                                          <p:val>
                                            <p:strVal val="#ppt_x"/>
                                          </p:val>
                                        </p:tav>
                                      </p:tavLst>
                                    </p:anim>
                                    <p:anim calcmode="lin" valueType="num">
                                      <p:cBhvr additive="base">
                                        <p:cTn id="89" dur="500" fill="hold"/>
                                        <p:tgtEl>
                                          <p:spTgt spid="67"/>
                                        </p:tgtEl>
                                        <p:attrNameLst>
                                          <p:attrName>ppt_y</p:attrName>
                                        </p:attrNameLst>
                                      </p:cBhvr>
                                      <p:tavLst>
                                        <p:tav tm="0">
                                          <p:val>
                                            <p:strVal val="1+#ppt_h/2"/>
                                          </p:val>
                                        </p:tav>
                                        <p:tav tm="100000">
                                          <p:val>
                                            <p:strVal val="#ppt_y"/>
                                          </p:val>
                                        </p:tav>
                                      </p:tavLst>
                                    </p:anim>
                                  </p:childTnLst>
                                </p:cTn>
                              </p:par>
                            </p:childTnLst>
                          </p:cTn>
                        </p:par>
                        <p:par>
                          <p:cTn id="90" fill="hold">
                            <p:stCondLst>
                              <p:cond delay="1000"/>
                            </p:stCondLst>
                            <p:childTnLst>
                              <p:par>
                                <p:cTn id="91" presetID="2" presetClass="entr" presetSubtype="4"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ppt_x"/>
                                          </p:val>
                                        </p:tav>
                                        <p:tav tm="100000">
                                          <p:val>
                                            <p:strVal val="#ppt_x"/>
                                          </p:val>
                                        </p:tav>
                                      </p:tavLst>
                                    </p:anim>
                                    <p:anim calcmode="lin" valueType="num">
                                      <p:cBhvr additive="base">
                                        <p:cTn id="94" dur="500" fill="hold"/>
                                        <p:tgtEl>
                                          <p:spTgt spid="54"/>
                                        </p:tgtEl>
                                        <p:attrNameLst>
                                          <p:attrName>ppt_y</p:attrName>
                                        </p:attrNameLst>
                                      </p:cBhvr>
                                      <p:tavLst>
                                        <p:tav tm="0">
                                          <p:val>
                                            <p:strVal val="1+#ppt_h/2"/>
                                          </p:val>
                                        </p:tav>
                                        <p:tav tm="100000">
                                          <p:val>
                                            <p:strVal val="#ppt_y"/>
                                          </p:val>
                                        </p:tav>
                                      </p:tavLst>
                                    </p:anim>
                                  </p:childTnLst>
                                </p:cTn>
                              </p:par>
                            </p:childTnLst>
                          </p:cTn>
                        </p:par>
                        <p:par>
                          <p:cTn id="95" fill="hold">
                            <p:stCondLst>
                              <p:cond delay="1500"/>
                            </p:stCondLst>
                            <p:childTnLst>
                              <p:par>
                                <p:cTn id="96" presetID="2" presetClass="entr" presetSubtype="4" fill="hold" nodeType="afterEffect">
                                  <p:stCondLst>
                                    <p:cond delay="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68"/>
                                        </p:tgtEl>
                                        <p:attrNameLst>
                                          <p:attrName>style.visibility</p:attrName>
                                        </p:attrNameLst>
                                      </p:cBhvr>
                                      <p:to>
                                        <p:strVal val="visible"/>
                                      </p:to>
                                    </p:set>
                                    <p:anim calcmode="lin" valueType="num">
                                      <p:cBhvr additive="base">
                                        <p:cTn id="102" dur="500" fill="hold"/>
                                        <p:tgtEl>
                                          <p:spTgt spid="68"/>
                                        </p:tgtEl>
                                        <p:attrNameLst>
                                          <p:attrName>ppt_x</p:attrName>
                                        </p:attrNameLst>
                                      </p:cBhvr>
                                      <p:tavLst>
                                        <p:tav tm="0">
                                          <p:val>
                                            <p:strVal val="#ppt_x"/>
                                          </p:val>
                                        </p:tav>
                                        <p:tav tm="100000">
                                          <p:val>
                                            <p:strVal val="#ppt_x"/>
                                          </p:val>
                                        </p:tav>
                                      </p:tavLst>
                                    </p:anim>
                                    <p:anim calcmode="lin" valueType="num">
                                      <p:cBhvr additive="base">
                                        <p:cTn id="103"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5" grpId="0"/>
      <p:bldP spid="46" grpId="0"/>
      <p:bldP spid="47" grpId="0"/>
      <p:bldP spid="48" grpId="0"/>
      <p:bldP spid="49" grpId="0"/>
      <p:bldP spid="50" grpId="0"/>
      <p:bldP spid="51" grpId="0"/>
      <p:bldP spid="52" grpId="0"/>
      <p:bldP spid="53" grpId="0"/>
      <p:bldP spid="54" grpId="0" animBg="1"/>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023DDE5C-767E-601B-C833-2E05EA404C38}"/>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grpSp>
        <p:nvGrpSpPr>
          <p:cNvPr id="6" name="Group 4">
            <a:extLst>
              <a:ext uri="{FF2B5EF4-FFF2-40B4-BE49-F238E27FC236}">
                <a16:creationId xmlns:a16="http://schemas.microsoft.com/office/drawing/2014/main" id="{C2F6ECA0-A0F2-3E25-DBAE-2697660A8000}"/>
              </a:ext>
            </a:extLst>
          </p:cNvPr>
          <p:cNvGrpSpPr/>
          <p:nvPr/>
        </p:nvGrpSpPr>
        <p:grpSpPr>
          <a:xfrm rot="-7974226">
            <a:off x="6329367" y="1427194"/>
            <a:ext cx="777756" cy="1227855"/>
            <a:chOff x="0" y="0"/>
            <a:chExt cx="298953" cy="471961"/>
          </a:xfrm>
        </p:grpSpPr>
        <p:sp>
          <p:nvSpPr>
            <p:cNvPr id="7" name="Freeform 5">
              <a:extLst>
                <a:ext uri="{FF2B5EF4-FFF2-40B4-BE49-F238E27FC236}">
                  <a16:creationId xmlns:a16="http://schemas.microsoft.com/office/drawing/2014/main" id="{1F7E26BE-4C5A-55AF-EBA2-FF13332DEBAC}"/>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8" name="TextBox 6">
              <a:extLst>
                <a:ext uri="{FF2B5EF4-FFF2-40B4-BE49-F238E27FC236}">
                  <a16:creationId xmlns:a16="http://schemas.microsoft.com/office/drawing/2014/main" id="{09BB1E94-3F28-210C-0654-700FF1EEFD7A}"/>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9" name="Group 10">
            <a:extLst>
              <a:ext uri="{FF2B5EF4-FFF2-40B4-BE49-F238E27FC236}">
                <a16:creationId xmlns:a16="http://schemas.microsoft.com/office/drawing/2014/main" id="{F82C9A27-F203-ACB4-CFAF-A60F73A8B88B}"/>
              </a:ext>
            </a:extLst>
          </p:cNvPr>
          <p:cNvGrpSpPr/>
          <p:nvPr/>
        </p:nvGrpSpPr>
        <p:grpSpPr>
          <a:xfrm rot="-10216402">
            <a:off x="5905186" y="1288099"/>
            <a:ext cx="777756" cy="1227855"/>
            <a:chOff x="0" y="0"/>
            <a:chExt cx="298953" cy="471961"/>
          </a:xfrm>
        </p:grpSpPr>
        <p:sp>
          <p:nvSpPr>
            <p:cNvPr id="10" name="Freeform 11">
              <a:extLst>
                <a:ext uri="{FF2B5EF4-FFF2-40B4-BE49-F238E27FC236}">
                  <a16:creationId xmlns:a16="http://schemas.microsoft.com/office/drawing/2014/main" id="{24A83653-2ADC-A124-B7F2-59A2EB312FAE}"/>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11" name="TextBox 12">
              <a:extLst>
                <a:ext uri="{FF2B5EF4-FFF2-40B4-BE49-F238E27FC236}">
                  <a16:creationId xmlns:a16="http://schemas.microsoft.com/office/drawing/2014/main" id="{191294AB-E868-442F-DACE-A0A886B1E58B}"/>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12" name="Group 7">
            <a:extLst>
              <a:ext uri="{FF2B5EF4-FFF2-40B4-BE49-F238E27FC236}">
                <a16:creationId xmlns:a16="http://schemas.microsoft.com/office/drawing/2014/main" id="{D42B167F-E121-C49F-DAA0-DDB41E123507}"/>
              </a:ext>
            </a:extLst>
          </p:cNvPr>
          <p:cNvGrpSpPr/>
          <p:nvPr/>
        </p:nvGrpSpPr>
        <p:grpSpPr>
          <a:xfrm rot="10468371">
            <a:off x="5252509" y="1228879"/>
            <a:ext cx="777756" cy="1227855"/>
            <a:chOff x="0" y="0"/>
            <a:chExt cx="298953" cy="471961"/>
          </a:xfrm>
        </p:grpSpPr>
        <p:sp>
          <p:nvSpPr>
            <p:cNvPr id="13" name="Freeform 8">
              <a:extLst>
                <a:ext uri="{FF2B5EF4-FFF2-40B4-BE49-F238E27FC236}">
                  <a16:creationId xmlns:a16="http://schemas.microsoft.com/office/drawing/2014/main" id="{1B612942-0A84-EEC6-8C2C-C655C13C59D6}"/>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14" name="TextBox 9">
              <a:extLst>
                <a:ext uri="{FF2B5EF4-FFF2-40B4-BE49-F238E27FC236}">
                  <a16:creationId xmlns:a16="http://schemas.microsoft.com/office/drawing/2014/main" id="{AA4C2185-D7AA-4E64-2BE3-7F33148607B5}"/>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25" name="Group 23">
            <a:extLst>
              <a:ext uri="{FF2B5EF4-FFF2-40B4-BE49-F238E27FC236}">
                <a16:creationId xmlns:a16="http://schemas.microsoft.com/office/drawing/2014/main" id="{8A1B774D-76E8-2FB1-12AB-34911EE3C4E6}"/>
              </a:ext>
            </a:extLst>
          </p:cNvPr>
          <p:cNvGrpSpPr/>
          <p:nvPr/>
        </p:nvGrpSpPr>
        <p:grpSpPr>
          <a:xfrm>
            <a:off x="292018" y="4147827"/>
            <a:ext cx="3780000" cy="1860129"/>
            <a:chOff x="-4427" y="-140187"/>
            <a:chExt cx="6942027" cy="3440131"/>
          </a:xfrm>
        </p:grpSpPr>
        <p:grpSp>
          <p:nvGrpSpPr>
            <p:cNvPr id="26" name="Group 24">
              <a:extLst>
                <a:ext uri="{FF2B5EF4-FFF2-40B4-BE49-F238E27FC236}">
                  <a16:creationId xmlns:a16="http://schemas.microsoft.com/office/drawing/2014/main" id="{98863719-0978-5D1D-85F3-6D3C4685FBA7}"/>
                </a:ext>
              </a:extLst>
            </p:cNvPr>
            <p:cNvGrpSpPr/>
            <p:nvPr/>
          </p:nvGrpSpPr>
          <p:grpSpPr>
            <a:xfrm>
              <a:off x="89746" y="41618"/>
              <a:ext cx="6517092" cy="3258326"/>
              <a:chOff x="-3436" y="11873"/>
              <a:chExt cx="1859189" cy="929531"/>
            </a:xfrm>
          </p:grpSpPr>
          <p:sp>
            <p:nvSpPr>
              <p:cNvPr id="29" name="Freeform 25">
                <a:extLst>
                  <a:ext uri="{FF2B5EF4-FFF2-40B4-BE49-F238E27FC236}">
                    <a16:creationId xmlns:a16="http://schemas.microsoft.com/office/drawing/2014/main" id="{9B1B890F-3BB8-4772-F044-D75C0BEE0BD4}"/>
                  </a:ext>
                </a:extLst>
              </p:cNvPr>
              <p:cNvSpPr/>
              <p:nvPr/>
            </p:nvSpPr>
            <p:spPr>
              <a:xfrm>
                <a:off x="-3436" y="11873"/>
                <a:ext cx="1859189" cy="929531"/>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p:spPr>
            <p:txBody>
              <a:bodyPr/>
              <a:lstStyle/>
              <a:p>
                <a:endParaRPr lang="LID4096"/>
              </a:p>
            </p:txBody>
          </p:sp>
        </p:grpSp>
        <p:sp>
          <p:nvSpPr>
            <p:cNvPr id="27" name="TextBox 26">
              <a:extLst>
                <a:ext uri="{FF2B5EF4-FFF2-40B4-BE49-F238E27FC236}">
                  <a16:creationId xmlns:a16="http://schemas.microsoft.com/office/drawing/2014/main" id="{A97EFC7E-89F1-1D93-1EE6-3F0BCD9B6AED}"/>
                </a:ext>
              </a:extLst>
            </p:cNvPr>
            <p:cNvSpPr txBox="1"/>
            <p:nvPr/>
          </p:nvSpPr>
          <p:spPr>
            <a:xfrm>
              <a:off x="-4427" y="-140187"/>
              <a:ext cx="6942027" cy="1534952"/>
            </a:xfrm>
            <a:prstGeom prst="rect">
              <a:avLst/>
            </a:prstGeom>
          </p:spPr>
          <p:txBody>
            <a:bodyPr wrap="square" lIns="0" tIns="0" rIns="0" bIns="0" rtlCol="0" anchor="t">
              <a:spAutoFit/>
            </a:bodyPr>
            <a:lstStyle/>
            <a:p>
              <a:pPr algn="ctr">
                <a:lnSpc>
                  <a:spcPts val="2239"/>
                </a:lnSpc>
              </a:pPr>
              <a:r>
                <a:rPr lang="ro-RO" sz="1600" b="1" dirty="0">
                  <a:solidFill>
                    <a:srgbClr val="3C4C59"/>
                  </a:solidFill>
                  <a:ea typeface="Calibri (MS) Bold"/>
                  <a:cs typeface="Calibri (MS) Bold"/>
                  <a:sym typeface="Calibri (MS) Bold"/>
                  <a:hlinkClick r:id="rId2" tooltip="https://www.eesc.europa.eu/sites/default/files/2024-12/qe-01-24-013-en-n.pdf"/>
                </a:rPr>
                <a:t>Stimularea viitorului durabilității prin intermediul Platformei europene a părților interesate privind economia circulară</a:t>
              </a:r>
            </a:p>
          </p:txBody>
        </p:sp>
        <p:sp>
          <p:nvSpPr>
            <p:cNvPr id="28" name="TextBox 27">
              <a:extLst>
                <a:ext uri="{FF2B5EF4-FFF2-40B4-BE49-F238E27FC236}">
                  <a16:creationId xmlns:a16="http://schemas.microsoft.com/office/drawing/2014/main" id="{8C00D836-69DC-AF5E-20F4-A533D516D84C}"/>
                </a:ext>
              </a:extLst>
            </p:cNvPr>
            <p:cNvSpPr txBox="1"/>
            <p:nvPr/>
          </p:nvSpPr>
          <p:spPr>
            <a:xfrm>
              <a:off x="21806" y="1534084"/>
              <a:ext cx="6758285" cy="1128943"/>
            </a:xfrm>
            <a:prstGeom prst="rect">
              <a:avLst/>
            </a:prstGeom>
          </p:spPr>
          <p:txBody>
            <a:bodyPr wrap="square" lIns="0" tIns="0" rIns="0" bIns="0" rtlCol="0" anchor="t">
              <a:spAutoFit/>
            </a:bodyPr>
            <a:lstStyle/>
            <a:p>
              <a:pPr algn="just">
                <a:lnSpc>
                  <a:spcPts val="1586"/>
                </a:lnSpc>
                <a:spcBef>
                  <a:spcPct val="0"/>
                </a:spcBef>
              </a:pPr>
              <a:r>
                <a:rPr lang="ro-RO" sz="1400">
                  <a:ea typeface="Calibri (MS)"/>
                  <a:cs typeface="Calibri (MS)"/>
                  <a:sym typeface="Calibri (MS)"/>
                </a:rPr>
                <a:t>În 2017, în parteneriat cu Comisia Europeană, CESE a lansat Platforma europeană a părților interesate privind economia circulară. </a:t>
              </a:r>
            </a:p>
          </p:txBody>
        </p:sp>
      </p:grpSp>
      <p:grpSp>
        <p:nvGrpSpPr>
          <p:cNvPr id="30" name="Group 28">
            <a:extLst>
              <a:ext uri="{FF2B5EF4-FFF2-40B4-BE49-F238E27FC236}">
                <a16:creationId xmlns:a16="http://schemas.microsoft.com/office/drawing/2014/main" id="{BF63E51D-57EF-CAB7-837C-95AC847150BB}"/>
              </a:ext>
            </a:extLst>
          </p:cNvPr>
          <p:cNvGrpSpPr/>
          <p:nvPr/>
        </p:nvGrpSpPr>
        <p:grpSpPr>
          <a:xfrm>
            <a:off x="8334146" y="4039437"/>
            <a:ext cx="3780000" cy="1799999"/>
            <a:chOff x="-4" y="-4"/>
            <a:chExt cx="7560000" cy="3600000"/>
          </a:xfrm>
        </p:grpSpPr>
        <p:grpSp>
          <p:nvGrpSpPr>
            <p:cNvPr id="31" name="Group 29">
              <a:extLst>
                <a:ext uri="{FF2B5EF4-FFF2-40B4-BE49-F238E27FC236}">
                  <a16:creationId xmlns:a16="http://schemas.microsoft.com/office/drawing/2014/main" id="{793D78AE-0ED1-7221-A624-4256CAF947C5}"/>
                </a:ext>
              </a:extLst>
            </p:cNvPr>
            <p:cNvGrpSpPr/>
            <p:nvPr/>
          </p:nvGrpSpPr>
          <p:grpSpPr>
            <a:xfrm>
              <a:off x="-4" y="-4"/>
              <a:ext cx="7560000" cy="3600000"/>
              <a:chOff x="-1" y="-1"/>
              <a:chExt cx="2156708" cy="1027003"/>
            </a:xfrm>
          </p:grpSpPr>
          <p:sp>
            <p:nvSpPr>
              <p:cNvPr id="34" name="Freeform 30">
                <a:extLst>
                  <a:ext uri="{FF2B5EF4-FFF2-40B4-BE49-F238E27FC236}">
                    <a16:creationId xmlns:a16="http://schemas.microsoft.com/office/drawing/2014/main" id="{67B27AF3-910E-81A6-F9E3-8D201D0D17B0}"/>
                  </a:ext>
                </a:extLst>
              </p:cNvPr>
              <p:cNvSpPr/>
              <p:nvPr/>
            </p:nvSpPr>
            <p:spPr>
              <a:xfrm>
                <a:off x="-1" y="-1"/>
                <a:ext cx="2156708" cy="1027003"/>
              </a:xfrm>
              <a:custGeom>
                <a:avLst/>
                <a:gdLst/>
                <a:ahLst/>
                <a:cxnLst/>
                <a:rect l="l" t="t" r="r" b="b"/>
                <a:pathLst>
                  <a:path w="1801111" h="948315">
                    <a:moveTo>
                      <a:pt x="1676651" y="948314"/>
                    </a:moveTo>
                    <a:lnTo>
                      <a:pt x="124460" y="948314"/>
                    </a:lnTo>
                    <a:cubicBezTo>
                      <a:pt x="55880" y="948314"/>
                      <a:pt x="0" y="892434"/>
                      <a:pt x="0" y="823854"/>
                    </a:cubicBezTo>
                    <a:lnTo>
                      <a:pt x="0" y="124460"/>
                    </a:lnTo>
                    <a:cubicBezTo>
                      <a:pt x="0" y="55880"/>
                      <a:pt x="55880" y="0"/>
                      <a:pt x="124460" y="0"/>
                    </a:cubicBezTo>
                    <a:lnTo>
                      <a:pt x="1676651" y="0"/>
                    </a:lnTo>
                    <a:cubicBezTo>
                      <a:pt x="1745231" y="0"/>
                      <a:pt x="1801111" y="55880"/>
                      <a:pt x="1801111" y="124460"/>
                    </a:cubicBezTo>
                    <a:lnTo>
                      <a:pt x="1801111" y="823855"/>
                    </a:lnTo>
                    <a:cubicBezTo>
                      <a:pt x="1801111" y="892434"/>
                      <a:pt x="1745231" y="948315"/>
                      <a:pt x="1676651" y="948315"/>
                    </a:cubicBezTo>
                    <a:close/>
                  </a:path>
                </a:pathLst>
              </a:custGeom>
              <a:noFill/>
              <a:ln>
                <a:solidFill>
                  <a:srgbClr val="174195"/>
                </a:solidFill>
              </a:ln>
            </p:spPr>
            <p:txBody>
              <a:bodyPr/>
              <a:lstStyle/>
              <a:p>
                <a:endParaRPr lang="LID4096"/>
              </a:p>
            </p:txBody>
          </p:sp>
        </p:grpSp>
        <p:sp>
          <p:nvSpPr>
            <p:cNvPr id="32" name="TextBox 31">
              <a:extLst>
                <a:ext uri="{FF2B5EF4-FFF2-40B4-BE49-F238E27FC236}">
                  <a16:creationId xmlns:a16="http://schemas.microsoft.com/office/drawing/2014/main" id="{833E454B-67BD-BF06-3CE1-A139341400A0}"/>
                </a:ext>
              </a:extLst>
            </p:cNvPr>
            <p:cNvSpPr txBox="1"/>
            <p:nvPr/>
          </p:nvSpPr>
          <p:spPr>
            <a:xfrm>
              <a:off x="1731284" y="255906"/>
              <a:ext cx="4187072" cy="545020"/>
            </a:xfrm>
            <a:prstGeom prst="rect">
              <a:avLst/>
            </a:prstGeom>
          </p:spPr>
          <p:txBody>
            <a:bodyPr lIns="0" tIns="0" rIns="0" bIns="0" rtlCol="0" anchor="t">
              <a:spAutoFit/>
            </a:bodyPr>
            <a:lstStyle/>
            <a:p>
              <a:pPr algn="ctr">
                <a:lnSpc>
                  <a:spcPts val="2239"/>
                </a:lnSpc>
              </a:pPr>
              <a:r>
                <a:rPr lang="ro-RO" sz="1600" b="1">
                  <a:solidFill>
                    <a:srgbClr val="3C4C59"/>
                  </a:solidFill>
                  <a:ea typeface="Calibri (MS) Bold"/>
                  <a:cs typeface="Calibri (MS) Bold"/>
                  <a:sym typeface="Calibri (MS) Bold"/>
                  <a:hlinkClick r:id="rId3" tooltip="https://www.eesc.europa.eu/en/our-work/publications-other-work/publications/recent-eesc-achievements"/>
                </a:rPr>
                <a:t>... și multe altele!</a:t>
              </a:r>
            </a:p>
          </p:txBody>
        </p:sp>
        <p:sp>
          <p:nvSpPr>
            <p:cNvPr id="33" name="TextBox 32">
              <a:extLst>
                <a:ext uri="{FF2B5EF4-FFF2-40B4-BE49-F238E27FC236}">
                  <a16:creationId xmlns:a16="http://schemas.microsoft.com/office/drawing/2014/main" id="{51DC9EBA-0D52-DCDE-0253-ED98E649660E}"/>
                </a:ext>
              </a:extLst>
            </p:cNvPr>
            <p:cNvSpPr txBox="1"/>
            <p:nvPr/>
          </p:nvSpPr>
          <p:spPr>
            <a:xfrm>
              <a:off x="1341276" y="1615609"/>
              <a:ext cx="4877440" cy="853310"/>
            </a:xfrm>
            <a:prstGeom prst="rect">
              <a:avLst/>
            </a:prstGeom>
          </p:spPr>
          <p:txBody>
            <a:bodyPr wrap="square" lIns="0" tIns="0" rIns="0" bIns="0" rtlCol="0" anchor="t">
              <a:spAutoFit/>
            </a:bodyPr>
            <a:lstStyle/>
            <a:p>
              <a:pPr algn="ctr">
                <a:lnSpc>
                  <a:spcPts val="1679"/>
                </a:lnSpc>
                <a:spcBef>
                  <a:spcPct val="0"/>
                </a:spcBef>
              </a:pPr>
              <a:r>
                <a:rPr lang="ro-RO" sz="1400" dirty="0">
                  <a:ea typeface="Calibri (MS)"/>
                  <a:cs typeface="Calibri (MS)"/>
                  <a:sym typeface="Calibri (MS)"/>
                </a:rPr>
                <a:t>Consultați realizările recente </a:t>
              </a:r>
              <a:br>
                <a:rPr lang="ro-RO" sz="1400" dirty="0">
                  <a:ea typeface="Calibri (MS)"/>
                  <a:cs typeface="Calibri (MS)"/>
                  <a:sym typeface="Calibri (MS)"/>
                </a:rPr>
              </a:br>
              <a:r>
                <a:rPr lang="ro-RO" sz="1400" dirty="0">
                  <a:ea typeface="Calibri (MS)"/>
                  <a:cs typeface="Calibri (MS)"/>
                  <a:sym typeface="Calibri (MS)"/>
                </a:rPr>
                <a:t>la adresa </a:t>
              </a:r>
              <a:r>
                <a:rPr lang="ro-RO" sz="1400" u="sng" dirty="0">
                  <a:solidFill>
                    <a:srgbClr val="545454"/>
                  </a:solidFill>
                  <a:ea typeface="Calibri (MS)"/>
                  <a:cs typeface="Calibri (MS)"/>
                  <a:sym typeface="Calibri (MS)"/>
                  <a:hlinkClick r:id="rId4" tooltip="https://www.eesc.europa.eu/ro"/>
                </a:rPr>
                <a:t>eesc.europa.eu</a:t>
              </a:r>
            </a:p>
          </p:txBody>
        </p:sp>
      </p:grpSp>
      <p:sp>
        <p:nvSpPr>
          <p:cNvPr id="35" name="TextBox 33">
            <a:extLst>
              <a:ext uri="{FF2B5EF4-FFF2-40B4-BE49-F238E27FC236}">
                <a16:creationId xmlns:a16="http://schemas.microsoft.com/office/drawing/2014/main" id="{3576F82C-0DE9-41C7-C9EB-FCCEEFDD6965}"/>
              </a:ext>
            </a:extLst>
          </p:cNvPr>
          <p:cNvSpPr txBox="1"/>
          <p:nvPr/>
        </p:nvSpPr>
        <p:spPr>
          <a:xfrm>
            <a:off x="2579163" y="371638"/>
            <a:ext cx="6840000" cy="452816"/>
          </a:xfrm>
          <a:prstGeom prst="rect">
            <a:avLst/>
          </a:prstGeom>
        </p:spPr>
        <p:txBody>
          <a:bodyPr wrap="square" lIns="0" tIns="0" rIns="0" bIns="0" rtlCol="0" anchor="t">
            <a:spAutoFit/>
          </a:bodyPr>
          <a:lstStyle/>
          <a:p>
            <a:pPr algn="ctr">
              <a:lnSpc>
                <a:spcPts val="3296"/>
              </a:lnSpc>
            </a:pPr>
            <a:r>
              <a:rPr lang="ro-RO" sz="40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MS) Bold"/>
              </a:rPr>
              <a:t>POVEȘTI DE SUCCES RECENTE</a:t>
            </a:r>
          </a:p>
        </p:txBody>
      </p:sp>
      <p:grpSp>
        <p:nvGrpSpPr>
          <p:cNvPr id="36" name="Group 34">
            <a:extLst>
              <a:ext uri="{FF2B5EF4-FFF2-40B4-BE49-F238E27FC236}">
                <a16:creationId xmlns:a16="http://schemas.microsoft.com/office/drawing/2014/main" id="{17545F31-9F8A-3236-6B01-8EA15E7B5AE2}"/>
              </a:ext>
            </a:extLst>
          </p:cNvPr>
          <p:cNvGrpSpPr/>
          <p:nvPr/>
        </p:nvGrpSpPr>
        <p:grpSpPr>
          <a:xfrm>
            <a:off x="4322390" y="1641944"/>
            <a:ext cx="3818031" cy="1970333"/>
            <a:chOff x="85838" y="0"/>
            <a:chExt cx="7636062" cy="3096500"/>
          </a:xfrm>
        </p:grpSpPr>
        <p:grpSp>
          <p:nvGrpSpPr>
            <p:cNvPr id="37" name="Group 35">
              <a:extLst>
                <a:ext uri="{FF2B5EF4-FFF2-40B4-BE49-F238E27FC236}">
                  <a16:creationId xmlns:a16="http://schemas.microsoft.com/office/drawing/2014/main" id="{1FAA3B16-C985-E6B9-4309-72787002DAEB}"/>
                </a:ext>
              </a:extLst>
            </p:cNvPr>
            <p:cNvGrpSpPr/>
            <p:nvPr/>
          </p:nvGrpSpPr>
          <p:grpSpPr>
            <a:xfrm>
              <a:off x="85838" y="0"/>
              <a:ext cx="7560000" cy="3096500"/>
              <a:chOff x="-1" y="0"/>
              <a:chExt cx="2156707" cy="883365"/>
            </a:xfrm>
          </p:grpSpPr>
          <p:sp>
            <p:nvSpPr>
              <p:cNvPr id="40" name="Freeform 36">
                <a:extLst>
                  <a:ext uri="{FF2B5EF4-FFF2-40B4-BE49-F238E27FC236}">
                    <a16:creationId xmlns:a16="http://schemas.microsoft.com/office/drawing/2014/main" id="{7891F94C-4DCF-F201-1EB7-7F3D7A6E4140}"/>
                  </a:ext>
                </a:extLst>
              </p:cNvPr>
              <p:cNvSpPr/>
              <p:nvPr/>
            </p:nvSpPr>
            <p:spPr>
              <a:xfrm>
                <a:off x="-1" y="0"/>
                <a:ext cx="2156707" cy="883365"/>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a:p>
            </p:txBody>
          </p:sp>
        </p:grpSp>
        <p:sp>
          <p:nvSpPr>
            <p:cNvPr id="38" name="TextBox 37">
              <a:extLst>
                <a:ext uri="{FF2B5EF4-FFF2-40B4-BE49-F238E27FC236}">
                  <a16:creationId xmlns:a16="http://schemas.microsoft.com/office/drawing/2014/main" id="{1B2E26E6-4E9A-BD6D-DD16-5F4E592941ED}"/>
                </a:ext>
              </a:extLst>
            </p:cNvPr>
            <p:cNvSpPr txBox="1"/>
            <p:nvPr/>
          </p:nvSpPr>
          <p:spPr>
            <a:xfrm>
              <a:off x="132372" y="224747"/>
              <a:ext cx="7589528" cy="1287694"/>
            </a:xfrm>
            <a:prstGeom prst="rect">
              <a:avLst/>
            </a:prstGeom>
          </p:spPr>
          <p:txBody>
            <a:bodyPr wrap="square" lIns="0" tIns="0" rIns="0" bIns="0" rtlCol="0" anchor="t">
              <a:spAutoFit/>
            </a:bodyPr>
            <a:lstStyle/>
            <a:p>
              <a:pPr algn="ctr"/>
              <a:r>
                <a:rPr lang="ro-RO" sz="1600" b="1" u="sng" dirty="0">
                  <a:solidFill>
                    <a:srgbClr val="3C4C59"/>
                  </a:solidFill>
                  <a:ea typeface="Calibri (MS) Bold"/>
                  <a:cs typeface="Calibri (MS) Bold"/>
                  <a:sym typeface="Calibri (MS) Bold"/>
                  <a:hlinkClick r:id="rId5" tooltip="https://www.eesc.europa.eu/sites/default/files/2024-12/qe-01-24-019-en-n.pdf"/>
                </a:rPr>
                <a:t>Obligativitatea de a consulta societatea civilă cu privire la reformele economice necesare</a:t>
              </a:r>
            </a:p>
            <a:p>
              <a:pPr algn="ctr">
                <a:lnSpc>
                  <a:spcPts val="2147"/>
                </a:lnSpc>
              </a:pPr>
              <a:endParaRPr lang="en-US" sz="1600" b="1" u="sng" dirty="0">
                <a:solidFill>
                  <a:srgbClr val="3C4C59"/>
                </a:solidFill>
                <a:ea typeface="Calibri (MS) Bold"/>
                <a:cs typeface="Calibri (MS) Bold"/>
                <a:sym typeface="Calibri (MS) Bold"/>
                <a:hlinkClick r:id="rId5" tooltip="https://www.eesc.europa.eu/sites/default/files/2024-12/qe-01-24-019-en-n.pdf"/>
              </a:endParaRPr>
            </a:p>
          </p:txBody>
        </p:sp>
        <p:sp>
          <p:nvSpPr>
            <p:cNvPr id="39" name="TextBox 38">
              <a:extLst>
                <a:ext uri="{FF2B5EF4-FFF2-40B4-BE49-F238E27FC236}">
                  <a16:creationId xmlns:a16="http://schemas.microsoft.com/office/drawing/2014/main" id="{C7050D15-5BC0-F0D6-E3DD-79A2AB5198E7}"/>
                </a:ext>
              </a:extLst>
            </p:cNvPr>
            <p:cNvSpPr txBox="1"/>
            <p:nvPr/>
          </p:nvSpPr>
          <p:spPr>
            <a:xfrm>
              <a:off x="349084" y="1203158"/>
              <a:ext cx="7126578" cy="1696845"/>
            </a:xfrm>
            <a:prstGeom prst="rect">
              <a:avLst/>
            </a:prstGeom>
          </p:spPr>
          <p:txBody>
            <a:bodyPr wrap="square" lIns="0" tIns="0" rIns="0" bIns="0" rtlCol="0" anchor="t">
              <a:spAutoFit/>
            </a:bodyPr>
            <a:lstStyle/>
            <a:p>
              <a:pPr algn="just">
                <a:lnSpc>
                  <a:spcPts val="1400"/>
                </a:lnSpc>
                <a:spcBef>
                  <a:spcPct val="0"/>
                </a:spcBef>
              </a:pPr>
              <a:r>
                <a:rPr lang="ro-RO" sz="1400" dirty="0">
                  <a:ea typeface="Calibri (MS)"/>
                  <a:cs typeface="Calibri (MS)"/>
                  <a:sym typeface="Calibri (MS)"/>
                </a:rPr>
                <a:t>În 2023, Comisia Europeană a prezentat o propunere de reformare a cadrului de guvernanță economică al UE pentru a aborda provocările economice actuale. CESE a emis recomandări esențiale care au modelat în mod semnificativ pachetul legislativ final.</a:t>
              </a:r>
            </a:p>
          </p:txBody>
        </p:sp>
      </p:grpSp>
      <p:grpSp>
        <p:nvGrpSpPr>
          <p:cNvPr id="41" name="Group 39">
            <a:extLst>
              <a:ext uri="{FF2B5EF4-FFF2-40B4-BE49-F238E27FC236}">
                <a16:creationId xmlns:a16="http://schemas.microsoft.com/office/drawing/2014/main" id="{26FC770D-82CF-77B1-5035-B659D5B36A14}"/>
              </a:ext>
            </a:extLst>
          </p:cNvPr>
          <p:cNvGrpSpPr/>
          <p:nvPr/>
        </p:nvGrpSpPr>
        <p:grpSpPr>
          <a:xfrm>
            <a:off x="4345657" y="4038050"/>
            <a:ext cx="3780000" cy="1818867"/>
            <a:chOff x="557502" y="0"/>
            <a:chExt cx="7898417" cy="3263188"/>
          </a:xfrm>
        </p:grpSpPr>
        <p:grpSp>
          <p:nvGrpSpPr>
            <p:cNvPr id="42" name="Group 40">
              <a:extLst>
                <a:ext uri="{FF2B5EF4-FFF2-40B4-BE49-F238E27FC236}">
                  <a16:creationId xmlns:a16="http://schemas.microsoft.com/office/drawing/2014/main" id="{A246A19B-65B5-7324-E2C7-6C9AFE3A618F}"/>
                </a:ext>
              </a:extLst>
            </p:cNvPr>
            <p:cNvGrpSpPr/>
            <p:nvPr/>
          </p:nvGrpSpPr>
          <p:grpSpPr>
            <a:xfrm>
              <a:off x="557502" y="0"/>
              <a:ext cx="7898417" cy="3229340"/>
              <a:chOff x="-9" y="0"/>
              <a:chExt cx="2253251" cy="921262"/>
            </a:xfrm>
          </p:grpSpPr>
          <p:sp>
            <p:nvSpPr>
              <p:cNvPr id="45" name="Freeform 41">
                <a:extLst>
                  <a:ext uri="{FF2B5EF4-FFF2-40B4-BE49-F238E27FC236}">
                    <a16:creationId xmlns:a16="http://schemas.microsoft.com/office/drawing/2014/main" id="{53A9270D-AC83-BDA2-CEE6-F393C97AAEBA}"/>
                  </a:ext>
                </a:extLst>
              </p:cNvPr>
              <p:cNvSpPr/>
              <p:nvPr/>
            </p:nvSpPr>
            <p:spPr>
              <a:xfrm>
                <a:off x="-9" y="0"/>
                <a:ext cx="2253251" cy="921262"/>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dirty="0"/>
              </a:p>
            </p:txBody>
          </p:sp>
        </p:grpSp>
        <p:sp>
          <p:nvSpPr>
            <p:cNvPr id="43" name="TextBox 42">
              <a:extLst>
                <a:ext uri="{FF2B5EF4-FFF2-40B4-BE49-F238E27FC236}">
                  <a16:creationId xmlns:a16="http://schemas.microsoft.com/office/drawing/2014/main" id="{6424B72D-E809-C33E-B314-4A03E24A1255}"/>
                </a:ext>
              </a:extLst>
            </p:cNvPr>
            <p:cNvSpPr txBox="1"/>
            <p:nvPr/>
          </p:nvSpPr>
          <p:spPr>
            <a:xfrm>
              <a:off x="882856" y="1025821"/>
              <a:ext cx="7338545" cy="2237367"/>
            </a:xfrm>
            <a:prstGeom prst="rect">
              <a:avLst/>
            </a:prstGeom>
          </p:spPr>
          <p:txBody>
            <a:bodyPr wrap="square" lIns="0" tIns="0" rIns="0" bIns="0" rtlCol="0" anchor="t">
              <a:spAutoFit/>
            </a:bodyPr>
            <a:lstStyle/>
            <a:p>
              <a:pPr algn="just">
                <a:lnSpc>
                  <a:spcPts val="1586"/>
                </a:lnSpc>
                <a:spcBef>
                  <a:spcPct val="0"/>
                </a:spcBef>
              </a:pPr>
              <a:r>
                <a:rPr lang="ro-RO" sz="1400" dirty="0">
                  <a:ea typeface="Calibri (MS)"/>
                  <a:cs typeface="Calibri (MS)"/>
                  <a:sym typeface="Calibri (MS)"/>
                </a:rPr>
                <a:t>În 2023, Grupul ad-hoc al CESE privind Convenția-cadru a Națiunilor Unite asupra schimbărilor climatice (CCONUSC) a contribuit la </a:t>
              </a:r>
              <a:r>
                <a:rPr lang="ro-RO" sz="1400" u="sng" dirty="0">
                  <a:ea typeface="Calibri (MS)"/>
                  <a:cs typeface="Calibri (MS)"/>
                  <a:sym typeface="Calibri (MS)"/>
                  <a:hlinkClick r:id="rId6" tooltip="https://unfccc.int/topics/just-transition/united-arab-emirates-just-transition-work-programme#%3A%7E%3Atext%3DJust%20Transition%20Pathways-%2CThe%20First%20Dialogue%20under%20the%20United%20Arab%20Emirates%20Just%20Transition%2CJune%200800%20to%201200%20CEST"/>
                </a:rPr>
                <a:t>Programul de lucru pentru o tranziție justă</a:t>
              </a:r>
              <a:r>
                <a:rPr lang="ro-RO" sz="1400" dirty="0">
                  <a:ea typeface="Calibri (MS)"/>
                  <a:cs typeface="Calibri (MS)"/>
                  <a:sym typeface="Calibri (MS)"/>
                </a:rPr>
                <a:t>, influențând în mod direct pozițiile statelor membre ale UE și ale Comisiei. </a:t>
              </a:r>
            </a:p>
          </p:txBody>
        </p:sp>
        <p:sp>
          <p:nvSpPr>
            <p:cNvPr id="44" name="TextBox 43">
              <a:extLst>
                <a:ext uri="{FF2B5EF4-FFF2-40B4-BE49-F238E27FC236}">
                  <a16:creationId xmlns:a16="http://schemas.microsoft.com/office/drawing/2014/main" id="{FF0A4B9F-F0E4-3E00-3846-1D3645EFDF55}"/>
                </a:ext>
              </a:extLst>
            </p:cNvPr>
            <p:cNvSpPr txBox="1"/>
            <p:nvPr/>
          </p:nvSpPr>
          <p:spPr>
            <a:xfrm>
              <a:off x="783915" y="39280"/>
              <a:ext cx="7284064" cy="883481"/>
            </a:xfrm>
            <a:prstGeom prst="rect">
              <a:avLst/>
            </a:prstGeom>
          </p:spPr>
          <p:txBody>
            <a:bodyPr wrap="square" lIns="0" tIns="0" rIns="0" bIns="0" rtlCol="0" anchor="t">
              <a:spAutoFit/>
            </a:bodyPr>
            <a:lstStyle/>
            <a:p>
              <a:pPr algn="ctr"/>
              <a:r>
                <a:rPr lang="ro-RO" sz="1600" b="1" dirty="0">
                  <a:solidFill>
                    <a:srgbClr val="3C4C59"/>
                  </a:solidFill>
                  <a:ea typeface="Calibri (MS)"/>
                  <a:cs typeface="Calibri (MS)"/>
                  <a:sym typeface="Calibri (MS)"/>
                </a:rPr>
                <a:t> </a:t>
              </a:r>
              <a:r>
                <a:rPr lang="ro-RO" sz="1600" b="1" u="sng" dirty="0">
                  <a:solidFill>
                    <a:srgbClr val="3C4C59"/>
                  </a:solidFill>
                  <a:ea typeface="Calibri (MS) Bold"/>
                  <a:cs typeface="Calibri (MS) Bold"/>
                  <a:sym typeface="Calibri (MS) Bold"/>
                  <a:hlinkClick r:id="rId7" tooltip="https://www.eesc.europa.eu/en/news-media/articles/leading-way-just-transition"/>
                </a:rPr>
                <a:t>Indicarea căii de urmat </a:t>
              </a:r>
              <a:br>
                <a:rPr lang="ro-RO" sz="1600" b="1" u="sng" dirty="0">
                  <a:solidFill>
                    <a:srgbClr val="3C4C59"/>
                  </a:solidFill>
                  <a:ea typeface="Calibri (MS) Bold"/>
                  <a:cs typeface="Calibri (MS) Bold"/>
                  <a:sym typeface="Calibri (MS) Bold"/>
                  <a:hlinkClick r:id="rId7" tooltip="https://www.eesc.europa.eu/en/news-media/articles/leading-way-just-transition"/>
                </a:rPr>
              </a:br>
              <a:r>
                <a:rPr lang="ro-RO" sz="1600" b="1" u="sng" dirty="0">
                  <a:solidFill>
                    <a:srgbClr val="3C4C59"/>
                  </a:solidFill>
                  <a:ea typeface="Calibri (MS) Bold"/>
                  <a:cs typeface="Calibri (MS) Bold"/>
                  <a:sym typeface="Calibri (MS) Bold"/>
                  <a:hlinkClick r:id="rId7" tooltip="https://www.eesc.europa.eu/en/news-media/articles/leading-way-just-transition"/>
                </a:rPr>
                <a:t>pentru o tranziție justă</a:t>
              </a:r>
            </a:p>
          </p:txBody>
        </p:sp>
      </p:grpSp>
      <p:grpSp>
        <p:nvGrpSpPr>
          <p:cNvPr id="46" name="Group 44">
            <a:extLst>
              <a:ext uri="{FF2B5EF4-FFF2-40B4-BE49-F238E27FC236}">
                <a16:creationId xmlns:a16="http://schemas.microsoft.com/office/drawing/2014/main" id="{0E25C975-7987-4332-BA94-CD77A51A6F01}"/>
              </a:ext>
            </a:extLst>
          </p:cNvPr>
          <p:cNvGrpSpPr/>
          <p:nvPr/>
        </p:nvGrpSpPr>
        <p:grpSpPr>
          <a:xfrm>
            <a:off x="208822" y="1641943"/>
            <a:ext cx="3780000" cy="1990151"/>
            <a:chOff x="-36647" y="23223"/>
            <a:chExt cx="7074988" cy="3229340"/>
          </a:xfrm>
        </p:grpSpPr>
        <p:grpSp>
          <p:nvGrpSpPr>
            <p:cNvPr id="47" name="Group 45">
              <a:extLst>
                <a:ext uri="{FF2B5EF4-FFF2-40B4-BE49-F238E27FC236}">
                  <a16:creationId xmlns:a16="http://schemas.microsoft.com/office/drawing/2014/main" id="{E4B38566-C606-EBCD-49AB-DE9FD2546F2B}"/>
                </a:ext>
              </a:extLst>
            </p:cNvPr>
            <p:cNvGrpSpPr/>
            <p:nvPr/>
          </p:nvGrpSpPr>
          <p:grpSpPr>
            <a:xfrm>
              <a:off x="-36647" y="23223"/>
              <a:ext cx="7074988" cy="3229340"/>
              <a:chOff x="-71804" y="6625"/>
              <a:chExt cx="2018344" cy="921262"/>
            </a:xfrm>
          </p:grpSpPr>
          <p:sp>
            <p:nvSpPr>
              <p:cNvPr id="50" name="Freeform 46">
                <a:extLst>
                  <a:ext uri="{FF2B5EF4-FFF2-40B4-BE49-F238E27FC236}">
                    <a16:creationId xmlns:a16="http://schemas.microsoft.com/office/drawing/2014/main" id="{5DFC718E-A7FD-7007-1881-2606D3192786}"/>
                  </a:ext>
                </a:extLst>
              </p:cNvPr>
              <p:cNvSpPr/>
              <p:nvPr/>
            </p:nvSpPr>
            <p:spPr>
              <a:xfrm>
                <a:off x="-71804" y="6625"/>
                <a:ext cx="2018344" cy="921262"/>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solidFill>
                <a:schemeClr val="bg1"/>
              </a:solidFill>
              <a:ln>
                <a:solidFill>
                  <a:srgbClr val="174195"/>
                </a:solidFill>
              </a:ln>
            </p:spPr>
            <p:txBody>
              <a:bodyPr/>
              <a:lstStyle/>
              <a:p>
                <a:endParaRPr lang="LID4096"/>
              </a:p>
            </p:txBody>
          </p:sp>
        </p:grpSp>
        <p:sp>
          <p:nvSpPr>
            <p:cNvPr id="48" name="TextBox 47">
              <a:extLst>
                <a:ext uri="{FF2B5EF4-FFF2-40B4-BE49-F238E27FC236}">
                  <a16:creationId xmlns:a16="http://schemas.microsoft.com/office/drawing/2014/main" id="{AC9D2163-5701-0C90-66B8-FA464E928351}"/>
                </a:ext>
              </a:extLst>
            </p:cNvPr>
            <p:cNvSpPr txBox="1"/>
            <p:nvPr/>
          </p:nvSpPr>
          <p:spPr>
            <a:xfrm>
              <a:off x="41135" y="122864"/>
              <a:ext cx="6815824" cy="982871"/>
            </a:xfrm>
            <a:prstGeom prst="rect">
              <a:avLst/>
            </a:prstGeom>
          </p:spPr>
          <p:txBody>
            <a:bodyPr wrap="square" lIns="0" tIns="0" rIns="0" bIns="0" rtlCol="0" anchor="t">
              <a:spAutoFit/>
            </a:bodyPr>
            <a:lstStyle/>
            <a:p>
              <a:pPr algn="ctr">
                <a:lnSpc>
                  <a:spcPts val="2239"/>
                </a:lnSpc>
              </a:pPr>
              <a:r>
                <a:rPr lang="ro-RO" sz="1600" b="1">
                  <a:solidFill>
                    <a:srgbClr val="3C4C59"/>
                  </a:solidFill>
                  <a:ea typeface="Calibri (MS) Bold"/>
                  <a:cs typeface="Calibri (MS) Bold"/>
                  <a:sym typeface="Calibri (MS) Bold"/>
                  <a:hlinkClick r:id="rId8" tooltip="https://www.eesc.europa.eu/sites/default/files/2024-12/qe-01-24-017-en-n.pdf"/>
                </a:rPr>
                <a:t>Integrarea opiniilor tinerilor </a:t>
              </a:r>
            </a:p>
            <a:p>
              <a:pPr algn="ctr">
                <a:lnSpc>
                  <a:spcPts val="2239"/>
                </a:lnSpc>
              </a:pPr>
              <a:r>
                <a:rPr lang="ro-RO" sz="1600" b="1">
                  <a:solidFill>
                    <a:srgbClr val="3C4C59"/>
                  </a:solidFill>
                  <a:ea typeface="Calibri (MS) Bold"/>
                  <a:cs typeface="Calibri (MS) Bold"/>
                  <a:sym typeface="Calibri (MS) Bold"/>
                  <a:hlinkClick r:id="rId8" tooltip="https://www.eesc.europa.eu/sites/default/files/2024-12/qe-01-24-017-en-n.pdf"/>
                </a:rPr>
                <a:t>în procesul decizional al UE</a:t>
              </a:r>
            </a:p>
          </p:txBody>
        </p:sp>
        <p:sp>
          <p:nvSpPr>
            <p:cNvPr id="49" name="TextBox 48">
              <a:extLst>
                <a:ext uri="{FF2B5EF4-FFF2-40B4-BE49-F238E27FC236}">
                  <a16:creationId xmlns:a16="http://schemas.microsoft.com/office/drawing/2014/main" id="{55288387-1E9D-562B-18E7-3247F86689DA}"/>
                </a:ext>
              </a:extLst>
            </p:cNvPr>
            <p:cNvSpPr txBox="1"/>
            <p:nvPr/>
          </p:nvSpPr>
          <p:spPr>
            <a:xfrm>
              <a:off x="305825" y="1231886"/>
              <a:ext cx="6621880" cy="1461423"/>
            </a:xfrm>
            <a:prstGeom prst="rect">
              <a:avLst/>
            </a:prstGeom>
          </p:spPr>
          <p:txBody>
            <a:bodyPr wrap="square" lIns="0" tIns="0" rIns="0" bIns="0" rtlCol="0" anchor="t">
              <a:spAutoFit/>
            </a:bodyPr>
            <a:lstStyle/>
            <a:p>
              <a:pPr algn="just">
                <a:lnSpc>
                  <a:spcPts val="1586"/>
                </a:lnSpc>
                <a:spcBef>
                  <a:spcPct val="0"/>
                </a:spcBef>
              </a:pPr>
              <a:r>
                <a:rPr lang="ro-RO" sz="1400">
                  <a:ea typeface="Calibri (MS)"/>
                  <a:cs typeface="Calibri (MS)"/>
                  <a:sym typeface="Calibri (MS)"/>
                </a:rPr>
                <a:t>În 2022, CESE a fost prima instituție a UE care s-a angajat să adopte </a:t>
              </a:r>
              <a:r>
                <a:rPr lang="ro-RO" sz="1400" u="sng">
                  <a:solidFill>
                    <a:srgbClr val="545454"/>
                  </a:solidFill>
                  <a:ea typeface="Calibri (MS)"/>
                  <a:cs typeface="Calibri (MS)"/>
                  <a:sym typeface="Calibri (MS)"/>
                  <a:hlinkClick r:id="rId9" tooltip="https://www.eesc.europa.eu/en/our-work/opinions-information-reports/opinions/eu-youth-test"/>
                </a:rPr>
                <a:t>Testul din perspectiva tinerilor privind politicile UE</a:t>
              </a:r>
              <a:r>
                <a:rPr lang="ro-RO" sz="1400">
                  <a:ea typeface="Calibri (MS)"/>
                  <a:cs typeface="Calibri (MS)"/>
                  <a:sym typeface="Calibri (MS)"/>
                </a:rPr>
                <a:t>, un instrument inovator de integrare a participării tinerilor în procesul de elaborare a politicilor. </a:t>
              </a:r>
            </a:p>
          </p:txBody>
        </p:sp>
      </p:grpSp>
      <p:grpSp>
        <p:nvGrpSpPr>
          <p:cNvPr id="51" name="Group 49">
            <a:extLst>
              <a:ext uri="{FF2B5EF4-FFF2-40B4-BE49-F238E27FC236}">
                <a16:creationId xmlns:a16="http://schemas.microsoft.com/office/drawing/2014/main" id="{1A4D3F95-10F4-1142-2155-08E8F162C8D6}"/>
              </a:ext>
            </a:extLst>
          </p:cNvPr>
          <p:cNvGrpSpPr/>
          <p:nvPr/>
        </p:nvGrpSpPr>
        <p:grpSpPr>
          <a:xfrm>
            <a:off x="8356558" y="1661762"/>
            <a:ext cx="3780000" cy="1970333"/>
            <a:chOff x="568919" y="0"/>
            <a:chExt cx="7560000" cy="3600000"/>
          </a:xfrm>
        </p:grpSpPr>
        <p:grpSp>
          <p:nvGrpSpPr>
            <p:cNvPr id="52" name="Group 50">
              <a:extLst>
                <a:ext uri="{FF2B5EF4-FFF2-40B4-BE49-F238E27FC236}">
                  <a16:creationId xmlns:a16="http://schemas.microsoft.com/office/drawing/2014/main" id="{5EB9092F-AC25-93A9-DB81-0FD543ABB9C7}"/>
                </a:ext>
              </a:extLst>
            </p:cNvPr>
            <p:cNvGrpSpPr/>
            <p:nvPr/>
          </p:nvGrpSpPr>
          <p:grpSpPr>
            <a:xfrm>
              <a:off x="568919" y="0"/>
              <a:ext cx="7560000" cy="3600000"/>
              <a:chOff x="-1" y="0"/>
              <a:chExt cx="2156707" cy="1027003"/>
            </a:xfrm>
          </p:grpSpPr>
          <p:sp>
            <p:nvSpPr>
              <p:cNvPr id="55" name="Freeform 51">
                <a:extLst>
                  <a:ext uri="{FF2B5EF4-FFF2-40B4-BE49-F238E27FC236}">
                    <a16:creationId xmlns:a16="http://schemas.microsoft.com/office/drawing/2014/main" id="{E42ECDFA-2E83-07C1-18CE-143474C3DCB5}"/>
                  </a:ext>
                </a:extLst>
              </p:cNvPr>
              <p:cNvSpPr/>
              <p:nvPr/>
            </p:nvSpPr>
            <p:spPr>
              <a:xfrm>
                <a:off x="-1" y="0"/>
                <a:ext cx="2156707" cy="1027003"/>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a:p>
            </p:txBody>
          </p:sp>
        </p:grpSp>
        <p:sp>
          <p:nvSpPr>
            <p:cNvPr id="53" name="TextBox 52">
              <a:extLst>
                <a:ext uri="{FF2B5EF4-FFF2-40B4-BE49-F238E27FC236}">
                  <a16:creationId xmlns:a16="http://schemas.microsoft.com/office/drawing/2014/main" id="{37EE8766-432E-CB66-AB0C-29714EDF048B}"/>
                </a:ext>
              </a:extLst>
            </p:cNvPr>
            <p:cNvSpPr txBox="1"/>
            <p:nvPr/>
          </p:nvSpPr>
          <p:spPr>
            <a:xfrm>
              <a:off x="598443" y="181080"/>
              <a:ext cx="7223714" cy="984886"/>
            </a:xfrm>
            <a:prstGeom prst="rect">
              <a:avLst/>
            </a:prstGeom>
          </p:spPr>
          <p:txBody>
            <a:bodyPr wrap="square" lIns="0" tIns="0" rIns="0" bIns="0" rtlCol="0" anchor="t">
              <a:spAutoFit/>
            </a:bodyPr>
            <a:lstStyle/>
            <a:p>
              <a:pPr algn="ctr"/>
              <a:r>
                <a:rPr lang="ro-RO" sz="1600" b="1" dirty="0">
                  <a:solidFill>
                    <a:srgbClr val="3C4C59"/>
                  </a:solidFill>
                  <a:ea typeface="Calibri (MS) Bold"/>
                  <a:cs typeface="Calibri (MS) Bold"/>
                  <a:sym typeface="Calibri (MS) Bold"/>
                  <a:hlinkClick r:id="rId10" tooltip="https://www.eesc.europa.eu/sites/default/files/2024-12/qe-01-24-022-en-n.pdf"/>
                </a:rPr>
                <a:t>Înscrierea politicii alimentare </a:t>
              </a:r>
              <a:br>
                <a:rPr lang="ro-RO" sz="1600" b="1" dirty="0">
                  <a:solidFill>
                    <a:srgbClr val="3C4C59"/>
                  </a:solidFill>
                  <a:ea typeface="Calibri (MS) Bold"/>
                  <a:cs typeface="Calibri (MS) Bold"/>
                  <a:sym typeface="Calibri (MS) Bold"/>
                  <a:hlinkClick r:id="rId10" tooltip="https://www.eesc.europa.eu/sites/default/files/2024-12/qe-01-24-022-en-n.pdf"/>
                </a:rPr>
              </a:br>
              <a:r>
                <a:rPr lang="ro-RO" sz="1600" b="1" dirty="0">
                  <a:solidFill>
                    <a:srgbClr val="3C4C59"/>
                  </a:solidFill>
                  <a:ea typeface="Calibri (MS) Bold"/>
                  <a:cs typeface="Calibri (MS) Bold"/>
                  <a:sym typeface="Calibri (MS) Bold"/>
                  <a:hlinkClick r:id="rId10" tooltip="https://www.eesc.europa.eu/sites/default/files/2024-12/qe-01-24-022-en-n.pdf"/>
                </a:rPr>
                <a:t>pe agenda UE</a:t>
              </a:r>
            </a:p>
          </p:txBody>
        </p:sp>
        <p:sp>
          <p:nvSpPr>
            <p:cNvPr id="54" name="TextBox 53">
              <a:extLst>
                <a:ext uri="{FF2B5EF4-FFF2-40B4-BE49-F238E27FC236}">
                  <a16:creationId xmlns:a16="http://schemas.microsoft.com/office/drawing/2014/main" id="{357D6752-9DD2-D3A2-DFCC-2DD26140A479}"/>
                </a:ext>
              </a:extLst>
            </p:cNvPr>
            <p:cNvSpPr txBox="1"/>
            <p:nvPr/>
          </p:nvSpPr>
          <p:spPr>
            <a:xfrm>
              <a:off x="782349" y="1234382"/>
              <a:ext cx="7133138" cy="2051844"/>
            </a:xfrm>
            <a:prstGeom prst="rect">
              <a:avLst/>
            </a:prstGeom>
          </p:spPr>
          <p:txBody>
            <a:bodyPr wrap="square" lIns="0" tIns="0" rIns="0" bIns="0" rtlCol="0" anchor="t">
              <a:spAutoFit/>
            </a:bodyPr>
            <a:lstStyle/>
            <a:p>
              <a:pPr algn="just">
                <a:lnSpc>
                  <a:spcPts val="1586"/>
                </a:lnSpc>
                <a:spcBef>
                  <a:spcPct val="0"/>
                </a:spcBef>
              </a:pPr>
              <a:r>
                <a:rPr lang="ro-RO" sz="1400" dirty="0">
                  <a:ea typeface="Calibri (MS)"/>
                  <a:cs typeface="Calibri (MS)"/>
                  <a:sym typeface="Calibri (MS)"/>
                </a:rPr>
                <a:t>În 2024, CESE a adoptat recomandări pentru politica agricolă comună post-2027, promovând opțiuni alimentare mai durabile, accesibile pentru consumatorii din UE și la prețuri abordabile pentru grupurile vulnerabile din punct de vedere social.</a:t>
              </a:r>
            </a:p>
          </p:txBody>
        </p:sp>
      </p:grpSp>
      <p:sp>
        <p:nvSpPr>
          <p:cNvPr id="2" name="Rectangle: Rounded Corners 1">
            <a:extLst>
              <a:ext uri="{FF2B5EF4-FFF2-40B4-BE49-F238E27FC236}">
                <a16:creationId xmlns:a16="http://schemas.microsoft.com/office/drawing/2014/main" id="{46E66D71-54AA-4CC1-86A7-511A3B6276DF}"/>
              </a:ext>
            </a:extLst>
          </p:cNvPr>
          <p:cNvSpPr/>
          <p:nvPr/>
        </p:nvSpPr>
        <p:spPr>
          <a:xfrm>
            <a:off x="256278" y="4039436"/>
            <a:ext cx="3780000" cy="1800000"/>
          </a:xfrm>
          <a:prstGeom prst="roundRect">
            <a:avLst/>
          </a:prstGeom>
          <a:noFill/>
          <a:ln>
            <a:solidFill>
              <a:srgbClr val="174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6467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ppt_x"/>
                                          </p:val>
                                        </p:tav>
                                        <p:tav tm="100000">
                                          <p:val>
                                            <p:strVal val="#ppt_x"/>
                                          </p:val>
                                        </p:tav>
                                      </p:tavLst>
                                    </p:anim>
                                    <p:anim calcmode="lin" valueType="num">
                                      <p:cBhvr additive="base">
                                        <p:cTn id="21" dur="500" fill="hold"/>
                                        <p:tgtEl>
                                          <p:spTgt spid="4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ppt_x"/>
                                          </p:val>
                                        </p:tav>
                                        <p:tav tm="100000">
                                          <p:val>
                                            <p:strVal val="#ppt_x"/>
                                          </p:val>
                                        </p:tav>
                                      </p:tavLst>
                                    </p:anim>
                                    <p:anim calcmode="lin" valueType="num">
                                      <p:cBhvr additive="base">
                                        <p:cTn id="3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194A1-59E8-E3F7-BD09-10B1B35DB06C}"/>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1124901-5540-338D-C8FD-8A704A9788F3}"/>
              </a:ext>
            </a:extLst>
          </p:cNvPr>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10" name="Content Placeholder 2">
            <a:extLst>
              <a:ext uri="{FF2B5EF4-FFF2-40B4-BE49-F238E27FC236}">
                <a16:creationId xmlns:a16="http://schemas.microsoft.com/office/drawing/2014/main" id="{7770BB3E-15AC-DF0F-77A3-C3F5A6140E72}"/>
              </a:ext>
            </a:extLst>
          </p:cNvPr>
          <p:cNvSpPr txBox="1">
            <a:spLocks/>
          </p:cNvSpPr>
          <p:nvPr/>
        </p:nvSpPr>
        <p:spPr>
          <a:xfrm>
            <a:off x="6381578" y="5041761"/>
            <a:ext cx="5553401" cy="144985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dirty="0">
              <a:solidFill>
                <a:srgbClr val="595959"/>
              </a:solidFill>
              <a:latin typeface="Calibri" pitchFamily="34" charset="0"/>
            </a:endParaRPr>
          </a:p>
        </p:txBody>
      </p:sp>
      <p:sp>
        <p:nvSpPr>
          <p:cNvPr id="11" name="TextBox 10">
            <a:extLst>
              <a:ext uri="{FF2B5EF4-FFF2-40B4-BE49-F238E27FC236}">
                <a16:creationId xmlns:a16="http://schemas.microsoft.com/office/drawing/2014/main" id="{E2149419-DA22-3A7B-C04A-6545F1CFC8C0}"/>
              </a:ext>
            </a:extLst>
          </p:cNvPr>
          <p:cNvSpPr txBox="1"/>
          <p:nvPr/>
        </p:nvSpPr>
        <p:spPr>
          <a:xfrm>
            <a:off x="-92" y="1727781"/>
            <a:ext cx="12191907" cy="861774"/>
          </a:xfrm>
          <a:prstGeom prst="rect">
            <a:avLst/>
          </a:prstGeom>
          <a:noFill/>
        </p:spPr>
        <p:txBody>
          <a:bodyPr wrap="square">
            <a:spAutoFit/>
          </a:bodyPr>
          <a:lstStyle/>
          <a:p>
            <a:pPr algn="ctr">
              <a:spcBef>
                <a:spcPts val="1200"/>
              </a:spcBef>
              <a:defRPr/>
            </a:pPr>
            <a:r>
              <a:rPr lang="ro-RO" sz="2000" dirty="0"/>
              <a:t>Valorizăm pe deplin și promovăm în mod activ folosirea tuturor celor </a:t>
            </a:r>
            <a:r>
              <a:rPr lang="ro-RO" sz="2000" b="1" i="0" u="none" strike="noStrike" dirty="0">
                <a:solidFill>
                  <a:srgbClr val="0E5D9E"/>
                </a:solidFill>
                <a:effectLst/>
              </a:rPr>
              <a:t>24  de limbi oficiale ale UE</a:t>
            </a:r>
            <a:r>
              <a:rPr lang="ro-RO" sz="2000" dirty="0"/>
              <a:t>.</a:t>
            </a:r>
            <a:r>
              <a:rPr lang="ro-RO" sz="2000" b="0" i="0" u="none" strike="noStrike" dirty="0">
                <a:solidFill>
                  <a:srgbClr val="000000"/>
                </a:solidFill>
                <a:effectLst/>
              </a:rPr>
              <a:t> </a:t>
            </a:r>
          </a:p>
          <a:p>
            <a:pPr algn="ctr">
              <a:spcBef>
                <a:spcPts val="1200"/>
              </a:spcBef>
              <a:defRPr/>
            </a:pPr>
            <a:r>
              <a:rPr lang="ro-RO" sz="2000" dirty="0">
                <a:solidFill>
                  <a:srgbClr val="000000"/>
                </a:solidFill>
              </a:rPr>
              <a:t>Pentru a sprijini acest lucru, membrii noștri au dreptul de a lucra în propria limbă, </a:t>
            </a:r>
            <a:r>
              <a:rPr lang="ro-RO" sz="2000" b="0" i="0" u="none" strike="noStrike" dirty="0">
                <a:solidFill>
                  <a:srgbClr val="000000"/>
                </a:solidFill>
                <a:effectLst/>
              </a:rPr>
              <a:t>atât oral, cât și în scris.</a:t>
            </a:r>
          </a:p>
        </p:txBody>
      </p:sp>
      <p:sp>
        <p:nvSpPr>
          <p:cNvPr id="12" name="TextBox 11">
            <a:extLst>
              <a:ext uri="{FF2B5EF4-FFF2-40B4-BE49-F238E27FC236}">
                <a16:creationId xmlns:a16="http://schemas.microsoft.com/office/drawing/2014/main" id="{00E059EE-0AAE-0B28-6B25-445590624A8A}"/>
              </a:ext>
            </a:extLst>
          </p:cNvPr>
          <p:cNvSpPr txBox="1"/>
          <p:nvPr/>
        </p:nvSpPr>
        <p:spPr>
          <a:xfrm>
            <a:off x="0" y="1264310"/>
            <a:ext cx="12191908" cy="400110"/>
          </a:xfrm>
          <a:prstGeom prst="rect">
            <a:avLst/>
          </a:prstGeom>
          <a:noFill/>
        </p:spPr>
        <p:txBody>
          <a:bodyPr wrap="square">
            <a:spAutoFit/>
          </a:bodyPr>
          <a:lstStyle/>
          <a:p>
            <a:pPr algn="ctr"/>
            <a:r>
              <a:rPr lang="ro-RO" sz="2000" u="none" strike="noStrike">
                <a:effectLst/>
              </a:rPr>
              <a:t>Deviza UE </a:t>
            </a:r>
            <a:r>
              <a:rPr lang="ro-RO" sz="2000" b="1" i="1" u="none" strike="noStrike">
                <a:solidFill>
                  <a:srgbClr val="1F5FA0"/>
                </a:solidFill>
                <a:effectLst/>
              </a:rPr>
              <a:t>„Uniți în diversitate”</a:t>
            </a:r>
            <a:r>
              <a:rPr lang="ro-RO" sz="2000" u="none" strike="noStrike">
                <a:effectLst/>
              </a:rPr>
              <a:t> prinde cu adevărat sens grație multilingvismului adoptat în cadrul CESE.</a:t>
            </a:r>
            <a:r>
              <a:rPr lang="ro-RO" sz="2000" b="0" i="0" u="none" strike="noStrike">
                <a:solidFill>
                  <a:srgbClr val="000000"/>
                </a:solidFill>
                <a:effectLst/>
              </a:rPr>
              <a:t> </a:t>
            </a:r>
          </a:p>
        </p:txBody>
      </p:sp>
      <p:sp>
        <p:nvSpPr>
          <p:cNvPr id="3" name="TextBox 2">
            <a:extLst>
              <a:ext uri="{FF2B5EF4-FFF2-40B4-BE49-F238E27FC236}">
                <a16:creationId xmlns:a16="http://schemas.microsoft.com/office/drawing/2014/main" id="{2687FEEC-7D31-3FEA-F177-B62958830CEA}"/>
              </a:ext>
            </a:extLst>
          </p:cNvPr>
          <p:cNvSpPr txBox="1"/>
          <p:nvPr/>
        </p:nvSpPr>
        <p:spPr>
          <a:xfrm>
            <a:off x="0" y="5592666"/>
            <a:ext cx="12192000" cy="1015663"/>
          </a:xfrm>
          <a:prstGeom prst="rect">
            <a:avLst/>
          </a:prstGeom>
          <a:noFill/>
        </p:spPr>
        <p:txBody>
          <a:bodyPr wrap="square">
            <a:spAutoFit/>
          </a:bodyPr>
          <a:lstStyle/>
          <a:p>
            <a:pPr algn="ctr"/>
            <a:r>
              <a:rPr lang="ro-RO" sz="2000" dirty="0"/>
              <a:t>Toate avizele, documentele oficiale și cea mai mare parte a conținutului digital ale CESE</a:t>
            </a:r>
            <a:br>
              <a:rPr lang="ro-RO" sz="2000" dirty="0"/>
            </a:br>
            <a:r>
              <a:rPr lang="ro-RO" sz="2000" dirty="0"/>
              <a:t>sunt </a:t>
            </a:r>
            <a:r>
              <a:rPr lang="ro-RO" sz="2000" b="1" i="0" u="none" strike="noStrike" dirty="0">
                <a:solidFill>
                  <a:srgbClr val="1F5FA0"/>
                </a:solidFill>
                <a:effectLst/>
              </a:rPr>
              <a:t>disponibile în fiecare limbă</a:t>
            </a:r>
            <a:r>
              <a:rPr lang="ro-RO" sz="2000" dirty="0"/>
              <a:t>, </a:t>
            </a:r>
            <a:br>
              <a:rPr lang="ro-RO" sz="2000" dirty="0"/>
            </a:br>
            <a:r>
              <a:rPr lang="ro-RO" sz="2000" dirty="0"/>
              <a:t>mulțumită eforturilor susținute și devotamentului Direcției Traducere.</a:t>
            </a:r>
          </a:p>
        </p:txBody>
      </p:sp>
      <p:sp>
        <p:nvSpPr>
          <p:cNvPr id="2" name="Rectangle 1">
            <a:extLst>
              <a:ext uri="{FF2B5EF4-FFF2-40B4-BE49-F238E27FC236}">
                <a16:creationId xmlns:a16="http://schemas.microsoft.com/office/drawing/2014/main" id="{299C308A-81A7-2F8E-9E3C-175D7B96F2E6}"/>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4" name="TextBox 3">
            <a:extLst>
              <a:ext uri="{FF2B5EF4-FFF2-40B4-BE49-F238E27FC236}">
                <a16:creationId xmlns:a16="http://schemas.microsoft.com/office/drawing/2014/main" id="{4E2D924C-B7FB-C163-B58C-0B5235F1F51B}"/>
              </a:ext>
            </a:extLst>
          </p:cNvPr>
          <p:cNvSpPr txBox="1"/>
          <p:nvPr/>
        </p:nvSpPr>
        <p:spPr>
          <a:xfrm>
            <a:off x="-92" y="114757"/>
            <a:ext cx="12192000" cy="1384995"/>
          </a:xfrm>
          <a:prstGeom prst="rect">
            <a:avLst/>
          </a:prstGeom>
          <a:noFill/>
        </p:spPr>
        <p:txBody>
          <a:bodyPr wrap="square" rtlCol="0">
            <a:spAutoFit/>
          </a:bodyPr>
          <a:lstStyle/>
          <a:p>
            <a:pPr algn="ctr"/>
            <a:r>
              <a:rPr lang="ro-RO" sz="4000" b="1">
                <a:solidFill>
                  <a:schemeClr val="bg1"/>
                </a:solidFill>
                <a:latin typeface="Calibri" panose="020F0502020204030204" pitchFamily="34" charset="0"/>
              </a:rPr>
              <a:t>MULTILINGVISMUL ÎN CADRUL COMITETULUI</a:t>
            </a:r>
          </a:p>
          <a:p>
            <a:pPr algn="ctr"/>
            <a:r>
              <a:rPr lang="ro-RO" sz="4400"/>
              <a:t> </a:t>
            </a:r>
          </a:p>
        </p:txBody>
      </p:sp>
      <p:pic>
        <p:nvPicPr>
          <p:cNvPr id="7" name="Picture 6">
            <a:extLst>
              <a:ext uri="{FF2B5EF4-FFF2-40B4-BE49-F238E27FC236}">
                <a16:creationId xmlns:a16="http://schemas.microsoft.com/office/drawing/2014/main" id="{F199BEBD-7050-4138-B762-CF18F63036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5436" y="2863464"/>
            <a:ext cx="7600943" cy="26525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5802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p:bldP spid="1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200B034-008E-AA79-CB04-CA350C5C94BE}"/>
              </a:ext>
            </a:extLst>
          </p:cNvPr>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5" name="Rectangle 4">
            <a:extLst>
              <a:ext uri="{FF2B5EF4-FFF2-40B4-BE49-F238E27FC236}">
                <a16:creationId xmlns:a16="http://schemas.microsoft.com/office/drawing/2014/main" id="{881FB109-F2AD-765F-EB65-1D97E6C29BD5}"/>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7" name="TextBox 6">
            <a:extLst>
              <a:ext uri="{FF2B5EF4-FFF2-40B4-BE49-F238E27FC236}">
                <a16:creationId xmlns:a16="http://schemas.microsoft.com/office/drawing/2014/main" id="{9CC790BF-8CB3-E8E7-7C5E-7B8B3B024515}"/>
              </a:ext>
            </a:extLst>
          </p:cNvPr>
          <p:cNvSpPr txBox="1"/>
          <p:nvPr/>
        </p:nvSpPr>
        <p:spPr>
          <a:xfrm>
            <a:off x="5562146" y="1941826"/>
            <a:ext cx="5556569" cy="400110"/>
          </a:xfrm>
          <a:prstGeom prst="rect">
            <a:avLst/>
          </a:prstGeom>
          <a:noFill/>
        </p:spPr>
        <p:txBody>
          <a:bodyPr wrap="square" rtlCol="0">
            <a:spAutoFit/>
          </a:bodyPr>
          <a:lstStyle/>
          <a:p>
            <a:pPr algn="ctr"/>
            <a:r>
              <a:rPr lang="ro-RO" sz="2000" b="1" dirty="0"/>
              <a:t>Scanați codul QR pentru formularul de evaluare</a:t>
            </a:r>
          </a:p>
        </p:txBody>
      </p:sp>
      <p:sp>
        <p:nvSpPr>
          <p:cNvPr id="8" name="TextBox 7">
            <a:extLst>
              <a:ext uri="{FF2B5EF4-FFF2-40B4-BE49-F238E27FC236}">
                <a16:creationId xmlns:a16="http://schemas.microsoft.com/office/drawing/2014/main" id="{BF4BD99E-8E46-4F5B-92AB-EA92CB301976}"/>
              </a:ext>
            </a:extLst>
          </p:cNvPr>
          <p:cNvSpPr txBox="1"/>
          <p:nvPr/>
        </p:nvSpPr>
        <p:spPr>
          <a:xfrm>
            <a:off x="5737322" y="2441414"/>
            <a:ext cx="3766602" cy="1015663"/>
          </a:xfrm>
          <a:prstGeom prst="rect">
            <a:avLst/>
          </a:prstGeom>
          <a:noFill/>
        </p:spPr>
        <p:txBody>
          <a:bodyPr wrap="square" rtlCol="0">
            <a:spAutoFit/>
          </a:bodyPr>
          <a:lstStyle/>
          <a:p>
            <a:pPr algn="ctr"/>
            <a:r>
              <a:rPr lang="ro-RO" sz="2000" dirty="0"/>
              <a:t>Doriți să ne comunicați ceva? Trimiteți-ne un e-mail la adresa </a:t>
            </a:r>
            <a:r>
              <a:rPr lang="ro-RO" sz="2000" b="1" dirty="0">
                <a:solidFill>
                  <a:srgbClr val="0563C1"/>
                </a:solidFill>
                <a:hlinkClick r:id="rId2"/>
              </a:rPr>
              <a:t>visitEESC@eesc.europa.eu</a:t>
            </a:r>
          </a:p>
        </p:txBody>
      </p:sp>
      <p:sp>
        <p:nvSpPr>
          <p:cNvPr id="9" name="TextBox 8">
            <a:extLst>
              <a:ext uri="{FF2B5EF4-FFF2-40B4-BE49-F238E27FC236}">
                <a16:creationId xmlns:a16="http://schemas.microsoft.com/office/drawing/2014/main" id="{60FF77A7-4E1F-0497-1341-B646CAAAB633}"/>
              </a:ext>
            </a:extLst>
          </p:cNvPr>
          <p:cNvSpPr txBox="1"/>
          <p:nvPr/>
        </p:nvSpPr>
        <p:spPr>
          <a:xfrm>
            <a:off x="7615197" y="3938448"/>
            <a:ext cx="4203424" cy="400110"/>
          </a:xfrm>
          <a:prstGeom prst="rect">
            <a:avLst/>
          </a:prstGeom>
          <a:noFill/>
        </p:spPr>
        <p:txBody>
          <a:bodyPr wrap="square" rtlCol="0">
            <a:spAutoFit/>
          </a:bodyPr>
          <a:lstStyle/>
          <a:p>
            <a:pPr algn="just"/>
            <a:r>
              <a:rPr lang="ro-RO" sz="2000" b="1" dirty="0"/>
              <a:t>Urmăriți-ne pentru a afla mai multe:</a:t>
            </a:r>
          </a:p>
        </p:txBody>
      </p:sp>
      <p:pic>
        <p:nvPicPr>
          <p:cNvPr id="10" name="Graphic 9" descr="Back with solid fill">
            <a:extLst>
              <a:ext uri="{FF2B5EF4-FFF2-40B4-BE49-F238E27FC236}">
                <a16:creationId xmlns:a16="http://schemas.microsoft.com/office/drawing/2014/main" id="{E8A52E70-1AE9-F708-868B-412DF753BAB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086639">
            <a:off x="4877942" y="1828331"/>
            <a:ext cx="737413" cy="737413"/>
          </a:xfrm>
          <a:prstGeom prst="rect">
            <a:avLst/>
          </a:prstGeom>
        </p:spPr>
      </p:pic>
      <p:sp>
        <p:nvSpPr>
          <p:cNvPr id="13" name="TextBox 12">
            <a:extLst>
              <a:ext uri="{FF2B5EF4-FFF2-40B4-BE49-F238E27FC236}">
                <a16:creationId xmlns:a16="http://schemas.microsoft.com/office/drawing/2014/main" id="{2A1ACF76-BD5E-6C7C-7489-6541A2296A90}"/>
              </a:ext>
            </a:extLst>
          </p:cNvPr>
          <p:cNvSpPr txBox="1"/>
          <p:nvPr/>
        </p:nvSpPr>
        <p:spPr>
          <a:xfrm>
            <a:off x="-98219" y="28831"/>
            <a:ext cx="12351155" cy="1384995"/>
          </a:xfrm>
          <a:prstGeom prst="rect">
            <a:avLst/>
          </a:prstGeom>
          <a:noFill/>
        </p:spPr>
        <p:txBody>
          <a:bodyPr wrap="square" rtlCol="0">
            <a:spAutoFit/>
          </a:bodyPr>
          <a:lstStyle/>
          <a:p>
            <a:pPr algn="ctr"/>
            <a:r>
              <a:rPr lang="ro-RO" sz="4000" b="1">
                <a:solidFill>
                  <a:schemeClr val="bg1"/>
                </a:solidFill>
                <a:latin typeface="+mn-lt"/>
              </a:rPr>
              <a:t>AVEȚI ÎNTREBĂRI?</a:t>
            </a:r>
          </a:p>
          <a:p>
            <a:pPr algn="ctr"/>
            <a:endParaRPr lang="LID4096" sz="4400" dirty="0">
              <a:solidFill>
                <a:schemeClr val="bg1"/>
              </a:solidFill>
            </a:endParaRPr>
          </a:p>
        </p:txBody>
      </p:sp>
      <p:sp>
        <p:nvSpPr>
          <p:cNvPr id="14" name="Title 1">
            <a:extLst>
              <a:ext uri="{FF2B5EF4-FFF2-40B4-BE49-F238E27FC236}">
                <a16:creationId xmlns:a16="http://schemas.microsoft.com/office/drawing/2014/main" id="{A469B072-99FA-C94F-B4D7-3B3507EA7BF6}"/>
              </a:ext>
            </a:extLst>
          </p:cNvPr>
          <p:cNvSpPr txBox="1">
            <a:spLocks/>
          </p:cNvSpPr>
          <p:nvPr/>
        </p:nvSpPr>
        <p:spPr>
          <a:xfrm>
            <a:off x="4589981" y="5551544"/>
            <a:ext cx="2815602" cy="73741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3600" b="1">
                <a:solidFill>
                  <a:srgbClr val="0060A0"/>
                </a:solidFill>
                <a:latin typeface="+mn-lt"/>
              </a:rPr>
              <a:t>Ținem legătura!</a:t>
            </a:r>
          </a:p>
        </p:txBody>
      </p:sp>
      <p:sp>
        <p:nvSpPr>
          <p:cNvPr id="15" name="Rectangle 20">
            <a:extLst>
              <a:ext uri="{FF2B5EF4-FFF2-40B4-BE49-F238E27FC236}">
                <a16:creationId xmlns:a16="http://schemas.microsoft.com/office/drawing/2014/main" id="{14AE1126-F8D2-4BC1-887A-FF9C17EC4603}"/>
              </a:ext>
            </a:extLst>
          </p:cNvPr>
          <p:cNvSpPr>
            <a:spLocks noChangeArrowheads="1"/>
          </p:cNvSpPr>
          <p:nvPr/>
        </p:nvSpPr>
        <p:spPr bwMode="auto">
          <a:xfrm>
            <a:off x="60937" y="57161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sp>
        <p:nvSpPr>
          <p:cNvPr id="16" name="Rectangle 21">
            <a:extLst>
              <a:ext uri="{FF2B5EF4-FFF2-40B4-BE49-F238E27FC236}">
                <a16:creationId xmlns:a16="http://schemas.microsoft.com/office/drawing/2014/main" id="{BD76C1EF-8632-3FD1-B5E9-7CFD122CCC87}"/>
              </a:ext>
            </a:extLst>
          </p:cNvPr>
          <p:cNvSpPr>
            <a:spLocks noChangeArrowheads="1"/>
          </p:cNvSpPr>
          <p:nvPr/>
        </p:nvSpPr>
        <p:spPr bwMode="auto">
          <a:xfrm>
            <a:off x="60937" y="58971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7" name="Rectangle 22">
            <a:extLst>
              <a:ext uri="{FF2B5EF4-FFF2-40B4-BE49-F238E27FC236}">
                <a16:creationId xmlns:a16="http://schemas.microsoft.com/office/drawing/2014/main" id="{EF315B40-A047-AF72-66C4-1FE712721FF7}"/>
              </a:ext>
            </a:extLst>
          </p:cNvPr>
          <p:cNvSpPr>
            <a:spLocks noChangeArrowheads="1"/>
          </p:cNvSpPr>
          <p:nvPr/>
        </p:nvSpPr>
        <p:spPr bwMode="auto">
          <a:xfrm>
            <a:off x="60937" y="60780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8" name="Rectangle 23">
            <a:extLst>
              <a:ext uri="{FF2B5EF4-FFF2-40B4-BE49-F238E27FC236}">
                <a16:creationId xmlns:a16="http://schemas.microsoft.com/office/drawing/2014/main" id="{80A11013-E81B-E428-1EEF-05EEA5A58A3F}"/>
              </a:ext>
            </a:extLst>
          </p:cNvPr>
          <p:cNvSpPr>
            <a:spLocks noChangeArrowheads="1"/>
          </p:cNvSpPr>
          <p:nvPr/>
        </p:nvSpPr>
        <p:spPr bwMode="auto">
          <a:xfrm>
            <a:off x="60937" y="48730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9" name="Rectangle 24">
            <a:extLst>
              <a:ext uri="{FF2B5EF4-FFF2-40B4-BE49-F238E27FC236}">
                <a16:creationId xmlns:a16="http://schemas.microsoft.com/office/drawing/2014/main" id="{41F3A6F8-8427-FB1E-EE4B-CFFF5F780622}"/>
              </a:ext>
            </a:extLst>
          </p:cNvPr>
          <p:cNvSpPr>
            <a:spLocks noChangeArrowheads="1"/>
          </p:cNvSpPr>
          <p:nvPr/>
        </p:nvSpPr>
        <p:spPr bwMode="auto">
          <a:xfrm>
            <a:off x="60937" y="6440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20" name="Rectangle 25">
            <a:extLst>
              <a:ext uri="{FF2B5EF4-FFF2-40B4-BE49-F238E27FC236}">
                <a16:creationId xmlns:a16="http://schemas.microsoft.com/office/drawing/2014/main" id="{C7D2EBC9-61E2-4BC4-AB17-93B1957EEE56}"/>
              </a:ext>
            </a:extLst>
          </p:cNvPr>
          <p:cNvSpPr>
            <a:spLocks noChangeArrowheads="1"/>
          </p:cNvSpPr>
          <p:nvPr/>
        </p:nvSpPr>
        <p:spPr bwMode="auto">
          <a:xfrm>
            <a:off x="1152593" y="6551536"/>
            <a:ext cx="2712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21" name="Rectangle 26">
            <a:extLst>
              <a:ext uri="{FF2B5EF4-FFF2-40B4-BE49-F238E27FC236}">
                <a16:creationId xmlns:a16="http://schemas.microsoft.com/office/drawing/2014/main" id="{A358A06D-51DA-663E-4FD1-F72A9966E27D}"/>
              </a:ext>
            </a:extLst>
          </p:cNvPr>
          <p:cNvSpPr>
            <a:spLocks noChangeArrowheads="1"/>
          </p:cNvSpPr>
          <p:nvPr/>
        </p:nvSpPr>
        <p:spPr bwMode="auto">
          <a:xfrm>
            <a:off x="-3040781" y="4537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sz="800" b="0" i="0" u="none" strike="noStrike" cap="none" normalizeH="0" baseline="0">
                <a:ln>
                  <a:noFill/>
                </a:ln>
                <a:solidFill>
                  <a:schemeClr val="tx1"/>
                </a:solidFill>
                <a:effectLst/>
                <a:latin typeface="Arial" panose="020B0604020202020204" pitchFamily="34" charset="0"/>
              </a:rPr>
              <a:t> </a:t>
            </a:r>
          </a:p>
        </p:txBody>
      </p:sp>
      <p:pic>
        <p:nvPicPr>
          <p:cNvPr id="22" name="Picture 2" descr="Title: follow us on facebook">
            <a:extLst>
              <a:ext uri="{FF2B5EF4-FFF2-40B4-BE49-F238E27FC236}">
                <a16:creationId xmlns:a16="http://schemas.microsoft.com/office/drawing/2014/main" id="{CB557EFA-E2E3-282D-560B-77537E1923AE}"/>
              </a:ext>
            </a:extLst>
          </p:cNvPr>
          <p:cNvPicPr>
            <a:picLocks noChangeAspect="1" noChangeArrowheads="1"/>
          </p:cNvPicPr>
          <p:nvPr/>
        </p:nvPicPr>
        <p:blipFill>
          <a:blip r:embed="rId5" r:link="rId6">
            <a:extLst>
              <a:ext uri="{28A0092B-C50C-407E-A947-70E740481C1C}">
                <a14:useLocalDpi xmlns:a14="http://schemas.microsoft.com/office/drawing/2010/main"/>
              </a:ext>
            </a:extLst>
          </a:blip>
          <a:srcRect/>
          <a:stretch>
            <a:fillRect/>
          </a:stretch>
        </p:blipFill>
        <p:spPr bwMode="auto">
          <a:xfrm>
            <a:off x="7702498" y="5692865"/>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a:extLst>
              <a:ext uri="{FF2B5EF4-FFF2-40B4-BE49-F238E27FC236}">
                <a16:creationId xmlns:a16="http://schemas.microsoft.com/office/drawing/2014/main" id="{CE3E91C3-5C81-EB9A-B179-9487ABF910FB}"/>
              </a:ext>
            </a:extLst>
          </p:cNvPr>
          <p:cNvPicPr>
            <a:picLocks noChangeAspect="1" noChangeArrowheads="1"/>
          </p:cNvPicPr>
          <p:nvPr/>
        </p:nvPicPr>
        <p:blipFill>
          <a:blip r:embed="rId7" r:link="rId8" cstate="email">
            <a:extLst>
              <a:ext uri="{28A0092B-C50C-407E-A947-70E740481C1C}">
                <a14:useLocalDpi xmlns:a14="http://schemas.microsoft.com/office/drawing/2010/main"/>
              </a:ext>
            </a:extLst>
          </a:blip>
          <a:srcRect/>
          <a:stretch>
            <a:fillRect/>
          </a:stretch>
        </p:blipFill>
        <p:spPr bwMode="auto">
          <a:xfrm>
            <a:off x="7702497" y="6069722"/>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Title: follow us on YouTube">
            <a:extLst>
              <a:ext uri="{FF2B5EF4-FFF2-40B4-BE49-F238E27FC236}">
                <a16:creationId xmlns:a16="http://schemas.microsoft.com/office/drawing/2014/main" id="{AE83F3C9-6444-B290-9B69-9B46B9095EB0}"/>
              </a:ext>
            </a:extLst>
          </p:cNvPr>
          <p:cNvPicPr>
            <a:picLocks noChangeAspect="1" noChangeArrowheads="1"/>
          </p:cNvPicPr>
          <p:nvPr/>
        </p:nvPicPr>
        <p:blipFill>
          <a:blip r:embed="rId9" r:link="rId10">
            <a:extLst>
              <a:ext uri="{28A0092B-C50C-407E-A947-70E740481C1C}">
                <a14:useLocalDpi xmlns:a14="http://schemas.microsoft.com/office/drawing/2010/main"/>
              </a:ext>
            </a:extLst>
          </a:blip>
          <a:srcRect/>
          <a:stretch>
            <a:fillRect/>
          </a:stretch>
        </p:blipFill>
        <p:spPr bwMode="auto">
          <a:xfrm>
            <a:off x="7702497" y="6506804"/>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Title: follow us on Linkedin">
            <a:extLst>
              <a:ext uri="{FF2B5EF4-FFF2-40B4-BE49-F238E27FC236}">
                <a16:creationId xmlns:a16="http://schemas.microsoft.com/office/drawing/2014/main" id="{3FC95C23-545E-103B-0F12-CBFEA92A294C}"/>
              </a:ext>
            </a:extLst>
          </p:cNvPr>
          <p:cNvPicPr>
            <a:picLocks noChangeAspect="1" noChangeArrowheads="1"/>
          </p:cNvPicPr>
          <p:nvPr/>
        </p:nvPicPr>
        <p:blipFill>
          <a:blip r:embed="rId11" r:link="rId12">
            <a:extLst>
              <a:ext uri="{28A0092B-C50C-407E-A947-70E740481C1C}">
                <a14:useLocalDpi xmlns:a14="http://schemas.microsoft.com/office/drawing/2010/main"/>
              </a:ext>
            </a:extLst>
          </a:blip>
          <a:srcRect/>
          <a:stretch>
            <a:fillRect/>
          </a:stretch>
        </p:blipFill>
        <p:spPr bwMode="auto">
          <a:xfrm>
            <a:off x="7707666" y="4446428"/>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72EDEA6E-B0F7-37F5-A11B-00A771A57D77}"/>
              </a:ext>
            </a:extLst>
          </p:cNvPr>
          <p:cNvPicPr>
            <a:picLocks noChangeAspect="1" noChangeArrowheads="1"/>
          </p:cNvPicPr>
          <p:nvPr/>
        </p:nvPicPr>
        <p:blipFill>
          <a:blip r:embed="rId13" r:link="rId14">
            <a:extLst>
              <a:ext uri="{28A0092B-C50C-407E-A947-70E740481C1C}">
                <a14:useLocalDpi xmlns:a14="http://schemas.microsoft.com/office/drawing/2010/main"/>
              </a:ext>
            </a:extLst>
          </a:blip>
          <a:srcRect/>
          <a:stretch>
            <a:fillRect/>
          </a:stretch>
        </p:blipFill>
        <p:spPr bwMode="auto">
          <a:xfrm>
            <a:off x="7704749" y="4842170"/>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a:extLst>
              <a:ext uri="{FF2B5EF4-FFF2-40B4-BE49-F238E27FC236}">
                <a16:creationId xmlns:a16="http://schemas.microsoft.com/office/drawing/2014/main" id="{4253A19C-0097-B53A-0BBE-101F9F7C96C9}"/>
              </a:ext>
            </a:extLst>
          </p:cNvPr>
          <p:cNvPicPr>
            <a:picLocks noChangeAspect="1" noChangeArrowheads="1"/>
          </p:cNvPicPr>
          <p:nvPr/>
        </p:nvPicPr>
        <p:blipFill>
          <a:blip r:embed="rId15" r:link="rId16" cstate="email">
            <a:extLst>
              <a:ext uri="{28A0092B-C50C-407E-A947-70E740481C1C}">
                <a14:useLocalDpi xmlns:a14="http://schemas.microsoft.com/office/drawing/2010/main"/>
              </a:ext>
            </a:extLst>
          </a:blip>
          <a:srcRect/>
          <a:stretch>
            <a:fillRect/>
          </a:stretch>
        </p:blipFill>
        <p:spPr bwMode="auto">
          <a:xfrm>
            <a:off x="7676145" y="5256454"/>
            <a:ext cx="386323" cy="35120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0">
            <a:extLst>
              <a:ext uri="{FF2B5EF4-FFF2-40B4-BE49-F238E27FC236}">
                <a16:creationId xmlns:a16="http://schemas.microsoft.com/office/drawing/2014/main" id="{D6350FDA-A982-0AA9-DB2D-AE63805B0D1D}"/>
              </a:ext>
            </a:extLst>
          </p:cNvPr>
          <p:cNvSpPr>
            <a:spLocks noChangeArrowheads="1"/>
          </p:cNvSpPr>
          <p:nvPr/>
        </p:nvSpPr>
        <p:spPr bwMode="auto">
          <a:xfrm>
            <a:off x="7533043" y="5000753"/>
            <a:ext cx="284473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ID4096"/>
          </a:p>
        </p:txBody>
      </p:sp>
      <p:sp>
        <p:nvSpPr>
          <p:cNvPr id="29" name="Rectangle 21">
            <a:extLst>
              <a:ext uri="{FF2B5EF4-FFF2-40B4-BE49-F238E27FC236}">
                <a16:creationId xmlns:a16="http://schemas.microsoft.com/office/drawing/2014/main" id="{F8DC2513-9527-6D72-3B06-2F89562A6EB3}"/>
              </a:ext>
            </a:extLst>
          </p:cNvPr>
          <p:cNvSpPr>
            <a:spLocks noChangeArrowheads="1"/>
          </p:cNvSpPr>
          <p:nvPr/>
        </p:nvSpPr>
        <p:spPr bwMode="auto">
          <a:xfrm>
            <a:off x="7533043" y="5066088"/>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0" name="Rectangle 22">
            <a:extLst>
              <a:ext uri="{FF2B5EF4-FFF2-40B4-BE49-F238E27FC236}">
                <a16:creationId xmlns:a16="http://schemas.microsoft.com/office/drawing/2014/main" id="{AD4F05B0-C22F-A01F-EC5E-E6313DF7EDEF}"/>
              </a:ext>
            </a:extLst>
          </p:cNvPr>
          <p:cNvSpPr>
            <a:spLocks noChangeArrowheads="1"/>
          </p:cNvSpPr>
          <p:nvPr/>
        </p:nvSpPr>
        <p:spPr bwMode="auto">
          <a:xfrm>
            <a:off x="7533043" y="524706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1" name="Rectangle 23">
            <a:extLst>
              <a:ext uri="{FF2B5EF4-FFF2-40B4-BE49-F238E27FC236}">
                <a16:creationId xmlns:a16="http://schemas.microsoft.com/office/drawing/2014/main" id="{5896666E-D584-B154-E229-D5576059B080}"/>
              </a:ext>
            </a:extLst>
          </p:cNvPr>
          <p:cNvSpPr>
            <a:spLocks noChangeArrowheads="1"/>
          </p:cNvSpPr>
          <p:nvPr/>
        </p:nvSpPr>
        <p:spPr bwMode="auto">
          <a:xfrm>
            <a:off x="7188393" y="535717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2" name="Rectangle 24">
            <a:extLst>
              <a:ext uri="{FF2B5EF4-FFF2-40B4-BE49-F238E27FC236}">
                <a16:creationId xmlns:a16="http://schemas.microsoft.com/office/drawing/2014/main" id="{C9F1D1E1-A518-3C9F-6953-6BB62CB7E08F}"/>
              </a:ext>
            </a:extLst>
          </p:cNvPr>
          <p:cNvSpPr>
            <a:spLocks noChangeArrowheads="1"/>
          </p:cNvSpPr>
          <p:nvPr/>
        </p:nvSpPr>
        <p:spPr bwMode="auto">
          <a:xfrm>
            <a:off x="7533043" y="560901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3" name="Rectangle 25">
            <a:extLst>
              <a:ext uri="{FF2B5EF4-FFF2-40B4-BE49-F238E27FC236}">
                <a16:creationId xmlns:a16="http://schemas.microsoft.com/office/drawing/2014/main" id="{2AFCB914-D290-6623-2B4A-57FEC848C0BF}"/>
              </a:ext>
            </a:extLst>
          </p:cNvPr>
          <p:cNvSpPr>
            <a:spLocks noChangeArrowheads="1"/>
          </p:cNvSpPr>
          <p:nvPr/>
        </p:nvSpPr>
        <p:spPr bwMode="auto">
          <a:xfrm>
            <a:off x="7253654" y="5718864"/>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4" name="Rectangle 26">
            <a:extLst>
              <a:ext uri="{FF2B5EF4-FFF2-40B4-BE49-F238E27FC236}">
                <a16:creationId xmlns:a16="http://schemas.microsoft.com/office/drawing/2014/main" id="{1713CFA0-308A-2D72-D564-D404D3F964B2}"/>
              </a:ext>
            </a:extLst>
          </p:cNvPr>
          <p:cNvSpPr>
            <a:spLocks noChangeArrowheads="1"/>
          </p:cNvSpPr>
          <p:nvPr/>
        </p:nvSpPr>
        <p:spPr bwMode="auto">
          <a:xfrm>
            <a:off x="7533043" y="6011266"/>
            <a:ext cx="284473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sz="800" b="0" i="0" u="none" strike="noStrike" cap="none" normalizeH="0" baseline="0">
                <a:ln>
                  <a:noFill/>
                </a:ln>
                <a:solidFill>
                  <a:schemeClr val="tx1"/>
                </a:solidFill>
                <a:effectLst/>
                <a:latin typeface="Arial" panose="020B0604020202020204" pitchFamily="34" charset="0"/>
              </a:rPr>
              <a:t> </a:t>
            </a:r>
          </a:p>
        </p:txBody>
      </p:sp>
      <p:sp>
        <p:nvSpPr>
          <p:cNvPr id="35" name="TextBox 34">
            <a:extLst>
              <a:ext uri="{FF2B5EF4-FFF2-40B4-BE49-F238E27FC236}">
                <a16:creationId xmlns:a16="http://schemas.microsoft.com/office/drawing/2014/main" id="{856C192C-767A-8349-18FA-88FA2C72BBDA}"/>
              </a:ext>
            </a:extLst>
          </p:cNvPr>
          <p:cNvSpPr txBox="1"/>
          <p:nvPr/>
        </p:nvSpPr>
        <p:spPr>
          <a:xfrm>
            <a:off x="8176952" y="4456379"/>
            <a:ext cx="3641669" cy="323165"/>
          </a:xfrm>
          <a:prstGeom prst="rect">
            <a:avLst/>
          </a:prstGeom>
          <a:noFill/>
        </p:spPr>
        <p:txBody>
          <a:bodyPr wrap="square" rtlCol="0">
            <a:spAutoFit/>
          </a:bodyPr>
          <a:lstStyle/>
          <a:p>
            <a:r>
              <a:rPr lang="ro-RO" sz="1500" i="0">
                <a:effectLst/>
                <a:hlinkClick r:id="rId17"/>
              </a:rPr>
              <a:t>Comitetul Economic și Social European</a:t>
            </a:r>
          </a:p>
        </p:txBody>
      </p:sp>
      <p:sp>
        <p:nvSpPr>
          <p:cNvPr id="36" name="TextBox 35">
            <a:extLst>
              <a:ext uri="{FF2B5EF4-FFF2-40B4-BE49-F238E27FC236}">
                <a16:creationId xmlns:a16="http://schemas.microsoft.com/office/drawing/2014/main" id="{D40BD118-7C63-B4A8-2032-A640D30E7B32}"/>
              </a:ext>
            </a:extLst>
          </p:cNvPr>
          <p:cNvSpPr txBox="1"/>
          <p:nvPr/>
        </p:nvSpPr>
        <p:spPr>
          <a:xfrm>
            <a:off x="8176953" y="4849988"/>
            <a:ext cx="3641669" cy="323165"/>
          </a:xfrm>
          <a:prstGeom prst="rect">
            <a:avLst/>
          </a:prstGeom>
          <a:noFill/>
        </p:spPr>
        <p:txBody>
          <a:bodyPr wrap="square" rtlCol="0">
            <a:spAutoFit/>
          </a:bodyPr>
          <a:lstStyle/>
          <a:p>
            <a:r>
              <a:rPr lang="ro-RO" sz="1500" i="0">
                <a:effectLst/>
                <a:hlinkClick r:id="rId18"/>
              </a:rPr>
              <a:t>@eu_civilsociety</a:t>
            </a:r>
          </a:p>
        </p:txBody>
      </p:sp>
      <p:sp>
        <p:nvSpPr>
          <p:cNvPr id="37" name="TextBox 36">
            <a:extLst>
              <a:ext uri="{FF2B5EF4-FFF2-40B4-BE49-F238E27FC236}">
                <a16:creationId xmlns:a16="http://schemas.microsoft.com/office/drawing/2014/main" id="{9E799CD4-21F0-A204-55A3-594F307616DF}"/>
              </a:ext>
            </a:extLst>
          </p:cNvPr>
          <p:cNvSpPr txBox="1"/>
          <p:nvPr/>
        </p:nvSpPr>
        <p:spPr>
          <a:xfrm>
            <a:off x="8176954" y="5265372"/>
            <a:ext cx="3641669" cy="323165"/>
          </a:xfrm>
          <a:prstGeom prst="rect">
            <a:avLst/>
          </a:prstGeom>
          <a:noFill/>
        </p:spPr>
        <p:txBody>
          <a:bodyPr wrap="square" rtlCol="0">
            <a:spAutoFit/>
          </a:bodyPr>
          <a:lstStyle/>
          <a:p>
            <a:r>
              <a:rPr lang="ro-RO" sz="1500" i="0">
                <a:effectLst/>
                <a:hlinkClick r:id="rId19"/>
              </a:rPr>
              <a:t>@eesc.bsky.social</a:t>
            </a:r>
          </a:p>
        </p:txBody>
      </p:sp>
      <p:sp>
        <p:nvSpPr>
          <p:cNvPr id="38" name="TextBox 37">
            <a:extLst>
              <a:ext uri="{FF2B5EF4-FFF2-40B4-BE49-F238E27FC236}">
                <a16:creationId xmlns:a16="http://schemas.microsoft.com/office/drawing/2014/main" id="{6F1CE994-DD97-8A8B-909E-147E196BE805}"/>
              </a:ext>
            </a:extLst>
          </p:cNvPr>
          <p:cNvSpPr txBox="1"/>
          <p:nvPr/>
        </p:nvSpPr>
        <p:spPr>
          <a:xfrm>
            <a:off x="8176955" y="5662325"/>
            <a:ext cx="4327426" cy="323165"/>
          </a:xfrm>
          <a:prstGeom prst="rect">
            <a:avLst/>
          </a:prstGeom>
          <a:noFill/>
        </p:spPr>
        <p:txBody>
          <a:bodyPr wrap="square" rtlCol="0">
            <a:spAutoFit/>
          </a:bodyPr>
          <a:lstStyle/>
          <a:p>
            <a:r>
              <a:rPr lang="ro-RO" sz="1500" i="0">
                <a:effectLst/>
                <a:hlinkClick r:id="rId20"/>
              </a:rPr>
              <a:t>CESE - Comitetul Economic și Social European</a:t>
            </a:r>
          </a:p>
        </p:txBody>
      </p:sp>
      <p:sp>
        <p:nvSpPr>
          <p:cNvPr id="39" name="TextBox 38">
            <a:extLst>
              <a:ext uri="{FF2B5EF4-FFF2-40B4-BE49-F238E27FC236}">
                <a16:creationId xmlns:a16="http://schemas.microsoft.com/office/drawing/2014/main" id="{3AFF144C-BDFC-7497-3DCA-A8C76B6EC0A8}"/>
              </a:ext>
            </a:extLst>
          </p:cNvPr>
          <p:cNvSpPr txBox="1"/>
          <p:nvPr/>
        </p:nvSpPr>
        <p:spPr>
          <a:xfrm>
            <a:off x="8176955" y="6055022"/>
            <a:ext cx="3641669" cy="323165"/>
          </a:xfrm>
          <a:prstGeom prst="rect">
            <a:avLst/>
          </a:prstGeom>
          <a:noFill/>
        </p:spPr>
        <p:txBody>
          <a:bodyPr wrap="square" rtlCol="0">
            <a:spAutoFit/>
          </a:bodyPr>
          <a:lstStyle/>
          <a:p>
            <a:r>
              <a:rPr lang="ro-RO" sz="1500" i="0">
                <a:effectLst/>
                <a:hlinkClick r:id="rId21"/>
              </a:rPr>
              <a:t>@EU_EESC</a:t>
            </a:r>
          </a:p>
        </p:txBody>
      </p:sp>
      <p:sp>
        <p:nvSpPr>
          <p:cNvPr id="40" name="TextBox 39">
            <a:extLst>
              <a:ext uri="{FF2B5EF4-FFF2-40B4-BE49-F238E27FC236}">
                <a16:creationId xmlns:a16="http://schemas.microsoft.com/office/drawing/2014/main" id="{20FC0D27-8966-AF98-53FF-71427157F622}"/>
              </a:ext>
            </a:extLst>
          </p:cNvPr>
          <p:cNvSpPr txBox="1"/>
          <p:nvPr/>
        </p:nvSpPr>
        <p:spPr>
          <a:xfrm>
            <a:off x="8176954" y="6474280"/>
            <a:ext cx="3641669" cy="323165"/>
          </a:xfrm>
          <a:prstGeom prst="rect">
            <a:avLst/>
          </a:prstGeom>
          <a:noFill/>
        </p:spPr>
        <p:txBody>
          <a:bodyPr wrap="square" rtlCol="0">
            <a:spAutoFit/>
          </a:bodyPr>
          <a:lstStyle/>
          <a:p>
            <a:r>
              <a:rPr lang="ro-RO" sz="1500" i="0">
                <a:effectLst/>
                <a:hlinkClick r:id="rId22"/>
              </a:rPr>
              <a:t>@EurEcoSocCommittee</a:t>
            </a:r>
          </a:p>
        </p:txBody>
      </p:sp>
      <p:pic>
        <p:nvPicPr>
          <p:cNvPr id="3" name="Picture 2" descr="A set of square icons&#10;&#10;AI-generated content may be incorrect.">
            <a:extLst>
              <a:ext uri="{FF2B5EF4-FFF2-40B4-BE49-F238E27FC236}">
                <a16:creationId xmlns:a16="http://schemas.microsoft.com/office/drawing/2014/main" id="{68199B1C-94DB-2F63-F398-6FC01C6A31C9}"/>
              </a:ext>
            </a:extLst>
          </p:cNvPr>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a:xfrm>
            <a:off x="2224142" y="1748561"/>
            <a:ext cx="2628772" cy="3012979"/>
          </a:xfrm>
          <a:prstGeom prst="rect">
            <a:avLst/>
          </a:prstGeom>
        </p:spPr>
      </p:pic>
      <p:pic>
        <p:nvPicPr>
          <p:cNvPr id="12" name="Picture 11" descr="A qr code on a white background&#10;&#10;Description automatically generated">
            <a:extLst>
              <a:ext uri="{FF2B5EF4-FFF2-40B4-BE49-F238E27FC236}">
                <a16:creationId xmlns:a16="http://schemas.microsoft.com/office/drawing/2014/main" id="{101EE5F5-883B-BE8B-D3BC-9E84D77FB035}"/>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857830" y="2241198"/>
            <a:ext cx="1421562" cy="1426207"/>
          </a:xfrm>
          <a:prstGeom prst="rect">
            <a:avLst/>
          </a:prstGeom>
        </p:spPr>
      </p:pic>
      <p:pic>
        <p:nvPicPr>
          <p:cNvPr id="42" name="Picture 41" descr="A cell phone with a blank screen&#10;&#10;AI-generated content may be incorrect.">
            <a:extLst>
              <a:ext uri="{FF2B5EF4-FFF2-40B4-BE49-F238E27FC236}">
                <a16:creationId xmlns:a16="http://schemas.microsoft.com/office/drawing/2014/main" id="{8BA03572-1425-FB49-F6FB-4985BEAAFC64}"/>
              </a:ext>
            </a:extLst>
          </p:cNvPr>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a:xfrm>
            <a:off x="779430" y="2033894"/>
            <a:ext cx="1601817" cy="2628275"/>
          </a:xfrm>
          <a:prstGeom prst="rect">
            <a:avLst/>
          </a:prstGeom>
        </p:spPr>
      </p:pic>
      <p:pic>
        <p:nvPicPr>
          <p:cNvPr id="11" name="Picture 10">
            <a:extLst>
              <a:ext uri="{FF2B5EF4-FFF2-40B4-BE49-F238E27FC236}">
                <a16:creationId xmlns:a16="http://schemas.microsoft.com/office/drawing/2014/main" id="{7161ACAA-57F7-7BF7-B248-8E31F6974845}"/>
              </a:ext>
            </a:extLst>
          </p:cNvPr>
          <p:cNvPicPr>
            <a:picLocks noChangeAspect="1"/>
          </p:cNvPicPr>
          <p:nvPr/>
        </p:nvPicPr>
        <p:blipFill>
          <a:blip r:embed="rId26" cstate="email">
            <a:extLst>
              <a:ext uri="{28A0092B-C50C-407E-A947-70E740481C1C}">
                <a14:useLocalDpi xmlns:a14="http://schemas.microsoft.com/office/drawing/2010/main"/>
              </a:ext>
            </a:extLst>
          </a:blip>
          <a:srcRect/>
          <a:stretch/>
        </p:blipFill>
        <p:spPr>
          <a:xfrm>
            <a:off x="1112026" y="2635153"/>
            <a:ext cx="981949" cy="1251674"/>
          </a:xfrm>
          <a:prstGeom prst="rect">
            <a:avLst/>
          </a:prstGeom>
          <a:effectLst>
            <a:softEdge rad="38100"/>
          </a:effectLst>
        </p:spPr>
      </p:pic>
    </p:spTree>
    <p:extLst>
      <p:ext uri="{BB962C8B-B14F-4D97-AF65-F5344CB8AC3E}">
        <p14:creationId xmlns:p14="http://schemas.microsoft.com/office/powerpoint/2010/main" val="351337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P spid="9"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6"/>
          <p:cNvSpPr txBox="1"/>
          <p:nvPr/>
        </p:nvSpPr>
        <p:spPr>
          <a:xfrm>
            <a:off x="4068258" y="2301194"/>
            <a:ext cx="4482977" cy="1983172"/>
          </a:xfrm>
          <a:prstGeom prst="rect">
            <a:avLst/>
          </a:prstGeom>
          <a:solidFill>
            <a:srgbClr val="174195"/>
          </a:solidFill>
        </p:spPr>
        <p:txBody>
          <a:bodyPr wrap="square" lIns="0" tIns="0" rIns="0" bIns="0" rtlCol="0" anchor="t">
            <a:spAutoFit/>
          </a:bodyPr>
          <a:lstStyle/>
          <a:p>
            <a:pPr algn="ctr">
              <a:lnSpc>
                <a:spcPts val="3125"/>
              </a:lnSpc>
            </a:pPr>
            <a:endParaRPr lang="en-US" sz="3600" b="1" dirty="0">
              <a:solidFill>
                <a:srgbClr val="1F5FA0"/>
              </a:solidFill>
              <a:ea typeface="Calibri" panose="020F0502020204030204" pitchFamily="34" charset="0"/>
              <a:cs typeface="Calibri" panose="020F0502020204030204" pitchFamily="34" charset="0"/>
              <a:sym typeface="Open Sans Bold"/>
            </a:endParaRPr>
          </a:p>
          <a:p>
            <a:pPr algn="ctr">
              <a:lnSpc>
                <a:spcPts val="3125"/>
              </a:lnSpc>
            </a:pPr>
            <a:r>
              <a:rPr lang="ro-RO" sz="3600" b="1">
                <a:solidFill>
                  <a:schemeClr val="bg1"/>
                </a:solidFill>
                <a:ea typeface="Calibri" panose="020F0502020204030204" pitchFamily="34" charset="0"/>
                <a:cs typeface="Calibri" panose="020F0502020204030204" pitchFamily="34" charset="0"/>
                <a:sym typeface="Open Sans Bold"/>
              </a:rPr>
              <a:t>ANEXĂ: </a:t>
            </a:r>
          </a:p>
          <a:p>
            <a:pPr algn="ctr">
              <a:lnSpc>
                <a:spcPts val="3125"/>
              </a:lnSpc>
            </a:pPr>
            <a:r>
              <a:rPr lang="ro-RO" sz="3600" b="1">
                <a:solidFill>
                  <a:schemeClr val="bg1"/>
                </a:solidFill>
                <a:ea typeface="Calibri" panose="020F0502020204030204" pitchFamily="34" charset="0"/>
                <a:cs typeface="Calibri" panose="020F0502020204030204" pitchFamily="34" charset="0"/>
                <a:sym typeface="Open Sans Bold"/>
              </a:rPr>
              <a:t>INFORMAȚII SUPLIMENTARE</a:t>
            </a:r>
          </a:p>
          <a:p>
            <a:pPr algn="ctr">
              <a:lnSpc>
                <a:spcPts val="3321"/>
              </a:lnSpc>
            </a:pPr>
            <a:endParaRPr lang="en-US" sz="2233" b="1" dirty="0">
              <a:solidFill>
                <a:srgbClr val="2C4390"/>
              </a:solidFill>
              <a:ea typeface="Open Sans Bold"/>
              <a:cs typeface="Open Sans Bold"/>
              <a:sym typeface="Open Sans Bold"/>
            </a:endParaRPr>
          </a:p>
        </p:txBody>
      </p:sp>
      <p:sp>
        <p:nvSpPr>
          <p:cNvPr id="27" name="TextBox 27"/>
          <p:cNvSpPr txBox="1"/>
          <p:nvPr/>
        </p:nvSpPr>
        <p:spPr>
          <a:xfrm>
            <a:off x="1643208" y="437677"/>
            <a:ext cx="2556638" cy="565026"/>
          </a:xfrm>
          <a:prstGeom prst="rect">
            <a:avLst/>
          </a:prstGeom>
        </p:spPr>
        <p:txBody>
          <a:bodyPr wrap="square" lIns="0" tIns="0" rIns="0" bIns="0" rtlCol="0" anchor="t">
            <a:spAutoFit/>
          </a:bodyPr>
          <a:lstStyle/>
          <a:p>
            <a:pPr>
              <a:lnSpc>
                <a:spcPts val="2427"/>
              </a:lnSpc>
            </a:pPr>
            <a:r>
              <a:rPr lang="ro-RO" sz="2400" b="1" u="sng" dirty="0">
                <a:solidFill>
                  <a:srgbClr val="2C4390"/>
                </a:solidFill>
                <a:ea typeface="Open Sans Bold"/>
                <a:cs typeface="Open Sans Bold"/>
                <a:sym typeface="Open Sans Bold"/>
                <a:hlinkClick r:id="rId2" tooltip="https://memberspage.eesc.europa.eu/members"/>
              </a:rPr>
              <a:t>Pagina membrilor</a:t>
            </a:r>
          </a:p>
          <a:p>
            <a:pPr>
              <a:lnSpc>
                <a:spcPts val="1867"/>
              </a:lnSpc>
            </a:pPr>
            <a:endParaRPr lang="en-US" sz="2200" u="sng" dirty="0">
              <a:solidFill>
                <a:srgbClr val="2C4390"/>
              </a:solidFill>
              <a:ea typeface="Open Sans Bold"/>
              <a:cs typeface="Open Sans Bold"/>
              <a:sym typeface="Open Sans Bold"/>
              <a:hlinkClick r:id="rId2" tooltip="https://memberspage.eesc.europa.eu/members"/>
            </a:endParaRPr>
          </a:p>
        </p:txBody>
      </p:sp>
      <p:sp>
        <p:nvSpPr>
          <p:cNvPr id="28" name="TextBox 28"/>
          <p:cNvSpPr txBox="1"/>
          <p:nvPr/>
        </p:nvSpPr>
        <p:spPr>
          <a:xfrm>
            <a:off x="8129807" y="437677"/>
            <a:ext cx="2933693" cy="571760"/>
          </a:xfrm>
          <a:prstGeom prst="rect">
            <a:avLst/>
          </a:prstGeom>
        </p:spPr>
        <p:txBody>
          <a:bodyPr wrap="square" lIns="0" tIns="0" rIns="0" bIns="0" rtlCol="0" anchor="t">
            <a:spAutoFit/>
          </a:bodyPr>
          <a:lstStyle/>
          <a:p>
            <a:pPr algn="r">
              <a:lnSpc>
                <a:spcPts val="2427"/>
              </a:lnSpc>
            </a:pPr>
            <a:r>
              <a:rPr lang="ro-RO" sz="2400" b="1" u="sng">
                <a:solidFill>
                  <a:srgbClr val="2C4390"/>
                </a:solidFill>
                <a:ea typeface="Open Sans Bold"/>
                <a:cs typeface="Open Sans Bold"/>
                <a:sym typeface="Open Sans Bold"/>
                <a:hlinkClick r:id="rId3" tooltip="https://www.eesc.europa.eu/ro/our-work/opinions-information-reports/follow-opinions"/>
              </a:rPr>
              <a:t>Monitorizarea avizelor </a:t>
            </a:r>
          </a:p>
          <a:p>
            <a:pPr algn="r">
              <a:lnSpc>
                <a:spcPts val="1867"/>
              </a:lnSpc>
            </a:pPr>
            <a:endParaRPr lang="en-US" sz="2400" dirty="0">
              <a:solidFill>
                <a:srgbClr val="2C4390"/>
              </a:solidFill>
              <a:ea typeface="Open Sans Bold"/>
              <a:cs typeface="Open Sans Bold"/>
              <a:sym typeface="Open Sans Bold"/>
            </a:endParaRPr>
          </a:p>
        </p:txBody>
      </p:sp>
      <p:sp>
        <p:nvSpPr>
          <p:cNvPr id="29" name="TextBox 29"/>
          <p:cNvSpPr txBox="1"/>
          <p:nvPr/>
        </p:nvSpPr>
        <p:spPr>
          <a:xfrm>
            <a:off x="4413347" y="5465763"/>
            <a:ext cx="3716460" cy="312073"/>
          </a:xfrm>
          <a:prstGeom prst="rect">
            <a:avLst/>
          </a:prstGeom>
        </p:spPr>
        <p:txBody>
          <a:bodyPr wrap="square" lIns="0" tIns="0" rIns="0" bIns="0" rtlCol="0" anchor="t">
            <a:spAutoFit/>
          </a:bodyPr>
          <a:lstStyle/>
          <a:p>
            <a:pPr algn="r">
              <a:lnSpc>
                <a:spcPts val="2427"/>
              </a:lnSpc>
            </a:pPr>
            <a:r>
              <a:rPr lang="ro-RO" sz="2400" b="1" u="sng" dirty="0">
                <a:solidFill>
                  <a:srgbClr val="2C4390"/>
                </a:solidFill>
                <a:ea typeface="Open Sans Bold"/>
                <a:cs typeface="Open Sans Bold"/>
                <a:sym typeface="Open Sans Bold"/>
                <a:hlinkClick r:id="rId4" tooltip="https://what-europe-does-for-me.europarl.europa.eu"/>
              </a:rPr>
              <a:t>Ce face Europa pentru mine</a:t>
            </a:r>
          </a:p>
        </p:txBody>
      </p:sp>
      <p:sp>
        <p:nvSpPr>
          <p:cNvPr id="36" name="TextBox 36"/>
          <p:cNvSpPr txBox="1"/>
          <p:nvPr/>
        </p:nvSpPr>
        <p:spPr>
          <a:xfrm>
            <a:off x="1605870" y="781900"/>
            <a:ext cx="2456324" cy="738664"/>
          </a:xfrm>
          <a:prstGeom prst="rect">
            <a:avLst/>
          </a:prstGeom>
        </p:spPr>
        <p:txBody>
          <a:bodyPr wrap="square" lIns="0" tIns="0" rIns="0" bIns="0" rtlCol="0" anchor="t">
            <a:spAutoFit/>
          </a:bodyPr>
          <a:lstStyle/>
          <a:p>
            <a:pPr marR="0" lvl="0" algn="ctr" defTabSz="914400" rtl="0" eaLnBrk="1" fontAlgn="auto" latinLnBrk="0" hangingPunct="1">
              <a:spcBef>
                <a:spcPts val="0"/>
              </a:spcBef>
              <a:spcAft>
                <a:spcPts val="0"/>
              </a:spcAft>
              <a:buClrTx/>
              <a:buSzTx/>
              <a:tabLst/>
              <a:defRPr/>
            </a:pPr>
            <a:r>
              <a:rPr lang="ro-RO" sz="1600" dirty="0">
                <a:solidFill>
                  <a:schemeClr val="bg2">
                    <a:lumMod val="25000"/>
                  </a:schemeClr>
                </a:solidFill>
              </a:rPr>
              <a:t>Lista completă </a:t>
            </a:r>
            <a:br>
              <a:rPr lang="ro-RO" sz="1600" dirty="0">
                <a:solidFill>
                  <a:schemeClr val="bg2">
                    <a:lumMod val="25000"/>
                  </a:schemeClr>
                </a:solidFill>
              </a:rPr>
            </a:br>
            <a:r>
              <a:rPr lang="ro-RO" sz="1600" dirty="0">
                <a:solidFill>
                  <a:schemeClr val="bg2">
                    <a:lumMod val="25000"/>
                  </a:schemeClr>
                </a:solidFill>
              </a:rPr>
              <a:t>a actualilor membri ai CESE </a:t>
            </a:r>
            <a:br>
              <a:rPr lang="ro-RO" sz="1600" dirty="0">
                <a:solidFill>
                  <a:schemeClr val="bg2">
                    <a:lumMod val="25000"/>
                  </a:schemeClr>
                </a:solidFill>
              </a:rPr>
            </a:br>
            <a:r>
              <a:rPr lang="ro-RO" sz="1600" dirty="0">
                <a:solidFill>
                  <a:schemeClr val="bg2">
                    <a:lumMod val="25000"/>
                  </a:schemeClr>
                </a:solidFill>
              </a:rPr>
              <a:t>și a delegaților CCMI</a:t>
            </a:r>
          </a:p>
        </p:txBody>
      </p:sp>
      <p:sp>
        <p:nvSpPr>
          <p:cNvPr id="37" name="TextBox 37"/>
          <p:cNvSpPr txBox="1"/>
          <p:nvPr/>
        </p:nvSpPr>
        <p:spPr>
          <a:xfrm>
            <a:off x="8368491" y="836083"/>
            <a:ext cx="2456324" cy="487313"/>
          </a:xfrm>
          <a:prstGeom prst="rect">
            <a:avLst/>
          </a:prstGeom>
        </p:spPr>
        <p:txBody>
          <a:bodyPr wrap="square" lIns="0" tIns="0" rIns="0" bIns="0" rtlCol="0" anchor="t">
            <a:spAutoFit/>
          </a:bodyPr>
          <a:lstStyle/>
          <a:p>
            <a:pPr algn="ctr">
              <a:lnSpc>
                <a:spcPts val="1867"/>
              </a:lnSpc>
            </a:pPr>
            <a:r>
              <a:rPr lang="ro-RO" sz="1600" dirty="0">
                <a:solidFill>
                  <a:srgbClr val="4F4F59"/>
                </a:solidFill>
                <a:ea typeface="Calibri (MS)"/>
                <a:cs typeface="Calibri (MS)"/>
                <a:sym typeface="Calibri (MS)"/>
              </a:rPr>
              <a:t>Acțiuni întreprinse în urma avizelor CESE </a:t>
            </a:r>
          </a:p>
        </p:txBody>
      </p:sp>
      <p:sp>
        <p:nvSpPr>
          <p:cNvPr id="38" name="TextBox 38"/>
          <p:cNvSpPr txBox="1"/>
          <p:nvPr/>
        </p:nvSpPr>
        <p:spPr>
          <a:xfrm>
            <a:off x="5388000" y="5884374"/>
            <a:ext cx="3049627" cy="487313"/>
          </a:xfrm>
          <a:prstGeom prst="rect">
            <a:avLst/>
          </a:prstGeom>
        </p:spPr>
        <p:txBody>
          <a:bodyPr wrap="square" lIns="0" tIns="0" rIns="0" bIns="0" rtlCol="0" anchor="t">
            <a:spAutoFit/>
          </a:bodyPr>
          <a:lstStyle/>
          <a:p>
            <a:pPr algn="ctr">
              <a:lnSpc>
                <a:spcPts val="1867"/>
              </a:lnSpc>
            </a:pPr>
            <a:r>
              <a:rPr lang="ro-RO" sz="1600" dirty="0">
                <a:solidFill>
                  <a:srgbClr val="4F4F59"/>
                </a:solidFill>
                <a:ea typeface="Calibri (MS)"/>
                <a:cs typeface="Calibri (MS)"/>
                <a:sym typeface="Calibri (MS)"/>
              </a:rPr>
              <a:t>Impactul acțiunilor UE </a:t>
            </a:r>
            <a:br>
              <a:rPr lang="ro-RO" sz="1600" dirty="0">
                <a:solidFill>
                  <a:srgbClr val="4F4F59"/>
                </a:solidFill>
                <a:ea typeface="Calibri (MS)"/>
                <a:cs typeface="Calibri (MS)"/>
                <a:sym typeface="Calibri (MS)"/>
              </a:rPr>
            </a:br>
            <a:r>
              <a:rPr lang="ro-RO" sz="1600" dirty="0">
                <a:solidFill>
                  <a:srgbClr val="4F4F59"/>
                </a:solidFill>
                <a:ea typeface="Calibri (MS)"/>
                <a:cs typeface="Calibri (MS)"/>
                <a:sym typeface="Calibri (MS)"/>
              </a:rPr>
              <a:t>asupra vieții de zi cu zi a europenilor</a:t>
            </a:r>
          </a:p>
        </p:txBody>
      </p:sp>
      <p:sp>
        <p:nvSpPr>
          <p:cNvPr id="43" name="TextBox 43"/>
          <p:cNvSpPr txBox="1"/>
          <p:nvPr/>
        </p:nvSpPr>
        <p:spPr>
          <a:xfrm>
            <a:off x="1167736" y="2119904"/>
            <a:ext cx="1843153" cy="571760"/>
          </a:xfrm>
          <a:prstGeom prst="rect">
            <a:avLst/>
          </a:prstGeom>
        </p:spPr>
        <p:txBody>
          <a:bodyPr wrap="square" lIns="0" tIns="0" rIns="0" bIns="0" rtlCol="0" anchor="t">
            <a:spAutoFit/>
          </a:bodyPr>
          <a:lstStyle/>
          <a:p>
            <a:pPr>
              <a:lnSpc>
                <a:spcPts val="2427"/>
              </a:lnSpc>
            </a:pPr>
            <a:r>
              <a:rPr lang="ro-RO" sz="2400" b="1" u="sng">
                <a:solidFill>
                  <a:srgbClr val="2C4390"/>
                </a:solidFill>
                <a:ea typeface="Open Sans Bold"/>
                <a:cs typeface="Open Sans Bold"/>
                <a:sym typeface="Open Sans Bold"/>
                <a:hlinkClick r:id="rId5" tooltip="https://www.eesc.europa.eu/ro/our-work/opinions-information-reports/in-the-spotlight"/>
              </a:rPr>
              <a:t>Avizele CESE</a:t>
            </a:r>
          </a:p>
          <a:p>
            <a:pPr>
              <a:lnSpc>
                <a:spcPts val="1867"/>
              </a:lnSpc>
            </a:pPr>
            <a:endParaRPr lang="en-US" sz="2400" u="sng" dirty="0">
              <a:solidFill>
                <a:srgbClr val="2C4390"/>
              </a:solidFill>
              <a:ea typeface="Open Sans Bold"/>
              <a:cs typeface="Open Sans Bold"/>
              <a:sym typeface="Open Sans Bold"/>
              <a:hlinkClick r:id="rId5" tooltip="https://www.eesc.europa.eu/en/our-work/opinions-information-reports/in-the-spotlight"/>
            </a:endParaRPr>
          </a:p>
        </p:txBody>
      </p:sp>
      <p:sp>
        <p:nvSpPr>
          <p:cNvPr id="44" name="TextBox 44"/>
          <p:cNvSpPr txBox="1"/>
          <p:nvPr/>
        </p:nvSpPr>
        <p:spPr>
          <a:xfrm>
            <a:off x="1042203" y="2453791"/>
            <a:ext cx="1980637" cy="487313"/>
          </a:xfrm>
          <a:prstGeom prst="rect">
            <a:avLst/>
          </a:prstGeom>
        </p:spPr>
        <p:txBody>
          <a:bodyPr lIns="0" tIns="0" rIns="0" bIns="0" rtlCol="0" anchor="t">
            <a:spAutoFit/>
          </a:bodyPr>
          <a:lstStyle/>
          <a:p>
            <a:pPr algn="ctr">
              <a:lnSpc>
                <a:spcPts val="1867"/>
              </a:lnSpc>
            </a:pPr>
            <a:r>
              <a:rPr lang="ro-RO" sz="1600" dirty="0">
                <a:solidFill>
                  <a:srgbClr val="4F4F59"/>
                </a:solidFill>
                <a:ea typeface="Calibri (MS)"/>
                <a:cs typeface="Calibri (MS)"/>
                <a:sym typeface="Calibri (MS)"/>
              </a:rPr>
              <a:t>Avize actualmente </a:t>
            </a:r>
            <a:br>
              <a:rPr lang="ro-RO" sz="1600" dirty="0">
                <a:solidFill>
                  <a:srgbClr val="4F4F59"/>
                </a:solidFill>
                <a:ea typeface="Calibri (MS)"/>
                <a:cs typeface="Calibri (MS)"/>
                <a:sym typeface="Calibri (MS)"/>
              </a:rPr>
            </a:br>
            <a:r>
              <a:rPr lang="ro-RO" sz="1600" dirty="0">
                <a:solidFill>
                  <a:srgbClr val="4F4F59"/>
                </a:solidFill>
                <a:ea typeface="Calibri (MS)"/>
                <a:cs typeface="Calibri (MS)"/>
                <a:sym typeface="Calibri (MS)"/>
              </a:rPr>
              <a:t>în centrul atenției </a:t>
            </a:r>
          </a:p>
        </p:txBody>
      </p:sp>
      <p:sp>
        <p:nvSpPr>
          <p:cNvPr id="45" name="TextBox 45"/>
          <p:cNvSpPr txBox="1"/>
          <p:nvPr/>
        </p:nvSpPr>
        <p:spPr>
          <a:xfrm>
            <a:off x="9937763" y="5465763"/>
            <a:ext cx="976429" cy="312073"/>
          </a:xfrm>
          <a:prstGeom prst="rect">
            <a:avLst/>
          </a:prstGeom>
        </p:spPr>
        <p:txBody>
          <a:bodyPr lIns="0" tIns="0" rIns="0" bIns="0" rtlCol="0" anchor="t">
            <a:spAutoFit/>
          </a:bodyPr>
          <a:lstStyle/>
          <a:p>
            <a:pPr algn="r">
              <a:lnSpc>
                <a:spcPts val="2427"/>
              </a:lnSpc>
            </a:pPr>
            <a:r>
              <a:rPr lang="ro-RO" sz="2400" b="1" u="sng">
                <a:solidFill>
                  <a:srgbClr val="2C4390"/>
                </a:solidFill>
                <a:ea typeface="Open Sans Bold"/>
                <a:cs typeface="Open Sans Bold"/>
                <a:sym typeface="Open Sans Bold"/>
                <a:hlinkClick r:id="rId6" tooltip="https://www.eesc.europa.eu/ceslink/en"/>
              </a:rPr>
              <a:t>CESlink</a:t>
            </a:r>
            <a:r>
              <a:rPr lang="ro-RO" sz="2400" u="sng">
                <a:solidFill>
                  <a:srgbClr val="2C4390"/>
                </a:solidFill>
                <a:ea typeface="Open Sans Bold"/>
                <a:cs typeface="Open Sans Bold"/>
                <a:sym typeface="Open Sans Bold"/>
                <a:hlinkClick r:id="rId6" tooltip="https://www.eesc.europa.eu/ceslink/en"/>
              </a:rPr>
              <a:t> </a:t>
            </a:r>
          </a:p>
        </p:txBody>
      </p:sp>
      <p:sp>
        <p:nvSpPr>
          <p:cNvPr id="50" name="TextBox 50"/>
          <p:cNvSpPr txBox="1"/>
          <p:nvPr/>
        </p:nvSpPr>
        <p:spPr>
          <a:xfrm>
            <a:off x="275289" y="5465763"/>
            <a:ext cx="3557802" cy="571760"/>
          </a:xfrm>
          <a:prstGeom prst="rect">
            <a:avLst/>
          </a:prstGeom>
        </p:spPr>
        <p:txBody>
          <a:bodyPr wrap="square" lIns="0" tIns="0" rIns="0" bIns="0" rtlCol="0" anchor="t">
            <a:spAutoFit/>
          </a:bodyPr>
          <a:lstStyle/>
          <a:p>
            <a:pPr>
              <a:lnSpc>
                <a:spcPts val="2427"/>
              </a:lnSpc>
            </a:pPr>
            <a:r>
              <a:rPr lang="ro-RO" sz="2400" b="1" u="sng">
                <a:solidFill>
                  <a:srgbClr val="2C4390"/>
                </a:solidFill>
                <a:ea typeface="Open Sans Bold"/>
                <a:cs typeface="Open Sans Bold"/>
                <a:sym typeface="Open Sans Bold"/>
                <a:hlinkClick r:id="rId7" tooltip="https://www.eesc.europa.eu/ro/news-media/videos/lifecycle-opinion"/>
              </a:rPr>
              <a:t>Ciclul de viață al unui aviz</a:t>
            </a:r>
          </a:p>
          <a:p>
            <a:pPr>
              <a:lnSpc>
                <a:spcPts val="1867"/>
              </a:lnSpc>
            </a:pPr>
            <a:endParaRPr lang="en-US" sz="2400" u="sng" dirty="0">
              <a:solidFill>
                <a:srgbClr val="2C4390"/>
              </a:solidFill>
              <a:ea typeface="Open Sans Bold"/>
              <a:cs typeface="Open Sans Bold"/>
              <a:sym typeface="Open Sans Bold"/>
              <a:hlinkClick r:id="rId7" tooltip="https://www.eesc.europa.eu/en/news-media/videos/lifecycle-opinion"/>
            </a:endParaRPr>
          </a:p>
        </p:txBody>
      </p:sp>
      <p:sp>
        <p:nvSpPr>
          <p:cNvPr id="51" name="TextBox 51"/>
          <p:cNvSpPr txBox="1"/>
          <p:nvPr/>
        </p:nvSpPr>
        <p:spPr>
          <a:xfrm>
            <a:off x="751021" y="5871290"/>
            <a:ext cx="2331971" cy="487313"/>
          </a:xfrm>
          <a:prstGeom prst="rect">
            <a:avLst/>
          </a:prstGeom>
        </p:spPr>
        <p:txBody>
          <a:bodyPr lIns="0" tIns="0" rIns="0" bIns="0" rtlCol="0" anchor="t">
            <a:spAutoFit/>
          </a:bodyPr>
          <a:lstStyle/>
          <a:p>
            <a:pPr algn="ctr">
              <a:lnSpc>
                <a:spcPts val="1867"/>
              </a:lnSpc>
            </a:pPr>
            <a:r>
              <a:rPr lang="ro-RO" sz="1600" dirty="0">
                <a:solidFill>
                  <a:srgbClr val="4F4F59"/>
                </a:solidFill>
                <a:ea typeface="Calibri (MS)"/>
                <a:cs typeface="Calibri (MS)"/>
                <a:sym typeface="Calibri (MS)"/>
              </a:rPr>
              <a:t>Cum sunt elaborate </a:t>
            </a:r>
            <a:br>
              <a:rPr lang="ro-RO" sz="1600" dirty="0">
                <a:solidFill>
                  <a:srgbClr val="4F4F59"/>
                </a:solidFill>
                <a:ea typeface="Calibri (MS)"/>
                <a:cs typeface="Calibri (MS)"/>
                <a:sym typeface="Calibri (MS)"/>
              </a:rPr>
            </a:br>
            <a:r>
              <a:rPr lang="ro-RO" sz="1600" dirty="0">
                <a:solidFill>
                  <a:srgbClr val="4F4F59"/>
                </a:solidFill>
                <a:ea typeface="Calibri (MS)"/>
                <a:cs typeface="Calibri (MS)"/>
                <a:sym typeface="Calibri (MS)"/>
              </a:rPr>
              <a:t>avizele CESE (video) </a:t>
            </a:r>
          </a:p>
        </p:txBody>
      </p:sp>
      <p:sp>
        <p:nvSpPr>
          <p:cNvPr id="52" name="TextBox 52"/>
          <p:cNvSpPr txBox="1"/>
          <p:nvPr/>
        </p:nvSpPr>
        <p:spPr>
          <a:xfrm>
            <a:off x="8940800" y="5819328"/>
            <a:ext cx="2878137" cy="487313"/>
          </a:xfrm>
          <a:prstGeom prst="rect">
            <a:avLst/>
          </a:prstGeom>
        </p:spPr>
        <p:txBody>
          <a:bodyPr wrap="square" lIns="0" tIns="0" rIns="0" bIns="0" rtlCol="0" anchor="t">
            <a:spAutoFit/>
          </a:bodyPr>
          <a:lstStyle/>
          <a:p>
            <a:pPr algn="ctr">
              <a:lnSpc>
                <a:spcPts val="1867"/>
              </a:lnSpc>
            </a:pPr>
            <a:r>
              <a:rPr lang="ro-RO" sz="1600">
                <a:solidFill>
                  <a:srgbClr val="4F4F59"/>
                </a:solidFill>
                <a:ea typeface="Calibri (MS)"/>
                <a:cs typeface="Calibri (MS)"/>
                <a:sym typeface="Calibri (MS)"/>
              </a:rPr>
              <a:t>Comunitatea online a consiliilor economice și sociale naționale</a:t>
            </a:r>
          </a:p>
        </p:txBody>
      </p:sp>
      <p:sp>
        <p:nvSpPr>
          <p:cNvPr id="53" name="TextBox 53"/>
          <p:cNvSpPr txBox="1"/>
          <p:nvPr/>
        </p:nvSpPr>
        <p:spPr>
          <a:xfrm>
            <a:off x="1138621" y="3776380"/>
            <a:ext cx="1881883" cy="571760"/>
          </a:xfrm>
          <a:prstGeom prst="rect">
            <a:avLst/>
          </a:prstGeom>
        </p:spPr>
        <p:txBody>
          <a:bodyPr wrap="square" lIns="0" tIns="0" rIns="0" bIns="0" rtlCol="0" anchor="t">
            <a:spAutoFit/>
          </a:bodyPr>
          <a:lstStyle/>
          <a:p>
            <a:pPr>
              <a:lnSpc>
                <a:spcPts val="2427"/>
              </a:lnSpc>
            </a:pPr>
            <a:r>
              <a:rPr lang="ro-RO" sz="2400" b="1" u="sng">
                <a:solidFill>
                  <a:srgbClr val="2C4390"/>
                </a:solidFill>
                <a:ea typeface="Open Sans Bold"/>
                <a:cs typeface="Open Sans Bold"/>
                <a:sym typeface="Open Sans Bold"/>
                <a:hlinkClick r:id="rId8" tooltip="https://www.eesc.europa.eu/ro/work-with-us/traineeships"/>
              </a:rPr>
              <a:t> Lucrați cu noi!</a:t>
            </a:r>
          </a:p>
          <a:p>
            <a:pPr>
              <a:lnSpc>
                <a:spcPts val="1867"/>
              </a:lnSpc>
            </a:pPr>
            <a:endParaRPr lang="en-US" sz="2400" b="1" u="sng" dirty="0">
              <a:solidFill>
                <a:srgbClr val="2C4390"/>
              </a:solidFill>
              <a:ea typeface="Open Sans Bold"/>
              <a:cs typeface="Open Sans Bold"/>
              <a:sym typeface="Open Sans Bold"/>
              <a:hlinkClick r:id="rId8" tooltip="https://www.eesc.europa.eu/en/work-with-us/traineeships"/>
            </a:endParaRPr>
          </a:p>
        </p:txBody>
      </p:sp>
      <p:sp>
        <p:nvSpPr>
          <p:cNvPr id="54" name="TextBox 54"/>
          <p:cNvSpPr txBox="1"/>
          <p:nvPr/>
        </p:nvSpPr>
        <p:spPr>
          <a:xfrm>
            <a:off x="9313975" y="2261137"/>
            <a:ext cx="2224007" cy="571760"/>
          </a:xfrm>
          <a:prstGeom prst="rect">
            <a:avLst/>
          </a:prstGeom>
        </p:spPr>
        <p:txBody>
          <a:bodyPr wrap="square" lIns="0" tIns="0" rIns="0" bIns="0" rtlCol="0" anchor="t">
            <a:spAutoFit/>
          </a:bodyPr>
          <a:lstStyle/>
          <a:p>
            <a:pPr algn="r">
              <a:lnSpc>
                <a:spcPts val="2427"/>
              </a:lnSpc>
            </a:pPr>
            <a:r>
              <a:rPr lang="ro-RO" sz="2400" b="1" u="sng">
                <a:solidFill>
                  <a:srgbClr val="2C4390"/>
                </a:solidFill>
                <a:ea typeface="Open Sans Bold"/>
                <a:cs typeface="Open Sans Bold"/>
                <a:sym typeface="Open Sans Bold"/>
                <a:hlinkClick r:id="rId9" tooltip="https://www.eesc.europa.eu/ro/agenda/plenary-sessions"/>
              </a:rPr>
              <a:t>Sesiuni plenare </a:t>
            </a:r>
          </a:p>
          <a:p>
            <a:pPr algn="r">
              <a:lnSpc>
                <a:spcPts val="1867"/>
              </a:lnSpc>
            </a:pPr>
            <a:endParaRPr lang="en-US" sz="2400" u="sng" dirty="0">
              <a:solidFill>
                <a:srgbClr val="2C4390"/>
              </a:solidFill>
              <a:ea typeface="Open Sans Bold"/>
              <a:cs typeface="Open Sans Bold"/>
              <a:sym typeface="Open Sans Bold"/>
              <a:hlinkClick r:id="rId9" tooltip="https://www.eesc.europa.eu/en/agenda/plenary-sessions"/>
            </a:endParaRPr>
          </a:p>
        </p:txBody>
      </p:sp>
      <p:sp>
        <p:nvSpPr>
          <p:cNvPr id="55" name="TextBox 55"/>
          <p:cNvSpPr txBox="1"/>
          <p:nvPr/>
        </p:nvSpPr>
        <p:spPr>
          <a:xfrm>
            <a:off x="694379" y="4166546"/>
            <a:ext cx="2789865" cy="730969"/>
          </a:xfrm>
          <a:prstGeom prst="rect">
            <a:avLst/>
          </a:prstGeom>
        </p:spPr>
        <p:txBody>
          <a:bodyPr wrap="square" lIns="0" tIns="0" rIns="0" bIns="0" rtlCol="0" anchor="t">
            <a:spAutoFit/>
          </a:bodyPr>
          <a:lstStyle/>
          <a:p>
            <a:pPr algn="ctr">
              <a:lnSpc>
                <a:spcPts val="1867"/>
              </a:lnSpc>
            </a:pPr>
            <a:r>
              <a:rPr lang="ro-RO" sz="1600" dirty="0">
                <a:solidFill>
                  <a:srgbClr val="4F4F59"/>
                </a:solidFill>
                <a:ea typeface="Calibri (MS)"/>
                <a:cs typeface="Calibri (MS)"/>
                <a:sym typeface="Calibri (MS)"/>
              </a:rPr>
              <a:t>De două ori pe an, CESE oferă </a:t>
            </a:r>
            <a:r>
              <a:rPr lang="ro-RO" sz="1600" b="1" dirty="0">
                <a:solidFill>
                  <a:srgbClr val="4F4F59"/>
                </a:solidFill>
                <a:ea typeface="Calibri (MS)"/>
                <a:cs typeface="Calibri (MS)"/>
                <a:sym typeface="Calibri (MS)"/>
              </a:rPr>
              <a:t>stagii</a:t>
            </a:r>
            <a:r>
              <a:rPr lang="ro-RO" sz="1600" dirty="0">
                <a:solidFill>
                  <a:srgbClr val="4F4F59"/>
                </a:solidFill>
                <a:ea typeface="Calibri (MS)"/>
                <a:cs typeface="Calibri (MS)"/>
                <a:sym typeface="Calibri (MS)"/>
              </a:rPr>
              <a:t> remunerate cu o durată </a:t>
            </a:r>
            <a:br>
              <a:rPr lang="ro-RO" sz="1600" dirty="0">
                <a:solidFill>
                  <a:srgbClr val="4F4F59"/>
                </a:solidFill>
                <a:ea typeface="Calibri (MS)"/>
                <a:cs typeface="Calibri (MS)"/>
                <a:sym typeface="Calibri (MS)"/>
              </a:rPr>
            </a:br>
            <a:r>
              <a:rPr lang="ro-RO" sz="1600" dirty="0">
                <a:solidFill>
                  <a:srgbClr val="4F4F59"/>
                </a:solidFill>
                <a:ea typeface="Calibri (MS)"/>
                <a:cs typeface="Calibri (MS)"/>
                <a:sym typeface="Calibri (MS)"/>
              </a:rPr>
              <a:t>de 5 luni în diverse domenii </a:t>
            </a:r>
          </a:p>
        </p:txBody>
      </p:sp>
      <p:sp>
        <p:nvSpPr>
          <p:cNvPr id="56" name="TextBox 56"/>
          <p:cNvSpPr txBox="1"/>
          <p:nvPr/>
        </p:nvSpPr>
        <p:spPr>
          <a:xfrm>
            <a:off x="9353284" y="2556117"/>
            <a:ext cx="2463927" cy="487313"/>
          </a:xfrm>
          <a:prstGeom prst="rect">
            <a:avLst/>
          </a:prstGeom>
        </p:spPr>
        <p:txBody>
          <a:bodyPr wrap="square" lIns="0" tIns="0" rIns="0" bIns="0" rtlCol="0" anchor="t">
            <a:spAutoFit/>
          </a:bodyPr>
          <a:lstStyle/>
          <a:p>
            <a:pPr algn="ctr">
              <a:lnSpc>
                <a:spcPts val="1867"/>
              </a:lnSpc>
            </a:pPr>
            <a:r>
              <a:rPr lang="ro-RO" sz="1600" dirty="0">
                <a:solidFill>
                  <a:srgbClr val="4F4F59"/>
                </a:solidFill>
                <a:ea typeface="Calibri (MS)"/>
                <a:cs typeface="Calibri (MS)"/>
                <a:sym typeface="Calibri (MS)"/>
              </a:rPr>
              <a:t>Cum puteți urmări </a:t>
            </a:r>
            <a:br>
              <a:rPr lang="ro-RO" sz="1600" dirty="0">
                <a:solidFill>
                  <a:srgbClr val="4F4F59"/>
                </a:solidFill>
                <a:ea typeface="Calibri (MS)"/>
                <a:cs typeface="Calibri (MS)"/>
                <a:sym typeface="Calibri (MS)"/>
              </a:rPr>
            </a:br>
            <a:r>
              <a:rPr lang="ro-RO" sz="1600" dirty="0">
                <a:solidFill>
                  <a:srgbClr val="4F4F59"/>
                </a:solidFill>
                <a:ea typeface="Calibri (MS)"/>
                <a:cs typeface="Calibri (MS)"/>
                <a:sym typeface="Calibri (MS)"/>
              </a:rPr>
              <a:t>o sesiune plenară a CESE</a:t>
            </a:r>
          </a:p>
        </p:txBody>
      </p:sp>
      <p:pic>
        <p:nvPicPr>
          <p:cNvPr id="30" name="Picture 29">
            <a:extLst>
              <a:ext uri="{FF2B5EF4-FFF2-40B4-BE49-F238E27FC236}">
                <a16:creationId xmlns:a16="http://schemas.microsoft.com/office/drawing/2014/main" id="{B9DB77D4-F636-4950-B001-B7D4B389907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78652" y="3088037"/>
            <a:ext cx="2463927" cy="158758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4" name="Picture 33">
            <a:extLst>
              <a:ext uri="{FF2B5EF4-FFF2-40B4-BE49-F238E27FC236}">
                <a16:creationId xmlns:a16="http://schemas.microsoft.com/office/drawing/2014/main" id="{FADF0ED3-9B75-4834-8DA0-CC201E84EE7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13347" y="5884374"/>
            <a:ext cx="893810" cy="60088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5383BB-6686-455B-B375-6D163080F7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21866" y="5604"/>
            <a:ext cx="4508492" cy="3722969"/>
          </a:xfrm>
          <a:prstGeom prst="rect">
            <a:avLst/>
          </a:prstGeom>
        </p:spPr>
      </p:pic>
      <p:sp>
        <p:nvSpPr>
          <p:cNvPr id="9" name="Rectangle 8">
            <a:extLst>
              <a:ext uri="{FF2B5EF4-FFF2-40B4-BE49-F238E27FC236}">
                <a16:creationId xmlns:a16="http://schemas.microsoft.com/office/drawing/2014/main" id="{DF513D80-3C65-B4A7-65C7-5E1869E78EF0}"/>
              </a:ext>
            </a:extLst>
          </p:cNvPr>
          <p:cNvSpPr/>
          <p:nvPr/>
        </p:nvSpPr>
        <p:spPr>
          <a:xfrm>
            <a:off x="-20947" y="0"/>
            <a:ext cx="5880572" cy="1129004"/>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7" name="Rectangle 6">
            <a:extLst>
              <a:ext uri="{FF2B5EF4-FFF2-40B4-BE49-F238E27FC236}">
                <a16:creationId xmlns:a16="http://schemas.microsoft.com/office/drawing/2014/main" id="{E83E1852-A23D-79E9-E18D-95013C6152E8}"/>
              </a:ext>
            </a:extLst>
          </p:cNvPr>
          <p:cNvSpPr/>
          <p:nvPr/>
        </p:nvSpPr>
        <p:spPr>
          <a:xfrm>
            <a:off x="6168427" y="3632516"/>
            <a:ext cx="6015371" cy="90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5" name="TextBox 14">
            <a:extLst>
              <a:ext uri="{FF2B5EF4-FFF2-40B4-BE49-F238E27FC236}">
                <a16:creationId xmlns:a16="http://schemas.microsoft.com/office/drawing/2014/main" id="{1FA108E3-BD6F-47E9-ADEA-D7E9A121BE86}"/>
              </a:ext>
            </a:extLst>
          </p:cNvPr>
          <p:cNvSpPr txBox="1"/>
          <p:nvPr/>
        </p:nvSpPr>
        <p:spPr>
          <a:xfrm>
            <a:off x="6208802" y="4532516"/>
            <a:ext cx="5709309" cy="2246769"/>
          </a:xfrm>
          <a:prstGeom prst="rect">
            <a:avLst/>
          </a:prstGeom>
          <a:noFill/>
        </p:spPr>
        <p:txBody>
          <a:bodyPr wrap="square" rtlCol="0">
            <a:spAutoFit/>
          </a:bodyPr>
          <a:lstStyle/>
          <a:p>
            <a:pPr algn="just"/>
            <a:r>
              <a:rPr lang="ro-RO" sz="2000" dirty="0"/>
              <a:t>Mandatul 2025-2030 al CESE înregistrează </a:t>
            </a:r>
            <a:r>
              <a:rPr lang="ro-RO" sz="2000" b="1" dirty="0">
                <a:solidFill>
                  <a:srgbClr val="0CAFAD"/>
                </a:solidFill>
              </a:rPr>
              <a:t>cel mai mare număr de membre</a:t>
            </a:r>
            <a:r>
              <a:rPr lang="ro-RO" sz="2000" dirty="0"/>
              <a:t> din 2010 încoace, an în care au fost introduse statisticile privind componența sa. </a:t>
            </a:r>
          </a:p>
          <a:p>
            <a:pPr algn="just"/>
            <a:endParaRPr lang="en-US" sz="2000" dirty="0"/>
          </a:p>
          <a:p>
            <a:pPr algn="just"/>
            <a:r>
              <a:rPr lang="ro-RO" sz="2000" dirty="0"/>
              <a:t>Procentul femeilor este mai mare ca niciodată în cadrul Comitetului: </a:t>
            </a:r>
            <a:r>
              <a:rPr lang="ro-RO" sz="2000" b="1" dirty="0">
                <a:solidFill>
                  <a:srgbClr val="0CAFAD"/>
                </a:solidFill>
              </a:rPr>
              <a:t>39 %</a:t>
            </a:r>
            <a:r>
              <a:rPr lang="ro-RO" sz="2000" dirty="0"/>
              <a:t>, în comparație cu 33 % în 2020 și 28 % în 2015 – tendință ascendentă!</a:t>
            </a:r>
          </a:p>
        </p:txBody>
      </p:sp>
      <p:sp>
        <p:nvSpPr>
          <p:cNvPr id="16" name="TextBox 15">
            <a:extLst>
              <a:ext uri="{FF2B5EF4-FFF2-40B4-BE49-F238E27FC236}">
                <a16:creationId xmlns:a16="http://schemas.microsoft.com/office/drawing/2014/main" id="{A8D34B5C-8782-4984-AA1F-50E3A83B4451}"/>
              </a:ext>
            </a:extLst>
          </p:cNvPr>
          <p:cNvSpPr txBox="1"/>
          <p:nvPr/>
        </p:nvSpPr>
        <p:spPr>
          <a:xfrm>
            <a:off x="253963" y="1129004"/>
            <a:ext cx="5316413" cy="2739211"/>
          </a:xfrm>
          <a:prstGeom prst="rect">
            <a:avLst/>
          </a:prstGeom>
          <a:noFill/>
        </p:spPr>
        <p:txBody>
          <a:bodyPr wrap="square" rtlCol="0">
            <a:spAutoFit/>
          </a:bodyPr>
          <a:lstStyle/>
          <a:p>
            <a:pPr algn="just"/>
            <a:r>
              <a:rPr lang="ro-RO" sz="2000" dirty="0"/>
              <a:t>Ca și în cazul altor instituții europene, </a:t>
            </a:r>
            <a:r>
              <a:rPr lang="ro-RO" sz="2000" b="1" dirty="0">
                <a:solidFill>
                  <a:srgbClr val="0CAFAD"/>
                </a:solidFill>
              </a:rPr>
              <a:t>reprezentarea geografică</a:t>
            </a:r>
            <a:r>
              <a:rPr lang="ro-RO" sz="2000" dirty="0"/>
              <a:t> a Comitetului </a:t>
            </a:r>
            <a:r>
              <a:rPr lang="ro-RO" sz="2000" b="1" dirty="0">
                <a:solidFill>
                  <a:srgbClr val="0CAFAD"/>
                </a:solidFill>
              </a:rPr>
              <a:t>este proporțională</a:t>
            </a:r>
            <a:r>
              <a:rPr lang="ro-RO" sz="2000" dirty="0"/>
              <a:t>, ceea ce înseamnă că țărilor mai populate li se alocă un număr mai mare de membri pentru a le reprezenta. </a:t>
            </a:r>
          </a:p>
          <a:p>
            <a:pPr algn="just"/>
            <a:endParaRPr lang="en-US" sz="1000" dirty="0"/>
          </a:p>
          <a:p>
            <a:pPr algn="just"/>
            <a:r>
              <a:rPr lang="ro-RO" sz="2000" dirty="0"/>
              <a:t>Prin urmare, </a:t>
            </a:r>
            <a:r>
              <a:rPr lang="ro-RO" sz="2000" b="1" dirty="0">
                <a:solidFill>
                  <a:srgbClr val="0CAFAD"/>
                </a:solidFill>
              </a:rPr>
              <a:t>Franța, Germania și Italia</a:t>
            </a:r>
            <a:r>
              <a:rPr lang="ro-RO" sz="2000" dirty="0"/>
              <a:t> au cel mai mare număr de membri (</a:t>
            </a:r>
            <a:r>
              <a:rPr lang="ro-RO" sz="2000" b="1" dirty="0">
                <a:solidFill>
                  <a:srgbClr val="0CAFAD"/>
                </a:solidFill>
              </a:rPr>
              <a:t>24</a:t>
            </a:r>
            <a:r>
              <a:rPr lang="ro-RO" sz="2000" dirty="0"/>
              <a:t>), în timp ce </a:t>
            </a:r>
            <a:r>
              <a:rPr lang="ro-RO" sz="2000" b="1" dirty="0">
                <a:solidFill>
                  <a:srgbClr val="0CAFAD"/>
                </a:solidFill>
              </a:rPr>
              <a:t>Malta</a:t>
            </a:r>
            <a:r>
              <a:rPr lang="ro-RO" sz="2000" dirty="0"/>
              <a:t> are cel mai mic număr de membri (</a:t>
            </a:r>
            <a:r>
              <a:rPr lang="ro-RO" sz="2000" b="1" dirty="0">
                <a:solidFill>
                  <a:srgbClr val="0CAFAD"/>
                </a:solidFill>
              </a:rPr>
              <a:t>5</a:t>
            </a:r>
            <a:r>
              <a:rPr lang="ro-RO" sz="2000" dirty="0"/>
              <a:t>).</a:t>
            </a:r>
          </a:p>
        </p:txBody>
      </p:sp>
      <p:sp>
        <p:nvSpPr>
          <p:cNvPr id="4" name="TextBox 3">
            <a:extLst>
              <a:ext uri="{FF2B5EF4-FFF2-40B4-BE49-F238E27FC236}">
                <a16:creationId xmlns:a16="http://schemas.microsoft.com/office/drawing/2014/main" id="{C66DC7FC-5C00-FEA8-D715-15429E3B238C}"/>
              </a:ext>
            </a:extLst>
          </p:cNvPr>
          <p:cNvSpPr txBox="1"/>
          <p:nvPr/>
        </p:nvSpPr>
        <p:spPr>
          <a:xfrm>
            <a:off x="6128831" y="3728573"/>
            <a:ext cx="6094562" cy="707886"/>
          </a:xfrm>
          <a:prstGeom prst="rect">
            <a:avLst/>
          </a:prstGeom>
          <a:noFill/>
        </p:spPr>
        <p:txBody>
          <a:bodyPr wrap="square">
            <a:spAutoFit/>
          </a:bodyPr>
          <a:lstStyle/>
          <a:p>
            <a:pPr algn="ctr"/>
            <a:r>
              <a:rPr lang="ro-RO" sz="4000" b="1">
                <a:solidFill>
                  <a:schemeClr val="bg1"/>
                </a:solidFill>
              </a:rPr>
              <a:t>ECHILIBRUL DE GEN</a:t>
            </a:r>
          </a:p>
        </p:txBody>
      </p:sp>
      <p:sp>
        <p:nvSpPr>
          <p:cNvPr id="8" name="Titre 1">
            <a:extLst>
              <a:ext uri="{FF2B5EF4-FFF2-40B4-BE49-F238E27FC236}">
                <a16:creationId xmlns:a16="http://schemas.microsoft.com/office/drawing/2014/main" id="{7DE53FAA-8332-42FD-9481-F3BEAB0A568E}"/>
              </a:ext>
            </a:extLst>
          </p:cNvPr>
          <p:cNvSpPr txBox="1">
            <a:spLocks/>
          </p:cNvSpPr>
          <p:nvPr/>
        </p:nvSpPr>
        <p:spPr>
          <a:xfrm>
            <a:off x="-5365" y="242596"/>
            <a:ext cx="5880573" cy="5691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o-RO" sz="4000" b="1" dirty="0">
                <a:solidFill>
                  <a:schemeClr val="bg1"/>
                </a:solidFill>
                <a:latin typeface="+mn-lt"/>
              </a:rPr>
              <a:t>NUMĂRUL DE MEMBRI </a:t>
            </a:r>
            <a:br>
              <a:rPr lang="ro-RO" sz="4000" b="1" dirty="0">
                <a:solidFill>
                  <a:schemeClr val="bg1"/>
                </a:solidFill>
                <a:latin typeface="+mn-lt"/>
              </a:rPr>
            </a:br>
            <a:r>
              <a:rPr lang="ro-RO" sz="4000" b="1" dirty="0">
                <a:solidFill>
                  <a:schemeClr val="bg1"/>
                </a:solidFill>
                <a:latin typeface="+mn-lt"/>
              </a:rPr>
              <a:t>DIN FIECARE ȚARĂ</a:t>
            </a:r>
          </a:p>
        </p:txBody>
      </p:sp>
      <p:graphicFrame>
        <p:nvGraphicFramePr>
          <p:cNvPr id="3" name="Chart 2">
            <a:extLst>
              <a:ext uri="{FF2B5EF4-FFF2-40B4-BE49-F238E27FC236}">
                <a16:creationId xmlns:a16="http://schemas.microsoft.com/office/drawing/2014/main" id="{705FD67F-DB83-2792-D1D2-68488D8E5BC4}"/>
              </a:ext>
            </a:extLst>
          </p:cNvPr>
          <p:cNvGraphicFramePr>
            <a:graphicFrameLocks/>
          </p:cNvGraphicFramePr>
          <p:nvPr/>
        </p:nvGraphicFramePr>
        <p:xfrm>
          <a:off x="253963" y="3793454"/>
          <a:ext cx="5387186" cy="314074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01B7F6D1-32CE-DB30-1B66-8E6822283C13}"/>
              </a:ext>
            </a:extLst>
          </p:cNvPr>
          <p:cNvSpPr/>
          <p:nvPr/>
        </p:nvSpPr>
        <p:spPr>
          <a:xfrm>
            <a:off x="6208802" y="-6211"/>
            <a:ext cx="2679900" cy="492594"/>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LID4096">
              <a:ln>
                <a:solidFill>
                  <a:schemeClr val="bg1"/>
                </a:solidFill>
              </a:ln>
              <a:solidFill>
                <a:schemeClr val="bg1"/>
              </a:solidFill>
            </a:endParaRPr>
          </a:p>
        </p:txBody>
      </p:sp>
      <p:sp>
        <p:nvSpPr>
          <p:cNvPr id="11" name="Rectangle 10">
            <a:extLst>
              <a:ext uri="{FF2B5EF4-FFF2-40B4-BE49-F238E27FC236}">
                <a16:creationId xmlns:a16="http://schemas.microsoft.com/office/drawing/2014/main" id="{EB4D2FE3-9323-4744-A3B5-5219F04F799D}"/>
              </a:ext>
            </a:extLst>
          </p:cNvPr>
          <p:cNvSpPr/>
          <p:nvPr/>
        </p:nvSpPr>
        <p:spPr>
          <a:xfrm>
            <a:off x="10347254" y="0"/>
            <a:ext cx="1836543" cy="492594"/>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LID4096">
              <a:ln>
                <a:solidFill>
                  <a:schemeClr val="bg1"/>
                </a:solidFill>
              </a:ln>
              <a:solidFill>
                <a:schemeClr val="bg1"/>
              </a:solidFill>
            </a:endParaRPr>
          </a:p>
        </p:txBody>
      </p:sp>
    </p:spTree>
    <p:extLst>
      <p:ext uri="{BB962C8B-B14F-4D97-AF65-F5344CB8AC3E}">
        <p14:creationId xmlns:p14="http://schemas.microsoft.com/office/powerpoint/2010/main" val="145611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15E5A3-585B-510D-3522-C0FBC5079AEE}"/>
              </a:ext>
            </a:extLst>
          </p:cNvPr>
          <p:cNvSpPr/>
          <p:nvPr/>
        </p:nvSpPr>
        <p:spPr>
          <a:xfrm>
            <a:off x="0" y="-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9" name="TextBox 8">
            <a:extLst>
              <a:ext uri="{FF2B5EF4-FFF2-40B4-BE49-F238E27FC236}">
                <a16:creationId xmlns:a16="http://schemas.microsoft.com/office/drawing/2014/main" id="{C981183F-F99B-1229-2A0B-31D44FCF0CE1}"/>
              </a:ext>
            </a:extLst>
          </p:cNvPr>
          <p:cNvSpPr txBox="1"/>
          <p:nvPr/>
        </p:nvSpPr>
        <p:spPr>
          <a:xfrm>
            <a:off x="338767" y="2018438"/>
            <a:ext cx="3218311" cy="1231106"/>
          </a:xfrm>
          <a:prstGeom prst="rect">
            <a:avLst/>
          </a:prstGeom>
          <a:noFill/>
        </p:spPr>
        <p:txBody>
          <a:bodyPr wrap="square" rtlCol="0">
            <a:spAutoFit/>
          </a:bodyPr>
          <a:lstStyle/>
          <a:p>
            <a:pPr algn="ctr"/>
            <a:r>
              <a:rPr lang="ro-RO" b="1">
                <a:solidFill>
                  <a:srgbClr val="1F5FA0"/>
                </a:solidFill>
              </a:rPr>
              <a:t>Explorați</a:t>
            </a:r>
          </a:p>
          <a:p>
            <a:pPr algn="just"/>
            <a:r>
              <a:rPr lang="ro-RO" sz="1400"/>
              <a:t>Vă gândiți să lucrați în instituțiile UE sau în altă țară din UE? </a:t>
            </a:r>
          </a:p>
          <a:p>
            <a:pPr algn="just"/>
            <a:r>
              <a:rPr lang="ro-RO" sz="1400"/>
              <a:t>În fiecare an, UE oferă stagii remunerate </a:t>
            </a:r>
            <a:r>
              <a:rPr lang="ro-RO" sz="1400" b="1">
                <a:solidFill>
                  <a:srgbClr val="0CAFAD"/>
                </a:solidFill>
              </a:rPr>
              <a:t>tinerilor absolvenți de universitate</a:t>
            </a:r>
            <a:r>
              <a:rPr lang="ro-RO" sz="1400"/>
              <a:t>.</a:t>
            </a:r>
          </a:p>
        </p:txBody>
      </p:sp>
      <p:sp>
        <p:nvSpPr>
          <p:cNvPr id="12" name="TextBox 11">
            <a:extLst>
              <a:ext uri="{FF2B5EF4-FFF2-40B4-BE49-F238E27FC236}">
                <a16:creationId xmlns:a16="http://schemas.microsoft.com/office/drawing/2014/main" id="{BB0BE79C-EBE6-FE72-8BC1-4431D3C8482E}"/>
              </a:ext>
            </a:extLst>
          </p:cNvPr>
          <p:cNvSpPr txBox="1"/>
          <p:nvPr/>
        </p:nvSpPr>
        <p:spPr>
          <a:xfrm>
            <a:off x="364587" y="4079527"/>
            <a:ext cx="3166673" cy="1446550"/>
          </a:xfrm>
          <a:prstGeom prst="rect">
            <a:avLst/>
          </a:prstGeom>
          <a:noFill/>
        </p:spPr>
        <p:txBody>
          <a:bodyPr wrap="square" rtlCol="0">
            <a:spAutoFit/>
          </a:bodyPr>
          <a:lstStyle/>
          <a:p>
            <a:pPr algn="ctr"/>
            <a:r>
              <a:rPr lang="ro-RO" b="1">
                <a:solidFill>
                  <a:srgbClr val="1F5FA0"/>
                </a:solidFill>
              </a:rPr>
              <a:t>Studiați</a:t>
            </a:r>
          </a:p>
          <a:p>
            <a:pPr algn="just"/>
            <a:r>
              <a:rPr lang="ro-RO" sz="1400"/>
              <a:t>Aveți dreptul să studiați în orice universitate din UE în aceleași condiții ca și resortisanții țării respective. </a:t>
            </a:r>
          </a:p>
          <a:p>
            <a:pPr algn="just"/>
            <a:r>
              <a:rPr lang="ro-RO" sz="1400"/>
              <a:t>Programul </a:t>
            </a:r>
            <a:r>
              <a:rPr lang="ro-RO" sz="1400" b="1">
                <a:solidFill>
                  <a:srgbClr val="0CAFAD"/>
                </a:solidFill>
              </a:rPr>
              <a:t>ERASMUS</a:t>
            </a:r>
            <a:r>
              <a:rPr lang="ro-RO" sz="1400"/>
              <a:t> vă permite să efectuați o parte din studiile universitare în străinătate.</a:t>
            </a:r>
          </a:p>
        </p:txBody>
      </p:sp>
      <p:sp>
        <p:nvSpPr>
          <p:cNvPr id="14" name="TextBox 13">
            <a:extLst>
              <a:ext uri="{FF2B5EF4-FFF2-40B4-BE49-F238E27FC236}">
                <a16:creationId xmlns:a16="http://schemas.microsoft.com/office/drawing/2014/main" id="{A22A51BA-531F-9817-AA60-BB6699C9543B}"/>
              </a:ext>
            </a:extLst>
          </p:cNvPr>
          <p:cNvSpPr txBox="1"/>
          <p:nvPr/>
        </p:nvSpPr>
        <p:spPr>
          <a:xfrm>
            <a:off x="4369167" y="1274468"/>
            <a:ext cx="3282216" cy="1661993"/>
          </a:xfrm>
          <a:prstGeom prst="rect">
            <a:avLst/>
          </a:prstGeom>
          <a:noFill/>
        </p:spPr>
        <p:txBody>
          <a:bodyPr wrap="square" rtlCol="0">
            <a:spAutoFit/>
          </a:bodyPr>
          <a:lstStyle/>
          <a:p>
            <a:pPr algn="ctr"/>
            <a:r>
              <a:rPr lang="ro-RO" b="1">
                <a:solidFill>
                  <a:srgbClr val="1F5FA0"/>
                </a:solidFill>
              </a:rPr>
              <a:t>Exprimați-vă!</a:t>
            </a:r>
          </a:p>
          <a:p>
            <a:pPr algn="just"/>
            <a:r>
              <a:rPr lang="ro-RO" sz="1400"/>
              <a:t>Puteți participa la manifestări dedicate tinerilor precum dialogul UE cu tinerii, Evenimentul tineretului european (EYE) al Parlamentului European și manifestarea </a:t>
            </a:r>
            <a:r>
              <a:rPr lang="ro-RO" sz="1400" b="1" i="1">
                <a:solidFill>
                  <a:srgbClr val="0CAFAD"/>
                </a:solidFill>
              </a:rPr>
              <a:t>Europa ta, părerea ta!</a:t>
            </a:r>
            <a:r>
              <a:rPr lang="ro-RO" sz="1400"/>
              <a:t> aici, la Comitetul Economic și Social European. </a:t>
            </a:r>
          </a:p>
          <a:p>
            <a:pPr algn="just"/>
            <a:r>
              <a:rPr lang="ro-RO" sz="1400"/>
              <a:t>Vă puteți face auziți în aceste forumuri!</a:t>
            </a:r>
          </a:p>
        </p:txBody>
      </p:sp>
      <p:sp>
        <p:nvSpPr>
          <p:cNvPr id="16" name="TextBox 15">
            <a:extLst>
              <a:ext uri="{FF2B5EF4-FFF2-40B4-BE49-F238E27FC236}">
                <a16:creationId xmlns:a16="http://schemas.microsoft.com/office/drawing/2014/main" id="{6476725B-9556-4055-0571-47B841607BE1}"/>
              </a:ext>
            </a:extLst>
          </p:cNvPr>
          <p:cNvSpPr txBox="1"/>
          <p:nvPr/>
        </p:nvSpPr>
        <p:spPr>
          <a:xfrm>
            <a:off x="8785013" y="1823337"/>
            <a:ext cx="3133485" cy="1446550"/>
          </a:xfrm>
          <a:prstGeom prst="rect">
            <a:avLst/>
          </a:prstGeom>
          <a:noFill/>
        </p:spPr>
        <p:txBody>
          <a:bodyPr wrap="square" rtlCol="0">
            <a:spAutoFit/>
          </a:bodyPr>
          <a:lstStyle/>
          <a:p>
            <a:pPr algn="ctr"/>
            <a:r>
              <a:rPr lang="ro-RO" b="1">
                <a:solidFill>
                  <a:srgbClr val="1F5FA0"/>
                </a:solidFill>
              </a:rPr>
              <a:t>Lucrați</a:t>
            </a:r>
          </a:p>
          <a:p>
            <a:pPr algn="just"/>
            <a:r>
              <a:rPr lang="ro-RO" sz="1400"/>
              <a:t>Vă puteți depune candidatura pentru un loc de muncă oriunde în Uniunea Europeană începând cu vârsta de 18 ani. Sistemul</a:t>
            </a:r>
            <a:r>
              <a:rPr lang="ro-RO" sz="1400" b="1">
                <a:solidFill>
                  <a:srgbClr val="0CAFAD"/>
                </a:solidFill>
              </a:rPr>
              <a:t> EURES </a:t>
            </a:r>
            <a:r>
              <a:rPr lang="ro-RO" sz="1400"/>
              <a:t>vă pune în legătură cu angajatori din UE, Norvegia și Islanda. </a:t>
            </a:r>
          </a:p>
        </p:txBody>
      </p:sp>
      <p:sp>
        <p:nvSpPr>
          <p:cNvPr id="18" name="TextBox 17">
            <a:extLst>
              <a:ext uri="{FF2B5EF4-FFF2-40B4-BE49-F238E27FC236}">
                <a16:creationId xmlns:a16="http://schemas.microsoft.com/office/drawing/2014/main" id="{B8DD7D40-02CE-00B9-06AE-4E784A4174E7}"/>
              </a:ext>
            </a:extLst>
          </p:cNvPr>
          <p:cNvSpPr txBox="1"/>
          <p:nvPr/>
        </p:nvSpPr>
        <p:spPr>
          <a:xfrm>
            <a:off x="8785013" y="3975869"/>
            <a:ext cx="3133485" cy="1446550"/>
          </a:xfrm>
          <a:prstGeom prst="rect">
            <a:avLst/>
          </a:prstGeom>
          <a:noFill/>
        </p:spPr>
        <p:txBody>
          <a:bodyPr wrap="square" rtlCol="0">
            <a:spAutoFit/>
          </a:bodyPr>
          <a:lstStyle/>
          <a:p>
            <a:pPr algn="ctr"/>
            <a:r>
              <a:rPr lang="ro-RO" b="1">
                <a:solidFill>
                  <a:srgbClr val="1F5FA0"/>
                </a:solidFill>
              </a:rPr>
              <a:t>Călătoriți</a:t>
            </a:r>
          </a:p>
          <a:p>
            <a:pPr algn="just"/>
            <a:r>
              <a:rPr lang="ro-RO" sz="1400"/>
              <a:t>Spațiul Schengen fără frontiere le permite celor 400 de milioane de cetățeni ai UE să circule liber în toate țările sale. De exemplu, legitimația de tren </a:t>
            </a:r>
            <a:r>
              <a:rPr lang="ro-RO" sz="1400" b="1">
                <a:solidFill>
                  <a:srgbClr val="0CAFAD"/>
                </a:solidFill>
              </a:rPr>
              <a:t>INTERRAIL</a:t>
            </a:r>
            <a:r>
              <a:rPr lang="ro-RO" sz="1400"/>
              <a:t> vă permite să ajungeți la peste 40 000 de destinații din 30 de țări. </a:t>
            </a:r>
          </a:p>
        </p:txBody>
      </p:sp>
      <p:sp>
        <p:nvSpPr>
          <p:cNvPr id="19" name="Title 1">
            <a:extLst>
              <a:ext uri="{FF2B5EF4-FFF2-40B4-BE49-F238E27FC236}">
                <a16:creationId xmlns:a16="http://schemas.microsoft.com/office/drawing/2014/main" id="{1C2D3006-D358-B805-3AAE-05FF3784C3BA}"/>
              </a:ext>
            </a:extLst>
          </p:cNvPr>
          <p:cNvSpPr>
            <a:spLocks noGrp="1"/>
          </p:cNvSpPr>
          <p:nvPr>
            <p:ph type="title"/>
          </p:nvPr>
        </p:nvSpPr>
        <p:spPr>
          <a:xfrm>
            <a:off x="0" y="34932"/>
            <a:ext cx="12192000" cy="971146"/>
          </a:xfrm>
        </p:spPr>
        <p:txBody>
          <a:bodyPr>
            <a:noAutofit/>
          </a:bodyPr>
          <a:lstStyle/>
          <a:p>
            <a:pPr algn="ctr"/>
            <a:r>
              <a:rPr lang="ro-RO" sz="4000" b="1">
                <a:solidFill>
                  <a:schemeClr val="bg1"/>
                </a:solidFill>
                <a:latin typeface="+mn-lt"/>
              </a:rPr>
              <a:t>CE FACE UE PENTRU TINERI?</a:t>
            </a:r>
          </a:p>
        </p:txBody>
      </p:sp>
      <p:pic>
        <p:nvPicPr>
          <p:cNvPr id="1026" name="image_0">
            <a:extLst>
              <a:ext uri="{FF2B5EF4-FFF2-40B4-BE49-F238E27FC236}">
                <a16:creationId xmlns:a16="http://schemas.microsoft.com/office/drawing/2014/main" id="{B86CB88E-FCFE-42CB-8303-A1A2860B50F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6895" y="3269887"/>
            <a:ext cx="4198210" cy="2356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59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1DD8EC-9067-51CA-D39E-A45419527196}"/>
              </a:ext>
            </a:extLst>
          </p:cNvPr>
          <p:cNvSpPr/>
          <p:nvPr/>
        </p:nvSpPr>
        <p:spPr>
          <a:xfrm>
            <a:off x="0" y="-1834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2" name="Oval 11">
            <a:hlinkClick r:id="rId3"/>
          </p:cNvPr>
          <p:cNvSpPr/>
          <p:nvPr/>
        </p:nvSpPr>
        <p:spPr>
          <a:xfrm>
            <a:off x="123949" y="1134845"/>
            <a:ext cx="2592000" cy="2592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solidFill>
                <a:schemeClr val="tx1"/>
              </a:solidFill>
            </a:endParaRPr>
          </a:p>
        </p:txBody>
      </p:sp>
      <p:sp>
        <p:nvSpPr>
          <p:cNvPr id="16" name="Content Placeholder 2"/>
          <p:cNvSpPr txBox="1">
            <a:spLocks/>
          </p:cNvSpPr>
          <p:nvPr/>
        </p:nvSpPr>
        <p:spPr>
          <a:xfrm>
            <a:off x="472228" y="1085700"/>
            <a:ext cx="1895441" cy="4864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ro-RO" sz="1400" b="1" dirty="0">
                <a:solidFill>
                  <a:schemeClr val="bg1"/>
                </a:solidFill>
                <a:latin typeface="Calibri" pitchFamily="34" charset="0"/>
              </a:rPr>
              <a:t>Grupul CESE </a:t>
            </a:r>
            <a:br>
              <a:rPr lang="ro-RO" sz="1400" b="1" dirty="0">
                <a:solidFill>
                  <a:schemeClr val="bg1"/>
                </a:solidFill>
                <a:latin typeface="Calibri" pitchFamily="34" charset="0"/>
              </a:rPr>
            </a:br>
            <a:r>
              <a:rPr lang="ro-RO" sz="1400" b="1" dirty="0">
                <a:solidFill>
                  <a:schemeClr val="bg1"/>
                </a:solidFill>
                <a:latin typeface="Calibri" pitchFamily="34" charset="0"/>
              </a:rPr>
              <a:t>pentru tineret</a:t>
            </a:r>
          </a:p>
        </p:txBody>
      </p:sp>
      <p:sp>
        <p:nvSpPr>
          <p:cNvPr id="17" name="Oval 16">
            <a:hlinkClick r:id="rId4"/>
          </p:cNvPr>
          <p:cNvSpPr/>
          <p:nvPr/>
        </p:nvSpPr>
        <p:spPr>
          <a:xfrm>
            <a:off x="3751945" y="1134438"/>
            <a:ext cx="3096000" cy="3096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Content Placeholder 2"/>
          <p:cNvSpPr txBox="1">
            <a:spLocks/>
          </p:cNvSpPr>
          <p:nvPr/>
        </p:nvSpPr>
        <p:spPr>
          <a:xfrm>
            <a:off x="4119665" y="1392500"/>
            <a:ext cx="2376377" cy="41602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ro-RO" sz="1600" b="1">
                <a:solidFill>
                  <a:schemeClr val="bg1"/>
                </a:solidFill>
                <a:latin typeface="Calibri" pitchFamily="34" charset="0"/>
              </a:rPr>
              <a:t>Europa ta, părerea ta!</a:t>
            </a:r>
          </a:p>
        </p:txBody>
      </p:sp>
      <p:sp>
        <p:nvSpPr>
          <p:cNvPr id="19" name="Oval 18">
            <a:hlinkClick r:id="rId5"/>
          </p:cNvPr>
          <p:cNvSpPr/>
          <p:nvPr/>
        </p:nvSpPr>
        <p:spPr>
          <a:xfrm>
            <a:off x="9019746" y="1151966"/>
            <a:ext cx="3096000" cy="3096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chemeClr val="bg1"/>
              </a:solidFill>
            </a:endParaRPr>
          </a:p>
        </p:txBody>
      </p:sp>
      <p:sp>
        <p:nvSpPr>
          <p:cNvPr id="20" name="Content Placeholder 2"/>
          <p:cNvSpPr txBox="1">
            <a:spLocks/>
          </p:cNvSpPr>
          <p:nvPr/>
        </p:nvSpPr>
        <p:spPr>
          <a:xfrm>
            <a:off x="9403277" y="1271136"/>
            <a:ext cx="2379132" cy="464509"/>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ro-RO" sz="1400" b="1" dirty="0">
                <a:solidFill>
                  <a:schemeClr val="bg1"/>
                </a:solidFill>
                <a:latin typeface="Calibri"/>
                <a:ea typeface="Calibri"/>
                <a:cs typeface="Calibri"/>
              </a:rPr>
              <a:t>Testul din perspectiva tinerilor privind politicile UE al CESE</a:t>
            </a:r>
          </a:p>
        </p:txBody>
      </p:sp>
      <p:sp>
        <p:nvSpPr>
          <p:cNvPr id="21" name="Oval 20"/>
          <p:cNvSpPr/>
          <p:nvPr/>
        </p:nvSpPr>
        <p:spPr>
          <a:xfrm>
            <a:off x="7449940" y="1101347"/>
            <a:ext cx="1620000" cy="1620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Content Placeholder 2"/>
          <p:cNvSpPr txBox="1">
            <a:spLocks/>
          </p:cNvSpPr>
          <p:nvPr/>
        </p:nvSpPr>
        <p:spPr>
          <a:xfrm>
            <a:off x="7546921" y="1412685"/>
            <a:ext cx="1492347" cy="1139538"/>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ro-RO" sz="1600" b="1">
                <a:solidFill>
                  <a:schemeClr val="bg1"/>
                </a:solidFill>
                <a:latin typeface="Calibri"/>
                <a:ea typeface="Calibri"/>
                <a:cs typeface="Calibri"/>
              </a:rPr>
              <a:t>Studiu privind participarea tinerilor la diferite niveluri</a:t>
            </a:r>
          </a:p>
        </p:txBody>
      </p:sp>
      <p:sp>
        <p:nvSpPr>
          <p:cNvPr id="15" name="Oval 14">
            <a:hlinkClick r:id="rId6"/>
          </p:cNvPr>
          <p:cNvSpPr/>
          <p:nvPr/>
        </p:nvSpPr>
        <p:spPr>
          <a:xfrm>
            <a:off x="6400622" y="3230113"/>
            <a:ext cx="3240000" cy="3240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Content Placeholder 2"/>
          <p:cNvSpPr txBox="1">
            <a:spLocks/>
          </p:cNvSpPr>
          <p:nvPr/>
        </p:nvSpPr>
        <p:spPr>
          <a:xfrm>
            <a:off x="6644418" y="3498076"/>
            <a:ext cx="2812419" cy="7858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ro-RO" sz="1600" b="1">
                <a:solidFill>
                  <a:schemeClr val="bg1"/>
                </a:solidFill>
                <a:latin typeface="Calibri" pitchFamily="34" charset="0"/>
              </a:rPr>
              <a:t>Mese rotunde </a:t>
            </a:r>
            <a:br>
              <a:rPr lang="ro-RO" sz="1600" b="1">
                <a:solidFill>
                  <a:schemeClr val="bg1"/>
                </a:solidFill>
                <a:latin typeface="Calibri" pitchFamily="34" charset="0"/>
              </a:rPr>
            </a:br>
            <a:r>
              <a:rPr lang="ro-RO" sz="1600" b="1">
                <a:solidFill>
                  <a:schemeClr val="bg1"/>
                </a:solidFill>
                <a:latin typeface="Calibri" pitchFamily="34" charset="0"/>
              </a:rPr>
              <a:t>pentru tineret </a:t>
            </a:r>
            <a:br>
              <a:rPr lang="ro-RO" sz="1600" b="1">
                <a:solidFill>
                  <a:schemeClr val="bg1"/>
                </a:solidFill>
                <a:latin typeface="Calibri" pitchFamily="34" charset="0"/>
              </a:rPr>
            </a:br>
            <a:r>
              <a:rPr lang="ro-RO" sz="1600" b="1">
                <a:solidFill>
                  <a:schemeClr val="bg1"/>
                </a:solidFill>
                <a:latin typeface="Calibri" pitchFamily="34" charset="0"/>
              </a:rPr>
              <a:t>privind clima și durabilitatea</a:t>
            </a:r>
          </a:p>
        </p:txBody>
      </p:sp>
      <p:sp>
        <p:nvSpPr>
          <p:cNvPr id="5" name="Oval 4">
            <a:hlinkClick r:id="rId7"/>
            <a:extLst>
              <a:ext uri="{FF2B5EF4-FFF2-40B4-BE49-F238E27FC236}">
                <a16:creationId xmlns:a16="http://schemas.microsoft.com/office/drawing/2014/main" id="{6060A246-292C-6F67-BB34-9D053AC3F69C}"/>
              </a:ext>
            </a:extLst>
          </p:cNvPr>
          <p:cNvSpPr/>
          <p:nvPr/>
        </p:nvSpPr>
        <p:spPr>
          <a:xfrm>
            <a:off x="1277183" y="3489235"/>
            <a:ext cx="3384000" cy="3384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o-RO" sz="1600">
                <a:latin typeface="Calibri"/>
                <a:ea typeface="Calibri"/>
                <a:cs typeface="Calibri"/>
              </a:rPr>
              <a:t>​</a:t>
            </a:r>
          </a:p>
        </p:txBody>
      </p:sp>
      <p:sp>
        <p:nvSpPr>
          <p:cNvPr id="26" name="Titre 1">
            <a:extLst>
              <a:ext uri="{FF2B5EF4-FFF2-40B4-BE49-F238E27FC236}">
                <a16:creationId xmlns:a16="http://schemas.microsoft.com/office/drawing/2014/main" id="{C4F35FE2-1C76-4BAB-90B2-F41E8C962BEA}"/>
              </a:ext>
            </a:extLst>
          </p:cNvPr>
          <p:cNvSpPr>
            <a:spLocks noGrp="1"/>
          </p:cNvSpPr>
          <p:nvPr>
            <p:ph type="title"/>
          </p:nvPr>
        </p:nvSpPr>
        <p:spPr>
          <a:xfrm>
            <a:off x="-424873" y="0"/>
            <a:ext cx="12192000" cy="1061659"/>
          </a:xfrm>
        </p:spPr>
        <p:txBody>
          <a:bodyPr>
            <a:noAutofit/>
          </a:bodyPr>
          <a:lstStyle/>
          <a:p>
            <a:pPr algn="ctr" eaLnBrk="1" hangingPunct="1"/>
            <a:r>
              <a:rPr lang="ro-RO" sz="4800" b="1">
                <a:solidFill>
                  <a:schemeClr val="bg1"/>
                </a:solidFill>
                <a:latin typeface="+mn-lt"/>
              </a:rPr>
              <a:t>INIȚIATIVELE CESE PENTRU TINERET </a:t>
            </a:r>
          </a:p>
        </p:txBody>
      </p:sp>
      <p:pic>
        <p:nvPicPr>
          <p:cNvPr id="31" name="Picture 30">
            <a:extLst>
              <a:ext uri="{FF2B5EF4-FFF2-40B4-BE49-F238E27FC236}">
                <a16:creationId xmlns:a16="http://schemas.microsoft.com/office/drawing/2014/main" id="{BE2D76C7-CDD1-4C84-92DB-7D0DC8B80DB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423994" y="5858313"/>
            <a:ext cx="1768006" cy="999687"/>
          </a:xfrm>
          <a:prstGeom prst="rect">
            <a:avLst/>
          </a:prstGeom>
        </p:spPr>
      </p:pic>
      <p:pic>
        <p:nvPicPr>
          <p:cNvPr id="28" name="Picture 27">
            <a:extLst>
              <a:ext uri="{FF2B5EF4-FFF2-40B4-BE49-F238E27FC236}">
                <a16:creationId xmlns:a16="http://schemas.microsoft.com/office/drawing/2014/main" id="{5EC632A7-4502-4DC7-BB9F-41DFFB997FD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27085" y="1007298"/>
            <a:ext cx="1445729" cy="706255"/>
          </a:xfrm>
          <a:prstGeom prst="rect">
            <a:avLst/>
          </a:prstGeom>
          <a:effectLst>
            <a:outerShdw blurRad="50800" dist="38100" dir="2700000" algn="tl" rotWithShape="0">
              <a:prstClr val="black">
                <a:alpha val="40000"/>
              </a:prstClr>
            </a:outerShdw>
          </a:effectLst>
        </p:spPr>
      </p:pic>
      <p:sp>
        <p:nvSpPr>
          <p:cNvPr id="30" name="TextBox 29">
            <a:extLst>
              <a:ext uri="{FF2B5EF4-FFF2-40B4-BE49-F238E27FC236}">
                <a16:creationId xmlns:a16="http://schemas.microsoft.com/office/drawing/2014/main" id="{019D8450-EA16-41F9-845B-CEFA13D43BA0}"/>
              </a:ext>
            </a:extLst>
          </p:cNvPr>
          <p:cNvSpPr txBox="1"/>
          <p:nvPr/>
        </p:nvSpPr>
        <p:spPr>
          <a:xfrm>
            <a:off x="9231509" y="1869627"/>
            <a:ext cx="2708563" cy="2123658"/>
          </a:xfrm>
          <a:prstGeom prst="rect">
            <a:avLst/>
          </a:prstGeom>
          <a:noFill/>
        </p:spPr>
        <p:txBody>
          <a:bodyPr wrap="square" rtlCol="0">
            <a:spAutoFit/>
          </a:bodyPr>
          <a:lstStyle/>
          <a:p>
            <a:pPr algn="just"/>
            <a:r>
              <a:rPr lang="ro-RO" sz="1100" i="0" dirty="0">
                <a:solidFill>
                  <a:schemeClr val="bg1"/>
                </a:solidFill>
                <a:effectLst/>
              </a:rPr>
              <a:t>Testul din perspectiva tinerilor privind politicile UE este un instrument menit să garanteze că tinerii participă într-o măsură mai mare la elaborarea politicilor. În cadrul CESE, aceasta înseamnă, de exemplu, implicarea reprezentanților tinerilor în elaborarea avizelor. În cazul în care o organizație își exprimă interesul pentru un aviz, ar putea fi prevăzută și o altă formă de  implicare, cum ar fi furnizarea de contribuții    pe această temă prin e-mail, o întâlnire </a:t>
            </a:r>
            <a:br>
              <a:rPr lang="ro-RO" sz="1100" i="0" dirty="0">
                <a:solidFill>
                  <a:schemeClr val="bg1"/>
                </a:solidFill>
                <a:effectLst/>
              </a:rPr>
            </a:br>
            <a:r>
              <a:rPr lang="ro-RO" sz="1100" i="0" dirty="0">
                <a:solidFill>
                  <a:schemeClr val="bg1"/>
                </a:solidFill>
                <a:effectLst/>
              </a:rPr>
              <a:t>         cu membrii CESE etc.</a:t>
            </a:r>
          </a:p>
        </p:txBody>
      </p:sp>
      <p:sp>
        <p:nvSpPr>
          <p:cNvPr id="32" name="TextBox 31">
            <a:extLst>
              <a:ext uri="{FF2B5EF4-FFF2-40B4-BE49-F238E27FC236}">
                <a16:creationId xmlns:a16="http://schemas.microsoft.com/office/drawing/2014/main" id="{499DF70F-B6A1-4E77-A85C-27EA21993E7C}"/>
              </a:ext>
            </a:extLst>
          </p:cNvPr>
          <p:cNvSpPr txBox="1"/>
          <p:nvPr/>
        </p:nvSpPr>
        <p:spPr>
          <a:xfrm>
            <a:off x="251928" y="1523261"/>
            <a:ext cx="2321068" cy="2123658"/>
          </a:xfrm>
          <a:prstGeom prst="rect">
            <a:avLst/>
          </a:prstGeom>
          <a:noFill/>
        </p:spPr>
        <p:txBody>
          <a:bodyPr wrap="square" rtlCol="0">
            <a:spAutoFit/>
          </a:bodyPr>
          <a:lstStyle/>
          <a:p>
            <a:pPr algn="just"/>
            <a:r>
              <a:rPr lang="ro-RO" sz="1200" dirty="0">
                <a:solidFill>
                  <a:schemeClr val="bg1"/>
                </a:solidFill>
              </a:rPr>
              <a:t>  Creat în 2023 pentru a</a:t>
            </a:r>
            <a:br>
              <a:rPr lang="ro-RO" sz="1200" dirty="0">
                <a:solidFill>
                  <a:schemeClr val="bg1"/>
                </a:solidFill>
              </a:rPr>
            </a:br>
            <a:r>
              <a:rPr lang="ro-RO" sz="1200" dirty="0">
                <a:solidFill>
                  <a:schemeClr val="bg1"/>
                </a:solidFill>
              </a:rPr>
              <a:t> stimula participarea tinerilor</a:t>
            </a:r>
            <a:br>
              <a:rPr lang="ro-RO" sz="1200" dirty="0">
                <a:solidFill>
                  <a:schemeClr val="bg1"/>
                </a:solidFill>
              </a:rPr>
            </a:br>
            <a:r>
              <a:rPr lang="ro-RO" sz="1200" dirty="0">
                <a:solidFill>
                  <a:schemeClr val="bg1"/>
                </a:solidFill>
              </a:rPr>
              <a:t> la procesul de elaborare a politicilor UE, acesta reunește membri ai CESE și organizații de tineret pentru a lua în considerare opiniile tinerilor, pentru a aplica testul din perspectiva tinerilor   privind politicile UE (→) </a:t>
            </a:r>
            <a:br>
              <a:rPr lang="ro-RO" sz="1200" dirty="0">
                <a:solidFill>
                  <a:schemeClr val="bg1"/>
                </a:solidFill>
              </a:rPr>
            </a:br>
            <a:r>
              <a:rPr lang="ro-RO" sz="1200" dirty="0">
                <a:solidFill>
                  <a:schemeClr val="bg1"/>
                </a:solidFill>
              </a:rPr>
              <a:t>și pentru a coordona inițiativele </a:t>
            </a:r>
            <a:br>
              <a:rPr lang="ro-RO" sz="1200" dirty="0">
                <a:solidFill>
                  <a:schemeClr val="bg1"/>
                </a:solidFill>
              </a:rPr>
            </a:br>
            <a:r>
              <a:rPr lang="ro-RO" sz="1200" dirty="0">
                <a:solidFill>
                  <a:schemeClr val="bg1"/>
                </a:solidFill>
              </a:rPr>
              <a:t>              legate de tineret.</a:t>
            </a:r>
          </a:p>
        </p:txBody>
      </p:sp>
      <p:sp>
        <p:nvSpPr>
          <p:cNvPr id="36" name="TextBox 35">
            <a:extLst>
              <a:ext uri="{FF2B5EF4-FFF2-40B4-BE49-F238E27FC236}">
                <a16:creationId xmlns:a16="http://schemas.microsoft.com/office/drawing/2014/main" id="{1B2D2801-B429-4E42-BC37-1964632292B1}"/>
              </a:ext>
            </a:extLst>
          </p:cNvPr>
          <p:cNvSpPr txBox="1"/>
          <p:nvPr/>
        </p:nvSpPr>
        <p:spPr>
          <a:xfrm>
            <a:off x="4145113" y="1436918"/>
            <a:ext cx="2376377" cy="2708434"/>
          </a:xfrm>
          <a:prstGeom prst="rect">
            <a:avLst/>
          </a:prstGeom>
          <a:noFill/>
        </p:spPr>
        <p:txBody>
          <a:bodyPr wrap="square" rtlCol="0">
            <a:spAutoFit/>
          </a:bodyPr>
          <a:lstStyle/>
          <a:p>
            <a:pPr algn="just"/>
            <a:br>
              <a:rPr lang="ro-RO" sz="1400" dirty="0">
                <a:solidFill>
                  <a:schemeClr val="bg1"/>
                </a:solidFill>
              </a:rPr>
            </a:br>
            <a:r>
              <a:rPr lang="ro-RO" sz="1200" dirty="0">
                <a:solidFill>
                  <a:schemeClr val="bg1"/>
                </a:solidFill>
              </a:rPr>
              <a:t>Inițiativa „Europa ta, părerea ta!” este manifestarea anuală a CESE pentru tineret, care reunește elevi din toate statele membre ale UE și din țările candidate pentru a dialoga cu Uniunea Europeană. Începând din 2010, tinerii participanți au venit la Bruxelles pentru a dezbate, a face schimb de idei și a elabora rezoluții care reflectă viziunea lor asupra viitorului Europei, care sunt apoi       comunicate instituțiilor UE.</a:t>
            </a:r>
          </a:p>
        </p:txBody>
      </p:sp>
      <p:sp>
        <p:nvSpPr>
          <p:cNvPr id="37" name="TextBox 36">
            <a:extLst>
              <a:ext uri="{FF2B5EF4-FFF2-40B4-BE49-F238E27FC236}">
                <a16:creationId xmlns:a16="http://schemas.microsoft.com/office/drawing/2014/main" id="{07CD62D4-50EC-4C06-8B06-F83B68EA12E7}"/>
              </a:ext>
            </a:extLst>
          </p:cNvPr>
          <p:cNvSpPr txBox="1"/>
          <p:nvPr/>
        </p:nvSpPr>
        <p:spPr>
          <a:xfrm>
            <a:off x="6698592" y="4265558"/>
            <a:ext cx="2619380" cy="1595643"/>
          </a:xfrm>
          <a:prstGeom prst="rect">
            <a:avLst/>
          </a:prstGeom>
          <a:noFill/>
        </p:spPr>
        <p:txBody>
          <a:bodyPr wrap="square" rtlCol="0">
            <a:spAutoFit/>
          </a:bodyPr>
          <a:lstStyle/>
          <a:p>
            <a:pPr algn="just"/>
            <a:r>
              <a:rPr lang="ro-RO" sz="1200" dirty="0">
                <a:solidFill>
                  <a:schemeClr val="bg1"/>
                </a:solidFill>
              </a:rPr>
              <a:t>O inițiativă a CESE care are loc de două ori pe an pentru a promova dialogul dintre tineri și factorii de decizie ai UE privind clima și durabilitatea. Organizate împreună cu Comisia Europeană și cu rețelele de tineret, aceste reuniuni garantează că propunerile tinerilor sunt auzite și că li se dă curs în mod concret.</a:t>
            </a:r>
          </a:p>
        </p:txBody>
      </p:sp>
      <p:pic>
        <p:nvPicPr>
          <p:cNvPr id="39" name="Picture 38">
            <a:extLst>
              <a:ext uri="{FF2B5EF4-FFF2-40B4-BE49-F238E27FC236}">
                <a16:creationId xmlns:a16="http://schemas.microsoft.com/office/drawing/2014/main" id="{EB69908D-12A7-423F-82C9-0E81BBF0019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30340" y="4295941"/>
            <a:ext cx="1632340" cy="906115"/>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82D04302-225B-4B3C-9C6A-14CBA90A674B}"/>
              </a:ext>
            </a:extLst>
          </p:cNvPr>
          <p:cNvSpPr txBox="1"/>
          <p:nvPr/>
        </p:nvSpPr>
        <p:spPr>
          <a:xfrm>
            <a:off x="2010069" y="3605472"/>
            <a:ext cx="2436094" cy="369332"/>
          </a:xfrm>
          <a:prstGeom prst="rect">
            <a:avLst/>
          </a:prstGeom>
          <a:noFill/>
        </p:spPr>
        <p:txBody>
          <a:bodyPr wrap="square" rtlCol="0">
            <a:spAutoFit/>
          </a:bodyPr>
          <a:lstStyle/>
          <a:p>
            <a:r>
              <a:rPr lang="ro-RO" sz="1800" b="1" dirty="0">
                <a:solidFill>
                  <a:srgbClr val="FFFFFF"/>
                </a:solidFill>
                <a:latin typeface="Calibri"/>
              </a:rPr>
              <a:t>Delegatul/Delegata tinerilor la COP</a:t>
            </a:r>
          </a:p>
        </p:txBody>
      </p:sp>
      <p:pic>
        <p:nvPicPr>
          <p:cNvPr id="44" name="Picture 43">
            <a:extLst>
              <a:ext uri="{FF2B5EF4-FFF2-40B4-BE49-F238E27FC236}">
                <a16:creationId xmlns:a16="http://schemas.microsoft.com/office/drawing/2014/main" id="{3638617B-D986-47BD-9E0B-B1A698029D8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500326" y="4488500"/>
            <a:ext cx="1732974" cy="971326"/>
          </a:xfrm>
          <a:prstGeom prst="rect">
            <a:avLst/>
          </a:prstGeom>
          <a:effectLst>
            <a:outerShdw blurRad="50800" dist="38100" dir="2700000" algn="tl" rotWithShape="0">
              <a:prstClr val="black">
                <a:alpha val="40000"/>
              </a:prstClr>
            </a:outerShdw>
          </a:effectLst>
        </p:spPr>
      </p:pic>
      <p:sp>
        <p:nvSpPr>
          <p:cNvPr id="45" name="TextBox 44">
            <a:extLst>
              <a:ext uri="{FF2B5EF4-FFF2-40B4-BE49-F238E27FC236}">
                <a16:creationId xmlns:a16="http://schemas.microsoft.com/office/drawing/2014/main" id="{517A60C2-4080-4328-B8D3-64627590B8BA}"/>
              </a:ext>
            </a:extLst>
          </p:cNvPr>
          <p:cNvSpPr txBox="1"/>
          <p:nvPr/>
        </p:nvSpPr>
        <p:spPr>
          <a:xfrm>
            <a:off x="1528254" y="4161789"/>
            <a:ext cx="2974557" cy="2308324"/>
          </a:xfrm>
          <a:prstGeom prst="rect">
            <a:avLst/>
          </a:prstGeom>
          <a:noFill/>
        </p:spPr>
        <p:txBody>
          <a:bodyPr wrap="square" rtlCol="0">
            <a:spAutoFit/>
          </a:bodyPr>
          <a:lstStyle/>
          <a:p>
            <a:pPr algn="just"/>
            <a:r>
              <a:rPr lang="ro-RO" sz="1200" dirty="0">
                <a:solidFill>
                  <a:schemeClr val="bg1"/>
                </a:solidFill>
              </a:rPr>
              <a:t>O inițiativă a CESE prin care un/o tânăr(ă) reprezentant(ă) se alătură delegației UE la conferințele ONU privind clima și biodiversitatea. Delegatul/Delegata tinerilor, ales/aleasă printr-un proces deschis o dată la doi ani împreună cu Forumul European de Tineret și </a:t>
            </a:r>
            <a:r>
              <a:rPr lang="ro-RO" sz="1200" dirty="0" err="1">
                <a:solidFill>
                  <a:schemeClr val="bg1"/>
                </a:solidFill>
              </a:rPr>
              <a:t>Generation</a:t>
            </a:r>
            <a:r>
              <a:rPr lang="ro-RO" sz="1200" dirty="0">
                <a:solidFill>
                  <a:schemeClr val="bg1"/>
                </a:solidFill>
              </a:rPr>
              <a:t> Climate Europe, contribuie la activitatea CESE privind politica în domeniul climei înainte, în timpul și după reuniunile COP, asigurându-se că opiniile tinerilor sunt  auzite în discuțiile  internaționale privind   clima și durabilitatea.</a:t>
            </a:r>
          </a:p>
        </p:txBody>
      </p:sp>
      <p:pic>
        <p:nvPicPr>
          <p:cNvPr id="47" name="Picture 46">
            <a:extLst>
              <a:ext uri="{FF2B5EF4-FFF2-40B4-BE49-F238E27FC236}">
                <a16:creationId xmlns:a16="http://schemas.microsoft.com/office/drawing/2014/main" id="{044DF558-5408-4332-870F-665AA9C38C7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96042" y="2092651"/>
            <a:ext cx="1064683" cy="10646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058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0CF41-DB75-C13A-4048-22490D292ED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1053C6B-53A8-1C88-DDE0-F9535392446B}"/>
              </a:ext>
            </a:extLst>
          </p:cNvPr>
          <p:cNvSpPr/>
          <p:nvPr/>
        </p:nvSpPr>
        <p:spPr>
          <a:xfrm>
            <a:off x="0" y="-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8" name="Titre 1">
            <a:extLst>
              <a:ext uri="{FF2B5EF4-FFF2-40B4-BE49-F238E27FC236}">
                <a16:creationId xmlns:a16="http://schemas.microsoft.com/office/drawing/2014/main" id="{C6CEE529-2E5C-2089-07DA-8C87BCEF72A9}"/>
              </a:ext>
            </a:extLst>
          </p:cNvPr>
          <p:cNvSpPr txBox="1">
            <a:spLocks/>
          </p:cNvSpPr>
          <p:nvPr/>
        </p:nvSpPr>
        <p:spPr>
          <a:xfrm>
            <a:off x="0" y="-40836"/>
            <a:ext cx="12192000" cy="1120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4000" b="1" dirty="0">
                <a:solidFill>
                  <a:schemeClr val="bg1"/>
                </a:solidFill>
                <a:latin typeface="+mn-lt"/>
              </a:rPr>
              <a:t>TESTUL DIN PERSPECTIVA TINERILOR </a:t>
            </a:r>
            <a:br>
              <a:rPr lang="ro-RO" sz="4000" b="1" dirty="0">
                <a:solidFill>
                  <a:schemeClr val="bg1"/>
                </a:solidFill>
                <a:latin typeface="+mn-lt"/>
              </a:rPr>
            </a:br>
            <a:r>
              <a:rPr lang="ro-RO" sz="4000" b="1" dirty="0">
                <a:solidFill>
                  <a:schemeClr val="bg1"/>
                </a:solidFill>
                <a:latin typeface="+mn-lt"/>
              </a:rPr>
              <a:t>PRIVIND POLITICILE UE AL CESE </a:t>
            </a:r>
          </a:p>
        </p:txBody>
      </p:sp>
      <p:pic>
        <p:nvPicPr>
          <p:cNvPr id="4" name="Picture 3" descr="A blue flag with yellow stars and text&#10;&#10;Description automatically generated">
            <a:extLst>
              <a:ext uri="{FF2B5EF4-FFF2-40B4-BE49-F238E27FC236}">
                <a16:creationId xmlns:a16="http://schemas.microsoft.com/office/drawing/2014/main" id="{DD41F960-4280-18C7-6DEB-078F5385E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06181" y="5786049"/>
            <a:ext cx="1782618" cy="874671"/>
          </a:xfrm>
          <a:prstGeom prst="rect">
            <a:avLst/>
          </a:prstGeom>
        </p:spPr>
      </p:pic>
      <p:sp>
        <p:nvSpPr>
          <p:cNvPr id="3" name="TextBox 2">
            <a:extLst>
              <a:ext uri="{FF2B5EF4-FFF2-40B4-BE49-F238E27FC236}">
                <a16:creationId xmlns:a16="http://schemas.microsoft.com/office/drawing/2014/main" id="{6FA23628-F778-7A46-EC03-B28CF7B7FE62}"/>
              </a:ext>
            </a:extLst>
          </p:cNvPr>
          <p:cNvSpPr txBox="1"/>
          <p:nvPr/>
        </p:nvSpPr>
        <p:spPr>
          <a:xfrm>
            <a:off x="264273" y="2391582"/>
            <a:ext cx="5400269" cy="3477875"/>
          </a:xfrm>
          <a:prstGeom prst="rect">
            <a:avLst/>
          </a:prstGeom>
          <a:noFill/>
        </p:spPr>
        <p:txBody>
          <a:bodyPr wrap="square" rtlCol="0">
            <a:spAutoFit/>
          </a:bodyPr>
          <a:lstStyle/>
          <a:p>
            <a:pPr algn="just"/>
            <a:r>
              <a:rPr lang="ro-RO" sz="2000" dirty="0"/>
              <a:t>Testul din perspectiva tinerilor privind politicile UE este un instrument menit </a:t>
            </a:r>
            <a:r>
              <a:rPr lang="ro-RO" sz="2000" b="1" dirty="0">
                <a:solidFill>
                  <a:srgbClr val="0CAFAD"/>
                </a:solidFill>
              </a:rPr>
              <a:t>să consolideze participarea tinerilor și integrarea aspectelor legate de tineret în procesul de elaborare a politicilor</a:t>
            </a:r>
            <a:r>
              <a:rPr lang="ro-RO" sz="2000" dirty="0"/>
              <a:t>. </a:t>
            </a:r>
            <a:r>
              <a:rPr lang="ro-RO" sz="2000" dirty="0">
                <a:solidFill>
                  <a:schemeClr val="tx1">
                    <a:lumMod val="75000"/>
                    <a:lumOff val="25000"/>
                  </a:schemeClr>
                </a:solidFill>
              </a:rPr>
              <a:t>Aceasta înseamnă că, în cadrul CESE, reprezentanții tinerilor pot fi implicați în elaborarea recomandărilor politice ale CESE prin: </a:t>
            </a:r>
          </a:p>
          <a:p>
            <a:pPr algn="just"/>
            <a:endParaRPr lang="ro-RO" sz="2000" dirty="0">
              <a:solidFill>
                <a:schemeClr val="tx1">
                  <a:lumMod val="75000"/>
                  <a:lumOff val="25000"/>
                </a:schemeClr>
              </a:solidFill>
            </a:endParaRPr>
          </a:p>
          <a:p>
            <a:pPr algn="just"/>
            <a:r>
              <a:rPr lang="ro-RO" sz="2000" dirty="0">
                <a:solidFill>
                  <a:schemeClr val="tx1">
                    <a:lumMod val="75000"/>
                    <a:lumOff val="25000"/>
                  </a:schemeClr>
                </a:solidFill>
              </a:rPr>
              <a:t>    participarea la ședințe și audieri </a:t>
            </a:r>
          </a:p>
          <a:p>
            <a:pPr algn="just"/>
            <a:r>
              <a:rPr lang="ro-RO" sz="2000" dirty="0">
                <a:solidFill>
                  <a:schemeClr val="tx1">
                    <a:lumMod val="75000"/>
                    <a:lumOff val="25000"/>
                  </a:schemeClr>
                </a:solidFill>
              </a:rPr>
              <a:t>    furnizarea de contribuții scrise </a:t>
            </a:r>
          </a:p>
          <a:p>
            <a:pPr algn="just"/>
            <a:r>
              <a:rPr lang="ro-RO" sz="2000" dirty="0">
                <a:solidFill>
                  <a:schemeClr val="tx1">
                    <a:lumMod val="75000"/>
                    <a:lumOff val="25000"/>
                  </a:schemeClr>
                </a:solidFill>
              </a:rPr>
              <a:t>    monitorizarea avizelor</a:t>
            </a:r>
          </a:p>
        </p:txBody>
      </p:sp>
      <p:pic>
        <p:nvPicPr>
          <p:cNvPr id="11" name="Graphic 10" descr="Badge Tick1 with solid fill">
            <a:extLst>
              <a:ext uri="{FF2B5EF4-FFF2-40B4-BE49-F238E27FC236}">
                <a16:creationId xmlns:a16="http://schemas.microsoft.com/office/drawing/2014/main" id="{F37049FC-94A5-F34D-E42C-BDED1E07A46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0112" y="4876695"/>
            <a:ext cx="265079" cy="265079"/>
          </a:xfrm>
          <a:prstGeom prst="rect">
            <a:avLst/>
          </a:prstGeom>
        </p:spPr>
      </p:pic>
      <p:pic>
        <p:nvPicPr>
          <p:cNvPr id="12" name="Graphic 11" descr="Badge Tick1 with solid fill">
            <a:extLst>
              <a:ext uri="{FF2B5EF4-FFF2-40B4-BE49-F238E27FC236}">
                <a16:creationId xmlns:a16="http://schemas.microsoft.com/office/drawing/2014/main" id="{15AB7506-9E5E-7578-C31C-B1595258E56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8749" y="5181279"/>
            <a:ext cx="265079" cy="265079"/>
          </a:xfrm>
          <a:prstGeom prst="rect">
            <a:avLst/>
          </a:prstGeom>
        </p:spPr>
      </p:pic>
      <p:pic>
        <p:nvPicPr>
          <p:cNvPr id="13" name="Graphic 12" descr="Badge Tick1 with solid fill">
            <a:extLst>
              <a:ext uri="{FF2B5EF4-FFF2-40B4-BE49-F238E27FC236}">
                <a16:creationId xmlns:a16="http://schemas.microsoft.com/office/drawing/2014/main" id="{4DDC578E-1098-16EA-BEB9-69BCFF892CF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0112" y="5520970"/>
            <a:ext cx="265079" cy="265079"/>
          </a:xfrm>
          <a:prstGeom prst="rect">
            <a:avLst/>
          </a:prstGeom>
        </p:spPr>
      </p:pic>
      <p:pic>
        <p:nvPicPr>
          <p:cNvPr id="10" name="Content Placeholder 9">
            <a:extLst>
              <a:ext uri="{FF2B5EF4-FFF2-40B4-BE49-F238E27FC236}">
                <a16:creationId xmlns:a16="http://schemas.microsoft.com/office/drawing/2014/main" id="{6044040B-7388-46A5-A219-BDA7B7A24DB8}"/>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5664542" y="1782869"/>
            <a:ext cx="6527457" cy="3870640"/>
          </a:xfrm>
        </p:spPr>
      </p:pic>
    </p:spTree>
    <p:extLst>
      <p:ext uri="{BB962C8B-B14F-4D97-AF65-F5344CB8AC3E}">
        <p14:creationId xmlns:p14="http://schemas.microsoft.com/office/powerpoint/2010/main" val="181460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EFD0CFB-A794-4DE1-B819-B17146705585}"/>
              </a:ext>
            </a:extLst>
          </p:cNvPr>
          <p:cNvSpPr txBox="1">
            <a:spLocks/>
          </p:cNvSpPr>
          <p:nvPr/>
        </p:nvSpPr>
        <p:spPr bwMode="auto">
          <a:xfrm>
            <a:off x="0" y="1263899"/>
            <a:ext cx="12192000" cy="120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r>
              <a:rPr lang="ro-RO" sz="2400" b="1">
                <a:solidFill>
                  <a:srgbClr val="0060A0"/>
                </a:solidFill>
                <a:latin typeface="+mn-lt"/>
              </a:rPr>
              <a:t>Parlamentul European</a:t>
            </a:r>
            <a:r>
              <a:rPr lang="ro-RO" sz="2400">
                <a:solidFill>
                  <a:srgbClr val="0060A0"/>
                </a:solidFill>
                <a:latin typeface="+mn-lt"/>
              </a:rPr>
              <a:t>, </a:t>
            </a:r>
            <a:r>
              <a:rPr lang="ro-RO" sz="2400" b="1">
                <a:solidFill>
                  <a:srgbClr val="0060A0"/>
                </a:solidFill>
                <a:latin typeface="+mn-lt"/>
              </a:rPr>
              <a:t>Consiliul UE</a:t>
            </a:r>
            <a:r>
              <a:rPr lang="ro-RO" sz="2400">
                <a:solidFill>
                  <a:srgbClr val="0060A0"/>
                </a:solidFill>
                <a:latin typeface="+mn-lt"/>
              </a:rPr>
              <a:t> și </a:t>
            </a:r>
            <a:r>
              <a:rPr lang="ro-RO" sz="2400" b="1">
                <a:solidFill>
                  <a:srgbClr val="0060A0"/>
                </a:solidFill>
                <a:latin typeface="+mn-lt"/>
              </a:rPr>
              <a:t>Comisia Europeană</a:t>
            </a:r>
            <a:r>
              <a:rPr lang="ro-RO" sz="2400">
                <a:solidFill>
                  <a:srgbClr val="0060A0"/>
                </a:solidFill>
                <a:latin typeface="+mn-lt"/>
              </a:rPr>
              <a:t> au obligația legală de a consulta </a:t>
            </a:r>
            <a:r>
              <a:rPr lang="ro-RO" sz="2400" b="1">
                <a:solidFill>
                  <a:srgbClr val="0060A0"/>
                </a:solidFill>
                <a:latin typeface="+mn-lt"/>
              </a:rPr>
              <a:t>CESE</a:t>
            </a:r>
            <a:r>
              <a:rPr lang="ro-RO" sz="2400">
                <a:solidFill>
                  <a:srgbClr val="0060A0"/>
                </a:solidFill>
                <a:latin typeface="+mn-lt"/>
              </a:rPr>
              <a:t> atunci când adoptă acte legislative noi, pe diverse teme, într-o gamă largă de domenii:</a:t>
            </a:r>
          </a:p>
          <a:p>
            <a:pPr algn="ctr"/>
            <a:endParaRPr lang="en-GB" sz="2400" dirty="0">
              <a:solidFill>
                <a:srgbClr val="0060A0"/>
              </a:solidFill>
              <a:latin typeface="+mn-lt"/>
            </a:endParaRPr>
          </a:p>
        </p:txBody>
      </p:sp>
      <p:sp>
        <p:nvSpPr>
          <p:cNvPr id="43" name="Rectangle 42">
            <a:extLst>
              <a:ext uri="{FF2B5EF4-FFF2-40B4-BE49-F238E27FC236}">
                <a16:creationId xmlns:a16="http://schemas.microsoft.com/office/drawing/2014/main" id="{A7DAC68B-1C27-F3E5-F1C3-B3ECD5F965B7}"/>
              </a:ext>
            </a:extLst>
          </p:cNvPr>
          <p:cNvSpPr/>
          <p:nvPr/>
        </p:nvSpPr>
        <p:spPr>
          <a:xfrm>
            <a:off x="0"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4000" b="1"/>
              <a:t>ÎN CENTRUL PROCESULUI DECIZIONAL AL UE</a:t>
            </a:r>
          </a:p>
        </p:txBody>
      </p:sp>
      <p:graphicFrame>
        <p:nvGraphicFramePr>
          <p:cNvPr id="46" name="Table 45">
            <a:extLst>
              <a:ext uri="{FF2B5EF4-FFF2-40B4-BE49-F238E27FC236}">
                <a16:creationId xmlns:a16="http://schemas.microsoft.com/office/drawing/2014/main" id="{109743E0-540C-4F10-A82F-7965258581C0}"/>
              </a:ext>
            </a:extLst>
          </p:cNvPr>
          <p:cNvGraphicFramePr>
            <a:graphicFrameLocks noGrp="1"/>
          </p:cNvGraphicFramePr>
          <p:nvPr>
            <p:extLst>
              <p:ext uri="{D42A27DB-BD31-4B8C-83A1-F6EECF244321}">
                <p14:modId xmlns:p14="http://schemas.microsoft.com/office/powerpoint/2010/main" val="1320924500"/>
              </p:ext>
            </p:extLst>
          </p:nvPr>
        </p:nvGraphicFramePr>
        <p:xfrm>
          <a:off x="457201" y="2465945"/>
          <a:ext cx="11526714" cy="4101202"/>
        </p:xfrm>
        <a:graphic>
          <a:graphicData uri="http://schemas.openxmlformats.org/drawingml/2006/table">
            <a:tbl>
              <a:tblPr firstRow="1" firstCol="1" bandRow="1">
                <a:tableStyleId>{5C22544A-7EE6-4342-B048-85BDC9FD1C3A}</a:tableStyleId>
              </a:tblPr>
              <a:tblGrid>
                <a:gridCol w="3876802">
                  <a:extLst>
                    <a:ext uri="{9D8B030D-6E8A-4147-A177-3AD203B41FA5}">
                      <a16:colId xmlns:a16="http://schemas.microsoft.com/office/drawing/2014/main" val="3982640147"/>
                    </a:ext>
                  </a:extLst>
                </a:gridCol>
                <a:gridCol w="3875062">
                  <a:extLst>
                    <a:ext uri="{9D8B030D-6E8A-4147-A177-3AD203B41FA5}">
                      <a16:colId xmlns:a16="http://schemas.microsoft.com/office/drawing/2014/main" val="3483824034"/>
                    </a:ext>
                  </a:extLst>
                </a:gridCol>
                <a:gridCol w="3774850">
                  <a:extLst>
                    <a:ext uri="{9D8B030D-6E8A-4147-A177-3AD203B41FA5}">
                      <a16:colId xmlns:a16="http://schemas.microsoft.com/office/drawing/2014/main" val="1118467247"/>
                    </a:ext>
                  </a:extLst>
                </a:gridCol>
              </a:tblGrid>
              <a:tr h="4101202">
                <a:tc>
                  <a:txBody>
                    <a:bodyPr/>
                    <a:lstStyle/>
                    <a:p>
                      <a:pPr marL="342900" lvl="0" indent="-342900" algn="l" rtl="0">
                        <a:buFont typeface="Courier New" panose="02070309020205020404" pitchFamily="49" charset="0"/>
                        <a:buChar char="o"/>
                      </a:pPr>
                      <a:endParaRPr lang="en-GB" sz="1800" b="0" kern="1200" noProof="0" dirty="0">
                        <a:solidFill>
                          <a:schemeClr val="tx1"/>
                        </a:solidFill>
                        <a:effectLst/>
                      </a:endParaRPr>
                    </a:p>
                    <a:p>
                      <a:pPr marL="342900" lvl="0" indent="-342900">
                        <a:buFont typeface="Courier New" panose="02070309020205020404" pitchFamily="49" charset="0"/>
                        <a:buChar char="o"/>
                      </a:pPr>
                      <a:r>
                        <a:rPr lang="ro-RO" sz="1800" b="0" noProof="0">
                          <a:solidFill>
                            <a:schemeClr val="tx1"/>
                          </a:solidFill>
                          <a:effectLst/>
                        </a:rPr>
                        <a:t>Agricultură și pescuit</a:t>
                      </a:r>
                    </a:p>
                    <a:p>
                      <a:pPr marL="342900" lvl="0" indent="-342900">
                        <a:buFont typeface="Courier New" panose="02070309020205020404" pitchFamily="49" charset="0"/>
                        <a:buChar char="o"/>
                      </a:pPr>
                      <a:r>
                        <a:rPr lang="ro-RO" sz="1800" b="0" noProof="0">
                          <a:solidFill>
                            <a:schemeClr val="tx1"/>
                          </a:solidFill>
                          <a:effectLst/>
                        </a:rPr>
                        <a:t>Norme comune privind concurența, fiscalitatea și apropierea legislativă</a:t>
                      </a:r>
                    </a:p>
                    <a:p>
                      <a:pPr marL="342900" lvl="0" indent="-342900">
                        <a:buFont typeface="Courier New" panose="02070309020205020404" pitchFamily="49" charset="0"/>
                        <a:buChar char="o"/>
                      </a:pPr>
                      <a:r>
                        <a:rPr lang="ro-RO" sz="1800" b="0" noProof="0">
                          <a:solidFill>
                            <a:schemeClr val="tx1"/>
                          </a:solidFill>
                          <a:effectLst/>
                        </a:rPr>
                        <a:t>Protecția consumatorilor</a:t>
                      </a:r>
                    </a:p>
                    <a:p>
                      <a:pPr marL="342900" lvl="0" indent="-342900">
                        <a:buFont typeface="Courier New" panose="02070309020205020404" pitchFamily="49" charset="0"/>
                        <a:buChar char="o"/>
                      </a:pPr>
                      <a:r>
                        <a:rPr lang="ro-RO" sz="1800" b="0" noProof="0">
                          <a:solidFill>
                            <a:schemeClr val="tx1"/>
                          </a:solidFill>
                          <a:effectLst/>
                        </a:rPr>
                        <a:t>Coeziunea economică, socială și teritorială</a:t>
                      </a:r>
                    </a:p>
                    <a:p>
                      <a:pPr marL="342900" lvl="0" indent="-342900">
                        <a:buFont typeface="Courier New" panose="02070309020205020404" pitchFamily="49" charset="0"/>
                        <a:buChar char="o"/>
                      </a:pPr>
                      <a:r>
                        <a:rPr lang="ro-RO" sz="1800" b="0" noProof="0">
                          <a:solidFill>
                            <a:schemeClr val="tx1"/>
                          </a:solidFill>
                          <a:effectLst/>
                        </a:rPr>
                        <a:t>Educație, formare profesională, tineret și sport</a:t>
                      </a:r>
                    </a:p>
                  </a:txBody>
                  <a:tcPr marL="68580" marR="68580" marT="0" marB="0">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sz="1800" b="0" kern="1200" noProof="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ro-RO" sz="1800" b="0" noProof="0">
                          <a:solidFill>
                            <a:schemeClr val="tx1"/>
                          </a:solidFill>
                          <a:effectLst/>
                        </a:rPr>
                        <a:t>Ocuparea forței de muncă</a:t>
                      </a:r>
                    </a:p>
                    <a:p>
                      <a:pPr marL="342900" lvl="0" indent="-342900">
                        <a:buFont typeface="Courier New" panose="02070309020205020404" pitchFamily="49" charset="0"/>
                        <a:buChar char="o"/>
                      </a:pPr>
                      <a:r>
                        <a:rPr lang="ro-RO" sz="1800" b="0" noProof="0">
                          <a:solidFill>
                            <a:schemeClr val="tx1"/>
                          </a:solidFill>
                          <a:effectLst/>
                        </a:rPr>
                        <a:t>Energie</a:t>
                      </a:r>
                    </a:p>
                    <a:p>
                      <a:pPr marL="342900" lvl="0" indent="-342900">
                        <a:buFont typeface="Courier New" panose="02070309020205020404" pitchFamily="49" charset="0"/>
                        <a:buChar char="o"/>
                      </a:pPr>
                      <a:r>
                        <a:rPr lang="ro-RO" sz="1800" b="0" noProof="0">
                          <a:solidFill>
                            <a:schemeClr val="tx1"/>
                          </a:solidFill>
                          <a:effectLst/>
                        </a:rPr>
                        <a:t>Mediu</a:t>
                      </a:r>
                    </a:p>
                    <a:p>
                      <a:pPr marL="342900" lvl="0" indent="-342900">
                        <a:buFont typeface="Courier New" panose="02070309020205020404" pitchFamily="49" charset="0"/>
                        <a:buChar char="o"/>
                      </a:pPr>
                      <a:r>
                        <a:rPr lang="ro-RO" sz="1800" b="0" noProof="0">
                          <a:solidFill>
                            <a:schemeClr val="tx1"/>
                          </a:solidFill>
                          <a:effectLst/>
                        </a:rPr>
                        <a:t>Fondul social european</a:t>
                      </a:r>
                    </a:p>
                    <a:p>
                      <a:pPr marL="342900" lvl="0" indent="-342900">
                        <a:buFont typeface="Courier New" panose="02070309020205020404" pitchFamily="49" charset="0"/>
                        <a:buChar char="o"/>
                      </a:pPr>
                      <a:r>
                        <a:rPr lang="ro-RO" sz="1800" b="0" noProof="0">
                          <a:solidFill>
                            <a:schemeClr val="tx1"/>
                          </a:solidFill>
                          <a:effectLst/>
                        </a:rPr>
                        <a:t>Libera circulație a persoanelor, serviciilor și capitalurilor </a:t>
                      </a:r>
                    </a:p>
                    <a:p>
                      <a:pPr marL="342900" lvl="0" indent="-342900">
                        <a:buFont typeface="Courier New" panose="02070309020205020404" pitchFamily="49" charset="0"/>
                        <a:buChar char="o"/>
                      </a:pPr>
                      <a:r>
                        <a:rPr lang="ro-RO" sz="1800" b="0" noProof="0">
                          <a:solidFill>
                            <a:schemeClr val="tx1"/>
                          </a:solidFill>
                          <a:effectLst/>
                        </a:rPr>
                        <a:t>Sănătate și securitate</a:t>
                      </a:r>
                    </a:p>
                    <a:p>
                      <a:pPr marL="342900" lvl="0" indent="-342900">
                        <a:buFont typeface="Courier New" panose="02070309020205020404" pitchFamily="49" charset="0"/>
                        <a:buChar char="o"/>
                      </a:pPr>
                      <a:r>
                        <a:rPr lang="ro-RO" sz="1800" b="0" noProof="0">
                          <a:solidFill>
                            <a:schemeClr val="tx1"/>
                          </a:solidFill>
                          <a:effectLst/>
                        </a:rPr>
                        <a:t>Industrie</a:t>
                      </a:r>
                    </a:p>
                    <a:p>
                      <a:pPr marL="342900" lvl="0" indent="-342900">
                        <a:buFont typeface="Courier New" panose="02070309020205020404" pitchFamily="49" charset="0"/>
                        <a:buChar char="o"/>
                      </a:pPr>
                      <a:r>
                        <a:rPr lang="ro-RO" sz="1800" b="0" noProof="0">
                          <a:solidFill>
                            <a:schemeClr val="tx1"/>
                          </a:solidFill>
                          <a:effectLst/>
                        </a:rPr>
                        <a:t>Investiții</a:t>
                      </a:r>
                    </a:p>
                  </a:txBody>
                  <a:tcPr marL="68580" marR="68580" marT="0" marB="0">
                    <a:solidFill>
                      <a:schemeClr val="bg1"/>
                    </a:solidFill>
                  </a:tcPr>
                </a:tc>
                <a:tc>
                  <a:txBody>
                    <a:bodyPr/>
                    <a:lstStyle/>
                    <a:p>
                      <a:pPr marL="342900" lvl="0" indent="-342900" algn="l" rtl="0">
                        <a:buFont typeface="Courier New" panose="02070309020205020404" pitchFamily="49" charset="0"/>
                        <a:buChar char="o"/>
                      </a:pPr>
                      <a:endParaRPr lang="en-GB" sz="1800" b="0" kern="1200" noProof="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ro-RO" sz="1800" b="0" noProof="0">
                          <a:solidFill>
                            <a:schemeClr val="tx1"/>
                          </a:solidFill>
                          <a:effectLst/>
                        </a:rPr>
                        <a:t>Nediscriminare și cetățenia Uniunii</a:t>
                      </a:r>
                    </a:p>
                    <a:p>
                      <a:pPr marL="342900" lvl="0" indent="-342900">
                        <a:buFont typeface="Courier New" panose="02070309020205020404" pitchFamily="49" charset="0"/>
                        <a:buChar char="o"/>
                      </a:pPr>
                      <a:r>
                        <a:rPr lang="ro-RO" sz="1800" b="0" noProof="0">
                          <a:solidFill>
                            <a:schemeClr val="tx1"/>
                          </a:solidFill>
                          <a:effectLst/>
                        </a:rPr>
                        <a:t>Piața comună nucleară</a:t>
                      </a:r>
                    </a:p>
                    <a:p>
                      <a:pPr marL="342900" lvl="0" indent="-342900">
                        <a:buFont typeface="Courier New" panose="02070309020205020404" pitchFamily="49" charset="0"/>
                        <a:buChar char="o"/>
                      </a:pPr>
                      <a:r>
                        <a:rPr lang="ro-RO" sz="1800" b="0" noProof="0">
                          <a:solidFill>
                            <a:schemeClr val="tx1"/>
                          </a:solidFill>
                          <a:effectLst/>
                        </a:rPr>
                        <a:t>Sănătate publică</a:t>
                      </a:r>
                    </a:p>
                    <a:p>
                      <a:pPr marL="342900" lvl="0" indent="-342900">
                        <a:buFont typeface="Courier New" panose="02070309020205020404" pitchFamily="49" charset="0"/>
                        <a:buChar char="o"/>
                      </a:pPr>
                      <a:r>
                        <a:rPr lang="ro-RO" sz="1800" b="0" noProof="0">
                          <a:solidFill>
                            <a:schemeClr val="tx1"/>
                          </a:solidFill>
                          <a:effectLst/>
                        </a:rPr>
                        <a:t>Cercetare, dezvoltare tehnologică și spațiu</a:t>
                      </a:r>
                    </a:p>
                    <a:p>
                      <a:pPr marL="342900" lvl="0" indent="-342900">
                        <a:buFont typeface="Courier New" panose="02070309020205020404" pitchFamily="49" charset="0"/>
                        <a:buChar char="o"/>
                      </a:pPr>
                      <a:r>
                        <a:rPr lang="ro-RO" sz="1800" b="0" noProof="0">
                          <a:solidFill>
                            <a:schemeClr val="tx1"/>
                          </a:solidFill>
                          <a:effectLst/>
                        </a:rPr>
                        <a:t>Politică socială</a:t>
                      </a:r>
                    </a:p>
                    <a:p>
                      <a:pPr marL="342900" lvl="0" indent="-342900">
                        <a:buFont typeface="Courier New" panose="02070309020205020404" pitchFamily="49" charset="0"/>
                        <a:buChar char="o"/>
                      </a:pPr>
                      <a:r>
                        <a:rPr lang="ro-RO" sz="1800" b="0" noProof="0">
                          <a:solidFill>
                            <a:schemeClr val="tx1"/>
                          </a:solidFill>
                          <a:effectLst/>
                        </a:rPr>
                        <a:t>Rețele transeuropene</a:t>
                      </a:r>
                    </a:p>
                    <a:p>
                      <a:pPr marL="342900" lvl="0" indent="-342900">
                        <a:buFont typeface="Courier New" panose="02070309020205020404" pitchFamily="49" charset="0"/>
                        <a:buChar char="o"/>
                      </a:pPr>
                      <a:r>
                        <a:rPr lang="ro-RO" sz="1800" b="0" noProof="0">
                          <a:solidFill>
                            <a:schemeClr val="tx1"/>
                          </a:solidFill>
                          <a:effectLst/>
                        </a:rPr>
                        <a:t>Transporturi</a:t>
                      </a:r>
                    </a:p>
                  </a:txBody>
                  <a:tcPr marL="68580" marR="68580" marT="0" marB="0">
                    <a:solidFill>
                      <a:schemeClr val="bg1"/>
                    </a:solidFill>
                  </a:tcPr>
                </a:tc>
                <a:extLst>
                  <a:ext uri="{0D108BD9-81ED-4DB2-BD59-A6C34878D82A}">
                    <a16:rowId xmlns:a16="http://schemas.microsoft.com/office/drawing/2014/main" val="4112991914"/>
                  </a:ext>
                </a:extLst>
              </a:tr>
            </a:tbl>
          </a:graphicData>
        </a:graphic>
      </p:graphicFrame>
    </p:spTree>
    <p:extLst>
      <p:ext uri="{BB962C8B-B14F-4D97-AF65-F5344CB8AC3E}">
        <p14:creationId xmlns:p14="http://schemas.microsoft.com/office/powerpoint/2010/main" val="312331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F88A81-5974-5A00-1370-4E4F1464C5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2E57497-0FD6-28BB-C4D9-B73E2604356E}"/>
              </a:ext>
            </a:extLst>
          </p:cNvPr>
          <p:cNvSpPr/>
          <p:nvPr/>
        </p:nvSpPr>
        <p:spPr>
          <a:xfrm>
            <a:off x="0" y="6787"/>
            <a:ext cx="12192000" cy="1828364"/>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A8D5DE92-C780-8E78-EFDA-EE31EF28BAA3}"/>
              </a:ext>
            </a:extLst>
          </p:cNvPr>
          <p:cNvSpPr>
            <a:spLocks noGrp="1"/>
          </p:cNvSpPr>
          <p:nvPr>
            <p:ph type="title"/>
          </p:nvPr>
        </p:nvSpPr>
        <p:spPr>
          <a:xfrm>
            <a:off x="1" y="468000"/>
            <a:ext cx="12192000" cy="1659722"/>
          </a:xfrm>
        </p:spPr>
        <p:txBody>
          <a:bodyPr>
            <a:noAutofit/>
          </a:bodyPr>
          <a:lstStyle/>
          <a:p>
            <a:pPr algn="ctr"/>
            <a:r>
              <a:rPr lang="ro-RO" sz="4000" dirty="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Comitetul Economic și Social European </a:t>
            </a:r>
            <a:br>
              <a:rPr lang="fr-BE" sz="4000" dirty="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br>
            <a:r>
              <a:rPr lang="ro-RO" sz="4000" dirty="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este</a:t>
            </a:r>
            <a:r>
              <a:rPr lang="fr-BE" sz="4000" dirty="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 </a:t>
            </a:r>
            <a:r>
              <a:rPr lang="ro-RO" sz="4000" dirty="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un organ consultativ care reprezintă</a:t>
            </a:r>
            <a:br>
              <a:rPr lang="ro-RO" sz="4000" dirty="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br>
            <a:r>
              <a:rPr lang="ro-RO" sz="4000" dirty="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 </a:t>
            </a:r>
            <a:r>
              <a:rPr lang="ro-RO" sz="4000" b="1" dirty="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societatea civilă organizată</a:t>
            </a:r>
            <a:r>
              <a:rPr lang="ro-RO" sz="4000" dirty="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a:t>
            </a:r>
            <a:br>
              <a:rPr lang="ro-RO" sz="4267" b="1" dirty="0">
                <a:solidFill>
                  <a:schemeClr val="bg1"/>
                </a:solidFill>
                <a:latin typeface="Calibri" panose="020F0502020204030204" pitchFamily="34" charset="0"/>
                <a:ea typeface="MS PGothic" charset="0"/>
              </a:rPr>
            </a:br>
            <a:endParaRPr lang="ro-RO" sz="4267" b="1" dirty="0">
              <a:solidFill>
                <a:schemeClr val="bg1"/>
              </a:solidFill>
              <a:latin typeface="Calibri" panose="020F0502020204030204" pitchFamily="34" charset="0"/>
              <a:ea typeface="MS PGothic" charset="0"/>
            </a:endParaRPr>
          </a:p>
        </p:txBody>
      </p:sp>
      <p:sp>
        <p:nvSpPr>
          <p:cNvPr id="7" name="Content Placeholder 2">
            <a:extLst>
              <a:ext uri="{FF2B5EF4-FFF2-40B4-BE49-F238E27FC236}">
                <a16:creationId xmlns:a16="http://schemas.microsoft.com/office/drawing/2014/main" id="{11E22556-F3F7-42C7-F2CE-887A92BC0B96}"/>
              </a:ext>
            </a:extLst>
          </p:cNvPr>
          <p:cNvSpPr txBox="1">
            <a:spLocks/>
          </p:cNvSpPr>
          <p:nvPr/>
        </p:nvSpPr>
        <p:spPr bwMode="auto">
          <a:xfrm>
            <a:off x="174674" y="2296363"/>
            <a:ext cx="6892048" cy="4342975"/>
          </a:xfrm>
          <a:prstGeom prst="rect">
            <a:avLst/>
          </a:prstGeom>
          <a:noFill/>
          <a:ln>
            <a:noFill/>
          </a:ln>
        </p:spPr>
        <p:txBody>
          <a:bodyPr/>
          <a:lstStyle>
            <a:lvl1pPr eaLnBrk="0" hangingPunct="0">
              <a:spcBef>
                <a:spcPct val="20000"/>
              </a:spcBef>
              <a:buFont typeface="Arial" charset="0"/>
              <a:buChar char="•"/>
              <a:defRPr sz="2400">
                <a:solidFill>
                  <a:srgbClr val="3477B2"/>
                </a:solidFill>
                <a:latin typeface="Arial Narrow" charset="0"/>
                <a:ea typeface="MS PGothic" charset="-128"/>
              </a:defRPr>
            </a:lvl1pPr>
            <a:lvl2pPr marL="742950" indent="-285750" eaLnBrk="0" hangingPunct="0">
              <a:spcBef>
                <a:spcPct val="20000"/>
              </a:spcBef>
              <a:buFont typeface="Arial" charset="0"/>
              <a:buChar char="–"/>
              <a:defRPr sz="2200">
                <a:solidFill>
                  <a:srgbClr val="3477B2"/>
                </a:solidFill>
                <a:latin typeface="Arial Narrow" charset="0"/>
                <a:ea typeface="MS PGothic" charset="-128"/>
              </a:defRPr>
            </a:lvl2pPr>
            <a:lvl3pPr marL="1143000" indent="-228600" eaLnBrk="0" hangingPunct="0">
              <a:spcBef>
                <a:spcPct val="20000"/>
              </a:spcBef>
              <a:buFont typeface="Arial" charset="0"/>
              <a:buChar char="•"/>
              <a:defRPr sz="2000">
                <a:solidFill>
                  <a:srgbClr val="3477B2"/>
                </a:solidFill>
                <a:latin typeface="Arial Narrow" charset="0"/>
                <a:ea typeface="MS PGothic" charset="-128"/>
              </a:defRPr>
            </a:lvl3pPr>
            <a:lvl4pPr marL="1600200" indent="-228600" eaLnBrk="0" hangingPunct="0">
              <a:spcBef>
                <a:spcPct val="20000"/>
              </a:spcBef>
              <a:buFont typeface="Arial" charset="0"/>
              <a:buChar char="–"/>
              <a:defRPr>
                <a:solidFill>
                  <a:srgbClr val="3477B2"/>
                </a:solidFill>
                <a:latin typeface="Arial Narrow" charset="0"/>
                <a:ea typeface="MS PGothic" charset="-128"/>
              </a:defRPr>
            </a:lvl4pPr>
            <a:lvl5pPr marL="2057400" indent="-228600" eaLnBrk="0" hangingPunct="0">
              <a:spcBef>
                <a:spcPct val="20000"/>
              </a:spcBef>
              <a:buFont typeface="Arial" charset="0"/>
              <a:buChar char="»"/>
              <a:defRPr sz="1600">
                <a:solidFill>
                  <a:srgbClr val="3477B2"/>
                </a:solidFill>
                <a:latin typeface="Arial Narrow" charset="0"/>
                <a:ea typeface="MS PGothic" charset="-128"/>
              </a:defRPr>
            </a:lvl5pPr>
            <a:lvl6pPr marL="25146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6pPr>
            <a:lvl7pPr marL="29718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7pPr>
            <a:lvl8pPr marL="34290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8pPr>
            <a:lvl9pPr marL="38862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9pPr>
          </a:lstStyle>
          <a:p>
            <a:pPr algn="ctr" eaLnBrk="1" hangingPunct="1">
              <a:spcBef>
                <a:spcPts val="1000"/>
              </a:spcBef>
              <a:buNone/>
            </a:pPr>
            <a:r>
              <a:rPr lang="ro-RO" dirty="0">
                <a:solidFill>
                  <a:schemeClr val="tx1"/>
                </a:solidFill>
                <a:latin typeface="Calibri" panose="020F0502020204030204" pitchFamily="34" charset="0"/>
                <a:ea typeface="+mn-ea"/>
              </a:rPr>
              <a:t>„Parlamentul European, Consiliul și Comisia </a:t>
            </a:r>
            <a:br>
              <a:rPr lang="ro-RO" dirty="0">
                <a:solidFill>
                  <a:schemeClr val="tx1"/>
                </a:solidFill>
                <a:latin typeface="Calibri" panose="020F0502020204030204" pitchFamily="34" charset="0"/>
                <a:ea typeface="+mn-ea"/>
              </a:rPr>
            </a:br>
            <a:r>
              <a:rPr lang="ro-RO" dirty="0">
                <a:solidFill>
                  <a:schemeClr val="tx1"/>
                </a:solidFill>
                <a:latin typeface="Calibri" panose="020F0502020204030204" pitchFamily="34" charset="0"/>
                <a:ea typeface="+mn-ea"/>
              </a:rPr>
              <a:t>sunt</a:t>
            </a:r>
            <a:r>
              <a:rPr lang="ro-RO" dirty="0">
                <a:latin typeface="Calibri" panose="020F0502020204030204" pitchFamily="34" charset="0"/>
                <a:ea typeface="+mn-ea"/>
              </a:rPr>
              <a:t> </a:t>
            </a:r>
            <a:r>
              <a:rPr lang="ro-RO" b="1" dirty="0">
                <a:solidFill>
                  <a:srgbClr val="174195"/>
                </a:solidFill>
                <a:latin typeface="Calibri" panose="020F0502020204030204" pitchFamily="34" charset="0"/>
                <a:ea typeface="+mn-ea"/>
              </a:rPr>
              <a:t>asistate </a:t>
            </a:r>
            <a:r>
              <a:rPr lang="fr-BE" b="1" dirty="0">
                <a:solidFill>
                  <a:srgbClr val="174195"/>
                </a:solidFill>
                <a:latin typeface="Calibri" panose="020F0502020204030204" pitchFamily="34" charset="0"/>
                <a:ea typeface="+mn-ea"/>
              </a:rPr>
              <a:t>de </a:t>
            </a:r>
            <a:r>
              <a:rPr lang="ro-RO" b="1" dirty="0">
                <a:solidFill>
                  <a:srgbClr val="174195"/>
                </a:solidFill>
                <a:latin typeface="Calibri" panose="020F0502020204030204" pitchFamily="34" charset="0"/>
                <a:ea typeface="+mn-ea"/>
              </a:rPr>
              <a:t>un Comitet Economic și Social </a:t>
            </a:r>
            <a:br>
              <a:rPr lang="ro-RO" b="1" dirty="0">
                <a:solidFill>
                  <a:srgbClr val="174195"/>
                </a:solidFill>
                <a:latin typeface="Calibri" panose="020F0502020204030204" pitchFamily="34" charset="0"/>
                <a:ea typeface="+mn-ea"/>
              </a:rPr>
            </a:br>
            <a:r>
              <a:rPr lang="ro-RO" dirty="0">
                <a:solidFill>
                  <a:schemeClr val="tx1"/>
                </a:solidFill>
                <a:latin typeface="Calibri" panose="020F0502020204030204" pitchFamily="34" charset="0"/>
                <a:ea typeface="+mn-ea"/>
              </a:rPr>
              <a:t>și de un Comitet al Regiunilor, </a:t>
            </a:r>
            <a:br>
              <a:rPr lang="ro-RO" dirty="0">
                <a:solidFill>
                  <a:schemeClr val="tx1"/>
                </a:solidFill>
                <a:latin typeface="Calibri" panose="020F0502020204030204" pitchFamily="34" charset="0"/>
                <a:ea typeface="+mn-ea"/>
              </a:rPr>
            </a:br>
            <a:r>
              <a:rPr lang="ro-RO" dirty="0">
                <a:solidFill>
                  <a:schemeClr val="tx1"/>
                </a:solidFill>
                <a:latin typeface="Calibri" panose="020F0502020204030204" pitchFamily="34" charset="0"/>
                <a:ea typeface="+mn-ea"/>
              </a:rPr>
              <a:t>care exercită </a:t>
            </a:r>
            <a:r>
              <a:rPr lang="ro-RO" b="1" dirty="0">
                <a:solidFill>
                  <a:srgbClr val="174195"/>
                </a:solidFill>
                <a:latin typeface="Calibri" panose="020F0502020204030204" pitchFamily="34" charset="0"/>
                <a:ea typeface="+mn-ea"/>
              </a:rPr>
              <a:t>funcții consultative</a:t>
            </a:r>
            <a:r>
              <a:rPr lang="ro-RO" dirty="0">
                <a:latin typeface="Calibri" panose="020F0502020204030204" pitchFamily="34" charset="0"/>
                <a:ea typeface="+mn-ea"/>
              </a:rPr>
              <a:t>.”</a:t>
            </a:r>
            <a:r>
              <a:rPr lang="ro-RO" b="1" dirty="0">
                <a:solidFill>
                  <a:srgbClr val="174195"/>
                </a:solidFill>
                <a:latin typeface="Calibri" panose="020F0502020204030204" pitchFamily="34" charset="0"/>
                <a:ea typeface="+mn-ea"/>
              </a:rPr>
              <a:t> </a:t>
            </a:r>
          </a:p>
          <a:p>
            <a:pPr algn="ctr" eaLnBrk="1" hangingPunct="1">
              <a:lnSpc>
                <a:spcPct val="110000"/>
              </a:lnSpc>
              <a:spcBef>
                <a:spcPts val="1000"/>
              </a:spcBef>
              <a:buNone/>
            </a:pPr>
            <a:endParaRPr lang="en-GB" altLang="ja-JP" dirty="0">
              <a:solidFill>
                <a:schemeClr val="tx1"/>
              </a:solidFill>
              <a:latin typeface="Calibri" panose="020F0502020204030204" pitchFamily="34" charset="0"/>
              <a:ea typeface="+mn-ea"/>
            </a:endParaRPr>
          </a:p>
          <a:p>
            <a:pPr algn="ctr" eaLnBrk="1" hangingPunct="1">
              <a:lnSpc>
                <a:spcPct val="110000"/>
              </a:lnSpc>
              <a:spcBef>
                <a:spcPts val="1000"/>
              </a:spcBef>
              <a:buNone/>
            </a:pPr>
            <a:r>
              <a:rPr lang="ro-RO" b="1" dirty="0">
                <a:solidFill>
                  <a:schemeClr val="tx1"/>
                </a:solidFill>
                <a:latin typeface="Calibri" panose="020F0502020204030204" pitchFamily="34" charset="0"/>
                <a:ea typeface="+mn-ea"/>
              </a:rPr>
              <a:t>Articolul 13 din Tratatul privind Uniunea Europeană</a:t>
            </a:r>
          </a:p>
        </p:txBody>
      </p:sp>
      <p:pic>
        <p:nvPicPr>
          <p:cNvPr id="5" name="Picture 4">
            <a:extLst>
              <a:ext uri="{FF2B5EF4-FFF2-40B4-BE49-F238E27FC236}">
                <a16:creationId xmlns:a16="http://schemas.microsoft.com/office/drawing/2014/main" id="{6E757AC3-B0C1-4C14-B8BF-743A404B58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9959" y="1850400"/>
            <a:ext cx="4672040" cy="5007600"/>
          </a:xfrm>
          <a:prstGeom prst="rect">
            <a:avLst/>
          </a:prstGeom>
        </p:spPr>
      </p:pic>
    </p:spTree>
    <p:extLst>
      <p:ext uri="{BB962C8B-B14F-4D97-AF65-F5344CB8AC3E}">
        <p14:creationId xmlns:p14="http://schemas.microsoft.com/office/powerpoint/2010/main" val="390750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2CC9852-1666-4AD4-8313-4308FAFFDA3D}"/>
              </a:ext>
            </a:extLst>
          </p:cNvPr>
          <p:cNvSpPr/>
          <p:nvPr/>
        </p:nvSpPr>
        <p:spPr>
          <a:xfrm>
            <a:off x="438319" y="1540595"/>
            <a:ext cx="11594592" cy="460857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Content Placeholder 2">
            <a:extLst>
              <a:ext uri="{FF2B5EF4-FFF2-40B4-BE49-F238E27FC236}">
                <a16:creationId xmlns:a16="http://schemas.microsoft.com/office/drawing/2014/main" id="{2295A32D-9921-4AAF-882E-22E6FE93A334}"/>
              </a:ext>
            </a:extLst>
          </p:cNvPr>
          <p:cNvSpPr>
            <a:spLocks noGrp="1"/>
          </p:cNvSpPr>
          <p:nvPr>
            <p:ph idx="1"/>
          </p:nvPr>
        </p:nvSpPr>
        <p:spPr>
          <a:xfrm>
            <a:off x="849746" y="1902691"/>
            <a:ext cx="11183166" cy="3894604"/>
          </a:xfrm>
        </p:spPr>
        <p:txBody>
          <a:bodyPr>
            <a:normAutofit/>
          </a:bodyPr>
          <a:lstStyle/>
          <a:p>
            <a:pPr>
              <a:buFont typeface="Courier New" panose="02070309020205020404" pitchFamily="49" charset="0"/>
              <a:buChar char="o"/>
            </a:pPr>
            <a:r>
              <a:rPr lang="ro-RO" sz="1800" i="0" u="none" strike="noStrike" baseline="0">
                <a:latin typeface="Calibri" panose="020F0502020204030204" pitchFamily="34" charset="0"/>
              </a:rPr>
              <a:t>Grupul permanent privind </a:t>
            </a:r>
            <a:r>
              <a:rPr lang="ro-RO" sz="1800" b="1" i="0" u="none" strike="noStrike" baseline="0">
                <a:latin typeface="Calibri" panose="020F0502020204030204" pitchFamily="34" charset="0"/>
              </a:rPr>
              <a:t>drepturile fundamentale și statul de drept</a:t>
            </a:r>
          </a:p>
          <a:p>
            <a:pPr>
              <a:buFont typeface="Courier New" panose="02070309020205020404" pitchFamily="49" charset="0"/>
              <a:buChar char="o"/>
            </a:pPr>
            <a:r>
              <a:rPr lang="ro-RO" sz="1800" i="0" u="none" strike="noStrike" baseline="0">
                <a:latin typeface="Calibri" panose="020F0502020204030204" pitchFamily="34" charset="0"/>
              </a:rPr>
              <a:t>Grupul permanent privind </a:t>
            </a:r>
            <a:r>
              <a:rPr lang="ro-RO" sz="1800" b="1" i="0" u="none" strike="noStrike" baseline="0">
                <a:latin typeface="Calibri" panose="020F0502020204030204" pitchFamily="34" charset="0"/>
              </a:rPr>
              <a:t>semestrul european</a:t>
            </a:r>
          </a:p>
          <a:p>
            <a:pPr>
              <a:buFont typeface="Courier New" panose="02070309020205020404" pitchFamily="49" charset="0"/>
              <a:buChar char="o"/>
            </a:pPr>
            <a:r>
              <a:rPr lang="ro-RO" sz="1800" i="0" u="none" strike="noStrike" baseline="0">
                <a:latin typeface="Calibri" panose="020F0502020204030204" pitchFamily="34" charset="0"/>
              </a:rPr>
              <a:t>Grupul permanent privind </a:t>
            </a:r>
            <a:r>
              <a:rPr lang="ro-RO" sz="1800" b="1" i="0" u="none" strike="noStrike" baseline="0">
                <a:latin typeface="Calibri" panose="020F0502020204030204" pitchFamily="34" charset="0"/>
              </a:rPr>
              <a:t>Conferința părților la Convenția-cadru a Națiunilor Unite asupra schimbărilor climatice</a:t>
            </a:r>
          </a:p>
          <a:p>
            <a:pPr>
              <a:buFont typeface="Courier New" panose="02070309020205020404" pitchFamily="49" charset="0"/>
              <a:buChar char="o"/>
            </a:pPr>
            <a:r>
              <a:rPr lang="ro-RO" sz="1800" i="0" u="none" strike="noStrike" baseline="0">
                <a:latin typeface="Calibri" panose="020F0502020204030204" pitchFamily="34" charset="0"/>
              </a:rPr>
              <a:t>Grupul permanent privind </a:t>
            </a:r>
            <a:r>
              <a:rPr lang="ro-RO" sz="1800" b="1" i="0" u="none" strike="noStrike" baseline="0">
                <a:latin typeface="Calibri" panose="020F0502020204030204" pitchFamily="34" charset="0"/>
              </a:rPr>
              <a:t>serviciile de interes general</a:t>
            </a:r>
          </a:p>
          <a:p>
            <a:pPr>
              <a:buFont typeface="Courier New" panose="02070309020205020404" pitchFamily="49" charset="0"/>
              <a:buChar char="o"/>
            </a:pPr>
            <a:r>
              <a:rPr lang="ro-RO" sz="1800" i="0" u="none" strike="noStrike" baseline="0">
                <a:latin typeface="Calibri" panose="020F0502020204030204" pitchFamily="34" charset="0"/>
              </a:rPr>
              <a:t>Grupul permanent privind </a:t>
            </a:r>
            <a:r>
              <a:rPr lang="ro-RO" sz="1800" b="1" i="0" u="none" strike="noStrike" baseline="0">
                <a:latin typeface="Calibri" panose="020F0502020204030204" pitchFamily="34" charset="0"/>
              </a:rPr>
              <a:t>energia</a:t>
            </a:r>
          </a:p>
          <a:p>
            <a:pPr>
              <a:buFont typeface="Courier New" panose="02070309020205020404" pitchFamily="49" charset="0"/>
              <a:buChar char="o"/>
            </a:pPr>
            <a:r>
              <a:rPr lang="ro-RO" sz="1800">
                <a:latin typeface="Calibri" panose="020F0502020204030204" pitchFamily="34" charset="0"/>
              </a:rPr>
              <a:t>Grupul permanent privind </a:t>
            </a:r>
            <a:r>
              <a:rPr lang="ro-RO" sz="1800" b="1">
                <a:latin typeface="Calibri" panose="020F0502020204030204" pitchFamily="34" charset="0"/>
              </a:rPr>
              <a:t>transporturile</a:t>
            </a:r>
          </a:p>
          <a:p>
            <a:pPr>
              <a:buFont typeface="Courier New" panose="02070309020205020404" pitchFamily="49" charset="0"/>
              <a:buChar char="o"/>
            </a:pPr>
            <a:r>
              <a:rPr lang="ro-RO" sz="1800">
                <a:latin typeface="Calibri" panose="020F0502020204030204" pitchFamily="34" charset="0"/>
              </a:rPr>
              <a:t>Grupul permanent privind </a:t>
            </a:r>
            <a:r>
              <a:rPr lang="ro-RO" sz="1800" b="1">
                <a:latin typeface="Calibri" panose="020F0502020204030204" pitchFamily="34" charset="0"/>
              </a:rPr>
              <a:t>imigrația și integrarea</a:t>
            </a:r>
          </a:p>
          <a:p>
            <a:pPr>
              <a:buFont typeface="Courier New" panose="02070309020205020404" pitchFamily="49" charset="0"/>
              <a:buChar char="o"/>
            </a:pPr>
            <a:r>
              <a:rPr lang="ro-RO" sz="1800" i="0" u="none" strike="noStrike" baseline="0">
                <a:latin typeface="Calibri" panose="020F0502020204030204" pitchFamily="34" charset="0"/>
              </a:rPr>
              <a:t>Grupul permanent privind </a:t>
            </a:r>
            <a:r>
              <a:rPr lang="ro-RO" sz="1800" b="1" i="0" u="none" strike="noStrike" baseline="0">
                <a:latin typeface="Calibri" panose="020F0502020204030204" pitchFamily="34" charset="0"/>
              </a:rPr>
              <a:t>integrarea romilor</a:t>
            </a:r>
          </a:p>
          <a:p>
            <a:pPr>
              <a:buFont typeface="Courier New" panose="02070309020205020404" pitchFamily="49" charset="0"/>
              <a:buChar char="o"/>
            </a:pPr>
            <a:r>
              <a:rPr lang="ro-RO" sz="1800">
                <a:latin typeface="Calibri" panose="020F0502020204030204" pitchFamily="34" charset="0"/>
              </a:rPr>
              <a:t>Grupul permanent privind </a:t>
            </a:r>
            <a:r>
              <a:rPr lang="ro-RO" sz="1800" b="1">
                <a:latin typeface="Calibri" panose="020F0502020204030204" pitchFamily="34" charset="0"/>
              </a:rPr>
              <a:t>drepturile persoanelor cu handicap</a:t>
            </a:r>
          </a:p>
          <a:p>
            <a:pPr>
              <a:buFont typeface="Courier New" panose="02070309020205020404" pitchFamily="49" charset="0"/>
              <a:buChar char="o"/>
            </a:pPr>
            <a:r>
              <a:rPr lang="ro-RO" sz="1800">
                <a:latin typeface="Calibri" panose="020F0502020204030204" pitchFamily="34" charset="0"/>
              </a:rPr>
              <a:t>Grupul permanent privind </a:t>
            </a:r>
            <a:r>
              <a:rPr lang="ro-RO" sz="1800" b="1" i="0" u="none" strike="noStrike" baseline="0">
                <a:latin typeface="Calibri" panose="020F0502020204030204" pitchFamily="34" charset="0"/>
              </a:rPr>
              <a:t>sistemele alimentare durabile </a:t>
            </a:r>
          </a:p>
        </p:txBody>
      </p:sp>
      <p:sp>
        <p:nvSpPr>
          <p:cNvPr id="2" name="Rectangle 1">
            <a:extLst>
              <a:ext uri="{FF2B5EF4-FFF2-40B4-BE49-F238E27FC236}">
                <a16:creationId xmlns:a16="http://schemas.microsoft.com/office/drawing/2014/main" id="{2AF179D1-C557-76CE-DD5A-5D37D0E9ACEB}"/>
              </a:ext>
            </a:extLst>
          </p:cNvPr>
          <p:cNvSpPr/>
          <p:nvPr/>
        </p:nvSpPr>
        <p:spPr>
          <a:xfrm>
            <a:off x="0"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4400"/>
              <a:t>Grupurile permanente</a:t>
            </a:r>
          </a:p>
        </p:txBody>
      </p:sp>
      <p:sp>
        <p:nvSpPr>
          <p:cNvPr id="6" name="Titre 1">
            <a:extLst>
              <a:ext uri="{FF2B5EF4-FFF2-40B4-BE49-F238E27FC236}">
                <a16:creationId xmlns:a16="http://schemas.microsoft.com/office/drawing/2014/main" id="{4C66D1A4-C100-270F-3F29-02EBE05D9EAE}"/>
              </a:ext>
            </a:extLst>
          </p:cNvPr>
          <p:cNvSpPr txBox="1">
            <a:spLocks/>
          </p:cNvSpPr>
          <p:nvPr/>
        </p:nvSpPr>
        <p:spPr>
          <a:xfrm>
            <a:off x="0" y="197280"/>
            <a:ext cx="12192000" cy="1027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altLang="fr-FR" b="1" dirty="0">
              <a:solidFill>
                <a:schemeClr val="bg1"/>
              </a:solidFill>
              <a:latin typeface="+mn-lt"/>
            </a:endParaRPr>
          </a:p>
        </p:txBody>
      </p:sp>
    </p:spTree>
    <p:extLst>
      <p:ext uri="{BB962C8B-B14F-4D97-AF65-F5344CB8AC3E}">
        <p14:creationId xmlns:p14="http://schemas.microsoft.com/office/powerpoint/2010/main" val="240362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849707" y="3437681"/>
            <a:ext cx="7206169" cy="100499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GB" sz="2400" dirty="0">
              <a:solidFill>
                <a:srgbClr val="595959"/>
              </a:solidFill>
              <a:latin typeface="Calibri" panose="020F0502020204030204" pitchFamily="34" charset="0"/>
            </a:endParaRPr>
          </a:p>
        </p:txBody>
      </p:sp>
      <p:sp>
        <p:nvSpPr>
          <p:cNvPr id="8" name="Content Placeholder 2"/>
          <p:cNvSpPr txBox="1">
            <a:spLocks/>
          </p:cNvSpPr>
          <p:nvPr/>
        </p:nvSpPr>
        <p:spPr>
          <a:xfrm>
            <a:off x="4849707" y="4520354"/>
            <a:ext cx="7206168" cy="100499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GB" sz="2400" dirty="0">
              <a:solidFill>
                <a:srgbClr val="595959"/>
              </a:solidFill>
              <a:latin typeface="Calibri" panose="020F0502020204030204" pitchFamily="34" charset="0"/>
            </a:endParaRPr>
          </a:p>
        </p:txBody>
      </p:sp>
      <p:sp>
        <p:nvSpPr>
          <p:cNvPr id="6" name="Content Placeholder 2"/>
          <p:cNvSpPr>
            <a:spLocks noGrp="1"/>
          </p:cNvSpPr>
          <p:nvPr>
            <p:ph idx="1"/>
          </p:nvPr>
        </p:nvSpPr>
        <p:spPr>
          <a:xfrm>
            <a:off x="5498713" y="2550593"/>
            <a:ext cx="6557162" cy="3784162"/>
          </a:xfrm>
        </p:spPr>
        <p:txBody>
          <a:bodyPr>
            <a:normAutofit fontScale="85000" lnSpcReduction="10000"/>
          </a:bodyPr>
          <a:lstStyle/>
          <a:p>
            <a:pPr marL="0" lvl="0" indent="0" algn="ctr">
              <a:lnSpc>
                <a:spcPct val="110000"/>
              </a:lnSpc>
              <a:buNone/>
            </a:pPr>
            <a:r>
              <a:rPr lang="ro-RO" sz="2600" dirty="0">
                <a:latin typeface="Calibri" panose="020F0502020204030204" pitchFamily="34" charset="0"/>
              </a:rPr>
              <a:t>Numiți </a:t>
            </a:r>
            <a:r>
              <a:rPr lang="ro-RO" sz="2600" b="1" dirty="0">
                <a:solidFill>
                  <a:srgbClr val="0060A0"/>
                </a:solidFill>
                <a:latin typeface="Calibri" panose="020F0502020204030204" pitchFamily="34" charset="0"/>
              </a:rPr>
              <a:t>de către Consiliu</a:t>
            </a:r>
            <a:r>
              <a:rPr lang="ro-RO" sz="2600" dirty="0">
                <a:latin typeface="Calibri" panose="020F0502020204030204" pitchFamily="34" charset="0"/>
              </a:rPr>
              <a:t>, </a:t>
            </a:r>
            <a:br>
              <a:rPr lang="ro-RO" sz="2600" dirty="0">
                <a:latin typeface="Calibri" panose="020F0502020204030204" pitchFamily="34" charset="0"/>
              </a:rPr>
            </a:br>
            <a:r>
              <a:rPr lang="ro-RO" sz="2600" dirty="0">
                <a:latin typeface="Calibri" panose="020F0502020204030204" pitchFamily="34" charset="0"/>
              </a:rPr>
              <a:t>la propunerea fiecărui stat membru, </a:t>
            </a:r>
            <a:br>
              <a:rPr lang="ro-RO" sz="2600" dirty="0">
                <a:latin typeface="Calibri" panose="020F0502020204030204" pitchFamily="34" charset="0"/>
              </a:rPr>
            </a:br>
            <a:r>
              <a:rPr lang="ro-RO" sz="2600" b="1" dirty="0">
                <a:solidFill>
                  <a:srgbClr val="0060A0"/>
                </a:solidFill>
                <a:latin typeface="Calibri" panose="020F0502020204030204" pitchFamily="34" charset="0"/>
              </a:rPr>
              <a:t>pentru un mandat de cinci ani, care poate fi reînnoit</a:t>
            </a:r>
            <a:r>
              <a:rPr lang="ro-RO" sz="2600" dirty="0">
                <a:latin typeface="Calibri" panose="020F0502020204030204" pitchFamily="34" charset="0"/>
              </a:rPr>
              <a:t>.</a:t>
            </a:r>
          </a:p>
          <a:p>
            <a:pPr marL="0" indent="0" algn="ctr">
              <a:lnSpc>
                <a:spcPct val="110000"/>
              </a:lnSpc>
              <a:buNone/>
            </a:pPr>
            <a:r>
              <a:rPr lang="ro-RO" sz="2600" dirty="0">
                <a:latin typeface="Calibri" panose="020F0502020204030204" pitchFamily="34" charset="0"/>
              </a:rPr>
              <a:t>Sunt independenți </a:t>
            </a:r>
            <a:r>
              <a:rPr lang="ro-RO" sz="2600" b="1" dirty="0">
                <a:solidFill>
                  <a:srgbClr val="0060A0"/>
                </a:solidFill>
                <a:latin typeface="Calibri" panose="020F0502020204030204" pitchFamily="34" charset="0"/>
              </a:rPr>
              <a:t>(= fără afiliere politică)</a:t>
            </a:r>
            <a:r>
              <a:rPr lang="ro-RO" sz="2600" dirty="0">
                <a:latin typeface="Calibri" panose="020F0502020204030204" pitchFamily="34" charset="0"/>
              </a:rPr>
              <a:t> </a:t>
            </a:r>
            <a:br>
              <a:rPr lang="ro-RO" sz="2600" dirty="0">
                <a:latin typeface="Calibri" panose="020F0502020204030204" pitchFamily="34" charset="0"/>
              </a:rPr>
            </a:br>
            <a:r>
              <a:rPr lang="ro-RO" sz="2600" dirty="0">
                <a:latin typeface="Calibri" panose="020F0502020204030204" pitchFamily="34" charset="0"/>
              </a:rPr>
              <a:t>și își îndeplinesc atribuțiile în interesul </a:t>
            </a:r>
            <a:br>
              <a:rPr lang="ro-RO" sz="2600" dirty="0">
                <a:latin typeface="Calibri" panose="020F0502020204030204" pitchFamily="34" charset="0"/>
              </a:rPr>
            </a:br>
            <a:r>
              <a:rPr lang="ro-RO" sz="2600" dirty="0">
                <a:latin typeface="Calibri" panose="020F0502020204030204" pitchFamily="34" charset="0"/>
              </a:rPr>
              <a:t>tuturor cetățenilor UE.</a:t>
            </a:r>
          </a:p>
          <a:p>
            <a:pPr marL="0" indent="0" algn="ctr">
              <a:lnSpc>
                <a:spcPct val="110000"/>
              </a:lnSpc>
              <a:buNone/>
            </a:pPr>
            <a:r>
              <a:rPr lang="ro-RO" sz="2600" b="1" dirty="0">
                <a:solidFill>
                  <a:srgbClr val="0060A0"/>
                </a:solidFill>
                <a:latin typeface="Calibri" panose="020F0502020204030204" pitchFamily="34" charset="0"/>
              </a:rPr>
              <a:t>Nu sunt prezenți în permanență la Bruxelles:</a:t>
            </a:r>
            <a:r>
              <a:rPr lang="ro-RO" sz="2600" dirty="0">
                <a:latin typeface="Calibri" panose="020F0502020204030204" pitchFamily="34" charset="0"/>
              </a:rPr>
              <a:t> majoritatea continuă să lucreze pentru organizațiile lor naționale din țara de origine. Costurile lor de transport și de cazare sunt rambursate de către CESE.</a:t>
            </a:r>
          </a:p>
          <a:p>
            <a:pPr lvl="0"/>
            <a:endParaRPr lang="en-GB" sz="2200" dirty="0">
              <a:solidFill>
                <a:srgbClr val="595959"/>
              </a:solidFill>
              <a:latin typeface="Calibri" panose="020F0502020204030204" pitchFamily="34" charset="0"/>
            </a:endParaRPr>
          </a:p>
        </p:txBody>
      </p:sp>
      <p:sp>
        <p:nvSpPr>
          <p:cNvPr id="2" name="Rectangle 1">
            <a:extLst>
              <a:ext uri="{FF2B5EF4-FFF2-40B4-BE49-F238E27FC236}">
                <a16:creationId xmlns:a16="http://schemas.microsoft.com/office/drawing/2014/main" id="{D4428210-F821-B6DF-07F8-4E1709B3CA0C}"/>
              </a:ext>
            </a:extLst>
          </p:cNvPr>
          <p:cNvSpPr/>
          <p:nvPr/>
        </p:nvSpPr>
        <p:spPr>
          <a:xfrm>
            <a:off x="0" y="0"/>
            <a:ext cx="12192000" cy="1828364"/>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EEF93FD-3C97-D521-87A7-D8F00E14E82C}"/>
              </a:ext>
            </a:extLst>
          </p:cNvPr>
          <p:cNvSpPr txBox="1"/>
          <p:nvPr/>
        </p:nvSpPr>
        <p:spPr>
          <a:xfrm>
            <a:off x="13340" y="-27317"/>
            <a:ext cx="12165319" cy="2616101"/>
          </a:xfrm>
          <a:prstGeom prst="rect">
            <a:avLst/>
          </a:prstGeom>
          <a:noFill/>
        </p:spPr>
        <p:txBody>
          <a:bodyPr wrap="square" rtlCol="0">
            <a:spAutoFit/>
          </a:bodyPr>
          <a:lstStyle/>
          <a:p>
            <a:pPr algn="ctr"/>
            <a:r>
              <a:rPr lang="ro-RO" sz="4000" b="1" dirty="0">
                <a:solidFill>
                  <a:schemeClr val="bg1"/>
                </a:solidFill>
                <a:latin typeface="Calibri" panose="020F0502020204030204" pitchFamily="34" charset="0"/>
              </a:rPr>
              <a:t>O ADUNARE FORMATĂ DIN 329 DE MEMBRI  </a:t>
            </a:r>
            <a:br>
              <a:rPr lang="ro-RO" sz="4000" b="1" dirty="0">
                <a:solidFill>
                  <a:schemeClr val="bg1"/>
                </a:solidFill>
                <a:latin typeface="Calibri" panose="020F0502020204030204" pitchFamily="34" charset="0"/>
              </a:rPr>
            </a:br>
            <a:r>
              <a:rPr lang="ro-RO" sz="4000" b="1" dirty="0">
                <a:solidFill>
                  <a:schemeClr val="bg1"/>
                </a:solidFill>
                <a:latin typeface="Calibri" panose="020F0502020204030204" pitchFamily="34" charset="0"/>
              </a:rPr>
              <a:t>CARE PROVIN DIN TOATE STATELE MEMBRE </a:t>
            </a:r>
            <a:br>
              <a:rPr lang="ro-RO" sz="4000" b="1" dirty="0">
                <a:solidFill>
                  <a:schemeClr val="bg1"/>
                </a:solidFill>
                <a:latin typeface="Calibri" panose="020F0502020204030204" pitchFamily="34" charset="0"/>
              </a:rPr>
            </a:br>
            <a:r>
              <a:rPr lang="ro-RO" sz="4000" b="1" dirty="0">
                <a:solidFill>
                  <a:schemeClr val="bg1"/>
                </a:solidFill>
                <a:latin typeface="Calibri" panose="020F0502020204030204" pitchFamily="34" charset="0"/>
              </a:rPr>
              <a:t>ALE UNIUNII EUROPENE</a:t>
            </a:r>
          </a:p>
          <a:p>
            <a:pPr algn="ctr"/>
            <a:endParaRPr lang="en-GB" sz="4400" dirty="0">
              <a:solidFill>
                <a:schemeClr val="bg1"/>
              </a:solidFill>
            </a:endParaRPr>
          </a:p>
        </p:txBody>
      </p:sp>
      <p:pic>
        <p:nvPicPr>
          <p:cNvPr id="9" name="Picture 8">
            <a:extLst>
              <a:ext uri="{FF2B5EF4-FFF2-40B4-BE49-F238E27FC236}">
                <a16:creationId xmlns:a16="http://schemas.microsoft.com/office/drawing/2014/main" id="{75B17160-1B17-46A3-8F97-93B10C2A6D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971" y="2670290"/>
            <a:ext cx="4985579" cy="33243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9700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nodePh="1">
                                  <p:stCondLst>
                                    <p:cond delay="0"/>
                                  </p:stCondLst>
                                  <p:endCondLst>
                                    <p:cond evt="begin" delay="0">
                                      <p:tn val="26"/>
                                    </p:cond>
                                  </p:end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nodePh="1">
                                  <p:stCondLst>
                                    <p:cond delay="0"/>
                                  </p:stCondLst>
                                  <p:endCondLst>
                                    <p:cond evt="begin" delay="0">
                                      <p:tn val="32"/>
                                    </p:cond>
                                  </p:endCondLst>
                                  <p:childTnLst>
                                    <p:set>
                                      <p:cBhvr>
                                        <p:cTn id="3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6" grpId="0" uiExpand="1"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2530" y="1473690"/>
            <a:ext cx="12192000" cy="517313"/>
          </a:xfrm>
        </p:spPr>
        <p:txBody>
          <a:bodyPr>
            <a:normAutofit/>
          </a:bodyPr>
          <a:lstStyle/>
          <a:p>
            <a:pPr marL="0" lvl="1" indent="0" algn="ctr">
              <a:buNone/>
            </a:pPr>
            <a:r>
              <a:rPr lang="ro-RO">
                <a:latin typeface="Calibri" charset="0"/>
                <a:ea typeface="MS PGothic" charset="-128"/>
              </a:rPr>
              <a:t>Un ansamblu de grupuri și organizații în cadrul cărora </a:t>
            </a:r>
            <a:r>
              <a:rPr lang="ro-RO" b="1">
                <a:solidFill>
                  <a:srgbClr val="0060A0"/>
                </a:solidFill>
                <a:latin typeface="Calibri" charset="0"/>
                <a:ea typeface="MS PGothic" charset="-128"/>
              </a:rPr>
              <a:t>se lucrează în cooperare</a:t>
            </a:r>
            <a:r>
              <a:rPr lang="ro-RO">
                <a:latin typeface="Calibri" charset="0"/>
                <a:ea typeface="MS PGothic" charset="-128"/>
              </a:rPr>
              <a:t>:</a:t>
            </a:r>
          </a:p>
        </p:txBody>
      </p:sp>
      <p:sp>
        <p:nvSpPr>
          <p:cNvPr id="13" name="Rectangle 12"/>
          <p:cNvSpPr/>
          <p:nvPr/>
        </p:nvSpPr>
        <p:spPr>
          <a:xfrm>
            <a:off x="877824" y="2196000"/>
            <a:ext cx="2926080" cy="2648597"/>
          </a:xfrm>
          <a:prstGeom prst="rect">
            <a:avLst/>
          </a:prstGeom>
          <a:solidFill>
            <a:srgbClr val="006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4" name="Rectangle 13"/>
          <p:cNvSpPr/>
          <p:nvPr/>
        </p:nvSpPr>
        <p:spPr>
          <a:xfrm>
            <a:off x="4605683" y="2196000"/>
            <a:ext cx="2926080" cy="2680340"/>
          </a:xfrm>
          <a:prstGeom prst="rect">
            <a:avLst/>
          </a:prstGeom>
          <a:solidFill>
            <a:srgbClr val="D922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 name="Rectangle 14"/>
          <p:cNvSpPr/>
          <p:nvPr/>
        </p:nvSpPr>
        <p:spPr>
          <a:xfrm>
            <a:off x="8236372" y="2196000"/>
            <a:ext cx="2926080" cy="2699870"/>
          </a:xfrm>
          <a:prstGeom prst="rect">
            <a:avLst/>
          </a:prstGeom>
          <a:solidFill>
            <a:srgbClr val="0083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solidFill>
                <a:srgbClr val="008342"/>
              </a:solidFill>
            </a:endParaRPr>
          </a:p>
        </p:txBody>
      </p:sp>
      <p:sp>
        <p:nvSpPr>
          <p:cNvPr id="10" name="Title 1"/>
          <p:cNvSpPr txBox="1">
            <a:spLocks/>
          </p:cNvSpPr>
          <p:nvPr/>
        </p:nvSpPr>
        <p:spPr bwMode="auto">
          <a:xfrm>
            <a:off x="877823" y="2181775"/>
            <a:ext cx="2926080" cy="4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ro-RO" sz="2533" b="1">
                <a:solidFill>
                  <a:schemeClr val="bg1"/>
                </a:solidFill>
                <a:latin typeface="Calibri" panose="020F0502020204030204" pitchFamily="34" charset="0"/>
                <a:ea typeface="+mj-ea"/>
              </a:rPr>
              <a:t>Angajatori (107)</a:t>
            </a:r>
          </a:p>
        </p:txBody>
      </p:sp>
      <p:sp>
        <p:nvSpPr>
          <p:cNvPr id="11" name="Title 1"/>
          <p:cNvSpPr txBox="1">
            <a:spLocks/>
          </p:cNvSpPr>
          <p:nvPr/>
        </p:nvSpPr>
        <p:spPr bwMode="auto">
          <a:xfrm>
            <a:off x="4605683" y="2181775"/>
            <a:ext cx="2926080" cy="4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ro-RO" sz="2533" b="1">
                <a:solidFill>
                  <a:schemeClr val="bg1"/>
                </a:solidFill>
                <a:latin typeface="Calibri" panose="020F0502020204030204" pitchFamily="34" charset="0"/>
                <a:ea typeface="+mj-ea"/>
              </a:rPr>
              <a:t>Lucrători (110)</a:t>
            </a:r>
          </a:p>
        </p:txBody>
      </p:sp>
      <p:sp>
        <p:nvSpPr>
          <p:cNvPr id="12" name="Title 1"/>
          <p:cNvSpPr txBox="1">
            <a:spLocks/>
          </p:cNvSpPr>
          <p:nvPr/>
        </p:nvSpPr>
        <p:spPr bwMode="auto">
          <a:xfrm>
            <a:off x="8236371" y="2178319"/>
            <a:ext cx="2926080" cy="7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ro-RO" sz="2667" b="1">
                <a:solidFill>
                  <a:schemeClr val="bg1"/>
                </a:solidFill>
                <a:latin typeface="Calibri" panose="020F0502020204030204" pitchFamily="34" charset="0"/>
                <a:ea typeface="+mj-ea"/>
              </a:rPr>
              <a:t>Organizații ale societății civile (110)</a:t>
            </a:r>
          </a:p>
          <a:p>
            <a:pPr algn="ctr" eaLnBrk="1" hangingPunct="1">
              <a:defRPr/>
            </a:pPr>
            <a:endParaRPr lang="en-GB" sz="2667" b="1" dirty="0">
              <a:solidFill>
                <a:schemeClr val="bg1"/>
              </a:solidFill>
              <a:latin typeface="Calibri" panose="020F0502020204030204" pitchFamily="34" charset="0"/>
              <a:ea typeface="+mj-ea"/>
            </a:endParaRPr>
          </a:p>
        </p:txBody>
      </p:sp>
      <p:sp>
        <p:nvSpPr>
          <p:cNvPr id="18" name="Content Placeholder 2"/>
          <p:cNvSpPr txBox="1">
            <a:spLocks/>
          </p:cNvSpPr>
          <p:nvPr/>
        </p:nvSpPr>
        <p:spPr>
          <a:xfrm>
            <a:off x="323880" y="5151376"/>
            <a:ext cx="11489685" cy="1450764"/>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ro-RO" sz="2400" b="1" dirty="0">
                <a:solidFill>
                  <a:srgbClr val="1F5FA0"/>
                </a:solidFill>
                <a:latin typeface="Calibri" charset="0"/>
                <a:ea typeface="MS PGothic" charset="-128"/>
              </a:rPr>
              <a:t>Ele se angajează să apere interesele și valorile grupurilor (sau ale comunităților) lor, funcționând adesea ca intermediari între factorii de decizie și publicul larg.</a:t>
            </a:r>
          </a:p>
        </p:txBody>
      </p:sp>
      <p:sp>
        <p:nvSpPr>
          <p:cNvPr id="19" name="TextBox 18">
            <a:hlinkClick r:id="rId3"/>
            <a:extLst>
              <a:ext uri="{FF2B5EF4-FFF2-40B4-BE49-F238E27FC236}">
                <a16:creationId xmlns:a16="http://schemas.microsoft.com/office/drawing/2014/main" id="{F0925021-66B6-B547-90DD-B7884B765D2F}"/>
              </a:ext>
            </a:extLst>
          </p:cNvPr>
          <p:cNvSpPr txBox="1"/>
          <p:nvPr/>
        </p:nvSpPr>
        <p:spPr>
          <a:xfrm>
            <a:off x="877823" y="3142027"/>
            <a:ext cx="2926080" cy="1241622"/>
          </a:xfrm>
          <a:prstGeom prst="rect">
            <a:avLst/>
          </a:prstGeom>
          <a:noFill/>
        </p:spPr>
        <p:txBody>
          <a:bodyPr wrap="square" rtlCol="0">
            <a:spAutoFit/>
          </a:bodyPr>
          <a:lstStyle/>
          <a:p>
            <a:pPr algn="ctr"/>
            <a:r>
              <a:rPr lang="ro-RO" sz="1867">
                <a:solidFill>
                  <a:schemeClr val="bg1"/>
                </a:solidFill>
              </a:rPr>
              <a:t>Federații patronale,</a:t>
            </a:r>
          </a:p>
          <a:p>
            <a:pPr algn="ctr"/>
            <a:r>
              <a:rPr lang="ro-RO" sz="1867">
                <a:solidFill>
                  <a:schemeClr val="bg1"/>
                </a:solidFill>
              </a:rPr>
              <a:t>camere de comerț,</a:t>
            </a:r>
          </a:p>
          <a:p>
            <a:pPr algn="ctr"/>
            <a:r>
              <a:rPr lang="ro-RO" sz="1867">
                <a:solidFill>
                  <a:schemeClr val="bg1"/>
                </a:solidFill>
              </a:rPr>
              <a:t>organizații ale IMM-urilor </a:t>
            </a:r>
          </a:p>
          <a:p>
            <a:pPr algn="ctr"/>
            <a:endParaRPr lang="en-GB" sz="1867" dirty="0">
              <a:solidFill>
                <a:schemeClr val="bg1"/>
              </a:solidFill>
            </a:endParaRPr>
          </a:p>
        </p:txBody>
      </p:sp>
      <p:sp>
        <p:nvSpPr>
          <p:cNvPr id="20" name="TextBox 19">
            <a:hlinkClick r:id="rId4"/>
            <a:extLst>
              <a:ext uri="{FF2B5EF4-FFF2-40B4-BE49-F238E27FC236}">
                <a16:creationId xmlns:a16="http://schemas.microsoft.com/office/drawing/2014/main" id="{EA13E604-DD39-AC47-A999-ECEECC06A46F}"/>
              </a:ext>
            </a:extLst>
          </p:cNvPr>
          <p:cNvSpPr txBox="1"/>
          <p:nvPr/>
        </p:nvSpPr>
        <p:spPr>
          <a:xfrm>
            <a:off x="4617692" y="3323289"/>
            <a:ext cx="2914071" cy="379656"/>
          </a:xfrm>
          <a:prstGeom prst="rect">
            <a:avLst/>
          </a:prstGeom>
          <a:noFill/>
        </p:spPr>
        <p:txBody>
          <a:bodyPr wrap="square" rtlCol="0">
            <a:spAutoFit/>
          </a:bodyPr>
          <a:lstStyle/>
          <a:p>
            <a:pPr algn="ctr"/>
            <a:r>
              <a:rPr lang="ro-RO" sz="1867">
                <a:solidFill>
                  <a:schemeClr val="bg1"/>
                </a:solidFill>
              </a:rPr>
              <a:t>Sindicate</a:t>
            </a:r>
          </a:p>
        </p:txBody>
      </p:sp>
      <p:sp>
        <p:nvSpPr>
          <p:cNvPr id="21" name="TextBox 20">
            <a:hlinkClick r:id="rId5"/>
            <a:extLst>
              <a:ext uri="{FF2B5EF4-FFF2-40B4-BE49-F238E27FC236}">
                <a16:creationId xmlns:a16="http://schemas.microsoft.com/office/drawing/2014/main" id="{04EA3B74-E8BC-4341-9B56-489ADABD78EE}"/>
              </a:ext>
            </a:extLst>
          </p:cNvPr>
          <p:cNvSpPr txBox="1"/>
          <p:nvPr/>
        </p:nvSpPr>
        <p:spPr>
          <a:xfrm>
            <a:off x="8236373" y="3132000"/>
            <a:ext cx="2962656" cy="1816266"/>
          </a:xfrm>
          <a:prstGeom prst="rect">
            <a:avLst/>
          </a:prstGeom>
          <a:noFill/>
        </p:spPr>
        <p:txBody>
          <a:bodyPr wrap="square" rtlCol="0">
            <a:spAutoFit/>
          </a:bodyPr>
          <a:lstStyle/>
          <a:p>
            <a:pPr algn="ctr"/>
            <a:r>
              <a:rPr lang="ro-RO" sz="1867">
                <a:solidFill>
                  <a:schemeClr val="bg1"/>
                </a:solidFill>
              </a:rPr>
              <a:t>care reprezintă fermieri, consumatori, tineri, profesii liberale, persoane cu handicap, cadre universitare, cooperative, ONG-uri,... </a:t>
            </a:r>
          </a:p>
          <a:p>
            <a:pPr algn="ctr"/>
            <a:endParaRPr lang="en-GB" sz="1867" dirty="0">
              <a:solidFill>
                <a:schemeClr val="bg1"/>
              </a:solidFill>
            </a:endParaRPr>
          </a:p>
        </p:txBody>
      </p:sp>
      <p:sp>
        <p:nvSpPr>
          <p:cNvPr id="2" name="Rectangle 1">
            <a:extLst>
              <a:ext uri="{FF2B5EF4-FFF2-40B4-BE49-F238E27FC236}">
                <a16:creationId xmlns:a16="http://schemas.microsoft.com/office/drawing/2014/main" id="{02F707B0-4DCD-1697-44A7-0F7B11A0DBD4}"/>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bwMode="auto">
          <a:xfrm>
            <a:off x="-85060" y="161454"/>
            <a:ext cx="12277060" cy="106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ro-RO" sz="4000" b="1">
                <a:solidFill>
                  <a:schemeClr val="bg1"/>
                </a:solidFill>
                <a:latin typeface="Calibri" panose="020F0502020204030204" pitchFamily="34" charset="0"/>
                <a:ea typeface="+mj-ea"/>
              </a:rPr>
              <a:t>CE ÎNSEAMNĂ SOCIETATEA CIVILĂ ORGANIZATĂ?</a:t>
            </a:r>
          </a:p>
        </p:txBody>
      </p:sp>
      <p:sp>
        <p:nvSpPr>
          <p:cNvPr id="3" name="TextBox 2">
            <a:extLst>
              <a:ext uri="{FF2B5EF4-FFF2-40B4-BE49-F238E27FC236}">
                <a16:creationId xmlns:a16="http://schemas.microsoft.com/office/drawing/2014/main" id="{4FA30AEF-BFB7-4F05-8844-A746F8ECEB1D}"/>
              </a:ext>
            </a:extLst>
          </p:cNvPr>
          <p:cNvSpPr txBox="1"/>
          <p:nvPr/>
        </p:nvSpPr>
        <p:spPr>
          <a:xfrm>
            <a:off x="0" y="6437012"/>
            <a:ext cx="8544682" cy="307777"/>
          </a:xfrm>
          <a:prstGeom prst="rect">
            <a:avLst/>
          </a:prstGeom>
          <a:noFill/>
        </p:spPr>
        <p:txBody>
          <a:bodyPr wrap="square" rtlCol="0">
            <a:spAutoFit/>
          </a:bodyPr>
          <a:lstStyle/>
          <a:p>
            <a:r>
              <a:rPr lang="ro-RO" sz="1400" dirty="0">
                <a:solidFill>
                  <a:srgbClr val="174195"/>
                </a:solidFill>
              </a:rPr>
              <a:t>* Doi membri nu sunt afiliați la niciunul dintre cele trei grupuri.</a:t>
            </a:r>
          </a:p>
        </p:txBody>
      </p:sp>
    </p:spTree>
    <p:extLst>
      <p:ext uri="{BB962C8B-B14F-4D97-AF65-F5344CB8AC3E}">
        <p14:creationId xmlns:p14="http://schemas.microsoft.com/office/powerpoint/2010/main" val="19750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4"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animBg="1"/>
      <p:bldP spid="14" grpId="0" animBg="1"/>
      <p:bldP spid="15" grpId="0" animBg="1"/>
      <p:bldP spid="10" grpId="0"/>
      <p:bldP spid="11" grpId="0"/>
      <p:bldP spid="12" grpId="0"/>
      <p:bldP spid="18" grpId="0"/>
      <p:bldP spid="19" grpId="0"/>
      <p:bldP spid="20" grpId="0"/>
      <p:bldP spid="21"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E81D5F-8A66-0164-9E18-EF3E967B127A}"/>
              </a:ext>
            </a:extLst>
          </p:cNvPr>
          <p:cNvSpPr/>
          <p:nvPr/>
        </p:nvSpPr>
        <p:spPr>
          <a:xfrm>
            <a:off x="0" y="-9144"/>
            <a:ext cx="7324259"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106532" y="-9144"/>
            <a:ext cx="7430791" cy="1144284"/>
          </a:xfrm>
          <a:effectLst>
            <a:outerShdw blurRad="76200" dist="12700" dir="2700000" sy="-23000" kx="-800400" algn="bl" rotWithShape="0">
              <a:prstClr val="black">
                <a:alpha val="20000"/>
              </a:prstClr>
            </a:outerShdw>
          </a:effectLst>
        </p:spPr>
        <p:txBody>
          <a:bodyPr>
            <a:noAutofit/>
          </a:bodyPr>
          <a:lstStyle/>
          <a:p>
            <a:pPr algn="ctr"/>
            <a:r>
              <a:rPr lang="ro-RO" sz="4000" b="1" dirty="0">
                <a:solidFill>
                  <a:schemeClr val="bg1"/>
                </a:solidFill>
                <a:latin typeface="+mn-lt"/>
                <a:ea typeface="+mn-ea"/>
                <a:cs typeface="+mn-cs"/>
              </a:rPr>
              <a:t>ÎN CE CONSTĂ ACTIVITATEA CESE?</a:t>
            </a:r>
          </a:p>
        </p:txBody>
      </p:sp>
      <p:sp>
        <p:nvSpPr>
          <p:cNvPr id="5" name="Rectangle 4"/>
          <p:cNvSpPr/>
          <p:nvPr/>
        </p:nvSpPr>
        <p:spPr>
          <a:xfrm>
            <a:off x="124545" y="1144284"/>
            <a:ext cx="7105335" cy="5509200"/>
          </a:xfrm>
          <a:prstGeom prst="rect">
            <a:avLst/>
          </a:prstGeom>
        </p:spPr>
        <p:txBody>
          <a:bodyPr wrap="square">
            <a:spAutoFit/>
          </a:bodyPr>
          <a:lstStyle/>
          <a:p>
            <a:pPr algn="just"/>
            <a:r>
              <a:rPr lang="ro-RO" sz="2000" b="1" dirty="0">
                <a:solidFill>
                  <a:srgbClr val="1F5FA0"/>
                </a:solidFill>
              </a:rPr>
              <a:t>Parlamentul European</a:t>
            </a:r>
            <a:r>
              <a:rPr lang="ro-RO" sz="2000" dirty="0"/>
              <a:t>, </a:t>
            </a:r>
            <a:r>
              <a:rPr lang="ro-RO" sz="2000" b="1" dirty="0">
                <a:solidFill>
                  <a:srgbClr val="1F5FA0"/>
                </a:solidFill>
              </a:rPr>
              <a:t>Consiliul UE</a:t>
            </a:r>
            <a:r>
              <a:rPr lang="ro-RO" sz="2000" dirty="0"/>
              <a:t> și </a:t>
            </a:r>
            <a:r>
              <a:rPr lang="ro-RO" sz="2000" b="1" dirty="0">
                <a:solidFill>
                  <a:srgbClr val="1F5FA0"/>
                </a:solidFill>
              </a:rPr>
              <a:t>Comisia Europeană</a:t>
            </a:r>
            <a:r>
              <a:rPr lang="ro-RO" sz="2000" dirty="0"/>
              <a:t> au </a:t>
            </a:r>
            <a:r>
              <a:rPr lang="ro-RO" sz="2000" b="1" dirty="0">
                <a:solidFill>
                  <a:srgbClr val="0060A0"/>
                </a:solidFill>
              </a:rPr>
              <a:t>obligația legală de a consulta CESE</a:t>
            </a:r>
            <a:r>
              <a:rPr lang="ro-RO" sz="2000" dirty="0"/>
              <a:t> atunci când adoptă acte legislative noi. </a:t>
            </a:r>
            <a:r>
              <a:rPr lang="ro-RO" sz="2000" b="1" dirty="0"/>
              <a:t>Consultarea</a:t>
            </a:r>
            <a:r>
              <a:rPr lang="ro-RO" sz="2000" dirty="0"/>
              <a:t> poate acoperi o gamă largă de teme. </a:t>
            </a:r>
          </a:p>
          <a:p>
            <a:pPr algn="just"/>
            <a:endParaRPr lang="en-GB" altLang="fr-FR" sz="2000" dirty="0">
              <a:solidFill>
                <a:srgbClr val="0060A0"/>
              </a:solidFill>
            </a:endParaRPr>
          </a:p>
          <a:p>
            <a:pPr algn="just"/>
            <a:r>
              <a:rPr lang="ro-RO" sz="2000" b="1" dirty="0">
                <a:solidFill>
                  <a:srgbClr val="1F5FA0"/>
                </a:solidFill>
              </a:rPr>
              <a:t>Membrii CESE</a:t>
            </a:r>
            <a:r>
              <a:rPr lang="ro-RO" sz="2000" dirty="0"/>
              <a:t>, care reprezintă </a:t>
            </a:r>
            <a:r>
              <a:rPr lang="ro-RO" sz="2000" b="1" dirty="0">
                <a:solidFill>
                  <a:srgbClr val="0060A0"/>
                </a:solidFill>
              </a:rPr>
              <a:t>toate cele 3 grupuri, discută, se consultă și ajung la un consens în vederea elaborării </a:t>
            </a:r>
            <a:r>
              <a:rPr lang="ro-RO" sz="2000" b="1" dirty="0">
                <a:solidFill>
                  <a:srgbClr val="1F5FA0"/>
                </a:solidFill>
              </a:rPr>
              <a:t>unui document unic, denumit „aviz”</a:t>
            </a:r>
            <a:r>
              <a:rPr lang="ro-RO" sz="2000" dirty="0"/>
              <a:t>, referitor la legislația propusă.</a:t>
            </a:r>
          </a:p>
          <a:p>
            <a:pPr algn="just"/>
            <a:endParaRPr lang="en-GB" altLang="fr-FR" sz="2000" dirty="0"/>
          </a:p>
          <a:p>
            <a:pPr algn="just"/>
            <a:r>
              <a:rPr lang="ro-RO" sz="2000" dirty="0"/>
              <a:t>După ce</a:t>
            </a:r>
            <a:r>
              <a:rPr lang="ro-RO" sz="2000" b="1" dirty="0">
                <a:solidFill>
                  <a:srgbClr val="1F5FA0"/>
                </a:solidFill>
              </a:rPr>
              <a:t> un aviz este adoptat, acesta este transmis instituțiilor UE </a:t>
            </a:r>
            <a:r>
              <a:rPr lang="ro-RO" sz="2000" dirty="0"/>
              <a:t>pentru a fi dezbătut și publicat în Jurnalul Oficial al UE (în 24 de limbi).</a:t>
            </a:r>
          </a:p>
          <a:p>
            <a:pPr algn="just"/>
            <a:endParaRPr lang="en-GB" altLang="fr-FR" sz="2000" dirty="0"/>
          </a:p>
          <a:p>
            <a:pPr algn="just"/>
            <a:r>
              <a:rPr lang="ro-RO" sz="2000" dirty="0"/>
              <a:t>Raportorul </a:t>
            </a:r>
            <a:r>
              <a:rPr lang="ro-RO" sz="2000" b="1" dirty="0">
                <a:solidFill>
                  <a:srgbClr val="1F5FA0"/>
                </a:solidFill>
              </a:rPr>
              <a:t>prezintă</a:t>
            </a:r>
            <a:r>
              <a:rPr lang="ro-RO" sz="2000" dirty="0"/>
              <a:t> </a:t>
            </a:r>
            <a:r>
              <a:rPr lang="ro-RO" sz="2000" b="1" dirty="0">
                <a:solidFill>
                  <a:srgbClr val="1F5FA0"/>
                </a:solidFill>
              </a:rPr>
              <a:t>principalele concluzii</a:t>
            </a:r>
            <a:r>
              <a:rPr lang="ro-RO" sz="2000" dirty="0"/>
              <a:t> ale avizului CESE și îl </a:t>
            </a:r>
            <a:r>
              <a:rPr lang="ro-RO" sz="2000" b="1" dirty="0">
                <a:solidFill>
                  <a:srgbClr val="1F5FA0"/>
                </a:solidFill>
              </a:rPr>
              <a:t>promovează</a:t>
            </a:r>
            <a:r>
              <a:rPr lang="ro-RO" sz="2000" dirty="0"/>
              <a:t> la nivelul UE, al statelor membre și la nivel local.</a:t>
            </a:r>
          </a:p>
          <a:p>
            <a:pPr algn="just"/>
            <a:endParaRPr lang="en-GB" altLang="fr-FR" sz="2000" dirty="0"/>
          </a:p>
          <a:p>
            <a:pPr algn="just"/>
            <a:r>
              <a:rPr lang="ro-RO" sz="2000" dirty="0"/>
              <a:t>În total, CESE emite aproximativ </a:t>
            </a:r>
            <a:r>
              <a:rPr lang="ro-RO" sz="2000" b="1" dirty="0">
                <a:solidFill>
                  <a:srgbClr val="1F5FA0"/>
                </a:solidFill>
              </a:rPr>
              <a:t>200 de avize</a:t>
            </a:r>
            <a:r>
              <a:rPr lang="ro-RO" sz="2000" dirty="0"/>
              <a:t> pe an.</a:t>
            </a:r>
          </a:p>
          <a:p>
            <a:pPr algn="just"/>
            <a:endParaRPr lang="en-GB" altLang="fr-FR" sz="2000" dirty="0">
              <a:solidFill>
                <a:srgbClr val="FF0000"/>
              </a:solidFill>
            </a:endParaRPr>
          </a:p>
          <a:p>
            <a:pPr marL="285750" indent="-285750" algn="just">
              <a:buFont typeface="Arial" panose="020B0604020202020204" pitchFamily="34" charset="0"/>
              <a:buChar char="•"/>
            </a:pPr>
            <a:endParaRPr lang="en-GB" altLang="fr-FR" sz="1600" dirty="0">
              <a:solidFill>
                <a:srgbClr val="FF0000"/>
              </a:solidFill>
            </a:endParaRPr>
          </a:p>
          <a:p>
            <a:pPr marL="285750" indent="-285750" algn="just">
              <a:buFont typeface="Arial" panose="020B0604020202020204" pitchFamily="34" charset="0"/>
              <a:buChar char="•"/>
            </a:pPr>
            <a:endParaRPr lang="en-GB" sz="1600" dirty="0"/>
          </a:p>
        </p:txBody>
      </p:sp>
      <p:sp>
        <p:nvSpPr>
          <p:cNvPr id="6" name="TextBox 5">
            <a:extLst>
              <a:ext uri="{FF2B5EF4-FFF2-40B4-BE49-F238E27FC236}">
                <a16:creationId xmlns:a16="http://schemas.microsoft.com/office/drawing/2014/main" id="{D54632D7-92F4-4501-A9F6-C753A58D7CB1}"/>
              </a:ext>
            </a:extLst>
          </p:cNvPr>
          <p:cNvSpPr txBox="1"/>
          <p:nvPr/>
        </p:nvSpPr>
        <p:spPr>
          <a:xfrm>
            <a:off x="2209887" y="6164440"/>
            <a:ext cx="3254557" cy="338554"/>
          </a:xfrm>
          <a:prstGeom prst="rect">
            <a:avLst/>
          </a:prstGeom>
          <a:noFill/>
        </p:spPr>
        <p:txBody>
          <a:bodyPr wrap="square">
            <a:spAutoFit/>
          </a:bodyPr>
          <a:lstStyle/>
          <a:p>
            <a:r>
              <a:rPr lang="ro-RO" sz="1600" b="1"/>
              <a:t>Pentru mai multe informații, scanați codul QR!</a:t>
            </a:r>
          </a:p>
        </p:txBody>
      </p:sp>
      <p:pic>
        <p:nvPicPr>
          <p:cNvPr id="8" name="Picture 7">
            <a:extLst>
              <a:ext uri="{FF2B5EF4-FFF2-40B4-BE49-F238E27FC236}">
                <a16:creationId xmlns:a16="http://schemas.microsoft.com/office/drawing/2014/main" id="{07D93C43-DE67-4F97-97C9-04AF74DC62C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238560" y="5838417"/>
            <a:ext cx="991320" cy="990600"/>
          </a:xfrm>
          <a:prstGeom prst="rect">
            <a:avLst/>
          </a:prstGeom>
        </p:spPr>
      </p:pic>
      <p:pic>
        <p:nvPicPr>
          <p:cNvPr id="10" name="Graphic 9" descr="Right pointing backhand index with solid fill">
            <a:extLst>
              <a:ext uri="{FF2B5EF4-FFF2-40B4-BE49-F238E27FC236}">
                <a16:creationId xmlns:a16="http://schemas.microsoft.com/office/drawing/2014/main" id="{C37D202E-711E-46BB-A5CB-D0255C00B62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32957" y="6115277"/>
            <a:ext cx="436880" cy="436880"/>
          </a:xfrm>
          <a:prstGeom prst="rect">
            <a:avLst/>
          </a:prstGeom>
        </p:spPr>
      </p:pic>
      <p:pic>
        <p:nvPicPr>
          <p:cNvPr id="11" name="Content Placeholder 10">
            <a:extLst>
              <a:ext uri="{FF2B5EF4-FFF2-40B4-BE49-F238E27FC236}">
                <a16:creationId xmlns:a16="http://schemas.microsoft.com/office/drawing/2014/main" id="{BF71E619-E40A-4C9C-A350-AB3B6C5BC432}"/>
              </a:ext>
            </a:extLst>
          </p:cNvPr>
          <p:cNvPicPr>
            <a:picLocks noGrp="1"/>
          </p:cNvPicPr>
          <p:nvPr>
            <p:ph idx="1"/>
          </p:nvPr>
        </p:nvPicPr>
        <p:blipFill>
          <a:blip r:embed="rId5"/>
          <a:stretch>
            <a:fillRect/>
          </a:stretch>
        </p:blipFill>
        <p:spPr>
          <a:xfrm>
            <a:off x="7229880" y="0"/>
            <a:ext cx="4962119" cy="6858000"/>
          </a:xfrm>
        </p:spPr>
      </p:pic>
    </p:spTree>
    <p:extLst>
      <p:ext uri="{BB962C8B-B14F-4D97-AF65-F5344CB8AC3E}">
        <p14:creationId xmlns:p14="http://schemas.microsoft.com/office/powerpoint/2010/main" val="16335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anim calcmode="lin" valueType="num">
                                      <p:cBhvr>
                                        <p:cTn id="43" dur="500" fill="hold"/>
                                        <p:tgtEl>
                                          <p:spTgt spid="10"/>
                                        </p:tgtEl>
                                        <p:attrNameLst>
                                          <p:attrName>ppt_x</p:attrName>
                                        </p:attrNameLst>
                                      </p:cBhvr>
                                      <p:tavLst>
                                        <p:tav tm="0">
                                          <p:val>
                                            <p:strVal val="#ppt_x"/>
                                          </p:val>
                                        </p:tav>
                                        <p:tav tm="100000">
                                          <p:val>
                                            <p:strVal val="#ppt_x"/>
                                          </p:val>
                                        </p:tav>
                                      </p:tavLst>
                                    </p:anim>
                                    <p:anim calcmode="lin" valueType="num">
                                      <p:cBhvr>
                                        <p:cTn id="44" dur="500" fill="hold"/>
                                        <p:tgtEl>
                                          <p:spTgt spid="10"/>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13" name="Title 1"/>
          <p:cNvSpPr txBox="1">
            <a:spLocks/>
          </p:cNvSpPr>
          <p:nvPr/>
        </p:nvSpPr>
        <p:spPr bwMode="auto">
          <a:xfrm>
            <a:off x="582140" y="1814155"/>
            <a:ext cx="2405449" cy="1000555"/>
          </a:xfrm>
          <a:prstGeom prst="rect">
            <a:avLst/>
          </a:prstGeom>
          <a:noFill/>
          <a:ln>
            <a:noFill/>
          </a:ln>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defRPr/>
            </a:pPr>
            <a:endParaRPr lang="en-GB" sz="2133" dirty="0">
              <a:solidFill>
                <a:srgbClr val="595959"/>
              </a:solidFill>
              <a:latin typeface="Calibri" panose="020F0502020204030204" pitchFamily="34" charset="0"/>
            </a:endParaRPr>
          </a:p>
        </p:txBody>
      </p:sp>
      <p:sp>
        <p:nvSpPr>
          <p:cNvPr id="11" name="TextBox 10">
            <a:extLst>
              <a:ext uri="{FF2B5EF4-FFF2-40B4-BE49-F238E27FC236}">
                <a16:creationId xmlns:a16="http://schemas.microsoft.com/office/drawing/2014/main" id="{BEE2DE31-1F83-4EF8-A9BC-495544087C12}"/>
              </a:ext>
            </a:extLst>
          </p:cNvPr>
          <p:cNvSpPr txBox="1"/>
          <p:nvPr/>
        </p:nvSpPr>
        <p:spPr>
          <a:xfrm>
            <a:off x="110512" y="3661616"/>
            <a:ext cx="11718941" cy="1221938"/>
          </a:xfrm>
          <a:prstGeom prst="rect">
            <a:avLst/>
          </a:prstGeom>
          <a:noFill/>
        </p:spPr>
        <p:txBody>
          <a:bodyPr wrap="square">
            <a:spAutoFit/>
          </a:bodyPr>
          <a:lstStyle/>
          <a:p>
            <a:pPr algn="ctr">
              <a:lnSpc>
                <a:spcPts val="2060"/>
              </a:lnSpc>
              <a:spcBef>
                <a:spcPts val="1200"/>
              </a:spcBef>
              <a:defRPr/>
            </a:pPr>
            <a:endParaRPr lang="en-GB" altLang="fr-FR" sz="2400" b="1" dirty="0">
              <a:solidFill>
                <a:srgbClr val="0060A0"/>
              </a:solidFill>
              <a:latin typeface="Calibri" pitchFamily="34" charset="0"/>
            </a:endParaRPr>
          </a:p>
          <a:p>
            <a:pPr algn="ctr">
              <a:lnSpc>
                <a:spcPts val="2060"/>
              </a:lnSpc>
              <a:spcBef>
                <a:spcPts val="1200"/>
              </a:spcBef>
              <a:defRPr/>
            </a:pPr>
            <a:endParaRPr lang="en-GB" altLang="fr-FR" sz="2400" b="1" dirty="0">
              <a:solidFill>
                <a:srgbClr val="1F5FA0"/>
              </a:solidFill>
              <a:latin typeface="Calibri" pitchFamily="34" charset="0"/>
            </a:endParaRPr>
          </a:p>
          <a:p>
            <a:pPr algn="ctr">
              <a:lnSpc>
                <a:spcPts val="2060"/>
              </a:lnSpc>
              <a:spcBef>
                <a:spcPts val="1200"/>
              </a:spcBef>
              <a:defRPr/>
            </a:pPr>
            <a:endParaRPr lang="en-GB" sz="2400" spc="50" dirty="0">
              <a:solidFill>
                <a:schemeClr val="bg2">
                  <a:lumMod val="50000"/>
                </a:schemeClr>
              </a:solidFill>
              <a:latin typeface="Calibri" panose="020F0502020204030204" pitchFamily="34" charset="0"/>
            </a:endParaRPr>
          </a:p>
        </p:txBody>
      </p:sp>
      <p:sp>
        <p:nvSpPr>
          <p:cNvPr id="12" name="TextBox 11">
            <a:extLst>
              <a:ext uri="{FF2B5EF4-FFF2-40B4-BE49-F238E27FC236}">
                <a16:creationId xmlns:a16="http://schemas.microsoft.com/office/drawing/2014/main" id="{F34828AC-9164-4F14-8519-02B5D5335800}"/>
              </a:ext>
            </a:extLst>
          </p:cNvPr>
          <p:cNvSpPr txBox="1"/>
          <p:nvPr/>
        </p:nvSpPr>
        <p:spPr>
          <a:xfrm>
            <a:off x="0" y="2161287"/>
            <a:ext cx="12192000" cy="3354765"/>
          </a:xfrm>
          <a:prstGeom prst="rect">
            <a:avLst/>
          </a:prstGeom>
          <a:noFill/>
        </p:spPr>
        <p:txBody>
          <a:bodyPr wrap="square">
            <a:spAutoFit/>
          </a:bodyPr>
          <a:lstStyle/>
          <a:p>
            <a:pPr algn="ctr">
              <a:spcBef>
                <a:spcPts val="1200"/>
              </a:spcBef>
              <a:defRPr/>
            </a:pPr>
            <a:r>
              <a:rPr lang="ro-RO" sz="2400" dirty="0"/>
              <a:t>Comitetul este singurul </a:t>
            </a:r>
            <a:r>
              <a:rPr lang="ro-RO" sz="2400" b="1" dirty="0"/>
              <a:t>loc de întâlnire instituțional și singurul forum de dialog </a:t>
            </a:r>
            <a:br>
              <a:rPr lang="ro-RO" sz="2400" b="1" dirty="0"/>
            </a:br>
            <a:r>
              <a:rPr lang="ro-RO" sz="2400" b="1" dirty="0"/>
              <a:t>la nivel european</a:t>
            </a:r>
            <a:r>
              <a:rPr lang="ro-RO" sz="2400" dirty="0"/>
              <a:t> care mijlocește </a:t>
            </a:r>
            <a:r>
              <a:rPr lang="ro-RO" sz="2400" b="1" dirty="0">
                <a:solidFill>
                  <a:srgbClr val="0060A0"/>
                </a:solidFill>
              </a:rPr>
              <a:t>consensul</a:t>
            </a:r>
            <a:r>
              <a:rPr lang="ro-RO" sz="2400" dirty="0"/>
              <a:t> dintre diferitele interese. </a:t>
            </a:r>
            <a:br>
              <a:rPr lang="ro-RO" sz="2400" dirty="0"/>
            </a:br>
            <a:r>
              <a:rPr lang="ro-RO" sz="2400" dirty="0"/>
              <a:t>Reprezintă singura modalitate prin care </a:t>
            </a:r>
            <a:r>
              <a:rPr lang="ro-RO" sz="2400" b="1" dirty="0">
                <a:solidFill>
                  <a:srgbClr val="0060A0"/>
                </a:solidFill>
              </a:rPr>
              <a:t>grupurile de interese din Europa</a:t>
            </a:r>
            <a:r>
              <a:rPr lang="ro-RO" sz="2400" dirty="0"/>
              <a:t> </a:t>
            </a:r>
            <a:r>
              <a:rPr lang="ro-RO" sz="2400" b="1" dirty="0">
                <a:solidFill>
                  <a:srgbClr val="0060A0"/>
                </a:solidFill>
              </a:rPr>
              <a:t>își pot exprima</a:t>
            </a:r>
            <a:r>
              <a:rPr lang="ro-RO" sz="2400" dirty="0"/>
              <a:t> în mod formal </a:t>
            </a:r>
            <a:r>
              <a:rPr lang="ro-RO" sz="2400" b="1" dirty="0">
                <a:solidFill>
                  <a:srgbClr val="0060A0"/>
                </a:solidFill>
              </a:rPr>
              <a:t>punctul de vedere asupra proiectelor legislative ale UE, într-un cadru interinstituțional</a:t>
            </a:r>
            <a:r>
              <a:rPr lang="ro-RO" sz="2400" dirty="0"/>
              <a:t>.</a:t>
            </a:r>
          </a:p>
          <a:p>
            <a:pPr algn="ctr">
              <a:spcBef>
                <a:spcPts val="1200"/>
              </a:spcBef>
              <a:defRPr/>
            </a:pPr>
            <a:r>
              <a:rPr lang="ro-RO" sz="2400" dirty="0">
                <a:latin typeface="Calibri" pitchFamily="34" charset="0"/>
              </a:rPr>
              <a:t>Această participare a organizațiilor societății civile reprezintă un element fundamental </a:t>
            </a:r>
            <a:br>
              <a:rPr lang="ro-RO" sz="2400" dirty="0">
                <a:latin typeface="Calibri" pitchFamily="34" charset="0"/>
              </a:rPr>
            </a:br>
            <a:r>
              <a:rPr lang="ro-RO" sz="2400" dirty="0">
                <a:latin typeface="Calibri" pitchFamily="34" charset="0"/>
              </a:rPr>
              <a:t>al democrației europene: </a:t>
            </a:r>
            <a:r>
              <a:rPr lang="ro-RO" sz="2400" b="1" dirty="0">
                <a:solidFill>
                  <a:srgbClr val="0060A0"/>
                </a:solidFill>
                <a:latin typeface="Calibri" pitchFamily="34" charset="0"/>
              </a:rPr>
              <a:t>democrația participativă</a:t>
            </a:r>
            <a:r>
              <a:rPr lang="ro-RO" sz="2400" dirty="0">
                <a:latin typeface="Calibri" pitchFamily="34" charset="0"/>
              </a:rPr>
              <a:t>.</a:t>
            </a:r>
          </a:p>
          <a:p>
            <a:pPr algn="ctr">
              <a:spcBef>
                <a:spcPts val="1200"/>
              </a:spcBef>
              <a:defRPr/>
            </a:pPr>
            <a:r>
              <a:rPr lang="ro-RO" sz="2400" dirty="0">
                <a:latin typeface="Calibri" pitchFamily="34" charset="0"/>
              </a:rPr>
              <a:t>Acoperă multe </a:t>
            </a:r>
            <a:r>
              <a:rPr lang="ro-RO" sz="2400" b="1" dirty="0">
                <a:solidFill>
                  <a:srgbClr val="0060A0"/>
                </a:solidFill>
                <a:latin typeface="Calibri" pitchFamily="34" charset="0"/>
                <a:hlinkClick r:id="rId2" action="ppaction://hlinksldjump"/>
              </a:rPr>
              <a:t>subiecte care țin de viața de zi cu zi a oamenilor</a:t>
            </a:r>
            <a:r>
              <a:rPr lang="ro-RO" sz="2400" dirty="0">
                <a:latin typeface="Calibri" pitchFamily="34" charset="0"/>
              </a:rPr>
              <a:t>: ocuparea forței de muncă, sănătatea, drepturile consumatorilor, agricultura, lupta împotriva criminalității organizate etc.</a:t>
            </a:r>
            <a:r>
              <a:rPr lang="ro-RO" sz="2400" dirty="0"/>
              <a:t> </a:t>
            </a:r>
          </a:p>
        </p:txBody>
      </p:sp>
      <p:sp>
        <p:nvSpPr>
          <p:cNvPr id="2" name="Rectangle 1">
            <a:extLst>
              <a:ext uri="{FF2B5EF4-FFF2-40B4-BE49-F238E27FC236}">
                <a16:creationId xmlns:a16="http://schemas.microsoft.com/office/drawing/2014/main" id="{613E6C7B-D79F-D66F-9ABD-F0309E18CBE9}"/>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1446E272-B298-6D95-4011-CB9D10983F8F}"/>
              </a:ext>
            </a:extLst>
          </p:cNvPr>
          <p:cNvSpPr txBox="1"/>
          <p:nvPr/>
        </p:nvSpPr>
        <p:spPr>
          <a:xfrm>
            <a:off x="0" y="171911"/>
            <a:ext cx="12192000" cy="1384995"/>
          </a:xfrm>
          <a:prstGeom prst="rect">
            <a:avLst/>
          </a:prstGeom>
          <a:noFill/>
        </p:spPr>
        <p:txBody>
          <a:bodyPr wrap="square" rtlCol="0">
            <a:spAutoFit/>
          </a:bodyPr>
          <a:lstStyle/>
          <a:p>
            <a:pPr algn="ctr"/>
            <a:r>
              <a:rPr lang="ro-RO" sz="4000" b="1">
                <a:solidFill>
                  <a:schemeClr val="bg1"/>
                </a:solidFill>
                <a:latin typeface="Calibri" panose="020F0502020204030204" pitchFamily="34" charset="0"/>
              </a:rPr>
              <a:t>DE CE ESTE CESE IMPORTANT PENTRU UE?</a:t>
            </a:r>
          </a:p>
          <a:p>
            <a:pPr algn="ctr"/>
            <a:endParaRPr lang="en-GB" sz="4400" dirty="0"/>
          </a:p>
        </p:txBody>
      </p:sp>
    </p:spTree>
    <p:extLst>
      <p:ext uri="{BB962C8B-B14F-4D97-AF65-F5344CB8AC3E}">
        <p14:creationId xmlns:p14="http://schemas.microsoft.com/office/powerpoint/2010/main" val="161797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CBBD-FAF7-9A1D-E1B7-38DB4909EBB7}"/>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E7164A5-F124-4534-AD26-38A824D92F8C}"/>
              </a:ext>
            </a:extLst>
          </p:cNvPr>
          <p:cNvSpPr/>
          <p:nvPr/>
        </p:nvSpPr>
        <p:spPr>
          <a:xfrm>
            <a:off x="8579624" y="1630030"/>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AA3375D7-9F6A-4A16-A11B-EC37BE39CD0C}"/>
              </a:ext>
            </a:extLst>
          </p:cNvPr>
          <p:cNvSpPr/>
          <p:nvPr/>
        </p:nvSpPr>
        <p:spPr>
          <a:xfrm>
            <a:off x="844940" y="1663598"/>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0A288DA2-CD45-AD05-3E3F-DB61FFD22384}"/>
              </a:ext>
            </a:extLst>
          </p:cNvPr>
          <p:cNvSpPr/>
          <p:nvPr/>
        </p:nvSpPr>
        <p:spPr>
          <a:xfrm>
            <a:off x="-10018"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itle 1">
            <a:extLst>
              <a:ext uri="{FF2B5EF4-FFF2-40B4-BE49-F238E27FC236}">
                <a16:creationId xmlns:a16="http://schemas.microsoft.com/office/drawing/2014/main" id="{FCA431F0-5DFB-F06A-F681-0B8C3B22BD92}"/>
              </a:ext>
            </a:extLst>
          </p:cNvPr>
          <p:cNvSpPr txBox="1">
            <a:spLocks/>
          </p:cNvSpPr>
          <p:nvPr/>
        </p:nvSpPr>
        <p:spPr bwMode="auto">
          <a:xfrm>
            <a:off x="-10018" y="254727"/>
            <a:ext cx="12202018" cy="4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ro-RO" sz="4000" b="1">
                <a:solidFill>
                  <a:schemeClr val="bg1"/>
                </a:solidFill>
                <a:latin typeface="Calibri" charset="0"/>
              </a:rPr>
              <a:t>ORGANELE DE LUCRU: 6 SECȚIUNI ȘI 1 COMISIE </a:t>
            </a:r>
          </a:p>
        </p:txBody>
      </p:sp>
      <p:sp>
        <p:nvSpPr>
          <p:cNvPr id="18" name="TextBox 17">
            <a:hlinkClick r:id="rId3"/>
            <a:extLst>
              <a:ext uri="{FF2B5EF4-FFF2-40B4-BE49-F238E27FC236}">
                <a16:creationId xmlns:a16="http://schemas.microsoft.com/office/drawing/2014/main" id="{77781787-22FB-4DF5-B371-8251AC1FC29A}"/>
              </a:ext>
            </a:extLst>
          </p:cNvPr>
          <p:cNvSpPr txBox="1"/>
          <p:nvPr/>
        </p:nvSpPr>
        <p:spPr>
          <a:xfrm>
            <a:off x="844939" y="2174797"/>
            <a:ext cx="2482314" cy="903902"/>
          </a:xfrm>
          <a:prstGeom prst="rect">
            <a:avLst/>
          </a:prstGeom>
          <a:noFill/>
        </p:spPr>
        <p:txBody>
          <a:bodyPr wrap="square">
            <a:spAutoFit/>
          </a:bodyPr>
          <a:lstStyle/>
          <a:p>
            <a:pPr algn="ctr">
              <a:lnSpc>
                <a:spcPct val="107000"/>
              </a:lnSpc>
              <a:spcAft>
                <a:spcPts val="800"/>
              </a:spcAft>
            </a:pPr>
            <a:r>
              <a:rPr lang="ro-RO"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 </a:t>
            </a:r>
            <a:br>
              <a:rPr lang="ro-RO"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ro-RO" sz="16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Secțiunea pentru relații externe</a:t>
            </a:r>
          </a:p>
        </p:txBody>
      </p:sp>
      <p:sp>
        <p:nvSpPr>
          <p:cNvPr id="20" name="TextBox 19">
            <a:hlinkClick r:id="rId4"/>
            <a:extLst>
              <a:ext uri="{FF2B5EF4-FFF2-40B4-BE49-F238E27FC236}">
                <a16:creationId xmlns:a16="http://schemas.microsoft.com/office/drawing/2014/main" id="{B29DB3C1-B40D-44F6-8013-A7C93FC80B5B}"/>
              </a:ext>
            </a:extLst>
          </p:cNvPr>
          <p:cNvSpPr txBox="1"/>
          <p:nvPr/>
        </p:nvSpPr>
        <p:spPr>
          <a:xfrm>
            <a:off x="8617061" y="1872000"/>
            <a:ext cx="2482563" cy="1167371"/>
          </a:xfrm>
          <a:prstGeom prst="rect">
            <a:avLst/>
          </a:prstGeom>
          <a:noFill/>
        </p:spPr>
        <p:txBody>
          <a:bodyPr wrap="square">
            <a:spAutoFit/>
          </a:bodyPr>
          <a:lstStyle/>
          <a:p>
            <a:pPr algn="ctr">
              <a:lnSpc>
                <a:spcPct val="107000"/>
              </a:lnSpc>
              <a:spcAft>
                <a:spcPts val="800"/>
              </a:spcAft>
            </a:pPr>
            <a:br>
              <a:rPr lang="ro-RO"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ro-RO" sz="16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Secțiunea pentru agricultură, dezvoltare rurală și protecția mediului</a:t>
            </a:r>
          </a:p>
        </p:txBody>
      </p:sp>
      <p:sp>
        <p:nvSpPr>
          <p:cNvPr id="10" name="TextBox 9">
            <a:extLst>
              <a:ext uri="{FF2B5EF4-FFF2-40B4-BE49-F238E27FC236}">
                <a16:creationId xmlns:a16="http://schemas.microsoft.com/office/drawing/2014/main" id="{1F7CFF42-AA65-4A3D-80DD-FB8EA7BE598B}"/>
              </a:ext>
            </a:extLst>
          </p:cNvPr>
          <p:cNvSpPr txBox="1"/>
          <p:nvPr/>
        </p:nvSpPr>
        <p:spPr>
          <a:xfrm>
            <a:off x="844939" y="3204000"/>
            <a:ext cx="2519999" cy="2062103"/>
          </a:xfrm>
          <a:prstGeom prst="rect">
            <a:avLst/>
          </a:prstGeom>
          <a:noFill/>
        </p:spPr>
        <p:txBody>
          <a:bodyPr wrap="square" rtlCol="0">
            <a:spAutoFit/>
          </a:bodyPr>
          <a:lstStyle/>
          <a:p>
            <a:pPr marL="285750" indent="-285750">
              <a:buFont typeface="Courier New" panose="02070309020205020404" pitchFamily="49" charset="0"/>
              <a:buChar char="o"/>
            </a:pPr>
            <a:r>
              <a:rPr lang="ro-RO" sz="1600"/>
              <a:t>Dialogul cu societatea civilă din țările terțe</a:t>
            </a:r>
          </a:p>
          <a:p>
            <a:pPr marL="285750" indent="-285750">
              <a:buFont typeface="Courier New" panose="02070309020205020404" pitchFamily="49" charset="0"/>
              <a:buChar char="o"/>
            </a:pPr>
            <a:r>
              <a:rPr lang="ro-RO" sz="1600"/>
              <a:t>Extindere</a:t>
            </a:r>
          </a:p>
          <a:p>
            <a:pPr marL="285750" indent="-285750">
              <a:buFont typeface="Courier New" panose="02070309020205020404" pitchFamily="49" charset="0"/>
              <a:buChar char="o"/>
            </a:pPr>
            <a:r>
              <a:rPr lang="ro-RO" sz="1600"/>
              <a:t>Comerț</a:t>
            </a:r>
          </a:p>
          <a:p>
            <a:pPr marL="285750" indent="-285750">
              <a:buFont typeface="Courier New" panose="02070309020205020404" pitchFamily="49" charset="0"/>
              <a:buChar char="o"/>
            </a:pPr>
            <a:r>
              <a:rPr lang="ro-RO" sz="1600"/>
              <a:t>Relații de vecinătate</a:t>
            </a:r>
          </a:p>
          <a:p>
            <a:pPr marL="285750" indent="-285750">
              <a:buFont typeface="Courier New" panose="02070309020205020404" pitchFamily="49" charset="0"/>
              <a:buChar char="o"/>
            </a:pPr>
            <a:r>
              <a:rPr lang="ro-RO" sz="1600"/>
              <a:t>Cooperare internațională</a:t>
            </a:r>
          </a:p>
        </p:txBody>
      </p:sp>
      <p:sp>
        <p:nvSpPr>
          <p:cNvPr id="11" name="Rectangle: Rounded Corners 10">
            <a:extLst>
              <a:ext uri="{FF2B5EF4-FFF2-40B4-BE49-F238E27FC236}">
                <a16:creationId xmlns:a16="http://schemas.microsoft.com/office/drawing/2014/main" id="{D4868F77-80EA-4BFC-B73D-1E46877C887E}"/>
              </a:ext>
            </a:extLst>
          </p:cNvPr>
          <p:cNvSpPr/>
          <p:nvPr/>
        </p:nvSpPr>
        <p:spPr>
          <a:xfrm>
            <a:off x="4712282" y="1630030"/>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hlinkClick r:id="rId5"/>
            <a:extLst>
              <a:ext uri="{FF2B5EF4-FFF2-40B4-BE49-F238E27FC236}">
                <a16:creationId xmlns:a16="http://schemas.microsoft.com/office/drawing/2014/main" id="{3521ADB3-197C-4FB4-A013-705707097868}"/>
              </a:ext>
            </a:extLst>
          </p:cNvPr>
          <p:cNvSpPr txBox="1"/>
          <p:nvPr/>
        </p:nvSpPr>
        <p:spPr>
          <a:xfrm>
            <a:off x="4724472" y="1864371"/>
            <a:ext cx="2495619" cy="1430841"/>
          </a:xfrm>
          <a:prstGeom prst="rect">
            <a:avLst/>
          </a:prstGeom>
          <a:noFill/>
        </p:spPr>
        <p:txBody>
          <a:bodyPr wrap="square">
            <a:spAutoFit/>
          </a:bodyPr>
          <a:lstStyle/>
          <a:p>
            <a:pPr algn="ctr">
              <a:lnSpc>
                <a:spcPct val="107000"/>
              </a:lnSpc>
              <a:spcAft>
                <a:spcPts val="800"/>
              </a:spcAft>
            </a:pPr>
            <a:br>
              <a:rPr lang="ro-RO"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ro-RO" sz="16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Secțiunea pentru transporturi, energie, infrastructură și societatea informațională</a:t>
            </a:r>
          </a:p>
        </p:txBody>
      </p:sp>
      <p:sp>
        <p:nvSpPr>
          <p:cNvPr id="12" name="TextBox 11">
            <a:extLst>
              <a:ext uri="{FF2B5EF4-FFF2-40B4-BE49-F238E27FC236}">
                <a16:creationId xmlns:a16="http://schemas.microsoft.com/office/drawing/2014/main" id="{046CD800-C46E-425E-AEED-1BE5BA3D26F3}"/>
              </a:ext>
            </a:extLst>
          </p:cNvPr>
          <p:cNvSpPr txBox="1"/>
          <p:nvPr/>
        </p:nvSpPr>
        <p:spPr>
          <a:xfrm>
            <a:off x="4736663" y="3204000"/>
            <a:ext cx="2520000" cy="2308324"/>
          </a:xfrm>
          <a:prstGeom prst="rect">
            <a:avLst/>
          </a:prstGeom>
          <a:noFill/>
        </p:spPr>
        <p:txBody>
          <a:bodyPr wrap="square" rtlCol="0">
            <a:spAutoFit/>
          </a:bodyPr>
          <a:lstStyle/>
          <a:p>
            <a:pPr marL="285750" indent="-285750">
              <a:buFont typeface="Courier New" panose="02070309020205020404" pitchFamily="49" charset="0"/>
              <a:buChar char="o"/>
            </a:pPr>
            <a:r>
              <a:rPr lang="ro-RO" sz="1600"/>
              <a:t>Energie accesibilă ca preț și curată</a:t>
            </a:r>
          </a:p>
          <a:p>
            <a:pPr marL="285750" indent="-285750">
              <a:buFont typeface="Courier New" panose="02070309020205020404" pitchFamily="49" charset="0"/>
              <a:buChar char="o"/>
            </a:pPr>
            <a:r>
              <a:rPr lang="ro-RO" sz="1600"/>
              <a:t>Transport durabil și inteligent</a:t>
            </a:r>
          </a:p>
          <a:p>
            <a:pPr marL="285750" indent="-285750">
              <a:buFont typeface="Courier New" panose="02070309020205020404" pitchFamily="49" charset="0"/>
              <a:buChar char="o"/>
            </a:pPr>
            <a:r>
              <a:rPr lang="ro-RO" sz="1600"/>
              <a:t>Locuințe decente, accesibile și la prețuri abordabile</a:t>
            </a:r>
          </a:p>
          <a:p>
            <a:pPr marL="285750" indent="-285750">
              <a:buFont typeface="Courier New" panose="02070309020205020404" pitchFamily="49" charset="0"/>
              <a:buChar char="o"/>
            </a:pPr>
            <a:r>
              <a:rPr lang="ro-RO" sz="1600"/>
              <a:t>Amenajarea teritoriului pentru publicul larg și societatea civilă</a:t>
            </a:r>
          </a:p>
        </p:txBody>
      </p:sp>
      <p:sp>
        <p:nvSpPr>
          <p:cNvPr id="15" name="TextBox 14">
            <a:extLst>
              <a:ext uri="{FF2B5EF4-FFF2-40B4-BE49-F238E27FC236}">
                <a16:creationId xmlns:a16="http://schemas.microsoft.com/office/drawing/2014/main" id="{3C9F4A2E-F056-4947-B54D-8629BA5C27A5}"/>
              </a:ext>
            </a:extLst>
          </p:cNvPr>
          <p:cNvSpPr txBox="1"/>
          <p:nvPr/>
        </p:nvSpPr>
        <p:spPr>
          <a:xfrm>
            <a:off x="8605120" y="3204000"/>
            <a:ext cx="2520000" cy="2308324"/>
          </a:xfrm>
          <a:prstGeom prst="rect">
            <a:avLst/>
          </a:prstGeom>
          <a:noFill/>
        </p:spPr>
        <p:txBody>
          <a:bodyPr wrap="square" rtlCol="0">
            <a:spAutoFit/>
          </a:bodyPr>
          <a:lstStyle/>
          <a:p>
            <a:pPr marL="285750" indent="-285750">
              <a:buFont typeface="Courier New" panose="02070309020205020404" pitchFamily="49" charset="0"/>
              <a:buChar char="o"/>
            </a:pPr>
            <a:r>
              <a:rPr lang="ro-RO" sz="1600"/>
              <a:t>Sisteme alimentare durabile</a:t>
            </a:r>
          </a:p>
          <a:p>
            <a:pPr marL="285750" indent="-285750">
              <a:buFont typeface="Courier New" panose="02070309020205020404" pitchFamily="49" charset="0"/>
              <a:buChar char="o"/>
            </a:pPr>
            <a:r>
              <a:rPr lang="ro-RO" sz="1600"/>
              <a:t>Politici climatice</a:t>
            </a:r>
          </a:p>
          <a:p>
            <a:pPr marL="285750" indent="-285750">
              <a:buFont typeface="Courier New" panose="02070309020205020404" pitchFamily="49" charset="0"/>
              <a:buChar char="o"/>
            </a:pPr>
            <a:r>
              <a:rPr lang="ro-RO" sz="1600"/>
              <a:t>Mediu și biodiversitate</a:t>
            </a:r>
          </a:p>
          <a:p>
            <a:pPr marL="285750" indent="-285750">
              <a:buFont typeface="Courier New" panose="02070309020205020404" pitchFamily="49" charset="0"/>
              <a:buChar char="o"/>
            </a:pPr>
            <a:r>
              <a:rPr lang="ro-RO" sz="1600"/>
              <a:t>Agricultură </a:t>
            </a:r>
          </a:p>
          <a:p>
            <a:pPr marL="285750" indent="-285750">
              <a:buFont typeface="Courier New" panose="02070309020205020404" pitchFamily="49" charset="0"/>
              <a:buChar char="o"/>
            </a:pPr>
            <a:r>
              <a:rPr lang="ro-RO" sz="1600"/>
              <a:t>Dezvoltare durabilă - aspecte generale</a:t>
            </a:r>
          </a:p>
          <a:p>
            <a:pPr marL="285750" indent="-285750">
              <a:buFont typeface="Courier New" panose="02070309020205020404" pitchFamily="49" charset="0"/>
              <a:buChar char="o"/>
            </a:pPr>
            <a:r>
              <a:rPr lang="ro-RO" sz="1600"/>
              <a:t>Dezvoltare rurală și urbană durabilă</a:t>
            </a:r>
          </a:p>
        </p:txBody>
      </p:sp>
      <p:pic>
        <p:nvPicPr>
          <p:cNvPr id="41" name="Afbeelding 30" descr="Afbeelding met logo, cirkel, symbool, Graphics&#10;&#10;Door AI gegenereerde inhoud is mogelijk onjuist.">
            <a:extLst>
              <a:ext uri="{FF2B5EF4-FFF2-40B4-BE49-F238E27FC236}">
                <a16:creationId xmlns:a16="http://schemas.microsoft.com/office/drawing/2014/main" id="{301F7DEC-0D9A-4938-A1AA-CF9496C56D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9445" y="1188000"/>
            <a:ext cx="1080000" cy="1080000"/>
          </a:xfrm>
          <a:prstGeom prst="rect">
            <a:avLst/>
          </a:prstGeom>
        </p:spPr>
      </p:pic>
      <p:pic>
        <p:nvPicPr>
          <p:cNvPr id="42" name="Afbeelding 18" descr="Afbeelding met logo, cirkel, Graphics, symbool&#10;&#10;Door AI gegenereerde inhoud is mogelijk onjuist.">
            <a:extLst>
              <a:ext uri="{FF2B5EF4-FFF2-40B4-BE49-F238E27FC236}">
                <a16:creationId xmlns:a16="http://schemas.microsoft.com/office/drawing/2014/main" id="{69530C21-1ECA-42C0-9084-6C4C41DC7EA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2282" y="1188577"/>
            <a:ext cx="1080000" cy="1080000"/>
          </a:xfrm>
          <a:prstGeom prst="rect">
            <a:avLst/>
          </a:prstGeom>
        </p:spPr>
      </p:pic>
      <p:pic>
        <p:nvPicPr>
          <p:cNvPr id="44" name="Afbeelding 38" descr="Afbeelding met logo, cirkel, Graphics, symbool&#10;&#10;Door AI gegenereerde inhoud is mogelijk onjuist.">
            <a:extLst>
              <a:ext uri="{FF2B5EF4-FFF2-40B4-BE49-F238E27FC236}">
                <a16:creationId xmlns:a16="http://schemas.microsoft.com/office/drawing/2014/main" id="{C399C7B2-D4F3-4D47-BA15-8829E4E4ED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8784" y="1188000"/>
            <a:ext cx="1080000" cy="1080000"/>
          </a:xfrm>
          <a:prstGeom prst="rect">
            <a:avLst/>
          </a:prstGeom>
        </p:spPr>
      </p:pic>
    </p:spTree>
    <p:extLst>
      <p:ext uri="{BB962C8B-B14F-4D97-AF65-F5344CB8AC3E}">
        <p14:creationId xmlns:p14="http://schemas.microsoft.com/office/powerpoint/2010/main" val="15736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CBBD-FAF7-9A1D-E1B7-38DB4909EBB7}"/>
            </a:ext>
          </a:extLst>
        </p:cNvPr>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EB4E606E-D70F-46AF-A9C3-41FEECFFD66B}"/>
              </a:ext>
            </a:extLst>
          </p:cNvPr>
          <p:cNvSpPr/>
          <p:nvPr/>
        </p:nvSpPr>
        <p:spPr>
          <a:xfrm>
            <a:off x="9093575" y="1697787"/>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Rounded Corners 29">
            <a:extLst>
              <a:ext uri="{FF2B5EF4-FFF2-40B4-BE49-F238E27FC236}">
                <a16:creationId xmlns:a16="http://schemas.microsoft.com/office/drawing/2014/main" id="{B01B641E-09EC-43D2-962B-72A85D5FE8D7}"/>
              </a:ext>
            </a:extLst>
          </p:cNvPr>
          <p:cNvSpPr/>
          <p:nvPr/>
        </p:nvSpPr>
        <p:spPr>
          <a:xfrm>
            <a:off x="6192812" y="1658902"/>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FA92D199-3432-4D3B-8D4C-0D9C3F85BBAF}"/>
              </a:ext>
            </a:extLst>
          </p:cNvPr>
          <p:cNvSpPr/>
          <p:nvPr/>
        </p:nvSpPr>
        <p:spPr>
          <a:xfrm>
            <a:off x="3238151" y="1658902"/>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4EEE0AED-4CD3-4F18-871C-426E4CE1D8BD}"/>
              </a:ext>
            </a:extLst>
          </p:cNvPr>
          <p:cNvSpPr/>
          <p:nvPr/>
        </p:nvSpPr>
        <p:spPr>
          <a:xfrm>
            <a:off x="241787" y="1697787"/>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0A288DA2-CD45-AD05-3E3F-DB61FFD22384}"/>
              </a:ext>
            </a:extLst>
          </p:cNvPr>
          <p:cNvSpPr/>
          <p:nvPr/>
        </p:nvSpPr>
        <p:spPr>
          <a:xfrm>
            <a:off x="-10018"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itle 1">
            <a:extLst>
              <a:ext uri="{FF2B5EF4-FFF2-40B4-BE49-F238E27FC236}">
                <a16:creationId xmlns:a16="http://schemas.microsoft.com/office/drawing/2014/main" id="{FCA431F0-5DFB-F06A-F681-0B8C3B22BD92}"/>
              </a:ext>
            </a:extLst>
          </p:cNvPr>
          <p:cNvSpPr txBox="1">
            <a:spLocks/>
          </p:cNvSpPr>
          <p:nvPr/>
        </p:nvSpPr>
        <p:spPr bwMode="auto">
          <a:xfrm>
            <a:off x="-10018" y="254727"/>
            <a:ext cx="12202018" cy="4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ro-RO" sz="4000" b="1">
                <a:solidFill>
                  <a:schemeClr val="bg1"/>
                </a:solidFill>
                <a:latin typeface="Calibri" charset="0"/>
              </a:rPr>
              <a:t>ORGANELE DE LUCRU: 6 SECȚIUNI ȘI 1 COMISIE </a:t>
            </a:r>
          </a:p>
        </p:txBody>
      </p:sp>
      <p:sp>
        <p:nvSpPr>
          <p:cNvPr id="14" name="TextBox 13">
            <a:hlinkClick r:id="rId3"/>
            <a:extLst>
              <a:ext uri="{FF2B5EF4-FFF2-40B4-BE49-F238E27FC236}">
                <a16:creationId xmlns:a16="http://schemas.microsoft.com/office/drawing/2014/main" id="{0CBB3086-7F92-4A44-9ECD-2436E4CFBC67}"/>
              </a:ext>
            </a:extLst>
          </p:cNvPr>
          <p:cNvSpPr txBox="1"/>
          <p:nvPr/>
        </p:nvSpPr>
        <p:spPr>
          <a:xfrm>
            <a:off x="8988575" y="2193129"/>
            <a:ext cx="2729999" cy="584775"/>
          </a:xfrm>
          <a:prstGeom prst="rect">
            <a:avLst/>
          </a:prstGeom>
          <a:noFill/>
        </p:spPr>
        <p:txBody>
          <a:bodyPr wrap="square">
            <a:spAutoFit/>
          </a:bodyPr>
          <a:lstStyle/>
          <a:p>
            <a:pPr algn="ctr"/>
            <a:r>
              <a:rPr lang="ro-RO" sz="16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Comisia consultativă pentru mutații industriale</a:t>
            </a:r>
          </a:p>
        </p:txBody>
      </p:sp>
      <p:sp>
        <p:nvSpPr>
          <p:cNvPr id="22" name="TextBox 21">
            <a:hlinkClick r:id="rId4"/>
            <a:extLst>
              <a:ext uri="{FF2B5EF4-FFF2-40B4-BE49-F238E27FC236}">
                <a16:creationId xmlns:a16="http://schemas.microsoft.com/office/drawing/2014/main" id="{51058F01-F559-4542-B6E3-5A4A7C255691}"/>
              </a:ext>
            </a:extLst>
          </p:cNvPr>
          <p:cNvSpPr txBox="1"/>
          <p:nvPr/>
        </p:nvSpPr>
        <p:spPr>
          <a:xfrm>
            <a:off x="241788" y="1872000"/>
            <a:ext cx="2532124" cy="1430841"/>
          </a:xfrm>
          <a:prstGeom prst="rect">
            <a:avLst/>
          </a:prstGeom>
          <a:noFill/>
        </p:spPr>
        <p:txBody>
          <a:bodyPr wrap="square">
            <a:spAutoFit/>
          </a:bodyPr>
          <a:lstStyle/>
          <a:p>
            <a:pPr algn="ctr">
              <a:lnSpc>
                <a:spcPct val="107000"/>
              </a:lnSpc>
              <a:spcAft>
                <a:spcPts val="800"/>
              </a:spcAft>
            </a:pPr>
            <a:br>
              <a:rPr lang="ro-RO"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ro-RO" sz="16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Secțiunea pentru uniunea economică și monetară </a:t>
            </a:r>
            <a:br>
              <a:rPr lang="ro-RO" sz="16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ro-RO" sz="16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și coeziune economică </a:t>
            </a:r>
            <a:br>
              <a:rPr lang="ro-RO" sz="16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ro-RO" sz="16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și socială</a:t>
            </a:r>
          </a:p>
        </p:txBody>
      </p:sp>
      <p:sp>
        <p:nvSpPr>
          <p:cNvPr id="25" name="TextBox 24">
            <a:hlinkClick r:id="rId5"/>
            <a:extLst>
              <a:ext uri="{FF2B5EF4-FFF2-40B4-BE49-F238E27FC236}">
                <a16:creationId xmlns:a16="http://schemas.microsoft.com/office/drawing/2014/main" id="{7CE5F8E1-45DB-4037-A771-8DFD8B1A7562}"/>
              </a:ext>
            </a:extLst>
          </p:cNvPr>
          <p:cNvSpPr txBox="1"/>
          <p:nvPr/>
        </p:nvSpPr>
        <p:spPr>
          <a:xfrm>
            <a:off x="3238151" y="1885703"/>
            <a:ext cx="2503061" cy="1167371"/>
          </a:xfrm>
          <a:prstGeom prst="rect">
            <a:avLst/>
          </a:prstGeom>
          <a:noFill/>
        </p:spPr>
        <p:txBody>
          <a:bodyPr wrap="square">
            <a:spAutoFit/>
          </a:bodyPr>
          <a:lstStyle/>
          <a:p>
            <a:pPr algn="ctr">
              <a:lnSpc>
                <a:spcPct val="107000"/>
              </a:lnSpc>
              <a:spcAft>
                <a:spcPts val="800"/>
              </a:spcAft>
            </a:pPr>
            <a:br>
              <a:rPr lang="ro-RO"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ro-RO" sz="16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Secțiunea pentru ocuparea forței de muncă, afaceri sociale și cetățenie</a:t>
            </a:r>
          </a:p>
        </p:txBody>
      </p:sp>
      <p:sp>
        <p:nvSpPr>
          <p:cNvPr id="28" name="TextBox 27">
            <a:hlinkClick r:id="rId6"/>
            <a:extLst>
              <a:ext uri="{FF2B5EF4-FFF2-40B4-BE49-F238E27FC236}">
                <a16:creationId xmlns:a16="http://schemas.microsoft.com/office/drawing/2014/main" id="{B86FEE4C-B3B6-4F41-B379-3E68CAAC71C6}"/>
              </a:ext>
            </a:extLst>
          </p:cNvPr>
          <p:cNvSpPr txBox="1"/>
          <p:nvPr/>
        </p:nvSpPr>
        <p:spPr>
          <a:xfrm>
            <a:off x="6121975" y="1872000"/>
            <a:ext cx="2680315" cy="903902"/>
          </a:xfrm>
          <a:prstGeom prst="rect">
            <a:avLst/>
          </a:prstGeom>
          <a:noFill/>
        </p:spPr>
        <p:txBody>
          <a:bodyPr wrap="square">
            <a:spAutoFit/>
          </a:bodyPr>
          <a:lstStyle/>
          <a:p>
            <a:pPr algn="ctr">
              <a:lnSpc>
                <a:spcPct val="107000"/>
              </a:lnSpc>
              <a:spcAft>
                <a:spcPts val="800"/>
              </a:spcAft>
            </a:pPr>
            <a:br>
              <a:rPr lang="ro-RO"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ro-RO" sz="16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Secțiunea pentru piața unică, producție și consum</a:t>
            </a:r>
          </a:p>
        </p:txBody>
      </p:sp>
      <p:sp>
        <p:nvSpPr>
          <p:cNvPr id="21" name="TextBox 20">
            <a:extLst>
              <a:ext uri="{FF2B5EF4-FFF2-40B4-BE49-F238E27FC236}">
                <a16:creationId xmlns:a16="http://schemas.microsoft.com/office/drawing/2014/main" id="{B20070C4-B306-4DDC-9956-8B6CFFFE4038}"/>
              </a:ext>
            </a:extLst>
          </p:cNvPr>
          <p:cNvSpPr txBox="1"/>
          <p:nvPr/>
        </p:nvSpPr>
        <p:spPr>
          <a:xfrm>
            <a:off x="273877" y="3203348"/>
            <a:ext cx="2500034" cy="2554545"/>
          </a:xfrm>
          <a:prstGeom prst="rect">
            <a:avLst/>
          </a:prstGeom>
          <a:noFill/>
        </p:spPr>
        <p:txBody>
          <a:bodyPr wrap="square" rtlCol="0">
            <a:spAutoFit/>
          </a:bodyPr>
          <a:lstStyle/>
          <a:p>
            <a:pPr marL="285750" indent="-285750">
              <a:buFont typeface="Courier New" panose="02070309020205020404" pitchFamily="49" charset="0"/>
              <a:buChar char="o"/>
            </a:pPr>
            <a:r>
              <a:rPr lang="ro-RO" sz="1600"/>
              <a:t>Uniunea economică și monetară </a:t>
            </a:r>
          </a:p>
          <a:p>
            <a:pPr marL="285750" indent="-285750">
              <a:buFont typeface="Courier New" panose="02070309020205020404" pitchFamily="49" charset="0"/>
              <a:buChar char="o"/>
            </a:pPr>
            <a:r>
              <a:rPr lang="ro-RO" sz="1600"/>
              <a:t>Piețe financiare și de capital </a:t>
            </a:r>
          </a:p>
          <a:p>
            <a:pPr marL="285750" indent="-285750">
              <a:buFont typeface="Courier New" panose="02070309020205020404" pitchFamily="49" charset="0"/>
              <a:buChar char="o"/>
            </a:pPr>
            <a:r>
              <a:rPr lang="ro-RO" sz="1600"/>
              <a:t>Fiscalitate</a:t>
            </a:r>
          </a:p>
          <a:p>
            <a:pPr marL="285750" indent="-285750">
              <a:buFont typeface="Courier New" panose="02070309020205020404" pitchFamily="49" charset="0"/>
              <a:buChar char="o"/>
            </a:pPr>
            <a:r>
              <a:rPr lang="ro-RO" sz="1600"/>
              <a:t>Bugetul UE și resursele proprii </a:t>
            </a:r>
          </a:p>
          <a:p>
            <a:pPr marL="285750" indent="-285750">
              <a:buFont typeface="Courier New" panose="02070309020205020404" pitchFamily="49" charset="0"/>
              <a:buChar char="o"/>
            </a:pPr>
            <a:r>
              <a:rPr lang="ro-RO" sz="1600"/>
              <a:t>Coeziune și politică urbană</a:t>
            </a:r>
          </a:p>
          <a:p>
            <a:pPr marL="285750" indent="-285750">
              <a:buFont typeface="Courier New" panose="02070309020205020404" pitchFamily="49" charset="0"/>
              <a:buChar char="o"/>
            </a:pPr>
            <a:r>
              <a:rPr lang="ro-RO" sz="1600"/>
              <a:t>Statistici</a:t>
            </a:r>
          </a:p>
        </p:txBody>
      </p:sp>
      <p:sp>
        <p:nvSpPr>
          <p:cNvPr id="29" name="TextBox 28">
            <a:extLst>
              <a:ext uri="{FF2B5EF4-FFF2-40B4-BE49-F238E27FC236}">
                <a16:creationId xmlns:a16="http://schemas.microsoft.com/office/drawing/2014/main" id="{EA4F6507-6536-461F-8BF4-75CE9AA6A74B}"/>
              </a:ext>
            </a:extLst>
          </p:cNvPr>
          <p:cNvSpPr txBox="1"/>
          <p:nvPr/>
        </p:nvSpPr>
        <p:spPr>
          <a:xfrm>
            <a:off x="3318135" y="3204000"/>
            <a:ext cx="2318328" cy="1323439"/>
          </a:xfrm>
          <a:prstGeom prst="rect">
            <a:avLst/>
          </a:prstGeom>
          <a:noFill/>
        </p:spPr>
        <p:txBody>
          <a:bodyPr wrap="square" rtlCol="0">
            <a:spAutoFit/>
          </a:bodyPr>
          <a:lstStyle/>
          <a:p>
            <a:pPr marL="285750" indent="-285750">
              <a:buFont typeface="Courier New" panose="02070309020205020404" pitchFamily="49" charset="0"/>
              <a:buChar char="o"/>
            </a:pPr>
            <a:r>
              <a:rPr lang="ro-RO" sz="1600"/>
              <a:t>Ocuparea forței de muncă</a:t>
            </a:r>
          </a:p>
          <a:p>
            <a:pPr marL="285750" indent="-285750">
              <a:buFont typeface="Courier New" panose="02070309020205020404" pitchFamily="49" charset="0"/>
              <a:buChar char="o"/>
            </a:pPr>
            <a:r>
              <a:rPr lang="ro-RO" sz="1600"/>
              <a:t>Incluziunea socială</a:t>
            </a:r>
          </a:p>
          <a:p>
            <a:pPr marL="285750" indent="-285750">
              <a:buFont typeface="Courier New" panose="02070309020205020404" pitchFamily="49" charset="0"/>
              <a:buChar char="o"/>
            </a:pPr>
            <a:r>
              <a:rPr lang="ro-RO" sz="1600"/>
              <a:t>Cetățenie</a:t>
            </a:r>
          </a:p>
          <a:p>
            <a:pPr marL="285750" indent="-285750">
              <a:buFont typeface="Courier New" panose="02070309020205020404" pitchFamily="49" charset="0"/>
              <a:buChar char="o"/>
            </a:pPr>
            <a:r>
              <a:rPr lang="ro-RO" sz="1600"/>
              <a:t>Protecție socială</a:t>
            </a:r>
          </a:p>
          <a:p>
            <a:pPr marL="285750" indent="-285750">
              <a:buFont typeface="Courier New" panose="02070309020205020404" pitchFamily="49" charset="0"/>
              <a:buChar char="o"/>
            </a:pPr>
            <a:r>
              <a:rPr lang="ro-RO" sz="1600"/>
              <a:t>Egalitatea de șanse</a:t>
            </a:r>
          </a:p>
        </p:txBody>
      </p:sp>
      <p:sp>
        <p:nvSpPr>
          <p:cNvPr id="32" name="TextBox 31">
            <a:extLst>
              <a:ext uri="{FF2B5EF4-FFF2-40B4-BE49-F238E27FC236}">
                <a16:creationId xmlns:a16="http://schemas.microsoft.com/office/drawing/2014/main" id="{49AE29A2-D7BD-484B-B2F9-0A3EE25A19A2}"/>
              </a:ext>
            </a:extLst>
          </p:cNvPr>
          <p:cNvSpPr txBox="1"/>
          <p:nvPr/>
        </p:nvSpPr>
        <p:spPr>
          <a:xfrm>
            <a:off x="6234514" y="3204617"/>
            <a:ext cx="2478297" cy="2062103"/>
          </a:xfrm>
          <a:prstGeom prst="rect">
            <a:avLst/>
          </a:prstGeom>
          <a:noFill/>
        </p:spPr>
        <p:txBody>
          <a:bodyPr wrap="square" rtlCol="0">
            <a:spAutoFit/>
          </a:bodyPr>
          <a:lstStyle/>
          <a:p>
            <a:pPr marL="285750" indent="-285750">
              <a:buFont typeface="Courier New" panose="02070309020205020404" pitchFamily="49" charset="0"/>
              <a:buChar char="o"/>
            </a:pPr>
            <a:r>
              <a:rPr lang="ro-RO" sz="1600"/>
              <a:t>Protecția consumatorilor</a:t>
            </a:r>
          </a:p>
          <a:p>
            <a:pPr marL="285750" indent="-285750">
              <a:buFont typeface="Courier New" panose="02070309020205020404" pitchFamily="49" charset="0"/>
              <a:buChar char="o"/>
            </a:pPr>
            <a:r>
              <a:rPr lang="ro-RO" sz="1600"/>
              <a:t>Piața unică</a:t>
            </a:r>
          </a:p>
          <a:p>
            <a:pPr marL="285750" indent="-285750">
              <a:buFont typeface="Courier New" panose="02070309020205020404" pitchFamily="49" charset="0"/>
              <a:buChar char="o"/>
            </a:pPr>
            <a:r>
              <a:rPr lang="ro-RO" sz="1600"/>
              <a:t>Întreprinderi</a:t>
            </a:r>
          </a:p>
          <a:p>
            <a:pPr marL="285750" indent="-285750">
              <a:buFont typeface="Courier New" panose="02070309020205020404" pitchFamily="49" charset="0"/>
              <a:buChar char="o"/>
            </a:pPr>
            <a:r>
              <a:rPr lang="ro-RO" sz="1600"/>
              <a:t>Politica industrială</a:t>
            </a:r>
          </a:p>
          <a:p>
            <a:pPr marL="285750" indent="-285750">
              <a:buFont typeface="Courier New" panose="02070309020205020404" pitchFamily="49" charset="0"/>
              <a:buChar char="o"/>
            </a:pPr>
            <a:r>
              <a:rPr lang="ro-RO" sz="1600"/>
              <a:t>Servicii financiare</a:t>
            </a:r>
          </a:p>
          <a:p>
            <a:pPr marL="285750" indent="-285750">
              <a:buFont typeface="Courier New" panose="02070309020205020404" pitchFamily="49" charset="0"/>
              <a:buChar char="o"/>
            </a:pPr>
            <a:r>
              <a:rPr lang="ro-RO" sz="1600"/>
              <a:t>Cercetare și inovare </a:t>
            </a:r>
          </a:p>
          <a:p>
            <a:pPr marL="285750" indent="-285750" algn="ctr">
              <a:buFont typeface="Arial" panose="020B0604020202020204" pitchFamily="34" charset="0"/>
              <a:buChar char="•"/>
            </a:pPr>
            <a:endParaRPr lang="en-GB" sz="1600" i="1" dirty="0">
              <a:solidFill>
                <a:schemeClr val="tx1">
                  <a:lumMod val="75000"/>
                  <a:lumOff val="25000"/>
                </a:schemeClr>
              </a:solidFill>
            </a:endParaRPr>
          </a:p>
        </p:txBody>
      </p:sp>
      <p:sp>
        <p:nvSpPr>
          <p:cNvPr id="36" name="TextBox 35">
            <a:extLst>
              <a:ext uri="{FF2B5EF4-FFF2-40B4-BE49-F238E27FC236}">
                <a16:creationId xmlns:a16="http://schemas.microsoft.com/office/drawing/2014/main" id="{D7346E33-C314-4E5E-A590-3412D490EB9B}"/>
              </a:ext>
            </a:extLst>
          </p:cNvPr>
          <p:cNvSpPr txBox="1"/>
          <p:nvPr/>
        </p:nvSpPr>
        <p:spPr>
          <a:xfrm>
            <a:off x="9163436" y="3204000"/>
            <a:ext cx="2450139" cy="2800767"/>
          </a:xfrm>
          <a:prstGeom prst="rect">
            <a:avLst/>
          </a:prstGeom>
          <a:noFill/>
        </p:spPr>
        <p:txBody>
          <a:bodyPr wrap="square" rtlCol="0">
            <a:spAutoFit/>
          </a:bodyPr>
          <a:lstStyle/>
          <a:p>
            <a:pPr marL="285750" indent="-285750">
              <a:buFont typeface="Courier New" panose="02070309020205020404" pitchFamily="49" charset="0"/>
              <a:buChar char="o"/>
            </a:pPr>
            <a:r>
              <a:rPr lang="ro-RO" sz="1600"/>
              <a:t>Politici industriale sectoriale, de exemplu apărare, apă, sănătate, industrii mari consumatoare de energie, robotică</a:t>
            </a:r>
          </a:p>
          <a:p>
            <a:pPr marL="285750" indent="-285750">
              <a:buFont typeface="Courier New" panose="02070309020205020404" pitchFamily="49" charset="0"/>
              <a:buChar char="o"/>
            </a:pPr>
            <a:r>
              <a:rPr lang="ro-RO" sz="1600"/>
              <a:t>Prospectivă industrială și tehnologică</a:t>
            </a:r>
          </a:p>
          <a:p>
            <a:pPr marL="285750" indent="-285750">
              <a:buFont typeface="Courier New" panose="02070309020205020404" pitchFamily="49" charset="0"/>
              <a:buChar char="o"/>
            </a:pPr>
            <a:r>
              <a:rPr lang="ro-RO" sz="1600"/>
              <a:t>Materii prime critice</a:t>
            </a:r>
          </a:p>
          <a:p>
            <a:pPr marL="285750" indent="-285750">
              <a:buFont typeface="Courier New" panose="02070309020205020404" pitchFamily="49" charset="0"/>
              <a:buChar char="o"/>
            </a:pPr>
            <a:r>
              <a:rPr lang="ro-RO" sz="1600"/>
              <a:t>Coordonarea </a:t>
            </a:r>
            <a:r>
              <a:rPr lang="ro-RO" sz="1600">
                <a:hlinkClick r:id="rId7">
                  <a:extLst>
                    <a:ext uri="{A12FA001-AC4F-418D-AE19-62706E023703}">
                      <ahyp:hlinkClr xmlns:ahyp="http://schemas.microsoft.com/office/drawing/2018/hyperlinkcolor" val="tx"/>
                    </a:ext>
                  </a:extLst>
                </a:hlinkClick>
              </a:rPr>
              <a:t>Pactului albastru al UE</a:t>
            </a:r>
          </a:p>
          <a:p>
            <a:pPr marL="285750" indent="-285750">
              <a:buFont typeface="Courier New" panose="02070309020205020404" pitchFamily="49" charset="0"/>
              <a:buChar char="o"/>
            </a:pPr>
            <a:endParaRPr lang="en-GB" sz="1600" dirty="0"/>
          </a:p>
        </p:txBody>
      </p:sp>
      <p:pic>
        <p:nvPicPr>
          <p:cNvPr id="26" name="Afbeelding 10" descr="Afbeelding met logo, cirkel, Graphics, symbool&#10;&#10;Door AI gegenereerde inhoud is mogelijk onjuist.">
            <a:hlinkClick r:id="rId8" action="ppaction://hlinksldjump"/>
            <a:extLst>
              <a:ext uri="{FF2B5EF4-FFF2-40B4-BE49-F238E27FC236}">
                <a16:creationId xmlns:a16="http://schemas.microsoft.com/office/drawing/2014/main" id="{333942A7-9A68-48E3-ABDD-D91C34A3BD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58476" y="1188051"/>
            <a:ext cx="1080000" cy="1080000"/>
          </a:xfrm>
          <a:prstGeom prst="rect">
            <a:avLst/>
          </a:prstGeom>
        </p:spPr>
      </p:pic>
      <p:pic>
        <p:nvPicPr>
          <p:cNvPr id="31" name="Afbeelding 28" descr="Afbeelding met logo, cirkel, Graphics, symbool&#10;&#10;Door AI gegenereerde inhoud is mogelijk onjuist.">
            <a:extLst>
              <a:ext uri="{FF2B5EF4-FFF2-40B4-BE49-F238E27FC236}">
                <a16:creationId xmlns:a16="http://schemas.microsoft.com/office/drawing/2014/main" id="{EFA0E532-E701-4264-BDE4-950A752D6CC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26239" y="1188000"/>
            <a:ext cx="1080000" cy="1080000"/>
          </a:xfrm>
          <a:prstGeom prst="rect">
            <a:avLst/>
          </a:prstGeom>
        </p:spPr>
      </p:pic>
      <p:pic>
        <p:nvPicPr>
          <p:cNvPr id="37" name="Afbeelding 36" descr="Afbeelding met cirkel, logo, Graphics, symbool&#10;&#10;Door AI gegenereerde inhoud is mogelijk onjuist.">
            <a:extLst>
              <a:ext uri="{FF2B5EF4-FFF2-40B4-BE49-F238E27FC236}">
                <a16:creationId xmlns:a16="http://schemas.microsoft.com/office/drawing/2014/main" id="{FEB4F562-10C3-4BC0-A468-FBD0A51196C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10382" y="1188051"/>
            <a:ext cx="1080000" cy="1080000"/>
          </a:xfrm>
          <a:prstGeom prst="rect">
            <a:avLst/>
          </a:prstGeom>
        </p:spPr>
      </p:pic>
      <p:pic>
        <p:nvPicPr>
          <p:cNvPr id="38" name="Afbeelding 40" descr="Afbeelding met logo, Graphics, cirkel, symbool&#10;&#10;Door AI gegenereerde inhoud is mogelijk onjuist.">
            <a:hlinkClick r:id="" action="ppaction://noaction"/>
            <a:extLst>
              <a:ext uri="{FF2B5EF4-FFF2-40B4-BE49-F238E27FC236}">
                <a16:creationId xmlns:a16="http://schemas.microsoft.com/office/drawing/2014/main" id="{1438C393-62CF-497D-8A2F-F4E006B49EB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25035" y="1188000"/>
            <a:ext cx="1080000" cy="1080000"/>
          </a:xfrm>
          <a:prstGeom prst="rect">
            <a:avLst/>
          </a:prstGeom>
        </p:spPr>
      </p:pic>
    </p:spTree>
    <p:extLst>
      <p:ext uri="{BB962C8B-B14F-4D97-AF65-F5344CB8AC3E}">
        <p14:creationId xmlns:p14="http://schemas.microsoft.com/office/powerpoint/2010/main" val="42427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F5647776-5CFF-4771-8CFE-7AE5B43F9F31}"/>
              </a:ext>
            </a:extLst>
          </p:cNvPr>
          <p:cNvSpPr/>
          <p:nvPr/>
        </p:nvSpPr>
        <p:spPr>
          <a:xfrm>
            <a:off x="4002158" y="4090632"/>
            <a:ext cx="3991427" cy="266638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174195"/>
                </a:solidFill>
                <a:hlinkClick r:id="rId3" action="ppaction://hlinksldjump">
                  <a:extLst>
                    <a:ext uri="{A12FA001-AC4F-418D-AE19-62706E023703}">
                      <ahyp:hlinkClr xmlns:ahyp="http://schemas.microsoft.com/office/drawing/2018/hyperlinkcolor" val="tx"/>
                    </a:ext>
                  </a:extLst>
                </a:hlinkClick>
              </a:rPr>
              <a:t>10 grupuri permanente</a:t>
            </a:r>
            <a:r>
              <a:rPr lang="ro-RO" dirty="0">
                <a:solidFill>
                  <a:srgbClr val="174195"/>
                </a:solidFill>
              </a:rPr>
              <a:t> </a:t>
            </a:r>
            <a:br>
              <a:rPr lang="ro-RO" dirty="0">
                <a:solidFill>
                  <a:srgbClr val="174195"/>
                </a:solidFill>
              </a:rPr>
            </a:br>
            <a:r>
              <a:rPr lang="ro-RO" dirty="0">
                <a:solidFill>
                  <a:srgbClr val="174195"/>
                </a:solidFill>
              </a:rPr>
              <a:t>legate de activitățile secțiunilor</a:t>
            </a:r>
          </a:p>
          <a:p>
            <a:pPr algn="ctr"/>
            <a:endParaRPr lang="en-GB" dirty="0"/>
          </a:p>
        </p:txBody>
      </p:sp>
      <p:sp>
        <p:nvSpPr>
          <p:cNvPr id="8" name="Rectangle: Rounded Corners 7">
            <a:extLst>
              <a:ext uri="{FF2B5EF4-FFF2-40B4-BE49-F238E27FC236}">
                <a16:creationId xmlns:a16="http://schemas.microsoft.com/office/drawing/2014/main" id="{05263D85-87E5-48B0-94CC-B7B04001C321}"/>
              </a:ext>
            </a:extLst>
          </p:cNvPr>
          <p:cNvSpPr/>
          <p:nvPr/>
        </p:nvSpPr>
        <p:spPr>
          <a:xfrm>
            <a:off x="6096000" y="1958569"/>
            <a:ext cx="5220000" cy="250756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2C373E66-E27B-43D4-A38A-2B7F1221566E}"/>
              </a:ext>
            </a:extLst>
          </p:cNvPr>
          <p:cNvSpPr/>
          <p:nvPr/>
        </p:nvSpPr>
        <p:spPr>
          <a:xfrm>
            <a:off x="191842" y="1958571"/>
            <a:ext cx="5220000" cy="250756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p:cNvSpPr txBox="1">
            <a:spLocks/>
          </p:cNvSpPr>
          <p:nvPr/>
        </p:nvSpPr>
        <p:spPr>
          <a:xfrm>
            <a:off x="7900995" y="1965218"/>
            <a:ext cx="1828221" cy="797049"/>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4267" dirty="0">
              <a:solidFill>
                <a:schemeClr val="bg1"/>
              </a:solidFill>
            </a:endParaRPr>
          </a:p>
        </p:txBody>
      </p:sp>
      <p:sp>
        <p:nvSpPr>
          <p:cNvPr id="3" name="Rectangle 2">
            <a:extLst>
              <a:ext uri="{FF2B5EF4-FFF2-40B4-BE49-F238E27FC236}">
                <a16:creationId xmlns:a16="http://schemas.microsoft.com/office/drawing/2014/main" id="{43ED6C0F-CAEA-B4C2-57B9-CB071711B1B1}"/>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itle 1">
            <a:extLst>
              <a:ext uri="{FF2B5EF4-FFF2-40B4-BE49-F238E27FC236}">
                <a16:creationId xmlns:a16="http://schemas.microsoft.com/office/drawing/2014/main" id="{30D9B357-52D5-441A-981A-0388FC0314A2}"/>
              </a:ext>
            </a:extLst>
          </p:cNvPr>
          <p:cNvSpPr txBox="1">
            <a:spLocks/>
          </p:cNvSpPr>
          <p:nvPr/>
        </p:nvSpPr>
        <p:spPr bwMode="auto">
          <a:xfrm>
            <a:off x="-15581" y="252102"/>
            <a:ext cx="12191999" cy="71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ro-RO" sz="4000" b="1">
                <a:solidFill>
                  <a:schemeClr val="bg1"/>
                </a:solidFill>
                <a:latin typeface="Calibri" charset="0"/>
              </a:rPr>
              <a:t>ALTE ORGANE DE LUCRU</a:t>
            </a:r>
          </a:p>
        </p:txBody>
      </p:sp>
      <p:sp>
        <p:nvSpPr>
          <p:cNvPr id="5" name="TextBox 4">
            <a:extLst>
              <a:ext uri="{FF2B5EF4-FFF2-40B4-BE49-F238E27FC236}">
                <a16:creationId xmlns:a16="http://schemas.microsoft.com/office/drawing/2014/main" id="{8D37CE55-F288-49E7-A644-DF39AA2A24F8}"/>
              </a:ext>
            </a:extLst>
          </p:cNvPr>
          <p:cNvSpPr txBox="1"/>
          <p:nvPr/>
        </p:nvSpPr>
        <p:spPr>
          <a:xfrm>
            <a:off x="8463204" y="1394702"/>
            <a:ext cx="3021650" cy="4278094"/>
          </a:xfrm>
          <a:prstGeom prst="rect">
            <a:avLst/>
          </a:prstGeom>
          <a:noFill/>
        </p:spPr>
        <p:txBody>
          <a:bodyPr wrap="square" rtlCol="0">
            <a:spAutoFit/>
          </a:bodyPr>
          <a:lstStyle/>
          <a:p>
            <a:pPr algn="ctr"/>
            <a:r>
              <a:rPr lang="ro-RO" b="1" dirty="0">
                <a:solidFill>
                  <a:srgbClr val="174195"/>
                </a:solidFill>
              </a:rPr>
              <a:t>Grupuri ad-hoc</a:t>
            </a:r>
          </a:p>
          <a:p>
            <a:pPr algn="ctr"/>
            <a:endParaRPr lang="en-GB" sz="2000" b="1" dirty="0">
              <a:solidFill>
                <a:srgbClr val="174195"/>
              </a:solidFill>
            </a:endParaRPr>
          </a:p>
          <a:p>
            <a:pPr marL="285750" indent="-285750">
              <a:buFont typeface="Courier New" panose="02070309020205020404" pitchFamily="49" charset="0"/>
              <a:buChar char="o"/>
            </a:pPr>
            <a:r>
              <a:rPr lang="ro-RO" dirty="0">
                <a:solidFill>
                  <a:srgbClr val="174195"/>
                </a:solidFill>
              </a:rPr>
              <a:t>Grupul ad-hoc </a:t>
            </a:r>
            <a:br>
              <a:rPr lang="ro-RO" dirty="0">
                <a:solidFill>
                  <a:srgbClr val="174195"/>
                </a:solidFill>
              </a:rPr>
            </a:br>
            <a:r>
              <a:rPr lang="ro-RO" b="1" dirty="0">
                <a:solidFill>
                  <a:srgbClr val="174195"/>
                </a:solidFill>
              </a:rPr>
              <a:t>„Inițiativa cetățenească europeană”</a:t>
            </a:r>
          </a:p>
          <a:p>
            <a:pPr marL="285750" indent="-285750">
              <a:buFont typeface="Wingdings" panose="05000000000000000000" pitchFamily="2" charset="2"/>
              <a:buChar char="Ø"/>
            </a:pPr>
            <a:endParaRPr lang="en-GB" dirty="0">
              <a:solidFill>
                <a:srgbClr val="174195"/>
              </a:solidFill>
            </a:endParaRPr>
          </a:p>
          <a:p>
            <a:pPr marL="342900" indent="-342900">
              <a:buFont typeface="Courier New" panose="02070309020205020404" pitchFamily="49" charset="0"/>
              <a:buChar char="o"/>
            </a:pPr>
            <a:r>
              <a:rPr lang="ro-RO" dirty="0">
                <a:solidFill>
                  <a:srgbClr val="174195"/>
                </a:solidFill>
              </a:rPr>
              <a:t>Grupul </a:t>
            </a:r>
            <a:r>
              <a:rPr lang="ro-RO" b="1" dirty="0">
                <a:solidFill>
                  <a:srgbClr val="174195"/>
                </a:solidFill>
                <a:hlinkClick r:id="rId4">
                  <a:extLst>
                    <a:ext uri="{A12FA001-AC4F-418D-AE19-62706E023703}">
                      <ahyp:hlinkClr xmlns:ahyp="http://schemas.microsoft.com/office/drawing/2018/hyperlinkcolor" val="tx"/>
                    </a:ext>
                  </a:extLst>
                </a:hlinkClick>
              </a:rPr>
              <a:t>ad-hoc privind implicarea tinerilor </a:t>
            </a:r>
            <a:br>
              <a:rPr lang="ro-RO" b="1" dirty="0">
                <a:solidFill>
                  <a:srgbClr val="174195"/>
                </a:solidFill>
                <a:hlinkClick r:id="rId4">
                  <a:extLst>
                    <a:ext uri="{A12FA001-AC4F-418D-AE19-62706E023703}">
                      <ahyp:hlinkClr xmlns:ahyp="http://schemas.microsoft.com/office/drawing/2018/hyperlinkcolor" val="tx"/>
                    </a:ext>
                  </a:extLst>
                </a:hlinkClick>
              </a:rPr>
            </a:br>
            <a:r>
              <a:rPr lang="ro-RO" b="1" dirty="0">
                <a:solidFill>
                  <a:srgbClr val="174195"/>
                </a:solidFill>
                <a:hlinkClick r:id="rId4">
                  <a:extLst>
                    <a:ext uri="{A12FA001-AC4F-418D-AE19-62706E023703}">
                      <ahyp:hlinkClr xmlns:ahyp="http://schemas.microsoft.com/office/drawing/2018/hyperlinkcolor" val="tx"/>
                    </a:ext>
                  </a:extLst>
                </a:hlinkClick>
              </a:rPr>
              <a:t>în cadrul CESE</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ro-RO" dirty="0">
                <a:solidFill>
                  <a:srgbClr val="174195"/>
                </a:solidFill>
              </a:rPr>
              <a:t>Grupul ad-hoc privind</a:t>
            </a:r>
            <a:r>
              <a:rPr lang="ro-RO" b="1" dirty="0">
                <a:solidFill>
                  <a:srgbClr val="174195"/>
                </a:solidFill>
                <a:hlinkClick r:id="rId5">
                  <a:extLst>
                    <a:ext uri="{A12FA001-AC4F-418D-AE19-62706E023703}">
                      <ahyp:hlinkClr xmlns:ahyp="http://schemas.microsoft.com/office/drawing/2018/hyperlinkcolor" val="tx"/>
                    </a:ext>
                  </a:extLst>
                </a:hlinkClick>
              </a:rPr>
              <a:t> egalitatea</a:t>
            </a:r>
            <a:r>
              <a:rPr lang="ro-RO" dirty="0">
                <a:solidFill>
                  <a:srgbClr val="174195"/>
                </a:solidFill>
                <a:hlinkClick r:id="rId5">
                  <a:extLst>
                    <a:ext uri="{A12FA001-AC4F-418D-AE19-62706E023703}">
                      <ahyp:hlinkClr xmlns:ahyp="http://schemas.microsoft.com/office/drawing/2018/hyperlinkcolor" val="tx"/>
                    </a:ext>
                  </a:extLst>
                </a:hlinkClick>
              </a:rPr>
              <a:t> </a:t>
            </a:r>
          </a:p>
          <a:p>
            <a:endParaRPr lang="en-GB" dirty="0">
              <a:solidFill>
                <a:srgbClr val="174195"/>
              </a:solidFill>
            </a:endParaRPr>
          </a:p>
          <a:p>
            <a:endParaRPr lang="en-GB" dirty="0">
              <a:solidFill>
                <a:srgbClr val="174195"/>
              </a:solidFill>
            </a:endParaRPr>
          </a:p>
          <a:p>
            <a:endParaRPr lang="en-GB" dirty="0">
              <a:solidFill>
                <a:srgbClr val="174195"/>
              </a:solidFill>
            </a:endParaRPr>
          </a:p>
        </p:txBody>
      </p:sp>
      <p:sp>
        <p:nvSpPr>
          <p:cNvPr id="7" name="TextBox 6">
            <a:extLst>
              <a:ext uri="{FF2B5EF4-FFF2-40B4-BE49-F238E27FC236}">
                <a16:creationId xmlns:a16="http://schemas.microsoft.com/office/drawing/2014/main" id="{3E423B7C-1CE2-4308-BAF3-8ABC12ED79AD}"/>
              </a:ext>
            </a:extLst>
          </p:cNvPr>
          <p:cNvSpPr txBox="1"/>
          <p:nvPr/>
        </p:nvSpPr>
        <p:spPr>
          <a:xfrm>
            <a:off x="707146" y="1394702"/>
            <a:ext cx="3098486" cy="3416320"/>
          </a:xfrm>
          <a:prstGeom prst="rect">
            <a:avLst/>
          </a:prstGeom>
          <a:noFill/>
          <a:ln>
            <a:noFill/>
          </a:ln>
        </p:spPr>
        <p:txBody>
          <a:bodyPr wrap="square" rtlCol="0">
            <a:spAutoFit/>
          </a:bodyPr>
          <a:lstStyle/>
          <a:p>
            <a:pPr algn="ctr"/>
            <a:r>
              <a:rPr lang="ro-RO" b="1">
                <a:solidFill>
                  <a:srgbClr val="174195"/>
                </a:solidFill>
              </a:rPr>
              <a:t>Observatoare</a:t>
            </a:r>
          </a:p>
          <a:p>
            <a:pPr marL="285750" indent="-285750">
              <a:buFont typeface="Courier New" panose="02070309020205020404" pitchFamily="49" charset="0"/>
              <a:buChar char="o"/>
            </a:pPr>
            <a:endParaRPr lang="en-GB" dirty="0">
              <a:solidFill>
                <a:srgbClr val="174195"/>
              </a:solidFill>
            </a:endParaRPr>
          </a:p>
          <a:p>
            <a:pPr marL="285750" indent="-285750">
              <a:buFont typeface="Courier New" panose="02070309020205020404" pitchFamily="49" charset="0"/>
              <a:buChar char="o"/>
            </a:pPr>
            <a:r>
              <a:rPr lang="ro-RO">
                <a:solidFill>
                  <a:srgbClr val="174195"/>
                </a:solidFill>
              </a:rPr>
              <a:t>Observatorul </a:t>
            </a:r>
            <a:r>
              <a:rPr lang="ro-RO" b="1">
                <a:solidFill>
                  <a:srgbClr val="174195"/>
                </a:solidFill>
                <a:hlinkClick r:id="rId6">
                  <a:extLst>
                    <a:ext uri="{A12FA001-AC4F-418D-AE19-62706E023703}">
                      <ahyp:hlinkClr xmlns:ahyp="http://schemas.microsoft.com/office/drawing/2018/hyperlinkcolor" val="tx"/>
                    </a:ext>
                  </a:extLst>
                </a:hlinkClick>
              </a:rPr>
              <a:t>dezvoltării durabile</a:t>
            </a:r>
            <a:r>
              <a:rPr lang="ro-RO">
                <a:solidFill>
                  <a:srgbClr val="174195"/>
                </a:solidFill>
              </a:rPr>
              <a:t> (ODD) </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ro-RO">
                <a:solidFill>
                  <a:srgbClr val="174195"/>
                </a:solidFill>
              </a:rPr>
              <a:t>Observatorul pentru </a:t>
            </a:r>
            <a:r>
              <a:rPr lang="ro-RO" b="1">
                <a:solidFill>
                  <a:srgbClr val="174195"/>
                </a:solidFill>
                <a:hlinkClick r:id="rId7">
                  <a:extLst>
                    <a:ext uri="{A12FA001-AC4F-418D-AE19-62706E023703}">
                      <ahyp:hlinkClr xmlns:ahyp="http://schemas.microsoft.com/office/drawing/2018/hyperlinkcolor" val="tx"/>
                    </a:ext>
                  </a:extLst>
                </a:hlinkClick>
              </a:rPr>
              <a:t>asigurarea respectării normelor privind piața unică</a:t>
            </a:r>
            <a:r>
              <a:rPr lang="ro-RO">
                <a:solidFill>
                  <a:srgbClr val="174195"/>
                </a:solidFill>
              </a:rPr>
              <a:t> (SMEO)</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ro-RO">
                <a:solidFill>
                  <a:srgbClr val="174195"/>
                </a:solidFill>
              </a:rPr>
              <a:t>Observatorul </a:t>
            </a:r>
            <a:r>
              <a:rPr lang="ro-RO" b="1">
                <a:solidFill>
                  <a:srgbClr val="174195"/>
                </a:solidFill>
                <a:hlinkClick r:id="rId8">
                  <a:extLst>
                    <a:ext uri="{A12FA001-AC4F-418D-AE19-62706E023703}">
                      <ahyp:hlinkClr xmlns:ahyp="http://schemas.microsoft.com/office/drawing/2018/hyperlinkcolor" val="tx"/>
                    </a:ext>
                  </a:extLst>
                </a:hlinkClick>
              </a:rPr>
              <a:t>pieței forței de muncă</a:t>
            </a:r>
            <a:r>
              <a:rPr lang="ro-RO">
                <a:solidFill>
                  <a:srgbClr val="174195"/>
                </a:solidFill>
              </a:rPr>
              <a:t> (OPFM)</a:t>
            </a:r>
          </a:p>
          <a:p>
            <a:endParaRPr lang="en-GB" dirty="0">
              <a:solidFill>
                <a:srgbClr val="0060A0"/>
              </a:solidFill>
            </a:endParaRPr>
          </a:p>
          <a:p>
            <a:endParaRPr lang="en-GB" dirty="0"/>
          </a:p>
        </p:txBody>
      </p:sp>
      <p:pic>
        <p:nvPicPr>
          <p:cNvPr id="6" name="Picture 5">
            <a:extLst>
              <a:ext uri="{FF2B5EF4-FFF2-40B4-BE49-F238E27FC236}">
                <a16:creationId xmlns:a16="http://schemas.microsoft.com/office/drawing/2014/main" id="{08F05F2A-2048-46F7-AE99-D039DCD1979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60429" y="1671717"/>
            <a:ext cx="3098487" cy="196625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574D6336-9B48-4574-A8CC-234AA8304B9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116188" y="4870194"/>
            <a:ext cx="2280401" cy="1886824"/>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64809B19-502F-4656-A506-10F64481239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815105" y="4981524"/>
            <a:ext cx="2690325" cy="1775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3265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M Document" ma:contentTypeID="0x010100EA97B91038054C99906057A708A1480A006BB3B767F3CF4149BF520211D4A86BC0" ma:contentTypeVersion="4" ma:contentTypeDescription="Defines the documents for Document Manager V2" ma:contentTypeScope="" ma:versionID="8f2b3a3e062f062a7ee8ba210ef02323">
  <xsd:schema xmlns:xsd="http://www.w3.org/2001/XMLSchema" xmlns:xs="http://www.w3.org/2001/XMLSchema" xmlns:p="http://schemas.microsoft.com/office/2006/metadata/properties" xmlns:ns2="1a33af13-4045-4f88-9d7b-618e30f79918" xmlns:ns3="http://schemas.microsoft.com/sharepoint/v3/fields" xmlns:ns4="be3ca9a7-9286-4008-99ec-aebc20da9dc2" targetNamespace="http://schemas.microsoft.com/office/2006/metadata/properties" ma:root="true" ma:fieldsID="f021f5764e4548d9eb17bdf3b768072d" ns2:_="" ns3:_="" ns4:_="">
    <xsd:import namespace="1a33af13-4045-4f88-9d7b-618e30f79918"/>
    <xsd:import namespace="http://schemas.microsoft.com/sharepoint/v3/fields"/>
    <xsd:import namespace="be3ca9a7-9286-4008-99ec-aebc20da9dc2"/>
    <xsd:element name="properties">
      <xsd:complexType>
        <xsd:sequence>
          <xsd:element name="documentManagement">
            <xsd:complexType>
              <xsd:all>
                <xsd:element ref="ns2:_dlc_DocId" minOccurs="0"/>
                <xsd:element ref="ns2:_dlc_DocIdUrl" minOccurs="0"/>
                <xsd:element ref="ns2:_dlc_DocIdPersistId" minOccurs="0"/>
                <xsd:element ref="ns2:ProductionDate" minOccurs="0"/>
                <xsd:element ref="ns2:OriginalSender" minOccurs="0"/>
                <xsd:element ref="ns3:DocumentLanguage_0" minOccurs="0"/>
                <xsd:element ref="ns2:DossierNumber" minOccurs="0"/>
                <xsd:element ref="ns4:MeetingNumber" minOccurs="0"/>
                <xsd:element ref="ns2:Rapporteur" minOccurs="0"/>
                <xsd:element ref="ns2:AdoptionDate" minOccurs="0"/>
                <xsd:element ref="ns3:Confidentiality_0" minOccurs="0"/>
                <xsd:element ref="ns2:TaxCatchAll" minOccurs="0"/>
                <xsd:element ref="ns2:TaxCatchAllLabel" minOccurs="0"/>
                <xsd:element ref="ns3:DocumentSource_0" minOccurs="0"/>
                <xsd:element ref="ns4:DocumentNumber" minOccurs="0"/>
                <xsd:element ref="ns2:MeetingDate" minOccurs="0"/>
                <xsd:element ref="ns3:OriginalLanguage_0" minOccurs="0"/>
                <xsd:element ref="ns2:Procedure" minOccurs="0"/>
                <xsd:element ref="ns3:VersionStatus_0" minOccurs="0"/>
                <xsd:element ref="ns3:DocumentStatus_0" minOccurs="0"/>
                <xsd:element ref="ns2:DocumentYear"/>
                <xsd:element ref="ns3:DocumentType_0" minOccurs="0"/>
                <xsd:element ref="ns2:DocumentPart" minOccurs="0"/>
                <xsd:element ref="ns3:MeetingName_0" minOccurs="0"/>
                <xsd:element ref="ns3:AvailableTranslations_0" minOccurs="0"/>
                <xsd:element ref="ns2:FicheYear" minOccurs="0"/>
                <xsd:element ref="ns2:RequestingService" minOccurs="0"/>
                <xsd:element ref="ns2:FicheNumber" minOccurs="0"/>
                <xsd:element ref="ns3:DossierName_0" minOccurs="0"/>
                <xsd:element ref="ns2:Document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3af13-4045-4f88-9d7b-618e30f799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ProductionDate" ma:index="12" nillable="true" ma:displayName="Production Date" ma:format="DateOnly" ma:internalName="ProductionDate">
      <xsd:simpleType>
        <xsd:restriction base="dms:DateTime"/>
      </xsd:simpleType>
    </xsd:element>
    <xsd:element name="OriginalSender" ma:index="13" nillable="true" ma:displayName="Original Sender" ma:internalName="OriginalSend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ssierNumber" ma:index="15" nillable="true" ma:displayName="Dossier Number" ma:decimals="0" ma:internalName="DossierNumber">
      <xsd:simpleType>
        <xsd:restriction base="dms:Unknown"/>
      </xsd:simpleType>
    </xsd:element>
    <xsd:element name="Rapporteur" ma:index="17" nillable="true" ma:displayName="Rapporteur" ma:internalName="Rapporteur">
      <xsd:simpleType>
        <xsd:restriction base="dms:Text"/>
      </xsd:simpleType>
    </xsd:element>
    <xsd:element name="AdoptionDate" ma:index="18" nillable="true" ma:displayName="Adoption Date" ma:format="DateOnly" ma:internalName="AdoptionDate">
      <xsd:simpleType>
        <xsd:restriction base="dms:DateTime"/>
      </xsd:simpleType>
    </xsd:element>
    <xsd:element name="TaxCatchAll" ma:index="20" nillable="true" ma:displayName="Taxonomy Catch All Column" ma:hidden="true" ma:list="{c795c8aa-ad9d-4177-b7c3-7e58e1f2dfdf}" ma:internalName="TaxCatchAll" ma:showField="CatchAllData" ma:web="1a33af13-4045-4f88-9d7b-618e30f79918">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c795c8aa-ad9d-4177-b7c3-7e58e1f2dfdf}" ma:internalName="TaxCatchAllLabel" ma:readOnly="true" ma:showField="CatchAllDataLabel" ma:web="1a33af13-4045-4f88-9d7b-618e30f79918">
      <xsd:complexType>
        <xsd:complexContent>
          <xsd:extension base="dms:MultiChoiceLookup">
            <xsd:sequence>
              <xsd:element name="Value" type="dms:Lookup" maxOccurs="unbounded" minOccurs="0" nillable="true"/>
            </xsd:sequence>
          </xsd:extension>
        </xsd:complexContent>
      </xsd:complexType>
    </xsd:element>
    <xsd:element name="MeetingDate" ma:index="26" nillable="true" ma:displayName="Meeting Date" ma:format="DateOnly" ma:internalName="MeetingDate">
      <xsd:simpleType>
        <xsd:restriction base="dms:DateTime"/>
      </xsd:simpleType>
    </xsd:element>
    <xsd:element name="Procedure" ma:index="29" nillable="true" ma:displayName="Procedure" ma:internalName="Procedure">
      <xsd:simpleType>
        <xsd:restriction base="dms:Text"/>
      </xsd:simpleType>
    </xsd:element>
    <xsd:element name="DocumentYear" ma:index="34" ma:displayName="Document Year" ma:decimals="0" ma:internalName="DocumentYear">
      <xsd:simpleType>
        <xsd:restriction base="dms:Unknown"/>
      </xsd:simpleType>
    </xsd:element>
    <xsd:element name="DocumentPart" ma:index="37" nillable="true" ma:displayName="Document Part" ma:decimals="0" ma:internalName="DocumentPart">
      <xsd:simpleType>
        <xsd:restriction base="dms:Unknown"/>
      </xsd:simpleType>
    </xsd:element>
    <xsd:element name="FicheYear" ma:index="42" nillable="true" ma:displayName="Fiche Year" ma:decimals="0" ma:internalName="FicheYear">
      <xsd:simpleType>
        <xsd:restriction base="dms:Unknown"/>
      </xsd:simpleType>
    </xsd:element>
    <xsd:element name="RequestingService" ma:index="43" nillable="true" ma:displayName="Requesting Service" ma:internalName="RequestingService">
      <xsd:simpleType>
        <xsd:restriction base="dms:Text"/>
      </xsd:simpleType>
    </xsd:element>
    <xsd:element name="FicheNumber" ma:index="44" nillable="true" ma:displayName="Fiche Number" ma:decimals="0" ma:internalName="FicheNumber">
      <xsd:simpleType>
        <xsd:restriction base="dms:Unknown"/>
      </xsd:simpleType>
    </xsd:element>
    <xsd:element name="DocumentVersion" ma:index="47" nillable="true" ma:displayName="Document Version" ma:decimals="0" ma:internalName="DocumentVersion">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ocumentLanguage_0" ma:index="14" nillable="true" ma:taxonomy="true" ma:internalName="DocumentLanguage_0" ma:taxonomyFieldName="DocumentLanguage" ma:displayName="Document Language" ma:fieldId="{ee5c55ab-e8dd-441f-8840-fdce66906fe3}"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Confidentiality_0" ma:index="19" nillable="true" ma:taxonomy="true" ma:internalName="Confidentiality_0" ma:taxonomyFieldName="Confidentiality" ma:displayName="Confidentiality" ma:fieldId="{ee5c4bfe-2b62-4831-9131-22edf8f3665c}" ma:sspId="5004ddca-ed1a-45fa-b2df-508b3c5dfc98" ma:termSetId="11d040ac-3a9a-4d4c-b9cf-922342a701d6" ma:anchorId="00000000-0000-0000-0000-000000000000" ma:open="false" ma:isKeyword="false">
      <xsd:complexType>
        <xsd:sequence>
          <xsd:element ref="pc:Terms" minOccurs="0" maxOccurs="1"/>
        </xsd:sequence>
      </xsd:complexType>
    </xsd:element>
    <xsd:element name="DocumentSource_0" ma:index="23" ma:taxonomy="true" ma:internalName="DocumentSource_0" ma:taxonomyFieldName="DocumentSource" ma:displayName="Document Source" ma:fieldId="{ee5c1c29-f257-4aae-8e5e-529c0040e17a}" ma:sspId="5004ddca-ed1a-45fa-b2df-508b3c5dfc98" ma:termSetId="ca143256-a90d-4d26-b249-02646b17c0c5" ma:anchorId="00000000-0000-0000-0000-000000000000" ma:open="false" ma:isKeyword="false">
      <xsd:complexType>
        <xsd:sequence>
          <xsd:element ref="pc:Terms" minOccurs="0" maxOccurs="1"/>
        </xsd:sequence>
      </xsd:complexType>
    </xsd:element>
    <xsd:element name="OriginalLanguage_0" ma:index="27" nillable="true" ma:taxonomy="true" ma:internalName="OriginalLanguage_0" ma:taxonomyFieldName="OriginalLanguage" ma:displayName="Original Language" ma:fieldId="{ee5ce750-ff6c-4875-8192-ef11fb51efba}" ma:taxonomyMulti="true"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VersionStatus_0" ma:index="30" ma:taxonomy="true" ma:internalName="VersionStatus_0" ma:taxonomyFieldName="VersionStatus" ma:displayName="Version Status" ma:indexed="true" ma:fieldId="{ee5cb94b-3df1-4df3-b49b-6e47ce2a7e87}" ma:sspId="5004ddca-ed1a-45fa-b2df-508b3c5dfc98" ma:termSetId="adeca67b-2bdd-4d0f-b3af-a690b4c6d95d" ma:anchorId="00000000-0000-0000-0000-000000000000" ma:open="false" ma:isKeyword="false">
      <xsd:complexType>
        <xsd:sequence>
          <xsd:element ref="pc:Terms" minOccurs="0" maxOccurs="1"/>
        </xsd:sequence>
      </xsd:complexType>
    </xsd:element>
    <xsd:element name="DocumentStatus_0" ma:index="32" nillable="true" ma:taxonomy="true" ma:internalName="DocumentStatus_0" ma:taxonomyFieldName="DocumentStatus" ma:displayName="Document Status" ma:fieldId="{ee5cab93-ac4d-4e2f-b298-e5342324388c}" ma:sspId="5004ddca-ed1a-45fa-b2df-508b3c5dfc98" ma:termSetId="54b85ca4-9023-4cbf-8e96-81af7735228f" ma:anchorId="00000000-0000-0000-0000-000000000000" ma:open="false" ma:isKeyword="false">
      <xsd:complexType>
        <xsd:sequence>
          <xsd:element ref="pc:Terms" minOccurs="0" maxOccurs="1"/>
        </xsd:sequence>
      </xsd:complexType>
    </xsd:element>
    <xsd:element name="DocumentType_0" ma:index="35" nillable="true" ma:taxonomy="true" ma:internalName="DocumentType_0" ma:taxonomyFieldName="DocumentType" ma:displayName="Document Type" ma:indexed="true" ma:fieldId="{ee5cf431-2d10-41e6-bd88-1b6bd5b84f5f}" ma:sspId="5004ddca-ed1a-45fa-b2df-508b3c5dfc98" ma:termSetId="67a76952-94e0-437b-9a60-5085083dde02" ma:anchorId="00000000-0000-0000-0000-000000000000" ma:open="false" ma:isKeyword="false">
      <xsd:complexType>
        <xsd:sequence>
          <xsd:element ref="pc:Terms" minOccurs="0" maxOccurs="1"/>
        </xsd:sequence>
      </xsd:complexType>
    </xsd:element>
    <xsd:element name="MeetingName_0" ma:index="38" nillable="true" ma:taxonomy="true" ma:internalName="MeetingName_0" ma:taxonomyFieldName="MeetingName" ma:displayName="Meeting Name" ma:indexed="true" ma:fieldId="{ee5c9b55-8403-4f9e-a156-b6ce5b7b9456}" ma:sspId="5004ddca-ed1a-45fa-b2df-508b3c5dfc98" ma:termSetId="a04e9634-de73-4a41-8cb5-e1efdb89060c" ma:anchorId="00000000-0000-0000-0000-000000000000" ma:open="false" ma:isKeyword="false">
      <xsd:complexType>
        <xsd:sequence>
          <xsd:element ref="pc:Terms" minOccurs="0" maxOccurs="1"/>
        </xsd:sequence>
      </xsd:complexType>
    </xsd:element>
    <xsd:element name="AvailableTranslations_0" ma:index="40" nillable="true" ma:taxonomy="true" ma:internalName="AvailableTranslations_0" ma:taxonomyFieldName="AvailableTranslations" ma:displayName="Available Translations" ma:fieldId="{ee5c7c01-1a65-4138-aa64-80e01e34d799}" ma:taxonomyMulti="true"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DossierName_0" ma:index="45" nillable="true" ma:taxonomy="true" ma:internalName="DossierName_0" ma:taxonomyFieldName="DossierName" ma:displayName="Dossier Name" ma:fieldId="{ee5cf7da-503b-4593-8db2-4f0e09c901fd}" ma:sspId="5004ddca-ed1a-45fa-b2df-508b3c5dfc98" ma:termSetId="2b392f04-1222-4352-87c1-6fd60ec33b6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3ca9a7-9286-4008-99ec-aebc20da9dc2" elementFormDefault="qualified">
    <xsd:import namespace="http://schemas.microsoft.com/office/2006/documentManagement/types"/>
    <xsd:import namespace="http://schemas.microsoft.com/office/infopath/2007/PartnerControls"/>
    <xsd:element name="MeetingNumber" ma:index="16" nillable="true" ma:displayName="Meeting Number" ma:decimals="0" ma:indexed="true" ma:internalName="MeetingNumber">
      <xsd:simpleType>
        <xsd:restriction base="dms:Unknown"/>
      </xsd:simpleType>
    </xsd:element>
    <xsd:element name="DocumentNumber" ma:index="25" nillable="true" ma:displayName="Document Number" ma:decimals="0" ma:indexed="true" ma:internalName="DocumentNumber">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1a33af13-4045-4f88-9d7b-618e30f79918">A6WAAD5KZT2Q-604569563-16713</_dlc_DocId>
    <_dlc_DocIdUrl xmlns="1a33af13-4045-4f88-9d7b-618e30f79918">
      <Url>http://dm/eesc/2025/_layouts/15/DocIdRedir.aspx?ID=A6WAAD5KZT2Q-604569563-16713</Url>
      <Description>A6WAAD5KZT2Q-604569563-16713</Description>
    </_dlc_DocIdUrl>
    <DocumentType_0 xmlns="http://schemas.microsoft.com/sharepoint/v3/fields">
      <Terms xmlns="http://schemas.microsoft.com/office/infopath/2007/PartnerControls">
        <TermInfo xmlns="http://schemas.microsoft.com/office/infopath/2007/PartnerControls">
          <TermName xmlns="http://schemas.microsoft.com/office/infopath/2007/PartnerControls">INFO</TermName>
          <TermId xmlns="http://schemas.microsoft.com/office/infopath/2007/PartnerControls">d9136e7c-93a9-4c42-9d28-92b61e85f80c</TermId>
        </TermInfo>
      </Terms>
    </DocumentType_0>
    <Procedure xmlns="1a33af13-4045-4f88-9d7b-618e30f79918" xsi:nil="true"/>
    <DocumentSource_0 xmlns="http://schemas.microsoft.com/sharepoint/v3/fields">
      <Terms xmlns="http://schemas.microsoft.com/office/infopath/2007/PartnerControls">
        <TermInfo xmlns="http://schemas.microsoft.com/office/infopath/2007/PartnerControls">
          <TermName xmlns="http://schemas.microsoft.com/office/infopath/2007/PartnerControls">EESC</TermName>
          <TermId xmlns="http://schemas.microsoft.com/office/infopath/2007/PartnerControls">422833ec-8d7e-4e65-8e4e-8bed07ffb729</TermId>
        </TermInfo>
      </Terms>
    </DocumentSource_0>
    <ProductionDate xmlns="1a33af13-4045-4f88-9d7b-618e30f79918">2025-11-18T12:00:00+00:00</ProductionDate>
    <DocumentNumber xmlns="be3ca9a7-9286-4008-99ec-aebc20da9dc2">613</DocumentNumber>
    <FicheYear xmlns="1a33af13-4045-4f88-9d7b-618e30f79918" xsi:nil="true"/>
    <DossierNumber xmlns="1a33af13-4045-4f88-9d7b-618e30f79918" xsi:nil="true"/>
    <Confidentiality_0 xmlns="http://schemas.microsoft.com/sharepoint/v3/fields">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2451815e-8241-4bbf-a22e-1ab710712bf2</TermId>
        </TermInfo>
      </Terms>
    </Confidentiality_0>
    <TaxCatchAll xmlns="1a33af13-4045-4f88-9d7b-618e30f79918">
      <Value>50</Value>
      <Value>47</Value>
      <Value>46</Value>
      <Value>43</Value>
      <Value>42</Value>
      <Value>41</Value>
      <Value>40</Value>
      <Value>39</Value>
      <Value>37</Value>
      <Value>36</Value>
      <Value>35</Value>
      <Value>34</Value>
      <Value>33</Value>
      <Value>32</Value>
      <Value>31</Value>
      <Value>30</Value>
      <Value>29</Value>
      <Value>28</Value>
      <Value>27</Value>
      <Value>24</Value>
      <Value>23</Value>
      <Value>16</Value>
      <Value>13</Value>
      <Value>12</Value>
      <Value>9</Value>
      <Value>8</Value>
      <Value>6</Value>
      <Value>5</Value>
      <Value>1</Value>
    </TaxCatchAll>
    <DocumentLanguage_0 xmlns="http://schemas.microsoft.com/sharepoint/v3/fields">
      <Terms xmlns="http://schemas.microsoft.com/office/infopath/2007/PartnerControls">
        <TermInfo xmlns="http://schemas.microsoft.com/office/infopath/2007/PartnerControls">
          <TermName xmlns="http://schemas.microsoft.com/office/infopath/2007/PartnerControls">RO</TermName>
          <TermId xmlns="http://schemas.microsoft.com/office/infopath/2007/PartnerControls">feb747a2-64cd-4299-af12-4833ddc30497</TermId>
        </TermInfo>
      </Terms>
    </DocumentLanguage_0>
    <MeetingDate xmlns="1a33af13-4045-4f88-9d7b-618e30f79918" xsi:nil="true"/>
    <VersionStatus_0 xmlns="http://schemas.microsoft.com/sharepoint/v3/fields">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ea5e6674-7b27-4bac-b091-73adbb394efe</TermId>
        </TermInfo>
      </Terms>
    </VersionStatus_0>
    <Rapporteur xmlns="1a33af13-4045-4f88-9d7b-618e30f79918" xsi:nil="true"/>
    <DocumentYear xmlns="1a33af13-4045-4f88-9d7b-618e30f79918">2025</DocumentYear>
    <FicheNumber xmlns="1a33af13-4045-4f88-9d7b-618e30f79918">296272</FicheNumber>
    <OriginalSender xmlns="1a33af13-4045-4f88-9d7b-618e30f79918">
      <UserInfo>
        <DisplayName>Greff Daniela</DisplayName>
        <AccountId>1474</AccountId>
        <AccountType/>
      </UserInfo>
    </OriginalSender>
    <DocumentPart xmlns="1a33af13-4045-4f88-9d7b-618e30f79918">0</DocumentPart>
    <AdoptionDate xmlns="1a33af13-4045-4f88-9d7b-618e30f79918" xsi:nil="true"/>
    <RequestingService xmlns="1a33af13-4045-4f88-9d7b-618e30f79918">Visites / Publications</RequestingService>
    <MeetingName_0 xmlns="http://schemas.microsoft.com/sharepoint/v3/fields">
      <Terms xmlns="http://schemas.microsoft.com/office/infopath/2007/PartnerControls"/>
    </MeetingName_0>
    <AvailableTranslations_0 xmlns="http://schemas.microsoft.com/sharepoint/v3/fields">
      <Terms xmlns="http://schemas.microsoft.com/office/infopath/2007/PartnerControls">
        <TermInfo xmlns="http://schemas.microsoft.com/office/infopath/2007/PartnerControls">
          <TermName xmlns="http://schemas.microsoft.com/office/infopath/2007/PartnerControls">DA</TermName>
          <TermId xmlns="http://schemas.microsoft.com/office/infopath/2007/PartnerControls">5d49c027-8956-412b-aa16-e85a0f96ad0e</TermId>
        </TermInfo>
        <TermInfo xmlns="http://schemas.microsoft.com/office/infopath/2007/PartnerControls">
          <TermName xmlns="http://schemas.microsoft.com/office/infopath/2007/PartnerControls">NL</TermName>
          <TermId xmlns="http://schemas.microsoft.com/office/infopath/2007/PartnerControls">55c6556c-b4f4-441d-9acf-c498d4f838bd</TermId>
        </TermInfo>
        <TermInfo xmlns="http://schemas.microsoft.com/office/infopath/2007/PartnerControls">
          <TermName xmlns="http://schemas.microsoft.com/office/infopath/2007/PartnerControls">SL</TermName>
          <TermId xmlns="http://schemas.microsoft.com/office/infopath/2007/PartnerControls">98a412ae-eb01-49e9-ae3d-585a81724cfc</TermId>
        </TermInfo>
        <TermInfo xmlns="http://schemas.microsoft.com/office/infopath/2007/PartnerControls">
          <TermName xmlns="http://schemas.microsoft.com/office/infopath/2007/PartnerControls">ET</TermName>
          <TermId xmlns="http://schemas.microsoft.com/office/infopath/2007/PartnerControls">ff6c3f4c-b02c-4c3c-ab07-2c37995a7a0a</TermId>
        </TermInfo>
        <TermInfo xmlns="http://schemas.microsoft.com/office/infopath/2007/PartnerControls">
          <TermName xmlns="http://schemas.microsoft.com/office/infopath/2007/PartnerControls">HU</TermName>
          <TermId xmlns="http://schemas.microsoft.com/office/infopath/2007/PartnerControls">6b229040-c589-4408-b4c1-4285663d20a8</TermId>
        </TermInfo>
        <TermInfo xmlns="http://schemas.microsoft.com/office/infopath/2007/PartnerControls">
          <TermName xmlns="http://schemas.microsoft.com/office/infopath/2007/PartnerControls">EN</TermName>
          <TermId xmlns="http://schemas.microsoft.com/office/infopath/2007/PartnerControls">f2175f21-25d7-44a3-96da-d6a61b075e1b</TermId>
        </TermInfo>
        <TermInfo xmlns="http://schemas.microsoft.com/office/infopath/2007/PartnerControls">
          <TermName xmlns="http://schemas.microsoft.com/office/infopath/2007/PartnerControls">ES</TermName>
          <TermId xmlns="http://schemas.microsoft.com/office/infopath/2007/PartnerControls">e7a6b05b-ae16-40c8-add9-68b64b03aeba</TermId>
        </TermInfo>
        <TermInfo xmlns="http://schemas.microsoft.com/office/infopath/2007/PartnerControls">
          <TermName xmlns="http://schemas.microsoft.com/office/infopath/2007/PartnerControls">FI</TermName>
          <TermId xmlns="http://schemas.microsoft.com/office/infopath/2007/PartnerControls">87606a43-d45f-42d6-b8c9-e1a3457db5b7</TermId>
        </TermInfo>
        <TermInfo xmlns="http://schemas.microsoft.com/office/infopath/2007/PartnerControls">
          <TermName xmlns="http://schemas.microsoft.com/office/infopath/2007/PartnerControls">PL</TermName>
          <TermId xmlns="http://schemas.microsoft.com/office/infopath/2007/PartnerControls">1e03da61-4678-4e07-b136-b5024ca9197b</TermId>
        </TermInfo>
        <TermInfo xmlns="http://schemas.microsoft.com/office/infopath/2007/PartnerControls">
          <TermName xmlns="http://schemas.microsoft.com/office/infopath/2007/PartnerControls">RO</TermName>
          <TermId xmlns="http://schemas.microsoft.com/office/infopath/2007/PartnerControls">feb747a2-64cd-4299-af12-4833ddc30497</TermId>
        </TermInfo>
        <TermInfo xmlns="http://schemas.microsoft.com/office/infopath/2007/PartnerControls">
          <TermName xmlns="http://schemas.microsoft.com/office/infopath/2007/PartnerControls">GA</TermName>
          <TermId xmlns="http://schemas.microsoft.com/office/infopath/2007/PartnerControls">762d2456-c427-4ecb-b312-af3dad8e258c</TermId>
        </TermInfo>
        <TermInfo xmlns="http://schemas.microsoft.com/office/infopath/2007/PartnerControls">
          <TermName xmlns="http://schemas.microsoft.com/office/infopath/2007/PartnerControls">SK</TermName>
          <TermId xmlns="http://schemas.microsoft.com/office/infopath/2007/PartnerControls">46d9fce0-ef79-4f71-b89b-cd6aa82426b8</TermId>
        </TermInfo>
        <TermInfo xmlns="http://schemas.microsoft.com/office/infopath/2007/PartnerControls">
          <TermName xmlns="http://schemas.microsoft.com/office/infopath/2007/PartnerControls">LV</TermName>
          <TermId xmlns="http://schemas.microsoft.com/office/infopath/2007/PartnerControls">46f7e311-5d9f-4663-b433-18aeccb7ace7</TermId>
        </TermInfo>
        <TermInfo xmlns="http://schemas.microsoft.com/office/infopath/2007/PartnerControls">
          <TermName xmlns="http://schemas.microsoft.com/office/infopath/2007/PartnerControls">HR</TermName>
          <TermId xmlns="http://schemas.microsoft.com/office/infopath/2007/PartnerControls">2f555653-ed1a-4fe6-8362-9082d95989e5</TermId>
        </TermInfo>
        <TermInfo xmlns="http://schemas.microsoft.com/office/infopath/2007/PartnerControls">
          <TermName xmlns="http://schemas.microsoft.com/office/infopath/2007/PartnerControls">MT</TermName>
          <TermId xmlns="http://schemas.microsoft.com/office/infopath/2007/PartnerControls">7df99101-6854-4a26-b53a-b88c0da02c26</TermId>
        </TermInfo>
        <TermInfo xmlns="http://schemas.microsoft.com/office/infopath/2007/PartnerControls">
          <TermName xmlns="http://schemas.microsoft.com/office/infopath/2007/PartnerControls">LT</TermName>
          <TermId xmlns="http://schemas.microsoft.com/office/infopath/2007/PartnerControls">a7ff5ce7-6123-4f68-865a-a57c31810414</TermId>
        </TermInfo>
        <TermInfo xmlns="http://schemas.microsoft.com/office/infopath/2007/PartnerControls">
          <TermName xmlns="http://schemas.microsoft.com/office/infopath/2007/PartnerControls">SV</TermName>
          <TermId xmlns="http://schemas.microsoft.com/office/infopath/2007/PartnerControls">c2ed69e7-a339-43d7-8f22-d93680a92aa0</TermId>
        </TermInfo>
        <TermInfo xmlns="http://schemas.microsoft.com/office/infopath/2007/PartnerControls">
          <TermName xmlns="http://schemas.microsoft.com/office/infopath/2007/PartnerControls">CS</TermName>
          <TermId xmlns="http://schemas.microsoft.com/office/infopath/2007/PartnerControls">72f9705b-0217-4fd3-bea2-cbc7ed80e26e</TermId>
        </TermInfo>
        <TermInfo xmlns="http://schemas.microsoft.com/office/infopath/2007/PartnerControls">
          <TermName xmlns="http://schemas.microsoft.com/office/infopath/2007/PartnerControls">DE</TermName>
          <TermId xmlns="http://schemas.microsoft.com/office/infopath/2007/PartnerControls">f6b31e5a-26fa-4935-b661-318e46daf27e</TermId>
        </TermInfo>
        <TermInfo xmlns="http://schemas.microsoft.com/office/infopath/2007/PartnerControls">
          <TermName xmlns="http://schemas.microsoft.com/office/infopath/2007/PartnerControls">PT</TermName>
          <TermId xmlns="http://schemas.microsoft.com/office/infopath/2007/PartnerControls">50ccc04a-eadd-42ae-a0cb-acaf45f812ba</TermId>
        </TermInfo>
        <TermInfo xmlns="http://schemas.microsoft.com/office/infopath/2007/PartnerControls">
          <TermName xmlns="http://schemas.microsoft.com/office/infopath/2007/PartnerControls">EL</TermName>
          <TermId xmlns="http://schemas.microsoft.com/office/infopath/2007/PartnerControls">6d4f4d51-af9b-4650-94b4-4276bee85c91</TermId>
        </TermInfo>
        <TermInfo xmlns="http://schemas.microsoft.com/office/infopath/2007/PartnerControls">
          <TermName xmlns="http://schemas.microsoft.com/office/infopath/2007/PartnerControls">FR</TermName>
          <TermId xmlns="http://schemas.microsoft.com/office/infopath/2007/PartnerControls">d2afafd3-4c81-4f60-8f52-ee33f2f54ff3</TermId>
        </TermInfo>
        <TermInfo xmlns="http://schemas.microsoft.com/office/infopath/2007/PartnerControls">
          <TermName xmlns="http://schemas.microsoft.com/office/infopath/2007/PartnerControls">IT</TermName>
          <TermId xmlns="http://schemas.microsoft.com/office/infopath/2007/PartnerControls">0774613c-01ed-4e5d-a25d-11d2388de825</TermId>
        </TermInfo>
        <TermInfo xmlns="http://schemas.microsoft.com/office/infopath/2007/PartnerControls">
          <TermName xmlns="http://schemas.microsoft.com/office/infopath/2007/PartnerControls">BG</TermName>
          <TermId xmlns="http://schemas.microsoft.com/office/infopath/2007/PartnerControls">1a1b3951-7821-4e6a-85f5-5673fc08bd2c</TermId>
        </TermInfo>
      </Terms>
    </AvailableTranslations_0>
    <DocumentStatus_0 xmlns="http://schemas.microsoft.com/sharepoint/v3/fields">
      <Terms xmlns="http://schemas.microsoft.com/office/infopath/2007/PartnerControls">
        <TermInfo xmlns="http://schemas.microsoft.com/office/infopath/2007/PartnerControls">
          <TermName xmlns="http://schemas.microsoft.com/office/infopath/2007/PartnerControls">TRA</TermName>
          <TermId xmlns="http://schemas.microsoft.com/office/infopath/2007/PartnerControls">150d2a88-1431-44e6-a8ca-0bb753ab8672</TermId>
        </TermInfo>
      </Terms>
    </DocumentStatus_0>
    <OriginalLanguage_0 xmlns="http://schemas.microsoft.com/sharepoint/v3/fields">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f2175f21-25d7-44a3-96da-d6a61b075e1b</TermId>
        </TermInfo>
      </Terms>
    </OriginalLanguage_0>
    <MeetingNumber xmlns="be3ca9a7-9286-4008-99ec-aebc20da9dc2" xsi:nil="true"/>
    <DossierName_0 xmlns="http://schemas.microsoft.com/sharepoint/v3/fields">
      <Terms xmlns="http://schemas.microsoft.com/office/infopath/2007/PartnerControls"/>
    </DossierName_0>
    <DocumentVersion xmlns="1a33af13-4045-4f88-9d7b-618e30f79918">4</DocumentVersion>
  </documentManagement>
</p:properties>
</file>

<file path=customXml/itemProps1.xml><?xml version="1.0" encoding="utf-8"?>
<ds:datastoreItem xmlns:ds="http://schemas.openxmlformats.org/officeDocument/2006/customXml" ds:itemID="{5BB213E8-3885-4FCB-9125-64F9419E3F57}">
  <ds:schemaRefs>
    <ds:schemaRef ds:uri="http://schemas.microsoft.com/sharepoint/events"/>
  </ds:schemaRefs>
</ds:datastoreItem>
</file>

<file path=customXml/itemProps2.xml><?xml version="1.0" encoding="utf-8"?>
<ds:datastoreItem xmlns:ds="http://schemas.openxmlformats.org/officeDocument/2006/customXml" ds:itemID="{F135D837-2201-456A-B999-EC0EB5B41A7C}">
  <ds:schemaRefs>
    <ds:schemaRef ds:uri="http://schemas.microsoft.com/sharepoint/v3/contenttype/forms"/>
  </ds:schemaRefs>
</ds:datastoreItem>
</file>

<file path=customXml/itemProps3.xml><?xml version="1.0" encoding="utf-8"?>
<ds:datastoreItem xmlns:ds="http://schemas.openxmlformats.org/officeDocument/2006/customXml" ds:itemID="{3E88E5CA-5F57-4105-ACB2-4C3AB1A013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33af13-4045-4f88-9d7b-618e30f79918"/>
    <ds:schemaRef ds:uri="http://schemas.microsoft.com/sharepoint/v3/fields"/>
    <ds:schemaRef ds:uri="be3ca9a7-9286-4008-99ec-aebc20da9d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A319CCD-C155-421F-9AE4-1C52F2E13363}">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be3ca9a7-9286-4008-99ec-aebc20da9dc2"/>
    <ds:schemaRef ds:uri="http://purl.org/dc/dcmitype/"/>
    <ds:schemaRef ds:uri="http://schemas.microsoft.com/sharepoint/v3/fields"/>
    <ds:schemaRef ds:uri="1a33af13-4045-4f88-9d7b-618e30f79918"/>
    <ds:schemaRef ds:uri="http://www.w3.org/XML/1998/namespace"/>
  </ds:schemaRefs>
</ds:datastoreItem>
</file>

<file path=docMetadata/LabelInfo.xml><?xml version="1.0" encoding="utf-8"?>
<clbl:labelList xmlns:clbl="http://schemas.microsoft.com/office/2020/mipLabelMetadata">
  <clbl:label id="{01a4edc0-c130-4e09-bfd4-7b7de34700e6}" enabled="0" method="" siteId="{01a4edc0-c130-4e09-bfd4-7b7de34700e6}" removed="1"/>
</clbl:labelList>
</file>

<file path=docProps/app.xml><?xml version="1.0" encoding="utf-8"?>
<Properties xmlns="http://schemas.openxmlformats.org/officeDocument/2006/extended-properties" xmlns:vt="http://schemas.openxmlformats.org/officeDocument/2006/docPropsVTypes">
  <TotalTime>0</TotalTime>
  <Words>2690</Words>
  <Application>Microsoft Macintosh PowerPoint</Application>
  <PresentationFormat>Grand écran</PresentationFormat>
  <Paragraphs>262</Paragraphs>
  <Slides>20</Slides>
  <Notes>5</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20</vt:i4>
      </vt:variant>
    </vt:vector>
  </HeadingPairs>
  <TitlesOfParts>
    <vt:vector size="33" baseType="lpstr">
      <vt:lpstr>MS PGothic</vt:lpstr>
      <vt:lpstr>MS PGothic</vt:lpstr>
      <vt:lpstr>游ゴシック</vt:lpstr>
      <vt:lpstr>Arial</vt:lpstr>
      <vt:lpstr>Calibri</vt:lpstr>
      <vt:lpstr>Calibri (MS)</vt:lpstr>
      <vt:lpstr>Calibri (MS) Bold</vt:lpstr>
      <vt:lpstr>Calibri Light</vt:lpstr>
      <vt:lpstr>Courier New</vt:lpstr>
      <vt:lpstr>Open Sans Bold</vt:lpstr>
      <vt:lpstr>Times New Roman</vt:lpstr>
      <vt:lpstr>Wingdings</vt:lpstr>
      <vt:lpstr>Office Theme</vt:lpstr>
      <vt:lpstr>Présentation PowerPoint</vt:lpstr>
      <vt:lpstr>Comitetul Economic și Social European  este un organ consultativ care reprezintă  societatea civilă organizată. </vt:lpstr>
      <vt:lpstr>Présentation PowerPoint</vt:lpstr>
      <vt:lpstr>Présentation PowerPoint</vt:lpstr>
      <vt:lpstr>ÎN CE CONSTĂ ACTIVITATEA CESE?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CE FACE UE PENTRU TINERI?</vt:lpstr>
      <vt:lpstr>INIȚIATIVELE CESE PENTRU TINERET </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 pentru vizitatori - CESE</dc:title>
  <dc:subject>Information document</dc:subject>
  <dc:creator>Andrejczuk Emilia</dc:creator>
  <cp:keywords>EESC-2025-00613-00-01-INFO-TRA-EN</cp:keywords>
  <dc:description>Rapporteur: -  Original language: - EN Date of document: - 03/03/2025 Date of meeting: -  External documents: -  Administrator responsible: -  ANDREJCZUK EMILIA</dc:description>
  <cp:lastModifiedBy>Utilisateur Microsoft Office</cp:lastModifiedBy>
  <cp:revision>316</cp:revision>
  <cp:lastPrinted>2025-10-21T13:38:22Z</cp:lastPrinted>
  <dcterms:created xsi:type="dcterms:W3CDTF">2024-07-17T07:57:29Z</dcterms:created>
  <dcterms:modified xsi:type="dcterms:W3CDTF">2025-12-02T09:55:46Z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0x010100EA97B91038054C99906057A708A1480A006BB3B767F3CF4149BF520211D4A86BC0</vt:lpwstr>
  </property>
  <property fmtid="{D5CDD505-2E9C-101B-9397-08002B2CF9AE}" pid="3" name="_dlc_DocIdItemGuid">
    <vt:lpwstr>3ec5e164-e639-4181-ab62-7cb1390bfc9e</vt:lpwstr>
  </property>
  <property fmtid="{D5CDD505-2E9C-101B-9397-08002B2CF9AE}" pid="4" name="AvailableTranslations">
    <vt:lpwstr>40;#DA|5d49c027-8956-412b-aa16-e85a0f96ad0e;#27;#NL|55c6556c-b4f4-441d-9acf-c498d4f838bd;#31;#SL|98a412ae-eb01-49e9-ae3d-585a81724cfc;#41;#ET|ff6c3f4c-b02c-4c3c-ab07-2c37995a7a0a;#37;#HU|6b229040-c589-4408-b4c1-4285663d20a8;#5;#EN|f2175f21-25d7-44a3-96da-</vt:lpwstr>
  </property>
  <property fmtid="{D5CDD505-2E9C-101B-9397-08002B2CF9AE}" pid="5" name="DocumentType_0">
    <vt:lpwstr>INFO|d9136e7c-93a9-4c42-9d28-92b61e85f80c</vt:lpwstr>
  </property>
  <property fmtid="{D5CDD505-2E9C-101B-9397-08002B2CF9AE}" pid="6" name="DossierName_0">
    <vt:lpwstr/>
  </property>
  <property fmtid="{D5CDD505-2E9C-101B-9397-08002B2CF9AE}" pid="7" name="DocumentSource_0">
    <vt:lpwstr>EESC|422833ec-8d7e-4e65-8e4e-8bed07ffb729</vt:lpwstr>
  </property>
  <property fmtid="{D5CDD505-2E9C-101B-9397-08002B2CF9AE}" pid="8" name="DocumentNumber">
    <vt:i4>613</vt:i4>
  </property>
  <property fmtid="{D5CDD505-2E9C-101B-9397-08002B2CF9AE}" pid="9" name="FicheYear">
    <vt:i4>2025</vt:i4>
  </property>
  <property fmtid="{D5CDD505-2E9C-101B-9397-08002B2CF9AE}" pid="10" name="DocumentVersion">
    <vt:i4>4</vt:i4>
  </property>
  <property fmtid="{D5CDD505-2E9C-101B-9397-08002B2CF9AE}" pid="11" name="DocumentStatus">
    <vt:lpwstr>13;#TRA|150d2a88-1431-44e6-a8ca-0bb753ab8672</vt:lpwstr>
  </property>
  <property fmtid="{D5CDD505-2E9C-101B-9397-08002B2CF9AE}" pid="12" name="DocumentPart">
    <vt:i4>0</vt:i4>
  </property>
  <property fmtid="{D5CDD505-2E9C-101B-9397-08002B2CF9AE}" pid="13" name="DossierName">
    <vt:lpwstr/>
  </property>
  <property fmtid="{D5CDD505-2E9C-101B-9397-08002B2CF9AE}" pid="14" name="DocumentSource">
    <vt:lpwstr>1;#EESC|422833ec-8d7e-4e65-8e4e-8bed07ffb729</vt:lpwstr>
  </property>
  <property fmtid="{D5CDD505-2E9C-101B-9397-08002B2CF9AE}" pid="15" name="DocumentType">
    <vt:lpwstr>9;#INFO|d9136e7c-93a9-4c42-9d28-92b61e85f80c</vt:lpwstr>
  </property>
  <property fmtid="{D5CDD505-2E9C-101B-9397-08002B2CF9AE}" pid="16" name="RequestingService">
    <vt:lpwstr>Visites / Publications</vt:lpwstr>
  </property>
  <property fmtid="{D5CDD505-2E9C-101B-9397-08002B2CF9AE}" pid="17" name="Confidentiality">
    <vt:lpwstr>6;#Internal|2451815e-8241-4bbf-a22e-1ab710712bf2</vt:lpwstr>
  </property>
  <property fmtid="{D5CDD505-2E9C-101B-9397-08002B2CF9AE}" pid="18" name="MeetingName_0">
    <vt:lpwstr/>
  </property>
  <property fmtid="{D5CDD505-2E9C-101B-9397-08002B2CF9AE}" pid="19" name="Confidentiality_0">
    <vt:lpwstr>Internal|2451815e-8241-4bbf-a22e-1ab710712bf2</vt:lpwstr>
  </property>
  <property fmtid="{D5CDD505-2E9C-101B-9397-08002B2CF9AE}" pid="20" name="OriginalLanguage">
    <vt:lpwstr>5;#EN|f2175f21-25d7-44a3-96da-d6a61b075e1b</vt:lpwstr>
  </property>
  <property fmtid="{D5CDD505-2E9C-101B-9397-08002B2CF9AE}" pid="21" name="MeetingName">
    <vt:lpwstr/>
  </property>
  <property fmtid="{D5CDD505-2E9C-101B-9397-08002B2CF9AE}" pid="22" name="AvailableTranslations_0">
    <vt:lpwstr>ET|ff6c3f4c-b02c-4c3c-ab07-2c37995a7a0a;HU|6b229040-c589-4408-b4c1-4285663d20a8;EN|f2175f21-25d7-44a3-96da-d6a61b075e1b;PL|1e03da61-4678-4e07-b136-b5024ca9197b;GA|762d2456-c427-4ecb-b312-af3dad8e258c;SK|46d9fce0-ef79-4f71-b89b-cd6aa82426b8;LV|46f7e311-5d9</vt:lpwstr>
  </property>
  <property fmtid="{D5CDD505-2E9C-101B-9397-08002B2CF9AE}" pid="23" name="DocumentStatus_0">
    <vt:lpwstr>TRA|150d2a88-1431-44e6-a8ca-0bb753ab8672</vt:lpwstr>
  </property>
  <property fmtid="{D5CDD505-2E9C-101B-9397-08002B2CF9AE}" pid="24" name="OriginalLanguage_0">
    <vt:lpwstr>EN|f2175f21-25d7-44a3-96da-d6a61b075e1b</vt:lpwstr>
  </property>
  <property fmtid="{D5CDD505-2E9C-101B-9397-08002B2CF9AE}" pid="25" name="TaxCatchAll">
    <vt:lpwstr>42;#EL|6d4f4d51-af9b-4650-94b4-4276bee85c91;#32;#MT|7df99101-6854-4a26-b53a-b88c0da02c26;#6;#Internal|2451815e-8241-4bbf-a22e-1ab710712bf2;#30;#LT|a7ff5ce7-6123-4f68-865a-a57c31810414;#12;#FR|d2afafd3-4c81-4f60-8f52-ee33f2f54ff3;#24;#PL|1e03da61-4678-4e07</vt:lpwstr>
  </property>
  <property fmtid="{D5CDD505-2E9C-101B-9397-08002B2CF9AE}" pid="26" name="VersionStatus_0">
    <vt:lpwstr>Final|ea5e6674-7b27-4bac-b091-73adbb394efe</vt:lpwstr>
  </property>
  <property fmtid="{D5CDD505-2E9C-101B-9397-08002B2CF9AE}" pid="27" name="VersionStatus">
    <vt:lpwstr>8;#Final|ea5e6674-7b27-4bac-b091-73adbb394efe</vt:lpwstr>
  </property>
  <property fmtid="{D5CDD505-2E9C-101B-9397-08002B2CF9AE}" pid="28" name="DocumentYear">
    <vt:i4>2025</vt:i4>
  </property>
  <property fmtid="{D5CDD505-2E9C-101B-9397-08002B2CF9AE}" pid="29" name="FicheNumber">
    <vt:i4>2094</vt:i4>
  </property>
  <property fmtid="{D5CDD505-2E9C-101B-9397-08002B2CF9AE}" pid="30" name="DocumentLanguage">
    <vt:lpwstr>36;#RO|feb747a2-64cd-4299-af12-4833ddc30497</vt:lpwstr>
  </property>
  <property fmtid="{D5CDD505-2E9C-101B-9397-08002B2CF9AE}" pid="31" name="_docset_NoMedatataSyncRequired">
    <vt:lpwstr>False</vt:lpwstr>
  </property>
  <property fmtid="{D5CDD505-2E9C-101B-9397-08002B2CF9AE}" pid="32" name="DocumentLanguage_0">
    <vt:lpwstr>EN|f2175f21-25d7-44a3-96da-d6a61b075e1b</vt:lpwstr>
  </property>
</Properties>
</file>