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90"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90"/>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BDD"/>
    <a:srgbClr val="D6DBDB"/>
    <a:srgbClr val="D3DBDB"/>
    <a:srgbClr val="D7DBD8"/>
    <a:srgbClr val="D7DBDA"/>
    <a:srgbClr val="07A1CD"/>
    <a:srgbClr val="174195"/>
    <a:srgbClr val="0CAFAD"/>
    <a:srgbClr val="0060A0"/>
    <a:srgbClr val="4F9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D5410-191E-E504-9486-8718CD49B6A5}" v="66" dt="2025-11-21T15:53:56.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70"/>
  </p:normalViewPr>
  <p:slideViewPr>
    <p:cSldViewPr snapToGrid="0">
      <p:cViewPr varScale="1">
        <p:scale>
          <a:sx n="154" d="100"/>
          <a:sy n="154" d="100"/>
        </p:scale>
        <p:origin x="232"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some years now, the EESC has been working on how to better integrate the voice of young Europeans in its work and in the EU decision-making process in a structured and meaningful way</a:t>
            </a:r>
            <a:endParaRPr lang="en-GB"/>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esc.europa.eu/sites/default/files/2024-12/qe-01-24-023-en-n_0.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ww.eesc.europa.eu/sites/default/files/2024-12/qe-01-24-018-en-n.pdf" TargetMode="External"/><Relationship Id="rId5" Type="http://schemas.openxmlformats.org/officeDocument/2006/relationships/hyperlink" Target="https://www.eesc.europa.eu/sites/default/files/2024-12/qe-01-24-017-en-n.pdf" TargetMode="External"/><Relationship Id="rId4" Type="http://schemas.openxmlformats.org/officeDocument/2006/relationships/hyperlink" Target="https://www.eesc.europa.eu/sites/default/files/2024-12/qe-01-24-016-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it/news-media/articles/integrating-young-voices-eu-decision-making" TargetMode="External"/><Relationship Id="rId3" Type="http://schemas.openxmlformats.org/officeDocument/2006/relationships/hyperlink" Target="https://www.eesc.europa.eu/it/our-work/publications-other-work/publications/recent-eesc-achievements" TargetMode="External"/><Relationship Id="rId7" Type="http://schemas.openxmlformats.org/officeDocument/2006/relationships/hyperlink" Target="https://www.eesc.europa.eu/it/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it" TargetMode="External"/><Relationship Id="rId9" Type="http://schemas.openxmlformats.org/officeDocument/2006/relationships/hyperlink" Target="https://www.eesc.europa.eu/it/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it/work-with-us/traineeships" TargetMode="External"/><Relationship Id="rId3" Type="http://schemas.openxmlformats.org/officeDocument/2006/relationships/hyperlink" Target="https://www.eesc.europa.eu/it/our-work/opinions-information-reports/follow-opinions" TargetMode="External"/><Relationship Id="rId7" Type="http://schemas.openxmlformats.org/officeDocument/2006/relationships/hyperlink" Target="https://www.eesc.europa.eu/it/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it/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it/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it/sections-other-bodies/other/eesc-youth-group" TargetMode="External"/><Relationship Id="rId7" Type="http://schemas.openxmlformats.org/officeDocument/2006/relationships/hyperlink" Target="https://www.eesc.europa.eu/it/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it/initiatives/tavole-rotonde-dei-giovani-sul-clima-e-la-sostenibilita" TargetMode="External"/><Relationship Id="rId11" Type="http://schemas.openxmlformats.org/officeDocument/2006/relationships/image" Target="../media/image38.png"/><Relationship Id="rId5" Type="http://schemas.openxmlformats.org/officeDocument/2006/relationships/hyperlink" Target="https://www.eesc.europa.eu/it/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it/initiatives/la-vostra-europa-la-vostra-opinione"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it/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it/members-groups/groups/gruppo-diversita-europa" TargetMode="External"/><Relationship Id="rId4" Type="http://schemas.openxmlformats.org/officeDocument/2006/relationships/hyperlink" Target="https://www.eesc.europa.eu/it/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it/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it/sections-other-bodies/sections-commission/economic-and-monetary-union-and-economic-and-social-cohesion-eco" TargetMode="External"/><Relationship Id="rId4" Type="http://schemas.openxmlformats.org/officeDocument/2006/relationships/hyperlink" Target="https://www.eesc.europa.eu/it/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it/sections-other-bodies/sections-commission/consultative-commission-industrial-change-ccmi" TargetMode="External"/><Relationship Id="rId7" Type="http://schemas.openxmlformats.org/officeDocument/2006/relationships/hyperlink" Target="https://www.eesc.europa.eu/it/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it/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it/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it/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it/sections-other-bodies/other/gruppo-ad-hoc-parita" TargetMode="External"/><Relationship Id="rId3" Type="http://schemas.openxmlformats.org/officeDocument/2006/relationships/image" Target="../media/image15.jpeg"/><Relationship Id="rId7" Type="http://schemas.openxmlformats.org/officeDocument/2006/relationships/hyperlink" Target="https://www.eesc.europa.eu/it/sections-other-bodies/other/eesc-youth-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hyperlink" Target="https://www.eesc.europa.eu/it/sections-other-bodies/observatories/labour-market-observatory" TargetMode="External"/><Relationship Id="rId5" Type="http://schemas.openxmlformats.org/officeDocument/2006/relationships/image" Target="../media/image17.jpeg"/><Relationship Id="rId10" Type="http://schemas.openxmlformats.org/officeDocument/2006/relationships/hyperlink" Target="https://www.eesc.europa.eu/it/sections-other-bodies/observatories/observatory-digital-transition-and-single-market" TargetMode="External"/><Relationship Id="rId4" Type="http://schemas.openxmlformats.org/officeDocument/2006/relationships/image" Target="../media/image16.jpeg"/><Relationship Id="rId9" Type="http://schemas.openxmlformats.org/officeDocument/2006/relationships/hyperlink" Target="https://www.eesc.europa.eu/it/sections-other-bodies/observatories/sustainable-development-observa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2" name="Image 1" descr="Une image contenant bâtiment, ciel, plein air, Usage mixte&#10;&#10;Le contenu généré par l’IA peut être incorrect.">
            <a:extLst>
              <a:ext uri="{FF2B5EF4-FFF2-40B4-BE49-F238E27FC236}">
                <a16:creationId xmlns:a16="http://schemas.microsoft.com/office/drawing/2014/main" id="{48F4DA69-5E80-9727-0103-8E12C8A8B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75"/>
            <a:ext cx="12192000" cy="6851650"/>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it-IT" sz="9600" b="1">
                <a:solidFill>
                  <a:prstClr val="white"/>
                </a:solidFill>
                <a:effectLst>
                  <a:outerShdw blurRad="127000" dist="38100" dir="2700000" algn="tl" rotWithShape="0">
                    <a:prstClr val="black">
                      <a:alpha val="40000"/>
                    </a:prstClr>
                  </a:outerShdw>
                </a:effectLst>
              </a:rPr>
              <a:t>BENVENUTI</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12424" y="4369506"/>
            <a:ext cx="3866970" cy="2118976"/>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7999"/>
            <a:ext cx="3898388" cy="2177257"/>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212423" y="2087999"/>
            <a:ext cx="3872645" cy="2111617"/>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709" y="4388467"/>
            <a:ext cx="3898388" cy="2100015"/>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13534" y="4505824"/>
            <a:ext cx="3314920" cy="551305"/>
          </a:xfrm>
          <a:prstGeom prst="rect">
            <a:avLst/>
          </a:prstGeom>
        </p:spPr>
        <p:txBody>
          <a:bodyPr wrap="square" lIns="0" tIns="0" rIns="0" bIns="0" rtlCol="0" anchor="t">
            <a:spAutoFit/>
          </a:bodyPr>
          <a:lstStyle/>
          <a:p>
            <a:pPr algn="ctr">
              <a:lnSpc>
                <a:spcPts val="2239"/>
              </a:lnSpc>
            </a:pPr>
            <a:r>
              <a:rPr lang="it-IT" sz="1600" b="1">
                <a:solidFill>
                  <a:schemeClr val="accent1"/>
                </a:solidFill>
                <a:ea typeface="Calibri (MS) Bold"/>
                <a:cs typeface="Calibri (MS) Bold"/>
                <a:sym typeface="Calibri (MS) Bold"/>
                <a:hlinkClick r:id="rId2" tooltip="https://www.eesc.europa.eu/sites/default/files/2024-12/qe-01-24-021-en-n.pdf">
                  <a:extLst>
                    <a:ext uri="{A12FA001-AC4F-418D-AE19-62706E023703}">
                      <ahyp:hlinkClr xmlns:ahyp="http://schemas.microsoft.com/office/drawing/2018/hyperlinkcolor" val="tx"/>
                    </a:ext>
                  </a:extLst>
                </a:hlinkClick>
              </a:rPr>
              <a:t>Difendere il diritto a un'energia economicamente accessibile per tutti</a:t>
            </a:r>
            <a:endParaRPr lang="en-GB" sz="1600" b="1">
              <a:solidFill>
                <a:schemeClr val="accent1"/>
              </a:solidFill>
              <a:ea typeface="Calibri (MS) Bold"/>
              <a:cs typeface="Calibri (MS) Bold"/>
              <a:sym typeface="Calibri (MS) Bold"/>
              <a:hlinkClick r:id="rId2" tooltip="https://www.eesc.europa.eu/sites/default/files/2024-12/qe-01-24-021-en-n.pdf">
                <a:extLst>
                  <a:ext uri="{A12FA001-AC4F-418D-AE19-62706E023703}">
                    <ahyp:hlinkClr xmlns:ahyp="http://schemas.microsoft.com/office/drawing/2018/hyperlinkcolor" val="tx"/>
                  </a:ext>
                </a:extLst>
              </a:hlinkClick>
            </a:endParaRP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510566" y="2151766"/>
            <a:ext cx="3304915" cy="968095"/>
            <a:chOff x="-72912" y="-374723"/>
            <a:chExt cx="757745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72912" y="-374723"/>
              <a:ext cx="7577451" cy="1605443"/>
            </a:xfrm>
            <a:prstGeom prst="rect">
              <a:avLst/>
            </a:prstGeom>
          </p:spPr>
          <p:txBody>
            <a:bodyPr wrap="square" lIns="0" tIns="0" rIns="0" bIns="0" rtlCol="0" anchor="t">
              <a:spAutoFit/>
            </a:bodyPr>
            <a:lstStyle/>
            <a:p>
              <a:pPr algn="ctr">
                <a:lnSpc>
                  <a:spcPts val="2147"/>
                </a:lnSpc>
              </a:pPr>
              <a:r>
                <a:rPr lang="it-IT" sz="1600" b="1" u="sng">
                  <a:solidFill>
                    <a:srgbClr val="3C4C59"/>
                  </a:solidFill>
                  <a:ea typeface="Calibri (MS) Bold"/>
                  <a:cs typeface="Calibri (MS) Bold"/>
                  <a:sym typeface="Calibri (MS) Bold"/>
                  <a:hlinkClick r:id="rId3" tooltip="https://www.eesc.europa.eu/sites/default/files/2024-12/qe-01-24-023-en-n_0.pdf"/>
                </a:rPr>
                <a:t>Garantire che gli accordi commerciali vadano a beneficio di tutti </a:t>
              </a:r>
            </a:p>
            <a:p>
              <a:pPr algn="ctr">
                <a:lnSpc>
                  <a:spcPts val="2147"/>
                </a:lnSpc>
              </a:pPr>
              <a:r>
                <a:rPr lang="it-IT" sz="1600" b="1" u="sng">
                  <a:solidFill>
                    <a:srgbClr val="3C4C59"/>
                  </a:solidFill>
                  <a:ea typeface="Calibri (MS) Bold"/>
                  <a:cs typeface="Calibri (MS) Bold"/>
                  <a:sym typeface="Calibri (MS) Bold"/>
                  <a:hlinkClick r:id="rId3" tooltip="https://www.eesc.europa.eu/sites/default/files/2024-12/qe-01-24-023-en-n_0.pdf"/>
                </a:rPr>
                <a:t>i settori della società</a:t>
              </a:r>
              <a:endParaRPr lang="en-GB" sz="1600" b="1" u="sng">
                <a:solidFill>
                  <a:srgbClr val="3C4C59"/>
                </a:solidFill>
                <a:ea typeface="Calibri (MS) Bold"/>
                <a:cs typeface="Calibri (MS) Bold"/>
                <a:sym typeface="Calibri (MS) Bold"/>
                <a:hlinkClick r:id="rId3" tooltip="https://www.eesc.europa.eu/sites/default/files/2024-12/qe-01-24-023-en-n_0.pdf"/>
              </a:endParaRP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it-IT" sz="1600" b="1" u="sng">
                  <a:solidFill>
                    <a:srgbClr val="3C4C59"/>
                  </a:solidFill>
                  <a:ea typeface="Calibri (MS) Bold"/>
                  <a:cs typeface="Calibri (MS) Bold"/>
                  <a:sym typeface="Calibri (MS) Bold"/>
                  <a:hlinkClick r:id="" action="ppaction://noaction"/>
                </a:rPr>
                <a:t>Invocare un piano d'azione dell’UE </a:t>
              </a:r>
            </a:p>
            <a:p>
              <a:pPr algn="ctr">
                <a:lnSpc>
                  <a:spcPts val="2239"/>
                </a:lnSpc>
              </a:pPr>
              <a:r>
                <a:rPr lang="it-IT" sz="1600" b="1" u="sng">
                  <a:solidFill>
                    <a:srgbClr val="3C4C59"/>
                  </a:solidFill>
                  <a:ea typeface="Calibri (MS) Bold"/>
                  <a:cs typeface="Calibri (MS) Bold"/>
                  <a:sym typeface="Calibri (MS) Bold"/>
                  <a:hlinkClick r:id="" action="ppaction://noaction"/>
                </a:rPr>
                <a:t>sulle malattie rare</a:t>
              </a:r>
              <a:endParaRPr lang="en-GB" sz="1600" b="1" u="sng">
                <a:solidFill>
                  <a:srgbClr val="3C4C59"/>
                </a:solidFill>
                <a:ea typeface="Calibri (MS) Bold"/>
                <a:cs typeface="Calibri (MS) Bold"/>
                <a:sym typeface="Calibri (MS) Bold"/>
                <a:hlinkClick r:id="" action="ppaction://noaction"/>
              </a:endParaRP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2194319"/>
            </a:xfrm>
            <a:prstGeom prst="rect">
              <a:avLst/>
            </a:prstGeom>
          </p:spPr>
          <p:txBody>
            <a:bodyPr wrap="square" lIns="0" tIns="0" rIns="0" bIns="0" rtlCol="0" anchor="t">
              <a:spAutoFit/>
            </a:bodyPr>
            <a:lstStyle/>
            <a:p>
              <a:pPr algn="ctr">
                <a:lnSpc>
                  <a:spcPts val="2239"/>
                </a:lnSpc>
              </a:pPr>
              <a:r>
                <a:rPr lang="it-IT" sz="1600" b="1" u="sng">
                  <a:solidFill>
                    <a:srgbClr val="3C4C59"/>
                  </a:solidFill>
                  <a:ea typeface="Calibri (MS) Bold"/>
                  <a:cs typeface="Calibri (MS) Bold"/>
                  <a:sym typeface="Calibri (MS) Bold"/>
                  <a:hlinkClick r:id="rId4" tooltip="https://www.eesc.europa.eu/sites/default/files/2024-12/qe-01-24-016-en-n.pdf"/>
                </a:rPr>
                <a:t>Lanciare l'appello a presentare una strategia dell'UE in materia di acque</a:t>
              </a:r>
              <a:endParaRPr lang="en-GB" sz="1600" b="1" u="sng">
                <a:solidFill>
                  <a:srgbClr val="3C4C59"/>
                </a:solidFill>
                <a:ea typeface="Calibri (MS) Bold"/>
                <a:cs typeface="Calibri (MS) Bold"/>
                <a:sym typeface="Calibri (MS) Bold"/>
                <a:hlinkClick r:id="rId4" tooltip="https://www.eesc.europa.eu/sites/default/files/2024-12/qe-01-24-016-en-n.pdf"/>
              </a:endParaRP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en-GB"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258617" y="5134875"/>
            <a:ext cx="3658993" cy="864917"/>
          </a:xfrm>
          <a:prstGeom prst="rect">
            <a:avLst/>
          </a:prstGeom>
        </p:spPr>
        <p:txBody>
          <a:bodyPr wrap="square" lIns="0" tIns="0" rIns="0" bIns="0" rtlCol="0" anchor="t">
            <a:spAutoFit/>
          </a:bodyPr>
          <a:lstStyle/>
          <a:p>
            <a:pPr algn="just">
              <a:lnSpc>
                <a:spcPts val="1680"/>
              </a:lnSpc>
              <a:spcBef>
                <a:spcPct val="0"/>
              </a:spcBef>
            </a:pPr>
            <a:r>
              <a:rPr lang="it-IT" sz="1400">
                <a:ea typeface="Calibri (MS)"/>
                <a:cs typeface="Calibri (MS)"/>
                <a:sym typeface="Calibri (MS)"/>
              </a:rPr>
              <a:t>La raccomandazione del CESE relativa a un Osservatorio europeo della povertà ha indotto la Commissione europea a creare il polo di consulenza sulla povertà energetica (EPAH)</a:t>
            </a:r>
            <a:r>
              <a:rPr lang="en-GB" sz="1400">
                <a:ea typeface="Calibri (MS)"/>
                <a:cs typeface="Calibri (MS)"/>
                <a:sym typeface="Calibri (MS)"/>
              </a:rPr>
              <a:t>.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en-GB" sz="4000" b="1" spc="102">
                <a:solidFill>
                  <a:schemeClr val="bg1"/>
                </a:solidFill>
                <a:ea typeface="Calibri (MS) Bold"/>
                <a:cs typeface="Calibri (MS) Bold"/>
                <a:sym typeface="Calibri (MS) Bold"/>
              </a:rPr>
              <a:t>STORIE DI SUCCESSO RECENTI</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305396" y="5378370"/>
            <a:ext cx="3634406" cy="961802"/>
          </a:xfrm>
          <a:prstGeom prst="rect">
            <a:avLst/>
          </a:prstGeom>
        </p:spPr>
        <p:txBody>
          <a:bodyPr wrap="square" lIns="0" tIns="0" rIns="0" bIns="0" rtlCol="0" anchor="t">
            <a:spAutoFit/>
          </a:bodyPr>
          <a:lstStyle/>
          <a:p>
            <a:pPr algn="just">
              <a:lnSpc>
                <a:spcPts val="1493"/>
              </a:lnSpc>
              <a:spcBef>
                <a:spcPct val="0"/>
              </a:spcBef>
            </a:pPr>
            <a:r>
              <a:rPr lang="it-IT" sz="1400">
                <a:ea typeface="Calibri (MS)"/>
                <a:cs typeface="Calibri (MS)"/>
                <a:sym typeface="Calibri (MS)"/>
              </a:rPr>
              <a:t>Nel 2023 la Commissione ha presentato la proposta legislativa sul "diritto alla riparazione" nell'ambito della nuova agenda dei consumatori. La proposta affronta gli ostacoli che dissuadono i consumatori dal far riparare i prodotti.</a:t>
            </a:r>
            <a:endParaRPr lang="en-GB" sz="1400">
              <a:ea typeface="Calibri (MS)"/>
              <a:cs typeface="Calibri (MS)"/>
              <a:sym typeface="Calibri (MS)"/>
            </a:endParaRP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709448" cy="1077218"/>
          </a:xfrm>
          <a:prstGeom prst="rect">
            <a:avLst/>
          </a:prstGeom>
        </p:spPr>
        <p:txBody>
          <a:bodyPr wrap="square" lIns="0" tIns="0" rIns="0" bIns="0" rtlCol="0" anchor="t">
            <a:spAutoFit/>
          </a:bodyPr>
          <a:lstStyle/>
          <a:p>
            <a:pPr algn="just">
              <a:spcBef>
                <a:spcPct val="0"/>
              </a:spcBef>
            </a:pPr>
            <a:r>
              <a:rPr lang="it-IT" sz="1400">
                <a:ea typeface="Calibri (MS)"/>
                <a:cs typeface="Calibri (MS)"/>
                <a:sym typeface="Calibri (MS)"/>
              </a:rPr>
              <a:t>Le richieste del CESE hanno ispirato la dichiarazione di Liegi del marzo 2024, adottata nel corso della Conferenza europea dei ministri dell'edilizia abitativa svoltasi sotto la guida della presidenza belga del Consiglio.</a:t>
            </a:r>
            <a:endParaRPr lang="en-GB" sz="1400">
              <a:ea typeface="Calibri (MS)"/>
              <a:cs typeface="Calibri (MS)"/>
              <a:sym typeface="Calibri (MS)"/>
            </a:endParaRPr>
          </a:p>
        </p:txBody>
      </p:sp>
      <p:sp>
        <p:nvSpPr>
          <p:cNvPr id="50" name="TextBox 59">
            <a:extLst>
              <a:ext uri="{FF2B5EF4-FFF2-40B4-BE49-F238E27FC236}">
                <a16:creationId xmlns:a16="http://schemas.microsoft.com/office/drawing/2014/main" id="{A7D6516B-89A6-830A-3C93-8257DDE9889E}"/>
              </a:ext>
            </a:extLst>
          </p:cNvPr>
          <p:cNvSpPr txBox="1"/>
          <p:nvPr/>
        </p:nvSpPr>
        <p:spPr>
          <a:xfrm>
            <a:off x="8382000" y="3007461"/>
            <a:ext cx="3640291" cy="1082925"/>
          </a:xfrm>
          <a:prstGeom prst="rect">
            <a:avLst/>
          </a:prstGeom>
        </p:spPr>
        <p:txBody>
          <a:bodyPr wrap="square" lIns="0" tIns="0" rIns="0" bIns="0" rtlCol="0" anchor="t">
            <a:spAutoFit/>
          </a:bodyPr>
          <a:lstStyle/>
          <a:p>
            <a:pPr algn="just">
              <a:lnSpc>
                <a:spcPts val="1680"/>
              </a:lnSpc>
              <a:spcBef>
                <a:spcPct val="0"/>
              </a:spcBef>
            </a:pPr>
            <a:r>
              <a:rPr lang="it-IT" sz="1400">
                <a:ea typeface="Calibri (MS)"/>
                <a:cs typeface="Calibri (MS)"/>
                <a:sym typeface="Calibri (MS)"/>
              </a:rPr>
              <a:t>Il CESE è stato incaricato dalla Commissione europea di fungere da segretariato di tutti i gruppi consultivi interni (GCI) dell'UE, sotto la guida della coordinatrice principale Tanja </a:t>
            </a:r>
            <a:r>
              <a:rPr lang="it-IT" sz="1400" err="1">
                <a:ea typeface="Calibri (MS)"/>
                <a:cs typeface="Calibri (MS)"/>
                <a:sym typeface="Calibri (MS)"/>
              </a:rPr>
              <a:t>Buzek</a:t>
            </a:r>
            <a:r>
              <a:rPr lang="it-IT" sz="1400">
                <a:ea typeface="Calibri (MS)"/>
                <a:cs typeface="Calibri (MS)"/>
                <a:sym typeface="Calibri (MS)"/>
              </a:rPr>
              <a:t>, membro del CESE.</a:t>
            </a:r>
            <a:r>
              <a:rPr lang="en-GB" sz="1400">
                <a:ea typeface="Calibri (MS)"/>
                <a:cs typeface="Calibri (MS)"/>
                <a:sym typeface="Calibri (MS)"/>
              </a:rPr>
              <a:t>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305395" y="2792779"/>
            <a:ext cx="3660849" cy="1436291"/>
          </a:xfrm>
          <a:prstGeom prst="rect">
            <a:avLst/>
          </a:prstGeom>
        </p:spPr>
        <p:txBody>
          <a:bodyPr wrap="square" lIns="0" tIns="0" rIns="0" bIns="0" rtlCol="0" anchor="t">
            <a:spAutoFit/>
          </a:bodyPr>
          <a:lstStyle/>
          <a:p>
            <a:pPr algn="just">
              <a:lnSpc>
                <a:spcPts val="1586"/>
              </a:lnSpc>
              <a:spcBef>
                <a:spcPct val="0"/>
              </a:spcBef>
            </a:pPr>
            <a:r>
              <a:rPr lang="it-IT" sz="1400">
                <a:ea typeface="Calibri (MS)"/>
                <a:cs typeface="Calibri (MS)"/>
                <a:sym typeface="Calibri (MS)"/>
              </a:rPr>
              <a:t>Nel 2023 il CESE ha lanciato il Blue Deal dell'Unione europea, il primo grande appello a favore di una politica unitaria dell'UE in materia di acque.</a:t>
            </a:r>
            <a:r>
              <a:rPr lang="en-GB" sz="1400">
                <a:ea typeface="Calibri (MS)"/>
                <a:cs typeface="Calibri (MS)"/>
                <a:sym typeface="Calibri (MS)"/>
              </a:rPr>
              <a:t> </a:t>
            </a:r>
            <a:r>
              <a:rPr lang="it-IT" sz="1400">
                <a:ea typeface="Calibri (MS)"/>
                <a:cs typeface="Calibri (MS)"/>
                <a:sym typeface="Calibri (MS)"/>
              </a:rPr>
              <a:t>L'iniziativa non si limita a individuare le sfide idriche che attendono l'Europa, ma fornisce anche una tabella di marcia chiara e concreta per affrontarle.</a:t>
            </a:r>
            <a:r>
              <a:rPr lang="en-GB" sz="1400">
                <a:ea typeface="Calibri (MS)"/>
                <a:cs typeface="Calibri (MS)"/>
                <a:sym typeface="Calibri (MS)"/>
              </a:rPr>
              <a:t>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05069" y="5070716"/>
            <a:ext cx="3702683" cy="1082925"/>
          </a:xfrm>
          <a:prstGeom prst="rect">
            <a:avLst/>
          </a:prstGeom>
        </p:spPr>
        <p:txBody>
          <a:bodyPr wrap="square" lIns="0" tIns="0" rIns="0" bIns="0" rtlCol="0" anchor="t">
            <a:spAutoFit/>
          </a:bodyPr>
          <a:lstStyle/>
          <a:p>
            <a:pPr algn="just">
              <a:lnSpc>
                <a:spcPts val="1679"/>
              </a:lnSpc>
              <a:spcBef>
                <a:spcPct val="0"/>
              </a:spcBef>
            </a:pPr>
            <a:r>
              <a:rPr lang="it-IT" sz="1400">
                <a:ea typeface="Calibri (MS)"/>
                <a:cs typeface="Calibri (MS)"/>
                <a:sym typeface="Calibri (MS)"/>
              </a:rPr>
              <a:t>Attraverso una serie di raccomandazioni e convegni, il CESE ha insistito affinché un piano d'azione dell'UE sulle malattie rare fosse incluso nel prossimo programma di lavoro della Commissione.</a:t>
            </a:r>
            <a:endParaRPr lang="en-GB" sz="1400">
              <a:ea typeface="Calibri (MS)"/>
              <a:cs typeface="Calibri (MS)"/>
              <a:sym typeface="Calibri (MS)"/>
            </a:endParaRP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829971"/>
          </a:xfrm>
          <a:prstGeom prst="rect">
            <a:avLst/>
          </a:prstGeom>
        </p:spPr>
        <p:txBody>
          <a:bodyPr wrap="square" lIns="0" tIns="0" rIns="0" bIns="0" rtlCol="0" anchor="t">
            <a:spAutoFit/>
          </a:bodyPr>
          <a:lstStyle/>
          <a:p>
            <a:pPr algn="ctr">
              <a:lnSpc>
                <a:spcPts val="2239"/>
              </a:lnSpc>
              <a:spcBef>
                <a:spcPct val="0"/>
              </a:spcBef>
            </a:pPr>
            <a:r>
              <a:rPr lang="it-IT" sz="1600" b="1" u="sng">
                <a:solidFill>
                  <a:schemeClr val="accent1"/>
                </a:solidFill>
                <a:ea typeface="Calibri (MS) Bold"/>
                <a:cs typeface="Calibri (MS) Bold"/>
                <a:sym typeface="Calibri (MS) Bold"/>
              </a:rPr>
              <a:t>Porre il diritto alla riparazione al centro della politica di protezione </a:t>
            </a:r>
          </a:p>
          <a:p>
            <a:pPr algn="ctr">
              <a:lnSpc>
                <a:spcPts val="2239"/>
              </a:lnSpc>
              <a:spcBef>
                <a:spcPct val="0"/>
              </a:spcBef>
            </a:pPr>
            <a:r>
              <a:rPr lang="it-IT" sz="1600" b="1" u="sng">
                <a:solidFill>
                  <a:schemeClr val="accent1"/>
                </a:solidFill>
                <a:ea typeface="Calibri (MS) Bold"/>
                <a:cs typeface="Calibri (MS) Bold"/>
                <a:sym typeface="Calibri (MS) Bold"/>
              </a:rPr>
              <a:t>dei consumatori dell'UE</a:t>
            </a:r>
            <a:endParaRPr lang="en-GB" sz="1600" b="1" u="sng">
              <a:solidFill>
                <a:schemeClr val="accent1"/>
              </a:solidFill>
              <a:ea typeface="Calibri (MS) Bold"/>
              <a:cs typeface="Calibri (MS) Bold"/>
              <a:sym typeface="Calibri (MS) Bold"/>
              <a:hlinkClick r:id="rId5" tooltip="https://www.eesc.europa.eu/sites/default/files/2024-12/qe-01-24-017-en-n.pdf">
                <a:extLst>
                  <a:ext uri="{A12FA001-AC4F-418D-AE19-62706E023703}">
                    <ahyp:hlinkClr xmlns:ahyp="http://schemas.microsoft.com/office/drawing/2018/hyperlinkcolor" val="tx"/>
                  </a:ext>
                </a:extLst>
              </a:hlinkClick>
            </a:endParaRP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549472"/>
            <a:ext cx="886164" cy="258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47842"/>
          </a:xfrm>
          <a:prstGeom prst="rect">
            <a:avLst/>
          </a:prstGeom>
        </p:spPr>
        <p:txBody>
          <a:bodyPr wrap="square" lIns="0" tIns="0" rIns="0" bIns="0" rtlCol="0" anchor="t">
            <a:spAutoFit/>
          </a:bodyPr>
          <a:lstStyle/>
          <a:p>
            <a:pPr algn="ctr">
              <a:lnSpc>
                <a:spcPts val="2239"/>
              </a:lnSpc>
            </a:pPr>
            <a:r>
              <a:rPr lang="it-IT" sz="1600" b="1" u="sng">
                <a:solidFill>
                  <a:schemeClr val="accent1"/>
                </a:solidFill>
                <a:ea typeface="Calibri (MS) Bold"/>
                <a:cs typeface="Calibri (MS) Bold"/>
                <a:sym typeface="Calibri (MS) Bold"/>
              </a:rPr>
              <a:t>Garantire l'accesso ad alloggi sociali e </a:t>
            </a:r>
          </a:p>
          <a:p>
            <a:pPr algn="ctr">
              <a:lnSpc>
                <a:spcPts val="2239"/>
              </a:lnSpc>
            </a:pPr>
            <a:r>
              <a:rPr lang="it-IT" sz="1600" b="1" u="sng">
                <a:solidFill>
                  <a:schemeClr val="accent1"/>
                </a:solidFill>
                <a:ea typeface="Calibri (MS) Bold"/>
                <a:cs typeface="Calibri (MS) Bold"/>
                <a:sym typeface="Calibri (MS) Bold"/>
              </a:rPr>
              <a:t>a prezzi abbordabili per tutti</a:t>
            </a:r>
            <a:endParaRPr lang="en-GB" sz="1600" b="1" u="sng">
              <a:solidFill>
                <a:schemeClr val="accent1"/>
              </a:solidFill>
              <a:ea typeface="Calibri (MS) Bold"/>
              <a:cs typeface="Calibri (MS) Bold"/>
              <a:sym typeface="Calibri (MS) Bold"/>
              <a:hlinkClick r:id="rId6" tooltip="https://www.eesc.europa.eu/sites/default/files/2024-12/qe-01-24-018-en-n.pdf">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923330"/>
          </a:xfrm>
          <a:prstGeom prst="rect">
            <a:avLst/>
          </a:prstGeom>
          <a:noFill/>
        </p:spPr>
        <p:txBody>
          <a:bodyPr wrap="square" rtlCol="0">
            <a:spAutoFit/>
          </a:bodyPr>
          <a:lstStyle/>
          <a:p>
            <a:pPr algn="ctr"/>
            <a:r>
              <a:rPr lang="it-IT" b="1">
                <a:solidFill>
                  <a:srgbClr val="174195"/>
                </a:solidFill>
              </a:rPr>
              <a:t>Questa serie di recenti storie di successo intende mostrare l'impatto che il CESE ha esercitato sulla legislazione europea, richiamando l'attenzione dell'UE su questioni essenziali per la società civile </a:t>
            </a:r>
          </a:p>
          <a:p>
            <a:pPr algn="ctr"/>
            <a:r>
              <a:rPr lang="it-IT" b="1">
                <a:solidFill>
                  <a:srgbClr val="174195"/>
                </a:solidFill>
              </a:rPr>
              <a:t>e affermandosi come attore chiave in tali ambiti</a:t>
            </a:r>
            <a:endParaRPr lang="en-GB" b="1">
              <a:solidFill>
                <a:srgbClr val="174195"/>
              </a:solidFill>
            </a:endParaRP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799" y="2087999"/>
            <a:ext cx="3907613" cy="2141069"/>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8" y="4388466"/>
            <a:ext cx="3890797" cy="2100015"/>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3764"/>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59682" y="4179371"/>
            <a:ext cx="3738577" cy="1729423"/>
            <a:chOff x="-433687" y="-140187"/>
            <a:chExt cx="7772139" cy="3563856"/>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it-IT" sz="1600" b="1">
                  <a:solidFill>
                    <a:srgbClr val="3C4C59"/>
                  </a:solidFill>
                  <a:ea typeface="Calibri (MS) Bold"/>
                  <a:cs typeface="Calibri (MS) Bold"/>
                  <a:sym typeface="Calibri (MS) Bold"/>
                  <a:hlinkClick r:id="rId2" tooltip="https://www.eesc.europa.eu/sites/default/files/2024-12/qe-01-24-013-en-n.pdf"/>
                </a:rPr>
                <a:t>Promuovere un futuro sostenibile con la piattaforma europea delle parti interessate per l'economia circolare</a:t>
              </a:r>
            </a:p>
          </p:txBody>
        </p:sp>
        <p:sp>
          <p:nvSpPr>
            <p:cNvPr id="28" name="TextBox 27">
              <a:extLst>
                <a:ext uri="{FF2B5EF4-FFF2-40B4-BE49-F238E27FC236}">
                  <a16:creationId xmlns:a16="http://schemas.microsoft.com/office/drawing/2014/main" id="{8C00D836-69DC-AF5E-20F4-A533D516D84C}"/>
                </a:ext>
              </a:extLst>
            </p:cNvPr>
            <p:cNvSpPr txBox="1"/>
            <p:nvPr/>
          </p:nvSpPr>
          <p:spPr>
            <a:xfrm>
              <a:off x="-433687" y="1732358"/>
              <a:ext cx="7772139" cy="1691311"/>
            </a:xfrm>
            <a:prstGeom prst="rect">
              <a:avLst/>
            </a:prstGeom>
          </p:spPr>
          <p:txBody>
            <a:bodyPr wrap="square" lIns="0" tIns="0" rIns="0" bIns="0" rtlCol="0" anchor="t">
              <a:spAutoFit/>
            </a:bodyPr>
            <a:lstStyle/>
            <a:p>
              <a:pPr algn="just">
                <a:lnSpc>
                  <a:spcPts val="1586"/>
                </a:lnSpc>
                <a:spcBef>
                  <a:spcPct val="0"/>
                </a:spcBef>
              </a:pPr>
              <a:r>
                <a:rPr lang="it-IT" sz="1400">
                  <a:ea typeface="Calibri (MS)"/>
                  <a:cs typeface="Calibri (MS)"/>
                  <a:sym typeface="Calibri (MS)"/>
                </a:rPr>
                <a:t>Nel 2017, in collaborazione con la Commissione europea, il CESE ha lanciato la piattaforma europea delle parti interessate per l'economia circolare (ECESP).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7483" y="4034119"/>
            <a:ext cx="3720914" cy="2043952"/>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it-IT" sz="1600" b="1">
                  <a:solidFill>
                    <a:srgbClr val="3C4C59"/>
                  </a:solidFill>
                  <a:ea typeface="Calibri (MS) Bold"/>
                  <a:cs typeface="Calibri (MS) Bold"/>
                  <a:sym typeface="Calibri (MS) Bold"/>
                  <a:hlinkClick r:id="rId3" tooltip="https://www.eesc.europa.eu/it/our-work/publications-other-work/publications/recent-eesc-achievements"/>
                </a:rPr>
                <a:t>... e molte altre!</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it-IT" sz="1400">
                  <a:ea typeface="Calibri (MS)"/>
                  <a:cs typeface="Calibri (MS)"/>
                  <a:sym typeface="Calibri (MS)"/>
                </a:rPr>
                <a:t>Consulta le più recenti iniziative del CESE all'indirizzo </a:t>
              </a:r>
              <a:r>
                <a:rPr lang="it-IT" sz="1400" u="sng">
                  <a:solidFill>
                    <a:srgbClr val="545454"/>
                  </a:solidFill>
                  <a:ea typeface="Calibri (MS)"/>
                  <a:cs typeface="Calibri (MS)"/>
                  <a:sym typeface="Calibri (MS)"/>
                  <a:hlinkClick r:id="rId4" tooltip="https://www.eesc.europa.eu/it"/>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it-IT"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STORIE DI SUCCESSO RECENTI</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4"/>
            <a:ext cx="3899084" cy="2232618"/>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7" y="100499"/>
              <a:ext cx="7311277" cy="1849222"/>
            </a:xfrm>
            <a:prstGeom prst="rect">
              <a:avLst/>
            </a:prstGeom>
          </p:spPr>
          <p:txBody>
            <a:bodyPr wrap="square" lIns="0" tIns="0" rIns="0" bIns="0" rtlCol="0" anchor="t">
              <a:spAutoFit/>
            </a:bodyPr>
            <a:lstStyle/>
            <a:p>
              <a:pPr algn="ctr">
                <a:lnSpc>
                  <a:spcPts val="2147"/>
                </a:lnSpc>
              </a:pPr>
              <a:r>
                <a:rPr lang="it-IT" sz="1600" b="1" u="sng">
                  <a:solidFill>
                    <a:srgbClr val="3C4C59"/>
                  </a:solidFill>
                  <a:ea typeface="Calibri (MS) Bold"/>
                  <a:cs typeface="Calibri (MS) Bold"/>
                  <a:sym typeface="Calibri (MS) Bold"/>
                  <a:hlinkClick r:id="rId5" tooltip="https://www.eesc.europa.eu/sites/default/files/2024-12/qe-01-24-019-en-n.pdf"/>
                </a:rPr>
                <a:t>Rendere obbligatoria la consultazione </a:t>
              </a:r>
            </a:p>
            <a:p>
              <a:pPr algn="ctr">
                <a:lnSpc>
                  <a:spcPts val="2147"/>
                </a:lnSpc>
              </a:pPr>
              <a:r>
                <a:rPr lang="it-IT" sz="1600" b="1" u="sng">
                  <a:solidFill>
                    <a:srgbClr val="3C4C59"/>
                  </a:solidFill>
                  <a:ea typeface="Calibri (MS) Bold"/>
                  <a:cs typeface="Calibri (MS) Bold"/>
                  <a:sym typeface="Calibri (MS) Bold"/>
                  <a:hlinkClick r:id="rId5" tooltip="https://www.eesc.europa.eu/sites/default/files/2024-12/qe-01-24-019-en-n.pdf"/>
                </a:rPr>
                <a:t>della società civile sulle riforme </a:t>
              </a:r>
            </a:p>
            <a:p>
              <a:pPr algn="ctr">
                <a:lnSpc>
                  <a:spcPts val="2147"/>
                </a:lnSpc>
              </a:pPr>
              <a:r>
                <a:rPr lang="it-IT" sz="1600" b="1" u="sng">
                  <a:solidFill>
                    <a:srgbClr val="3C4C59"/>
                  </a:solidFill>
                  <a:ea typeface="Calibri (MS) Bold"/>
                  <a:cs typeface="Calibri (MS) Bold"/>
                  <a:sym typeface="Calibri (MS) Bold"/>
                  <a:hlinkClick r:id="rId5" tooltip="https://www.eesc.europa.eu/sites/default/files/2024-12/qe-01-24-019-en-n.pdf"/>
                </a:rPr>
                <a:t>economiche necessarie</a:t>
              </a:r>
            </a:p>
            <a:p>
              <a:pPr algn="ctr">
                <a:lnSpc>
                  <a:spcPts val="2147"/>
                </a:lnSpc>
              </a:pPr>
              <a:endParaRPr lang="it-IT" sz="1600" b="1" u="sng">
                <a:solidFill>
                  <a:srgbClr val="3C4C59"/>
                </a:solidFill>
                <a:ea typeface="Calibri (MS) Bold"/>
                <a:cs typeface="Calibri (MS) Bold"/>
                <a:sym typeface="Calibri (MS) Bold"/>
                <a:hlinkClick r:id="rId5" tooltip="https://www.eesc.europa.eu/sites/default/files/2024-12/qe-01-24-019-en-n.pdf"/>
              </a:endParaRPr>
            </a:p>
            <a:p>
              <a:pPr algn="ctr">
                <a:lnSpc>
                  <a:spcPts val="2147"/>
                </a:lnSpc>
              </a:pPr>
              <a:endParaRPr lang="en-US" sz="1600" b="1" u="sng">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92505" y="1299600"/>
              <a:ext cx="7149937" cy="1746507"/>
            </a:xfrm>
            <a:prstGeom prst="rect">
              <a:avLst/>
            </a:prstGeom>
          </p:spPr>
          <p:txBody>
            <a:bodyPr wrap="square" lIns="0" tIns="0" rIns="0" bIns="0" rtlCol="0" anchor="t">
              <a:spAutoFit/>
            </a:bodyPr>
            <a:lstStyle/>
            <a:p>
              <a:pPr algn="just">
                <a:lnSpc>
                  <a:spcPts val="1400"/>
                </a:lnSpc>
                <a:spcBef>
                  <a:spcPct val="0"/>
                </a:spcBef>
              </a:pPr>
              <a:r>
                <a:rPr lang="it-IT" sz="1400">
                  <a:ea typeface="Calibri (MS)"/>
                  <a:cs typeface="Calibri (MS)"/>
                  <a:sym typeface="Calibri (MS)"/>
                </a:rPr>
                <a:t>Nel 2023 la Commissione europea ha presentato una proposta di riforma del quadro di governance economica dell'UE per affrontare le sfide economiche odierne. Il CESE ha formulato raccomandazioni fondamentali che hanno plasmato in modo significativo il pacchetto legislativo definitivo.</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322389" y="4039435"/>
            <a:ext cx="3867393" cy="2038635"/>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770288" y="730803"/>
              <a:ext cx="7505967" cy="1950158"/>
            </a:xfrm>
            <a:prstGeom prst="rect">
              <a:avLst/>
            </a:prstGeom>
          </p:spPr>
          <p:txBody>
            <a:bodyPr wrap="square" lIns="0" tIns="0" rIns="0" bIns="0" rtlCol="0" anchor="t">
              <a:spAutoFit/>
            </a:bodyPr>
            <a:lstStyle/>
            <a:p>
              <a:pPr algn="just">
                <a:lnSpc>
                  <a:spcPts val="1586"/>
                </a:lnSpc>
                <a:spcBef>
                  <a:spcPct val="0"/>
                </a:spcBef>
              </a:pPr>
              <a:r>
                <a:rPr lang="it-IT" sz="1400">
                  <a:ea typeface="Calibri (MS)"/>
                  <a:cs typeface="Calibri (MS)"/>
                  <a:sym typeface="Calibri (MS)"/>
                </a:rPr>
                <a:t>Nel 2023 il gruppo ad hoc del CESE sulla Convenzione quadro delle Nazioni Unite sui cambiamenti climatici (UNFCCC) ha contribuito al </a:t>
              </a:r>
              <a:r>
                <a:rPr lang="it-IT" sz="1400" u="sng">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programma di lavoro per una transizione giusta</a:t>
              </a:r>
              <a:r>
                <a:rPr lang="it-IT" sz="1400">
                  <a:ea typeface="Calibri (MS)"/>
                  <a:cs typeface="Calibri (MS)"/>
                  <a:sym typeface="Calibri (MS)"/>
                </a:rPr>
                <a:t> influenzando direttamente le posizioni degli Stati membri dell'UE e della Commissione.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it-IT" sz="1600" b="1">
                  <a:solidFill>
                    <a:srgbClr val="3C4C59"/>
                  </a:solidFill>
                  <a:ea typeface="Calibri (MS)"/>
                  <a:cs typeface="Calibri (MS)"/>
                  <a:sym typeface="Calibri (MS)"/>
                </a:rPr>
                <a:t> </a:t>
              </a:r>
              <a:r>
                <a:rPr lang="it-IT" sz="1600" b="1" u="sng">
                  <a:solidFill>
                    <a:srgbClr val="3C4C59"/>
                  </a:solidFill>
                  <a:ea typeface="Calibri (MS) Bold"/>
                  <a:cs typeface="Calibri (MS) Bold"/>
                  <a:sym typeface="Calibri (MS) Bold"/>
                  <a:hlinkClick r:id="rId7" tooltip="https://www.eesc.europa.eu/it/news-media/articles/leading-way-just-transition"/>
                </a:rPr>
                <a:t>Guidare la transizione giusta</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108281" y="1637678"/>
            <a:ext cx="4063125" cy="2232618"/>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it-IT" sz="1600" b="1">
                  <a:solidFill>
                    <a:srgbClr val="3C4C59"/>
                  </a:solidFill>
                  <a:ea typeface="Calibri (MS) Bold"/>
                  <a:cs typeface="Calibri (MS) Bold"/>
                  <a:sym typeface="Calibri (MS) Bold"/>
                  <a:hlinkClick r:id="rId8" tooltip="https://www.eesc.europa.eu/sites/default/files/2024-12/qe-01-24-017-en-n.pdf"/>
                </a:rPr>
                <a:t>Integrare i punti di vista dei giovani </a:t>
              </a:r>
            </a:p>
            <a:p>
              <a:pPr algn="ctr">
                <a:lnSpc>
                  <a:spcPts val="2239"/>
                </a:lnSpc>
              </a:pPr>
              <a:r>
                <a:rPr lang="it-IT" sz="1600" b="1">
                  <a:solidFill>
                    <a:srgbClr val="3C4C59"/>
                  </a:solidFill>
                  <a:ea typeface="Calibri (MS) Bold"/>
                  <a:cs typeface="Calibri (MS) Bold"/>
                  <a:sym typeface="Calibri (MS) Bold"/>
                  <a:hlinkClick r:id="rId8" tooltip="https://www.eesc.europa.eu/sites/default/files/2024-12/qe-01-24-017-en-n.pdf"/>
                </a:rPr>
                <a:t>nel processo decisionale dell'UE</a:t>
              </a:r>
            </a:p>
          </p:txBody>
        </p:sp>
        <p:sp>
          <p:nvSpPr>
            <p:cNvPr id="49" name="TextBox 48">
              <a:extLst>
                <a:ext uri="{FF2B5EF4-FFF2-40B4-BE49-F238E27FC236}">
                  <a16:creationId xmlns:a16="http://schemas.microsoft.com/office/drawing/2014/main" id="{55288387-1E9D-562B-18E7-3247F86689DA}"/>
                </a:ext>
              </a:extLst>
            </p:cNvPr>
            <p:cNvSpPr txBox="1"/>
            <p:nvPr/>
          </p:nvSpPr>
          <p:spPr>
            <a:xfrm>
              <a:off x="226935" y="1239828"/>
              <a:ext cx="6630024" cy="1734197"/>
            </a:xfrm>
            <a:prstGeom prst="rect">
              <a:avLst/>
            </a:prstGeom>
          </p:spPr>
          <p:txBody>
            <a:bodyPr wrap="square" lIns="0" tIns="0" rIns="0" bIns="0" rtlCol="0" anchor="t">
              <a:spAutoFit/>
            </a:bodyPr>
            <a:lstStyle/>
            <a:p>
              <a:pPr algn="just">
                <a:lnSpc>
                  <a:spcPts val="1586"/>
                </a:lnSpc>
                <a:spcBef>
                  <a:spcPct val="0"/>
                </a:spcBef>
              </a:pPr>
              <a:r>
                <a:rPr lang="it-IT" sz="1400">
                  <a:ea typeface="Calibri (MS)"/>
                  <a:cs typeface="Calibri (MS)"/>
                  <a:sym typeface="Calibri (MS)"/>
                </a:rPr>
                <a:t>Nel 2022 il CESE è stata la prima istituzione dell'UE a impegnarsi a favore della </a:t>
              </a:r>
              <a:r>
                <a:rPr lang="it-IT" sz="1400" u="sng">
                  <a:solidFill>
                    <a:srgbClr val="545454"/>
                  </a:solidFill>
                  <a:ea typeface="Calibri (MS)"/>
                  <a:cs typeface="Calibri (MS)"/>
                  <a:sym typeface="Calibri (MS)"/>
                  <a:hlinkClick r:id="rId9" tooltip="https://www.eesc.europa.eu/it/our-work/opinions-information-reports/opinions/eu-youth-test"/>
                </a:rPr>
                <a:t>valutazione d'impatto dell'UE dal punto di vista dei giovani (test Giovani)</a:t>
              </a:r>
              <a:r>
                <a:rPr lang="it-IT" sz="1400">
                  <a:ea typeface="Calibri (MS)"/>
                  <a:cs typeface="Calibri (MS)"/>
                  <a:sym typeface="Calibri (MS)"/>
                </a:rPr>
                <a:t>, uno strumento pionieristico per integrare la partecipazione dei giovani nell'elaborazione delle politiche.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19270" y="1637679"/>
            <a:ext cx="3720914" cy="2242194"/>
            <a:chOff x="568919" y="0"/>
            <a:chExt cx="7560000" cy="3644268"/>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2" y="181080"/>
              <a:ext cx="7223713" cy="919197"/>
            </a:xfrm>
            <a:prstGeom prst="rect">
              <a:avLst/>
            </a:prstGeom>
          </p:spPr>
          <p:txBody>
            <a:bodyPr wrap="square" lIns="0" tIns="0" rIns="0" bIns="0" rtlCol="0" anchor="t">
              <a:spAutoFit/>
            </a:bodyPr>
            <a:lstStyle/>
            <a:p>
              <a:pPr algn="ctr">
                <a:lnSpc>
                  <a:spcPts val="2239"/>
                </a:lnSpc>
              </a:pPr>
              <a:r>
                <a:rPr lang="it-IT" sz="1600" b="1">
                  <a:solidFill>
                    <a:srgbClr val="3C4C59"/>
                  </a:solidFill>
                  <a:ea typeface="Calibri (MS) Bold"/>
                  <a:cs typeface="Calibri (MS) Bold"/>
                  <a:sym typeface="Calibri (MS) Bold"/>
                  <a:hlinkClick r:id="rId10" tooltip="https://www.eesc.europa.eu/sites/default/files/2024-12/qe-01-24-022-en-n.pdf"/>
                </a:rPr>
                <a:t>Portare la politica alimentare </a:t>
              </a:r>
            </a:p>
            <a:p>
              <a:pPr algn="ctr">
                <a:lnSpc>
                  <a:spcPts val="2239"/>
                </a:lnSpc>
              </a:pPr>
              <a:r>
                <a:rPr lang="it-IT" sz="1600" b="1">
                  <a:solidFill>
                    <a:srgbClr val="3C4C59"/>
                  </a:solidFill>
                  <a:ea typeface="Calibri (MS) Bold"/>
                  <a:cs typeface="Calibri (MS) Bold"/>
                  <a:sym typeface="Calibri (MS) Bold"/>
                  <a:hlinkClick r:id="rId10" tooltip="https://www.eesc.europa.eu/sites/default/files/2024-12/qe-01-24-022-en-n.pdf"/>
                </a:rPr>
                <a:t>al tavolo dell'UE</a:t>
              </a:r>
            </a:p>
          </p:txBody>
        </p:sp>
        <p:sp>
          <p:nvSpPr>
            <p:cNvPr id="54" name="TextBox 53">
              <a:extLst>
                <a:ext uri="{FF2B5EF4-FFF2-40B4-BE49-F238E27FC236}">
                  <a16:creationId xmlns:a16="http://schemas.microsoft.com/office/drawing/2014/main" id="{357D6752-9DD2-D3A2-DFCC-2DD26140A479}"/>
                </a:ext>
              </a:extLst>
            </p:cNvPr>
            <p:cNvSpPr txBox="1"/>
            <p:nvPr/>
          </p:nvSpPr>
          <p:spPr>
            <a:xfrm>
              <a:off x="842087" y="1234385"/>
              <a:ext cx="7067674" cy="2409883"/>
            </a:xfrm>
            <a:prstGeom prst="rect">
              <a:avLst/>
            </a:prstGeom>
          </p:spPr>
          <p:txBody>
            <a:bodyPr wrap="square" lIns="0" tIns="0" rIns="0" bIns="0" rtlCol="0" anchor="t">
              <a:spAutoFit/>
            </a:bodyPr>
            <a:lstStyle/>
            <a:p>
              <a:pPr algn="just">
                <a:lnSpc>
                  <a:spcPts val="1586"/>
                </a:lnSpc>
                <a:spcBef>
                  <a:spcPct val="0"/>
                </a:spcBef>
              </a:pPr>
              <a:r>
                <a:rPr lang="it-IT" sz="1400">
                  <a:ea typeface="Calibri (MS)"/>
                  <a:cs typeface="Calibri (MS)"/>
                  <a:sym typeface="Calibri (MS)"/>
                </a:rPr>
                <a:t>Nel 2024 il CESE ha adottato raccomandazioni per la politica agricola comune per il periodo successivo al 2027, sollecitando opzioni alimentari più sostenibili che siano accessibili, anche sul piano economico, ai consumatori dell'UE, compresi quelli appartenenti alle fasce sociali più vulnerabili</a:t>
              </a:r>
              <a:r>
                <a:rPr lang="it-IT" sz="1333">
                  <a:ea typeface="Calibri (MS)"/>
                  <a:cs typeface="Calibri (MS)"/>
                  <a:sym typeface="Calibri (MS)"/>
                </a:rPr>
                <a:t>.</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108281" y="4034119"/>
            <a:ext cx="4017484" cy="2038634"/>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pic>
        <p:nvPicPr>
          <p:cNvPr id="5" name="Image 4" descr="Une image contenant drapeau, intérieur, doublé, ligne&#10;&#10;Le contenu généré par l’IA peut être incorrect.">
            <a:extLst>
              <a:ext uri="{FF2B5EF4-FFF2-40B4-BE49-F238E27FC236}">
                <a16:creationId xmlns:a16="http://schemas.microsoft.com/office/drawing/2014/main" id="{AFB6628C-C52B-3733-1FF2-AA0B570E38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3188" y="3649261"/>
            <a:ext cx="7889576" cy="2061138"/>
          </a:xfrm>
          <a:prstGeom prst="rect">
            <a:avLst/>
          </a:prstGeom>
        </p:spPr>
      </p:pic>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301844" y="1903498"/>
            <a:ext cx="11755685" cy="1785104"/>
          </a:xfrm>
          <a:prstGeom prst="rect">
            <a:avLst/>
          </a:prstGeom>
          <a:noFill/>
        </p:spPr>
        <p:txBody>
          <a:bodyPr wrap="square">
            <a:spAutoFit/>
          </a:bodyPr>
          <a:lstStyle/>
          <a:p>
            <a:pPr algn="ctr">
              <a:spcBef>
                <a:spcPts val="1200"/>
              </a:spcBef>
              <a:defRPr/>
            </a:pPr>
            <a:r>
              <a:rPr lang="it-IT" sz="2000" b="0">
                <a:solidFill>
                  <a:srgbClr val="000000"/>
                </a:solidFill>
              </a:rPr>
              <a:t>Valorizziamo appieno e</a:t>
            </a:r>
            <a:br>
              <a:rPr lang="it-IT" sz="2000" b="0">
                <a:solidFill>
                  <a:srgbClr val="000000"/>
                </a:solidFill>
              </a:rPr>
            </a:br>
            <a:r>
              <a:rPr lang="it-IT" sz="2000" b="0">
                <a:solidFill>
                  <a:srgbClr val="000000"/>
                </a:solidFill>
              </a:rPr>
              <a:t>promuoviamo attivamente l'uso di tutte le</a:t>
            </a:r>
            <a:r>
              <a:rPr lang="it-IT" sz="2000" b="1">
                <a:solidFill>
                  <a:srgbClr val="0E5D9E"/>
                </a:solidFill>
              </a:rPr>
              <a:t> </a:t>
            </a:r>
          </a:p>
          <a:p>
            <a:pPr algn="ctr">
              <a:defRPr/>
            </a:pPr>
            <a:r>
              <a:rPr lang="it-IT" sz="2000" b="1">
                <a:solidFill>
                  <a:srgbClr val="1F5FA0"/>
                </a:solidFill>
              </a:rPr>
              <a:t>24</a:t>
            </a:r>
            <a:r>
              <a:rPr lang="it-IT" sz="2000">
                <a:solidFill>
                  <a:srgbClr val="1F5FA0"/>
                </a:solidFill>
              </a:rPr>
              <a:t> </a:t>
            </a:r>
            <a:r>
              <a:rPr lang="it-IT" sz="2000" b="1" i="0" u="none" strike="noStrike">
                <a:solidFill>
                  <a:srgbClr val="1F5FA0"/>
                </a:solidFill>
                <a:effectLst/>
              </a:rPr>
              <a:t>lingue ufficiali dell'Unione</a:t>
            </a:r>
            <a:r>
              <a:rPr lang="it-IT" sz="2000" b="0" i="0" u="none" strike="noStrike">
                <a:solidFill>
                  <a:srgbClr val="000000"/>
                </a:solidFill>
                <a:effectLst/>
              </a:rPr>
              <a:t>. </a:t>
            </a:r>
          </a:p>
          <a:p>
            <a:pPr algn="ctr">
              <a:spcBef>
                <a:spcPts val="1200"/>
              </a:spcBef>
              <a:defRPr/>
            </a:pPr>
            <a:r>
              <a:rPr lang="it-IT" sz="2000" b="0" i="0" u="none" strike="noStrike">
                <a:solidFill>
                  <a:srgbClr val="000000"/>
                </a:solidFill>
                <a:effectLst/>
              </a:rPr>
              <a:t>Grazie al multilinguismo, i nostri membri hanno il diritto di </a:t>
            </a:r>
            <a:r>
              <a:rPr lang="it-IT" sz="2000">
                <a:solidFill>
                  <a:srgbClr val="000000"/>
                </a:solidFill>
              </a:rPr>
              <a:t>svolgere la loro attività, </a:t>
            </a:r>
          </a:p>
          <a:p>
            <a:pPr algn="ctr">
              <a:defRPr/>
            </a:pPr>
            <a:r>
              <a:rPr lang="it-IT" sz="2000">
                <a:solidFill>
                  <a:srgbClr val="000000"/>
                </a:solidFill>
              </a:rPr>
              <a:t>sia orale che scritta, nella propria lingua madre</a:t>
            </a:r>
            <a:r>
              <a:rPr lang="it-IT" sz="2000" b="0" i="0" u="none" strike="noStrike">
                <a:solidFill>
                  <a:srgbClr val="000000"/>
                </a:solidFill>
                <a:effectLst/>
              </a:rPr>
              <a:t>.</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it-IT" sz="2000" b="0" i="0" u="none" strike="noStrike">
                <a:solidFill>
                  <a:srgbClr val="000000"/>
                </a:solidFill>
                <a:effectLst/>
              </a:rPr>
              <a:t>Il motto dell'UE, </a:t>
            </a:r>
            <a:r>
              <a:rPr lang="it-IT" sz="2000" b="1" i="1" u="none" strike="noStrike">
                <a:solidFill>
                  <a:srgbClr val="1F5FA0"/>
                </a:solidFill>
                <a:effectLst/>
              </a:rPr>
              <a:t>Unità nella diversità</a:t>
            </a:r>
            <a:r>
              <a:rPr lang="it-IT" sz="2000" b="0" i="0" u="none" strike="noStrike">
                <a:solidFill>
                  <a:srgbClr val="000000"/>
                </a:solidFill>
                <a:effectLst/>
              </a:rPr>
              <a:t>, prende veramente vita grazie al multilinguismo adottato al CESE. </a:t>
            </a:r>
          </a:p>
        </p:txBody>
      </p:sp>
      <p:sp>
        <p:nvSpPr>
          <p:cNvPr id="3" name="TextBox 2">
            <a:extLst>
              <a:ext uri="{FF2B5EF4-FFF2-40B4-BE49-F238E27FC236}">
                <a16:creationId xmlns:a16="http://schemas.microsoft.com/office/drawing/2014/main" id="{2687FEEC-7D31-3FEA-F177-B62958830CEA}"/>
              </a:ext>
            </a:extLst>
          </p:cNvPr>
          <p:cNvSpPr txBox="1"/>
          <p:nvPr/>
        </p:nvSpPr>
        <p:spPr>
          <a:xfrm>
            <a:off x="179294" y="5889812"/>
            <a:ext cx="11755685" cy="707886"/>
          </a:xfrm>
          <a:prstGeom prst="rect">
            <a:avLst/>
          </a:prstGeom>
          <a:noFill/>
        </p:spPr>
        <p:txBody>
          <a:bodyPr wrap="square">
            <a:spAutoFit/>
          </a:bodyPr>
          <a:lstStyle/>
          <a:p>
            <a:pPr algn="ctr"/>
            <a:r>
              <a:rPr lang="it-IT" sz="2000" b="1">
                <a:solidFill>
                  <a:srgbClr val="1F5FA0"/>
                </a:solidFill>
              </a:rPr>
              <a:t>Tutti i pareri e gli altri documenti ufficiali</a:t>
            </a:r>
            <a:r>
              <a:rPr lang="it-IT" sz="2000" b="0">
                <a:solidFill>
                  <a:srgbClr val="000000"/>
                </a:solidFill>
              </a:rPr>
              <a:t> – nonché la maggior parte dei contenuti digitali – del CESE sono </a:t>
            </a:r>
            <a:r>
              <a:rPr lang="it-IT" sz="2000" b="1" i="0" u="none" strike="noStrike">
                <a:solidFill>
                  <a:srgbClr val="1F5FA0"/>
                </a:solidFill>
                <a:effectLst/>
              </a:rPr>
              <a:t>disponibili in ogni lingua ufficiale dell'UE</a:t>
            </a:r>
            <a:r>
              <a:rPr lang="it-IT" sz="2000" b="0" i="0" u="none" strike="noStrike">
                <a:effectLst/>
              </a:rPr>
              <a:t>, grazie all'impegno assiduo</a:t>
            </a:r>
            <a:r>
              <a:rPr lang="it-IT" sz="2000">
                <a:solidFill>
                  <a:srgbClr val="000000"/>
                </a:solidFill>
              </a:rPr>
              <a:t> della nostra </a:t>
            </a:r>
            <a:r>
              <a:rPr lang="it-IT" sz="2000"/>
              <a:t>direzione della Traduzione.</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it-IT" sz="4000" b="1">
                <a:solidFill>
                  <a:schemeClr val="bg1"/>
                </a:solidFill>
                <a:latin typeface="Calibri" panose="020F0502020204030204" pitchFamily="34" charset="0"/>
              </a:rPr>
              <a:t>IL MULTILINGUISMO NEL COMITATO</a:t>
            </a:r>
          </a:p>
          <a:p>
            <a:pPr algn="ctr"/>
            <a:r>
              <a:rPr lang="it-IT" sz="4400"/>
              <a:t> </a:t>
            </a:r>
          </a:p>
        </p:txBody>
      </p:sp>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it-IT" sz="2000" b="1"/>
              <a:t>Scansiona il codice QR per accedere al modulo di valutazione</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845218" cy="707886"/>
          </a:xfrm>
          <a:prstGeom prst="rect">
            <a:avLst/>
          </a:prstGeom>
          <a:noFill/>
        </p:spPr>
        <p:txBody>
          <a:bodyPr wrap="square" rtlCol="0">
            <a:spAutoFit/>
          </a:bodyPr>
          <a:lstStyle/>
          <a:p>
            <a:pPr algn="ctr"/>
            <a:r>
              <a:rPr lang="it-IT" sz="2000"/>
              <a:t>Per contattarci, scrivi a </a:t>
            </a:r>
            <a:r>
              <a:rPr lang="it-IT" sz="2000" b="1">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04448" y="3767911"/>
            <a:ext cx="2911151" cy="707886"/>
          </a:xfrm>
          <a:prstGeom prst="rect">
            <a:avLst/>
          </a:prstGeom>
          <a:noFill/>
        </p:spPr>
        <p:txBody>
          <a:bodyPr wrap="square" rtlCol="0">
            <a:spAutoFit/>
          </a:bodyPr>
          <a:lstStyle/>
          <a:p>
            <a:pPr algn="just"/>
            <a:r>
              <a:rPr lang="it-IT" sz="2000" b="1"/>
              <a:t>Per saperne di più, vi invitiamo a seguirci qui:</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8" y="149150"/>
            <a:ext cx="12351155" cy="1384995"/>
          </a:xfrm>
          <a:prstGeom prst="rect">
            <a:avLst/>
          </a:prstGeom>
          <a:noFill/>
        </p:spPr>
        <p:txBody>
          <a:bodyPr wrap="square" rtlCol="0">
            <a:spAutoFit/>
          </a:bodyPr>
          <a:lstStyle/>
          <a:p>
            <a:pPr algn="ctr">
              <a:spcBef>
                <a:spcPts val="600"/>
              </a:spcBef>
            </a:pPr>
            <a:r>
              <a:rPr lang="it-IT" sz="4000" b="1">
                <a:solidFill>
                  <a:schemeClr val="bg1"/>
                </a:solidFill>
                <a:latin typeface="+mn-lt"/>
              </a:rPr>
              <a:t>AVETE DOMANDE DA PORCI?</a:t>
            </a:r>
          </a:p>
          <a:p>
            <a:pPr algn="ctr"/>
            <a:endParaRPr lang="LID4096" sz="440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a:solidFill>
                  <a:srgbClr val="0060A0"/>
                </a:solidFill>
                <a:latin typeface="+mn-lt"/>
              </a:rPr>
              <a:t>Restiamo in contatto!</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it-IT" sz="1500" i="0">
                <a:effectLst/>
                <a:hlinkClick r:id="rId17"/>
              </a:rPr>
              <a:t>Comitato economico e sociale europeo</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it-IT" sz="1500" i="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it-IT" sz="1500" i="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it-IT" sz="1500" i="0">
                <a:effectLst/>
                <a:hlinkClick r:id="rId20"/>
              </a:rPr>
              <a:t>EESC - European Economic and Social Committee</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it-IT"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it-IT" sz="1500" i="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it-IT" sz="3600" b="1">
                <a:solidFill>
                  <a:schemeClr val="bg1"/>
                </a:solidFill>
                <a:ea typeface="Calibri" panose="020F0502020204030204" pitchFamily="34" charset="0"/>
                <a:cs typeface="Calibri" panose="020F0502020204030204" pitchFamily="34" charset="0"/>
                <a:sym typeface="Open Sans Bold"/>
              </a:rPr>
              <a:t>ALLEGATO: </a:t>
            </a:r>
          </a:p>
          <a:p>
            <a:pPr algn="ctr">
              <a:lnSpc>
                <a:spcPts val="3125"/>
              </a:lnSpc>
            </a:pPr>
            <a:r>
              <a:rPr lang="it-IT" sz="3600" b="1">
                <a:solidFill>
                  <a:schemeClr val="bg1"/>
                </a:solidFill>
                <a:ea typeface="Calibri" panose="020F0502020204030204" pitchFamily="34" charset="0"/>
                <a:cs typeface="Calibri" panose="020F0502020204030204" pitchFamily="34" charset="0"/>
                <a:sym typeface="Open Sans Bold"/>
              </a:rPr>
              <a:t>INFORMAZIONI SUPPLEMENTARI</a:t>
            </a:r>
          </a:p>
          <a:p>
            <a:pPr algn="ctr">
              <a:lnSpc>
                <a:spcPts val="3321"/>
              </a:lnSpc>
            </a:pPr>
            <a:endParaRPr lang="en-US" sz="2233" b="1">
              <a:solidFill>
                <a:srgbClr val="2C4390"/>
              </a:solidFill>
              <a:ea typeface="Open Sans Bold"/>
              <a:cs typeface="Open Sans Bold"/>
              <a:sym typeface="Open Sans Bold"/>
            </a:endParaRPr>
          </a:p>
        </p:txBody>
      </p:sp>
      <p:sp>
        <p:nvSpPr>
          <p:cNvPr id="27" name="TextBox 27"/>
          <p:cNvSpPr txBox="1"/>
          <p:nvPr/>
        </p:nvSpPr>
        <p:spPr>
          <a:xfrm>
            <a:off x="1237129" y="429118"/>
            <a:ext cx="2519082" cy="565026"/>
          </a:xfrm>
          <a:prstGeom prst="rect">
            <a:avLst/>
          </a:prstGeom>
        </p:spPr>
        <p:txBody>
          <a:bodyPr wrap="square" lIns="0" tIns="0" rIns="0" bIns="0" rtlCol="0" anchor="t">
            <a:spAutoFit/>
          </a:bodyPr>
          <a:lstStyle/>
          <a:p>
            <a:pPr algn="ctr">
              <a:lnSpc>
                <a:spcPts val="2427"/>
              </a:lnSpc>
            </a:pPr>
            <a:r>
              <a:rPr lang="it-IT" sz="2400" b="1" u="sng">
                <a:solidFill>
                  <a:srgbClr val="2C4390"/>
                </a:solidFill>
                <a:ea typeface="Open Sans Bold"/>
                <a:cs typeface="Open Sans Bold"/>
                <a:sym typeface="Open Sans Bold"/>
                <a:hlinkClick r:id="rId2" tooltip="https://memberspage.eesc.europa.eu/members"/>
              </a:rPr>
              <a:t>Pagina dei membri</a:t>
            </a:r>
          </a:p>
          <a:p>
            <a:pPr algn="ctr">
              <a:lnSpc>
                <a:spcPts val="1867"/>
              </a:lnSpc>
            </a:pPr>
            <a:endParaRPr lang="en-US" sz="2200" u="sng">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8175221" y="489202"/>
            <a:ext cx="3264334" cy="571760"/>
          </a:xfrm>
          <a:prstGeom prst="rect">
            <a:avLst/>
          </a:prstGeom>
        </p:spPr>
        <p:txBody>
          <a:bodyPr wrap="square" lIns="0" tIns="0" rIns="0" bIns="0" rtlCol="0" anchor="t">
            <a:spAutoFit/>
          </a:bodyPr>
          <a:lstStyle/>
          <a:p>
            <a:pPr algn="ctr">
              <a:lnSpc>
                <a:spcPts val="2427"/>
              </a:lnSpc>
            </a:pPr>
            <a:r>
              <a:rPr lang="it-IT" sz="2400" b="1" u="sng">
                <a:solidFill>
                  <a:srgbClr val="2C4390"/>
                </a:solidFill>
                <a:ea typeface="Open Sans Bold"/>
                <a:cs typeface="Open Sans Bold"/>
                <a:sym typeface="Open Sans Bold"/>
                <a:hlinkClick r:id="rId3" tooltip="https://www.eesc.europa.eu/it/our-work/opinions-information-reports/follow-opinions"/>
              </a:rPr>
              <a:t>Seguito riservato ai pareri </a:t>
            </a:r>
          </a:p>
          <a:p>
            <a:pPr algn="r">
              <a:lnSpc>
                <a:spcPts val="1867"/>
              </a:lnSpc>
            </a:pPr>
            <a:endParaRPr lang="en-US" sz="2400">
              <a:solidFill>
                <a:srgbClr val="2C4390"/>
              </a:solidFill>
              <a:ea typeface="Open Sans Bold"/>
              <a:cs typeface="Open Sans Bold"/>
              <a:sym typeface="Open Sans Bold"/>
            </a:endParaRPr>
          </a:p>
        </p:txBody>
      </p:sp>
      <p:sp>
        <p:nvSpPr>
          <p:cNvPr id="29" name="TextBox 29"/>
          <p:cNvSpPr txBox="1"/>
          <p:nvPr/>
        </p:nvSpPr>
        <p:spPr>
          <a:xfrm>
            <a:off x="4974775" y="5507255"/>
            <a:ext cx="3260245" cy="312073"/>
          </a:xfrm>
          <a:prstGeom prst="rect">
            <a:avLst/>
          </a:prstGeom>
        </p:spPr>
        <p:txBody>
          <a:bodyPr wrap="square" lIns="0" tIns="0" rIns="0" bIns="0" rtlCol="0" anchor="t">
            <a:spAutoFit/>
          </a:bodyPr>
          <a:lstStyle/>
          <a:p>
            <a:pPr algn="r">
              <a:lnSpc>
                <a:spcPts val="2427"/>
              </a:lnSpc>
            </a:pPr>
            <a:r>
              <a:rPr lang="it-IT" sz="2400" b="1" u="sng">
                <a:solidFill>
                  <a:srgbClr val="2C4390"/>
                </a:solidFill>
                <a:ea typeface="Open Sans Bold"/>
                <a:cs typeface="Open Sans Bold"/>
                <a:sym typeface="Open Sans Bold"/>
                <a:hlinkClick r:id="rId4" tooltip="https://what-europe-does-for-me.europarl.europa.eu"/>
              </a:rPr>
              <a:t>Cosa fa per me l'Europa</a:t>
            </a:r>
          </a:p>
        </p:txBody>
      </p:sp>
      <p:sp>
        <p:nvSpPr>
          <p:cNvPr id="36" name="TextBox 36"/>
          <p:cNvSpPr txBox="1"/>
          <p:nvPr/>
        </p:nvSpPr>
        <p:spPr>
          <a:xfrm>
            <a:off x="1362635" y="795261"/>
            <a:ext cx="2222189" cy="738664"/>
          </a:xfrm>
          <a:prstGeom prst="rect">
            <a:avLst/>
          </a:prstGeom>
        </p:spPr>
        <p:txBody>
          <a:bodyPr wrap="square" lIns="0" tIns="0" rIns="0" bIns="0" rtlCol="0" anchor="t">
            <a:spAutoFit/>
          </a:bodyPr>
          <a:lstStyle/>
          <a:p>
            <a:pPr marR="0" lvl="0" algn="ctr" defTabSz="914400" rtl="0" eaLnBrk="1" fontAlgn="auto" latinLnBrk="0" hangingPunct="1">
              <a:spcBef>
                <a:spcPts val="0"/>
              </a:spcBef>
              <a:spcAft>
                <a:spcPts val="0"/>
              </a:spcAft>
              <a:buClrTx/>
              <a:buSzTx/>
              <a:tabLst/>
              <a:defRPr/>
            </a:pPr>
            <a:r>
              <a:rPr kumimoji="0" lang="it-IT" sz="1600" b="0" i="0" u="none" strike="noStrike" cap="none" normalizeH="0" baseline="0" noProof="0">
                <a:ln>
                  <a:noFill/>
                </a:ln>
                <a:solidFill>
                  <a:schemeClr val="bg2">
                    <a:lumMod val="25000"/>
                  </a:schemeClr>
                </a:solidFill>
                <a:effectLst/>
                <a:uLnTx/>
                <a:uFillTx/>
                <a:ea typeface="+mn-ea"/>
                <a:cs typeface="+mn-cs"/>
              </a:rPr>
              <a:t>Elenco completo degli attuali </a:t>
            </a:r>
            <a:r>
              <a:rPr lang="it-IT" sz="1600">
                <a:solidFill>
                  <a:schemeClr val="bg2">
                    <a:lumMod val="25000"/>
                  </a:schemeClr>
                </a:solidFill>
              </a:rPr>
              <a:t>membri </a:t>
            </a:r>
            <a:r>
              <a:rPr kumimoji="0" lang="it-IT" sz="1600" b="0" i="0" u="none" strike="noStrike" cap="none" normalizeH="0" baseline="0" noProof="0">
                <a:ln>
                  <a:noFill/>
                </a:ln>
                <a:solidFill>
                  <a:schemeClr val="bg2">
                    <a:lumMod val="25000"/>
                  </a:schemeClr>
                </a:solidFill>
                <a:effectLst/>
                <a:uLnTx/>
                <a:uFillTx/>
                <a:ea typeface="+mn-ea"/>
                <a:cs typeface="+mn-cs"/>
              </a:rPr>
              <a:t>del CESE </a:t>
            </a:r>
          </a:p>
          <a:p>
            <a:pPr marR="0" lvl="0" algn="ctr" defTabSz="914400" rtl="0" eaLnBrk="1" fontAlgn="auto" latinLnBrk="0" hangingPunct="1">
              <a:spcBef>
                <a:spcPts val="0"/>
              </a:spcBef>
              <a:spcAft>
                <a:spcPts val="0"/>
              </a:spcAft>
              <a:buClrTx/>
              <a:buSzTx/>
              <a:tabLst/>
              <a:defRPr/>
            </a:pPr>
            <a:r>
              <a:rPr kumimoji="0" lang="it-IT" sz="1600" b="0" i="0" u="none" strike="noStrike" cap="none" normalizeH="0" baseline="0" noProof="0">
                <a:ln>
                  <a:noFill/>
                </a:ln>
                <a:solidFill>
                  <a:schemeClr val="bg2">
                    <a:lumMod val="25000"/>
                  </a:schemeClr>
                </a:solidFill>
                <a:effectLst/>
                <a:uLnTx/>
                <a:uFillTx/>
                <a:ea typeface="+mn-ea"/>
                <a:cs typeface="+mn-cs"/>
              </a:rPr>
              <a:t>e dei delegati della CCMI</a:t>
            </a:r>
          </a:p>
        </p:txBody>
      </p:sp>
      <p:sp>
        <p:nvSpPr>
          <p:cNvPr id="37" name="TextBox 37"/>
          <p:cNvSpPr txBox="1"/>
          <p:nvPr/>
        </p:nvSpPr>
        <p:spPr>
          <a:xfrm>
            <a:off x="8462682" y="838782"/>
            <a:ext cx="2689412" cy="487313"/>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Azioni intraprese in seguito </a:t>
            </a:r>
          </a:p>
          <a:p>
            <a:pPr algn="ctr">
              <a:lnSpc>
                <a:spcPts val="1867"/>
              </a:lnSpc>
            </a:pPr>
            <a:r>
              <a:rPr lang="it-IT" sz="1600">
                <a:solidFill>
                  <a:srgbClr val="4F4F59"/>
                </a:solidFill>
                <a:ea typeface="Calibri (MS)"/>
                <a:cs typeface="Calibri (MS)"/>
                <a:sym typeface="Calibri (MS)"/>
              </a:rPr>
              <a:t>ai pareri del CESE </a:t>
            </a:r>
          </a:p>
        </p:txBody>
      </p:sp>
      <p:sp>
        <p:nvSpPr>
          <p:cNvPr id="38" name="TextBox 38"/>
          <p:cNvSpPr txBox="1"/>
          <p:nvPr/>
        </p:nvSpPr>
        <p:spPr>
          <a:xfrm>
            <a:off x="5318864" y="5884374"/>
            <a:ext cx="2572069" cy="730969"/>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Impatto delle azioni dell'UE sulla vita quotidiana </a:t>
            </a:r>
          </a:p>
          <a:p>
            <a:pPr algn="ctr">
              <a:lnSpc>
                <a:spcPts val="1867"/>
              </a:lnSpc>
            </a:pPr>
            <a:r>
              <a:rPr lang="it-IT" sz="1600">
                <a:solidFill>
                  <a:srgbClr val="4F4F59"/>
                </a:solidFill>
                <a:ea typeface="Calibri (MS)"/>
                <a:cs typeface="Calibri (MS)"/>
                <a:sym typeface="Calibri (MS)"/>
              </a:rPr>
              <a:t>degli europei</a:t>
            </a:r>
          </a:p>
        </p:txBody>
      </p:sp>
      <p:sp>
        <p:nvSpPr>
          <p:cNvPr id="43" name="TextBox 43"/>
          <p:cNvSpPr txBox="1"/>
          <p:nvPr/>
        </p:nvSpPr>
        <p:spPr>
          <a:xfrm>
            <a:off x="1167736" y="2119904"/>
            <a:ext cx="2096747" cy="571760"/>
          </a:xfrm>
          <a:prstGeom prst="rect">
            <a:avLst/>
          </a:prstGeom>
        </p:spPr>
        <p:txBody>
          <a:bodyPr wrap="square" lIns="0" tIns="0" rIns="0" bIns="0" rtlCol="0" anchor="t">
            <a:spAutoFit/>
          </a:bodyPr>
          <a:lstStyle/>
          <a:p>
            <a:pPr>
              <a:lnSpc>
                <a:spcPts val="2427"/>
              </a:lnSpc>
            </a:pPr>
            <a:r>
              <a:rPr lang="it-IT" sz="2400" b="1" u="sng">
                <a:solidFill>
                  <a:srgbClr val="2C4390"/>
                </a:solidFill>
                <a:ea typeface="Open Sans Bold"/>
                <a:cs typeface="Open Sans Bold"/>
                <a:sym typeface="Open Sans Bold"/>
                <a:hlinkClick r:id="rId5" tooltip="https://www.eesc.europa.eu/it/our-work/opinions-information-reports/in-the-spotlight"/>
              </a:rPr>
              <a:t>Pareri del CESE</a:t>
            </a:r>
          </a:p>
          <a:p>
            <a:pPr>
              <a:lnSpc>
                <a:spcPts val="1867"/>
              </a:lnSpc>
            </a:pPr>
            <a:endParaRPr lang="en-US" sz="2400" u="sng">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68916" y="2472749"/>
            <a:ext cx="2040789" cy="487313"/>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Pareri attualmente </a:t>
            </a:r>
          </a:p>
          <a:p>
            <a:pPr algn="ctr">
              <a:lnSpc>
                <a:spcPts val="1867"/>
              </a:lnSpc>
            </a:pPr>
            <a:r>
              <a:rPr lang="it-IT" sz="1600">
                <a:solidFill>
                  <a:srgbClr val="4F4F59"/>
                </a:solidFill>
                <a:ea typeface="Calibri (MS)"/>
                <a:cs typeface="Calibri (MS)"/>
                <a:sym typeface="Calibri (MS)"/>
              </a:rPr>
              <a:t>in primo piano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it-IT" sz="2400" b="1" u="sng">
                <a:solidFill>
                  <a:srgbClr val="2C4390"/>
                </a:solidFill>
                <a:ea typeface="Open Sans Bold"/>
                <a:cs typeface="Open Sans Bold"/>
                <a:sym typeface="Open Sans Bold"/>
                <a:hlinkClick r:id="rId6" tooltip="https://www.eesc.europa.eu/ceslink/en"/>
              </a:rPr>
              <a:t>CESlink</a:t>
            </a:r>
            <a:r>
              <a:rPr lang="it-IT"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it-IT" sz="2400" b="1" u="sng">
                <a:solidFill>
                  <a:srgbClr val="2C4390"/>
                </a:solidFill>
                <a:ea typeface="Open Sans Bold"/>
                <a:cs typeface="Open Sans Bold"/>
                <a:sym typeface="Open Sans Bold"/>
                <a:hlinkClick r:id="rId7" tooltip="https://www.eesc.europa.eu/it/news-media/videos/lifecycle-opinion"/>
              </a:rPr>
              <a:t>Il ciclo di vita di un parere</a:t>
            </a:r>
          </a:p>
          <a:p>
            <a:pPr>
              <a:lnSpc>
                <a:spcPts val="1867"/>
              </a:lnSpc>
            </a:pPr>
            <a:endParaRPr lang="en-US" sz="2400" u="sng">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it-IT" sz="1600">
                <a:solidFill>
                  <a:srgbClr val="4F4F59"/>
                </a:solidFill>
                <a:ea typeface="Calibri (MS)"/>
                <a:cs typeface="Calibri (MS)"/>
                <a:sym typeface="Calibri (MS)"/>
              </a:rPr>
              <a:t>Come nasce un parere </a:t>
            </a:r>
          </a:p>
          <a:p>
            <a:pPr algn="ctr">
              <a:lnSpc>
                <a:spcPts val="1867"/>
              </a:lnSpc>
            </a:pPr>
            <a:r>
              <a:rPr lang="it-IT" sz="1600">
                <a:solidFill>
                  <a:srgbClr val="4F4F59"/>
                </a:solidFill>
                <a:ea typeface="Calibri (MS)"/>
                <a:cs typeface="Calibri (MS)"/>
                <a:sym typeface="Calibri (MS)"/>
              </a:rPr>
              <a:t>del CESE (video)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Comunità online dei consigli economici e sociali nazionali</a:t>
            </a:r>
          </a:p>
        </p:txBody>
      </p:sp>
      <p:sp>
        <p:nvSpPr>
          <p:cNvPr id="53" name="TextBox 53"/>
          <p:cNvSpPr txBox="1"/>
          <p:nvPr/>
        </p:nvSpPr>
        <p:spPr>
          <a:xfrm>
            <a:off x="1042203" y="3776380"/>
            <a:ext cx="2137207" cy="571760"/>
          </a:xfrm>
          <a:prstGeom prst="rect">
            <a:avLst/>
          </a:prstGeom>
        </p:spPr>
        <p:txBody>
          <a:bodyPr wrap="square" lIns="0" tIns="0" rIns="0" bIns="0" rtlCol="0" anchor="t">
            <a:spAutoFit/>
          </a:bodyPr>
          <a:lstStyle/>
          <a:p>
            <a:pPr>
              <a:lnSpc>
                <a:spcPts val="2427"/>
              </a:lnSpc>
            </a:pPr>
            <a:r>
              <a:rPr lang="it-IT" sz="2400" b="1" u="sng">
                <a:solidFill>
                  <a:srgbClr val="2C4390"/>
                </a:solidFill>
                <a:ea typeface="Open Sans Bold"/>
                <a:cs typeface="Open Sans Bold"/>
                <a:sym typeface="Open Sans Bold"/>
                <a:hlinkClick r:id="rId8" tooltip="https://www.eesc.europa.eu/it/work-with-us/traineeships"/>
              </a:rPr>
              <a:t> Lavora con noi!</a:t>
            </a:r>
          </a:p>
          <a:p>
            <a:pPr>
              <a:lnSpc>
                <a:spcPts val="1867"/>
              </a:lnSpc>
            </a:pPr>
            <a:endParaRPr lang="en-US" sz="2400" b="1" u="sng">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3" y="2206536"/>
            <a:ext cx="2224007" cy="571760"/>
          </a:xfrm>
          <a:prstGeom prst="rect">
            <a:avLst/>
          </a:prstGeom>
        </p:spPr>
        <p:txBody>
          <a:bodyPr wrap="square" lIns="0" tIns="0" rIns="0" bIns="0" rtlCol="0" anchor="t">
            <a:spAutoFit/>
          </a:bodyPr>
          <a:lstStyle/>
          <a:p>
            <a:pPr algn="r">
              <a:lnSpc>
                <a:spcPts val="2427"/>
              </a:lnSpc>
            </a:pPr>
            <a:r>
              <a:rPr lang="it-IT" sz="2400" b="1" u="sng">
                <a:solidFill>
                  <a:srgbClr val="2C4390"/>
                </a:solidFill>
                <a:ea typeface="Open Sans Bold"/>
                <a:cs typeface="Open Sans Bold"/>
                <a:sym typeface="Open Sans Bold"/>
                <a:hlinkClick r:id="rId9" tooltip="https://www.eesc.europa.eu/it/agenda/plenary-sessions"/>
              </a:rPr>
              <a:t>Sessioni plenarie </a:t>
            </a:r>
          </a:p>
          <a:p>
            <a:pPr algn="r">
              <a:lnSpc>
                <a:spcPts val="1867"/>
              </a:lnSpc>
            </a:pPr>
            <a:endParaRPr lang="en-US" sz="2400" u="sng">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Due volte l'anno il CESE offre </a:t>
            </a:r>
            <a:r>
              <a:rPr lang="it-IT" sz="1600" b="1">
                <a:solidFill>
                  <a:srgbClr val="4F4F59"/>
                </a:solidFill>
                <a:ea typeface="Calibri (MS)"/>
                <a:cs typeface="Calibri (MS)"/>
                <a:sym typeface="Calibri (MS)"/>
              </a:rPr>
              <a:t>tirocini</a:t>
            </a:r>
            <a:r>
              <a:rPr lang="it-IT" sz="1600">
                <a:solidFill>
                  <a:srgbClr val="4F4F59"/>
                </a:solidFill>
                <a:ea typeface="Calibri (MS)"/>
                <a:cs typeface="Calibri (MS)"/>
                <a:sym typeface="Calibri (MS)"/>
              </a:rPr>
              <a:t> retribuiti di 5 mesi </a:t>
            </a:r>
          </a:p>
          <a:p>
            <a:pPr algn="ctr">
              <a:lnSpc>
                <a:spcPts val="1867"/>
              </a:lnSpc>
            </a:pPr>
            <a:r>
              <a:rPr lang="it-IT" sz="1600">
                <a:solidFill>
                  <a:srgbClr val="4F4F59"/>
                </a:solidFill>
                <a:ea typeface="Calibri (MS)"/>
                <a:cs typeface="Calibri (MS)"/>
                <a:sym typeface="Calibri (MS)"/>
              </a:rPr>
              <a:t>in vari ambiti </a:t>
            </a:r>
          </a:p>
        </p:txBody>
      </p:sp>
      <p:sp>
        <p:nvSpPr>
          <p:cNvPr id="56" name="TextBox 56"/>
          <p:cNvSpPr txBox="1"/>
          <p:nvPr/>
        </p:nvSpPr>
        <p:spPr>
          <a:xfrm>
            <a:off x="9353286" y="2556117"/>
            <a:ext cx="2224006" cy="487313"/>
          </a:xfrm>
          <a:prstGeom prst="rect">
            <a:avLst/>
          </a:prstGeom>
        </p:spPr>
        <p:txBody>
          <a:bodyPr wrap="square" lIns="0" tIns="0" rIns="0" bIns="0" rtlCol="0" anchor="t">
            <a:spAutoFit/>
          </a:bodyPr>
          <a:lstStyle/>
          <a:p>
            <a:pPr algn="ctr">
              <a:lnSpc>
                <a:spcPts val="1867"/>
              </a:lnSpc>
            </a:pPr>
            <a:r>
              <a:rPr lang="it-IT" sz="1600">
                <a:solidFill>
                  <a:srgbClr val="4F4F59"/>
                </a:solidFill>
                <a:ea typeface="Calibri (MS)"/>
                <a:cs typeface="Calibri (MS)"/>
                <a:sym typeface="Calibri (MS)"/>
              </a:rPr>
              <a:t>Come seguire una sessione plenaria del CESE</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127876"/>
            <a:ext cx="2343931" cy="15875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 texte&#10;&#10;Le contenu généré par l’IA peut être incorrect.">
            <a:extLst>
              <a:ext uri="{FF2B5EF4-FFF2-40B4-BE49-F238E27FC236}">
                <a16:creationId xmlns:a16="http://schemas.microsoft.com/office/drawing/2014/main" id="{D2725991-5E4B-19E1-B909-31EE589939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311" y="-14379"/>
            <a:ext cx="4841576" cy="3630284"/>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416046"/>
          </a:xfrm>
          <a:prstGeom prst="rect">
            <a:avLst/>
          </a:prstGeom>
          <a:noFill/>
        </p:spPr>
        <p:txBody>
          <a:bodyPr wrap="square" rtlCol="0">
            <a:spAutoFit/>
          </a:bodyPr>
          <a:lstStyle/>
          <a:p>
            <a:pPr algn="just"/>
            <a:r>
              <a:rPr lang="it-IT" sz="2000"/>
              <a:t>Nel mandato in corso (2025-2030) si registra il </a:t>
            </a:r>
            <a:r>
              <a:rPr lang="it-IT" sz="2000" b="1">
                <a:solidFill>
                  <a:srgbClr val="0CAFAD"/>
                </a:solidFill>
              </a:rPr>
              <a:t>più alto numero di donne mai raggiunto tra i membri del CESE</a:t>
            </a:r>
            <a:r>
              <a:rPr lang="it-IT" sz="2000"/>
              <a:t> da quando, nel 2010, si è iniziato a raccogliere dati statistici sui membri. </a:t>
            </a:r>
          </a:p>
          <a:p>
            <a:pPr algn="just"/>
            <a:endParaRPr lang="en-US" sz="800"/>
          </a:p>
          <a:p>
            <a:pPr algn="just"/>
            <a:r>
              <a:rPr lang="it-IT" sz="2000"/>
              <a:t>La percentuale di donne al Comitato è la più elevata mai registrata: il </a:t>
            </a:r>
            <a:r>
              <a:rPr lang="it-IT" sz="2000" b="1">
                <a:solidFill>
                  <a:srgbClr val="0CAFAD"/>
                </a:solidFill>
              </a:rPr>
              <a:t>39 %</a:t>
            </a:r>
            <a:r>
              <a:rPr lang="it-IT" sz="2000"/>
              <a:t> rispetto al 33 % del 2020 e al 28 % del 2015 - una tendenza al rialzo!</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716128"/>
          </a:xfrm>
          <a:prstGeom prst="rect">
            <a:avLst/>
          </a:prstGeom>
          <a:noFill/>
        </p:spPr>
        <p:txBody>
          <a:bodyPr wrap="square" rtlCol="0">
            <a:spAutoFit/>
          </a:bodyPr>
          <a:lstStyle/>
          <a:p>
            <a:pPr algn="just"/>
            <a:r>
              <a:rPr lang="it-IT" sz="2000"/>
              <a:t>Come per le altre istituzioni europee, la </a:t>
            </a:r>
            <a:r>
              <a:rPr lang="it-IT" sz="2000" b="1">
                <a:solidFill>
                  <a:srgbClr val="0CAFAD"/>
                </a:solidFill>
              </a:rPr>
              <a:t>rappresentanza geografica</a:t>
            </a:r>
            <a:r>
              <a:rPr lang="it-IT" sz="2000"/>
              <a:t> del CESE </a:t>
            </a:r>
            <a:r>
              <a:rPr lang="it-IT" sz="2000" b="1">
                <a:solidFill>
                  <a:srgbClr val="0CAFAD"/>
                </a:solidFill>
              </a:rPr>
              <a:t>è proporzionale</a:t>
            </a:r>
            <a:r>
              <a:rPr lang="it-IT" sz="2000"/>
              <a:t>: i paesi più popolosi sono rappresentati da un maggior numero di membri. </a:t>
            </a:r>
          </a:p>
          <a:p>
            <a:pPr algn="just"/>
            <a:endParaRPr lang="en-US" sz="800"/>
          </a:p>
          <a:p>
            <a:pPr algn="just"/>
            <a:r>
              <a:rPr lang="it-IT" sz="2000"/>
              <a:t>Pertanto, </a:t>
            </a:r>
            <a:r>
              <a:rPr lang="it-IT" sz="2000" b="1">
                <a:solidFill>
                  <a:srgbClr val="0CAFAD"/>
                </a:solidFill>
              </a:rPr>
              <a:t>Francia, Germania e Italia</a:t>
            </a:r>
            <a:r>
              <a:rPr lang="it-IT" sz="2000"/>
              <a:t> hanno la delegazione nazionale più numerosa (</a:t>
            </a:r>
            <a:r>
              <a:rPr lang="it-IT" sz="2000" b="1">
                <a:solidFill>
                  <a:srgbClr val="0CAFAD"/>
                </a:solidFill>
              </a:rPr>
              <a:t>24</a:t>
            </a:r>
            <a:r>
              <a:rPr lang="it-IT" sz="2000"/>
              <a:t>), mentre </a:t>
            </a:r>
            <a:r>
              <a:rPr lang="it-IT" sz="2000" b="1">
                <a:solidFill>
                  <a:srgbClr val="0CAFAD"/>
                </a:solidFill>
              </a:rPr>
              <a:t>Malta</a:t>
            </a:r>
            <a:r>
              <a:rPr lang="it-IT" sz="2000"/>
              <a:t> quella più piccola (</a:t>
            </a:r>
            <a:r>
              <a:rPr lang="it-IT" sz="2000" b="1">
                <a:solidFill>
                  <a:srgbClr val="0CAFAD"/>
                </a:solidFill>
              </a:rPr>
              <a:t>5</a:t>
            </a:r>
            <a:r>
              <a:rPr lang="it-IT" sz="200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it-IT" sz="4000" b="1">
                <a:solidFill>
                  <a:schemeClr val="bg1"/>
                </a:solidFill>
              </a:rPr>
              <a:t>PARITÀ DI GENERE</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a:solidFill>
                  <a:schemeClr val="bg1"/>
                </a:solidFill>
                <a:latin typeface="+mn-lt"/>
              </a:rPr>
              <a:t>MEMBRI PER PAESE</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2933351" cy="1446550"/>
          </a:xfrm>
          <a:prstGeom prst="rect">
            <a:avLst/>
          </a:prstGeom>
          <a:noFill/>
        </p:spPr>
        <p:txBody>
          <a:bodyPr wrap="square" rtlCol="0">
            <a:spAutoFit/>
          </a:bodyPr>
          <a:lstStyle/>
          <a:p>
            <a:pPr algn="ctr"/>
            <a:r>
              <a:rPr lang="it-IT" b="1">
                <a:solidFill>
                  <a:srgbClr val="1F5FA0"/>
                </a:solidFill>
              </a:rPr>
              <a:t>Esplorare</a:t>
            </a:r>
          </a:p>
          <a:p>
            <a:pPr algn="just"/>
            <a:r>
              <a:rPr lang="it-IT" sz="1400"/>
              <a:t>Stai pensando a un'esperienza di lavoro in una istituzione europea o in un altro paese dell'UE? </a:t>
            </a:r>
          </a:p>
          <a:p>
            <a:pPr algn="just"/>
            <a:r>
              <a:rPr lang="it-IT" sz="1400"/>
              <a:t>Ogni anno l'UE offre tirocini retribuiti a </a:t>
            </a:r>
            <a:r>
              <a:rPr lang="it-IT" sz="1400" b="1">
                <a:solidFill>
                  <a:srgbClr val="0CAFAD"/>
                </a:solidFill>
              </a:rPr>
              <a:t>giovani laureati</a:t>
            </a:r>
            <a:r>
              <a:rPr lang="it-IT"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2907531" cy="1877437"/>
          </a:xfrm>
          <a:prstGeom prst="rect">
            <a:avLst/>
          </a:prstGeom>
          <a:noFill/>
        </p:spPr>
        <p:txBody>
          <a:bodyPr wrap="square" rtlCol="0">
            <a:spAutoFit/>
          </a:bodyPr>
          <a:lstStyle/>
          <a:p>
            <a:pPr algn="ctr"/>
            <a:r>
              <a:rPr lang="it-IT" b="1">
                <a:solidFill>
                  <a:srgbClr val="1F5FA0"/>
                </a:solidFill>
              </a:rPr>
              <a:t>Studiare</a:t>
            </a:r>
          </a:p>
          <a:p>
            <a:pPr algn="just"/>
            <a:r>
              <a:rPr lang="it-IT" sz="1400"/>
              <a:t>Hai il diritto di studiare presso qualsiasi università dell'UE,</a:t>
            </a:r>
            <a:br>
              <a:rPr lang="it-IT" sz="1400"/>
            </a:br>
            <a:r>
              <a:rPr lang="it-IT" sz="1400"/>
              <a:t>alle stesse condizioni dei cittadini del paese in cui si trova tale università. </a:t>
            </a:r>
          </a:p>
          <a:p>
            <a:pPr algn="just"/>
            <a:r>
              <a:rPr lang="it-IT" sz="1400"/>
              <a:t>Il programma </a:t>
            </a:r>
            <a:r>
              <a:rPr lang="it-IT" sz="1400" b="1">
                <a:solidFill>
                  <a:srgbClr val="0CAFAD"/>
                </a:solidFill>
              </a:rPr>
              <a:t>ERASMUS</a:t>
            </a:r>
            <a:r>
              <a:rPr lang="it-IT" sz="1400"/>
              <a:t> ti consente di svolgere parte degli studi universitari all'estero.</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it-IT" b="1">
                <a:solidFill>
                  <a:srgbClr val="1F5FA0"/>
                </a:solidFill>
              </a:rPr>
              <a:t>Far sentire la propria voce</a:t>
            </a:r>
          </a:p>
          <a:p>
            <a:pPr algn="just"/>
            <a:r>
              <a:rPr lang="it-IT" sz="1400"/>
              <a:t>Puoi partecipare a eventi per i giovani come il dialogo dell'UE con i giovani, l'Evento europeo per i giovani (EYE) del Parlamento europeo, e l'iniziativa </a:t>
            </a:r>
            <a:r>
              <a:rPr lang="it-IT" sz="1400" b="1" i="1">
                <a:solidFill>
                  <a:srgbClr val="0CAFAD"/>
                </a:solidFill>
              </a:rPr>
              <a:t>La vostra Europa, la vostra opinione!</a:t>
            </a:r>
            <a:r>
              <a:rPr lang="it-IT" sz="1400"/>
              <a:t> (YEYS), qui al Comitato economico e sociale europeo. </a:t>
            </a:r>
          </a:p>
          <a:p>
            <a:pPr algn="just"/>
            <a:r>
              <a:rPr lang="it-IT" sz="1400"/>
              <a:t>Approfitta di queste occasioni per far sentire la tua voce!</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919884" y="1823337"/>
            <a:ext cx="2998614" cy="1446550"/>
          </a:xfrm>
          <a:prstGeom prst="rect">
            <a:avLst/>
          </a:prstGeom>
          <a:noFill/>
        </p:spPr>
        <p:txBody>
          <a:bodyPr wrap="square" rtlCol="0">
            <a:spAutoFit/>
          </a:bodyPr>
          <a:lstStyle/>
          <a:p>
            <a:pPr algn="ctr"/>
            <a:r>
              <a:rPr lang="it-IT" b="1">
                <a:solidFill>
                  <a:srgbClr val="1F5FA0"/>
                </a:solidFill>
              </a:rPr>
              <a:t>Lavorare</a:t>
            </a:r>
          </a:p>
          <a:p>
            <a:pPr algn="just"/>
            <a:r>
              <a:rPr lang="it-IT" sz="1400"/>
              <a:t>Puoi cercare lavoro ovunque nell'Unione europea a partire dai 18 anni di età. Il portale </a:t>
            </a:r>
            <a:r>
              <a:rPr lang="it-IT" sz="1400" b="1">
                <a:solidFill>
                  <a:schemeClr val="accent1">
                    <a:lumMod val="75000"/>
                  </a:schemeClr>
                </a:solidFill>
              </a:rPr>
              <a:t>EURES</a:t>
            </a:r>
            <a:r>
              <a:rPr lang="it-IT" sz="1400"/>
              <a:t> ti mette in contatto con datori di lavoro di tutti i paesi dell'UE più Norvegia e Islanda.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857129" y="3975869"/>
            <a:ext cx="3061369" cy="1877437"/>
          </a:xfrm>
          <a:prstGeom prst="rect">
            <a:avLst/>
          </a:prstGeom>
          <a:noFill/>
        </p:spPr>
        <p:txBody>
          <a:bodyPr wrap="square" rtlCol="0">
            <a:spAutoFit/>
          </a:bodyPr>
          <a:lstStyle/>
          <a:p>
            <a:pPr algn="ctr"/>
            <a:r>
              <a:rPr lang="it-IT" b="1">
                <a:solidFill>
                  <a:srgbClr val="1F5FA0"/>
                </a:solidFill>
              </a:rPr>
              <a:t>Viaggiare</a:t>
            </a:r>
          </a:p>
          <a:p>
            <a:pPr algn="just"/>
            <a:r>
              <a:rPr lang="it-IT" sz="1400"/>
              <a:t>Lo spazio Schengen è un territorio senza frontiere nel quale è garantita la libera circolazione tra gli Stati membri a 400 milioni di cittadini dell'UE. Ad esempio, il pass ferroviario </a:t>
            </a:r>
            <a:r>
              <a:rPr lang="it-IT" sz="1400" b="1">
                <a:solidFill>
                  <a:srgbClr val="0CAFAD"/>
                </a:solidFill>
              </a:rPr>
              <a:t>INTERRAIL</a:t>
            </a:r>
            <a:r>
              <a:rPr lang="it-IT" sz="1400"/>
              <a:t> ti consente di raggiungere più di 40 000 destinazioni in 30 paesi.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it-IT" sz="4000" b="1">
                <a:solidFill>
                  <a:schemeClr val="bg1"/>
                </a:solidFill>
                <a:latin typeface="+mn-lt"/>
              </a:rPr>
              <a:t>CHE COSA FA L'EUROPA PER I GIOVANI?</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6540" y="3692813"/>
            <a:ext cx="4446495" cy="2160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Oval 11">
            <a:hlinkClick r:id="rId3"/>
          </p:cNvPr>
          <p:cNvSpPr/>
          <p:nvPr/>
        </p:nvSpPr>
        <p:spPr>
          <a:xfrm>
            <a:off x="0" y="1134843"/>
            <a:ext cx="3149949" cy="2962028"/>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a:solidFill>
                <a:schemeClr val="tx1"/>
              </a:solidFill>
            </a:endParaRPr>
          </a:p>
        </p:txBody>
      </p:sp>
      <p:sp>
        <p:nvSpPr>
          <p:cNvPr id="16" name="Content Placeholder 2"/>
          <p:cNvSpPr txBox="1">
            <a:spLocks/>
          </p:cNvSpPr>
          <p:nvPr/>
        </p:nvSpPr>
        <p:spPr>
          <a:xfrm>
            <a:off x="571364" y="1280788"/>
            <a:ext cx="2007219" cy="2839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defRPr/>
            </a:pPr>
            <a:r>
              <a:rPr lang="it-IT" sz="1600" b="1">
                <a:solidFill>
                  <a:schemeClr val="bg1"/>
                </a:solidFill>
                <a:latin typeface="Calibri" pitchFamily="34" charset="0"/>
              </a:rPr>
              <a:t>Gruppo Gioventù </a:t>
            </a:r>
          </a:p>
          <a:p>
            <a:pPr>
              <a:spcBef>
                <a:spcPts val="0"/>
              </a:spcBef>
              <a:defRPr/>
            </a:pPr>
            <a:r>
              <a:rPr lang="it-IT" sz="1600" b="1">
                <a:solidFill>
                  <a:schemeClr val="bg1"/>
                </a:solidFill>
                <a:latin typeface="Calibri" pitchFamily="34" charset="0"/>
              </a:rPr>
              <a:t>del CESE</a:t>
            </a:r>
          </a:p>
        </p:txBody>
      </p:sp>
      <p:sp>
        <p:nvSpPr>
          <p:cNvPr id="17" name="Oval 16">
            <a:hlinkClick r:id="rId4"/>
          </p:cNvPr>
          <p:cNvSpPr/>
          <p:nvPr/>
        </p:nvSpPr>
        <p:spPr>
          <a:xfrm>
            <a:off x="3607594" y="1134437"/>
            <a:ext cx="3672713" cy="336274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Content Placeholder 2"/>
          <p:cNvSpPr txBox="1">
            <a:spLocks/>
          </p:cNvSpPr>
          <p:nvPr/>
        </p:nvSpPr>
        <p:spPr>
          <a:xfrm>
            <a:off x="4119665" y="1392500"/>
            <a:ext cx="2460429" cy="4328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600"/>
              </a:spcAft>
              <a:defRPr/>
            </a:pPr>
            <a:r>
              <a:rPr lang="it-IT" sz="1600" b="1">
                <a:solidFill>
                  <a:schemeClr val="bg1"/>
                </a:solidFill>
                <a:latin typeface="Calibri" pitchFamily="34" charset="0"/>
              </a:rPr>
              <a:t>La vostra Europa, la vostra opinione! </a:t>
            </a:r>
            <a:r>
              <a:rPr lang="it-IT" sz="1600" b="1" i="1">
                <a:solidFill>
                  <a:schemeClr val="bg1"/>
                </a:solidFill>
                <a:latin typeface="Calibri" pitchFamily="34" charset="0"/>
              </a:rPr>
              <a:t>(Your Europe, Your </a:t>
            </a:r>
            <a:r>
              <a:rPr lang="it-IT" sz="1600" b="1" i="1" err="1">
                <a:solidFill>
                  <a:schemeClr val="bg1"/>
                </a:solidFill>
                <a:latin typeface="Calibri" pitchFamily="34" charset="0"/>
              </a:rPr>
              <a:t>Say</a:t>
            </a:r>
            <a:r>
              <a:rPr lang="it-IT" sz="1600" b="1" i="1">
                <a:solidFill>
                  <a:schemeClr val="bg1"/>
                </a:solidFill>
                <a:latin typeface="Calibri" pitchFamily="34" charset="0"/>
              </a:rPr>
              <a:t>!)</a:t>
            </a:r>
          </a:p>
          <a:p>
            <a:pPr>
              <a:defRPr/>
            </a:pPr>
            <a:endParaRPr lang="it-IT" sz="1600" b="1" i="1">
              <a:solidFill>
                <a:schemeClr val="bg1"/>
              </a:solidFill>
              <a:latin typeface="Calibri" pitchFamily="34" charset="0"/>
            </a:endParaRPr>
          </a:p>
        </p:txBody>
      </p:sp>
      <p:sp>
        <p:nvSpPr>
          <p:cNvPr id="19" name="Oval 18">
            <a:hlinkClick r:id="rId5"/>
          </p:cNvPr>
          <p:cNvSpPr/>
          <p:nvPr/>
        </p:nvSpPr>
        <p:spPr>
          <a:xfrm>
            <a:off x="8587637" y="1132207"/>
            <a:ext cx="3604363" cy="3624283"/>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a:solidFill>
                <a:schemeClr val="bg1"/>
              </a:solidFill>
            </a:endParaRPr>
          </a:p>
        </p:txBody>
      </p:sp>
      <p:sp>
        <p:nvSpPr>
          <p:cNvPr id="20" name="Content Placeholder 2"/>
          <p:cNvSpPr txBox="1">
            <a:spLocks/>
          </p:cNvSpPr>
          <p:nvPr/>
        </p:nvSpPr>
        <p:spPr>
          <a:xfrm>
            <a:off x="9201166" y="1296753"/>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it-IT" sz="1600" b="1">
                <a:solidFill>
                  <a:schemeClr val="bg1"/>
                </a:solidFill>
                <a:latin typeface="Calibri"/>
                <a:ea typeface="Calibri"/>
                <a:cs typeface="Calibri"/>
              </a:rPr>
              <a:t>Valutazione d'impatto dell'UE dal punto di vista dei giovani</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ontent Placeholder 2"/>
          <p:cNvSpPr txBox="1">
            <a:spLocks/>
          </p:cNvSpPr>
          <p:nvPr/>
        </p:nvSpPr>
        <p:spPr>
          <a:xfrm>
            <a:off x="7546921" y="1412685"/>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it-IT" sz="1600" b="1">
                <a:solidFill>
                  <a:schemeClr val="bg1"/>
                </a:solidFill>
                <a:latin typeface="Calibri"/>
                <a:ea typeface="Calibri"/>
                <a:cs typeface="Calibri"/>
              </a:rPr>
              <a:t>Studio sulla partecipazione dei giovani a vari livelli</a:t>
            </a:r>
          </a:p>
        </p:txBody>
      </p:sp>
      <p:sp>
        <p:nvSpPr>
          <p:cNvPr id="15" name="Oval 14">
            <a:hlinkClick r:id="rId6"/>
          </p:cNvPr>
          <p:cNvSpPr/>
          <p:nvPr/>
        </p:nvSpPr>
        <p:spPr>
          <a:xfrm>
            <a:off x="6134426" y="3747521"/>
            <a:ext cx="3506196" cy="2967044"/>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6465073" y="3998306"/>
            <a:ext cx="2812419" cy="5624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it-IT" sz="1600" b="1">
                <a:solidFill>
                  <a:schemeClr val="bg1"/>
                </a:solidFill>
                <a:latin typeface="Calibri" pitchFamily="34" charset="0"/>
              </a:rPr>
              <a:t>Tavole rotonde dei giovani </a:t>
            </a:r>
          </a:p>
          <a:p>
            <a:pPr>
              <a:spcBef>
                <a:spcPts val="0"/>
              </a:spcBef>
              <a:defRPr/>
            </a:pPr>
            <a:r>
              <a:rPr lang="it-IT" sz="1600" b="1">
                <a:solidFill>
                  <a:schemeClr val="bg1"/>
                </a:solidFill>
                <a:latin typeface="Calibri" pitchFamily="34" charset="0"/>
              </a:rPr>
              <a:t>sul clima e la sostenibilità</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0" y="3632670"/>
            <a:ext cx="4430685" cy="322533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it-IT" sz="4800" b="1">
                <a:solidFill>
                  <a:schemeClr val="bg1"/>
                </a:solidFill>
                <a:latin typeface="+mn-lt"/>
              </a:rPr>
              <a:t>INIZIATIVE DEL CESE PER LA GIOVENTÙ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8083" y="1134438"/>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069940" y="2008946"/>
            <a:ext cx="2773531" cy="2308324"/>
          </a:xfrm>
          <a:prstGeom prst="rect">
            <a:avLst/>
          </a:prstGeom>
          <a:noFill/>
        </p:spPr>
        <p:txBody>
          <a:bodyPr wrap="square" rtlCol="0">
            <a:spAutoFit/>
          </a:bodyPr>
          <a:lstStyle/>
          <a:p>
            <a:pPr algn="just"/>
            <a:r>
              <a:rPr lang="it-IT" sz="1200" i="0">
                <a:solidFill>
                  <a:schemeClr val="bg1"/>
                </a:solidFill>
                <a:effectLst/>
              </a:rPr>
              <a:t>Il test Giovani è uno strumento volto a garantire che i giovani partecipino maggiormente all'elaborazione delle politiche. Per il CESE questo significa, ad esempio, coinvolgere i rappresentanti dei giovani nell'elaborazione dei pareri. Se un'organizzazione esprime interesse per un parere, si possono prevedere anche altre forme di coinvolgimento, ad esempio l'invio per email di contributi sull'argomento o la partecipazione a una riunione con membri del CESE</a:t>
            </a:r>
          </a:p>
        </p:txBody>
      </p:sp>
      <p:sp>
        <p:nvSpPr>
          <p:cNvPr id="32" name="TextBox 31">
            <a:extLst>
              <a:ext uri="{FF2B5EF4-FFF2-40B4-BE49-F238E27FC236}">
                <a16:creationId xmlns:a16="http://schemas.microsoft.com/office/drawing/2014/main" id="{499DF70F-B6A1-4E77-A85C-27EA21993E7C}"/>
              </a:ext>
            </a:extLst>
          </p:cNvPr>
          <p:cNvSpPr txBox="1"/>
          <p:nvPr/>
        </p:nvSpPr>
        <p:spPr>
          <a:xfrm>
            <a:off x="348529" y="1808529"/>
            <a:ext cx="2558852" cy="1938992"/>
          </a:xfrm>
          <a:prstGeom prst="rect">
            <a:avLst/>
          </a:prstGeom>
          <a:noFill/>
        </p:spPr>
        <p:txBody>
          <a:bodyPr wrap="square" rtlCol="0">
            <a:spAutoFit/>
          </a:bodyPr>
          <a:lstStyle/>
          <a:p>
            <a:pPr algn="just"/>
            <a:r>
              <a:rPr lang="it-IT" sz="1200">
                <a:solidFill>
                  <a:schemeClr val="bg1"/>
                </a:solidFill>
              </a:rPr>
              <a:t>Creato nel 2023 per promuovere la partecipazione dei giovani all'elaborazione delle politiche dell'UE, riunisce membri del CESE e organizzazioni giovanili al fine di tenere conto dei punti di vista dei giovani, applicare la valutazione d'impatto dell'UE dal punto di vista dei giovani (→) e coordinare le iniziative relative ai giovani.</a:t>
            </a:r>
          </a:p>
        </p:txBody>
      </p:sp>
      <p:sp>
        <p:nvSpPr>
          <p:cNvPr id="36" name="TextBox 35">
            <a:extLst>
              <a:ext uri="{FF2B5EF4-FFF2-40B4-BE49-F238E27FC236}">
                <a16:creationId xmlns:a16="http://schemas.microsoft.com/office/drawing/2014/main" id="{1B2D2801-B429-4E42-BC37-1964632292B1}"/>
              </a:ext>
            </a:extLst>
          </p:cNvPr>
          <p:cNvSpPr txBox="1"/>
          <p:nvPr/>
        </p:nvSpPr>
        <p:spPr>
          <a:xfrm>
            <a:off x="3827929" y="2160916"/>
            <a:ext cx="3238998" cy="1754326"/>
          </a:xfrm>
          <a:prstGeom prst="rect">
            <a:avLst/>
          </a:prstGeom>
          <a:noFill/>
        </p:spPr>
        <p:txBody>
          <a:bodyPr wrap="square" rtlCol="0">
            <a:spAutoFit/>
          </a:bodyPr>
          <a:lstStyle/>
          <a:p>
            <a:pPr algn="just"/>
            <a:r>
              <a:rPr lang="it-IT" sz="1200">
                <a:solidFill>
                  <a:schemeClr val="bg1"/>
                </a:solidFill>
              </a:rPr>
              <a:t>YEYS è l'evento annuale del CESE dedicato ai giovani, che riunisce studenti di tutti gli Stati membri dell'UE e dei paesi candidati all'adesione per un'iniziativa di dialogo con l'Unione europea. Dal 2010 i giovani partecipanti vengono a Bruxelles per discutere, scambiare idee ed elaborare risoluzioni che riflettano la loro visione per il futuro dell'Europa, che viene poi condivisa con le istituzioni dell'UE.</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616273" y="4536609"/>
            <a:ext cx="2619380" cy="1595643"/>
          </a:xfrm>
          <a:prstGeom prst="rect">
            <a:avLst/>
          </a:prstGeom>
          <a:noFill/>
        </p:spPr>
        <p:txBody>
          <a:bodyPr wrap="square" rtlCol="0">
            <a:spAutoFit/>
          </a:bodyPr>
          <a:lstStyle/>
          <a:p>
            <a:pPr algn="just"/>
            <a:r>
              <a:rPr lang="it-IT" sz="1200">
                <a:solidFill>
                  <a:schemeClr val="bg1"/>
                </a:solidFill>
              </a:rPr>
              <a:t>Questa iniziativa del CESE, che ha luogo due volte l'anno, promuove il dialogo tra i giovani e i responsabili politici dell'UE in materia di clima e sostenibilità. Prevede riunioni organizzate con la Commissione europea e le reti giovanili, per far sì che le proposte dei giovani siano ascoltate e ad esse si dia un seguito concreto.</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12023" y="4655132"/>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035422" y="3830019"/>
            <a:ext cx="2436094" cy="646331"/>
          </a:xfrm>
          <a:prstGeom prst="rect">
            <a:avLst/>
          </a:prstGeom>
          <a:noFill/>
        </p:spPr>
        <p:txBody>
          <a:bodyPr wrap="square" rtlCol="0">
            <a:spAutoFit/>
          </a:bodyPr>
          <a:lstStyle/>
          <a:p>
            <a:pPr algn="ctr"/>
            <a:r>
              <a:rPr lang="it-IT" sz="1800" b="1">
                <a:solidFill>
                  <a:srgbClr val="FFFFFF"/>
                </a:solidFill>
                <a:latin typeface="Calibri"/>
              </a:rPr>
              <a:t>Delegato per i giovani​</a:t>
            </a:r>
            <a:br>
              <a:rPr lang="it-IT" sz="1800" b="1">
                <a:solidFill>
                  <a:srgbClr val="FFFFFF"/>
                </a:solidFill>
                <a:latin typeface="Calibri"/>
              </a:rPr>
            </a:br>
            <a:r>
              <a:rPr lang="it-IT" sz="1800" b="1">
                <a:solidFill>
                  <a:srgbClr val="FFFFFF"/>
                </a:solidFill>
                <a:latin typeface="Calibri"/>
              </a:rPr>
              <a:t>alle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12077" y="4716393"/>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348529" y="4391126"/>
            <a:ext cx="3771137" cy="1938992"/>
          </a:xfrm>
          <a:prstGeom prst="rect">
            <a:avLst/>
          </a:prstGeom>
          <a:noFill/>
        </p:spPr>
        <p:txBody>
          <a:bodyPr wrap="square" rtlCol="0">
            <a:spAutoFit/>
          </a:bodyPr>
          <a:lstStyle/>
          <a:p>
            <a:pPr algn="just"/>
            <a:r>
              <a:rPr lang="it-IT" sz="1200">
                <a:solidFill>
                  <a:schemeClr val="bg1"/>
                </a:solidFill>
              </a:rPr>
              <a:t>Il CESE prevede la partecipazione di un giovane rappresentante alla delegazione dell'UE alle conferenze delle parti (COP) sul clima e la biodiversità organizzate dall'ONU. Il delegato per i giovani, selezionato ogni due anni attraverso un processo aperto con il Forum europeo della gioventù e Generation Climate Europe, contribuisce ai lavori del CESE sulla politica climatica prima, durante e dopo le riunioni delle COP, affinché i punti di vista dei giovani siano presi in considerazione nelle discussioni internazionali sul clima e la sostenibilità.</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70160" y="2635287"/>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a:solidFill>
                  <a:schemeClr val="bg1"/>
                </a:solidFill>
                <a:latin typeface="+mn-lt"/>
              </a:rPr>
              <a:t>LA VALUTAZIONE D'IMPATTO DELL’UE </a:t>
            </a:r>
          </a:p>
          <a:p>
            <a:pPr algn="ctr"/>
            <a:r>
              <a:rPr lang="it-IT" sz="4000" b="1">
                <a:solidFill>
                  <a:schemeClr val="bg1"/>
                </a:solidFill>
                <a:latin typeface="+mn-lt"/>
              </a:rPr>
              <a:t>DAL PUNTO DI VISTA DEI GIOVANI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3785652"/>
          </a:xfrm>
          <a:prstGeom prst="rect">
            <a:avLst/>
          </a:prstGeom>
          <a:noFill/>
        </p:spPr>
        <p:txBody>
          <a:bodyPr wrap="square" rtlCol="0">
            <a:spAutoFit/>
          </a:bodyPr>
          <a:lstStyle/>
          <a:p>
            <a:pPr algn="just"/>
            <a:r>
              <a:rPr lang="it-IT" sz="2000"/>
              <a:t>La valutazione d'impatto dell'UE dal punto di vista dei giovani (il "test Giovani") è uno strumento concepito per </a:t>
            </a:r>
            <a:r>
              <a:rPr lang="it-IT" sz="2000" b="1">
                <a:solidFill>
                  <a:srgbClr val="0CAFAD"/>
                </a:solidFill>
              </a:rPr>
              <a:t>rafforzare la partecipazione e integrazione dei giovani nel processo di definizione delle politiche europee</a:t>
            </a:r>
            <a:r>
              <a:rPr lang="it-IT" sz="2000"/>
              <a:t>. </a:t>
            </a:r>
            <a:r>
              <a:rPr lang="it-IT" sz="2000">
                <a:solidFill>
                  <a:schemeClr val="tx1">
                    <a:lumMod val="75000"/>
                    <a:lumOff val="25000"/>
                  </a:schemeClr>
                </a:solidFill>
              </a:rPr>
              <a:t>Ciò significa che, in seno al CESE, i rappresentanti dei giovani possono essere coinvolti nella preparazione delle raccomandazioni politiche del Comitato: </a:t>
            </a:r>
          </a:p>
          <a:p>
            <a:pPr algn="just"/>
            <a:endParaRPr lang="en-US" sz="2000"/>
          </a:p>
          <a:p>
            <a:pPr algn="just"/>
            <a:r>
              <a:rPr lang="it-IT" sz="2000">
                <a:solidFill>
                  <a:schemeClr val="tx1">
                    <a:lumMod val="75000"/>
                    <a:lumOff val="25000"/>
                  </a:schemeClr>
                </a:solidFill>
              </a:rPr>
              <a:t>    partecipando a riunioni e audizioni </a:t>
            </a:r>
          </a:p>
          <a:p>
            <a:pPr algn="just"/>
            <a:r>
              <a:rPr lang="it-IT" sz="2000">
                <a:solidFill>
                  <a:schemeClr val="tx1">
                    <a:lumMod val="75000"/>
                    <a:lumOff val="25000"/>
                  </a:schemeClr>
                </a:solidFill>
              </a:rPr>
              <a:t>    fornendo contributi scritti </a:t>
            </a:r>
          </a:p>
          <a:p>
            <a:pPr algn="just"/>
            <a:r>
              <a:rPr lang="it-IT" sz="2000">
                <a:solidFill>
                  <a:schemeClr val="tx1">
                    <a:lumMod val="75000"/>
                    <a:lumOff val="25000"/>
                  </a:schemeClr>
                </a:solidFill>
              </a:rPr>
              <a:t>    monitorando il seguito riservato al parere</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1" y="5843244"/>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1" y="5223770"/>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4271" y="5533507"/>
            <a:ext cx="265079" cy="265079"/>
          </a:xfrm>
          <a:prstGeom prst="rect">
            <a:avLst/>
          </a:prstGeom>
        </p:spPr>
      </p:pic>
      <p:pic>
        <p:nvPicPr>
          <p:cNvPr id="14" name="Content Placeholder 5">
            <a:extLst>
              <a:ext uri="{FF2B5EF4-FFF2-40B4-BE49-F238E27FC236}">
                <a16:creationId xmlns:a16="http://schemas.microsoft.com/office/drawing/2014/main" id="{68A85F2D-2101-4BBA-AE90-B3052383159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743052" y="2027903"/>
            <a:ext cx="6448948" cy="3297402"/>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it-IT" sz="2400">
                <a:solidFill>
                  <a:srgbClr val="0060A0"/>
                </a:solidFill>
                <a:latin typeface="+mn-lt"/>
              </a:rPr>
              <a:t>Il </a:t>
            </a:r>
            <a:r>
              <a:rPr lang="it-IT" sz="2400" b="1">
                <a:solidFill>
                  <a:srgbClr val="0060A0"/>
                </a:solidFill>
                <a:latin typeface="+mn-lt"/>
              </a:rPr>
              <a:t>Parlamento europeo</a:t>
            </a:r>
            <a:r>
              <a:rPr lang="it-IT" sz="2400">
                <a:solidFill>
                  <a:srgbClr val="0060A0"/>
                </a:solidFill>
                <a:latin typeface="+mn-lt"/>
              </a:rPr>
              <a:t>, il </a:t>
            </a:r>
            <a:r>
              <a:rPr lang="it-IT" sz="2400" b="1">
                <a:solidFill>
                  <a:srgbClr val="0060A0"/>
                </a:solidFill>
                <a:latin typeface="+mn-lt"/>
              </a:rPr>
              <a:t>Consiglio</a:t>
            </a:r>
            <a:r>
              <a:rPr lang="it-IT" sz="2400">
                <a:solidFill>
                  <a:srgbClr val="0060A0"/>
                </a:solidFill>
                <a:latin typeface="+mn-lt"/>
              </a:rPr>
              <a:t> e la </a:t>
            </a:r>
            <a:r>
              <a:rPr lang="it-IT" sz="2400" b="1">
                <a:solidFill>
                  <a:srgbClr val="0060A0"/>
                </a:solidFill>
                <a:latin typeface="+mn-lt"/>
              </a:rPr>
              <a:t>Commissione europea</a:t>
            </a:r>
            <a:r>
              <a:rPr lang="it-IT" sz="2400">
                <a:solidFill>
                  <a:srgbClr val="0060A0"/>
                </a:solidFill>
                <a:latin typeface="+mn-lt"/>
              </a:rPr>
              <a:t> hanno l'obbligo giuridico di consultare </a:t>
            </a:r>
            <a:r>
              <a:rPr lang="it-IT" sz="2400" b="1">
                <a:solidFill>
                  <a:srgbClr val="0060A0"/>
                </a:solidFill>
                <a:latin typeface="+mn-lt"/>
              </a:rPr>
              <a:t>il CESE</a:t>
            </a:r>
            <a:r>
              <a:rPr lang="it-IT" sz="2400">
                <a:solidFill>
                  <a:srgbClr val="0060A0"/>
                </a:solidFill>
                <a:latin typeface="+mn-lt"/>
              </a:rPr>
              <a:t> prima di adottare nuovi atti legislativi in un'ampia gamma di materie </a:t>
            </a:r>
          </a:p>
          <a:p>
            <a:pPr algn="ctr"/>
            <a:r>
              <a:rPr lang="it-IT" sz="2400">
                <a:solidFill>
                  <a:srgbClr val="0060A0"/>
                </a:solidFill>
                <a:latin typeface="+mn-lt"/>
              </a:rPr>
              <a:t>e precisamente nei seguenti settori:</a:t>
            </a:r>
          </a:p>
          <a:p>
            <a:pPr algn="ctr"/>
            <a:endParaRPr lang="en-GB" sz="240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000" b="1"/>
              <a:t>AL CENTRO DEL PROCESSO DECISIONALE DELL'UE</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705731302"/>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a:solidFill>
                          <a:schemeClr val="tx1"/>
                        </a:solidFill>
                        <a:effectLst/>
                      </a:endParaRPr>
                    </a:p>
                    <a:p>
                      <a:pPr marL="342900" lvl="0" indent="-342900" algn="l">
                        <a:buFont typeface="Courier New" panose="02070309020205020404" pitchFamily="49" charset="0"/>
                        <a:buChar char="o"/>
                      </a:pPr>
                      <a:r>
                        <a:rPr lang="it-IT" sz="1800" b="0" noProof="0">
                          <a:solidFill>
                            <a:schemeClr val="tx1"/>
                          </a:solidFill>
                          <a:effectLst/>
                        </a:rPr>
                        <a:t>Agricoltura e pesca</a:t>
                      </a:r>
                    </a:p>
                    <a:p>
                      <a:pPr marL="342900" lvl="0" indent="-342900" algn="l">
                        <a:buFont typeface="Courier New" panose="02070309020205020404" pitchFamily="49" charset="0"/>
                        <a:buChar char="o"/>
                      </a:pPr>
                      <a:r>
                        <a:rPr lang="it-IT" sz="1800" b="0" noProof="0">
                          <a:solidFill>
                            <a:schemeClr val="tx1"/>
                          </a:solidFill>
                          <a:effectLst/>
                        </a:rPr>
                        <a:t>Norme comuni in materia di concorrenza, fiscalità e ravvicinamento delle legislazioni</a:t>
                      </a:r>
                    </a:p>
                    <a:p>
                      <a:pPr marL="342900" lvl="0" indent="-342900" algn="l">
                        <a:buFont typeface="Courier New" panose="02070309020205020404" pitchFamily="49" charset="0"/>
                        <a:buChar char="o"/>
                      </a:pPr>
                      <a:r>
                        <a:rPr lang="it-IT" sz="1800" b="0" noProof="0">
                          <a:solidFill>
                            <a:schemeClr val="tx1"/>
                          </a:solidFill>
                          <a:effectLst/>
                        </a:rPr>
                        <a:t>Protezione dei consumatori</a:t>
                      </a:r>
                    </a:p>
                    <a:p>
                      <a:pPr marL="342900" lvl="0" indent="-342900" algn="l">
                        <a:buFont typeface="Courier New" panose="02070309020205020404" pitchFamily="49" charset="0"/>
                        <a:buChar char="o"/>
                      </a:pPr>
                      <a:r>
                        <a:rPr lang="it-IT" sz="1800" b="0" noProof="0">
                          <a:solidFill>
                            <a:schemeClr val="tx1"/>
                          </a:solidFill>
                          <a:effectLst/>
                        </a:rPr>
                        <a:t>Coesione economica, sociale e territoriale</a:t>
                      </a:r>
                    </a:p>
                    <a:p>
                      <a:pPr marL="342900" lvl="0" indent="-342900" algn="l">
                        <a:buFont typeface="Courier New" panose="02070309020205020404" pitchFamily="49" charset="0"/>
                        <a:buChar char="o"/>
                      </a:pPr>
                      <a:r>
                        <a:rPr lang="it-IT" sz="1800" b="0" noProof="0">
                          <a:solidFill>
                            <a:schemeClr val="tx1"/>
                          </a:solidFill>
                          <a:effectLst/>
                        </a:rPr>
                        <a:t>Istruzione, formazione professionale, giovani e sport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it-IT" sz="1800" b="0" noProof="0">
                          <a:solidFill>
                            <a:schemeClr val="tx1"/>
                          </a:solidFill>
                          <a:effectLst/>
                        </a:rPr>
                        <a:t>Occupazione</a:t>
                      </a:r>
                    </a:p>
                    <a:p>
                      <a:pPr marL="342900" lvl="0" indent="-342900">
                        <a:buFont typeface="Courier New" panose="02070309020205020404" pitchFamily="49" charset="0"/>
                        <a:buChar char="o"/>
                      </a:pPr>
                      <a:r>
                        <a:rPr lang="it-IT" sz="1800" b="0" noProof="0">
                          <a:solidFill>
                            <a:schemeClr val="tx1"/>
                          </a:solidFill>
                          <a:effectLst/>
                        </a:rPr>
                        <a:t>Energia</a:t>
                      </a:r>
                    </a:p>
                    <a:p>
                      <a:pPr marL="342900" lvl="0" indent="-342900">
                        <a:buFont typeface="Courier New" panose="02070309020205020404" pitchFamily="49" charset="0"/>
                        <a:buChar char="o"/>
                      </a:pPr>
                      <a:r>
                        <a:rPr lang="it-IT" sz="1800" b="0" noProof="0">
                          <a:solidFill>
                            <a:schemeClr val="tx1"/>
                          </a:solidFill>
                          <a:effectLst/>
                        </a:rPr>
                        <a:t>Ambiente</a:t>
                      </a:r>
                    </a:p>
                    <a:p>
                      <a:pPr marL="342900" lvl="0" indent="-342900">
                        <a:buFont typeface="Courier New" panose="02070309020205020404" pitchFamily="49" charset="0"/>
                        <a:buChar char="o"/>
                      </a:pPr>
                      <a:r>
                        <a:rPr lang="it-IT" sz="1800" b="0" noProof="0">
                          <a:solidFill>
                            <a:schemeClr val="tx1"/>
                          </a:solidFill>
                          <a:effectLst/>
                        </a:rPr>
                        <a:t>Fondo sociale europeo</a:t>
                      </a:r>
                    </a:p>
                    <a:p>
                      <a:pPr marL="342900" lvl="0" indent="-342900">
                        <a:buFont typeface="Courier New" panose="02070309020205020404" pitchFamily="49" charset="0"/>
                        <a:buChar char="o"/>
                      </a:pPr>
                      <a:r>
                        <a:rPr lang="it-IT" sz="1800" b="0" noProof="0">
                          <a:solidFill>
                            <a:schemeClr val="tx1"/>
                          </a:solidFill>
                          <a:effectLst/>
                        </a:rPr>
                        <a:t>Libera circolazione delle persone, dei servizi e dei capitali </a:t>
                      </a:r>
                    </a:p>
                    <a:p>
                      <a:pPr marL="342900" lvl="0" indent="-342900">
                        <a:buFont typeface="Courier New" panose="02070309020205020404" pitchFamily="49" charset="0"/>
                        <a:buChar char="o"/>
                      </a:pPr>
                      <a:r>
                        <a:rPr lang="it-IT" sz="1800" b="0" noProof="0">
                          <a:solidFill>
                            <a:schemeClr val="tx1"/>
                          </a:solidFill>
                          <a:effectLst/>
                        </a:rPr>
                        <a:t>Sanità e sicurezza</a:t>
                      </a:r>
                    </a:p>
                    <a:p>
                      <a:pPr marL="342900" lvl="0" indent="-342900">
                        <a:buFont typeface="Courier New" panose="02070309020205020404" pitchFamily="49" charset="0"/>
                        <a:buChar char="o"/>
                      </a:pPr>
                      <a:r>
                        <a:rPr lang="it-IT" sz="1800" b="0" noProof="0">
                          <a:solidFill>
                            <a:schemeClr val="tx1"/>
                          </a:solidFill>
                          <a:effectLst/>
                        </a:rPr>
                        <a:t>Industria</a:t>
                      </a:r>
                    </a:p>
                    <a:p>
                      <a:pPr marL="342900" lvl="0" indent="-342900">
                        <a:buFont typeface="Courier New" panose="02070309020205020404" pitchFamily="49" charset="0"/>
                        <a:buChar char="o"/>
                      </a:pPr>
                      <a:r>
                        <a:rPr lang="it-IT" sz="1800" b="0" noProof="0">
                          <a:solidFill>
                            <a:schemeClr val="tx1"/>
                          </a:solidFill>
                          <a:effectLst/>
                        </a:rPr>
                        <a:t>Investimenti</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it-IT" sz="1800" b="0" noProof="0">
                          <a:solidFill>
                            <a:schemeClr val="tx1"/>
                          </a:solidFill>
                          <a:effectLst/>
                        </a:rPr>
                        <a:t>Non discriminazione e cittadinanza dell'Unione</a:t>
                      </a:r>
                    </a:p>
                    <a:p>
                      <a:pPr marL="342900" lvl="0" indent="-342900">
                        <a:buFont typeface="Courier New" panose="02070309020205020404" pitchFamily="49" charset="0"/>
                        <a:buChar char="o"/>
                      </a:pPr>
                      <a:r>
                        <a:rPr lang="it-IT" sz="1800" b="0" noProof="0">
                          <a:solidFill>
                            <a:schemeClr val="tx1"/>
                          </a:solidFill>
                          <a:effectLst/>
                        </a:rPr>
                        <a:t>Mercato comune dell'energia nucleare</a:t>
                      </a:r>
                    </a:p>
                    <a:p>
                      <a:pPr marL="342900" lvl="0" indent="-342900">
                        <a:buFont typeface="Courier New" panose="02070309020205020404" pitchFamily="49" charset="0"/>
                        <a:buChar char="o"/>
                      </a:pPr>
                      <a:r>
                        <a:rPr lang="it-IT" sz="1800" b="0" noProof="0">
                          <a:solidFill>
                            <a:schemeClr val="tx1"/>
                          </a:solidFill>
                          <a:effectLst/>
                        </a:rPr>
                        <a:t>Salute pubblica</a:t>
                      </a:r>
                    </a:p>
                    <a:p>
                      <a:pPr marL="342900" lvl="0" indent="-342900">
                        <a:buFont typeface="Courier New" panose="02070309020205020404" pitchFamily="49" charset="0"/>
                        <a:buChar char="o"/>
                      </a:pPr>
                      <a:r>
                        <a:rPr lang="it-IT" sz="1800" b="0" noProof="0">
                          <a:solidFill>
                            <a:schemeClr val="tx1"/>
                          </a:solidFill>
                          <a:effectLst/>
                        </a:rPr>
                        <a:t>Ricerca, sviluppo tecnologico e spazio</a:t>
                      </a:r>
                    </a:p>
                    <a:p>
                      <a:pPr marL="342900" lvl="0" indent="-342900">
                        <a:buFont typeface="Courier New" panose="02070309020205020404" pitchFamily="49" charset="0"/>
                        <a:buChar char="o"/>
                      </a:pPr>
                      <a:r>
                        <a:rPr lang="it-IT" sz="1800" b="0" noProof="0">
                          <a:solidFill>
                            <a:schemeClr val="tx1"/>
                          </a:solidFill>
                          <a:effectLst/>
                        </a:rPr>
                        <a:t>Politica sociale</a:t>
                      </a:r>
                    </a:p>
                    <a:p>
                      <a:pPr marL="342900" lvl="0" indent="-342900">
                        <a:buFont typeface="Courier New" panose="02070309020205020404" pitchFamily="49" charset="0"/>
                        <a:buChar char="o"/>
                      </a:pPr>
                      <a:r>
                        <a:rPr lang="it-IT" sz="1800" b="0" noProof="0">
                          <a:solidFill>
                            <a:schemeClr val="tx1"/>
                          </a:solidFill>
                          <a:effectLst/>
                        </a:rPr>
                        <a:t>Reti transeuropee</a:t>
                      </a:r>
                    </a:p>
                    <a:p>
                      <a:pPr marL="342900" lvl="0" indent="-342900">
                        <a:buFont typeface="Courier New" panose="02070309020205020404" pitchFamily="49" charset="0"/>
                        <a:buChar char="o"/>
                      </a:pPr>
                      <a:r>
                        <a:rPr lang="it-IT" sz="1800" b="0" noProof="0">
                          <a:solidFill>
                            <a:schemeClr val="tx1"/>
                          </a:solidFill>
                          <a:effectLst/>
                        </a:rPr>
                        <a:t>Trasporti</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it-IT"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Il Comitato economico e sociale europeo</a:t>
            </a:r>
            <a:br>
              <a:rPr lang="it-IT"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it-IT"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è un organo consultivo che rappresenta</a:t>
            </a:r>
            <a:br>
              <a:rPr lang="it-IT"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it-IT"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la </a:t>
            </a:r>
            <a:r>
              <a:rPr lang="it-IT"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società civile organizzata</a:t>
            </a:r>
            <a:br>
              <a:rPr lang="it-IT" sz="4267" b="1">
                <a:solidFill>
                  <a:schemeClr val="bg1"/>
                </a:solidFill>
                <a:latin typeface="Calibri" panose="020F0502020204030204" pitchFamily="34" charset="0"/>
                <a:ea typeface="MS PGothic" charset="0"/>
              </a:rPr>
            </a:br>
            <a:endParaRPr lang="it-IT"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it-IT">
                <a:solidFill>
                  <a:schemeClr val="tx1"/>
                </a:solidFill>
                <a:latin typeface="Calibri" panose="020F0502020204030204" pitchFamily="34" charset="0"/>
                <a:ea typeface="+mn-ea"/>
              </a:rPr>
              <a:t>"Il Parlamento europeo, il Consiglio </a:t>
            </a:r>
          </a:p>
          <a:p>
            <a:pPr algn="ctr" eaLnBrk="1" hangingPunct="1">
              <a:lnSpc>
                <a:spcPct val="110000"/>
              </a:lnSpc>
              <a:spcBef>
                <a:spcPts val="1000"/>
              </a:spcBef>
              <a:buNone/>
            </a:pPr>
            <a:r>
              <a:rPr lang="it-IT">
                <a:solidFill>
                  <a:schemeClr val="tx1"/>
                </a:solidFill>
                <a:latin typeface="Calibri" panose="020F0502020204030204" pitchFamily="34" charset="0"/>
                <a:ea typeface="+mn-ea"/>
              </a:rPr>
              <a:t>e la Commissione sono </a:t>
            </a:r>
            <a:r>
              <a:rPr lang="it-IT" b="1">
                <a:solidFill>
                  <a:srgbClr val="174195"/>
                </a:solidFill>
                <a:latin typeface="Calibri" panose="020F0502020204030204" pitchFamily="34" charset="0"/>
                <a:ea typeface="+mn-ea"/>
              </a:rPr>
              <a:t>assistiti da </a:t>
            </a:r>
          </a:p>
          <a:p>
            <a:pPr algn="ctr" eaLnBrk="1" hangingPunct="1">
              <a:lnSpc>
                <a:spcPct val="110000"/>
              </a:lnSpc>
              <a:spcBef>
                <a:spcPts val="1000"/>
              </a:spcBef>
              <a:buNone/>
            </a:pPr>
            <a:r>
              <a:rPr lang="it-IT" b="1">
                <a:solidFill>
                  <a:srgbClr val="174195"/>
                </a:solidFill>
                <a:latin typeface="Calibri" panose="020F0502020204030204" pitchFamily="34" charset="0"/>
                <a:ea typeface="+mn-ea"/>
              </a:rPr>
              <a:t>un Comitato economico e sociale europeo </a:t>
            </a:r>
          </a:p>
          <a:p>
            <a:pPr algn="ctr" eaLnBrk="1" hangingPunct="1">
              <a:lnSpc>
                <a:spcPct val="110000"/>
              </a:lnSpc>
              <a:spcBef>
                <a:spcPts val="1000"/>
              </a:spcBef>
              <a:buNone/>
            </a:pPr>
            <a:r>
              <a:rPr lang="it-IT">
                <a:solidFill>
                  <a:schemeClr val="tx1"/>
                </a:solidFill>
                <a:latin typeface="Calibri" panose="020F0502020204030204" pitchFamily="34" charset="0"/>
                <a:ea typeface="+mn-ea"/>
              </a:rPr>
              <a:t>e da un Comitato delle regioni, </a:t>
            </a:r>
          </a:p>
          <a:p>
            <a:pPr algn="ctr" eaLnBrk="1" hangingPunct="1">
              <a:lnSpc>
                <a:spcPct val="110000"/>
              </a:lnSpc>
              <a:spcBef>
                <a:spcPts val="1000"/>
              </a:spcBef>
              <a:buNone/>
            </a:pPr>
            <a:r>
              <a:rPr lang="it-IT">
                <a:solidFill>
                  <a:schemeClr val="tx1"/>
                </a:solidFill>
                <a:latin typeface="Calibri" panose="020F0502020204030204" pitchFamily="34" charset="0"/>
                <a:ea typeface="+mn-ea"/>
              </a:rPr>
              <a:t>che esercitano </a:t>
            </a:r>
            <a:r>
              <a:rPr lang="it-IT" b="1">
                <a:solidFill>
                  <a:srgbClr val="174195"/>
                </a:solidFill>
                <a:latin typeface="Calibri" panose="020F0502020204030204" pitchFamily="34" charset="0"/>
                <a:ea typeface="+mn-ea"/>
              </a:rPr>
              <a:t>funzioni consultive</a:t>
            </a:r>
            <a:r>
              <a:rPr lang="it-IT">
                <a:solidFill>
                  <a:schemeClr val="tx1"/>
                </a:solidFill>
                <a:latin typeface="Calibri" panose="020F0502020204030204" pitchFamily="34" charset="0"/>
                <a:ea typeface="+mn-ea"/>
              </a:rPr>
              <a:t>".</a:t>
            </a:r>
            <a:r>
              <a:rPr lang="it-IT" b="1">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a:solidFill>
                <a:schemeClr val="tx1"/>
              </a:solidFill>
              <a:latin typeface="Calibri" panose="020F0502020204030204" pitchFamily="34" charset="0"/>
              <a:ea typeface="+mn-ea"/>
            </a:endParaRPr>
          </a:p>
          <a:p>
            <a:pPr algn="ctr" eaLnBrk="1" hangingPunct="1">
              <a:lnSpc>
                <a:spcPct val="110000"/>
              </a:lnSpc>
              <a:spcBef>
                <a:spcPts val="1000"/>
              </a:spcBef>
              <a:buNone/>
            </a:pPr>
            <a:r>
              <a:rPr lang="it-IT" b="1">
                <a:solidFill>
                  <a:schemeClr val="tx1"/>
                </a:solidFill>
                <a:latin typeface="Calibri" panose="020F0502020204030204" pitchFamily="34" charset="0"/>
                <a:ea typeface="+mn-ea"/>
              </a:rPr>
              <a:t>(Articolo 13 del Trattato sull'Unione europea)</a:t>
            </a:r>
          </a:p>
        </p:txBody>
      </p:sp>
      <p:pic>
        <p:nvPicPr>
          <p:cNvPr id="8" name="Picture 7">
            <a:extLst>
              <a:ext uri="{FF2B5EF4-FFF2-40B4-BE49-F238E27FC236}">
                <a16:creationId xmlns:a16="http://schemas.microsoft.com/office/drawing/2014/main" id="{27BD17E0-9653-4176-9DD5-1EAC93BFC9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476066" y="1872644"/>
            <a:ext cx="4712851" cy="4975929"/>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Diritti fondamentali e Stato di diritto</a:t>
            </a:r>
            <a:r>
              <a:rPr lang="it-IT" sz="1800" i="0" u="none" strike="noStrike" baseline="0">
                <a:latin typeface="Calibri" panose="020F0502020204030204" pitchFamily="34" charset="0"/>
              </a:rPr>
              <a:t> (FRRL)</a:t>
            </a:r>
          </a:p>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Semestre europeo</a:t>
            </a:r>
          </a:p>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Conferenza delle parti della Convenzione quadro delle Nazioni Unite sui cambiamenti climatici</a:t>
            </a:r>
          </a:p>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Servizi di interesse generale</a:t>
            </a:r>
          </a:p>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Energia</a:t>
            </a:r>
          </a:p>
          <a:p>
            <a:pPr>
              <a:buFont typeface="Courier New" panose="02070309020205020404" pitchFamily="49" charset="0"/>
              <a:buChar char="o"/>
            </a:pPr>
            <a:r>
              <a:rPr lang="it-IT" sz="1800">
                <a:latin typeface="Calibri" panose="020F0502020204030204" pitchFamily="34" charset="0"/>
              </a:rPr>
              <a:t>G</a:t>
            </a:r>
            <a:r>
              <a:rPr lang="it-IT" sz="1800" b="0" i="0" u="none" strike="noStrike" baseline="0">
                <a:latin typeface="Calibri" panose="020F0502020204030204" pitchFamily="34" charset="0"/>
              </a:rPr>
              <a:t>ruppo </a:t>
            </a:r>
            <a:r>
              <a:rPr lang="it-IT" sz="1800" b="1" i="0" u="none" strike="noStrike" baseline="0">
                <a:latin typeface="Calibri" panose="020F0502020204030204" pitchFamily="34" charset="0"/>
              </a:rPr>
              <a:t>Trasporti</a:t>
            </a:r>
          </a:p>
          <a:p>
            <a:pPr>
              <a:buFont typeface="Courier New" panose="02070309020205020404" pitchFamily="49" charset="0"/>
              <a:buChar char="o"/>
            </a:pPr>
            <a:r>
              <a:rPr lang="it-IT" sz="1800">
                <a:latin typeface="Calibri" panose="020F0502020204030204" pitchFamily="34" charset="0"/>
              </a:rPr>
              <a:t>Gruppo </a:t>
            </a:r>
            <a:r>
              <a:rPr lang="it-IT" sz="1800" b="1">
                <a:latin typeface="Calibri" panose="020F0502020204030204" pitchFamily="34" charset="0"/>
              </a:rPr>
              <a:t>Immigrazione e integrazione</a:t>
            </a:r>
          </a:p>
          <a:p>
            <a:pPr>
              <a:buFont typeface="Courier New" panose="02070309020205020404" pitchFamily="49" charset="0"/>
              <a:buChar char="o"/>
            </a:pPr>
            <a:r>
              <a:rPr lang="it-IT" sz="1800" i="0" u="none" strike="noStrike" baseline="0">
                <a:latin typeface="Calibri" panose="020F0502020204030204" pitchFamily="34" charset="0"/>
              </a:rPr>
              <a:t>Gruppo </a:t>
            </a:r>
            <a:r>
              <a:rPr lang="it-IT" sz="1800" b="1" i="0" u="none" strike="noStrike" baseline="0">
                <a:latin typeface="Calibri" panose="020F0502020204030204" pitchFamily="34" charset="0"/>
              </a:rPr>
              <a:t>Inclusione dei Rom</a:t>
            </a:r>
          </a:p>
          <a:p>
            <a:pPr>
              <a:buFont typeface="Courier New" panose="02070309020205020404" pitchFamily="49" charset="0"/>
              <a:buChar char="o"/>
            </a:pPr>
            <a:r>
              <a:rPr lang="it-IT" sz="1800">
                <a:latin typeface="Calibri" panose="020F0502020204030204" pitchFamily="34" charset="0"/>
              </a:rPr>
              <a:t>Gruppo </a:t>
            </a:r>
            <a:r>
              <a:rPr lang="it-IT" sz="1800" b="1">
                <a:latin typeface="Calibri" panose="020F0502020204030204" pitchFamily="34" charset="0"/>
              </a:rPr>
              <a:t>Diritti delle persone con disabilità</a:t>
            </a:r>
          </a:p>
          <a:p>
            <a:pPr>
              <a:buFont typeface="Courier New" panose="02070309020205020404" pitchFamily="49" charset="0"/>
              <a:buChar char="o"/>
            </a:pPr>
            <a:r>
              <a:rPr lang="it-IT" sz="1800">
                <a:latin typeface="Calibri" panose="020F0502020204030204" pitchFamily="34" charset="0"/>
              </a:rPr>
              <a:t>Gruppo </a:t>
            </a:r>
            <a:r>
              <a:rPr lang="it-IT" sz="1800" b="1">
                <a:latin typeface="Calibri" panose="020F0502020204030204" pitchFamily="34" charset="0"/>
              </a:rPr>
              <a:t>Sistemi alimentari sostenibili</a:t>
            </a:r>
            <a:r>
              <a:rPr lang="it-IT" sz="1800" b="1" i="0" u="none" strike="noStrike" baseline="0">
                <a:latin typeface="Calibri" panose="020F0502020204030204" pitchFamily="34" charset="0"/>
              </a:rPr>
              <a:t>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400"/>
              <a:t>Gruppi permanenti</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85000" lnSpcReduction="20000"/>
          </a:bodyPr>
          <a:lstStyle/>
          <a:p>
            <a:pPr marL="0" lvl="0" indent="0" algn="ctr">
              <a:lnSpc>
                <a:spcPct val="110000"/>
              </a:lnSpc>
              <a:buNone/>
            </a:pPr>
            <a:r>
              <a:rPr lang="it-IT" sz="2600">
                <a:latin typeface="Calibri" panose="020F0502020204030204" pitchFamily="34" charset="0"/>
              </a:rPr>
              <a:t>I membri del CESE sono </a:t>
            </a:r>
            <a:r>
              <a:rPr lang="it-IT" sz="2600" b="1">
                <a:solidFill>
                  <a:srgbClr val="0060A0"/>
                </a:solidFill>
                <a:latin typeface="Calibri" panose="020F0502020204030204" pitchFamily="34" charset="0"/>
              </a:rPr>
              <a:t>nominati dal Consiglio per un mandato (rinnovabile) di 5 anni</a:t>
            </a:r>
            <a:r>
              <a:rPr lang="it-IT" sz="2600">
                <a:latin typeface="Calibri" panose="020F0502020204030204" pitchFamily="34" charset="0"/>
              </a:rPr>
              <a:t>, su proposta dello Stato membro di provenienza.</a:t>
            </a:r>
          </a:p>
          <a:p>
            <a:pPr marL="0" indent="0" algn="ctr">
              <a:lnSpc>
                <a:spcPct val="110000"/>
              </a:lnSpc>
              <a:buNone/>
            </a:pPr>
            <a:r>
              <a:rPr lang="it-IT" sz="2600">
                <a:latin typeface="Calibri" panose="020F0502020204030204" pitchFamily="34" charset="0"/>
              </a:rPr>
              <a:t>Sono indipendenti </a:t>
            </a:r>
            <a:r>
              <a:rPr lang="it-IT" sz="2600" b="1">
                <a:solidFill>
                  <a:srgbClr val="0060A0"/>
                </a:solidFill>
                <a:latin typeface="Calibri" panose="020F0502020204030204" pitchFamily="34" charset="0"/>
              </a:rPr>
              <a:t>(ossia non politicamente affiliati)</a:t>
            </a:r>
            <a:r>
              <a:rPr lang="it-IT" sz="2600">
                <a:latin typeface="Calibri" panose="020F0502020204030204" pitchFamily="34" charset="0"/>
              </a:rPr>
              <a:t> ed esercitano le loro funzioni nell'interesse di tutti i cittadini dell'UE.</a:t>
            </a:r>
          </a:p>
          <a:p>
            <a:pPr marL="0" indent="0" algn="ctr">
              <a:lnSpc>
                <a:spcPct val="110000"/>
              </a:lnSpc>
              <a:buNone/>
            </a:pPr>
            <a:r>
              <a:rPr lang="it-IT" sz="2600" b="1">
                <a:solidFill>
                  <a:srgbClr val="0060A0"/>
                </a:solidFill>
                <a:latin typeface="Calibri" panose="020F0502020204030204" pitchFamily="34" charset="0"/>
              </a:rPr>
              <a:t>Non risiedono stabilmente a Bruxelles</a:t>
            </a:r>
            <a:r>
              <a:rPr lang="it-IT" sz="2600">
                <a:latin typeface="Calibri" panose="020F0502020204030204" pitchFamily="34" charset="0"/>
              </a:rPr>
              <a:t>: la maggior parte di essi continua a svolgere la sua attività per l'organizzazione di appartenenza nel proprio paese. Le loro spese di viaggio e di soggiorno sono a carico del CESE.</a:t>
            </a:r>
          </a:p>
          <a:p>
            <a:pPr lvl="0"/>
            <a:endParaRPr lang="en-GB" sz="220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it-IT" sz="4000" b="1">
                <a:solidFill>
                  <a:schemeClr val="bg1"/>
                </a:solidFill>
                <a:latin typeface="Calibri" panose="020F0502020204030204" pitchFamily="34" charset="0"/>
              </a:rPr>
              <a:t>UN'ASSEMBLEA DI 329 MEMBRI PROVENIENTI DA </a:t>
            </a:r>
            <a:br>
              <a:rPr lang="it-IT" sz="4000" b="1">
                <a:solidFill>
                  <a:schemeClr val="bg1"/>
                </a:solidFill>
                <a:latin typeface="Calibri" panose="020F0502020204030204" pitchFamily="34" charset="0"/>
              </a:rPr>
            </a:br>
            <a:r>
              <a:rPr lang="it-IT" sz="4000" b="1">
                <a:solidFill>
                  <a:schemeClr val="bg1"/>
                </a:solidFill>
                <a:latin typeface="Calibri" panose="020F0502020204030204" pitchFamily="34" charset="0"/>
              </a:rPr>
              <a:t>TUTTI GLI STATI MEMBRI DELL'UNIONE EUROPEA</a:t>
            </a:r>
          </a:p>
          <a:p>
            <a:pPr algn="ctr"/>
            <a:endParaRPr lang="en-GB" sz="440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fontScale="92500"/>
          </a:bodyPr>
          <a:lstStyle/>
          <a:p>
            <a:pPr marL="0" lvl="1" indent="0" algn="ctr">
              <a:buNone/>
            </a:pPr>
            <a:r>
              <a:rPr lang="it-IT">
                <a:latin typeface="Calibri" charset="0"/>
                <a:ea typeface="MS PGothic" charset="-128"/>
              </a:rPr>
              <a:t>È l'insieme dei gruppi e delle organizzazioni in cui </a:t>
            </a:r>
            <a:r>
              <a:rPr lang="it-IT" b="1">
                <a:solidFill>
                  <a:srgbClr val="0060A0"/>
                </a:solidFill>
                <a:latin typeface="Calibri" charset="0"/>
                <a:ea typeface="MS PGothic" charset="-128"/>
              </a:rPr>
              <a:t>le persone lavorano in uno spirito collaborativo:</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it-IT" sz="2533" b="1">
                <a:solidFill>
                  <a:schemeClr val="bg1"/>
                </a:solidFill>
                <a:latin typeface="Calibri" panose="020F0502020204030204" pitchFamily="34" charset="0"/>
                <a:ea typeface="+mj-ea"/>
              </a:rPr>
              <a:t>Datori di lavoro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it-IT" sz="2533" b="1">
                <a:solidFill>
                  <a:schemeClr val="bg1"/>
                </a:solidFill>
                <a:latin typeface="Calibri" panose="020F0502020204030204" pitchFamily="34" charset="0"/>
                <a:ea typeface="+mj-ea"/>
              </a:rPr>
              <a:t>Lavoratori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it-IT" sz="2667" b="1">
                <a:solidFill>
                  <a:schemeClr val="bg1"/>
                </a:solidFill>
                <a:latin typeface="Calibri" panose="020F0502020204030204" pitchFamily="34" charset="0"/>
                <a:ea typeface="+mj-ea"/>
              </a:rPr>
              <a:t>Organizzazioni della società civile (110)</a:t>
            </a:r>
          </a:p>
          <a:p>
            <a:pPr algn="ctr" eaLnBrk="1" hangingPunct="1">
              <a:defRPr/>
            </a:pPr>
            <a:endParaRPr lang="en-GB" sz="2667" b="1">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it-IT" sz="2400" b="1">
                <a:solidFill>
                  <a:srgbClr val="1F5FA0"/>
                </a:solidFill>
                <a:latin typeface="Calibri" charset="0"/>
                <a:ea typeface="MS PGothic" charset="-128"/>
              </a:rPr>
              <a:t>Impegnati nella difesa degli interessi e dei valori del proprio gruppo (o della propria comunità), fungono spesso da intermediari fra i responsabili decisionali e i cittadini.</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528945"/>
          </a:xfrm>
          <a:prstGeom prst="rect">
            <a:avLst/>
          </a:prstGeom>
          <a:noFill/>
        </p:spPr>
        <p:txBody>
          <a:bodyPr wrap="square" rtlCol="0">
            <a:spAutoFit/>
          </a:bodyPr>
          <a:lstStyle/>
          <a:p>
            <a:pPr algn="ctr"/>
            <a:r>
              <a:rPr lang="it-IT" sz="1867">
                <a:solidFill>
                  <a:schemeClr val="bg1"/>
                </a:solidFill>
              </a:rPr>
              <a:t>Federazioni di datori </a:t>
            </a:r>
          </a:p>
          <a:p>
            <a:pPr algn="ctr"/>
            <a:r>
              <a:rPr lang="it-IT" sz="1867">
                <a:solidFill>
                  <a:schemeClr val="bg1"/>
                </a:solidFill>
              </a:rPr>
              <a:t>di lavoro,</a:t>
            </a:r>
          </a:p>
          <a:p>
            <a:pPr algn="ctr"/>
            <a:r>
              <a:rPr lang="it-IT" sz="1867">
                <a:solidFill>
                  <a:schemeClr val="bg1"/>
                </a:solidFill>
              </a:rPr>
              <a:t>camere di commercio,</a:t>
            </a:r>
          </a:p>
          <a:p>
            <a:pPr algn="ctr"/>
            <a:r>
              <a:rPr lang="it-IT" sz="1867">
                <a:solidFill>
                  <a:schemeClr val="bg1"/>
                </a:solidFill>
              </a:rPr>
              <a:t>organizzazioni di PMI </a:t>
            </a:r>
          </a:p>
          <a:p>
            <a:pPr algn="ctr"/>
            <a:endParaRPr lang="en-GB" sz="1867">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it-IT" sz="1867">
                <a:solidFill>
                  <a:schemeClr val="bg1"/>
                </a:solidFill>
              </a:rPr>
              <a:t>Sindacati</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it-IT" sz="1867">
                <a:solidFill>
                  <a:schemeClr val="bg1"/>
                </a:solidFill>
              </a:rPr>
              <a:t>Consumatori, giovani, libere professioni, persone con disabilità, accademici, cooperative, ONG ecc. </a:t>
            </a:r>
          </a:p>
          <a:p>
            <a:pPr algn="ctr"/>
            <a:endParaRPr lang="en-GB" sz="1867">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it-IT" sz="4000" b="1">
                <a:solidFill>
                  <a:schemeClr val="bg1"/>
                </a:solidFill>
                <a:latin typeface="Calibri" panose="020F0502020204030204" pitchFamily="34" charset="0"/>
                <a:ea typeface="+mj-ea"/>
              </a:rPr>
              <a:t>COSA SIGNIFICA SOCIETÀ CIVILE ORGANIZZATA?</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it-IT" sz="1400">
                <a:solidFill>
                  <a:srgbClr val="174195"/>
                </a:solidFill>
              </a:rPr>
              <a:t>*Due membri non sono affiliati a nessuno dei tre gruppi</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63982"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it-IT" sz="4000" b="1">
                <a:solidFill>
                  <a:schemeClr val="bg1"/>
                </a:solidFill>
                <a:latin typeface="+mn-lt"/>
                <a:ea typeface="+mn-ea"/>
                <a:cs typeface="+mn-cs"/>
              </a:rPr>
              <a:t>CHE COSA FA IL CESE?</a:t>
            </a:r>
          </a:p>
        </p:txBody>
      </p:sp>
      <p:sp>
        <p:nvSpPr>
          <p:cNvPr id="5" name="Rectangle 4"/>
          <p:cNvSpPr/>
          <p:nvPr/>
        </p:nvSpPr>
        <p:spPr>
          <a:xfrm>
            <a:off x="81281" y="1144284"/>
            <a:ext cx="7148600" cy="5786199"/>
          </a:xfrm>
          <a:prstGeom prst="rect">
            <a:avLst/>
          </a:prstGeom>
        </p:spPr>
        <p:txBody>
          <a:bodyPr wrap="square">
            <a:spAutoFit/>
          </a:bodyPr>
          <a:lstStyle/>
          <a:p>
            <a:pPr algn="just"/>
            <a:r>
              <a:rPr lang="it-IT"/>
              <a:t>Il </a:t>
            </a:r>
            <a:r>
              <a:rPr lang="it-IT" b="1">
                <a:solidFill>
                  <a:srgbClr val="1F5FA0"/>
                </a:solidFill>
              </a:rPr>
              <a:t>Parlamento europeo</a:t>
            </a:r>
            <a:r>
              <a:rPr lang="it-IT"/>
              <a:t>, il </a:t>
            </a:r>
            <a:r>
              <a:rPr lang="it-IT" b="1">
                <a:solidFill>
                  <a:srgbClr val="1F5FA0"/>
                </a:solidFill>
              </a:rPr>
              <a:t>Consiglio</a:t>
            </a:r>
            <a:r>
              <a:rPr lang="it-IT"/>
              <a:t> e la </a:t>
            </a:r>
            <a:r>
              <a:rPr lang="it-IT" b="1">
                <a:solidFill>
                  <a:srgbClr val="1F5FA0"/>
                </a:solidFill>
              </a:rPr>
              <a:t>Commissione europea</a:t>
            </a:r>
            <a:r>
              <a:rPr lang="it-IT"/>
              <a:t> hanno </a:t>
            </a:r>
            <a:r>
              <a:rPr lang="it-IT" b="1">
                <a:solidFill>
                  <a:srgbClr val="0060A0"/>
                </a:solidFill>
              </a:rPr>
              <a:t>l'obbligo giuridico di consultare il CESE</a:t>
            </a:r>
            <a:r>
              <a:rPr lang="it-IT"/>
              <a:t> prima di adottare nuovi atti legislativi in un'ampia gamma di materie. </a:t>
            </a:r>
          </a:p>
          <a:p>
            <a:pPr algn="just"/>
            <a:endParaRPr lang="en-GB" altLang="fr-FR">
              <a:solidFill>
                <a:srgbClr val="0060A0"/>
              </a:solidFill>
            </a:endParaRPr>
          </a:p>
          <a:p>
            <a:pPr algn="just"/>
            <a:r>
              <a:rPr lang="it-IT"/>
              <a:t>I </a:t>
            </a:r>
            <a:r>
              <a:rPr lang="it-IT" b="1">
                <a:solidFill>
                  <a:srgbClr val="1F5FA0"/>
                </a:solidFill>
              </a:rPr>
              <a:t>membri del CESE</a:t>
            </a:r>
            <a:r>
              <a:rPr lang="it-IT"/>
              <a:t>, in rappresentanza dei</a:t>
            </a:r>
            <a:r>
              <a:rPr lang="it-IT">
                <a:solidFill>
                  <a:srgbClr val="0060A0"/>
                </a:solidFill>
              </a:rPr>
              <a:t> </a:t>
            </a:r>
            <a:r>
              <a:rPr lang="it-IT" b="1">
                <a:solidFill>
                  <a:srgbClr val="0060A0"/>
                </a:solidFill>
              </a:rPr>
              <a:t>tre gruppi, discutono, effettuano consultazioni e raggiungono un consenso riguardo a un</a:t>
            </a:r>
            <a:r>
              <a:rPr lang="it-IT"/>
              <a:t> </a:t>
            </a:r>
            <a:r>
              <a:rPr lang="it-IT" b="1">
                <a:solidFill>
                  <a:srgbClr val="0060A0"/>
                </a:solidFill>
              </a:rPr>
              <a:t> unico documento, denominato</a:t>
            </a:r>
            <a:r>
              <a:rPr lang="it-IT">
                <a:solidFill>
                  <a:srgbClr val="0060A0"/>
                </a:solidFill>
              </a:rPr>
              <a:t> </a:t>
            </a:r>
            <a:r>
              <a:rPr lang="it-IT" b="1">
                <a:solidFill>
                  <a:srgbClr val="0060A0"/>
                </a:solidFill>
              </a:rPr>
              <a:t>"parere"</a:t>
            </a:r>
            <a:r>
              <a:rPr lang="it-IT"/>
              <a:t>,</a:t>
            </a:r>
            <a:r>
              <a:rPr lang="it-IT">
                <a:solidFill>
                  <a:srgbClr val="0060A0"/>
                </a:solidFill>
              </a:rPr>
              <a:t> </a:t>
            </a:r>
            <a:r>
              <a:rPr lang="it-IT"/>
              <a:t>che esprime la posizione del CESE in merito alla proposta legislativa.</a:t>
            </a:r>
          </a:p>
          <a:p>
            <a:pPr algn="just"/>
            <a:endParaRPr lang="en-GB" altLang="fr-FR" sz="1100"/>
          </a:p>
          <a:p>
            <a:pPr algn="just"/>
            <a:r>
              <a:rPr lang="it-IT"/>
              <a:t>Una volta</a:t>
            </a:r>
            <a:r>
              <a:rPr lang="it-IT" b="1"/>
              <a:t> </a:t>
            </a:r>
            <a:r>
              <a:rPr lang="it-IT" b="1">
                <a:solidFill>
                  <a:srgbClr val="1F5FA0"/>
                </a:solidFill>
              </a:rPr>
              <a:t>adottato,</a:t>
            </a:r>
            <a:r>
              <a:rPr lang="it-IT">
                <a:solidFill>
                  <a:srgbClr val="1F5FA0"/>
                </a:solidFill>
              </a:rPr>
              <a:t> </a:t>
            </a:r>
            <a:r>
              <a:rPr lang="it-IT" b="1">
                <a:solidFill>
                  <a:srgbClr val="1F5FA0"/>
                </a:solidFill>
              </a:rPr>
              <a:t>il parere viene trasmesso alle istituzioni dell'UE</a:t>
            </a:r>
            <a:r>
              <a:rPr lang="it-IT"/>
              <a:t> per contribuire al processo decisionale e al dibattito ed essere pubblicato (in 24 lingue) nella Gazzetta ufficiale dell'UE.</a:t>
            </a:r>
          </a:p>
          <a:p>
            <a:pPr algn="just"/>
            <a:endParaRPr lang="en-GB" altLang="fr-FR"/>
          </a:p>
          <a:p>
            <a:pPr algn="just"/>
            <a:r>
              <a:rPr lang="it-IT"/>
              <a:t>Il relatore </a:t>
            </a:r>
            <a:r>
              <a:rPr lang="it-IT" b="1">
                <a:solidFill>
                  <a:srgbClr val="1F5FA0"/>
                </a:solidFill>
              </a:rPr>
              <a:t>presenta le principali conclusioni formulate nel parere</a:t>
            </a:r>
            <a:r>
              <a:rPr lang="it-IT"/>
              <a:t> e </a:t>
            </a:r>
            <a:r>
              <a:rPr lang="it-IT" b="1">
                <a:solidFill>
                  <a:srgbClr val="1F5FA0"/>
                </a:solidFill>
              </a:rPr>
              <a:t>lo promuove</a:t>
            </a:r>
            <a:r>
              <a:rPr lang="it-IT"/>
              <a:t> presso le istituzioni dell'UE, nonché a livello degli Stati membri e a livello locale.</a:t>
            </a:r>
          </a:p>
          <a:p>
            <a:pPr algn="just"/>
            <a:endParaRPr lang="en-GB" altLang="fr-FR"/>
          </a:p>
          <a:p>
            <a:pPr algn="just"/>
            <a:r>
              <a:rPr lang="it-IT"/>
              <a:t>Complessivamente, il CESE adotta ogni anno circa </a:t>
            </a:r>
            <a:r>
              <a:rPr lang="it-IT" b="1">
                <a:solidFill>
                  <a:srgbClr val="1F5FA0"/>
                </a:solidFill>
              </a:rPr>
              <a:t>200 pareri</a:t>
            </a:r>
            <a:r>
              <a:rPr lang="it-IT"/>
              <a:t>.</a:t>
            </a:r>
          </a:p>
          <a:p>
            <a:pPr algn="just"/>
            <a:endParaRPr lang="en-GB" altLang="fr-FR">
              <a:solidFill>
                <a:srgbClr val="FF0000"/>
              </a:solidFill>
            </a:endParaRPr>
          </a:p>
          <a:p>
            <a:pPr marL="285750" indent="-285750" algn="just">
              <a:buFont typeface="Arial" panose="020B0604020202020204" pitchFamily="34" charset="0"/>
              <a:buChar char="•"/>
            </a:pPr>
            <a:endParaRPr lang="en-GB" altLang="fr-FR" sz="1400">
              <a:solidFill>
                <a:srgbClr val="FF0000"/>
              </a:solidFill>
            </a:endParaRPr>
          </a:p>
          <a:p>
            <a:pPr marL="285750" indent="-285750" algn="just">
              <a:buFont typeface="Arial" panose="020B0604020202020204" pitchFamily="34" charset="0"/>
              <a:buChar char="•"/>
            </a:pPr>
            <a:endParaRPr lang="en-GB" sz="1400"/>
          </a:p>
        </p:txBody>
      </p:sp>
      <p:sp>
        <p:nvSpPr>
          <p:cNvPr id="6" name="TextBox 5">
            <a:extLst>
              <a:ext uri="{FF2B5EF4-FFF2-40B4-BE49-F238E27FC236}">
                <a16:creationId xmlns:a16="http://schemas.microsoft.com/office/drawing/2014/main" id="{D54632D7-92F4-4501-A9F6-C753A58D7CB1}"/>
              </a:ext>
            </a:extLst>
          </p:cNvPr>
          <p:cNvSpPr txBox="1"/>
          <p:nvPr/>
        </p:nvSpPr>
        <p:spPr>
          <a:xfrm>
            <a:off x="2976880" y="6170363"/>
            <a:ext cx="2164080" cy="584775"/>
          </a:xfrm>
          <a:prstGeom prst="rect">
            <a:avLst/>
          </a:prstGeom>
          <a:noFill/>
        </p:spPr>
        <p:txBody>
          <a:bodyPr wrap="square">
            <a:spAutoFit/>
          </a:bodyPr>
          <a:lstStyle/>
          <a:p>
            <a:r>
              <a:rPr lang="it-IT" sz="1600" b="1"/>
              <a:t>Per saperne di più, scansiona il codice QR!</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75062" y="6248399"/>
            <a:ext cx="556721" cy="450801"/>
          </a:xfrm>
          <a:prstGeom prst="rect">
            <a:avLst/>
          </a:prstGeom>
        </p:spPr>
      </p:pic>
      <p:pic>
        <p:nvPicPr>
          <p:cNvPr id="9" name="Content Placeholder 3">
            <a:extLst>
              <a:ext uri="{FF2B5EF4-FFF2-40B4-BE49-F238E27FC236}">
                <a16:creationId xmlns:a16="http://schemas.microsoft.com/office/drawing/2014/main" id="{012ED4BC-407A-403D-9574-59A09700F12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363983" y="385481"/>
            <a:ext cx="4828017" cy="64725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DB312191-424B-4C48-AAB9-4D9A61A4C949}"/>
              </a:ext>
            </a:extLst>
          </p:cNvPr>
          <p:cNvSpPr txBox="1"/>
          <p:nvPr/>
        </p:nvSpPr>
        <p:spPr>
          <a:xfrm>
            <a:off x="7363982" y="0"/>
            <a:ext cx="4828017" cy="369332"/>
          </a:xfrm>
          <a:prstGeom prst="rect">
            <a:avLst/>
          </a:prstGeom>
          <a:solidFill>
            <a:srgbClr val="D6DBD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GB"/>
          </a:p>
        </p:txBody>
      </p:sp>
      <p:sp>
        <p:nvSpPr>
          <p:cNvPr id="12" name="TextBox 11">
            <a:extLst>
              <a:ext uri="{FF2B5EF4-FFF2-40B4-BE49-F238E27FC236}">
                <a16:creationId xmlns:a16="http://schemas.microsoft.com/office/drawing/2014/main" id="{7B3A367C-B27D-4341-ABF2-9375CE2493BE}"/>
              </a:ext>
            </a:extLst>
          </p:cNvPr>
          <p:cNvSpPr txBox="1"/>
          <p:nvPr/>
        </p:nvSpPr>
        <p:spPr>
          <a:xfrm>
            <a:off x="7458362" y="28984"/>
            <a:ext cx="2676338" cy="369332"/>
          </a:xfrm>
          <a:prstGeom prst="rect">
            <a:avLst/>
          </a:prstGeom>
          <a:noFill/>
        </p:spPr>
        <p:txBody>
          <a:bodyPr wrap="square" rtlCol="0">
            <a:spAutoFit/>
          </a:bodyPr>
          <a:lstStyle/>
          <a:p>
            <a:r>
              <a:rPr lang="it-IT" b="1">
                <a:solidFill>
                  <a:srgbClr val="07A1CD"/>
                </a:solidFill>
              </a:rPr>
              <a:t>Il nostro lavoro: i pareri</a:t>
            </a:r>
            <a:endParaRPr lang="en-GB" b="1">
              <a:solidFill>
                <a:srgbClr val="07A1CD"/>
              </a:solidFill>
            </a:endParaRPr>
          </a:p>
        </p:txBody>
      </p:sp>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a:solidFill>
                <a:srgbClr val="0060A0"/>
              </a:solidFill>
              <a:latin typeface="Calibri" pitchFamily="34" charset="0"/>
            </a:endParaRPr>
          </a:p>
          <a:p>
            <a:pPr algn="ctr">
              <a:lnSpc>
                <a:spcPts val="2060"/>
              </a:lnSpc>
              <a:spcBef>
                <a:spcPts val="1200"/>
              </a:spcBef>
              <a:defRPr/>
            </a:pPr>
            <a:endParaRPr lang="en-GB" altLang="fr-FR" sz="2400" b="1">
              <a:solidFill>
                <a:srgbClr val="1F5FA0"/>
              </a:solidFill>
              <a:latin typeface="Calibri" pitchFamily="34" charset="0"/>
            </a:endParaRPr>
          </a:p>
          <a:p>
            <a:pPr algn="ctr">
              <a:lnSpc>
                <a:spcPts val="2060"/>
              </a:lnSpc>
              <a:spcBef>
                <a:spcPts val="1200"/>
              </a:spcBef>
              <a:defRPr/>
            </a:pPr>
            <a:endParaRPr lang="en-GB" sz="2400" spc="5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2769989"/>
          </a:xfrm>
          <a:prstGeom prst="rect">
            <a:avLst/>
          </a:prstGeom>
          <a:noFill/>
        </p:spPr>
        <p:txBody>
          <a:bodyPr wrap="square">
            <a:spAutoFit/>
          </a:bodyPr>
          <a:lstStyle/>
          <a:p>
            <a:pPr algn="ctr">
              <a:spcBef>
                <a:spcPts val="1200"/>
              </a:spcBef>
              <a:defRPr/>
            </a:pPr>
            <a:r>
              <a:rPr lang="it-IT" sz="2200"/>
              <a:t>Il CESE è l'unico </a:t>
            </a:r>
            <a:r>
              <a:rPr lang="it-IT" sz="2200" b="1"/>
              <a:t>luogo d'incontro e l'unica sede di dialogo istituzionale a livello europeo</a:t>
            </a:r>
            <a:r>
              <a:rPr lang="it-IT" sz="2200"/>
              <a:t> che consenta di pervenire a un </a:t>
            </a:r>
            <a:r>
              <a:rPr lang="it-IT" sz="2200" b="1">
                <a:solidFill>
                  <a:srgbClr val="0060A0"/>
                </a:solidFill>
              </a:rPr>
              <a:t>consenso</a:t>
            </a:r>
            <a:r>
              <a:rPr lang="it-IT" sz="2200"/>
              <a:t> tra interessi diversi. </a:t>
            </a:r>
            <a:r>
              <a:rPr lang="it-IT" sz="2200">
                <a:latin typeface="Calibri" pitchFamily="34" charset="0"/>
              </a:rPr>
              <a:t>È l'unico canale di cui dispongono i </a:t>
            </a:r>
            <a:r>
              <a:rPr lang="it-IT" sz="2200" b="1">
                <a:solidFill>
                  <a:srgbClr val="0060A0"/>
                </a:solidFill>
                <a:latin typeface="Calibri" pitchFamily="34" charset="0"/>
              </a:rPr>
              <a:t>gruppi di interesse in Europa</a:t>
            </a:r>
            <a:r>
              <a:rPr lang="it-IT" sz="2200">
                <a:latin typeface="Calibri" pitchFamily="34" charset="0"/>
              </a:rPr>
              <a:t> per </a:t>
            </a:r>
            <a:r>
              <a:rPr lang="it-IT" sz="2200" b="1">
                <a:solidFill>
                  <a:srgbClr val="0060A0"/>
                </a:solidFill>
                <a:latin typeface="Calibri" pitchFamily="34" charset="0"/>
              </a:rPr>
              <a:t>esprimersi in modo formale e in una cornice istituzionale sulle proposte legislative dell'UE</a:t>
            </a:r>
            <a:r>
              <a:rPr lang="it-IT" sz="2200">
                <a:latin typeface="Calibri" pitchFamily="34" charset="0"/>
              </a:rPr>
              <a:t>.</a:t>
            </a:r>
          </a:p>
          <a:p>
            <a:pPr algn="ctr">
              <a:spcBef>
                <a:spcPts val="1200"/>
              </a:spcBef>
              <a:defRPr/>
            </a:pPr>
            <a:r>
              <a:rPr lang="it-IT" sz="2200">
                <a:latin typeface="Calibri" pitchFamily="34" charset="0"/>
              </a:rPr>
              <a:t>La partecipazione della società civile organizzata è una componente fondamentale </a:t>
            </a:r>
          </a:p>
          <a:p>
            <a:pPr algn="ctr">
              <a:defRPr/>
            </a:pPr>
            <a:r>
              <a:rPr lang="it-IT" sz="2200">
                <a:latin typeface="Calibri" pitchFamily="34" charset="0"/>
              </a:rPr>
              <a:t>della democrazia europea: la </a:t>
            </a:r>
            <a:r>
              <a:rPr lang="it-IT" sz="2200" b="1">
                <a:solidFill>
                  <a:srgbClr val="0060A0"/>
                </a:solidFill>
                <a:latin typeface="Calibri" pitchFamily="34" charset="0"/>
              </a:rPr>
              <a:t>democrazia partecipativa</a:t>
            </a:r>
            <a:r>
              <a:rPr lang="it-IT" sz="2200">
                <a:latin typeface="Calibri" pitchFamily="34" charset="0"/>
              </a:rPr>
              <a:t>.</a:t>
            </a:r>
          </a:p>
          <a:p>
            <a:pPr algn="ctr">
              <a:spcBef>
                <a:spcPts val="1200"/>
              </a:spcBef>
              <a:defRPr/>
            </a:pPr>
            <a:r>
              <a:rPr lang="it-IT" sz="2200">
                <a:latin typeface="Calibri" pitchFamily="34" charset="0"/>
              </a:rPr>
              <a:t>Il CESE si occupa di molti </a:t>
            </a:r>
            <a:r>
              <a:rPr lang="it-IT" sz="2200" b="1">
                <a:latin typeface="Calibri" pitchFamily="34" charset="0"/>
                <a:hlinkClick r:id="rId2" action="ppaction://hlinksldjump"/>
              </a:rPr>
              <a:t>temi che toccano la vita quotidiana delle persone</a:t>
            </a:r>
            <a:r>
              <a:rPr lang="it-IT" sz="2200">
                <a:latin typeface="Calibri" pitchFamily="34" charset="0"/>
              </a:rPr>
              <a:t> (occupazione, salute, </a:t>
            </a:r>
          </a:p>
          <a:p>
            <a:pPr algn="ctr">
              <a:defRPr/>
            </a:pPr>
            <a:r>
              <a:rPr lang="it-IT" sz="2200">
                <a:latin typeface="Calibri" pitchFamily="34" charset="0"/>
              </a:rPr>
              <a:t>diritti dei consumatori, agricoltura, lotta alla criminalità organizzata...).</a:t>
            </a:r>
            <a:r>
              <a:rPr lang="it-IT" sz="220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it-IT" sz="4000" b="1">
                <a:solidFill>
                  <a:schemeClr val="bg1"/>
                </a:solidFill>
                <a:latin typeface="Calibri" panose="020F0502020204030204" pitchFamily="34" charset="0"/>
              </a:rPr>
              <a:t>PERCHÉ IL CESE È IMPORTANTE PER L'UE?</a:t>
            </a:r>
          </a:p>
          <a:p>
            <a:pPr algn="ctr"/>
            <a:endParaRPr lang="en-GB" sz="440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it-IT" sz="4000" b="1">
                <a:solidFill>
                  <a:schemeClr val="bg1"/>
                </a:solidFill>
                <a:latin typeface="Calibri" charset="0"/>
              </a:rPr>
              <a:t>GLI ORGANI DI LAVORO: 6 SEZIONI E 1 COMMISSIONE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Relazioni esterne</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Agricoltura, sviluppo rurale e ambiente</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1815882"/>
          </a:xfrm>
          <a:prstGeom prst="rect">
            <a:avLst/>
          </a:prstGeom>
          <a:noFill/>
        </p:spPr>
        <p:txBody>
          <a:bodyPr wrap="square" rtlCol="0">
            <a:spAutoFit/>
          </a:bodyPr>
          <a:lstStyle/>
          <a:p>
            <a:pPr marL="285750" indent="-285750">
              <a:buFont typeface="Courier New" panose="02070309020205020404" pitchFamily="49" charset="0"/>
              <a:buChar char="o"/>
            </a:pPr>
            <a:r>
              <a:rPr lang="it-IT" sz="1600"/>
              <a:t>Dialogo della società civile con i paesi terzi</a:t>
            </a:r>
          </a:p>
          <a:p>
            <a:pPr marL="285750" indent="-285750">
              <a:buFont typeface="Courier New" panose="02070309020205020404" pitchFamily="49" charset="0"/>
              <a:buChar char="o"/>
            </a:pPr>
            <a:r>
              <a:rPr lang="it-IT" sz="1600"/>
              <a:t>Allargamento</a:t>
            </a:r>
          </a:p>
          <a:p>
            <a:pPr marL="285750" indent="-285750">
              <a:buFont typeface="Courier New" panose="02070309020205020404" pitchFamily="49" charset="0"/>
              <a:buChar char="o"/>
            </a:pPr>
            <a:r>
              <a:rPr lang="it-IT" sz="1600"/>
              <a:t>Commercio</a:t>
            </a:r>
          </a:p>
          <a:p>
            <a:pPr marL="285750" indent="-285750">
              <a:buFont typeface="Courier New" panose="02070309020205020404" pitchFamily="49" charset="0"/>
              <a:buChar char="o"/>
            </a:pPr>
            <a:r>
              <a:rPr lang="it-IT" sz="1600"/>
              <a:t>Relazioni di vicinato</a:t>
            </a:r>
          </a:p>
          <a:p>
            <a:pPr marL="285750" indent="-285750">
              <a:buFont typeface="Courier New" panose="02070309020205020404" pitchFamily="49" charset="0"/>
              <a:buChar char="o"/>
            </a:pPr>
            <a:r>
              <a:rPr lang="it-IT" sz="1600"/>
              <a:t>Cooperazione internazionale</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Trasporti, energia, infrastrutture e società dell'informazione</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800767"/>
          </a:xfrm>
          <a:prstGeom prst="rect">
            <a:avLst/>
          </a:prstGeom>
          <a:noFill/>
        </p:spPr>
        <p:txBody>
          <a:bodyPr wrap="square" rtlCol="0">
            <a:spAutoFit/>
          </a:bodyPr>
          <a:lstStyle/>
          <a:p>
            <a:pPr marL="285750" indent="-285750">
              <a:buFont typeface="Courier New" panose="02070309020205020404" pitchFamily="49" charset="0"/>
              <a:buChar char="o"/>
            </a:pPr>
            <a:r>
              <a:rPr lang="it-IT" sz="1600"/>
              <a:t>Energia pulita e accessibile</a:t>
            </a:r>
          </a:p>
          <a:p>
            <a:pPr marL="285750" indent="-285750">
              <a:buFont typeface="Courier New" panose="02070309020205020404" pitchFamily="49" charset="0"/>
              <a:buChar char="o"/>
            </a:pPr>
            <a:r>
              <a:rPr lang="it-IT" sz="1600"/>
              <a:t>Trasporti sostenibili e intelligenti</a:t>
            </a:r>
          </a:p>
          <a:p>
            <a:pPr marL="285750" indent="-285750">
              <a:buFont typeface="Courier New" panose="02070309020205020404" pitchFamily="49" charset="0"/>
              <a:buChar char="o"/>
            </a:pPr>
            <a:r>
              <a:rPr lang="it-IT" sz="1600"/>
              <a:t>Abitazioni dignitose, accessibili e a prezzi abbordabili</a:t>
            </a:r>
          </a:p>
          <a:p>
            <a:pPr marL="285750" indent="-285750">
              <a:buFont typeface="Courier New" panose="02070309020205020404" pitchFamily="49" charset="0"/>
              <a:buChar char="o"/>
            </a:pPr>
            <a:r>
              <a:rPr lang="it-IT" sz="1600"/>
              <a:t>Pianificazione territoriale per il grande pubblico e la società civile</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it-IT" sz="1600"/>
              <a:t>Sistemi alimentari sostenibili</a:t>
            </a:r>
          </a:p>
          <a:p>
            <a:pPr marL="285750" indent="-285750">
              <a:buFont typeface="Courier New" panose="02070309020205020404" pitchFamily="49" charset="0"/>
              <a:buChar char="o"/>
            </a:pPr>
            <a:r>
              <a:rPr lang="it-IT" sz="1600"/>
              <a:t>Azione per il clima</a:t>
            </a:r>
          </a:p>
          <a:p>
            <a:pPr marL="285750" indent="-285750">
              <a:buFont typeface="Courier New" panose="02070309020205020404" pitchFamily="49" charset="0"/>
              <a:buChar char="o"/>
            </a:pPr>
            <a:r>
              <a:rPr lang="it-IT" sz="1600"/>
              <a:t>Ambiente e biodiversità</a:t>
            </a:r>
          </a:p>
          <a:p>
            <a:pPr marL="285750" indent="-285750">
              <a:buFont typeface="Courier New" panose="02070309020205020404" pitchFamily="49" charset="0"/>
              <a:buChar char="o"/>
            </a:pPr>
            <a:r>
              <a:rPr lang="it-IT" sz="1600"/>
              <a:t>Agricoltura </a:t>
            </a:r>
          </a:p>
          <a:p>
            <a:pPr marL="285750" indent="-285750">
              <a:buFont typeface="Courier New" panose="02070309020205020404" pitchFamily="49" charset="0"/>
              <a:buChar char="o"/>
            </a:pPr>
            <a:r>
              <a:rPr lang="it-IT" sz="1600"/>
              <a:t>Sviluppo sostenibile - generale</a:t>
            </a:r>
          </a:p>
          <a:p>
            <a:pPr marL="285750" indent="-285750">
              <a:buFont typeface="Courier New" panose="02070309020205020404" pitchFamily="49" charset="0"/>
              <a:buChar char="o"/>
            </a:pPr>
            <a:r>
              <a:rPr lang="it-IT" sz="1600"/>
              <a:t>Sviluppo rurale e urbano sostenibile</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it-IT" sz="4000" b="1">
                <a:solidFill>
                  <a:schemeClr val="bg1"/>
                </a:solidFill>
                <a:latin typeface="Calibri" charset="0"/>
              </a:rPr>
              <a:t>GLI ORGANI DI LAVORO: 6 SEZIONI E 1 COMMISSIONE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Commissione consultiva per le trasformazioni industriali</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264642"/>
          </a:xfrm>
          <a:prstGeom prst="rect">
            <a:avLst/>
          </a:prstGeom>
          <a:noFill/>
        </p:spPr>
        <p:txBody>
          <a:bodyPr wrap="square">
            <a:spAutoFit/>
          </a:bodyPr>
          <a:lstStyle/>
          <a:p>
            <a:pPr algn="ctr">
              <a:lnSpc>
                <a:spcPct val="107000"/>
              </a:lnSpc>
              <a:spcAft>
                <a:spcPts val="800"/>
              </a:spcAft>
            </a:pP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Unione economica e monetaria, coesione economica e sociale</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Occupazione, affari sociali e cittadinanza</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Mercato unico, produzione e consumo</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it-IT" sz="1600"/>
              <a:t>Unione economica e monetaria </a:t>
            </a:r>
          </a:p>
          <a:p>
            <a:pPr marL="285750" indent="-285750">
              <a:buFont typeface="Courier New" panose="02070309020205020404" pitchFamily="49" charset="0"/>
              <a:buChar char="o"/>
            </a:pPr>
            <a:r>
              <a:rPr lang="it-IT" sz="1600"/>
              <a:t>Mercati finanziari e dei capitali </a:t>
            </a:r>
          </a:p>
          <a:p>
            <a:pPr marL="285750" indent="-285750">
              <a:buFont typeface="Courier New" panose="02070309020205020404" pitchFamily="49" charset="0"/>
              <a:buChar char="o"/>
            </a:pPr>
            <a:r>
              <a:rPr lang="it-IT" sz="1600"/>
              <a:t>Fiscalità</a:t>
            </a:r>
          </a:p>
          <a:p>
            <a:pPr marL="285750" indent="-285750">
              <a:buFont typeface="Courier New" panose="02070309020205020404" pitchFamily="49" charset="0"/>
              <a:buChar char="o"/>
            </a:pPr>
            <a:r>
              <a:rPr lang="it-IT" sz="1600"/>
              <a:t>Bilancio dell'UE e risorse proprie </a:t>
            </a:r>
          </a:p>
          <a:p>
            <a:pPr marL="285750" indent="-285750">
              <a:buFont typeface="Courier New" panose="02070309020205020404" pitchFamily="49" charset="0"/>
              <a:buChar char="o"/>
            </a:pPr>
            <a:r>
              <a:rPr lang="it-IT" sz="1600"/>
              <a:t>Politica di coesione e politica urbana</a:t>
            </a:r>
          </a:p>
          <a:p>
            <a:pPr marL="285750" indent="-285750">
              <a:buFont typeface="Courier New" panose="02070309020205020404" pitchFamily="49" charset="0"/>
              <a:buChar char="o"/>
            </a:pPr>
            <a:r>
              <a:rPr lang="it-IT" sz="1600"/>
              <a:t>Statistiche</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it-IT" sz="1600"/>
              <a:t>Occupazione</a:t>
            </a:r>
          </a:p>
          <a:p>
            <a:pPr marL="285750" indent="-285750">
              <a:buFont typeface="Courier New" panose="02070309020205020404" pitchFamily="49" charset="0"/>
              <a:buChar char="o"/>
            </a:pPr>
            <a:r>
              <a:rPr lang="it-IT" sz="1600"/>
              <a:t>Inclusione sociale</a:t>
            </a:r>
          </a:p>
          <a:p>
            <a:pPr marL="285750" indent="-285750">
              <a:buFont typeface="Courier New" panose="02070309020205020404" pitchFamily="49" charset="0"/>
              <a:buChar char="o"/>
            </a:pPr>
            <a:r>
              <a:rPr lang="it-IT" sz="1600"/>
              <a:t>Cittadinanza</a:t>
            </a:r>
          </a:p>
          <a:p>
            <a:pPr marL="285750" indent="-285750">
              <a:buFont typeface="Courier New" panose="02070309020205020404" pitchFamily="49" charset="0"/>
              <a:buChar char="o"/>
            </a:pPr>
            <a:r>
              <a:rPr lang="it-IT" sz="1600"/>
              <a:t>Protezione sociale</a:t>
            </a:r>
          </a:p>
          <a:p>
            <a:pPr marL="285750" indent="-285750">
              <a:buFont typeface="Courier New" panose="02070309020205020404" pitchFamily="49" charset="0"/>
              <a:buChar char="o"/>
            </a:pPr>
            <a:r>
              <a:rPr lang="it-IT" sz="1600"/>
              <a:t>Pari opportunità</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it-IT" sz="1600"/>
              <a:t>Protezione dei consumatori</a:t>
            </a:r>
          </a:p>
          <a:p>
            <a:pPr marL="285750" indent="-285750">
              <a:buFont typeface="Courier New" panose="02070309020205020404" pitchFamily="49" charset="0"/>
              <a:buChar char="o"/>
            </a:pPr>
            <a:r>
              <a:rPr lang="it-IT" sz="1600"/>
              <a:t>Mercato unico</a:t>
            </a:r>
          </a:p>
          <a:p>
            <a:pPr marL="285750" indent="-285750">
              <a:buFont typeface="Courier New" panose="02070309020205020404" pitchFamily="49" charset="0"/>
              <a:buChar char="o"/>
            </a:pPr>
            <a:r>
              <a:rPr lang="it-IT" sz="1600"/>
              <a:t>Imprese</a:t>
            </a:r>
          </a:p>
          <a:p>
            <a:pPr marL="285750" indent="-285750">
              <a:buFont typeface="Courier New" panose="02070309020205020404" pitchFamily="49" charset="0"/>
              <a:buChar char="o"/>
            </a:pPr>
            <a:r>
              <a:rPr lang="it-IT" sz="1600"/>
              <a:t>Politica industriale</a:t>
            </a:r>
          </a:p>
          <a:p>
            <a:pPr marL="285750" indent="-285750">
              <a:buFont typeface="Courier New" panose="02070309020205020404" pitchFamily="49" charset="0"/>
              <a:buChar char="o"/>
            </a:pPr>
            <a:r>
              <a:rPr lang="it-IT" sz="1600"/>
              <a:t>Servizi finanziari</a:t>
            </a:r>
          </a:p>
          <a:p>
            <a:pPr marL="285750" indent="-285750">
              <a:buFont typeface="Courier New" panose="02070309020205020404" pitchFamily="49" charset="0"/>
              <a:buChar char="o"/>
            </a:pPr>
            <a:r>
              <a:rPr lang="it-IT" sz="1600"/>
              <a:t>Ricerca e innovazione </a:t>
            </a:r>
          </a:p>
          <a:p>
            <a:pPr marL="285750" indent="-285750" algn="ctr">
              <a:buFont typeface="Arial" panose="020B0604020202020204" pitchFamily="34" charset="0"/>
              <a:buChar char="•"/>
            </a:pPr>
            <a:endParaRPr lang="en-GB" sz="1600" i="1">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it-IT" sz="1600"/>
              <a:t>Politiche industriali settoriali, ad esempio difesa, acqua, salute, industrie ad alta intensità energetica, robotica</a:t>
            </a:r>
          </a:p>
          <a:p>
            <a:pPr marL="285750" indent="-285750">
              <a:buFont typeface="Courier New" panose="02070309020205020404" pitchFamily="49" charset="0"/>
              <a:buChar char="o"/>
            </a:pPr>
            <a:r>
              <a:rPr lang="it-IT" sz="1600"/>
              <a:t>Previsione industriale e tecnologica</a:t>
            </a:r>
          </a:p>
          <a:p>
            <a:pPr marL="285750" indent="-285750">
              <a:buFont typeface="Courier New" panose="02070309020205020404" pitchFamily="49" charset="0"/>
              <a:buChar char="o"/>
            </a:pPr>
            <a:r>
              <a:rPr lang="it-IT" sz="1600"/>
              <a:t>Materie prime critiche</a:t>
            </a:r>
          </a:p>
          <a:p>
            <a:pPr marL="285750" indent="-285750">
              <a:buFont typeface="Courier New" panose="02070309020205020404" pitchFamily="49" charset="0"/>
              <a:buChar char="o"/>
            </a:pPr>
            <a:r>
              <a:rPr lang="it-IT" sz="1600"/>
              <a:t>Coordinamento del </a:t>
            </a:r>
            <a:r>
              <a:rPr lang="it-IT" sz="1600">
                <a:hlinkClick r:id="rId7">
                  <a:extLst>
                    <a:ext uri="{A12FA001-AC4F-418D-AE19-62706E023703}">
                      <ahyp:hlinkClr xmlns:ahyp="http://schemas.microsoft.com/office/drawing/2018/hyperlinkcolor" val="tx"/>
                    </a:ext>
                  </a:extLst>
                </a:hlinkClick>
              </a:rPr>
              <a:t>Blue Deal europeo</a:t>
            </a:r>
          </a:p>
          <a:p>
            <a:pPr marL="285750" indent="-285750">
              <a:buFont typeface="Courier New" panose="02070309020205020404" pitchFamily="49" charset="0"/>
              <a:buChar char="o"/>
            </a:pPr>
            <a:endParaRPr lang="en-GB" sz="160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abits, personne, jeans, sourire&#10;&#10;Le contenu généré par l’IA peut être incorrect.">
            <a:extLst>
              <a:ext uri="{FF2B5EF4-FFF2-40B4-BE49-F238E27FC236}">
                <a16:creationId xmlns:a16="http://schemas.microsoft.com/office/drawing/2014/main" id="{3E0AF3B6-48F9-80C6-D6E6-B1992B252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97321" y="4521679"/>
            <a:ext cx="2775190" cy="2000969"/>
          </a:xfrm>
          <a:prstGeom prst="rect">
            <a:avLst/>
          </a:prstGeom>
        </p:spPr>
      </p:pic>
      <p:pic>
        <p:nvPicPr>
          <p:cNvPr id="9" name="Image 8" descr="Une image contenant habits, Visage humain, personne, homme&#10;&#10;Le contenu généré par l’IA peut être incorrect.">
            <a:extLst>
              <a:ext uri="{FF2B5EF4-FFF2-40B4-BE49-F238E27FC236}">
                <a16:creationId xmlns:a16="http://schemas.microsoft.com/office/drawing/2014/main" id="{B0C2655D-1BD8-8430-4812-F94B6DCE6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548" y="4571999"/>
            <a:ext cx="2280802" cy="2023614"/>
          </a:xfrm>
          <a:prstGeom prst="rect">
            <a:avLst/>
          </a:prstGeom>
        </p:spPr>
      </p:pic>
      <p:pic>
        <p:nvPicPr>
          <p:cNvPr id="2" name="Image 1" descr="Une image contenant texte, capture d’écran, logo, Police&#10;&#10;Le contenu généré par l’IA peut être incorrect.">
            <a:extLst>
              <a:ext uri="{FF2B5EF4-FFF2-40B4-BE49-F238E27FC236}">
                <a16:creationId xmlns:a16="http://schemas.microsoft.com/office/drawing/2014/main" id="{6B9BC679-BAE1-78B8-4E1E-B1AE9BA4BD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5680" y="1603075"/>
            <a:ext cx="3208112" cy="2034397"/>
          </a:xfrm>
          <a:prstGeom prst="rect">
            <a:avLst/>
          </a:prstGeom>
        </p:spPr>
      </p:pic>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a:solidFill>
                  <a:srgbClr val="174195"/>
                </a:solidFill>
                <a:hlinkClick r:id="rId6" action="ppaction://hlinksldjump">
                  <a:extLst>
                    <a:ext uri="{A12FA001-AC4F-418D-AE19-62706E023703}">
                      <ahyp:hlinkClr xmlns:ahyp="http://schemas.microsoft.com/office/drawing/2018/hyperlinkcolor" val="tx"/>
                    </a:ext>
                  </a:extLst>
                </a:hlinkClick>
              </a:rPr>
              <a:t>10 gruppi permanenti</a:t>
            </a:r>
            <a:br>
              <a:rPr lang="it-IT" b="1">
                <a:solidFill>
                  <a:srgbClr val="174195"/>
                </a:solidFill>
              </a:rPr>
            </a:br>
            <a:r>
              <a:rPr lang="it-IT">
                <a:solidFill>
                  <a:srgbClr val="174195"/>
                </a:solidFill>
              </a:rPr>
              <a:t>collegati</a:t>
            </a:r>
            <a:r>
              <a:rPr lang="it-IT" b="1">
                <a:solidFill>
                  <a:srgbClr val="174195"/>
                </a:solidFill>
              </a:rPr>
              <a:t> </a:t>
            </a:r>
            <a:r>
              <a:rPr lang="it-IT">
                <a:solidFill>
                  <a:srgbClr val="174195"/>
                </a:solidFill>
              </a:rPr>
              <a:t>alle attività delle sezioni</a:t>
            </a:r>
          </a:p>
          <a:p>
            <a:pPr algn="ctr"/>
            <a:endParaRPr lang="en-GB"/>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it-IT" sz="4000" b="1">
                <a:solidFill>
                  <a:schemeClr val="bg1"/>
                </a:solidFill>
                <a:latin typeface="Calibri" charset="0"/>
              </a:rPr>
              <a:t>GLI ALTRI ORGANI DI LAVORO DEL CESE</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2970044"/>
          </a:xfrm>
          <a:prstGeom prst="rect">
            <a:avLst/>
          </a:prstGeom>
          <a:noFill/>
        </p:spPr>
        <p:txBody>
          <a:bodyPr wrap="square" rtlCol="0">
            <a:spAutoFit/>
          </a:bodyPr>
          <a:lstStyle/>
          <a:p>
            <a:pPr algn="ctr">
              <a:spcAft>
                <a:spcPts val="600"/>
              </a:spcAft>
            </a:pPr>
            <a:r>
              <a:rPr lang="it-IT" sz="2000" b="1">
                <a:solidFill>
                  <a:srgbClr val="174195"/>
                </a:solidFill>
              </a:rPr>
              <a:t>Gruppi ad hoc</a:t>
            </a:r>
            <a:endParaRPr lang="en-GB" sz="2000" b="1">
              <a:solidFill>
                <a:srgbClr val="174195"/>
              </a:solidFill>
            </a:endParaRPr>
          </a:p>
          <a:p>
            <a:pPr marL="285750" indent="-285750">
              <a:buFont typeface="Courier New" panose="02070309020205020404" pitchFamily="49" charset="0"/>
              <a:buChar char="o"/>
            </a:pPr>
            <a:r>
              <a:rPr lang="it-IT">
                <a:solidFill>
                  <a:srgbClr val="174195"/>
                </a:solidFill>
              </a:rPr>
              <a:t>Gruppo </a:t>
            </a:r>
            <a:r>
              <a:rPr lang="it-IT" b="1">
                <a:solidFill>
                  <a:srgbClr val="174195"/>
                </a:solidFill>
              </a:rPr>
              <a:t>Iniziativa dei cittadini europei</a:t>
            </a:r>
          </a:p>
          <a:p>
            <a:pPr marL="285750" indent="-285750">
              <a:buFont typeface="Wingdings" panose="05000000000000000000" pitchFamily="2" charset="2"/>
              <a:buChar char="Ø"/>
            </a:pPr>
            <a:endParaRPr lang="en-GB">
              <a:solidFill>
                <a:srgbClr val="174195"/>
              </a:solidFill>
            </a:endParaRPr>
          </a:p>
          <a:p>
            <a:pPr marL="342900" indent="-342900">
              <a:buFont typeface="Courier New" panose="02070309020205020404" pitchFamily="49" charset="0"/>
              <a:buChar char="o"/>
            </a:pPr>
            <a:r>
              <a:rPr lang="it-IT">
                <a:solidFill>
                  <a:srgbClr val="174195"/>
                </a:solidFill>
              </a:rPr>
              <a:t>Gruppo </a:t>
            </a:r>
            <a:r>
              <a:rPr lang="it-IT" b="1">
                <a:solidFill>
                  <a:srgbClr val="174195"/>
                </a:solidFill>
                <a:hlinkClick r:id="rId7">
                  <a:extLst>
                    <a:ext uri="{A12FA001-AC4F-418D-AE19-62706E023703}">
                      <ahyp:hlinkClr xmlns:ahyp="http://schemas.microsoft.com/office/drawing/2018/hyperlinkcolor" val="tx"/>
                    </a:ext>
                  </a:extLst>
                </a:hlinkClick>
              </a:rPr>
              <a:t>Gioventù del CESE</a:t>
            </a:r>
          </a:p>
          <a:p>
            <a:pPr marL="285750" indent="-285750">
              <a:buFont typeface="Wingdings" panose="05000000000000000000" pitchFamily="2" charset="2"/>
              <a:buChar char="Ø"/>
            </a:pPr>
            <a:endParaRPr lang="en-GB">
              <a:solidFill>
                <a:srgbClr val="174195"/>
              </a:solidFill>
            </a:endParaRPr>
          </a:p>
          <a:p>
            <a:pPr marL="285750" indent="-285750">
              <a:buFont typeface="Courier New" panose="02070309020205020404" pitchFamily="49" charset="0"/>
              <a:buChar char="o"/>
            </a:pPr>
            <a:r>
              <a:rPr lang="it-IT">
                <a:solidFill>
                  <a:srgbClr val="174195"/>
                </a:solidFill>
              </a:rPr>
              <a:t>Gruppo </a:t>
            </a:r>
            <a:r>
              <a:rPr lang="it-IT" b="1">
                <a:solidFill>
                  <a:srgbClr val="174195"/>
                </a:solidFill>
                <a:hlinkClick r:id="rId8">
                  <a:extLst>
                    <a:ext uri="{A12FA001-AC4F-418D-AE19-62706E023703}">
                      <ahyp:hlinkClr xmlns:ahyp="http://schemas.microsoft.com/office/drawing/2018/hyperlinkcolor" val="tx"/>
                    </a:ext>
                  </a:extLst>
                </a:hlinkClick>
              </a:rPr>
              <a:t>Parità</a:t>
            </a:r>
            <a:r>
              <a:rPr lang="it-IT">
                <a:solidFill>
                  <a:srgbClr val="174195"/>
                </a:solidFill>
                <a:hlinkClick r:id="rId8">
                  <a:extLst>
                    <a:ext uri="{A12FA001-AC4F-418D-AE19-62706E023703}">
                      <ahyp:hlinkClr xmlns:ahyp="http://schemas.microsoft.com/office/drawing/2018/hyperlinkcolor" val="tx"/>
                    </a:ext>
                  </a:extLst>
                </a:hlinkClick>
              </a:rPr>
              <a:t> </a:t>
            </a:r>
          </a:p>
          <a:p>
            <a:endParaRPr lang="en-GB">
              <a:solidFill>
                <a:srgbClr val="174195"/>
              </a:solidFill>
            </a:endParaRPr>
          </a:p>
          <a:p>
            <a:endParaRPr lang="en-GB">
              <a:solidFill>
                <a:srgbClr val="174195"/>
              </a:solidFill>
            </a:endParaRPr>
          </a:p>
          <a:p>
            <a:endParaRPr lang="en-GB">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83982" y="1394702"/>
            <a:ext cx="3021650" cy="3524042"/>
          </a:xfrm>
          <a:prstGeom prst="rect">
            <a:avLst/>
          </a:prstGeom>
          <a:noFill/>
          <a:ln>
            <a:noFill/>
          </a:ln>
        </p:spPr>
        <p:txBody>
          <a:bodyPr wrap="square" rtlCol="0">
            <a:spAutoFit/>
          </a:bodyPr>
          <a:lstStyle/>
          <a:p>
            <a:pPr algn="ctr">
              <a:spcAft>
                <a:spcPts val="600"/>
              </a:spcAft>
            </a:pPr>
            <a:r>
              <a:rPr lang="it-IT" sz="2000" b="1">
                <a:solidFill>
                  <a:srgbClr val="174195"/>
                </a:solidFill>
              </a:rPr>
              <a:t>Osservatori</a:t>
            </a:r>
            <a:endParaRPr lang="en-GB">
              <a:solidFill>
                <a:srgbClr val="174195"/>
              </a:solidFill>
            </a:endParaRPr>
          </a:p>
          <a:p>
            <a:pPr marL="285750" indent="-285750">
              <a:buFont typeface="Courier New" panose="02070309020205020404" pitchFamily="49" charset="0"/>
              <a:buChar char="o"/>
            </a:pPr>
            <a:r>
              <a:rPr lang="it-IT">
                <a:solidFill>
                  <a:srgbClr val="174195"/>
                </a:solidFill>
              </a:rPr>
              <a:t>Osservatorio dello </a:t>
            </a:r>
            <a:r>
              <a:rPr lang="it-IT" b="1">
                <a:solidFill>
                  <a:srgbClr val="174195"/>
                </a:solidFill>
                <a:hlinkClick r:id="rId9">
                  <a:extLst>
                    <a:ext uri="{A12FA001-AC4F-418D-AE19-62706E023703}">
                      <ahyp:hlinkClr xmlns:ahyp="http://schemas.microsoft.com/office/drawing/2018/hyperlinkcolor" val="tx"/>
                    </a:ext>
                  </a:extLst>
                </a:hlinkClick>
              </a:rPr>
              <a:t>sviluppo sostenibile</a:t>
            </a:r>
            <a:r>
              <a:rPr lang="it-IT">
                <a:solidFill>
                  <a:srgbClr val="174195"/>
                </a:solidFill>
              </a:rPr>
              <a:t> (OSS) </a:t>
            </a:r>
          </a:p>
          <a:p>
            <a:pPr marL="285750" indent="-285750">
              <a:buFont typeface="Wingdings" panose="05000000000000000000" pitchFamily="2" charset="2"/>
              <a:buChar char="Ø"/>
            </a:pPr>
            <a:endParaRPr lang="en-GB">
              <a:solidFill>
                <a:srgbClr val="174195"/>
              </a:solidFill>
            </a:endParaRPr>
          </a:p>
          <a:p>
            <a:pPr marL="285750" indent="-285750">
              <a:buFont typeface="Courier New" panose="02070309020205020404" pitchFamily="49" charset="0"/>
              <a:buChar char="o"/>
            </a:pPr>
            <a:r>
              <a:rPr lang="it-IT">
                <a:solidFill>
                  <a:srgbClr val="174195"/>
                </a:solidFill>
              </a:rPr>
              <a:t>Osservatorio per l'</a:t>
            </a:r>
            <a:r>
              <a:rPr lang="it-IT" b="1">
                <a:solidFill>
                  <a:srgbClr val="174195"/>
                </a:solidFill>
                <a:hlinkClick r:id="rId10">
                  <a:extLst>
                    <a:ext uri="{A12FA001-AC4F-418D-AE19-62706E023703}">
                      <ahyp:hlinkClr xmlns:ahyp="http://schemas.microsoft.com/office/drawing/2018/hyperlinkcolor" val="tx"/>
                    </a:ext>
                  </a:extLst>
                </a:hlinkClick>
              </a:rPr>
              <a:t>applicazione delle norme del mercato unico</a:t>
            </a:r>
            <a:r>
              <a:rPr lang="it-IT">
                <a:solidFill>
                  <a:srgbClr val="174195"/>
                </a:solidFill>
              </a:rPr>
              <a:t> (SMEO)</a:t>
            </a:r>
          </a:p>
          <a:p>
            <a:pPr marL="285750" indent="-285750">
              <a:buFont typeface="Wingdings" panose="05000000000000000000" pitchFamily="2" charset="2"/>
              <a:buChar char="Ø"/>
            </a:pPr>
            <a:endParaRPr lang="en-GB">
              <a:solidFill>
                <a:srgbClr val="174195"/>
              </a:solidFill>
            </a:endParaRPr>
          </a:p>
          <a:p>
            <a:pPr marL="285750" indent="-285750">
              <a:buFont typeface="Courier New" panose="02070309020205020404" pitchFamily="49" charset="0"/>
              <a:buChar char="o"/>
            </a:pPr>
            <a:r>
              <a:rPr lang="it-IT">
                <a:solidFill>
                  <a:srgbClr val="174195"/>
                </a:solidFill>
              </a:rPr>
              <a:t>Osservatorio del </a:t>
            </a:r>
            <a:r>
              <a:rPr lang="it-IT" b="1">
                <a:solidFill>
                  <a:srgbClr val="174195"/>
                </a:solidFill>
                <a:hlinkClick r:id="rId11">
                  <a:extLst>
                    <a:ext uri="{A12FA001-AC4F-418D-AE19-62706E023703}">
                      <ahyp:hlinkClr xmlns:ahyp="http://schemas.microsoft.com/office/drawing/2018/hyperlinkcolor" val="tx"/>
                    </a:ext>
                  </a:extLst>
                </a:hlinkClick>
              </a:rPr>
              <a:t>mercato del lavoro</a:t>
            </a:r>
            <a:r>
              <a:rPr lang="it-IT" b="1">
                <a:solidFill>
                  <a:srgbClr val="174195"/>
                </a:solidFill>
              </a:rPr>
              <a:t> </a:t>
            </a:r>
            <a:r>
              <a:rPr lang="it-IT">
                <a:solidFill>
                  <a:srgbClr val="174195"/>
                </a:solidFill>
              </a:rPr>
              <a:t>(OML)</a:t>
            </a:r>
          </a:p>
          <a:p>
            <a:endParaRPr lang="en-GB">
              <a:solidFill>
                <a:srgbClr val="0060A0"/>
              </a:solidFill>
            </a:endParaRPr>
          </a:p>
          <a:p>
            <a:endParaRPr lang="en-GB"/>
          </a:p>
        </p:txBody>
      </p:sp>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A6WAAD5KZT2Q-604569563-16719</_dlc_DocId>
    <_dlc_DocIdUrl xmlns="1a33af13-4045-4f88-9d7b-618e30f79918">
      <Url>http://dm/eesc/2025/_layouts/15/DocIdRedir.aspx?ID=A6WAAD5KZT2Q-604569563-16719</Url>
      <Description>A6WAAD5KZT2Q-604569563-16719</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IT</TermName>
          <TermId xmlns="http://schemas.microsoft.com/office/infopath/2007/PartnerControls">0774613c-01ed-4e5d-a25d-11d2388de825</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Ferro Federica</DisplayName>
        <AccountId>1999</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2.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319CCD-C155-421F-9AE4-1C52F2E13363}">
  <ds:schemaRefs>
    <ds:schemaRef ds:uri="1a33af13-4045-4f88-9d7b-618e30f79918"/>
    <ds:schemaRef ds:uri="be3ca9a7-9286-4008-99ec-aebc20da9d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BD72B5-DFCF-4D5E-B70C-1D4880778E03}">
  <ds:schemaRefs>
    <ds:schemaRef ds:uri="1a33af13-4045-4f88-9d7b-618e30f79918"/>
    <ds:schemaRef ds:uri="be3ca9a7-9286-4008-99ec-aebc20da9d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35D837-2201-456A-B999-EC0EB5B41A7C}">
  <ds:schemaRefs>
    <ds:schemaRef ds:uri="http://schemas.microsoft.com/sharepoint/v3/contenttype/forms"/>
  </ds:schemaRefs>
</ds:datastoreItem>
</file>

<file path=customXml/itemProps4.xml><?xml version="1.0" encoding="utf-8"?>
<ds:datastoreItem xmlns:ds="http://schemas.openxmlformats.org/officeDocument/2006/customXml" ds:itemID="{5BB213E8-3885-4FCB-9125-64F9419E3F57}">
  <ds:schemaRefs>
    <ds:schemaRef ds:uri="http://schemas.microsoft.com/sharepoint/event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0</TotalTime>
  <Words>2751</Words>
  <Application>Microsoft Macintosh PowerPoint</Application>
  <PresentationFormat>Grand écran</PresentationFormat>
  <Paragraphs>287</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Il Comitato economico e sociale europeo è un organo consultivo che rappresenta la società civile organizzata </vt:lpstr>
      <vt:lpstr>Présentation PowerPoint</vt:lpstr>
      <vt:lpstr>Présentation PowerPoint</vt:lpstr>
      <vt:lpstr>CHE COSA FA IL CESE?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CHE COSA FA L'EUROPA PER I GIOVANI?</vt:lpstr>
      <vt:lpstr>INIZIATIVE DEL CESE PER LA GIOVENTÙ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Powerpoint per i visitatori - CESE</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cp:revision>
  <cp:lastPrinted>2025-10-21T13:38:22Z</cp:lastPrinted>
  <dcterms:created xsi:type="dcterms:W3CDTF">2024-07-17T07:57:29Z</dcterms:created>
  <dcterms:modified xsi:type="dcterms:W3CDTF">2025-12-02T09:55:08Z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7c50843a-d7f1-4665-b19c-f580188fec4d</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DA|5d49c027-8956-412b-aa16-e85a0f96ad0e;SL|98a412ae-eb01-49e9-ae3d-585a81724cfc;ET|ff6c3f4c-b02c-4c3c-ab07-2c37995a7a0a;HU|6b229040-c589-4408-b4c1-4285663d20a8;EN|f2175f21-25d7-44a3-96da-d6a61b075e1b;FI|87606a43-d45f-42d6-b8c9-e1a3457db5b7;PL|1e03da61-467</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36;#RO|feb747a2-64cd-4299-af12-4833ddc30497;#35;#FI|87606a43-d45f-42d6-b8c9-e1a3457db5b7;#33;#PT|50ccc04a-eadd-42ae-a0cb-acaf45f812ba;#32;#MT|7df99101-6854-4a26-b53a-b88c0da02c26;#31;#SL|98a412ae-eb01-49e9-ae3d-585a81724cfc;#43;#GA|762d2456-c427-4ecb-b312</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34;#IT|0774613c-01ed-4e5d-a25d-11d2388de825</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