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6"/>
  </p:notesMasterIdLst>
  <p:sldIdLst>
    <p:sldId id="303" r:id="rId6"/>
    <p:sldId id="365" r:id="rId7"/>
    <p:sldId id="263" r:id="rId8"/>
    <p:sldId id="356" r:id="rId9"/>
    <p:sldId id="279" r:id="rId10"/>
    <p:sldId id="274" r:id="rId11"/>
    <p:sldId id="387" r:id="rId12"/>
    <p:sldId id="388" r:id="rId13"/>
    <p:sldId id="384" r:id="rId14"/>
    <p:sldId id="377" r:id="rId15"/>
    <p:sldId id="378" r:id="rId16"/>
    <p:sldId id="368" r:id="rId17"/>
    <p:sldId id="381" r:id="rId18"/>
    <p:sldId id="256" r:id="rId19"/>
    <p:sldId id="389" r:id="rId20"/>
    <p:sldId id="355" r:id="rId21"/>
    <p:sldId id="343" r:id="rId22"/>
    <p:sldId id="379" r:id="rId23"/>
    <p:sldId id="363" r:id="rId24"/>
    <p:sldId id="386" r:id="rId25"/>
  </p:sldIdLst>
  <p:sldSz cx="12192000" cy="6858000"/>
  <p:notesSz cx="6724650" cy="97742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 " id="{C8F832C1-3299-41B0-9386-CA92DFCADE95}">
          <p14:sldIdLst>
            <p14:sldId id="303"/>
            <p14:sldId id="365"/>
            <p14:sldId id="263"/>
            <p14:sldId id="356"/>
            <p14:sldId id="279"/>
            <p14:sldId id="274"/>
            <p14:sldId id="387"/>
            <p14:sldId id="388"/>
            <p14:sldId id="384"/>
            <p14:sldId id="377"/>
            <p14:sldId id="378"/>
            <p14:sldId id="368"/>
            <p14:sldId id="381"/>
            <p14:sldId id="256"/>
            <p14:sldId id="389"/>
            <p14:sldId id="355"/>
            <p14:sldId id="343"/>
            <p14:sldId id="379"/>
            <p14:sldId id="363"/>
            <p14:sldId id="3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riz Porres" initials="bpor" lastIdx="1" clrIdx="0">
    <p:extLst>
      <p:ext uri="{19B8F6BF-5375-455C-9EA6-DF929625EA0E}">
        <p15:presenceInfo xmlns:p15="http://schemas.microsoft.com/office/powerpoint/2012/main" userId="Beatriz Porres" providerId="None"/>
      </p:ext>
    </p:extLst>
  </p:cmAuthor>
  <p:cmAuthor id="2" name="Kokkini Chrysanthi" initials="KC" lastIdx="51" clrIdx="1">
    <p:extLst>
      <p:ext uri="{19B8F6BF-5375-455C-9EA6-DF929625EA0E}">
        <p15:presenceInfo xmlns:p15="http://schemas.microsoft.com/office/powerpoint/2012/main" userId="S::Chrysanthi.Kokkini@eesc.europa.eu::1dbed518-65dc-46b7-ab53-cc0b2795357f" providerId="AD"/>
      </p:ext>
    </p:extLst>
  </p:cmAuthor>
  <p:cmAuthor id="3" name="Andrejczuk Emilia" initials="AE" lastIdx="26" clrIdx="2">
    <p:extLst>
      <p:ext uri="{19B8F6BF-5375-455C-9EA6-DF929625EA0E}">
        <p15:presenceInfo xmlns:p15="http://schemas.microsoft.com/office/powerpoint/2012/main" userId="S::Emilia.Andrejczuk@eesc.europa.eu::737fdaaa-6a72-4ebd-94a8-b97b30311213" providerId="AD"/>
      </p:ext>
    </p:extLst>
  </p:cmAuthor>
  <p:cmAuthor id="4" name="Boukhenfouf Nadia" initials="BN" lastIdx="2" clrIdx="3">
    <p:extLst>
      <p:ext uri="{19B8F6BF-5375-455C-9EA6-DF929625EA0E}">
        <p15:presenceInfo xmlns:p15="http://schemas.microsoft.com/office/powerpoint/2012/main" userId="S::Nadia.Boukhenfouf@eesc.europa.eu::080b0764-1748-423f-8ab2-3f229873f2cd" providerId="AD"/>
      </p:ext>
    </p:extLst>
  </p:cmAuthor>
  <p:cmAuthor id="5" name="Williams Stephanie" initials="WS" lastIdx="5" clrIdx="4">
    <p:extLst>
      <p:ext uri="{19B8F6BF-5375-455C-9EA6-DF929625EA0E}">
        <p15:presenceInfo xmlns:p15="http://schemas.microsoft.com/office/powerpoint/2012/main" userId="S::stephanie.williams@eesc.europa.eu::ba695c79-144c-49de-ac92-966cddeb6e6a" providerId="AD"/>
      </p:ext>
    </p:extLst>
  </p:cmAuthor>
  <p:cmAuthor id="6" name="sjana" initials="s" lastIdx="2" clrIdx="5">
    <p:extLst>
      <p:ext uri="{19B8F6BF-5375-455C-9EA6-DF929625EA0E}">
        <p15:presenceInfo xmlns:p15="http://schemas.microsoft.com/office/powerpoint/2012/main" userId="sj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AFAD"/>
    <a:srgbClr val="174195"/>
    <a:srgbClr val="0060A0"/>
    <a:srgbClr val="4F9B2B"/>
    <a:srgbClr val="1F5FA0"/>
    <a:srgbClr val="07A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3" autoAdjust="0"/>
    <p:restoredTop sz="96296"/>
  </p:normalViewPr>
  <p:slideViewPr>
    <p:cSldViewPr snapToGrid="0">
      <p:cViewPr varScale="1">
        <p:scale>
          <a:sx n="155" d="100"/>
          <a:sy n="155" d="100"/>
        </p:scale>
        <p:origin x="21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Sheet1!$F$4</c:f>
              <c:strCache>
                <c:ptCount val="1"/>
                <c:pt idx="0">
                  <c:v>&lt;cf&gt;♀&lt;/cf&gt;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Sheet1!$B$5:$B$31</c:f>
              <c:strCache>
                <c:ptCount val="27"/>
                <c:pt idx="0">
                  <c:v>EE</c:v>
                </c:pt>
                <c:pt idx="1">
                  <c:v>CZ</c:v>
                </c:pt>
                <c:pt idx="2">
                  <c:v>HR</c:v>
                </c:pt>
                <c:pt idx="3">
                  <c:v>HU</c:v>
                </c:pt>
                <c:pt idx="4">
                  <c:v>LV</c:v>
                </c:pt>
                <c:pt idx="5">
                  <c:v>LT</c:v>
                </c:pt>
                <c:pt idx="6">
                  <c:v>FR</c:v>
                </c:pt>
                <c:pt idx="7">
                  <c:v>SE</c:v>
                </c:pt>
                <c:pt idx="8">
                  <c:v>DK</c:v>
                </c:pt>
                <c:pt idx="9">
                  <c:v>FI</c:v>
                </c:pt>
                <c:pt idx="10">
                  <c:v>SI</c:v>
                </c:pt>
                <c:pt idx="11">
                  <c:v>NL</c:v>
                </c:pt>
                <c:pt idx="12">
                  <c:v>LU</c:v>
                </c:pt>
                <c:pt idx="13">
                  <c:v>DE</c:v>
                </c:pt>
                <c:pt idx="14">
                  <c:v>ES</c:v>
                </c:pt>
                <c:pt idx="15">
                  <c:v>AT</c:v>
                </c:pt>
                <c:pt idx="16">
                  <c:v>BG</c:v>
                </c:pt>
                <c:pt idx="17">
                  <c:v>IE</c:v>
                </c:pt>
                <c:pt idx="18">
                  <c:v>IT</c:v>
                </c:pt>
                <c:pt idx="19">
                  <c:v>MT</c:v>
                </c:pt>
                <c:pt idx="20">
                  <c:v>EL</c:v>
                </c:pt>
                <c:pt idx="21">
                  <c:v>PL</c:v>
                </c:pt>
                <c:pt idx="22">
                  <c:v>SK</c:v>
                </c:pt>
                <c:pt idx="23">
                  <c:v>BE</c:v>
                </c:pt>
                <c:pt idx="24">
                  <c:v>RO</c:v>
                </c:pt>
                <c:pt idx="25">
                  <c:v>PT</c:v>
                </c:pt>
                <c:pt idx="26">
                  <c:v>CY</c:v>
                </c:pt>
              </c:strCache>
            </c:strRef>
          </c:cat>
          <c:val>
            <c:numRef>
              <c:f>Sheet1!$F$5:$F$31</c:f>
              <c:numCache>
                <c:formatCode>0%</c:formatCode>
                <c:ptCount val="27"/>
                <c:pt idx="0">
                  <c:v>0.8571428571428571</c:v>
                </c:pt>
                <c:pt idx="1">
                  <c:v>0.58333333333333337</c:v>
                </c:pt>
                <c:pt idx="2">
                  <c:v>0.77777777777777779</c:v>
                </c:pt>
                <c:pt idx="3">
                  <c:v>0.41666666666666669</c:v>
                </c:pt>
                <c:pt idx="4">
                  <c:v>0.5714285714285714</c:v>
                </c:pt>
                <c:pt idx="5">
                  <c:v>0.55555555555555558</c:v>
                </c:pt>
                <c:pt idx="6">
                  <c:v>0.5</c:v>
                </c:pt>
                <c:pt idx="7">
                  <c:v>0.5</c:v>
                </c:pt>
                <c:pt idx="8">
                  <c:v>0.66666666666666663</c:v>
                </c:pt>
                <c:pt idx="9">
                  <c:v>0.44444444444444442</c:v>
                </c:pt>
                <c:pt idx="10">
                  <c:v>0.2857142857142857</c:v>
                </c:pt>
                <c:pt idx="11">
                  <c:v>0.5</c:v>
                </c:pt>
                <c:pt idx="12">
                  <c:v>0.5</c:v>
                </c:pt>
                <c:pt idx="13">
                  <c:v>0.58333333333333337</c:v>
                </c:pt>
                <c:pt idx="14">
                  <c:v>0.38095238095238093</c:v>
                </c:pt>
                <c:pt idx="15">
                  <c:v>0.25</c:v>
                </c:pt>
                <c:pt idx="16">
                  <c:v>0.5</c:v>
                </c:pt>
                <c:pt idx="17">
                  <c:v>0.1111111111111111</c:v>
                </c:pt>
                <c:pt idx="18">
                  <c:v>0.16666666666666666</c:v>
                </c:pt>
                <c:pt idx="19">
                  <c:v>0.4</c:v>
                </c:pt>
                <c:pt idx="20">
                  <c:v>0.16666666666666666</c:v>
                </c:pt>
                <c:pt idx="21">
                  <c:v>0.2857142857142857</c:v>
                </c:pt>
                <c:pt idx="22">
                  <c:v>0.22222222222222221</c:v>
                </c:pt>
                <c:pt idx="23">
                  <c:v>8.3333333333333329E-2</c:v>
                </c:pt>
                <c:pt idx="24">
                  <c:v>0.33333333333333331</c:v>
                </c:pt>
                <c:pt idx="25">
                  <c:v>8.3333333333333329E-2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34-4C72-B9F9-050BF7B4874A}"/>
            </c:ext>
          </c:extLst>
        </c:ser>
        <c:ser>
          <c:idx val="1"/>
          <c:order val="1"/>
          <c:tx>
            <c:strRef>
              <c:f>Sheet1!$G$4</c:f>
              <c:strCache>
                <c:ptCount val="1"/>
                <c:pt idx="0">
                  <c:v>&lt;cf&gt;♂&lt;/cf&gt;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Sheet1!$B$5:$B$31</c:f>
              <c:strCache>
                <c:ptCount val="27"/>
                <c:pt idx="0">
                  <c:v>EE</c:v>
                </c:pt>
                <c:pt idx="1">
                  <c:v>CZ</c:v>
                </c:pt>
                <c:pt idx="2">
                  <c:v>HR</c:v>
                </c:pt>
                <c:pt idx="3">
                  <c:v>HU</c:v>
                </c:pt>
                <c:pt idx="4">
                  <c:v>LV</c:v>
                </c:pt>
                <c:pt idx="5">
                  <c:v>LT</c:v>
                </c:pt>
                <c:pt idx="6">
                  <c:v>FR</c:v>
                </c:pt>
                <c:pt idx="7">
                  <c:v>SE</c:v>
                </c:pt>
                <c:pt idx="8">
                  <c:v>DK</c:v>
                </c:pt>
                <c:pt idx="9">
                  <c:v>FI</c:v>
                </c:pt>
                <c:pt idx="10">
                  <c:v>SI</c:v>
                </c:pt>
                <c:pt idx="11">
                  <c:v>NL</c:v>
                </c:pt>
                <c:pt idx="12">
                  <c:v>LU</c:v>
                </c:pt>
                <c:pt idx="13">
                  <c:v>DE</c:v>
                </c:pt>
                <c:pt idx="14">
                  <c:v>ES</c:v>
                </c:pt>
                <c:pt idx="15">
                  <c:v>AT</c:v>
                </c:pt>
                <c:pt idx="16">
                  <c:v>BG</c:v>
                </c:pt>
                <c:pt idx="17">
                  <c:v>IE</c:v>
                </c:pt>
                <c:pt idx="18">
                  <c:v>IT</c:v>
                </c:pt>
                <c:pt idx="19">
                  <c:v>MT</c:v>
                </c:pt>
                <c:pt idx="20">
                  <c:v>EL</c:v>
                </c:pt>
                <c:pt idx="21">
                  <c:v>PL</c:v>
                </c:pt>
                <c:pt idx="22">
                  <c:v>SK</c:v>
                </c:pt>
                <c:pt idx="23">
                  <c:v>BE</c:v>
                </c:pt>
                <c:pt idx="24">
                  <c:v>RO</c:v>
                </c:pt>
                <c:pt idx="25">
                  <c:v>PT</c:v>
                </c:pt>
                <c:pt idx="26">
                  <c:v>CY</c:v>
                </c:pt>
              </c:strCache>
            </c:strRef>
          </c:cat>
          <c:val>
            <c:numRef>
              <c:f>Sheet1!$G$5:$G$31</c:f>
              <c:numCache>
                <c:formatCode>0%</c:formatCode>
                <c:ptCount val="27"/>
                <c:pt idx="0">
                  <c:v>0.14285714285714285</c:v>
                </c:pt>
                <c:pt idx="1">
                  <c:v>0.41666666666666669</c:v>
                </c:pt>
                <c:pt idx="2">
                  <c:v>0.22222222222222221</c:v>
                </c:pt>
                <c:pt idx="3">
                  <c:v>0.58333333333333337</c:v>
                </c:pt>
                <c:pt idx="4">
                  <c:v>0.42857142857142855</c:v>
                </c:pt>
                <c:pt idx="5">
                  <c:v>0.44444444444444442</c:v>
                </c:pt>
                <c:pt idx="6">
                  <c:v>0.5</c:v>
                </c:pt>
                <c:pt idx="7">
                  <c:v>0.5</c:v>
                </c:pt>
                <c:pt idx="8">
                  <c:v>0.33333333333333331</c:v>
                </c:pt>
                <c:pt idx="9">
                  <c:v>0.55555555555555558</c:v>
                </c:pt>
                <c:pt idx="10">
                  <c:v>0.7142857142857143</c:v>
                </c:pt>
                <c:pt idx="11">
                  <c:v>0.5</c:v>
                </c:pt>
                <c:pt idx="12">
                  <c:v>0.5</c:v>
                </c:pt>
                <c:pt idx="13">
                  <c:v>0.41666666666666669</c:v>
                </c:pt>
                <c:pt idx="14">
                  <c:v>0.61904761904761907</c:v>
                </c:pt>
                <c:pt idx="15">
                  <c:v>0.75</c:v>
                </c:pt>
                <c:pt idx="16">
                  <c:v>0.5</c:v>
                </c:pt>
                <c:pt idx="17">
                  <c:v>0.88888888888888884</c:v>
                </c:pt>
                <c:pt idx="18">
                  <c:v>0.83333333333333337</c:v>
                </c:pt>
                <c:pt idx="19">
                  <c:v>0.6</c:v>
                </c:pt>
                <c:pt idx="20">
                  <c:v>0.83333333333333337</c:v>
                </c:pt>
                <c:pt idx="21">
                  <c:v>0.7142857142857143</c:v>
                </c:pt>
                <c:pt idx="22">
                  <c:v>0.77777777777777779</c:v>
                </c:pt>
                <c:pt idx="23">
                  <c:v>0.91666666666666663</c:v>
                </c:pt>
                <c:pt idx="24">
                  <c:v>0.66666666666666663</c:v>
                </c:pt>
                <c:pt idx="25">
                  <c:v>0.91666666666666663</c:v>
                </c:pt>
                <c:pt idx="2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34-4C72-B9F9-050BF7B48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4350128"/>
        <c:axId val="1484351568"/>
      </c:barChart>
      <c:catAx>
        <c:axId val="148435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84351568"/>
        <c:crosses val="autoZero"/>
        <c:auto val="1"/>
        <c:lblAlgn val="ctr"/>
        <c:lblOffset val="100"/>
        <c:noMultiLvlLbl val="0"/>
      </c:catAx>
      <c:valAx>
        <c:axId val="14843515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8435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0F803BF0-E97C-469C-AF60-F17B5FF059B5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fr-B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861" tIns="45930" rIns="91861" bIns="4593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1"/>
            <a:ext cx="2914015" cy="490408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1"/>
            <a:ext cx="2914015" cy="490408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1CACB815-C936-4E99-8363-076A4EF2A191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4035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50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32650-2A0E-3513-BB81-E191EC716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A157BD-0924-79D0-4C2E-A4960C28B1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F7B311-8600-7614-10CE-9A07172824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C101E-89CE-AF55-9CC8-A054C8C268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8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32650-2A0E-3513-BB81-E191EC716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A157BD-0924-79D0-4C2E-A4960C28B1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F7B311-8600-7614-10CE-9A07172824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C101E-89CE-AF55-9CC8-A054C8C268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900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108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some years now, the EESC has been working on how to better integrate the voice of young Europeans in its work and in the EU decision-making process in a structured and meaningful way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8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8BCB-1AA3-47DD-B0AF-D1BE25486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851D8-243B-4A0B-8E39-98F5968E5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E29BE-A65B-48EA-8300-9735CC06B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A849F-5162-4368-9740-634FA7F5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7076-24AC-4AA4-9CF5-B5513FC08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0210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4A06C-040C-4402-9537-0B7B072B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BD9FFC-57CA-4AD9-9DF0-AE3DE1E54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CF21E-F473-41F6-A590-BE48ECDCE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003BA-DEF5-45CF-86FA-93D7EECBE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4BF19-61AE-43EB-8960-904786533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5166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D4914D-68CD-432E-A2B8-8A8079EAF2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885EE-813E-44B5-9613-0163F4FC5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7BEE-BF15-4715-BC32-719A9C8FF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D9E59-D43E-41F4-AEAE-FC07DA1DA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0100E-F2BB-4D9A-915B-A2C04EBB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27947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1E2CB-3271-45A1-9EC5-90242F094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86207-EC44-4C3D-94FF-693E17667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666B3-0D3F-4438-A96D-83301C2A1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2C06E-535A-46C3-A3F3-24F27759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931B2-ECEC-499C-A336-D4F733EBD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305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1190F-78FA-4AAE-9FB3-B9FFE7169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706FF-9B57-4C18-8B91-5E6C65C90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8E82A-39FB-4EC0-A6AD-91F4BD78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E1FF3-76A5-42EB-A32E-B4CF5CD41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8E69F-2385-4097-B656-95A26E76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73339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512D6-F440-4124-9E9A-DB59061D1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9D97F-69C5-45C6-83F2-F7F04FEB15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975D1-8BD1-49F2-95C3-7A12230AF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5DE11-4BDA-4175-B042-6B243D4B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34AE0-D5A1-4B77-8554-F3164B387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B5477-AD78-4F97-9584-E21957B6E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7875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F1013-E172-4291-99C6-2886E5ABC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D7858-620A-49AE-A6CF-FDEA41F2C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7198F-87F3-4712-8BA2-A78EA40A6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5620C0-BDEA-4A00-B69D-1E9350A0B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8718F9-713D-4361-BE54-B0BA4CDADB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505A7E-026E-40B8-8063-F6E028641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E2493D-0050-4A49-ADD5-173C02CC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837541-2C90-431B-A1BF-C6770B288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6949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95325-D07A-4E81-A588-93D3F35C1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7C8E9-875C-40B7-8897-5EA56BF4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EC260E-325C-441A-A2B0-0775E18A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19B9B-43DE-45C7-839F-553A5B2B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3536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A11C6-2785-4D57-B651-A7087E129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0D4B91-D563-427D-9B42-583ED73AE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7F2D0-5989-496C-828E-51D0CF9F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3415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2F027-8B70-4278-90EC-E0C382E48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9FD22-648F-46D4-9DB5-0B07D43DA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93A660-7AC0-407E-BC4B-12BC1252C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2883C-6A78-4623-8A67-C8C35224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5E2FF-9A4B-4B49-9BF6-DB4A614A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AFF41-67BA-49B7-AF66-C45284C82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7759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A77D4-06AC-4739-9108-2FFD6D6E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C16E47-723C-495F-B9E1-B19D455EA3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EA9B44-BFE9-4D11-8CEA-36B9D3A9A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D65FD-C32B-40B7-B987-5323347FC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783F4-5F11-436D-92FA-3C5F9EB3A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D8AFE-C5EA-4BD3-9D9E-DF99E8241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0687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5F36FF-66B9-4B49-AD27-F9288542F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EF2DC-0EB2-4371-925B-2ACCADA40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B89D4-5AD6-4115-9B19-72902174A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C7755-FA5A-4F03-A13A-3C157AB73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6746E-51BA-4A03-A63D-1520E27BB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8383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esc.europa.eu/sites/default/files/2024-12/qe-01-24-018-en-n.pdf" TargetMode="External"/><Relationship Id="rId3" Type="http://schemas.openxmlformats.org/officeDocument/2006/relationships/hyperlink" Target="https://www.eesc.europa.eu/sites/default/files/2024-12/qe-01-24-023-en-n_0.pdf" TargetMode="External"/><Relationship Id="rId7" Type="http://schemas.openxmlformats.org/officeDocument/2006/relationships/hyperlink" Target="https://www.eesc.europa.eu/sites/default/files/2024-12/qe-01-24-017-en-n.pdf" TargetMode="External"/><Relationship Id="rId2" Type="http://schemas.openxmlformats.org/officeDocument/2006/relationships/hyperlink" Target="https://www.eesc.europa.eu/sites/default/files/2024-12/qe-01-24-021-en-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yback.archive-it.org/12710/20241019021126/https:/belgian-presidency.consilium.europa.eu/en/news/liege-declaration-towards-affordable-decent-and-sustainable-housing-for-all/" TargetMode="External"/><Relationship Id="rId5" Type="http://schemas.openxmlformats.org/officeDocument/2006/relationships/hyperlink" Target="https://www.eesc.europa.eu/sites/default/files/2024-12/qe-01-24-016-en-n.pdf" TargetMode="External"/><Relationship Id="rId4" Type="http://schemas.openxmlformats.org/officeDocument/2006/relationships/hyperlink" Target="https://www.eesc.europa.eu/sites/default/files/2024-12/qe-01-24-020-en-n.pd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esc.europa.eu/en/news-media/articles/integrating-young-voices-eu-decision-making" TargetMode="External"/><Relationship Id="rId3" Type="http://schemas.openxmlformats.org/officeDocument/2006/relationships/hyperlink" Target="https://www.eesc.europa.eu/en/our-work/publications-other-work/publications/recent-eesc-achievements" TargetMode="External"/><Relationship Id="rId7" Type="http://schemas.openxmlformats.org/officeDocument/2006/relationships/hyperlink" Target="https://www.eesc.europa.eu/en/news-media/articles/leading-way-just-transition" TargetMode="External"/><Relationship Id="rId2" Type="http://schemas.openxmlformats.org/officeDocument/2006/relationships/hyperlink" Target="https://www.eesc.europa.eu/sites/default/files/2024-12/qe-01-24-013-en-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fccc.int/topics/just-transition/united-arab-emirates-just-transition-work-programme%23%3A%7E%3Atext%3DJust%20Transition%20Pathways-%2CThe%20First%20Dialogue%20under%20the%20United%20Arab%20Emirates%20Just%20Transition%2CJune%200800%20to%201200%20CEST" TargetMode="External"/><Relationship Id="rId5" Type="http://schemas.openxmlformats.org/officeDocument/2006/relationships/hyperlink" Target="https://www.eesc.europa.eu/sites/default/files/2024-12/qe-01-24-019-en-n.pdf" TargetMode="External"/><Relationship Id="rId10" Type="http://schemas.openxmlformats.org/officeDocument/2006/relationships/hyperlink" Target="https://www.eesc.europa.eu/sites/default/files/2024-12/qe-01-24-022-en-n.pdf" TargetMode="External"/><Relationship Id="rId4" Type="http://schemas.openxmlformats.org/officeDocument/2006/relationships/hyperlink" Target="https://www.eesc.europa.eu/hr" TargetMode="External"/><Relationship Id="rId9" Type="http://schemas.openxmlformats.org/officeDocument/2006/relationships/hyperlink" Target="https://www.eesc.europa.eu/hr/our-work/opinions-information-reports/opinions/eu-youth-tes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cid:image003.png@01DB9EFF.F664ECA0" TargetMode="External"/><Relationship Id="rId13" Type="http://schemas.openxmlformats.org/officeDocument/2006/relationships/image" Target="../media/image25.png"/><Relationship Id="rId18" Type="http://schemas.openxmlformats.org/officeDocument/2006/relationships/hyperlink" Target="https://www.instagram.com/eu_civilsociety/" TargetMode="External"/><Relationship Id="rId26" Type="http://schemas.openxmlformats.org/officeDocument/2006/relationships/image" Target="../media/image30.png"/><Relationship Id="rId3" Type="http://schemas.openxmlformats.org/officeDocument/2006/relationships/image" Target="../media/image19.png"/><Relationship Id="rId21" Type="http://schemas.openxmlformats.org/officeDocument/2006/relationships/hyperlink" Target="https://x.com/EU_EESC" TargetMode="External"/><Relationship Id="rId7" Type="http://schemas.openxmlformats.org/officeDocument/2006/relationships/image" Target="../media/image22.png"/><Relationship Id="rId12" Type="http://schemas.openxmlformats.org/officeDocument/2006/relationships/image" Target="cid:image005.png@01DB9EFF.F664ECA0" TargetMode="External"/><Relationship Id="rId17" Type="http://schemas.openxmlformats.org/officeDocument/2006/relationships/hyperlink" Target="https://www.linkedin.com/company/european-economic-social-committee/posts/?feedView=all" TargetMode="External"/><Relationship Id="rId25" Type="http://schemas.openxmlformats.org/officeDocument/2006/relationships/image" Target="../media/image29.jpeg"/><Relationship Id="rId2" Type="http://schemas.openxmlformats.org/officeDocument/2006/relationships/hyperlink" Target="mailto:visitEESC@eesc.europa.eu" TargetMode="External"/><Relationship Id="rId16" Type="http://schemas.openxmlformats.org/officeDocument/2006/relationships/image" Target="cid:image007.png@01DB9EFF.F664ECA0" TargetMode="External"/><Relationship Id="rId20" Type="http://schemas.openxmlformats.org/officeDocument/2006/relationships/hyperlink" Target="https://www.facebook.com/EuropeanEconomicAndSocialCommitte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2.png@01DB9EFF.F664ECA0" TargetMode="External"/><Relationship Id="rId11" Type="http://schemas.openxmlformats.org/officeDocument/2006/relationships/image" Target="../media/image24.png"/><Relationship Id="rId24" Type="http://schemas.openxmlformats.org/officeDocument/2006/relationships/image" Target="../media/image28.png"/><Relationship Id="rId5" Type="http://schemas.openxmlformats.org/officeDocument/2006/relationships/image" Target="../media/image21.png"/><Relationship Id="rId15" Type="http://schemas.openxmlformats.org/officeDocument/2006/relationships/image" Target="../media/image26.gif"/><Relationship Id="rId23" Type="http://schemas.openxmlformats.org/officeDocument/2006/relationships/image" Target="../media/image27.jpeg"/><Relationship Id="rId10" Type="http://schemas.openxmlformats.org/officeDocument/2006/relationships/image" Target="cid:image004.png@01DB9EFF.F664ECA0" TargetMode="External"/><Relationship Id="rId19" Type="http://schemas.openxmlformats.org/officeDocument/2006/relationships/hyperlink" Target="https://bsky.app/profile/eesc.bsky.social" TargetMode="External"/><Relationship Id="rId4" Type="http://schemas.openxmlformats.org/officeDocument/2006/relationships/image" Target="../media/image20.svg"/><Relationship Id="rId9" Type="http://schemas.openxmlformats.org/officeDocument/2006/relationships/image" Target="../media/image23.png"/><Relationship Id="rId14" Type="http://schemas.openxmlformats.org/officeDocument/2006/relationships/image" Target="cid:image006.png@01DB9EFF.F664ECA0" TargetMode="External"/><Relationship Id="rId22" Type="http://schemas.openxmlformats.org/officeDocument/2006/relationships/hyperlink" Target="https://www.youtube.com/EurEcoSocCommittee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esc.europa.eu/hr/work-with-us/traineeships" TargetMode="External"/><Relationship Id="rId3" Type="http://schemas.openxmlformats.org/officeDocument/2006/relationships/hyperlink" Target="https://www.eesc.europa.eu/en/our-work/opinions-information-reports/follow-opinions" TargetMode="External"/><Relationship Id="rId7" Type="http://schemas.openxmlformats.org/officeDocument/2006/relationships/hyperlink" Target="https://www.eesc.europa.eu/en/news-media/videos/lifecycle-opinion" TargetMode="External"/><Relationship Id="rId2" Type="http://schemas.openxmlformats.org/officeDocument/2006/relationships/hyperlink" Target="https://memberspage.eesc.europa.eu/member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esc.europa.eu/ceslink/en" TargetMode="External"/><Relationship Id="rId11" Type="http://schemas.openxmlformats.org/officeDocument/2006/relationships/image" Target="../media/image32.png"/><Relationship Id="rId5" Type="http://schemas.openxmlformats.org/officeDocument/2006/relationships/hyperlink" Target="https://www.eesc.europa.eu/hr/our-work/opinions-information-reports/in-the-spotlight" TargetMode="External"/><Relationship Id="rId10" Type="http://schemas.openxmlformats.org/officeDocument/2006/relationships/image" Target="../media/image31.png"/><Relationship Id="rId4" Type="http://schemas.openxmlformats.org/officeDocument/2006/relationships/hyperlink" Target="https://what-europe-does-for-me.europarl.europa.eu/hr/home" TargetMode="External"/><Relationship Id="rId9" Type="http://schemas.openxmlformats.org/officeDocument/2006/relationships/hyperlink" Target="https://www.eesc.europa.eu/hr/agenda/plenary-session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s://www.eesc.europa.eu/hr/sections-other-bodies/other/eesc-youth-group" TargetMode="External"/><Relationship Id="rId7" Type="http://schemas.openxmlformats.org/officeDocument/2006/relationships/hyperlink" Target="https://www.eesc.europa.eu/en/initiatives/eesc-youth-delegate" TargetMode="External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esc.europa.eu/hr/initiatives/youth-climate-and-sustainability-round-tables" TargetMode="External"/><Relationship Id="rId11" Type="http://schemas.openxmlformats.org/officeDocument/2006/relationships/image" Target="../media/image38.png"/><Relationship Id="rId5" Type="http://schemas.openxmlformats.org/officeDocument/2006/relationships/hyperlink" Target="https://www.eesc.europa.eu/hr/our-work/opinions-information-reports/opinions/eu-youth-test" TargetMode="External"/><Relationship Id="rId10" Type="http://schemas.openxmlformats.org/officeDocument/2006/relationships/image" Target="../media/image37.png"/><Relationship Id="rId4" Type="http://schemas.openxmlformats.org/officeDocument/2006/relationships/hyperlink" Target="https://www.eesc.europa.eu/hr/initiatives/tvoja-europa-tvoje-misljenje" TargetMode="External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sc.europa.eu/hr/members-groups/groups/employers-grou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esc.europa.eu/hr/members-groups/groups/diversity-europe-group" TargetMode="External"/><Relationship Id="rId4" Type="http://schemas.openxmlformats.org/officeDocument/2006/relationships/hyperlink" Target="https://www.eesc.europa.eu/hr?i=portal.hr.group-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eesc.europa.eu/hr/sections-other-bodies/sections-commission/external-relations-section-rex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eesc.europa.eu/hr/sections-other-bodies/sections-commission/economic-and-monetary-union-and-economic-and-social-cohesion-eco" TargetMode="External"/><Relationship Id="rId4" Type="http://schemas.openxmlformats.org/officeDocument/2006/relationships/hyperlink" Target="https://www.eesc.europa.eu/hr/sections-other-bodies/sections-commission/agriculture-rural-development-and-environment-nat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hyperlink" Target="https://www.eesc.europa.eu/hr/sections-other-bodies/sections-commission/consultative-commission-industrial-change-ccmi" TargetMode="External"/><Relationship Id="rId7" Type="http://schemas.openxmlformats.org/officeDocument/2006/relationships/hyperlink" Target="https://www.eesc.europa.eu/hr/initiatives/eu-blue-deal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esc.europa.eu/hr/sections-other-bodies/sections-commission/single-market-production-and-consumption-int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s://www.eesc.europa.eu/hr/sections-other-bodies/sections-commission/section-employment-social-affairs-and-citizenship-soc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www.eesc.europa.eu/hr/sections-other-bodies/sections-commission/economic-and-monetary-union-and-economic-and-social-cohesion-eco" TargetMode="Externa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esc.europa.eu/hr/sections-other-bodies/observatories/labour-market-observatory" TargetMode="External"/><Relationship Id="rId3" Type="http://schemas.openxmlformats.org/officeDocument/2006/relationships/slide" Target="slide20.xml"/><Relationship Id="rId7" Type="http://schemas.openxmlformats.org/officeDocument/2006/relationships/hyperlink" Target="https://www.eesc.europa.eu/hr/sections-other-bodies/observatories/observatory-digital-transition-and-single-mark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esc.europa.eu/hr/sections-other-bodies/observatories/sustainable-development-observatory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www.eesc.europa.eu/hr/sections-other-bodies/other/ad-hoc-group-equality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s://www.eesc.europa.eu/hr/sections-other-bodies/other/eesc-youth-group" TargetMode="Externa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1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750BBB-6078-460B-B9E5-B88E7EB456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0576" y="-2298452"/>
            <a:ext cx="13729447" cy="91564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70219" y="165311"/>
            <a:ext cx="1061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600" b="1" dirty="0">
                <a:solidFill>
                  <a:prstClr val="white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DOBRO DOŠLI</a:t>
            </a:r>
          </a:p>
        </p:txBody>
      </p:sp>
    </p:spTree>
    <p:extLst>
      <p:ext uri="{BB962C8B-B14F-4D97-AF65-F5344CB8AC3E}">
        <p14:creationId xmlns:p14="http://schemas.microsoft.com/office/powerpoint/2010/main" val="309040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42">
            <a:extLst>
              <a:ext uri="{FF2B5EF4-FFF2-40B4-BE49-F238E27FC236}">
                <a16:creationId xmlns:a16="http://schemas.microsoft.com/office/drawing/2014/main" id="{ADDC99CD-DA21-6490-AE64-12838C690144}"/>
              </a:ext>
            </a:extLst>
          </p:cNvPr>
          <p:cNvGrpSpPr/>
          <p:nvPr/>
        </p:nvGrpSpPr>
        <p:grpSpPr>
          <a:xfrm>
            <a:off x="8299394" y="4320000"/>
            <a:ext cx="3780000" cy="1800000"/>
            <a:chOff x="0" y="0"/>
            <a:chExt cx="1592202" cy="1135747"/>
          </a:xfrm>
          <a:noFill/>
        </p:grpSpPr>
        <p:sp>
          <p:nvSpPr>
            <p:cNvPr id="64" name="Freeform 43">
              <a:extLst>
                <a:ext uri="{FF2B5EF4-FFF2-40B4-BE49-F238E27FC236}">
                  <a16:creationId xmlns:a16="http://schemas.microsoft.com/office/drawing/2014/main" id="{A3C51FC8-FD68-311F-06AB-8E22B0E3D2AD}"/>
                </a:ext>
              </a:extLst>
            </p:cNvPr>
            <p:cNvSpPr/>
            <p:nvPr/>
          </p:nvSpPr>
          <p:spPr>
            <a:xfrm>
              <a:off x="0" y="0"/>
              <a:ext cx="1592202" cy="1135747"/>
            </a:xfrm>
            <a:custGeom>
              <a:avLst/>
              <a:gdLst/>
              <a:ahLst/>
              <a:cxnLst/>
              <a:rect l="l" t="t" r="r" b="b"/>
              <a:pathLst>
                <a:path w="1592202" h="1135747">
                  <a:moveTo>
                    <a:pt x="1467742" y="1135746"/>
                  </a:moveTo>
                  <a:lnTo>
                    <a:pt x="124460" y="1135746"/>
                  </a:lnTo>
                  <a:cubicBezTo>
                    <a:pt x="55880" y="1135746"/>
                    <a:pt x="0" y="1079867"/>
                    <a:pt x="0" y="10112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67742" y="0"/>
                  </a:lnTo>
                  <a:cubicBezTo>
                    <a:pt x="1536322" y="0"/>
                    <a:pt x="1592202" y="55880"/>
                    <a:pt x="1592202" y="124460"/>
                  </a:cubicBezTo>
                  <a:lnTo>
                    <a:pt x="1592202" y="1011287"/>
                  </a:lnTo>
                  <a:cubicBezTo>
                    <a:pt x="1592202" y="1079867"/>
                    <a:pt x="1536322" y="1135747"/>
                    <a:pt x="1467742" y="1135747"/>
                  </a:cubicBezTo>
                  <a:close/>
                </a:path>
              </a:pathLst>
            </a:custGeom>
            <a:grpFill/>
            <a:ln>
              <a:solidFill>
                <a:srgbClr val="174195"/>
              </a:solidFill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79CEF58B-5C8A-DFA7-FB76-0AD2DFC9AA72}"/>
              </a:ext>
            </a:extLst>
          </p:cNvPr>
          <p:cNvSpPr/>
          <p:nvPr/>
        </p:nvSpPr>
        <p:spPr>
          <a:xfrm>
            <a:off x="0" y="4509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 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A001FE9B-1937-8217-BFEC-60C354B71C4E}"/>
              </a:ext>
            </a:extLst>
          </p:cNvPr>
          <p:cNvGrpSpPr/>
          <p:nvPr/>
        </p:nvGrpSpPr>
        <p:grpSpPr>
          <a:xfrm>
            <a:off x="169709" y="2088000"/>
            <a:ext cx="3780000" cy="1800000"/>
            <a:chOff x="0" y="0"/>
            <a:chExt cx="1592202" cy="1135747"/>
          </a:xfrm>
          <a:noFill/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6E31C329-DA8C-4270-57D1-6058BCF56598}"/>
                </a:ext>
              </a:extLst>
            </p:cNvPr>
            <p:cNvSpPr/>
            <p:nvPr/>
          </p:nvSpPr>
          <p:spPr>
            <a:xfrm>
              <a:off x="0" y="0"/>
              <a:ext cx="1592202" cy="1135747"/>
            </a:xfrm>
            <a:custGeom>
              <a:avLst/>
              <a:gdLst/>
              <a:ahLst/>
              <a:cxnLst/>
              <a:rect l="l" t="t" r="r" b="b"/>
              <a:pathLst>
                <a:path w="1592202" h="1135747">
                  <a:moveTo>
                    <a:pt x="1467742" y="1135746"/>
                  </a:moveTo>
                  <a:lnTo>
                    <a:pt x="124460" y="1135746"/>
                  </a:lnTo>
                  <a:cubicBezTo>
                    <a:pt x="55880" y="1135746"/>
                    <a:pt x="0" y="1079867"/>
                    <a:pt x="0" y="10112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67742" y="0"/>
                  </a:lnTo>
                  <a:cubicBezTo>
                    <a:pt x="1536322" y="0"/>
                    <a:pt x="1592202" y="55880"/>
                    <a:pt x="1592202" y="124460"/>
                  </a:cubicBezTo>
                  <a:lnTo>
                    <a:pt x="1592202" y="1011287"/>
                  </a:lnTo>
                  <a:cubicBezTo>
                    <a:pt x="1592202" y="1079867"/>
                    <a:pt x="1536322" y="1135747"/>
                    <a:pt x="1467742" y="1135747"/>
                  </a:cubicBezTo>
                  <a:close/>
                </a:path>
              </a:pathLst>
            </a:custGeom>
            <a:grpFill/>
            <a:ln>
              <a:solidFill>
                <a:srgbClr val="174195"/>
              </a:solidFill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7F1613FA-0CDF-DF4F-FD1C-5BC724B95039}"/>
              </a:ext>
            </a:extLst>
          </p:cNvPr>
          <p:cNvGrpSpPr/>
          <p:nvPr/>
        </p:nvGrpSpPr>
        <p:grpSpPr>
          <a:xfrm>
            <a:off x="8305069" y="2088000"/>
            <a:ext cx="3779999" cy="1800000"/>
            <a:chOff x="0" y="0"/>
            <a:chExt cx="2156708" cy="992181"/>
          </a:xfrm>
          <a:noFill/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28A9A11-0154-A5A8-766B-BB50F8E075FF}"/>
                </a:ext>
              </a:extLst>
            </p:cNvPr>
            <p:cNvSpPr/>
            <p:nvPr/>
          </p:nvSpPr>
          <p:spPr>
            <a:xfrm>
              <a:off x="0" y="0"/>
              <a:ext cx="2156708" cy="992181"/>
            </a:xfrm>
            <a:custGeom>
              <a:avLst/>
              <a:gdLst/>
              <a:ahLst/>
              <a:cxnLst/>
              <a:rect l="l" t="t" r="r" b="b"/>
              <a:pathLst>
                <a:path w="1592202" h="1135747">
                  <a:moveTo>
                    <a:pt x="1467742" y="1135746"/>
                  </a:moveTo>
                  <a:lnTo>
                    <a:pt x="124460" y="1135746"/>
                  </a:lnTo>
                  <a:cubicBezTo>
                    <a:pt x="55880" y="1135746"/>
                    <a:pt x="0" y="1079867"/>
                    <a:pt x="0" y="10112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67742" y="0"/>
                  </a:lnTo>
                  <a:cubicBezTo>
                    <a:pt x="1536322" y="0"/>
                    <a:pt x="1592202" y="55880"/>
                    <a:pt x="1592202" y="124460"/>
                  </a:cubicBezTo>
                  <a:lnTo>
                    <a:pt x="1592202" y="1011287"/>
                  </a:lnTo>
                  <a:cubicBezTo>
                    <a:pt x="1592202" y="1079867"/>
                    <a:pt x="1536322" y="1135747"/>
                    <a:pt x="1467742" y="1135747"/>
                  </a:cubicBezTo>
                  <a:close/>
                </a:path>
              </a:pathLst>
            </a:custGeom>
            <a:grpFill/>
            <a:ln>
              <a:solidFill>
                <a:srgbClr val="174195"/>
              </a:solidFill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0" name="Group 11">
            <a:extLst>
              <a:ext uri="{FF2B5EF4-FFF2-40B4-BE49-F238E27FC236}">
                <a16:creationId xmlns:a16="http://schemas.microsoft.com/office/drawing/2014/main" id="{F4E166ED-8B9F-D225-01E8-5F1577E9C37F}"/>
              </a:ext>
            </a:extLst>
          </p:cNvPr>
          <p:cNvGrpSpPr/>
          <p:nvPr/>
        </p:nvGrpSpPr>
        <p:grpSpPr>
          <a:xfrm>
            <a:off x="8542368" y="4399410"/>
            <a:ext cx="3375970" cy="1668702"/>
            <a:chOff x="0" y="0"/>
            <a:chExt cx="1592202" cy="1135747"/>
          </a:xfrm>
          <a:noFill/>
        </p:grpSpPr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84623C86-4C1A-1C76-31D7-8CD644A74040}"/>
                </a:ext>
              </a:extLst>
            </p:cNvPr>
            <p:cNvSpPr/>
            <p:nvPr/>
          </p:nvSpPr>
          <p:spPr>
            <a:xfrm>
              <a:off x="0" y="0"/>
              <a:ext cx="1592202" cy="1135747"/>
            </a:xfrm>
            <a:custGeom>
              <a:avLst/>
              <a:gdLst/>
              <a:ahLst/>
              <a:cxnLst/>
              <a:rect l="l" t="t" r="r" b="b"/>
              <a:pathLst>
                <a:path w="1592202" h="1135747">
                  <a:moveTo>
                    <a:pt x="1467742" y="1135746"/>
                  </a:moveTo>
                  <a:lnTo>
                    <a:pt x="124460" y="1135746"/>
                  </a:lnTo>
                  <a:cubicBezTo>
                    <a:pt x="55880" y="1135746"/>
                    <a:pt x="0" y="1079867"/>
                    <a:pt x="0" y="10112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67742" y="0"/>
                  </a:lnTo>
                  <a:cubicBezTo>
                    <a:pt x="1536322" y="0"/>
                    <a:pt x="1592202" y="55880"/>
                    <a:pt x="1592202" y="124460"/>
                  </a:cubicBezTo>
                  <a:lnTo>
                    <a:pt x="1592202" y="1011287"/>
                  </a:lnTo>
                  <a:cubicBezTo>
                    <a:pt x="1592202" y="1079867"/>
                    <a:pt x="1536322" y="1135747"/>
                    <a:pt x="1467742" y="1135747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2" name="Group 13">
            <a:extLst>
              <a:ext uri="{FF2B5EF4-FFF2-40B4-BE49-F238E27FC236}">
                <a16:creationId xmlns:a16="http://schemas.microsoft.com/office/drawing/2014/main" id="{CDDD465E-4DA3-B6EE-CAF5-88AC0094F9B3}"/>
              </a:ext>
            </a:extLst>
          </p:cNvPr>
          <p:cNvGrpSpPr/>
          <p:nvPr/>
        </p:nvGrpSpPr>
        <p:grpSpPr>
          <a:xfrm>
            <a:off x="8246932" y="4823737"/>
            <a:ext cx="2461561" cy="1755640"/>
            <a:chOff x="0" y="0"/>
            <a:chExt cx="1404462" cy="1001694"/>
          </a:xfrm>
          <a:noFill/>
        </p:grpSpPr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0572B1CD-05A7-D222-6DA2-49F6C22A0BB4}"/>
                </a:ext>
              </a:extLst>
            </p:cNvPr>
            <p:cNvSpPr/>
            <p:nvPr/>
          </p:nvSpPr>
          <p:spPr>
            <a:xfrm>
              <a:off x="0" y="0"/>
              <a:ext cx="1404463" cy="1001694"/>
            </a:xfrm>
            <a:custGeom>
              <a:avLst/>
              <a:gdLst/>
              <a:ahLst/>
              <a:cxnLst/>
              <a:rect l="l" t="t" r="r" b="b"/>
              <a:pathLst>
                <a:path w="1404463" h="1001694">
                  <a:moveTo>
                    <a:pt x="1280002" y="1001694"/>
                  </a:moveTo>
                  <a:lnTo>
                    <a:pt x="124460" y="1001694"/>
                  </a:lnTo>
                  <a:cubicBezTo>
                    <a:pt x="55880" y="1001694"/>
                    <a:pt x="0" y="945814"/>
                    <a:pt x="0" y="8772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0002" y="0"/>
                  </a:lnTo>
                  <a:cubicBezTo>
                    <a:pt x="1348582" y="0"/>
                    <a:pt x="1404463" y="55880"/>
                    <a:pt x="1404463" y="124460"/>
                  </a:cubicBezTo>
                  <a:lnTo>
                    <a:pt x="1404463" y="877234"/>
                  </a:lnTo>
                  <a:cubicBezTo>
                    <a:pt x="1404463" y="945814"/>
                    <a:pt x="1348582" y="1001694"/>
                    <a:pt x="1280002" y="1001694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4" name="Group 17">
            <a:extLst>
              <a:ext uri="{FF2B5EF4-FFF2-40B4-BE49-F238E27FC236}">
                <a16:creationId xmlns:a16="http://schemas.microsoft.com/office/drawing/2014/main" id="{3580B6EA-AE95-DC30-53DF-0CF01CF67DBD}"/>
              </a:ext>
            </a:extLst>
          </p:cNvPr>
          <p:cNvGrpSpPr/>
          <p:nvPr/>
        </p:nvGrpSpPr>
        <p:grpSpPr>
          <a:xfrm>
            <a:off x="169200" y="4320000"/>
            <a:ext cx="3779999" cy="1800000"/>
            <a:chOff x="0" y="0"/>
            <a:chExt cx="1902819" cy="905691"/>
          </a:xfrm>
          <a:noFill/>
        </p:grpSpPr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483368BD-4E20-CF26-9FDA-9874B2327515}"/>
                </a:ext>
              </a:extLst>
            </p:cNvPr>
            <p:cNvSpPr/>
            <p:nvPr/>
          </p:nvSpPr>
          <p:spPr>
            <a:xfrm>
              <a:off x="0" y="0"/>
              <a:ext cx="1902819" cy="905691"/>
            </a:xfrm>
            <a:custGeom>
              <a:avLst/>
              <a:gdLst/>
              <a:ahLst/>
              <a:cxnLst/>
              <a:rect l="l" t="t" r="r" b="b"/>
              <a:pathLst>
                <a:path w="1404463" h="1001694">
                  <a:moveTo>
                    <a:pt x="1280002" y="1001694"/>
                  </a:moveTo>
                  <a:lnTo>
                    <a:pt x="124460" y="1001694"/>
                  </a:lnTo>
                  <a:cubicBezTo>
                    <a:pt x="55880" y="1001694"/>
                    <a:pt x="0" y="945814"/>
                    <a:pt x="0" y="8772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0002" y="0"/>
                  </a:lnTo>
                  <a:cubicBezTo>
                    <a:pt x="1348582" y="0"/>
                    <a:pt x="1404463" y="55880"/>
                    <a:pt x="1404463" y="124460"/>
                  </a:cubicBezTo>
                  <a:lnTo>
                    <a:pt x="1404463" y="877234"/>
                  </a:lnTo>
                  <a:cubicBezTo>
                    <a:pt x="1404463" y="945814"/>
                    <a:pt x="1348582" y="1001694"/>
                    <a:pt x="1280002" y="1001694"/>
                  </a:cubicBezTo>
                  <a:close/>
                </a:path>
              </a:pathLst>
            </a:custGeom>
            <a:grpFill/>
            <a:ln>
              <a:solidFill>
                <a:srgbClr val="174195"/>
              </a:solidFill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6" name="TextBox 19">
            <a:extLst>
              <a:ext uri="{FF2B5EF4-FFF2-40B4-BE49-F238E27FC236}">
                <a16:creationId xmlns:a16="http://schemas.microsoft.com/office/drawing/2014/main" id="{2CE23239-3AB5-49C7-88DD-4840039C9524}"/>
              </a:ext>
            </a:extLst>
          </p:cNvPr>
          <p:cNvSpPr txBox="1"/>
          <p:nvPr/>
        </p:nvSpPr>
        <p:spPr>
          <a:xfrm>
            <a:off x="402249" y="4458348"/>
            <a:ext cx="3314920" cy="551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hr-HR" sz="1600" b="1">
                <a:solidFill>
                  <a:srgbClr val="3C4C59"/>
                </a:solidFill>
                <a:ea typeface="Calibri (MS) Bold"/>
                <a:cs typeface="Calibri (MS) Bold"/>
                <a:sym typeface="Calibri (MS) Bold"/>
                <a:hlinkClick r:id="rId2" tooltip="https://www.eesc.europa.eu/sites/default/files/2024-12/qe-01-24-021-en-n.pdf"/>
              </a:rPr>
              <a:t>Zalaganje za pravo na cjenovno pristupačnu energiju za sve</a:t>
            </a:r>
          </a:p>
        </p:txBody>
      </p:sp>
      <p:grpSp>
        <p:nvGrpSpPr>
          <p:cNvPr id="20" name="Group 23">
            <a:extLst>
              <a:ext uri="{FF2B5EF4-FFF2-40B4-BE49-F238E27FC236}">
                <a16:creationId xmlns:a16="http://schemas.microsoft.com/office/drawing/2014/main" id="{238F9ECA-9DC3-7734-A468-BCA6DDE639D3}"/>
              </a:ext>
            </a:extLst>
          </p:cNvPr>
          <p:cNvGrpSpPr/>
          <p:nvPr/>
        </p:nvGrpSpPr>
        <p:grpSpPr>
          <a:xfrm>
            <a:off x="4259395" y="2018529"/>
            <a:ext cx="2790606" cy="2056161"/>
            <a:chOff x="0" y="0"/>
            <a:chExt cx="1592202" cy="1135747"/>
          </a:xfrm>
          <a:noFill/>
        </p:grpSpPr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F3E62A8F-558A-3180-3723-7144F479F47F}"/>
                </a:ext>
              </a:extLst>
            </p:cNvPr>
            <p:cNvSpPr/>
            <p:nvPr/>
          </p:nvSpPr>
          <p:spPr>
            <a:xfrm>
              <a:off x="0" y="0"/>
              <a:ext cx="1592202" cy="1135747"/>
            </a:xfrm>
            <a:custGeom>
              <a:avLst/>
              <a:gdLst/>
              <a:ahLst/>
              <a:cxnLst/>
              <a:rect l="l" t="t" r="r" b="b"/>
              <a:pathLst>
                <a:path w="1592202" h="1135747">
                  <a:moveTo>
                    <a:pt x="1467742" y="1135746"/>
                  </a:moveTo>
                  <a:lnTo>
                    <a:pt x="124460" y="1135746"/>
                  </a:lnTo>
                  <a:cubicBezTo>
                    <a:pt x="55880" y="1135746"/>
                    <a:pt x="0" y="1079867"/>
                    <a:pt x="0" y="10112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67742" y="0"/>
                  </a:lnTo>
                  <a:cubicBezTo>
                    <a:pt x="1536322" y="0"/>
                    <a:pt x="1592202" y="55880"/>
                    <a:pt x="1592202" y="124460"/>
                  </a:cubicBezTo>
                  <a:lnTo>
                    <a:pt x="1592202" y="1011287"/>
                  </a:lnTo>
                  <a:cubicBezTo>
                    <a:pt x="1592202" y="1079867"/>
                    <a:pt x="1536322" y="1135747"/>
                    <a:pt x="1467742" y="1135747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29" name="Group 33">
            <a:extLst>
              <a:ext uri="{FF2B5EF4-FFF2-40B4-BE49-F238E27FC236}">
                <a16:creationId xmlns:a16="http://schemas.microsoft.com/office/drawing/2014/main" id="{ABFCB4E6-FF31-C8BF-71DF-1F98D93B0794}"/>
              </a:ext>
            </a:extLst>
          </p:cNvPr>
          <p:cNvGrpSpPr/>
          <p:nvPr/>
        </p:nvGrpSpPr>
        <p:grpSpPr>
          <a:xfrm>
            <a:off x="8089787" y="2142000"/>
            <a:ext cx="3544170" cy="977861"/>
            <a:chOff x="0" y="-374723"/>
            <a:chExt cx="7088341" cy="1955721"/>
          </a:xfrm>
        </p:grpSpPr>
        <p:sp>
          <p:nvSpPr>
            <p:cNvPr id="30" name="TextBox 34">
              <a:extLst>
                <a:ext uri="{FF2B5EF4-FFF2-40B4-BE49-F238E27FC236}">
                  <a16:creationId xmlns:a16="http://schemas.microsoft.com/office/drawing/2014/main" id="{F2A9B6F1-703E-54DB-4A69-B7759CDA6F19}"/>
                </a:ext>
              </a:extLst>
            </p:cNvPr>
            <p:cNvSpPr txBox="1"/>
            <p:nvPr/>
          </p:nvSpPr>
          <p:spPr>
            <a:xfrm>
              <a:off x="1365682" y="-374723"/>
              <a:ext cx="5722659" cy="10577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47"/>
                </a:lnSpc>
              </a:pPr>
              <a:r>
                <a:rPr lang="hr-HR" sz="1600" b="1" u="sng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3" tooltip="https://www.eesc.europa.eu/sites/default/files/2024-12/qe-01-24-023-en-n_0.pdf"/>
                </a:rPr>
                <a:t>Zalaganje za trgovinske sporazume koji donose korist svim segmentima društva</a:t>
              </a:r>
            </a:p>
          </p:txBody>
        </p:sp>
        <p:sp>
          <p:nvSpPr>
            <p:cNvPr id="31" name="TextBox 35">
              <a:extLst>
                <a:ext uri="{FF2B5EF4-FFF2-40B4-BE49-F238E27FC236}">
                  <a16:creationId xmlns:a16="http://schemas.microsoft.com/office/drawing/2014/main" id="{44754F6E-191F-B8E2-0435-B31FE5931CB4}"/>
                </a:ext>
              </a:extLst>
            </p:cNvPr>
            <p:cNvSpPr txBox="1"/>
            <p:nvPr/>
          </p:nvSpPr>
          <p:spPr>
            <a:xfrm>
              <a:off x="0" y="1211154"/>
              <a:ext cx="5481579" cy="369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3"/>
                </a:lnSpc>
                <a:spcBef>
                  <a:spcPct val="0"/>
                </a:spcBef>
              </a:pPr>
              <a:endParaRPr lang="en-GB" sz="1200" dirty="0"/>
            </a:p>
          </p:txBody>
        </p:sp>
      </p:grpSp>
      <p:grpSp>
        <p:nvGrpSpPr>
          <p:cNvPr id="32" name="Group 36">
            <a:extLst>
              <a:ext uri="{FF2B5EF4-FFF2-40B4-BE49-F238E27FC236}">
                <a16:creationId xmlns:a16="http://schemas.microsoft.com/office/drawing/2014/main" id="{F1813BD5-87AD-7724-3BF4-1EEEB1C2D948}"/>
              </a:ext>
            </a:extLst>
          </p:cNvPr>
          <p:cNvGrpSpPr/>
          <p:nvPr/>
        </p:nvGrpSpPr>
        <p:grpSpPr>
          <a:xfrm>
            <a:off x="7612592" y="4460400"/>
            <a:ext cx="4498604" cy="547842"/>
            <a:chOff x="0" y="-738349"/>
            <a:chExt cx="6479565" cy="3407268"/>
          </a:xfrm>
        </p:grpSpPr>
        <p:sp>
          <p:nvSpPr>
            <p:cNvPr id="33" name="TextBox 38">
              <a:extLst>
                <a:ext uri="{FF2B5EF4-FFF2-40B4-BE49-F238E27FC236}">
                  <a16:creationId xmlns:a16="http://schemas.microsoft.com/office/drawing/2014/main" id="{DB59B2C4-7545-7473-08BC-3CDE1E6791A8}"/>
                </a:ext>
              </a:extLst>
            </p:cNvPr>
            <p:cNvSpPr txBox="1"/>
            <p:nvPr/>
          </p:nvSpPr>
          <p:spPr>
            <a:xfrm>
              <a:off x="0" y="1258569"/>
              <a:ext cx="5303512" cy="1150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3"/>
                </a:lnSpc>
                <a:spcBef>
                  <a:spcPct val="0"/>
                </a:spcBef>
              </a:pPr>
              <a:endParaRPr lang="en-GB" sz="1200" dirty="0"/>
            </a:p>
          </p:txBody>
        </p:sp>
        <p:sp>
          <p:nvSpPr>
            <p:cNvPr id="34" name="TextBox 37">
              <a:extLst>
                <a:ext uri="{FF2B5EF4-FFF2-40B4-BE49-F238E27FC236}">
                  <a16:creationId xmlns:a16="http://schemas.microsoft.com/office/drawing/2014/main" id="{BC90BE21-1179-1B5A-4917-08FD3E5A7076}"/>
                </a:ext>
              </a:extLst>
            </p:cNvPr>
            <p:cNvSpPr txBox="1"/>
            <p:nvPr/>
          </p:nvSpPr>
          <p:spPr>
            <a:xfrm>
              <a:off x="983464" y="-738349"/>
              <a:ext cx="5496101" cy="34072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hr-HR" sz="1600" b="1" u="sng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4" tooltip="https://www.eesc.europa.eu/sites/default/files/2024-12/qe-01-24-020-en-n.pdf"/>
                </a:rPr>
                <a:t>Poziv na akcijski plan EU-a</a:t>
              </a:r>
            </a:p>
            <a:p>
              <a:pPr algn="ctr">
                <a:lnSpc>
                  <a:spcPts val="2239"/>
                </a:lnSpc>
              </a:pPr>
              <a:r>
                <a:rPr lang="hr-HR" sz="1600" b="1" u="sng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4" tooltip="https://www.eesc.europa.eu/sites/default/files/2024-12/qe-01-24-020-en-n.pdf"/>
                </a:rPr>
                <a:t>za borbu protiv rijetkih bolesti</a:t>
              </a:r>
            </a:p>
          </p:txBody>
        </p:sp>
      </p:grpSp>
      <p:grpSp>
        <p:nvGrpSpPr>
          <p:cNvPr id="35" name="Group 39">
            <a:extLst>
              <a:ext uri="{FF2B5EF4-FFF2-40B4-BE49-F238E27FC236}">
                <a16:creationId xmlns:a16="http://schemas.microsoft.com/office/drawing/2014/main" id="{A4247363-A503-C95D-77A5-E3D0A082FD0F}"/>
              </a:ext>
            </a:extLst>
          </p:cNvPr>
          <p:cNvGrpSpPr/>
          <p:nvPr/>
        </p:nvGrpSpPr>
        <p:grpSpPr>
          <a:xfrm>
            <a:off x="4365660" y="2212084"/>
            <a:ext cx="3515474" cy="552202"/>
            <a:chOff x="-317932" y="-212527"/>
            <a:chExt cx="7030947" cy="2211782"/>
          </a:xfrm>
        </p:grpSpPr>
        <p:sp>
          <p:nvSpPr>
            <p:cNvPr id="36" name="TextBox 40">
              <a:extLst>
                <a:ext uri="{FF2B5EF4-FFF2-40B4-BE49-F238E27FC236}">
                  <a16:creationId xmlns:a16="http://schemas.microsoft.com/office/drawing/2014/main" id="{41DB221D-9AA7-C57D-DDF0-F7C5A9D7AEC4}"/>
                </a:ext>
              </a:extLst>
            </p:cNvPr>
            <p:cNvSpPr txBox="1"/>
            <p:nvPr/>
          </p:nvSpPr>
          <p:spPr>
            <a:xfrm>
              <a:off x="-317932" y="-212527"/>
              <a:ext cx="7030947" cy="10642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hr-HR" sz="1600" b="1" u="sng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5" tooltip="https://www.eesc.europa.eu/sites/default/files/2024-12/qe-01-24-016-en-n.pdf"/>
                </a:rPr>
                <a:t>Inicijatori osmišljavanja strategije EU-a za vodu</a:t>
              </a:r>
            </a:p>
          </p:txBody>
        </p:sp>
        <p:sp>
          <p:nvSpPr>
            <p:cNvPr id="37" name="TextBox 41">
              <a:extLst>
                <a:ext uri="{FF2B5EF4-FFF2-40B4-BE49-F238E27FC236}">
                  <a16:creationId xmlns:a16="http://schemas.microsoft.com/office/drawing/2014/main" id="{A914F9A9-7DC4-853A-EB64-1F307D7EC146}"/>
                </a:ext>
              </a:extLst>
            </p:cNvPr>
            <p:cNvSpPr txBox="1"/>
            <p:nvPr/>
          </p:nvSpPr>
          <p:spPr>
            <a:xfrm>
              <a:off x="2" y="1258571"/>
              <a:ext cx="5197743" cy="7406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3"/>
                </a:lnSpc>
                <a:spcBef>
                  <a:spcPct val="0"/>
                </a:spcBef>
              </a:pPr>
              <a:endParaRPr lang="en-GB" sz="1200" dirty="0"/>
            </a:p>
          </p:txBody>
        </p:sp>
      </p:grpSp>
      <p:sp>
        <p:nvSpPr>
          <p:cNvPr id="45" name="TextBox 54">
            <a:extLst>
              <a:ext uri="{FF2B5EF4-FFF2-40B4-BE49-F238E27FC236}">
                <a16:creationId xmlns:a16="http://schemas.microsoft.com/office/drawing/2014/main" id="{F4686873-2794-D33C-9102-D52280CA528C}"/>
              </a:ext>
            </a:extLst>
          </p:cNvPr>
          <p:cNvSpPr txBox="1"/>
          <p:nvPr/>
        </p:nvSpPr>
        <p:spPr>
          <a:xfrm>
            <a:off x="1025948" y="6054536"/>
            <a:ext cx="2464446" cy="180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  <a:spcBef>
                <a:spcPct val="0"/>
              </a:spcBef>
            </a:pPr>
            <a:r>
              <a:rPr lang="hr-HR" sz="1066">
                <a:solidFill>
                  <a:srgbClr val="545454"/>
                </a:solidFill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id="46" name="TextBox 55">
            <a:extLst>
              <a:ext uri="{FF2B5EF4-FFF2-40B4-BE49-F238E27FC236}">
                <a16:creationId xmlns:a16="http://schemas.microsoft.com/office/drawing/2014/main" id="{8943E300-3DA3-38C9-BFF6-70548B0F8443}"/>
              </a:ext>
            </a:extLst>
          </p:cNvPr>
          <p:cNvSpPr txBox="1"/>
          <p:nvPr/>
        </p:nvSpPr>
        <p:spPr>
          <a:xfrm>
            <a:off x="184247" y="5134875"/>
            <a:ext cx="3733364" cy="646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680"/>
              </a:lnSpc>
              <a:spcBef>
                <a:spcPct val="0"/>
              </a:spcBef>
            </a:pPr>
            <a:r>
              <a:rPr lang="hr-HR" sz="1400">
                <a:ea typeface="Calibri (MS)"/>
                <a:cs typeface="Calibri (MS)"/>
                <a:sym typeface="Calibri (MS)"/>
              </a:rPr>
              <a:t>Preporuka EGSO-a upućena Opservatoriju za energetsko siromaštvo potaknula je Europsku komisiju da osnuje Savjetodavni centar za energetsko siromaštvo. </a:t>
            </a:r>
          </a:p>
        </p:txBody>
      </p:sp>
      <p:sp>
        <p:nvSpPr>
          <p:cNvPr id="47" name="TextBox 56">
            <a:extLst>
              <a:ext uri="{FF2B5EF4-FFF2-40B4-BE49-F238E27FC236}">
                <a16:creationId xmlns:a16="http://schemas.microsoft.com/office/drawing/2014/main" id="{78B07D24-BE58-8FDF-DB67-624443542F1B}"/>
              </a:ext>
            </a:extLst>
          </p:cNvPr>
          <p:cNvSpPr txBox="1"/>
          <p:nvPr/>
        </p:nvSpPr>
        <p:spPr>
          <a:xfrm>
            <a:off x="-1" y="468000"/>
            <a:ext cx="12191999" cy="466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6"/>
              </a:lnSpc>
            </a:pPr>
            <a:r>
              <a:rPr lang="hr-HR" sz="4000" b="1">
                <a:solidFill>
                  <a:schemeClr val="bg1"/>
                </a:solidFill>
                <a:ea typeface="Calibri (MS) Bold"/>
                <a:cs typeface="Calibri (MS) Bold"/>
                <a:sym typeface="Calibri (MS) Bold"/>
              </a:rPr>
              <a:t>PRIMJERI NOVIJIH POSTIGNUĆA</a:t>
            </a:r>
          </a:p>
        </p:txBody>
      </p:sp>
      <p:sp>
        <p:nvSpPr>
          <p:cNvPr id="48" name="TextBox 57">
            <a:extLst>
              <a:ext uri="{FF2B5EF4-FFF2-40B4-BE49-F238E27FC236}">
                <a16:creationId xmlns:a16="http://schemas.microsoft.com/office/drawing/2014/main" id="{E37A11B2-94A2-5EAA-30A2-1FA7EF5C71A0}"/>
              </a:ext>
            </a:extLst>
          </p:cNvPr>
          <p:cNvSpPr txBox="1"/>
          <p:nvPr/>
        </p:nvSpPr>
        <p:spPr>
          <a:xfrm>
            <a:off x="4257703" y="5166192"/>
            <a:ext cx="3623431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93"/>
              </a:lnSpc>
              <a:spcBef>
                <a:spcPct val="0"/>
              </a:spcBef>
            </a:pPr>
            <a:r>
              <a:rPr lang="hr-HR" sz="1400">
                <a:ea typeface="Calibri (MS)"/>
                <a:cs typeface="Calibri (MS)"/>
                <a:sym typeface="Calibri (MS)"/>
              </a:rPr>
              <a:t>Komisija je u okviru Nove strategije za potrošače 2023. iznijela zakonodavni prijedlog o pravu na popravak radi uklanjanja prepreka koje potrošačima otežavaju popravljanje proizvoda. </a:t>
            </a:r>
          </a:p>
        </p:txBody>
      </p:sp>
      <p:sp>
        <p:nvSpPr>
          <p:cNvPr id="49" name="TextBox 58">
            <a:extLst>
              <a:ext uri="{FF2B5EF4-FFF2-40B4-BE49-F238E27FC236}">
                <a16:creationId xmlns:a16="http://schemas.microsoft.com/office/drawing/2014/main" id="{4E858E3F-C117-307B-056B-F2A8573C1AD4}"/>
              </a:ext>
            </a:extLst>
          </p:cNvPr>
          <p:cNvSpPr txBox="1"/>
          <p:nvPr/>
        </p:nvSpPr>
        <p:spPr>
          <a:xfrm>
            <a:off x="260224" y="2758250"/>
            <a:ext cx="3602182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hr-HR" sz="1400" dirty="0">
                <a:ea typeface="Calibri (MS)"/>
                <a:cs typeface="Calibri (MS)"/>
                <a:sym typeface="Calibri (MS)"/>
              </a:rPr>
              <a:t>Zahtjevi EGSO-a utjecali su na </a:t>
            </a:r>
            <a:r>
              <a:rPr lang="hr-HR" sz="1400" u="sng" dirty="0">
                <a:ea typeface="Calibri (MS)"/>
                <a:cs typeface="Calibri (MS)"/>
                <a:sym typeface="Calibri (MS)"/>
                <a:hlinkClick r:id="rId6" tooltip="https://wayback.archive-it.org/12710/20241019021126/https:/belgian-presidency.consilium.europa.eu/en/news/liege-declaration-towards-affordable-decent-and-sustainable-housing-for-all/"/>
              </a:rPr>
              <a:t>Deklaraciju iz </a:t>
            </a:r>
            <a:r>
              <a:rPr lang="hr-HR" sz="1400" u="sng" dirty="0" err="1">
                <a:ea typeface="Calibri (MS)"/>
                <a:cs typeface="Calibri (MS)"/>
                <a:sym typeface="Calibri (MS)"/>
                <a:hlinkClick r:id="rId6" tooltip="https://wayback.archive-it.org/12710/20241019021126/https:/belgian-presidency.consilium.europa.eu/en/news/liege-declaration-towards-affordable-decent-and-sustainable-housing-for-all/"/>
              </a:rPr>
              <a:t>Liègea</a:t>
            </a:r>
            <a:r>
              <a:rPr lang="hr-HR" sz="1400" dirty="0">
                <a:ea typeface="Calibri (MS)"/>
                <a:cs typeface="Calibri (MS)"/>
                <a:sym typeface="Calibri (MS)"/>
              </a:rPr>
              <a:t> usvojenu u ožujku 2024. na Europskoj konferenciji ministara nadležnih za stanovanje, održanoj tijekom belgijskog predsjedanja Vijećem.</a:t>
            </a:r>
          </a:p>
        </p:txBody>
      </p:sp>
      <p:sp>
        <p:nvSpPr>
          <p:cNvPr id="50" name="TextBox 59">
            <a:extLst>
              <a:ext uri="{FF2B5EF4-FFF2-40B4-BE49-F238E27FC236}">
                <a16:creationId xmlns:a16="http://schemas.microsoft.com/office/drawing/2014/main" id="{A7D6516B-89A6-830A-3C93-8257DDE9889E}"/>
              </a:ext>
            </a:extLst>
          </p:cNvPr>
          <p:cNvSpPr txBox="1"/>
          <p:nvPr/>
        </p:nvSpPr>
        <p:spPr>
          <a:xfrm>
            <a:off x="8351911" y="2916183"/>
            <a:ext cx="3670380" cy="864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680"/>
              </a:lnSpc>
              <a:spcBef>
                <a:spcPct val="0"/>
              </a:spcBef>
            </a:pPr>
            <a:r>
              <a:rPr lang="hr-HR" sz="1400" dirty="0">
                <a:ea typeface="Calibri (MS)"/>
                <a:cs typeface="Calibri (MS)"/>
                <a:sym typeface="Calibri (MS)"/>
              </a:rPr>
              <a:t>Europska komisija povjerila je EGSO-u ulogu tajništva za sve domaće savjetodavne skupine EU-a, pod vodstvom glavne koordinatorice i članice EGSO-a Tanje </a:t>
            </a:r>
            <a:r>
              <a:rPr lang="hr-HR" sz="1400" dirty="0" err="1">
                <a:ea typeface="Calibri (MS)"/>
                <a:cs typeface="Calibri (MS)"/>
                <a:sym typeface="Calibri (MS)"/>
              </a:rPr>
              <a:t>Buzek</a:t>
            </a:r>
            <a:r>
              <a:rPr lang="hr-HR" sz="1400" dirty="0">
                <a:ea typeface="Calibri (MS)"/>
                <a:cs typeface="Calibri (MS)"/>
                <a:sym typeface="Calibri (MS)"/>
              </a:rPr>
              <a:t>. </a:t>
            </a:r>
          </a:p>
        </p:txBody>
      </p:sp>
      <p:sp>
        <p:nvSpPr>
          <p:cNvPr id="51" name="TextBox 60">
            <a:extLst>
              <a:ext uri="{FF2B5EF4-FFF2-40B4-BE49-F238E27FC236}">
                <a16:creationId xmlns:a16="http://schemas.microsoft.com/office/drawing/2014/main" id="{580341AE-6B8D-5757-020E-BA96A63C9169}"/>
              </a:ext>
            </a:extLst>
          </p:cNvPr>
          <p:cNvSpPr txBox="1"/>
          <p:nvPr/>
        </p:nvSpPr>
        <p:spPr>
          <a:xfrm>
            <a:off x="4296635" y="2792776"/>
            <a:ext cx="3669609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586"/>
              </a:lnSpc>
              <a:spcBef>
                <a:spcPct val="0"/>
              </a:spcBef>
            </a:pPr>
            <a:r>
              <a:rPr lang="hr-HR" sz="1400">
                <a:ea typeface="Calibri (MS)"/>
                <a:cs typeface="Calibri (MS)"/>
                <a:sym typeface="Calibri (MS)"/>
              </a:rPr>
              <a:t>EGSO je 2023. pokrenuo plavi plan EU-a, prvi jasan poziv na osmišljavanje jedinstvene vodne politike EU-a. Tom se inicijativom utvrđuju problemi povezani s vodom u Europi i iznosi jasan i konkretan plan za njihovo rješavanje. </a:t>
            </a:r>
          </a:p>
        </p:txBody>
      </p:sp>
      <p:sp>
        <p:nvSpPr>
          <p:cNvPr id="52" name="TextBox 61">
            <a:extLst>
              <a:ext uri="{FF2B5EF4-FFF2-40B4-BE49-F238E27FC236}">
                <a16:creationId xmlns:a16="http://schemas.microsoft.com/office/drawing/2014/main" id="{7CFE9865-C951-DCC9-6C12-0A9763949C40}"/>
              </a:ext>
            </a:extLst>
          </p:cNvPr>
          <p:cNvSpPr txBox="1"/>
          <p:nvPr/>
        </p:nvSpPr>
        <p:spPr>
          <a:xfrm>
            <a:off x="8362578" y="5070716"/>
            <a:ext cx="3681431" cy="864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  <a:spcBef>
                <a:spcPct val="0"/>
              </a:spcBef>
            </a:pPr>
            <a:r>
              <a:rPr lang="hr-HR" sz="1400">
                <a:ea typeface="Calibri (MS)"/>
                <a:cs typeface="Calibri (MS)"/>
                <a:sym typeface="Calibri (MS)"/>
              </a:rPr>
              <a:t>EGSO se u nizu preporuka i konferencija već neko vrijeme zalaže za uključivanje akcijskog plana EU-a za rijetke bolesti u sljedeći program rada Komisije. </a:t>
            </a:r>
          </a:p>
        </p:txBody>
      </p:sp>
      <p:sp>
        <p:nvSpPr>
          <p:cNvPr id="53" name="TextBox 62">
            <a:extLst>
              <a:ext uri="{FF2B5EF4-FFF2-40B4-BE49-F238E27FC236}">
                <a16:creationId xmlns:a16="http://schemas.microsoft.com/office/drawing/2014/main" id="{382D50AD-0DCC-097D-3C03-6C5A85784EF9}"/>
              </a:ext>
            </a:extLst>
          </p:cNvPr>
          <p:cNvSpPr txBox="1"/>
          <p:nvPr/>
        </p:nvSpPr>
        <p:spPr>
          <a:xfrm>
            <a:off x="4225053" y="4461811"/>
            <a:ext cx="3741191" cy="547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hr-HR" sz="1600" b="1">
                <a:solidFill>
                  <a:srgbClr val="3C4C59"/>
                </a:solidFill>
                <a:ea typeface="Calibri (MS) Bold"/>
                <a:cs typeface="Calibri (MS) Bold"/>
                <a:sym typeface="Calibri (MS) Bold"/>
                <a:hlinkClick r:id="rId7"/>
              </a:rPr>
              <a:t>Stavljanje prava na popravak u središte politike EU-a za zaštitu potrošača</a:t>
            </a:r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F29A9B8C-B0EE-0A45-C711-133F2C9ADBE2}"/>
              </a:ext>
            </a:extLst>
          </p:cNvPr>
          <p:cNvSpPr/>
          <p:nvPr/>
        </p:nvSpPr>
        <p:spPr>
          <a:xfrm>
            <a:off x="11166051" y="6488483"/>
            <a:ext cx="886164" cy="2284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67" name="TextBox 9">
            <a:extLst>
              <a:ext uri="{FF2B5EF4-FFF2-40B4-BE49-F238E27FC236}">
                <a16:creationId xmlns:a16="http://schemas.microsoft.com/office/drawing/2014/main" id="{50E07AF2-8E11-7391-87CB-0FA28FD2EDAE}"/>
              </a:ext>
            </a:extLst>
          </p:cNvPr>
          <p:cNvSpPr txBox="1"/>
          <p:nvPr/>
        </p:nvSpPr>
        <p:spPr>
          <a:xfrm>
            <a:off x="204380" y="2211210"/>
            <a:ext cx="3693099" cy="554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hr-HR" sz="1600" b="1">
                <a:solidFill>
                  <a:srgbClr val="3C4C59"/>
                </a:solidFill>
                <a:ea typeface="Calibri (MS) Bold"/>
                <a:cs typeface="Calibri (MS) Bold"/>
                <a:sym typeface="Calibri (MS) Bold"/>
                <a:hlinkClick r:id="rId8"/>
              </a:rPr>
              <a:t>Pozivanje na jamčenje pristupa socijalnom i priuštivom stanovanju za sve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D65887-BC2E-4CDE-AECD-FBD7CCDBAC68}"/>
              </a:ext>
            </a:extLst>
          </p:cNvPr>
          <p:cNvSpPr txBox="1"/>
          <p:nvPr/>
        </p:nvSpPr>
        <p:spPr>
          <a:xfrm>
            <a:off x="609600" y="1228436"/>
            <a:ext cx="11442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>
                <a:solidFill>
                  <a:srgbClr val="174195"/>
                </a:solidFill>
              </a:rPr>
              <a:t>Ovim primjerima želimo ilustrirati utjecaj EGSO-a na zakonodavstvo EU-a, odnosno iznijeti primjere situacija u kojima smo EU-u ukazali na neka bitna pitanja koja se tiču civilnog društva i tako se pozicionirali kao ključni akteri.</a:t>
            </a:r>
          </a:p>
        </p:txBody>
      </p:sp>
      <p:grpSp>
        <p:nvGrpSpPr>
          <p:cNvPr id="65" name="Group 2">
            <a:extLst>
              <a:ext uri="{FF2B5EF4-FFF2-40B4-BE49-F238E27FC236}">
                <a16:creationId xmlns:a16="http://schemas.microsoft.com/office/drawing/2014/main" id="{A7EE0B47-9393-4F4D-8F3A-332D0D1F17E9}"/>
              </a:ext>
            </a:extLst>
          </p:cNvPr>
          <p:cNvGrpSpPr/>
          <p:nvPr/>
        </p:nvGrpSpPr>
        <p:grpSpPr>
          <a:xfrm>
            <a:off x="4204800" y="2088000"/>
            <a:ext cx="3780000" cy="1800000"/>
            <a:chOff x="0" y="0"/>
            <a:chExt cx="2157177" cy="991422"/>
          </a:xfrm>
          <a:noFill/>
        </p:grpSpPr>
        <p:sp>
          <p:nvSpPr>
            <p:cNvPr id="66" name="Freeform 3">
              <a:extLst>
                <a:ext uri="{FF2B5EF4-FFF2-40B4-BE49-F238E27FC236}">
                  <a16:creationId xmlns:a16="http://schemas.microsoft.com/office/drawing/2014/main" id="{152821CC-B790-441D-B8E6-CC1251E6DAF5}"/>
                </a:ext>
              </a:extLst>
            </p:cNvPr>
            <p:cNvSpPr/>
            <p:nvPr/>
          </p:nvSpPr>
          <p:spPr>
            <a:xfrm>
              <a:off x="0" y="0"/>
              <a:ext cx="2157177" cy="991422"/>
            </a:xfrm>
            <a:custGeom>
              <a:avLst/>
              <a:gdLst/>
              <a:ahLst/>
              <a:cxnLst/>
              <a:rect l="l" t="t" r="r" b="b"/>
              <a:pathLst>
                <a:path w="1592202" h="1135747">
                  <a:moveTo>
                    <a:pt x="1467742" y="1135746"/>
                  </a:moveTo>
                  <a:lnTo>
                    <a:pt x="124460" y="1135746"/>
                  </a:lnTo>
                  <a:cubicBezTo>
                    <a:pt x="55880" y="1135746"/>
                    <a:pt x="0" y="1079867"/>
                    <a:pt x="0" y="10112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67742" y="0"/>
                  </a:lnTo>
                  <a:cubicBezTo>
                    <a:pt x="1536322" y="0"/>
                    <a:pt x="1592202" y="55880"/>
                    <a:pt x="1592202" y="124460"/>
                  </a:cubicBezTo>
                  <a:lnTo>
                    <a:pt x="1592202" y="1011287"/>
                  </a:lnTo>
                  <a:cubicBezTo>
                    <a:pt x="1592202" y="1079867"/>
                    <a:pt x="1536322" y="1135747"/>
                    <a:pt x="1467742" y="1135747"/>
                  </a:cubicBezTo>
                  <a:close/>
                </a:path>
              </a:pathLst>
            </a:custGeom>
            <a:grpFill/>
            <a:ln>
              <a:solidFill>
                <a:srgbClr val="174195"/>
              </a:solidFill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68" name="Group 42">
            <a:extLst>
              <a:ext uri="{FF2B5EF4-FFF2-40B4-BE49-F238E27FC236}">
                <a16:creationId xmlns:a16="http://schemas.microsoft.com/office/drawing/2014/main" id="{F6918B68-2298-46FC-A530-911A2884632E}"/>
              </a:ext>
            </a:extLst>
          </p:cNvPr>
          <p:cNvGrpSpPr/>
          <p:nvPr/>
        </p:nvGrpSpPr>
        <p:grpSpPr>
          <a:xfrm>
            <a:off x="4205649" y="4320000"/>
            <a:ext cx="3780000" cy="1800000"/>
            <a:chOff x="0" y="0"/>
            <a:chExt cx="1592202" cy="1135747"/>
          </a:xfrm>
          <a:noFill/>
        </p:grpSpPr>
        <p:sp>
          <p:nvSpPr>
            <p:cNvPr id="69" name="Freeform 43">
              <a:extLst>
                <a:ext uri="{FF2B5EF4-FFF2-40B4-BE49-F238E27FC236}">
                  <a16:creationId xmlns:a16="http://schemas.microsoft.com/office/drawing/2014/main" id="{308D879B-FCCA-434D-89F6-A4D0E3C65DCF}"/>
                </a:ext>
              </a:extLst>
            </p:cNvPr>
            <p:cNvSpPr/>
            <p:nvPr/>
          </p:nvSpPr>
          <p:spPr>
            <a:xfrm>
              <a:off x="0" y="0"/>
              <a:ext cx="1592202" cy="1135747"/>
            </a:xfrm>
            <a:custGeom>
              <a:avLst/>
              <a:gdLst/>
              <a:ahLst/>
              <a:cxnLst/>
              <a:rect l="l" t="t" r="r" b="b"/>
              <a:pathLst>
                <a:path w="1592202" h="1135747">
                  <a:moveTo>
                    <a:pt x="1467742" y="1135746"/>
                  </a:moveTo>
                  <a:lnTo>
                    <a:pt x="124460" y="1135746"/>
                  </a:lnTo>
                  <a:cubicBezTo>
                    <a:pt x="55880" y="1135746"/>
                    <a:pt x="0" y="1079867"/>
                    <a:pt x="0" y="10112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67742" y="0"/>
                  </a:lnTo>
                  <a:cubicBezTo>
                    <a:pt x="1536322" y="0"/>
                    <a:pt x="1592202" y="55880"/>
                    <a:pt x="1592202" y="124460"/>
                  </a:cubicBezTo>
                  <a:lnTo>
                    <a:pt x="1592202" y="1011287"/>
                  </a:lnTo>
                  <a:cubicBezTo>
                    <a:pt x="1592202" y="1079867"/>
                    <a:pt x="1536322" y="1135747"/>
                    <a:pt x="1467742" y="1135747"/>
                  </a:cubicBezTo>
                  <a:close/>
                </a:path>
              </a:pathLst>
            </a:custGeom>
            <a:grpFill/>
            <a:ln>
              <a:solidFill>
                <a:srgbClr val="174195"/>
              </a:solidFill>
            </a:ln>
          </p:spPr>
          <p:txBody>
            <a:bodyPr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95870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023DDE5C-767E-601B-C833-2E05EA404C38}"/>
              </a:ext>
            </a:extLst>
          </p:cNvPr>
          <p:cNvSpPr/>
          <p:nvPr/>
        </p:nvSpPr>
        <p:spPr>
          <a:xfrm>
            <a:off x="0" y="4509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C2F6ECA0-A0F2-3E25-DBAE-2697660A8000}"/>
              </a:ext>
            </a:extLst>
          </p:cNvPr>
          <p:cNvGrpSpPr/>
          <p:nvPr/>
        </p:nvGrpSpPr>
        <p:grpSpPr>
          <a:xfrm rot="-7974226">
            <a:off x="6329367" y="1427194"/>
            <a:ext cx="777756" cy="1227855"/>
            <a:chOff x="0" y="0"/>
            <a:chExt cx="298953" cy="471961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F7E26BE-4C5A-55AF-EBA2-FF13332DEBAC}"/>
                </a:ext>
              </a:extLst>
            </p:cNvPr>
            <p:cNvSpPr/>
            <p:nvPr/>
          </p:nvSpPr>
          <p:spPr>
            <a:xfrm>
              <a:off x="0" y="0"/>
              <a:ext cx="298953" cy="471961"/>
            </a:xfrm>
            <a:custGeom>
              <a:avLst/>
              <a:gdLst/>
              <a:ahLst/>
              <a:cxnLst/>
              <a:rect l="l" t="t" r="r" b="b"/>
              <a:pathLst>
                <a:path w="298953" h="471961">
                  <a:moveTo>
                    <a:pt x="0" y="0"/>
                  </a:moveTo>
                  <a:lnTo>
                    <a:pt x="298953" y="0"/>
                  </a:lnTo>
                  <a:lnTo>
                    <a:pt x="298953" y="471961"/>
                  </a:lnTo>
                  <a:lnTo>
                    <a:pt x="0" y="4719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ID4096"/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09BB1E94-3F28-210C-0654-700FF1EEFD7A}"/>
                </a:ext>
              </a:extLst>
            </p:cNvPr>
            <p:cNvSpPr txBox="1"/>
            <p:nvPr/>
          </p:nvSpPr>
          <p:spPr>
            <a:xfrm>
              <a:off x="0" y="-57150"/>
              <a:ext cx="298953" cy="529111"/>
            </a:xfrm>
            <a:prstGeom prst="rect">
              <a:avLst/>
            </a:prstGeom>
          </p:spPr>
          <p:txBody>
            <a:bodyPr lIns="34808" tIns="34808" rIns="34808" bIns="34808" rtlCol="0" anchor="ctr"/>
            <a:lstStyle/>
            <a:p>
              <a:pPr algn="ctr">
                <a:lnSpc>
                  <a:spcPts val="2239"/>
                </a:lnSpc>
              </a:pPr>
              <a:endParaRPr sz="1200" dirty="0"/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id="{F82C9A27-F203-ACB4-CFAF-A60F73A8B88B}"/>
              </a:ext>
            </a:extLst>
          </p:cNvPr>
          <p:cNvGrpSpPr/>
          <p:nvPr/>
        </p:nvGrpSpPr>
        <p:grpSpPr>
          <a:xfrm rot="-10216402">
            <a:off x="5905186" y="1288099"/>
            <a:ext cx="777756" cy="1227855"/>
            <a:chOff x="0" y="0"/>
            <a:chExt cx="298953" cy="471961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4A83653-2ADC-A124-B7F2-59A2EB312FAE}"/>
                </a:ext>
              </a:extLst>
            </p:cNvPr>
            <p:cNvSpPr/>
            <p:nvPr/>
          </p:nvSpPr>
          <p:spPr>
            <a:xfrm>
              <a:off x="0" y="0"/>
              <a:ext cx="298953" cy="471961"/>
            </a:xfrm>
            <a:custGeom>
              <a:avLst/>
              <a:gdLst/>
              <a:ahLst/>
              <a:cxnLst/>
              <a:rect l="l" t="t" r="r" b="b"/>
              <a:pathLst>
                <a:path w="298953" h="471961">
                  <a:moveTo>
                    <a:pt x="0" y="0"/>
                  </a:moveTo>
                  <a:lnTo>
                    <a:pt x="298953" y="0"/>
                  </a:lnTo>
                  <a:lnTo>
                    <a:pt x="298953" y="471961"/>
                  </a:lnTo>
                  <a:lnTo>
                    <a:pt x="0" y="4719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ID4096"/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191294AB-E868-442F-DACE-A0A886B1E58B}"/>
                </a:ext>
              </a:extLst>
            </p:cNvPr>
            <p:cNvSpPr txBox="1"/>
            <p:nvPr/>
          </p:nvSpPr>
          <p:spPr>
            <a:xfrm>
              <a:off x="0" y="-57150"/>
              <a:ext cx="298953" cy="529111"/>
            </a:xfrm>
            <a:prstGeom prst="rect">
              <a:avLst/>
            </a:prstGeom>
          </p:spPr>
          <p:txBody>
            <a:bodyPr lIns="34808" tIns="34808" rIns="34808" bIns="34808" rtlCol="0" anchor="ctr"/>
            <a:lstStyle/>
            <a:p>
              <a:pPr algn="ctr">
                <a:lnSpc>
                  <a:spcPts val="2239"/>
                </a:lnSpc>
              </a:pPr>
              <a:endParaRPr sz="1200" dirty="0"/>
            </a:p>
          </p:txBody>
        </p:sp>
      </p:grpSp>
      <p:grpSp>
        <p:nvGrpSpPr>
          <p:cNvPr id="12" name="Group 7">
            <a:extLst>
              <a:ext uri="{FF2B5EF4-FFF2-40B4-BE49-F238E27FC236}">
                <a16:creationId xmlns:a16="http://schemas.microsoft.com/office/drawing/2014/main" id="{D42B167F-E121-C49F-DAA0-DDB41E123507}"/>
              </a:ext>
            </a:extLst>
          </p:cNvPr>
          <p:cNvGrpSpPr/>
          <p:nvPr/>
        </p:nvGrpSpPr>
        <p:grpSpPr>
          <a:xfrm rot="10468371">
            <a:off x="5252509" y="1228879"/>
            <a:ext cx="777756" cy="1227855"/>
            <a:chOff x="0" y="0"/>
            <a:chExt cx="298953" cy="471961"/>
          </a:xfrm>
        </p:grpSpPr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1B612942-0A84-EEC6-8C2C-C655C13C59D6}"/>
                </a:ext>
              </a:extLst>
            </p:cNvPr>
            <p:cNvSpPr/>
            <p:nvPr/>
          </p:nvSpPr>
          <p:spPr>
            <a:xfrm>
              <a:off x="0" y="0"/>
              <a:ext cx="298953" cy="471961"/>
            </a:xfrm>
            <a:custGeom>
              <a:avLst/>
              <a:gdLst/>
              <a:ahLst/>
              <a:cxnLst/>
              <a:rect l="l" t="t" r="r" b="b"/>
              <a:pathLst>
                <a:path w="298953" h="471961">
                  <a:moveTo>
                    <a:pt x="0" y="0"/>
                  </a:moveTo>
                  <a:lnTo>
                    <a:pt x="298953" y="0"/>
                  </a:lnTo>
                  <a:lnTo>
                    <a:pt x="298953" y="471961"/>
                  </a:lnTo>
                  <a:lnTo>
                    <a:pt x="0" y="4719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ID4096"/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AA4C2185-D7AA-4E64-2BE3-7F33148607B5}"/>
                </a:ext>
              </a:extLst>
            </p:cNvPr>
            <p:cNvSpPr txBox="1"/>
            <p:nvPr/>
          </p:nvSpPr>
          <p:spPr>
            <a:xfrm>
              <a:off x="0" y="-57150"/>
              <a:ext cx="298953" cy="529111"/>
            </a:xfrm>
            <a:prstGeom prst="rect">
              <a:avLst/>
            </a:prstGeom>
          </p:spPr>
          <p:txBody>
            <a:bodyPr lIns="34808" tIns="34808" rIns="34808" bIns="34808" rtlCol="0" anchor="ctr"/>
            <a:lstStyle/>
            <a:p>
              <a:pPr algn="ctr">
                <a:lnSpc>
                  <a:spcPts val="2239"/>
                </a:lnSpc>
              </a:pPr>
              <a:endParaRPr sz="1200" dirty="0"/>
            </a:p>
          </p:txBody>
        </p:sp>
      </p:grpSp>
      <p:grpSp>
        <p:nvGrpSpPr>
          <p:cNvPr id="25" name="Group 23">
            <a:extLst>
              <a:ext uri="{FF2B5EF4-FFF2-40B4-BE49-F238E27FC236}">
                <a16:creationId xmlns:a16="http://schemas.microsoft.com/office/drawing/2014/main" id="{8A1B774D-76E8-2FB1-12AB-34911EE3C4E6}"/>
              </a:ext>
            </a:extLst>
          </p:cNvPr>
          <p:cNvGrpSpPr/>
          <p:nvPr/>
        </p:nvGrpSpPr>
        <p:grpSpPr>
          <a:xfrm>
            <a:off x="292018" y="4147827"/>
            <a:ext cx="3780000" cy="1860129"/>
            <a:chOff x="-4427" y="-140187"/>
            <a:chExt cx="6942027" cy="3440131"/>
          </a:xfrm>
        </p:grpSpPr>
        <p:grpSp>
          <p:nvGrpSpPr>
            <p:cNvPr id="26" name="Group 24">
              <a:extLst>
                <a:ext uri="{FF2B5EF4-FFF2-40B4-BE49-F238E27FC236}">
                  <a16:creationId xmlns:a16="http://schemas.microsoft.com/office/drawing/2014/main" id="{98863719-0978-5D1D-85F3-6D3C4685FBA7}"/>
                </a:ext>
              </a:extLst>
            </p:cNvPr>
            <p:cNvGrpSpPr/>
            <p:nvPr/>
          </p:nvGrpSpPr>
          <p:grpSpPr>
            <a:xfrm>
              <a:off x="89746" y="41618"/>
              <a:ext cx="6517092" cy="3258326"/>
              <a:chOff x="-3436" y="11873"/>
              <a:chExt cx="1859189" cy="929531"/>
            </a:xfrm>
          </p:grpSpPr>
          <p:sp>
            <p:nvSpPr>
              <p:cNvPr id="29" name="Freeform 25">
                <a:extLst>
                  <a:ext uri="{FF2B5EF4-FFF2-40B4-BE49-F238E27FC236}">
                    <a16:creationId xmlns:a16="http://schemas.microsoft.com/office/drawing/2014/main" id="{9B1B890F-3BB8-4772-F044-D75C0BEE0BD4}"/>
                  </a:ext>
                </a:extLst>
              </p:cNvPr>
              <p:cNvSpPr/>
              <p:nvPr/>
            </p:nvSpPr>
            <p:spPr>
              <a:xfrm>
                <a:off x="-3436" y="11873"/>
                <a:ext cx="1859189" cy="929531"/>
              </a:xfrm>
              <a:custGeom>
                <a:avLst/>
                <a:gdLst/>
                <a:ahLst/>
                <a:cxnLst/>
                <a:rect l="l" t="t" r="r" b="b"/>
                <a:pathLst>
                  <a:path w="1801111" h="921262">
                    <a:moveTo>
                      <a:pt x="1676651" y="921262"/>
                    </a:moveTo>
                    <a:lnTo>
                      <a:pt x="124460" y="921262"/>
                    </a:lnTo>
                    <a:cubicBezTo>
                      <a:pt x="55880" y="921262"/>
                      <a:pt x="0" y="865382"/>
                      <a:pt x="0" y="7968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76651" y="0"/>
                    </a:lnTo>
                    <a:cubicBezTo>
                      <a:pt x="1745231" y="0"/>
                      <a:pt x="1801111" y="55880"/>
                      <a:pt x="1801111" y="124460"/>
                    </a:cubicBezTo>
                    <a:lnTo>
                      <a:pt x="1801111" y="796802"/>
                    </a:lnTo>
                    <a:cubicBezTo>
                      <a:pt x="1801111" y="865382"/>
                      <a:pt x="1745231" y="921262"/>
                      <a:pt x="1676651" y="921262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LID4096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97EFC7E-89F1-1D93-1EE6-3F0BCD9B6AED}"/>
                </a:ext>
              </a:extLst>
            </p:cNvPr>
            <p:cNvSpPr txBox="1"/>
            <p:nvPr/>
          </p:nvSpPr>
          <p:spPr>
            <a:xfrm>
              <a:off x="-4427" y="-140187"/>
              <a:ext cx="6942027" cy="15349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hr-HR" sz="1600" b="1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2" tooltip="https://www.eesc.europa.eu/sites/default/files/2024-12/qe-01-24-013-en-n.pdf"/>
                </a:rPr>
                <a:t>Oblikovanje budućnosti održivosti uz pomoć Europske platforme dionika kružnog gospodarstva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C00D836-69DC-AF5E-20F4-A533D516D84C}"/>
                </a:ext>
              </a:extLst>
            </p:cNvPr>
            <p:cNvSpPr txBox="1"/>
            <p:nvPr/>
          </p:nvSpPr>
          <p:spPr>
            <a:xfrm>
              <a:off x="21806" y="1534084"/>
              <a:ext cx="6758285" cy="11289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586"/>
                </a:lnSpc>
                <a:spcBef>
                  <a:spcPct val="0"/>
                </a:spcBef>
              </a:pPr>
              <a:r>
                <a:rPr lang="hr-HR" sz="1400">
                  <a:ea typeface="Calibri (MS)"/>
                  <a:cs typeface="Calibri (MS)"/>
                  <a:sym typeface="Calibri (MS)"/>
                </a:rPr>
                <a:t>EGSO je 2017. u suradnji s Europskom komisijom pokrenuo Europsku platformu dionika kružnog gospodarstva. </a:t>
              </a:r>
            </a:p>
          </p:txBody>
        </p:sp>
      </p:grpSp>
      <p:grpSp>
        <p:nvGrpSpPr>
          <p:cNvPr id="30" name="Group 28">
            <a:extLst>
              <a:ext uri="{FF2B5EF4-FFF2-40B4-BE49-F238E27FC236}">
                <a16:creationId xmlns:a16="http://schemas.microsoft.com/office/drawing/2014/main" id="{BF63E51D-57EF-CAB7-837C-95AC847150BB}"/>
              </a:ext>
            </a:extLst>
          </p:cNvPr>
          <p:cNvGrpSpPr/>
          <p:nvPr/>
        </p:nvGrpSpPr>
        <p:grpSpPr>
          <a:xfrm>
            <a:off x="8334146" y="4039437"/>
            <a:ext cx="3780000" cy="1799999"/>
            <a:chOff x="-4" y="-4"/>
            <a:chExt cx="7560000" cy="3600000"/>
          </a:xfrm>
        </p:grpSpPr>
        <p:grpSp>
          <p:nvGrpSpPr>
            <p:cNvPr id="31" name="Group 29">
              <a:extLst>
                <a:ext uri="{FF2B5EF4-FFF2-40B4-BE49-F238E27FC236}">
                  <a16:creationId xmlns:a16="http://schemas.microsoft.com/office/drawing/2014/main" id="{793D78AE-0ED1-7221-A624-4256CAF947C5}"/>
                </a:ext>
              </a:extLst>
            </p:cNvPr>
            <p:cNvGrpSpPr/>
            <p:nvPr/>
          </p:nvGrpSpPr>
          <p:grpSpPr>
            <a:xfrm>
              <a:off x="-4" y="-4"/>
              <a:ext cx="7560000" cy="3600000"/>
              <a:chOff x="-1" y="-1"/>
              <a:chExt cx="2156708" cy="1027003"/>
            </a:xfrm>
          </p:grpSpPr>
          <p:sp>
            <p:nvSpPr>
              <p:cNvPr id="34" name="Freeform 30">
                <a:extLst>
                  <a:ext uri="{FF2B5EF4-FFF2-40B4-BE49-F238E27FC236}">
                    <a16:creationId xmlns:a16="http://schemas.microsoft.com/office/drawing/2014/main" id="{67B27AF3-910E-81A6-F9E3-8D201D0D17B0}"/>
                  </a:ext>
                </a:extLst>
              </p:cNvPr>
              <p:cNvSpPr/>
              <p:nvPr/>
            </p:nvSpPr>
            <p:spPr>
              <a:xfrm>
                <a:off x="-1" y="-1"/>
                <a:ext cx="2156708" cy="1027003"/>
              </a:xfrm>
              <a:custGeom>
                <a:avLst/>
                <a:gdLst/>
                <a:ahLst/>
                <a:cxnLst/>
                <a:rect l="l" t="t" r="r" b="b"/>
                <a:pathLst>
                  <a:path w="1801111" h="948315">
                    <a:moveTo>
                      <a:pt x="1676651" y="948314"/>
                    </a:moveTo>
                    <a:lnTo>
                      <a:pt x="124460" y="948314"/>
                    </a:lnTo>
                    <a:cubicBezTo>
                      <a:pt x="55880" y="948314"/>
                      <a:pt x="0" y="892434"/>
                      <a:pt x="0" y="82385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76651" y="0"/>
                    </a:lnTo>
                    <a:cubicBezTo>
                      <a:pt x="1745231" y="0"/>
                      <a:pt x="1801111" y="55880"/>
                      <a:pt x="1801111" y="124460"/>
                    </a:cubicBezTo>
                    <a:lnTo>
                      <a:pt x="1801111" y="823855"/>
                    </a:lnTo>
                    <a:cubicBezTo>
                      <a:pt x="1801111" y="892434"/>
                      <a:pt x="1745231" y="948315"/>
                      <a:pt x="1676651" y="948315"/>
                    </a:cubicBezTo>
                    <a:close/>
                  </a:path>
                </a:pathLst>
              </a:custGeom>
              <a:noFill/>
              <a:ln>
                <a:solidFill>
                  <a:srgbClr val="174195"/>
                </a:solidFill>
              </a:ln>
            </p:spPr>
            <p:txBody>
              <a:bodyPr/>
              <a:lstStyle/>
              <a:p>
                <a:endParaRPr lang="LID4096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3E454B-67BD-BF06-3CE1-A139341400A0}"/>
                </a:ext>
              </a:extLst>
            </p:cNvPr>
            <p:cNvSpPr txBox="1"/>
            <p:nvPr/>
          </p:nvSpPr>
          <p:spPr>
            <a:xfrm>
              <a:off x="1731284" y="255906"/>
              <a:ext cx="4187072" cy="545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hr-HR" sz="1600" b="1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3" tooltip="https://www.eesc.europa.eu/en/our-work/publications-other-work/publications/recent-eesc-achievements"/>
                </a:rPr>
                <a:t>I još mnoštvo drugih postignuća!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1DC9EBA-0D52-DCDE-0253-ED98E649660E}"/>
                </a:ext>
              </a:extLst>
            </p:cNvPr>
            <p:cNvSpPr txBox="1"/>
            <p:nvPr/>
          </p:nvSpPr>
          <p:spPr>
            <a:xfrm>
              <a:off x="1341276" y="1615609"/>
              <a:ext cx="4877440" cy="8533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hr-HR" sz="1400">
                  <a:ea typeface="Calibri (MS)"/>
                  <a:cs typeface="Calibri (MS)"/>
                  <a:sym typeface="Calibri (MS)"/>
                </a:rPr>
                <a:t>Pogledajte druga novija postignuća EGSO-a na </a:t>
              </a:r>
              <a:r>
                <a:rPr lang="hr-HR" sz="1400" u="sng">
                  <a:solidFill>
                    <a:srgbClr val="545454"/>
                  </a:solidFill>
                  <a:ea typeface="Calibri (MS)"/>
                  <a:cs typeface="Calibri (MS)"/>
                  <a:sym typeface="Calibri (MS)"/>
                  <a:hlinkClick r:id="rId4" tooltip="https://www.eesc.europa.eu/hr"/>
                </a:rPr>
                <a:t>eesc.europa.eu.</a:t>
              </a:r>
            </a:p>
          </p:txBody>
        </p:sp>
      </p:grpSp>
      <p:sp>
        <p:nvSpPr>
          <p:cNvPr id="35" name="TextBox 33">
            <a:extLst>
              <a:ext uri="{FF2B5EF4-FFF2-40B4-BE49-F238E27FC236}">
                <a16:creationId xmlns:a16="http://schemas.microsoft.com/office/drawing/2014/main" id="{3576F82C-0DE9-41C7-C9EB-FCCEEFDD6965}"/>
              </a:ext>
            </a:extLst>
          </p:cNvPr>
          <p:cNvSpPr txBox="1"/>
          <p:nvPr/>
        </p:nvSpPr>
        <p:spPr>
          <a:xfrm>
            <a:off x="2579163" y="371638"/>
            <a:ext cx="6840000" cy="452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6"/>
              </a:lnSpc>
            </a:pPr>
            <a:r>
              <a:rPr lang="hr-HR" sz="4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NOVIJA POSTIGNUĆA</a:t>
            </a:r>
          </a:p>
        </p:txBody>
      </p:sp>
      <p:grpSp>
        <p:nvGrpSpPr>
          <p:cNvPr id="36" name="Group 34">
            <a:extLst>
              <a:ext uri="{FF2B5EF4-FFF2-40B4-BE49-F238E27FC236}">
                <a16:creationId xmlns:a16="http://schemas.microsoft.com/office/drawing/2014/main" id="{17545F31-9F8A-3236-6B01-8EA15E7B5AE2}"/>
              </a:ext>
            </a:extLst>
          </p:cNvPr>
          <p:cNvGrpSpPr/>
          <p:nvPr/>
        </p:nvGrpSpPr>
        <p:grpSpPr>
          <a:xfrm>
            <a:off x="4322390" y="1641945"/>
            <a:ext cx="3794763" cy="1898526"/>
            <a:chOff x="85838" y="0"/>
            <a:chExt cx="7589526" cy="3265992"/>
          </a:xfrm>
        </p:grpSpPr>
        <p:grpSp>
          <p:nvGrpSpPr>
            <p:cNvPr id="37" name="Group 35">
              <a:extLst>
                <a:ext uri="{FF2B5EF4-FFF2-40B4-BE49-F238E27FC236}">
                  <a16:creationId xmlns:a16="http://schemas.microsoft.com/office/drawing/2014/main" id="{1FAA3B16-C985-E6B9-4309-72787002DAEB}"/>
                </a:ext>
              </a:extLst>
            </p:cNvPr>
            <p:cNvGrpSpPr/>
            <p:nvPr/>
          </p:nvGrpSpPr>
          <p:grpSpPr>
            <a:xfrm>
              <a:off x="85838" y="0"/>
              <a:ext cx="7560000" cy="3096500"/>
              <a:chOff x="-1" y="0"/>
              <a:chExt cx="2156707" cy="883365"/>
            </a:xfrm>
          </p:grpSpPr>
          <p:sp>
            <p:nvSpPr>
              <p:cNvPr id="40" name="Freeform 36">
                <a:extLst>
                  <a:ext uri="{FF2B5EF4-FFF2-40B4-BE49-F238E27FC236}">
                    <a16:creationId xmlns:a16="http://schemas.microsoft.com/office/drawing/2014/main" id="{7891F94C-4DCF-F201-1EB7-7F3D7A6E4140}"/>
                  </a:ext>
                </a:extLst>
              </p:cNvPr>
              <p:cNvSpPr/>
              <p:nvPr/>
            </p:nvSpPr>
            <p:spPr>
              <a:xfrm>
                <a:off x="-1" y="0"/>
                <a:ext cx="2156707" cy="883365"/>
              </a:xfrm>
              <a:custGeom>
                <a:avLst/>
                <a:gdLst/>
                <a:ahLst/>
                <a:cxnLst/>
                <a:rect l="l" t="t" r="r" b="b"/>
                <a:pathLst>
                  <a:path w="1801111" h="921262">
                    <a:moveTo>
                      <a:pt x="1676651" y="921262"/>
                    </a:moveTo>
                    <a:lnTo>
                      <a:pt x="124460" y="921262"/>
                    </a:lnTo>
                    <a:cubicBezTo>
                      <a:pt x="55880" y="921262"/>
                      <a:pt x="0" y="865382"/>
                      <a:pt x="0" y="7968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76651" y="0"/>
                    </a:lnTo>
                    <a:cubicBezTo>
                      <a:pt x="1745231" y="0"/>
                      <a:pt x="1801111" y="55880"/>
                      <a:pt x="1801111" y="124460"/>
                    </a:cubicBezTo>
                    <a:lnTo>
                      <a:pt x="1801111" y="796802"/>
                    </a:lnTo>
                    <a:cubicBezTo>
                      <a:pt x="1801111" y="865382"/>
                      <a:pt x="1745231" y="921262"/>
                      <a:pt x="1676651" y="921262"/>
                    </a:cubicBezTo>
                    <a:close/>
                  </a:path>
                </a:pathLst>
              </a:custGeom>
              <a:noFill/>
              <a:ln>
                <a:solidFill>
                  <a:srgbClr val="174195"/>
                </a:solidFill>
              </a:ln>
            </p:spPr>
            <p:txBody>
              <a:bodyPr/>
              <a:lstStyle/>
              <a:p>
                <a:endParaRPr lang="LID4096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B2E26E6-4E9A-BD6D-DD16-5F4E592941ED}"/>
                </a:ext>
              </a:extLst>
            </p:cNvPr>
            <p:cNvSpPr txBox="1"/>
            <p:nvPr/>
          </p:nvSpPr>
          <p:spPr>
            <a:xfrm>
              <a:off x="364086" y="100499"/>
              <a:ext cx="7311278" cy="13671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47"/>
                </a:lnSpc>
              </a:pPr>
              <a:r>
                <a:rPr lang="hr-HR" sz="1600" b="1" u="sng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5" tooltip="https://www.eesc.europa.eu/sites/default/files/2024-12/qe-01-24-019-en-n.pdf"/>
                </a:rPr>
                <a:t>Uvođenje obaveznog savjetovanja s civilnim društvom o nužnim gospodarskim reformama</a:t>
              </a:r>
            </a:p>
            <a:p>
              <a:pPr algn="ctr">
                <a:lnSpc>
                  <a:spcPts val="2147"/>
                </a:lnSpc>
              </a:pPr>
              <a:endParaRPr lang="en-US" sz="1600" b="1" u="sng" dirty="0">
                <a:solidFill>
                  <a:srgbClr val="3C4C59"/>
                </a:solidFill>
                <a:ea typeface="Calibri (MS) Bold"/>
                <a:cs typeface="Calibri (MS) Bold"/>
                <a:sym typeface="Calibri (MS) Bold"/>
                <a:hlinkClick r:id="rId5" tooltip="https://www.eesc.europa.eu/sites/default/files/2024-12/qe-01-24-019-en-n.pdf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7050D15-5BC0-F0D6-E3DD-79A2AB5198E7}"/>
                </a:ext>
              </a:extLst>
            </p:cNvPr>
            <p:cNvSpPr txBox="1"/>
            <p:nvPr/>
          </p:nvSpPr>
          <p:spPr>
            <a:xfrm>
              <a:off x="180934" y="1408575"/>
              <a:ext cx="7311278" cy="18574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400"/>
                </a:lnSpc>
                <a:spcBef>
                  <a:spcPct val="0"/>
                </a:spcBef>
              </a:pPr>
              <a:r>
                <a:rPr lang="hr-HR" sz="1400" dirty="0">
                  <a:ea typeface="Calibri (MS)"/>
                  <a:cs typeface="Calibri (MS)"/>
                  <a:sym typeface="Calibri (MS)"/>
                </a:rPr>
                <a:t>Kao odgovor na gospodarske izazove današnjice, Europska komisija iznijela je 2023. prijedlog reforme okvira gospodarskog upravljanja EU-a. Važne preporuke EGSO-a znatno su utjecale na konačnu verziju tog zakonodavnog paketa.</a:t>
              </a:r>
            </a:p>
          </p:txBody>
        </p:sp>
      </p:grpSp>
      <p:grpSp>
        <p:nvGrpSpPr>
          <p:cNvPr id="41" name="Group 39">
            <a:extLst>
              <a:ext uri="{FF2B5EF4-FFF2-40B4-BE49-F238E27FC236}">
                <a16:creationId xmlns:a16="http://schemas.microsoft.com/office/drawing/2014/main" id="{26FC770D-82CF-77B1-5035-B659D5B36A14}"/>
              </a:ext>
            </a:extLst>
          </p:cNvPr>
          <p:cNvGrpSpPr/>
          <p:nvPr/>
        </p:nvGrpSpPr>
        <p:grpSpPr>
          <a:xfrm>
            <a:off x="4237302" y="4054759"/>
            <a:ext cx="3780000" cy="1800000"/>
            <a:chOff x="557502" y="0"/>
            <a:chExt cx="7898417" cy="3229340"/>
          </a:xfrm>
        </p:grpSpPr>
        <p:grpSp>
          <p:nvGrpSpPr>
            <p:cNvPr id="42" name="Group 40">
              <a:extLst>
                <a:ext uri="{FF2B5EF4-FFF2-40B4-BE49-F238E27FC236}">
                  <a16:creationId xmlns:a16="http://schemas.microsoft.com/office/drawing/2014/main" id="{A246A19B-65B5-7324-E2C7-6C9AFE3A618F}"/>
                </a:ext>
              </a:extLst>
            </p:cNvPr>
            <p:cNvGrpSpPr/>
            <p:nvPr/>
          </p:nvGrpSpPr>
          <p:grpSpPr>
            <a:xfrm>
              <a:off x="557502" y="0"/>
              <a:ext cx="7898417" cy="3229340"/>
              <a:chOff x="-9" y="0"/>
              <a:chExt cx="2253251" cy="921262"/>
            </a:xfrm>
          </p:grpSpPr>
          <p:sp>
            <p:nvSpPr>
              <p:cNvPr id="45" name="Freeform 41">
                <a:extLst>
                  <a:ext uri="{FF2B5EF4-FFF2-40B4-BE49-F238E27FC236}">
                    <a16:creationId xmlns:a16="http://schemas.microsoft.com/office/drawing/2014/main" id="{53A9270D-AC83-BDA2-CEE6-F393C97AAEBA}"/>
                  </a:ext>
                </a:extLst>
              </p:cNvPr>
              <p:cNvSpPr/>
              <p:nvPr/>
            </p:nvSpPr>
            <p:spPr>
              <a:xfrm>
                <a:off x="-9" y="0"/>
                <a:ext cx="2253251" cy="921262"/>
              </a:xfrm>
              <a:custGeom>
                <a:avLst/>
                <a:gdLst/>
                <a:ahLst/>
                <a:cxnLst/>
                <a:rect l="l" t="t" r="r" b="b"/>
                <a:pathLst>
                  <a:path w="1801111" h="921262">
                    <a:moveTo>
                      <a:pt x="1676651" y="921262"/>
                    </a:moveTo>
                    <a:lnTo>
                      <a:pt x="124460" y="921262"/>
                    </a:lnTo>
                    <a:cubicBezTo>
                      <a:pt x="55880" y="921262"/>
                      <a:pt x="0" y="865382"/>
                      <a:pt x="0" y="7968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76651" y="0"/>
                    </a:lnTo>
                    <a:cubicBezTo>
                      <a:pt x="1745231" y="0"/>
                      <a:pt x="1801111" y="55880"/>
                      <a:pt x="1801111" y="124460"/>
                    </a:cubicBezTo>
                    <a:lnTo>
                      <a:pt x="1801111" y="796802"/>
                    </a:lnTo>
                    <a:cubicBezTo>
                      <a:pt x="1801111" y="865382"/>
                      <a:pt x="1745231" y="921262"/>
                      <a:pt x="1676651" y="921262"/>
                    </a:cubicBezTo>
                    <a:close/>
                  </a:path>
                </a:pathLst>
              </a:custGeom>
              <a:noFill/>
              <a:ln>
                <a:solidFill>
                  <a:srgbClr val="174195"/>
                </a:solidFill>
              </a:ln>
            </p:spPr>
            <p:txBody>
              <a:bodyPr/>
              <a:lstStyle/>
              <a:p>
                <a:endParaRPr lang="LID4096" dirty="0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424B72D-E809-C33E-B314-4A03E24A1255}"/>
                </a:ext>
              </a:extLst>
            </p:cNvPr>
            <p:cNvSpPr txBox="1"/>
            <p:nvPr/>
          </p:nvSpPr>
          <p:spPr>
            <a:xfrm>
              <a:off x="859152" y="730803"/>
              <a:ext cx="7338545" cy="22373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586"/>
                </a:lnSpc>
                <a:spcBef>
                  <a:spcPct val="0"/>
                </a:spcBef>
              </a:pPr>
              <a:r>
                <a:rPr lang="hr-HR" sz="1400" i="1">
                  <a:ea typeface="Calibri (MS)"/>
                  <a:cs typeface="Calibri (MS)"/>
                  <a:sym typeface="Calibri (MS)"/>
                </a:rPr>
                <a:t>Ad hoc</a:t>
              </a:r>
              <a:r>
                <a:rPr lang="hr-HR" sz="1400">
                  <a:ea typeface="Calibri (MS)"/>
                  <a:cs typeface="Calibri (MS)"/>
                  <a:sym typeface="Calibri (MS)"/>
                </a:rPr>
                <a:t> skupina EGSO-a za Okvirnu konvenciju UN-a o promjeni klime (UNFCCC) doprinijela je 2023. </a:t>
              </a:r>
              <a:r>
                <a:rPr lang="hr-HR" sz="1400" u="sng">
                  <a:ea typeface="Calibri (MS)"/>
                  <a:cs typeface="Calibri (MS)"/>
                  <a:sym typeface="Calibri (MS)"/>
                  <a:hlinkClick r:id="rId6" tooltip="https://unfccc.int/topics/just-transition/united-arab-emirates-just-transition-work-programme#%3A%7E%3Atext%3DJust%20Transition%20Pathways-%2CThe%20First%20Dialogue%20under%20the%20United%20Arab%20Emirates%20Just%20Transition%2CJune%200800%20to%201200%20CEST"/>
                </a:rPr>
                <a:t>programu rada za pravednu tranziciju </a:t>
              </a:r>
              <a:r>
                <a:rPr lang="hr-HR" sz="1400">
                  <a:ea typeface="Calibri (MS)"/>
                  <a:cs typeface="Calibri (MS)"/>
                  <a:sym typeface="Calibri (MS)"/>
                </a:rPr>
                <a:t>izravnim utjecajem na stajališta država članica EU-a i Komisije.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F0A4B9F-F0E4-3E00-3846-1D3645EFDF55}"/>
                </a:ext>
              </a:extLst>
            </p:cNvPr>
            <p:cNvSpPr txBox="1"/>
            <p:nvPr/>
          </p:nvSpPr>
          <p:spPr>
            <a:xfrm>
              <a:off x="770289" y="127046"/>
              <a:ext cx="7284064" cy="476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hr-HR" sz="1600" b="1">
                  <a:solidFill>
                    <a:srgbClr val="3C4C59"/>
                  </a:solidFill>
                  <a:ea typeface="Calibri (MS)"/>
                  <a:cs typeface="Calibri (MS)"/>
                  <a:sym typeface="Calibri (MS)"/>
                </a:rPr>
                <a:t> </a:t>
              </a:r>
              <a:r>
                <a:rPr lang="hr-HR" sz="1600" b="1" u="sng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7" tooltip="https://www.eesc.europa.eu/en/news-media/articles/leading-way-just-transition"/>
                </a:rPr>
                <a:t>Predvodnik u pravednoj tranziciji</a:t>
              </a:r>
            </a:p>
          </p:txBody>
        </p:sp>
      </p:grpSp>
      <p:grpSp>
        <p:nvGrpSpPr>
          <p:cNvPr id="46" name="Group 44">
            <a:extLst>
              <a:ext uri="{FF2B5EF4-FFF2-40B4-BE49-F238E27FC236}">
                <a16:creationId xmlns:a16="http://schemas.microsoft.com/office/drawing/2014/main" id="{0E25C975-7987-4332-BA94-CD77A51A6F01}"/>
              </a:ext>
            </a:extLst>
          </p:cNvPr>
          <p:cNvGrpSpPr/>
          <p:nvPr/>
        </p:nvGrpSpPr>
        <p:grpSpPr>
          <a:xfrm>
            <a:off x="208822" y="1641944"/>
            <a:ext cx="3780000" cy="1800000"/>
            <a:chOff x="-36647" y="23223"/>
            <a:chExt cx="7074988" cy="3229340"/>
          </a:xfrm>
        </p:grpSpPr>
        <p:grpSp>
          <p:nvGrpSpPr>
            <p:cNvPr id="47" name="Group 45">
              <a:extLst>
                <a:ext uri="{FF2B5EF4-FFF2-40B4-BE49-F238E27FC236}">
                  <a16:creationId xmlns:a16="http://schemas.microsoft.com/office/drawing/2014/main" id="{E4B38566-C606-EBCD-49AB-DE9FD2546F2B}"/>
                </a:ext>
              </a:extLst>
            </p:cNvPr>
            <p:cNvGrpSpPr/>
            <p:nvPr/>
          </p:nvGrpSpPr>
          <p:grpSpPr>
            <a:xfrm>
              <a:off x="-36647" y="23223"/>
              <a:ext cx="7074988" cy="3229340"/>
              <a:chOff x="-71804" y="6625"/>
              <a:chExt cx="2018344" cy="921262"/>
            </a:xfrm>
          </p:grpSpPr>
          <p:sp>
            <p:nvSpPr>
              <p:cNvPr id="50" name="Freeform 46">
                <a:extLst>
                  <a:ext uri="{FF2B5EF4-FFF2-40B4-BE49-F238E27FC236}">
                    <a16:creationId xmlns:a16="http://schemas.microsoft.com/office/drawing/2014/main" id="{5DFC718E-A7FD-7007-1881-2606D3192786}"/>
                  </a:ext>
                </a:extLst>
              </p:cNvPr>
              <p:cNvSpPr/>
              <p:nvPr/>
            </p:nvSpPr>
            <p:spPr>
              <a:xfrm>
                <a:off x="-71804" y="6625"/>
                <a:ext cx="2018344" cy="921262"/>
              </a:xfrm>
              <a:custGeom>
                <a:avLst/>
                <a:gdLst/>
                <a:ahLst/>
                <a:cxnLst/>
                <a:rect l="l" t="t" r="r" b="b"/>
                <a:pathLst>
                  <a:path w="1801111" h="921262">
                    <a:moveTo>
                      <a:pt x="1676651" y="921262"/>
                    </a:moveTo>
                    <a:lnTo>
                      <a:pt x="124460" y="921262"/>
                    </a:lnTo>
                    <a:cubicBezTo>
                      <a:pt x="55880" y="921262"/>
                      <a:pt x="0" y="865382"/>
                      <a:pt x="0" y="7968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76651" y="0"/>
                    </a:lnTo>
                    <a:cubicBezTo>
                      <a:pt x="1745231" y="0"/>
                      <a:pt x="1801111" y="55880"/>
                      <a:pt x="1801111" y="124460"/>
                    </a:cubicBezTo>
                    <a:lnTo>
                      <a:pt x="1801111" y="796802"/>
                    </a:lnTo>
                    <a:cubicBezTo>
                      <a:pt x="1801111" y="865382"/>
                      <a:pt x="1745231" y="921262"/>
                      <a:pt x="1676651" y="92126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174195"/>
                </a:solidFill>
              </a:ln>
            </p:spPr>
            <p:txBody>
              <a:bodyPr/>
              <a:lstStyle/>
              <a:p>
                <a:endParaRPr lang="LID4096"/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C9D2163-5701-0C90-66B8-FA464E928351}"/>
                </a:ext>
              </a:extLst>
            </p:cNvPr>
            <p:cNvSpPr txBox="1"/>
            <p:nvPr/>
          </p:nvSpPr>
          <p:spPr>
            <a:xfrm>
              <a:off x="41135" y="122864"/>
              <a:ext cx="6815824" cy="9828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hr-HR" sz="1600" b="1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8" tooltip="https://www.eesc.europa.eu/sites/default/files/2024-12/qe-01-24-017-en-n.pdf"/>
                </a:rPr>
                <a:t>Uključivanje stajališta mladih </a:t>
              </a:r>
            </a:p>
            <a:p>
              <a:pPr algn="ctr">
                <a:lnSpc>
                  <a:spcPts val="2239"/>
                </a:lnSpc>
              </a:pPr>
              <a:r>
                <a:rPr lang="hr-HR" sz="1600" b="1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8" tooltip="https://www.eesc.europa.eu/sites/default/files/2024-12/qe-01-24-017-en-n.pdf"/>
                </a:rPr>
                <a:t>u donošenje odluka u EU-u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5288387-1E9D-562B-18E7-3247F86689DA}"/>
                </a:ext>
              </a:extLst>
            </p:cNvPr>
            <p:cNvSpPr txBox="1"/>
            <p:nvPr/>
          </p:nvSpPr>
          <p:spPr>
            <a:xfrm>
              <a:off x="305825" y="1231886"/>
              <a:ext cx="6621880" cy="14614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586"/>
                </a:lnSpc>
                <a:spcBef>
                  <a:spcPct val="0"/>
                </a:spcBef>
              </a:pPr>
              <a:r>
                <a:rPr lang="hr-HR" sz="1400">
                  <a:ea typeface="Calibri (MS)"/>
                  <a:cs typeface="Calibri (MS)"/>
                  <a:sym typeface="Calibri (MS)"/>
                </a:rPr>
                <a:t>EGSO je 2022. postao prva institucija EU-a koja se obvezala na provođenje </a:t>
              </a:r>
              <a:r>
                <a:rPr lang="hr-HR" sz="1400" u="sng">
                  <a:solidFill>
                    <a:srgbClr val="545454"/>
                  </a:solidFill>
                  <a:ea typeface="Calibri (MS)"/>
                  <a:cs typeface="Calibri (MS)"/>
                  <a:sym typeface="Calibri (MS)"/>
                  <a:hlinkClick r:id="rId9" tooltip="https://www.eesc.europa.eu/hr/our-work/opinions-information-reports/opinions/eu-youth-test"/>
                </a:rPr>
                <a:t>testa utjecaja politika EU-a na mlade</a:t>
              </a:r>
              <a:r>
                <a:rPr lang="hr-HR" sz="1400">
                  <a:ea typeface="Calibri (MS)"/>
                  <a:cs typeface="Calibri (MS)"/>
                  <a:sym typeface="Calibri (MS)"/>
                </a:rPr>
                <a:t> i time uvela inovativni alat za uključivanje mladih u oblikovanje politika. </a:t>
              </a:r>
            </a:p>
          </p:txBody>
        </p:sp>
      </p:grpSp>
      <p:grpSp>
        <p:nvGrpSpPr>
          <p:cNvPr id="51" name="Group 49">
            <a:extLst>
              <a:ext uri="{FF2B5EF4-FFF2-40B4-BE49-F238E27FC236}">
                <a16:creationId xmlns:a16="http://schemas.microsoft.com/office/drawing/2014/main" id="{1A4D3F95-10F4-1142-2155-08E8F162C8D6}"/>
              </a:ext>
            </a:extLst>
          </p:cNvPr>
          <p:cNvGrpSpPr/>
          <p:nvPr/>
        </p:nvGrpSpPr>
        <p:grpSpPr>
          <a:xfrm>
            <a:off x="8356558" y="1661763"/>
            <a:ext cx="3780000" cy="1805065"/>
            <a:chOff x="568919" y="0"/>
            <a:chExt cx="7560000" cy="3610130"/>
          </a:xfrm>
        </p:grpSpPr>
        <p:grpSp>
          <p:nvGrpSpPr>
            <p:cNvPr id="52" name="Group 50">
              <a:extLst>
                <a:ext uri="{FF2B5EF4-FFF2-40B4-BE49-F238E27FC236}">
                  <a16:creationId xmlns:a16="http://schemas.microsoft.com/office/drawing/2014/main" id="{5EB9092F-AC25-93A9-DB81-0FD543ABB9C7}"/>
                </a:ext>
              </a:extLst>
            </p:cNvPr>
            <p:cNvGrpSpPr/>
            <p:nvPr/>
          </p:nvGrpSpPr>
          <p:grpSpPr>
            <a:xfrm>
              <a:off x="568919" y="0"/>
              <a:ext cx="7560000" cy="3600000"/>
              <a:chOff x="-1" y="0"/>
              <a:chExt cx="2156707" cy="1027003"/>
            </a:xfrm>
          </p:grpSpPr>
          <p:sp>
            <p:nvSpPr>
              <p:cNvPr id="55" name="Freeform 51">
                <a:extLst>
                  <a:ext uri="{FF2B5EF4-FFF2-40B4-BE49-F238E27FC236}">
                    <a16:creationId xmlns:a16="http://schemas.microsoft.com/office/drawing/2014/main" id="{E42ECDFA-2E83-07C1-18CE-143474C3DCB5}"/>
                  </a:ext>
                </a:extLst>
              </p:cNvPr>
              <p:cNvSpPr/>
              <p:nvPr/>
            </p:nvSpPr>
            <p:spPr>
              <a:xfrm>
                <a:off x="-1" y="0"/>
                <a:ext cx="2156707" cy="1027003"/>
              </a:xfrm>
              <a:custGeom>
                <a:avLst/>
                <a:gdLst/>
                <a:ahLst/>
                <a:cxnLst/>
                <a:rect l="l" t="t" r="r" b="b"/>
                <a:pathLst>
                  <a:path w="1801111" h="921262">
                    <a:moveTo>
                      <a:pt x="1676651" y="921262"/>
                    </a:moveTo>
                    <a:lnTo>
                      <a:pt x="124460" y="921262"/>
                    </a:lnTo>
                    <a:cubicBezTo>
                      <a:pt x="55880" y="921262"/>
                      <a:pt x="0" y="865382"/>
                      <a:pt x="0" y="7968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76651" y="0"/>
                    </a:lnTo>
                    <a:cubicBezTo>
                      <a:pt x="1745231" y="0"/>
                      <a:pt x="1801111" y="55880"/>
                      <a:pt x="1801111" y="124460"/>
                    </a:cubicBezTo>
                    <a:lnTo>
                      <a:pt x="1801111" y="796802"/>
                    </a:lnTo>
                    <a:cubicBezTo>
                      <a:pt x="1801111" y="865382"/>
                      <a:pt x="1745231" y="921262"/>
                      <a:pt x="1676651" y="921262"/>
                    </a:cubicBezTo>
                    <a:close/>
                  </a:path>
                </a:pathLst>
              </a:custGeom>
              <a:noFill/>
              <a:ln>
                <a:solidFill>
                  <a:srgbClr val="174195"/>
                </a:solidFill>
              </a:ln>
            </p:spPr>
            <p:txBody>
              <a:bodyPr/>
              <a:lstStyle/>
              <a:p>
                <a:endParaRPr lang="LID4096"/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7EE8766-432E-CB66-AB0C-29714EDF048B}"/>
                </a:ext>
              </a:extLst>
            </p:cNvPr>
            <p:cNvSpPr txBox="1"/>
            <p:nvPr/>
          </p:nvSpPr>
          <p:spPr>
            <a:xfrm>
              <a:off x="598443" y="181080"/>
              <a:ext cx="7223714" cy="5314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hr-HR" sz="1600" b="1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10" tooltip="https://www.eesc.europa.eu/sites/default/files/2024-12/qe-01-24-022-en-n.pdf"/>
                </a:rPr>
                <a:t>Postavljanje prehrambene politike kao prioriteta EU-a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57D6752-9DD2-D3A2-DFCC-2DD26140A479}"/>
                </a:ext>
              </a:extLst>
            </p:cNvPr>
            <p:cNvSpPr txBox="1"/>
            <p:nvPr/>
          </p:nvSpPr>
          <p:spPr>
            <a:xfrm>
              <a:off x="722545" y="1128682"/>
              <a:ext cx="7133138" cy="24814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586"/>
                </a:lnSpc>
                <a:spcBef>
                  <a:spcPct val="0"/>
                </a:spcBef>
              </a:pPr>
              <a:r>
                <a:rPr lang="hr-HR" sz="1400" dirty="0"/>
                <a:t>EGSO je 2024. usvojio preporuke za zajedničku poljoprivrednu politiku nakon 2027., u kojima se zalaže za to da održivije prehrambene opcije budu dostupne potrošačima u EU-u, a posebno da postanu </a:t>
              </a:r>
              <a:r>
                <a:rPr lang="hr-HR" sz="1400" dirty="0" err="1"/>
                <a:t>priuštive</a:t>
              </a:r>
              <a:r>
                <a:rPr lang="hr-HR" sz="1400" dirty="0"/>
                <a:t> socijalno ranjivim skupinama</a:t>
              </a:r>
              <a:r>
                <a:rPr lang="hr-HR" dirty="0"/>
                <a:t>.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E66D71-54AA-4CC1-86A7-511A3B6276DF}"/>
              </a:ext>
            </a:extLst>
          </p:cNvPr>
          <p:cNvSpPr/>
          <p:nvPr/>
        </p:nvSpPr>
        <p:spPr>
          <a:xfrm>
            <a:off x="256278" y="4039436"/>
            <a:ext cx="3780000" cy="1800000"/>
          </a:xfrm>
          <a:prstGeom prst="roundRect">
            <a:avLst/>
          </a:prstGeom>
          <a:noFill/>
          <a:ln>
            <a:solidFill>
              <a:srgbClr val="1741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4677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194A1-59E8-E3F7-BD09-10B1B35DB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124901-5540-338D-C8FD-8A704A9788F3}"/>
              </a:ext>
            </a:extLst>
          </p:cNvPr>
          <p:cNvSpPr txBox="1">
            <a:spLocks/>
          </p:cNvSpPr>
          <p:nvPr/>
        </p:nvSpPr>
        <p:spPr>
          <a:xfrm>
            <a:off x="1125997" y="5038514"/>
            <a:ext cx="5553401" cy="95507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altLang="fr-FR" sz="2133" b="1" dirty="0">
              <a:solidFill>
                <a:srgbClr val="0060A0"/>
              </a:solidFill>
              <a:latin typeface="Calibri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70BB3E-15AC-DF0F-77A3-C3F5A6140E72}"/>
              </a:ext>
            </a:extLst>
          </p:cNvPr>
          <p:cNvSpPr txBox="1">
            <a:spLocks/>
          </p:cNvSpPr>
          <p:nvPr/>
        </p:nvSpPr>
        <p:spPr>
          <a:xfrm>
            <a:off x="6381578" y="5041761"/>
            <a:ext cx="5553401" cy="144985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altLang="fr-FR" sz="2133" dirty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149419-DA22-3A7B-C04A-6545F1CFC8C0}"/>
              </a:ext>
            </a:extLst>
          </p:cNvPr>
          <p:cNvSpPr txBox="1"/>
          <p:nvPr/>
        </p:nvSpPr>
        <p:spPr>
          <a:xfrm>
            <a:off x="-1" y="1903498"/>
            <a:ext cx="1219190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hr-HR" sz="2000"/>
              <a:t>Istinski cijenimo i aktivno promičemo korištenje sva </a:t>
            </a:r>
            <a:r>
              <a:rPr lang="hr-HR" sz="2000" b="1" i="0" u="none" strike="noStrike">
                <a:solidFill>
                  <a:srgbClr val="1F5FA0"/>
                </a:solidFill>
                <a:effectLst/>
              </a:rPr>
              <a:t>24 službena jezika EU-a</a:t>
            </a:r>
            <a:r>
              <a:rPr lang="hr-HR" sz="2000" b="0" i="0" u="none" strike="noStrike">
                <a:solidFill>
                  <a:srgbClr val="000000"/>
                </a:solidFill>
                <a:effectLst/>
              </a:rPr>
              <a:t>. </a:t>
            </a:r>
          </a:p>
          <a:p>
            <a:pPr algn="ctr">
              <a:spcBef>
                <a:spcPts val="1200"/>
              </a:spcBef>
              <a:defRPr/>
            </a:pPr>
            <a:r>
              <a:rPr lang="hr-HR" sz="2000">
                <a:solidFill>
                  <a:srgbClr val="000000"/>
                </a:solidFill>
              </a:rPr>
              <a:t>Stoga naši članovi i članice u svojem radu imaju pravo govoriti i pisati na vlastitom jeziku.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E059EE-0AAE-0B28-6B25-445590624A8A}"/>
              </a:ext>
            </a:extLst>
          </p:cNvPr>
          <p:cNvSpPr txBox="1"/>
          <p:nvPr/>
        </p:nvSpPr>
        <p:spPr>
          <a:xfrm>
            <a:off x="0" y="1264310"/>
            <a:ext cx="121919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000" u="none" strike="noStrike">
                <a:effectLst/>
              </a:rPr>
              <a:t>Višejezičnost u EGSO-u živi je primjer mota EU-a</a:t>
            </a:r>
            <a:r>
              <a:rPr lang="hr-HR" sz="2000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hr-HR" sz="2000" i="0" u="none" strike="noStrike">
                <a:solidFill>
                  <a:srgbClr val="1F5FA0"/>
                </a:solidFill>
                <a:effectLst/>
              </a:rPr>
              <a:t>„</a:t>
            </a:r>
            <a:r>
              <a:rPr lang="hr-HR" sz="2000" b="1" i="0" u="none" strike="noStrike">
                <a:solidFill>
                  <a:srgbClr val="1F5FA0"/>
                </a:solidFill>
                <a:effectLst/>
              </a:rPr>
              <a:t>Ujedinjeni u raznolikosti”</a:t>
            </a:r>
            <a:r>
              <a:rPr lang="hr-HR" sz="2000" b="0" i="0" u="none" strike="noStrike">
                <a:solidFill>
                  <a:srgbClr val="000000"/>
                </a:solidFill>
                <a:effectLst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87FEEC-7D31-3FEA-F177-B62958830CEA}"/>
              </a:ext>
            </a:extLst>
          </p:cNvPr>
          <p:cNvSpPr txBox="1"/>
          <p:nvPr/>
        </p:nvSpPr>
        <p:spPr>
          <a:xfrm>
            <a:off x="0" y="5592666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000"/>
              <a:t>Zahvaljujući radu i predanosti naše Uprave za prevođenje sva mišljenja EGSO-a, službeni dokumenti i većina digitalnog sadržaja </a:t>
            </a:r>
            <a:r>
              <a:rPr lang="hr-HR" sz="2000" b="1">
                <a:solidFill>
                  <a:srgbClr val="1F5FA0"/>
                </a:solidFill>
              </a:rPr>
              <a:t>objavljuju se na svim jezicima</a:t>
            </a:r>
            <a:r>
              <a:rPr lang="hr-HR" sz="2000"/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9C308A-81A7-2F8E-9E3C-175D7B96F2E6}"/>
              </a:ext>
            </a:extLst>
          </p:cNvPr>
          <p:cNvSpPr/>
          <p:nvPr/>
        </p:nvSpPr>
        <p:spPr>
          <a:xfrm>
            <a:off x="0" y="6787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2D924C-B7FB-C163-B58C-0B5235F1F51B}"/>
              </a:ext>
            </a:extLst>
          </p:cNvPr>
          <p:cNvSpPr txBox="1"/>
          <p:nvPr/>
        </p:nvSpPr>
        <p:spPr>
          <a:xfrm>
            <a:off x="-92" y="114757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>
                <a:solidFill>
                  <a:schemeClr val="bg1"/>
                </a:solidFill>
                <a:latin typeface="Calibri" panose="020F0502020204030204" pitchFamily="34" charset="0"/>
              </a:rPr>
              <a:t>VIŠEJEZIČNOST U EGSO-u</a:t>
            </a:r>
          </a:p>
          <a:p>
            <a:pPr algn="ctr"/>
            <a:r>
              <a:rPr lang="hr-HR" sz="440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99BEBD-7050-4138-B762-CF18F63036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436" y="2863464"/>
            <a:ext cx="7600943" cy="26525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55802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/>
      <p:bldP spid="1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00B034-008E-AA79-CB04-CA350C5C94BE}"/>
              </a:ext>
            </a:extLst>
          </p:cNvPr>
          <p:cNvSpPr txBox="1">
            <a:spLocks/>
          </p:cNvSpPr>
          <p:nvPr/>
        </p:nvSpPr>
        <p:spPr>
          <a:xfrm>
            <a:off x="1125997" y="5038514"/>
            <a:ext cx="5553401" cy="95507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altLang="fr-FR" sz="2133" b="1" dirty="0">
              <a:solidFill>
                <a:srgbClr val="0060A0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1FB109-F2AD-765F-EB65-1D97E6C29BD5}"/>
              </a:ext>
            </a:extLst>
          </p:cNvPr>
          <p:cNvSpPr/>
          <p:nvPr/>
        </p:nvSpPr>
        <p:spPr>
          <a:xfrm>
            <a:off x="0" y="6787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C790BF-8CB3-E8E7-7C5E-7B8B3B024515}"/>
              </a:ext>
            </a:extLst>
          </p:cNvPr>
          <p:cNvSpPr txBox="1"/>
          <p:nvPr/>
        </p:nvSpPr>
        <p:spPr>
          <a:xfrm>
            <a:off x="5620512" y="1737599"/>
            <a:ext cx="4163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/>
              <a:t>Skenirajte QR kod za pristup obrascu za evaluaciju.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4BD99E-8E46-4F5B-92AB-EA92CB301976}"/>
              </a:ext>
            </a:extLst>
          </p:cNvPr>
          <p:cNvSpPr txBox="1"/>
          <p:nvPr/>
        </p:nvSpPr>
        <p:spPr>
          <a:xfrm>
            <a:off x="5737321" y="2441414"/>
            <a:ext cx="3396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/>
              <a:t>Želite nas kontaktirati? Pošaljite nam e-poruku na adresu </a:t>
            </a:r>
            <a:r>
              <a:rPr lang="hr-HR" sz="2000" b="1">
                <a:solidFill>
                  <a:srgbClr val="0563C1"/>
                </a:solidFill>
                <a:hlinkClick r:id="rId2"/>
              </a:rPr>
              <a:t>visitEESC@eesc.europa.eu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FF77A7-4E1F-0497-1341-B646CAAAB633}"/>
              </a:ext>
            </a:extLst>
          </p:cNvPr>
          <p:cNvSpPr txBox="1"/>
          <p:nvPr/>
        </p:nvSpPr>
        <p:spPr>
          <a:xfrm>
            <a:off x="7615197" y="3938448"/>
            <a:ext cx="2876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000" b="1"/>
              <a:t>Pratite nas:</a:t>
            </a:r>
          </a:p>
        </p:txBody>
      </p:sp>
      <p:pic>
        <p:nvPicPr>
          <p:cNvPr id="10" name="Graphic 9" descr="Back with solid fill">
            <a:extLst>
              <a:ext uri="{FF2B5EF4-FFF2-40B4-BE49-F238E27FC236}">
                <a16:creationId xmlns:a16="http://schemas.microsoft.com/office/drawing/2014/main" id="{E8A52E70-1AE9-F708-868B-412DF753BA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086639">
            <a:off x="4877942" y="1828331"/>
            <a:ext cx="737413" cy="7374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1ACF76-BD5E-6C7C-7489-6541A2296A90}"/>
              </a:ext>
            </a:extLst>
          </p:cNvPr>
          <p:cNvSpPr txBox="1"/>
          <p:nvPr/>
        </p:nvSpPr>
        <p:spPr>
          <a:xfrm>
            <a:off x="-98219" y="28831"/>
            <a:ext cx="123511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>
                <a:solidFill>
                  <a:schemeClr val="bg1"/>
                </a:solidFill>
                <a:latin typeface="+mn-lt"/>
              </a:rPr>
              <a:t>IMATE LI PITANJA?</a:t>
            </a:r>
          </a:p>
          <a:p>
            <a:pPr algn="ctr"/>
            <a:endParaRPr lang="LID4096" sz="4400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469B072-99FA-C94F-B4D7-3B3507EA7BF6}"/>
              </a:ext>
            </a:extLst>
          </p:cNvPr>
          <p:cNvSpPr txBox="1">
            <a:spLocks/>
          </p:cNvSpPr>
          <p:nvPr/>
        </p:nvSpPr>
        <p:spPr>
          <a:xfrm>
            <a:off x="4589981" y="5551544"/>
            <a:ext cx="2815602" cy="737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b="1">
                <a:solidFill>
                  <a:srgbClr val="0060A0"/>
                </a:solidFill>
                <a:latin typeface="+mn-lt"/>
              </a:rPr>
              <a:t>Ostanite u kontaktu!</a:t>
            </a: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14AE1126-F8D2-4BC1-887A-FF9C17EC4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37" y="57161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ID4096"/>
          </a:p>
        </p:txBody>
      </p:sp>
      <p:sp>
        <p:nvSpPr>
          <p:cNvPr id="16" name="Rectangle 21">
            <a:extLst>
              <a:ext uri="{FF2B5EF4-FFF2-40B4-BE49-F238E27FC236}">
                <a16:creationId xmlns:a16="http://schemas.microsoft.com/office/drawing/2014/main" id="{BD76C1EF-8632-3FD1-B5E9-7CFD122CC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37" y="58971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17" name="Rectangle 22">
            <a:extLst>
              <a:ext uri="{FF2B5EF4-FFF2-40B4-BE49-F238E27FC236}">
                <a16:creationId xmlns:a16="http://schemas.microsoft.com/office/drawing/2014/main" id="{EF315B40-A047-AF72-66C4-1FE712721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37" y="60780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80A11013-E81B-E428-1EEF-05EEA5A58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37" y="48730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</a:p>
        </p:txBody>
      </p:sp>
      <p:sp>
        <p:nvSpPr>
          <p:cNvPr id="19" name="Rectangle 24">
            <a:extLst>
              <a:ext uri="{FF2B5EF4-FFF2-40B4-BE49-F238E27FC236}">
                <a16:creationId xmlns:a16="http://schemas.microsoft.com/office/drawing/2014/main" id="{41F3A6F8-8427-FB1E-EE4B-CFFF5F780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37" y="64400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C7D2EBC9-61E2-4BC4-AB17-93B1957EE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593" y="6551536"/>
            <a:ext cx="2712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A358A06D-51DA-663E-4FD1-F72A9966E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40781" y="4537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2" name="Picture 2" descr="Title: follow us on facebook">
            <a:extLst>
              <a:ext uri="{FF2B5EF4-FFF2-40B4-BE49-F238E27FC236}">
                <a16:creationId xmlns:a16="http://schemas.microsoft.com/office/drawing/2014/main" id="{CB557EFA-E2E3-282D-560B-77537E192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2498" y="5692865"/>
            <a:ext cx="333643" cy="33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CE3E91C3-5C81-EB9A-B179-9487ABF91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2497" y="6069722"/>
            <a:ext cx="333643" cy="33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Title: follow us on YouTube">
            <a:extLst>
              <a:ext uri="{FF2B5EF4-FFF2-40B4-BE49-F238E27FC236}">
                <a16:creationId xmlns:a16="http://schemas.microsoft.com/office/drawing/2014/main" id="{AE83F3C9-6444-B290-9B69-9B46B9095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2497" y="6506804"/>
            <a:ext cx="333643" cy="33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Title: follow us on Linkedin">
            <a:extLst>
              <a:ext uri="{FF2B5EF4-FFF2-40B4-BE49-F238E27FC236}">
                <a16:creationId xmlns:a16="http://schemas.microsoft.com/office/drawing/2014/main" id="{3FC95C23-545E-103B-0F12-CBFEA92A2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666" y="4446428"/>
            <a:ext cx="333643" cy="33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72EDEA6E-B0F7-37F5-A11B-00A771A5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749" y="4842170"/>
            <a:ext cx="333643" cy="33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>
            <a:extLst>
              <a:ext uri="{FF2B5EF4-FFF2-40B4-BE49-F238E27FC236}">
                <a16:creationId xmlns:a16="http://schemas.microsoft.com/office/drawing/2014/main" id="{4253A19C-0097-B53A-0BBE-101F9F7C9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r:link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6145" y="5256454"/>
            <a:ext cx="386323" cy="35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0">
            <a:extLst>
              <a:ext uri="{FF2B5EF4-FFF2-40B4-BE49-F238E27FC236}">
                <a16:creationId xmlns:a16="http://schemas.microsoft.com/office/drawing/2014/main" id="{D6350FDA-A982-0AA9-DB2D-AE63805B0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043" y="5000753"/>
            <a:ext cx="284473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ID4096"/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F8DC2513-9527-6D72-3B06-2F89562A6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043" y="5066088"/>
            <a:ext cx="284473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AD4F05B0-C22F-A01F-EC5E-E6313DF7E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043" y="5247063"/>
            <a:ext cx="284473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5896666E-D584-B154-E229-D5576059B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393" y="5357173"/>
            <a:ext cx="284473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C9F1D1E1-A518-3C9F-6953-6BB62CB7E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043" y="5609013"/>
            <a:ext cx="284473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2AFCB914-D290-6623-2B4A-57FEC848C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654" y="5718864"/>
            <a:ext cx="284473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1713CFA0-308A-2D72-D564-D404D3F96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043" y="6011266"/>
            <a:ext cx="2844736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6C192C-767A-8349-18FA-88FA2C72BBDA}"/>
              </a:ext>
            </a:extLst>
          </p:cNvPr>
          <p:cNvSpPr txBox="1"/>
          <p:nvPr/>
        </p:nvSpPr>
        <p:spPr>
          <a:xfrm>
            <a:off x="8176952" y="4456379"/>
            <a:ext cx="3641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i="0">
                <a:effectLst/>
                <a:hlinkClick r:id="rId17"/>
              </a:rPr>
              <a:t>Europski gospodarski i socijalni odbor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0BD118-7C63-B4A8-2032-A640D30E7B32}"/>
              </a:ext>
            </a:extLst>
          </p:cNvPr>
          <p:cNvSpPr txBox="1"/>
          <p:nvPr/>
        </p:nvSpPr>
        <p:spPr>
          <a:xfrm>
            <a:off x="8176953" y="4849988"/>
            <a:ext cx="3641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i="0">
                <a:effectLst/>
                <a:hlinkClick r:id="rId18"/>
              </a:rPr>
              <a:t>@eu_civilsociety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E799CD4-21F0-A204-55A3-594F307616DF}"/>
              </a:ext>
            </a:extLst>
          </p:cNvPr>
          <p:cNvSpPr txBox="1"/>
          <p:nvPr/>
        </p:nvSpPr>
        <p:spPr>
          <a:xfrm>
            <a:off x="8176954" y="5265372"/>
            <a:ext cx="3641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i="0">
                <a:effectLst/>
                <a:hlinkClick r:id="rId19"/>
              </a:rPr>
              <a:t>@eesc.bsky.social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1CE994-DD97-8A8B-909E-147E196BE805}"/>
              </a:ext>
            </a:extLst>
          </p:cNvPr>
          <p:cNvSpPr txBox="1"/>
          <p:nvPr/>
        </p:nvSpPr>
        <p:spPr>
          <a:xfrm>
            <a:off x="8176955" y="5662325"/>
            <a:ext cx="43274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i="0">
                <a:effectLst/>
                <a:hlinkClick r:id="rId20"/>
              </a:rPr>
              <a:t>EGSO – Europski gospodarski i socijalni odbor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AFF144C-BDFC-7497-3DCA-A8C76B6EC0A8}"/>
              </a:ext>
            </a:extLst>
          </p:cNvPr>
          <p:cNvSpPr txBox="1"/>
          <p:nvPr/>
        </p:nvSpPr>
        <p:spPr>
          <a:xfrm>
            <a:off x="8176955" y="6055022"/>
            <a:ext cx="3641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i="0">
                <a:effectLst/>
                <a:hlinkClick r:id="rId21"/>
              </a:rPr>
              <a:t>@EU_EESC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0FC0D27-8966-AF98-53FF-71427157F622}"/>
              </a:ext>
            </a:extLst>
          </p:cNvPr>
          <p:cNvSpPr txBox="1"/>
          <p:nvPr/>
        </p:nvSpPr>
        <p:spPr>
          <a:xfrm>
            <a:off x="8176954" y="6474280"/>
            <a:ext cx="3641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i="0">
                <a:effectLst/>
                <a:hlinkClick r:id="rId22"/>
              </a:rPr>
              <a:t>@EurEcoSocCommittee</a:t>
            </a:r>
          </a:p>
        </p:txBody>
      </p:sp>
      <p:pic>
        <p:nvPicPr>
          <p:cNvPr id="3" name="Picture 2" descr="A set of square icons&#10;&#10;AI-generated content may be incorrect.">
            <a:extLst>
              <a:ext uri="{FF2B5EF4-FFF2-40B4-BE49-F238E27FC236}">
                <a16:creationId xmlns:a16="http://schemas.microsoft.com/office/drawing/2014/main" id="{68199B1C-94DB-2F63-F398-6FC01C6A31C9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4142" y="1748561"/>
            <a:ext cx="2628772" cy="3012979"/>
          </a:xfrm>
          <a:prstGeom prst="rect">
            <a:avLst/>
          </a:prstGeom>
        </p:spPr>
      </p:pic>
      <p:pic>
        <p:nvPicPr>
          <p:cNvPr id="12" name="Picture 1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01EE5F5-883B-BE8B-D3BC-9E84D77FB035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830" y="2241198"/>
            <a:ext cx="1421562" cy="1426207"/>
          </a:xfrm>
          <a:prstGeom prst="rect">
            <a:avLst/>
          </a:prstGeom>
        </p:spPr>
      </p:pic>
      <p:pic>
        <p:nvPicPr>
          <p:cNvPr id="42" name="Picture 41" descr="A cell phone with a blank screen&#10;&#10;AI-generated content may be incorrect.">
            <a:extLst>
              <a:ext uri="{FF2B5EF4-FFF2-40B4-BE49-F238E27FC236}">
                <a16:creationId xmlns:a16="http://schemas.microsoft.com/office/drawing/2014/main" id="{8BA03572-1425-FB49-F6FB-4985BEAAFC64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9430" y="2033894"/>
            <a:ext cx="1601817" cy="2628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61ACAA-57F7-7BF7-B248-8E31F6974845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026" y="2635153"/>
            <a:ext cx="981949" cy="1251674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51337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/>
      <p:bldP spid="9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6"/>
          <p:cNvSpPr txBox="1"/>
          <p:nvPr/>
        </p:nvSpPr>
        <p:spPr>
          <a:xfrm>
            <a:off x="4068258" y="2301194"/>
            <a:ext cx="4482977" cy="1983172"/>
          </a:xfrm>
          <a:prstGeom prst="rect">
            <a:avLst/>
          </a:prstGeom>
          <a:solidFill>
            <a:srgbClr val="174195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5"/>
              </a:lnSpc>
            </a:pPr>
            <a:endParaRPr lang="en-US" sz="3600" b="1" dirty="0">
              <a:solidFill>
                <a:srgbClr val="1F5FA0"/>
              </a:solidFill>
              <a:ea typeface="Calibri" panose="020F0502020204030204" pitchFamily="34" charset="0"/>
              <a:cs typeface="Calibri" panose="020F0502020204030204" pitchFamily="34" charset="0"/>
              <a:sym typeface="Open Sans Bold"/>
            </a:endParaRPr>
          </a:p>
          <a:p>
            <a:pPr algn="ctr">
              <a:lnSpc>
                <a:spcPts val="3125"/>
              </a:lnSpc>
            </a:pPr>
            <a:r>
              <a:rPr lang="hr-HR" sz="3600" b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PRILOG: </a:t>
            </a:r>
          </a:p>
          <a:p>
            <a:pPr algn="ctr">
              <a:lnSpc>
                <a:spcPts val="3125"/>
              </a:lnSpc>
            </a:pPr>
            <a:r>
              <a:rPr lang="hr-HR" sz="3600" b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DODATNE INFORMACIJE</a:t>
            </a:r>
          </a:p>
          <a:p>
            <a:pPr algn="ctr">
              <a:lnSpc>
                <a:spcPts val="3321"/>
              </a:lnSpc>
            </a:pPr>
            <a:endParaRPr lang="en-US" sz="2233" b="1" dirty="0">
              <a:solidFill>
                <a:srgbClr val="2C4390"/>
              </a:solidFill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589199" y="429118"/>
            <a:ext cx="2135175" cy="565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27"/>
              </a:lnSpc>
            </a:pPr>
            <a:r>
              <a:rPr lang="hr-HR" b="1" u="sng">
                <a:solidFill>
                  <a:srgbClr val="2C4390"/>
                </a:solidFill>
                <a:ea typeface="Open Sans Bold"/>
                <a:cs typeface="Open Sans Bold"/>
                <a:sym typeface="Open Sans Bold"/>
                <a:hlinkClick r:id="rId2" tooltip="https://memberspage.eesc.europa.eu/members"/>
              </a:rPr>
              <a:t>Popis članova i članica</a:t>
            </a:r>
          </a:p>
          <a:p>
            <a:pPr>
              <a:lnSpc>
                <a:spcPts val="1867"/>
              </a:lnSpc>
            </a:pPr>
            <a:endParaRPr lang="en-US" sz="2200" u="sng" dirty="0">
              <a:solidFill>
                <a:srgbClr val="2C4390"/>
              </a:solidFill>
              <a:ea typeface="Open Sans Bold"/>
              <a:cs typeface="Open Sans Bold"/>
              <a:sym typeface="Open Sans Bold"/>
              <a:hlinkClick r:id="rId2" tooltip="https://memberspage.eesc.europa.eu/member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8129807" y="437677"/>
            <a:ext cx="2933693" cy="571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27"/>
              </a:lnSpc>
            </a:pPr>
            <a:r>
              <a:rPr lang="hr-HR" sz="2400" b="1" u="sng">
                <a:solidFill>
                  <a:srgbClr val="2C4390"/>
                </a:solidFill>
                <a:ea typeface="Open Sans Bold"/>
                <a:cs typeface="Open Sans Bold"/>
                <a:sym typeface="Open Sans Bold"/>
                <a:hlinkClick r:id="rId3" tooltip="https://www.eesc.europa.eu/en/our-work/opinions-information-reports/follow-opinions"/>
              </a:rPr>
              <a:t>Praćenje mišljenja </a:t>
            </a:r>
          </a:p>
          <a:p>
            <a:pPr algn="r">
              <a:lnSpc>
                <a:spcPts val="1867"/>
              </a:lnSpc>
            </a:pPr>
            <a:endParaRPr lang="en-US" sz="2400" dirty="0">
              <a:solidFill>
                <a:srgbClr val="2C4390"/>
              </a:solidFill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4413347" y="5465763"/>
            <a:ext cx="3260245" cy="312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27"/>
              </a:lnSpc>
            </a:pPr>
            <a:r>
              <a:rPr lang="hr-HR" sz="2400" b="1" u="sng">
                <a:solidFill>
                  <a:srgbClr val="2C4390"/>
                </a:solidFill>
                <a:ea typeface="Open Sans Bold"/>
                <a:cs typeface="Open Sans Bold"/>
                <a:sym typeface="Open Sans Bold"/>
                <a:hlinkClick r:id="rId4" tooltip="https://what-europe-does-for-me.europarl.europa.eu/hr/home"/>
              </a:rPr>
              <a:t>Što Europa čini za mene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63433" y="795261"/>
            <a:ext cx="2121391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r-HR" sz="1600">
                <a:solidFill>
                  <a:schemeClr val="bg2">
                    <a:lumMod val="25000"/>
                  </a:schemeClr>
                </a:solidFill>
              </a:rPr>
              <a:t>Cjelovit popis članova i članica EGSO-a i delegata i delegatkinja CCMI-ja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622164" y="838782"/>
            <a:ext cx="198063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hr-HR" sz="1600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Koraci poduzeti u vezi s mišljenjima EGSO-a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318864" y="5884374"/>
            <a:ext cx="2572069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hr-HR" sz="1600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Utjecaj EU-a na svakodnevni život Europljana i Europljanki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589199" y="2228013"/>
            <a:ext cx="1843153" cy="571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27"/>
              </a:lnSpc>
            </a:pPr>
            <a:r>
              <a:rPr lang="hr-HR" sz="2400" b="1" u="sng" dirty="0">
                <a:solidFill>
                  <a:srgbClr val="2C4390"/>
                </a:solidFill>
                <a:ea typeface="Open Sans Bold"/>
                <a:cs typeface="Open Sans Bold"/>
                <a:sym typeface="Open Sans Bold"/>
                <a:hlinkClick r:id="rId5" tooltip="https://www.eesc.europa.eu/hr/our-work/opinions-information-reports/in-the-spotlight"/>
              </a:rPr>
              <a:t>Mišljenja EGSO-a</a:t>
            </a:r>
          </a:p>
          <a:p>
            <a:pPr>
              <a:lnSpc>
                <a:spcPts val="1867"/>
              </a:lnSpc>
            </a:pPr>
            <a:endParaRPr lang="en-US" sz="2400" u="sng" dirty="0">
              <a:solidFill>
                <a:srgbClr val="2C4390"/>
              </a:solidFill>
              <a:ea typeface="Open Sans Bold"/>
              <a:cs typeface="Open Sans Bold"/>
              <a:sym typeface="Open Sans Bold"/>
              <a:hlinkClick r:id="rId5" tooltip="https://www.eesc.europa.eu/en/our-work/opinions-information-reports/in-the-spotlight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063871" y="2911964"/>
            <a:ext cx="198063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hr-HR" sz="1600" dirty="0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Aktualna mišljenja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937763" y="5465763"/>
            <a:ext cx="976429" cy="31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27"/>
              </a:lnSpc>
            </a:pPr>
            <a:r>
              <a:rPr lang="hr-HR" sz="2400" b="1" u="sng">
                <a:solidFill>
                  <a:srgbClr val="2C4390"/>
                </a:solidFill>
                <a:ea typeface="Open Sans Bold"/>
                <a:cs typeface="Open Sans Bold"/>
                <a:sym typeface="Open Sans Bold"/>
                <a:hlinkClick r:id="rId6" tooltip="https://www.eesc.europa.eu/ceslink/en"/>
              </a:rPr>
              <a:t>CESlink</a:t>
            </a:r>
            <a:r>
              <a:rPr lang="hr-HR" sz="2400" u="sng">
                <a:solidFill>
                  <a:srgbClr val="2C4390"/>
                </a:solidFill>
                <a:ea typeface="Open Sans Bold"/>
                <a:cs typeface="Open Sans Bold"/>
                <a:sym typeface="Open Sans Bold"/>
                <a:hlinkClick r:id="rId6" tooltip="https://www.eesc.europa.eu/ceslink/en"/>
              </a:rPr>
              <a:t>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75289" y="5465763"/>
            <a:ext cx="3557802" cy="571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27"/>
              </a:lnSpc>
            </a:pPr>
            <a:r>
              <a:rPr lang="hr-HR" sz="2400" b="1" u="sng">
                <a:solidFill>
                  <a:srgbClr val="2C4390"/>
                </a:solidFill>
                <a:ea typeface="Open Sans Bold"/>
                <a:cs typeface="Open Sans Bold"/>
                <a:sym typeface="Open Sans Bold"/>
                <a:hlinkClick r:id="rId7" tooltip="https://www.eesc.europa.eu/en/news-media/videos/lifecycle-opinion"/>
              </a:rPr>
              <a:t>Životni ciklus mišljenja</a:t>
            </a:r>
          </a:p>
          <a:p>
            <a:pPr>
              <a:lnSpc>
                <a:spcPts val="1867"/>
              </a:lnSpc>
            </a:pPr>
            <a:endParaRPr lang="en-US" sz="2400" u="sng" dirty="0">
              <a:solidFill>
                <a:srgbClr val="2C4390"/>
              </a:solidFill>
              <a:ea typeface="Open Sans Bold"/>
              <a:cs typeface="Open Sans Bold"/>
              <a:sym typeface="Open Sans Bold"/>
              <a:hlinkClick r:id="rId7" tooltip="https://www.eesc.europa.eu/en/news-media/videos/lifecycle-opinion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751021" y="5871290"/>
            <a:ext cx="2331971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hr-HR" sz="1600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Kako se pripremaju mišljenja EGSO-a (videozapis) 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940800" y="5819328"/>
            <a:ext cx="2878137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hr-HR" sz="1600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Internetska zajednica nacionalnih gospodarskih i socijalnih vijeća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138621" y="3776380"/>
            <a:ext cx="1881883" cy="571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27"/>
              </a:lnSpc>
            </a:pPr>
            <a:r>
              <a:rPr lang="hr-HR" sz="2400" b="1" u="sng">
                <a:solidFill>
                  <a:srgbClr val="2C4390"/>
                </a:solidFill>
                <a:ea typeface="Open Sans Bold"/>
                <a:cs typeface="Open Sans Bold"/>
                <a:sym typeface="Open Sans Bold"/>
                <a:hlinkClick r:id="rId8" tooltip="https://www.eesc.europa.eu/hr/work-with-us/traineeships"/>
              </a:rPr>
              <a:t> Radite s nama</a:t>
            </a:r>
          </a:p>
          <a:p>
            <a:pPr>
              <a:lnSpc>
                <a:spcPts val="1867"/>
              </a:lnSpc>
            </a:pPr>
            <a:endParaRPr lang="en-US" sz="2400" b="1" u="sng" dirty="0">
              <a:solidFill>
                <a:srgbClr val="2C4390"/>
              </a:solidFill>
              <a:ea typeface="Open Sans Bold"/>
              <a:cs typeface="Open Sans Bold"/>
              <a:sym typeface="Open Sans Bold"/>
              <a:hlinkClick r:id="rId8" tooltip="https://www.eesc.europa.eu/en/work-with-us/traineeships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9035680" y="1843762"/>
            <a:ext cx="2224007" cy="571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27"/>
              </a:lnSpc>
            </a:pPr>
            <a:r>
              <a:rPr lang="hr-HR" sz="2400" b="1" u="sng" dirty="0">
                <a:solidFill>
                  <a:srgbClr val="2C4390"/>
                </a:solidFill>
                <a:ea typeface="Open Sans Bold"/>
                <a:cs typeface="Open Sans Bold"/>
                <a:sym typeface="Open Sans Bold"/>
                <a:hlinkClick r:id="rId9" tooltip="https://www.eesc.europa.eu/hr/agenda/plenary-sessions"/>
              </a:rPr>
              <a:t>Plenarna zasjedanja </a:t>
            </a:r>
          </a:p>
          <a:p>
            <a:pPr algn="r">
              <a:lnSpc>
                <a:spcPts val="1867"/>
              </a:lnSpc>
            </a:pPr>
            <a:endParaRPr lang="en-US" sz="2400" u="sng" dirty="0">
              <a:solidFill>
                <a:srgbClr val="2C4390"/>
              </a:solidFill>
              <a:ea typeface="Open Sans Bold"/>
              <a:cs typeface="Open Sans Bold"/>
              <a:sym typeface="Open Sans Bold"/>
              <a:hlinkClick r:id="rId9" tooltip="https://www.eesc.europa.eu/en/agenda/plenary-sessions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694379" y="4166546"/>
            <a:ext cx="2789865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hr-HR" sz="1600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EGSO dvaput godišnje nudi petomjesečno plaćeno </a:t>
            </a:r>
            <a:r>
              <a:rPr lang="hr-HR" sz="1600" b="1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stažiranje</a:t>
            </a:r>
            <a:r>
              <a:rPr lang="hr-HR" sz="1600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 u raznim područjima 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9574985" y="2547017"/>
            <a:ext cx="198063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hr-HR" sz="1600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Kako pratiti plenarno zasjedanje EGSO-a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9DB77D4-F636-4950-B001-B7D4B389907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010" y="3043430"/>
            <a:ext cx="2463927" cy="15875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ADF0ED3-9B75-4834-8DA0-CC201E84EE7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347" y="5884374"/>
            <a:ext cx="893810" cy="600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5383BB-6686-455B-B375-6D163080F7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1866" y="5604"/>
            <a:ext cx="4508492" cy="37229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513D80-3C65-B4A7-65C7-5E1869E78EF0}"/>
              </a:ext>
            </a:extLst>
          </p:cNvPr>
          <p:cNvSpPr/>
          <p:nvPr/>
        </p:nvSpPr>
        <p:spPr>
          <a:xfrm>
            <a:off x="-20948" y="0"/>
            <a:ext cx="6158209" cy="683992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3E1852-A23D-79E9-E18D-95013C6152E8}"/>
              </a:ext>
            </a:extLst>
          </p:cNvPr>
          <p:cNvSpPr/>
          <p:nvPr/>
        </p:nvSpPr>
        <p:spPr>
          <a:xfrm>
            <a:off x="6168427" y="3632516"/>
            <a:ext cx="6015371" cy="90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A108E3-BD6F-47E9-ADEA-D7E9A121BE86}"/>
              </a:ext>
            </a:extLst>
          </p:cNvPr>
          <p:cNvSpPr txBox="1"/>
          <p:nvPr/>
        </p:nvSpPr>
        <p:spPr>
          <a:xfrm>
            <a:off x="6434113" y="4532516"/>
            <a:ext cx="54839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000"/>
              <a:t>U mandatnom razdoblju od 2025. do 2030. EGSO će imati </a:t>
            </a:r>
            <a:r>
              <a:rPr lang="hr-HR" sz="2000" b="1">
                <a:solidFill>
                  <a:srgbClr val="0CAFAD"/>
                </a:solidFill>
              </a:rPr>
              <a:t>najveći broj članica</a:t>
            </a:r>
            <a:r>
              <a:rPr lang="hr-HR" sz="2000"/>
              <a:t> od 2010., kad se počela voditi statistika o članstvu. </a:t>
            </a:r>
          </a:p>
          <a:p>
            <a:pPr algn="just"/>
            <a:endParaRPr lang="en-US" sz="2000" dirty="0"/>
          </a:p>
          <a:p>
            <a:pPr algn="just"/>
            <a:r>
              <a:rPr lang="hr-HR" sz="2000"/>
              <a:t>Udio žena u Odboru veći je nego ikad prije: </a:t>
            </a:r>
            <a:r>
              <a:rPr lang="hr-HR" sz="2000" b="1">
                <a:solidFill>
                  <a:srgbClr val="0CAFAD"/>
                </a:solidFill>
              </a:rPr>
              <a:t>39 %</a:t>
            </a:r>
            <a:r>
              <a:rPr lang="hr-HR" sz="2000"/>
              <a:t> u odnosu na 33 % u 2020. i 28 % u 2015. – što je uzlazni trend!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D34B5C-8782-4984-AA1F-50E3A83B4451}"/>
              </a:ext>
            </a:extLst>
          </p:cNvPr>
          <p:cNvSpPr txBox="1"/>
          <p:nvPr/>
        </p:nvSpPr>
        <p:spPr>
          <a:xfrm>
            <a:off x="561298" y="931133"/>
            <a:ext cx="50798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000"/>
              <a:t>Kao i u drugim europskim institucijama, </a:t>
            </a:r>
            <a:r>
              <a:rPr lang="hr-HR" sz="2000" b="1">
                <a:solidFill>
                  <a:srgbClr val="0CAFAD"/>
                </a:solidFill>
              </a:rPr>
              <a:t>geografska zastupljenost</a:t>
            </a:r>
            <a:r>
              <a:rPr lang="hr-HR" sz="2000"/>
              <a:t> u EGSO-u je </a:t>
            </a:r>
            <a:r>
              <a:rPr lang="hr-HR" sz="2000" b="1">
                <a:solidFill>
                  <a:srgbClr val="0CAFAD"/>
                </a:solidFill>
              </a:rPr>
              <a:t>proporcionalna</a:t>
            </a:r>
            <a:r>
              <a:rPr lang="hr-HR" sz="2000"/>
              <a:t>, što znači da zemlje s više stanovnika imaju veći broj članova i članica koji ih predstavljaju. </a:t>
            </a:r>
          </a:p>
          <a:p>
            <a:pPr algn="just"/>
            <a:endParaRPr lang="en-US" sz="2000" dirty="0"/>
          </a:p>
          <a:p>
            <a:pPr algn="just"/>
            <a:r>
              <a:rPr lang="hr-HR" sz="2000"/>
              <a:t>Stoga </a:t>
            </a:r>
            <a:r>
              <a:rPr lang="hr-HR" sz="2000" b="1">
                <a:solidFill>
                  <a:srgbClr val="0CAFAD"/>
                </a:solidFill>
              </a:rPr>
              <a:t>Francuska, Njemačka i Italija</a:t>
            </a:r>
            <a:r>
              <a:rPr lang="hr-HR" sz="2000"/>
              <a:t> imaju najviše članova (</a:t>
            </a:r>
            <a:r>
              <a:rPr lang="hr-HR" sz="2000" b="1">
                <a:solidFill>
                  <a:srgbClr val="0CAFAD"/>
                </a:solidFill>
              </a:rPr>
              <a:t>24</a:t>
            </a:r>
            <a:r>
              <a:rPr lang="hr-HR" sz="2000"/>
              <a:t>), a </a:t>
            </a:r>
            <a:r>
              <a:rPr lang="hr-HR" sz="2000" b="1">
                <a:solidFill>
                  <a:srgbClr val="0CAFAD"/>
                </a:solidFill>
              </a:rPr>
              <a:t>Malta</a:t>
            </a:r>
            <a:r>
              <a:rPr lang="hr-HR" sz="2000"/>
              <a:t> najmanje (</a:t>
            </a:r>
            <a:r>
              <a:rPr lang="hr-HR" sz="2000" b="1">
                <a:solidFill>
                  <a:srgbClr val="0CAFAD"/>
                </a:solidFill>
              </a:rPr>
              <a:t>5</a:t>
            </a:r>
            <a:r>
              <a:rPr lang="hr-HR" sz="2000"/>
              <a:t>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6DC7FC-5C00-FEA8-D715-15429E3B238C}"/>
              </a:ext>
            </a:extLst>
          </p:cNvPr>
          <p:cNvSpPr txBox="1"/>
          <p:nvPr/>
        </p:nvSpPr>
        <p:spPr>
          <a:xfrm>
            <a:off x="6128831" y="3728573"/>
            <a:ext cx="6094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4000" b="1">
                <a:solidFill>
                  <a:schemeClr val="bg1"/>
                </a:solidFill>
              </a:rPr>
              <a:t>RODNA RAVNOTEŽA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EA4EF9-9E0A-BC94-9621-2063ABA703B1}"/>
              </a:ext>
            </a:extLst>
          </p:cNvPr>
          <p:cNvSpPr/>
          <p:nvPr/>
        </p:nvSpPr>
        <p:spPr>
          <a:xfrm>
            <a:off x="-83157" y="-6211"/>
            <a:ext cx="6251584" cy="90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DE53FAA-8332-42FD-9481-F3BEAB0A568E}"/>
              </a:ext>
            </a:extLst>
          </p:cNvPr>
          <p:cNvSpPr txBox="1">
            <a:spLocks/>
          </p:cNvSpPr>
          <p:nvPr/>
        </p:nvSpPr>
        <p:spPr>
          <a:xfrm>
            <a:off x="-20948" y="124885"/>
            <a:ext cx="6095999" cy="737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>
                <a:solidFill>
                  <a:schemeClr val="bg1"/>
                </a:solidFill>
                <a:latin typeface="+mn-lt"/>
              </a:rPr>
              <a:t>ČLANOVI I ČLANICE PO ZEMLJAMA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05FD67F-DB83-2792-D1D2-68488D8E5BC4}"/>
              </a:ext>
            </a:extLst>
          </p:cNvPr>
          <p:cNvGraphicFramePr>
            <a:graphicFrameLocks/>
          </p:cNvGraphicFramePr>
          <p:nvPr/>
        </p:nvGraphicFramePr>
        <p:xfrm>
          <a:off x="253963" y="3793454"/>
          <a:ext cx="5387186" cy="3140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1B7F6D1-32CE-DB30-1B66-8E6822283C13}"/>
              </a:ext>
            </a:extLst>
          </p:cNvPr>
          <p:cNvSpPr/>
          <p:nvPr/>
        </p:nvSpPr>
        <p:spPr>
          <a:xfrm>
            <a:off x="6208802" y="-6211"/>
            <a:ext cx="2679900" cy="492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4D2FE3-9323-4744-A3B5-5219F04F799D}"/>
              </a:ext>
            </a:extLst>
          </p:cNvPr>
          <p:cNvSpPr/>
          <p:nvPr/>
        </p:nvSpPr>
        <p:spPr>
          <a:xfrm>
            <a:off x="10347254" y="0"/>
            <a:ext cx="1836543" cy="492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13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15E5A3-585B-510D-3522-C0FBC5079AEE}"/>
              </a:ext>
            </a:extLst>
          </p:cNvPr>
          <p:cNvSpPr/>
          <p:nvPr/>
        </p:nvSpPr>
        <p:spPr>
          <a:xfrm>
            <a:off x="0" y="-1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81183F-F99B-1229-2A0B-31D44FCF0CE1}"/>
              </a:ext>
            </a:extLst>
          </p:cNvPr>
          <p:cNvSpPr txBox="1"/>
          <p:nvPr/>
        </p:nvSpPr>
        <p:spPr>
          <a:xfrm>
            <a:off x="338767" y="2018438"/>
            <a:ext cx="321831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>
                <a:solidFill>
                  <a:srgbClr val="1F5FA0"/>
                </a:solidFill>
              </a:rPr>
              <a:t>da istražuju nove prilike</a:t>
            </a:r>
          </a:p>
          <a:p>
            <a:pPr algn="just"/>
            <a:r>
              <a:rPr lang="hr-HR" sz="1400"/>
              <a:t>Razmišljaš o poslu u institucijama EU-a ili drugoj zemlji EU-a? </a:t>
            </a:r>
          </a:p>
          <a:p>
            <a:pPr algn="just"/>
            <a:r>
              <a:rPr lang="hr-HR" sz="1400"/>
              <a:t>EU </a:t>
            </a:r>
            <a:r>
              <a:rPr lang="hr-HR" sz="1400" b="1">
                <a:solidFill>
                  <a:srgbClr val="0CAFAD"/>
                </a:solidFill>
              </a:rPr>
              <a:t>mladima sa sveučilišnom diplomom </a:t>
            </a:r>
            <a:r>
              <a:rPr lang="hr-HR" sz="1400"/>
              <a:t>svake godine nudi plaćeno stažiranje.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0BE79C-EBE6-FE72-8BC1-4431D3C8482E}"/>
              </a:ext>
            </a:extLst>
          </p:cNvPr>
          <p:cNvSpPr txBox="1"/>
          <p:nvPr/>
        </p:nvSpPr>
        <p:spPr>
          <a:xfrm>
            <a:off x="364587" y="4079527"/>
            <a:ext cx="31666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>
                <a:solidFill>
                  <a:srgbClr val="1F5FA0"/>
                </a:solidFill>
              </a:rPr>
              <a:t>da studiraju</a:t>
            </a:r>
          </a:p>
          <a:p>
            <a:pPr algn="just"/>
            <a:r>
              <a:rPr lang="hr-HR" sz="1400"/>
              <a:t>Imaš pravo studirati na bilo kojem sveučilištu u EU-u pod istim uvjetima kao i državljani zemlje u kojoj se ono nalazi. </a:t>
            </a:r>
          </a:p>
          <a:p>
            <a:pPr algn="just"/>
            <a:r>
              <a:rPr lang="hr-HR" sz="1400"/>
              <a:t>Program </a:t>
            </a:r>
            <a:r>
              <a:rPr lang="hr-HR" sz="1400" b="1">
                <a:solidFill>
                  <a:srgbClr val="0CAFAD"/>
                </a:solidFill>
              </a:rPr>
              <a:t>ERASMUS</a:t>
            </a:r>
            <a:r>
              <a:rPr lang="hr-HR" sz="1400"/>
              <a:t> omogućuje ti da dio sveučilišnog studija obaviš u inozemstvu.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2A51BA-531F-9817-AA60-BB6699C9543B}"/>
              </a:ext>
            </a:extLst>
          </p:cNvPr>
          <p:cNvSpPr txBox="1"/>
          <p:nvPr/>
        </p:nvSpPr>
        <p:spPr>
          <a:xfrm>
            <a:off x="4369167" y="1274468"/>
            <a:ext cx="32822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>
                <a:solidFill>
                  <a:srgbClr val="1F5FA0"/>
                </a:solidFill>
              </a:rPr>
              <a:t>da iznose svoje mišljenje</a:t>
            </a:r>
          </a:p>
          <a:p>
            <a:pPr algn="just"/>
            <a:r>
              <a:rPr lang="hr-HR" sz="1400"/>
              <a:t>Možeš sudjelovati u događanjima za mlade kao što su dijalog EU-a s mladima, Europski skup mladih (EYE) Europskog parlamenta i </a:t>
            </a:r>
            <a:r>
              <a:rPr lang="hr-HR" sz="1400" b="1" i="1">
                <a:solidFill>
                  <a:srgbClr val="0CAFAD"/>
                </a:solidFill>
              </a:rPr>
              <a:t>Tvoja Europa, tvoje mišljenje!</a:t>
            </a:r>
            <a:r>
              <a:rPr lang="hr-HR" sz="1400"/>
              <a:t>, kod nas u Europskom gospodarskom i socijalnom odboru. </a:t>
            </a:r>
          </a:p>
          <a:p>
            <a:pPr algn="just"/>
            <a:r>
              <a:rPr lang="hr-HR" sz="1400"/>
              <a:t>Na tim događanjima možeš iznijeti svoje mišljenje.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76725B-9556-4055-0571-47B841607BE1}"/>
              </a:ext>
            </a:extLst>
          </p:cNvPr>
          <p:cNvSpPr txBox="1"/>
          <p:nvPr/>
        </p:nvSpPr>
        <p:spPr>
          <a:xfrm>
            <a:off x="8785013" y="1823337"/>
            <a:ext cx="31334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>
                <a:solidFill>
                  <a:srgbClr val="1F5FA0"/>
                </a:solidFill>
              </a:rPr>
              <a:t>da rade</a:t>
            </a:r>
          </a:p>
          <a:p>
            <a:pPr algn="just"/>
            <a:r>
              <a:rPr lang="hr-HR" sz="1400"/>
              <a:t>Kad navršiš 18 godina, možeš se prijaviti za posao bilo gdje u Europskoj uniji. Program </a:t>
            </a:r>
            <a:r>
              <a:rPr lang="hr-HR" sz="1400" b="1">
                <a:solidFill>
                  <a:srgbClr val="0CAFAD"/>
                </a:solidFill>
              </a:rPr>
              <a:t>EURES </a:t>
            </a:r>
            <a:r>
              <a:rPr lang="hr-HR" sz="1400"/>
              <a:t>povezuje te s poslodavcima u EU-u, Norveškoj i na Islandu.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DD7D40-02CE-00B9-06AE-4E784A4174E7}"/>
              </a:ext>
            </a:extLst>
          </p:cNvPr>
          <p:cNvSpPr txBox="1"/>
          <p:nvPr/>
        </p:nvSpPr>
        <p:spPr>
          <a:xfrm>
            <a:off x="8785013" y="3975869"/>
            <a:ext cx="31334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>
                <a:solidFill>
                  <a:srgbClr val="1F5FA0"/>
                </a:solidFill>
              </a:rPr>
              <a:t>da putuju</a:t>
            </a:r>
          </a:p>
          <a:p>
            <a:pPr algn="just"/>
            <a:r>
              <a:rPr lang="hr-HR" sz="1400"/>
              <a:t>Šengensko područje bez granica podrazumijeva slobodu kretanja po državama članicama za svih 400 milijuna građana i građanki EU-a. Na primjer, karta za vlak </a:t>
            </a:r>
            <a:r>
              <a:rPr lang="hr-HR" sz="1400" b="1">
                <a:solidFill>
                  <a:srgbClr val="0CAFAD"/>
                </a:solidFill>
              </a:rPr>
              <a:t>INTERRAIL</a:t>
            </a:r>
            <a:r>
              <a:rPr lang="hr-HR" sz="1400"/>
              <a:t> omogućuje ti da putuješ na više od 40 000 odredišta u 30 zemalja.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C2D3006-D358-B805-3AAE-05FF3784C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32"/>
            <a:ext cx="12192000" cy="971146"/>
          </a:xfrm>
        </p:spPr>
        <p:txBody>
          <a:bodyPr>
            <a:noAutofit/>
          </a:bodyPr>
          <a:lstStyle/>
          <a:p>
            <a:pPr algn="ctr"/>
            <a:r>
              <a:rPr lang="hr-HR" sz="4000" b="1">
                <a:solidFill>
                  <a:schemeClr val="bg1"/>
                </a:solidFill>
                <a:latin typeface="+mn-lt"/>
              </a:rPr>
              <a:t>EU MLADIMA OMOGUĆUJE...</a:t>
            </a:r>
          </a:p>
        </p:txBody>
      </p:sp>
      <p:pic>
        <p:nvPicPr>
          <p:cNvPr id="1026" name="image_0">
            <a:extLst>
              <a:ext uri="{FF2B5EF4-FFF2-40B4-BE49-F238E27FC236}">
                <a16:creationId xmlns:a16="http://schemas.microsoft.com/office/drawing/2014/main" id="{B86CB88E-FCFE-42CB-8303-A1A2860B5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6895" y="3429000"/>
            <a:ext cx="4198210" cy="2356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595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1DD8EC-9067-51CA-D39E-A45419527196}"/>
              </a:ext>
            </a:extLst>
          </p:cNvPr>
          <p:cNvSpPr/>
          <p:nvPr/>
        </p:nvSpPr>
        <p:spPr>
          <a:xfrm>
            <a:off x="0" y="-18341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2" name="Oval 11">
            <a:hlinkClick r:id="rId3"/>
          </p:cNvPr>
          <p:cNvSpPr/>
          <p:nvPr/>
        </p:nvSpPr>
        <p:spPr>
          <a:xfrm>
            <a:off x="123949" y="1134845"/>
            <a:ext cx="2592000" cy="2592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83378" y="1288888"/>
            <a:ext cx="1895441" cy="486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600" b="1">
                <a:solidFill>
                  <a:schemeClr val="bg1"/>
                </a:solidFill>
                <a:latin typeface="Calibri" pitchFamily="34" charset="0"/>
              </a:rPr>
              <a:t>Skupina EGSO-a za mlade</a:t>
            </a:r>
          </a:p>
        </p:txBody>
      </p:sp>
      <p:sp>
        <p:nvSpPr>
          <p:cNvPr id="17" name="Oval 16">
            <a:hlinkClick r:id="rId4"/>
          </p:cNvPr>
          <p:cNvSpPr/>
          <p:nvPr/>
        </p:nvSpPr>
        <p:spPr>
          <a:xfrm>
            <a:off x="3751945" y="1134438"/>
            <a:ext cx="3096000" cy="3096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119665" y="1392500"/>
            <a:ext cx="2376377" cy="416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600" b="1">
                <a:solidFill>
                  <a:schemeClr val="bg1"/>
                </a:solidFill>
                <a:latin typeface="Calibri" pitchFamily="34" charset="0"/>
              </a:rPr>
              <a:t>Tvoja Europa, tvoje mišljenje (YEYS)</a:t>
            </a:r>
          </a:p>
        </p:txBody>
      </p:sp>
      <p:sp>
        <p:nvSpPr>
          <p:cNvPr id="19" name="Oval 18">
            <a:hlinkClick r:id="rId5"/>
          </p:cNvPr>
          <p:cNvSpPr/>
          <p:nvPr/>
        </p:nvSpPr>
        <p:spPr>
          <a:xfrm>
            <a:off x="9019746" y="1151966"/>
            <a:ext cx="3096000" cy="3096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9450180" y="1517748"/>
            <a:ext cx="2379132" cy="4645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6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Test utjecaja politika EU-a na mlade u EGSO-u</a:t>
            </a:r>
          </a:p>
        </p:txBody>
      </p:sp>
      <p:sp>
        <p:nvSpPr>
          <p:cNvPr id="21" name="Oval 20"/>
          <p:cNvSpPr/>
          <p:nvPr/>
        </p:nvSpPr>
        <p:spPr>
          <a:xfrm>
            <a:off x="7483094" y="1213826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546921" y="1412685"/>
            <a:ext cx="1492347" cy="1139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6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Studija o sudjelovanju mladih na raznim razinama</a:t>
            </a:r>
          </a:p>
        </p:txBody>
      </p:sp>
      <p:sp>
        <p:nvSpPr>
          <p:cNvPr id="15" name="Oval 14">
            <a:hlinkClick r:id="rId6"/>
          </p:cNvPr>
          <p:cNvSpPr/>
          <p:nvPr/>
        </p:nvSpPr>
        <p:spPr>
          <a:xfrm>
            <a:off x="6413336" y="2957310"/>
            <a:ext cx="3240000" cy="324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644418" y="3498076"/>
            <a:ext cx="2812419" cy="785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600" b="1" dirty="0">
                <a:solidFill>
                  <a:schemeClr val="bg1"/>
                </a:solidFill>
                <a:latin typeface="Calibri" pitchFamily="34" charset="0"/>
              </a:rPr>
              <a:t>Okrugli stolovi mladih o klimi i održivosti</a:t>
            </a:r>
          </a:p>
        </p:txBody>
      </p:sp>
      <p:sp>
        <p:nvSpPr>
          <p:cNvPr id="5" name="Oval 4">
            <a:hlinkClick r:id="rId7"/>
            <a:extLst>
              <a:ext uri="{FF2B5EF4-FFF2-40B4-BE49-F238E27FC236}">
                <a16:creationId xmlns:a16="http://schemas.microsoft.com/office/drawing/2014/main" id="{6060A246-292C-6F67-BB34-9D053AC3F69C}"/>
              </a:ext>
            </a:extLst>
          </p:cNvPr>
          <p:cNvSpPr/>
          <p:nvPr/>
        </p:nvSpPr>
        <p:spPr>
          <a:xfrm>
            <a:off x="1277183" y="3489235"/>
            <a:ext cx="3384000" cy="3384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>
                <a:latin typeface="Calibri"/>
                <a:ea typeface="Calibri"/>
                <a:cs typeface="Calibri"/>
              </a:rPr>
              <a:t>​</a:t>
            </a: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C4F35FE2-1C76-4BAB-90B2-F41E8C962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4873" y="0"/>
            <a:ext cx="12192000" cy="1061659"/>
          </a:xfrm>
        </p:spPr>
        <p:txBody>
          <a:bodyPr>
            <a:noAutofit/>
          </a:bodyPr>
          <a:lstStyle/>
          <a:p>
            <a:pPr algn="ctr" eaLnBrk="1" hangingPunct="1"/>
            <a:r>
              <a:rPr lang="hr-HR" sz="4800" b="1">
                <a:solidFill>
                  <a:schemeClr val="bg1"/>
                </a:solidFill>
                <a:latin typeface="+mn-lt"/>
              </a:rPr>
              <a:t>EGSO-ove INICIJATIVE ZA MLADE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E2D76C7-CDD1-4C84-92DB-7D0DC8B80D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3994" y="5858313"/>
            <a:ext cx="1768006" cy="9996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EC632A7-4502-4DC7-BB9F-41DFFB997FD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127" y="1180189"/>
            <a:ext cx="1445729" cy="7062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19D8450-EA16-41F9-845B-CEFA13D43BA0}"/>
              </a:ext>
            </a:extLst>
          </p:cNvPr>
          <p:cNvSpPr txBox="1"/>
          <p:nvPr/>
        </p:nvSpPr>
        <p:spPr>
          <a:xfrm>
            <a:off x="9221000" y="2085473"/>
            <a:ext cx="276086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050" i="0" dirty="0">
                <a:solidFill>
                  <a:schemeClr val="bg1"/>
                </a:solidFill>
                <a:effectLst/>
              </a:rPr>
              <a:t>Time se nastoji osigurati da mladi u većoj mjeri sudjeluju u oblikovanju politika. U EGSO-u to podrazumijeva, primjerice, uključivanje predstavnika i predstavnica mladih u izradu mišljenja. Ako određena organizacija izrazi interes za neko mišljenje, može se uključiti i na drugi način, na primjer, slanjem svog doprinosa e-poštom, održavanjem sastanka s članovima i članicama EGSO-a itd.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9DF70F-B6A1-4E77-A85C-27EA21993E7C}"/>
              </a:ext>
            </a:extLst>
          </p:cNvPr>
          <p:cNvSpPr txBox="1"/>
          <p:nvPr/>
        </p:nvSpPr>
        <p:spPr>
          <a:xfrm>
            <a:off x="466447" y="1831506"/>
            <a:ext cx="196344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050" dirty="0">
                <a:solidFill>
                  <a:schemeClr val="bg1"/>
                </a:solidFill>
              </a:rPr>
              <a:t>Osnovana je 2023. radi poticanja sudjelovanja mladih u oblikovanju politika EU-a. Okuplja članove i članice EGSO-a i organizacije mladih, a cilj joj je uključiti stajališta mladih, provoditi test utjecaja politika EU-a na mlade (→) i koordinirati inicijative povezane s mladima.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2D2801-B429-4E42-BC37-1964632292B1}"/>
              </a:ext>
            </a:extLst>
          </p:cNvPr>
          <p:cNvSpPr txBox="1"/>
          <p:nvPr/>
        </p:nvSpPr>
        <p:spPr>
          <a:xfrm>
            <a:off x="4167066" y="1669030"/>
            <a:ext cx="2376376" cy="226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hr-HR" sz="1400" dirty="0">
                <a:solidFill>
                  <a:schemeClr val="bg1"/>
                </a:solidFill>
              </a:rPr>
            </a:br>
            <a:r>
              <a:rPr lang="hr-HR" sz="1050" dirty="0">
                <a:solidFill>
                  <a:schemeClr val="bg1"/>
                </a:solidFill>
              </a:rPr>
              <a:t>YEYS je godišnje događanje EGSO-a za mlade na kojem se učenici i učenice iz svih država članica EU-a i zemalja kandidatkinja okupljaju da bi se bavili pitanjima povezanima s Europskom unijom. Mladi sudionici i sudionice dolaze u Bruxelles od 2010. da bi vodili rasprave, razmjenjivali ideje i sastavljali rezolucije u kojima se odražava njihova vizija budućnosti Europe. Te se rezolucije prosljeđuju institucijama EU-a</a:t>
            </a:r>
            <a:r>
              <a:rPr lang="hr-HR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CD62D4-50EC-4C06-8B06-F83B68EA12E7}"/>
              </a:ext>
            </a:extLst>
          </p:cNvPr>
          <p:cNvSpPr txBox="1"/>
          <p:nvPr/>
        </p:nvSpPr>
        <p:spPr>
          <a:xfrm>
            <a:off x="6829013" y="4253207"/>
            <a:ext cx="2443227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050" dirty="0">
                <a:solidFill>
                  <a:schemeClr val="bg1"/>
                </a:solidFill>
              </a:rPr>
              <a:t>Inicijativa EGSO-a u okviru koje se dvaput godišnje održavaju sastanci radi poticanja dijaloga o klimi i održivosti između mladih i donositelja odluka u EU-u. Sastanci se organiziraju u suradnji s Europskom komisijom i mrežama mladih i time se osigurava da se prijedlozi mladih saslušavaju i da se u vezi s njima poduzimaju konkretne mjere.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B69908D-12A7-423F-82C9-0E81BBF0019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0340" y="4295941"/>
            <a:ext cx="1632340" cy="906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2D04302-225B-4B3C-9C6A-14CBA90A674B}"/>
              </a:ext>
            </a:extLst>
          </p:cNvPr>
          <p:cNvSpPr txBox="1"/>
          <p:nvPr/>
        </p:nvSpPr>
        <p:spPr>
          <a:xfrm>
            <a:off x="1792471" y="3800241"/>
            <a:ext cx="243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>
                <a:solidFill>
                  <a:srgbClr val="FFFFFF"/>
                </a:solidFill>
                <a:latin typeface="Calibri"/>
              </a:rPr>
              <a:t>Delegati mladih za COP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3638617B-D986-47BD-9E0B-B1A698029D8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271" y="4497177"/>
            <a:ext cx="1732974" cy="971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17A60C2-4080-4328-B8D3-64627590B8BA}"/>
              </a:ext>
            </a:extLst>
          </p:cNvPr>
          <p:cNvSpPr txBox="1"/>
          <p:nvPr/>
        </p:nvSpPr>
        <p:spPr>
          <a:xfrm>
            <a:off x="1622356" y="4334216"/>
            <a:ext cx="2776324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050" dirty="0">
                <a:solidFill>
                  <a:schemeClr val="bg1"/>
                </a:solidFill>
              </a:rPr>
              <a:t>Inicijativa EGSO-a u kojoj se mladi predstavnik ili predstavnica pridružuje izaslanstvu EU-a na konferencijama UN-a o klimi i biološkoj raznolikosti. Ta osoba, koja se odabire svake dvije godine u otvorenom postupku u kojem sudjeluju Europski forum mladih i organizacija </a:t>
            </a:r>
            <a:r>
              <a:rPr lang="hr-HR" sz="1050" dirty="0" err="1">
                <a:solidFill>
                  <a:schemeClr val="bg1"/>
                </a:solidFill>
              </a:rPr>
              <a:t>Generation</a:t>
            </a:r>
            <a:r>
              <a:rPr lang="hr-HR" sz="1050" dirty="0">
                <a:solidFill>
                  <a:schemeClr val="bg1"/>
                </a:solidFill>
              </a:rPr>
              <a:t> </a:t>
            </a:r>
            <a:r>
              <a:rPr lang="hr-HR" sz="1050" dirty="0" err="1">
                <a:solidFill>
                  <a:schemeClr val="bg1"/>
                </a:solidFill>
              </a:rPr>
              <a:t>Climate</a:t>
            </a:r>
            <a:r>
              <a:rPr lang="hr-HR" sz="1050" dirty="0">
                <a:solidFill>
                  <a:schemeClr val="bg1"/>
                </a:solidFill>
              </a:rPr>
              <a:t> Europe, doprinosi radu EGSO-a na klimatskoj politici prije, tijekom i nakon sastanaka COP-a, čime se osigurava da se u međunarodnim raspravama o klimi i održivosti čuju stavovi mladih.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44DF558-5408-4332-870F-665AA9C38C7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442" y="2150096"/>
            <a:ext cx="1064683" cy="1064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0589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0CF41-DB75-C13A-4048-22490D292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BF3539-DBE0-FAB4-A055-E7B5A3EB2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1538" y="1946229"/>
            <a:ext cx="5586438" cy="3639562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053C6B-53A8-1C88-DDE0-F9535392446B}"/>
              </a:ext>
            </a:extLst>
          </p:cNvPr>
          <p:cNvSpPr/>
          <p:nvPr/>
        </p:nvSpPr>
        <p:spPr>
          <a:xfrm>
            <a:off x="0" y="-1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6CEE529-2E5C-2089-07DA-8C87BCEF72A9}"/>
              </a:ext>
            </a:extLst>
          </p:cNvPr>
          <p:cNvSpPr txBox="1">
            <a:spLocks/>
          </p:cNvSpPr>
          <p:nvPr/>
        </p:nvSpPr>
        <p:spPr>
          <a:xfrm>
            <a:off x="0" y="-40836"/>
            <a:ext cx="12192000" cy="1120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>
                <a:solidFill>
                  <a:schemeClr val="bg1"/>
                </a:solidFill>
                <a:latin typeface="+mn-lt"/>
              </a:rPr>
              <a:t>TEST UTJECAJA POLITIKA EU-a NA MLADE U EGSO-u </a:t>
            </a:r>
          </a:p>
        </p:txBody>
      </p:sp>
      <p:pic>
        <p:nvPicPr>
          <p:cNvPr id="4" name="Picture 3" descr="A blue flag with yellow stars and text&#10;&#10;Description automatically generated">
            <a:extLst>
              <a:ext uri="{FF2B5EF4-FFF2-40B4-BE49-F238E27FC236}">
                <a16:creationId xmlns:a16="http://schemas.microsoft.com/office/drawing/2014/main" id="{DD41F960-4280-18C7-6DEB-078F5385E1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6181" y="5786049"/>
            <a:ext cx="1782618" cy="8746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A23628-F778-7A46-EC03-B28CF7B7FE62}"/>
              </a:ext>
            </a:extLst>
          </p:cNvPr>
          <p:cNvSpPr txBox="1"/>
          <p:nvPr/>
        </p:nvSpPr>
        <p:spPr>
          <a:xfrm>
            <a:off x="264273" y="2391582"/>
            <a:ext cx="53544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000"/>
              <a:t>Test utjecaja politika EU-a na mlade osmišljen je radi </a:t>
            </a:r>
            <a:r>
              <a:rPr lang="hr-HR" sz="2000" b="1">
                <a:solidFill>
                  <a:srgbClr val="0CAFAD"/>
                </a:solidFill>
              </a:rPr>
              <a:t>jačanja sudjelovanja mladih i razmatranja pitanja koja ih se tiču u izradi svih politika</a:t>
            </a:r>
            <a:r>
              <a:rPr lang="hr-HR" sz="2000"/>
              <a:t>. </a:t>
            </a:r>
            <a:r>
              <a:rPr lang="hr-H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U EGSO-u to znači da predstavnici mladih mogu sudjelovati u pripremi preporuka EGSO-a o politikama, odnosno da mogu: </a:t>
            </a:r>
          </a:p>
          <a:p>
            <a:pPr algn="just"/>
            <a:endParaRPr lang="en-US" sz="2000" dirty="0"/>
          </a:p>
          <a:p>
            <a:pPr algn="just"/>
            <a:r>
              <a:rPr lang="hr-H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    sudjelovati na sastancima i savjetovanjima, </a:t>
            </a:r>
          </a:p>
          <a:p>
            <a:pPr algn="just"/>
            <a:r>
              <a:rPr lang="hr-H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    davati doprinos u pisanom obliku </a:t>
            </a:r>
          </a:p>
          <a:p>
            <a:pPr algn="just"/>
            <a:r>
              <a:rPr lang="hr-H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    pratiti daljnje korake u vezi s mišljenjem</a:t>
            </a:r>
          </a:p>
        </p:txBody>
      </p:sp>
      <p:pic>
        <p:nvPicPr>
          <p:cNvPr id="11" name="Graphic 10" descr="Badge Tick1 with solid fill">
            <a:extLst>
              <a:ext uri="{FF2B5EF4-FFF2-40B4-BE49-F238E27FC236}">
                <a16:creationId xmlns:a16="http://schemas.microsoft.com/office/drawing/2014/main" id="{F37049FC-94A5-F34D-E42C-BDED1E07A4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2204" y="4615104"/>
            <a:ext cx="265079" cy="265079"/>
          </a:xfrm>
          <a:prstGeom prst="rect">
            <a:avLst/>
          </a:prstGeom>
        </p:spPr>
      </p:pic>
      <p:pic>
        <p:nvPicPr>
          <p:cNvPr id="12" name="Graphic 11" descr="Badge Tick1 with solid fill">
            <a:extLst>
              <a:ext uri="{FF2B5EF4-FFF2-40B4-BE49-F238E27FC236}">
                <a16:creationId xmlns:a16="http://schemas.microsoft.com/office/drawing/2014/main" id="{15AB7506-9E5E-7578-C31C-B1595258E5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2204" y="4934504"/>
            <a:ext cx="265079" cy="265079"/>
          </a:xfrm>
          <a:prstGeom prst="rect">
            <a:avLst/>
          </a:prstGeom>
        </p:spPr>
      </p:pic>
      <p:pic>
        <p:nvPicPr>
          <p:cNvPr id="13" name="Graphic 12" descr="Badge Tick1 with solid fill">
            <a:extLst>
              <a:ext uri="{FF2B5EF4-FFF2-40B4-BE49-F238E27FC236}">
                <a16:creationId xmlns:a16="http://schemas.microsoft.com/office/drawing/2014/main" id="{4DDC578E-1098-16EA-BEB9-69BCFF892C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2204" y="5199583"/>
            <a:ext cx="265079" cy="2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03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EFD0CFB-A794-4DE1-B819-B17146705585}"/>
              </a:ext>
            </a:extLst>
          </p:cNvPr>
          <p:cNvSpPr txBox="1">
            <a:spLocks/>
          </p:cNvSpPr>
          <p:nvPr/>
        </p:nvSpPr>
        <p:spPr bwMode="auto">
          <a:xfrm>
            <a:off x="0" y="1263899"/>
            <a:ext cx="12192000" cy="120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hr-HR" sz="2400" b="1">
                <a:solidFill>
                  <a:srgbClr val="0060A0"/>
                </a:solidFill>
                <a:latin typeface="+mn-lt"/>
              </a:rPr>
              <a:t>Europski parlament</a:t>
            </a:r>
            <a:r>
              <a:rPr lang="hr-HR" sz="2400">
                <a:solidFill>
                  <a:srgbClr val="0060A0"/>
                </a:solidFill>
                <a:latin typeface="+mn-lt"/>
              </a:rPr>
              <a:t>, </a:t>
            </a:r>
            <a:r>
              <a:rPr lang="hr-HR" sz="2400" b="1">
                <a:solidFill>
                  <a:srgbClr val="0060A0"/>
                </a:solidFill>
                <a:latin typeface="+mn-lt"/>
              </a:rPr>
              <a:t>Vijeće EU-a</a:t>
            </a:r>
            <a:r>
              <a:rPr lang="hr-HR" sz="2400">
                <a:solidFill>
                  <a:srgbClr val="0060A0"/>
                </a:solidFill>
                <a:latin typeface="+mn-lt"/>
              </a:rPr>
              <a:t> i </a:t>
            </a:r>
            <a:r>
              <a:rPr lang="hr-HR" sz="2400" b="1">
                <a:solidFill>
                  <a:srgbClr val="0060A0"/>
                </a:solidFill>
                <a:latin typeface="+mn-lt"/>
              </a:rPr>
              <a:t>Europska komisija</a:t>
            </a:r>
            <a:r>
              <a:rPr lang="hr-HR" sz="2400">
                <a:solidFill>
                  <a:srgbClr val="0060A0"/>
                </a:solidFill>
                <a:latin typeface="+mn-lt"/>
              </a:rPr>
              <a:t> dužni su savjetovati se s EGSO-om kada donose nove zakone o brojnim temama u sljedećim područjima:</a:t>
            </a:r>
          </a:p>
          <a:p>
            <a:pPr algn="ctr"/>
            <a:endParaRPr lang="en-GB" sz="2400" dirty="0">
              <a:solidFill>
                <a:srgbClr val="0060A0"/>
              </a:solidFill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7DAC68B-1C27-F3E5-F1C3-B3ECD5F965B7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/>
              <a:t>U SREDIŠTU DONOŠENJA ODLUKA U EU-u</a:t>
            </a: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109743E0-540C-4F10-A82F-796525858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924500"/>
              </p:ext>
            </p:extLst>
          </p:nvPr>
        </p:nvGraphicFramePr>
        <p:xfrm>
          <a:off x="457201" y="2465945"/>
          <a:ext cx="11526714" cy="4101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6802">
                  <a:extLst>
                    <a:ext uri="{9D8B030D-6E8A-4147-A177-3AD203B41FA5}">
                      <a16:colId xmlns:a16="http://schemas.microsoft.com/office/drawing/2014/main" val="3982640147"/>
                    </a:ext>
                  </a:extLst>
                </a:gridCol>
                <a:gridCol w="3875062">
                  <a:extLst>
                    <a:ext uri="{9D8B030D-6E8A-4147-A177-3AD203B41FA5}">
                      <a16:colId xmlns:a16="http://schemas.microsoft.com/office/drawing/2014/main" val="3483824034"/>
                    </a:ext>
                  </a:extLst>
                </a:gridCol>
                <a:gridCol w="3774850">
                  <a:extLst>
                    <a:ext uri="{9D8B030D-6E8A-4147-A177-3AD203B41FA5}">
                      <a16:colId xmlns:a16="http://schemas.microsoft.com/office/drawing/2014/main" val="1118467247"/>
                    </a:ext>
                  </a:extLst>
                </a:gridCol>
              </a:tblGrid>
              <a:tr h="4101202">
                <a:tc>
                  <a:txBody>
                    <a:bodyPr/>
                    <a:lstStyle/>
                    <a:p>
                      <a:pPr marL="342900" lvl="0" indent="-342900" algn="l" rtl="0">
                        <a:buFont typeface="Courier New" panose="02070309020205020404" pitchFamily="49" charset="0"/>
                        <a:buChar char="o"/>
                      </a:pPr>
                      <a:endParaRPr lang="en-GB" sz="1800" b="0" kern="1200" noProof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hr-HR" sz="1800" b="0" noProof="0">
                          <a:solidFill>
                            <a:schemeClr val="tx1"/>
                          </a:solidFill>
                          <a:effectLst/>
                        </a:rPr>
                        <a:t>poljoprivreda i ribarstvo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hr-HR" sz="1800" b="0" noProof="0">
                          <a:solidFill>
                            <a:schemeClr val="tx1"/>
                          </a:solidFill>
                          <a:effectLst/>
                        </a:rPr>
                        <a:t>zajednička pravila o tržišnom natjecanju, oporezivanju i usklađivanju zakonodavstava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hr-HR" sz="1800" b="0" noProof="0">
                          <a:solidFill>
                            <a:schemeClr val="tx1"/>
                          </a:solidFill>
                          <a:effectLst/>
                        </a:rPr>
                        <a:t>zaštita potrošača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hr-HR" sz="1800" b="0" noProof="0">
                          <a:solidFill>
                            <a:schemeClr val="tx1"/>
                          </a:solidFill>
                          <a:effectLst/>
                        </a:rPr>
                        <a:t>ekonomska, socijalna i teritorijalna kohezija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hr-HR" sz="1800" b="0" noProof="0">
                          <a:solidFill>
                            <a:schemeClr val="tx1"/>
                          </a:solidFill>
                          <a:effectLst/>
                        </a:rPr>
                        <a:t>obrazovanje, strukovno obrazovanje, mladi i sport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lang="en-GB" sz="1800" b="0" kern="1200" noProof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hr-HR" sz="1800" b="0" noProof="0">
                          <a:solidFill>
                            <a:schemeClr val="tx1"/>
                          </a:solidFill>
                          <a:effectLst/>
                        </a:rPr>
                        <a:t>zapošljavanje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hr-HR" sz="1800" b="0" noProof="0">
                          <a:solidFill>
                            <a:schemeClr val="tx1"/>
                          </a:solidFill>
                          <a:effectLst/>
                        </a:rPr>
                        <a:t>energija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hr-HR" sz="1800" b="0" noProof="0">
                          <a:solidFill>
                            <a:schemeClr val="tx1"/>
                          </a:solidFill>
                          <a:effectLst/>
                        </a:rPr>
                        <a:t>okoliš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hr-HR" sz="1800" b="0" noProof="0">
                          <a:solidFill>
                            <a:schemeClr val="tx1"/>
                          </a:solidFill>
                          <a:effectLst/>
                        </a:rPr>
                        <a:t>Europski socijalni fond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hr-HR" sz="1800" b="0" noProof="0">
                          <a:solidFill>
                            <a:schemeClr val="tx1"/>
                          </a:solidFill>
                          <a:effectLst/>
                        </a:rPr>
                        <a:t>slobodno kretanje osoba, </a:t>
                      </a:r>
                      <a:br>
                        <a:rPr lang="hr-HR" sz="1800" b="0" noProof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r-HR" sz="1800" b="0" noProof="0">
                          <a:solidFill>
                            <a:schemeClr val="tx1"/>
                          </a:solidFill>
                          <a:effectLst/>
                        </a:rPr>
                        <a:t>usluga i kapitala 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hr-HR" sz="1800" b="0" noProof="0">
                          <a:solidFill>
                            <a:schemeClr val="tx1"/>
                          </a:solidFill>
                          <a:effectLst/>
                        </a:rPr>
                        <a:t>zdravlje i sigurnost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hr-HR" sz="1800" b="0" noProof="0">
                          <a:solidFill>
                            <a:schemeClr val="tx1"/>
                          </a:solidFill>
                          <a:effectLst/>
                        </a:rPr>
                        <a:t>industrija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hr-HR" sz="1800" b="0" noProof="0">
                          <a:solidFill>
                            <a:schemeClr val="tx1"/>
                          </a:solidFill>
                          <a:effectLst/>
                        </a:rPr>
                        <a:t>ulaganja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buFont typeface="Courier New" panose="02070309020205020404" pitchFamily="49" charset="0"/>
                        <a:buChar char="o"/>
                      </a:pPr>
                      <a:endParaRPr lang="en-GB" sz="1800" b="0" kern="1200" noProof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hr-HR" sz="1800" b="0" noProof="0">
                          <a:solidFill>
                            <a:schemeClr val="tx1"/>
                          </a:solidFill>
                          <a:effectLst/>
                        </a:rPr>
                        <a:t>nediskriminacija i građanstvo Unije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hr-HR" sz="1800" b="0" noProof="0">
                          <a:solidFill>
                            <a:schemeClr val="tx1"/>
                          </a:solidFill>
                          <a:effectLst/>
                        </a:rPr>
                        <a:t>zajedničko nuklearno tržište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hr-HR" sz="1800" b="0" noProof="0">
                          <a:solidFill>
                            <a:schemeClr val="tx1"/>
                          </a:solidFill>
                          <a:effectLst/>
                        </a:rPr>
                        <a:t>javno zdravlje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hr-HR" sz="1800" b="0" noProof="0">
                          <a:solidFill>
                            <a:schemeClr val="tx1"/>
                          </a:solidFill>
                          <a:effectLst/>
                        </a:rPr>
                        <a:t>istraživanje, tehnološki razvoj i svemir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hr-HR" sz="1800" b="0" noProof="0">
                          <a:solidFill>
                            <a:schemeClr val="tx1"/>
                          </a:solidFill>
                          <a:effectLst/>
                        </a:rPr>
                        <a:t>socijalna politika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hr-HR" sz="1800" b="0" noProof="0">
                          <a:solidFill>
                            <a:schemeClr val="tx1"/>
                          </a:solidFill>
                          <a:effectLst/>
                        </a:rPr>
                        <a:t>transeuropske mreže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hr-HR" sz="1800" b="0" noProof="0">
                          <a:solidFill>
                            <a:schemeClr val="tx1"/>
                          </a:solidFill>
                          <a:effectLst/>
                        </a:rPr>
                        <a:t>promet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91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315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F88A81-5974-5A00-1370-4E4F1464C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E57497-0FD6-28BB-C4D9-B73E2604356E}"/>
              </a:ext>
            </a:extLst>
          </p:cNvPr>
          <p:cNvSpPr/>
          <p:nvPr/>
        </p:nvSpPr>
        <p:spPr>
          <a:xfrm>
            <a:off x="0" y="6787"/>
            <a:ext cx="12192000" cy="1828364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D5DE92-C780-8E78-EFDA-EE31EF28B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68000"/>
            <a:ext cx="12192000" cy="1659722"/>
          </a:xfrm>
        </p:spPr>
        <p:txBody>
          <a:bodyPr>
            <a:noAutofit/>
          </a:bodyPr>
          <a:lstStyle/>
          <a:p>
            <a:pPr algn="ctr"/>
            <a:r>
              <a:rPr lang="hr-HR" sz="4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charset="0"/>
              </a:rPr>
              <a:t>Europski gospodarski i socijalni odbor</a:t>
            </a:r>
            <a:br>
              <a:rPr lang="hr-HR" sz="4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charset="0"/>
              </a:rPr>
            </a:br>
            <a:r>
              <a:rPr lang="hr-HR" sz="4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charset="0"/>
              </a:rPr>
              <a:t>savjetodavno je tijelo koje predstavlja</a:t>
            </a:r>
            <a:br>
              <a:rPr lang="hr-HR" sz="4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charset="0"/>
              </a:rPr>
            </a:br>
            <a:r>
              <a:rPr lang="hr-HR" sz="4000" b="1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charset="0"/>
              </a:rPr>
              <a:t>organizirano civilno društvo</a:t>
            </a:r>
            <a:br>
              <a:rPr lang="hr-HR" sz="4267" b="1">
                <a:solidFill>
                  <a:schemeClr val="bg1"/>
                </a:solidFill>
                <a:latin typeface="Calibri" panose="020F0502020204030204" pitchFamily="34" charset="0"/>
                <a:ea typeface="MS PGothic" charset="0"/>
              </a:rPr>
            </a:br>
            <a:endParaRPr lang="hr-HR" sz="4267" b="1">
              <a:solidFill>
                <a:schemeClr val="bg1"/>
              </a:solidFill>
              <a:latin typeface="Calibri" panose="020F0502020204030204" pitchFamily="34" charset="0"/>
              <a:ea typeface="MS PGothic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E22556-F3F7-42C7-F2CE-887A92BC0B96}"/>
              </a:ext>
            </a:extLst>
          </p:cNvPr>
          <p:cNvSpPr txBox="1">
            <a:spLocks/>
          </p:cNvSpPr>
          <p:nvPr/>
        </p:nvSpPr>
        <p:spPr bwMode="auto">
          <a:xfrm>
            <a:off x="174674" y="2296364"/>
            <a:ext cx="6332417" cy="273261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3477B2"/>
                </a:solidFill>
                <a:latin typeface="Arial Narrow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3477B2"/>
                </a:solidFill>
                <a:latin typeface="Arial Narrow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3477B2"/>
                </a:solidFill>
                <a:latin typeface="Arial Narrow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rgbClr val="3477B2"/>
                </a:solidFill>
                <a:latin typeface="Arial Narrow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hr-HR">
                <a:solidFill>
                  <a:schemeClr val="tx1"/>
                </a:solidFill>
                <a:latin typeface="Calibri" panose="020F0502020204030204" pitchFamily="34" charset="0"/>
                <a:ea typeface="+mn-ea"/>
              </a:rPr>
              <a:t>„Europskom parlamentu, Vijeću </a:t>
            </a:r>
          </a:p>
          <a:p>
            <a:pPr algn="ctr" eaLnBrk="1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hr-HR">
                <a:solidFill>
                  <a:schemeClr val="tx1"/>
                </a:solidFill>
                <a:latin typeface="Calibri" panose="020F0502020204030204" pitchFamily="34" charset="0"/>
                <a:ea typeface="+mn-ea"/>
              </a:rPr>
              <a:t>i Komisiji</a:t>
            </a:r>
            <a:r>
              <a:rPr lang="hr-HR">
                <a:latin typeface="Calibri" panose="020F0502020204030204" pitchFamily="34" charset="0"/>
                <a:ea typeface="+mn-ea"/>
              </a:rPr>
              <a:t> </a:t>
            </a:r>
            <a:r>
              <a:rPr lang="hr-HR" b="1">
                <a:solidFill>
                  <a:srgbClr val="174195"/>
                </a:solidFill>
                <a:latin typeface="Calibri" panose="020F0502020204030204" pitchFamily="34" charset="0"/>
                <a:ea typeface="+mn-ea"/>
              </a:rPr>
              <a:t>pomažu </a:t>
            </a:r>
          </a:p>
          <a:p>
            <a:pPr algn="ctr" eaLnBrk="1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hr-HR" b="1">
                <a:solidFill>
                  <a:srgbClr val="174195"/>
                </a:solidFill>
                <a:latin typeface="Calibri" panose="020F0502020204030204" pitchFamily="34" charset="0"/>
                <a:ea typeface="+mn-ea"/>
              </a:rPr>
              <a:t>Europski gospodarski i socijalni odbor </a:t>
            </a:r>
          </a:p>
          <a:p>
            <a:pPr algn="ctr" eaLnBrk="1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hr-HR">
                <a:solidFill>
                  <a:schemeClr val="tx1"/>
                </a:solidFill>
                <a:latin typeface="Calibri" panose="020F0502020204030204" pitchFamily="34" charset="0"/>
                <a:ea typeface="+mn-ea"/>
              </a:rPr>
              <a:t>i Odbor regija koji imaju </a:t>
            </a:r>
          </a:p>
          <a:p>
            <a:pPr algn="ctr" eaLnBrk="1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hr-HR" b="1">
                <a:solidFill>
                  <a:srgbClr val="174195"/>
                </a:solidFill>
                <a:latin typeface="Calibri" panose="020F0502020204030204" pitchFamily="34" charset="0"/>
                <a:ea typeface="+mn-ea"/>
              </a:rPr>
              <a:t>savjetodavnu ulogu</a:t>
            </a:r>
            <a:r>
              <a:rPr lang="hr-HR">
                <a:solidFill>
                  <a:schemeClr val="tx1"/>
                </a:solidFill>
                <a:latin typeface="Calibri" panose="020F0502020204030204" pitchFamily="34" charset="0"/>
                <a:ea typeface="+mn-ea"/>
              </a:rPr>
              <a:t>.”</a:t>
            </a:r>
            <a:r>
              <a:rPr lang="hr-HR" b="1">
                <a:solidFill>
                  <a:srgbClr val="174195"/>
                </a:solidFill>
                <a:latin typeface="Calibri" panose="020F0502020204030204" pitchFamily="34" charset="0"/>
                <a:ea typeface="+mn-ea"/>
              </a:rPr>
              <a:t> </a:t>
            </a:r>
          </a:p>
          <a:p>
            <a:pPr algn="ctr" eaLnBrk="1" hangingPunct="1">
              <a:lnSpc>
                <a:spcPct val="110000"/>
              </a:lnSpc>
              <a:spcBef>
                <a:spcPts val="1000"/>
              </a:spcBef>
              <a:buNone/>
            </a:pPr>
            <a:endParaRPr lang="en-GB" altLang="ja-JP" dirty="0">
              <a:solidFill>
                <a:schemeClr val="tx1"/>
              </a:solidFill>
              <a:latin typeface="Calibri" panose="020F0502020204030204" pitchFamily="34" charset="0"/>
              <a:ea typeface="+mn-ea"/>
            </a:endParaRPr>
          </a:p>
          <a:p>
            <a:pPr algn="ctr" eaLnBrk="1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hr-HR" b="1">
                <a:solidFill>
                  <a:schemeClr val="tx1"/>
                </a:solidFill>
                <a:latin typeface="Calibri" panose="020F0502020204030204" pitchFamily="34" charset="0"/>
                <a:ea typeface="+mn-ea"/>
              </a:rPr>
              <a:t>Članak 13. Ugovora o Europskoj uniji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F75D38-9BB0-753E-7664-8EA882E820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9024" y="1851082"/>
            <a:ext cx="4762975" cy="500691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90750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2CC9852-1666-4AD4-8313-4308FAFFDA3D}"/>
              </a:ext>
            </a:extLst>
          </p:cNvPr>
          <p:cNvSpPr/>
          <p:nvPr/>
        </p:nvSpPr>
        <p:spPr>
          <a:xfrm>
            <a:off x="438319" y="1540595"/>
            <a:ext cx="11594592" cy="46085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95A32D-9921-4AAF-882E-22E6FE93A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746" y="1902691"/>
            <a:ext cx="11183166" cy="389460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sz="1800" i="0" u="none" strike="noStrike" baseline="0" dirty="0">
                <a:latin typeface="Calibri" panose="020F0502020204030204" pitchFamily="34" charset="0"/>
              </a:rPr>
              <a:t>Skupina za </a:t>
            </a:r>
            <a:r>
              <a:rPr lang="hr-HR" sz="1800" b="1" i="0" u="none" strike="noStrike" baseline="0" dirty="0">
                <a:latin typeface="Calibri" panose="020F0502020204030204" pitchFamily="34" charset="0"/>
              </a:rPr>
              <a:t>temeljna prava i vladavinu prava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1800" i="0" u="none" strike="noStrike" baseline="0" dirty="0">
                <a:latin typeface="Calibri" panose="020F0502020204030204" pitchFamily="34" charset="0"/>
              </a:rPr>
              <a:t>Skupina za </a:t>
            </a:r>
            <a:r>
              <a:rPr lang="hr-HR" sz="1800" b="1" i="0" u="none" strike="noStrike" baseline="0" dirty="0">
                <a:latin typeface="Calibri" panose="020F0502020204030204" pitchFamily="34" charset="0"/>
              </a:rPr>
              <a:t>europski semestar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1800" i="0" u="none" strike="noStrike" baseline="0" dirty="0">
                <a:latin typeface="Calibri" panose="020F0502020204030204" pitchFamily="34" charset="0"/>
              </a:rPr>
              <a:t>Skupina za </a:t>
            </a:r>
            <a:r>
              <a:rPr lang="hr-HR" sz="1800" b="1" i="0" u="none" strike="noStrike" baseline="0" dirty="0">
                <a:latin typeface="Calibri" panose="020F0502020204030204" pitchFamily="34" charset="0"/>
              </a:rPr>
              <a:t>Konferenciju stranaka Okvirne konvencije Ujedinjenih naroda o promjeni klime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1800" i="0" u="none" strike="noStrike" baseline="0" dirty="0">
                <a:latin typeface="Calibri" panose="020F0502020204030204" pitchFamily="34" charset="0"/>
              </a:rPr>
              <a:t>Skupina za </a:t>
            </a:r>
            <a:r>
              <a:rPr lang="hr-HR" sz="1800" b="1" i="0" u="none" strike="noStrike" baseline="0" dirty="0">
                <a:latin typeface="Calibri" panose="020F0502020204030204" pitchFamily="34" charset="0"/>
              </a:rPr>
              <a:t>usluge od općeg interesa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1800" i="0" u="none" strike="noStrike" baseline="0" dirty="0">
                <a:latin typeface="Calibri" panose="020F0502020204030204" pitchFamily="34" charset="0"/>
              </a:rPr>
              <a:t>Skupina za </a:t>
            </a:r>
            <a:r>
              <a:rPr lang="hr-HR" sz="1800" b="1" i="0" u="none" strike="noStrike" baseline="0" dirty="0">
                <a:latin typeface="Calibri" panose="020F0502020204030204" pitchFamily="34" charset="0"/>
              </a:rPr>
              <a:t>energiju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1800" dirty="0">
                <a:latin typeface="Calibri" panose="020F0502020204030204" pitchFamily="34" charset="0"/>
              </a:rPr>
              <a:t>Skupina za </a:t>
            </a:r>
            <a:r>
              <a:rPr lang="hr-HR" sz="1800" b="1" dirty="0">
                <a:latin typeface="Calibri" panose="020F0502020204030204" pitchFamily="34" charset="0"/>
              </a:rPr>
              <a:t>promet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1800" dirty="0">
                <a:latin typeface="Calibri" panose="020F0502020204030204" pitchFamily="34" charset="0"/>
              </a:rPr>
              <a:t>Skupina za </a:t>
            </a:r>
            <a:r>
              <a:rPr lang="hr-HR" sz="1800" b="1" dirty="0">
                <a:latin typeface="Calibri" panose="020F0502020204030204" pitchFamily="34" charset="0"/>
              </a:rPr>
              <a:t>imigraciju i integraciju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1800" i="0" u="none" strike="noStrike" baseline="0" dirty="0">
                <a:latin typeface="Calibri" panose="020F0502020204030204" pitchFamily="34" charset="0"/>
              </a:rPr>
              <a:t>Skupina za </a:t>
            </a:r>
            <a:r>
              <a:rPr lang="hr-HR" sz="1800" b="1" i="0" u="none" strike="noStrike" baseline="0" dirty="0">
                <a:latin typeface="Calibri" panose="020F0502020204030204" pitchFamily="34" charset="0"/>
              </a:rPr>
              <a:t>uključivanje Roma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1800" dirty="0">
                <a:latin typeface="Calibri" panose="020F0502020204030204" pitchFamily="34" charset="0"/>
              </a:rPr>
              <a:t>Skupina za </a:t>
            </a:r>
            <a:r>
              <a:rPr lang="hr-HR" sz="1800" b="1" dirty="0">
                <a:latin typeface="Calibri" panose="020F0502020204030204" pitchFamily="34" charset="0"/>
              </a:rPr>
              <a:t>prava osoba s invaliditetom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1800" dirty="0">
                <a:latin typeface="Calibri" panose="020F0502020204030204" pitchFamily="34" charset="0"/>
              </a:rPr>
              <a:t>Skupina za </a:t>
            </a:r>
            <a:r>
              <a:rPr lang="hr-HR" sz="1800" b="1" dirty="0">
                <a:latin typeface="Calibri" panose="020F0502020204030204" pitchFamily="34" charset="0"/>
              </a:rPr>
              <a:t>održive prehrambene sustave</a:t>
            </a:r>
            <a:r>
              <a:rPr lang="hr-HR" sz="1800" b="1" i="0" u="none" strike="noStrike" baseline="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F179D1-C557-76CE-DD5A-5D37D0E9ACEB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/>
              <a:t>Stalne skupine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C66D1A4-C100-270F-3F29-02EBE05D9EAE}"/>
              </a:ext>
            </a:extLst>
          </p:cNvPr>
          <p:cNvSpPr txBox="1">
            <a:spLocks/>
          </p:cNvSpPr>
          <p:nvPr/>
        </p:nvSpPr>
        <p:spPr>
          <a:xfrm>
            <a:off x="0" y="197280"/>
            <a:ext cx="12192000" cy="1027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altLang="fr-FR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3629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849707" y="3437681"/>
            <a:ext cx="7206169" cy="100499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GB" sz="24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49707" y="4520354"/>
            <a:ext cx="7206168" cy="100499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GB" sz="24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98713" y="2550593"/>
            <a:ext cx="6557162" cy="3784162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lnSpc>
                <a:spcPct val="110000"/>
              </a:lnSpc>
              <a:buNone/>
            </a:pPr>
            <a:r>
              <a:rPr lang="hr-HR" sz="2600">
                <a:latin typeface="Calibri" panose="020F0502020204030204" pitchFamily="34" charset="0"/>
              </a:rPr>
              <a:t>Imenuje ih </a:t>
            </a:r>
            <a:r>
              <a:rPr lang="hr-HR" sz="2600" b="1">
                <a:solidFill>
                  <a:srgbClr val="0060A0"/>
                </a:solidFill>
                <a:latin typeface="Calibri" panose="020F0502020204030204" pitchFamily="34" charset="0"/>
              </a:rPr>
              <a:t>Vijeće na obnovljivo petogodišnje mandatno razdoblje </a:t>
            </a:r>
            <a:r>
              <a:rPr lang="hr-HR" sz="2600">
                <a:latin typeface="Calibri" panose="020F0502020204030204" pitchFamily="34" charset="0"/>
              </a:rPr>
              <a:t>na prijedlog svake države članice.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hr-HR" sz="2600">
                <a:latin typeface="Calibri" panose="020F0502020204030204" pitchFamily="34" charset="0"/>
              </a:rPr>
              <a:t>Neovisni su </a:t>
            </a:r>
            <a:r>
              <a:rPr lang="hr-HR" sz="2600" b="1">
                <a:solidFill>
                  <a:srgbClr val="0060A0"/>
                </a:solidFill>
                <a:latin typeface="Calibri" panose="020F0502020204030204" pitchFamily="34" charset="0"/>
              </a:rPr>
              <a:t>(nisu povezani s političkim strankama)</a:t>
            </a:r>
            <a:r>
              <a:rPr lang="hr-HR" sz="2600">
                <a:latin typeface="Calibri" panose="020F0502020204030204" pitchFamily="34" charset="0"/>
              </a:rPr>
              <a:t> i djeluju u interesu svih građana i građanki EU-a.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hr-HR" sz="2600" b="1">
                <a:solidFill>
                  <a:srgbClr val="0060A0"/>
                </a:solidFill>
                <a:latin typeface="Calibri" panose="020F0502020204030204" pitchFamily="34" charset="0"/>
              </a:rPr>
              <a:t>Ne borave stalno u Bruxellesu:</a:t>
            </a:r>
            <a:r>
              <a:rPr lang="hr-HR" sz="2600">
                <a:latin typeface="Calibri" panose="020F0502020204030204" pitchFamily="34" charset="0"/>
              </a:rPr>
              <a:t> većina ih nastavlja raditi za svoje matične organizacije u zemljama iz kojih dolaze. EGSO im pokriva troškove putovanja i smještaja.</a:t>
            </a:r>
          </a:p>
          <a:p>
            <a:pPr lvl="0"/>
            <a:endParaRPr lang="en-GB" sz="22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428210-F821-B6DF-07F8-4E1709B3CA0C}"/>
              </a:ext>
            </a:extLst>
          </p:cNvPr>
          <p:cNvSpPr/>
          <p:nvPr/>
        </p:nvSpPr>
        <p:spPr>
          <a:xfrm>
            <a:off x="0" y="0"/>
            <a:ext cx="12192000" cy="1828364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EF93FD-3C97-D521-87A7-D8F00E14E82C}"/>
              </a:ext>
            </a:extLst>
          </p:cNvPr>
          <p:cNvSpPr txBox="1"/>
          <p:nvPr/>
        </p:nvSpPr>
        <p:spPr>
          <a:xfrm>
            <a:off x="26681" y="263341"/>
            <a:ext cx="1216531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>
                <a:solidFill>
                  <a:schemeClr val="bg1"/>
                </a:solidFill>
                <a:latin typeface="Calibri" panose="020F0502020204030204" pitchFamily="34" charset="0"/>
              </a:rPr>
              <a:t>SKUPŠTINA KOJU ČINI 329 ČLANOVA I ČLANICA IZ SVIH DRŽAVA ČLANICA EUROPSKE UNIJE</a:t>
            </a:r>
          </a:p>
          <a:p>
            <a:pPr algn="ctr"/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B17160-1B17-46A3-8F97-93B10C2A6D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71" y="2670290"/>
            <a:ext cx="4985579" cy="33243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97007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6" grpId="0" uiExpand="1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42530" y="1473690"/>
            <a:ext cx="12192000" cy="517313"/>
          </a:xfrm>
        </p:spPr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hr-HR">
                <a:latin typeface="Calibri" charset="0"/>
                <a:ea typeface="MS PGothic" charset="-128"/>
              </a:rPr>
              <a:t>Sve skupine i organizacije u kojima </a:t>
            </a:r>
            <a:r>
              <a:rPr lang="hr-HR" b="1">
                <a:solidFill>
                  <a:srgbClr val="0060A0"/>
                </a:solidFill>
                <a:latin typeface="Calibri" charset="0"/>
                <a:ea typeface="MS PGothic" charset="-128"/>
              </a:rPr>
              <a:t>se suradnički radi</a:t>
            </a:r>
            <a:r>
              <a:rPr lang="hr-HR">
                <a:solidFill>
                  <a:srgbClr val="0060A0"/>
                </a:solidFill>
                <a:latin typeface="Calibri" charset="0"/>
                <a:ea typeface="MS PGothic" charset="-128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7824" y="2196000"/>
            <a:ext cx="2926080" cy="2648597"/>
          </a:xfrm>
          <a:prstGeom prst="rect">
            <a:avLst/>
          </a:prstGeom>
          <a:solidFill>
            <a:srgbClr val="006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4" name="Rectangle 13"/>
          <p:cNvSpPr/>
          <p:nvPr/>
        </p:nvSpPr>
        <p:spPr>
          <a:xfrm>
            <a:off x="4605683" y="2196000"/>
            <a:ext cx="2926080" cy="268034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5" name="Rectangle 14"/>
          <p:cNvSpPr/>
          <p:nvPr/>
        </p:nvSpPr>
        <p:spPr>
          <a:xfrm>
            <a:off x="8236372" y="2196000"/>
            <a:ext cx="2926080" cy="2699870"/>
          </a:xfrm>
          <a:prstGeom prst="rect">
            <a:avLst/>
          </a:prstGeom>
          <a:solidFill>
            <a:srgbClr val="0083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00834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877823" y="2181775"/>
            <a:ext cx="2926080" cy="4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hr-HR" sz="2533" b="1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Poslodavci (107)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605683" y="2181775"/>
            <a:ext cx="2926080" cy="4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hr-HR" sz="2533" b="1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Radnici (110)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236371" y="2178319"/>
            <a:ext cx="2926080" cy="78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hr-HR" sz="2667" b="1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Organizacije civilnog društva (110)</a:t>
            </a:r>
          </a:p>
          <a:p>
            <a:pPr algn="ctr" eaLnBrk="1" hangingPunct="1">
              <a:defRPr/>
            </a:pPr>
            <a:endParaRPr lang="en-GB" sz="2667" b="1" dirty="0">
              <a:solidFill>
                <a:schemeClr val="bg1"/>
              </a:solidFill>
              <a:latin typeface="Calibri" panose="020F0502020204030204" pitchFamily="34" charset="0"/>
              <a:ea typeface="+mj-ea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23880" y="5151376"/>
            <a:ext cx="11489685" cy="1450764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hr-HR" sz="2400" b="1">
                <a:solidFill>
                  <a:srgbClr val="1F5FA0"/>
                </a:solidFill>
                <a:latin typeface="Calibri" charset="0"/>
                <a:ea typeface="MS PGothic" charset="-128"/>
              </a:rPr>
              <a:t>Zalažu se za zaštitu interesa i uvjerenja svojih skupina (ili zajednica) i često nastupaju kao posrednici između donositelja odluka i šire javnosti.</a:t>
            </a:r>
          </a:p>
        </p:txBody>
      </p:sp>
      <p:sp>
        <p:nvSpPr>
          <p:cNvPr id="19" name="TextBox 18">
            <a:hlinkClick r:id="rId3"/>
            <a:extLst>
              <a:ext uri="{FF2B5EF4-FFF2-40B4-BE49-F238E27FC236}">
                <a16:creationId xmlns:a16="http://schemas.microsoft.com/office/drawing/2014/main" id="{F0925021-66B6-B547-90DD-B7884B765D2F}"/>
              </a:ext>
            </a:extLst>
          </p:cNvPr>
          <p:cNvSpPr txBox="1"/>
          <p:nvPr/>
        </p:nvSpPr>
        <p:spPr>
          <a:xfrm>
            <a:off x="877823" y="3142027"/>
            <a:ext cx="2926080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867">
                <a:solidFill>
                  <a:schemeClr val="bg1"/>
                </a:solidFill>
              </a:rPr>
              <a:t>udruge poslodavaca,</a:t>
            </a:r>
          </a:p>
          <a:p>
            <a:pPr algn="ctr"/>
            <a:r>
              <a:rPr lang="hr-HR" sz="1867">
                <a:solidFill>
                  <a:schemeClr val="bg1"/>
                </a:solidFill>
              </a:rPr>
              <a:t>gospodarske komore,</a:t>
            </a:r>
          </a:p>
          <a:p>
            <a:pPr algn="ctr"/>
            <a:r>
              <a:rPr lang="hr-HR" sz="1867">
                <a:solidFill>
                  <a:schemeClr val="bg1"/>
                </a:solidFill>
              </a:rPr>
              <a:t>organizacije malih i srednjih poduzeća </a:t>
            </a:r>
          </a:p>
          <a:p>
            <a:pPr algn="ctr"/>
            <a:endParaRPr lang="en-GB" sz="1867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hlinkClick r:id="rId4"/>
            <a:extLst>
              <a:ext uri="{FF2B5EF4-FFF2-40B4-BE49-F238E27FC236}">
                <a16:creationId xmlns:a16="http://schemas.microsoft.com/office/drawing/2014/main" id="{EA13E604-DD39-AC47-A999-ECEECC06A46F}"/>
              </a:ext>
            </a:extLst>
          </p:cNvPr>
          <p:cNvSpPr txBox="1"/>
          <p:nvPr/>
        </p:nvSpPr>
        <p:spPr>
          <a:xfrm>
            <a:off x="4617692" y="3323289"/>
            <a:ext cx="291407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867">
                <a:solidFill>
                  <a:schemeClr val="bg1"/>
                </a:solidFill>
              </a:rPr>
              <a:t>sindikati</a:t>
            </a:r>
          </a:p>
        </p:txBody>
      </p:sp>
      <p:sp>
        <p:nvSpPr>
          <p:cNvPr id="21" name="TextBox 20">
            <a:hlinkClick r:id="rId5"/>
            <a:extLst>
              <a:ext uri="{FF2B5EF4-FFF2-40B4-BE49-F238E27FC236}">
                <a16:creationId xmlns:a16="http://schemas.microsoft.com/office/drawing/2014/main" id="{04EA3B74-E8BC-4341-9B56-489ADABD78EE}"/>
              </a:ext>
            </a:extLst>
          </p:cNvPr>
          <p:cNvSpPr txBox="1"/>
          <p:nvPr/>
        </p:nvSpPr>
        <p:spPr>
          <a:xfrm>
            <a:off x="8236373" y="3132000"/>
            <a:ext cx="2962656" cy="181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867">
                <a:solidFill>
                  <a:schemeClr val="bg1"/>
                </a:solidFill>
              </a:rPr>
              <a:t>zastupaju poljoprivrednike, potrošače, mlade, slobodna zanimanja, osobe s invaliditetom, akademsku zajednicu, zadruge, nevladine organizacije i dr. </a:t>
            </a:r>
          </a:p>
          <a:p>
            <a:pPr algn="ctr"/>
            <a:endParaRPr lang="en-GB" sz="1867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F707B0-4DCD-1697-44A7-0F7B11A0DBD4}"/>
              </a:ext>
            </a:extLst>
          </p:cNvPr>
          <p:cNvSpPr/>
          <p:nvPr/>
        </p:nvSpPr>
        <p:spPr>
          <a:xfrm>
            <a:off x="0" y="6787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85060" y="161454"/>
            <a:ext cx="12277060" cy="106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hr-HR" sz="4000" b="1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ŠTO JE ORGANIZIRANO CIVILNO DRUŠTVO?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A30AEF-BFB7-4F05-8844-A746F8ECEB1D}"/>
              </a:ext>
            </a:extLst>
          </p:cNvPr>
          <p:cNvSpPr txBox="1"/>
          <p:nvPr/>
        </p:nvSpPr>
        <p:spPr>
          <a:xfrm>
            <a:off x="0" y="6437012"/>
            <a:ext cx="8544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>
                <a:solidFill>
                  <a:srgbClr val="174195"/>
                </a:solidFill>
              </a:rPr>
              <a:t>* Dvoje članova nije povezano ni s jednom od tri skupine</a:t>
            </a:r>
          </a:p>
        </p:txBody>
      </p:sp>
    </p:spTree>
    <p:extLst>
      <p:ext uri="{BB962C8B-B14F-4D97-AF65-F5344CB8AC3E}">
        <p14:creationId xmlns:p14="http://schemas.microsoft.com/office/powerpoint/2010/main" val="197500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animBg="1"/>
      <p:bldP spid="14" grpId="0" animBg="1"/>
      <p:bldP spid="15" grpId="0" animBg="1"/>
      <p:bldP spid="10" grpId="0"/>
      <p:bldP spid="11" grpId="0"/>
      <p:bldP spid="12" grpId="0"/>
      <p:bldP spid="18" grpId="0"/>
      <p:bldP spid="19" grpId="0"/>
      <p:bldP spid="20" grpId="0"/>
      <p:bldP spid="21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E81D5F-8A66-0164-9E18-EF3E967B127A}"/>
              </a:ext>
            </a:extLst>
          </p:cNvPr>
          <p:cNvSpPr/>
          <p:nvPr/>
        </p:nvSpPr>
        <p:spPr>
          <a:xfrm>
            <a:off x="0" y="-9144"/>
            <a:ext cx="7324259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532" y="-9144"/>
            <a:ext cx="7430791" cy="1144284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hr-HR" sz="4000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KOJA JE ULOGA EGSO-a?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4260" y="41143"/>
            <a:ext cx="4875638" cy="674673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124545" y="1144284"/>
            <a:ext cx="710533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000" b="1">
                <a:solidFill>
                  <a:srgbClr val="1F5FA0"/>
                </a:solidFill>
              </a:rPr>
              <a:t>Europski parlament, Vijeće EU-a</a:t>
            </a:r>
            <a:r>
              <a:rPr lang="hr-HR" sz="2000"/>
              <a:t> i </a:t>
            </a:r>
            <a:r>
              <a:rPr lang="hr-HR" sz="2000" b="1">
                <a:solidFill>
                  <a:srgbClr val="1F5FA0"/>
                </a:solidFill>
              </a:rPr>
              <a:t>Europska komisija dužni su savjetovati se s EGSO-om</a:t>
            </a:r>
            <a:r>
              <a:rPr lang="hr-HR" sz="2000"/>
              <a:t> kada donose nove zakone. To </a:t>
            </a:r>
            <a:r>
              <a:rPr lang="hr-HR" sz="2000" b="1"/>
              <a:t>savjetovanje</a:t>
            </a:r>
            <a:r>
              <a:rPr lang="hr-HR" sz="2000"/>
              <a:t> pokriva širok spektar tema. </a:t>
            </a:r>
          </a:p>
          <a:p>
            <a:pPr algn="just"/>
            <a:endParaRPr lang="en-GB" altLang="fr-FR" sz="2000" dirty="0">
              <a:solidFill>
                <a:srgbClr val="0060A0"/>
              </a:solidFill>
            </a:endParaRPr>
          </a:p>
          <a:p>
            <a:pPr algn="just"/>
            <a:r>
              <a:rPr lang="hr-HR" sz="2000" b="1">
                <a:solidFill>
                  <a:srgbClr val="1F5FA0"/>
                </a:solidFill>
              </a:rPr>
              <a:t>Članovi i članice EGSO-a iz sve tri skupine raspravljaju, savjetuju se i postižu konsenzus koji iznose u zajedničkom </a:t>
            </a:r>
            <a:r>
              <a:rPr lang="hr-HR" sz="2000" b="1">
                <a:solidFill>
                  <a:srgbClr val="0060A0"/>
                </a:solidFill>
              </a:rPr>
              <a:t>dokumentu, takozvanom mišljenju,</a:t>
            </a:r>
            <a:r>
              <a:rPr lang="hr-HR" sz="2000"/>
              <a:t> o predloženom zakonodavstvu.</a:t>
            </a:r>
          </a:p>
          <a:p>
            <a:pPr algn="just"/>
            <a:endParaRPr lang="en-GB" altLang="fr-FR" sz="2000" dirty="0"/>
          </a:p>
          <a:p>
            <a:pPr algn="just"/>
            <a:r>
              <a:rPr lang="hr-HR" sz="2000" b="1">
                <a:solidFill>
                  <a:srgbClr val="1F5FA0"/>
                </a:solidFill>
              </a:rPr>
              <a:t>Nakon što se mišljenje usvoji, prosljeđuje se institucijama EU-a</a:t>
            </a:r>
            <a:r>
              <a:rPr lang="hr-HR" sz="2000"/>
              <a:t> na razmatranje i objavljuje u Službenom listu Europske unije (na 24 jezika).</a:t>
            </a:r>
          </a:p>
          <a:p>
            <a:pPr algn="just"/>
            <a:endParaRPr lang="en-GB" altLang="fr-FR" sz="2000" dirty="0"/>
          </a:p>
          <a:p>
            <a:pPr algn="just"/>
            <a:r>
              <a:rPr lang="hr-HR" sz="2000"/>
              <a:t>Izvjestitelj ili izvjestiteljica </a:t>
            </a:r>
            <a:r>
              <a:rPr lang="hr-HR" sz="2000" b="1">
                <a:solidFill>
                  <a:srgbClr val="1F5FA0"/>
                </a:solidFill>
              </a:rPr>
              <a:t>predstavlja</a:t>
            </a:r>
            <a:r>
              <a:rPr lang="hr-HR" sz="2000"/>
              <a:t> </a:t>
            </a:r>
            <a:r>
              <a:rPr lang="hr-HR" sz="2000" b="1">
                <a:solidFill>
                  <a:srgbClr val="1F5FA0"/>
                </a:solidFill>
              </a:rPr>
              <a:t>glavne zaključke</a:t>
            </a:r>
            <a:r>
              <a:rPr lang="hr-HR" sz="2000"/>
              <a:t> mišljenja i </a:t>
            </a:r>
            <a:r>
              <a:rPr lang="hr-HR" sz="2000" b="1">
                <a:solidFill>
                  <a:srgbClr val="1F5FA0"/>
                </a:solidFill>
              </a:rPr>
              <a:t>promiče</a:t>
            </a:r>
            <a:r>
              <a:rPr lang="hr-HR" sz="2000"/>
              <a:t> sâmo mišljenje na europskoj, nacionalnoj i lokalnoj razini.</a:t>
            </a:r>
          </a:p>
          <a:p>
            <a:pPr algn="just"/>
            <a:endParaRPr lang="en-GB" altLang="fr-FR" sz="2000" dirty="0"/>
          </a:p>
          <a:p>
            <a:pPr algn="just"/>
            <a:r>
              <a:rPr lang="hr-HR" sz="2000"/>
              <a:t>EGSO svake godine objavi oko </a:t>
            </a:r>
            <a:r>
              <a:rPr lang="hr-HR" sz="2000" b="1">
                <a:solidFill>
                  <a:srgbClr val="1F5FA0"/>
                </a:solidFill>
              </a:rPr>
              <a:t>200 mišljenja</a:t>
            </a:r>
            <a:r>
              <a:rPr lang="hr-HR" sz="2000"/>
              <a:t>.</a:t>
            </a:r>
          </a:p>
          <a:p>
            <a:pPr algn="just"/>
            <a:endParaRPr lang="en-GB" altLang="fr-FR" sz="2000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altLang="fr-FR" sz="1600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632D7-92F4-4501-A9F6-C753A58D7CB1}"/>
              </a:ext>
            </a:extLst>
          </p:cNvPr>
          <p:cNvSpPr txBox="1"/>
          <p:nvPr/>
        </p:nvSpPr>
        <p:spPr>
          <a:xfrm>
            <a:off x="2209887" y="6164440"/>
            <a:ext cx="32545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/>
              <a:t>Skenirajte QR kod za pristup dodatnim informacijama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D93C43-DE67-4F97-97C9-04AF74DC62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560" y="5838417"/>
            <a:ext cx="991320" cy="990600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C37D202E-711E-46BB-A5CB-D0255C00B6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2957" y="6115277"/>
            <a:ext cx="436880" cy="43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4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125997" y="5038514"/>
            <a:ext cx="5553401" cy="95507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altLang="fr-FR" sz="2133" b="1" dirty="0">
              <a:solidFill>
                <a:srgbClr val="0060A0"/>
              </a:solidFill>
              <a:latin typeface="Calibri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582140" y="1814155"/>
            <a:ext cx="2405449" cy="100055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endParaRPr lang="en-GB" sz="2133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E2DE31-1F83-4EF8-A9BC-495544087C12}"/>
              </a:ext>
            </a:extLst>
          </p:cNvPr>
          <p:cNvSpPr txBox="1"/>
          <p:nvPr/>
        </p:nvSpPr>
        <p:spPr>
          <a:xfrm>
            <a:off x="110512" y="3661616"/>
            <a:ext cx="11718941" cy="1221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60"/>
              </a:lnSpc>
              <a:spcBef>
                <a:spcPts val="1200"/>
              </a:spcBef>
              <a:defRPr/>
            </a:pPr>
            <a:endParaRPr lang="en-GB" altLang="fr-FR" sz="2400" b="1" dirty="0">
              <a:solidFill>
                <a:srgbClr val="0060A0"/>
              </a:solidFill>
              <a:latin typeface="Calibri" pitchFamily="34" charset="0"/>
            </a:endParaRPr>
          </a:p>
          <a:p>
            <a:pPr algn="ctr">
              <a:lnSpc>
                <a:spcPts val="2060"/>
              </a:lnSpc>
              <a:spcBef>
                <a:spcPts val="1200"/>
              </a:spcBef>
              <a:defRPr/>
            </a:pPr>
            <a:endParaRPr lang="en-GB" altLang="fr-FR" sz="2400" b="1" dirty="0">
              <a:solidFill>
                <a:srgbClr val="1F5FA0"/>
              </a:solidFill>
              <a:latin typeface="Calibri" pitchFamily="34" charset="0"/>
            </a:endParaRPr>
          </a:p>
          <a:p>
            <a:pPr algn="ctr">
              <a:lnSpc>
                <a:spcPts val="2060"/>
              </a:lnSpc>
              <a:spcBef>
                <a:spcPts val="1200"/>
              </a:spcBef>
              <a:defRPr/>
            </a:pPr>
            <a:endParaRPr lang="en-GB" sz="2400" spc="5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4828AC-9164-4F14-8519-02B5D5335800}"/>
              </a:ext>
            </a:extLst>
          </p:cNvPr>
          <p:cNvSpPr txBox="1"/>
          <p:nvPr/>
        </p:nvSpPr>
        <p:spPr>
          <a:xfrm>
            <a:off x="0" y="2161287"/>
            <a:ext cx="1219200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hr-HR" sz="2400"/>
              <a:t>Odbor je </a:t>
            </a:r>
            <a:r>
              <a:rPr lang="hr-HR" sz="2400" b="1"/>
              <a:t>jedini institucijski forum za okupljanje i dijalog</a:t>
            </a:r>
            <a:r>
              <a:rPr lang="hr-HR" sz="2400"/>
              <a:t> koji raznim </a:t>
            </a:r>
            <a:r>
              <a:rPr lang="hr-HR" sz="2400" b="1">
                <a:solidFill>
                  <a:srgbClr val="0060A0"/>
                </a:solidFill>
              </a:rPr>
              <a:t>europskim interesnim skupinama</a:t>
            </a:r>
            <a:r>
              <a:rPr lang="hr-HR" sz="2400"/>
              <a:t> omogućuje da </a:t>
            </a:r>
            <a:r>
              <a:rPr lang="hr-HR" sz="2400" b="1"/>
              <a:t>na europskoj razini </a:t>
            </a:r>
            <a:r>
              <a:rPr lang="hr-HR" sz="2400"/>
              <a:t>postižu </a:t>
            </a:r>
            <a:r>
              <a:rPr lang="hr-HR" sz="2400" b="1">
                <a:solidFill>
                  <a:srgbClr val="0060A0"/>
                </a:solidFill>
              </a:rPr>
              <a:t>konsenzus</a:t>
            </a:r>
            <a:r>
              <a:rPr lang="hr-HR" sz="2400"/>
              <a:t> i u </a:t>
            </a:r>
            <a:r>
              <a:rPr lang="hr-HR" sz="2400" b="1">
                <a:solidFill>
                  <a:srgbClr val="0060A0"/>
                </a:solidFill>
              </a:rPr>
              <a:t>međuinstitucijskom okruženju</a:t>
            </a:r>
            <a:r>
              <a:rPr lang="hr-HR" sz="2400"/>
              <a:t> službeno </a:t>
            </a:r>
            <a:r>
              <a:rPr lang="hr-HR" sz="2400" b="1">
                <a:solidFill>
                  <a:srgbClr val="0060A0"/>
                </a:solidFill>
              </a:rPr>
              <a:t>utječu na zakonodavne prijedloge EU-a</a:t>
            </a:r>
            <a:r>
              <a:rPr lang="hr-HR" sz="2400"/>
              <a:t>.</a:t>
            </a:r>
          </a:p>
          <a:p>
            <a:pPr algn="ctr">
              <a:spcBef>
                <a:spcPts val="1200"/>
              </a:spcBef>
              <a:defRPr/>
            </a:pPr>
            <a:r>
              <a:rPr lang="hr-HR" sz="2400">
                <a:latin typeface="Calibri" pitchFamily="34" charset="0"/>
              </a:rPr>
              <a:t>Sudjelovanje organizacija civilnog društva, kao vid </a:t>
            </a:r>
            <a:r>
              <a:rPr lang="hr-HR" sz="2400" b="1">
                <a:solidFill>
                  <a:srgbClr val="0060A0"/>
                </a:solidFill>
                <a:latin typeface="Calibri" pitchFamily="34" charset="0"/>
              </a:rPr>
              <a:t>participativne demokracije</a:t>
            </a:r>
            <a:r>
              <a:rPr lang="hr-HR" sz="2400">
                <a:latin typeface="Calibri" pitchFamily="34" charset="0"/>
              </a:rPr>
              <a:t>, jedan je od osnovnih elemenata europske demokracije.</a:t>
            </a:r>
          </a:p>
          <a:p>
            <a:pPr algn="ctr">
              <a:spcBef>
                <a:spcPts val="1200"/>
              </a:spcBef>
              <a:defRPr/>
            </a:pPr>
            <a:r>
              <a:rPr lang="hr-HR" sz="2400">
                <a:latin typeface="Calibri" pitchFamily="34" charset="0"/>
              </a:rPr>
              <a:t>Odbor se bavi brojnim </a:t>
            </a:r>
            <a:r>
              <a:rPr lang="hr-HR" sz="2400" b="1">
                <a:solidFill>
                  <a:srgbClr val="595959"/>
                </a:solidFill>
                <a:latin typeface="Calibri" pitchFamily="34" charset="0"/>
                <a:hlinkClick r:id="rId2" action="ppaction://hlinksldjump"/>
              </a:rPr>
              <a:t>temama važnima za svakodnevni život građana i građanki</a:t>
            </a:r>
            <a:r>
              <a:rPr lang="hr-HR" sz="240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hr-HR" sz="2400">
                <a:latin typeface="Calibri" pitchFamily="34" charset="0"/>
              </a:rPr>
              <a:t>(zapošljavanje, zdravlje, prava potrošača, poljoprivreda, borba protiv organiziranog kriminala i drugo).</a:t>
            </a:r>
            <a:r>
              <a:rPr lang="hr-HR" sz="240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3E6C7B-D79F-D66F-9ABD-F0309E18CBE9}"/>
              </a:ext>
            </a:extLst>
          </p:cNvPr>
          <p:cNvSpPr/>
          <p:nvPr/>
        </p:nvSpPr>
        <p:spPr>
          <a:xfrm>
            <a:off x="0" y="6787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46E272-B298-6D95-4011-CB9D10983F8F}"/>
              </a:ext>
            </a:extLst>
          </p:cNvPr>
          <p:cNvSpPr txBox="1"/>
          <p:nvPr/>
        </p:nvSpPr>
        <p:spPr>
          <a:xfrm>
            <a:off x="0" y="171911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>
                <a:solidFill>
                  <a:schemeClr val="bg1"/>
                </a:solidFill>
                <a:latin typeface="Calibri" panose="020F0502020204030204" pitchFamily="34" charset="0"/>
              </a:rPr>
              <a:t>ZAŠTO JE EGSO VAŽAN ZA EU?</a:t>
            </a:r>
          </a:p>
          <a:p>
            <a:pPr algn="ctr"/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6179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3" grpId="0"/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ACBBD-FAF7-9A1D-E1B7-38DB4909E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E7164A5-F124-4534-AD26-38A824D92F8C}"/>
              </a:ext>
            </a:extLst>
          </p:cNvPr>
          <p:cNvSpPr/>
          <p:nvPr/>
        </p:nvSpPr>
        <p:spPr>
          <a:xfrm>
            <a:off x="8579624" y="1630030"/>
            <a:ext cx="2520000" cy="432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A3375D7-9F6A-4A16-A11B-EC37BE39CD0C}"/>
              </a:ext>
            </a:extLst>
          </p:cNvPr>
          <p:cNvSpPr/>
          <p:nvPr/>
        </p:nvSpPr>
        <p:spPr>
          <a:xfrm>
            <a:off x="844940" y="1663598"/>
            <a:ext cx="2520000" cy="432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A288DA2-CD45-AD05-3E3F-DB61FFD22384}"/>
              </a:ext>
            </a:extLst>
          </p:cNvPr>
          <p:cNvSpPr/>
          <p:nvPr/>
        </p:nvSpPr>
        <p:spPr>
          <a:xfrm>
            <a:off x="-10018" y="0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FCA431F0-5DFB-F06A-F681-0B8C3B22BD92}"/>
              </a:ext>
            </a:extLst>
          </p:cNvPr>
          <p:cNvSpPr txBox="1">
            <a:spLocks/>
          </p:cNvSpPr>
          <p:nvPr/>
        </p:nvSpPr>
        <p:spPr bwMode="auto">
          <a:xfrm>
            <a:off x="-10018" y="254727"/>
            <a:ext cx="12202018" cy="47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hr-HR" sz="3600" b="1" dirty="0">
                <a:solidFill>
                  <a:schemeClr val="bg1"/>
                </a:solidFill>
                <a:latin typeface="Calibri" charset="0"/>
              </a:rPr>
              <a:t>RADNA TIJELA: 6 STRUČNIH SKUPINA I JEDNO POVJERENSTVO </a:t>
            </a:r>
          </a:p>
        </p:txBody>
      </p:sp>
      <p:sp>
        <p:nvSpPr>
          <p:cNvPr id="18" name="TextBox 17">
            <a:hlinkClick r:id="rId3"/>
            <a:extLst>
              <a:ext uri="{FF2B5EF4-FFF2-40B4-BE49-F238E27FC236}">
                <a16:creationId xmlns:a16="http://schemas.microsoft.com/office/drawing/2014/main" id="{77781787-22FB-4DF5-B371-8251AC1FC29A}"/>
              </a:ext>
            </a:extLst>
          </p:cNvPr>
          <p:cNvSpPr txBox="1"/>
          <p:nvPr/>
        </p:nvSpPr>
        <p:spPr>
          <a:xfrm>
            <a:off x="844940" y="1872000"/>
            <a:ext cx="252000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800" b="1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hr-HR" sz="1800" b="1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800" b="1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Stručna skupina za vanjske odnose</a:t>
            </a:r>
          </a:p>
        </p:txBody>
      </p:sp>
      <p:sp>
        <p:nvSpPr>
          <p:cNvPr id="20" name="TextBox 19">
            <a:hlinkClick r:id="rId4"/>
            <a:extLst>
              <a:ext uri="{FF2B5EF4-FFF2-40B4-BE49-F238E27FC236}">
                <a16:creationId xmlns:a16="http://schemas.microsoft.com/office/drawing/2014/main" id="{B29DB3C1-B40D-44F6-8013-A7C93FC80B5B}"/>
              </a:ext>
            </a:extLst>
          </p:cNvPr>
          <p:cNvSpPr txBox="1"/>
          <p:nvPr/>
        </p:nvSpPr>
        <p:spPr>
          <a:xfrm>
            <a:off x="8617061" y="1872000"/>
            <a:ext cx="2482563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hr-HR" sz="1800" b="1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800" b="1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Stručna skupina za poljoprivredu, ruralni razvoj i okoliš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7CFF42-AA65-4A3D-80DD-FB8EA7BE598B}"/>
              </a:ext>
            </a:extLst>
          </p:cNvPr>
          <p:cNvSpPr txBox="1"/>
          <p:nvPr/>
        </p:nvSpPr>
        <p:spPr>
          <a:xfrm>
            <a:off x="844939" y="3204000"/>
            <a:ext cx="2519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/>
              <a:t>dijalog civilnog društva s trećim zemljama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/>
              <a:t>proširenje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/>
              <a:t>trgovina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/>
              <a:t>odnosi sa susjednim zemljama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/>
              <a:t>međunarodna suradnja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4868F77-80EA-4BFC-B73D-1E46877C887E}"/>
              </a:ext>
            </a:extLst>
          </p:cNvPr>
          <p:cNvSpPr/>
          <p:nvPr/>
        </p:nvSpPr>
        <p:spPr>
          <a:xfrm>
            <a:off x="4712282" y="1630030"/>
            <a:ext cx="2520000" cy="432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hlinkClick r:id="rId5"/>
            <a:extLst>
              <a:ext uri="{FF2B5EF4-FFF2-40B4-BE49-F238E27FC236}">
                <a16:creationId xmlns:a16="http://schemas.microsoft.com/office/drawing/2014/main" id="{3521ADB3-197C-4FB4-A013-705707097868}"/>
              </a:ext>
            </a:extLst>
          </p:cNvPr>
          <p:cNvSpPr txBox="1"/>
          <p:nvPr/>
        </p:nvSpPr>
        <p:spPr>
          <a:xfrm>
            <a:off x="4662406" y="1795353"/>
            <a:ext cx="2495619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hr-HR" sz="1800" b="1" dirty="0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800" b="1" dirty="0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Stručna skupina za promet, energiju, infrastrukturu i informacijsko društvo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6CD800-C46E-425E-AEED-1BE5BA3D26F3}"/>
              </a:ext>
            </a:extLst>
          </p:cNvPr>
          <p:cNvSpPr txBox="1"/>
          <p:nvPr/>
        </p:nvSpPr>
        <p:spPr>
          <a:xfrm>
            <a:off x="4736663" y="3204000"/>
            <a:ext cx="25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 dirty="0"/>
              <a:t>čista i </a:t>
            </a:r>
            <a:r>
              <a:rPr lang="hr-HR" sz="1600" dirty="0" err="1"/>
              <a:t>priuštiva</a:t>
            </a:r>
            <a:r>
              <a:rPr lang="hr-HR" sz="1600" dirty="0"/>
              <a:t> energija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 dirty="0"/>
              <a:t>održiv i pametan promet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 dirty="0"/>
              <a:t>pristojno, dostupno i </a:t>
            </a:r>
            <a:r>
              <a:rPr lang="hr-HR" sz="1600" dirty="0" err="1"/>
              <a:t>priuštivo</a:t>
            </a:r>
            <a:r>
              <a:rPr lang="hr-HR" sz="1600" dirty="0"/>
              <a:t> stanovanje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 dirty="0"/>
              <a:t>prostorno planiranje za širu javnost i civilno društvo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9F4A2E-F056-4947-B54D-8629BA5C27A5}"/>
              </a:ext>
            </a:extLst>
          </p:cNvPr>
          <p:cNvSpPr txBox="1"/>
          <p:nvPr/>
        </p:nvSpPr>
        <p:spPr>
          <a:xfrm>
            <a:off x="8605120" y="3204000"/>
            <a:ext cx="25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/>
              <a:t>održiv prehrambeni sustav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/>
              <a:t>djelovanje u području klime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/>
              <a:t>okoliš i bioraznolikost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/>
              <a:t>poljoprivreda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/>
              <a:t>održivi razvoj – općenito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/>
              <a:t>održivi ruralni i urbani razvoj</a:t>
            </a:r>
          </a:p>
        </p:txBody>
      </p:sp>
      <p:pic>
        <p:nvPicPr>
          <p:cNvPr id="41" name="Afbeelding 30" descr="Afbeelding met logo, cirkel, symbool, Graphics&#10;&#10;Door AI gegenereerde inhoud is mogelijk onjuist.">
            <a:extLst>
              <a:ext uri="{FF2B5EF4-FFF2-40B4-BE49-F238E27FC236}">
                <a16:creationId xmlns:a16="http://schemas.microsoft.com/office/drawing/2014/main" id="{301F7DEC-0D9A-4938-A1AA-CF9496C56D7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445" y="1188000"/>
            <a:ext cx="1080000" cy="1080000"/>
          </a:xfrm>
          <a:prstGeom prst="rect">
            <a:avLst/>
          </a:prstGeom>
        </p:spPr>
      </p:pic>
      <p:pic>
        <p:nvPicPr>
          <p:cNvPr id="42" name="Afbeelding 18" descr="Afbeelding met logo, cirkel, Graphics, symbool&#10;&#10;Door AI gegenereerde inhoud is mogelijk onjuist.">
            <a:extLst>
              <a:ext uri="{FF2B5EF4-FFF2-40B4-BE49-F238E27FC236}">
                <a16:creationId xmlns:a16="http://schemas.microsoft.com/office/drawing/2014/main" id="{69530C21-1ECA-42C0-9084-6C4C41DC7EA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282" y="1188577"/>
            <a:ext cx="1080000" cy="1080000"/>
          </a:xfrm>
          <a:prstGeom prst="rect">
            <a:avLst/>
          </a:prstGeom>
        </p:spPr>
      </p:pic>
      <p:pic>
        <p:nvPicPr>
          <p:cNvPr id="44" name="Afbeelding 38" descr="Afbeelding met logo, cirkel, Graphics, symbool&#10;&#10;Door AI gegenereerde inhoud is mogelijk onjuist.">
            <a:extLst>
              <a:ext uri="{FF2B5EF4-FFF2-40B4-BE49-F238E27FC236}">
                <a16:creationId xmlns:a16="http://schemas.microsoft.com/office/drawing/2014/main" id="{C399C7B2-D4F3-4D47-BA15-8829E4E4EDE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8784" y="1188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4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ACBBD-FAF7-9A1D-E1B7-38DB4909E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B4E606E-D70F-46AF-A9C3-41FEECFFD66B}"/>
              </a:ext>
            </a:extLst>
          </p:cNvPr>
          <p:cNvSpPr/>
          <p:nvPr/>
        </p:nvSpPr>
        <p:spPr>
          <a:xfrm>
            <a:off x="9093575" y="1697787"/>
            <a:ext cx="2520000" cy="432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01B641E-09EC-43D2-962B-72A85D5FE8D7}"/>
              </a:ext>
            </a:extLst>
          </p:cNvPr>
          <p:cNvSpPr/>
          <p:nvPr/>
        </p:nvSpPr>
        <p:spPr>
          <a:xfrm>
            <a:off x="6192812" y="1658902"/>
            <a:ext cx="2520000" cy="432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A92D199-3432-4D3B-8D4C-0D9C3F85BBAF}"/>
              </a:ext>
            </a:extLst>
          </p:cNvPr>
          <p:cNvSpPr/>
          <p:nvPr/>
        </p:nvSpPr>
        <p:spPr>
          <a:xfrm>
            <a:off x="3238151" y="1658902"/>
            <a:ext cx="2520000" cy="432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EEE0AED-4CD3-4F18-871C-426E4CE1D8BD}"/>
              </a:ext>
            </a:extLst>
          </p:cNvPr>
          <p:cNvSpPr/>
          <p:nvPr/>
        </p:nvSpPr>
        <p:spPr>
          <a:xfrm>
            <a:off x="241787" y="1697787"/>
            <a:ext cx="2520000" cy="432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A288DA2-CD45-AD05-3E3F-DB61FFD22384}"/>
              </a:ext>
            </a:extLst>
          </p:cNvPr>
          <p:cNvSpPr/>
          <p:nvPr/>
        </p:nvSpPr>
        <p:spPr>
          <a:xfrm>
            <a:off x="-10018" y="0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FCA431F0-5DFB-F06A-F681-0B8C3B22BD92}"/>
              </a:ext>
            </a:extLst>
          </p:cNvPr>
          <p:cNvSpPr txBox="1">
            <a:spLocks/>
          </p:cNvSpPr>
          <p:nvPr/>
        </p:nvSpPr>
        <p:spPr bwMode="auto">
          <a:xfrm>
            <a:off x="-10018" y="254727"/>
            <a:ext cx="12202018" cy="47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hr-HR" sz="3600" b="1" dirty="0">
                <a:solidFill>
                  <a:schemeClr val="bg1"/>
                </a:solidFill>
                <a:latin typeface="Calibri" charset="0"/>
              </a:rPr>
              <a:t>RADNA TIJELA: 6 STRUČNIH SKUPINA I JEDNO POVJERENSTVO </a:t>
            </a:r>
          </a:p>
        </p:txBody>
      </p:sp>
      <p:sp>
        <p:nvSpPr>
          <p:cNvPr id="14" name="TextBox 13">
            <a:hlinkClick r:id="rId3"/>
            <a:extLst>
              <a:ext uri="{FF2B5EF4-FFF2-40B4-BE49-F238E27FC236}">
                <a16:creationId xmlns:a16="http://schemas.microsoft.com/office/drawing/2014/main" id="{0CBB3086-7F92-4A44-9ECD-2436E4CFBC67}"/>
              </a:ext>
            </a:extLst>
          </p:cNvPr>
          <p:cNvSpPr txBox="1"/>
          <p:nvPr/>
        </p:nvSpPr>
        <p:spPr>
          <a:xfrm>
            <a:off x="8988575" y="2193129"/>
            <a:ext cx="2729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800" b="1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Savjetodavno povjerenstvo za industrijske promjene</a:t>
            </a:r>
          </a:p>
        </p:txBody>
      </p:sp>
      <p:sp>
        <p:nvSpPr>
          <p:cNvPr id="22" name="TextBox 21">
            <a:hlinkClick r:id="rId4"/>
            <a:extLst>
              <a:ext uri="{FF2B5EF4-FFF2-40B4-BE49-F238E27FC236}">
                <a16:creationId xmlns:a16="http://schemas.microsoft.com/office/drawing/2014/main" id="{51058F01-F559-4542-B6E3-5A4A7C255691}"/>
              </a:ext>
            </a:extLst>
          </p:cNvPr>
          <p:cNvSpPr txBox="1"/>
          <p:nvPr/>
        </p:nvSpPr>
        <p:spPr>
          <a:xfrm>
            <a:off x="241787" y="1765626"/>
            <a:ext cx="2532124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hr-HR" sz="1800" b="1" dirty="0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800" b="1" dirty="0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Stručna skupina za ekonomsku i monetarnu uniju te ekonomsku i socijalnu koheziju</a:t>
            </a:r>
          </a:p>
        </p:txBody>
      </p:sp>
      <p:sp>
        <p:nvSpPr>
          <p:cNvPr id="25" name="TextBox 24">
            <a:hlinkClick r:id="rId5"/>
            <a:extLst>
              <a:ext uri="{FF2B5EF4-FFF2-40B4-BE49-F238E27FC236}">
                <a16:creationId xmlns:a16="http://schemas.microsoft.com/office/drawing/2014/main" id="{7CE5F8E1-45DB-4037-A771-8DFD8B1A7562}"/>
              </a:ext>
            </a:extLst>
          </p:cNvPr>
          <p:cNvSpPr txBox="1"/>
          <p:nvPr/>
        </p:nvSpPr>
        <p:spPr>
          <a:xfrm>
            <a:off x="3238151" y="1872000"/>
            <a:ext cx="2503061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hr-HR" sz="1800" b="1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800" b="1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Stručna skupina za zapošljavanje, socijalna pitanja i građanstvo</a:t>
            </a:r>
          </a:p>
        </p:txBody>
      </p:sp>
      <p:sp>
        <p:nvSpPr>
          <p:cNvPr id="28" name="TextBox 27">
            <a:hlinkClick r:id="rId6"/>
            <a:extLst>
              <a:ext uri="{FF2B5EF4-FFF2-40B4-BE49-F238E27FC236}">
                <a16:creationId xmlns:a16="http://schemas.microsoft.com/office/drawing/2014/main" id="{B86FEE4C-B3B6-4F41-B379-3E68CAAC71C6}"/>
              </a:ext>
            </a:extLst>
          </p:cNvPr>
          <p:cNvSpPr txBox="1"/>
          <p:nvPr/>
        </p:nvSpPr>
        <p:spPr>
          <a:xfrm>
            <a:off x="6121975" y="1872000"/>
            <a:ext cx="2680315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hr-HR" sz="1800" b="1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800" b="1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Stručna skupina za jedinstveno tržište, proizvodnju i potrošnju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0070C4-B306-4DDC-9956-8B6CFFFE4038}"/>
              </a:ext>
            </a:extLst>
          </p:cNvPr>
          <p:cNvSpPr txBox="1"/>
          <p:nvPr/>
        </p:nvSpPr>
        <p:spPr>
          <a:xfrm>
            <a:off x="273877" y="3203348"/>
            <a:ext cx="25000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/>
              <a:t>ekonomska i monetarna unija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/>
              <a:t>financijske usluge i tržišta kapitala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/>
              <a:t>oporezivanje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/>
              <a:t>proračun EU-a i vlastita sredstva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/>
              <a:t>kohezijska i urbana politika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/>
              <a:t>statistika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4F6507-6536-461F-8BF4-75CE9AA6A74B}"/>
              </a:ext>
            </a:extLst>
          </p:cNvPr>
          <p:cNvSpPr txBox="1"/>
          <p:nvPr/>
        </p:nvSpPr>
        <p:spPr>
          <a:xfrm>
            <a:off x="3318135" y="3204000"/>
            <a:ext cx="2318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/>
              <a:t>zapošljavanje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/>
              <a:t>socijalna uključenost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/>
              <a:t>građanstvo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/>
              <a:t>socijalna zaštita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/>
              <a:t>jednake mogućnosti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AE29A2-D7BD-484B-B2F9-0A3EE25A19A2}"/>
              </a:ext>
            </a:extLst>
          </p:cNvPr>
          <p:cNvSpPr txBox="1"/>
          <p:nvPr/>
        </p:nvSpPr>
        <p:spPr>
          <a:xfrm>
            <a:off x="6234514" y="3204617"/>
            <a:ext cx="24782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/>
              <a:t>zaštita potrošača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/>
              <a:t>jedinstveno tržište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/>
              <a:t>poduzeća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/>
              <a:t>industrijska politika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/>
              <a:t>financijske usluge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/>
              <a:t>istraživanje i inovacije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346E33-C314-4E5E-A590-3412D490EB9B}"/>
              </a:ext>
            </a:extLst>
          </p:cNvPr>
          <p:cNvSpPr txBox="1"/>
          <p:nvPr/>
        </p:nvSpPr>
        <p:spPr>
          <a:xfrm>
            <a:off x="9163436" y="3204000"/>
            <a:ext cx="24501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/>
              <a:t>sektorske industrijske politike, npr. obrana, vodoprivreda, zdravstvo, energetski intenzivne industrije, robotika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/>
              <a:t>predviđanja za industriju i tehnologiju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/>
              <a:t>kritične sirovine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/>
              <a:t>koordinacija </a:t>
            </a:r>
            <a:r>
              <a:rPr lang="hr-HR" sz="160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plavog plana EU-a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1600" dirty="0"/>
          </a:p>
        </p:txBody>
      </p:sp>
      <p:pic>
        <p:nvPicPr>
          <p:cNvPr id="26" name="Afbeelding 10" descr="Afbeelding met logo, cirkel, Graphics, symbool&#10;&#10;Door AI gegenereerde inhoud is mogelijk onjuist.">
            <a:hlinkClick r:id="rId8" action="ppaction://hlinksldjump"/>
            <a:extLst>
              <a:ext uri="{FF2B5EF4-FFF2-40B4-BE49-F238E27FC236}">
                <a16:creationId xmlns:a16="http://schemas.microsoft.com/office/drawing/2014/main" id="{333942A7-9A68-48E3-ABDD-D91C34A3BD1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476" y="1188051"/>
            <a:ext cx="1080000" cy="1080000"/>
          </a:xfrm>
          <a:prstGeom prst="rect">
            <a:avLst/>
          </a:prstGeom>
        </p:spPr>
      </p:pic>
      <p:pic>
        <p:nvPicPr>
          <p:cNvPr id="31" name="Afbeelding 28" descr="Afbeelding met logo, cirkel, Graphics, symbool&#10;&#10;Door AI gegenereerde inhoud is mogelijk onjuist.">
            <a:extLst>
              <a:ext uri="{FF2B5EF4-FFF2-40B4-BE49-F238E27FC236}">
                <a16:creationId xmlns:a16="http://schemas.microsoft.com/office/drawing/2014/main" id="{EFA0E532-E701-4264-BDE4-950A752D6CC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239" y="1188000"/>
            <a:ext cx="1080000" cy="1080000"/>
          </a:xfrm>
          <a:prstGeom prst="rect">
            <a:avLst/>
          </a:prstGeom>
        </p:spPr>
      </p:pic>
      <p:pic>
        <p:nvPicPr>
          <p:cNvPr id="37" name="Afbeelding 36" descr="Afbeelding met cirkel, logo, Graphics, symbool&#10;&#10;Door AI gegenereerde inhoud is mogelijk onjuist.">
            <a:extLst>
              <a:ext uri="{FF2B5EF4-FFF2-40B4-BE49-F238E27FC236}">
                <a16:creationId xmlns:a16="http://schemas.microsoft.com/office/drawing/2014/main" id="{FEB4F562-10C3-4BC0-A468-FBD0A51196C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382" y="1188051"/>
            <a:ext cx="1080000" cy="1080000"/>
          </a:xfrm>
          <a:prstGeom prst="rect">
            <a:avLst/>
          </a:prstGeom>
        </p:spPr>
      </p:pic>
      <p:pic>
        <p:nvPicPr>
          <p:cNvPr id="38" name="Afbeelding 40" descr="Afbeelding met logo, Graphics, cirkel, symbool&#10;&#10;Door AI gegenereerde inhoud is mogelijk onjuist.">
            <a:hlinkClick r:id="" action="ppaction://noaction"/>
            <a:extLst>
              <a:ext uri="{FF2B5EF4-FFF2-40B4-BE49-F238E27FC236}">
                <a16:creationId xmlns:a16="http://schemas.microsoft.com/office/drawing/2014/main" id="{1438C393-62CF-497D-8A2F-F4E006B49EB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5035" y="1188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4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5647776-5CFF-4771-8CFE-7AE5B43F9F31}"/>
              </a:ext>
            </a:extLst>
          </p:cNvPr>
          <p:cNvSpPr/>
          <p:nvPr/>
        </p:nvSpPr>
        <p:spPr>
          <a:xfrm>
            <a:off x="4002158" y="4090632"/>
            <a:ext cx="3991427" cy="266638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>
                <a:solidFill>
                  <a:srgbClr val="174195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Deset stalnih skupina</a:t>
            </a:r>
            <a:br>
              <a:rPr lang="hr-HR">
                <a:solidFill>
                  <a:srgbClr val="174195"/>
                </a:solidFill>
              </a:rPr>
            </a:br>
            <a:r>
              <a:rPr lang="hr-HR">
                <a:solidFill>
                  <a:srgbClr val="174195"/>
                </a:solidFill>
              </a:rPr>
              <a:t>povezanih s aktivnostima stručnih skupina</a:t>
            </a:r>
          </a:p>
          <a:p>
            <a:pPr algn="ctr"/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5263D85-87E5-48B0-94CC-B7B04001C321}"/>
              </a:ext>
            </a:extLst>
          </p:cNvPr>
          <p:cNvSpPr/>
          <p:nvPr/>
        </p:nvSpPr>
        <p:spPr>
          <a:xfrm>
            <a:off x="6096000" y="1958569"/>
            <a:ext cx="5220000" cy="250756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C373E66-E27B-43D4-A38A-2B7F1221566E}"/>
              </a:ext>
            </a:extLst>
          </p:cNvPr>
          <p:cNvSpPr/>
          <p:nvPr/>
        </p:nvSpPr>
        <p:spPr>
          <a:xfrm>
            <a:off x="191842" y="1958571"/>
            <a:ext cx="5220000" cy="250756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00995" y="1965218"/>
            <a:ext cx="1828221" cy="79704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267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ED6C0F-CAEA-B4C2-57B9-CB071711B1B1}"/>
              </a:ext>
            </a:extLst>
          </p:cNvPr>
          <p:cNvSpPr/>
          <p:nvPr/>
        </p:nvSpPr>
        <p:spPr>
          <a:xfrm>
            <a:off x="0" y="4509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30D9B357-52D5-441A-981A-0388FC0314A2}"/>
              </a:ext>
            </a:extLst>
          </p:cNvPr>
          <p:cNvSpPr txBox="1">
            <a:spLocks/>
          </p:cNvSpPr>
          <p:nvPr/>
        </p:nvSpPr>
        <p:spPr bwMode="auto">
          <a:xfrm>
            <a:off x="-15581" y="252102"/>
            <a:ext cx="12191999" cy="71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hr-HR" sz="4000" b="1">
                <a:solidFill>
                  <a:schemeClr val="bg1"/>
                </a:solidFill>
                <a:latin typeface="Calibri" charset="0"/>
              </a:rPr>
              <a:t>DRUGA RADNA TIJELA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37CE55-F288-49E7-A644-DF39AA2A24F8}"/>
              </a:ext>
            </a:extLst>
          </p:cNvPr>
          <p:cNvSpPr txBox="1"/>
          <p:nvPr/>
        </p:nvSpPr>
        <p:spPr>
          <a:xfrm>
            <a:off x="8463204" y="1394702"/>
            <a:ext cx="30216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i="1">
                <a:solidFill>
                  <a:srgbClr val="174195"/>
                </a:solidFill>
              </a:rPr>
              <a:t>Ad hoc</a:t>
            </a:r>
            <a:r>
              <a:rPr lang="hr-HR" b="1">
                <a:solidFill>
                  <a:srgbClr val="174195"/>
                </a:solidFill>
              </a:rPr>
              <a:t> skupine</a:t>
            </a:r>
          </a:p>
          <a:p>
            <a:pPr algn="ctr"/>
            <a:endParaRPr lang="en-GB" sz="2000" b="1" dirty="0">
              <a:solidFill>
                <a:srgbClr val="174195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>
                <a:solidFill>
                  <a:srgbClr val="174195"/>
                </a:solidFill>
              </a:rPr>
              <a:t>Skupina za </a:t>
            </a:r>
            <a:r>
              <a:rPr lang="hr-HR" b="1">
                <a:solidFill>
                  <a:srgbClr val="174195"/>
                </a:solidFill>
              </a:rPr>
              <a:t>europsku građansku inicijativu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174195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>
                <a:solidFill>
                  <a:srgbClr val="174195"/>
                </a:solidFill>
              </a:rPr>
              <a:t>Skupina </a:t>
            </a:r>
            <a:r>
              <a:rPr lang="hr-HR" b="1">
                <a:solidFill>
                  <a:srgbClr val="17419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EGSO-a za mlade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174195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>
                <a:solidFill>
                  <a:srgbClr val="174195"/>
                </a:solidFill>
              </a:rPr>
              <a:t>Skupina za </a:t>
            </a:r>
            <a:r>
              <a:rPr lang="hr-HR" b="1" u="sng">
                <a:solidFill>
                  <a:srgbClr val="174195"/>
                </a:solidFill>
              </a:rPr>
              <a:t>ravnopravnost</a:t>
            </a:r>
            <a:r>
              <a:rPr lang="hr-HR">
                <a:solidFill>
                  <a:srgbClr val="17419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endParaRPr lang="en-GB" dirty="0">
              <a:solidFill>
                <a:srgbClr val="174195"/>
              </a:solidFill>
            </a:endParaRPr>
          </a:p>
          <a:p>
            <a:endParaRPr lang="en-GB" dirty="0">
              <a:solidFill>
                <a:srgbClr val="174195"/>
              </a:solidFill>
            </a:endParaRPr>
          </a:p>
          <a:p>
            <a:endParaRPr lang="en-GB" dirty="0">
              <a:solidFill>
                <a:srgbClr val="17419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23B7C-1CE2-4308-BAF3-8ABC12ED79AD}"/>
              </a:ext>
            </a:extLst>
          </p:cNvPr>
          <p:cNvSpPr txBox="1"/>
          <p:nvPr/>
        </p:nvSpPr>
        <p:spPr>
          <a:xfrm>
            <a:off x="707146" y="1394702"/>
            <a:ext cx="3098486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>
                <a:solidFill>
                  <a:srgbClr val="174195"/>
                </a:solidFill>
              </a:rPr>
              <a:t>Promatračke skupine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solidFill>
                <a:srgbClr val="174195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>
                <a:solidFill>
                  <a:srgbClr val="174195"/>
                </a:solidFill>
              </a:rPr>
              <a:t>Promatračka skupina za </a:t>
            </a:r>
            <a:r>
              <a:rPr lang="hr-HR" b="1">
                <a:solidFill>
                  <a:srgbClr val="17419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održivi razvoj</a:t>
            </a:r>
            <a:r>
              <a:rPr lang="hr-HR">
                <a:solidFill>
                  <a:srgbClr val="174195"/>
                </a:solidFill>
              </a:rPr>
              <a:t> (SDO)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174195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>
                <a:solidFill>
                  <a:srgbClr val="174195"/>
                </a:solidFill>
              </a:rPr>
              <a:t>Promatračka skupina za </a:t>
            </a:r>
            <a:r>
              <a:rPr lang="hr-HR" b="1">
                <a:solidFill>
                  <a:srgbClr val="17419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primjenu pravila jedinstvenog tržišta</a:t>
            </a:r>
            <a:r>
              <a:rPr lang="hr-HR">
                <a:solidFill>
                  <a:srgbClr val="174195"/>
                </a:solidFill>
              </a:rPr>
              <a:t> (SMEO)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174195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>
                <a:solidFill>
                  <a:srgbClr val="174195"/>
                </a:solidFill>
              </a:rPr>
              <a:t>Promatračka skupina za</a:t>
            </a:r>
            <a:r>
              <a:rPr lang="hr-HR" b="1" u="none">
                <a:solidFill>
                  <a:srgbClr val="174195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b="1">
                <a:solidFill>
                  <a:srgbClr val="174195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tržište rada</a:t>
            </a:r>
            <a:r>
              <a:rPr lang="hr-HR">
                <a:solidFill>
                  <a:srgbClr val="174195"/>
                </a:solidFill>
              </a:rPr>
              <a:t> (LMO)</a:t>
            </a:r>
          </a:p>
          <a:p>
            <a:endParaRPr lang="en-GB" dirty="0">
              <a:solidFill>
                <a:srgbClr val="0060A0"/>
              </a:solidFill>
            </a:endParaRP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F05F2A-2048-46F7-AE99-D039DCD1979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429" y="1671717"/>
            <a:ext cx="3098487" cy="196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4D6336-9B48-4574-A8CC-234AA8304B9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854" y="4480413"/>
            <a:ext cx="2280401" cy="1886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809B19-502F-4656-A506-10F64481239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1488" y="4536078"/>
            <a:ext cx="2690325" cy="1775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3265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M Document" ma:contentTypeID="0x010100EA97B91038054C99906057A708A1480A006BB3B767F3CF4149BF520211D4A86BC0" ma:contentTypeVersion="4" ma:contentTypeDescription="Defines the documents for Document Manager V2" ma:contentTypeScope="" ma:versionID="8f2b3a3e062f062a7ee8ba210ef02323">
  <xsd:schema xmlns:xsd="http://www.w3.org/2001/XMLSchema" xmlns:xs="http://www.w3.org/2001/XMLSchema" xmlns:p="http://schemas.microsoft.com/office/2006/metadata/properties" xmlns:ns2="1a33af13-4045-4f88-9d7b-618e30f79918" xmlns:ns3="http://schemas.microsoft.com/sharepoint/v3/fields" xmlns:ns4="be3ca9a7-9286-4008-99ec-aebc20da9dc2" targetNamespace="http://schemas.microsoft.com/office/2006/metadata/properties" ma:root="true" ma:fieldsID="f021f5764e4548d9eb17bdf3b768072d" ns2:_="" ns3:_="" ns4:_="">
    <xsd:import namespace="1a33af13-4045-4f88-9d7b-618e30f79918"/>
    <xsd:import namespace="http://schemas.microsoft.com/sharepoint/v3/fields"/>
    <xsd:import namespace="be3ca9a7-9286-4008-99ec-aebc20da9dc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ProductionDate" minOccurs="0"/>
                <xsd:element ref="ns2:OriginalSender" minOccurs="0"/>
                <xsd:element ref="ns3:DocumentLanguage_0" minOccurs="0"/>
                <xsd:element ref="ns2:DossierNumber" minOccurs="0"/>
                <xsd:element ref="ns4:MeetingNumber" minOccurs="0"/>
                <xsd:element ref="ns2:Rapporteur" minOccurs="0"/>
                <xsd:element ref="ns2:AdoptionDate" minOccurs="0"/>
                <xsd:element ref="ns3:Confidentiality_0" minOccurs="0"/>
                <xsd:element ref="ns2:TaxCatchAll" minOccurs="0"/>
                <xsd:element ref="ns2:TaxCatchAllLabel" minOccurs="0"/>
                <xsd:element ref="ns3:DocumentSource_0" minOccurs="0"/>
                <xsd:element ref="ns4:DocumentNumber" minOccurs="0"/>
                <xsd:element ref="ns2:MeetingDate" minOccurs="0"/>
                <xsd:element ref="ns3:OriginalLanguage_0" minOccurs="0"/>
                <xsd:element ref="ns2:Procedure" minOccurs="0"/>
                <xsd:element ref="ns3:VersionStatus_0" minOccurs="0"/>
                <xsd:element ref="ns3:DocumentStatus_0" minOccurs="0"/>
                <xsd:element ref="ns2:DocumentYear"/>
                <xsd:element ref="ns3:DocumentType_0" minOccurs="0"/>
                <xsd:element ref="ns2:DocumentPart" minOccurs="0"/>
                <xsd:element ref="ns3:MeetingName_0" minOccurs="0"/>
                <xsd:element ref="ns3:AvailableTranslations_0" minOccurs="0"/>
                <xsd:element ref="ns2:FicheYear" minOccurs="0"/>
                <xsd:element ref="ns2:RequestingService" minOccurs="0"/>
                <xsd:element ref="ns2:FicheNumber" minOccurs="0"/>
                <xsd:element ref="ns3:DossierName_0" minOccurs="0"/>
                <xsd:element ref="ns2:Document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33af13-4045-4f88-9d7b-618e30f7991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roductionDate" ma:index="12" nillable="true" ma:displayName="Production Date" ma:format="DateOnly" ma:internalName="ProductionDate">
      <xsd:simpleType>
        <xsd:restriction base="dms:DateTime"/>
      </xsd:simpleType>
    </xsd:element>
    <xsd:element name="OriginalSender" ma:index="13" nillable="true" ma:displayName="Original Sender" ma:internalName="OriginalSend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ssierNumber" ma:index="15" nillable="true" ma:displayName="Dossier Number" ma:decimals="0" ma:internalName="DossierNumber">
      <xsd:simpleType>
        <xsd:restriction base="dms:Unknown"/>
      </xsd:simpleType>
    </xsd:element>
    <xsd:element name="Rapporteur" ma:index="17" nillable="true" ma:displayName="Rapporteur" ma:internalName="Rapporteur">
      <xsd:simpleType>
        <xsd:restriction base="dms:Text"/>
      </xsd:simpleType>
    </xsd:element>
    <xsd:element name="AdoptionDate" ma:index="18" nillable="true" ma:displayName="Adoption Date" ma:format="DateOnly" ma:internalName="AdoptionDate">
      <xsd:simpleType>
        <xsd:restriction base="dms:DateTime"/>
      </xsd:simpleType>
    </xsd:element>
    <xsd:element name="TaxCatchAll" ma:index="20" nillable="true" ma:displayName="Taxonomy Catch All Column" ma:hidden="true" ma:list="{c795c8aa-ad9d-4177-b7c3-7e58e1f2dfdf}" ma:internalName="TaxCatchAll" ma:showField="CatchAllData" ma:web="1a33af13-4045-4f88-9d7b-618e30f799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c795c8aa-ad9d-4177-b7c3-7e58e1f2dfdf}" ma:internalName="TaxCatchAllLabel" ma:readOnly="true" ma:showField="CatchAllDataLabel" ma:web="1a33af13-4045-4f88-9d7b-618e30f799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etingDate" ma:index="26" nillable="true" ma:displayName="Meeting Date" ma:format="DateOnly" ma:internalName="MeetingDate">
      <xsd:simpleType>
        <xsd:restriction base="dms:DateTime"/>
      </xsd:simpleType>
    </xsd:element>
    <xsd:element name="Procedure" ma:index="29" nillable="true" ma:displayName="Procedure" ma:internalName="Procedure">
      <xsd:simpleType>
        <xsd:restriction base="dms:Text"/>
      </xsd:simpleType>
    </xsd:element>
    <xsd:element name="DocumentYear" ma:index="34" ma:displayName="Document Year" ma:decimals="0" ma:internalName="DocumentYear">
      <xsd:simpleType>
        <xsd:restriction base="dms:Unknown"/>
      </xsd:simpleType>
    </xsd:element>
    <xsd:element name="DocumentPart" ma:index="37" nillable="true" ma:displayName="Document Part" ma:decimals="0" ma:internalName="DocumentPart">
      <xsd:simpleType>
        <xsd:restriction base="dms:Unknown"/>
      </xsd:simpleType>
    </xsd:element>
    <xsd:element name="FicheYear" ma:index="42" nillable="true" ma:displayName="Fiche Year" ma:decimals="0" ma:internalName="FicheYear">
      <xsd:simpleType>
        <xsd:restriction base="dms:Unknown"/>
      </xsd:simpleType>
    </xsd:element>
    <xsd:element name="RequestingService" ma:index="43" nillable="true" ma:displayName="Requesting Service" ma:internalName="RequestingService">
      <xsd:simpleType>
        <xsd:restriction base="dms:Text"/>
      </xsd:simpleType>
    </xsd:element>
    <xsd:element name="FicheNumber" ma:index="44" nillable="true" ma:displayName="Fiche Number" ma:decimals="0" ma:internalName="FicheNumber">
      <xsd:simpleType>
        <xsd:restriction base="dms:Unknown"/>
      </xsd:simpleType>
    </xsd:element>
    <xsd:element name="DocumentVersion" ma:index="47" nillable="true" ma:displayName="Document Version" ma:decimals="0" ma:internalName="DocumentVersion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DocumentLanguage_0" ma:index="14" nillable="true" ma:taxonomy="true" ma:internalName="DocumentLanguage_0" ma:taxonomyFieldName="DocumentLanguage" ma:displayName="Document Language" ma:fieldId="{ee5c55ab-e8dd-441f-8840-fdce66906fe3}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fidentiality_0" ma:index="19" nillable="true" ma:taxonomy="true" ma:internalName="Confidentiality_0" ma:taxonomyFieldName="Confidentiality" ma:displayName="Confidentiality" ma:fieldId="{ee5c4bfe-2b62-4831-9131-22edf8f3665c}" ma:sspId="5004ddca-ed1a-45fa-b2df-508b3c5dfc98" ma:termSetId="11d040ac-3a9a-4d4c-b9cf-922342a701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ource_0" ma:index="23" ma:taxonomy="true" ma:internalName="DocumentSource_0" ma:taxonomyFieldName="DocumentSource" ma:displayName="Document Source" ma:fieldId="{ee5c1c29-f257-4aae-8e5e-529c0040e17a}" ma:sspId="5004ddca-ed1a-45fa-b2df-508b3c5dfc98" ma:termSetId="ca143256-a90d-4d26-b249-02646b17c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iginalLanguage_0" ma:index="27" nillable="true" ma:taxonomy="true" ma:internalName="OriginalLanguage_0" ma:taxonomyFieldName="OriginalLanguage" ma:displayName="Original Language" ma:fieldId="{ee5ce750-ff6c-4875-8192-ef11fb51efba}" ma:taxonomyMulti="true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ersionStatus_0" ma:index="30" ma:taxonomy="true" ma:internalName="VersionStatus_0" ma:taxonomyFieldName="VersionStatus" ma:displayName="Version Status" ma:indexed="true" ma:fieldId="{ee5cb94b-3df1-4df3-b49b-6e47ce2a7e87}" ma:sspId="5004ddca-ed1a-45fa-b2df-508b3c5dfc98" ma:termSetId="adeca67b-2bdd-4d0f-b3af-a690b4c6d9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tatus_0" ma:index="32" nillable="true" ma:taxonomy="true" ma:internalName="DocumentStatus_0" ma:taxonomyFieldName="DocumentStatus" ma:displayName="Document Status" ma:fieldId="{ee5cab93-ac4d-4e2f-b298-e5342324388c}" ma:sspId="5004ddca-ed1a-45fa-b2df-508b3c5dfc98" ma:termSetId="54b85ca4-9023-4cbf-8e96-81af773522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Type_0" ma:index="35" nillable="true" ma:taxonomy="true" ma:internalName="DocumentType_0" ma:taxonomyFieldName="DocumentType" ma:displayName="Document Type" ma:indexed="true" ma:fieldId="{ee5cf431-2d10-41e6-bd88-1b6bd5b84f5f}" ma:sspId="5004ddca-ed1a-45fa-b2df-508b3c5dfc98" ma:termSetId="67a76952-94e0-437b-9a60-5085083dde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etingName_0" ma:index="38" nillable="true" ma:taxonomy="true" ma:internalName="MeetingName_0" ma:taxonomyFieldName="MeetingName" ma:displayName="Meeting Name" ma:indexed="true" ma:fieldId="{ee5c9b55-8403-4f9e-a156-b6ce5b7b9456}" ma:sspId="5004ddca-ed1a-45fa-b2df-508b3c5dfc98" ma:termSetId="a04e9634-de73-4a41-8cb5-e1efdb8906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vailableTranslations_0" ma:index="40" nillable="true" ma:taxonomy="true" ma:internalName="AvailableTranslations_0" ma:taxonomyFieldName="AvailableTranslations" ma:displayName="Available Translations" ma:fieldId="{ee5c7c01-1a65-4138-aa64-80e01e34d799}" ma:taxonomyMulti="true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ssierName_0" ma:index="45" nillable="true" ma:taxonomy="true" ma:internalName="DossierName_0" ma:taxonomyFieldName="DossierName" ma:displayName="Dossier Name" ma:fieldId="{ee5cf7da-503b-4593-8db2-4f0e09c901fd}" ma:sspId="5004ddca-ed1a-45fa-b2df-508b3c5dfc98" ma:termSetId="2b392f04-1222-4352-87c1-6fd60ec33b6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3ca9a7-9286-4008-99ec-aebc20da9dc2" elementFormDefault="qualified">
    <xsd:import namespace="http://schemas.microsoft.com/office/2006/documentManagement/types"/>
    <xsd:import namespace="http://schemas.microsoft.com/office/infopath/2007/PartnerControls"/>
    <xsd:element name="MeetingNumber" ma:index="16" nillable="true" ma:displayName="Meeting Number" ma:decimals="0" ma:indexed="true" ma:internalName="MeetingNumber">
      <xsd:simpleType>
        <xsd:restriction base="dms:Unknown"/>
      </xsd:simpleType>
    </xsd:element>
    <xsd:element name="DocumentNumber" ma:index="25" nillable="true" ma:displayName="Document Number" ma:decimals="0" ma:indexed="true" ma:internalName="DocumentNumber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a33af13-4045-4f88-9d7b-618e30f79918">A6WAAD5KZT2Q-604569563-16723</_dlc_DocId>
    <_dlc_DocIdUrl xmlns="1a33af13-4045-4f88-9d7b-618e30f79918">
      <Url>http://dm/eesc/2025/_layouts/15/DocIdRedir.aspx?ID=A6WAAD5KZT2Q-604569563-16723</Url>
      <Description>A6WAAD5KZT2Q-604569563-16723</Description>
    </_dlc_DocIdUrl>
    <DocumentTyp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INFO</TermName>
          <TermId xmlns="http://schemas.microsoft.com/office/infopath/2007/PartnerControls">d9136e7c-93a9-4c42-9d28-92b61e85f80c</TermId>
        </TermInfo>
      </Terms>
    </DocumentType_0>
    <Procedure xmlns="1a33af13-4045-4f88-9d7b-618e30f79918" xsi:nil="true"/>
    <DocumentSourc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EESC</TermName>
          <TermId xmlns="http://schemas.microsoft.com/office/infopath/2007/PartnerControls">422833ec-8d7e-4e65-8e4e-8bed07ffb729</TermId>
        </TermInfo>
      </Terms>
    </DocumentSource_0>
    <ProductionDate xmlns="1a33af13-4045-4f88-9d7b-618e30f79918">2025-11-18T12:00:00+00:00</ProductionDate>
    <DocumentNumber xmlns="be3ca9a7-9286-4008-99ec-aebc20da9dc2">613</DocumentNumber>
    <FicheYear xmlns="1a33af13-4045-4f88-9d7b-618e30f79918" xsi:nil="true"/>
    <DossierNumber xmlns="1a33af13-4045-4f88-9d7b-618e30f79918" xsi:nil="true"/>
    <Confidentiality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2451815e-8241-4bbf-a22e-1ab710712bf2</TermId>
        </TermInfo>
      </Terms>
    </Confidentiality_0>
    <TaxCatchAll xmlns="1a33af13-4045-4f88-9d7b-618e30f79918">
      <Value>50</Value>
      <Value>47</Value>
      <Value>46</Value>
      <Value>43</Value>
      <Value>42</Value>
      <Value>41</Value>
      <Value>40</Value>
      <Value>39</Value>
      <Value>37</Value>
      <Value>36</Value>
      <Value>35</Value>
      <Value>34</Value>
      <Value>33</Value>
      <Value>32</Value>
      <Value>31</Value>
      <Value>30</Value>
      <Value>29</Value>
      <Value>28</Value>
      <Value>27</Value>
      <Value>24</Value>
      <Value>23</Value>
      <Value>16</Value>
      <Value>13</Value>
      <Value>12</Value>
      <Value>9</Value>
      <Value>8</Value>
      <Value>6</Value>
      <Value>5</Value>
      <Value>1</Value>
    </TaxCatchAll>
    <Document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HR</TermName>
          <TermId xmlns="http://schemas.microsoft.com/office/infopath/2007/PartnerControls">2f555653-ed1a-4fe6-8362-9082d95989e5</TermId>
        </TermInfo>
      </Terms>
    </DocumentLanguage_0>
    <MeetingDate xmlns="1a33af13-4045-4f88-9d7b-618e30f79918" xsi:nil="true"/>
    <Version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Final</TermName>
          <TermId xmlns="http://schemas.microsoft.com/office/infopath/2007/PartnerControls">ea5e6674-7b27-4bac-b091-73adbb394efe</TermId>
        </TermInfo>
      </Terms>
    </VersionStatus_0>
    <Rapporteur xmlns="1a33af13-4045-4f88-9d7b-618e30f79918" xsi:nil="true"/>
    <DocumentYear xmlns="1a33af13-4045-4f88-9d7b-618e30f79918">2025</DocumentYear>
    <FicheNumber xmlns="1a33af13-4045-4f88-9d7b-618e30f79918">296272</FicheNumber>
    <OriginalSender xmlns="1a33af13-4045-4f88-9d7b-618e30f79918">
      <UserInfo>
        <DisplayName>Vecko Stanko</DisplayName>
        <AccountId>1540</AccountId>
        <AccountType/>
      </UserInfo>
    </OriginalSender>
    <DocumentPart xmlns="1a33af13-4045-4f88-9d7b-618e30f79918">0</DocumentPart>
    <AdoptionDate xmlns="1a33af13-4045-4f88-9d7b-618e30f79918" xsi:nil="true"/>
    <RequestingService xmlns="1a33af13-4045-4f88-9d7b-618e30f79918">Visites / Publications</RequestingService>
    <MeetingName_0 xmlns="http://schemas.microsoft.com/sharepoint/v3/fields">
      <Terms xmlns="http://schemas.microsoft.com/office/infopath/2007/PartnerControls"/>
    </MeetingName_0>
    <AvailableTranslation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DA</TermName>
          <TermId xmlns="http://schemas.microsoft.com/office/infopath/2007/PartnerControls">5d49c027-8956-412b-aa16-e85a0f96ad0e</TermId>
        </TermInfo>
        <TermInfo xmlns="http://schemas.microsoft.com/office/infopath/2007/PartnerControls">
          <TermName xmlns="http://schemas.microsoft.com/office/infopath/2007/PartnerControls">NL</TermName>
          <TermId xmlns="http://schemas.microsoft.com/office/infopath/2007/PartnerControls">55c6556c-b4f4-441d-9acf-c498d4f838bd</TermId>
        </TermInfo>
        <TermInfo xmlns="http://schemas.microsoft.com/office/infopath/2007/PartnerControls">
          <TermName xmlns="http://schemas.microsoft.com/office/infopath/2007/PartnerControls">SL</TermName>
          <TermId xmlns="http://schemas.microsoft.com/office/infopath/2007/PartnerControls">98a412ae-eb01-49e9-ae3d-585a81724cfc</TermId>
        </TermInfo>
        <TermInfo xmlns="http://schemas.microsoft.com/office/infopath/2007/PartnerControls">
          <TermName xmlns="http://schemas.microsoft.com/office/infopath/2007/PartnerControls">ET</TermName>
          <TermId xmlns="http://schemas.microsoft.com/office/infopath/2007/PartnerControls">ff6c3f4c-b02c-4c3c-ab07-2c37995a7a0a</TermId>
        </TermInfo>
        <TermInfo xmlns="http://schemas.microsoft.com/office/infopath/2007/PartnerControls">
          <TermName xmlns="http://schemas.microsoft.com/office/infopath/2007/PartnerControls">HU</TermName>
          <TermId xmlns="http://schemas.microsoft.com/office/infopath/2007/PartnerControls">6b229040-c589-4408-b4c1-4285663d20a8</TermId>
        </TermInfo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  <TermInfo xmlns="http://schemas.microsoft.com/office/infopath/2007/PartnerControls">
          <TermName xmlns="http://schemas.microsoft.com/office/infopath/2007/PartnerControls">ES</TermName>
          <TermId xmlns="http://schemas.microsoft.com/office/infopath/2007/PartnerControls">e7a6b05b-ae16-40c8-add9-68b64b03aeba</TermId>
        </TermInfo>
        <TermInfo xmlns="http://schemas.microsoft.com/office/infopath/2007/PartnerControls">
          <TermName xmlns="http://schemas.microsoft.com/office/infopath/2007/PartnerControls">FI</TermName>
          <TermId xmlns="http://schemas.microsoft.com/office/infopath/2007/PartnerControls">87606a43-d45f-42d6-b8c9-e1a3457db5b7</TermId>
        </TermInfo>
        <TermInfo xmlns="http://schemas.microsoft.com/office/infopath/2007/PartnerControls">
          <TermName xmlns="http://schemas.microsoft.com/office/infopath/2007/PartnerControls">PL</TermName>
          <TermId xmlns="http://schemas.microsoft.com/office/infopath/2007/PartnerControls">1e03da61-4678-4e07-b136-b5024ca9197b</TermId>
        </TermInfo>
        <TermInfo xmlns="http://schemas.microsoft.com/office/infopath/2007/PartnerControls">
          <TermName xmlns="http://schemas.microsoft.com/office/infopath/2007/PartnerControls">RO</TermName>
          <TermId xmlns="http://schemas.microsoft.com/office/infopath/2007/PartnerControls">feb747a2-64cd-4299-af12-4833ddc30497</TermId>
        </TermInfo>
        <TermInfo xmlns="http://schemas.microsoft.com/office/infopath/2007/PartnerControls">
          <TermName xmlns="http://schemas.microsoft.com/office/infopath/2007/PartnerControls">GA</TermName>
          <TermId xmlns="http://schemas.microsoft.com/office/infopath/2007/PartnerControls">762d2456-c427-4ecb-b312-af3dad8e258c</TermId>
        </TermInfo>
        <TermInfo xmlns="http://schemas.microsoft.com/office/infopath/2007/PartnerControls">
          <TermName xmlns="http://schemas.microsoft.com/office/infopath/2007/PartnerControls">SK</TermName>
          <TermId xmlns="http://schemas.microsoft.com/office/infopath/2007/PartnerControls">46d9fce0-ef79-4f71-b89b-cd6aa82426b8</TermId>
        </TermInfo>
        <TermInfo xmlns="http://schemas.microsoft.com/office/infopath/2007/PartnerControls">
          <TermName xmlns="http://schemas.microsoft.com/office/infopath/2007/PartnerControls">LV</TermName>
          <TermId xmlns="http://schemas.microsoft.com/office/infopath/2007/PartnerControls">46f7e311-5d9f-4663-b433-18aeccb7ace7</TermId>
        </TermInfo>
        <TermInfo xmlns="http://schemas.microsoft.com/office/infopath/2007/PartnerControls">
          <TermName xmlns="http://schemas.microsoft.com/office/infopath/2007/PartnerControls">HR</TermName>
          <TermId xmlns="http://schemas.microsoft.com/office/infopath/2007/PartnerControls">2f555653-ed1a-4fe6-8362-9082d95989e5</TermId>
        </TermInfo>
        <TermInfo xmlns="http://schemas.microsoft.com/office/infopath/2007/PartnerControls">
          <TermName xmlns="http://schemas.microsoft.com/office/infopath/2007/PartnerControls">MT</TermName>
          <TermId xmlns="http://schemas.microsoft.com/office/infopath/2007/PartnerControls">7df99101-6854-4a26-b53a-b88c0da02c26</TermId>
        </TermInfo>
        <TermInfo xmlns="http://schemas.microsoft.com/office/infopath/2007/PartnerControls">
          <TermName xmlns="http://schemas.microsoft.com/office/infopath/2007/PartnerControls">LT</TermName>
          <TermId xmlns="http://schemas.microsoft.com/office/infopath/2007/PartnerControls">a7ff5ce7-6123-4f68-865a-a57c31810414</TermId>
        </TermInfo>
        <TermInfo xmlns="http://schemas.microsoft.com/office/infopath/2007/PartnerControls">
          <TermName xmlns="http://schemas.microsoft.com/office/infopath/2007/PartnerControls">SV</TermName>
          <TermId xmlns="http://schemas.microsoft.com/office/infopath/2007/PartnerControls">c2ed69e7-a339-43d7-8f22-d93680a92aa0</TermId>
        </TermInfo>
        <TermInfo xmlns="http://schemas.microsoft.com/office/infopath/2007/PartnerControls">
          <TermName xmlns="http://schemas.microsoft.com/office/infopath/2007/PartnerControls">CS</TermName>
          <TermId xmlns="http://schemas.microsoft.com/office/infopath/2007/PartnerControls">72f9705b-0217-4fd3-bea2-cbc7ed80e26e</TermId>
        </TermInfo>
        <TermInfo xmlns="http://schemas.microsoft.com/office/infopath/2007/PartnerControls">
          <TermName xmlns="http://schemas.microsoft.com/office/infopath/2007/PartnerControls">DE</TermName>
          <TermId xmlns="http://schemas.microsoft.com/office/infopath/2007/PartnerControls">f6b31e5a-26fa-4935-b661-318e46daf27e</TermId>
        </TermInfo>
        <TermInfo xmlns="http://schemas.microsoft.com/office/infopath/2007/PartnerControls">
          <TermName xmlns="http://schemas.microsoft.com/office/infopath/2007/PartnerControls">PT</TermName>
          <TermId xmlns="http://schemas.microsoft.com/office/infopath/2007/PartnerControls">50ccc04a-eadd-42ae-a0cb-acaf45f812ba</TermId>
        </TermInfo>
        <TermInfo xmlns="http://schemas.microsoft.com/office/infopath/2007/PartnerControls">
          <TermName xmlns="http://schemas.microsoft.com/office/infopath/2007/PartnerControls">EL</TermName>
          <TermId xmlns="http://schemas.microsoft.com/office/infopath/2007/PartnerControls">6d4f4d51-af9b-4650-94b4-4276bee85c91</TermId>
        </TermInfo>
        <TermInfo xmlns="http://schemas.microsoft.com/office/infopath/2007/PartnerControls">
          <TermName xmlns="http://schemas.microsoft.com/office/infopath/2007/PartnerControls">FR</TermName>
          <TermId xmlns="http://schemas.microsoft.com/office/infopath/2007/PartnerControls">d2afafd3-4c81-4f60-8f52-ee33f2f54ff3</TermId>
        </TermInfo>
        <TermInfo xmlns="http://schemas.microsoft.com/office/infopath/2007/PartnerControls">
          <TermName xmlns="http://schemas.microsoft.com/office/infopath/2007/PartnerControls">IT</TermName>
          <TermId xmlns="http://schemas.microsoft.com/office/infopath/2007/PartnerControls">0774613c-01ed-4e5d-a25d-11d2388de825</TermId>
        </TermInfo>
        <TermInfo xmlns="http://schemas.microsoft.com/office/infopath/2007/PartnerControls">
          <TermName xmlns="http://schemas.microsoft.com/office/infopath/2007/PartnerControls">BG</TermName>
          <TermId xmlns="http://schemas.microsoft.com/office/infopath/2007/PartnerControls">1a1b3951-7821-4e6a-85f5-5673fc08bd2c</TermId>
        </TermInfo>
      </Terms>
    </AvailableTranslations_0>
    <Document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</TermName>
          <TermId xmlns="http://schemas.microsoft.com/office/infopath/2007/PartnerControls">150d2a88-1431-44e6-a8ca-0bb753ab8672</TermId>
        </TermInfo>
      </Terms>
    </DocumentStatus_0>
    <Original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</Terms>
    </OriginalLanguage_0>
    <MeetingNumber xmlns="be3ca9a7-9286-4008-99ec-aebc20da9dc2" xsi:nil="true"/>
    <DossierName_0 xmlns="http://schemas.microsoft.com/sharepoint/v3/fields">
      <Terms xmlns="http://schemas.microsoft.com/office/infopath/2007/PartnerControls"/>
    </DossierName_0>
    <DocumentVersion xmlns="1a33af13-4045-4f88-9d7b-618e30f79918">4</DocumentVersion>
  </documentManagement>
</p:properties>
</file>

<file path=customXml/itemProps1.xml><?xml version="1.0" encoding="utf-8"?>
<ds:datastoreItem xmlns:ds="http://schemas.openxmlformats.org/officeDocument/2006/customXml" ds:itemID="{5BB213E8-3885-4FCB-9125-64F9419E3F5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135D837-2201-456A-B999-EC0EB5B41A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3E750B-9810-4753-91C7-6B5BD7FEF4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33af13-4045-4f88-9d7b-618e30f79918"/>
    <ds:schemaRef ds:uri="http://schemas.microsoft.com/sharepoint/v3/fields"/>
    <ds:schemaRef ds:uri="be3ca9a7-9286-4008-99ec-aebc20da9d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A319CCD-C155-421F-9AE4-1C52F2E13363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be3ca9a7-9286-4008-99ec-aebc20da9dc2"/>
    <ds:schemaRef ds:uri="http://purl.org/dc/dcmitype/"/>
    <ds:schemaRef ds:uri="http://schemas.microsoft.com/sharepoint/v3/fields"/>
    <ds:schemaRef ds:uri="1a33af13-4045-4f88-9d7b-618e30f79918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01a4edc0-c130-4e09-bfd4-7b7de34700e6}" enabled="0" method="" siteId="{01a4edc0-c130-4e09-bfd4-7b7de34700e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2328</Words>
  <Application>Microsoft Macintosh PowerPoint</Application>
  <PresentationFormat>Grand écran</PresentationFormat>
  <Paragraphs>266</Paragraphs>
  <Slides>20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3" baseType="lpstr">
      <vt:lpstr>MS PGothic</vt:lpstr>
      <vt:lpstr>MS PGothic</vt:lpstr>
      <vt:lpstr>游ゴシック</vt:lpstr>
      <vt:lpstr>Arial</vt:lpstr>
      <vt:lpstr>Calibri</vt:lpstr>
      <vt:lpstr>Calibri (MS)</vt:lpstr>
      <vt:lpstr>Calibri (MS) Bold</vt:lpstr>
      <vt:lpstr>Calibri Light</vt:lpstr>
      <vt:lpstr>Courier New</vt:lpstr>
      <vt:lpstr>Open Sans Bold</vt:lpstr>
      <vt:lpstr>Times New Roman</vt:lpstr>
      <vt:lpstr>Wingdings</vt:lpstr>
      <vt:lpstr>Office Theme</vt:lpstr>
      <vt:lpstr>Présentation PowerPoint</vt:lpstr>
      <vt:lpstr>Europski gospodarski i socijalni odbor savjetodavno je tijelo koje predstavlja organizirano civilno društvo </vt:lpstr>
      <vt:lpstr>Présentation PowerPoint</vt:lpstr>
      <vt:lpstr>Présentation PowerPoint</vt:lpstr>
      <vt:lpstr>KOJA JE ULOGA EGSO-a?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EU MLADIMA OMOGUĆUJE...</vt:lpstr>
      <vt:lpstr>EGSO-ove INICIJATIVE ZA MLADE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prezentacija za posjetitelje - EGSO</dc:title>
  <dc:subject>Information document</dc:subject>
  <dc:creator>Andrejczuk Emilia</dc:creator>
  <cp:keywords>EESC-2025-00613-00-01-INFO-TRA-EN</cp:keywords>
  <dc:description>Rapporteur: -  Original language: - EN Date of document: - 03/03/2025 Date of meeting: -  External documents: -  Administrator responsible: -  ANDREJCZUK EMILIA</dc:description>
  <cp:lastModifiedBy>Utilisateur Microsoft Office</cp:lastModifiedBy>
  <cp:revision>293</cp:revision>
  <cp:lastPrinted>2025-10-21T13:38:22Z</cp:lastPrinted>
  <dcterms:created xsi:type="dcterms:W3CDTF">2024-07-17T07:57:29Z</dcterms:created>
  <dcterms:modified xsi:type="dcterms:W3CDTF">2025-12-02T09:54:45Z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0x010100EA97B91038054C99906057A708A1480A006BB3B767F3CF4149BF520211D4A86BC0</vt:lpwstr>
  </property>
  <property fmtid="{D5CDD505-2E9C-101B-9397-08002B2CF9AE}" pid="3" name="_dlc_DocIdItemGuid">
    <vt:lpwstr>3df4b8e3-1199-4002-a501-b0ebf20f1f54</vt:lpwstr>
  </property>
  <property fmtid="{D5CDD505-2E9C-101B-9397-08002B2CF9AE}" pid="4" name="AvailableTranslations">
    <vt:lpwstr>40;#DA|5d49c027-8956-412b-aa16-e85a0f96ad0e;#27;#NL|55c6556c-b4f4-441d-9acf-c498d4f838bd;#31;#SL|98a412ae-eb01-49e9-ae3d-585a81724cfc;#41;#ET|ff6c3f4c-b02c-4c3c-ab07-2c37995a7a0a;#37;#HU|6b229040-c589-4408-b4c1-4285663d20a8;#5;#EN|f2175f21-25d7-44a3-96da-</vt:lpwstr>
  </property>
  <property fmtid="{D5CDD505-2E9C-101B-9397-08002B2CF9AE}" pid="5" name="DocumentType_0">
    <vt:lpwstr>INFO|d9136e7c-93a9-4c42-9d28-92b61e85f80c</vt:lpwstr>
  </property>
  <property fmtid="{D5CDD505-2E9C-101B-9397-08002B2CF9AE}" pid="6" name="DossierName_0">
    <vt:lpwstr/>
  </property>
  <property fmtid="{D5CDD505-2E9C-101B-9397-08002B2CF9AE}" pid="7" name="DocumentSource_0">
    <vt:lpwstr>EESC|422833ec-8d7e-4e65-8e4e-8bed07ffb729</vt:lpwstr>
  </property>
  <property fmtid="{D5CDD505-2E9C-101B-9397-08002B2CF9AE}" pid="8" name="DocumentNumber">
    <vt:i4>613</vt:i4>
  </property>
  <property fmtid="{D5CDD505-2E9C-101B-9397-08002B2CF9AE}" pid="9" name="FicheYear">
    <vt:i4>2025</vt:i4>
  </property>
  <property fmtid="{D5CDD505-2E9C-101B-9397-08002B2CF9AE}" pid="10" name="DocumentVersion">
    <vt:i4>4</vt:i4>
  </property>
  <property fmtid="{D5CDD505-2E9C-101B-9397-08002B2CF9AE}" pid="11" name="DocumentStatus">
    <vt:lpwstr>13;#TRA|150d2a88-1431-44e6-a8ca-0bb753ab8672</vt:lpwstr>
  </property>
  <property fmtid="{D5CDD505-2E9C-101B-9397-08002B2CF9AE}" pid="12" name="DocumentPart">
    <vt:i4>0</vt:i4>
  </property>
  <property fmtid="{D5CDD505-2E9C-101B-9397-08002B2CF9AE}" pid="13" name="DossierName">
    <vt:lpwstr/>
  </property>
  <property fmtid="{D5CDD505-2E9C-101B-9397-08002B2CF9AE}" pid="14" name="DocumentSource">
    <vt:lpwstr>1;#EESC|422833ec-8d7e-4e65-8e4e-8bed07ffb729</vt:lpwstr>
  </property>
  <property fmtid="{D5CDD505-2E9C-101B-9397-08002B2CF9AE}" pid="15" name="DocumentType">
    <vt:lpwstr>9;#INFO|d9136e7c-93a9-4c42-9d28-92b61e85f80c</vt:lpwstr>
  </property>
  <property fmtid="{D5CDD505-2E9C-101B-9397-08002B2CF9AE}" pid="16" name="RequestingService">
    <vt:lpwstr>Visites / Publications</vt:lpwstr>
  </property>
  <property fmtid="{D5CDD505-2E9C-101B-9397-08002B2CF9AE}" pid="17" name="Confidentiality">
    <vt:lpwstr>6;#Internal|2451815e-8241-4bbf-a22e-1ab710712bf2</vt:lpwstr>
  </property>
  <property fmtid="{D5CDD505-2E9C-101B-9397-08002B2CF9AE}" pid="18" name="MeetingName_0">
    <vt:lpwstr/>
  </property>
  <property fmtid="{D5CDD505-2E9C-101B-9397-08002B2CF9AE}" pid="19" name="Confidentiality_0">
    <vt:lpwstr>Internal|2451815e-8241-4bbf-a22e-1ab710712bf2</vt:lpwstr>
  </property>
  <property fmtid="{D5CDD505-2E9C-101B-9397-08002B2CF9AE}" pid="20" name="OriginalLanguage">
    <vt:lpwstr>5;#EN|f2175f21-25d7-44a3-96da-d6a61b075e1b</vt:lpwstr>
  </property>
  <property fmtid="{D5CDD505-2E9C-101B-9397-08002B2CF9AE}" pid="21" name="MeetingName">
    <vt:lpwstr/>
  </property>
  <property fmtid="{D5CDD505-2E9C-101B-9397-08002B2CF9AE}" pid="22" name="AvailableTranslations_0">
    <vt:lpwstr>DA|5d49c027-8956-412b-aa16-e85a0f96ad0e;SL|98a412ae-eb01-49e9-ae3d-585a81724cfc;ET|ff6c3f4c-b02c-4c3c-ab07-2c37995a7a0a;HU|6b229040-c589-4408-b4c1-4285663d20a8;EN|f2175f21-25d7-44a3-96da-d6a61b075e1b;FI|87606a43-d45f-42d6-b8c9-e1a3457db5b7;PL|1e03da61-467</vt:lpwstr>
  </property>
  <property fmtid="{D5CDD505-2E9C-101B-9397-08002B2CF9AE}" pid="23" name="DocumentStatus_0">
    <vt:lpwstr>TRA|150d2a88-1431-44e6-a8ca-0bb753ab8672</vt:lpwstr>
  </property>
  <property fmtid="{D5CDD505-2E9C-101B-9397-08002B2CF9AE}" pid="24" name="OriginalLanguage_0">
    <vt:lpwstr>EN|f2175f21-25d7-44a3-96da-d6a61b075e1b</vt:lpwstr>
  </property>
  <property fmtid="{D5CDD505-2E9C-101B-9397-08002B2CF9AE}" pid="25" name="TaxCatchAll">
    <vt:lpwstr>47;#BG|1a1b3951-7821-4e6a-85f5-5673fc08bd2c;#46;#SK|46d9fce0-ef79-4f71-b89b-cd6aa82426b8;#43;#GA|762d2456-c427-4ecb-b312-af3dad8e258c;#42;#EL|6d4f4d51-af9b-4650-94b4-4276bee85c91;#41;#ET|ff6c3f4c-b02c-4c3c-ab07-2c37995a7a0a;#40;#DA|5d49c027-8956-412b-aa16</vt:lpwstr>
  </property>
  <property fmtid="{D5CDD505-2E9C-101B-9397-08002B2CF9AE}" pid="26" name="VersionStatus_0">
    <vt:lpwstr>Final|ea5e6674-7b27-4bac-b091-73adbb394efe</vt:lpwstr>
  </property>
  <property fmtid="{D5CDD505-2E9C-101B-9397-08002B2CF9AE}" pid="27" name="VersionStatus">
    <vt:lpwstr>8;#Final|ea5e6674-7b27-4bac-b091-73adbb394efe</vt:lpwstr>
  </property>
  <property fmtid="{D5CDD505-2E9C-101B-9397-08002B2CF9AE}" pid="28" name="DocumentYear">
    <vt:i4>2025</vt:i4>
  </property>
  <property fmtid="{D5CDD505-2E9C-101B-9397-08002B2CF9AE}" pid="29" name="FicheNumber">
    <vt:i4>296272</vt:i4>
  </property>
  <property fmtid="{D5CDD505-2E9C-101B-9397-08002B2CF9AE}" pid="30" name="DocumentLanguage">
    <vt:lpwstr>50;#HR|2f555653-ed1a-4fe6-8362-9082d95989e5</vt:lpwstr>
  </property>
  <property fmtid="{D5CDD505-2E9C-101B-9397-08002B2CF9AE}" pid="31" name="_docset_NoMedatataSyncRequired">
    <vt:lpwstr>False</vt:lpwstr>
  </property>
  <property fmtid="{D5CDD505-2E9C-101B-9397-08002B2CF9AE}" pid="32" name="DocumentLanguage_0">
    <vt:lpwstr>EN|f2175f21-25d7-44a3-96da-d6a61b075e1b</vt:lpwstr>
  </property>
</Properties>
</file>