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303" r:id="rId6"/>
    <p:sldId id="365" r:id="rId7"/>
    <p:sldId id="263" r:id="rId8"/>
    <p:sldId id="356" r:id="rId9"/>
    <p:sldId id="279" r:id="rId10"/>
    <p:sldId id="274" r:id="rId11"/>
    <p:sldId id="387" r:id="rId12"/>
    <p:sldId id="388" r:id="rId13"/>
    <p:sldId id="384" r:id="rId14"/>
    <p:sldId id="377" r:id="rId15"/>
    <p:sldId id="378" r:id="rId16"/>
    <p:sldId id="368" r:id="rId17"/>
    <p:sldId id="381" r:id="rId18"/>
    <p:sldId id="256" r:id="rId19"/>
    <p:sldId id="389" r:id="rId20"/>
    <p:sldId id="355" r:id="rId21"/>
    <p:sldId id="343" r:id="rId22"/>
    <p:sldId id="379" r:id="rId23"/>
    <p:sldId id="363" r:id="rId24"/>
    <p:sldId id="386" r:id="rId25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F832C1-3299-41B0-9386-CA92DFCADE95}">
          <p14:sldIdLst>
            <p14:sldId id="303"/>
            <p14:sldId id="365"/>
            <p14:sldId id="263"/>
            <p14:sldId id="356"/>
            <p14:sldId id="279"/>
            <p14:sldId id="274"/>
            <p14:sldId id="387"/>
            <p14:sldId id="388"/>
            <p14:sldId id="384"/>
            <p14:sldId id="377"/>
            <p14:sldId id="378"/>
            <p14:sldId id="368"/>
            <p14:sldId id="381"/>
            <p14:sldId id="256"/>
            <p14:sldId id="389"/>
            <p14:sldId id="355"/>
            <p14:sldId id="343"/>
            <p14:sldId id="379"/>
            <p14:sldId id="363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  <p:cmAuthor id="2" name="Kokkini Chrysanthi" initials="KC" lastIdx="51" clrIdx="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3" name="Andrejczuk Emilia" initials="AE" lastIdx="26" clrIdx="2">
    <p:extLst>
      <p:ext uri="{19B8F6BF-5375-455C-9EA6-DF929625EA0E}">
        <p15:presenceInfo xmlns:p15="http://schemas.microsoft.com/office/powerpoint/2012/main" userId="S::Emilia.Andrejczuk@eesc.europa.eu::737fdaaa-6a72-4ebd-94a8-b97b30311213" providerId="AD"/>
      </p:ext>
    </p:extLst>
  </p:cmAuthor>
  <p:cmAuthor id="4" name="Boukhenfouf Nadia" initials="BN" lastIdx="2" clrIdx="3">
    <p:extLst>
      <p:ext uri="{19B8F6BF-5375-455C-9EA6-DF929625EA0E}">
        <p15:presenceInfo xmlns:p15="http://schemas.microsoft.com/office/powerpoint/2012/main" userId="S::Nadia.Boukhenfouf@eesc.europa.eu::080b0764-1748-423f-8ab2-3f229873f2cd" providerId="AD"/>
      </p:ext>
    </p:extLst>
  </p:cmAuthor>
  <p:cmAuthor id="5" name="Williams Stephanie" initials="WS" lastIdx="5" clrIdx="4">
    <p:extLst>
      <p:ext uri="{19B8F6BF-5375-455C-9EA6-DF929625EA0E}">
        <p15:presenceInfo xmlns:p15="http://schemas.microsoft.com/office/powerpoint/2012/main" userId="S::stephanie.williams@eesc.europa.eu::ba695c79-144c-49de-ac92-966cddeb6e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FAD"/>
    <a:srgbClr val="174195"/>
    <a:srgbClr val="0060A0"/>
    <a:srgbClr val="4F9B2B"/>
    <a:srgbClr val="1F5FA0"/>
    <a:srgbClr val="07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6296"/>
  </p:normalViewPr>
  <p:slideViewPr>
    <p:cSldViewPr snapToGrid="0">
      <p:cViewPr varScale="1">
        <p:scale>
          <a:sx n="155" d="100"/>
          <a:sy n="155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&lt;cf&gt;♀&lt;/cf&gt;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EE</c:v>
                </c:pt>
                <c:pt idx="1">
                  <c:v>CZ</c:v>
                </c:pt>
                <c:pt idx="2">
                  <c:v>HR</c:v>
                </c:pt>
                <c:pt idx="3">
                  <c:v>HU</c:v>
                </c:pt>
                <c:pt idx="4">
                  <c:v>LV</c:v>
                </c:pt>
                <c:pt idx="5">
                  <c:v>LT</c:v>
                </c:pt>
                <c:pt idx="6">
                  <c:v>FR</c:v>
                </c:pt>
                <c:pt idx="7">
                  <c:v>SE</c:v>
                </c:pt>
                <c:pt idx="8">
                  <c:v>DK</c:v>
                </c:pt>
                <c:pt idx="9">
                  <c:v>FI</c:v>
                </c:pt>
                <c:pt idx="10">
                  <c:v>SI</c:v>
                </c:pt>
                <c:pt idx="11">
                  <c:v>NL</c:v>
                </c:pt>
                <c:pt idx="12">
                  <c:v>LU</c:v>
                </c:pt>
                <c:pt idx="13">
                  <c:v>DE</c:v>
                </c:pt>
                <c:pt idx="14">
                  <c:v>ES</c:v>
                </c:pt>
                <c:pt idx="15">
                  <c:v>AT</c:v>
                </c:pt>
                <c:pt idx="16">
                  <c:v>BG</c:v>
                </c:pt>
                <c:pt idx="17">
                  <c:v>IE</c:v>
                </c:pt>
                <c:pt idx="18">
                  <c:v>IT</c:v>
                </c:pt>
                <c:pt idx="19">
                  <c:v>MT</c:v>
                </c:pt>
                <c:pt idx="20">
                  <c:v>EL</c:v>
                </c:pt>
                <c:pt idx="21">
                  <c:v>PL</c:v>
                </c:pt>
                <c:pt idx="22">
                  <c:v>SK</c:v>
                </c:pt>
                <c:pt idx="23">
                  <c:v>BE</c:v>
                </c:pt>
                <c:pt idx="24">
                  <c:v>RO</c:v>
                </c:pt>
                <c:pt idx="25">
                  <c:v>PT</c:v>
                </c:pt>
                <c:pt idx="26">
                  <c:v>CY</c:v>
                </c:pt>
              </c:strCache>
            </c:strRef>
          </c:cat>
          <c:val>
            <c:numRef>
              <c:f>Sheet1!$F$5:$F$31</c:f>
              <c:numCache>
                <c:formatCode>0%</c:formatCode>
                <c:ptCount val="27"/>
                <c:pt idx="0">
                  <c:v>0.8571428571428571</c:v>
                </c:pt>
                <c:pt idx="1">
                  <c:v>0.58333333333333337</c:v>
                </c:pt>
                <c:pt idx="2">
                  <c:v>0.77777777777777779</c:v>
                </c:pt>
                <c:pt idx="3">
                  <c:v>0.41666666666666669</c:v>
                </c:pt>
                <c:pt idx="4">
                  <c:v>0.5714285714285714</c:v>
                </c:pt>
                <c:pt idx="5">
                  <c:v>0.55555555555555558</c:v>
                </c:pt>
                <c:pt idx="6">
                  <c:v>0.5</c:v>
                </c:pt>
                <c:pt idx="7">
                  <c:v>0.5</c:v>
                </c:pt>
                <c:pt idx="8">
                  <c:v>0.66666666666666663</c:v>
                </c:pt>
                <c:pt idx="9">
                  <c:v>0.44444444444444442</c:v>
                </c:pt>
                <c:pt idx="10">
                  <c:v>0.2857142857142857</c:v>
                </c:pt>
                <c:pt idx="11">
                  <c:v>0.5</c:v>
                </c:pt>
                <c:pt idx="12">
                  <c:v>0.5</c:v>
                </c:pt>
                <c:pt idx="13">
                  <c:v>0.58333333333333337</c:v>
                </c:pt>
                <c:pt idx="14">
                  <c:v>0.38095238095238093</c:v>
                </c:pt>
                <c:pt idx="15">
                  <c:v>0.25</c:v>
                </c:pt>
                <c:pt idx="16">
                  <c:v>0.5</c:v>
                </c:pt>
                <c:pt idx="17">
                  <c:v>0.1111111111111111</c:v>
                </c:pt>
                <c:pt idx="18">
                  <c:v>0.16666666666666666</c:v>
                </c:pt>
                <c:pt idx="19">
                  <c:v>0.4</c:v>
                </c:pt>
                <c:pt idx="20">
                  <c:v>0.16666666666666666</c:v>
                </c:pt>
                <c:pt idx="21">
                  <c:v>0.2857142857142857</c:v>
                </c:pt>
                <c:pt idx="22">
                  <c:v>0.22222222222222221</c:v>
                </c:pt>
                <c:pt idx="23">
                  <c:v>8.3333333333333329E-2</c:v>
                </c:pt>
                <c:pt idx="24">
                  <c:v>0.33333333333333331</c:v>
                </c:pt>
                <c:pt idx="25">
                  <c:v>8.3333333333333329E-2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C72-B9F9-050BF7B4874A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&lt;cf&gt;♂&lt;/cf&gt;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EE</c:v>
                </c:pt>
                <c:pt idx="1">
                  <c:v>CZ</c:v>
                </c:pt>
                <c:pt idx="2">
                  <c:v>HR</c:v>
                </c:pt>
                <c:pt idx="3">
                  <c:v>HU</c:v>
                </c:pt>
                <c:pt idx="4">
                  <c:v>LV</c:v>
                </c:pt>
                <c:pt idx="5">
                  <c:v>LT</c:v>
                </c:pt>
                <c:pt idx="6">
                  <c:v>FR</c:v>
                </c:pt>
                <c:pt idx="7">
                  <c:v>SE</c:v>
                </c:pt>
                <c:pt idx="8">
                  <c:v>DK</c:v>
                </c:pt>
                <c:pt idx="9">
                  <c:v>FI</c:v>
                </c:pt>
                <c:pt idx="10">
                  <c:v>SI</c:v>
                </c:pt>
                <c:pt idx="11">
                  <c:v>NL</c:v>
                </c:pt>
                <c:pt idx="12">
                  <c:v>LU</c:v>
                </c:pt>
                <c:pt idx="13">
                  <c:v>DE</c:v>
                </c:pt>
                <c:pt idx="14">
                  <c:v>ES</c:v>
                </c:pt>
                <c:pt idx="15">
                  <c:v>AT</c:v>
                </c:pt>
                <c:pt idx="16">
                  <c:v>BG</c:v>
                </c:pt>
                <c:pt idx="17">
                  <c:v>IE</c:v>
                </c:pt>
                <c:pt idx="18">
                  <c:v>IT</c:v>
                </c:pt>
                <c:pt idx="19">
                  <c:v>MT</c:v>
                </c:pt>
                <c:pt idx="20">
                  <c:v>EL</c:v>
                </c:pt>
                <c:pt idx="21">
                  <c:v>PL</c:v>
                </c:pt>
                <c:pt idx="22">
                  <c:v>SK</c:v>
                </c:pt>
                <c:pt idx="23">
                  <c:v>BE</c:v>
                </c:pt>
                <c:pt idx="24">
                  <c:v>RO</c:v>
                </c:pt>
                <c:pt idx="25">
                  <c:v>PT</c:v>
                </c:pt>
                <c:pt idx="26">
                  <c:v>CY</c:v>
                </c:pt>
              </c:strCache>
            </c:strRef>
          </c:cat>
          <c:val>
            <c:numRef>
              <c:f>Sheet1!$G$5:$G$31</c:f>
              <c:numCache>
                <c:formatCode>0%</c:formatCode>
                <c:ptCount val="27"/>
                <c:pt idx="0">
                  <c:v>0.14285714285714285</c:v>
                </c:pt>
                <c:pt idx="1">
                  <c:v>0.41666666666666669</c:v>
                </c:pt>
                <c:pt idx="2">
                  <c:v>0.22222222222222221</c:v>
                </c:pt>
                <c:pt idx="3">
                  <c:v>0.58333333333333337</c:v>
                </c:pt>
                <c:pt idx="4">
                  <c:v>0.42857142857142855</c:v>
                </c:pt>
                <c:pt idx="5">
                  <c:v>0.44444444444444442</c:v>
                </c:pt>
                <c:pt idx="6">
                  <c:v>0.5</c:v>
                </c:pt>
                <c:pt idx="7">
                  <c:v>0.5</c:v>
                </c:pt>
                <c:pt idx="8">
                  <c:v>0.33333333333333331</c:v>
                </c:pt>
                <c:pt idx="9">
                  <c:v>0.55555555555555558</c:v>
                </c:pt>
                <c:pt idx="10">
                  <c:v>0.7142857142857143</c:v>
                </c:pt>
                <c:pt idx="11">
                  <c:v>0.5</c:v>
                </c:pt>
                <c:pt idx="12">
                  <c:v>0.5</c:v>
                </c:pt>
                <c:pt idx="13">
                  <c:v>0.41666666666666669</c:v>
                </c:pt>
                <c:pt idx="14">
                  <c:v>0.61904761904761907</c:v>
                </c:pt>
                <c:pt idx="15">
                  <c:v>0.75</c:v>
                </c:pt>
                <c:pt idx="16">
                  <c:v>0.5</c:v>
                </c:pt>
                <c:pt idx="17">
                  <c:v>0.88888888888888884</c:v>
                </c:pt>
                <c:pt idx="18">
                  <c:v>0.83333333333333337</c:v>
                </c:pt>
                <c:pt idx="19">
                  <c:v>0.6</c:v>
                </c:pt>
                <c:pt idx="20">
                  <c:v>0.83333333333333337</c:v>
                </c:pt>
                <c:pt idx="21">
                  <c:v>0.7142857142857143</c:v>
                </c:pt>
                <c:pt idx="22">
                  <c:v>0.77777777777777779</c:v>
                </c:pt>
                <c:pt idx="23">
                  <c:v>0.91666666666666663</c:v>
                </c:pt>
                <c:pt idx="24">
                  <c:v>0.66666666666666663</c:v>
                </c:pt>
                <c:pt idx="25">
                  <c:v>0.91666666666666663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C72-B9F9-050BF7B48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350128"/>
        <c:axId val="1484351568"/>
      </c:barChart>
      <c:catAx>
        <c:axId val="14843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1568"/>
        <c:crosses val="autoZero"/>
        <c:auto val="1"/>
        <c:lblAlgn val="ctr"/>
        <c:lblOffset val="100"/>
        <c:noMultiLvlLbl val="0"/>
      </c:catAx>
      <c:valAx>
        <c:axId val="148435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F803BF0-E97C-469C-AF60-F17B5FF059B5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CACB815-C936-4E99-8363-076A4EF2A191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035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0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0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now, the EESC has been working on how to better integrate the voice of young Europeans in its work and in the EU decision-making process in a structured and meaningful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8BCB-1AA3-47DD-B0AF-D1BE2548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851D8-243B-4A0B-8E39-98F5968E5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29BE-A65B-48EA-8300-9735CC06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849F-5162-4368-9740-634FA7F5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7076-24AC-4AA4-9CF5-B5513FC0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1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A06C-040C-4402-9537-0B7B072B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D9FFC-57CA-4AD9-9DF0-AE3DE1E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F21E-F473-41F6-A590-BE48ECDC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03BA-DEF5-45CF-86FA-93D7EECB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BF19-61AE-43EB-8960-90478653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16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4914D-68CD-432E-A2B8-8A8079EAF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885EE-813E-44B5-9613-0163F4FC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BEE-BF15-4715-BC32-719A9C8F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9E59-D43E-41F4-AEAE-FC07DA1D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00E-F2BB-4D9A-915B-A2C04EBB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79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E2CB-3271-45A1-9EC5-90242F09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6207-EC44-4C3D-94FF-693E1766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66B3-0D3F-4438-A96D-83301C2A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C06E-535A-46C3-A3F3-24F27759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31B2-ECEC-499C-A336-D4F733E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05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90F-78FA-4AAE-9FB3-B9FFE716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06FF-9B57-4C18-8B91-5E6C65C9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82A-39FB-4EC0-A6AD-91F4BD78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1FF3-76A5-42EB-A32E-B4CF5CD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E69F-2385-4097-B656-95A26E76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33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12D6-F440-4124-9E9A-DB59061D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D97F-69C5-45C6-83F2-F7F04FEB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975D1-8BD1-49F2-95C3-7A12230A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DE11-4BDA-4175-B042-6B243D4B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4AE0-D5A1-4B77-8554-F3164B3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5477-AD78-4F97-9584-E21957B6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87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1013-E172-4291-99C6-2886E5AB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7858-620A-49AE-A6CF-FDEA41F2C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198F-87F3-4712-8BA2-A78EA40A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620C0-BDEA-4A00-B69D-1E9350A0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718F9-713D-4361-BE54-B0BA4CDAD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05A7E-026E-40B8-8063-F6E02864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2493D-0050-4A49-ADD5-173C02CC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37541-2C90-431B-A1BF-C6770B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94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325-D07A-4E81-A588-93D3F35C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7C8E9-875C-40B7-8897-5EA56BF4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C260E-325C-441A-A2B0-0775E18A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9B9B-43DE-45C7-839F-553A5B2B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53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A11C6-2785-4D57-B651-A7087E1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D4B91-D563-427D-9B42-583ED73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F2D0-5989-496C-828E-51D0CF9F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415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F027-8B70-4278-90EC-E0C382E4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FD22-648F-46D4-9DB5-0B07D43D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3A660-7AC0-407E-BC4B-12BC1252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883C-6A78-4623-8A67-C8C35224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5E2FF-9A4B-4B49-9BF6-DB4A614A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AFF41-67BA-49B7-AF66-C45284C8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75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77D4-06AC-4739-9108-2FFD6D6E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16E47-723C-495F-B9E1-B19D455E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A9B44-BFE9-4D11-8CEA-36B9D3A9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D65FD-C32B-40B7-B987-5323347F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783F4-5F11-436D-92FA-3C5F9EB3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D8AFE-C5EA-4BD3-9D9E-DF99E824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68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F36FF-66B9-4B49-AD27-F928854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F2DC-0EB2-4371-925B-2ACCADA4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89D4-5AD6-4115-9B19-72902174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C7755-FA5A-4F03-A13A-3C157AB7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746E-51BA-4A03-A63D-1520E27B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38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sites/default/files/2024-12/qe-01-24-018-en-n.pdf" TargetMode="External"/><Relationship Id="rId3" Type="http://schemas.openxmlformats.org/officeDocument/2006/relationships/hyperlink" Target="https://www.eesc.europa.eu/sites/default/files/2024-12/qe-01-24-023-en-n_0.pdf" TargetMode="External"/><Relationship Id="rId7" Type="http://schemas.openxmlformats.org/officeDocument/2006/relationships/hyperlink" Target="https://www.eesc.europa.eu/sites/default/files/2024-12/qe-01-24-017-en-n.pdf" TargetMode="External"/><Relationship Id="rId2" Type="http://schemas.openxmlformats.org/officeDocument/2006/relationships/hyperlink" Target="https://www.eesc.europa.eu/sites/default/files/2024-12/qe-01-24-021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yback.archive-it.org/12710/20241019021126/https:/belgian-presidency.consilium.europa.eu/en/news/liege-declaration-towards-affordable-decent-and-sustainable-housing-for-all/" TargetMode="External"/><Relationship Id="rId5" Type="http://schemas.openxmlformats.org/officeDocument/2006/relationships/hyperlink" Target="https://www.eesc.europa.eu/sites/default/files/2024-12/qe-01-24-016-en-n.pdf" TargetMode="External"/><Relationship Id="rId4" Type="http://schemas.openxmlformats.org/officeDocument/2006/relationships/hyperlink" Target="https://www.eesc.europa.eu/sites/default/files/2024-12/qe-01-24-020-en-n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fi/news-media/articles/integrating-young-voices-eu-decision-making" TargetMode="External"/><Relationship Id="rId3" Type="http://schemas.openxmlformats.org/officeDocument/2006/relationships/hyperlink" Target="https://www.eesc.europa.eu/fi/our-work/publications-other-work/publications/recent-eesc-achievements" TargetMode="External"/><Relationship Id="rId7" Type="http://schemas.openxmlformats.org/officeDocument/2006/relationships/hyperlink" Target="https://www.eesc.europa.eu/fi/news-media/articles/leading-way-just-transition" TargetMode="External"/><Relationship Id="rId2" Type="http://schemas.openxmlformats.org/officeDocument/2006/relationships/hyperlink" Target="https://www.eesc.europa.eu/sites/default/files/2024-12/qe-01-24-013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fccc.int/topics/just-transition/united-arab-emirates-just-transition-work-programme" TargetMode="External"/><Relationship Id="rId5" Type="http://schemas.openxmlformats.org/officeDocument/2006/relationships/hyperlink" Target="https://www.eesc.europa.eu/sites/default/files/2024-12/qe-01-24-019-en-n.pdf" TargetMode="External"/><Relationship Id="rId10" Type="http://schemas.openxmlformats.org/officeDocument/2006/relationships/hyperlink" Target="https://www.eesc.europa.eu/sites/default/files/2024-12/qe-01-24-022-en-n.pdf" TargetMode="External"/><Relationship Id="rId4" Type="http://schemas.openxmlformats.org/officeDocument/2006/relationships/hyperlink" Target="https://www.eesc.europa.eu/fi" TargetMode="External"/><Relationship Id="rId9" Type="http://schemas.openxmlformats.org/officeDocument/2006/relationships/hyperlink" Target="https://www.eesc.europa.eu/fi/our-work/opinions-information-reports/opinions/eu-youth-te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B9EFF.F664ECA0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www.instagram.com/eu_civilsociety/" TargetMode="External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hyperlink" Target="https://x.com/EU_EESC" TargetMode="External"/><Relationship Id="rId7" Type="http://schemas.openxmlformats.org/officeDocument/2006/relationships/image" Target="../media/image22.png"/><Relationship Id="rId12" Type="http://schemas.openxmlformats.org/officeDocument/2006/relationships/image" Target="cid:image005.png@01DB9EFF.F664ECA0" TargetMode="External"/><Relationship Id="rId17" Type="http://schemas.openxmlformats.org/officeDocument/2006/relationships/hyperlink" Target="https://www.linkedin.com/company/european-economic-social-committee/posts/?feedView=all" TargetMode="External"/><Relationship Id="rId25" Type="http://schemas.openxmlformats.org/officeDocument/2006/relationships/image" Target="../media/image29.jpeg"/><Relationship Id="rId2" Type="http://schemas.openxmlformats.org/officeDocument/2006/relationships/hyperlink" Target="mailto:visitEESC@eesc.europa.eu" TargetMode="External"/><Relationship Id="rId16" Type="http://schemas.openxmlformats.org/officeDocument/2006/relationships/image" Target="cid:image007.png@01DB9EFF.F664ECA0" TargetMode="External"/><Relationship Id="rId20" Type="http://schemas.openxmlformats.org/officeDocument/2006/relationships/hyperlink" Target="https://www.facebook.com/EuropeanEconomicAndSocialCommitt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B9EFF.F664ECA0" TargetMode="External"/><Relationship Id="rId11" Type="http://schemas.openxmlformats.org/officeDocument/2006/relationships/image" Target="../media/image24.png"/><Relationship Id="rId24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26.gif"/><Relationship Id="rId23" Type="http://schemas.openxmlformats.org/officeDocument/2006/relationships/image" Target="../media/image27.jpeg"/><Relationship Id="rId10" Type="http://schemas.openxmlformats.org/officeDocument/2006/relationships/image" Target="cid:image004.png@01DB9EFF.F664ECA0" TargetMode="External"/><Relationship Id="rId19" Type="http://schemas.openxmlformats.org/officeDocument/2006/relationships/hyperlink" Target="https://bsky.app/profile/eesc.bsky.social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3.png"/><Relationship Id="rId14" Type="http://schemas.openxmlformats.org/officeDocument/2006/relationships/image" Target="cid:image006.png@01DB9EFF.F664ECA0" TargetMode="External"/><Relationship Id="rId22" Type="http://schemas.openxmlformats.org/officeDocument/2006/relationships/hyperlink" Target="https://www.youtube.com/EurEcoSocCommitte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fi/work-with-us/traineeships" TargetMode="External"/><Relationship Id="rId3" Type="http://schemas.openxmlformats.org/officeDocument/2006/relationships/hyperlink" Target="https://www.eesc.europa.eu/fi/our-work/opinions-information-reports/follow-opinions" TargetMode="External"/><Relationship Id="rId7" Type="http://schemas.openxmlformats.org/officeDocument/2006/relationships/hyperlink" Target="https://www.eesc.europa.eu/en/news-media/videos/lifecycle-opinion" TargetMode="External"/><Relationship Id="rId2" Type="http://schemas.openxmlformats.org/officeDocument/2006/relationships/hyperlink" Target="https://memberspage.eesc.europa.eu/memb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esc.europa.eu/ceslink/en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www.eesc.europa.eu/fi/our-work/opinions-information-reports/in-the-spotlight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hat-europe-does-for-me.europarl.europa.eu/" TargetMode="External"/><Relationship Id="rId9" Type="http://schemas.openxmlformats.org/officeDocument/2006/relationships/hyperlink" Target="https://www.eesc.europa.eu/fi/agenda/plenary-sess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eesc.europa.eu/fi/sections-other-bodies/other/eesc-youth-group" TargetMode="External"/><Relationship Id="rId7" Type="http://schemas.openxmlformats.org/officeDocument/2006/relationships/hyperlink" Target="https://www.eesc.europa.eu/fi/initiatives/eesc-youth-delegate" TargetMode="Externa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fi/initiatives/ilmastoa-ja-kestavaa-kehitysta-kasittelevat-nuorten-pyorean-poydan-keskustelut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eesc.europa.eu/fi/our-work/opinions-information-reports/opinions/eu-youth-test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eesc.europa.eu/fi/initiatives/your-europe-your-say" TargetMode="Externa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fi/members-groups/groups/employers-gro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sc.europa.eu/fi/members-groups/groups/moninainen-eurooppa-ryhma" TargetMode="External"/><Relationship Id="rId4" Type="http://schemas.openxmlformats.org/officeDocument/2006/relationships/hyperlink" Target="https://www.eesc.europa.eu/fi/members-groups/groups/workers-gro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eesc.europa.eu/fi/sections-other-bodies/sections-commission/external-relations-section-re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eesc.europa.eu/fi/sections-other-bodies/sections-commission/transport-energy-infrastructure-and-information-society-ten" TargetMode="External"/><Relationship Id="rId4" Type="http://schemas.openxmlformats.org/officeDocument/2006/relationships/hyperlink" Target="https://www.eesc.europa.eu/fi/sections-other-bodies/sections-commission/agriculture-rural-development-and-environment-na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s://www.eesc.europa.eu/fi/sections-other-bodies/sections-commission/consultative-commission-industrial-change-ccmi" TargetMode="External"/><Relationship Id="rId7" Type="http://schemas.openxmlformats.org/officeDocument/2006/relationships/hyperlink" Target="https://www.eesc.europa.eu/fi/initiatives/eu-blue-dea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fi/sections-other-bodies/sections-commission/single-market-production-and-consumption-int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eesc.europa.eu/fi/sections-other-bodies/sections-commission/employment-social-affairs-and-citizenship-soc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eesc.europa.eu/fi/sections-other-bodies/sections-commission/economic-and-monetary-union-and-economic-and-social-cohesion-eco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fi/sections-other-bodies/observatories/labour-market-observatory" TargetMode="External"/><Relationship Id="rId3" Type="http://schemas.openxmlformats.org/officeDocument/2006/relationships/slide" Target="slide20.xml"/><Relationship Id="rId7" Type="http://schemas.openxmlformats.org/officeDocument/2006/relationships/hyperlink" Target="https://www.eesc.europa.eu/fi/sections-other-bodies/observatories/observatory-digital-transition-and-single-mark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fi/sections-other-bodies/observatories/sustainable-development-observatory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eesc.europa.eu/fi/sections-other-bodies/other/ad-hoc-group-equality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eesc.europa.eu/fi/sections-other-bodies/other/eesc-youth-group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1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50BBB-6078-460B-B9E5-B88E7EB45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0576" y="-2298452"/>
            <a:ext cx="13729447" cy="9156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0219" y="165311"/>
            <a:ext cx="1061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6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TERVETULOA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2">
            <a:extLst>
              <a:ext uri="{FF2B5EF4-FFF2-40B4-BE49-F238E27FC236}">
                <a16:creationId xmlns:a16="http://schemas.microsoft.com/office/drawing/2014/main" id="{ADDC99CD-DA21-6490-AE64-12838C690144}"/>
              </a:ext>
            </a:extLst>
          </p:cNvPr>
          <p:cNvGrpSpPr/>
          <p:nvPr/>
        </p:nvGrpSpPr>
        <p:grpSpPr>
          <a:xfrm>
            <a:off x="8299394" y="4320000"/>
            <a:ext cx="3780000" cy="1800000"/>
            <a:chOff x="0" y="0"/>
            <a:chExt cx="1592202" cy="1135747"/>
          </a:xfrm>
          <a:noFill/>
        </p:grpSpPr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A3C51FC8-FD68-311F-06AB-8E22B0E3D2AD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9CEF58B-5C8A-DFA7-FB76-0AD2DFC9AA72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001FE9B-1937-8217-BFEC-60C354B71C4E}"/>
              </a:ext>
            </a:extLst>
          </p:cNvPr>
          <p:cNvGrpSpPr/>
          <p:nvPr/>
        </p:nvGrpSpPr>
        <p:grpSpPr>
          <a:xfrm>
            <a:off x="169709" y="2088000"/>
            <a:ext cx="3780000" cy="1800000"/>
            <a:chOff x="0" y="0"/>
            <a:chExt cx="1592202" cy="1135747"/>
          </a:xfrm>
          <a:noFill/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E31C329-DA8C-4270-57D1-6058BCF56598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7F1613FA-0CDF-DF4F-FD1C-5BC724B95039}"/>
              </a:ext>
            </a:extLst>
          </p:cNvPr>
          <p:cNvGrpSpPr/>
          <p:nvPr/>
        </p:nvGrpSpPr>
        <p:grpSpPr>
          <a:xfrm>
            <a:off x="8305069" y="2088000"/>
            <a:ext cx="3779999" cy="1800000"/>
            <a:chOff x="0" y="0"/>
            <a:chExt cx="2156708" cy="992181"/>
          </a:xfrm>
          <a:noFill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28A9A11-0154-A5A8-766B-BB50F8E075FF}"/>
                </a:ext>
              </a:extLst>
            </p:cNvPr>
            <p:cNvSpPr/>
            <p:nvPr/>
          </p:nvSpPr>
          <p:spPr>
            <a:xfrm>
              <a:off x="0" y="0"/>
              <a:ext cx="2156708" cy="992181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F4E166ED-8B9F-D225-01E8-5F1577E9C37F}"/>
              </a:ext>
            </a:extLst>
          </p:cNvPr>
          <p:cNvGrpSpPr/>
          <p:nvPr/>
        </p:nvGrpSpPr>
        <p:grpSpPr>
          <a:xfrm>
            <a:off x="8542368" y="4399410"/>
            <a:ext cx="3375970" cy="1668702"/>
            <a:chOff x="0" y="0"/>
            <a:chExt cx="1592202" cy="1135747"/>
          </a:xfrm>
          <a:noFill/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4623C86-4C1A-1C76-31D7-8CD644A74040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CDDD465E-4DA3-B6EE-CAF5-88AC0094F9B3}"/>
              </a:ext>
            </a:extLst>
          </p:cNvPr>
          <p:cNvGrpSpPr/>
          <p:nvPr/>
        </p:nvGrpSpPr>
        <p:grpSpPr>
          <a:xfrm>
            <a:off x="8246932" y="4823737"/>
            <a:ext cx="2461561" cy="1755640"/>
            <a:chOff x="0" y="0"/>
            <a:chExt cx="1404462" cy="1001694"/>
          </a:xfrm>
          <a:noFill/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572B1CD-05A7-D222-6DA2-49F6C22A0BB4}"/>
                </a:ext>
              </a:extLst>
            </p:cNvPr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3580B6EA-AE95-DC30-53DF-0CF01CF67DBD}"/>
              </a:ext>
            </a:extLst>
          </p:cNvPr>
          <p:cNvGrpSpPr/>
          <p:nvPr/>
        </p:nvGrpSpPr>
        <p:grpSpPr>
          <a:xfrm>
            <a:off x="169200" y="4320000"/>
            <a:ext cx="3779999" cy="1800000"/>
            <a:chOff x="0" y="0"/>
            <a:chExt cx="1902819" cy="905691"/>
          </a:xfrm>
          <a:noFill/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83368BD-4E20-CF26-9FDA-9874B2327515}"/>
                </a:ext>
              </a:extLst>
            </p:cNvPr>
            <p:cNvSpPr/>
            <p:nvPr/>
          </p:nvSpPr>
          <p:spPr>
            <a:xfrm>
              <a:off x="0" y="0"/>
              <a:ext cx="1902819" cy="905691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2CE23239-3AB5-49C7-88DD-4840039C9524}"/>
              </a:ext>
            </a:extLst>
          </p:cNvPr>
          <p:cNvSpPr txBox="1"/>
          <p:nvPr/>
        </p:nvSpPr>
        <p:spPr>
          <a:xfrm>
            <a:off x="402249" y="4458348"/>
            <a:ext cx="3314920" cy="55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fi-FI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2" tooltip="https://www.eesc.europa.eu/sites/default/files/2024-12/qe-01-24-021-en-n.pdf"/>
              </a:rPr>
              <a:t>Kaikille oikeus kohtuuhintaiseen energiaan</a:t>
            </a: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238F9ECA-9DC3-7734-A468-BCA6DDE639D3}"/>
              </a:ext>
            </a:extLst>
          </p:cNvPr>
          <p:cNvGrpSpPr/>
          <p:nvPr/>
        </p:nvGrpSpPr>
        <p:grpSpPr>
          <a:xfrm>
            <a:off x="4259395" y="2018529"/>
            <a:ext cx="2790606" cy="2056161"/>
            <a:chOff x="0" y="0"/>
            <a:chExt cx="1592202" cy="1135747"/>
          </a:xfrm>
          <a:noFill/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3E62A8F-558A-3180-3723-7144F479F47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ABFCB4E6-FF31-C8BF-71DF-1F98D93B0794}"/>
              </a:ext>
            </a:extLst>
          </p:cNvPr>
          <p:cNvGrpSpPr/>
          <p:nvPr/>
        </p:nvGrpSpPr>
        <p:grpSpPr>
          <a:xfrm>
            <a:off x="8089787" y="2142000"/>
            <a:ext cx="3544170" cy="977861"/>
            <a:chOff x="0" y="-374723"/>
            <a:chExt cx="7088341" cy="1955721"/>
          </a:xfrm>
        </p:grpSpPr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F2A9B6F1-703E-54DB-4A69-B7759CDA6F19}"/>
                </a:ext>
              </a:extLst>
            </p:cNvPr>
            <p:cNvSpPr txBox="1"/>
            <p:nvPr/>
          </p:nvSpPr>
          <p:spPr>
            <a:xfrm>
              <a:off x="1365682" y="-374723"/>
              <a:ext cx="5722659" cy="1057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fi-FI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sites/default/files/2024-12/qe-01-24-023-en-n_0.pdf"/>
                </a:rPr>
                <a:t>Koko yhteiskunnan kannalta hyödylliset kauppasopimukset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44754F6E-191F-B8E2-0435-B31FE5931CB4}"/>
                </a:ext>
              </a:extLst>
            </p:cNvPr>
            <p:cNvSpPr txBox="1"/>
            <p:nvPr/>
          </p:nvSpPr>
          <p:spPr>
            <a:xfrm>
              <a:off x="0" y="1211154"/>
              <a:ext cx="5481579" cy="36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F1813BD5-87AD-7724-3BF4-1EEEB1C2D948}"/>
              </a:ext>
            </a:extLst>
          </p:cNvPr>
          <p:cNvGrpSpPr/>
          <p:nvPr/>
        </p:nvGrpSpPr>
        <p:grpSpPr>
          <a:xfrm>
            <a:off x="7612592" y="4460400"/>
            <a:ext cx="4498604" cy="547842"/>
            <a:chOff x="0" y="-738349"/>
            <a:chExt cx="6479565" cy="3407268"/>
          </a:xfrm>
        </p:grpSpPr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DB59B2C4-7545-7473-08BC-3CDE1E6791A8}"/>
                </a:ext>
              </a:extLst>
            </p:cNvPr>
            <p:cNvSpPr txBox="1"/>
            <p:nvPr/>
          </p:nvSpPr>
          <p:spPr>
            <a:xfrm>
              <a:off x="0" y="1258569"/>
              <a:ext cx="5303512" cy="115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BC90BE21-1179-1B5A-4917-08FD3E5A7076}"/>
                </a:ext>
              </a:extLst>
            </p:cNvPr>
            <p:cNvSpPr txBox="1"/>
            <p:nvPr/>
          </p:nvSpPr>
          <p:spPr>
            <a:xfrm>
              <a:off x="983464" y="-738349"/>
              <a:ext cx="5496101" cy="3407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Harvinaisia sairauksia koskeva</a:t>
              </a:r>
            </a:p>
            <a:p>
              <a:pPr algn="ctr">
                <a:lnSpc>
                  <a:spcPts val="2239"/>
                </a:lnSpc>
              </a:pPr>
              <a:r>
                <a:rPr lang="fi-FI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EU:n toimintasuunnitelma</a:t>
              </a:r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A4247363-A503-C95D-77A5-E3D0A082FD0F}"/>
              </a:ext>
            </a:extLst>
          </p:cNvPr>
          <p:cNvGrpSpPr/>
          <p:nvPr/>
        </p:nvGrpSpPr>
        <p:grpSpPr>
          <a:xfrm>
            <a:off x="4365660" y="2212084"/>
            <a:ext cx="3515474" cy="552202"/>
            <a:chOff x="-317932" y="-212527"/>
            <a:chExt cx="7030947" cy="2211782"/>
          </a:xfrm>
        </p:grpSpPr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41DB221D-9AA7-C57D-DDF0-F7C5A9D7AEC4}"/>
                </a:ext>
              </a:extLst>
            </p:cNvPr>
            <p:cNvSpPr txBox="1"/>
            <p:nvPr/>
          </p:nvSpPr>
          <p:spPr>
            <a:xfrm>
              <a:off x="-317932" y="-212527"/>
              <a:ext cx="7030947" cy="1064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6-en-n.pdf"/>
                </a:rPr>
                <a:t>Edelläkävijänä ajamassa EU:n vesistrategian laatimista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A914F9A9-7DC4-853A-EB64-1F307D7EC146}"/>
                </a:ext>
              </a:extLst>
            </p:cNvPr>
            <p:cNvSpPr txBox="1"/>
            <p:nvPr/>
          </p:nvSpPr>
          <p:spPr>
            <a:xfrm>
              <a:off x="2" y="1258571"/>
              <a:ext cx="5197743" cy="740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sp>
        <p:nvSpPr>
          <p:cNvPr id="45" name="TextBox 54">
            <a:extLst>
              <a:ext uri="{FF2B5EF4-FFF2-40B4-BE49-F238E27FC236}">
                <a16:creationId xmlns:a16="http://schemas.microsoft.com/office/drawing/2014/main" id="{F4686873-2794-D33C-9102-D52280CA528C}"/>
              </a:ext>
            </a:extLst>
          </p:cNvPr>
          <p:cNvSpPr txBox="1"/>
          <p:nvPr/>
        </p:nvSpPr>
        <p:spPr>
          <a:xfrm>
            <a:off x="1025948" y="6054536"/>
            <a:ext cx="2464446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fi-FI" sz="1066">
                <a:solidFill>
                  <a:srgbClr val="545454"/>
                </a:solidFill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8943E300-3DA3-38C9-BFF6-70548B0F8443}"/>
              </a:ext>
            </a:extLst>
          </p:cNvPr>
          <p:cNvSpPr txBox="1"/>
          <p:nvPr/>
        </p:nvSpPr>
        <p:spPr>
          <a:xfrm>
            <a:off x="221449" y="5134875"/>
            <a:ext cx="3696161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fi-FI" sz="1400" dirty="0" err="1">
                <a:ea typeface="Calibri (MS)"/>
                <a:cs typeface="Calibri (MS)"/>
                <a:sym typeface="Calibri (MS)"/>
              </a:rPr>
              <a:t>ETSK:n</a:t>
            </a:r>
            <a:r>
              <a:rPr lang="fi-FI" sz="1400" dirty="0">
                <a:ea typeface="Calibri (MS)"/>
                <a:cs typeface="Calibri (MS)"/>
                <a:sym typeface="Calibri (MS)"/>
              </a:rPr>
              <a:t> suositus köyhyyden EU-seurantakeskuksen perustamisesta sai Euroopan komission perustamaan energiaköyhyyden neuvontakeskuksen (EPAH). </a:t>
            </a:r>
          </a:p>
        </p:txBody>
      </p:sp>
      <p:sp>
        <p:nvSpPr>
          <p:cNvPr id="47" name="TextBox 56">
            <a:extLst>
              <a:ext uri="{FF2B5EF4-FFF2-40B4-BE49-F238E27FC236}">
                <a16:creationId xmlns:a16="http://schemas.microsoft.com/office/drawing/2014/main" id="{78B07D24-BE58-8FDF-DB67-624443542F1B}"/>
              </a:ext>
            </a:extLst>
          </p:cNvPr>
          <p:cNvSpPr txBox="1"/>
          <p:nvPr/>
        </p:nvSpPr>
        <p:spPr>
          <a:xfrm>
            <a:off x="-1" y="468000"/>
            <a:ext cx="12191999" cy="466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fi-FI" sz="4000" b="1">
                <a:solidFill>
                  <a:schemeClr val="bg1"/>
                </a:solidFill>
                <a:ea typeface="Calibri (MS) Bold"/>
                <a:cs typeface="Calibri (MS) Bold"/>
                <a:sym typeface="Calibri (MS) Bold"/>
              </a:rPr>
              <a:t>VIIMEAIKAISIA SAAVUTUKSIA</a:t>
            </a:r>
          </a:p>
        </p:txBody>
      </p:sp>
      <p:sp>
        <p:nvSpPr>
          <p:cNvPr id="48" name="TextBox 57">
            <a:extLst>
              <a:ext uri="{FF2B5EF4-FFF2-40B4-BE49-F238E27FC236}">
                <a16:creationId xmlns:a16="http://schemas.microsoft.com/office/drawing/2014/main" id="{E37A11B2-94A2-5EAA-30A2-1FA7EF5C71A0}"/>
              </a:ext>
            </a:extLst>
          </p:cNvPr>
          <p:cNvSpPr txBox="1"/>
          <p:nvPr/>
        </p:nvSpPr>
        <p:spPr>
          <a:xfrm>
            <a:off x="4277168" y="5092734"/>
            <a:ext cx="370854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3"/>
              </a:lnSpc>
              <a:spcBef>
                <a:spcPct val="0"/>
              </a:spcBef>
            </a:pPr>
            <a:r>
              <a:rPr lang="fi-FI" sz="1400" dirty="0">
                <a:ea typeface="Calibri (MS)"/>
                <a:cs typeface="Calibri (MS)"/>
                <a:sym typeface="Calibri (MS)"/>
              </a:rPr>
              <a:t>Komissio esitti vuonna 2023 uuteen kuluttaja-asioiden toimintaohjelmaan liittyvän säädösehdotuksen korjauttamisoikeudesta. Sillä puretaan esteitä, jotka tekevät tuotteiden korjauttamisesta kuluttajille hankalaa. </a:t>
            </a: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4E858E3F-C117-307B-056B-F2A8573C1AD4}"/>
              </a:ext>
            </a:extLst>
          </p:cNvPr>
          <p:cNvSpPr txBox="1"/>
          <p:nvPr/>
        </p:nvSpPr>
        <p:spPr>
          <a:xfrm>
            <a:off x="249838" y="2939112"/>
            <a:ext cx="360218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fi-FI" sz="1400" dirty="0" err="1">
                <a:ea typeface="Calibri (MS)"/>
                <a:cs typeface="Calibri (MS)"/>
                <a:sym typeface="Calibri (MS)"/>
              </a:rPr>
              <a:t>ETSK:n</a:t>
            </a:r>
            <a:r>
              <a:rPr lang="fi-FI" sz="1400" dirty="0">
                <a:ea typeface="Calibri (MS)"/>
                <a:cs typeface="Calibri (MS)"/>
                <a:sym typeface="Calibri (MS)"/>
              </a:rPr>
              <a:t> esittämiä vaatimuksia huomioitiin EU:n asuntoministerien </a:t>
            </a:r>
            <a:r>
              <a:rPr lang="fi-FI" sz="1400" u="sng" dirty="0" err="1">
                <a:ea typeface="Calibri (MS)"/>
                <a:cs typeface="Calibri (MS)"/>
                <a:sym typeface="Calibri (MS)"/>
                <a:hlinkClick r:id="rId6" tooltip="https://wayback.archive-it.org/12710/20241019021126/https:/belgian-presidency.consilium.europa.eu/en/news/liege-declaration-towards-affordable-decent-and-sustainable-housing-for-all/"/>
              </a:rPr>
              <a:t>Liègen</a:t>
            </a:r>
            <a:r>
              <a:rPr lang="fi-FI" sz="1400" u="sng" dirty="0">
                <a:ea typeface="Calibri (MS)"/>
                <a:cs typeface="Calibri (MS)"/>
                <a:sym typeface="Calibri (MS)"/>
                <a:hlinkClick r:id="rId6" tooltip="https://wayback.archive-it.org/12710/20241019021126/https:/belgian-presidency.consilium.europa.eu/en/news/liege-declaration-towards-affordable-decent-and-sustainable-housing-for-all/"/>
              </a:rPr>
              <a:t> julistuksessa</a:t>
            </a:r>
            <a:r>
              <a:rPr lang="fi-FI" sz="1400" dirty="0">
                <a:ea typeface="Calibri (MS)"/>
                <a:cs typeface="Calibri (MS)"/>
                <a:sym typeface="Calibri (MS)"/>
              </a:rPr>
              <a:t>, joka annettiin maaliskuussa 2024 Belgian puheenjohtajakaudella.</a:t>
            </a:r>
          </a:p>
        </p:txBody>
      </p:sp>
      <p:sp>
        <p:nvSpPr>
          <p:cNvPr id="50" name="TextBox 59">
            <a:extLst>
              <a:ext uri="{FF2B5EF4-FFF2-40B4-BE49-F238E27FC236}">
                <a16:creationId xmlns:a16="http://schemas.microsoft.com/office/drawing/2014/main" id="{A7D6516B-89A6-830A-3C93-8257DDE9889E}"/>
              </a:ext>
            </a:extLst>
          </p:cNvPr>
          <p:cNvSpPr txBox="1"/>
          <p:nvPr/>
        </p:nvSpPr>
        <p:spPr>
          <a:xfrm>
            <a:off x="8368104" y="2802729"/>
            <a:ext cx="3670380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fi-FI" sz="1400">
                <a:ea typeface="Calibri (MS)"/>
                <a:cs typeface="Calibri (MS)"/>
                <a:sym typeface="Calibri (MS)"/>
              </a:rPr>
              <a:t>ETSK toimii Euroopan komission valtuutuksella kaikkien EU:n sisäisten neuvoa-antavien ryhmien sihteeristönä ETSK:n jäsenen, pääkoordinaattori Tanja Buzekin johdolla. 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580341AE-6B8D-5757-020E-BA96A63C9169}"/>
              </a:ext>
            </a:extLst>
          </p:cNvPr>
          <p:cNvSpPr txBox="1"/>
          <p:nvPr/>
        </p:nvSpPr>
        <p:spPr>
          <a:xfrm>
            <a:off x="4296635" y="2792776"/>
            <a:ext cx="366960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86"/>
              </a:lnSpc>
              <a:spcBef>
                <a:spcPct val="0"/>
              </a:spcBef>
            </a:pPr>
            <a:r>
              <a:rPr lang="fi-FI" sz="1400">
                <a:ea typeface="Calibri (MS)"/>
                <a:cs typeface="Calibri (MS)"/>
                <a:sym typeface="Calibri (MS)"/>
              </a:rPr>
              <a:t>ETSK aloitti vuonna 2023 EU:n sinisen kehityksen ohjelmaan liittyvän työn ja vaati ensimmäisenä EU:lle yhteistä vesipolitiikkaa. Aloitteessa eriteltiin Euroopan vesiongelmia ja esitettiin selkeä ja konkreettinen suunnitelma niiden ratkaisemiseksi. </a:t>
            </a:r>
          </a:p>
        </p:txBody>
      </p:sp>
      <p:sp>
        <p:nvSpPr>
          <p:cNvPr id="52" name="TextBox 61">
            <a:extLst>
              <a:ext uri="{FF2B5EF4-FFF2-40B4-BE49-F238E27FC236}">
                <a16:creationId xmlns:a16="http://schemas.microsoft.com/office/drawing/2014/main" id="{7CFE9865-C951-DCC9-6C12-0A9763949C40}"/>
              </a:ext>
            </a:extLst>
          </p:cNvPr>
          <p:cNvSpPr txBox="1"/>
          <p:nvPr/>
        </p:nvSpPr>
        <p:spPr>
          <a:xfrm>
            <a:off x="8362578" y="5070716"/>
            <a:ext cx="3681431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fi-FI" sz="1400">
                <a:ea typeface="Calibri (MS)"/>
                <a:cs typeface="Calibri (MS)"/>
                <a:sym typeface="Calibri (MS)"/>
              </a:rPr>
              <a:t>ETSK edisti useiden suositusten ja konferenssien avulla harvinaisia sairauksia koskevan EU:n toimintasuunnitelman sisällyttämistä komission seuraavaan työohjelmaan. </a:t>
            </a:r>
          </a:p>
        </p:txBody>
      </p:sp>
      <p:sp>
        <p:nvSpPr>
          <p:cNvPr id="53" name="TextBox 62">
            <a:extLst>
              <a:ext uri="{FF2B5EF4-FFF2-40B4-BE49-F238E27FC236}">
                <a16:creationId xmlns:a16="http://schemas.microsoft.com/office/drawing/2014/main" id="{382D50AD-0DCC-097D-3C03-6C5A85784EF9}"/>
              </a:ext>
            </a:extLst>
          </p:cNvPr>
          <p:cNvSpPr txBox="1"/>
          <p:nvPr/>
        </p:nvSpPr>
        <p:spPr>
          <a:xfrm>
            <a:off x="4225053" y="4402350"/>
            <a:ext cx="3741191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fi-FI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7"/>
              </a:rPr>
              <a:t>Korjauttamisoikeus </a:t>
            </a:r>
            <a:br>
              <a:rPr lang="fi-FI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7"/>
              </a:rPr>
            </a:br>
            <a:r>
              <a:rPr lang="fi-FI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7"/>
              </a:rPr>
              <a:t>EU:n kuluttajansuojapolitiikan ytimeen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29A9B8C-B0EE-0A45-C711-133F2C9ADBE2}"/>
              </a:ext>
            </a:extLst>
          </p:cNvPr>
          <p:cNvSpPr/>
          <p:nvPr/>
        </p:nvSpPr>
        <p:spPr>
          <a:xfrm>
            <a:off x="11166051" y="6488483"/>
            <a:ext cx="886164" cy="2284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50E07AF2-8E11-7391-87CB-0FA28FD2EDAE}"/>
              </a:ext>
            </a:extLst>
          </p:cNvPr>
          <p:cNvSpPr txBox="1"/>
          <p:nvPr/>
        </p:nvSpPr>
        <p:spPr>
          <a:xfrm>
            <a:off x="221450" y="2127533"/>
            <a:ext cx="3693099" cy="55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fi-FI" sz="1600" b="1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8"/>
              </a:rPr>
              <a:t>Sosiaalisen asuntotarjonnan ja kohtuuhintaisen asunnon turvaaminen kaikille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5887-BC2E-4CDE-AECD-FBD7CCDBAC68}"/>
              </a:ext>
            </a:extLst>
          </p:cNvPr>
          <p:cNvSpPr txBox="1"/>
          <p:nvPr/>
        </p:nvSpPr>
        <p:spPr>
          <a:xfrm>
            <a:off x="609600" y="1228436"/>
            <a:ext cx="1144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174195"/>
                </a:solidFill>
              </a:rPr>
              <a:t>Esimerkkejä ETSK:n vaikutuksesta EU:n lainsäädäntöön, keskeisten kansalaisyhteiskuntaan liittyvien kysymysten tuomisesta EU-tasolle ja komiteasta avaintoimijana</a:t>
            </a:r>
          </a:p>
        </p:txBody>
      </p:sp>
      <p:grpSp>
        <p:nvGrpSpPr>
          <p:cNvPr id="65" name="Group 2">
            <a:extLst>
              <a:ext uri="{FF2B5EF4-FFF2-40B4-BE49-F238E27FC236}">
                <a16:creationId xmlns:a16="http://schemas.microsoft.com/office/drawing/2014/main" id="{A7EE0B47-9393-4F4D-8F3A-332D0D1F17E9}"/>
              </a:ext>
            </a:extLst>
          </p:cNvPr>
          <p:cNvGrpSpPr/>
          <p:nvPr/>
        </p:nvGrpSpPr>
        <p:grpSpPr>
          <a:xfrm>
            <a:off x="4204800" y="2088000"/>
            <a:ext cx="3780000" cy="1800000"/>
            <a:chOff x="0" y="0"/>
            <a:chExt cx="2157177" cy="991422"/>
          </a:xfrm>
          <a:noFill/>
        </p:grpSpPr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152821CC-B790-441D-B8E6-CC1251E6DAF5}"/>
                </a:ext>
              </a:extLst>
            </p:cNvPr>
            <p:cNvSpPr/>
            <p:nvPr/>
          </p:nvSpPr>
          <p:spPr>
            <a:xfrm>
              <a:off x="0" y="0"/>
              <a:ext cx="2157177" cy="991422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8" name="Group 42">
            <a:extLst>
              <a:ext uri="{FF2B5EF4-FFF2-40B4-BE49-F238E27FC236}">
                <a16:creationId xmlns:a16="http://schemas.microsoft.com/office/drawing/2014/main" id="{F6918B68-2298-46FC-A530-911A2884632E}"/>
              </a:ext>
            </a:extLst>
          </p:cNvPr>
          <p:cNvGrpSpPr/>
          <p:nvPr/>
        </p:nvGrpSpPr>
        <p:grpSpPr>
          <a:xfrm>
            <a:off x="4205649" y="4320000"/>
            <a:ext cx="3780000" cy="1800000"/>
            <a:chOff x="0" y="0"/>
            <a:chExt cx="1592202" cy="1135747"/>
          </a:xfrm>
          <a:noFill/>
        </p:grpSpPr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308D879B-FCCA-434D-89F6-A4D0E3C65DC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23DDE5C-767E-601B-C833-2E05EA404C38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2F6ECA0-A0F2-3E25-DBAE-2697660A8000}"/>
              </a:ext>
            </a:extLst>
          </p:cNvPr>
          <p:cNvGrpSpPr/>
          <p:nvPr/>
        </p:nvGrpSpPr>
        <p:grpSpPr>
          <a:xfrm rot="-7974226">
            <a:off x="6329367" y="1427194"/>
            <a:ext cx="777756" cy="1227855"/>
            <a:chOff x="0" y="0"/>
            <a:chExt cx="298953" cy="47196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7E26BE-4C5A-55AF-EBA2-FF13332DEBAC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9BB1E94-3F28-210C-0654-700FF1EEFD7A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F82C9A27-F203-ACB4-CFAF-A60F73A8B88B}"/>
              </a:ext>
            </a:extLst>
          </p:cNvPr>
          <p:cNvGrpSpPr/>
          <p:nvPr/>
        </p:nvGrpSpPr>
        <p:grpSpPr>
          <a:xfrm rot="-10216402">
            <a:off x="5905186" y="1288099"/>
            <a:ext cx="777756" cy="1227855"/>
            <a:chOff x="0" y="0"/>
            <a:chExt cx="298953" cy="471961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A83653-2ADC-A124-B7F2-59A2EB312FAE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91294AB-E868-442F-DACE-A0A886B1E58B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42B167F-E121-C49F-DAA0-DDB41E123507}"/>
              </a:ext>
            </a:extLst>
          </p:cNvPr>
          <p:cNvGrpSpPr/>
          <p:nvPr/>
        </p:nvGrpSpPr>
        <p:grpSpPr>
          <a:xfrm rot="10468371">
            <a:off x="5252509" y="1228879"/>
            <a:ext cx="777756" cy="1227855"/>
            <a:chOff x="0" y="0"/>
            <a:chExt cx="298953" cy="471961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B612942-0A84-EEC6-8C2C-C655C13C59D6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A4C2185-D7AA-4E64-2BE3-7F33148607B5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A1B774D-76E8-2FB1-12AB-34911EE3C4E6}"/>
              </a:ext>
            </a:extLst>
          </p:cNvPr>
          <p:cNvGrpSpPr/>
          <p:nvPr/>
        </p:nvGrpSpPr>
        <p:grpSpPr>
          <a:xfrm>
            <a:off x="292018" y="4147827"/>
            <a:ext cx="3780000" cy="1860129"/>
            <a:chOff x="-4427" y="-140187"/>
            <a:chExt cx="6942027" cy="3440131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98863719-0978-5D1D-85F3-6D3C4685FBA7}"/>
                </a:ext>
              </a:extLst>
            </p:cNvPr>
            <p:cNvGrpSpPr/>
            <p:nvPr/>
          </p:nvGrpSpPr>
          <p:grpSpPr>
            <a:xfrm>
              <a:off x="89746" y="41618"/>
              <a:ext cx="6517092" cy="3258326"/>
              <a:chOff x="-3436" y="11873"/>
              <a:chExt cx="1859189" cy="929531"/>
            </a:xfrm>
          </p:grpSpPr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9B1B890F-3BB8-4772-F044-D75C0BEE0BD4}"/>
                  </a:ext>
                </a:extLst>
              </p:cNvPr>
              <p:cNvSpPr/>
              <p:nvPr/>
            </p:nvSpPr>
            <p:spPr>
              <a:xfrm>
                <a:off x="-3436" y="11873"/>
                <a:ext cx="1859189" cy="929531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7EFC7E-89F1-1D93-1EE6-3F0BCD9B6AED}"/>
                </a:ext>
              </a:extLst>
            </p:cNvPr>
            <p:cNvSpPr txBox="1"/>
            <p:nvPr/>
          </p:nvSpPr>
          <p:spPr>
            <a:xfrm>
              <a:off x="-4427" y="-140187"/>
              <a:ext cx="6942027" cy="15349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2" tooltip="https://www.eesc.europa.eu/sites/default/files/2024-12/qe-01-24-013-en-n.pdf"/>
                </a:rPr>
                <a:t>Työtä tulevan kestävän kehityksen puolesta Euroopan kiertotalouden sidosryhmäfoorumissa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00D836-69DC-AF5E-20F4-A533D516D84C}"/>
                </a:ext>
              </a:extLst>
            </p:cNvPr>
            <p:cNvSpPr txBox="1"/>
            <p:nvPr/>
          </p:nvSpPr>
          <p:spPr>
            <a:xfrm>
              <a:off x="21806" y="1534084"/>
              <a:ext cx="6758285" cy="11289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fi-FI" sz="1400">
                  <a:ea typeface="Calibri (MS)"/>
                  <a:cs typeface="Calibri (MS)"/>
                  <a:sym typeface="Calibri (MS)"/>
                </a:rPr>
                <a:t>ETSK perusti vuonna 2017 yhteistyössä Euroopan komission kanssa Euroopan kiertotalouden sidosryhmäfoorumin. 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BF63E51D-57EF-CAB7-837C-95AC847150BB}"/>
              </a:ext>
            </a:extLst>
          </p:cNvPr>
          <p:cNvGrpSpPr/>
          <p:nvPr/>
        </p:nvGrpSpPr>
        <p:grpSpPr>
          <a:xfrm>
            <a:off x="8334146" y="4039437"/>
            <a:ext cx="3780000" cy="1799999"/>
            <a:chOff x="-4" y="-4"/>
            <a:chExt cx="7560000" cy="3600000"/>
          </a:xfrm>
        </p:grpSpPr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793D78AE-0ED1-7221-A624-4256CAF947C5}"/>
                </a:ext>
              </a:extLst>
            </p:cNvPr>
            <p:cNvGrpSpPr/>
            <p:nvPr/>
          </p:nvGrpSpPr>
          <p:grpSpPr>
            <a:xfrm>
              <a:off x="-4" y="-4"/>
              <a:ext cx="7560000" cy="3600000"/>
              <a:chOff x="-1" y="-1"/>
              <a:chExt cx="2156708" cy="1027003"/>
            </a:xfrm>
          </p:grpSpPr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7B27AF3-910E-81A6-F9E3-8D201D0D17B0}"/>
                  </a:ext>
                </a:extLst>
              </p:cNvPr>
              <p:cNvSpPr/>
              <p:nvPr/>
            </p:nvSpPr>
            <p:spPr>
              <a:xfrm>
                <a:off x="-1" y="-1"/>
                <a:ext cx="2156708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48315">
                    <a:moveTo>
                      <a:pt x="1676651" y="948314"/>
                    </a:moveTo>
                    <a:lnTo>
                      <a:pt x="124460" y="948314"/>
                    </a:lnTo>
                    <a:cubicBezTo>
                      <a:pt x="55880" y="948314"/>
                      <a:pt x="0" y="892434"/>
                      <a:pt x="0" y="8238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823855"/>
                    </a:lnTo>
                    <a:cubicBezTo>
                      <a:pt x="1801111" y="892434"/>
                      <a:pt x="1745231" y="948315"/>
                      <a:pt x="1676651" y="948315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E454B-67BD-BF06-3CE1-A139341400A0}"/>
                </a:ext>
              </a:extLst>
            </p:cNvPr>
            <p:cNvSpPr txBox="1"/>
            <p:nvPr/>
          </p:nvSpPr>
          <p:spPr>
            <a:xfrm>
              <a:off x="1731284" y="255906"/>
              <a:ext cx="4187072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fi/our-work/publications-other-work/publications/recent-eesc-achievements"/>
                </a:rPr>
                <a:t>... ja paljon muuta!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DC9EBA-0D52-DCDE-0253-ED98E649660E}"/>
                </a:ext>
              </a:extLst>
            </p:cNvPr>
            <p:cNvSpPr txBox="1"/>
            <p:nvPr/>
          </p:nvSpPr>
          <p:spPr>
            <a:xfrm>
              <a:off x="1341276" y="1615609"/>
              <a:ext cx="4877440" cy="853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fi-FI" sz="1400">
                  <a:ea typeface="Calibri (MS)"/>
                  <a:cs typeface="Calibri (MS)"/>
                  <a:sym typeface="Calibri (MS)"/>
                </a:rPr>
                <a:t>Tutustu viimeaikaisiin saavutuksiin osoitteessa </a:t>
              </a:r>
              <a:r>
                <a:rPr lang="fi-FI" sz="1400" u="sng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4" tooltip="https://www.eesc.europa.eu/fi"/>
                </a:rPr>
                <a:t>eesc.europa.eu</a:t>
              </a:r>
            </a:p>
          </p:txBody>
        </p:sp>
      </p:grpSp>
      <p:sp>
        <p:nvSpPr>
          <p:cNvPr id="35" name="TextBox 33">
            <a:extLst>
              <a:ext uri="{FF2B5EF4-FFF2-40B4-BE49-F238E27FC236}">
                <a16:creationId xmlns:a16="http://schemas.microsoft.com/office/drawing/2014/main" id="{3576F82C-0DE9-41C7-C9EB-FCCEEFDD6965}"/>
              </a:ext>
            </a:extLst>
          </p:cNvPr>
          <p:cNvSpPr txBox="1"/>
          <p:nvPr/>
        </p:nvSpPr>
        <p:spPr>
          <a:xfrm>
            <a:off x="2579163" y="371638"/>
            <a:ext cx="6840000" cy="452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fi-FI" sz="4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VIIMEAIKAISIA SAAVUTUKSIA</a:t>
            </a:r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17545F31-9F8A-3236-6B01-8EA15E7B5AE2}"/>
              </a:ext>
            </a:extLst>
          </p:cNvPr>
          <p:cNvGrpSpPr/>
          <p:nvPr/>
        </p:nvGrpSpPr>
        <p:grpSpPr>
          <a:xfrm>
            <a:off x="4322390" y="1641945"/>
            <a:ext cx="3794763" cy="1800000"/>
            <a:chOff x="85838" y="0"/>
            <a:chExt cx="7589526" cy="3096500"/>
          </a:xfrm>
        </p:grpSpPr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id="{1FAA3B16-C985-E6B9-4309-72787002DAEB}"/>
                </a:ext>
              </a:extLst>
            </p:cNvPr>
            <p:cNvGrpSpPr/>
            <p:nvPr/>
          </p:nvGrpSpPr>
          <p:grpSpPr>
            <a:xfrm>
              <a:off x="85838" y="0"/>
              <a:ext cx="7560000" cy="3096500"/>
              <a:chOff x="-1" y="0"/>
              <a:chExt cx="2156707" cy="883365"/>
            </a:xfrm>
          </p:grpSpPr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891F94C-4DCF-F201-1EB7-7F3D7A6E4140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883365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2E26E6-4E9A-BD6D-DD16-5F4E592941ED}"/>
                </a:ext>
              </a:extLst>
            </p:cNvPr>
            <p:cNvSpPr txBox="1"/>
            <p:nvPr/>
          </p:nvSpPr>
          <p:spPr>
            <a:xfrm>
              <a:off x="364086" y="100499"/>
              <a:ext cx="7311278" cy="13671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fi-FI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9-en-n.pdf"/>
                </a:rPr>
                <a:t>Kansalaisyhteiskuntaa kuultava tarvittavista talousuudistuksista</a:t>
              </a:r>
            </a:p>
            <a:p>
              <a:pPr algn="ctr">
                <a:lnSpc>
                  <a:spcPts val="2147"/>
                </a:lnSpc>
              </a:pPr>
              <a:endParaRPr lang="en-US" sz="1600" b="1" u="sng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5" tooltip="https://www.eesc.europa.eu/sites/default/files/2024-12/qe-01-24-019-en-n.pdf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50D15-5BC0-F0D6-E3DD-79A2AB5198E7}"/>
                </a:ext>
              </a:extLst>
            </p:cNvPr>
            <p:cNvSpPr txBox="1"/>
            <p:nvPr/>
          </p:nvSpPr>
          <p:spPr>
            <a:xfrm>
              <a:off x="210198" y="1158943"/>
              <a:ext cx="7311278" cy="1857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  <a:spcBef>
                  <a:spcPct val="0"/>
                </a:spcBef>
              </a:pPr>
              <a:r>
                <a:rPr lang="fi-FI" sz="1400" dirty="0">
                  <a:ea typeface="Calibri (MS)"/>
                  <a:cs typeface="Calibri (MS)"/>
                  <a:sym typeface="Calibri (MS)"/>
                </a:rPr>
                <a:t>Euroopan komissio esitti vuonna 2023 ehdotuksen EU:n talouden ohjausjärjestelmän uudistamisesta, jotta sen avulla voidaan vastata talouden nykyhaasteisiin. ETSK vaikutti keskeisillä suosituksillaan merkittävästi lopulliseen lainsäädäntöpakettiin.</a:t>
              </a: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26FC770D-82CF-77B1-5035-B659D5B36A14}"/>
              </a:ext>
            </a:extLst>
          </p:cNvPr>
          <p:cNvGrpSpPr/>
          <p:nvPr/>
        </p:nvGrpSpPr>
        <p:grpSpPr>
          <a:xfrm>
            <a:off x="4237302" y="4054759"/>
            <a:ext cx="3780000" cy="1953197"/>
            <a:chOff x="557502" y="0"/>
            <a:chExt cx="7898417" cy="3504187"/>
          </a:xfrm>
        </p:grpSpPr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246A19B-65B5-7324-E2C7-6C9AFE3A618F}"/>
                </a:ext>
              </a:extLst>
            </p:cNvPr>
            <p:cNvGrpSpPr/>
            <p:nvPr/>
          </p:nvGrpSpPr>
          <p:grpSpPr>
            <a:xfrm>
              <a:off x="557502" y="0"/>
              <a:ext cx="7898417" cy="3229340"/>
              <a:chOff x="-9" y="0"/>
              <a:chExt cx="2253251" cy="921262"/>
            </a:xfrm>
          </p:grpSpPr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53A9270D-AC83-BDA2-CEE6-F393C97AAEBA}"/>
                  </a:ext>
                </a:extLst>
              </p:cNvPr>
              <p:cNvSpPr/>
              <p:nvPr/>
            </p:nvSpPr>
            <p:spPr>
              <a:xfrm>
                <a:off x="-9" y="0"/>
                <a:ext cx="2253251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4B72D-E809-C33E-B314-4A03E24A1255}"/>
                </a:ext>
              </a:extLst>
            </p:cNvPr>
            <p:cNvSpPr txBox="1"/>
            <p:nvPr/>
          </p:nvSpPr>
          <p:spPr>
            <a:xfrm>
              <a:off x="874191" y="1266820"/>
              <a:ext cx="7338545" cy="2237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fi-FI" sz="1400" dirty="0">
                  <a:ea typeface="Calibri (MS)"/>
                  <a:cs typeface="Calibri (MS)"/>
                  <a:sym typeface="Calibri (MS)"/>
                </a:rPr>
                <a:t>YK:n ilmastosopimusta (UNFCCC) käsittelevä </a:t>
              </a:r>
              <a:r>
                <a:rPr lang="fi-FI" sz="1400" dirty="0" err="1">
                  <a:ea typeface="Calibri (MS)"/>
                  <a:cs typeface="Calibri (MS)"/>
                  <a:sym typeface="Calibri (MS)"/>
                </a:rPr>
                <a:t>ETSK:n</a:t>
              </a:r>
              <a:r>
                <a:rPr lang="fi-FI" sz="1400" dirty="0">
                  <a:ea typeface="Calibri (MS)"/>
                  <a:cs typeface="Calibri (MS)"/>
                  <a:sym typeface="Calibri (MS)"/>
                </a:rPr>
                <a:t> väliaikainen ryhmä osallistui vuonna 2023 </a:t>
              </a:r>
              <a:r>
                <a:rPr lang="fi-FI" sz="1400" u="sng" dirty="0">
                  <a:ea typeface="Calibri (MS)"/>
                  <a:cs typeface="Calibri (MS)"/>
                  <a:sym typeface="Calibri (MS)"/>
                  <a:hlinkClick r:id="rId6" tooltip="https://unfccc.int/topics/just-transition/united-arab-emirates-just-transition-work-programme"/>
                </a:rPr>
                <a:t>oikeudenmukaisen siirtymän työohjelman</a:t>
              </a:r>
              <a:r>
                <a:rPr lang="fi-FI" sz="1400" dirty="0">
                  <a:ea typeface="Calibri (MS)"/>
                  <a:cs typeface="Calibri (MS)"/>
                  <a:sym typeface="Calibri (MS)"/>
                </a:rPr>
                <a:t> muotoiluun vaikuttamalla suoraan EU:n jäsenvaltioiden ja komission kantoihin.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0A4B9F-F0E4-3E00-3846-1D3645EFDF55}"/>
                </a:ext>
              </a:extLst>
            </p:cNvPr>
            <p:cNvSpPr txBox="1"/>
            <p:nvPr/>
          </p:nvSpPr>
          <p:spPr>
            <a:xfrm>
              <a:off x="770289" y="127046"/>
              <a:ext cx="7284064" cy="476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 dirty="0">
                  <a:solidFill>
                    <a:srgbClr val="3C4C59"/>
                  </a:solidFill>
                  <a:ea typeface="Calibri (MS)"/>
                  <a:cs typeface="Calibri (MS)"/>
                  <a:sym typeface="Calibri (MS)"/>
                </a:rPr>
                <a:t> </a:t>
              </a:r>
              <a:r>
                <a:rPr lang="fi-FI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7" tooltip="https://www.eesc.europa.eu/fi/news-media/articles/leading-way-just-transition"/>
                </a:rPr>
                <a:t>Oikeudenmukaisen siirtymän edelläkävijä</a:t>
              </a: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id="{0E25C975-7987-4332-BA94-CD77A51A6F01}"/>
              </a:ext>
            </a:extLst>
          </p:cNvPr>
          <p:cNvGrpSpPr/>
          <p:nvPr/>
        </p:nvGrpSpPr>
        <p:grpSpPr>
          <a:xfrm>
            <a:off x="208822" y="1641944"/>
            <a:ext cx="3780000" cy="1800000"/>
            <a:chOff x="-36647" y="23223"/>
            <a:chExt cx="7074988" cy="3229340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E4B38566-C606-EBCD-49AB-DE9FD2546F2B}"/>
                </a:ext>
              </a:extLst>
            </p:cNvPr>
            <p:cNvGrpSpPr/>
            <p:nvPr/>
          </p:nvGrpSpPr>
          <p:grpSpPr>
            <a:xfrm>
              <a:off x="-36647" y="23223"/>
              <a:ext cx="7074988" cy="3229340"/>
              <a:chOff x="-71804" y="6625"/>
              <a:chExt cx="2018344" cy="921262"/>
            </a:xfrm>
          </p:grpSpPr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5DFC718E-A7FD-7007-1881-2606D3192786}"/>
                  </a:ext>
                </a:extLst>
              </p:cNvPr>
              <p:cNvSpPr/>
              <p:nvPr/>
            </p:nvSpPr>
            <p:spPr>
              <a:xfrm>
                <a:off x="-71804" y="6625"/>
                <a:ext cx="2018344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9D2163-5701-0C90-66B8-FA464E928351}"/>
                </a:ext>
              </a:extLst>
            </p:cNvPr>
            <p:cNvSpPr txBox="1"/>
            <p:nvPr/>
          </p:nvSpPr>
          <p:spPr>
            <a:xfrm>
              <a:off x="41135" y="122864"/>
              <a:ext cx="6815824" cy="982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Nuorten ottaminen mukaan </a:t>
              </a:r>
            </a:p>
            <a:p>
              <a:pPr algn="ctr">
                <a:lnSpc>
                  <a:spcPts val="2239"/>
                </a:lnSpc>
              </a:pPr>
              <a:r>
                <a:rPr lang="fi-FI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EU:n päätöksentekoon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288387-1E9D-562B-18E7-3247F86689DA}"/>
                </a:ext>
              </a:extLst>
            </p:cNvPr>
            <p:cNvSpPr txBox="1"/>
            <p:nvPr/>
          </p:nvSpPr>
          <p:spPr>
            <a:xfrm>
              <a:off x="305825" y="1231886"/>
              <a:ext cx="6621880" cy="1461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fi-FI" sz="1400" dirty="0" err="1">
                  <a:ea typeface="Calibri (MS)"/>
                  <a:cs typeface="Calibri (MS)"/>
                  <a:sym typeface="Calibri (MS)"/>
                </a:rPr>
                <a:t>ETSK:sta</a:t>
              </a:r>
              <a:r>
                <a:rPr lang="fi-FI" sz="1400" dirty="0">
                  <a:ea typeface="Calibri (MS)"/>
                  <a:cs typeface="Calibri (MS)"/>
                  <a:sym typeface="Calibri (MS)"/>
                </a:rPr>
                <a:t> tuli vuonna 2022 ensimmäinen EU-instituutio, joka sitoutui soveltamaan </a:t>
              </a:r>
              <a:r>
                <a:rPr lang="fi-FI" sz="1400" u="sng" dirty="0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9" tooltip="https://www.eesc.europa.eu/fi/our-work/opinions-information-reports/opinions/eu-youth-test"/>
                </a:rPr>
                <a:t>EU:n nuorisotestiä</a:t>
              </a:r>
              <a:r>
                <a:rPr lang="fi-FI" sz="1400" dirty="0">
                  <a:ea typeface="Calibri (MS)"/>
                  <a:cs typeface="Calibri (MS)"/>
                  <a:sym typeface="Calibri (MS)"/>
                </a:rPr>
                <a:t>. Se on uraauurtava väline nuorten osallistamiseksi kattavasti päätöksentekoon. </a:t>
              </a: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1A4D3F95-10F4-1142-2155-08E8F162C8D6}"/>
              </a:ext>
            </a:extLst>
          </p:cNvPr>
          <p:cNvGrpSpPr/>
          <p:nvPr/>
        </p:nvGrpSpPr>
        <p:grpSpPr>
          <a:xfrm>
            <a:off x="8356558" y="1661763"/>
            <a:ext cx="3780000" cy="1800000"/>
            <a:chOff x="568919" y="0"/>
            <a:chExt cx="7560000" cy="3600000"/>
          </a:xfrm>
        </p:grpSpPr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5EB9092F-AC25-93A9-DB81-0FD543ABB9C7}"/>
                </a:ext>
              </a:extLst>
            </p:cNvPr>
            <p:cNvGrpSpPr/>
            <p:nvPr/>
          </p:nvGrpSpPr>
          <p:grpSpPr>
            <a:xfrm>
              <a:off x="568919" y="0"/>
              <a:ext cx="7560000" cy="3600000"/>
              <a:chOff x="-1" y="0"/>
              <a:chExt cx="2156707" cy="1027003"/>
            </a:xfrm>
          </p:grpSpPr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E42ECDFA-2E83-07C1-18CE-143474C3DCB5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EE8766-432E-CB66-AB0C-29714EDF048B}"/>
                </a:ext>
              </a:extLst>
            </p:cNvPr>
            <p:cNvSpPr txBox="1"/>
            <p:nvPr/>
          </p:nvSpPr>
          <p:spPr>
            <a:xfrm>
              <a:off x="598443" y="181080"/>
              <a:ext cx="7223714" cy="531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fi-FI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10" tooltip="https://www.eesc.europa.eu/sites/default/files/2024-12/qe-01-24-022-en-n.pdf"/>
                </a:rPr>
                <a:t>Ruokapolitiikka EU:n agendalle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7D6752-9DD2-D3A2-DFCC-2DD26140A479}"/>
                </a:ext>
              </a:extLst>
            </p:cNvPr>
            <p:cNvSpPr txBox="1"/>
            <p:nvPr/>
          </p:nvSpPr>
          <p:spPr>
            <a:xfrm>
              <a:off x="782349" y="1119640"/>
              <a:ext cx="7133138" cy="2051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fi-FI" sz="1400" dirty="0">
                  <a:ea typeface="Calibri (MS)"/>
                  <a:cs typeface="Calibri (MS)"/>
                  <a:sym typeface="Calibri (MS)"/>
                </a:rPr>
                <a:t>ETSK esitti vuonna 2024 suosituksia vuoden 2027 jälkeisestä yhteisestä maatalouspolitiikasta ja kehotti tuomaan EU:n kuluttajien saataville elintarvikevaihtoehtoja, jotka ovat kestävämpiä mutta myös kohtuuhintaisia yhteiskunnan vähäosaisille.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E66D71-54AA-4CC1-86A7-511A3B6276DF}"/>
              </a:ext>
            </a:extLst>
          </p:cNvPr>
          <p:cNvSpPr/>
          <p:nvPr/>
        </p:nvSpPr>
        <p:spPr>
          <a:xfrm>
            <a:off x="256278" y="4039436"/>
            <a:ext cx="3780000" cy="1800000"/>
          </a:xfrm>
          <a:prstGeom prst="roundRect">
            <a:avLst/>
          </a:prstGeom>
          <a:noFill/>
          <a:ln>
            <a:solidFill>
              <a:srgbClr val="174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67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94A1-59E8-E3F7-BD09-10B1B35D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124901-5540-338D-C8FD-8A704A9788F3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0BB3E-15AC-DF0F-77A3-C3F5A6140E72}"/>
              </a:ext>
            </a:extLst>
          </p:cNvPr>
          <p:cNvSpPr txBox="1">
            <a:spLocks/>
          </p:cNvSpPr>
          <p:nvPr/>
        </p:nvSpPr>
        <p:spPr>
          <a:xfrm>
            <a:off x="6381578" y="5041761"/>
            <a:ext cx="5553401" cy="144985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49419-DA22-3A7B-C04A-6545F1CFC8C0}"/>
              </a:ext>
            </a:extLst>
          </p:cNvPr>
          <p:cNvSpPr txBox="1"/>
          <p:nvPr/>
        </p:nvSpPr>
        <p:spPr>
          <a:xfrm>
            <a:off x="-1" y="1903498"/>
            <a:ext cx="121919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fi-FI" sz="2000" b="0">
                <a:solidFill>
                  <a:srgbClr val="000000"/>
                </a:solidFill>
              </a:rPr>
              <a:t>Komitea arvostaa suuresti ja edistää aktiivisesti </a:t>
            </a:r>
            <a:r>
              <a:rPr lang="fi-FI" sz="2000" b="1">
                <a:solidFill>
                  <a:srgbClr val="1F5FA0"/>
                </a:solidFill>
              </a:rPr>
              <a:t>EU:n kaikkien 24</a:t>
            </a:r>
            <a:r>
              <a:rPr lang="fi-FI" sz="2000">
                <a:solidFill>
                  <a:srgbClr val="1F5FA0"/>
                </a:solidFill>
              </a:rPr>
              <a:t> </a:t>
            </a:r>
            <a:r>
              <a:rPr lang="fi-FI" sz="2000" b="1" i="0" u="none" strike="noStrike">
                <a:solidFill>
                  <a:srgbClr val="1F5FA0"/>
                </a:solidFill>
                <a:effectLst/>
              </a:rPr>
              <a:t>virallisen kielen</a:t>
            </a:r>
            <a:r>
              <a:rPr lang="fi-FI" sz="2000"/>
              <a:t> käyttöä.</a:t>
            </a:r>
            <a:r>
              <a:rPr lang="fi-FI" sz="2000" b="0" i="0" u="none" strike="noStrike">
                <a:solidFill>
                  <a:srgbClr val="000000"/>
                </a:solidFill>
                <a:effectLst/>
              </a:rPr>
              <a:t> </a:t>
            </a:r>
          </a:p>
          <a:p>
            <a:pPr algn="ctr">
              <a:spcBef>
                <a:spcPts val="1200"/>
              </a:spcBef>
              <a:defRPr/>
            </a:pPr>
            <a:r>
              <a:rPr lang="fi-FI" sz="2000">
                <a:solidFill>
                  <a:srgbClr val="000000"/>
                </a:solidFill>
              </a:rPr>
              <a:t>Monikielisyyttä tuetaan siten, että jäsenillä on oikeus työskennellä äidinkielellään sekä suullisesti että kirjallisesti.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059EE-0AAE-0B28-6B25-445590624A8A}"/>
              </a:ext>
            </a:extLst>
          </p:cNvPr>
          <p:cNvSpPr txBox="1"/>
          <p:nvPr/>
        </p:nvSpPr>
        <p:spPr>
          <a:xfrm>
            <a:off x="0" y="1264310"/>
            <a:ext cx="12191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u="none" strike="noStrike">
                <a:effectLst/>
              </a:rPr>
              <a:t>EU:n tunnuslause </a:t>
            </a:r>
            <a:r>
              <a:rPr lang="fi-FI" sz="2000" b="1" i="1" u="none" strike="noStrike">
                <a:solidFill>
                  <a:srgbClr val="1F5FA0"/>
                </a:solidFill>
                <a:effectLst/>
              </a:rPr>
              <a:t>Moninaisuudessaan yhtenäinen</a:t>
            </a:r>
            <a:r>
              <a:rPr lang="fi-FI" sz="2000" u="none" strike="noStrike">
                <a:effectLst/>
              </a:rPr>
              <a:t> toteutuu toden teolla ETSK:n monikielisessä toiminnassa.</a:t>
            </a:r>
            <a:r>
              <a:rPr lang="fi-FI" sz="2000" b="0" i="0" u="none" strike="noStrike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FEEC-7D31-3FEA-F177-B62958830CEA}"/>
              </a:ext>
            </a:extLst>
          </p:cNvPr>
          <p:cNvSpPr txBox="1"/>
          <p:nvPr/>
        </p:nvSpPr>
        <p:spPr>
          <a:xfrm>
            <a:off x="0" y="559266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/>
              <a:t>ETSK:n kaikki lausunnot, viralliset asiakirjat ja suurin osa digitaalisesta sisällöstä ovat käännöstoimen osaston uutteran työn ansiosta </a:t>
            </a:r>
            <a:r>
              <a:rPr lang="fi-FI" sz="2000" b="1">
                <a:solidFill>
                  <a:srgbClr val="1F5FA0"/>
                </a:solidFill>
              </a:rPr>
              <a:t>saatavilla kaikilla kielillä</a:t>
            </a:r>
            <a:r>
              <a:rPr lang="fi-FI" sz="200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C308A-81A7-2F8E-9E3C-175D7B96F2E6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D924C-B7FB-C163-B58C-0B5235F1F51B}"/>
              </a:ext>
            </a:extLst>
          </p:cNvPr>
          <p:cNvSpPr txBox="1"/>
          <p:nvPr/>
        </p:nvSpPr>
        <p:spPr>
          <a:xfrm>
            <a:off x="-92" y="11475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Calibri" panose="020F0502020204030204" pitchFamily="34" charset="0"/>
              </a:rPr>
              <a:t>MONIKIELISYYS KOMITEASSA</a:t>
            </a:r>
          </a:p>
          <a:p>
            <a:pPr algn="ctr"/>
            <a:r>
              <a:rPr lang="fi-FI" sz="440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9BEBD-7050-4138-B762-CF18F6303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36" y="2863464"/>
            <a:ext cx="7600943" cy="2652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80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/>
      <p:bldP spid="1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0B034-008E-AA79-CB04-CA350C5C94BE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FB109-F2AD-765F-EB65-1D97E6C29BD5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790BF-8CB3-E8E7-7C5E-7B8B3B024515}"/>
              </a:ext>
            </a:extLst>
          </p:cNvPr>
          <p:cNvSpPr txBox="1"/>
          <p:nvPr/>
        </p:nvSpPr>
        <p:spPr>
          <a:xfrm>
            <a:off x="5620512" y="1737599"/>
            <a:ext cx="416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/>
              <a:t>Avaa palautelomake skannaamalla QR-koodi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BD99E-8E46-4F5B-92AB-EA92CB301976}"/>
              </a:ext>
            </a:extLst>
          </p:cNvPr>
          <p:cNvSpPr txBox="1"/>
          <p:nvPr/>
        </p:nvSpPr>
        <p:spPr>
          <a:xfrm>
            <a:off x="5737321" y="2441414"/>
            <a:ext cx="339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/>
              <a:t>Haluatko ottaa meihin yhteyttä? Kirjoita sähköpostia osoitteeseen </a:t>
            </a:r>
            <a:r>
              <a:rPr lang="fi-FI" sz="2000" b="1">
                <a:solidFill>
                  <a:srgbClr val="0563C1"/>
                </a:solidFill>
                <a:hlinkClick r:id="rId2"/>
              </a:rPr>
              <a:t>visitEESC@eesc.europa.eu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77A7-4E1F-0497-1341-B646CAAAB633}"/>
              </a:ext>
            </a:extLst>
          </p:cNvPr>
          <p:cNvSpPr txBox="1"/>
          <p:nvPr/>
        </p:nvSpPr>
        <p:spPr>
          <a:xfrm>
            <a:off x="7676145" y="3800700"/>
            <a:ext cx="287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b="1" dirty="0"/>
              <a:t>Lisää tietoa saat seuraamalla meitä:</a:t>
            </a:r>
          </a:p>
        </p:txBody>
      </p:sp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E8A52E70-1AE9-F708-868B-412DF753B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86639">
            <a:off x="4877942" y="1828331"/>
            <a:ext cx="737413" cy="73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ACF76-BD5E-6C7C-7489-6541A2296A90}"/>
              </a:ext>
            </a:extLst>
          </p:cNvPr>
          <p:cNvSpPr txBox="1"/>
          <p:nvPr/>
        </p:nvSpPr>
        <p:spPr>
          <a:xfrm>
            <a:off x="-98219" y="28831"/>
            <a:ext cx="1235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+mn-lt"/>
              </a:rPr>
              <a:t>KYSYMYKSIÄ?</a:t>
            </a:r>
          </a:p>
          <a:p>
            <a:pPr algn="ctr"/>
            <a:endParaRPr lang="LID4096" sz="44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69B072-99FA-C94F-B4D7-3B3507EA7BF6}"/>
              </a:ext>
            </a:extLst>
          </p:cNvPr>
          <p:cNvSpPr txBox="1">
            <a:spLocks/>
          </p:cNvSpPr>
          <p:nvPr/>
        </p:nvSpPr>
        <p:spPr>
          <a:xfrm>
            <a:off x="4589981" y="5551544"/>
            <a:ext cx="2815602" cy="73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>
                <a:solidFill>
                  <a:srgbClr val="0060A0"/>
                </a:solidFill>
                <a:latin typeface="+mn-lt"/>
              </a:rPr>
              <a:t>Pidetään yhteyttä!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4AE1126-F8D2-4BC1-887A-FF9C17EC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716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BD76C1EF-8632-3FD1-B5E9-7CFD122C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897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F315B40-A047-AF72-66C4-1FE71272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078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80A11013-E81B-E428-1EEF-05EEA5A5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4873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41F3A6F8-8427-FB1E-EE4B-CFFF5F78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4400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C7D2EBC9-61E2-4BC4-AB17-93B1957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93" y="6551536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A358A06D-51DA-663E-4FD1-F72A9966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0781" y="453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2" name="Picture 2" descr="Title: follow us on facebook">
            <a:extLst>
              <a:ext uri="{FF2B5EF4-FFF2-40B4-BE49-F238E27FC236}">
                <a16:creationId xmlns:a16="http://schemas.microsoft.com/office/drawing/2014/main" id="{CB557EFA-E2E3-282D-560B-77537E1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8" y="5692865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CE3E91C3-5C81-EB9A-B179-9487ABF9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069722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tle: follow us on YouTube">
            <a:extLst>
              <a:ext uri="{FF2B5EF4-FFF2-40B4-BE49-F238E27FC236}">
                <a16:creationId xmlns:a16="http://schemas.microsoft.com/office/drawing/2014/main" id="{AE83F3C9-6444-B290-9B69-9B46B909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506804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Title: follow us on Linkedin">
            <a:extLst>
              <a:ext uri="{FF2B5EF4-FFF2-40B4-BE49-F238E27FC236}">
                <a16:creationId xmlns:a16="http://schemas.microsoft.com/office/drawing/2014/main" id="{3FC95C23-545E-103B-0F12-CBFEA92A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666" y="4446428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2EDEA6E-B0F7-37F5-A11B-00A771A5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749" y="4842170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4253A19C-0097-B53A-0BBE-101F9F7C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145" y="5256454"/>
            <a:ext cx="386323" cy="3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D6350FDA-A982-0AA9-DB2D-AE63805B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00753"/>
            <a:ext cx="28447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8DC2513-9527-6D72-3B06-2F89562A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66088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D4F05B0-C22F-A01F-EC5E-E6313DF7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24706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5896666E-D584-B154-E229-D5576059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93" y="535717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F1D1E1-A518-3C9F-6953-6BB62CB7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60901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AFCB914-D290-6623-2B4A-57FEC848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54" y="5718864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1713CFA0-308A-2D72-D564-D404D3F9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6011266"/>
            <a:ext cx="284473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C192C-767A-8349-18FA-88FA2C72BBDA}"/>
              </a:ext>
            </a:extLst>
          </p:cNvPr>
          <p:cNvSpPr txBox="1"/>
          <p:nvPr/>
        </p:nvSpPr>
        <p:spPr>
          <a:xfrm>
            <a:off x="8176952" y="4456379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0">
                <a:effectLst/>
                <a:hlinkClick r:id="rId17"/>
              </a:rPr>
              <a:t>European Economic and Social Committee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0BD118-7C63-B4A8-2032-A640D30E7B32}"/>
              </a:ext>
            </a:extLst>
          </p:cNvPr>
          <p:cNvSpPr txBox="1"/>
          <p:nvPr/>
        </p:nvSpPr>
        <p:spPr>
          <a:xfrm>
            <a:off x="8176953" y="4849988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0">
                <a:effectLst/>
                <a:hlinkClick r:id="rId18"/>
              </a:rPr>
              <a:t>@eu_civilsociety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99CD4-21F0-A204-55A3-594F307616DF}"/>
              </a:ext>
            </a:extLst>
          </p:cNvPr>
          <p:cNvSpPr txBox="1"/>
          <p:nvPr/>
        </p:nvSpPr>
        <p:spPr>
          <a:xfrm>
            <a:off x="8176954" y="526537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0">
                <a:effectLst/>
                <a:hlinkClick r:id="rId19"/>
              </a:rPr>
              <a:t>@eesc.bsky.social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1CE994-DD97-8A8B-909E-147E196BE805}"/>
              </a:ext>
            </a:extLst>
          </p:cNvPr>
          <p:cNvSpPr txBox="1"/>
          <p:nvPr/>
        </p:nvSpPr>
        <p:spPr>
          <a:xfrm>
            <a:off x="8176955" y="5662325"/>
            <a:ext cx="4327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0">
                <a:effectLst/>
                <a:hlinkClick r:id="rId20"/>
              </a:rPr>
              <a:t>EESC - European Economic and Social Committee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F144C-BDFC-7497-3DCA-A8C76B6EC0A8}"/>
              </a:ext>
            </a:extLst>
          </p:cNvPr>
          <p:cNvSpPr txBox="1"/>
          <p:nvPr/>
        </p:nvSpPr>
        <p:spPr>
          <a:xfrm>
            <a:off x="8176955" y="605502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0">
                <a:effectLst/>
                <a:hlinkClick r:id="rId21"/>
              </a:rPr>
              <a:t>@EU_EESC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C0D27-8966-AF98-53FF-71427157F622}"/>
              </a:ext>
            </a:extLst>
          </p:cNvPr>
          <p:cNvSpPr txBox="1"/>
          <p:nvPr/>
        </p:nvSpPr>
        <p:spPr>
          <a:xfrm>
            <a:off x="8176954" y="6474280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0">
                <a:effectLst/>
                <a:hlinkClick r:id="rId22"/>
              </a:rPr>
              <a:t>@EurEcoSocCommittee</a:t>
            </a:r>
          </a:p>
        </p:txBody>
      </p:sp>
      <p:pic>
        <p:nvPicPr>
          <p:cNvPr id="3" name="Picture 2" descr="A set of square icons&#10;&#10;AI-generated content may be incorrect.">
            <a:extLst>
              <a:ext uri="{FF2B5EF4-FFF2-40B4-BE49-F238E27FC236}">
                <a16:creationId xmlns:a16="http://schemas.microsoft.com/office/drawing/2014/main" id="{68199B1C-94DB-2F63-F398-6FC01C6A31C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4142" y="1748561"/>
            <a:ext cx="2628772" cy="3012979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1EE5F5-883B-BE8B-D3BC-9E84D77FB03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830" y="2241198"/>
            <a:ext cx="1421562" cy="1426207"/>
          </a:xfrm>
          <a:prstGeom prst="rect">
            <a:avLst/>
          </a:prstGeom>
        </p:spPr>
      </p:pic>
      <p:pic>
        <p:nvPicPr>
          <p:cNvPr id="42" name="Picture 41" descr="A cell phone with a blank screen&#10;&#10;AI-generated content may be incorrect.">
            <a:extLst>
              <a:ext uri="{FF2B5EF4-FFF2-40B4-BE49-F238E27FC236}">
                <a16:creationId xmlns:a16="http://schemas.microsoft.com/office/drawing/2014/main" id="{8BA03572-1425-FB49-F6FB-4985BEAAFC6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30" y="2033894"/>
            <a:ext cx="1601817" cy="262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1ACAA-57F7-7BF7-B248-8E31F697484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026" y="2635153"/>
            <a:ext cx="981949" cy="12516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13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4068258" y="2301194"/>
            <a:ext cx="4482977" cy="1983172"/>
          </a:xfrm>
          <a:prstGeom prst="rect">
            <a:avLst/>
          </a:prstGeom>
          <a:solidFill>
            <a:srgbClr val="17419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endParaRPr lang="en-US" sz="3600" b="1" dirty="0">
              <a:solidFill>
                <a:srgbClr val="1F5FA0"/>
              </a:solidFill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3125"/>
              </a:lnSpc>
            </a:pPr>
            <a:r>
              <a:rPr lang="fi-FI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LIITE: </a:t>
            </a:r>
          </a:p>
          <a:p>
            <a:pPr algn="ctr">
              <a:lnSpc>
                <a:spcPts val="3125"/>
              </a:lnSpc>
            </a:pPr>
            <a:r>
              <a:rPr lang="fi-FI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LISÄTIETOA</a:t>
            </a:r>
          </a:p>
          <a:p>
            <a:pPr algn="ctr">
              <a:lnSpc>
                <a:spcPts val="3321"/>
              </a:lnSpc>
            </a:pPr>
            <a:endParaRPr lang="en-US" sz="2233" b="1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89199" y="429118"/>
            <a:ext cx="2135175" cy="56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fi-FI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2" tooltip="https://memberspage.eesc.europa.eu/members"/>
              </a:rPr>
              <a:t>Jäsensivut</a:t>
            </a:r>
          </a:p>
          <a:p>
            <a:pPr>
              <a:lnSpc>
                <a:spcPts val="1867"/>
              </a:lnSpc>
            </a:pPr>
            <a:endParaRPr lang="en-US" sz="22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2" tooltip="https://memberspage.eesc.europa.eu/member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669108" y="269378"/>
            <a:ext cx="293369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fi-FI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3" tooltip="https://www.eesc.europa.eu/fi/our-work/opinions-information-reports/follow-opinions"/>
              </a:rPr>
              <a:t>Lausuntojen jatkotoimet </a:t>
            </a:r>
          </a:p>
          <a:p>
            <a:pPr algn="r">
              <a:lnSpc>
                <a:spcPts val="1867"/>
              </a:lnSpc>
            </a:pPr>
            <a:endParaRPr lang="en-US" sz="2400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413347" y="5465763"/>
            <a:ext cx="3260245" cy="312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fi-FI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4" tooltip="https://what-europe-does-for-me.europarl.europa.eu"/>
              </a:rPr>
              <a:t>Näin EU toimii hyväkseni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3433" y="795261"/>
            <a:ext cx="212139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600" dirty="0">
                <a:solidFill>
                  <a:schemeClr val="bg2">
                    <a:lumMod val="25000"/>
                  </a:schemeClr>
                </a:solidFill>
              </a:rPr>
              <a:t>Kaikki </a:t>
            </a:r>
            <a:r>
              <a:rPr lang="fi-FI" sz="1600" dirty="0" err="1">
                <a:solidFill>
                  <a:schemeClr val="bg2">
                    <a:lumMod val="25000"/>
                  </a:schemeClr>
                </a:solidFill>
              </a:rPr>
              <a:t>ETSK:n</a:t>
            </a:r>
            <a:r>
              <a:rPr lang="fi-FI" sz="1600" dirty="0">
                <a:solidFill>
                  <a:schemeClr val="bg2">
                    <a:lumMod val="25000"/>
                  </a:schemeClr>
                </a:solidFill>
              </a:rPr>
              <a:t> nykyiset jäsenet ja </a:t>
            </a:r>
            <a:r>
              <a:rPr lang="fi-FI" sz="1600" dirty="0" err="1">
                <a:solidFill>
                  <a:schemeClr val="bg2">
                    <a:lumMod val="25000"/>
                  </a:schemeClr>
                </a:solidFill>
              </a:rPr>
              <a:t>CCMI:n</a:t>
            </a:r>
            <a:r>
              <a:rPr lang="fi-FI" sz="1600" dirty="0">
                <a:solidFill>
                  <a:schemeClr val="bg2">
                    <a:lumMod val="25000"/>
                  </a:schemeClr>
                </a:solidFill>
              </a:rPr>
              <a:t> nimetyt edustajat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933555" y="1014857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 dirty="0" err="1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ETSK:n</a:t>
            </a:r>
            <a:r>
              <a:rPr lang="fi-FI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 lausuntojen johdosta toteutetut toimet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18864" y="5884374"/>
            <a:ext cx="257206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EU:n toimien vaikutus eurooppalaisten arkeen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99341" y="1811918"/>
            <a:ext cx="1843153" cy="8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fi-FI" sz="2400" b="1" u="sng" dirty="0" err="1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5" tooltip="https://www.eesc.europa.eu/fi/our-work/opinions-information-reports/in-the-spotlight"/>
              </a:rPr>
              <a:t>ETSK:n</a:t>
            </a:r>
            <a:r>
              <a:rPr lang="fi-FI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5" tooltip="https://www.eesc.europa.eu/fi/our-work/opinions-information-reports/in-the-spotlight"/>
              </a:rPr>
              <a:t> lausunnot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5" tooltip="https://www.eesc.europa.eu/en/our-work/opinions-information-reports/in-the-spot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42203" y="2453791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Ajankohtaiset lausunnot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937763" y="5465763"/>
            <a:ext cx="97642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fi-FI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ceslink/en"/>
              </a:rPr>
              <a:t>CESlink</a:t>
            </a:r>
            <a:r>
              <a:rPr lang="fi-FI" sz="2400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ceslink/en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5289" y="5465763"/>
            <a:ext cx="3557802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fi-FI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7" tooltip="https://www.eesc.europa.eu/en/news-media/videos/lifecycle-opinion"/>
              </a:rPr>
              <a:t>Lausunnon elinkaari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7" tooltip="https://www.eesc.europa.eu/en/news-media/videos/lifecycle-opinio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751021" y="5871290"/>
            <a:ext cx="23319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Miten ETSK:n lausunnot laaditaan (video)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940800" y="5819328"/>
            <a:ext cx="287813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Kansallisten talous- ja sosiaalineuvostojen verkkoyhteisö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82555" y="3509352"/>
            <a:ext cx="188188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fi-FI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8" tooltip="https://www.eesc.europa.eu/fi/work-with-us/traineeships"/>
              </a:rPr>
              <a:t> Töihin komiteaan</a:t>
            </a:r>
          </a:p>
          <a:p>
            <a:pPr>
              <a:lnSpc>
                <a:spcPts val="1867"/>
              </a:lnSpc>
            </a:pPr>
            <a:endParaRPr lang="en-US" sz="2400" b="1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8" tooltip="https://www.eesc.europa.eu/en/work-with-us/traineeship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9313975" y="2261137"/>
            <a:ext cx="2224007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fi-FI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9" tooltip="https://www.eesc.europa.eu/fi/agenda/plenary-sessions"/>
              </a:rPr>
              <a:t>Täysistunnot </a:t>
            </a:r>
          </a:p>
          <a:p>
            <a:pPr algn="r"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9" tooltip="https://www.eesc.europa.eu/en/agenda/plenary-sessio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94379" y="4166546"/>
            <a:ext cx="278986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ETSK tarjoaa kahdesti vuodessa mahdollisuuksia viiden kuukauden palkalliseen </a:t>
            </a:r>
            <a:r>
              <a:rPr lang="fi-FI" sz="1600" b="1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harjoitteluun</a:t>
            </a:r>
            <a:r>
              <a:rPr lang="fi-FI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 eri aloilla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96654" y="2556117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fi-FI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Miten voit seurata </a:t>
            </a:r>
            <a:r>
              <a:rPr lang="fi-FI" sz="1600" dirty="0" err="1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ETSK:n</a:t>
            </a:r>
            <a:r>
              <a:rPr lang="fi-FI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 täysistuntoja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DB77D4-F636-4950-B001-B7D4B38990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0" y="3043430"/>
            <a:ext cx="2463927" cy="158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DF0ED3-9B75-4834-8DA0-CC201E84EE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47" y="5884374"/>
            <a:ext cx="893810" cy="60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866" y="5604"/>
            <a:ext cx="4508492" cy="37229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513D80-3C65-B4A7-65C7-5E1869E78EF0}"/>
              </a:ext>
            </a:extLst>
          </p:cNvPr>
          <p:cNvSpPr/>
          <p:nvPr/>
        </p:nvSpPr>
        <p:spPr>
          <a:xfrm>
            <a:off x="-20948" y="0"/>
            <a:ext cx="6158209" cy="683992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1852-A23D-79E9-E18D-95013C6152E8}"/>
              </a:ext>
            </a:extLst>
          </p:cNvPr>
          <p:cNvSpPr/>
          <p:nvPr/>
        </p:nvSpPr>
        <p:spPr>
          <a:xfrm>
            <a:off x="6168427" y="3632516"/>
            <a:ext cx="6015371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6434113" y="4532516"/>
            <a:ext cx="548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/>
              <a:t>ETSK:ssa on toimikaudella 2025–2030 </a:t>
            </a:r>
            <a:r>
              <a:rPr lang="fi-FI" sz="2000" b="1">
                <a:solidFill>
                  <a:srgbClr val="0CAFAD"/>
                </a:solidFill>
              </a:rPr>
              <a:t>eniten naisjäseniä</a:t>
            </a:r>
            <a:r>
              <a:rPr lang="fi-FI" sz="2000"/>
              <a:t> sitten jäsenistöä koskevien tilastotietojen keruun aloittamisen vuonna 2010. </a:t>
            </a:r>
          </a:p>
          <a:p>
            <a:pPr algn="just"/>
            <a:endParaRPr lang="en-US" sz="2000" dirty="0"/>
          </a:p>
          <a:p>
            <a:pPr algn="just"/>
            <a:r>
              <a:rPr lang="fi-FI" sz="2000"/>
              <a:t>Naisten osuus on nyt suurempi kuin koskaan aiemmin: </a:t>
            </a:r>
            <a:r>
              <a:rPr lang="fi-FI" sz="2000" b="1">
                <a:solidFill>
                  <a:srgbClr val="0CAFAD"/>
                </a:solidFill>
              </a:rPr>
              <a:t>39 %</a:t>
            </a:r>
            <a:r>
              <a:rPr lang="fi-FI" sz="2000"/>
              <a:t>. Vuosina 2020 ja 2015 heitä oli 33 % ja 28 %, eli osuus kasvaa jatkuvasti.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561298" y="1002486"/>
            <a:ext cx="5079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dirty="0" err="1"/>
              <a:t>ETSK:n</a:t>
            </a:r>
            <a:r>
              <a:rPr lang="fi-FI" sz="2000" dirty="0"/>
              <a:t> </a:t>
            </a:r>
            <a:r>
              <a:rPr lang="fi-FI" sz="2000" b="1" dirty="0">
                <a:solidFill>
                  <a:srgbClr val="0CAFAD"/>
                </a:solidFill>
              </a:rPr>
              <a:t>maantieteellinen edustus on</a:t>
            </a:r>
            <a:r>
              <a:rPr lang="fi-FI" sz="2000" dirty="0"/>
              <a:t> muiden unionin toimielinten tapaan </a:t>
            </a:r>
            <a:r>
              <a:rPr lang="fi-FI" sz="2000" b="1" dirty="0">
                <a:solidFill>
                  <a:srgbClr val="0CAFAD"/>
                </a:solidFill>
              </a:rPr>
              <a:t>suhteellinen</a:t>
            </a:r>
            <a:r>
              <a:rPr lang="fi-FI" sz="2000" dirty="0"/>
              <a:t>, mikä tarkoittaa, että väkiluvultaan suurempia maita edustaa suurempi määrä jäseniä. </a:t>
            </a:r>
          </a:p>
          <a:p>
            <a:pPr algn="just"/>
            <a:endParaRPr lang="en-US" sz="2000" dirty="0"/>
          </a:p>
          <a:p>
            <a:pPr algn="just"/>
            <a:r>
              <a:rPr lang="fi-FI" sz="2000" dirty="0"/>
              <a:t>Niinpä </a:t>
            </a:r>
            <a:r>
              <a:rPr lang="fi-FI" sz="2000" b="1" dirty="0">
                <a:solidFill>
                  <a:srgbClr val="0CAFAD"/>
                </a:solidFill>
              </a:rPr>
              <a:t>Ranskalla, Saksalla ja Italialla </a:t>
            </a:r>
            <a:r>
              <a:rPr lang="fi-FI" sz="2000" dirty="0"/>
              <a:t>on eniten jäseniä (</a:t>
            </a:r>
            <a:r>
              <a:rPr lang="fi-FI" sz="2000" b="1" dirty="0">
                <a:solidFill>
                  <a:srgbClr val="0CAFAD"/>
                </a:solidFill>
              </a:rPr>
              <a:t>24</a:t>
            </a:r>
            <a:r>
              <a:rPr lang="fi-FI" sz="2000" dirty="0"/>
              <a:t>) ja</a:t>
            </a:r>
            <a:r>
              <a:rPr lang="fi-FI" sz="2000" b="1" dirty="0">
                <a:solidFill>
                  <a:srgbClr val="0CAFAD"/>
                </a:solidFill>
              </a:rPr>
              <a:t> Maltalla</a:t>
            </a:r>
            <a:r>
              <a:rPr lang="fi-FI" sz="2000" dirty="0"/>
              <a:t> taas vähiten (</a:t>
            </a:r>
            <a:r>
              <a:rPr lang="fi-FI" sz="2000" b="1" dirty="0">
                <a:solidFill>
                  <a:srgbClr val="0CAFAD"/>
                </a:solidFill>
              </a:rPr>
              <a:t>5</a:t>
            </a:r>
            <a:r>
              <a:rPr lang="fi-FI" sz="2000" dirty="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DC7FC-5C00-FEA8-D715-15429E3B238C}"/>
              </a:ext>
            </a:extLst>
          </p:cNvPr>
          <p:cNvSpPr txBox="1"/>
          <p:nvPr/>
        </p:nvSpPr>
        <p:spPr>
          <a:xfrm>
            <a:off x="6128831" y="3728573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</a:rPr>
              <a:t>SUKUPUOLIJAKAUMA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4EF9-9E0A-BC94-9621-2063ABA703B1}"/>
              </a:ext>
            </a:extLst>
          </p:cNvPr>
          <p:cNvSpPr/>
          <p:nvPr/>
        </p:nvSpPr>
        <p:spPr>
          <a:xfrm>
            <a:off x="-20949" y="140595"/>
            <a:ext cx="6173791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-20948" y="124885"/>
            <a:ext cx="6095999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 dirty="0">
                <a:solidFill>
                  <a:schemeClr val="bg1"/>
                </a:solidFill>
                <a:latin typeface="+mn-lt"/>
              </a:rPr>
              <a:t>JÄSENTEN MÄÄRÄ MAITTAIN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5FD67F-DB83-2792-D1D2-68488D8E5BC4}"/>
              </a:ext>
            </a:extLst>
          </p:cNvPr>
          <p:cNvGraphicFramePr>
            <a:graphicFrameLocks/>
          </p:cNvGraphicFramePr>
          <p:nvPr/>
        </p:nvGraphicFramePr>
        <p:xfrm>
          <a:off x="253963" y="3793454"/>
          <a:ext cx="5387186" cy="314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B7F6D1-32CE-DB30-1B66-8E6822283C13}"/>
              </a:ext>
            </a:extLst>
          </p:cNvPr>
          <p:cNvSpPr/>
          <p:nvPr/>
        </p:nvSpPr>
        <p:spPr>
          <a:xfrm>
            <a:off x="6208802" y="-6211"/>
            <a:ext cx="2679900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D2FE3-9323-4744-A3B5-5219F04F799D}"/>
              </a:ext>
            </a:extLst>
          </p:cNvPr>
          <p:cNvSpPr/>
          <p:nvPr/>
        </p:nvSpPr>
        <p:spPr>
          <a:xfrm>
            <a:off x="10347254" y="0"/>
            <a:ext cx="1836543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5E5A3-585B-510D-3522-C0FBC5079AEE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1183F-F99B-1229-2A0B-31D44FCF0CE1}"/>
              </a:ext>
            </a:extLst>
          </p:cNvPr>
          <p:cNvSpPr txBox="1"/>
          <p:nvPr/>
        </p:nvSpPr>
        <p:spPr>
          <a:xfrm>
            <a:off x="338767" y="2018438"/>
            <a:ext cx="3218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1F5FA0"/>
                </a:solidFill>
              </a:rPr>
              <a:t>Tutustumismahdollisuudet</a:t>
            </a:r>
          </a:p>
          <a:p>
            <a:pPr algn="just"/>
            <a:r>
              <a:rPr lang="fi-FI" sz="1400"/>
              <a:t>Haluaisitko työskennellä EU:n toimielimessä tai toisessa EU-maassa? </a:t>
            </a:r>
          </a:p>
          <a:p>
            <a:pPr algn="just"/>
            <a:r>
              <a:rPr lang="fi-FI" sz="1400"/>
              <a:t>EU tarjoaa vuosittain palkallisia harjoittelupaikkoja </a:t>
            </a:r>
            <a:r>
              <a:rPr lang="fi-FI" sz="1400" b="1">
                <a:solidFill>
                  <a:srgbClr val="0CAFAD"/>
                </a:solidFill>
              </a:rPr>
              <a:t>korkeakoulututkinnon</a:t>
            </a:r>
            <a:r>
              <a:rPr lang="fi-FI" sz="1400">
                <a:solidFill>
                  <a:srgbClr val="0CAFAD"/>
                </a:solidFill>
              </a:rPr>
              <a:t> </a:t>
            </a:r>
            <a:r>
              <a:rPr lang="fi-FI" sz="1400" b="1">
                <a:solidFill>
                  <a:srgbClr val="0CAFAD"/>
                </a:solidFill>
              </a:rPr>
              <a:t>suorittaneille nuorille</a:t>
            </a:r>
            <a:r>
              <a:rPr lang="fi-FI" sz="140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E79C-EBE6-FE72-8BC1-4431D3C8482E}"/>
              </a:ext>
            </a:extLst>
          </p:cNvPr>
          <p:cNvSpPr txBox="1"/>
          <p:nvPr/>
        </p:nvSpPr>
        <p:spPr>
          <a:xfrm>
            <a:off x="364587" y="4079527"/>
            <a:ext cx="3166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1F5FA0"/>
                </a:solidFill>
              </a:rPr>
              <a:t>Opiskelu</a:t>
            </a:r>
          </a:p>
          <a:p>
            <a:pPr algn="just"/>
            <a:r>
              <a:rPr lang="fi-FI" sz="1400"/>
              <a:t>Sinulla on oikeus opiskella missä tahansa EU:n alueella sijaitsevassa korkeakoulussa samoin ehdoin kuin kyseisen maan kansalaiset. </a:t>
            </a:r>
          </a:p>
          <a:p>
            <a:pPr algn="just"/>
            <a:r>
              <a:rPr lang="fi-FI" sz="1400" b="1">
                <a:solidFill>
                  <a:srgbClr val="0CAFAD"/>
                </a:solidFill>
              </a:rPr>
              <a:t>Erasmus</a:t>
            </a:r>
            <a:r>
              <a:rPr lang="fi-FI" sz="1400"/>
              <a:t>-ohjelman ansiosta voit suorittaa osan korkeakouluopinnoistasi ulkomailla.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A51BA-531F-9817-AA60-BB6699C9543B}"/>
              </a:ext>
            </a:extLst>
          </p:cNvPr>
          <p:cNvSpPr txBox="1"/>
          <p:nvPr/>
        </p:nvSpPr>
        <p:spPr>
          <a:xfrm>
            <a:off x="4369167" y="1274468"/>
            <a:ext cx="32822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1F5FA0"/>
                </a:solidFill>
              </a:rPr>
              <a:t>Mielipiteiden vaihto</a:t>
            </a:r>
          </a:p>
          <a:p>
            <a:pPr algn="just"/>
            <a:r>
              <a:rPr lang="fi-FI" sz="1400" dirty="0"/>
              <a:t>Voit osallistua nuorisotapahtumiin, joita ovat esimerkiksi EU:n nuorisodialogi, Euroopan parlamentin järjestämä Euroopan nuorisotapahtuma (EYE) ja </a:t>
            </a:r>
            <a:r>
              <a:rPr lang="fi-FI" sz="1400" dirty="0" err="1"/>
              <a:t>ETSK:n</a:t>
            </a:r>
            <a:r>
              <a:rPr lang="fi-FI" sz="1400" dirty="0"/>
              <a:t> järjestämä </a:t>
            </a:r>
            <a:r>
              <a:rPr lang="fi-FI" sz="1400" b="1" i="1" dirty="0">
                <a:solidFill>
                  <a:srgbClr val="0CAFAD"/>
                </a:solidFill>
              </a:rPr>
              <a:t>Sinun Eurooppasi, sinun mielipiteesi</a:t>
            </a:r>
            <a:r>
              <a:rPr lang="fi-FI" sz="1400" dirty="0"/>
              <a:t> -tapahtuma. </a:t>
            </a:r>
          </a:p>
          <a:p>
            <a:pPr algn="just"/>
            <a:r>
              <a:rPr lang="fi-FI" sz="1400" dirty="0"/>
              <a:t>Siellä sinulla on mahdollisuus saada äänesi kuuluviin!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6725B-9556-4055-0571-47B841607BE1}"/>
              </a:ext>
            </a:extLst>
          </p:cNvPr>
          <p:cNvSpPr txBox="1"/>
          <p:nvPr/>
        </p:nvSpPr>
        <p:spPr>
          <a:xfrm>
            <a:off x="8785013" y="1823337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1F5FA0"/>
                </a:solidFill>
              </a:rPr>
              <a:t>Työskentely</a:t>
            </a:r>
          </a:p>
          <a:p>
            <a:pPr algn="just"/>
            <a:r>
              <a:rPr lang="fi-FI" sz="1400"/>
              <a:t>Voit hakea töitä mistä tahansa Euroopan unionissa, kun olet täyttänyt 18 vuotta. </a:t>
            </a:r>
            <a:r>
              <a:rPr lang="fi-FI" sz="1400" b="1">
                <a:solidFill>
                  <a:srgbClr val="0CAFAD"/>
                </a:solidFill>
              </a:rPr>
              <a:t>Eures</a:t>
            </a:r>
            <a:r>
              <a:rPr lang="fi-FI" sz="1400"/>
              <a:t>-järjestelmän kautta saat yhteyden työnantajiin kaikkialla EU:ssa, Norjassa ja Islannissa.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D7D40-02CE-00B9-06AE-4E784A4174E7}"/>
              </a:ext>
            </a:extLst>
          </p:cNvPr>
          <p:cNvSpPr txBox="1"/>
          <p:nvPr/>
        </p:nvSpPr>
        <p:spPr>
          <a:xfrm>
            <a:off x="8785013" y="3975869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1F5FA0"/>
                </a:solidFill>
              </a:rPr>
              <a:t>Matkustus</a:t>
            </a:r>
          </a:p>
          <a:p>
            <a:pPr algn="just"/>
            <a:r>
              <a:rPr lang="fi-FI" sz="1400" dirty="0"/>
              <a:t>Sisärajaton Schengen-alue antaa 400 miljoonalle EU:n kansalaiselle mahdollisuuden liikkua vapaasti maasta toiseen. Esimerkiksi </a:t>
            </a:r>
            <a:r>
              <a:rPr lang="fi-FI" sz="1400" b="1" dirty="0">
                <a:solidFill>
                  <a:srgbClr val="0CAFAD"/>
                </a:solidFill>
              </a:rPr>
              <a:t>Interrail</a:t>
            </a:r>
            <a:r>
              <a:rPr lang="fi-FI" sz="1400" dirty="0"/>
              <a:t>-junakortilla voit matkustaa yli 40 000 kohteeseen 30 maassa.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2D3006-D358-B805-3AAE-05FF378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32"/>
            <a:ext cx="12192000" cy="971146"/>
          </a:xfrm>
        </p:spPr>
        <p:txBody>
          <a:bodyPr>
            <a:no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+mn-lt"/>
              </a:rPr>
              <a:t>MITÄ HYÖTYÄ EU:STA ON NUORILLE?</a:t>
            </a: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B86CB88E-FCFE-42CB-8303-A1A2860B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895" y="3429000"/>
            <a:ext cx="4198210" cy="235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9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1DD8EC-9067-51CA-D39E-A45419527196}"/>
              </a:ext>
            </a:extLst>
          </p:cNvPr>
          <p:cNvSpPr/>
          <p:nvPr/>
        </p:nvSpPr>
        <p:spPr>
          <a:xfrm>
            <a:off x="0" y="-1834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2" name="Oval 11">
            <a:hlinkClick r:id="rId3"/>
          </p:cNvPr>
          <p:cNvSpPr/>
          <p:nvPr/>
        </p:nvSpPr>
        <p:spPr>
          <a:xfrm>
            <a:off x="123949" y="1134845"/>
            <a:ext cx="2592000" cy="2592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90859" y="1099139"/>
            <a:ext cx="1895441" cy="48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 b="1" dirty="0" err="1">
                <a:solidFill>
                  <a:schemeClr val="bg1"/>
                </a:solidFill>
                <a:latin typeface="Calibri" pitchFamily="34" charset="0"/>
              </a:rPr>
              <a:t>ETSK:n</a:t>
            </a: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 nuorisoryhmä</a:t>
            </a:r>
          </a:p>
        </p:txBody>
      </p:sp>
      <p:sp>
        <p:nvSpPr>
          <p:cNvPr id="17" name="Oval 16">
            <a:hlinkClick r:id="rId4"/>
          </p:cNvPr>
          <p:cNvSpPr/>
          <p:nvPr/>
        </p:nvSpPr>
        <p:spPr>
          <a:xfrm>
            <a:off x="3726995" y="1151966"/>
            <a:ext cx="3096000" cy="3096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27731" y="1342701"/>
            <a:ext cx="2376377" cy="41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Sinun Eurooppasi, sinun mielipiteesi (YEYS)</a:t>
            </a:r>
          </a:p>
        </p:txBody>
      </p:sp>
      <p:sp>
        <p:nvSpPr>
          <p:cNvPr id="19" name="Oval 18">
            <a:hlinkClick r:id="rId5"/>
          </p:cNvPr>
          <p:cNvSpPr/>
          <p:nvPr/>
        </p:nvSpPr>
        <p:spPr>
          <a:xfrm>
            <a:off x="9019746" y="1151966"/>
            <a:ext cx="3096000" cy="3096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53199" y="1342341"/>
            <a:ext cx="2379132" cy="464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EU:n nuorisotesti </a:t>
            </a:r>
            <a:r>
              <a:rPr lang="fi-FI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ETSK:ssa</a:t>
            </a:r>
            <a:endParaRPr lang="fi-FI" sz="1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49940" y="1101347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485003" y="1412685"/>
            <a:ext cx="1554266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Tutkimus nuorten osallistumisesta eri tasoilla</a:t>
            </a:r>
          </a:p>
        </p:txBody>
      </p:sp>
      <p:sp>
        <p:nvSpPr>
          <p:cNvPr id="15" name="Oval 14">
            <a:hlinkClick r:id="rId6"/>
          </p:cNvPr>
          <p:cNvSpPr/>
          <p:nvPr/>
        </p:nvSpPr>
        <p:spPr>
          <a:xfrm>
            <a:off x="6400622" y="3230113"/>
            <a:ext cx="3240000" cy="324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44418" y="3498076"/>
            <a:ext cx="2812419" cy="7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600" b="1" dirty="0">
                <a:solidFill>
                  <a:schemeClr val="bg1"/>
                </a:solidFill>
                <a:latin typeface="Calibri" pitchFamily="34" charset="0"/>
              </a:rPr>
              <a:t>Nuorten pyöreän pöydän keskustelut ilmastosta ja kestävästä kehityksestä</a:t>
            </a:r>
          </a:p>
        </p:txBody>
      </p:sp>
      <p:sp>
        <p:nvSpPr>
          <p:cNvPr id="5" name="Oval 4">
            <a:hlinkClick r:id="rId7"/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1277183" y="3489235"/>
            <a:ext cx="3384000" cy="3384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873" y="0"/>
            <a:ext cx="12192000" cy="1061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fi-FI" sz="4800" b="1">
                <a:solidFill>
                  <a:schemeClr val="bg1"/>
                </a:solidFill>
                <a:latin typeface="+mn-lt"/>
              </a:rPr>
              <a:t>ETSK:N NUORISOALOITTEET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994" y="5858313"/>
            <a:ext cx="1768006" cy="9996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C632A7-4502-4DC7-BB9F-41DFFB997F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767" y="1152791"/>
            <a:ext cx="1445729" cy="706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9D8450-EA16-41F9-845B-CEFA13D43BA0}"/>
              </a:ext>
            </a:extLst>
          </p:cNvPr>
          <p:cNvSpPr txBox="1"/>
          <p:nvPr/>
        </p:nvSpPr>
        <p:spPr>
          <a:xfrm>
            <a:off x="9292205" y="1869627"/>
            <a:ext cx="2727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i="0" dirty="0">
                <a:solidFill>
                  <a:schemeClr val="bg1"/>
                </a:solidFill>
                <a:effectLst/>
              </a:rPr>
              <a:t>EU:n nuorisotesti on väline, jolla pyritään varmistamaan, että nuoret voivat osallistua päätöksentekoon yhä laajemmin. </a:t>
            </a:r>
            <a:r>
              <a:rPr lang="fi-FI" sz="1200" i="0" dirty="0" err="1">
                <a:solidFill>
                  <a:schemeClr val="bg1"/>
                </a:solidFill>
                <a:effectLst/>
              </a:rPr>
              <a:t>ETSK:ssa</a:t>
            </a:r>
            <a:r>
              <a:rPr lang="fi-FI" sz="1200" i="0" dirty="0">
                <a:solidFill>
                  <a:schemeClr val="bg1"/>
                </a:solidFill>
                <a:effectLst/>
              </a:rPr>
              <a:t> tämä tarkoittaa nuorten edustajien osallistamista esimerkiksi lausuntotyöhön. Tietystä lausunnosta kiinnostuneelle järjestölle saatetaan tarjota lisäksi mahdollisuus antaa palautetta sähköpostitse, tavata </a:t>
            </a:r>
            <a:r>
              <a:rPr lang="fi-FI" sz="1200" i="0" dirty="0" err="1">
                <a:solidFill>
                  <a:schemeClr val="bg1"/>
                </a:solidFill>
                <a:effectLst/>
              </a:rPr>
              <a:t>ETSK:n</a:t>
            </a:r>
            <a:r>
              <a:rPr lang="fi-FI" sz="1200" i="0" dirty="0">
                <a:solidFill>
                  <a:schemeClr val="bg1"/>
                </a:solidFill>
                <a:effectLst/>
              </a:rPr>
              <a:t> jäseniä jne.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DF70F-B6A1-4E77-A85C-27EA21993E7C}"/>
              </a:ext>
            </a:extLst>
          </p:cNvPr>
          <p:cNvSpPr txBox="1"/>
          <p:nvPr/>
        </p:nvSpPr>
        <p:spPr>
          <a:xfrm>
            <a:off x="435069" y="1630887"/>
            <a:ext cx="21372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100" dirty="0">
                <a:solidFill>
                  <a:schemeClr val="bg1"/>
                </a:solidFill>
              </a:rPr>
              <a:t>Ryhmä perustettiin vuonna 2023 edistämään nuorten osallistumista EU:n päätöksentekoon. Se koostuu </a:t>
            </a:r>
            <a:r>
              <a:rPr lang="fi-FI" sz="1100" dirty="0" err="1">
                <a:solidFill>
                  <a:schemeClr val="bg1"/>
                </a:solidFill>
              </a:rPr>
              <a:t>ETSK:n</a:t>
            </a:r>
            <a:r>
              <a:rPr lang="fi-FI" sz="1100" dirty="0">
                <a:solidFill>
                  <a:schemeClr val="bg1"/>
                </a:solidFill>
              </a:rPr>
              <a:t> jäsenistä ja nuorisojärjestöjen edustajista, ja sen kautta otetaan huomioon nuorten näkemykset, sovelletaan EU:n nuorisotestiä (→) ja koordinoidaan nuorisoon liittyviä aloitteita.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D2801-B429-4E42-BC37-1964632292B1}"/>
              </a:ext>
            </a:extLst>
          </p:cNvPr>
          <p:cNvSpPr txBox="1"/>
          <p:nvPr/>
        </p:nvSpPr>
        <p:spPr>
          <a:xfrm>
            <a:off x="4056231" y="1741971"/>
            <a:ext cx="23486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100" spc="-100" dirty="0">
                <a:solidFill>
                  <a:schemeClr val="bg1"/>
                </a:solidFill>
              </a:rPr>
              <a:t>YEYS (</a:t>
            </a:r>
            <a:r>
              <a:rPr lang="fi-FI" sz="1100" i="1" spc="-100" dirty="0" err="1">
                <a:solidFill>
                  <a:schemeClr val="bg1"/>
                </a:solidFill>
              </a:rPr>
              <a:t>Your</a:t>
            </a:r>
            <a:r>
              <a:rPr lang="fi-FI" sz="1100" i="1" spc="-100" dirty="0">
                <a:solidFill>
                  <a:schemeClr val="bg1"/>
                </a:solidFill>
              </a:rPr>
              <a:t> Europe, </a:t>
            </a:r>
            <a:r>
              <a:rPr lang="fi-FI" sz="1100" i="1" spc="-100" dirty="0" err="1">
                <a:solidFill>
                  <a:schemeClr val="bg1"/>
                </a:solidFill>
              </a:rPr>
              <a:t>Your</a:t>
            </a:r>
            <a:r>
              <a:rPr lang="fi-FI" sz="1100" i="1" spc="-100" dirty="0">
                <a:solidFill>
                  <a:schemeClr val="bg1"/>
                </a:solidFill>
              </a:rPr>
              <a:t> </a:t>
            </a:r>
            <a:r>
              <a:rPr lang="fi-FI" sz="1100" i="1" spc="-100" dirty="0" err="1">
                <a:solidFill>
                  <a:schemeClr val="bg1"/>
                </a:solidFill>
              </a:rPr>
              <a:t>Say</a:t>
            </a:r>
            <a:r>
              <a:rPr lang="fi-FI" sz="1100" spc="-100" dirty="0">
                <a:solidFill>
                  <a:schemeClr val="bg1"/>
                </a:solidFill>
              </a:rPr>
              <a:t>) on </a:t>
            </a:r>
            <a:r>
              <a:rPr lang="fi-FI" sz="1100" spc="-100" dirty="0" err="1">
                <a:solidFill>
                  <a:schemeClr val="bg1"/>
                </a:solidFill>
              </a:rPr>
              <a:t>ETSK:n</a:t>
            </a:r>
            <a:r>
              <a:rPr lang="fi-FI" sz="1100" spc="-100" dirty="0">
                <a:solidFill>
                  <a:schemeClr val="bg1"/>
                </a:solidFill>
              </a:rPr>
              <a:t> vuotuinen nuorisotapahtuma, joka kokoaa yhteen opiskelijoita kaikista EU:n jäsenvaltioista ja ehdokasmaista osallistumaan Euroopan unionin toimintaan. Nuoret kokoontuvat Brysselissä vuodesta 2010 lähtien järjestettyyn tapahtumaan keskustelemaan, vaihtamaan ajatuksia ja laatimaan päätöslauselmia, joissa he esittävät visionsa Euroopan tulevaisuudesta. Ne toimitetaan EU:n toimielimille.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CD62D4-50EC-4C06-8B06-F83B68EA12E7}"/>
              </a:ext>
            </a:extLst>
          </p:cNvPr>
          <p:cNvSpPr txBox="1"/>
          <p:nvPr/>
        </p:nvSpPr>
        <p:spPr>
          <a:xfrm>
            <a:off x="6747766" y="4161009"/>
            <a:ext cx="257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200" dirty="0" err="1">
                <a:solidFill>
                  <a:schemeClr val="bg1"/>
                </a:solidFill>
              </a:rPr>
              <a:t>ETSK:n</a:t>
            </a:r>
            <a:r>
              <a:rPr lang="fi-FI" sz="1200" dirty="0">
                <a:solidFill>
                  <a:schemeClr val="bg1"/>
                </a:solidFill>
              </a:rPr>
              <a:t> kahdesti vuodessa järjestämillä keskusteluilla edistetään nuorten ja EU-päättäjien vuoropuhelua ilmastosta ja kestävästä kehityksestä. Tapaamiset järjestetään yhdessä Euroopan komission ja nuorisoverkostojen kanssa, ja niillä varmistetaan, että nuorten ehdotuksia kuullaan ja että niiden pohjalta ryhdytään konkreettisiin jatkotoimiin.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69908D-12A7-423F-82C9-0E81BBF001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056" y="4294608"/>
            <a:ext cx="1632340" cy="90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D04302-225B-4B3C-9C6A-14CBA90A674B}"/>
              </a:ext>
            </a:extLst>
          </p:cNvPr>
          <p:cNvSpPr txBox="1"/>
          <p:nvPr/>
        </p:nvSpPr>
        <p:spPr>
          <a:xfrm>
            <a:off x="1849769" y="3665404"/>
            <a:ext cx="24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FFFFFF"/>
                </a:solidFill>
                <a:latin typeface="Calibri"/>
              </a:rPr>
              <a:t>Nuorisoedustaja COP-valtuuskunnassa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38617B-D986-47BD-9E0B-B1A698029D8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237" y="4518457"/>
            <a:ext cx="1732974" cy="971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7A60C2-4080-4328-B8D3-64627590B8BA}"/>
              </a:ext>
            </a:extLst>
          </p:cNvPr>
          <p:cNvSpPr txBox="1"/>
          <p:nvPr/>
        </p:nvSpPr>
        <p:spPr>
          <a:xfrm>
            <a:off x="1608667" y="4210905"/>
            <a:ext cx="27947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1100" dirty="0">
                <a:solidFill>
                  <a:schemeClr val="bg1"/>
                </a:solidFill>
              </a:rPr>
              <a:t>Tässä </a:t>
            </a:r>
            <a:r>
              <a:rPr lang="fi-FI" sz="1100" dirty="0" err="1">
                <a:solidFill>
                  <a:schemeClr val="bg1"/>
                </a:solidFill>
              </a:rPr>
              <a:t>ETSK:n</a:t>
            </a:r>
            <a:r>
              <a:rPr lang="fi-FI" sz="1100" dirty="0">
                <a:solidFill>
                  <a:schemeClr val="bg1"/>
                </a:solidFill>
              </a:rPr>
              <a:t> aloitteessa nuorten edustaja osallistuu EU:n valtuuskuntaan YK:n ilmasto- ja biodiversiteetti-konferensseissa. Nuorisoedustaja valitaan joka toinen vuosi avoimella menettelyllä Euroopan nuorisofoorumin ja </a:t>
            </a:r>
            <a:r>
              <a:rPr lang="fi-FI" sz="1100" dirty="0" err="1">
                <a:solidFill>
                  <a:schemeClr val="bg1"/>
                </a:solidFill>
              </a:rPr>
              <a:t>Generation</a:t>
            </a:r>
            <a:r>
              <a:rPr lang="fi-FI" sz="1100" dirty="0">
                <a:solidFill>
                  <a:schemeClr val="bg1"/>
                </a:solidFill>
              </a:rPr>
              <a:t> </a:t>
            </a:r>
            <a:r>
              <a:rPr lang="fi-FI" sz="1100" dirty="0" err="1">
                <a:solidFill>
                  <a:schemeClr val="bg1"/>
                </a:solidFill>
              </a:rPr>
              <a:t>Climate</a:t>
            </a:r>
            <a:r>
              <a:rPr lang="fi-FI" sz="1100" dirty="0">
                <a:solidFill>
                  <a:schemeClr val="bg1"/>
                </a:solidFill>
              </a:rPr>
              <a:t> Europen kanssa, ja hän osallistuu ilmastopolitiikkaa koskevaan </a:t>
            </a:r>
            <a:r>
              <a:rPr lang="fi-FI" sz="1100" dirty="0" err="1">
                <a:solidFill>
                  <a:schemeClr val="bg1"/>
                </a:solidFill>
              </a:rPr>
              <a:t>ETSK:n</a:t>
            </a:r>
            <a:r>
              <a:rPr lang="fi-FI" sz="1100" dirty="0">
                <a:solidFill>
                  <a:schemeClr val="bg1"/>
                </a:solidFill>
              </a:rPr>
              <a:t> työhön ennen COP-kokouksia, niiden aikana ja niiden jälkeen. Näin varmistetaan nuorten näkemysten saaminen kuuluviin kansainvälisissä keskusteluissa ilmastosta ja kestävästä kehityksestä.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4DF558-5408-4332-870F-665AA9C38C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912" y="2110188"/>
            <a:ext cx="1064683" cy="106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CF41-DB75-C13A-4048-22490D29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BF3539-DBE0-FAB4-A055-E7B5A3EB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052" y="2001958"/>
            <a:ext cx="6448948" cy="334929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053C6B-53A8-1C88-DDE0-F9535392446B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CEE529-2E5C-2089-07DA-8C87BCEF72A9}"/>
              </a:ext>
            </a:extLst>
          </p:cNvPr>
          <p:cNvSpPr txBox="1">
            <a:spLocks/>
          </p:cNvSpPr>
          <p:nvPr/>
        </p:nvSpPr>
        <p:spPr>
          <a:xfrm>
            <a:off x="0" y="-40836"/>
            <a:ext cx="12192000" cy="1120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>
                <a:solidFill>
                  <a:schemeClr val="bg1"/>
                </a:solidFill>
                <a:latin typeface="+mn-lt"/>
              </a:rPr>
              <a:t>EU:N NUORISOTESTI ETSK:SSA </a:t>
            </a:r>
          </a:p>
        </p:txBody>
      </p:sp>
      <p:pic>
        <p:nvPicPr>
          <p:cNvPr id="4" name="Picture 3" descr="A blue flag with yellow stars and text&#10;&#10;Description automatically generated">
            <a:extLst>
              <a:ext uri="{FF2B5EF4-FFF2-40B4-BE49-F238E27FC236}">
                <a16:creationId xmlns:a16="http://schemas.microsoft.com/office/drawing/2014/main" id="{DD41F960-4280-18C7-6DEB-078F5385E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181" y="5786049"/>
            <a:ext cx="1782618" cy="874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23628-F778-7A46-EC03-B28CF7B7FE62}"/>
              </a:ext>
            </a:extLst>
          </p:cNvPr>
          <p:cNvSpPr txBox="1"/>
          <p:nvPr/>
        </p:nvSpPr>
        <p:spPr>
          <a:xfrm>
            <a:off x="264273" y="2391582"/>
            <a:ext cx="5354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dirty="0"/>
              <a:t>Nuorisotesti on väline, jonka tarkoituksena on </a:t>
            </a:r>
            <a:r>
              <a:rPr lang="fi-FI" sz="2000" b="1" dirty="0">
                <a:solidFill>
                  <a:srgbClr val="0CAFAD"/>
                </a:solidFill>
              </a:rPr>
              <a:t>lisätä nuorten osallistumista ja huomioon ottamista politiikassa</a:t>
            </a:r>
            <a:r>
              <a:rPr lang="fi-FI" sz="2000" dirty="0"/>
              <a:t>. </a:t>
            </a:r>
            <a:r>
              <a:rPr lang="fi-FI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ETSK:ssa</a:t>
            </a:r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tarkoittaa sitä, että nuorisoa edustavat järjestöt pääsevät osallistumaan </a:t>
            </a:r>
            <a:r>
              <a:rPr lang="fi-FI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ETSK:n</a:t>
            </a:r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poliittisten suositusten valmisteluun </a:t>
            </a:r>
          </a:p>
          <a:p>
            <a:pPr algn="just"/>
            <a:endParaRPr lang="en-US" sz="2000" dirty="0"/>
          </a:p>
          <a:p>
            <a:pPr algn="just"/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osallistumalla kokouksiin ja kuulemistilaisuuksiin </a:t>
            </a:r>
          </a:p>
          <a:p>
            <a:pPr algn="just"/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esittämällä kirjallisia kannanottoja </a:t>
            </a:r>
          </a:p>
          <a:p>
            <a:pPr algn="just"/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seuraamalla lausuntojen johdosta toteutettavia toimia.</a:t>
            </a:r>
          </a:p>
        </p:txBody>
      </p:sp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F37049FC-94A5-F34D-E42C-BDED1E07A4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083" y="4614913"/>
            <a:ext cx="265079" cy="265079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15AB7506-9E5E-7578-C31C-B1595258E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272" y="5253904"/>
            <a:ext cx="265079" cy="265079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4DDC578E-1098-16EA-BEB9-69BCFF892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272" y="5518983"/>
            <a:ext cx="265079" cy="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FD0CFB-A794-4DE1-B819-B17146705585}"/>
              </a:ext>
            </a:extLst>
          </p:cNvPr>
          <p:cNvSpPr txBox="1">
            <a:spLocks/>
          </p:cNvSpPr>
          <p:nvPr/>
        </p:nvSpPr>
        <p:spPr bwMode="auto">
          <a:xfrm>
            <a:off x="0" y="1263899"/>
            <a:ext cx="12192000" cy="120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i-FI" sz="2400" b="1">
                <a:solidFill>
                  <a:srgbClr val="0060A0"/>
                </a:solidFill>
                <a:latin typeface="+mn-lt"/>
              </a:rPr>
              <a:t>Euroopan parlamentilla</a:t>
            </a:r>
            <a:r>
              <a:rPr lang="fi-FI" sz="2400">
                <a:solidFill>
                  <a:srgbClr val="0060A0"/>
                </a:solidFill>
                <a:latin typeface="+mn-lt"/>
              </a:rPr>
              <a:t>, </a:t>
            </a:r>
            <a:r>
              <a:rPr lang="fi-FI" sz="2400" b="1">
                <a:solidFill>
                  <a:srgbClr val="0060A0"/>
                </a:solidFill>
                <a:latin typeface="+mn-lt"/>
              </a:rPr>
              <a:t>Euroopan unionin neuvostolla</a:t>
            </a:r>
            <a:r>
              <a:rPr lang="fi-FI" sz="2400">
                <a:solidFill>
                  <a:srgbClr val="0060A0"/>
                </a:solidFill>
                <a:latin typeface="+mn-lt"/>
              </a:rPr>
              <a:t> ja </a:t>
            </a:r>
            <a:r>
              <a:rPr lang="fi-FI" sz="2400" b="1">
                <a:solidFill>
                  <a:srgbClr val="0060A0"/>
                </a:solidFill>
                <a:latin typeface="+mn-lt"/>
              </a:rPr>
              <a:t>Euroopan komissiolla</a:t>
            </a:r>
            <a:r>
              <a:rPr lang="fi-FI" sz="2400">
                <a:solidFill>
                  <a:srgbClr val="0060A0"/>
                </a:solidFill>
                <a:latin typeface="+mn-lt"/>
              </a:rPr>
              <a:t> on lainsäädäntöön perustuva velvoite kuulla ETSK:ta säätäessään uusia lakeja seuraavilla aihealueilla:</a:t>
            </a:r>
          </a:p>
          <a:p>
            <a:pPr algn="ctr"/>
            <a:endParaRPr lang="en-GB" sz="2400" dirty="0">
              <a:solidFill>
                <a:srgbClr val="0060A0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DAC68B-1C27-F3E5-F1C3-B3ECD5F965B7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/>
              <a:t>EU:N PÄÄTÖKSENTEON YTIMESSÄ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09743E0-540C-4F10-A82F-796525858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4500"/>
              </p:ext>
            </p:extLst>
          </p:nvPr>
        </p:nvGraphicFramePr>
        <p:xfrm>
          <a:off x="457201" y="2465945"/>
          <a:ext cx="11526714" cy="410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6802">
                  <a:extLst>
                    <a:ext uri="{9D8B030D-6E8A-4147-A177-3AD203B41FA5}">
                      <a16:colId xmlns:a16="http://schemas.microsoft.com/office/drawing/2014/main" val="3982640147"/>
                    </a:ext>
                  </a:extLst>
                </a:gridCol>
                <a:gridCol w="3875062">
                  <a:extLst>
                    <a:ext uri="{9D8B030D-6E8A-4147-A177-3AD203B41FA5}">
                      <a16:colId xmlns:a16="http://schemas.microsoft.com/office/drawing/2014/main" val="3483824034"/>
                    </a:ext>
                  </a:extLst>
                </a:gridCol>
                <a:gridCol w="3774850">
                  <a:extLst>
                    <a:ext uri="{9D8B030D-6E8A-4147-A177-3AD203B41FA5}">
                      <a16:colId xmlns:a16="http://schemas.microsoft.com/office/drawing/2014/main" val="1118467247"/>
                    </a:ext>
                  </a:extLst>
                </a:gridCol>
              </a:tblGrid>
              <a:tr h="4101202"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Maatalous ja kalastus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Kilpailua, verotusta ja lainsäädännön lähentämistä koskevat yhteiset säännöt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Kuluttajansuoja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Taloudellinen, sosiaalinen ja alueellinen yhteenkuuluvuus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Yleissivistävä ja ammatillinen koulutus, nuoriso ja urheilu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Työllisyys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Energia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Ympäristö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Euroopan sosiaalirahasto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Henkilöiden, palvelujen ja pääomien vapaa liikkuvuus 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Terveys ja turvallisuus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Teollisuus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Investoinnit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Syrjimättömyys ja unionin kansalaisuus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Ydinalan yhteismarkkinat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Kansanterveys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Tutkimus ja teknologian kehittäminen sekä avaruusala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Sosiaalipolitiikka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Euroopan laajuiset verkot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fi-FI" sz="1800" b="0" noProof="0">
                          <a:solidFill>
                            <a:schemeClr val="tx1"/>
                          </a:solidFill>
                          <a:effectLst/>
                        </a:rPr>
                        <a:t>Liikenne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91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88A81-5974-5A00-1370-4E4F1464C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E57497-0FD6-28BB-C4D9-B73E2604356E}"/>
              </a:ext>
            </a:extLst>
          </p:cNvPr>
          <p:cNvSpPr/>
          <p:nvPr/>
        </p:nvSpPr>
        <p:spPr>
          <a:xfrm>
            <a:off x="0" y="6787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D5DE92-C780-8E78-EFDA-EE31EF2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8000"/>
            <a:ext cx="12192000" cy="1659722"/>
          </a:xfrm>
        </p:spPr>
        <p:txBody>
          <a:bodyPr>
            <a:noAutofit/>
          </a:bodyPr>
          <a:lstStyle/>
          <a:p>
            <a:pPr algn="ctr"/>
            <a:r>
              <a:rPr lang="fi-FI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Euroopan talous- ja sosiaalikomitea (ETSK) on </a:t>
            </a:r>
            <a:br>
              <a:rPr lang="fi-FI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</a:br>
            <a:r>
              <a:rPr lang="fi-FI" sz="40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järjestäytynyttä kansalaisyhteiskuntaa</a:t>
            </a:r>
            <a:r>
              <a:rPr lang="fi-FI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 </a:t>
            </a:r>
            <a:br>
              <a:rPr lang="fi-FI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</a:br>
            <a:r>
              <a:rPr lang="fi-FI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edustava neuvoa-antava elin.</a:t>
            </a:r>
            <a:br>
              <a:rPr lang="fi-FI" sz="4267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fi-FI" sz="4267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E22556-F3F7-42C7-F2CE-887A92BC0B96}"/>
              </a:ext>
            </a:extLst>
          </p:cNvPr>
          <p:cNvSpPr txBox="1">
            <a:spLocks/>
          </p:cNvSpPr>
          <p:nvPr/>
        </p:nvSpPr>
        <p:spPr bwMode="auto">
          <a:xfrm>
            <a:off x="174674" y="2296364"/>
            <a:ext cx="6332417" cy="27326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”Euroopan parlamenttia, neuvostoa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ja komissiota </a:t>
            </a:r>
            <a:r>
              <a:rPr lang="fi-FI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avustavat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talous- ja sosiaalikomitea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sekä alueiden komitea, joilla on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neuvoa-antava tehtävä</a:t>
            </a:r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.”</a:t>
            </a:r>
            <a:r>
              <a:rPr lang="fi-FI" b="1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endParaRPr lang="en-GB" altLang="ja-JP" dirty="0">
              <a:solidFill>
                <a:schemeClr val="tx1"/>
              </a:solidFill>
              <a:latin typeface="Calibri" panose="020F0502020204030204" pitchFamily="34" charset="0"/>
              <a:ea typeface="+mn-ea"/>
            </a:endParaRP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fi-FI" b="1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Sopimus Euroopan unionista, 13 artikla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75D38-9BB0-753E-7664-8EA882E82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855" y="1851082"/>
            <a:ext cx="4818404" cy="50069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075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CC9852-1666-4AD4-8313-4308FAFFDA3D}"/>
              </a:ext>
            </a:extLst>
          </p:cNvPr>
          <p:cNvSpPr/>
          <p:nvPr/>
        </p:nvSpPr>
        <p:spPr>
          <a:xfrm>
            <a:off x="438319" y="1540595"/>
            <a:ext cx="11594592" cy="46085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95A32D-9921-4AAF-882E-22E6FE93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6" y="1902691"/>
            <a:ext cx="11183166" cy="389460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i-FI" sz="1800" b="1" i="0" u="none" strike="noStrike" baseline="0">
                <a:latin typeface="Calibri" panose="020F0502020204030204" pitchFamily="34" charset="0"/>
              </a:rPr>
              <a:t>Perusoikeuksia ja oikeusvaltioperiaatetta </a:t>
            </a:r>
            <a:r>
              <a:rPr lang="fi-FI" sz="1800" i="0" u="none" strike="noStrike" baseline="0">
                <a:latin typeface="Calibri" panose="020F0502020204030204" pitchFamily="34" charset="0"/>
              </a:rPr>
              <a:t>käsittelevä pysyvä 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 i="0" u="none" strike="noStrike" baseline="0">
                <a:latin typeface="Calibri" panose="020F0502020204030204" pitchFamily="34" charset="0"/>
              </a:rPr>
              <a:t>Eurooppalaista ohjausjaksoa</a:t>
            </a:r>
            <a:r>
              <a:rPr lang="fi-FI" sz="1800" i="0" u="none" strike="noStrike" baseline="0">
                <a:latin typeface="Calibri" panose="020F0502020204030204" pitchFamily="34" charset="0"/>
              </a:rPr>
              <a:t> käsittelevä pysyvä 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 i="0" u="none" strike="noStrike" baseline="0">
                <a:latin typeface="Calibri" panose="020F0502020204030204" pitchFamily="34" charset="0"/>
              </a:rPr>
              <a:t>Ilmastonmuutosta koskevan Yhdistyneiden kansakuntien puitesopimuksen osapuolten konferenssia</a:t>
            </a:r>
            <a:r>
              <a:rPr lang="fi-FI" sz="1800" i="0" u="none" strike="noStrike" baseline="0">
                <a:latin typeface="Calibri" panose="020F0502020204030204" pitchFamily="34" charset="0"/>
              </a:rPr>
              <a:t> käsittelevä pysyvä 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 i="0" u="none" strike="noStrike" baseline="0">
                <a:latin typeface="Calibri" panose="020F0502020204030204" pitchFamily="34" charset="0"/>
              </a:rPr>
              <a:t>Yleishyödyllisiä palveluja </a:t>
            </a:r>
            <a:r>
              <a:rPr lang="fi-FI" sz="1800" i="0" u="none" strike="noStrike" baseline="0">
                <a:latin typeface="Calibri" panose="020F0502020204030204" pitchFamily="34" charset="0"/>
              </a:rPr>
              <a:t>käsittelevä pysyvä 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 i="0" u="none" strike="noStrike" baseline="0">
                <a:latin typeface="Calibri" panose="020F0502020204030204" pitchFamily="34" charset="0"/>
              </a:rPr>
              <a:t>Energia-asioita</a:t>
            </a:r>
            <a:r>
              <a:rPr lang="fi-FI" sz="1800" i="0" u="none" strike="noStrike" baseline="0">
                <a:latin typeface="Calibri" panose="020F0502020204030204" pitchFamily="34" charset="0"/>
              </a:rPr>
              <a:t> käsittelevä pysyvä 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>
                <a:latin typeface="Calibri" panose="020F0502020204030204" pitchFamily="34" charset="0"/>
              </a:rPr>
              <a:t>Liikenne</a:t>
            </a:r>
            <a:r>
              <a:rPr lang="fi-FI" sz="1800">
                <a:latin typeface="Calibri" panose="020F0502020204030204" pitchFamily="34" charset="0"/>
              </a:rPr>
              <a:t>-ryhmä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>
                <a:latin typeface="Calibri" panose="020F0502020204030204" pitchFamily="34" charset="0"/>
              </a:rPr>
              <a:t>Maahanmuutto ja kotouttaminen</a:t>
            </a:r>
            <a:r>
              <a:rPr lang="fi-FI" sz="1800">
                <a:latin typeface="Calibri" panose="020F0502020204030204" pitchFamily="34" charset="0"/>
              </a:rPr>
              <a:t> -ryhmä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 i="0" u="none" strike="noStrike" baseline="0">
                <a:latin typeface="Calibri" panose="020F0502020204030204" pitchFamily="34" charset="0"/>
              </a:rPr>
              <a:t>Romanien osallistaminen</a:t>
            </a:r>
            <a:r>
              <a:rPr lang="fi-FI" sz="1800" i="0" u="none" strike="noStrike" baseline="0">
                <a:latin typeface="Calibri" panose="020F0502020204030204" pitchFamily="34" charset="0"/>
              </a:rPr>
              <a:t> -ryhmä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>
                <a:latin typeface="Calibri" panose="020F0502020204030204" pitchFamily="34" charset="0"/>
              </a:rPr>
              <a:t>Vammaisten henkilöiden oikeudet</a:t>
            </a:r>
            <a:r>
              <a:rPr lang="fi-FI" sz="1800">
                <a:latin typeface="Calibri" panose="020F0502020204030204" pitchFamily="34" charset="0"/>
              </a:rPr>
              <a:t> -ryhmä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800" b="1">
                <a:latin typeface="Calibri" panose="020F0502020204030204" pitchFamily="34" charset="0"/>
              </a:rPr>
              <a:t>Kestävät elintarvikejärjestelmät</a:t>
            </a:r>
            <a:r>
              <a:rPr lang="fi-FI" sz="1800">
                <a:latin typeface="Calibri" panose="020F0502020204030204" pitchFamily="34" charset="0"/>
              </a:rPr>
              <a:t> -ryhmä</a:t>
            </a:r>
            <a:r>
              <a:rPr lang="fi-FI" sz="1800" b="1" i="0" u="none" strike="noStrike" baseline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179D1-C557-76CE-DD5A-5D37D0E9ACE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/>
              <a:t>Pysyvät ryhmät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66D1A4-C100-270F-3F29-02EBE05D9EAE}"/>
              </a:ext>
            </a:extLst>
          </p:cNvPr>
          <p:cNvSpPr txBox="1">
            <a:spLocks/>
          </p:cNvSpPr>
          <p:nvPr/>
        </p:nvSpPr>
        <p:spPr>
          <a:xfrm>
            <a:off x="0" y="197280"/>
            <a:ext cx="12192000" cy="102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62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49707" y="3437681"/>
            <a:ext cx="7206169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49707" y="4520354"/>
            <a:ext cx="7206168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8713" y="2550593"/>
            <a:ext cx="6557162" cy="378416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fi-FI" sz="2600">
                <a:latin typeface="Calibri" panose="020F0502020204030204" pitchFamily="34" charset="0"/>
              </a:rPr>
              <a:t>Neuvosto nimeää jäsenet </a:t>
            </a:r>
            <a:r>
              <a:rPr lang="fi-FI" sz="2600" b="1">
                <a:solidFill>
                  <a:srgbClr val="0060A0"/>
                </a:solidFill>
                <a:latin typeface="Calibri" panose="020F0502020204030204" pitchFamily="34" charset="0"/>
              </a:rPr>
              <a:t>viiden vuoden toimikaudeksi (kausi voidaan uusia)</a:t>
            </a:r>
            <a:r>
              <a:rPr lang="fi-FI" sz="2600">
                <a:latin typeface="Calibri" panose="020F0502020204030204" pitchFamily="34" charset="0"/>
              </a:rPr>
              <a:t> jäsenvaltioiden ehdotusten perusteella.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i-FI" sz="2600">
                <a:latin typeface="Calibri" panose="020F0502020204030204" pitchFamily="34" charset="0"/>
              </a:rPr>
              <a:t>Jäsenet tekevät työtä riippumattomasti </a:t>
            </a:r>
            <a:r>
              <a:rPr lang="fi-FI" sz="2600" b="1">
                <a:solidFill>
                  <a:srgbClr val="0060A0"/>
                </a:solidFill>
                <a:latin typeface="Calibri" panose="020F0502020204030204" pitchFamily="34" charset="0"/>
              </a:rPr>
              <a:t>(poliittisesti sitoutumattomina)</a:t>
            </a:r>
            <a:r>
              <a:rPr lang="fi-FI" sz="2600">
                <a:latin typeface="Calibri" panose="020F0502020204030204" pitchFamily="34" charset="0"/>
              </a:rPr>
              <a:t> kaikkien EU:n kansalaisten hyväksi.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i-FI" sz="2600" b="1">
                <a:solidFill>
                  <a:srgbClr val="0060A0"/>
                </a:solidFill>
                <a:latin typeface="Calibri" panose="020F0502020204030204" pitchFamily="34" charset="0"/>
              </a:rPr>
              <a:t>Jäsenet eivät ole jatkuvasti Brysselissä</a:t>
            </a:r>
            <a:r>
              <a:rPr lang="fi-FI" sz="2600">
                <a:latin typeface="Calibri" panose="020F0502020204030204" pitchFamily="34" charset="0"/>
              </a:rPr>
              <a:t>, vaan useimmat heistä jatkavat oman työnsä hoitamista kotimaisessa organisaatiossaan. ETSK korvaa jäsenten matka- ja majoituskustannukset.</a:t>
            </a:r>
          </a:p>
          <a:p>
            <a:pPr lvl="0"/>
            <a:endParaRPr lang="en-GB" sz="2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8210-F821-B6DF-07F8-4E1709B3CA0C}"/>
              </a:ext>
            </a:extLst>
          </p:cNvPr>
          <p:cNvSpPr/>
          <p:nvPr/>
        </p:nvSpPr>
        <p:spPr>
          <a:xfrm>
            <a:off x="0" y="0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F93FD-3C97-D521-87A7-D8F00E14E82C}"/>
              </a:ext>
            </a:extLst>
          </p:cNvPr>
          <p:cNvSpPr txBox="1"/>
          <p:nvPr/>
        </p:nvSpPr>
        <p:spPr>
          <a:xfrm>
            <a:off x="26681" y="263341"/>
            <a:ext cx="121653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Calibri" panose="020F0502020204030204" pitchFamily="34" charset="0"/>
              </a:rPr>
              <a:t>329 JÄSENESTÄ KOOSTUVA EDUSTAJAKOKOUS, </a:t>
            </a:r>
            <a:br>
              <a:rPr lang="fi-FI" sz="4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i-FI" sz="4000" b="1">
                <a:solidFill>
                  <a:schemeClr val="bg1"/>
                </a:solidFill>
                <a:latin typeface="Calibri" panose="020F0502020204030204" pitchFamily="34" charset="0"/>
              </a:rPr>
              <a:t>JOSSA ON JÄSENIÄ EU:N KAIKISTA JÄSENVALTIOISTA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17160-1B17-46A3-8F97-93B10C2A6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1" y="2670290"/>
            <a:ext cx="4985579" cy="3324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42530" y="1473690"/>
            <a:ext cx="12192000" cy="51731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fi-FI">
                <a:latin typeface="Calibri" charset="0"/>
                <a:ea typeface="MS PGothic" charset="-128"/>
              </a:rPr>
              <a:t>Sillä tarkoitetaan kaikenlaisia ryhmiä ja organisaatioita, joissa </a:t>
            </a:r>
            <a:r>
              <a:rPr lang="fi-FI" b="1">
                <a:solidFill>
                  <a:srgbClr val="0060A0"/>
                </a:solidFill>
                <a:latin typeface="Calibri" charset="0"/>
                <a:ea typeface="MS PGothic" charset="-128"/>
              </a:rPr>
              <a:t>ihmiset toimivat yhdessä</a:t>
            </a:r>
            <a:r>
              <a:rPr lang="fi-FI">
                <a:latin typeface="Calibri" charset="0"/>
                <a:ea typeface="MS PGothic" charset="-128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824" y="2196000"/>
            <a:ext cx="2926080" cy="2648597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05683" y="2196000"/>
            <a:ext cx="2926080" cy="268034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8236372" y="2196000"/>
            <a:ext cx="2926080" cy="26998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7782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2533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Työnantajat (107)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0568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2533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Työntekijät (110)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236372" y="2178319"/>
            <a:ext cx="2962657" cy="7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2667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Kansalaisyhteiskunnan organisaatiot (110)</a:t>
            </a:r>
          </a:p>
          <a:p>
            <a:pPr algn="ctr" eaLnBrk="1" hangingPunct="1">
              <a:defRPr/>
            </a:pPr>
            <a:endParaRPr lang="en-GB" sz="2667" b="1" dirty="0">
              <a:solidFill>
                <a:schemeClr val="bg1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3880" y="5151376"/>
            <a:ext cx="11489685" cy="145076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i-FI" sz="2400" b="1">
                <a:solidFill>
                  <a:srgbClr val="1F5FA0"/>
                </a:solidFill>
                <a:latin typeface="Calibri" charset="0"/>
                <a:ea typeface="MS PGothic" charset="-128"/>
              </a:rPr>
              <a:t>Ryhmittymät puolustavat taustayhteisöjensä etuja ja ajavat niiden asiaa ja toimivat usein välittäjinä päättäjien ja suuren yleisön välillä.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877823" y="3142027"/>
            <a:ext cx="292608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67">
                <a:solidFill>
                  <a:schemeClr val="bg1"/>
                </a:solidFill>
              </a:rPr>
              <a:t>työnantajajärjestöt,</a:t>
            </a:r>
          </a:p>
          <a:p>
            <a:pPr algn="ctr"/>
            <a:r>
              <a:rPr lang="fi-FI" sz="1867">
                <a:solidFill>
                  <a:schemeClr val="bg1"/>
                </a:solidFill>
              </a:rPr>
              <a:t>kauppakamarit,</a:t>
            </a:r>
          </a:p>
          <a:p>
            <a:pPr algn="ctr"/>
            <a:r>
              <a:rPr lang="fi-FI" sz="1867">
                <a:solidFill>
                  <a:schemeClr val="bg1"/>
                </a:solidFill>
              </a:rPr>
              <a:t>pk-yritysjärjestöt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4617692" y="3323289"/>
            <a:ext cx="29140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67">
                <a:solidFill>
                  <a:schemeClr val="bg1"/>
                </a:solidFill>
              </a:rPr>
              <a:t>ammattijärjestöt</a:t>
            </a: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8236373" y="3132000"/>
            <a:ext cx="2962656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67" dirty="0">
                <a:solidFill>
                  <a:schemeClr val="bg1"/>
                </a:solidFill>
              </a:rPr>
              <a:t>maataloustuottajat, kuluttajat, nuoret, vapaat ammatinharjoittajat, vammaisjärjestöt, tiedemaailma, osuuskunnat, kansalaisjärjestöt jne.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707B0-4DCD-1697-44A7-0F7B11A0DBD4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85060" y="161454"/>
            <a:ext cx="12277060" cy="10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i-FI" sz="4000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JÄRJESTÄYTYNYT KANSALAISYHTEISKUNTA?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30AEF-BFB7-4F05-8844-A746F8ECEB1D}"/>
              </a:ext>
            </a:extLst>
          </p:cNvPr>
          <p:cNvSpPr txBox="1"/>
          <p:nvPr/>
        </p:nvSpPr>
        <p:spPr>
          <a:xfrm>
            <a:off x="0" y="6437012"/>
            <a:ext cx="854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174195"/>
                </a:solidFill>
              </a:rPr>
              <a:t>* Kaksi jäsentä ei kuulu mihinkään komitean kolmesta ryhmästä.</a:t>
            </a:r>
          </a:p>
        </p:txBody>
      </p:sp>
    </p:spTree>
    <p:extLst>
      <p:ext uri="{BB962C8B-B14F-4D97-AF65-F5344CB8AC3E}">
        <p14:creationId xmlns:p14="http://schemas.microsoft.com/office/powerpoint/2010/main" val="19750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  <p:bldP spid="15" grpId="0" animBg="1"/>
      <p:bldP spid="10" grpId="0"/>
      <p:bldP spid="11" grpId="0"/>
      <p:bldP spid="12" grpId="0"/>
      <p:bldP spid="18" grpId="0"/>
      <p:bldP spid="19" grpId="0"/>
      <p:bldP spid="20" grpId="0"/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81D5F-8A66-0164-9E18-EF3E967B127A}"/>
              </a:ext>
            </a:extLst>
          </p:cNvPr>
          <p:cNvSpPr/>
          <p:nvPr/>
        </p:nvSpPr>
        <p:spPr>
          <a:xfrm>
            <a:off x="0" y="-9144"/>
            <a:ext cx="7324259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532" y="-9144"/>
            <a:ext cx="7430791" cy="114428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MITÄ ETSK TEKEE?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260" y="232948"/>
            <a:ext cx="4875638" cy="63631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24545" y="1144284"/>
            <a:ext cx="710533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sz="2000" b="1" dirty="0">
                <a:solidFill>
                  <a:srgbClr val="1F5FA0"/>
                </a:solidFill>
              </a:rPr>
              <a:t>Euroopan parlamentilla</a:t>
            </a:r>
            <a:r>
              <a:rPr lang="fi-FI" sz="2000" dirty="0"/>
              <a:t>, </a:t>
            </a:r>
            <a:r>
              <a:rPr lang="fi-FI" sz="2000" b="1" dirty="0">
                <a:solidFill>
                  <a:srgbClr val="1F5FA0"/>
                </a:solidFill>
              </a:rPr>
              <a:t>EU:n neuvostolla</a:t>
            </a:r>
            <a:r>
              <a:rPr lang="fi-FI" sz="2000" dirty="0"/>
              <a:t> ja </a:t>
            </a:r>
            <a:r>
              <a:rPr lang="fi-FI" sz="2000" b="1" dirty="0">
                <a:solidFill>
                  <a:srgbClr val="1F5FA0"/>
                </a:solidFill>
              </a:rPr>
              <a:t>Euroopan komissiolla</a:t>
            </a:r>
            <a:r>
              <a:rPr lang="fi-FI" sz="2000" dirty="0"/>
              <a:t> on</a:t>
            </a:r>
            <a:r>
              <a:rPr lang="fi-FI" sz="2000" b="1" dirty="0">
                <a:solidFill>
                  <a:srgbClr val="1F5FA0"/>
                </a:solidFill>
              </a:rPr>
              <a:t> lainsäädäntöön perustuva velvoite kuulla </a:t>
            </a:r>
            <a:r>
              <a:rPr lang="fi-FI" sz="2000" b="1" dirty="0" err="1">
                <a:solidFill>
                  <a:srgbClr val="1F5FA0"/>
                </a:solidFill>
              </a:rPr>
              <a:t>ETSK:ta</a:t>
            </a:r>
            <a:r>
              <a:rPr lang="fi-FI" sz="2000" dirty="0"/>
              <a:t> säätäessään uusia lakeja. Komiteaa voidaan </a:t>
            </a:r>
            <a:r>
              <a:rPr lang="fi-FI" sz="2000" b="1" dirty="0"/>
              <a:t>kuulla</a:t>
            </a:r>
            <a:r>
              <a:rPr lang="fi-FI" sz="2000" dirty="0"/>
              <a:t> monenlaisista aiheista. </a:t>
            </a:r>
          </a:p>
          <a:p>
            <a:pPr algn="just"/>
            <a:endParaRPr lang="en-GB" altLang="fr-FR" sz="1400" dirty="0">
              <a:solidFill>
                <a:srgbClr val="0060A0"/>
              </a:solidFill>
            </a:endParaRPr>
          </a:p>
          <a:p>
            <a:pPr algn="just"/>
            <a:r>
              <a:rPr lang="fi-FI" sz="2000" b="1" dirty="0">
                <a:solidFill>
                  <a:srgbClr val="1F5FA0"/>
                </a:solidFill>
              </a:rPr>
              <a:t>Kutakin kolmea ryhmää </a:t>
            </a:r>
            <a:r>
              <a:rPr lang="fi-FI" sz="2000" dirty="0"/>
              <a:t>edustavat </a:t>
            </a:r>
            <a:r>
              <a:rPr lang="fi-FI" sz="2000" b="1" dirty="0" err="1">
                <a:solidFill>
                  <a:srgbClr val="1F5FA0"/>
                </a:solidFill>
              </a:rPr>
              <a:t>ETSK:n</a:t>
            </a:r>
            <a:r>
              <a:rPr lang="fi-FI" sz="2000" b="1" dirty="0">
                <a:solidFill>
                  <a:srgbClr val="1F5FA0"/>
                </a:solidFill>
              </a:rPr>
              <a:t> jäsenet keskustelevat</a:t>
            </a:r>
            <a:r>
              <a:rPr lang="fi-FI" sz="2000" dirty="0"/>
              <a:t> säädösehdotuksesta, </a:t>
            </a:r>
            <a:r>
              <a:rPr lang="fi-FI" sz="2000" b="1" dirty="0">
                <a:solidFill>
                  <a:srgbClr val="1F5FA0"/>
                </a:solidFill>
              </a:rPr>
              <a:t>pyrkivät neuvottelemalla keskinäiseen yhteisymmärrykseen ja laativat ehdotuksesta yhden asiakirjan, jota kutsutaan lausunnoksi</a:t>
            </a:r>
            <a:r>
              <a:rPr lang="fi-FI" sz="2000" dirty="0"/>
              <a:t>.</a:t>
            </a:r>
          </a:p>
          <a:p>
            <a:pPr algn="just"/>
            <a:endParaRPr lang="en-GB" altLang="fr-FR" sz="1400" dirty="0"/>
          </a:p>
          <a:p>
            <a:pPr algn="just"/>
            <a:r>
              <a:rPr lang="fi-FI" sz="2000" b="1" dirty="0">
                <a:solidFill>
                  <a:srgbClr val="1F5FA0"/>
                </a:solidFill>
              </a:rPr>
              <a:t>Kun lausunto on hyväksytty, se toimitetaan EU:n toimielimille</a:t>
            </a:r>
            <a:r>
              <a:rPr lang="fi-FI" sz="2000" dirty="0"/>
              <a:t> käsiteltäväksi ja julkaistaan EU:n virallisessa lehdessä (24 kielellä).</a:t>
            </a:r>
          </a:p>
          <a:p>
            <a:pPr algn="just"/>
            <a:endParaRPr lang="en-GB" altLang="fr-FR" sz="1400" dirty="0"/>
          </a:p>
          <a:p>
            <a:pPr algn="just"/>
            <a:r>
              <a:rPr lang="fi-FI" sz="2000" dirty="0" err="1"/>
              <a:t>ETSK:n</a:t>
            </a:r>
            <a:r>
              <a:rPr lang="fi-FI" sz="2000" dirty="0"/>
              <a:t> lausunnon esittelijä </a:t>
            </a:r>
            <a:r>
              <a:rPr lang="fi-FI" sz="2000" b="1" dirty="0">
                <a:solidFill>
                  <a:srgbClr val="1F5FA0"/>
                </a:solidFill>
              </a:rPr>
              <a:t>esittelee keskeiset päätelmät</a:t>
            </a:r>
            <a:r>
              <a:rPr lang="fi-FI" sz="2000" dirty="0"/>
              <a:t> ja </a:t>
            </a:r>
            <a:r>
              <a:rPr lang="fi-FI" sz="2000" b="1" dirty="0">
                <a:solidFill>
                  <a:srgbClr val="1F5FA0"/>
                </a:solidFill>
              </a:rPr>
              <a:t>tekee lausuntoa tunnetuksi</a:t>
            </a:r>
            <a:r>
              <a:rPr lang="fi-FI" sz="2000" dirty="0"/>
              <a:t> EU-, jäsenvaltio- ja paikallistasolla.</a:t>
            </a:r>
          </a:p>
          <a:p>
            <a:pPr algn="just"/>
            <a:endParaRPr lang="en-GB" altLang="fr-FR" sz="1400" dirty="0"/>
          </a:p>
          <a:p>
            <a:pPr algn="just"/>
            <a:r>
              <a:rPr lang="fi-FI" sz="2000" dirty="0"/>
              <a:t>ETSK laatii vuosittain yhteensä noin </a:t>
            </a:r>
            <a:r>
              <a:rPr lang="fi-FI" sz="2000" b="1" dirty="0">
                <a:solidFill>
                  <a:srgbClr val="1F5FA0"/>
                </a:solidFill>
              </a:rPr>
              <a:t>200 lausuntoa</a:t>
            </a:r>
            <a:r>
              <a:rPr lang="fi-FI" sz="2000" dirty="0"/>
              <a:t>.</a:t>
            </a:r>
          </a:p>
          <a:p>
            <a:pPr algn="just"/>
            <a:endParaRPr lang="en-GB" altLang="fr-FR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fr-FR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2209887" y="6164440"/>
            <a:ext cx="3254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/>
              <a:t>Saat lisätietoa skannaamalla QR-koodin!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560" y="5838417"/>
            <a:ext cx="991320" cy="9906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2957" y="6115277"/>
            <a:ext cx="436880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140" y="1814155"/>
            <a:ext cx="2405449" cy="100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2133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2DE31-1F83-4EF8-A9BC-495544087C12}"/>
              </a:ext>
            </a:extLst>
          </p:cNvPr>
          <p:cNvSpPr txBox="1"/>
          <p:nvPr/>
        </p:nvSpPr>
        <p:spPr>
          <a:xfrm>
            <a:off x="110512" y="3661616"/>
            <a:ext cx="11718941" cy="12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0060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1F5F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sz="2400" spc="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828AC-9164-4F14-8519-02B5D5335800}"/>
              </a:ext>
            </a:extLst>
          </p:cNvPr>
          <p:cNvSpPr txBox="1"/>
          <p:nvPr/>
        </p:nvSpPr>
        <p:spPr>
          <a:xfrm>
            <a:off x="0" y="2161287"/>
            <a:ext cx="12192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fi-FI" sz="2400"/>
              <a:t>Komitea on ainoa </a:t>
            </a:r>
            <a:r>
              <a:rPr lang="fi-FI" sz="2400" b="1"/>
              <a:t>vakiintunut kohtaamispaikka ja EU-tason vuoropuhelufoorumi</a:t>
            </a:r>
            <a:r>
              <a:rPr lang="fi-FI" sz="2400"/>
              <a:t>, jonka kautta voidaan löytää </a:t>
            </a:r>
            <a:r>
              <a:rPr lang="fi-FI" sz="2400" b="1">
                <a:solidFill>
                  <a:srgbClr val="0060A0"/>
                </a:solidFill>
              </a:rPr>
              <a:t>yhteisymmärrys</a:t>
            </a:r>
            <a:r>
              <a:rPr lang="fi-FI" sz="2400"/>
              <a:t> eri sidosryhmien välillä. Eurooppalaiset eturyhmät voivat </a:t>
            </a:r>
            <a:r>
              <a:rPr lang="fi-FI" sz="2400" b="1">
                <a:solidFill>
                  <a:srgbClr val="0060A0"/>
                </a:solidFill>
              </a:rPr>
              <a:t>ottaa unionin toimielinjärjestelmässä </a:t>
            </a:r>
            <a:r>
              <a:rPr lang="fi-FI" sz="2400"/>
              <a:t>virallisesti </a:t>
            </a:r>
            <a:r>
              <a:rPr lang="fi-FI" sz="2400" b="1">
                <a:solidFill>
                  <a:srgbClr val="0060A0"/>
                </a:solidFill>
              </a:rPr>
              <a:t>kantaa EU:n lainsäädäntöehdotuksiin</a:t>
            </a:r>
            <a:r>
              <a:rPr lang="fi-FI" sz="2400"/>
              <a:t> vain ETSK:n kautta.</a:t>
            </a:r>
          </a:p>
          <a:p>
            <a:pPr algn="ctr">
              <a:spcBef>
                <a:spcPts val="1200"/>
              </a:spcBef>
              <a:defRPr/>
            </a:pPr>
            <a:r>
              <a:rPr lang="fi-FI" sz="2400">
                <a:latin typeface="Calibri" pitchFamily="34" charset="0"/>
              </a:rPr>
              <a:t>Tällainen järjestäytyneen kansalaisyhteiskunnan osallistuminen – </a:t>
            </a:r>
            <a:r>
              <a:rPr lang="fi-FI" sz="2400" b="1">
                <a:solidFill>
                  <a:srgbClr val="0060A0"/>
                </a:solidFill>
                <a:latin typeface="Calibri" pitchFamily="34" charset="0"/>
              </a:rPr>
              <a:t>osallistuva demokratia</a:t>
            </a:r>
            <a:r>
              <a:rPr lang="fi-FI" sz="2400">
                <a:latin typeface="Calibri" pitchFamily="34" charset="0"/>
              </a:rPr>
              <a:t> – on eurooppalaisen demokratian peruspilari.</a:t>
            </a:r>
          </a:p>
          <a:p>
            <a:pPr algn="ctr">
              <a:spcBef>
                <a:spcPts val="1200"/>
              </a:spcBef>
              <a:defRPr/>
            </a:pPr>
            <a:r>
              <a:rPr lang="fi-FI" sz="2400">
                <a:latin typeface="Calibri" pitchFamily="34" charset="0"/>
              </a:rPr>
              <a:t>ETSK:ssa käsitellään monia </a:t>
            </a:r>
            <a:r>
              <a:rPr lang="fi-FI" sz="2400" b="1">
                <a:solidFill>
                  <a:srgbClr val="0060A0"/>
                </a:solidFill>
                <a:latin typeface="Calibri" pitchFamily="34" charset="0"/>
                <a:hlinkClick r:id="rId2" action="ppaction://hlinksldjump"/>
              </a:rPr>
              <a:t>ihmisten arkielämään vaikuttavia asioita</a:t>
            </a:r>
            <a:r>
              <a:rPr lang="fi-FI" sz="2400">
                <a:latin typeface="Calibri" pitchFamily="34" charset="0"/>
              </a:rPr>
              <a:t> (mm. työllisyys, terveydenhuolto, kuluttajien oikeudet, maatalous, järjestäytyneen rikollisuuden torjunta).</a:t>
            </a:r>
            <a:r>
              <a:rPr lang="fi-FI" sz="240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E6C7B-D79F-D66F-9ABD-F0309E18CBE9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6E272-B298-6D95-4011-CB9D10983F8F}"/>
              </a:ext>
            </a:extLst>
          </p:cNvPr>
          <p:cNvSpPr txBox="1"/>
          <p:nvPr/>
        </p:nvSpPr>
        <p:spPr>
          <a:xfrm>
            <a:off x="0" y="1719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>
                <a:solidFill>
                  <a:schemeClr val="bg1"/>
                </a:solidFill>
                <a:latin typeface="Calibri" panose="020F0502020204030204" pitchFamily="34" charset="0"/>
              </a:rPr>
              <a:t>MIKSI ETSK ON TÄRKEÄ EU:LLE?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7164A5-F124-4534-AD26-38A824D92F8C}"/>
              </a:ext>
            </a:extLst>
          </p:cNvPr>
          <p:cNvSpPr/>
          <p:nvPr/>
        </p:nvSpPr>
        <p:spPr>
          <a:xfrm>
            <a:off x="8579624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3375D7-9F6A-4A16-A11B-EC37BE39CD0C}"/>
              </a:ext>
            </a:extLst>
          </p:cNvPr>
          <p:cNvSpPr/>
          <p:nvPr/>
        </p:nvSpPr>
        <p:spPr>
          <a:xfrm>
            <a:off x="844940" y="1663598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fi-FI" sz="4000" b="1">
                <a:solidFill>
                  <a:schemeClr val="bg1"/>
                </a:solidFill>
                <a:latin typeface="Calibri" charset="0"/>
              </a:rPr>
              <a:t>ETSK:N TYÖELIMET: KUUSI JAOSTOA &amp; YKSI VALIOKUNTA </a:t>
            </a:r>
          </a:p>
        </p:txBody>
      </p:sp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77781787-22FB-4DF5-B371-8251AC1FC29A}"/>
              </a:ext>
            </a:extLst>
          </p:cNvPr>
          <p:cNvSpPr txBox="1"/>
          <p:nvPr/>
        </p:nvSpPr>
        <p:spPr>
          <a:xfrm>
            <a:off x="844940" y="1872000"/>
            <a:ext cx="2520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Ulkosuhteet</a:t>
            </a: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B29DB3C1-B40D-44F6-8013-A7C93FC80B5B}"/>
              </a:ext>
            </a:extLst>
          </p:cNvPr>
          <p:cNvSpPr txBox="1"/>
          <p:nvPr/>
        </p:nvSpPr>
        <p:spPr>
          <a:xfrm>
            <a:off x="8617061" y="1872000"/>
            <a:ext cx="2482563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Maatalous, maaseudun kehittäminen, ympäristö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CFF42-AA65-4A3D-80DD-FB8EA7BE598B}"/>
              </a:ext>
            </a:extLst>
          </p:cNvPr>
          <p:cNvSpPr txBox="1"/>
          <p:nvPr/>
        </p:nvSpPr>
        <p:spPr>
          <a:xfrm>
            <a:off x="844939" y="3204000"/>
            <a:ext cx="25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Kansalaisyhteiskunnan vuoropuhelu EU:n ulkopuolisten maiden kanssa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Laajentuminen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Naapuruussuhteet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Kansainvälinen yhteistyö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868F77-80EA-4BFC-B73D-1E46877C887E}"/>
              </a:ext>
            </a:extLst>
          </p:cNvPr>
          <p:cNvSpPr/>
          <p:nvPr/>
        </p:nvSpPr>
        <p:spPr>
          <a:xfrm>
            <a:off x="4712282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3521ADB3-197C-4FB4-A013-705707097868}"/>
              </a:ext>
            </a:extLst>
          </p:cNvPr>
          <p:cNvSpPr txBox="1"/>
          <p:nvPr/>
        </p:nvSpPr>
        <p:spPr>
          <a:xfrm>
            <a:off x="4736663" y="1872000"/>
            <a:ext cx="2495619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Liikenne, energia, perusrakenteet, tietoyhteiskunta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CD800-C46E-425E-AEED-1BE5BA3D26F3}"/>
              </a:ext>
            </a:extLst>
          </p:cNvPr>
          <p:cNvSpPr txBox="1"/>
          <p:nvPr/>
        </p:nvSpPr>
        <p:spPr>
          <a:xfrm>
            <a:off x="4736663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Edullinen ja puhdas energia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Kestävä ja älykäs liikkuminen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Kunnolliset, esteettömät ja kohtuuhintaiset asunnot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Maankäytön suunnittelu väestön ja kansalaisyhteiskunnan näkökulmasta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F4A2E-F056-4947-B54D-8629BA5C27A5}"/>
              </a:ext>
            </a:extLst>
          </p:cNvPr>
          <p:cNvSpPr txBox="1"/>
          <p:nvPr/>
        </p:nvSpPr>
        <p:spPr>
          <a:xfrm>
            <a:off x="8605120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Kestäväpohjainen elintarvikejärjestelmä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Ilmastotoimet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Ympäristö ja luonnon monimuotoisuus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Maatalous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Kestävä kehitys yleensä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Maaseudun ja kaupunkien kestävä kehitys</a:t>
            </a:r>
          </a:p>
        </p:txBody>
      </p:sp>
      <p:pic>
        <p:nvPicPr>
          <p:cNvPr id="41" name="Afbeelding 30" descr="Afbeelding met logo, cirkel, symbool, Graphics&#10;&#10;Door AI gegenereerde inhoud is mogelijk onjuist.">
            <a:extLst>
              <a:ext uri="{FF2B5EF4-FFF2-40B4-BE49-F238E27FC236}">
                <a16:creationId xmlns:a16="http://schemas.microsoft.com/office/drawing/2014/main" id="{301F7DEC-0D9A-4938-A1AA-CF9496C56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445" y="1188000"/>
            <a:ext cx="1080000" cy="1080000"/>
          </a:xfrm>
          <a:prstGeom prst="rect">
            <a:avLst/>
          </a:prstGeom>
        </p:spPr>
      </p:pic>
      <p:pic>
        <p:nvPicPr>
          <p:cNvPr id="42" name="Afbeelding 1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69530C21-1ECA-42C0-9084-6C4C41DC7E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82" y="1188577"/>
            <a:ext cx="1080000" cy="1080000"/>
          </a:xfrm>
          <a:prstGeom prst="rect">
            <a:avLst/>
          </a:prstGeom>
        </p:spPr>
      </p:pic>
      <p:pic>
        <p:nvPicPr>
          <p:cNvPr id="44" name="Afbeelding 3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C399C7B2-D4F3-4D47-BA15-8829E4E4ED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784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4E606E-D70F-46AF-A9C3-41FEECFFD66B}"/>
              </a:ext>
            </a:extLst>
          </p:cNvPr>
          <p:cNvSpPr/>
          <p:nvPr/>
        </p:nvSpPr>
        <p:spPr>
          <a:xfrm>
            <a:off x="9093575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01B641E-09EC-43D2-962B-72A85D5FE8D7}"/>
              </a:ext>
            </a:extLst>
          </p:cNvPr>
          <p:cNvSpPr/>
          <p:nvPr/>
        </p:nvSpPr>
        <p:spPr>
          <a:xfrm>
            <a:off x="6192812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92D199-3432-4D3B-8D4C-0D9C3F85BBAF}"/>
              </a:ext>
            </a:extLst>
          </p:cNvPr>
          <p:cNvSpPr/>
          <p:nvPr/>
        </p:nvSpPr>
        <p:spPr>
          <a:xfrm>
            <a:off x="3238151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EE0AED-4CD3-4F18-871C-426E4CE1D8BD}"/>
              </a:ext>
            </a:extLst>
          </p:cNvPr>
          <p:cNvSpPr/>
          <p:nvPr/>
        </p:nvSpPr>
        <p:spPr>
          <a:xfrm>
            <a:off x="241787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fi-FI" sz="4000" b="1">
                <a:solidFill>
                  <a:schemeClr val="bg1"/>
                </a:solidFill>
                <a:latin typeface="Calibri" charset="0"/>
              </a:rPr>
              <a:t>ETSK:N TYÖELIMET: KUUSI JAOSTOA &amp; YKSI VALIOKUNTA </a:t>
            </a: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0CBB3086-7F92-4A44-9ECD-2436E4CFBC67}"/>
              </a:ext>
            </a:extLst>
          </p:cNvPr>
          <p:cNvSpPr txBox="1"/>
          <p:nvPr/>
        </p:nvSpPr>
        <p:spPr>
          <a:xfrm>
            <a:off x="8988575" y="2193129"/>
            <a:ext cx="272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Neuvoa-antava valiokunta ”teollisuuden muutokset”</a:t>
            </a:r>
          </a:p>
        </p:txBody>
      </p:sp>
      <p:sp>
        <p:nvSpPr>
          <p:cNvPr id="22" name="TextBox 21">
            <a:hlinkClick r:id="rId4"/>
            <a:extLst>
              <a:ext uri="{FF2B5EF4-FFF2-40B4-BE49-F238E27FC236}">
                <a16:creationId xmlns:a16="http://schemas.microsoft.com/office/drawing/2014/main" id="{51058F01-F559-4542-B6E3-5A4A7C255691}"/>
              </a:ext>
            </a:extLst>
          </p:cNvPr>
          <p:cNvSpPr txBox="1"/>
          <p:nvPr/>
        </p:nvSpPr>
        <p:spPr>
          <a:xfrm>
            <a:off x="241788" y="1872000"/>
            <a:ext cx="253212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Talous- ja rahaliitto, taloudellinen ja sosiaalinen yhteenkuulu­vuus</a:t>
            </a:r>
          </a:p>
        </p:txBody>
      </p:sp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id="{7CE5F8E1-45DB-4037-A771-8DFD8B1A7562}"/>
              </a:ext>
            </a:extLst>
          </p:cNvPr>
          <p:cNvSpPr txBox="1"/>
          <p:nvPr/>
        </p:nvSpPr>
        <p:spPr>
          <a:xfrm>
            <a:off x="3238151" y="1872000"/>
            <a:ext cx="250306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Työllisyys, sosiaaliasiat, kansalaisuus</a:t>
            </a:r>
          </a:p>
        </p:txBody>
      </p:sp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B86FEE4C-B3B6-4F41-B379-3E68CAAC71C6}"/>
              </a:ext>
            </a:extLst>
          </p:cNvPr>
          <p:cNvSpPr txBox="1"/>
          <p:nvPr/>
        </p:nvSpPr>
        <p:spPr>
          <a:xfrm>
            <a:off x="6121975" y="1872000"/>
            <a:ext cx="268031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Sisämarkkinat, tuotanto ja kulutus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0070C4-B306-4DDC-9956-8B6CFFFE4038}"/>
              </a:ext>
            </a:extLst>
          </p:cNvPr>
          <p:cNvSpPr txBox="1"/>
          <p:nvPr/>
        </p:nvSpPr>
        <p:spPr>
          <a:xfrm>
            <a:off x="261754" y="3407200"/>
            <a:ext cx="2500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Talous- ja rahaliitto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Rahoitus- ja pääomamarkkinat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Verotus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EU:n budjetti ja omat varat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Koheesio- ja kaupunkipolitiikka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Tilastot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F6507-6536-461F-8BF4-75CE9AA6A74B}"/>
              </a:ext>
            </a:extLst>
          </p:cNvPr>
          <p:cNvSpPr txBox="1"/>
          <p:nvPr/>
        </p:nvSpPr>
        <p:spPr>
          <a:xfrm>
            <a:off x="3318135" y="3204000"/>
            <a:ext cx="231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Työllisyys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Sosiaalinen osallisuus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Kansalaisuus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Sosiaalinen suojelu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/>
              <a:t>Yhtäläiset mahdollisuudet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AE29A2-D7BD-484B-B2F9-0A3EE25A19A2}"/>
              </a:ext>
            </a:extLst>
          </p:cNvPr>
          <p:cNvSpPr txBox="1"/>
          <p:nvPr/>
        </p:nvSpPr>
        <p:spPr>
          <a:xfrm>
            <a:off x="6234514" y="3204617"/>
            <a:ext cx="2478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Kuluttajansuoja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Sisämarkkinat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Yritykset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Teollisuuspolitiikka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Rahoituspalvelut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Tutkimus ja innovointi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346E33-C314-4E5E-A590-3412D490EB9B}"/>
              </a:ext>
            </a:extLst>
          </p:cNvPr>
          <p:cNvSpPr txBox="1"/>
          <p:nvPr/>
        </p:nvSpPr>
        <p:spPr>
          <a:xfrm>
            <a:off x="9163436" y="3204000"/>
            <a:ext cx="24501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Eri teollisuudenalojen politiikat, esim. puolustus, vesi, terveys, energiavaltainen teollisuus, robotiikka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Teollisuuden ja teknologian kehityksen ennakointi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/>
              <a:t>Kriittiset raaka-aineet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EU:n sinisen kehityksen ohjelman</a:t>
            </a:r>
            <a:r>
              <a:rPr lang="fi-FI" sz="1600" dirty="0"/>
              <a:t> koordinointi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26" name="Afbeelding 10" descr="Afbeelding met logo, cirkel, Graphics, symbool&#10;&#10;Door AI gegenereerde inhoud is mogelijk onjuist.">
            <a:hlinkClick r:id="rId8" action="ppaction://hlinksldjump"/>
            <a:extLst>
              <a:ext uri="{FF2B5EF4-FFF2-40B4-BE49-F238E27FC236}">
                <a16:creationId xmlns:a16="http://schemas.microsoft.com/office/drawing/2014/main" id="{333942A7-9A68-48E3-ABDD-D91C34A3BD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476" y="1188051"/>
            <a:ext cx="1080000" cy="1080000"/>
          </a:xfrm>
          <a:prstGeom prst="rect">
            <a:avLst/>
          </a:prstGeom>
        </p:spPr>
      </p:pic>
      <p:pic>
        <p:nvPicPr>
          <p:cNvPr id="31" name="Afbeelding 2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EFA0E532-E701-4264-BDE4-950A752D6C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39" y="1188000"/>
            <a:ext cx="1080000" cy="1080000"/>
          </a:xfrm>
          <a:prstGeom prst="rect">
            <a:avLst/>
          </a:prstGeom>
        </p:spPr>
      </p:pic>
      <p:pic>
        <p:nvPicPr>
          <p:cNvPr id="37" name="Afbeelding 36" descr="Afbeelding met cirkel, logo, Graphics, symbool&#10;&#10;Door AI gegenereerde inhoud is mogelijk onjuist.">
            <a:extLst>
              <a:ext uri="{FF2B5EF4-FFF2-40B4-BE49-F238E27FC236}">
                <a16:creationId xmlns:a16="http://schemas.microsoft.com/office/drawing/2014/main" id="{FEB4F562-10C3-4BC0-A468-FBD0A51196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82" y="1188051"/>
            <a:ext cx="1080000" cy="1080000"/>
          </a:xfrm>
          <a:prstGeom prst="rect">
            <a:avLst/>
          </a:prstGeom>
        </p:spPr>
      </p:pic>
      <p:pic>
        <p:nvPicPr>
          <p:cNvPr id="38" name="Afbeelding 40" descr="Afbeelding met logo, Graphics, cirkel, symbool&#10;&#10;Door AI gegenereerde inhoud is mogelijk onjuist.">
            <a:hlinkClick r:id="" action="ppaction://noaction"/>
            <a:extLst>
              <a:ext uri="{FF2B5EF4-FFF2-40B4-BE49-F238E27FC236}">
                <a16:creationId xmlns:a16="http://schemas.microsoft.com/office/drawing/2014/main" id="{1438C393-62CF-497D-8A2F-F4E006B49E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035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5647776-5CFF-4771-8CFE-7AE5B43F9F31}"/>
              </a:ext>
            </a:extLst>
          </p:cNvPr>
          <p:cNvSpPr/>
          <p:nvPr/>
        </p:nvSpPr>
        <p:spPr>
          <a:xfrm>
            <a:off x="4002158" y="4090632"/>
            <a:ext cx="3991427" cy="2666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rgbClr val="174195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pysyvää ryhmää</a:t>
            </a:r>
            <a:br>
              <a:rPr lang="fi-FI" b="1">
                <a:solidFill>
                  <a:srgbClr val="174195"/>
                </a:solidFill>
              </a:rPr>
            </a:br>
            <a:r>
              <a:rPr lang="fi-FI">
                <a:solidFill>
                  <a:srgbClr val="174195"/>
                </a:solidFill>
              </a:rPr>
              <a:t>liittyen jaostojen toimintaan</a:t>
            </a:r>
          </a:p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263D85-87E5-48B0-94CC-B7B04001C321}"/>
              </a:ext>
            </a:extLst>
          </p:cNvPr>
          <p:cNvSpPr/>
          <p:nvPr/>
        </p:nvSpPr>
        <p:spPr>
          <a:xfrm>
            <a:off x="6096000" y="1958569"/>
            <a:ext cx="5220000" cy="250756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C373E66-E27B-43D4-A38A-2B7F1221566E}"/>
              </a:ext>
            </a:extLst>
          </p:cNvPr>
          <p:cNvSpPr/>
          <p:nvPr/>
        </p:nvSpPr>
        <p:spPr>
          <a:xfrm>
            <a:off x="191842" y="1958571"/>
            <a:ext cx="5220000" cy="250756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00995" y="1965218"/>
            <a:ext cx="1828221" cy="797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D6C0F-CAEA-B4C2-57B9-CB071711B1B1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0D9B357-52D5-441A-981A-0388FC0314A2}"/>
              </a:ext>
            </a:extLst>
          </p:cNvPr>
          <p:cNvSpPr txBox="1">
            <a:spLocks/>
          </p:cNvSpPr>
          <p:nvPr/>
        </p:nvSpPr>
        <p:spPr bwMode="auto">
          <a:xfrm>
            <a:off x="-15581" y="252102"/>
            <a:ext cx="12191999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fi-FI" sz="4000" b="1">
                <a:solidFill>
                  <a:schemeClr val="bg1"/>
                </a:solidFill>
                <a:latin typeface="Calibri" charset="0"/>
              </a:rPr>
              <a:t>MUUT TYÖELIMET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7CE55-F288-49E7-A644-DF39AA2A24F8}"/>
              </a:ext>
            </a:extLst>
          </p:cNvPr>
          <p:cNvSpPr txBox="1"/>
          <p:nvPr/>
        </p:nvSpPr>
        <p:spPr>
          <a:xfrm>
            <a:off x="8463204" y="1394702"/>
            <a:ext cx="3021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solidFill>
                  <a:srgbClr val="174195"/>
                </a:solidFill>
              </a:rPr>
              <a:t>Väliaikaiset ryhmät</a:t>
            </a:r>
          </a:p>
          <a:p>
            <a:pPr algn="ctr"/>
            <a:endParaRPr lang="en-GB" sz="2000" b="1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>
                <a:solidFill>
                  <a:srgbClr val="174195"/>
                </a:solidFill>
              </a:rPr>
              <a:t>Eurooppalaista kansalaisaloitetta </a:t>
            </a:r>
            <a:r>
              <a:rPr lang="fi-FI">
                <a:solidFill>
                  <a:srgbClr val="174195"/>
                </a:solidFill>
              </a:rPr>
              <a:t>käsittelevä ryhmä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i-FI">
                <a:solidFill>
                  <a:srgbClr val="174195"/>
                </a:solidFill>
              </a:rPr>
              <a:t>ETSK:n </a:t>
            </a:r>
            <a:r>
              <a:rPr lang="fi-FI" b="1">
                <a:solidFill>
                  <a:srgbClr val="17419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nuoriso</a:t>
            </a:r>
            <a:r>
              <a:rPr lang="fi-FI">
                <a:solidFill>
                  <a:srgbClr val="174195"/>
                </a:solidFill>
              </a:rPr>
              <a:t>ryhmä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>
                <a:solidFill>
                  <a:srgbClr val="17419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Tasa-arvo</a:t>
            </a:r>
            <a:r>
              <a:rPr lang="fi-FI">
                <a:solidFill>
                  <a:srgbClr val="174195"/>
                </a:solidFill>
              </a:rPr>
              <a:t>ryhmä</a:t>
            </a:r>
            <a:r>
              <a:rPr lang="fi-FI">
                <a:solidFill>
                  <a:srgbClr val="17419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23B7C-1CE2-4308-BAF3-8ABC12ED79AD}"/>
              </a:ext>
            </a:extLst>
          </p:cNvPr>
          <p:cNvSpPr txBox="1"/>
          <p:nvPr/>
        </p:nvSpPr>
        <p:spPr>
          <a:xfrm>
            <a:off x="707146" y="1394702"/>
            <a:ext cx="30984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174195"/>
                </a:solidFill>
              </a:rPr>
              <a:t>Seurantaryhmät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>
                <a:solidFill>
                  <a:srgbClr val="17419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Kestävän kehityksen</a:t>
            </a:r>
            <a:r>
              <a:rPr lang="fi-FI" dirty="0">
                <a:solidFill>
                  <a:srgbClr val="174195"/>
                </a:solidFill>
              </a:rPr>
              <a:t> seurantaryhmä (SDO)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>
                <a:solidFill>
                  <a:srgbClr val="17419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Sisämarkkinoiden täytäntöönpanon valvonnan</a:t>
            </a:r>
            <a:r>
              <a:rPr lang="fi-FI" dirty="0">
                <a:solidFill>
                  <a:srgbClr val="174195"/>
                </a:solidFill>
              </a:rPr>
              <a:t> seurantaryhmä (SMEO)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b="1" dirty="0">
                <a:solidFill>
                  <a:srgbClr val="17419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Työmarkkinoiden</a:t>
            </a:r>
            <a:r>
              <a:rPr lang="fi-FI" dirty="0">
                <a:solidFill>
                  <a:srgbClr val="174195"/>
                </a:solidFill>
              </a:rPr>
              <a:t> seurantaryhmä (LMO)</a:t>
            </a:r>
          </a:p>
          <a:p>
            <a:endParaRPr lang="en-GB" dirty="0">
              <a:solidFill>
                <a:srgbClr val="0060A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05F2A-2048-46F7-AE99-D039DCD197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429" y="1671717"/>
            <a:ext cx="3098487" cy="196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D6336-9B48-4574-A8CC-234AA8304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854" y="4811022"/>
            <a:ext cx="2280401" cy="188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09B19-502F-4656-A506-10F6448123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488" y="4536078"/>
            <a:ext cx="2690325" cy="177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26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6BB3B767F3CF4149BF520211D4A86BC0" ma:contentTypeVersion="4" ma:contentTypeDescription="Defines the documents for Document Manager V2" ma:contentTypeScope="" ma:versionID="8f2b3a3e062f062a7ee8ba210ef02323">
  <xsd:schema xmlns:xsd="http://www.w3.org/2001/XMLSchema" xmlns:xs="http://www.w3.org/2001/XMLSchema" xmlns:p="http://schemas.microsoft.com/office/2006/metadata/properties" xmlns:ns2="1a33af13-4045-4f88-9d7b-618e30f79918" xmlns:ns3="http://schemas.microsoft.com/sharepoint/v3/fields" xmlns:ns4="be3ca9a7-9286-4008-99ec-aebc20da9dc2" targetNamespace="http://schemas.microsoft.com/office/2006/metadata/properties" ma:root="true" ma:fieldsID="f021f5764e4548d9eb17bdf3b768072d" ns2:_="" ns3:_="" ns4:_="">
    <xsd:import namespace="1a33af13-4045-4f88-9d7b-618e30f79918"/>
    <xsd:import namespace="http://schemas.microsoft.com/sharepoint/v3/fields"/>
    <xsd:import namespace="be3ca9a7-9286-4008-99ec-aebc20da9d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3af13-4045-4f88-9d7b-618e30f799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c795c8aa-ad9d-4177-b7c3-7e58e1f2dfdf}" ma:internalName="TaxCatchAll" ma:showField="CatchAllData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c795c8aa-ad9d-4177-b7c3-7e58e1f2dfdf}" ma:internalName="TaxCatchAllLabel" ma:readOnly="true" ma:showField="CatchAllDataLabel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ca9a7-9286-4008-99ec-aebc20da9dc2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33af13-4045-4f88-9d7b-618e30f79918">A6WAAD5KZT2Q-604569563-16714</_dlc_DocId>
    <_dlc_DocIdUrl xmlns="1a33af13-4045-4f88-9d7b-618e30f79918">
      <Url>http://dm/eesc/2025/_layouts/15/DocIdRedir.aspx?ID=A6WAAD5KZT2Q-604569563-16714</Url>
      <Description>A6WAAD5KZT2Q-604569563-16714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1a33af13-4045-4f88-9d7b-618e30f79918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1a33af13-4045-4f88-9d7b-618e30f79918">2025-11-18T12:00:00+00:00</ProductionDate>
    <DocumentNumber xmlns="be3ca9a7-9286-4008-99ec-aebc20da9dc2">613</DocumentNumber>
    <FicheYear xmlns="1a33af13-4045-4f88-9d7b-618e30f79918" xsi:nil="true"/>
    <DossierNumber xmlns="1a33af13-4045-4f88-9d7b-618e30f79918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1a33af13-4045-4f88-9d7b-618e30f79918">
      <Value>50</Value>
      <Value>47</Value>
      <Value>46</Value>
      <Value>43</Value>
      <Value>42</Value>
      <Value>41</Value>
      <Value>40</Value>
      <Value>39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24</Value>
      <Value>23</Value>
      <Value>16</Value>
      <Value>13</Value>
      <Value>12</Value>
      <Value>9</Value>
      <Value>8</Value>
      <Value>6</Value>
      <Value>5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</Terms>
    </DocumentLanguage_0>
    <MeetingDate xmlns="1a33af13-4045-4f88-9d7b-618e30f79918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1a33af13-4045-4f88-9d7b-618e30f79918" xsi:nil="true"/>
    <DocumentYear xmlns="1a33af13-4045-4f88-9d7b-618e30f79918">2025</DocumentYear>
    <FicheNumber xmlns="1a33af13-4045-4f88-9d7b-618e30f79918">296272</FicheNumber>
    <OriginalSender xmlns="1a33af13-4045-4f88-9d7b-618e30f79918">
      <UserInfo>
        <DisplayName>Eskelinen Juha</DisplayName>
        <AccountId>1503</AccountId>
        <AccountType/>
      </UserInfo>
    </OriginalSender>
    <DocumentPart xmlns="1a33af13-4045-4f88-9d7b-618e30f79918">0</DocumentPart>
    <AdoptionDate xmlns="1a33af13-4045-4f88-9d7b-618e30f79918" xsi:nil="true"/>
    <RequestingService xmlns="1a33af13-4045-4f88-9d7b-618e30f79918">Visites / Publications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be3ca9a7-9286-4008-99ec-aebc20da9dc2" xsi:nil="true"/>
    <DossierName_0 xmlns="http://schemas.microsoft.com/sharepoint/v3/fields">
      <Terms xmlns="http://schemas.microsoft.com/office/infopath/2007/PartnerControls"/>
    </DossierName_0>
    <DocumentVersion xmlns="1a33af13-4045-4f88-9d7b-618e30f79918">4</DocumentVersion>
  </documentManagement>
</p:properties>
</file>

<file path=customXml/itemProps1.xml><?xml version="1.0" encoding="utf-8"?>
<ds:datastoreItem xmlns:ds="http://schemas.openxmlformats.org/officeDocument/2006/customXml" ds:itemID="{5BB213E8-3885-4FCB-9125-64F9419E3F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35D837-2201-456A-B999-EC0EB5B41A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07CBC-A41B-43C6-A954-F7548C569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3af13-4045-4f88-9d7b-618e30f79918"/>
    <ds:schemaRef ds:uri="http://schemas.microsoft.com/sharepoint/v3/fields"/>
    <ds:schemaRef ds:uri="be3ca9a7-9286-4008-99ec-aebc20da9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A319CCD-C155-421F-9AE4-1C52F2E1336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be3ca9a7-9286-4008-99ec-aebc20da9dc2"/>
    <ds:schemaRef ds:uri="http://purl.org/dc/dcmitype/"/>
    <ds:schemaRef ds:uri="http://schemas.microsoft.com/sharepoint/v3/fields"/>
    <ds:schemaRef ds:uri="1a33af13-4045-4f88-9d7b-618e30f7991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1a4edc0-c130-4e09-bfd4-7b7de34700e6}" enabled="0" method="" siteId="{01a4edc0-c130-4e09-bfd4-7b7de34700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1990</Words>
  <Application>Microsoft Macintosh PowerPoint</Application>
  <PresentationFormat>Grand écran</PresentationFormat>
  <Paragraphs>266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游ゴシック</vt:lpstr>
      <vt:lpstr>Arial</vt:lpstr>
      <vt:lpstr>Calibri</vt:lpstr>
      <vt:lpstr>Calibri (MS)</vt:lpstr>
      <vt:lpstr>Calibri (MS) Bold</vt:lpstr>
      <vt:lpstr>Calibri Light</vt:lpstr>
      <vt:lpstr>Courier New</vt:lpstr>
      <vt:lpstr>Open Sans Bold</vt:lpstr>
      <vt:lpstr>Times New Roman</vt:lpstr>
      <vt:lpstr>Wingdings</vt:lpstr>
      <vt:lpstr>Office Theme</vt:lpstr>
      <vt:lpstr>Présentation PowerPoint</vt:lpstr>
      <vt:lpstr>Euroopan talous- ja sosiaalikomitea (ETSK) on  järjestäytynyttä kansalaisyhteiskuntaa  edustava neuvoa-antava elin. </vt:lpstr>
      <vt:lpstr>Présentation PowerPoint</vt:lpstr>
      <vt:lpstr>Présentation PowerPoint</vt:lpstr>
      <vt:lpstr>MITÄ ETSK TEKEE?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MITÄ HYÖTYÄ EU:STA ON NUORILLE?</vt:lpstr>
      <vt:lpstr>ETSK:N NUORISOALOITTEET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Powerpoint-esittely ETSK:n vierailijoille</dc:title>
  <dc:subject>Information document</dc:subject>
  <dc:creator>Andrejczuk Emilia</dc:creator>
  <cp:keywords>EESC-2025-00613-00-01-INFO-TRA-EN</cp:keywords>
  <dc:description>Rapporteur: -  Original language: - EN Date of document: - 03/03/2025 Date of meeting: -  External documents: -  Administrator responsible: -  ANDREJCZUK EMILIA</dc:description>
  <cp:lastModifiedBy>Utilisateur Microsoft Office</cp:lastModifiedBy>
  <cp:revision>283</cp:revision>
  <cp:lastPrinted>2025-10-21T13:38:22Z</cp:lastPrinted>
  <dcterms:created xsi:type="dcterms:W3CDTF">2024-07-17T07:57:29Z</dcterms:created>
  <dcterms:modified xsi:type="dcterms:W3CDTF">2025-12-02T09:53:45Z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0x010100EA97B91038054C99906057A708A1480A006BB3B767F3CF4149BF520211D4A86BC0</vt:lpwstr>
  </property>
  <property fmtid="{D5CDD505-2E9C-101B-9397-08002B2CF9AE}" pid="3" name="_dlc_DocIdItemGuid">
    <vt:lpwstr>6b7427f8-d1b7-41f2-a88f-6a9d0a2b9700</vt:lpwstr>
  </property>
  <property fmtid="{D5CDD505-2E9C-101B-9397-08002B2CF9AE}" pid="4" name="AvailableTranslations">
    <vt:lpwstr>40;#DA|5d49c027-8956-412b-aa16-e85a0f96ad0e;#27;#NL|55c6556c-b4f4-441d-9acf-c498d4f838bd;#31;#SL|98a412ae-eb01-49e9-ae3d-585a81724cfc;#41;#ET|ff6c3f4c-b02c-4c3c-ab07-2c37995a7a0a;#37;#HU|6b229040-c589-4408-b4c1-4285663d20a8;#5;#EN|f2175f21-25d7-44a3-96da-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613</vt:i4>
  </property>
  <property fmtid="{D5CDD505-2E9C-101B-9397-08002B2CF9AE}" pid="9" name="FicheYear">
    <vt:i4>2025</vt:i4>
  </property>
  <property fmtid="{D5CDD505-2E9C-101B-9397-08002B2CF9AE}" pid="10" name="DocumentVersion">
    <vt:i4>4</vt:i4>
  </property>
  <property fmtid="{D5CDD505-2E9C-101B-9397-08002B2CF9AE}" pid="11" name="DocumentStatus">
    <vt:lpwstr>13;#TRA|150d2a88-1431-44e6-a8ca-0bb753ab8672</vt:lpwstr>
  </property>
  <property fmtid="{D5CDD505-2E9C-101B-9397-08002B2CF9AE}" pid="12" name="DocumentPart">
    <vt:i4>0</vt:i4>
  </property>
  <property fmtid="{D5CDD505-2E9C-101B-9397-08002B2CF9AE}" pid="13" name="DossierName">
    <vt:lpwstr/>
  </property>
  <property fmtid="{D5CDD505-2E9C-101B-9397-08002B2CF9AE}" pid="14" name="DocumentSource">
    <vt:lpwstr>1;#EESC|422833ec-8d7e-4e65-8e4e-8bed07ffb729</vt:lpwstr>
  </property>
  <property fmtid="{D5CDD505-2E9C-101B-9397-08002B2CF9AE}" pid="15" name="DocumentType">
    <vt:lpwstr>9;#INFO|d9136e7c-93a9-4c42-9d28-92b61e85f80c</vt:lpwstr>
  </property>
  <property fmtid="{D5CDD505-2E9C-101B-9397-08002B2CF9AE}" pid="16" name="RequestingService">
    <vt:lpwstr>Visites / Publications</vt:lpwstr>
  </property>
  <property fmtid="{D5CDD505-2E9C-101B-9397-08002B2CF9AE}" pid="17" name="Confidentiality">
    <vt:lpwstr>6;#Internal|2451815e-8241-4bbf-a22e-1ab710712bf2</vt:lpwstr>
  </property>
  <property fmtid="{D5CDD505-2E9C-101B-9397-08002B2CF9AE}" pid="18" name="MeetingName_0">
    <vt:lpwstr/>
  </property>
  <property fmtid="{D5CDD505-2E9C-101B-9397-08002B2CF9AE}" pid="19" name="Confidentiality_0">
    <vt:lpwstr>Internal|2451815e-8241-4bbf-a22e-1ab710712bf2</vt:lpwstr>
  </property>
  <property fmtid="{D5CDD505-2E9C-101B-9397-08002B2CF9AE}" pid="20" name="OriginalLanguage">
    <vt:lpwstr>5;#EN|f2175f21-25d7-44a3-96da-d6a61b075e1b</vt:lpwstr>
  </property>
  <property fmtid="{D5CDD505-2E9C-101B-9397-08002B2CF9AE}" pid="21" name="MeetingName">
    <vt:lpwstr/>
  </property>
  <property fmtid="{D5CDD505-2E9C-101B-9397-08002B2CF9AE}" pid="22" name="AvailableTranslations_0">
    <vt:lpwstr>ET|ff6c3f4c-b02c-4c3c-ab07-2c37995a7a0a;HU|6b229040-c589-4408-b4c1-4285663d20a8;EN|f2175f21-25d7-44a3-96da-d6a61b075e1b;PL|1e03da61-4678-4e07-b136-b5024ca9197b;RO|feb747a2-64cd-4299-af12-4833ddc30497;GA|762d2456-c427-4ecb-b312-af3dad8e258c;SK|46d9fce0-ef7</vt:lpwstr>
  </property>
  <property fmtid="{D5CDD505-2E9C-101B-9397-08002B2CF9AE}" pid="23" name="DocumentStatus_0">
    <vt:lpwstr>TRA|150d2a88-1431-44e6-a8ca-0bb753ab8672</vt:lpwstr>
  </property>
  <property fmtid="{D5CDD505-2E9C-101B-9397-08002B2CF9AE}" pid="24" name="OriginalLanguage_0">
    <vt:lpwstr>EN|f2175f21-25d7-44a3-96da-d6a61b075e1b</vt:lpwstr>
  </property>
  <property fmtid="{D5CDD505-2E9C-101B-9397-08002B2CF9AE}" pid="25" name="TaxCatchAll">
    <vt:lpwstr>36;#RO|feb747a2-64cd-4299-af12-4833ddc30497;#32;#MT|7df99101-6854-4a26-b53a-b88c0da02c26;#6;#Internal|2451815e-8241-4bbf-a22e-1ab710712bf2;#30;#LT|a7ff5ce7-6123-4f68-865a-a57c31810414;#12;#FR|d2afafd3-4c81-4f60-8f52-ee33f2f54ff3;#24;#PL|1e03da61-4678-4e07</vt:lpwstr>
  </property>
  <property fmtid="{D5CDD505-2E9C-101B-9397-08002B2CF9AE}" pid="26" name="VersionStatus_0">
    <vt:lpwstr>Final|ea5e6674-7b27-4bac-b091-73adbb394efe</vt:lpwstr>
  </property>
  <property fmtid="{D5CDD505-2E9C-101B-9397-08002B2CF9AE}" pid="27" name="VersionStatus">
    <vt:lpwstr>8;#Final|ea5e6674-7b27-4bac-b091-73adbb394efe</vt:lpwstr>
  </property>
  <property fmtid="{D5CDD505-2E9C-101B-9397-08002B2CF9AE}" pid="28" name="DocumentYear">
    <vt:i4>2025</vt:i4>
  </property>
  <property fmtid="{D5CDD505-2E9C-101B-9397-08002B2CF9AE}" pid="29" name="FicheNumber">
    <vt:i4>296272</vt:i4>
  </property>
  <property fmtid="{D5CDD505-2E9C-101B-9397-08002B2CF9AE}" pid="30" name="DocumentLanguage">
    <vt:lpwstr>35;#FI|87606a43-d45f-42d6-b8c9-e1a3457db5b7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